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5.xml"/>
  <Override ContentType="application/vnd.ms-office.chartcolorstyle+xml" PartName="/ppt/charts/colors6.xml"/>
  <Override ContentType="application/vnd.ms-office.chartcolorstyle+xml" PartName="/ppt/charts/colors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8.xml"/>
  <Override ContentType="application/vnd.ms-office.chartcolorstyle+xml" PartName="/ppt/charts/colors7.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3.xml"/>
  <Override ContentType="application/vnd.openxmlformats-officedocument.drawingml.chart+xml" PartName="/ppt/charts/chart8.xml"/>
  <Override ContentType="application/vnd.openxmlformats-officedocument.drawingml.chart+xml" PartName="/ppt/charts/chart9.xml"/>
  <Override ContentType="application/vnd.openxmlformats-officedocument.drawingml.chart+xml" PartName="/ppt/charts/chart2.xml"/>
  <Override ContentType="application/vnd.openxmlformats-officedocument.drawingml.chart+xml" PartName="/ppt/charts/chart7.xml"/>
  <Override ContentType="application/vnd.openxmlformats-officedocument.drawingml.chart+xml" PartName="/ppt/charts/chart5.xml"/>
  <Override ContentType="application/vnd.openxmlformats-officedocument.drawingml.chart+xml" PartName="/ppt/charts/chart4.xml"/>
  <Override ContentType="application/vnd.openxmlformats-officedocument.drawingml.chart+xml" PartName="/ppt/charts/chart6.xml"/>
  <Override ContentType="application/vnd.openxmlformats-officedocument.drawingml.chart+xml" PartName="/ppt/charts/char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themeOverride+xml" PartName="/ppt/theme/themeOverride1.xml"/>
  <Override ContentType="application/binary" PartName="/ppt/metadata"/>
  <Override ContentType="application/vnd.openxmlformats-officedocument.presentationml.notesMaster+xml" PartName="/ppt/notesMasters/notesMaster1.xml"/>
  <Override ContentType="application/vnd.openxmlformats-officedocument.drawingml.chartshapes+xml" PartName="/ppt/drawings/drawing1.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ms-office.chartstyle+xml" PartName="/ppt/charts/style7.xml"/>
  <Override ContentType="application/vnd.ms-office.chartstyle+xml" PartName="/ppt/charts/style8.xml"/>
  <Override ContentType="application/vnd.ms-office.chartstyle+xml" PartName="/ppt/charts/style1.xml"/>
  <Override ContentType="application/vnd.ms-office.chartstyle+xml" PartName="/ppt/charts/style6.xml"/>
  <Override ContentType="application/vnd.ms-office.chartstyle+xml" PartName="/ppt/charts/style2.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embeddedFontLst>
    <p:embeddedFont>
      <p:font typeface="Lato"/>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0" roundtripDataSignature="AMtx7mjln4tcWY00pVWQ+3msxg1KJ8Ktw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Lato-bold.fntdata"/><Relationship Id="rId16" Type="http://schemas.openxmlformats.org/officeDocument/2006/relationships/font" Target="fonts/Lato-regular.fntdata"/><Relationship Id="rId5" Type="http://schemas.openxmlformats.org/officeDocument/2006/relationships/slide" Target="slides/slide1.xml"/><Relationship Id="rId19" Type="http://schemas.openxmlformats.org/officeDocument/2006/relationships/font" Target="fonts/Lato-boldItalic.fntdata"/><Relationship Id="rId6" Type="http://schemas.openxmlformats.org/officeDocument/2006/relationships/slide" Target="slides/slide2.xml"/><Relationship Id="rId18" Type="http://schemas.openxmlformats.org/officeDocument/2006/relationships/font" Target="fonts/Lato-italic.fntdata"/><Relationship Id="rId7" Type="http://schemas.openxmlformats.org/officeDocument/2006/relationships/slide" Target="slides/slide3.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C:\Users\yawel\Desktop\UNV\MGD\COM2022\Economic%20growth%20collections.xlsx" TargetMode="External"/></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https://unitednations-my.sharepoint.com/personal/chaoyi_hu_un_org/Documents/MGD/2021/4th%20quarterly%20review%202021/WEO%20Africa%20Oct%202021%20data%20for%204th%20quarter.xlsm" TargetMode="External"/></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embeddings/oleObject1.bin"/></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_Sheet1.xlsx"/></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themeOverride" Target="../theme/themeOverride1.xml"/><Relationship Id="rId4" Type="http://schemas.openxmlformats.org/officeDocument/2006/relationships/oleObject" Target="file:///\\Volumes\128GB%20FLASH\UN%20Work\R&amp;U%20Crisis\ES%20Meeting%2018%20March\Copy%20of%20Commodity%20Prices_updated.xlsx" TargetMode="External"/><Relationship Id="rId5"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oleObject" Target="file:///C:\Users\mvjorgensen\AppData\Local\Microsoft\Windows\INetCache\Content.Outlook\7HA29WKN\Trade%20Trends_17102021.xlsx" TargetMode="External"/></Relationships>
</file>

<file path=ppt/charts/_rels/chart8.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oleObject" Target="https://unitednations-my.sharepoint.com/personal/chaoyi_hu_un_org/Documents/MGD/2022/Ukraine%20impact%20on%20Africa/international%20arrivals%20AFrica.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https://unitednations-my.sharepoint.com/personal/chaoyi_hu_un_org/Documents/MGD/2022/Q1%20quarterly%20review/Food_price_indices_data_apr861.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b="1">
                <a:latin typeface="Arial" panose="020B0604020202020204" pitchFamily="34" charset="0"/>
                <a:cs typeface="Arial" panose="020B0604020202020204" pitchFamily="34" charset="0"/>
              </a:rPr>
              <a:t>GDP</a:t>
            </a:r>
            <a:r>
              <a:rPr lang="en-GB" b="1" baseline="0">
                <a:latin typeface="Arial" panose="020B0604020202020204" pitchFamily="34" charset="0"/>
                <a:cs typeface="Arial" panose="020B0604020202020204" pitchFamily="34" charset="0"/>
              </a:rPr>
              <a:t> Growth Rate by Regions</a:t>
            </a:r>
            <a:endParaRPr lang="en-GB" b="1">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Sheet1!$A$2</c:f>
              <c:strCache>
                <c:ptCount val="1"/>
                <c:pt idx="0">
                  <c:v>Europe &amp; Central Asia</c:v>
                </c:pt>
              </c:strCache>
            </c:strRef>
          </c:tx>
          <c:spPr>
            <a:ln w="28575" cap="rnd">
              <a:solidFill>
                <a:schemeClr val="accent1"/>
              </a:solidFill>
              <a:round/>
            </a:ln>
            <a:effectLst/>
          </c:spPr>
          <c:marker>
            <c:symbol val="none"/>
          </c:marker>
          <c:cat>
            <c:numRef>
              <c:f>Sheet1!$B$1:$G$1</c:f>
              <c:numCache>
                <c:formatCode>General</c:formatCode>
                <c:ptCount val="6"/>
                <c:pt idx="0">
                  <c:v>2017</c:v>
                </c:pt>
                <c:pt idx="1">
                  <c:v>2018</c:v>
                </c:pt>
                <c:pt idx="2">
                  <c:v>2019</c:v>
                </c:pt>
                <c:pt idx="3">
                  <c:v>2020</c:v>
                </c:pt>
                <c:pt idx="4">
                  <c:v>2021</c:v>
                </c:pt>
                <c:pt idx="5">
                  <c:v>2022</c:v>
                </c:pt>
              </c:numCache>
            </c:numRef>
          </c:cat>
          <c:val>
            <c:numRef>
              <c:f>Sheet1!$B$2:$G$2</c:f>
              <c:numCache>
                <c:formatCode>General</c:formatCode>
                <c:ptCount val="6"/>
                <c:pt idx="0">
                  <c:v>4.8</c:v>
                </c:pt>
                <c:pt idx="1">
                  <c:v>4.2</c:v>
                </c:pt>
                <c:pt idx="2">
                  <c:v>3.6</c:v>
                </c:pt>
                <c:pt idx="3">
                  <c:v>-2.1</c:v>
                </c:pt>
              </c:numCache>
            </c:numRef>
          </c:val>
          <c:smooth val="0"/>
          <c:extLst>
            <c:ext xmlns:c16="http://schemas.microsoft.com/office/drawing/2014/chart" uri="{C3380CC4-5D6E-409C-BE32-E72D297353CC}">
              <c16:uniqueId val="{00000000-0184-4D03-9F5C-206B9C013B51}"/>
            </c:ext>
          </c:extLst>
        </c:ser>
        <c:ser>
          <c:idx val="1"/>
          <c:order val="1"/>
          <c:tx>
            <c:strRef>
              <c:f>Sheet1!$A$3</c:f>
              <c:strCache>
                <c:ptCount val="1"/>
                <c:pt idx="0">
                  <c:v>Europe &amp; Central Asia</c:v>
                </c:pt>
              </c:strCache>
            </c:strRef>
          </c:tx>
          <c:spPr>
            <a:ln w="28575" cap="rnd">
              <a:solidFill>
                <a:schemeClr val="accent1"/>
              </a:solidFill>
              <a:prstDash val="dash"/>
              <a:round/>
            </a:ln>
            <a:effectLst/>
          </c:spPr>
          <c:marker>
            <c:symbol val="none"/>
          </c:marker>
          <c:cat>
            <c:numRef>
              <c:f>Sheet1!$B$1:$G$1</c:f>
              <c:numCache>
                <c:formatCode>General</c:formatCode>
                <c:ptCount val="6"/>
                <c:pt idx="0">
                  <c:v>2017</c:v>
                </c:pt>
                <c:pt idx="1">
                  <c:v>2018</c:v>
                </c:pt>
                <c:pt idx="2">
                  <c:v>2019</c:v>
                </c:pt>
                <c:pt idx="3">
                  <c:v>2020</c:v>
                </c:pt>
                <c:pt idx="4">
                  <c:v>2021</c:v>
                </c:pt>
                <c:pt idx="5">
                  <c:v>2022</c:v>
                </c:pt>
              </c:numCache>
            </c:numRef>
          </c:cat>
          <c:val>
            <c:numRef>
              <c:f>Sheet1!$B$3:$G$3</c:f>
              <c:numCache>
                <c:formatCode>General</c:formatCode>
                <c:ptCount val="6"/>
                <c:pt idx="3">
                  <c:v>-2.1</c:v>
                </c:pt>
                <c:pt idx="4">
                  <c:v>3.9</c:v>
                </c:pt>
                <c:pt idx="5">
                  <c:v>3.9</c:v>
                </c:pt>
              </c:numCache>
            </c:numRef>
          </c:val>
          <c:smooth val="0"/>
          <c:extLst>
            <c:ext xmlns:c16="http://schemas.microsoft.com/office/drawing/2014/chart" uri="{C3380CC4-5D6E-409C-BE32-E72D297353CC}">
              <c16:uniqueId val="{00000001-0184-4D03-9F5C-206B9C013B51}"/>
            </c:ext>
          </c:extLst>
        </c:ser>
        <c:ser>
          <c:idx val="2"/>
          <c:order val="2"/>
          <c:tx>
            <c:strRef>
              <c:f>Sheet1!$A$4</c:f>
              <c:strCache>
                <c:ptCount val="1"/>
                <c:pt idx="0">
                  <c:v>Latin America &amp; Caribbean</c:v>
                </c:pt>
              </c:strCache>
            </c:strRef>
          </c:tx>
          <c:spPr>
            <a:ln w="28575" cap="rnd">
              <a:solidFill>
                <a:schemeClr val="accent2"/>
              </a:solidFill>
              <a:round/>
            </a:ln>
            <a:effectLst/>
          </c:spPr>
          <c:marker>
            <c:symbol val="none"/>
          </c:marker>
          <c:cat>
            <c:numRef>
              <c:f>Sheet1!$B$1:$G$1</c:f>
              <c:numCache>
                <c:formatCode>General</c:formatCode>
                <c:ptCount val="6"/>
                <c:pt idx="0">
                  <c:v>2017</c:v>
                </c:pt>
                <c:pt idx="1">
                  <c:v>2018</c:v>
                </c:pt>
                <c:pt idx="2">
                  <c:v>2019</c:v>
                </c:pt>
                <c:pt idx="3">
                  <c:v>2020</c:v>
                </c:pt>
                <c:pt idx="4">
                  <c:v>2021</c:v>
                </c:pt>
                <c:pt idx="5">
                  <c:v>2022</c:v>
                </c:pt>
              </c:numCache>
            </c:numRef>
          </c:cat>
          <c:val>
            <c:numRef>
              <c:f>Sheet1!$B$4:$G$4</c:f>
              <c:numCache>
                <c:formatCode>General</c:formatCode>
                <c:ptCount val="6"/>
                <c:pt idx="0">
                  <c:v>1.8</c:v>
                </c:pt>
                <c:pt idx="1">
                  <c:v>1.8</c:v>
                </c:pt>
                <c:pt idx="2">
                  <c:v>1</c:v>
                </c:pt>
                <c:pt idx="3">
                  <c:v>-6.3</c:v>
                </c:pt>
              </c:numCache>
            </c:numRef>
          </c:val>
          <c:smooth val="0"/>
          <c:extLst>
            <c:ext xmlns:c16="http://schemas.microsoft.com/office/drawing/2014/chart" uri="{C3380CC4-5D6E-409C-BE32-E72D297353CC}">
              <c16:uniqueId val="{00000002-0184-4D03-9F5C-206B9C013B51}"/>
            </c:ext>
          </c:extLst>
        </c:ser>
        <c:ser>
          <c:idx val="3"/>
          <c:order val="3"/>
          <c:tx>
            <c:strRef>
              <c:f>Sheet1!$A$5</c:f>
              <c:strCache>
                <c:ptCount val="1"/>
                <c:pt idx="0">
                  <c:v>Latin America &amp; Caribbean</c:v>
                </c:pt>
              </c:strCache>
            </c:strRef>
          </c:tx>
          <c:spPr>
            <a:ln w="28575" cap="rnd">
              <a:solidFill>
                <a:schemeClr val="accent2"/>
              </a:solidFill>
              <a:prstDash val="dash"/>
              <a:round/>
            </a:ln>
            <a:effectLst/>
          </c:spPr>
          <c:marker>
            <c:symbol val="none"/>
          </c:marker>
          <c:cat>
            <c:numRef>
              <c:f>Sheet1!$B$1:$G$1</c:f>
              <c:numCache>
                <c:formatCode>General</c:formatCode>
                <c:ptCount val="6"/>
                <c:pt idx="0">
                  <c:v>2017</c:v>
                </c:pt>
                <c:pt idx="1">
                  <c:v>2018</c:v>
                </c:pt>
                <c:pt idx="2">
                  <c:v>2019</c:v>
                </c:pt>
                <c:pt idx="3">
                  <c:v>2020</c:v>
                </c:pt>
                <c:pt idx="4">
                  <c:v>2021</c:v>
                </c:pt>
                <c:pt idx="5">
                  <c:v>2022</c:v>
                </c:pt>
              </c:numCache>
            </c:numRef>
          </c:cat>
          <c:val>
            <c:numRef>
              <c:f>Sheet1!$B$5:$G$5</c:f>
              <c:numCache>
                <c:formatCode>General</c:formatCode>
                <c:ptCount val="6"/>
                <c:pt idx="3">
                  <c:v>-6.3</c:v>
                </c:pt>
                <c:pt idx="4">
                  <c:v>5.2</c:v>
                </c:pt>
                <c:pt idx="5">
                  <c:v>2.9</c:v>
                </c:pt>
              </c:numCache>
            </c:numRef>
          </c:val>
          <c:smooth val="0"/>
          <c:extLst>
            <c:ext xmlns:c16="http://schemas.microsoft.com/office/drawing/2014/chart" uri="{C3380CC4-5D6E-409C-BE32-E72D297353CC}">
              <c16:uniqueId val="{00000003-0184-4D03-9F5C-206B9C013B51}"/>
            </c:ext>
          </c:extLst>
        </c:ser>
        <c:ser>
          <c:idx val="4"/>
          <c:order val="4"/>
          <c:tx>
            <c:strRef>
              <c:f>Sheet1!$A$6</c:f>
              <c:strCache>
                <c:ptCount val="1"/>
                <c:pt idx="0">
                  <c:v>Northe America</c:v>
                </c:pt>
              </c:strCache>
            </c:strRef>
          </c:tx>
          <c:spPr>
            <a:ln w="28575" cap="rnd">
              <a:solidFill>
                <a:schemeClr val="accent4"/>
              </a:solidFill>
              <a:round/>
            </a:ln>
            <a:effectLst/>
          </c:spPr>
          <c:marker>
            <c:symbol val="none"/>
          </c:marker>
          <c:cat>
            <c:numRef>
              <c:f>Sheet1!$B$1:$G$1</c:f>
              <c:numCache>
                <c:formatCode>General</c:formatCode>
                <c:ptCount val="6"/>
                <c:pt idx="0">
                  <c:v>2017</c:v>
                </c:pt>
                <c:pt idx="1">
                  <c:v>2018</c:v>
                </c:pt>
                <c:pt idx="2">
                  <c:v>2019</c:v>
                </c:pt>
                <c:pt idx="3">
                  <c:v>2020</c:v>
                </c:pt>
                <c:pt idx="4">
                  <c:v>2021</c:v>
                </c:pt>
                <c:pt idx="5">
                  <c:v>2022</c:v>
                </c:pt>
              </c:numCache>
            </c:numRef>
          </c:cat>
          <c:val>
            <c:numRef>
              <c:f>Sheet1!$B$6:$G$6</c:f>
              <c:numCache>
                <c:formatCode>General</c:formatCode>
                <c:ptCount val="6"/>
                <c:pt idx="0">
                  <c:v>2.4</c:v>
                </c:pt>
                <c:pt idx="1">
                  <c:v>2.9</c:v>
                </c:pt>
                <c:pt idx="2">
                  <c:v>2.1</c:v>
                </c:pt>
                <c:pt idx="3">
                  <c:v>-3.7</c:v>
                </c:pt>
              </c:numCache>
            </c:numRef>
          </c:val>
          <c:smooth val="0"/>
          <c:extLst>
            <c:ext xmlns:c16="http://schemas.microsoft.com/office/drawing/2014/chart" uri="{C3380CC4-5D6E-409C-BE32-E72D297353CC}">
              <c16:uniqueId val="{00000004-0184-4D03-9F5C-206B9C013B51}"/>
            </c:ext>
          </c:extLst>
        </c:ser>
        <c:ser>
          <c:idx val="5"/>
          <c:order val="5"/>
          <c:tx>
            <c:strRef>
              <c:f>Sheet1!$A$7</c:f>
              <c:strCache>
                <c:ptCount val="1"/>
                <c:pt idx="0">
                  <c:v>Northe America</c:v>
                </c:pt>
              </c:strCache>
            </c:strRef>
          </c:tx>
          <c:spPr>
            <a:ln w="28575" cap="rnd">
              <a:solidFill>
                <a:schemeClr val="accent4"/>
              </a:solidFill>
              <a:prstDash val="dash"/>
              <a:round/>
            </a:ln>
            <a:effectLst/>
          </c:spPr>
          <c:marker>
            <c:symbol val="none"/>
          </c:marker>
          <c:cat>
            <c:numRef>
              <c:f>Sheet1!$B$1:$G$1</c:f>
              <c:numCache>
                <c:formatCode>General</c:formatCode>
                <c:ptCount val="6"/>
                <c:pt idx="0">
                  <c:v>2017</c:v>
                </c:pt>
                <c:pt idx="1">
                  <c:v>2018</c:v>
                </c:pt>
                <c:pt idx="2">
                  <c:v>2019</c:v>
                </c:pt>
                <c:pt idx="3">
                  <c:v>2020</c:v>
                </c:pt>
                <c:pt idx="4">
                  <c:v>2021</c:v>
                </c:pt>
                <c:pt idx="5">
                  <c:v>2022</c:v>
                </c:pt>
              </c:numCache>
            </c:numRef>
          </c:cat>
          <c:val>
            <c:numRef>
              <c:f>Sheet1!$B$7:$G$7</c:f>
              <c:numCache>
                <c:formatCode>General</c:formatCode>
                <c:ptCount val="6"/>
                <c:pt idx="3">
                  <c:v>-3.7</c:v>
                </c:pt>
                <c:pt idx="4">
                  <c:v>3.4</c:v>
                </c:pt>
                <c:pt idx="5">
                  <c:v>2.7</c:v>
                </c:pt>
              </c:numCache>
            </c:numRef>
          </c:val>
          <c:smooth val="0"/>
          <c:extLst>
            <c:ext xmlns:c16="http://schemas.microsoft.com/office/drawing/2014/chart" uri="{C3380CC4-5D6E-409C-BE32-E72D297353CC}">
              <c16:uniqueId val="{00000005-0184-4D03-9F5C-206B9C013B51}"/>
            </c:ext>
          </c:extLst>
        </c:ser>
        <c:ser>
          <c:idx val="6"/>
          <c:order val="6"/>
          <c:tx>
            <c:strRef>
              <c:f>Sheet1!$A$8</c:f>
              <c:strCache>
                <c:ptCount val="1"/>
                <c:pt idx="0">
                  <c:v>Africa</c:v>
                </c:pt>
              </c:strCache>
            </c:strRef>
          </c:tx>
          <c:spPr>
            <a:ln w="38100" cap="rnd">
              <a:solidFill>
                <a:srgbClr val="FF0000"/>
              </a:solidFill>
              <a:round/>
            </a:ln>
            <a:effectLst/>
          </c:spPr>
          <c:marker>
            <c:symbol val="none"/>
          </c:marker>
          <c:cat>
            <c:numRef>
              <c:f>Sheet1!$B$1:$G$1</c:f>
              <c:numCache>
                <c:formatCode>General</c:formatCode>
                <c:ptCount val="6"/>
                <c:pt idx="0">
                  <c:v>2017</c:v>
                </c:pt>
                <c:pt idx="1">
                  <c:v>2018</c:v>
                </c:pt>
                <c:pt idx="2">
                  <c:v>2019</c:v>
                </c:pt>
                <c:pt idx="3">
                  <c:v>2020</c:v>
                </c:pt>
                <c:pt idx="4">
                  <c:v>2021</c:v>
                </c:pt>
                <c:pt idx="5">
                  <c:v>2022</c:v>
                </c:pt>
              </c:numCache>
            </c:numRef>
          </c:cat>
          <c:val>
            <c:numRef>
              <c:f>Sheet1!$B$8:$G$8</c:f>
              <c:numCache>
                <c:formatCode>General</c:formatCode>
                <c:ptCount val="6"/>
                <c:pt idx="0">
                  <c:v>3.9</c:v>
                </c:pt>
                <c:pt idx="1">
                  <c:v>3.8</c:v>
                </c:pt>
                <c:pt idx="2">
                  <c:v>2.9</c:v>
                </c:pt>
                <c:pt idx="3">
                  <c:v>-3</c:v>
                </c:pt>
              </c:numCache>
            </c:numRef>
          </c:val>
          <c:smooth val="0"/>
          <c:extLst>
            <c:ext xmlns:c16="http://schemas.microsoft.com/office/drawing/2014/chart" uri="{C3380CC4-5D6E-409C-BE32-E72D297353CC}">
              <c16:uniqueId val="{00000006-0184-4D03-9F5C-206B9C013B51}"/>
            </c:ext>
          </c:extLst>
        </c:ser>
        <c:ser>
          <c:idx val="7"/>
          <c:order val="7"/>
          <c:tx>
            <c:strRef>
              <c:f>Sheet1!$A$9</c:f>
              <c:strCache>
                <c:ptCount val="1"/>
                <c:pt idx="0">
                  <c:v>Africa</c:v>
                </c:pt>
              </c:strCache>
            </c:strRef>
          </c:tx>
          <c:spPr>
            <a:ln w="38100" cap="rnd">
              <a:solidFill>
                <a:srgbClr val="FF0000"/>
              </a:solidFill>
              <a:prstDash val="dash"/>
              <a:round/>
            </a:ln>
            <a:effectLst/>
          </c:spPr>
          <c:marker>
            <c:symbol val="none"/>
          </c:marker>
          <c:cat>
            <c:numRef>
              <c:f>Sheet1!$B$1:$G$1</c:f>
              <c:numCache>
                <c:formatCode>General</c:formatCode>
                <c:ptCount val="6"/>
                <c:pt idx="0">
                  <c:v>2017</c:v>
                </c:pt>
                <c:pt idx="1">
                  <c:v>2018</c:v>
                </c:pt>
                <c:pt idx="2">
                  <c:v>2019</c:v>
                </c:pt>
                <c:pt idx="3">
                  <c:v>2020</c:v>
                </c:pt>
                <c:pt idx="4">
                  <c:v>2021</c:v>
                </c:pt>
                <c:pt idx="5">
                  <c:v>2022</c:v>
                </c:pt>
              </c:numCache>
            </c:numRef>
          </c:cat>
          <c:val>
            <c:numRef>
              <c:f>Sheet1!$B$9:$G$9</c:f>
              <c:numCache>
                <c:formatCode>General</c:formatCode>
                <c:ptCount val="6"/>
                <c:pt idx="3">
                  <c:v>-3</c:v>
                </c:pt>
                <c:pt idx="4">
                  <c:v>4.7</c:v>
                </c:pt>
                <c:pt idx="5">
                  <c:v>4</c:v>
                </c:pt>
              </c:numCache>
            </c:numRef>
          </c:val>
          <c:smooth val="0"/>
          <c:extLst>
            <c:ext xmlns:c16="http://schemas.microsoft.com/office/drawing/2014/chart" uri="{C3380CC4-5D6E-409C-BE32-E72D297353CC}">
              <c16:uniqueId val="{00000007-0184-4D03-9F5C-206B9C013B51}"/>
            </c:ext>
          </c:extLst>
        </c:ser>
        <c:ser>
          <c:idx val="8"/>
          <c:order val="8"/>
          <c:tx>
            <c:strRef>
              <c:f>Sheet1!$A$10</c:f>
              <c:strCache>
                <c:ptCount val="1"/>
                <c:pt idx="0">
                  <c:v>World</c:v>
                </c:pt>
              </c:strCache>
            </c:strRef>
          </c:tx>
          <c:spPr>
            <a:ln w="28575" cap="rnd">
              <a:solidFill>
                <a:schemeClr val="accent6"/>
              </a:solidFill>
              <a:round/>
            </a:ln>
            <a:effectLst/>
          </c:spPr>
          <c:marker>
            <c:symbol val="none"/>
          </c:marker>
          <c:cat>
            <c:numRef>
              <c:f>Sheet1!$B$1:$G$1</c:f>
              <c:numCache>
                <c:formatCode>General</c:formatCode>
                <c:ptCount val="6"/>
                <c:pt idx="0">
                  <c:v>2017</c:v>
                </c:pt>
                <c:pt idx="1">
                  <c:v>2018</c:v>
                </c:pt>
                <c:pt idx="2">
                  <c:v>2019</c:v>
                </c:pt>
                <c:pt idx="3">
                  <c:v>2020</c:v>
                </c:pt>
                <c:pt idx="4">
                  <c:v>2021</c:v>
                </c:pt>
                <c:pt idx="5">
                  <c:v>2022</c:v>
                </c:pt>
              </c:numCache>
            </c:numRef>
          </c:cat>
          <c:val>
            <c:numRef>
              <c:f>Sheet1!$B$10:$G$10</c:f>
              <c:numCache>
                <c:formatCode>General</c:formatCode>
                <c:ptCount val="6"/>
                <c:pt idx="0">
                  <c:v>3.3</c:v>
                </c:pt>
                <c:pt idx="1">
                  <c:v>3</c:v>
                </c:pt>
                <c:pt idx="2">
                  <c:v>2.2999999999999998</c:v>
                </c:pt>
                <c:pt idx="3">
                  <c:v>-3.6</c:v>
                </c:pt>
              </c:numCache>
            </c:numRef>
          </c:val>
          <c:smooth val="0"/>
          <c:extLst>
            <c:ext xmlns:c16="http://schemas.microsoft.com/office/drawing/2014/chart" uri="{C3380CC4-5D6E-409C-BE32-E72D297353CC}">
              <c16:uniqueId val="{00000008-0184-4D03-9F5C-206B9C013B51}"/>
            </c:ext>
          </c:extLst>
        </c:ser>
        <c:ser>
          <c:idx val="9"/>
          <c:order val="9"/>
          <c:tx>
            <c:strRef>
              <c:f>Sheet1!$A$11</c:f>
              <c:strCache>
                <c:ptCount val="1"/>
                <c:pt idx="0">
                  <c:v>World</c:v>
                </c:pt>
              </c:strCache>
            </c:strRef>
          </c:tx>
          <c:spPr>
            <a:ln w="28575" cap="rnd">
              <a:solidFill>
                <a:schemeClr val="accent6"/>
              </a:solidFill>
              <a:prstDash val="dash"/>
              <a:round/>
            </a:ln>
            <a:effectLst/>
          </c:spPr>
          <c:marker>
            <c:symbol val="none"/>
          </c:marker>
          <c:cat>
            <c:numRef>
              <c:f>Sheet1!$B$1:$G$1</c:f>
              <c:numCache>
                <c:formatCode>General</c:formatCode>
                <c:ptCount val="6"/>
                <c:pt idx="0">
                  <c:v>2017</c:v>
                </c:pt>
                <c:pt idx="1">
                  <c:v>2018</c:v>
                </c:pt>
                <c:pt idx="2">
                  <c:v>2019</c:v>
                </c:pt>
                <c:pt idx="3">
                  <c:v>2020</c:v>
                </c:pt>
                <c:pt idx="4">
                  <c:v>2021</c:v>
                </c:pt>
                <c:pt idx="5">
                  <c:v>2022</c:v>
                </c:pt>
              </c:numCache>
            </c:numRef>
          </c:cat>
          <c:val>
            <c:numRef>
              <c:f>Sheet1!$B$11:$G$11</c:f>
              <c:numCache>
                <c:formatCode>General</c:formatCode>
                <c:ptCount val="6"/>
                <c:pt idx="3">
                  <c:v>-3.6</c:v>
                </c:pt>
                <c:pt idx="4">
                  <c:v>5.6</c:v>
                </c:pt>
                <c:pt idx="5">
                  <c:v>4.3</c:v>
                </c:pt>
              </c:numCache>
            </c:numRef>
          </c:val>
          <c:smooth val="0"/>
          <c:extLst>
            <c:ext xmlns:c16="http://schemas.microsoft.com/office/drawing/2014/chart" uri="{C3380CC4-5D6E-409C-BE32-E72D297353CC}">
              <c16:uniqueId val="{00000009-0184-4D03-9F5C-206B9C013B51}"/>
            </c:ext>
          </c:extLst>
        </c:ser>
        <c:dLbls>
          <c:showLegendKey val="0"/>
          <c:showVal val="0"/>
          <c:showCatName val="0"/>
          <c:showSerName val="0"/>
          <c:showPercent val="0"/>
          <c:showBubbleSize val="0"/>
        </c:dLbls>
        <c:smooth val="0"/>
        <c:axId val="735593760"/>
        <c:axId val="833810944"/>
      </c:lineChart>
      <c:catAx>
        <c:axId val="73559376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3810944"/>
        <c:crosses val="autoZero"/>
        <c:auto val="1"/>
        <c:lblAlgn val="ctr"/>
        <c:lblOffset val="100"/>
        <c:noMultiLvlLbl val="0"/>
      </c:catAx>
      <c:valAx>
        <c:axId val="833810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5593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71218928345236"/>
          <c:y val="4.8955450773417217E-2"/>
          <c:w val="0.80708661417322836"/>
          <c:h val="0.83798215439804624"/>
        </c:manualLayout>
      </c:layout>
      <c:lineChart>
        <c:grouping val="standard"/>
        <c:varyColors val="0"/>
        <c:ser>
          <c:idx val="0"/>
          <c:order val="0"/>
          <c:tx>
            <c:strRef>
              <c:f>Graphs!$A$16</c:f>
              <c:strCache>
                <c:ptCount val="1"/>
                <c:pt idx="0">
                  <c:v>Africa</c:v>
                </c:pt>
              </c:strCache>
            </c:strRef>
          </c:tx>
          <c:spPr>
            <a:ln w="28575" cap="rnd">
              <a:solidFill>
                <a:schemeClr val="accent1"/>
              </a:solidFill>
              <a:round/>
            </a:ln>
            <a:effectLst/>
          </c:spPr>
          <c:marker>
            <c:symbol val="none"/>
          </c:marker>
          <c:cat>
            <c:strRef>
              <c:f>Graphs!$B$15:$F$15</c:f>
              <c:strCache>
                <c:ptCount val="5"/>
                <c:pt idx="0">
                  <c:v>2019</c:v>
                </c:pt>
                <c:pt idx="1">
                  <c:v>2020</c:v>
                </c:pt>
                <c:pt idx="2">
                  <c:v>2021e</c:v>
                </c:pt>
                <c:pt idx="3">
                  <c:v>2022f</c:v>
                </c:pt>
                <c:pt idx="4">
                  <c:v>2023f</c:v>
                </c:pt>
              </c:strCache>
            </c:strRef>
          </c:cat>
          <c:val>
            <c:numRef>
              <c:f>Graphs!$B$16:$F$16</c:f>
              <c:numCache>
                <c:formatCode>General</c:formatCode>
                <c:ptCount val="5"/>
                <c:pt idx="0">
                  <c:v>2.8</c:v>
                </c:pt>
                <c:pt idx="1">
                  <c:v>-3</c:v>
                </c:pt>
                <c:pt idx="2">
                  <c:v>4.7</c:v>
                </c:pt>
                <c:pt idx="3">
                  <c:v>4</c:v>
                </c:pt>
                <c:pt idx="4">
                  <c:v>3.7</c:v>
                </c:pt>
              </c:numCache>
            </c:numRef>
          </c:val>
          <c:smooth val="1"/>
          <c:extLst>
            <c:ext xmlns:c16="http://schemas.microsoft.com/office/drawing/2014/chart" uri="{C3380CC4-5D6E-409C-BE32-E72D297353CC}">
              <c16:uniqueId val="{00000000-F61D-4D89-B2E4-4E5C4147ADA9}"/>
            </c:ext>
          </c:extLst>
        </c:ser>
        <c:ser>
          <c:idx val="1"/>
          <c:order val="1"/>
          <c:tx>
            <c:strRef>
              <c:f>Graphs!$A$17</c:f>
              <c:strCache>
                <c:ptCount val="1"/>
                <c:pt idx="0">
                  <c:v>North Africa</c:v>
                </c:pt>
              </c:strCache>
            </c:strRef>
          </c:tx>
          <c:spPr>
            <a:ln w="28575" cap="rnd">
              <a:solidFill>
                <a:schemeClr val="accent2"/>
              </a:solidFill>
              <a:round/>
            </a:ln>
            <a:effectLst/>
          </c:spPr>
          <c:marker>
            <c:symbol val="none"/>
          </c:marker>
          <c:cat>
            <c:strRef>
              <c:f>Graphs!$B$15:$F$15</c:f>
              <c:strCache>
                <c:ptCount val="5"/>
                <c:pt idx="0">
                  <c:v>2019</c:v>
                </c:pt>
                <c:pt idx="1">
                  <c:v>2020</c:v>
                </c:pt>
                <c:pt idx="2">
                  <c:v>2021e</c:v>
                </c:pt>
                <c:pt idx="3">
                  <c:v>2022f</c:v>
                </c:pt>
                <c:pt idx="4">
                  <c:v>2023f</c:v>
                </c:pt>
              </c:strCache>
            </c:strRef>
          </c:cat>
          <c:val>
            <c:numRef>
              <c:f>Graphs!$B$17:$F$17</c:f>
              <c:numCache>
                <c:formatCode>General</c:formatCode>
                <c:ptCount val="5"/>
                <c:pt idx="0">
                  <c:v>2.9</c:v>
                </c:pt>
                <c:pt idx="1">
                  <c:v>-4.5999999999999996</c:v>
                </c:pt>
                <c:pt idx="2">
                  <c:v>7.6</c:v>
                </c:pt>
                <c:pt idx="3">
                  <c:v>4.9000000000000004</c:v>
                </c:pt>
                <c:pt idx="4">
                  <c:v>3.1</c:v>
                </c:pt>
              </c:numCache>
            </c:numRef>
          </c:val>
          <c:smooth val="1"/>
          <c:extLst>
            <c:ext xmlns:c16="http://schemas.microsoft.com/office/drawing/2014/chart" uri="{C3380CC4-5D6E-409C-BE32-E72D297353CC}">
              <c16:uniqueId val="{00000001-F61D-4D89-B2E4-4E5C4147ADA9}"/>
            </c:ext>
          </c:extLst>
        </c:ser>
        <c:ser>
          <c:idx val="2"/>
          <c:order val="2"/>
          <c:tx>
            <c:strRef>
              <c:f>Graphs!$A$18</c:f>
              <c:strCache>
                <c:ptCount val="1"/>
                <c:pt idx="0">
                  <c:v>East Africa</c:v>
                </c:pt>
              </c:strCache>
            </c:strRef>
          </c:tx>
          <c:spPr>
            <a:ln w="28575" cap="rnd">
              <a:solidFill>
                <a:schemeClr val="accent3"/>
              </a:solidFill>
              <a:round/>
            </a:ln>
            <a:effectLst/>
          </c:spPr>
          <c:marker>
            <c:symbol val="none"/>
          </c:marker>
          <c:cat>
            <c:strRef>
              <c:f>Graphs!$B$15:$F$15</c:f>
              <c:strCache>
                <c:ptCount val="5"/>
                <c:pt idx="0">
                  <c:v>2019</c:v>
                </c:pt>
                <c:pt idx="1">
                  <c:v>2020</c:v>
                </c:pt>
                <c:pt idx="2">
                  <c:v>2021e</c:v>
                </c:pt>
                <c:pt idx="3">
                  <c:v>2022f</c:v>
                </c:pt>
                <c:pt idx="4">
                  <c:v>2023f</c:v>
                </c:pt>
              </c:strCache>
            </c:strRef>
          </c:cat>
          <c:val>
            <c:numRef>
              <c:f>Graphs!$B$18:$F$18</c:f>
              <c:numCache>
                <c:formatCode>General</c:formatCode>
                <c:ptCount val="5"/>
                <c:pt idx="0">
                  <c:v>6.6</c:v>
                </c:pt>
                <c:pt idx="1">
                  <c:v>1.3</c:v>
                </c:pt>
                <c:pt idx="2">
                  <c:v>4</c:v>
                </c:pt>
                <c:pt idx="3">
                  <c:v>4.8</c:v>
                </c:pt>
                <c:pt idx="4">
                  <c:v>5.7</c:v>
                </c:pt>
              </c:numCache>
            </c:numRef>
          </c:val>
          <c:smooth val="1"/>
          <c:extLst>
            <c:ext xmlns:c16="http://schemas.microsoft.com/office/drawing/2014/chart" uri="{C3380CC4-5D6E-409C-BE32-E72D297353CC}">
              <c16:uniqueId val="{00000002-F61D-4D89-B2E4-4E5C4147ADA9}"/>
            </c:ext>
          </c:extLst>
        </c:ser>
        <c:ser>
          <c:idx val="3"/>
          <c:order val="3"/>
          <c:tx>
            <c:strRef>
              <c:f>Graphs!$A$19</c:f>
              <c:strCache>
                <c:ptCount val="1"/>
                <c:pt idx="0">
                  <c:v>Central Africa</c:v>
                </c:pt>
              </c:strCache>
            </c:strRef>
          </c:tx>
          <c:spPr>
            <a:ln w="28575" cap="rnd">
              <a:solidFill>
                <a:schemeClr val="accent4"/>
              </a:solidFill>
              <a:round/>
            </a:ln>
            <a:effectLst/>
          </c:spPr>
          <c:marker>
            <c:symbol val="none"/>
          </c:marker>
          <c:cat>
            <c:strRef>
              <c:f>Graphs!$B$15:$F$15</c:f>
              <c:strCache>
                <c:ptCount val="5"/>
                <c:pt idx="0">
                  <c:v>2019</c:v>
                </c:pt>
                <c:pt idx="1">
                  <c:v>2020</c:v>
                </c:pt>
                <c:pt idx="2">
                  <c:v>2021e</c:v>
                </c:pt>
                <c:pt idx="3">
                  <c:v>2022f</c:v>
                </c:pt>
                <c:pt idx="4">
                  <c:v>2023f</c:v>
                </c:pt>
              </c:strCache>
            </c:strRef>
          </c:cat>
          <c:val>
            <c:numRef>
              <c:f>Graphs!$B$19:$F$19</c:f>
              <c:numCache>
                <c:formatCode>General</c:formatCode>
                <c:ptCount val="5"/>
                <c:pt idx="0">
                  <c:v>1.9</c:v>
                </c:pt>
                <c:pt idx="1">
                  <c:v>-2.4</c:v>
                </c:pt>
                <c:pt idx="2">
                  <c:v>2</c:v>
                </c:pt>
                <c:pt idx="3">
                  <c:v>3.3</c:v>
                </c:pt>
                <c:pt idx="4">
                  <c:v>3.5</c:v>
                </c:pt>
              </c:numCache>
            </c:numRef>
          </c:val>
          <c:smooth val="1"/>
          <c:extLst>
            <c:ext xmlns:c16="http://schemas.microsoft.com/office/drawing/2014/chart" uri="{C3380CC4-5D6E-409C-BE32-E72D297353CC}">
              <c16:uniqueId val="{00000003-F61D-4D89-B2E4-4E5C4147ADA9}"/>
            </c:ext>
          </c:extLst>
        </c:ser>
        <c:ser>
          <c:idx val="4"/>
          <c:order val="4"/>
          <c:tx>
            <c:strRef>
              <c:f>Graphs!$A$20</c:f>
              <c:strCache>
                <c:ptCount val="1"/>
                <c:pt idx="0">
                  <c:v>West Africa</c:v>
                </c:pt>
              </c:strCache>
            </c:strRef>
          </c:tx>
          <c:spPr>
            <a:ln w="28575" cap="rnd">
              <a:solidFill>
                <a:schemeClr val="accent5"/>
              </a:solidFill>
              <a:round/>
            </a:ln>
            <a:effectLst/>
          </c:spPr>
          <c:marker>
            <c:symbol val="none"/>
          </c:marker>
          <c:cat>
            <c:strRef>
              <c:f>Graphs!$B$15:$F$15</c:f>
              <c:strCache>
                <c:ptCount val="5"/>
                <c:pt idx="0">
                  <c:v>2019</c:v>
                </c:pt>
                <c:pt idx="1">
                  <c:v>2020</c:v>
                </c:pt>
                <c:pt idx="2">
                  <c:v>2021e</c:v>
                </c:pt>
                <c:pt idx="3">
                  <c:v>2022f</c:v>
                </c:pt>
                <c:pt idx="4">
                  <c:v>2023f</c:v>
                </c:pt>
              </c:strCache>
            </c:strRef>
          </c:cat>
          <c:val>
            <c:numRef>
              <c:f>Graphs!$B$20:$F$20</c:f>
              <c:numCache>
                <c:formatCode>General</c:formatCode>
                <c:ptCount val="5"/>
                <c:pt idx="0">
                  <c:v>3.4</c:v>
                </c:pt>
                <c:pt idx="1">
                  <c:v>-0.8</c:v>
                </c:pt>
                <c:pt idx="2">
                  <c:v>3.2</c:v>
                </c:pt>
                <c:pt idx="3">
                  <c:v>3.7</c:v>
                </c:pt>
                <c:pt idx="4">
                  <c:v>4</c:v>
                </c:pt>
              </c:numCache>
            </c:numRef>
          </c:val>
          <c:smooth val="1"/>
          <c:extLst>
            <c:ext xmlns:c16="http://schemas.microsoft.com/office/drawing/2014/chart" uri="{C3380CC4-5D6E-409C-BE32-E72D297353CC}">
              <c16:uniqueId val="{00000004-F61D-4D89-B2E4-4E5C4147ADA9}"/>
            </c:ext>
          </c:extLst>
        </c:ser>
        <c:ser>
          <c:idx val="5"/>
          <c:order val="5"/>
          <c:tx>
            <c:strRef>
              <c:f>Graphs!$A$21</c:f>
              <c:strCache>
                <c:ptCount val="1"/>
                <c:pt idx="0">
                  <c:v>Southern Africa</c:v>
                </c:pt>
              </c:strCache>
            </c:strRef>
          </c:tx>
          <c:spPr>
            <a:ln w="28575" cap="rnd">
              <a:solidFill>
                <a:schemeClr val="accent6"/>
              </a:solidFill>
              <a:round/>
            </a:ln>
            <a:effectLst/>
          </c:spPr>
          <c:marker>
            <c:symbol val="none"/>
          </c:marker>
          <c:cat>
            <c:strRef>
              <c:f>Graphs!$B$15:$F$15</c:f>
              <c:strCache>
                <c:ptCount val="5"/>
                <c:pt idx="0">
                  <c:v>2019</c:v>
                </c:pt>
                <c:pt idx="1">
                  <c:v>2020</c:v>
                </c:pt>
                <c:pt idx="2">
                  <c:v>2021e</c:v>
                </c:pt>
                <c:pt idx="3">
                  <c:v>2022f</c:v>
                </c:pt>
                <c:pt idx="4">
                  <c:v>2023f</c:v>
                </c:pt>
              </c:strCache>
            </c:strRef>
          </c:cat>
          <c:val>
            <c:numRef>
              <c:f>Graphs!$B$21:$F$21</c:f>
              <c:numCache>
                <c:formatCode>General</c:formatCode>
                <c:ptCount val="5"/>
                <c:pt idx="0">
                  <c:v>-0.2</c:v>
                </c:pt>
                <c:pt idx="1">
                  <c:v>-6.2</c:v>
                </c:pt>
                <c:pt idx="2">
                  <c:v>2.9</c:v>
                </c:pt>
                <c:pt idx="3">
                  <c:v>2.6</c:v>
                </c:pt>
                <c:pt idx="4">
                  <c:v>2.9</c:v>
                </c:pt>
              </c:numCache>
            </c:numRef>
          </c:val>
          <c:smooth val="1"/>
          <c:extLst>
            <c:ext xmlns:c16="http://schemas.microsoft.com/office/drawing/2014/chart" uri="{C3380CC4-5D6E-409C-BE32-E72D297353CC}">
              <c16:uniqueId val="{00000005-F61D-4D89-B2E4-4E5C4147ADA9}"/>
            </c:ext>
          </c:extLst>
        </c:ser>
        <c:dLbls>
          <c:showLegendKey val="0"/>
          <c:showVal val="0"/>
          <c:showCatName val="0"/>
          <c:showSerName val="0"/>
          <c:showPercent val="0"/>
          <c:showBubbleSize val="0"/>
        </c:dLbls>
        <c:smooth val="0"/>
        <c:axId val="1181106943"/>
        <c:axId val="1181107359"/>
      </c:lineChart>
      <c:catAx>
        <c:axId val="1181106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181107359"/>
        <c:crosses val="autoZero"/>
        <c:auto val="1"/>
        <c:lblAlgn val="ctr"/>
        <c:lblOffset val="100"/>
        <c:noMultiLvlLbl val="0"/>
      </c:catAx>
      <c:valAx>
        <c:axId val="118110735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a:t>Real GDP Growth (%)</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811069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79763419290864"/>
          <c:y val="5.5583628094997471E-2"/>
          <c:w val="0.85971548885067428"/>
          <c:h val="0.69995424397114581"/>
        </c:manualLayout>
      </c:layout>
      <c:barChart>
        <c:barDir val="col"/>
        <c:grouping val="clustered"/>
        <c:varyColors val="0"/>
        <c:ser>
          <c:idx val="0"/>
          <c:order val="0"/>
          <c:tx>
            <c:strRef>
              <c:f>Sheet1!$B$142</c:f>
              <c:strCache>
                <c:ptCount val="1"/>
                <c:pt idx="0">
                  <c:v>North Africa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Sheet1!$C$141:$G$141</c:f>
              <c:numCache>
                <c:formatCode>General</c:formatCode>
                <c:ptCount val="5"/>
                <c:pt idx="0">
                  <c:v>2019</c:v>
                </c:pt>
                <c:pt idx="1">
                  <c:v>2020</c:v>
                </c:pt>
                <c:pt idx="2">
                  <c:v>2021</c:v>
                </c:pt>
                <c:pt idx="3">
                  <c:v>2022</c:v>
                </c:pt>
                <c:pt idx="4">
                  <c:v>2023</c:v>
                </c:pt>
              </c:numCache>
            </c:numRef>
          </c:cat>
          <c:val>
            <c:numRef>
              <c:f>Sheet1!$C$142:$G$142</c:f>
              <c:numCache>
                <c:formatCode>0.0</c:formatCode>
                <c:ptCount val="5"/>
                <c:pt idx="0">
                  <c:v>75.200571428571422</c:v>
                </c:pt>
                <c:pt idx="1">
                  <c:v>91.809571428571431</c:v>
                </c:pt>
                <c:pt idx="2">
                  <c:v>83.016857142857134</c:v>
                </c:pt>
                <c:pt idx="3">
                  <c:v>79.479285714285723</c:v>
                </c:pt>
                <c:pt idx="4">
                  <c:v>77.299857142857135</c:v>
                </c:pt>
              </c:numCache>
            </c:numRef>
          </c:val>
          <c:extLst>
            <c:ext xmlns:c16="http://schemas.microsoft.com/office/drawing/2014/chart" uri="{C3380CC4-5D6E-409C-BE32-E72D297353CC}">
              <c16:uniqueId val="{00000000-69BF-461F-AC36-E75928B8E50A}"/>
            </c:ext>
          </c:extLst>
        </c:ser>
        <c:ser>
          <c:idx val="1"/>
          <c:order val="1"/>
          <c:tx>
            <c:strRef>
              <c:f>Sheet1!$B$143</c:f>
              <c:strCache>
                <c:ptCount val="1"/>
                <c:pt idx="0">
                  <c:v>Central Africa</c:v>
                </c:pt>
              </c:strCache>
            </c:strRef>
          </c:tx>
          <c:spPr>
            <a:solidFill>
              <a:schemeClr val="accent2"/>
            </a:solidFill>
            <a:ln>
              <a:noFill/>
            </a:ln>
            <a:effectLst/>
          </c:spPr>
          <c:invertIfNegative val="0"/>
          <c:dLbls>
            <c:dLbl>
              <c:idx val="2"/>
              <c:layout>
                <c:manualLayout>
                  <c:x val="-8.8288569937629612E-17"/>
                  <c:y val="0.22014657844373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9BF-461F-AC36-E75928B8E50A}"/>
                </c:ext>
              </c:extLst>
            </c:dLbl>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Sheet1!$C$141:$G$141</c:f>
              <c:numCache>
                <c:formatCode>General</c:formatCode>
                <c:ptCount val="5"/>
                <c:pt idx="0">
                  <c:v>2019</c:v>
                </c:pt>
                <c:pt idx="1">
                  <c:v>2020</c:v>
                </c:pt>
                <c:pt idx="2">
                  <c:v>2021</c:v>
                </c:pt>
                <c:pt idx="3">
                  <c:v>2022</c:v>
                </c:pt>
                <c:pt idx="4">
                  <c:v>2023</c:v>
                </c:pt>
              </c:numCache>
            </c:numRef>
          </c:cat>
          <c:val>
            <c:numRef>
              <c:f>Sheet1!$C$143:$G$143</c:f>
              <c:numCache>
                <c:formatCode>0.0</c:formatCode>
                <c:ptCount val="5"/>
                <c:pt idx="0">
                  <c:v>56.832714285714289</c:v>
                </c:pt>
                <c:pt idx="1">
                  <c:v>63.79</c:v>
                </c:pt>
                <c:pt idx="2">
                  <c:v>56.752571428571422</c:v>
                </c:pt>
                <c:pt idx="3">
                  <c:v>53.906285714285715</c:v>
                </c:pt>
                <c:pt idx="4">
                  <c:v>51.99799999999999</c:v>
                </c:pt>
              </c:numCache>
            </c:numRef>
          </c:val>
          <c:extLst>
            <c:ext xmlns:c16="http://schemas.microsoft.com/office/drawing/2014/chart" uri="{C3380CC4-5D6E-409C-BE32-E72D297353CC}">
              <c16:uniqueId val="{00000002-69BF-461F-AC36-E75928B8E50A}"/>
            </c:ext>
          </c:extLst>
        </c:ser>
        <c:ser>
          <c:idx val="2"/>
          <c:order val="2"/>
          <c:tx>
            <c:strRef>
              <c:f>Sheet1!$B$144</c:f>
              <c:strCache>
                <c:ptCount val="1"/>
                <c:pt idx="0">
                  <c:v>East Africa</c:v>
                </c:pt>
              </c:strCache>
            </c:strRef>
          </c:tx>
          <c:spPr>
            <a:solidFill>
              <a:schemeClr val="accent3"/>
            </a:solidFill>
            <a:ln>
              <a:noFill/>
            </a:ln>
            <a:effectLst/>
          </c:spPr>
          <c:invertIfNegative val="0"/>
          <c:dLbls>
            <c:dLbl>
              <c:idx val="0"/>
              <c:layout>
                <c:manualLayout>
                  <c:x val="-7.2236937153864452E-3"/>
                  <c:y val="0.257437741959869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9BF-461F-AC36-E75928B8E50A}"/>
                </c:ext>
              </c:extLst>
            </c:dLbl>
            <c:dLbl>
              <c:idx val="1"/>
              <c:layout>
                <c:manualLayout>
                  <c:x val="-4.4144284968814806E-17"/>
                  <c:y val="0.2661214404793639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9BF-461F-AC36-E75928B8E50A}"/>
                </c:ext>
              </c:extLst>
            </c:dLbl>
            <c:dLbl>
              <c:idx val="2"/>
              <c:layout>
                <c:manualLayout>
                  <c:x val="-8.8288569937629612E-17"/>
                  <c:y val="0.2751433357338670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9BF-461F-AC36-E75928B8E50A}"/>
                </c:ext>
              </c:extLst>
            </c:dLbl>
            <c:dLbl>
              <c:idx val="3"/>
              <c:layout>
                <c:manualLayout>
                  <c:x val="2.4078979051289106E-3"/>
                  <c:y val="0.2905615259436683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9BF-461F-AC36-E75928B8E50A}"/>
                </c:ext>
              </c:extLst>
            </c:dLbl>
            <c:dLbl>
              <c:idx val="4"/>
              <c:layout>
                <c:manualLayout>
                  <c:x val="2.4078979051288226E-3"/>
                  <c:y val="0.263951808954653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9BF-461F-AC36-E75928B8E50A}"/>
                </c:ext>
              </c:extLst>
            </c:dLbl>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Sheet1!$C$141:$G$141</c:f>
              <c:numCache>
                <c:formatCode>General</c:formatCode>
                <c:ptCount val="5"/>
                <c:pt idx="0">
                  <c:v>2019</c:v>
                </c:pt>
                <c:pt idx="1">
                  <c:v>2020</c:v>
                </c:pt>
                <c:pt idx="2">
                  <c:v>2021</c:v>
                </c:pt>
                <c:pt idx="3">
                  <c:v>2022</c:v>
                </c:pt>
                <c:pt idx="4">
                  <c:v>2023</c:v>
                </c:pt>
              </c:numCache>
            </c:numRef>
          </c:cat>
          <c:val>
            <c:numRef>
              <c:f>Sheet1!$C$144:$G$144</c:f>
              <c:numCache>
                <c:formatCode>0.0</c:formatCode>
                <c:ptCount val="5"/>
                <c:pt idx="0">
                  <c:v>49.562999999999995</c:v>
                </c:pt>
                <c:pt idx="1">
                  <c:v>55.349571428571437</c:v>
                </c:pt>
                <c:pt idx="2">
                  <c:v>58.127999999999993</c:v>
                </c:pt>
                <c:pt idx="3">
                  <c:v>55.095538461538453</c:v>
                </c:pt>
                <c:pt idx="4">
                  <c:v>53.125307692307693</c:v>
                </c:pt>
              </c:numCache>
            </c:numRef>
          </c:val>
          <c:extLst>
            <c:ext xmlns:c16="http://schemas.microsoft.com/office/drawing/2014/chart" uri="{C3380CC4-5D6E-409C-BE32-E72D297353CC}">
              <c16:uniqueId val="{00000008-69BF-461F-AC36-E75928B8E50A}"/>
            </c:ext>
          </c:extLst>
        </c:ser>
        <c:ser>
          <c:idx val="3"/>
          <c:order val="3"/>
          <c:tx>
            <c:strRef>
              <c:f>Sheet1!$B$145</c:f>
              <c:strCache>
                <c:ptCount val="1"/>
                <c:pt idx="0">
                  <c:v>West Africa</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Sheet1!$C$141:$G$141</c:f>
              <c:numCache>
                <c:formatCode>General</c:formatCode>
                <c:ptCount val="5"/>
                <c:pt idx="0">
                  <c:v>2019</c:v>
                </c:pt>
                <c:pt idx="1">
                  <c:v>2020</c:v>
                </c:pt>
                <c:pt idx="2">
                  <c:v>2021</c:v>
                </c:pt>
                <c:pt idx="3">
                  <c:v>2022</c:v>
                </c:pt>
                <c:pt idx="4">
                  <c:v>2023</c:v>
                </c:pt>
              </c:numCache>
            </c:numRef>
          </c:cat>
          <c:val>
            <c:numRef>
              <c:f>Sheet1!$C$145:$G$145</c:f>
              <c:numCache>
                <c:formatCode>0.0</c:formatCode>
                <c:ptCount val="5"/>
                <c:pt idx="0">
                  <c:v>56.598066666666661</c:v>
                </c:pt>
                <c:pt idx="1">
                  <c:v>65.067466666666661</c:v>
                </c:pt>
                <c:pt idx="2">
                  <c:v>66.76400000000001</c:v>
                </c:pt>
                <c:pt idx="3">
                  <c:v>65.41706666666667</c:v>
                </c:pt>
                <c:pt idx="4">
                  <c:v>63.482933333333335</c:v>
                </c:pt>
              </c:numCache>
            </c:numRef>
          </c:val>
          <c:extLst>
            <c:ext xmlns:c16="http://schemas.microsoft.com/office/drawing/2014/chart" uri="{C3380CC4-5D6E-409C-BE32-E72D297353CC}">
              <c16:uniqueId val="{00000009-69BF-461F-AC36-E75928B8E50A}"/>
            </c:ext>
          </c:extLst>
        </c:ser>
        <c:ser>
          <c:idx val="4"/>
          <c:order val="4"/>
          <c:tx>
            <c:strRef>
              <c:f>Sheet1!$B$146</c:f>
              <c:strCache>
                <c:ptCount val="1"/>
                <c:pt idx="0">
                  <c:v>Southern Africa</c:v>
                </c:pt>
              </c:strCache>
            </c:strRef>
          </c:tx>
          <c:spPr>
            <a:solidFill>
              <a:schemeClr val="accent5"/>
            </a:solidFill>
            <a:ln>
              <a:noFill/>
            </a:ln>
            <a:effectLst/>
          </c:spPr>
          <c:invertIfNegative val="0"/>
          <c:dLbls>
            <c:dLbl>
              <c:idx val="0"/>
              <c:layout>
                <c:manualLayout>
                  <c:x val="-4.4144284968814806E-17"/>
                  <c:y val="0.2569061762681382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9BF-461F-AC36-E75928B8E50A}"/>
                </c:ext>
              </c:extLst>
            </c:dLbl>
            <c:dLbl>
              <c:idx val="2"/>
              <c:layout>
                <c:manualLayout>
                  <c:x val="0"/>
                  <c:y val="0.2598838990502639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9BF-461F-AC36-E75928B8E50A}"/>
                </c:ext>
              </c:extLst>
            </c:dLbl>
            <c:dLbl>
              <c:idx val="3"/>
              <c:layout>
                <c:manualLayout>
                  <c:x val="-8.8288569937629612E-17"/>
                  <c:y val="0.2690088448393167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9BF-461F-AC36-E75928B8E50A}"/>
                </c:ext>
              </c:extLst>
            </c:dLbl>
            <c:dLbl>
              <c:idx val="4"/>
              <c:layout>
                <c:manualLayout>
                  <c:x val="0"/>
                  <c:y val="0.2772266276215220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9BF-461F-AC36-E75928B8E50A}"/>
                </c:ext>
              </c:extLst>
            </c:dLbl>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Sheet1!$C$141:$G$141</c:f>
              <c:numCache>
                <c:formatCode>General</c:formatCode>
                <c:ptCount val="5"/>
                <c:pt idx="0">
                  <c:v>2019</c:v>
                </c:pt>
                <c:pt idx="1">
                  <c:v>2020</c:v>
                </c:pt>
                <c:pt idx="2">
                  <c:v>2021</c:v>
                </c:pt>
                <c:pt idx="3">
                  <c:v>2022</c:v>
                </c:pt>
                <c:pt idx="4">
                  <c:v>2023</c:v>
                </c:pt>
              </c:numCache>
            </c:numRef>
          </c:cat>
          <c:val>
            <c:numRef>
              <c:f>Sheet1!$C$146:$G$146</c:f>
              <c:numCache>
                <c:formatCode>0.0</c:formatCode>
                <c:ptCount val="5"/>
                <c:pt idx="0">
                  <c:v>71.185636363636362</c:v>
                </c:pt>
                <c:pt idx="1">
                  <c:v>79.74645454545454</c:v>
                </c:pt>
                <c:pt idx="2">
                  <c:v>73.658818181818177</c:v>
                </c:pt>
                <c:pt idx="3">
                  <c:v>74.912818181818196</c:v>
                </c:pt>
                <c:pt idx="4">
                  <c:v>74.331272727272733</c:v>
                </c:pt>
              </c:numCache>
            </c:numRef>
          </c:val>
          <c:extLst>
            <c:ext xmlns:c16="http://schemas.microsoft.com/office/drawing/2014/chart" uri="{C3380CC4-5D6E-409C-BE32-E72D297353CC}">
              <c16:uniqueId val="{0000000E-69BF-461F-AC36-E75928B8E50A}"/>
            </c:ext>
          </c:extLst>
        </c:ser>
        <c:dLbls>
          <c:dLblPos val="ctr"/>
          <c:showLegendKey val="0"/>
          <c:showVal val="1"/>
          <c:showCatName val="0"/>
          <c:showSerName val="0"/>
          <c:showPercent val="0"/>
          <c:showBubbleSize val="0"/>
        </c:dLbls>
        <c:gapWidth val="219"/>
        <c:overlap val="-27"/>
        <c:axId val="1180814448"/>
        <c:axId val="1180803216"/>
      </c:barChart>
      <c:lineChart>
        <c:grouping val="standard"/>
        <c:varyColors val="0"/>
        <c:ser>
          <c:idx val="5"/>
          <c:order val="5"/>
          <c:tx>
            <c:strRef>
              <c:f>Sheet1!$B$147</c:f>
              <c:strCache>
                <c:ptCount val="1"/>
                <c:pt idx="0">
                  <c:v>Africa</c:v>
                </c:pt>
              </c:strCache>
            </c:strRef>
          </c:tx>
          <c:spPr>
            <a:ln w="28575" cap="rnd">
              <a:solidFill>
                <a:schemeClr val="accent6"/>
              </a:solidFill>
              <a:round/>
            </a:ln>
            <a:effectLst/>
          </c:spPr>
          <c:marker>
            <c:symbol val="none"/>
          </c:marker>
          <c:dLbls>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Sheet1!$C$141:$G$141</c:f>
              <c:numCache>
                <c:formatCode>General</c:formatCode>
                <c:ptCount val="5"/>
                <c:pt idx="0">
                  <c:v>2019</c:v>
                </c:pt>
                <c:pt idx="1">
                  <c:v>2020</c:v>
                </c:pt>
                <c:pt idx="2">
                  <c:v>2021</c:v>
                </c:pt>
                <c:pt idx="3">
                  <c:v>2022</c:v>
                </c:pt>
                <c:pt idx="4">
                  <c:v>2023</c:v>
                </c:pt>
              </c:numCache>
            </c:numRef>
          </c:cat>
          <c:val>
            <c:numRef>
              <c:f>Sheet1!$C$147:$G$147</c:f>
              <c:numCache>
                <c:formatCode>0.0</c:formatCode>
                <c:ptCount val="5"/>
                <c:pt idx="0">
                  <c:v>61.875997748917747</c:v>
                </c:pt>
                <c:pt idx="1">
                  <c:v>71.152612813852812</c:v>
                </c:pt>
                <c:pt idx="2">
                  <c:v>67.66404935064935</c:v>
                </c:pt>
                <c:pt idx="3">
                  <c:v>65.762198947718957</c:v>
                </c:pt>
                <c:pt idx="4">
                  <c:v>64.047474179154193</c:v>
                </c:pt>
              </c:numCache>
            </c:numRef>
          </c:val>
          <c:smooth val="0"/>
          <c:extLst>
            <c:ext xmlns:c16="http://schemas.microsoft.com/office/drawing/2014/chart" uri="{C3380CC4-5D6E-409C-BE32-E72D297353CC}">
              <c16:uniqueId val="{0000000F-69BF-461F-AC36-E75928B8E50A}"/>
            </c:ext>
          </c:extLst>
        </c:ser>
        <c:dLbls>
          <c:dLblPos val="ctr"/>
          <c:showLegendKey val="0"/>
          <c:showVal val="1"/>
          <c:showCatName val="0"/>
          <c:showSerName val="0"/>
          <c:showPercent val="0"/>
          <c:showBubbleSize val="0"/>
        </c:dLbls>
        <c:marker val="1"/>
        <c:smooth val="0"/>
        <c:axId val="1180814448"/>
        <c:axId val="1180803216"/>
      </c:lineChart>
      <c:catAx>
        <c:axId val="1180814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80803216"/>
        <c:crosses val="autoZero"/>
        <c:auto val="1"/>
        <c:lblAlgn val="ctr"/>
        <c:lblOffset val="100"/>
        <c:noMultiLvlLbl val="0"/>
      </c:catAx>
      <c:valAx>
        <c:axId val="1180803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Percent of GDP</a:t>
                </a:r>
              </a:p>
            </c:rich>
          </c:tx>
          <c:layout>
            <c:manualLayout>
              <c:xMode val="edge"/>
              <c:yMode val="edge"/>
              <c:x val="8.5882323943795493E-3"/>
              <c:y val="0.1557300473873307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80814448"/>
        <c:crosses val="autoZero"/>
        <c:crossBetween val="between"/>
      </c:valAx>
      <c:spPr>
        <a:noFill/>
        <a:ln>
          <a:noFill/>
        </a:ln>
        <a:effectLst/>
      </c:spPr>
    </c:plotArea>
    <c:legend>
      <c:legendPos val="b"/>
      <c:layout>
        <c:manualLayout>
          <c:xMode val="edge"/>
          <c:yMode val="edge"/>
          <c:x val="3.9981722727712256E-2"/>
          <c:y val="0.83123266741733082"/>
          <c:w val="0.88151018806251447"/>
          <c:h val="0.1536081612840335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34466953854134"/>
          <c:y val="0.11137420913868416"/>
          <c:w val="0.86138911038707866"/>
          <c:h val="0.73065046679890566"/>
        </c:manualLayout>
      </c:layout>
      <c:barChart>
        <c:barDir val="col"/>
        <c:grouping val="clustered"/>
        <c:varyColors val="0"/>
        <c:ser>
          <c:idx val="0"/>
          <c:order val="0"/>
          <c:tx>
            <c:strRef>
              <c:f>Sheet7!$B$145</c:f>
              <c:strCache>
                <c:ptCount val="1"/>
                <c:pt idx="0">
                  <c:v>North Africa</c:v>
                </c:pt>
              </c:strCache>
            </c:strRef>
          </c:tx>
          <c:spPr>
            <a:solidFill>
              <a:schemeClr val="accent1"/>
            </a:solidFill>
            <a:ln>
              <a:noFill/>
            </a:ln>
            <a:effectLst/>
          </c:spPr>
          <c:invertIfNegative val="0"/>
          <c:dLbls>
            <c:dLbl>
              <c:idx val="0"/>
              <c:layout>
                <c:manualLayout>
                  <c:x val="-2.4881811395869621E-3"/>
                  <c:y val="3.15457413249211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138-40CB-A066-01E41F228E40}"/>
                </c:ext>
              </c:extLst>
            </c:dLbl>
            <c:dLbl>
              <c:idx val="1"/>
              <c:layout>
                <c:manualLayout>
                  <c:x val="-3.7741886870918764E-17"/>
                  <c:y val="1.25391849529782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138-40CB-A066-01E41F228E40}"/>
                </c:ext>
              </c:extLst>
            </c:dLbl>
            <c:dLbl>
              <c:idx val="2"/>
              <c:layout>
                <c:manualLayout>
                  <c:x val="2.4881811395869621E-3"/>
                  <c:y val="7.21049064450540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138-40CB-A066-01E41F228E40}"/>
                </c:ext>
              </c:extLst>
            </c:dLbl>
            <c:dLbl>
              <c:idx val="3"/>
              <c:layout>
                <c:manualLayout>
                  <c:x val="0"/>
                  <c:y val="5.40784136998648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138-40CB-A066-01E41F228E40}"/>
                </c:ext>
              </c:extLst>
            </c:dLbl>
            <c:dLbl>
              <c:idx val="4"/>
              <c:layout>
                <c:manualLayout>
                  <c:x val="0"/>
                  <c:y val="6.309148264984230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138-40CB-A066-01E41F228E40}"/>
                </c:ext>
              </c:extLst>
            </c:dLbl>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Sheet7!$C$144:$G$144</c:f>
              <c:numCache>
                <c:formatCode>General</c:formatCode>
                <c:ptCount val="5"/>
                <c:pt idx="0">
                  <c:v>2019</c:v>
                </c:pt>
                <c:pt idx="1">
                  <c:v>2020</c:v>
                </c:pt>
                <c:pt idx="2">
                  <c:v>2021</c:v>
                </c:pt>
                <c:pt idx="3">
                  <c:v>2022</c:v>
                </c:pt>
                <c:pt idx="4">
                  <c:v>2023</c:v>
                </c:pt>
              </c:numCache>
            </c:numRef>
          </c:cat>
          <c:val>
            <c:numRef>
              <c:f>Sheet7!$C$145:$G$145</c:f>
              <c:numCache>
                <c:formatCode>0.0</c:formatCode>
                <c:ptCount val="5"/>
                <c:pt idx="0">
                  <c:v>-1.1845714285714286</c:v>
                </c:pt>
                <c:pt idx="1">
                  <c:v>-12.710000000000003</c:v>
                </c:pt>
                <c:pt idx="2">
                  <c:v>-3.9507142857142861</c:v>
                </c:pt>
                <c:pt idx="3">
                  <c:v>-2.2848571428571427</c:v>
                </c:pt>
                <c:pt idx="4">
                  <c:v>-1.9857142857142858</c:v>
                </c:pt>
              </c:numCache>
            </c:numRef>
          </c:val>
          <c:extLst>
            <c:ext xmlns:c16="http://schemas.microsoft.com/office/drawing/2014/chart" uri="{C3380CC4-5D6E-409C-BE32-E72D297353CC}">
              <c16:uniqueId val="{00000005-3138-40CB-A066-01E41F228E40}"/>
            </c:ext>
          </c:extLst>
        </c:ser>
        <c:ser>
          <c:idx val="1"/>
          <c:order val="1"/>
          <c:tx>
            <c:strRef>
              <c:f>Sheet7!$B$146</c:f>
              <c:strCache>
                <c:ptCount val="1"/>
                <c:pt idx="0">
                  <c:v>Central Africa</c:v>
                </c:pt>
              </c:strCache>
            </c:strRef>
          </c:tx>
          <c:spPr>
            <a:solidFill>
              <a:schemeClr val="accent2"/>
            </a:solidFill>
            <a:ln>
              <a:noFill/>
            </a:ln>
            <a:effectLst/>
          </c:spPr>
          <c:invertIfNegative val="0"/>
          <c:dLbls>
            <c:dLbl>
              <c:idx val="1"/>
              <c:layout>
                <c:manualLayout>
                  <c:x val="0"/>
                  <c:y val="3.154574132492117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138-40CB-A066-01E41F228E40}"/>
                </c:ext>
              </c:extLst>
            </c:dLbl>
            <c:dLbl>
              <c:idx val="2"/>
              <c:layout>
                <c:manualLayout>
                  <c:x val="0"/>
                  <c:y val="3.605227579990986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138-40CB-A066-01E41F228E40}"/>
                </c:ext>
              </c:extLst>
            </c:dLbl>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Sheet7!$C$144:$G$144</c:f>
              <c:numCache>
                <c:formatCode>General</c:formatCode>
                <c:ptCount val="5"/>
                <c:pt idx="0">
                  <c:v>2019</c:v>
                </c:pt>
                <c:pt idx="1">
                  <c:v>2020</c:v>
                </c:pt>
                <c:pt idx="2">
                  <c:v>2021</c:v>
                </c:pt>
                <c:pt idx="3">
                  <c:v>2022</c:v>
                </c:pt>
                <c:pt idx="4">
                  <c:v>2023</c:v>
                </c:pt>
              </c:numCache>
            </c:numRef>
          </c:cat>
          <c:val>
            <c:numRef>
              <c:f>Sheet7!$C$146:$G$146</c:f>
              <c:numCache>
                <c:formatCode>0.0</c:formatCode>
                <c:ptCount val="5"/>
                <c:pt idx="0">
                  <c:v>0.93328571428571439</c:v>
                </c:pt>
                <c:pt idx="1">
                  <c:v>-1.0754285714285718</c:v>
                </c:pt>
                <c:pt idx="2">
                  <c:v>-1.5009999999999999</c:v>
                </c:pt>
                <c:pt idx="3">
                  <c:v>0.12799999999999995</c:v>
                </c:pt>
                <c:pt idx="4">
                  <c:v>8.1428571428571475E-2</c:v>
                </c:pt>
              </c:numCache>
            </c:numRef>
          </c:val>
          <c:extLst>
            <c:ext xmlns:c16="http://schemas.microsoft.com/office/drawing/2014/chart" uri="{C3380CC4-5D6E-409C-BE32-E72D297353CC}">
              <c16:uniqueId val="{00000008-3138-40CB-A066-01E41F228E40}"/>
            </c:ext>
          </c:extLst>
        </c:ser>
        <c:ser>
          <c:idx val="2"/>
          <c:order val="2"/>
          <c:tx>
            <c:strRef>
              <c:f>Sheet7!$B$147</c:f>
              <c:strCache>
                <c:ptCount val="1"/>
                <c:pt idx="0">
                  <c:v>East Africa</c:v>
                </c:pt>
              </c:strCache>
            </c:strRef>
          </c:tx>
          <c:spPr>
            <a:solidFill>
              <a:schemeClr val="accent3"/>
            </a:solidFill>
            <a:ln>
              <a:noFill/>
            </a:ln>
            <a:effectLst/>
          </c:spPr>
          <c:invertIfNegative val="0"/>
          <c:dLbls>
            <c:dLbl>
              <c:idx val="0"/>
              <c:layout>
                <c:manualLayout>
                  <c:x val="-1.6290729272177629E-3"/>
                  <c:y val="0.1029281828730399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138-40CB-A066-01E41F228E40}"/>
                </c:ext>
              </c:extLst>
            </c:dLbl>
            <c:dLbl>
              <c:idx val="1"/>
              <c:layout>
                <c:manualLayout>
                  <c:x val="-4.5616127264366234E-17"/>
                  <c:y val="8.11183302402657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138-40CB-A066-01E41F228E40}"/>
                </c:ext>
              </c:extLst>
            </c:dLbl>
            <c:dLbl>
              <c:idx val="2"/>
              <c:layout>
                <c:manualLayout>
                  <c:x val="-9.1232254528732467E-17"/>
                  <c:y val="6.30914826498422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138-40CB-A066-01E41F228E40}"/>
                </c:ext>
              </c:extLst>
            </c:dLbl>
            <c:dLbl>
              <c:idx val="3"/>
              <c:layout>
                <c:manualLayout>
                  <c:x val="0"/>
                  <c:y val="6.30914826498422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138-40CB-A066-01E41F228E40}"/>
                </c:ext>
              </c:extLst>
            </c:dLbl>
            <c:dLbl>
              <c:idx val="4"/>
              <c:layout>
                <c:manualLayout>
                  <c:x val="0"/>
                  <c:y val="5.40784136998648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138-40CB-A066-01E41F228E40}"/>
                </c:ext>
              </c:extLst>
            </c:dLbl>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Sheet7!$C$144:$G$144</c:f>
              <c:numCache>
                <c:formatCode>General</c:formatCode>
                <c:ptCount val="5"/>
                <c:pt idx="0">
                  <c:v>2019</c:v>
                </c:pt>
                <c:pt idx="1">
                  <c:v>2020</c:v>
                </c:pt>
                <c:pt idx="2">
                  <c:v>2021</c:v>
                </c:pt>
                <c:pt idx="3">
                  <c:v>2022</c:v>
                </c:pt>
                <c:pt idx="4">
                  <c:v>2023</c:v>
                </c:pt>
              </c:numCache>
            </c:numRef>
          </c:cat>
          <c:val>
            <c:numRef>
              <c:f>Sheet7!$C$147:$G$147</c:f>
              <c:numCache>
                <c:formatCode>0.0</c:formatCode>
                <c:ptCount val="5"/>
                <c:pt idx="0">
                  <c:v>-2.6550714285714285</c:v>
                </c:pt>
                <c:pt idx="1">
                  <c:v>-4.7852857142857141</c:v>
                </c:pt>
                <c:pt idx="2">
                  <c:v>-3.8496428571428569</c:v>
                </c:pt>
                <c:pt idx="3">
                  <c:v>-2.5486153846153852</c:v>
                </c:pt>
                <c:pt idx="4">
                  <c:v>-1.7700769230769233</c:v>
                </c:pt>
              </c:numCache>
            </c:numRef>
          </c:val>
          <c:extLst>
            <c:ext xmlns:c16="http://schemas.microsoft.com/office/drawing/2014/chart" uri="{C3380CC4-5D6E-409C-BE32-E72D297353CC}">
              <c16:uniqueId val="{0000000E-3138-40CB-A066-01E41F228E40}"/>
            </c:ext>
          </c:extLst>
        </c:ser>
        <c:ser>
          <c:idx val="3"/>
          <c:order val="3"/>
          <c:tx>
            <c:strRef>
              <c:f>Sheet7!$B$148</c:f>
              <c:strCache>
                <c:ptCount val="1"/>
                <c:pt idx="0">
                  <c:v>West Africa</c:v>
                </c:pt>
              </c:strCache>
            </c:strRef>
          </c:tx>
          <c:spPr>
            <a:solidFill>
              <a:schemeClr val="accent4"/>
            </a:solidFill>
            <a:ln>
              <a:noFill/>
            </a:ln>
            <a:effectLst/>
          </c:spPr>
          <c:invertIfNegative val="0"/>
          <c:dLbls>
            <c:dLbl>
              <c:idx val="0"/>
              <c:layout>
                <c:manualLayout>
                  <c:x val="-2.4881811395869391E-3"/>
                  <c:y val="7.432375369482603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138-40CB-A066-01E41F228E40}"/>
                </c:ext>
              </c:extLst>
            </c:dLbl>
            <c:dLbl>
              <c:idx val="1"/>
              <c:layout>
                <c:manualLayout>
                  <c:x val="4.5616127264366234E-17"/>
                  <c:y val="8.56241550247859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138-40CB-A066-01E41F228E40}"/>
                </c:ext>
              </c:extLst>
            </c:dLbl>
            <c:dLbl>
              <c:idx val="2"/>
              <c:layout>
                <c:manualLayout>
                  <c:x val="-2.4881811395869621E-3"/>
                  <c:y val="5.858530302008779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138-40CB-A066-01E41F228E40}"/>
                </c:ext>
              </c:extLst>
            </c:dLbl>
            <c:dLbl>
              <c:idx val="3"/>
              <c:layout>
                <c:manualLayout>
                  <c:x val="9.1232254528732467E-17"/>
                  <c:y val="5.407876854509905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138-40CB-A066-01E41F228E40}"/>
                </c:ext>
              </c:extLst>
            </c:dLbl>
            <c:dLbl>
              <c:idx val="4"/>
              <c:layout>
                <c:manualLayout>
                  <c:x val="0"/>
                  <c:y val="3.605263064514412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138-40CB-A066-01E41F228E40}"/>
                </c:ext>
              </c:extLst>
            </c:dLbl>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Sheet7!$C$144:$G$144</c:f>
              <c:numCache>
                <c:formatCode>General</c:formatCode>
                <c:ptCount val="5"/>
                <c:pt idx="0">
                  <c:v>2019</c:v>
                </c:pt>
                <c:pt idx="1">
                  <c:v>2020</c:v>
                </c:pt>
                <c:pt idx="2">
                  <c:v>2021</c:v>
                </c:pt>
                <c:pt idx="3">
                  <c:v>2022</c:v>
                </c:pt>
                <c:pt idx="4">
                  <c:v>2023</c:v>
                </c:pt>
              </c:numCache>
            </c:numRef>
          </c:cat>
          <c:val>
            <c:numRef>
              <c:f>Sheet7!$C$148:$G$148</c:f>
              <c:numCache>
                <c:formatCode>0.0</c:formatCode>
                <c:ptCount val="5"/>
                <c:pt idx="0">
                  <c:v>-2.8064000000000004</c:v>
                </c:pt>
                <c:pt idx="1">
                  <c:v>-6.2106000000000012</c:v>
                </c:pt>
                <c:pt idx="2">
                  <c:v>-5.7248666666666681</c:v>
                </c:pt>
                <c:pt idx="3">
                  <c:v>-4.7204000000000006</c:v>
                </c:pt>
                <c:pt idx="4">
                  <c:v>-3.2339333333333338</c:v>
                </c:pt>
              </c:numCache>
            </c:numRef>
          </c:val>
          <c:extLst>
            <c:ext xmlns:c16="http://schemas.microsoft.com/office/drawing/2014/chart" uri="{C3380CC4-5D6E-409C-BE32-E72D297353CC}">
              <c16:uniqueId val="{00000014-3138-40CB-A066-01E41F228E40}"/>
            </c:ext>
          </c:extLst>
        </c:ser>
        <c:ser>
          <c:idx val="4"/>
          <c:order val="4"/>
          <c:tx>
            <c:strRef>
              <c:f>Sheet7!$B$149</c:f>
              <c:strCache>
                <c:ptCount val="1"/>
                <c:pt idx="0">
                  <c:v>Southern Africa</c:v>
                </c:pt>
              </c:strCache>
            </c:strRef>
          </c:tx>
          <c:spPr>
            <a:solidFill>
              <a:schemeClr val="accent5"/>
            </a:solidFill>
            <a:ln>
              <a:noFill/>
            </a:ln>
            <a:effectLst/>
          </c:spPr>
          <c:invertIfNegative val="0"/>
          <c:dLbls>
            <c:dLbl>
              <c:idx val="0"/>
              <c:layout>
                <c:manualLayout>
                  <c:x val="-4.5616127264366234E-17"/>
                  <c:y val="2.70392068499324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138-40CB-A066-01E41F228E40}"/>
                </c:ext>
              </c:extLst>
            </c:dLbl>
            <c:dLbl>
              <c:idx val="1"/>
              <c:layout>
                <c:manualLayout>
                  <c:x val="0"/>
                  <c:y val="4.506534474988741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138-40CB-A066-01E41F228E40}"/>
                </c:ext>
              </c:extLst>
            </c:dLbl>
            <c:dLbl>
              <c:idx val="2"/>
              <c:layout>
                <c:manualLayout>
                  <c:x val="1.2352032938754427E-2"/>
                  <c:y val="6.68763113074816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3138-40CB-A066-01E41F228E40}"/>
                </c:ext>
              </c:extLst>
            </c:dLbl>
            <c:dLbl>
              <c:idx val="3"/>
              <c:layout>
                <c:manualLayout>
                  <c:x val="9.1232254528732467E-17"/>
                  <c:y val="5.407876854509913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3138-40CB-A066-01E41F228E40}"/>
                </c:ext>
              </c:extLst>
            </c:dLbl>
            <c:dLbl>
              <c:idx val="4"/>
              <c:layout>
                <c:manualLayout>
                  <c:x val="0"/>
                  <c:y val="2.2532672374943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3138-40CB-A066-01E41F228E40}"/>
                </c:ext>
              </c:extLst>
            </c:dLbl>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Sheet7!$C$144:$G$144</c:f>
              <c:numCache>
                <c:formatCode>General</c:formatCode>
                <c:ptCount val="5"/>
                <c:pt idx="0">
                  <c:v>2019</c:v>
                </c:pt>
                <c:pt idx="1">
                  <c:v>2020</c:v>
                </c:pt>
                <c:pt idx="2">
                  <c:v>2021</c:v>
                </c:pt>
                <c:pt idx="3">
                  <c:v>2022</c:v>
                </c:pt>
                <c:pt idx="4">
                  <c:v>2023</c:v>
                </c:pt>
              </c:numCache>
            </c:numRef>
          </c:cat>
          <c:val>
            <c:numRef>
              <c:f>Sheet7!$C$149:$G$149</c:f>
              <c:numCache>
                <c:formatCode>0.0</c:formatCode>
                <c:ptCount val="5"/>
                <c:pt idx="0">
                  <c:v>-5.1299090909090914</c:v>
                </c:pt>
                <c:pt idx="1">
                  <c:v>-6.7787272727272727</c:v>
                </c:pt>
                <c:pt idx="2">
                  <c:v>-5.9982727272727283</c:v>
                </c:pt>
                <c:pt idx="3">
                  <c:v>-5.5002727272727263</c:v>
                </c:pt>
                <c:pt idx="4">
                  <c:v>-4.4489090909090914</c:v>
                </c:pt>
              </c:numCache>
            </c:numRef>
          </c:val>
          <c:extLst>
            <c:ext xmlns:c16="http://schemas.microsoft.com/office/drawing/2014/chart" uri="{C3380CC4-5D6E-409C-BE32-E72D297353CC}">
              <c16:uniqueId val="{0000001A-3138-40CB-A066-01E41F228E40}"/>
            </c:ext>
          </c:extLst>
        </c:ser>
        <c:dLbls>
          <c:dLblPos val="outEnd"/>
          <c:showLegendKey val="0"/>
          <c:showVal val="1"/>
          <c:showCatName val="0"/>
          <c:showSerName val="0"/>
          <c:showPercent val="0"/>
          <c:showBubbleSize val="0"/>
        </c:dLbls>
        <c:gapWidth val="219"/>
        <c:overlap val="-27"/>
        <c:axId val="763988592"/>
        <c:axId val="763981104"/>
      </c:barChart>
      <c:lineChart>
        <c:grouping val="standard"/>
        <c:varyColors val="0"/>
        <c:ser>
          <c:idx val="5"/>
          <c:order val="5"/>
          <c:tx>
            <c:strRef>
              <c:f>Sheet7!$B$150</c:f>
              <c:strCache>
                <c:ptCount val="1"/>
                <c:pt idx="0">
                  <c:v>Africa</c:v>
                </c:pt>
              </c:strCache>
            </c:strRef>
          </c:tx>
          <c:spPr>
            <a:ln w="28575" cap="rnd">
              <a:solidFill>
                <a:schemeClr val="accent6"/>
              </a:solidFill>
              <a:round/>
            </a:ln>
            <a:effectLst/>
          </c:spPr>
          <c:marker>
            <c:symbol val="none"/>
          </c:marker>
          <c:dLbls>
            <c:dLbl>
              <c:idx val="0"/>
              <c:layout>
                <c:manualLayout>
                  <c:x val="-8.0288214101904287E-2"/>
                  <c:y val="7.10553814002089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3138-40CB-A066-01E41F228E40}"/>
                </c:ext>
              </c:extLst>
            </c:dLbl>
            <c:dLbl>
              <c:idx val="1"/>
              <c:layout>
                <c:manualLayout>
                  <c:x val="-2.2645393721049848E-2"/>
                  <c:y val="0.1128526645768025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3138-40CB-A066-01E41F228E40}"/>
                </c:ext>
              </c:extLst>
            </c:dLbl>
            <c:dLbl>
              <c:idx val="2"/>
              <c:layout>
                <c:manualLayout>
                  <c:x val="-3.9114770972722597E-2"/>
                  <c:y val="0.1630094043887147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3138-40CB-A066-01E41F228E40}"/>
                </c:ext>
              </c:extLst>
            </c:dLbl>
            <c:dLbl>
              <c:idx val="3"/>
              <c:layout>
                <c:manualLayout>
                  <c:x val="-4.6149882546095117E-2"/>
                  <c:y val="0.1372775563937788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3138-40CB-A066-01E41F228E40}"/>
                </c:ext>
              </c:extLst>
            </c:dLbl>
            <c:dLbl>
              <c:idx val="4"/>
              <c:layout>
                <c:manualLayout>
                  <c:x val="-3.0880082346886259E-2"/>
                  <c:y val="0.1755485893416927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3138-40CB-A066-01E41F228E40}"/>
                </c:ext>
              </c:extLst>
            </c:dLbl>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Sheet7!$C$144:$G$144</c:f>
              <c:numCache>
                <c:formatCode>General</c:formatCode>
                <c:ptCount val="5"/>
                <c:pt idx="0">
                  <c:v>2019</c:v>
                </c:pt>
                <c:pt idx="1">
                  <c:v>2020</c:v>
                </c:pt>
                <c:pt idx="2">
                  <c:v>2021</c:v>
                </c:pt>
                <c:pt idx="3">
                  <c:v>2022</c:v>
                </c:pt>
                <c:pt idx="4">
                  <c:v>2023</c:v>
                </c:pt>
              </c:numCache>
            </c:numRef>
          </c:cat>
          <c:val>
            <c:numRef>
              <c:f>Sheet7!$C$150:$G$150</c:f>
              <c:numCache>
                <c:formatCode>0.0</c:formatCode>
                <c:ptCount val="5"/>
                <c:pt idx="0">
                  <c:v>-2.1685332467532468</c:v>
                </c:pt>
                <c:pt idx="1">
                  <c:v>-6.3120083116883121</c:v>
                </c:pt>
                <c:pt idx="2">
                  <c:v>-4.2048993073593071</c:v>
                </c:pt>
                <c:pt idx="3">
                  <c:v>-2.9852290509490507</c:v>
                </c:pt>
                <c:pt idx="4">
                  <c:v>-2.2714410123210125</c:v>
                </c:pt>
              </c:numCache>
            </c:numRef>
          </c:val>
          <c:smooth val="0"/>
          <c:extLst>
            <c:ext xmlns:c16="http://schemas.microsoft.com/office/drawing/2014/chart" uri="{C3380CC4-5D6E-409C-BE32-E72D297353CC}">
              <c16:uniqueId val="{00000020-3138-40CB-A066-01E41F228E40}"/>
            </c:ext>
          </c:extLst>
        </c:ser>
        <c:dLbls>
          <c:showLegendKey val="0"/>
          <c:showVal val="1"/>
          <c:showCatName val="0"/>
          <c:showSerName val="0"/>
          <c:showPercent val="0"/>
          <c:showBubbleSize val="0"/>
        </c:dLbls>
        <c:marker val="1"/>
        <c:smooth val="0"/>
        <c:axId val="763988592"/>
        <c:axId val="763981104"/>
      </c:lineChart>
      <c:catAx>
        <c:axId val="763988592"/>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3981104"/>
        <c:crosses val="autoZero"/>
        <c:auto val="1"/>
        <c:lblAlgn val="ctr"/>
        <c:lblOffset val="100"/>
        <c:noMultiLvlLbl val="0"/>
      </c:catAx>
      <c:valAx>
        <c:axId val="7639811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800"/>
                  <a:t>Percent of GDP </a:t>
                </a:r>
              </a:p>
            </c:rich>
          </c:tx>
          <c:layout>
            <c:manualLayout>
              <c:xMode val="edge"/>
              <c:yMode val="edge"/>
              <c:x val="2.0211205506105296E-2"/>
              <c:y val="0.35656164651759348"/>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3988592"/>
        <c:crosses val="autoZero"/>
        <c:crossBetween val="between"/>
      </c:valAx>
      <c:spPr>
        <a:noFill/>
        <a:ln>
          <a:noFill/>
        </a:ln>
        <a:effectLst/>
      </c:spPr>
    </c:plotArea>
    <c:legend>
      <c:legendPos val="b"/>
      <c:layout>
        <c:manualLayout>
          <c:xMode val="edge"/>
          <c:yMode val="edge"/>
          <c:x val="3.4040282046371939E-2"/>
          <c:y val="0.87365309620209142"/>
          <c:w val="0.96081402117054171"/>
          <c:h val="0.1263469037979085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225864208834346E-2"/>
          <c:y val="3.4090663130482195E-2"/>
          <c:w val="0.8862556157035425"/>
          <c:h val="0.75871705546887092"/>
        </c:manualLayout>
      </c:layout>
      <c:lineChart>
        <c:grouping val="standard"/>
        <c:varyColors val="0"/>
        <c:ser>
          <c:idx val="0"/>
          <c:order val="0"/>
          <c:tx>
            <c:strRef>
              <c:f>Feuil1!$B$1</c:f>
              <c:strCache>
                <c:ptCount val="1"/>
                <c:pt idx="0">
                  <c:v>Botswana</c:v>
                </c:pt>
              </c:strCache>
            </c:strRef>
          </c:tx>
          <c:spPr>
            <a:ln w="19050" cap="rnd">
              <a:solidFill>
                <a:schemeClr val="accent1"/>
              </a:solidFill>
              <a:round/>
            </a:ln>
            <a:effectLst/>
          </c:spPr>
          <c:marker>
            <c:symbol val="none"/>
          </c:marker>
          <c:cat>
            <c:numRef>
              <c:f>Feuil1!$A$2:$A$22</c:f>
              <c:numCache>
                <c:formatCode>[$-40C]mmm\-yy;@</c:formatCode>
                <c:ptCount val="21"/>
                <c:pt idx="0">
                  <c:v>43983</c:v>
                </c:pt>
                <c:pt idx="1">
                  <c:v>44013</c:v>
                </c:pt>
                <c:pt idx="2">
                  <c:v>44044</c:v>
                </c:pt>
                <c:pt idx="3">
                  <c:v>44075</c:v>
                </c:pt>
                <c:pt idx="4">
                  <c:v>44105</c:v>
                </c:pt>
                <c:pt idx="5">
                  <c:v>44136</c:v>
                </c:pt>
                <c:pt idx="6">
                  <c:v>44166</c:v>
                </c:pt>
                <c:pt idx="7">
                  <c:v>44197</c:v>
                </c:pt>
                <c:pt idx="8">
                  <c:v>44228</c:v>
                </c:pt>
                <c:pt idx="9">
                  <c:v>44256</c:v>
                </c:pt>
                <c:pt idx="10">
                  <c:v>44287</c:v>
                </c:pt>
                <c:pt idx="11">
                  <c:v>44317</c:v>
                </c:pt>
                <c:pt idx="12">
                  <c:v>44348</c:v>
                </c:pt>
                <c:pt idx="13">
                  <c:v>44378</c:v>
                </c:pt>
                <c:pt idx="14">
                  <c:v>44409</c:v>
                </c:pt>
                <c:pt idx="15">
                  <c:v>44440</c:v>
                </c:pt>
                <c:pt idx="16">
                  <c:v>44470</c:v>
                </c:pt>
                <c:pt idx="17">
                  <c:v>44501</c:v>
                </c:pt>
                <c:pt idx="18">
                  <c:v>44531</c:v>
                </c:pt>
                <c:pt idx="19">
                  <c:v>44562</c:v>
                </c:pt>
                <c:pt idx="20">
                  <c:v>44593</c:v>
                </c:pt>
              </c:numCache>
            </c:numRef>
          </c:cat>
          <c:val>
            <c:numRef>
              <c:f>Feuil1!$B$2:$B$22</c:f>
              <c:numCache>
                <c:formatCode>#,##0.00</c:formatCode>
                <c:ptCount val="21"/>
                <c:pt idx="0">
                  <c:v>0.88669950738919301</c:v>
                </c:pt>
                <c:pt idx="1">
                  <c:v>0.884955752212362</c:v>
                </c:pt>
                <c:pt idx="2">
                  <c:v>1.08161258603736</c:v>
                </c:pt>
                <c:pt idx="3">
                  <c:v>1.7681728880157199</c:v>
                </c:pt>
                <c:pt idx="4">
                  <c:v>2.1589793915603401</c:v>
                </c:pt>
                <c:pt idx="5">
                  <c:v>2.2549019607843102</c:v>
                </c:pt>
                <c:pt idx="6">
                  <c:v>2.15264187866928</c:v>
                </c:pt>
                <c:pt idx="7">
                  <c:v>2.24171539961015</c:v>
                </c:pt>
                <c:pt idx="8">
                  <c:v>2.4342745861733301</c:v>
                </c:pt>
                <c:pt idx="9">
                  <c:v>5.5966926070038996</c:v>
                </c:pt>
                <c:pt idx="10">
                  <c:v>7.7541947926711803</c:v>
                </c:pt>
                <c:pt idx="11">
                  <c:v>8.3131147540983807</c:v>
                </c:pt>
                <c:pt idx="12">
                  <c:v>8.2260742187499698</c:v>
                </c:pt>
                <c:pt idx="13">
                  <c:v>8.8754385964912501</c:v>
                </c:pt>
                <c:pt idx="14">
                  <c:v>8.7635214007782096</c:v>
                </c:pt>
                <c:pt idx="15">
                  <c:v>8.4138996138996092</c:v>
                </c:pt>
                <c:pt idx="16">
                  <c:v>8.8595581171950197</c:v>
                </c:pt>
                <c:pt idx="17">
                  <c:v>8.6289549376797794</c:v>
                </c:pt>
                <c:pt idx="18">
                  <c:v>8.6906130268199195</c:v>
                </c:pt>
                <c:pt idx="19">
                  <c:v>10.5679694947569</c:v>
                </c:pt>
                <c:pt idx="20">
                  <c:v>10.591825095057001</c:v>
                </c:pt>
              </c:numCache>
            </c:numRef>
          </c:val>
          <c:smooth val="0"/>
          <c:extLst>
            <c:ext xmlns:c16="http://schemas.microsoft.com/office/drawing/2014/chart" uri="{C3380CC4-5D6E-409C-BE32-E72D297353CC}">
              <c16:uniqueId val="{00000000-E3F4-4C8E-85D8-95A23803E12E}"/>
            </c:ext>
          </c:extLst>
        </c:ser>
        <c:ser>
          <c:idx val="1"/>
          <c:order val="1"/>
          <c:tx>
            <c:strRef>
              <c:f>Feuil1!$C$1</c:f>
              <c:strCache>
                <c:ptCount val="1"/>
                <c:pt idx="0">
                  <c:v>Côte d'Ivoire</c:v>
                </c:pt>
              </c:strCache>
            </c:strRef>
          </c:tx>
          <c:spPr>
            <a:ln w="19050" cap="rnd">
              <a:solidFill>
                <a:schemeClr val="accent2"/>
              </a:solidFill>
              <a:round/>
            </a:ln>
            <a:effectLst/>
          </c:spPr>
          <c:marker>
            <c:symbol val="none"/>
          </c:marker>
          <c:cat>
            <c:numRef>
              <c:f>Feuil1!$A$2:$A$22</c:f>
              <c:numCache>
                <c:formatCode>[$-40C]mmm\-yy;@</c:formatCode>
                <c:ptCount val="21"/>
                <c:pt idx="0">
                  <c:v>43983</c:v>
                </c:pt>
                <c:pt idx="1">
                  <c:v>44013</c:v>
                </c:pt>
                <c:pt idx="2">
                  <c:v>44044</c:v>
                </c:pt>
                <c:pt idx="3">
                  <c:v>44075</c:v>
                </c:pt>
                <c:pt idx="4">
                  <c:v>44105</c:v>
                </c:pt>
                <c:pt idx="5">
                  <c:v>44136</c:v>
                </c:pt>
                <c:pt idx="6">
                  <c:v>44166</c:v>
                </c:pt>
                <c:pt idx="7">
                  <c:v>44197</c:v>
                </c:pt>
                <c:pt idx="8">
                  <c:v>44228</c:v>
                </c:pt>
                <c:pt idx="9">
                  <c:v>44256</c:v>
                </c:pt>
                <c:pt idx="10">
                  <c:v>44287</c:v>
                </c:pt>
                <c:pt idx="11">
                  <c:v>44317</c:v>
                </c:pt>
                <c:pt idx="12">
                  <c:v>44348</c:v>
                </c:pt>
                <c:pt idx="13">
                  <c:v>44378</c:v>
                </c:pt>
                <c:pt idx="14">
                  <c:v>44409</c:v>
                </c:pt>
                <c:pt idx="15">
                  <c:v>44440</c:v>
                </c:pt>
                <c:pt idx="16">
                  <c:v>44470</c:v>
                </c:pt>
                <c:pt idx="17">
                  <c:v>44501</c:v>
                </c:pt>
                <c:pt idx="18">
                  <c:v>44531</c:v>
                </c:pt>
                <c:pt idx="19">
                  <c:v>44562</c:v>
                </c:pt>
                <c:pt idx="20">
                  <c:v>44593</c:v>
                </c:pt>
              </c:numCache>
            </c:numRef>
          </c:cat>
          <c:val>
            <c:numRef>
              <c:f>Feuil1!$C$2:$C$22</c:f>
              <c:numCache>
                <c:formatCode>#,##0.00</c:formatCode>
                <c:ptCount val="21"/>
                <c:pt idx="0">
                  <c:v>2.7698185291308399</c:v>
                </c:pt>
                <c:pt idx="1">
                  <c:v>2.7804410354745999</c:v>
                </c:pt>
                <c:pt idx="2">
                  <c:v>2.75097245885771</c:v>
                </c:pt>
                <c:pt idx="3">
                  <c:v>1.94185257004831</c:v>
                </c:pt>
                <c:pt idx="4">
                  <c:v>3.1055597775628501</c:v>
                </c:pt>
                <c:pt idx="5">
                  <c:v>1.7364553492822801</c:v>
                </c:pt>
                <c:pt idx="6">
                  <c:v>2.3486051047619201</c:v>
                </c:pt>
                <c:pt idx="7">
                  <c:v>2.2877372884641098</c:v>
                </c:pt>
                <c:pt idx="8">
                  <c:v>3.2306922292725599</c:v>
                </c:pt>
                <c:pt idx="9">
                  <c:v>3.29849700378072</c:v>
                </c:pt>
                <c:pt idx="10">
                  <c:v>3.9224705183789101</c:v>
                </c:pt>
                <c:pt idx="11">
                  <c:v>3.2863849765258299</c:v>
                </c:pt>
                <c:pt idx="12">
                  <c:v>3.53159851301116</c:v>
                </c:pt>
                <c:pt idx="13">
                  <c:v>3.9180654570895501</c:v>
                </c:pt>
                <c:pt idx="14">
                  <c:v>4.7655566571751198</c:v>
                </c:pt>
                <c:pt idx="15">
                  <c:v>5.2137446590620398</c:v>
                </c:pt>
                <c:pt idx="16">
                  <c:v>4.4730990550518301</c:v>
                </c:pt>
                <c:pt idx="17">
                  <c:v>5.5358383423263602</c:v>
                </c:pt>
                <c:pt idx="18">
                  <c:v>5.61476434837002</c:v>
                </c:pt>
                <c:pt idx="19">
                  <c:v>5.6000838903191701</c:v>
                </c:pt>
                <c:pt idx="20">
                  <c:v>4.5847707903643</c:v>
                </c:pt>
              </c:numCache>
            </c:numRef>
          </c:val>
          <c:smooth val="0"/>
          <c:extLst>
            <c:ext xmlns:c16="http://schemas.microsoft.com/office/drawing/2014/chart" uri="{C3380CC4-5D6E-409C-BE32-E72D297353CC}">
              <c16:uniqueId val="{00000001-E3F4-4C8E-85D8-95A23803E12E}"/>
            </c:ext>
          </c:extLst>
        </c:ser>
        <c:ser>
          <c:idx val="2"/>
          <c:order val="2"/>
          <c:tx>
            <c:strRef>
              <c:f>Feuil1!$D$1</c:f>
              <c:strCache>
                <c:ptCount val="1"/>
                <c:pt idx="0">
                  <c:v>Lesotho</c:v>
                </c:pt>
              </c:strCache>
            </c:strRef>
          </c:tx>
          <c:spPr>
            <a:ln w="19050" cap="rnd">
              <a:solidFill>
                <a:schemeClr val="accent3"/>
              </a:solidFill>
              <a:round/>
            </a:ln>
            <a:effectLst/>
          </c:spPr>
          <c:marker>
            <c:symbol val="none"/>
          </c:marker>
          <c:cat>
            <c:numRef>
              <c:f>Feuil1!$A$2:$A$22</c:f>
              <c:numCache>
                <c:formatCode>[$-40C]mmm\-yy;@</c:formatCode>
                <c:ptCount val="21"/>
                <c:pt idx="0">
                  <c:v>43983</c:v>
                </c:pt>
                <c:pt idx="1">
                  <c:v>44013</c:v>
                </c:pt>
                <c:pt idx="2">
                  <c:v>44044</c:v>
                </c:pt>
                <c:pt idx="3">
                  <c:v>44075</c:v>
                </c:pt>
                <c:pt idx="4">
                  <c:v>44105</c:v>
                </c:pt>
                <c:pt idx="5">
                  <c:v>44136</c:v>
                </c:pt>
                <c:pt idx="6">
                  <c:v>44166</c:v>
                </c:pt>
                <c:pt idx="7">
                  <c:v>44197</c:v>
                </c:pt>
                <c:pt idx="8">
                  <c:v>44228</c:v>
                </c:pt>
                <c:pt idx="9">
                  <c:v>44256</c:v>
                </c:pt>
                <c:pt idx="10">
                  <c:v>44287</c:v>
                </c:pt>
                <c:pt idx="11">
                  <c:v>44317</c:v>
                </c:pt>
                <c:pt idx="12">
                  <c:v>44348</c:v>
                </c:pt>
                <c:pt idx="13">
                  <c:v>44378</c:v>
                </c:pt>
                <c:pt idx="14">
                  <c:v>44409</c:v>
                </c:pt>
                <c:pt idx="15">
                  <c:v>44440</c:v>
                </c:pt>
                <c:pt idx="16">
                  <c:v>44470</c:v>
                </c:pt>
                <c:pt idx="17">
                  <c:v>44501</c:v>
                </c:pt>
                <c:pt idx="18">
                  <c:v>44531</c:v>
                </c:pt>
                <c:pt idx="19">
                  <c:v>44562</c:v>
                </c:pt>
                <c:pt idx="20">
                  <c:v>44593</c:v>
                </c:pt>
              </c:numCache>
            </c:numRef>
          </c:cat>
          <c:val>
            <c:numRef>
              <c:f>Feuil1!$D$2:$D$22</c:f>
              <c:numCache>
                <c:formatCode>#,##0.00</c:formatCode>
                <c:ptCount val="21"/>
                <c:pt idx="0">
                  <c:v>4.9209194163944803</c:v>
                </c:pt>
                <c:pt idx="1">
                  <c:v>5.5952145323264597</c:v>
                </c:pt>
                <c:pt idx="2">
                  <c:v>6.0337831200687404</c:v>
                </c:pt>
                <c:pt idx="3">
                  <c:v>5.8712233064815296</c:v>
                </c:pt>
                <c:pt idx="4">
                  <c:v>5.5770514534133397</c:v>
                </c:pt>
                <c:pt idx="5">
                  <c:v>5.6401329566601497</c:v>
                </c:pt>
                <c:pt idx="6">
                  <c:v>5.6519451459037198</c:v>
                </c:pt>
                <c:pt idx="7">
                  <c:v>5.43964937489093</c:v>
                </c:pt>
                <c:pt idx="8">
                  <c:v>5.60087526312783</c:v>
                </c:pt>
                <c:pt idx="9">
                  <c:v>6.45327206284888</c:v>
                </c:pt>
                <c:pt idx="10">
                  <c:v>6.7363233142702104</c:v>
                </c:pt>
                <c:pt idx="11">
                  <c:v>6.8641966258324398</c:v>
                </c:pt>
                <c:pt idx="12">
                  <c:v>6.0072678397230899</c:v>
                </c:pt>
                <c:pt idx="13">
                  <c:v>5.45049032457979</c:v>
                </c:pt>
                <c:pt idx="14">
                  <c:v>5.1739461955169901</c:v>
                </c:pt>
                <c:pt idx="15">
                  <c:v>5.3975148936231196</c:v>
                </c:pt>
                <c:pt idx="16">
                  <c:v>6.1702066529411903</c:v>
                </c:pt>
                <c:pt idx="17">
                  <c:v>6.44776906714928</c:v>
                </c:pt>
                <c:pt idx="18">
                  <c:v>6.8326492631880003</c:v>
                </c:pt>
                <c:pt idx="19">
                  <c:v>7.5816655648932301</c:v>
                </c:pt>
                <c:pt idx="20">
                  <c:v>7.4916701420385596</c:v>
                </c:pt>
              </c:numCache>
            </c:numRef>
          </c:val>
          <c:smooth val="0"/>
          <c:extLst>
            <c:ext xmlns:c16="http://schemas.microsoft.com/office/drawing/2014/chart" uri="{C3380CC4-5D6E-409C-BE32-E72D297353CC}">
              <c16:uniqueId val="{00000002-E3F4-4C8E-85D8-95A23803E12E}"/>
            </c:ext>
          </c:extLst>
        </c:ser>
        <c:ser>
          <c:idx val="3"/>
          <c:order val="3"/>
          <c:tx>
            <c:strRef>
              <c:f>Feuil1!$E$1</c:f>
              <c:strCache>
                <c:ptCount val="1"/>
                <c:pt idx="0">
                  <c:v>Mauritius</c:v>
                </c:pt>
              </c:strCache>
            </c:strRef>
          </c:tx>
          <c:spPr>
            <a:ln w="19050" cap="rnd">
              <a:solidFill>
                <a:schemeClr val="accent4"/>
              </a:solidFill>
              <a:round/>
            </a:ln>
            <a:effectLst/>
          </c:spPr>
          <c:marker>
            <c:symbol val="none"/>
          </c:marker>
          <c:cat>
            <c:numRef>
              <c:f>Feuil1!$A$2:$A$22</c:f>
              <c:numCache>
                <c:formatCode>[$-40C]mmm\-yy;@</c:formatCode>
                <c:ptCount val="21"/>
                <c:pt idx="0">
                  <c:v>43983</c:v>
                </c:pt>
                <c:pt idx="1">
                  <c:v>44013</c:v>
                </c:pt>
                <c:pt idx="2">
                  <c:v>44044</c:v>
                </c:pt>
                <c:pt idx="3">
                  <c:v>44075</c:v>
                </c:pt>
                <c:pt idx="4">
                  <c:v>44105</c:v>
                </c:pt>
                <c:pt idx="5">
                  <c:v>44136</c:v>
                </c:pt>
                <c:pt idx="6">
                  <c:v>44166</c:v>
                </c:pt>
                <c:pt idx="7">
                  <c:v>44197</c:v>
                </c:pt>
                <c:pt idx="8">
                  <c:v>44228</c:v>
                </c:pt>
                <c:pt idx="9">
                  <c:v>44256</c:v>
                </c:pt>
                <c:pt idx="10">
                  <c:v>44287</c:v>
                </c:pt>
                <c:pt idx="11">
                  <c:v>44317</c:v>
                </c:pt>
                <c:pt idx="12">
                  <c:v>44348</c:v>
                </c:pt>
                <c:pt idx="13">
                  <c:v>44378</c:v>
                </c:pt>
                <c:pt idx="14">
                  <c:v>44409</c:v>
                </c:pt>
                <c:pt idx="15">
                  <c:v>44440</c:v>
                </c:pt>
                <c:pt idx="16">
                  <c:v>44470</c:v>
                </c:pt>
                <c:pt idx="17">
                  <c:v>44501</c:v>
                </c:pt>
                <c:pt idx="18">
                  <c:v>44531</c:v>
                </c:pt>
                <c:pt idx="19">
                  <c:v>44562</c:v>
                </c:pt>
                <c:pt idx="20">
                  <c:v>44593</c:v>
                </c:pt>
              </c:numCache>
            </c:numRef>
          </c:cat>
          <c:val>
            <c:numRef>
              <c:f>Feuil1!$E$2:$E$22</c:f>
              <c:numCache>
                <c:formatCode>#,##0.00</c:formatCode>
                <c:ptCount val="21"/>
                <c:pt idx="0">
                  <c:v>1.7408123791102399</c:v>
                </c:pt>
                <c:pt idx="1">
                  <c:v>1.45067698259186</c:v>
                </c:pt>
                <c:pt idx="2">
                  <c:v>1.54291224686595</c:v>
                </c:pt>
                <c:pt idx="3">
                  <c:v>2.9126213592233001</c:v>
                </c:pt>
                <c:pt idx="4">
                  <c:v>3.5121951219511902</c:v>
                </c:pt>
                <c:pt idx="5">
                  <c:v>3.1037827352085299</c:v>
                </c:pt>
                <c:pt idx="6">
                  <c:v>2.7105517909002801</c:v>
                </c:pt>
                <c:pt idx="7">
                  <c:v>1.03871576959394</c:v>
                </c:pt>
                <c:pt idx="8">
                  <c:v>1.2195121951219601</c:v>
                </c:pt>
                <c:pt idx="9">
                  <c:v>1.02420856610801</c:v>
                </c:pt>
                <c:pt idx="10">
                  <c:v>0.18382352941177499</c:v>
                </c:pt>
                <c:pt idx="11">
                  <c:v>2.3299161230195802</c:v>
                </c:pt>
                <c:pt idx="12">
                  <c:v>5.8935361216730202</c:v>
                </c:pt>
                <c:pt idx="13">
                  <c:v>6.4823641563393997</c:v>
                </c:pt>
                <c:pt idx="14">
                  <c:v>5.9829059829059696</c:v>
                </c:pt>
                <c:pt idx="15">
                  <c:v>5.3773584905660599</c:v>
                </c:pt>
                <c:pt idx="16">
                  <c:v>5.8435438265787196</c:v>
                </c:pt>
                <c:pt idx="17">
                  <c:v>6.3969896519285099</c:v>
                </c:pt>
                <c:pt idx="18">
                  <c:v>6.7860508953817398</c:v>
                </c:pt>
                <c:pt idx="19">
                  <c:v>7.3831775700934603</c:v>
                </c:pt>
                <c:pt idx="20">
                  <c:v>8.9898053753475295</c:v>
                </c:pt>
              </c:numCache>
            </c:numRef>
          </c:val>
          <c:smooth val="0"/>
          <c:extLst>
            <c:ext xmlns:c16="http://schemas.microsoft.com/office/drawing/2014/chart" uri="{C3380CC4-5D6E-409C-BE32-E72D297353CC}">
              <c16:uniqueId val="{00000003-E3F4-4C8E-85D8-95A23803E12E}"/>
            </c:ext>
          </c:extLst>
        </c:ser>
        <c:ser>
          <c:idx val="4"/>
          <c:order val="4"/>
          <c:tx>
            <c:strRef>
              <c:f>Feuil1!$F$1</c:f>
              <c:strCache>
                <c:ptCount val="1"/>
                <c:pt idx="0">
                  <c:v>Rwanda</c:v>
                </c:pt>
              </c:strCache>
            </c:strRef>
          </c:tx>
          <c:spPr>
            <a:ln w="19050" cap="rnd">
              <a:solidFill>
                <a:schemeClr val="accent5"/>
              </a:solidFill>
              <a:round/>
            </a:ln>
            <a:effectLst/>
          </c:spPr>
          <c:marker>
            <c:symbol val="none"/>
          </c:marker>
          <c:cat>
            <c:numRef>
              <c:f>Feuil1!$A$2:$A$22</c:f>
              <c:numCache>
                <c:formatCode>[$-40C]mmm\-yy;@</c:formatCode>
                <c:ptCount val="21"/>
                <c:pt idx="0">
                  <c:v>43983</c:v>
                </c:pt>
                <c:pt idx="1">
                  <c:v>44013</c:v>
                </c:pt>
                <c:pt idx="2">
                  <c:v>44044</c:v>
                </c:pt>
                <c:pt idx="3">
                  <c:v>44075</c:v>
                </c:pt>
                <c:pt idx="4">
                  <c:v>44105</c:v>
                </c:pt>
                <c:pt idx="5">
                  <c:v>44136</c:v>
                </c:pt>
                <c:pt idx="6">
                  <c:v>44166</c:v>
                </c:pt>
                <c:pt idx="7">
                  <c:v>44197</c:v>
                </c:pt>
                <c:pt idx="8">
                  <c:v>44228</c:v>
                </c:pt>
                <c:pt idx="9">
                  <c:v>44256</c:v>
                </c:pt>
                <c:pt idx="10">
                  <c:v>44287</c:v>
                </c:pt>
                <c:pt idx="11">
                  <c:v>44317</c:v>
                </c:pt>
                <c:pt idx="12">
                  <c:v>44348</c:v>
                </c:pt>
                <c:pt idx="13">
                  <c:v>44378</c:v>
                </c:pt>
                <c:pt idx="14">
                  <c:v>44409</c:v>
                </c:pt>
                <c:pt idx="15">
                  <c:v>44440</c:v>
                </c:pt>
                <c:pt idx="16">
                  <c:v>44470</c:v>
                </c:pt>
                <c:pt idx="17">
                  <c:v>44501</c:v>
                </c:pt>
                <c:pt idx="18">
                  <c:v>44531</c:v>
                </c:pt>
                <c:pt idx="19">
                  <c:v>44562</c:v>
                </c:pt>
                <c:pt idx="20">
                  <c:v>44593</c:v>
                </c:pt>
              </c:numCache>
            </c:numRef>
          </c:cat>
          <c:val>
            <c:numRef>
              <c:f>Feuil1!$F$2:$F$22</c:f>
              <c:numCache>
                <c:formatCode>#,##0.00</c:formatCode>
                <c:ptCount val="21"/>
                <c:pt idx="0">
                  <c:v>10.282315918785001</c:v>
                </c:pt>
                <c:pt idx="1">
                  <c:v>11.528921887587799</c:v>
                </c:pt>
                <c:pt idx="2">
                  <c:v>10.8868141524938</c:v>
                </c:pt>
                <c:pt idx="3">
                  <c:v>10.8186123066444</c:v>
                </c:pt>
                <c:pt idx="4">
                  <c:v>9.3483154637425692</c:v>
                </c:pt>
                <c:pt idx="5">
                  <c:v>4.48253360855204</c:v>
                </c:pt>
                <c:pt idx="6">
                  <c:v>3.93400420542942</c:v>
                </c:pt>
                <c:pt idx="7">
                  <c:v>3.4868564287167199</c:v>
                </c:pt>
                <c:pt idx="8">
                  <c:v>2.2441741336002501</c:v>
                </c:pt>
                <c:pt idx="9">
                  <c:v>1.7374194831987799</c:v>
                </c:pt>
                <c:pt idx="10">
                  <c:v>2.7339433707765801</c:v>
                </c:pt>
                <c:pt idx="11">
                  <c:v>0.36226036234539599</c:v>
                </c:pt>
                <c:pt idx="12">
                  <c:v>0.12027081527934599</c:v>
                </c:pt>
                <c:pt idx="13">
                  <c:v>-1.1470663927412801</c:v>
                </c:pt>
                <c:pt idx="14">
                  <c:v>-1.84900341503824</c:v>
                </c:pt>
                <c:pt idx="15">
                  <c:v>-3.1955517500704498</c:v>
                </c:pt>
                <c:pt idx="16">
                  <c:v>-3.30492664914525</c:v>
                </c:pt>
                <c:pt idx="17">
                  <c:v>-3.3645710949507999</c:v>
                </c:pt>
                <c:pt idx="18">
                  <c:v>-2.0090117643602001</c:v>
                </c:pt>
                <c:pt idx="19">
                  <c:v>1.3146572127891201</c:v>
                </c:pt>
                <c:pt idx="20">
                  <c:v>4.1940689845480899</c:v>
                </c:pt>
              </c:numCache>
            </c:numRef>
          </c:val>
          <c:smooth val="0"/>
          <c:extLst>
            <c:ext xmlns:c16="http://schemas.microsoft.com/office/drawing/2014/chart" uri="{C3380CC4-5D6E-409C-BE32-E72D297353CC}">
              <c16:uniqueId val="{00000004-E3F4-4C8E-85D8-95A23803E12E}"/>
            </c:ext>
          </c:extLst>
        </c:ser>
        <c:ser>
          <c:idx val="5"/>
          <c:order val="5"/>
          <c:tx>
            <c:strRef>
              <c:f>Feuil1!$G$1</c:f>
              <c:strCache>
                <c:ptCount val="1"/>
                <c:pt idx="0">
                  <c:v>Sierra Leone</c:v>
                </c:pt>
              </c:strCache>
            </c:strRef>
          </c:tx>
          <c:spPr>
            <a:ln w="19050" cap="rnd">
              <a:solidFill>
                <a:schemeClr val="accent6"/>
              </a:solidFill>
              <a:round/>
            </a:ln>
            <a:effectLst/>
          </c:spPr>
          <c:marker>
            <c:symbol val="none"/>
          </c:marker>
          <c:cat>
            <c:numRef>
              <c:f>Feuil1!$A$2:$A$22</c:f>
              <c:numCache>
                <c:formatCode>[$-40C]mmm\-yy;@</c:formatCode>
                <c:ptCount val="21"/>
                <c:pt idx="0">
                  <c:v>43983</c:v>
                </c:pt>
                <c:pt idx="1">
                  <c:v>44013</c:v>
                </c:pt>
                <c:pt idx="2">
                  <c:v>44044</c:v>
                </c:pt>
                <c:pt idx="3">
                  <c:v>44075</c:v>
                </c:pt>
                <c:pt idx="4">
                  <c:v>44105</c:v>
                </c:pt>
                <c:pt idx="5">
                  <c:v>44136</c:v>
                </c:pt>
                <c:pt idx="6">
                  <c:v>44166</c:v>
                </c:pt>
                <c:pt idx="7">
                  <c:v>44197</c:v>
                </c:pt>
                <c:pt idx="8">
                  <c:v>44228</c:v>
                </c:pt>
                <c:pt idx="9">
                  <c:v>44256</c:v>
                </c:pt>
                <c:pt idx="10">
                  <c:v>44287</c:v>
                </c:pt>
                <c:pt idx="11">
                  <c:v>44317</c:v>
                </c:pt>
                <c:pt idx="12">
                  <c:v>44348</c:v>
                </c:pt>
                <c:pt idx="13">
                  <c:v>44378</c:v>
                </c:pt>
                <c:pt idx="14">
                  <c:v>44409</c:v>
                </c:pt>
                <c:pt idx="15">
                  <c:v>44440</c:v>
                </c:pt>
                <c:pt idx="16">
                  <c:v>44470</c:v>
                </c:pt>
                <c:pt idx="17">
                  <c:v>44501</c:v>
                </c:pt>
                <c:pt idx="18">
                  <c:v>44531</c:v>
                </c:pt>
                <c:pt idx="19">
                  <c:v>44562</c:v>
                </c:pt>
                <c:pt idx="20">
                  <c:v>44593</c:v>
                </c:pt>
              </c:numCache>
            </c:numRef>
          </c:cat>
          <c:val>
            <c:numRef>
              <c:f>Feuil1!$G$2:$G$22</c:f>
              <c:numCache>
                <c:formatCode>#,##0.00</c:formatCode>
                <c:ptCount val="21"/>
                <c:pt idx="0">
                  <c:v>14.3618210267491</c:v>
                </c:pt>
                <c:pt idx="1">
                  <c:v>13.300528521961001</c:v>
                </c:pt>
                <c:pt idx="2">
                  <c:v>13.3242643373666</c:v>
                </c:pt>
                <c:pt idx="3">
                  <c:v>13.706853426713399</c:v>
                </c:pt>
                <c:pt idx="4">
                  <c:v>11.7106157644281</c:v>
                </c:pt>
                <c:pt idx="5">
                  <c:v>10.6341951149836</c:v>
                </c:pt>
                <c:pt idx="6">
                  <c:v>10.448079658606</c:v>
                </c:pt>
                <c:pt idx="7">
                  <c:v>11.497635312664199</c:v>
                </c:pt>
                <c:pt idx="8">
                  <c:v>10.874266295952999</c:v>
                </c:pt>
                <c:pt idx="9">
                  <c:v>8.9546746947650107</c:v>
                </c:pt>
                <c:pt idx="10">
                  <c:v>9.6042976939203495</c:v>
                </c:pt>
                <c:pt idx="11">
                  <c:v>9.8049465808474991</c:v>
                </c:pt>
                <c:pt idx="12">
                  <c:v>10.199693781151201</c:v>
                </c:pt>
                <c:pt idx="13">
                  <c:v>10.497361986874299</c:v>
                </c:pt>
                <c:pt idx="14">
                  <c:v>10.876295173110901</c:v>
                </c:pt>
                <c:pt idx="15">
                  <c:v>11.627176167431401</c:v>
                </c:pt>
                <c:pt idx="16">
                  <c:v>14.5538402408558</c:v>
                </c:pt>
                <c:pt idx="17">
                  <c:v>15.7736750371183</c:v>
                </c:pt>
                <c:pt idx="18">
                  <c:v>17.940627213600401</c:v>
                </c:pt>
              </c:numCache>
            </c:numRef>
          </c:val>
          <c:smooth val="1"/>
          <c:extLst>
            <c:ext xmlns:c16="http://schemas.microsoft.com/office/drawing/2014/chart" uri="{C3380CC4-5D6E-409C-BE32-E72D297353CC}">
              <c16:uniqueId val="{00000005-E3F4-4C8E-85D8-95A23803E12E}"/>
            </c:ext>
          </c:extLst>
        </c:ser>
        <c:ser>
          <c:idx val="6"/>
          <c:order val="6"/>
          <c:tx>
            <c:strRef>
              <c:f>Feuil1!$H$1</c:f>
              <c:strCache>
                <c:ptCount val="1"/>
                <c:pt idx="0">
                  <c:v>South Africa</c:v>
                </c:pt>
              </c:strCache>
            </c:strRef>
          </c:tx>
          <c:spPr>
            <a:ln w="19050" cap="rnd">
              <a:solidFill>
                <a:schemeClr val="accent1">
                  <a:lumMod val="60000"/>
                </a:schemeClr>
              </a:solidFill>
              <a:round/>
            </a:ln>
            <a:effectLst/>
          </c:spPr>
          <c:marker>
            <c:symbol val="none"/>
          </c:marker>
          <c:cat>
            <c:numRef>
              <c:f>Feuil1!$A$2:$A$22</c:f>
              <c:numCache>
                <c:formatCode>[$-40C]mmm\-yy;@</c:formatCode>
                <c:ptCount val="21"/>
                <c:pt idx="0">
                  <c:v>43983</c:v>
                </c:pt>
                <c:pt idx="1">
                  <c:v>44013</c:v>
                </c:pt>
                <c:pt idx="2">
                  <c:v>44044</c:v>
                </c:pt>
                <c:pt idx="3">
                  <c:v>44075</c:v>
                </c:pt>
                <c:pt idx="4">
                  <c:v>44105</c:v>
                </c:pt>
                <c:pt idx="5">
                  <c:v>44136</c:v>
                </c:pt>
                <c:pt idx="6">
                  <c:v>44166</c:v>
                </c:pt>
                <c:pt idx="7">
                  <c:v>44197</c:v>
                </c:pt>
                <c:pt idx="8">
                  <c:v>44228</c:v>
                </c:pt>
                <c:pt idx="9">
                  <c:v>44256</c:v>
                </c:pt>
                <c:pt idx="10">
                  <c:v>44287</c:v>
                </c:pt>
                <c:pt idx="11">
                  <c:v>44317</c:v>
                </c:pt>
                <c:pt idx="12">
                  <c:v>44348</c:v>
                </c:pt>
                <c:pt idx="13">
                  <c:v>44378</c:v>
                </c:pt>
                <c:pt idx="14">
                  <c:v>44409</c:v>
                </c:pt>
                <c:pt idx="15">
                  <c:v>44440</c:v>
                </c:pt>
                <c:pt idx="16">
                  <c:v>44470</c:v>
                </c:pt>
                <c:pt idx="17">
                  <c:v>44501</c:v>
                </c:pt>
                <c:pt idx="18">
                  <c:v>44531</c:v>
                </c:pt>
                <c:pt idx="19">
                  <c:v>44562</c:v>
                </c:pt>
                <c:pt idx="20">
                  <c:v>44593</c:v>
                </c:pt>
              </c:numCache>
            </c:numRef>
          </c:cat>
          <c:val>
            <c:numRef>
              <c:f>Feuil1!$H$2:$H$22</c:f>
              <c:numCache>
                <c:formatCode>#,##0.00</c:formatCode>
                <c:ptCount val="21"/>
                <c:pt idx="0">
                  <c:v>2.0994475138121498</c:v>
                </c:pt>
                <c:pt idx="1">
                  <c:v>3.1938325991189398</c:v>
                </c:pt>
                <c:pt idx="2">
                  <c:v>3.07692307692307</c:v>
                </c:pt>
                <c:pt idx="3">
                  <c:v>2.8477546549835702</c:v>
                </c:pt>
                <c:pt idx="4">
                  <c:v>3.2858707557502602</c:v>
                </c:pt>
                <c:pt idx="5">
                  <c:v>3.17286652078772</c:v>
                </c:pt>
                <c:pt idx="6">
                  <c:v>3.05676855895199</c:v>
                </c:pt>
                <c:pt idx="7">
                  <c:v>3.2679738562091498</c:v>
                </c:pt>
                <c:pt idx="8">
                  <c:v>2.9126213592233201</c:v>
                </c:pt>
                <c:pt idx="9">
                  <c:v>3.11493018259937</c:v>
                </c:pt>
                <c:pt idx="10">
                  <c:v>4.5405405405405501</c:v>
                </c:pt>
                <c:pt idx="11">
                  <c:v>5.2173913043478199</c:v>
                </c:pt>
                <c:pt idx="12">
                  <c:v>5.0865800865800903</c:v>
                </c:pt>
                <c:pt idx="13">
                  <c:v>4.6958377801494198</c:v>
                </c:pt>
                <c:pt idx="14">
                  <c:v>5.0106609808102398</c:v>
                </c:pt>
                <c:pt idx="15">
                  <c:v>5.1118210862619904</c:v>
                </c:pt>
                <c:pt idx="16">
                  <c:v>4.9840933191940797</c:v>
                </c:pt>
                <c:pt idx="17">
                  <c:v>5.4082714740190996</c:v>
                </c:pt>
                <c:pt idx="18">
                  <c:v>5.93220338983049</c:v>
                </c:pt>
                <c:pt idx="19">
                  <c:v>5.6962025316455698</c:v>
                </c:pt>
              </c:numCache>
            </c:numRef>
          </c:val>
          <c:smooth val="0"/>
          <c:extLst>
            <c:ext xmlns:c16="http://schemas.microsoft.com/office/drawing/2014/chart" uri="{C3380CC4-5D6E-409C-BE32-E72D297353CC}">
              <c16:uniqueId val="{00000006-E3F4-4C8E-85D8-95A23803E12E}"/>
            </c:ext>
          </c:extLst>
        </c:ser>
        <c:ser>
          <c:idx val="7"/>
          <c:order val="7"/>
          <c:tx>
            <c:strRef>
              <c:f>Feuil1!$I$1</c:f>
              <c:strCache>
                <c:ptCount val="1"/>
                <c:pt idx="0">
                  <c:v>Tunisia</c:v>
                </c:pt>
              </c:strCache>
            </c:strRef>
          </c:tx>
          <c:spPr>
            <a:ln w="19050" cap="rnd">
              <a:solidFill>
                <a:schemeClr val="accent2">
                  <a:lumMod val="60000"/>
                </a:schemeClr>
              </a:solidFill>
              <a:round/>
            </a:ln>
            <a:effectLst/>
          </c:spPr>
          <c:marker>
            <c:symbol val="none"/>
          </c:marker>
          <c:cat>
            <c:numRef>
              <c:f>Feuil1!$A$2:$A$22</c:f>
              <c:numCache>
                <c:formatCode>[$-40C]mmm\-yy;@</c:formatCode>
                <c:ptCount val="21"/>
                <c:pt idx="0">
                  <c:v>43983</c:v>
                </c:pt>
                <c:pt idx="1">
                  <c:v>44013</c:v>
                </c:pt>
                <c:pt idx="2">
                  <c:v>44044</c:v>
                </c:pt>
                <c:pt idx="3">
                  <c:v>44075</c:v>
                </c:pt>
                <c:pt idx="4">
                  <c:v>44105</c:v>
                </c:pt>
                <c:pt idx="5">
                  <c:v>44136</c:v>
                </c:pt>
                <c:pt idx="6">
                  <c:v>44166</c:v>
                </c:pt>
                <c:pt idx="7">
                  <c:v>44197</c:v>
                </c:pt>
                <c:pt idx="8">
                  <c:v>44228</c:v>
                </c:pt>
                <c:pt idx="9">
                  <c:v>44256</c:v>
                </c:pt>
                <c:pt idx="10">
                  <c:v>44287</c:v>
                </c:pt>
                <c:pt idx="11">
                  <c:v>44317</c:v>
                </c:pt>
                <c:pt idx="12">
                  <c:v>44348</c:v>
                </c:pt>
                <c:pt idx="13">
                  <c:v>44378</c:v>
                </c:pt>
                <c:pt idx="14">
                  <c:v>44409</c:v>
                </c:pt>
                <c:pt idx="15">
                  <c:v>44440</c:v>
                </c:pt>
                <c:pt idx="16">
                  <c:v>44470</c:v>
                </c:pt>
                <c:pt idx="17">
                  <c:v>44501</c:v>
                </c:pt>
                <c:pt idx="18">
                  <c:v>44531</c:v>
                </c:pt>
                <c:pt idx="19">
                  <c:v>44562</c:v>
                </c:pt>
                <c:pt idx="20">
                  <c:v>44593</c:v>
                </c:pt>
              </c:numCache>
            </c:numRef>
          </c:cat>
          <c:val>
            <c:numRef>
              <c:f>Feuil1!$I$2:$I$22</c:f>
              <c:numCache>
                <c:formatCode>#,##0.00</c:formatCode>
                <c:ptCount val="21"/>
                <c:pt idx="0">
                  <c:v>5.7784911717496001</c:v>
                </c:pt>
                <c:pt idx="1">
                  <c:v>5.6845476381104802</c:v>
                </c:pt>
                <c:pt idx="2">
                  <c:v>5.41401273885353</c:v>
                </c:pt>
                <c:pt idx="3">
                  <c:v>5.3797468354430302</c:v>
                </c:pt>
                <c:pt idx="4">
                  <c:v>5.4160125588697001</c:v>
                </c:pt>
                <c:pt idx="5">
                  <c:v>4.84375</c:v>
                </c:pt>
                <c:pt idx="6">
                  <c:v>4.9103663289165898</c:v>
                </c:pt>
                <c:pt idx="7">
                  <c:v>4.9573973663826596</c:v>
                </c:pt>
                <c:pt idx="8">
                  <c:v>4.8799380325329302</c:v>
                </c:pt>
                <c:pt idx="9">
                  <c:v>4.7619047619047796</c:v>
                </c:pt>
                <c:pt idx="10">
                  <c:v>5.0266565118050401</c:v>
                </c:pt>
                <c:pt idx="11">
                  <c:v>4.9999999999999902</c:v>
                </c:pt>
                <c:pt idx="12">
                  <c:v>5.6904400606980303</c:v>
                </c:pt>
                <c:pt idx="13">
                  <c:v>6.4393939393939403</c:v>
                </c:pt>
                <c:pt idx="14">
                  <c:v>6.11782477341389</c:v>
                </c:pt>
                <c:pt idx="15">
                  <c:v>6.1561561561561602</c:v>
                </c:pt>
                <c:pt idx="16">
                  <c:v>6.2546537602382504</c:v>
                </c:pt>
                <c:pt idx="17">
                  <c:v>6.4828614008941896</c:v>
                </c:pt>
                <c:pt idx="18">
                  <c:v>6.6121842496285304</c:v>
                </c:pt>
              </c:numCache>
            </c:numRef>
          </c:val>
          <c:smooth val="0"/>
          <c:extLst>
            <c:ext xmlns:c16="http://schemas.microsoft.com/office/drawing/2014/chart" uri="{C3380CC4-5D6E-409C-BE32-E72D297353CC}">
              <c16:uniqueId val="{00000007-E3F4-4C8E-85D8-95A23803E12E}"/>
            </c:ext>
          </c:extLst>
        </c:ser>
        <c:dLbls>
          <c:showLegendKey val="0"/>
          <c:showVal val="0"/>
          <c:showCatName val="0"/>
          <c:showSerName val="0"/>
          <c:showPercent val="0"/>
          <c:showBubbleSize val="0"/>
        </c:dLbls>
        <c:smooth val="0"/>
        <c:axId val="1097976848"/>
        <c:axId val="1097979024"/>
      </c:lineChart>
      <c:dateAx>
        <c:axId val="1097976848"/>
        <c:scaling>
          <c:orientation val="minMax"/>
        </c:scaling>
        <c:delete val="0"/>
        <c:axPos val="b"/>
        <c:numFmt formatCode="[$-40C]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097979024"/>
        <c:crosses val="autoZero"/>
        <c:auto val="1"/>
        <c:lblOffset val="100"/>
        <c:baseTimeUnit val="months"/>
      </c:dateAx>
      <c:valAx>
        <c:axId val="1097979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GB"/>
                  <a:t>Per cent (%)</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097976848"/>
        <c:crosses val="autoZero"/>
        <c:crossBetween val="between"/>
      </c:valAx>
      <c:spPr>
        <a:noFill/>
        <a:ln>
          <a:noFill/>
        </a:ln>
        <a:effectLst/>
      </c:spPr>
    </c:plotArea>
    <c:legend>
      <c:legendPos val="b"/>
      <c:layout>
        <c:manualLayout>
          <c:xMode val="edge"/>
          <c:yMode val="edge"/>
          <c:x val="5.7394128059573939E-2"/>
          <c:y val="0.83236869400619973"/>
          <c:w val="0.78805395837148262"/>
          <c:h val="0.11441528442357271"/>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solidFill>
            <a:sysClr val="windowText" lastClr="000000"/>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latin typeface="Roboto" panose="02000000000000000000" pitchFamily="2" charset="0"/>
                <a:ea typeface="Roboto" panose="02000000000000000000" pitchFamily="2" charset="0"/>
              </a:rPr>
              <a:t>Energy </a:t>
            </a:r>
            <a:r>
              <a:rPr lang="en-US" baseline="0" dirty="0">
                <a:latin typeface="Roboto" panose="02000000000000000000" pitchFamily="2" charset="0"/>
                <a:ea typeface="Roboto" panose="02000000000000000000" pitchFamily="2" charset="0"/>
              </a:rPr>
              <a:t>Prices, USD</a:t>
            </a:r>
            <a:endParaRPr lang="en-US" dirty="0">
              <a:latin typeface="Roboto" panose="02000000000000000000" pitchFamily="2" charset="0"/>
              <a:ea typeface="Roboto" panose="02000000000000000000" pitchFamily="2" charset="0"/>
            </a:endParaRPr>
          </a:p>
        </c:rich>
      </c:tx>
      <c:layout>
        <c:manualLayout>
          <c:xMode val="edge"/>
          <c:yMode val="edge"/>
          <c:x val="6.790363360543232E-2"/>
          <c:y val="3.589743589743589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2667328811133542E-2"/>
          <c:y val="0.13028640821054555"/>
          <c:w val="0.89656410902889372"/>
          <c:h val="0.73542153617609518"/>
        </c:manualLayout>
      </c:layout>
      <c:lineChart>
        <c:grouping val="standard"/>
        <c:varyColors val="0"/>
        <c:ser>
          <c:idx val="3"/>
          <c:order val="1"/>
          <c:tx>
            <c:strRef>
              <c:f>Sheet4!$C$1</c:f>
              <c:strCache>
                <c:ptCount val="1"/>
                <c:pt idx="0">
                  <c:v>Natural Gas (NG1 Comdty - Last Price)</c:v>
                </c:pt>
              </c:strCache>
            </c:strRef>
          </c:tx>
          <c:spPr>
            <a:ln w="28575" cap="rnd">
              <a:solidFill>
                <a:schemeClr val="accent4"/>
              </a:solidFill>
              <a:round/>
            </a:ln>
            <a:effectLst/>
          </c:spPr>
          <c:marker>
            <c:symbol val="none"/>
          </c:marker>
          <c:cat>
            <c:numRef>
              <c:f>Sheet4!$A$2:$A$138</c:f>
              <c:numCache>
                <c:formatCode>m/d/yy</c:formatCode>
                <c:ptCount val="137"/>
                <c:pt idx="0">
                  <c:v>44663</c:v>
                </c:pt>
                <c:pt idx="1">
                  <c:v>44662</c:v>
                </c:pt>
                <c:pt idx="2">
                  <c:v>44659</c:v>
                </c:pt>
                <c:pt idx="3">
                  <c:v>44658</c:v>
                </c:pt>
                <c:pt idx="4">
                  <c:v>44657</c:v>
                </c:pt>
                <c:pt idx="5">
                  <c:v>44656</c:v>
                </c:pt>
                <c:pt idx="6">
                  <c:v>44655</c:v>
                </c:pt>
                <c:pt idx="7">
                  <c:v>44652</c:v>
                </c:pt>
                <c:pt idx="8">
                  <c:v>44651</c:v>
                </c:pt>
                <c:pt idx="9">
                  <c:v>44650</c:v>
                </c:pt>
                <c:pt idx="10">
                  <c:v>44649</c:v>
                </c:pt>
                <c:pt idx="11">
                  <c:v>44648</c:v>
                </c:pt>
                <c:pt idx="12">
                  <c:v>44645</c:v>
                </c:pt>
                <c:pt idx="13">
                  <c:v>44644</c:v>
                </c:pt>
                <c:pt idx="14">
                  <c:v>44643</c:v>
                </c:pt>
                <c:pt idx="15">
                  <c:v>44642</c:v>
                </c:pt>
                <c:pt idx="16">
                  <c:v>44641</c:v>
                </c:pt>
                <c:pt idx="17">
                  <c:v>44638</c:v>
                </c:pt>
                <c:pt idx="18">
                  <c:v>44637</c:v>
                </c:pt>
                <c:pt idx="19">
                  <c:v>44636</c:v>
                </c:pt>
                <c:pt idx="20">
                  <c:v>44635</c:v>
                </c:pt>
                <c:pt idx="21">
                  <c:v>44634</c:v>
                </c:pt>
                <c:pt idx="22">
                  <c:v>44631</c:v>
                </c:pt>
                <c:pt idx="23">
                  <c:v>44630</c:v>
                </c:pt>
                <c:pt idx="24">
                  <c:v>44629</c:v>
                </c:pt>
                <c:pt idx="25">
                  <c:v>44628</c:v>
                </c:pt>
                <c:pt idx="26">
                  <c:v>44627</c:v>
                </c:pt>
                <c:pt idx="27">
                  <c:v>44624</c:v>
                </c:pt>
                <c:pt idx="28">
                  <c:v>44623</c:v>
                </c:pt>
                <c:pt idx="29">
                  <c:v>44622</c:v>
                </c:pt>
                <c:pt idx="30">
                  <c:v>44621</c:v>
                </c:pt>
                <c:pt idx="31">
                  <c:v>44620</c:v>
                </c:pt>
                <c:pt idx="32">
                  <c:v>44617</c:v>
                </c:pt>
                <c:pt idx="33">
                  <c:v>44616</c:v>
                </c:pt>
                <c:pt idx="34">
                  <c:v>44615</c:v>
                </c:pt>
                <c:pt idx="35">
                  <c:v>44614</c:v>
                </c:pt>
                <c:pt idx="36">
                  <c:v>44613</c:v>
                </c:pt>
                <c:pt idx="37">
                  <c:v>44610</c:v>
                </c:pt>
                <c:pt idx="38">
                  <c:v>44609</c:v>
                </c:pt>
                <c:pt idx="39">
                  <c:v>44608</c:v>
                </c:pt>
                <c:pt idx="40">
                  <c:v>44607</c:v>
                </c:pt>
                <c:pt idx="41">
                  <c:v>44606</c:v>
                </c:pt>
                <c:pt idx="42">
                  <c:v>44603</c:v>
                </c:pt>
                <c:pt idx="43">
                  <c:v>44602</c:v>
                </c:pt>
                <c:pt idx="44">
                  <c:v>44601</c:v>
                </c:pt>
                <c:pt idx="45">
                  <c:v>44600</c:v>
                </c:pt>
                <c:pt idx="46">
                  <c:v>44599</c:v>
                </c:pt>
                <c:pt idx="47">
                  <c:v>44596</c:v>
                </c:pt>
                <c:pt idx="48">
                  <c:v>44595</c:v>
                </c:pt>
                <c:pt idx="49">
                  <c:v>44594</c:v>
                </c:pt>
                <c:pt idx="50">
                  <c:v>44593</c:v>
                </c:pt>
                <c:pt idx="51">
                  <c:v>44592</c:v>
                </c:pt>
                <c:pt idx="52">
                  <c:v>44589</c:v>
                </c:pt>
                <c:pt idx="53">
                  <c:v>44588</c:v>
                </c:pt>
                <c:pt idx="54">
                  <c:v>44587</c:v>
                </c:pt>
                <c:pt idx="55">
                  <c:v>44586</c:v>
                </c:pt>
                <c:pt idx="56">
                  <c:v>44585</c:v>
                </c:pt>
                <c:pt idx="57">
                  <c:v>44582</c:v>
                </c:pt>
                <c:pt idx="58">
                  <c:v>44581</c:v>
                </c:pt>
                <c:pt idx="59">
                  <c:v>44580</c:v>
                </c:pt>
                <c:pt idx="60">
                  <c:v>44579</c:v>
                </c:pt>
                <c:pt idx="61">
                  <c:v>44578</c:v>
                </c:pt>
                <c:pt idx="62">
                  <c:v>44575</c:v>
                </c:pt>
                <c:pt idx="63">
                  <c:v>44574</c:v>
                </c:pt>
                <c:pt idx="64">
                  <c:v>44573</c:v>
                </c:pt>
                <c:pt idx="65">
                  <c:v>44572</c:v>
                </c:pt>
                <c:pt idx="66">
                  <c:v>44571</c:v>
                </c:pt>
                <c:pt idx="67">
                  <c:v>44568</c:v>
                </c:pt>
                <c:pt idx="68">
                  <c:v>44567</c:v>
                </c:pt>
                <c:pt idx="69">
                  <c:v>44566</c:v>
                </c:pt>
                <c:pt idx="70">
                  <c:v>44565</c:v>
                </c:pt>
                <c:pt idx="71">
                  <c:v>44564</c:v>
                </c:pt>
                <c:pt idx="72">
                  <c:v>44561</c:v>
                </c:pt>
                <c:pt idx="73">
                  <c:v>44560</c:v>
                </c:pt>
                <c:pt idx="74">
                  <c:v>44559</c:v>
                </c:pt>
                <c:pt idx="75">
                  <c:v>44558</c:v>
                </c:pt>
                <c:pt idx="76">
                  <c:v>44557</c:v>
                </c:pt>
                <c:pt idx="77">
                  <c:v>44554</c:v>
                </c:pt>
                <c:pt idx="78">
                  <c:v>44553</c:v>
                </c:pt>
                <c:pt idx="79">
                  <c:v>44552</c:v>
                </c:pt>
                <c:pt idx="80">
                  <c:v>44551</c:v>
                </c:pt>
                <c:pt idx="81">
                  <c:v>44550</c:v>
                </c:pt>
                <c:pt idx="82">
                  <c:v>44547</c:v>
                </c:pt>
                <c:pt idx="83">
                  <c:v>44546</c:v>
                </c:pt>
                <c:pt idx="84">
                  <c:v>44545</c:v>
                </c:pt>
                <c:pt idx="85">
                  <c:v>44544</c:v>
                </c:pt>
                <c:pt idx="86">
                  <c:v>44543</c:v>
                </c:pt>
                <c:pt idx="87">
                  <c:v>44540</c:v>
                </c:pt>
                <c:pt idx="88">
                  <c:v>44539</c:v>
                </c:pt>
                <c:pt idx="89">
                  <c:v>44538</c:v>
                </c:pt>
                <c:pt idx="90">
                  <c:v>44537</c:v>
                </c:pt>
                <c:pt idx="91">
                  <c:v>44536</c:v>
                </c:pt>
                <c:pt idx="92">
                  <c:v>44533</c:v>
                </c:pt>
                <c:pt idx="93">
                  <c:v>44532</c:v>
                </c:pt>
                <c:pt idx="94">
                  <c:v>44531</c:v>
                </c:pt>
                <c:pt idx="95">
                  <c:v>44530</c:v>
                </c:pt>
                <c:pt idx="96">
                  <c:v>44529</c:v>
                </c:pt>
                <c:pt idx="97">
                  <c:v>44526</c:v>
                </c:pt>
                <c:pt idx="98">
                  <c:v>44525</c:v>
                </c:pt>
                <c:pt idx="99">
                  <c:v>44524</c:v>
                </c:pt>
                <c:pt idx="100">
                  <c:v>44523</c:v>
                </c:pt>
                <c:pt idx="101">
                  <c:v>44522</c:v>
                </c:pt>
                <c:pt idx="102">
                  <c:v>44519</c:v>
                </c:pt>
                <c:pt idx="103">
                  <c:v>44518</c:v>
                </c:pt>
                <c:pt idx="104">
                  <c:v>44517</c:v>
                </c:pt>
                <c:pt idx="105">
                  <c:v>44516</c:v>
                </c:pt>
                <c:pt idx="106">
                  <c:v>44515</c:v>
                </c:pt>
                <c:pt idx="107">
                  <c:v>44512</c:v>
                </c:pt>
                <c:pt idx="108">
                  <c:v>44511</c:v>
                </c:pt>
                <c:pt idx="109">
                  <c:v>44510</c:v>
                </c:pt>
                <c:pt idx="110">
                  <c:v>44509</c:v>
                </c:pt>
                <c:pt idx="111">
                  <c:v>44508</c:v>
                </c:pt>
                <c:pt idx="112">
                  <c:v>44505</c:v>
                </c:pt>
                <c:pt idx="113">
                  <c:v>44504</c:v>
                </c:pt>
                <c:pt idx="114">
                  <c:v>44503</c:v>
                </c:pt>
                <c:pt idx="115">
                  <c:v>44502</c:v>
                </c:pt>
                <c:pt idx="116">
                  <c:v>44501</c:v>
                </c:pt>
                <c:pt idx="117">
                  <c:v>44498</c:v>
                </c:pt>
                <c:pt idx="118">
                  <c:v>44497</c:v>
                </c:pt>
                <c:pt idx="119">
                  <c:v>44496</c:v>
                </c:pt>
                <c:pt idx="120">
                  <c:v>44495</c:v>
                </c:pt>
                <c:pt idx="121">
                  <c:v>44494</c:v>
                </c:pt>
                <c:pt idx="122">
                  <c:v>44491</c:v>
                </c:pt>
                <c:pt idx="123">
                  <c:v>44490</c:v>
                </c:pt>
                <c:pt idx="124">
                  <c:v>44489</c:v>
                </c:pt>
                <c:pt idx="125">
                  <c:v>44488</c:v>
                </c:pt>
                <c:pt idx="126">
                  <c:v>44487</c:v>
                </c:pt>
                <c:pt idx="127">
                  <c:v>44484</c:v>
                </c:pt>
                <c:pt idx="128">
                  <c:v>44483</c:v>
                </c:pt>
                <c:pt idx="129">
                  <c:v>44482</c:v>
                </c:pt>
                <c:pt idx="130">
                  <c:v>44481</c:v>
                </c:pt>
                <c:pt idx="131">
                  <c:v>44480</c:v>
                </c:pt>
                <c:pt idx="132">
                  <c:v>44477</c:v>
                </c:pt>
                <c:pt idx="133">
                  <c:v>44476</c:v>
                </c:pt>
                <c:pt idx="134">
                  <c:v>44475</c:v>
                </c:pt>
                <c:pt idx="135">
                  <c:v>44474</c:v>
                </c:pt>
                <c:pt idx="136">
                  <c:v>44473</c:v>
                </c:pt>
              </c:numCache>
            </c:numRef>
          </c:cat>
          <c:val>
            <c:numRef>
              <c:f>Sheet4!$C$2:$C$138</c:f>
              <c:numCache>
                <c:formatCode>General</c:formatCode>
                <c:ptCount val="137"/>
                <c:pt idx="0">
                  <c:v>6.68</c:v>
                </c:pt>
                <c:pt idx="1">
                  <c:v>6.6429999999999998</c:v>
                </c:pt>
                <c:pt idx="2">
                  <c:v>6.2779999999999996</c:v>
                </c:pt>
                <c:pt idx="3">
                  <c:v>6.359</c:v>
                </c:pt>
                <c:pt idx="4">
                  <c:v>6.0289999999999999</c:v>
                </c:pt>
                <c:pt idx="5">
                  <c:v>6.032</c:v>
                </c:pt>
                <c:pt idx="6">
                  <c:v>5.7119999999999997</c:v>
                </c:pt>
                <c:pt idx="7">
                  <c:v>5.72</c:v>
                </c:pt>
                <c:pt idx="8">
                  <c:v>5.6420000000000003</c:v>
                </c:pt>
                <c:pt idx="9">
                  <c:v>5.6050000000000004</c:v>
                </c:pt>
                <c:pt idx="10">
                  <c:v>5.3360000000000003</c:v>
                </c:pt>
                <c:pt idx="11">
                  <c:v>5.508</c:v>
                </c:pt>
                <c:pt idx="12">
                  <c:v>5.5709999999999997</c:v>
                </c:pt>
                <c:pt idx="13">
                  <c:v>5.4009999999999998</c:v>
                </c:pt>
                <c:pt idx="14">
                  <c:v>5.2320000000000002</c:v>
                </c:pt>
                <c:pt idx="15">
                  <c:v>5.1870000000000003</c:v>
                </c:pt>
                <c:pt idx="16">
                  <c:v>4.9000000000000004</c:v>
                </c:pt>
                <c:pt idx="17">
                  <c:v>4.8630000000000004</c:v>
                </c:pt>
                <c:pt idx="18">
                  <c:v>4.4989999999999997</c:v>
                </c:pt>
                <c:pt idx="19">
                  <c:v>4.7480000000000002</c:v>
                </c:pt>
                <c:pt idx="20">
                  <c:v>4.5679999999999996</c:v>
                </c:pt>
                <c:pt idx="21">
                  <c:v>4.6580000000000004</c:v>
                </c:pt>
                <c:pt idx="22">
                  <c:v>4.7249999999999996</c:v>
                </c:pt>
                <c:pt idx="23">
                  <c:v>4.6310000000000002</c:v>
                </c:pt>
                <c:pt idx="24">
                  <c:v>4.5259999999999998</c:v>
                </c:pt>
                <c:pt idx="25">
                  <c:v>4.5270000000000001</c:v>
                </c:pt>
                <c:pt idx="26">
                  <c:v>4.8330000000000002</c:v>
                </c:pt>
                <c:pt idx="27">
                  <c:v>5.016</c:v>
                </c:pt>
                <c:pt idx="28">
                  <c:v>4.7220000000000004</c:v>
                </c:pt>
                <c:pt idx="29">
                  <c:v>4.7619999999999996</c:v>
                </c:pt>
                <c:pt idx="30">
                  <c:v>4.5730000000000004</c:v>
                </c:pt>
                <c:pt idx="31">
                  <c:v>4.4020000000000001</c:v>
                </c:pt>
                <c:pt idx="32">
                  <c:v>4.47</c:v>
                </c:pt>
                <c:pt idx="33">
                  <c:v>4.5679999999999996</c:v>
                </c:pt>
                <c:pt idx="34">
                  <c:v>4.6230000000000002</c:v>
                </c:pt>
                <c:pt idx="35">
                  <c:v>4.4980000000000002</c:v>
                </c:pt>
                <c:pt idx="37">
                  <c:v>4.431</c:v>
                </c:pt>
                <c:pt idx="38">
                  <c:v>4.4859999999999998</c:v>
                </c:pt>
                <c:pt idx="39">
                  <c:v>4.7169999999999996</c:v>
                </c:pt>
                <c:pt idx="40">
                  <c:v>4.306</c:v>
                </c:pt>
                <c:pt idx="41">
                  <c:v>4.1950000000000003</c:v>
                </c:pt>
                <c:pt idx="42">
                  <c:v>3.9409999999999998</c:v>
                </c:pt>
                <c:pt idx="43">
                  <c:v>3.9590000000000001</c:v>
                </c:pt>
                <c:pt idx="44">
                  <c:v>4.0090000000000003</c:v>
                </c:pt>
                <c:pt idx="45">
                  <c:v>4.2480000000000002</c:v>
                </c:pt>
                <c:pt idx="46">
                  <c:v>4.2320000000000002</c:v>
                </c:pt>
                <c:pt idx="47">
                  <c:v>4.5720000000000001</c:v>
                </c:pt>
                <c:pt idx="48">
                  <c:v>4.8879999999999999</c:v>
                </c:pt>
                <c:pt idx="49">
                  <c:v>5.5010000000000003</c:v>
                </c:pt>
                <c:pt idx="50">
                  <c:v>4.7510000000000003</c:v>
                </c:pt>
                <c:pt idx="51">
                  <c:v>4.8739999999999997</c:v>
                </c:pt>
                <c:pt idx="52">
                  <c:v>4.6390000000000002</c:v>
                </c:pt>
                <c:pt idx="53">
                  <c:v>6.2649999999999997</c:v>
                </c:pt>
                <c:pt idx="54">
                  <c:v>4.2770000000000001</c:v>
                </c:pt>
                <c:pt idx="55">
                  <c:v>4.0529999999999999</c:v>
                </c:pt>
                <c:pt idx="56">
                  <c:v>4.0270000000000001</c:v>
                </c:pt>
                <c:pt idx="57">
                  <c:v>3.9990000000000001</c:v>
                </c:pt>
                <c:pt idx="58">
                  <c:v>3.802</c:v>
                </c:pt>
                <c:pt idx="59">
                  <c:v>4.0309999999999997</c:v>
                </c:pt>
                <c:pt idx="60">
                  <c:v>4.2830000000000004</c:v>
                </c:pt>
                <c:pt idx="62">
                  <c:v>4.2619999999999996</c:v>
                </c:pt>
                <c:pt idx="63">
                  <c:v>4.2699999999999996</c:v>
                </c:pt>
                <c:pt idx="64">
                  <c:v>4.8570000000000002</c:v>
                </c:pt>
                <c:pt idx="65">
                  <c:v>4.2489999999999997</c:v>
                </c:pt>
                <c:pt idx="66">
                  <c:v>4.0789999999999997</c:v>
                </c:pt>
                <c:pt idx="67">
                  <c:v>3.9159999999999999</c:v>
                </c:pt>
                <c:pt idx="68">
                  <c:v>3.8119999999999998</c:v>
                </c:pt>
                <c:pt idx="69">
                  <c:v>3.8820000000000001</c:v>
                </c:pt>
                <c:pt idx="70">
                  <c:v>3.7170000000000001</c:v>
                </c:pt>
                <c:pt idx="71">
                  <c:v>3.8149999999999999</c:v>
                </c:pt>
                <c:pt idx="72">
                  <c:v>3.73</c:v>
                </c:pt>
                <c:pt idx="73">
                  <c:v>3.5609999999999999</c:v>
                </c:pt>
                <c:pt idx="74">
                  <c:v>4.024</c:v>
                </c:pt>
                <c:pt idx="75">
                  <c:v>4.0549999999999997</c:v>
                </c:pt>
                <c:pt idx="76">
                  <c:v>4.0599999999999996</c:v>
                </c:pt>
                <c:pt idx="78">
                  <c:v>3.7309999999999999</c:v>
                </c:pt>
                <c:pt idx="79">
                  <c:v>3.976</c:v>
                </c:pt>
                <c:pt idx="80">
                  <c:v>3.8690000000000002</c:v>
                </c:pt>
                <c:pt idx="81">
                  <c:v>3.8340000000000001</c:v>
                </c:pt>
                <c:pt idx="82">
                  <c:v>3.69</c:v>
                </c:pt>
                <c:pt idx="83">
                  <c:v>3.766</c:v>
                </c:pt>
                <c:pt idx="84">
                  <c:v>3.802</c:v>
                </c:pt>
                <c:pt idx="85">
                  <c:v>3.7469999999999999</c:v>
                </c:pt>
                <c:pt idx="86">
                  <c:v>3.794</c:v>
                </c:pt>
                <c:pt idx="87">
                  <c:v>3.9249999999999998</c:v>
                </c:pt>
                <c:pt idx="88">
                  <c:v>3.8140000000000001</c:v>
                </c:pt>
                <c:pt idx="89">
                  <c:v>3.8149999999999999</c:v>
                </c:pt>
                <c:pt idx="90">
                  <c:v>3.7080000000000002</c:v>
                </c:pt>
                <c:pt idx="91">
                  <c:v>3.657</c:v>
                </c:pt>
                <c:pt idx="92">
                  <c:v>4.1319999999999997</c:v>
                </c:pt>
                <c:pt idx="93">
                  <c:v>4.056</c:v>
                </c:pt>
                <c:pt idx="94">
                  <c:v>4.258</c:v>
                </c:pt>
                <c:pt idx="95">
                  <c:v>4.5670000000000002</c:v>
                </c:pt>
                <c:pt idx="96">
                  <c:v>4.8540000000000001</c:v>
                </c:pt>
                <c:pt idx="97">
                  <c:v>5.4470000000000001</c:v>
                </c:pt>
                <c:pt idx="99">
                  <c:v>5.0679999999999996</c:v>
                </c:pt>
                <c:pt idx="100">
                  <c:v>4.9669999999999996</c:v>
                </c:pt>
                <c:pt idx="101">
                  <c:v>4.7889999999999997</c:v>
                </c:pt>
                <c:pt idx="102">
                  <c:v>5.0650000000000004</c:v>
                </c:pt>
                <c:pt idx="103">
                  <c:v>4.9020000000000001</c:v>
                </c:pt>
                <c:pt idx="104">
                  <c:v>4.8159999999999998</c:v>
                </c:pt>
                <c:pt idx="105">
                  <c:v>5.1769999999999996</c:v>
                </c:pt>
                <c:pt idx="106">
                  <c:v>5.0170000000000003</c:v>
                </c:pt>
                <c:pt idx="107">
                  <c:v>4.7910000000000004</c:v>
                </c:pt>
                <c:pt idx="108">
                  <c:v>5.149</c:v>
                </c:pt>
                <c:pt idx="109">
                  <c:v>4.88</c:v>
                </c:pt>
                <c:pt idx="110">
                  <c:v>4.9790000000000001</c:v>
                </c:pt>
                <c:pt idx="111">
                  <c:v>5.4269999999999996</c:v>
                </c:pt>
                <c:pt idx="112">
                  <c:v>5.516</c:v>
                </c:pt>
                <c:pt idx="113">
                  <c:v>5.7160000000000002</c:v>
                </c:pt>
                <c:pt idx="114">
                  <c:v>5.67</c:v>
                </c:pt>
                <c:pt idx="115">
                  <c:v>5.5419999999999998</c:v>
                </c:pt>
                <c:pt idx="116">
                  <c:v>5.1859999999999999</c:v>
                </c:pt>
                <c:pt idx="117">
                  <c:v>5.4260000000000002</c:v>
                </c:pt>
                <c:pt idx="118">
                  <c:v>5.782</c:v>
                </c:pt>
                <c:pt idx="119">
                  <c:v>6.202</c:v>
                </c:pt>
                <c:pt idx="120">
                  <c:v>5.8819999999999997</c:v>
                </c:pt>
                <c:pt idx="121">
                  <c:v>5.8979999999999997</c:v>
                </c:pt>
                <c:pt idx="122">
                  <c:v>5.28</c:v>
                </c:pt>
                <c:pt idx="123">
                  <c:v>5.1150000000000002</c:v>
                </c:pt>
                <c:pt idx="124">
                  <c:v>5.17</c:v>
                </c:pt>
                <c:pt idx="125">
                  <c:v>5.0880000000000001</c:v>
                </c:pt>
                <c:pt idx="126">
                  <c:v>4.9889999999999999</c:v>
                </c:pt>
                <c:pt idx="127">
                  <c:v>5.41</c:v>
                </c:pt>
                <c:pt idx="128">
                  <c:v>5.6870000000000003</c:v>
                </c:pt>
                <c:pt idx="129">
                  <c:v>5.59</c:v>
                </c:pt>
                <c:pt idx="130">
                  <c:v>5.5049999999999999</c:v>
                </c:pt>
                <c:pt idx="131">
                  <c:v>5.3449999999999998</c:v>
                </c:pt>
                <c:pt idx="132">
                  <c:v>5.5650000000000004</c:v>
                </c:pt>
                <c:pt idx="133">
                  <c:v>5.6769999999999996</c:v>
                </c:pt>
                <c:pt idx="134">
                  <c:v>5.6749999999999998</c:v>
                </c:pt>
                <c:pt idx="135">
                  <c:v>6.3120000000000003</c:v>
                </c:pt>
                <c:pt idx="136">
                  <c:v>5.766</c:v>
                </c:pt>
              </c:numCache>
            </c:numRef>
          </c:val>
          <c:smooth val="0"/>
          <c:extLst>
            <c:ext xmlns:c16="http://schemas.microsoft.com/office/drawing/2014/chart" uri="{C3380CC4-5D6E-409C-BE32-E72D297353CC}">
              <c16:uniqueId val="{00000000-F34C-4C53-ACC3-549A427BBE4B}"/>
            </c:ext>
          </c:extLst>
        </c:ser>
        <c:dLbls>
          <c:showLegendKey val="0"/>
          <c:showVal val="0"/>
          <c:showCatName val="0"/>
          <c:showSerName val="0"/>
          <c:showPercent val="0"/>
          <c:showBubbleSize val="0"/>
        </c:dLbls>
        <c:marker val="1"/>
        <c:smooth val="0"/>
        <c:axId val="637196592"/>
        <c:axId val="637017328"/>
      </c:lineChart>
      <c:lineChart>
        <c:grouping val="standard"/>
        <c:varyColors val="0"/>
        <c:ser>
          <c:idx val="2"/>
          <c:order val="0"/>
          <c:tx>
            <c:strRef>
              <c:f>Sheet4!$B$1</c:f>
              <c:strCache>
                <c:ptCount val="1"/>
                <c:pt idx="0">
                  <c:v>Crude Oil (CL1 Comdty - Last Price) - Second Axis</c:v>
                </c:pt>
              </c:strCache>
            </c:strRef>
          </c:tx>
          <c:spPr>
            <a:ln w="28575" cap="rnd">
              <a:solidFill>
                <a:schemeClr val="accent3"/>
              </a:solidFill>
              <a:round/>
            </a:ln>
            <a:effectLst/>
          </c:spPr>
          <c:marker>
            <c:symbol val="none"/>
          </c:marker>
          <c:cat>
            <c:numRef>
              <c:f>Sheet4!$A$2:$A$138</c:f>
              <c:numCache>
                <c:formatCode>m/d/yy</c:formatCode>
                <c:ptCount val="137"/>
                <c:pt idx="0">
                  <c:v>44663</c:v>
                </c:pt>
                <c:pt idx="1">
                  <c:v>44662</c:v>
                </c:pt>
                <c:pt idx="2">
                  <c:v>44659</c:v>
                </c:pt>
                <c:pt idx="3">
                  <c:v>44658</c:v>
                </c:pt>
                <c:pt idx="4">
                  <c:v>44657</c:v>
                </c:pt>
                <c:pt idx="5">
                  <c:v>44656</c:v>
                </c:pt>
                <c:pt idx="6">
                  <c:v>44655</c:v>
                </c:pt>
                <c:pt idx="7">
                  <c:v>44652</c:v>
                </c:pt>
                <c:pt idx="8">
                  <c:v>44651</c:v>
                </c:pt>
                <c:pt idx="9">
                  <c:v>44650</c:v>
                </c:pt>
                <c:pt idx="10">
                  <c:v>44649</c:v>
                </c:pt>
                <c:pt idx="11">
                  <c:v>44648</c:v>
                </c:pt>
                <c:pt idx="12">
                  <c:v>44645</c:v>
                </c:pt>
                <c:pt idx="13">
                  <c:v>44644</c:v>
                </c:pt>
                <c:pt idx="14">
                  <c:v>44643</c:v>
                </c:pt>
                <c:pt idx="15">
                  <c:v>44642</c:v>
                </c:pt>
                <c:pt idx="16">
                  <c:v>44641</c:v>
                </c:pt>
                <c:pt idx="17">
                  <c:v>44638</c:v>
                </c:pt>
                <c:pt idx="18">
                  <c:v>44637</c:v>
                </c:pt>
                <c:pt idx="19">
                  <c:v>44636</c:v>
                </c:pt>
                <c:pt idx="20">
                  <c:v>44635</c:v>
                </c:pt>
                <c:pt idx="21">
                  <c:v>44634</c:v>
                </c:pt>
                <c:pt idx="22">
                  <c:v>44631</c:v>
                </c:pt>
                <c:pt idx="23">
                  <c:v>44630</c:v>
                </c:pt>
                <c:pt idx="24">
                  <c:v>44629</c:v>
                </c:pt>
                <c:pt idx="25">
                  <c:v>44628</c:v>
                </c:pt>
                <c:pt idx="26">
                  <c:v>44627</c:v>
                </c:pt>
                <c:pt idx="27">
                  <c:v>44624</c:v>
                </c:pt>
                <c:pt idx="28">
                  <c:v>44623</c:v>
                </c:pt>
                <c:pt idx="29">
                  <c:v>44622</c:v>
                </c:pt>
                <c:pt idx="30">
                  <c:v>44621</c:v>
                </c:pt>
                <c:pt idx="31">
                  <c:v>44620</c:v>
                </c:pt>
                <c:pt idx="32">
                  <c:v>44617</c:v>
                </c:pt>
                <c:pt idx="33">
                  <c:v>44616</c:v>
                </c:pt>
                <c:pt idx="34">
                  <c:v>44615</c:v>
                </c:pt>
                <c:pt idx="35">
                  <c:v>44614</c:v>
                </c:pt>
                <c:pt idx="36">
                  <c:v>44613</c:v>
                </c:pt>
                <c:pt idx="37">
                  <c:v>44610</c:v>
                </c:pt>
                <c:pt idx="38">
                  <c:v>44609</c:v>
                </c:pt>
                <c:pt idx="39">
                  <c:v>44608</c:v>
                </c:pt>
                <c:pt idx="40">
                  <c:v>44607</c:v>
                </c:pt>
                <c:pt idx="41">
                  <c:v>44606</c:v>
                </c:pt>
                <c:pt idx="42">
                  <c:v>44603</c:v>
                </c:pt>
                <c:pt idx="43">
                  <c:v>44602</c:v>
                </c:pt>
                <c:pt idx="44">
                  <c:v>44601</c:v>
                </c:pt>
                <c:pt idx="45">
                  <c:v>44600</c:v>
                </c:pt>
                <c:pt idx="46">
                  <c:v>44599</c:v>
                </c:pt>
                <c:pt idx="47">
                  <c:v>44596</c:v>
                </c:pt>
                <c:pt idx="48">
                  <c:v>44595</c:v>
                </c:pt>
                <c:pt idx="49">
                  <c:v>44594</c:v>
                </c:pt>
                <c:pt idx="50">
                  <c:v>44593</c:v>
                </c:pt>
                <c:pt idx="51">
                  <c:v>44592</c:v>
                </c:pt>
                <c:pt idx="52">
                  <c:v>44589</c:v>
                </c:pt>
                <c:pt idx="53">
                  <c:v>44588</c:v>
                </c:pt>
                <c:pt idx="54">
                  <c:v>44587</c:v>
                </c:pt>
                <c:pt idx="55">
                  <c:v>44586</c:v>
                </c:pt>
                <c:pt idx="56">
                  <c:v>44585</c:v>
                </c:pt>
                <c:pt idx="57">
                  <c:v>44582</c:v>
                </c:pt>
                <c:pt idx="58">
                  <c:v>44581</c:v>
                </c:pt>
                <c:pt idx="59">
                  <c:v>44580</c:v>
                </c:pt>
                <c:pt idx="60">
                  <c:v>44579</c:v>
                </c:pt>
                <c:pt idx="61">
                  <c:v>44578</c:v>
                </c:pt>
                <c:pt idx="62">
                  <c:v>44575</c:v>
                </c:pt>
                <c:pt idx="63">
                  <c:v>44574</c:v>
                </c:pt>
                <c:pt idx="64">
                  <c:v>44573</c:v>
                </c:pt>
                <c:pt idx="65">
                  <c:v>44572</c:v>
                </c:pt>
                <c:pt idx="66">
                  <c:v>44571</c:v>
                </c:pt>
                <c:pt idx="67">
                  <c:v>44568</c:v>
                </c:pt>
                <c:pt idx="68">
                  <c:v>44567</c:v>
                </c:pt>
                <c:pt idx="69">
                  <c:v>44566</c:v>
                </c:pt>
                <c:pt idx="70">
                  <c:v>44565</c:v>
                </c:pt>
                <c:pt idx="71">
                  <c:v>44564</c:v>
                </c:pt>
                <c:pt idx="72">
                  <c:v>44561</c:v>
                </c:pt>
                <c:pt idx="73">
                  <c:v>44560</c:v>
                </c:pt>
                <c:pt idx="74">
                  <c:v>44559</c:v>
                </c:pt>
                <c:pt idx="75">
                  <c:v>44558</c:v>
                </c:pt>
                <c:pt idx="76">
                  <c:v>44557</c:v>
                </c:pt>
                <c:pt idx="77">
                  <c:v>44554</c:v>
                </c:pt>
                <c:pt idx="78">
                  <c:v>44553</c:v>
                </c:pt>
                <c:pt idx="79">
                  <c:v>44552</c:v>
                </c:pt>
                <c:pt idx="80">
                  <c:v>44551</c:v>
                </c:pt>
                <c:pt idx="81">
                  <c:v>44550</c:v>
                </c:pt>
                <c:pt idx="82">
                  <c:v>44547</c:v>
                </c:pt>
                <c:pt idx="83">
                  <c:v>44546</c:v>
                </c:pt>
                <c:pt idx="84">
                  <c:v>44545</c:v>
                </c:pt>
                <c:pt idx="85">
                  <c:v>44544</c:v>
                </c:pt>
                <c:pt idx="86">
                  <c:v>44543</c:v>
                </c:pt>
                <c:pt idx="87">
                  <c:v>44540</c:v>
                </c:pt>
                <c:pt idx="88">
                  <c:v>44539</c:v>
                </c:pt>
                <c:pt idx="89">
                  <c:v>44538</c:v>
                </c:pt>
                <c:pt idx="90">
                  <c:v>44537</c:v>
                </c:pt>
                <c:pt idx="91">
                  <c:v>44536</c:v>
                </c:pt>
                <c:pt idx="92">
                  <c:v>44533</c:v>
                </c:pt>
                <c:pt idx="93">
                  <c:v>44532</c:v>
                </c:pt>
                <c:pt idx="94">
                  <c:v>44531</c:v>
                </c:pt>
                <c:pt idx="95">
                  <c:v>44530</c:v>
                </c:pt>
                <c:pt idx="96">
                  <c:v>44529</c:v>
                </c:pt>
                <c:pt idx="97">
                  <c:v>44526</c:v>
                </c:pt>
                <c:pt idx="98">
                  <c:v>44525</c:v>
                </c:pt>
                <c:pt idx="99">
                  <c:v>44524</c:v>
                </c:pt>
                <c:pt idx="100">
                  <c:v>44523</c:v>
                </c:pt>
                <c:pt idx="101">
                  <c:v>44522</c:v>
                </c:pt>
                <c:pt idx="102">
                  <c:v>44519</c:v>
                </c:pt>
                <c:pt idx="103">
                  <c:v>44518</c:v>
                </c:pt>
                <c:pt idx="104">
                  <c:v>44517</c:v>
                </c:pt>
                <c:pt idx="105">
                  <c:v>44516</c:v>
                </c:pt>
                <c:pt idx="106">
                  <c:v>44515</c:v>
                </c:pt>
                <c:pt idx="107">
                  <c:v>44512</c:v>
                </c:pt>
                <c:pt idx="108">
                  <c:v>44511</c:v>
                </c:pt>
                <c:pt idx="109">
                  <c:v>44510</c:v>
                </c:pt>
                <c:pt idx="110">
                  <c:v>44509</c:v>
                </c:pt>
                <c:pt idx="111">
                  <c:v>44508</c:v>
                </c:pt>
                <c:pt idx="112">
                  <c:v>44505</c:v>
                </c:pt>
                <c:pt idx="113">
                  <c:v>44504</c:v>
                </c:pt>
                <c:pt idx="114">
                  <c:v>44503</c:v>
                </c:pt>
                <c:pt idx="115">
                  <c:v>44502</c:v>
                </c:pt>
                <c:pt idx="116">
                  <c:v>44501</c:v>
                </c:pt>
                <c:pt idx="117">
                  <c:v>44498</c:v>
                </c:pt>
                <c:pt idx="118">
                  <c:v>44497</c:v>
                </c:pt>
                <c:pt idx="119">
                  <c:v>44496</c:v>
                </c:pt>
                <c:pt idx="120">
                  <c:v>44495</c:v>
                </c:pt>
                <c:pt idx="121">
                  <c:v>44494</c:v>
                </c:pt>
                <c:pt idx="122">
                  <c:v>44491</c:v>
                </c:pt>
                <c:pt idx="123">
                  <c:v>44490</c:v>
                </c:pt>
                <c:pt idx="124">
                  <c:v>44489</c:v>
                </c:pt>
                <c:pt idx="125">
                  <c:v>44488</c:v>
                </c:pt>
                <c:pt idx="126">
                  <c:v>44487</c:v>
                </c:pt>
                <c:pt idx="127">
                  <c:v>44484</c:v>
                </c:pt>
                <c:pt idx="128">
                  <c:v>44483</c:v>
                </c:pt>
                <c:pt idx="129">
                  <c:v>44482</c:v>
                </c:pt>
                <c:pt idx="130">
                  <c:v>44481</c:v>
                </c:pt>
                <c:pt idx="131">
                  <c:v>44480</c:v>
                </c:pt>
                <c:pt idx="132">
                  <c:v>44477</c:v>
                </c:pt>
                <c:pt idx="133">
                  <c:v>44476</c:v>
                </c:pt>
                <c:pt idx="134">
                  <c:v>44475</c:v>
                </c:pt>
                <c:pt idx="135">
                  <c:v>44474</c:v>
                </c:pt>
                <c:pt idx="136">
                  <c:v>44473</c:v>
                </c:pt>
              </c:numCache>
            </c:numRef>
          </c:cat>
          <c:val>
            <c:numRef>
              <c:f>Sheet4!$B$2:$B$138</c:f>
              <c:numCache>
                <c:formatCode>General</c:formatCode>
                <c:ptCount val="137"/>
                <c:pt idx="0">
                  <c:v>100.6</c:v>
                </c:pt>
                <c:pt idx="1">
                  <c:v>94.29</c:v>
                </c:pt>
                <c:pt idx="2">
                  <c:v>98.26</c:v>
                </c:pt>
                <c:pt idx="3">
                  <c:v>96.03</c:v>
                </c:pt>
                <c:pt idx="4">
                  <c:v>96.23</c:v>
                </c:pt>
                <c:pt idx="5">
                  <c:v>101.96</c:v>
                </c:pt>
                <c:pt idx="6">
                  <c:v>103.28</c:v>
                </c:pt>
                <c:pt idx="7">
                  <c:v>99.27</c:v>
                </c:pt>
                <c:pt idx="8">
                  <c:v>100.28</c:v>
                </c:pt>
                <c:pt idx="9">
                  <c:v>107.82</c:v>
                </c:pt>
                <c:pt idx="10">
                  <c:v>104.24</c:v>
                </c:pt>
                <c:pt idx="11">
                  <c:v>105.96</c:v>
                </c:pt>
                <c:pt idx="12">
                  <c:v>113.9</c:v>
                </c:pt>
                <c:pt idx="13">
                  <c:v>112.34</c:v>
                </c:pt>
                <c:pt idx="14">
                  <c:v>114.93</c:v>
                </c:pt>
                <c:pt idx="15">
                  <c:v>111.76</c:v>
                </c:pt>
                <c:pt idx="16">
                  <c:v>112.12</c:v>
                </c:pt>
                <c:pt idx="17">
                  <c:v>104.7</c:v>
                </c:pt>
                <c:pt idx="18">
                  <c:v>102.98</c:v>
                </c:pt>
                <c:pt idx="19">
                  <c:v>95.04</c:v>
                </c:pt>
                <c:pt idx="20">
                  <c:v>96.44</c:v>
                </c:pt>
                <c:pt idx="21">
                  <c:v>103.01</c:v>
                </c:pt>
                <c:pt idx="22">
                  <c:v>109.33</c:v>
                </c:pt>
                <c:pt idx="23">
                  <c:v>106.02</c:v>
                </c:pt>
                <c:pt idx="24">
                  <c:v>108.7</c:v>
                </c:pt>
                <c:pt idx="25">
                  <c:v>123.7</c:v>
                </c:pt>
                <c:pt idx="26">
                  <c:v>119.4</c:v>
                </c:pt>
                <c:pt idx="27">
                  <c:v>115.68</c:v>
                </c:pt>
                <c:pt idx="28">
                  <c:v>107.67</c:v>
                </c:pt>
                <c:pt idx="29">
                  <c:v>110.6</c:v>
                </c:pt>
                <c:pt idx="30">
                  <c:v>103.41</c:v>
                </c:pt>
                <c:pt idx="31">
                  <c:v>95.72</c:v>
                </c:pt>
                <c:pt idx="32">
                  <c:v>91.59</c:v>
                </c:pt>
                <c:pt idx="33">
                  <c:v>92.81</c:v>
                </c:pt>
                <c:pt idx="34">
                  <c:v>92.1</c:v>
                </c:pt>
                <c:pt idx="35">
                  <c:v>92.35</c:v>
                </c:pt>
                <c:pt idx="37">
                  <c:v>91.07</c:v>
                </c:pt>
                <c:pt idx="38">
                  <c:v>91.76</c:v>
                </c:pt>
                <c:pt idx="39">
                  <c:v>93.66</c:v>
                </c:pt>
                <c:pt idx="40">
                  <c:v>92.07</c:v>
                </c:pt>
                <c:pt idx="41">
                  <c:v>95.46</c:v>
                </c:pt>
                <c:pt idx="42">
                  <c:v>93.1</c:v>
                </c:pt>
                <c:pt idx="43">
                  <c:v>89.88</c:v>
                </c:pt>
                <c:pt idx="44">
                  <c:v>89.66</c:v>
                </c:pt>
                <c:pt idx="45">
                  <c:v>89.36</c:v>
                </c:pt>
                <c:pt idx="46">
                  <c:v>91.32</c:v>
                </c:pt>
                <c:pt idx="47">
                  <c:v>92.31</c:v>
                </c:pt>
                <c:pt idx="48">
                  <c:v>90.27</c:v>
                </c:pt>
                <c:pt idx="49">
                  <c:v>88.26</c:v>
                </c:pt>
                <c:pt idx="50">
                  <c:v>88.2</c:v>
                </c:pt>
                <c:pt idx="51">
                  <c:v>88.15</c:v>
                </c:pt>
                <c:pt idx="52">
                  <c:v>86.82</c:v>
                </c:pt>
                <c:pt idx="53">
                  <c:v>86.61</c:v>
                </c:pt>
                <c:pt idx="54">
                  <c:v>87.35</c:v>
                </c:pt>
                <c:pt idx="55">
                  <c:v>85.6</c:v>
                </c:pt>
                <c:pt idx="56">
                  <c:v>83.31</c:v>
                </c:pt>
                <c:pt idx="57">
                  <c:v>85.14</c:v>
                </c:pt>
                <c:pt idx="58">
                  <c:v>86.9</c:v>
                </c:pt>
                <c:pt idx="59">
                  <c:v>86.96</c:v>
                </c:pt>
                <c:pt idx="60">
                  <c:v>85.43</c:v>
                </c:pt>
                <c:pt idx="62">
                  <c:v>83.82</c:v>
                </c:pt>
                <c:pt idx="63">
                  <c:v>82.12</c:v>
                </c:pt>
                <c:pt idx="64">
                  <c:v>82.64</c:v>
                </c:pt>
                <c:pt idx="65">
                  <c:v>81.22</c:v>
                </c:pt>
                <c:pt idx="66">
                  <c:v>78.23</c:v>
                </c:pt>
                <c:pt idx="67">
                  <c:v>78.900000000000006</c:v>
                </c:pt>
                <c:pt idx="68">
                  <c:v>79.459999999999994</c:v>
                </c:pt>
                <c:pt idx="69">
                  <c:v>77.849999999999994</c:v>
                </c:pt>
                <c:pt idx="70">
                  <c:v>76.989999999999995</c:v>
                </c:pt>
                <c:pt idx="71">
                  <c:v>76.08</c:v>
                </c:pt>
                <c:pt idx="72">
                  <c:v>75.209999999999994</c:v>
                </c:pt>
                <c:pt idx="73">
                  <c:v>76.989999999999995</c:v>
                </c:pt>
                <c:pt idx="74">
                  <c:v>76.56</c:v>
                </c:pt>
                <c:pt idx="75">
                  <c:v>75.98</c:v>
                </c:pt>
                <c:pt idx="76">
                  <c:v>75.569999999999993</c:v>
                </c:pt>
                <c:pt idx="78">
                  <c:v>73.790000000000006</c:v>
                </c:pt>
                <c:pt idx="79">
                  <c:v>72.760000000000005</c:v>
                </c:pt>
                <c:pt idx="80">
                  <c:v>71.12</c:v>
                </c:pt>
                <c:pt idx="81">
                  <c:v>68.23</c:v>
                </c:pt>
                <c:pt idx="82">
                  <c:v>70.86</c:v>
                </c:pt>
                <c:pt idx="83">
                  <c:v>72.38</c:v>
                </c:pt>
                <c:pt idx="84">
                  <c:v>70.87</c:v>
                </c:pt>
                <c:pt idx="85">
                  <c:v>70.73</c:v>
                </c:pt>
                <c:pt idx="86">
                  <c:v>71.290000000000006</c:v>
                </c:pt>
                <c:pt idx="87">
                  <c:v>71.67</c:v>
                </c:pt>
                <c:pt idx="88">
                  <c:v>70.94</c:v>
                </c:pt>
                <c:pt idx="89">
                  <c:v>72.36</c:v>
                </c:pt>
                <c:pt idx="90">
                  <c:v>72.05</c:v>
                </c:pt>
                <c:pt idx="91">
                  <c:v>69.489999999999995</c:v>
                </c:pt>
                <c:pt idx="92">
                  <c:v>66.260000000000005</c:v>
                </c:pt>
                <c:pt idx="93">
                  <c:v>66.5</c:v>
                </c:pt>
                <c:pt idx="94">
                  <c:v>65.569999999999993</c:v>
                </c:pt>
                <c:pt idx="95">
                  <c:v>66.180000000000007</c:v>
                </c:pt>
                <c:pt idx="96">
                  <c:v>69.95</c:v>
                </c:pt>
                <c:pt idx="97">
                  <c:v>68.150000000000006</c:v>
                </c:pt>
                <c:pt idx="99">
                  <c:v>78.39</c:v>
                </c:pt>
                <c:pt idx="100">
                  <c:v>78.5</c:v>
                </c:pt>
                <c:pt idx="101">
                  <c:v>76.75</c:v>
                </c:pt>
                <c:pt idx="102">
                  <c:v>76.099999999999994</c:v>
                </c:pt>
                <c:pt idx="103">
                  <c:v>79.010000000000005</c:v>
                </c:pt>
                <c:pt idx="104">
                  <c:v>78.36</c:v>
                </c:pt>
                <c:pt idx="105">
                  <c:v>80.760000000000005</c:v>
                </c:pt>
                <c:pt idx="106">
                  <c:v>80.88</c:v>
                </c:pt>
                <c:pt idx="107">
                  <c:v>80.790000000000006</c:v>
                </c:pt>
                <c:pt idx="108">
                  <c:v>81.59</c:v>
                </c:pt>
                <c:pt idx="109">
                  <c:v>81.34</c:v>
                </c:pt>
                <c:pt idx="110">
                  <c:v>84.15</c:v>
                </c:pt>
                <c:pt idx="111">
                  <c:v>81.93</c:v>
                </c:pt>
                <c:pt idx="112">
                  <c:v>81.27</c:v>
                </c:pt>
                <c:pt idx="113">
                  <c:v>78.81</c:v>
                </c:pt>
                <c:pt idx="114">
                  <c:v>80.86</c:v>
                </c:pt>
                <c:pt idx="115">
                  <c:v>83.91</c:v>
                </c:pt>
                <c:pt idx="116">
                  <c:v>84.05</c:v>
                </c:pt>
                <c:pt idx="117">
                  <c:v>83.57</c:v>
                </c:pt>
                <c:pt idx="118">
                  <c:v>82.81</c:v>
                </c:pt>
                <c:pt idx="119">
                  <c:v>82.66</c:v>
                </c:pt>
                <c:pt idx="120">
                  <c:v>84.65</c:v>
                </c:pt>
                <c:pt idx="121">
                  <c:v>83.76</c:v>
                </c:pt>
                <c:pt idx="122">
                  <c:v>83.76</c:v>
                </c:pt>
                <c:pt idx="123">
                  <c:v>82.5</c:v>
                </c:pt>
                <c:pt idx="124">
                  <c:v>83.87</c:v>
                </c:pt>
                <c:pt idx="125">
                  <c:v>82.96</c:v>
                </c:pt>
                <c:pt idx="126">
                  <c:v>82.44</c:v>
                </c:pt>
                <c:pt idx="127">
                  <c:v>82.28</c:v>
                </c:pt>
                <c:pt idx="128">
                  <c:v>81.31</c:v>
                </c:pt>
                <c:pt idx="129">
                  <c:v>80.44</c:v>
                </c:pt>
                <c:pt idx="130">
                  <c:v>80.64</c:v>
                </c:pt>
                <c:pt idx="131">
                  <c:v>80.52</c:v>
                </c:pt>
                <c:pt idx="132">
                  <c:v>79.349999999999994</c:v>
                </c:pt>
                <c:pt idx="133">
                  <c:v>78.3</c:v>
                </c:pt>
                <c:pt idx="134">
                  <c:v>77.430000000000007</c:v>
                </c:pt>
                <c:pt idx="135">
                  <c:v>78.930000000000007</c:v>
                </c:pt>
                <c:pt idx="136">
                  <c:v>77.62</c:v>
                </c:pt>
              </c:numCache>
            </c:numRef>
          </c:val>
          <c:smooth val="0"/>
          <c:extLst>
            <c:ext xmlns:c16="http://schemas.microsoft.com/office/drawing/2014/chart" uri="{C3380CC4-5D6E-409C-BE32-E72D297353CC}">
              <c16:uniqueId val="{00000001-F34C-4C53-ACC3-549A427BBE4B}"/>
            </c:ext>
          </c:extLst>
        </c:ser>
        <c:dLbls>
          <c:showLegendKey val="0"/>
          <c:showVal val="0"/>
          <c:showCatName val="0"/>
          <c:showSerName val="0"/>
          <c:showPercent val="0"/>
          <c:showBubbleSize val="0"/>
        </c:dLbls>
        <c:marker val="1"/>
        <c:smooth val="0"/>
        <c:axId val="768711520"/>
        <c:axId val="769060800"/>
      </c:lineChart>
      <c:dateAx>
        <c:axId val="637196592"/>
        <c:scaling>
          <c:orientation val="minMax"/>
          <c:max val="44666"/>
        </c:scaling>
        <c:delete val="0"/>
        <c:axPos val="b"/>
        <c:numFmt formatCode="m/d/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7017328"/>
        <c:crosses val="autoZero"/>
        <c:auto val="1"/>
        <c:lblOffset val="100"/>
        <c:baseTimeUnit val="days"/>
      </c:dateAx>
      <c:valAx>
        <c:axId val="6370173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7196592"/>
        <c:crosses val="autoZero"/>
        <c:crossBetween val="between"/>
      </c:valAx>
      <c:valAx>
        <c:axId val="769060800"/>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8711520"/>
        <c:crosses val="max"/>
        <c:crossBetween val="between"/>
      </c:valAx>
      <c:dateAx>
        <c:axId val="768711520"/>
        <c:scaling>
          <c:orientation val="minMax"/>
        </c:scaling>
        <c:delete val="1"/>
        <c:axPos val="b"/>
        <c:numFmt formatCode="m/d/yy" sourceLinked="1"/>
        <c:majorTickMark val="out"/>
        <c:minorTickMark val="none"/>
        <c:tickLblPos val="nextTo"/>
        <c:crossAx val="769060800"/>
        <c:crosses val="autoZero"/>
        <c:auto val="1"/>
        <c:lblOffset val="100"/>
        <c:baseTimeUnit val="days"/>
        <c:majorUnit val="1"/>
        <c:minorUnit val="1"/>
      </c:dateAx>
      <c:spPr>
        <a:noFill/>
        <a:ln>
          <a:noFill/>
        </a:ln>
        <a:effectLst/>
      </c:spPr>
    </c:plotArea>
    <c:legend>
      <c:legendPos val="b"/>
      <c:layout>
        <c:manualLayout>
          <c:xMode val="edge"/>
          <c:yMode val="edge"/>
          <c:x val="0.1904520793329639"/>
          <c:y val="0.72806378751977996"/>
          <c:w val="0.61582251891181361"/>
          <c:h val="4.326953361599030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en-GB" sz="1100" b="1"/>
              <a:t>Services</a:t>
            </a:r>
            <a:r>
              <a:rPr lang="en-GB" sz="1100" b="1" baseline="0"/>
              <a:t> exports by sector</a:t>
            </a:r>
            <a:endParaRPr lang="en-GB" sz="1100" b="1"/>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8721530776394881E-2"/>
          <c:y val="9.8092723004694835E-2"/>
          <c:w val="0.53233199680685073"/>
          <c:h val="0.83383724261579983"/>
        </c:manualLayout>
      </c:layout>
      <c:barChart>
        <c:barDir val="col"/>
        <c:grouping val="stacked"/>
        <c:varyColors val="0"/>
        <c:ser>
          <c:idx val="0"/>
          <c:order val="0"/>
          <c:tx>
            <c:strRef>
              <c:f>Services!$P$9</c:f>
              <c:strCache>
                <c:ptCount val="1"/>
                <c:pt idx="0">
                  <c:v>Goods-related services</c:v>
                </c:pt>
              </c:strCache>
            </c:strRef>
          </c:tx>
          <c:spPr>
            <a:solidFill>
              <a:schemeClr val="accent1"/>
            </a:solidFill>
            <a:ln>
              <a:noFill/>
            </a:ln>
            <a:effectLst/>
          </c:spPr>
          <c:invertIfNegative val="0"/>
          <c:cat>
            <c:strRef>
              <c:f>Services!$Q$8:$AA$8</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Services!$Q$9:$AA$9</c:f>
              <c:numCache>
                <c:formatCode>General</c:formatCode>
                <c:ptCount val="11"/>
                <c:pt idx="0">
                  <c:v>2681.5244383953</c:v>
                </c:pt>
                <c:pt idx="1">
                  <c:v>2306.3190066534999</c:v>
                </c:pt>
                <c:pt idx="2">
                  <c:v>2300.7088703155</c:v>
                </c:pt>
                <c:pt idx="3">
                  <c:v>1651.9943006184001</c:v>
                </c:pt>
                <c:pt idx="4">
                  <c:v>2135.6292300444002</c:v>
                </c:pt>
                <c:pt idx="5">
                  <c:v>1863.3677621298</c:v>
                </c:pt>
                <c:pt idx="6">
                  <c:v>1959.0729512032001</c:v>
                </c:pt>
                <c:pt idx="7">
                  <c:v>2080.4696943475001</c:v>
                </c:pt>
                <c:pt idx="8">
                  <c:v>3059.0947233027</c:v>
                </c:pt>
                <c:pt idx="9">
                  <c:v>3208.4217181940999</c:v>
                </c:pt>
                <c:pt idx="10">
                  <c:v>2570.8681007342998</c:v>
                </c:pt>
              </c:numCache>
            </c:numRef>
          </c:val>
          <c:extLst>
            <c:ext xmlns:c16="http://schemas.microsoft.com/office/drawing/2014/chart" uri="{C3380CC4-5D6E-409C-BE32-E72D297353CC}">
              <c16:uniqueId val="{00000000-853F-498E-BA0B-9B9DB33BAA62}"/>
            </c:ext>
          </c:extLst>
        </c:ser>
        <c:ser>
          <c:idx val="1"/>
          <c:order val="1"/>
          <c:tx>
            <c:strRef>
              <c:f>Services!$P$10</c:f>
              <c:strCache>
                <c:ptCount val="1"/>
                <c:pt idx="0">
                  <c:v>Transport</c:v>
                </c:pt>
              </c:strCache>
            </c:strRef>
          </c:tx>
          <c:spPr>
            <a:solidFill>
              <a:schemeClr val="accent2"/>
            </a:solidFill>
            <a:ln>
              <a:noFill/>
            </a:ln>
            <a:effectLst/>
          </c:spPr>
          <c:invertIfNegative val="0"/>
          <c:cat>
            <c:strRef>
              <c:f>Services!$Q$8:$AA$8</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Services!$Q$10:$AA$10</c:f>
              <c:numCache>
                <c:formatCode>General</c:formatCode>
                <c:ptCount val="11"/>
                <c:pt idx="0">
                  <c:v>24430.8548074393</c:v>
                </c:pt>
                <c:pt idx="1">
                  <c:v>26187.366775348899</c:v>
                </c:pt>
                <c:pt idx="2">
                  <c:v>27718.728198128701</c:v>
                </c:pt>
                <c:pt idx="3">
                  <c:v>28802.656811769801</c:v>
                </c:pt>
                <c:pt idx="4">
                  <c:v>29751.453677159501</c:v>
                </c:pt>
                <c:pt idx="5">
                  <c:v>28842.808099621499</c:v>
                </c:pt>
                <c:pt idx="6">
                  <c:v>26227.056919797898</c:v>
                </c:pt>
                <c:pt idx="7">
                  <c:v>28119.6074203032</c:v>
                </c:pt>
                <c:pt idx="8">
                  <c:v>30392.094214360299</c:v>
                </c:pt>
                <c:pt idx="9">
                  <c:v>31491.505962158899</c:v>
                </c:pt>
                <c:pt idx="10">
                  <c:v>24763.535795915701</c:v>
                </c:pt>
              </c:numCache>
            </c:numRef>
          </c:val>
          <c:extLst>
            <c:ext xmlns:c16="http://schemas.microsoft.com/office/drawing/2014/chart" uri="{C3380CC4-5D6E-409C-BE32-E72D297353CC}">
              <c16:uniqueId val="{00000001-853F-498E-BA0B-9B9DB33BAA62}"/>
            </c:ext>
          </c:extLst>
        </c:ser>
        <c:ser>
          <c:idx val="2"/>
          <c:order val="2"/>
          <c:tx>
            <c:strRef>
              <c:f>Services!$P$11</c:f>
              <c:strCache>
                <c:ptCount val="1"/>
                <c:pt idx="0">
                  <c:v>Travel</c:v>
                </c:pt>
              </c:strCache>
            </c:strRef>
          </c:tx>
          <c:spPr>
            <a:solidFill>
              <a:schemeClr val="accent3"/>
            </a:solidFill>
            <a:ln>
              <a:noFill/>
            </a:ln>
            <a:effectLst/>
          </c:spPr>
          <c:invertIfNegative val="0"/>
          <c:cat>
            <c:strRef>
              <c:f>Services!$Q$8:$AA$8</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Services!$Q$11:$AA$11</c:f>
              <c:numCache>
                <c:formatCode>General</c:formatCode>
                <c:ptCount val="11"/>
                <c:pt idx="0">
                  <c:v>42456.446326867102</c:v>
                </c:pt>
                <c:pt idx="1">
                  <c:v>40876.314044943501</c:v>
                </c:pt>
                <c:pt idx="2">
                  <c:v>43580.041601137003</c:v>
                </c:pt>
                <c:pt idx="3">
                  <c:v>39931.276684173099</c:v>
                </c:pt>
                <c:pt idx="4">
                  <c:v>42866.048816060204</c:v>
                </c:pt>
                <c:pt idx="5">
                  <c:v>37450.555522371396</c:v>
                </c:pt>
                <c:pt idx="6">
                  <c:v>34675.2691776844</c:v>
                </c:pt>
                <c:pt idx="7">
                  <c:v>44084.096698564499</c:v>
                </c:pt>
                <c:pt idx="8">
                  <c:v>49939.108605558198</c:v>
                </c:pt>
                <c:pt idx="9">
                  <c:v>51427.787913303</c:v>
                </c:pt>
                <c:pt idx="10">
                  <c:v>20055.846143618299</c:v>
                </c:pt>
              </c:numCache>
            </c:numRef>
          </c:val>
          <c:extLst>
            <c:ext xmlns:c16="http://schemas.microsoft.com/office/drawing/2014/chart" uri="{C3380CC4-5D6E-409C-BE32-E72D297353CC}">
              <c16:uniqueId val="{00000002-853F-498E-BA0B-9B9DB33BAA62}"/>
            </c:ext>
          </c:extLst>
        </c:ser>
        <c:ser>
          <c:idx val="3"/>
          <c:order val="3"/>
          <c:tx>
            <c:strRef>
              <c:f>Services!$P$12</c:f>
              <c:strCache>
                <c:ptCount val="1"/>
                <c:pt idx="0">
                  <c:v>Construction</c:v>
                </c:pt>
              </c:strCache>
            </c:strRef>
          </c:tx>
          <c:spPr>
            <a:solidFill>
              <a:schemeClr val="accent4"/>
            </a:solidFill>
            <a:ln>
              <a:noFill/>
            </a:ln>
            <a:effectLst/>
          </c:spPr>
          <c:invertIfNegative val="0"/>
          <c:cat>
            <c:strRef>
              <c:f>Services!$Q$8:$AA$8</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Services!$Q$12:$AA$12</c:f>
              <c:numCache>
                <c:formatCode>General</c:formatCode>
                <c:ptCount val="11"/>
                <c:pt idx="0">
                  <c:v>1857.273810527</c:v>
                </c:pt>
                <c:pt idx="1">
                  <c:v>1700.3326920719001</c:v>
                </c:pt>
                <c:pt idx="2">
                  <c:v>1810.2841589187001</c:v>
                </c:pt>
                <c:pt idx="3">
                  <c:v>1884.3141026497001</c:v>
                </c:pt>
                <c:pt idx="4">
                  <c:v>2464.3049956498999</c:v>
                </c:pt>
                <c:pt idx="5">
                  <c:v>2158.8530621302002</c:v>
                </c:pt>
                <c:pt idx="6">
                  <c:v>1991.0706324513001</c:v>
                </c:pt>
                <c:pt idx="7">
                  <c:v>2248.7898639723999</c:v>
                </c:pt>
                <c:pt idx="8">
                  <c:v>2424.6582295987</c:v>
                </c:pt>
                <c:pt idx="9">
                  <c:v>2365.1077438093998</c:v>
                </c:pt>
                <c:pt idx="10">
                  <c:v>2085.3817770307001</c:v>
                </c:pt>
              </c:numCache>
            </c:numRef>
          </c:val>
          <c:extLst>
            <c:ext xmlns:c16="http://schemas.microsoft.com/office/drawing/2014/chart" uri="{C3380CC4-5D6E-409C-BE32-E72D297353CC}">
              <c16:uniqueId val="{00000003-853F-498E-BA0B-9B9DB33BAA62}"/>
            </c:ext>
          </c:extLst>
        </c:ser>
        <c:ser>
          <c:idx val="4"/>
          <c:order val="4"/>
          <c:tx>
            <c:strRef>
              <c:f>Services!$P$13</c:f>
              <c:strCache>
                <c:ptCount val="1"/>
                <c:pt idx="0">
                  <c:v>Insurance and pension services</c:v>
                </c:pt>
              </c:strCache>
            </c:strRef>
          </c:tx>
          <c:spPr>
            <a:solidFill>
              <a:schemeClr val="accent5"/>
            </a:solidFill>
            <a:ln>
              <a:noFill/>
            </a:ln>
            <a:effectLst/>
          </c:spPr>
          <c:invertIfNegative val="0"/>
          <c:cat>
            <c:strRef>
              <c:f>Services!$Q$8:$AA$8</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Services!$Q$13:$AA$13</c:f>
              <c:numCache>
                <c:formatCode>General</c:formatCode>
                <c:ptCount val="11"/>
                <c:pt idx="0">
                  <c:v>1106.3432705365999</c:v>
                </c:pt>
                <c:pt idx="1">
                  <c:v>1085.1512994563</c:v>
                </c:pt>
                <c:pt idx="2">
                  <c:v>1480.4905644036</c:v>
                </c:pt>
                <c:pt idx="3">
                  <c:v>1126.4529077933</c:v>
                </c:pt>
                <c:pt idx="4">
                  <c:v>1162.3023132409</c:v>
                </c:pt>
                <c:pt idx="5">
                  <c:v>1743.4336288065999</c:v>
                </c:pt>
                <c:pt idx="6">
                  <c:v>1349.9278927548</c:v>
                </c:pt>
                <c:pt idx="7">
                  <c:v>1400.8530238640999</c:v>
                </c:pt>
                <c:pt idx="8">
                  <c:v>1671.3058902972</c:v>
                </c:pt>
                <c:pt idx="9">
                  <c:v>1725.8995014576999</c:v>
                </c:pt>
                <c:pt idx="10">
                  <c:v>1756.1258630995001</c:v>
                </c:pt>
              </c:numCache>
            </c:numRef>
          </c:val>
          <c:extLst>
            <c:ext xmlns:c16="http://schemas.microsoft.com/office/drawing/2014/chart" uri="{C3380CC4-5D6E-409C-BE32-E72D297353CC}">
              <c16:uniqueId val="{00000004-853F-498E-BA0B-9B9DB33BAA62}"/>
            </c:ext>
          </c:extLst>
        </c:ser>
        <c:ser>
          <c:idx val="5"/>
          <c:order val="5"/>
          <c:tx>
            <c:strRef>
              <c:f>Services!$P$14</c:f>
              <c:strCache>
                <c:ptCount val="1"/>
                <c:pt idx="0">
                  <c:v>Financial services</c:v>
                </c:pt>
              </c:strCache>
            </c:strRef>
          </c:tx>
          <c:spPr>
            <a:solidFill>
              <a:schemeClr val="accent6"/>
            </a:solidFill>
            <a:ln>
              <a:noFill/>
            </a:ln>
            <a:effectLst/>
          </c:spPr>
          <c:invertIfNegative val="0"/>
          <c:cat>
            <c:strRef>
              <c:f>Services!$Q$8:$AA$8</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Services!$Q$14:$AA$14</c:f>
              <c:numCache>
                <c:formatCode>General</c:formatCode>
                <c:ptCount val="11"/>
                <c:pt idx="0">
                  <c:v>1789.4350517234</c:v>
                </c:pt>
                <c:pt idx="1">
                  <c:v>1963.8248227358999</c:v>
                </c:pt>
                <c:pt idx="2">
                  <c:v>2198.0369902879002</c:v>
                </c:pt>
                <c:pt idx="3">
                  <c:v>2041.5553756982999</c:v>
                </c:pt>
                <c:pt idx="4">
                  <c:v>2050.5919571332001</c:v>
                </c:pt>
                <c:pt idx="5">
                  <c:v>2302.5531998071001</c:v>
                </c:pt>
                <c:pt idx="6">
                  <c:v>2356.7183108936001</c:v>
                </c:pt>
                <c:pt idx="7">
                  <c:v>2723.6230712196002</c:v>
                </c:pt>
                <c:pt idx="8">
                  <c:v>3458.7309441376001</c:v>
                </c:pt>
                <c:pt idx="9">
                  <c:v>3208.2931858949</c:v>
                </c:pt>
                <c:pt idx="10">
                  <c:v>2792.9880368873</c:v>
                </c:pt>
              </c:numCache>
            </c:numRef>
          </c:val>
          <c:extLst>
            <c:ext xmlns:c16="http://schemas.microsoft.com/office/drawing/2014/chart" uri="{C3380CC4-5D6E-409C-BE32-E72D297353CC}">
              <c16:uniqueId val="{00000005-853F-498E-BA0B-9B9DB33BAA62}"/>
            </c:ext>
          </c:extLst>
        </c:ser>
        <c:ser>
          <c:idx val="6"/>
          <c:order val="6"/>
          <c:tx>
            <c:strRef>
              <c:f>Services!$P$15</c:f>
              <c:strCache>
                <c:ptCount val="1"/>
                <c:pt idx="0">
                  <c:v>Telecommunications, computer, and information services</c:v>
                </c:pt>
              </c:strCache>
            </c:strRef>
          </c:tx>
          <c:spPr>
            <a:solidFill>
              <a:schemeClr val="accent1">
                <a:lumMod val="60000"/>
              </a:schemeClr>
            </a:solidFill>
            <a:ln>
              <a:noFill/>
            </a:ln>
            <a:effectLst/>
          </c:spPr>
          <c:invertIfNegative val="0"/>
          <c:cat>
            <c:strRef>
              <c:f>Services!$Q$8:$AA$8</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Services!$Q$15:$AA$15</c:f>
              <c:numCache>
                <c:formatCode>General</c:formatCode>
                <c:ptCount val="11"/>
                <c:pt idx="0">
                  <c:v>4941.7420626436997</c:v>
                </c:pt>
                <c:pt idx="1">
                  <c:v>5624.7243668083001</c:v>
                </c:pt>
                <c:pt idx="2">
                  <c:v>5754.8396311813003</c:v>
                </c:pt>
                <c:pt idx="3">
                  <c:v>5991.3034774082998</c:v>
                </c:pt>
                <c:pt idx="4">
                  <c:v>6783.3872481580001</c:v>
                </c:pt>
                <c:pt idx="5">
                  <c:v>5794.5390128318004</c:v>
                </c:pt>
                <c:pt idx="6">
                  <c:v>5747.0939895192996</c:v>
                </c:pt>
                <c:pt idx="7">
                  <c:v>5821.2773314427996</c:v>
                </c:pt>
                <c:pt idx="8">
                  <c:v>6197.0710597819998</c:v>
                </c:pt>
                <c:pt idx="9">
                  <c:v>6157.3386291572997</c:v>
                </c:pt>
                <c:pt idx="10">
                  <c:v>6034.6678396003999</c:v>
                </c:pt>
              </c:numCache>
            </c:numRef>
          </c:val>
          <c:extLst>
            <c:ext xmlns:c16="http://schemas.microsoft.com/office/drawing/2014/chart" uri="{C3380CC4-5D6E-409C-BE32-E72D297353CC}">
              <c16:uniqueId val="{00000006-853F-498E-BA0B-9B9DB33BAA62}"/>
            </c:ext>
          </c:extLst>
        </c:ser>
        <c:ser>
          <c:idx val="7"/>
          <c:order val="7"/>
          <c:tx>
            <c:strRef>
              <c:f>Services!$P$16</c:f>
              <c:strCache>
                <c:ptCount val="1"/>
                <c:pt idx="0">
                  <c:v>Other business services</c:v>
                </c:pt>
              </c:strCache>
            </c:strRef>
          </c:tx>
          <c:spPr>
            <a:solidFill>
              <a:schemeClr val="accent2">
                <a:lumMod val="60000"/>
              </a:schemeClr>
            </a:solidFill>
            <a:ln>
              <a:noFill/>
            </a:ln>
            <a:effectLst/>
          </c:spPr>
          <c:invertIfNegative val="0"/>
          <c:cat>
            <c:strRef>
              <c:f>Services!$Q$8:$AA$8</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Services!$Q$16:$AA$16</c:f>
              <c:numCache>
                <c:formatCode>General</c:formatCode>
                <c:ptCount val="11"/>
                <c:pt idx="0">
                  <c:v>10245.1923884026</c:v>
                </c:pt>
                <c:pt idx="1">
                  <c:v>10908.321847667399</c:v>
                </c:pt>
                <c:pt idx="2">
                  <c:v>12170.155662626999</c:v>
                </c:pt>
                <c:pt idx="3">
                  <c:v>11662.8756057347</c:v>
                </c:pt>
                <c:pt idx="4">
                  <c:v>10884.019254380601</c:v>
                </c:pt>
                <c:pt idx="5">
                  <c:v>13941.3856292577</c:v>
                </c:pt>
                <c:pt idx="6">
                  <c:v>13585.8835272712</c:v>
                </c:pt>
                <c:pt idx="7">
                  <c:v>15282.199848127701</c:v>
                </c:pt>
                <c:pt idx="8">
                  <c:v>15495.0593998247</c:v>
                </c:pt>
                <c:pt idx="9">
                  <c:v>17499.497896926001</c:v>
                </c:pt>
                <c:pt idx="10">
                  <c:v>16664.711423368801</c:v>
                </c:pt>
              </c:numCache>
            </c:numRef>
          </c:val>
          <c:extLst>
            <c:ext xmlns:c16="http://schemas.microsoft.com/office/drawing/2014/chart" uri="{C3380CC4-5D6E-409C-BE32-E72D297353CC}">
              <c16:uniqueId val="{00000007-853F-498E-BA0B-9B9DB33BAA62}"/>
            </c:ext>
          </c:extLst>
        </c:ser>
        <c:ser>
          <c:idx val="8"/>
          <c:order val="8"/>
          <c:tx>
            <c:strRef>
              <c:f>Services!$P$17</c:f>
              <c:strCache>
                <c:ptCount val="1"/>
                <c:pt idx="0">
                  <c:v>Personal, cultural, and recreational services</c:v>
                </c:pt>
              </c:strCache>
            </c:strRef>
          </c:tx>
          <c:spPr>
            <a:solidFill>
              <a:schemeClr val="accent3">
                <a:lumMod val="60000"/>
              </a:schemeClr>
            </a:solidFill>
            <a:ln>
              <a:noFill/>
            </a:ln>
            <a:effectLst/>
          </c:spPr>
          <c:invertIfNegative val="0"/>
          <c:cat>
            <c:strRef>
              <c:f>Services!$Q$8:$AA$8</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Services!$Q$17:$AA$17</c:f>
              <c:numCache>
                <c:formatCode>General</c:formatCode>
                <c:ptCount val="11"/>
                <c:pt idx="0">
                  <c:v>439.09016047879999</c:v>
                </c:pt>
                <c:pt idx="1">
                  <c:v>539.78497314740002</c:v>
                </c:pt>
                <c:pt idx="2">
                  <c:v>595.48143539390003</c:v>
                </c:pt>
                <c:pt idx="3">
                  <c:v>537.52674993129995</c:v>
                </c:pt>
                <c:pt idx="4">
                  <c:v>651.70721668659996</c:v>
                </c:pt>
                <c:pt idx="5">
                  <c:v>556.06292941380002</c:v>
                </c:pt>
                <c:pt idx="6">
                  <c:v>662.3965059981</c:v>
                </c:pt>
                <c:pt idx="7">
                  <c:v>718.20947641910004</c:v>
                </c:pt>
                <c:pt idx="8">
                  <c:v>1031.0008111304001</c:v>
                </c:pt>
                <c:pt idx="9">
                  <c:v>979.0869708701</c:v>
                </c:pt>
                <c:pt idx="10">
                  <c:v>734.64201835710003</c:v>
                </c:pt>
              </c:numCache>
            </c:numRef>
          </c:val>
          <c:extLst>
            <c:ext xmlns:c16="http://schemas.microsoft.com/office/drawing/2014/chart" uri="{C3380CC4-5D6E-409C-BE32-E72D297353CC}">
              <c16:uniqueId val="{00000008-853F-498E-BA0B-9B9DB33BAA62}"/>
            </c:ext>
          </c:extLst>
        </c:ser>
        <c:ser>
          <c:idx val="9"/>
          <c:order val="9"/>
          <c:tx>
            <c:strRef>
              <c:f>Services!$P$18</c:f>
              <c:strCache>
                <c:ptCount val="1"/>
                <c:pt idx="0">
                  <c:v>Government goods and services n.i.e.</c:v>
                </c:pt>
              </c:strCache>
            </c:strRef>
          </c:tx>
          <c:spPr>
            <a:solidFill>
              <a:schemeClr val="accent4">
                <a:lumMod val="60000"/>
              </a:schemeClr>
            </a:solidFill>
            <a:ln>
              <a:noFill/>
            </a:ln>
            <a:effectLst/>
          </c:spPr>
          <c:invertIfNegative val="0"/>
          <c:cat>
            <c:strRef>
              <c:f>Services!$Q$8:$AA$8</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Services!$Q$18:$AA$18</c:f>
              <c:numCache>
                <c:formatCode>General</c:formatCode>
                <c:ptCount val="11"/>
                <c:pt idx="0">
                  <c:v>4943.0434258568002</c:v>
                </c:pt>
                <c:pt idx="1">
                  <c:v>6303.2925663998003</c:v>
                </c:pt>
                <c:pt idx="2">
                  <c:v>5282.5631918833997</c:v>
                </c:pt>
                <c:pt idx="3">
                  <c:v>5679.4656927897004</c:v>
                </c:pt>
                <c:pt idx="4">
                  <c:v>6709.0050647672997</c:v>
                </c:pt>
                <c:pt idx="5">
                  <c:v>5763.6648258448004</c:v>
                </c:pt>
                <c:pt idx="6">
                  <c:v>5662.5194843961999</c:v>
                </c:pt>
                <c:pt idx="7">
                  <c:v>6381.8111063412998</c:v>
                </c:pt>
                <c:pt idx="8">
                  <c:v>5896.3223970909003</c:v>
                </c:pt>
                <c:pt idx="9">
                  <c:v>5968.5056628435996</c:v>
                </c:pt>
                <c:pt idx="10">
                  <c:v>4931.1004308769998</c:v>
                </c:pt>
              </c:numCache>
            </c:numRef>
          </c:val>
          <c:extLst>
            <c:ext xmlns:c16="http://schemas.microsoft.com/office/drawing/2014/chart" uri="{C3380CC4-5D6E-409C-BE32-E72D297353CC}">
              <c16:uniqueId val="{00000009-853F-498E-BA0B-9B9DB33BAA62}"/>
            </c:ext>
          </c:extLst>
        </c:ser>
        <c:ser>
          <c:idx val="10"/>
          <c:order val="10"/>
          <c:tx>
            <c:strRef>
              <c:f>Services!$P$19</c:f>
              <c:strCache>
                <c:ptCount val="1"/>
                <c:pt idx="0">
                  <c:v>Charges for the use of intellectual property n.i.e.</c:v>
                </c:pt>
              </c:strCache>
            </c:strRef>
          </c:tx>
          <c:spPr>
            <a:solidFill>
              <a:schemeClr val="accent5">
                <a:lumMod val="60000"/>
              </a:schemeClr>
            </a:solidFill>
            <a:ln>
              <a:noFill/>
            </a:ln>
            <a:effectLst/>
          </c:spPr>
          <c:invertIfNegative val="0"/>
          <c:cat>
            <c:strRef>
              <c:f>Services!$Q$8:$AA$8</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Services!$Q$19:$AA$19</c:f>
              <c:numCache>
                <c:formatCode>General</c:formatCode>
                <c:ptCount val="11"/>
                <c:pt idx="0">
                  <c:v>218.5417372336</c:v>
                </c:pt>
                <c:pt idx="1">
                  <c:v>265.6499588954</c:v>
                </c:pt>
                <c:pt idx="2">
                  <c:v>244.46976017079999</c:v>
                </c:pt>
                <c:pt idx="3">
                  <c:v>253.9353146041</c:v>
                </c:pt>
                <c:pt idx="4">
                  <c:v>278.91912325470003</c:v>
                </c:pt>
                <c:pt idx="5">
                  <c:v>277.51051663930002</c:v>
                </c:pt>
                <c:pt idx="6">
                  <c:v>253.01753038390001</c:v>
                </c:pt>
                <c:pt idx="7">
                  <c:v>288.13790060090002</c:v>
                </c:pt>
                <c:pt idx="8">
                  <c:v>551.73217227570001</c:v>
                </c:pt>
                <c:pt idx="9">
                  <c:v>330.4709546016</c:v>
                </c:pt>
                <c:pt idx="10">
                  <c:v>291.96861299210002</c:v>
                </c:pt>
              </c:numCache>
            </c:numRef>
          </c:val>
          <c:extLst>
            <c:ext xmlns:c16="http://schemas.microsoft.com/office/drawing/2014/chart" uri="{C3380CC4-5D6E-409C-BE32-E72D297353CC}">
              <c16:uniqueId val="{0000000A-853F-498E-BA0B-9B9DB33BAA62}"/>
            </c:ext>
          </c:extLst>
        </c:ser>
        <c:dLbls>
          <c:showLegendKey val="0"/>
          <c:showVal val="0"/>
          <c:showCatName val="0"/>
          <c:showSerName val="0"/>
          <c:showPercent val="0"/>
          <c:showBubbleSize val="0"/>
        </c:dLbls>
        <c:gapWidth val="150"/>
        <c:overlap val="100"/>
        <c:axId val="911382384"/>
        <c:axId val="911383632"/>
      </c:barChart>
      <c:catAx>
        <c:axId val="911382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1383632"/>
        <c:crosses val="autoZero"/>
        <c:auto val="1"/>
        <c:lblAlgn val="ctr"/>
        <c:lblOffset val="100"/>
        <c:noMultiLvlLbl val="0"/>
      </c:catAx>
      <c:valAx>
        <c:axId val="911383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Milllion</a:t>
                </a:r>
                <a:r>
                  <a:rPr lang="en-GB" baseline="0"/>
                  <a:t> USD</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1382384"/>
        <c:crosses val="autoZero"/>
        <c:crossBetween val="between"/>
      </c:valAx>
      <c:spPr>
        <a:noFill/>
        <a:ln>
          <a:noFill/>
        </a:ln>
        <a:effectLst/>
      </c:spPr>
    </c:plotArea>
    <c:legend>
      <c:legendPos val="r"/>
      <c:layout>
        <c:manualLayout>
          <c:xMode val="edge"/>
          <c:yMode val="edge"/>
          <c:x val="0.65014115839360209"/>
          <c:y val="0.18401352999889098"/>
          <c:w val="0.32121905948542734"/>
          <c:h val="0.78541628890875126"/>
        </c:manualLayout>
      </c:layout>
      <c:overlay val="0"/>
      <c:spPr>
        <a:noFill/>
        <a:ln>
          <a:noFill/>
        </a:ln>
        <a:effectLst/>
      </c:spPr>
      <c:txPr>
        <a:bodyPr rot="0" spcFirstLastPara="1" vertOverflow="ellipsis" vert="horz" wrap="square" anchor="ctr" anchorCtr="0"/>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b="1" dirty="0">
                <a:latin typeface="Arial" panose="020B0604020202020204" pitchFamily="34" charset="0"/>
                <a:cs typeface="Arial" panose="020B0604020202020204" pitchFamily="34" charset="0"/>
              </a:rPr>
              <a:t>International Tourists Arrivals, year-on-year, compared with 2019 volume </a:t>
            </a:r>
          </a:p>
        </c:rich>
      </c:tx>
      <c:layout>
        <c:manualLayout>
          <c:xMode val="edge"/>
          <c:yMode val="edge"/>
          <c:x val="6.6735496850145681E-2"/>
          <c:y val="3.6870811933020541E-3"/>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Sheet1!$F$46</c:f>
              <c:strCache>
                <c:ptCount val="1"/>
                <c:pt idx="0">
                  <c:v>North Africa</c:v>
                </c:pt>
              </c:strCache>
            </c:strRef>
          </c:tx>
          <c:spPr>
            <a:ln w="28575" cap="rnd">
              <a:solidFill>
                <a:schemeClr val="accent1"/>
              </a:solidFill>
              <a:round/>
            </a:ln>
            <a:effectLst/>
          </c:spPr>
          <c:marker>
            <c:symbol val="none"/>
          </c:marker>
          <c:cat>
            <c:numRef>
              <c:f>Sheet1!$G$45:$AD$45</c:f>
              <c:numCache>
                <c:formatCode>m/d/yyyy</c:formatCode>
                <c:ptCount val="24"/>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numCache>
            </c:numRef>
          </c:cat>
          <c:val>
            <c:numRef>
              <c:f>Sheet1!$G$46:$AD$46</c:f>
              <c:numCache>
                <c:formatCode>General</c:formatCode>
                <c:ptCount val="24"/>
                <c:pt idx="0">
                  <c:v>2</c:v>
                </c:pt>
                <c:pt idx="1">
                  <c:v>9</c:v>
                </c:pt>
                <c:pt idx="2">
                  <c:v>-65</c:v>
                </c:pt>
                <c:pt idx="3">
                  <c:v>-99</c:v>
                </c:pt>
                <c:pt idx="4">
                  <c:v>-100</c:v>
                </c:pt>
                <c:pt idx="5">
                  <c:v>-99</c:v>
                </c:pt>
                <c:pt idx="6">
                  <c:v>-92</c:v>
                </c:pt>
                <c:pt idx="7">
                  <c:v>-92</c:v>
                </c:pt>
                <c:pt idx="8">
                  <c:v>-90</c:v>
                </c:pt>
                <c:pt idx="9">
                  <c:v>-87</c:v>
                </c:pt>
                <c:pt idx="10">
                  <c:v>-87</c:v>
                </c:pt>
                <c:pt idx="11">
                  <c:v>-79</c:v>
                </c:pt>
                <c:pt idx="12">
                  <c:v>-79</c:v>
                </c:pt>
                <c:pt idx="13">
                  <c:v>-80</c:v>
                </c:pt>
                <c:pt idx="14">
                  <c:v>-85</c:v>
                </c:pt>
                <c:pt idx="15">
                  <c:v>-85</c:v>
                </c:pt>
                <c:pt idx="16">
                  <c:v>-84</c:v>
                </c:pt>
                <c:pt idx="17">
                  <c:v>-71</c:v>
                </c:pt>
                <c:pt idx="18">
                  <c:v>-71</c:v>
                </c:pt>
                <c:pt idx="19">
                  <c:v>-81</c:v>
                </c:pt>
                <c:pt idx="20">
                  <c:v>-79</c:v>
                </c:pt>
                <c:pt idx="21">
                  <c:v>-70</c:v>
                </c:pt>
                <c:pt idx="22">
                  <c:v>-65</c:v>
                </c:pt>
                <c:pt idx="23">
                  <c:v>-71</c:v>
                </c:pt>
              </c:numCache>
            </c:numRef>
          </c:val>
          <c:smooth val="0"/>
          <c:extLst>
            <c:ext xmlns:c16="http://schemas.microsoft.com/office/drawing/2014/chart" uri="{C3380CC4-5D6E-409C-BE32-E72D297353CC}">
              <c16:uniqueId val="{00000000-FBDC-4773-B284-737C65ED0106}"/>
            </c:ext>
          </c:extLst>
        </c:ser>
        <c:ser>
          <c:idx val="1"/>
          <c:order val="1"/>
          <c:tx>
            <c:strRef>
              <c:f>Sheet1!$F$47</c:f>
              <c:strCache>
                <c:ptCount val="1"/>
                <c:pt idx="0">
                  <c:v>Subsaharan Africa</c:v>
                </c:pt>
              </c:strCache>
            </c:strRef>
          </c:tx>
          <c:spPr>
            <a:ln w="28575" cap="rnd">
              <a:solidFill>
                <a:schemeClr val="accent2"/>
              </a:solidFill>
              <a:round/>
            </a:ln>
            <a:effectLst/>
          </c:spPr>
          <c:marker>
            <c:symbol val="none"/>
          </c:marker>
          <c:cat>
            <c:numRef>
              <c:f>Sheet1!$G$45:$AD$45</c:f>
              <c:numCache>
                <c:formatCode>m/d/yyyy</c:formatCode>
                <c:ptCount val="24"/>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numCache>
            </c:numRef>
          </c:cat>
          <c:val>
            <c:numRef>
              <c:f>Sheet1!$G$47:$AD$47</c:f>
              <c:numCache>
                <c:formatCode>General</c:formatCode>
                <c:ptCount val="24"/>
                <c:pt idx="0">
                  <c:v>0</c:v>
                </c:pt>
                <c:pt idx="1">
                  <c:v>-4</c:v>
                </c:pt>
                <c:pt idx="2">
                  <c:v>-25</c:v>
                </c:pt>
                <c:pt idx="3">
                  <c:v>-86</c:v>
                </c:pt>
                <c:pt idx="4">
                  <c:v>-84</c:v>
                </c:pt>
                <c:pt idx="5">
                  <c:v>-85</c:v>
                </c:pt>
                <c:pt idx="6">
                  <c:v>-83</c:v>
                </c:pt>
                <c:pt idx="7">
                  <c:v>-82</c:v>
                </c:pt>
                <c:pt idx="8">
                  <c:v>-82</c:v>
                </c:pt>
                <c:pt idx="9">
                  <c:v>-77</c:v>
                </c:pt>
                <c:pt idx="10">
                  <c:v>-76</c:v>
                </c:pt>
                <c:pt idx="11">
                  <c:v>-73</c:v>
                </c:pt>
                <c:pt idx="12">
                  <c:v>-82</c:v>
                </c:pt>
                <c:pt idx="13">
                  <c:v>-83</c:v>
                </c:pt>
                <c:pt idx="14">
                  <c:v>-79</c:v>
                </c:pt>
                <c:pt idx="15">
                  <c:v>-78</c:v>
                </c:pt>
                <c:pt idx="16">
                  <c:v>-75</c:v>
                </c:pt>
                <c:pt idx="17">
                  <c:v>-72</c:v>
                </c:pt>
                <c:pt idx="18">
                  <c:v>-71</c:v>
                </c:pt>
                <c:pt idx="19">
                  <c:v>-73</c:v>
                </c:pt>
                <c:pt idx="20">
                  <c:v>-69</c:v>
                </c:pt>
                <c:pt idx="21">
                  <c:v>-63</c:v>
                </c:pt>
                <c:pt idx="22">
                  <c:v>-62</c:v>
                </c:pt>
                <c:pt idx="23">
                  <c:v>-69</c:v>
                </c:pt>
              </c:numCache>
            </c:numRef>
          </c:val>
          <c:smooth val="0"/>
          <c:extLst>
            <c:ext xmlns:c16="http://schemas.microsoft.com/office/drawing/2014/chart" uri="{C3380CC4-5D6E-409C-BE32-E72D297353CC}">
              <c16:uniqueId val="{00000001-FBDC-4773-B284-737C65ED0106}"/>
            </c:ext>
          </c:extLst>
        </c:ser>
        <c:ser>
          <c:idx val="2"/>
          <c:order val="2"/>
          <c:tx>
            <c:strRef>
              <c:f>Sheet1!$F$48</c:f>
              <c:strCache>
                <c:ptCount val="1"/>
                <c:pt idx="0">
                  <c:v>Africa</c:v>
                </c:pt>
              </c:strCache>
            </c:strRef>
          </c:tx>
          <c:spPr>
            <a:ln w="28575" cap="rnd">
              <a:solidFill>
                <a:schemeClr val="accent3"/>
              </a:solidFill>
              <a:round/>
            </a:ln>
            <a:effectLst/>
          </c:spPr>
          <c:marker>
            <c:symbol val="none"/>
          </c:marker>
          <c:cat>
            <c:numRef>
              <c:f>Sheet1!$G$45:$AD$45</c:f>
              <c:numCache>
                <c:formatCode>m/d/yyyy</c:formatCode>
                <c:ptCount val="24"/>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numCache>
            </c:numRef>
          </c:cat>
          <c:val>
            <c:numRef>
              <c:f>Sheet1!$G$48:$AD$48</c:f>
              <c:numCache>
                <c:formatCode>General</c:formatCode>
                <c:ptCount val="24"/>
                <c:pt idx="0">
                  <c:v>0</c:v>
                </c:pt>
                <c:pt idx="1">
                  <c:v>0</c:v>
                </c:pt>
                <c:pt idx="2">
                  <c:v>-39</c:v>
                </c:pt>
                <c:pt idx="3">
                  <c:v>-91</c:v>
                </c:pt>
                <c:pt idx="4">
                  <c:v>-90</c:v>
                </c:pt>
                <c:pt idx="5">
                  <c:v>-91</c:v>
                </c:pt>
                <c:pt idx="6">
                  <c:v>-87</c:v>
                </c:pt>
                <c:pt idx="7">
                  <c:v>-87</c:v>
                </c:pt>
                <c:pt idx="8">
                  <c:v>-85</c:v>
                </c:pt>
                <c:pt idx="9">
                  <c:v>-81</c:v>
                </c:pt>
                <c:pt idx="10">
                  <c:v>-80</c:v>
                </c:pt>
                <c:pt idx="11">
                  <c:v>-75</c:v>
                </c:pt>
                <c:pt idx="12">
                  <c:v>-82</c:v>
                </c:pt>
                <c:pt idx="13">
                  <c:v>-83</c:v>
                </c:pt>
                <c:pt idx="14">
                  <c:v>-79</c:v>
                </c:pt>
                <c:pt idx="15">
                  <c:v>-78</c:v>
                </c:pt>
                <c:pt idx="16">
                  <c:v>-75</c:v>
                </c:pt>
                <c:pt idx="17">
                  <c:v>-72</c:v>
                </c:pt>
                <c:pt idx="18">
                  <c:v>-71</c:v>
                </c:pt>
                <c:pt idx="19">
                  <c:v>-73</c:v>
                </c:pt>
                <c:pt idx="20">
                  <c:v>-69</c:v>
                </c:pt>
                <c:pt idx="21">
                  <c:v>-63</c:v>
                </c:pt>
                <c:pt idx="22">
                  <c:v>-62</c:v>
                </c:pt>
                <c:pt idx="23">
                  <c:v>-69</c:v>
                </c:pt>
              </c:numCache>
            </c:numRef>
          </c:val>
          <c:smooth val="0"/>
          <c:extLst>
            <c:ext xmlns:c16="http://schemas.microsoft.com/office/drawing/2014/chart" uri="{C3380CC4-5D6E-409C-BE32-E72D297353CC}">
              <c16:uniqueId val="{00000002-FBDC-4773-B284-737C65ED0106}"/>
            </c:ext>
          </c:extLst>
        </c:ser>
        <c:dLbls>
          <c:showLegendKey val="0"/>
          <c:showVal val="0"/>
          <c:showCatName val="0"/>
          <c:showSerName val="0"/>
          <c:showPercent val="0"/>
          <c:showBubbleSize val="0"/>
        </c:dLbls>
        <c:smooth val="0"/>
        <c:axId val="2116984448"/>
        <c:axId val="2116983200"/>
      </c:lineChart>
      <c:dateAx>
        <c:axId val="2116984448"/>
        <c:scaling>
          <c:orientation val="minMax"/>
        </c:scaling>
        <c:delete val="0"/>
        <c:axPos val="b"/>
        <c:numFmt formatCode="m/d/yy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16983200"/>
        <c:crosses val="autoZero"/>
        <c:auto val="1"/>
        <c:lblOffset val="100"/>
        <c:baseTimeUnit val="months"/>
        <c:majorUnit val="2"/>
        <c:majorTimeUnit val="months"/>
        <c:minorUnit val="2"/>
        <c:minorTimeUnit val="months"/>
      </c:dateAx>
      <c:valAx>
        <c:axId val="2116983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Percentage of 2019 volume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16984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973585748589939E-2"/>
          <c:y val="5.128205128205128E-2"/>
          <c:w val="0.89502168611902233"/>
          <c:h val="0.72615234893391134"/>
        </c:manualLayout>
      </c:layout>
      <c:lineChart>
        <c:grouping val="standard"/>
        <c:varyColors val="0"/>
        <c:ser>
          <c:idx val="0"/>
          <c:order val="0"/>
          <c:spPr>
            <a:ln w="28575" cap="rnd">
              <a:solidFill>
                <a:schemeClr val="accent1"/>
              </a:solidFill>
              <a:round/>
            </a:ln>
            <a:effectLst/>
          </c:spPr>
          <c:marker>
            <c:symbol val="none"/>
          </c:marker>
          <c:cat>
            <c:numRef>
              <c:f>Sheet1!$A$2:$A$16</c:f>
              <c:numCache>
                <c:formatCode>yyyy\-mm</c:formatCode>
                <c:ptCount val="15"/>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numCache>
            </c:numRef>
          </c:cat>
          <c:val>
            <c:numRef>
              <c:f>Sheet1!$B$2:$B$16</c:f>
              <c:numCache>
                <c:formatCode>0.0</c:formatCode>
                <c:ptCount val="15"/>
                <c:pt idx="0">
                  <c:v>113.5255331944346</c:v>
                </c:pt>
                <c:pt idx="1">
                  <c:v>116.57051072273163</c:v>
                </c:pt>
                <c:pt idx="2">
                  <c:v>119.22932965492514</c:v>
                </c:pt>
                <c:pt idx="3">
                  <c:v>122.06626942216495</c:v>
                </c:pt>
                <c:pt idx="4">
                  <c:v>128.12555865773592</c:v>
                </c:pt>
                <c:pt idx="5">
                  <c:v>125.27763455670987</c:v>
                </c:pt>
                <c:pt idx="6">
                  <c:v>124.56485837282088</c:v>
                </c:pt>
                <c:pt idx="7">
                  <c:v>127.95813590564271</c:v>
                </c:pt>
                <c:pt idx="8">
                  <c:v>129.1891922766022</c:v>
                </c:pt>
                <c:pt idx="9">
                  <c:v>133.22436853297222</c:v>
                </c:pt>
                <c:pt idx="10">
                  <c:v>135.31485290573889</c:v>
                </c:pt>
                <c:pt idx="11">
                  <c:v>133.69110309418375</c:v>
                </c:pt>
                <c:pt idx="12">
                  <c:v>135.59336545785902</c:v>
                </c:pt>
                <c:pt idx="13">
                  <c:v>141.4188880536062</c:v>
                </c:pt>
                <c:pt idx="14">
                  <c:v>159.29279260543299</c:v>
                </c:pt>
              </c:numCache>
            </c:numRef>
          </c:val>
          <c:smooth val="0"/>
          <c:extLst>
            <c:ext xmlns:c16="http://schemas.microsoft.com/office/drawing/2014/chart" uri="{C3380CC4-5D6E-409C-BE32-E72D297353CC}">
              <c16:uniqueId val="{00000000-07CE-427F-8A1C-3C47A1ED9C4E}"/>
            </c:ext>
          </c:extLst>
        </c:ser>
        <c:dLbls>
          <c:showLegendKey val="0"/>
          <c:showVal val="0"/>
          <c:showCatName val="0"/>
          <c:showSerName val="0"/>
          <c:showPercent val="0"/>
          <c:showBubbleSize val="0"/>
        </c:dLbls>
        <c:smooth val="0"/>
        <c:axId val="20877872"/>
        <c:axId val="1"/>
      </c:lineChart>
      <c:dateAx>
        <c:axId val="20877872"/>
        <c:scaling>
          <c:orientation val="minMax"/>
        </c:scaling>
        <c:delete val="0"/>
        <c:axPos val="b"/>
        <c:numFmt formatCode="yyyy\-mm" sourceLinked="0"/>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
        <c:crosses val="autoZero"/>
        <c:auto val="1"/>
        <c:lblOffset val="100"/>
        <c:baseTimeUnit val="months"/>
      </c:dateAx>
      <c:valAx>
        <c:axId val="1"/>
        <c:scaling>
          <c:orientation val="minMax"/>
          <c:min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vert="horz"/>
          <a:lstStyle/>
          <a:p>
            <a:pPr>
              <a:defRPr/>
            </a:pPr>
            <a:endParaRPr lang="en-US"/>
          </a:p>
        </c:txPr>
        <c:crossAx val="20877872"/>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800">
          <a:latin typeface="Arial" panose="020B0604020202020204" pitchFamily="34" charset="0"/>
          <a:cs typeface="Arial" panose="020B060402020202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cdr:x>
      <cdr:y>0.03088</cdr:y>
    </cdr:from>
    <cdr:to>
      <cdr:x>0.70012</cdr:x>
      <cdr:y>0.1016</cdr:y>
    </cdr:to>
    <cdr:sp macro="" textlink="">
      <cdr:nvSpPr>
        <cdr:cNvPr id="5" name="TextBox 4">
          <a:extLst xmlns:a="http://schemas.openxmlformats.org/drawingml/2006/main">
            <a:ext uri="{FF2B5EF4-FFF2-40B4-BE49-F238E27FC236}">
              <a16:creationId xmlns:a16="http://schemas.microsoft.com/office/drawing/2014/main" id="{CA6086C9-0353-4447-AA93-11103FA8B339}"/>
            </a:ext>
          </a:extLst>
        </cdr:cNvPr>
        <cdr:cNvSpPr txBox="1"/>
      </cdr:nvSpPr>
      <cdr:spPr>
        <a:xfrm xmlns:a="http://schemas.openxmlformats.org/drawingml/2006/main">
          <a:off x="2942963" y="104775"/>
          <a:ext cx="1177899" cy="23993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400" b="1" dirty="0">
              <a:solidFill>
                <a:schemeClr val="tx2"/>
              </a:solidFill>
              <a:latin typeface="Roboto" panose="02000000000000000000" pitchFamily="2" charset="0"/>
              <a:ea typeface="Roboto" panose="02000000000000000000" pitchFamily="2" charset="0"/>
            </a:rPr>
            <a:t>Crude Oil</a:t>
          </a:r>
        </a:p>
        <a:p xmlns:a="http://schemas.openxmlformats.org/drawingml/2006/main">
          <a:endParaRPr lang="en-US" sz="1400" b="1" dirty="0">
            <a:solidFill>
              <a:schemeClr val="tx2"/>
            </a:solidFill>
            <a:latin typeface="Roboto" panose="02000000000000000000" pitchFamily="2" charset="0"/>
            <a:ea typeface="Roboto" panose="02000000000000000000" pitchFamily="2" charset="0"/>
          </a:endParaRPr>
        </a:p>
      </cdr:txBody>
    </cdr:sp>
  </cdr:relSizeAnchor>
  <cdr:relSizeAnchor xmlns:cdr="http://schemas.openxmlformats.org/drawingml/2006/chartDrawing">
    <cdr:from>
      <cdr:x>0.75113</cdr:x>
      <cdr:y>0.5</cdr:y>
    </cdr:from>
    <cdr:to>
      <cdr:x>0.95657</cdr:x>
      <cdr:y>0.58783</cdr:y>
    </cdr:to>
    <cdr:sp macro="" textlink="">
      <cdr:nvSpPr>
        <cdr:cNvPr id="6" name="TextBox 4">
          <a:extLst xmlns:a="http://schemas.openxmlformats.org/drawingml/2006/main">
            <a:ext uri="{FF2B5EF4-FFF2-40B4-BE49-F238E27FC236}">
              <a16:creationId xmlns:a16="http://schemas.microsoft.com/office/drawing/2014/main" id="{CA6086C9-0353-4447-AA93-11103FA8B339}"/>
            </a:ext>
          </a:extLst>
        </cdr:cNvPr>
        <cdr:cNvSpPr txBox="1"/>
      </cdr:nvSpPr>
      <cdr:spPr>
        <a:xfrm xmlns:a="http://schemas.openxmlformats.org/drawingml/2006/main">
          <a:off x="4170673" y="1535885"/>
          <a:ext cx="1140753" cy="269798"/>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400" b="1" dirty="0">
              <a:solidFill>
                <a:schemeClr val="accent4"/>
              </a:solidFill>
              <a:latin typeface="Roboto" panose="02000000000000000000" pitchFamily="2" charset="0"/>
              <a:ea typeface="Roboto" panose="02000000000000000000" pitchFamily="2" charset="0"/>
            </a:rPr>
            <a:t>Natural Gas</a:t>
          </a:r>
        </a:p>
      </cdr:txBody>
    </cdr:sp>
  </cdr:relSizeAnchor>
  <cdr:relSizeAnchor xmlns:cdr="http://schemas.openxmlformats.org/drawingml/2006/chartDrawing">
    <cdr:from>
      <cdr:x>0.71352</cdr:x>
      <cdr:y>0</cdr:y>
    </cdr:from>
    <cdr:to>
      <cdr:x>0.71352</cdr:x>
      <cdr:y>0.82755</cdr:y>
    </cdr:to>
    <cdr:cxnSp macro="">
      <cdr:nvCxnSpPr>
        <cdr:cNvPr id="8" name="Straight Connector 7">
          <a:extLst xmlns:a="http://schemas.openxmlformats.org/drawingml/2006/main">
            <a:ext uri="{FF2B5EF4-FFF2-40B4-BE49-F238E27FC236}">
              <a16:creationId xmlns:a16="http://schemas.microsoft.com/office/drawing/2014/main" id="{FE85E8A9-F665-0945-A58E-2D44F1FA82C5}"/>
            </a:ext>
          </a:extLst>
        </cdr:cNvPr>
        <cdr:cNvCxnSpPr/>
      </cdr:nvCxnSpPr>
      <cdr:spPr>
        <a:xfrm xmlns:a="http://schemas.openxmlformats.org/drawingml/2006/main">
          <a:off x="5844831" y="0"/>
          <a:ext cx="0" cy="2442268"/>
        </a:xfrm>
        <a:prstGeom xmlns:a="http://schemas.openxmlformats.org/drawingml/2006/main" prst="line">
          <a:avLst/>
        </a:prstGeom>
        <a:ln xmlns:a="http://schemas.openxmlformats.org/drawingml/2006/main" w="19050">
          <a:solidFill>
            <a:schemeClr val="bg2">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0.55379</cdr:x>
      <cdr:y>0.55348</cdr:y>
    </cdr:from>
    <cdr:to>
      <cdr:x>0.71048</cdr:x>
      <cdr:y>0.69614</cdr:y>
    </cdr:to>
    <cdr:sp macro="" textlink="">
      <cdr:nvSpPr>
        <cdr:cNvPr id="9" name="TextBox 17">
          <a:extLst xmlns:a="http://schemas.openxmlformats.org/drawingml/2006/main">
            <a:ext uri="{FF2B5EF4-FFF2-40B4-BE49-F238E27FC236}">
              <a16:creationId xmlns:a16="http://schemas.microsoft.com/office/drawing/2014/main" id="{7469B7E3-CBE7-CF45-B672-9409B056E3DD}"/>
            </a:ext>
          </a:extLst>
        </cdr:cNvPr>
        <cdr:cNvSpPr txBox="1"/>
      </cdr:nvSpPr>
      <cdr:spPr>
        <a:xfrm xmlns:a="http://schemas.openxmlformats.org/drawingml/2006/main">
          <a:off x="3074947" y="1700162"/>
          <a:ext cx="870029" cy="438219"/>
        </a:xfrm>
        <a:prstGeom xmlns:a="http://schemas.openxmlformats.org/drawingml/2006/main" prst="rect">
          <a:avLst/>
        </a:prstGeom>
        <a:noFill xmlns:a="http://schemas.openxmlformats.org/drawingml/2006/main"/>
        <a:ln xmlns:a="http://schemas.openxmlformats.org/drawingml/2006/main">
          <a:solidFill>
            <a:schemeClr val="bg2">
              <a:lumMod val="50000"/>
            </a:schemeClr>
          </a:solidFill>
        </a:ln>
      </cdr:spPr>
      <cdr:txBody>
        <a:bodyPr xmlns:a="http://schemas.openxmlformats.org/drawingml/2006/main" wrap="square" rtlCol="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200" dirty="0">
              <a:latin typeface="Roboto" panose="02000000000000000000" pitchFamily="2" charset="0"/>
              <a:ea typeface="Roboto" panose="02000000000000000000" pitchFamily="2" charset="0"/>
            </a:rPr>
            <a:t>Conflict Begins</a:t>
          </a:r>
        </a:p>
      </cdr:txBody>
    </cdr:sp>
  </cdr:relSizeAnchor>
  <cdr:relSizeAnchor xmlns:cdr="http://schemas.openxmlformats.org/drawingml/2006/chartDrawing">
    <cdr:from>
      <cdr:x>0.5</cdr:x>
      <cdr:y>0.08675</cdr:y>
    </cdr:from>
    <cdr:to>
      <cdr:x>0.7144</cdr:x>
      <cdr:y>0.15086</cdr:y>
    </cdr:to>
    <cdr:sp macro="" textlink="">
      <cdr:nvSpPr>
        <cdr:cNvPr id="10" name="TextBox 1">
          <a:extLst xmlns:a="http://schemas.openxmlformats.org/drawingml/2006/main">
            <a:ext uri="{FF2B5EF4-FFF2-40B4-BE49-F238E27FC236}">
              <a16:creationId xmlns:a16="http://schemas.microsoft.com/office/drawing/2014/main" id="{9B3BDE0C-DFAF-794B-937D-FFA12B663E6E}"/>
            </a:ext>
          </a:extLst>
        </cdr:cNvPr>
        <cdr:cNvSpPr txBox="1"/>
      </cdr:nvSpPr>
      <cdr:spPr>
        <a:xfrm xmlns:a="http://schemas.openxmlformats.org/drawingml/2006/main">
          <a:off x="3879850" y="335735"/>
          <a:ext cx="1663679" cy="24810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400" b="1" baseline="0" dirty="0">
              <a:solidFill>
                <a:schemeClr val="tx2"/>
              </a:solidFill>
              <a:latin typeface="Roboto" panose="02000000000000000000" pitchFamily="2" charset="0"/>
              <a:ea typeface="Roboto" panose="02000000000000000000" pitchFamily="2" charset="0"/>
            </a:rPr>
            <a:t>up 53% since Dec 1</a:t>
          </a:r>
          <a:endParaRPr lang="en-US" sz="1400" b="1" dirty="0">
            <a:solidFill>
              <a:schemeClr val="tx2"/>
            </a:solidFill>
            <a:latin typeface="Roboto" panose="02000000000000000000" pitchFamily="2" charset="0"/>
            <a:ea typeface="Roboto" panose="02000000000000000000" pitchFamily="2" charset="0"/>
          </a:endParaRPr>
        </a:p>
        <a:p xmlns:a="http://schemas.openxmlformats.org/drawingml/2006/main">
          <a:endParaRPr lang="en-US" sz="1400" b="1" dirty="0">
            <a:solidFill>
              <a:schemeClr val="tx2"/>
            </a:solidFill>
            <a:latin typeface="Roboto" panose="02000000000000000000" pitchFamily="2" charset="0"/>
            <a:ea typeface="Roboto" panose="02000000000000000000" pitchFamily="2" charset="0"/>
          </a:endParaRPr>
        </a:p>
      </cdr:txBody>
    </cdr:sp>
  </cdr:relSizeAnchor>
  <cdr:relSizeAnchor xmlns:cdr="http://schemas.openxmlformats.org/drawingml/2006/chartDrawing">
    <cdr:from>
      <cdr:x>0.74463</cdr:x>
      <cdr:y>0.57299</cdr:y>
    </cdr:from>
    <cdr:to>
      <cdr:x>0.95903</cdr:x>
      <cdr:y>0.6371</cdr:y>
    </cdr:to>
    <cdr:sp macro="" textlink="">
      <cdr:nvSpPr>
        <cdr:cNvPr id="11" name="TextBox 1">
          <a:extLst xmlns:a="http://schemas.openxmlformats.org/drawingml/2006/main">
            <a:ext uri="{FF2B5EF4-FFF2-40B4-BE49-F238E27FC236}">
              <a16:creationId xmlns:a16="http://schemas.microsoft.com/office/drawing/2014/main" id="{9AEB1DD7-3891-C441-8D2A-683AA3F456AA}"/>
            </a:ext>
          </a:extLst>
        </cdr:cNvPr>
        <cdr:cNvSpPr txBox="1"/>
      </cdr:nvSpPr>
      <cdr:spPr>
        <a:xfrm xmlns:a="http://schemas.openxmlformats.org/drawingml/2006/main">
          <a:off x="4382858" y="1944005"/>
          <a:ext cx="1261942" cy="21750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400" b="1" baseline="0" dirty="0">
              <a:solidFill>
                <a:schemeClr val="accent4"/>
              </a:solidFill>
              <a:latin typeface="Roboto" panose="02000000000000000000" pitchFamily="2" charset="0"/>
              <a:ea typeface="Roboto" panose="02000000000000000000" pitchFamily="2" charset="0"/>
            </a:rPr>
            <a:t>up 56</a:t>
          </a:r>
          <a:r>
            <a:rPr lang="en-US" sz="1400" b="1" baseline="0" dirty="0">
              <a:solidFill>
                <a:schemeClr val="accent4"/>
              </a:solidFill>
              <a:latin typeface="Roboto" panose="02000000000000000000" pitchFamily="2" charset="0"/>
              <a:ea typeface="Roboto" panose="02000000000000000000" pitchFamily="2" charset="0"/>
              <a:cs typeface="+mn-cs"/>
            </a:rPr>
            <a:t>% since Dec 1</a:t>
          </a:r>
          <a:endParaRPr lang="en-US" sz="1400" b="1" dirty="0">
            <a:solidFill>
              <a:schemeClr val="accent4"/>
            </a:solidFill>
            <a:latin typeface="Roboto" panose="02000000000000000000" pitchFamily="2" charset="0"/>
            <a:ea typeface="Roboto" panose="02000000000000000000" pitchFamily="2" charset="0"/>
          </a:endParaRPr>
        </a:p>
        <a:p xmlns:a="http://schemas.openxmlformats.org/drawingml/2006/main">
          <a:endParaRPr lang="en-US" sz="1400" b="1" dirty="0">
            <a:solidFill>
              <a:schemeClr val="accent4"/>
            </a:solidFill>
            <a:latin typeface="Roboto" panose="02000000000000000000" pitchFamily="2" charset="0"/>
            <a:ea typeface="Roboto" panose="02000000000000000000" pitchFamily="2"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400">
                <a:solidFill>
                  <a:srgbClr val="0C0C0C"/>
                </a:solidFill>
                <a:latin typeface="Arial"/>
                <a:ea typeface="Arial"/>
                <a:cs typeface="Arial"/>
                <a:sym typeface="Arial"/>
              </a:rPr>
              <a:t>The economic recovery is supported by: </a:t>
            </a:r>
            <a:r>
              <a:rPr i="1" lang="en-GB">
                <a:solidFill>
                  <a:srgbClr val="0C0C0C"/>
                </a:solidFill>
                <a:latin typeface="Arial"/>
                <a:ea typeface="Arial"/>
                <a:cs typeface="Arial"/>
                <a:sym typeface="Arial"/>
              </a:rPr>
              <a:t>Pent up demand following the relaxation of COVID-19 restrictions; improving global economic  conditions; and</a:t>
            </a:r>
            <a:endParaRPr/>
          </a:p>
          <a:p>
            <a:pPr indent="0" lvl="0" marL="0" rtl="0" algn="l">
              <a:spcBef>
                <a:spcPts val="0"/>
              </a:spcBef>
              <a:spcAft>
                <a:spcPts val="0"/>
              </a:spcAft>
              <a:buClr>
                <a:srgbClr val="0C0C0C"/>
              </a:buClr>
              <a:buSzPts val="1200"/>
              <a:buFont typeface="Arial"/>
              <a:buNone/>
            </a:pPr>
            <a:r>
              <a:rPr i="1" lang="en-GB">
                <a:solidFill>
                  <a:srgbClr val="0C0C0C"/>
                </a:solidFill>
                <a:latin typeface="Arial"/>
                <a:ea typeface="Arial"/>
                <a:cs typeface="Arial"/>
                <a:sym typeface="Arial"/>
              </a:rPr>
              <a:t>the rebound in global commodity prices.</a:t>
            </a:r>
            <a:endParaRPr/>
          </a:p>
          <a:p>
            <a:pPr indent="0" lvl="0" marL="0" rtl="0" algn="l">
              <a:spcBef>
                <a:spcPts val="0"/>
              </a:spcBef>
              <a:spcAft>
                <a:spcPts val="0"/>
              </a:spcAft>
              <a:buNone/>
            </a:pPr>
            <a:r>
              <a:t/>
            </a:r>
            <a:endParaRPr/>
          </a:p>
        </p:txBody>
      </p:sp>
      <p:sp>
        <p:nvSpPr>
          <p:cNvPr id="125" name="Google Shape;12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82588" rtl="0" algn="l">
              <a:lnSpc>
                <a:spcPct val="100000"/>
              </a:lnSpc>
              <a:spcBef>
                <a:spcPts val="0"/>
              </a:spcBef>
              <a:spcAft>
                <a:spcPts val="0"/>
              </a:spcAft>
              <a:buClr>
                <a:schemeClr val="dk1"/>
              </a:buClr>
              <a:buSzPts val="1200"/>
              <a:buFont typeface="Arial"/>
              <a:buChar char="•"/>
            </a:pPr>
            <a:r>
              <a:rPr lang="en-GB" sz="1200">
                <a:latin typeface="Arial"/>
                <a:ea typeface="Arial"/>
                <a:cs typeface="Arial"/>
                <a:sym typeface="Arial"/>
              </a:rPr>
              <a:t>The pandemic has pushed an estimated </a:t>
            </a:r>
            <a:r>
              <a:rPr b="1" lang="en-GB" sz="1200">
                <a:solidFill>
                  <a:srgbClr val="1F3864"/>
                </a:solidFill>
                <a:latin typeface="Arial"/>
                <a:ea typeface="Arial"/>
                <a:cs typeface="Arial"/>
                <a:sym typeface="Arial"/>
              </a:rPr>
              <a:t>55 million </a:t>
            </a:r>
            <a:r>
              <a:rPr lang="en-GB" sz="1200">
                <a:latin typeface="Arial"/>
                <a:ea typeface="Arial"/>
                <a:cs typeface="Arial"/>
                <a:sym typeface="Arial"/>
              </a:rPr>
              <a:t>people into poverty, reversing more than two decades of progress. </a:t>
            </a:r>
            <a:endParaRPr/>
          </a:p>
          <a:p>
            <a:pPr indent="0" lvl="0" marL="39688" rtl="0" algn="l">
              <a:lnSpc>
                <a:spcPct val="100000"/>
              </a:lnSpc>
              <a:spcBef>
                <a:spcPts val="0"/>
              </a:spcBef>
              <a:spcAft>
                <a:spcPts val="0"/>
              </a:spcAft>
              <a:buClr>
                <a:schemeClr val="dk1"/>
              </a:buClr>
              <a:buSzPts val="1200"/>
              <a:buFont typeface="Arial"/>
              <a:buNone/>
            </a:pPr>
            <a:r>
              <a:rPr lang="en-GB" sz="1200">
                <a:latin typeface="Arial"/>
                <a:ea typeface="Arial"/>
                <a:cs typeface="Arial"/>
                <a:sym typeface="Arial"/>
              </a:rPr>
              <a:t> </a:t>
            </a:r>
            <a:endParaRPr/>
          </a:p>
          <a:p>
            <a:pPr indent="-342900" lvl="0" marL="382588" rtl="0" algn="l">
              <a:lnSpc>
                <a:spcPct val="100000"/>
              </a:lnSpc>
              <a:spcBef>
                <a:spcPts val="0"/>
              </a:spcBef>
              <a:spcAft>
                <a:spcPts val="0"/>
              </a:spcAft>
              <a:buClr>
                <a:schemeClr val="dk1"/>
              </a:buClr>
              <a:buSzPts val="1200"/>
              <a:buFont typeface="Arial"/>
              <a:buChar char="•"/>
            </a:pPr>
            <a:r>
              <a:rPr lang="en-GB" sz="1200">
                <a:latin typeface="Arial"/>
                <a:ea typeface="Arial"/>
                <a:cs typeface="Arial"/>
                <a:sym typeface="Arial"/>
              </a:rPr>
              <a:t>The pandemic has placed between </a:t>
            </a:r>
            <a:r>
              <a:rPr b="1" lang="en-GB" sz="1200">
                <a:solidFill>
                  <a:srgbClr val="1F3864"/>
                </a:solidFill>
                <a:latin typeface="Arial"/>
                <a:ea typeface="Arial"/>
                <a:cs typeface="Arial"/>
                <a:sym typeface="Arial"/>
              </a:rPr>
              <a:t>30-35 million </a:t>
            </a:r>
            <a:r>
              <a:rPr lang="en-GB" sz="1200">
                <a:latin typeface="Arial"/>
                <a:ea typeface="Arial"/>
                <a:cs typeface="Arial"/>
                <a:sym typeface="Arial"/>
              </a:rPr>
              <a:t>formal jobs at risk, due to reduced demand and enforced lockdowns, alongside existing high and vulnerable informal employment.</a:t>
            </a:r>
            <a:endParaRPr/>
          </a:p>
          <a:p>
            <a:pPr indent="-266700" lvl="0" marL="382588" rtl="0" algn="l">
              <a:lnSpc>
                <a:spcPct val="100000"/>
              </a:lnSpc>
              <a:spcBef>
                <a:spcPts val="0"/>
              </a:spcBef>
              <a:spcAft>
                <a:spcPts val="0"/>
              </a:spcAft>
              <a:buClr>
                <a:schemeClr val="dk1"/>
              </a:buClr>
              <a:buSzPts val="1200"/>
              <a:buFont typeface="Arial"/>
              <a:buNone/>
            </a:pPr>
            <a:r>
              <a:t/>
            </a:r>
            <a:endParaRPr sz="1200">
              <a:latin typeface="Arial"/>
              <a:ea typeface="Arial"/>
              <a:cs typeface="Arial"/>
              <a:sym typeface="Arial"/>
            </a:endParaRPr>
          </a:p>
          <a:p>
            <a:pPr indent="-342900" lvl="0" marL="382588" rtl="0" algn="l">
              <a:lnSpc>
                <a:spcPct val="100000"/>
              </a:lnSpc>
              <a:spcBef>
                <a:spcPts val="0"/>
              </a:spcBef>
              <a:spcAft>
                <a:spcPts val="0"/>
              </a:spcAft>
              <a:buClr>
                <a:schemeClr val="dk1"/>
              </a:buClr>
              <a:buSzPts val="1200"/>
              <a:buFont typeface="Arial"/>
              <a:buChar char="•"/>
            </a:pPr>
            <a:r>
              <a:rPr lang="en-GB" sz="1200"/>
              <a:t>Gains in health and education were also reversed, as a result of the unprecedented pressure on national health systems and temporary school closures; gender inequalities were also accentuated during the pandemic.</a:t>
            </a:r>
            <a:endParaRPr/>
          </a:p>
          <a:p>
            <a:pPr indent="-266700" lvl="0" marL="382588" rtl="0" algn="l">
              <a:lnSpc>
                <a:spcPct val="100000"/>
              </a:lnSpc>
              <a:spcBef>
                <a:spcPts val="0"/>
              </a:spcBef>
              <a:spcAft>
                <a:spcPts val="0"/>
              </a:spcAft>
              <a:buClr>
                <a:schemeClr val="dk1"/>
              </a:buClr>
              <a:buSzPts val="1200"/>
              <a:buFont typeface="Arial"/>
              <a:buNone/>
            </a:pPr>
            <a:r>
              <a:t/>
            </a:r>
            <a:endParaRPr b="1" sz="1200"/>
          </a:p>
          <a:p>
            <a:pPr indent="-342900" lvl="0" marL="382588" rtl="0" algn="l">
              <a:lnSpc>
                <a:spcPct val="100000"/>
              </a:lnSpc>
              <a:spcBef>
                <a:spcPts val="0"/>
              </a:spcBef>
              <a:spcAft>
                <a:spcPts val="0"/>
              </a:spcAft>
              <a:buClr>
                <a:schemeClr val="dk1"/>
              </a:buClr>
              <a:buSzPts val="1200"/>
              <a:buFont typeface="Arial"/>
              <a:buChar char="•"/>
            </a:pPr>
            <a:r>
              <a:rPr b="1" lang="en-GB" sz="1200"/>
              <a:t>Gains in health and education were also reversed</a:t>
            </a:r>
            <a:r>
              <a:rPr lang="en-GB" sz="1200"/>
              <a:t>, as a result of the unprecedented pressure on national health systems and temporary school closures; gender inequalities were also accentuated during the pandemic.</a:t>
            </a:r>
            <a:endParaRPr/>
          </a:p>
          <a:p>
            <a:pPr indent="-266700" lvl="0" marL="382588" rtl="0" algn="l">
              <a:lnSpc>
                <a:spcPct val="100000"/>
              </a:lnSpc>
              <a:spcBef>
                <a:spcPts val="0"/>
              </a:spcBef>
              <a:spcAft>
                <a:spcPts val="0"/>
              </a:spcAft>
              <a:buClr>
                <a:schemeClr val="dk1"/>
              </a:buClr>
              <a:buSzPts val="1200"/>
              <a:buFont typeface="Arial"/>
              <a:buNone/>
            </a:pPr>
            <a:r>
              <a:t/>
            </a:r>
            <a:endParaRPr sz="1200">
              <a:latin typeface="Arial"/>
              <a:ea typeface="Arial"/>
              <a:cs typeface="Arial"/>
              <a:sym typeface="Arial"/>
            </a:endParaRPr>
          </a:p>
          <a:p>
            <a:pPr indent="-342900" lvl="0" marL="382588" rtl="0" algn="l">
              <a:lnSpc>
                <a:spcPct val="100000"/>
              </a:lnSpc>
              <a:spcBef>
                <a:spcPts val="0"/>
              </a:spcBef>
              <a:spcAft>
                <a:spcPts val="0"/>
              </a:spcAft>
              <a:buNone/>
            </a:pPr>
            <a:r>
              <a:rPr b="1" lang="en-GB" sz="1200">
                <a:latin typeface="Arial"/>
                <a:ea typeface="Arial"/>
                <a:cs typeface="Arial"/>
                <a:sym typeface="Arial"/>
              </a:rPr>
              <a:t>These impacts are exacerbated by the Ukraine war</a:t>
            </a:r>
            <a:r>
              <a:rPr lang="en-GB" sz="1200">
                <a:latin typeface="Arial"/>
                <a:ea typeface="Arial"/>
                <a:cs typeface="Arial"/>
                <a:sym typeface="Arial"/>
              </a:rPr>
              <a:t>, with soaring grain, oil and fertilizer prices resulting in food insecurity and undernutrition</a:t>
            </a:r>
            <a:endParaRPr/>
          </a:p>
        </p:txBody>
      </p:sp>
      <p:sp>
        <p:nvSpPr>
          <p:cNvPr id="178" name="Google Shape;17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Front">
  <p:cSld name="PresentationFront">
    <p:spTree>
      <p:nvGrpSpPr>
        <p:cNvPr id="15" name="Shape 15"/>
        <p:cNvGrpSpPr/>
        <p:nvPr/>
      </p:nvGrpSpPr>
      <p:grpSpPr>
        <a:xfrm>
          <a:off x="0" y="0"/>
          <a:ext cx="0" cy="0"/>
          <a:chOff x="0" y="0"/>
          <a:chExt cx="0" cy="0"/>
        </a:xfrm>
      </p:grpSpPr>
      <p:pic>
        <p:nvPicPr>
          <p:cNvPr id="16" name="Google Shape;16;p13"/>
          <p:cNvPicPr preferRelativeResize="0"/>
          <p:nvPr/>
        </p:nvPicPr>
        <p:blipFill rotWithShape="1">
          <a:blip r:embed="rId2">
            <a:alphaModFix/>
          </a:blip>
          <a:srcRect b="0" l="0" r="0" t="0"/>
          <a:stretch/>
        </p:blipFill>
        <p:spPr>
          <a:xfrm>
            <a:off x="0" y="-66674"/>
            <a:ext cx="12192000" cy="2512541"/>
          </a:xfrm>
          <a:prstGeom prst="rect">
            <a:avLst/>
          </a:prstGeom>
          <a:noFill/>
          <a:ln>
            <a:noFill/>
          </a:ln>
        </p:spPr>
      </p:pic>
      <p:sp>
        <p:nvSpPr>
          <p:cNvPr id="17" name="Google Shape;17;p13"/>
          <p:cNvSpPr txBox="1"/>
          <p:nvPr>
            <p:ph type="title"/>
          </p:nvPr>
        </p:nvSpPr>
        <p:spPr>
          <a:xfrm>
            <a:off x="510300" y="3425472"/>
            <a:ext cx="11171400" cy="217522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2400"/>
              <a:buFont typeface="Lucida Sans"/>
              <a:buNone/>
              <a:defRPr b="1" i="0" sz="2400">
                <a:latin typeface="Lucida Sans"/>
                <a:ea typeface="Lucida Sans"/>
                <a:cs typeface="Lucida Sans"/>
                <a:sym typeface="Lucida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8" name="Google Shape;18;p13"/>
          <p:cNvPicPr preferRelativeResize="0"/>
          <p:nvPr/>
        </p:nvPicPr>
        <p:blipFill rotWithShape="1">
          <a:blip r:embed="rId3">
            <a:alphaModFix/>
          </a:blip>
          <a:srcRect b="8520" l="0" r="0" t="0"/>
          <a:stretch/>
        </p:blipFill>
        <p:spPr>
          <a:xfrm>
            <a:off x="639339" y="5863711"/>
            <a:ext cx="1478216" cy="700434"/>
          </a:xfrm>
          <a:prstGeom prst="rect">
            <a:avLst/>
          </a:prstGeom>
          <a:noFill/>
          <a:ln>
            <a:noFill/>
          </a:ln>
        </p:spPr>
      </p:pic>
      <p:pic>
        <p:nvPicPr>
          <p:cNvPr descr="A close up of a logo&#10;&#10;Description automatically generated" id="19" name="Google Shape;19;p13"/>
          <p:cNvPicPr preferRelativeResize="0"/>
          <p:nvPr/>
        </p:nvPicPr>
        <p:blipFill rotWithShape="1">
          <a:blip r:embed="rId4">
            <a:alphaModFix/>
          </a:blip>
          <a:srcRect b="0" l="0" r="0" t="0"/>
          <a:stretch/>
        </p:blipFill>
        <p:spPr>
          <a:xfrm>
            <a:off x="529502" y="433953"/>
            <a:ext cx="4376100" cy="378701"/>
          </a:xfrm>
          <a:prstGeom prst="rect">
            <a:avLst/>
          </a:prstGeom>
          <a:noFill/>
          <a:ln>
            <a:noFill/>
          </a:ln>
        </p:spPr>
      </p:pic>
      <p:pic>
        <p:nvPicPr>
          <p:cNvPr id="20" name="Google Shape;20;p13"/>
          <p:cNvPicPr preferRelativeResize="0"/>
          <p:nvPr/>
        </p:nvPicPr>
        <p:blipFill rotWithShape="1">
          <a:blip r:embed="rId5">
            <a:alphaModFix/>
          </a:blip>
          <a:srcRect b="0" l="0" r="0" t="0"/>
          <a:stretch/>
        </p:blipFill>
        <p:spPr>
          <a:xfrm>
            <a:off x="10548845" y="6074837"/>
            <a:ext cx="990153" cy="489309"/>
          </a:xfrm>
          <a:prstGeom prst="rect">
            <a:avLst/>
          </a:prstGeom>
          <a:noFill/>
          <a:ln>
            <a:noFill/>
          </a:ln>
        </p:spPr>
      </p:pic>
      <p:pic>
        <p:nvPicPr>
          <p:cNvPr id="21" name="Google Shape;21;p13"/>
          <p:cNvPicPr preferRelativeResize="0"/>
          <p:nvPr/>
        </p:nvPicPr>
        <p:blipFill rotWithShape="1">
          <a:blip r:embed="rId6">
            <a:alphaModFix/>
          </a:blip>
          <a:srcRect b="0" l="0" r="0" t="0"/>
          <a:stretch/>
        </p:blipFill>
        <p:spPr>
          <a:xfrm>
            <a:off x="5362243" y="5659281"/>
            <a:ext cx="1277014" cy="1145985"/>
          </a:xfrm>
          <a:prstGeom prst="rect">
            <a:avLst/>
          </a:prstGeom>
          <a:noFill/>
          <a:ln>
            <a:noFill/>
          </a:ln>
        </p:spPr>
      </p:pic>
      <p:pic>
        <p:nvPicPr>
          <p:cNvPr descr="Logo, company name&#10;&#10;Description automatically generated" id="22" name="Google Shape;22;p13"/>
          <p:cNvPicPr preferRelativeResize="0"/>
          <p:nvPr/>
        </p:nvPicPr>
        <p:blipFill rotWithShape="1">
          <a:blip r:embed="rId7">
            <a:alphaModFix/>
          </a:blip>
          <a:srcRect b="0" l="0" r="0" t="0"/>
          <a:stretch/>
        </p:blipFill>
        <p:spPr>
          <a:xfrm>
            <a:off x="4304911" y="1477514"/>
            <a:ext cx="3429389" cy="157720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2" name="Shape 72"/>
        <p:cNvGrpSpPr/>
        <p:nvPr/>
      </p:nvGrpSpPr>
      <p:grpSpPr>
        <a:xfrm>
          <a:off x="0" y="0"/>
          <a:ext cx="0" cy="0"/>
          <a:chOff x="0" y="0"/>
          <a:chExt cx="0" cy="0"/>
        </a:xfrm>
      </p:grpSpPr>
      <p:sp>
        <p:nvSpPr>
          <p:cNvPr id="73" name="Google Shape;73;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6" name="Shape 76"/>
        <p:cNvGrpSpPr/>
        <p:nvPr/>
      </p:nvGrpSpPr>
      <p:grpSpPr>
        <a:xfrm>
          <a:off x="0" y="0"/>
          <a:ext cx="0" cy="0"/>
          <a:chOff x="0" y="0"/>
          <a:chExt cx="0" cy="0"/>
        </a:xfrm>
      </p:grpSpPr>
      <p:sp>
        <p:nvSpPr>
          <p:cNvPr id="77" name="Google Shape;77;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2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9" name="Google Shape;79;p2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0" name="Google Shape;80;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 name="Shape 83"/>
        <p:cNvGrpSpPr/>
        <p:nvPr/>
      </p:nvGrpSpPr>
      <p:grpSpPr>
        <a:xfrm>
          <a:off x="0" y="0"/>
          <a:ext cx="0" cy="0"/>
          <a:chOff x="0" y="0"/>
          <a:chExt cx="0" cy="0"/>
        </a:xfrm>
      </p:grpSpPr>
      <p:sp>
        <p:nvSpPr>
          <p:cNvPr id="84" name="Google Shape;84;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24"/>
          <p:cNvSpPr/>
          <p:nvPr>
            <p:ph idx="2" type="pic"/>
          </p:nvPr>
        </p:nvSpPr>
        <p:spPr>
          <a:xfrm>
            <a:off x="5183188" y="987425"/>
            <a:ext cx="6172200" cy="4873625"/>
          </a:xfrm>
          <a:prstGeom prst="rect">
            <a:avLst/>
          </a:prstGeom>
          <a:noFill/>
          <a:ln>
            <a:noFill/>
          </a:ln>
        </p:spPr>
      </p:sp>
      <p:sp>
        <p:nvSpPr>
          <p:cNvPr id="86" name="Google Shape;86;p2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7" name="Google Shape;8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0" name="Shape 90"/>
        <p:cNvGrpSpPr/>
        <p:nvPr/>
      </p:nvGrpSpPr>
      <p:grpSpPr>
        <a:xfrm>
          <a:off x="0" y="0"/>
          <a:ext cx="0" cy="0"/>
          <a:chOff x="0" y="0"/>
          <a:chExt cx="0" cy="0"/>
        </a:xfrm>
      </p:grpSpPr>
      <p:sp>
        <p:nvSpPr>
          <p:cNvPr id="91" name="Google Shape;91;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2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6" name="Shape 96"/>
        <p:cNvGrpSpPr/>
        <p:nvPr/>
      </p:nvGrpSpPr>
      <p:grpSpPr>
        <a:xfrm>
          <a:off x="0" y="0"/>
          <a:ext cx="0" cy="0"/>
          <a:chOff x="0" y="0"/>
          <a:chExt cx="0" cy="0"/>
        </a:xfrm>
      </p:grpSpPr>
      <p:sp>
        <p:nvSpPr>
          <p:cNvPr id="97" name="Google Shape;97;p2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2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3" name="Shape 23"/>
        <p:cNvGrpSpPr/>
        <p:nvPr/>
      </p:nvGrpSpPr>
      <p:grpSpPr>
        <a:xfrm>
          <a:off x="0" y="0"/>
          <a:ext cx="0" cy="0"/>
          <a:chOff x="0" y="0"/>
          <a:chExt cx="0" cy="0"/>
        </a:xfrm>
      </p:grpSpPr>
      <p:sp>
        <p:nvSpPr>
          <p:cNvPr id="24" name="Google Shape;24;p14"/>
          <p:cNvSpPr txBox="1"/>
          <p:nvPr>
            <p:ph idx="1" type="body"/>
          </p:nvPr>
        </p:nvSpPr>
        <p:spPr>
          <a:xfrm>
            <a:off x="451200" y="1825625"/>
            <a:ext cx="11289600" cy="4351338"/>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1000"/>
              </a:spcBef>
              <a:spcAft>
                <a:spcPts val="0"/>
              </a:spcAft>
              <a:buClr>
                <a:schemeClr val="dk1"/>
              </a:buClr>
              <a:buSzPts val="2100"/>
              <a:buChar char="•"/>
              <a:defRPr sz="2100">
                <a:latin typeface="Arial"/>
                <a:ea typeface="Arial"/>
                <a:cs typeface="Arial"/>
                <a:sym typeface="Arial"/>
              </a:defRPr>
            </a:lvl1pPr>
            <a:lvl2pPr indent="-361950" lvl="1" marL="914400" algn="l">
              <a:lnSpc>
                <a:spcPct val="90000"/>
              </a:lnSpc>
              <a:spcBef>
                <a:spcPts val="500"/>
              </a:spcBef>
              <a:spcAft>
                <a:spcPts val="0"/>
              </a:spcAft>
              <a:buClr>
                <a:schemeClr val="dk1"/>
              </a:buClr>
              <a:buSzPts val="2100"/>
              <a:buChar char="•"/>
              <a:defRPr sz="2100">
                <a:latin typeface="Arial"/>
                <a:ea typeface="Arial"/>
                <a:cs typeface="Arial"/>
                <a:sym typeface="Arial"/>
              </a:defRPr>
            </a:lvl2pPr>
            <a:lvl3pPr indent="-361950" lvl="2" marL="1371600" algn="l">
              <a:lnSpc>
                <a:spcPct val="90000"/>
              </a:lnSpc>
              <a:spcBef>
                <a:spcPts val="500"/>
              </a:spcBef>
              <a:spcAft>
                <a:spcPts val="0"/>
              </a:spcAft>
              <a:buClr>
                <a:schemeClr val="dk1"/>
              </a:buClr>
              <a:buSzPts val="2100"/>
              <a:buChar char="•"/>
              <a:defRPr sz="2100">
                <a:latin typeface="Arial"/>
                <a:ea typeface="Arial"/>
                <a:cs typeface="Arial"/>
                <a:sym typeface="Arial"/>
              </a:defRPr>
            </a:lvl3pPr>
            <a:lvl4pPr indent="-361950" lvl="3" marL="1828800" algn="l">
              <a:lnSpc>
                <a:spcPct val="90000"/>
              </a:lnSpc>
              <a:spcBef>
                <a:spcPts val="500"/>
              </a:spcBef>
              <a:spcAft>
                <a:spcPts val="0"/>
              </a:spcAft>
              <a:buClr>
                <a:schemeClr val="dk1"/>
              </a:buClr>
              <a:buSzPts val="2100"/>
              <a:buChar char="•"/>
              <a:defRPr sz="2100">
                <a:latin typeface="Arial"/>
                <a:ea typeface="Arial"/>
                <a:cs typeface="Arial"/>
                <a:sym typeface="Arial"/>
              </a:defRPr>
            </a:lvl4pPr>
            <a:lvl5pPr indent="-361950" lvl="4" marL="2286000" algn="l">
              <a:lnSpc>
                <a:spcPct val="90000"/>
              </a:lnSpc>
              <a:spcBef>
                <a:spcPts val="500"/>
              </a:spcBef>
              <a:spcAft>
                <a:spcPts val="0"/>
              </a:spcAft>
              <a:buClr>
                <a:schemeClr val="dk1"/>
              </a:buClr>
              <a:buSzPts val="2100"/>
              <a:buChar char="•"/>
              <a:defRPr sz="21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5" name="Google Shape;25;p14"/>
          <p:cNvPicPr preferRelativeResize="0"/>
          <p:nvPr/>
        </p:nvPicPr>
        <p:blipFill rotWithShape="1">
          <a:blip r:embed="rId2">
            <a:alphaModFix/>
          </a:blip>
          <a:srcRect b="0" l="0" r="0" t="94676"/>
          <a:stretch/>
        </p:blipFill>
        <p:spPr>
          <a:xfrm>
            <a:off x="0" y="6492876"/>
            <a:ext cx="12192000" cy="365127"/>
          </a:xfrm>
          <a:prstGeom prst="rect">
            <a:avLst/>
          </a:prstGeom>
          <a:noFill/>
          <a:ln>
            <a:noFill/>
          </a:ln>
        </p:spPr>
      </p:pic>
      <p:sp>
        <p:nvSpPr>
          <p:cNvPr id="26" name="Google Shape;26;p14"/>
          <p:cNvSpPr/>
          <p:nvPr/>
        </p:nvSpPr>
        <p:spPr>
          <a:xfrm>
            <a:off x="0" y="257433"/>
            <a:ext cx="9550400" cy="541637"/>
          </a:xfrm>
          <a:prstGeom prst="roundRect">
            <a:avLst>
              <a:gd fmla="val 16667" name="adj"/>
            </a:avLst>
          </a:prstGeom>
          <a:solidFill>
            <a:srgbClr val="1F3864"/>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i="0" sz="2400" u="none" cap="none" strike="noStrike">
              <a:solidFill>
                <a:schemeClr val="lt1"/>
              </a:solidFill>
              <a:latin typeface="Arial"/>
              <a:ea typeface="Arial"/>
              <a:cs typeface="Arial"/>
              <a:sym typeface="Arial"/>
            </a:endParaRPr>
          </a:p>
        </p:txBody>
      </p:sp>
      <p:pic>
        <p:nvPicPr>
          <p:cNvPr descr="Logo, company name&#10;&#10;Description automatically generated" id="27" name="Google Shape;27;p14"/>
          <p:cNvPicPr preferRelativeResize="0"/>
          <p:nvPr/>
        </p:nvPicPr>
        <p:blipFill rotWithShape="1">
          <a:blip r:embed="rId3">
            <a:alphaModFix/>
          </a:blip>
          <a:srcRect b="0" l="0" r="0" t="0"/>
          <a:stretch/>
        </p:blipFill>
        <p:spPr>
          <a:xfrm>
            <a:off x="9848461" y="167256"/>
            <a:ext cx="2234279" cy="102756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p:cSld name="Final slide">
    <p:spTree>
      <p:nvGrpSpPr>
        <p:cNvPr id="28" name="Shape 28"/>
        <p:cNvGrpSpPr/>
        <p:nvPr/>
      </p:nvGrpSpPr>
      <p:grpSpPr>
        <a:xfrm>
          <a:off x="0" y="0"/>
          <a:ext cx="0" cy="0"/>
          <a:chOff x="0" y="0"/>
          <a:chExt cx="0" cy="0"/>
        </a:xfrm>
      </p:grpSpPr>
      <p:pic>
        <p:nvPicPr>
          <p:cNvPr descr="A picture containing outdoor object, solar cell&#10;&#10;Description automatically generated" id="29" name="Google Shape;29;p15"/>
          <p:cNvPicPr preferRelativeResize="0"/>
          <p:nvPr/>
        </p:nvPicPr>
        <p:blipFill rotWithShape="1">
          <a:blip r:embed="rId2">
            <a:alphaModFix/>
          </a:blip>
          <a:srcRect b="0" l="0" r="0" t="0"/>
          <a:stretch/>
        </p:blipFill>
        <p:spPr>
          <a:xfrm>
            <a:off x="0" y="4787900"/>
            <a:ext cx="12192000" cy="2070100"/>
          </a:xfrm>
          <a:prstGeom prst="rect">
            <a:avLst/>
          </a:prstGeom>
          <a:noFill/>
          <a:ln>
            <a:noFill/>
          </a:ln>
        </p:spPr>
      </p:pic>
      <p:pic>
        <p:nvPicPr>
          <p:cNvPr id="30" name="Google Shape;30;p15"/>
          <p:cNvPicPr preferRelativeResize="0"/>
          <p:nvPr/>
        </p:nvPicPr>
        <p:blipFill rotWithShape="1">
          <a:blip r:embed="rId3">
            <a:alphaModFix/>
          </a:blip>
          <a:srcRect b="8520" l="0" r="0" t="0"/>
          <a:stretch/>
        </p:blipFill>
        <p:spPr>
          <a:xfrm>
            <a:off x="1001808" y="443328"/>
            <a:ext cx="1602653" cy="759397"/>
          </a:xfrm>
          <a:prstGeom prst="rect">
            <a:avLst/>
          </a:prstGeom>
          <a:noFill/>
          <a:ln>
            <a:noFill/>
          </a:ln>
        </p:spPr>
      </p:pic>
      <p:pic>
        <p:nvPicPr>
          <p:cNvPr id="31" name="Google Shape;31;p15"/>
          <p:cNvPicPr preferRelativeResize="0"/>
          <p:nvPr/>
        </p:nvPicPr>
        <p:blipFill rotWithShape="1">
          <a:blip r:embed="rId4">
            <a:alphaModFix/>
          </a:blip>
          <a:srcRect b="0" l="0" r="0" t="0"/>
          <a:stretch/>
        </p:blipFill>
        <p:spPr>
          <a:xfrm>
            <a:off x="10551685" y="250033"/>
            <a:ext cx="1277014" cy="1145985"/>
          </a:xfrm>
          <a:prstGeom prst="rect">
            <a:avLst/>
          </a:prstGeom>
          <a:noFill/>
          <a:ln>
            <a:noFill/>
          </a:ln>
        </p:spPr>
      </p:pic>
      <p:pic>
        <p:nvPicPr>
          <p:cNvPr descr="Logo, company name&#10;&#10;Description automatically generated" id="32" name="Google Shape;32;p15"/>
          <p:cNvPicPr preferRelativeResize="0"/>
          <p:nvPr/>
        </p:nvPicPr>
        <p:blipFill rotWithShape="1">
          <a:blip r:embed="rId5">
            <a:alphaModFix/>
          </a:blip>
          <a:srcRect b="0" l="0" r="0" t="0"/>
          <a:stretch/>
        </p:blipFill>
        <p:spPr>
          <a:xfrm>
            <a:off x="4304911" y="1477514"/>
            <a:ext cx="3429389" cy="157720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3" name="Shape 33"/>
        <p:cNvGrpSpPr/>
        <p:nvPr/>
      </p:nvGrpSpPr>
      <p:grpSpPr>
        <a:xfrm>
          <a:off x="0" y="0"/>
          <a:ext cx="0" cy="0"/>
          <a:chOff x="0" y="0"/>
          <a:chExt cx="0" cy="0"/>
        </a:xfrm>
      </p:grpSpPr>
      <p:sp>
        <p:nvSpPr>
          <p:cNvPr id="34" name="Google Shape;34;p1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6" name="Google Shape;36;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 name="Shape 39"/>
        <p:cNvGrpSpPr/>
        <p:nvPr/>
      </p:nvGrpSpPr>
      <p:grpSpPr>
        <a:xfrm>
          <a:off x="0" y="0"/>
          <a:ext cx="0" cy="0"/>
          <a:chOff x="0" y="0"/>
          <a:chExt cx="0" cy="0"/>
        </a:xfrm>
      </p:grpSpPr>
      <p:sp>
        <p:nvSpPr>
          <p:cNvPr id="40" name="Google Shape;4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 name="Shape 45"/>
        <p:cNvGrpSpPr/>
        <p:nvPr/>
      </p:nvGrpSpPr>
      <p:grpSpPr>
        <a:xfrm>
          <a:off x="0" y="0"/>
          <a:ext cx="0" cy="0"/>
          <a:chOff x="0" y="0"/>
          <a:chExt cx="0" cy="0"/>
        </a:xfrm>
      </p:grpSpPr>
      <p:sp>
        <p:nvSpPr>
          <p:cNvPr id="46" name="Google Shape;46;p1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8" name="Google Shape;48;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1" name="Shape 51"/>
        <p:cNvGrpSpPr/>
        <p:nvPr/>
      </p:nvGrpSpPr>
      <p:grpSpPr>
        <a:xfrm>
          <a:off x="0" y="0"/>
          <a:ext cx="0" cy="0"/>
          <a:chOff x="0" y="0"/>
          <a:chExt cx="0" cy="0"/>
        </a:xfrm>
      </p:grpSpPr>
      <p:sp>
        <p:nvSpPr>
          <p:cNvPr id="52" name="Google Shape;52;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1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1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 name="Shape 58"/>
        <p:cNvGrpSpPr/>
        <p:nvPr/>
      </p:nvGrpSpPr>
      <p:grpSpPr>
        <a:xfrm>
          <a:off x="0" y="0"/>
          <a:ext cx="0" cy="0"/>
          <a:chOff x="0" y="0"/>
          <a:chExt cx="0" cy="0"/>
        </a:xfrm>
      </p:grpSpPr>
      <p:sp>
        <p:nvSpPr>
          <p:cNvPr id="59" name="Google Shape;59;p2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1" name="Google Shape;61;p2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2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3" name="Google Shape;63;p2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7" name="Shape 67"/>
        <p:cNvGrpSpPr/>
        <p:nvPr/>
      </p:nvGrpSpPr>
      <p:grpSpPr>
        <a:xfrm>
          <a:off x="0" y="0"/>
          <a:ext cx="0" cy="0"/>
          <a:chOff x="0" y="0"/>
          <a:chExt cx="0" cy="0"/>
        </a:xfrm>
      </p:grpSpPr>
      <p:sp>
        <p:nvSpPr>
          <p:cNvPr id="68" name="Google Shape;68;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3.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hart" Target="../charts/chart5.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7.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
          <p:cNvSpPr/>
          <p:nvPr/>
        </p:nvSpPr>
        <p:spPr>
          <a:xfrm>
            <a:off x="3569970" y="3498968"/>
            <a:ext cx="4838007" cy="227754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800" u="none" cap="none" strike="noStrike">
                <a:solidFill>
                  <a:schemeClr val="dk1"/>
                </a:solidFill>
                <a:latin typeface="Arial"/>
                <a:ea typeface="Arial"/>
                <a:cs typeface="Arial"/>
                <a:sym typeface="Arial"/>
              </a:rPr>
              <a:t>Overview of recent economic and social developments in Africa</a:t>
            </a:r>
            <a:endParaRPr/>
          </a:p>
          <a:p>
            <a:pPr indent="0" lvl="0" marL="0" marR="0" rtl="0" algn="ctr">
              <a:spcBef>
                <a:spcPts val="0"/>
              </a:spcBef>
              <a:spcAft>
                <a:spcPts val="0"/>
              </a:spcAft>
              <a:buNone/>
            </a:pPr>
            <a:br>
              <a:rPr b="1" i="0" lang="en-GB" sz="2000" u="none" cap="none" strike="noStrike">
                <a:solidFill>
                  <a:schemeClr val="dk1"/>
                </a:solidFill>
                <a:latin typeface="Arial"/>
                <a:ea typeface="Arial"/>
                <a:cs typeface="Arial"/>
                <a:sym typeface="Arial"/>
              </a:rPr>
            </a:br>
            <a:r>
              <a:rPr b="1" i="0" lang="en-GB" sz="1600" u="none" cap="none" strike="noStrike">
                <a:solidFill>
                  <a:schemeClr val="dk1"/>
                </a:solidFill>
                <a:latin typeface="Arial"/>
                <a:ea typeface="Arial"/>
                <a:cs typeface="Arial"/>
                <a:sym typeface="Arial"/>
              </a:rPr>
              <a:t>Adam Elhiraika</a:t>
            </a:r>
            <a:br>
              <a:rPr b="0" i="0" lang="en-GB" sz="1600" u="none" cap="none" strike="noStrike">
                <a:solidFill>
                  <a:schemeClr val="dk1"/>
                </a:solidFill>
                <a:latin typeface="Arial"/>
                <a:ea typeface="Arial"/>
                <a:cs typeface="Arial"/>
                <a:sym typeface="Arial"/>
              </a:rPr>
            </a:br>
            <a:r>
              <a:rPr b="0" i="0" lang="en-GB" sz="1600" u="none" cap="none" strike="noStrike">
                <a:solidFill>
                  <a:schemeClr val="dk1"/>
                </a:solidFill>
                <a:latin typeface="Arial"/>
                <a:ea typeface="Arial"/>
                <a:cs typeface="Arial"/>
                <a:sym typeface="Arial"/>
              </a:rPr>
              <a:t>Director, Macroeconomics and Governance Division (MGD)</a:t>
            </a:r>
            <a:br>
              <a:rPr b="0" i="0" lang="en-GB" sz="1600" u="none" cap="none" strike="noStrike">
                <a:solidFill>
                  <a:schemeClr val="dk1"/>
                </a:solidFill>
                <a:latin typeface="Arial"/>
                <a:ea typeface="Arial"/>
                <a:cs typeface="Arial"/>
                <a:sym typeface="Arial"/>
              </a:rPr>
            </a:br>
            <a:br>
              <a:rPr b="0" i="0" lang="en-GB" sz="1800" u="none" cap="none" strike="noStrike">
                <a:solidFill>
                  <a:schemeClr val="dk1"/>
                </a:solidFill>
                <a:latin typeface="Arial"/>
                <a:ea typeface="Arial"/>
                <a:cs typeface="Arial"/>
                <a:sym typeface="Arial"/>
              </a:rPr>
            </a:br>
            <a:r>
              <a:rPr b="0" i="0" lang="en-GB" sz="1600" u="none" cap="none" strike="noStrike">
                <a:solidFill>
                  <a:schemeClr val="dk1"/>
                </a:solidFill>
                <a:latin typeface="Arial"/>
                <a:ea typeface="Arial"/>
                <a:cs typeface="Arial"/>
                <a:sym typeface="Arial"/>
              </a:rPr>
              <a:t>11 May 2022</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0"/>
          <p:cNvSpPr/>
          <p:nvPr/>
        </p:nvSpPr>
        <p:spPr>
          <a:xfrm>
            <a:off x="395418" y="1127606"/>
            <a:ext cx="10982325" cy="4924425"/>
          </a:xfrm>
          <a:prstGeom prst="rect">
            <a:avLst/>
          </a:prstGeom>
          <a:noFill/>
          <a:ln>
            <a:noFill/>
          </a:ln>
        </p:spPr>
        <p:txBody>
          <a:bodyPr anchorCtr="0" anchor="t" bIns="0" lIns="0" spcFirstLastPara="1" rIns="0" wrap="square" tIns="0">
            <a:spAutoFit/>
          </a:bodyPr>
          <a:lstStyle/>
          <a:p>
            <a:pPr indent="-342900" lvl="0" marL="382588" marR="0" rtl="0" algn="l">
              <a:spcBef>
                <a:spcPts val="0"/>
              </a:spcBef>
              <a:spcAft>
                <a:spcPts val="0"/>
              </a:spcAft>
              <a:buClr>
                <a:srgbClr val="000000"/>
              </a:buClr>
              <a:buSzPts val="2000"/>
              <a:buFont typeface="Arial"/>
              <a:buChar char="•"/>
            </a:pPr>
            <a:r>
              <a:rPr lang="en-GB" sz="2000">
                <a:solidFill>
                  <a:srgbClr val="000000"/>
                </a:solidFill>
                <a:latin typeface="Arial"/>
                <a:ea typeface="Arial"/>
                <a:cs typeface="Arial"/>
                <a:sym typeface="Arial"/>
              </a:rPr>
              <a:t>African countries need to </a:t>
            </a:r>
            <a:r>
              <a:rPr b="1" lang="en-GB" sz="2000">
                <a:solidFill>
                  <a:schemeClr val="dk1"/>
                </a:solidFill>
                <a:latin typeface="Arial"/>
                <a:ea typeface="Arial"/>
                <a:cs typeface="Arial"/>
                <a:sym typeface="Arial"/>
              </a:rPr>
              <a:t>strengthen their efforts to address the health and economic impact of the coronavirus pandemic </a:t>
            </a:r>
            <a:r>
              <a:rPr lang="en-GB" sz="2000">
                <a:solidFill>
                  <a:srgbClr val="000000"/>
                </a:solidFill>
                <a:latin typeface="Arial"/>
                <a:ea typeface="Arial"/>
                <a:cs typeface="Arial"/>
                <a:sym typeface="Arial"/>
              </a:rPr>
              <a:t>through continued investments in the health </a:t>
            </a:r>
            <a:r>
              <a:rPr lang="en-GB" sz="2000">
                <a:solidFill>
                  <a:schemeClr val="dk1"/>
                </a:solidFill>
                <a:latin typeface="Arial"/>
                <a:ea typeface="Arial"/>
                <a:cs typeface="Arial"/>
                <a:sym typeface="Arial"/>
              </a:rPr>
              <a:t>sector and in achieving the SGDs.</a:t>
            </a:r>
            <a:endParaRPr/>
          </a:p>
          <a:p>
            <a:pPr indent="-215900" lvl="0" marL="382588" marR="0" rtl="0" algn="l">
              <a:spcBef>
                <a:spcPts val="0"/>
              </a:spcBef>
              <a:spcAft>
                <a:spcPts val="0"/>
              </a:spcAft>
              <a:buClr>
                <a:srgbClr val="000000"/>
              </a:buClr>
              <a:buSzPts val="2000"/>
              <a:buFont typeface="Arial"/>
              <a:buNone/>
            </a:pPr>
            <a:r>
              <a:t/>
            </a:r>
            <a:endParaRPr sz="2000">
              <a:solidFill>
                <a:srgbClr val="000000"/>
              </a:solidFill>
              <a:latin typeface="Arial"/>
              <a:ea typeface="Arial"/>
              <a:cs typeface="Arial"/>
              <a:sym typeface="Arial"/>
            </a:endParaRPr>
          </a:p>
          <a:p>
            <a:pPr indent="-342900" lvl="0" marL="382588" marR="0" rtl="0" algn="l">
              <a:spcBef>
                <a:spcPts val="0"/>
              </a:spcBef>
              <a:spcAft>
                <a:spcPts val="0"/>
              </a:spcAft>
              <a:buClr>
                <a:schemeClr val="dk1"/>
              </a:buClr>
              <a:buSzPts val="2000"/>
              <a:buFont typeface="Arial"/>
              <a:buChar char="•"/>
            </a:pPr>
            <a:r>
              <a:rPr b="1" lang="en-GB" sz="2000">
                <a:solidFill>
                  <a:schemeClr val="dk1"/>
                </a:solidFill>
                <a:latin typeface="Arial"/>
                <a:ea typeface="Arial"/>
                <a:cs typeface="Arial"/>
                <a:sym typeface="Arial"/>
              </a:rPr>
              <a:t>Credible reforms are needed to restore debt and fiscal sustainability </a:t>
            </a:r>
            <a:r>
              <a:rPr lang="en-GB" sz="2000">
                <a:solidFill>
                  <a:srgbClr val="000000"/>
                </a:solidFill>
                <a:latin typeface="Arial"/>
                <a:ea typeface="Arial"/>
                <a:cs typeface="Arial"/>
                <a:sym typeface="Arial"/>
              </a:rPr>
              <a:t>and enhance efficiencies in the use of existing resources, coupled with appropriate monetary policies to boost liquidity, while ensuring that inflationary expectations are credibly anchored to maintain stable and low inflation.</a:t>
            </a:r>
            <a:endParaRPr/>
          </a:p>
          <a:p>
            <a:pPr indent="-215900" lvl="0" marL="382588" marR="0" rtl="0" algn="l">
              <a:spcBef>
                <a:spcPts val="0"/>
              </a:spcBef>
              <a:spcAft>
                <a:spcPts val="0"/>
              </a:spcAft>
              <a:buClr>
                <a:srgbClr val="000000"/>
              </a:buClr>
              <a:buSzPts val="2000"/>
              <a:buFont typeface="Arial"/>
              <a:buNone/>
            </a:pPr>
            <a:r>
              <a:t/>
            </a:r>
            <a:endParaRPr sz="2000">
              <a:solidFill>
                <a:srgbClr val="000000"/>
              </a:solidFill>
              <a:latin typeface="Arial"/>
              <a:ea typeface="Arial"/>
              <a:cs typeface="Arial"/>
              <a:sym typeface="Arial"/>
            </a:endParaRPr>
          </a:p>
          <a:p>
            <a:pPr indent="-342900" lvl="0" marL="382588" marR="0" rtl="0" algn="l">
              <a:spcBef>
                <a:spcPts val="0"/>
              </a:spcBef>
              <a:spcAft>
                <a:spcPts val="0"/>
              </a:spcAft>
              <a:buClr>
                <a:srgbClr val="000000"/>
              </a:buClr>
              <a:buSzPts val="2000"/>
              <a:buFont typeface="Arial"/>
              <a:buChar char="•"/>
            </a:pPr>
            <a:r>
              <a:rPr lang="en-GB" sz="2000">
                <a:solidFill>
                  <a:srgbClr val="000000"/>
                </a:solidFill>
                <a:latin typeface="Arial"/>
                <a:ea typeface="Arial"/>
                <a:cs typeface="Arial"/>
                <a:sym typeface="Arial"/>
              </a:rPr>
              <a:t>There is need </a:t>
            </a:r>
            <a:r>
              <a:rPr b="1" lang="en-GB" sz="2000">
                <a:solidFill>
                  <a:srgbClr val="000000"/>
                </a:solidFill>
                <a:latin typeface="Arial"/>
                <a:ea typeface="Arial"/>
                <a:cs typeface="Arial"/>
                <a:sym typeface="Arial"/>
              </a:rPr>
              <a:t>to improve tax administration and enforcement in combination with reducing tax exemptions and eliminating corrupt practices</a:t>
            </a:r>
            <a:r>
              <a:rPr lang="en-GB" sz="2000">
                <a:solidFill>
                  <a:srgbClr val="000000"/>
                </a:solidFill>
                <a:latin typeface="Arial"/>
                <a:ea typeface="Arial"/>
                <a:cs typeface="Arial"/>
                <a:sym typeface="Arial"/>
              </a:rPr>
              <a:t>, </a:t>
            </a:r>
            <a:r>
              <a:rPr lang="en-GB" sz="2000">
                <a:solidFill>
                  <a:schemeClr val="dk1"/>
                </a:solidFill>
                <a:latin typeface="Arial"/>
                <a:ea typeface="Arial"/>
                <a:cs typeface="Arial"/>
                <a:sym typeface="Arial"/>
              </a:rPr>
              <a:t>including illicit financial flows, as well broadening of the countries’ tax bases to raise revenues.</a:t>
            </a:r>
            <a:endParaRPr/>
          </a:p>
          <a:p>
            <a:pPr indent="0" lvl="0" marL="39688" marR="0" rtl="0" algn="l">
              <a:spcBef>
                <a:spcPts val="0"/>
              </a:spcBef>
              <a:spcAft>
                <a:spcPts val="0"/>
              </a:spcAft>
              <a:buNone/>
            </a:pPr>
            <a:r>
              <a:t/>
            </a:r>
            <a:endParaRPr sz="2000">
              <a:solidFill>
                <a:srgbClr val="000000"/>
              </a:solidFill>
              <a:latin typeface="Arial"/>
              <a:ea typeface="Arial"/>
              <a:cs typeface="Arial"/>
              <a:sym typeface="Arial"/>
            </a:endParaRPr>
          </a:p>
          <a:p>
            <a:pPr indent="-342900" lvl="0" marL="382588" marR="0" rtl="0" algn="l">
              <a:spcBef>
                <a:spcPts val="0"/>
              </a:spcBef>
              <a:spcAft>
                <a:spcPts val="0"/>
              </a:spcAft>
              <a:buClr>
                <a:srgbClr val="000000"/>
              </a:buClr>
              <a:buSzPts val="2000"/>
              <a:buFont typeface="Arial"/>
              <a:buChar char="•"/>
            </a:pPr>
            <a:r>
              <a:rPr lang="en-GB" sz="2000">
                <a:solidFill>
                  <a:srgbClr val="000000"/>
                </a:solidFill>
                <a:latin typeface="Arial"/>
                <a:ea typeface="Arial"/>
                <a:cs typeface="Arial"/>
                <a:sym typeface="Arial"/>
              </a:rPr>
              <a:t>Countries should </a:t>
            </a:r>
            <a:r>
              <a:rPr b="1" lang="en-GB" sz="2000">
                <a:solidFill>
                  <a:srgbClr val="000000"/>
                </a:solidFill>
                <a:latin typeface="Arial"/>
                <a:ea typeface="Arial"/>
                <a:cs typeface="Arial"/>
                <a:sym typeface="Arial"/>
              </a:rPr>
              <a:t>take advantage of the African Continental Free Trade Area and the use of digital technologies</a:t>
            </a:r>
            <a:r>
              <a:rPr lang="en-GB" sz="2000">
                <a:solidFill>
                  <a:srgbClr val="000000"/>
                </a:solidFill>
                <a:latin typeface="Arial"/>
                <a:ea typeface="Arial"/>
                <a:cs typeface="Arial"/>
                <a:sym typeface="Arial"/>
              </a:rPr>
              <a:t> to accelerate the industrialization and diversification of the productive sectors of their economies.</a:t>
            </a:r>
            <a:endParaRPr sz="2000">
              <a:solidFill>
                <a:srgbClr val="000000"/>
              </a:solidFill>
              <a:latin typeface="Arial"/>
              <a:ea typeface="Arial"/>
              <a:cs typeface="Arial"/>
              <a:sym typeface="Arial"/>
            </a:endParaRPr>
          </a:p>
        </p:txBody>
      </p:sp>
      <p:sp>
        <p:nvSpPr>
          <p:cNvPr id="196" name="Google Shape;196;p10"/>
          <p:cNvSpPr txBox="1"/>
          <p:nvPr/>
        </p:nvSpPr>
        <p:spPr>
          <a:xfrm>
            <a:off x="180975" y="324197"/>
            <a:ext cx="829246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lt1"/>
                </a:solidFill>
                <a:latin typeface="Arial"/>
                <a:ea typeface="Arial"/>
                <a:cs typeface="Arial"/>
                <a:sym typeface="Arial"/>
              </a:rPr>
              <a:t>Policy recommendations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1"/>
          <p:cNvSpPr/>
          <p:nvPr/>
        </p:nvSpPr>
        <p:spPr>
          <a:xfrm>
            <a:off x="4851501" y="3481821"/>
            <a:ext cx="2487811" cy="476156"/>
          </a:xfrm>
          <a:prstGeom prst="rect">
            <a:avLst/>
          </a:prstGeom>
          <a:noFill/>
          <a:ln>
            <a:noFill/>
          </a:ln>
        </p:spPr>
        <p:txBody>
          <a:bodyPr anchorCtr="0" anchor="t" bIns="0" lIns="0" spcFirstLastPara="1" rIns="0" wrap="square" tIns="0">
            <a:spAutoFit/>
          </a:bodyPr>
          <a:lstStyle/>
          <a:p>
            <a:pPr indent="12700" lvl="0" marL="0" marR="0" rtl="0" algn="ctr">
              <a:spcBef>
                <a:spcPts val="0"/>
              </a:spcBef>
              <a:spcAft>
                <a:spcPts val="0"/>
              </a:spcAft>
              <a:buClr>
                <a:schemeClr val="dk1"/>
              </a:buClr>
              <a:buSzPts val="3094"/>
              <a:buFont typeface="Lato"/>
              <a:buNone/>
            </a:pPr>
            <a:r>
              <a:rPr b="1" lang="en-GB" sz="3094">
                <a:solidFill>
                  <a:schemeClr val="dk1"/>
                </a:solidFill>
                <a:latin typeface="Lato"/>
                <a:ea typeface="Lato"/>
                <a:cs typeface="Lato"/>
                <a:sym typeface="Lato"/>
              </a:rPr>
              <a:t>THANK YOU!</a:t>
            </a:r>
            <a:endParaRPr/>
          </a:p>
        </p:txBody>
      </p:sp>
      <p:sp>
        <p:nvSpPr>
          <p:cNvPr id="203" name="Google Shape;203;p11"/>
          <p:cNvSpPr/>
          <p:nvPr/>
        </p:nvSpPr>
        <p:spPr>
          <a:xfrm>
            <a:off x="3584975" y="4148414"/>
            <a:ext cx="5020865" cy="21929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GB" sz="1425">
                <a:solidFill>
                  <a:srgbClr val="2F5496"/>
                </a:solidFill>
                <a:latin typeface="Lato"/>
                <a:ea typeface="Lato"/>
                <a:cs typeface="Lato"/>
                <a:sym typeface="Lato"/>
              </a:rPr>
              <a:t>Follow the conversation: #COM2022</a:t>
            </a:r>
            <a:endParaRPr/>
          </a:p>
        </p:txBody>
      </p:sp>
      <p:sp>
        <p:nvSpPr>
          <p:cNvPr id="204" name="Google Shape;204;p11"/>
          <p:cNvSpPr/>
          <p:nvPr/>
        </p:nvSpPr>
        <p:spPr>
          <a:xfrm>
            <a:off x="4937521" y="4477273"/>
            <a:ext cx="2315766" cy="184666"/>
          </a:xfrm>
          <a:prstGeom prst="rect">
            <a:avLst/>
          </a:prstGeom>
          <a:noFill/>
          <a:ln>
            <a:noFill/>
          </a:ln>
        </p:spPr>
        <p:txBody>
          <a:bodyPr anchorCtr="0" anchor="t" bIns="0" lIns="0" spcFirstLastPara="1" rIns="0" wrap="square" tIns="0">
            <a:spAutoFit/>
          </a:bodyPr>
          <a:lstStyle/>
          <a:p>
            <a:pPr indent="12700" lvl="0" marL="0" marR="0" rtl="0" algn="l">
              <a:spcBef>
                <a:spcPts val="0"/>
              </a:spcBef>
              <a:spcAft>
                <a:spcPts val="0"/>
              </a:spcAft>
              <a:buNone/>
            </a:pPr>
            <a:r>
              <a:rPr b="1" lang="en-GB" sz="1200">
                <a:solidFill>
                  <a:srgbClr val="2F5496"/>
                </a:solidFill>
                <a:latin typeface="Avenir"/>
                <a:ea typeface="Avenir"/>
                <a:cs typeface="Avenir"/>
                <a:sym typeface="Avenir"/>
              </a:rPr>
              <a:t>More: www.uneca.org/cfm2022</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
          <p:cNvSpPr/>
          <p:nvPr/>
        </p:nvSpPr>
        <p:spPr>
          <a:xfrm>
            <a:off x="333057" y="993825"/>
            <a:ext cx="10982325" cy="5539978"/>
          </a:xfrm>
          <a:prstGeom prst="rect">
            <a:avLst/>
          </a:prstGeom>
          <a:noFill/>
          <a:ln>
            <a:noFill/>
          </a:ln>
        </p:spPr>
        <p:txBody>
          <a:bodyPr anchorCtr="0" anchor="t" bIns="0" lIns="0" spcFirstLastPara="1" rIns="0" wrap="square" tIns="0">
            <a:spAutoFit/>
          </a:bodyPr>
          <a:lstStyle/>
          <a:p>
            <a:pPr indent="-342900" lvl="0" marL="382588" marR="0" rtl="0" algn="l">
              <a:spcBef>
                <a:spcPts val="0"/>
              </a:spcBef>
              <a:spcAft>
                <a:spcPts val="0"/>
              </a:spcAft>
              <a:buClr>
                <a:srgbClr val="000000"/>
              </a:buClr>
              <a:buSzPts val="2000"/>
              <a:buFont typeface="Arial"/>
              <a:buChar char="•"/>
            </a:pPr>
            <a:r>
              <a:rPr b="1" i="0" lang="en-GB" sz="2000" u="none" cap="none" strike="noStrike">
                <a:solidFill>
                  <a:srgbClr val="000000"/>
                </a:solidFill>
                <a:latin typeface="Arial"/>
                <a:ea typeface="Arial"/>
                <a:cs typeface="Arial"/>
                <a:sym typeface="Arial"/>
              </a:rPr>
              <a:t>Africa’s growth prospects have been severely affected by the pandemic</a:t>
            </a:r>
            <a:r>
              <a:rPr b="0" i="0" lang="en-GB" sz="2000" u="none" cap="none" strike="noStrike">
                <a:solidFill>
                  <a:srgbClr val="000000"/>
                </a:solidFill>
                <a:latin typeface="Arial"/>
                <a:ea typeface="Arial"/>
                <a:cs typeface="Arial"/>
                <a:sym typeface="Arial"/>
              </a:rPr>
              <a:t>, however growth is projected to rebound in the short- to medium-term.</a:t>
            </a:r>
            <a:endParaRPr/>
          </a:p>
          <a:p>
            <a:pPr indent="-215900" lvl="0" marL="382588" marR="0" rtl="0" algn="l">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342900" lvl="0" marL="382588" marR="0" rtl="0" algn="l">
              <a:spcBef>
                <a:spcPts val="0"/>
              </a:spcBef>
              <a:spcAft>
                <a:spcPts val="0"/>
              </a:spcAft>
              <a:buClr>
                <a:schemeClr val="dk1"/>
              </a:buClr>
              <a:buSzPts val="2000"/>
              <a:buFont typeface="Arial"/>
              <a:buChar char="•"/>
            </a:pPr>
            <a:r>
              <a:rPr b="1" i="0" lang="en-GB" sz="2000" u="none" cap="none" strike="noStrike">
                <a:solidFill>
                  <a:schemeClr val="dk1"/>
                </a:solidFill>
                <a:latin typeface="Arial"/>
                <a:ea typeface="Arial"/>
                <a:cs typeface="Arial"/>
                <a:sym typeface="Arial"/>
              </a:rPr>
              <a:t>The pandemic has reversed more than two decades of progress in achieving the SDGs</a:t>
            </a:r>
            <a:r>
              <a:rPr b="0" i="0" lang="en-GB" sz="2000" u="none" cap="none" strike="noStrike">
                <a:solidFill>
                  <a:schemeClr val="dk1"/>
                </a:solidFill>
                <a:latin typeface="Arial"/>
                <a:ea typeface="Arial"/>
                <a:cs typeface="Arial"/>
                <a:sym typeface="Arial"/>
              </a:rPr>
              <a:t>, particularly in relation to poverty, health, education and employment.</a:t>
            </a:r>
            <a:endParaRPr/>
          </a:p>
          <a:p>
            <a:pPr indent="-215900" lvl="0" marL="382588" marR="0" rtl="0" algn="l">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215900" lvl="0" marL="382588" marR="0" rtl="0" algn="l">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342900" lvl="0" marL="382588" marR="0" rtl="0" algn="l">
              <a:spcBef>
                <a:spcPts val="0"/>
              </a:spcBef>
              <a:spcAft>
                <a:spcPts val="0"/>
              </a:spcAft>
              <a:buClr>
                <a:srgbClr val="000000"/>
              </a:buClr>
              <a:buSzPts val="2000"/>
              <a:buFont typeface="Arial"/>
              <a:buChar char="•"/>
            </a:pPr>
            <a:r>
              <a:rPr b="1" i="0" lang="en-GB" sz="2000" u="none" cap="none" strike="noStrike">
                <a:solidFill>
                  <a:srgbClr val="000000"/>
                </a:solidFill>
                <a:latin typeface="Arial"/>
                <a:ea typeface="Arial"/>
                <a:cs typeface="Arial"/>
                <a:sym typeface="Arial"/>
              </a:rPr>
              <a:t>Fiscal deficits and debt levels remain high </a:t>
            </a:r>
            <a:r>
              <a:rPr b="0" i="0" lang="en-GB" sz="2000" u="none" cap="none" strike="noStrike">
                <a:solidFill>
                  <a:srgbClr val="000000"/>
                </a:solidFill>
                <a:latin typeface="Arial"/>
                <a:ea typeface="Arial"/>
                <a:cs typeface="Arial"/>
                <a:sym typeface="Arial"/>
              </a:rPr>
              <a:t>due to increased spending to cushion the effects of the pandemic, amid low revenue levels. </a:t>
            </a:r>
            <a:endParaRPr/>
          </a:p>
          <a:p>
            <a:pPr indent="-215900" lvl="0" marL="382588" marR="0" rtl="0" algn="l">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215900" lvl="0" marL="382588" marR="0" rtl="0" algn="l">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342900" lvl="0" marL="382588" marR="0" rtl="0" algn="l">
              <a:spcBef>
                <a:spcPts val="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This situation has been </a:t>
            </a:r>
            <a:r>
              <a:rPr b="1" i="0" lang="en-GB" sz="2000" u="none" cap="none" strike="noStrike">
                <a:solidFill>
                  <a:srgbClr val="000000"/>
                </a:solidFill>
                <a:latin typeface="Arial"/>
                <a:ea typeface="Arial"/>
                <a:cs typeface="Arial"/>
                <a:sym typeface="Arial"/>
              </a:rPr>
              <a:t>further exacerbated by the war in Ukraine</a:t>
            </a:r>
            <a:r>
              <a:rPr b="0" i="0" lang="en-GB" sz="2000" u="none" cap="none" strike="noStrike">
                <a:solidFill>
                  <a:srgbClr val="000000"/>
                </a:solidFill>
                <a:latin typeface="Arial"/>
                <a:ea typeface="Arial"/>
                <a:cs typeface="Arial"/>
                <a:sym typeface="Arial"/>
              </a:rPr>
              <a:t>, which has pushed up food prices, potentially increasing hunger and food insecurity.</a:t>
            </a:r>
            <a:endParaRPr/>
          </a:p>
          <a:p>
            <a:pPr indent="-215900" lvl="0" marL="382588" marR="0" rtl="0" algn="l">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215900" lvl="0" marL="382588" marR="0" rtl="0" algn="l">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342900" lvl="0" marL="382588" marR="0" rtl="0" algn="l">
              <a:spcBef>
                <a:spcPts val="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External shocks – </a:t>
            </a:r>
            <a:r>
              <a:rPr b="1" i="0" lang="en-GB" sz="2000" u="none" cap="none" strike="noStrike">
                <a:solidFill>
                  <a:srgbClr val="000000"/>
                </a:solidFill>
                <a:latin typeface="Arial"/>
                <a:ea typeface="Arial"/>
                <a:cs typeface="Arial"/>
                <a:sym typeface="Arial"/>
              </a:rPr>
              <a:t>such as a protracted war in Ukraine, emergence of coronavirus variants, monetary policy tightening in developed countries and climatic shocks </a:t>
            </a:r>
            <a:r>
              <a:rPr b="0" i="0" lang="en-GB" sz="2000" u="none" cap="none" strike="noStrike">
                <a:solidFill>
                  <a:srgbClr val="000000"/>
                </a:solidFill>
                <a:latin typeface="Arial"/>
                <a:ea typeface="Arial"/>
                <a:cs typeface="Arial"/>
                <a:sym typeface="Arial"/>
              </a:rPr>
              <a:t>– could adversely affect Africa’s economic growth outlook. </a:t>
            </a:r>
            <a:endParaRPr/>
          </a:p>
        </p:txBody>
      </p:sp>
      <p:sp>
        <p:nvSpPr>
          <p:cNvPr id="112" name="Google Shape;112;p2"/>
          <p:cNvSpPr txBox="1"/>
          <p:nvPr/>
        </p:nvSpPr>
        <p:spPr>
          <a:xfrm>
            <a:off x="180975" y="324197"/>
            <a:ext cx="829246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2400" u="none" cap="none" strike="noStrike">
                <a:solidFill>
                  <a:schemeClr val="lt1"/>
                </a:solidFill>
                <a:latin typeface="Arial"/>
                <a:ea typeface="Arial"/>
                <a:cs typeface="Arial"/>
                <a:sym typeface="Arial"/>
              </a:rPr>
              <a:t>Key messages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3"/>
          <p:cNvSpPr/>
          <p:nvPr>
            <p:ph idx="1" type="body"/>
          </p:nvPr>
        </p:nvSpPr>
        <p:spPr>
          <a:xfrm>
            <a:off x="5438773" y="5029200"/>
            <a:ext cx="6572713" cy="1428994"/>
          </a:xfrm>
          <a:prstGeom prst="roundRect">
            <a:avLst>
              <a:gd fmla="val 16667" name="adj"/>
            </a:avLst>
          </a:prstGeom>
          <a:solidFill>
            <a:srgbClr val="D8D8D8"/>
          </a:solid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GB" sz="2000"/>
              <a:t>The global economy is recovering from the pandemic despite the headwinds such as the Ukraine crisis and rising prices.</a:t>
            </a:r>
            <a:endParaRPr/>
          </a:p>
          <a:p>
            <a:pPr indent="-228600" lvl="0" marL="228600" rtl="0" algn="l">
              <a:lnSpc>
                <a:spcPct val="90000"/>
              </a:lnSpc>
              <a:spcBef>
                <a:spcPts val="1000"/>
              </a:spcBef>
              <a:spcAft>
                <a:spcPts val="0"/>
              </a:spcAft>
              <a:buClr>
                <a:schemeClr val="dk1"/>
              </a:buClr>
              <a:buSzPts val="2000"/>
              <a:buChar char="•"/>
            </a:pPr>
            <a:r>
              <a:rPr lang="en-GB" sz="2000"/>
              <a:t>Africa’s recovery is slower than other regions.  </a:t>
            </a:r>
            <a:endParaRPr/>
          </a:p>
        </p:txBody>
      </p:sp>
      <p:sp>
        <p:nvSpPr>
          <p:cNvPr id="118" name="Google Shape;118;p3"/>
          <p:cNvSpPr txBox="1"/>
          <p:nvPr/>
        </p:nvSpPr>
        <p:spPr>
          <a:xfrm>
            <a:off x="114300" y="311705"/>
            <a:ext cx="1117282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lt1"/>
                </a:solidFill>
                <a:latin typeface="Arial"/>
                <a:ea typeface="Arial"/>
                <a:cs typeface="Arial"/>
                <a:sym typeface="Arial"/>
              </a:rPr>
              <a:t>The global economy is recovering despite the headwinds</a:t>
            </a:r>
            <a:endParaRPr b="1" sz="2400">
              <a:solidFill>
                <a:schemeClr val="lt1"/>
              </a:solidFill>
              <a:latin typeface="Arial"/>
              <a:ea typeface="Arial"/>
              <a:cs typeface="Arial"/>
              <a:sym typeface="Arial"/>
            </a:endParaRPr>
          </a:p>
        </p:txBody>
      </p:sp>
      <p:sp>
        <p:nvSpPr>
          <p:cNvPr id="119" name="Google Shape;119;p3"/>
          <p:cNvSpPr txBox="1"/>
          <p:nvPr/>
        </p:nvSpPr>
        <p:spPr>
          <a:xfrm>
            <a:off x="-414338" y="6218769"/>
            <a:ext cx="6115050" cy="281231"/>
          </a:xfrm>
          <a:prstGeom prst="rect">
            <a:avLst/>
          </a:prstGeom>
          <a:noFill/>
          <a:ln>
            <a:noFill/>
          </a:ln>
        </p:spPr>
        <p:txBody>
          <a:bodyPr anchorCtr="0" anchor="t" bIns="45700" lIns="91425" spcFirstLastPara="1" rIns="91425" wrap="square" tIns="45700">
            <a:spAutoFit/>
          </a:bodyPr>
          <a:lstStyle/>
          <a:p>
            <a:pPr indent="360045" lvl="0" marL="0" marR="0" rtl="0" algn="l">
              <a:lnSpc>
                <a:spcPct val="107000"/>
              </a:lnSpc>
              <a:spcBef>
                <a:spcPts val="0"/>
              </a:spcBef>
              <a:spcAft>
                <a:spcPts val="0"/>
              </a:spcAft>
              <a:buNone/>
            </a:pPr>
            <a:r>
              <a:rPr lang="en-GB" sz="1200">
                <a:solidFill>
                  <a:schemeClr val="dk1"/>
                </a:solidFill>
                <a:latin typeface="Calibri"/>
                <a:ea typeface="Calibri"/>
                <a:cs typeface="Calibri"/>
                <a:sym typeface="Calibri"/>
              </a:rPr>
              <a:t>Source: World Economic Situations and Prospects (2022)  &amp; World Bank (2021)</a:t>
            </a:r>
            <a:endParaRPr sz="1200">
              <a:solidFill>
                <a:schemeClr val="dk1"/>
              </a:solidFill>
              <a:latin typeface="Calibri"/>
              <a:ea typeface="Calibri"/>
              <a:cs typeface="Calibri"/>
              <a:sym typeface="Calibri"/>
            </a:endParaRPr>
          </a:p>
        </p:txBody>
      </p:sp>
      <p:pic>
        <p:nvPicPr>
          <p:cNvPr id="120" name="Google Shape;120;p3"/>
          <p:cNvPicPr preferRelativeResize="0"/>
          <p:nvPr/>
        </p:nvPicPr>
        <p:blipFill rotWithShape="1">
          <a:blip r:embed="rId3">
            <a:alphaModFix/>
          </a:blip>
          <a:srcRect b="0" l="5733" r="0" t="1251"/>
          <a:stretch/>
        </p:blipFill>
        <p:spPr>
          <a:xfrm>
            <a:off x="5438774" y="1260850"/>
            <a:ext cx="6638925" cy="3614245"/>
          </a:xfrm>
          <a:prstGeom prst="rect">
            <a:avLst/>
          </a:prstGeom>
          <a:noFill/>
          <a:ln>
            <a:noFill/>
          </a:ln>
        </p:spPr>
      </p:pic>
      <p:graphicFrame>
        <p:nvGraphicFramePr>
          <p:cNvPr id="121" name="Google Shape;121;p3"/>
          <p:cNvGraphicFramePr/>
          <p:nvPr/>
        </p:nvGraphicFramePr>
        <p:xfrm>
          <a:off x="447300" y="976045"/>
          <a:ext cx="4886326" cy="5095982"/>
        </p:xfrm>
        <a:graphic>
          <a:graphicData uri="http://schemas.openxmlformats.org/drawingml/2006/chart">
            <c:chart r:id="rId4"/>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4"/>
          <p:cNvSpPr txBox="1"/>
          <p:nvPr/>
        </p:nvSpPr>
        <p:spPr>
          <a:xfrm>
            <a:off x="133349" y="324197"/>
            <a:ext cx="945243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lt1"/>
                </a:solidFill>
                <a:latin typeface="Arial"/>
                <a:ea typeface="Arial"/>
                <a:cs typeface="Arial"/>
                <a:sym typeface="Arial"/>
              </a:rPr>
              <a:t>Africa’s economy is rebounding with drivers of growth</a:t>
            </a:r>
            <a:endParaRPr/>
          </a:p>
        </p:txBody>
      </p:sp>
      <p:graphicFrame>
        <p:nvGraphicFramePr>
          <p:cNvPr id="128" name="Google Shape;128;p4"/>
          <p:cNvGraphicFramePr/>
          <p:nvPr/>
        </p:nvGraphicFramePr>
        <p:xfrm>
          <a:off x="500009" y="1304925"/>
          <a:ext cx="7777216" cy="4474004"/>
        </p:xfrm>
        <a:graphic>
          <a:graphicData uri="http://schemas.openxmlformats.org/drawingml/2006/chart">
            <c:chart r:id="rId3"/>
          </a:graphicData>
        </a:graphic>
      </p:graphicFrame>
      <p:sp>
        <p:nvSpPr>
          <p:cNvPr id="129" name="Google Shape;129;p4"/>
          <p:cNvSpPr/>
          <p:nvPr/>
        </p:nvSpPr>
        <p:spPr>
          <a:xfrm>
            <a:off x="500009" y="5842859"/>
            <a:ext cx="5892800" cy="400110"/>
          </a:xfrm>
          <a:prstGeom prst="rect">
            <a:avLst/>
          </a:prstGeom>
          <a:noFill/>
          <a:ln>
            <a:noFill/>
          </a:ln>
        </p:spPr>
        <p:txBody>
          <a:bodyPr anchorCtr="0" anchor="ctr" bIns="45700" lIns="91425" spcFirstLastPara="1" rIns="91425" wrap="square" tIns="45700">
            <a:spAutoFit/>
          </a:bodyPr>
          <a:lstStyle/>
          <a:p>
            <a:pPr indent="457200" lvl="0" marL="0" marR="0" rtl="0" algn="l">
              <a:lnSpc>
                <a:spcPct val="100000"/>
              </a:lnSpc>
              <a:spcBef>
                <a:spcPts val="0"/>
              </a:spcBef>
              <a:spcAft>
                <a:spcPts val="0"/>
              </a:spcAft>
              <a:buClr>
                <a:schemeClr val="dk1"/>
              </a:buClr>
              <a:buSzPts val="1000"/>
              <a:buFont typeface="Cambria"/>
              <a:buNone/>
            </a:pPr>
            <a:r>
              <a:rPr b="0" i="0" lang="en-GB" sz="1000" u="none" cap="none" strike="noStrike">
                <a:solidFill>
                  <a:schemeClr val="dk1"/>
                </a:solidFill>
                <a:latin typeface="Cambria"/>
                <a:ea typeface="Cambria"/>
                <a:cs typeface="Cambria"/>
                <a:sym typeface="Cambria"/>
              </a:rPr>
              <a:t>Source: UN (2022) World Economic Situations and Prospects 2022.</a:t>
            </a:r>
            <a:endParaRPr b="0" i="0" sz="800" u="none" cap="none" strike="noStrike">
              <a:solidFill>
                <a:schemeClr val="dk1"/>
              </a:solidFill>
              <a:latin typeface="Arial"/>
              <a:ea typeface="Arial"/>
              <a:cs typeface="Arial"/>
              <a:sym typeface="Arial"/>
            </a:endParaRPr>
          </a:p>
          <a:p>
            <a:pPr indent="457200" lvl="0" marL="0" marR="0" rtl="0" algn="l">
              <a:lnSpc>
                <a:spcPct val="100000"/>
              </a:lnSpc>
              <a:spcBef>
                <a:spcPts val="0"/>
              </a:spcBef>
              <a:spcAft>
                <a:spcPts val="0"/>
              </a:spcAft>
              <a:buClr>
                <a:schemeClr val="dk1"/>
              </a:buClr>
              <a:buSzPts val="1000"/>
              <a:buFont typeface="Cambria"/>
              <a:buNone/>
            </a:pPr>
            <a:r>
              <a:rPr b="0" i="1" lang="en-GB" sz="1000" u="none" cap="none" strike="noStrike">
                <a:solidFill>
                  <a:schemeClr val="dk1"/>
                </a:solidFill>
                <a:latin typeface="Cambria"/>
                <a:ea typeface="Cambria"/>
                <a:cs typeface="Cambria"/>
                <a:sym typeface="Cambria"/>
              </a:rPr>
              <a:t>Note: e= estimates, f=forecast</a:t>
            </a:r>
            <a:endParaRPr b="0" i="0" sz="1800" u="none" cap="none" strike="noStrike">
              <a:solidFill>
                <a:schemeClr val="dk1"/>
              </a:solidFill>
              <a:latin typeface="Arial"/>
              <a:ea typeface="Arial"/>
              <a:cs typeface="Arial"/>
              <a:sym typeface="Arial"/>
            </a:endParaRPr>
          </a:p>
        </p:txBody>
      </p:sp>
      <p:sp>
        <p:nvSpPr>
          <p:cNvPr id="130" name="Google Shape;130;p4"/>
          <p:cNvSpPr/>
          <p:nvPr/>
        </p:nvSpPr>
        <p:spPr>
          <a:xfrm>
            <a:off x="8277224" y="1862613"/>
            <a:ext cx="3686175" cy="3132773"/>
          </a:xfrm>
          <a:prstGeom prst="roundRect">
            <a:avLst>
              <a:gd fmla="val 16667" name="adj"/>
            </a:avLst>
          </a:prstGeom>
          <a:solidFill>
            <a:srgbClr val="D8D8D8"/>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Arial"/>
                <a:ea typeface="Arial"/>
                <a:cs typeface="Arial"/>
                <a:sym typeface="Arial"/>
              </a:rPr>
              <a:t>Africa’s GDP growth is estimated to be </a:t>
            </a:r>
            <a:r>
              <a:rPr b="1" lang="en-GB" sz="2000">
                <a:solidFill>
                  <a:srgbClr val="1F3864"/>
                </a:solidFill>
                <a:latin typeface="Arial"/>
                <a:ea typeface="Arial"/>
                <a:cs typeface="Arial"/>
                <a:sym typeface="Arial"/>
              </a:rPr>
              <a:t>4.7 percent </a:t>
            </a:r>
            <a:r>
              <a:rPr lang="en-GB" sz="2000">
                <a:solidFill>
                  <a:schemeClr val="dk1"/>
                </a:solidFill>
                <a:latin typeface="Arial"/>
                <a:ea typeface="Arial"/>
                <a:cs typeface="Arial"/>
                <a:sym typeface="Arial"/>
              </a:rPr>
              <a:t>in 2021, and </a:t>
            </a:r>
            <a:r>
              <a:rPr b="1" lang="en-GB" sz="2000">
                <a:solidFill>
                  <a:srgbClr val="1F3864"/>
                </a:solidFill>
                <a:latin typeface="Arial"/>
                <a:ea typeface="Arial"/>
                <a:cs typeface="Arial"/>
                <a:sym typeface="Arial"/>
              </a:rPr>
              <a:t>4 precent </a:t>
            </a:r>
            <a:r>
              <a:rPr lang="en-GB" sz="2000">
                <a:solidFill>
                  <a:schemeClr val="dk1"/>
                </a:solidFill>
                <a:latin typeface="Arial"/>
                <a:ea typeface="Arial"/>
                <a:cs typeface="Arial"/>
                <a:sym typeface="Arial"/>
              </a:rPr>
              <a:t>in 2022</a:t>
            </a:r>
            <a:r>
              <a:rPr lang="en-GB" sz="1800">
                <a:solidFill>
                  <a:schemeClr val="dk1"/>
                </a:solidFill>
                <a:latin typeface="Arial"/>
                <a:ea typeface="Arial"/>
                <a:cs typeface="Arial"/>
                <a:sym typeface="Arial"/>
              </a:rPr>
              <a:t>. </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GB" sz="2000">
                <a:solidFill>
                  <a:schemeClr val="dk1"/>
                </a:solidFill>
                <a:latin typeface="Arial"/>
                <a:ea typeface="Arial"/>
                <a:cs typeface="Arial"/>
                <a:sym typeface="Arial"/>
              </a:rPr>
              <a:t>However, the Ukraine crisis may lead to a </a:t>
            </a:r>
            <a:r>
              <a:rPr b="1" lang="en-GB" sz="2000">
                <a:solidFill>
                  <a:srgbClr val="002060"/>
                </a:solidFill>
                <a:latin typeface="Arial"/>
                <a:ea typeface="Arial"/>
                <a:cs typeface="Arial"/>
                <a:sym typeface="Arial"/>
              </a:rPr>
              <a:t>0.4 percentage point drop </a:t>
            </a:r>
            <a:r>
              <a:rPr lang="en-GB" sz="2000">
                <a:solidFill>
                  <a:schemeClr val="dk1"/>
                </a:solidFill>
                <a:latin typeface="Arial"/>
                <a:ea typeface="Arial"/>
                <a:cs typeface="Arial"/>
                <a:sym typeface="Arial"/>
              </a:rPr>
              <a:t>in 2022.</a:t>
            </a:r>
            <a:endParaRPr sz="2000">
              <a:solidFill>
                <a:schemeClr val="dk1"/>
              </a:solidFill>
              <a:latin typeface="Arial"/>
              <a:ea typeface="Arial"/>
              <a:cs typeface="Arial"/>
              <a:sym typeface="Arial"/>
            </a:endParaRPr>
          </a:p>
        </p:txBody>
      </p:sp>
      <p:sp>
        <p:nvSpPr>
          <p:cNvPr id="131" name="Google Shape;131;p4"/>
          <p:cNvSpPr txBox="1"/>
          <p:nvPr/>
        </p:nvSpPr>
        <p:spPr>
          <a:xfrm>
            <a:off x="769171" y="1053956"/>
            <a:ext cx="6143624" cy="374077"/>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1" lang="en-GB" sz="1800">
                <a:solidFill>
                  <a:schemeClr val="dk1"/>
                </a:solidFill>
                <a:latin typeface="Calibri"/>
                <a:ea typeface="Calibri"/>
                <a:cs typeface="Calibri"/>
                <a:sym typeface="Calibri"/>
              </a:rPr>
              <a:t>GDP Growth Rate by subregions, 2019-2023</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5"/>
          <p:cNvSpPr txBox="1"/>
          <p:nvPr/>
        </p:nvSpPr>
        <p:spPr>
          <a:xfrm>
            <a:off x="-19466" y="337905"/>
            <a:ext cx="1016400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300">
                <a:solidFill>
                  <a:schemeClr val="lt1"/>
                </a:solidFill>
                <a:latin typeface="Arial"/>
                <a:ea typeface="Arial"/>
                <a:cs typeface="Arial"/>
                <a:sym typeface="Arial"/>
              </a:rPr>
              <a:t>Fiscal space remains constrained and debt vulnerabilities elevated</a:t>
            </a:r>
            <a:endParaRPr b="1" sz="2300">
              <a:solidFill>
                <a:schemeClr val="lt1"/>
              </a:solidFill>
              <a:latin typeface="Arial"/>
              <a:ea typeface="Arial"/>
              <a:cs typeface="Arial"/>
              <a:sym typeface="Arial"/>
            </a:endParaRPr>
          </a:p>
        </p:txBody>
      </p:sp>
      <p:sp>
        <p:nvSpPr>
          <p:cNvPr id="137" name="Google Shape;137;p5"/>
          <p:cNvSpPr/>
          <p:nvPr/>
        </p:nvSpPr>
        <p:spPr>
          <a:xfrm>
            <a:off x="460058" y="1026916"/>
            <a:ext cx="4602479" cy="52322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GB" sz="1400" u="none" cap="none" strike="noStrike">
                <a:solidFill>
                  <a:schemeClr val="dk1"/>
                </a:solidFill>
                <a:latin typeface="Arial"/>
                <a:ea typeface="Arial"/>
                <a:cs typeface="Arial"/>
                <a:sym typeface="Arial"/>
              </a:rPr>
              <a:t>Debt-to-GDP ratio in Africa by subregion, 2019–2023</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Arial"/>
              <a:ea typeface="Arial"/>
              <a:cs typeface="Arial"/>
              <a:sym typeface="Arial"/>
            </a:endParaRPr>
          </a:p>
        </p:txBody>
      </p:sp>
      <p:graphicFrame>
        <p:nvGraphicFramePr>
          <p:cNvPr id="138" name="Google Shape;138;p5"/>
          <p:cNvGraphicFramePr/>
          <p:nvPr/>
        </p:nvGraphicFramePr>
        <p:xfrm>
          <a:off x="223520" y="1288526"/>
          <a:ext cx="4937760" cy="3801634"/>
        </p:xfrm>
        <a:graphic>
          <a:graphicData uri="http://schemas.openxmlformats.org/drawingml/2006/chart">
            <c:chart r:id="rId3"/>
          </a:graphicData>
        </a:graphic>
      </p:graphicFrame>
      <p:sp>
        <p:nvSpPr>
          <p:cNvPr id="139" name="Google Shape;139;p5"/>
          <p:cNvSpPr/>
          <p:nvPr/>
        </p:nvSpPr>
        <p:spPr>
          <a:xfrm>
            <a:off x="460058" y="5016687"/>
            <a:ext cx="3573462" cy="246221"/>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000"/>
              <a:buFont typeface="Cambria"/>
              <a:buNone/>
            </a:pPr>
            <a:r>
              <a:rPr b="0" i="0" lang="en-GB" sz="1000" u="none" cap="none" strike="noStrike">
                <a:solidFill>
                  <a:schemeClr val="dk1"/>
                </a:solidFill>
                <a:latin typeface="Cambria"/>
                <a:ea typeface="Cambria"/>
                <a:cs typeface="Cambria"/>
                <a:sym typeface="Cambria"/>
              </a:rPr>
              <a:t>Source: IMF World Economic Outlook Database, October 2021</a:t>
            </a:r>
            <a:endParaRPr b="0" i="0" sz="1800" u="none" cap="none" strike="noStrike">
              <a:solidFill>
                <a:schemeClr val="dk1"/>
              </a:solidFill>
              <a:latin typeface="Arial"/>
              <a:ea typeface="Arial"/>
              <a:cs typeface="Arial"/>
              <a:sym typeface="Arial"/>
            </a:endParaRPr>
          </a:p>
        </p:txBody>
      </p:sp>
      <p:sp>
        <p:nvSpPr>
          <p:cNvPr id="140" name="Google Shape;140;p5"/>
          <p:cNvSpPr/>
          <p:nvPr/>
        </p:nvSpPr>
        <p:spPr>
          <a:xfrm>
            <a:off x="5397818" y="1082644"/>
            <a:ext cx="5167235" cy="738664"/>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GB" sz="1400">
                <a:solidFill>
                  <a:schemeClr val="dk1"/>
                </a:solidFill>
                <a:latin typeface="Arial"/>
                <a:ea typeface="Arial"/>
                <a:cs typeface="Arial"/>
                <a:sym typeface="Arial"/>
              </a:rPr>
              <a:t>Fiscal deficits in Africa by subregions, 2019–2023</a:t>
            </a:r>
            <a:endParaRPr sz="14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Arial"/>
              <a:ea typeface="Arial"/>
              <a:cs typeface="Arial"/>
              <a:sym typeface="Arial"/>
            </a:endParaRPr>
          </a:p>
        </p:txBody>
      </p:sp>
      <p:sp>
        <p:nvSpPr>
          <p:cNvPr id="141" name="Google Shape;141;p5"/>
          <p:cNvSpPr/>
          <p:nvPr/>
        </p:nvSpPr>
        <p:spPr>
          <a:xfrm>
            <a:off x="5261829" y="5008273"/>
            <a:ext cx="5167235" cy="246221"/>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000"/>
              <a:buFont typeface="Cambria"/>
              <a:buNone/>
            </a:pPr>
            <a:r>
              <a:rPr b="0" i="0" lang="en-GB" sz="1000" u="none" cap="none" strike="noStrike">
                <a:solidFill>
                  <a:schemeClr val="dk1"/>
                </a:solidFill>
                <a:latin typeface="Cambria"/>
                <a:ea typeface="Cambria"/>
                <a:cs typeface="Cambria"/>
                <a:sym typeface="Cambria"/>
              </a:rPr>
              <a:t>Source: IMF World Economic Outlook Database, October 2021</a:t>
            </a:r>
            <a:endParaRPr b="0" i="0" sz="1800" u="none" cap="none" strike="noStrike">
              <a:solidFill>
                <a:schemeClr val="dk1"/>
              </a:solidFill>
              <a:latin typeface="Arial"/>
              <a:ea typeface="Arial"/>
              <a:cs typeface="Arial"/>
              <a:sym typeface="Arial"/>
            </a:endParaRPr>
          </a:p>
        </p:txBody>
      </p:sp>
      <p:sp>
        <p:nvSpPr>
          <p:cNvPr id="142" name="Google Shape;142;p5"/>
          <p:cNvSpPr/>
          <p:nvPr/>
        </p:nvSpPr>
        <p:spPr>
          <a:xfrm>
            <a:off x="223519" y="5388622"/>
            <a:ext cx="11901805" cy="1166574"/>
          </a:xfrm>
          <a:prstGeom prst="roundRect">
            <a:avLst>
              <a:gd fmla="val 12113" name="adj"/>
            </a:avLst>
          </a:prstGeom>
          <a:solidFill>
            <a:srgbClr val="D8D8D8"/>
          </a:solidFill>
          <a:ln cap="flat" cmpd="sng" w="9525">
            <a:solidFill>
              <a:schemeClr val="lt2"/>
            </a:solidFill>
            <a:prstDash val="solid"/>
            <a:round/>
            <a:headEnd len="sm" w="sm" type="none"/>
            <a:tailEnd len="sm" w="sm" type="none"/>
          </a:ln>
        </p:spPr>
        <p:txBody>
          <a:bodyPr anchorCtr="0" anchor="t" bIns="45700" lIns="91425" spcFirstLastPara="1" rIns="91425" wrap="square" tIns="45700">
            <a:spAutoFit/>
          </a:bodyPr>
          <a:lstStyle/>
          <a:p>
            <a:pPr indent="-180000" lvl="0" marL="180000" marR="0" rtl="0" algn="l">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African countries continue to have constrained fiscal space despite narrowing fiscal deficits along with increased economic activities. </a:t>
            </a:r>
            <a:endParaRPr/>
          </a:p>
          <a:p>
            <a:pPr indent="-180000" lvl="0" marL="180000" marR="0" rtl="0" algn="l">
              <a:spcBef>
                <a:spcPts val="600"/>
              </a:spcBef>
              <a:spcAft>
                <a:spcPts val="0"/>
              </a:spcAft>
              <a:buClr>
                <a:schemeClr val="dk1"/>
              </a:buClr>
              <a:buSzPts val="2000"/>
              <a:buFont typeface="Arial"/>
              <a:buChar char="•"/>
            </a:pPr>
            <a:r>
              <a:rPr lang="en-GB" sz="2000">
                <a:solidFill>
                  <a:schemeClr val="dk1"/>
                </a:solidFill>
                <a:latin typeface="Arial"/>
                <a:ea typeface="Arial"/>
                <a:cs typeface="Arial"/>
                <a:sym typeface="Arial"/>
              </a:rPr>
              <a:t>As of March 2022, </a:t>
            </a:r>
            <a:r>
              <a:rPr b="1" lang="en-GB" sz="2000">
                <a:solidFill>
                  <a:srgbClr val="1F3864"/>
                </a:solidFill>
                <a:latin typeface="Arial"/>
                <a:ea typeface="Arial"/>
                <a:cs typeface="Arial"/>
                <a:sym typeface="Arial"/>
              </a:rPr>
              <a:t>23</a:t>
            </a:r>
            <a:r>
              <a:rPr b="1" lang="en-GB" sz="2000">
                <a:solidFill>
                  <a:schemeClr val="dk1"/>
                </a:solidFill>
                <a:latin typeface="Arial"/>
                <a:ea typeface="Arial"/>
                <a:cs typeface="Arial"/>
                <a:sym typeface="Arial"/>
              </a:rPr>
              <a:t> </a:t>
            </a:r>
            <a:r>
              <a:rPr lang="en-GB" sz="2000">
                <a:solidFill>
                  <a:schemeClr val="dk1"/>
                </a:solidFill>
                <a:latin typeface="Arial"/>
                <a:ea typeface="Arial"/>
                <a:cs typeface="Arial"/>
                <a:sym typeface="Arial"/>
              </a:rPr>
              <a:t>African countries are in debt distress or at high risk of debt distress. </a:t>
            </a:r>
            <a:endParaRPr sz="2000">
              <a:solidFill>
                <a:schemeClr val="dk1"/>
              </a:solidFill>
              <a:latin typeface="Arial"/>
              <a:ea typeface="Arial"/>
              <a:cs typeface="Arial"/>
              <a:sym typeface="Arial"/>
            </a:endParaRPr>
          </a:p>
        </p:txBody>
      </p:sp>
      <p:graphicFrame>
        <p:nvGraphicFramePr>
          <p:cNvPr id="143" name="Google Shape;143;p5"/>
          <p:cNvGraphicFramePr/>
          <p:nvPr/>
        </p:nvGraphicFramePr>
        <p:xfrm>
          <a:off x="5358371" y="1408446"/>
          <a:ext cx="6373571" cy="3516315"/>
        </p:xfrm>
        <a:graphic>
          <a:graphicData uri="http://schemas.openxmlformats.org/drawingml/2006/chart">
            <c:chart r:id="rId4"/>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6"/>
          <p:cNvSpPr/>
          <p:nvPr>
            <p:ph idx="1" type="body"/>
          </p:nvPr>
        </p:nvSpPr>
        <p:spPr>
          <a:xfrm>
            <a:off x="210074" y="5100220"/>
            <a:ext cx="11771852" cy="1492242"/>
          </a:xfrm>
          <a:prstGeom prst="roundRect">
            <a:avLst>
              <a:gd fmla="val 16667" name="adj"/>
            </a:avLst>
          </a:prstGeom>
          <a:solidFill>
            <a:srgbClr val="D8D8D8"/>
          </a:solid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000"/>
              <a:buChar char="•"/>
            </a:pPr>
            <a:r>
              <a:rPr lang="en-GB" sz="2000"/>
              <a:t>Previously </a:t>
            </a:r>
            <a:r>
              <a:rPr b="1" lang="en-GB" sz="2000"/>
              <a:t>exacerbated by challenges with the supply chain due to the COVID-19 </a:t>
            </a:r>
            <a:r>
              <a:rPr lang="en-GB" sz="2000"/>
              <a:t>pandemic, has been further aggravated by the Ukrainian crisis and soaring energy and food prices globally. </a:t>
            </a:r>
            <a:endParaRPr/>
          </a:p>
          <a:p>
            <a:pPr indent="-101600" lvl="0" marL="228600" rtl="0" algn="l">
              <a:lnSpc>
                <a:spcPct val="100000"/>
              </a:lnSpc>
              <a:spcBef>
                <a:spcPts val="0"/>
              </a:spcBef>
              <a:spcAft>
                <a:spcPts val="0"/>
              </a:spcAft>
              <a:buClr>
                <a:schemeClr val="dk1"/>
              </a:buClr>
              <a:buSzPts val="2000"/>
              <a:buNone/>
            </a:pPr>
            <a:r>
              <a:t/>
            </a:r>
            <a:endParaRPr sz="2000"/>
          </a:p>
          <a:p>
            <a:pPr indent="-228600" lvl="0" marL="228600" rtl="0" algn="l">
              <a:lnSpc>
                <a:spcPct val="100000"/>
              </a:lnSpc>
              <a:spcBef>
                <a:spcPts val="0"/>
              </a:spcBef>
              <a:spcAft>
                <a:spcPts val="0"/>
              </a:spcAft>
              <a:buClr>
                <a:schemeClr val="dk1"/>
              </a:buClr>
              <a:buSzPts val="2000"/>
              <a:buChar char="•"/>
            </a:pPr>
            <a:r>
              <a:rPr b="1" lang="en-GB" sz="2000"/>
              <a:t>10+ </a:t>
            </a:r>
            <a:r>
              <a:rPr lang="en-GB" sz="2000"/>
              <a:t>African countries have witnessed double digit inflation rate since 2022 due to the Ukraine crisis. </a:t>
            </a:r>
            <a:endParaRPr/>
          </a:p>
        </p:txBody>
      </p:sp>
      <p:sp>
        <p:nvSpPr>
          <p:cNvPr id="149" name="Google Shape;149;p6"/>
          <p:cNvSpPr txBox="1"/>
          <p:nvPr/>
        </p:nvSpPr>
        <p:spPr>
          <a:xfrm>
            <a:off x="0" y="265538"/>
            <a:ext cx="991552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lt1"/>
                </a:solidFill>
                <a:latin typeface="Arial"/>
                <a:ea typeface="Arial"/>
                <a:cs typeface="Arial"/>
                <a:sym typeface="Arial"/>
              </a:rPr>
              <a:t>Increased inflation pressures due to COVID-19 and Ukraine crisis</a:t>
            </a:r>
            <a:endParaRPr b="1" sz="2400">
              <a:solidFill>
                <a:schemeClr val="lt1"/>
              </a:solidFill>
              <a:latin typeface="Arial"/>
              <a:ea typeface="Arial"/>
              <a:cs typeface="Arial"/>
              <a:sym typeface="Arial"/>
            </a:endParaRPr>
          </a:p>
        </p:txBody>
      </p:sp>
      <p:graphicFrame>
        <p:nvGraphicFramePr>
          <p:cNvPr id="150" name="Google Shape;150;p6"/>
          <p:cNvGraphicFramePr/>
          <p:nvPr/>
        </p:nvGraphicFramePr>
        <p:xfrm>
          <a:off x="210074" y="1239901"/>
          <a:ext cx="6143625" cy="3271139"/>
        </p:xfrm>
        <a:graphic>
          <a:graphicData uri="http://schemas.openxmlformats.org/drawingml/2006/chart">
            <c:chart r:id="rId3"/>
          </a:graphicData>
        </a:graphic>
      </p:graphicFrame>
      <p:sp>
        <p:nvSpPr>
          <p:cNvPr id="151" name="Google Shape;151;p6"/>
          <p:cNvSpPr txBox="1"/>
          <p:nvPr/>
        </p:nvSpPr>
        <p:spPr>
          <a:xfrm>
            <a:off x="330637" y="865824"/>
            <a:ext cx="6143624" cy="336631"/>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1" lang="en-GB" sz="1600">
                <a:solidFill>
                  <a:schemeClr val="dk1"/>
                </a:solidFill>
                <a:latin typeface="Arial"/>
                <a:ea typeface="Arial"/>
                <a:cs typeface="Arial"/>
                <a:sym typeface="Arial"/>
              </a:rPr>
              <a:t> Inflation rate for selected Africa countries, 2020-2022</a:t>
            </a:r>
            <a:endParaRPr sz="1600">
              <a:solidFill>
                <a:schemeClr val="dk1"/>
              </a:solidFill>
              <a:latin typeface="Arial"/>
              <a:ea typeface="Arial"/>
              <a:cs typeface="Arial"/>
              <a:sym typeface="Arial"/>
            </a:endParaRPr>
          </a:p>
        </p:txBody>
      </p:sp>
      <p:graphicFrame>
        <p:nvGraphicFramePr>
          <p:cNvPr id="152" name="Google Shape;152;p6"/>
          <p:cNvGraphicFramePr/>
          <p:nvPr/>
        </p:nvGraphicFramePr>
        <p:xfrm>
          <a:off x="6429375" y="1630978"/>
          <a:ext cx="5552551" cy="2960946"/>
        </p:xfrm>
        <a:graphic>
          <a:graphicData uri="http://schemas.openxmlformats.org/drawingml/2006/chart">
            <c:chart r:id="rId4"/>
          </a:graphicData>
        </a:graphic>
      </p:graphicFrame>
      <p:sp>
        <p:nvSpPr>
          <p:cNvPr id="153" name="Google Shape;153;p6"/>
          <p:cNvSpPr txBox="1"/>
          <p:nvPr/>
        </p:nvSpPr>
        <p:spPr>
          <a:xfrm>
            <a:off x="6400496" y="912516"/>
            <a:ext cx="6143624" cy="336631"/>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1" lang="en-GB" sz="1600">
                <a:solidFill>
                  <a:schemeClr val="dk1"/>
                </a:solidFill>
                <a:latin typeface="Arial"/>
                <a:ea typeface="Arial"/>
                <a:cs typeface="Arial"/>
                <a:sym typeface="Arial"/>
              </a:rPr>
              <a:t> Energy price, 2021-2022</a:t>
            </a:r>
            <a:endParaRPr sz="1600">
              <a:solidFill>
                <a:schemeClr val="dk1"/>
              </a:solidFill>
              <a:latin typeface="Arial"/>
              <a:ea typeface="Arial"/>
              <a:cs typeface="Arial"/>
              <a:sym typeface="Arial"/>
            </a:endParaRPr>
          </a:p>
        </p:txBody>
      </p:sp>
      <p:sp>
        <p:nvSpPr>
          <p:cNvPr id="154" name="Google Shape;154;p6"/>
          <p:cNvSpPr txBox="1"/>
          <p:nvPr/>
        </p:nvSpPr>
        <p:spPr>
          <a:xfrm>
            <a:off x="210074" y="4612601"/>
            <a:ext cx="6324600" cy="28027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lang="en-GB" sz="1200">
                <a:solidFill>
                  <a:schemeClr val="dk1"/>
                </a:solidFill>
                <a:latin typeface="Times New Roman"/>
                <a:ea typeface="Times New Roman"/>
                <a:cs typeface="Times New Roman"/>
                <a:sym typeface="Times New Roman"/>
              </a:rPr>
              <a:t>Source: International Financial Statistics, (IFS, IMF 2022)</a:t>
            </a:r>
            <a:endParaRPr sz="1200">
              <a:solidFill>
                <a:schemeClr val="dk1"/>
              </a:solidFill>
              <a:latin typeface="Calibri"/>
              <a:ea typeface="Calibri"/>
              <a:cs typeface="Calibri"/>
              <a:sym typeface="Calibri"/>
            </a:endParaRPr>
          </a:p>
        </p:txBody>
      </p:sp>
      <p:sp>
        <p:nvSpPr>
          <p:cNvPr id="155" name="Google Shape;155;p6"/>
          <p:cNvSpPr txBox="1"/>
          <p:nvPr/>
        </p:nvSpPr>
        <p:spPr>
          <a:xfrm>
            <a:off x="6429375" y="4570374"/>
            <a:ext cx="316064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Calibri"/>
                <a:ea typeface="Calibri"/>
                <a:cs typeface="Calibri"/>
                <a:sym typeface="Calibri"/>
              </a:rPr>
              <a:t>Source: Bloomberg &amp; Marketwatch, Accessed April 11</a:t>
            </a:r>
            <a:r>
              <a:rPr baseline="30000" lang="en-GB" sz="1000">
                <a:solidFill>
                  <a:schemeClr val="dk1"/>
                </a:solidFill>
                <a:latin typeface="Calibri"/>
                <a:ea typeface="Calibri"/>
                <a:cs typeface="Calibri"/>
                <a:sym typeface="Calibri"/>
              </a:rPr>
              <a:t>th</a:t>
            </a:r>
            <a:r>
              <a:rPr lang="en-GB" sz="10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id="160" name="Google Shape;160;p7"/>
          <p:cNvPicPr preferRelativeResize="0"/>
          <p:nvPr/>
        </p:nvPicPr>
        <p:blipFill rotWithShape="1">
          <a:blip r:embed="rId3">
            <a:alphaModFix/>
          </a:blip>
          <a:srcRect b="0" l="0" r="0" t="0"/>
          <a:stretch/>
        </p:blipFill>
        <p:spPr>
          <a:xfrm>
            <a:off x="4101495" y="1622787"/>
            <a:ext cx="7433778" cy="4739999"/>
          </a:xfrm>
          <a:prstGeom prst="rect">
            <a:avLst/>
          </a:prstGeom>
          <a:noFill/>
          <a:ln>
            <a:noFill/>
          </a:ln>
        </p:spPr>
      </p:pic>
      <p:sp>
        <p:nvSpPr>
          <p:cNvPr id="161" name="Google Shape;161;p7"/>
          <p:cNvSpPr txBox="1"/>
          <p:nvPr/>
        </p:nvSpPr>
        <p:spPr>
          <a:xfrm>
            <a:off x="118191" y="781784"/>
            <a:ext cx="9363160" cy="844142"/>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GB" sz="1400">
                <a:solidFill>
                  <a:srgbClr val="000000"/>
                </a:solidFill>
                <a:latin typeface="Arial"/>
                <a:ea typeface="Arial"/>
                <a:cs typeface="Arial"/>
                <a:sym typeface="Arial"/>
              </a:rPr>
              <a:t>African trade is rebounding due to rebounding economic activities, increased vaccinations and easing of restrictions. </a:t>
            </a:r>
            <a:r>
              <a:rPr lang="en-GB" sz="1400">
                <a:solidFill>
                  <a:schemeClr val="dk1"/>
                </a:solidFill>
                <a:latin typeface="Arial"/>
                <a:ea typeface="Arial"/>
                <a:cs typeface="Arial"/>
                <a:sym typeface="Arial"/>
              </a:rPr>
              <a:t>The AfCFTA is expected to stimulate Africa’s GDP, output, welfare and trade, with largest gains expected from intra-African trade.</a:t>
            </a:r>
            <a:endParaRPr/>
          </a:p>
        </p:txBody>
      </p:sp>
      <p:sp>
        <p:nvSpPr>
          <p:cNvPr id="162" name="Google Shape;162;p7"/>
          <p:cNvSpPr/>
          <p:nvPr/>
        </p:nvSpPr>
        <p:spPr>
          <a:xfrm>
            <a:off x="118191" y="1680506"/>
            <a:ext cx="3894515" cy="4411623"/>
          </a:xfrm>
          <a:prstGeom prst="roundRect">
            <a:avLst>
              <a:gd fmla="val 8837" name="adj"/>
            </a:avLst>
          </a:prstGeom>
          <a:solidFill>
            <a:srgbClr val="D8D8D8"/>
          </a:solid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Compared to 2020, ECA estimates intra-African trade to increase by over </a:t>
            </a:r>
            <a:r>
              <a:rPr b="1" lang="en-GB" sz="1800">
                <a:solidFill>
                  <a:srgbClr val="1F3864"/>
                </a:solidFill>
                <a:latin typeface="Arial"/>
                <a:ea typeface="Arial"/>
                <a:cs typeface="Arial"/>
                <a:sym typeface="Arial"/>
              </a:rPr>
              <a:t>400%</a:t>
            </a:r>
            <a:r>
              <a:rPr lang="en-GB" sz="1800">
                <a:solidFill>
                  <a:schemeClr val="dk1"/>
                </a:solidFill>
                <a:latin typeface="Arial"/>
                <a:ea typeface="Arial"/>
                <a:cs typeface="Arial"/>
                <a:sym typeface="Arial"/>
              </a:rPr>
              <a:t> by 2045.</a:t>
            </a:r>
            <a:endParaRPr/>
          </a:p>
          <a:p>
            <a:pPr indent="-228600" lvl="0" marL="34290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The largest gains are expected in the industry, agrifood and services sectors.</a:t>
            </a:r>
            <a:endParaRPr/>
          </a:p>
          <a:p>
            <a:pPr indent="-228600" lvl="0" marL="34290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Greater intra-African trade and development of key value chains will insulate Africa from future external shocks and reduce dependency on external economies.</a:t>
            </a:r>
            <a:endParaRPr/>
          </a:p>
        </p:txBody>
      </p:sp>
      <p:sp>
        <p:nvSpPr>
          <p:cNvPr id="163" name="Google Shape;163;p7"/>
          <p:cNvSpPr txBox="1"/>
          <p:nvPr/>
        </p:nvSpPr>
        <p:spPr>
          <a:xfrm>
            <a:off x="-7643" y="265539"/>
            <a:ext cx="974768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lt1"/>
                </a:solidFill>
                <a:latin typeface="Arial"/>
                <a:ea typeface="Arial"/>
                <a:cs typeface="Arial"/>
                <a:sym typeface="Arial"/>
              </a:rPr>
              <a:t>The AfCFTA is envisaged to play a key role in economic recovery</a:t>
            </a:r>
            <a:endParaRPr b="1" sz="2400">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8"/>
          <p:cNvSpPr txBox="1"/>
          <p:nvPr>
            <p:ph idx="1" type="body"/>
          </p:nvPr>
        </p:nvSpPr>
        <p:spPr>
          <a:xfrm>
            <a:off x="451200" y="5811207"/>
            <a:ext cx="11289600" cy="294322"/>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1400"/>
              <a:buChar char="•"/>
            </a:pPr>
            <a:r>
              <a:rPr i="1" lang="en-GB" sz="1400">
                <a:latin typeface="Calibri"/>
                <a:ea typeface="Calibri"/>
                <a:cs typeface="Calibri"/>
                <a:sym typeface="Calibri"/>
              </a:rPr>
              <a:t>Source</a:t>
            </a:r>
            <a:r>
              <a:rPr lang="en-GB" sz="1400">
                <a:latin typeface="Calibri"/>
                <a:ea typeface="Calibri"/>
                <a:cs typeface="Calibri"/>
                <a:sym typeface="Calibri"/>
              </a:rPr>
              <a:t>: ECA calculations based on UNCTADstat data, November 17, 2021</a:t>
            </a:r>
            <a:endParaRPr sz="1400">
              <a:latin typeface="Calibri"/>
              <a:ea typeface="Calibri"/>
              <a:cs typeface="Calibri"/>
              <a:sym typeface="Calibri"/>
            </a:endParaRPr>
          </a:p>
          <a:p>
            <a:pPr indent="-139700" lvl="0" marL="228600" rtl="0" algn="l">
              <a:lnSpc>
                <a:spcPct val="90000"/>
              </a:lnSpc>
              <a:spcBef>
                <a:spcPts val="1000"/>
              </a:spcBef>
              <a:spcAft>
                <a:spcPts val="0"/>
              </a:spcAft>
              <a:buClr>
                <a:schemeClr val="dk1"/>
              </a:buClr>
              <a:buSzPts val="1400"/>
              <a:buNone/>
            </a:pPr>
            <a:r>
              <a:t/>
            </a:r>
            <a:endParaRPr sz="1400">
              <a:latin typeface="Calibri"/>
              <a:ea typeface="Calibri"/>
              <a:cs typeface="Calibri"/>
              <a:sym typeface="Calibri"/>
            </a:endParaRPr>
          </a:p>
        </p:txBody>
      </p:sp>
      <p:sp>
        <p:nvSpPr>
          <p:cNvPr id="169" name="Google Shape;169;p8"/>
          <p:cNvSpPr txBox="1"/>
          <p:nvPr/>
        </p:nvSpPr>
        <p:spPr>
          <a:xfrm>
            <a:off x="91440" y="337551"/>
            <a:ext cx="952307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lt1"/>
                </a:solidFill>
                <a:latin typeface="Arial"/>
                <a:ea typeface="Arial"/>
                <a:cs typeface="Arial"/>
                <a:sym typeface="Arial"/>
              </a:rPr>
              <a:t>Service sector has been significantly hit by the pandemic</a:t>
            </a:r>
            <a:endParaRPr b="1" sz="2400">
              <a:solidFill>
                <a:schemeClr val="lt1"/>
              </a:solidFill>
              <a:latin typeface="Arial"/>
              <a:ea typeface="Arial"/>
              <a:cs typeface="Arial"/>
              <a:sym typeface="Arial"/>
            </a:endParaRPr>
          </a:p>
        </p:txBody>
      </p:sp>
      <p:graphicFrame>
        <p:nvGraphicFramePr>
          <p:cNvPr id="170" name="Google Shape;170;p8"/>
          <p:cNvGraphicFramePr/>
          <p:nvPr/>
        </p:nvGraphicFramePr>
        <p:xfrm>
          <a:off x="294640" y="1270743"/>
          <a:ext cx="6228080" cy="4328160"/>
        </p:xfrm>
        <a:graphic>
          <a:graphicData uri="http://schemas.openxmlformats.org/drawingml/2006/chart">
            <c:chart r:id="rId3"/>
          </a:graphicData>
        </a:graphic>
      </p:graphicFrame>
      <p:sp>
        <p:nvSpPr>
          <p:cNvPr id="171" name="Google Shape;171;p8"/>
          <p:cNvSpPr txBox="1"/>
          <p:nvPr/>
        </p:nvSpPr>
        <p:spPr>
          <a:xfrm>
            <a:off x="-609600" y="951320"/>
            <a:ext cx="7132320" cy="307777"/>
          </a:xfrm>
          <a:prstGeom prst="rect">
            <a:avLst/>
          </a:prstGeom>
          <a:noFill/>
          <a:ln>
            <a:noFill/>
          </a:ln>
        </p:spPr>
        <p:txBody>
          <a:bodyPr anchorCtr="0" anchor="t" bIns="45700" lIns="91425" spcFirstLastPara="1" rIns="91425" wrap="square" tIns="45700">
            <a:spAutoFit/>
          </a:bodyPr>
          <a:lstStyle/>
          <a:p>
            <a:pPr indent="0" lvl="0" marL="795655" marR="822960" rtl="0" algn="just">
              <a:spcBef>
                <a:spcPts val="0"/>
              </a:spcBef>
              <a:spcAft>
                <a:spcPts val="0"/>
              </a:spcAft>
              <a:buNone/>
            </a:pPr>
            <a:r>
              <a:rPr b="1" lang="en-GB" sz="1400">
                <a:solidFill>
                  <a:schemeClr val="dk1"/>
                </a:solidFill>
                <a:latin typeface="Arial"/>
                <a:ea typeface="Arial"/>
                <a:cs typeface="Arial"/>
                <a:sym typeface="Arial"/>
              </a:rPr>
              <a:t>African Services exports by sector (2010-2020)</a:t>
            </a:r>
            <a:endParaRPr b="1" sz="1400">
              <a:solidFill>
                <a:schemeClr val="dk1"/>
              </a:solidFill>
              <a:latin typeface="Arial"/>
              <a:ea typeface="Arial"/>
              <a:cs typeface="Arial"/>
              <a:sym typeface="Arial"/>
            </a:endParaRPr>
          </a:p>
        </p:txBody>
      </p:sp>
      <p:graphicFrame>
        <p:nvGraphicFramePr>
          <p:cNvPr id="172" name="Google Shape;172;p8"/>
          <p:cNvGraphicFramePr/>
          <p:nvPr/>
        </p:nvGraphicFramePr>
        <p:xfrm>
          <a:off x="6530527" y="1239974"/>
          <a:ext cx="5661473" cy="3444459"/>
        </p:xfrm>
        <a:graphic>
          <a:graphicData uri="http://schemas.openxmlformats.org/drawingml/2006/chart">
            <c:chart r:id="rId4"/>
          </a:graphicData>
        </a:graphic>
      </p:graphicFrame>
      <p:sp>
        <p:nvSpPr>
          <p:cNvPr id="173" name="Google Shape;173;p8"/>
          <p:cNvSpPr txBox="1"/>
          <p:nvPr/>
        </p:nvSpPr>
        <p:spPr>
          <a:xfrm>
            <a:off x="6869069" y="4684433"/>
            <a:ext cx="64008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Calibri"/>
                <a:ea typeface="Calibri"/>
                <a:cs typeface="Calibri"/>
                <a:sym typeface="Calibri"/>
              </a:rPr>
              <a:t>Source: UNWTO, 2022</a:t>
            </a:r>
            <a:endParaRPr/>
          </a:p>
        </p:txBody>
      </p:sp>
      <p:sp>
        <p:nvSpPr>
          <p:cNvPr id="174" name="Google Shape;174;p8"/>
          <p:cNvSpPr/>
          <p:nvPr/>
        </p:nvSpPr>
        <p:spPr>
          <a:xfrm>
            <a:off x="6530527" y="5056218"/>
            <a:ext cx="5661473" cy="1804749"/>
          </a:xfrm>
          <a:prstGeom prst="roundRect">
            <a:avLst>
              <a:gd fmla="val 16667" name="adj"/>
            </a:avLst>
          </a:prstGeom>
          <a:solidFill>
            <a:srgbClr val="D8D8D8"/>
          </a:solidFill>
          <a:ln>
            <a:noFill/>
          </a:ln>
        </p:spPr>
        <p:txBody>
          <a:bodyPr anchorCtr="0" anchor="t" bIns="45700" lIns="91425" spcFirstLastPara="1" rIns="91425" wrap="square" tIns="45700">
            <a:spAutoFit/>
          </a:bodyPr>
          <a:lstStyle/>
          <a:p>
            <a:pPr indent="-180000" lvl="0" marL="180000" marR="0" rtl="0" algn="l">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Particularly </a:t>
            </a:r>
            <a:r>
              <a:rPr b="1" lang="en-GB" sz="2000">
                <a:solidFill>
                  <a:schemeClr val="dk1"/>
                </a:solidFill>
                <a:latin typeface="Arial"/>
                <a:ea typeface="Arial"/>
                <a:cs typeface="Arial"/>
                <a:sym typeface="Arial"/>
              </a:rPr>
              <a:t>travel-related services, </a:t>
            </a:r>
            <a:r>
              <a:rPr lang="en-GB" sz="2000">
                <a:solidFill>
                  <a:schemeClr val="dk1"/>
                </a:solidFill>
                <a:latin typeface="Arial"/>
                <a:ea typeface="Arial"/>
                <a:cs typeface="Arial"/>
                <a:sym typeface="Arial"/>
              </a:rPr>
              <a:t>have been severely affected.</a:t>
            </a:r>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180000" lvl="0" marL="180000" marR="0" rtl="0" algn="l">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African services’ exports fell from US$124.4 billion in 2019 to US$82.7 billion in 2020.</a:t>
            </a:r>
            <a:endParaRPr sz="200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9"/>
          <p:cNvSpPr/>
          <p:nvPr>
            <p:ph idx="1" type="body"/>
          </p:nvPr>
        </p:nvSpPr>
        <p:spPr>
          <a:xfrm>
            <a:off x="6756216" y="1349408"/>
            <a:ext cx="5063163" cy="4866255"/>
          </a:xfrm>
          <a:prstGeom prst="roundRect">
            <a:avLst>
              <a:gd fmla="val 5593" name="adj"/>
            </a:avLst>
          </a:prstGeom>
          <a:solidFill>
            <a:srgbClr val="D8D8D8"/>
          </a:solidFill>
          <a:ln>
            <a:noFill/>
          </a:ln>
        </p:spPr>
        <p:txBody>
          <a:bodyPr anchorCtr="0" anchor="t" bIns="45700" lIns="91425" spcFirstLastPara="1" rIns="91425" wrap="square" tIns="45700">
            <a:normAutofit/>
          </a:bodyPr>
          <a:lstStyle/>
          <a:p>
            <a:pPr indent="-342900" lvl="0" marL="382588" rtl="0" algn="l">
              <a:lnSpc>
                <a:spcPct val="90000"/>
              </a:lnSpc>
              <a:spcBef>
                <a:spcPts val="0"/>
              </a:spcBef>
              <a:spcAft>
                <a:spcPts val="0"/>
              </a:spcAft>
              <a:buClr>
                <a:schemeClr val="dk1"/>
              </a:buClr>
              <a:buSzPts val="2600"/>
              <a:buFont typeface="Arial"/>
              <a:buChar char="•"/>
            </a:pPr>
            <a:r>
              <a:rPr lang="en-GB" sz="2600">
                <a:latin typeface="Arial"/>
                <a:ea typeface="Arial"/>
                <a:cs typeface="Arial"/>
                <a:sym typeface="Arial"/>
              </a:rPr>
              <a:t>The pandemic has pushed an estimated </a:t>
            </a:r>
            <a:r>
              <a:rPr b="1" lang="en-GB" sz="2600">
                <a:latin typeface="Arial"/>
                <a:ea typeface="Arial"/>
                <a:cs typeface="Arial"/>
                <a:sym typeface="Arial"/>
              </a:rPr>
              <a:t>55 million </a:t>
            </a:r>
            <a:r>
              <a:rPr lang="en-GB" sz="2600">
                <a:latin typeface="Arial"/>
                <a:ea typeface="Arial"/>
                <a:cs typeface="Arial"/>
                <a:sym typeface="Arial"/>
              </a:rPr>
              <a:t>people into poverty, with </a:t>
            </a:r>
            <a:r>
              <a:rPr b="1" lang="en-GB" sz="2600">
                <a:latin typeface="Arial"/>
                <a:ea typeface="Arial"/>
                <a:cs typeface="Arial"/>
                <a:sym typeface="Arial"/>
              </a:rPr>
              <a:t>30-35 million </a:t>
            </a:r>
            <a:r>
              <a:rPr lang="en-GB" sz="2600">
                <a:latin typeface="Arial"/>
                <a:ea typeface="Arial"/>
                <a:cs typeface="Arial"/>
                <a:sym typeface="Arial"/>
              </a:rPr>
              <a:t>formal jobs at risk.</a:t>
            </a:r>
            <a:endParaRPr/>
          </a:p>
          <a:p>
            <a:pPr indent="-177800" lvl="0" marL="382588" rtl="0" algn="l">
              <a:lnSpc>
                <a:spcPct val="90000"/>
              </a:lnSpc>
              <a:spcBef>
                <a:spcPts val="0"/>
              </a:spcBef>
              <a:spcAft>
                <a:spcPts val="0"/>
              </a:spcAft>
              <a:buClr>
                <a:schemeClr val="dk1"/>
              </a:buClr>
              <a:buSzPts val="2600"/>
              <a:buFont typeface="Arial"/>
              <a:buNone/>
            </a:pPr>
            <a:r>
              <a:t/>
            </a:r>
            <a:endParaRPr sz="2600">
              <a:latin typeface="Arial"/>
              <a:ea typeface="Arial"/>
              <a:cs typeface="Arial"/>
              <a:sym typeface="Arial"/>
            </a:endParaRPr>
          </a:p>
          <a:p>
            <a:pPr indent="-342900" lvl="0" marL="382588" rtl="0" algn="l">
              <a:lnSpc>
                <a:spcPct val="90000"/>
              </a:lnSpc>
              <a:spcBef>
                <a:spcPts val="0"/>
              </a:spcBef>
              <a:spcAft>
                <a:spcPts val="0"/>
              </a:spcAft>
              <a:buClr>
                <a:schemeClr val="dk1"/>
              </a:buClr>
              <a:buSzPts val="2600"/>
              <a:buFont typeface="Arial"/>
              <a:buChar char="•"/>
            </a:pPr>
            <a:r>
              <a:rPr lang="en-GB" sz="2600"/>
              <a:t>Gains in </a:t>
            </a:r>
            <a:r>
              <a:rPr b="1" lang="en-GB" sz="2600"/>
              <a:t>health and education were also reversed. </a:t>
            </a:r>
            <a:endParaRPr/>
          </a:p>
          <a:p>
            <a:pPr indent="-177800" lvl="0" marL="382588" rtl="0" algn="l">
              <a:lnSpc>
                <a:spcPct val="90000"/>
              </a:lnSpc>
              <a:spcBef>
                <a:spcPts val="0"/>
              </a:spcBef>
              <a:spcAft>
                <a:spcPts val="0"/>
              </a:spcAft>
              <a:buClr>
                <a:schemeClr val="dk1"/>
              </a:buClr>
              <a:buSzPts val="2600"/>
              <a:buFont typeface="Arial"/>
              <a:buNone/>
            </a:pPr>
            <a:r>
              <a:t/>
            </a:r>
            <a:endParaRPr sz="2600">
              <a:latin typeface="Arial"/>
              <a:ea typeface="Arial"/>
              <a:cs typeface="Arial"/>
              <a:sym typeface="Arial"/>
            </a:endParaRPr>
          </a:p>
          <a:p>
            <a:pPr indent="-342900" lvl="0" marL="382588" rtl="0" algn="l">
              <a:lnSpc>
                <a:spcPct val="90000"/>
              </a:lnSpc>
              <a:spcBef>
                <a:spcPts val="0"/>
              </a:spcBef>
              <a:spcAft>
                <a:spcPts val="0"/>
              </a:spcAft>
              <a:buClr>
                <a:schemeClr val="dk1"/>
              </a:buClr>
              <a:buSzPts val="2600"/>
              <a:buChar char="•"/>
            </a:pPr>
            <a:r>
              <a:rPr lang="en-GB" sz="2600">
                <a:latin typeface="Arial"/>
                <a:ea typeface="Arial"/>
                <a:cs typeface="Arial"/>
                <a:sym typeface="Arial"/>
              </a:rPr>
              <a:t>These impacts are </a:t>
            </a:r>
            <a:r>
              <a:rPr b="1" lang="en-GB" sz="2600">
                <a:latin typeface="Arial"/>
                <a:ea typeface="Arial"/>
                <a:cs typeface="Arial"/>
                <a:sym typeface="Arial"/>
              </a:rPr>
              <a:t>exacerbated by the Ukraine war</a:t>
            </a:r>
            <a:r>
              <a:rPr lang="en-GB" sz="2600">
                <a:latin typeface="Arial"/>
                <a:ea typeface="Arial"/>
                <a:cs typeface="Arial"/>
                <a:sym typeface="Arial"/>
              </a:rPr>
              <a:t>.</a:t>
            </a:r>
            <a:endParaRPr/>
          </a:p>
        </p:txBody>
      </p:sp>
      <p:sp>
        <p:nvSpPr>
          <p:cNvPr id="181" name="Google Shape;181;p9"/>
          <p:cNvSpPr txBox="1"/>
          <p:nvPr/>
        </p:nvSpPr>
        <p:spPr>
          <a:xfrm>
            <a:off x="0" y="265538"/>
            <a:ext cx="991552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lt1"/>
                </a:solidFill>
                <a:latin typeface="Arial"/>
                <a:ea typeface="Arial"/>
                <a:cs typeface="Arial"/>
                <a:sym typeface="Arial"/>
              </a:rPr>
              <a:t>Social development impacts of COVID-19 and Ukraine crisis</a:t>
            </a:r>
            <a:endParaRPr b="1" sz="2400">
              <a:solidFill>
                <a:schemeClr val="lt1"/>
              </a:solidFill>
              <a:latin typeface="Arial"/>
              <a:ea typeface="Arial"/>
              <a:cs typeface="Arial"/>
              <a:sym typeface="Arial"/>
            </a:endParaRPr>
          </a:p>
        </p:txBody>
      </p:sp>
      <p:pic>
        <p:nvPicPr>
          <p:cNvPr id="182" name="Google Shape;182;p9"/>
          <p:cNvPicPr preferRelativeResize="0"/>
          <p:nvPr/>
        </p:nvPicPr>
        <p:blipFill rotWithShape="1">
          <a:blip r:embed="rId3">
            <a:alphaModFix/>
          </a:blip>
          <a:srcRect b="0" l="0" r="0" t="0"/>
          <a:stretch/>
        </p:blipFill>
        <p:spPr>
          <a:xfrm>
            <a:off x="220617" y="1086241"/>
            <a:ext cx="6088689" cy="3023546"/>
          </a:xfrm>
          <a:prstGeom prst="rect">
            <a:avLst/>
          </a:prstGeom>
          <a:noFill/>
          <a:ln>
            <a:noFill/>
          </a:ln>
        </p:spPr>
      </p:pic>
      <p:sp>
        <p:nvSpPr>
          <p:cNvPr id="183" name="Google Shape;183;p9"/>
          <p:cNvSpPr txBox="1"/>
          <p:nvPr/>
        </p:nvSpPr>
        <p:spPr>
          <a:xfrm>
            <a:off x="3712500" y="-3544440"/>
            <a:ext cx="334963" cy="157163"/>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700"/>
              <a:buFont typeface="Arial"/>
              <a:buNone/>
            </a:pPr>
            <a:r>
              <a:rPr b="1" i="0" lang="en-GB" sz="700" u="none" cap="none" strike="noStrike">
                <a:solidFill>
                  <a:srgbClr val="000000"/>
                </a:solidFill>
                <a:latin typeface="Arial"/>
                <a:ea typeface="Arial"/>
                <a:cs typeface="Arial"/>
                <a:sym typeface="Arial"/>
              </a:rPr>
              <a:t>54.7</a:t>
            </a:r>
            <a:r>
              <a:rPr b="0" i="0" lang="en-GB" sz="700" u="none" cap="none" strike="noStrike">
                <a:solidFill>
                  <a:srgbClr val="000000"/>
                </a:solidFill>
                <a:latin typeface="Arial"/>
                <a:ea typeface="Arial"/>
                <a:cs typeface="Arial"/>
                <a:sym typeface="Arial"/>
              </a:rPr>
              <a:t>*</a:t>
            </a:r>
            <a:endParaRPr b="0" i="0" sz="1800" u="none" cap="none" strike="noStrike">
              <a:solidFill>
                <a:schemeClr val="dk1"/>
              </a:solidFill>
              <a:latin typeface="Arial"/>
              <a:ea typeface="Arial"/>
              <a:cs typeface="Arial"/>
              <a:sym typeface="Arial"/>
            </a:endParaRPr>
          </a:p>
        </p:txBody>
      </p:sp>
      <p:sp>
        <p:nvSpPr>
          <p:cNvPr id="184" name="Google Shape;184;p9"/>
          <p:cNvSpPr/>
          <p:nvPr/>
        </p:nvSpPr>
        <p:spPr>
          <a:xfrm>
            <a:off x="-665825" y="-4208015"/>
            <a:ext cx="12192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000"/>
              <a:buFont typeface="Calibri"/>
              <a:buNone/>
            </a:pPr>
            <a:r>
              <a:rPr b="0" i="0" lang="en-GB" sz="1000" u="none" cap="none" strike="noStrike">
                <a:solidFill>
                  <a:schemeClr val="dk1"/>
                </a:solidFill>
                <a:latin typeface="Calibri"/>
                <a:ea typeface="Calibri"/>
                <a:cs typeface="Calibri"/>
                <a:sym typeface="Calibri"/>
              </a:rPr>
              <a:t>: </a:t>
            </a:r>
            <a:r>
              <a:rPr b="1" i="0" lang="en-GB" sz="1000" u="none" cap="none" strike="noStrike">
                <a:solidFill>
                  <a:schemeClr val="dk1"/>
                </a:solidFill>
                <a:latin typeface="Calibri"/>
                <a:ea typeface="Calibri"/>
                <a:cs typeface="Calibri"/>
                <a:sym typeface="Calibri"/>
              </a:rPr>
              <a:t>Increase in absolute number of poor, in Africa** since 1990</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85" name="Google Shape;185;p9"/>
          <p:cNvSpPr/>
          <p:nvPr/>
        </p:nvSpPr>
        <p:spPr>
          <a:xfrm>
            <a:off x="129513" y="-3750815"/>
            <a:ext cx="12192000" cy="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 name="Google Shape;186;p9"/>
          <p:cNvSpPr txBox="1"/>
          <p:nvPr/>
        </p:nvSpPr>
        <p:spPr>
          <a:xfrm>
            <a:off x="129513" y="874965"/>
            <a:ext cx="6626703" cy="268663"/>
          </a:xfrm>
          <a:prstGeom prst="rect">
            <a:avLst/>
          </a:prstGeom>
          <a:noFill/>
          <a:ln>
            <a:noFill/>
          </a:ln>
        </p:spPr>
        <p:txBody>
          <a:bodyPr anchorCtr="0" anchor="t" bIns="45700" lIns="91425" spcFirstLastPara="1" rIns="91425" wrap="square" tIns="45700">
            <a:spAutoFit/>
          </a:bodyPr>
          <a:lstStyle/>
          <a:p>
            <a:pPr indent="0" lvl="0" marL="720090" marR="0" rtl="0" algn="l">
              <a:lnSpc>
                <a:spcPct val="66666"/>
              </a:lnSpc>
              <a:spcBef>
                <a:spcPts val="0"/>
              </a:spcBef>
              <a:spcAft>
                <a:spcPts val="0"/>
              </a:spcAft>
              <a:buNone/>
            </a:pPr>
            <a:r>
              <a:rPr b="1" lang="en-GB" sz="1800">
                <a:solidFill>
                  <a:schemeClr val="dk1"/>
                </a:solidFill>
                <a:latin typeface="Calibri"/>
                <a:ea typeface="Calibri"/>
                <a:cs typeface="Calibri"/>
                <a:sym typeface="Calibri"/>
              </a:rPr>
              <a:t>Increase in absolute number of the poor in Africa since 1990</a:t>
            </a:r>
            <a:endParaRPr sz="2400">
              <a:solidFill>
                <a:schemeClr val="dk1"/>
              </a:solidFill>
              <a:latin typeface="Calibri"/>
              <a:ea typeface="Calibri"/>
              <a:cs typeface="Calibri"/>
              <a:sym typeface="Calibri"/>
            </a:endParaRPr>
          </a:p>
        </p:txBody>
      </p:sp>
      <p:sp>
        <p:nvSpPr>
          <p:cNvPr id="187" name="Google Shape;187;p9"/>
          <p:cNvSpPr txBox="1"/>
          <p:nvPr/>
        </p:nvSpPr>
        <p:spPr>
          <a:xfrm>
            <a:off x="-429086" y="3899085"/>
            <a:ext cx="6427432" cy="227883"/>
          </a:xfrm>
          <a:prstGeom prst="rect">
            <a:avLst/>
          </a:prstGeom>
          <a:noFill/>
          <a:ln>
            <a:noFill/>
          </a:ln>
        </p:spPr>
        <p:txBody>
          <a:bodyPr anchorCtr="0" anchor="t" bIns="45700" lIns="91425" spcFirstLastPara="1" rIns="91425" wrap="square" tIns="45700">
            <a:spAutoFit/>
          </a:bodyPr>
          <a:lstStyle/>
          <a:p>
            <a:pPr indent="0" lvl="0" marL="795655" marR="824230" rtl="0" algn="l">
              <a:lnSpc>
                <a:spcPct val="122222"/>
              </a:lnSpc>
              <a:spcBef>
                <a:spcPts val="0"/>
              </a:spcBef>
              <a:spcAft>
                <a:spcPts val="0"/>
              </a:spcAft>
              <a:buNone/>
            </a:pPr>
            <a:r>
              <a:rPr i="1" lang="en-GB" sz="900">
                <a:solidFill>
                  <a:schemeClr val="dk1"/>
                </a:solidFill>
                <a:latin typeface="Calibri"/>
                <a:ea typeface="Calibri"/>
                <a:cs typeface="Calibri"/>
                <a:sym typeface="Calibri"/>
              </a:rPr>
              <a:t>Source: ECA calculations from World Bank (2020).</a:t>
            </a:r>
            <a:endParaRPr sz="900">
              <a:solidFill>
                <a:schemeClr val="dk1"/>
              </a:solidFill>
              <a:latin typeface="Calibri"/>
              <a:ea typeface="Calibri"/>
              <a:cs typeface="Calibri"/>
              <a:sym typeface="Calibri"/>
            </a:endParaRPr>
          </a:p>
        </p:txBody>
      </p:sp>
      <p:graphicFrame>
        <p:nvGraphicFramePr>
          <p:cNvPr id="188" name="Google Shape;188;p9"/>
          <p:cNvGraphicFramePr/>
          <p:nvPr/>
        </p:nvGraphicFramePr>
        <p:xfrm>
          <a:off x="284084" y="4468825"/>
          <a:ext cx="6025221" cy="2002996"/>
        </p:xfrm>
        <a:graphic>
          <a:graphicData uri="http://schemas.openxmlformats.org/drawingml/2006/chart">
            <c:chart r:id="rId4"/>
          </a:graphicData>
        </a:graphic>
      </p:graphicFrame>
      <p:sp>
        <p:nvSpPr>
          <p:cNvPr id="189" name="Google Shape;189;p9"/>
          <p:cNvSpPr txBox="1"/>
          <p:nvPr/>
        </p:nvSpPr>
        <p:spPr>
          <a:xfrm>
            <a:off x="372621" y="4126827"/>
            <a:ext cx="6088689" cy="30777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1400">
                <a:solidFill>
                  <a:schemeClr val="dk1"/>
                </a:solidFill>
                <a:latin typeface="Calibri"/>
                <a:ea typeface="Calibri"/>
                <a:cs typeface="Calibri"/>
                <a:sym typeface="Calibri"/>
              </a:rPr>
              <a:t>FAO Food Price Index January 2021-March 2022, 2014-2016=100</a:t>
            </a:r>
            <a:endParaRPr b="1" sz="1400">
              <a:solidFill>
                <a:schemeClr val="dk1"/>
              </a:solidFill>
              <a:latin typeface="Calibri"/>
              <a:ea typeface="Calibri"/>
              <a:cs typeface="Calibri"/>
              <a:sym typeface="Calibri"/>
            </a:endParaRPr>
          </a:p>
        </p:txBody>
      </p:sp>
      <p:sp>
        <p:nvSpPr>
          <p:cNvPr id="190" name="Google Shape;190;p9"/>
          <p:cNvSpPr txBox="1"/>
          <p:nvPr/>
        </p:nvSpPr>
        <p:spPr>
          <a:xfrm>
            <a:off x="6461310" y="6240989"/>
            <a:ext cx="1868668" cy="23083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900">
                <a:solidFill>
                  <a:schemeClr val="dk1"/>
                </a:solidFill>
                <a:latin typeface="Calibri"/>
                <a:ea typeface="Calibri"/>
                <a:cs typeface="Calibri"/>
                <a:sym typeface="Calibri"/>
              </a:rPr>
              <a:t>Source: FAO, 2022</a:t>
            </a:r>
            <a:endParaRPr sz="9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2022-04-01T08:16:12Z</dcterms:created>
  <dc:creator>Afework Temtime</dc:creator>
</cp:coreProperties>
</file>