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5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>
        <p:scale>
          <a:sx n="70" d="100"/>
          <a:sy n="70" d="100"/>
        </p:scale>
        <p:origin x="7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7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51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46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6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97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4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9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36A1-3BC9-4A2A-9B0F-343338427FF3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7B3FA-B7F3-49E5-8DF9-F964B78D9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5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bassoland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Perpetua" panose="02020502060401020303" pitchFamily="18" charset="0"/>
              </a:rPr>
              <a:t>GEOCODING and MODERNISATION of GEOSPATIAL INFORMATION and NMAs in AFRICA</a:t>
            </a:r>
            <a:endParaRPr lang="fr-FR" dirty="0">
              <a:latin typeface="Perpetua" panose="020205020604010203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sz="3600" dirty="0" smtClean="0"/>
              <a:t>AN OVERVIEW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809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- 2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059582"/>
            <a:ext cx="11724105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THE CLARIFICATION AND DEFINITION OF TERMS 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>
                <a:solidFill>
                  <a:schemeClr val="bg1">
                    <a:lumMod val="65000"/>
                  </a:schemeClr>
                </a:solidFill>
              </a:rPr>
              <a:t>Geocoding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: As defined and described in the ECA paper "Status of integration of Geospatial and Statistical Information in Africa" (June 2022). Remember: It is a process ensuring the smooth integration of Geospatial and Statistical Information in Africa.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>
                <a:solidFill>
                  <a:schemeClr val="bg1">
                    <a:lumMod val="65000"/>
                  </a:schemeClr>
                </a:solidFill>
              </a:rPr>
              <a:t>Modernization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: Not a technology-driven initiative, but a broader encompassing all the nine Strategic Pathways of the IGIF and all the six components of the NSDI.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NMAs - NMOs</a:t>
            </a:r>
            <a:r>
              <a:rPr lang="en-GB" sz="3200" dirty="0" smtClean="0"/>
              <a:t>:  A generic term to designate the main actors of Geospatial Information in a country, in an inclusive vision, in a structured format, with leadership.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736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- 3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WHAT NEEDS TO BE MODERNIZED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Reference</a:t>
            </a:r>
            <a:r>
              <a:rPr lang="en-GB" sz="3200" dirty="0" smtClean="0"/>
              <a:t> : The development of Integrated Geospatial Information is based on three pillars: (1) Governance, (2) Technology and (3) People. 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1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- 3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47812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200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348" y="1191662"/>
            <a:ext cx="7011417" cy="566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2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- 4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WHAT NEEDS TO BE MODERNIZED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>
                <a:solidFill>
                  <a:schemeClr val="bg1">
                    <a:lumMod val="65000"/>
                  </a:schemeClr>
                </a:solidFill>
              </a:rPr>
              <a:t>Reference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: The development of Integrated Geospatial Information is based on three pillars: (1) Governance, (2) Technology and (3) People. 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dirty="0" smtClean="0"/>
              <a:t>Modernisation Actions</a:t>
            </a:r>
            <a:r>
              <a:rPr lang="en-GB" sz="3200" dirty="0" smtClean="0"/>
              <a:t>: The modernisation actions should target the detailed content of each pillar of the IGIF model. These are illustrated by cross sections of the three foundation pillars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301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– 4.1</a:t>
            </a:r>
            <a:endParaRPr lang="fr-FR" b="1" dirty="0">
              <a:latin typeface="Maiandra GD" panose="020E0502030308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0" y="1635918"/>
            <a:ext cx="9497532" cy="5120481"/>
          </a:xfrm>
        </p:spPr>
      </p:pic>
    </p:spTree>
    <p:extLst>
      <p:ext uri="{BB962C8B-B14F-4D97-AF65-F5344CB8AC3E}">
        <p14:creationId xmlns:p14="http://schemas.microsoft.com/office/powerpoint/2010/main" val="41319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– 4.2</a:t>
            </a:r>
            <a:endParaRPr lang="fr-FR" b="1" dirty="0">
              <a:latin typeface="Maiandra GD" panose="020E0502030308020204" pitchFamily="34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369" y="1341120"/>
            <a:ext cx="9083395" cy="5283199"/>
          </a:xfrm>
        </p:spPr>
      </p:pic>
    </p:spTree>
    <p:extLst>
      <p:ext uri="{BB962C8B-B14F-4D97-AF65-F5344CB8AC3E}">
        <p14:creationId xmlns:p14="http://schemas.microsoft.com/office/powerpoint/2010/main" val="36229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– 4.3</a:t>
            </a:r>
            <a:endParaRPr lang="fr-FR" b="1" dirty="0">
              <a:latin typeface="Maiandra GD" panose="020E0502030308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7" y="1402080"/>
            <a:ext cx="9928885" cy="5354320"/>
          </a:xfrm>
        </p:spPr>
      </p:pic>
    </p:spTree>
    <p:extLst>
      <p:ext uri="{BB962C8B-B14F-4D97-AF65-F5344CB8AC3E}">
        <p14:creationId xmlns:p14="http://schemas.microsoft.com/office/powerpoint/2010/main" val="25384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– 4.4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WHAT NEEDS TO BE MODERNIZED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>
                <a:solidFill>
                  <a:schemeClr val="bg1">
                    <a:lumMod val="65000"/>
                  </a:schemeClr>
                </a:solidFill>
              </a:rPr>
              <a:t>Reference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 : The development of Integrated Geospatial Information is based on three pillars: (1) Governance, (2) Technology and (3) People. 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dirty="0" smtClean="0">
                <a:solidFill>
                  <a:schemeClr val="bg1">
                    <a:lumMod val="65000"/>
                  </a:schemeClr>
                </a:solidFill>
              </a:rPr>
              <a:t>Modernisation Actions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: The modernisation actions should target the detailed content of each pillar of the IGIF model. These are illustrated by cross sections of the three foundation pillars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dirty="0" smtClean="0"/>
              <a:t>The same exercise was done with reference to the six components of NSDI for countries interested in this model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5632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- 5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5392018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HOW TO PLAN FOR GI MODERNISATION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Scale Issue</a:t>
            </a:r>
            <a:r>
              <a:rPr lang="en-GB" sz="3200" dirty="0" smtClean="0"/>
              <a:t>: The Modernisation process should envision at least three levels of intervention: (1) A regional scale to take into account modernisation needs of continental scope; (2) a sub-regional scale to support the regional integration needs for modernisation; (3) a national scale to meet the modernisation needs of Member </a:t>
            </a:r>
            <a:r>
              <a:rPr lang="en-GB" sz="3200" dirty="0"/>
              <a:t>S</a:t>
            </a:r>
            <a:r>
              <a:rPr lang="en-GB" sz="3200" dirty="0" smtClean="0"/>
              <a:t>tates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Prioritisation</a:t>
            </a:r>
            <a:r>
              <a:rPr lang="en-GB" sz="3200" dirty="0" smtClean="0"/>
              <a:t>: Needs assessment should provide at each scale a list of areas where modernisation efforts should be put. From these areas, a plan of modernisation action should be developed based on priority-setting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79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– 5.2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191662"/>
            <a:ext cx="11724105" cy="5392018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WHAT STRATEGY FOR GI MODERNISATION IN AFRICA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Sustainable Funding</a:t>
            </a:r>
            <a:r>
              <a:rPr lang="en-GB" sz="3200" dirty="0" smtClean="0"/>
              <a:t>: The Modernisation process can only be efficient if sustainable funding is made available to support African efforts at the three above mentioned scales </a:t>
            </a:r>
          </a:p>
          <a:p>
            <a:pPr marL="995362" lvl="2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3200" dirty="0" smtClean="0"/>
              <a:t>A way of ensuring that sustainable funding would be to establish a </a:t>
            </a:r>
            <a:r>
              <a:rPr lang="en-GB" sz="3200" b="1" u="sng" dirty="0"/>
              <a:t>S</a:t>
            </a:r>
            <a:r>
              <a:rPr lang="en-GB" sz="3200" b="1" u="sng" dirty="0" smtClean="0"/>
              <a:t>pecial </a:t>
            </a:r>
            <a:r>
              <a:rPr lang="en-GB" sz="3200" b="1" u="sng" dirty="0"/>
              <a:t>F</a:t>
            </a:r>
            <a:r>
              <a:rPr lang="en-GB" sz="3200" b="1" u="sng" dirty="0" smtClean="0"/>
              <a:t>und</a:t>
            </a:r>
            <a:r>
              <a:rPr lang="en-GB" sz="3200" b="1" dirty="0" smtClean="0"/>
              <a:t> </a:t>
            </a:r>
            <a:r>
              <a:rPr lang="en-GB" sz="3200" dirty="0"/>
              <a:t>to assist African countries </a:t>
            </a:r>
            <a:r>
              <a:rPr lang="en-GB" sz="3200" dirty="0" smtClean="0"/>
              <a:t>and sub-regions in </a:t>
            </a:r>
            <a:r>
              <a:rPr lang="en-GB" sz="3200" dirty="0"/>
              <a:t>their </a:t>
            </a:r>
            <a:r>
              <a:rPr lang="en-GB" sz="3200" dirty="0" smtClean="0"/>
              <a:t>respective modernization </a:t>
            </a:r>
            <a:r>
              <a:rPr lang="en-GB" sz="3200" dirty="0"/>
              <a:t>efforts</a:t>
            </a:r>
            <a:endParaRPr lang="en-GB" sz="3200" dirty="0" smtClean="0"/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056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432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INTRODUCTION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695" y="998622"/>
            <a:ext cx="11004884" cy="478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The </a:t>
            </a:r>
            <a:r>
              <a:rPr lang="fr-FR" sz="3200" dirty="0" err="1" smtClean="0"/>
              <a:t>Strategy</a:t>
            </a:r>
            <a:r>
              <a:rPr lang="fr-FR" sz="3200" dirty="0" smtClean="0"/>
              <a:t> for the </a:t>
            </a:r>
            <a:r>
              <a:rPr lang="fr-FR" sz="3200" dirty="0" err="1" smtClean="0"/>
              <a:t>implementation</a:t>
            </a:r>
            <a:r>
              <a:rPr lang="fr-FR" sz="3200" dirty="0" smtClean="0"/>
              <a:t> of UN GGIM</a:t>
            </a:r>
            <a:r>
              <a:rPr lang="fr-FR" sz="3200" dirty="0" smtClean="0"/>
              <a:t> </a:t>
            </a:r>
            <a:r>
              <a:rPr lang="fr-FR" sz="3200" dirty="0" err="1" smtClean="0"/>
              <a:t>Africa’s</a:t>
            </a:r>
            <a:r>
              <a:rPr lang="fr-FR" sz="3200" dirty="0" smtClean="0"/>
              <a:t> Programme of </a:t>
            </a:r>
            <a:r>
              <a:rPr lang="fr-FR" sz="3200" dirty="0" err="1" smtClean="0"/>
              <a:t>Work</a:t>
            </a:r>
            <a:r>
              <a:rPr lang="fr-FR" sz="3200" dirty="0" smtClean="0"/>
              <a:t> </a:t>
            </a:r>
            <a:r>
              <a:rPr lang="fr-FR" sz="3200" dirty="0" err="1" smtClean="0"/>
              <a:t>includes</a:t>
            </a:r>
            <a:r>
              <a:rPr lang="fr-FR" sz="3200" dirty="0" smtClean="0"/>
              <a:t>: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sz="3200" dirty="0" smtClean="0"/>
              <a:t> national </a:t>
            </a:r>
            <a:r>
              <a:rPr lang="en-US" sz="3200" dirty="0"/>
              <a:t>and region-wide spatial data and technology </a:t>
            </a:r>
            <a:endParaRPr lang="en-US" sz="3200" dirty="0" smtClean="0"/>
          </a:p>
          <a:p>
            <a:pPr marL="806450" lvl="1" indent="-361950">
              <a:buFont typeface="Wingdings" panose="05000000000000000000" pitchFamily="2" charset="2"/>
              <a:buChar char="ü"/>
            </a:pPr>
            <a:r>
              <a:rPr lang="en-US" sz="3200" dirty="0" smtClean="0"/>
              <a:t>to be made available </a:t>
            </a:r>
            <a:r>
              <a:rPr lang="en-US" sz="3200" dirty="0"/>
              <a:t>to as many potential users as possible </a:t>
            </a:r>
            <a:endParaRPr lang="en-US" sz="3200" dirty="0" smtClean="0"/>
          </a:p>
          <a:p>
            <a:pPr marL="806450" lvl="1" indent="-361950">
              <a:buFont typeface="Wingdings" panose="05000000000000000000" pitchFamily="2" charset="2"/>
              <a:buChar char="ü"/>
            </a:pPr>
            <a:r>
              <a:rPr lang="en-US" sz="3200" dirty="0"/>
              <a:t>t</a:t>
            </a:r>
            <a:r>
              <a:rPr lang="en-US" sz="3200" dirty="0"/>
              <a:t>o be developed</a:t>
            </a:r>
            <a:r>
              <a:rPr lang="en-US" sz="3200" dirty="0"/>
              <a:t>, managed, procured, and coordinated according to best </a:t>
            </a:r>
            <a:r>
              <a:rPr lang="en-US" sz="3200" dirty="0"/>
              <a:t>practices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3200" dirty="0" smtClean="0"/>
              <a:t>the modernization </a:t>
            </a:r>
            <a:r>
              <a:rPr lang="en-US" sz="3200" dirty="0"/>
              <a:t>of Geospatial Information in Africa </a:t>
            </a:r>
            <a:r>
              <a:rPr lang="en-US" sz="3200" dirty="0"/>
              <a:t>to </a:t>
            </a:r>
            <a:r>
              <a:rPr lang="en-US" sz="3200" dirty="0"/>
              <a:t>expand and improve the use and awareness </a:t>
            </a:r>
            <a:r>
              <a:rPr lang="en-US" sz="3200" dirty="0" smtClean="0"/>
              <a:t>of geospatial technologies</a:t>
            </a:r>
          </a:p>
          <a:p>
            <a:pPr marL="806450" lvl="1" indent="-361950">
              <a:buFont typeface="Wingdings" panose="05000000000000000000" pitchFamily="2" charset="2"/>
              <a:buChar char="ü"/>
            </a:pPr>
            <a:r>
              <a:rPr lang="en-US" sz="3200" dirty="0" smtClean="0"/>
              <a:t>through </a:t>
            </a:r>
            <a:r>
              <a:rPr lang="en-US" sz="3200" dirty="0"/>
              <a:t>increased collaborative educational </a:t>
            </a:r>
            <a:r>
              <a:rPr lang="en-US" sz="3200" dirty="0" smtClean="0"/>
              <a:t>opportunities </a:t>
            </a:r>
            <a:r>
              <a:rPr lang="en-US" sz="3200" dirty="0"/>
              <a:t>and </a:t>
            </a:r>
            <a:r>
              <a:rPr lang="en-US" sz="3200" dirty="0" smtClean="0"/>
              <a:t>outreach</a:t>
            </a:r>
          </a:p>
          <a:p>
            <a:pPr marL="806450" lvl="1" indent="-361950">
              <a:buFont typeface="Wingdings" panose="05000000000000000000" pitchFamily="2" charset="2"/>
              <a:buChar char="ü"/>
            </a:pPr>
            <a:r>
              <a:rPr lang="en-US" sz="3200" dirty="0"/>
              <a:t>t</a:t>
            </a:r>
            <a:r>
              <a:rPr lang="en-US" sz="3200" dirty="0" smtClean="0"/>
              <a:t>hrough the identification and securing of sustainable </a:t>
            </a:r>
            <a:r>
              <a:rPr lang="en-US" sz="3200" dirty="0"/>
              <a:t>funding </a:t>
            </a:r>
            <a:r>
              <a:rPr lang="en-US" sz="3200" dirty="0" smtClean="0"/>
              <a:t>to </a:t>
            </a:r>
            <a:r>
              <a:rPr lang="en-US" sz="3200" dirty="0"/>
              <a:t>support ongoing NMA’s geospatial </a:t>
            </a:r>
            <a:r>
              <a:rPr lang="en-US" sz="3200" dirty="0" smtClean="0"/>
              <a:t>programs.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856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CONCLUSION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5420" y="897745"/>
            <a:ext cx="11724105" cy="5392018"/>
          </a:xfrm>
        </p:spPr>
        <p:txBody>
          <a:bodyPr>
            <a:noAutofit/>
          </a:bodyPr>
          <a:lstStyle/>
          <a:p>
            <a:pPr marL="538162" lvl="1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3200" dirty="0" smtClean="0"/>
              <a:t>Remember </a:t>
            </a:r>
          </a:p>
          <a:p>
            <a:pPr marL="538162" lvl="1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2800" dirty="0" smtClean="0"/>
              <a:t>INNOVATION DOES NOT COME FROM GOVERNMENT. IT COMES FROM THE PRIVATE SECTOR, THE INDUSTRY, THE ACADEMIA. IT COMES FROM THE DEDICATION OF OUR YOUNG PEOPLE (Greg SCOTT)</a:t>
            </a:r>
            <a:endParaRPr lang="en-GB" sz="2800" dirty="0"/>
          </a:p>
          <a:p>
            <a:pPr marL="538162" lvl="1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3200" dirty="0" smtClean="0"/>
              <a:t>I Wish to reflect, to refer, to count on the Young People in this room to support this on-going study till its full completion. I also wish to call on the experienced experts of the African continent and beyond, to respond to a questionnaire </a:t>
            </a:r>
            <a:r>
              <a:rPr lang="en-GB" sz="3200" smtClean="0"/>
              <a:t>and to interviews </a:t>
            </a:r>
            <a:r>
              <a:rPr lang="en-GB" sz="3200" dirty="0" smtClean="0"/>
              <a:t>planned in the course of this study.</a:t>
            </a:r>
          </a:p>
          <a:p>
            <a:pPr marL="538162" lvl="1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3200" dirty="0" smtClean="0"/>
              <a:t>THANK YOU VERY MUCH </a:t>
            </a:r>
          </a:p>
          <a:p>
            <a:pPr marL="538162" lvl="1" indent="0">
              <a:spcBef>
                <a:spcPts val="1200"/>
              </a:spcBef>
              <a:buNone/>
              <a:tabLst>
                <a:tab pos="630238" algn="l"/>
                <a:tab pos="1260475" algn="l"/>
              </a:tabLst>
            </a:pPr>
            <a:r>
              <a:rPr lang="en-GB" sz="3200" dirty="0" smtClean="0"/>
              <a:t>Contact : André B. BASSOLÉ  </a:t>
            </a:r>
            <a:r>
              <a:rPr lang="en-GB" sz="3200" dirty="0" smtClean="0">
                <a:hlinkClick r:id="rId2"/>
              </a:rPr>
              <a:t>bassoland@gmail.com</a:t>
            </a:r>
            <a:r>
              <a:rPr lang="en-GB" sz="3200" dirty="0" smtClean="0"/>
              <a:t> WhatsApp +226 7660 9049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897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432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INTRODUCTION - 2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695" y="998622"/>
            <a:ext cx="11004884" cy="478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In </a:t>
            </a:r>
            <a:r>
              <a:rPr lang="fr-FR" sz="3200" dirty="0" err="1" smtClean="0"/>
              <a:t>this</a:t>
            </a:r>
            <a:r>
              <a:rPr lang="fr-FR" sz="3200" dirty="0" smtClean="0"/>
              <a:t> regard, the UNECA </a:t>
            </a:r>
            <a:r>
              <a:rPr lang="fr-FR" sz="3200" dirty="0" err="1" smtClean="0"/>
              <a:t>initiated</a:t>
            </a:r>
            <a:r>
              <a:rPr lang="fr-FR" sz="3200" dirty="0" smtClean="0"/>
              <a:t> </a:t>
            </a:r>
          </a:p>
          <a:p>
            <a:pPr marL="0" indent="0">
              <a:buNone/>
            </a:pPr>
            <a:r>
              <a:rPr lang="fr-FR" sz="3200" dirty="0" smtClean="0"/>
              <a:t>a </a:t>
            </a:r>
            <a:r>
              <a:rPr lang="fr-FR" sz="3200" dirty="0" err="1" smtClean="0"/>
              <a:t>research</a:t>
            </a:r>
            <a:r>
              <a:rPr lang="fr-FR" sz="3200" dirty="0" smtClean="0"/>
              <a:t> </a:t>
            </a:r>
            <a:r>
              <a:rPr lang="fr-FR" sz="3200" dirty="0" err="1" smtClean="0"/>
              <a:t>study</a:t>
            </a:r>
            <a:r>
              <a:rPr lang="fr-FR" sz="3200" dirty="0" smtClean="0"/>
              <a:t> on the </a:t>
            </a:r>
            <a:r>
              <a:rPr lang="en-US" sz="3200" dirty="0" smtClean="0"/>
              <a:t>production of a </a:t>
            </a:r>
            <a:r>
              <a:rPr lang="en-US" sz="3200" dirty="0"/>
              <a:t>comprehensive Strategy for the Modernization of Geospatial Information in Africa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with </a:t>
            </a:r>
            <a:r>
              <a:rPr lang="en-US" sz="3200" dirty="0"/>
              <a:t>particular emphasis on the integration of geospatial and statistical </a:t>
            </a:r>
            <a:r>
              <a:rPr lang="en-US" sz="3200" dirty="0" smtClean="0"/>
              <a:t>information.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6823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600" y="-119029"/>
            <a:ext cx="4361157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CONTEXT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695" y="683662"/>
            <a:ext cx="4833062" cy="5859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In </a:t>
            </a:r>
            <a:r>
              <a:rPr lang="fr-FR" sz="3200" dirty="0" err="1"/>
              <a:t>N</a:t>
            </a:r>
            <a:r>
              <a:rPr lang="fr-FR" sz="3200" dirty="0" err="1" smtClean="0"/>
              <a:t>ovember</a:t>
            </a:r>
            <a:r>
              <a:rPr lang="fr-FR" sz="3200" dirty="0" smtClean="0"/>
              <a:t> 2012, the World Bank </a:t>
            </a:r>
            <a:r>
              <a:rPr lang="fr-FR" sz="3200" dirty="0" err="1" smtClean="0"/>
              <a:t>published</a:t>
            </a:r>
            <a:r>
              <a:rPr lang="fr-FR" sz="3200" dirty="0" smtClean="0"/>
              <a:t> </a:t>
            </a:r>
            <a:r>
              <a:rPr lang="fr-FR" sz="3200" dirty="0" err="1" smtClean="0"/>
              <a:t>this</a:t>
            </a:r>
            <a:r>
              <a:rPr lang="fr-FR" sz="3200" dirty="0" smtClean="0"/>
              <a:t> </a:t>
            </a:r>
            <a:r>
              <a:rPr lang="fr-FR" sz="3200" dirty="0" err="1" smtClean="0"/>
              <a:t>map</a:t>
            </a:r>
            <a:r>
              <a:rPr lang="fr-FR" sz="3200" dirty="0"/>
              <a:t> </a:t>
            </a:r>
            <a:r>
              <a:rPr lang="fr-FR" sz="3200" dirty="0" err="1" smtClean="0"/>
              <a:t>showing</a:t>
            </a:r>
            <a:r>
              <a:rPr lang="fr-FR" sz="3200" dirty="0" smtClean="0"/>
              <a:t> </a:t>
            </a:r>
            <a:r>
              <a:rPr lang="fr-FR" sz="3200" dirty="0" err="1" smtClean="0"/>
              <a:t>that</a:t>
            </a:r>
            <a:r>
              <a:rPr lang="fr-FR" sz="3200" dirty="0" smtClean="0"/>
              <a:t> </a:t>
            </a:r>
            <a:r>
              <a:rPr lang="fr-FR" sz="3200" dirty="0" err="1" smtClean="0"/>
              <a:t>Africa</a:t>
            </a:r>
            <a:r>
              <a:rPr lang="fr-FR" sz="3200" dirty="0" smtClean="0"/>
              <a:t> </a:t>
            </a:r>
            <a:r>
              <a:rPr lang="fr-FR" sz="3200" dirty="0" err="1" smtClean="0"/>
              <a:t>is</a:t>
            </a:r>
            <a:r>
              <a:rPr lang="fr-FR" sz="3200" dirty="0" smtClean="0"/>
              <a:t> </a:t>
            </a:r>
            <a:r>
              <a:rPr lang="fr-FR" sz="3200" dirty="0" err="1" smtClean="0"/>
              <a:t>moving</a:t>
            </a:r>
            <a:r>
              <a:rPr lang="fr-FR" sz="3200" dirty="0" smtClean="0"/>
              <a:t> </a:t>
            </a:r>
            <a:r>
              <a:rPr lang="fr-FR" sz="3200" dirty="0" err="1" smtClean="0"/>
              <a:t>fast</a:t>
            </a:r>
            <a:r>
              <a:rPr lang="fr-FR" sz="3200" dirty="0" smtClean="0"/>
              <a:t>,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most</a:t>
            </a:r>
            <a:r>
              <a:rPr lang="fr-FR" sz="3200" dirty="0" smtClean="0"/>
              <a:t> of </a:t>
            </a:r>
            <a:r>
              <a:rPr lang="fr-FR" sz="3200" dirty="0" err="1" smtClean="0"/>
              <a:t>Sub-Saharan</a:t>
            </a:r>
            <a:r>
              <a:rPr lang="fr-FR" sz="3200" dirty="0" smtClean="0"/>
              <a:t> countries </a:t>
            </a:r>
            <a:r>
              <a:rPr lang="fr-FR" sz="3200" dirty="0" err="1" smtClean="0"/>
              <a:t>accessing</a:t>
            </a:r>
            <a:r>
              <a:rPr lang="fr-FR" sz="3200" dirty="0" smtClean="0"/>
              <a:t> the </a:t>
            </a:r>
            <a:r>
              <a:rPr lang="fr-FR" sz="3200" dirty="0" err="1" smtClean="0"/>
              <a:t>status</a:t>
            </a:r>
            <a:r>
              <a:rPr lang="fr-FR" sz="3200" dirty="0" smtClean="0"/>
              <a:t> of "Middle </a:t>
            </a:r>
            <a:r>
              <a:rPr lang="fr-FR" sz="3200" dirty="0" err="1" smtClean="0"/>
              <a:t>Income</a:t>
            </a:r>
            <a:r>
              <a:rPr lang="fr-FR" sz="3200" dirty="0" smtClean="0"/>
              <a:t> Countries  (</a:t>
            </a:r>
            <a:r>
              <a:rPr lang="fr-FR" sz="3200" dirty="0"/>
              <a:t>M</a:t>
            </a:r>
            <a:r>
              <a:rPr lang="fr-FR" sz="3200" dirty="0" smtClean="0"/>
              <a:t>IC)", i.e. </a:t>
            </a:r>
            <a:r>
              <a:rPr lang="fr-FR" sz="3200" dirty="0" err="1" smtClean="0"/>
              <a:t>with</a:t>
            </a:r>
            <a:r>
              <a:rPr lang="fr-FR" sz="3200" dirty="0" smtClean="0"/>
              <a:t> a GDP per capita </a:t>
            </a:r>
            <a:r>
              <a:rPr lang="fr-FR" sz="3200" dirty="0" err="1" smtClean="0"/>
              <a:t>crossing</a:t>
            </a:r>
            <a:r>
              <a:rPr lang="fr-FR" sz="3200" dirty="0" smtClean="0"/>
              <a:t> the US$ 1 000 </a:t>
            </a:r>
            <a:r>
              <a:rPr lang="fr-FR" sz="3200" dirty="0" err="1" smtClean="0"/>
              <a:t>threshold</a:t>
            </a:r>
            <a:r>
              <a:rPr lang="fr-FR" sz="3200" dirty="0" smtClean="0"/>
              <a:t>. This </a:t>
            </a:r>
            <a:r>
              <a:rPr lang="fr-FR" sz="3200" dirty="0" err="1" smtClean="0"/>
              <a:t>includes</a:t>
            </a:r>
            <a:r>
              <a:rPr lang="fr-FR" sz="3200" dirty="0" smtClean="0"/>
              <a:t> six "</a:t>
            </a:r>
            <a:r>
              <a:rPr lang="fr-FR" sz="3200" dirty="0" err="1" smtClean="0"/>
              <a:t>next</a:t>
            </a:r>
            <a:r>
              <a:rPr lang="fr-FR" sz="3200" dirty="0" smtClean="0"/>
              <a:t> </a:t>
            </a:r>
            <a:r>
              <a:rPr lang="fr-FR" sz="3200" dirty="0" err="1" smtClean="0"/>
              <a:t>MICs</a:t>
            </a:r>
            <a:r>
              <a:rPr lang="fr-FR" sz="3200" dirty="0" smtClean="0"/>
              <a:t>" by 2025 out of the </a:t>
            </a:r>
            <a:r>
              <a:rPr lang="fr-FR" sz="3200" dirty="0" err="1" smtClean="0"/>
              <a:t>thirteen</a:t>
            </a:r>
            <a:r>
              <a:rPr lang="fr-FR" sz="3200" dirty="0" smtClean="0"/>
              <a:t> </a:t>
            </a:r>
            <a:r>
              <a:rPr lang="fr-FR" sz="3200" dirty="0" err="1" smtClean="0"/>
              <a:t>Low</a:t>
            </a:r>
            <a:r>
              <a:rPr lang="fr-FR" sz="3200" dirty="0" smtClean="0"/>
              <a:t> </a:t>
            </a:r>
            <a:r>
              <a:rPr lang="fr-FR" sz="3200" dirty="0" err="1" smtClean="0"/>
              <a:t>Income</a:t>
            </a:r>
            <a:r>
              <a:rPr lang="fr-FR" sz="3200" dirty="0" smtClean="0"/>
              <a:t> Countries (</a:t>
            </a:r>
            <a:r>
              <a:rPr lang="fr-FR" sz="3200" dirty="0" err="1" smtClean="0"/>
              <a:t>LICs</a:t>
            </a:r>
            <a:r>
              <a:rPr lang="fr-FR" sz="3200" dirty="0" smtClean="0"/>
              <a:t>) at the time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673" y="0"/>
            <a:ext cx="67453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7560" y="0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CONTEXT - 2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66542"/>
            <a:ext cx="12191999" cy="5859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b="1" dirty="0" err="1" smtClean="0"/>
              <a:t>Meanwhile</a:t>
            </a:r>
            <a:endParaRPr lang="fr-FR" sz="3200" b="1" dirty="0" smtClean="0"/>
          </a:p>
          <a:p>
            <a:pPr marL="0" indent="0">
              <a:buNone/>
            </a:pPr>
            <a:r>
              <a:rPr lang="fr-FR" sz="3200" b="1" dirty="0" smtClean="0"/>
              <a:t>COVID 19 </a:t>
            </a:r>
            <a:r>
              <a:rPr lang="fr-FR" sz="3200" b="1" dirty="0" err="1" smtClean="0"/>
              <a:t>pandemic</a:t>
            </a:r>
            <a:endParaRPr lang="fr-FR" sz="3200" b="1" dirty="0" smtClean="0"/>
          </a:p>
          <a:p>
            <a:pPr marL="0" indent="0">
              <a:buNone/>
            </a:pPr>
            <a:r>
              <a:rPr lang="fr-FR" sz="3200" dirty="0" smtClean="0"/>
              <a:t>				      </a:t>
            </a:r>
            <a:r>
              <a:rPr lang="fr-FR" sz="3200" dirty="0" err="1" smtClean="0"/>
              <a:t>Degradation</a:t>
            </a:r>
            <a:r>
              <a:rPr lang="fr-FR" sz="3200" dirty="0" smtClean="0"/>
              <a:t> of </a:t>
            </a:r>
            <a:r>
              <a:rPr lang="fr-FR" sz="3200" dirty="0" err="1" smtClean="0"/>
              <a:t>this</a:t>
            </a:r>
            <a:r>
              <a:rPr lang="fr-FR" sz="3200" dirty="0" smtClean="0"/>
              <a:t> </a:t>
            </a:r>
            <a:r>
              <a:rPr lang="fr-FR" sz="3200" dirty="0" err="1"/>
              <a:t>encouraging</a:t>
            </a:r>
            <a:r>
              <a:rPr lang="fr-FR" sz="3200" dirty="0"/>
              <a:t> </a:t>
            </a:r>
            <a:r>
              <a:rPr lang="fr-FR" sz="3200" dirty="0" smtClean="0"/>
              <a:t>state of 2012 </a:t>
            </a:r>
          </a:p>
          <a:p>
            <a:pPr marL="0" indent="0">
              <a:buNone/>
            </a:pPr>
            <a:r>
              <a:rPr lang="fr-FR" sz="3200" b="1" dirty="0" err="1" smtClean="0"/>
              <a:t>Present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war</a:t>
            </a:r>
            <a:r>
              <a:rPr lang="fr-FR" sz="3200" b="1" dirty="0" smtClean="0"/>
              <a:t> in Europe</a:t>
            </a:r>
            <a:r>
              <a:rPr lang="fr-FR" sz="3200" dirty="0" smtClean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3200" dirty="0" smtClean="0"/>
              <a:t>In addition, </a:t>
            </a:r>
            <a:r>
              <a:rPr lang="fr-FR" sz="3200" dirty="0" err="1" smtClean="0"/>
              <a:t>Africa</a:t>
            </a:r>
            <a:r>
              <a:rPr lang="fr-FR" sz="3200" dirty="0" smtClean="0"/>
              <a:t> </a:t>
            </a:r>
            <a:r>
              <a:rPr lang="fr-FR" sz="3200" dirty="0" err="1" smtClean="0"/>
              <a:t>affected</a:t>
            </a:r>
            <a:r>
              <a:rPr lang="fr-FR" sz="3200" dirty="0" smtClean="0"/>
              <a:t> by the </a:t>
            </a:r>
            <a:r>
              <a:rPr lang="fr-FR" sz="3200" b="1" dirty="0" err="1" smtClean="0"/>
              <a:t>lack</a:t>
            </a:r>
            <a:r>
              <a:rPr lang="fr-FR" sz="3200" b="1" dirty="0" smtClean="0"/>
              <a:t> of </a:t>
            </a:r>
            <a:r>
              <a:rPr lang="fr-FR" sz="3200" b="1" dirty="0" err="1" smtClean="0"/>
              <a:t>economic</a:t>
            </a:r>
            <a:r>
              <a:rPr lang="fr-FR" sz="3200" b="1" dirty="0" smtClean="0"/>
              <a:t> diversification </a:t>
            </a:r>
            <a:r>
              <a:rPr lang="fr-FR" sz="3200" dirty="0" smtClean="0"/>
              <a:t>issue: t</a:t>
            </a:r>
            <a:r>
              <a:rPr lang="en-US" sz="3200" dirty="0" smtClean="0"/>
              <a:t>he </a:t>
            </a:r>
            <a:r>
              <a:rPr lang="en-US" sz="3200" dirty="0"/>
              <a:t>continent </a:t>
            </a:r>
            <a:r>
              <a:rPr lang="en-US" sz="3200" dirty="0" smtClean="0"/>
              <a:t>is home </a:t>
            </a:r>
            <a:r>
              <a:rPr lang="en-US" sz="3200" dirty="0"/>
              <a:t>to eight of the world’s fifteen least economically diversified </a:t>
            </a:r>
            <a:r>
              <a:rPr lang="en-US" sz="3200" dirty="0" smtClean="0"/>
              <a:t>countries (Usman, Z. et </a:t>
            </a:r>
            <a:r>
              <a:rPr lang="en-US" sz="3200" dirty="0" err="1" smtClean="0"/>
              <a:t>als</a:t>
            </a:r>
            <a:r>
              <a:rPr lang="en-US" sz="3200" dirty="0" smtClean="0"/>
              <a:t> - 2021). </a:t>
            </a:r>
          </a:p>
          <a:p>
            <a:pPr marL="0" indent="0">
              <a:buNone/>
            </a:pPr>
            <a:r>
              <a:rPr lang="fr-FR" sz="3200" b="1" dirty="0" err="1" smtClean="0"/>
              <a:t>Geospatial</a:t>
            </a:r>
            <a:r>
              <a:rPr lang="fr-FR" sz="3200" b="1" dirty="0" smtClean="0"/>
              <a:t> </a:t>
            </a:r>
            <a:r>
              <a:rPr lang="fr-FR" sz="3200" b="1" dirty="0"/>
              <a:t>Information</a:t>
            </a:r>
            <a:r>
              <a:rPr lang="fr-FR" sz="3200" dirty="0"/>
              <a:t> </a:t>
            </a:r>
            <a:r>
              <a:rPr lang="fr-FR" sz="3200" dirty="0" smtClean="0"/>
              <a:t>= </a:t>
            </a:r>
            <a:r>
              <a:rPr lang="fr-FR" sz="3200" b="1" dirty="0" err="1" smtClean="0"/>
              <a:t>catalyst</a:t>
            </a:r>
            <a:r>
              <a:rPr lang="fr-FR" sz="3200" b="1" dirty="0" smtClean="0"/>
              <a:t> of </a:t>
            </a:r>
            <a:r>
              <a:rPr lang="fr-FR" sz="3200" b="1" dirty="0" err="1" smtClean="0"/>
              <a:t>economic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growth</a:t>
            </a:r>
            <a:r>
              <a:rPr lang="fr-FR" sz="3200" dirty="0" smtClean="0"/>
              <a:t> (</a:t>
            </a:r>
            <a:r>
              <a:rPr lang="fr-FR" sz="3200" dirty="0" err="1" smtClean="0"/>
              <a:t>including</a:t>
            </a:r>
            <a:r>
              <a:rPr lang="fr-FR" sz="3200" dirty="0" smtClean="0"/>
              <a:t> </a:t>
            </a:r>
            <a:r>
              <a:rPr lang="fr-FR" sz="3200" dirty="0" err="1" smtClean="0"/>
              <a:t>economic</a:t>
            </a:r>
            <a:r>
              <a:rPr lang="fr-FR" sz="3200" dirty="0" smtClean="0"/>
              <a:t> diversification) </a:t>
            </a:r>
          </a:p>
          <a:p>
            <a:pPr marL="0" indent="0">
              <a:buNone/>
            </a:pPr>
            <a:r>
              <a:rPr lang="fr-FR" sz="3200" dirty="0" err="1" smtClean="0"/>
              <a:t>Therefore</a:t>
            </a:r>
            <a:r>
              <a:rPr lang="fr-FR" sz="3200" dirty="0" smtClean="0"/>
              <a:t>, </a:t>
            </a:r>
            <a:r>
              <a:rPr lang="fr-FR" sz="3200" dirty="0" err="1" smtClean="0"/>
              <a:t>African</a:t>
            </a:r>
            <a:r>
              <a:rPr lang="fr-FR" sz="3200" dirty="0" smtClean="0"/>
              <a:t> </a:t>
            </a:r>
            <a:r>
              <a:rPr lang="fr-FR" sz="3200" b="1" dirty="0"/>
              <a:t>GI </a:t>
            </a:r>
            <a:r>
              <a:rPr lang="fr-FR" sz="3200" b="1" dirty="0" smtClean="0"/>
              <a:t>experts and </a:t>
            </a:r>
            <a:r>
              <a:rPr lang="fr-FR" sz="3200" b="1" dirty="0" err="1"/>
              <a:t>policy</a:t>
            </a:r>
            <a:r>
              <a:rPr lang="fr-FR" sz="3200" b="1" dirty="0"/>
              <a:t> </a:t>
            </a:r>
            <a:r>
              <a:rPr lang="fr-FR" sz="3200" b="1" dirty="0" err="1" smtClean="0"/>
              <a:t>makers’s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duty</a:t>
            </a:r>
            <a:r>
              <a:rPr lang="fr-FR" sz="3200" dirty="0" smtClean="0"/>
              <a:t>: </a:t>
            </a:r>
            <a:r>
              <a:rPr lang="fr-FR" sz="3200" b="1" dirty="0"/>
              <a:t>to </a:t>
            </a:r>
            <a:r>
              <a:rPr lang="fr-FR" sz="3200" b="1" dirty="0" err="1"/>
              <a:t>boost</a:t>
            </a:r>
            <a:r>
              <a:rPr lang="fr-FR" sz="3200" b="1" dirty="0"/>
              <a:t> </a:t>
            </a:r>
            <a:r>
              <a:rPr lang="fr-FR" sz="3200" b="1" dirty="0" smtClean="0"/>
              <a:t>the GI </a:t>
            </a:r>
            <a:r>
              <a:rPr lang="fr-FR" sz="3200" b="1" dirty="0" err="1" smtClean="0"/>
              <a:t>domain</a:t>
            </a:r>
            <a:r>
              <a:rPr lang="fr-FR" sz="3200" dirty="0" smtClean="0"/>
              <a:t> </a:t>
            </a:r>
            <a:r>
              <a:rPr lang="fr-FR" sz="3200" dirty="0"/>
              <a:t>in </a:t>
            </a:r>
            <a:r>
              <a:rPr lang="fr-FR" sz="3200" dirty="0" err="1"/>
              <a:t>order</a:t>
            </a:r>
            <a:r>
              <a:rPr lang="fr-FR" sz="3200" dirty="0"/>
              <a:t> to catch up, to </a:t>
            </a:r>
            <a:r>
              <a:rPr lang="fr-FR" sz="3200" dirty="0" err="1"/>
              <a:t>recover</a:t>
            </a:r>
            <a:r>
              <a:rPr lang="fr-FR" sz="3200" dirty="0"/>
              <a:t> </a:t>
            </a:r>
            <a:r>
              <a:rPr lang="fr-FR" sz="3200" dirty="0" err="1"/>
              <a:t>what</a:t>
            </a:r>
            <a:r>
              <a:rPr lang="fr-FR" sz="3200" dirty="0"/>
              <a:t> the countries </a:t>
            </a:r>
            <a:r>
              <a:rPr lang="fr-FR" sz="3200" dirty="0" err="1"/>
              <a:t>lost</a:t>
            </a:r>
            <a:r>
              <a:rPr lang="fr-FR" sz="3200" dirty="0"/>
              <a:t> </a:t>
            </a:r>
            <a:r>
              <a:rPr lang="fr-FR" sz="3200" dirty="0" err="1"/>
              <a:t>recently</a:t>
            </a:r>
            <a:r>
              <a:rPr lang="fr-FR" sz="3200" dirty="0"/>
              <a:t> in </a:t>
            </a:r>
            <a:r>
              <a:rPr lang="fr-FR" sz="3200" dirty="0" err="1"/>
              <a:t>terms</a:t>
            </a:r>
            <a:r>
              <a:rPr lang="fr-FR" sz="3200" dirty="0"/>
              <a:t> of </a:t>
            </a:r>
            <a:r>
              <a:rPr lang="fr-FR" sz="3200" dirty="0" err="1"/>
              <a:t>economic</a:t>
            </a:r>
            <a:r>
              <a:rPr lang="fr-FR" sz="3200" dirty="0"/>
              <a:t> performance 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7" name="Flèche droite 6"/>
          <p:cNvSpPr/>
          <p:nvPr/>
        </p:nvSpPr>
        <p:spPr>
          <a:xfrm rot="1824295">
            <a:off x="3749040" y="1638088"/>
            <a:ext cx="66040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9734139">
            <a:off x="3891280" y="2613714"/>
            <a:ext cx="66040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7560" y="0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CONTEXT - 3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333" y="998622"/>
            <a:ext cx="6564726" cy="5859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err="1" smtClean="0"/>
              <a:t>Unfortunately</a:t>
            </a:r>
            <a:r>
              <a:rPr lang="fr-FR" sz="3200" dirty="0" smtClean="0"/>
              <a:t>, the state of GI contribution to the </a:t>
            </a:r>
            <a:r>
              <a:rPr lang="fr-FR" sz="3200" dirty="0" err="1" smtClean="0"/>
              <a:t>continent’s</a:t>
            </a:r>
            <a:r>
              <a:rPr lang="fr-FR" sz="3200" dirty="0" smtClean="0"/>
              <a:t> </a:t>
            </a:r>
            <a:r>
              <a:rPr lang="fr-FR" sz="3200" dirty="0" err="1" smtClean="0"/>
              <a:t>economies</a:t>
            </a:r>
            <a:r>
              <a:rPr lang="fr-FR" sz="3200" dirty="0" smtClean="0"/>
              <a:t> </a:t>
            </a:r>
            <a:r>
              <a:rPr lang="fr-FR" sz="3200" dirty="0" err="1" smtClean="0"/>
              <a:t>is</a:t>
            </a:r>
            <a:r>
              <a:rPr lang="fr-FR" sz="3200" dirty="0" smtClean="0"/>
              <a:t> </a:t>
            </a:r>
            <a:r>
              <a:rPr lang="fr-FR" sz="3200" dirty="0" err="1" smtClean="0"/>
              <a:t>very</a:t>
            </a:r>
            <a:r>
              <a:rPr lang="fr-FR" sz="3200" dirty="0" smtClean="0"/>
              <a:t> </a:t>
            </a:r>
            <a:r>
              <a:rPr lang="fr-FR" sz="3200" dirty="0" err="1" smtClean="0"/>
              <a:t>low</a:t>
            </a:r>
            <a:r>
              <a:rPr lang="fr-FR" sz="3200" dirty="0" smtClean="0"/>
              <a:t>.</a:t>
            </a:r>
          </a:p>
          <a:p>
            <a:pPr marL="0" indent="0">
              <a:buNone/>
            </a:pPr>
            <a:r>
              <a:rPr lang="fr-FR" sz="3200" dirty="0" smtClean="0"/>
              <a:t>This </a:t>
            </a:r>
            <a:r>
              <a:rPr lang="fr-FR" sz="3200" dirty="0" err="1" smtClean="0"/>
              <a:t>is</a:t>
            </a:r>
            <a:r>
              <a:rPr lang="fr-FR" sz="3200" dirty="0" smtClean="0"/>
              <a:t> in part, and </a:t>
            </a:r>
            <a:r>
              <a:rPr lang="fr-FR" sz="3200" dirty="0" err="1" smtClean="0"/>
              <a:t>predominently</a:t>
            </a:r>
            <a:r>
              <a:rPr lang="fr-FR" sz="3200" dirty="0" smtClean="0"/>
              <a:t>, due to the </a:t>
            </a:r>
            <a:r>
              <a:rPr lang="fr-FR" sz="3200" dirty="0" err="1" smtClean="0"/>
              <a:t>fact</a:t>
            </a:r>
            <a:r>
              <a:rPr lang="fr-FR" sz="3200" dirty="0" smtClean="0"/>
              <a:t> </a:t>
            </a:r>
            <a:r>
              <a:rPr lang="fr-FR" sz="3200" dirty="0" err="1" smtClean="0"/>
              <a:t>that</a:t>
            </a:r>
            <a:r>
              <a:rPr lang="fr-FR" sz="3200" dirty="0" smtClean="0"/>
              <a:t> "</a:t>
            </a:r>
            <a:r>
              <a:rPr lang="en-US" sz="3200" dirty="0" smtClean="0"/>
              <a:t>all </a:t>
            </a:r>
            <a:r>
              <a:rPr lang="en-US" sz="3200" dirty="0"/>
              <a:t>the components of NSDI are still at a very basic or rudimentary level of development in African </a:t>
            </a:r>
            <a:r>
              <a:rPr lang="en-US" sz="3200" dirty="0" smtClean="0"/>
              <a:t>countries“ (ECA 2020). </a:t>
            </a:r>
            <a:r>
              <a:rPr lang="fr-FR" sz="3200" dirty="0" smtClean="0"/>
              <a:t>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HENCE THE RELEVANCE OF THE GI AND NMAs MODERNISATION INITIATIVE TAKEN BY ECA</a:t>
            </a: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76" y="197923"/>
            <a:ext cx="4396611" cy="6467037"/>
          </a:xfrm>
          <a:prstGeom prst="rect">
            <a:avLst/>
          </a:prstGeom>
        </p:spPr>
      </p:pic>
      <p:sp>
        <p:nvSpPr>
          <p:cNvPr id="6" name="Flèche droite 5"/>
          <p:cNvSpPr/>
          <p:nvPr/>
        </p:nvSpPr>
        <p:spPr>
          <a:xfrm>
            <a:off x="5514468" y="4338320"/>
            <a:ext cx="1767840" cy="294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947492" y="5809141"/>
            <a:ext cx="3319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M. SULTAN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73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432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METHODOLOGY 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8916" y="1283102"/>
            <a:ext cx="11004884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fr-FR" sz="3200" dirty="0" smtClean="0"/>
              <a:t>CLARIFICATION AND DEFINITION OF TERMS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err="1" smtClean="0"/>
              <a:t>GeoCoding</a:t>
            </a:r>
            <a:endParaRPr lang="fr-FR" sz="3200" dirty="0" smtClean="0"/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smtClean="0"/>
              <a:t>Modernisation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smtClean="0"/>
              <a:t>NMAs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fr-FR" sz="3200" dirty="0"/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fr-FR" sz="3200" dirty="0" smtClean="0"/>
              <a:t>FOUR </a:t>
            </a:r>
            <a:r>
              <a:rPr lang="fr-FR" sz="3200" dirty="0"/>
              <a:t>(4) KEY RESEARCH QUESTIONS</a:t>
            </a:r>
          </a:p>
          <a:p>
            <a:pPr marL="0" indent="0">
              <a:buNone/>
            </a:pPr>
            <a:endParaRPr lang="fr-FR" sz="3200" dirty="0" smtClean="0"/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err="1"/>
              <a:t>Why</a:t>
            </a:r>
            <a:r>
              <a:rPr lang="fr-FR" sz="3200" dirty="0"/>
              <a:t> </a:t>
            </a:r>
            <a:r>
              <a:rPr lang="fr-FR" sz="3200" dirty="0" err="1"/>
              <a:t>Modernize</a:t>
            </a:r>
            <a:r>
              <a:rPr lang="fr-FR" sz="3200" dirty="0"/>
              <a:t> GI and NMAs in </a:t>
            </a:r>
            <a:r>
              <a:rPr lang="fr-FR" sz="3200" dirty="0" err="1"/>
              <a:t>Africa</a:t>
            </a:r>
            <a:r>
              <a:rPr lang="fr-FR" sz="3200" dirty="0"/>
              <a:t>?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err="1"/>
              <a:t>What</a:t>
            </a:r>
            <a:r>
              <a:rPr lang="fr-FR" sz="3200" dirty="0"/>
              <a:t> </a:t>
            </a:r>
            <a:r>
              <a:rPr lang="fr-FR" sz="3200" dirty="0" err="1"/>
              <a:t>Needs</a:t>
            </a:r>
            <a:r>
              <a:rPr lang="fr-FR" sz="3200" dirty="0"/>
              <a:t> to </a:t>
            </a:r>
            <a:r>
              <a:rPr lang="fr-FR" sz="3200" dirty="0" err="1"/>
              <a:t>be</a:t>
            </a:r>
            <a:r>
              <a:rPr lang="fr-FR" sz="3200" dirty="0"/>
              <a:t> </a:t>
            </a:r>
            <a:r>
              <a:rPr lang="fr-FR" sz="3200" dirty="0" err="1"/>
              <a:t>Modernised</a:t>
            </a:r>
            <a:r>
              <a:rPr lang="fr-FR" sz="3200" dirty="0"/>
              <a:t> ?</a:t>
            </a:r>
            <a:endParaRPr lang="en-US" sz="3200" dirty="0"/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US" sz="3200" dirty="0"/>
              <a:t>How to Plan for </a:t>
            </a:r>
            <a:r>
              <a:rPr lang="en-US" sz="3200" dirty="0" err="1"/>
              <a:t>Modernisation</a:t>
            </a:r>
            <a:r>
              <a:rPr lang="en-US" sz="3200" dirty="0"/>
              <a:t> ?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US" sz="3200" dirty="0"/>
              <a:t>What Strategy for GI and NMAs </a:t>
            </a:r>
            <a:r>
              <a:rPr lang="en-US" sz="3200" dirty="0" err="1"/>
              <a:t>Modernisation</a:t>
            </a:r>
            <a:r>
              <a:rPr lang="en-US" sz="3200" dirty="0"/>
              <a:t> in Africa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348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0432"/>
            <a:ext cx="10515600" cy="1030538"/>
          </a:xfrm>
        </p:spPr>
        <p:txBody>
          <a:bodyPr/>
          <a:lstStyle/>
          <a:p>
            <a:r>
              <a:rPr lang="fr-FR" b="1" dirty="0" smtClean="0">
                <a:latin typeface="Maiandra GD" panose="020E0502030308020204" pitchFamily="34" charset="0"/>
              </a:rPr>
              <a:t>METHODOLOGY  -  2 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8916" y="1283102"/>
            <a:ext cx="11004884" cy="4781299"/>
          </a:xfrm>
        </p:spPr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Ø"/>
            </a:pPr>
            <a:r>
              <a:rPr lang="fr-FR" sz="3200" dirty="0" smtClean="0"/>
              <a:t>DOCUMENTARY REVIEW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fr-FR" sz="3200" dirty="0"/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fr-FR" sz="3200" dirty="0" smtClean="0"/>
              <a:t>ADDITIONAL INFORMATION GATHERING</a:t>
            </a:r>
            <a:endParaRPr lang="fr-FR" sz="3200" dirty="0"/>
          </a:p>
          <a:p>
            <a:pPr marL="0" indent="0">
              <a:buNone/>
            </a:pPr>
            <a:endParaRPr lang="fr-FR" sz="3200" dirty="0" smtClean="0"/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smtClean="0"/>
              <a:t>On-line Survey 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fr-FR" sz="3200" dirty="0" smtClean="0"/>
              <a:t>Interviews</a:t>
            </a:r>
          </a:p>
          <a:p>
            <a:pPr marL="1076325" lvl="1" indent="-538163"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endParaRPr lang="fr-FR" sz="3200" dirty="0"/>
          </a:p>
          <a:p>
            <a:pPr marL="538163" lvl="1" indent="-538163">
              <a:spcBef>
                <a:spcPts val="1000"/>
              </a:spcBef>
              <a:buFont typeface="Wingdings" panose="05000000000000000000" pitchFamily="2" charset="2"/>
              <a:buChar char="Ø"/>
              <a:tabLst>
                <a:tab pos="630238" algn="l"/>
                <a:tab pos="1260475" algn="l"/>
              </a:tabLst>
            </a:pPr>
            <a:r>
              <a:rPr lang="fr-FR" sz="3200" dirty="0"/>
              <a:t>INFORMATION ANALYSIS AND RESULTS </a:t>
            </a:r>
            <a:r>
              <a:rPr lang="fr-FR" sz="3200" dirty="0" smtClean="0"/>
              <a:t>COMPILATION</a:t>
            </a:r>
            <a:endParaRPr lang="fr-FR" sz="3200" dirty="0"/>
          </a:p>
          <a:p>
            <a:pPr marL="538163" lvl="1" indent="-538163">
              <a:spcBef>
                <a:spcPts val="1000"/>
              </a:spcBef>
              <a:buFont typeface="Wingdings" panose="05000000000000000000" pitchFamily="2" charset="2"/>
              <a:buChar char="Ø"/>
              <a:tabLst>
                <a:tab pos="630238" algn="l"/>
                <a:tab pos="1260475" algn="l"/>
              </a:tabLst>
            </a:pPr>
            <a:endParaRPr lang="fr-FR" sz="3200" dirty="0" smtClean="0"/>
          </a:p>
          <a:p>
            <a:pPr marL="538163" lvl="1" indent="-538163">
              <a:spcBef>
                <a:spcPts val="1000"/>
              </a:spcBef>
              <a:buFont typeface="Wingdings" panose="05000000000000000000" pitchFamily="2" charset="2"/>
              <a:buChar char="Ø"/>
              <a:tabLst>
                <a:tab pos="630238" algn="l"/>
                <a:tab pos="1260475" algn="l"/>
              </a:tabLst>
            </a:pPr>
            <a:r>
              <a:rPr lang="fr-FR" sz="3200" dirty="0" smtClean="0"/>
              <a:t>REPORT WRITING, REVIEW AND VALIDATION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240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978" y="110592"/>
            <a:ext cx="11133221" cy="103053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Maiandra GD" panose="020E0502030308020204" pitchFamily="34" charset="0"/>
              </a:rPr>
              <a:t>P</a:t>
            </a:r>
            <a:r>
              <a:rPr lang="fr-FR" b="1" dirty="0" smtClean="0">
                <a:latin typeface="Maiandra GD" panose="020E0502030308020204" pitchFamily="34" charset="0"/>
              </a:rPr>
              <a:t>RELIMINARY FINDINGS AND EARLY RESULTS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34" y="1293262"/>
            <a:ext cx="11724105" cy="478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This is a Research Study in </a:t>
            </a:r>
            <a:r>
              <a:rPr lang="en-GB" sz="3200" dirty="0" smtClean="0"/>
              <a:t>P</a:t>
            </a:r>
            <a:r>
              <a:rPr lang="en-GB" sz="3200" dirty="0" smtClean="0"/>
              <a:t>rogress</a:t>
            </a:r>
          </a:p>
          <a:p>
            <a:pPr marL="0" indent="0">
              <a:buNone/>
            </a:pPr>
            <a:r>
              <a:rPr lang="en-GB" sz="3200" dirty="0" smtClean="0"/>
              <a:t>The following are early findings that need to be further and critically analysed </a:t>
            </a:r>
          </a:p>
          <a:p>
            <a:pPr marL="538163" indent="-538163">
              <a:buFont typeface="Wingdings" panose="05000000000000000000" pitchFamily="2" charset="2"/>
              <a:buChar char="Ø"/>
            </a:pPr>
            <a:r>
              <a:rPr lang="en-GB" sz="3200" dirty="0" smtClean="0"/>
              <a:t>ON THE CLARIFICATION AND DEFINITION OF TERMS 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err="1" smtClean="0"/>
              <a:t>GeoCoding</a:t>
            </a:r>
            <a:r>
              <a:rPr lang="en-GB" sz="3200" dirty="0" smtClean="0"/>
              <a:t> : As defined and described in the ECA paper "Status of integration of Geospatial and Statistical Information in Africa" (June 2022). Remember: It is a process.</a:t>
            </a:r>
          </a:p>
          <a:p>
            <a:pPr marL="1076325" lvl="1" indent="-538163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630238" algn="l"/>
                <a:tab pos="1260475" algn="l"/>
              </a:tabLst>
            </a:pPr>
            <a:r>
              <a:rPr lang="en-GB" sz="3200" b="1" u="sng" dirty="0" smtClean="0"/>
              <a:t>Modernization</a:t>
            </a:r>
            <a:r>
              <a:rPr lang="en-GB" sz="3200" dirty="0" smtClean="0"/>
              <a:t>: not a technology-driven initiative, but a broader </a:t>
            </a:r>
            <a:r>
              <a:rPr lang="en-GB" sz="3200" dirty="0"/>
              <a:t>change-driven endeavour </a:t>
            </a:r>
            <a:r>
              <a:rPr lang="en-GB" sz="3200" dirty="0" smtClean="0"/>
              <a:t>encompassing all the nine Strategic Pathways of the IGIF and all the six components of the NSDI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445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1057</Words>
  <Application>Microsoft Office PowerPoint</Application>
  <PresentationFormat>Grand écran</PresentationFormat>
  <Paragraphs>97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Maiandra GD</vt:lpstr>
      <vt:lpstr>Perpetua</vt:lpstr>
      <vt:lpstr>Wingdings</vt:lpstr>
      <vt:lpstr>Thème Office</vt:lpstr>
      <vt:lpstr>GEOCODING and MODERNISATION of GEOSPATIAL INFORMATION and NMAs in AFRICA</vt:lpstr>
      <vt:lpstr>INTRODUCTION</vt:lpstr>
      <vt:lpstr>INTRODUCTION - 2</vt:lpstr>
      <vt:lpstr>CONTEXT</vt:lpstr>
      <vt:lpstr>CONTEXT - 2</vt:lpstr>
      <vt:lpstr>CONTEXT - 3</vt:lpstr>
      <vt:lpstr>METHODOLOGY </vt:lpstr>
      <vt:lpstr>METHODOLOGY  -  2 </vt:lpstr>
      <vt:lpstr>PRELIMINARY FINDINGS AND EARLY RESULTS</vt:lpstr>
      <vt:lpstr>PRELIMINARY FINDINGS - 2</vt:lpstr>
      <vt:lpstr>PRELIMINARY FINDINGS - 3</vt:lpstr>
      <vt:lpstr>PRELIMINARY FINDINGS - 3</vt:lpstr>
      <vt:lpstr>PRELIMINARY FINDINGS - 4</vt:lpstr>
      <vt:lpstr>PRELIMINARY FINDINGS – 4.1</vt:lpstr>
      <vt:lpstr>PRELIMINARY FINDINGS – 4.2</vt:lpstr>
      <vt:lpstr>PRELIMINARY FINDINGS – 4.3</vt:lpstr>
      <vt:lpstr>PRELIMINARY FINDINGS – 4.4</vt:lpstr>
      <vt:lpstr>PRELIMINARY FINDINGS - 5</vt:lpstr>
      <vt:lpstr>PRELIMINARY FINDINGS – 5.2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GEOCODING and MODERNISATION of GEOSPATIAL INFORMATION and NMAs in AFRICA</dc:title>
  <dc:creator>André Bassolé</dc:creator>
  <cp:lastModifiedBy>André Bassolé</cp:lastModifiedBy>
  <cp:revision>49</cp:revision>
  <dcterms:created xsi:type="dcterms:W3CDTF">2022-10-26T05:12:47Z</dcterms:created>
  <dcterms:modified xsi:type="dcterms:W3CDTF">2022-10-27T08:06:49Z</dcterms:modified>
</cp:coreProperties>
</file>