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62" r:id="rId3"/>
    <p:sldId id="278" r:id="rId4"/>
    <p:sldId id="345" r:id="rId5"/>
    <p:sldId id="274" r:id="rId6"/>
    <p:sldId id="272" r:id="rId7"/>
    <p:sldId id="270" r:id="rId8"/>
    <p:sldId id="341" r:id="rId9"/>
    <p:sldId id="346" r:id="rId10"/>
    <p:sldId id="307" r:id="rId11"/>
    <p:sldId id="281" r:id="rId12"/>
    <p:sldId id="323" r:id="rId13"/>
    <p:sldId id="328" r:id="rId14"/>
    <p:sldId id="327" r:id="rId15"/>
    <p:sldId id="325" r:id="rId16"/>
    <p:sldId id="329" r:id="rId17"/>
    <p:sldId id="332" r:id="rId18"/>
    <p:sldId id="340" r:id="rId19"/>
    <p:sldId id="342" r:id="rId20"/>
    <p:sldId id="264" r:id="rId21"/>
    <p:sldId id="344" r:id="rId22"/>
    <p:sldId id="258" r:id="rId23"/>
    <p:sldId id="260" r:id="rId24"/>
    <p:sldId id="336" r:id="rId25"/>
    <p:sldId id="266" r:id="rId26"/>
    <p:sldId id="257" r:id="rId27"/>
    <p:sldId id="335" r:id="rId28"/>
    <p:sldId id="263" r:id="rId29"/>
    <p:sldId id="343" r:id="rId30"/>
    <p:sldId id="337" r:id="rId31"/>
    <p:sldId id="268" r:id="rId32"/>
    <p:sldId id="304" r:id="rId33"/>
    <p:sldId id="314" r:id="rId34"/>
    <p:sldId id="315" r:id="rId35"/>
    <p:sldId id="321" r:id="rId36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68354"/>
  </p:normalViewPr>
  <p:slideViewPr>
    <p:cSldViewPr snapToGrid="0">
      <p:cViewPr varScale="1">
        <p:scale>
          <a:sx n="58" d="100"/>
          <a:sy n="58" d="100"/>
        </p:scale>
        <p:origin x="1552" y="49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hyperlink" Target="mailto:peter.g.kuria@gmail.com" TargetMode="External"/><Relationship Id="rId1" Type="http://schemas.openxmlformats.org/officeDocument/2006/relationships/hyperlink" Target="mailto:Sid.boubekeur3@gmail.cpm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hyperlink" Target="mailto:peter.g.kuria@gmail.com" TargetMode="External"/><Relationship Id="rId1" Type="http://schemas.openxmlformats.org/officeDocument/2006/relationships/hyperlink" Target="mailto:Sid.boubekeur3@gmail.cp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F7EC20-6C89-42B4-96AF-D99FC97BD33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3D237D3-8F0A-4602-A522-D09517B957EB}">
      <dgm:prSet custT="1"/>
      <dgm:spPr>
        <a:noFill/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THE POLICY DOCUMENT</a:t>
          </a:r>
        </a:p>
      </dgm:t>
    </dgm:pt>
    <dgm:pt modelId="{89E7CD38-9D1C-4D5A-A287-80947DC811EA}" type="parTrans" cxnId="{294F29A4-7B60-4FF2-B65E-D1BEFCB24C1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47CB810-F368-4B22-814F-69855EB3DF69}" type="sibTrans" cxnId="{294F29A4-7B60-4FF2-B65E-D1BEFCB24C1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D86C222-CC49-4D4C-AF87-A8A3D4A50311}">
      <dgm:prSet custT="1"/>
      <dgm:spPr>
        <a:noFill/>
      </dgm:spPr>
      <dgm:t>
        <a:bodyPr/>
        <a:lstStyle/>
        <a:p>
          <a:pPr algn="l"/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Draw on successful practices from 10 countries across Africa</a:t>
          </a:r>
        </a:p>
      </dgm:t>
    </dgm:pt>
    <dgm:pt modelId="{ED524700-15BB-4F08-AA40-ED2494B751FB}" type="parTrans" cxnId="{1972EDAD-2BBB-4BC2-B6FE-6A9BCE95E4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0A85D8B-AEFC-4C35-9C10-C5CAD17F326C}" type="sibTrans" cxnId="{1972EDAD-2BBB-4BC2-B6FE-6A9BCE95E47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9D1C8F5-9B13-4E68-A4B3-F63F63AF3375}">
      <dgm:prSet custT="1"/>
      <dgm:spPr>
        <a:noFill/>
      </dgm:spPr>
      <dgm:t>
        <a:bodyPr/>
        <a:lstStyle/>
        <a:p>
          <a:pPr algn="l"/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Advocate for modern governance and regulatory frameworks   to integrate SMEs into SEZs and to boost local economies </a:t>
          </a:r>
        </a:p>
      </dgm:t>
    </dgm:pt>
    <dgm:pt modelId="{A2A0C2D6-5A41-4BDC-9439-73BB53F8CAC8}" type="parTrans" cxnId="{98DAD97E-379C-4348-9729-2E2EFE72E6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FD02DB0-5DDC-418A-898C-C2E7658D489E}" type="sibTrans" cxnId="{98DAD97E-379C-4348-9729-2E2EFE72E6C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649BA7-7A2E-46C8-A6EB-4B01CBA84FBF}">
      <dgm:prSet custT="1"/>
      <dgm:spPr>
        <a:noFill/>
        <a:ln>
          <a:noFill/>
        </a:ln>
      </dgm:spPr>
      <dgm:t>
        <a:bodyPr/>
        <a:lstStyle/>
        <a:p>
          <a:pPr algn="l"/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Underscores the importance of aligning SEZs investment with ESG principles to attract responsible investment. </a:t>
          </a:r>
        </a:p>
      </dgm:t>
    </dgm:pt>
    <dgm:pt modelId="{A7FD32DD-1714-45F0-AA95-FFBAE1D99418}" type="parTrans" cxnId="{E7EC3BD9-2387-4302-ABD7-E1505F1520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12ACEBE-7EDB-4B41-87C0-3459AD20545B}" type="sibTrans" cxnId="{E7EC3BD9-2387-4302-ABD7-E1505F1520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4157882-9999-42D3-9D45-4BEB8427A5A5}">
      <dgm:prSet custT="1"/>
      <dgm:spPr>
        <a:noFill/>
      </dgm:spPr>
      <dgm:t>
        <a:bodyPr/>
        <a:lstStyle/>
        <a:p>
          <a:pPr algn="l"/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Encourage partnerships between SEZs, private sector organizations and financial institutions, to creating sustainable markets and appropriate financial mechanisms </a:t>
          </a:r>
        </a:p>
      </dgm:t>
    </dgm:pt>
    <dgm:pt modelId="{992C8CEA-D0BF-4B78-BFFE-BAB8ACABD51A}" type="parTrans" cxnId="{A5860235-2969-4C9D-B12B-C69AD1A8E4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C5DE69-6854-44E4-961B-21BA46C5DAB8}" type="sibTrans" cxnId="{A5860235-2969-4C9D-B12B-C69AD1A8E4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C969AE-B073-424E-ABE4-A436C72F17F2}">
      <dgm:prSet custT="1"/>
      <dgm:spPr>
        <a:noFill/>
      </dgm:spPr>
      <dgm:t>
        <a:bodyPr/>
        <a:lstStyle/>
        <a:p>
          <a:pPr algn="l"/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Emphasizes the role of SEZs as hubs for implementing the African Continental Free Trade Agreement (</a:t>
          </a:r>
          <a:r>
            <a:rPr lang="en-US" sz="1400" b="1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AfCFTA</a:t>
          </a:r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 agenda. </a:t>
          </a:r>
        </a:p>
      </dgm:t>
    </dgm:pt>
    <dgm:pt modelId="{AF0E8183-92A7-4D0B-8F69-7AE0C822AB7A}" type="parTrans" cxnId="{1C5B641C-E50D-488D-83AD-8D99BC673E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3B2536A-22A5-46F8-83F5-4930FE38AFC8}" type="sibTrans" cxnId="{1C5B641C-E50D-488D-83AD-8D99BC673E1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6D902FD-9642-4950-B3E8-C33047CACA19}">
      <dgm:prSet custT="1"/>
      <dgm:spPr>
        <a:noFill/>
      </dgm:spPr>
      <dgm:t>
        <a:bodyPr/>
        <a:lstStyle/>
        <a:p>
          <a:pPr algn="l"/>
          <a:r>
            <a:rPr lang="en-GB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Encourages subcontracting and outsourcing initiatives from large companies operating in SEZs and SMEs</a:t>
          </a:r>
          <a:endParaRPr lang="en-US" sz="1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F7B65F-7E77-4891-AE6D-9A939A7F644D}" type="parTrans" cxnId="{A4934B56-12AF-4294-86FF-87E4725220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3D77E1-422C-4549-917B-D1D9BF01B9BE}" type="sibTrans" cxnId="{A4934B56-12AF-4294-86FF-87E47252208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0486E8-C56D-4842-817D-C37C2FEC181F}">
      <dgm:prSet custT="1"/>
      <dgm:spPr>
        <a:noFill/>
      </dgm:spPr>
      <dgm:t>
        <a:bodyPr/>
        <a:lstStyle/>
        <a:p>
          <a:pPr algn="l"/>
          <a:r>
            <a:rPr 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Serves as a guide for governments to reform policies, attract sustainable investments, and support a new generation of SEZs as engines of inclusive and sustainable development.</a:t>
          </a:r>
        </a:p>
      </dgm:t>
    </dgm:pt>
    <dgm:pt modelId="{11FB5A91-1892-4969-B66F-0BA1CD8A6017}" type="parTrans" cxnId="{D4CAA5A4-A64C-4C6A-98BF-2C3E17B200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B1687D4-BABB-4C69-A4B7-B7F1191A79F3}" type="sibTrans" cxnId="{D4CAA5A4-A64C-4C6A-98BF-2C3E17B200D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64A41D-C77E-F14B-A3D3-B68C80EC3075}" type="pres">
      <dgm:prSet presAssocID="{FCF7EC20-6C89-42B4-96AF-D99FC97BD339}" presName="Name0" presStyleCnt="0">
        <dgm:presLayoutVars>
          <dgm:dir/>
          <dgm:resizeHandles val="exact"/>
        </dgm:presLayoutVars>
      </dgm:prSet>
      <dgm:spPr/>
    </dgm:pt>
    <dgm:pt modelId="{909952E0-C59F-8747-B41A-E630A18473C9}" type="pres">
      <dgm:prSet presAssocID="{B3D237D3-8F0A-4602-A522-D09517B957EB}" presName="node" presStyleLbl="node1" presStyleIdx="0" presStyleCnt="8">
        <dgm:presLayoutVars>
          <dgm:bulletEnabled val="1"/>
        </dgm:presLayoutVars>
      </dgm:prSet>
      <dgm:spPr/>
    </dgm:pt>
    <dgm:pt modelId="{884D5607-F87D-114E-8667-28D40BEF9FD4}" type="pres">
      <dgm:prSet presAssocID="{B47CB810-F368-4B22-814F-69855EB3DF69}" presName="sibTrans" presStyleLbl="sibTrans1D1" presStyleIdx="0" presStyleCnt="7"/>
      <dgm:spPr/>
    </dgm:pt>
    <dgm:pt modelId="{3A20345F-70CC-DF4B-8E9C-0C7250B07F2A}" type="pres">
      <dgm:prSet presAssocID="{B47CB810-F368-4B22-814F-69855EB3DF69}" presName="connectorText" presStyleLbl="sibTrans1D1" presStyleIdx="0" presStyleCnt="7"/>
      <dgm:spPr/>
    </dgm:pt>
    <dgm:pt modelId="{835988E7-AC13-5144-B7CC-2A29FD08C703}" type="pres">
      <dgm:prSet presAssocID="{5D86C222-CC49-4D4C-AF87-A8A3D4A50311}" presName="node" presStyleLbl="node1" presStyleIdx="1" presStyleCnt="8">
        <dgm:presLayoutVars>
          <dgm:bulletEnabled val="1"/>
        </dgm:presLayoutVars>
      </dgm:prSet>
      <dgm:spPr/>
    </dgm:pt>
    <dgm:pt modelId="{1F981E2B-EC80-3A43-9C8C-469900E6CAD6}" type="pres">
      <dgm:prSet presAssocID="{90A85D8B-AEFC-4C35-9C10-C5CAD17F326C}" presName="sibTrans" presStyleLbl="sibTrans1D1" presStyleIdx="1" presStyleCnt="7"/>
      <dgm:spPr/>
    </dgm:pt>
    <dgm:pt modelId="{036D4535-77AD-4442-A5A7-533CE6FC5FDC}" type="pres">
      <dgm:prSet presAssocID="{90A85D8B-AEFC-4C35-9C10-C5CAD17F326C}" presName="connectorText" presStyleLbl="sibTrans1D1" presStyleIdx="1" presStyleCnt="7"/>
      <dgm:spPr/>
    </dgm:pt>
    <dgm:pt modelId="{6BE67EC9-421C-C642-8346-8EB403D5C880}" type="pres">
      <dgm:prSet presAssocID="{C9D1C8F5-9B13-4E68-A4B3-F63F63AF3375}" presName="node" presStyleLbl="node1" presStyleIdx="2" presStyleCnt="8">
        <dgm:presLayoutVars>
          <dgm:bulletEnabled val="1"/>
        </dgm:presLayoutVars>
      </dgm:prSet>
      <dgm:spPr/>
    </dgm:pt>
    <dgm:pt modelId="{347926DE-4725-2540-9791-940652CC596D}" type="pres">
      <dgm:prSet presAssocID="{EFD02DB0-5DDC-418A-898C-C2E7658D489E}" presName="sibTrans" presStyleLbl="sibTrans1D1" presStyleIdx="2" presStyleCnt="7"/>
      <dgm:spPr/>
    </dgm:pt>
    <dgm:pt modelId="{9BB4EA01-4E93-2B48-AEC7-CCA675279336}" type="pres">
      <dgm:prSet presAssocID="{EFD02DB0-5DDC-418A-898C-C2E7658D489E}" presName="connectorText" presStyleLbl="sibTrans1D1" presStyleIdx="2" presStyleCnt="7"/>
      <dgm:spPr/>
    </dgm:pt>
    <dgm:pt modelId="{C327E92C-863F-BB49-BDEE-D6C2FBC70447}" type="pres">
      <dgm:prSet presAssocID="{70649BA7-7A2E-46C8-A6EB-4B01CBA84FBF}" presName="node" presStyleLbl="node1" presStyleIdx="3" presStyleCnt="8">
        <dgm:presLayoutVars>
          <dgm:bulletEnabled val="1"/>
        </dgm:presLayoutVars>
      </dgm:prSet>
      <dgm:spPr/>
    </dgm:pt>
    <dgm:pt modelId="{1004949C-67A9-B846-824E-3CA72712042A}" type="pres">
      <dgm:prSet presAssocID="{E12ACEBE-7EDB-4B41-87C0-3459AD20545B}" presName="sibTrans" presStyleLbl="sibTrans1D1" presStyleIdx="3" presStyleCnt="7"/>
      <dgm:spPr/>
    </dgm:pt>
    <dgm:pt modelId="{BEEA667F-DFC4-5743-90C3-C534FAC357BB}" type="pres">
      <dgm:prSet presAssocID="{E12ACEBE-7EDB-4B41-87C0-3459AD20545B}" presName="connectorText" presStyleLbl="sibTrans1D1" presStyleIdx="3" presStyleCnt="7"/>
      <dgm:spPr/>
    </dgm:pt>
    <dgm:pt modelId="{B9622F45-CBC3-2B4A-8654-F5E18B413A86}" type="pres">
      <dgm:prSet presAssocID="{04157882-9999-42D3-9D45-4BEB8427A5A5}" presName="node" presStyleLbl="node1" presStyleIdx="4" presStyleCnt="8" custScaleY="128678">
        <dgm:presLayoutVars>
          <dgm:bulletEnabled val="1"/>
        </dgm:presLayoutVars>
      </dgm:prSet>
      <dgm:spPr/>
    </dgm:pt>
    <dgm:pt modelId="{CEDE2B86-E968-D44A-9163-874196D550E8}" type="pres">
      <dgm:prSet presAssocID="{2EC5DE69-6854-44E4-961B-21BA46C5DAB8}" presName="sibTrans" presStyleLbl="sibTrans1D1" presStyleIdx="4" presStyleCnt="7"/>
      <dgm:spPr/>
    </dgm:pt>
    <dgm:pt modelId="{2C606178-1167-2045-8773-FAF1FF0AC833}" type="pres">
      <dgm:prSet presAssocID="{2EC5DE69-6854-44E4-961B-21BA46C5DAB8}" presName="connectorText" presStyleLbl="sibTrans1D1" presStyleIdx="4" presStyleCnt="7"/>
      <dgm:spPr/>
    </dgm:pt>
    <dgm:pt modelId="{F3275A13-BE7D-584A-8B99-07B28A9CD2ED}" type="pres">
      <dgm:prSet presAssocID="{3CC969AE-B073-424E-ABE4-A436C72F17F2}" presName="node" presStyleLbl="node1" presStyleIdx="5" presStyleCnt="8">
        <dgm:presLayoutVars>
          <dgm:bulletEnabled val="1"/>
        </dgm:presLayoutVars>
      </dgm:prSet>
      <dgm:spPr/>
    </dgm:pt>
    <dgm:pt modelId="{6000C19F-CFA3-7F43-9563-04373CF3AA3F}" type="pres">
      <dgm:prSet presAssocID="{63B2536A-22A5-46F8-83F5-4930FE38AFC8}" presName="sibTrans" presStyleLbl="sibTrans1D1" presStyleIdx="5" presStyleCnt="7"/>
      <dgm:spPr/>
    </dgm:pt>
    <dgm:pt modelId="{CAE8D181-407F-8147-8AF2-C2B6478E32C0}" type="pres">
      <dgm:prSet presAssocID="{63B2536A-22A5-46F8-83F5-4930FE38AFC8}" presName="connectorText" presStyleLbl="sibTrans1D1" presStyleIdx="5" presStyleCnt="7"/>
      <dgm:spPr/>
    </dgm:pt>
    <dgm:pt modelId="{888EF407-4F7D-C64A-A54E-35562D8A4B11}" type="pres">
      <dgm:prSet presAssocID="{A6D902FD-9642-4950-B3E8-C33047CACA19}" presName="node" presStyleLbl="node1" presStyleIdx="6" presStyleCnt="8">
        <dgm:presLayoutVars>
          <dgm:bulletEnabled val="1"/>
        </dgm:presLayoutVars>
      </dgm:prSet>
      <dgm:spPr/>
    </dgm:pt>
    <dgm:pt modelId="{8914E8C1-FC24-5A48-A1DD-5FED3E3648A1}" type="pres">
      <dgm:prSet presAssocID="{523D77E1-422C-4549-917B-D1D9BF01B9BE}" presName="sibTrans" presStyleLbl="sibTrans1D1" presStyleIdx="6" presStyleCnt="7"/>
      <dgm:spPr/>
    </dgm:pt>
    <dgm:pt modelId="{6AE1B48B-4A89-FD4A-9B1B-6070A561963F}" type="pres">
      <dgm:prSet presAssocID="{523D77E1-422C-4549-917B-D1D9BF01B9BE}" presName="connectorText" presStyleLbl="sibTrans1D1" presStyleIdx="6" presStyleCnt="7"/>
      <dgm:spPr/>
    </dgm:pt>
    <dgm:pt modelId="{63A81E00-235E-454E-83B5-DCE1C508EF19}" type="pres">
      <dgm:prSet presAssocID="{7F0486E8-C56D-4842-817D-C37C2FEC181F}" presName="node" presStyleLbl="node1" presStyleIdx="7" presStyleCnt="8">
        <dgm:presLayoutVars>
          <dgm:bulletEnabled val="1"/>
        </dgm:presLayoutVars>
      </dgm:prSet>
      <dgm:spPr/>
    </dgm:pt>
  </dgm:ptLst>
  <dgm:cxnLst>
    <dgm:cxn modelId="{2842D100-00B4-3D4D-A216-29FD478A384A}" type="presOf" srcId="{2EC5DE69-6854-44E4-961B-21BA46C5DAB8}" destId="{2C606178-1167-2045-8773-FAF1FF0AC833}" srcOrd="1" destOrd="0" presId="urn:microsoft.com/office/officeart/2016/7/layout/RepeatingBendingProcessNew"/>
    <dgm:cxn modelId="{9E7F8E05-ECEA-A145-A894-A2C784B00672}" type="presOf" srcId="{E12ACEBE-7EDB-4B41-87C0-3459AD20545B}" destId="{BEEA667F-DFC4-5743-90C3-C534FAC357BB}" srcOrd="1" destOrd="0" presId="urn:microsoft.com/office/officeart/2016/7/layout/RepeatingBendingProcessNew"/>
    <dgm:cxn modelId="{CF3BFF11-CC34-6B4E-BBC7-6E1BAE9B16DE}" type="presOf" srcId="{E12ACEBE-7EDB-4B41-87C0-3459AD20545B}" destId="{1004949C-67A9-B846-824E-3CA72712042A}" srcOrd="0" destOrd="0" presId="urn:microsoft.com/office/officeart/2016/7/layout/RepeatingBendingProcessNew"/>
    <dgm:cxn modelId="{2C1BC01B-D324-714D-9B30-F489283D97DD}" type="presOf" srcId="{C9D1C8F5-9B13-4E68-A4B3-F63F63AF3375}" destId="{6BE67EC9-421C-C642-8346-8EB403D5C880}" srcOrd="0" destOrd="0" presId="urn:microsoft.com/office/officeart/2016/7/layout/RepeatingBendingProcessNew"/>
    <dgm:cxn modelId="{1C5B641C-E50D-488D-83AD-8D99BC673E12}" srcId="{FCF7EC20-6C89-42B4-96AF-D99FC97BD339}" destId="{3CC969AE-B073-424E-ABE4-A436C72F17F2}" srcOrd="5" destOrd="0" parTransId="{AF0E8183-92A7-4D0B-8F69-7AE0C822AB7A}" sibTransId="{63B2536A-22A5-46F8-83F5-4930FE38AFC8}"/>
    <dgm:cxn modelId="{296E632E-F41D-0049-8DED-3112B199688F}" type="presOf" srcId="{523D77E1-422C-4549-917B-D1D9BF01B9BE}" destId="{6AE1B48B-4A89-FD4A-9B1B-6070A561963F}" srcOrd="1" destOrd="0" presId="urn:microsoft.com/office/officeart/2016/7/layout/RepeatingBendingProcessNew"/>
    <dgm:cxn modelId="{CBEB2534-82BC-C04A-9C34-647088685B63}" type="presOf" srcId="{5D86C222-CC49-4D4C-AF87-A8A3D4A50311}" destId="{835988E7-AC13-5144-B7CC-2A29FD08C703}" srcOrd="0" destOrd="0" presId="urn:microsoft.com/office/officeart/2016/7/layout/RepeatingBendingProcessNew"/>
    <dgm:cxn modelId="{A5860235-2969-4C9D-B12B-C69AD1A8E47F}" srcId="{FCF7EC20-6C89-42B4-96AF-D99FC97BD339}" destId="{04157882-9999-42D3-9D45-4BEB8427A5A5}" srcOrd="4" destOrd="0" parTransId="{992C8CEA-D0BF-4B78-BFFE-BAB8ACABD51A}" sibTransId="{2EC5DE69-6854-44E4-961B-21BA46C5DAB8}"/>
    <dgm:cxn modelId="{15274A3F-C400-A34E-94EB-95CC5E0F549A}" type="presOf" srcId="{7F0486E8-C56D-4842-817D-C37C2FEC181F}" destId="{63A81E00-235E-454E-83B5-DCE1C508EF19}" srcOrd="0" destOrd="0" presId="urn:microsoft.com/office/officeart/2016/7/layout/RepeatingBendingProcessNew"/>
    <dgm:cxn modelId="{C6DCC63F-8324-7B4B-91B8-769A0F44D587}" type="presOf" srcId="{70649BA7-7A2E-46C8-A6EB-4B01CBA84FBF}" destId="{C327E92C-863F-BB49-BDEE-D6C2FBC70447}" srcOrd="0" destOrd="0" presId="urn:microsoft.com/office/officeart/2016/7/layout/RepeatingBendingProcessNew"/>
    <dgm:cxn modelId="{F25C2848-D623-6345-BB15-6AF653EA2D1A}" type="presOf" srcId="{A6D902FD-9642-4950-B3E8-C33047CACA19}" destId="{888EF407-4F7D-C64A-A54E-35562D8A4B11}" srcOrd="0" destOrd="0" presId="urn:microsoft.com/office/officeart/2016/7/layout/RepeatingBendingProcessNew"/>
    <dgm:cxn modelId="{76210351-82BB-C64F-9F75-79C38B7B8B6D}" type="presOf" srcId="{B47CB810-F368-4B22-814F-69855EB3DF69}" destId="{3A20345F-70CC-DF4B-8E9C-0C7250B07F2A}" srcOrd="1" destOrd="0" presId="urn:microsoft.com/office/officeart/2016/7/layout/RepeatingBendingProcessNew"/>
    <dgm:cxn modelId="{A4934B56-12AF-4294-86FF-87E472522085}" srcId="{FCF7EC20-6C89-42B4-96AF-D99FC97BD339}" destId="{A6D902FD-9642-4950-B3E8-C33047CACA19}" srcOrd="6" destOrd="0" parTransId="{D8F7B65F-7E77-4891-AE6D-9A939A7F644D}" sibTransId="{523D77E1-422C-4549-917B-D1D9BF01B9BE}"/>
    <dgm:cxn modelId="{E215B15A-5E65-7546-9B43-430BD219FBBE}" type="presOf" srcId="{FCF7EC20-6C89-42B4-96AF-D99FC97BD339}" destId="{6B64A41D-C77E-F14B-A3D3-B68C80EC3075}" srcOrd="0" destOrd="0" presId="urn:microsoft.com/office/officeart/2016/7/layout/RepeatingBendingProcessNew"/>
    <dgm:cxn modelId="{98DAD97E-379C-4348-9729-2E2EFE72E6C6}" srcId="{FCF7EC20-6C89-42B4-96AF-D99FC97BD339}" destId="{C9D1C8F5-9B13-4E68-A4B3-F63F63AF3375}" srcOrd="2" destOrd="0" parTransId="{A2A0C2D6-5A41-4BDC-9439-73BB53F8CAC8}" sibTransId="{EFD02DB0-5DDC-418A-898C-C2E7658D489E}"/>
    <dgm:cxn modelId="{7588A186-8B4A-B449-885C-423619A0D014}" type="presOf" srcId="{EFD02DB0-5DDC-418A-898C-C2E7658D489E}" destId="{9BB4EA01-4E93-2B48-AEC7-CCA675279336}" srcOrd="1" destOrd="0" presId="urn:microsoft.com/office/officeart/2016/7/layout/RepeatingBendingProcessNew"/>
    <dgm:cxn modelId="{8601B586-3FBC-0245-9F65-9C97EBC31FB5}" type="presOf" srcId="{04157882-9999-42D3-9D45-4BEB8427A5A5}" destId="{B9622F45-CBC3-2B4A-8654-F5E18B413A86}" srcOrd="0" destOrd="0" presId="urn:microsoft.com/office/officeart/2016/7/layout/RepeatingBendingProcessNew"/>
    <dgm:cxn modelId="{999D1D87-9060-2545-B01C-C14FAAF06580}" type="presOf" srcId="{3CC969AE-B073-424E-ABE4-A436C72F17F2}" destId="{F3275A13-BE7D-584A-8B99-07B28A9CD2ED}" srcOrd="0" destOrd="0" presId="urn:microsoft.com/office/officeart/2016/7/layout/RepeatingBendingProcessNew"/>
    <dgm:cxn modelId="{40F26487-928F-4543-9157-313380E6254B}" type="presOf" srcId="{90A85D8B-AEFC-4C35-9C10-C5CAD17F326C}" destId="{036D4535-77AD-4442-A5A7-533CE6FC5FDC}" srcOrd="1" destOrd="0" presId="urn:microsoft.com/office/officeart/2016/7/layout/RepeatingBendingProcessNew"/>
    <dgm:cxn modelId="{6570BA91-FDF9-AE44-83F3-3AE746CDB970}" type="presOf" srcId="{EFD02DB0-5DDC-418A-898C-C2E7658D489E}" destId="{347926DE-4725-2540-9791-940652CC596D}" srcOrd="0" destOrd="0" presId="urn:microsoft.com/office/officeart/2016/7/layout/RepeatingBendingProcessNew"/>
    <dgm:cxn modelId="{294F29A4-7B60-4FF2-B65E-D1BEFCB24C14}" srcId="{FCF7EC20-6C89-42B4-96AF-D99FC97BD339}" destId="{B3D237D3-8F0A-4602-A522-D09517B957EB}" srcOrd="0" destOrd="0" parTransId="{89E7CD38-9D1C-4D5A-A287-80947DC811EA}" sibTransId="{B47CB810-F368-4B22-814F-69855EB3DF69}"/>
    <dgm:cxn modelId="{D4CAA5A4-A64C-4C6A-98BF-2C3E17B200DC}" srcId="{FCF7EC20-6C89-42B4-96AF-D99FC97BD339}" destId="{7F0486E8-C56D-4842-817D-C37C2FEC181F}" srcOrd="7" destOrd="0" parTransId="{11FB5A91-1892-4969-B66F-0BA1CD8A6017}" sibTransId="{EB1687D4-BABB-4C69-A4B7-B7F1191A79F3}"/>
    <dgm:cxn modelId="{ADF17BA7-D431-F944-B78A-E1461844E3F6}" type="presOf" srcId="{90A85D8B-AEFC-4C35-9C10-C5CAD17F326C}" destId="{1F981E2B-EC80-3A43-9C8C-469900E6CAD6}" srcOrd="0" destOrd="0" presId="urn:microsoft.com/office/officeart/2016/7/layout/RepeatingBendingProcessNew"/>
    <dgm:cxn modelId="{1972EDAD-2BBB-4BC2-B6FE-6A9BCE95E471}" srcId="{FCF7EC20-6C89-42B4-96AF-D99FC97BD339}" destId="{5D86C222-CC49-4D4C-AF87-A8A3D4A50311}" srcOrd="1" destOrd="0" parTransId="{ED524700-15BB-4F08-AA40-ED2494B751FB}" sibTransId="{90A85D8B-AEFC-4C35-9C10-C5CAD17F326C}"/>
    <dgm:cxn modelId="{FFCD58AE-6580-CB49-A979-3236086B816C}" type="presOf" srcId="{B47CB810-F368-4B22-814F-69855EB3DF69}" destId="{884D5607-F87D-114E-8667-28D40BEF9FD4}" srcOrd="0" destOrd="0" presId="urn:microsoft.com/office/officeart/2016/7/layout/RepeatingBendingProcessNew"/>
    <dgm:cxn modelId="{E7EC3BD9-2387-4302-ABD7-E1505F152047}" srcId="{FCF7EC20-6C89-42B4-96AF-D99FC97BD339}" destId="{70649BA7-7A2E-46C8-A6EB-4B01CBA84FBF}" srcOrd="3" destOrd="0" parTransId="{A7FD32DD-1714-45F0-AA95-FFBAE1D99418}" sibTransId="{E12ACEBE-7EDB-4B41-87C0-3459AD20545B}"/>
    <dgm:cxn modelId="{575CDFDA-18F4-5D42-A54C-4CEC5DE7FE13}" type="presOf" srcId="{523D77E1-422C-4549-917B-D1D9BF01B9BE}" destId="{8914E8C1-FC24-5A48-A1DD-5FED3E3648A1}" srcOrd="0" destOrd="0" presId="urn:microsoft.com/office/officeart/2016/7/layout/RepeatingBendingProcessNew"/>
    <dgm:cxn modelId="{E92D94DB-368C-1743-93FD-7801636B6A53}" type="presOf" srcId="{63B2536A-22A5-46F8-83F5-4930FE38AFC8}" destId="{6000C19F-CFA3-7F43-9563-04373CF3AA3F}" srcOrd="0" destOrd="0" presId="urn:microsoft.com/office/officeart/2016/7/layout/RepeatingBendingProcessNew"/>
    <dgm:cxn modelId="{8D7EFBDE-C8AA-5343-A6A0-38F9B575819B}" type="presOf" srcId="{2EC5DE69-6854-44E4-961B-21BA46C5DAB8}" destId="{CEDE2B86-E968-D44A-9163-874196D550E8}" srcOrd="0" destOrd="0" presId="urn:microsoft.com/office/officeart/2016/7/layout/RepeatingBendingProcessNew"/>
    <dgm:cxn modelId="{DAD48AE2-C8F8-DA49-AA2A-2A9512C3FAC1}" type="presOf" srcId="{63B2536A-22A5-46F8-83F5-4930FE38AFC8}" destId="{CAE8D181-407F-8147-8AF2-C2B6478E32C0}" srcOrd="1" destOrd="0" presId="urn:microsoft.com/office/officeart/2016/7/layout/RepeatingBendingProcessNew"/>
    <dgm:cxn modelId="{6E41B8E7-09A1-B74A-83F2-AE58623D75B3}" type="presOf" srcId="{B3D237D3-8F0A-4602-A522-D09517B957EB}" destId="{909952E0-C59F-8747-B41A-E630A18473C9}" srcOrd="0" destOrd="0" presId="urn:microsoft.com/office/officeart/2016/7/layout/RepeatingBendingProcessNew"/>
    <dgm:cxn modelId="{E764B8BC-0147-F649-868D-14095D51ADE4}" type="presParOf" srcId="{6B64A41D-C77E-F14B-A3D3-B68C80EC3075}" destId="{909952E0-C59F-8747-B41A-E630A18473C9}" srcOrd="0" destOrd="0" presId="urn:microsoft.com/office/officeart/2016/7/layout/RepeatingBendingProcessNew"/>
    <dgm:cxn modelId="{1A5C6C41-5A78-F441-9A95-E469CCB8F44A}" type="presParOf" srcId="{6B64A41D-C77E-F14B-A3D3-B68C80EC3075}" destId="{884D5607-F87D-114E-8667-28D40BEF9FD4}" srcOrd="1" destOrd="0" presId="urn:microsoft.com/office/officeart/2016/7/layout/RepeatingBendingProcessNew"/>
    <dgm:cxn modelId="{37D73091-2716-5A40-86F9-2E9AC0356223}" type="presParOf" srcId="{884D5607-F87D-114E-8667-28D40BEF9FD4}" destId="{3A20345F-70CC-DF4B-8E9C-0C7250B07F2A}" srcOrd="0" destOrd="0" presId="urn:microsoft.com/office/officeart/2016/7/layout/RepeatingBendingProcessNew"/>
    <dgm:cxn modelId="{298DC097-0006-0747-B6F4-B6F711BF9D54}" type="presParOf" srcId="{6B64A41D-C77E-F14B-A3D3-B68C80EC3075}" destId="{835988E7-AC13-5144-B7CC-2A29FD08C703}" srcOrd="2" destOrd="0" presId="urn:microsoft.com/office/officeart/2016/7/layout/RepeatingBendingProcessNew"/>
    <dgm:cxn modelId="{270C2706-E275-5642-AEE5-79B11C29374C}" type="presParOf" srcId="{6B64A41D-C77E-F14B-A3D3-B68C80EC3075}" destId="{1F981E2B-EC80-3A43-9C8C-469900E6CAD6}" srcOrd="3" destOrd="0" presId="urn:microsoft.com/office/officeart/2016/7/layout/RepeatingBendingProcessNew"/>
    <dgm:cxn modelId="{9B5D831C-B4CA-5246-A651-77724E4FAC2D}" type="presParOf" srcId="{1F981E2B-EC80-3A43-9C8C-469900E6CAD6}" destId="{036D4535-77AD-4442-A5A7-533CE6FC5FDC}" srcOrd="0" destOrd="0" presId="urn:microsoft.com/office/officeart/2016/7/layout/RepeatingBendingProcessNew"/>
    <dgm:cxn modelId="{BC87DAFF-CC45-3E47-8365-AA4792D858DB}" type="presParOf" srcId="{6B64A41D-C77E-F14B-A3D3-B68C80EC3075}" destId="{6BE67EC9-421C-C642-8346-8EB403D5C880}" srcOrd="4" destOrd="0" presId="urn:microsoft.com/office/officeart/2016/7/layout/RepeatingBendingProcessNew"/>
    <dgm:cxn modelId="{8F3A2369-665B-AE4F-A067-26A918683711}" type="presParOf" srcId="{6B64A41D-C77E-F14B-A3D3-B68C80EC3075}" destId="{347926DE-4725-2540-9791-940652CC596D}" srcOrd="5" destOrd="0" presId="urn:microsoft.com/office/officeart/2016/7/layout/RepeatingBendingProcessNew"/>
    <dgm:cxn modelId="{FF4AB148-15DB-114B-9D3F-05095A077DBF}" type="presParOf" srcId="{347926DE-4725-2540-9791-940652CC596D}" destId="{9BB4EA01-4E93-2B48-AEC7-CCA675279336}" srcOrd="0" destOrd="0" presId="urn:microsoft.com/office/officeart/2016/7/layout/RepeatingBendingProcessNew"/>
    <dgm:cxn modelId="{F7E90E77-9447-EE4E-BD2F-7D3863931DE5}" type="presParOf" srcId="{6B64A41D-C77E-F14B-A3D3-B68C80EC3075}" destId="{C327E92C-863F-BB49-BDEE-D6C2FBC70447}" srcOrd="6" destOrd="0" presId="urn:microsoft.com/office/officeart/2016/7/layout/RepeatingBendingProcessNew"/>
    <dgm:cxn modelId="{83B509E0-71FE-8649-836F-B3A71D902A2A}" type="presParOf" srcId="{6B64A41D-C77E-F14B-A3D3-B68C80EC3075}" destId="{1004949C-67A9-B846-824E-3CA72712042A}" srcOrd="7" destOrd="0" presId="urn:microsoft.com/office/officeart/2016/7/layout/RepeatingBendingProcessNew"/>
    <dgm:cxn modelId="{EF2523E2-3D81-6641-8785-A67F745641E1}" type="presParOf" srcId="{1004949C-67A9-B846-824E-3CA72712042A}" destId="{BEEA667F-DFC4-5743-90C3-C534FAC357BB}" srcOrd="0" destOrd="0" presId="urn:microsoft.com/office/officeart/2016/7/layout/RepeatingBendingProcessNew"/>
    <dgm:cxn modelId="{355B3DE8-E42A-D947-859B-CFF8DA32D2CE}" type="presParOf" srcId="{6B64A41D-C77E-F14B-A3D3-B68C80EC3075}" destId="{B9622F45-CBC3-2B4A-8654-F5E18B413A86}" srcOrd="8" destOrd="0" presId="urn:microsoft.com/office/officeart/2016/7/layout/RepeatingBendingProcessNew"/>
    <dgm:cxn modelId="{85EF056C-EABC-D144-8A4D-8B1A65FC2CDB}" type="presParOf" srcId="{6B64A41D-C77E-F14B-A3D3-B68C80EC3075}" destId="{CEDE2B86-E968-D44A-9163-874196D550E8}" srcOrd="9" destOrd="0" presId="urn:microsoft.com/office/officeart/2016/7/layout/RepeatingBendingProcessNew"/>
    <dgm:cxn modelId="{65A61A54-9089-824D-9679-0E479E2D6C18}" type="presParOf" srcId="{CEDE2B86-E968-D44A-9163-874196D550E8}" destId="{2C606178-1167-2045-8773-FAF1FF0AC833}" srcOrd="0" destOrd="0" presId="urn:microsoft.com/office/officeart/2016/7/layout/RepeatingBendingProcessNew"/>
    <dgm:cxn modelId="{09EC0034-3BCE-574F-A257-836E61485721}" type="presParOf" srcId="{6B64A41D-C77E-F14B-A3D3-B68C80EC3075}" destId="{F3275A13-BE7D-584A-8B99-07B28A9CD2ED}" srcOrd="10" destOrd="0" presId="urn:microsoft.com/office/officeart/2016/7/layout/RepeatingBendingProcessNew"/>
    <dgm:cxn modelId="{B8AD9484-AB78-E249-BFEF-21D5F9B25A3E}" type="presParOf" srcId="{6B64A41D-C77E-F14B-A3D3-B68C80EC3075}" destId="{6000C19F-CFA3-7F43-9563-04373CF3AA3F}" srcOrd="11" destOrd="0" presId="urn:microsoft.com/office/officeart/2016/7/layout/RepeatingBendingProcessNew"/>
    <dgm:cxn modelId="{70BC81C5-48BC-AD45-86BC-74C244C7CDF2}" type="presParOf" srcId="{6000C19F-CFA3-7F43-9563-04373CF3AA3F}" destId="{CAE8D181-407F-8147-8AF2-C2B6478E32C0}" srcOrd="0" destOrd="0" presId="urn:microsoft.com/office/officeart/2016/7/layout/RepeatingBendingProcessNew"/>
    <dgm:cxn modelId="{3657464F-0285-6D43-96C6-41547537E1B1}" type="presParOf" srcId="{6B64A41D-C77E-F14B-A3D3-B68C80EC3075}" destId="{888EF407-4F7D-C64A-A54E-35562D8A4B11}" srcOrd="12" destOrd="0" presId="urn:microsoft.com/office/officeart/2016/7/layout/RepeatingBendingProcessNew"/>
    <dgm:cxn modelId="{7C48674F-E1EF-564E-B1CA-032FABEFB57F}" type="presParOf" srcId="{6B64A41D-C77E-F14B-A3D3-B68C80EC3075}" destId="{8914E8C1-FC24-5A48-A1DD-5FED3E3648A1}" srcOrd="13" destOrd="0" presId="urn:microsoft.com/office/officeart/2016/7/layout/RepeatingBendingProcessNew"/>
    <dgm:cxn modelId="{042EE564-73C1-1C49-A615-1F841E8A1F02}" type="presParOf" srcId="{8914E8C1-FC24-5A48-A1DD-5FED3E3648A1}" destId="{6AE1B48B-4A89-FD4A-9B1B-6070A561963F}" srcOrd="0" destOrd="0" presId="urn:microsoft.com/office/officeart/2016/7/layout/RepeatingBendingProcessNew"/>
    <dgm:cxn modelId="{470A5BF7-7514-504A-9781-DDB45096114B}" type="presParOf" srcId="{6B64A41D-C77E-F14B-A3D3-B68C80EC3075}" destId="{63A81E00-235E-454E-83B5-DCE1C508EF19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9D3E30-05C9-401D-A6C5-0BCA38B45B1F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849159A-48A0-4BBA-97EE-9D06FB5D532A}">
      <dgm:prSet/>
      <dgm:spPr/>
      <dgm:t>
        <a:bodyPr/>
        <a:lstStyle/>
        <a:p>
          <a:r>
            <a:rPr lang="en-GB" b="1" dirty="0"/>
            <a:t>A</a:t>
          </a:r>
          <a:r>
            <a:rPr lang="en-US" b="1" dirty="0" err="1"/>
            <a:t>lignment</a:t>
          </a:r>
          <a:r>
            <a:rPr lang="en-US" b="1" dirty="0"/>
            <a:t> of sectors </a:t>
          </a:r>
          <a:endParaRPr lang="en-US" dirty="0"/>
        </a:p>
      </dgm:t>
    </dgm:pt>
    <dgm:pt modelId="{010968B7-2690-46BF-AB09-FD1B6208D474}" type="parTrans" cxnId="{2580B58B-92A9-4762-AA64-587CA4F888AB}">
      <dgm:prSet/>
      <dgm:spPr/>
      <dgm:t>
        <a:bodyPr/>
        <a:lstStyle/>
        <a:p>
          <a:endParaRPr lang="en-US"/>
        </a:p>
      </dgm:t>
    </dgm:pt>
    <dgm:pt modelId="{ED3163D0-4B42-4811-AECF-39539BA905FC}" type="sibTrans" cxnId="{2580B58B-92A9-4762-AA64-587CA4F888AB}">
      <dgm:prSet/>
      <dgm:spPr/>
      <dgm:t>
        <a:bodyPr/>
        <a:lstStyle/>
        <a:p>
          <a:endParaRPr lang="en-US"/>
        </a:p>
      </dgm:t>
    </dgm:pt>
    <dgm:pt modelId="{73B3AB86-DB5B-43EB-B49E-7C7A39716CD0}">
      <dgm:prSet/>
      <dgm:spPr/>
      <dgm:t>
        <a:bodyPr/>
        <a:lstStyle/>
        <a:p>
          <a:r>
            <a:rPr lang="en-GB" b="1" dirty="0"/>
            <a:t>Strengthening proper governance</a:t>
          </a:r>
          <a:endParaRPr lang="en-US" dirty="0"/>
        </a:p>
      </dgm:t>
    </dgm:pt>
    <dgm:pt modelId="{1AFB1690-E5FE-429E-80E1-03F433F6BA18}" type="parTrans" cxnId="{F8B3A1D2-1FF9-43CD-B2BC-2C31D3296EE8}">
      <dgm:prSet/>
      <dgm:spPr/>
      <dgm:t>
        <a:bodyPr/>
        <a:lstStyle/>
        <a:p>
          <a:endParaRPr lang="en-US"/>
        </a:p>
      </dgm:t>
    </dgm:pt>
    <dgm:pt modelId="{D16A0490-3310-48CD-904A-9EBA567695BE}" type="sibTrans" cxnId="{F8B3A1D2-1FF9-43CD-B2BC-2C31D3296EE8}">
      <dgm:prSet/>
      <dgm:spPr/>
      <dgm:t>
        <a:bodyPr/>
        <a:lstStyle/>
        <a:p>
          <a:endParaRPr lang="en-US"/>
        </a:p>
      </dgm:t>
    </dgm:pt>
    <dgm:pt modelId="{4F9369FF-E09F-4B43-A129-CEA8DA7E1B2A}">
      <dgm:prSet/>
      <dgm:spPr/>
      <dgm:t>
        <a:bodyPr/>
        <a:lstStyle/>
        <a:p>
          <a:r>
            <a:rPr lang="en-US" b="1" dirty="0"/>
            <a:t>Reduced reliance on fiscal benefits for SEZs</a:t>
          </a:r>
          <a:endParaRPr lang="en-US" dirty="0"/>
        </a:p>
      </dgm:t>
    </dgm:pt>
    <dgm:pt modelId="{E693580A-5D4E-492B-9E29-91395253BED6}" type="parTrans" cxnId="{65ACE6A5-1F29-4316-AC58-D6D094D18CB2}">
      <dgm:prSet/>
      <dgm:spPr/>
      <dgm:t>
        <a:bodyPr/>
        <a:lstStyle/>
        <a:p>
          <a:endParaRPr lang="en-US"/>
        </a:p>
      </dgm:t>
    </dgm:pt>
    <dgm:pt modelId="{E405F5D0-6177-450E-8C61-FF61C14C01C8}" type="sibTrans" cxnId="{65ACE6A5-1F29-4316-AC58-D6D094D18CB2}">
      <dgm:prSet/>
      <dgm:spPr/>
      <dgm:t>
        <a:bodyPr/>
        <a:lstStyle/>
        <a:p>
          <a:endParaRPr lang="en-US"/>
        </a:p>
      </dgm:t>
    </dgm:pt>
    <dgm:pt modelId="{706DFCE8-50BD-4CAE-95E3-F4B4BD3A6EF3}">
      <dgm:prSet/>
      <dgm:spPr/>
      <dgm:t>
        <a:bodyPr/>
        <a:lstStyle/>
        <a:p>
          <a:r>
            <a:rPr lang="en-US" b="1" dirty="0"/>
            <a:t>ESG  </a:t>
          </a:r>
          <a:r>
            <a:rPr lang="en-GB" b="1" dirty="0"/>
            <a:t>mainstreaming (integration and Compliance) </a:t>
          </a:r>
          <a:endParaRPr lang="en-US" dirty="0"/>
        </a:p>
      </dgm:t>
    </dgm:pt>
    <dgm:pt modelId="{BDD9807C-87FF-46B0-B2F4-E3A93BE067E5}" type="parTrans" cxnId="{D99163EC-A153-434F-8304-87BB3AF726B0}">
      <dgm:prSet/>
      <dgm:spPr/>
      <dgm:t>
        <a:bodyPr/>
        <a:lstStyle/>
        <a:p>
          <a:endParaRPr lang="en-US"/>
        </a:p>
      </dgm:t>
    </dgm:pt>
    <dgm:pt modelId="{5B05AD3D-A2A6-4EDC-A805-773DD5210A0D}" type="sibTrans" cxnId="{D99163EC-A153-434F-8304-87BB3AF726B0}">
      <dgm:prSet/>
      <dgm:spPr/>
      <dgm:t>
        <a:bodyPr/>
        <a:lstStyle/>
        <a:p>
          <a:endParaRPr lang="en-US"/>
        </a:p>
      </dgm:t>
    </dgm:pt>
    <dgm:pt modelId="{5B57FD69-85EE-450C-A5B5-FE63F478E2EB}">
      <dgm:prSet/>
      <dgm:spPr/>
      <dgm:t>
        <a:bodyPr/>
        <a:lstStyle/>
        <a:p>
          <a:r>
            <a:rPr lang="en-GB" b="1" dirty="0"/>
            <a:t>Increasing the participation of local firms in SEZs activities </a:t>
          </a:r>
          <a:endParaRPr lang="en-US" dirty="0"/>
        </a:p>
      </dgm:t>
    </dgm:pt>
    <dgm:pt modelId="{43A51A8F-A974-409D-A668-6FA4C48DF463}" type="parTrans" cxnId="{A529DDDF-19F5-4215-BA2F-F476DD5E74D9}">
      <dgm:prSet/>
      <dgm:spPr/>
      <dgm:t>
        <a:bodyPr/>
        <a:lstStyle/>
        <a:p>
          <a:endParaRPr lang="en-US"/>
        </a:p>
      </dgm:t>
    </dgm:pt>
    <dgm:pt modelId="{AF7BBEA0-7573-4504-BE06-3AD474BBDA54}" type="sibTrans" cxnId="{A529DDDF-19F5-4215-BA2F-F476DD5E74D9}">
      <dgm:prSet/>
      <dgm:spPr/>
      <dgm:t>
        <a:bodyPr/>
        <a:lstStyle/>
        <a:p>
          <a:endParaRPr lang="en-US"/>
        </a:p>
      </dgm:t>
    </dgm:pt>
    <dgm:pt modelId="{06A0123E-2566-476A-8CF5-F72D0743465C}">
      <dgm:prSet/>
      <dgm:spPr/>
      <dgm:t>
        <a:bodyPr/>
        <a:lstStyle/>
        <a:p>
          <a:r>
            <a:rPr lang="en-GB" b="1" dirty="0"/>
            <a:t>Local economic development (SME/ MSMES Ecosystem)</a:t>
          </a:r>
          <a:endParaRPr lang="en-US" dirty="0"/>
        </a:p>
      </dgm:t>
    </dgm:pt>
    <dgm:pt modelId="{060D0263-FC93-4F79-9103-29CA23797340}" type="parTrans" cxnId="{693050E4-F18D-4ECA-B8E0-8B4BA1F8C073}">
      <dgm:prSet/>
      <dgm:spPr/>
      <dgm:t>
        <a:bodyPr/>
        <a:lstStyle/>
        <a:p>
          <a:endParaRPr lang="en-US"/>
        </a:p>
      </dgm:t>
    </dgm:pt>
    <dgm:pt modelId="{1FF1B906-11F7-4E21-B01E-7376FA1DDAC8}" type="sibTrans" cxnId="{693050E4-F18D-4ECA-B8E0-8B4BA1F8C073}">
      <dgm:prSet/>
      <dgm:spPr/>
      <dgm:t>
        <a:bodyPr/>
        <a:lstStyle/>
        <a:p>
          <a:endParaRPr lang="en-US"/>
        </a:p>
      </dgm:t>
    </dgm:pt>
    <dgm:pt modelId="{59D16893-750F-45FC-A37C-6294476CA7EC}">
      <dgm:prSet/>
      <dgm:spPr/>
      <dgm:t>
        <a:bodyPr/>
        <a:lstStyle/>
        <a:p>
          <a:r>
            <a:rPr lang="en-GB" b="1" dirty="0"/>
            <a:t>Regional and continental integration (Markets &amp; Leveraging AfCTA, Trade Corridors)</a:t>
          </a:r>
          <a:endParaRPr lang="en-US" dirty="0"/>
        </a:p>
      </dgm:t>
    </dgm:pt>
    <dgm:pt modelId="{3504906A-E0FF-42B1-AB37-0793157A2F3A}" type="parTrans" cxnId="{16F5C832-EBB4-4117-B87C-53F86395C747}">
      <dgm:prSet/>
      <dgm:spPr/>
      <dgm:t>
        <a:bodyPr/>
        <a:lstStyle/>
        <a:p>
          <a:endParaRPr lang="en-US"/>
        </a:p>
      </dgm:t>
    </dgm:pt>
    <dgm:pt modelId="{7F1092C0-8CAD-4AA4-9564-560CA8516197}" type="sibTrans" cxnId="{16F5C832-EBB4-4117-B87C-53F86395C747}">
      <dgm:prSet/>
      <dgm:spPr/>
      <dgm:t>
        <a:bodyPr/>
        <a:lstStyle/>
        <a:p>
          <a:endParaRPr lang="en-US"/>
        </a:p>
      </dgm:t>
    </dgm:pt>
    <dgm:pt modelId="{1B791805-8AF6-4DFE-AFC2-B76FC4E9BFB4}">
      <dgm:prSet/>
      <dgm:spPr/>
      <dgm:t>
        <a:bodyPr/>
        <a:lstStyle/>
        <a:p>
          <a:r>
            <a:rPr lang="en-GB" b="1"/>
            <a:t>Transitioning to a new generation SEZs</a:t>
          </a:r>
          <a:endParaRPr lang="en-US"/>
        </a:p>
      </dgm:t>
    </dgm:pt>
    <dgm:pt modelId="{104B9EE3-8A24-48D5-BAC2-D2F5CB65FD11}" type="parTrans" cxnId="{9149C0A3-AD98-47F9-A013-0B8614BE7388}">
      <dgm:prSet/>
      <dgm:spPr/>
      <dgm:t>
        <a:bodyPr/>
        <a:lstStyle/>
        <a:p>
          <a:endParaRPr lang="en-US"/>
        </a:p>
      </dgm:t>
    </dgm:pt>
    <dgm:pt modelId="{017CEF04-E46F-4EC7-9FBD-CB476B69B1F6}" type="sibTrans" cxnId="{9149C0A3-AD98-47F9-A013-0B8614BE7388}">
      <dgm:prSet/>
      <dgm:spPr/>
      <dgm:t>
        <a:bodyPr/>
        <a:lstStyle/>
        <a:p>
          <a:endParaRPr lang="en-US"/>
        </a:p>
      </dgm:t>
    </dgm:pt>
    <dgm:pt modelId="{BF8CCA50-0AFD-45B8-9409-B418971EAA7D}">
      <dgm:prSet/>
      <dgm:spPr/>
      <dgm:t>
        <a:bodyPr/>
        <a:lstStyle/>
        <a:p>
          <a:r>
            <a:rPr lang="en-GB" b="1" dirty="0"/>
            <a:t>Enhancing and accelerating the exchange of best practices among SEZs in Africa</a:t>
          </a:r>
          <a:endParaRPr lang="en-US" dirty="0"/>
        </a:p>
      </dgm:t>
    </dgm:pt>
    <dgm:pt modelId="{843FD1B2-3615-45B8-80D2-FDD595422C0B}" type="parTrans" cxnId="{8E82BF30-C678-435F-9273-AE40A1E1F7A6}">
      <dgm:prSet/>
      <dgm:spPr/>
      <dgm:t>
        <a:bodyPr/>
        <a:lstStyle/>
        <a:p>
          <a:endParaRPr lang="en-US"/>
        </a:p>
      </dgm:t>
    </dgm:pt>
    <dgm:pt modelId="{3BEF8FDE-DFA1-4185-BDA3-ECDB15A94E43}" type="sibTrans" cxnId="{8E82BF30-C678-435F-9273-AE40A1E1F7A6}">
      <dgm:prSet/>
      <dgm:spPr/>
      <dgm:t>
        <a:bodyPr/>
        <a:lstStyle/>
        <a:p>
          <a:endParaRPr lang="en-US"/>
        </a:p>
      </dgm:t>
    </dgm:pt>
    <dgm:pt modelId="{5A72D93D-9022-439F-9CEA-497EE0DDD36D}">
      <dgm:prSet/>
      <dgm:spPr/>
      <dgm:t>
        <a:bodyPr/>
        <a:lstStyle/>
        <a:p>
          <a:r>
            <a:rPr lang="en-US" b="1"/>
            <a:t>Action plan</a:t>
          </a:r>
          <a:endParaRPr lang="en-US"/>
        </a:p>
      </dgm:t>
    </dgm:pt>
    <dgm:pt modelId="{F3E3441F-6A4C-4CF5-ACA6-F0D17BD3DEAC}" type="parTrans" cxnId="{18CAF4FD-2EEB-4E8D-A525-DD1C6D70C872}">
      <dgm:prSet/>
      <dgm:spPr/>
      <dgm:t>
        <a:bodyPr/>
        <a:lstStyle/>
        <a:p>
          <a:endParaRPr lang="en-US"/>
        </a:p>
      </dgm:t>
    </dgm:pt>
    <dgm:pt modelId="{9DE70BE1-EE7E-4258-8C41-0A2BF47D1249}" type="sibTrans" cxnId="{18CAF4FD-2EEB-4E8D-A525-DD1C6D70C872}">
      <dgm:prSet/>
      <dgm:spPr/>
      <dgm:t>
        <a:bodyPr/>
        <a:lstStyle/>
        <a:p>
          <a:endParaRPr lang="en-US"/>
        </a:p>
      </dgm:t>
    </dgm:pt>
    <dgm:pt modelId="{B8390A99-44AC-8047-AFE5-99C68E10A5F8}" type="pres">
      <dgm:prSet presAssocID="{A49D3E30-05C9-401D-A6C5-0BCA38B45B1F}" presName="diagram" presStyleCnt="0">
        <dgm:presLayoutVars>
          <dgm:dir/>
          <dgm:resizeHandles val="exact"/>
        </dgm:presLayoutVars>
      </dgm:prSet>
      <dgm:spPr/>
    </dgm:pt>
    <dgm:pt modelId="{25520202-623F-0747-9AA6-37E2215868C1}" type="pres">
      <dgm:prSet presAssocID="{C849159A-48A0-4BBA-97EE-9D06FB5D532A}" presName="node" presStyleLbl="node1" presStyleIdx="0" presStyleCnt="10">
        <dgm:presLayoutVars>
          <dgm:bulletEnabled val="1"/>
        </dgm:presLayoutVars>
      </dgm:prSet>
      <dgm:spPr/>
    </dgm:pt>
    <dgm:pt modelId="{5AD052E2-858F-524B-A1B7-57A93174A11A}" type="pres">
      <dgm:prSet presAssocID="{ED3163D0-4B42-4811-AECF-39539BA905FC}" presName="sibTrans" presStyleCnt="0"/>
      <dgm:spPr/>
    </dgm:pt>
    <dgm:pt modelId="{E84CA276-8F61-F743-9CF7-65E60D82861D}" type="pres">
      <dgm:prSet presAssocID="{73B3AB86-DB5B-43EB-B49E-7C7A39716CD0}" presName="node" presStyleLbl="node1" presStyleIdx="1" presStyleCnt="10">
        <dgm:presLayoutVars>
          <dgm:bulletEnabled val="1"/>
        </dgm:presLayoutVars>
      </dgm:prSet>
      <dgm:spPr/>
    </dgm:pt>
    <dgm:pt modelId="{2D907BC2-D954-9D48-AC26-D6BFF8F028F7}" type="pres">
      <dgm:prSet presAssocID="{D16A0490-3310-48CD-904A-9EBA567695BE}" presName="sibTrans" presStyleCnt="0"/>
      <dgm:spPr/>
    </dgm:pt>
    <dgm:pt modelId="{9CE445FB-726A-8747-9D07-ECF383B2E75B}" type="pres">
      <dgm:prSet presAssocID="{4F9369FF-E09F-4B43-A129-CEA8DA7E1B2A}" presName="node" presStyleLbl="node1" presStyleIdx="2" presStyleCnt="10">
        <dgm:presLayoutVars>
          <dgm:bulletEnabled val="1"/>
        </dgm:presLayoutVars>
      </dgm:prSet>
      <dgm:spPr/>
    </dgm:pt>
    <dgm:pt modelId="{EA2EBED2-8C3D-A243-8FCD-10CDD03FF131}" type="pres">
      <dgm:prSet presAssocID="{E405F5D0-6177-450E-8C61-FF61C14C01C8}" presName="sibTrans" presStyleCnt="0"/>
      <dgm:spPr/>
    </dgm:pt>
    <dgm:pt modelId="{E3C2677B-57EF-A246-B81F-D8B0BAE8A41A}" type="pres">
      <dgm:prSet presAssocID="{706DFCE8-50BD-4CAE-95E3-F4B4BD3A6EF3}" presName="node" presStyleLbl="node1" presStyleIdx="3" presStyleCnt="10">
        <dgm:presLayoutVars>
          <dgm:bulletEnabled val="1"/>
        </dgm:presLayoutVars>
      </dgm:prSet>
      <dgm:spPr/>
    </dgm:pt>
    <dgm:pt modelId="{EEA1235E-151C-A64F-87ED-2CBB3041427D}" type="pres">
      <dgm:prSet presAssocID="{5B05AD3D-A2A6-4EDC-A805-773DD5210A0D}" presName="sibTrans" presStyleCnt="0"/>
      <dgm:spPr/>
    </dgm:pt>
    <dgm:pt modelId="{5E57D04A-C938-FC45-92C5-BA3F2D6B3311}" type="pres">
      <dgm:prSet presAssocID="{5B57FD69-85EE-450C-A5B5-FE63F478E2EB}" presName="node" presStyleLbl="node1" presStyleIdx="4" presStyleCnt="10">
        <dgm:presLayoutVars>
          <dgm:bulletEnabled val="1"/>
        </dgm:presLayoutVars>
      </dgm:prSet>
      <dgm:spPr/>
    </dgm:pt>
    <dgm:pt modelId="{F95A0CCA-1731-5D42-8D85-698978DB5B76}" type="pres">
      <dgm:prSet presAssocID="{AF7BBEA0-7573-4504-BE06-3AD474BBDA54}" presName="sibTrans" presStyleCnt="0"/>
      <dgm:spPr/>
    </dgm:pt>
    <dgm:pt modelId="{4DA51FA5-A6A8-564D-A7CA-C6C41033A189}" type="pres">
      <dgm:prSet presAssocID="{06A0123E-2566-476A-8CF5-F72D0743465C}" presName="node" presStyleLbl="node1" presStyleIdx="5" presStyleCnt="10">
        <dgm:presLayoutVars>
          <dgm:bulletEnabled val="1"/>
        </dgm:presLayoutVars>
      </dgm:prSet>
      <dgm:spPr/>
    </dgm:pt>
    <dgm:pt modelId="{CBA117D5-41C9-FD4A-8B37-F614C41DEB88}" type="pres">
      <dgm:prSet presAssocID="{1FF1B906-11F7-4E21-B01E-7376FA1DDAC8}" presName="sibTrans" presStyleCnt="0"/>
      <dgm:spPr/>
    </dgm:pt>
    <dgm:pt modelId="{72E9CDF6-F841-A64A-A546-5E18D7148F67}" type="pres">
      <dgm:prSet presAssocID="{59D16893-750F-45FC-A37C-6294476CA7EC}" presName="node" presStyleLbl="node1" presStyleIdx="6" presStyleCnt="10">
        <dgm:presLayoutVars>
          <dgm:bulletEnabled val="1"/>
        </dgm:presLayoutVars>
      </dgm:prSet>
      <dgm:spPr/>
    </dgm:pt>
    <dgm:pt modelId="{B8CEA206-6B04-D54A-AF24-854750ADAD32}" type="pres">
      <dgm:prSet presAssocID="{7F1092C0-8CAD-4AA4-9564-560CA8516197}" presName="sibTrans" presStyleCnt="0"/>
      <dgm:spPr/>
    </dgm:pt>
    <dgm:pt modelId="{CE7721D6-E6DB-8745-AB53-6D2353D6E01B}" type="pres">
      <dgm:prSet presAssocID="{1B791805-8AF6-4DFE-AFC2-B76FC4E9BFB4}" presName="node" presStyleLbl="node1" presStyleIdx="7" presStyleCnt="10">
        <dgm:presLayoutVars>
          <dgm:bulletEnabled val="1"/>
        </dgm:presLayoutVars>
      </dgm:prSet>
      <dgm:spPr/>
    </dgm:pt>
    <dgm:pt modelId="{C95D5C1B-826B-2546-A936-C81C587E0421}" type="pres">
      <dgm:prSet presAssocID="{017CEF04-E46F-4EC7-9FBD-CB476B69B1F6}" presName="sibTrans" presStyleCnt="0"/>
      <dgm:spPr/>
    </dgm:pt>
    <dgm:pt modelId="{20E503EC-3CFD-C341-AE91-8575D79D066E}" type="pres">
      <dgm:prSet presAssocID="{BF8CCA50-0AFD-45B8-9409-B418971EAA7D}" presName="node" presStyleLbl="node1" presStyleIdx="8" presStyleCnt="10">
        <dgm:presLayoutVars>
          <dgm:bulletEnabled val="1"/>
        </dgm:presLayoutVars>
      </dgm:prSet>
      <dgm:spPr/>
    </dgm:pt>
    <dgm:pt modelId="{8464BEB0-E6DD-D442-9854-4F9C0C9AB796}" type="pres">
      <dgm:prSet presAssocID="{3BEF8FDE-DFA1-4185-BDA3-ECDB15A94E43}" presName="sibTrans" presStyleCnt="0"/>
      <dgm:spPr/>
    </dgm:pt>
    <dgm:pt modelId="{A8AEEFB6-A7C0-8D47-B737-857A05C73FD7}" type="pres">
      <dgm:prSet presAssocID="{5A72D93D-9022-439F-9CEA-497EE0DDD36D}" presName="node" presStyleLbl="node1" presStyleIdx="9" presStyleCnt="10">
        <dgm:presLayoutVars>
          <dgm:bulletEnabled val="1"/>
        </dgm:presLayoutVars>
      </dgm:prSet>
      <dgm:spPr/>
    </dgm:pt>
  </dgm:ptLst>
  <dgm:cxnLst>
    <dgm:cxn modelId="{31EFAA0A-4461-EA4B-B8A9-07726C4368DB}" type="presOf" srcId="{C849159A-48A0-4BBA-97EE-9D06FB5D532A}" destId="{25520202-623F-0747-9AA6-37E2215868C1}" srcOrd="0" destOrd="0" presId="urn:microsoft.com/office/officeart/2005/8/layout/default"/>
    <dgm:cxn modelId="{8E82BF30-C678-435F-9273-AE40A1E1F7A6}" srcId="{A49D3E30-05C9-401D-A6C5-0BCA38B45B1F}" destId="{BF8CCA50-0AFD-45B8-9409-B418971EAA7D}" srcOrd="8" destOrd="0" parTransId="{843FD1B2-3615-45B8-80D2-FDD595422C0B}" sibTransId="{3BEF8FDE-DFA1-4185-BDA3-ECDB15A94E43}"/>
    <dgm:cxn modelId="{16F5C832-EBB4-4117-B87C-53F86395C747}" srcId="{A49D3E30-05C9-401D-A6C5-0BCA38B45B1F}" destId="{59D16893-750F-45FC-A37C-6294476CA7EC}" srcOrd="6" destOrd="0" parTransId="{3504906A-E0FF-42B1-AB37-0793157A2F3A}" sibTransId="{7F1092C0-8CAD-4AA4-9564-560CA8516197}"/>
    <dgm:cxn modelId="{1117623B-B6C4-C247-9942-68844F6E66D3}" type="presOf" srcId="{1B791805-8AF6-4DFE-AFC2-B76FC4E9BFB4}" destId="{CE7721D6-E6DB-8745-AB53-6D2353D6E01B}" srcOrd="0" destOrd="0" presId="urn:microsoft.com/office/officeart/2005/8/layout/default"/>
    <dgm:cxn modelId="{677F153E-BA56-4B42-9525-C3FB1A2B6203}" type="presOf" srcId="{4F9369FF-E09F-4B43-A129-CEA8DA7E1B2A}" destId="{9CE445FB-726A-8747-9D07-ECF383B2E75B}" srcOrd="0" destOrd="0" presId="urn:microsoft.com/office/officeart/2005/8/layout/default"/>
    <dgm:cxn modelId="{FDBA983F-0763-164F-A28A-5488B639EE53}" type="presOf" srcId="{5B57FD69-85EE-450C-A5B5-FE63F478E2EB}" destId="{5E57D04A-C938-FC45-92C5-BA3F2D6B3311}" srcOrd="0" destOrd="0" presId="urn:microsoft.com/office/officeart/2005/8/layout/default"/>
    <dgm:cxn modelId="{147ED149-C9A4-3B47-9ABB-EDF4270A0A7A}" type="presOf" srcId="{A49D3E30-05C9-401D-A6C5-0BCA38B45B1F}" destId="{B8390A99-44AC-8047-AFE5-99C68E10A5F8}" srcOrd="0" destOrd="0" presId="urn:microsoft.com/office/officeart/2005/8/layout/default"/>
    <dgm:cxn modelId="{0A925669-3B33-6E45-9194-9C1A488EAA60}" type="presOf" srcId="{5A72D93D-9022-439F-9CEA-497EE0DDD36D}" destId="{A8AEEFB6-A7C0-8D47-B737-857A05C73FD7}" srcOrd="0" destOrd="0" presId="urn:microsoft.com/office/officeart/2005/8/layout/default"/>
    <dgm:cxn modelId="{4A232A87-A1F0-BD4B-9C33-24B8B52AC4F8}" type="presOf" srcId="{59D16893-750F-45FC-A37C-6294476CA7EC}" destId="{72E9CDF6-F841-A64A-A546-5E18D7148F67}" srcOrd="0" destOrd="0" presId="urn:microsoft.com/office/officeart/2005/8/layout/default"/>
    <dgm:cxn modelId="{2580B58B-92A9-4762-AA64-587CA4F888AB}" srcId="{A49D3E30-05C9-401D-A6C5-0BCA38B45B1F}" destId="{C849159A-48A0-4BBA-97EE-9D06FB5D532A}" srcOrd="0" destOrd="0" parTransId="{010968B7-2690-46BF-AB09-FD1B6208D474}" sibTransId="{ED3163D0-4B42-4811-AECF-39539BA905FC}"/>
    <dgm:cxn modelId="{9149C0A3-AD98-47F9-A013-0B8614BE7388}" srcId="{A49D3E30-05C9-401D-A6C5-0BCA38B45B1F}" destId="{1B791805-8AF6-4DFE-AFC2-B76FC4E9BFB4}" srcOrd="7" destOrd="0" parTransId="{104B9EE3-8A24-48D5-BAC2-D2F5CB65FD11}" sibTransId="{017CEF04-E46F-4EC7-9FBD-CB476B69B1F6}"/>
    <dgm:cxn modelId="{65ACE6A5-1F29-4316-AC58-D6D094D18CB2}" srcId="{A49D3E30-05C9-401D-A6C5-0BCA38B45B1F}" destId="{4F9369FF-E09F-4B43-A129-CEA8DA7E1B2A}" srcOrd="2" destOrd="0" parTransId="{E693580A-5D4E-492B-9E29-91395253BED6}" sibTransId="{E405F5D0-6177-450E-8C61-FF61C14C01C8}"/>
    <dgm:cxn modelId="{8BE64AAE-3293-6649-898A-A59BA5504620}" type="presOf" srcId="{73B3AB86-DB5B-43EB-B49E-7C7A39716CD0}" destId="{E84CA276-8F61-F743-9CF7-65E60D82861D}" srcOrd="0" destOrd="0" presId="urn:microsoft.com/office/officeart/2005/8/layout/default"/>
    <dgm:cxn modelId="{E3D50ED1-19DD-244D-9090-F5C675327119}" type="presOf" srcId="{06A0123E-2566-476A-8CF5-F72D0743465C}" destId="{4DA51FA5-A6A8-564D-A7CA-C6C41033A189}" srcOrd="0" destOrd="0" presId="urn:microsoft.com/office/officeart/2005/8/layout/default"/>
    <dgm:cxn modelId="{F8B3A1D2-1FF9-43CD-B2BC-2C31D3296EE8}" srcId="{A49D3E30-05C9-401D-A6C5-0BCA38B45B1F}" destId="{73B3AB86-DB5B-43EB-B49E-7C7A39716CD0}" srcOrd="1" destOrd="0" parTransId="{1AFB1690-E5FE-429E-80E1-03F433F6BA18}" sibTransId="{D16A0490-3310-48CD-904A-9EBA567695BE}"/>
    <dgm:cxn modelId="{EE61B6D2-94B7-F648-A422-3620F48AA59B}" type="presOf" srcId="{BF8CCA50-0AFD-45B8-9409-B418971EAA7D}" destId="{20E503EC-3CFD-C341-AE91-8575D79D066E}" srcOrd="0" destOrd="0" presId="urn:microsoft.com/office/officeart/2005/8/layout/default"/>
    <dgm:cxn modelId="{A529DDDF-19F5-4215-BA2F-F476DD5E74D9}" srcId="{A49D3E30-05C9-401D-A6C5-0BCA38B45B1F}" destId="{5B57FD69-85EE-450C-A5B5-FE63F478E2EB}" srcOrd="4" destOrd="0" parTransId="{43A51A8F-A974-409D-A668-6FA4C48DF463}" sibTransId="{AF7BBEA0-7573-4504-BE06-3AD474BBDA54}"/>
    <dgm:cxn modelId="{693050E4-F18D-4ECA-B8E0-8B4BA1F8C073}" srcId="{A49D3E30-05C9-401D-A6C5-0BCA38B45B1F}" destId="{06A0123E-2566-476A-8CF5-F72D0743465C}" srcOrd="5" destOrd="0" parTransId="{060D0263-FC93-4F79-9103-29CA23797340}" sibTransId="{1FF1B906-11F7-4E21-B01E-7376FA1DDAC8}"/>
    <dgm:cxn modelId="{D99163EC-A153-434F-8304-87BB3AF726B0}" srcId="{A49D3E30-05C9-401D-A6C5-0BCA38B45B1F}" destId="{706DFCE8-50BD-4CAE-95E3-F4B4BD3A6EF3}" srcOrd="3" destOrd="0" parTransId="{BDD9807C-87FF-46B0-B2F4-E3A93BE067E5}" sibTransId="{5B05AD3D-A2A6-4EDC-A805-773DD5210A0D}"/>
    <dgm:cxn modelId="{FE2C37EF-733B-DF44-868C-BC844023EC0B}" type="presOf" srcId="{706DFCE8-50BD-4CAE-95E3-F4B4BD3A6EF3}" destId="{E3C2677B-57EF-A246-B81F-D8B0BAE8A41A}" srcOrd="0" destOrd="0" presId="urn:microsoft.com/office/officeart/2005/8/layout/default"/>
    <dgm:cxn modelId="{18CAF4FD-2EEB-4E8D-A525-DD1C6D70C872}" srcId="{A49D3E30-05C9-401D-A6C5-0BCA38B45B1F}" destId="{5A72D93D-9022-439F-9CEA-497EE0DDD36D}" srcOrd="9" destOrd="0" parTransId="{F3E3441F-6A4C-4CF5-ACA6-F0D17BD3DEAC}" sibTransId="{9DE70BE1-EE7E-4258-8C41-0A2BF47D1249}"/>
    <dgm:cxn modelId="{59B67596-E0FE-9A43-8A59-323325D1DFA0}" type="presParOf" srcId="{B8390A99-44AC-8047-AFE5-99C68E10A5F8}" destId="{25520202-623F-0747-9AA6-37E2215868C1}" srcOrd="0" destOrd="0" presId="urn:microsoft.com/office/officeart/2005/8/layout/default"/>
    <dgm:cxn modelId="{D6C33CA9-44E4-3246-BDB8-38ACFFD8C2D3}" type="presParOf" srcId="{B8390A99-44AC-8047-AFE5-99C68E10A5F8}" destId="{5AD052E2-858F-524B-A1B7-57A93174A11A}" srcOrd="1" destOrd="0" presId="urn:microsoft.com/office/officeart/2005/8/layout/default"/>
    <dgm:cxn modelId="{1D7CFAB2-C222-E54F-90D8-74F066DC765F}" type="presParOf" srcId="{B8390A99-44AC-8047-AFE5-99C68E10A5F8}" destId="{E84CA276-8F61-F743-9CF7-65E60D82861D}" srcOrd="2" destOrd="0" presId="urn:microsoft.com/office/officeart/2005/8/layout/default"/>
    <dgm:cxn modelId="{6567BDA4-5B81-E94E-9838-F730EA647F1D}" type="presParOf" srcId="{B8390A99-44AC-8047-AFE5-99C68E10A5F8}" destId="{2D907BC2-D954-9D48-AC26-D6BFF8F028F7}" srcOrd="3" destOrd="0" presId="urn:microsoft.com/office/officeart/2005/8/layout/default"/>
    <dgm:cxn modelId="{89CF0689-EAEA-E048-A388-65AC0A106C60}" type="presParOf" srcId="{B8390A99-44AC-8047-AFE5-99C68E10A5F8}" destId="{9CE445FB-726A-8747-9D07-ECF383B2E75B}" srcOrd="4" destOrd="0" presId="urn:microsoft.com/office/officeart/2005/8/layout/default"/>
    <dgm:cxn modelId="{708547F9-D734-7B4D-9BDA-5494DD18C3E2}" type="presParOf" srcId="{B8390A99-44AC-8047-AFE5-99C68E10A5F8}" destId="{EA2EBED2-8C3D-A243-8FCD-10CDD03FF131}" srcOrd="5" destOrd="0" presId="urn:microsoft.com/office/officeart/2005/8/layout/default"/>
    <dgm:cxn modelId="{DB45E32F-AA95-0F4B-AB64-002732B533FE}" type="presParOf" srcId="{B8390A99-44AC-8047-AFE5-99C68E10A5F8}" destId="{E3C2677B-57EF-A246-B81F-D8B0BAE8A41A}" srcOrd="6" destOrd="0" presId="urn:microsoft.com/office/officeart/2005/8/layout/default"/>
    <dgm:cxn modelId="{A3C751DD-09CA-834E-A6A3-51D37A7E5080}" type="presParOf" srcId="{B8390A99-44AC-8047-AFE5-99C68E10A5F8}" destId="{EEA1235E-151C-A64F-87ED-2CBB3041427D}" srcOrd="7" destOrd="0" presId="urn:microsoft.com/office/officeart/2005/8/layout/default"/>
    <dgm:cxn modelId="{76A07CB3-2B52-4345-BD5A-0966549E0F9A}" type="presParOf" srcId="{B8390A99-44AC-8047-AFE5-99C68E10A5F8}" destId="{5E57D04A-C938-FC45-92C5-BA3F2D6B3311}" srcOrd="8" destOrd="0" presId="urn:microsoft.com/office/officeart/2005/8/layout/default"/>
    <dgm:cxn modelId="{2F59A4B6-AD45-E24E-BEA8-6689FEECB160}" type="presParOf" srcId="{B8390A99-44AC-8047-AFE5-99C68E10A5F8}" destId="{F95A0CCA-1731-5D42-8D85-698978DB5B76}" srcOrd="9" destOrd="0" presId="urn:microsoft.com/office/officeart/2005/8/layout/default"/>
    <dgm:cxn modelId="{A8E45AF2-97F5-914F-B51D-F051E87C6E62}" type="presParOf" srcId="{B8390A99-44AC-8047-AFE5-99C68E10A5F8}" destId="{4DA51FA5-A6A8-564D-A7CA-C6C41033A189}" srcOrd="10" destOrd="0" presId="urn:microsoft.com/office/officeart/2005/8/layout/default"/>
    <dgm:cxn modelId="{6BF14451-9C73-D340-B264-46724D87EDA7}" type="presParOf" srcId="{B8390A99-44AC-8047-AFE5-99C68E10A5F8}" destId="{CBA117D5-41C9-FD4A-8B37-F614C41DEB88}" srcOrd="11" destOrd="0" presId="urn:microsoft.com/office/officeart/2005/8/layout/default"/>
    <dgm:cxn modelId="{0969710D-B569-6C45-81EF-5C47D5F4FEB0}" type="presParOf" srcId="{B8390A99-44AC-8047-AFE5-99C68E10A5F8}" destId="{72E9CDF6-F841-A64A-A546-5E18D7148F67}" srcOrd="12" destOrd="0" presId="urn:microsoft.com/office/officeart/2005/8/layout/default"/>
    <dgm:cxn modelId="{C2B6125C-C588-0949-BF3A-F0D74F42AB41}" type="presParOf" srcId="{B8390A99-44AC-8047-AFE5-99C68E10A5F8}" destId="{B8CEA206-6B04-D54A-AF24-854750ADAD32}" srcOrd="13" destOrd="0" presId="urn:microsoft.com/office/officeart/2005/8/layout/default"/>
    <dgm:cxn modelId="{7333873B-EC94-114E-A185-2B6961A8CD05}" type="presParOf" srcId="{B8390A99-44AC-8047-AFE5-99C68E10A5F8}" destId="{CE7721D6-E6DB-8745-AB53-6D2353D6E01B}" srcOrd="14" destOrd="0" presId="urn:microsoft.com/office/officeart/2005/8/layout/default"/>
    <dgm:cxn modelId="{8CBE5813-0019-B34E-98DA-00E0242F57AE}" type="presParOf" srcId="{B8390A99-44AC-8047-AFE5-99C68E10A5F8}" destId="{C95D5C1B-826B-2546-A936-C81C587E0421}" srcOrd="15" destOrd="0" presId="urn:microsoft.com/office/officeart/2005/8/layout/default"/>
    <dgm:cxn modelId="{561F9829-2E94-374E-9114-F39FCF54D104}" type="presParOf" srcId="{B8390A99-44AC-8047-AFE5-99C68E10A5F8}" destId="{20E503EC-3CFD-C341-AE91-8575D79D066E}" srcOrd="16" destOrd="0" presId="urn:microsoft.com/office/officeart/2005/8/layout/default"/>
    <dgm:cxn modelId="{F3A5A266-6E5C-5341-858D-D42ECD03ABF8}" type="presParOf" srcId="{B8390A99-44AC-8047-AFE5-99C68E10A5F8}" destId="{8464BEB0-E6DD-D442-9854-4F9C0C9AB796}" srcOrd="17" destOrd="0" presId="urn:microsoft.com/office/officeart/2005/8/layout/default"/>
    <dgm:cxn modelId="{4CDF823A-614B-C342-B49F-1A248F7AB87C}" type="presParOf" srcId="{B8390A99-44AC-8047-AFE5-99C68E10A5F8}" destId="{A8AEEFB6-A7C0-8D47-B737-857A05C73FD7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A98611-8466-4435-A0A7-BD8E940FF2A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F89E657-AE88-45A4-B1A8-1A2B3E5571F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/>
        </a:p>
      </dgm:t>
    </dgm:pt>
    <dgm:pt modelId="{A3572BEC-C4E2-430A-9654-2362D8648FCF}" type="parTrans" cxnId="{33352B19-0A54-44E8-914B-95FCC5707BAF}">
      <dgm:prSet/>
      <dgm:spPr/>
      <dgm:t>
        <a:bodyPr/>
        <a:lstStyle/>
        <a:p>
          <a:endParaRPr lang="en-US"/>
        </a:p>
      </dgm:t>
    </dgm:pt>
    <dgm:pt modelId="{14A41384-E052-43CE-9BBB-50A33CAD76B0}" type="sibTrans" cxnId="{33352B19-0A54-44E8-914B-95FCC5707BAF}">
      <dgm:prSet/>
      <dgm:spPr/>
      <dgm:t>
        <a:bodyPr/>
        <a:lstStyle/>
        <a:p>
          <a:endParaRPr lang="en-US"/>
        </a:p>
      </dgm:t>
    </dgm:pt>
    <dgm:pt modelId="{A6CAC070-AB97-4E52-938E-2AF134650E79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endParaRPr lang="en-GB" sz="1400" b="1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>
            <a:lnSpc>
              <a:spcPct val="100000"/>
            </a:lnSpc>
            <a:defRPr cap="all"/>
          </a:pPr>
          <a:endParaRPr lang="en-GB" sz="1400" b="1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>
            <a:lnSpc>
              <a:spcPct val="100000"/>
            </a:lnSpc>
            <a:defRPr cap="all"/>
          </a:pPr>
          <a:r>
            <a:rPr lang="en-GB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ONGOING </a:t>
          </a:r>
        </a:p>
        <a:p>
          <a:pPr>
            <a:lnSpc>
              <a:spcPct val="100000"/>
            </a:lnSpc>
            <a:defRPr cap="all"/>
          </a:pPr>
          <a:r>
            <a:rPr lang="en-GB" sz="2000" b="1" cap="none" dirty="0">
              <a:latin typeface="Calibri" panose="020F0502020204030204" pitchFamily="34" charset="0"/>
              <a:cs typeface="Calibri" panose="020F0502020204030204" pitchFamily="34" charset="0"/>
            </a:rPr>
            <a:t>Agriculture and agri-business</a:t>
          </a:r>
        </a:p>
        <a:p>
          <a:pPr>
            <a:lnSpc>
              <a:spcPct val="100000"/>
            </a:lnSpc>
            <a:defRPr cap="all"/>
          </a:pPr>
          <a:r>
            <a:rPr lang="en-GB" sz="2000" b="1" cap="none" dirty="0">
              <a:latin typeface="Calibri" panose="020F0502020204030204" pitchFamily="34" charset="0"/>
              <a:cs typeface="Calibri" panose="020F0502020204030204" pitchFamily="34" charset="0"/>
            </a:rPr>
            <a:t>Manufacturing (textile and apparel, metallurgy, consumer goods…)</a:t>
          </a:r>
        </a:p>
        <a:p>
          <a:pPr>
            <a:lnSpc>
              <a:spcPct val="100000"/>
            </a:lnSpc>
            <a:defRPr cap="all"/>
          </a:pPr>
          <a:r>
            <a:rPr lang="en-GB" sz="2000" b="1" cap="none" dirty="0">
              <a:latin typeface="Calibri" panose="020F0502020204030204" pitchFamily="34" charset="0"/>
              <a:cs typeface="Calibri" panose="020F0502020204030204" pitchFamily="34" charset="0"/>
            </a:rPr>
            <a:t>Construction, real estate</a:t>
          </a:r>
        </a:p>
        <a:p>
          <a:pPr>
            <a:lnSpc>
              <a:spcPct val="100000"/>
            </a:lnSpc>
            <a:defRPr cap="all"/>
          </a:pPr>
          <a:r>
            <a:rPr lang="en-GB" sz="2000" b="1" cap="none" dirty="0">
              <a:latin typeface="Calibri" panose="020F0502020204030204" pitchFamily="34" charset="0"/>
              <a:cs typeface="Calibri" panose="020F0502020204030204" pitchFamily="34" charset="0"/>
            </a:rPr>
            <a:t>Infrastructure (transport, logistics)</a:t>
          </a:r>
        </a:p>
        <a:p>
          <a:pPr>
            <a:lnSpc>
              <a:spcPct val="100000"/>
            </a:lnSpc>
            <a:defRPr cap="all"/>
          </a:pPr>
          <a:r>
            <a:rPr lang="en-GB" sz="2000" b="1" cap="none" dirty="0">
              <a:latin typeface="Calibri" panose="020F0502020204030204" pitchFamily="34" charset="0"/>
              <a:cs typeface="Calibri" panose="020F0502020204030204" pitchFamily="34" charset="0"/>
            </a:rPr>
            <a:t>ICT</a:t>
          </a:r>
        </a:p>
        <a:p>
          <a:pPr>
            <a:lnSpc>
              <a:spcPct val="100000"/>
            </a:lnSpc>
            <a:defRPr cap="all"/>
          </a:pPr>
          <a:r>
            <a:rPr lang="en-GB" sz="2000" b="1" cap="none" dirty="0">
              <a:latin typeface="Calibri" panose="020F0502020204030204" pitchFamily="34" charset="0"/>
              <a:cs typeface="Calibri" panose="020F0502020204030204" pitchFamily="34" charset="0"/>
            </a:rPr>
            <a:t>Added value to petroleum products</a:t>
          </a:r>
        </a:p>
        <a:p>
          <a:pPr>
            <a:lnSpc>
              <a:spcPct val="100000"/>
            </a:lnSpc>
            <a:defRPr cap="all"/>
          </a:pPr>
          <a:r>
            <a:rPr lang="en-GB" sz="2000" b="1" cap="none" dirty="0">
              <a:latin typeface="Calibri" panose="020F0502020204030204" pitchFamily="34" charset="0"/>
              <a:cs typeface="Calibri" panose="020F0502020204030204" pitchFamily="34" charset="0"/>
            </a:rPr>
            <a:t>Industrial minerals</a:t>
          </a:r>
        </a:p>
        <a:p>
          <a:pPr>
            <a:lnSpc>
              <a:spcPct val="100000"/>
            </a:lnSpc>
            <a:defRPr cap="all"/>
          </a:pPr>
          <a:r>
            <a:rPr lang="en-GB" sz="2000" b="1" cap="none" dirty="0">
              <a:latin typeface="Calibri" panose="020F0502020204030204" pitchFamily="34" charset="0"/>
              <a:cs typeface="Calibri" panose="020F0502020204030204" pitchFamily="34" charset="0"/>
            </a:rPr>
            <a:t>Tourism products and services</a:t>
          </a:r>
        </a:p>
        <a:p>
          <a:pPr>
            <a:lnSpc>
              <a:spcPct val="100000"/>
            </a:lnSpc>
            <a:defRPr cap="all"/>
          </a:pPr>
          <a:r>
            <a:rPr lang="en-GB" sz="2000" b="1" cap="none" dirty="0">
              <a:latin typeface="Calibri" panose="020F0502020204030204" pitchFamily="34" charset="0"/>
              <a:cs typeface="Calibri" panose="020F0502020204030204" pitchFamily="34" charset="0"/>
            </a:rPr>
            <a:t>Education (HEI, TVET)</a:t>
          </a:r>
        </a:p>
        <a:p>
          <a:pPr>
            <a:lnSpc>
              <a:spcPct val="100000"/>
            </a:lnSpc>
            <a:defRPr cap="all"/>
          </a:pPr>
          <a:r>
            <a:rPr lang="en-GB" sz="2000" b="1" cap="none" dirty="0">
              <a:latin typeface="Calibri" panose="020F0502020204030204" pitchFamily="34" charset="0"/>
              <a:cs typeface="Calibri" panose="020F0502020204030204" pitchFamily="34" charset="0"/>
            </a:rPr>
            <a:t>Financial services…..</a:t>
          </a:r>
        </a:p>
        <a:p>
          <a:pPr>
            <a:lnSpc>
              <a:spcPct val="100000"/>
            </a:lnSpc>
            <a:defRPr cap="all"/>
          </a:pPr>
          <a:r>
            <a:rPr lang="en-GB" sz="14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B86E04-01C4-45BA-BBF8-7F340E529F98}" type="parTrans" cxnId="{10BD39D5-6BBE-45A5-A6D2-A11FAEF4CADA}">
      <dgm:prSet/>
      <dgm:spPr/>
      <dgm:t>
        <a:bodyPr/>
        <a:lstStyle/>
        <a:p>
          <a:endParaRPr lang="en-US"/>
        </a:p>
      </dgm:t>
    </dgm:pt>
    <dgm:pt modelId="{24B446DF-8692-48C3-9045-872772A8661B}" type="sibTrans" cxnId="{10BD39D5-6BBE-45A5-A6D2-A11FAEF4CADA}">
      <dgm:prSet/>
      <dgm:spPr/>
      <dgm:t>
        <a:bodyPr/>
        <a:lstStyle/>
        <a:p>
          <a:endParaRPr lang="en-US"/>
        </a:p>
      </dgm:t>
    </dgm:pt>
    <dgm:pt modelId="{520A9319-7BDB-4E24-AFFF-61EA3E3A02A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Emerging </a:t>
          </a:r>
        </a:p>
        <a:p>
          <a:pPr>
            <a:lnSpc>
              <a:spcPct val="100000"/>
            </a:lnSpc>
            <a:defRPr cap="all"/>
          </a:pPr>
          <a:r>
            <a:rPr lang="en-GB" sz="2000" b="1" cap="none" dirty="0">
              <a:latin typeface="Calibri" panose="020F0502020204030204" pitchFamily="34" charset="0"/>
              <a:cs typeface="Calibri" panose="020F0502020204030204" pitchFamily="34" charset="0"/>
            </a:rPr>
            <a:t>Biotechnology</a:t>
          </a:r>
        </a:p>
        <a:p>
          <a:pPr>
            <a:lnSpc>
              <a:spcPct val="100000"/>
            </a:lnSpc>
            <a:defRPr cap="all"/>
          </a:pPr>
          <a:r>
            <a:rPr lang="en-GB" sz="2000" b="1" cap="none" dirty="0">
              <a:latin typeface="Calibri" panose="020F0502020204030204" pitchFamily="34" charset="0"/>
              <a:cs typeface="Calibri" panose="020F0502020204030204" pitchFamily="34" charset="0"/>
            </a:rPr>
            <a:t>Pharmaceuticals </a:t>
          </a:r>
        </a:p>
        <a:p>
          <a:pPr>
            <a:lnSpc>
              <a:spcPct val="100000"/>
            </a:lnSpc>
            <a:defRPr cap="all"/>
          </a:pPr>
          <a:r>
            <a:rPr lang="en-GB" sz="2000" b="1" cap="none" dirty="0">
              <a:latin typeface="Calibri" panose="020F0502020204030204" pitchFamily="34" charset="0"/>
              <a:cs typeface="Calibri" panose="020F0502020204030204" pitchFamily="34" charset="0"/>
            </a:rPr>
            <a:t>Automotive industry Healthcare</a:t>
          </a:r>
        </a:p>
        <a:p>
          <a:pPr>
            <a:lnSpc>
              <a:spcPct val="100000"/>
            </a:lnSpc>
            <a:defRPr cap="all"/>
          </a:pPr>
          <a:r>
            <a:rPr lang="en-GB" sz="2000" b="1" cap="none" dirty="0">
              <a:latin typeface="Calibri" panose="020F0502020204030204" pitchFamily="34" charset="0"/>
              <a:cs typeface="Calibri" panose="020F0502020204030204" pitchFamily="34" charset="0"/>
            </a:rPr>
            <a:t>Renewable and green energy</a:t>
          </a:r>
        </a:p>
        <a:p>
          <a:pPr>
            <a:lnSpc>
              <a:spcPct val="100000"/>
            </a:lnSpc>
            <a:defRPr cap="all"/>
          </a:pPr>
          <a:r>
            <a:rPr lang="en-GB" sz="2000" b="1" cap="none" dirty="0">
              <a:latin typeface="Calibri" panose="020F0502020204030204" pitchFamily="34" charset="0"/>
              <a:cs typeface="Calibri" panose="020F0502020204030204" pitchFamily="34" charset="0"/>
            </a:rPr>
            <a:t> Circular economy (waste management)</a:t>
          </a:r>
        </a:p>
        <a:p>
          <a:pPr>
            <a:lnSpc>
              <a:spcPct val="100000"/>
            </a:lnSpc>
            <a:defRPr cap="all"/>
          </a:pPr>
          <a:r>
            <a:rPr lang="en-GB" sz="2000" b="1" cap="none" dirty="0">
              <a:latin typeface="Calibri" panose="020F0502020204030204" pitchFamily="34" charset="0"/>
              <a:cs typeface="Calibri" panose="020F0502020204030204" pitchFamily="34" charset="0"/>
            </a:rPr>
            <a:t>AI/ emerging technologies</a:t>
          </a:r>
        </a:p>
        <a:p>
          <a:pPr algn="l">
            <a:lnSpc>
              <a:spcPct val="100000"/>
            </a:lnSpc>
            <a:defRPr cap="all"/>
          </a:pPr>
          <a:endParaRPr lang="en-GB" sz="14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D9E529-F136-45F5-A562-B020D5C09AFD}" type="parTrans" cxnId="{368B28CA-ACDD-489C-A7DC-C338C309FF69}">
      <dgm:prSet/>
      <dgm:spPr/>
      <dgm:t>
        <a:bodyPr/>
        <a:lstStyle/>
        <a:p>
          <a:endParaRPr lang="en-US"/>
        </a:p>
      </dgm:t>
    </dgm:pt>
    <dgm:pt modelId="{E4A90BBE-A241-4DF7-89E8-AD2ED4369C69}" type="sibTrans" cxnId="{368B28CA-ACDD-489C-A7DC-C338C309FF69}">
      <dgm:prSet/>
      <dgm:spPr/>
      <dgm:t>
        <a:bodyPr/>
        <a:lstStyle/>
        <a:p>
          <a:endParaRPr lang="en-US"/>
        </a:p>
      </dgm:t>
    </dgm:pt>
    <dgm:pt modelId="{4E56CD8C-C97F-4B7E-A276-A2048BBC744F}" type="pres">
      <dgm:prSet presAssocID="{A4A98611-8466-4435-A0A7-BD8E940FF2AC}" presName="root" presStyleCnt="0">
        <dgm:presLayoutVars>
          <dgm:dir/>
          <dgm:resizeHandles val="exact"/>
        </dgm:presLayoutVars>
      </dgm:prSet>
      <dgm:spPr/>
    </dgm:pt>
    <dgm:pt modelId="{63FC0B27-47F4-4944-B291-0004CA1D5F23}" type="pres">
      <dgm:prSet presAssocID="{EF89E657-AE88-45A4-B1A8-1A2B3E5571FB}" presName="compNode" presStyleCnt="0"/>
      <dgm:spPr/>
    </dgm:pt>
    <dgm:pt modelId="{8EFFE75A-4A18-4F6F-8B2F-D832290B532A}" type="pres">
      <dgm:prSet presAssocID="{EF89E657-AE88-45A4-B1A8-1A2B3E5571FB}" presName="iconBgRect" presStyleLbl="bgShp" presStyleIdx="0" presStyleCnt="3" custLinFactX="200000" custLinFactY="200000" custLinFactNeighborX="289003" custLinFactNeighborY="228199"/>
      <dgm:spPr>
        <a:noFill/>
      </dgm:spPr>
    </dgm:pt>
    <dgm:pt modelId="{7E14BDD1-58FA-4836-AE6B-699DB560844D}" type="pres">
      <dgm:prSet presAssocID="{EF89E657-AE88-45A4-B1A8-1A2B3E5571FB}" presName="iconRect" presStyleLbl="node1" presStyleIdx="0" presStyleCnt="3"/>
      <dgm:spPr>
        <a:noFill/>
        <a:ln>
          <a:noFill/>
        </a:ln>
      </dgm:spPr>
    </dgm:pt>
    <dgm:pt modelId="{2AFCB112-2943-4CDC-A2D6-6EE84FC1D2BC}" type="pres">
      <dgm:prSet presAssocID="{EF89E657-AE88-45A4-B1A8-1A2B3E5571FB}" presName="spaceRect" presStyleCnt="0"/>
      <dgm:spPr/>
    </dgm:pt>
    <dgm:pt modelId="{4EB7A762-9328-4B80-B81C-282FB4DB8AB1}" type="pres">
      <dgm:prSet presAssocID="{EF89E657-AE88-45A4-B1A8-1A2B3E5571FB}" presName="textRect" presStyleLbl="revTx" presStyleIdx="0" presStyleCnt="3">
        <dgm:presLayoutVars>
          <dgm:chMax val="1"/>
          <dgm:chPref val="1"/>
        </dgm:presLayoutVars>
      </dgm:prSet>
      <dgm:spPr/>
    </dgm:pt>
    <dgm:pt modelId="{3D14B784-7FA6-41CF-A01B-B1A65DCC1989}" type="pres">
      <dgm:prSet presAssocID="{14A41384-E052-43CE-9BBB-50A33CAD76B0}" presName="sibTrans" presStyleCnt="0"/>
      <dgm:spPr/>
    </dgm:pt>
    <dgm:pt modelId="{FC5D8A2D-EE08-49A2-9E98-94F9EE230230}" type="pres">
      <dgm:prSet presAssocID="{A6CAC070-AB97-4E52-938E-2AF134650E79}" presName="compNode" presStyleCnt="0"/>
      <dgm:spPr/>
    </dgm:pt>
    <dgm:pt modelId="{057CA502-0B18-4F7E-B34F-52AE9344180D}" type="pres">
      <dgm:prSet presAssocID="{A6CAC070-AB97-4E52-938E-2AF134650E79}" presName="iconBgRect" presStyleLbl="bgShp" presStyleIdx="1" presStyleCnt="3" custLinFactNeighborX="-8825" custLinFactNeighborY="4669"/>
      <dgm:spPr/>
    </dgm:pt>
    <dgm:pt modelId="{15BFC64B-C029-4D95-B8E2-77863869245A}" type="pres">
      <dgm:prSet presAssocID="{A6CAC070-AB97-4E52-938E-2AF134650E79}" presName="iconRect" presStyleLbl="nod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rm scene"/>
        </a:ext>
      </dgm:extLst>
    </dgm:pt>
    <dgm:pt modelId="{52E088AA-B4EC-415A-81FF-58C416A33D9E}" type="pres">
      <dgm:prSet presAssocID="{A6CAC070-AB97-4E52-938E-2AF134650E79}" presName="spaceRect" presStyleCnt="0"/>
      <dgm:spPr/>
    </dgm:pt>
    <dgm:pt modelId="{066A3ED4-5172-43E7-965E-F8CDF23DFC97}" type="pres">
      <dgm:prSet presAssocID="{A6CAC070-AB97-4E52-938E-2AF134650E79}" presName="textRect" presStyleLbl="revTx" presStyleIdx="1" presStyleCnt="3" custScaleX="300352" custScaleY="132779">
        <dgm:presLayoutVars>
          <dgm:chMax val="1"/>
          <dgm:chPref val="1"/>
        </dgm:presLayoutVars>
      </dgm:prSet>
      <dgm:spPr/>
    </dgm:pt>
    <dgm:pt modelId="{5DA7C1C5-71AF-4825-A508-3469645B958B}" type="pres">
      <dgm:prSet presAssocID="{24B446DF-8692-48C3-9045-872772A8661B}" presName="sibTrans" presStyleCnt="0"/>
      <dgm:spPr/>
    </dgm:pt>
    <dgm:pt modelId="{E7B2EC77-82CE-4D4C-92F7-7E130809EEA6}" type="pres">
      <dgm:prSet presAssocID="{520A9319-7BDB-4E24-AFFF-61EA3E3A02AD}" presName="compNode" presStyleCnt="0"/>
      <dgm:spPr/>
    </dgm:pt>
    <dgm:pt modelId="{D79C23FB-71BB-4497-81A7-F88E4D03C1A3}" type="pres">
      <dgm:prSet presAssocID="{520A9319-7BDB-4E24-AFFF-61EA3E3A02AD}" presName="iconBgRect" presStyleLbl="bgShp" presStyleIdx="2" presStyleCnt="3" custLinFactNeighborX="-1209" custLinFactNeighborY="-12218"/>
      <dgm:spPr/>
    </dgm:pt>
    <dgm:pt modelId="{9E20AF0B-0297-4758-B8DA-C449D267B4B0}" type="pres">
      <dgm:prSet presAssocID="{520A9319-7BDB-4E24-AFFF-61EA3E3A02AD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02FF804B-AE49-4AB9-9594-83203ECE7424}" type="pres">
      <dgm:prSet presAssocID="{520A9319-7BDB-4E24-AFFF-61EA3E3A02AD}" presName="spaceRect" presStyleCnt="0"/>
      <dgm:spPr/>
    </dgm:pt>
    <dgm:pt modelId="{537A67AE-62F5-4107-B996-5EBD26BD0AA2}" type="pres">
      <dgm:prSet presAssocID="{520A9319-7BDB-4E24-AFFF-61EA3E3A02AD}" presName="textRect" presStyleLbl="revTx" presStyleIdx="2" presStyleCnt="3" custScaleX="162515" custScaleY="112288">
        <dgm:presLayoutVars>
          <dgm:chMax val="1"/>
          <dgm:chPref val="1"/>
        </dgm:presLayoutVars>
      </dgm:prSet>
      <dgm:spPr/>
    </dgm:pt>
  </dgm:ptLst>
  <dgm:cxnLst>
    <dgm:cxn modelId="{5926280D-FC9E-654C-99A2-A7DE3BAFEC8E}" type="presOf" srcId="{A4A98611-8466-4435-A0A7-BD8E940FF2AC}" destId="{4E56CD8C-C97F-4B7E-A276-A2048BBC744F}" srcOrd="0" destOrd="0" presId="urn:microsoft.com/office/officeart/2018/5/layout/IconCircleLabelList"/>
    <dgm:cxn modelId="{F5E28218-353A-964A-98AB-466EB25CB086}" type="presOf" srcId="{520A9319-7BDB-4E24-AFFF-61EA3E3A02AD}" destId="{537A67AE-62F5-4107-B996-5EBD26BD0AA2}" srcOrd="0" destOrd="0" presId="urn:microsoft.com/office/officeart/2018/5/layout/IconCircleLabelList"/>
    <dgm:cxn modelId="{33352B19-0A54-44E8-914B-95FCC5707BAF}" srcId="{A4A98611-8466-4435-A0A7-BD8E940FF2AC}" destId="{EF89E657-AE88-45A4-B1A8-1A2B3E5571FB}" srcOrd="0" destOrd="0" parTransId="{A3572BEC-C4E2-430A-9654-2362D8648FCF}" sibTransId="{14A41384-E052-43CE-9BBB-50A33CAD76B0}"/>
    <dgm:cxn modelId="{C0DE0535-4B7C-D447-963D-42CADC11C65A}" type="presOf" srcId="{EF89E657-AE88-45A4-B1A8-1A2B3E5571FB}" destId="{4EB7A762-9328-4B80-B81C-282FB4DB8AB1}" srcOrd="0" destOrd="0" presId="urn:microsoft.com/office/officeart/2018/5/layout/IconCircleLabelList"/>
    <dgm:cxn modelId="{EFA51CB0-B2F8-4D40-9EF4-DEAB2C161082}" type="presOf" srcId="{A6CAC070-AB97-4E52-938E-2AF134650E79}" destId="{066A3ED4-5172-43E7-965E-F8CDF23DFC97}" srcOrd="0" destOrd="0" presId="urn:microsoft.com/office/officeart/2018/5/layout/IconCircleLabelList"/>
    <dgm:cxn modelId="{368B28CA-ACDD-489C-A7DC-C338C309FF69}" srcId="{A4A98611-8466-4435-A0A7-BD8E940FF2AC}" destId="{520A9319-7BDB-4E24-AFFF-61EA3E3A02AD}" srcOrd="2" destOrd="0" parTransId="{3CD9E529-F136-45F5-A562-B020D5C09AFD}" sibTransId="{E4A90BBE-A241-4DF7-89E8-AD2ED4369C69}"/>
    <dgm:cxn modelId="{10BD39D5-6BBE-45A5-A6D2-A11FAEF4CADA}" srcId="{A4A98611-8466-4435-A0A7-BD8E940FF2AC}" destId="{A6CAC070-AB97-4E52-938E-2AF134650E79}" srcOrd="1" destOrd="0" parTransId="{8EB86E04-01C4-45BA-BBF8-7F340E529F98}" sibTransId="{24B446DF-8692-48C3-9045-872772A8661B}"/>
    <dgm:cxn modelId="{B75F65F9-E65F-D34B-A85F-339EDFC7C8AC}" type="presParOf" srcId="{4E56CD8C-C97F-4B7E-A276-A2048BBC744F}" destId="{63FC0B27-47F4-4944-B291-0004CA1D5F23}" srcOrd="0" destOrd="0" presId="urn:microsoft.com/office/officeart/2018/5/layout/IconCircleLabelList"/>
    <dgm:cxn modelId="{AAF0889A-6CB1-D646-BF6D-C630F582AA42}" type="presParOf" srcId="{63FC0B27-47F4-4944-B291-0004CA1D5F23}" destId="{8EFFE75A-4A18-4F6F-8B2F-D832290B532A}" srcOrd="0" destOrd="0" presId="urn:microsoft.com/office/officeart/2018/5/layout/IconCircleLabelList"/>
    <dgm:cxn modelId="{26251879-4AC4-B24E-8034-5371AC5474E4}" type="presParOf" srcId="{63FC0B27-47F4-4944-B291-0004CA1D5F23}" destId="{7E14BDD1-58FA-4836-AE6B-699DB560844D}" srcOrd="1" destOrd="0" presId="urn:microsoft.com/office/officeart/2018/5/layout/IconCircleLabelList"/>
    <dgm:cxn modelId="{381CF004-9809-AB4B-A323-FD641C390D91}" type="presParOf" srcId="{63FC0B27-47F4-4944-B291-0004CA1D5F23}" destId="{2AFCB112-2943-4CDC-A2D6-6EE84FC1D2BC}" srcOrd="2" destOrd="0" presId="urn:microsoft.com/office/officeart/2018/5/layout/IconCircleLabelList"/>
    <dgm:cxn modelId="{DC8E8FF5-BD78-3940-94A3-1DE3B9C51D1C}" type="presParOf" srcId="{63FC0B27-47F4-4944-B291-0004CA1D5F23}" destId="{4EB7A762-9328-4B80-B81C-282FB4DB8AB1}" srcOrd="3" destOrd="0" presId="urn:microsoft.com/office/officeart/2018/5/layout/IconCircleLabelList"/>
    <dgm:cxn modelId="{227CD0C1-0066-E74C-B290-7EABBAE0A2CC}" type="presParOf" srcId="{4E56CD8C-C97F-4B7E-A276-A2048BBC744F}" destId="{3D14B784-7FA6-41CF-A01B-B1A65DCC1989}" srcOrd="1" destOrd="0" presId="urn:microsoft.com/office/officeart/2018/5/layout/IconCircleLabelList"/>
    <dgm:cxn modelId="{16B0690C-1436-D247-BEC4-3971071FB1D3}" type="presParOf" srcId="{4E56CD8C-C97F-4B7E-A276-A2048BBC744F}" destId="{FC5D8A2D-EE08-49A2-9E98-94F9EE230230}" srcOrd="2" destOrd="0" presId="urn:microsoft.com/office/officeart/2018/5/layout/IconCircleLabelList"/>
    <dgm:cxn modelId="{4D21669A-D0DF-D942-8A0C-9CCE3F08113F}" type="presParOf" srcId="{FC5D8A2D-EE08-49A2-9E98-94F9EE230230}" destId="{057CA502-0B18-4F7E-B34F-52AE9344180D}" srcOrd="0" destOrd="0" presId="urn:microsoft.com/office/officeart/2018/5/layout/IconCircleLabelList"/>
    <dgm:cxn modelId="{8BAA30C4-426E-F24E-999E-4C078015CA5C}" type="presParOf" srcId="{FC5D8A2D-EE08-49A2-9E98-94F9EE230230}" destId="{15BFC64B-C029-4D95-B8E2-77863869245A}" srcOrd="1" destOrd="0" presId="urn:microsoft.com/office/officeart/2018/5/layout/IconCircleLabelList"/>
    <dgm:cxn modelId="{BBA9DC67-1CD8-5E4F-BEE7-7BA6824AFF37}" type="presParOf" srcId="{FC5D8A2D-EE08-49A2-9E98-94F9EE230230}" destId="{52E088AA-B4EC-415A-81FF-58C416A33D9E}" srcOrd="2" destOrd="0" presId="urn:microsoft.com/office/officeart/2018/5/layout/IconCircleLabelList"/>
    <dgm:cxn modelId="{B4008F89-5DE1-7543-8324-FB0B5628972A}" type="presParOf" srcId="{FC5D8A2D-EE08-49A2-9E98-94F9EE230230}" destId="{066A3ED4-5172-43E7-965E-F8CDF23DFC97}" srcOrd="3" destOrd="0" presId="urn:microsoft.com/office/officeart/2018/5/layout/IconCircleLabelList"/>
    <dgm:cxn modelId="{B4681A49-DD16-6E4B-B1B4-504B7943BEFD}" type="presParOf" srcId="{4E56CD8C-C97F-4B7E-A276-A2048BBC744F}" destId="{5DA7C1C5-71AF-4825-A508-3469645B958B}" srcOrd="3" destOrd="0" presId="urn:microsoft.com/office/officeart/2018/5/layout/IconCircleLabelList"/>
    <dgm:cxn modelId="{D1E71A8A-D408-204F-93DB-F7538DC45B3F}" type="presParOf" srcId="{4E56CD8C-C97F-4B7E-A276-A2048BBC744F}" destId="{E7B2EC77-82CE-4D4C-92F7-7E130809EEA6}" srcOrd="4" destOrd="0" presId="urn:microsoft.com/office/officeart/2018/5/layout/IconCircleLabelList"/>
    <dgm:cxn modelId="{B5F435E9-57C7-AE4F-91D8-758CB15DD120}" type="presParOf" srcId="{E7B2EC77-82CE-4D4C-92F7-7E130809EEA6}" destId="{D79C23FB-71BB-4497-81A7-F88E4D03C1A3}" srcOrd="0" destOrd="0" presId="urn:microsoft.com/office/officeart/2018/5/layout/IconCircleLabelList"/>
    <dgm:cxn modelId="{EDC1BFB6-EAEF-C749-899F-971DCC9E12A0}" type="presParOf" srcId="{E7B2EC77-82CE-4D4C-92F7-7E130809EEA6}" destId="{9E20AF0B-0297-4758-B8DA-C449D267B4B0}" srcOrd="1" destOrd="0" presId="urn:microsoft.com/office/officeart/2018/5/layout/IconCircleLabelList"/>
    <dgm:cxn modelId="{FD2E15FB-440F-D944-9C2E-3FE109EBA05B}" type="presParOf" srcId="{E7B2EC77-82CE-4D4C-92F7-7E130809EEA6}" destId="{02FF804B-AE49-4AB9-9594-83203ECE7424}" srcOrd="2" destOrd="0" presId="urn:microsoft.com/office/officeart/2018/5/layout/IconCircleLabelList"/>
    <dgm:cxn modelId="{9916DA8B-89AE-A844-83BE-4A93F15DD691}" type="presParOf" srcId="{E7B2EC77-82CE-4D4C-92F7-7E130809EEA6}" destId="{537A67AE-62F5-4107-B996-5EBD26BD0AA2}" srcOrd="3" destOrd="0" presId="urn:microsoft.com/office/officeart/2018/5/layout/IconCircleLabel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A94B49-F410-47DE-A807-31A1F9AE34E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84BB5F-8133-451E-9B1B-ED57BF998467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GB" sz="16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Many African governments are upgrading their industrial policies through streamlining,  defining and implementing regulatory frameworks that enhance the attractiveness to investors and promoting sustainable development. </a:t>
          </a:r>
          <a:endParaRPr lang="en-US" sz="16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8F4B64D-3687-45D1-955A-42A584A25089}" type="parTrans" cxnId="{6FFB50FF-E117-4FFA-9ADF-64544E710EB6}">
      <dgm:prSet/>
      <dgm:spPr/>
      <dgm:t>
        <a:bodyPr/>
        <a:lstStyle/>
        <a:p>
          <a:endParaRPr lang="en-US"/>
        </a:p>
      </dgm:t>
    </dgm:pt>
    <dgm:pt modelId="{1177C29E-4583-4443-8921-CFF75F7B6D5E}" type="sibTrans" cxnId="{6FFB50FF-E117-4FFA-9ADF-64544E710EB6}">
      <dgm:prSet/>
      <dgm:spPr/>
      <dgm:t>
        <a:bodyPr/>
        <a:lstStyle/>
        <a:p>
          <a:endParaRPr lang="en-US"/>
        </a:p>
      </dgm:t>
    </dgm:pt>
    <dgm:pt modelId="{E7A17EDB-65A5-4113-BD00-890A4B7F23B3}">
      <dgm:prSet/>
      <dgm:spPr>
        <a:solidFill>
          <a:schemeClr val="tx2">
            <a:lumMod val="25000"/>
            <a:lumOff val="75000"/>
          </a:schemeClr>
        </a:solidFill>
      </dgm:spPr>
      <dgm:t>
        <a:bodyPr/>
        <a:lstStyle/>
        <a:p>
          <a:r>
            <a:rPr lang="en-GB" sz="14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Coherent policies and policy frameworks </a:t>
          </a:r>
          <a:r>
            <a:rPr lang="en-GB" sz="16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could improve coordination, boost foreign direct investment (FDI), and strengthen linkages between SEZs and national economies. </a:t>
          </a:r>
          <a:endParaRPr lang="en-US" sz="16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C5C03A-6A5D-4FAA-80FD-A8DFAD1BA3F2}" type="parTrans" cxnId="{E0A0A878-1ABE-4471-BAE1-EE604FF4E11A}">
      <dgm:prSet/>
      <dgm:spPr/>
      <dgm:t>
        <a:bodyPr/>
        <a:lstStyle/>
        <a:p>
          <a:endParaRPr lang="en-US"/>
        </a:p>
      </dgm:t>
    </dgm:pt>
    <dgm:pt modelId="{45363C3B-7A5E-42BE-9E4E-4B63734C9A77}" type="sibTrans" cxnId="{E0A0A878-1ABE-4471-BAE1-EE604FF4E11A}">
      <dgm:prSet/>
      <dgm:spPr/>
      <dgm:t>
        <a:bodyPr/>
        <a:lstStyle/>
        <a:p>
          <a:endParaRPr lang="en-US"/>
        </a:p>
      </dgm:t>
    </dgm:pt>
    <dgm:pt modelId="{2074B524-D494-49E9-9700-07995039C1CB}">
      <dgm:prSet custT="1"/>
      <dgm:spPr>
        <a:solidFill>
          <a:schemeClr val="tx2">
            <a:lumMod val="10000"/>
            <a:lumOff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en-GB" sz="16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Streamlined policies could boost the competitiveness of SEZ by focusing on sectors that promote goods and services aligned to regional and continental markets.</a:t>
          </a:r>
          <a:endParaRPr lang="en-US" sz="16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C29866-D3EE-44AB-BF86-C998765551BD}" type="parTrans" cxnId="{0600E837-BB4B-4CF0-8102-D299F72DA706}">
      <dgm:prSet/>
      <dgm:spPr/>
      <dgm:t>
        <a:bodyPr/>
        <a:lstStyle/>
        <a:p>
          <a:endParaRPr lang="en-US"/>
        </a:p>
      </dgm:t>
    </dgm:pt>
    <dgm:pt modelId="{F20E4333-A326-4021-88EF-71B785357A91}" type="sibTrans" cxnId="{0600E837-BB4B-4CF0-8102-D299F72DA706}">
      <dgm:prSet/>
      <dgm:spPr/>
      <dgm:t>
        <a:bodyPr/>
        <a:lstStyle/>
        <a:p>
          <a:endParaRPr lang="en-US"/>
        </a:p>
      </dgm:t>
    </dgm:pt>
    <dgm:pt modelId="{BB257359-5F3A-4236-B3AF-0695E3495C1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16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Updated policies and regulations can lead to new business practices and models that SEZs from the continent can share. In addition, allowing for partnerships and collaborations between SEZs.</a:t>
          </a:r>
          <a:endParaRPr lang="en-US" sz="16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4FD933-31FF-4CE2-9577-E10E64DC5207}" type="parTrans" cxnId="{8CD053CF-0FD6-423B-B14E-47D72C65C885}">
      <dgm:prSet/>
      <dgm:spPr/>
      <dgm:t>
        <a:bodyPr/>
        <a:lstStyle/>
        <a:p>
          <a:endParaRPr lang="en-US"/>
        </a:p>
      </dgm:t>
    </dgm:pt>
    <dgm:pt modelId="{036F9BD5-2C3B-45F4-8DE2-5D21682F60BA}" type="sibTrans" cxnId="{8CD053CF-0FD6-423B-B14E-47D72C65C885}">
      <dgm:prSet/>
      <dgm:spPr/>
      <dgm:t>
        <a:bodyPr/>
        <a:lstStyle/>
        <a:p>
          <a:endParaRPr lang="en-US"/>
        </a:p>
      </dgm:t>
    </dgm:pt>
    <dgm:pt modelId="{2BF15ED7-27D9-D74D-A94C-877106F373A9}" type="pres">
      <dgm:prSet presAssocID="{8CA94B49-F410-47DE-A807-31A1F9AE34E1}" presName="vert0" presStyleCnt="0">
        <dgm:presLayoutVars>
          <dgm:dir/>
          <dgm:animOne val="branch"/>
          <dgm:animLvl val="lvl"/>
        </dgm:presLayoutVars>
      </dgm:prSet>
      <dgm:spPr/>
    </dgm:pt>
    <dgm:pt modelId="{B065F24C-E9B6-0D4F-B129-3F7865BAA6B2}" type="pres">
      <dgm:prSet presAssocID="{0984BB5F-8133-451E-9B1B-ED57BF998467}" presName="thickLine" presStyleLbl="alignNode1" presStyleIdx="0" presStyleCnt="4"/>
      <dgm:spPr/>
    </dgm:pt>
    <dgm:pt modelId="{5492C79D-464A-6B40-8A99-D456860C181C}" type="pres">
      <dgm:prSet presAssocID="{0984BB5F-8133-451E-9B1B-ED57BF998467}" presName="horz1" presStyleCnt="0"/>
      <dgm:spPr/>
    </dgm:pt>
    <dgm:pt modelId="{472A4AED-ABF4-4349-AD15-4485F0DEF22E}" type="pres">
      <dgm:prSet presAssocID="{0984BB5F-8133-451E-9B1B-ED57BF998467}" presName="tx1" presStyleLbl="revTx" presStyleIdx="0" presStyleCnt="4" custScaleX="100098" custScaleY="132886" custLinFactNeighborY="-9507"/>
      <dgm:spPr/>
    </dgm:pt>
    <dgm:pt modelId="{59A51AA1-07ED-634F-879A-37C57E14AF43}" type="pres">
      <dgm:prSet presAssocID="{0984BB5F-8133-451E-9B1B-ED57BF998467}" presName="vert1" presStyleCnt="0"/>
      <dgm:spPr/>
    </dgm:pt>
    <dgm:pt modelId="{78006DB2-7530-B04B-97C5-497C70D71BFB}" type="pres">
      <dgm:prSet presAssocID="{E7A17EDB-65A5-4113-BD00-890A4B7F23B3}" presName="thickLine" presStyleLbl="alignNode1" presStyleIdx="1" presStyleCnt="4"/>
      <dgm:spPr/>
    </dgm:pt>
    <dgm:pt modelId="{34229BD0-3F19-C647-93F3-25BF9A275BAC}" type="pres">
      <dgm:prSet presAssocID="{E7A17EDB-65A5-4113-BD00-890A4B7F23B3}" presName="horz1" presStyleCnt="0"/>
      <dgm:spPr/>
    </dgm:pt>
    <dgm:pt modelId="{87C604F2-23CB-9F49-A59D-284A5754A2CF}" type="pres">
      <dgm:prSet presAssocID="{E7A17EDB-65A5-4113-BD00-890A4B7F23B3}" presName="tx1" presStyleLbl="revTx" presStyleIdx="1" presStyleCnt="4" custScaleY="113387" custLinFactNeighborY="3805"/>
      <dgm:spPr/>
    </dgm:pt>
    <dgm:pt modelId="{D0DAC447-986B-9A44-A893-B415DB2F814C}" type="pres">
      <dgm:prSet presAssocID="{E7A17EDB-65A5-4113-BD00-890A4B7F23B3}" presName="vert1" presStyleCnt="0"/>
      <dgm:spPr/>
    </dgm:pt>
    <dgm:pt modelId="{91A3A0C1-781D-5E4B-B363-A66BA7324AE2}" type="pres">
      <dgm:prSet presAssocID="{2074B524-D494-49E9-9700-07995039C1CB}" presName="thickLine" presStyleLbl="alignNode1" presStyleIdx="2" presStyleCnt="4"/>
      <dgm:spPr/>
    </dgm:pt>
    <dgm:pt modelId="{172A0D9B-4CDF-1F4D-83C7-7065C943A219}" type="pres">
      <dgm:prSet presAssocID="{2074B524-D494-49E9-9700-07995039C1CB}" presName="horz1" presStyleCnt="0"/>
      <dgm:spPr/>
    </dgm:pt>
    <dgm:pt modelId="{BB293575-2D65-4A4A-9F17-A84232A5AA19}" type="pres">
      <dgm:prSet presAssocID="{2074B524-D494-49E9-9700-07995039C1CB}" presName="tx1" presStyleLbl="revTx" presStyleIdx="2" presStyleCnt="4" custScaleY="102645" custLinFactNeighborX="49" custLinFactNeighborY="431"/>
      <dgm:spPr/>
    </dgm:pt>
    <dgm:pt modelId="{C951D7FF-8A50-0F47-B814-95DF41E6C840}" type="pres">
      <dgm:prSet presAssocID="{2074B524-D494-49E9-9700-07995039C1CB}" presName="vert1" presStyleCnt="0"/>
      <dgm:spPr/>
    </dgm:pt>
    <dgm:pt modelId="{BCD6A3A3-03FB-B641-894D-F7CA40E0FD35}" type="pres">
      <dgm:prSet presAssocID="{BB257359-5F3A-4236-B3AF-0695E3495C19}" presName="thickLine" presStyleLbl="alignNode1" presStyleIdx="3" presStyleCnt="4"/>
      <dgm:spPr/>
    </dgm:pt>
    <dgm:pt modelId="{B32A2887-5BD4-6C4E-899D-B12A39C2FD7F}" type="pres">
      <dgm:prSet presAssocID="{BB257359-5F3A-4236-B3AF-0695E3495C19}" presName="horz1" presStyleCnt="0"/>
      <dgm:spPr/>
    </dgm:pt>
    <dgm:pt modelId="{7BEEC55B-96FC-AE44-97AA-EB75F567CA9F}" type="pres">
      <dgm:prSet presAssocID="{BB257359-5F3A-4236-B3AF-0695E3495C19}" presName="tx1" presStyleLbl="revTx" presStyleIdx="3" presStyleCnt="4" custScaleY="137914"/>
      <dgm:spPr/>
    </dgm:pt>
    <dgm:pt modelId="{06EA5042-0158-2D4E-9021-9909771378FC}" type="pres">
      <dgm:prSet presAssocID="{BB257359-5F3A-4236-B3AF-0695E3495C19}" presName="vert1" presStyleCnt="0"/>
      <dgm:spPr/>
    </dgm:pt>
  </dgm:ptLst>
  <dgm:cxnLst>
    <dgm:cxn modelId="{0600E837-BB4B-4CF0-8102-D299F72DA706}" srcId="{8CA94B49-F410-47DE-A807-31A1F9AE34E1}" destId="{2074B524-D494-49E9-9700-07995039C1CB}" srcOrd="2" destOrd="0" parTransId="{1DC29866-D3EE-44AB-BF86-C998765551BD}" sibTransId="{F20E4333-A326-4021-88EF-71B785357A91}"/>
    <dgm:cxn modelId="{6DC2B464-FFFC-3348-A314-6FFBA2968609}" type="presOf" srcId="{BB257359-5F3A-4236-B3AF-0695E3495C19}" destId="{7BEEC55B-96FC-AE44-97AA-EB75F567CA9F}" srcOrd="0" destOrd="0" presId="urn:microsoft.com/office/officeart/2008/layout/LinedList"/>
    <dgm:cxn modelId="{E0A0A878-1ABE-4471-BAE1-EE604FF4E11A}" srcId="{8CA94B49-F410-47DE-A807-31A1F9AE34E1}" destId="{E7A17EDB-65A5-4113-BD00-890A4B7F23B3}" srcOrd="1" destOrd="0" parTransId="{49C5C03A-6A5D-4FAA-80FD-A8DFAD1BA3F2}" sibTransId="{45363C3B-7A5E-42BE-9E4E-4B63734C9A77}"/>
    <dgm:cxn modelId="{0E7AA186-4649-C84F-80E6-E23EDB0EFFB0}" type="presOf" srcId="{2074B524-D494-49E9-9700-07995039C1CB}" destId="{BB293575-2D65-4A4A-9F17-A84232A5AA19}" srcOrd="0" destOrd="0" presId="urn:microsoft.com/office/officeart/2008/layout/LinedList"/>
    <dgm:cxn modelId="{BA7B708D-C800-624A-B627-BB49E5F39758}" type="presOf" srcId="{E7A17EDB-65A5-4113-BD00-890A4B7F23B3}" destId="{87C604F2-23CB-9F49-A59D-284A5754A2CF}" srcOrd="0" destOrd="0" presId="urn:microsoft.com/office/officeart/2008/layout/LinedList"/>
    <dgm:cxn modelId="{78F91EA7-A64D-6A4B-852F-1A57E4F50901}" type="presOf" srcId="{0984BB5F-8133-451E-9B1B-ED57BF998467}" destId="{472A4AED-ABF4-4349-AD15-4485F0DEF22E}" srcOrd="0" destOrd="0" presId="urn:microsoft.com/office/officeart/2008/layout/LinedList"/>
    <dgm:cxn modelId="{8CD053CF-0FD6-423B-B14E-47D72C65C885}" srcId="{8CA94B49-F410-47DE-A807-31A1F9AE34E1}" destId="{BB257359-5F3A-4236-B3AF-0695E3495C19}" srcOrd="3" destOrd="0" parTransId="{434FD933-31FF-4CE2-9577-E10E64DC5207}" sibTransId="{036F9BD5-2C3B-45F4-8DE2-5D21682F60BA}"/>
    <dgm:cxn modelId="{5343F1F0-57AA-5246-B2D5-7C2623F1F0F4}" type="presOf" srcId="{8CA94B49-F410-47DE-A807-31A1F9AE34E1}" destId="{2BF15ED7-27D9-D74D-A94C-877106F373A9}" srcOrd="0" destOrd="0" presId="urn:microsoft.com/office/officeart/2008/layout/LinedList"/>
    <dgm:cxn modelId="{6FFB50FF-E117-4FFA-9ADF-64544E710EB6}" srcId="{8CA94B49-F410-47DE-A807-31A1F9AE34E1}" destId="{0984BB5F-8133-451E-9B1B-ED57BF998467}" srcOrd="0" destOrd="0" parTransId="{88F4B64D-3687-45D1-955A-42A584A25089}" sibTransId="{1177C29E-4583-4443-8921-CFF75F7B6D5E}"/>
    <dgm:cxn modelId="{F23A03A1-2B27-674A-8C0F-8E748A3A19AF}" type="presParOf" srcId="{2BF15ED7-27D9-D74D-A94C-877106F373A9}" destId="{B065F24C-E9B6-0D4F-B129-3F7865BAA6B2}" srcOrd="0" destOrd="0" presId="urn:microsoft.com/office/officeart/2008/layout/LinedList"/>
    <dgm:cxn modelId="{8DE43EC8-4501-AE48-8869-FC7F618166ED}" type="presParOf" srcId="{2BF15ED7-27D9-D74D-A94C-877106F373A9}" destId="{5492C79D-464A-6B40-8A99-D456860C181C}" srcOrd="1" destOrd="0" presId="urn:microsoft.com/office/officeart/2008/layout/LinedList"/>
    <dgm:cxn modelId="{8FE2D2DC-6691-8B43-BC13-E650E06594A3}" type="presParOf" srcId="{5492C79D-464A-6B40-8A99-D456860C181C}" destId="{472A4AED-ABF4-4349-AD15-4485F0DEF22E}" srcOrd="0" destOrd="0" presId="urn:microsoft.com/office/officeart/2008/layout/LinedList"/>
    <dgm:cxn modelId="{1A301A6C-95F5-D744-97CF-EF9DB22198FD}" type="presParOf" srcId="{5492C79D-464A-6B40-8A99-D456860C181C}" destId="{59A51AA1-07ED-634F-879A-37C57E14AF43}" srcOrd="1" destOrd="0" presId="urn:microsoft.com/office/officeart/2008/layout/LinedList"/>
    <dgm:cxn modelId="{4BFF587A-1784-DE48-8CC6-BE919F253E6B}" type="presParOf" srcId="{2BF15ED7-27D9-D74D-A94C-877106F373A9}" destId="{78006DB2-7530-B04B-97C5-497C70D71BFB}" srcOrd="2" destOrd="0" presId="urn:microsoft.com/office/officeart/2008/layout/LinedList"/>
    <dgm:cxn modelId="{0531736C-9FD2-324F-86F7-AC2C05B980D5}" type="presParOf" srcId="{2BF15ED7-27D9-D74D-A94C-877106F373A9}" destId="{34229BD0-3F19-C647-93F3-25BF9A275BAC}" srcOrd="3" destOrd="0" presId="urn:microsoft.com/office/officeart/2008/layout/LinedList"/>
    <dgm:cxn modelId="{5A412176-B0A3-3F4F-8504-02D884A7DC03}" type="presParOf" srcId="{34229BD0-3F19-C647-93F3-25BF9A275BAC}" destId="{87C604F2-23CB-9F49-A59D-284A5754A2CF}" srcOrd="0" destOrd="0" presId="urn:microsoft.com/office/officeart/2008/layout/LinedList"/>
    <dgm:cxn modelId="{48B10AC0-F042-3242-A672-1BEA79CF77C9}" type="presParOf" srcId="{34229BD0-3F19-C647-93F3-25BF9A275BAC}" destId="{D0DAC447-986B-9A44-A893-B415DB2F814C}" srcOrd="1" destOrd="0" presId="urn:microsoft.com/office/officeart/2008/layout/LinedList"/>
    <dgm:cxn modelId="{AD0D9AE0-AAFE-444F-A47B-AD5D25A2CA22}" type="presParOf" srcId="{2BF15ED7-27D9-D74D-A94C-877106F373A9}" destId="{91A3A0C1-781D-5E4B-B363-A66BA7324AE2}" srcOrd="4" destOrd="0" presId="urn:microsoft.com/office/officeart/2008/layout/LinedList"/>
    <dgm:cxn modelId="{1CA3AB6F-6A37-174C-9DCA-FC446149B266}" type="presParOf" srcId="{2BF15ED7-27D9-D74D-A94C-877106F373A9}" destId="{172A0D9B-4CDF-1F4D-83C7-7065C943A219}" srcOrd="5" destOrd="0" presId="urn:microsoft.com/office/officeart/2008/layout/LinedList"/>
    <dgm:cxn modelId="{AA278D7E-33C0-3C49-B34F-57A3CF070020}" type="presParOf" srcId="{172A0D9B-4CDF-1F4D-83C7-7065C943A219}" destId="{BB293575-2D65-4A4A-9F17-A84232A5AA19}" srcOrd="0" destOrd="0" presId="urn:microsoft.com/office/officeart/2008/layout/LinedList"/>
    <dgm:cxn modelId="{0C661D87-1918-4F4A-AC51-B18242F9B8E7}" type="presParOf" srcId="{172A0D9B-4CDF-1F4D-83C7-7065C943A219}" destId="{C951D7FF-8A50-0F47-B814-95DF41E6C840}" srcOrd="1" destOrd="0" presId="urn:microsoft.com/office/officeart/2008/layout/LinedList"/>
    <dgm:cxn modelId="{4F9192EF-EFD5-384F-B1AD-8FA66A7B500D}" type="presParOf" srcId="{2BF15ED7-27D9-D74D-A94C-877106F373A9}" destId="{BCD6A3A3-03FB-B641-894D-F7CA40E0FD35}" srcOrd="6" destOrd="0" presId="urn:microsoft.com/office/officeart/2008/layout/LinedList"/>
    <dgm:cxn modelId="{43318632-5785-DE45-A00A-70BADC86677D}" type="presParOf" srcId="{2BF15ED7-27D9-D74D-A94C-877106F373A9}" destId="{B32A2887-5BD4-6C4E-899D-B12A39C2FD7F}" srcOrd="7" destOrd="0" presId="urn:microsoft.com/office/officeart/2008/layout/LinedList"/>
    <dgm:cxn modelId="{B02AB017-FB43-E940-9596-0C201D4AFFFA}" type="presParOf" srcId="{B32A2887-5BD4-6C4E-899D-B12A39C2FD7F}" destId="{7BEEC55B-96FC-AE44-97AA-EB75F567CA9F}" srcOrd="0" destOrd="0" presId="urn:microsoft.com/office/officeart/2008/layout/LinedList"/>
    <dgm:cxn modelId="{ACA5C180-AC85-E34A-BC15-D02DDEC389DC}" type="presParOf" srcId="{B32A2887-5BD4-6C4E-899D-B12A39C2FD7F}" destId="{06EA5042-0158-2D4E-9021-9909771378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A94B49-F410-47DE-A807-31A1F9AE34E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257359-5F3A-4236-B3AF-0695E3495C19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GB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Madagascar’s SEZ law (Law No. 2017/023) mandates that SEZ developers and companies prioritize responsible governance, balance social and economic performance, promote workplace diversity, support local communities, implement environmental policies,  combat climate change.</a:t>
          </a:r>
          <a:endParaRPr lang="en-US" b="0" dirty="0">
            <a:solidFill>
              <a:schemeClr val="tx1"/>
            </a:solidFill>
          </a:endParaRPr>
        </a:p>
      </dgm:t>
    </dgm:pt>
    <dgm:pt modelId="{434FD933-31FF-4CE2-9577-E10E64DC5207}" type="parTrans" cxnId="{8CD053CF-0FD6-423B-B14E-47D72C65C885}">
      <dgm:prSet/>
      <dgm:spPr/>
      <dgm:t>
        <a:bodyPr/>
        <a:lstStyle/>
        <a:p>
          <a:endParaRPr lang="en-US"/>
        </a:p>
      </dgm:t>
    </dgm:pt>
    <dgm:pt modelId="{036F9BD5-2C3B-45F4-8DE2-5D21682F60BA}" type="sibTrans" cxnId="{8CD053CF-0FD6-423B-B14E-47D72C65C885}">
      <dgm:prSet/>
      <dgm:spPr/>
      <dgm:t>
        <a:bodyPr/>
        <a:lstStyle/>
        <a:p>
          <a:endParaRPr lang="en-US"/>
        </a:p>
      </dgm:t>
    </dgm:pt>
    <dgm:pt modelId="{85D7EBA3-5A01-724B-A382-A2B3AC120130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E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Historically, SEZs attracted foreign investment by lowering environmental and social standards, but a recent shift in African SEZs shows that adopting high ESG standards can make zones more attractive to investors, especially those sensitive to reputational risks</a:t>
          </a:r>
        </a:p>
      </dgm:t>
    </dgm:pt>
    <dgm:pt modelId="{7C1AFC99-1C23-4B46-B3FF-BEF90DD1C570}" type="parTrans" cxnId="{427ED92B-2136-4244-9858-B86908BD44CC}">
      <dgm:prSet/>
      <dgm:spPr/>
      <dgm:t>
        <a:bodyPr/>
        <a:lstStyle/>
        <a:p>
          <a:endParaRPr lang="en-GB"/>
        </a:p>
      </dgm:t>
    </dgm:pt>
    <dgm:pt modelId="{A527E596-99B4-4642-A7A1-307191A203B3}" type="sibTrans" cxnId="{427ED92B-2136-4244-9858-B86908BD44CC}">
      <dgm:prSet/>
      <dgm:spPr/>
      <dgm:t>
        <a:bodyPr/>
        <a:lstStyle/>
        <a:p>
          <a:endParaRPr lang="en-GB"/>
        </a:p>
      </dgm:t>
    </dgm:pt>
    <dgm:pt modelId="{BF2C74E9-368D-A64F-82CA-50E7B9608B8C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GB" b="0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Implementing circular economy principles, such as waste recycling and eco-friendly policies, opens new business opportunities. </a:t>
          </a:r>
          <a:endParaRPr lang="en-ES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273CBD-C5D7-9A47-8D17-FFCF2DB43502}" type="sibTrans" cxnId="{235F6726-289F-5343-92AC-FE95C47DB54D}">
      <dgm:prSet/>
      <dgm:spPr/>
      <dgm:t>
        <a:bodyPr/>
        <a:lstStyle/>
        <a:p>
          <a:endParaRPr lang="en-GB"/>
        </a:p>
      </dgm:t>
    </dgm:pt>
    <dgm:pt modelId="{D3EF457E-0C12-3540-BEE7-C4D42DFB22B3}" type="parTrans" cxnId="{235F6726-289F-5343-92AC-FE95C47DB54D}">
      <dgm:prSet/>
      <dgm:spPr/>
      <dgm:t>
        <a:bodyPr/>
        <a:lstStyle/>
        <a:p>
          <a:endParaRPr lang="en-GB"/>
        </a:p>
      </dgm:t>
    </dgm:pt>
    <dgm:pt modelId="{7F2F7FD3-6691-BD4B-AA5F-E42DBA4E5EC7}">
      <dgm:prSet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ES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Successful cases, like Gabon's Nkok SEZ achieving carbon neutrality and Egypt’s and South Africa's eco-focused SEZs, illustrate the benefits of ESG integration. Morocco is also advancing ESG in SEZs, emphasizing renewable energy and energy efficiency.</a:t>
          </a:r>
        </a:p>
      </dgm:t>
    </dgm:pt>
    <dgm:pt modelId="{ADE13299-A075-7B4E-8A53-1F6280C26908}" type="parTrans" cxnId="{3C48E8B5-E71A-094D-8D17-67A74B8EECAC}">
      <dgm:prSet/>
      <dgm:spPr/>
      <dgm:t>
        <a:bodyPr/>
        <a:lstStyle/>
        <a:p>
          <a:endParaRPr lang="en-GB"/>
        </a:p>
      </dgm:t>
    </dgm:pt>
    <dgm:pt modelId="{2603274F-2E4F-6043-BAF1-DBCC2F21533F}" type="sibTrans" cxnId="{3C48E8B5-E71A-094D-8D17-67A74B8EECAC}">
      <dgm:prSet/>
      <dgm:spPr/>
      <dgm:t>
        <a:bodyPr/>
        <a:lstStyle/>
        <a:p>
          <a:endParaRPr lang="en-GB"/>
        </a:p>
      </dgm:t>
    </dgm:pt>
    <dgm:pt modelId="{379E9077-038E-5546-B0E8-8CCE02DD706C}" type="pres">
      <dgm:prSet presAssocID="{8CA94B49-F410-47DE-A807-31A1F9AE34E1}" presName="vert0" presStyleCnt="0">
        <dgm:presLayoutVars>
          <dgm:dir/>
          <dgm:animOne val="branch"/>
          <dgm:animLvl val="lvl"/>
        </dgm:presLayoutVars>
      </dgm:prSet>
      <dgm:spPr/>
    </dgm:pt>
    <dgm:pt modelId="{815C6587-7157-D44D-8990-3AED1FF49106}" type="pres">
      <dgm:prSet presAssocID="{85D7EBA3-5A01-724B-A382-A2B3AC120130}" presName="thickLine" presStyleLbl="alignNode1" presStyleIdx="0" presStyleCnt="4"/>
      <dgm:spPr/>
    </dgm:pt>
    <dgm:pt modelId="{970B670A-5417-9F4F-94B6-875F64656C3B}" type="pres">
      <dgm:prSet presAssocID="{85D7EBA3-5A01-724B-A382-A2B3AC120130}" presName="horz1" presStyleCnt="0"/>
      <dgm:spPr/>
    </dgm:pt>
    <dgm:pt modelId="{BA204EF7-BA57-3C4B-803E-EA8D638DAE29}" type="pres">
      <dgm:prSet presAssocID="{85D7EBA3-5A01-724B-A382-A2B3AC120130}" presName="tx1" presStyleLbl="revTx" presStyleIdx="0" presStyleCnt="4"/>
      <dgm:spPr/>
    </dgm:pt>
    <dgm:pt modelId="{ADD559D7-7A94-CF47-A1D2-EA723F83871F}" type="pres">
      <dgm:prSet presAssocID="{85D7EBA3-5A01-724B-A382-A2B3AC120130}" presName="vert1" presStyleCnt="0"/>
      <dgm:spPr/>
    </dgm:pt>
    <dgm:pt modelId="{FE0287D5-0970-C647-8DFF-5133E58C528C}" type="pres">
      <dgm:prSet presAssocID="{BF2C74E9-368D-A64F-82CA-50E7B9608B8C}" presName="thickLine" presStyleLbl="alignNode1" presStyleIdx="1" presStyleCnt="4"/>
      <dgm:spPr/>
    </dgm:pt>
    <dgm:pt modelId="{2A281244-E2CF-5649-85AF-598E96112C0A}" type="pres">
      <dgm:prSet presAssocID="{BF2C74E9-368D-A64F-82CA-50E7B9608B8C}" presName="horz1" presStyleCnt="0"/>
      <dgm:spPr/>
    </dgm:pt>
    <dgm:pt modelId="{EA49FFF7-2FB9-5841-89AE-661E4463D123}" type="pres">
      <dgm:prSet presAssocID="{BF2C74E9-368D-A64F-82CA-50E7B9608B8C}" presName="tx1" presStyleLbl="revTx" presStyleIdx="1" presStyleCnt="4" custScaleY="55583"/>
      <dgm:spPr/>
    </dgm:pt>
    <dgm:pt modelId="{B662B546-7E16-C845-A4D4-1E8FB35F1288}" type="pres">
      <dgm:prSet presAssocID="{BF2C74E9-368D-A64F-82CA-50E7B9608B8C}" presName="vert1" presStyleCnt="0"/>
      <dgm:spPr/>
    </dgm:pt>
    <dgm:pt modelId="{D5C582DC-54CF-4E4B-AACD-80096B593EDD}" type="pres">
      <dgm:prSet presAssocID="{7F2F7FD3-6691-BD4B-AA5F-E42DBA4E5EC7}" presName="thickLine" presStyleLbl="alignNode1" presStyleIdx="2" presStyleCnt="4"/>
      <dgm:spPr/>
    </dgm:pt>
    <dgm:pt modelId="{33A762AA-222B-CE45-80E1-1700770C4A7C}" type="pres">
      <dgm:prSet presAssocID="{7F2F7FD3-6691-BD4B-AA5F-E42DBA4E5EC7}" presName="horz1" presStyleCnt="0"/>
      <dgm:spPr/>
    </dgm:pt>
    <dgm:pt modelId="{5D9EB5E7-D953-1448-87B7-F591ABB48906}" type="pres">
      <dgm:prSet presAssocID="{7F2F7FD3-6691-BD4B-AA5F-E42DBA4E5EC7}" presName="tx1" presStyleLbl="revTx" presStyleIdx="2" presStyleCnt="4"/>
      <dgm:spPr/>
    </dgm:pt>
    <dgm:pt modelId="{F50387F7-2EC9-6549-A215-6EBF1DC5A3E3}" type="pres">
      <dgm:prSet presAssocID="{7F2F7FD3-6691-BD4B-AA5F-E42DBA4E5EC7}" presName="vert1" presStyleCnt="0"/>
      <dgm:spPr/>
    </dgm:pt>
    <dgm:pt modelId="{B4A4E9A3-E7A6-9548-97C2-DB612198DA74}" type="pres">
      <dgm:prSet presAssocID="{BB257359-5F3A-4236-B3AF-0695E3495C19}" presName="thickLine" presStyleLbl="alignNode1" presStyleIdx="3" presStyleCnt="4"/>
      <dgm:spPr/>
    </dgm:pt>
    <dgm:pt modelId="{536B5683-5F1A-274C-B67E-BD9EF8D34B57}" type="pres">
      <dgm:prSet presAssocID="{BB257359-5F3A-4236-B3AF-0695E3495C19}" presName="horz1" presStyleCnt="0"/>
      <dgm:spPr/>
    </dgm:pt>
    <dgm:pt modelId="{7E9A5548-229F-B74D-B916-E6635AD9361E}" type="pres">
      <dgm:prSet presAssocID="{BB257359-5F3A-4236-B3AF-0695E3495C19}" presName="tx1" presStyleLbl="revTx" presStyleIdx="3" presStyleCnt="4" custScaleY="126267"/>
      <dgm:spPr/>
    </dgm:pt>
    <dgm:pt modelId="{FDBFEA3B-1A92-D94C-A317-F266727B284C}" type="pres">
      <dgm:prSet presAssocID="{BB257359-5F3A-4236-B3AF-0695E3495C19}" presName="vert1" presStyleCnt="0"/>
      <dgm:spPr/>
    </dgm:pt>
  </dgm:ptLst>
  <dgm:cxnLst>
    <dgm:cxn modelId="{B58F7F25-D370-6843-8D92-8DA43D01EC45}" type="presOf" srcId="{BF2C74E9-368D-A64F-82CA-50E7B9608B8C}" destId="{EA49FFF7-2FB9-5841-89AE-661E4463D123}" srcOrd="0" destOrd="0" presId="urn:microsoft.com/office/officeart/2008/layout/LinedList"/>
    <dgm:cxn modelId="{235F6726-289F-5343-92AC-FE95C47DB54D}" srcId="{8CA94B49-F410-47DE-A807-31A1F9AE34E1}" destId="{BF2C74E9-368D-A64F-82CA-50E7B9608B8C}" srcOrd="1" destOrd="0" parTransId="{D3EF457E-0C12-3540-BEE7-C4D42DFB22B3}" sibTransId="{A3273CBD-C5D7-9A47-8D17-FFCF2DB43502}"/>
    <dgm:cxn modelId="{427ED92B-2136-4244-9858-B86908BD44CC}" srcId="{8CA94B49-F410-47DE-A807-31A1F9AE34E1}" destId="{85D7EBA3-5A01-724B-A382-A2B3AC120130}" srcOrd="0" destOrd="0" parTransId="{7C1AFC99-1C23-4B46-B3FF-BEF90DD1C570}" sibTransId="{A527E596-99B4-4642-A7A1-307191A203B3}"/>
    <dgm:cxn modelId="{04CC9986-17D9-E148-BFD7-D90CC652FA14}" type="presOf" srcId="{7F2F7FD3-6691-BD4B-AA5F-E42DBA4E5EC7}" destId="{5D9EB5E7-D953-1448-87B7-F591ABB48906}" srcOrd="0" destOrd="0" presId="urn:microsoft.com/office/officeart/2008/layout/LinedList"/>
    <dgm:cxn modelId="{3C48E8B5-E71A-094D-8D17-67A74B8EECAC}" srcId="{8CA94B49-F410-47DE-A807-31A1F9AE34E1}" destId="{7F2F7FD3-6691-BD4B-AA5F-E42DBA4E5EC7}" srcOrd="2" destOrd="0" parTransId="{ADE13299-A075-7B4E-8A53-1F6280C26908}" sibTransId="{2603274F-2E4F-6043-BAF1-DBCC2F21533F}"/>
    <dgm:cxn modelId="{486D5CB9-E40C-184E-A6C0-9BCAB4E302F2}" type="presOf" srcId="{8CA94B49-F410-47DE-A807-31A1F9AE34E1}" destId="{379E9077-038E-5546-B0E8-8CCE02DD706C}" srcOrd="0" destOrd="0" presId="urn:microsoft.com/office/officeart/2008/layout/LinedList"/>
    <dgm:cxn modelId="{8D02AFBE-73AB-9A43-B688-139D3BB587EE}" type="presOf" srcId="{BB257359-5F3A-4236-B3AF-0695E3495C19}" destId="{7E9A5548-229F-B74D-B916-E6635AD9361E}" srcOrd="0" destOrd="0" presId="urn:microsoft.com/office/officeart/2008/layout/LinedList"/>
    <dgm:cxn modelId="{8CD053CF-0FD6-423B-B14E-47D72C65C885}" srcId="{8CA94B49-F410-47DE-A807-31A1F9AE34E1}" destId="{BB257359-5F3A-4236-B3AF-0695E3495C19}" srcOrd="3" destOrd="0" parTransId="{434FD933-31FF-4CE2-9577-E10E64DC5207}" sibTransId="{036F9BD5-2C3B-45F4-8DE2-5D21682F60BA}"/>
    <dgm:cxn modelId="{2F71D8E8-91ED-E741-947A-CB6C15D51D17}" type="presOf" srcId="{85D7EBA3-5A01-724B-A382-A2B3AC120130}" destId="{BA204EF7-BA57-3C4B-803E-EA8D638DAE29}" srcOrd="0" destOrd="0" presId="urn:microsoft.com/office/officeart/2008/layout/LinedList"/>
    <dgm:cxn modelId="{760BFFF3-FDBE-B744-A6AD-D787F5F359DA}" type="presParOf" srcId="{379E9077-038E-5546-B0E8-8CCE02DD706C}" destId="{815C6587-7157-D44D-8990-3AED1FF49106}" srcOrd="0" destOrd="0" presId="urn:microsoft.com/office/officeart/2008/layout/LinedList"/>
    <dgm:cxn modelId="{14CE6AB4-4AC5-5C4B-845B-4ED2FCF30654}" type="presParOf" srcId="{379E9077-038E-5546-B0E8-8CCE02DD706C}" destId="{970B670A-5417-9F4F-94B6-875F64656C3B}" srcOrd="1" destOrd="0" presId="urn:microsoft.com/office/officeart/2008/layout/LinedList"/>
    <dgm:cxn modelId="{3D70C971-DB10-884B-8225-2FB61EE13234}" type="presParOf" srcId="{970B670A-5417-9F4F-94B6-875F64656C3B}" destId="{BA204EF7-BA57-3C4B-803E-EA8D638DAE29}" srcOrd="0" destOrd="0" presId="urn:microsoft.com/office/officeart/2008/layout/LinedList"/>
    <dgm:cxn modelId="{30D11EF1-346F-6943-B875-167350EF6E2A}" type="presParOf" srcId="{970B670A-5417-9F4F-94B6-875F64656C3B}" destId="{ADD559D7-7A94-CF47-A1D2-EA723F83871F}" srcOrd="1" destOrd="0" presId="urn:microsoft.com/office/officeart/2008/layout/LinedList"/>
    <dgm:cxn modelId="{838334B6-1617-7942-8427-BC8D9DD9B930}" type="presParOf" srcId="{379E9077-038E-5546-B0E8-8CCE02DD706C}" destId="{FE0287D5-0970-C647-8DFF-5133E58C528C}" srcOrd="2" destOrd="0" presId="urn:microsoft.com/office/officeart/2008/layout/LinedList"/>
    <dgm:cxn modelId="{E53B2700-5677-B646-8149-02A04EB11C16}" type="presParOf" srcId="{379E9077-038E-5546-B0E8-8CCE02DD706C}" destId="{2A281244-E2CF-5649-85AF-598E96112C0A}" srcOrd="3" destOrd="0" presId="urn:microsoft.com/office/officeart/2008/layout/LinedList"/>
    <dgm:cxn modelId="{EEEAB309-5262-8C42-93F5-CC9ED2A456CD}" type="presParOf" srcId="{2A281244-E2CF-5649-85AF-598E96112C0A}" destId="{EA49FFF7-2FB9-5841-89AE-661E4463D123}" srcOrd="0" destOrd="0" presId="urn:microsoft.com/office/officeart/2008/layout/LinedList"/>
    <dgm:cxn modelId="{E4ECA2A1-1490-A94D-8A5F-5194AD7D2CC6}" type="presParOf" srcId="{2A281244-E2CF-5649-85AF-598E96112C0A}" destId="{B662B546-7E16-C845-A4D4-1E8FB35F1288}" srcOrd="1" destOrd="0" presId="urn:microsoft.com/office/officeart/2008/layout/LinedList"/>
    <dgm:cxn modelId="{068C90BF-1A28-F54D-9E3D-83BC9C238855}" type="presParOf" srcId="{379E9077-038E-5546-B0E8-8CCE02DD706C}" destId="{D5C582DC-54CF-4E4B-AACD-80096B593EDD}" srcOrd="4" destOrd="0" presId="urn:microsoft.com/office/officeart/2008/layout/LinedList"/>
    <dgm:cxn modelId="{F318770B-5717-6C45-B147-44CBB1A81D95}" type="presParOf" srcId="{379E9077-038E-5546-B0E8-8CCE02DD706C}" destId="{33A762AA-222B-CE45-80E1-1700770C4A7C}" srcOrd="5" destOrd="0" presId="urn:microsoft.com/office/officeart/2008/layout/LinedList"/>
    <dgm:cxn modelId="{E84B8085-AE68-F342-9F92-55466CECCD76}" type="presParOf" srcId="{33A762AA-222B-CE45-80E1-1700770C4A7C}" destId="{5D9EB5E7-D953-1448-87B7-F591ABB48906}" srcOrd="0" destOrd="0" presId="urn:microsoft.com/office/officeart/2008/layout/LinedList"/>
    <dgm:cxn modelId="{598EB007-514D-4F48-A4EA-BFA5237352EC}" type="presParOf" srcId="{33A762AA-222B-CE45-80E1-1700770C4A7C}" destId="{F50387F7-2EC9-6549-A215-6EBF1DC5A3E3}" srcOrd="1" destOrd="0" presId="urn:microsoft.com/office/officeart/2008/layout/LinedList"/>
    <dgm:cxn modelId="{CA4FFEA1-56AF-4741-9AAA-F8E26D8088FF}" type="presParOf" srcId="{379E9077-038E-5546-B0E8-8CCE02DD706C}" destId="{B4A4E9A3-E7A6-9548-97C2-DB612198DA74}" srcOrd="6" destOrd="0" presId="urn:microsoft.com/office/officeart/2008/layout/LinedList"/>
    <dgm:cxn modelId="{EACB1A70-DD2F-884F-B872-1E342C19F065}" type="presParOf" srcId="{379E9077-038E-5546-B0E8-8CCE02DD706C}" destId="{536B5683-5F1A-274C-B67E-BD9EF8D34B57}" srcOrd="7" destOrd="0" presId="urn:microsoft.com/office/officeart/2008/layout/LinedList"/>
    <dgm:cxn modelId="{596C003B-7D38-6647-8D6E-276E4AA13018}" type="presParOf" srcId="{536B5683-5F1A-274C-B67E-BD9EF8D34B57}" destId="{7E9A5548-229F-B74D-B916-E6635AD9361E}" srcOrd="0" destOrd="0" presId="urn:microsoft.com/office/officeart/2008/layout/LinedList"/>
    <dgm:cxn modelId="{3DE226DF-AFF8-F243-8205-ED2E67D76C4B}" type="presParOf" srcId="{536B5683-5F1A-274C-B67E-BD9EF8D34B57}" destId="{FDBFEA3B-1A92-D94C-A317-F266727B28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A94B49-F410-47DE-A807-31A1F9AE34E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257359-5F3A-4236-B3AF-0695E3495C19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GB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This approach aligns with the goals of the African Continental Free Trade Area (</a:t>
          </a:r>
          <a:r>
            <a:rPr lang="en-GB" sz="1600" b="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AfCFTA</a:t>
          </a:r>
          <a:r>
            <a:rPr lang="en-GB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), which seeks to foster intra-African trade and integration..</a:t>
          </a:r>
          <a:endParaRPr lang="en-US" sz="1600" b="0" dirty="0">
            <a:solidFill>
              <a:schemeClr val="tx1"/>
            </a:solidFill>
          </a:endParaRPr>
        </a:p>
      </dgm:t>
    </dgm:pt>
    <dgm:pt modelId="{434FD933-31FF-4CE2-9577-E10E64DC5207}" type="parTrans" cxnId="{8CD053CF-0FD6-423B-B14E-47D72C65C885}">
      <dgm:prSet/>
      <dgm:spPr/>
      <dgm:t>
        <a:bodyPr/>
        <a:lstStyle/>
        <a:p>
          <a:endParaRPr lang="en-US"/>
        </a:p>
      </dgm:t>
    </dgm:pt>
    <dgm:pt modelId="{036F9BD5-2C3B-45F4-8DE2-5D21682F60BA}" type="sibTrans" cxnId="{8CD053CF-0FD6-423B-B14E-47D72C65C885}">
      <dgm:prSet/>
      <dgm:spPr/>
      <dgm:t>
        <a:bodyPr/>
        <a:lstStyle/>
        <a:p>
          <a:endParaRPr lang="en-US"/>
        </a:p>
      </dgm:t>
    </dgm:pt>
    <dgm:pt modelId="{85D7EBA3-5A01-724B-A382-A2B3AC120130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fi-FI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en-E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ountries should accelerate reforms for doing business allowing SEZs to play a major role in the development of regional value chains. reputational risks</a:t>
          </a:r>
          <a:r>
            <a:rPr lang="en-E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7C1AFC99-1C23-4B46-B3FF-BEF90DD1C570}" type="parTrans" cxnId="{427ED92B-2136-4244-9858-B86908BD44CC}">
      <dgm:prSet/>
      <dgm:spPr/>
      <dgm:t>
        <a:bodyPr/>
        <a:lstStyle/>
        <a:p>
          <a:endParaRPr lang="en-GB"/>
        </a:p>
      </dgm:t>
    </dgm:pt>
    <dgm:pt modelId="{A527E596-99B4-4642-A7A1-307191A203B3}" type="sibTrans" cxnId="{427ED92B-2136-4244-9858-B86908BD44CC}">
      <dgm:prSet/>
      <dgm:spPr/>
      <dgm:t>
        <a:bodyPr/>
        <a:lstStyle/>
        <a:p>
          <a:endParaRPr lang="en-GB"/>
        </a:p>
      </dgm:t>
    </dgm:pt>
    <dgm:pt modelId="{BF2C74E9-368D-A64F-82CA-50E7B9608B8C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E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Mauritius’ SEZ collaborations with Côte d'Ivoire, Ghana, Madagascar, and Senegal, fosters regional integration and supports local businesses by establishing business corridors and sharing expertise</a:t>
          </a:r>
          <a:r>
            <a:rPr lang="en-E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gm:t>
    </dgm:pt>
    <dgm:pt modelId="{A3273CBD-C5D7-9A47-8D17-FFCF2DB43502}" type="sibTrans" cxnId="{235F6726-289F-5343-92AC-FE95C47DB54D}">
      <dgm:prSet/>
      <dgm:spPr/>
      <dgm:t>
        <a:bodyPr/>
        <a:lstStyle/>
        <a:p>
          <a:endParaRPr lang="en-GB"/>
        </a:p>
      </dgm:t>
    </dgm:pt>
    <dgm:pt modelId="{D3EF457E-0C12-3540-BEE7-C4D42DFB22B3}" type="parTrans" cxnId="{235F6726-289F-5343-92AC-FE95C47DB54D}">
      <dgm:prSet/>
      <dgm:spPr/>
      <dgm:t>
        <a:bodyPr/>
        <a:lstStyle/>
        <a:p>
          <a:endParaRPr lang="en-GB"/>
        </a:p>
      </dgm:t>
    </dgm:pt>
    <dgm:pt modelId="{7F2F7FD3-6691-BD4B-AA5F-E42DBA4E5EC7}">
      <dgm:prSet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en-GB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Promoting regional development ecosystems and forming strategic partnerships with foreign entities allows countries to expand  SEZ market opportunities. </a:t>
          </a:r>
          <a:endParaRPr lang="en-ES" sz="16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E13299-A075-7B4E-8A53-1F6280C26908}" type="parTrans" cxnId="{3C48E8B5-E71A-094D-8D17-67A74B8EECAC}">
      <dgm:prSet/>
      <dgm:spPr/>
      <dgm:t>
        <a:bodyPr/>
        <a:lstStyle/>
        <a:p>
          <a:endParaRPr lang="en-GB"/>
        </a:p>
      </dgm:t>
    </dgm:pt>
    <dgm:pt modelId="{2603274F-2E4F-6043-BAF1-DBCC2F21533F}" type="sibTrans" cxnId="{3C48E8B5-E71A-094D-8D17-67A74B8EECAC}">
      <dgm:prSet/>
      <dgm:spPr/>
      <dgm:t>
        <a:bodyPr/>
        <a:lstStyle/>
        <a:p>
          <a:endParaRPr lang="en-GB"/>
        </a:p>
      </dgm:t>
    </dgm:pt>
    <dgm:pt modelId="{08A43059-2160-4946-9D82-E4D0BC0C8A94}" type="pres">
      <dgm:prSet presAssocID="{8CA94B49-F410-47DE-A807-31A1F9AE34E1}" presName="vert0" presStyleCnt="0">
        <dgm:presLayoutVars>
          <dgm:dir/>
          <dgm:animOne val="branch"/>
          <dgm:animLvl val="lvl"/>
        </dgm:presLayoutVars>
      </dgm:prSet>
      <dgm:spPr/>
    </dgm:pt>
    <dgm:pt modelId="{85D5E47F-1666-6D42-B46A-0722B72AEE06}" type="pres">
      <dgm:prSet presAssocID="{85D7EBA3-5A01-724B-A382-A2B3AC120130}" presName="thickLine" presStyleLbl="alignNode1" presStyleIdx="0" presStyleCnt="4"/>
      <dgm:spPr/>
    </dgm:pt>
    <dgm:pt modelId="{793AD67F-C885-4549-9406-7FAE719EF13B}" type="pres">
      <dgm:prSet presAssocID="{85D7EBA3-5A01-724B-A382-A2B3AC120130}" presName="horz1" presStyleCnt="0"/>
      <dgm:spPr/>
    </dgm:pt>
    <dgm:pt modelId="{A21EF4FD-0A1D-504B-AF6E-3609250819DB}" type="pres">
      <dgm:prSet presAssocID="{85D7EBA3-5A01-724B-A382-A2B3AC120130}" presName="tx1" presStyleLbl="revTx" presStyleIdx="0" presStyleCnt="4" custScaleY="44055" custLinFactNeighborX="-15038" custLinFactNeighborY="-4418"/>
      <dgm:spPr/>
    </dgm:pt>
    <dgm:pt modelId="{328BFF13-F0AE-D44D-98EF-9F2258F6337E}" type="pres">
      <dgm:prSet presAssocID="{85D7EBA3-5A01-724B-A382-A2B3AC120130}" presName="vert1" presStyleCnt="0"/>
      <dgm:spPr/>
    </dgm:pt>
    <dgm:pt modelId="{8E9A759C-F9CD-5A4F-81DA-C2A74BA48C8D}" type="pres">
      <dgm:prSet presAssocID="{BF2C74E9-368D-A64F-82CA-50E7B9608B8C}" presName="thickLine" presStyleLbl="alignNode1" presStyleIdx="1" presStyleCnt="4"/>
      <dgm:spPr/>
    </dgm:pt>
    <dgm:pt modelId="{5895C098-5A9C-F841-B1C7-A64908ECBB6E}" type="pres">
      <dgm:prSet presAssocID="{BF2C74E9-368D-A64F-82CA-50E7B9608B8C}" presName="horz1" presStyleCnt="0"/>
      <dgm:spPr/>
    </dgm:pt>
    <dgm:pt modelId="{1FE23AF9-BAAA-7048-8A53-C49EA2927CB9}" type="pres">
      <dgm:prSet presAssocID="{BF2C74E9-368D-A64F-82CA-50E7B9608B8C}" presName="tx1" presStyleLbl="revTx" presStyleIdx="1" presStyleCnt="4" custScaleY="51780"/>
      <dgm:spPr/>
    </dgm:pt>
    <dgm:pt modelId="{FAE5542F-47EA-EE41-9EBD-421346938F5B}" type="pres">
      <dgm:prSet presAssocID="{BF2C74E9-368D-A64F-82CA-50E7B9608B8C}" presName="vert1" presStyleCnt="0"/>
      <dgm:spPr/>
    </dgm:pt>
    <dgm:pt modelId="{BA3265CE-D547-0942-A832-C36891F42FC8}" type="pres">
      <dgm:prSet presAssocID="{7F2F7FD3-6691-BD4B-AA5F-E42DBA4E5EC7}" presName="thickLine" presStyleLbl="alignNode1" presStyleIdx="2" presStyleCnt="4"/>
      <dgm:spPr/>
    </dgm:pt>
    <dgm:pt modelId="{AE80B425-6B15-9244-83BE-C876C2E11337}" type="pres">
      <dgm:prSet presAssocID="{7F2F7FD3-6691-BD4B-AA5F-E42DBA4E5EC7}" presName="horz1" presStyleCnt="0"/>
      <dgm:spPr/>
    </dgm:pt>
    <dgm:pt modelId="{70071F6A-BB52-DD42-A88C-C50032A707C3}" type="pres">
      <dgm:prSet presAssocID="{7F2F7FD3-6691-BD4B-AA5F-E42DBA4E5EC7}" presName="tx1" presStyleLbl="revTx" presStyleIdx="2" presStyleCnt="4" custScaleY="47457"/>
      <dgm:spPr/>
    </dgm:pt>
    <dgm:pt modelId="{BA27444B-156D-E045-9CF5-A4422BF43C3A}" type="pres">
      <dgm:prSet presAssocID="{7F2F7FD3-6691-BD4B-AA5F-E42DBA4E5EC7}" presName="vert1" presStyleCnt="0"/>
      <dgm:spPr/>
    </dgm:pt>
    <dgm:pt modelId="{1E4788AF-2BB4-B64B-9088-7C0E9F9BFCA4}" type="pres">
      <dgm:prSet presAssocID="{BB257359-5F3A-4236-B3AF-0695E3495C19}" presName="thickLine" presStyleLbl="alignNode1" presStyleIdx="3" presStyleCnt="4"/>
      <dgm:spPr/>
    </dgm:pt>
    <dgm:pt modelId="{C5C29FE9-FC45-E347-B486-57ECEEF39A8A}" type="pres">
      <dgm:prSet presAssocID="{BB257359-5F3A-4236-B3AF-0695E3495C19}" presName="horz1" presStyleCnt="0"/>
      <dgm:spPr/>
    </dgm:pt>
    <dgm:pt modelId="{F1C241AA-A8CB-4F4C-AB1B-CAC4D4F3CF8B}" type="pres">
      <dgm:prSet presAssocID="{BB257359-5F3A-4236-B3AF-0695E3495C19}" presName="tx1" presStyleLbl="revTx" presStyleIdx="3" presStyleCnt="4" custScaleY="61071" custLinFactNeighborY="57476"/>
      <dgm:spPr/>
    </dgm:pt>
    <dgm:pt modelId="{68E57A7B-DC87-8B49-B935-42BE8BB2C6A9}" type="pres">
      <dgm:prSet presAssocID="{BB257359-5F3A-4236-B3AF-0695E3495C19}" presName="vert1" presStyleCnt="0"/>
      <dgm:spPr/>
    </dgm:pt>
  </dgm:ptLst>
  <dgm:cxnLst>
    <dgm:cxn modelId="{B4EF5811-68E4-9646-AEC9-ECA9191BC96A}" type="presOf" srcId="{8CA94B49-F410-47DE-A807-31A1F9AE34E1}" destId="{08A43059-2160-4946-9D82-E4D0BC0C8A94}" srcOrd="0" destOrd="0" presId="urn:microsoft.com/office/officeart/2008/layout/LinedList"/>
    <dgm:cxn modelId="{235F6726-289F-5343-92AC-FE95C47DB54D}" srcId="{8CA94B49-F410-47DE-A807-31A1F9AE34E1}" destId="{BF2C74E9-368D-A64F-82CA-50E7B9608B8C}" srcOrd="1" destOrd="0" parTransId="{D3EF457E-0C12-3540-BEE7-C4D42DFB22B3}" sibTransId="{A3273CBD-C5D7-9A47-8D17-FFCF2DB43502}"/>
    <dgm:cxn modelId="{427ED92B-2136-4244-9858-B86908BD44CC}" srcId="{8CA94B49-F410-47DE-A807-31A1F9AE34E1}" destId="{85D7EBA3-5A01-724B-A382-A2B3AC120130}" srcOrd="0" destOrd="0" parTransId="{7C1AFC99-1C23-4B46-B3FF-BEF90DD1C570}" sibTransId="{A527E596-99B4-4642-A7A1-307191A203B3}"/>
    <dgm:cxn modelId="{9A278D2C-43B1-0249-8CD7-B330CA2A8A11}" type="presOf" srcId="{BF2C74E9-368D-A64F-82CA-50E7B9608B8C}" destId="{1FE23AF9-BAAA-7048-8A53-C49EA2927CB9}" srcOrd="0" destOrd="0" presId="urn:microsoft.com/office/officeart/2008/layout/LinedList"/>
    <dgm:cxn modelId="{4FCDC565-351B-3448-84E5-239683D86BF7}" type="presOf" srcId="{BB257359-5F3A-4236-B3AF-0695E3495C19}" destId="{F1C241AA-A8CB-4F4C-AB1B-CAC4D4F3CF8B}" srcOrd="0" destOrd="0" presId="urn:microsoft.com/office/officeart/2008/layout/LinedList"/>
    <dgm:cxn modelId="{3C48E8B5-E71A-094D-8D17-67A74B8EECAC}" srcId="{8CA94B49-F410-47DE-A807-31A1F9AE34E1}" destId="{7F2F7FD3-6691-BD4B-AA5F-E42DBA4E5EC7}" srcOrd="2" destOrd="0" parTransId="{ADE13299-A075-7B4E-8A53-1F6280C26908}" sibTransId="{2603274F-2E4F-6043-BAF1-DBCC2F21533F}"/>
    <dgm:cxn modelId="{8CD053CF-0FD6-423B-B14E-47D72C65C885}" srcId="{8CA94B49-F410-47DE-A807-31A1F9AE34E1}" destId="{BB257359-5F3A-4236-B3AF-0695E3495C19}" srcOrd="3" destOrd="0" parTransId="{434FD933-31FF-4CE2-9577-E10E64DC5207}" sibTransId="{036F9BD5-2C3B-45F4-8DE2-5D21682F60BA}"/>
    <dgm:cxn modelId="{BB8B7FD6-94E5-7F4D-8BB1-BE04F26F8504}" type="presOf" srcId="{7F2F7FD3-6691-BD4B-AA5F-E42DBA4E5EC7}" destId="{70071F6A-BB52-DD42-A88C-C50032A707C3}" srcOrd="0" destOrd="0" presId="urn:microsoft.com/office/officeart/2008/layout/LinedList"/>
    <dgm:cxn modelId="{34A710DD-02F3-A843-AA63-39A6738DA35B}" type="presOf" srcId="{85D7EBA3-5A01-724B-A382-A2B3AC120130}" destId="{A21EF4FD-0A1D-504B-AF6E-3609250819DB}" srcOrd="0" destOrd="0" presId="urn:microsoft.com/office/officeart/2008/layout/LinedList"/>
    <dgm:cxn modelId="{376A1045-81D0-8B4E-8540-E781F7B58FD9}" type="presParOf" srcId="{08A43059-2160-4946-9D82-E4D0BC0C8A94}" destId="{85D5E47F-1666-6D42-B46A-0722B72AEE06}" srcOrd="0" destOrd="0" presId="urn:microsoft.com/office/officeart/2008/layout/LinedList"/>
    <dgm:cxn modelId="{470ED4F9-55A1-934C-AAC9-4DD003D5BD33}" type="presParOf" srcId="{08A43059-2160-4946-9D82-E4D0BC0C8A94}" destId="{793AD67F-C885-4549-9406-7FAE719EF13B}" srcOrd="1" destOrd="0" presId="urn:microsoft.com/office/officeart/2008/layout/LinedList"/>
    <dgm:cxn modelId="{465AD149-2FF0-C244-8568-035F5A9F59FA}" type="presParOf" srcId="{793AD67F-C885-4549-9406-7FAE719EF13B}" destId="{A21EF4FD-0A1D-504B-AF6E-3609250819DB}" srcOrd="0" destOrd="0" presId="urn:microsoft.com/office/officeart/2008/layout/LinedList"/>
    <dgm:cxn modelId="{B4467DEF-2066-5A42-9C9A-71A00D2B0F76}" type="presParOf" srcId="{793AD67F-C885-4549-9406-7FAE719EF13B}" destId="{328BFF13-F0AE-D44D-98EF-9F2258F6337E}" srcOrd="1" destOrd="0" presId="urn:microsoft.com/office/officeart/2008/layout/LinedList"/>
    <dgm:cxn modelId="{405A3703-91F3-5146-9146-1E63ECF3143B}" type="presParOf" srcId="{08A43059-2160-4946-9D82-E4D0BC0C8A94}" destId="{8E9A759C-F9CD-5A4F-81DA-C2A74BA48C8D}" srcOrd="2" destOrd="0" presId="urn:microsoft.com/office/officeart/2008/layout/LinedList"/>
    <dgm:cxn modelId="{3EBA80DC-A6D2-3B45-8CE2-D199A98C1D40}" type="presParOf" srcId="{08A43059-2160-4946-9D82-E4D0BC0C8A94}" destId="{5895C098-5A9C-F841-B1C7-A64908ECBB6E}" srcOrd="3" destOrd="0" presId="urn:microsoft.com/office/officeart/2008/layout/LinedList"/>
    <dgm:cxn modelId="{A066028A-8F6E-4C45-815B-16F6B790D659}" type="presParOf" srcId="{5895C098-5A9C-F841-B1C7-A64908ECBB6E}" destId="{1FE23AF9-BAAA-7048-8A53-C49EA2927CB9}" srcOrd="0" destOrd="0" presId="urn:microsoft.com/office/officeart/2008/layout/LinedList"/>
    <dgm:cxn modelId="{52A54AF4-5D01-A245-9D04-6D66B5DD52E8}" type="presParOf" srcId="{5895C098-5A9C-F841-B1C7-A64908ECBB6E}" destId="{FAE5542F-47EA-EE41-9EBD-421346938F5B}" srcOrd="1" destOrd="0" presId="urn:microsoft.com/office/officeart/2008/layout/LinedList"/>
    <dgm:cxn modelId="{665FBFDA-68A6-A04C-B37C-3E244F615421}" type="presParOf" srcId="{08A43059-2160-4946-9D82-E4D0BC0C8A94}" destId="{BA3265CE-D547-0942-A832-C36891F42FC8}" srcOrd="4" destOrd="0" presId="urn:microsoft.com/office/officeart/2008/layout/LinedList"/>
    <dgm:cxn modelId="{997D7C9B-CE55-6B4B-9A37-AF04B4902E75}" type="presParOf" srcId="{08A43059-2160-4946-9D82-E4D0BC0C8A94}" destId="{AE80B425-6B15-9244-83BE-C876C2E11337}" srcOrd="5" destOrd="0" presId="urn:microsoft.com/office/officeart/2008/layout/LinedList"/>
    <dgm:cxn modelId="{3B23B299-D0C2-6E42-8DCB-2C19B220ACA4}" type="presParOf" srcId="{AE80B425-6B15-9244-83BE-C876C2E11337}" destId="{70071F6A-BB52-DD42-A88C-C50032A707C3}" srcOrd="0" destOrd="0" presId="urn:microsoft.com/office/officeart/2008/layout/LinedList"/>
    <dgm:cxn modelId="{9750144A-949A-2744-9E46-F0A83C592CC6}" type="presParOf" srcId="{AE80B425-6B15-9244-83BE-C876C2E11337}" destId="{BA27444B-156D-E045-9CF5-A4422BF43C3A}" srcOrd="1" destOrd="0" presId="urn:microsoft.com/office/officeart/2008/layout/LinedList"/>
    <dgm:cxn modelId="{5FF86B10-84AD-0B4E-BB8F-2B45E53361E4}" type="presParOf" srcId="{08A43059-2160-4946-9D82-E4D0BC0C8A94}" destId="{1E4788AF-2BB4-B64B-9088-7C0E9F9BFCA4}" srcOrd="6" destOrd="0" presId="urn:microsoft.com/office/officeart/2008/layout/LinedList"/>
    <dgm:cxn modelId="{E901C709-D580-CB44-A2B9-907D5CF7A1F6}" type="presParOf" srcId="{08A43059-2160-4946-9D82-E4D0BC0C8A94}" destId="{C5C29FE9-FC45-E347-B486-57ECEEF39A8A}" srcOrd="7" destOrd="0" presId="urn:microsoft.com/office/officeart/2008/layout/LinedList"/>
    <dgm:cxn modelId="{D53AB7D7-3D05-BA41-A406-C735DF791A4C}" type="presParOf" srcId="{C5C29FE9-FC45-E347-B486-57ECEEF39A8A}" destId="{F1C241AA-A8CB-4F4C-AB1B-CAC4D4F3CF8B}" srcOrd="0" destOrd="0" presId="urn:microsoft.com/office/officeart/2008/layout/LinedList"/>
    <dgm:cxn modelId="{DAB0ED39-86AE-E44C-8F9C-C643C90181FD}" type="presParOf" srcId="{C5C29FE9-FC45-E347-B486-57ECEEF39A8A}" destId="{68E57A7B-DC87-8B49-B935-42BE8BB2C6A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EBD143-D152-407B-8407-54797F11131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FE4EB59-58A3-49AB-B1CD-136C9C3055C6}">
      <dgm:prSet/>
      <dgm:spPr/>
      <dgm:t>
        <a:bodyPr/>
        <a:lstStyle/>
        <a:p>
          <a:r>
            <a:rPr lang="en-US" dirty="0"/>
            <a:t>Dr. Sid </a:t>
          </a:r>
          <a:r>
            <a:rPr lang="en-US" dirty="0" err="1"/>
            <a:t>Boubekeur</a:t>
          </a:r>
          <a:r>
            <a:rPr lang="en-US" dirty="0"/>
            <a:t>: Team Leader</a:t>
          </a:r>
        </a:p>
      </dgm:t>
    </dgm:pt>
    <dgm:pt modelId="{2F933843-14BD-488F-8024-69D304BB60C6}" type="parTrans" cxnId="{0CC17DC8-0F33-442C-BB0A-DC0EC95E9B3E}">
      <dgm:prSet/>
      <dgm:spPr/>
      <dgm:t>
        <a:bodyPr/>
        <a:lstStyle/>
        <a:p>
          <a:endParaRPr lang="en-US"/>
        </a:p>
      </dgm:t>
    </dgm:pt>
    <dgm:pt modelId="{33D72AE2-716B-4D24-8142-442B1EC8313A}" type="sibTrans" cxnId="{0CC17DC8-0F33-442C-BB0A-DC0EC95E9B3E}">
      <dgm:prSet/>
      <dgm:spPr/>
      <dgm:t>
        <a:bodyPr/>
        <a:lstStyle/>
        <a:p>
          <a:endParaRPr lang="en-US"/>
        </a:p>
      </dgm:t>
    </dgm:pt>
    <dgm:pt modelId="{ED4F0D09-4692-4E5F-9081-C288C616D796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1"/>
            </a:rPr>
            <a:t>S</a:t>
          </a:r>
          <a:r>
            <a:rPr lang="en-US">
              <a:hlinkClick xmlns:r="http://schemas.openxmlformats.org/officeDocument/2006/relationships" r:id="rId1"/>
            </a:rPr>
            <a:t>id.boubekeur3@gmail.cpm</a:t>
          </a:r>
          <a:endParaRPr lang="en-US"/>
        </a:p>
      </dgm:t>
    </dgm:pt>
    <dgm:pt modelId="{9BA612CC-6170-430C-B323-66F1666B7810}" type="parTrans" cxnId="{6F53E49D-6CC8-4F3A-BE25-4631298E0A28}">
      <dgm:prSet/>
      <dgm:spPr/>
      <dgm:t>
        <a:bodyPr/>
        <a:lstStyle/>
        <a:p>
          <a:endParaRPr lang="en-US"/>
        </a:p>
      </dgm:t>
    </dgm:pt>
    <dgm:pt modelId="{98CFD25E-5D80-43CD-A0F0-5464E39AE0A5}" type="sibTrans" cxnId="{6F53E49D-6CC8-4F3A-BE25-4631298E0A28}">
      <dgm:prSet/>
      <dgm:spPr/>
      <dgm:t>
        <a:bodyPr/>
        <a:lstStyle/>
        <a:p>
          <a:endParaRPr lang="en-US"/>
        </a:p>
      </dgm:t>
    </dgm:pt>
    <dgm:pt modelId="{A9A59819-263E-4C30-B82F-5EDFE86C31B2}">
      <dgm:prSet/>
      <dgm:spPr/>
      <dgm:t>
        <a:bodyPr/>
        <a:lstStyle/>
        <a:p>
          <a:r>
            <a:rPr lang="en-US" dirty="0"/>
            <a:t>Peter Kuria </a:t>
          </a:r>
          <a:r>
            <a:rPr lang="en-US" dirty="0" err="1"/>
            <a:t>Githinji</a:t>
          </a:r>
          <a:r>
            <a:rPr lang="en-US" dirty="0"/>
            <a:t>: SEZs and SME </a:t>
          </a:r>
          <a:r>
            <a:rPr lang="en-US" dirty="0" err="1"/>
            <a:t>ecosytem</a:t>
          </a:r>
          <a:r>
            <a:rPr lang="en-US" dirty="0"/>
            <a:t> expert</a:t>
          </a:r>
        </a:p>
      </dgm:t>
    </dgm:pt>
    <dgm:pt modelId="{64824C1D-D486-44A4-AECA-C3335865B8F6}" type="parTrans" cxnId="{09ADFD39-BEDC-4DDE-BFA6-6FD9BB6CD8FF}">
      <dgm:prSet/>
      <dgm:spPr/>
      <dgm:t>
        <a:bodyPr/>
        <a:lstStyle/>
        <a:p>
          <a:endParaRPr lang="en-US"/>
        </a:p>
      </dgm:t>
    </dgm:pt>
    <dgm:pt modelId="{A7E5C556-41AB-4A00-93A3-1292CED07C4D}" type="sibTrans" cxnId="{09ADFD39-BEDC-4DDE-BFA6-6FD9BB6CD8FF}">
      <dgm:prSet/>
      <dgm:spPr/>
      <dgm:t>
        <a:bodyPr/>
        <a:lstStyle/>
        <a:p>
          <a:endParaRPr lang="en-US"/>
        </a:p>
      </dgm:t>
    </dgm:pt>
    <dgm:pt modelId="{FC9E665B-F69C-4257-8F8D-B1CEF52143B7}">
      <dgm:prSet/>
      <dgm:spPr/>
      <dgm:t>
        <a:bodyPr/>
        <a:lstStyle/>
        <a:p>
          <a:r>
            <a:rPr lang="en-GB" dirty="0">
              <a:hlinkClick xmlns:r="http://schemas.openxmlformats.org/officeDocument/2006/relationships" r:id="rId2"/>
            </a:rPr>
            <a:t>peter.g.kuria@gmail.com</a:t>
          </a:r>
          <a:r>
            <a:rPr lang="en-GB" dirty="0"/>
            <a:t> </a:t>
          </a:r>
          <a:endParaRPr lang="en-US" dirty="0"/>
        </a:p>
      </dgm:t>
    </dgm:pt>
    <dgm:pt modelId="{29E9AB4C-35A6-43A1-8435-A0C8E09F116E}" type="parTrans" cxnId="{5F9EFBBE-9FDB-4946-ABF7-A316C6A03FB4}">
      <dgm:prSet/>
      <dgm:spPr/>
      <dgm:t>
        <a:bodyPr/>
        <a:lstStyle/>
        <a:p>
          <a:endParaRPr lang="en-US"/>
        </a:p>
      </dgm:t>
    </dgm:pt>
    <dgm:pt modelId="{6F7233FC-AA46-489B-A423-14B1F2C9A4D1}" type="sibTrans" cxnId="{5F9EFBBE-9FDB-4946-ABF7-A316C6A03FB4}">
      <dgm:prSet/>
      <dgm:spPr/>
      <dgm:t>
        <a:bodyPr/>
        <a:lstStyle/>
        <a:p>
          <a:endParaRPr lang="en-US"/>
        </a:p>
      </dgm:t>
    </dgm:pt>
    <dgm:pt modelId="{DE5C9BB0-DF3F-FB44-A9C6-73512F7E1883}" type="pres">
      <dgm:prSet presAssocID="{DCEBD143-D152-407B-8407-54797F111317}" presName="vert0" presStyleCnt="0">
        <dgm:presLayoutVars>
          <dgm:dir/>
          <dgm:animOne val="branch"/>
          <dgm:animLvl val="lvl"/>
        </dgm:presLayoutVars>
      </dgm:prSet>
      <dgm:spPr/>
    </dgm:pt>
    <dgm:pt modelId="{1F556599-3743-924A-B913-98D23182B90C}" type="pres">
      <dgm:prSet presAssocID="{FFE4EB59-58A3-49AB-B1CD-136C9C3055C6}" presName="thickLine" presStyleLbl="alignNode1" presStyleIdx="0" presStyleCnt="4"/>
      <dgm:spPr/>
    </dgm:pt>
    <dgm:pt modelId="{73C586E3-CD5F-C940-99FC-29B154382749}" type="pres">
      <dgm:prSet presAssocID="{FFE4EB59-58A3-49AB-B1CD-136C9C3055C6}" presName="horz1" presStyleCnt="0"/>
      <dgm:spPr/>
    </dgm:pt>
    <dgm:pt modelId="{E5ECFE7F-779D-DF45-BDC8-7A82AFE54989}" type="pres">
      <dgm:prSet presAssocID="{FFE4EB59-58A3-49AB-B1CD-136C9C3055C6}" presName="tx1" presStyleLbl="revTx" presStyleIdx="0" presStyleCnt="4"/>
      <dgm:spPr/>
    </dgm:pt>
    <dgm:pt modelId="{8D440754-3B0A-0D4B-94C8-D87B77881F3A}" type="pres">
      <dgm:prSet presAssocID="{FFE4EB59-58A3-49AB-B1CD-136C9C3055C6}" presName="vert1" presStyleCnt="0"/>
      <dgm:spPr/>
    </dgm:pt>
    <dgm:pt modelId="{69F1DCE4-62E0-B34E-8AB3-48D15AB92EAA}" type="pres">
      <dgm:prSet presAssocID="{ED4F0D09-4692-4E5F-9081-C288C616D796}" presName="thickLine" presStyleLbl="alignNode1" presStyleIdx="1" presStyleCnt="4"/>
      <dgm:spPr/>
    </dgm:pt>
    <dgm:pt modelId="{2DDD38A4-D094-B84E-A92F-7B82F3A63235}" type="pres">
      <dgm:prSet presAssocID="{ED4F0D09-4692-4E5F-9081-C288C616D796}" presName="horz1" presStyleCnt="0"/>
      <dgm:spPr/>
    </dgm:pt>
    <dgm:pt modelId="{EF913A19-8B47-B043-A40F-766F772C51C8}" type="pres">
      <dgm:prSet presAssocID="{ED4F0D09-4692-4E5F-9081-C288C616D796}" presName="tx1" presStyleLbl="revTx" presStyleIdx="1" presStyleCnt="4"/>
      <dgm:spPr/>
    </dgm:pt>
    <dgm:pt modelId="{7411A598-C3DD-524C-A2DE-7C49FB12FC01}" type="pres">
      <dgm:prSet presAssocID="{ED4F0D09-4692-4E5F-9081-C288C616D796}" presName="vert1" presStyleCnt="0"/>
      <dgm:spPr/>
    </dgm:pt>
    <dgm:pt modelId="{282CEF0F-27A5-2A40-A815-FE6453549413}" type="pres">
      <dgm:prSet presAssocID="{A9A59819-263E-4C30-B82F-5EDFE86C31B2}" presName="thickLine" presStyleLbl="alignNode1" presStyleIdx="2" presStyleCnt="4"/>
      <dgm:spPr/>
    </dgm:pt>
    <dgm:pt modelId="{E338CE3D-F5C6-654B-A55C-65A42C9AFCB1}" type="pres">
      <dgm:prSet presAssocID="{A9A59819-263E-4C30-B82F-5EDFE86C31B2}" presName="horz1" presStyleCnt="0"/>
      <dgm:spPr/>
    </dgm:pt>
    <dgm:pt modelId="{65B05BA7-C081-6941-ABC2-8CE93DDA0F82}" type="pres">
      <dgm:prSet presAssocID="{A9A59819-263E-4C30-B82F-5EDFE86C31B2}" presName="tx1" presStyleLbl="revTx" presStyleIdx="2" presStyleCnt="4"/>
      <dgm:spPr/>
    </dgm:pt>
    <dgm:pt modelId="{B5FA5387-C226-E24E-92D5-B9A9D68CD434}" type="pres">
      <dgm:prSet presAssocID="{A9A59819-263E-4C30-B82F-5EDFE86C31B2}" presName="vert1" presStyleCnt="0"/>
      <dgm:spPr/>
    </dgm:pt>
    <dgm:pt modelId="{EA618B84-BD1D-374F-B229-07308473C831}" type="pres">
      <dgm:prSet presAssocID="{FC9E665B-F69C-4257-8F8D-B1CEF52143B7}" presName="thickLine" presStyleLbl="alignNode1" presStyleIdx="3" presStyleCnt="4"/>
      <dgm:spPr/>
    </dgm:pt>
    <dgm:pt modelId="{8FEA2668-7A71-3D41-B70D-EFBD4EEB2081}" type="pres">
      <dgm:prSet presAssocID="{FC9E665B-F69C-4257-8F8D-B1CEF52143B7}" presName="horz1" presStyleCnt="0"/>
      <dgm:spPr/>
    </dgm:pt>
    <dgm:pt modelId="{B9591A8B-97DD-8647-A30F-D3433264CDBE}" type="pres">
      <dgm:prSet presAssocID="{FC9E665B-F69C-4257-8F8D-B1CEF52143B7}" presName="tx1" presStyleLbl="revTx" presStyleIdx="3" presStyleCnt="4"/>
      <dgm:spPr/>
    </dgm:pt>
    <dgm:pt modelId="{0C02CFDB-160F-744F-9558-66B3B16579C7}" type="pres">
      <dgm:prSet presAssocID="{FC9E665B-F69C-4257-8F8D-B1CEF52143B7}" presName="vert1" presStyleCnt="0"/>
      <dgm:spPr/>
    </dgm:pt>
  </dgm:ptLst>
  <dgm:cxnLst>
    <dgm:cxn modelId="{09ADFD39-BEDC-4DDE-BFA6-6FD9BB6CD8FF}" srcId="{DCEBD143-D152-407B-8407-54797F111317}" destId="{A9A59819-263E-4C30-B82F-5EDFE86C31B2}" srcOrd="2" destOrd="0" parTransId="{64824C1D-D486-44A4-AECA-C3335865B8F6}" sibTransId="{A7E5C556-41AB-4A00-93A3-1292CED07C4D}"/>
    <dgm:cxn modelId="{76DF413E-1062-094C-9F27-E554966220C2}" type="presOf" srcId="{A9A59819-263E-4C30-B82F-5EDFE86C31B2}" destId="{65B05BA7-C081-6941-ABC2-8CE93DDA0F82}" srcOrd="0" destOrd="0" presId="urn:microsoft.com/office/officeart/2008/layout/LinedList"/>
    <dgm:cxn modelId="{54909E40-B21A-B846-8664-18E37F6555B0}" type="presOf" srcId="{DCEBD143-D152-407B-8407-54797F111317}" destId="{DE5C9BB0-DF3F-FB44-A9C6-73512F7E1883}" srcOrd="0" destOrd="0" presId="urn:microsoft.com/office/officeart/2008/layout/LinedList"/>
    <dgm:cxn modelId="{489D554A-EAAA-EE45-A367-DD0453F8F512}" type="presOf" srcId="{FC9E665B-F69C-4257-8F8D-B1CEF52143B7}" destId="{B9591A8B-97DD-8647-A30F-D3433264CDBE}" srcOrd="0" destOrd="0" presId="urn:microsoft.com/office/officeart/2008/layout/LinedList"/>
    <dgm:cxn modelId="{6F53E49D-6CC8-4F3A-BE25-4631298E0A28}" srcId="{DCEBD143-D152-407B-8407-54797F111317}" destId="{ED4F0D09-4692-4E5F-9081-C288C616D796}" srcOrd="1" destOrd="0" parTransId="{9BA612CC-6170-430C-B323-66F1666B7810}" sibTransId="{98CFD25E-5D80-43CD-A0F0-5464E39AE0A5}"/>
    <dgm:cxn modelId="{5F9EFBBE-9FDB-4946-ABF7-A316C6A03FB4}" srcId="{DCEBD143-D152-407B-8407-54797F111317}" destId="{FC9E665B-F69C-4257-8F8D-B1CEF52143B7}" srcOrd="3" destOrd="0" parTransId="{29E9AB4C-35A6-43A1-8435-A0C8E09F116E}" sibTransId="{6F7233FC-AA46-489B-A423-14B1F2C9A4D1}"/>
    <dgm:cxn modelId="{0CC17DC8-0F33-442C-BB0A-DC0EC95E9B3E}" srcId="{DCEBD143-D152-407B-8407-54797F111317}" destId="{FFE4EB59-58A3-49AB-B1CD-136C9C3055C6}" srcOrd="0" destOrd="0" parTransId="{2F933843-14BD-488F-8024-69D304BB60C6}" sibTransId="{33D72AE2-716B-4D24-8142-442B1EC8313A}"/>
    <dgm:cxn modelId="{C13D5BDD-C547-1C4F-9AD4-1C2FC29D3EB4}" type="presOf" srcId="{ED4F0D09-4692-4E5F-9081-C288C616D796}" destId="{EF913A19-8B47-B043-A40F-766F772C51C8}" srcOrd="0" destOrd="0" presId="urn:microsoft.com/office/officeart/2008/layout/LinedList"/>
    <dgm:cxn modelId="{A81225E8-4B73-474C-B4E3-D5F4971E56B0}" type="presOf" srcId="{FFE4EB59-58A3-49AB-B1CD-136C9C3055C6}" destId="{E5ECFE7F-779D-DF45-BDC8-7A82AFE54989}" srcOrd="0" destOrd="0" presId="urn:microsoft.com/office/officeart/2008/layout/LinedList"/>
    <dgm:cxn modelId="{BD5A74CB-514A-AD4E-A222-80141BC8A56C}" type="presParOf" srcId="{DE5C9BB0-DF3F-FB44-A9C6-73512F7E1883}" destId="{1F556599-3743-924A-B913-98D23182B90C}" srcOrd="0" destOrd="0" presId="urn:microsoft.com/office/officeart/2008/layout/LinedList"/>
    <dgm:cxn modelId="{1D8D7A25-A9A1-EC42-9349-45F2CE5F705B}" type="presParOf" srcId="{DE5C9BB0-DF3F-FB44-A9C6-73512F7E1883}" destId="{73C586E3-CD5F-C940-99FC-29B154382749}" srcOrd="1" destOrd="0" presId="urn:microsoft.com/office/officeart/2008/layout/LinedList"/>
    <dgm:cxn modelId="{C847DA14-196A-7E44-84ED-640761F02D30}" type="presParOf" srcId="{73C586E3-CD5F-C940-99FC-29B154382749}" destId="{E5ECFE7F-779D-DF45-BDC8-7A82AFE54989}" srcOrd="0" destOrd="0" presId="urn:microsoft.com/office/officeart/2008/layout/LinedList"/>
    <dgm:cxn modelId="{2E668438-F28C-774F-9F92-3B40B37C7FD5}" type="presParOf" srcId="{73C586E3-CD5F-C940-99FC-29B154382749}" destId="{8D440754-3B0A-0D4B-94C8-D87B77881F3A}" srcOrd="1" destOrd="0" presId="urn:microsoft.com/office/officeart/2008/layout/LinedList"/>
    <dgm:cxn modelId="{55CF5716-F047-E945-A20C-CD2F583D867F}" type="presParOf" srcId="{DE5C9BB0-DF3F-FB44-A9C6-73512F7E1883}" destId="{69F1DCE4-62E0-B34E-8AB3-48D15AB92EAA}" srcOrd="2" destOrd="0" presId="urn:microsoft.com/office/officeart/2008/layout/LinedList"/>
    <dgm:cxn modelId="{A6BDB4DC-8A69-4546-9633-1FAFC3D9039F}" type="presParOf" srcId="{DE5C9BB0-DF3F-FB44-A9C6-73512F7E1883}" destId="{2DDD38A4-D094-B84E-A92F-7B82F3A63235}" srcOrd="3" destOrd="0" presId="urn:microsoft.com/office/officeart/2008/layout/LinedList"/>
    <dgm:cxn modelId="{97BEE6B8-DD63-7F4F-9F9F-8B2DF670058C}" type="presParOf" srcId="{2DDD38A4-D094-B84E-A92F-7B82F3A63235}" destId="{EF913A19-8B47-B043-A40F-766F772C51C8}" srcOrd="0" destOrd="0" presId="urn:microsoft.com/office/officeart/2008/layout/LinedList"/>
    <dgm:cxn modelId="{F335EF05-D24C-9C4D-BF65-D1C879674A3D}" type="presParOf" srcId="{2DDD38A4-D094-B84E-A92F-7B82F3A63235}" destId="{7411A598-C3DD-524C-A2DE-7C49FB12FC01}" srcOrd="1" destOrd="0" presId="urn:microsoft.com/office/officeart/2008/layout/LinedList"/>
    <dgm:cxn modelId="{6A6DA9A4-06EB-F546-ADB7-0448ABAFC1B2}" type="presParOf" srcId="{DE5C9BB0-DF3F-FB44-A9C6-73512F7E1883}" destId="{282CEF0F-27A5-2A40-A815-FE6453549413}" srcOrd="4" destOrd="0" presId="urn:microsoft.com/office/officeart/2008/layout/LinedList"/>
    <dgm:cxn modelId="{053CACA2-A53A-0241-B1B4-AE41FB094629}" type="presParOf" srcId="{DE5C9BB0-DF3F-FB44-A9C6-73512F7E1883}" destId="{E338CE3D-F5C6-654B-A55C-65A42C9AFCB1}" srcOrd="5" destOrd="0" presId="urn:microsoft.com/office/officeart/2008/layout/LinedList"/>
    <dgm:cxn modelId="{BAC6D9B7-17E9-AA4A-A564-6D0EBC636B5F}" type="presParOf" srcId="{E338CE3D-F5C6-654B-A55C-65A42C9AFCB1}" destId="{65B05BA7-C081-6941-ABC2-8CE93DDA0F82}" srcOrd="0" destOrd="0" presId="urn:microsoft.com/office/officeart/2008/layout/LinedList"/>
    <dgm:cxn modelId="{F892867C-F332-A545-8F0A-51040D991039}" type="presParOf" srcId="{E338CE3D-F5C6-654B-A55C-65A42C9AFCB1}" destId="{B5FA5387-C226-E24E-92D5-B9A9D68CD434}" srcOrd="1" destOrd="0" presId="urn:microsoft.com/office/officeart/2008/layout/LinedList"/>
    <dgm:cxn modelId="{82EC5115-9577-1440-BC19-B23219D5AC75}" type="presParOf" srcId="{DE5C9BB0-DF3F-FB44-A9C6-73512F7E1883}" destId="{EA618B84-BD1D-374F-B229-07308473C831}" srcOrd="6" destOrd="0" presId="urn:microsoft.com/office/officeart/2008/layout/LinedList"/>
    <dgm:cxn modelId="{8BAF01FF-34FD-454F-8490-106982A8C8DE}" type="presParOf" srcId="{DE5C9BB0-DF3F-FB44-A9C6-73512F7E1883}" destId="{8FEA2668-7A71-3D41-B70D-EFBD4EEB2081}" srcOrd="7" destOrd="0" presId="urn:microsoft.com/office/officeart/2008/layout/LinedList"/>
    <dgm:cxn modelId="{6B44391D-131E-0C42-8672-4405213D62F9}" type="presParOf" srcId="{8FEA2668-7A71-3D41-B70D-EFBD4EEB2081}" destId="{B9591A8B-97DD-8647-A30F-D3433264CDBE}" srcOrd="0" destOrd="0" presId="urn:microsoft.com/office/officeart/2008/layout/LinedList"/>
    <dgm:cxn modelId="{E44598A6-FF86-2E48-914B-44DCFBE785CB}" type="presParOf" srcId="{8FEA2668-7A71-3D41-B70D-EFBD4EEB2081}" destId="{0C02CFDB-160F-744F-9558-66B3B16579C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D5607-F87D-114E-8667-28D40BEF9FD4}">
      <dsp:nvSpPr>
        <dsp:cNvPr id="0" name=""/>
        <dsp:cNvSpPr/>
      </dsp:nvSpPr>
      <dsp:spPr>
        <a:xfrm>
          <a:off x="3153495" y="746864"/>
          <a:ext cx="5703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348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3423645" y="789576"/>
        <a:ext cx="30047" cy="6015"/>
      </dsp:txXfrm>
    </dsp:sp>
    <dsp:sp modelId="{909952E0-C59F-8747-B41A-E630A18473C9}">
      <dsp:nvSpPr>
        <dsp:cNvPr id="0" name=""/>
        <dsp:cNvSpPr/>
      </dsp:nvSpPr>
      <dsp:spPr>
        <a:xfrm>
          <a:off x="542473" y="8738"/>
          <a:ext cx="2612821" cy="1567692"/>
        </a:xfrm>
        <a:prstGeom prst="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30" tIns="134390" rIns="128030" bIns="13439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THE POLICY DOCUMENT</a:t>
          </a:r>
        </a:p>
      </dsp:txBody>
      <dsp:txXfrm>
        <a:off x="542473" y="8738"/>
        <a:ext cx="2612821" cy="1567692"/>
      </dsp:txXfrm>
    </dsp:sp>
    <dsp:sp modelId="{1F981E2B-EC80-3A43-9C8C-469900E6CAD6}">
      <dsp:nvSpPr>
        <dsp:cNvPr id="0" name=""/>
        <dsp:cNvSpPr/>
      </dsp:nvSpPr>
      <dsp:spPr>
        <a:xfrm>
          <a:off x="6367265" y="746864"/>
          <a:ext cx="5703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348" y="45720"/>
              </a:lnTo>
            </a:path>
          </a:pathLst>
        </a:custGeom>
        <a:noFill/>
        <a:ln w="12700" cap="flat" cmpd="sng" algn="ctr">
          <a:solidFill>
            <a:schemeClr val="accent2">
              <a:hueOff val="1073935"/>
              <a:satOff val="-3082"/>
              <a:lumOff val="-493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6637415" y="789576"/>
        <a:ext cx="30047" cy="6015"/>
      </dsp:txXfrm>
    </dsp:sp>
    <dsp:sp modelId="{835988E7-AC13-5144-B7CC-2A29FD08C703}">
      <dsp:nvSpPr>
        <dsp:cNvPr id="0" name=""/>
        <dsp:cNvSpPr/>
      </dsp:nvSpPr>
      <dsp:spPr>
        <a:xfrm>
          <a:off x="3756243" y="8738"/>
          <a:ext cx="2612821" cy="1567692"/>
        </a:xfrm>
        <a:prstGeom prst="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30" tIns="134390" rIns="128030" bIns="1343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Draw on successful practices from 10 countries across Africa</a:t>
          </a:r>
        </a:p>
      </dsp:txBody>
      <dsp:txXfrm>
        <a:off x="3756243" y="8738"/>
        <a:ext cx="2612821" cy="1567692"/>
      </dsp:txXfrm>
    </dsp:sp>
    <dsp:sp modelId="{347926DE-4725-2540-9791-940652CC596D}">
      <dsp:nvSpPr>
        <dsp:cNvPr id="0" name=""/>
        <dsp:cNvSpPr/>
      </dsp:nvSpPr>
      <dsp:spPr>
        <a:xfrm>
          <a:off x="1848884" y="1574630"/>
          <a:ext cx="6427540" cy="795140"/>
        </a:xfrm>
        <a:custGeom>
          <a:avLst/>
          <a:gdLst/>
          <a:ahLst/>
          <a:cxnLst/>
          <a:rect l="0" t="0" r="0" b="0"/>
          <a:pathLst>
            <a:path>
              <a:moveTo>
                <a:pt x="6427540" y="0"/>
              </a:moveTo>
              <a:lnTo>
                <a:pt x="6427540" y="414670"/>
              </a:lnTo>
              <a:lnTo>
                <a:pt x="0" y="414670"/>
              </a:lnTo>
              <a:lnTo>
                <a:pt x="0" y="795140"/>
              </a:lnTo>
            </a:path>
          </a:pathLst>
        </a:custGeom>
        <a:noFill/>
        <a:ln w="1270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4900645" y="1969193"/>
        <a:ext cx="324018" cy="6015"/>
      </dsp:txXfrm>
    </dsp:sp>
    <dsp:sp modelId="{6BE67EC9-421C-C642-8346-8EB403D5C880}">
      <dsp:nvSpPr>
        <dsp:cNvPr id="0" name=""/>
        <dsp:cNvSpPr/>
      </dsp:nvSpPr>
      <dsp:spPr>
        <a:xfrm>
          <a:off x="6970013" y="8738"/>
          <a:ext cx="2612821" cy="1567692"/>
        </a:xfrm>
        <a:prstGeom prst="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30" tIns="134390" rIns="128030" bIns="1343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Advocate for modern governance and regulatory frameworks   to integrate SMEs into SEZs and to boost local economies </a:t>
          </a:r>
        </a:p>
      </dsp:txBody>
      <dsp:txXfrm>
        <a:off x="6970013" y="8738"/>
        <a:ext cx="2612821" cy="1567692"/>
      </dsp:txXfrm>
    </dsp:sp>
    <dsp:sp modelId="{1004949C-67A9-B846-824E-3CA72712042A}">
      <dsp:nvSpPr>
        <dsp:cNvPr id="0" name=""/>
        <dsp:cNvSpPr/>
      </dsp:nvSpPr>
      <dsp:spPr>
        <a:xfrm>
          <a:off x="3153495" y="3140297"/>
          <a:ext cx="5703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348" y="45720"/>
              </a:lnTo>
            </a:path>
          </a:pathLst>
        </a:custGeom>
        <a:noFill/>
        <a:ln w="1270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3423645" y="3183009"/>
        <a:ext cx="30047" cy="6015"/>
      </dsp:txXfrm>
    </dsp:sp>
    <dsp:sp modelId="{C327E92C-863F-BB49-BDEE-D6C2FBC70447}">
      <dsp:nvSpPr>
        <dsp:cNvPr id="0" name=""/>
        <dsp:cNvSpPr/>
      </dsp:nvSpPr>
      <dsp:spPr>
        <a:xfrm>
          <a:off x="542473" y="2402171"/>
          <a:ext cx="2612821" cy="1567692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30" tIns="134390" rIns="128030" bIns="1343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Underscores the importance of aligning SEZs investment with ESG principles to attract responsible investment. </a:t>
          </a:r>
        </a:p>
      </dsp:txBody>
      <dsp:txXfrm>
        <a:off x="542473" y="2402171"/>
        <a:ext cx="2612821" cy="1567692"/>
      </dsp:txXfrm>
    </dsp:sp>
    <dsp:sp modelId="{CEDE2B86-E968-D44A-9163-874196D550E8}">
      <dsp:nvSpPr>
        <dsp:cNvPr id="0" name=""/>
        <dsp:cNvSpPr/>
      </dsp:nvSpPr>
      <dsp:spPr>
        <a:xfrm>
          <a:off x="6367265" y="3140297"/>
          <a:ext cx="5703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348" y="45720"/>
              </a:lnTo>
            </a:path>
          </a:pathLst>
        </a:custGeom>
        <a:noFill/>
        <a:ln w="12700" cap="flat" cmpd="sng" algn="ctr">
          <a:solidFill>
            <a:schemeClr val="accent2">
              <a:hueOff val="4295742"/>
              <a:satOff val="-12329"/>
              <a:lumOff val="-1973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6637415" y="3183009"/>
        <a:ext cx="30047" cy="6015"/>
      </dsp:txXfrm>
    </dsp:sp>
    <dsp:sp modelId="{B9622F45-CBC3-2B4A-8654-F5E18B413A86}">
      <dsp:nvSpPr>
        <dsp:cNvPr id="0" name=""/>
        <dsp:cNvSpPr/>
      </dsp:nvSpPr>
      <dsp:spPr>
        <a:xfrm>
          <a:off x="3756243" y="2177379"/>
          <a:ext cx="2612821" cy="2017275"/>
        </a:xfrm>
        <a:prstGeom prst="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30" tIns="134390" rIns="128030" bIns="1343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Encourage partnerships between SEZs, private sector organizations and financial institutions, to creating sustainable markets and appropriate financial mechanisms </a:t>
          </a:r>
        </a:p>
      </dsp:txBody>
      <dsp:txXfrm>
        <a:off x="3756243" y="2177379"/>
        <a:ext cx="2612821" cy="2017275"/>
      </dsp:txXfrm>
    </dsp:sp>
    <dsp:sp modelId="{6000C19F-CFA3-7F43-9563-04373CF3AA3F}">
      <dsp:nvSpPr>
        <dsp:cNvPr id="0" name=""/>
        <dsp:cNvSpPr/>
      </dsp:nvSpPr>
      <dsp:spPr>
        <a:xfrm>
          <a:off x="1848884" y="3968063"/>
          <a:ext cx="6427540" cy="795140"/>
        </a:xfrm>
        <a:custGeom>
          <a:avLst/>
          <a:gdLst/>
          <a:ahLst/>
          <a:cxnLst/>
          <a:rect l="0" t="0" r="0" b="0"/>
          <a:pathLst>
            <a:path>
              <a:moveTo>
                <a:pt x="6427540" y="0"/>
              </a:moveTo>
              <a:lnTo>
                <a:pt x="6427540" y="414670"/>
              </a:lnTo>
              <a:lnTo>
                <a:pt x="0" y="414670"/>
              </a:lnTo>
              <a:lnTo>
                <a:pt x="0" y="795140"/>
              </a:lnTo>
            </a:path>
          </a:pathLst>
        </a:custGeom>
        <a:noFill/>
        <a:ln w="12700" cap="flat" cmpd="sng" algn="ctr">
          <a:solidFill>
            <a:schemeClr val="accent2">
              <a:hueOff val="5369677"/>
              <a:satOff val="-15411"/>
              <a:lumOff val="-2467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4900645" y="4362626"/>
        <a:ext cx="324018" cy="6015"/>
      </dsp:txXfrm>
    </dsp:sp>
    <dsp:sp modelId="{F3275A13-BE7D-584A-8B99-07B28A9CD2ED}">
      <dsp:nvSpPr>
        <dsp:cNvPr id="0" name=""/>
        <dsp:cNvSpPr/>
      </dsp:nvSpPr>
      <dsp:spPr>
        <a:xfrm>
          <a:off x="6970013" y="2402171"/>
          <a:ext cx="2612821" cy="1567692"/>
        </a:xfrm>
        <a:prstGeom prst="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30" tIns="134390" rIns="128030" bIns="1343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Emphasizes the role of SEZs as hubs for implementing the African Continental Free Trade Agreement (</a:t>
          </a:r>
          <a:r>
            <a:rPr lang="en-US" sz="1400" b="1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AfCFTA</a:t>
          </a: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 agenda. </a:t>
          </a:r>
        </a:p>
      </dsp:txBody>
      <dsp:txXfrm>
        <a:off x="6970013" y="2402171"/>
        <a:ext cx="2612821" cy="1567692"/>
      </dsp:txXfrm>
    </dsp:sp>
    <dsp:sp modelId="{8914E8C1-FC24-5A48-A1DD-5FED3E3648A1}">
      <dsp:nvSpPr>
        <dsp:cNvPr id="0" name=""/>
        <dsp:cNvSpPr/>
      </dsp:nvSpPr>
      <dsp:spPr>
        <a:xfrm>
          <a:off x="3153495" y="5533730"/>
          <a:ext cx="57034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0348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tx1"/>
            </a:solidFill>
          </a:endParaRPr>
        </a:p>
      </dsp:txBody>
      <dsp:txXfrm>
        <a:off x="3423645" y="5576442"/>
        <a:ext cx="30047" cy="6015"/>
      </dsp:txXfrm>
    </dsp:sp>
    <dsp:sp modelId="{888EF407-4F7D-C64A-A54E-35562D8A4B11}">
      <dsp:nvSpPr>
        <dsp:cNvPr id="0" name=""/>
        <dsp:cNvSpPr/>
      </dsp:nvSpPr>
      <dsp:spPr>
        <a:xfrm>
          <a:off x="542473" y="4795604"/>
          <a:ext cx="2612821" cy="1567692"/>
        </a:xfrm>
        <a:prstGeom prst="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30" tIns="134390" rIns="128030" bIns="1343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Encourages subcontracting and outsourcing initiatives from large companies operating in SEZs and SMEs</a:t>
          </a:r>
          <a:endParaRPr lang="en-US" sz="14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2473" y="4795604"/>
        <a:ext cx="2612821" cy="1567692"/>
      </dsp:txXfrm>
    </dsp:sp>
    <dsp:sp modelId="{63A81E00-235E-454E-83B5-DCE1C508EF19}">
      <dsp:nvSpPr>
        <dsp:cNvPr id="0" name=""/>
        <dsp:cNvSpPr/>
      </dsp:nvSpPr>
      <dsp:spPr>
        <a:xfrm>
          <a:off x="3756243" y="4795604"/>
          <a:ext cx="2612821" cy="1567692"/>
        </a:xfrm>
        <a:prstGeom prst="rect">
          <a:avLst/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30" tIns="134390" rIns="128030" bIns="1343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Serves as a guide for governments to reform policies, attract sustainable investments, and support a new generation of SEZs as engines of inclusive and sustainable development.</a:t>
          </a:r>
        </a:p>
      </dsp:txBody>
      <dsp:txXfrm>
        <a:off x="3756243" y="4795604"/>
        <a:ext cx="2612821" cy="1567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20202-623F-0747-9AA6-37E2215868C1}">
      <dsp:nvSpPr>
        <dsp:cNvPr id="0" name=""/>
        <dsp:cNvSpPr/>
      </dsp:nvSpPr>
      <dsp:spPr>
        <a:xfrm>
          <a:off x="944300" y="1330"/>
          <a:ext cx="2042008" cy="12252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A</a:t>
          </a:r>
          <a:r>
            <a:rPr lang="en-US" sz="1500" b="1" kern="1200" dirty="0" err="1"/>
            <a:t>lignment</a:t>
          </a:r>
          <a:r>
            <a:rPr lang="en-US" sz="1500" b="1" kern="1200" dirty="0"/>
            <a:t> of sectors </a:t>
          </a:r>
          <a:endParaRPr lang="en-US" sz="1500" kern="1200" dirty="0"/>
        </a:p>
      </dsp:txBody>
      <dsp:txXfrm>
        <a:off x="944300" y="1330"/>
        <a:ext cx="2042008" cy="1225205"/>
      </dsp:txXfrm>
    </dsp:sp>
    <dsp:sp modelId="{E84CA276-8F61-F743-9CF7-65E60D82861D}">
      <dsp:nvSpPr>
        <dsp:cNvPr id="0" name=""/>
        <dsp:cNvSpPr/>
      </dsp:nvSpPr>
      <dsp:spPr>
        <a:xfrm>
          <a:off x="3190510" y="1330"/>
          <a:ext cx="2042008" cy="1225205"/>
        </a:xfrm>
        <a:prstGeom prst="rect">
          <a:avLst/>
        </a:prstGeom>
        <a:gradFill rotWithShape="0">
          <a:gsLst>
            <a:gs pos="0">
              <a:schemeClr val="accent2">
                <a:hueOff val="715957"/>
                <a:satOff val="-2055"/>
                <a:lumOff val="-32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15957"/>
                <a:satOff val="-2055"/>
                <a:lumOff val="-32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15957"/>
                <a:satOff val="-2055"/>
                <a:lumOff val="-32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Strengthening proper governance</a:t>
          </a:r>
          <a:endParaRPr lang="en-US" sz="1500" kern="1200" dirty="0"/>
        </a:p>
      </dsp:txBody>
      <dsp:txXfrm>
        <a:off x="3190510" y="1330"/>
        <a:ext cx="2042008" cy="1225205"/>
      </dsp:txXfrm>
    </dsp:sp>
    <dsp:sp modelId="{9CE445FB-726A-8747-9D07-ECF383B2E75B}">
      <dsp:nvSpPr>
        <dsp:cNvPr id="0" name=""/>
        <dsp:cNvSpPr/>
      </dsp:nvSpPr>
      <dsp:spPr>
        <a:xfrm>
          <a:off x="5436720" y="1330"/>
          <a:ext cx="2042008" cy="1225205"/>
        </a:xfrm>
        <a:prstGeom prst="rect">
          <a:avLst/>
        </a:prstGeom>
        <a:gradFill rotWithShape="0">
          <a:gsLst>
            <a:gs pos="0">
              <a:schemeClr val="accent2">
                <a:hueOff val="1431914"/>
                <a:satOff val="-4110"/>
                <a:lumOff val="-65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431914"/>
                <a:satOff val="-4110"/>
                <a:lumOff val="-65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431914"/>
                <a:satOff val="-4110"/>
                <a:lumOff val="-65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Reduced reliance on fiscal benefits for SEZs</a:t>
          </a:r>
          <a:endParaRPr lang="en-US" sz="1500" kern="1200" dirty="0"/>
        </a:p>
      </dsp:txBody>
      <dsp:txXfrm>
        <a:off x="5436720" y="1330"/>
        <a:ext cx="2042008" cy="1225205"/>
      </dsp:txXfrm>
    </dsp:sp>
    <dsp:sp modelId="{E3C2677B-57EF-A246-B81F-D8B0BAE8A41A}">
      <dsp:nvSpPr>
        <dsp:cNvPr id="0" name=""/>
        <dsp:cNvSpPr/>
      </dsp:nvSpPr>
      <dsp:spPr>
        <a:xfrm>
          <a:off x="944300" y="1430737"/>
          <a:ext cx="2042008" cy="1225205"/>
        </a:xfrm>
        <a:prstGeom prst="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ESG  </a:t>
          </a:r>
          <a:r>
            <a:rPr lang="en-GB" sz="1500" b="1" kern="1200" dirty="0"/>
            <a:t>mainstreaming (integration and Compliance) </a:t>
          </a:r>
          <a:endParaRPr lang="en-US" sz="1500" kern="1200" dirty="0"/>
        </a:p>
      </dsp:txBody>
      <dsp:txXfrm>
        <a:off x="944300" y="1430737"/>
        <a:ext cx="2042008" cy="1225205"/>
      </dsp:txXfrm>
    </dsp:sp>
    <dsp:sp modelId="{5E57D04A-C938-FC45-92C5-BA3F2D6B3311}">
      <dsp:nvSpPr>
        <dsp:cNvPr id="0" name=""/>
        <dsp:cNvSpPr/>
      </dsp:nvSpPr>
      <dsp:spPr>
        <a:xfrm>
          <a:off x="3190510" y="1430737"/>
          <a:ext cx="2042008" cy="1225205"/>
        </a:xfrm>
        <a:prstGeom prst="rect">
          <a:avLst/>
        </a:prstGeom>
        <a:gradFill rotWithShape="0">
          <a:gsLst>
            <a:gs pos="0">
              <a:schemeClr val="accent2">
                <a:hueOff val="2863828"/>
                <a:satOff val="-8219"/>
                <a:lumOff val="-131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863828"/>
                <a:satOff val="-8219"/>
                <a:lumOff val="-131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863828"/>
                <a:satOff val="-8219"/>
                <a:lumOff val="-131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Increasing the participation of local firms in SEZs activities </a:t>
          </a:r>
          <a:endParaRPr lang="en-US" sz="1500" kern="1200" dirty="0"/>
        </a:p>
      </dsp:txBody>
      <dsp:txXfrm>
        <a:off x="3190510" y="1430737"/>
        <a:ext cx="2042008" cy="1225205"/>
      </dsp:txXfrm>
    </dsp:sp>
    <dsp:sp modelId="{4DA51FA5-A6A8-564D-A7CA-C6C41033A189}">
      <dsp:nvSpPr>
        <dsp:cNvPr id="0" name=""/>
        <dsp:cNvSpPr/>
      </dsp:nvSpPr>
      <dsp:spPr>
        <a:xfrm>
          <a:off x="5436720" y="1430737"/>
          <a:ext cx="2042008" cy="1225205"/>
        </a:xfrm>
        <a:prstGeom prst="rect">
          <a:avLst/>
        </a:prstGeom>
        <a:gradFill rotWithShape="0">
          <a:gsLst>
            <a:gs pos="0">
              <a:schemeClr val="accent2">
                <a:hueOff val="3579785"/>
                <a:satOff val="-10274"/>
                <a:lumOff val="-164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579785"/>
                <a:satOff val="-10274"/>
                <a:lumOff val="-164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579785"/>
                <a:satOff val="-10274"/>
                <a:lumOff val="-164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Local economic development (SME/ MSMES Ecosystem)</a:t>
          </a:r>
          <a:endParaRPr lang="en-US" sz="1500" kern="1200" dirty="0"/>
        </a:p>
      </dsp:txBody>
      <dsp:txXfrm>
        <a:off x="5436720" y="1430737"/>
        <a:ext cx="2042008" cy="1225205"/>
      </dsp:txXfrm>
    </dsp:sp>
    <dsp:sp modelId="{72E9CDF6-F841-A64A-A546-5E18D7148F67}">
      <dsp:nvSpPr>
        <dsp:cNvPr id="0" name=""/>
        <dsp:cNvSpPr/>
      </dsp:nvSpPr>
      <dsp:spPr>
        <a:xfrm>
          <a:off x="944300" y="2860143"/>
          <a:ext cx="2042008" cy="1225205"/>
        </a:xfrm>
        <a:prstGeom prst="rect">
          <a:avLst/>
        </a:prstGeom>
        <a:gradFill rotWithShape="0">
          <a:gsLst>
            <a:gs pos="0">
              <a:schemeClr val="accent2">
                <a:hueOff val="4295742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2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2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Regional and continental integration (Markets &amp; Leveraging AfCTA, Trade Corridors)</a:t>
          </a:r>
          <a:endParaRPr lang="en-US" sz="1500" kern="1200" dirty="0"/>
        </a:p>
      </dsp:txBody>
      <dsp:txXfrm>
        <a:off x="944300" y="2860143"/>
        <a:ext cx="2042008" cy="1225205"/>
      </dsp:txXfrm>
    </dsp:sp>
    <dsp:sp modelId="{CE7721D6-E6DB-8745-AB53-6D2353D6E01B}">
      <dsp:nvSpPr>
        <dsp:cNvPr id="0" name=""/>
        <dsp:cNvSpPr/>
      </dsp:nvSpPr>
      <dsp:spPr>
        <a:xfrm>
          <a:off x="3190510" y="2860143"/>
          <a:ext cx="2042008" cy="1225205"/>
        </a:xfrm>
        <a:prstGeom prst="rect">
          <a:avLst/>
        </a:prstGeom>
        <a:gradFill rotWithShape="0">
          <a:gsLst>
            <a:gs pos="0">
              <a:schemeClr val="accent2">
                <a:hueOff val="5011699"/>
                <a:satOff val="-14383"/>
                <a:lumOff val="-23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011699"/>
                <a:satOff val="-14383"/>
                <a:lumOff val="-23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011699"/>
                <a:satOff val="-14383"/>
                <a:lumOff val="-23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/>
            <a:t>Transitioning to a new generation SEZs</a:t>
          </a:r>
          <a:endParaRPr lang="en-US" sz="1500" kern="1200"/>
        </a:p>
      </dsp:txBody>
      <dsp:txXfrm>
        <a:off x="3190510" y="2860143"/>
        <a:ext cx="2042008" cy="1225205"/>
      </dsp:txXfrm>
    </dsp:sp>
    <dsp:sp modelId="{20E503EC-3CFD-C341-AE91-8575D79D066E}">
      <dsp:nvSpPr>
        <dsp:cNvPr id="0" name=""/>
        <dsp:cNvSpPr/>
      </dsp:nvSpPr>
      <dsp:spPr>
        <a:xfrm>
          <a:off x="5436720" y="2860143"/>
          <a:ext cx="2042008" cy="1225205"/>
        </a:xfrm>
        <a:prstGeom prst="rect">
          <a:avLst/>
        </a:prstGeom>
        <a:gradFill rotWithShape="0">
          <a:gsLst>
            <a:gs pos="0">
              <a:schemeClr val="accent2">
                <a:hueOff val="5727655"/>
                <a:satOff val="-16438"/>
                <a:lumOff val="-263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727655"/>
                <a:satOff val="-16438"/>
                <a:lumOff val="-263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727655"/>
                <a:satOff val="-16438"/>
                <a:lumOff val="-263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Enhancing and accelerating the exchange of best practices among SEZs in Africa</a:t>
          </a:r>
          <a:endParaRPr lang="en-US" sz="1500" kern="1200" dirty="0"/>
        </a:p>
      </dsp:txBody>
      <dsp:txXfrm>
        <a:off x="5436720" y="2860143"/>
        <a:ext cx="2042008" cy="1225205"/>
      </dsp:txXfrm>
    </dsp:sp>
    <dsp:sp modelId="{A8AEEFB6-A7C0-8D47-B737-857A05C73FD7}">
      <dsp:nvSpPr>
        <dsp:cNvPr id="0" name=""/>
        <dsp:cNvSpPr/>
      </dsp:nvSpPr>
      <dsp:spPr>
        <a:xfrm>
          <a:off x="3190510" y="4289549"/>
          <a:ext cx="2042008" cy="1225205"/>
        </a:xfrm>
        <a:prstGeom prst="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Action plan</a:t>
          </a:r>
          <a:endParaRPr lang="en-US" sz="1500" kern="1200"/>
        </a:p>
      </dsp:txBody>
      <dsp:txXfrm>
        <a:off x="3190510" y="4289549"/>
        <a:ext cx="2042008" cy="12252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FE75A-4A18-4F6F-8B2F-D832290B532A}">
      <dsp:nvSpPr>
        <dsp:cNvPr id="0" name=""/>
        <dsp:cNvSpPr/>
      </dsp:nvSpPr>
      <dsp:spPr>
        <a:xfrm>
          <a:off x="4678040" y="4108781"/>
          <a:ext cx="870679" cy="870679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4BDD1-58FA-4836-AE6B-699DB560844D}">
      <dsp:nvSpPr>
        <dsp:cNvPr id="0" name=""/>
        <dsp:cNvSpPr/>
      </dsp:nvSpPr>
      <dsp:spPr>
        <a:xfrm>
          <a:off x="605945" y="566094"/>
          <a:ext cx="499570" cy="499570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7A762-9328-4B80-B81C-282FB4DB8AB1}">
      <dsp:nvSpPr>
        <dsp:cNvPr id="0" name=""/>
        <dsp:cNvSpPr/>
      </dsp:nvSpPr>
      <dsp:spPr>
        <a:xfrm>
          <a:off x="142058" y="1522414"/>
          <a:ext cx="1427343" cy="461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4000" kern="1200"/>
        </a:p>
      </dsp:txBody>
      <dsp:txXfrm>
        <a:off x="142058" y="1522414"/>
        <a:ext cx="1427343" cy="4612240"/>
      </dsp:txXfrm>
    </dsp:sp>
    <dsp:sp modelId="{057CA502-0B18-4F7E-B34F-52AE9344180D}">
      <dsp:nvSpPr>
        <dsp:cNvPr id="0" name=""/>
        <dsp:cNvSpPr/>
      </dsp:nvSpPr>
      <dsp:spPr>
        <a:xfrm>
          <a:off x="3450537" y="43230"/>
          <a:ext cx="870679" cy="8706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FC64B-C029-4D95-B8E2-77863869245A}">
      <dsp:nvSpPr>
        <dsp:cNvPr id="0" name=""/>
        <dsp:cNvSpPr/>
      </dsp:nvSpPr>
      <dsp:spPr>
        <a:xfrm>
          <a:off x="3712929" y="188132"/>
          <a:ext cx="499570" cy="4995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A3ED4-5172-43E7-965E-F8CDF23DFC97}">
      <dsp:nvSpPr>
        <dsp:cNvPr id="0" name=""/>
        <dsp:cNvSpPr/>
      </dsp:nvSpPr>
      <dsp:spPr>
        <a:xfrm>
          <a:off x="1819187" y="388529"/>
          <a:ext cx="4287055" cy="612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GB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GB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ONGOING 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cap="none" dirty="0">
              <a:latin typeface="Calibri" panose="020F0502020204030204" pitchFamily="34" charset="0"/>
              <a:cs typeface="Calibri" panose="020F0502020204030204" pitchFamily="34" charset="0"/>
            </a:rPr>
            <a:t>Agriculture and agri-business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cap="none" dirty="0">
              <a:latin typeface="Calibri" panose="020F0502020204030204" pitchFamily="34" charset="0"/>
              <a:cs typeface="Calibri" panose="020F0502020204030204" pitchFamily="34" charset="0"/>
            </a:rPr>
            <a:t>Manufacturing (textile and apparel, metallurgy, consumer goods…)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cap="none" dirty="0">
              <a:latin typeface="Calibri" panose="020F0502020204030204" pitchFamily="34" charset="0"/>
              <a:cs typeface="Calibri" panose="020F0502020204030204" pitchFamily="34" charset="0"/>
            </a:rPr>
            <a:t>Construction, real estate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cap="none" dirty="0">
              <a:latin typeface="Calibri" panose="020F0502020204030204" pitchFamily="34" charset="0"/>
              <a:cs typeface="Calibri" panose="020F0502020204030204" pitchFamily="34" charset="0"/>
            </a:rPr>
            <a:t>Infrastructure (transport, logistics)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cap="none" dirty="0">
              <a:latin typeface="Calibri" panose="020F0502020204030204" pitchFamily="34" charset="0"/>
              <a:cs typeface="Calibri" panose="020F0502020204030204" pitchFamily="34" charset="0"/>
            </a:rPr>
            <a:t>ICT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cap="none" dirty="0">
              <a:latin typeface="Calibri" panose="020F0502020204030204" pitchFamily="34" charset="0"/>
              <a:cs typeface="Calibri" panose="020F0502020204030204" pitchFamily="34" charset="0"/>
            </a:rPr>
            <a:t>Added value to petroleum products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cap="none" dirty="0">
              <a:latin typeface="Calibri" panose="020F0502020204030204" pitchFamily="34" charset="0"/>
              <a:cs typeface="Calibri" panose="020F0502020204030204" pitchFamily="34" charset="0"/>
            </a:rPr>
            <a:t>Industrial minerals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cap="none" dirty="0">
              <a:latin typeface="Calibri" panose="020F0502020204030204" pitchFamily="34" charset="0"/>
              <a:cs typeface="Calibri" panose="020F0502020204030204" pitchFamily="34" charset="0"/>
            </a:rPr>
            <a:t>Tourism products and services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cap="none" dirty="0">
              <a:latin typeface="Calibri" panose="020F0502020204030204" pitchFamily="34" charset="0"/>
              <a:cs typeface="Calibri" panose="020F0502020204030204" pitchFamily="34" charset="0"/>
            </a:rPr>
            <a:t>Education (HEI, TVET)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cap="none" dirty="0">
              <a:latin typeface="Calibri" panose="020F0502020204030204" pitchFamily="34" charset="0"/>
              <a:cs typeface="Calibri" panose="020F0502020204030204" pitchFamily="34" charset="0"/>
            </a:rPr>
            <a:t>Financial services…..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19187" y="388529"/>
        <a:ext cx="4287055" cy="6124087"/>
      </dsp:txXfrm>
    </dsp:sp>
    <dsp:sp modelId="{D79C23FB-71BB-4497-81A7-F88E4D03C1A3}">
      <dsp:nvSpPr>
        <dsp:cNvPr id="0" name=""/>
        <dsp:cNvSpPr/>
      </dsp:nvSpPr>
      <dsp:spPr>
        <a:xfrm>
          <a:off x="7069985" y="132471"/>
          <a:ext cx="870679" cy="8706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20AF0B-0297-4758-B8DA-C449D267B4B0}">
      <dsp:nvSpPr>
        <dsp:cNvPr id="0" name=""/>
        <dsp:cNvSpPr/>
      </dsp:nvSpPr>
      <dsp:spPr>
        <a:xfrm>
          <a:off x="7266066" y="424406"/>
          <a:ext cx="499570" cy="4995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7A67AE-62F5-4107-B996-5EBD26BD0AA2}">
      <dsp:nvSpPr>
        <dsp:cNvPr id="0" name=""/>
        <dsp:cNvSpPr/>
      </dsp:nvSpPr>
      <dsp:spPr>
        <a:xfrm>
          <a:off x="6356027" y="1097350"/>
          <a:ext cx="2319647" cy="51789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Emerging </a:t>
          </a:r>
        </a:p>
        <a:p>
          <a:pPr marL="0" lvl="0" indent="0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cap="none" dirty="0">
              <a:latin typeface="Calibri" panose="020F0502020204030204" pitchFamily="34" charset="0"/>
              <a:cs typeface="Calibri" panose="020F0502020204030204" pitchFamily="34" charset="0"/>
            </a:rPr>
            <a:t>Biotechnology</a:t>
          </a:r>
        </a:p>
        <a:p>
          <a:pPr marL="0" lvl="0" indent="0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cap="none" dirty="0">
              <a:latin typeface="Calibri" panose="020F0502020204030204" pitchFamily="34" charset="0"/>
              <a:cs typeface="Calibri" panose="020F0502020204030204" pitchFamily="34" charset="0"/>
            </a:rPr>
            <a:t>Pharmaceuticals </a:t>
          </a:r>
        </a:p>
        <a:p>
          <a:pPr marL="0" lvl="0" indent="0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cap="none" dirty="0">
              <a:latin typeface="Calibri" panose="020F0502020204030204" pitchFamily="34" charset="0"/>
              <a:cs typeface="Calibri" panose="020F0502020204030204" pitchFamily="34" charset="0"/>
            </a:rPr>
            <a:t>Automotive industry Healthcare</a:t>
          </a:r>
        </a:p>
        <a:p>
          <a:pPr marL="0" lvl="0" indent="0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cap="none" dirty="0">
              <a:latin typeface="Calibri" panose="020F0502020204030204" pitchFamily="34" charset="0"/>
              <a:cs typeface="Calibri" panose="020F0502020204030204" pitchFamily="34" charset="0"/>
            </a:rPr>
            <a:t>Renewable and green energy</a:t>
          </a:r>
        </a:p>
        <a:p>
          <a:pPr marL="0" lvl="0" indent="0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cap="none" dirty="0">
              <a:latin typeface="Calibri" panose="020F0502020204030204" pitchFamily="34" charset="0"/>
              <a:cs typeface="Calibri" panose="020F0502020204030204" pitchFamily="34" charset="0"/>
            </a:rPr>
            <a:t> Circular economy (waste management)</a:t>
          </a:r>
        </a:p>
        <a:p>
          <a:pPr marL="0" lvl="0" indent="0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000" b="1" kern="1200" cap="none" dirty="0">
              <a:latin typeface="Calibri" panose="020F0502020204030204" pitchFamily="34" charset="0"/>
              <a:cs typeface="Calibri" panose="020F0502020204030204" pitchFamily="34" charset="0"/>
            </a:rPr>
            <a:t>AI/ emerging technologies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GB" sz="14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356027" y="1097350"/>
        <a:ext cx="2319647" cy="51789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5F24C-E9B6-0D4F-B129-3F7865BAA6B2}">
      <dsp:nvSpPr>
        <dsp:cNvPr id="0" name=""/>
        <dsp:cNvSpPr/>
      </dsp:nvSpPr>
      <dsp:spPr>
        <a:xfrm>
          <a:off x="0" y="1299"/>
          <a:ext cx="34965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A4AED-ABF4-4349-AD15-4485F0DEF22E}">
      <dsp:nvSpPr>
        <dsp:cNvPr id="0" name=""/>
        <dsp:cNvSpPr/>
      </dsp:nvSpPr>
      <dsp:spPr>
        <a:xfrm>
          <a:off x="0" y="0"/>
          <a:ext cx="3493120" cy="1666063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Many African governments are upgrading their industrial policies through streamlining,  defining and implementing regulatory frameworks that enhance the attractiveness to investors and promoting sustainable development. </a:t>
          </a:r>
          <a:endParaRPr lang="en-US" sz="16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0"/>
        <a:ext cx="3493120" cy="1666063"/>
      </dsp:txXfrm>
    </dsp:sp>
    <dsp:sp modelId="{78006DB2-7530-B04B-97C5-497C70D71BFB}">
      <dsp:nvSpPr>
        <dsp:cNvPr id="0" name=""/>
        <dsp:cNvSpPr/>
      </dsp:nvSpPr>
      <dsp:spPr>
        <a:xfrm>
          <a:off x="0" y="1667362"/>
          <a:ext cx="34965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604F2-23CB-9F49-A59D-284A5754A2CF}">
      <dsp:nvSpPr>
        <dsp:cNvPr id="0" name=""/>
        <dsp:cNvSpPr/>
      </dsp:nvSpPr>
      <dsp:spPr>
        <a:xfrm>
          <a:off x="0" y="1715067"/>
          <a:ext cx="3493115" cy="1421593"/>
        </a:xfrm>
        <a:prstGeom prst="rect">
          <a:avLst/>
        </a:prstGeom>
        <a:solidFill>
          <a:schemeClr val="tx2">
            <a:lumMod val="25000"/>
            <a:lumOff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Coherent policies and policy frameworks could improve coordination, boost foreign direct investment (FDI), and strengthen linkages between SEZs and national economies. </a:t>
          </a:r>
          <a:endParaRPr lang="en-US" sz="16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715067"/>
        <a:ext cx="3493115" cy="1421593"/>
      </dsp:txXfrm>
    </dsp:sp>
    <dsp:sp modelId="{91A3A0C1-781D-5E4B-B363-A66BA7324AE2}">
      <dsp:nvSpPr>
        <dsp:cNvPr id="0" name=""/>
        <dsp:cNvSpPr/>
      </dsp:nvSpPr>
      <dsp:spPr>
        <a:xfrm>
          <a:off x="0" y="3088955"/>
          <a:ext cx="34965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93575-2D65-4A4A-9F17-A84232A5AA19}">
      <dsp:nvSpPr>
        <dsp:cNvPr id="0" name=""/>
        <dsp:cNvSpPr/>
      </dsp:nvSpPr>
      <dsp:spPr>
        <a:xfrm>
          <a:off x="1711" y="3094359"/>
          <a:ext cx="3493115" cy="1286915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>
          <a:solidFill>
            <a:schemeClr val="accent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Streamlined policies could boost the competitiveness of SEZ by focusing on sectors that promote goods and services aligned to regional and continental markets.</a:t>
          </a:r>
          <a:endParaRPr lang="en-US" sz="16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11" y="3094359"/>
        <a:ext cx="3493115" cy="1286915"/>
      </dsp:txXfrm>
    </dsp:sp>
    <dsp:sp modelId="{BCD6A3A3-03FB-B641-894D-F7CA40E0FD35}">
      <dsp:nvSpPr>
        <dsp:cNvPr id="0" name=""/>
        <dsp:cNvSpPr/>
      </dsp:nvSpPr>
      <dsp:spPr>
        <a:xfrm>
          <a:off x="0" y="4375871"/>
          <a:ext cx="349653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EC55B-96FC-AE44-97AA-EB75F567CA9F}">
      <dsp:nvSpPr>
        <dsp:cNvPr id="0" name=""/>
        <dsp:cNvSpPr/>
      </dsp:nvSpPr>
      <dsp:spPr>
        <a:xfrm>
          <a:off x="0" y="4375871"/>
          <a:ext cx="3493115" cy="172910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Updated policies and regulations can lead to new business practices and models that SEZs from the continent can share. In addition, allowing for partnerships and collaborations between SEZs.</a:t>
          </a:r>
          <a:endParaRPr lang="en-US" sz="16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375871"/>
        <a:ext cx="3493115" cy="17291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C6587-7157-D44D-8990-3AED1FF49106}">
      <dsp:nvSpPr>
        <dsp:cNvPr id="0" name=""/>
        <dsp:cNvSpPr/>
      </dsp:nvSpPr>
      <dsp:spPr>
        <a:xfrm>
          <a:off x="0" y="1881"/>
          <a:ext cx="39553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04EF7-BA57-3C4B-803E-EA8D638DAE29}">
      <dsp:nvSpPr>
        <dsp:cNvPr id="0" name=""/>
        <dsp:cNvSpPr/>
      </dsp:nvSpPr>
      <dsp:spPr>
        <a:xfrm>
          <a:off x="0" y="1881"/>
          <a:ext cx="3955370" cy="1571262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S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Historically, SEZs attracted foreign investment by lowering environmental and social standards, but a recent shift in African SEZs shows that adopting high ESG standards can make zones more attractive to investors, especially those sensitive to reputational risks</a:t>
          </a:r>
        </a:p>
      </dsp:txBody>
      <dsp:txXfrm>
        <a:off x="0" y="1881"/>
        <a:ext cx="3955370" cy="1571262"/>
      </dsp:txXfrm>
    </dsp:sp>
    <dsp:sp modelId="{FE0287D5-0970-C647-8DFF-5133E58C528C}">
      <dsp:nvSpPr>
        <dsp:cNvPr id="0" name=""/>
        <dsp:cNvSpPr/>
      </dsp:nvSpPr>
      <dsp:spPr>
        <a:xfrm>
          <a:off x="0" y="1573144"/>
          <a:ext cx="39553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9FFF7-2FB9-5841-89AE-661E4463D123}">
      <dsp:nvSpPr>
        <dsp:cNvPr id="0" name=""/>
        <dsp:cNvSpPr/>
      </dsp:nvSpPr>
      <dsp:spPr>
        <a:xfrm>
          <a:off x="0" y="1573144"/>
          <a:ext cx="3955370" cy="873354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strike="noStrike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Implementing circular economy principles, such as waste recycling and eco-friendly policies, opens new business opportunities. </a:t>
          </a:r>
          <a:endParaRPr lang="en-ES" sz="16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573144"/>
        <a:ext cx="3955370" cy="873354"/>
      </dsp:txXfrm>
    </dsp:sp>
    <dsp:sp modelId="{D5C582DC-54CF-4E4B-AACD-80096B593EDD}">
      <dsp:nvSpPr>
        <dsp:cNvPr id="0" name=""/>
        <dsp:cNvSpPr/>
      </dsp:nvSpPr>
      <dsp:spPr>
        <a:xfrm>
          <a:off x="0" y="2446498"/>
          <a:ext cx="39553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EB5E7-D953-1448-87B7-F591ABB48906}">
      <dsp:nvSpPr>
        <dsp:cNvPr id="0" name=""/>
        <dsp:cNvSpPr/>
      </dsp:nvSpPr>
      <dsp:spPr>
        <a:xfrm>
          <a:off x="0" y="2446498"/>
          <a:ext cx="3955370" cy="1571262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S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Successful cases, like Gabon's Nkok SEZ achieving carbon neutrality and Egypt’s and South Africa's eco-focused SEZs, illustrate the benefits of ESG integration. Morocco is also advancing ESG in SEZs, emphasizing renewable energy and energy efficiency.</a:t>
          </a:r>
        </a:p>
      </dsp:txBody>
      <dsp:txXfrm>
        <a:off x="0" y="2446498"/>
        <a:ext cx="3955370" cy="1571262"/>
      </dsp:txXfrm>
    </dsp:sp>
    <dsp:sp modelId="{B4A4E9A3-E7A6-9548-97C2-DB612198DA74}">
      <dsp:nvSpPr>
        <dsp:cNvPr id="0" name=""/>
        <dsp:cNvSpPr/>
      </dsp:nvSpPr>
      <dsp:spPr>
        <a:xfrm>
          <a:off x="0" y="4017761"/>
          <a:ext cx="39553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A5548-229F-B74D-B916-E6635AD9361E}">
      <dsp:nvSpPr>
        <dsp:cNvPr id="0" name=""/>
        <dsp:cNvSpPr/>
      </dsp:nvSpPr>
      <dsp:spPr>
        <a:xfrm>
          <a:off x="0" y="4017761"/>
          <a:ext cx="3951507" cy="1983985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Madagascar’s SEZ law (Law No. 2017/023) mandates that SEZ developers and companies prioritize responsible governance, balance social and economic performance, promote workplace diversity, support local communities, implement environmental policies,  combat climate change.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0" y="4017761"/>
        <a:ext cx="3951507" cy="19839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5E47F-1666-6D42-B46A-0722B72AEE06}">
      <dsp:nvSpPr>
        <dsp:cNvPr id="0" name=""/>
        <dsp:cNvSpPr/>
      </dsp:nvSpPr>
      <dsp:spPr>
        <a:xfrm>
          <a:off x="0" y="407"/>
          <a:ext cx="39553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1EF4FD-0A1D-504B-AF6E-3609250819DB}">
      <dsp:nvSpPr>
        <dsp:cNvPr id="0" name=""/>
        <dsp:cNvSpPr/>
      </dsp:nvSpPr>
      <dsp:spPr>
        <a:xfrm>
          <a:off x="0" y="0"/>
          <a:ext cx="3955370" cy="1273822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en-ES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ountries should accelerate reforms for doing business allowing SEZs to play a major role in the development of regional value chains. reputational risks</a:t>
          </a:r>
          <a:r>
            <a:rPr lang="en-ES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0" y="0"/>
        <a:ext cx="3955370" cy="1273822"/>
      </dsp:txXfrm>
    </dsp:sp>
    <dsp:sp modelId="{8E9A759C-F9CD-5A4F-81DA-C2A74BA48C8D}">
      <dsp:nvSpPr>
        <dsp:cNvPr id="0" name=""/>
        <dsp:cNvSpPr/>
      </dsp:nvSpPr>
      <dsp:spPr>
        <a:xfrm>
          <a:off x="0" y="1274230"/>
          <a:ext cx="39553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23AF9-BAAA-7048-8A53-C49EA2927CB9}">
      <dsp:nvSpPr>
        <dsp:cNvPr id="0" name=""/>
        <dsp:cNvSpPr/>
      </dsp:nvSpPr>
      <dsp:spPr>
        <a:xfrm>
          <a:off x="0" y="1274230"/>
          <a:ext cx="3955370" cy="1497186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S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Mauritius’ SEZ collaborations with Côte d'Ivoire, Ghana, Madagascar, and Senegal, fosters regional integration and supports local businesses by establishing business corridors and sharing expertise</a:t>
          </a:r>
          <a:r>
            <a:rPr lang="en-ES" sz="18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</a:t>
          </a:r>
        </a:p>
      </dsp:txBody>
      <dsp:txXfrm>
        <a:off x="0" y="1274230"/>
        <a:ext cx="3955370" cy="1497186"/>
      </dsp:txXfrm>
    </dsp:sp>
    <dsp:sp modelId="{BA3265CE-D547-0942-A832-C36891F42FC8}">
      <dsp:nvSpPr>
        <dsp:cNvPr id="0" name=""/>
        <dsp:cNvSpPr/>
      </dsp:nvSpPr>
      <dsp:spPr>
        <a:xfrm>
          <a:off x="0" y="2771416"/>
          <a:ext cx="39553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71F6A-BB52-DD42-A88C-C50032A707C3}">
      <dsp:nvSpPr>
        <dsp:cNvPr id="0" name=""/>
        <dsp:cNvSpPr/>
      </dsp:nvSpPr>
      <dsp:spPr>
        <a:xfrm>
          <a:off x="0" y="2771416"/>
          <a:ext cx="3955370" cy="1372189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Promoting regional development ecosystems and forming strategic partnerships with foreign entities allows countries to expand  SEZ market opportunities. </a:t>
          </a:r>
          <a:endParaRPr lang="en-ES" sz="16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771416"/>
        <a:ext cx="3955370" cy="1372189"/>
      </dsp:txXfrm>
    </dsp:sp>
    <dsp:sp modelId="{1E4788AF-2BB4-B64B-9088-7C0E9F9BFCA4}">
      <dsp:nvSpPr>
        <dsp:cNvPr id="0" name=""/>
        <dsp:cNvSpPr/>
      </dsp:nvSpPr>
      <dsp:spPr>
        <a:xfrm>
          <a:off x="0" y="4143605"/>
          <a:ext cx="395537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C241AA-A8CB-4F4C-AB1B-CAC4D4F3CF8B}">
      <dsp:nvSpPr>
        <dsp:cNvPr id="0" name=""/>
        <dsp:cNvSpPr/>
      </dsp:nvSpPr>
      <dsp:spPr>
        <a:xfrm>
          <a:off x="0" y="4144013"/>
          <a:ext cx="3955370" cy="1765829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This approach aligns with the goals of the African Continental Free Trade Area (</a:t>
          </a:r>
          <a:r>
            <a:rPr lang="en-GB" sz="1600" b="0" kern="1200" dirty="0" err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AfCFTA</a:t>
          </a:r>
          <a:r>
            <a:rPr lang="en-GB" sz="16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), which seeks to foster intra-African trade and integration..</a:t>
          </a:r>
          <a:endParaRPr lang="en-US" sz="1600" b="0" kern="1200" dirty="0">
            <a:solidFill>
              <a:schemeClr val="tx1"/>
            </a:solidFill>
          </a:endParaRPr>
        </a:p>
      </dsp:txBody>
      <dsp:txXfrm>
        <a:off x="0" y="4144013"/>
        <a:ext cx="3955370" cy="17658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56599-3743-924A-B913-98D23182B90C}">
      <dsp:nvSpPr>
        <dsp:cNvPr id="0" name=""/>
        <dsp:cNvSpPr/>
      </dsp:nvSpPr>
      <dsp:spPr>
        <a:xfrm>
          <a:off x="0" y="0"/>
          <a:ext cx="616900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CFE7F-779D-DF45-BDC8-7A82AFE54989}">
      <dsp:nvSpPr>
        <dsp:cNvPr id="0" name=""/>
        <dsp:cNvSpPr/>
      </dsp:nvSpPr>
      <dsp:spPr>
        <a:xfrm>
          <a:off x="0" y="0"/>
          <a:ext cx="6169009" cy="108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Dr. Sid </a:t>
          </a:r>
          <a:r>
            <a:rPr lang="en-US" sz="3000" kern="1200" dirty="0" err="1"/>
            <a:t>Boubekeur</a:t>
          </a:r>
          <a:r>
            <a:rPr lang="en-US" sz="3000" kern="1200" dirty="0"/>
            <a:t>: Team Leader</a:t>
          </a:r>
        </a:p>
      </dsp:txBody>
      <dsp:txXfrm>
        <a:off x="0" y="0"/>
        <a:ext cx="6169009" cy="1089825"/>
      </dsp:txXfrm>
    </dsp:sp>
    <dsp:sp modelId="{69F1DCE4-62E0-B34E-8AB3-48D15AB92EAA}">
      <dsp:nvSpPr>
        <dsp:cNvPr id="0" name=""/>
        <dsp:cNvSpPr/>
      </dsp:nvSpPr>
      <dsp:spPr>
        <a:xfrm>
          <a:off x="0" y="1089825"/>
          <a:ext cx="616900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13A19-8B47-B043-A40F-766F772C51C8}">
      <dsp:nvSpPr>
        <dsp:cNvPr id="0" name=""/>
        <dsp:cNvSpPr/>
      </dsp:nvSpPr>
      <dsp:spPr>
        <a:xfrm>
          <a:off x="0" y="1089825"/>
          <a:ext cx="6169009" cy="108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hlinkClick xmlns:r="http://schemas.openxmlformats.org/officeDocument/2006/relationships" r:id="rId1"/>
            </a:rPr>
            <a:t>S</a:t>
          </a:r>
          <a:r>
            <a:rPr lang="en-US" sz="3000" kern="1200">
              <a:hlinkClick xmlns:r="http://schemas.openxmlformats.org/officeDocument/2006/relationships" r:id="rId1"/>
            </a:rPr>
            <a:t>id.boubekeur3@gmail.cpm</a:t>
          </a:r>
          <a:endParaRPr lang="en-US" sz="3000" kern="1200"/>
        </a:p>
      </dsp:txBody>
      <dsp:txXfrm>
        <a:off x="0" y="1089825"/>
        <a:ext cx="6169009" cy="1089825"/>
      </dsp:txXfrm>
    </dsp:sp>
    <dsp:sp modelId="{282CEF0F-27A5-2A40-A815-FE6453549413}">
      <dsp:nvSpPr>
        <dsp:cNvPr id="0" name=""/>
        <dsp:cNvSpPr/>
      </dsp:nvSpPr>
      <dsp:spPr>
        <a:xfrm>
          <a:off x="0" y="2179651"/>
          <a:ext cx="616900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B05BA7-C081-6941-ABC2-8CE93DDA0F82}">
      <dsp:nvSpPr>
        <dsp:cNvPr id="0" name=""/>
        <dsp:cNvSpPr/>
      </dsp:nvSpPr>
      <dsp:spPr>
        <a:xfrm>
          <a:off x="0" y="2179651"/>
          <a:ext cx="6169009" cy="108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Peter Kuria </a:t>
          </a:r>
          <a:r>
            <a:rPr lang="en-US" sz="3000" kern="1200" dirty="0" err="1"/>
            <a:t>Githinji</a:t>
          </a:r>
          <a:r>
            <a:rPr lang="en-US" sz="3000" kern="1200" dirty="0"/>
            <a:t>: SEZs and SME </a:t>
          </a:r>
          <a:r>
            <a:rPr lang="en-US" sz="3000" kern="1200" dirty="0" err="1"/>
            <a:t>ecosytem</a:t>
          </a:r>
          <a:r>
            <a:rPr lang="en-US" sz="3000" kern="1200" dirty="0"/>
            <a:t> expert</a:t>
          </a:r>
        </a:p>
      </dsp:txBody>
      <dsp:txXfrm>
        <a:off x="0" y="2179651"/>
        <a:ext cx="6169009" cy="1089825"/>
      </dsp:txXfrm>
    </dsp:sp>
    <dsp:sp modelId="{EA618B84-BD1D-374F-B229-07308473C831}">
      <dsp:nvSpPr>
        <dsp:cNvPr id="0" name=""/>
        <dsp:cNvSpPr/>
      </dsp:nvSpPr>
      <dsp:spPr>
        <a:xfrm>
          <a:off x="0" y="3269477"/>
          <a:ext cx="616900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91A8B-97DD-8647-A30F-D3433264CDBE}">
      <dsp:nvSpPr>
        <dsp:cNvPr id="0" name=""/>
        <dsp:cNvSpPr/>
      </dsp:nvSpPr>
      <dsp:spPr>
        <a:xfrm>
          <a:off x="0" y="3269477"/>
          <a:ext cx="6169009" cy="1089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hlinkClick xmlns:r="http://schemas.openxmlformats.org/officeDocument/2006/relationships" r:id="rId2"/>
            </a:rPr>
            <a:t>peter.g.kuria@gmail.com</a:t>
          </a:r>
          <a:r>
            <a:rPr lang="en-GB" sz="3000" kern="1200" dirty="0"/>
            <a:t> </a:t>
          </a:r>
          <a:endParaRPr lang="en-US" sz="3000" kern="1200" dirty="0"/>
        </a:p>
      </dsp:txBody>
      <dsp:txXfrm>
        <a:off x="0" y="3269477"/>
        <a:ext cx="6169009" cy="1089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E0BBE-6803-A744-A537-C2EA1E58BA32}" type="datetimeFigureOut">
              <a:rPr lang="en-ES" smtClean="0"/>
              <a:t>21/1/25</a:t>
            </a:fld>
            <a:endParaRPr lang="en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716C3-A2D0-F345-B2E3-38A6D880A43B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85641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716C3-A2D0-F345-B2E3-38A6D880A43B}" type="slidenum">
              <a:rPr lang="en-ES" smtClean="0"/>
              <a:t>4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017540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716C3-A2D0-F345-B2E3-38A6D880A43B}" type="slidenum">
              <a:rPr lang="en-ES" smtClean="0"/>
              <a:t>17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31471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BBDB0-A0F1-9144-9770-760A759C76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2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716C3-A2D0-F345-B2E3-38A6D880A43B}" type="slidenum">
              <a:rPr lang="en-ES" smtClean="0"/>
              <a:t>20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450802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716C3-A2D0-F345-B2E3-38A6D880A43B}" type="slidenum">
              <a:rPr lang="en-ES" smtClean="0"/>
              <a:t>21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63834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716C3-A2D0-F345-B2E3-38A6D880A43B}" type="slidenum">
              <a:rPr lang="en-ES" smtClean="0"/>
              <a:t>23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124836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716C3-A2D0-F345-B2E3-38A6D880A43B}" type="slidenum">
              <a:rPr lang="en-ES" smtClean="0"/>
              <a:t>34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10860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716C3-A2D0-F345-B2E3-38A6D880A43B}" type="slidenum">
              <a:rPr lang="en-ES" smtClean="0"/>
              <a:t>5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052288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716C3-A2D0-F345-B2E3-38A6D880A43B}" type="slidenum">
              <a:rPr lang="en-ES" smtClean="0"/>
              <a:t>7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057093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716C3-A2D0-F345-B2E3-38A6D880A43B}" type="slidenum">
              <a:rPr lang="en-ES" smtClean="0"/>
              <a:t>9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14597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716C3-A2D0-F345-B2E3-38A6D880A43B}" type="slidenum">
              <a:rPr lang="en-ES" smtClean="0"/>
              <a:t>11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68970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716C3-A2D0-F345-B2E3-38A6D880A43B}" type="slidenum">
              <a:rPr lang="en-ES" smtClean="0"/>
              <a:t>13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232327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716C3-A2D0-F345-B2E3-38A6D880A43B}" type="slidenum">
              <a:rPr lang="en-ES" smtClean="0"/>
              <a:t>14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726692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716C3-A2D0-F345-B2E3-38A6D880A43B}" type="slidenum">
              <a:rPr lang="en-ES" smtClean="0"/>
              <a:t>15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26155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716C3-A2D0-F345-B2E3-38A6D880A43B}" type="slidenum">
              <a:rPr lang="en-ES" smtClean="0"/>
              <a:t>16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244113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6EF8A-3C5D-3DC6-8A6F-0C1CA4F7F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682E4-ECDC-1E48-641B-768FAB75A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C4DDE-D33A-9549-6599-F413BC01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8DAB-3931-494F-A7EC-E976A1805833}" type="datetimeFigureOut">
              <a:rPr lang="en-ES" smtClean="0"/>
              <a:t>21/1/25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9CA06-E434-E07C-441D-6282B4302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6A868-94D1-4C90-B49F-56CA47806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EABC-6A3F-E944-A00D-5EF19FD426B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22948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9CD17-01E7-96DC-A429-74788B3C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9CD15-E29B-6C18-7C86-FAD1F0F69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5C76B-5A07-A86B-8E3D-51369276C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8DAB-3931-494F-A7EC-E976A1805833}" type="datetimeFigureOut">
              <a:rPr lang="en-ES" smtClean="0"/>
              <a:t>21/1/25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D6D70-A634-C6FA-1E8E-19DA6109A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48F71-41F9-F07A-D373-720078DDE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EABC-6A3F-E944-A00D-5EF19FD426B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3099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DA4AA6-83A9-E1D1-C64D-A648E2783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E154D-B1CB-0D49-1B52-7E4997A4C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A01E3-FDA6-4692-4DAD-E559CC35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8DAB-3931-494F-A7EC-E976A1805833}" type="datetimeFigureOut">
              <a:rPr lang="en-ES" smtClean="0"/>
              <a:t>21/1/25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DE322-2405-0817-A20D-7ED65BB6A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0BDE3-A8E3-04FD-764A-56106993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EABC-6A3F-E944-A00D-5EF19FD426B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604121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14667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AD40-CB49-9074-BBED-C74DAF765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42CB1-0869-9C77-29F6-71874498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772A4-3899-0D41-872F-99E4AEA48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8DAB-3931-494F-A7EC-E976A1805833}" type="datetimeFigureOut">
              <a:rPr lang="en-ES" smtClean="0"/>
              <a:t>21/1/25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FFABE-D727-3DFE-1328-2A2D002D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193B7-6802-119D-0CDA-C930731B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EABC-6A3F-E944-A00D-5EF19FD426B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99864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8C922-80B2-BA8A-2E9E-754A7644E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7CEE4-F43A-373E-E185-048D261F2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AFC8E-15AB-3F1B-3A4A-2970B6468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8DAB-3931-494F-A7EC-E976A1805833}" type="datetimeFigureOut">
              <a:rPr lang="en-ES" smtClean="0"/>
              <a:t>21/1/25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40299-4A77-FB8C-8704-796F8DCC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0D5B3-C6AE-7C33-65CF-58B5F133A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EABC-6A3F-E944-A00D-5EF19FD426B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80490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F74F7-2CE3-B8C5-1DDD-DA46C365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CF58-ABCF-12A2-EA59-2C4335F3F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60CB2-6CD3-A5E3-4A18-11BA107F3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EFBDF-36DE-0C7F-CB02-EEC72824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8DAB-3931-494F-A7EC-E976A1805833}" type="datetimeFigureOut">
              <a:rPr lang="en-ES" smtClean="0"/>
              <a:t>21/1/25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1C060-BA0A-A1B1-EC28-D9D7B0C2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8E3ED-C0E0-E124-3403-F6F7DB79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EABC-6A3F-E944-A00D-5EF19FD426B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89646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DC9C4-5C05-EBAF-C988-B1B2C5EA6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6DAD6-4D6A-32A8-9F08-E30356FFC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B2EE4-202E-8CA9-5733-B1EEB6F93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3F1098-D3E7-BE6C-011C-30BA9FD07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3A577F-6D10-2AD4-77C3-54D24FB0A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58E040-03F0-5443-47D7-AD67A24D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8DAB-3931-494F-A7EC-E976A1805833}" type="datetimeFigureOut">
              <a:rPr lang="en-ES" smtClean="0"/>
              <a:t>21/1/25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5E3FD3-D463-BDED-ED27-77E4C425F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C71293-554C-8569-9C16-5D200114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EABC-6A3F-E944-A00D-5EF19FD426B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17486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F967-EA1E-04BC-440E-1533E93E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5F1B7-F85D-20D5-74C9-1596C8B0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8DAB-3931-494F-A7EC-E976A1805833}" type="datetimeFigureOut">
              <a:rPr lang="en-ES" smtClean="0"/>
              <a:t>21/1/25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D1281B-AA71-DE68-D4DF-59FA219D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C1A14D-621B-A884-0564-AA8EE66FE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EABC-6A3F-E944-A00D-5EF19FD426B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47697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ADD6E-3756-78E4-EAB1-C8639F5F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8DAB-3931-494F-A7EC-E976A1805833}" type="datetimeFigureOut">
              <a:rPr lang="en-ES" smtClean="0"/>
              <a:t>21/1/25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0238A4-4A0A-B1EB-9DC8-8C6AAD77B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F19630-72FB-0542-2E05-F1748C24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EABC-6A3F-E944-A00D-5EF19FD426B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90443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A165-103E-F12A-D970-7B1E60040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91637-BA7C-04AF-9D63-0E7A6E9D9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8D58DB-9237-C008-AF18-A57AD255A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B1234-5B05-CA95-D76C-16EADBA7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8DAB-3931-494F-A7EC-E976A1805833}" type="datetimeFigureOut">
              <a:rPr lang="en-ES" smtClean="0"/>
              <a:t>21/1/25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71FB0-0B13-BD81-23BE-2118E2306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103C6-C776-365D-9F83-C411B5DAC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EABC-6A3F-E944-A00D-5EF19FD426B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6217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FF245-AD52-1C99-F1BF-E5BC3B0B4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14ADCF-C54F-C9E1-26F8-9886AF357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72CF-7BD3-CDF2-8C1A-9EB47E94C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243EF-0BCB-C09C-5205-39AE40F3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D8DAB-3931-494F-A7EC-E976A1805833}" type="datetimeFigureOut">
              <a:rPr lang="en-ES" smtClean="0"/>
              <a:t>21/1/25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D5924-E937-5A9B-765C-963CB3B22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0570B-FB34-D026-A832-26EA024F7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0EABC-6A3F-E944-A00D-5EF19FD426B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10135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B13195-3D23-F94D-6D89-9AA29688E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5BF1F-F197-069E-F25C-58659079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3F350-E96D-3565-F694-FC611B9E73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FD8DAB-3931-494F-A7EC-E976A1805833}" type="datetimeFigureOut">
              <a:rPr lang="en-ES" smtClean="0"/>
              <a:t>21/1/25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A7E5E-B709-7B9F-BAC1-795DC417E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54A2A-EB60-F709-9728-C4E9E6191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90EABC-6A3F-E944-A00D-5EF19FD426B2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09724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hyperlink" Target="mailto:OuariZ@africa-union.org" TargetMode="External"/><Relationship Id="rId7" Type="http://schemas.openxmlformats.org/officeDocument/2006/relationships/diagramColors" Target="../diagrams/colors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FBE78E-9A9F-1BB2-2F40-9442BD60D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09" y="4079567"/>
            <a:ext cx="11348659" cy="3095337"/>
          </a:xfrm>
        </p:spPr>
        <p:txBody>
          <a:bodyPr>
            <a:noAutofit/>
          </a:bodyPr>
          <a:lstStyle/>
          <a:p>
            <a:br>
              <a:rPr lang="en-ES" sz="2400" dirty="0">
                <a:solidFill>
                  <a:srgbClr val="7030A0"/>
                </a:solidFill>
              </a:rPr>
            </a:br>
            <a:r>
              <a:rPr lang="en-E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SPECIAL ECONOMIC ZONES </a:t>
            </a:r>
            <a:br>
              <a:rPr lang="en-E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E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ES" sz="20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CONTRIBUTION TO SME INTEGRATION AND LOCAL ECONOMIC  DEVELOPMENT</a:t>
            </a:r>
            <a:br>
              <a:rPr lang="en-E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E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E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E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Sid Boubekeur and Peter Kuria Githinji</a:t>
            </a:r>
            <a:br>
              <a:rPr lang="en-ES" sz="2400" dirty="0">
                <a:solidFill>
                  <a:srgbClr val="7030A0"/>
                </a:solidFill>
              </a:rPr>
            </a:br>
            <a:br>
              <a:rPr lang="en-ES" sz="2400" dirty="0">
                <a:solidFill>
                  <a:srgbClr val="7030A0"/>
                </a:solidFill>
              </a:rPr>
            </a:br>
            <a:endParaRPr lang="en-ES" sz="24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574A7-B0B8-B57E-DB52-AF00630B9E4A}"/>
              </a:ext>
            </a:extLst>
          </p:cNvPr>
          <p:cNvSpPr txBox="1"/>
          <p:nvPr/>
        </p:nvSpPr>
        <p:spPr>
          <a:xfrm>
            <a:off x="637032" y="1230764"/>
            <a:ext cx="11032553" cy="329320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endParaRPr lang="en-GB" sz="3200" b="1" dirty="0">
              <a:solidFill>
                <a:srgbClr val="0E0E0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200" b="1" dirty="0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SYMPOSIUM</a:t>
            </a:r>
          </a:p>
          <a:p>
            <a:pPr algn="ctr"/>
            <a:endParaRPr lang="en-GB" sz="2400" dirty="0">
              <a:solidFill>
                <a:srgbClr val="0E0E0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400" b="1" dirty="0">
                <a:solidFill>
                  <a:srgbClr val="0E0E0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SUCCESSFUL HARMONIZATION OF FRAMEWORKS FOR THE DEVELOPMENT AND OPERATIONALIZATION OF NEXT-GENERATION SPECIAL ECONOMIC ZONES (SEZs) IN AFRICA </a:t>
            </a:r>
          </a:p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Douala, Cameroon, January 21–23, 2025</a:t>
            </a:r>
            <a:endParaRPr lang="en-GB" sz="24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E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logo with text overlay&#10;&#10;Description automatically generated">
            <a:extLst>
              <a:ext uri="{FF2B5EF4-FFF2-40B4-BE49-F238E27FC236}">
                <a16:creationId xmlns:a16="http://schemas.microsoft.com/office/drawing/2014/main" id="{E7C2A666-72E8-2280-7348-0D22BA063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909" y="50233"/>
            <a:ext cx="2857500" cy="1130300"/>
          </a:xfrm>
          <a:prstGeom prst="rect">
            <a:avLst/>
          </a:prstGeom>
        </p:spPr>
      </p:pic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AB7D698F-27CE-DF47-ECAC-FED7900AA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186" y="208292"/>
            <a:ext cx="5321674" cy="81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13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4" name="Freeform: Shape 53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6" name="Freeform: Shape 55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7F0AD-74AF-CA44-E1D1-3F58DAA6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35" y="1210614"/>
            <a:ext cx="3941193" cy="4476954"/>
          </a:xfrm>
        </p:spPr>
        <p:txBody>
          <a:bodyPr>
            <a:normAutofit/>
          </a:bodyPr>
          <a:lstStyle/>
          <a:p>
            <a:r>
              <a:rPr lang="en-ES" sz="20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GOVERNMENT </a:t>
            </a:r>
            <a:r>
              <a:rPr lang="en-E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SEZs PRIORITY SECTORS ARE  ALIGNED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Rectangle: Rounded Corners 26">
            <a:extLst>
              <a:ext uri="{FF2B5EF4-FFF2-40B4-BE49-F238E27FC236}">
                <a16:creationId xmlns:a16="http://schemas.microsoft.com/office/drawing/2014/main" id="{A80F3F58-73B8-B6C3-E248-15781DE735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60572"/>
              </p:ext>
            </p:extLst>
          </p:nvPr>
        </p:nvGraphicFramePr>
        <p:xfrm>
          <a:off x="3374265" y="154545"/>
          <a:ext cx="8817734" cy="651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119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EF5E3-0410-459E-E811-486BE0A6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786"/>
            <a:ext cx="10515600" cy="328245"/>
          </a:xfrm>
        </p:spPr>
        <p:txBody>
          <a:bodyPr>
            <a:noAutofit/>
          </a:bodyPr>
          <a:lstStyle/>
          <a:p>
            <a:pPr algn="ctr"/>
            <a:r>
              <a:rPr lang="en-GB" sz="2000" b="1" i="0" u="none" strike="noStrike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SEZs</a:t>
            </a:r>
            <a:r>
              <a:rPr lang="en-GB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POLICIES </a:t>
            </a:r>
            <a:endParaRPr lang="en-ES" sz="20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2D7AB9-635C-9F6E-8C09-C61D77C3551A}"/>
              </a:ext>
            </a:extLst>
          </p:cNvPr>
          <p:cNvSpPr txBox="1"/>
          <p:nvPr/>
        </p:nvSpPr>
        <p:spPr>
          <a:xfrm>
            <a:off x="156729" y="191198"/>
            <a:ext cx="346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b="1" dirty="0"/>
              <a:t>Findings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71E91B-D659-2605-9FEA-ADA4E9377179}"/>
              </a:ext>
            </a:extLst>
          </p:cNvPr>
          <p:cNvSpPr txBox="1"/>
          <p:nvPr/>
        </p:nvSpPr>
        <p:spPr>
          <a:xfrm>
            <a:off x="4278924" y="422031"/>
            <a:ext cx="6764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recommendations</a:t>
            </a:r>
            <a:r>
              <a:rPr lang="fi-FI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b="1" kern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b="1" kern="0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trengthening proper governance</a:t>
            </a:r>
            <a:endParaRPr lang="en-E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69E859-C242-6CCD-8EBA-4ACB3C7A493E}"/>
              </a:ext>
            </a:extLst>
          </p:cNvPr>
          <p:cNvSpPr txBox="1"/>
          <p:nvPr/>
        </p:nvSpPr>
        <p:spPr>
          <a:xfrm>
            <a:off x="3938953" y="866133"/>
            <a:ext cx="803031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Integrate SEZ regulations into the broader national development strategy </a:t>
            </a:r>
            <a:r>
              <a:rPr lang="en-GB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ensures alignment with the country’s economic objectives and overarching development agenda</a:t>
            </a:r>
            <a:r>
              <a:rPr lang="en-GB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  <a:endParaRPr lang="en-ES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4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GB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Promote policies that encourage the </a:t>
            </a:r>
            <a:r>
              <a:rPr lang="en-GB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use of local content in SEZs, the development of industry clusters</a:t>
            </a:r>
            <a:r>
              <a:rPr lang="en-GB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and </a:t>
            </a:r>
            <a:r>
              <a:rPr lang="en-GB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public-private partnerships</a:t>
            </a:r>
            <a:r>
              <a:rPr lang="en-GB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to generate revenue and employment opportunities.</a:t>
            </a:r>
            <a:endParaRPr lang="en-ES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GB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Enacti</a:t>
            </a:r>
            <a:r>
              <a:rPr lang="en-GB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legislation granting </a:t>
            </a:r>
            <a:r>
              <a:rPr lang="en-GB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SEZ authorities’ legal autonomy</a:t>
            </a:r>
            <a:r>
              <a:rPr lang="en-GB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establishes them as </a:t>
            </a:r>
            <a:r>
              <a:rPr lang="en-GB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independent entities </a:t>
            </a:r>
            <a:r>
              <a:rPr lang="en-GB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with decision-making powers, the capacity to enter contracts, and </a:t>
            </a:r>
            <a:r>
              <a:rPr lang="en-GB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financial independence</a:t>
            </a:r>
            <a:r>
              <a:rPr lang="en-GB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  <a:endParaRPr lang="en-ES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ES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GB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Ensure </a:t>
            </a:r>
            <a:r>
              <a:rPr lang="en-GB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transparent and accountable governance structures </a:t>
            </a:r>
            <a:r>
              <a:rPr lang="en-GB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within SEZ authorities by appointing board members with relevant expertise, including representatives from key ministries, private sector stakeholders, lawyers, researchers, and specialists in urbanization and regional development. </a:t>
            </a:r>
            <a:endParaRPr lang="en-ES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ES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GB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Establish regulations that clearly define the </a:t>
            </a:r>
            <a:r>
              <a:rPr lang="en-GB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roles and responsibilities of all stakeholders </a:t>
            </a:r>
            <a:r>
              <a:rPr lang="en-GB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involved in SEZs to </a:t>
            </a:r>
            <a:r>
              <a:rPr lang="en-GB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enhance efficiency and accountability</a:t>
            </a:r>
            <a:r>
              <a:rPr lang="en-GB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 </a:t>
            </a:r>
          </a:p>
          <a:p>
            <a:endParaRPr lang="en-ES" sz="14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ES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Evaluate the opportunity of merging SEZ authorities </a:t>
            </a:r>
            <a:r>
              <a:rPr lang="en-ES" sz="14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with </a:t>
            </a:r>
            <a:r>
              <a:rPr lang="fi-FI" sz="1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other</a:t>
            </a:r>
            <a:r>
              <a:rPr lang="fi-FI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1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agencies</a:t>
            </a:r>
            <a:r>
              <a:rPr lang="fi-FI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fi-FI" sz="1400" b="1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including</a:t>
            </a:r>
            <a:r>
              <a:rPr lang="fi-FI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ES" sz="1400" b="1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Investment </a:t>
            </a:r>
            <a:r>
              <a:rPr lang="en-ES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Promotion Agencies </a:t>
            </a:r>
            <a:r>
              <a:rPr lang="en-E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to streamline </a:t>
            </a:r>
            <a:r>
              <a:rPr lang="en-ES" sz="14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investment </a:t>
            </a:r>
            <a:r>
              <a:rPr lang="fi-FI" sz="1400" kern="100" dirty="0" err="1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efficiency</a:t>
            </a:r>
            <a:r>
              <a:rPr lang="fi-FI" sz="14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</a:t>
            </a:r>
            <a:r>
              <a:rPr lang="en-ES" sz="14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E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reduce </a:t>
            </a:r>
            <a:r>
              <a:rPr lang="en-ES" sz="14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duplication, </a:t>
            </a:r>
            <a:r>
              <a:rPr lang="en-ES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minimize </a:t>
            </a:r>
            <a:r>
              <a:rPr lang="en-ES" sz="14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operational costs</a:t>
            </a:r>
            <a:r>
              <a:rPr lang="fi-FI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and </a:t>
            </a:r>
            <a:r>
              <a:rPr lang="fi-FI" sz="14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governance</a:t>
            </a:r>
            <a:endParaRPr lang="en-ES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ES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GB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Include explicit provisions in SEZ regulations mandating </a:t>
            </a:r>
            <a:r>
              <a:rPr lang="en-GB" sz="14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compliance with both international and national labour standards</a:t>
            </a:r>
            <a:r>
              <a:rPr lang="en-GB" sz="14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covering aspects such as minimum wages, working hours, occupational health and safety, and the prohibition of child and forced labour.</a:t>
            </a:r>
            <a:endParaRPr lang="en-ES" sz="14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ES" dirty="0"/>
          </a:p>
        </p:txBody>
      </p:sp>
      <p:graphicFrame>
        <p:nvGraphicFramePr>
          <p:cNvPr id="27" name="TextBox 5">
            <a:extLst>
              <a:ext uri="{FF2B5EF4-FFF2-40B4-BE49-F238E27FC236}">
                <a16:creationId xmlns:a16="http://schemas.microsoft.com/office/drawing/2014/main" id="{05A95DE5-0CA1-366A-4301-3F5320E7DC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376433"/>
              </p:ext>
            </p:extLst>
          </p:nvPr>
        </p:nvGraphicFramePr>
        <p:xfrm>
          <a:off x="222736" y="657942"/>
          <a:ext cx="3496530" cy="6106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829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C0D2E-6B98-B117-78CB-57857BA44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2C9F-5C94-831D-48C0-7EB4F049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786"/>
            <a:ext cx="10515600" cy="328245"/>
          </a:xfrm>
        </p:spPr>
        <p:txBody>
          <a:bodyPr>
            <a:noAutofit/>
          </a:bodyPr>
          <a:lstStyle/>
          <a:p>
            <a:pPr algn="ctr"/>
            <a:r>
              <a:rPr lang="en-GB" sz="20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</a:t>
            </a:r>
            <a:r>
              <a:rPr lang="en-GB" sz="2000" b="1" kern="10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FISCAL </a:t>
            </a:r>
            <a:r>
              <a:rPr lang="en-GB" sz="20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BENEFITS AND DEPENDENCE</a:t>
            </a:r>
            <a:r>
              <a:rPr lang="en-GB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ES" sz="20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93D0B6-C319-5B35-343F-8D3F180D6DC0}"/>
              </a:ext>
            </a:extLst>
          </p:cNvPr>
          <p:cNvSpPr txBox="1"/>
          <p:nvPr/>
        </p:nvSpPr>
        <p:spPr>
          <a:xfrm>
            <a:off x="118043" y="918795"/>
            <a:ext cx="265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b="1" dirty="0">
                <a:latin typeface="Calibri" panose="020F0502020204030204" pitchFamily="34" charset="0"/>
                <a:cs typeface="Calibri" panose="020F0502020204030204" pitchFamily="34" charset="0"/>
              </a:rPr>
              <a:t>FIndings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0C3240-1A3C-F3C3-A375-0E78E85FDCBB}"/>
              </a:ext>
            </a:extLst>
          </p:cNvPr>
          <p:cNvSpPr txBox="1"/>
          <p:nvPr/>
        </p:nvSpPr>
        <p:spPr>
          <a:xfrm>
            <a:off x="1471961" y="515817"/>
            <a:ext cx="9641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 recommandation: reduced tax benefits for SEZs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8082AF-FBE9-9E28-44E5-BAA29EEE63D4}"/>
              </a:ext>
            </a:extLst>
          </p:cNvPr>
          <p:cNvSpPr txBox="1"/>
          <p:nvPr/>
        </p:nvSpPr>
        <p:spPr>
          <a:xfrm>
            <a:off x="3368042" y="1175980"/>
            <a:ext cx="85210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hift from tax-driven incentives toward balanced policies that maximize public revenue while ensuring SEZ competitiveness and sustainability.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Mauritius reduced corporate tax exemptions on exports to enhance domestic revenue and fairness, addressing the economic distortions caused by excessive tax incentives.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Gabon’s 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Nkok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SEZ revised tax exemptions, limiting them to five years for new companies to increase state revenue for public investments, while preserving longer exemptions for existing companies.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Egypt's recent tax policies focus on limiting exemptions, especially within Free Zones, and collaborating with the OECD to improve tax transparency and counter tax minimization by multinational enterprises.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Rwanda’s Kigali SEZ stands out for attracting investment without tax incentives, instead providing a robust regulatory framework, quality infrastructure, and streamlined trade processes.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E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B55678-018C-FDCE-2C01-4D7E1FA43950}"/>
              </a:ext>
            </a:extLst>
          </p:cNvPr>
          <p:cNvSpPr txBox="1"/>
          <p:nvPr/>
        </p:nvSpPr>
        <p:spPr>
          <a:xfrm>
            <a:off x="302861" y="1784892"/>
            <a:ext cx="2470819" cy="25853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Reliance from SEZs on tax benefits – unfair competition from countries for attracting SEZs investors.  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 risk for a race to the bottom.  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511917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C5987-8DC2-9FD5-DB83-F52F4B53B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4BB1-840D-C0E9-053D-37227BD4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665" y="174430"/>
            <a:ext cx="10515600" cy="328245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                                      ESG PERFORMANCE  </a:t>
            </a:r>
            <a:endParaRPr lang="en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5ACDBB-B29C-1206-5009-5CFBCD84A10F}"/>
              </a:ext>
            </a:extLst>
          </p:cNvPr>
          <p:cNvSpPr txBox="1"/>
          <p:nvPr/>
        </p:nvSpPr>
        <p:spPr>
          <a:xfrm>
            <a:off x="214529" y="396407"/>
            <a:ext cx="3461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2000" b="1" dirty="0"/>
              <a:t>Findings</a:t>
            </a:r>
            <a:r>
              <a:rPr lang="en-ES" b="1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75E383-5E70-E90D-0356-59293B5913C9}"/>
              </a:ext>
            </a:extLst>
          </p:cNvPr>
          <p:cNvSpPr txBox="1"/>
          <p:nvPr/>
        </p:nvSpPr>
        <p:spPr>
          <a:xfrm>
            <a:off x="4299567" y="257909"/>
            <a:ext cx="6713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ES" sz="1600" b="1" dirty="0"/>
          </a:p>
          <a:p>
            <a:pPr algn="ctr"/>
            <a:r>
              <a:rPr lang="en-E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recommendations: ESG </a:t>
            </a:r>
            <a:r>
              <a:rPr lang="en-GB" sz="20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mainstreaming </a:t>
            </a:r>
            <a:endParaRPr lang="en-ES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7ADE4-3289-84FF-E995-F6840D5BEEF8}"/>
              </a:ext>
            </a:extLst>
          </p:cNvPr>
          <p:cNvSpPr txBox="1"/>
          <p:nvPr/>
        </p:nvSpPr>
        <p:spPr>
          <a:xfrm>
            <a:off x="4529797" y="1212015"/>
            <a:ext cx="743946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Promote collaboration and engagement among SEZ authorities, companies, local communities, and relevant stakeholders to </a:t>
            </a:r>
            <a:r>
              <a:rPr lang="en-GB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work collectively towards achieving ESG goals</a:t>
            </a:r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 This can include regular consultations, dialogues, and partnerships to address ESG challenges and identify sustainable solutions.</a:t>
            </a:r>
          </a:p>
          <a:p>
            <a:pPr marL="0" indent="0">
              <a:buNone/>
            </a:pPr>
            <a:endParaRPr lang="en-ES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GB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Incorporate ESG standards into SEZ regulations</a:t>
            </a:r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requiring all zone operators and companies to adhere to ESG practices. These standards should cover energy efficiency, waste management, labour rights, human rights, and health and safety.</a:t>
            </a:r>
          </a:p>
          <a:p>
            <a:pPr marL="0" indent="0">
              <a:buNone/>
            </a:pPr>
            <a:endParaRPr lang="en-ES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Implement transparency measures </a:t>
            </a:r>
            <a:r>
              <a:rPr lang="en-GB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mandating SEZ operators and companies to report on their environmental impacts</a:t>
            </a:r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labour practices, and community engagement efforts. (Reporting Guidelines).</a:t>
            </a:r>
          </a:p>
          <a:p>
            <a:pPr marL="0" indent="0">
              <a:buNone/>
            </a:pPr>
            <a:endParaRPr lang="en-ES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Establish education and training initiatives including </a:t>
            </a:r>
            <a:r>
              <a:rPr lang="en-GB" sz="1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</a:t>
            </a:r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VET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centers</a:t>
            </a:r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within or near SEZs and industrial zones to serve as hubs for </a:t>
            </a:r>
            <a:r>
              <a:rPr lang="en-GB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cultivating a skilled workforce aligned with industry needs as part of social responsibility. </a:t>
            </a:r>
          </a:p>
          <a:p>
            <a:pPr marL="0" indent="0">
              <a:buNone/>
            </a:pPr>
            <a:endParaRPr lang="en-ES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GB" sz="1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Reference countries on ESG implementation:</a:t>
            </a:r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Kenya, Mauritius, Morocco, South Africa, Gabon</a:t>
            </a:r>
            <a:endParaRPr lang="en-ES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ES" dirty="0"/>
          </a:p>
        </p:txBody>
      </p:sp>
      <p:graphicFrame>
        <p:nvGraphicFramePr>
          <p:cNvPr id="27" name="TextBox 5">
            <a:extLst>
              <a:ext uri="{FF2B5EF4-FFF2-40B4-BE49-F238E27FC236}">
                <a16:creationId xmlns:a16="http://schemas.microsoft.com/office/drawing/2014/main" id="{5A464A81-8CC6-48F4-16B9-F56E5E78DD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326842"/>
              </p:ext>
            </p:extLst>
          </p:nvPr>
        </p:nvGraphicFramePr>
        <p:xfrm>
          <a:off x="222735" y="854371"/>
          <a:ext cx="3955370" cy="6003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934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06645-E6E3-C404-ECE8-BD6A71190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0281-139B-AEC8-CABD-17531F877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99" y="133866"/>
            <a:ext cx="10515600" cy="328245"/>
          </a:xfrm>
        </p:spPr>
        <p:txBody>
          <a:bodyPr>
            <a:noAutofit/>
          </a:bodyPr>
          <a:lstStyle/>
          <a:p>
            <a:pPr algn="ctr"/>
            <a:r>
              <a:rPr lang="en-GB" sz="2000" b="1" kern="1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INCREASING THE PARTICIPATION OF LOCAL FIRMS IN SEZ ACTIVITIES </a:t>
            </a:r>
            <a:endParaRPr lang="en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984201-C0AD-6ACD-F3AF-CF232C591D33}"/>
              </a:ext>
            </a:extLst>
          </p:cNvPr>
          <p:cNvSpPr txBox="1"/>
          <p:nvPr/>
        </p:nvSpPr>
        <p:spPr>
          <a:xfrm>
            <a:off x="-358270" y="1968914"/>
            <a:ext cx="3461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b="1" dirty="0"/>
              <a:t>Findings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46E28B-0BD0-1BC7-D270-EA25117A741A}"/>
              </a:ext>
            </a:extLst>
          </p:cNvPr>
          <p:cNvSpPr txBox="1"/>
          <p:nvPr/>
        </p:nvSpPr>
        <p:spPr>
          <a:xfrm>
            <a:off x="3103096" y="795362"/>
            <a:ext cx="908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2000" b="1" dirty="0">
                <a:solidFill>
                  <a:schemeClr val="accent6"/>
                </a:solidFill>
              </a:rPr>
              <a:t>Policy recommendations:  infrastructrure sharing and business </a:t>
            </a:r>
            <a:r>
              <a:rPr lang="en-E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clustering </a:t>
            </a:r>
          </a:p>
          <a:p>
            <a:pPr algn="ctr"/>
            <a:endParaRPr lang="en-ES" sz="2000" b="1" dirty="0">
              <a:solidFill>
                <a:schemeClr val="accent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2DC111-0127-F4DC-A9E4-4A08ABA414FA}"/>
              </a:ext>
            </a:extLst>
          </p:cNvPr>
          <p:cNvSpPr txBox="1"/>
          <p:nvPr/>
        </p:nvSpPr>
        <p:spPr>
          <a:xfrm>
            <a:off x="3103097" y="1630656"/>
            <a:ext cx="8488308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SEZs to f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acilitate </a:t>
            </a:r>
            <a:r>
              <a:rPr lang="en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infrastructure (energy, transport, water) and simplified regulations to SMEs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nteraction between large enterprises and SMEs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within SEZs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through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fi-FI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sub-contracting</a:t>
            </a:r>
            <a:r>
              <a:rPr lang="fi-FI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i-FI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outsourcing</a:t>
            </a:r>
            <a:r>
              <a:rPr lang="fi-FI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facilitating  innovation,  technology transfer, and market access. </a:t>
            </a:r>
          </a:p>
          <a:p>
            <a:endParaRPr lang="en-GB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Establish comprehensive support ecosystems tailored to SMEs operating within SEZs such as training, technical assistance, and </a:t>
            </a:r>
            <a:r>
              <a:rPr lang="en-GB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guidance on financing sources</a:t>
            </a: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 This should include </a:t>
            </a:r>
            <a:r>
              <a:rPr lang="en-GB" sz="2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business incubation programs, </a:t>
            </a:r>
            <a:r>
              <a:rPr lang="en-GB" sz="2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mentoring initiatives, and networking opportunities. </a:t>
            </a:r>
          </a:p>
          <a:p>
            <a:pPr lvl="0" algn="just"/>
            <a:endParaRPr lang="en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Mauritius, SMEDA collaborates with </a:t>
            </a:r>
            <a:r>
              <a:rPr lang="en-E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SEZs to integrate local businesses into supply chain</a:t>
            </a:r>
            <a:r>
              <a:rPr lang="en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by offering business support, training, and financial access. </a:t>
            </a:r>
            <a:r>
              <a:rPr lang="en-ES" sz="2000" dirty="0">
                <a:latin typeface="Calibri" panose="020F0502020204030204" pitchFamily="34" charset="0"/>
                <a:cs typeface="Calibri" panose="020F0502020204030204" pitchFamily="34" charset="0"/>
              </a:rPr>
              <a:t>Ot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en-ES" sz="2000" dirty="0">
                <a:latin typeface="Calibri" panose="020F0502020204030204" pitchFamily="34" charset="0"/>
                <a:cs typeface="Calibri" panose="020F0502020204030204" pitchFamily="34" charset="0"/>
              </a:rPr>
              <a:t>r references cases are Egypt, Kenya, Rwanda</a:t>
            </a:r>
            <a:endParaRPr lang="en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endParaRPr lang="en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endParaRPr lang="en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E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0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62DDF2-38FB-E79C-72C2-3ECF9E34C947}"/>
              </a:ext>
            </a:extLst>
          </p:cNvPr>
          <p:cNvSpPr txBox="1"/>
          <p:nvPr/>
        </p:nvSpPr>
        <p:spPr>
          <a:xfrm>
            <a:off x="222735" y="2666999"/>
            <a:ext cx="2642385" cy="203132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ES" dirty="0">
                <a:latin typeface="Calibri" panose="020F0502020204030204" pitchFamily="34" charset="0"/>
                <a:cs typeface="Calibri" panose="020F0502020204030204" pitchFamily="34" charset="0"/>
              </a:rPr>
              <a:t>ack of </a:t>
            </a:r>
            <a:r>
              <a:rPr lang="en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business-friendly environment  for SMEs</a:t>
            </a:r>
            <a:endParaRPr lang="fi-FI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endParaRPr lang="fi-FI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Lack of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interaction between large enterprises and SMEs within SEZs</a:t>
            </a:r>
            <a:endParaRPr lang="en-E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2723615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F72B9-ED96-932B-86C6-29BF9D9ED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C69CE-A681-B4F1-1675-8B60CD562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2552" cy="422031"/>
          </a:xfrm>
        </p:spPr>
        <p:txBody>
          <a:bodyPr>
            <a:noAutofit/>
          </a:bodyPr>
          <a:lstStyle/>
          <a:p>
            <a:pPr algn="ctr"/>
            <a:br>
              <a:rPr lang="en-GB" sz="2000" b="1" dirty="0">
                <a:solidFill>
                  <a:schemeClr val="accent6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en-GB" sz="2000" b="1" dirty="0">
                <a:solidFill>
                  <a:schemeClr val="accent6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                         </a:t>
            </a:r>
            <a:r>
              <a:rPr lang="en-GB" sz="2000" b="1" dirty="0">
                <a:solidFill>
                  <a:srgbClr val="7030A0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LOCAL ECONOMIC DEVELOPMENT</a:t>
            </a:r>
            <a:br>
              <a:rPr lang="en-E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ES" sz="20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69B96F-9332-645F-AAA8-82EAA48EF1C3}"/>
              </a:ext>
            </a:extLst>
          </p:cNvPr>
          <p:cNvSpPr txBox="1"/>
          <p:nvPr/>
        </p:nvSpPr>
        <p:spPr>
          <a:xfrm>
            <a:off x="222735" y="526992"/>
            <a:ext cx="319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b="1" dirty="0"/>
              <a:t>Findings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66FB99-D9E6-2F5B-C97B-4839B38A27D2}"/>
              </a:ext>
            </a:extLst>
          </p:cNvPr>
          <p:cNvSpPr txBox="1"/>
          <p:nvPr/>
        </p:nvSpPr>
        <p:spPr>
          <a:xfrm>
            <a:off x="3008145" y="459925"/>
            <a:ext cx="8961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recommendations: </a:t>
            </a:r>
            <a:r>
              <a:rPr lang="en-GB" sz="2000" b="1" dirty="0">
                <a:solidFill>
                  <a:schemeClr val="accent6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spatial</a:t>
            </a:r>
            <a:r>
              <a:rPr lang="en-GB" sz="20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economic planning and development</a:t>
            </a:r>
            <a:endParaRPr lang="en-ES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4D9E68-0862-C7A8-8D44-E89882BE2C7C}"/>
              </a:ext>
            </a:extLst>
          </p:cNvPr>
          <p:cNvSpPr txBox="1"/>
          <p:nvPr/>
        </p:nvSpPr>
        <p:spPr>
          <a:xfrm>
            <a:off x="3684102" y="1144666"/>
            <a:ext cx="82851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Promote and facilitate </a:t>
            </a:r>
            <a:r>
              <a:rPr lang="en-GB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partnerships between SEZs, SMEs, and relevant government agencie</a:t>
            </a:r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 or organizations to foster </a:t>
            </a:r>
            <a:r>
              <a:rPr lang="en-GB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spatial </a:t>
            </a:r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economic development. </a:t>
            </a:r>
            <a:endParaRPr lang="en-ES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ES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Companies operating in SEZs to prioritize </a:t>
            </a:r>
            <a:r>
              <a:rPr lang="en-GB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local purchasing</a:t>
            </a:r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hiring, and procurement.</a:t>
            </a:r>
          </a:p>
          <a:p>
            <a:pPr lvl="0"/>
            <a:endParaRPr lang="en-E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E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Skilled worker movement between SEZs and the local economy facilitates  technology and knowledge transfer.</a:t>
            </a:r>
          </a:p>
          <a:p>
            <a:pPr lvl="0" algn="just"/>
            <a:endParaRPr lang="en-E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/>
            <a:r>
              <a:rPr lang="en-ES" sz="1800" dirty="0">
                <a:latin typeface="Calibri" panose="020F0502020204030204" pitchFamily="34" charset="0"/>
                <a:cs typeface="Calibri" panose="020F0502020204030204" pitchFamily="34" charset="0"/>
              </a:rPr>
              <a:t>Morocco</a:t>
            </a:r>
            <a:r>
              <a:rPr lang="en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SA exemplifies effective SEZ-SME linkages, </a:t>
            </a:r>
            <a:r>
              <a:rPr lang="en-E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prioritizing local economic growth </a:t>
            </a:r>
            <a:r>
              <a:rPr lang="en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policies supporting entrepreneurship and local manufacturing. </a:t>
            </a:r>
          </a:p>
          <a:p>
            <a:endParaRPr lang="en-GB" sz="18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Improving the product and service quality of SMEs, </a:t>
            </a:r>
            <a:r>
              <a:rPr lang="en-GB" sz="1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</a:t>
            </a:r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quality assurance, standardization, and certification are a key criteria to operating within SEZ frameworks. This enables SMEs to strengthen their </a:t>
            </a:r>
            <a:r>
              <a:rPr lang="en-GB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quality infrastructure</a:t>
            </a:r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ensuring compliance with and </a:t>
            </a:r>
            <a:r>
              <a:rPr lang="en-GB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conformity to export market standards</a:t>
            </a:r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</a:t>
            </a:r>
            <a:endParaRPr lang="en-ES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ES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Encourage </a:t>
            </a:r>
            <a:r>
              <a:rPr lang="en-GB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inclusion of marginalized groups </a:t>
            </a:r>
            <a:r>
              <a:rPr lang="en-GB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 SEZs' economic development initiatives, ensuring equitable opportunities and participation in economic activities.</a:t>
            </a:r>
          </a:p>
          <a:p>
            <a:endParaRPr lang="en-ES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E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1B289-6977-E261-30C8-866E1A624BFE}"/>
              </a:ext>
            </a:extLst>
          </p:cNvPr>
          <p:cNvSpPr txBox="1"/>
          <p:nvPr/>
        </p:nvSpPr>
        <p:spPr>
          <a:xfrm>
            <a:off x="400113" y="1144666"/>
            <a:ext cx="2830767" cy="6186309"/>
          </a:xfrm>
          <a:prstGeom prst="rect">
            <a:avLst/>
          </a:prstGeom>
          <a:solidFill>
            <a:schemeClr val="tx2">
              <a:lumMod val="10000"/>
              <a:lumOff val="90000"/>
              <a:alpha val="99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ES" sz="2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ocal firms have limited capacity to provide cost-effective, quality inputs wh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ich disqualifies them from building business collaboration with SEZ firms. </a:t>
            </a:r>
            <a:endParaRPr lang="en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E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E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ack of local supply chain linkages with </a:t>
            </a:r>
            <a:r>
              <a:rPr lang="en-ES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SEZs </a:t>
            </a:r>
            <a:r>
              <a:rPr lang="fi-FI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i-FI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limited</a:t>
            </a:r>
            <a:r>
              <a:rPr lang="fi-FI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competitiveness</a:t>
            </a:r>
            <a:endParaRPr lang="en-E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ES" sz="2000" dirty="0">
                <a:latin typeface="Calibri" panose="020F0502020204030204" pitchFamily="34" charset="0"/>
                <a:cs typeface="Calibri" panose="020F0502020204030204" pitchFamily="34" charset="0"/>
              </a:rPr>
              <a:t>ack of technology and know-how transfer between SEZs </a:t>
            </a:r>
            <a:r>
              <a:rPr lang="en-ES" sz="200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fi-FI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local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economic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ES" sz="2000">
                <a:latin typeface="Calibri" panose="020F0502020204030204" pitchFamily="34" charset="0"/>
                <a:cs typeface="Calibri" panose="020F0502020204030204" pitchFamily="34" charset="0"/>
              </a:rPr>
              <a:t>spatial economic development</a:t>
            </a: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E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E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589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675DF-D219-4523-CEF0-3189245E3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93FEC-4365-A3E8-28A9-7CEECE6D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786"/>
            <a:ext cx="11353800" cy="400110"/>
          </a:xfrm>
        </p:spPr>
        <p:txBody>
          <a:bodyPr>
            <a:noAutofit/>
          </a:bodyPr>
          <a:lstStyle/>
          <a:p>
            <a:pPr algn="ctr"/>
            <a:r>
              <a:rPr lang="en-GB" sz="2000" b="1" kern="1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      </a:t>
            </a:r>
            <a:r>
              <a:rPr lang="en-GB" sz="20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REGIONAL AND CONTINENTAL INTEGRATION</a:t>
            </a:r>
            <a:endParaRPr lang="en-ES" sz="20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B310ED-A90A-2456-192B-F78C11457ADA}"/>
              </a:ext>
            </a:extLst>
          </p:cNvPr>
          <p:cNvSpPr txBox="1"/>
          <p:nvPr/>
        </p:nvSpPr>
        <p:spPr>
          <a:xfrm>
            <a:off x="222735" y="526992"/>
            <a:ext cx="3461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Findings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4AEEDD-4EE9-CD7C-4A6E-47D8B8E2A128}"/>
              </a:ext>
            </a:extLst>
          </p:cNvPr>
          <p:cNvSpPr txBox="1"/>
          <p:nvPr/>
        </p:nvSpPr>
        <p:spPr>
          <a:xfrm>
            <a:off x="4278924" y="515817"/>
            <a:ext cx="6834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recommendations: l</a:t>
            </a:r>
            <a:r>
              <a:rPr lang="en-GB" sz="2000" b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everage</a:t>
            </a:r>
            <a:r>
              <a:rPr lang="en-GB" sz="20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of </a:t>
            </a:r>
            <a:r>
              <a:rPr lang="en-GB" sz="2000" b="1" dirty="0" err="1">
                <a:solidFill>
                  <a:schemeClr val="accent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AfCFTA</a:t>
            </a:r>
            <a:r>
              <a:rPr lang="en-GB" sz="2000" b="1" dirty="0">
                <a:solidFill>
                  <a:schemeClr val="accent6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and corridors</a:t>
            </a:r>
            <a:endParaRPr lang="en-ES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7" name="TextBox 5">
            <a:extLst>
              <a:ext uri="{FF2B5EF4-FFF2-40B4-BE49-F238E27FC236}">
                <a16:creationId xmlns:a16="http://schemas.microsoft.com/office/drawing/2014/main" id="{1B38E309-6259-13DA-532D-DF0C4C06C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387084"/>
              </p:ext>
            </p:extLst>
          </p:nvPr>
        </p:nvGraphicFramePr>
        <p:xfrm>
          <a:off x="222735" y="854371"/>
          <a:ext cx="3955370" cy="5909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D1845FA-444B-5421-A92C-C58A0514D1BE}"/>
              </a:ext>
            </a:extLst>
          </p:cNvPr>
          <p:cNvSpPr txBox="1"/>
          <p:nvPr/>
        </p:nvSpPr>
        <p:spPr>
          <a:xfrm>
            <a:off x="4541003" y="1223703"/>
            <a:ext cx="7650997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b="1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ntegration with AFCFTA</a:t>
            </a:r>
          </a:p>
          <a:p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Align SEZ policies with </a:t>
            </a:r>
            <a:r>
              <a:rPr lang="en-GB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AfCFTA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objectives for enhanced regional trade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b="1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acilitate trade</a:t>
            </a:r>
          </a:p>
          <a:p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Streamline processes to facilitate cross-border trade within the </a:t>
            </a:r>
            <a:r>
              <a:rPr lang="en-GB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AfCFTA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framework.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b="1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referential treatment</a:t>
            </a:r>
          </a:p>
          <a:p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Advocate for preferential treatment of SEZ-produced goods to boost competitiveness.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b="1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arket access</a:t>
            </a:r>
          </a:p>
          <a:p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Enhance market access for SEZ products through </a:t>
            </a:r>
            <a:r>
              <a:rPr lang="en-GB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AfCFTA</a:t>
            </a:r>
            <a:r>
              <a:rPr lang="en-GB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agreements</a:t>
            </a:r>
          </a:p>
          <a:p>
            <a:endParaRPr lang="en-GB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Corridors as arteries of trade </a:t>
            </a:r>
          </a:p>
          <a:p>
            <a:r>
              <a:rPr lang="en-GB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align SEZ locations and infrastructure developments with key trade corridors, especially those that support the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AfCFTA’s</a:t>
            </a:r>
            <a:r>
              <a:rPr lang="en-GB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objectives, will facilitate easier access to regional and continental markets, making SEZs more attractive to investment.</a:t>
            </a:r>
            <a:endParaRPr lang="en-GB" kern="1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6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sz="1800" dirty="0"/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sz="1800" dirty="0"/>
          </a:p>
          <a:p>
            <a:endParaRPr lang="en-GB" dirty="0">
              <a:solidFill>
                <a:srgbClr val="7030A0"/>
              </a:solidFill>
              <a:effectLst/>
            </a:endParaRPr>
          </a:p>
          <a:p>
            <a:endParaRPr lang="en-GB" sz="1800" dirty="0">
              <a:effectLst/>
            </a:endParaRPr>
          </a:p>
          <a:p>
            <a:endParaRPr lang="en-GB" dirty="0"/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2398113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6726F-0BF0-6A0D-DD0E-DCF701911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AAF0E-0B5E-572A-3E7A-E7EAF9A3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031"/>
            <a:ext cx="10515600" cy="328245"/>
          </a:xfrm>
        </p:spPr>
        <p:txBody>
          <a:bodyPr>
            <a:noAutofit/>
          </a:bodyPr>
          <a:lstStyle/>
          <a:p>
            <a:pPr algn="ctr"/>
            <a:r>
              <a:rPr lang="en-GB" sz="20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            TRANSITIONING TO A NEW GENERATION SEZs</a:t>
            </a:r>
            <a:endParaRPr lang="en-ES" sz="20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D9071D-DA10-E02C-12A4-376CFB7064B9}"/>
              </a:ext>
            </a:extLst>
          </p:cNvPr>
          <p:cNvSpPr txBox="1"/>
          <p:nvPr/>
        </p:nvSpPr>
        <p:spPr>
          <a:xfrm>
            <a:off x="95183" y="1437479"/>
            <a:ext cx="2693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Findings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F64E3-8C22-B6F5-AF99-72AA8E56B454}"/>
              </a:ext>
            </a:extLst>
          </p:cNvPr>
          <p:cNvSpPr txBox="1"/>
          <p:nvPr/>
        </p:nvSpPr>
        <p:spPr>
          <a:xfrm>
            <a:off x="405849" y="1951162"/>
            <a:ext cx="2093744" cy="452431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first generation of SEZs were located in traditional corridors of business (port, industrial parks of the cities  and were primarely foreign owned. </a:t>
            </a:r>
          </a:p>
          <a:p>
            <a:pPr lvl="0"/>
            <a:endParaRPr lang="en-E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E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participation of local firm was limited due to investment requirements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E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D66BF-1ABD-FBF2-B46C-D293D17959D6}"/>
              </a:ext>
            </a:extLst>
          </p:cNvPr>
          <p:cNvSpPr txBox="1"/>
          <p:nvPr/>
        </p:nvSpPr>
        <p:spPr>
          <a:xfrm>
            <a:off x="3211552" y="1437480"/>
            <a:ext cx="8574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SEZs to adopt  new busisness models, taking in consideration </a:t>
            </a:r>
            <a:r>
              <a:rPr lang="en-ES" sz="18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spatial</a:t>
            </a:r>
            <a:r>
              <a:rPr lang="en-E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economic devlopment, including rural areas, SMEs integration and ESG.</a:t>
            </a:r>
          </a:p>
          <a:p>
            <a:endParaRPr lang="en-ES" sz="18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lvl="0"/>
            <a:r>
              <a:rPr lang="en-ES" sz="1800" dirty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focus on a </a:t>
            </a:r>
            <a:r>
              <a:rPr lang="en-E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holistic approach </a:t>
            </a:r>
            <a:r>
              <a:rPr lang="en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combines infrastructure development, local resources use ,  skills development , youth and women and youth employment. </a:t>
            </a:r>
          </a:p>
          <a:p>
            <a:endParaRPr lang="en-E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maximize SEZ benefits, countries must establish policies that </a:t>
            </a:r>
            <a:r>
              <a:rPr lang="en-E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encourage local firms’ participation</a:t>
            </a:r>
            <a:r>
              <a:rPr lang="en-E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create supply chain linkages, and support knowledge transfer. </a:t>
            </a:r>
          </a:p>
          <a:p>
            <a:pPr lvl="0"/>
            <a:endParaRPr lang="en-E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ES" sz="1800" b="1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ES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Facilitate the sharing and dissemination of best practices </a:t>
            </a:r>
            <a:r>
              <a:rPr lang="en-E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from new-generation SEZs to first-generation zones. </a:t>
            </a:r>
          </a:p>
          <a:p>
            <a:endParaRPr lang="en-ES" sz="18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E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SEZs in the development stage should </a:t>
            </a:r>
            <a:r>
              <a:rPr lang="en-ES" sz="18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leverage successful models </a:t>
            </a:r>
            <a:r>
              <a:rPr lang="en-ES" sz="18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implemented in countries such as Egypt, Kenya, Morocco, Mauritius, Rwanda, and South Africa.</a:t>
            </a:r>
          </a:p>
          <a:p>
            <a:endParaRPr lang="en-ES" sz="18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sz="1600" dirty="0"/>
          </a:p>
          <a:p>
            <a:endParaRPr lang="en-E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4A97F-1286-856A-BD41-D56A6817DC90}"/>
              </a:ext>
            </a:extLst>
          </p:cNvPr>
          <p:cNvSpPr txBox="1"/>
          <p:nvPr/>
        </p:nvSpPr>
        <p:spPr>
          <a:xfrm>
            <a:off x="3679903" y="960426"/>
            <a:ext cx="70376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000" kern="100" dirty="0">
                <a:solidFill>
                  <a:schemeClr val="accent6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Policy recommendation: boosting new generation of SEZ</a:t>
            </a:r>
            <a:endParaRPr lang="en-ES" sz="2000" kern="100" dirty="0">
              <a:solidFill>
                <a:schemeClr val="accent6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210000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CBED31-4CA7-959F-672A-B470FC7AC61B}"/>
              </a:ext>
            </a:extLst>
          </p:cNvPr>
          <p:cNvSpPr txBox="1"/>
          <p:nvPr/>
        </p:nvSpPr>
        <p:spPr>
          <a:xfrm>
            <a:off x="4609138" y="181733"/>
            <a:ext cx="3540258" cy="24929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effectLst/>
              </a:rPr>
              <a:t>Tax Benefits and Dependence</a:t>
            </a:r>
          </a:p>
          <a:p>
            <a:pPr algn="ctr"/>
            <a:r>
              <a:rPr lang="en-GB" sz="1200" b="1" dirty="0">
                <a:solidFill>
                  <a:srgbClr val="7030A0"/>
                </a:solidFill>
                <a:effectLst/>
              </a:rPr>
              <a:t> </a:t>
            </a:r>
            <a:endParaRPr lang="en-GB" sz="1200" dirty="0">
              <a:solidFill>
                <a:srgbClr val="7030A0"/>
              </a:solidFill>
              <a:effectLst/>
            </a:endParaRPr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Tax Incentives for SMEs </a:t>
            </a:r>
          </a:p>
          <a:p>
            <a:r>
              <a:rPr lang="en-GB" sz="1200" dirty="0">
                <a:effectLst/>
              </a:rPr>
              <a:t>-Reduced tax rates </a:t>
            </a:r>
          </a:p>
          <a:p>
            <a:r>
              <a:rPr lang="en-GB" sz="1200" dirty="0">
                <a:effectLst/>
              </a:rPr>
              <a:t>-Tax holidays Exemptions on certain goods </a:t>
            </a:r>
          </a:p>
          <a:p>
            <a:endParaRPr lang="en-GB" sz="1200" dirty="0"/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Tax Compliance Challenges </a:t>
            </a:r>
          </a:p>
          <a:p>
            <a:r>
              <a:rPr lang="en-GB" sz="1200" dirty="0"/>
              <a:t>- </a:t>
            </a:r>
            <a:r>
              <a:rPr lang="en-GB" sz="1200" dirty="0">
                <a:effectLst/>
              </a:rPr>
              <a:t>Improved Systems </a:t>
            </a:r>
          </a:p>
          <a:p>
            <a:endParaRPr lang="en-GB" sz="1200" dirty="0"/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Dependence on Tax Relief </a:t>
            </a:r>
            <a:endParaRPr lang="en-GB" sz="1200" dirty="0">
              <a:solidFill>
                <a:srgbClr val="FF0000"/>
              </a:solidFill>
            </a:endParaRPr>
          </a:p>
          <a:p>
            <a:r>
              <a:rPr lang="en-GB" sz="1200" dirty="0">
                <a:effectLst/>
              </a:rPr>
              <a:t>- Sustainability of tax benefits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Impact on government revenue</a:t>
            </a:r>
          </a:p>
          <a:p>
            <a:endParaRPr lang="en-GB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4DEE5-C2E7-2B22-3BDB-30BF1D9E248B}"/>
              </a:ext>
            </a:extLst>
          </p:cNvPr>
          <p:cNvSpPr txBox="1"/>
          <p:nvPr/>
        </p:nvSpPr>
        <p:spPr>
          <a:xfrm>
            <a:off x="64319" y="4070927"/>
            <a:ext cx="3246586" cy="26776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effectLst/>
              </a:rPr>
              <a:t>Building a Conducive Environment for SMEs/MSMEs </a:t>
            </a:r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Regulatory Framework </a:t>
            </a:r>
          </a:p>
          <a:p>
            <a:r>
              <a:rPr lang="en-GB" sz="1200" dirty="0">
                <a:effectLst/>
              </a:rPr>
              <a:t>-Simplification of business registration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Access to legal support </a:t>
            </a:r>
          </a:p>
          <a:p>
            <a:endParaRPr lang="en-GB" sz="1200" dirty="0">
              <a:effectLst/>
            </a:endParaRPr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Access to Finance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Microloans and grants </a:t>
            </a:r>
            <a:endParaRPr lang="en-GB" sz="1200" dirty="0"/>
          </a:p>
          <a:p>
            <a:r>
              <a:rPr lang="en-GB" sz="1200" dirty="0">
                <a:effectLst/>
              </a:rPr>
              <a:t>-Collaborations with financial institutions </a:t>
            </a:r>
          </a:p>
          <a:p>
            <a:endParaRPr lang="en-GB" sz="1200" dirty="0">
              <a:effectLst/>
            </a:endParaRPr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Infrastructure Development </a:t>
            </a:r>
          </a:p>
          <a:p>
            <a:r>
              <a:rPr lang="en-GB" sz="1200" dirty="0">
                <a:effectLst/>
              </a:rPr>
              <a:t>-Reliable supply chains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Technological advancements</a:t>
            </a:r>
          </a:p>
          <a:p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C92B6-A84F-588B-BB9B-5BF46C92D0ED}"/>
              </a:ext>
            </a:extLst>
          </p:cNvPr>
          <p:cNvSpPr txBox="1"/>
          <p:nvPr/>
        </p:nvSpPr>
        <p:spPr>
          <a:xfrm>
            <a:off x="80015" y="164828"/>
            <a:ext cx="3867631" cy="24929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effectLst/>
              </a:rPr>
              <a:t>Supporting Local Economic Development/SME Ecosystem </a:t>
            </a:r>
            <a:r>
              <a:rPr lang="en-GB" sz="1200" dirty="0">
                <a:solidFill>
                  <a:srgbClr val="7030A0"/>
                </a:solidFill>
                <a:effectLst/>
              </a:rPr>
              <a:t>Development </a:t>
            </a:r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Community Engagement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Local partnerships and networks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Community-driven projects</a:t>
            </a:r>
          </a:p>
          <a:p>
            <a:endParaRPr lang="en-GB" sz="1200" dirty="0"/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Capacity Building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Training programs for entrepreneurs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Mentorship initiatives </a:t>
            </a:r>
          </a:p>
          <a:p>
            <a:endParaRPr lang="en-GB" sz="1200" dirty="0"/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Innovation and R&amp;D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Support for local innovations </a:t>
            </a:r>
          </a:p>
          <a:p>
            <a:r>
              <a:rPr lang="en-GB" sz="1200" dirty="0">
                <a:effectLst/>
              </a:rPr>
              <a:t>-Collaborations with research institutions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2C3C26-7CF5-0B07-23E1-8CC909CD919E}"/>
              </a:ext>
            </a:extLst>
          </p:cNvPr>
          <p:cNvSpPr txBox="1"/>
          <p:nvPr/>
        </p:nvSpPr>
        <p:spPr>
          <a:xfrm>
            <a:off x="9395732" y="4070927"/>
            <a:ext cx="2731949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effectLst/>
              </a:rPr>
              <a:t>Transitioning from First Generation SEZs to New Generation </a:t>
            </a:r>
          </a:p>
          <a:p>
            <a:endParaRPr lang="en-GB" sz="1200" dirty="0"/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SEZs Upgrading Infrastructure </a:t>
            </a:r>
          </a:p>
          <a:p>
            <a:r>
              <a:rPr lang="en-GB" sz="1200" dirty="0">
                <a:effectLst/>
              </a:rPr>
              <a:t>-Modern facilities and utilities </a:t>
            </a:r>
          </a:p>
          <a:p>
            <a:r>
              <a:rPr lang="en-GB" sz="1200" dirty="0">
                <a:effectLst/>
              </a:rPr>
              <a:t>-Improved transportation l(logistics) inks </a:t>
            </a:r>
          </a:p>
          <a:p>
            <a:endParaRPr lang="en-GB" sz="1200" dirty="0">
              <a:effectLst/>
            </a:endParaRPr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Policy Enhancements </a:t>
            </a:r>
          </a:p>
          <a:p>
            <a:r>
              <a:rPr lang="en-GB" sz="1200" dirty="0">
                <a:effectLst/>
              </a:rPr>
              <a:t>-Flexible regulatory frameworks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Incentives for high-tech investments </a:t>
            </a:r>
          </a:p>
          <a:p>
            <a:endParaRPr lang="en-GB" sz="1200" dirty="0">
              <a:effectLst/>
            </a:endParaRPr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Focus on Sustainability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Environmental considerations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Community impact assessments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E4176C-AE99-8156-ECA5-2EAA4EAE3BC0}"/>
              </a:ext>
            </a:extLst>
          </p:cNvPr>
          <p:cNvSpPr txBox="1"/>
          <p:nvPr/>
        </p:nvSpPr>
        <p:spPr>
          <a:xfrm>
            <a:off x="8496100" y="164828"/>
            <a:ext cx="3540258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effectLst/>
              </a:rPr>
              <a:t>Embracing ESG (Integration and Compliance) </a:t>
            </a:r>
            <a:endParaRPr lang="en-GB" sz="1200" b="1" dirty="0">
              <a:solidFill>
                <a:srgbClr val="7030A0"/>
              </a:solidFill>
            </a:endParaRPr>
          </a:p>
          <a:p>
            <a:endParaRPr lang="en-GB" sz="1200" dirty="0">
              <a:effectLst/>
            </a:endParaRPr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Environmental Stewardship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Sustainable resource management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Waste reduction initiatives </a:t>
            </a:r>
          </a:p>
          <a:p>
            <a:endParaRPr lang="en-GB" sz="1200" dirty="0"/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Social Responsibility </a:t>
            </a:r>
          </a:p>
          <a:p>
            <a:r>
              <a:rPr lang="en-GB" sz="1200" dirty="0">
                <a:effectLst/>
              </a:rPr>
              <a:t>-Community development contributions </a:t>
            </a:r>
          </a:p>
          <a:p>
            <a:r>
              <a:rPr lang="en-GB" sz="1200" dirty="0">
                <a:effectLst/>
              </a:rPr>
              <a:t>Fair </a:t>
            </a:r>
            <a:r>
              <a:rPr lang="en-GB" sz="1200" dirty="0" err="1">
                <a:effectLst/>
              </a:rPr>
              <a:t>labor</a:t>
            </a:r>
            <a:r>
              <a:rPr lang="en-GB" sz="1200" dirty="0">
                <a:effectLst/>
              </a:rPr>
              <a:t> practices</a:t>
            </a:r>
          </a:p>
          <a:p>
            <a:endParaRPr lang="en-GB" sz="1200" dirty="0">
              <a:effectLst/>
            </a:endParaRPr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 Governance Standards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Transparency and accountability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Ethical business practices</a:t>
            </a:r>
            <a:endParaRPr lang="en-US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E938B7-947E-DEAD-FC8D-8ED380FDAD97}"/>
              </a:ext>
            </a:extLst>
          </p:cNvPr>
          <p:cNvSpPr txBox="1"/>
          <p:nvPr/>
        </p:nvSpPr>
        <p:spPr>
          <a:xfrm>
            <a:off x="3453163" y="4070927"/>
            <a:ext cx="2926104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effectLst/>
              </a:rPr>
              <a:t>Opportunities in the Regional and Continental Markets </a:t>
            </a:r>
          </a:p>
          <a:p>
            <a:endParaRPr lang="en-GB" sz="1200" dirty="0"/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Market Expansion Strategies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Identifying market gaps </a:t>
            </a:r>
          </a:p>
          <a:p>
            <a:r>
              <a:rPr lang="en-GB" sz="1200" dirty="0"/>
              <a:t>- </a:t>
            </a:r>
            <a:r>
              <a:rPr lang="en-GB" sz="1200" dirty="0">
                <a:effectLst/>
              </a:rPr>
              <a:t>Building strategic partnerships </a:t>
            </a:r>
          </a:p>
          <a:p>
            <a:endParaRPr lang="en-GB" sz="1200" dirty="0"/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Regional Cooperation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Trade agreements and alliances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Joint ventures and collaborations </a:t>
            </a:r>
          </a:p>
          <a:p>
            <a:endParaRPr lang="en-GB" sz="1200" dirty="0">
              <a:effectLst/>
            </a:endParaRPr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Cultural and Economic Insights </a:t>
            </a:r>
          </a:p>
          <a:p>
            <a:r>
              <a:rPr lang="en-GB" sz="1200" dirty="0">
                <a:effectLst/>
              </a:rPr>
              <a:t>-Understanding local cultures </a:t>
            </a:r>
          </a:p>
          <a:p>
            <a:r>
              <a:rPr lang="en-GB" sz="1200" dirty="0">
                <a:effectLst/>
              </a:rPr>
              <a:t>-Adapting business models</a:t>
            </a:r>
            <a:endParaRPr lang="en-US" sz="12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477DE26-E38C-1526-9F39-AB762358E27B}"/>
              </a:ext>
            </a:extLst>
          </p:cNvPr>
          <p:cNvSpPr txBox="1"/>
          <p:nvPr/>
        </p:nvSpPr>
        <p:spPr>
          <a:xfrm>
            <a:off x="6521525" y="4097895"/>
            <a:ext cx="2731949" cy="2677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rgbClr val="7030A0"/>
                </a:solidFill>
                <a:effectLst/>
              </a:rPr>
              <a:t>Leveraging on </a:t>
            </a:r>
            <a:r>
              <a:rPr lang="en-GB" sz="1200" b="1" dirty="0" err="1">
                <a:solidFill>
                  <a:srgbClr val="7030A0"/>
                </a:solidFill>
                <a:effectLst/>
              </a:rPr>
              <a:t>AfCFTA</a:t>
            </a:r>
            <a:r>
              <a:rPr lang="en-GB" sz="1200" b="1" dirty="0">
                <a:solidFill>
                  <a:srgbClr val="7030A0"/>
                </a:solidFill>
                <a:effectLst/>
              </a:rPr>
              <a:t> and Trade Corridors </a:t>
            </a:r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Trade Facilitation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Streamlined customs processes </a:t>
            </a:r>
          </a:p>
          <a:p>
            <a:r>
              <a:rPr lang="en-GB" sz="1200" dirty="0">
                <a:effectLst/>
              </a:rPr>
              <a:t>-Reduced tariffs and non-tariff barriers </a:t>
            </a:r>
          </a:p>
          <a:p>
            <a:endParaRPr lang="en-GB" sz="1200" dirty="0">
              <a:effectLst/>
            </a:endParaRPr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Market Access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Expanding reach to African markets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Networking with regional businesses </a:t>
            </a:r>
          </a:p>
          <a:p>
            <a:endParaRPr lang="en-GB" sz="1200" dirty="0">
              <a:effectLst/>
            </a:endParaRPr>
          </a:p>
          <a:p>
            <a:r>
              <a:rPr lang="en-GB" sz="1200" dirty="0">
                <a:solidFill>
                  <a:srgbClr val="FF0000"/>
                </a:solidFill>
                <a:effectLst/>
              </a:rPr>
              <a:t>Infrastructure Investment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 Development of transport corridors </a:t>
            </a:r>
          </a:p>
          <a:p>
            <a:r>
              <a:rPr lang="en-GB" sz="1200" dirty="0"/>
              <a:t>-</a:t>
            </a:r>
            <a:r>
              <a:rPr lang="en-GB" sz="1200" dirty="0">
                <a:effectLst/>
              </a:rPr>
              <a:t>Enhancing logistics capabilities</a:t>
            </a:r>
          </a:p>
          <a:p>
            <a:endParaRPr 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3A44192-E894-6E2C-3C32-05F73010A617}"/>
              </a:ext>
            </a:extLst>
          </p:cNvPr>
          <p:cNvSpPr txBox="1"/>
          <p:nvPr/>
        </p:nvSpPr>
        <p:spPr>
          <a:xfrm>
            <a:off x="4271876" y="2841337"/>
            <a:ext cx="44992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SUMMARY  VIEW: DEVELOPMENT AND OPERATIONALIZATION OF NEXT-GENERATION SPECIAL ECONOMIC ZONES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5020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4C8814-4D81-DCED-0FE4-44AD38963EB3}"/>
              </a:ext>
            </a:extLst>
          </p:cNvPr>
          <p:cNvSpPr txBox="1"/>
          <p:nvPr/>
        </p:nvSpPr>
        <p:spPr>
          <a:xfrm>
            <a:off x="318978" y="3147237"/>
            <a:ext cx="1139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ENHANCING AND ACCELERATING THE EXCHANGE OF BEST PRACTICES AMONGST SEZs IN AFRICA</a:t>
            </a:r>
          </a:p>
        </p:txBody>
      </p:sp>
    </p:spTree>
    <p:extLst>
      <p:ext uri="{BB962C8B-B14F-4D97-AF65-F5344CB8AC3E}">
        <p14:creationId xmlns:p14="http://schemas.microsoft.com/office/powerpoint/2010/main" val="1036819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04;p2"/>
          <p:cNvSpPr txBox="1">
            <a:spLocks noGrp="1"/>
          </p:cNvSpPr>
          <p:nvPr>
            <p:ph type="title"/>
          </p:nvPr>
        </p:nvSpPr>
        <p:spPr>
          <a:xfrm>
            <a:off x="1411483" y="77418"/>
            <a:ext cx="10515601" cy="54111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 b="1"/>
            </a:lvl1pPr>
          </a:lstStyle>
          <a:p>
            <a:br>
              <a:rPr lang="en-GB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IN THE FRAMEWORK OF FRENCH-AFRICAN UNION TECHNICAL FACILITY</a:t>
            </a:r>
            <a:br>
              <a:rPr lang="en-GB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" name="Logo-AEZO.png" descr="Logo-AEZ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213" y="1723482"/>
            <a:ext cx="3151096" cy="13905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AFD.jpeg" descr="AFD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765" y="4861037"/>
            <a:ext cx="2416568" cy="1068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AU.png" descr="A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5099" y="1687080"/>
            <a:ext cx="3263901" cy="1574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EF.png" descr="E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8012" y="4957778"/>
            <a:ext cx="1905782" cy="66362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Google Shape;105;p2"/>
          <p:cNvSpPr txBox="1"/>
          <p:nvPr/>
        </p:nvSpPr>
        <p:spPr>
          <a:xfrm>
            <a:off x="1145093" y="3704092"/>
            <a:ext cx="9901814" cy="663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 fontScale="92500" lnSpcReduction="10000"/>
          </a:bodyPr>
          <a:lstStyle>
            <a:lvl1pPr algn="ctr">
              <a:lnSpc>
                <a:spcPct val="81000"/>
              </a:lnSpc>
              <a:spcBef>
                <a:spcPts val="1000"/>
              </a:spcBef>
              <a:buClr>
                <a:srgbClr val="000000"/>
              </a:buClr>
              <a:buFont typeface="Arial"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 lang="en-GB"/>
          </a:p>
          <a:p>
            <a:r>
              <a:rPr sz="2200"/>
              <a:t>PARTNERS</a:t>
            </a:r>
            <a:r>
              <a:t> </a:t>
            </a:r>
          </a:p>
        </p:txBody>
      </p:sp>
      <p:sp>
        <p:nvSpPr>
          <p:cNvPr id="148" name="Google Shape;105;p2"/>
          <p:cNvSpPr txBox="1"/>
          <p:nvPr/>
        </p:nvSpPr>
        <p:spPr>
          <a:xfrm>
            <a:off x="1236086" y="5080288"/>
            <a:ext cx="11602995" cy="54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lnSpc>
                <a:spcPct val="81000"/>
              </a:lnSpc>
              <a:spcBef>
                <a:spcPts val="1000"/>
              </a:spcBef>
              <a:buClr>
                <a:srgbClr val="000000"/>
              </a:buClr>
              <a:buFont typeface="Arial"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endParaRPr/>
          </a:p>
        </p:txBody>
      </p:sp>
      <p:sp>
        <p:nvSpPr>
          <p:cNvPr id="149" name="Google Shape;105;p2"/>
          <p:cNvSpPr txBox="1"/>
          <p:nvPr/>
        </p:nvSpPr>
        <p:spPr>
          <a:xfrm>
            <a:off x="1236087" y="1396995"/>
            <a:ext cx="10143114" cy="541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lnSpc>
                <a:spcPct val="81000"/>
              </a:lnSpc>
              <a:spcBef>
                <a:spcPts val="1000"/>
              </a:spcBef>
              <a:buClr>
                <a:srgbClr val="000000"/>
              </a:buClr>
              <a:buFont typeface="Arial"/>
              <a:defRPr sz="21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000"/>
              <a:t>STAKEHOLDERS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C7E00-C98B-7D17-04BE-448612855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ES" b="1" dirty="0"/>
          </a:p>
          <a:p>
            <a:pPr marL="0" indent="0" algn="ctr">
              <a:buNone/>
            </a:pPr>
            <a:endParaRPr lang="en-ES" b="1" dirty="0"/>
          </a:p>
          <a:p>
            <a:pPr marL="0" indent="0" algn="ctr">
              <a:buNone/>
            </a:pPr>
            <a:endParaRPr lang="en-ES" b="1" dirty="0"/>
          </a:p>
          <a:p>
            <a:pPr marL="0" indent="0" algn="ctr">
              <a:buNone/>
            </a:pPr>
            <a:r>
              <a:rPr lang="en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 models on </a:t>
            </a:r>
            <a:r>
              <a:rPr lang="fi-FI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 / </a:t>
            </a:r>
            <a:r>
              <a:rPr lang="en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MSME support and growth</a:t>
            </a:r>
          </a:p>
        </p:txBody>
      </p:sp>
    </p:spTree>
    <p:extLst>
      <p:ext uri="{BB962C8B-B14F-4D97-AF65-F5344CB8AC3E}">
        <p14:creationId xmlns:p14="http://schemas.microsoft.com/office/powerpoint/2010/main" val="3557192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white text with blue and yellow text&#10;&#10;Description automatically generated">
            <a:extLst>
              <a:ext uri="{FF2B5EF4-FFF2-40B4-BE49-F238E27FC236}">
                <a16:creationId xmlns:a16="http://schemas.microsoft.com/office/drawing/2014/main" id="{553F2D94-3391-9661-B9A3-C35F42167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0363" y="369277"/>
            <a:ext cx="9611760" cy="6316672"/>
          </a:xfrm>
        </p:spPr>
      </p:pic>
    </p:spTree>
    <p:extLst>
      <p:ext uri="{BB962C8B-B14F-4D97-AF65-F5344CB8AC3E}">
        <p14:creationId xmlns:p14="http://schemas.microsoft.com/office/powerpoint/2010/main" val="3420281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CC5C6C46-2FC1-72AD-E900-8E32BEF65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26" y="64002"/>
            <a:ext cx="9021941" cy="666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35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27555-7A7E-FAFF-C947-0C935B8A8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text on it&#10;&#10;Description automatically generated">
            <a:extLst>
              <a:ext uri="{FF2B5EF4-FFF2-40B4-BE49-F238E27FC236}">
                <a16:creationId xmlns:a16="http://schemas.microsoft.com/office/drawing/2014/main" id="{4A644FAA-8660-9709-B5FF-CD7B490C3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92" y="1"/>
            <a:ext cx="893242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36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598CE-EE03-BFD4-6517-015CB2D15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5B58E8BA-A028-9B9D-2A31-FA937895F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64" y="0"/>
            <a:ext cx="9467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02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52B9C-158B-5847-EAE1-86A66356F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/>
          <a:lstStyle/>
          <a:p>
            <a:pPr marL="0" indent="0" algn="ctr">
              <a:buNone/>
            </a:pPr>
            <a:endParaRPr lang="en-E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E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E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 models on 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8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egional spatial economic planning and development </a:t>
            </a:r>
          </a:p>
          <a:p>
            <a:pPr marL="0" indent="0" algn="ctr">
              <a:buNone/>
            </a:pPr>
            <a:endParaRPr lang="en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ES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536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diagram of a company&#10;&#10;Description automatically generated">
            <a:extLst>
              <a:ext uri="{FF2B5EF4-FFF2-40B4-BE49-F238E27FC236}">
                <a16:creationId xmlns:a16="http://schemas.microsoft.com/office/drawing/2014/main" id="{95A1E3BB-0FC7-930B-D523-7F4790DCC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233" y="171521"/>
            <a:ext cx="8915305" cy="668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82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group of cities&#10;&#10;Description automatically generated">
            <a:extLst>
              <a:ext uri="{FF2B5EF4-FFF2-40B4-BE49-F238E27FC236}">
                <a16:creationId xmlns:a16="http://schemas.microsoft.com/office/drawing/2014/main" id="{83D2FE02-F4C9-7573-A2A7-219D921F7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235857"/>
            <a:ext cx="9855199" cy="662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06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ity&#10;&#10;Description automatically generated">
            <a:extLst>
              <a:ext uri="{FF2B5EF4-FFF2-40B4-BE49-F238E27FC236}">
                <a16:creationId xmlns:a16="http://schemas.microsoft.com/office/drawing/2014/main" id="{63ED607F-9CCA-CB68-2FEB-88396D36A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63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document&#10;&#10;Description automatically generated">
            <a:extLst>
              <a:ext uri="{FF2B5EF4-FFF2-40B4-BE49-F238E27FC236}">
                <a16:creationId xmlns:a16="http://schemas.microsoft.com/office/drawing/2014/main" id="{71C50E0D-AC5F-7BA5-CB6A-2CD6A4D68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394" y="212652"/>
            <a:ext cx="8637163" cy="6458136"/>
          </a:xfrm>
        </p:spPr>
      </p:pic>
    </p:spTree>
    <p:extLst>
      <p:ext uri="{BB962C8B-B14F-4D97-AF65-F5344CB8AC3E}">
        <p14:creationId xmlns:p14="http://schemas.microsoft.com/office/powerpoint/2010/main" val="201943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8C5C0-666B-5AD0-EE50-DC09D8AC8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5688"/>
            <a:ext cx="10515600" cy="5831275"/>
          </a:xfrm>
        </p:spPr>
        <p:txBody>
          <a:bodyPr/>
          <a:lstStyle/>
          <a:p>
            <a:pPr marL="0" indent="0" algn="ctr">
              <a:buNone/>
            </a:pPr>
            <a:endParaRPr lang="en-ES" b="1" dirty="0"/>
          </a:p>
          <a:p>
            <a:pPr marL="0" indent="0" algn="ctr">
              <a:buNone/>
            </a:pPr>
            <a:endParaRPr lang="en-ES" b="1" dirty="0"/>
          </a:p>
          <a:p>
            <a:pPr marL="0" indent="0" algn="ctr">
              <a:buNone/>
            </a:pPr>
            <a:endParaRPr lang="en-ES" b="1" dirty="0"/>
          </a:p>
          <a:p>
            <a:pPr marL="0" indent="0" algn="ctr">
              <a:buNone/>
            </a:pPr>
            <a:endParaRPr lang="en-ES" b="1" dirty="0"/>
          </a:p>
          <a:p>
            <a:pPr marL="0" indent="0" algn="ctr">
              <a:buNone/>
            </a:pPr>
            <a:endParaRPr lang="en-ES" b="1" dirty="0"/>
          </a:p>
          <a:p>
            <a:pPr marL="0" indent="0" algn="ctr">
              <a:buNone/>
            </a:pPr>
            <a:r>
              <a:rPr lang="fi-FI" b="1" dirty="0">
                <a:solidFill>
                  <a:srgbClr val="7030A0"/>
                </a:solidFill>
              </a:rPr>
              <a:t>1</a:t>
            </a:r>
            <a:r>
              <a:rPr lang="en-ES" b="1" dirty="0">
                <a:solidFill>
                  <a:srgbClr val="7030A0"/>
                </a:solidFill>
              </a:rPr>
              <a:t>. BACKGROUND, </a:t>
            </a:r>
            <a:r>
              <a:rPr lang="en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SCOPE</a:t>
            </a:r>
            <a:r>
              <a:rPr lang="en-ES" b="1" dirty="0">
                <a:solidFill>
                  <a:srgbClr val="7030A0"/>
                </a:solidFill>
              </a:rPr>
              <a:t> AND METHODOLOGY</a:t>
            </a:r>
          </a:p>
        </p:txBody>
      </p:sp>
    </p:spTree>
    <p:extLst>
      <p:ext uri="{BB962C8B-B14F-4D97-AF65-F5344CB8AC3E}">
        <p14:creationId xmlns:p14="http://schemas.microsoft.com/office/powerpoint/2010/main" val="55439715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182EC-A696-DC19-2B3B-E26A15B63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1AA7044F-44E0-B438-8AD8-419A9AB2F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06" y="0"/>
            <a:ext cx="87991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00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C2EF-03E7-6796-9C70-6798A7E7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045"/>
            <a:ext cx="10515600" cy="609599"/>
          </a:xfrm>
        </p:spPr>
        <p:txBody>
          <a:bodyPr>
            <a:normAutofit/>
          </a:bodyPr>
          <a:lstStyle/>
          <a:p>
            <a:pPr algn="ctr"/>
            <a:r>
              <a:rPr lang="en-E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D445E-3C46-4D44-BA86-E4E24800D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9556"/>
            <a:ext cx="10515600" cy="5217407"/>
          </a:xfrm>
        </p:spPr>
        <p:txBody>
          <a:bodyPr/>
          <a:lstStyle/>
          <a:p>
            <a:r>
              <a:rPr lang="en-ES" dirty="0"/>
              <a:t>To identify and disseminate successful models implemented in Africa on regional spatial planning and development  with SEZ as driver of the economy</a:t>
            </a:r>
          </a:p>
          <a:p>
            <a:endParaRPr lang="en-ES" dirty="0"/>
          </a:p>
          <a:p>
            <a:r>
              <a:rPr lang="en-ES" dirty="0"/>
              <a:t>To encourage transfer of best pratices,  knowledge and technology between African SEZs which developed innovative models on MSME integration and ESG implementation.</a:t>
            </a:r>
          </a:p>
          <a:p>
            <a:pPr marL="0" indent="0">
              <a:buNone/>
            </a:pPr>
            <a:endParaRPr lang="en-ES" dirty="0"/>
          </a:p>
          <a:p>
            <a:pPr marL="0" indent="0">
              <a:buNone/>
            </a:pPr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3144707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7FCA-FF54-F132-0E9C-AB26580D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57561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1800" b="1" i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GB" sz="1800" b="1" i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ES" sz="1800" b="1" i="1" kern="100" dirty="0">
                <a:solidFill>
                  <a:srgbClr val="0F476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92861-E1AB-BD5E-C8D6-60183E348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9795"/>
            <a:ext cx="10515600" cy="5307168"/>
          </a:xfrm>
        </p:spPr>
        <p:txBody>
          <a:bodyPr/>
          <a:lstStyle/>
          <a:p>
            <a:pPr marL="0" indent="0">
              <a:buNone/>
            </a:pPr>
            <a:endParaRPr lang="en-ES" dirty="0"/>
          </a:p>
          <a:p>
            <a:pPr marL="0" indent="0">
              <a:buNone/>
            </a:pPr>
            <a:endParaRPr lang="en-ES" dirty="0"/>
          </a:p>
          <a:p>
            <a:pPr marL="0" indent="0" algn="ctr">
              <a:buNone/>
            </a:pPr>
            <a:r>
              <a:rPr lang="fi-FI" b="1" dirty="0">
                <a:solidFill>
                  <a:srgbClr val="7030A0"/>
                </a:solidFill>
              </a:rPr>
              <a:t>4</a:t>
            </a:r>
            <a:r>
              <a:rPr lang="en-ES" b="1" dirty="0">
                <a:solidFill>
                  <a:srgbClr val="7030A0"/>
                </a:solidFill>
              </a:rPr>
              <a:t>. ACTION PLAN</a:t>
            </a:r>
          </a:p>
        </p:txBody>
      </p:sp>
      <p:pic>
        <p:nvPicPr>
          <p:cNvPr id="6" name="Picture 5" descr="Silhouette of people climbing a mountain&#10;&#10;Description automatically generated">
            <a:extLst>
              <a:ext uri="{FF2B5EF4-FFF2-40B4-BE49-F238E27FC236}">
                <a16:creationId xmlns:a16="http://schemas.microsoft.com/office/drawing/2014/main" id="{133B83AC-D488-EC49-4388-844F2E0A5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058" y="2698597"/>
            <a:ext cx="4886576" cy="328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19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F7C92-7CFF-0BA6-F621-C01803A1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 sz="2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ES" sz="2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1 </a:t>
            </a:r>
            <a:r>
              <a:rPr lang="fi-FI" sz="2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AWARENESS </a:t>
            </a:r>
            <a:r>
              <a:rPr lang="en-ES" sz="2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CAMPAIGN AND FUND MOBILISATION </a:t>
            </a:r>
            <a:br>
              <a:rPr lang="en-ES" sz="2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ES" sz="2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2024-2025</a:t>
            </a:r>
            <a:br>
              <a:rPr lang="fi-FI" sz="2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i-FI" sz="2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i-FI" sz="2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fi-FI" sz="2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1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Ongoing</a:t>
            </a:r>
            <a:r>
              <a:rPr lang="fi-FI" sz="2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fi-FI" sz="2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-FI" sz="21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Financed</a:t>
            </a:r>
            <a:r>
              <a:rPr lang="fi-FI" sz="2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1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fi-FI" sz="2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AFD and </a:t>
            </a:r>
            <a:r>
              <a:rPr lang="fi-FI" sz="21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implemented</a:t>
            </a:r>
            <a:r>
              <a:rPr lang="fi-FI" sz="2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1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fi-FI" sz="2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1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Expertise</a:t>
            </a:r>
            <a:r>
              <a:rPr lang="fi-FI" sz="2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France, </a:t>
            </a:r>
            <a:r>
              <a:rPr lang="fi-FI" sz="21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</a:t>
            </a:r>
            <a:r>
              <a:rPr lang="fi-FI" sz="2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1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fi-FI" sz="2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France AU – Technical </a:t>
            </a:r>
            <a:r>
              <a:rPr lang="fi-FI" sz="2100" b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Facility</a:t>
            </a:r>
            <a:endParaRPr lang="en-ES" sz="2100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96D62-DE95-3801-5D02-0C278A324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319088"/>
            <a:ext cx="7868784" cy="621982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Two </a:t>
            </a:r>
            <a:r>
              <a:rPr lang="en-GB" sz="1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activities </a:t>
            </a: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identified as priority: </a:t>
            </a:r>
            <a:endParaRPr lang="en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Awareness campaigns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encouraging AUC member states to include in their industrial policy the contribution of SEZs on SME integration and local economic development.</a:t>
            </a:r>
          </a:p>
          <a:p>
            <a:pPr marL="0" indent="0">
              <a:buNone/>
            </a:pPr>
            <a:endParaRPr lang="en-E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stablishment of a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Force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assisting in the 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mobilisation of blended financial resources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implementing the Policy recommendations. </a:t>
            </a:r>
          </a:p>
          <a:p>
            <a:pPr marL="0" lvl="0" indent="0">
              <a:buNone/>
            </a:pPr>
            <a:endParaRPr lang="en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Task Force will comprise, among others, the following  key stakeholders: </a:t>
            </a:r>
          </a:p>
          <a:p>
            <a:pPr lvl="0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AUC-ETTIM Department </a:t>
            </a:r>
          </a:p>
          <a:p>
            <a:pPr lvl="0"/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AEZO</a:t>
            </a:r>
          </a:p>
          <a:p>
            <a:pPr lvl="0"/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Finance Institutions </a:t>
            </a:r>
          </a:p>
          <a:p>
            <a:pPr lvl="0"/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Africa-EU Global Gateway</a:t>
            </a:r>
          </a:p>
          <a:p>
            <a:pPr lvl="0"/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Bilateral development agencies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endParaRPr lang="en-E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ES" sz="1500" dirty="0"/>
          </a:p>
        </p:txBody>
      </p:sp>
    </p:spTree>
    <p:extLst>
      <p:ext uri="{BB962C8B-B14F-4D97-AF65-F5344CB8AC3E}">
        <p14:creationId xmlns:p14="http://schemas.microsoft.com/office/powerpoint/2010/main" val="4000445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5D5B2-4810-D521-9036-3B0D7D475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2885706" cy="44611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PHASE 2 IMPLEMENTATION OF THE POLICY RECOMMENDATIONS</a:t>
            </a:r>
            <a:br>
              <a:rPr lang="en-GB" sz="24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GB" sz="24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(2026-2030) </a:t>
            </a:r>
            <a:endParaRPr lang="en-ES" sz="24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2F445-8D7B-EEE4-74FE-BF50B022D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148856"/>
            <a:ext cx="8021680" cy="6390056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buNone/>
            </a:pPr>
            <a:r>
              <a:rPr lang="en-GB" sz="5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OBJECTIVE</a:t>
            </a:r>
          </a:p>
          <a:p>
            <a:pPr marL="0" indent="0">
              <a:buNone/>
            </a:pPr>
            <a:r>
              <a:rPr lang="en-ES" sz="56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SUPPORT </a:t>
            </a:r>
            <a:r>
              <a:rPr lang="en-GB" sz="56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THE TRANSITION OF SEZS TOWARDS A NEW BUSINESS MODEL </a:t>
            </a:r>
            <a:r>
              <a:rPr lang="en-GB" sz="56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WITH A FOCUS ON  REGIONAL SPATIAL DEVELOPMENT, SME INTEGRATION AND ESG MAINSTREAMING.</a:t>
            </a:r>
            <a:endParaRPr lang="en-GB" sz="5600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56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5600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SPECIFIC OBJECTIVES</a:t>
            </a:r>
            <a:endParaRPr lang="en-GB" sz="5600" b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5600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</a:t>
            </a:r>
            <a:r>
              <a:rPr lang="en-GB" sz="5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grading SEZs policies for strengthening proper governance</a:t>
            </a:r>
          </a:p>
          <a:p>
            <a:r>
              <a:rPr lang="en-GB" sz="5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Boosting regional </a:t>
            </a:r>
            <a:r>
              <a:rPr lang="en-GB" sz="56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spatial</a:t>
            </a:r>
            <a:r>
              <a:rPr lang="en-GB" sz="56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ecosystem, inc</a:t>
            </a:r>
            <a:r>
              <a:rPr lang="en-GB" sz="56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luding  SMEs</a:t>
            </a:r>
            <a:r>
              <a:rPr lang="en-ES" sz="5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integration in SEZs</a:t>
            </a:r>
            <a:r>
              <a:rPr lang="fi-FI" sz="56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5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5600" i="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GB" sz="5600" i="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upport SEZs on ESG  compliance and outreach</a:t>
            </a:r>
            <a:endParaRPr lang="en-GB" sz="5600" kern="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5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n-GB" sz="56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everage of </a:t>
            </a:r>
            <a:r>
              <a:rPr lang="en-GB" sz="5600" dirty="0" err="1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AfCFTA</a:t>
            </a:r>
            <a:r>
              <a:rPr lang="en-GB" sz="56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and </a:t>
            </a:r>
            <a:r>
              <a:rPr lang="en-GB" sz="5600" dirty="0">
                <a:latin typeface="Calibri" panose="020F0502020204030204" pitchFamily="34" charset="0"/>
                <a:ea typeface="Aptos" panose="020B0004020202020204" pitchFamily="34" charset="0"/>
              </a:rPr>
              <a:t>trade</a:t>
            </a:r>
            <a:r>
              <a:rPr lang="en-GB" sz="56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corridors</a:t>
            </a:r>
            <a:endParaRPr lang="en-GB" sz="56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56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56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TARGET :</a:t>
            </a:r>
            <a:endParaRPr lang="en-GB" sz="56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GB" sz="5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15 selected countries from the 5 regions.</a:t>
            </a:r>
          </a:p>
          <a:p>
            <a:r>
              <a:rPr lang="en-GB" sz="56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56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600</a:t>
            </a:r>
            <a:r>
              <a:rPr lang="en-GB" sz="5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SMEs to integrate in SEZs</a:t>
            </a:r>
          </a:p>
          <a:p>
            <a:pPr marL="0" indent="0">
              <a:buNone/>
            </a:pPr>
            <a:endParaRPr lang="en-GB" sz="5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56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DURATION:</a:t>
            </a:r>
          </a:p>
          <a:p>
            <a:pPr marL="0" indent="0">
              <a:buNone/>
            </a:pPr>
            <a:r>
              <a:rPr lang="en-GB" sz="56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5</a:t>
            </a:r>
            <a:r>
              <a:rPr lang="en-GB" sz="5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years</a:t>
            </a:r>
          </a:p>
          <a:p>
            <a:pPr marL="0" indent="0">
              <a:buNone/>
            </a:pPr>
            <a:endParaRPr lang="en-GB" sz="56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56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IMPLEMENTATION: </a:t>
            </a:r>
          </a:p>
          <a:p>
            <a:pPr marL="0" indent="0">
              <a:buNone/>
            </a:pPr>
            <a:r>
              <a:rPr lang="en-GB" sz="56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AUC ETTIM in partnership with AEZO, international and bilateral development agencies</a:t>
            </a:r>
          </a:p>
          <a:p>
            <a:pPr marL="0" indent="0">
              <a:buNone/>
            </a:pPr>
            <a:endParaRPr lang="en-GB" sz="7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7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7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en-ES" sz="7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ES" sz="700" dirty="0"/>
          </a:p>
        </p:txBody>
      </p:sp>
    </p:spTree>
    <p:extLst>
      <p:ext uri="{BB962C8B-B14F-4D97-AF65-F5344CB8AC3E}">
        <p14:creationId xmlns:p14="http://schemas.microsoft.com/office/powerpoint/2010/main" val="2498395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ver of a magazine&#10;&#10;Description automatically generated">
            <a:extLst>
              <a:ext uri="{FF2B5EF4-FFF2-40B4-BE49-F238E27FC236}">
                <a16:creationId xmlns:a16="http://schemas.microsoft.com/office/drawing/2014/main" id="{6F0A898D-7B9E-B1B9-8E45-FF7330D05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2912" y="316723"/>
            <a:ext cx="3934046" cy="654127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5DAD7E-6642-7E5F-2722-DF791081B68F}"/>
              </a:ext>
            </a:extLst>
          </p:cNvPr>
          <p:cNvSpPr txBox="1"/>
          <p:nvPr/>
        </p:nvSpPr>
        <p:spPr>
          <a:xfrm>
            <a:off x="274320" y="5635255"/>
            <a:ext cx="61690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For a copy of the policy document please contact AU-ETTIM Department. </a:t>
            </a:r>
            <a:r>
              <a:rPr lang="en-ES" sz="2000" dirty="0">
                <a:latin typeface="Calibri" panose="020F0502020204030204" pitchFamily="34" charset="0"/>
                <a:cs typeface="Calibri" panose="020F0502020204030204" pitchFamily="34" charset="0"/>
              </a:rPr>
              <a:t>Mr. Zakaria Ouari,</a:t>
            </a:r>
          </a:p>
          <a:p>
            <a:r>
              <a:rPr lang="en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OuariZ@africa-union.org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ES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7011EC3E-24FA-191B-0763-CC9CFEBD9A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499368"/>
              </p:ext>
            </p:extLst>
          </p:nvPr>
        </p:nvGraphicFramePr>
        <p:xfrm>
          <a:off x="432680" y="510408"/>
          <a:ext cx="6169009" cy="4359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792347B-D569-0B40-9AC5-4BDA42D4B1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571" y="4612639"/>
            <a:ext cx="3201230" cy="10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8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769C7-424C-30FC-1143-984A60CDD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-10886"/>
            <a:ext cx="5036834" cy="456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4C0CC0-86A9-0339-10AD-B3D7DD12B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932" y="617922"/>
            <a:ext cx="8723770" cy="6240078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 we step into 2025, it is crucial to reflect on the following questions: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Why, despite decades of support extended to SMEs by governments, Regional Economic Communities (RECs), and international and bilateral institutions, does the situation remain largely unchanged?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Why have efforts to integrate SMEs into value chains and clusters failed to yield significant or scalable results?</a:t>
            </a:r>
          </a:p>
          <a:p>
            <a:pPr marL="0" indent="0">
              <a:buNone/>
            </a:pP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 contributing factor, though not the primary one, is that </a:t>
            </a: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SMEs often operate in highly </a:t>
            </a:r>
            <a:r>
              <a:rPr lang="en-US" sz="2000" b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unfavourable</a:t>
            </a:r>
            <a:r>
              <a:rPr lang="en-US" sz="2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environments and business ecosystem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/>
            <a:endParaRPr lang="en-US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This leads us to a critical question: what type of enabling environment or ecosystem would allow SMEs to develop, scale and achieve sustainable growth?</a:t>
            </a: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study </a:t>
            </a:r>
            <a:r>
              <a:rPr lang="en-US" sz="2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“SEZ Contribution to SME Integration and Local Economic Development”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identified three key ecosystems that foster SME development and growth:</a:t>
            </a:r>
          </a:p>
          <a:p>
            <a:pPr>
              <a:spcBef>
                <a:spcPts val="900"/>
              </a:spcBef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New Generation 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Special Economic Zones, both in the maritime and inland (hinterland) areas</a:t>
            </a:r>
          </a:p>
          <a:p>
            <a:pPr>
              <a:spcBef>
                <a:spcPts val="90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Regional planning initiatives for coordinated development</a:t>
            </a:r>
          </a:p>
          <a:p>
            <a:pPr>
              <a:spcBef>
                <a:spcPts val="900"/>
              </a:spcBef>
            </a:pP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Existing and emerging trade corridors being developed or developing across Africa</a:t>
            </a:r>
          </a:p>
          <a:p>
            <a:pPr marL="0"/>
            <a:endParaRPr lang="en-US" sz="800" dirty="0"/>
          </a:p>
        </p:txBody>
      </p: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0C587A8D-1AC8-F6AB-AA51-EE714595E9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451" r="22217" b="-1"/>
          <a:stretch/>
        </p:blipFill>
        <p:spPr>
          <a:xfrm>
            <a:off x="9013703" y="-10886"/>
            <a:ext cx="3178298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34686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E91944-D65E-0822-F2A8-87D1CDCDBE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2" r="40214" b="-2"/>
          <a:stretch/>
        </p:blipFill>
        <p:spPr>
          <a:xfrm>
            <a:off x="-217182" y="402925"/>
            <a:ext cx="2168645" cy="606821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CD6F61-0411-A089-B446-657F7BAE2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18" y="22404"/>
            <a:ext cx="9670474" cy="44115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SCOPE OF THE POLICY REPORT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FB52950B-BD9F-5B71-E837-F0BDCCBF21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840937"/>
              </p:ext>
            </p:extLst>
          </p:nvPr>
        </p:nvGraphicFramePr>
        <p:xfrm>
          <a:off x="1951463" y="463562"/>
          <a:ext cx="10125309" cy="6372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204292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34A48-912C-1A00-7305-A7AE5AA09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059"/>
            <a:ext cx="10515600" cy="60297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</a:pPr>
            <a:r>
              <a:rPr lang="en-GB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en-E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en-E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 THAT INFORMED THE POLICY</a:t>
            </a:r>
            <a:br>
              <a:rPr lang="en-ES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E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65ED-2950-1F82-8A17-83CF47881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815" y="501806"/>
            <a:ext cx="11764535" cy="5675157"/>
          </a:xfrm>
        </p:spPr>
        <p:txBody>
          <a:bodyPr/>
          <a:lstStyle/>
          <a:p>
            <a:endParaRPr lang="en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8594D-CBAF-6ABE-D473-2250E58EBB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16" y="1036174"/>
            <a:ext cx="10071532" cy="505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935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778CD-1E70-DD48-AA4C-E5AC416DA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16" y="1"/>
            <a:ext cx="11912584" cy="479502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2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SEZs REVIEW AND BENCHMARKING</a:t>
            </a:r>
            <a:r>
              <a:rPr lang="en-GB" sz="44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br>
              <a:rPr lang="en-ES" sz="4400" b="1" kern="1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ES" b="1" dirty="0">
              <a:solidFill>
                <a:srgbClr val="7030A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91C37-F15A-E595-5251-603B57404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79503"/>
            <a:ext cx="12179181" cy="63784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en-ES" sz="18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3FDF25-4928-1F9D-CE02-0A16F3AFA044}"/>
              </a:ext>
            </a:extLst>
          </p:cNvPr>
          <p:cNvSpPr txBox="1"/>
          <p:nvPr/>
        </p:nvSpPr>
        <p:spPr>
          <a:xfrm>
            <a:off x="6639870" y="911951"/>
            <a:ext cx="539577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 addition to the 20 SEZs, other</a:t>
            </a:r>
            <a:r>
              <a:rPr lang="en-GB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were reviewed to complement the research:</a:t>
            </a:r>
          </a:p>
          <a:p>
            <a:pPr marL="0" indent="0">
              <a:buNone/>
            </a:pPr>
            <a:endParaRPr lang="en-ES" b="1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Egypt</a:t>
            </a:r>
            <a:r>
              <a:rPr lang="en-GB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Suez Canal Economic Zone (</a:t>
            </a:r>
            <a:r>
              <a:rPr lang="en-GB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SCZone</a:t>
            </a:r>
            <a:r>
              <a:rPr lang="en-GB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East Ismailia Eco Industrial Park and </a:t>
            </a:r>
            <a:r>
              <a:rPr lang="en-GB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Robbiki</a:t>
            </a:r>
            <a:r>
              <a:rPr lang="en-GB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Eco-Leather Park SEZ </a:t>
            </a:r>
          </a:p>
          <a:p>
            <a:pPr marL="342900" indent="-342900">
              <a:buFont typeface="Symbol" pitchFamily="2" charset="2"/>
              <a:buChar char=""/>
            </a:pPr>
            <a:r>
              <a:rPr lang="en-GB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Gabon</a:t>
            </a:r>
            <a:r>
              <a:rPr lang="en-GB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GSEZ Port,  </a:t>
            </a:r>
            <a:r>
              <a:rPr lang="en-GB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Owendo</a:t>
            </a:r>
            <a:r>
              <a:rPr lang="en-GB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</a:t>
            </a:r>
            <a:endParaRPr lang="en-ES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Madagascar</a:t>
            </a:r>
            <a:r>
              <a:rPr lang="en-GB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SEZ</a:t>
            </a:r>
            <a:endParaRPr lang="en-ES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Mauritius</a:t>
            </a:r>
            <a:r>
              <a:rPr lang="en-GB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GB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Caudan</a:t>
            </a:r>
            <a:r>
              <a:rPr lang="en-GB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Waterfront SEZ</a:t>
            </a:r>
            <a:r>
              <a:rPr lang="en-GB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ES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Kenya</a:t>
            </a:r>
            <a:r>
              <a:rPr lang="en-GB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 Industrial Technology Park</a:t>
            </a:r>
            <a:endParaRPr lang="en-ES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Ghana</a:t>
            </a:r>
            <a:r>
              <a:rPr lang="en-GB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Accra Digital Centre, </a:t>
            </a:r>
            <a:r>
              <a:rPr lang="en-GB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Enugu Industrial Park and Free-Trade Zone </a:t>
            </a:r>
            <a:r>
              <a:rPr lang="en-GB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Ghana</a:t>
            </a:r>
            <a:r>
              <a:rPr lang="en-GB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</a:t>
            </a:r>
            <a:r>
              <a:rPr lang="en-GB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Enpower</a:t>
            </a:r>
            <a:r>
              <a:rPr lang="en-GB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- FTZ</a:t>
            </a:r>
            <a:r>
              <a:rPr lang="en-GB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), </a:t>
            </a:r>
            <a:endParaRPr lang="en-ES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Nigeria</a:t>
            </a:r>
            <a:r>
              <a:rPr lang="en-GB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Dangote Industrial Free Zone and Lagos Free Zone  </a:t>
            </a:r>
            <a:endParaRPr lang="en-ES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Morocco: </a:t>
            </a:r>
            <a:r>
              <a:rPr lang="en-GB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Kenitra</a:t>
            </a:r>
            <a:r>
              <a:rPr lang="en-GB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Atlantic Free Zone, </a:t>
            </a:r>
            <a:r>
              <a:rPr lang="en-GB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Nearshore Park SEZ and </a:t>
            </a:r>
            <a:r>
              <a:rPr lang="en-GB" kern="100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Midparc</a:t>
            </a:r>
            <a:r>
              <a:rPr lang="en-GB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Free Zone in Casablanca, Oujda Technopole, </a:t>
            </a:r>
            <a:endParaRPr lang="en-ES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South Africa</a:t>
            </a:r>
            <a:r>
              <a:rPr lang="en-GB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GB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Sandalha</a:t>
            </a:r>
            <a:endParaRPr lang="en-ES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E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60900-FEFE-061E-0D5D-D0D51F789EFF}"/>
              </a:ext>
            </a:extLst>
          </p:cNvPr>
          <p:cNvSpPr txBox="1"/>
          <p:nvPr/>
        </p:nvSpPr>
        <p:spPr>
          <a:xfrm>
            <a:off x="167267" y="6257100"/>
            <a:ext cx="11887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chemeClr val="accent2"/>
              </a:solidFill>
            </a:endParaRPr>
          </a:p>
          <a:p>
            <a:pPr algn="ctr"/>
            <a:r>
              <a:rPr lang="en-GB" b="1" dirty="0">
                <a:solidFill>
                  <a:schemeClr val="accent2"/>
                </a:solidFill>
              </a:rPr>
              <a:t>Following AUC recommendation, the benchmarking was extended to cover India and China</a:t>
            </a:r>
            <a:endParaRPr lang="en-ES" b="1" dirty="0">
              <a:solidFill>
                <a:schemeClr val="accent2"/>
              </a:solidFill>
            </a:endParaRPr>
          </a:p>
          <a:p>
            <a:endParaRPr lang="en-E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A6E08B-1D3B-385E-1770-B0C94CA8D4D2}"/>
              </a:ext>
            </a:extLst>
          </p:cNvPr>
          <p:cNvSpPr txBox="1"/>
          <p:nvPr/>
        </p:nvSpPr>
        <p:spPr>
          <a:xfrm>
            <a:off x="7415562" y="5229921"/>
            <a:ext cx="3472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ES" b="1" dirty="0">
              <a:solidFill>
                <a:schemeClr val="accent2"/>
              </a:solidFill>
            </a:endParaRPr>
          </a:p>
          <a:p>
            <a:endParaRPr lang="en-ES" b="1" dirty="0">
              <a:solidFill>
                <a:schemeClr val="accent2"/>
              </a:solidFill>
            </a:endParaRPr>
          </a:p>
          <a:p>
            <a:endParaRPr lang="en-ES" b="1" dirty="0">
              <a:solidFill>
                <a:schemeClr val="accent2"/>
              </a:solidFill>
            </a:endParaRPr>
          </a:p>
          <a:p>
            <a:r>
              <a:rPr lang="en-ES" b="1" dirty="0">
                <a:solidFill>
                  <a:schemeClr val="accent2"/>
                </a:solidFill>
              </a:rPr>
              <a:t>TOTAL OF 37 SEZS ANALIZED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BD756793-89A0-F732-63E9-17DA13AB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7" y="811654"/>
            <a:ext cx="6633063" cy="520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850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EA9776-7FEC-7437-2B7F-06E28F36EF58}"/>
              </a:ext>
            </a:extLst>
          </p:cNvPr>
          <p:cNvSpPr txBox="1"/>
          <p:nvPr/>
        </p:nvSpPr>
        <p:spPr>
          <a:xfrm>
            <a:off x="2514600" y="2651760"/>
            <a:ext cx="6743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ES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FINDING AND POLICY RECOMMANDATIONS</a:t>
            </a:r>
          </a:p>
        </p:txBody>
      </p:sp>
    </p:spTree>
    <p:extLst>
      <p:ext uri="{BB962C8B-B14F-4D97-AF65-F5344CB8AC3E}">
        <p14:creationId xmlns:p14="http://schemas.microsoft.com/office/powerpoint/2010/main" val="285788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9BF159-9B52-9785-AF82-8D8662A030B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279" b="451"/>
          <a:stretch/>
        </p:blipFill>
        <p:spPr>
          <a:xfrm>
            <a:off x="225083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41985713-F05A-0FB2-9911-1DC1EDEC6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5860500"/>
              </p:ext>
            </p:extLst>
          </p:nvPr>
        </p:nvGraphicFramePr>
        <p:xfrm>
          <a:off x="3543887" y="454817"/>
          <a:ext cx="8423030" cy="551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519F1F7-D221-B54F-DC5E-053702675CB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2958" r="17031"/>
          <a:stretch/>
        </p:blipFill>
        <p:spPr>
          <a:xfrm>
            <a:off x="225083" y="228599"/>
            <a:ext cx="3608363" cy="596852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7163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A17BC21-1AAF-CA47-9039-8E6EEC277B3A}">
  <we:reference id="wa200005566" version="3.0.0.2" store="en-GB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9945</TotalTime>
  <Words>2883</Words>
  <Application>Microsoft Macintosh PowerPoint</Application>
  <PresentationFormat>Widescreen</PresentationFormat>
  <Paragraphs>387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Symbol</vt:lpstr>
      <vt:lpstr>Times New Roman</vt:lpstr>
      <vt:lpstr>Wingdings</vt:lpstr>
      <vt:lpstr>Office Theme</vt:lpstr>
      <vt:lpstr> SPECIAL ECONOMIC ZONES   CONTRIBUTION TO SME INTEGRATION AND LOCAL ECONOMIC  DEVELOPMENT   Dr. Sid Boubekeur and Peter Kuria Githinji  </vt:lpstr>
      <vt:lpstr> PROJECT IN THE FRAMEWORK OF FRENCH-AFRICAN UNION TECHNICAL FACILITY </vt:lpstr>
      <vt:lpstr>PowerPoint Presentation</vt:lpstr>
      <vt:lpstr>BACKGROUND</vt:lpstr>
      <vt:lpstr> SCOPE OF THE POLICY REPORT</vt:lpstr>
      <vt:lpstr>    PROCESS THAT INFORMED THE POLICY </vt:lpstr>
      <vt:lpstr>  SEZs REVIEW AND BENCHMARKING  </vt:lpstr>
      <vt:lpstr>PowerPoint Presentation</vt:lpstr>
      <vt:lpstr>PowerPoint Presentation</vt:lpstr>
      <vt:lpstr>GOVERNMENT AND SEZs PRIORITY SECTORS ARE  ALIGNED</vt:lpstr>
      <vt:lpstr>         SEZs POLICIES </vt:lpstr>
      <vt:lpstr>                           FISCAL  BENEFITS AND DEPENDENCE </vt:lpstr>
      <vt:lpstr>                                             ESG PERFORMANCE  </vt:lpstr>
      <vt:lpstr>                              INCREASING THE PARTICIPATION OF LOCAL FIRMS IN SEZ ACTIVITIES </vt:lpstr>
      <vt:lpstr>                                 LOCAL ECONOMIC DEVELOPMENT </vt:lpstr>
      <vt:lpstr>                           REGIONAL AND CONTINENTAL INTEGRATION</vt:lpstr>
      <vt:lpstr>                   TRANSITIONING TO A NEW GENERATION SEZs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RECOMMENDATIONS</vt:lpstr>
      <vt:lpstr>   </vt:lpstr>
      <vt:lpstr> PHASE 1 AWARENESS CAMPAIGN AND FUND MOBILISATION  2024-2025    Ongoing: Financed by AFD and implemented by Expertise France, under the France AU – Technical Facility</vt:lpstr>
      <vt:lpstr>PHASE 2 IMPLEMENTATION OF THE POLICY RECOMMENDATIONS (2026-2030)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SPECIAL ECONOMIC ZONES IN AFRICA:   CONTRIBUTION TO SME INTEGRATION AND LOCAL ECONOMIC. DEV ELOPMENT       Dr. Sid Boubekeur and Peter Kuria Githinji</dc:title>
  <dc:creator>Sid Boubekeur</dc:creator>
  <cp:lastModifiedBy>Sid Boubekeur</cp:lastModifiedBy>
  <cp:revision>120</cp:revision>
  <dcterms:created xsi:type="dcterms:W3CDTF">2024-11-16T15:48:42Z</dcterms:created>
  <dcterms:modified xsi:type="dcterms:W3CDTF">2025-01-21T21:44:27Z</dcterms:modified>
</cp:coreProperties>
</file>