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50"/>
  </p:notesMasterIdLst>
  <p:sldIdLst>
    <p:sldId id="355" r:id="rId2"/>
    <p:sldId id="372" r:id="rId3"/>
    <p:sldId id="475" r:id="rId4"/>
    <p:sldId id="476" r:id="rId5"/>
    <p:sldId id="477" r:id="rId6"/>
    <p:sldId id="478" r:id="rId7"/>
    <p:sldId id="479" r:id="rId8"/>
    <p:sldId id="484" r:id="rId9"/>
    <p:sldId id="485" r:id="rId10"/>
    <p:sldId id="486" r:id="rId11"/>
    <p:sldId id="487" r:id="rId12"/>
    <p:sldId id="488" r:id="rId13"/>
    <p:sldId id="497" r:id="rId14"/>
    <p:sldId id="498" r:id="rId15"/>
    <p:sldId id="499" r:id="rId16"/>
    <p:sldId id="500" r:id="rId17"/>
    <p:sldId id="501" r:id="rId18"/>
    <p:sldId id="489" r:id="rId19"/>
    <p:sldId id="490" r:id="rId20"/>
    <p:sldId id="491" r:id="rId21"/>
    <p:sldId id="502" r:id="rId22"/>
    <p:sldId id="492" r:id="rId23"/>
    <p:sldId id="493" r:id="rId24"/>
    <p:sldId id="374" r:id="rId25"/>
    <p:sldId id="494" r:id="rId26"/>
    <p:sldId id="495" r:id="rId27"/>
    <p:sldId id="496" r:id="rId28"/>
    <p:sldId id="506" r:id="rId29"/>
    <p:sldId id="375" r:id="rId30"/>
    <p:sldId id="503" r:id="rId31"/>
    <p:sldId id="504" r:id="rId32"/>
    <p:sldId id="505" r:id="rId33"/>
    <p:sldId id="509" r:id="rId34"/>
    <p:sldId id="510" r:id="rId35"/>
    <p:sldId id="511" r:id="rId36"/>
    <p:sldId id="515" r:id="rId37"/>
    <p:sldId id="519" r:id="rId38"/>
    <p:sldId id="520" r:id="rId39"/>
    <p:sldId id="517" r:id="rId40"/>
    <p:sldId id="521" r:id="rId41"/>
    <p:sldId id="378" r:id="rId42"/>
    <p:sldId id="379" r:id="rId43"/>
    <p:sldId id="522" r:id="rId44"/>
    <p:sldId id="523" r:id="rId45"/>
    <p:sldId id="524" r:id="rId46"/>
    <p:sldId id="525" r:id="rId47"/>
    <p:sldId id="526" r:id="rId48"/>
    <p:sldId id="358" r:id="rId4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quel Frederick" initials="RF" lastIdx="2" clrIdx="0">
    <p:extLst>
      <p:ext uri="{19B8F6BF-5375-455C-9EA6-DF929625EA0E}">
        <p15:presenceInfo xmlns:p15="http://schemas.microsoft.com/office/powerpoint/2012/main" userId="Raquel Frederick"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44085"/>
    <a:srgbClr val="033B74"/>
    <a:srgbClr val="063C77"/>
    <a:srgbClr val="0A97D9"/>
    <a:srgbClr val="0563C1"/>
    <a:srgbClr val="D6DCE5"/>
    <a:srgbClr val="2B7B17"/>
    <a:srgbClr val="810024"/>
    <a:srgbClr val="CD7000"/>
    <a:srgbClr val="0172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4" autoAdjust="0"/>
    <p:restoredTop sz="79915" autoAdjust="0"/>
  </p:normalViewPr>
  <p:slideViewPr>
    <p:cSldViewPr snapToGrid="0">
      <p:cViewPr varScale="1">
        <p:scale>
          <a:sx n="42" d="100"/>
          <a:sy n="42" d="100"/>
        </p:scale>
        <p:origin x="1604" y="2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EF2644-83B0-4523-98D3-3CA97D59330C}" type="datetimeFigureOut">
              <a:rPr lang="en-US" smtClean="0"/>
              <a:t>1/20/2025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B8604C-1101-4E9F-9D20-27B96184E882}" type="slidenum">
              <a:rPr lang="en-US" smtClean="0"/>
              <a:t>‹N°›</a:t>
            </a:fld>
            <a:endParaRPr lang="en-US"/>
          </a:p>
        </p:txBody>
      </p:sp>
    </p:spTree>
    <p:extLst>
      <p:ext uri="{BB962C8B-B14F-4D97-AF65-F5344CB8AC3E}">
        <p14:creationId xmlns:p14="http://schemas.microsoft.com/office/powerpoint/2010/main" val="21730443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DB8604C-1101-4E9F-9D20-27B96184E882}" type="slidenum">
              <a:rPr lang="en-US" smtClean="0"/>
              <a:t>22</a:t>
            </a:fld>
            <a:endParaRPr lang="en-US"/>
          </a:p>
        </p:txBody>
      </p:sp>
    </p:spTree>
    <p:extLst>
      <p:ext uri="{BB962C8B-B14F-4D97-AF65-F5344CB8AC3E}">
        <p14:creationId xmlns:p14="http://schemas.microsoft.com/office/powerpoint/2010/main" val="27612880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fr-FR"/>
              <a:t>Modifiez le style du titre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895CCF58-98CC-425C-A4EB-C90C2473AAB3}" type="datetimeFigureOut">
              <a:rPr lang="en-US" smtClean="0"/>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9CF414-0634-4E5D-9077-D58D470BFA39}" type="slidenum">
              <a:rPr lang="en-US" smtClean="0"/>
              <a:t>‹N°›</a:t>
            </a:fld>
            <a:endParaRPr lang="en-US"/>
          </a:p>
        </p:txBody>
      </p:sp>
    </p:spTree>
    <p:extLst>
      <p:ext uri="{BB962C8B-B14F-4D97-AF65-F5344CB8AC3E}">
        <p14:creationId xmlns:p14="http://schemas.microsoft.com/office/powerpoint/2010/main" val="179172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fr-FR"/>
              <a:t>Modifiez le style du titre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895CCF58-98CC-425C-A4EB-C90C2473AAB3}" type="datetimeFigureOut">
              <a:rPr lang="en-US" smtClean="0"/>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9CF414-0634-4E5D-9077-D58D470BFA39}" type="slidenum">
              <a:rPr lang="en-US" smtClean="0"/>
              <a:t>‹N°›</a:t>
            </a:fld>
            <a:endParaRPr lang="en-US"/>
          </a:p>
        </p:txBody>
      </p:sp>
    </p:spTree>
    <p:extLst>
      <p:ext uri="{BB962C8B-B14F-4D97-AF65-F5344CB8AC3E}">
        <p14:creationId xmlns:p14="http://schemas.microsoft.com/office/powerpoint/2010/main" val="31958243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fr-FR"/>
              <a:t>Modifiez le style du titre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895CCF58-98CC-425C-A4EB-C90C2473AAB3}" type="datetimeFigureOut">
              <a:rPr lang="en-US" smtClean="0"/>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9CF414-0634-4E5D-9077-D58D470BFA39}" type="slidenum">
              <a:rPr lang="en-US" smtClean="0"/>
              <a:t>‹N°›</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8111857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fr-FR"/>
              <a:t>Modifiez le style du titre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895CCF58-98CC-425C-A4EB-C90C2473AAB3}" type="datetimeFigureOut">
              <a:rPr lang="en-US" smtClean="0"/>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9CF414-0634-4E5D-9077-D58D470BFA39}" type="slidenum">
              <a:rPr lang="en-US" smtClean="0"/>
              <a:t>‹N°›</a:t>
            </a:fld>
            <a:endParaRPr lang="en-US"/>
          </a:p>
        </p:txBody>
      </p:sp>
    </p:spTree>
    <p:extLst>
      <p:ext uri="{BB962C8B-B14F-4D97-AF65-F5344CB8AC3E}">
        <p14:creationId xmlns:p14="http://schemas.microsoft.com/office/powerpoint/2010/main" val="9702591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fr-FR"/>
              <a:t>Modifiez le style du titre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895CCF58-98CC-425C-A4EB-C90C2473AAB3}" type="datetimeFigureOut">
              <a:rPr lang="en-US" smtClean="0"/>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9CF414-0634-4E5D-9077-D58D470BFA39}" type="slidenum">
              <a:rPr lang="en-US" smtClean="0"/>
              <a:t>‹N°›</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106097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fr-FR"/>
              <a:t>Modifiez le style du titre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895CCF58-98CC-425C-A4EB-C90C2473AAB3}" type="datetimeFigureOut">
              <a:rPr lang="en-US" smtClean="0"/>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9CF414-0634-4E5D-9077-D58D470BFA39}" type="slidenum">
              <a:rPr lang="en-US" smtClean="0"/>
              <a:t>‹N°›</a:t>
            </a:fld>
            <a:endParaRPr lang="en-US"/>
          </a:p>
        </p:txBody>
      </p:sp>
    </p:spTree>
    <p:extLst>
      <p:ext uri="{BB962C8B-B14F-4D97-AF65-F5344CB8AC3E}">
        <p14:creationId xmlns:p14="http://schemas.microsoft.com/office/powerpoint/2010/main" val="6637981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895CCF58-98CC-425C-A4EB-C90C2473AAB3}" type="datetimeFigureOut">
              <a:rPr lang="en-US" smtClean="0"/>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9CF414-0634-4E5D-9077-D58D470BFA39}" type="slidenum">
              <a:rPr lang="en-US" smtClean="0"/>
              <a:t>‹N°›</a:t>
            </a:fld>
            <a:endParaRPr lang="en-US"/>
          </a:p>
        </p:txBody>
      </p:sp>
    </p:spTree>
    <p:extLst>
      <p:ext uri="{BB962C8B-B14F-4D97-AF65-F5344CB8AC3E}">
        <p14:creationId xmlns:p14="http://schemas.microsoft.com/office/powerpoint/2010/main" val="24333848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fr-FR"/>
              <a:t>Modifiez le style du titre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895CCF58-98CC-425C-A4EB-C90C2473AAB3}" type="datetimeFigureOut">
              <a:rPr lang="en-US" smtClean="0"/>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9CF414-0634-4E5D-9077-D58D470BFA39}" type="slidenum">
              <a:rPr lang="en-US" smtClean="0"/>
              <a:t>‹N°›</a:t>
            </a:fld>
            <a:endParaRPr lang="en-US"/>
          </a:p>
        </p:txBody>
      </p:sp>
    </p:spTree>
    <p:extLst>
      <p:ext uri="{BB962C8B-B14F-4D97-AF65-F5344CB8AC3E}">
        <p14:creationId xmlns:p14="http://schemas.microsoft.com/office/powerpoint/2010/main" val="22584749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BEB56BC-18B4-484A-A48C-60618F6083A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FCEAA21F-2ED2-4F88-A210-B5875FA3BAD7}"/>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0" y="0"/>
            <a:ext cx="2591025" cy="4401693"/>
          </a:xfrm>
          <a:prstGeom prst="rect">
            <a:avLst/>
          </a:prstGeom>
        </p:spPr>
      </p:pic>
      <p:sp>
        <p:nvSpPr>
          <p:cNvPr id="9" name="Freeform 91">
            <a:extLst>
              <a:ext uri="{FF2B5EF4-FFF2-40B4-BE49-F238E27FC236}">
                <a16:creationId xmlns:a16="http://schemas.microsoft.com/office/drawing/2014/main" id="{BA552FB6-6A13-49A1-B8B3-8FF8F9DA2E45}"/>
              </a:ext>
            </a:extLst>
          </p:cNvPr>
          <p:cNvSpPr/>
          <p:nvPr userDrawn="1"/>
        </p:nvSpPr>
        <p:spPr>
          <a:xfrm>
            <a:off x="17" y="8"/>
            <a:ext cx="12191985" cy="6857992"/>
          </a:xfrm>
          <a:custGeom>
            <a:avLst/>
            <a:gdLst>
              <a:gd name="connsiteX0" fmla="*/ 8540357 w 9143989"/>
              <a:gd name="connsiteY0" fmla="*/ 4429886 h 5143494"/>
              <a:gd name="connsiteX1" fmla="*/ 8430945 w 9143989"/>
              <a:gd name="connsiteY1" fmla="*/ 4539298 h 5143494"/>
              <a:gd name="connsiteX2" fmla="*/ 8430945 w 9143989"/>
              <a:gd name="connsiteY2" fmla="*/ 4976932 h 5143494"/>
              <a:gd name="connsiteX3" fmla="*/ 8540357 w 9143989"/>
              <a:gd name="connsiteY3" fmla="*/ 5086344 h 5143494"/>
              <a:gd name="connsiteX4" fmla="*/ 8977991 w 9143989"/>
              <a:gd name="connsiteY4" fmla="*/ 5086344 h 5143494"/>
              <a:gd name="connsiteX5" fmla="*/ 9087403 w 9143989"/>
              <a:gd name="connsiteY5" fmla="*/ 4976932 h 5143494"/>
              <a:gd name="connsiteX6" fmla="*/ 9087403 w 9143989"/>
              <a:gd name="connsiteY6" fmla="*/ 4539298 h 5143494"/>
              <a:gd name="connsiteX7" fmla="*/ 8977991 w 9143989"/>
              <a:gd name="connsiteY7" fmla="*/ 4429886 h 5143494"/>
              <a:gd name="connsiteX8" fmla="*/ 7778358 w 9143989"/>
              <a:gd name="connsiteY8" fmla="*/ 4429886 h 5143494"/>
              <a:gd name="connsiteX9" fmla="*/ 7668946 w 9143989"/>
              <a:gd name="connsiteY9" fmla="*/ 4539298 h 5143494"/>
              <a:gd name="connsiteX10" fmla="*/ 7668946 w 9143989"/>
              <a:gd name="connsiteY10" fmla="*/ 4976932 h 5143494"/>
              <a:gd name="connsiteX11" fmla="*/ 7778358 w 9143989"/>
              <a:gd name="connsiteY11" fmla="*/ 5086344 h 5143494"/>
              <a:gd name="connsiteX12" fmla="*/ 8215992 w 9143989"/>
              <a:gd name="connsiteY12" fmla="*/ 5086344 h 5143494"/>
              <a:gd name="connsiteX13" fmla="*/ 8325404 w 9143989"/>
              <a:gd name="connsiteY13" fmla="*/ 4976932 h 5143494"/>
              <a:gd name="connsiteX14" fmla="*/ 8325404 w 9143989"/>
              <a:gd name="connsiteY14" fmla="*/ 4539298 h 5143494"/>
              <a:gd name="connsiteX15" fmla="*/ 8215992 w 9143989"/>
              <a:gd name="connsiteY15" fmla="*/ 4429886 h 5143494"/>
              <a:gd name="connsiteX16" fmla="*/ 7023979 w 9143989"/>
              <a:gd name="connsiteY16" fmla="*/ 4429886 h 5143494"/>
              <a:gd name="connsiteX17" fmla="*/ 6914567 w 9143989"/>
              <a:gd name="connsiteY17" fmla="*/ 4539298 h 5143494"/>
              <a:gd name="connsiteX18" fmla="*/ 6914567 w 9143989"/>
              <a:gd name="connsiteY18" fmla="*/ 4976932 h 5143494"/>
              <a:gd name="connsiteX19" fmla="*/ 7023979 w 9143989"/>
              <a:gd name="connsiteY19" fmla="*/ 5086344 h 5143494"/>
              <a:gd name="connsiteX20" fmla="*/ 7461613 w 9143989"/>
              <a:gd name="connsiteY20" fmla="*/ 5086344 h 5143494"/>
              <a:gd name="connsiteX21" fmla="*/ 7571025 w 9143989"/>
              <a:gd name="connsiteY21" fmla="*/ 4976932 h 5143494"/>
              <a:gd name="connsiteX22" fmla="*/ 7571025 w 9143989"/>
              <a:gd name="connsiteY22" fmla="*/ 4539298 h 5143494"/>
              <a:gd name="connsiteX23" fmla="*/ 7461613 w 9143989"/>
              <a:gd name="connsiteY23" fmla="*/ 4429886 h 5143494"/>
              <a:gd name="connsiteX24" fmla="*/ 6261980 w 9143989"/>
              <a:gd name="connsiteY24" fmla="*/ 4429886 h 5143494"/>
              <a:gd name="connsiteX25" fmla="*/ 6152568 w 9143989"/>
              <a:gd name="connsiteY25" fmla="*/ 4539298 h 5143494"/>
              <a:gd name="connsiteX26" fmla="*/ 6152568 w 9143989"/>
              <a:gd name="connsiteY26" fmla="*/ 4976932 h 5143494"/>
              <a:gd name="connsiteX27" fmla="*/ 6261980 w 9143989"/>
              <a:gd name="connsiteY27" fmla="*/ 5086344 h 5143494"/>
              <a:gd name="connsiteX28" fmla="*/ 6699614 w 9143989"/>
              <a:gd name="connsiteY28" fmla="*/ 5086344 h 5143494"/>
              <a:gd name="connsiteX29" fmla="*/ 6809026 w 9143989"/>
              <a:gd name="connsiteY29" fmla="*/ 4976932 h 5143494"/>
              <a:gd name="connsiteX30" fmla="*/ 6809026 w 9143989"/>
              <a:gd name="connsiteY30" fmla="*/ 4539298 h 5143494"/>
              <a:gd name="connsiteX31" fmla="*/ 6699614 w 9143989"/>
              <a:gd name="connsiteY31" fmla="*/ 4429886 h 5143494"/>
              <a:gd name="connsiteX32" fmla="*/ 5499981 w 9143989"/>
              <a:gd name="connsiteY32" fmla="*/ 4429886 h 5143494"/>
              <a:gd name="connsiteX33" fmla="*/ 5390569 w 9143989"/>
              <a:gd name="connsiteY33" fmla="*/ 4539298 h 5143494"/>
              <a:gd name="connsiteX34" fmla="*/ 5390569 w 9143989"/>
              <a:gd name="connsiteY34" fmla="*/ 4976932 h 5143494"/>
              <a:gd name="connsiteX35" fmla="*/ 5499981 w 9143989"/>
              <a:gd name="connsiteY35" fmla="*/ 5086344 h 5143494"/>
              <a:gd name="connsiteX36" fmla="*/ 5937615 w 9143989"/>
              <a:gd name="connsiteY36" fmla="*/ 5086344 h 5143494"/>
              <a:gd name="connsiteX37" fmla="*/ 6047027 w 9143989"/>
              <a:gd name="connsiteY37" fmla="*/ 4976932 h 5143494"/>
              <a:gd name="connsiteX38" fmla="*/ 6047027 w 9143989"/>
              <a:gd name="connsiteY38" fmla="*/ 4539298 h 5143494"/>
              <a:gd name="connsiteX39" fmla="*/ 5937615 w 9143989"/>
              <a:gd name="connsiteY39" fmla="*/ 4429886 h 5143494"/>
              <a:gd name="connsiteX40" fmla="*/ 4737982 w 9143989"/>
              <a:gd name="connsiteY40" fmla="*/ 4429886 h 5143494"/>
              <a:gd name="connsiteX41" fmla="*/ 4628570 w 9143989"/>
              <a:gd name="connsiteY41" fmla="*/ 4539298 h 5143494"/>
              <a:gd name="connsiteX42" fmla="*/ 4628570 w 9143989"/>
              <a:gd name="connsiteY42" fmla="*/ 4976932 h 5143494"/>
              <a:gd name="connsiteX43" fmla="*/ 4737982 w 9143989"/>
              <a:gd name="connsiteY43" fmla="*/ 5086344 h 5143494"/>
              <a:gd name="connsiteX44" fmla="*/ 5175616 w 9143989"/>
              <a:gd name="connsiteY44" fmla="*/ 5086344 h 5143494"/>
              <a:gd name="connsiteX45" fmla="*/ 5285028 w 9143989"/>
              <a:gd name="connsiteY45" fmla="*/ 4976932 h 5143494"/>
              <a:gd name="connsiteX46" fmla="*/ 5285028 w 9143989"/>
              <a:gd name="connsiteY46" fmla="*/ 4539298 h 5143494"/>
              <a:gd name="connsiteX47" fmla="*/ 5175616 w 9143989"/>
              <a:gd name="connsiteY47" fmla="*/ 4429886 h 5143494"/>
              <a:gd name="connsiteX48" fmla="*/ 3975990 w 9143989"/>
              <a:gd name="connsiteY48" fmla="*/ 4429886 h 5143494"/>
              <a:gd name="connsiteX49" fmla="*/ 3866579 w 9143989"/>
              <a:gd name="connsiteY49" fmla="*/ 4539298 h 5143494"/>
              <a:gd name="connsiteX50" fmla="*/ 3866579 w 9143989"/>
              <a:gd name="connsiteY50" fmla="*/ 4976932 h 5143494"/>
              <a:gd name="connsiteX51" fmla="*/ 3975990 w 9143989"/>
              <a:gd name="connsiteY51" fmla="*/ 5086344 h 5143494"/>
              <a:gd name="connsiteX52" fmla="*/ 4413617 w 9143989"/>
              <a:gd name="connsiteY52" fmla="*/ 5086344 h 5143494"/>
              <a:gd name="connsiteX53" fmla="*/ 4523029 w 9143989"/>
              <a:gd name="connsiteY53" fmla="*/ 4976932 h 5143494"/>
              <a:gd name="connsiteX54" fmla="*/ 4523029 w 9143989"/>
              <a:gd name="connsiteY54" fmla="*/ 4539298 h 5143494"/>
              <a:gd name="connsiteX55" fmla="*/ 4413617 w 9143989"/>
              <a:gd name="connsiteY55" fmla="*/ 4429886 h 5143494"/>
              <a:gd name="connsiteX56" fmla="*/ 3213993 w 9143989"/>
              <a:gd name="connsiteY56" fmla="*/ 4429886 h 5143494"/>
              <a:gd name="connsiteX57" fmla="*/ 3104580 w 9143989"/>
              <a:gd name="connsiteY57" fmla="*/ 4539298 h 5143494"/>
              <a:gd name="connsiteX58" fmla="*/ 3104580 w 9143989"/>
              <a:gd name="connsiteY58" fmla="*/ 4976932 h 5143494"/>
              <a:gd name="connsiteX59" fmla="*/ 3213993 w 9143989"/>
              <a:gd name="connsiteY59" fmla="*/ 5086344 h 5143494"/>
              <a:gd name="connsiteX60" fmla="*/ 3651627 w 9143989"/>
              <a:gd name="connsiteY60" fmla="*/ 5086344 h 5143494"/>
              <a:gd name="connsiteX61" fmla="*/ 3761039 w 9143989"/>
              <a:gd name="connsiteY61" fmla="*/ 4976932 h 5143494"/>
              <a:gd name="connsiteX62" fmla="*/ 3761039 w 9143989"/>
              <a:gd name="connsiteY62" fmla="*/ 4539298 h 5143494"/>
              <a:gd name="connsiteX63" fmla="*/ 3651627 w 9143989"/>
              <a:gd name="connsiteY63" fmla="*/ 4429886 h 5143494"/>
              <a:gd name="connsiteX64" fmla="*/ 2451995 w 9143989"/>
              <a:gd name="connsiteY64" fmla="*/ 4429886 h 5143494"/>
              <a:gd name="connsiteX65" fmla="*/ 2342584 w 9143989"/>
              <a:gd name="connsiteY65" fmla="*/ 4539298 h 5143494"/>
              <a:gd name="connsiteX66" fmla="*/ 2342584 w 9143989"/>
              <a:gd name="connsiteY66" fmla="*/ 4976932 h 5143494"/>
              <a:gd name="connsiteX67" fmla="*/ 2451995 w 9143989"/>
              <a:gd name="connsiteY67" fmla="*/ 5086344 h 5143494"/>
              <a:gd name="connsiteX68" fmla="*/ 2889629 w 9143989"/>
              <a:gd name="connsiteY68" fmla="*/ 5086344 h 5143494"/>
              <a:gd name="connsiteX69" fmla="*/ 2999040 w 9143989"/>
              <a:gd name="connsiteY69" fmla="*/ 4976932 h 5143494"/>
              <a:gd name="connsiteX70" fmla="*/ 2999040 w 9143989"/>
              <a:gd name="connsiteY70" fmla="*/ 4539298 h 5143494"/>
              <a:gd name="connsiteX71" fmla="*/ 2889629 w 9143989"/>
              <a:gd name="connsiteY71" fmla="*/ 4429886 h 5143494"/>
              <a:gd name="connsiteX72" fmla="*/ 1689996 w 9143989"/>
              <a:gd name="connsiteY72" fmla="*/ 4429886 h 5143494"/>
              <a:gd name="connsiteX73" fmla="*/ 1580586 w 9143989"/>
              <a:gd name="connsiteY73" fmla="*/ 4539298 h 5143494"/>
              <a:gd name="connsiteX74" fmla="*/ 1580586 w 9143989"/>
              <a:gd name="connsiteY74" fmla="*/ 4976932 h 5143494"/>
              <a:gd name="connsiteX75" fmla="*/ 1689996 w 9143989"/>
              <a:gd name="connsiteY75" fmla="*/ 5086344 h 5143494"/>
              <a:gd name="connsiteX76" fmla="*/ 2127633 w 9143989"/>
              <a:gd name="connsiteY76" fmla="*/ 5086344 h 5143494"/>
              <a:gd name="connsiteX77" fmla="*/ 2237044 w 9143989"/>
              <a:gd name="connsiteY77" fmla="*/ 4976932 h 5143494"/>
              <a:gd name="connsiteX78" fmla="*/ 2237044 w 9143989"/>
              <a:gd name="connsiteY78" fmla="*/ 4539298 h 5143494"/>
              <a:gd name="connsiteX79" fmla="*/ 2127633 w 9143989"/>
              <a:gd name="connsiteY79" fmla="*/ 4429886 h 5143494"/>
              <a:gd name="connsiteX80" fmla="*/ 927996 w 9143989"/>
              <a:gd name="connsiteY80" fmla="*/ 4429886 h 5143494"/>
              <a:gd name="connsiteX81" fmla="*/ 818584 w 9143989"/>
              <a:gd name="connsiteY81" fmla="*/ 4539298 h 5143494"/>
              <a:gd name="connsiteX82" fmla="*/ 818584 w 9143989"/>
              <a:gd name="connsiteY82" fmla="*/ 4976932 h 5143494"/>
              <a:gd name="connsiteX83" fmla="*/ 927996 w 9143989"/>
              <a:gd name="connsiteY83" fmla="*/ 5086344 h 5143494"/>
              <a:gd name="connsiteX84" fmla="*/ 1365636 w 9143989"/>
              <a:gd name="connsiteY84" fmla="*/ 5086344 h 5143494"/>
              <a:gd name="connsiteX85" fmla="*/ 1475050 w 9143989"/>
              <a:gd name="connsiteY85" fmla="*/ 4976932 h 5143494"/>
              <a:gd name="connsiteX86" fmla="*/ 1475050 w 9143989"/>
              <a:gd name="connsiteY86" fmla="*/ 4539298 h 5143494"/>
              <a:gd name="connsiteX87" fmla="*/ 1365636 w 9143989"/>
              <a:gd name="connsiteY87" fmla="*/ 4429886 h 5143494"/>
              <a:gd name="connsiteX88" fmla="*/ 165998 w 9143989"/>
              <a:gd name="connsiteY88" fmla="*/ 4429886 h 5143494"/>
              <a:gd name="connsiteX89" fmla="*/ 56587 w 9143989"/>
              <a:gd name="connsiteY89" fmla="*/ 4539298 h 5143494"/>
              <a:gd name="connsiteX90" fmla="*/ 56587 w 9143989"/>
              <a:gd name="connsiteY90" fmla="*/ 4976932 h 5143494"/>
              <a:gd name="connsiteX91" fmla="*/ 165998 w 9143989"/>
              <a:gd name="connsiteY91" fmla="*/ 5086344 h 5143494"/>
              <a:gd name="connsiteX92" fmla="*/ 603632 w 9143989"/>
              <a:gd name="connsiteY92" fmla="*/ 5086344 h 5143494"/>
              <a:gd name="connsiteX93" fmla="*/ 713044 w 9143989"/>
              <a:gd name="connsiteY93" fmla="*/ 4976932 h 5143494"/>
              <a:gd name="connsiteX94" fmla="*/ 713044 w 9143989"/>
              <a:gd name="connsiteY94" fmla="*/ 4539298 h 5143494"/>
              <a:gd name="connsiteX95" fmla="*/ 603632 w 9143989"/>
              <a:gd name="connsiteY95" fmla="*/ 4429886 h 5143494"/>
              <a:gd name="connsiteX96" fmla="*/ 8540357 w 9143989"/>
              <a:gd name="connsiteY96" fmla="*/ 3700488 h 5143494"/>
              <a:gd name="connsiteX97" fmla="*/ 8430945 w 9143989"/>
              <a:gd name="connsiteY97" fmla="*/ 3809900 h 5143494"/>
              <a:gd name="connsiteX98" fmla="*/ 8430945 w 9143989"/>
              <a:gd name="connsiteY98" fmla="*/ 4247534 h 5143494"/>
              <a:gd name="connsiteX99" fmla="*/ 8540357 w 9143989"/>
              <a:gd name="connsiteY99" fmla="*/ 4356946 h 5143494"/>
              <a:gd name="connsiteX100" fmla="*/ 8977991 w 9143989"/>
              <a:gd name="connsiteY100" fmla="*/ 4356946 h 5143494"/>
              <a:gd name="connsiteX101" fmla="*/ 9087403 w 9143989"/>
              <a:gd name="connsiteY101" fmla="*/ 4247534 h 5143494"/>
              <a:gd name="connsiteX102" fmla="*/ 9087403 w 9143989"/>
              <a:gd name="connsiteY102" fmla="*/ 3809900 h 5143494"/>
              <a:gd name="connsiteX103" fmla="*/ 8977991 w 9143989"/>
              <a:gd name="connsiteY103" fmla="*/ 3700488 h 5143494"/>
              <a:gd name="connsiteX104" fmla="*/ 7778358 w 9143989"/>
              <a:gd name="connsiteY104" fmla="*/ 3700488 h 5143494"/>
              <a:gd name="connsiteX105" fmla="*/ 7668946 w 9143989"/>
              <a:gd name="connsiteY105" fmla="*/ 3809900 h 5143494"/>
              <a:gd name="connsiteX106" fmla="*/ 7668946 w 9143989"/>
              <a:gd name="connsiteY106" fmla="*/ 4247534 h 5143494"/>
              <a:gd name="connsiteX107" fmla="*/ 7778358 w 9143989"/>
              <a:gd name="connsiteY107" fmla="*/ 4356946 h 5143494"/>
              <a:gd name="connsiteX108" fmla="*/ 8215992 w 9143989"/>
              <a:gd name="connsiteY108" fmla="*/ 4356946 h 5143494"/>
              <a:gd name="connsiteX109" fmla="*/ 8325404 w 9143989"/>
              <a:gd name="connsiteY109" fmla="*/ 4247534 h 5143494"/>
              <a:gd name="connsiteX110" fmla="*/ 8325404 w 9143989"/>
              <a:gd name="connsiteY110" fmla="*/ 3809900 h 5143494"/>
              <a:gd name="connsiteX111" fmla="*/ 8215992 w 9143989"/>
              <a:gd name="connsiteY111" fmla="*/ 3700488 h 5143494"/>
              <a:gd name="connsiteX112" fmla="*/ 7023979 w 9143989"/>
              <a:gd name="connsiteY112" fmla="*/ 3700488 h 5143494"/>
              <a:gd name="connsiteX113" fmla="*/ 6914567 w 9143989"/>
              <a:gd name="connsiteY113" fmla="*/ 3809900 h 5143494"/>
              <a:gd name="connsiteX114" fmla="*/ 6914567 w 9143989"/>
              <a:gd name="connsiteY114" fmla="*/ 4247534 h 5143494"/>
              <a:gd name="connsiteX115" fmla="*/ 7023979 w 9143989"/>
              <a:gd name="connsiteY115" fmla="*/ 4356946 h 5143494"/>
              <a:gd name="connsiteX116" fmla="*/ 7461613 w 9143989"/>
              <a:gd name="connsiteY116" fmla="*/ 4356946 h 5143494"/>
              <a:gd name="connsiteX117" fmla="*/ 7571025 w 9143989"/>
              <a:gd name="connsiteY117" fmla="*/ 4247534 h 5143494"/>
              <a:gd name="connsiteX118" fmla="*/ 7571025 w 9143989"/>
              <a:gd name="connsiteY118" fmla="*/ 3809900 h 5143494"/>
              <a:gd name="connsiteX119" fmla="*/ 7461613 w 9143989"/>
              <a:gd name="connsiteY119" fmla="*/ 3700488 h 5143494"/>
              <a:gd name="connsiteX120" fmla="*/ 6261980 w 9143989"/>
              <a:gd name="connsiteY120" fmla="*/ 3700488 h 5143494"/>
              <a:gd name="connsiteX121" fmla="*/ 6152568 w 9143989"/>
              <a:gd name="connsiteY121" fmla="*/ 3809900 h 5143494"/>
              <a:gd name="connsiteX122" fmla="*/ 6152568 w 9143989"/>
              <a:gd name="connsiteY122" fmla="*/ 4247534 h 5143494"/>
              <a:gd name="connsiteX123" fmla="*/ 6261980 w 9143989"/>
              <a:gd name="connsiteY123" fmla="*/ 4356946 h 5143494"/>
              <a:gd name="connsiteX124" fmla="*/ 6699614 w 9143989"/>
              <a:gd name="connsiteY124" fmla="*/ 4356946 h 5143494"/>
              <a:gd name="connsiteX125" fmla="*/ 6809026 w 9143989"/>
              <a:gd name="connsiteY125" fmla="*/ 4247534 h 5143494"/>
              <a:gd name="connsiteX126" fmla="*/ 6809026 w 9143989"/>
              <a:gd name="connsiteY126" fmla="*/ 3809900 h 5143494"/>
              <a:gd name="connsiteX127" fmla="*/ 6699614 w 9143989"/>
              <a:gd name="connsiteY127" fmla="*/ 3700488 h 5143494"/>
              <a:gd name="connsiteX128" fmla="*/ 5499981 w 9143989"/>
              <a:gd name="connsiteY128" fmla="*/ 3700488 h 5143494"/>
              <a:gd name="connsiteX129" fmla="*/ 5390569 w 9143989"/>
              <a:gd name="connsiteY129" fmla="*/ 3809900 h 5143494"/>
              <a:gd name="connsiteX130" fmla="*/ 5390569 w 9143989"/>
              <a:gd name="connsiteY130" fmla="*/ 4247534 h 5143494"/>
              <a:gd name="connsiteX131" fmla="*/ 5499981 w 9143989"/>
              <a:gd name="connsiteY131" fmla="*/ 4356946 h 5143494"/>
              <a:gd name="connsiteX132" fmla="*/ 5937615 w 9143989"/>
              <a:gd name="connsiteY132" fmla="*/ 4356946 h 5143494"/>
              <a:gd name="connsiteX133" fmla="*/ 6047027 w 9143989"/>
              <a:gd name="connsiteY133" fmla="*/ 4247534 h 5143494"/>
              <a:gd name="connsiteX134" fmla="*/ 6047027 w 9143989"/>
              <a:gd name="connsiteY134" fmla="*/ 3809900 h 5143494"/>
              <a:gd name="connsiteX135" fmla="*/ 5937615 w 9143989"/>
              <a:gd name="connsiteY135" fmla="*/ 3700488 h 5143494"/>
              <a:gd name="connsiteX136" fmla="*/ 4737982 w 9143989"/>
              <a:gd name="connsiteY136" fmla="*/ 3700488 h 5143494"/>
              <a:gd name="connsiteX137" fmla="*/ 4628570 w 9143989"/>
              <a:gd name="connsiteY137" fmla="*/ 3809900 h 5143494"/>
              <a:gd name="connsiteX138" fmla="*/ 4628570 w 9143989"/>
              <a:gd name="connsiteY138" fmla="*/ 4247534 h 5143494"/>
              <a:gd name="connsiteX139" fmla="*/ 4737982 w 9143989"/>
              <a:gd name="connsiteY139" fmla="*/ 4356946 h 5143494"/>
              <a:gd name="connsiteX140" fmla="*/ 5175616 w 9143989"/>
              <a:gd name="connsiteY140" fmla="*/ 4356946 h 5143494"/>
              <a:gd name="connsiteX141" fmla="*/ 5285028 w 9143989"/>
              <a:gd name="connsiteY141" fmla="*/ 4247534 h 5143494"/>
              <a:gd name="connsiteX142" fmla="*/ 5285028 w 9143989"/>
              <a:gd name="connsiteY142" fmla="*/ 3809900 h 5143494"/>
              <a:gd name="connsiteX143" fmla="*/ 5175616 w 9143989"/>
              <a:gd name="connsiteY143" fmla="*/ 3700488 h 5143494"/>
              <a:gd name="connsiteX144" fmla="*/ 3975991 w 9143989"/>
              <a:gd name="connsiteY144" fmla="*/ 3700488 h 5143494"/>
              <a:gd name="connsiteX145" fmla="*/ 3866579 w 9143989"/>
              <a:gd name="connsiteY145" fmla="*/ 3809900 h 5143494"/>
              <a:gd name="connsiteX146" fmla="*/ 3866579 w 9143989"/>
              <a:gd name="connsiteY146" fmla="*/ 4247534 h 5143494"/>
              <a:gd name="connsiteX147" fmla="*/ 3975991 w 9143989"/>
              <a:gd name="connsiteY147" fmla="*/ 4356946 h 5143494"/>
              <a:gd name="connsiteX148" fmla="*/ 4413617 w 9143989"/>
              <a:gd name="connsiteY148" fmla="*/ 4356946 h 5143494"/>
              <a:gd name="connsiteX149" fmla="*/ 4523029 w 9143989"/>
              <a:gd name="connsiteY149" fmla="*/ 4247534 h 5143494"/>
              <a:gd name="connsiteX150" fmla="*/ 4523029 w 9143989"/>
              <a:gd name="connsiteY150" fmla="*/ 3809900 h 5143494"/>
              <a:gd name="connsiteX151" fmla="*/ 4413617 w 9143989"/>
              <a:gd name="connsiteY151" fmla="*/ 3700488 h 5143494"/>
              <a:gd name="connsiteX152" fmla="*/ 3213993 w 9143989"/>
              <a:gd name="connsiteY152" fmla="*/ 3700488 h 5143494"/>
              <a:gd name="connsiteX153" fmla="*/ 3104581 w 9143989"/>
              <a:gd name="connsiteY153" fmla="*/ 3809900 h 5143494"/>
              <a:gd name="connsiteX154" fmla="*/ 3104581 w 9143989"/>
              <a:gd name="connsiteY154" fmla="*/ 4247534 h 5143494"/>
              <a:gd name="connsiteX155" fmla="*/ 3213993 w 9143989"/>
              <a:gd name="connsiteY155" fmla="*/ 4356946 h 5143494"/>
              <a:gd name="connsiteX156" fmla="*/ 3651627 w 9143989"/>
              <a:gd name="connsiteY156" fmla="*/ 4356946 h 5143494"/>
              <a:gd name="connsiteX157" fmla="*/ 3761039 w 9143989"/>
              <a:gd name="connsiteY157" fmla="*/ 4247534 h 5143494"/>
              <a:gd name="connsiteX158" fmla="*/ 3761039 w 9143989"/>
              <a:gd name="connsiteY158" fmla="*/ 3809900 h 5143494"/>
              <a:gd name="connsiteX159" fmla="*/ 3651627 w 9143989"/>
              <a:gd name="connsiteY159" fmla="*/ 3700488 h 5143494"/>
              <a:gd name="connsiteX160" fmla="*/ 2451995 w 9143989"/>
              <a:gd name="connsiteY160" fmla="*/ 3700488 h 5143494"/>
              <a:gd name="connsiteX161" fmla="*/ 2342584 w 9143989"/>
              <a:gd name="connsiteY161" fmla="*/ 3809900 h 5143494"/>
              <a:gd name="connsiteX162" fmla="*/ 2342584 w 9143989"/>
              <a:gd name="connsiteY162" fmla="*/ 4247534 h 5143494"/>
              <a:gd name="connsiteX163" fmla="*/ 2451995 w 9143989"/>
              <a:gd name="connsiteY163" fmla="*/ 4356946 h 5143494"/>
              <a:gd name="connsiteX164" fmla="*/ 2889629 w 9143989"/>
              <a:gd name="connsiteY164" fmla="*/ 4356946 h 5143494"/>
              <a:gd name="connsiteX165" fmla="*/ 2999040 w 9143989"/>
              <a:gd name="connsiteY165" fmla="*/ 4247534 h 5143494"/>
              <a:gd name="connsiteX166" fmla="*/ 2999040 w 9143989"/>
              <a:gd name="connsiteY166" fmla="*/ 3809900 h 5143494"/>
              <a:gd name="connsiteX167" fmla="*/ 2889629 w 9143989"/>
              <a:gd name="connsiteY167" fmla="*/ 3700488 h 5143494"/>
              <a:gd name="connsiteX168" fmla="*/ 1689996 w 9143989"/>
              <a:gd name="connsiteY168" fmla="*/ 3700488 h 5143494"/>
              <a:gd name="connsiteX169" fmla="*/ 1580586 w 9143989"/>
              <a:gd name="connsiteY169" fmla="*/ 3809900 h 5143494"/>
              <a:gd name="connsiteX170" fmla="*/ 1580586 w 9143989"/>
              <a:gd name="connsiteY170" fmla="*/ 4247534 h 5143494"/>
              <a:gd name="connsiteX171" fmla="*/ 1689996 w 9143989"/>
              <a:gd name="connsiteY171" fmla="*/ 4356946 h 5143494"/>
              <a:gd name="connsiteX172" fmla="*/ 2127633 w 9143989"/>
              <a:gd name="connsiteY172" fmla="*/ 4356946 h 5143494"/>
              <a:gd name="connsiteX173" fmla="*/ 2237045 w 9143989"/>
              <a:gd name="connsiteY173" fmla="*/ 4247534 h 5143494"/>
              <a:gd name="connsiteX174" fmla="*/ 2237045 w 9143989"/>
              <a:gd name="connsiteY174" fmla="*/ 3809900 h 5143494"/>
              <a:gd name="connsiteX175" fmla="*/ 2127633 w 9143989"/>
              <a:gd name="connsiteY175" fmla="*/ 3700488 h 5143494"/>
              <a:gd name="connsiteX176" fmla="*/ 927996 w 9143989"/>
              <a:gd name="connsiteY176" fmla="*/ 3700488 h 5143494"/>
              <a:gd name="connsiteX177" fmla="*/ 818584 w 9143989"/>
              <a:gd name="connsiteY177" fmla="*/ 3809900 h 5143494"/>
              <a:gd name="connsiteX178" fmla="*/ 818584 w 9143989"/>
              <a:gd name="connsiteY178" fmla="*/ 4247534 h 5143494"/>
              <a:gd name="connsiteX179" fmla="*/ 927996 w 9143989"/>
              <a:gd name="connsiteY179" fmla="*/ 4356946 h 5143494"/>
              <a:gd name="connsiteX180" fmla="*/ 1365637 w 9143989"/>
              <a:gd name="connsiteY180" fmla="*/ 4356946 h 5143494"/>
              <a:gd name="connsiteX181" fmla="*/ 1475050 w 9143989"/>
              <a:gd name="connsiteY181" fmla="*/ 4247534 h 5143494"/>
              <a:gd name="connsiteX182" fmla="*/ 1475050 w 9143989"/>
              <a:gd name="connsiteY182" fmla="*/ 3809900 h 5143494"/>
              <a:gd name="connsiteX183" fmla="*/ 1365637 w 9143989"/>
              <a:gd name="connsiteY183" fmla="*/ 3700488 h 5143494"/>
              <a:gd name="connsiteX184" fmla="*/ 165999 w 9143989"/>
              <a:gd name="connsiteY184" fmla="*/ 3700488 h 5143494"/>
              <a:gd name="connsiteX185" fmla="*/ 56587 w 9143989"/>
              <a:gd name="connsiteY185" fmla="*/ 3809900 h 5143494"/>
              <a:gd name="connsiteX186" fmla="*/ 56587 w 9143989"/>
              <a:gd name="connsiteY186" fmla="*/ 4247534 h 5143494"/>
              <a:gd name="connsiteX187" fmla="*/ 165999 w 9143989"/>
              <a:gd name="connsiteY187" fmla="*/ 4356946 h 5143494"/>
              <a:gd name="connsiteX188" fmla="*/ 603632 w 9143989"/>
              <a:gd name="connsiteY188" fmla="*/ 4356946 h 5143494"/>
              <a:gd name="connsiteX189" fmla="*/ 713044 w 9143989"/>
              <a:gd name="connsiteY189" fmla="*/ 4247534 h 5143494"/>
              <a:gd name="connsiteX190" fmla="*/ 713044 w 9143989"/>
              <a:gd name="connsiteY190" fmla="*/ 3809900 h 5143494"/>
              <a:gd name="connsiteX191" fmla="*/ 603632 w 9143989"/>
              <a:gd name="connsiteY191" fmla="*/ 3700488 h 5143494"/>
              <a:gd name="connsiteX192" fmla="*/ 8540357 w 9143989"/>
              <a:gd name="connsiteY192" fmla="*/ 2971089 h 5143494"/>
              <a:gd name="connsiteX193" fmla="*/ 8430945 w 9143989"/>
              <a:gd name="connsiteY193" fmla="*/ 3080501 h 5143494"/>
              <a:gd name="connsiteX194" fmla="*/ 8430945 w 9143989"/>
              <a:gd name="connsiteY194" fmla="*/ 3518135 h 5143494"/>
              <a:gd name="connsiteX195" fmla="*/ 8540357 w 9143989"/>
              <a:gd name="connsiteY195" fmla="*/ 3627547 h 5143494"/>
              <a:gd name="connsiteX196" fmla="*/ 8977991 w 9143989"/>
              <a:gd name="connsiteY196" fmla="*/ 3627547 h 5143494"/>
              <a:gd name="connsiteX197" fmla="*/ 9087403 w 9143989"/>
              <a:gd name="connsiteY197" fmla="*/ 3518135 h 5143494"/>
              <a:gd name="connsiteX198" fmla="*/ 9087403 w 9143989"/>
              <a:gd name="connsiteY198" fmla="*/ 3080501 h 5143494"/>
              <a:gd name="connsiteX199" fmla="*/ 8977991 w 9143989"/>
              <a:gd name="connsiteY199" fmla="*/ 2971089 h 5143494"/>
              <a:gd name="connsiteX200" fmla="*/ 7778358 w 9143989"/>
              <a:gd name="connsiteY200" fmla="*/ 2971089 h 5143494"/>
              <a:gd name="connsiteX201" fmla="*/ 7668946 w 9143989"/>
              <a:gd name="connsiteY201" fmla="*/ 3080501 h 5143494"/>
              <a:gd name="connsiteX202" fmla="*/ 7668946 w 9143989"/>
              <a:gd name="connsiteY202" fmla="*/ 3518135 h 5143494"/>
              <a:gd name="connsiteX203" fmla="*/ 7778358 w 9143989"/>
              <a:gd name="connsiteY203" fmla="*/ 3627547 h 5143494"/>
              <a:gd name="connsiteX204" fmla="*/ 8215992 w 9143989"/>
              <a:gd name="connsiteY204" fmla="*/ 3627547 h 5143494"/>
              <a:gd name="connsiteX205" fmla="*/ 8325404 w 9143989"/>
              <a:gd name="connsiteY205" fmla="*/ 3518135 h 5143494"/>
              <a:gd name="connsiteX206" fmla="*/ 8325404 w 9143989"/>
              <a:gd name="connsiteY206" fmla="*/ 3080501 h 5143494"/>
              <a:gd name="connsiteX207" fmla="*/ 8215992 w 9143989"/>
              <a:gd name="connsiteY207" fmla="*/ 2971089 h 5143494"/>
              <a:gd name="connsiteX208" fmla="*/ 7023979 w 9143989"/>
              <a:gd name="connsiteY208" fmla="*/ 2971089 h 5143494"/>
              <a:gd name="connsiteX209" fmla="*/ 6914567 w 9143989"/>
              <a:gd name="connsiteY209" fmla="*/ 3080501 h 5143494"/>
              <a:gd name="connsiteX210" fmla="*/ 6914567 w 9143989"/>
              <a:gd name="connsiteY210" fmla="*/ 3518135 h 5143494"/>
              <a:gd name="connsiteX211" fmla="*/ 7023979 w 9143989"/>
              <a:gd name="connsiteY211" fmla="*/ 3627547 h 5143494"/>
              <a:gd name="connsiteX212" fmla="*/ 7461613 w 9143989"/>
              <a:gd name="connsiteY212" fmla="*/ 3627547 h 5143494"/>
              <a:gd name="connsiteX213" fmla="*/ 7571025 w 9143989"/>
              <a:gd name="connsiteY213" fmla="*/ 3518135 h 5143494"/>
              <a:gd name="connsiteX214" fmla="*/ 7571025 w 9143989"/>
              <a:gd name="connsiteY214" fmla="*/ 3080501 h 5143494"/>
              <a:gd name="connsiteX215" fmla="*/ 7461613 w 9143989"/>
              <a:gd name="connsiteY215" fmla="*/ 2971089 h 5143494"/>
              <a:gd name="connsiteX216" fmla="*/ 6261980 w 9143989"/>
              <a:gd name="connsiteY216" fmla="*/ 2971089 h 5143494"/>
              <a:gd name="connsiteX217" fmla="*/ 6152568 w 9143989"/>
              <a:gd name="connsiteY217" fmla="*/ 3080501 h 5143494"/>
              <a:gd name="connsiteX218" fmla="*/ 6152568 w 9143989"/>
              <a:gd name="connsiteY218" fmla="*/ 3518135 h 5143494"/>
              <a:gd name="connsiteX219" fmla="*/ 6261980 w 9143989"/>
              <a:gd name="connsiteY219" fmla="*/ 3627547 h 5143494"/>
              <a:gd name="connsiteX220" fmla="*/ 6699614 w 9143989"/>
              <a:gd name="connsiteY220" fmla="*/ 3627547 h 5143494"/>
              <a:gd name="connsiteX221" fmla="*/ 6809026 w 9143989"/>
              <a:gd name="connsiteY221" fmla="*/ 3518135 h 5143494"/>
              <a:gd name="connsiteX222" fmla="*/ 6809026 w 9143989"/>
              <a:gd name="connsiteY222" fmla="*/ 3080501 h 5143494"/>
              <a:gd name="connsiteX223" fmla="*/ 6699614 w 9143989"/>
              <a:gd name="connsiteY223" fmla="*/ 2971089 h 5143494"/>
              <a:gd name="connsiteX224" fmla="*/ 5499981 w 9143989"/>
              <a:gd name="connsiteY224" fmla="*/ 2971089 h 5143494"/>
              <a:gd name="connsiteX225" fmla="*/ 5390569 w 9143989"/>
              <a:gd name="connsiteY225" fmla="*/ 3080501 h 5143494"/>
              <a:gd name="connsiteX226" fmla="*/ 5390569 w 9143989"/>
              <a:gd name="connsiteY226" fmla="*/ 3518135 h 5143494"/>
              <a:gd name="connsiteX227" fmla="*/ 5499981 w 9143989"/>
              <a:gd name="connsiteY227" fmla="*/ 3627547 h 5143494"/>
              <a:gd name="connsiteX228" fmla="*/ 5937615 w 9143989"/>
              <a:gd name="connsiteY228" fmla="*/ 3627547 h 5143494"/>
              <a:gd name="connsiteX229" fmla="*/ 6047027 w 9143989"/>
              <a:gd name="connsiteY229" fmla="*/ 3518135 h 5143494"/>
              <a:gd name="connsiteX230" fmla="*/ 6047027 w 9143989"/>
              <a:gd name="connsiteY230" fmla="*/ 3080501 h 5143494"/>
              <a:gd name="connsiteX231" fmla="*/ 5937615 w 9143989"/>
              <a:gd name="connsiteY231" fmla="*/ 2971089 h 5143494"/>
              <a:gd name="connsiteX232" fmla="*/ 4737982 w 9143989"/>
              <a:gd name="connsiteY232" fmla="*/ 2971089 h 5143494"/>
              <a:gd name="connsiteX233" fmla="*/ 4628570 w 9143989"/>
              <a:gd name="connsiteY233" fmla="*/ 3080501 h 5143494"/>
              <a:gd name="connsiteX234" fmla="*/ 4628570 w 9143989"/>
              <a:gd name="connsiteY234" fmla="*/ 3518135 h 5143494"/>
              <a:gd name="connsiteX235" fmla="*/ 4737982 w 9143989"/>
              <a:gd name="connsiteY235" fmla="*/ 3627547 h 5143494"/>
              <a:gd name="connsiteX236" fmla="*/ 5175616 w 9143989"/>
              <a:gd name="connsiteY236" fmla="*/ 3627547 h 5143494"/>
              <a:gd name="connsiteX237" fmla="*/ 5285028 w 9143989"/>
              <a:gd name="connsiteY237" fmla="*/ 3518135 h 5143494"/>
              <a:gd name="connsiteX238" fmla="*/ 5285028 w 9143989"/>
              <a:gd name="connsiteY238" fmla="*/ 3080501 h 5143494"/>
              <a:gd name="connsiteX239" fmla="*/ 5175616 w 9143989"/>
              <a:gd name="connsiteY239" fmla="*/ 2971089 h 5143494"/>
              <a:gd name="connsiteX240" fmla="*/ 3975991 w 9143989"/>
              <a:gd name="connsiteY240" fmla="*/ 2971089 h 5143494"/>
              <a:gd name="connsiteX241" fmla="*/ 3866579 w 9143989"/>
              <a:gd name="connsiteY241" fmla="*/ 3080501 h 5143494"/>
              <a:gd name="connsiteX242" fmla="*/ 3866579 w 9143989"/>
              <a:gd name="connsiteY242" fmla="*/ 3518135 h 5143494"/>
              <a:gd name="connsiteX243" fmla="*/ 3975991 w 9143989"/>
              <a:gd name="connsiteY243" fmla="*/ 3627547 h 5143494"/>
              <a:gd name="connsiteX244" fmla="*/ 4413617 w 9143989"/>
              <a:gd name="connsiteY244" fmla="*/ 3627547 h 5143494"/>
              <a:gd name="connsiteX245" fmla="*/ 4523029 w 9143989"/>
              <a:gd name="connsiteY245" fmla="*/ 3518135 h 5143494"/>
              <a:gd name="connsiteX246" fmla="*/ 4523029 w 9143989"/>
              <a:gd name="connsiteY246" fmla="*/ 3080501 h 5143494"/>
              <a:gd name="connsiteX247" fmla="*/ 4413617 w 9143989"/>
              <a:gd name="connsiteY247" fmla="*/ 2971089 h 5143494"/>
              <a:gd name="connsiteX248" fmla="*/ 3213993 w 9143989"/>
              <a:gd name="connsiteY248" fmla="*/ 2971089 h 5143494"/>
              <a:gd name="connsiteX249" fmla="*/ 3104581 w 9143989"/>
              <a:gd name="connsiteY249" fmla="*/ 3080501 h 5143494"/>
              <a:gd name="connsiteX250" fmla="*/ 3104581 w 9143989"/>
              <a:gd name="connsiteY250" fmla="*/ 3518135 h 5143494"/>
              <a:gd name="connsiteX251" fmla="*/ 3213993 w 9143989"/>
              <a:gd name="connsiteY251" fmla="*/ 3627547 h 5143494"/>
              <a:gd name="connsiteX252" fmla="*/ 3651627 w 9143989"/>
              <a:gd name="connsiteY252" fmla="*/ 3627547 h 5143494"/>
              <a:gd name="connsiteX253" fmla="*/ 3761039 w 9143989"/>
              <a:gd name="connsiteY253" fmla="*/ 3518135 h 5143494"/>
              <a:gd name="connsiteX254" fmla="*/ 3761039 w 9143989"/>
              <a:gd name="connsiteY254" fmla="*/ 3080501 h 5143494"/>
              <a:gd name="connsiteX255" fmla="*/ 3651627 w 9143989"/>
              <a:gd name="connsiteY255" fmla="*/ 2971089 h 5143494"/>
              <a:gd name="connsiteX256" fmla="*/ 2451995 w 9143989"/>
              <a:gd name="connsiteY256" fmla="*/ 2971089 h 5143494"/>
              <a:gd name="connsiteX257" fmla="*/ 2342584 w 9143989"/>
              <a:gd name="connsiteY257" fmla="*/ 3080501 h 5143494"/>
              <a:gd name="connsiteX258" fmla="*/ 2342584 w 9143989"/>
              <a:gd name="connsiteY258" fmla="*/ 3518135 h 5143494"/>
              <a:gd name="connsiteX259" fmla="*/ 2451995 w 9143989"/>
              <a:gd name="connsiteY259" fmla="*/ 3627547 h 5143494"/>
              <a:gd name="connsiteX260" fmla="*/ 2889629 w 9143989"/>
              <a:gd name="connsiteY260" fmla="*/ 3627547 h 5143494"/>
              <a:gd name="connsiteX261" fmla="*/ 2999040 w 9143989"/>
              <a:gd name="connsiteY261" fmla="*/ 3518135 h 5143494"/>
              <a:gd name="connsiteX262" fmla="*/ 2999040 w 9143989"/>
              <a:gd name="connsiteY262" fmla="*/ 3080501 h 5143494"/>
              <a:gd name="connsiteX263" fmla="*/ 2889629 w 9143989"/>
              <a:gd name="connsiteY263" fmla="*/ 2971089 h 5143494"/>
              <a:gd name="connsiteX264" fmla="*/ 1689997 w 9143989"/>
              <a:gd name="connsiteY264" fmla="*/ 2971089 h 5143494"/>
              <a:gd name="connsiteX265" fmla="*/ 1580587 w 9143989"/>
              <a:gd name="connsiteY265" fmla="*/ 3080501 h 5143494"/>
              <a:gd name="connsiteX266" fmla="*/ 1580587 w 9143989"/>
              <a:gd name="connsiteY266" fmla="*/ 3518135 h 5143494"/>
              <a:gd name="connsiteX267" fmla="*/ 1689997 w 9143989"/>
              <a:gd name="connsiteY267" fmla="*/ 3627547 h 5143494"/>
              <a:gd name="connsiteX268" fmla="*/ 2127633 w 9143989"/>
              <a:gd name="connsiteY268" fmla="*/ 3627547 h 5143494"/>
              <a:gd name="connsiteX269" fmla="*/ 2237045 w 9143989"/>
              <a:gd name="connsiteY269" fmla="*/ 3518135 h 5143494"/>
              <a:gd name="connsiteX270" fmla="*/ 2237045 w 9143989"/>
              <a:gd name="connsiteY270" fmla="*/ 3080501 h 5143494"/>
              <a:gd name="connsiteX271" fmla="*/ 2127633 w 9143989"/>
              <a:gd name="connsiteY271" fmla="*/ 2971089 h 5143494"/>
              <a:gd name="connsiteX272" fmla="*/ 927996 w 9143989"/>
              <a:gd name="connsiteY272" fmla="*/ 2971089 h 5143494"/>
              <a:gd name="connsiteX273" fmla="*/ 818584 w 9143989"/>
              <a:gd name="connsiteY273" fmla="*/ 3080501 h 5143494"/>
              <a:gd name="connsiteX274" fmla="*/ 818584 w 9143989"/>
              <a:gd name="connsiteY274" fmla="*/ 3518135 h 5143494"/>
              <a:gd name="connsiteX275" fmla="*/ 927996 w 9143989"/>
              <a:gd name="connsiteY275" fmla="*/ 3627547 h 5143494"/>
              <a:gd name="connsiteX276" fmla="*/ 1365637 w 9143989"/>
              <a:gd name="connsiteY276" fmla="*/ 3627547 h 5143494"/>
              <a:gd name="connsiteX277" fmla="*/ 1475050 w 9143989"/>
              <a:gd name="connsiteY277" fmla="*/ 3518135 h 5143494"/>
              <a:gd name="connsiteX278" fmla="*/ 1475050 w 9143989"/>
              <a:gd name="connsiteY278" fmla="*/ 3080501 h 5143494"/>
              <a:gd name="connsiteX279" fmla="*/ 1365637 w 9143989"/>
              <a:gd name="connsiteY279" fmla="*/ 2971089 h 5143494"/>
              <a:gd name="connsiteX280" fmla="*/ 165999 w 9143989"/>
              <a:gd name="connsiteY280" fmla="*/ 2971089 h 5143494"/>
              <a:gd name="connsiteX281" fmla="*/ 56587 w 9143989"/>
              <a:gd name="connsiteY281" fmla="*/ 3080501 h 5143494"/>
              <a:gd name="connsiteX282" fmla="*/ 56587 w 9143989"/>
              <a:gd name="connsiteY282" fmla="*/ 3518135 h 5143494"/>
              <a:gd name="connsiteX283" fmla="*/ 165999 w 9143989"/>
              <a:gd name="connsiteY283" fmla="*/ 3627547 h 5143494"/>
              <a:gd name="connsiteX284" fmla="*/ 603632 w 9143989"/>
              <a:gd name="connsiteY284" fmla="*/ 3627547 h 5143494"/>
              <a:gd name="connsiteX285" fmla="*/ 713044 w 9143989"/>
              <a:gd name="connsiteY285" fmla="*/ 3518135 h 5143494"/>
              <a:gd name="connsiteX286" fmla="*/ 713044 w 9143989"/>
              <a:gd name="connsiteY286" fmla="*/ 3080501 h 5143494"/>
              <a:gd name="connsiteX287" fmla="*/ 603632 w 9143989"/>
              <a:gd name="connsiteY287" fmla="*/ 2971089 h 5143494"/>
              <a:gd name="connsiteX288" fmla="*/ 8540357 w 9143989"/>
              <a:gd name="connsiteY288" fmla="*/ 2245338 h 5143494"/>
              <a:gd name="connsiteX289" fmla="*/ 8430945 w 9143989"/>
              <a:gd name="connsiteY289" fmla="*/ 2354750 h 5143494"/>
              <a:gd name="connsiteX290" fmla="*/ 8430945 w 9143989"/>
              <a:gd name="connsiteY290" fmla="*/ 2792384 h 5143494"/>
              <a:gd name="connsiteX291" fmla="*/ 8540357 w 9143989"/>
              <a:gd name="connsiteY291" fmla="*/ 2901796 h 5143494"/>
              <a:gd name="connsiteX292" fmla="*/ 8977991 w 9143989"/>
              <a:gd name="connsiteY292" fmla="*/ 2901796 h 5143494"/>
              <a:gd name="connsiteX293" fmla="*/ 9087403 w 9143989"/>
              <a:gd name="connsiteY293" fmla="*/ 2792384 h 5143494"/>
              <a:gd name="connsiteX294" fmla="*/ 9087403 w 9143989"/>
              <a:gd name="connsiteY294" fmla="*/ 2354750 h 5143494"/>
              <a:gd name="connsiteX295" fmla="*/ 8977991 w 9143989"/>
              <a:gd name="connsiteY295" fmla="*/ 2245338 h 5143494"/>
              <a:gd name="connsiteX296" fmla="*/ 7778358 w 9143989"/>
              <a:gd name="connsiteY296" fmla="*/ 2245338 h 5143494"/>
              <a:gd name="connsiteX297" fmla="*/ 7668946 w 9143989"/>
              <a:gd name="connsiteY297" fmla="*/ 2354750 h 5143494"/>
              <a:gd name="connsiteX298" fmla="*/ 7668946 w 9143989"/>
              <a:gd name="connsiteY298" fmla="*/ 2792384 h 5143494"/>
              <a:gd name="connsiteX299" fmla="*/ 7778358 w 9143989"/>
              <a:gd name="connsiteY299" fmla="*/ 2901796 h 5143494"/>
              <a:gd name="connsiteX300" fmla="*/ 8215992 w 9143989"/>
              <a:gd name="connsiteY300" fmla="*/ 2901796 h 5143494"/>
              <a:gd name="connsiteX301" fmla="*/ 8325404 w 9143989"/>
              <a:gd name="connsiteY301" fmla="*/ 2792384 h 5143494"/>
              <a:gd name="connsiteX302" fmla="*/ 8325404 w 9143989"/>
              <a:gd name="connsiteY302" fmla="*/ 2354750 h 5143494"/>
              <a:gd name="connsiteX303" fmla="*/ 8215992 w 9143989"/>
              <a:gd name="connsiteY303" fmla="*/ 2245338 h 5143494"/>
              <a:gd name="connsiteX304" fmla="*/ 7023979 w 9143989"/>
              <a:gd name="connsiteY304" fmla="*/ 2245338 h 5143494"/>
              <a:gd name="connsiteX305" fmla="*/ 6914567 w 9143989"/>
              <a:gd name="connsiteY305" fmla="*/ 2354750 h 5143494"/>
              <a:gd name="connsiteX306" fmla="*/ 6914567 w 9143989"/>
              <a:gd name="connsiteY306" fmla="*/ 2792384 h 5143494"/>
              <a:gd name="connsiteX307" fmla="*/ 7023979 w 9143989"/>
              <a:gd name="connsiteY307" fmla="*/ 2901796 h 5143494"/>
              <a:gd name="connsiteX308" fmla="*/ 7461613 w 9143989"/>
              <a:gd name="connsiteY308" fmla="*/ 2901796 h 5143494"/>
              <a:gd name="connsiteX309" fmla="*/ 7571025 w 9143989"/>
              <a:gd name="connsiteY309" fmla="*/ 2792384 h 5143494"/>
              <a:gd name="connsiteX310" fmla="*/ 7571025 w 9143989"/>
              <a:gd name="connsiteY310" fmla="*/ 2354750 h 5143494"/>
              <a:gd name="connsiteX311" fmla="*/ 7461613 w 9143989"/>
              <a:gd name="connsiteY311" fmla="*/ 2245338 h 5143494"/>
              <a:gd name="connsiteX312" fmla="*/ 6261980 w 9143989"/>
              <a:gd name="connsiteY312" fmla="*/ 2245338 h 5143494"/>
              <a:gd name="connsiteX313" fmla="*/ 6152568 w 9143989"/>
              <a:gd name="connsiteY313" fmla="*/ 2354750 h 5143494"/>
              <a:gd name="connsiteX314" fmla="*/ 6152568 w 9143989"/>
              <a:gd name="connsiteY314" fmla="*/ 2792384 h 5143494"/>
              <a:gd name="connsiteX315" fmla="*/ 6261980 w 9143989"/>
              <a:gd name="connsiteY315" fmla="*/ 2901796 h 5143494"/>
              <a:gd name="connsiteX316" fmla="*/ 6699614 w 9143989"/>
              <a:gd name="connsiteY316" fmla="*/ 2901796 h 5143494"/>
              <a:gd name="connsiteX317" fmla="*/ 6809026 w 9143989"/>
              <a:gd name="connsiteY317" fmla="*/ 2792384 h 5143494"/>
              <a:gd name="connsiteX318" fmla="*/ 6809026 w 9143989"/>
              <a:gd name="connsiteY318" fmla="*/ 2354750 h 5143494"/>
              <a:gd name="connsiteX319" fmla="*/ 6699614 w 9143989"/>
              <a:gd name="connsiteY319" fmla="*/ 2245338 h 5143494"/>
              <a:gd name="connsiteX320" fmla="*/ 5499981 w 9143989"/>
              <a:gd name="connsiteY320" fmla="*/ 2245338 h 5143494"/>
              <a:gd name="connsiteX321" fmla="*/ 5390569 w 9143989"/>
              <a:gd name="connsiteY321" fmla="*/ 2354750 h 5143494"/>
              <a:gd name="connsiteX322" fmla="*/ 5390569 w 9143989"/>
              <a:gd name="connsiteY322" fmla="*/ 2792384 h 5143494"/>
              <a:gd name="connsiteX323" fmla="*/ 5499981 w 9143989"/>
              <a:gd name="connsiteY323" fmla="*/ 2901796 h 5143494"/>
              <a:gd name="connsiteX324" fmla="*/ 5937615 w 9143989"/>
              <a:gd name="connsiteY324" fmla="*/ 2901796 h 5143494"/>
              <a:gd name="connsiteX325" fmla="*/ 6047027 w 9143989"/>
              <a:gd name="connsiteY325" fmla="*/ 2792384 h 5143494"/>
              <a:gd name="connsiteX326" fmla="*/ 6047027 w 9143989"/>
              <a:gd name="connsiteY326" fmla="*/ 2354750 h 5143494"/>
              <a:gd name="connsiteX327" fmla="*/ 5937615 w 9143989"/>
              <a:gd name="connsiteY327" fmla="*/ 2245338 h 5143494"/>
              <a:gd name="connsiteX328" fmla="*/ 4737982 w 9143989"/>
              <a:gd name="connsiteY328" fmla="*/ 2245338 h 5143494"/>
              <a:gd name="connsiteX329" fmla="*/ 4628570 w 9143989"/>
              <a:gd name="connsiteY329" fmla="*/ 2354750 h 5143494"/>
              <a:gd name="connsiteX330" fmla="*/ 4628570 w 9143989"/>
              <a:gd name="connsiteY330" fmla="*/ 2792384 h 5143494"/>
              <a:gd name="connsiteX331" fmla="*/ 4737982 w 9143989"/>
              <a:gd name="connsiteY331" fmla="*/ 2901796 h 5143494"/>
              <a:gd name="connsiteX332" fmla="*/ 5175616 w 9143989"/>
              <a:gd name="connsiteY332" fmla="*/ 2901796 h 5143494"/>
              <a:gd name="connsiteX333" fmla="*/ 5285028 w 9143989"/>
              <a:gd name="connsiteY333" fmla="*/ 2792384 h 5143494"/>
              <a:gd name="connsiteX334" fmla="*/ 5285028 w 9143989"/>
              <a:gd name="connsiteY334" fmla="*/ 2354750 h 5143494"/>
              <a:gd name="connsiteX335" fmla="*/ 5175616 w 9143989"/>
              <a:gd name="connsiteY335" fmla="*/ 2245338 h 5143494"/>
              <a:gd name="connsiteX336" fmla="*/ 3975991 w 9143989"/>
              <a:gd name="connsiteY336" fmla="*/ 2245338 h 5143494"/>
              <a:gd name="connsiteX337" fmla="*/ 3866579 w 9143989"/>
              <a:gd name="connsiteY337" fmla="*/ 2354750 h 5143494"/>
              <a:gd name="connsiteX338" fmla="*/ 3866579 w 9143989"/>
              <a:gd name="connsiteY338" fmla="*/ 2792384 h 5143494"/>
              <a:gd name="connsiteX339" fmla="*/ 3975991 w 9143989"/>
              <a:gd name="connsiteY339" fmla="*/ 2901796 h 5143494"/>
              <a:gd name="connsiteX340" fmla="*/ 4413617 w 9143989"/>
              <a:gd name="connsiteY340" fmla="*/ 2901796 h 5143494"/>
              <a:gd name="connsiteX341" fmla="*/ 4523029 w 9143989"/>
              <a:gd name="connsiteY341" fmla="*/ 2792384 h 5143494"/>
              <a:gd name="connsiteX342" fmla="*/ 4523029 w 9143989"/>
              <a:gd name="connsiteY342" fmla="*/ 2354750 h 5143494"/>
              <a:gd name="connsiteX343" fmla="*/ 4413617 w 9143989"/>
              <a:gd name="connsiteY343" fmla="*/ 2245338 h 5143494"/>
              <a:gd name="connsiteX344" fmla="*/ 3213993 w 9143989"/>
              <a:gd name="connsiteY344" fmla="*/ 2245338 h 5143494"/>
              <a:gd name="connsiteX345" fmla="*/ 3104581 w 9143989"/>
              <a:gd name="connsiteY345" fmla="*/ 2354750 h 5143494"/>
              <a:gd name="connsiteX346" fmla="*/ 3104581 w 9143989"/>
              <a:gd name="connsiteY346" fmla="*/ 2792384 h 5143494"/>
              <a:gd name="connsiteX347" fmla="*/ 3213993 w 9143989"/>
              <a:gd name="connsiteY347" fmla="*/ 2901796 h 5143494"/>
              <a:gd name="connsiteX348" fmla="*/ 3651627 w 9143989"/>
              <a:gd name="connsiteY348" fmla="*/ 2901796 h 5143494"/>
              <a:gd name="connsiteX349" fmla="*/ 3761040 w 9143989"/>
              <a:gd name="connsiteY349" fmla="*/ 2792384 h 5143494"/>
              <a:gd name="connsiteX350" fmla="*/ 3761040 w 9143989"/>
              <a:gd name="connsiteY350" fmla="*/ 2354750 h 5143494"/>
              <a:gd name="connsiteX351" fmla="*/ 3651627 w 9143989"/>
              <a:gd name="connsiteY351" fmla="*/ 2245338 h 5143494"/>
              <a:gd name="connsiteX352" fmla="*/ 2451995 w 9143989"/>
              <a:gd name="connsiteY352" fmla="*/ 2245338 h 5143494"/>
              <a:gd name="connsiteX353" fmla="*/ 2342584 w 9143989"/>
              <a:gd name="connsiteY353" fmla="*/ 2354750 h 5143494"/>
              <a:gd name="connsiteX354" fmla="*/ 2342584 w 9143989"/>
              <a:gd name="connsiteY354" fmla="*/ 2792384 h 5143494"/>
              <a:gd name="connsiteX355" fmla="*/ 2451995 w 9143989"/>
              <a:gd name="connsiteY355" fmla="*/ 2901796 h 5143494"/>
              <a:gd name="connsiteX356" fmla="*/ 2889629 w 9143989"/>
              <a:gd name="connsiteY356" fmla="*/ 2901796 h 5143494"/>
              <a:gd name="connsiteX357" fmla="*/ 2999040 w 9143989"/>
              <a:gd name="connsiteY357" fmla="*/ 2792384 h 5143494"/>
              <a:gd name="connsiteX358" fmla="*/ 2999040 w 9143989"/>
              <a:gd name="connsiteY358" fmla="*/ 2354750 h 5143494"/>
              <a:gd name="connsiteX359" fmla="*/ 2889629 w 9143989"/>
              <a:gd name="connsiteY359" fmla="*/ 2245338 h 5143494"/>
              <a:gd name="connsiteX360" fmla="*/ 1689997 w 9143989"/>
              <a:gd name="connsiteY360" fmla="*/ 2245338 h 5143494"/>
              <a:gd name="connsiteX361" fmla="*/ 1580587 w 9143989"/>
              <a:gd name="connsiteY361" fmla="*/ 2354750 h 5143494"/>
              <a:gd name="connsiteX362" fmla="*/ 1580587 w 9143989"/>
              <a:gd name="connsiteY362" fmla="*/ 2792384 h 5143494"/>
              <a:gd name="connsiteX363" fmla="*/ 1689997 w 9143989"/>
              <a:gd name="connsiteY363" fmla="*/ 2901796 h 5143494"/>
              <a:gd name="connsiteX364" fmla="*/ 2127634 w 9143989"/>
              <a:gd name="connsiteY364" fmla="*/ 2901796 h 5143494"/>
              <a:gd name="connsiteX365" fmla="*/ 2237045 w 9143989"/>
              <a:gd name="connsiteY365" fmla="*/ 2792384 h 5143494"/>
              <a:gd name="connsiteX366" fmla="*/ 2237045 w 9143989"/>
              <a:gd name="connsiteY366" fmla="*/ 2354750 h 5143494"/>
              <a:gd name="connsiteX367" fmla="*/ 2127634 w 9143989"/>
              <a:gd name="connsiteY367" fmla="*/ 2245338 h 5143494"/>
              <a:gd name="connsiteX368" fmla="*/ 927996 w 9143989"/>
              <a:gd name="connsiteY368" fmla="*/ 2245338 h 5143494"/>
              <a:gd name="connsiteX369" fmla="*/ 818584 w 9143989"/>
              <a:gd name="connsiteY369" fmla="*/ 2354750 h 5143494"/>
              <a:gd name="connsiteX370" fmla="*/ 818584 w 9143989"/>
              <a:gd name="connsiteY370" fmla="*/ 2792384 h 5143494"/>
              <a:gd name="connsiteX371" fmla="*/ 927996 w 9143989"/>
              <a:gd name="connsiteY371" fmla="*/ 2901796 h 5143494"/>
              <a:gd name="connsiteX372" fmla="*/ 1365637 w 9143989"/>
              <a:gd name="connsiteY372" fmla="*/ 2901796 h 5143494"/>
              <a:gd name="connsiteX373" fmla="*/ 1475051 w 9143989"/>
              <a:gd name="connsiteY373" fmla="*/ 2792384 h 5143494"/>
              <a:gd name="connsiteX374" fmla="*/ 1475051 w 9143989"/>
              <a:gd name="connsiteY374" fmla="*/ 2354750 h 5143494"/>
              <a:gd name="connsiteX375" fmla="*/ 1365637 w 9143989"/>
              <a:gd name="connsiteY375" fmla="*/ 2245338 h 5143494"/>
              <a:gd name="connsiteX376" fmla="*/ 165999 w 9143989"/>
              <a:gd name="connsiteY376" fmla="*/ 2245338 h 5143494"/>
              <a:gd name="connsiteX377" fmla="*/ 56587 w 9143989"/>
              <a:gd name="connsiteY377" fmla="*/ 2354750 h 5143494"/>
              <a:gd name="connsiteX378" fmla="*/ 56587 w 9143989"/>
              <a:gd name="connsiteY378" fmla="*/ 2792384 h 5143494"/>
              <a:gd name="connsiteX379" fmla="*/ 165999 w 9143989"/>
              <a:gd name="connsiteY379" fmla="*/ 2901796 h 5143494"/>
              <a:gd name="connsiteX380" fmla="*/ 603632 w 9143989"/>
              <a:gd name="connsiteY380" fmla="*/ 2901796 h 5143494"/>
              <a:gd name="connsiteX381" fmla="*/ 713044 w 9143989"/>
              <a:gd name="connsiteY381" fmla="*/ 2792384 h 5143494"/>
              <a:gd name="connsiteX382" fmla="*/ 713044 w 9143989"/>
              <a:gd name="connsiteY382" fmla="*/ 2354750 h 5143494"/>
              <a:gd name="connsiteX383" fmla="*/ 603632 w 9143989"/>
              <a:gd name="connsiteY383" fmla="*/ 2245338 h 5143494"/>
              <a:gd name="connsiteX384" fmla="*/ 165999 w 9143989"/>
              <a:gd name="connsiteY384" fmla="*/ 1515948 h 5143494"/>
              <a:gd name="connsiteX385" fmla="*/ 56587 w 9143989"/>
              <a:gd name="connsiteY385" fmla="*/ 1625361 h 5143494"/>
              <a:gd name="connsiteX386" fmla="*/ 56587 w 9143989"/>
              <a:gd name="connsiteY386" fmla="*/ 2062996 h 5143494"/>
              <a:gd name="connsiteX387" fmla="*/ 165999 w 9143989"/>
              <a:gd name="connsiteY387" fmla="*/ 2172398 h 5143494"/>
              <a:gd name="connsiteX388" fmla="*/ 603632 w 9143989"/>
              <a:gd name="connsiteY388" fmla="*/ 2172398 h 5143494"/>
              <a:gd name="connsiteX389" fmla="*/ 713044 w 9143989"/>
              <a:gd name="connsiteY389" fmla="*/ 2062996 h 5143494"/>
              <a:gd name="connsiteX390" fmla="*/ 713044 w 9143989"/>
              <a:gd name="connsiteY390" fmla="*/ 1625361 h 5143494"/>
              <a:gd name="connsiteX391" fmla="*/ 603632 w 9143989"/>
              <a:gd name="connsiteY391" fmla="*/ 1515948 h 5143494"/>
              <a:gd name="connsiteX392" fmla="*/ 927996 w 9143989"/>
              <a:gd name="connsiteY392" fmla="*/ 1515947 h 5143494"/>
              <a:gd name="connsiteX393" fmla="*/ 818584 w 9143989"/>
              <a:gd name="connsiteY393" fmla="*/ 1625360 h 5143494"/>
              <a:gd name="connsiteX394" fmla="*/ 818584 w 9143989"/>
              <a:gd name="connsiteY394" fmla="*/ 2062995 h 5143494"/>
              <a:gd name="connsiteX395" fmla="*/ 927996 w 9143989"/>
              <a:gd name="connsiteY395" fmla="*/ 2172398 h 5143494"/>
              <a:gd name="connsiteX396" fmla="*/ 1365637 w 9143989"/>
              <a:gd name="connsiteY396" fmla="*/ 2172398 h 5143494"/>
              <a:gd name="connsiteX397" fmla="*/ 1475051 w 9143989"/>
              <a:gd name="connsiteY397" fmla="*/ 2062995 h 5143494"/>
              <a:gd name="connsiteX398" fmla="*/ 1475051 w 9143989"/>
              <a:gd name="connsiteY398" fmla="*/ 1625360 h 5143494"/>
              <a:gd name="connsiteX399" fmla="*/ 1365637 w 9143989"/>
              <a:gd name="connsiteY399" fmla="*/ 1515947 h 5143494"/>
              <a:gd name="connsiteX400" fmla="*/ 1689997 w 9143989"/>
              <a:gd name="connsiteY400" fmla="*/ 1515947 h 5143494"/>
              <a:gd name="connsiteX401" fmla="*/ 1580588 w 9143989"/>
              <a:gd name="connsiteY401" fmla="*/ 1625359 h 5143494"/>
              <a:gd name="connsiteX402" fmla="*/ 1580588 w 9143989"/>
              <a:gd name="connsiteY402" fmla="*/ 2062994 h 5143494"/>
              <a:gd name="connsiteX403" fmla="*/ 1689997 w 9143989"/>
              <a:gd name="connsiteY403" fmla="*/ 2172398 h 5143494"/>
              <a:gd name="connsiteX404" fmla="*/ 2127634 w 9143989"/>
              <a:gd name="connsiteY404" fmla="*/ 2172398 h 5143494"/>
              <a:gd name="connsiteX405" fmla="*/ 2237045 w 9143989"/>
              <a:gd name="connsiteY405" fmla="*/ 2062994 h 5143494"/>
              <a:gd name="connsiteX406" fmla="*/ 2237045 w 9143989"/>
              <a:gd name="connsiteY406" fmla="*/ 1625359 h 5143494"/>
              <a:gd name="connsiteX407" fmla="*/ 2127634 w 9143989"/>
              <a:gd name="connsiteY407" fmla="*/ 1515947 h 5143494"/>
              <a:gd name="connsiteX408" fmla="*/ 2451996 w 9143989"/>
              <a:gd name="connsiteY408" fmla="*/ 1515946 h 5143494"/>
              <a:gd name="connsiteX409" fmla="*/ 2342584 w 9143989"/>
              <a:gd name="connsiteY409" fmla="*/ 1625359 h 5143494"/>
              <a:gd name="connsiteX410" fmla="*/ 2342584 w 9143989"/>
              <a:gd name="connsiteY410" fmla="*/ 2062993 h 5143494"/>
              <a:gd name="connsiteX411" fmla="*/ 2451996 w 9143989"/>
              <a:gd name="connsiteY411" fmla="*/ 2172398 h 5143494"/>
              <a:gd name="connsiteX412" fmla="*/ 2889629 w 9143989"/>
              <a:gd name="connsiteY412" fmla="*/ 2172398 h 5143494"/>
              <a:gd name="connsiteX413" fmla="*/ 2999041 w 9143989"/>
              <a:gd name="connsiteY413" fmla="*/ 2062993 h 5143494"/>
              <a:gd name="connsiteX414" fmla="*/ 2999041 w 9143989"/>
              <a:gd name="connsiteY414" fmla="*/ 1625359 h 5143494"/>
              <a:gd name="connsiteX415" fmla="*/ 2889629 w 9143989"/>
              <a:gd name="connsiteY415" fmla="*/ 1515946 h 5143494"/>
              <a:gd name="connsiteX416" fmla="*/ 3213993 w 9143989"/>
              <a:gd name="connsiteY416" fmla="*/ 1515945 h 5143494"/>
              <a:gd name="connsiteX417" fmla="*/ 3104581 w 9143989"/>
              <a:gd name="connsiteY417" fmla="*/ 1625358 h 5143494"/>
              <a:gd name="connsiteX418" fmla="*/ 3104581 w 9143989"/>
              <a:gd name="connsiteY418" fmla="*/ 2062992 h 5143494"/>
              <a:gd name="connsiteX419" fmla="*/ 3213993 w 9143989"/>
              <a:gd name="connsiteY419" fmla="*/ 2172398 h 5143494"/>
              <a:gd name="connsiteX420" fmla="*/ 3651628 w 9143989"/>
              <a:gd name="connsiteY420" fmla="*/ 2172398 h 5143494"/>
              <a:gd name="connsiteX421" fmla="*/ 3761040 w 9143989"/>
              <a:gd name="connsiteY421" fmla="*/ 2062992 h 5143494"/>
              <a:gd name="connsiteX422" fmla="*/ 3761040 w 9143989"/>
              <a:gd name="connsiteY422" fmla="*/ 1625358 h 5143494"/>
              <a:gd name="connsiteX423" fmla="*/ 3651628 w 9143989"/>
              <a:gd name="connsiteY423" fmla="*/ 1515945 h 5143494"/>
              <a:gd name="connsiteX424" fmla="*/ 3975991 w 9143989"/>
              <a:gd name="connsiteY424" fmla="*/ 1515945 h 5143494"/>
              <a:gd name="connsiteX425" fmla="*/ 3866579 w 9143989"/>
              <a:gd name="connsiteY425" fmla="*/ 1625357 h 5143494"/>
              <a:gd name="connsiteX426" fmla="*/ 3866579 w 9143989"/>
              <a:gd name="connsiteY426" fmla="*/ 2062992 h 5143494"/>
              <a:gd name="connsiteX427" fmla="*/ 3975991 w 9143989"/>
              <a:gd name="connsiteY427" fmla="*/ 2172398 h 5143494"/>
              <a:gd name="connsiteX428" fmla="*/ 4413617 w 9143989"/>
              <a:gd name="connsiteY428" fmla="*/ 2172398 h 5143494"/>
              <a:gd name="connsiteX429" fmla="*/ 4523029 w 9143989"/>
              <a:gd name="connsiteY429" fmla="*/ 2062992 h 5143494"/>
              <a:gd name="connsiteX430" fmla="*/ 4523029 w 9143989"/>
              <a:gd name="connsiteY430" fmla="*/ 1625357 h 5143494"/>
              <a:gd name="connsiteX431" fmla="*/ 4413617 w 9143989"/>
              <a:gd name="connsiteY431" fmla="*/ 1515945 h 5143494"/>
              <a:gd name="connsiteX432" fmla="*/ 4737982 w 9143989"/>
              <a:gd name="connsiteY432" fmla="*/ 1515944 h 5143494"/>
              <a:gd name="connsiteX433" fmla="*/ 4628570 w 9143989"/>
              <a:gd name="connsiteY433" fmla="*/ 1625356 h 5143494"/>
              <a:gd name="connsiteX434" fmla="*/ 4628570 w 9143989"/>
              <a:gd name="connsiteY434" fmla="*/ 2062991 h 5143494"/>
              <a:gd name="connsiteX435" fmla="*/ 4737982 w 9143989"/>
              <a:gd name="connsiteY435" fmla="*/ 2172398 h 5143494"/>
              <a:gd name="connsiteX436" fmla="*/ 5175616 w 9143989"/>
              <a:gd name="connsiteY436" fmla="*/ 2172398 h 5143494"/>
              <a:gd name="connsiteX437" fmla="*/ 5285028 w 9143989"/>
              <a:gd name="connsiteY437" fmla="*/ 2062991 h 5143494"/>
              <a:gd name="connsiteX438" fmla="*/ 5285028 w 9143989"/>
              <a:gd name="connsiteY438" fmla="*/ 1625356 h 5143494"/>
              <a:gd name="connsiteX439" fmla="*/ 5175616 w 9143989"/>
              <a:gd name="connsiteY439" fmla="*/ 1515944 h 5143494"/>
              <a:gd name="connsiteX440" fmla="*/ 5499981 w 9143989"/>
              <a:gd name="connsiteY440" fmla="*/ 1515943 h 5143494"/>
              <a:gd name="connsiteX441" fmla="*/ 5390569 w 9143989"/>
              <a:gd name="connsiteY441" fmla="*/ 1625356 h 5143494"/>
              <a:gd name="connsiteX442" fmla="*/ 5390569 w 9143989"/>
              <a:gd name="connsiteY442" fmla="*/ 2062990 h 5143494"/>
              <a:gd name="connsiteX443" fmla="*/ 5499981 w 9143989"/>
              <a:gd name="connsiteY443" fmla="*/ 2172398 h 5143494"/>
              <a:gd name="connsiteX444" fmla="*/ 5937615 w 9143989"/>
              <a:gd name="connsiteY444" fmla="*/ 2172398 h 5143494"/>
              <a:gd name="connsiteX445" fmla="*/ 6047027 w 9143989"/>
              <a:gd name="connsiteY445" fmla="*/ 2062990 h 5143494"/>
              <a:gd name="connsiteX446" fmla="*/ 6047027 w 9143989"/>
              <a:gd name="connsiteY446" fmla="*/ 1625356 h 5143494"/>
              <a:gd name="connsiteX447" fmla="*/ 5937615 w 9143989"/>
              <a:gd name="connsiteY447" fmla="*/ 1515943 h 5143494"/>
              <a:gd name="connsiteX448" fmla="*/ 6261980 w 9143989"/>
              <a:gd name="connsiteY448" fmla="*/ 1515943 h 5143494"/>
              <a:gd name="connsiteX449" fmla="*/ 6152568 w 9143989"/>
              <a:gd name="connsiteY449" fmla="*/ 1625355 h 5143494"/>
              <a:gd name="connsiteX450" fmla="*/ 6152568 w 9143989"/>
              <a:gd name="connsiteY450" fmla="*/ 2062989 h 5143494"/>
              <a:gd name="connsiteX451" fmla="*/ 6261980 w 9143989"/>
              <a:gd name="connsiteY451" fmla="*/ 2172398 h 5143494"/>
              <a:gd name="connsiteX452" fmla="*/ 6699614 w 9143989"/>
              <a:gd name="connsiteY452" fmla="*/ 2172398 h 5143494"/>
              <a:gd name="connsiteX453" fmla="*/ 6809026 w 9143989"/>
              <a:gd name="connsiteY453" fmla="*/ 2062989 h 5143494"/>
              <a:gd name="connsiteX454" fmla="*/ 6809026 w 9143989"/>
              <a:gd name="connsiteY454" fmla="*/ 1625355 h 5143494"/>
              <a:gd name="connsiteX455" fmla="*/ 6699614 w 9143989"/>
              <a:gd name="connsiteY455" fmla="*/ 1515943 h 5143494"/>
              <a:gd name="connsiteX456" fmla="*/ 7023979 w 9143989"/>
              <a:gd name="connsiteY456" fmla="*/ 1515942 h 5143494"/>
              <a:gd name="connsiteX457" fmla="*/ 6914567 w 9143989"/>
              <a:gd name="connsiteY457" fmla="*/ 1625354 h 5143494"/>
              <a:gd name="connsiteX458" fmla="*/ 6914567 w 9143989"/>
              <a:gd name="connsiteY458" fmla="*/ 2062988 h 5143494"/>
              <a:gd name="connsiteX459" fmla="*/ 7023979 w 9143989"/>
              <a:gd name="connsiteY459" fmla="*/ 2172398 h 5143494"/>
              <a:gd name="connsiteX460" fmla="*/ 7461613 w 9143989"/>
              <a:gd name="connsiteY460" fmla="*/ 2172398 h 5143494"/>
              <a:gd name="connsiteX461" fmla="*/ 7571025 w 9143989"/>
              <a:gd name="connsiteY461" fmla="*/ 2062988 h 5143494"/>
              <a:gd name="connsiteX462" fmla="*/ 7571025 w 9143989"/>
              <a:gd name="connsiteY462" fmla="*/ 1625354 h 5143494"/>
              <a:gd name="connsiteX463" fmla="*/ 7461613 w 9143989"/>
              <a:gd name="connsiteY463" fmla="*/ 1515942 h 5143494"/>
              <a:gd name="connsiteX464" fmla="*/ 7778358 w 9143989"/>
              <a:gd name="connsiteY464" fmla="*/ 1515941 h 5143494"/>
              <a:gd name="connsiteX465" fmla="*/ 7668946 w 9143989"/>
              <a:gd name="connsiteY465" fmla="*/ 1625353 h 5143494"/>
              <a:gd name="connsiteX466" fmla="*/ 7668946 w 9143989"/>
              <a:gd name="connsiteY466" fmla="*/ 2062987 h 5143494"/>
              <a:gd name="connsiteX467" fmla="*/ 7778358 w 9143989"/>
              <a:gd name="connsiteY467" fmla="*/ 2172398 h 5143494"/>
              <a:gd name="connsiteX468" fmla="*/ 8215992 w 9143989"/>
              <a:gd name="connsiteY468" fmla="*/ 2172398 h 5143494"/>
              <a:gd name="connsiteX469" fmla="*/ 8325404 w 9143989"/>
              <a:gd name="connsiteY469" fmla="*/ 2062987 h 5143494"/>
              <a:gd name="connsiteX470" fmla="*/ 8325404 w 9143989"/>
              <a:gd name="connsiteY470" fmla="*/ 1625353 h 5143494"/>
              <a:gd name="connsiteX471" fmla="*/ 8215992 w 9143989"/>
              <a:gd name="connsiteY471" fmla="*/ 1515941 h 5143494"/>
              <a:gd name="connsiteX472" fmla="*/ 8540357 w 9143989"/>
              <a:gd name="connsiteY472" fmla="*/ 1515941 h 5143494"/>
              <a:gd name="connsiteX473" fmla="*/ 8430945 w 9143989"/>
              <a:gd name="connsiteY473" fmla="*/ 1625353 h 5143494"/>
              <a:gd name="connsiteX474" fmla="*/ 8430945 w 9143989"/>
              <a:gd name="connsiteY474" fmla="*/ 2062987 h 5143494"/>
              <a:gd name="connsiteX475" fmla="*/ 8540357 w 9143989"/>
              <a:gd name="connsiteY475" fmla="*/ 2172398 h 5143494"/>
              <a:gd name="connsiteX476" fmla="*/ 8977991 w 9143989"/>
              <a:gd name="connsiteY476" fmla="*/ 2172398 h 5143494"/>
              <a:gd name="connsiteX477" fmla="*/ 9087403 w 9143989"/>
              <a:gd name="connsiteY477" fmla="*/ 2062987 h 5143494"/>
              <a:gd name="connsiteX478" fmla="*/ 9087403 w 9143989"/>
              <a:gd name="connsiteY478" fmla="*/ 1625353 h 5143494"/>
              <a:gd name="connsiteX479" fmla="*/ 8977991 w 9143989"/>
              <a:gd name="connsiteY479" fmla="*/ 1515941 h 5143494"/>
              <a:gd name="connsiteX480" fmla="*/ 165999 w 9143989"/>
              <a:gd name="connsiteY480" fmla="*/ 786548 h 5143494"/>
              <a:gd name="connsiteX481" fmla="*/ 56587 w 9143989"/>
              <a:gd name="connsiteY481" fmla="*/ 895959 h 5143494"/>
              <a:gd name="connsiteX482" fmla="*/ 56587 w 9143989"/>
              <a:gd name="connsiteY482" fmla="*/ 1333596 h 5143494"/>
              <a:gd name="connsiteX483" fmla="*/ 165999 w 9143989"/>
              <a:gd name="connsiteY483" fmla="*/ 1443008 h 5143494"/>
              <a:gd name="connsiteX484" fmla="*/ 603633 w 9143989"/>
              <a:gd name="connsiteY484" fmla="*/ 1443008 h 5143494"/>
              <a:gd name="connsiteX485" fmla="*/ 713044 w 9143989"/>
              <a:gd name="connsiteY485" fmla="*/ 1333596 h 5143494"/>
              <a:gd name="connsiteX486" fmla="*/ 713044 w 9143989"/>
              <a:gd name="connsiteY486" fmla="*/ 895959 h 5143494"/>
              <a:gd name="connsiteX487" fmla="*/ 603633 w 9143989"/>
              <a:gd name="connsiteY487" fmla="*/ 786548 h 5143494"/>
              <a:gd name="connsiteX488" fmla="*/ 927996 w 9143989"/>
              <a:gd name="connsiteY488" fmla="*/ 786547 h 5143494"/>
              <a:gd name="connsiteX489" fmla="*/ 818584 w 9143989"/>
              <a:gd name="connsiteY489" fmla="*/ 895959 h 5143494"/>
              <a:gd name="connsiteX490" fmla="*/ 818584 w 9143989"/>
              <a:gd name="connsiteY490" fmla="*/ 1333595 h 5143494"/>
              <a:gd name="connsiteX491" fmla="*/ 927996 w 9143989"/>
              <a:gd name="connsiteY491" fmla="*/ 1443007 h 5143494"/>
              <a:gd name="connsiteX492" fmla="*/ 1365637 w 9143989"/>
              <a:gd name="connsiteY492" fmla="*/ 1443007 h 5143494"/>
              <a:gd name="connsiteX493" fmla="*/ 1475051 w 9143989"/>
              <a:gd name="connsiteY493" fmla="*/ 1333595 h 5143494"/>
              <a:gd name="connsiteX494" fmla="*/ 1475051 w 9143989"/>
              <a:gd name="connsiteY494" fmla="*/ 895959 h 5143494"/>
              <a:gd name="connsiteX495" fmla="*/ 1365637 w 9143989"/>
              <a:gd name="connsiteY495" fmla="*/ 786547 h 5143494"/>
              <a:gd name="connsiteX496" fmla="*/ 1689998 w 9143989"/>
              <a:gd name="connsiteY496" fmla="*/ 786547 h 5143494"/>
              <a:gd name="connsiteX497" fmla="*/ 1580588 w 9143989"/>
              <a:gd name="connsiteY497" fmla="*/ 895959 h 5143494"/>
              <a:gd name="connsiteX498" fmla="*/ 1580588 w 9143989"/>
              <a:gd name="connsiteY498" fmla="*/ 1333594 h 5143494"/>
              <a:gd name="connsiteX499" fmla="*/ 1689998 w 9143989"/>
              <a:gd name="connsiteY499" fmla="*/ 1443007 h 5143494"/>
              <a:gd name="connsiteX500" fmla="*/ 2127634 w 9143989"/>
              <a:gd name="connsiteY500" fmla="*/ 1443007 h 5143494"/>
              <a:gd name="connsiteX501" fmla="*/ 2237045 w 9143989"/>
              <a:gd name="connsiteY501" fmla="*/ 1333594 h 5143494"/>
              <a:gd name="connsiteX502" fmla="*/ 2237045 w 9143989"/>
              <a:gd name="connsiteY502" fmla="*/ 895959 h 5143494"/>
              <a:gd name="connsiteX503" fmla="*/ 2127634 w 9143989"/>
              <a:gd name="connsiteY503" fmla="*/ 786547 h 5143494"/>
              <a:gd name="connsiteX504" fmla="*/ 2451996 w 9143989"/>
              <a:gd name="connsiteY504" fmla="*/ 786546 h 5143494"/>
              <a:gd name="connsiteX505" fmla="*/ 2342584 w 9143989"/>
              <a:gd name="connsiteY505" fmla="*/ 895958 h 5143494"/>
              <a:gd name="connsiteX506" fmla="*/ 2342584 w 9143989"/>
              <a:gd name="connsiteY506" fmla="*/ 1333593 h 5143494"/>
              <a:gd name="connsiteX507" fmla="*/ 2451996 w 9143989"/>
              <a:gd name="connsiteY507" fmla="*/ 1443006 h 5143494"/>
              <a:gd name="connsiteX508" fmla="*/ 2889629 w 9143989"/>
              <a:gd name="connsiteY508" fmla="*/ 1443006 h 5143494"/>
              <a:gd name="connsiteX509" fmla="*/ 2999041 w 9143989"/>
              <a:gd name="connsiteY509" fmla="*/ 1333593 h 5143494"/>
              <a:gd name="connsiteX510" fmla="*/ 2999041 w 9143989"/>
              <a:gd name="connsiteY510" fmla="*/ 895958 h 5143494"/>
              <a:gd name="connsiteX511" fmla="*/ 2889629 w 9143989"/>
              <a:gd name="connsiteY511" fmla="*/ 786546 h 5143494"/>
              <a:gd name="connsiteX512" fmla="*/ 3213993 w 9143989"/>
              <a:gd name="connsiteY512" fmla="*/ 786546 h 5143494"/>
              <a:gd name="connsiteX513" fmla="*/ 3104581 w 9143989"/>
              <a:gd name="connsiteY513" fmla="*/ 895958 h 5143494"/>
              <a:gd name="connsiteX514" fmla="*/ 3104581 w 9143989"/>
              <a:gd name="connsiteY514" fmla="*/ 1333593 h 5143494"/>
              <a:gd name="connsiteX515" fmla="*/ 3213993 w 9143989"/>
              <a:gd name="connsiteY515" fmla="*/ 1443005 h 5143494"/>
              <a:gd name="connsiteX516" fmla="*/ 3651628 w 9143989"/>
              <a:gd name="connsiteY516" fmla="*/ 1443005 h 5143494"/>
              <a:gd name="connsiteX517" fmla="*/ 3761040 w 9143989"/>
              <a:gd name="connsiteY517" fmla="*/ 1333593 h 5143494"/>
              <a:gd name="connsiteX518" fmla="*/ 3761040 w 9143989"/>
              <a:gd name="connsiteY518" fmla="*/ 895958 h 5143494"/>
              <a:gd name="connsiteX519" fmla="*/ 3651628 w 9143989"/>
              <a:gd name="connsiteY519" fmla="*/ 786546 h 5143494"/>
              <a:gd name="connsiteX520" fmla="*/ 3975991 w 9143989"/>
              <a:gd name="connsiteY520" fmla="*/ 786545 h 5143494"/>
              <a:gd name="connsiteX521" fmla="*/ 3866579 w 9143989"/>
              <a:gd name="connsiteY521" fmla="*/ 895957 h 5143494"/>
              <a:gd name="connsiteX522" fmla="*/ 3866579 w 9143989"/>
              <a:gd name="connsiteY522" fmla="*/ 1333592 h 5143494"/>
              <a:gd name="connsiteX523" fmla="*/ 3975991 w 9143989"/>
              <a:gd name="connsiteY523" fmla="*/ 1443005 h 5143494"/>
              <a:gd name="connsiteX524" fmla="*/ 4413617 w 9143989"/>
              <a:gd name="connsiteY524" fmla="*/ 1443005 h 5143494"/>
              <a:gd name="connsiteX525" fmla="*/ 4523029 w 9143989"/>
              <a:gd name="connsiteY525" fmla="*/ 1333592 h 5143494"/>
              <a:gd name="connsiteX526" fmla="*/ 4523029 w 9143989"/>
              <a:gd name="connsiteY526" fmla="*/ 895957 h 5143494"/>
              <a:gd name="connsiteX527" fmla="*/ 4413617 w 9143989"/>
              <a:gd name="connsiteY527" fmla="*/ 786545 h 5143494"/>
              <a:gd name="connsiteX528" fmla="*/ 4737982 w 9143989"/>
              <a:gd name="connsiteY528" fmla="*/ 786545 h 5143494"/>
              <a:gd name="connsiteX529" fmla="*/ 4628570 w 9143989"/>
              <a:gd name="connsiteY529" fmla="*/ 895957 h 5143494"/>
              <a:gd name="connsiteX530" fmla="*/ 4628570 w 9143989"/>
              <a:gd name="connsiteY530" fmla="*/ 1333592 h 5143494"/>
              <a:gd name="connsiteX531" fmla="*/ 4737982 w 9143989"/>
              <a:gd name="connsiteY531" fmla="*/ 1443004 h 5143494"/>
              <a:gd name="connsiteX532" fmla="*/ 5175616 w 9143989"/>
              <a:gd name="connsiteY532" fmla="*/ 1443004 h 5143494"/>
              <a:gd name="connsiteX533" fmla="*/ 5285028 w 9143989"/>
              <a:gd name="connsiteY533" fmla="*/ 1333592 h 5143494"/>
              <a:gd name="connsiteX534" fmla="*/ 5285028 w 9143989"/>
              <a:gd name="connsiteY534" fmla="*/ 895957 h 5143494"/>
              <a:gd name="connsiteX535" fmla="*/ 5175616 w 9143989"/>
              <a:gd name="connsiteY535" fmla="*/ 786545 h 5143494"/>
              <a:gd name="connsiteX536" fmla="*/ 5499981 w 9143989"/>
              <a:gd name="connsiteY536" fmla="*/ 786544 h 5143494"/>
              <a:gd name="connsiteX537" fmla="*/ 5390569 w 9143989"/>
              <a:gd name="connsiteY537" fmla="*/ 895956 h 5143494"/>
              <a:gd name="connsiteX538" fmla="*/ 5390569 w 9143989"/>
              <a:gd name="connsiteY538" fmla="*/ 1333591 h 5143494"/>
              <a:gd name="connsiteX539" fmla="*/ 5499981 w 9143989"/>
              <a:gd name="connsiteY539" fmla="*/ 1443003 h 5143494"/>
              <a:gd name="connsiteX540" fmla="*/ 5937615 w 9143989"/>
              <a:gd name="connsiteY540" fmla="*/ 1443003 h 5143494"/>
              <a:gd name="connsiteX541" fmla="*/ 6047027 w 9143989"/>
              <a:gd name="connsiteY541" fmla="*/ 1333591 h 5143494"/>
              <a:gd name="connsiteX542" fmla="*/ 6047027 w 9143989"/>
              <a:gd name="connsiteY542" fmla="*/ 895956 h 5143494"/>
              <a:gd name="connsiteX543" fmla="*/ 5937615 w 9143989"/>
              <a:gd name="connsiteY543" fmla="*/ 786544 h 5143494"/>
              <a:gd name="connsiteX544" fmla="*/ 6261980 w 9143989"/>
              <a:gd name="connsiteY544" fmla="*/ 786544 h 5143494"/>
              <a:gd name="connsiteX545" fmla="*/ 6152568 w 9143989"/>
              <a:gd name="connsiteY545" fmla="*/ 895956 h 5143494"/>
              <a:gd name="connsiteX546" fmla="*/ 6152568 w 9143989"/>
              <a:gd name="connsiteY546" fmla="*/ 1333590 h 5143494"/>
              <a:gd name="connsiteX547" fmla="*/ 6261980 w 9143989"/>
              <a:gd name="connsiteY547" fmla="*/ 1443003 h 5143494"/>
              <a:gd name="connsiteX548" fmla="*/ 6699614 w 9143989"/>
              <a:gd name="connsiteY548" fmla="*/ 1443003 h 5143494"/>
              <a:gd name="connsiteX549" fmla="*/ 6809026 w 9143989"/>
              <a:gd name="connsiteY549" fmla="*/ 1333590 h 5143494"/>
              <a:gd name="connsiteX550" fmla="*/ 6809026 w 9143989"/>
              <a:gd name="connsiteY550" fmla="*/ 895956 h 5143494"/>
              <a:gd name="connsiteX551" fmla="*/ 6699614 w 9143989"/>
              <a:gd name="connsiteY551" fmla="*/ 786544 h 5143494"/>
              <a:gd name="connsiteX552" fmla="*/ 7023979 w 9143989"/>
              <a:gd name="connsiteY552" fmla="*/ 786543 h 5143494"/>
              <a:gd name="connsiteX553" fmla="*/ 6914567 w 9143989"/>
              <a:gd name="connsiteY553" fmla="*/ 895955 h 5143494"/>
              <a:gd name="connsiteX554" fmla="*/ 6914567 w 9143989"/>
              <a:gd name="connsiteY554" fmla="*/ 1333590 h 5143494"/>
              <a:gd name="connsiteX555" fmla="*/ 7023979 w 9143989"/>
              <a:gd name="connsiteY555" fmla="*/ 1443002 h 5143494"/>
              <a:gd name="connsiteX556" fmla="*/ 7461613 w 9143989"/>
              <a:gd name="connsiteY556" fmla="*/ 1443002 h 5143494"/>
              <a:gd name="connsiteX557" fmla="*/ 7571025 w 9143989"/>
              <a:gd name="connsiteY557" fmla="*/ 1333590 h 5143494"/>
              <a:gd name="connsiteX558" fmla="*/ 7571025 w 9143989"/>
              <a:gd name="connsiteY558" fmla="*/ 895955 h 5143494"/>
              <a:gd name="connsiteX559" fmla="*/ 7461613 w 9143989"/>
              <a:gd name="connsiteY559" fmla="*/ 786543 h 5143494"/>
              <a:gd name="connsiteX560" fmla="*/ 7778358 w 9143989"/>
              <a:gd name="connsiteY560" fmla="*/ 786543 h 5143494"/>
              <a:gd name="connsiteX561" fmla="*/ 7668946 w 9143989"/>
              <a:gd name="connsiteY561" fmla="*/ 895955 h 5143494"/>
              <a:gd name="connsiteX562" fmla="*/ 7668946 w 9143989"/>
              <a:gd name="connsiteY562" fmla="*/ 1333589 h 5143494"/>
              <a:gd name="connsiteX563" fmla="*/ 7778358 w 9143989"/>
              <a:gd name="connsiteY563" fmla="*/ 1443001 h 5143494"/>
              <a:gd name="connsiteX564" fmla="*/ 8215992 w 9143989"/>
              <a:gd name="connsiteY564" fmla="*/ 1443001 h 5143494"/>
              <a:gd name="connsiteX565" fmla="*/ 8325404 w 9143989"/>
              <a:gd name="connsiteY565" fmla="*/ 1333589 h 5143494"/>
              <a:gd name="connsiteX566" fmla="*/ 8325404 w 9143989"/>
              <a:gd name="connsiteY566" fmla="*/ 895955 h 5143494"/>
              <a:gd name="connsiteX567" fmla="*/ 8215992 w 9143989"/>
              <a:gd name="connsiteY567" fmla="*/ 786543 h 5143494"/>
              <a:gd name="connsiteX568" fmla="*/ 8540357 w 9143989"/>
              <a:gd name="connsiteY568" fmla="*/ 786542 h 5143494"/>
              <a:gd name="connsiteX569" fmla="*/ 8430945 w 9143989"/>
              <a:gd name="connsiteY569" fmla="*/ 895955 h 5143494"/>
              <a:gd name="connsiteX570" fmla="*/ 8430945 w 9143989"/>
              <a:gd name="connsiteY570" fmla="*/ 1333589 h 5143494"/>
              <a:gd name="connsiteX571" fmla="*/ 8540357 w 9143989"/>
              <a:gd name="connsiteY571" fmla="*/ 1443001 h 5143494"/>
              <a:gd name="connsiteX572" fmla="*/ 8977991 w 9143989"/>
              <a:gd name="connsiteY572" fmla="*/ 1443001 h 5143494"/>
              <a:gd name="connsiteX573" fmla="*/ 9087403 w 9143989"/>
              <a:gd name="connsiteY573" fmla="*/ 1333589 h 5143494"/>
              <a:gd name="connsiteX574" fmla="*/ 9087403 w 9143989"/>
              <a:gd name="connsiteY574" fmla="*/ 895955 h 5143494"/>
              <a:gd name="connsiteX575" fmla="*/ 8977991 w 9143989"/>
              <a:gd name="connsiteY575" fmla="*/ 786542 h 5143494"/>
              <a:gd name="connsiteX576" fmla="*/ 165999 w 9143989"/>
              <a:gd name="connsiteY576" fmla="*/ 57150 h 5143494"/>
              <a:gd name="connsiteX577" fmla="*/ 56587 w 9143989"/>
              <a:gd name="connsiteY577" fmla="*/ 166562 h 5143494"/>
              <a:gd name="connsiteX578" fmla="*/ 56587 w 9143989"/>
              <a:gd name="connsiteY578" fmla="*/ 604196 h 5143494"/>
              <a:gd name="connsiteX579" fmla="*/ 165999 w 9143989"/>
              <a:gd name="connsiteY579" fmla="*/ 713608 h 5143494"/>
              <a:gd name="connsiteX580" fmla="*/ 603633 w 9143989"/>
              <a:gd name="connsiteY580" fmla="*/ 713608 h 5143494"/>
              <a:gd name="connsiteX581" fmla="*/ 713045 w 9143989"/>
              <a:gd name="connsiteY581" fmla="*/ 604196 h 5143494"/>
              <a:gd name="connsiteX582" fmla="*/ 713045 w 9143989"/>
              <a:gd name="connsiteY582" fmla="*/ 166562 h 5143494"/>
              <a:gd name="connsiteX583" fmla="*/ 603633 w 9143989"/>
              <a:gd name="connsiteY583" fmla="*/ 57150 h 5143494"/>
              <a:gd name="connsiteX584" fmla="*/ 927996 w 9143989"/>
              <a:gd name="connsiteY584" fmla="*/ 57150 h 5143494"/>
              <a:gd name="connsiteX585" fmla="*/ 818585 w 9143989"/>
              <a:gd name="connsiteY585" fmla="*/ 166562 h 5143494"/>
              <a:gd name="connsiteX586" fmla="*/ 818585 w 9143989"/>
              <a:gd name="connsiteY586" fmla="*/ 604195 h 5143494"/>
              <a:gd name="connsiteX587" fmla="*/ 927996 w 9143989"/>
              <a:gd name="connsiteY587" fmla="*/ 713607 h 5143494"/>
              <a:gd name="connsiteX588" fmla="*/ 1365637 w 9143989"/>
              <a:gd name="connsiteY588" fmla="*/ 713607 h 5143494"/>
              <a:gd name="connsiteX589" fmla="*/ 1475051 w 9143989"/>
              <a:gd name="connsiteY589" fmla="*/ 604195 h 5143494"/>
              <a:gd name="connsiteX590" fmla="*/ 1475051 w 9143989"/>
              <a:gd name="connsiteY590" fmla="*/ 166562 h 5143494"/>
              <a:gd name="connsiteX591" fmla="*/ 1365637 w 9143989"/>
              <a:gd name="connsiteY591" fmla="*/ 57150 h 5143494"/>
              <a:gd name="connsiteX592" fmla="*/ 1689998 w 9143989"/>
              <a:gd name="connsiteY592" fmla="*/ 57149 h 5143494"/>
              <a:gd name="connsiteX593" fmla="*/ 1580588 w 9143989"/>
              <a:gd name="connsiteY593" fmla="*/ 166561 h 5143494"/>
              <a:gd name="connsiteX594" fmla="*/ 1580588 w 9143989"/>
              <a:gd name="connsiteY594" fmla="*/ 604195 h 5143494"/>
              <a:gd name="connsiteX595" fmla="*/ 1689998 w 9143989"/>
              <a:gd name="connsiteY595" fmla="*/ 713607 h 5143494"/>
              <a:gd name="connsiteX596" fmla="*/ 2127634 w 9143989"/>
              <a:gd name="connsiteY596" fmla="*/ 713607 h 5143494"/>
              <a:gd name="connsiteX597" fmla="*/ 2237045 w 9143989"/>
              <a:gd name="connsiteY597" fmla="*/ 604195 h 5143494"/>
              <a:gd name="connsiteX598" fmla="*/ 2237045 w 9143989"/>
              <a:gd name="connsiteY598" fmla="*/ 166561 h 5143494"/>
              <a:gd name="connsiteX599" fmla="*/ 2127634 w 9143989"/>
              <a:gd name="connsiteY599" fmla="*/ 57149 h 5143494"/>
              <a:gd name="connsiteX600" fmla="*/ 2451996 w 9143989"/>
              <a:gd name="connsiteY600" fmla="*/ 57149 h 5143494"/>
              <a:gd name="connsiteX601" fmla="*/ 2342585 w 9143989"/>
              <a:gd name="connsiteY601" fmla="*/ 166561 h 5143494"/>
              <a:gd name="connsiteX602" fmla="*/ 2342585 w 9143989"/>
              <a:gd name="connsiteY602" fmla="*/ 604194 h 5143494"/>
              <a:gd name="connsiteX603" fmla="*/ 2451996 w 9143989"/>
              <a:gd name="connsiteY603" fmla="*/ 713606 h 5143494"/>
              <a:gd name="connsiteX604" fmla="*/ 2889629 w 9143989"/>
              <a:gd name="connsiteY604" fmla="*/ 713606 h 5143494"/>
              <a:gd name="connsiteX605" fmla="*/ 2999041 w 9143989"/>
              <a:gd name="connsiteY605" fmla="*/ 604194 h 5143494"/>
              <a:gd name="connsiteX606" fmla="*/ 2999041 w 9143989"/>
              <a:gd name="connsiteY606" fmla="*/ 166561 h 5143494"/>
              <a:gd name="connsiteX607" fmla="*/ 2889629 w 9143989"/>
              <a:gd name="connsiteY607" fmla="*/ 57149 h 5143494"/>
              <a:gd name="connsiteX608" fmla="*/ 3213995 w 9143989"/>
              <a:gd name="connsiteY608" fmla="*/ 57148 h 5143494"/>
              <a:gd name="connsiteX609" fmla="*/ 3104581 w 9143989"/>
              <a:gd name="connsiteY609" fmla="*/ 166560 h 5143494"/>
              <a:gd name="connsiteX610" fmla="*/ 3104581 w 9143989"/>
              <a:gd name="connsiteY610" fmla="*/ 604194 h 5143494"/>
              <a:gd name="connsiteX611" fmla="*/ 3213995 w 9143989"/>
              <a:gd name="connsiteY611" fmla="*/ 713606 h 5143494"/>
              <a:gd name="connsiteX612" fmla="*/ 3651628 w 9143989"/>
              <a:gd name="connsiteY612" fmla="*/ 713606 h 5143494"/>
              <a:gd name="connsiteX613" fmla="*/ 3761040 w 9143989"/>
              <a:gd name="connsiteY613" fmla="*/ 604194 h 5143494"/>
              <a:gd name="connsiteX614" fmla="*/ 3761040 w 9143989"/>
              <a:gd name="connsiteY614" fmla="*/ 166560 h 5143494"/>
              <a:gd name="connsiteX615" fmla="*/ 3651628 w 9143989"/>
              <a:gd name="connsiteY615" fmla="*/ 57148 h 5143494"/>
              <a:gd name="connsiteX616" fmla="*/ 3975991 w 9143989"/>
              <a:gd name="connsiteY616" fmla="*/ 57148 h 5143494"/>
              <a:gd name="connsiteX617" fmla="*/ 3866579 w 9143989"/>
              <a:gd name="connsiteY617" fmla="*/ 166560 h 5143494"/>
              <a:gd name="connsiteX618" fmla="*/ 3866579 w 9143989"/>
              <a:gd name="connsiteY618" fmla="*/ 604194 h 5143494"/>
              <a:gd name="connsiteX619" fmla="*/ 3975991 w 9143989"/>
              <a:gd name="connsiteY619" fmla="*/ 713605 h 5143494"/>
              <a:gd name="connsiteX620" fmla="*/ 4413617 w 9143989"/>
              <a:gd name="connsiteY620" fmla="*/ 713605 h 5143494"/>
              <a:gd name="connsiteX621" fmla="*/ 4523029 w 9143989"/>
              <a:gd name="connsiteY621" fmla="*/ 604194 h 5143494"/>
              <a:gd name="connsiteX622" fmla="*/ 4523029 w 9143989"/>
              <a:gd name="connsiteY622" fmla="*/ 166560 h 5143494"/>
              <a:gd name="connsiteX623" fmla="*/ 4413617 w 9143989"/>
              <a:gd name="connsiteY623" fmla="*/ 57148 h 5143494"/>
              <a:gd name="connsiteX624" fmla="*/ 4737982 w 9143989"/>
              <a:gd name="connsiteY624" fmla="*/ 57147 h 5143494"/>
              <a:gd name="connsiteX625" fmla="*/ 4628570 w 9143989"/>
              <a:gd name="connsiteY625" fmla="*/ 166559 h 5143494"/>
              <a:gd name="connsiteX626" fmla="*/ 4628570 w 9143989"/>
              <a:gd name="connsiteY626" fmla="*/ 604193 h 5143494"/>
              <a:gd name="connsiteX627" fmla="*/ 4737982 w 9143989"/>
              <a:gd name="connsiteY627" fmla="*/ 713605 h 5143494"/>
              <a:gd name="connsiteX628" fmla="*/ 5175616 w 9143989"/>
              <a:gd name="connsiteY628" fmla="*/ 713605 h 5143494"/>
              <a:gd name="connsiteX629" fmla="*/ 5285028 w 9143989"/>
              <a:gd name="connsiteY629" fmla="*/ 604193 h 5143494"/>
              <a:gd name="connsiteX630" fmla="*/ 5285028 w 9143989"/>
              <a:gd name="connsiteY630" fmla="*/ 166559 h 5143494"/>
              <a:gd name="connsiteX631" fmla="*/ 5175616 w 9143989"/>
              <a:gd name="connsiteY631" fmla="*/ 57147 h 5143494"/>
              <a:gd name="connsiteX632" fmla="*/ 5499981 w 9143989"/>
              <a:gd name="connsiteY632" fmla="*/ 57147 h 5143494"/>
              <a:gd name="connsiteX633" fmla="*/ 5390569 w 9143989"/>
              <a:gd name="connsiteY633" fmla="*/ 166559 h 5143494"/>
              <a:gd name="connsiteX634" fmla="*/ 5390569 w 9143989"/>
              <a:gd name="connsiteY634" fmla="*/ 604192 h 5143494"/>
              <a:gd name="connsiteX635" fmla="*/ 5499981 w 9143989"/>
              <a:gd name="connsiteY635" fmla="*/ 713605 h 5143494"/>
              <a:gd name="connsiteX636" fmla="*/ 5937615 w 9143989"/>
              <a:gd name="connsiteY636" fmla="*/ 713605 h 5143494"/>
              <a:gd name="connsiteX637" fmla="*/ 6047027 w 9143989"/>
              <a:gd name="connsiteY637" fmla="*/ 604192 h 5143494"/>
              <a:gd name="connsiteX638" fmla="*/ 6047027 w 9143989"/>
              <a:gd name="connsiteY638" fmla="*/ 166559 h 5143494"/>
              <a:gd name="connsiteX639" fmla="*/ 5937615 w 9143989"/>
              <a:gd name="connsiteY639" fmla="*/ 57147 h 5143494"/>
              <a:gd name="connsiteX640" fmla="*/ 6261980 w 9143989"/>
              <a:gd name="connsiteY640" fmla="*/ 57146 h 5143494"/>
              <a:gd name="connsiteX641" fmla="*/ 6152568 w 9143989"/>
              <a:gd name="connsiteY641" fmla="*/ 166558 h 5143494"/>
              <a:gd name="connsiteX642" fmla="*/ 6152568 w 9143989"/>
              <a:gd name="connsiteY642" fmla="*/ 604192 h 5143494"/>
              <a:gd name="connsiteX643" fmla="*/ 6261980 w 9143989"/>
              <a:gd name="connsiteY643" fmla="*/ 713604 h 5143494"/>
              <a:gd name="connsiteX644" fmla="*/ 6699614 w 9143989"/>
              <a:gd name="connsiteY644" fmla="*/ 713604 h 5143494"/>
              <a:gd name="connsiteX645" fmla="*/ 6809026 w 9143989"/>
              <a:gd name="connsiteY645" fmla="*/ 604192 h 5143494"/>
              <a:gd name="connsiteX646" fmla="*/ 6809026 w 9143989"/>
              <a:gd name="connsiteY646" fmla="*/ 166558 h 5143494"/>
              <a:gd name="connsiteX647" fmla="*/ 6699614 w 9143989"/>
              <a:gd name="connsiteY647" fmla="*/ 57146 h 5143494"/>
              <a:gd name="connsiteX648" fmla="*/ 7023979 w 9143989"/>
              <a:gd name="connsiteY648" fmla="*/ 57146 h 5143494"/>
              <a:gd name="connsiteX649" fmla="*/ 6914567 w 9143989"/>
              <a:gd name="connsiteY649" fmla="*/ 166558 h 5143494"/>
              <a:gd name="connsiteX650" fmla="*/ 6914567 w 9143989"/>
              <a:gd name="connsiteY650" fmla="*/ 604191 h 5143494"/>
              <a:gd name="connsiteX651" fmla="*/ 7023979 w 9143989"/>
              <a:gd name="connsiteY651" fmla="*/ 713604 h 5143494"/>
              <a:gd name="connsiteX652" fmla="*/ 7461613 w 9143989"/>
              <a:gd name="connsiteY652" fmla="*/ 713604 h 5143494"/>
              <a:gd name="connsiteX653" fmla="*/ 7571025 w 9143989"/>
              <a:gd name="connsiteY653" fmla="*/ 604191 h 5143494"/>
              <a:gd name="connsiteX654" fmla="*/ 7571025 w 9143989"/>
              <a:gd name="connsiteY654" fmla="*/ 166558 h 5143494"/>
              <a:gd name="connsiteX655" fmla="*/ 7461613 w 9143989"/>
              <a:gd name="connsiteY655" fmla="*/ 57146 h 5143494"/>
              <a:gd name="connsiteX656" fmla="*/ 7778358 w 9143989"/>
              <a:gd name="connsiteY656" fmla="*/ 57145 h 5143494"/>
              <a:gd name="connsiteX657" fmla="*/ 7668946 w 9143989"/>
              <a:gd name="connsiteY657" fmla="*/ 166557 h 5143494"/>
              <a:gd name="connsiteX658" fmla="*/ 7668946 w 9143989"/>
              <a:gd name="connsiteY658" fmla="*/ 604191 h 5143494"/>
              <a:gd name="connsiteX659" fmla="*/ 7778358 w 9143989"/>
              <a:gd name="connsiteY659" fmla="*/ 713603 h 5143494"/>
              <a:gd name="connsiteX660" fmla="*/ 8215992 w 9143989"/>
              <a:gd name="connsiteY660" fmla="*/ 713603 h 5143494"/>
              <a:gd name="connsiteX661" fmla="*/ 8325404 w 9143989"/>
              <a:gd name="connsiteY661" fmla="*/ 604191 h 5143494"/>
              <a:gd name="connsiteX662" fmla="*/ 8325404 w 9143989"/>
              <a:gd name="connsiteY662" fmla="*/ 166557 h 5143494"/>
              <a:gd name="connsiteX663" fmla="*/ 8215992 w 9143989"/>
              <a:gd name="connsiteY663" fmla="*/ 57145 h 5143494"/>
              <a:gd name="connsiteX664" fmla="*/ 8540357 w 9143989"/>
              <a:gd name="connsiteY664" fmla="*/ 57145 h 5143494"/>
              <a:gd name="connsiteX665" fmla="*/ 8430945 w 9143989"/>
              <a:gd name="connsiteY665" fmla="*/ 166557 h 5143494"/>
              <a:gd name="connsiteX666" fmla="*/ 8430945 w 9143989"/>
              <a:gd name="connsiteY666" fmla="*/ 604190 h 5143494"/>
              <a:gd name="connsiteX667" fmla="*/ 8540357 w 9143989"/>
              <a:gd name="connsiteY667" fmla="*/ 713603 h 5143494"/>
              <a:gd name="connsiteX668" fmla="*/ 8977991 w 9143989"/>
              <a:gd name="connsiteY668" fmla="*/ 713603 h 5143494"/>
              <a:gd name="connsiteX669" fmla="*/ 9087403 w 9143989"/>
              <a:gd name="connsiteY669" fmla="*/ 604190 h 5143494"/>
              <a:gd name="connsiteX670" fmla="*/ 9087403 w 9143989"/>
              <a:gd name="connsiteY670" fmla="*/ 166557 h 5143494"/>
              <a:gd name="connsiteX671" fmla="*/ 8977991 w 9143989"/>
              <a:gd name="connsiteY671" fmla="*/ 57145 h 5143494"/>
              <a:gd name="connsiteX672" fmla="*/ 0 w 9143989"/>
              <a:gd name="connsiteY672" fmla="*/ 0 h 5143494"/>
              <a:gd name="connsiteX673" fmla="*/ 9143989 w 9143989"/>
              <a:gd name="connsiteY673" fmla="*/ 0 h 5143494"/>
              <a:gd name="connsiteX674" fmla="*/ 9143989 w 9143989"/>
              <a:gd name="connsiteY674" fmla="*/ 5143494 h 5143494"/>
              <a:gd name="connsiteX675" fmla="*/ 0 w 9143989"/>
              <a:gd name="connsiteY675" fmla="*/ 5143494 h 5143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Lst>
            <a:rect l="l" t="t" r="r" b="b"/>
            <a:pathLst>
              <a:path w="9143989" h="5143494">
                <a:moveTo>
                  <a:pt x="8540357" y="4429886"/>
                </a:moveTo>
                <a:cubicBezTo>
                  <a:pt x="8479930" y="4429886"/>
                  <a:pt x="8430945" y="4478871"/>
                  <a:pt x="8430945" y="4539298"/>
                </a:cubicBezTo>
                <a:lnTo>
                  <a:pt x="8430945" y="4976932"/>
                </a:lnTo>
                <a:cubicBezTo>
                  <a:pt x="8430945" y="5037359"/>
                  <a:pt x="8479930" y="5086344"/>
                  <a:pt x="8540357" y="5086344"/>
                </a:cubicBezTo>
                <a:lnTo>
                  <a:pt x="8977991" y="5086344"/>
                </a:lnTo>
                <a:cubicBezTo>
                  <a:pt x="9038418" y="5086344"/>
                  <a:pt x="9087403" y="5037359"/>
                  <a:pt x="9087403" y="4976932"/>
                </a:cubicBezTo>
                <a:lnTo>
                  <a:pt x="9087403" y="4539298"/>
                </a:lnTo>
                <a:cubicBezTo>
                  <a:pt x="9087403" y="4478871"/>
                  <a:pt x="9038418" y="4429886"/>
                  <a:pt x="8977991" y="4429886"/>
                </a:cubicBezTo>
                <a:close/>
                <a:moveTo>
                  <a:pt x="7778358" y="4429886"/>
                </a:moveTo>
                <a:cubicBezTo>
                  <a:pt x="7717931" y="4429886"/>
                  <a:pt x="7668946" y="4478871"/>
                  <a:pt x="7668946" y="4539298"/>
                </a:cubicBezTo>
                <a:lnTo>
                  <a:pt x="7668946" y="4976932"/>
                </a:lnTo>
                <a:cubicBezTo>
                  <a:pt x="7668946" y="5037359"/>
                  <a:pt x="7717931" y="5086344"/>
                  <a:pt x="7778358" y="5086344"/>
                </a:cubicBezTo>
                <a:lnTo>
                  <a:pt x="8215992" y="5086344"/>
                </a:lnTo>
                <a:cubicBezTo>
                  <a:pt x="8276419" y="5086344"/>
                  <a:pt x="8325404" y="5037359"/>
                  <a:pt x="8325404" y="4976932"/>
                </a:cubicBezTo>
                <a:lnTo>
                  <a:pt x="8325404" y="4539298"/>
                </a:lnTo>
                <a:cubicBezTo>
                  <a:pt x="8325404" y="4478871"/>
                  <a:pt x="8276419" y="4429886"/>
                  <a:pt x="8215992" y="4429886"/>
                </a:cubicBezTo>
                <a:close/>
                <a:moveTo>
                  <a:pt x="7023979" y="4429886"/>
                </a:moveTo>
                <a:cubicBezTo>
                  <a:pt x="6963552" y="4429886"/>
                  <a:pt x="6914567" y="4478871"/>
                  <a:pt x="6914567" y="4539298"/>
                </a:cubicBezTo>
                <a:lnTo>
                  <a:pt x="6914567" y="4976932"/>
                </a:lnTo>
                <a:cubicBezTo>
                  <a:pt x="6914567" y="5037359"/>
                  <a:pt x="6963552" y="5086344"/>
                  <a:pt x="7023979" y="5086344"/>
                </a:cubicBezTo>
                <a:lnTo>
                  <a:pt x="7461613" y="5086344"/>
                </a:lnTo>
                <a:cubicBezTo>
                  <a:pt x="7522040" y="5086344"/>
                  <a:pt x="7571025" y="5037359"/>
                  <a:pt x="7571025" y="4976932"/>
                </a:cubicBezTo>
                <a:lnTo>
                  <a:pt x="7571025" y="4539298"/>
                </a:lnTo>
                <a:cubicBezTo>
                  <a:pt x="7571025" y="4478871"/>
                  <a:pt x="7522040" y="4429886"/>
                  <a:pt x="7461613" y="4429886"/>
                </a:cubicBezTo>
                <a:close/>
                <a:moveTo>
                  <a:pt x="6261980" y="4429886"/>
                </a:moveTo>
                <a:cubicBezTo>
                  <a:pt x="6201553" y="4429886"/>
                  <a:pt x="6152568" y="4478871"/>
                  <a:pt x="6152568" y="4539298"/>
                </a:cubicBezTo>
                <a:lnTo>
                  <a:pt x="6152568" y="4976932"/>
                </a:lnTo>
                <a:cubicBezTo>
                  <a:pt x="6152568" y="5037359"/>
                  <a:pt x="6201553" y="5086344"/>
                  <a:pt x="6261980" y="5086344"/>
                </a:cubicBezTo>
                <a:lnTo>
                  <a:pt x="6699614" y="5086344"/>
                </a:lnTo>
                <a:cubicBezTo>
                  <a:pt x="6760041" y="5086344"/>
                  <a:pt x="6809026" y="5037359"/>
                  <a:pt x="6809026" y="4976932"/>
                </a:cubicBezTo>
                <a:lnTo>
                  <a:pt x="6809026" y="4539298"/>
                </a:lnTo>
                <a:cubicBezTo>
                  <a:pt x="6809026" y="4478871"/>
                  <a:pt x="6760041" y="4429886"/>
                  <a:pt x="6699614" y="4429886"/>
                </a:cubicBezTo>
                <a:close/>
                <a:moveTo>
                  <a:pt x="5499981" y="4429886"/>
                </a:moveTo>
                <a:cubicBezTo>
                  <a:pt x="5439554" y="4429886"/>
                  <a:pt x="5390569" y="4478871"/>
                  <a:pt x="5390569" y="4539298"/>
                </a:cubicBezTo>
                <a:lnTo>
                  <a:pt x="5390569" y="4976932"/>
                </a:lnTo>
                <a:cubicBezTo>
                  <a:pt x="5390569" y="5037359"/>
                  <a:pt x="5439554" y="5086344"/>
                  <a:pt x="5499981" y="5086344"/>
                </a:cubicBezTo>
                <a:lnTo>
                  <a:pt x="5937615" y="5086344"/>
                </a:lnTo>
                <a:cubicBezTo>
                  <a:pt x="5998042" y="5086344"/>
                  <a:pt x="6047027" y="5037359"/>
                  <a:pt x="6047027" y="4976932"/>
                </a:cubicBezTo>
                <a:lnTo>
                  <a:pt x="6047027" y="4539298"/>
                </a:lnTo>
                <a:cubicBezTo>
                  <a:pt x="6047027" y="4478871"/>
                  <a:pt x="5998042" y="4429886"/>
                  <a:pt x="5937615" y="4429886"/>
                </a:cubicBezTo>
                <a:close/>
                <a:moveTo>
                  <a:pt x="4737982" y="4429886"/>
                </a:moveTo>
                <a:cubicBezTo>
                  <a:pt x="4677555" y="4429886"/>
                  <a:pt x="4628570" y="4478871"/>
                  <a:pt x="4628570" y="4539298"/>
                </a:cubicBezTo>
                <a:lnTo>
                  <a:pt x="4628570" y="4976932"/>
                </a:lnTo>
                <a:cubicBezTo>
                  <a:pt x="4628570" y="5037359"/>
                  <a:pt x="4677555" y="5086344"/>
                  <a:pt x="4737982" y="5086344"/>
                </a:cubicBezTo>
                <a:lnTo>
                  <a:pt x="5175616" y="5086344"/>
                </a:lnTo>
                <a:cubicBezTo>
                  <a:pt x="5236043" y="5086344"/>
                  <a:pt x="5285028" y="5037359"/>
                  <a:pt x="5285028" y="4976932"/>
                </a:cubicBezTo>
                <a:lnTo>
                  <a:pt x="5285028" y="4539298"/>
                </a:lnTo>
                <a:cubicBezTo>
                  <a:pt x="5285028" y="4478871"/>
                  <a:pt x="5236043" y="4429886"/>
                  <a:pt x="5175616" y="4429886"/>
                </a:cubicBezTo>
                <a:close/>
                <a:moveTo>
                  <a:pt x="3975990" y="4429886"/>
                </a:moveTo>
                <a:cubicBezTo>
                  <a:pt x="3915564" y="4429886"/>
                  <a:pt x="3866579" y="4478871"/>
                  <a:pt x="3866579" y="4539298"/>
                </a:cubicBezTo>
                <a:lnTo>
                  <a:pt x="3866579" y="4976932"/>
                </a:lnTo>
                <a:cubicBezTo>
                  <a:pt x="3866579" y="5037359"/>
                  <a:pt x="3915564" y="5086344"/>
                  <a:pt x="3975990" y="5086344"/>
                </a:cubicBezTo>
                <a:lnTo>
                  <a:pt x="4413617" y="5086344"/>
                </a:lnTo>
                <a:cubicBezTo>
                  <a:pt x="4474044" y="5086344"/>
                  <a:pt x="4523029" y="5037359"/>
                  <a:pt x="4523029" y="4976932"/>
                </a:cubicBezTo>
                <a:lnTo>
                  <a:pt x="4523029" y="4539298"/>
                </a:lnTo>
                <a:cubicBezTo>
                  <a:pt x="4523029" y="4478871"/>
                  <a:pt x="4474044" y="4429886"/>
                  <a:pt x="4413617" y="4429886"/>
                </a:cubicBezTo>
                <a:close/>
                <a:moveTo>
                  <a:pt x="3213993" y="4429886"/>
                </a:moveTo>
                <a:cubicBezTo>
                  <a:pt x="3153566" y="4429886"/>
                  <a:pt x="3104580" y="4478871"/>
                  <a:pt x="3104580" y="4539298"/>
                </a:cubicBezTo>
                <a:lnTo>
                  <a:pt x="3104580" y="4976932"/>
                </a:lnTo>
                <a:cubicBezTo>
                  <a:pt x="3104580" y="5037359"/>
                  <a:pt x="3153566" y="5086344"/>
                  <a:pt x="3213993" y="5086344"/>
                </a:cubicBezTo>
                <a:lnTo>
                  <a:pt x="3651627" y="5086344"/>
                </a:lnTo>
                <a:cubicBezTo>
                  <a:pt x="3712054" y="5086344"/>
                  <a:pt x="3761039" y="5037359"/>
                  <a:pt x="3761039" y="4976932"/>
                </a:cubicBezTo>
                <a:lnTo>
                  <a:pt x="3761039" y="4539298"/>
                </a:lnTo>
                <a:cubicBezTo>
                  <a:pt x="3761039" y="4478871"/>
                  <a:pt x="3712054" y="4429886"/>
                  <a:pt x="3651627" y="4429886"/>
                </a:cubicBezTo>
                <a:close/>
                <a:moveTo>
                  <a:pt x="2451995" y="4429886"/>
                </a:moveTo>
                <a:cubicBezTo>
                  <a:pt x="2391568" y="4429886"/>
                  <a:pt x="2342584" y="4478871"/>
                  <a:pt x="2342584" y="4539298"/>
                </a:cubicBezTo>
                <a:lnTo>
                  <a:pt x="2342584" y="4976932"/>
                </a:lnTo>
                <a:cubicBezTo>
                  <a:pt x="2342584" y="5037359"/>
                  <a:pt x="2391568" y="5086344"/>
                  <a:pt x="2451995" y="5086344"/>
                </a:cubicBezTo>
                <a:lnTo>
                  <a:pt x="2889629" y="5086344"/>
                </a:lnTo>
                <a:cubicBezTo>
                  <a:pt x="2950055" y="5086344"/>
                  <a:pt x="2999040" y="5037359"/>
                  <a:pt x="2999040" y="4976932"/>
                </a:cubicBezTo>
                <a:lnTo>
                  <a:pt x="2999040" y="4539298"/>
                </a:lnTo>
                <a:cubicBezTo>
                  <a:pt x="2999040" y="4478871"/>
                  <a:pt x="2950055" y="4429886"/>
                  <a:pt x="2889629" y="4429886"/>
                </a:cubicBezTo>
                <a:close/>
                <a:moveTo>
                  <a:pt x="1689996" y="4429886"/>
                </a:moveTo>
                <a:cubicBezTo>
                  <a:pt x="1629569" y="4429886"/>
                  <a:pt x="1580586" y="4478871"/>
                  <a:pt x="1580586" y="4539298"/>
                </a:cubicBezTo>
                <a:lnTo>
                  <a:pt x="1580586" y="4976932"/>
                </a:lnTo>
                <a:cubicBezTo>
                  <a:pt x="1580586" y="5037359"/>
                  <a:pt x="1629569" y="5086344"/>
                  <a:pt x="1689996" y="5086344"/>
                </a:cubicBezTo>
                <a:lnTo>
                  <a:pt x="2127633" y="5086344"/>
                </a:lnTo>
                <a:cubicBezTo>
                  <a:pt x="2188059" y="5086344"/>
                  <a:pt x="2237044" y="5037359"/>
                  <a:pt x="2237044" y="4976932"/>
                </a:cubicBezTo>
                <a:lnTo>
                  <a:pt x="2237044" y="4539298"/>
                </a:lnTo>
                <a:cubicBezTo>
                  <a:pt x="2237044" y="4478871"/>
                  <a:pt x="2188059" y="4429886"/>
                  <a:pt x="2127633" y="4429886"/>
                </a:cubicBezTo>
                <a:close/>
                <a:moveTo>
                  <a:pt x="927996" y="4429886"/>
                </a:moveTo>
                <a:cubicBezTo>
                  <a:pt x="867569" y="4429886"/>
                  <a:pt x="818584" y="4478871"/>
                  <a:pt x="818584" y="4539298"/>
                </a:cubicBezTo>
                <a:lnTo>
                  <a:pt x="818584" y="4976932"/>
                </a:lnTo>
                <a:cubicBezTo>
                  <a:pt x="818584" y="5037359"/>
                  <a:pt x="867569" y="5086344"/>
                  <a:pt x="927996" y="5086344"/>
                </a:cubicBezTo>
                <a:lnTo>
                  <a:pt x="1365636" y="5086344"/>
                </a:lnTo>
                <a:cubicBezTo>
                  <a:pt x="1426065" y="5086344"/>
                  <a:pt x="1475050" y="5037359"/>
                  <a:pt x="1475050" y="4976932"/>
                </a:cubicBezTo>
                <a:lnTo>
                  <a:pt x="1475050" y="4539298"/>
                </a:lnTo>
                <a:cubicBezTo>
                  <a:pt x="1475050" y="4478871"/>
                  <a:pt x="1426065" y="4429886"/>
                  <a:pt x="1365636" y="4429886"/>
                </a:cubicBezTo>
                <a:close/>
                <a:moveTo>
                  <a:pt x="165998" y="4429886"/>
                </a:moveTo>
                <a:cubicBezTo>
                  <a:pt x="105572" y="4429886"/>
                  <a:pt x="56587" y="4478871"/>
                  <a:pt x="56587" y="4539298"/>
                </a:cubicBezTo>
                <a:lnTo>
                  <a:pt x="56587" y="4976932"/>
                </a:lnTo>
                <a:cubicBezTo>
                  <a:pt x="56587" y="5037359"/>
                  <a:pt x="105572" y="5086344"/>
                  <a:pt x="165998" y="5086344"/>
                </a:cubicBezTo>
                <a:lnTo>
                  <a:pt x="603632" y="5086344"/>
                </a:lnTo>
                <a:cubicBezTo>
                  <a:pt x="664059" y="5086344"/>
                  <a:pt x="713044" y="5037359"/>
                  <a:pt x="713044" y="4976932"/>
                </a:cubicBezTo>
                <a:lnTo>
                  <a:pt x="713044" y="4539298"/>
                </a:lnTo>
                <a:cubicBezTo>
                  <a:pt x="713044" y="4478871"/>
                  <a:pt x="664059" y="4429886"/>
                  <a:pt x="603632" y="4429886"/>
                </a:cubicBezTo>
                <a:close/>
                <a:moveTo>
                  <a:pt x="8540357" y="3700488"/>
                </a:moveTo>
                <a:cubicBezTo>
                  <a:pt x="8479930" y="3700488"/>
                  <a:pt x="8430945" y="3749473"/>
                  <a:pt x="8430945" y="3809900"/>
                </a:cubicBezTo>
                <a:lnTo>
                  <a:pt x="8430945" y="4247534"/>
                </a:lnTo>
                <a:cubicBezTo>
                  <a:pt x="8430945" y="4307961"/>
                  <a:pt x="8479930" y="4356946"/>
                  <a:pt x="8540357" y="4356946"/>
                </a:cubicBezTo>
                <a:lnTo>
                  <a:pt x="8977991" y="4356946"/>
                </a:lnTo>
                <a:cubicBezTo>
                  <a:pt x="9038418" y="4356946"/>
                  <a:pt x="9087403" y="4307961"/>
                  <a:pt x="9087403" y="4247534"/>
                </a:cubicBezTo>
                <a:lnTo>
                  <a:pt x="9087403" y="3809900"/>
                </a:lnTo>
                <a:cubicBezTo>
                  <a:pt x="9087403" y="3749473"/>
                  <a:pt x="9038418" y="3700488"/>
                  <a:pt x="8977991" y="3700488"/>
                </a:cubicBezTo>
                <a:close/>
                <a:moveTo>
                  <a:pt x="7778358" y="3700488"/>
                </a:moveTo>
                <a:cubicBezTo>
                  <a:pt x="7717931" y="3700488"/>
                  <a:pt x="7668946" y="3749473"/>
                  <a:pt x="7668946" y="3809900"/>
                </a:cubicBezTo>
                <a:lnTo>
                  <a:pt x="7668946" y="4247534"/>
                </a:lnTo>
                <a:cubicBezTo>
                  <a:pt x="7668946" y="4307961"/>
                  <a:pt x="7717931" y="4356946"/>
                  <a:pt x="7778358" y="4356946"/>
                </a:cubicBezTo>
                <a:lnTo>
                  <a:pt x="8215992" y="4356946"/>
                </a:lnTo>
                <a:cubicBezTo>
                  <a:pt x="8276419" y="4356946"/>
                  <a:pt x="8325404" y="4307961"/>
                  <a:pt x="8325404" y="4247534"/>
                </a:cubicBezTo>
                <a:lnTo>
                  <a:pt x="8325404" y="3809900"/>
                </a:lnTo>
                <a:cubicBezTo>
                  <a:pt x="8325404" y="3749473"/>
                  <a:pt x="8276419" y="3700488"/>
                  <a:pt x="8215992" y="3700488"/>
                </a:cubicBezTo>
                <a:close/>
                <a:moveTo>
                  <a:pt x="7023979" y="3700488"/>
                </a:moveTo>
                <a:cubicBezTo>
                  <a:pt x="6963552" y="3700488"/>
                  <a:pt x="6914567" y="3749473"/>
                  <a:pt x="6914567" y="3809900"/>
                </a:cubicBezTo>
                <a:lnTo>
                  <a:pt x="6914567" y="4247534"/>
                </a:lnTo>
                <a:cubicBezTo>
                  <a:pt x="6914567" y="4307961"/>
                  <a:pt x="6963552" y="4356946"/>
                  <a:pt x="7023979" y="4356946"/>
                </a:cubicBezTo>
                <a:lnTo>
                  <a:pt x="7461613" y="4356946"/>
                </a:lnTo>
                <a:cubicBezTo>
                  <a:pt x="7522040" y="4356946"/>
                  <a:pt x="7571025" y="4307961"/>
                  <a:pt x="7571025" y="4247534"/>
                </a:cubicBezTo>
                <a:lnTo>
                  <a:pt x="7571025" y="3809900"/>
                </a:lnTo>
                <a:cubicBezTo>
                  <a:pt x="7571025" y="3749473"/>
                  <a:pt x="7522040" y="3700488"/>
                  <a:pt x="7461613" y="3700488"/>
                </a:cubicBezTo>
                <a:close/>
                <a:moveTo>
                  <a:pt x="6261980" y="3700488"/>
                </a:moveTo>
                <a:cubicBezTo>
                  <a:pt x="6201553" y="3700488"/>
                  <a:pt x="6152568" y="3749473"/>
                  <a:pt x="6152568" y="3809900"/>
                </a:cubicBezTo>
                <a:lnTo>
                  <a:pt x="6152568" y="4247534"/>
                </a:lnTo>
                <a:cubicBezTo>
                  <a:pt x="6152568" y="4307961"/>
                  <a:pt x="6201553" y="4356946"/>
                  <a:pt x="6261980" y="4356946"/>
                </a:cubicBezTo>
                <a:lnTo>
                  <a:pt x="6699614" y="4356946"/>
                </a:lnTo>
                <a:cubicBezTo>
                  <a:pt x="6760041" y="4356946"/>
                  <a:pt x="6809026" y="4307961"/>
                  <a:pt x="6809026" y="4247534"/>
                </a:cubicBezTo>
                <a:lnTo>
                  <a:pt x="6809026" y="3809900"/>
                </a:lnTo>
                <a:cubicBezTo>
                  <a:pt x="6809026" y="3749473"/>
                  <a:pt x="6760041" y="3700488"/>
                  <a:pt x="6699614" y="3700488"/>
                </a:cubicBezTo>
                <a:close/>
                <a:moveTo>
                  <a:pt x="5499981" y="3700488"/>
                </a:moveTo>
                <a:cubicBezTo>
                  <a:pt x="5439554" y="3700488"/>
                  <a:pt x="5390569" y="3749473"/>
                  <a:pt x="5390569" y="3809900"/>
                </a:cubicBezTo>
                <a:lnTo>
                  <a:pt x="5390569" y="4247534"/>
                </a:lnTo>
                <a:cubicBezTo>
                  <a:pt x="5390569" y="4307961"/>
                  <a:pt x="5439554" y="4356946"/>
                  <a:pt x="5499981" y="4356946"/>
                </a:cubicBezTo>
                <a:lnTo>
                  <a:pt x="5937615" y="4356946"/>
                </a:lnTo>
                <a:cubicBezTo>
                  <a:pt x="5998042" y="4356946"/>
                  <a:pt x="6047027" y="4307961"/>
                  <a:pt x="6047027" y="4247534"/>
                </a:cubicBezTo>
                <a:lnTo>
                  <a:pt x="6047027" y="3809900"/>
                </a:lnTo>
                <a:cubicBezTo>
                  <a:pt x="6047027" y="3749473"/>
                  <a:pt x="5998042" y="3700488"/>
                  <a:pt x="5937615" y="3700488"/>
                </a:cubicBezTo>
                <a:close/>
                <a:moveTo>
                  <a:pt x="4737982" y="3700488"/>
                </a:moveTo>
                <a:cubicBezTo>
                  <a:pt x="4677555" y="3700488"/>
                  <a:pt x="4628570" y="3749473"/>
                  <a:pt x="4628570" y="3809900"/>
                </a:cubicBezTo>
                <a:lnTo>
                  <a:pt x="4628570" y="4247534"/>
                </a:lnTo>
                <a:cubicBezTo>
                  <a:pt x="4628570" y="4307961"/>
                  <a:pt x="4677555" y="4356946"/>
                  <a:pt x="4737982" y="4356946"/>
                </a:cubicBezTo>
                <a:lnTo>
                  <a:pt x="5175616" y="4356946"/>
                </a:lnTo>
                <a:cubicBezTo>
                  <a:pt x="5236043" y="4356946"/>
                  <a:pt x="5285028" y="4307961"/>
                  <a:pt x="5285028" y="4247534"/>
                </a:cubicBezTo>
                <a:lnTo>
                  <a:pt x="5285028" y="3809900"/>
                </a:lnTo>
                <a:cubicBezTo>
                  <a:pt x="5285028" y="3749473"/>
                  <a:pt x="5236043" y="3700488"/>
                  <a:pt x="5175616" y="3700488"/>
                </a:cubicBezTo>
                <a:close/>
                <a:moveTo>
                  <a:pt x="3975991" y="3700488"/>
                </a:moveTo>
                <a:cubicBezTo>
                  <a:pt x="3915564" y="3700488"/>
                  <a:pt x="3866579" y="3749473"/>
                  <a:pt x="3866579" y="3809900"/>
                </a:cubicBezTo>
                <a:lnTo>
                  <a:pt x="3866579" y="4247534"/>
                </a:lnTo>
                <a:cubicBezTo>
                  <a:pt x="3866579" y="4307961"/>
                  <a:pt x="3915564" y="4356946"/>
                  <a:pt x="3975991" y="4356946"/>
                </a:cubicBezTo>
                <a:lnTo>
                  <a:pt x="4413617" y="4356946"/>
                </a:lnTo>
                <a:cubicBezTo>
                  <a:pt x="4474044" y="4356946"/>
                  <a:pt x="4523029" y="4307961"/>
                  <a:pt x="4523029" y="4247534"/>
                </a:cubicBezTo>
                <a:lnTo>
                  <a:pt x="4523029" y="3809900"/>
                </a:lnTo>
                <a:cubicBezTo>
                  <a:pt x="4523029" y="3749473"/>
                  <a:pt x="4474044" y="3700488"/>
                  <a:pt x="4413617" y="3700488"/>
                </a:cubicBezTo>
                <a:close/>
                <a:moveTo>
                  <a:pt x="3213993" y="3700488"/>
                </a:moveTo>
                <a:cubicBezTo>
                  <a:pt x="3153566" y="3700488"/>
                  <a:pt x="3104581" y="3749473"/>
                  <a:pt x="3104581" y="3809900"/>
                </a:cubicBezTo>
                <a:lnTo>
                  <a:pt x="3104581" y="4247534"/>
                </a:lnTo>
                <a:cubicBezTo>
                  <a:pt x="3104581" y="4307961"/>
                  <a:pt x="3153566" y="4356946"/>
                  <a:pt x="3213993" y="4356946"/>
                </a:cubicBezTo>
                <a:lnTo>
                  <a:pt x="3651627" y="4356946"/>
                </a:lnTo>
                <a:cubicBezTo>
                  <a:pt x="3712054" y="4356946"/>
                  <a:pt x="3761039" y="4307961"/>
                  <a:pt x="3761039" y="4247534"/>
                </a:cubicBezTo>
                <a:lnTo>
                  <a:pt x="3761039" y="3809900"/>
                </a:lnTo>
                <a:cubicBezTo>
                  <a:pt x="3761039" y="3749473"/>
                  <a:pt x="3712054" y="3700488"/>
                  <a:pt x="3651627" y="3700488"/>
                </a:cubicBezTo>
                <a:close/>
                <a:moveTo>
                  <a:pt x="2451995" y="3700488"/>
                </a:moveTo>
                <a:cubicBezTo>
                  <a:pt x="2391569" y="3700488"/>
                  <a:pt x="2342584" y="3749473"/>
                  <a:pt x="2342584" y="3809900"/>
                </a:cubicBezTo>
                <a:lnTo>
                  <a:pt x="2342584" y="4247534"/>
                </a:lnTo>
                <a:cubicBezTo>
                  <a:pt x="2342584" y="4307961"/>
                  <a:pt x="2391569" y="4356946"/>
                  <a:pt x="2451995" y="4356946"/>
                </a:cubicBezTo>
                <a:lnTo>
                  <a:pt x="2889629" y="4356946"/>
                </a:lnTo>
                <a:cubicBezTo>
                  <a:pt x="2950055" y="4356946"/>
                  <a:pt x="2999040" y="4307961"/>
                  <a:pt x="2999040" y="4247534"/>
                </a:cubicBezTo>
                <a:lnTo>
                  <a:pt x="2999040" y="3809900"/>
                </a:lnTo>
                <a:cubicBezTo>
                  <a:pt x="2999040" y="3749473"/>
                  <a:pt x="2950055" y="3700488"/>
                  <a:pt x="2889629" y="3700488"/>
                </a:cubicBezTo>
                <a:close/>
                <a:moveTo>
                  <a:pt x="1689996" y="3700488"/>
                </a:moveTo>
                <a:cubicBezTo>
                  <a:pt x="1629569" y="3700488"/>
                  <a:pt x="1580586" y="3749473"/>
                  <a:pt x="1580586" y="3809900"/>
                </a:cubicBezTo>
                <a:lnTo>
                  <a:pt x="1580586" y="4247534"/>
                </a:lnTo>
                <a:cubicBezTo>
                  <a:pt x="1580586" y="4307961"/>
                  <a:pt x="1629569" y="4356946"/>
                  <a:pt x="1689996" y="4356946"/>
                </a:cubicBezTo>
                <a:lnTo>
                  <a:pt x="2127633" y="4356946"/>
                </a:lnTo>
                <a:cubicBezTo>
                  <a:pt x="2188060" y="4356946"/>
                  <a:pt x="2237045" y="4307961"/>
                  <a:pt x="2237045" y="4247534"/>
                </a:cubicBezTo>
                <a:lnTo>
                  <a:pt x="2237045" y="3809900"/>
                </a:lnTo>
                <a:cubicBezTo>
                  <a:pt x="2237045" y="3749473"/>
                  <a:pt x="2188060" y="3700488"/>
                  <a:pt x="2127633" y="3700488"/>
                </a:cubicBezTo>
                <a:close/>
                <a:moveTo>
                  <a:pt x="927996" y="3700488"/>
                </a:moveTo>
                <a:cubicBezTo>
                  <a:pt x="867569" y="3700488"/>
                  <a:pt x="818584" y="3749473"/>
                  <a:pt x="818584" y="3809900"/>
                </a:cubicBezTo>
                <a:lnTo>
                  <a:pt x="818584" y="4247534"/>
                </a:lnTo>
                <a:cubicBezTo>
                  <a:pt x="818584" y="4307961"/>
                  <a:pt x="867569" y="4356946"/>
                  <a:pt x="927996" y="4356946"/>
                </a:cubicBezTo>
                <a:lnTo>
                  <a:pt x="1365637" y="4356946"/>
                </a:lnTo>
                <a:cubicBezTo>
                  <a:pt x="1426065" y="4356946"/>
                  <a:pt x="1475050" y="4307961"/>
                  <a:pt x="1475050" y="4247534"/>
                </a:cubicBezTo>
                <a:lnTo>
                  <a:pt x="1475050" y="3809900"/>
                </a:lnTo>
                <a:cubicBezTo>
                  <a:pt x="1475050" y="3749473"/>
                  <a:pt x="1426065" y="3700488"/>
                  <a:pt x="1365637" y="3700488"/>
                </a:cubicBezTo>
                <a:close/>
                <a:moveTo>
                  <a:pt x="165999" y="3700488"/>
                </a:moveTo>
                <a:cubicBezTo>
                  <a:pt x="105572" y="3700488"/>
                  <a:pt x="56587" y="3749473"/>
                  <a:pt x="56587" y="3809900"/>
                </a:cubicBezTo>
                <a:lnTo>
                  <a:pt x="56587" y="4247534"/>
                </a:lnTo>
                <a:cubicBezTo>
                  <a:pt x="56587" y="4307961"/>
                  <a:pt x="105572" y="4356946"/>
                  <a:pt x="165999" y="4356946"/>
                </a:cubicBezTo>
                <a:lnTo>
                  <a:pt x="603632" y="4356946"/>
                </a:lnTo>
                <a:cubicBezTo>
                  <a:pt x="664059" y="4356946"/>
                  <a:pt x="713044" y="4307961"/>
                  <a:pt x="713044" y="4247534"/>
                </a:cubicBezTo>
                <a:lnTo>
                  <a:pt x="713044" y="3809900"/>
                </a:lnTo>
                <a:cubicBezTo>
                  <a:pt x="713044" y="3749473"/>
                  <a:pt x="664059" y="3700488"/>
                  <a:pt x="603632" y="3700488"/>
                </a:cubicBezTo>
                <a:close/>
                <a:moveTo>
                  <a:pt x="8540357" y="2971089"/>
                </a:moveTo>
                <a:cubicBezTo>
                  <a:pt x="8479930" y="2971089"/>
                  <a:pt x="8430945" y="3020074"/>
                  <a:pt x="8430945" y="3080501"/>
                </a:cubicBezTo>
                <a:lnTo>
                  <a:pt x="8430945" y="3518135"/>
                </a:lnTo>
                <a:cubicBezTo>
                  <a:pt x="8430945" y="3578562"/>
                  <a:pt x="8479930" y="3627547"/>
                  <a:pt x="8540357" y="3627547"/>
                </a:cubicBezTo>
                <a:lnTo>
                  <a:pt x="8977991" y="3627547"/>
                </a:lnTo>
                <a:cubicBezTo>
                  <a:pt x="9038418" y="3627547"/>
                  <a:pt x="9087403" y="3578562"/>
                  <a:pt x="9087403" y="3518135"/>
                </a:cubicBezTo>
                <a:lnTo>
                  <a:pt x="9087403" y="3080501"/>
                </a:lnTo>
                <a:cubicBezTo>
                  <a:pt x="9087403" y="3020074"/>
                  <a:pt x="9038418" y="2971089"/>
                  <a:pt x="8977991" y="2971089"/>
                </a:cubicBezTo>
                <a:close/>
                <a:moveTo>
                  <a:pt x="7778358" y="2971089"/>
                </a:moveTo>
                <a:cubicBezTo>
                  <a:pt x="7717931" y="2971089"/>
                  <a:pt x="7668946" y="3020074"/>
                  <a:pt x="7668946" y="3080501"/>
                </a:cubicBezTo>
                <a:lnTo>
                  <a:pt x="7668946" y="3518135"/>
                </a:lnTo>
                <a:cubicBezTo>
                  <a:pt x="7668946" y="3578562"/>
                  <a:pt x="7717931" y="3627547"/>
                  <a:pt x="7778358" y="3627547"/>
                </a:cubicBezTo>
                <a:lnTo>
                  <a:pt x="8215992" y="3627547"/>
                </a:lnTo>
                <a:cubicBezTo>
                  <a:pt x="8276419" y="3627547"/>
                  <a:pt x="8325404" y="3578562"/>
                  <a:pt x="8325404" y="3518135"/>
                </a:cubicBezTo>
                <a:lnTo>
                  <a:pt x="8325404" y="3080501"/>
                </a:lnTo>
                <a:cubicBezTo>
                  <a:pt x="8325404" y="3020074"/>
                  <a:pt x="8276419" y="2971089"/>
                  <a:pt x="8215992" y="2971089"/>
                </a:cubicBezTo>
                <a:close/>
                <a:moveTo>
                  <a:pt x="7023979" y="2971089"/>
                </a:moveTo>
                <a:cubicBezTo>
                  <a:pt x="6963552" y="2971089"/>
                  <a:pt x="6914567" y="3020074"/>
                  <a:pt x="6914567" y="3080501"/>
                </a:cubicBezTo>
                <a:lnTo>
                  <a:pt x="6914567" y="3518135"/>
                </a:lnTo>
                <a:cubicBezTo>
                  <a:pt x="6914567" y="3578562"/>
                  <a:pt x="6963552" y="3627547"/>
                  <a:pt x="7023979" y="3627547"/>
                </a:cubicBezTo>
                <a:lnTo>
                  <a:pt x="7461613" y="3627547"/>
                </a:lnTo>
                <a:cubicBezTo>
                  <a:pt x="7522040" y="3627547"/>
                  <a:pt x="7571025" y="3578562"/>
                  <a:pt x="7571025" y="3518135"/>
                </a:cubicBezTo>
                <a:lnTo>
                  <a:pt x="7571025" y="3080501"/>
                </a:lnTo>
                <a:cubicBezTo>
                  <a:pt x="7571025" y="3020074"/>
                  <a:pt x="7522040" y="2971089"/>
                  <a:pt x="7461613" y="2971089"/>
                </a:cubicBezTo>
                <a:close/>
                <a:moveTo>
                  <a:pt x="6261980" y="2971089"/>
                </a:moveTo>
                <a:cubicBezTo>
                  <a:pt x="6201553" y="2971089"/>
                  <a:pt x="6152568" y="3020074"/>
                  <a:pt x="6152568" y="3080501"/>
                </a:cubicBezTo>
                <a:lnTo>
                  <a:pt x="6152568" y="3518135"/>
                </a:lnTo>
                <a:cubicBezTo>
                  <a:pt x="6152568" y="3578562"/>
                  <a:pt x="6201553" y="3627547"/>
                  <a:pt x="6261980" y="3627547"/>
                </a:cubicBezTo>
                <a:lnTo>
                  <a:pt x="6699614" y="3627547"/>
                </a:lnTo>
                <a:cubicBezTo>
                  <a:pt x="6760041" y="3627547"/>
                  <a:pt x="6809026" y="3578562"/>
                  <a:pt x="6809026" y="3518135"/>
                </a:cubicBezTo>
                <a:lnTo>
                  <a:pt x="6809026" y="3080501"/>
                </a:lnTo>
                <a:cubicBezTo>
                  <a:pt x="6809026" y="3020074"/>
                  <a:pt x="6760041" y="2971089"/>
                  <a:pt x="6699614" y="2971089"/>
                </a:cubicBezTo>
                <a:close/>
                <a:moveTo>
                  <a:pt x="5499981" y="2971089"/>
                </a:moveTo>
                <a:cubicBezTo>
                  <a:pt x="5439554" y="2971089"/>
                  <a:pt x="5390569" y="3020074"/>
                  <a:pt x="5390569" y="3080501"/>
                </a:cubicBezTo>
                <a:lnTo>
                  <a:pt x="5390569" y="3518135"/>
                </a:lnTo>
                <a:cubicBezTo>
                  <a:pt x="5390569" y="3578562"/>
                  <a:pt x="5439554" y="3627547"/>
                  <a:pt x="5499981" y="3627547"/>
                </a:cubicBezTo>
                <a:lnTo>
                  <a:pt x="5937615" y="3627547"/>
                </a:lnTo>
                <a:cubicBezTo>
                  <a:pt x="5998042" y="3627547"/>
                  <a:pt x="6047027" y="3578562"/>
                  <a:pt x="6047027" y="3518135"/>
                </a:cubicBezTo>
                <a:lnTo>
                  <a:pt x="6047027" y="3080501"/>
                </a:lnTo>
                <a:cubicBezTo>
                  <a:pt x="6047027" y="3020074"/>
                  <a:pt x="5998042" y="2971089"/>
                  <a:pt x="5937615" y="2971089"/>
                </a:cubicBezTo>
                <a:close/>
                <a:moveTo>
                  <a:pt x="4737982" y="2971089"/>
                </a:moveTo>
                <a:cubicBezTo>
                  <a:pt x="4677555" y="2971089"/>
                  <a:pt x="4628570" y="3020074"/>
                  <a:pt x="4628570" y="3080501"/>
                </a:cubicBezTo>
                <a:lnTo>
                  <a:pt x="4628570" y="3518135"/>
                </a:lnTo>
                <a:cubicBezTo>
                  <a:pt x="4628570" y="3578562"/>
                  <a:pt x="4677555" y="3627547"/>
                  <a:pt x="4737982" y="3627547"/>
                </a:cubicBezTo>
                <a:lnTo>
                  <a:pt x="5175616" y="3627547"/>
                </a:lnTo>
                <a:cubicBezTo>
                  <a:pt x="5236043" y="3627547"/>
                  <a:pt x="5285028" y="3578562"/>
                  <a:pt x="5285028" y="3518135"/>
                </a:cubicBezTo>
                <a:lnTo>
                  <a:pt x="5285028" y="3080501"/>
                </a:lnTo>
                <a:cubicBezTo>
                  <a:pt x="5285028" y="3020074"/>
                  <a:pt x="5236043" y="2971089"/>
                  <a:pt x="5175616" y="2971089"/>
                </a:cubicBezTo>
                <a:close/>
                <a:moveTo>
                  <a:pt x="3975991" y="2971089"/>
                </a:moveTo>
                <a:cubicBezTo>
                  <a:pt x="3915564" y="2971089"/>
                  <a:pt x="3866579" y="3020074"/>
                  <a:pt x="3866579" y="3080501"/>
                </a:cubicBezTo>
                <a:lnTo>
                  <a:pt x="3866579" y="3518135"/>
                </a:lnTo>
                <a:cubicBezTo>
                  <a:pt x="3866579" y="3578562"/>
                  <a:pt x="3915564" y="3627547"/>
                  <a:pt x="3975991" y="3627547"/>
                </a:cubicBezTo>
                <a:lnTo>
                  <a:pt x="4413617" y="3627547"/>
                </a:lnTo>
                <a:cubicBezTo>
                  <a:pt x="4474044" y="3627547"/>
                  <a:pt x="4523029" y="3578562"/>
                  <a:pt x="4523029" y="3518135"/>
                </a:cubicBezTo>
                <a:lnTo>
                  <a:pt x="4523029" y="3080501"/>
                </a:lnTo>
                <a:cubicBezTo>
                  <a:pt x="4523029" y="3020074"/>
                  <a:pt x="4474044" y="2971089"/>
                  <a:pt x="4413617" y="2971089"/>
                </a:cubicBezTo>
                <a:close/>
                <a:moveTo>
                  <a:pt x="3213993" y="2971089"/>
                </a:moveTo>
                <a:cubicBezTo>
                  <a:pt x="3153566" y="2971089"/>
                  <a:pt x="3104581" y="3020074"/>
                  <a:pt x="3104581" y="3080501"/>
                </a:cubicBezTo>
                <a:lnTo>
                  <a:pt x="3104581" y="3518135"/>
                </a:lnTo>
                <a:cubicBezTo>
                  <a:pt x="3104581" y="3578562"/>
                  <a:pt x="3153566" y="3627547"/>
                  <a:pt x="3213993" y="3627547"/>
                </a:cubicBezTo>
                <a:lnTo>
                  <a:pt x="3651627" y="3627547"/>
                </a:lnTo>
                <a:cubicBezTo>
                  <a:pt x="3712054" y="3627547"/>
                  <a:pt x="3761039" y="3578562"/>
                  <a:pt x="3761039" y="3518135"/>
                </a:cubicBezTo>
                <a:lnTo>
                  <a:pt x="3761039" y="3080501"/>
                </a:lnTo>
                <a:cubicBezTo>
                  <a:pt x="3761039" y="3020074"/>
                  <a:pt x="3712054" y="2971089"/>
                  <a:pt x="3651627" y="2971089"/>
                </a:cubicBezTo>
                <a:close/>
                <a:moveTo>
                  <a:pt x="2451995" y="2971089"/>
                </a:moveTo>
                <a:cubicBezTo>
                  <a:pt x="2391569" y="2971089"/>
                  <a:pt x="2342584" y="3020074"/>
                  <a:pt x="2342584" y="3080501"/>
                </a:cubicBezTo>
                <a:lnTo>
                  <a:pt x="2342584" y="3518135"/>
                </a:lnTo>
                <a:cubicBezTo>
                  <a:pt x="2342584" y="3578562"/>
                  <a:pt x="2391569" y="3627547"/>
                  <a:pt x="2451995" y="3627547"/>
                </a:cubicBezTo>
                <a:lnTo>
                  <a:pt x="2889629" y="3627547"/>
                </a:lnTo>
                <a:cubicBezTo>
                  <a:pt x="2950055" y="3627547"/>
                  <a:pt x="2999040" y="3578562"/>
                  <a:pt x="2999040" y="3518135"/>
                </a:cubicBezTo>
                <a:lnTo>
                  <a:pt x="2999040" y="3080501"/>
                </a:lnTo>
                <a:cubicBezTo>
                  <a:pt x="2999040" y="3020074"/>
                  <a:pt x="2950055" y="2971089"/>
                  <a:pt x="2889629" y="2971089"/>
                </a:cubicBezTo>
                <a:close/>
                <a:moveTo>
                  <a:pt x="1689997" y="2971089"/>
                </a:moveTo>
                <a:cubicBezTo>
                  <a:pt x="1629569" y="2971089"/>
                  <a:pt x="1580587" y="3020074"/>
                  <a:pt x="1580587" y="3080501"/>
                </a:cubicBezTo>
                <a:lnTo>
                  <a:pt x="1580587" y="3518135"/>
                </a:lnTo>
                <a:cubicBezTo>
                  <a:pt x="1580587" y="3578562"/>
                  <a:pt x="1629569" y="3627547"/>
                  <a:pt x="1689997" y="3627547"/>
                </a:cubicBezTo>
                <a:lnTo>
                  <a:pt x="2127633" y="3627547"/>
                </a:lnTo>
                <a:cubicBezTo>
                  <a:pt x="2188060" y="3627547"/>
                  <a:pt x="2237045" y="3578562"/>
                  <a:pt x="2237045" y="3518135"/>
                </a:cubicBezTo>
                <a:lnTo>
                  <a:pt x="2237045" y="3080501"/>
                </a:lnTo>
                <a:cubicBezTo>
                  <a:pt x="2237045" y="3020074"/>
                  <a:pt x="2188060" y="2971089"/>
                  <a:pt x="2127633" y="2971089"/>
                </a:cubicBezTo>
                <a:close/>
                <a:moveTo>
                  <a:pt x="927996" y="2971089"/>
                </a:moveTo>
                <a:cubicBezTo>
                  <a:pt x="867569" y="2971089"/>
                  <a:pt x="818584" y="3020074"/>
                  <a:pt x="818584" y="3080501"/>
                </a:cubicBezTo>
                <a:lnTo>
                  <a:pt x="818584" y="3518135"/>
                </a:lnTo>
                <a:cubicBezTo>
                  <a:pt x="818584" y="3578562"/>
                  <a:pt x="867569" y="3627547"/>
                  <a:pt x="927996" y="3627547"/>
                </a:cubicBezTo>
                <a:lnTo>
                  <a:pt x="1365637" y="3627547"/>
                </a:lnTo>
                <a:cubicBezTo>
                  <a:pt x="1426065" y="3627547"/>
                  <a:pt x="1475050" y="3578562"/>
                  <a:pt x="1475050" y="3518135"/>
                </a:cubicBezTo>
                <a:lnTo>
                  <a:pt x="1475050" y="3080501"/>
                </a:lnTo>
                <a:cubicBezTo>
                  <a:pt x="1475050" y="3020074"/>
                  <a:pt x="1426065" y="2971089"/>
                  <a:pt x="1365637" y="2971089"/>
                </a:cubicBezTo>
                <a:close/>
                <a:moveTo>
                  <a:pt x="165999" y="2971089"/>
                </a:moveTo>
                <a:cubicBezTo>
                  <a:pt x="105572" y="2971089"/>
                  <a:pt x="56587" y="3020074"/>
                  <a:pt x="56587" y="3080501"/>
                </a:cubicBezTo>
                <a:lnTo>
                  <a:pt x="56587" y="3518135"/>
                </a:lnTo>
                <a:cubicBezTo>
                  <a:pt x="56587" y="3578562"/>
                  <a:pt x="105572" y="3627547"/>
                  <a:pt x="165999" y="3627547"/>
                </a:cubicBezTo>
                <a:lnTo>
                  <a:pt x="603632" y="3627547"/>
                </a:lnTo>
                <a:cubicBezTo>
                  <a:pt x="664059" y="3627547"/>
                  <a:pt x="713044" y="3578562"/>
                  <a:pt x="713044" y="3518135"/>
                </a:cubicBezTo>
                <a:lnTo>
                  <a:pt x="713044" y="3080501"/>
                </a:lnTo>
                <a:cubicBezTo>
                  <a:pt x="713044" y="3020074"/>
                  <a:pt x="664059" y="2971089"/>
                  <a:pt x="603632" y="2971089"/>
                </a:cubicBezTo>
                <a:close/>
                <a:moveTo>
                  <a:pt x="8540357" y="2245338"/>
                </a:moveTo>
                <a:cubicBezTo>
                  <a:pt x="8479930" y="2245338"/>
                  <a:pt x="8430945" y="2294323"/>
                  <a:pt x="8430945" y="2354750"/>
                </a:cubicBezTo>
                <a:lnTo>
                  <a:pt x="8430945" y="2792384"/>
                </a:lnTo>
                <a:cubicBezTo>
                  <a:pt x="8430945" y="2852811"/>
                  <a:pt x="8479930" y="2901796"/>
                  <a:pt x="8540357" y="2901796"/>
                </a:cubicBezTo>
                <a:lnTo>
                  <a:pt x="8977991" y="2901796"/>
                </a:lnTo>
                <a:cubicBezTo>
                  <a:pt x="9038418" y="2901796"/>
                  <a:pt x="9087403" y="2852811"/>
                  <a:pt x="9087403" y="2792384"/>
                </a:cubicBezTo>
                <a:lnTo>
                  <a:pt x="9087403" y="2354750"/>
                </a:lnTo>
                <a:cubicBezTo>
                  <a:pt x="9087403" y="2294323"/>
                  <a:pt x="9038418" y="2245338"/>
                  <a:pt x="8977991" y="2245338"/>
                </a:cubicBezTo>
                <a:close/>
                <a:moveTo>
                  <a:pt x="7778358" y="2245338"/>
                </a:moveTo>
                <a:cubicBezTo>
                  <a:pt x="7717931" y="2245338"/>
                  <a:pt x="7668946" y="2294323"/>
                  <a:pt x="7668946" y="2354750"/>
                </a:cubicBezTo>
                <a:lnTo>
                  <a:pt x="7668946" y="2792384"/>
                </a:lnTo>
                <a:cubicBezTo>
                  <a:pt x="7668946" y="2852811"/>
                  <a:pt x="7717931" y="2901796"/>
                  <a:pt x="7778358" y="2901796"/>
                </a:cubicBezTo>
                <a:lnTo>
                  <a:pt x="8215992" y="2901796"/>
                </a:lnTo>
                <a:cubicBezTo>
                  <a:pt x="8276419" y="2901796"/>
                  <a:pt x="8325404" y="2852811"/>
                  <a:pt x="8325404" y="2792384"/>
                </a:cubicBezTo>
                <a:lnTo>
                  <a:pt x="8325404" y="2354750"/>
                </a:lnTo>
                <a:cubicBezTo>
                  <a:pt x="8325404" y="2294323"/>
                  <a:pt x="8276419" y="2245338"/>
                  <a:pt x="8215992" y="2245338"/>
                </a:cubicBezTo>
                <a:close/>
                <a:moveTo>
                  <a:pt x="7023979" y="2245338"/>
                </a:moveTo>
                <a:cubicBezTo>
                  <a:pt x="6963552" y="2245338"/>
                  <a:pt x="6914567" y="2294323"/>
                  <a:pt x="6914567" y="2354750"/>
                </a:cubicBezTo>
                <a:lnTo>
                  <a:pt x="6914567" y="2792384"/>
                </a:lnTo>
                <a:cubicBezTo>
                  <a:pt x="6914567" y="2852811"/>
                  <a:pt x="6963552" y="2901796"/>
                  <a:pt x="7023979" y="2901796"/>
                </a:cubicBezTo>
                <a:lnTo>
                  <a:pt x="7461613" y="2901796"/>
                </a:lnTo>
                <a:cubicBezTo>
                  <a:pt x="7522040" y="2901796"/>
                  <a:pt x="7571025" y="2852811"/>
                  <a:pt x="7571025" y="2792384"/>
                </a:cubicBezTo>
                <a:lnTo>
                  <a:pt x="7571025" y="2354750"/>
                </a:lnTo>
                <a:cubicBezTo>
                  <a:pt x="7571025" y="2294323"/>
                  <a:pt x="7522040" y="2245338"/>
                  <a:pt x="7461613" y="2245338"/>
                </a:cubicBezTo>
                <a:close/>
                <a:moveTo>
                  <a:pt x="6261980" y="2245338"/>
                </a:moveTo>
                <a:cubicBezTo>
                  <a:pt x="6201553" y="2245338"/>
                  <a:pt x="6152568" y="2294323"/>
                  <a:pt x="6152568" y="2354750"/>
                </a:cubicBezTo>
                <a:lnTo>
                  <a:pt x="6152568" y="2792384"/>
                </a:lnTo>
                <a:cubicBezTo>
                  <a:pt x="6152568" y="2852811"/>
                  <a:pt x="6201553" y="2901796"/>
                  <a:pt x="6261980" y="2901796"/>
                </a:cubicBezTo>
                <a:lnTo>
                  <a:pt x="6699614" y="2901796"/>
                </a:lnTo>
                <a:cubicBezTo>
                  <a:pt x="6760041" y="2901796"/>
                  <a:pt x="6809026" y="2852811"/>
                  <a:pt x="6809026" y="2792384"/>
                </a:cubicBezTo>
                <a:lnTo>
                  <a:pt x="6809026" y="2354750"/>
                </a:lnTo>
                <a:cubicBezTo>
                  <a:pt x="6809026" y="2294323"/>
                  <a:pt x="6760041" y="2245338"/>
                  <a:pt x="6699614" y="2245338"/>
                </a:cubicBezTo>
                <a:close/>
                <a:moveTo>
                  <a:pt x="5499981" y="2245338"/>
                </a:moveTo>
                <a:cubicBezTo>
                  <a:pt x="5439554" y="2245338"/>
                  <a:pt x="5390569" y="2294323"/>
                  <a:pt x="5390569" y="2354750"/>
                </a:cubicBezTo>
                <a:lnTo>
                  <a:pt x="5390569" y="2792384"/>
                </a:lnTo>
                <a:cubicBezTo>
                  <a:pt x="5390569" y="2852811"/>
                  <a:pt x="5439554" y="2901796"/>
                  <a:pt x="5499981" y="2901796"/>
                </a:cubicBezTo>
                <a:lnTo>
                  <a:pt x="5937615" y="2901796"/>
                </a:lnTo>
                <a:cubicBezTo>
                  <a:pt x="5998042" y="2901796"/>
                  <a:pt x="6047027" y="2852811"/>
                  <a:pt x="6047027" y="2792384"/>
                </a:cubicBezTo>
                <a:lnTo>
                  <a:pt x="6047027" y="2354750"/>
                </a:lnTo>
                <a:cubicBezTo>
                  <a:pt x="6047027" y="2294323"/>
                  <a:pt x="5998042" y="2245338"/>
                  <a:pt x="5937615" y="2245338"/>
                </a:cubicBezTo>
                <a:close/>
                <a:moveTo>
                  <a:pt x="4737982" y="2245338"/>
                </a:moveTo>
                <a:cubicBezTo>
                  <a:pt x="4677555" y="2245338"/>
                  <a:pt x="4628570" y="2294323"/>
                  <a:pt x="4628570" y="2354750"/>
                </a:cubicBezTo>
                <a:lnTo>
                  <a:pt x="4628570" y="2792384"/>
                </a:lnTo>
                <a:cubicBezTo>
                  <a:pt x="4628570" y="2852811"/>
                  <a:pt x="4677555" y="2901796"/>
                  <a:pt x="4737982" y="2901796"/>
                </a:cubicBezTo>
                <a:lnTo>
                  <a:pt x="5175616" y="2901796"/>
                </a:lnTo>
                <a:cubicBezTo>
                  <a:pt x="5236043" y="2901796"/>
                  <a:pt x="5285028" y="2852811"/>
                  <a:pt x="5285028" y="2792384"/>
                </a:cubicBezTo>
                <a:lnTo>
                  <a:pt x="5285028" y="2354750"/>
                </a:lnTo>
                <a:cubicBezTo>
                  <a:pt x="5285028" y="2294323"/>
                  <a:pt x="5236043" y="2245338"/>
                  <a:pt x="5175616" y="2245338"/>
                </a:cubicBezTo>
                <a:close/>
                <a:moveTo>
                  <a:pt x="3975991" y="2245338"/>
                </a:moveTo>
                <a:cubicBezTo>
                  <a:pt x="3915564" y="2245338"/>
                  <a:pt x="3866579" y="2294323"/>
                  <a:pt x="3866579" y="2354750"/>
                </a:cubicBezTo>
                <a:lnTo>
                  <a:pt x="3866579" y="2792384"/>
                </a:lnTo>
                <a:cubicBezTo>
                  <a:pt x="3866579" y="2852811"/>
                  <a:pt x="3915564" y="2901796"/>
                  <a:pt x="3975991" y="2901796"/>
                </a:cubicBezTo>
                <a:lnTo>
                  <a:pt x="4413617" y="2901796"/>
                </a:lnTo>
                <a:cubicBezTo>
                  <a:pt x="4474044" y="2901796"/>
                  <a:pt x="4523029" y="2852811"/>
                  <a:pt x="4523029" y="2792384"/>
                </a:cubicBezTo>
                <a:lnTo>
                  <a:pt x="4523029" y="2354750"/>
                </a:lnTo>
                <a:cubicBezTo>
                  <a:pt x="4523029" y="2294323"/>
                  <a:pt x="4474044" y="2245338"/>
                  <a:pt x="4413617" y="2245338"/>
                </a:cubicBezTo>
                <a:close/>
                <a:moveTo>
                  <a:pt x="3213993" y="2245338"/>
                </a:moveTo>
                <a:cubicBezTo>
                  <a:pt x="3153566" y="2245338"/>
                  <a:pt x="3104581" y="2294323"/>
                  <a:pt x="3104581" y="2354750"/>
                </a:cubicBezTo>
                <a:lnTo>
                  <a:pt x="3104581" y="2792384"/>
                </a:lnTo>
                <a:cubicBezTo>
                  <a:pt x="3104581" y="2852811"/>
                  <a:pt x="3153566" y="2901796"/>
                  <a:pt x="3213993" y="2901796"/>
                </a:cubicBezTo>
                <a:lnTo>
                  <a:pt x="3651627" y="2901796"/>
                </a:lnTo>
                <a:cubicBezTo>
                  <a:pt x="3712054" y="2901796"/>
                  <a:pt x="3761040" y="2852811"/>
                  <a:pt x="3761040" y="2792384"/>
                </a:cubicBezTo>
                <a:lnTo>
                  <a:pt x="3761040" y="2354750"/>
                </a:lnTo>
                <a:cubicBezTo>
                  <a:pt x="3761040" y="2294323"/>
                  <a:pt x="3712054" y="2245338"/>
                  <a:pt x="3651627" y="2245338"/>
                </a:cubicBezTo>
                <a:close/>
                <a:moveTo>
                  <a:pt x="2451995" y="2245338"/>
                </a:moveTo>
                <a:cubicBezTo>
                  <a:pt x="2391569" y="2245338"/>
                  <a:pt x="2342584" y="2294323"/>
                  <a:pt x="2342584" y="2354750"/>
                </a:cubicBezTo>
                <a:lnTo>
                  <a:pt x="2342584" y="2792384"/>
                </a:lnTo>
                <a:cubicBezTo>
                  <a:pt x="2342584" y="2852811"/>
                  <a:pt x="2391569" y="2901796"/>
                  <a:pt x="2451995" y="2901796"/>
                </a:cubicBezTo>
                <a:lnTo>
                  <a:pt x="2889629" y="2901796"/>
                </a:lnTo>
                <a:cubicBezTo>
                  <a:pt x="2950055" y="2901796"/>
                  <a:pt x="2999040" y="2852811"/>
                  <a:pt x="2999040" y="2792384"/>
                </a:cubicBezTo>
                <a:lnTo>
                  <a:pt x="2999040" y="2354750"/>
                </a:lnTo>
                <a:cubicBezTo>
                  <a:pt x="2999040" y="2294323"/>
                  <a:pt x="2950055" y="2245338"/>
                  <a:pt x="2889629" y="2245338"/>
                </a:cubicBezTo>
                <a:close/>
                <a:moveTo>
                  <a:pt x="1689997" y="2245338"/>
                </a:moveTo>
                <a:cubicBezTo>
                  <a:pt x="1629570" y="2245338"/>
                  <a:pt x="1580587" y="2294323"/>
                  <a:pt x="1580587" y="2354750"/>
                </a:cubicBezTo>
                <a:lnTo>
                  <a:pt x="1580587" y="2792384"/>
                </a:lnTo>
                <a:cubicBezTo>
                  <a:pt x="1580587" y="2852811"/>
                  <a:pt x="1629570" y="2901796"/>
                  <a:pt x="1689997" y="2901796"/>
                </a:cubicBezTo>
                <a:lnTo>
                  <a:pt x="2127634" y="2901796"/>
                </a:lnTo>
                <a:cubicBezTo>
                  <a:pt x="2188060" y="2901796"/>
                  <a:pt x="2237045" y="2852811"/>
                  <a:pt x="2237045" y="2792384"/>
                </a:cubicBezTo>
                <a:lnTo>
                  <a:pt x="2237045" y="2354750"/>
                </a:lnTo>
                <a:cubicBezTo>
                  <a:pt x="2237045" y="2294323"/>
                  <a:pt x="2188060" y="2245338"/>
                  <a:pt x="2127634" y="2245338"/>
                </a:cubicBezTo>
                <a:close/>
                <a:moveTo>
                  <a:pt x="927996" y="2245338"/>
                </a:moveTo>
                <a:cubicBezTo>
                  <a:pt x="867569" y="2245338"/>
                  <a:pt x="818584" y="2294323"/>
                  <a:pt x="818584" y="2354750"/>
                </a:cubicBezTo>
                <a:lnTo>
                  <a:pt x="818584" y="2792384"/>
                </a:lnTo>
                <a:cubicBezTo>
                  <a:pt x="818584" y="2852811"/>
                  <a:pt x="867569" y="2901796"/>
                  <a:pt x="927996" y="2901796"/>
                </a:cubicBezTo>
                <a:lnTo>
                  <a:pt x="1365637" y="2901796"/>
                </a:lnTo>
                <a:cubicBezTo>
                  <a:pt x="1426065" y="2901796"/>
                  <a:pt x="1475051" y="2852811"/>
                  <a:pt x="1475051" y="2792384"/>
                </a:cubicBezTo>
                <a:lnTo>
                  <a:pt x="1475051" y="2354750"/>
                </a:lnTo>
                <a:cubicBezTo>
                  <a:pt x="1475051" y="2294323"/>
                  <a:pt x="1426065" y="2245338"/>
                  <a:pt x="1365637" y="2245338"/>
                </a:cubicBezTo>
                <a:close/>
                <a:moveTo>
                  <a:pt x="165999" y="2245338"/>
                </a:moveTo>
                <a:cubicBezTo>
                  <a:pt x="105572" y="2245338"/>
                  <a:pt x="56587" y="2294323"/>
                  <a:pt x="56587" y="2354750"/>
                </a:cubicBezTo>
                <a:lnTo>
                  <a:pt x="56587" y="2792384"/>
                </a:lnTo>
                <a:cubicBezTo>
                  <a:pt x="56587" y="2852811"/>
                  <a:pt x="105572" y="2901796"/>
                  <a:pt x="165999" y="2901796"/>
                </a:cubicBezTo>
                <a:lnTo>
                  <a:pt x="603632" y="2901796"/>
                </a:lnTo>
                <a:cubicBezTo>
                  <a:pt x="664059" y="2901796"/>
                  <a:pt x="713044" y="2852811"/>
                  <a:pt x="713044" y="2792384"/>
                </a:cubicBezTo>
                <a:lnTo>
                  <a:pt x="713044" y="2354750"/>
                </a:lnTo>
                <a:cubicBezTo>
                  <a:pt x="713044" y="2294323"/>
                  <a:pt x="664059" y="2245338"/>
                  <a:pt x="603632" y="2245338"/>
                </a:cubicBezTo>
                <a:close/>
                <a:moveTo>
                  <a:pt x="165999" y="1515948"/>
                </a:moveTo>
                <a:cubicBezTo>
                  <a:pt x="105572" y="1515948"/>
                  <a:pt x="56587" y="1564934"/>
                  <a:pt x="56587" y="1625361"/>
                </a:cubicBezTo>
                <a:lnTo>
                  <a:pt x="56587" y="2062996"/>
                </a:lnTo>
                <a:cubicBezTo>
                  <a:pt x="56587" y="2123413"/>
                  <a:pt x="105572" y="2172398"/>
                  <a:pt x="165999" y="2172398"/>
                </a:cubicBezTo>
                <a:lnTo>
                  <a:pt x="603632" y="2172398"/>
                </a:lnTo>
                <a:cubicBezTo>
                  <a:pt x="664059" y="2172398"/>
                  <a:pt x="713044" y="2123413"/>
                  <a:pt x="713044" y="2062996"/>
                </a:cubicBezTo>
                <a:lnTo>
                  <a:pt x="713044" y="1625361"/>
                </a:lnTo>
                <a:cubicBezTo>
                  <a:pt x="713044" y="1564934"/>
                  <a:pt x="664059" y="1515948"/>
                  <a:pt x="603632" y="1515948"/>
                </a:cubicBezTo>
                <a:close/>
                <a:moveTo>
                  <a:pt x="927996" y="1515947"/>
                </a:moveTo>
                <a:cubicBezTo>
                  <a:pt x="867569" y="1515947"/>
                  <a:pt x="818584" y="1564933"/>
                  <a:pt x="818584" y="1625360"/>
                </a:cubicBezTo>
                <a:lnTo>
                  <a:pt x="818584" y="2062995"/>
                </a:lnTo>
                <a:cubicBezTo>
                  <a:pt x="818584" y="2123413"/>
                  <a:pt x="867569" y="2172398"/>
                  <a:pt x="927996" y="2172398"/>
                </a:cubicBezTo>
                <a:lnTo>
                  <a:pt x="1365637" y="2172398"/>
                </a:lnTo>
                <a:cubicBezTo>
                  <a:pt x="1426065" y="2172398"/>
                  <a:pt x="1475051" y="2123413"/>
                  <a:pt x="1475051" y="2062995"/>
                </a:cubicBezTo>
                <a:lnTo>
                  <a:pt x="1475051" y="1625360"/>
                </a:lnTo>
                <a:cubicBezTo>
                  <a:pt x="1475051" y="1564933"/>
                  <a:pt x="1426065" y="1515947"/>
                  <a:pt x="1365637" y="1515947"/>
                </a:cubicBezTo>
                <a:close/>
                <a:moveTo>
                  <a:pt x="1689997" y="1515947"/>
                </a:moveTo>
                <a:cubicBezTo>
                  <a:pt x="1629570" y="1515947"/>
                  <a:pt x="1580588" y="1564932"/>
                  <a:pt x="1580588" y="1625359"/>
                </a:cubicBezTo>
                <a:lnTo>
                  <a:pt x="1580588" y="2062994"/>
                </a:lnTo>
                <a:cubicBezTo>
                  <a:pt x="1580588" y="2123413"/>
                  <a:pt x="1629570" y="2172398"/>
                  <a:pt x="1689997" y="2172398"/>
                </a:cubicBezTo>
                <a:lnTo>
                  <a:pt x="2127634" y="2172398"/>
                </a:lnTo>
                <a:cubicBezTo>
                  <a:pt x="2188060" y="2172398"/>
                  <a:pt x="2237045" y="2123413"/>
                  <a:pt x="2237045" y="2062994"/>
                </a:cubicBezTo>
                <a:lnTo>
                  <a:pt x="2237045" y="1625359"/>
                </a:lnTo>
                <a:cubicBezTo>
                  <a:pt x="2237045" y="1564932"/>
                  <a:pt x="2188060" y="1515947"/>
                  <a:pt x="2127634" y="1515947"/>
                </a:cubicBezTo>
                <a:close/>
                <a:moveTo>
                  <a:pt x="2451996" y="1515946"/>
                </a:moveTo>
                <a:cubicBezTo>
                  <a:pt x="2391569" y="1515946"/>
                  <a:pt x="2342584" y="1564931"/>
                  <a:pt x="2342584" y="1625359"/>
                </a:cubicBezTo>
                <a:lnTo>
                  <a:pt x="2342584" y="2062993"/>
                </a:lnTo>
                <a:cubicBezTo>
                  <a:pt x="2342584" y="2123413"/>
                  <a:pt x="2391569" y="2172398"/>
                  <a:pt x="2451996" y="2172398"/>
                </a:cubicBezTo>
                <a:lnTo>
                  <a:pt x="2889629" y="2172398"/>
                </a:lnTo>
                <a:cubicBezTo>
                  <a:pt x="2950056" y="2172398"/>
                  <a:pt x="2999041" y="2123413"/>
                  <a:pt x="2999041" y="2062993"/>
                </a:cubicBezTo>
                <a:lnTo>
                  <a:pt x="2999041" y="1625359"/>
                </a:lnTo>
                <a:cubicBezTo>
                  <a:pt x="2999041" y="1564931"/>
                  <a:pt x="2950056" y="1515946"/>
                  <a:pt x="2889629" y="1515946"/>
                </a:cubicBezTo>
                <a:close/>
                <a:moveTo>
                  <a:pt x="3213993" y="1515945"/>
                </a:moveTo>
                <a:cubicBezTo>
                  <a:pt x="3153566" y="1515945"/>
                  <a:pt x="3104581" y="1564931"/>
                  <a:pt x="3104581" y="1625358"/>
                </a:cubicBezTo>
                <a:lnTo>
                  <a:pt x="3104581" y="2062992"/>
                </a:lnTo>
                <a:cubicBezTo>
                  <a:pt x="3104581" y="2123413"/>
                  <a:pt x="3153566" y="2172398"/>
                  <a:pt x="3213993" y="2172398"/>
                </a:cubicBezTo>
                <a:lnTo>
                  <a:pt x="3651628" y="2172398"/>
                </a:lnTo>
                <a:cubicBezTo>
                  <a:pt x="3712054" y="2172398"/>
                  <a:pt x="3761040" y="2123413"/>
                  <a:pt x="3761040" y="2062992"/>
                </a:cubicBezTo>
                <a:lnTo>
                  <a:pt x="3761040" y="1625358"/>
                </a:lnTo>
                <a:cubicBezTo>
                  <a:pt x="3761040" y="1564931"/>
                  <a:pt x="3712054" y="1515945"/>
                  <a:pt x="3651628" y="1515945"/>
                </a:cubicBezTo>
                <a:close/>
                <a:moveTo>
                  <a:pt x="3975991" y="1515945"/>
                </a:moveTo>
                <a:cubicBezTo>
                  <a:pt x="3915564" y="1515945"/>
                  <a:pt x="3866579" y="1564930"/>
                  <a:pt x="3866579" y="1625357"/>
                </a:cubicBezTo>
                <a:lnTo>
                  <a:pt x="3866579" y="2062992"/>
                </a:lnTo>
                <a:cubicBezTo>
                  <a:pt x="3866579" y="2123413"/>
                  <a:pt x="3915564" y="2172398"/>
                  <a:pt x="3975991" y="2172398"/>
                </a:cubicBezTo>
                <a:lnTo>
                  <a:pt x="4413617" y="2172398"/>
                </a:lnTo>
                <a:cubicBezTo>
                  <a:pt x="4474044" y="2172398"/>
                  <a:pt x="4523029" y="2123413"/>
                  <a:pt x="4523029" y="2062992"/>
                </a:cubicBezTo>
                <a:lnTo>
                  <a:pt x="4523029" y="1625357"/>
                </a:lnTo>
                <a:cubicBezTo>
                  <a:pt x="4523029" y="1564930"/>
                  <a:pt x="4474044" y="1515945"/>
                  <a:pt x="4413617" y="1515945"/>
                </a:cubicBezTo>
                <a:close/>
                <a:moveTo>
                  <a:pt x="4737982" y="1515944"/>
                </a:moveTo>
                <a:cubicBezTo>
                  <a:pt x="4677555" y="1515944"/>
                  <a:pt x="4628570" y="1564929"/>
                  <a:pt x="4628570" y="1625356"/>
                </a:cubicBezTo>
                <a:lnTo>
                  <a:pt x="4628570" y="2062991"/>
                </a:lnTo>
                <a:cubicBezTo>
                  <a:pt x="4628570" y="2123413"/>
                  <a:pt x="4677555" y="2172398"/>
                  <a:pt x="4737982" y="2172398"/>
                </a:cubicBezTo>
                <a:lnTo>
                  <a:pt x="5175616" y="2172398"/>
                </a:lnTo>
                <a:cubicBezTo>
                  <a:pt x="5236043" y="2172398"/>
                  <a:pt x="5285028" y="2123413"/>
                  <a:pt x="5285028" y="2062991"/>
                </a:cubicBezTo>
                <a:lnTo>
                  <a:pt x="5285028" y="1625356"/>
                </a:lnTo>
                <a:cubicBezTo>
                  <a:pt x="5285028" y="1564929"/>
                  <a:pt x="5236043" y="1515944"/>
                  <a:pt x="5175616" y="1515944"/>
                </a:cubicBezTo>
                <a:close/>
                <a:moveTo>
                  <a:pt x="5499981" y="1515943"/>
                </a:moveTo>
                <a:cubicBezTo>
                  <a:pt x="5439554" y="1515943"/>
                  <a:pt x="5390569" y="1564929"/>
                  <a:pt x="5390569" y="1625356"/>
                </a:cubicBezTo>
                <a:lnTo>
                  <a:pt x="5390569" y="2062990"/>
                </a:lnTo>
                <a:cubicBezTo>
                  <a:pt x="5390569" y="2123413"/>
                  <a:pt x="5439554" y="2172398"/>
                  <a:pt x="5499981" y="2172398"/>
                </a:cubicBezTo>
                <a:lnTo>
                  <a:pt x="5937615" y="2172398"/>
                </a:lnTo>
                <a:cubicBezTo>
                  <a:pt x="5998042" y="2172398"/>
                  <a:pt x="6047027" y="2123413"/>
                  <a:pt x="6047027" y="2062990"/>
                </a:cubicBezTo>
                <a:lnTo>
                  <a:pt x="6047027" y="1625356"/>
                </a:lnTo>
                <a:cubicBezTo>
                  <a:pt x="6047027" y="1564929"/>
                  <a:pt x="5998042" y="1515943"/>
                  <a:pt x="5937615" y="1515943"/>
                </a:cubicBezTo>
                <a:close/>
                <a:moveTo>
                  <a:pt x="6261980" y="1515943"/>
                </a:moveTo>
                <a:cubicBezTo>
                  <a:pt x="6201553" y="1515943"/>
                  <a:pt x="6152568" y="1564928"/>
                  <a:pt x="6152568" y="1625355"/>
                </a:cubicBezTo>
                <a:lnTo>
                  <a:pt x="6152568" y="2062989"/>
                </a:lnTo>
                <a:cubicBezTo>
                  <a:pt x="6152568" y="2123413"/>
                  <a:pt x="6201553" y="2172398"/>
                  <a:pt x="6261980" y="2172398"/>
                </a:cubicBezTo>
                <a:lnTo>
                  <a:pt x="6699614" y="2172398"/>
                </a:lnTo>
                <a:cubicBezTo>
                  <a:pt x="6760041" y="2172398"/>
                  <a:pt x="6809026" y="2123413"/>
                  <a:pt x="6809026" y="2062989"/>
                </a:cubicBezTo>
                <a:lnTo>
                  <a:pt x="6809026" y="1625355"/>
                </a:lnTo>
                <a:cubicBezTo>
                  <a:pt x="6809026" y="1564928"/>
                  <a:pt x="6760041" y="1515943"/>
                  <a:pt x="6699614" y="1515943"/>
                </a:cubicBezTo>
                <a:close/>
                <a:moveTo>
                  <a:pt x="7023979" y="1515942"/>
                </a:moveTo>
                <a:cubicBezTo>
                  <a:pt x="6963552" y="1515942"/>
                  <a:pt x="6914567" y="1564927"/>
                  <a:pt x="6914567" y="1625354"/>
                </a:cubicBezTo>
                <a:lnTo>
                  <a:pt x="6914567" y="2062988"/>
                </a:lnTo>
                <a:cubicBezTo>
                  <a:pt x="6914567" y="2123413"/>
                  <a:pt x="6963552" y="2172398"/>
                  <a:pt x="7023979" y="2172398"/>
                </a:cubicBezTo>
                <a:lnTo>
                  <a:pt x="7461613" y="2172398"/>
                </a:lnTo>
                <a:cubicBezTo>
                  <a:pt x="7522040" y="2172398"/>
                  <a:pt x="7571025" y="2123413"/>
                  <a:pt x="7571025" y="2062988"/>
                </a:cubicBezTo>
                <a:lnTo>
                  <a:pt x="7571025" y="1625354"/>
                </a:lnTo>
                <a:cubicBezTo>
                  <a:pt x="7571025" y="1564927"/>
                  <a:pt x="7522040" y="1515942"/>
                  <a:pt x="7461613" y="1515942"/>
                </a:cubicBezTo>
                <a:close/>
                <a:moveTo>
                  <a:pt x="7778358" y="1515941"/>
                </a:moveTo>
                <a:cubicBezTo>
                  <a:pt x="7717931" y="1515941"/>
                  <a:pt x="7668946" y="1564926"/>
                  <a:pt x="7668946" y="1625353"/>
                </a:cubicBezTo>
                <a:lnTo>
                  <a:pt x="7668946" y="2062987"/>
                </a:lnTo>
                <a:cubicBezTo>
                  <a:pt x="7668946" y="2123413"/>
                  <a:pt x="7717931" y="2172398"/>
                  <a:pt x="7778358" y="2172398"/>
                </a:cubicBezTo>
                <a:lnTo>
                  <a:pt x="8215992" y="2172398"/>
                </a:lnTo>
                <a:cubicBezTo>
                  <a:pt x="8276419" y="2172398"/>
                  <a:pt x="8325404" y="2123413"/>
                  <a:pt x="8325404" y="2062987"/>
                </a:cubicBezTo>
                <a:lnTo>
                  <a:pt x="8325404" y="1625353"/>
                </a:lnTo>
                <a:cubicBezTo>
                  <a:pt x="8325404" y="1564926"/>
                  <a:pt x="8276419" y="1515941"/>
                  <a:pt x="8215992" y="1515941"/>
                </a:cubicBezTo>
                <a:close/>
                <a:moveTo>
                  <a:pt x="8540357" y="1515941"/>
                </a:moveTo>
                <a:cubicBezTo>
                  <a:pt x="8479930" y="1515941"/>
                  <a:pt x="8430945" y="1564926"/>
                  <a:pt x="8430945" y="1625353"/>
                </a:cubicBezTo>
                <a:lnTo>
                  <a:pt x="8430945" y="2062987"/>
                </a:lnTo>
                <a:cubicBezTo>
                  <a:pt x="8430945" y="2123413"/>
                  <a:pt x="8479930" y="2172398"/>
                  <a:pt x="8540357" y="2172398"/>
                </a:cubicBezTo>
                <a:lnTo>
                  <a:pt x="8977991" y="2172398"/>
                </a:lnTo>
                <a:cubicBezTo>
                  <a:pt x="9038418" y="2172398"/>
                  <a:pt x="9087403" y="2123413"/>
                  <a:pt x="9087403" y="2062987"/>
                </a:cubicBezTo>
                <a:lnTo>
                  <a:pt x="9087403" y="1625353"/>
                </a:lnTo>
                <a:cubicBezTo>
                  <a:pt x="9087403" y="1564926"/>
                  <a:pt x="9038418" y="1515941"/>
                  <a:pt x="8977991" y="1515941"/>
                </a:cubicBezTo>
                <a:close/>
                <a:moveTo>
                  <a:pt x="165999" y="786548"/>
                </a:moveTo>
                <a:cubicBezTo>
                  <a:pt x="105572" y="786548"/>
                  <a:pt x="56587" y="835533"/>
                  <a:pt x="56587" y="895959"/>
                </a:cubicBezTo>
                <a:lnTo>
                  <a:pt x="56587" y="1333596"/>
                </a:lnTo>
                <a:cubicBezTo>
                  <a:pt x="56587" y="1394023"/>
                  <a:pt x="105572" y="1443008"/>
                  <a:pt x="165999" y="1443008"/>
                </a:cubicBezTo>
                <a:lnTo>
                  <a:pt x="603633" y="1443008"/>
                </a:lnTo>
                <a:cubicBezTo>
                  <a:pt x="664060" y="1443008"/>
                  <a:pt x="713044" y="1394023"/>
                  <a:pt x="713044" y="1333596"/>
                </a:cubicBezTo>
                <a:lnTo>
                  <a:pt x="713044" y="895959"/>
                </a:lnTo>
                <a:cubicBezTo>
                  <a:pt x="713044" y="835533"/>
                  <a:pt x="664060" y="786548"/>
                  <a:pt x="603633" y="786548"/>
                </a:cubicBezTo>
                <a:close/>
                <a:moveTo>
                  <a:pt x="927996" y="786547"/>
                </a:moveTo>
                <a:cubicBezTo>
                  <a:pt x="867569" y="786547"/>
                  <a:pt x="818584" y="835532"/>
                  <a:pt x="818584" y="895959"/>
                </a:cubicBezTo>
                <a:lnTo>
                  <a:pt x="818584" y="1333595"/>
                </a:lnTo>
                <a:cubicBezTo>
                  <a:pt x="818584" y="1394022"/>
                  <a:pt x="867569" y="1443007"/>
                  <a:pt x="927996" y="1443007"/>
                </a:cubicBezTo>
                <a:lnTo>
                  <a:pt x="1365637" y="1443007"/>
                </a:lnTo>
                <a:cubicBezTo>
                  <a:pt x="1426065" y="1443007"/>
                  <a:pt x="1475051" y="1394022"/>
                  <a:pt x="1475051" y="1333595"/>
                </a:cubicBezTo>
                <a:lnTo>
                  <a:pt x="1475051" y="895959"/>
                </a:lnTo>
                <a:cubicBezTo>
                  <a:pt x="1475051" y="835532"/>
                  <a:pt x="1426065" y="786547"/>
                  <a:pt x="1365637" y="786547"/>
                </a:cubicBezTo>
                <a:close/>
                <a:moveTo>
                  <a:pt x="1689998" y="786547"/>
                </a:moveTo>
                <a:cubicBezTo>
                  <a:pt x="1629570" y="786547"/>
                  <a:pt x="1580588" y="835532"/>
                  <a:pt x="1580588" y="895959"/>
                </a:cubicBezTo>
                <a:lnTo>
                  <a:pt x="1580588" y="1333594"/>
                </a:lnTo>
                <a:cubicBezTo>
                  <a:pt x="1580588" y="1394022"/>
                  <a:pt x="1629570" y="1443007"/>
                  <a:pt x="1689998" y="1443007"/>
                </a:cubicBezTo>
                <a:lnTo>
                  <a:pt x="2127634" y="1443007"/>
                </a:lnTo>
                <a:cubicBezTo>
                  <a:pt x="2188060" y="1443007"/>
                  <a:pt x="2237045" y="1394022"/>
                  <a:pt x="2237045" y="1333594"/>
                </a:cubicBezTo>
                <a:lnTo>
                  <a:pt x="2237045" y="895959"/>
                </a:lnTo>
                <a:cubicBezTo>
                  <a:pt x="2237045" y="835532"/>
                  <a:pt x="2188060" y="786547"/>
                  <a:pt x="2127634" y="786547"/>
                </a:cubicBezTo>
                <a:close/>
                <a:moveTo>
                  <a:pt x="2451996" y="786546"/>
                </a:moveTo>
                <a:cubicBezTo>
                  <a:pt x="2391569" y="786546"/>
                  <a:pt x="2342584" y="835531"/>
                  <a:pt x="2342584" y="895958"/>
                </a:cubicBezTo>
                <a:lnTo>
                  <a:pt x="2342584" y="1333593"/>
                </a:lnTo>
                <a:cubicBezTo>
                  <a:pt x="2342584" y="1394021"/>
                  <a:pt x="2391569" y="1443006"/>
                  <a:pt x="2451996" y="1443006"/>
                </a:cubicBezTo>
                <a:lnTo>
                  <a:pt x="2889629" y="1443006"/>
                </a:lnTo>
                <a:cubicBezTo>
                  <a:pt x="2950056" y="1443006"/>
                  <a:pt x="2999041" y="1394021"/>
                  <a:pt x="2999041" y="1333593"/>
                </a:cubicBezTo>
                <a:lnTo>
                  <a:pt x="2999041" y="895958"/>
                </a:lnTo>
                <a:cubicBezTo>
                  <a:pt x="2999041" y="835531"/>
                  <a:pt x="2950056" y="786546"/>
                  <a:pt x="2889629" y="786546"/>
                </a:cubicBezTo>
                <a:close/>
                <a:moveTo>
                  <a:pt x="3213993" y="786546"/>
                </a:moveTo>
                <a:cubicBezTo>
                  <a:pt x="3153566" y="786546"/>
                  <a:pt x="3104581" y="835531"/>
                  <a:pt x="3104581" y="895958"/>
                </a:cubicBezTo>
                <a:lnTo>
                  <a:pt x="3104581" y="1333593"/>
                </a:lnTo>
                <a:cubicBezTo>
                  <a:pt x="3104581" y="1394020"/>
                  <a:pt x="3153566" y="1443005"/>
                  <a:pt x="3213993" y="1443005"/>
                </a:cubicBezTo>
                <a:lnTo>
                  <a:pt x="3651628" y="1443005"/>
                </a:lnTo>
                <a:cubicBezTo>
                  <a:pt x="3712054" y="1443005"/>
                  <a:pt x="3761040" y="1394020"/>
                  <a:pt x="3761040" y="1333593"/>
                </a:cubicBezTo>
                <a:lnTo>
                  <a:pt x="3761040" y="895958"/>
                </a:lnTo>
                <a:cubicBezTo>
                  <a:pt x="3761040" y="835531"/>
                  <a:pt x="3712054" y="786546"/>
                  <a:pt x="3651628" y="786546"/>
                </a:cubicBezTo>
                <a:close/>
                <a:moveTo>
                  <a:pt x="3975991" y="786545"/>
                </a:moveTo>
                <a:cubicBezTo>
                  <a:pt x="3915564" y="786545"/>
                  <a:pt x="3866579" y="835530"/>
                  <a:pt x="3866579" y="895957"/>
                </a:cubicBezTo>
                <a:lnTo>
                  <a:pt x="3866579" y="1333592"/>
                </a:lnTo>
                <a:cubicBezTo>
                  <a:pt x="3866579" y="1394019"/>
                  <a:pt x="3915564" y="1443005"/>
                  <a:pt x="3975991" y="1443005"/>
                </a:cubicBezTo>
                <a:lnTo>
                  <a:pt x="4413617" y="1443005"/>
                </a:lnTo>
                <a:cubicBezTo>
                  <a:pt x="4474044" y="1443005"/>
                  <a:pt x="4523029" y="1394019"/>
                  <a:pt x="4523029" y="1333592"/>
                </a:cubicBezTo>
                <a:lnTo>
                  <a:pt x="4523029" y="895957"/>
                </a:lnTo>
                <a:cubicBezTo>
                  <a:pt x="4523029" y="835530"/>
                  <a:pt x="4474044" y="786545"/>
                  <a:pt x="4413617" y="786545"/>
                </a:cubicBezTo>
                <a:close/>
                <a:moveTo>
                  <a:pt x="4737982" y="786545"/>
                </a:moveTo>
                <a:cubicBezTo>
                  <a:pt x="4677555" y="786545"/>
                  <a:pt x="4628570" y="835530"/>
                  <a:pt x="4628570" y="895957"/>
                </a:cubicBezTo>
                <a:lnTo>
                  <a:pt x="4628570" y="1333592"/>
                </a:lnTo>
                <a:cubicBezTo>
                  <a:pt x="4628570" y="1394019"/>
                  <a:pt x="4677555" y="1443004"/>
                  <a:pt x="4737982" y="1443004"/>
                </a:cubicBezTo>
                <a:lnTo>
                  <a:pt x="5175616" y="1443004"/>
                </a:lnTo>
                <a:cubicBezTo>
                  <a:pt x="5236043" y="1443004"/>
                  <a:pt x="5285028" y="1394019"/>
                  <a:pt x="5285028" y="1333592"/>
                </a:cubicBezTo>
                <a:lnTo>
                  <a:pt x="5285028" y="895957"/>
                </a:lnTo>
                <a:cubicBezTo>
                  <a:pt x="5285028" y="835530"/>
                  <a:pt x="5236043" y="786545"/>
                  <a:pt x="5175616" y="786545"/>
                </a:cubicBezTo>
                <a:close/>
                <a:moveTo>
                  <a:pt x="5499981" y="786544"/>
                </a:moveTo>
                <a:cubicBezTo>
                  <a:pt x="5439554" y="786544"/>
                  <a:pt x="5390569" y="835529"/>
                  <a:pt x="5390569" y="895956"/>
                </a:cubicBezTo>
                <a:lnTo>
                  <a:pt x="5390569" y="1333591"/>
                </a:lnTo>
                <a:cubicBezTo>
                  <a:pt x="5390569" y="1394018"/>
                  <a:pt x="5439554" y="1443003"/>
                  <a:pt x="5499981" y="1443003"/>
                </a:cubicBezTo>
                <a:lnTo>
                  <a:pt x="5937615" y="1443003"/>
                </a:lnTo>
                <a:cubicBezTo>
                  <a:pt x="5998042" y="1443003"/>
                  <a:pt x="6047027" y="1394018"/>
                  <a:pt x="6047027" y="1333591"/>
                </a:cubicBezTo>
                <a:lnTo>
                  <a:pt x="6047027" y="895956"/>
                </a:lnTo>
                <a:cubicBezTo>
                  <a:pt x="6047027" y="835529"/>
                  <a:pt x="5998042" y="786544"/>
                  <a:pt x="5937615" y="786544"/>
                </a:cubicBezTo>
                <a:close/>
                <a:moveTo>
                  <a:pt x="6261980" y="786544"/>
                </a:moveTo>
                <a:cubicBezTo>
                  <a:pt x="6201553" y="786544"/>
                  <a:pt x="6152568" y="835529"/>
                  <a:pt x="6152568" y="895956"/>
                </a:cubicBezTo>
                <a:lnTo>
                  <a:pt x="6152568" y="1333590"/>
                </a:lnTo>
                <a:cubicBezTo>
                  <a:pt x="6152568" y="1394017"/>
                  <a:pt x="6201553" y="1443003"/>
                  <a:pt x="6261980" y="1443003"/>
                </a:cubicBezTo>
                <a:lnTo>
                  <a:pt x="6699614" y="1443003"/>
                </a:lnTo>
                <a:cubicBezTo>
                  <a:pt x="6760041" y="1443003"/>
                  <a:pt x="6809026" y="1394017"/>
                  <a:pt x="6809026" y="1333590"/>
                </a:cubicBezTo>
                <a:lnTo>
                  <a:pt x="6809026" y="895956"/>
                </a:lnTo>
                <a:cubicBezTo>
                  <a:pt x="6809026" y="835529"/>
                  <a:pt x="6760041" y="786544"/>
                  <a:pt x="6699614" y="786544"/>
                </a:cubicBezTo>
                <a:close/>
                <a:moveTo>
                  <a:pt x="7023979" y="786543"/>
                </a:moveTo>
                <a:cubicBezTo>
                  <a:pt x="6963552" y="786543"/>
                  <a:pt x="6914567" y="835528"/>
                  <a:pt x="6914567" y="895955"/>
                </a:cubicBezTo>
                <a:lnTo>
                  <a:pt x="6914567" y="1333590"/>
                </a:lnTo>
                <a:cubicBezTo>
                  <a:pt x="6914567" y="1394017"/>
                  <a:pt x="6963552" y="1443002"/>
                  <a:pt x="7023979" y="1443002"/>
                </a:cubicBezTo>
                <a:lnTo>
                  <a:pt x="7461613" y="1443002"/>
                </a:lnTo>
                <a:cubicBezTo>
                  <a:pt x="7522040" y="1443002"/>
                  <a:pt x="7571025" y="1394017"/>
                  <a:pt x="7571025" y="1333590"/>
                </a:cubicBezTo>
                <a:lnTo>
                  <a:pt x="7571025" y="895955"/>
                </a:lnTo>
                <a:cubicBezTo>
                  <a:pt x="7571025" y="835528"/>
                  <a:pt x="7522040" y="786543"/>
                  <a:pt x="7461613" y="786543"/>
                </a:cubicBezTo>
                <a:close/>
                <a:moveTo>
                  <a:pt x="7778358" y="786543"/>
                </a:moveTo>
                <a:cubicBezTo>
                  <a:pt x="7717931" y="786543"/>
                  <a:pt x="7668946" y="835528"/>
                  <a:pt x="7668946" y="895955"/>
                </a:cubicBezTo>
                <a:lnTo>
                  <a:pt x="7668946" y="1333589"/>
                </a:lnTo>
                <a:cubicBezTo>
                  <a:pt x="7668946" y="1394016"/>
                  <a:pt x="7717931" y="1443001"/>
                  <a:pt x="7778358" y="1443001"/>
                </a:cubicBezTo>
                <a:lnTo>
                  <a:pt x="8215992" y="1443001"/>
                </a:lnTo>
                <a:cubicBezTo>
                  <a:pt x="8276419" y="1443001"/>
                  <a:pt x="8325404" y="1394016"/>
                  <a:pt x="8325404" y="1333589"/>
                </a:cubicBezTo>
                <a:lnTo>
                  <a:pt x="8325404" y="895955"/>
                </a:lnTo>
                <a:cubicBezTo>
                  <a:pt x="8325404" y="835528"/>
                  <a:pt x="8276419" y="786543"/>
                  <a:pt x="8215992" y="786543"/>
                </a:cubicBezTo>
                <a:close/>
                <a:moveTo>
                  <a:pt x="8540357" y="786542"/>
                </a:moveTo>
                <a:cubicBezTo>
                  <a:pt x="8479930" y="786542"/>
                  <a:pt x="8430945" y="835528"/>
                  <a:pt x="8430945" y="895955"/>
                </a:cubicBezTo>
                <a:lnTo>
                  <a:pt x="8430945" y="1333589"/>
                </a:lnTo>
                <a:cubicBezTo>
                  <a:pt x="8430945" y="1394016"/>
                  <a:pt x="8479930" y="1443001"/>
                  <a:pt x="8540357" y="1443001"/>
                </a:cubicBezTo>
                <a:lnTo>
                  <a:pt x="8977991" y="1443001"/>
                </a:lnTo>
                <a:cubicBezTo>
                  <a:pt x="9038418" y="1443001"/>
                  <a:pt x="9087403" y="1394016"/>
                  <a:pt x="9087403" y="1333589"/>
                </a:cubicBezTo>
                <a:lnTo>
                  <a:pt x="9087403" y="895955"/>
                </a:lnTo>
                <a:cubicBezTo>
                  <a:pt x="9087403" y="835528"/>
                  <a:pt x="9038418" y="786542"/>
                  <a:pt x="8977991" y="786542"/>
                </a:cubicBezTo>
                <a:close/>
                <a:moveTo>
                  <a:pt x="165999" y="57150"/>
                </a:moveTo>
                <a:cubicBezTo>
                  <a:pt x="105572" y="57150"/>
                  <a:pt x="56587" y="106135"/>
                  <a:pt x="56587" y="166562"/>
                </a:cubicBezTo>
                <a:lnTo>
                  <a:pt x="56587" y="604196"/>
                </a:lnTo>
                <a:cubicBezTo>
                  <a:pt x="56587" y="664623"/>
                  <a:pt x="105572" y="713608"/>
                  <a:pt x="165999" y="713608"/>
                </a:cubicBezTo>
                <a:lnTo>
                  <a:pt x="603633" y="713608"/>
                </a:lnTo>
                <a:cubicBezTo>
                  <a:pt x="664060" y="713608"/>
                  <a:pt x="713045" y="664623"/>
                  <a:pt x="713045" y="604196"/>
                </a:cubicBezTo>
                <a:lnTo>
                  <a:pt x="713045" y="166562"/>
                </a:lnTo>
                <a:cubicBezTo>
                  <a:pt x="713045" y="106135"/>
                  <a:pt x="664060" y="57150"/>
                  <a:pt x="603633" y="57150"/>
                </a:cubicBezTo>
                <a:close/>
                <a:moveTo>
                  <a:pt x="927996" y="57150"/>
                </a:moveTo>
                <a:cubicBezTo>
                  <a:pt x="867570" y="57150"/>
                  <a:pt x="818585" y="106135"/>
                  <a:pt x="818585" y="166562"/>
                </a:cubicBezTo>
                <a:lnTo>
                  <a:pt x="818585" y="604195"/>
                </a:lnTo>
                <a:cubicBezTo>
                  <a:pt x="818585" y="664622"/>
                  <a:pt x="867570" y="713607"/>
                  <a:pt x="927996" y="713607"/>
                </a:cubicBezTo>
                <a:lnTo>
                  <a:pt x="1365637" y="713607"/>
                </a:lnTo>
                <a:cubicBezTo>
                  <a:pt x="1426066" y="713607"/>
                  <a:pt x="1475051" y="664622"/>
                  <a:pt x="1475051" y="604195"/>
                </a:cubicBezTo>
                <a:lnTo>
                  <a:pt x="1475051" y="166562"/>
                </a:lnTo>
                <a:cubicBezTo>
                  <a:pt x="1475051" y="106135"/>
                  <a:pt x="1426066" y="57150"/>
                  <a:pt x="1365637" y="57150"/>
                </a:cubicBezTo>
                <a:close/>
                <a:moveTo>
                  <a:pt x="1689998" y="57149"/>
                </a:moveTo>
                <a:cubicBezTo>
                  <a:pt x="1629570" y="57149"/>
                  <a:pt x="1580588" y="106134"/>
                  <a:pt x="1580588" y="166561"/>
                </a:cubicBezTo>
                <a:lnTo>
                  <a:pt x="1580588" y="604195"/>
                </a:lnTo>
                <a:cubicBezTo>
                  <a:pt x="1580588" y="664622"/>
                  <a:pt x="1629570" y="713607"/>
                  <a:pt x="1689998" y="713607"/>
                </a:cubicBezTo>
                <a:lnTo>
                  <a:pt x="2127634" y="713607"/>
                </a:lnTo>
                <a:cubicBezTo>
                  <a:pt x="2188061" y="713607"/>
                  <a:pt x="2237045" y="664622"/>
                  <a:pt x="2237045" y="604195"/>
                </a:cubicBezTo>
                <a:lnTo>
                  <a:pt x="2237045" y="166561"/>
                </a:lnTo>
                <a:cubicBezTo>
                  <a:pt x="2237045" y="106134"/>
                  <a:pt x="2188061" y="57149"/>
                  <a:pt x="2127634" y="57149"/>
                </a:cubicBezTo>
                <a:close/>
                <a:moveTo>
                  <a:pt x="2451996" y="57149"/>
                </a:moveTo>
                <a:cubicBezTo>
                  <a:pt x="2391569" y="57149"/>
                  <a:pt x="2342585" y="106134"/>
                  <a:pt x="2342585" y="166561"/>
                </a:cubicBezTo>
                <a:lnTo>
                  <a:pt x="2342585" y="604194"/>
                </a:lnTo>
                <a:cubicBezTo>
                  <a:pt x="2342585" y="664621"/>
                  <a:pt x="2391569" y="713606"/>
                  <a:pt x="2451996" y="713606"/>
                </a:cubicBezTo>
                <a:lnTo>
                  <a:pt x="2889629" y="713606"/>
                </a:lnTo>
                <a:cubicBezTo>
                  <a:pt x="2950056" y="713606"/>
                  <a:pt x="2999041" y="664621"/>
                  <a:pt x="2999041" y="604194"/>
                </a:cubicBezTo>
                <a:lnTo>
                  <a:pt x="2999041" y="166561"/>
                </a:lnTo>
                <a:cubicBezTo>
                  <a:pt x="2999041" y="106134"/>
                  <a:pt x="2950056" y="57149"/>
                  <a:pt x="2889629" y="57149"/>
                </a:cubicBezTo>
                <a:close/>
                <a:moveTo>
                  <a:pt x="3213995" y="57148"/>
                </a:moveTo>
                <a:cubicBezTo>
                  <a:pt x="3153567" y="57148"/>
                  <a:pt x="3104581" y="106133"/>
                  <a:pt x="3104581" y="166560"/>
                </a:cubicBezTo>
                <a:lnTo>
                  <a:pt x="3104581" y="604194"/>
                </a:lnTo>
                <a:cubicBezTo>
                  <a:pt x="3104581" y="664621"/>
                  <a:pt x="3153567" y="713606"/>
                  <a:pt x="3213995" y="713606"/>
                </a:cubicBezTo>
                <a:lnTo>
                  <a:pt x="3651628" y="713606"/>
                </a:lnTo>
                <a:cubicBezTo>
                  <a:pt x="3712055" y="713606"/>
                  <a:pt x="3761040" y="664621"/>
                  <a:pt x="3761040" y="604194"/>
                </a:cubicBezTo>
                <a:lnTo>
                  <a:pt x="3761040" y="166560"/>
                </a:lnTo>
                <a:cubicBezTo>
                  <a:pt x="3761040" y="106133"/>
                  <a:pt x="3712055" y="57148"/>
                  <a:pt x="3651628" y="57148"/>
                </a:cubicBezTo>
                <a:close/>
                <a:moveTo>
                  <a:pt x="3975991" y="57148"/>
                </a:moveTo>
                <a:cubicBezTo>
                  <a:pt x="3915565" y="57148"/>
                  <a:pt x="3866579" y="106133"/>
                  <a:pt x="3866579" y="166560"/>
                </a:cubicBezTo>
                <a:lnTo>
                  <a:pt x="3866579" y="604194"/>
                </a:lnTo>
                <a:cubicBezTo>
                  <a:pt x="3866579" y="664620"/>
                  <a:pt x="3915565" y="713605"/>
                  <a:pt x="3975991" y="713605"/>
                </a:cubicBezTo>
                <a:lnTo>
                  <a:pt x="4413617" y="713605"/>
                </a:lnTo>
                <a:cubicBezTo>
                  <a:pt x="4474044" y="713605"/>
                  <a:pt x="4523029" y="664620"/>
                  <a:pt x="4523029" y="604194"/>
                </a:cubicBezTo>
                <a:lnTo>
                  <a:pt x="4523029" y="166560"/>
                </a:lnTo>
                <a:cubicBezTo>
                  <a:pt x="4523029" y="106133"/>
                  <a:pt x="4474044" y="57148"/>
                  <a:pt x="4413617" y="57148"/>
                </a:cubicBezTo>
                <a:close/>
                <a:moveTo>
                  <a:pt x="4737982" y="57147"/>
                </a:moveTo>
                <a:cubicBezTo>
                  <a:pt x="4677555" y="57147"/>
                  <a:pt x="4628570" y="106132"/>
                  <a:pt x="4628570" y="166559"/>
                </a:cubicBezTo>
                <a:lnTo>
                  <a:pt x="4628570" y="604193"/>
                </a:lnTo>
                <a:cubicBezTo>
                  <a:pt x="4628570" y="664620"/>
                  <a:pt x="4677555" y="713605"/>
                  <a:pt x="4737982" y="713605"/>
                </a:cubicBezTo>
                <a:lnTo>
                  <a:pt x="5175616" y="713605"/>
                </a:lnTo>
                <a:cubicBezTo>
                  <a:pt x="5236043" y="713605"/>
                  <a:pt x="5285028" y="664620"/>
                  <a:pt x="5285028" y="604193"/>
                </a:cubicBezTo>
                <a:lnTo>
                  <a:pt x="5285028" y="166559"/>
                </a:lnTo>
                <a:cubicBezTo>
                  <a:pt x="5285028" y="106132"/>
                  <a:pt x="5236043" y="57147"/>
                  <a:pt x="5175616" y="57147"/>
                </a:cubicBezTo>
                <a:close/>
                <a:moveTo>
                  <a:pt x="5499981" y="57147"/>
                </a:moveTo>
                <a:cubicBezTo>
                  <a:pt x="5439554" y="57147"/>
                  <a:pt x="5390569" y="106132"/>
                  <a:pt x="5390569" y="166559"/>
                </a:cubicBezTo>
                <a:lnTo>
                  <a:pt x="5390569" y="604192"/>
                </a:lnTo>
                <a:cubicBezTo>
                  <a:pt x="5390569" y="664620"/>
                  <a:pt x="5439554" y="713605"/>
                  <a:pt x="5499981" y="713605"/>
                </a:cubicBezTo>
                <a:lnTo>
                  <a:pt x="5937615" y="713605"/>
                </a:lnTo>
                <a:cubicBezTo>
                  <a:pt x="5998042" y="713605"/>
                  <a:pt x="6047027" y="664620"/>
                  <a:pt x="6047027" y="604192"/>
                </a:cubicBezTo>
                <a:lnTo>
                  <a:pt x="6047027" y="166559"/>
                </a:lnTo>
                <a:cubicBezTo>
                  <a:pt x="6047027" y="106132"/>
                  <a:pt x="5998042" y="57147"/>
                  <a:pt x="5937615" y="57147"/>
                </a:cubicBezTo>
                <a:close/>
                <a:moveTo>
                  <a:pt x="6261980" y="57146"/>
                </a:moveTo>
                <a:cubicBezTo>
                  <a:pt x="6201553" y="57146"/>
                  <a:pt x="6152568" y="106131"/>
                  <a:pt x="6152568" y="166558"/>
                </a:cubicBezTo>
                <a:lnTo>
                  <a:pt x="6152568" y="604192"/>
                </a:lnTo>
                <a:cubicBezTo>
                  <a:pt x="6152568" y="664619"/>
                  <a:pt x="6201553" y="713604"/>
                  <a:pt x="6261980" y="713604"/>
                </a:cubicBezTo>
                <a:lnTo>
                  <a:pt x="6699614" y="713604"/>
                </a:lnTo>
                <a:cubicBezTo>
                  <a:pt x="6760041" y="713604"/>
                  <a:pt x="6809026" y="664619"/>
                  <a:pt x="6809026" y="604192"/>
                </a:cubicBezTo>
                <a:lnTo>
                  <a:pt x="6809026" y="166558"/>
                </a:lnTo>
                <a:cubicBezTo>
                  <a:pt x="6809026" y="106131"/>
                  <a:pt x="6760041" y="57146"/>
                  <a:pt x="6699614" y="57146"/>
                </a:cubicBezTo>
                <a:close/>
                <a:moveTo>
                  <a:pt x="7023979" y="57146"/>
                </a:moveTo>
                <a:cubicBezTo>
                  <a:pt x="6963552" y="57146"/>
                  <a:pt x="6914567" y="106131"/>
                  <a:pt x="6914567" y="166558"/>
                </a:cubicBezTo>
                <a:lnTo>
                  <a:pt x="6914567" y="604191"/>
                </a:lnTo>
                <a:cubicBezTo>
                  <a:pt x="6914567" y="664618"/>
                  <a:pt x="6963552" y="713604"/>
                  <a:pt x="7023979" y="713604"/>
                </a:cubicBezTo>
                <a:lnTo>
                  <a:pt x="7461613" y="713604"/>
                </a:lnTo>
                <a:cubicBezTo>
                  <a:pt x="7522040" y="713604"/>
                  <a:pt x="7571025" y="664618"/>
                  <a:pt x="7571025" y="604191"/>
                </a:cubicBezTo>
                <a:lnTo>
                  <a:pt x="7571025" y="166558"/>
                </a:lnTo>
                <a:cubicBezTo>
                  <a:pt x="7571025" y="106131"/>
                  <a:pt x="7522040" y="57146"/>
                  <a:pt x="7461613" y="57146"/>
                </a:cubicBezTo>
                <a:close/>
                <a:moveTo>
                  <a:pt x="7778358" y="57145"/>
                </a:moveTo>
                <a:cubicBezTo>
                  <a:pt x="7717931" y="57145"/>
                  <a:pt x="7668946" y="106130"/>
                  <a:pt x="7668946" y="166557"/>
                </a:cubicBezTo>
                <a:lnTo>
                  <a:pt x="7668946" y="604191"/>
                </a:lnTo>
                <a:cubicBezTo>
                  <a:pt x="7668946" y="664618"/>
                  <a:pt x="7717931" y="713603"/>
                  <a:pt x="7778358" y="713603"/>
                </a:cubicBezTo>
                <a:lnTo>
                  <a:pt x="8215992" y="713603"/>
                </a:lnTo>
                <a:cubicBezTo>
                  <a:pt x="8276419" y="713603"/>
                  <a:pt x="8325404" y="664618"/>
                  <a:pt x="8325404" y="604191"/>
                </a:cubicBezTo>
                <a:lnTo>
                  <a:pt x="8325404" y="166557"/>
                </a:lnTo>
                <a:cubicBezTo>
                  <a:pt x="8325404" y="106130"/>
                  <a:pt x="8276419" y="57145"/>
                  <a:pt x="8215992" y="57145"/>
                </a:cubicBezTo>
                <a:close/>
                <a:moveTo>
                  <a:pt x="8540357" y="57145"/>
                </a:moveTo>
                <a:cubicBezTo>
                  <a:pt x="8479930" y="57145"/>
                  <a:pt x="8430945" y="106130"/>
                  <a:pt x="8430945" y="166557"/>
                </a:cubicBezTo>
                <a:lnTo>
                  <a:pt x="8430945" y="604190"/>
                </a:lnTo>
                <a:cubicBezTo>
                  <a:pt x="8430945" y="664617"/>
                  <a:pt x="8479930" y="713603"/>
                  <a:pt x="8540357" y="713603"/>
                </a:cubicBezTo>
                <a:lnTo>
                  <a:pt x="8977991" y="713603"/>
                </a:lnTo>
                <a:cubicBezTo>
                  <a:pt x="9038418" y="713603"/>
                  <a:pt x="9087403" y="664617"/>
                  <a:pt x="9087403" y="604190"/>
                </a:cubicBezTo>
                <a:lnTo>
                  <a:pt x="9087403" y="166557"/>
                </a:lnTo>
                <a:cubicBezTo>
                  <a:pt x="9087403" y="106130"/>
                  <a:pt x="9038418" y="57145"/>
                  <a:pt x="8977991" y="57145"/>
                </a:cubicBezTo>
                <a:close/>
                <a:moveTo>
                  <a:pt x="0" y="0"/>
                </a:moveTo>
                <a:lnTo>
                  <a:pt x="9143989" y="0"/>
                </a:lnTo>
                <a:lnTo>
                  <a:pt x="9143989" y="5143494"/>
                </a:lnTo>
                <a:lnTo>
                  <a:pt x="0" y="5143494"/>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10" name="Rounded Rectangle 107">
            <a:extLst>
              <a:ext uri="{FF2B5EF4-FFF2-40B4-BE49-F238E27FC236}">
                <a16:creationId xmlns:a16="http://schemas.microsoft.com/office/drawing/2014/main" id="{9E4A6F18-4685-4A6F-B536-1A543ADBCDD6}"/>
              </a:ext>
            </a:extLst>
          </p:cNvPr>
          <p:cNvSpPr/>
          <p:nvPr userDrawn="1"/>
        </p:nvSpPr>
        <p:spPr>
          <a:xfrm>
            <a:off x="75450" y="76200"/>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11" name="Rounded Rectangle 115">
            <a:extLst>
              <a:ext uri="{FF2B5EF4-FFF2-40B4-BE49-F238E27FC236}">
                <a16:creationId xmlns:a16="http://schemas.microsoft.com/office/drawing/2014/main" id="{B68D77B6-290C-4624-809C-82A987962E61}"/>
              </a:ext>
            </a:extLst>
          </p:cNvPr>
          <p:cNvSpPr/>
          <p:nvPr userDrawn="1"/>
        </p:nvSpPr>
        <p:spPr>
          <a:xfrm>
            <a:off x="75450" y="1048731"/>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12" name="Rounded Rectangle 117">
            <a:extLst>
              <a:ext uri="{FF2B5EF4-FFF2-40B4-BE49-F238E27FC236}">
                <a16:creationId xmlns:a16="http://schemas.microsoft.com/office/drawing/2014/main" id="{6D6968A4-F5F0-488D-9402-1C348D048774}"/>
              </a:ext>
            </a:extLst>
          </p:cNvPr>
          <p:cNvSpPr/>
          <p:nvPr userDrawn="1"/>
        </p:nvSpPr>
        <p:spPr>
          <a:xfrm>
            <a:off x="75450" y="2993792"/>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13" name="Rounded Rectangle 119">
            <a:extLst>
              <a:ext uri="{FF2B5EF4-FFF2-40B4-BE49-F238E27FC236}">
                <a16:creationId xmlns:a16="http://schemas.microsoft.com/office/drawing/2014/main" id="{623A48C7-33F8-4ECD-85BD-9E17918FE87F}"/>
              </a:ext>
            </a:extLst>
          </p:cNvPr>
          <p:cNvSpPr/>
          <p:nvPr userDrawn="1"/>
        </p:nvSpPr>
        <p:spPr>
          <a:xfrm>
            <a:off x="75450" y="4933992"/>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14" name="Rounded Rectangle 120">
            <a:extLst>
              <a:ext uri="{FF2B5EF4-FFF2-40B4-BE49-F238E27FC236}">
                <a16:creationId xmlns:a16="http://schemas.microsoft.com/office/drawing/2014/main" id="{122D1F2B-CADE-467A-A03F-B764F9682B34}"/>
              </a:ext>
            </a:extLst>
          </p:cNvPr>
          <p:cNvSpPr/>
          <p:nvPr userDrawn="1"/>
        </p:nvSpPr>
        <p:spPr>
          <a:xfrm>
            <a:off x="75450" y="5906523"/>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15" name="Rounded Rectangle 121">
            <a:extLst>
              <a:ext uri="{FF2B5EF4-FFF2-40B4-BE49-F238E27FC236}">
                <a16:creationId xmlns:a16="http://schemas.microsoft.com/office/drawing/2014/main" id="{E936446B-B995-4147-A8DF-C30BB62F4489}"/>
              </a:ext>
            </a:extLst>
          </p:cNvPr>
          <p:cNvSpPr/>
          <p:nvPr userDrawn="1"/>
        </p:nvSpPr>
        <p:spPr>
          <a:xfrm>
            <a:off x="1091448" y="76200"/>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16" name="Rounded Rectangle 122">
            <a:extLst>
              <a:ext uri="{FF2B5EF4-FFF2-40B4-BE49-F238E27FC236}">
                <a16:creationId xmlns:a16="http://schemas.microsoft.com/office/drawing/2014/main" id="{F2E13822-E4D0-4316-B900-7C1761AA72B0}"/>
              </a:ext>
            </a:extLst>
          </p:cNvPr>
          <p:cNvSpPr/>
          <p:nvPr userDrawn="1"/>
        </p:nvSpPr>
        <p:spPr>
          <a:xfrm>
            <a:off x="1091448" y="1048731"/>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17" name="Rounded Rectangle 123">
            <a:extLst>
              <a:ext uri="{FF2B5EF4-FFF2-40B4-BE49-F238E27FC236}">
                <a16:creationId xmlns:a16="http://schemas.microsoft.com/office/drawing/2014/main" id="{70A10946-2112-4F06-BFC5-185D3CCADF28}"/>
              </a:ext>
            </a:extLst>
          </p:cNvPr>
          <p:cNvSpPr/>
          <p:nvPr userDrawn="1"/>
        </p:nvSpPr>
        <p:spPr>
          <a:xfrm>
            <a:off x="1091448" y="2021262"/>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18" name="Rounded Rectangle 124">
            <a:extLst>
              <a:ext uri="{FF2B5EF4-FFF2-40B4-BE49-F238E27FC236}">
                <a16:creationId xmlns:a16="http://schemas.microsoft.com/office/drawing/2014/main" id="{EC368BD6-32E8-479F-9F6D-312482C189FF}"/>
              </a:ext>
            </a:extLst>
          </p:cNvPr>
          <p:cNvSpPr/>
          <p:nvPr userDrawn="1"/>
        </p:nvSpPr>
        <p:spPr>
          <a:xfrm>
            <a:off x="1091448" y="2993792"/>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19" name="Rounded Rectangle 127">
            <a:extLst>
              <a:ext uri="{FF2B5EF4-FFF2-40B4-BE49-F238E27FC236}">
                <a16:creationId xmlns:a16="http://schemas.microsoft.com/office/drawing/2014/main" id="{4016A6E5-4DC4-4547-A336-CBB3FE57D8B8}"/>
              </a:ext>
            </a:extLst>
          </p:cNvPr>
          <p:cNvSpPr/>
          <p:nvPr userDrawn="1"/>
        </p:nvSpPr>
        <p:spPr>
          <a:xfrm>
            <a:off x="1091448" y="5906523"/>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20" name="Rounded Rectangle 128">
            <a:extLst>
              <a:ext uri="{FF2B5EF4-FFF2-40B4-BE49-F238E27FC236}">
                <a16:creationId xmlns:a16="http://schemas.microsoft.com/office/drawing/2014/main" id="{214F6B6C-FAC4-4008-964D-F39BA060AB9C}"/>
              </a:ext>
            </a:extLst>
          </p:cNvPr>
          <p:cNvSpPr/>
          <p:nvPr userDrawn="1"/>
        </p:nvSpPr>
        <p:spPr>
          <a:xfrm>
            <a:off x="2107447" y="76200"/>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21" name="Rounded Rectangle 130">
            <a:extLst>
              <a:ext uri="{FF2B5EF4-FFF2-40B4-BE49-F238E27FC236}">
                <a16:creationId xmlns:a16="http://schemas.microsoft.com/office/drawing/2014/main" id="{B80210B8-45CA-4C2B-8B11-54B72340AC61}"/>
              </a:ext>
            </a:extLst>
          </p:cNvPr>
          <p:cNvSpPr/>
          <p:nvPr userDrawn="1"/>
        </p:nvSpPr>
        <p:spPr>
          <a:xfrm>
            <a:off x="2107447" y="2021262"/>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22" name="Rounded Rectangle 131">
            <a:extLst>
              <a:ext uri="{FF2B5EF4-FFF2-40B4-BE49-F238E27FC236}">
                <a16:creationId xmlns:a16="http://schemas.microsoft.com/office/drawing/2014/main" id="{EA09A500-EC9E-4F9F-9A5B-3D4E19136ABF}"/>
              </a:ext>
            </a:extLst>
          </p:cNvPr>
          <p:cNvSpPr/>
          <p:nvPr userDrawn="1"/>
        </p:nvSpPr>
        <p:spPr>
          <a:xfrm>
            <a:off x="2107447" y="2993792"/>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23" name="Rounded Rectangle 134">
            <a:extLst>
              <a:ext uri="{FF2B5EF4-FFF2-40B4-BE49-F238E27FC236}">
                <a16:creationId xmlns:a16="http://schemas.microsoft.com/office/drawing/2014/main" id="{1B47BC52-F041-4F4C-81E2-D53249C1CF45}"/>
              </a:ext>
            </a:extLst>
          </p:cNvPr>
          <p:cNvSpPr/>
          <p:nvPr userDrawn="1"/>
        </p:nvSpPr>
        <p:spPr>
          <a:xfrm>
            <a:off x="2107447" y="5906523"/>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24" name="Rounded Rectangle 135">
            <a:extLst>
              <a:ext uri="{FF2B5EF4-FFF2-40B4-BE49-F238E27FC236}">
                <a16:creationId xmlns:a16="http://schemas.microsoft.com/office/drawing/2014/main" id="{DDFC2D48-ADD1-4338-A047-D6C75925EF55}"/>
              </a:ext>
            </a:extLst>
          </p:cNvPr>
          <p:cNvSpPr/>
          <p:nvPr userDrawn="1"/>
        </p:nvSpPr>
        <p:spPr>
          <a:xfrm>
            <a:off x="3123446" y="76200"/>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25" name="Rounded Rectangle 136">
            <a:extLst>
              <a:ext uri="{FF2B5EF4-FFF2-40B4-BE49-F238E27FC236}">
                <a16:creationId xmlns:a16="http://schemas.microsoft.com/office/drawing/2014/main" id="{BA469869-C6EB-4EF2-8AA7-2BF8CF65DA3E}"/>
              </a:ext>
            </a:extLst>
          </p:cNvPr>
          <p:cNvSpPr/>
          <p:nvPr userDrawn="1"/>
        </p:nvSpPr>
        <p:spPr>
          <a:xfrm>
            <a:off x="3123446" y="1048731"/>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26" name="Rounded Rectangle 137">
            <a:extLst>
              <a:ext uri="{FF2B5EF4-FFF2-40B4-BE49-F238E27FC236}">
                <a16:creationId xmlns:a16="http://schemas.microsoft.com/office/drawing/2014/main" id="{3D6CB011-AA7E-4577-92AB-3A0A39A12700}"/>
              </a:ext>
            </a:extLst>
          </p:cNvPr>
          <p:cNvSpPr/>
          <p:nvPr userDrawn="1"/>
        </p:nvSpPr>
        <p:spPr>
          <a:xfrm>
            <a:off x="3123446" y="2021262"/>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27" name="Rounded Rectangle 138">
            <a:extLst>
              <a:ext uri="{FF2B5EF4-FFF2-40B4-BE49-F238E27FC236}">
                <a16:creationId xmlns:a16="http://schemas.microsoft.com/office/drawing/2014/main" id="{A2555640-D43D-45C3-9FC9-C4AFA9C331C5}"/>
              </a:ext>
            </a:extLst>
          </p:cNvPr>
          <p:cNvSpPr/>
          <p:nvPr userDrawn="1"/>
        </p:nvSpPr>
        <p:spPr>
          <a:xfrm>
            <a:off x="3123446" y="2993792"/>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28" name="Rounded Rectangle 141">
            <a:extLst>
              <a:ext uri="{FF2B5EF4-FFF2-40B4-BE49-F238E27FC236}">
                <a16:creationId xmlns:a16="http://schemas.microsoft.com/office/drawing/2014/main" id="{99AA426E-CE12-4D38-BB5F-04F22A86E8DA}"/>
              </a:ext>
            </a:extLst>
          </p:cNvPr>
          <p:cNvSpPr/>
          <p:nvPr userDrawn="1"/>
        </p:nvSpPr>
        <p:spPr>
          <a:xfrm>
            <a:off x="3123446" y="5906523"/>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29" name="Rounded Rectangle 142">
            <a:extLst>
              <a:ext uri="{FF2B5EF4-FFF2-40B4-BE49-F238E27FC236}">
                <a16:creationId xmlns:a16="http://schemas.microsoft.com/office/drawing/2014/main" id="{A2D11B4E-2A70-4C2C-BC7D-07333B3A9367}"/>
              </a:ext>
            </a:extLst>
          </p:cNvPr>
          <p:cNvSpPr/>
          <p:nvPr userDrawn="1"/>
        </p:nvSpPr>
        <p:spPr>
          <a:xfrm>
            <a:off x="4139444" y="76200"/>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30" name="Rounded Rectangle 143">
            <a:extLst>
              <a:ext uri="{FF2B5EF4-FFF2-40B4-BE49-F238E27FC236}">
                <a16:creationId xmlns:a16="http://schemas.microsoft.com/office/drawing/2014/main" id="{69870046-5704-4D20-AA07-F0BA1FE6FD80}"/>
              </a:ext>
            </a:extLst>
          </p:cNvPr>
          <p:cNvSpPr/>
          <p:nvPr userDrawn="1"/>
        </p:nvSpPr>
        <p:spPr>
          <a:xfrm>
            <a:off x="4139444" y="1048731"/>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31" name="Rounded Rectangle 144">
            <a:extLst>
              <a:ext uri="{FF2B5EF4-FFF2-40B4-BE49-F238E27FC236}">
                <a16:creationId xmlns:a16="http://schemas.microsoft.com/office/drawing/2014/main" id="{B5D84C3A-CEE6-4FC3-82BC-5622F71278CF}"/>
              </a:ext>
            </a:extLst>
          </p:cNvPr>
          <p:cNvSpPr/>
          <p:nvPr userDrawn="1"/>
        </p:nvSpPr>
        <p:spPr>
          <a:xfrm>
            <a:off x="4139444" y="2021262"/>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32" name="Rounded Rectangle 145">
            <a:extLst>
              <a:ext uri="{FF2B5EF4-FFF2-40B4-BE49-F238E27FC236}">
                <a16:creationId xmlns:a16="http://schemas.microsoft.com/office/drawing/2014/main" id="{4545AA47-1DD8-4525-A942-65249E06053E}"/>
              </a:ext>
            </a:extLst>
          </p:cNvPr>
          <p:cNvSpPr/>
          <p:nvPr userDrawn="1"/>
        </p:nvSpPr>
        <p:spPr>
          <a:xfrm>
            <a:off x="4139444" y="2993792"/>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33" name="Rounded Rectangle 147">
            <a:extLst>
              <a:ext uri="{FF2B5EF4-FFF2-40B4-BE49-F238E27FC236}">
                <a16:creationId xmlns:a16="http://schemas.microsoft.com/office/drawing/2014/main" id="{D7E3D2DB-6319-4023-A42F-A668D1885576}"/>
              </a:ext>
            </a:extLst>
          </p:cNvPr>
          <p:cNvSpPr/>
          <p:nvPr userDrawn="1"/>
        </p:nvSpPr>
        <p:spPr>
          <a:xfrm>
            <a:off x="1081288" y="4933992"/>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34" name="Rounded Rectangle 148">
            <a:extLst>
              <a:ext uri="{FF2B5EF4-FFF2-40B4-BE49-F238E27FC236}">
                <a16:creationId xmlns:a16="http://schemas.microsoft.com/office/drawing/2014/main" id="{A2677C5C-E12A-4A21-AD8A-0521FD935253}"/>
              </a:ext>
            </a:extLst>
          </p:cNvPr>
          <p:cNvSpPr/>
          <p:nvPr userDrawn="1"/>
        </p:nvSpPr>
        <p:spPr>
          <a:xfrm>
            <a:off x="4139444" y="5906523"/>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35" name="Rounded Rectangle 149">
            <a:extLst>
              <a:ext uri="{FF2B5EF4-FFF2-40B4-BE49-F238E27FC236}">
                <a16:creationId xmlns:a16="http://schemas.microsoft.com/office/drawing/2014/main" id="{20E5BEE1-FF5E-4D19-9D83-2A2D950D2CE2}"/>
              </a:ext>
            </a:extLst>
          </p:cNvPr>
          <p:cNvSpPr/>
          <p:nvPr userDrawn="1"/>
        </p:nvSpPr>
        <p:spPr>
          <a:xfrm>
            <a:off x="5155443" y="76200"/>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36" name="Rounded Rectangle 150">
            <a:extLst>
              <a:ext uri="{FF2B5EF4-FFF2-40B4-BE49-F238E27FC236}">
                <a16:creationId xmlns:a16="http://schemas.microsoft.com/office/drawing/2014/main" id="{335D1C4A-4443-441F-AFE8-7EE8D509D211}"/>
              </a:ext>
            </a:extLst>
          </p:cNvPr>
          <p:cNvSpPr/>
          <p:nvPr userDrawn="1"/>
        </p:nvSpPr>
        <p:spPr>
          <a:xfrm>
            <a:off x="5155443" y="1048731"/>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37" name="Rounded Rectangle 151">
            <a:extLst>
              <a:ext uri="{FF2B5EF4-FFF2-40B4-BE49-F238E27FC236}">
                <a16:creationId xmlns:a16="http://schemas.microsoft.com/office/drawing/2014/main" id="{B018F208-9C90-4787-B426-8BC45D682EE3}"/>
              </a:ext>
            </a:extLst>
          </p:cNvPr>
          <p:cNvSpPr/>
          <p:nvPr userDrawn="1"/>
        </p:nvSpPr>
        <p:spPr>
          <a:xfrm>
            <a:off x="5155443" y="2021262"/>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38" name="Rounded Rectangle 154">
            <a:extLst>
              <a:ext uri="{FF2B5EF4-FFF2-40B4-BE49-F238E27FC236}">
                <a16:creationId xmlns:a16="http://schemas.microsoft.com/office/drawing/2014/main" id="{43106871-86DB-48D0-AFF3-53892C5A85D3}"/>
              </a:ext>
            </a:extLst>
          </p:cNvPr>
          <p:cNvSpPr/>
          <p:nvPr userDrawn="1"/>
        </p:nvSpPr>
        <p:spPr>
          <a:xfrm>
            <a:off x="2107447" y="3961460"/>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39" name="Rounded Rectangle 155">
            <a:extLst>
              <a:ext uri="{FF2B5EF4-FFF2-40B4-BE49-F238E27FC236}">
                <a16:creationId xmlns:a16="http://schemas.microsoft.com/office/drawing/2014/main" id="{C30220C3-FF98-48E1-ADF7-200395EEDC1D}"/>
              </a:ext>
            </a:extLst>
          </p:cNvPr>
          <p:cNvSpPr/>
          <p:nvPr userDrawn="1"/>
        </p:nvSpPr>
        <p:spPr>
          <a:xfrm>
            <a:off x="5155443" y="5906523"/>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40" name="Rounded Rectangle 156">
            <a:extLst>
              <a:ext uri="{FF2B5EF4-FFF2-40B4-BE49-F238E27FC236}">
                <a16:creationId xmlns:a16="http://schemas.microsoft.com/office/drawing/2014/main" id="{F92D9658-5D8F-4E72-80E8-E48F804BCD57}"/>
              </a:ext>
            </a:extLst>
          </p:cNvPr>
          <p:cNvSpPr/>
          <p:nvPr userDrawn="1"/>
        </p:nvSpPr>
        <p:spPr>
          <a:xfrm>
            <a:off x="6171442" y="76200"/>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41" name="Rounded Rectangle 157">
            <a:extLst>
              <a:ext uri="{FF2B5EF4-FFF2-40B4-BE49-F238E27FC236}">
                <a16:creationId xmlns:a16="http://schemas.microsoft.com/office/drawing/2014/main" id="{2D149099-125D-41FC-9276-A449E801D650}"/>
              </a:ext>
            </a:extLst>
          </p:cNvPr>
          <p:cNvSpPr/>
          <p:nvPr userDrawn="1"/>
        </p:nvSpPr>
        <p:spPr>
          <a:xfrm>
            <a:off x="6171442" y="1048731"/>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42" name="Rounded Rectangle 158">
            <a:extLst>
              <a:ext uri="{FF2B5EF4-FFF2-40B4-BE49-F238E27FC236}">
                <a16:creationId xmlns:a16="http://schemas.microsoft.com/office/drawing/2014/main" id="{2A3818D5-45D1-4F39-B519-63C64B657A7A}"/>
              </a:ext>
            </a:extLst>
          </p:cNvPr>
          <p:cNvSpPr/>
          <p:nvPr userDrawn="1"/>
        </p:nvSpPr>
        <p:spPr>
          <a:xfrm>
            <a:off x="6171442" y="2021262"/>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43" name="Rounded Rectangle 161">
            <a:extLst>
              <a:ext uri="{FF2B5EF4-FFF2-40B4-BE49-F238E27FC236}">
                <a16:creationId xmlns:a16="http://schemas.microsoft.com/office/drawing/2014/main" id="{C98E1EFC-58D8-47AE-80BE-58B84EF09515}"/>
              </a:ext>
            </a:extLst>
          </p:cNvPr>
          <p:cNvSpPr/>
          <p:nvPr userDrawn="1"/>
        </p:nvSpPr>
        <p:spPr>
          <a:xfrm>
            <a:off x="6171442" y="4933992"/>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44" name="Rounded Rectangle 162">
            <a:extLst>
              <a:ext uri="{FF2B5EF4-FFF2-40B4-BE49-F238E27FC236}">
                <a16:creationId xmlns:a16="http://schemas.microsoft.com/office/drawing/2014/main" id="{536C0479-6E34-4557-BB20-675258F078EA}"/>
              </a:ext>
            </a:extLst>
          </p:cNvPr>
          <p:cNvSpPr/>
          <p:nvPr userDrawn="1"/>
        </p:nvSpPr>
        <p:spPr>
          <a:xfrm>
            <a:off x="6171442" y="5906523"/>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45" name="Rounded Rectangle 163">
            <a:extLst>
              <a:ext uri="{FF2B5EF4-FFF2-40B4-BE49-F238E27FC236}">
                <a16:creationId xmlns:a16="http://schemas.microsoft.com/office/drawing/2014/main" id="{81564C87-7106-4642-A6C1-1E030E3879CB}"/>
              </a:ext>
            </a:extLst>
          </p:cNvPr>
          <p:cNvSpPr/>
          <p:nvPr userDrawn="1"/>
        </p:nvSpPr>
        <p:spPr>
          <a:xfrm>
            <a:off x="7187440" y="76200"/>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46" name="Rounded Rectangle 164">
            <a:extLst>
              <a:ext uri="{FF2B5EF4-FFF2-40B4-BE49-F238E27FC236}">
                <a16:creationId xmlns:a16="http://schemas.microsoft.com/office/drawing/2014/main" id="{374842C4-F89C-496B-B5A8-54D2D8D2C0ED}"/>
              </a:ext>
            </a:extLst>
          </p:cNvPr>
          <p:cNvSpPr/>
          <p:nvPr userDrawn="1"/>
        </p:nvSpPr>
        <p:spPr>
          <a:xfrm>
            <a:off x="7187440" y="1048731"/>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47" name="Rounded Rectangle 165">
            <a:extLst>
              <a:ext uri="{FF2B5EF4-FFF2-40B4-BE49-F238E27FC236}">
                <a16:creationId xmlns:a16="http://schemas.microsoft.com/office/drawing/2014/main" id="{D14AD859-9E7F-4C01-BF18-E5803F24E4EE}"/>
              </a:ext>
            </a:extLst>
          </p:cNvPr>
          <p:cNvSpPr/>
          <p:nvPr userDrawn="1"/>
        </p:nvSpPr>
        <p:spPr>
          <a:xfrm>
            <a:off x="7187440" y="2021262"/>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48" name="Rounded Rectangle 167">
            <a:extLst>
              <a:ext uri="{FF2B5EF4-FFF2-40B4-BE49-F238E27FC236}">
                <a16:creationId xmlns:a16="http://schemas.microsoft.com/office/drawing/2014/main" id="{E26F2B93-3E76-4B50-B34A-1387554F1130}"/>
              </a:ext>
            </a:extLst>
          </p:cNvPr>
          <p:cNvSpPr/>
          <p:nvPr userDrawn="1"/>
        </p:nvSpPr>
        <p:spPr>
          <a:xfrm>
            <a:off x="75450" y="3961460"/>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49" name="Rounded Rectangle 168">
            <a:extLst>
              <a:ext uri="{FF2B5EF4-FFF2-40B4-BE49-F238E27FC236}">
                <a16:creationId xmlns:a16="http://schemas.microsoft.com/office/drawing/2014/main" id="{C8FBC93B-F713-490B-9F65-E595AA92EFFF}"/>
              </a:ext>
            </a:extLst>
          </p:cNvPr>
          <p:cNvSpPr/>
          <p:nvPr userDrawn="1"/>
        </p:nvSpPr>
        <p:spPr>
          <a:xfrm>
            <a:off x="7187440" y="4933992"/>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50" name="Rounded Rectangle 169">
            <a:extLst>
              <a:ext uri="{FF2B5EF4-FFF2-40B4-BE49-F238E27FC236}">
                <a16:creationId xmlns:a16="http://schemas.microsoft.com/office/drawing/2014/main" id="{53656BAD-DDF2-43E5-A9BB-ADE04B4FE8BF}"/>
              </a:ext>
            </a:extLst>
          </p:cNvPr>
          <p:cNvSpPr/>
          <p:nvPr userDrawn="1"/>
        </p:nvSpPr>
        <p:spPr>
          <a:xfrm>
            <a:off x="7187440" y="5906523"/>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51" name="Rounded Rectangle 170">
            <a:extLst>
              <a:ext uri="{FF2B5EF4-FFF2-40B4-BE49-F238E27FC236}">
                <a16:creationId xmlns:a16="http://schemas.microsoft.com/office/drawing/2014/main" id="{61CBB307-E4B6-4BEB-8589-CD576FA879AB}"/>
              </a:ext>
            </a:extLst>
          </p:cNvPr>
          <p:cNvSpPr/>
          <p:nvPr userDrawn="1"/>
        </p:nvSpPr>
        <p:spPr>
          <a:xfrm>
            <a:off x="8203439" y="76200"/>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52" name="Rounded Rectangle 171">
            <a:extLst>
              <a:ext uri="{FF2B5EF4-FFF2-40B4-BE49-F238E27FC236}">
                <a16:creationId xmlns:a16="http://schemas.microsoft.com/office/drawing/2014/main" id="{1F2D0354-CE92-4E9F-9B80-5ACE32C92A2F}"/>
              </a:ext>
            </a:extLst>
          </p:cNvPr>
          <p:cNvSpPr/>
          <p:nvPr userDrawn="1"/>
        </p:nvSpPr>
        <p:spPr>
          <a:xfrm>
            <a:off x="8203439" y="1048731"/>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53" name="Rounded Rectangle 174">
            <a:extLst>
              <a:ext uri="{FF2B5EF4-FFF2-40B4-BE49-F238E27FC236}">
                <a16:creationId xmlns:a16="http://schemas.microsoft.com/office/drawing/2014/main" id="{A1B1588F-CD40-4388-ABBC-93B84BECB424}"/>
              </a:ext>
            </a:extLst>
          </p:cNvPr>
          <p:cNvSpPr/>
          <p:nvPr userDrawn="1"/>
        </p:nvSpPr>
        <p:spPr>
          <a:xfrm>
            <a:off x="1082636" y="3961460"/>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54" name="Rounded Rectangle 175">
            <a:extLst>
              <a:ext uri="{FF2B5EF4-FFF2-40B4-BE49-F238E27FC236}">
                <a16:creationId xmlns:a16="http://schemas.microsoft.com/office/drawing/2014/main" id="{FDBD45B7-294D-4EEB-AC06-754C4516601F}"/>
              </a:ext>
            </a:extLst>
          </p:cNvPr>
          <p:cNvSpPr/>
          <p:nvPr userDrawn="1"/>
        </p:nvSpPr>
        <p:spPr>
          <a:xfrm>
            <a:off x="8203439" y="4933992"/>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55" name="Rounded Rectangle 176">
            <a:extLst>
              <a:ext uri="{FF2B5EF4-FFF2-40B4-BE49-F238E27FC236}">
                <a16:creationId xmlns:a16="http://schemas.microsoft.com/office/drawing/2014/main" id="{A8F4B78E-2569-4313-B6EF-2EB5FC349318}"/>
              </a:ext>
            </a:extLst>
          </p:cNvPr>
          <p:cNvSpPr/>
          <p:nvPr userDrawn="1"/>
        </p:nvSpPr>
        <p:spPr>
          <a:xfrm>
            <a:off x="8203439" y="5906523"/>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56" name="Rounded Rectangle 177">
            <a:extLst>
              <a:ext uri="{FF2B5EF4-FFF2-40B4-BE49-F238E27FC236}">
                <a16:creationId xmlns:a16="http://schemas.microsoft.com/office/drawing/2014/main" id="{426B3D2F-32B6-4A94-B91B-A3F9E2945161}"/>
              </a:ext>
            </a:extLst>
          </p:cNvPr>
          <p:cNvSpPr/>
          <p:nvPr userDrawn="1"/>
        </p:nvSpPr>
        <p:spPr>
          <a:xfrm>
            <a:off x="9219438" y="76200"/>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57" name="Rounded Rectangle 178">
            <a:extLst>
              <a:ext uri="{FF2B5EF4-FFF2-40B4-BE49-F238E27FC236}">
                <a16:creationId xmlns:a16="http://schemas.microsoft.com/office/drawing/2014/main" id="{BE0378B0-17A0-4791-AFC0-FC4369FC481C}"/>
              </a:ext>
            </a:extLst>
          </p:cNvPr>
          <p:cNvSpPr/>
          <p:nvPr userDrawn="1"/>
        </p:nvSpPr>
        <p:spPr>
          <a:xfrm>
            <a:off x="9219438" y="1048731"/>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58" name="Rounded Rectangle 181">
            <a:extLst>
              <a:ext uri="{FF2B5EF4-FFF2-40B4-BE49-F238E27FC236}">
                <a16:creationId xmlns:a16="http://schemas.microsoft.com/office/drawing/2014/main" id="{EE5A9E5F-0D70-49C4-9A1D-C8B5522A3565}"/>
              </a:ext>
            </a:extLst>
          </p:cNvPr>
          <p:cNvSpPr/>
          <p:nvPr userDrawn="1"/>
        </p:nvSpPr>
        <p:spPr>
          <a:xfrm>
            <a:off x="9219438" y="3961460"/>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59" name="Rounded Rectangle 182">
            <a:extLst>
              <a:ext uri="{FF2B5EF4-FFF2-40B4-BE49-F238E27FC236}">
                <a16:creationId xmlns:a16="http://schemas.microsoft.com/office/drawing/2014/main" id="{8EF6461A-8F97-4C5B-96B9-5BB0CD0A9B41}"/>
              </a:ext>
            </a:extLst>
          </p:cNvPr>
          <p:cNvSpPr/>
          <p:nvPr userDrawn="1"/>
        </p:nvSpPr>
        <p:spPr>
          <a:xfrm>
            <a:off x="9219438" y="4933992"/>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60" name="Rounded Rectangle 183">
            <a:extLst>
              <a:ext uri="{FF2B5EF4-FFF2-40B4-BE49-F238E27FC236}">
                <a16:creationId xmlns:a16="http://schemas.microsoft.com/office/drawing/2014/main" id="{5419355D-A2AE-45C3-8291-C5D85ECC25BF}"/>
              </a:ext>
            </a:extLst>
          </p:cNvPr>
          <p:cNvSpPr/>
          <p:nvPr userDrawn="1"/>
        </p:nvSpPr>
        <p:spPr>
          <a:xfrm>
            <a:off x="9219438" y="5906523"/>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61" name="Rounded Rectangle 184">
            <a:extLst>
              <a:ext uri="{FF2B5EF4-FFF2-40B4-BE49-F238E27FC236}">
                <a16:creationId xmlns:a16="http://schemas.microsoft.com/office/drawing/2014/main" id="{5BCCE52F-4949-413D-89A1-61ED8C11DF96}"/>
              </a:ext>
            </a:extLst>
          </p:cNvPr>
          <p:cNvSpPr/>
          <p:nvPr userDrawn="1"/>
        </p:nvSpPr>
        <p:spPr>
          <a:xfrm>
            <a:off x="10225276" y="76200"/>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62" name="Rounded Rectangle 185">
            <a:extLst>
              <a:ext uri="{FF2B5EF4-FFF2-40B4-BE49-F238E27FC236}">
                <a16:creationId xmlns:a16="http://schemas.microsoft.com/office/drawing/2014/main" id="{C88D782C-9563-43DD-A2C4-C1A3A90B5270}"/>
              </a:ext>
            </a:extLst>
          </p:cNvPr>
          <p:cNvSpPr/>
          <p:nvPr userDrawn="1"/>
        </p:nvSpPr>
        <p:spPr>
          <a:xfrm>
            <a:off x="10225276" y="1048731"/>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63" name="Rounded Rectangle 187">
            <a:extLst>
              <a:ext uri="{FF2B5EF4-FFF2-40B4-BE49-F238E27FC236}">
                <a16:creationId xmlns:a16="http://schemas.microsoft.com/office/drawing/2014/main" id="{8961A74C-1CFC-4AF1-B702-54E34103FE2A}"/>
              </a:ext>
            </a:extLst>
          </p:cNvPr>
          <p:cNvSpPr/>
          <p:nvPr userDrawn="1"/>
        </p:nvSpPr>
        <p:spPr>
          <a:xfrm>
            <a:off x="10225276" y="2993792"/>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64" name="Rounded Rectangle 188">
            <a:extLst>
              <a:ext uri="{FF2B5EF4-FFF2-40B4-BE49-F238E27FC236}">
                <a16:creationId xmlns:a16="http://schemas.microsoft.com/office/drawing/2014/main" id="{276F3972-7502-4B81-807F-BB61E49CF919}"/>
              </a:ext>
            </a:extLst>
          </p:cNvPr>
          <p:cNvSpPr/>
          <p:nvPr userDrawn="1"/>
        </p:nvSpPr>
        <p:spPr>
          <a:xfrm>
            <a:off x="10225276" y="3961460"/>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65" name="Rounded Rectangle 189">
            <a:extLst>
              <a:ext uri="{FF2B5EF4-FFF2-40B4-BE49-F238E27FC236}">
                <a16:creationId xmlns:a16="http://schemas.microsoft.com/office/drawing/2014/main" id="{67235AB5-BA8A-428B-9F2D-3B840323C4C0}"/>
              </a:ext>
            </a:extLst>
          </p:cNvPr>
          <p:cNvSpPr/>
          <p:nvPr userDrawn="1"/>
        </p:nvSpPr>
        <p:spPr>
          <a:xfrm>
            <a:off x="10225276" y="4933992"/>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66" name="Rounded Rectangle 190">
            <a:extLst>
              <a:ext uri="{FF2B5EF4-FFF2-40B4-BE49-F238E27FC236}">
                <a16:creationId xmlns:a16="http://schemas.microsoft.com/office/drawing/2014/main" id="{35A46761-DDF6-46AD-8166-3AF90A39F481}"/>
              </a:ext>
            </a:extLst>
          </p:cNvPr>
          <p:cNvSpPr/>
          <p:nvPr userDrawn="1"/>
        </p:nvSpPr>
        <p:spPr>
          <a:xfrm>
            <a:off x="10225276" y="5906523"/>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67" name="Rounded Rectangle 191">
            <a:extLst>
              <a:ext uri="{FF2B5EF4-FFF2-40B4-BE49-F238E27FC236}">
                <a16:creationId xmlns:a16="http://schemas.microsoft.com/office/drawing/2014/main" id="{D798538F-5E84-4002-AA7F-8F6E52B66B15}"/>
              </a:ext>
            </a:extLst>
          </p:cNvPr>
          <p:cNvSpPr/>
          <p:nvPr userDrawn="1"/>
        </p:nvSpPr>
        <p:spPr>
          <a:xfrm>
            <a:off x="11241275" y="76200"/>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68" name="Rounded Rectangle 194">
            <a:extLst>
              <a:ext uri="{FF2B5EF4-FFF2-40B4-BE49-F238E27FC236}">
                <a16:creationId xmlns:a16="http://schemas.microsoft.com/office/drawing/2014/main" id="{65F76ACF-A48D-4119-949B-D8AC22C20DCB}"/>
              </a:ext>
            </a:extLst>
          </p:cNvPr>
          <p:cNvSpPr/>
          <p:nvPr userDrawn="1"/>
        </p:nvSpPr>
        <p:spPr>
          <a:xfrm>
            <a:off x="11241275" y="2993792"/>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69" name="Rounded Rectangle 195">
            <a:extLst>
              <a:ext uri="{FF2B5EF4-FFF2-40B4-BE49-F238E27FC236}">
                <a16:creationId xmlns:a16="http://schemas.microsoft.com/office/drawing/2014/main" id="{5A5556BF-BB76-47CE-BFB4-9B4CB7F9ADC6}"/>
              </a:ext>
            </a:extLst>
          </p:cNvPr>
          <p:cNvSpPr/>
          <p:nvPr userDrawn="1"/>
        </p:nvSpPr>
        <p:spPr>
          <a:xfrm>
            <a:off x="11241275" y="3961460"/>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70" name="Rounded Rectangle 196">
            <a:extLst>
              <a:ext uri="{FF2B5EF4-FFF2-40B4-BE49-F238E27FC236}">
                <a16:creationId xmlns:a16="http://schemas.microsoft.com/office/drawing/2014/main" id="{DA1DB141-D536-4521-BE40-48E1E4638111}"/>
              </a:ext>
            </a:extLst>
          </p:cNvPr>
          <p:cNvSpPr/>
          <p:nvPr userDrawn="1"/>
        </p:nvSpPr>
        <p:spPr>
          <a:xfrm>
            <a:off x="11241275" y="4933992"/>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71" name="Rounded Rectangle 197">
            <a:extLst>
              <a:ext uri="{FF2B5EF4-FFF2-40B4-BE49-F238E27FC236}">
                <a16:creationId xmlns:a16="http://schemas.microsoft.com/office/drawing/2014/main" id="{6086801B-3789-47D4-96E8-2FF67DD93480}"/>
              </a:ext>
            </a:extLst>
          </p:cNvPr>
          <p:cNvSpPr/>
          <p:nvPr userDrawn="1"/>
        </p:nvSpPr>
        <p:spPr>
          <a:xfrm>
            <a:off x="11241275" y="5906523"/>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72" name="Rounded Rectangle 200">
            <a:extLst>
              <a:ext uri="{FF2B5EF4-FFF2-40B4-BE49-F238E27FC236}">
                <a16:creationId xmlns:a16="http://schemas.microsoft.com/office/drawing/2014/main" id="{950F4795-998E-4804-9980-F56775937DCE}"/>
              </a:ext>
            </a:extLst>
          </p:cNvPr>
          <p:cNvSpPr/>
          <p:nvPr userDrawn="1"/>
        </p:nvSpPr>
        <p:spPr>
          <a:xfrm>
            <a:off x="75450" y="2021262"/>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73" name="Rounded Rectangle 201">
            <a:extLst>
              <a:ext uri="{FF2B5EF4-FFF2-40B4-BE49-F238E27FC236}">
                <a16:creationId xmlns:a16="http://schemas.microsoft.com/office/drawing/2014/main" id="{315BF297-700E-4E3B-8476-B09CE95A6394}"/>
              </a:ext>
            </a:extLst>
          </p:cNvPr>
          <p:cNvSpPr/>
          <p:nvPr userDrawn="1"/>
        </p:nvSpPr>
        <p:spPr>
          <a:xfrm>
            <a:off x="2107447" y="1048731"/>
            <a:ext cx="875277" cy="875277"/>
          </a:xfrm>
          <a:prstGeom prst="roundRect">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74" name="Rounded Rectangle 202">
            <a:extLst>
              <a:ext uri="{FF2B5EF4-FFF2-40B4-BE49-F238E27FC236}">
                <a16:creationId xmlns:a16="http://schemas.microsoft.com/office/drawing/2014/main" id="{833F4F8A-0223-4D7B-91C9-642988077E5C}"/>
              </a:ext>
            </a:extLst>
          </p:cNvPr>
          <p:cNvSpPr/>
          <p:nvPr userDrawn="1"/>
        </p:nvSpPr>
        <p:spPr>
          <a:xfrm>
            <a:off x="1081290" y="1048731"/>
            <a:ext cx="4959592" cy="875277"/>
          </a:xfrm>
          <a:prstGeom prst="roundRect">
            <a:avLst>
              <a:gd name="adj" fmla="val 9336"/>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0" tIns="60960" rIns="6096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srgbClr val="133C8B"/>
              </a:solidFill>
              <a:effectLst/>
              <a:uLnTx/>
              <a:uFillTx/>
              <a:latin typeface="Arial" panose="020B0604020202020204" pitchFamily="34" charset="0"/>
              <a:ea typeface="+mn-ea"/>
              <a:cs typeface="Arial" panose="020B0604020202020204" pitchFamily="34" charset="0"/>
            </a:endParaRPr>
          </a:p>
        </p:txBody>
      </p:sp>
      <p:sp>
        <p:nvSpPr>
          <p:cNvPr id="75" name="Rounded Rectangle 70">
            <a:extLst>
              <a:ext uri="{FF2B5EF4-FFF2-40B4-BE49-F238E27FC236}">
                <a16:creationId xmlns:a16="http://schemas.microsoft.com/office/drawing/2014/main" id="{A385A263-593F-4935-9569-D50DF3F784D7}"/>
              </a:ext>
            </a:extLst>
          </p:cNvPr>
          <p:cNvSpPr/>
          <p:nvPr userDrawn="1"/>
        </p:nvSpPr>
        <p:spPr>
          <a:xfrm>
            <a:off x="7187441" y="4933992"/>
            <a:ext cx="4929112" cy="875277"/>
          </a:xfrm>
          <a:prstGeom prst="roundRect">
            <a:avLst>
              <a:gd name="adj" fmla="val 9336"/>
            </a:avLst>
          </a:prstGeom>
          <a:solidFill>
            <a:srgbClr val="D6DCE5">
              <a:alpha val="8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60960" rIns="60960" bIns="60960" numCol="1" spcCol="0" rtlCol="0" fromWordArt="0" anchor="ctr"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D100">
                  <a:lumMod val="50000"/>
                </a:srgbClr>
              </a:solidFill>
              <a:effectLst/>
              <a:uLnTx/>
              <a:uFillTx/>
              <a:latin typeface="Arial" panose="020B0604020202020204" pitchFamily="34" charset="0"/>
              <a:ea typeface="+mn-ea"/>
              <a:cs typeface="Arial" panose="020B0604020202020204" pitchFamily="34" charset="0"/>
            </a:endParaRPr>
          </a:p>
        </p:txBody>
      </p:sp>
      <p:pic>
        <p:nvPicPr>
          <p:cNvPr id="76" name="Picture 8" descr="Image result for un economic commission for africa&quot;">
            <a:extLst>
              <a:ext uri="{FF2B5EF4-FFF2-40B4-BE49-F238E27FC236}">
                <a16:creationId xmlns:a16="http://schemas.microsoft.com/office/drawing/2014/main" id="{F52C486C-CBAC-456E-BA8F-11CF2028C41B}"/>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1154032" y="1277848"/>
            <a:ext cx="3685833" cy="446332"/>
          </a:xfrm>
          <a:prstGeom prst="rect">
            <a:avLst/>
          </a:prstGeom>
          <a:noFill/>
          <a:extLst>
            <a:ext uri="{909E8E84-426E-40DD-AFC4-6F175D3DCCD1}">
              <a14:hiddenFill xmlns:a14="http://schemas.microsoft.com/office/drawing/2010/main">
                <a:solidFill>
                  <a:srgbClr val="FFFFFF"/>
                </a:solidFill>
              </a14:hiddenFill>
            </a:ext>
          </a:extLst>
        </p:spPr>
      </p:pic>
      <p:sp>
        <p:nvSpPr>
          <p:cNvPr id="77" name="Rounded Rectangle 70">
            <a:extLst>
              <a:ext uri="{FF2B5EF4-FFF2-40B4-BE49-F238E27FC236}">
                <a16:creationId xmlns:a16="http://schemas.microsoft.com/office/drawing/2014/main" id="{555BA764-B543-4486-A548-EA95A6C095BC}"/>
              </a:ext>
            </a:extLst>
          </p:cNvPr>
          <p:cNvSpPr/>
          <p:nvPr userDrawn="1"/>
        </p:nvSpPr>
        <p:spPr>
          <a:xfrm>
            <a:off x="7177281" y="5906521"/>
            <a:ext cx="4929112" cy="875277"/>
          </a:xfrm>
          <a:prstGeom prst="roundRect">
            <a:avLst>
              <a:gd name="adj" fmla="val 9336"/>
            </a:avLst>
          </a:prstGeom>
          <a:solidFill>
            <a:srgbClr val="D6DCE5">
              <a:alpha val="8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60960" rIns="60960" bIns="60960" numCol="1" spcCol="0" rtlCol="0" fromWordArt="0" anchor="ctr" anchorCtr="0" forceAA="0" compatLnSpc="1">
            <a:prstTxWarp prst="textNoShape">
              <a:avLst/>
            </a:prstTxWarp>
            <a:noAutofit/>
          </a:bodyPr>
          <a:lstStyle/>
          <a:p>
            <a:pPr lvl="0" algn="r">
              <a:defRPr/>
            </a:pPr>
            <a:endParaRPr kumimoji="0" lang="en-GB" sz="1400" i="0" u="none" strike="noStrike" kern="1200" cap="none" spc="0" normalizeH="0" baseline="0" noProof="0" dirty="0">
              <a:ln>
                <a:noFill/>
              </a:ln>
              <a:solidFill>
                <a:srgbClr val="133C8B"/>
              </a:solidFill>
              <a:effectLst/>
              <a:uLnTx/>
              <a:uFillTx/>
              <a:latin typeface="Arial" panose="020B0604020202020204" pitchFamily="34" charset="0"/>
              <a:ea typeface="+mn-ea"/>
              <a:cs typeface="Arial" panose="020B0604020202020204" pitchFamily="34" charset="0"/>
            </a:endParaRPr>
          </a:p>
        </p:txBody>
      </p:sp>
      <p:pic>
        <p:nvPicPr>
          <p:cNvPr id="78" name="Picture 77">
            <a:extLst>
              <a:ext uri="{FF2B5EF4-FFF2-40B4-BE49-F238E27FC236}">
                <a16:creationId xmlns:a16="http://schemas.microsoft.com/office/drawing/2014/main" id="{A96BC38A-DCDC-4DAE-AB51-6CC15108356C}"/>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048078" y="1222013"/>
            <a:ext cx="840435" cy="530973"/>
          </a:xfrm>
          <a:prstGeom prst="rect">
            <a:avLst/>
          </a:prstGeom>
        </p:spPr>
      </p:pic>
      <p:sp>
        <p:nvSpPr>
          <p:cNvPr id="80" name="Title 1">
            <a:extLst>
              <a:ext uri="{FF2B5EF4-FFF2-40B4-BE49-F238E27FC236}">
                <a16:creationId xmlns:a16="http://schemas.microsoft.com/office/drawing/2014/main" id="{E305DF57-8696-4983-920B-CC602C3DF060}"/>
              </a:ext>
            </a:extLst>
          </p:cNvPr>
          <p:cNvSpPr>
            <a:spLocks noGrp="1"/>
          </p:cNvSpPr>
          <p:nvPr>
            <p:ph type="ctrTitle"/>
          </p:nvPr>
        </p:nvSpPr>
        <p:spPr>
          <a:xfrm>
            <a:off x="7187440" y="5067016"/>
            <a:ext cx="4918952" cy="609227"/>
          </a:xfr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60960" rIns="60960" bIns="60960" numCol="1" spcCol="0" rtlCol="0" fromWordArt="0" anchor="ctr" anchorCtr="0" forceAA="0" compatLnSpc="1">
            <a:prstTxWarp prst="textNoShape">
              <a:avLst/>
            </a:prstTxWarp>
            <a:noAutofit/>
          </a:bodyPr>
          <a:lstStyle>
            <a:lvl1pPr>
              <a:defRPr kumimoji="0" lang="en-US" sz="2400" b="1" i="0" u="none" strike="noStrike" cap="none" spc="0" normalizeH="0" baseline="0">
                <a:ln>
                  <a:noFill/>
                </a:ln>
                <a:solidFill>
                  <a:srgbClr val="FFD100">
                    <a:lumMod val="50000"/>
                  </a:srgbClr>
                </a:solidFill>
                <a:effectLst/>
                <a:uLnTx/>
                <a:uFillTx/>
                <a:latin typeface="Arial" panose="020B0604020202020204" pitchFamily="34" charset="0"/>
                <a:ea typeface="+mn-ea"/>
                <a:cs typeface="Arial" panose="020B0604020202020204" pitchFamily="34" charset="0"/>
              </a:defRPr>
            </a:lvl1pPr>
          </a:lstStyle>
          <a:p>
            <a:pPr marL="0" marR="0" lvl="0" indent="0" algn="r" fontAlgn="auto">
              <a:lnSpc>
                <a:spcPct val="100000"/>
              </a:lnSpc>
              <a:spcBef>
                <a:spcPts val="0"/>
              </a:spcBef>
              <a:spcAft>
                <a:spcPts val="0"/>
              </a:spcAft>
              <a:buClrTx/>
              <a:buSzTx/>
              <a:buFontTx/>
              <a:tabLst/>
            </a:pPr>
            <a:r>
              <a:rPr lang="en-US" dirty="0"/>
              <a:t>Click to edit Master title style</a:t>
            </a:r>
          </a:p>
        </p:txBody>
      </p:sp>
      <p:sp>
        <p:nvSpPr>
          <p:cNvPr id="81" name="Subtitle 2">
            <a:extLst>
              <a:ext uri="{FF2B5EF4-FFF2-40B4-BE49-F238E27FC236}">
                <a16:creationId xmlns:a16="http://schemas.microsoft.com/office/drawing/2014/main" id="{02D0B386-2282-4FF2-9B2A-FEEDFEB12192}"/>
              </a:ext>
            </a:extLst>
          </p:cNvPr>
          <p:cNvSpPr>
            <a:spLocks noGrp="1"/>
          </p:cNvSpPr>
          <p:nvPr>
            <p:ph type="subTitle" idx="1"/>
          </p:nvPr>
        </p:nvSpPr>
        <p:spPr>
          <a:xfrm>
            <a:off x="7187440" y="6004193"/>
            <a:ext cx="4918952" cy="772744"/>
          </a:xfrm>
        </p:spPr>
        <p:txBody>
          <a:bodyPr>
            <a:normAutofit/>
          </a:bodyPr>
          <a:lstStyle>
            <a:lvl1pPr marL="0" indent="0" algn="r">
              <a:buNone/>
              <a:defRPr kumimoji="0" lang="en-US" sz="1600" b="1" i="0" u="none" strike="noStrike" kern="1200" cap="none" spc="0" normalizeH="0" baseline="0" dirty="0">
                <a:ln>
                  <a:noFill/>
                </a:ln>
                <a:solidFill>
                  <a:srgbClr val="133C8B"/>
                </a:solidFill>
                <a:effectLst/>
                <a:uLnTx/>
                <a:uFillTx/>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917563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895CCF58-98CC-425C-A4EB-C90C2473AAB3}" type="datetimeFigureOut">
              <a:rPr lang="en-US" smtClean="0"/>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9CF414-0634-4E5D-9077-D58D470BFA39}" type="slidenum">
              <a:rPr lang="en-US" smtClean="0"/>
              <a:t>‹N°›</a:t>
            </a:fld>
            <a:endParaRPr lang="en-US"/>
          </a:p>
        </p:txBody>
      </p:sp>
    </p:spTree>
    <p:extLst>
      <p:ext uri="{BB962C8B-B14F-4D97-AF65-F5344CB8AC3E}">
        <p14:creationId xmlns:p14="http://schemas.microsoft.com/office/powerpoint/2010/main" val="21688256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895CCF58-98CC-425C-A4EB-C90C2473AAB3}" type="datetimeFigureOut">
              <a:rPr lang="en-US" smtClean="0"/>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9CF414-0634-4E5D-9077-D58D470BFA39}" type="slidenum">
              <a:rPr lang="en-US" smtClean="0"/>
              <a:t>‹N°›</a:t>
            </a:fld>
            <a:endParaRPr lang="en-US"/>
          </a:p>
        </p:txBody>
      </p:sp>
    </p:spTree>
    <p:extLst>
      <p:ext uri="{BB962C8B-B14F-4D97-AF65-F5344CB8AC3E}">
        <p14:creationId xmlns:p14="http://schemas.microsoft.com/office/powerpoint/2010/main" val="29755419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895CCF58-98CC-425C-A4EB-C90C2473AAB3}" type="datetimeFigureOut">
              <a:rPr lang="en-US" smtClean="0"/>
              <a:t>1/20/2025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9CF414-0634-4E5D-9077-D58D470BFA39}" type="slidenum">
              <a:rPr lang="en-US" smtClean="0"/>
              <a:t>‹N°›</a:t>
            </a:fld>
            <a:endParaRPr lang="en-US"/>
          </a:p>
        </p:txBody>
      </p:sp>
    </p:spTree>
    <p:extLst>
      <p:ext uri="{BB962C8B-B14F-4D97-AF65-F5344CB8AC3E}">
        <p14:creationId xmlns:p14="http://schemas.microsoft.com/office/powerpoint/2010/main" val="28586574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895CCF58-98CC-425C-A4EB-C90C2473AAB3}" type="datetimeFigureOut">
              <a:rPr lang="en-US" smtClean="0"/>
              <a:t>1/20/2025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69CF414-0634-4E5D-9077-D58D470BFA39}" type="slidenum">
              <a:rPr lang="en-US" smtClean="0"/>
              <a:t>‹N°›</a:t>
            </a:fld>
            <a:endParaRPr lang="en-US"/>
          </a:p>
        </p:txBody>
      </p:sp>
    </p:spTree>
    <p:extLst>
      <p:ext uri="{BB962C8B-B14F-4D97-AF65-F5344CB8AC3E}">
        <p14:creationId xmlns:p14="http://schemas.microsoft.com/office/powerpoint/2010/main" val="1376437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895CCF58-98CC-425C-A4EB-C90C2473AAB3}" type="datetimeFigureOut">
              <a:rPr lang="en-US" smtClean="0"/>
              <a:t>1/20/2025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69CF414-0634-4E5D-9077-D58D470BFA39}" type="slidenum">
              <a:rPr lang="en-US" smtClean="0"/>
              <a:t>‹N°›</a:t>
            </a:fld>
            <a:endParaRPr lang="en-US"/>
          </a:p>
        </p:txBody>
      </p:sp>
    </p:spTree>
    <p:extLst>
      <p:ext uri="{BB962C8B-B14F-4D97-AF65-F5344CB8AC3E}">
        <p14:creationId xmlns:p14="http://schemas.microsoft.com/office/powerpoint/2010/main" val="1192364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5CCF58-98CC-425C-A4EB-C90C2473AAB3}" type="datetimeFigureOut">
              <a:rPr lang="en-US" smtClean="0"/>
              <a:t>1/20/2025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69CF414-0634-4E5D-9077-D58D470BFA39}" type="slidenum">
              <a:rPr lang="en-US" smtClean="0"/>
              <a:t>‹N°›</a:t>
            </a:fld>
            <a:endParaRPr lang="en-US"/>
          </a:p>
        </p:txBody>
      </p:sp>
    </p:spTree>
    <p:extLst>
      <p:ext uri="{BB962C8B-B14F-4D97-AF65-F5344CB8AC3E}">
        <p14:creationId xmlns:p14="http://schemas.microsoft.com/office/powerpoint/2010/main" val="22929077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fr-FR"/>
              <a:t>Modifiez le style du titre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895CCF58-98CC-425C-A4EB-C90C2473AAB3}" type="datetimeFigureOut">
              <a:rPr lang="en-US" smtClean="0"/>
              <a:t>1/20/2025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9CF414-0634-4E5D-9077-D58D470BFA39}" type="slidenum">
              <a:rPr lang="en-US" smtClean="0"/>
              <a:t>‹N°›</a:t>
            </a:fld>
            <a:endParaRPr lang="en-US"/>
          </a:p>
        </p:txBody>
      </p:sp>
    </p:spTree>
    <p:extLst>
      <p:ext uri="{BB962C8B-B14F-4D97-AF65-F5344CB8AC3E}">
        <p14:creationId xmlns:p14="http://schemas.microsoft.com/office/powerpoint/2010/main" val="33467500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895CCF58-98CC-425C-A4EB-C90C2473AAB3}" type="datetimeFigureOut">
              <a:rPr lang="en-US" smtClean="0"/>
              <a:t>1/20/2025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9CF414-0634-4E5D-9077-D58D470BFA39}" type="slidenum">
              <a:rPr lang="en-US" smtClean="0"/>
              <a:t>‹N°›</a:t>
            </a:fld>
            <a:endParaRPr lang="en-US"/>
          </a:p>
        </p:txBody>
      </p:sp>
    </p:spTree>
    <p:extLst>
      <p:ext uri="{BB962C8B-B14F-4D97-AF65-F5344CB8AC3E}">
        <p14:creationId xmlns:p14="http://schemas.microsoft.com/office/powerpoint/2010/main" val="11873150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fr-FR"/>
              <a:t>Modifiez le style du titre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95CCF58-98CC-425C-A4EB-C90C2473AAB3}" type="datetimeFigureOut">
              <a:rPr lang="en-US" smtClean="0"/>
              <a:t>1/20/2025</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669CF414-0634-4E5D-9077-D58D470BFA39}" type="slidenum">
              <a:rPr lang="en-US" smtClean="0"/>
              <a:t>‹N°›</a:t>
            </a:fld>
            <a:endParaRPr lang="en-US"/>
          </a:p>
        </p:txBody>
      </p:sp>
    </p:spTree>
    <p:extLst>
      <p:ext uri="{BB962C8B-B14F-4D97-AF65-F5344CB8AC3E}">
        <p14:creationId xmlns:p14="http://schemas.microsoft.com/office/powerpoint/2010/main" val="333193161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49" r:id="rId17"/>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hyperlink" Target="mailto:francoisserres104@hotmail.com"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22B998B-5901-C726-5106-676D5FBC5B31}"/>
              </a:ext>
            </a:extLst>
          </p:cNvPr>
          <p:cNvSpPr>
            <a:spLocks noGrp="1"/>
          </p:cNvSpPr>
          <p:nvPr>
            <p:ph type="title"/>
          </p:nvPr>
        </p:nvSpPr>
        <p:spPr>
          <a:xfrm>
            <a:off x="677334" y="228600"/>
            <a:ext cx="8596668" cy="847165"/>
          </a:xfrm>
        </p:spPr>
        <p:txBody>
          <a:bodyPr>
            <a:normAutofit/>
          </a:bodyPr>
          <a:lstStyle/>
          <a:p>
            <a:pPr algn="ctr"/>
            <a:r>
              <a:rPr lang="fr-FR" sz="2400" b="1" kern="0" dirty="0">
                <a:effectLst/>
                <a:latin typeface="Arial" panose="020B0604020202020204" pitchFamily="34" charset="0"/>
                <a:ea typeface="DengXian" panose="02010600030101010101" pitchFamily="2" charset="-122"/>
                <a:cs typeface="Arial" panose="020B0604020202020204" pitchFamily="34" charset="0"/>
              </a:rPr>
              <a:t>Module III : Développement des ZES en Afrique Centrale : Étude d’opportunité, de faisabilité et modèles de contrat</a:t>
            </a:r>
            <a:endParaRPr lang="fr-FR" sz="2400" dirty="0">
              <a:latin typeface="Arial" panose="020B0604020202020204" pitchFamily="34" charset="0"/>
              <a:cs typeface="Arial" panose="020B0604020202020204" pitchFamily="34" charset="0"/>
            </a:endParaRPr>
          </a:p>
        </p:txBody>
      </p:sp>
      <p:sp>
        <p:nvSpPr>
          <p:cNvPr id="3" name="Espace réservé du contenu 2">
            <a:extLst>
              <a:ext uri="{FF2B5EF4-FFF2-40B4-BE49-F238E27FC236}">
                <a16:creationId xmlns:a16="http://schemas.microsoft.com/office/drawing/2014/main" id="{5CF91D38-6551-4F66-3F77-C27B6358BB56}"/>
              </a:ext>
            </a:extLst>
          </p:cNvPr>
          <p:cNvSpPr>
            <a:spLocks noGrp="1"/>
          </p:cNvSpPr>
          <p:nvPr>
            <p:ph idx="1"/>
          </p:nvPr>
        </p:nvSpPr>
        <p:spPr>
          <a:xfrm>
            <a:off x="1" y="1295400"/>
            <a:ext cx="12192000" cy="5562600"/>
          </a:xfrm>
        </p:spPr>
        <p:txBody>
          <a:bodyPr>
            <a:normAutofit fontScale="92500" lnSpcReduction="20000"/>
          </a:bodyPr>
          <a:lstStyle/>
          <a:p>
            <a:pPr marL="0" indent="0" algn="ctr">
              <a:buNone/>
            </a:pPr>
            <a:r>
              <a:rPr lang="fr-FR" sz="1900" b="1" kern="0" dirty="0">
                <a:effectLst/>
                <a:latin typeface="Arial" panose="020B0604020202020204" pitchFamily="34" charset="0"/>
                <a:ea typeface="DengXian" panose="02010600030101010101" pitchFamily="2" charset="-122"/>
                <a:cs typeface="Arial" panose="020B0604020202020204" pitchFamily="34" charset="0"/>
              </a:rPr>
              <a:t>TABLE </a:t>
            </a:r>
            <a:r>
              <a:rPr lang="fr-FR" sz="1900" b="1" kern="0" dirty="0">
                <a:latin typeface="Arial" panose="020B0604020202020204" pitchFamily="34" charset="0"/>
                <a:ea typeface="DengXian" panose="02010600030101010101" pitchFamily="2" charset="-122"/>
                <a:cs typeface="Arial" panose="020B0604020202020204" pitchFamily="34" charset="0"/>
              </a:rPr>
              <a:t>DES </a:t>
            </a:r>
            <a:r>
              <a:rPr lang="fr-FR" sz="1900" b="1" kern="0" dirty="0">
                <a:effectLst/>
                <a:latin typeface="Arial" panose="020B0604020202020204" pitchFamily="34" charset="0"/>
                <a:ea typeface="DengXian" panose="02010600030101010101" pitchFamily="2" charset="-122"/>
                <a:cs typeface="Arial" panose="020B0604020202020204" pitchFamily="34" charset="0"/>
              </a:rPr>
              <a:t>MATIERES </a:t>
            </a:r>
          </a:p>
          <a:p>
            <a:pPr marL="0" indent="0" algn="ctr">
              <a:buNone/>
            </a:pPr>
            <a:endParaRPr lang="fr-FR" sz="1900" b="1" kern="0" dirty="0">
              <a:effectLst/>
              <a:latin typeface="Arial" panose="020B0604020202020204" pitchFamily="34" charset="0"/>
              <a:ea typeface="DengXian" panose="02010600030101010101" pitchFamily="2" charset="-122"/>
              <a:cs typeface="Arial" panose="020B0604020202020204" pitchFamily="34" charset="0"/>
            </a:endParaRPr>
          </a:p>
          <a:p>
            <a:r>
              <a:rPr lang="fr-FR" sz="1900" b="1" kern="0" dirty="0">
                <a:effectLst/>
                <a:latin typeface="Arial" panose="020B0604020202020204" pitchFamily="34" charset="0"/>
                <a:ea typeface="DengXian" panose="02010600030101010101" pitchFamily="2" charset="-122"/>
                <a:cs typeface="Arial" panose="020B0604020202020204" pitchFamily="34" charset="0"/>
              </a:rPr>
              <a:t>Étude d’opportunité</a:t>
            </a:r>
          </a:p>
          <a:p>
            <a:pPr lvl="1">
              <a:buFont typeface="Wingdings" panose="05000000000000000000" pitchFamily="2" charset="2"/>
              <a:buChar char="q"/>
            </a:pPr>
            <a:r>
              <a:rPr lang="fr-FR" sz="1700" b="1" kern="0" dirty="0">
                <a:latin typeface="Arial" panose="020B0604020202020204" pitchFamily="34" charset="0"/>
                <a:ea typeface="DengXian" panose="02010600030101010101" pitchFamily="2" charset="-122"/>
                <a:cs typeface="Arial" panose="020B0604020202020204" pitchFamily="34" charset="0"/>
              </a:rPr>
              <a:t>Paramètres</a:t>
            </a:r>
            <a:endParaRPr lang="fr-FR" sz="1700" b="1" kern="0" dirty="0">
              <a:effectLst/>
              <a:latin typeface="Arial" panose="020B0604020202020204" pitchFamily="34" charset="0"/>
              <a:ea typeface="DengXian" panose="02010600030101010101" pitchFamily="2" charset="-122"/>
              <a:cs typeface="Arial" panose="020B0604020202020204" pitchFamily="34" charset="0"/>
            </a:endParaRPr>
          </a:p>
          <a:p>
            <a:r>
              <a:rPr lang="fr-FR" sz="1900" b="1" kern="0" dirty="0">
                <a:effectLst/>
                <a:latin typeface="Arial" panose="020B0604020202020204" pitchFamily="34" charset="0"/>
                <a:ea typeface="DengXian" panose="02010600030101010101" pitchFamily="2" charset="-122"/>
                <a:cs typeface="Arial" panose="020B0604020202020204" pitchFamily="34" charset="0"/>
              </a:rPr>
              <a:t>Étude de faisabilité</a:t>
            </a:r>
          </a:p>
          <a:p>
            <a:pPr lvl="1">
              <a:buFont typeface="Wingdings" panose="05000000000000000000" pitchFamily="2" charset="2"/>
              <a:buChar char="q"/>
            </a:pPr>
            <a:r>
              <a:rPr lang="fr-FR" sz="1700" b="1" kern="0" dirty="0">
                <a:latin typeface="Arial" panose="020B0604020202020204" pitchFamily="34" charset="0"/>
                <a:ea typeface="DengXian" panose="02010600030101010101" pitchFamily="2" charset="-122"/>
                <a:cs typeface="Arial" panose="020B0604020202020204" pitchFamily="34" charset="0"/>
              </a:rPr>
              <a:t>Paramètres</a:t>
            </a:r>
            <a:endParaRPr lang="fr-FR" sz="1700" b="1" kern="0" dirty="0">
              <a:effectLst/>
              <a:latin typeface="Arial" panose="020B0604020202020204" pitchFamily="34" charset="0"/>
              <a:ea typeface="DengXian" panose="02010600030101010101" pitchFamily="2" charset="-122"/>
              <a:cs typeface="Arial" panose="020B0604020202020204" pitchFamily="34" charset="0"/>
            </a:endParaRPr>
          </a:p>
          <a:p>
            <a:pPr lvl="2">
              <a:buFont typeface="Wingdings" panose="05000000000000000000" pitchFamily="2" charset="2"/>
              <a:buChar char="q"/>
            </a:pPr>
            <a:r>
              <a:rPr lang="fr-FR" sz="1700" b="1" kern="0" dirty="0">
                <a:latin typeface="Arial" panose="020B0604020202020204" pitchFamily="34" charset="0"/>
                <a:ea typeface="DengXian" panose="02010600030101010101" pitchFamily="2" charset="-122"/>
                <a:cs typeface="Arial" panose="020B0604020202020204" pitchFamily="34" charset="0"/>
              </a:rPr>
              <a:t>ZES</a:t>
            </a:r>
          </a:p>
          <a:p>
            <a:pPr lvl="2">
              <a:buFont typeface="Wingdings" panose="05000000000000000000" pitchFamily="2" charset="2"/>
              <a:buChar char="q"/>
            </a:pPr>
            <a:r>
              <a:rPr lang="fr-FR" sz="1700" b="1" kern="0" dirty="0">
                <a:effectLst/>
                <a:latin typeface="Arial" panose="020B0604020202020204" pitchFamily="34" charset="0"/>
                <a:ea typeface="DengXian" panose="02010600030101010101" pitchFamily="2" charset="-122"/>
                <a:cs typeface="Arial" panose="020B0604020202020204" pitchFamily="34" charset="0"/>
              </a:rPr>
              <a:t>AGROPOLES </a:t>
            </a:r>
          </a:p>
          <a:p>
            <a:r>
              <a:rPr lang="fr-FR" sz="1900" b="1" kern="0" dirty="0">
                <a:latin typeface="Arial" panose="020B0604020202020204" pitchFamily="34" charset="0"/>
                <a:ea typeface="DengXian" panose="02010600030101010101" pitchFamily="2" charset="-122"/>
                <a:cs typeface="Arial" panose="020B0604020202020204" pitchFamily="34" charset="0"/>
              </a:rPr>
              <a:t>Procédures </a:t>
            </a:r>
          </a:p>
          <a:p>
            <a:pPr lvl="1">
              <a:buFont typeface="Wingdings" panose="05000000000000000000" pitchFamily="2" charset="2"/>
              <a:buChar char="q"/>
            </a:pPr>
            <a:r>
              <a:rPr lang="fr-FR" sz="1700" b="1" kern="0" dirty="0">
                <a:latin typeface="Arial" panose="020B0604020202020204" pitchFamily="34" charset="0"/>
                <a:ea typeface="DengXian" panose="02010600030101010101" pitchFamily="2" charset="-122"/>
                <a:cs typeface="Arial" panose="020B0604020202020204" pitchFamily="34" charset="0"/>
              </a:rPr>
              <a:t>Appel d’offres et Offres spontanées</a:t>
            </a:r>
          </a:p>
          <a:p>
            <a:pPr lvl="1">
              <a:buFont typeface="Wingdings" panose="05000000000000000000" pitchFamily="2" charset="2"/>
              <a:buChar char="q"/>
            </a:pPr>
            <a:r>
              <a:rPr lang="fr-FR" sz="1700" b="1" kern="0" dirty="0">
                <a:latin typeface="Arial" panose="020B0604020202020204" pitchFamily="34" charset="0"/>
                <a:ea typeface="DengXian" panose="02010600030101010101" pitchFamily="2" charset="-122"/>
                <a:cs typeface="Arial" panose="020B0604020202020204" pitchFamily="34" charset="0"/>
              </a:rPr>
              <a:t>Evaluation des schémas contractuels et financiers</a:t>
            </a:r>
          </a:p>
          <a:p>
            <a:r>
              <a:rPr lang="fr-FR" sz="1900" b="1" kern="0" dirty="0">
                <a:latin typeface="Arial" panose="020B0604020202020204" pitchFamily="34" charset="0"/>
                <a:ea typeface="DengXian" panose="02010600030101010101" pitchFamily="2" charset="-122"/>
                <a:cs typeface="Arial" panose="020B0604020202020204" pitchFamily="34" charset="0"/>
              </a:rPr>
              <a:t>Enjeux d’inclusion</a:t>
            </a:r>
          </a:p>
          <a:p>
            <a:pPr lvl="1">
              <a:buFont typeface="Wingdings" panose="05000000000000000000" pitchFamily="2" charset="2"/>
              <a:buChar char="q"/>
            </a:pPr>
            <a:r>
              <a:rPr lang="fr-FR" sz="1700" b="1" kern="0" dirty="0">
                <a:latin typeface="Arial" panose="020B0604020202020204" pitchFamily="34" charset="0"/>
                <a:ea typeface="DengXian" panose="02010600030101010101" pitchFamily="2" charset="-122"/>
                <a:cs typeface="Arial" panose="020B0604020202020204" pitchFamily="34" charset="0"/>
              </a:rPr>
              <a:t>La question des filières</a:t>
            </a:r>
          </a:p>
          <a:p>
            <a:pPr lvl="1">
              <a:buFont typeface="Wingdings" panose="05000000000000000000" pitchFamily="2" charset="2"/>
              <a:buChar char="q"/>
            </a:pPr>
            <a:r>
              <a:rPr lang="fr-FR" sz="1700" b="1" kern="0" dirty="0">
                <a:latin typeface="Arial" panose="020B0604020202020204" pitchFamily="34" charset="0"/>
                <a:ea typeface="DengXian" panose="02010600030101010101" pitchFamily="2" charset="-122"/>
                <a:cs typeface="Arial" panose="020B0604020202020204" pitchFamily="34" charset="0"/>
              </a:rPr>
              <a:t>L’inclusion des PME : Evaluation du rapport : </a:t>
            </a:r>
            <a:r>
              <a:rPr lang="fr-FR" sz="1700" b="1" i="0" u="none" strike="noStrike" baseline="0" dirty="0">
                <a:solidFill>
                  <a:schemeClr val="tx1"/>
                </a:solidFill>
                <a:latin typeface="Arial" panose="020B0604020202020204" pitchFamily="34" charset="0"/>
                <a:cs typeface="Arial" panose="020B0604020202020204" pitchFamily="34" charset="0"/>
              </a:rPr>
              <a:t>A VIABLE SME BUSINESS ECOSYSTEM IN AFRICA</a:t>
            </a:r>
            <a:r>
              <a:rPr lang="fr-FR" sz="1700" b="1" kern="0" dirty="0">
                <a:solidFill>
                  <a:schemeClr val="tx1"/>
                </a:solidFill>
                <a:latin typeface="Arial" panose="020B0604020202020204" pitchFamily="34" charset="0"/>
                <a:ea typeface="DengXian" panose="02010600030101010101" pitchFamily="2" charset="-122"/>
                <a:cs typeface="Arial" panose="020B0604020202020204" pitchFamily="34" charset="0"/>
              </a:rPr>
              <a:t> </a:t>
            </a:r>
          </a:p>
          <a:p>
            <a:r>
              <a:rPr lang="fr-FR" sz="1900" b="1" kern="0" dirty="0">
                <a:effectLst/>
                <a:latin typeface="Arial" panose="020B0604020202020204" pitchFamily="34" charset="0"/>
                <a:ea typeface="DengXian" panose="02010600030101010101" pitchFamily="2" charset="-122"/>
                <a:cs typeface="Arial" panose="020B0604020202020204" pitchFamily="34" charset="0"/>
              </a:rPr>
              <a:t>Les principales questions contractuelles</a:t>
            </a:r>
          </a:p>
          <a:p>
            <a:r>
              <a:rPr lang="fr-FR" sz="1900" b="1" kern="0" dirty="0">
                <a:latin typeface="Arial" panose="020B0604020202020204" pitchFamily="34" charset="0"/>
                <a:ea typeface="DengXian" panose="02010600030101010101" pitchFamily="2" charset="-122"/>
                <a:cs typeface="Arial" panose="020B0604020202020204" pitchFamily="34" charset="0"/>
              </a:rPr>
              <a:t>M</a:t>
            </a:r>
            <a:r>
              <a:rPr lang="fr-FR" sz="1900" b="1" kern="0" dirty="0">
                <a:effectLst/>
                <a:latin typeface="Arial" panose="020B0604020202020204" pitchFamily="34" charset="0"/>
                <a:ea typeface="DengXian" panose="02010600030101010101" pitchFamily="2" charset="-122"/>
                <a:cs typeface="Arial" panose="020B0604020202020204" pitchFamily="34" charset="0"/>
              </a:rPr>
              <a:t>odèle de contrat</a:t>
            </a:r>
            <a:endParaRPr lang="fr-FR" sz="1900" dirty="0"/>
          </a:p>
        </p:txBody>
      </p:sp>
    </p:spTree>
    <p:extLst>
      <p:ext uri="{BB962C8B-B14F-4D97-AF65-F5344CB8AC3E}">
        <p14:creationId xmlns:p14="http://schemas.microsoft.com/office/powerpoint/2010/main" val="32632169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8CB99C-45BB-2735-E157-59D65D6EB60F}"/>
              </a:ext>
            </a:extLst>
          </p:cNvPr>
          <p:cNvSpPr>
            <a:spLocks noGrp="1"/>
          </p:cNvSpPr>
          <p:nvPr>
            <p:ph type="title"/>
          </p:nvPr>
        </p:nvSpPr>
        <p:spPr>
          <a:xfrm>
            <a:off x="677334" y="292100"/>
            <a:ext cx="11070166" cy="787400"/>
          </a:xfrm>
        </p:spPr>
        <p:txBody>
          <a:bodyPr>
            <a:normAutofit/>
          </a:bodyPr>
          <a:lstStyle/>
          <a:p>
            <a:pPr algn="ctr"/>
            <a:r>
              <a:rPr lang="fr-FR" sz="3200" b="1" dirty="0">
                <a:latin typeface="Arial" panose="020B0604020202020204" pitchFamily="34" charset="0"/>
                <a:cs typeface="Arial" panose="020B0604020202020204" pitchFamily="34" charset="0"/>
              </a:rPr>
              <a:t>Exemple d’étude d’opportunité (Sénégal)</a:t>
            </a:r>
            <a:endParaRPr lang="fr-FR" sz="3200" dirty="0"/>
          </a:p>
        </p:txBody>
      </p:sp>
      <p:sp>
        <p:nvSpPr>
          <p:cNvPr id="3" name="Espace réservé du contenu 2">
            <a:extLst>
              <a:ext uri="{FF2B5EF4-FFF2-40B4-BE49-F238E27FC236}">
                <a16:creationId xmlns:a16="http://schemas.microsoft.com/office/drawing/2014/main" id="{75515130-509E-8A91-81B9-48D8C3DFEAF5}"/>
              </a:ext>
            </a:extLst>
          </p:cNvPr>
          <p:cNvSpPr>
            <a:spLocks noGrp="1"/>
          </p:cNvSpPr>
          <p:nvPr>
            <p:ph idx="1"/>
          </p:nvPr>
        </p:nvSpPr>
        <p:spPr>
          <a:xfrm>
            <a:off x="0" y="1371600"/>
            <a:ext cx="12192000" cy="5486400"/>
          </a:xfrm>
        </p:spPr>
        <p:txBody>
          <a:bodyPr>
            <a:noAutofit/>
          </a:bodyPr>
          <a:lstStyle/>
          <a:p>
            <a:r>
              <a:rPr lang="fr-FR" sz="3200" dirty="0">
                <a:latin typeface="Arial" panose="020B0604020202020204" pitchFamily="34" charset="0"/>
                <a:cs typeface="Arial" panose="020B0604020202020204" pitchFamily="34" charset="0"/>
              </a:rPr>
              <a:t>La stratégie nationale de développement et de déploiement des ZES repose sur trois axes stratégiques :</a:t>
            </a:r>
          </a:p>
          <a:p>
            <a:r>
              <a:rPr lang="fr-FR" sz="3200" b="1" dirty="0">
                <a:latin typeface="Arial" panose="020B0604020202020204" pitchFamily="34" charset="0"/>
                <a:cs typeface="Arial" panose="020B0604020202020204" pitchFamily="34" charset="0"/>
              </a:rPr>
              <a:t>Axe stratégique 1 (AS1) – ZES comme instrument de promotion de l’industrialisation et de la valorisation des potentialités économiques des territoires ;</a:t>
            </a:r>
          </a:p>
          <a:p>
            <a:r>
              <a:rPr lang="fr-FR" sz="3200" b="1" dirty="0">
                <a:latin typeface="Arial" panose="020B0604020202020204" pitchFamily="34" charset="0"/>
                <a:cs typeface="Arial" panose="020B0604020202020204" pitchFamily="34" charset="0"/>
              </a:rPr>
              <a:t>Axe stratégique 2 (AS2) – ZES comme instrument de rééquilibrage de la balance commerciale ;</a:t>
            </a:r>
          </a:p>
          <a:p>
            <a:r>
              <a:rPr lang="fr-FR" sz="3200" b="1" dirty="0">
                <a:latin typeface="Arial" panose="020B0604020202020204" pitchFamily="34" charset="0"/>
                <a:cs typeface="Arial" panose="020B0604020202020204" pitchFamily="34" charset="0"/>
              </a:rPr>
              <a:t>Axe Stratégique 3 (AS3) – Renforcement du développement des entreprises sénégalaises par les ZES.</a:t>
            </a:r>
          </a:p>
        </p:txBody>
      </p:sp>
    </p:spTree>
    <p:extLst>
      <p:ext uri="{BB962C8B-B14F-4D97-AF65-F5344CB8AC3E}">
        <p14:creationId xmlns:p14="http://schemas.microsoft.com/office/powerpoint/2010/main" val="38662319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7C48895-DAA2-8751-6CD2-70F52670F828}"/>
              </a:ext>
            </a:extLst>
          </p:cNvPr>
          <p:cNvSpPr>
            <a:spLocks noGrp="1"/>
          </p:cNvSpPr>
          <p:nvPr>
            <p:ph type="title"/>
          </p:nvPr>
        </p:nvSpPr>
        <p:spPr>
          <a:xfrm>
            <a:off x="677334" y="241300"/>
            <a:ext cx="10727266" cy="749300"/>
          </a:xfrm>
        </p:spPr>
        <p:txBody>
          <a:bodyPr>
            <a:normAutofit/>
          </a:bodyPr>
          <a:lstStyle/>
          <a:p>
            <a:pPr algn="ctr"/>
            <a:r>
              <a:rPr lang="fr-FR" sz="3200" b="1" dirty="0">
                <a:latin typeface="Arial" panose="020B0604020202020204" pitchFamily="34" charset="0"/>
                <a:cs typeface="Arial" panose="020B0604020202020204" pitchFamily="34" charset="0"/>
              </a:rPr>
              <a:t>Exemple d’étude d’opportunité (Sénégal)</a:t>
            </a:r>
            <a:endParaRPr lang="fr-FR" sz="3200" dirty="0"/>
          </a:p>
        </p:txBody>
      </p:sp>
      <p:sp>
        <p:nvSpPr>
          <p:cNvPr id="3" name="Espace réservé du contenu 2">
            <a:extLst>
              <a:ext uri="{FF2B5EF4-FFF2-40B4-BE49-F238E27FC236}">
                <a16:creationId xmlns:a16="http://schemas.microsoft.com/office/drawing/2014/main" id="{23212DCD-B9F3-7D1B-ECF6-B70A97A48D55}"/>
              </a:ext>
            </a:extLst>
          </p:cNvPr>
          <p:cNvSpPr>
            <a:spLocks noGrp="1"/>
          </p:cNvSpPr>
          <p:nvPr>
            <p:ph idx="1"/>
          </p:nvPr>
        </p:nvSpPr>
        <p:spPr>
          <a:xfrm>
            <a:off x="0" y="1143000"/>
            <a:ext cx="12192000" cy="5715000"/>
          </a:xfrm>
        </p:spPr>
        <p:txBody>
          <a:bodyPr>
            <a:noAutofit/>
          </a:bodyPr>
          <a:lstStyle/>
          <a:p>
            <a:r>
              <a:rPr lang="fr-FR" sz="2800" b="1" dirty="0">
                <a:latin typeface="Arial" panose="020B0604020202020204" pitchFamily="34" charset="0"/>
                <a:cs typeface="Arial" panose="020B0604020202020204" pitchFamily="34" charset="0"/>
              </a:rPr>
              <a:t>Pour l’Axe stratégique 1</a:t>
            </a:r>
            <a:r>
              <a:rPr lang="fr-FR" sz="2800" dirty="0">
                <a:latin typeface="Arial" panose="020B0604020202020204" pitchFamily="34" charset="0"/>
                <a:cs typeface="Arial" panose="020B0604020202020204" pitchFamily="34" charset="0"/>
              </a:rPr>
              <a:t>, les lignes d’actions suivantes ont été proposées : </a:t>
            </a:r>
            <a:r>
              <a:rPr lang="fr-FR" sz="2800" b="1" dirty="0">
                <a:latin typeface="Arial" panose="020B0604020202020204" pitchFamily="34" charset="0"/>
                <a:cs typeface="Arial" panose="020B0604020202020204" pitchFamily="34" charset="0"/>
              </a:rPr>
              <a:t>Soutien à la politique industrielle du Sénégal avec les ZES comme instrument prioritaire ; Positionnement des ZES dans l’appui au développement de l’industrie agro-alimentaire </a:t>
            </a:r>
            <a:r>
              <a:rPr lang="fr-FR" sz="2800" dirty="0">
                <a:latin typeface="Arial" panose="020B0604020202020204" pitchFamily="34" charset="0"/>
                <a:cs typeface="Arial" panose="020B0604020202020204" pitchFamily="34" charset="0"/>
              </a:rPr>
              <a:t>; Promotion de ZES à vocation « </a:t>
            </a:r>
            <a:r>
              <a:rPr lang="fr-FR" sz="2800" b="1" dirty="0">
                <a:latin typeface="Arial" panose="020B0604020202020204" pitchFamily="34" charset="0"/>
                <a:cs typeface="Arial" panose="020B0604020202020204" pitchFamily="34" charset="0"/>
              </a:rPr>
              <a:t>Valorisation des potentialités économiques des territoires </a:t>
            </a:r>
            <a:r>
              <a:rPr lang="fr-FR" sz="2800" dirty="0">
                <a:latin typeface="Arial" panose="020B0604020202020204" pitchFamily="34" charset="0"/>
                <a:cs typeface="Arial" panose="020B0604020202020204" pitchFamily="34" charset="0"/>
              </a:rPr>
              <a:t>» ; </a:t>
            </a:r>
            <a:r>
              <a:rPr lang="fr-FR" sz="2800" b="1" dirty="0">
                <a:latin typeface="Arial" panose="020B0604020202020204" pitchFamily="34" charset="0"/>
                <a:cs typeface="Arial" panose="020B0604020202020204" pitchFamily="34" charset="0"/>
              </a:rPr>
              <a:t>Développement d’une approche « chaîne de valeurs » dans les ZES</a:t>
            </a:r>
            <a:r>
              <a:rPr lang="fr-FR" sz="2800" dirty="0">
                <a:latin typeface="Arial" panose="020B0604020202020204" pitchFamily="34" charset="0"/>
                <a:cs typeface="Arial" panose="020B0604020202020204" pitchFamily="34" charset="0"/>
              </a:rPr>
              <a:t> ; </a:t>
            </a:r>
            <a:r>
              <a:rPr lang="fr-FR" sz="2800" b="1" dirty="0">
                <a:latin typeface="Arial" panose="020B0604020202020204" pitchFamily="34" charset="0"/>
                <a:cs typeface="Arial" panose="020B0604020202020204" pitchFamily="34" charset="0"/>
              </a:rPr>
              <a:t>Développement de mécanismes de promotion des potentialités des territoires </a:t>
            </a:r>
            <a:r>
              <a:rPr lang="fr-FR" sz="2800" dirty="0">
                <a:latin typeface="Arial" panose="020B0604020202020204" pitchFamily="34" charset="0"/>
                <a:cs typeface="Arial" panose="020B0604020202020204" pitchFamily="34" charset="0"/>
              </a:rPr>
              <a:t>;</a:t>
            </a:r>
          </a:p>
          <a:p>
            <a:r>
              <a:rPr lang="fr-FR" sz="2800" b="1" dirty="0">
                <a:latin typeface="Arial" panose="020B0604020202020204" pitchFamily="34" charset="0"/>
                <a:cs typeface="Arial" panose="020B0604020202020204" pitchFamily="34" charset="0"/>
              </a:rPr>
              <a:t>Pour l’Axe stratégique 2</a:t>
            </a:r>
            <a:r>
              <a:rPr lang="fr-FR" sz="2800" dirty="0">
                <a:latin typeface="Arial" panose="020B0604020202020204" pitchFamily="34" charset="0"/>
                <a:cs typeface="Arial" panose="020B0604020202020204" pitchFamily="34" charset="0"/>
              </a:rPr>
              <a:t>, les lignes d’actions suivantes ont été proposées : Renforcement du dispositif de promotion des exportations au sein des ZES ; </a:t>
            </a:r>
            <a:r>
              <a:rPr lang="fr-FR" sz="2800" b="1" dirty="0">
                <a:latin typeface="Arial" panose="020B0604020202020204" pitchFamily="34" charset="0"/>
                <a:cs typeface="Arial" panose="020B0604020202020204" pitchFamily="34" charset="0"/>
              </a:rPr>
              <a:t>Promotion d’une stratégie d’import-substitution </a:t>
            </a:r>
            <a:r>
              <a:rPr lang="fr-FR" sz="2800" dirty="0">
                <a:latin typeface="Arial" panose="020B0604020202020204" pitchFamily="34" charset="0"/>
                <a:cs typeface="Arial" panose="020B0604020202020204" pitchFamily="34" charset="0"/>
              </a:rPr>
              <a:t>; Développement d’une stratégie de promotion des investissements comme mesure d’accompagnement et de cadrage stratégique ;</a:t>
            </a:r>
          </a:p>
        </p:txBody>
      </p:sp>
    </p:spTree>
    <p:extLst>
      <p:ext uri="{BB962C8B-B14F-4D97-AF65-F5344CB8AC3E}">
        <p14:creationId xmlns:p14="http://schemas.microsoft.com/office/powerpoint/2010/main" val="19356409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70F8270-448E-D546-0196-8FF69520F4D8}"/>
              </a:ext>
            </a:extLst>
          </p:cNvPr>
          <p:cNvSpPr>
            <a:spLocks noGrp="1"/>
          </p:cNvSpPr>
          <p:nvPr>
            <p:ph type="title"/>
          </p:nvPr>
        </p:nvSpPr>
        <p:spPr>
          <a:xfrm>
            <a:off x="677334" y="292100"/>
            <a:ext cx="10422466" cy="787400"/>
          </a:xfrm>
        </p:spPr>
        <p:txBody>
          <a:bodyPr>
            <a:normAutofit/>
          </a:bodyPr>
          <a:lstStyle/>
          <a:p>
            <a:pPr algn="ctr"/>
            <a:r>
              <a:rPr lang="fr-FR" sz="3200" b="1" dirty="0">
                <a:latin typeface="Arial" panose="020B0604020202020204" pitchFamily="34" charset="0"/>
                <a:cs typeface="Arial" panose="020B0604020202020204" pitchFamily="34" charset="0"/>
              </a:rPr>
              <a:t>Exemple d’étude d’opportunité (Sénégal)</a:t>
            </a:r>
            <a:endParaRPr lang="fr-FR" sz="3200" dirty="0"/>
          </a:p>
        </p:txBody>
      </p:sp>
      <p:sp>
        <p:nvSpPr>
          <p:cNvPr id="3" name="Espace réservé du contenu 2">
            <a:extLst>
              <a:ext uri="{FF2B5EF4-FFF2-40B4-BE49-F238E27FC236}">
                <a16:creationId xmlns:a16="http://schemas.microsoft.com/office/drawing/2014/main" id="{F433E535-27E1-E20D-430B-0952179A206A}"/>
              </a:ext>
            </a:extLst>
          </p:cNvPr>
          <p:cNvSpPr>
            <a:spLocks noGrp="1"/>
          </p:cNvSpPr>
          <p:nvPr>
            <p:ph idx="1"/>
          </p:nvPr>
        </p:nvSpPr>
        <p:spPr>
          <a:xfrm>
            <a:off x="88900" y="1282700"/>
            <a:ext cx="12103100" cy="5575300"/>
          </a:xfrm>
        </p:spPr>
        <p:txBody>
          <a:bodyPr>
            <a:noAutofit/>
          </a:bodyPr>
          <a:lstStyle/>
          <a:p>
            <a:r>
              <a:rPr lang="fr-FR" sz="2800" b="1" dirty="0">
                <a:latin typeface="Arial" panose="020B0604020202020204" pitchFamily="34" charset="0"/>
                <a:cs typeface="Arial" panose="020B0604020202020204" pitchFamily="34" charset="0"/>
              </a:rPr>
              <a:t>Pour l’Axe stratégique 3</a:t>
            </a:r>
            <a:r>
              <a:rPr lang="fr-FR" sz="2800" dirty="0">
                <a:latin typeface="Arial" panose="020B0604020202020204" pitchFamily="34" charset="0"/>
                <a:cs typeface="Arial" panose="020B0604020202020204" pitchFamily="34" charset="0"/>
              </a:rPr>
              <a:t>, les lignes d’actions suivantes ont été proposées : Mise en place d’un référentiel de dialogue public-privé, basé sur des exigences des entreprises installées ; </a:t>
            </a:r>
            <a:r>
              <a:rPr lang="fr-FR" sz="2800" b="1" dirty="0">
                <a:latin typeface="Arial" panose="020B0604020202020204" pitchFamily="34" charset="0"/>
                <a:cs typeface="Arial" panose="020B0604020202020204" pitchFamily="34" charset="0"/>
              </a:rPr>
              <a:t>Renforcement des capacités techniques, technologiques et managériales des entreprises nationales ; Facilitation de l’accès au financement des entreprises nationales concernées ;</a:t>
            </a:r>
            <a:endParaRPr lang="fr-FR" sz="2800" dirty="0">
              <a:latin typeface="Arial" panose="020B0604020202020204" pitchFamily="34" charset="0"/>
              <a:cs typeface="Arial" panose="020B0604020202020204" pitchFamily="34" charset="0"/>
            </a:endParaRPr>
          </a:p>
          <a:p>
            <a:r>
              <a:rPr lang="fr-FR" sz="2800" dirty="0">
                <a:latin typeface="Arial" panose="020B0604020202020204" pitchFamily="34" charset="0"/>
                <a:cs typeface="Arial" panose="020B0604020202020204" pitchFamily="34" charset="0"/>
              </a:rPr>
              <a:t>De ce fait, le </a:t>
            </a:r>
            <a:r>
              <a:rPr lang="fr-FR" sz="2800" b="1" dirty="0">
                <a:latin typeface="Arial" panose="020B0604020202020204" pitchFamily="34" charset="0"/>
                <a:cs typeface="Arial" panose="020B0604020202020204" pitchFamily="34" charset="0"/>
              </a:rPr>
              <a:t>schéma de déploiement des ZES est défini sur la base des axes stratégiques de la présente stratégie, tout en prenant en compte, d’une part, l’analyse des potentialités des territoires, et d’autre part, les secteurs prioritaires du PSE combinés aux initiatives en cours sur l’aménagement du territoire </a:t>
            </a:r>
            <a:r>
              <a:rPr lang="fr-FR" sz="2800" dirty="0">
                <a:latin typeface="Arial" panose="020B0604020202020204" pitchFamily="34" charset="0"/>
                <a:cs typeface="Arial" panose="020B0604020202020204" pitchFamily="34" charset="0"/>
              </a:rPr>
              <a:t>(PNADT, pôles territoires, agropoles).</a:t>
            </a:r>
          </a:p>
        </p:txBody>
      </p:sp>
    </p:spTree>
    <p:extLst>
      <p:ext uri="{BB962C8B-B14F-4D97-AF65-F5344CB8AC3E}">
        <p14:creationId xmlns:p14="http://schemas.microsoft.com/office/powerpoint/2010/main" val="3136838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F8690A20-7F32-E933-73E0-FE92F2A42443}"/>
              </a:ext>
            </a:extLst>
          </p:cNvPr>
          <p:cNvPicPr>
            <a:picLocks noChangeAspect="1"/>
          </p:cNvPicPr>
          <p:nvPr/>
        </p:nvPicPr>
        <p:blipFill>
          <a:blip r:embed="rId2"/>
          <a:stretch>
            <a:fillRect/>
          </a:stretch>
        </p:blipFill>
        <p:spPr>
          <a:xfrm>
            <a:off x="330200" y="228600"/>
            <a:ext cx="11607800" cy="6413500"/>
          </a:xfrm>
          <a:prstGeom prst="rect">
            <a:avLst/>
          </a:prstGeom>
        </p:spPr>
      </p:pic>
    </p:spTree>
    <p:extLst>
      <p:ext uri="{BB962C8B-B14F-4D97-AF65-F5344CB8AC3E}">
        <p14:creationId xmlns:p14="http://schemas.microsoft.com/office/powerpoint/2010/main" val="36147129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EA34128-28A2-0E70-FEF8-66324ADE11F1}"/>
              </a:ext>
            </a:extLst>
          </p:cNvPr>
          <p:cNvSpPr>
            <a:spLocks noGrp="1"/>
          </p:cNvSpPr>
          <p:nvPr>
            <p:ph type="title"/>
          </p:nvPr>
        </p:nvSpPr>
        <p:spPr>
          <a:xfrm>
            <a:off x="677334" y="292100"/>
            <a:ext cx="9901766" cy="736600"/>
          </a:xfrm>
        </p:spPr>
        <p:txBody>
          <a:bodyPr>
            <a:normAutofit/>
          </a:bodyPr>
          <a:lstStyle/>
          <a:p>
            <a:pPr algn="ctr"/>
            <a:r>
              <a:rPr lang="fr-FR" sz="3200" b="1" dirty="0">
                <a:latin typeface="Arial" panose="020B0604020202020204" pitchFamily="34" charset="0"/>
                <a:cs typeface="Arial" panose="020B0604020202020204" pitchFamily="34" charset="0"/>
              </a:rPr>
              <a:t>ZES DE TAMBACOUNDA</a:t>
            </a:r>
          </a:p>
        </p:txBody>
      </p:sp>
      <p:sp>
        <p:nvSpPr>
          <p:cNvPr id="3" name="Espace réservé du contenu 2">
            <a:extLst>
              <a:ext uri="{FF2B5EF4-FFF2-40B4-BE49-F238E27FC236}">
                <a16:creationId xmlns:a16="http://schemas.microsoft.com/office/drawing/2014/main" id="{F01DF865-A5B6-5A70-CDDB-B707ACA04376}"/>
              </a:ext>
            </a:extLst>
          </p:cNvPr>
          <p:cNvSpPr>
            <a:spLocks noGrp="1"/>
          </p:cNvSpPr>
          <p:nvPr>
            <p:ph idx="1"/>
          </p:nvPr>
        </p:nvSpPr>
        <p:spPr>
          <a:xfrm>
            <a:off x="0" y="1295399"/>
            <a:ext cx="12192000" cy="5562601"/>
          </a:xfrm>
        </p:spPr>
        <p:txBody>
          <a:bodyPr>
            <a:normAutofit/>
          </a:bodyPr>
          <a:lstStyle/>
          <a:p>
            <a:r>
              <a:rPr lang="fr-FR" sz="2400" b="1" i="0" u="none" strike="noStrike" baseline="0" dirty="0">
                <a:solidFill>
                  <a:schemeClr val="tx1"/>
                </a:solidFill>
                <a:latin typeface="Arial" panose="020B0604020202020204" pitchFamily="34" charset="0"/>
                <a:cs typeface="Arial" panose="020B0604020202020204" pitchFamily="34" charset="0"/>
              </a:rPr>
              <a:t>Pour l’Axe 2 de la Stratégie : ZES comme instrument de rééquilibrage de la balance commerciale </a:t>
            </a:r>
          </a:p>
          <a:p>
            <a:r>
              <a:rPr lang="fr-FR" sz="2400" b="0" i="0" u="none" strike="noStrike" baseline="0" dirty="0">
                <a:solidFill>
                  <a:srgbClr val="000000"/>
                </a:solidFill>
                <a:latin typeface="Arial" panose="020B0604020202020204" pitchFamily="34" charset="0"/>
                <a:cs typeface="Arial" panose="020B0604020202020204" pitchFamily="34" charset="0"/>
              </a:rPr>
              <a:t>Les ZES transformation et exportation de ressources minières ;</a:t>
            </a:r>
            <a:endParaRPr lang="fr-FR" sz="2400" b="1" dirty="0">
              <a:solidFill>
                <a:srgbClr val="5B9BD4"/>
              </a:solidFill>
              <a:latin typeface="Arial" panose="020B0604020202020204" pitchFamily="34" charset="0"/>
              <a:cs typeface="Arial" panose="020B0604020202020204" pitchFamily="34" charset="0"/>
            </a:endParaRPr>
          </a:p>
          <a:p>
            <a:r>
              <a:rPr lang="fr-FR" sz="2400" b="0" i="0" u="none" strike="noStrike" baseline="0" dirty="0">
                <a:solidFill>
                  <a:srgbClr val="000000"/>
                </a:solidFill>
                <a:latin typeface="Arial" panose="020B0604020202020204" pitchFamily="34" charset="0"/>
                <a:cs typeface="Arial" panose="020B0604020202020204" pitchFamily="34" charset="0"/>
              </a:rPr>
              <a:t>La ZES doit participer à ce que de telles ressources minières puissent être mises à profit pour le développement de l’industrie sénégalaise et du volume des exportations ; </a:t>
            </a:r>
          </a:p>
          <a:p>
            <a:r>
              <a:rPr lang="fr-FR" sz="2400" b="0" i="0" u="none" strike="noStrike" baseline="0" dirty="0">
                <a:solidFill>
                  <a:srgbClr val="000000"/>
                </a:solidFill>
                <a:latin typeface="Arial" panose="020B0604020202020204" pitchFamily="34" charset="0"/>
                <a:cs typeface="Arial" panose="020B0604020202020204" pitchFamily="34" charset="0"/>
              </a:rPr>
              <a:t>La ville de Tambacounda pourra ainsi jouer le rôle de zone industrielle avec comme principale vocation la valorisation des productions minières. Cette option permettra de réduire les impacts négatifs de l’exploitation artisanale, notamment de l’or, avec la création de main-d'œuvre par ces industries au profit des jeunes</a:t>
            </a:r>
            <a:r>
              <a:rPr lang="fr-FR" sz="2400" dirty="0">
                <a:solidFill>
                  <a:srgbClr val="000000"/>
                </a:solidFill>
                <a:latin typeface="Arial" panose="020B0604020202020204" pitchFamily="34" charset="0"/>
                <a:cs typeface="Arial" panose="020B0604020202020204" pitchFamily="34" charset="0"/>
              </a:rPr>
              <a:t> ;</a:t>
            </a:r>
            <a:endParaRPr lang="fr-FR" sz="2400" b="0" i="0" u="none" strike="noStrike" baseline="0" dirty="0">
              <a:solidFill>
                <a:srgbClr val="000000"/>
              </a:solidFill>
              <a:latin typeface="Arial" panose="020B0604020202020204" pitchFamily="34" charset="0"/>
              <a:cs typeface="Arial" panose="020B0604020202020204" pitchFamily="34" charset="0"/>
            </a:endParaRPr>
          </a:p>
          <a:p>
            <a:r>
              <a:rPr lang="fr-FR" sz="2400" b="0" i="0" u="none" strike="noStrike" baseline="0" dirty="0">
                <a:solidFill>
                  <a:srgbClr val="000000"/>
                </a:solidFill>
                <a:latin typeface="Arial" panose="020B0604020202020204" pitchFamily="34" charset="0"/>
                <a:cs typeface="Arial" panose="020B0604020202020204" pitchFamily="34" charset="0"/>
              </a:rPr>
              <a:t>La ZES n’aurait pas pour vocation les activités d’extractions minières mais plutôt la transformation des minerais pour développer le secteur industriel et les exportations de produit à forte valeur ajoutée. </a:t>
            </a:r>
          </a:p>
          <a:p>
            <a:endParaRPr lang="fr-FR" sz="2400" b="0" i="0" u="none" strike="noStrike" baseline="0" dirty="0">
              <a:solidFill>
                <a:srgbClr val="000000"/>
              </a:solidFill>
              <a:latin typeface="Arial" panose="020B0604020202020204" pitchFamily="34" charset="0"/>
              <a:cs typeface="Arial" panose="020B0604020202020204" pitchFamily="34" charset="0"/>
            </a:endParaRPr>
          </a:p>
          <a:p>
            <a:endParaRPr lang="fr-FR" sz="1800" b="0" i="0" u="none" strike="noStrike" baseline="0" dirty="0">
              <a:solidFill>
                <a:srgbClr val="000000"/>
              </a:solidFill>
              <a:latin typeface="Century Gothic" panose="020B0502020202020204" pitchFamily="34" charset="0"/>
            </a:endParaRPr>
          </a:p>
          <a:p>
            <a:endParaRPr lang="fr-FR" sz="1800" b="0" i="0" u="none" strike="noStrike" baseline="0" dirty="0">
              <a:solidFill>
                <a:srgbClr val="000000"/>
              </a:solidFill>
              <a:latin typeface="Century Gothic" panose="020B0502020202020204" pitchFamily="34" charset="0"/>
            </a:endParaRPr>
          </a:p>
          <a:p>
            <a:endParaRPr lang="fr-FR" dirty="0"/>
          </a:p>
        </p:txBody>
      </p:sp>
    </p:spTree>
    <p:extLst>
      <p:ext uri="{BB962C8B-B14F-4D97-AF65-F5344CB8AC3E}">
        <p14:creationId xmlns:p14="http://schemas.microsoft.com/office/powerpoint/2010/main" val="22236547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2419A23-DC3C-D1D0-8859-B48A1ABEAD88}"/>
              </a:ext>
            </a:extLst>
          </p:cNvPr>
          <p:cNvSpPr>
            <a:spLocks noGrp="1"/>
          </p:cNvSpPr>
          <p:nvPr>
            <p:ph type="title"/>
          </p:nvPr>
        </p:nvSpPr>
        <p:spPr>
          <a:xfrm>
            <a:off x="677334" y="304800"/>
            <a:ext cx="10257366" cy="812800"/>
          </a:xfrm>
        </p:spPr>
        <p:txBody>
          <a:bodyPr>
            <a:normAutofit/>
          </a:bodyPr>
          <a:lstStyle/>
          <a:p>
            <a:pPr algn="ctr"/>
            <a:r>
              <a:rPr lang="fr-FR" sz="3200" b="1" dirty="0">
                <a:latin typeface="Arial" panose="020B0604020202020204" pitchFamily="34" charset="0"/>
                <a:cs typeface="Arial" panose="020B0604020202020204" pitchFamily="34" charset="0"/>
              </a:rPr>
              <a:t>Observations à caractère stratégique</a:t>
            </a:r>
          </a:p>
        </p:txBody>
      </p:sp>
      <p:sp>
        <p:nvSpPr>
          <p:cNvPr id="3" name="Espace réservé du contenu 2">
            <a:extLst>
              <a:ext uri="{FF2B5EF4-FFF2-40B4-BE49-F238E27FC236}">
                <a16:creationId xmlns:a16="http://schemas.microsoft.com/office/drawing/2014/main" id="{1CB0AC19-8F1F-005C-641D-0A5F2F24E786}"/>
              </a:ext>
            </a:extLst>
          </p:cNvPr>
          <p:cNvSpPr>
            <a:spLocks noGrp="1"/>
          </p:cNvSpPr>
          <p:nvPr>
            <p:ph idx="1"/>
          </p:nvPr>
        </p:nvSpPr>
        <p:spPr>
          <a:xfrm>
            <a:off x="0" y="1257300"/>
            <a:ext cx="12192000" cy="5448300"/>
          </a:xfrm>
        </p:spPr>
        <p:txBody>
          <a:bodyPr>
            <a:normAutofit fontScale="92500" lnSpcReduction="10000"/>
          </a:bodyPr>
          <a:lstStyle/>
          <a:p>
            <a:pPr algn="just">
              <a:lnSpc>
                <a:spcPct val="115000"/>
              </a:lnSpc>
              <a:spcAft>
                <a:spcPts val="1000"/>
              </a:spcAft>
            </a:pPr>
            <a:r>
              <a:rPr lang="fr-FR" sz="2400" dirty="0">
                <a:effectLst/>
                <a:latin typeface="Arial" panose="020B0604020202020204" pitchFamily="34" charset="0"/>
                <a:ea typeface="Calibri" panose="020F0502020204030204" pitchFamily="34" charset="0"/>
                <a:cs typeface="Arial" panose="020B0604020202020204" pitchFamily="34" charset="0"/>
              </a:rPr>
              <a:t>Deux composantes fondamentales émergent, celle de la nécessité de </a:t>
            </a:r>
            <a:r>
              <a:rPr lang="fr-FR" sz="2400" b="1" dirty="0">
                <a:effectLst/>
                <a:latin typeface="Arial" panose="020B0604020202020204" pitchFamily="34" charset="0"/>
                <a:ea typeface="Calibri" panose="020F0502020204030204" pitchFamily="34" charset="0"/>
                <a:cs typeface="Arial" panose="020B0604020202020204" pitchFamily="34" charset="0"/>
              </a:rPr>
              <a:t>développer les ZES en lien avec les territoires</a:t>
            </a:r>
            <a:r>
              <a:rPr lang="fr-FR" sz="2400" dirty="0">
                <a:effectLst/>
                <a:latin typeface="Arial" panose="020B0604020202020204" pitchFamily="34" charset="0"/>
                <a:ea typeface="Calibri" panose="020F0502020204030204" pitchFamily="34" charset="0"/>
                <a:cs typeface="Arial" panose="020B0604020202020204" pitchFamily="34" charset="0"/>
              </a:rPr>
              <a:t>, celle d’en faire un </a:t>
            </a:r>
            <a:r>
              <a:rPr lang="fr-FR" sz="2400" b="1" dirty="0">
                <a:effectLst/>
                <a:latin typeface="Arial" panose="020B0604020202020204" pitchFamily="34" charset="0"/>
                <a:ea typeface="Calibri" panose="020F0502020204030204" pitchFamily="34" charset="0"/>
                <a:cs typeface="Arial" panose="020B0604020202020204" pitchFamily="34" charset="0"/>
              </a:rPr>
              <a:t>instrument de développement de la politique industrielle</a:t>
            </a:r>
            <a:r>
              <a:rPr lang="fr-FR" sz="2400" b="1" dirty="0">
                <a:latin typeface="Arial" panose="020B0604020202020204" pitchFamily="34" charset="0"/>
                <a:ea typeface="Calibri" panose="020F0502020204030204" pitchFamily="34" charset="0"/>
                <a:cs typeface="Arial" panose="020B0604020202020204" pitchFamily="34" charset="0"/>
              </a:rPr>
              <a:t> ;</a:t>
            </a:r>
            <a:endParaRPr lang="fr-FR" sz="24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15000"/>
              </a:lnSpc>
              <a:spcAft>
                <a:spcPts val="1000"/>
              </a:spcAft>
            </a:pPr>
            <a:r>
              <a:rPr lang="fr-FR" sz="2400" dirty="0">
                <a:effectLst/>
                <a:latin typeface="Arial" panose="020B0604020202020204" pitchFamily="34" charset="0"/>
                <a:ea typeface="Calibri" panose="020F0502020204030204" pitchFamily="34" charset="0"/>
                <a:cs typeface="Arial" panose="020B0604020202020204" pitchFamily="34" charset="0"/>
              </a:rPr>
              <a:t>Le schéma proposé met en exergue </a:t>
            </a:r>
            <a:r>
              <a:rPr lang="fr-FR" sz="2400" b="1" dirty="0">
                <a:effectLst/>
                <a:latin typeface="Arial" panose="020B0604020202020204" pitchFamily="34" charset="0"/>
                <a:ea typeface="Calibri" panose="020F0502020204030204" pitchFamily="34" charset="0"/>
                <a:cs typeface="Arial" panose="020B0604020202020204" pitchFamily="34" charset="0"/>
              </a:rPr>
              <a:t>des zones d’affectation</a:t>
            </a:r>
            <a:r>
              <a:rPr lang="fr-FR" sz="2400" dirty="0">
                <a:effectLst/>
                <a:latin typeface="Arial" panose="020B0604020202020204" pitchFamily="34" charset="0"/>
                <a:ea typeface="Calibri" panose="020F0502020204030204" pitchFamily="34" charset="0"/>
                <a:cs typeface="Arial" panose="020B0604020202020204" pitchFamily="34" charset="0"/>
              </a:rPr>
              <a:t> mentionnées dans le PNADT, vastes zones divisant le territoire sénégalais, réservoir de matières premières, de main d’œuvre et d’un tissu industriel - certes peu développé -. Dans ces zones d’affectation, il y a des </a:t>
            </a:r>
            <a:r>
              <a:rPr lang="fr-FR" sz="2400" b="1" dirty="0">
                <a:effectLst/>
                <a:latin typeface="Arial" panose="020B0604020202020204" pitchFamily="34" charset="0"/>
                <a:ea typeface="Calibri" panose="020F0502020204030204" pitchFamily="34" charset="0"/>
                <a:cs typeface="Arial" panose="020B0604020202020204" pitchFamily="34" charset="0"/>
              </a:rPr>
              <a:t>métropoles d’équilibre, des centres secondaires stratégiques</a:t>
            </a:r>
            <a:r>
              <a:rPr lang="fr-FR" sz="2400" dirty="0">
                <a:effectLst/>
                <a:latin typeface="Arial" panose="020B0604020202020204" pitchFamily="34" charset="0"/>
                <a:ea typeface="Calibri" panose="020F0502020204030204" pitchFamily="34" charset="0"/>
                <a:cs typeface="Arial" panose="020B0604020202020204" pitchFamily="34" charset="0"/>
              </a:rPr>
              <a:t> ; il s’y développe également des domaines industriels, des </a:t>
            </a:r>
            <a:r>
              <a:rPr lang="fr-FR" sz="2400" b="1" dirty="0">
                <a:effectLst/>
                <a:latin typeface="Arial" panose="020B0604020202020204" pitchFamily="34" charset="0"/>
                <a:ea typeface="Calibri" panose="020F0502020204030204" pitchFamily="34" charset="0"/>
                <a:cs typeface="Arial" panose="020B0604020202020204" pitchFamily="34" charset="0"/>
              </a:rPr>
              <a:t>clusters industriels</a:t>
            </a:r>
            <a:r>
              <a:rPr lang="fr-FR" sz="2400" dirty="0">
                <a:effectLst/>
                <a:latin typeface="Arial" panose="020B0604020202020204" pitchFamily="34" charset="0"/>
                <a:ea typeface="Calibri" panose="020F0502020204030204" pitchFamily="34" charset="0"/>
                <a:cs typeface="Arial" panose="020B0604020202020204" pitchFamily="34" charset="0"/>
              </a:rPr>
              <a:t>, des parcs ;</a:t>
            </a:r>
          </a:p>
          <a:p>
            <a:pPr algn="just">
              <a:lnSpc>
                <a:spcPct val="115000"/>
              </a:lnSpc>
              <a:spcAft>
                <a:spcPts val="1000"/>
              </a:spcAft>
            </a:pPr>
            <a:r>
              <a:rPr lang="fr-FR" sz="2400" dirty="0">
                <a:effectLst/>
                <a:latin typeface="Arial" panose="020B0604020202020204" pitchFamily="34" charset="0"/>
                <a:ea typeface="Calibri" panose="020F0502020204030204" pitchFamily="34" charset="0"/>
                <a:cs typeface="Arial" panose="020B0604020202020204" pitchFamily="34" charset="0"/>
              </a:rPr>
              <a:t>L’état de ces zones, de leurs activités dans les secteurs industriels et des services, des matières premières qu’elles recèlent, de leurs acteurs industriels doit être clairement recensé en amont de la création d’une ZES. C’est la </a:t>
            </a:r>
            <a:r>
              <a:rPr lang="fr-FR" sz="2400" b="1" dirty="0">
                <a:effectLst/>
                <a:latin typeface="Arial" panose="020B0604020202020204" pitchFamily="34" charset="0"/>
                <a:ea typeface="Calibri" panose="020F0502020204030204" pitchFamily="34" charset="0"/>
                <a:cs typeface="Arial" panose="020B0604020202020204" pitchFamily="34" charset="0"/>
              </a:rPr>
              <a:t>partie « spatiale » de l’étude</a:t>
            </a:r>
            <a:r>
              <a:rPr lang="fr-FR" sz="2400" dirty="0">
                <a:effectLst/>
                <a:latin typeface="Arial" panose="020B0604020202020204" pitchFamily="34" charset="0"/>
                <a:ea typeface="Calibri" panose="020F0502020204030204" pitchFamily="34" charset="0"/>
                <a:cs typeface="Arial" panose="020B0604020202020204" pitchFamily="34" charset="0"/>
              </a:rPr>
              <a:t>, avec la construction d’une base de données de l’existant qui pourra le cas échéant être coordonné avec le développement de la ZES. </a:t>
            </a:r>
          </a:p>
          <a:p>
            <a:endParaRPr lang="fr-FR" dirty="0"/>
          </a:p>
        </p:txBody>
      </p:sp>
    </p:spTree>
    <p:extLst>
      <p:ext uri="{BB962C8B-B14F-4D97-AF65-F5344CB8AC3E}">
        <p14:creationId xmlns:p14="http://schemas.microsoft.com/office/powerpoint/2010/main" val="6520289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3611732-7D2D-DC8E-A870-31495C13006F}"/>
              </a:ext>
            </a:extLst>
          </p:cNvPr>
          <p:cNvSpPr>
            <a:spLocks noGrp="1"/>
          </p:cNvSpPr>
          <p:nvPr>
            <p:ph type="title"/>
          </p:nvPr>
        </p:nvSpPr>
        <p:spPr>
          <a:xfrm>
            <a:off x="677334" y="393700"/>
            <a:ext cx="10257366" cy="800100"/>
          </a:xfrm>
        </p:spPr>
        <p:txBody>
          <a:bodyPr>
            <a:normAutofit/>
          </a:bodyPr>
          <a:lstStyle/>
          <a:p>
            <a:pPr algn="ctr"/>
            <a:r>
              <a:rPr lang="fr-FR" sz="3200" b="1" dirty="0">
                <a:latin typeface="Arial" panose="020B0604020202020204" pitchFamily="34" charset="0"/>
                <a:cs typeface="Arial" panose="020B0604020202020204" pitchFamily="34" charset="0"/>
              </a:rPr>
              <a:t>Observations à caractère stratégique</a:t>
            </a:r>
            <a:endParaRPr lang="fr-FR" sz="3200" dirty="0"/>
          </a:p>
        </p:txBody>
      </p:sp>
      <p:sp>
        <p:nvSpPr>
          <p:cNvPr id="3" name="Espace réservé du contenu 2">
            <a:extLst>
              <a:ext uri="{FF2B5EF4-FFF2-40B4-BE49-F238E27FC236}">
                <a16:creationId xmlns:a16="http://schemas.microsoft.com/office/drawing/2014/main" id="{C118FEEA-B6B5-F96F-8066-4A0E084A9C4F}"/>
              </a:ext>
            </a:extLst>
          </p:cNvPr>
          <p:cNvSpPr>
            <a:spLocks noGrp="1"/>
          </p:cNvSpPr>
          <p:nvPr>
            <p:ph idx="1"/>
          </p:nvPr>
        </p:nvSpPr>
        <p:spPr>
          <a:xfrm>
            <a:off x="0" y="1498600"/>
            <a:ext cx="12192000" cy="5237480"/>
          </a:xfrm>
        </p:spPr>
        <p:txBody>
          <a:bodyPr>
            <a:normAutofit/>
          </a:bodyPr>
          <a:lstStyle/>
          <a:p>
            <a:r>
              <a:rPr lang="fr-FR" sz="2800" dirty="0">
                <a:effectLst/>
                <a:latin typeface="Arial" panose="020B0604020202020204" pitchFamily="34" charset="0"/>
                <a:ea typeface="Calibri" panose="020F0502020204030204" pitchFamily="34" charset="0"/>
                <a:cs typeface="Arial" panose="020B0604020202020204" pitchFamily="34" charset="0"/>
              </a:rPr>
              <a:t>La seconde composante est la </a:t>
            </a:r>
            <a:r>
              <a:rPr lang="fr-FR" sz="2800" b="1" dirty="0">
                <a:effectLst/>
                <a:latin typeface="Arial" panose="020B0604020202020204" pitchFamily="34" charset="0"/>
                <a:ea typeface="Calibri" panose="020F0502020204030204" pitchFamily="34" charset="0"/>
                <a:cs typeface="Arial" panose="020B0604020202020204" pitchFamily="34" charset="0"/>
              </a:rPr>
              <a:t>composante industrielle</a:t>
            </a:r>
            <a:r>
              <a:rPr lang="fr-FR" sz="2800" dirty="0">
                <a:effectLst/>
                <a:latin typeface="Arial" panose="020B0604020202020204" pitchFamily="34" charset="0"/>
                <a:ea typeface="Calibri" panose="020F0502020204030204" pitchFamily="34" charset="0"/>
                <a:cs typeface="Arial" panose="020B0604020202020204" pitchFamily="34" charset="0"/>
              </a:rPr>
              <a:t>, construite sur la base de l’existant, ce qui est produit, exporté, ce qui peut ou doit être produit s’il est importé, en fonction des orientations stratégiques gouvernementales, et le cas échéant dans le cadre de partenariats stratégiques avec des acteurs étrangers, et des transferts de technologie. Cette seconde composante nécessite des études d’approfondissement de la politique industrielle et de la politique d’import-substitution. Il s’agit là des </a:t>
            </a:r>
            <a:r>
              <a:rPr lang="fr-FR" sz="2800" b="1" dirty="0">
                <a:effectLst/>
                <a:latin typeface="Arial" panose="020B0604020202020204" pitchFamily="34" charset="0"/>
                <a:ea typeface="Calibri" panose="020F0502020204030204" pitchFamily="34" charset="0"/>
                <a:cs typeface="Arial" panose="020B0604020202020204" pitchFamily="34" charset="0"/>
              </a:rPr>
              <a:t>études sur les chaines de valeurs industrielles</a:t>
            </a:r>
            <a:r>
              <a:rPr lang="fr-FR" sz="2800" dirty="0">
                <a:effectLst/>
                <a:latin typeface="Arial" panose="020B0604020202020204" pitchFamily="34" charset="0"/>
                <a:ea typeface="Calibri" panose="020F0502020204030204" pitchFamily="34" charset="0"/>
                <a:cs typeface="Arial" panose="020B0604020202020204" pitchFamily="34" charset="0"/>
              </a:rPr>
              <a:t> qu’il faut développer. La perspective, ici, c’est de développer le </a:t>
            </a:r>
            <a:r>
              <a:rPr lang="fr-FR" sz="2800" b="1" dirty="0">
                <a:effectLst/>
                <a:latin typeface="Arial" panose="020B0604020202020204" pitchFamily="34" charset="0"/>
                <a:ea typeface="Calibri" panose="020F0502020204030204" pitchFamily="34" charset="0"/>
                <a:cs typeface="Arial" panose="020B0604020202020204" pitchFamily="34" charset="0"/>
              </a:rPr>
              <a:t>contenu local</a:t>
            </a:r>
            <a:r>
              <a:rPr lang="fr-FR" sz="2800" dirty="0">
                <a:effectLst/>
                <a:latin typeface="Arial" panose="020B0604020202020204" pitchFamily="34" charset="0"/>
                <a:ea typeface="Calibri" panose="020F0502020204030204" pitchFamily="34" charset="0"/>
                <a:cs typeface="Arial" panose="020B0604020202020204" pitchFamily="34" charset="0"/>
              </a:rPr>
              <a:t>. Le succès des ZES en Asie s’est construit notamment par le développement des échanges entre les ZES et les clusters industriels</a:t>
            </a:r>
            <a:r>
              <a:rPr lang="fr-FR" sz="1800" dirty="0">
                <a:effectLst/>
                <a:latin typeface="Arial" panose="020B0604020202020204" pitchFamily="34" charset="0"/>
                <a:ea typeface="Calibri" panose="020F0502020204030204" pitchFamily="34" charset="0"/>
                <a:cs typeface="Arial" panose="020B0604020202020204" pitchFamily="34" charset="0"/>
              </a:rPr>
              <a:t>.</a:t>
            </a:r>
          </a:p>
          <a:p>
            <a:endParaRPr lang="fr-FR" dirty="0"/>
          </a:p>
        </p:txBody>
      </p:sp>
    </p:spTree>
    <p:extLst>
      <p:ext uri="{BB962C8B-B14F-4D97-AF65-F5344CB8AC3E}">
        <p14:creationId xmlns:p14="http://schemas.microsoft.com/office/powerpoint/2010/main" val="13426976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EC2EFE9-8057-780E-FC7D-449A82750613}"/>
              </a:ext>
            </a:extLst>
          </p:cNvPr>
          <p:cNvSpPr>
            <a:spLocks noGrp="1"/>
          </p:cNvSpPr>
          <p:nvPr>
            <p:ph type="title"/>
          </p:nvPr>
        </p:nvSpPr>
        <p:spPr>
          <a:xfrm>
            <a:off x="677334" y="342900"/>
            <a:ext cx="9050866" cy="800100"/>
          </a:xfrm>
        </p:spPr>
        <p:txBody>
          <a:bodyPr>
            <a:normAutofit/>
          </a:bodyPr>
          <a:lstStyle/>
          <a:p>
            <a:pPr algn="ctr"/>
            <a:r>
              <a:rPr lang="fr-FR" sz="3200" b="1" dirty="0">
                <a:latin typeface="Arial" panose="020B0604020202020204" pitchFamily="34" charset="0"/>
                <a:cs typeface="Arial" panose="020B0604020202020204" pitchFamily="34" charset="0"/>
              </a:rPr>
              <a:t>Observations à caractère stratégique</a:t>
            </a:r>
            <a:endParaRPr lang="fr-FR" sz="3200" dirty="0"/>
          </a:p>
        </p:txBody>
      </p:sp>
      <p:sp>
        <p:nvSpPr>
          <p:cNvPr id="3" name="Espace réservé du contenu 2">
            <a:extLst>
              <a:ext uri="{FF2B5EF4-FFF2-40B4-BE49-F238E27FC236}">
                <a16:creationId xmlns:a16="http://schemas.microsoft.com/office/drawing/2014/main" id="{61B858FB-63B8-909E-0B86-7BDD96E7B537}"/>
              </a:ext>
            </a:extLst>
          </p:cNvPr>
          <p:cNvSpPr>
            <a:spLocks noGrp="1"/>
          </p:cNvSpPr>
          <p:nvPr>
            <p:ph idx="1"/>
          </p:nvPr>
        </p:nvSpPr>
        <p:spPr>
          <a:xfrm>
            <a:off x="0" y="1460500"/>
            <a:ext cx="12192000" cy="5397500"/>
          </a:xfrm>
        </p:spPr>
        <p:txBody>
          <a:bodyPr>
            <a:normAutofit/>
          </a:bodyPr>
          <a:lstStyle/>
          <a:p>
            <a:r>
              <a:rPr lang="fr-FR" sz="3200" dirty="0">
                <a:effectLst/>
                <a:latin typeface="Arial" panose="020B0604020202020204" pitchFamily="34" charset="0"/>
                <a:ea typeface="Calibri" panose="020F0502020204030204" pitchFamily="34" charset="0"/>
                <a:cs typeface="Arial" panose="020B0604020202020204" pitchFamily="34" charset="0"/>
              </a:rPr>
              <a:t>Une fois défini, ce que l’on veut développer et comment l’organiser avec les territoires, peut être initiée une réflexion sur les modalités de développement des ZES. Et à ce stade, pour poursuivre sur le schéma, il peut être décidé </a:t>
            </a:r>
            <a:r>
              <a:rPr lang="fr-FR" sz="3200" b="1" dirty="0">
                <a:effectLst/>
                <a:latin typeface="Arial" panose="020B0604020202020204" pitchFamily="34" charset="0"/>
                <a:ea typeface="Calibri" panose="020F0502020204030204" pitchFamily="34" charset="0"/>
                <a:cs typeface="Arial" panose="020B0604020202020204" pitchFamily="34" charset="0"/>
              </a:rPr>
              <a:t>ce qui doit être exporté, ce qui doit être vendu sur le marché domestique pour réduire les importations</a:t>
            </a:r>
            <a:r>
              <a:rPr lang="fr-FR" sz="3200" dirty="0">
                <a:effectLst/>
                <a:latin typeface="Arial" panose="020B0604020202020204" pitchFamily="34" charset="0"/>
                <a:ea typeface="Calibri" panose="020F0502020204030204" pitchFamily="34" charset="0"/>
                <a:cs typeface="Arial" panose="020B0604020202020204" pitchFamily="34" charset="0"/>
              </a:rPr>
              <a:t>. Ce sont ces choix qui doivent déterminer les </a:t>
            </a:r>
            <a:r>
              <a:rPr lang="fr-FR" sz="3200" b="1" dirty="0">
                <a:effectLst/>
                <a:latin typeface="Arial" panose="020B0604020202020204" pitchFamily="34" charset="0"/>
                <a:ea typeface="Calibri" panose="020F0502020204030204" pitchFamily="34" charset="0"/>
                <a:cs typeface="Arial" panose="020B0604020202020204" pitchFamily="34" charset="0"/>
              </a:rPr>
              <a:t>incitations</a:t>
            </a:r>
            <a:r>
              <a:rPr lang="fr-FR" sz="3200" dirty="0">
                <a:effectLst/>
                <a:latin typeface="Arial" panose="020B0604020202020204" pitchFamily="34" charset="0"/>
                <a:ea typeface="Calibri" panose="020F0502020204030204" pitchFamily="34" charset="0"/>
                <a:cs typeface="Arial" panose="020B0604020202020204" pitchFamily="34" charset="0"/>
              </a:rPr>
              <a:t> avec la flexibilité nécessaire ; de ce point de vue, les critères posés par la réglementation sur les ZES ou le CGI à l’exportation, les taxations éventuelles sur la vente sur le marché domestique devraient être réexaminés.</a:t>
            </a:r>
          </a:p>
          <a:p>
            <a:endParaRPr lang="fr-FR" dirty="0"/>
          </a:p>
        </p:txBody>
      </p:sp>
    </p:spTree>
    <p:extLst>
      <p:ext uri="{BB962C8B-B14F-4D97-AF65-F5344CB8AC3E}">
        <p14:creationId xmlns:p14="http://schemas.microsoft.com/office/powerpoint/2010/main" val="42651059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43ECE1E-6BE1-FBD9-E00A-F2ADC75B90BB}"/>
              </a:ext>
            </a:extLst>
          </p:cNvPr>
          <p:cNvSpPr>
            <a:spLocks noGrp="1"/>
          </p:cNvSpPr>
          <p:nvPr>
            <p:ph type="title"/>
          </p:nvPr>
        </p:nvSpPr>
        <p:spPr>
          <a:xfrm>
            <a:off x="677334" y="215900"/>
            <a:ext cx="10511366" cy="774700"/>
          </a:xfrm>
        </p:spPr>
        <p:txBody>
          <a:bodyPr>
            <a:normAutofit/>
          </a:bodyPr>
          <a:lstStyle/>
          <a:p>
            <a:pPr algn="ctr"/>
            <a:r>
              <a:rPr lang="fr-FR" sz="3200" b="1" dirty="0">
                <a:latin typeface="Arial" panose="020B0604020202020204" pitchFamily="34" charset="0"/>
                <a:cs typeface="Arial" panose="020B0604020202020204" pitchFamily="34" charset="0"/>
              </a:rPr>
              <a:t>Exemple d’étude d’opportunité (Sénégal)</a:t>
            </a:r>
            <a:endParaRPr lang="fr-FR" sz="3200" dirty="0"/>
          </a:p>
        </p:txBody>
      </p:sp>
      <p:sp>
        <p:nvSpPr>
          <p:cNvPr id="3" name="Espace réservé du contenu 2">
            <a:extLst>
              <a:ext uri="{FF2B5EF4-FFF2-40B4-BE49-F238E27FC236}">
                <a16:creationId xmlns:a16="http://schemas.microsoft.com/office/drawing/2014/main" id="{7085DB6B-238F-EE9C-C203-D5963930E84F}"/>
              </a:ext>
            </a:extLst>
          </p:cNvPr>
          <p:cNvSpPr>
            <a:spLocks noGrp="1"/>
          </p:cNvSpPr>
          <p:nvPr>
            <p:ph idx="1"/>
          </p:nvPr>
        </p:nvSpPr>
        <p:spPr>
          <a:xfrm>
            <a:off x="0" y="1219200"/>
            <a:ext cx="12192000" cy="5638800"/>
          </a:xfrm>
        </p:spPr>
        <p:txBody>
          <a:bodyPr>
            <a:normAutofit/>
          </a:bodyPr>
          <a:lstStyle/>
          <a:p>
            <a:r>
              <a:rPr lang="fr-FR" sz="2400" dirty="0">
                <a:latin typeface="Arial" panose="020B0604020202020204" pitchFamily="34" charset="0"/>
                <a:cs typeface="Arial" panose="020B0604020202020204" pitchFamily="34" charset="0"/>
              </a:rPr>
              <a:t>Par ailleurs, dans le cadre de leur mise en œuvre, les orientations déclinées dans la présente stratégie nécessitent les améliorations suivantes. Ainsi, une série de réformes et mesures d’accompagnement est à envisager au titre desquelles seront prioritairement inscrits: </a:t>
            </a:r>
            <a:r>
              <a:rPr lang="fr-FR" sz="2400" b="1" dirty="0">
                <a:latin typeface="Arial" panose="020B0604020202020204" pitchFamily="34" charset="0"/>
                <a:cs typeface="Arial" panose="020B0604020202020204" pitchFamily="34" charset="0"/>
              </a:rPr>
              <a:t>une amélioration significative de l’environnement des affaires, la sécurisation foncière, un renforcement des infrastructures de connectivité, une meilleure intégration régionale, l’amélioration du capital humain et la mise en place d’un dispositif d’appui au secteur privé performant ;</a:t>
            </a:r>
            <a:endParaRPr lang="fr-FR" sz="2400" dirty="0">
              <a:latin typeface="Arial" panose="020B0604020202020204" pitchFamily="34" charset="0"/>
              <a:cs typeface="Arial" panose="020B0604020202020204" pitchFamily="34" charset="0"/>
            </a:endParaRPr>
          </a:p>
          <a:p>
            <a:r>
              <a:rPr lang="fr-FR" sz="2400" dirty="0">
                <a:latin typeface="Arial" panose="020B0604020202020204" pitchFamily="34" charset="0"/>
                <a:cs typeface="Arial" panose="020B0604020202020204" pitchFamily="34" charset="0"/>
              </a:rPr>
              <a:t>Le document de stratégie, après avoir identifié les principaux risques (conflits sur le foncier, compétitivité des facteurs de production, dispositif de promotion et de facilitation des investissements,...) liés à la mise en œuvre de la stratégie a préconisé des mesures de mitigation qui se traduisent par: </a:t>
            </a:r>
            <a:r>
              <a:rPr lang="fr-FR" sz="2400" b="1" dirty="0">
                <a:latin typeface="Arial" panose="020B0604020202020204" pitchFamily="34" charset="0"/>
                <a:cs typeface="Arial" panose="020B0604020202020204" pitchFamily="34" charset="0"/>
              </a:rPr>
              <a:t>la finalisation du processus de réforme foncière, de l’application de la disposition dérogatoire sur la production et la distribution de l’énergie dans les ZES</a:t>
            </a:r>
            <a:r>
              <a:rPr lang="fr-FR" sz="2400" dirty="0">
                <a:latin typeface="Arial" panose="020B0604020202020204" pitchFamily="34" charset="0"/>
                <a:cs typeface="Arial" panose="020B0604020202020204" pitchFamily="34" charset="0"/>
              </a:rPr>
              <a:t>, amélioration du dispositif et de la promotion des investissements, etc.</a:t>
            </a:r>
          </a:p>
          <a:p>
            <a:endParaRPr lang="fr-FR" dirty="0"/>
          </a:p>
        </p:txBody>
      </p:sp>
    </p:spTree>
    <p:extLst>
      <p:ext uri="{BB962C8B-B14F-4D97-AF65-F5344CB8AC3E}">
        <p14:creationId xmlns:p14="http://schemas.microsoft.com/office/powerpoint/2010/main" val="20212691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13EE797-87BC-058B-CB3E-4FAB60439C64}"/>
              </a:ext>
            </a:extLst>
          </p:cNvPr>
          <p:cNvSpPr>
            <a:spLocks noGrp="1"/>
          </p:cNvSpPr>
          <p:nvPr>
            <p:ph type="title"/>
          </p:nvPr>
        </p:nvSpPr>
        <p:spPr>
          <a:xfrm>
            <a:off x="677334" y="393700"/>
            <a:ext cx="10612966" cy="723900"/>
          </a:xfrm>
        </p:spPr>
        <p:txBody>
          <a:bodyPr>
            <a:normAutofit/>
          </a:bodyPr>
          <a:lstStyle/>
          <a:p>
            <a:pPr algn="ctr"/>
            <a:r>
              <a:rPr lang="fr-FR" sz="3200" b="1" dirty="0">
                <a:latin typeface="Arial" panose="020B0604020202020204" pitchFamily="34" charset="0"/>
                <a:cs typeface="Arial" panose="020B0604020202020204" pitchFamily="34" charset="0"/>
              </a:rPr>
              <a:t>Second exemple d’étude d’opportunité</a:t>
            </a:r>
            <a:endParaRPr lang="fr-FR" sz="3200" dirty="0"/>
          </a:p>
        </p:txBody>
      </p:sp>
      <p:sp>
        <p:nvSpPr>
          <p:cNvPr id="3" name="Espace réservé du contenu 2">
            <a:extLst>
              <a:ext uri="{FF2B5EF4-FFF2-40B4-BE49-F238E27FC236}">
                <a16:creationId xmlns:a16="http://schemas.microsoft.com/office/drawing/2014/main" id="{2D9689C5-44B1-C4EF-4228-44C1DC4DD7A0}"/>
              </a:ext>
            </a:extLst>
          </p:cNvPr>
          <p:cNvSpPr>
            <a:spLocks noGrp="1"/>
          </p:cNvSpPr>
          <p:nvPr>
            <p:ph idx="1"/>
          </p:nvPr>
        </p:nvSpPr>
        <p:spPr>
          <a:xfrm>
            <a:off x="0" y="1447800"/>
            <a:ext cx="12192000" cy="5410200"/>
          </a:xfrm>
        </p:spPr>
        <p:txBody>
          <a:bodyPr>
            <a:normAutofit/>
          </a:bodyPr>
          <a:lstStyle/>
          <a:p>
            <a:r>
              <a:rPr lang="fr-FR" sz="2400" dirty="0">
                <a:latin typeface="Arial" panose="020B0604020202020204" pitchFamily="34" charset="0"/>
                <a:cs typeface="Arial" panose="020B0604020202020204" pitchFamily="34" charset="0"/>
              </a:rPr>
              <a:t>Choix des zones d’attraction industrielle en fonction  des huit critères listés ci-dessous :</a:t>
            </a:r>
          </a:p>
          <a:p>
            <a:r>
              <a:rPr lang="fr-FR" sz="2400" dirty="0">
                <a:latin typeface="Arial" panose="020B0604020202020204" pitchFamily="34" charset="0"/>
                <a:cs typeface="Arial" panose="020B0604020202020204" pitchFamily="34" charset="0"/>
              </a:rPr>
              <a:t>1.Disponibilité des matières premières ;</a:t>
            </a:r>
          </a:p>
          <a:p>
            <a:r>
              <a:rPr lang="fr-FR" sz="2400" dirty="0">
                <a:latin typeface="Arial" panose="020B0604020202020204" pitchFamily="34" charset="0"/>
                <a:cs typeface="Arial" panose="020B0604020202020204" pitchFamily="34" charset="0"/>
              </a:rPr>
              <a:t>2.Superficie des terres domaniales aménageables ; </a:t>
            </a:r>
          </a:p>
          <a:p>
            <a:r>
              <a:rPr lang="fr-FR" sz="2400" dirty="0">
                <a:latin typeface="Arial" panose="020B0604020202020204" pitchFamily="34" charset="0"/>
                <a:cs typeface="Arial" panose="020B0604020202020204" pitchFamily="34" charset="0"/>
              </a:rPr>
              <a:t>3.Topographie en pentes douces ;</a:t>
            </a:r>
          </a:p>
          <a:p>
            <a:r>
              <a:rPr lang="fr-FR" sz="2400" dirty="0">
                <a:latin typeface="Arial" panose="020B0604020202020204" pitchFamily="34" charset="0"/>
                <a:cs typeface="Arial" panose="020B0604020202020204" pitchFamily="34" charset="0"/>
              </a:rPr>
              <a:t>4.Terrains non exposés aux risques naturels ; </a:t>
            </a:r>
          </a:p>
          <a:p>
            <a:r>
              <a:rPr lang="fr-FR" sz="2400" dirty="0">
                <a:latin typeface="Arial" panose="020B0604020202020204" pitchFamily="34" charset="0"/>
                <a:cs typeface="Arial" panose="020B0604020202020204" pitchFamily="34" charset="0"/>
              </a:rPr>
              <a:t>5. Raccordement à l’eau ; </a:t>
            </a:r>
          </a:p>
          <a:p>
            <a:r>
              <a:rPr lang="fr-FR" sz="2400" dirty="0">
                <a:latin typeface="Arial" panose="020B0604020202020204" pitchFamily="34" charset="0"/>
                <a:cs typeface="Arial" panose="020B0604020202020204" pitchFamily="34" charset="0"/>
              </a:rPr>
              <a:t>6. Raccordement à l’électricité ; </a:t>
            </a:r>
          </a:p>
          <a:p>
            <a:r>
              <a:rPr lang="fr-FR" sz="2400" dirty="0">
                <a:latin typeface="Arial" panose="020B0604020202020204" pitchFamily="34" charset="0"/>
                <a:cs typeface="Arial" panose="020B0604020202020204" pitchFamily="34" charset="0"/>
              </a:rPr>
              <a:t>7.Accessibilité ;</a:t>
            </a:r>
          </a:p>
          <a:p>
            <a:r>
              <a:rPr lang="fr-FR" sz="2400" dirty="0">
                <a:latin typeface="Arial" panose="020B0604020202020204" pitchFamily="34" charset="0"/>
                <a:cs typeface="Arial" panose="020B0604020202020204" pitchFamily="34" charset="0"/>
              </a:rPr>
              <a:t>8.Localisation par rapport aux autres sites industriels sur le territoire national.</a:t>
            </a:r>
          </a:p>
        </p:txBody>
      </p:sp>
    </p:spTree>
    <p:extLst>
      <p:ext uri="{BB962C8B-B14F-4D97-AF65-F5344CB8AC3E}">
        <p14:creationId xmlns:p14="http://schemas.microsoft.com/office/powerpoint/2010/main" val="34447356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B96304D-813A-E4E2-116E-BED2FC4415EC}"/>
              </a:ext>
            </a:extLst>
          </p:cNvPr>
          <p:cNvSpPr>
            <a:spLocks noGrp="1"/>
          </p:cNvSpPr>
          <p:nvPr>
            <p:ph type="title"/>
          </p:nvPr>
        </p:nvSpPr>
        <p:spPr>
          <a:xfrm>
            <a:off x="677334" y="370114"/>
            <a:ext cx="10397066" cy="631372"/>
          </a:xfrm>
        </p:spPr>
        <p:txBody>
          <a:bodyPr>
            <a:normAutofit fontScale="90000"/>
          </a:bodyPr>
          <a:lstStyle/>
          <a:p>
            <a:pPr algn="ctr"/>
            <a:r>
              <a:rPr lang="fr-FR" b="1" kern="0" dirty="0">
                <a:effectLst/>
                <a:latin typeface="Arial" panose="020B0604020202020204" pitchFamily="34" charset="0"/>
                <a:ea typeface="DengXian" panose="02010600030101010101" pitchFamily="2" charset="-122"/>
                <a:cs typeface="Arial" panose="020B0604020202020204" pitchFamily="34" charset="0"/>
              </a:rPr>
              <a:t>Stratégie et Étude d’opportunité</a:t>
            </a:r>
            <a:br>
              <a:rPr lang="fr-FR" sz="3600" b="1" kern="0" dirty="0">
                <a:effectLst/>
                <a:latin typeface="Arial" panose="020B0604020202020204" pitchFamily="34" charset="0"/>
                <a:ea typeface="DengXian" panose="02010600030101010101" pitchFamily="2" charset="-122"/>
                <a:cs typeface="Arial" panose="020B0604020202020204" pitchFamily="34" charset="0"/>
              </a:rPr>
            </a:br>
            <a:endParaRPr lang="fr-FR" dirty="0"/>
          </a:p>
        </p:txBody>
      </p:sp>
      <p:sp>
        <p:nvSpPr>
          <p:cNvPr id="3" name="Espace réservé du contenu 2">
            <a:extLst>
              <a:ext uri="{FF2B5EF4-FFF2-40B4-BE49-F238E27FC236}">
                <a16:creationId xmlns:a16="http://schemas.microsoft.com/office/drawing/2014/main" id="{1667FC58-540D-986D-5E2C-51F25D1C3482}"/>
              </a:ext>
            </a:extLst>
          </p:cNvPr>
          <p:cNvSpPr>
            <a:spLocks noGrp="1"/>
          </p:cNvSpPr>
          <p:nvPr>
            <p:ph idx="1"/>
          </p:nvPr>
        </p:nvSpPr>
        <p:spPr>
          <a:xfrm>
            <a:off x="0" y="1208314"/>
            <a:ext cx="12192000" cy="5649686"/>
          </a:xfrm>
        </p:spPr>
        <p:txBody>
          <a:bodyPr>
            <a:normAutofit/>
          </a:bodyPr>
          <a:lstStyle/>
          <a:p>
            <a:r>
              <a:rPr lang="fr-FR" sz="2400" dirty="0">
                <a:latin typeface="Arial" panose="020B0604020202020204" pitchFamily="34" charset="0"/>
                <a:cs typeface="Arial" panose="020B0604020202020204" pitchFamily="34" charset="0"/>
              </a:rPr>
              <a:t>Les constats opérés démontrent la nécessité d’envisager le développement des ZES dans un cadre renouvelé, à la fois d’ordre stratégique et opérationnel ; la nécessité d’études d’opportunité et de faisabilité s’impose afin de construire les ZES comme instrument d’adossement à la mise en œuvre de la politique industrielle ; l’Etat doit reprendre « la main » sur ces projets ;</a:t>
            </a:r>
          </a:p>
          <a:p>
            <a:r>
              <a:rPr lang="fr-FR" sz="2400" dirty="0">
                <a:latin typeface="Arial" panose="020B0604020202020204" pitchFamily="34" charset="0"/>
                <a:cs typeface="Arial" panose="020B0604020202020204" pitchFamily="34" charset="0"/>
              </a:rPr>
              <a:t>Ces nouvelles orientations sont essentielles pour servir la bonne gouvernance dans le développement des projets et permettent à chaque partie publique et privée de mesurer leurs responsabilités et obligations contractuelles ;</a:t>
            </a:r>
          </a:p>
          <a:p>
            <a:r>
              <a:rPr lang="fr-FR" sz="2400" dirty="0">
                <a:latin typeface="Arial" panose="020B0604020202020204" pitchFamily="34" charset="0"/>
                <a:cs typeface="Arial" panose="020B0604020202020204" pitchFamily="34" charset="0"/>
              </a:rPr>
              <a:t>Il est temps de décliner les projets selon des modalités voisines de celles mises en œuvre dans le cadre des réglementations des PPP, d’autant que les contrats afférents aux ZES sont aujourd’hui très souvent qualifiés de partenariats public-privé ;</a:t>
            </a:r>
          </a:p>
          <a:p>
            <a:r>
              <a:rPr lang="fr-FR" sz="2400" dirty="0">
                <a:latin typeface="Arial" panose="020B0604020202020204" pitchFamily="34" charset="0"/>
                <a:cs typeface="Arial" panose="020B0604020202020204" pitchFamily="34" charset="0"/>
              </a:rPr>
              <a:t>C’est le cas notamment dans la nouvelle Directive UEMOA sur les PPP du 30 septembre 2022 avec l’intégration de la notion de concession d’aménagement. Une directive PPP est en cours d’adoption au niveau de la CEMAC.</a:t>
            </a:r>
          </a:p>
        </p:txBody>
      </p:sp>
    </p:spTree>
    <p:extLst>
      <p:ext uri="{BB962C8B-B14F-4D97-AF65-F5344CB8AC3E}">
        <p14:creationId xmlns:p14="http://schemas.microsoft.com/office/powerpoint/2010/main" val="35256301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B9E7536-7344-A3F2-5DF2-B9EF0BF3B1D9}"/>
              </a:ext>
            </a:extLst>
          </p:cNvPr>
          <p:cNvSpPr>
            <a:spLocks noGrp="1"/>
          </p:cNvSpPr>
          <p:nvPr>
            <p:ph type="title"/>
          </p:nvPr>
        </p:nvSpPr>
        <p:spPr>
          <a:xfrm>
            <a:off x="677334" y="368300"/>
            <a:ext cx="10536766" cy="711200"/>
          </a:xfrm>
        </p:spPr>
        <p:txBody>
          <a:bodyPr>
            <a:normAutofit/>
          </a:bodyPr>
          <a:lstStyle/>
          <a:p>
            <a:pPr algn="ctr"/>
            <a:r>
              <a:rPr lang="fr-FR" sz="3200" b="1" dirty="0">
                <a:latin typeface="Arial" panose="020B0604020202020204" pitchFamily="34" charset="0"/>
                <a:cs typeface="Arial" panose="020B0604020202020204" pitchFamily="34" charset="0"/>
              </a:rPr>
              <a:t>Autre exemple d’étude d’opportunité</a:t>
            </a:r>
            <a:endParaRPr lang="fr-FR" sz="3200" dirty="0"/>
          </a:p>
        </p:txBody>
      </p:sp>
      <p:sp>
        <p:nvSpPr>
          <p:cNvPr id="3" name="Espace réservé du contenu 2">
            <a:extLst>
              <a:ext uri="{FF2B5EF4-FFF2-40B4-BE49-F238E27FC236}">
                <a16:creationId xmlns:a16="http://schemas.microsoft.com/office/drawing/2014/main" id="{98AD394E-F3D0-8CE9-6D42-5521EB9C6952}"/>
              </a:ext>
            </a:extLst>
          </p:cNvPr>
          <p:cNvSpPr>
            <a:spLocks noGrp="1"/>
          </p:cNvSpPr>
          <p:nvPr>
            <p:ph idx="1"/>
          </p:nvPr>
        </p:nvSpPr>
        <p:spPr>
          <a:xfrm>
            <a:off x="0" y="1282700"/>
            <a:ext cx="12192000" cy="5575300"/>
          </a:xfrm>
        </p:spPr>
        <p:txBody>
          <a:bodyPr>
            <a:noAutofit/>
          </a:bodyPr>
          <a:lstStyle/>
          <a:p>
            <a:r>
              <a:rPr lang="fr-FR" sz="2400" dirty="0">
                <a:latin typeface="Arial" panose="020B0604020202020204" pitchFamily="34" charset="0"/>
                <a:cs typeface="Arial" panose="020B0604020202020204" pitchFamily="34" charset="0"/>
              </a:rPr>
              <a:t>La répartition des zones d’attraction industrielle du XXX obéit à la logique de répartition équitable des établissements industriels sur le territoire national afin de garantir l’équilibre dans l’armature industrielle du XXX. L’autre ligne directrice suivie est l’adéquation du site avec les exigences en matière de vocation industrielle comme Zone Industrielle, Parc Industriel ou Zone Economique Spéciale ;</a:t>
            </a:r>
          </a:p>
          <a:p>
            <a:r>
              <a:rPr lang="fr-FR" sz="2400" dirty="0">
                <a:latin typeface="Arial" panose="020B0604020202020204" pitchFamily="34" charset="0"/>
                <a:cs typeface="Arial" panose="020B0604020202020204" pitchFamily="34" charset="0"/>
              </a:rPr>
              <a:t>Pour ce qui est des </a:t>
            </a:r>
            <a:r>
              <a:rPr lang="fr-FR" sz="2400" b="1" dirty="0">
                <a:latin typeface="Arial" panose="020B0604020202020204" pitchFamily="34" charset="0"/>
                <a:cs typeface="Arial" panose="020B0604020202020204" pitchFamily="34" charset="0"/>
              </a:rPr>
              <a:t>Zones Industrielles</a:t>
            </a:r>
            <a:r>
              <a:rPr lang="fr-FR" sz="2400" dirty="0">
                <a:latin typeface="Arial" panose="020B0604020202020204" pitchFamily="34" charset="0"/>
                <a:cs typeface="Arial" panose="020B0604020202020204" pitchFamily="34" charset="0"/>
              </a:rPr>
              <a:t>, ont été retenu des sites déjà définis comme industriels par les instruments d’urbanisme, (assiettes foncières de la localité aux usages industriels) ;</a:t>
            </a:r>
          </a:p>
          <a:p>
            <a:r>
              <a:rPr lang="fr-FR" sz="2400" dirty="0">
                <a:latin typeface="Arial" panose="020B0604020202020204" pitchFamily="34" charset="0"/>
                <a:cs typeface="Arial" panose="020B0604020202020204" pitchFamily="34" charset="0"/>
              </a:rPr>
              <a:t>Concernant les </a:t>
            </a:r>
            <a:r>
              <a:rPr lang="fr-FR" sz="2400" b="1" dirty="0">
                <a:latin typeface="Arial" panose="020B0604020202020204" pitchFamily="34" charset="0"/>
                <a:cs typeface="Arial" panose="020B0604020202020204" pitchFamily="34" charset="0"/>
              </a:rPr>
              <a:t>Zones Economiques Spéciales</a:t>
            </a:r>
            <a:r>
              <a:rPr lang="fr-FR" sz="2400" dirty="0">
                <a:latin typeface="Arial" panose="020B0604020202020204" pitchFamily="34" charset="0"/>
                <a:cs typeface="Arial" panose="020B0604020202020204" pitchFamily="34" charset="0"/>
              </a:rPr>
              <a:t>, ont été identifiés les emplacements stratégiques permettant des échanges entre le XXX et les pays voisins ;</a:t>
            </a:r>
          </a:p>
          <a:p>
            <a:r>
              <a:rPr lang="fr-FR" sz="2400" dirty="0">
                <a:latin typeface="Arial" panose="020B0604020202020204" pitchFamily="34" charset="0"/>
                <a:cs typeface="Arial" panose="020B0604020202020204" pitchFamily="34" charset="0"/>
              </a:rPr>
              <a:t>Quant aux </a:t>
            </a:r>
            <a:r>
              <a:rPr lang="fr-FR" sz="2400" b="1" dirty="0">
                <a:latin typeface="Arial" panose="020B0604020202020204" pitchFamily="34" charset="0"/>
                <a:cs typeface="Arial" panose="020B0604020202020204" pitchFamily="34" charset="0"/>
              </a:rPr>
              <a:t>Parcs Industriels</a:t>
            </a:r>
            <a:r>
              <a:rPr lang="fr-FR" sz="2400" dirty="0">
                <a:latin typeface="Arial" panose="020B0604020202020204" pitchFamily="34" charset="0"/>
                <a:cs typeface="Arial" panose="020B0604020202020204" pitchFamily="34" charset="0"/>
              </a:rPr>
              <a:t>, ils ont été localisés compte tenu des potentialités des différentes provinces du XXX afin de valoriser la production locale, généralement les produits agricoles et d’élevage, à des fins de consommation locale ou d’exportation. Les industries proposées pour chaque site correspondent à leurs potentiels. respectifs…………..</a:t>
            </a:r>
          </a:p>
        </p:txBody>
      </p:sp>
    </p:spTree>
    <p:extLst>
      <p:ext uri="{BB962C8B-B14F-4D97-AF65-F5344CB8AC3E}">
        <p14:creationId xmlns:p14="http://schemas.microsoft.com/office/powerpoint/2010/main" val="4992356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5AC9059-E406-6519-43CE-E3754D4CEC36}"/>
              </a:ext>
            </a:extLst>
          </p:cNvPr>
          <p:cNvSpPr>
            <a:spLocks noGrp="1"/>
          </p:cNvSpPr>
          <p:nvPr>
            <p:ph type="title"/>
          </p:nvPr>
        </p:nvSpPr>
        <p:spPr>
          <a:xfrm>
            <a:off x="677334" y="381000"/>
            <a:ext cx="11159066" cy="838200"/>
          </a:xfrm>
        </p:spPr>
        <p:txBody>
          <a:bodyPr>
            <a:normAutofit/>
          </a:bodyPr>
          <a:lstStyle/>
          <a:p>
            <a:pPr algn="ctr"/>
            <a:r>
              <a:rPr lang="fr-FR" sz="3200" b="1" dirty="0">
                <a:latin typeface="Arial" panose="020B0604020202020204" pitchFamily="34" charset="0"/>
                <a:cs typeface="Arial" panose="020B0604020202020204" pitchFamily="34" charset="0"/>
              </a:rPr>
              <a:t>Troisième exemple d’étude d’opportunité</a:t>
            </a:r>
            <a:endParaRPr lang="fr-FR" sz="3200" dirty="0"/>
          </a:p>
        </p:txBody>
      </p:sp>
      <p:sp>
        <p:nvSpPr>
          <p:cNvPr id="3" name="Espace réservé du contenu 2">
            <a:extLst>
              <a:ext uri="{FF2B5EF4-FFF2-40B4-BE49-F238E27FC236}">
                <a16:creationId xmlns:a16="http://schemas.microsoft.com/office/drawing/2014/main" id="{55CF0F51-375B-B437-2BA8-743346A6113D}"/>
              </a:ext>
            </a:extLst>
          </p:cNvPr>
          <p:cNvSpPr>
            <a:spLocks noGrp="1"/>
          </p:cNvSpPr>
          <p:nvPr>
            <p:ph idx="1"/>
          </p:nvPr>
        </p:nvSpPr>
        <p:spPr>
          <a:xfrm>
            <a:off x="0" y="1661160"/>
            <a:ext cx="12192000" cy="5196840"/>
          </a:xfrm>
        </p:spPr>
        <p:txBody>
          <a:bodyPr>
            <a:noAutofit/>
          </a:bodyPr>
          <a:lstStyle/>
          <a:p>
            <a:pPr algn="ctr"/>
            <a:r>
              <a:rPr lang="fr-FR" sz="4000" b="1" dirty="0">
                <a:solidFill>
                  <a:schemeClr val="tx1"/>
                </a:solidFill>
                <a:latin typeface="Arial" panose="020B0604020202020204" pitchFamily="34" charset="0"/>
                <a:cs typeface="Arial" panose="020B0604020202020204" pitchFamily="34" charset="0"/>
              </a:rPr>
              <a:t>Matrice de priorisation des objectifs : </a:t>
            </a:r>
            <a:r>
              <a:rPr lang="fr-FR" sz="4000" dirty="0">
                <a:solidFill>
                  <a:schemeClr val="tx1"/>
                </a:solidFill>
                <a:latin typeface="Arial" panose="020B0604020202020204" pitchFamily="34" charset="0"/>
                <a:cs typeface="Arial" panose="020B0604020202020204" pitchFamily="34" charset="0"/>
              </a:rPr>
              <a:t>l</a:t>
            </a:r>
            <a:r>
              <a:rPr lang="fr-FR" sz="4000" dirty="0">
                <a:latin typeface="Arial" panose="020B0604020202020204" pitchFamily="34" charset="0"/>
                <a:cs typeface="Arial" panose="020B0604020202020204" pitchFamily="34" charset="0"/>
              </a:rPr>
              <a:t>a priorisation des objectifs stratégiques est cruciale pour assurer une mise en œuvre efficace des plans d'action. </a:t>
            </a:r>
          </a:p>
          <a:p>
            <a:pPr algn="ctr"/>
            <a:r>
              <a:rPr lang="fr-FR" altLang="fr-FR" sz="4000" b="1" dirty="0">
                <a:latin typeface="Arial" panose="020B0604020202020204" pitchFamily="34" charset="0"/>
                <a:cs typeface="Arial" panose="020B0604020202020204" pitchFamily="34" charset="0"/>
              </a:rPr>
              <a:t>Evaluation des objectifs par critères</a:t>
            </a:r>
          </a:p>
          <a:p>
            <a:pPr algn="ctr"/>
            <a:r>
              <a:rPr lang="fr-FR" altLang="fr-FR" sz="4000" b="1" dirty="0">
                <a:latin typeface="Arial" panose="020B0604020202020204" pitchFamily="34" charset="0"/>
                <a:cs typeface="Arial" panose="020B0604020202020204" pitchFamily="34" charset="0"/>
              </a:rPr>
              <a:t>Performances attendues</a:t>
            </a:r>
          </a:p>
          <a:p>
            <a:pPr algn="ctr"/>
            <a:r>
              <a:rPr lang="fr-FR" altLang="fr-FR" sz="4000" b="1" dirty="0">
                <a:latin typeface="Arial" panose="020B0604020202020204" pitchFamily="34" charset="0"/>
                <a:cs typeface="Arial" panose="020B0604020202020204" pitchFamily="34" charset="0"/>
              </a:rPr>
              <a:t>Risques encourus</a:t>
            </a:r>
          </a:p>
        </p:txBody>
      </p:sp>
    </p:spTree>
    <p:extLst>
      <p:ext uri="{BB962C8B-B14F-4D97-AF65-F5344CB8AC3E}">
        <p14:creationId xmlns:p14="http://schemas.microsoft.com/office/powerpoint/2010/main" val="17005163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AC2ED1-EF5F-F7D9-354E-AC0315F20C06}"/>
              </a:ext>
            </a:extLst>
          </p:cNvPr>
          <p:cNvSpPr>
            <a:spLocks noGrp="1"/>
          </p:cNvSpPr>
          <p:nvPr>
            <p:ph type="title"/>
          </p:nvPr>
        </p:nvSpPr>
        <p:spPr>
          <a:xfrm>
            <a:off x="677334" y="190500"/>
            <a:ext cx="10041466" cy="596900"/>
          </a:xfrm>
        </p:spPr>
        <p:txBody>
          <a:bodyPr>
            <a:normAutofit/>
          </a:bodyPr>
          <a:lstStyle/>
          <a:p>
            <a:pPr algn="ctr"/>
            <a:r>
              <a:rPr lang="fr-FR" sz="3200" b="1" kern="0" dirty="0">
                <a:effectLst/>
                <a:latin typeface="Arial" panose="020B0604020202020204" pitchFamily="34" charset="0"/>
                <a:ea typeface="DengXian" panose="02010600030101010101" pitchFamily="2" charset="-122"/>
                <a:cs typeface="Arial" panose="020B0604020202020204" pitchFamily="34" charset="0"/>
              </a:rPr>
              <a:t>Étude de faisabilité</a:t>
            </a:r>
            <a:endParaRPr lang="fr-FR" sz="3200" dirty="0"/>
          </a:p>
        </p:txBody>
      </p:sp>
      <p:sp>
        <p:nvSpPr>
          <p:cNvPr id="3" name="Espace réservé du contenu 2">
            <a:extLst>
              <a:ext uri="{FF2B5EF4-FFF2-40B4-BE49-F238E27FC236}">
                <a16:creationId xmlns:a16="http://schemas.microsoft.com/office/drawing/2014/main" id="{B3C9E85F-EE9B-C5BA-2725-5AE4589CF917}"/>
              </a:ext>
            </a:extLst>
          </p:cNvPr>
          <p:cNvSpPr>
            <a:spLocks noGrp="1"/>
          </p:cNvSpPr>
          <p:nvPr>
            <p:ph idx="1"/>
          </p:nvPr>
        </p:nvSpPr>
        <p:spPr>
          <a:xfrm>
            <a:off x="0" y="990600"/>
            <a:ext cx="12192000" cy="5867400"/>
          </a:xfrm>
        </p:spPr>
        <p:txBody>
          <a:bodyPr>
            <a:noAutofit/>
          </a:bodyPr>
          <a:lstStyle/>
          <a:p>
            <a:r>
              <a:rPr lang="fr-FR" sz="2700" dirty="0">
                <a:latin typeface="Arial" panose="020B0604020202020204" pitchFamily="34" charset="0"/>
                <a:cs typeface="Arial" panose="020B0604020202020204" pitchFamily="34" charset="0"/>
              </a:rPr>
              <a:t>L’étude de faisabilité a un autre objet que celui de l’étude d’opportunité ; d’abord, elle ne concerne qu’une zone, généralement priorisée après l’étude d’opportunité ; ensuite, elle a pour objet, comme c’est le cas en matière de PPP, d’apprécier, comme son nom l’indique, la faisabilité d’un projet, dans l’ensemble de ses composantes, infrastructurelles, techniques, administratives, économiques, financières, environnementales, juridiques, financières ;</a:t>
            </a:r>
          </a:p>
          <a:p>
            <a:r>
              <a:rPr lang="fr-FR" sz="2700" b="1" dirty="0">
                <a:latin typeface="Arial" panose="020B0604020202020204" pitchFamily="34" charset="0"/>
                <a:cs typeface="Arial" panose="020B0604020202020204" pitchFamily="34" charset="0"/>
              </a:rPr>
              <a:t>Mais elle a plusieurs particularités afférentes au projet de zone, son caractère « industriel », et commercial, son marché de destination, sa logistique, son lien avec un </a:t>
            </a:r>
            <a:r>
              <a:rPr lang="fr-FR" sz="2700" b="1" dirty="0" err="1">
                <a:latin typeface="Arial" panose="020B0604020202020204" pitchFamily="34" charset="0"/>
                <a:cs typeface="Arial" panose="020B0604020202020204" pitchFamily="34" charset="0"/>
              </a:rPr>
              <a:t>éco-système</a:t>
            </a:r>
            <a:r>
              <a:rPr lang="fr-FR" sz="2700" b="1" dirty="0">
                <a:latin typeface="Arial" panose="020B0604020202020204" pitchFamily="34" charset="0"/>
                <a:cs typeface="Arial" panose="020B0604020202020204" pitchFamily="34" charset="0"/>
              </a:rPr>
              <a:t>, en amont et en aval de la zone, les filières notamment ;</a:t>
            </a:r>
          </a:p>
          <a:p>
            <a:r>
              <a:rPr lang="fr-FR" sz="2700" dirty="0">
                <a:latin typeface="Arial" panose="020B0604020202020204" pitchFamily="34" charset="0"/>
                <a:cs typeface="Arial" panose="020B0604020202020204" pitchFamily="34" charset="0"/>
              </a:rPr>
              <a:t>Mais surtout, elle doit proposer un modèle économique et financier qui sera décliné ensuite sous une forme contractuelle, sociétale et de gouvernance.</a:t>
            </a:r>
          </a:p>
        </p:txBody>
      </p:sp>
    </p:spTree>
    <p:extLst>
      <p:ext uri="{BB962C8B-B14F-4D97-AF65-F5344CB8AC3E}">
        <p14:creationId xmlns:p14="http://schemas.microsoft.com/office/powerpoint/2010/main" val="18228730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FD9CB77-65C1-1179-4A9B-24AAF8F4E030}"/>
              </a:ext>
            </a:extLst>
          </p:cNvPr>
          <p:cNvSpPr>
            <a:spLocks noGrp="1"/>
          </p:cNvSpPr>
          <p:nvPr>
            <p:ph type="title"/>
          </p:nvPr>
        </p:nvSpPr>
        <p:spPr>
          <a:xfrm>
            <a:off x="677334" y="215900"/>
            <a:ext cx="10473266" cy="698500"/>
          </a:xfrm>
        </p:spPr>
        <p:txBody>
          <a:bodyPr>
            <a:normAutofit/>
          </a:bodyPr>
          <a:lstStyle/>
          <a:p>
            <a:pPr algn="ctr"/>
            <a:r>
              <a:rPr lang="fr-FR" sz="3200" b="1" kern="0" dirty="0">
                <a:effectLst/>
                <a:latin typeface="Arial" panose="020B0604020202020204" pitchFamily="34" charset="0"/>
                <a:ea typeface="DengXian" panose="02010600030101010101" pitchFamily="2" charset="-122"/>
                <a:cs typeface="Arial" panose="020B0604020202020204" pitchFamily="34" charset="0"/>
              </a:rPr>
              <a:t>Étude de faisabilité</a:t>
            </a:r>
            <a:endParaRPr lang="fr-FR" sz="3200" dirty="0"/>
          </a:p>
        </p:txBody>
      </p:sp>
      <p:sp>
        <p:nvSpPr>
          <p:cNvPr id="3" name="Espace réservé du contenu 2">
            <a:extLst>
              <a:ext uri="{FF2B5EF4-FFF2-40B4-BE49-F238E27FC236}">
                <a16:creationId xmlns:a16="http://schemas.microsoft.com/office/drawing/2014/main" id="{4702AD33-4D88-039D-9C90-FAD422376B1F}"/>
              </a:ext>
            </a:extLst>
          </p:cNvPr>
          <p:cNvSpPr>
            <a:spLocks noGrp="1"/>
          </p:cNvSpPr>
          <p:nvPr>
            <p:ph idx="1"/>
          </p:nvPr>
        </p:nvSpPr>
        <p:spPr>
          <a:xfrm>
            <a:off x="0" y="1066800"/>
            <a:ext cx="12192000" cy="5791200"/>
          </a:xfrm>
        </p:spPr>
        <p:txBody>
          <a:bodyPr>
            <a:normAutofit/>
          </a:bodyPr>
          <a:lstStyle/>
          <a:p>
            <a:r>
              <a:rPr lang="fr-FR" sz="2400" dirty="0">
                <a:latin typeface="Arial" panose="020B0604020202020204" pitchFamily="34" charset="0"/>
                <a:cs typeface="Arial" panose="020B0604020202020204" pitchFamily="34" charset="0"/>
              </a:rPr>
              <a:t>Sur la base de cette étude, est élaboré un </a:t>
            </a:r>
            <a:r>
              <a:rPr lang="fr-FR" sz="2400" b="1" dirty="0">
                <a:latin typeface="Arial" panose="020B0604020202020204" pitchFamily="34" charset="0"/>
                <a:cs typeface="Arial" panose="020B0604020202020204" pitchFamily="34" charset="0"/>
              </a:rPr>
              <a:t>Plan de développement </a:t>
            </a:r>
            <a:r>
              <a:rPr lang="fr-FR" sz="2400" dirty="0">
                <a:latin typeface="Arial" panose="020B0604020202020204" pitchFamily="34" charset="0"/>
                <a:cs typeface="Arial" panose="020B0604020202020204" pitchFamily="34" charset="0"/>
              </a:rPr>
              <a:t>de la ZES . Le plan de développement constitue la </a:t>
            </a:r>
            <a:r>
              <a:rPr lang="fr-FR" sz="2400" b="1" dirty="0">
                <a:latin typeface="Arial" panose="020B0604020202020204" pitchFamily="34" charset="0"/>
                <a:cs typeface="Arial" panose="020B0604020202020204" pitchFamily="34" charset="0"/>
              </a:rPr>
              <a:t>feuille de route </a:t>
            </a:r>
            <a:r>
              <a:rPr lang="fr-FR" sz="2400" dirty="0">
                <a:latin typeface="Arial" panose="020B0604020202020204" pitchFamily="34" charset="0"/>
                <a:cs typeface="Arial" panose="020B0604020202020204" pitchFamily="34" charset="0"/>
              </a:rPr>
              <a:t>du développement des ZES ; il précise notamment les </a:t>
            </a:r>
            <a:r>
              <a:rPr lang="fr-FR" sz="2400" b="1" dirty="0">
                <a:latin typeface="Arial" panose="020B0604020202020204" pitchFamily="34" charset="0"/>
                <a:cs typeface="Arial" panose="020B0604020202020204" pitchFamily="34" charset="0"/>
              </a:rPr>
              <a:t>segments industriels </a:t>
            </a:r>
            <a:r>
              <a:rPr lang="fr-FR" sz="2400" dirty="0">
                <a:latin typeface="Arial" panose="020B0604020202020204" pitchFamily="34" charset="0"/>
                <a:cs typeface="Arial" panose="020B0604020202020204" pitchFamily="34" charset="0"/>
              </a:rPr>
              <a:t>devant y être développés, les </a:t>
            </a:r>
            <a:r>
              <a:rPr lang="fr-FR" sz="2400" b="1" dirty="0">
                <a:latin typeface="Arial" panose="020B0604020202020204" pitchFamily="34" charset="0"/>
                <a:cs typeface="Arial" panose="020B0604020202020204" pitchFamily="34" charset="0"/>
              </a:rPr>
              <a:t>niveaux de transformation </a:t>
            </a:r>
            <a:r>
              <a:rPr lang="fr-FR" sz="2400" dirty="0">
                <a:latin typeface="Arial" panose="020B0604020202020204" pitchFamily="34" charset="0"/>
                <a:cs typeface="Arial" panose="020B0604020202020204" pitchFamily="34" charset="0"/>
              </a:rPr>
              <a:t>attendus des matières premières exploitées, les </a:t>
            </a:r>
            <a:r>
              <a:rPr lang="fr-FR" sz="2400" b="1" dirty="0">
                <a:latin typeface="Arial" panose="020B0604020202020204" pitchFamily="34" charset="0"/>
                <a:cs typeface="Arial" panose="020B0604020202020204" pitchFamily="34" charset="0"/>
              </a:rPr>
              <a:t>chaînes de valeur </a:t>
            </a:r>
            <a:r>
              <a:rPr lang="fr-FR" sz="2400" dirty="0">
                <a:latin typeface="Arial" panose="020B0604020202020204" pitchFamily="34" charset="0"/>
                <a:cs typeface="Arial" panose="020B0604020202020204" pitchFamily="34" charset="0"/>
              </a:rPr>
              <a:t>à développer, les besoins en termes d’import substitution, les obligations de performance attendues des acteurs privés en termes de transfert de technologies, de formation, de contenu local, le niveau des engagements financiers de la partie publique ;</a:t>
            </a:r>
          </a:p>
          <a:p>
            <a:r>
              <a:rPr lang="fr-FR" sz="2400" dirty="0">
                <a:latin typeface="Arial" panose="020B0604020202020204" pitchFamily="34" charset="0"/>
                <a:cs typeface="Arial" panose="020B0604020202020204" pitchFamily="34" charset="0"/>
              </a:rPr>
              <a:t>Ce Plan de développement sera le </a:t>
            </a:r>
            <a:r>
              <a:rPr lang="fr-FR" sz="2400" b="1" dirty="0">
                <a:latin typeface="Arial" panose="020B0604020202020204" pitchFamily="34" charset="0"/>
                <a:cs typeface="Arial" panose="020B0604020202020204" pitchFamily="34" charset="0"/>
              </a:rPr>
              <a:t>cadre du processus de recrutement des développeurs, mais aussi le cadre d’examen des demandes d’agrément des entreprises des ZES et de leurs plans d’affaires ;</a:t>
            </a:r>
            <a:endParaRPr lang="fr-FR" sz="2400" dirty="0">
              <a:latin typeface="Arial" panose="020B0604020202020204" pitchFamily="34" charset="0"/>
              <a:cs typeface="Arial" panose="020B0604020202020204" pitchFamily="34" charset="0"/>
            </a:endParaRPr>
          </a:p>
          <a:p>
            <a:r>
              <a:rPr lang="fr-FR" sz="2400" dirty="0">
                <a:latin typeface="Arial" panose="020B0604020202020204" pitchFamily="34" charset="0"/>
                <a:cs typeface="Arial" panose="020B0604020202020204" pitchFamily="34" charset="0"/>
              </a:rPr>
              <a:t>Ces documents sont bien évidemment soumis à des procédures de contrôle et de validation, qui, dans le cadre d’une procédure d’application d’une législation des PPP, prend la forme d’une </a:t>
            </a:r>
            <a:r>
              <a:rPr lang="fr-FR" sz="2400" b="1" u="sng" dirty="0">
                <a:latin typeface="Arial" panose="020B0604020202020204" pitchFamily="34" charset="0"/>
                <a:cs typeface="Arial" panose="020B0604020202020204" pitchFamily="34" charset="0"/>
              </a:rPr>
              <a:t>évaluation préalable (Annexe 1)</a:t>
            </a:r>
            <a:r>
              <a:rPr lang="fr-FR" sz="2400" dirty="0">
                <a:latin typeface="Arial" panose="020B0604020202020204" pitchFamily="34" charset="0"/>
                <a:cs typeface="Arial" panose="020B0604020202020204" pitchFamily="34" charset="0"/>
              </a:rPr>
              <a:t>. Nous y reviendrons ci-après.</a:t>
            </a:r>
          </a:p>
          <a:p>
            <a:endParaRPr lang="fr-FR" dirty="0"/>
          </a:p>
        </p:txBody>
      </p:sp>
    </p:spTree>
    <p:extLst>
      <p:ext uri="{BB962C8B-B14F-4D97-AF65-F5344CB8AC3E}">
        <p14:creationId xmlns:p14="http://schemas.microsoft.com/office/powerpoint/2010/main" val="39361909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905950D-F0E6-809B-3CE2-BF3FED5391C7}"/>
              </a:ext>
            </a:extLst>
          </p:cNvPr>
          <p:cNvSpPr>
            <a:spLocks noGrp="1"/>
          </p:cNvSpPr>
          <p:nvPr>
            <p:ph type="title"/>
          </p:nvPr>
        </p:nvSpPr>
        <p:spPr>
          <a:xfrm>
            <a:off x="677334" y="279401"/>
            <a:ext cx="10562166" cy="723899"/>
          </a:xfrm>
        </p:spPr>
        <p:txBody>
          <a:bodyPr>
            <a:normAutofit/>
          </a:bodyPr>
          <a:lstStyle/>
          <a:p>
            <a:pPr algn="ctr"/>
            <a:r>
              <a:rPr lang="fr-FR" sz="3200" b="1" kern="0" dirty="0">
                <a:effectLst/>
                <a:latin typeface="Arial" panose="020B0604020202020204" pitchFamily="34" charset="0"/>
                <a:ea typeface="DengXian" panose="02010600030101010101" pitchFamily="2" charset="-122"/>
                <a:cs typeface="Arial" panose="020B0604020202020204" pitchFamily="34" charset="0"/>
              </a:rPr>
              <a:t>Étude de faisabilité d’un Agropole (Sud Sénégal)</a:t>
            </a:r>
            <a:endParaRPr lang="fr-FR" sz="3200" dirty="0"/>
          </a:p>
        </p:txBody>
      </p:sp>
      <p:sp>
        <p:nvSpPr>
          <p:cNvPr id="3" name="Espace réservé du contenu 2">
            <a:extLst>
              <a:ext uri="{FF2B5EF4-FFF2-40B4-BE49-F238E27FC236}">
                <a16:creationId xmlns:a16="http://schemas.microsoft.com/office/drawing/2014/main" id="{806F3153-32F8-658E-C5FA-051E1E725080}"/>
              </a:ext>
            </a:extLst>
          </p:cNvPr>
          <p:cNvSpPr>
            <a:spLocks noGrp="1"/>
          </p:cNvSpPr>
          <p:nvPr>
            <p:ph idx="1"/>
          </p:nvPr>
        </p:nvSpPr>
        <p:spPr>
          <a:xfrm>
            <a:off x="0" y="1295400"/>
            <a:ext cx="12192000" cy="5562600"/>
          </a:xfrm>
        </p:spPr>
        <p:txBody>
          <a:bodyPr>
            <a:normAutofit fontScale="25000" lnSpcReduction="20000"/>
          </a:bodyPr>
          <a:lstStyle/>
          <a:p>
            <a:endParaRPr lang="fr-FR" sz="1800" b="1" kern="0" dirty="0">
              <a:effectLst/>
              <a:latin typeface="Arial" panose="020B0604020202020204" pitchFamily="34" charset="0"/>
              <a:ea typeface="DengXian" panose="02010600030101010101" pitchFamily="2" charset="-122"/>
              <a:cs typeface="Arial" panose="020B0604020202020204" pitchFamily="34" charset="0"/>
            </a:endParaRPr>
          </a:p>
          <a:p>
            <a:pPr algn="ctr"/>
            <a:r>
              <a:rPr lang="fr-FR" sz="11200" b="1" dirty="0">
                <a:latin typeface="Arial" panose="020B0604020202020204" pitchFamily="34" charset="0"/>
                <a:cs typeface="Arial" panose="020B0604020202020204" pitchFamily="34" charset="0"/>
              </a:rPr>
              <a:t>CONTEXTE DU PROJET ET CONCEPTION GENERALE</a:t>
            </a:r>
          </a:p>
          <a:p>
            <a:pPr algn="ctr"/>
            <a:r>
              <a:rPr lang="fr-FR" sz="11200" b="1" dirty="0">
                <a:latin typeface="Arial" panose="020B0604020202020204" pitchFamily="34" charset="0"/>
                <a:cs typeface="Arial" panose="020B0604020202020204" pitchFamily="34" charset="0"/>
              </a:rPr>
              <a:t>ANALYSE DU MARCHE ET STRATEGIE DE DEVELOPPEMENT</a:t>
            </a:r>
          </a:p>
          <a:p>
            <a:pPr algn="ctr"/>
            <a:r>
              <a:rPr lang="fr-FR" sz="11200" b="1" dirty="0">
                <a:latin typeface="Arial" panose="020B0604020202020204" pitchFamily="34" charset="0"/>
                <a:cs typeface="Arial" panose="020B0604020202020204" pitchFamily="34" charset="0"/>
              </a:rPr>
              <a:t>MATIERE PREMIERE ET FOURNITURE</a:t>
            </a:r>
          </a:p>
          <a:p>
            <a:pPr algn="ctr"/>
            <a:r>
              <a:rPr lang="fr-FR" sz="11200" b="1" dirty="0">
                <a:latin typeface="Arial" panose="020B0604020202020204" pitchFamily="34" charset="0"/>
                <a:cs typeface="Arial" panose="020B0604020202020204" pitchFamily="34" charset="0"/>
              </a:rPr>
              <a:t>LOCALISATION, SITES ET ENVIRONNEMENT</a:t>
            </a:r>
          </a:p>
          <a:p>
            <a:pPr algn="ctr"/>
            <a:r>
              <a:rPr lang="fr-FR" sz="11200" b="1" dirty="0">
                <a:latin typeface="Arial" panose="020B0604020202020204" pitchFamily="34" charset="0"/>
                <a:cs typeface="Arial" panose="020B0604020202020204" pitchFamily="34" charset="0"/>
              </a:rPr>
              <a:t>INGENIERIE ET TECHNOLOGIE</a:t>
            </a:r>
          </a:p>
          <a:p>
            <a:pPr algn="ctr"/>
            <a:r>
              <a:rPr lang="fr-FR" sz="11200" b="1" dirty="0">
                <a:latin typeface="Arial" panose="020B0604020202020204" pitchFamily="34" charset="0"/>
                <a:cs typeface="Arial" panose="020B0604020202020204" pitchFamily="34" charset="0"/>
              </a:rPr>
              <a:t>ORGANISATION ET FRAIS GENERAUX</a:t>
            </a:r>
          </a:p>
          <a:p>
            <a:pPr algn="ctr"/>
            <a:r>
              <a:rPr lang="fr-FR" sz="11200" b="1" dirty="0">
                <a:latin typeface="Arial" panose="020B0604020202020204" pitchFamily="34" charset="0"/>
                <a:cs typeface="Arial" panose="020B0604020202020204" pitchFamily="34" charset="0"/>
              </a:rPr>
              <a:t>RESSOURCES HUMAINES</a:t>
            </a:r>
          </a:p>
          <a:p>
            <a:pPr algn="ctr"/>
            <a:r>
              <a:rPr lang="fr-FR" sz="11200" b="1" dirty="0">
                <a:latin typeface="Arial" panose="020B0604020202020204" pitchFamily="34" charset="0"/>
                <a:cs typeface="Arial" panose="020B0604020202020204" pitchFamily="34" charset="0"/>
              </a:rPr>
              <a:t>PLANIFICATION DES OPERATIONS ET ETABLISSEMENT DU BUDGET</a:t>
            </a:r>
          </a:p>
          <a:p>
            <a:pPr algn="ctr"/>
            <a:r>
              <a:rPr lang="fr-FR" sz="11200" b="1" dirty="0">
                <a:latin typeface="Arial" panose="020B0604020202020204" pitchFamily="34" charset="0"/>
                <a:cs typeface="Arial" panose="020B0604020202020204" pitchFamily="34" charset="0"/>
              </a:rPr>
              <a:t>ANALYSE FINANCIERE ET EVALUATION PREALABLE DEL’INVESTISSEMENT</a:t>
            </a:r>
          </a:p>
          <a:p>
            <a:pPr algn="ctr"/>
            <a:r>
              <a:rPr lang="fr-FR" sz="11200" b="1" dirty="0">
                <a:latin typeface="Arial" panose="020B0604020202020204" pitchFamily="34" charset="0"/>
                <a:cs typeface="Arial" panose="020B0604020202020204" pitchFamily="34" charset="0"/>
              </a:rPr>
              <a:t>RECOMMANDATIONS</a:t>
            </a:r>
            <a:br>
              <a:rPr lang="fr-FR" sz="11200" dirty="0">
                <a:latin typeface="Arial" panose="020B0604020202020204" pitchFamily="34" charset="0"/>
                <a:cs typeface="Arial" panose="020B0604020202020204" pitchFamily="34" charset="0"/>
              </a:rPr>
            </a:br>
            <a:endParaRPr lang="fr-FR" sz="1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49863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92A3B45-689C-8D7C-F043-8DD24703BE28}"/>
              </a:ext>
            </a:extLst>
          </p:cNvPr>
          <p:cNvSpPr>
            <a:spLocks noGrp="1"/>
          </p:cNvSpPr>
          <p:nvPr>
            <p:ph type="title"/>
          </p:nvPr>
        </p:nvSpPr>
        <p:spPr>
          <a:xfrm>
            <a:off x="677334" y="368300"/>
            <a:ext cx="9609666" cy="711200"/>
          </a:xfrm>
        </p:spPr>
        <p:txBody>
          <a:bodyPr>
            <a:normAutofit/>
          </a:bodyPr>
          <a:lstStyle/>
          <a:p>
            <a:pPr algn="ctr"/>
            <a:r>
              <a:rPr lang="fr-FR" sz="3200" b="1" dirty="0">
                <a:latin typeface="Arial" panose="020B0604020202020204" pitchFamily="34" charset="0"/>
                <a:cs typeface="Arial" panose="020B0604020202020204" pitchFamily="34" charset="0"/>
              </a:rPr>
              <a:t>Organisation</a:t>
            </a:r>
            <a:endParaRPr lang="fr-FR" sz="3200" dirty="0"/>
          </a:p>
        </p:txBody>
      </p:sp>
      <p:sp>
        <p:nvSpPr>
          <p:cNvPr id="3" name="Espace réservé du contenu 2">
            <a:extLst>
              <a:ext uri="{FF2B5EF4-FFF2-40B4-BE49-F238E27FC236}">
                <a16:creationId xmlns:a16="http://schemas.microsoft.com/office/drawing/2014/main" id="{9AF5340B-2538-38FA-76C4-C79FAD82A07F}"/>
              </a:ext>
            </a:extLst>
          </p:cNvPr>
          <p:cNvSpPr>
            <a:spLocks noGrp="1"/>
          </p:cNvSpPr>
          <p:nvPr>
            <p:ph idx="1"/>
          </p:nvPr>
        </p:nvSpPr>
        <p:spPr>
          <a:xfrm>
            <a:off x="0" y="1308100"/>
            <a:ext cx="12192000" cy="5549900"/>
          </a:xfrm>
        </p:spPr>
        <p:txBody>
          <a:bodyPr/>
          <a:lstStyle/>
          <a:p>
            <a:pPr algn="ctr"/>
            <a:r>
              <a:rPr lang="fr-FR" sz="3200" b="1" dirty="0">
                <a:latin typeface="Arial" panose="020B0604020202020204" pitchFamily="34" charset="0"/>
                <a:cs typeface="Arial" panose="020B0604020202020204" pitchFamily="34" charset="0"/>
              </a:rPr>
              <a:t>Cadre de gouvernance institutionnelle</a:t>
            </a:r>
          </a:p>
          <a:p>
            <a:pPr algn="ctr"/>
            <a:r>
              <a:rPr lang="fr-FR" sz="3200" dirty="0">
                <a:latin typeface="Arial" panose="020B0604020202020204" pitchFamily="34" charset="0"/>
                <a:cs typeface="Arial" panose="020B0604020202020204" pitchFamily="34" charset="0"/>
              </a:rPr>
              <a:t>Fonctions stratégiques</a:t>
            </a:r>
          </a:p>
          <a:p>
            <a:pPr algn="ctr"/>
            <a:r>
              <a:rPr lang="fr-FR" sz="3200" dirty="0">
                <a:latin typeface="Arial" panose="020B0604020202020204" pitchFamily="34" charset="0"/>
                <a:cs typeface="Arial" panose="020B0604020202020204" pitchFamily="34" charset="0"/>
              </a:rPr>
              <a:t>Fonctions opérationnelles (Modules centraux, régionaux et départementaux)</a:t>
            </a:r>
          </a:p>
          <a:p>
            <a:pPr algn="ctr"/>
            <a:r>
              <a:rPr lang="fr-FR" sz="3200" dirty="0">
                <a:latin typeface="Arial" panose="020B0604020202020204" pitchFamily="34" charset="0"/>
                <a:cs typeface="Arial" panose="020B0604020202020204" pitchFamily="34" charset="0"/>
              </a:rPr>
              <a:t>Autorité contractante et autorité de développement</a:t>
            </a:r>
          </a:p>
          <a:p>
            <a:pPr algn="ctr"/>
            <a:r>
              <a:rPr lang="fr-FR" sz="3200" b="1" dirty="0">
                <a:latin typeface="Arial" panose="020B0604020202020204" pitchFamily="34" charset="0"/>
                <a:cs typeface="Arial" panose="020B0604020202020204" pitchFamily="34" charset="0"/>
              </a:rPr>
              <a:t>Cadre de gouvernance contractuelle</a:t>
            </a:r>
          </a:p>
          <a:p>
            <a:pPr algn="ctr"/>
            <a:r>
              <a:rPr lang="fr-FR" sz="3200" dirty="0">
                <a:latin typeface="Arial" panose="020B0604020202020204" pitchFamily="34" charset="0"/>
                <a:cs typeface="Arial" panose="020B0604020202020204" pitchFamily="34" charset="0"/>
              </a:rPr>
              <a:t>Schéma SEM et PPP</a:t>
            </a:r>
          </a:p>
          <a:p>
            <a:pPr algn="ctr"/>
            <a:r>
              <a:rPr lang="fr-FR" sz="3200" dirty="0">
                <a:latin typeface="Arial" panose="020B0604020202020204" pitchFamily="34" charset="0"/>
                <a:cs typeface="Arial" panose="020B0604020202020204" pitchFamily="34" charset="0"/>
              </a:rPr>
              <a:t>Problématiques posées par les projets PPP</a:t>
            </a:r>
          </a:p>
          <a:p>
            <a:pPr algn="ctr"/>
            <a:r>
              <a:rPr lang="fr-FR" sz="3200" dirty="0">
                <a:latin typeface="Arial" panose="020B0604020202020204" pitchFamily="34" charset="0"/>
                <a:cs typeface="Arial" panose="020B0604020202020204" pitchFamily="34" charset="0"/>
              </a:rPr>
              <a:t>Agrégation et Modèles 4P</a:t>
            </a:r>
          </a:p>
          <a:p>
            <a:endParaRPr lang="fr-FR" dirty="0"/>
          </a:p>
        </p:txBody>
      </p:sp>
    </p:spTree>
    <p:extLst>
      <p:ext uri="{BB962C8B-B14F-4D97-AF65-F5344CB8AC3E}">
        <p14:creationId xmlns:p14="http://schemas.microsoft.com/office/powerpoint/2010/main" val="755294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67CAD4E-C169-DB1E-5196-94E1312050A9}"/>
              </a:ext>
            </a:extLst>
          </p:cNvPr>
          <p:cNvSpPr>
            <a:spLocks noGrp="1"/>
          </p:cNvSpPr>
          <p:nvPr>
            <p:ph type="title"/>
          </p:nvPr>
        </p:nvSpPr>
        <p:spPr>
          <a:xfrm>
            <a:off x="677334" y="215900"/>
            <a:ext cx="10016066" cy="789940"/>
          </a:xfrm>
        </p:spPr>
        <p:txBody>
          <a:bodyPr>
            <a:normAutofit/>
          </a:bodyPr>
          <a:lstStyle/>
          <a:p>
            <a:pPr algn="ctr"/>
            <a:r>
              <a:rPr lang="fr-FR" sz="3200" b="1" dirty="0">
                <a:latin typeface="Arial" panose="020B0604020202020204" pitchFamily="34" charset="0"/>
                <a:cs typeface="Arial" panose="020B0604020202020204" pitchFamily="34" charset="0"/>
              </a:rPr>
              <a:t>Organisation</a:t>
            </a:r>
            <a:endParaRPr lang="fr-FR" sz="3200" dirty="0"/>
          </a:p>
        </p:txBody>
      </p:sp>
      <p:sp>
        <p:nvSpPr>
          <p:cNvPr id="3" name="Espace réservé du contenu 2">
            <a:extLst>
              <a:ext uri="{FF2B5EF4-FFF2-40B4-BE49-F238E27FC236}">
                <a16:creationId xmlns:a16="http://schemas.microsoft.com/office/drawing/2014/main" id="{A88250E2-EBE9-178D-CC1F-6888C9C3A8FB}"/>
              </a:ext>
            </a:extLst>
          </p:cNvPr>
          <p:cNvSpPr>
            <a:spLocks noGrp="1"/>
          </p:cNvSpPr>
          <p:nvPr>
            <p:ph idx="1"/>
          </p:nvPr>
        </p:nvSpPr>
        <p:spPr>
          <a:xfrm>
            <a:off x="0" y="1005840"/>
            <a:ext cx="12192000" cy="5852160"/>
          </a:xfrm>
        </p:spPr>
        <p:txBody>
          <a:bodyPr>
            <a:noAutofit/>
          </a:bodyPr>
          <a:lstStyle/>
          <a:p>
            <a:pPr algn="ctr"/>
            <a:r>
              <a:rPr lang="fr-FR" sz="4000" b="1" dirty="0">
                <a:latin typeface="Arial" panose="020B0604020202020204" pitchFamily="34" charset="0"/>
                <a:cs typeface="Arial" panose="020B0604020202020204" pitchFamily="34" charset="0"/>
              </a:rPr>
              <a:t>Cadre de gouvernance sociétal</a:t>
            </a:r>
          </a:p>
          <a:p>
            <a:pPr algn="ctr"/>
            <a:r>
              <a:rPr lang="fr-FR" sz="4000" dirty="0">
                <a:latin typeface="Arial" panose="020B0604020202020204" pitchFamily="34" charset="0"/>
                <a:cs typeface="Arial" panose="020B0604020202020204" pitchFamily="34" charset="0"/>
              </a:rPr>
              <a:t>Actionnariat de la société projet</a:t>
            </a:r>
          </a:p>
          <a:p>
            <a:pPr algn="ctr"/>
            <a:r>
              <a:rPr lang="fr-FR" sz="4000" b="1" dirty="0">
                <a:latin typeface="Arial" panose="020B0604020202020204" pitchFamily="34" charset="0"/>
                <a:cs typeface="Arial" panose="020B0604020202020204" pitchFamily="34" charset="0"/>
              </a:rPr>
              <a:t>Cadre de gouvernance régional</a:t>
            </a:r>
          </a:p>
          <a:p>
            <a:pPr algn="ctr"/>
            <a:r>
              <a:rPr lang="fr-FR" sz="4000" dirty="0">
                <a:latin typeface="Arial" panose="020B0604020202020204" pitchFamily="34" charset="0"/>
                <a:cs typeface="Arial" panose="020B0604020202020204" pitchFamily="34" charset="0"/>
              </a:rPr>
              <a:t>Gestion des modules régionaux et plateforme de collecte</a:t>
            </a:r>
          </a:p>
          <a:p>
            <a:pPr algn="ctr"/>
            <a:r>
              <a:rPr lang="fr-FR" sz="4000" b="1" dirty="0">
                <a:latin typeface="Arial" panose="020B0604020202020204" pitchFamily="34" charset="0"/>
                <a:cs typeface="Arial" panose="020B0604020202020204" pitchFamily="34" charset="0"/>
              </a:rPr>
              <a:t>Gouvernance financière</a:t>
            </a:r>
          </a:p>
          <a:p>
            <a:pPr algn="ctr"/>
            <a:r>
              <a:rPr lang="fr-FR" sz="4000" dirty="0">
                <a:latin typeface="Arial" panose="020B0604020202020204" pitchFamily="34" charset="0"/>
                <a:cs typeface="Arial" panose="020B0604020202020204" pitchFamily="34" charset="0"/>
              </a:rPr>
              <a:t>Modèles financiers</a:t>
            </a:r>
          </a:p>
          <a:p>
            <a:pPr algn="ctr"/>
            <a:r>
              <a:rPr lang="fr-FR" sz="4000" dirty="0">
                <a:latin typeface="Arial" panose="020B0604020202020204" pitchFamily="34" charset="0"/>
                <a:cs typeface="Arial" panose="020B0604020202020204" pitchFamily="34" charset="0"/>
              </a:rPr>
              <a:t>Fiscalité</a:t>
            </a:r>
          </a:p>
        </p:txBody>
      </p:sp>
    </p:spTree>
    <p:extLst>
      <p:ext uri="{BB962C8B-B14F-4D97-AF65-F5344CB8AC3E}">
        <p14:creationId xmlns:p14="http://schemas.microsoft.com/office/powerpoint/2010/main" val="19932191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1EAD35A-8EA2-E36D-91D8-C50381610B99}"/>
              </a:ext>
            </a:extLst>
          </p:cNvPr>
          <p:cNvSpPr>
            <a:spLocks noGrp="1"/>
          </p:cNvSpPr>
          <p:nvPr>
            <p:ph type="title"/>
          </p:nvPr>
        </p:nvSpPr>
        <p:spPr>
          <a:xfrm>
            <a:off x="393700" y="355600"/>
            <a:ext cx="11201400" cy="1346200"/>
          </a:xfrm>
        </p:spPr>
        <p:txBody>
          <a:bodyPr>
            <a:normAutofit/>
          </a:bodyPr>
          <a:lstStyle/>
          <a:p>
            <a:pPr algn="ctr"/>
            <a:r>
              <a:rPr lang="fr-FR" b="1" dirty="0">
                <a:latin typeface="Arial" panose="020B0604020202020204" pitchFamily="34" charset="0"/>
                <a:cs typeface="Arial" panose="020B0604020202020204" pitchFamily="34" charset="0"/>
              </a:rPr>
              <a:t>R</a:t>
            </a:r>
            <a:r>
              <a:rPr lang="fr-FR" sz="3200" b="1" dirty="0">
                <a:latin typeface="Arial" panose="020B0604020202020204" pitchFamily="34" charset="0"/>
                <a:cs typeface="Arial" panose="020B0604020202020204" pitchFamily="34" charset="0"/>
              </a:rPr>
              <a:t>isques de gouvernance rencontrés dans le </a:t>
            </a:r>
            <a:r>
              <a:rPr lang="fr-FR" sz="3200" b="1">
                <a:latin typeface="Arial" panose="020B0604020202020204" pitchFamily="34" charset="0"/>
                <a:cs typeface="Arial" panose="020B0604020202020204" pitchFamily="34" charset="0"/>
              </a:rPr>
              <a:t>développement des projets </a:t>
            </a:r>
            <a:r>
              <a:rPr lang="fr-FR" sz="3200" b="1" dirty="0">
                <a:latin typeface="Arial" panose="020B0604020202020204" pitchFamily="34" charset="0"/>
                <a:cs typeface="Arial" panose="020B0604020202020204" pitchFamily="34" charset="0"/>
              </a:rPr>
              <a:t>d’agropoles</a:t>
            </a:r>
          </a:p>
        </p:txBody>
      </p:sp>
      <p:sp>
        <p:nvSpPr>
          <p:cNvPr id="3" name="Espace réservé du contenu 2">
            <a:extLst>
              <a:ext uri="{FF2B5EF4-FFF2-40B4-BE49-F238E27FC236}">
                <a16:creationId xmlns:a16="http://schemas.microsoft.com/office/drawing/2014/main" id="{C9C63458-F144-CE43-67CA-8D1DC5E0E393}"/>
              </a:ext>
            </a:extLst>
          </p:cNvPr>
          <p:cNvSpPr>
            <a:spLocks noGrp="1"/>
          </p:cNvSpPr>
          <p:nvPr>
            <p:ph idx="1"/>
          </p:nvPr>
        </p:nvSpPr>
        <p:spPr>
          <a:xfrm>
            <a:off x="0" y="1892300"/>
            <a:ext cx="12192000" cy="4843779"/>
          </a:xfrm>
        </p:spPr>
        <p:txBody>
          <a:bodyPr/>
          <a:lstStyle/>
          <a:p>
            <a:pPr algn="ctr"/>
            <a:r>
              <a:rPr lang="fr-FR" sz="3600" b="1" dirty="0">
                <a:latin typeface="Arial" panose="020B0604020202020204" pitchFamily="34" charset="0"/>
                <a:cs typeface="Arial" panose="020B0604020202020204" pitchFamily="34" charset="0"/>
              </a:rPr>
              <a:t>Recherche d’un investisseur/Offre spontanée</a:t>
            </a:r>
          </a:p>
          <a:p>
            <a:pPr algn="ctr"/>
            <a:r>
              <a:rPr lang="fr-FR" sz="3600" b="1" dirty="0">
                <a:latin typeface="Arial" panose="020B0604020202020204" pitchFamily="34" charset="0"/>
                <a:cs typeface="Arial" panose="020B0604020202020204" pitchFamily="34" charset="0"/>
              </a:rPr>
              <a:t>Modalités contractuelles (Protocoles d’accord et Accord Cadre)</a:t>
            </a:r>
          </a:p>
          <a:p>
            <a:pPr algn="ctr"/>
            <a:r>
              <a:rPr lang="fr-FR" sz="3600" b="1" dirty="0">
                <a:latin typeface="Arial" panose="020B0604020202020204" pitchFamily="34" charset="0"/>
                <a:cs typeface="Arial" panose="020B0604020202020204" pitchFamily="34" charset="0"/>
              </a:rPr>
              <a:t>Modalités sociétales</a:t>
            </a:r>
          </a:p>
          <a:p>
            <a:pPr algn="ctr"/>
            <a:r>
              <a:rPr lang="fr-FR" sz="3600" b="1" dirty="0">
                <a:latin typeface="Arial" panose="020B0604020202020204" pitchFamily="34" charset="0"/>
                <a:cs typeface="Arial" panose="020B0604020202020204" pitchFamily="34" charset="0"/>
              </a:rPr>
              <a:t>Société d’Etat et Société Projet</a:t>
            </a:r>
          </a:p>
          <a:p>
            <a:pPr algn="ctr"/>
            <a:r>
              <a:rPr lang="fr-FR" sz="3600" b="1" dirty="0">
                <a:latin typeface="Arial" panose="020B0604020202020204" pitchFamily="34" charset="0"/>
                <a:cs typeface="Arial" panose="020B0604020202020204" pitchFamily="34" charset="0"/>
              </a:rPr>
              <a:t>Modalités d’implémentation </a:t>
            </a:r>
          </a:p>
          <a:p>
            <a:pPr algn="ctr"/>
            <a:r>
              <a:rPr lang="fr-FR" sz="3600" b="1" dirty="0">
                <a:latin typeface="Arial" panose="020B0604020202020204" pitchFamily="34" charset="0"/>
                <a:cs typeface="Arial" panose="020B0604020202020204" pitchFamily="34" charset="0"/>
              </a:rPr>
              <a:t>Infrastructures, Modèle Financier/Contenu Local</a:t>
            </a:r>
          </a:p>
          <a:p>
            <a:endParaRPr lang="fr-FR" dirty="0"/>
          </a:p>
        </p:txBody>
      </p:sp>
    </p:spTree>
    <p:extLst>
      <p:ext uri="{BB962C8B-B14F-4D97-AF65-F5344CB8AC3E}">
        <p14:creationId xmlns:p14="http://schemas.microsoft.com/office/powerpoint/2010/main" val="5993106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D6A16D-AA18-3DDB-A4A9-827A2B84C7EC}"/>
              </a:ext>
            </a:extLst>
          </p:cNvPr>
          <p:cNvSpPr>
            <a:spLocks noGrp="1"/>
          </p:cNvSpPr>
          <p:nvPr>
            <p:ph type="title"/>
          </p:nvPr>
        </p:nvSpPr>
        <p:spPr>
          <a:xfrm>
            <a:off x="677334" y="368300"/>
            <a:ext cx="9787466" cy="863600"/>
          </a:xfrm>
        </p:spPr>
        <p:txBody>
          <a:bodyPr/>
          <a:lstStyle/>
          <a:p>
            <a:pPr algn="ctr"/>
            <a:r>
              <a:rPr lang="fr-FR" b="1" dirty="0">
                <a:latin typeface="Arial" panose="020B0604020202020204" pitchFamily="34" charset="0"/>
                <a:cs typeface="Arial" panose="020B0604020202020204" pitchFamily="34" charset="0"/>
              </a:rPr>
              <a:t>Atténuation des risques</a:t>
            </a:r>
          </a:p>
        </p:txBody>
      </p:sp>
      <p:sp>
        <p:nvSpPr>
          <p:cNvPr id="3" name="Espace réservé du contenu 2">
            <a:extLst>
              <a:ext uri="{FF2B5EF4-FFF2-40B4-BE49-F238E27FC236}">
                <a16:creationId xmlns:a16="http://schemas.microsoft.com/office/drawing/2014/main" id="{CFD31A92-5AE3-FE30-7BD3-CE073DB0FC5C}"/>
              </a:ext>
            </a:extLst>
          </p:cNvPr>
          <p:cNvSpPr>
            <a:spLocks noGrp="1"/>
          </p:cNvSpPr>
          <p:nvPr>
            <p:ph idx="1"/>
          </p:nvPr>
        </p:nvSpPr>
        <p:spPr>
          <a:xfrm>
            <a:off x="393700" y="1930400"/>
            <a:ext cx="11150600" cy="4348479"/>
          </a:xfrm>
        </p:spPr>
        <p:txBody>
          <a:bodyPr>
            <a:noAutofit/>
          </a:bodyPr>
          <a:lstStyle/>
          <a:p>
            <a:pPr algn="ctr"/>
            <a:r>
              <a:rPr lang="fr-FR" sz="4800" b="1" dirty="0">
                <a:latin typeface="Arial" panose="020B0604020202020204" pitchFamily="34" charset="0"/>
                <a:cs typeface="Arial" panose="020B0604020202020204" pitchFamily="34" charset="0"/>
              </a:rPr>
              <a:t>Intérêt de la mise en œuvre d’une évaluation préalable (méthodologie PPP)</a:t>
            </a:r>
          </a:p>
          <a:p>
            <a:pPr algn="ctr"/>
            <a:r>
              <a:rPr lang="fr-FR" sz="4800" b="1" dirty="0">
                <a:latin typeface="Arial" panose="020B0604020202020204" pitchFamily="34" charset="0"/>
                <a:cs typeface="Arial" panose="020B0604020202020204" pitchFamily="34" charset="0"/>
              </a:rPr>
              <a:t>Modèles financiers et Schémas contractuels</a:t>
            </a:r>
          </a:p>
        </p:txBody>
      </p:sp>
    </p:spTree>
    <p:extLst>
      <p:ext uri="{BB962C8B-B14F-4D97-AF65-F5344CB8AC3E}">
        <p14:creationId xmlns:p14="http://schemas.microsoft.com/office/powerpoint/2010/main" val="35531761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6195A90-15F6-BE8B-95F7-A15A4C6773B7}"/>
              </a:ext>
            </a:extLst>
          </p:cNvPr>
          <p:cNvSpPr>
            <a:spLocks noGrp="1"/>
          </p:cNvSpPr>
          <p:nvPr>
            <p:ph type="title"/>
          </p:nvPr>
        </p:nvSpPr>
        <p:spPr>
          <a:xfrm>
            <a:off x="677334" y="165101"/>
            <a:ext cx="8596668" cy="711200"/>
          </a:xfrm>
        </p:spPr>
        <p:txBody>
          <a:bodyPr>
            <a:normAutofit/>
          </a:bodyPr>
          <a:lstStyle/>
          <a:p>
            <a:pPr algn="ctr"/>
            <a:r>
              <a:rPr lang="fr-FR" sz="3200" b="1" kern="0" dirty="0">
                <a:effectLst/>
                <a:latin typeface="Arial" panose="020B0604020202020204" pitchFamily="34" charset="0"/>
                <a:ea typeface="DengXian" panose="02010600030101010101" pitchFamily="2" charset="-122"/>
                <a:cs typeface="Arial" panose="020B0604020202020204" pitchFamily="34" charset="0"/>
              </a:rPr>
              <a:t>Étude de faisabilité d’une ZES</a:t>
            </a:r>
            <a:endParaRPr lang="fr-FR" sz="3200" dirty="0"/>
          </a:p>
        </p:txBody>
      </p:sp>
      <p:sp>
        <p:nvSpPr>
          <p:cNvPr id="3" name="Espace réservé du contenu 2">
            <a:extLst>
              <a:ext uri="{FF2B5EF4-FFF2-40B4-BE49-F238E27FC236}">
                <a16:creationId xmlns:a16="http://schemas.microsoft.com/office/drawing/2014/main" id="{A3301609-BDCF-8798-04F9-B709C74968D3}"/>
              </a:ext>
            </a:extLst>
          </p:cNvPr>
          <p:cNvSpPr>
            <a:spLocks noGrp="1"/>
          </p:cNvSpPr>
          <p:nvPr>
            <p:ph idx="1"/>
          </p:nvPr>
        </p:nvSpPr>
        <p:spPr>
          <a:xfrm>
            <a:off x="1" y="1054100"/>
            <a:ext cx="12192000" cy="5803900"/>
          </a:xfrm>
        </p:spPr>
        <p:txBody>
          <a:bodyPr/>
          <a:lstStyle/>
          <a:p>
            <a:r>
              <a:rPr lang="fr-FR" sz="2000" b="1" dirty="0">
                <a:latin typeface="Arial" panose="020B0604020202020204" pitchFamily="34" charset="0"/>
                <a:cs typeface="Arial" panose="020B0604020202020204" pitchFamily="34" charset="0"/>
              </a:rPr>
              <a:t>1. Cadre stratégique, législatif, socio-économique, et infrastructurel ;</a:t>
            </a:r>
          </a:p>
          <a:p>
            <a:pPr lvl="1"/>
            <a:r>
              <a:rPr lang="fr-FR" sz="2000" dirty="0">
                <a:latin typeface="Arial" panose="020B0604020202020204" pitchFamily="34" charset="0"/>
                <a:cs typeface="Arial" panose="020B0604020202020204" pitchFamily="34" charset="0"/>
              </a:rPr>
              <a:t>Vision Nationale et Stratégie sectorielle</a:t>
            </a:r>
          </a:p>
          <a:p>
            <a:pPr lvl="1"/>
            <a:r>
              <a:rPr lang="fr-FR" sz="2000" dirty="0">
                <a:latin typeface="Arial" panose="020B0604020202020204" pitchFamily="34" charset="0"/>
                <a:cs typeface="Arial" panose="020B0604020202020204" pitchFamily="34" charset="0"/>
              </a:rPr>
              <a:t>Analyse des principaux agrégats socio-économiques</a:t>
            </a:r>
          </a:p>
          <a:p>
            <a:pPr lvl="1"/>
            <a:r>
              <a:rPr lang="fr-FR" sz="2000" dirty="0">
                <a:latin typeface="Arial" panose="020B0604020202020204" pitchFamily="34" charset="0"/>
                <a:cs typeface="Arial" panose="020B0604020202020204" pitchFamily="34" charset="0"/>
              </a:rPr>
              <a:t>Analyse infrastructurelle</a:t>
            </a:r>
          </a:p>
          <a:p>
            <a:pPr lvl="1"/>
            <a:r>
              <a:rPr lang="fr-FR" sz="2000" dirty="0">
                <a:latin typeface="Arial" panose="020B0604020202020204" pitchFamily="34" charset="0"/>
                <a:cs typeface="Arial" panose="020B0604020202020204" pitchFamily="34" charset="0"/>
              </a:rPr>
              <a:t>Cadre législatif et réglementaire</a:t>
            </a:r>
          </a:p>
          <a:p>
            <a:r>
              <a:rPr lang="fr-FR" sz="2000" b="1" dirty="0">
                <a:latin typeface="Arial" panose="020B0604020202020204" pitchFamily="34" charset="0"/>
                <a:cs typeface="Arial" panose="020B0604020202020204" pitchFamily="34" charset="0"/>
              </a:rPr>
              <a:t>2. Etude de marché et dimensionnement</a:t>
            </a:r>
          </a:p>
          <a:p>
            <a:pPr lvl="1"/>
            <a:r>
              <a:rPr lang="fr-FR" sz="2000" b="1" kern="0" dirty="0">
                <a:effectLst/>
                <a:latin typeface="Arial" panose="020B0604020202020204" pitchFamily="34" charset="0"/>
                <a:ea typeface="Aptos" panose="020B0004020202020204" pitchFamily="34" charset="0"/>
                <a:cs typeface="Arial" panose="020B0604020202020204" pitchFamily="34" charset="0"/>
              </a:rPr>
              <a:t>Méthodologie de définition des filières potentiellement pertinentes (Chaîne de valeurs)</a:t>
            </a:r>
          </a:p>
          <a:p>
            <a:pPr lvl="1"/>
            <a:r>
              <a:rPr lang="fr-FR" sz="2000" kern="0" dirty="0">
                <a:effectLst/>
                <a:latin typeface="Arial" panose="020B0604020202020204" pitchFamily="34" charset="0"/>
                <a:ea typeface="Aptos" panose="020B0004020202020204" pitchFamily="34" charset="0"/>
                <a:cs typeface="Arial" panose="020B0604020202020204" pitchFamily="34" charset="0"/>
              </a:rPr>
              <a:t>Analyse du secteur agroalimentaire</a:t>
            </a:r>
            <a:endParaRPr lang="fr-FR" sz="2000" b="1" kern="0" dirty="0">
              <a:latin typeface="Arial" panose="020B0604020202020204" pitchFamily="34" charset="0"/>
              <a:ea typeface="Aptos" panose="020B0004020202020204" pitchFamily="34" charset="0"/>
              <a:cs typeface="Arial" panose="020B0604020202020204" pitchFamily="34" charset="0"/>
            </a:endParaRPr>
          </a:p>
          <a:p>
            <a:pPr lvl="1"/>
            <a:r>
              <a:rPr lang="fr-FR" sz="2000" kern="0" dirty="0">
                <a:effectLst/>
                <a:latin typeface="Arial" panose="020B0604020202020204" pitchFamily="34" charset="0"/>
                <a:ea typeface="Aptos" panose="020B0004020202020204" pitchFamily="34" charset="0"/>
                <a:cs typeface="Arial" panose="020B0604020202020204" pitchFamily="34" charset="0"/>
              </a:rPr>
              <a:t>Analyse du secteur du textile</a:t>
            </a:r>
            <a:endParaRPr lang="fr-FR" sz="2000" b="1" kern="0" dirty="0">
              <a:effectLst/>
              <a:latin typeface="Arial" panose="020B0604020202020204" pitchFamily="34" charset="0"/>
              <a:ea typeface="Aptos" panose="020B0004020202020204" pitchFamily="34" charset="0"/>
              <a:cs typeface="Arial" panose="020B0604020202020204" pitchFamily="34" charset="0"/>
            </a:endParaRPr>
          </a:p>
          <a:p>
            <a:pPr lvl="1"/>
            <a:r>
              <a:rPr lang="fr-FR" sz="2000" kern="0" dirty="0">
                <a:effectLst/>
                <a:latin typeface="Arial" panose="020B0604020202020204" pitchFamily="34" charset="0"/>
                <a:ea typeface="Aptos" panose="020B0004020202020204" pitchFamily="34" charset="0"/>
                <a:cs typeface="Arial" panose="020B0604020202020204" pitchFamily="34" charset="0"/>
              </a:rPr>
              <a:t>Analyse du secteur bois</a:t>
            </a:r>
            <a:endParaRPr lang="fr-FR" sz="2000" b="1" kern="0" dirty="0">
              <a:latin typeface="Arial" panose="020B0604020202020204" pitchFamily="34" charset="0"/>
              <a:ea typeface="Aptos" panose="020B0004020202020204" pitchFamily="34" charset="0"/>
              <a:cs typeface="Arial" panose="020B0604020202020204" pitchFamily="34" charset="0"/>
            </a:endParaRPr>
          </a:p>
          <a:p>
            <a:pPr lvl="1"/>
            <a:r>
              <a:rPr lang="fr-FR" sz="2000" kern="0" dirty="0">
                <a:effectLst/>
                <a:latin typeface="Arial" panose="020B0604020202020204" pitchFamily="34" charset="0"/>
                <a:ea typeface="Aptos" panose="020B0004020202020204" pitchFamily="34" charset="0"/>
                <a:cs typeface="Arial" panose="020B0604020202020204" pitchFamily="34" charset="0"/>
              </a:rPr>
              <a:t>Analyse du secteur des matériaux de construction</a:t>
            </a:r>
            <a:endParaRPr lang="fr-FR" sz="2000" b="1" kern="0" dirty="0">
              <a:effectLst/>
              <a:latin typeface="Arial" panose="020B0604020202020204" pitchFamily="34" charset="0"/>
              <a:ea typeface="Aptos" panose="020B0004020202020204" pitchFamily="34" charset="0"/>
              <a:cs typeface="Arial" panose="020B0604020202020204" pitchFamily="34" charset="0"/>
            </a:endParaRPr>
          </a:p>
          <a:p>
            <a:pPr lvl="1"/>
            <a:r>
              <a:rPr lang="fr-FR" sz="2000" kern="0" dirty="0">
                <a:effectLst/>
                <a:latin typeface="Arial" panose="020B0604020202020204" pitchFamily="34" charset="0"/>
                <a:ea typeface="Aptos" panose="020B0004020202020204" pitchFamily="34" charset="0"/>
                <a:cs typeface="Arial" panose="020B0604020202020204" pitchFamily="34" charset="0"/>
              </a:rPr>
              <a:t>Analyse du secteur de la chimie</a:t>
            </a:r>
          </a:p>
          <a:p>
            <a:pPr lvl="1"/>
            <a:r>
              <a:rPr lang="fr-FR" sz="2000" b="1" u="sng" kern="0" dirty="0">
                <a:effectLst/>
                <a:latin typeface="Arial" panose="020B0604020202020204" pitchFamily="34" charset="0"/>
                <a:ea typeface="Aptos" panose="020B0004020202020204" pitchFamily="34" charset="0"/>
                <a:cs typeface="Arial" panose="020B0604020202020204" pitchFamily="34" charset="0"/>
              </a:rPr>
              <a:t>Analyse multicritère des filières cibles considérées</a:t>
            </a:r>
            <a:endParaRPr lang="fr-FR" sz="2000" b="1" u="sng" dirty="0">
              <a:latin typeface="Arial" panose="020B0604020202020204" pitchFamily="34" charset="0"/>
              <a:cs typeface="Arial" panose="020B0604020202020204" pitchFamily="34" charset="0"/>
            </a:endParaRPr>
          </a:p>
          <a:p>
            <a:endParaRPr lang="fr-F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572933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7DDC4AD-6413-CED4-D871-81D9E8DA84D5}"/>
              </a:ext>
            </a:extLst>
          </p:cNvPr>
          <p:cNvSpPr>
            <a:spLocks noGrp="1"/>
          </p:cNvSpPr>
          <p:nvPr>
            <p:ph type="title"/>
          </p:nvPr>
        </p:nvSpPr>
        <p:spPr>
          <a:xfrm>
            <a:off x="677334" y="254000"/>
            <a:ext cx="8596668" cy="774700"/>
          </a:xfrm>
        </p:spPr>
        <p:txBody>
          <a:bodyPr>
            <a:normAutofit/>
          </a:bodyPr>
          <a:lstStyle/>
          <a:p>
            <a:pPr algn="ctr"/>
            <a:r>
              <a:rPr lang="fr-FR" sz="3200" b="1" kern="0" dirty="0">
                <a:effectLst/>
                <a:latin typeface="Arial" panose="020B0604020202020204" pitchFamily="34" charset="0"/>
                <a:ea typeface="DengXian" panose="02010600030101010101" pitchFamily="2" charset="-122"/>
                <a:cs typeface="Arial" panose="020B0604020202020204" pitchFamily="34" charset="0"/>
              </a:rPr>
              <a:t>Stratégie</a:t>
            </a:r>
            <a:endParaRPr lang="fr-FR" sz="3200" dirty="0"/>
          </a:p>
        </p:txBody>
      </p:sp>
      <p:sp>
        <p:nvSpPr>
          <p:cNvPr id="3" name="Espace réservé du contenu 2">
            <a:extLst>
              <a:ext uri="{FF2B5EF4-FFF2-40B4-BE49-F238E27FC236}">
                <a16:creationId xmlns:a16="http://schemas.microsoft.com/office/drawing/2014/main" id="{B37DE29D-4D9B-8870-A895-8B7D31C52634}"/>
              </a:ext>
            </a:extLst>
          </p:cNvPr>
          <p:cNvSpPr>
            <a:spLocks noGrp="1"/>
          </p:cNvSpPr>
          <p:nvPr>
            <p:ph idx="1"/>
          </p:nvPr>
        </p:nvSpPr>
        <p:spPr>
          <a:xfrm>
            <a:off x="0" y="1244600"/>
            <a:ext cx="12192000" cy="5613400"/>
          </a:xfrm>
        </p:spPr>
        <p:txBody>
          <a:bodyPr>
            <a:normAutofit fontScale="92500" lnSpcReduction="10000"/>
          </a:bodyPr>
          <a:lstStyle/>
          <a:p>
            <a:r>
              <a:rPr lang="fr-FR" sz="2800" dirty="0">
                <a:latin typeface="Arial" panose="020B0604020202020204" pitchFamily="34" charset="0"/>
                <a:cs typeface="Arial" panose="020B0604020202020204" pitchFamily="34" charset="0"/>
              </a:rPr>
              <a:t>Comme en matière de PPP, il convient en amont de définir une stratégie définissant des objectifs, des axes de développent en fonction des orientations de développement du Pays, les axes de développement industriel, notamment en termes de transformation et de chaînes de valeur, d’aménagement du territoire, un cadre réglementaire et institutionnel, des modalités opérationnelles, notamment de mise en œuvre des ZES, en termes d’infrastructures et d’aménagements, mais aussi de gouvernance, de climat des affaires, procédurales, contractuelles, organisant un cadre d’incitations, des modalités de règlement des différends, etc….</a:t>
            </a:r>
          </a:p>
          <a:p>
            <a:r>
              <a:rPr lang="fr-FR" sz="2800" dirty="0">
                <a:latin typeface="Arial" panose="020B0604020202020204" pitchFamily="34" charset="0"/>
                <a:cs typeface="Arial" panose="020B0604020202020204" pitchFamily="34" charset="0"/>
              </a:rPr>
              <a:t>Cette stratégie est ensuite déclinée dans une loi implémentée par des textes et règlement d’application. Une parfaite coordination avec l’environnement réglementaire doit être assurée (en matière domaniale, environnementale, de partenariat public privé, mais aussi comme nous l’avons vu au plan sectoriel, et enfin en termes d’investissement).</a:t>
            </a:r>
          </a:p>
        </p:txBody>
      </p:sp>
    </p:spTree>
    <p:extLst>
      <p:ext uri="{BB962C8B-B14F-4D97-AF65-F5344CB8AC3E}">
        <p14:creationId xmlns:p14="http://schemas.microsoft.com/office/powerpoint/2010/main" val="17717518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38BEA2D-A63E-1D3C-2815-9C7DA5151430}"/>
              </a:ext>
            </a:extLst>
          </p:cNvPr>
          <p:cNvSpPr>
            <a:spLocks noGrp="1"/>
          </p:cNvSpPr>
          <p:nvPr>
            <p:ph type="title"/>
          </p:nvPr>
        </p:nvSpPr>
        <p:spPr>
          <a:xfrm>
            <a:off x="677334" y="330200"/>
            <a:ext cx="8596668" cy="800100"/>
          </a:xfrm>
        </p:spPr>
        <p:txBody>
          <a:bodyPr>
            <a:normAutofit/>
          </a:bodyPr>
          <a:lstStyle/>
          <a:p>
            <a:pPr algn="ctr"/>
            <a:r>
              <a:rPr lang="fr-FR" sz="3200" b="1" kern="0" dirty="0">
                <a:effectLst/>
                <a:latin typeface="Arial" panose="020B0604020202020204" pitchFamily="34" charset="0"/>
                <a:ea typeface="DengXian" panose="02010600030101010101" pitchFamily="2" charset="-122"/>
                <a:cs typeface="Arial" panose="020B0604020202020204" pitchFamily="34" charset="0"/>
              </a:rPr>
              <a:t>Étude de faisabilité d’une ZES</a:t>
            </a:r>
            <a:endParaRPr lang="fr-FR" sz="3200" dirty="0"/>
          </a:p>
        </p:txBody>
      </p:sp>
      <p:sp>
        <p:nvSpPr>
          <p:cNvPr id="3" name="Espace réservé du contenu 2">
            <a:extLst>
              <a:ext uri="{FF2B5EF4-FFF2-40B4-BE49-F238E27FC236}">
                <a16:creationId xmlns:a16="http://schemas.microsoft.com/office/drawing/2014/main" id="{7FC9DA58-AF5C-509A-5558-7A2B2D9E15A7}"/>
              </a:ext>
            </a:extLst>
          </p:cNvPr>
          <p:cNvSpPr>
            <a:spLocks noGrp="1"/>
          </p:cNvSpPr>
          <p:nvPr>
            <p:ph idx="1"/>
          </p:nvPr>
        </p:nvSpPr>
        <p:spPr>
          <a:xfrm>
            <a:off x="0" y="1358900"/>
            <a:ext cx="12192000" cy="5499100"/>
          </a:xfrm>
        </p:spPr>
        <p:txBody>
          <a:bodyPr>
            <a:noAutofit/>
          </a:bodyPr>
          <a:lstStyle/>
          <a:p>
            <a:pPr lvl="1"/>
            <a:r>
              <a:rPr lang="fr-FR" sz="2600" kern="0" dirty="0">
                <a:effectLst/>
                <a:latin typeface="Arial" panose="020B0604020202020204" pitchFamily="34" charset="0"/>
                <a:ea typeface="Aptos" panose="020B0004020202020204" pitchFamily="34" charset="0"/>
                <a:cs typeface="Arial" panose="020B0604020202020204" pitchFamily="34" charset="0"/>
              </a:rPr>
              <a:t>Dimensionnement du besoin foncier</a:t>
            </a:r>
          </a:p>
          <a:p>
            <a:r>
              <a:rPr lang="fr-FR" sz="2600" b="1" dirty="0">
                <a:latin typeface="Arial" panose="020B0604020202020204" pitchFamily="34" charset="0"/>
                <a:cs typeface="Arial" panose="020B0604020202020204" pitchFamily="34" charset="0"/>
              </a:rPr>
              <a:t>3. Etude technique et Master planning</a:t>
            </a:r>
          </a:p>
          <a:p>
            <a:pPr lvl="1"/>
            <a:r>
              <a:rPr lang="fr-FR" sz="2600" kern="0" dirty="0">
                <a:effectLst/>
                <a:latin typeface="Arial" panose="020B0604020202020204" pitchFamily="34" charset="0"/>
                <a:ea typeface="Aptos" panose="020B0004020202020204" pitchFamily="34" charset="0"/>
                <a:cs typeface="Arial" panose="020B0604020202020204" pitchFamily="34" charset="0"/>
              </a:rPr>
              <a:t>Diagnostic et état des lieux</a:t>
            </a:r>
          </a:p>
          <a:p>
            <a:pPr lvl="1"/>
            <a:r>
              <a:rPr lang="fr-FR" sz="2600" kern="0" dirty="0">
                <a:effectLst/>
                <a:latin typeface="Arial" panose="020B0604020202020204" pitchFamily="34" charset="0"/>
                <a:ea typeface="Aptos" panose="020B0004020202020204" pitchFamily="34" charset="0"/>
                <a:cs typeface="Arial" panose="020B0604020202020204" pitchFamily="34" charset="0"/>
              </a:rPr>
              <a:t>Master plan et zoning</a:t>
            </a:r>
            <a:endParaRPr lang="fr-FR" sz="2600" kern="0" dirty="0">
              <a:latin typeface="Arial" panose="020B0604020202020204" pitchFamily="34" charset="0"/>
              <a:ea typeface="Aptos" panose="020B0004020202020204" pitchFamily="34" charset="0"/>
              <a:cs typeface="Arial" panose="020B0604020202020204" pitchFamily="34" charset="0"/>
            </a:endParaRPr>
          </a:p>
          <a:p>
            <a:pPr lvl="1"/>
            <a:r>
              <a:rPr lang="fr-FR" sz="2600" kern="0" dirty="0">
                <a:effectLst/>
                <a:latin typeface="Arial" panose="020B0604020202020204" pitchFamily="34" charset="0"/>
                <a:ea typeface="Aptos" panose="020B0004020202020204" pitchFamily="34" charset="0"/>
                <a:cs typeface="Arial" panose="020B0604020202020204" pitchFamily="34" charset="0"/>
              </a:rPr>
              <a:t>Schémas des infrastructures</a:t>
            </a:r>
          </a:p>
          <a:p>
            <a:pPr lvl="2"/>
            <a:r>
              <a:rPr lang="fr-FR" sz="2600" kern="0" dirty="0">
                <a:effectLst/>
                <a:latin typeface="Arial" panose="020B0604020202020204" pitchFamily="34" charset="0"/>
                <a:ea typeface="Aptos" panose="020B0004020202020204" pitchFamily="34" charset="0"/>
                <a:cs typeface="Arial" panose="020B0604020202020204" pitchFamily="34" charset="0"/>
              </a:rPr>
              <a:t>Terrassements généraux</a:t>
            </a:r>
          </a:p>
          <a:p>
            <a:pPr lvl="2"/>
            <a:r>
              <a:rPr lang="fr-FR" sz="2600" kern="0" dirty="0">
                <a:effectLst/>
                <a:latin typeface="Arial" panose="020B0604020202020204" pitchFamily="34" charset="0"/>
                <a:ea typeface="Aptos" panose="020B0004020202020204" pitchFamily="34" charset="0"/>
                <a:cs typeface="Arial" panose="020B0604020202020204" pitchFamily="34" charset="0"/>
              </a:rPr>
              <a:t>Accès et Voiries</a:t>
            </a:r>
            <a:endParaRPr lang="fr-FR" sz="2600" kern="0" dirty="0">
              <a:latin typeface="Arial" panose="020B0604020202020204" pitchFamily="34" charset="0"/>
              <a:ea typeface="Aptos" panose="020B0004020202020204" pitchFamily="34" charset="0"/>
              <a:cs typeface="Arial" panose="020B0604020202020204" pitchFamily="34" charset="0"/>
            </a:endParaRPr>
          </a:p>
          <a:p>
            <a:pPr lvl="2"/>
            <a:r>
              <a:rPr lang="fr-FR" sz="2600" kern="0" dirty="0">
                <a:effectLst/>
                <a:latin typeface="Arial" panose="020B0604020202020204" pitchFamily="34" charset="0"/>
                <a:ea typeface="Aptos" panose="020B0004020202020204" pitchFamily="34" charset="0"/>
                <a:cs typeface="Arial" panose="020B0604020202020204" pitchFamily="34" charset="0"/>
              </a:rPr>
              <a:t>Eau Potable</a:t>
            </a:r>
          </a:p>
          <a:p>
            <a:pPr lvl="2"/>
            <a:r>
              <a:rPr lang="fr-FR" sz="2600" kern="0" dirty="0">
                <a:effectLst/>
                <a:latin typeface="Arial" panose="020B0604020202020204" pitchFamily="34" charset="0"/>
                <a:ea typeface="Aptos" panose="020B0004020202020204" pitchFamily="34" charset="0"/>
                <a:cs typeface="Arial" panose="020B0604020202020204" pitchFamily="34" charset="0"/>
              </a:rPr>
              <a:t>Réseau d’assainissement des eaux usées</a:t>
            </a:r>
            <a:endParaRPr lang="fr-FR" sz="2600" kern="0" dirty="0">
              <a:latin typeface="Arial" panose="020B0604020202020204" pitchFamily="34" charset="0"/>
              <a:ea typeface="Aptos" panose="020B0004020202020204" pitchFamily="34" charset="0"/>
              <a:cs typeface="Arial" panose="020B0604020202020204" pitchFamily="34" charset="0"/>
            </a:endParaRPr>
          </a:p>
          <a:p>
            <a:pPr lvl="2"/>
            <a:r>
              <a:rPr lang="fr-FR" sz="2600" kern="0" dirty="0">
                <a:effectLst/>
                <a:latin typeface="Arial" panose="020B0604020202020204" pitchFamily="34" charset="0"/>
                <a:ea typeface="Aptos" panose="020B0004020202020204" pitchFamily="34" charset="0"/>
                <a:cs typeface="Arial" panose="020B0604020202020204" pitchFamily="34" charset="0"/>
              </a:rPr>
              <a:t>Réseau d’assainissement des eaux pluviales</a:t>
            </a:r>
            <a:endParaRPr lang="fr-FR" sz="2600" kern="0" dirty="0">
              <a:latin typeface="Arial" panose="020B060402020202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30673812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CC16DBB-9FCD-FC32-C02C-5D09AC2FE38F}"/>
              </a:ext>
            </a:extLst>
          </p:cNvPr>
          <p:cNvSpPr>
            <a:spLocks noGrp="1"/>
          </p:cNvSpPr>
          <p:nvPr>
            <p:ph type="title"/>
          </p:nvPr>
        </p:nvSpPr>
        <p:spPr>
          <a:xfrm>
            <a:off x="677334" y="342900"/>
            <a:ext cx="8596668" cy="723900"/>
          </a:xfrm>
        </p:spPr>
        <p:txBody>
          <a:bodyPr>
            <a:normAutofit/>
          </a:bodyPr>
          <a:lstStyle/>
          <a:p>
            <a:pPr algn="ctr"/>
            <a:r>
              <a:rPr lang="fr-FR" sz="3200" b="1" kern="0" dirty="0">
                <a:effectLst/>
                <a:latin typeface="Arial" panose="020B0604020202020204" pitchFamily="34" charset="0"/>
                <a:ea typeface="DengXian" panose="02010600030101010101" pitchFamily="2" charset="-122"/>
                <a:cs typeface="Arial" panose="020B0604020202020204" pitchFamily="34" charset="0"/>
              </a:rPr>
              <a:t>Étude de faisabilité d’une ZES</a:t>
            </a:r>
            <a:endParaRPr lang="fr-FR" sz="3200" dirty="0"/>
          </a:p>
        </p:txBody>
      </p:sp>
      <p:sp>
        <p:nvSpPr>
          <p:cNvPr id="3" name="Espace réservé du contenu 2">
            <a:extLst>
              <a:ext uri="{FF2B5EF4-FFF2-40B4-BE49-F238E27FC236}">
                <a16:creationId xmlns:a16="http://schemas.microsoft.com/office/drawing/2014/main" id="{B64477BA-91EF-C79B-9E41-C12B1A818C7D}"/>
              </a:ext>
            </a:extLst>
          </p:cNvPr>
          <p:cNvSpPr>
            <a:spLocks noGrp="1"/>
          </p:cNvSpPr>
          <p:nvPr>
            <p:ph idx="1"/>
          </p:nvPr>
        </p:nvSpPr>
        <p:spPr>
          <a:xfrm>
            <a:off x="0" y="1346200"/>
            <a:ext cx="12192000" cy="5511800"/>
          </a:xfrm>
        </p:spPr>
        <p:txBody>
          <a:bodyPr>
            <a:normAutofit/>
          </a:bodyPr>
          <a:lstStyle/>
          <a:p>
            <a:pPr lvl="3"/>
            <a:r>
              <a:rPr lang="fr-FR" sz="2800" kern="0" dirty="0">
                <a:effectLst/>
                <a:latin typeface="Arial" panose="020B0604020202020204" pitchFamily="34" charset="0"/>
                <a:ea typeface="Aptos" panose="020B0004020202020204" pitchFamily="34" charset="0"/>
                <a:cs typeface="Arial" panose="020B0604020202020204" pitchFamily="34" charset="0"/>
              </a:rPr>
              <a:t>Electricité et Eclairage</a:t>
            </a:r>
          </a:p>
          <a:p>
            <a:pPr lvl="3"/>
            <a:r>
              <a:rPr lang="fr-FR" sz="2800" kern="0" dirty="0">
                <a:effectLst/>
                <a:latin typeface="Arial" panose="020B0604020202020204" pitchFamily="34" charset="0"/>
                <a:ea typeface="Aptos" panose="020B0004020202020204" pitchFamily="34" charset="0"/>
                <a:cs typeface="Arial" panose="020B0604020202020204" pitchFamily="34" charset="0"/>
              </a:rPr>
              <a:t>Télécommunications</a:t>
            </a:r>
            <a:endParaRPr lang="fr-FR" sz="2800" kern="0" dirty="0">
              <a:latin typeface="Arial" panose="020B0604020202020204" pitchFamily="34" charset="0"/>
              <a:ea typeface="Aptos" panose="020B0004020202020204" pitchFamily="34" charset="0"/>
              <a:cs typeface="Arial" panose="020B0604020202020204" pitchFamily="34" charset="0"/>
            </a:endParaRPr>
          </a:p>
          <a:p>
            <a:pPr lvl="2"/>
            <a:r>
              <a:rPr lang="fr-FR" sz="2800" kern="0" dirty="0">
                <a:effectLst/>
                <a:latin typeface="Arial" panose="020B0604020202020204" pitchFamily="34" charset="0"/>
                <a:ea typeface="Aptos" panose="020B0004020202020204" pitchFamily="34" charset="0"/>
                <a:cs typeface="Arial" panose="020B0604020202020204" pitchFamily="34" charset="0"/>
              </a:rPr>
              <a:t>Coûts d’aménagement</a:t>
            </a:r>
          </a:p>
          <a:p>
            <a:pPr lvl="1"/>
            <a:r>
              <a:rPr lang="fr-FR" sz="2800" b="1" kern="0" dirty="0">
                <a:latin typeface="Arial" panose="020B0604020202020204" pitchFamily="34" charset="0"/>
                <a:ea typeface="Aptos" panose="020B0004020202020204" pitchFamily="34" charset="0"/>
                <a:cs typeface="Arial" panose="020B0604020202020204" pitchFamily="34" charset="0"/>
              </a:rPr>
              <a:t>4. B</a:t>
            </a:r>
            <a:r>
              <a:rPr lang="fr-FR" sz="2800" b="1" kern="0" dirty="0">
                <a:effectLst/>
                <a:latin typeface="Arial" panose="020B0604020202020204" pitchFamily="34" charset="0"/>
                <a:ea typeface="Aptos" panose="020B0004020202020204" pitchFamily="34" charset="0"/>
                <a:cs typeface="Arial" panose="020B0604020202020204" pitchFamily="34" charset="0"/>
              </a:rPr>
              <a:t>enchmark des facteurs clés de succès</a:t>
            </a:r>
          </a:p>
          <a:p>
            <a:pPr lvl="2"/>
            <a:r>
              <a:rPr lang="fr-FR" sz="2800" kern="0" dirty="0">
                <a:effectLst/>
                <a:latin typeface="Arial" panose="020B0604020202020204" pitchFamily="34" charset="0"/>
                <a:ea typeface="Aptos" panose="020B0004020202020204" pitchFamily="34" charset="0"/>
                <a:cs typeface="Arial" panose="020B0604020202020204" pitchFamily="34" charset="0"/>
              </a:rPr>
              <a:t>Analyse comparative du cadre règlementaire et légal</a:t>
            </a:r>
            <a:endParaRPr lang="fr-FR" sz="2800" b="1" kern="0" dirty="0">
              <a:latin typeface="Arial" panose="020B0604020202020204" pitchFamily="34" charset="0"/>
              <a:ea typeface="Aptos" panose="020B0004020202020204" pitchFamily="34" charset="0"/>
              <a:cs typeface="Arial" panose="020B0604020202020204" pitchFamily="34" charset="0"/>
            </a:endParaRPr>
          </a:p>
          <a:p>
            <a:pPr lvl="2"/>
            <a:r>
              <a:rPr lang="fr-FR" sz="2800" kern="0" dirty="0">
                <a:effectLst/>
                <a:latin typeface="Arial" panose="020B0604020202020204" pitchFamily="34" charset="0"/>
                <a:ea typeface="Aptos" panose="020B0004020202020204" pitchFamily="34" charset="0"/>
                <a:cs typeface="Arial" panose="020B0604020202020204" pitchFamily="34" charset="0"/>
              </a:rPr>
              <a:t>Analyse comparative du cadre fiscal, douanier et administratif</a:t>
            </a:r>
            <a:endParaRPr lang="fr-FR" sz="2800" b="1" kern="0" dirty="0">
              <a:effectLst/>
              <a:latin typeface="Arial" panose="020B0604020202020204" pitchFamily="34" charset="0"/>
              <a:ea typeface="Aptos" panose="020B0004020202020204" pitchFamily="34" charset="0"/>
              <a:cs typeface="Arial" panose="020B0604020202020204" pitchFamily="34" charset="0"/>
            </a:endParaRPr>
          </a:p>
          <a:p>
            <a:pPr lvl="2"/>
            <a:r>
              <a:rPr lang="fr-FR" sz="2800" kern="0" dirty="0">
                <a:effectLst/>
                <a:latin typeface="Arial" panose="020B0604020202020204" pitchFamily="34" charset="0"/>
                <a:ea typeface="Aptos" panose="020B0004020202020204" pitchFamily="34" charset="0"/>
                <a:cs typeface="Arial" panose="020B0604020202020204" pitchFamily="34" charset="0"/>
              </a:rPr>
              <a:t>Analyse comparative des critères stratégiques de compétitivité</a:t>
            </a:r>
            <a:endParaRPr lang="fr-FR" sz="2800" b="1" kern="0" dirty="0">
              <a:effectLst/>
              <a:latin typeface="Arial" panose="020B0604020202020204" pitchFamily="34" charset="0"/>
              <a:ea typeface="Aptos" panose="020B0004020202020204" pitchFamily="34" charset="0"/>
              <a:cs typeface="Arial" panose="020B0604020202020204" pitchFamily="34" charset="0"/>
            </a:endParaRPr>
          </a:p>
          <a:p>
            <a:pPr lvl="1"/>
            <a:r>
              <a:rPr lang="fr-FR" sz="2800" b="1" kern="0" dirty="0">
                <a:effectLst/>
                <a:latin typeface="Arial" panose="020B0604020202020204" pitchFamily="34" charset="0"/>
                <a:ea typeface="Aptos" panose="020B0004020202020204" pitchFamily="34" charset="0"/>
                <a:cs typeface="Arial" panose="020B0604020202020204" pitchFamily="34" charset="0"/>
              </a:rPr>
              <a:t>5. </a:t>
            </a:r>
            <a:r>
              <a:rPr lang="fr-FR" sz="2800" b="1" u="sng" kern="0" dirty="0">
                <a:effectLst/>
                <a:latin typeface="Arial" panose="020B0604020202020204" pitchFamily="34" charset="0"/>
                <a:ea typeface="Aptos" panose="020B0004020202020204" pitchFamily="34" charset="0"/>
                <a:cs typeface="Arial" panose="020B0604020202020204" pitchFamily="34" charset="0"/>
              </a:rPr>
              <a:t>Gouvernance</a:t>
            </a:r>
            <a:r>
              <a:rPr lang="fr-FR" sz="2800" b="1" kern="0" dirty="0">
                <a:effectLst/>
                <a:latin typeface="Arial" panose="020B0604020202020204" pitchFamily="34" charset="0"/>
                <a:ea typeface="Aptos" panose="020B0004020202020204" pitchFamily="34" charset="0"/>
                <a:cs typeface="Arial" panose="020B0604020202020204" pitchFamily="34" charset="0"/>
              </a:rPr>
              <a:t>, offre de valeur et projections financières</a:t>
            </a:r>
          </a:p>
          <a:p>
            <a:pPr lvl="2"/>
            <a:r>
              <a:rPr lang="fr-FR" sz="2600" kern="0" dirty="0">
                <a:effectLst/>
                <a:latin typeface="Arial" panose="020B0604020202020204" pitchFamily="34" charset="0"/>
                <a:ea typeface="Aptos" panose="020B0004020202020204" pitchFamily="34" charset="0"/>
                <a:cs typeface="Arial" panose="020B0604020202020204" pitchFamily="34" charset="0"/>
              </a:rPr>
              <a:t>Gouvernance</a:t>
            </a:r>
            <a:endParaRPr lang="fr-FR" sz="2600" b="1" kern="0" dirty="0">
              <a:latin typeface="Arial" panose="020B0604020202020204" pitchFamily="34" charset="0"/>
              <a:ea typeface="Aptos" panose="020B0004020202020204" pitchFamily="34" charset="0"/>
              <a:cs typeface="Arial" panose="020B0604020202020204" pitchFamily="34" charset="0"/>
            </a:endParaRPr>
          </a:p>
          <a:p>
            <a:endParaRPr lang="fr-FR" dirty="0"/>
          </a:p>
        </p:txBody>
      </p:sp>
    </p:spTree>
    <p:extLst>
      <p:ext uri="{BB962C8B-B14F-4D97-AF65-F5344CB8AC3E}">
        <p14:creationId xmlns:p14="http://schemas.microsoft.com/office/powerpoint/2010/main" val="9894147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84A8081-ED27-38C0-F251-B7F1F65B0CFD}"/>
              </a:ext>
            </a:extLst>
          </p:cNvPr>
          <p:cNvSpPr>
            <a:spLocks noGrp="1"/>
          </p:cNvSpPr>
          <p:nvPr>
            <p:ph type="title"/>
          </p:nvPr>
        </p:nvSpPr>
        <p:spPr>
          <a:xfrm>
            <a:off x="677334" y="292100"/>
            <a:ext cx="8596668" cy="774700"/>
          </a:xfrm>
        </p:spPr>
        <p:txBody>
          <a:bodyPr>
            <a:normAutofit/>
          </a:bodyPr>
          <a:lstStyle/>
          <a:p>
            <a:pPr algn="ctr"/>
            <a:r>
              <a:rPr lang="fr-FR" sz="3200" b="1" kern="0" dirty="0">
                <a:effectLst/>
                <a:latin typeface="Arial" panose="020B0604020202020204" pitchFamily="34" charset="0"/>
                <a:ea typeface="DengXian" panose="02010600030101010101" pitchFamily="2" charset="-122"/>
                <a:cs typeface="Arial" panose="020B0604020202020204" pitchFamily="34" charset="0"/>
              </a:rPr>
              <a:t>Étude de faisabilité d’une ZES</a:t>
            </a:r>
            <a:endParaRPr lang="fr-FR" sz="3200" dirty="0"/>
          </a:p>
        </p:txBody>
      </p:sp>
      <p:sp>
        <p:nvSpPr>
          <p:cNvPr id="3" name="Espace réservé du contenu 2">
            <a:extLst>
              <a:ext uri="{FF2B5EF4-FFF2-40B4-BE49-F238E27FC236}">
                <a16:creationId xmlns:a16="http://schemas.microsoft.com/office/drawing/2014/main" id="{B295F211-A047-27B7-7160-09F19DBAEA09}"/>
              </a:ext>
            </a:extLst>
          </p:cNvPr>
          <p:cNvSpPr>
            <a:spLocks noGrp="1"/>
          </p:cNvSpPr>
          <p:nvPr>
            <p:ph idx="1"/>
          </p:nvPr>
        </p:nvSpPr>
        <p:spPr>
          <a:xfrm>
            <a:off x="0" y="1397000"/>
            <a:ext cx="12192000" cy="5293360"/>
          </a:xfrm>
        </p:spPr>
        <p:txBody>
          <a:bodyPr>
            <a:normAutofit/>
          </a:bodyPr>
          <a:lstStyle/>
          <a:p>
            <a:pPr lvl="2"/>
            <a:r>
              <a:rPr lang="fr-FR" sz="4400" kern="0" dirty="0">
                <a:effectLst/>
                <a:latin typeface="Arial" panose="020B0604020202020204" pitchFamily="34" charset="0"/>
                <a:ea typeface="Aptos" panose="020B0004020202020204" pitchFamily="34" charset="0"/>
                <a:cs typeface="Arial" panose="020B0604020202020204" pitchFamily="34" charset="0"/>
              </a:rPr>
              <a:t>Offre de valeur de la zone (foncière et immobilière, logistique, de services, formation, économie circulaire, projections financières)</a:t>
            </a:r>
          </a:p>
          <a:p>
            <a:pPr lvl="1">
              <a:buFont typeface="Wingdings" panose="05000000000000000000" pitchFamily="2" charset="2"/>
              <a:buChar char="Ø"/>
            </a:pPr>
            <a:r>
              <a:rPr lang="fr-FR" sz="4400" b="1" kern="0" dirty="0">
                <a:latin typeface="Arial" panose="020B0604020202020204" pitchFamily="34" charset="0"/>
                <a:ea typeface="Aptos" panose="020B0004020202020204" pitchFamily="34" charset="0"/>
                <a:cs typeface="Arial" panose="020B0604020202020204" pitchFamily="34" charset="0"/>
              </a:rPr>
              <a:t>6. E</a:t>
            </a:r>
            <a:r>
              <a:rPr lang="fr-FR" sz="4400" b="1" kern="0" dirty="0">
                <a:effectLst/>
                <a:latin typeface="Arial" panose="020B0604020202020204" pitchFamily="34" charset="0"/>
                <a:ea typeface="Aptos" panose="020B0004020202020204" pitchFamily="34" charset="0"/>
                <a:cs typeface="Arial" panose="020B0604020202020204" pitchFamily="34" charset="0"/>
              </a:rPr>
              <a:t>valuation de l’impact de la zone</a:t>
            </a:r>
          </a:p>
          <a:p>
            <a:pPr lvl="2">
              <a:buFont typeface="Wingdings" panose="05000000000000000000" pitchFamily="2" charset="2"/>
              <a:buChar char="Ø"/>
            </a:pPr>
            <a:r>
              <a:rPr lang="fr-FR" sz="4400" b="1" kern="0" dirty="0">
                <a:latin typeface="Arial" panose="020B0604020202020204" pitchFamily="34" charset="0"/>
                <a:ea typeface="Aptos" panose="020B0004020202020204" pitchFamily="34" charset="0"/>
                <a:cs typeface="Arial" panose="020B0604020202020204" pitchFamily="34" charset="0"/>
              </a:rPr>
              <a:t>Impacts environnementaux</a:t>
            </a:r>
          </a:p>
          <a:p>
            <a:pPr lvl="2">
              <a:buFont typeface="Wingdings" panose="05000000000000000000" pitchFamily="2" charset="2"/>
              <a:buChar char="Ø"/>
            </a:pPr>
            <a:r>
              <a:rPr lang="fr-FR" sz="4400" b="1" kern="0" dirty="0">
                <a:effectLst/>
                <a:latin typeface="Arial" panose="020B0604020202020204" pitchFamily="34" charset="0"/>
                <a:ea typeface="Aptos" panose="020B0004020202020204" pitchFamily="34" charset="0"/>
                <a:cs typeface="Arial" panose="020B0604020202020204" pitchFamily="34" charset="0"/>
              </a:rPr>
              <a:t>Impacts socio-économiques</a:t>
            </a:r>
          </a:p>
          <a:p>
            <a:endParaRPr lang="fr-FR" dirty="0"/>
          </a:p>
        </p:txBody>
      </p:sp>
    </p:spTree>
    <p:extLst>
      <p:ext uri="{BB962C8B-B14F-4D97-AF65-F5344CB8AC3E}">
        <p14:creationId xmlns:p14="http://schemas.microsoft.com/office/powerpoint/2010/main" val="3072403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CB9B049-CBCC-DEF1-3816-4886AF1CAA66}"/>
              </a:ext>
            </a:extLst>
          </p:cNvPr>
          <p:cNvSpPr>
            <a:spLocks noGrp="1"/>
          </p:cNvSpPr>
          <p:nvPr>
            <p:ph type="title"/>
          </p:nvPr>
        </p:nvSpPr>
        <p:spPr>
          <a:xfrm>
            <a:off x="677334" y="495300"/>
            <a:ext cx="10549466" cy="1282700"/>
          </a:xfrm>
        </p:spPr>
        <p:txBody>
          <a:bodyPr/>
          <a:lstStyle/>
          <a:p>
            <a:pPr algn="ctr"/>
            <a:r>
              <a:rPr lang="fr-FR" b="1" dirty="0">
                <a:latin typeface="Arial" panose="020B0604020202020204" pitchFamily="34" charset="0"/>
                <a:cs typeface="Arial" panose="020B0604020202020204" pitchFamily="34" charset="0"/>
              </a:rPr>
              <a:t>Observations sur quelques questions clés préalables à la contractualisation</a:t>
            </a:r>
          </a:p>
        </p:txBody>
      </p:sp>
      <p:sp>
        <p:nvSpPr>
          <p:cNvPr id="3" name="Espace réservé du contenu 2">
            <a:extLst>
              <a:ext uri="{FF2B5EF4-FFF2-40B4-BE49-F238E27FC236}">
                <a16:creationId xmlns:a16="http://schemas.microsoft.com/office/drawing/2014/main" id="{9EA72103-BD62-2592-2C3D-AF626510387C}"/>
              </a:ext>
            </a:extLst>
          </p:cNvPr>
          <p:cNvSpPr>
            <a:spLocks noGrp="1"/>
          </p:cNvSpPr>
          <p:nvPr>
            <p:ph idx="1"/>
          </p:nvPr>
        </p:nvSpPr>
        <p:spPr>
          <a:xfrm>
            <a:off x="215900" y="2346960"/>
            <a:ext cx="11607800" cy="4015740"/>
          </a:xfrm>
        </p:spPr>
        <p:txBody>
          <a:bodyPr>
            <a:noAutofit/>
          </a:bodyPr>
          <a:lstStyle/>
          <a:p>
            <a:pPr algn="ctr"/>
            <a:r>
              <a:rPr lang="fr-FR" sz="4800" b="1" dirty="0">
                <a:latin typeface="Arial" panose="020B0604020202020204" pitchFamily="34" charset="0"/>
                <a:cs typeface="Arial" panose="020B0604020202020204" pitchFamily="34" charset="0"/>
              </a:rPr>
              <a:t>Energie</a:t>
            </a:r>
          </a:p>
          <a:p>
            <a:pPr algn="ctr"/>
            <a:r>
              <a:rPr lang="fr-FR" sz="4800" b="1" dirty="0">
                <a:latin typeface="Arial" panose="020B0604020202020204" pitchFamily="34" charset="0"/>
                <a:cs typeface="Arial" panose="020B0604020202020204" pitchFamily="34" charset="0"/>
              </a:rPr>
              <a:t>Gouvernance</a:t>
            </a:r>
          </a:p>
          <a:p>
            <a:pPr algn="ctr"/>
            <a:r>
              <a:rPr lang="fr-FR" sz="4800" b="1" dirty="0">
                <a:latin typeface="Arial" panose="020B0604020202020204" pitchFamily="34" charset="0"/>
                <a:cs typeface="Arial" panose="020B0604020202020204" pitchFamily="34" charset="0"/>
              </a:rPr>
              <a:t>Filières </a:t>
            </a:r>
          </a:p>
          <a:p>
            <a:pPr algn="ctr"/>
            <a:r>
              <a:rPr lang="fr-FR" sz="4800" b="1" dirty="0">
                <a:latin typeface="Arial" panose="020B0604020202020204" pitchFamily="34" charset="0"/>
                <a:cs typeface="Arial" panose="020B0604020202020204" pitchFamily="34" charset="0"/>
              </a:rPr>
              <a:t>PME</a:t>
            </a:r>
          </a:p>
        </p:txBody>
      </p:sp>
    </p:spTree>
    <p:extLst>
      <p:ext uri="{BB962C8B-B14F-4D97-AF65-F5344CB8AC3E}">
        <p14:creationId xmlns:p14="http://schemas.microsoft.com/office/powerpoint/2010/main" val="22996211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F9544D-1475-67D3-86D3-ABB351858275}"/>
              </a:ext>
            </a:extLst>
          </p:cNvPr>
          <p:cNvSpPr>
            <a:spLocks noGrp="1"/>
          </p:cNvSpPr>
          <p:nvPr>
            <p:ph type="title"/>
          </p:nvPr>
        </p:nvSpPr>
        <p:spPr>
          <a:xfrm>
            <a:off x="677334" y="419100"/>
            <a:ext cx="9812866" cy="673100"/>
          </a:xfrm>
        </p:spPr>
        <p:txBody>
          <a:bodyPr>
            <a:normAutofit/>
          </a:bodyPr>
          <a:lstStyle/>
          <a:p>
            <a:pPr algn="ctr"/>
            <a:r>
              <a:rPr lang="fr-FR" sz="3200" b="1" dirty="0">
                <a:latin typeface="Arial" panose="020B0604020202020204" pitchFamily="34" charset="0"/>
                <a:cs typeface="Arial" panose="020B0604020202020204" pitchFamily="34" charset="0"/>
              </a:rPr>
              <a:t>Energie</a:t>
            </a:r>
          </a:p>
        </p:txBody>
      </p:sp>
      <p:sp>
        <p:nvSpPr>
          <p:cNvPr id="3" name="Espace réservé du contenu 2">
            <a:extLst>
              <a:ext uri="{FF2B5EF4-FFF2-40B4-BE49-F238E27FC236}">
                <a16:creationId xmlns:a16="http://schemas.microsoft.com/office/drawing/2014/main" id="{537C9323-D4A8-C3B0-A21D-1036EFF1420E}"/>
              </a:ext>
            </a:extLst>
          </p:cNvPr>
          <p:cNvSpPr>
            <a:spLocks noGrp="1"/>
          </p:cNvSpPr>
          <p:nvPr>
            <p:ph idx="1"/>
          </p:nvPr>
        </p:nvSpPr>
        <p:spPr>
          <a:xfrm>
            <a:off x="0" y="1615440"/>
            <a:ext cx="12192000" cy="5242560"/>
          </a:xfrm>
        </p:spPr>
        <p:txBody>
          <a:bodyPr>
            <a:normAutofit/>
          </a:bodyPr>
          <a:lstStyle/>
          <a:p>
            <a:pPr algn="ctr"/>
            <a:r>
              <a:rPr lang="fr-FR" sz="4400" b="1" dirty="0">
                <a:latin typeface="Arial" panose="020B0604020202020204" pitchFamily="34" charset="0"/>
                <a:cs typeface="Arial" panose="020B0604020202020204" pitchFamily="34" charset="0"/>
              </a:rPr>
              <a:t>La nécessité de dispositifs dérogatoires :</a:t>
            </a:r>
          </a:p>
          <a:p>
            <a:pPr algn="ctr"/>
            <a:r>
              <a:rPr lang="fr-FR" sz="4400" b="1" dirty="0">
                <a:latin typeface="Arial" panose="020B0604020202020204" pitchFamily="34" charset="0"/>
                <a:cs typeface="Arial" panose="020B0604020202020204" pitchFamily="34" charset="0"/>
              </a:rPr>
              <a:t>Tchad : Ordonnance n°003/PCMT/2022</a:t>
            </a:r>
          </a:p>
          <a:p>
            <a:pPr algn="ctr"/>
            <a:r>
              <a:rPr lang="fr-FR" sz="4400" b="1" dirty="0">
                <a:latin typeface="Arial" panose="020B0604020202020204" pitchFamily="34" charset="0"/>
                <a:cs typeface="Arial" panose="020B0604020202020204" pitchFamily="34" charset="0"/>
              </a:rPr>
              <a:t>Article 14 : Les entreprises des ZES peuvent acheter l’électricité destinée à leur consommation propre auprès de producteurs indépendants</a:t>
            </a:r>
          </a:p>
        </p:txBody>
      </p:sp>
    </p:spTree>
    <p:extLst>
      <p:ext uri="{BB962C8B-B14F-4D97-AF65-F5344CB8AC3E}">
        <p14:creationId xmlns:p14="http://schemas.microsoft.com/office/powerpoint/2010/main" val="18139248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9E08A0-0907-A31B-FF9A-970E53ABAE82}"/>
              </a:ext>
            </a:extLst>
          </p:cNvPr>
          <p:cNvSpPr>
            <a:spLocks noGrp="1"/>
          </p:cNvSpPr>
          <p:nvPr>
            <p:ph type="title"/>
          </p:nvPr>
        </p:nvSpPr>
        <p:spPr>
          <a:xfrm>
            <a:off x="677334" y="469900"/>
            <a:ext cx="10574866" cy="736600"/>
          </a:xfrm>
        </p:spPr>
        <p:txBody>
          <a:bodyPr>
            <a:normAutofit/>
          </a:bodyPr>
          <a:lstStyle/>
          <a:p>
            <a:pPr algn="ctr"/>
            <a:r>
              <a:rPr lang="fr-FR" sz="3200" b="1" dirty="0">
                <a:latin typeface="Arial" panose="020B0604020202020204" pitchFamily="34" charset="0"/>
                <a:cs typeface="Arial" panose="020B0604020202020204" pitchFamily="34" charset="0"/>
              </a:rPr>
              <a:t>Gouvernance</a:t>
            </a:r>
          </a:p>
        </p:txBody>
      </p:sp>
      <p:sp>
        <p:nvSpPr>
          <p:cNvPr id="3" name="Espace réservé du contenu 2">
            <a:extLst>
              <a:ext uri="{FF2B5EF4-FFF2-40B4-BE49-F238E27FC236}">
                <a16:creationId xmlns:a16="http://schemas.microsoft.com/office/drawing/2014/main" id="{D8D78ADA-0463-1C6C-1A06-5BCF4EFA7A19}"/>
              </a:ext>
            </a:extLst>
          </p:cNvPr>
          <p:cNvSpPr>
            <a:spLocks noGrp="1"/>
          </p:cNvSpPr>
          <p:nvPr>
            <p:ph idx="1"/>
          </p:nvPr>
        </p:nvSpPr>
        <p:spPr>
          <a:xfrm>
            <a:off x="0" y="1625600"/>
            <a:ext cx="12192000" cy="5232400"/>
          </a:xfrm>
        </p:spPr>
        <p:txBody>
          <a:bodyPr>
            <a:normAutofit/>
          </a:bodyPr>
          <a:lstStyle/>
          <a:p>
            <a:pPr algn="ctr"/>
            <a:r>
              <a:rPr lang="fr-FR" sz="4000" b="1" dirty="0">
                <a:latin typeface="Arial" panose="020B0604020202020204" pitchFamily="34" charset="0"/>
                <a:cs typeface="Arial" panose="020B0604020202020204" pitchFamily="34" charset="0"/>
              </a:rPr>
              <a:t>Nécessité d’une distinction entre administration et régulation des ZES</a:t>
            </a:r>
          </a:p>
          <a:p>
            <a:pPr algn="ctr"/>
            <a:r>
              <a:rPr lang="fr-FR" sz="4000" b="1" dirty="0">
                <a:latin typeface="Arial" panose="020B0604020202020204" pitchFamily="34" charset="0"/>
                <a:cs typeface="Arial" panose="020B0604020202020204" pitchFamily="34" charset="0"/>
              </a:rPr>
              <a:t>Responsabilités du régulateur</a:t>
            </a:r>
          </a:p>
          <a:p>
            <a:pPr lvl="6" algn="ctr"/>
            <a:r>
              <a:rPr lang="fr-FR" sz="3600" b="1" dirty="0">
                <a:latin typeface="Arial" panose="020B0604020202020204" pitchFamily="34" charset="0"/>
                <a:cs typeface="Arial" panose="020B0604020202020204" pitchFamily="34" charset="0"/>
              </a:rPr>
              <a:t>Revue de la stratégie et des études d’opportunité</a:t>
            </a:r>
          </a:p>
          <a:p>
            <a:pPr lvl="1" algn="ctr"/>
            <a:r>
              <a:rPr lang="fr-FR" sz="4000" b="1" dirty="0">
                <a:latin typeface="Arial" panose="020B0604020202020204" pitchFamily="34" charset="0"/>
                <a:cs typeface="Arial" panose="020B0604020202020204" pitchFamily="34" charset="0"/>
              </a:rPr>
              <a:t>Revue des contrats ?</a:t>
            </a:r>
          </a:p>
          <a:p>
            <a:pPr lvl="1" algn="ctr"/>
            <a:r>
              <a:rPr lang="fr-FR" sz="3600" b="1" dirty="0">
                <a:latin typeface="Arial" panose="020B0604020202020204" pitchFamily="34" charset="0"/>
                <a:cs typeface="Arial" panose="020B0604020202020204" pitchFamily="34" charset="0"/>
              </a:rPr>
              <a:t>Règlement des différends</a:t>
            </a:r>
          </a:p>
        </p:txBody>
      </p:sp>
    </p:spTree>
    <p:extLst>
      <p:ext uri="{BB962C8B-B14F-4D97-AF65-F5344CB8AC3E}">
        <p14:creationId xmlns:p14="http://schemas.microsoft.com/office/powerpoint/2010/main" val="21771587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525F5E6-8D30-7560-03C0-526BFE35C369}"/>
              </a:ext>
            </a:extLst>
          </p:cNvPr>
          <p:cNvSpPr>
            <a:spLocks noGrp="1"/>
          </p:cNvSpPr>
          <p:nvPr>
            <p:ph type="title"/>
          </p:nvPr>
        </p:nvSpPr>
        <p:spPr>
          <a:xfrm>
            <a:off x="677334" y="215900"/>
            <a:ext cx="10676466" cy="1587500"/>
          </a:xfrm>
        </p:spPr>
        <p:txBody>
          <a:bodyPr>
            <a:normAutofit fontScale="90000"/>
          </a:bodyPr>
          <a:lstStyle/>
          <a:p>
            <a:pPr algn="ctr"/>
            <a:r>
              <a:rPr lang="fr-FR" sz="3600" b="1" dirty="0">
                <a:latin typeface="Arial" panose="020B0604020202020204" pitchFamily="34" charset="0"/>
                <a:cs typeface="Arial" panose="020B0604020202020204" pitchFamily="34" charset="0"/>
              </a:rPr>
              <a:t>Les orientations posées dans les travaux de l’UA</a:t>
            </a:r>
            <a:br>
              <a:rPr lang="fr-FR" sz="3600" b="1" dirty="0">
                <a:latin typeface="Arial" panose="020B0604020202020204" pitchFamily="34" charset="0"/>
                <a:cs typeface="Arial" panose="020B0604020202020204" pitchFamily="34" charset="0"/>
              </a:rPr>
            </a:br>
            <a:r>
              <a:rPr lang="fr-FR" sz="3600" b="1" dirty="0">
                <a:latin typeface="Arial" panose="020B0604020202020204" pitchFamily="34" charset="0"/>
                <a:cs typeface="Arial" panose="020B0604020202020204" pitchFamily="34" charset="0"/>
              </a:rPr>
              <a:t>« </a:t>
            </a:r>
            <a:r>
              <a:rPr lang="fr-FR" sz="3600" b="1" i="0" u="none" strike="noStrike" baseline="0" dirty="0">
                <a:latin typeface="Arial" panose="020B0604020202020204" pitchFamily="34" charset="0"/>
                <a:cs typeface="Arial" panose="020B0604020202020204" pitchFamily="34" charset="0"/>
              </a:rPr>
              <a:t>A Viable SME Business Eco system in AFRICA » (Annexe 2)</a:t>
            </a:r>
            <a:r>
              <a:rPr lang="fr-FR" sz="3600" b="1" kern="0" dirty="0">
                <a:latin typeface="Arial" panose="020B0604020202020204" pitchFamily="34" charset="0"/>
                <a:ea typeface="DengXian" panose="02010600030101010101" pitchFamily="2" charset="-122"/>
                <a:cs typeface="Arial" panose="020B0604020202020204" pitchFamily="34" charset="0"/>
              </a:rPr>
              <a:t> </a:t>
            </a:r>
            <a:br>
              <a:rPr lang="fr-FR" sz="3600" b="1" i="0" kern="1200" dirty="0">
                <a:solidFill>
                  <a:schemeClr val="dk1"/>
                </a:solidFill>
                <a:effectLst/>
                <a:latin typeface="Arial" panose="020B0604020202020204" pitchFamily="34" charset="0"/>
                <a:ea typeface="+mn-ea"/>
                <a:cs typeface="Arial" panose="020B0604020202020204" pitchFamily="34" charset="0"/>
              </a:rPr>
            </a:br>
            <a:br>
              <a:rPr lang="fr-FR" sz="3600" b="1" dirty="0">
                <a:latin typeface="Arial" panose="020B0604020202020204" pitchFamily="34" charset="0"/>
                <a:cs typeface="Arial" panose="020B0604020202020204" pitchFamily="34" charset="0"/>
              </a:rPr>
            </a:br>
            <a:endParaRPr lang="fr-FR" dirty="0"/>
          </a:p>
        </p:txBody>
      </p:sp>
      <p:sp>
        <p:nvSpPr>
          <p:cNvPr id="3" name="Espace réservé du contenu 2">
            <a:extLst>
              <a:ext uri="{FF2B5EF4-FFF2-40B4-BE49-F238E27FC236}">
                <a16:creationId xmlns:a16="http://schemas.microsoft.com/office/drawing/2014/main" id="{8F35CD15-C6D4-F114-5164-1882F535C146}"/>
              </a:ext>
            </a:extLst>
          </p:cNvPr>
          <p:cNvSpPr>
            <a:spLocks noGrp="1"/>
          </p:cNvSpPr>
          <p:nvPr>
            <p:ph idx="1"/>
          </p:nvPr>
        </p:nvSpPr>
        <p:spPr>
          <a:xfrm>
            <a:off x="0" y="2032000"/>
            <a:ext cx="12192000" cy="4737100"/>
          </a:xfrm>
        </p:spPr>
        <p:txBody>
          <a:bodyPr>
            <a:normAutofit fontScale="55000" lnSpcReduction="20000"/>
          </a:bodyPr>
          <a:lstStyle/>
          <a:p>
            <a:pPr lvl="0">
              <a:lnSpc>
                <a:spcPct val="107000"/>
              </a:lnSpc>
              <a:spcAft>
                <a:spcPts val="800"/>
              </a:spcAft>
              <a:buFont typeface="Wingdings" panose="05000000000000000000" pitchFamily="2" charset="2"/>
              <a:buChar char="Ø"/>
              <a:tabLst>
                <a:tab pos="457200" algn="l"/>
              </a:tabLst>
            </a:pPr>
            <a:r>
              <a:rPr lang="en-US" sz="3800" kern="100" dirty="0">
                <a:effectLst/>
                <a:latin typeface="Arial" panose="020B0604020202020204" pitchFamily="34" charset="0"/>
                <a:ea typeface="Aptos" panose="020B0004020202020204" pitchFamily="34" charset="0"/>
                <a:cs typeface="Arial" panose="020B0604020202020204" pitchFamily="34" charset="0"/>
              </a:rPr>
              <a:t>La première </a:t>
            </a:r>
            <a:r>
              <a:rPr lang="en-US" sz="3800" kern="100" dirty="0" err="1">
                <a:effectLst/>
                <a:latin typeface="Arial" panose="020B0604020202020204" pitchFamily="34" charset="0"/>
                <a:ea typeface="Aptos" panose="020B0004020202020204" pitchFamily="34" charset="0"/>
                <a:cs typeface="Arial" panose="020B0604020202020204" pitchFamily="34" charset="0"/>
              </a:rPr>
              <a:t>génération</a:t>
            </a:r>
            <a:r>
              <a:rPr lang="en-US" sz="3800" kern="100" dirty="0">
                <a:effectLst/>
                <a:latin typeface="Arial" panose="020B0604020202020204" pitchFamily="34" charset="0"/>
                <a:ea typeface="Aptos" panose="020B0004020202020204" pitchFamily="34" charset="0"/>
                <a:cs typeface="Arial" panose="020B0604020202020204" pitchFamily="34" charset="0"/>
              </a:rPr>
              <a:t> de ZES </a:t>
            </a:r>
            <a:r>
              <a:rPr lang="en-US" sz="3800" kern="100" dirty="0" err="1">
                <a:effectLst/>
                <a:latin typeface="Arial" panose="020B0604020202020204" pitchFamily="34" charset="0"/>
                <a:ea typeface="Aptos" panose="020B0004020202020204" pitchFamily="34" charset="0"/>
                <a:cs typeface="Arial" panose="020B0604020202020204" pitchFamily="34" charset="0"/>
              </a:rPr>
              <a:t>était</a:t>
            </a:r>
            <a:r>
              <a:rPr lang="en-US" sz="3800" kern="100" dirty="0">
                <a:effectLst/>
                <a:latin typeface="Arial" panose="020B0604020202020204" pitchFamily="34" charset="0"/>
                <a:ea typeface="Aptos" panose="020B0004020202020204" pitchFamily="34" charset="0"/>
                <a:cs typeface="Arial" panose="020B0604020202020204" pitchFamily="34" charset="0"/>
              </a:rPr>
              <a:t> </a:t>
            </a:r>
            <a:r>
              <a:rPr lang="en-US" sz="3800" kern="100" dirty="0" err="1">
                <a:effectLst/>
                <a:latin typeface="Arial" panose="020B0604020202020204" pitchFamily="34" charset="0"/>
                <a:ea typeface="Aptos" panose="020B0004020202020204" pitchFamily="34" charset="0"/>
                <a:cs typeface="Arial" panose="020B0604020202020204" pitchFamily="34" charset="0"/>
              </a:rPr>
              <a:t>située</a:t>
            </a:r>
            <a:r>
              <a:rPr lang="en-US" sz="3800" kern="100" dirty="0">
                <a:effectLst/>
                <a:latin typeface="Arial" panose="020B0604020202020204" pitchFamily="34" charset="0"/>
                <a:ea typeface="Aptos" panose="020B0004020202020204" pitchFamily="34" charset="0"/>
                <a:cs typeface="Arial" panose="020B0604020202020204" pitchFamily="34" charset="0"/>
              </a:rPr>
              <a:t> dans les couloirs d'affaires </a:t>
            </a:r>
            <a:r>
              <a:rPr lang="en-US" sz="3800" kern="100" dirty="0" err="1">
                <a:effectLst/>
                <a:latin typeface="Arial" panose="020B0604020202020204" pitchFamily="34" charset="0"/>
                <a:ea typeface="Aptos" panose="020B0004020202020204" pitchFamily="34" charset="0"/>
                <a:cs typeface="Arial" panose="020B0604020202020204" pitchFamily="34" charset="0"/>
              </a:rPr>
              <a:t>traditionnels</a:t>
            </a:r>
            <a:r>
              <a:rPr lang="en-US" sz="3800" kern="100" dirty="0">
                <a:effectLst/>
                <a:latin typeface="Arial" panose="020B0604020202020204" pitchFamily="34" charset="0"/>
                <a:ea typeface="Aptos" panose="020B0004020202020204" pitchFamily="34" charset="0"/>
                <a:cs typeface="Arial" panose="020B0604020202020204" pitchFamily="34" charset="0"/>
              </a:rPr>
              <a:t> (ports, parcs </a:t>
            </a:r>
            <a:r>
              <a:rPr lang="en-US" sz="3800" kern="100" dirty="0" err="1">
                <a:effectLst/>
                <a:latin typeface="Arial" panose="020B0604020202020204" pitchFamily="34" charset="0"/>
                <a:ea typeface="Aptos" panose="020B0004020202020204" pitchFamily="34" charset="0"/>
                <a:cs typeface="Arial" panose="020B0604020202020204" pitchFamily="34" charset="0"/>
              </a:rPr>
              <a:t>industriels</a:t>
            </a:r>
            <a:r>
              <a:rPr lang="en-US" sz="3800" kern="100" dirty="0">
                <a:effectLst/>
                <a:latin typeface="Arial" panose="020B0604020202020204" pitchFamily="34" charset="0"/>
                <a:ea typeface="Aptos" panose="020B0004020202020204" pitchFamily="34" charset="0"/>
                <a:cs typeface="Arial" panose="020B0604020202020204" pitchFamily="34" charset="0"/>
              </a:rPr>
              <a:t> des </a:t>
            </a:r>
            <a:r>
              <a:rPr lang="en-US" sz="3800" kern="100" dirty="0" err="1">
                <a:effectLst/>
                <a:latin typeface="Arial" panose="020B0604020202020204" pitchFamily="34" charset="0"/>
                <a:ea typeface="Aptos" panose="020B0004020202020204" pitchFamily="34" charset="0"/>
                <a:cs typeface="Arial" panose="020B0604020202020204" pitchFamily="34" charset="0"/>
              </a:rPr>
              <a:t>villes</a:t>
            </a:r>
            <a:r>
              <a:rPr lang="en-US" sz="3800" kern="100" dirty="0">
                <a:effectLst/>
                <a:latin typeface="Arial" panose="020B0604020202020204" pitchFamily="34" charset="0"/>
                <a:ea typeface="Aptos" panose="020B0004020202020204" pitchFamily="34" charset="0"/>
                <a:cs typeface="Arial" panose="020B0604020202020204" pitchFamily="34" charset="0"/>
              </a:rPr>
              <a:t>) et </a:t>
            </a:r>
            <a:r>
              <a:rPr lang="en-US" sz="3800" kern="100" dirty="0" err="1">
                <a:effectLst/>
                <a:latin typeface="Arial" panose="020B0604020202020204" pitchFamily="34" charset="0"/>
                <a:ea typeface="Aptos" panose="020B0004020202020204" pitchFamily="34" charset="0"/>
                <a:cs typeface="Arial" panose="020B0604020202020204" pitchFamily="34" charset="0"/>
              </a:rPr>
              <a:t>était</a:t>
            </a:r>
            <a:r>
              <a:rPr lang="en-US" sz="3800" kern="100" dirty="0">
                <a:effectLst/>
                <a:latin typeface="Arial" panose="020B0604020202020204" pitchFamily="34" charset="0"/>
                <a:ea typeface="Aptos" panose="020B0004020202020204" pitchFamily="34" charset="0"/>
                <a:cs typeface="Arial" panose="020B0604020202020204" pitchFamily="34" charset="0"/>
              </a:rPr>
              <a:t> </a:t>
            </a:r>
            <a:r>
              <a:rPr lang="en-US" sz="3800" kern="100" dirty="0" err="1">
                <a:effectLst/>
                <a:latin typeface="Arial" panose="020B0604020202020204" pitchFamily="34" charset="0"/>
                <a:ea typeface="Aptos" panose="020B0004020202020204" pitchFamily="34" charset="0"/>
                <a:cs typeface="Arial" panose="020B0604020202020204" pitchFamily="34" charset="0"/>
              </a:rPr>
              <a:t>principalement</a:t>
            </a:r>
            <a:r>
              <a:rPr lang="en-US" sz="3800" kern="100" dirty="0">
                <a:effectLst/>
                <a:latin typeface="Arial" panose="020B0604020202020204" pitchFamily="34" charset="0"/>
                <a:ea typeface="Aptos" panose="020B0004020202020204" pitchFamily="34" charset="0"/>
                <a:cs typeface="Arial" panose="020B0604020202020204" pitchFamily="34" charset="0"/>
              </a:rPr>
              <a:t> </a:t>
            </a:r>
            <a:r>
              <a:rPr lang="en-US" sz="3800" kern="100" dirty="0" err="1">
                <a:effectLst/>
                <a:latin typeface="Arial" panose="020B0604020202020204" pitchFamily="34" charset="0"/>
                <a:ea typeface="Aptos" panose="020B0004020202020204" pitchFamily="34" charset="0"/>
                <a:cs typeface="Arial" panose="020B0604020202020204" pitchFamily="34" charset="0"/>
              </a:rPr>
              <a:t>détenue</a:t>
            </a:r>
            <a:r>
              <a:rPr lang="en-US" sz="3800" kern="100" dirty="0">
                <a:effectLst/>
                <a:latin typeface="Arial" panose="020B0604020202020204" pitchFamily="34" charset="0"/>
                <a:ea typeface="Aptos" panose="020B0004020202020204" pitchFamily="34" charset="0"/>
                <a:cs typeface="Arial" panose="020B0604020202020204" pitchFamily="34" charset="0"/>
              </a:rPr>
              <a:t> par des étrangers. </a:t>
            </a:r>
            <a:r>
              <a:rPr lang="en-US" sz="3800" b="1" kern="100" dirty="0">
                <a:effectLst/>
                <a:latin typeface="Arial" panose="020B0604020202020204" pitchFamily="34" charset="0"/>
                <a:ea typeface="Aptos" panose="020B0004020202020204" pitchFamily="34" charset="0"/>
                <a:cs typeface="Arial" panose="020B0604020202020204" pitchFamily="34" charset="0"/>
              </a:rPr>
              <a:t>La participation des </a:t>
            </a:r>
            <a:r>
              <a:rPr lang="en-US" sz="3800" b="1" kern="100" dirty="0" err="1">
                <a:effectLst/>
                <a:latin typeface="Arial" panose="020B0604020202020204" pitchFamily="34" charset="0"/>
                <a:ea typeface="Aptos" panose="020B0004020202020204" pitchFamily="34" charset="0"/>
                <a:cs typeface="Arial" panose="020B0604020202020204" pitchFamily="34" charset="0"/>
              </a:rPr>
              <a:t>entreprises</a:t>
            </a:r>
            <a:r>
              <a:rPr lang="en-US" sz="3800" b="1" kern="100" dirty="0">
                <a:effectLst/>
                <a:latin typeface="Arial" panose="020B0604020202020204" pitchFamily="34" charset="0"/>
                <a:ea typeface="Aptos" panose="020B0004020202020204" pitchFamily="34" charset="0"/>
                <a:cs typeface="Arial" panose="020B0604020202020204" pitchFamily="34" charset="0"/>
              </a:rPr>
              <a:t> locales </a:t>
            </a:r>
            <a:r>
              <a:rPr lang="en-US" sz="3800" b="1" kern="100" dirty="0" err="1">
                <a:effectLst/>
                <a:latin typeface="Arial" panose="020B0604020202020204" pitchFamily="34" charset="0"/>
                <a:ea typeface="Aptos" panose="020B0004020202020204" pitchFamily="34" charset="0"/>
                <a:cs typeface="Arial" panose="020B0604020202020204" pitchFamily="34" charset="0"/>
              </a:rPr>
              <a:t>était</a:t>
            </a:r>
            <a:r>
              <a:rPr lang="en-US" sz="3800" b="1" kern="100" dirty="0">
                <a:effectLst/>
                <a:latin typeface="Arial" panose="020B0604020202020204" pitchFamily="34" charset="0"/>
                <a:ea typeface="Aptos" panose="020B0004020202020204" pitchFamily="34" charset="0"/>
                <a:cs typeface="Arial" panose="020B0604020202020204" pitchFamily="34" charset="0"/>
              </a:rPr>
              <a:t> </a:t>
            </a:r>
            <a:r>
              <a:rPr lang="en-US" sz="3800" b="1" kern="100" dirty="0" err="1">
                <a:effectLst/>
                <a:latin typeface="Arial" panose="020B0604020202020204" pitchFamily="34" charset="0"/>
                <a:ea typeface="Aptos" panose="020B0004020202020204" pitchFamily="34" charset="0"/>
                <a:cs typeface="Arial" panose="020B0604020202020204" pitchFamily="34" charset="0"/>
              </a:rPr>
              <a:t>limitée</a:t>
            </a:r>
            <a:r>
              <a:rPr lang="en-US" sz="3800" b="1" kern="100" dirty="0">
                <a:effectLst/>
                <a:latin typeface="Arial" panose="020B0604020202020204" pitchFamily="34" charset="0"/>
                <a:ea typeface="Aptos" panose="020B0004020202020204" pitchFamily="34" charset="0"/>
                <a:cs typeface="Arial" panose="020B0604020202020204" pitchFamily="34" charset="0"/>
              </a:rPr>
              <a:t> </a:t>
            </a:r>
            <a:r>
              <a:rPr lang="en-US" sz="3800" b="1" kern="100" dirty="0" err="1">
                <a:effectLst/>
                <a:latin typeface="Arial" panose="020B0604020202020204" pitchFamily="34" charset="0"/>
                <a:ea typeface="Aptos" panose="020B0004020202020204" pitchFamily="34" charset="0"/>
                <a:cs typeface="Arial" panose="020B0604020202020204" pitchFamily="34" charset="0"/>
              </a:rPr>
              <a:t>en</a:t>
            </a:r>
            <a:r>
              <a:rPr lang="en-US" sz="3800" b="1" kern="100" dirty="0">
                <a:effectLst/>
                <a:latin typeface="Arial" panose="020B0604020202020204" pitchFamily="34" charset="0"/>
                <a:ea typeface="Aptos" panose="020B0004020202020204" pitchFamily="34" charset="0"/>
                <a:cs typeface="Arial" panose="020B0604020202020204" pitchFamily="34" charset="0"/>
              </a:rPr>
              <a:t> raison des </a:t>
            </a:r>
            <a:r>
              <a:rPr lang="en-US" sz="3800" b="1" kern="100" dirty="0" err="1">
                <a:effectLst/>
                <a:latin typeface="Arial" panose="020B0604020202020204" pitchFamily="34" charset="0"/>
                <a:ea typeface="Aptos" panose="020B0004020202020204" pitchFamily="34" charset="0"/>
                <a:cs typeface="Arial" panose="020B0604020202020204" pitchFamily="34" charset="0"/>
              </a:rPr>
              <a:t>besoins</a:t>
            </a:r>
            <a:r>
              <a:rPr lang="en-US" sz="3800" b="1" kern="100" dirty="0">
                <a:effectLst/>
                <a:latin typeface="Arial" panose="020B0604020202020204" pitchFamily="34" charset="0"/>
                <a:ea typeface="Aptos" panose="020B0004020202020204" pitchFamily="34" charset="0"/>
                <a:cs typeface="Arial" panose="020B0604020202020204" pitchFamily="34" charset="0"/>
              </a:rPr>
              <a:t> </a:t>
            </a:r>
            <a:r>
              <a:rPr lang="en-US" sz="3800" b="1" kern="100" dirty="0" err="1">
                <a:effectLst/>
                <a:latin typeface="Arial" panose="020B0604020202020204" pitchFamily="34" charset="0"/>
                <a:ea typeface="Aptos" panose="020B0004020202020204" pitchFamily="34" charset="0"/>
                <a:cs typeface="Arial" panose="020B0604020202020204" pitchFamily="34" charset="0"/>
              </a:rPr>
              <a:t>d'investissement</a:t>
            </a:r>
            <a:r>
              <a:rPr lang="en-US" sz="3800" b="1" kern="100" dirty="0">
                <a:effectLst/>
                <a:latin typeface="Arial" panose="020B0604020202020204" pitchFamily="34" charset="0"/>
                <a:ea typeface="Aptos" panose="020B0004020202020204" pitchFamily="34" charset="0"/>
                <a:cs typeface="Arial" panose="020B0604020202020204" pitchFamily="34" charset="0"/>
              </a:rPr>
              <a:t>. </a:t>
            </a:r>
            <a:r>
              <a:rPr lang="en-US" sz="3800" kern="100" dirty="0" err="1">
                <a:effectLst/>
                <a:latin typeface="Arial" panose="020B0604020202020204" pitchFamily="34" charset="0"/>
                <a:ea typeface="Aptos" panose="020B0004020202020204" pitchFamily="34" charset="0"/>
                <a:cs typeface="Arial" panose="020B0604020202020204" pitchFamily="34" charset="0"/>
              </a:rPr>
              <a:t>Même</a:t>
            </a:r>
            <a:r>
              <a:rPr lang="en-US" sz="3800" kern="100" dirty="0">
                <a:effectLst/>
                <a:latin typeface="Arial" panose="020B0604020202020204" pitchFamily="34" charset="0"/>
                <a:ea typeface="Aptos" panose="020B0004020202020204" pitchFamily="34" charset="0"/>
                <a:cs typeface="Arial" panose="020B0604020202020204" pitchFamily="34" charset="0"/>
              </a:rPr>
              <a:t> </a:t>
            </a:r>
            <a:r>
              <a:rPr lang="en-US" sz="3800" kern="100" dirty="0" err="1">
                <a:effectLst/>
                <a:latin typeface="Arial" panose="020B0604020202020204" pitchFamily="34" charset="0"/>
                <a:ea typeface="Aptos" panose="020B0004020202020204" pitchFamily="34" charset="0"/>
                <a:cs typeface="Arial" panose="020B0604020202020204" pitchFamily="34" charset="0"/>
              </a:rPr>
              <a:t>aujourd'hui</a:t>
            </a:r>
            <a:r>
              <a:rPr lang="en-US" sz="3800" kern="100" dirty="0">
                <a:effectLst/>
                <a:latin typeface="Arial" panose="020B0604020202020204" pitchFamily="34" charset="0"/>
                <a:ea typeface="Aptos" panose="020B0004020202020204" pitchFamily="34" charset="0"/>
                <a:cs typeface="Arial" panose="020B0604020202020204" pitchFamily="34" charset="0"/>
              </a:rPr>
              <a:t>, </a:t>
            </a:r>
            <a:r>
              <a:rPr lang="en-US" sz="3800" b="1" kern="100" dirty="0">
                <a:effectLst/>
                <a:latin typeface="Arial" panose="020B0604020202020204" pitchFamily="34" charset="0"/>
                <a:ea typeface="Aptos" panose="020B0004020202020204" pitchFamily="34" charset="0"/>
                <a:cs typeface="Arial" panose="020B0604020202020204" pitchFamily="34" charset="0"/>
              </a:rPr>
              <a:t>les </a:t>
            </a:r>
            <a:r>
              <a:rPr lang="en-US" sz="3800" b="1" kern="100" dirty="0" err="1">
                <a:effectLst/>
                <a:latin typeface="Arial" panose="020B0604020202020204" pitchFamily="34" charset="0"/>
                <a:ea typeface="Aptos" panose="020B0004020202020204" pitchFamily="34" charset="0"/>
                <a:cs typeface="Arial" panose="020B0604020202020204" pitchFamily="34" charset="0"/>
              </a:rPr>
              <a:t>entreprises</a:t>
            </a:r>
            <a:r>
              <a:rPr lang="en-US" sz="3800" b="1" kern="100" dirty="0">
                <a:effectLst/>
                <a:latin typeface="Arial" panose="020B0604020202020204" pitchFamily="34" charset="0"/>
                <a:ea typeface="Aptos" panose="020B0004020202020204" pitchFamily="34" charset="0"/>
                <a:cs typeface="Arial" panose="020B0604020202020204" pitchFamily="34" charset="0"/>
              </a:rPr>
              <a:t> locales </a:t>
            </a:r>
            <a:r>
              <a:rPr lang="en-US" sz="3800" b="1" kern="100" dirty="0" err="1">
                <a:effectLst/>
                <a:latin typeface="Arial" panose="020B0604020202020204" pitchFamily="34" charset="0"/>
                <a:ea typeface="Aptos" panose="020B0004020202020204" pitchFamily="34" charset="0"/>
                <a:cs typeface="Arial" panose="020B0604020202020204" pitchFamily="34" charset="0"/>
              </a:rPr>
              <a:t>ont</a:t>
            </a:r>
            <a:r>
              <a:rPr lang="en-US" sz="3800" b="1" kern="100" dirty="0">
                <a:effectLst/>
                <a:latin typeface="Arial" panose="020B0604020202020204" pitchFamily="34" charset="0"/>
                <a:ea typeface="Aptos" panose="020B0004020202020204" pitchFamily="34" charset="0"/>
                <a:cs typeface="Arial" panose="020B0604020202020204" pitchFamily="34" charset="0"/>
              </a:rPr>
              <a:t> </a:t>
            </a:r>
            <a:r>
              <a:rPr lang="en-US" sz="3800" b="1" kern="100" dirty="0" err="1">
                <a:effectLst/>
                <a:latin typeface="Arial" panose="020B0604020202020204" pitchFamily="34" charset="0"/>
                <a:ea typeface="Aptos" panose="020B0004020202020204" pitchFamily="34" charset="0"/>
                <a:cs typeface="Arial" panose="020B0604020202020204" pitchFamily="34" charset="0"/>
              </a:rPr>
              <a:t>une</a:t>
            </a:r>
            <a:r>
              <a:rPr lang="en-US" sz="3800" b="1" kern="100" dirty="0">
                <a:effectLst/>
                <a:latin typeface="Arial" panose="020B0604020202020204" pitchFamily="34" charset="0"/>
                <a:ea typeface="Aptos" panose="020B0004020202020204" pitchFamily="34" charset="0"/>
                <a:cs typeface="Arial" panose="020B0604020202020204" pitchFamily="34" charset="0"/>
              </a:rPr>
              <a:t> </a:t>
            </a:r>
            <a:r>
              <a:rPr lang="en-US" sz="3800" b="1" kern="100" dirty="0" err="1">
                <a:effectLst/>
                <a:latin typeface="Arial" panose="020B0604020202020204" pitchFamily="34" charset="0"/>
                <a:ea typeface="Aptos" panose="020B0004020202020204" pitchFamily="34" charset="0"/>
                <a:cs typeface="Arial" panose="020B0604020202020204" pitchFamily="34" charset="0"/>
              </a:rPr>
              <a:t>capacité</a:t>
            </a:r>
            <a:r>
              <a:rPr lang="en-US" sz="3800" b="1" kern="100" dirty="0">
                <a:effectLst/>
                <a:latin typeface="Arial" panose="020B0604020202020204" pitchFamily="34" charset="0"/>
                <a:ea typeface="Aptos" panose="020B0004020202020204" pitchFamily="34" charset="0"/>
                <a:cs typeface="Arial" panose="020B0604020202020204" pitchFamily="34" charset="0"/>
              </a:rPr>
              <a:t> </a:t>
            </a:r>
            <a:r>
              <a:rPr lang="en-US" sz="3800" b="1" kern="100" dirty="0" err="1">
                <a:effectLst/>
                <a:latin typeface="Arial" panose="020B0604020202020204" pitchFamily="34" charset="0"/>
                <a:ea typeface="Aptos" panose="020B0004020202020204" pitchFamily="34" charset="0"/>
                <a:cs typeface="Arial" panose="020B0604020202020204" pitchFamily="34" charset="0"/>
              </a:rPr>
              <a:t>limitée</a:t>
            </a:r>
            <a:r>
              <a:rPr lang="en-US" sz="3800" b="1" kern="100" dirty="0">
                <a:effectLst/>
                <a:latin typeface="Arial" panose="020B0604020202020204" pitchFamily="34" charset="0"/>
                <a:ea typeface="Aptos" panose="020B0004020202020204" pitchFamily="34" charset="0"/>
                <a:cs typeface="Arial" panose="020B0604020202020204" pitchFamily="34" charset="0"/>
              </a:rPr>
              <a:t> </a:t>
            </a:r>
            <a:r>
              <a:rPr lang="en-US" sz="3800" kern="100" dirty="0">
                <a:effectLst/>
                <a:latin typeface="Arial" panose="020B0604020202020204" pitchFamily="34" charset="0"/>
                <a:ea typeface="Aptos" panose="020B0004020202020204" pitchFamily="34" charset="0"/>
                <a:cs typeface="Arial" panose="020B0604020202020204" pitchFamily="34" charset="0"/>
              </a:rPr>
              <a:t>à </a:t>
            </a:r>
            <a:r>
              <a:rPr lang="en-US" sz="3800" kern="100" dirty="0" err="1">
                <a:effectLst/>
                <a:latin typeface="Arial" panose="020B0604020202020204" pitchFamily="34" charset="0"/>
                <a:ea typeface="Aptos" panose="020B0004020202020204" pitchFamily="34" charset="0"/>
                <a:cs typeface="Arial" panose="020B0604020202020204" pitchFamily="34" charset="0"/>
              </a:rPr>
              <a:t>fournir</a:t>
            </a:r>
            <a:r>
              <a:rPr lang="en-US" sz="3800" kern="100" dirty="0">
                <a:effectLst/>
                <a:latin typeface="Arial" panose="020B0604020202020204" pitchFamily="34" charset="0"/>
                <a:ea typeface="Aptos" panose="020B0004020202020204" pitchFamily="34" charset="0"/>
                <a:cs typeface="Arial" panose="020B0604020202020204" pitchFamily="34" charset="0"/>
              </a:rPr>
              <a:t> des intrants </a:t>
            </a:r>
            <a:r>
              <a:rPr lang="en-US" sz="3800" kern="100" dirty="0" err="1">
                <a:effectLst/>
                <a:latin typeface="Arial" panose="020B0604020202020204" pitchFamily="34" charset="0"/>
                <a:ea typeface="Aptos" panose="020B0004020202020204" pitchFamily="34" charset="0"/>
                <a:cs typeface="Arial" panose="020B0604020202020204" pitchFamily="34" charset="0"/>
              </a:rPr>
              <a:t>rentables</a:t>
            </a:r>
            <a:r>
              <a:rPr lang="en-US" sz="3800" kern="100" dirty="0">
                <a:effectLst/>
                <a:latin typeface="Arial" panose="020B0604020202020204" pitchFamily="34" charset="0"/>
                <a:ea typeface="Aptos" panose="020B0004020202020204" pitchFamily="34" charset="0"/>
                <a:cs typeface="Arial" panose="020B0604020202020204" pitchFamily="34" charset="0"/>
              </a:rPr>
              <a:t> et de </a:t>
            </a:r>
            <a:r>
              <a:rPr lang="en-US" sz="3800" kern="100" dirty="0" err="1">
                <a:effectLst/>
                <a:latin typeface="Arial" panose="020B0604020202020204" pitchFamily="34" charset="0"/>
                <a:ea typeface="Aptos" panose="020B0004020202020204" pitchFamily="34" charset="0"/>
                <a:cs typeface="Arial" panose="020B0604020202020204" pitchFamily="34" charset="0"/>
              </a:rPr>
              <a:t>qualité</a:t>
            </a:r>
            <a:r>
              <a:rPr lang="en-US" sz="3800" kern="100" dirty="0">
                <a:effectLst/>
                <a:latin typeface="Arial" panose="020B0604020202020204" pitchFamily="34" charset="0"/>
                <a:ea typeface="Aptos" panose="020B0004020202020204" pitchFamily="34" charset="0"/>
                <a:cs typeface="Arial" panose="020B0604020202020204" pitchFamily="34" charset="0"/>
              </a:rPr>
              <a:t>, </a:t>
            </a:r>
            <a:r>
              <a:rPr lang="en-US" sz="3800" kern="100" dirty="0" err="1">
                <a:effectLst/>
                <a:latin typeface="Arial" panose="020B0604020202020204" pitchFamily="34" charset="0"/>
                <a:ea typeface="Aptos" panose="020B0004020202020204" pitchFamily="34" charset="0"/>
                <a:cs typeface="Arial" panose="020B0604020202020204" pitchFamily="34" charset="0"/>
              </a:rPr>
              <a:t>ce</a:t>
            </a:r>
            <a:r>
              <a:rPr lang="en-US" sz="3800" kern="100" dirty="0">
                <a:effectLst/>
                <a:latin typeface="Arial" panose="020B0604020202020204" pitchFamily="34" charset="0"/>
                <a:ea typeface="Aptos" panose="020B0004020202020204" pitchFamily="34" charset="0"/>
                <a:cs typeface="Arial" panose="020B0604020202020204" pitchFamily="34" charset="0"/>
              </a:rPr>
              <a:t> </a:t>
            </a:r>
            <a:r>
              <a:rPr lang="en-GB" sz="3800" kern="100" dirty="0">
                <a:effectLst/>
                <a:latin typeface="Arial" panose="020B0604020202020204" pitchFamily="34" charset="0"/>
                <a:ea typeface="Aptos" panose="020B0004020202020204" pitchFamily="34" charset="0"/>
                <a:cs typeface="Arial" panose="020B0604020202020204" pitchFamily="34" charset="0"/>
              </a:rPr>
              <a:t>qui les </a:t>
            </a:r>
            <a:r>
              <a:rPr lang="en-GB" sz="3800" kern="100" dirty="0" err="1">
                <a:effectLst/>
                <a:latin typeface="Arial" panose="020B0604020202020204" pitchFamily="34" charset="0"/>
                <a:ea typeface="Aptos" panose="020B0004020202020204" pitchFamily="34" charset="0"/>
                <a:cs typeface="Arial" panose="020B0604020202020204" pitchFamily="34" charset="0"/>
              </a:rPr>
              <a:t>disqualifie</a:t>
            </a:r>
            <a:r>
              <a:rPr lang="en-GB" sz="3800" kern="100" dirty="0">
                <a:effectLst/>
                <a:latin typeface="Arial" panose="020B0604020202020204" pitchFamily="34" charset="0"/>
                <a:ea typeface="Aptos" panose="020B0004020202020204" pitchFamily="34" charset="0"/>
                <a:cs typeface="Arial" panose="020B0604020202020204" pitchFamily="34" charset="0"/>
              </a:rPr>
              <a:t> de la </a:t>
            </a:r>
            <a:r>
              <a:rPr lang="en-GB" sz="3800" kern="100" dirty="0" err="1">
                <a:effectLst/>
                <a:latin typeface="Arial" panose="020B0604020202020204" pitchFamily="34" charset="0"/>
                <a:ea typeface="Aptos" panose="020B0004020202020204" pitchFamily="34" charset="0"/>
                <a:cs typeface="Arial" panose="020B0604020202020204" pitchFamily="34" charset="0"/>
              </a:rPr>
              <a:t>création</a:t>
            </a:r>
            <a:r>
              <a:rPr lang="en-GB" sz="3800" kern="100" dirty="0">
                <a:effectLst/>
                <a:latin typeface="Arial" panose="020B0604020202020204" pitchFamily="34" charset="0"/>
                <a:ea typeface="Aptos" panose="020B0004020202020204" pitchFamily="34" charset="0"/>
                <a:cs typeface="Arial" panose="020B0604020202020204" pitchFamily="34" charset="0"/>
              </a:rPr>
              <a:t> de collaborations </a:t>
            </a:r>
            <a:r>
              <a:rPr lang="en-GB" sz="3800" kern="100" dirty="0" err="1">
                <a:effectLst/>
                <a:latin typeface="Arial" panose="020B0604020202020204" pitchFamily="34" charset="0"/>
                <a:ea typeface="Aptos" panose="020B0004020202020204" pitchFamily="34" charset="0"/>
                <a:cs typeface="Arial" panose="020B0604020202020204" pitchFamily="34" charset="0"/>
              </a:rPr>
              <a:t>commerciales</a:t>
            </a:r>
            <a:r>
              <a:rPr lang="en-GB" sz="3800" kern="100" dirty="0">
                <a:effectLst/>
                <a:latin typeface="Arial" panose="020B0604020202020204" pitchFamily="34" charset="0"/>
                <a:ea typeface="Aptos" panose="020B0004020202020204" pitchFamily="34" charset="0"/>
                <a:cs typeface="Arial" panose="020B0604020202020204" pitchFamily="34" charset="0"/>
              </a:rPr>
              <a:t> avec les </a:t>
            </a:r>
            <a:r>
              <a:rPr lang="en-GB" sz="3800" kern="100" dirty="0" err="1">
                <a:effectLst/>
                <a:latin typeface="Arial" panose="020B0604020202020204" pitchFamily="34" charset="0"/>
                <a:ea typeface="Aptos" panose="020B0004020202020204" pitchFamily="34" charset="0"/>
                <a:cs typeface="Arial" panose="020B0604020202020204" pitchFamily="34" charset="0"/>
              </a:rPr>
              <a:t>entreprises</a:t>
            </a:r>
            <a:r>
              <a:rPr lang="en-GB" sz="3800" kern="100" dirty="0">
                <a:effectLst/>
                <a:latin typeface="Arial" panose="020B0604020202020204" pitchFamily="34" charset="0"/>
                <a:ea typeface="Aptos" panose="020B0004020202020204" pitchFamily="34" charset="0"/>
                <a:cs typeface="Arial" panose="020B0604020202020204" pitchFamily="34" charset="0"/>
              </a:rPr>
              <a:t> des ZES ;</a:t>
            </a:r>
          </a:p>
          <a:p>
            <a:pPr lvl="0">
              <a:lnSpc>
                <a:spcPct val="107000"/>
              </a:lnSpc>
              <a:spcAft>
                <a:spcPts val="800"/>
              </a:spcAft>
              <a:buFont typeface="Wingdings" panose="05000000000000000000" pitchFamily="2" charset="2"/>
              <a:buChar char="Ø"/>
              <a:tabLst>
                <a:tab pos="457200" algn="l"/>
              </a:tabLst>
            </a:pPr>
            <a:r>
              <a:rPr lang="en-GB" sz="3800" kern="100" dirty="0">
                <a:latin typeface="Arial" panose="020B0604020202020204" pitchFamily="34" charset="0"/>
                <a:ea typeface="Aptos" panose="020B0004020202020204" pitchFamily="34" charset="0"/>
                <a:cs typeface="Arial" panose="020B0604020202020204" pitchFamily="34" charset="0"/>
              </a:rPr>
              <a:t>A </a:t>
            </a:r>
            <a:r>
              <a:rPr lang="en-GB" sz="3800" kern="100" dirty="0" err="1">
                <a:latin typeface="Arial" panose="020B0604020202020204" pitchFamily="34" charset="0"/>
                <a:ea typeface="Aptos" panose="020B0004020202020204" pitchFamily="34" charset="0"/>
                <a:cs typeface="Arial" panose="020B0604020202020204" pitchFamily="34" charset="0"/>
              </a:rPr>
              <a:t>partir</a:t>
            </a:r>
            <a:r>
              <a:rPr lang="en-GB" sz="3800" kern="100" dirty="0">
                <a:latin typeface="Arial" panose="020B0604020202020204" pitchFamily="34" charset="0"/>
                <a:ea typeface="Aptos" panose="020B0004020202020204" pitchFamily="34" charset="0"/>
                <a:cs typeface="Arial" panose="020B0604020202020204" pitchFamily="34" charset="0"/>
              </a:rPr>
              <a:t> de </a:t>
            </a:r>
            <a:r>
              <a:rPr lang="en-GB" sz="3800" kern="100" dirty="0" err="1">
                <a:latin typeface="Arial" panose="020B0604020202020204" pitchFamily="34" charset="0"/>
                <a:ea typeface="Aptos" panose="020B0004020202020204" pitchFamily="34" charset="0"/>
                <a:cs typeface="Arial" panose="020B0604020202020204" pitchFamily="34" charset="0"/>
              </a:rPr>
              <a:t>ce</a:t>
            </a:r>
            <a:r>
              <a:rPr lang="en-GB" sz="3800" kern="100" dirty="0">
                <a:latin typeface="Arial" panose="020B0604020202020204" pitchFamily="34" charset="0"/>
                <a:ea typeface="Aptos" panose="020B0004020202020204" pitchFamily="34" charset="0"/>
                <a:cs typeface="Arial" panose="020B0604020202020204" pitchFamily="34" charset="0"/>
              </a:rPr>
              <a:t> constat, </a:t>
            </a:r>
            <a:r>
              <a:rPr lang="en-GB" sz="3800" kern="100" dirty="0" err="1">
                <a:latin typeface="Arial" panose="020B0604020202020204" pitchFamily="34" charset="0"/>
                <a:ea typeface="Aptos" panose="020B0004020202020204" pitchFamily="34" charset="0"/>
                <a:cs typeface="Arial" panose="020B0604020202020204" pitchFamily="34" charset="0"/>
              </a:rPr>
              <a:t>l’UA</a:t>
            </a:r>
            <a:r>
              <a:rPr lang="en-GB" sz="3800" kern="100" dirty="0">
                <a:latin typeface="Arial" panose="020B0604020202020204" pitchFamily="34" charset="0"/>
                <a:ea typeface="Aptos" panose="020B0004020202020204" pitchFamily="34" charset="0"/>
                <a:cs typeface="Arial" panose="020B0604020202020204" pitchFamily="34" charset="0"/>
              </a:rPr>
              <a:t> propose un certain </a:t>
            </a:r>
            <a:r>
              <a:rPr lang="en-GB" sz="3800" kern="100" dirty="0" err="1">
                <a:latin typeface="Arial" panose="020B0604020202020204" pitchFamily="34" charset="0"/>
                <a:ea typeface="Aptos" panose="020B0004020202020204" pitchFamily="34" charset="0"/>
                <a:cs typeface="Arial" panose="020B0604020202020204" pitchFamily="34" charset="0"/>
              </a:rPr>
              <a:t>nombre</a:t>
            </a:r>
            <a:r>
              <a:rPr lang="en-GB" sz="3800" kern="100" dirty="0">
                <a:latin typeface="Arial" panose="020B0604020202020204" pitchFamily="34" charset="0"/>
                <a:ea typeface="Aptos" panose="020B0004020202020204" pitchFamily="34" charset="0"/>
                <a:cs typeface="Arial" panose="020B0604020202020204" pitchFamily="34" charset="0"/>
              </a:rPr>
              <a:t> de </a:t>
            </a:r>
            <a:r>
              <a:rPr lang="en-GB" sz="3800" kern="100" dirty="0" err="1">
                <a:latin typeface="Arial" panose="020B0604020202020204" pitchFamily="34" charset="0"/>
                <a:ea typeface="Aptos" panose="020B0004020202020204" pitchFamily="34" charset="0"/>
                <a:cs typeface="Arial" panose="020B0604020202020204" pitchFamily="34" charset="0"/>
              </a:rPr>
              <a:t>mesures</a:t>
            </a:r>
            <a:r>
              <a:rPr lang="en-GB" sz="3800" kern="100" dirty="0">
                <a:latin typeface="Arial" panose="020B0604020202020204" pitchFamily="34" charset="0"/>
                <a:ea typeface="Aptos" panose="020B0004020202020204" pitchFamily="34" charset="0"/>
                <a:cs typeface="Arial" panose="020B0604020202020204" pitchFamily="34" charset="0"/>
              </a:rPr>
              <a:t> :</a:t>
            </a:r>
          </a:p>
          <a:p>
            <a:pPr lvl="1">
              <a:lnSpc>
                <a:spcPct val="107000"/>
              </a:lnSpc>
              <a:spcAft>
                <a:spcPts val="800"/>
              </a:spcAft>
            </a:pPr>
            <a:r>
              <a:rPr lang="en-GB" sz="3800" kern="100" dirty="0" err="1">
                <a:effectLst/>
                <a:latin typeface="Arial" panose="020B0604020202020204" pitchFamily="34" charset="0"/>
                <a:ea typeface="Aptos" panose="020B0004020202020204" pitchFamily="34" charset="0"/>
                <a:cs typeface="Arial" panose="020B0604020202020204" pitchFamily="34" charset="0"/>
              </a:rPr>
              <a:t>Promouvoir</a:t>
            </a:r>
            <a:r>
              <a:rPr lang="en-GB" sz="3800" kern="100" dirty="0">
                <a:effectLst/>
                <a:latin typeface="Arial" panose="020B0604020202020204" pitchFamily="34" charset="0"/>
                <a:ea typeface="Aptos" panose="020B0004020202020204" pitchFamily="34" charset="0"/>
                <a:cs typeface="Arial" panose="020B0604020202020204" pitchFamily="34" charset="0"/>
              </a:rPr>
              <a:t> des politiques qui </a:t>
            </a:r>
            <a:r>
              <a:rPr lang="en-GB" sz="3800" kern="100" dirty="0" err="1">
                <a:effectLst/>
                <a:latin typeface="Arial" panose="020B0604020202020204" pitchFamily="34" charset="0"/>
                <a:ea typeface="Aptos" panose="020B0004020202020204" pitchFamily="34" charset="0"/>
                <a:cs typeface="Arial" panose="020B0604020202020204" pitchFamily="34" charset="0"/>
              </a:rPr>
              <a:t>encouragent</a:t>
            </a:r>
            <a:r>
              <a:rPr lang="en-GB" sz="3800" kern="100" dirty="0">
                <a:effectLst/>
                <a:latin typeface="Arial" panose="020B0604020202020204" pitchFamily="34" charset="0"/>
                <a:ea typeface="Aptos" panose="020B0004020202020204" pitchFamily="34" charset="0"/>
                <a:cs typeface="Arial" panose="020B0604020202020204" pitchFamily="34" charset="0"/>
              </a:rPr>
              <a:t> l’ </a:t>
            </a:r>
            <a:r>
              <a:rPr lang="en-GB" sz="3800" b="1" kern="100" dirty="0">
                <a:effectLst/>
                <a:latin typeface="Arial" panose="020B0604020202020204" pitchFamily="34" charset="0"/>
                <a:ea typeface="Aptos" panose="020B0004020202020204" pitchFamily="34" charset="0"/>
                <a:cs typeface="Arial" panose="020B0604020202020204" pitchFamily="34" charset="0"/>
              </a:rPr>
              <a:t>utilisation de </a:t>
            </a:r>
            <a:r>
              <a:rPr lang="en-GB" sz="3800" b="1" kern="100" dirty="0" err="1">
                <a:effectLst/>
                <a:latin typeface="Arial" panose="020B0604020202020204" pitchFamily="34" charset="0"/>
                <a:ea typeface="Aptos" panose="020B0004020202020204" pitchFamily="34" charset="0"/>
                <a:cs typeface="Arial" panose="020B0604020202020204" pitchFamily="34" charset="0"/>
              </a:rPr>
              <a:t>contenu</a:t>
            </a:r>
            <a:r>
              <a:rPr lang="en-GB" sz="3800" b="1" kern="100" dirty="0">
                <a:effectLst/>
                <a:latin typeface="Arial" panose="020B0604020202020204" pitchFamily="34" charset="0"/>
                <a:ea typeface="Aptos" panose="020B0004020202020204" pitchFamily="34" charset="0"/>
                <a:cs typeface="Arial" panose="020B0604020202020204" pitchFamily="34" charset="0"/>
              </a:rPr>
              <a:t> local dans les ZES ;</a:t>
            </a:r>
            <a:endParaRPr lang="fr-FR" sz="3800" kern="100" dirty="0">
              <a:effectLst/>
              <a:latin typeface="Arial" panose="020B0604020202020204" pitchFamily="34" charset="0"/>
              <a:ea typeface="Aptos" panose="020B0004020202020204" pitchFamily="34" charset="0"/>
              <a:cs typeface="Arial" panose="020B0604020202020204" pitchFamily="34" charset="0"/>
            </a:endParaRPr>
          </a:p>
          <a:p>
            <a:pPr lvl="1">
              <a:lnSpc>
                <a:spcPct val="107000"/>
              </a:lnSpc>
              <a:spcAft>
                <a:spcPts val="800"/>
              </a:spcAft>
            </a:pPr>
            <a:r>
              <a:rPr lang="en-GB" sz="3800" kern="100" dirty="0" err="1">
                <a:effectLst/>
                <a:latin typeface="Arial" panose="020B0604020202020204" pitchFamily="34" charset="0"/>
                <a:ea typeface="Aptos" panose="020B0004020202020204" pitchFamily="34" charset="0"/>
                <a:cs typeface="Arial" panose="020B0604020202020204" pitchFamily="34" charset="0"/>
              </a:rPr>
              <a:t>Promouvoir</a:t>
            </a:r>
            <a:r>
              <a:rPr lang="en-GB" sz="3800" kern="100" dirty="0">
                <a:effectLst/>
                <a:latin typeface="Arial" panose="020B0604020202020204" pitchFamily="34" charset="0"/>
                <a:ea typeface="Aptos" panose="020B0004020202020204" pitchFamily="34" charset="0"/>
                <a:cs typeface="Arial" panose="020B0604020202020204" pitchFamily="34" charset="0"/>
              </a:rPr>
              <a:t> et </a:t>
            </a:r>
            <a:r>
              <a:rPr lang="en-GB" sz="3800" kern="100" dirty="0" err="1">
                <a:effectLst/>
                <a:latin typeface="Arial" panose="020B0604020202020204" pitchFamily="34" charset="0"/>
                <a:ea typeface="Aptos" panose="020B0004020202020204" pitchFamily="34" charset="0"/>
                <a:cs typeface="Arial" panose="020B0604020202020204" pitchFamily="34" charset="0"/>
              </a:rPr>
              <a:t>faciliter</a:t>
            </a:r>
            <a:r>
              <a:rPr lang="en-GB" sz="3800" kern="100" dirty="0">
                <a:effectLst/>
                <a:latin typeface="Arial" panose="020B0604020202020204" pitchFamily="34" charset="0"/>
                <a:ea typeface="Aptos" panose="020B0004020202020204" pitchFamily="34" charset="0"/>
                <a:cs typeface="Arial" panose="020B0604020202020204" pitchFamily="34" charset="0"/>
              </a:rPr>
              <a:t> </a:t>
            </a:r>
            <a:r>
              <a:rPr lang="en-GB" sz="3800" b="1" kern="100" dirty="0">
                <a:effectLst/>
                <a:latin typeface="Arial" panose="020B0604020202020204" pitchFamily="34" charset="0"/>
                <a:ea typeface="Aptos" panose="020B0004020202020204" pitchFamily="34" charset="0"/>
                <a:cs typeface="Arial" panose="020B0604020202020204" pitchFamily="34" charset="0"/>
              </a:rPr>
              <a:t>les </a:t>
            </a:r>
            <a:r>
              <a:rPr lang="en-GB" sz="3800" b="1" kern="100" dirty="0" err="1">
                <a:effectLst/>
                <a:latin typeface="Arial" panose="020B0604020202020204" pitchFamily="34" charset="0"/>
                <a:ea typeface="Aptos" panose="020B0004020202020204" pitchFamily="34" charset="0"/>
                <a:cs typeface="Arial" panose="020B0604020202020204" pitchFamily="34" charset="0"/>
              </a:rPr>
              <a:t>partenariats</a:t>
            </a:r>
            <a:r>
              <a:rPr lang="en-GB" sz="3800" b="1" kern="100" dirty="0">
                <a:effectLst/>
                <a:latin typeface="Arial" panose="020B0604020202020204" pitchFamily="34" charset="0"/>
                <a:ea typeface="Aptos" panose="020B0004020202020204" pitchFamily="34" charset="0"/>
                <a:cs typeface="Arial" panose="020B0604020202020204" pitchFamily="34" charset="0"/>
              </a:rPr>
              <a:t> entre les ZES, les PME et les </a:t>
            </a:r>
            <a:r>
              <a:rPr lang="en-GB" sz="3800" b="1" kern="100" dirty="0" err="1">
                <a:effectLst/>
                <a:latin typeface="Arial" panose="020B0604020202020204" pitchFamily="34" charset="0"/>
                <a:ea typeface="Aptos" panose="020B0004020202020204" pitchFamily="34" charset="0"/>
                <a:cs typeface="Arial" panose="020B0604020202020204" pitchFamily="34" charset="0"/>
              </a:rPr>
              <a:t>agences</a:t>
            </a:r>
            <a:r>
              <a:rPr lang="en-GB" sz="3800" b="1" kern="100" dirty="0">
                <a:effectLst/>
                <a:latin typeface="Arial" panose="020B0604020202020204" pitchFamily="34" charset="0"/>
                <a:ea typeface="Aptos" panose="020B0004020202020204" pitchFamily="34" charset="0"/>
                <a:cs typeface="Arial" panose="020B0604020202020204" pitchFamily="34" charset="0"/>
              </a:rPr>
              <a:t> </a:t>
            </a:r>
            <a:r>
              <a:rPr lang="en-GB" sz="3800" kern="100" dirty="0" err="1">
                <a:effectLst/>
                <a:latin typeface="Arial" panose="020B0604020202020204" pitchFamily="34" charset="0"/>
                <a:ea typeface="Aptos" panose="020B0004020202020204" pitchFamily="34" charset="0"/>
                <a:cs typeface="Arial" panose="020B0604020202020204" pitchFamily="34" charset="0"/>
              </a:rPr>
              <a:t>ou</a:t>
            </a:r>
            <a:r>
              <a:rPr lang="en-GB" sz="3800" kern="100" dirty="0">
                <a:effectLst/>
                <a:latin typeface="Arial" panose="020B0604020202020204" pitchFamily="34" charset="0"/>
                <a:ea typeface="Aptos" panose="020B0004020202020204" pitchFamily="34" charset="0"/>
                <a:cs typeface="Arial" panose="020B0604020202020204" pitchFamily="34" charset="0"/>
              </a:rPr>
              <a:t> organisations </a:t>
            </a:r>
            <a:r>
              <a:rPr lang="en-GB" sz="3800" kern="100" dirty="0" err="1">
                <a:effectLst/>
                <a:latin typeface="Arial" panose="020B0604020202020204" pitchFamily="34" charset="0"/>
                <a:ea typeface="Aptos" panose="020B0004020202020204" pitchFamily="34" charset="0"/>
                <a:cs typeface="Arial" panose="020B0604020202020204" pitchFamily="34" charset="0"/>
              </a:rPr>
              <a:t>gouvernementales</a:t>
            </a:r>
            <a:r>
              <a:rPr lang="en-GB" sz="3800" kern="100" dirty="0">
                <a:effectLst/>
                <a:latin typeface="Arial" panose="020B0604020202020204" pitchFamily="34" charset="0"/>
                <a:ea typeface="Aptos" panose="020B0004020202020204" pitchFamily="34" charset="0"/>
                <a:cs typeface="Arial" panose="020B0604020202020204" pitchFamily="34" charset="0"/>
              </a:rPr>
              <a:t> </a:t>
            </a:r>
            <a:r>
              <a:rPr lang="en-GB" sz="3800" kern="100" dirty="0" err="1">
                <a:effectLst/>
                <a:latin typeface="Arial" panose="020B0604020202020204" pitchFamily="34" charset="0"/>
                <a:ea typeface="Aptos" panose="020B0004020202020204" pitchFamily="34" charset="0"/>
                <a:cs typeface="Arial" panose="020B0604020202020204" pitchFamily="34" charset="0"/>
              </a:rPr>
              <a:t>concernées</a:t>
            </a:r>
            <a:r>
              <a:rPr lang="en-GB" sz="3800" kern="100" dirty="0">
                <a:effectLst/>
                <a:latin typeface="Arial" panose="020B0604020202020204" pitchFamily="34" charset="0"/>
                <a:ea typeface="Aptos" panose="020B0004020202020204" pitchFamily="34" charset="0"/>
                <a:cs typeface="Arial" panose="020B0604020202020204" pitchFamily="34" charset="0"/>
              </a:rPr>
              <a:t> pour </a:t>
            </a:r>
            <a:r>
              <a:rPr lang="en-GB" sz="3800" kern="100" dirty="0" err="1">
                <a:effectLst/>
                <a:latin typeface="Arial" panose="020B0604020202020204" pitchFamily="34" charset="0"/>
                <a:ea typeface="Aptos" panose="020B0004020202020204" pitchFamily="34" charset="0"/>
                <a:cs typeface="Arial" panose="020B0604020202020204" pitchFamily="34" charset="0"/>
              </a:rPr>
              <a:t>favoriser</a:t>
            </a:r>
            <a:r>
              <a:rPr lang="en-GB" sz="3800" kern="100" dirty="0">
                <a:effectLst/>
                <a:latin typeface="Arial" panose="020B0604020202020204" pitchFamily="34" charset="0"/>
                <a:ea typeface="Aptos" panose="020B0004020202020204" pitchFamily="34" charset="0"/>
                <a:cs typeface="Arial" panose="020B0604020202020204" pitchFamily="34" charset="0"/>
              </a:rPr>
              <a:t> le </a:t>
            </a:r>
            <a:r>
              <a:rPr lang="en-GB" sz="3800" kern="100" dirty="0" err="1">
                <a:effectLst/>
                <a:latin typeface="Arial" panose="020B0604020202020204" pitchFamily="34" charset="0"/>
                <a:ea typeface="Aptos" panose="020B0004020202020204" pitchFamily="34" charset="0"/>
                <a:cs typeface="Arial" panose="020B0604020202020204" pitchFamily="34" charset="0"/>
              </a:rPr>
              <a:t>développement</a:t>
            </a:r>
            <a:r>
              <a:rPr lang="en-GB" sz="3800" kern="100" dirty="0">
                <a:effectLst/>
                <a:latin typeface="Arial" panose="020B0604020202020204" pitchFamily="34" charset="0"/>
                <a:ea typeface="Aptos" panose="020B0004020202020204" pitchFamily="34" charset="0"/>
                <a:cs typeface="Arial" panose="020B0604020202020204" pitchFamily="34" charset="0"/>
              </a:rPr>
              <a:t> </a:t>
            </a:r>
            <a:r>
              <a:rPr lang="en-GB" sz="3800" kern="100" dirty="0" err="1">
                <a:effectLst/>
                <a:latin typeface="Arial" panose="020B0604020202020204" pitchFamily="34" charset="0"/>
                <a:ea typeface="Aptos" panose="020B0004020202020204" pitchFamily="34" charset="0"/>
                <a:cs typeface="Arial" panose="020B0604020202020204" pitchFamily="34" charset="0"/>
              </a:rPr>
              <a:t>économique</a:t>
            </a:r>
            <a:r>
              <a:rPr lang="en-GB" sz="3800" kern="100" dirty="0">
                <a:effectLst/>
                <a:latin typeface="Arial" panose="020B0604020202020204" pitchFamily="34" charset="0"/>
                <a:ea typeface="Aptos" panose="020B0004020202020204" pitchFamily="34" charset="0"/>
                <a:cs typeface="Arial" panose="020B0604020202020204" pitchFamily="34" charset="0"/>
              </a:rPr>
              <a:t> local ;</a:t>
            </a:r>
            <a:endParaRPr lang="fr-FR" sz="3800" kern="100" dirty="0">
              <a:effectLst/>
              <a:latin typeface="Arial" panose="020B0604020202020204" pitchFamily="34" charset="0"/>
              <a:ea typeface="Aptos" panose="020B0004020202020204" pitchFamily="34" charset="0"/>
              <a:cs typeface="Arial" panose="020B0604020202020204" pitchFamily="34" charset="0"/>
            </a:endParaRPr>
          </a:p>
          <a:p>
            <a:pPr lvl="1" indent="-342900">
              <a:lnSpc>
                <a:spcPct val="107000"/>
              </a:lnSpc>
              <a:spcAft>
                <a:spcPts val="800"/>
              </a:spcAft>
              <a:buFont typeface="Arial" panose="020B0604020202020204" pitchFamily="34" charset="0"/>
              <a:buChar char="•"/>
              <a:tabLst>
                <a:tab pos="457200" algn="l"/>
              </a:tabLst>
            </a:pPr>
            <a:r>
              <a:rPr lang="en-GB" sz="3800" kern="100" dirty="0">
                <a:effectLst/>
                <a:latin typeface="Arial" panose="020B0604020202020204" pitchFamily="34" charset="0"/>
                <a:ea typeface="Aptos" panose="020B0004020202020204" pitchFamily="34" charset="0"/>
                <a:cs typeface="Arial" panose="020B0604020202020204" pitchFamily="34" charset="0"/>
              </a:rPr>
              <a:t>Les </a:t>
            </a:r>
            <a:r>
              <a:rPr lang="en-GB" sz="3800" kern="100" dirty="0" err="1">
                <a:effectLst/>
                <a:latin typeface="Arial" panose="020B0604020202020204" pitchFamily="34" charset="0"/>
                <a:ea typeface="Aptos" panose="020B0004020202020204" pitchFamily="34" charset="0"/>
                <a:cs typeface="Arial" panose="020B0604020202020204" pitchFamily="34" charset="0"/>
              </a:rPr>
              <a:t>entreprises</a:t>
            </a:r>
            <a:r>
              <a:rPr lang="en-GB" sz="3800" kern="100" dirty="0">
                <a:effectLst/>
                <a:latin typeface="Arial" panose="020B0604020202020204" pitchFamily="34" charset="0"/>
                <a:ea typeface="Aptos" panose="020B0004020202020204" pitchFamily="34" charset="0"/>
                <a:cs typeface="Arial" panose="020B0604020202020204" pitchFamily="34" charset="0"/>
              </a:rPr>
              <a:t> </a:t>
            </a:r>
            <a:r>
              <a:rPr lang="en-GB" sz="3800" kern="100" dirty="0" err="1">
                <a:effectLst/>
                <a:latin typeface="Arial" panose="020B0604020202020204" pitchFamily="34" charset="0"/>
                <a:ea typeface="Aptos" panose="020B0004020202020204" pitchFamily="34" charset="0"/>
                <a:cs typeface="Arial" panose="020B0604020202020204" pitchFamily="34" charset="0"/>
              </a:rPr>
              <a:t>opérant</a:t>
            </a:r>
            <a:r>
              <a:rPr lang="en-GB" sz="3800" kern="100" dirty="0">
                <a:effectLst/>
                <a:latin typeface="Arial" panose="020B0604020202020204" pitchFamily="34" charset="0"/>
                <a:ea typeface="Aptos" panose="020B0004020202020204" pitchFamily="34" charset="0"/>
                <a:cs typeface="Arial" panose="020B0604020202020204" pitchFamily="34" charset="0"/>
              </a:rPr>
              <a:t> dans les ZES </a:t>
            </a:r>
            <a:r>
              <a:rPr lang="en-GB" sz="3800" kern="100" dirty="0" err="1">
                <a:effectLst/>
                <a:latin typeface="Arial" panose="020B0604020202020204" pitchFamily="34" charset="0"/>
                <a:ea typeface="Aptos" panose="020B0004020202020204" pitchFamily="34" charset="0"/>
                <a:cs typeface="Arial" panose="020B0604020202020204" pitchFamily="34" charset="0"/>
              </a:rPr>
              <a:t>doivent</a:t>
            </a:r>
            <a:r>
              <a:rPr lang="en-GB" sz="3800" kern="100" dirty="0">
                <a:effectLst/>
                <a:latin typeface="Arial" panose="020B0604020202020204" pitchFamily="34" charset="0"/>
                <a:ea typeface="Aptos" panose="020B0004020202020204" pitchFamily="34" charset="0"/>
                <a:cs typeface="Arial" panose="020B0604020202020204" pitchFamily="34" charset="0"/>
              </a:rPr>
              <a:t> </a:t>
            </a:r>
            <a:r>
              <a:rPr lang="en-GB" sz="3800" kern="100" dirty="0" err="1">
                <a:effectLst/>
                <a:latin typeface="Arial" panose="020B0604020202020204" pitchFamily="34" charset="0"/>
                <a:ea typeface="Aptos" panose="020B0004020202020204" pitchFamily="34" charset="0"/>
                <a:cs typeface="Arial" panose="020B0604020202020204" pitchFamily="34" charset="0"/>
              </a:rPr>
              <a:t>privilégier</a:t>
            </a:r>
            <a:r>
              <a:rPr lang="en-GB" sz="3800" kern="100" dirty="0">
                <a:effectLst/>
                <a:latin typeface="Arial" panose="020B0604020202020204" pitchFamily="34" charset="0"/>
                <a:ea typeface="Aptos" panose="020B0004020202020204" pitchFamily="34" charset="0"/>
                <a:cs typeface="Arial" panose="020B0604020202020204" pitchFamily="34" charset="0"/>
              </a:rPr>
              <a:t> les </a:t>
            </a:r>
            <a:r>
              <a:rPr lang="en-GB" sz="3800" kern="100" dirty="0" err="1">
                <a:effectLst/>
                <a:latin typeface="Arial" panose="020B0604020202020204" pitchFamily="34" charset="0"/>
                <a:ea typeface="Aptos" panose="020B0004020202020204" pitchFamily="34" charset="0"/>
                <a:cs typeface="Arial" panose="020B0604020202020204" pitchFamily="34" charset="0"/>
              </a:rPr>
              <a:t>achats</a:t>
            </a:r>
            <a:r>
              <a:rPr lang="en-GB" sz="3800" kern="100" dirty="0">
                <a:effectLst/>
                <a:latin typeface="Arial" panose="020B0604020202020204" pitchFamily="34" charset="0"/>
                <a:ea typeface="Aptos" panose="020B0004020202020204" pitchFamily="34" charset="0"/>
                <a:cs typeface="Arial" panose="020B0604020202020204" pitchFamily="34" charset="0"/>
              </a:rPr>
              <a:t>, </a:t>
            </a:r>
            <a:r>
              <a:rPr lang="en-GB" sz="3800" kern="100" dirty="0" err="1">
                <a:effectLst/>
                <a:latin typeface="Arial" panose="020B0604020202020204" pitchFamily="34" charset="0"/>
                <a:ea typeface="Aptos" panose="020B0004020202020204" pitchFamily="34" charset="0"/>
                <a:cs typeface="Arial" panose="020B0604020202020204" pitchFamily="34" charset="0"/>
              </a:rPr>
              <a:t>l’embauche</a:t>
            </a:r>
            <a:r>
              <a:rPr lang="en-GB" sz="3800" kern="100" dirty="0">
                <a:effectLst/>
                <a:latin typeface="Arial" panose="020B0604020202020204" pitchFamily="34" charset="0"/>
                <a:ea typeface="Aptos" panose="020B0004020202020204" pitchFamily="34" charset="0"/>
                <a:cs typeface="Arial" panose="020B0604020202020204" pitchFamily="34" charset="0"/>
              </a:rPr>
              <a:t> et </a:t>
            </a:r>
            <a:r>
              <a:rPr lang="en-GB" sz="3800" kern="100" dirty="0" err="1">
                <a:effectLst/>
                <a:latin typeface="Arial" panose="020B0604020202020204" pitchFamily="34" charset="0"/>
                <a:ea typeface="Aptos" panose="020B0004020202020204" pitchFamily="34" charset="0"/>
                <a:cs typeface="Arial" panose="020B0604020202020204" pitchFamily="34" charset="0"/>
              </a:rPr>
              <a:t>l’approvisionnement</a:t>
            </a:r>
            <a:r>
              <a:rPr lang="en-GB" sz="3800" kern="100" dirty="0">
                <a:effectLst/>
                <a:latin typeface="Arial" panose="020B0604020202020204" pitchFamily="34" charset="0"/>
                <a:ea typeface="Aptos" panose="020B0004020202020204" pitchFamily="34" charset="0"/>
                <a:cs typeface="Arial" panose="020B0604020202020204" pitchFamily="34" charset="0"/>
              </a:rPr>
              <a:t> </a:t>
            </a:r>
            <a:r>
              <a:rPr lang="en-GB" sz="3800" b="1" kern="100" dirty="0" err="1">
                <a:effectLst/>
                <a:latin typeface="Arial" panose="020B0604020202020204" pitchFamily="34" charset="0"/>
                <a:ea typeface="Aptos" panose="020B0004020202020204" pitchFamily="34" charset="0"/>
                <a:cs typeface="Arial" panose="020B0604020202020204" pitchFamily="34" charset="0"/>
              </a:rPr>
              <a:t>locaux</a:t>
            </a:r>
            <a:r>
              <a:rPr lang="en-GB" sz="3800" b="1" kern="100" dirty="0">
                <a:effectLst/>
                <a:latin typeface="Arial" panose="020B0604020202020204" pitchFamily="34" charset="0"/>
                <a:ea typeface="Aptos" panose="020B0004020202020204" pitchFamily="34" charset="0"/>
                <a:cs typeface="Arial" panose="020B0604020202020204" pitchFamily="34" charset="0"/>
              </a:rPr>
              <a:t> tout </a:t>
            </a:r>
            <a:r>
              <a:rPr lang="en-GB" sz="3800" b="1" kern="100" dirty="0" err="1">
                <a:effectLst/>
                <a:latin typeface="Arial" panose="020B0604020202020204" pitchFamily="34" charset="0"/>
                <a:ea typeface="Aptos" panose="020B0004020202020204" pitchFamily="34" charset="0"/>
                <a:cs typeface="Arial" panose="020B0604020202020204" pitchFamily="34" charset="0"/>
              </a:rPr>
              <a:t>en</a:t>
            </a:r>
            <a:r>
              <a:rPr lang="en-GB" sz="3800" b="1" kern="100" dirty="0">
                <a:effectLst/>
                <a:latin typeface="Arial" panose="020B0604020202020204" pitchFamily="34" charset="0"/>
                <a:ea typeface="Aptos" panose="020B0004020202020204" pitchFamily="34" charset="0"/>
                <a:cs typeface="Arial" panose="020B0604020202020204" pitchFamily="34" charset="0"/>
              </a:rPr>
              <a:t> </a:t>
            </a:r>
            <a:r>
              <a:rPr lang="en-GB" sz="3800" b="1" kern="100" dirty="0" err="1">
                <a:effectLst/>
                <a:latin typeface="Arial" panose="020B0604020202020204" pitchFamily="34" charset="0"/>
                <a:ea typeface="Aptos" panose="020B0004020202020204" pitchFamily="34" charset="0"/>
                <a:cs typeface="Arial" panose="020B0604020202020204" pitchFamily="34" charset="0"/>
              </a:rPr>
              <a:t>encourageant</a:t>
            </a:r>
            <a:r>
              <a:rPr lang="en-GB" sz="3800" b="1" kern="100" dirty="0">
                <a:effectLst/>
                <a:latin typeface="Arial" panose="020B0604020202020204" pitchFamily="34" charset="0"/>
                <a:ea typeface="Aptos" panose="020B0004020202020204" pitchFamily="34" charset="0"/>
                <a:cs typeface="Arial" panose="020B0604020202020204" pitchFamily="34" charset="0"/>
              </a:rPr>
              <a:t> les initiatives de sous-</a:t>
            </a:r>
            <a:r>
              <a:rPr lang="en-GB" sz="3800" b="1" kern="100" dirty="0" err="1">
                <a:effectLst/>
                <a:latin typeface="Arial" panose="020B0604020202020204" pitchFamily="34" charset="0"/>
                <a:ea typeface="Aptos" panose="020B0004020202020204" pitchFamily="34" charset="0"/>
                <a:cs typeface="Arial" panose="020B0604020202020204" pitchFamily="34" charset="0"/>
              </a:rPr>
              <a:t>traitance</a:t>
            </a:r>
            <a:r>
              <a:rPr lang="en-GB" sz="3800" b="1" kern="100" dirty="0">
                <a:effectLst/>
                <a:latin typeface="Arial" panose="020B0604020202020204" pitchFamily="34" charset="0"/>
                <a:ea typeface="Aptos" panose="020B0004020202020204" pitchFamily="34" charset="0"/>
                <a:cs typeface="Arial" panose="020B0604020202020204" pitchFamily="34" charset="0"/>
              </a:rPr>
              <a:t> et </a:t>
            </a:r>
            <a:r>
              <a:rPr lang="en-GB" sz="3800" b="1" kern="100" dirty="0" err="1">
                <a:effectLst/>
                <a:latin typeface="Arial" panose="020B0604020202020204" pitchFamily="34" charset="0"/>
                <a:ea typeface="Aptos" panose="020B0004020202020204" pitchFamily="34" charset="0"/>
                <a:cs typeface="Arial" panose="020B0604020202020204" pitchFamily="34" charset="0"/>
              </a:rPr>
              <a:t>d’externalisation</a:t>
            </a:r>
            <a:r>
              <a:rPr lang="en-GB" sz="3800" b="1" kern="100" dirty="0">
                <a:effectLst/>
                <a:latin typeface="Arial" panose="020B0604020202020204" pitchFamily="34" charset="0"/>
                <a:ea typeface="Aptos" panose="020B0004020202020204" pitchFamily="34" charset="0"/>
                <a:cs typeface="Arial" panose="020B0604020202020204" pitchFamily="34" charset="0"/>
              </a:rPr>
              <a:t> </a:t>
            </a:r>
            <a:r>
              <a:rPr lang="en-GB" sz="3800" kern="100" dirty="0">
                <a:effectLst/>
                <a:latin typeface="Arial" panose="020B0604020202020204" pitchFamily="34" charset="0"/>
                <a:ea typeface="Aptos" panose="020B0004020202020204" pitchFamily="34" charset="0"/>
                <a:cs typeface="Arial" panose="020B0604020202020204" pitchFamily="34" charset="0"/>
              </a:rPr>
              <a:t>entre les </a:t>
            </a:r>
            <a:r>
              <a:rPr lang="en-GB" sz="3800" kern="100" dirty="0" err="1">
                <a:effectLst/>
                <a:latin typeface="Arial" panose="020B0604020202020204" pitchFamily="34" charset="0"/>
                <a:ea typeface="Aptos" panose="020B0004020202020204" pitchFamily="34" charset="0"/>
                <a:cs typeface="Arial" panose="020B0604020202020204" pitchFamily="34" charset="0"/>
              </a:rPr>
              <a:t>grandes</a:t>
            </a:r>
            <a:r>
              <a:rPr lang="en-GB" sz="3800" kern="100" dirty="0">
                <a:effectLst/>
                <a:latin typeface="Arial" panose="020B0604020202020204" pitchFamily="34" charset="0"/>
                <a:ea typeface="Aptos" panose="020B0004020202020204" pitchFamily="34" charset="0"/>
                <a:cs typeface="Arial" panose="020B0604020202020204" pitchFamily="34" charset="0"/>
              </a:rPr>
              <a:t> </a:t>
            </a:r>
            <a:r>
              <a:rPr lang="en-GB" sz="3800" kern="100" dirty="0" err="1">
                <a:effectLst/>
                <a:latin typeface="Arial" panose="020B0604020202020204" pitchFamily="34" charset="0"/>
                <a:ea typeface="Aptos" panose="020B0004020202020204" pitchFamily="34" charset="0"/>
                <a:cs typeface="Arial" panose="020B0604020202020204" pitchFamily="34" charset="0"/>
              </a:rPr>
              <a:t>entreprises</a:t>
            </a:r>
            <a:r>
              <a:rPr lang="en-GB" sz="3800" kern="100" dirty="0">
                <a:effectLst/>
                <a:latin typeface="Arial" panose="020B0604020202020204" pitchFamily="34" charset="0"/>
                <a:ea typeface="Aptos" panose="020B0004020202020204" pitchFamily="34" charset="0"/>
                <a:cs typeface="Arial" panose="020B0604020202020204" pitchFamily="34" charset="0"/>
              </a:rPr>
              <a:t> et les PME.</a:t>
            </a:r>
            <a:endParaRPr lang="fr-FR" sz="3800" kern="100" dirty="0">
              <a:effectLst/>
              <a:latin typeface="Arial" panose="020B0604020202020204" pitchFamily="34" charset="0"/>
              <a:ea typeface="Aptos" panose="020B0004020202020204" pitchFamily="34" charset="0"/>
              <a:cs typeface="Arial" panose="020B0604020202020204" pitchFamily="34" charset="0"/>
            </a:endParaRPr>
          </a:p>
          <a:p>
            <a:pPr lvl="0">
              <a:lnSpc>
                <a:spcPct val="107000"/>
              </a:lnSpc>
              <a:spcAft>
                <a:spcPts val="800"/>
              </a:spcAft>
              <a:buFont typeface="Wingdings" panose="05000000000000000000" pitchFamily="2" charset="2"/>
              <a:buChar char="Ø"/>
              <a:tabLst>
                <a:tab pos="457200" algn="l"/>
              </a:tabLst>
            </a:pPr>
            <a:endParaRPr lang="en-GB" sz="2000" kern="100" dirty="0">
              <a:latin typeface="Arial" panose="020B0604020202020204" pitchFamily="34" charset="0"/>
              <a:ea typeface="Aptos" panose="020B0004020202020204" pitchFamily="34" charset="0"/>
              <a:cs typeface="Arial" panose="020B0604020202020204" pitchFamily="34" charset="0"/>
            </a:endParaRPr>
          </a:p>
          <a:p>
            <a:pPr marL="342900" lvl="0" indent="-342900">
              <a:lnSpc>
                <a:spcPct val="107000"/>
              </a:lnSpc>
              <a:spcAft>
                <a:spcPts val="800"/>
              </a:spcAft>
              <a:buFont typeface="Times New Roman" panose="02020603050405020304" pitchFamily="18" charset="0"/>
              <a:buChar char="•"/>
              <a:tabLst>
                <a:tab pos="457200" algn="l"/>
              </a:tabLst>
            </a:pPr>
            <a:endParaRPr lang="fr-FR" sz="2000" kern="100" dirty="0">
              <a:effectLst/>
              <a:latin typeface="Arial" panose="020B0604020202020204" pitchFamily="34" charset="0"/>
              <a:ea typeface="Aptos" panose="020B0004020202020204" pitchFamily="34" charset="0"/>
              <a:cs typeface="Arial" panose="020B0604020202020204" pitchFamily="34" charset="0"/>
            </a:endParaRPr>
          </a:p>
          <a:p>
            <a:endParaRPr lang="fr-FR" dirty="0"/>
          </a:p>
        </p:txBody>
      </p:sp>
    </p:spTree>
    <p:extLst>
      <p:ext uri="{BB962C8B-B14F-4D97-AF65-F5344CB8AC3E}">
        <p14:creationId xmlns:p14="http://schemas.microsoft.com/office/powerpoint/2010/main" val="16153348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F3F6044-0EF1-9C87-6006-0D2271441E46}"/>
              </a:ext>
            </a:extLst>
          </p:cNvPr>
          <p:cNvSpPr>
            <a:spLocks noGrp="1"/>
          </p:cNvSpPr>
          <p:nvPr>
            <p:ph type="title"/>
          </p:nvPr>
        </p:nvSpPr>
        <p:spPr>
          <a:xfrm>
            <a:off x="677334" y="317500"/>
            <a:ext cx="11133666" cy="863600"/>
          </a:xfrm>
        </p:spPr>
        <p:txBody>
          <a:bodyPr/>
          <a:lstStyle/>
          <a:p>
            <a:r>
              <a:rPr lang="fr-FR" sz="3600" b="1" dirty="0">
                <a:latin typeface="Arial" panose="020B0604020202020204" pitchFamily="34" charset="0"/>
                <a:cs typeface="Arial" panose="020B0604020202020204" pitchFamily="34" charset="0"/>
              </a:rPr>
              <a:t>Les orientations posées dans les travaux de l’UA</a:t>
            </a:r>
            <a:endParaRPr lang="fr-FR" dirty="0"/>
          </a:p>
        </p:txBody>
      </p:sp>
      <p:sp>
        <p:nvSpPr>
          <p:cNvPr id="3" name="Espace réservé du contenu 2">
            <a:extLst>
              <a:ext uri="{FF2B5EF4-FFF2-40B4-BE49-F238E27FC236}">
                <a16:creationId xmlns:a16="http://schemas.microsoft.com/office/drawing/2014/main" id="{C9A18DAD-EF19-B57D-3C93-FED0D8D6D942}"/>
              </a:ext>
            </a:extLst>
          </p:cNvPr>
          <p:cNvSpPr>
            <a:spLocks noGrp="1"/>
          </p:cNvSpPr>
          <p:nvPr>
            <p:ph idx="1"/>
          </p:nvPr>
        </p:nvSpPr>
        <p:spPr>
          <a:xfrm>
            <a:off x="106680" y="1384300"/>
            <a:ext cx="12085320" cy="5473700"/>
          </a:xfrm>
        </p:spPr>
        <p:txBody>
          <a:bodyPr>
            <a:normAutofit fontScale="92500" lnSpcReduction="10000"/>
          </a:bodyPr>
          <a:lstStyle/>
          <a:p>
            <a:pPr lvl="0">
              <a:lnSpc>
                <a:spcPct val="107000"/>
              </a:lnSpc>
              <a:spcAft>
                <a:spcPts val="800"/>
              </a:spcAft>
              <a:buFont typeface="Wingdings" panose="05000000000000000000" pitchFamily="2" charset="2"/>
              <a:buChar char="Ø"/>
              <a:tabLst>
                <a:tab pos="457200" algn="l"/>
              </a:tabLst>
            </a:pPr>
            <a:r>
              <a:rPr lang="en-GB" sz="2800" kern="100" dirty="0" err="1">
                <a:effectLst/>
                <a:latin typeface="Arial" panose="020B0604020202020204" pitchFamily="34" charset="0"/>
                <a:ea typeface="Aptos" panose="020B0004020202020204" pitchFamily="34" charset="0"/>
                <a:cs typeface="Arial" panose="020B0604020202020204" pitchFamily="34" charset="0"/>
              </a:rPr>
              <a:t>Mettre</a:t>
            </a:r>
            <a:r>
              <a:rPr lang="en-GB" sz="2800" kern="100" dirty="0">
                <a:effectLst/>
                <a:latin typeface="Arial" panose="020B0604020202020204" pitchFamily="34" charset="0"/>
                <a:ea typeface="Aptos" panose="020B0004020202020204" pitchFamily="34" charset="0"/>
                <a:cs typeface="Arial" panose="020B0604020202020204" pitchFamily="34" charset="0"/>
              </a:rPr>
              <a:t> </a:t>
            </a:r>
            <a:r>
              <a:rPr lang="en-GB" sz="2800" kern="100" dirty="0" err="1">
                <a:effectLst/>
                <a:latin typeface="Arial" panose="020B0604020202020204" pitchFamily="34" charset="0"/>
                <a:ea typeface="Aptos" panose="020B0004020202020204" pitchFamily="34" charset="0"/>
                <a:cs typeface="Arial" panose="020B0604020202020204" pitchFamily="34" charset="0"/>
              </a:rPr>
              <a:t>en</a:t>
            </a:r>
            <a:r>
              <a:rPr lang="en-GB" sz="2800" kern="100" dirty="0">
                <a:effectLst/>
                <a:latin typeface="Arial" panose="020B0604020202020204" pitchFamily="34" charset="0"/>
                <a:ea typeface="Aptos" panose="020B0004020202020204" pitchFamily="34" charset="0"/>
                <a:cs typeface="Arial" panose="020B0604020202020204" pitchFamily="34" charset="0"/>
              </a:rPr>
              <a:t> place des </a:t>
            </a:r>
            <a:r>
              <a:rPr lang="en-GB" sz="2800" kern="100" dirty="0" err="1">
                <a:effectLst/>
                <a:latin typeface="Arial" panose="020B0604020202020204" pitchFamily="34" charset="0"/>
                <a:ea typeface="Aptos" panose="020B0004020202020204" pitchFamily="34" charset="0"/>
                <a:cs typeface="Arial" panose="020B0604020202020204" pitchFamily="34" charset="0"/>
              </a:rPr>
              <a:t>écosystèmes</a:t>
            </a:r>
            <a:r>
              <a:rPr lang="en-GB" sz="2800" kern="100" dirty="0">
                <a:effectLst/>
                <a:latin typeface="Arial" panose="020B0604020202020204" pitchFamily="34" charset="0"/>
                <a:ea typeface="Aptos" panose="020B0004020202020204" pitchFamily="34" charset="0"/>
                <a:cs typeface="Arial" panose="020B0604020202020204" pitchFamily="34" charset="0"/>
              </a:rPr>
              <a:t> de </a:t>
            </a:r>
            <a:r>
              <a:rPr lang="en-GB" sz="2800" kern="100" dirty="0" err="1">
                <a:effectLst/>
                <a:latin typeface="Arial" panose="020B0604020202020204" pitchFamily="34" charset="0"/>
                <a:ea typeface="Aptos" panose="020B0004020202020204" pitchFamily="34" charset="0"/>
                <a:cs typeface="Arial" panose="020B0604020202020204" pitchFamily="34" charset="0"/>
              </a:rPr>
              <a:t>soutien</a:t>
            </a:r>
            <a:r>
              <a:rPr lang="en-GB" sz="2800" kern="100" dirty="0">
                <a:effectLst/>
                <a:latin typeface="Arial" panose="020B0604020202020204" pitchFamily="34" charset="0"/>
                <a:ea typeface="Aptos" panose="020B0004020202020204" pitchFamily="34" charset="0"/>
                <a:cs typeface="Arial" panose="020B0604020202020204" pitchFamily="34" charset="0"/>
              </a:rPr>
              <a:t> </a:t>
            </a:r>
            <a:r>
              <a:rPr lang="en-GB" sz="2800" kern="100" dirty="0" err="1">
                <a:effectLst/>
                <a:latin typeface="Arial" panose="020B0604020202020204" pitchFamily="34" charset="0"/>
                <a:ea typeface="Aptos" panose="020B0004020202020204" pitchFamily="34" charset="0"/>
                <a:cs typeface="Arial" panose="020B0604020202020204" pitchFamily="34" charset="0"/>
              </a:rPr>
              <a:t>complets</a:t>
            </a:r>
            <a:r>
              <a:rPr lang="en-GB" sz="2800" kern="100" dirty="0">
                <a:effectLst/>
                <a:latin typeface="Arial" panose="020B0604020202020204" pitchFamily="34" charset="0"/>
                <a:ea typeface="Aptos" panose="020B0004020202020204" pitchFamily="34" charset="0"/>
                <a:cs typeface="Arial" panose="020B0604020202020204" pitchFamily="34" charset="0"/>
              </a:rPr>
              <a:t> </a:t>
            </a:r>
            <a:r>
              <a:rPr lang="en-GB" sz="2800" kern="100" dirty="0" err="1">
                <a:effectLst/>
                <a:latin typeface="Arial" panose="020B0604020202020204" pitchFamily="34" charset="0"/>
                <a:ea typeface="Aptos" panose="020B0004020202020204" pitchFamily="34" charset="0"/>
                <a:cs typeface="Arial" panose="020B0604020202020204" pitchFamily="34" charset="0"/>
              </a:rPr>
              <a:t>adaptés</a:t>
            </a:r>
            <a:r>
              <a:rPr lang="en-GB" sz="2800" kern="100" dirty="0">
                <a:effectLst/>
                <a:latin typeface="Arial" panose="020B0604020202020204" pitchFamily="34" charset="0"/>
                <a:ea typeface="Aptos" panose="020B0004020202020204" pitchFamily="34" charset="0"/>
                <a:cs typeface="Arial" panose="020B0604020202020204" pitchFamily="34" charset="0"/>
              </a:rPr>
              <a:t> aux PME </a:t>
            </a:r>
            <a:r>
              <a:rPr lang="en-GB" sz="2800" kern="100" dirty="0" err="1">
                <a:effectLst/>
                <a:latin typeface="Arial" panose="020B0604020202020204" pitchFamily="34" charset="0"/>
                <a:ea typeface="Aptos" panose="020B0004020202020204" pitchFamily="34" charset="0"/>
                <a:cs typeface="Arial" panose="020B0604020202020204" pitchFamily="34" charset="0"/>
              </a:rPr>
              <a:t>opérant</a:t>
            </a:r>
            <a:r>
              <a:rPr lang="en-GB" sz="2800" kern="100" dirty="0">
                <a:effectLst/>
                <a:latin typeface="Arial" panose="020B0604020202020204" pitchFamily="34" charset="0"/>
                <a:ea typeface="Aptos" panose="020B0004020202020204" pitchFamily="34" charset="0"/>
                <a:cs typeface="Arial" panose="020B0604020202020204" pitchFamily="34" charset="0"/>
              </a:rPr>
              <a:t> dans les ZES, </a:t>
            </a:r>
            <a:r>
              <a:rPr lang="en-GB" sz="2800" kern="100" dirty="0" err="1">
                <a:effectLst/>
                <a:latin typeface="Arial" panose="020B0604020202020204" pitchFamily="34" charset="0"/>
                <a:ea typeface="Aptos" panose="020B0004020202020204" pitchFamily="34" charset="0"/>
                <a:cs typeface="Arial" panose="020B0604020202020204" pitchFamily="34" charset="0"/>
              </a:rPr>
              <a:t>tels</a:t>
            </a:r>
            <a:r>
              <a:rPr lang="en-GB" sz="2800" kern="100" dirty="0">
                <a:effectLst/>
                <a:latin typeface="Arial" panose="020B0604020202020204" pitchFamily="34" charset="0"/>
                <a:ea typeface="Aptos" panose="020B0004020202020204" pitchFamily="34" charset="0"/>
                <a:cs typeface="Arial" panose="020B0604020202020204" pitchFamily="34" charset="0"/>
              </a:rPr>
              <a:t> que des formations, </a:t>
            </a:r>
            <a:r>
              <a:rPr lang="en-GB" sz="2800" kern="100" dirty="0" err="1">
                <a:effectLst/>
                <a:latin typeface="Arial" panose="020B0604020202020204" pitchFamily="34" charset="0"/>
                <a:ea typeface="Aptos" panose="020B0004020202020204" pitchFamily="34" charset="0"/>
                <a:cs typeface="Arial" panose="020B0604020202020204" pitchFamily="34" charset="0"/>
              </a:rPr>
              <a:t>une</a:t>
            </a:r>
            <a:r>
              <a:rPr lang="en-GB" sz="2800" kern="100" dirty="0">
                <a:effectLst/>
                <a:latin typeface="Arial" panose="020B0604020202020204" pitchFamily="34" charset="0"/>
                <a:ea typeface="Aptos" panose="020B0004020202020204" pitchFamily="34" charset="0"/>
                <a:cs typeface="Arial" panose="020B0604020202020204" pitchFamily="34" charset="0"/>
              </a:rPr>
              <a:t> assistance technique et </a:t>
            </a:r>
            <a:r>
              <a:rPr lang="en-GB" sz="2800" b="1" kern="100" dirty="0">
                <a:effectLst/>
                <a:latin typeface="Arial" panose="020B0604020202020204" pitchFamily="34" charset="0"/>
                <a:ea typeface="Aptos" panose="020B0004020202020204" pitchFamily="34" charset="0"/>
                <a:cs typeface="Arial" panose="020B0604020202020204" pitchFamily="34" charset="0"/>
              </a:rPr>
              <a:t>des conseils sur les sources de </a:t>
            </a:r>
            <a:r>
              <a:rPr lang="en-GB" sz="2800" b="1" kern="100" dirty="0" err="1">
                <a:effectLst/>
                <a:latin typeface="Arial" panose="020B0604020202020204" pitchFamily="34" charset="0"/>
                <a:ea typeface="Aptos" panose="020B0004020202020204" pitchFamily="34" charset="0"/>
                <a:cs typeface="Arial" panose="020B0604020202020204" pitchFamily="34" charset="0"/>
              </a:rPr>
              <a:t>financement</a:t>
            </a:r>
            <a:r>
              <a:rPr lang="en-GB" sz="2800" b="1" kern="100" dirty="0">
                <a:effectLst/>
                <a:latin typeface="Arial" panose="020B0604020202020204" pitchFamily="34" charset="0"/>
                <a:ea typeface="Aptos" panose="020B0004020202020204" pitchFamily="34" charset="0"/>
                <a:cs typeface="Arial" panose="020B0604020202020204" pitchFamily="34" charset="0"/>
              </a:rPr>
              <a:t> </a:t>
            </a:r>
            <a:r>
              <a:rPr lang="en-GB" sz="2800" kern="100" dirty="0">
                <a:effectLst/>
                <a:latin typeface="Arial" panose="020B0604020202020204" pitchFamily="34" charset="0"/>
                <a:ea typeface="Aptos" panose="020B0004020202020204" pitchFamily="34" charset="0"/>
                <a:cs typeface="Arial" panose="020B0604020202020204" pitchFamily="34" charset="0"/>
              </a:rPr>
              <a:t>. Cela </a:t>
            </a:r>
            <a:r>
              <a:rPr lang="en-GB" sz="2800" kern="100" dirty="0" err="1">
                <a:effectLst/>
                <a:latin typeface="Arial" panose="020B0604020202020204" pitchFamily="34" charset="0"/>
                <a:ea typeface="Aptos" panose="020B0004020202020204" pitchFamily="34" charset="0"/>
                <a:cs typeface="Arial" panose="020B0604020202020204" pitchFamily="34" charset="0"/>
              </a:rPr>
              <a:t>devrait</a:t>
            </a:r>
            <a:r>
              <a:rPr lang="en-GB" sz="2800" kern="100" dirty="0">
                <a:effectLst/>
                <a:latin typeface="Arial" panose="020B0604020202020204" pitchFamily="34" charset="0"/>
                <a:ea typeface="Aptos" panose="020B0004020202020204" pitchFamily="34" charset="0"/>
                <a:cs typeface="Arial" panose="020B0604020202020204" pitchFamily="34" charset="0"/>
              </a:rPr>
              <a:t> </a:t>
            </a:r>
            <a:r>
              <a:rPr lang="en-GB" sz="2800" kern="100" dirty="0" err="1">
                <a:effectLst/>
                <a:latin typeface="Arial" panose="020B0604020202020204" pitchFamily="34" charset="0"/>
                <a:ea typeface="Aptos" panose="020B0004020202020204" pitchFamily="34" charset="0"/>
                <a:cs typeface="Arial" panose="020B0604020202020204" pitchFamily="34" charset="0"/>
              </a:rPr>
              <a:t>inclure</a:t>
            </a:r>
            <a:r>
              <a:rPr lang="en-GB" sz="2800" kern="100" dirty="0">
                <a:effectLst/>
                <a:latin typeface="Arial" panose="020B0604020202020204" pitchFamily="34" charset="0"/>
                <a:ea typeface="Aptos" panose="020B0004020202020204" pitchFamily="34" charset="0"/>
                <a:cs typeface="Arial" panose="020B0604020202020204" pitchFamily="34" charset="0"/>
              </a:rPr>
              <a:t> </a:t>
            </a:r>
            <a:r>
              <a:rPr lang="en-GB" sz="2800" b="1" kern="100" dirty="0">
                <a:effectLst/>
                <a:latin typeface="Arial" panose="020B0604020202020204" pitchFamily="34" charset="0"/>
                <a:ea typeface="Aptos" panose="020B0004020202020204" pitchFamily="34" charset="0"/>
                <a:cs typeface="Arial" panose="020B0604020202020204" pitchFamily="34" charset="0"/>
              </a:rPr>
              <a:t>des programmes </a:t>
            </a:r>
            <a:r>
              <a:rPr lang="en-GB" sz="2800" b="1" kern="100" dirty="0" err="1">
                <a:effectLst/>
                <a:latin typeface="Arial" panose="020B0604020202020204" pitchFamily="34" charset="0"/>
                <a:ea typeface="Aptos" panose="020B0004020202020204" pitchFamily="34" charset="0"/>
                <a:cs typeface="Arial" panose="020B0604020202020204" pitchFamily="34" charset="0"/>
              </a:rPr>
              <a:t>d’incubation</a:t>
            </a:r>
            <a:r>
              <a:rPr lang="en-GB" sz="2800" b="1" kern="100" dirty="0">
                <a:effectLst/>
                <a:latin typeface="Arial" panose="020B0604020202020204" pitchFamily="34" charset="0"/>
                <a:ea typeface="Aptos" panose="020B0004020202020204" pitchFamily="34" charset="0"/>
                <a:cs typeface="Arial" panose="020B0604020202020204" pitchFamily="34" charset="0"/>
              </a:rPr>
              <a:t> </a:t>
            </a:r>
            <a:r>
              <a:rPr lang="en-GB" sz="2800" b="1" kern="100" dirty="0" err="1">
                <a:effectLst/>
                <a:latin typeface="Arial" panose="020B0604020202020204" pitchFamily="34" charset="0"/>
                <a:ea typeface="Aptos" panose="020B0004020202020204" pitchFamily="34" charset="0"/>
                <a:cs typeface="Arial" panose="020B0604020202020204" pitchFamily="34" charset="0"/>
              </a:rPr>
              <a:t>d’entreprises</a:t>
            </a:r>
            <a:r>
              <a:rPr lang="en-GB" sz="2800" b="1" kern="100" dirty="0">
                <a:effectLst/>
                <a:latin typeface="Arial" panose="020B0604020202020204" pitchFamily="34" charset="0"/>
                <a:ea typeface="Aptos" panose="020B0004020202020204" pitchFamily="34" charset="0"/>
                <a:cs typeface="Arial" panose="020B0604020202020204" pitchFamily="34" charset="0"/>
              </a:rPr>
              <a:t>, </a:t>
            </a:r>
            <a:r>
              <a:rPr lang="en-GB" sz="2800" kern="100" dirty="0">
                <a:effectLst/>
                <a:latin typeface="Arial" panose="020B0604020202020204" pitchFamily="34" charset="0"/>
                <a:ea typeface="Aptos" panose="020B0004020202020204" pitchFamily="34" charset="0"/>
                <a:cs typeface="Arial" panose="020B0604020202020204" pitchFamily="34" charset="0"/>
              </a:rPr>
              <a:t>des initiatives de </a:t>
            </a:r>
            <a:r>
              <a:rPr lang="en-GB" sz="2800" kern="100" dirty="0" err="1">
                <a:effectLst/>
                <a:latin typeface="Arial" panose="020B0604020202020204" pitchFamily="34" charset="0"/>
                <a:ea typeface="Aptos" panose="020B0004020202020204" pitchFamily="34" charset="0"/>
                <a:cs typeface="Arial" panose="020B0604020202020204" pitchFamily="34" charset="0"/>
              </a:rPr>
              <a:t>mentorat</a:t>
            </a:r>
            <a:r>
              <a:rPr lang="en-GB" sz="2800" kern="100" dirty="0">
                <a:effectLst/>
                <a:latin typeface="Arial" panose="020B0604020202020204" pitchFamily="34" charset="0"/>
                <a:ea typeface="Aptos" panose="020B0004020202020204" pitchFamily="34" charset="0"/>
                <a:cs typeface="Arial" panose="020B0604020202020204" pitchFamily="34" charset="0"/>
              </a:rPr>
              <a:t> et des </a:t>
            </a:r>
            <a:r>
              <a:rPr lang="en-GB" sz="2800" kern="100" dirty="0" err="1">
                <a:effectLst/>
                <a:latin typeface="Arial" panose="020B0604020202020204" pitchFamily="34" charset="0"/>
                <a:ea typeface="Aptos" panose="020B0004020202020204" pitchFamily="34" charset="0"/>
                <a:cs typeface="Arial" panose="020B0604020202020204" pitchFamily="34" charset="0"/>
              </a:rPr>
              <a:t>opportunités</a:t>
            </a:r>
            <a:r>
              <a:rPr lang="en-GB" sz="2800" kern="100" dirty="0">
                <a:effectLst/>
                <a:latin typeface="Arial" panose="020B0604020202020204" pitchFamily="34" charset="0"/>
                <a:ea typeface="Aptos" panose="020B0004020202020204" pitchFamily="34" charset="0"/>
                <a:cs typeface="Arial" panose="020B0604020202020204" pitchFamily="34" charset="0"/>
              </a:rPr>
              <a:t> de </a:t>
            </a:r>
            <a:r>
              <a:rPr lang="en-GB" sz="2800" kern="100" dirty="0" err="1">
                <a:effectLst/>
                <a:latin typeface="Arial" panose="020B0604020202020204" pitchFamily="34" charset="0"/>
                <a:ea typeface="Aptos" panose="020B0004020202020204" pitchFamily="34" charset="0"/>
                <a:cs typeface="Arial" panose="020B0604020202020204" pitchFamily="34" charset="0"/>
              </a:rPr>
              <a:t>réseautage</a:t>
            </a:r>
            <a:r>
              <a:rPr lang="en-GB" sz="2800" kern="100" dirty="0">
                <a:latin typeface="Arial" panose="020B0604020202020204" pitchFamily="34" charset="0"/>
                <a:ea typeface="Aptos" panose="020B0004020202020204" pitchFamily="34" charset="0"/>
                <a:cs typeface="Arial" panose="020B0604020202020204" pitchFamily="34" charset="0"/>
              </a:rPr>
              <a:t> ;</a:t>
            </a:r>
            <a:endParaRPr lang="fr-FR" sz="2800" kern="100" dirty="0">
              <a:effectLst/>
              <a:latin typeface="Arial" panose="020B0604020202020204" pitchFamily="34" charset="0"/>
              <a:ea typeface="Aptos" panose="020B0004020202020204" pitchFamily="34" charset="0"/>
              <a:cs typeface="Arial" panose="020B0604020202020204" pitchFamily="34" charset="0"/>
            </a:endParaRPr>
          </a:p>
          <a:p>
            <a:pPr lvl="0">
              <a:lnSpc>
                <a:spcPct val="107000"/>
              </a:lnSpc>
              <a:spcAft>
                <a:spcPts val="800"/>
              </a:spcAft>
              <a:buFont typeface="Wingdings" panose="05000000000000000000" pitchFamily="2" charset="2"/>
              <a:buChar char="Ø"/>
              <a:tabLst>
                <a:tab pos="457200" algn="l"/>
              </a:tabLst>
            </a:pPr>
            <a:r>
              <a:rPr lang="en-US" sz="2800" kern="100" dirty="0" err="1">
                <a:effectLst/>
                <a:latin typeface="Arial" panose="020B0604020202020204" pitchFamily="34" charset="0"/>
                <a:ea typeface="Aptos" panose="020B0004020202020204" pitchFamily="34" charset="0"/>
                <a:cs typeface="Arial" panose="020B0604020202020204" pitchFamily="34" charset="0"/>
              </a:rPr>
              <a:t>Vers</a:t>
            </a:r>
            <a:r>
              <a:rPr lang="en-US" sz="2800" kern="100" dirty="0">
                <a:effectLst/>
                <a:latin typeface="Arial" panose="020B0604020202020204" pitchFamily="34" charset="0"/>
                <a:ea typeface="Aptos" panose="020B0004020202020204" pitchFamily="34" charset="0"/>
                <a:cs typeface="Arial" panose="020B0604020202020204" pitchFamily="34" charset="0"/>
              </a:rPr>
              <a:t> </a:t>
            </a:r>
            <a:r>
              <a:rPr lang="en-US" sz="2800" kern="100" dirty="0" err="1">
                <a:effectLst/>
                <a:latin typeface="Arial" panose="020B0604020202020204" pitchFamily="34" charset="0"/>
                <a:ea typeface="Aptos" panose="020B0004020202020204" pitchFamily="34" charset="0"/>
                <a:cs typeface="Arial" panose="020B0604020202020204" pitchFamily="34" charset="0"/>
              </a:rPr>
              <a:t>une</a:t>
            </a:r>
            <a:r>
              <a:rPr lang="en-US" sz="2800" kern="100" dirty="0">
                <a:effectLst/>
                <a:latin typeface="Arial" panose="020B0604020202020204" pitchFamily="34" charset="0"/>
                <a:ea typeface="Aptos" panose="020B0004020202020204" pitchFamily="34" charset="0"/>
                <a:cs typeface="Arial" panose="020B0604020202020204" pitchFamily="34" charset="0"/>
              </a:rPr>
              <a:t> nouvelle </a:t>
            </a:r>
            <a:r>
              <a:rPr lang="en-US" sz="2800" kern="100" dirty="0" err="1">
                <a:effectLst/>
                <a:latin typeface="Arial" panose="020B0604020202020204" pitchFamily="34" charset="0"/>
                <a:ea typeface="Aptos" panose="020B0004020202020204" pitchFamily="34" charset="0"/>
                <a:cs typeface="Arial" panose="020B0604020202020204" pitchFamily="34" charset="0"/>
              </a:rPr>
              <a:t>génération</a:t>
            </a:r>
            <a:r>
              <a:rPr lang="en-US" sz="2800" kern="100" dirty="0">
                <a:effectLst/>
                <a:latin typeface="Arial" panose="020B0604020202020204" pitchFamily="34" charset="0"/>
                <a:ea typeface="Aptos" panose="020B0004020202020204" pitchFamily="34" charset="0"/>
                <a:cs typeface="Arial" panose="020B0604020202020204" pitchFamily="34" charset="0"/>
              </a:rPr>
              <a:t> de ZES pour adopter de </a:t>
            </a:r>
            <a:r>
              <a:rPr lang="en-US" sz="2800" kern="100" dirty="0" err="1">
                <a:effectLst/>
                <a:latin typeface="Arial" panose="020B0604020202020204" pitchFamily="34" charset="0"/>
                <a:ea typeface="Aptos" panose="020B0004020202020204" pitchFamily="34" charset="0"/>
                <a:cs typeface="Arial" panose="020B0604020202020204" pitchFamily="34" charset="0"/>
              </a:rPr>
              <a:t>nouvelles</a:t>
            </a:r>
            <a:r>
              <a:rPr lang="en-US" sz="2800" kern="100" dirty="0">
                <a:effectLst/>
                <a:latin typeface="Arial" panose="020B0604020202020204" pitchFamily="34" charset="0"/>
                <a:ea typeface="Aptos" panose="020B0004020202020204" pitchFamily="34" charset="0"/>
                <a:cs typeface="Arial" panose="020B0604020202020204" pitchFamily="34" charset="0"/>
              </a:rPr>
              <a:t> </a:t>
            </a:r>
            <a:r>
              <a:rPr lang="en-US" sz="2800" kern="100" dirty="0" err="1">
                <a:effectLst/>
                <a:latin typeface="Arial" panose="020B0604020202020204" pitchFamily="34" charset="0"/>
                <a:ea typeface="Aptos" panose="020B0004020202020204" pitchFamily="34" charset="0"/>
                <a:cs typeface="Arial" panose="020B0604020202020204" pitchFamily="34" charset="0"/>
              </a:rPr>
              <a:t>modèles</a:t>
            </a:r>
            <a:r>
              <a:rPr lang="en-US" sz="2800" kern="100" dirty="0">
                <a:effectLst/>
                <a:latin typeface="Arial" panose="020B0604020202020204" pitchFamily="34" charset="0"/>
                <a:ea typeface="Aptos" panose="020B0004020202020204" pitchFamily="34" charset="0"/>
                <a:cs typeface="Arial" panose="020B0604020202020204" pitchFamily="34" charset="0"/>
              </a:rPr>
              <a:t> d'affaires </a:t>
            </a:r>
            <a:r>
              <a:rPr lang="en-US" sz="2800" kern="100" dirty="0" err="1">
                <a:effectLst/>
                <a:latin typeface="Arial" panose="020B0604020202020204" pitchFamily="34" charset="0"/>
                <a:ea typeface="Aptos" panose="020B0004020202020204" pitchFamily="34" charset="0"/>
                <a:cs typeface="Arial" panose="020B0604020202020204" pitchFamily="34" charset="0"/>
              </a:rPr>
              <a:t>prenant</a:t>
            </a:r>
            <a:r>
              <a:rPr lang="en-US" sz="2800" kern="100" dirty="0">
                <a:effectLst/>
                <a:latin typeface="Arial" panose="020B0604020202020204" pitchFamily="34" charset="0"/>
                <a:ea typeface="Aptos" panose="020B0004020202020204" pitchFamily="34" charset="0"/>
                <a:cs typeface="Arial" panose="020B0604020202020204" pitchFamily="34" charset="0"/>
              </a:rPr>
              <a:t> </a:t>
            </a:r>
            <a:r>
              <a:rPr lang="en-US" sz="2800" kern="100" dirty="0" err="1">
                <a:effectLst/>
                <a:latin typeface="Arial" panose="020B0604020202020204" pitchFamily="34" charset="0"/>
                <a:ea typeface="Aptos" panose="020B0004020202020204" pitchFamily="34" charset="0"/>
                <a:cs typeface="Arial" panose="020B0604020202020204" pitchFamily="34" charset="0"/>
              </a:rPr>
              <a:t>en</a:t>
            </a:r>
            <a:r>
              <a:rPr lang="en-US" sz="2800" kern="100" dirty="0">
                <a:effectLst/>
                <a:latin typeface="Arial" panose="020B0604020202020204" pitchFamily="34" charset="0"/>
                <a:ea typeface="Aptos" panose="020B0004020202020204" pitchFamily="34" charset="0"/>
                <a:cs typeface="Arial" panose="020B0604020202020204" pitchFamily="34" charset="0"/>
              </a:rPr>
              <a:t> </a:t>
            </a:r>
            <a:r>
              <a:rPr lang="en-US" sz="2800" kern="100" dirty="0" err="1">
                <a:effectLst/>
                <a:latin typeface="Arial" panose="020B0604020202020204" pitchFamily="34" charset="0"/>
                <a:ea typeface="Aptos" panose="020B0004020202020204" pitchFamily="34" charset="0"/>
                <a:cs typeface="Arial" panose="020B0604020202020204" pitchFamily="34" charset="0"/>
              </a:rPr>
              <a:t>compte</a:t>
            </a:r>
            <a:r>
              <a:rPr lang="en-US" sz="2800" kern="100" dirty="0">
                <a:effectLst/>
                <a:latin typeface="Arial" panose="020B0604020202020204" pitchFamily="34" charset="0"/>
                <a:ea typeface="Aptos" panose="020B0004020202020204" pitchFamily="34" charset="0"/>
                <a:cs typeface="Arial" panose="020B0604020202020204" pitchFamily="34" charset="0"/>
              </a:rPr>
              <a:t> le </a:t>
            </a:r>
            <a:r>
              <a:rPr lang="en-US" sz="2800" kern="100" dirty="0" err="1">
                <a:effectLst/>
                <a:latin typeface="Arial" panose="020B0604020202020204" pitchFamily="34" charset="0"/>
                <a:ea typeface="Aptos" panose="020B0004020202020204" pitchFamily="34" charset="0"/>
                <a:cs typeface="Arial" panose="020B0604020202020204" pitchFamily="34" charset="0"/>
              </a:rPr>
              <a:t>développement</a:t>
            </a:r>
            <a:r>
              <a:rPr lang="en-US" sz="2800" kern="100" dirty="0">
                <a:effectLst/>
                <a:latin typeface="Arial" panose="020B0604020202020204" pitchFamily="34" charset="0"/>
                <a:ea typeface="Aptos" panose="020B0004020202020204" pitchFamily="34" charset="0"/>
                <a:cs typeface="Arial" panose="020B0604020202020204" pitchFamily="34" charset="0"/>
              </a:rPr>
              <a:t> </a:t>
            </a:r>
            <a:r>
              <a:rPr lang="en-US" sz="2800" kern="100" dirty="0" err="1">
                <a:effectLst/>
                <a:latin typeface="Arial" panose="020B0604020202020204" pitchFamily="34" charset="0"/>
                <a:ea typeface="Aptos" panose="020B0004020202020204" pitchFamily="34" charset="0"/>
                <a:cs typeface="Arial" panose="020B0604020202020204" pitchFamily="34" charset="0"/>
              </a:rPr>
              <a:t>économique</a:t>
            </a:r>
            <a:r>
              <a:rPr lang="en-US" sz="2800" kern="100" dirty="0">
                <a:effectLst/>
                <a:latin typeface="Arial" panose="020B0604020202020204" pitchFamily="34" charset="0"/>
                <a:ea typeface="Aptos" panose="020B0004020202020204" pitchFamily="34" charset="0"/>
                <a:cs typeface="Arial" panose="020B0604020202020204" pitchFamily="34" charset="0"/>
              </a:rPr>
              <a:t> local , </a:t>
            </a:r>
            <a:r>
              <a:rPr lang="en-US" sz="2800" kern="100" dirty="0" err="1">
                <a:effectLst/>
                <a:latin typeface="Arial" panose="020B0604020202020204" pitchFamily="34" charset="0"/>
                <a:ea typeface="Aptos" panose="020B0004020202020204" pitchFamily="34" charset="0"/>
                <a:cs typeface="Arial" panose="020B0604020202020204" pitchFamily="34" charset="0"/>
              </a:rPr>
              <a:t>l'intégration</a:t>
            </a:r>
            <a:r>
              <a:rPr lang="en-US" sz="2800" kern="100" dirty="0">
                <a:effectLst/>
                <a:latin typeface="Arial" panose="020B0604020202020204" pitchFamily="34" charset="0"/>
                <a:ea typeface="Aptos" panose="020B0004020202020204" pitchFamily="34" charset="0"/>
                <a:cs typeface="Arial" panose="020B0604020202020204" pitchFamily="34" charset="0"/>
              </a:rPr>
              <a:t> des PME et </a:t>
            </a:r>
            <a:r>
              <a:rPr lang="en-US" sz="2800" kern="100" dirty="0" err="1">
                <a:effectLst/>
                <a:latin typeface="Arial" panose="020B0604020202020204" pitchFamily="34" charset="0"/>
                <a:ea typeface="Aptos" panose="020B0004020202020204" pitchFamily="34" charset="0"/>
                <a:cs typeface="Arial" panose="020B0604020202020204" pitchFamily="34" charset="0"/>
              </a:rPr>
              <a:t>l’ESG</a:t>
            </a:r>
            <a:r>
              <a:rPr lang="en-US" sz="2800" kern="100" dirty="0">
                <a:latin typeface="Arial" panose="020B0604020202020204" pitchFamily="34" charset="0"/>
                <a:ea typeface="Aptos" panose="020B0004020202020204" pitchFamily="34" charset="0"/>
                <a:cs typeface="Arial" panose="020B0604020202020204" pitchFamily="34" charset="0"/>
              </a:rPr>
              <a:t> ;</a:t>
            </a:r>
            <a:endParaRPr lang="en-US" sz="2800" kern="100" dirty="0">
              <a:effectLst/>
              <a:latin typeface="Arial" panose="020B0604020202020204" pitchFamily="34" charset="0"/>
              <a:ea typeface="Aptos" panose="020B0004020202020204" pitchFamily="34" charset="0"/>
              <a:cs typeface="Arial" panose="020B0604020202020204" pitchFamily="34" charset="0"/>
            </a:endParaRPr>
          </a:p>
          <a:p>
            <a:pPr lvl="0">
              <a:lnSpc>
                <a:spcPct val="107000"/>
              </a:lnSpc>
              <a:spcAft>
                <a:spcPts val="800"/>
              </a:spcAft>
              <a:buFont typeface="Wingdings" panose="05000000000000000000" pitchFamily="2" charset="2"/>
              <a:buChar char="Ø"/>
              <a:tabLst>
                <a:tab pos="457200" algn="l"/>
              </a:tabLst>
            </a:pPr>
            <a:r>
              <a:rPr lang="en-US" sz="2800" kern="100" dirty="0" err="1">
                <a:latin typeface="Arial" panose="020B0604020202020204" pitchFamily="34" charset="0"/>
                <a:ea typeface="Aptos" panose="020B0004020202020204" pitchFamily="34" charset="0"/>
                <a:cs typeface="Arial" panose="020B0604020202020204" pitchFamily="34" charset="0"/>
              </a:rPr>
              <a:t>Ces</a:t>
            </a:r>
            <a:r>
              <a:rPr lang="en-US" sz="2800" kern="100" dirty="0">
                <a:latin typeface="Arial" panose="020B0604020202020204" pitchFamily="34" charset="0"/>
                <a:ea typeface="Aptos" panose="020B0004020202020204" pitchFamily="34" charset="0"/>
                <a:cs typeface="Arial" panose="020B0604020202020204" pitchFamily="34" charset="0"/>
              </a:rPr>
              <a:t> orientations politiques </a:t>
            </a:r>
            <a:r>
              <a:rPr lang="en-US" sz="2800" kern="100" dirty="0" err="1">
                <a:latin typeface="Arial" panose="020B0604020202020204" pitchFamily="34" charset="0"/>
                <a:ea typeface="Aptos" panose="020B0004020202020204" pitchFamily="34" charset="0"/>
                <a:cs typeface="Arial" panose="020B0604020202020204" pitchFamily="34" charset="0"/>
              </a:rPr>
              <a:t>sont</a:t>
            </a:r>
            <a:r>
              <a:rPr lang="en-US" sz="2800" kern="100" dirty="0">
                <a:latin typeface="Arial" panose="020B0604020202020204" pitchFamily="34" charset="0"/>
                <a:ea typeface="Aptos" panose="020B0004020202020204" pitchFamily="34" charset="0"/>
                <a:cs typeface="Arial" panose="020B0604020202020204" pitchFamily="34" charset="0"/>
              </a:rPr>
              <a:t> </a:t>
            </a:r>
            <a:r>
              <a:rPr lang="en-US" sz="2800" kern="100" dirty="0" err="1">
                <a:latin typeface="Arial" panose="020B0604020202020204" pitchFamily="34" charset="0"/>
                <a:ea typeface="Aptos" panose="020B0004020202020204" pitchFamily="34" charset="0"/>
                <a:cs typeface="Arial" panose="020B0604020202020204" pitchFamily="34" charset="0"/>
              </a:rPr>
              <a:t>insuffisantes</a:t>
            </a:r>
            <a:r>
              <a:rPr lang="en-US" sz="2800" kern="100" dirty="0">
                <a:latin typeface="Arial" panose="020B0604020202020204" pitchFamily="34" charset="0"/>
                <a:ea typeface="Aptos" panose="020B0004020202020204" pitchFamily="34" charset="0"/>
                <a:cs typeface="Arial" panose="020B0604020202020204" pitchFamily="34" charset="0"/>
              </a:rPr>
              <a:t> sans </a:t>
            </a:r>
            <a:r>
              <a:rPr lang="en-US" sz="2800" kern="100" dirty="0" err="1">
                <a:latin typeface="Arial" panose="020B0604020202020204" pitchFamily="34" charset="0"/>
                <a:ea typeface="Aptos" panose="020B0004020202020204" pitchFamily="34" charset="0"/>
                <a:cs typeface="Arial" panose="020B0604020202020204" pitchFamily="34" charset="0"/>
              </a:rPr>
              <a:t>l’adoption</a:t>
            </a:r>
            <a:r>
              <a:rPr lang="en-US" sz="2800" kern="100" dirty="0">
                <a:latin typeface="Arial" panose="020B0604020202020204" pitchFamily="34" charset="0"/>
                <a:ea typeface="Aptos" panose="020B0004020202020204" pitchFamily="34" charset="0"/>
                <a:cs typeface="Arial" panose="020B0604020202020204" pitchFamily="34" charset="0"/>
              </a:rPr>
              <a:t> de </a:t>
            </a:r>
            <a:r>
              <a:rPr lang="en-US" sz="2800" kern="100" dirty="0" err="1">
                <a:latin typeface="Arial" panose="020B0604020202020204" pitchFamily="34" charset="0"/>
                <a:ea typeface="Aptos" panose="020B0004020202020204" pitchFamily="34" charset="0"/>
                <a:cs typeface="Arial" panose="020B0604020202020204" pitchFamily="34" charset="0"/>
              </a:rPr>
              <a:t>réglementations</a:t>
            </a:r>
            <a:r>
              <a:rPr lang="en-US" sz="2800" kern="100" dirty="0">
                <a:latin typeface="Arial" panose="020B0604020202020204" pitchFamily="34" charset="0"/>
                <a:ea typeface="Aptos" panose="020B0004020202020204" pitchFamily="34" charset="0"/>
                <a:cs typeface="Arial" panose="020B0604020202020204" pitchFamily="34" charset="0"/>
              </a:rPr>
              <a:t> </a:t>
            </a:r>
            <a:r>
              <a:rPr lang="en-US" sz="2800" kern="100" dirty="0" err="1">
                <a:latin typeface="Arial" panose="020B0604020202020204" pitchFamily="34" charset="0"/>
                <a:ea typeface="Aptos" panose="020B0004020202020204" pitchFamily="34" charset="0"/>
                <a:cs typeface="Arial" panose="020B0604020202020204" pitchFamily="34" charset="0"/>
              </a:rPr>
              <a:t>afferentes</a:t>
            </a:r>
            <a:r>
              <a:rPr lang="en-US" sz="2800" kern="100" dirty="0">
                <a:latin typeface="Arial" panose="020B0604020202020204" pitchFamily="34" charset="0"/>
                <a:ea typeface="Aptos" panose="020B0004020202020204" pitchFamily="34" charset="0"/>
                <a:cs typeface="Arial" panose="020B0604020202020204" pitchFamily="34" charset="0"/>
              </a:rPr>
              <a:t> ; or, </a:t>
            </a:r>
            <a:r>
              <a:rPr lang="en-US" sz="2800" kern="100" dirty="0" err="1">
                <a:latin typeface="Arial" panose="020B0604020202020204" pitchFamily="34" charset="0"/>
                <a:ea typeface="Aptos" panose="020B0004020202020204" pitchFamily="34" charset="0"/>
                <a:cs typeface="Arial" panose="020B0604020202020204" pitchFamily="34" charset="0"/>
              </a:rPr>
              <a:t>celles</a:t>
            </a:r>
            <a:r>
              <a:rPr lang="en-US" sz="2800" kern="100" dirty="0">
                <a:latin typeface="Arial" panose="020B0604020202020204" pitchFamily="34" charset="0"/>
                <a:ea typeface="Aptos" panose="020B0004020202020204" pitchFamily="34" charset="0"/>
                <a:cs typeface="Arial" panose="020B0604020202020204" pitchFamily="34" charset="0"/>
              </a:rPr>
              <a:t>-ci ne les </a:t>
            </a:r>
            <a:r>
              <a:rPr lang="en-US" sz="2800" kern="100" dirty="0" err="1">
                <a:latin typeface="Arial" panose="020B0604020202020204" pitchFamily="34" charset="0"/>
                <a:ea typeface="Aptos" panose="020B0004020202020204" pitchFamily="34" charset="0"/>
                <a:cs typeface="Arial" panose="020B0604020202020204" pitchFamily="34" charset="0"/>
              </a:rPr>
              <a:t>intègrent</a:t>
            </a:r>
            <a:r>
              <a:rPr lang="en-US" sz="2800" kern="100" dirty="0">
                <a:latin typeface="Arial" panose="020B0604020202020204" pitchFamily="34" charset="0"/>
                <a:ea typeface="Aptos" panose="020B0004020202020204" pitchFamily="34" charset="0"/>
                <a:cs typeface="Arial" panose="020B0604020202020204" pitchFamily="34" charset="0"/>
              </a:rPr>
              <a:t> pas, </a:t>
            </a:r>
            <a:r>
              <a:rPr lang="en-US" sz="2800" kern="100" dirty="0" err="1">
                <a:latin typeface="Arial" panose="020B0604020202020204" pitchFamily="34" charset="0"/>
                <a:ea typeface="Aptos" panose="020B0004020202020204" pitchFamily="34" charset="0"/>
                <a:cs typeface="Arial" panose="020B0604020202020204" pitchFamily="34" charset="0"/>
              </a:rPr>
              <a:t>comme</a:t>
            </a:r>
            <a:r>
              <a:rPr lang="en-US" sz="2800" kern="100" dirty="0">
                <a:latin typeface="Arial" panose="020B0604020202020204" pitchFamily="34" charset="0"/>
                <a:ea typeface="Aptos" panose="020B0004020202020204" pitchFamily="34" charset="0"/>
                <a:cs typeface="Arial" panose="020B0604020202020204" pitchFamily="34" charset="0"/>
              </a:rPr>
              <a:t> </a:t>
            </a:r>
            <a:r>
              <a:rPr lang="en-US" sz="2800" kern="100" dirty="0" err="1">
                <a:latin typeface="Arial" panose="020B0604020202020204" pitchFamily="34" charset="0"/>
                <a:ea typeface="Aptos" panose="020B0004020202020204" pitchFamily="34" charset="0"/>
                <a:cs typeface="Arial" panose="020B0604020202020204" pitchFamily="34" charset="0"/>
              </a:rPr>
              <a:t>cela</a:t>
            </a:r>
            <a:r>
              <a:rPr lang="en-US" sz="2800" kern="100" dirty="0">
                <a:latin typeface="Arial" panose="020B0604020202020204" pitchFamily="34" charset="0"/>
                <a:ea typeface="Aptos" panose="020B0004020202020204" pitchFamily="34" charset="0"/>
                <a:cs typeface="Arial" panose="020B0604020202020204" pitchFamily="34" charset="0"/>
              </a:rPr>
              <a:t> a </a:t>
            </a:r>
            <a:r>
              <a:rPr lang="en-US" sz="2800" kern="100" dirty="0" err="1">
                <a:latin typeface="Arial" panose="020B0604020202020204" pitchFamily="34" charset="0"/>
                <a:ea typeface="Aptos" panose="020B0004020202020204" pitchFamily="34" charset="0"/>
                <a:cs typeface="Arial" panose="020B0604020202020204" pitchFamily="34" charset="0"/>
              </a:rPr>
              <a:t>été</a:t>
            </a:r>
            <a:r>
              <a:rPr lang="en-US" sz="2800" kern="100" dirty="0">
                <a:latin typeface="Arial" panose="020B0604020202020204" pitchFamily="34" charset="0"/>
                <a:ea typeface="Aptos" panose="020B0004020202020204" pitchFamily="34" charset="0"/>
                <a:cs typeface="Arial" panose="020B0604020202020204" pitchFamily="34" charset="0"/>
              </a:rPr>
              <a:t> </a:t>
            </a:r>
            <a:r>
              <a:rPr lang="en-US" sz="2800" kern="100" dirty="0" err="1">
                <a:latin typeface="Arial" panose="020B0604020202020204" pitchFamily="34" charset="0"/>
                <a:ea typeface="Aptos" panose="020B0004020202020204" pitchFamily="34" charset="0"/>
                <a:cs typeface="Arial" panose="020B0604020202020204" pitchFamily="34" charset="0"/>
              </a:rPr>
              <a:t>démontré</a:t>
            </a:r>
            <a:r>
              <a:rPr lang="en-US" sz="2800" kern="100" dirty="0">
                <a:latin typeface="Arial" panose="020B0604020202020204" pitchFamily="34" charset="0"/>
                <a:ea typeface="Aptos" panose="020B0004020202020204" pitchFamily="34" charset="0"/>
                <a:cs typeface="Arial" panose="020B0604020202020204" pitchFamily="34" charset="0"/>
              </a:rPr>
              <a:t> à travers le benchmark des </a:t>
            </a:r>
            <a:r>
              <a:rPr lang="en-US" sz="2800" kern="100" dirty="0" err="1">
                <a:latin typeface="Arial" panose="020B0604020202020204" pitchFamily="34" charset="0"/>
                <a:ea typeface="Aptos" panose="020B0004020202020204" pitchFamily="34" charset="0"/>
                <a:cs typeface="Arial" panose="020B0604020202020204" pitchFamily="34" charset="0"/>
              </a:rPr>
              <a:t>réglementations</a:t>
            </a:r>
            <a:r>
              <a:rPr lang="en-US" sz="2800" kern="100" dirty="0">
                <a:latin typeface="Arial" panose="020B0604020202020204" pitchFamily="34" charset="0"/>
                <a:ea typeface="Aptos" panose="020B0004020202020204" pitchFamily="34" charset="0"/>
                <a:cs typeface="Arial" panose="020B0604020202020204" pitchFamily="34" charset="0"/>
              </a:rPr>
              <a:t> des ZES </a:t>
            </a:r>
            <a:r>
              <a:rPr lang="en-US" sz="2800" kern="100" dirty="0" err="1">
                <a:latin typeface="Arial" panose="020B0604020202020204" pitchFamily="34" charset="0"/>
                <a:ea typeface="Aptos" panose="020B0004020202020204" pitchFamily="34" charset="0"/>
                <a:cs typeface="Arial" panose="020B0604020202020204" pitchFamily="34" charset="0"/>
              </a:rPr>
              <a:t>en</a:t>
            </a:r>
            <a:r>
              <a:rPr lang="en-US" sz="2800" kern="100" dirty="0">
                <a:latin typeface="Arial" panose="020B0604020202020204" pitchFamily="34" charset="0"/>
                <a:ea typeface="Aptos" panose="020B0004020202020204" pitchFamily="34" charset="0"/>
                <a:cs typeface="Arial" panose="020B0604020202020204" pitchFamily="34" charset="0"/>
              </a:rPr>
              <a:t> Afrique centrale.</a:t>
            </a:r>
            <a:endParaRPr lang="fr-FR" sz="2800" kern="100" dirty="0">
              <a:effectLst/>
              <a:latin typeface="Arial" panose="020B0604020202020204" pitchFamily="34" charset="0"/>
              <a:ea typeface="Aptos" panose="020B0004020202020204" pitchFamily="34" charset="0"/>
              <a:cs typeface="Arial" panose="020B0604020202020204" pitchFamily="34" charset="0"/>
            </a:endParaRPr>
          </a:p>
          <a:p>
            <a:endParaRPr lang="fr-FR" dirty="0"/>
          </a:p>
        </p:txBody>
      </p:sp>
    </p:spTree>
    <p:extLst>
      <p:ext uri="{BB962C8B-B14F-4D97-AF65-F5344CB8AC3E}">
        <p14:creationId xmlns:p14="http://schemas.microsoft.com/office/powerpoint/2010/main" val="7254911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A6175F6-08DE-125C-5662-BB95515F5CAB}"/>
              </a:ext>
            </a:extLst>
          </p:cNvPr>
          <p:cNvSpPr>
            <a:spLocks noGrp="1"/>
          </p:cNvSpPr>
          <p:nvPr>
            <p:ph type="title"/>
          </p:nvPr>
        </p:nvSpPr>
        <p:spPr>
          <a:xfrm>
            <a:off x="203200" y="330200"/>
            <a:ext cx="11811000" cy="1333500"/>
          </a:xfrm>
        </p:spPr>
        <p:txBody>
          <a:bodyPr>
            <a:normAutofit fontScale="90000"/>
          </a:bodyPr>
          <a:lstStyle/>
          <a:p>
            <a:pPr algn="ctr"/>
            <a:r>
              <a:rPr lang="fr-FR" sz="3200" b="1" kern="100" dirty="0">
                <a:effectLst/>
                <a:latin typeface="Arial" panose="020B0604020202020204" pitchFamily="34" charset="0"/>
                <a:ea typeface="Aptos" panose="020B0004020202020204" pitchFamily="34" charset="0"/>
                <a:cs typeface="Arial" panose="020B0604020202020204" pitchFamily="34" charset="0"/>
              </a:rPr>
              <a:t>Promouvoir le développement des PME et l'entrepreneuriat dans et autour des Spécial Zones économiques en Afrique (ONUDI – Annexe 3 -)</a:t>
            </a:r>
            <a:br>
              <a:rPr lang="fr-FR" sz="1800" kern="100" dirty="0">
                <a:effectLst/>
                <a:latin typeface="Aptos" panose="020B0004020202020204" pitchFamily="34" charset="0"/>
                <a:ea typeface="Aptos" panose="020B0004020202020204" pitchFamily="34" charset="0"/>
                <a:cs typeface="Times New Roman" panose="02020603050405020304" pitchFamily="18" charset="0"/>
              </a:rPr>
            </a:br>
            <a:endParaRPr lang="fr-FR" dirty="0"/>
          </a:p>
        </p:txBody>
      </p:sp>
      <p:sp>
        <p:nvSpPr>
          <p:cNvPr id="3" name="Espace réservé du contenu 2">
            <a:extLst>
              <a:ext uri="{FF2B5EF4-FFF2-40B4-BE49-F238E27FC236}">
                <a16:creationId xmlns:a16="http://schemas.microsoft.com/office/drawing/2014/main" id="{1E774F31-06B8-ABBF-D22C-258C15922245}"/>
              </a:ext>
            </a:extLst>
          </p:cNvPr>
          <p:cNvSpPr>
            <a:spLocks noGrp="1"/>
          </p:cNvSpPr>
          <p:nvPr>
            <p:ph idx="1"/>
          </p:nvPr>
        </p:nvSpPr>
        <p:spPr>
          <a:xfrm>
            <a:off x="101600" y="1879600"/>
            <a:ext cx="11912600" cy="4838700"/>
          </a:xfrm>
        </p:spPr>
        <p:txBody>
          <a:bodyPr>
            <a:normAutofit fontScale="92500"/>
          </a:bodyPr>
          <a:lstStyle/>
          <a:p>
            <a:pPr>
              <a:lnSpc>
                <a:spcPct val="107000"/>
              </a:lnSpc>
              <a:spcAft>
                <a:spcPts val="800"/>
              </a:spcAft>
            </a:pPr>
            <a:r>
              <a:rPr lang="fr-FR" sz="2400" kern="100" dirty="0">
                <a:effectLst/>
                <a:latin typeface="Arial" panose="020B0604020202020204" pitchFamily="34" charset="0"/>
                <a:ea typeface="Aptos" panose="020B0004020202020204" pitchFamily="34" charset="0"/>
                <a:cs typeface="Arial" panose="020B0604020202020204" pitchFamily="34" charset="0"/>
              </a:rPr>
              <a:t>Réduire les défis réglementaires pour les PME à travers  des incitations et des services de de facilitation administrative ;</a:t>
            </a:r>
          </a:p>
          <a:p>
            <a:pPr>
              <a:lnSpc>
                <a:spcPct val="107000"/>
              </a:lnSpc>
              <a:spcAft>
                <a:spcPts val="800"/>
              </a:spcAft>
            </a:pPr>
            <a:r>
              <a:rPr lang="fr-FR" sz="2400" kern="100" dirty="0">
                <a:effectLst/>
                <a:latin typeface="Arial" panose="020B0604020202020204" pitchFamily="34" charset="0"/>
                <a:ea typeface="Aptos" panose="020B0004020202020204" pitchFamily="34" charset="0"/>
                <a:cs typeface="Arial" panose="020B0604020202020204" pitchFamily="34" charset="0"/>
              </a:rPr>
              <a:t>Créer des incitations liées à la création de liens entre les fournisseurs locaux et les entreprises de la ZES ;</a:t>
            </a:r>
          </a:p>
          <a:p>
            <a:pPr>
              <a:lnSpc>
                <a:spcPct val="107000"/>
              </a:lnSpc>
              <a:spcAft>
                <a:spcPts val="800"/>
              </a:spcAft>
            </a:pPr>
            <a:r>
              <a:rPr lang="fr-FR" sz="2400" kern="100" dirty="0">
                <a:effectLst/>
                <a:latin typeface="Arial" panose="020B0604020202020204" pitchFamily="34" charset="0"/>
                <a:ea typeface="Aptos" panose="020B0004020202020204" pitchFamily="34" charset="0"/>
                <a:cs typeface="Arial" panose="020B0604020202020204" pitchFamily="34" charset="0"/>
              </a:rPr>
              <a:t>Fournir un renforcement des capacités en matière de compétences commerciales générales et/ou sectorielles en fonction des spécificités des besoins de la cible PME ;</a:t>
            </a:r>
          </a:p>
          <a:p>
            <a:pPr>
              <a:lnSpc>
                <a:spcPct val="107000"/>
              </a:lnSpc>
              <a:spcAft>
                <a:spcPts val="800"/>
              </a:spcAft>
            </a:pPr>
            <a:r>
              <a:rPr lang="fr-FR" sz="2400" kern="100" dirty="0">
                <a:effectLst/>
                <a:latin typeface="Arial" panose="020B0604020202020204" pitchFamily="34" charset="0"/>
                <a:ea typeface="Aptos" panose="020B0004020202020204" pitchFamily="34" charset="0"/>
                <a:cs typeface="Arial" panose="020B0604020202020204" pitchFamily="34" charset="0"/>
              </a:rPr>
              <a:t>Créer des espaces de coworking ou dédiés pour les MPME et les entrepreneurs locaux pour faciliter le réseautage, les ressources et les connaissances ; </a:t>
            </a:r>
          </a:p>
          <a:p>
            <a:pPr>
              <a:lnSpc>
                <a:spcPct val="107000"/>
              </a:lnSpc>
              <a:spcAft>
                <a:spcPts val="800"/>
              </a:spcAft>
            </a:pPr>
            <a:r>
              <a:rPr lang="fr-FR" sz="2400" kern="100" dirty="0">
                <a:latin typeface="Arial" panose="020B0604020202020204" pitchFamily="34" charset="0"/>
                <a:ea typeface="Aptos" panose="020B0004020202020204" pitchFamily="34" charset="0"/>
                <a:cs typeface="Arial" panose="020B0604020202020204" pitchFamily="34" charset="0"/>
              </a:rPr>
              <a:t>Prendre des mesures de </a:t>
            </a:r>
            <a:r>
              <a:rPr lang="fr-FR" sz="2400" kern="100" dirty="0">
                <a:effectLst/>
                <a:latin typeface="Arial" panose="020B0604020202020204" pitchFamily="34" charset="0"/>
                <a:ea typeface="Aptos" panose="020B0004020202020204" pitchFamily="34" charset="0"/>
                <a:cs typeface="Arial" panose="020B0604020202020204" pitchFamily="34" charset="0"/>
              </a:rPr>
              <a:t>financement spécifique visant à combler les déficits de financement des secteurs ciblés pour les </a:t>
            </a:r>
            <a:r>
              <a:rPr lang="fr-FR" sz="2400" kern="100" dirty="0">
                <a:latin typeface="Arial" panose="020B0604020202020204" pitchFamily="34" charset="0"/>
                <a:ea typeface="Aptos" panose="020B0004020202020204" pitchFamily="34" charset="0"/>
                <a:cs typeface="Arial" panose="020B0604020202020204" pitchFamily="34" charset="0"/>
              </a:rPr>
              <a:t>P</a:t>
            </a:r>
            <a:r>
              <a:rPr lang="fr-FR" sz="2400" kern="100" dirty="0">
                <a:effectLst/>
                <a:latin typeface="Arial" panose="020B0604020202020204" pitchFamily="34" charset="0"/>
                <a:ea typeface="Aptos" panose="020B0004020202020204" pitchFamily="34" charset="0"/>
                <a:cs typeface="Arial" panose="020B0604020202020204" pitchFamily="34" charset="0"/>
              </a:rPr>
              <a:t>ME.</a:t>
            </a:r>
          </a:p>
          <a:p>
            <a:pPr>
              <a:lnSpc>
                <a:spcPct val="107000"/>
              </a:lnSpc>
              <a:spcAft>
                <a:spcPts val="800"/>
              </a:spcAft>
            </a:pPr>
            <a:endParaRPr lang="fr-FR"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fr-FR" dirty="0"/>
          </a:p>
        </p:txBody>
      </p:sp>
    </p:spTree>
    <p:extLst>
      <p:ext uri="{BB962C8B-B14F-4D97-AF65-F5344CB8AC3E}">
        <p14:creationId xmlns:p14="http://schemas.microsoft.com/office/powerpoint/2010/main" val="6501525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69C45AC-E47E-A582-7EEC-83BE726E432C}"/>
              </a:ext>
            </a:extLst>
          </p:cNvPr>
          <p:cNvSpPr>
            <a:spLocks noGrp="1"/>
          </p:cNvSpPr>
          <p:nvPr>
            <p:ph type="title"/>
          </p:nvPr>
        </p:nvSpPr>
        <p:spPr>
          <a:xfrm>
            <a:off x="677334" y="215900"/>
            <a:ext cx="10244666" cy="1117600"/>
          </a:xfrm>
        </p:spPr>
        <p:txBody>
          <a:bodyPr>
            <a:normAutofit fontScale="90000"/>
          </a:bodyPr>
          <a:lstStyle/>
          <a:p>
            <a:pPr algn="ctr"/>
            <a:r>
              <a:rPr lang="fr-FR" sz="3600" b="1" dirty="0">
                <a:latin typeface="Arial" panose="020B0604020202020204" pitchFamily="34" charset="0"/>
                <a:cs typeface="Arial" panose="020B0604020202020204" pitchFamily="34" charset="0"/>
              </a:rPr>
              <a:t>La loi guinéenne sur le contenu local (L/2022/0010/CNT - Annexe 5 -)</a:t>
            </a:r>
            <a:br>
              <a:rPr lang="fr-FR" sz="3600" b="1" dirty="0">
                <a:latin typeface="Arial" panose="020B0604020202020204" pitchFamily="34" charset="0"/>
                <a:cs typeface="Arial" panose="020B0604020202020204" pitchFamily="34" charset="0"/>
              </a:rPr>
            </a:br>
            <a:endParaRPr lang="fr-FR" dirty="0"/>
          </a:p>
        </p:txBody>
      </p:sp>
      <p:sp>
        <p:nvSpPr>
          <p:cNvPr id="3" name="Espace réservé du contenu 2">
            <a:extLst>
              <a:ext uri="{FF2B5EF4-FFF2-40B4-BE49-F238E27FC236}">
                <a16:creationId xmlns:a16="http://schemas.microsoft.com/office/drawing/2014/main" id="{2AC84A8F-C689-7001-F7B1-09FC000C8186}"/>
              </a:ext>
            </a:extLst>
          </p:cNvPr>
          <p:cNvSpPr>
            <a:spLocks noGrp="1"/>
          </p:cNvSpPr>
          <p:nvPr>
            <p:ph idx="1"/>
          </p:nvPr>
        </p:nvSpPr>
        <p:spPr>
          <a:xfrm>
            <a:off x="114300" y="1511300"/>
            <a:ext cx="11976100" cy="5346700"/>
          </a:xfrm>
        </p:spPr>
        <p:txBody>
          <a:bodyPr>
            <a:noAutofit/>
          </a:bodyPr>
          <a:lstStyle/>
          <a:p>
            <a:r>
              <a:rPr lang="fr-FR" sz="2800" b="1" dirty="0">
                <a:latin typeface="Arial" panose="020B0604020202020204" pitchFamily="34" charset="0"/>
                <a:cs typeface="Arial" panose="020B0604020202020204" pitchFamily="34" charset="0"/>
              </a:rPr>
              <a:t>Article 12 : La cotraitance 12.1 </a:t>
            </a:r>
          </a:p>
          <a:p>
            <a:r>
              <a:rPr lang="fr-FR" sz="2800" dirty="0">
                <a:latin typeface="Arial" panose="020B0604020202020204" pitchFamily="34" charset="0"/>
                <a:cs typeface="Arial" panose="020B0604020202020204" pitchFamily="34" charset="0"/>
              </a:rPr>
              <a:t>Sans préjudice d’autres réglementations applicables plus favorables, les opérateurs en charge de l’exécution de projets financés par des ressources publiques ou porteurs de projets, dans le cadre de contrats relevant de la commande publique, mettent en place systématiquement des cotraitances avec des entreprises locales ;</a:t>
            </a:r>
          </a:p>
          <a:p>
            <a:r>
              <a:rPr lang="fr-FR" sz="2800" dirty="0">
                <a:latin typeface="Arial" panose="020B0604020202020204" pitchFamily="34" charset="0"/>
                <a:cs typeface="Arial" panose="020B0604020202020204" pitchFamily="34" charset="0"/>
              </a:rPr>
              <a:t>Dans le cadre de cette cotraitance, l’entreprise locale doit avoir en charge au moins quarante pour cent (40%) du volume des prestations à réaliser, notamment les études de faisabilité technique du projet, les études d’impact environnemental et social, les études d’exécution, ainsi que les travaux de réalisation du projet.</a:t>
            </a:r>
          </a:p>
        </p:txBody>
      </p:sp>
    </p:spTree>
    <p:extLst>
      <p:ext uri="{BB962C8B-B14F-4D97-AF65-F5344CB8AC3E}">
        <p14:creationId xmlns:p14="http://schemas.microsoft.com/office/powerpoint/2010/main" val="20960852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5F3CB83-A283-EF6A-58FE-38F6AF807160}"/>
              </a:ext>
            </a:extLst>
          </p:cNvPr>
          <p:cNvSpPr>
            <a:spLocks noGrp="1"/>
          </p:cNvSpPr>
          <p:nvPr>
            <p:ph type="title"/>
          </p:nvPr>
        </p:nvSpPr>
        <p:spPr>
          <a:xfrm>
            <a:off x="677334" y="292101"/>
            <a:ext cx="9952566" cy="787400"/>
          </a:xfrm>
        </p:spPr>
        <p:txBody>
          <a:bodyPr>
            <a:normAutofit/>
          </a:bodyPr>
          <a:lstStyle/>
          <a:p>
            <a:pPr algn="ctr"/>
            <a:r>
              <a:rPr lang="fr-FR" sz="3200" b="1" dirty="0">
                <a:latin typeface="Arial" panose="020B0604020202020204" pitchFamily="34" charset="0"/>
                <a:cs typeface="Arial" panose="020B0604020202020204" pitchFamily="34" charset="0"/>
              </a:rPr>
              <a:t>Etude d’opportunité : Cadre réglementaire</a:t>
            </a:r>
          </a:p>
        </p:txBody>
      </p:sp>
      <p:sp>
        <p:nvSpPr>
          <p:cNvPr id="3" name="Espace réservé du contenu 2">
            <a:extLst>
              <a:ext uri="{FF2B5EF4-FFF2-40B4-BE49-F238E27FC236}">
                <a16:creationId xmlns:a16="http://schemas.microsoft.com/office/drawing/2014/main" id="{00A3913F-3834-C426-1C87-42B34E8D8D6E}"/>
              </a:ext>
            </a:extLst>
          </p:cNvPr>
          <p:cNvSpPr>
            <a:spLocks noGrp="1"/>
          </p:cNvSpPr>
          <p:nvPr>
            <p:ph idx="1"/>
          </p:nvPr>
        </p:nvSpPr>
        <p:spPr>
          <a:xfrm>
            <a:off x="0" y="1206500"/>
            <a:ext cx="12192000" cy="5537200"/>
          </a:xfrm>
        </p:spPr>
        <p:txBody>
          <a:bodyPr>
            <a:normAutofit/>
          </a:bodyPr>
          <a:lstStyle/>
          <a:p>
            <a:r>
              <a:rPr lang="fr-FR" sz="2400" dirty="0">
                <a:latin typeface="Arial" panose="020B0604020202020204" pitchFamily="34" charset="0"/>
                <a:cs typeface="Arial" panose="020B0604020202020204" pitchFamily="34" charset="0"/>
              </a:rPr>
              <a:t>L’étude d’opportunité est la première étape dans la mise en œuvre opérationnelle du développement des ZES ; elle doit être consacrée dans le cadre réglementaire de la façon suivante :</a:t>
            </a:r>
          </a:p>
          <a:p>
            <a:pPr algn="just">
              <a:lnSpc>
                <a:spcPct val="115000"/>
              </a:lnSpc>
              <a:spcAft>
                <a:spcPts val="800"/>
              </a:spcAft>
            </a:pPr>
            <a:r>
              <a:rPr lang="fr-FR" sz="2400" kern="100" dirty="0">
                <a:effectLst/>
                <a:latin typeface="Arial" panose="020B0604020202020204" pitchFamily="34" charset="0"/>
                <a:ea typeface="Aptos" panose="020B0004020202020204" pitchFamily="34" charset="0"/>
                <a:cs typeface="Arial" panose="020B0604020202020204" pitchFamily="34" charset="0"/>
              </a:rPr>
              <a:t>La création d’une ZES est proposée après étude d’opportunité, prenant en compte les critères suivants :</a:t>
            </a:r>
          </a:p>
          <a:p>
            <a:pPr lvl="1" algn="just">
              <a:lnSpc>
                <a:spcPct val="115000"/>
              </a:lnSpc>
              <a:spcAft>
                <a:spcPts val="800"/>
              </a:spcAft>
            </a:pPr>
            <a:r>
              <a:rPr lang="fr-FR" sz="2400" kern="100" dirty="0">
                <a:effectLst/>
                <a:latin typeface="Arial" panose="020B0604020202020204" pitchFamily="34" charset="0"/>
                <a:ea typeface="Aptos" panose="020B0004020202020204" pitchFamily="34" charset="0"/>
                <a:cs typeface="Arial" panose="020B0604020202020204" pitchFamily="34" charset="0"/>
              </a:rPr>
              <a:t>la cohérence avec les objectifs des Plans de développement, des stratégies industrielles du pays, des objectifs susvisés ;</a:t>
            </a:r>
          </a:p>
          <a:p>
            <a:pPr lvl="1" algn="just">
              <a:lnSpc>
                <a:spcPct val="115000"/>
              </a:lnSpc>
              <a:spcAft>
                <a:spcPts val="800"/>
              </a:spcAft>
            </a:pPr>
            <a:r>
              <a:rPr lang="fr-FR" sz="2400" kern="100" dirty="0">
                <a:effectLst/>
                <a:latin typeface="Arial" panose="020B0604020202020204" pitchFamily="34" charset="0"/>
                <a:ea typeface="Aptos" panose="020B0004020202020204" pitchFamily="34" charset="0"/>
                <a:cs typeface="Arial" panose="020B0604020202020204" pitchFamily="34" charset="0"/>
              </a:rPr>
              <a:t>la prise en compte des avantages comparatifs de XXX dans les segments industriels dont le développement est envisagé dans la ZES ;</a:t>
            </a:r>
          </a:p>
          <a:p>
            <a:pPr lvl="1" algn="just">
              <a:lnSpc>
                <a:spcPct val="115000"/>
              </a:lnSpc>
              <a:spcAft>
                <a:spcPts val="800"/>
              </a:spcAft>
            </a:pPr>
            <a:r>
              <a:rPr lang="fr-FR" sz="2400" kern="100" dirty="0">
                <a:effectLst/>
                <a:latin typeface="Arial" panose="020B0604020202020204" pitchFamily="34" charset="0"/>
                <a:ea typeface="Aptos" panose="020B0004020202020204" pitchFamily="34" charset="0"/>
                <a:cs typeface="Arial" panose="020B0604020202020204" pitchFamily="34" charset="0"/>
              </a:rPr>
              <a:t>la destination des produits, soit pour l’exportation, soit pour le marché domestique, et le niveau de transformation requis ;</a:t>
            </a:r>
          </a:p>
          <a:p>
            <a:endParaRPr lang="fr-FR" dirty="0"/>
          </a:p>
          <a:p>
            <a:endParaRPr lang="fr-FR" dirty="0"/>
          </a:p>
        </p:txBody>
      </p:sp>
    </p:spTree>
    <p:extLst>
      <p:ext uri="{BB962C8B-B14F-4D97-AF65-F5344CB8AC3E}">
        <p14:creationId xmlns:p14="http://schemas.microsoft.com/office/powerpoint/2010/main" val="1999204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E066C56-73EC-A8F2-B635-19A7B4B6FC21}"/>
              </a:ext>
            </a:extLst>
          </p:cNvPr>
          <p:cNvSpPr>
            <a:spLocks noGrp="1"/>
          </p:cNvSpPr>
          <p:nvPr>
            <p:ph type="title"/>
          </p:nvPr>
        </p:nvSpPr>
        <p:spPr>
          <a:xfrm>
            <a:off x="677334" y="304800"/>
            <a:ext cx="10549466" cy="863600"/>
          </a:xfrm>
        </p:spPr>
        <p:txBody>
          <a:bodyPr>
            <a:normAutofit/>
          </a:bodyPr>
          <a:lstStyle/>
          <a:p>
            <a:pPr algn="ctr"/>
            <a:r>
              <a:rPr lang="fr-FR" sz="3200" b="1" dirty="0">
                <a:latin typeface="Arial" panose="020B0604020202020204" pitchFamily="34" charset="0"/>
                <a:cs typeface="Arial" panose="020B0604020202020204" pitchFamily="34" charset="0"/>
              </a:rPr>
              <a:t>Filières </a:t>
            </a:r>
          </a:p>
        </p:txBody>
      </p:sp>
      <p:sp>
        <p:nvSpPr>
          <p:cNvPr id="3" name="Espace réservé du contenu 2">
            <a:extLst>
              <a:ext uri="{FF2B5EF4-FFF2-40B4-BE49-F238E27FC236}">
                <a16:creationId xmlns:a16="http://schemas.microsoft.com/office/drawing/2014/main" id="{5C97F468-903C-0DD9-96FB-5387A3F9A048}"/>
              </a:ext>
            </a:extLst>
          </p:cNvPr>
          <p:cNvSpPr>
            <a:spLocks noGrp="1"/>
          </p:cNvSpPr>
          <p:nvPr>
            <p:ph idx="1"/>
          </p:nvPr>
        </p:nvSpPr>
        <p:spPr>
          <a:xfrm>
            <a:off x="0" y="1663700"/>
            <a:ext cx="12070080" cy="5194300"/>
          </a:xfrm>
        </p:spPr>
        <p:txBody>
          <a:bodyPr>
            <a:noAutofit/>
          </a:bodyPr>
          <a:lstStyle/>
          <a:p>
            <a:r>
              <a:rPr lang="fr-FR" sz="3600" dirty="0">
                <a:latin typeface="Arial" panose="020B0604020202020204" pitchFamily="34" charset="0"/>
                <a:cs typeface="Arial" panose="020B0604020202020204" pitchFamily="34" charset="0"/>
              </a:rPr>
              <a:t>Les problématiques de développement des filières sont des points d’attention essentiels dans le cadre des études de faisabilité ;</a:t>
            </a:r>
          </a:p>
          <a:p>
            <a:r>
              <a:rPr lang="fr-FR" sz="3600" dirty="0">
                <a:latin typeface="Arial" panose="020B0604020202020204" pitchFamily="34" charset="0"/>
                <a:cs typeface="Arial" panose="020B0604020202020204" pitchFamily="34" charset="0"/>
              </a:rPr>
              <a:t>A cet égard, les missions confiées au développeur ; son rôle éventuel dans le « business model » doivent être scrupuleusement scrutées ;</a:t>
            </a:r>
          </a:p>
          <a:p>
            <a:r>
              <a:rPr lang="fr-FR" sz="3600" dirty="0">
                <a:latin typeface="Arial" panose="020B0604020202020204" pitchFamily="34" charset="0"/>
                <a:cs typeface="Arial" panose="020B0604020202020204" pitchFamily="34" charset="0"/>
              </a:rPr>
              <a:t>Quelques modèles suscitant des interrogations dans le secteur agro.</a:t>
            </a:r>
          </a:p>
        </p:txBody>
      </p:sp>
    </p:spTree>
    <p:extLst>
      <p:ext uri="{BB962C8B-B14F-4D97-AF65-F5344CB8AC3E}">
        <p14:creationId xmlns:p14="http://schemas.microsoft.com/office/powerpoint/2010/main" val="18229885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0B7CE08-AF49-7E3E-36E1-8241908E53A7}"/>
              </a:ext>
            </a:extLst>
          </p:cNvPr>
          <p:cNvSpPr>
            <a:spLocks noGrp="1"/>
          </p:cNvSpPr>
          <p:nvPr>
            <p:ph type="title"/>
          </p:nvPr>
        </p:nvSpPr>
        <p:spPr>
          <a:xfrm>
            <a:off x="677334" y="337458"/>
            <a:ext cx="10549466" cy="707572"/>
          </a:xfrm>
        </p:spPr>
        <p:txBody>
          <a:bodyPr>
            <a:normAutofit fontScale="90000"/>
          </a:bodyPr>
          <a:lstStyle/>
          <a:p>
            <a:pPr algn="ctr"/>
            <a:r>
              <a:rPr lang="fr-FR" sz="3600" b="1" kern="0" dirty="0">
                <a:effectLst/>
                <a:latin typeface="Arial" panose="020B0604020202020204" pitchFamily="34" charset="0"/>
                <a:ea typeface="DengXian" panose="02010600030101010101" pitchFamily="2" charset="-122"/>
                <a:cs typeface="Arial" panose="020B0604020202020204" pitchFamily="34" charset="0"/>
              </a:rPr>
              <a:t>Modes contractuels de développement des ZES (ANNEXE 6)</a:t>
            </a:r>
            <a:endParaRPr lang="fr-FR" dirty="0"/>
          </a:p>
        </p:txBody>
      </p:sp>
      <p:sp>
        <p:nvSpPr>
          <p:cNvPr id="3" name="Espace réservé du contenu 2">
            <a:extLst>
              <a:ext uri="{FF2B5EF4-FFF2-40B4-BE49-F238E27FC236}">
                <a16:creationId xmlns:a16="http://schemas.microsoft.com/office/drawing/2014/main" id="{BB765342-84B2-46E8-7E58-6AB91E1D3F9E}"/>
              </a:ext>
            </a:extLst>
          </p:cNvPr>
          <p:cNvSpPr>
            <a:spLocks noGrp="1"/>
          </p:cNvSpPr>
          <p:nvPr>
            <p:ph idx="1"/>
          </p:nvPr>
        </p:nvSpPr>
        <p:spPr>
          <a:xfrm>
            <a:off x="0" y="1645920"/>
            <a:ext cx="12191999" cy="5212080"/>
          </a:xfrm>
        </p:spPr>
        <p:txBody>
          <a:bodyPr>
            <a:normAutofit/>
          </a:bodyPr>
          <a:lstStyle/>
          <a:p>
            <a:r>
              <a:rPr lang="fr-FR" sz="2800" dirty="0">
                <a:latin typeface="Arial" panose="020B0604020202020204" pitchFamily="34" charset="0"/>
                <a:cs typeface="Arial" panose="020B0604020202020204" pitchFamily="34" charset="0"/>
              </a:rPr>
              <a:t>L’expérience dans le cadre du développement des ZES a montré un déficit de compétences dans l’élaboration de modèle de contrats notamment entre autorités de développement des ZES et Développeurs ;</a:t>
            </a:r>
          </a:p>
          <a:p>
            <a:r>
              <a:rPr lang="fr-FR" sz="2800" dirty="0">
                <a:latin typeface="Arial" panose="020B0604020202020204" pitchFamily="34" charset="0"/>
                <a:cs typeface="Arial" panose="020B0604020202020204" pitchFamily="34" charset="0"/>
              </a:rPr>
              <a:t>En outre, nombre de ZES se développent à travers des offres spontanées de développeurs qui proposent des modèles contractuels aux autorités publiques ;</a:t>
            </a:r>
          </a:p>
          <a:p>
            <a:r>
              <a:rPr lang="fr-FR" sz="2800" dirty="0">
                <a:latin typeface="Arial" panose="020B0604020202020204" pitchFamily="34" charset="0"/>
                <a:cs typeface="Arial" panose="020B0604020202020204" pitchFamily="34" charset="0"/>
              </a:rPr>
              <a:t>Sous forme de Protocoles d’accord ou d’Accords cadres ;</a:t>
            </a:r>
          </a:p>
          <a:p>
            <a:r>
              <a:rPr lang="fr-FR" sz="2800" dirty="0">
                <a:latin typeface="Arial" panose="020B0604020202020204" pitchFamily="34" charset="0"/>
                <a:cs typeface="Arial" panose="020B0604020202020204" pitchFamily="34" charset="0"/>
              </a:rPr>
              <a:t>Responsabilités des AZES dans l’évaluation de ces documents</a:t>
            </a:r>
          </a:p>
          <a:p>
            <a:r>
              <a:rPr lang="fr-FR" sz="2800" dirty="0">
                <a:latin typeface="Arial" panose="020B0604020202020204" pitchFamily="34" charset="0"/>
                <a:cs typeface="Arial" panose="020B0604020202020204" pitchFamily="34" charset="0"/>
              </a:rPr>
              <a:t>Nécessité d’un cadrage réglementaire du cadre contractuel et de son insertion dans les DAO.</a:t>
            </a:r>
          </a:p>
        </p:txBody>
      </p:sp>
    </p:spTree>
    <p:extLst>
      <p:ext uri="{BB962C8B-B14F-4D97-AF65-F5344CB8AC3E}">
        <p14:creationId xmlns:p14="http://schemas.microsoft.com/office/powerpoint/2010/main" val="10985481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C21B4C1-0D51-4072-3CF5-ABDC0BB7551F}"/>
              </a:ext>
            </a:extLst>
          </p:cNvPr>
          <p:cNvSpPr>
            <a:spLocks noGrp="1"/>
          </p:cNvSpPr>
          <p:nvPr>
            <p:ph type="title"/>
          </p:nvPr>
        </p:nvSpPr>
        <p:spPr>
          <a:xfrm>
            <a:off x="127000" y="165100"/>
            <a:ext cx="11991218" cy="800100"/>
          </a:xfrm>
        </p:spPr>
        <p:txBody>
          <a:bodyPr>
            <a:normAutofit/>
          </a:bodyPr>
          <a:lstStyle/>
          <a:p>
            <a:pPr algn="ctr"/>
            <a:r>
              <a:rPr lang="fr-FR" sz="3200" b="1" kern="0" dirty="0">
                <a:latin typeface="Arial" panose="020B0604020202020204" pitchFamily="34" charset="0"/>
                <a:ea typeface="DengXian" panose="02010600030101010101" pitchFamily="2" charset="-122"/>
                <a:cs typeface="Arial" panose="020B0604020202020204" pitchFamily="34" charset="0"/>
              </a:rPr>
              <a:t>Points d’attention sur les propositions contractuelles</a:t>
            </a:r>
            <a:endParaRPr lang="fr-FR" sz="3200" dirty="0"/>
          </a:p>
        </p:txBody>
      </p:sp>
      <p:sp>
        <p:nvSpPr>
          <p:cNvPr id="3" name="Espace réservé du contenu 2">
            <a:extLst>
              <a:ext uri="{FF2B5EF4-FFF2-40B4-BE49-F238E27FC236}">
                <a16:creationId xmlns:a16="http://schemas.microsoft.com/office/drawing/2014/main" id="{2983BCBB-D4A1-F4C2-0995-FFD9BD276FDC}"/>
              </a:ext>
            </a:extLst>
          </p:cNvPr>
          <p:cNvSpPr>
            <a:spLocks noGrp="1"/>
          </p:cNvSpPr>
          <p:nvPr>
            <p:ph idx="1"/>
          </p:nvPr>
        </p:nvSpPr>
        <p:spPr>
          <a:xfrm>
            <a:off x="1" y="1498600"/>
            <a:ext cx="12118218" cy="5359400"/>
          </a:xfrm>
        </p:spPr>
        <p:txBody>
          <a:bodyPr>
            <a:noAutofit/>
          </a:bodyPr>
          <a:lstStyle/>
          <a:p>
            <a:r>
              <a:rPr lang="fr-FR" sz="4600" dirty="0">
                <a:latin typeface="Arial" panose="020B0604020202020204" pitchFamily="34" charset="0"/>
                <a:cs typeface="Arial" panose="020B0604020202020204" pitchFamily="34" charset="0"/>
              </a:rPr>
              <a:t>Il est ici proposé la revue d’un modèle d’accord cadre proposé par un développeur d’agropole à une autorité publique ;</a:t>
            </a:r>
          </a:p>
          <a:p>
            <a:r>
              <a:rPr lang="fr-FR" sz="4600" dirty="0">
                <a:latin typeface="Arial" panose="020B0604020202020204" pitchFamily="34" charset="0"/>
                <a:cs typeface="Arial" panose="020B0604020202020204" pitchFamily="34" charset="0"/>
              </a:rPr>
              <a:t>Les principales dispositions sont soumises à l’examen des participants pour recueillir leurs observations sur certains points d’attention.</a:t>
            </a:r>
          </a:p>
        </p:txBody>
      </p:sp>
    </p:spTree>
    <p:extLst>
      <p:ext uri="{BB962C8B-B14F-4D97-AF65-F5344CB8AC3E}">
        <p14:creationId xmlns:p14="http://schemas.microsoft.com/office/powerpoint/2010/main" val="7657427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F6829A-C506-02F2-FC8B-ABBFABA33220}"/>
              </a:ext>
            </a:extLst>
          </p:cNvPr>
          <p:cNvSpPr>
            <a:spLocks noGrp="1"/>
          </p:cNvSpPr>
          <p:nvPr>
            <p:ph type="title"/>
          </p:nvPr>
        </p:nvSpPr>
        <p:spPr>
          <a:xfrm>
            <a:off x="677334" y="254000"/>
            <a:ext cx="10892366" cy="828040"/>
          </a:xfrm>
        </p:spPr>
        <p:txBody>
          <a:bodyPr>
            <a:normAutofit/>
          </a:bodyPr>
          <a:lstStyle/>
          <a:p>
            <a:pPr algn="ctr"/>
            <a:r>
              <a:rPr lang="fr-FR" sz="3200" b="1" kern="0" dirty="0">
                <a:latin typeface="Arial" panose="020B0604020202020204" pitchFamily="34" charset="0"/>
                <a:ea typeface="DengXian" panose="02010600030101010101" pitchFamily="2" charset="-122"/>
                <a:cs typeface="Arial" panose="020B0604020202020204" pitchFamily="34" charset="0"/>
              </a:rPr>
              <a:t>Points d’attention sur les propositions contractuelles</a:t>
            </a:r>
            <a:endParaRPr lang="fr-FR" sz="3200" dirty="0"/>
          </a:p>
        </p:txBody>
      </p:sp>
      <p:sp>
        <p:nvSpPr>
          <p:cNvPr id="3" name="Espace réservé du contenu 2">
            <a:extLst>
              <a:ext uri="{FF2B5EF4-FFF2-40B4-BE49-F238E27FC236}">
                <a16:creationId xmlns:a16="http://schemas.microsoft.com/office/drawing/2014/main" id="{ECDE43A7-F54F-6D78-E8D1-289AB3DC174E}"/>
              </a:ext>
            </a:extLst>
          </p:cNvPr>
          <p:cNvSpPr>
            <a:spLocks noGrp="1"/>
          </p:cNvSpPr>
          <p:nvPr>
            <p:ph idx="1"/>
          </p:nvPr>
        </p:nvSpPr>
        <p:spPr>
          <a:xfrm>
            <a:off x="0" y="1536700"/>
            <a:ext cx="12192000" cy="5321300"/>
          </a:xfrm>
        </p:spPr>
        <p:txBody>
          <a:bodyPr>
            <a:noAutofit/>
          </a:bodyPr>
          <a:lstStyle/>
          <a:p>
            <a:r>
              <a:rPr lang="fr-FR" sz="3600" dirty="0">
                <a:latin typeface="Arial" panose="020B0604020202020204" pitchFamily="34" charset="0"/>
                <a:cs typeface="Arial" panose="020B0604020202020204" pitchFamily="34" charset="0"/>
              </a:rPr>
              <a:t>Nature du contrat ;</a:t>
            </a:r>
          </a:p>
          <a:p>
            <a:r>
              <a:rPr lang="fr-FR" sz="3600" dirty="0">
                <a:latin typeface="Arial" panose="020B0604020202020204" pitchFamily="34" charset="0"/>
                <a:cs typeface="Arial" panose="020B0604020202020204" pitchFamily="34" charset="0"/>
              </a:rPr>
              <a:t>Qualité des parties ;</a:t>
            </a:r>
          </a:p>
          <a:p>
            <a:r>
              <a:rPr lang="fr-FR" sz="3600" dirty="0">
                <a:latin typeface="Arial" panose="020B0604020202020204" pitchFamily="34" charset="0"/>
                <a:cs typeface="Arial" panose="020B0604020202020204" pitchFamily="34" charset="0"/>
              </a:rPr>
              <a:t>Applicabilité de la réglementation ;</a:t>
            </a:r>
          </a:p>
          <a:p>
            <a:r>
              <a:rPr lang="fr-FR" sz="3600" dirty="0">
                <a:latin typeface="Arial" panose="020B0604020202020204" pitchFamily="34" charset="0"/>
                <a:cs typeface="Arial" panose="020B0604020202020204" pitchFamily="34" charset="0"/>
              </a:rPr>
              <a:t>Dispositions en matière d’offres spontanées ;</a:t>
            </a:r>
          </a:p>
          <a:p>
            <a:r>
              <a:rPr lang="fr-FR" sz="3600" dirty="0">
                <a:latin typeface="Arial" panose="020B0604020202020204" pitchFamily="34" charset="0"/>
                <a:cs typeface="Arial" panose="020B0604020202020204" pitchFamily="34" charset="0"/>
              </a:rPr>
              <a:t>Dispositions contractuelles obligatoires ?</a:t>
            </a:r>
          </a:p>
          <a:p>
            <a:r>
              <a:rPr lang="fr-FR" sz="3600" dirty="0">
                <a:latin typeface="Arial" panose="020B0604020202020204" pitchFamily="34" charset="0"/>
                <a:cs typeface="Arial" panose="020B0604020202020204" pitchFamily="34" charset="0"/>
              </a:rPr>
              <a:t>Implications budgétaires ? Rôle du Ministère des Finances ;</a:t>
            </a:r>
          </a:p>
          <a:p>
            <a:r>
              <a:rPr lang="fr-FR" sz="3600" dirty="0">
                <a:latin typeface="Arial" panose="020B0604020202020204" pitchFamily="34" charset="0"/>
                <a:cs typeface="Arial" panose="020B0604020202020204" pitchFamily="34" charset="0"/>
              </a:rPr>
              <a:t>Rôle d’autres institutions publiques (Unité PPP).</a:t>
            </a:r>
          </a:p>
        </p:txBody>
      </p:sp>
    </p:spTree>
    <p:extLst>
      <p:ext uri="{BB962C8B-B14F-4D97-AF65-F5344CB8AC3E}">
        <p14:creationId xmlns:p14="http://schemas.microsoft.com/office/powerpoint/2010/main" val="3963027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9C4C79B-3460-AB8C-261D-153B1284EC1A}"/>
              </a:ext>
            </a:extLst>
          </p:cNvPr>
          <p:cNvSpPr>
            <a:spLocks noGrp="1"/>
          </p:cNvSpPr>
          <p:nvPr>
            <p:ph type="title"/>
          </p:nvPr>
        </p:nvSpPr>
        <p:spPr>
          <a:xfrm>
            <a:off x="368300" y="228600"/>
            <a:ext cx="11455400" cy="1257300"/>
          </a:xfrm>
        </p:spPr>
        <p:txBody>
          <a:bodyPr>
            <a:normAutofit/>
          </a:bodyPr>
          <a:lstStyle/>
          <a:p>
            <a:pPr algn="ctr"/>
            <a:r>
              <a:rPr lang="fr-FR" sz="3200" b="1" kern="0" dirty="0">
                <a:latin typeface="Arial" panose="020B0604020202020204" pitchFamily="34" charset="0"/>
                <a:ea typeface="DengXian" panose="02010600030101010101" pitchFamily="2" charset="-122"/>
                <a:cs typeface="Arial" panose="020B0604020202020204" pitchFamily="34" charset="0"/>
              </a:rPr>
              <a:t>Points d’attention sur les propositions contractuelles</a:t>
            </a:r>
            <a:endParaRPr lang="fr-FR" sz="3200" dirty="0"/>
          </a:p>
        </p:txBody>
      </p:sp>
      <p:sp>
        <p:nvSpPr>
          <p:cNvPr id="3" name="Espace réservé du contenu 2">
            <a:extLst>
              <a:ext uri="{FF2B5EF4-FFF2-40B4-BE49-F238E27FC236}">
                <a16:creationId xmlns:a16="http://schemas.microsoft.com/office/drawing/2014/main" id="{D196D75A-1864-4627-B1CC-DB7CD38D8609}"/>
              </a:ext>
            </a:extLst>
          </p:cNvPr>
          <p:cNvSpPr>
            <a:spLocks noGrp="1"/>
          </p:cNvSpPr>
          <p:nvPr>
            <p:ph idx="1"/>
          </p:nvPr>
        </p:nvSpPr>
        <p:spPr>
          <a:xfrm>
            <a:off x="368300" y="1739899"/>
            <a:ext cx="11640820" cy="4889501"/>
          </a:xfrm>
        </p:spPr>
        <p:txBody>
          <a:bodyPr>
            <a:noAutofit/>
          </a:bodyPr>
          <a:lstStyle/>
          <a:p>
            <a:r>
              <a:rPr lang="fr-FR" sz="4800" dirty="0">
                <a:latin typeface="Arial" panose="020B0604020202020204" pitchFamily="34" charset="0"/>
                <a:cs typeface="Arial" panose="020B0604020202020204" pitchFamily="34" charset="0"/>
              </a:rPr>
              <a:t>Actionnariat de la société projet ;</a:t>
            </a:r>
          </a:p>
          <a:p>
            <a:r>
              <a:rPr lang="fr-FR" sz="4800" dirty="0">
                <a:latin typeface="Arial" panose="020B0604020202020204" pitchFamily="34" charset="0"/>
                <a:cs typeface="Arial" panose="020B0604020202020204" pitchFamily="34" charset="0"/>
              </a:rPr>
              <a:t>Part du Fonds ?</a:t>
            </a:r>
          </a:p>
          <a:p>
            <a:r>
              <a:rPr lang="fr-FR" sz="4800" dirty="0">
                <a:latin typeface="Arial" panose="020B0604020202020204" pitchFamily="34" charset="0"/>
                <a:cs typeface="Arial" panose="020B0604020202020204" pitchFamily="34" charset="0"/>
              </a:rPr>
              <a:t>Part réservée à des opérateurs économiques nationaux ;</a:t>
            </a:r>
          </a:p>
          <a:p>
            <a:r>
              <a:rPr lang="fr-FR" sz="4800" dirty="0">
                <a:latin typeface="Arial" panose="020B0604020202020204" pitchFamily="34" charset="0"/>
                <a:cs typeface="Arial" panose="020B0604020202020204" pitchFamily="34" charset="0"/>
              </a:rPr>
              <a:t>Quid des partenaires locaux ?</a:t>
            </a:r>
          </a:p>
        </p:txBody>
      </p:sp>
    </p:spTree>
    <p:extLst>
      <p:ext uri="{BB962C8B-B14F-4D97-AF65-F5344CB8AC3E}">
        <p14:creationId xmlns:p14="http://schemas.microsoft.com/office/powerpoint/2010/main" val="30362219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9AE17EF-2BF8-9909-B4FB-AAC9439C675C}"/>
              </a:ext>
            </a:extLst>
          </p:cNvPr>
          <p:cNvSpPr>
            <a:spLocks noGrp="1"/>
          </p:cNvSpPr>
          <p:nvPr>
            <p:ph type="title"/>
          </p:nvPr>
        </p:nvSpPr>
        <p:spPr>
          <a:xfrm>
            <a:off x="292100" y="355600"/>
            <a:ext cx="11023600" cy="812800"/>
          </a:xfrm>
        </p:spPr>
        <p:txBody>
          <a:bodyPr>
            <a:normAutofit/>
          </a:bodyPr>
          <a:lstStyle/>
          <a:p>
            <a:pPr algn="ctr"/>
            <a:r>
              <a:rPr lang="fr-FR" sz="3200" b="1" kern="0" dirty="0">
                <a:latin typeface="Arial" panose="020B0604020202020204" pitchFamily="34" charset="0"/>
                <a:ea typeface="DengXian" panose="02010600030101010101" pitchFamily="2" charset="-122"/>
                <a:cs typeface="Arial" panose="020B0604020202020204" pitchFamily="34" charset="0"/>
              </a:rPr>
              <a:t>Points d’attention sur les propositions contractuelles</a:t>
            </a:r>
            <a:endParaRPr lang="fr-FR" sz="3200" dirty="0"/>
          </a:p>
        </p:txBody>
      </p:sp>
      <p:sp>
        <p:nvSpPr>
          <p:cNvPr id="3" name="Espace réservé du contenu 2">
            <a:extLst>
              <a:ext uri="{FF2B5EF4-FFF2-40B4-BE49-F238E27FC236}">
                <a16:creationId xmlns:a16="http://schemas.microsoft.com/office/drawing/2014/main" id="{EC71E25E-45FF-0415-F0F6-2666B7066204}"/>
              </a:ext>
            </a:extLst>
          </p:cNvPr>
          <p:cNvSpPr>
            <a:spLocks noGrp="1"/>
          </p:cNvSpPr>
          <p:nvPr>
            <p:ph idx="1"/>
          </p:nvPr>
        </p:nvSpPr>
        <p:spPr>
          <a:xfrm>
            <a:off x="106680" y="1539240"/>
            <a:ext cx="11932920" cy="5074920"/>
          </a:xfrm>
        </p:spPr>
        <p:txBody>
          <a:bodyPr>
            <a:normAutofit/>
          </a:bodyPr>
          <a:lstStyle/>
          <a:p>
            <a:r>
              <a:rPr lang="fr-FR" sz="3600" dirty="0">
                <a:latin typeface="Arial" panose="020B0604020202020204" pitchFamily="34" charset="0"/>
                <a:cs typeface="Arial" panose="020B0604020202020204" pitchFamily="34" charset="0"/>
              </a:rPr>
              <a:t>Quel business plan ?</a:t>
            </a:r>
          </a:p>
          <a:p>
            <a:r>
              <a:rPr lang="fr-FR" sz="3600" dirty="0">
                <a:latin typeface="Arial" panose="020B0604020202020204" pitchFamily="34" charset="0"/>
                <a:cs typeface="Arial" panose="020B0604020202020204" pitchFamily="34" charset="0"/>
              </a:rPr>
              <a:t>Conformité aux études de faisabilité ?</a:t>
            </a:r>
          </a:p>
          <a:p>
            <a:r>
              <a:rPr lang="fr-FR" sz="3600" dirty="0">
                <a:latin typeface="Arial" panose="020B0604020202020204" pitchFamily="34" charset="0"/>
                <a:cs typeface="Arial" panose="020B0604020202020204" pitchFamily="34" charset="0"/>
              </a:rPr>
              <a:t>Conformité au Plan de développement de l’Agropole ;</a:t>
            </a:r>
          </a:p>
          <a:p>
            <a:r>
              <a:rPr lang="fr-FR" sz="3600" dirty="0">
                <a:latin typeface="Arial" panose="020B0604020202020204" pitchFamily="34" charset="0"/>
                <a:cs typeface="Arial" panose="020B0604020202020204" pitchFamily="34" charset="0"/>
              </a:rPr>
              <a:t>Caractère définitif de la proposition ? Ou besoin d’études complémentaires ?</a:t>
            </a:r>
          </a:p>
          <a:p>
            <a:r>
              <a:rPr lang="fr-FR" sz="3600" dirty="0">
                <a:latin typeface="Arial" panose="020B0604020202020204" pitchFamily="34" charset="0"/>
                <a:cs typeface="Arial" panose="020B0604020202020204" pitchFamily="34" charset="0"/>
              </a:rPr>
              <a:t>Respect des dispositions en matière de contenu local ?</a:t>
            </a:r>
          </a:p>
          <a:p>
            <a:r>
              <a:rPr lang="fr-FR" sz="3600" dirty="0">
                <a:latin typeface="Arial" panose="020B0604020202020204" pitchFamily="34" charset="0"/>
                <a:cs typeface="Arial" panose="020B0604020202020204" pitchFamily="34" charset="0"/>
              </a:rPr>
              <a:t>Niveau et caractère obligatoire de la transformation ;</a:t>
            </a:r>
          </a:p>
          <a:p>
            <a:endParaRPr lang="fr-FR" dirty="0"/>
          </a:p>
        </p:txBody>
      </p:sp>
    </p:spTree>
    <p:extLst>
      <p:ext uri="{BB962C8B-B14F-4D97-AF65-F5344CB8AC3E}">
        <p14:creationId xmlns:p14="http://schemas.microsoft.com/office/powerpoint/2010/main" val="8334759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2AAAF72-3072-ABCD-A333-17444CD8BAB4}"/>
              </a:ext>
            </a:extLst>
          </p:cNvPr>
          <p:cNvSpPr>
            <a:spLocks noGrp="1"/>
          </p:cNvSpPr>
          <p:nvPr>
            <p:ph type="title"/>
          </p:nvPr>
        </p:nvSpPr>
        <p:spPr>
          <a:xfrm>
            <a:off x="266700" y="381000"/>
            <a:ext cx="11607800" cy="800100"/>
          </a:xfrm>
        </p:spPr>
        <p:txBody>
          <a:bodyPr>
            <a:normAutofit/>
          </a:bodyPr>
          <a:lstStyle/>
          <a:p>
            <a:pPr algn="ctr"/>
            <a:r>
              <a:rPr lang="fr-FR" sz="3200" b="1" kern="0" dirty="0">
                <a:latin typeface="Arial" panose="020B0604020202020204" pitchFamily="34" charset="0"/>
                <a:ea typeface="DengXian" panose="02010600030101010101" pitchFamily="2" charset="-122"/>
                <a:cs typeface="Arial" panose="020B0604020202020204" pitchFamily="34" charset="0"/>
              </a:rPr>
              <a:t>Points d’attention sur les propositions contractuelles</a:t>
            </a:r>
            <a:endParaRPr lang="fr-FR" sz="3200" dirty="0"/>
          </a:p>
        </p:txBody>
      </p:sp>
      <p:sp>
        <p:nvSpPr>
          <p:cNvPr id="3" name="Espace réservé du contenu 2">
            <a:extLst>
              <a:ext uri="{FF2B5EF4-FFF2-40B4-BE49-F238E27FC236}">
                <a16:creationId xmlns:a16="http://schemas.microsoft.com/office/drawing/2014/main" id="{ECED4E6B-099E-9D43-CD67-A403E564CCC9}"/>
              </a:ext>
            </a:extLst>
          </p:cNvPr>
          <p:cNvSpPr>
            <a:spLocks noGrp="1"/>
          </p:cNvSpPr>
          <p:nvPr>
            <p:ph idx="1"/>
          </p:nvPr>
        </p:nvSpPr>
        <p:spPr>
          <a:xfrm>
            <a:off x="0" y="1463040"/>
            <a:ext cx="12192000" cy="5394960"/>
          </a:xfrm>
        </p:spPr>
        <p:txBody>
          <a:bodyPr>
            <a:normAutofit fontScale="92500" lnSpcReduction="10000"/>
          </a:bodyPr>
          <a:lstStyle/>
          <a:p>
            <a:r>
              <a:rPr lang="fr-FR" sz="3200" dirty="0">
                <a:latin typeface="Arial" panose="020B0604020202020204" pitchFamily="34" charset="0"/>
                <a:cs typeface="Arial" panose="020B0604020202020204" pitchFamily="34" charset="0"/>
              </a:rPr>
              <a:t>Durée de l’accord cadre ; pas d’évolution vers une concession ;</a:t>
            </a:r>
          </a:p>
          <a:p>
            <a:r>
              <a:rPr lang="fr-FR" sz="3200" dirty="0">
                <a:latin typeface="Arial" panose="020B0604020202020204" pitchFamily="34" charset="0"/>
                <a:cs typeface="Arial" panose="020B0604020202020204" pitchFamily="34" charset="0"/>
              </a:rPr>
              <a:t>Mise à disposition des terrains ; Propriété de la société projet, Apport à titre gratuit à la société projet ?</a:t>
            </a:r>
          </a:p>
          <a:p>
            <a:r>
              <a:rPr lang="fr-FR" sz="3200" dirty="0">
                <a:latin typeface="Arial" panose="020B0604020202020204" pitchFamily="34" charset="0"/>
                <a:cs typeface="Arial" panose="020B0604020202020204" pitchFamily="34" charset="0"/>
              </a:rPr>
              <a:t>Modalités de financement ;</a:t>
            </a:r>
          </a:p>
          <a:p>
            <a:r>
              <a:rPr lang="fr-FR" sz="3200" dirty="0">
                <a:latin typeface="Arial" panose="020B0604020202020204" pitchFamily="34" charset="0"/>
                <a:cs typeface="Arial" panose="020B0604020202020204" pitchFamily="34" charset="0"/>
              </a:rPr>
              <a:t>Modalités de développement des infrastructures financées par l’Etat</a:t>
            </a:r>
          </a:p>
          <a:p>
            <a:r>
              <a:rPr lang="fr-FR" sz="3200" dirty="0">
                <a:latin typeface="Arial" panose="020B0604020202020204" pitchFamily="34" charset="0"/>
                <a:cs typeface="Arial" panose="020B0604020202020204" pitchFamily="34" charset="0"/>
              </a:rPr>
              <a:t>Modalités de contrôle sur la gestion ; encadrement des frais de gestion ;</a:t>
            </a:r>
          </a:p>
          <a:p>
            <a:r>
              <a:rPr lang="fr-FR" sz="3200" dirty="0">
                <a:latin typeface="Arial" panose="020B0604020202020204" pitchFamily="34" charset="0"/>
                <a:cs typeface="Arial" panose="020B0604020202020204" pitchFamily="34" charset="0"/>
              </a:rPr>
              <a:t>Modalités de gestion de la société projet ; action spécifique de l’Etat sur certaines décisions (Droit </a:t>
            </a:r>
            <a:r>
              <a:rPr lang="fr-FR" sz="3200" dirty="0" err="1">
                <a:latin typeface="Arial" panose="020B0604020202020204" pitchFamily="34" charset="0"/>
                <a:cs typeface="Arial" panose="020B0604020202020204" pitchFamily="34" charset="0"/>
              </a:rPr>
              <a:t>Ohada</a:t>
            </a:r>
            <a:r>
              <a:rPr lang="fr-FR" sz="3200" dirty="0">
                <a:latin typeface="Arial" panose="020B0604020202020204" pitchFamily="34" charset="0"/>
                <a:cs typeface="Arial" panose="020B0604020202020204" pitchFamily="34" charset="0"/>
              </a:rPr>
              <a:t> : actions de préférence)</a:t>
            </a:r>
          </a:p>
          <a:p>
            <a:r>
              <a:rPr lang="fr-FR" sz="3200" dirty="0">
                <a:latin typeface="Arial" panose="020B0604020202020204" pitchFamily="34" charset="0"/>
                <a:cs typeface="Arial" panose="020B0604020202020204" pitchFamily="34" charset="0"/>
              </a:rPr>
              <a:t>Modalités de résiliation ;</a:t>
            </a:r>
          </a:p>
          <a:p>
            <a:endParaRPr lang="fr-FR"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75643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DED9BEF-383C-004D-CE7B-8EE01303C239}"/>
              </a:ext>
            </a:extLst>
          </p:cNvPr>
          <p:cNvSpPr>
            <a:spLocks noGrp="1"/>
          </p:cNvSpPr>
          <p:nvPr>
            <p:ph type="title"/>
          </p:nvPr>
        </p:nvSpPr>
        <p:spPr>
          <a:xfrm>
            <a:off x="677334" y="342900"/>
            <a:ext cx="11120966" cy="1155700"/>
          </a:xfrm>
        </p:spPr>
        <p:txBody>
          <a:bodyPr>
            <a:normAutofit/>
          </a:bodyPr>
          <a:lstStyle/>
          <a:p>
            <a:r>
              <a:rPr lang="fr-FR" sz="3200" b="1" kern="0" dirty="0">
                <a:latin typeface="Arial" panose="020B0604020202020204" pitchFamily="34" charset="0"/>
                <a:ea typeface="DengXian" panose="02010600030101010101" pitchFamily="2" charset="-122"/>
                <a:cs typeface="Arial" panose="020B0604020202020204" pitchFamily="34" charset="0"/>
              </a:rPr>
              <a:t>Points d’attention sur les propositions contractuelles</a:t>
            </a:r>
            <a:endParaRPr lang="fr-FR" sz="3200" dirty="0"/>
          </a:p>
        </p:txBody>
      </p:sp>
      <p:sp>
        <p:nvSpPr>
          <p:cNvPr id="3" name="Espace réservé du contenu 2">
            <a:extLst>
              <a:ext uri="{FF2B5EF4-FFF2-40B4-BE49-F238E27FC236}">
                <a16:creationId xmlns:a16="http://schemas.microsoft.com/office/drawing/2014/main" id="{93073634-63F9-BD62-6370-E5C6E90BE8BF}"/>
              </a:ext>
            </a:extLst>
          </p:cNvPr>
          <p:cNvSpPr>
            <a:spLocks noGrp="1"/>
          </p:cNvSpPr>
          <p:nvPr>
            <p:ph idx="1"/>
          </p:nvPr>
        </p:nvSpPr>
        <p:spPr>
          <a:xfrm>
            <a:off x="0" y="1498600"/>
            <a:ext cx="12192000" cy="5237479"/>
          </a:xfrm>
        </p:spPr>
        <p:txBody>
          <a:bodyPr>
            <a:normAutofit lnSpcReduction="10000"/>
          </a:bodyPr>
          <a:lstStyle/>
          <a:p>
            <a:r>
              <a:rPr lang="fr-FR" sz="4000" dirty="0">
                <a:latin typeface="Arial" panose="020B0604020202020204" pitchFamily="34" charset="0"/>
                <a:cs typeface="Arial" panose="020B0604020202020204" pitchFamily="34" charset="0"/>
              </a:rPr>
              <a:t>Missions du développeur ;</a:t>
            </a:r>
          </a:p>
          <a:p>
            <a:r>
              <a:rPr lang="fr-FR" sz="4000" dirty="0">
                <a:latin typeface="Arial" panose="020B0604020202020204" pitchFamily="34" charset="0"/>
                <a:cs typeface="Arial" panose="020B0604020202020204" pitchFamily="34" charset="0"/>
              </a:rPr>
              <a:t>Rôle vis-à-vis des filières et modalités de financement ?</a:t>
            </a:r>
          </a:p>
          <a:p>
            <a:r>
              <a:rPr lang="fr-FR" sz="4000" dirty="0">
                <a:latin typeface="Arial" panose="020B0604020202020204" pitchFamily="34" charset="0"/>
                <a:cs typeface="Arial" panose="020B0604020202020204" pitchFamily="34" charset="0"/>
              </a:rPr>
              <a:t>Rôle du développeur comme industriel ou comme intermédiaire acheteur de matières premières  ?</a:t>
            </a:r>
          </a:p>
          <a:p>
            <a:r>
              <a:rPr lang="fr-FR" sz="4000" dirty="0">
                <a:latin typeface="Arial" panose="020B0604020202020204" pitchFamily="34" charset="0"/>
                <a:cs typeface="Arial" panose="020B0604020202020204" pitchFamily="34" charset="0"/>
              </a:rPr>
              <a:t>Problématique de contractualisation avec les producteurs ;</a:t>
            </a:r>
          </a:p>
          <a:p>
            <a:r>
              <a:rPr lang="fr-FR" sz="4000" dirty="0">
                <a:latin typeface="Arial" panose="020B0604020202020204" pitchFamily="34" charset="0"/>
                <a:cs typeface="Arial" panose="020B0604020202020204" pitchFamily="34" charset="0"/>
              </a:rPr>
              <a:t>Périmètre d’exclusivité.</a:t>
            </a:r>
          </a:p>
          <a:p>
            <a:endParaRPr lang="fr-FR" dirty="0"/>
          </a:p>
        </p:txBody>
      </p:sp>
    </p:spTree>
    <p:extLst>
      <p:ext uri="{BB962C8B-B14F-4D97-AF65-F5344CB8AC3E}">
        <p14:creationId xmlns:p14="http://schemas.microsoft.com/office/powerpoint/2010/main" val="1787191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85160D7-2AB2-7D18-3946-E69BCD6B4873}"/>
              </a:ext>
            </a:extLst>
          </p:cNvPr>
          <p:cNvSpPr>
            <a:spLocks noGrp="1"/>
          </p:cNvSpPr>
          <p:nvPr>
            <p:ph type="title"/>
          </p:nvPr>
        </p:nvSpPr>
        <p:spPr>
          <a:xfrm>
            <a:off x="677334" y="609600"/>
            <a:ext cx="10714566" cy="1320800"/>
          </a:xfrm>
        </p:spPr>
        <p:txBody>
          <a:bodyPr/>
          <a:lstStyle/>
          <a:p>
            <a:pPr algn="ctr"/>
            <a:r>
              <a:rPr lang="fr-FR" sz="3600" b="1" dirty="0">
                <a:latin typeface="Times New Roman" panose="02020603050405020304" pitchFamily="18" charset="0"/>
                <a:cs typeface="Times New Roman" panose="02020603050405020304" pitchFamily="18" charset="0"/>
              </a:rPr>
              <a:t>MERCI POUR VOTRE ATTENTION</a:t>
            </a:r>
            <a:endParaRPr lang="fr-FR" dirty="0"/>
          </a:p>
        </p:txBody>
      </p:sp>
      <p:sp>
        <p:nvSpPr>
          <p:cNvPr id="3" name="Espace réservé du contenu 2">
            <a:extLst>
              <a:ext uri="{FF2B5EF4-FFF2-40B4-BE49-F238E27FC236}">
                <a16:creationId xmlns:a16="http://schemas.microsoft.com/office/drawing/2014/main" id="{A34207E2-FFA2-B911-E5C3-F62B04AAFE81}"/>
              </a:ext>
            </a:extLst>
          </p:cNvPr>
          <p:cNvSpPr>
            <a:spLocks noGrp="1"/>
          </p:cNvSpPr>
          <p:nvPr>
            <p:ph idx="1"/>
          </p:nvPr>
        </p:nvSpPr>
        <p:spPr>
          <a:xfrm>
            <a:off x="578225" y="2151529"/>
            <a:ext cx="10919010" cy="4222378"/>
          </a:xfrm>
        </p:spPr>
        <p:txBody>
          <a:bodyPr/>
          <a:lstStyle/>
          <a:p>
            <a:pPr algn="ctr"/>
            <a:r>
              <a:rPr lang="fr-FR" sz="3200" b="1" dirty="0">
                <a:solidFill>
                  <a:schemeClr val="tx1"/>
                </a:solidFill>
                <a:latin typeface="Times New Roman" panose="02020603050405020304" pitchFamily="18" charset="0"/>
                <a:cs typeface="Times New Roman" panose="02020603050405020304" pitchFamily="18" charset="0"/>
              </a:rPr>
              <a:t>CABINET FRANCOIS SERRES</a:t>
            </a:r>
          </a:p>
          <a:p>
            <a:pPr algn="ctr"/>
            <a:r>
              <a:rPr lang="fr-FR" sz="3200" b="1" dirty="0">
                <a:solidFill>
                  <a:schemeClr val="tx1"/>
                </a:solidFill>
                <a:latin typeface="Times New Roman" panose="02020603050405020304" pitchFamily="18" charset="0"/>
                <a:cs typeface="Times New Roman" panose="02020603050405020304" pitchFamily="18" charset="0"/>
              </a:rPr>
              <a:t>222, BD SAINT GERMAIN, 75007 PARIS</a:t>
            </a:r>
          </a:p>
          <a:p>
            <a:pPr algn="ctr"/>
            <a:r>
              <a:rPr lang="fr-FR" sz="3200" b="1" dirty="0">
                <a:solidFill>
                  <a:schemeClr val="tx1"/>
                </a:solidFill>
                <a:latin typeface="Times New Roman" panose="02020603050405020304" pitchFamily="18" charset="0"/>
                <a:cs typeface="Times New Roman" panose="02020603050405020304" pitchFamily="18" charset="0"/>
              </a:rPr>
              <a:t>+33.1.42.60.04.55</a:t>
            </a:r>
          </a:p>
          <a:p>
            <a:pPr algn="ctr"/>
            <a:r>
              <a:rPr lang="fr-FR" sz="3200" b="1" dirty="0">
                <a:solidFill>
                  <a:schemeClr val="tx1"/>
                </a:solidFill>
                <a:latin typeface="Times New Roman" panose="02020603050405020304" pitchFamily="18" charset="0"/>
                <a:cs typeface="Times New Roman" panose="02020603050405020304" pitchFamily="18" charset="0"/>
              </a:rPr>
              <a:t>+225.07.48.02.45.98 (WhatsApp)</a:t>
            </a:r>
          </a:p>
          <a:p>
            <a:pPr algn="ctr"/>
            <a:r>
              <a:rPr lang="fr-FR" sz="3200" b="1" dirty="0">
                <a:solidFill>
                  <a:schemeClr val="tx1"/>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francoisserres104@hotmail.com</a:t>
            </a:r>
            <a:endParaRPr lang="fr-FR" sz="3200" b="1" dirty="0">
              <a:solidFill>
                <a:schemeClr val="tx1"/>
              </a:solidFill>
              <a:latin typeface="Times New Roman" panose="02020603050405020304" pitchFamily="18" charset="0"/>
              <a:cs typeface="Times New Roman" panose="02020603050405020304" pitchFamily="18" charset="0"/>
            </a:endParaRPr>
          </a:p>
          <a:p>
            <a:pPr algn="ctr"/>
            <a:r>
              <a:rPr lang="fr-FR" sz="3200" b="1" dirty="0">
                <a:solidFill>
                  <a:schemeClr val="tx1"/>
                </a:solidFill>
                <a:latin typeface="Times New Roman" panose="02020603050405020304" pitchFamily="18" charset="0"/>
                <a:cs typeface="Times New Roman" panose="02020603050405020304" pitchFamily="18" charset="0"/>
              </a:rPr>
              <a:t>Site : cabinetfrancoisserres.com</a:t>
            </a:r>
          </a:p>
          <a:p>
            <a:endParaRPr lang="fr-FR" dirty="0"/>
          </a:p>
        </p:txBody>
      </p:sp>
    </p:spTree>
    <p:extLst>
      <p:ext uri="{BB962C8B-B14F-4D97-AF65-F5344CB8AC3E}">
        <p14:creationId xmlns:p14="http://schemas.microsoft.com/office/powerpoint/2010/main" val="3946229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736C28-BB25-70BC-E9E9-D7190AE43846}"/>
              </a:ext>
            </a:extLst>
          </p:cNvPr>
          <p:cNvSpPr>
            <a:spLocks noGrp="1"/>
          </p:cNvSpPr>
          <p:nvPr>
            <p:ph type="title"/>
          </p:nvPr>
        </p:nvSpPr>
        <p:spPr>
          <a:xfrm>
            <a:off x="677334" y="368300"/>
            <a:ext cx="9927166" cy="736600"/>
          </a:xfrm>
        </p:spPr>
        <p:txBody>
          <a:bodyPr/>
          <a:lstStyle/>
          <a:p>
            <a:pPr algn="ctr"/>
            <a:r>
              <a:rPr lang="fr-FR" sz="3600" b="1" dirty="0">
                <a:latin typeface="Arial" panose="020B0604020202020204" pitchFamily="34" charset="0"/>
                <a:cs typeface="Arial" panose="020B0604020202020204" pitchFamily="34" charset="0"/>
              </a:rPr>
              <a:t>Etude d’opportunité</a:t>
            </a:r>
            <a:endParaRPr lang="fr-FR" dirty="0"/>
          </a:p>
        </p:txBody>
      </p:sp>
      <p:sp>
        <p:nvSpPr>
          <p:cNvPr id="3" name="Espace réservé du contenu 2">
            <a:extLst>
              <a:ext uri="{FF2B5EF4-FFF2-40B4-BE49-F238E27FC236}">
                <a16:creationId xmlns:a16="http://schemas.microsoft.com/office/drawing/2014/main" id="{D7878BC8-879A-D837-DFB7-12457F096D6E}"/>
              </a:ext>
            </a:extLst>
          </p:cNvPr>
          <p:cNvSpPr>
            <a:spLocks noGrp="1"/>
          </p:cNvSpPr>
          <p:nvPr>
            <p:ph idx="1"/>
          </p:nvPr>
        </p:nvSpPr>
        <p:spPr>
          <a:xfrm>
            <a:off x="121920" y="1511300"/>
            <a:ext cx="12070080" cy="5346700"/>
          </a:xfrm>
        </p:spPr>
        <p:txBody>
          <a:bodyPr>
            <a:normAutofit/>
          </a:bodyPr>
          <a:lstStyle/>
          <a:p>
            <a:pPr lvl="1" algn="just">
              <a:lnSpc>
                <a:spcPct val="115000"/>
              </a:lnSpc>
              <a:spcAft>
                <a:spcPts val="800"/>
              </a:spcAft>
            </a:pPr>
            <a:r>
              <a:rPr lang="fr-FR" sz="2400" kern="100" dirty="0">
                <a:effectLst/>
                <a:latin typeface="Arial" panose="020B0604020202020204" pitchFamily="34" charset="0"/>
                <a:ea typeface="Aptos" panose="020B0004020202020204" pitchFamily="34" charset="0"/>
                <a:cs typeface="Arial" panose="020B0604020202020204" pitchFamily="34" charset="0"/>
              </a:rPr>
              <a:t>les possibles complémentarités régionales avec d’autres pays membres des mêmes Communautés Economiques Régionales ;</a:t>
            </a:r>
          </a:p>
          <a:p>
            <a:pPr lvl="1" algn="just">
              <a:lnSpc>
                <a:spcPct val="115000"/>
              </a:lnSpc>
              <a:spcAft>
                <a:spcPts val="800"/>
              </a:spcAft>
            </a:pPr>
            <a:r>
              <a:rPr lang="fr-FR" sz="2400" kern="100" dirty="0">
                <a:effectLst/>
                <a:latin typeface="Arial" panose="020B0604020202020204" pitchFamily="34" charset="0"/>
                <a:ea typeface="Aptos" panose="020B0004020202020204" pitchFamily="34" charset="0"/>
                <a:cs typeface="Arial" panose="020B0604020202020204" pitchFamily="34" charset="0"/>
              </a:rPr>
              <a:t>les capacités du secteur privé local d’accompagner le développement de la ZES ;</a:t>
            </a:r>
          </a:p>
          <a:p>
            <a:pPr algn="just">
              <a:lnSpc>
                <a:spcPct val="115000"/>
              </a:lnSpc>
              <a:spcAft>
                <a:spcPts val="800"/>
              </a:spcAft>
            </a:pPr>
            <a:r>
              <a:rPr lang="fr-FR" sz="2400" kern="100" dirty="0">
                <a:effectLst/>
                <a:latin typeface="Arial" panose="020B0604020202020204" pitchFamily="34" charset="0"/>
                <a:ea typeface="Aptos" panose="020B0004020202020204" pitchFamily="34" charset="0"/>
                <a:cs typeface="Arial" panose="020B0604020202020204" pitchFamily="34" charset="0"/>
              </a:rPr>
              <a:t>l’environnement économique de la ZES, soit :</a:t>
            </a:r>
          </a:p>
          <a:p>
            <a:pPr lvl="1" indent="-342900" algn="just">
              <a:lnSpc>
                <a:spcPct val="115000"/>
              </a:lnSpc>
              <a:buFont typeface="Symbol" panose="05050102010706020507" pitchFamily="18" charset="2"/>
              <a:buChar char=""/>
            </a:pPr>
            <a:r>
              <a:rPr lang="fr-FR" sz="2400" kern="100" dirty="0">
                <a:effectLst/>
                <a:latin typeface="Arial" panose="020B0604020202020204" pitchFamily="34" charset="0"/>
                <a:ea typeface="Aptos" panose="020B0004020202020204" pitchFamily="34" charset="0"/>
                <a:cs typeface="Arial" panose="020B0604020202020204" pitchFamily="34" charset="0"/>
              </a:rPr>
              <a:t>l’existence de matières premières ou d’industries présentes à proximité ;</a:t>
            </a:r>
          </a:p>
          <a:p>
            <a:pPr lvl="1" indent="-342900" algn="just">
              <a:lnSpc>
                <a:spcPct val="115000"/>
              </a:lnSpc>
              <a:buFont typeface="Symbol" panose="05050102010706020507" pitchFamily="18" charset="2"/>
              <a:buChar char=""/>
            </a:pPr>
            <a:r>
              <a:rPr lang="fr-FR" sz="2400" kern="100" dirty="0">
                <a:effectLst/>
                <a:latin typeface="Arial" panose="020B0604020202020204" pitchFamily="34" charset="0"/>
                <a:ea typeface="Aptos" panose="020B0004020202020204" pitchFamily="34" charset="0"/>
                <a:cs typeface="Arial" panose="020B0604020202020204" pitchFamily="34" charset="0"/>
              </a:rPr>
              <a:t>l’existence d’un marché de destination des produits ;</a:t>
            </a:r>
          </a:p>
          <a:p>
            <a:pPr lvl="1" indent="-342900" algn="just">
              <a:lnSpc>
                <a:spcPct val="115000"/>
              </a:lnSpc>
              <a:buFont typeface="Symbol" panose="05050102010706020507" pitchFamily="18" charset="2"/>
              <a:buChar char=""/>
            </a:pPr>
            <a:r>
              <a:rPr lang="fr-FR" sz="2400" kern="100" dirty="0">
                <a:effectLst/>
                <a:latin typeface="Arial" panose="020B0604020202020204" pitchFamily="34" charset="0"/>
                <a:ea typeface="Aptos" panose="020B0004020202020204" pitchFamily="34" charset="0"/>
                <a:cs typeface="Arial" panose="020B0604020202020204" pitchFamily="34" charset="0"/>
              </a:rPr>
              <a:t>l’existence d’un tissu d’entreprises pouvant intervenir comme acheteurs, fournisseurs ou prestataires de services des entreprises de la ZES ;</a:t>
            </a:r>
          </a:p>
          <a:p>
            <a:pPr lvl="1" indent="-342900" algn="just">
              <a:lnSpc>
                <a:spcPct val="115000"/>
              </a:lnSpc>
              <a:spcAft>
                <a:spcPts val="800"/>
              </a:spcAft>
              <a:buFont typeface="Symbol" panose="05050102010706020507" pitchFamily="18" charset="2"/>
              <a:buChar char=""/>
            </a:pPr>
            <a:r>
              <a:rPr lang="fr-FR" sz="2400" kern="100" dirty="0">
                <a:effectLst/>
                <a:latin typeface="Arial" panose="020B0604020202020204" pitchFamily="34" charset="0"/>
                <a:ea typeface="Aptos" panose="020B0004020202020204" pitchFamily="34" charset="0"/>
                <a:cs typeface="Arial" panose="020B0604020202020204" pitchFamily="34" charset="0"/>
              </a:rPr>
              <a:t>l’existence d’une main d’œuvre locale qualifiée.  </a:t>
            </a:r>
          </a:p>
          <a:p>
            <a:pPr algn="just">
              <a:lnSpc>
                <a:spcPct val="115000"/>
              </a:lnSpc>
              <a:spcAft>
                <a:spcPts val="800"/>
              </a:spcAft>
            </a:pPr>
            <a:endParaRPr lang="fr-FR"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fr-FR" dirty="0"/>
          </a:p>
        </p:txBody>
      </p:sp>
    </p:spTree>
    <p:extLst>
      <p:ext uri="{BB962C8B-B14F-4D97-AF65-F5344CB8AC3E}">
        <p14:creationId xmlns:p14="http://schemas.microsoft.com/office/powerpoint/2010/main" val="17207327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D0CA765-8714-8AA1-98EA-FD48D771ACFE}"/>
              </a:ext>
            </a:extLst>
          </p:cNvPr>
          <p:cNvSpPr>
            <a:spLocks noGrp="1"/>
          </p:cNvSpPr>
          <p:nvPr>
            <p:ph type="title"/>
          </p:nvPr>
        </p:nvSpPr>
        <p:spPr>
          <a:xfrm>
            <a:off x="677334" y="304800"/>
            <a:ext cx="9939866" cy="774700"/>
          </a:xfrm>
        </p:spPr>
        <p:txBody>
          <a:bodyPr/>
          <a:lstStyle/>
          <a:p>
            <a:pPr algn="ctr"/>
            <a:r>
              <a:rPr lang="fr-FR" sz="3600" b="1" dirty="0">
                <a:latin typeface="Arial" panose="020B0604020202020204" pitchFamily="34" charset="0"/>
                <a:cs typeface="Arial" panose="020B0604020202020204" pitchFamily="34" charset="0"/>
              </a:rPr>
              <a:t>Etude d’opportunité</a:t>
            </a:r>
            <a:endParaRPr lang="fr-FR" dirty="0"/>
          </a:p>
        </p:txBody>
      </p:sp>
      <p:sp>
        <p:nvSpPr>
          <p:cNvPr id="3" name="Espace réservé du contenu 2">
            <a:extLst>
              <a:ext uri="{FF2B5EF4-FFF2-40B4-BE49-F238E27FC236}">
                <a16:creationId xmlns:a16="http://schemas.microsoft.com/office/drawing/2014/main" id="{F55129F4-BB79-1FB0-5528-7350AA8BA3D2}"/>
              </a:ext>
            </a:extLst>
          </p:cNvPr>
          <p:cNvSpPr>
            <a:spLocks noGrp="1"/>
          </p:cNvSpPr>
          <p:nvPr>
            <p:ph idx="1"/>
          </p:nvPr>
        </p:nvSpPr>
        <p:spPr>
          <a:xfrm>
            <a:off x="0" y="1282700"/>
            <a:ext cx="12192000" cy="5575300"/>
          </a:xfrm>
        </p:spPr>
        <p:txBody>
          <a:bodyPr>
            <a:normAutofit fontScale="92500"/>
          </a:bodyPr>
          <a:lstStyle/>
          <a:p>
            <a:pPr algn="just">
              <a:lnSpc>
                <a:spcPct val="115000"/>
              </a:lnSpc>
              <a:spcAft>
                <a:spcPts val="800"/>
              </a:spcAft>
            </a:pPr>
            <a:r>
              <a:rPr lang="fr-FR" sz="3200" kern="100" dirty="0">
                <a:effectLst/>
                <a:latin typeface="Arial" panose="020B0604020202020204" pitchFamily="34" charset="0"/>
                <a:ea typeface="Aptos" panose="020B0004020202020204" pitchFamily="34" charset="0"/>
                <a:cs typeface="Arial" panose="020B0604020202020204" pitchFamily="34" charset="0"/>
              </a:rPr>
              <a:t>la disponibilité et la structure des terres appelées à accueillir la ZES qui seront intégrées dans son périmètre, en se référant à leur statut ; </a:t>
            </a:r>
          </a:p>
          <a:p>
            <a:pPr algn="just">
              <a:lnSpc>
                <a:spcPct val="115000"/>
              </a:lnSpc>
              <a:spcAft>
                <a:spcPts val="800"/>
              </a:spcAft>
            </a:pPr>
            <a:r>
              <a:rPr lang="fr-FR" sz="3200" kern="100" dirty="0">
                <a:effectLst/>
                <a:latin typeface="Arial" panose="020B0604020202020204" pitchFamily="34" charset="0"/>
                <a:ea typeface="Aptos" panose="020B0004020202020204" pitchFamily="34" charset="0"/>
                <a:cs typeface="Arial" panose="020B0604020202020204" pitchFamily="34" charset="0"/>
              </a:rPr>
              <a:t>la compatibilité du projet de zone économique spéciale avec les schémas directeurs d’aménagement et d’urbanisme pertinents de la région au sein de laquelle il doit s’insérer ; </a:t>
            </a:r>
          </a:p>
          <a:p>
            <a:pPr algn="just">
              <a:lnSpc>
                <a:spcPct val="115000"/>
              </a:lnSpc>
              <a:spcAft>
                <a:spcPts val="800"/>
              </a:spcAft>
            </a:pPr>
            <a:r>
              <a:rPr lang="fr-FR" sz="3200" kern="100" dirty="0">
                <a:effectLst/>
                <a:latin typeface="Arial" panose="020B0604020202020204" pitchFamily="34" charset="0"/>
                <a:ea typeface="Aptos" panose="020B0004020202020204" pitchFamily="34" charset="0"/>
                <a:cs typeface="Arial" panose="020B0604020202020204" pitchFamily="34" charset="0"/>
              </a:rPr>
              <a:t>l’existence à proximité d’un réseau d’infrastructures et de moyens de transport ainsi que des voies de communication adéquates pour la mise en place d’une logistique servant l’acheminement des produits en vue de leur commercialisation ;  </a:t>
            </a:r>
          </a:p>
          <a:p>
            <a:endParaRPr lang="fr-FR" dirty="0"/>
          </a:p>
        </p:txBody>
      </p:sp>
    </p:spTree>
    <p:extLst>
      <p:ext uri="{BB962C8B-B14F-4D97-AF65-F5344CB8AC3E}">
        <p14:creationId xmlns:p14="http://schemas.microsoft.com/office/powerpoint/2010/main" val="22615377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56DE15E-1871-B901-705B-78C2D19E0A77}"/>
              </a:ext>
            </a:extLst>
          </p:cNvPr>
          <p:cNvSpPr>
            <a:spLocks noGrp="1"/>
          </p:cNvSpPr>
          <p:nvPr>
            <p:ph type="title"/>
          </p:nvPr>
        </p:nvSpPr>
        <p:spPr>
          <a:xfrm>
            <a:off x="677334" y="431800"/>
            <a:ext cx="9914466" cy="889000"/>
          </a:xfrm>
        </p:spPr>
        <p:txBody>
          <a:bodyPr/>
          <a:lstStyle/>
          <a:p>
            <a:pPr algn="ctr"/>
            <a:r>
              <a:rPr lang="fr-FR" sz="3600" b="1" dirty="0">
                <a:latin typeface="Arial" panose="020B0604020202020204" pitchFamily="34" charset="0"/>
                <a:cs typeface="Arial" panose="020B0604020202020204" pitchFamily="34" charset="0"/>
              </a:rPr>
              <a:t>Etude d’opportunité</a:t>
            </a:r>
            <a:endParaRPr lang="fr-FR" dirty="0"/>
          </a:p>
        </p:txBody>
      </p:sp>
      <p:sp>
        <p:nvSpPr>
          <p:cNvPr id="3" name="Espace réservé du contenu 2">
            <a:extLst>
              <a:ext uri="{FF2B5EF4-FFF2-40B4-BE49-F238E27FC236}">
                <a16:creationId xmlns:a16="http://schemas.microsoft.com/office/drawing/2014/main" id="{E975A72D-3408-1C81-66AF-D29B43A1367F}"/>
              </a:ext>
            </a:extLst>
          </p:cNvPr>
          <p:cNvSpPr>
            <a:spLocks noGrp="1"/>
          </p:cNvSpPr>
          <p:nvPr>
            <p:ph idx="1"/>
          </p:nvPr>
        </p:nvSpPr>
        <p:spPr>
          <a:xfrm>
            <a:off x="0" y="1524000"/>
            <a:ext cx="12192000" cy="5196840"/>
          </a:xfrm>
        </p:spPr>
        <p:txBody>
          <a:bodyPr>
            <a:normAutofit fontScale="92500" lnSpcReduction="20000"/>
          </a:bodyPr>
          <a:lstStyle/>
          <a:p>
            <a:pPr algn="just">
              <a:lnSpc>
                <a:spcPct val="115000"/>
              </a:lnSpc>
              <a:spcAft>
                <a:spcPts val="800"/>
              </a:spcAft>
            </a:pPr>
            <a:r>
              <a:rPr lang="fr-FR" sz="3500" kern="100" dirty="0">
                <a:effectLst/>
                <a:latin typeface="Arial" panose="020B0604020202020204" pitchFamily="34" charset="0"/>
                <a:ea typeface="Aptos" panose="020B0004020202020204" pitchFamily="34" charset="0"/>
                <a:cs typeface="Arial" panose="020B0604020202020204" pitchFamily="34" charset="0"/>
              </a:rPr>
              <a:t>la disponibilité d’accès à l’eau et à l’électricité ; </a:t>
            </a:r>
          </a:p>
          <a:p>
            <a:pPr algn="just">
              <a:lnSpc>
                <a:spcPct val="115000"/>
              </a:lnSpc>
              <a:spcAft>
                <a:spcPts val="800"/>
              </a:spcAft>
            </a:pPr>
            <a:r>
              <a:rPr lang="fr-FR" sz="3500" kern="100" dirty="0">
                <a:effectLst/>
                <a:latin typeface="Arial" panose="020B0604020202020204" pitchFamily="34" charset="0"/>
                <a:ea typeface="Aptos" panose="020B0004020202020204" pitchFamily="34" charset="0"/>
                <a:cs typeface="Arial" panose="020B0604020202020204" pitchFamily="34" charset="0"/>
              </a:rPr>
              <a:t>la possibilité de mise en place de voies d’assainissement du site ;</a:t>
            </a:r>
          </a:p>
          <a:p>
            <a:pPr algn="just">
              <a:lnSpc>
                <a:spcPct val="115000"/>
              </a:lnSpc>
              <a:spcAft>
                <a:spcPts val="800"/>
              </a:spcAft>
            </a:pPr>
            <a:r>
              <a:rPr lang="fr-FR" sz="3500" kern="100" dirty="0">
                <a:effectLst/>
                <a:latin typeface="Arial" panose="020B0604020202020204" pitchFamily="34" charset="0"/>
                <a:ea typeface="Aptos" panose="020B0004020202020204" pitchFamily="34" charset="0"/>
                <a:cs typeface="Arial" panose="020B0604020202020204" pitchFamily="34" charset="0"/>
              </a:rPr>
              <a:t>l’impact du projet au plan environnemental et social. A ce titre, une évaluation environnementale doit précéder l’étude d’impact environnemental et social afin d’obtenir un diagnostic du projet de la création de la ZES dans le milieu géographique d’implantation, en intégrant les aspects stratégiques et socio-économiques de la région. </a:t>
            </a:r>
          </a:p>
          <a:p>
            <a:endParaRPr lang="fr-FR" dirty="0"/>
          </a:p>
        </p:txBody>
      </p:sp>
    </p:spTree>
    <p:extLst>
      <p:ext uri="{BB962C8B-B14F-4D97-AF65-F5344CB8AC3E}">
        <p14:creationId xmlns:p14="http://schemas.microsoft.com/office/powerpoint/2010/main" val="36744794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1E882A-4C3D-A378-87F7-5775EF70716C}"/>
              </a:ext>
            </a:extLst>
          </p:cNvPr>
          <p:cNvSpPr>
            <a:spLocks noGrp="1"/>
          </p:cNvSpPr>
          <p:nvPr>
            <p:ph type="title"/>
          </p:nvPr>
        </p:nvSpPr>
        <p:spPr>
          <a:xfrm>
            <a:off x="677334" y="330200"/>
            <a:ext cx="9800166" cy="723900"/>
          </a:xfrm>
        </p:spPr>
        <p:txBody>
          <a:bodyPr>
            <a:normAutofit/>
          </a:bodyPr>
          <a:lstStyle/>
          <a:p>
            <a:pPr algn="ctr"/>
            <a:r>
              <a:rPr lang="fr-FR" sz="3200" b="1" dirty="0">
                <a:latin typeface="Arial" panose="020B0604020202020204" pitchFamily="34" charset="0"/>
                <a:cs typeface="Arial" panose="020B0604020202020204" pitchFamily="34" charset="0"/>
              </a:rPr>
              <a:t>Exemple d’étude d’opportunité (Sénégal)</a:t>
            </a:r>
            <a:endParaRPr lang="fr-FR" sz="3200" dirty="0"/>
          </a:p>
        </p:txBody>
      </p:sp>
      <p:sp>
        <p:nvSpPr>
          <p:cNvPr id="3" name="Espace réservé du contenu 2">
            <a:extLst>
              <a:ext uri="{FF2B5EF4-FFF2-40B4-BE49-F238E27FC236}">
                <a16:creationId xmlns:a16="http://schemas.microsoft.com/office/drawing/2014/main" id="{BFB5AD76-CBDC-5D42-6073-D7E6814BE430}"/>
              </a:ext>
            </a:extLst>
          </p:cNvPr>
          <p:cNvSpPr>
            <a:spLocks noGrp="1"/>
          </p:cNvSpPr>
          <p:nvPr>
            <p:ph idx="1"/>
          </p:nvPr>
        </p:nvSpPr>
        <p:spPr>
          <a:xfrm>
            <a:off x="0" y="1054100"/>
            <a:ext cx="12192000" cy="5715000"/>
          </a:xfrm>
        </p:spPr>
        <p:txBody>
          <a:bodyPr>
            <a:noAutofit/>
          </a:bodyPr>
          <a:lstStyle/>
          <a:p>
            <a:r>
              <a:rPr lang="fr-FR" sz="2000" dirty="0">
                <a:effectLst/>
                <a:latin typeface="Arial" panose="020B0604020202020204" pitchFamily="34" charset="0"/>
                <a:ea typeface="Aptos" panose="020B0004020202020204" pitchFamily="34" charset="0"/>
                <a:cs typeface="Arial" panose="020B0604020202020204" pitchFamily="34" charset="0"/>
              </a:rPr>
              <a:t>C’est ainsi qu’un diagnostic de l’environnement interne et externe et des expériences internationales a révélé les principales conclusions suivantes :</a:t>
            </a:r>
          </a:p>
          <a:p>
            <a:r>
              <a:rPr lang="fr-FR" sz="2000" dirty="0">
                <a:effectLst/>
                <a:latin typeface="Arial" panose="020B0604020202020204" pitchFamily="34" charset="0"/>
                <a:ea typeface="Aptos" panose="020B0004020202020204" pitchFamily="34" charset="0"/>
                <a:cs typeface="Arial" panose="020B0604020202020204" pitchFamily="34" charset="0"/>
              </a:rPr>
              <a:t>Par rapport aux politiques publiques, </a:t>
            </a:r>
            <a:r>
              <a:rPr lang="fr-FR" sz="2000" b="1" dirty="0">
                <a:effectLst/>
                <a:latin typeface="Arial" panose="020B0604020202020204" pitchFamily="34" charset="0"/>
                <a:ea typeface="Aptos" panose="020B0004020202020204" pitchFamily="34" charset="0"/>
                <a:cs typeface="Arial" panose="020B0604020202020204" pitchFamily="34" charset="0"/>
              </a:rPr>
              <a:t>l’absence d’instrument de promotion des investissements pour l’exploitation des potentialités des territoires </a:t>
            </a:r>
            <a:r>
              <a:rPr lang="fr-FR" sz="2000" dirty="0">
                <a:effectLst/>
                <a:latin typeface="Arial" panose="020B0604020202020204" pitchFamily="34" charset="0"/>
                <a:ea typeface="Aptos" panose="020B0004020202020204" pitchFamily="34" charset="0"/>
                <a:cs typeface="Arial" panose="020B0604020202020204" pitchFamily="34" charset="0"/>
              </a:rPr>
              <a:t>du Sénégal reste un handicap important ;</a:t>
            </a:r>
          </a:p>
          <a:p>
            <a:r>
              <a:rPr lang="fr-FR" sz="2000" b="1" dirty="0">
                <a:latin typeface="Arial" panose="020B0604020202020204" pitchFamily="34" charset="0"/>
                <a:ea typeface="Aptos" panose="020B0004020202020204" pitchFamily="34" charset="0"/>
                <a:cs typeface="Arial" panose="020B0604020202020204" pitchFamily="34" charset="0"/>
              </a:rPr>
              <a:t>L</a:t>
            </a:r>
            <a:r>
              <a:rPr lang="fr-FR" sz="2000" b="1" dirty="0">
                <a:effectLst/>
                <a:latin typeface="Arial" panose="020B0604020202020204" pitchFamily="34" charset="0"/>
                <a:ea typeface="Aptos" panose="020B0004020202020204" pitchFamily="34" charset="0"/>
                <a:cs typeface="Arial" panose="020B0604020202020204" pitchFamily="34" charset="0"/>
              </a:rPr>
              <a:t>es initiatives jusque-là mises en œuvre pour le développement des exportations du Sénégal n’ont pas produit les résultats escomptés </a:t>
            </a:r>
            <a:r>
              <a:rPr lang="fr-FR" sz="2000" dirty="0">
                <a:effectLst/>
                <a:latin typeface="Arial" panose="020B0604020202020204" pitchFamily="34" charset="0"/>
                <a:ea typeface="Aptos" panose="020B0004020202020204" pitchFamily="34" charset="0"/>
                <a:cs typeface="Arial" panose="020B0604020202020204" pitchFamily="34" charset="0"/>
              </a:rPr>
              <a:t>; </a:t>
            </a:r>
            <a:r>
              <a:rPr lang="fr-FR" sz="2000" b="1" dirty="0">
                <a:effectLst/>
                <a:latin typeface="Arial" panose="020B0604020202020204" pitchFamily="34" charset="0"/>
                <a:ea typeface="Aptos" panose="020B0004020202020204" pitchFamily="34" charset="0"/>
                <a:cs typeface="Arial" panose="020B0604020202020204" pitchFamily="34" charset="0"/>
              </a:rPr>
              <a:t>les dispositifs d’incitation et d’accompagnement pour le développement des entreprises sénégalaises ne sont pas encore à la hauteur des attentes du secteur privé national </a:t>
            </a:r>
            <a:r>
              <a:rPr lang="fr-FR" sz="2000" dirty="0">
                <a:effectLst/>
                <a:latin typeface="Arial" panose="020B0604020202020204" pitchFamily="34" charset="0"/>
                <a:ea typeface="Aptos" panose="020B0004020202020204" pitchFamily="34" charset="0"/>
                <a:cs typeface="Arial" panose="020B0604020202020204" pitchFamily="34" charset="0"/>
              </a:rPr>
              <a:t>;</a:t>
            </a:r>
          </a:p>
          <a:p>
            <a:r>
              <a:rPr lang="fr-FR" sz="2000" b="1" dirty="0">
                <a:effectLst/>
                <a:latin typeface="Arial" panose="020B0604020202020204" pitchFamily="34" charset="0"/>
                <a:ea typeface="Aptos" panose="020B0004020202020204" pitchFamily="34" charset="0"/>
                <a:cs typeface="Arial" panose="020B0604020202020204" pitchFamily="34" charset="0"/>
              </a:rPr>
              <a:t>Le déséquilibre socio-économique majeur entre Dakar et les régions intérieures du Sénégal </a:t>
            </a:r>
            <a:r>
              <a:rPr lang="fr-FR" sz="2000" dirty="0">
                <a:effectLst/>
                <a:latin typeface="Arial" panose="020B0604020202020204" pitchFamily="34" charset="0"/>
                <a:ea typeface="Aptos" panose="020B0004020202020204" pitchFamily="34" charset="0"/>
                <a:cs typeface="Arial" panose="020B0604020202020204" pitchFamily="34" charset="0"/>
              </a:rPr>
              <a:t>;</a:t>
            </a:r>
          </a:p>
          <a:p>
            <a:r>
              <a:rPr lang="fr-FR" sz="2000" dirty="0">
                <a:latin typeface="Arial" panose="020B0604020202020204" pitchFamily="34" charset="0"/>
                <a:ea typeface="Aptos" panose="020B0004020202020204" pitchFamily="34" charset="0"/>
                <a:cs typeface="Arial" panose="020B0604020202020204" pitchFamily="34" charset="0"/>
              </a:rPr>
              <a:t>L</a:t>
            </a:r>
            <a:r>
              <a:rPr lang="fr-FR" sz="2000" dirty="0">
                <a:effectLst/>
                <a:latin typeface="Arial" panose="020B0604020202020204" pitchFamily="34" charset="0"/>
                <a:ea typeface="Aptos" panose="020B0004020202020204" pitchFamily="34" charset="0"/>
                <a:cs typeface="Arial" panose="020B0604020202020204" pitchFamily="34" charset="0"/>
              </a:rPr>
              <a:t>a faiblesse de la compétitivité et de l’attractivité des certaines régions intérieures du Sénégal ;</a:t>
            </a:r>
          </a:p>
          <a:p>
            <a:r>
              <a:rPr lang="fr-FR" sz="2000" dirty="0">
                <a:latin typeface="Arial" panose="020B0604020202020204" pitchFamily="34" charset="0"/>
                <a:ea typeface="Aptos" panose="020B0004020202020204" pitchFamily="34" charset="0"/>
                <a:cs typeface="Arial" panose="020B0604020202020204" pitchFamily="34" charset="0"/>
              </a:rPr>
              <a:t>L</a:t>
            </a:r>
            <a:r>
              <a:rPr lang="fr-FR" sz="2000" dirty="0">
                <a:effectLst/>
                <a:latin typeface="Arial" panose="020B0604020202020204" pitchFamily="34" charset="0"/>
                <a:ea typeface="Aptos" panose="020B0004020202020204" pitchFamily="34" charset="0"/>
                <a:cs typeface="Arial" panose="020B0604020202020204" pitchFamily="34" charset="0"/>
              </a:rPr>
              <a:t>a nécessité d’approfondir certaines réformes pour l’amélioration de l’environnement des affaires du Sénégal ;</a:t>
            </a:r>
          </a:p>
          <a:p>
            <a:r>
              <a:rPr lang="fr-FR" sz="2000" dirty="0">
                <a:effectLst/>
                <a:latin typeface="Arial" panose="020B0604020202020204" pitchFamily="34" charset="0"/>
                <a:ea typeface="Aptos" panose="020B0004020202020204" pitchFamily="34" charset="0"/>
                <a:cs typeface="Arial" panose="020B0604020202020204" pitchFamily="34" charset="0"/>
              </a:rPr>
              <a:t>Cette stratégie doit prendre en compte les menaces potentielles suivantes : </a:t>
            </a:r>
            <a:r>
              <a:rPr lang="fr-FR" sz="2000" b="1" dirty="0">
                <a:effectLst/>
                <a:latin typeface="Arial" panose="020B0604020202020204" pitchFamily="34" charset="0"/>
                <a:ea typeface="Aptos" panose="020B0004020202020204" pitchFamily="34" charset="0"/>
                <a:cs typeface="Arial" panose="020B0604020202020204" pitchFamily="34" charset="0"/>
              </a:rPr>
              <a:t>l’inachèvement du processus de décentralisation ; la concurrence des autres pays de l’Union africaine ayant un avantage de compétitivité ; la problématique foncière récurrente.</a:t>
            </a:r>
            <a:endParaRPr lang="fr-FR"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98916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E90E886-98DC-D10D-DB72-FC730E33FA58}"/>
              </a:ext>
            </a:extLst>
          </p:cNvPr>
          <p:cNvSpPr>
            <a:spLocks noGrp="1"/>
          </p:cNvSpPr>
          <p:nvPr>
            <p:ph type="title"/>
          </p:nvPr>
        </p:nvSpPr>
        <p:spPr>
          <a:xfrm>
            <a:off x="677334" y="266700"/>
            <a:ext cx="10854266" cy="673100"/>
          </a:xfrm>
        </p:spPr>
        <p:txBody>
          <a:bodyPr>
            <a:normAutofit/>
          </a:bodyPr>
          <a:lstStyle/>
          <a:p>
            <a:pPr algn="ctr"/>
            <a:r>
              <a:rPr lang="fr-FR" sz="3200" b="1" dirty="0">
                <a:latin typeface="Arial" panose="020B0604020202020204" pitchFamily="34" charset="0"/>
                <a:cs typeface="Arial" panose="020B0604020202020204" pitchFamily="34" charset="0"/>
              </a:rPr>
              <a:t>Exemple d’étude d’opportunité (Sénégal)</a:t>
            </a:r>
            <a:endParaRPr lang="fr-FR" sz="3200" dirty="0"/>
          </a:p>
        </p:txBody>
      </p:sp>
      <p:sp>
        <p:nvSpPr>
          <p:cNvPr id="3" name="Espace réservé du contenu 2">
            <a:extLst>
              <a:ext uri="{FF2B5EF4-FFF2-40B4-BE49-F238E27FC236}">
                <a16:creationId xmlns:a16="http://schemas.microsoft.com/office/drawing/2014/main" id="{84290ABB-A9B8-67F2-4F56-D26A3727CF37}"/>
              </a:ext>
            </a:extLst>
          </p:cNvPr>
          <p:cNvSpPr>
            <a:spLocks noGrp="1"/>
          </p:cNvSpPr>
          <p:nvPr>
            <p:ph idx="1"/>
          </p:nvPr>
        </p:nvSpPr>
        <p:spPr>
          <a:xfrm>
            <a:off x="0" y="1244600"/>
            <a:ext cx="12192000" cy="5613400"/>
          </a:xfrm>
        </p:spPr>
        <p:txBody>
          <a:bodyPr>
            <a:normAutofit fontScale="92500" lnSpcReduction="10000"/>
          </a:bodyPr>
          <a:lstStyle/>
          <a:p>
            <a:r>
              <a:rPr lang="fr-FR" sz="2800" kern="100" dirty="0">
                <a:effectLst/>
                <a:latin typeface="Arial" panose="020B0604020202020204" pitchFamily="34" charset="0"/>
                <a:ea typeface="Aptos" panose="020B0004020202020204" pitchFamily="34" charset="0"/>
                <a:cs typeface="Arial" panose="020B0604020202020204" pitchFamily="34" charset="0"/>
              </a:rPr>
              <a:t>En référence aux orientations du Plan Sénégal Emergent, la vision dominante pour le développement et le déploiement des ZES consiste à </a:t>
            </a:r>
            <a:r>
              <a:rPr lang="fr-FR" sz="2800" b="1" kern="100" dirty="0">
                <a:effectLst/>
                <a:latin typeface="Arial" panose="020B0604020202020204" pitchFamily="34" charset="0"/>
                <a:ea typeface="Aptos" panose="020B0004020202020204" pitchFamily="34" charset="0"/>
                <a:cs typeface="Arial" panose="020B0604020202020204" pitchFamily="34" charset="0"/>
              </a:rPr>
              <a:t>traduire les ZES en un instrument de transformation structurelle de l’économie sénégalaise</a:t>
            </a:r>
            <a:r>
              <a:rPr lang="fr-FR" sz="2800" kern="100" dirty="0">
                <a:effectLst/>
                <a:latin typeface="Arial" panose="020B0604020202020204" pitchFamily="34" charset="0"/>
                <a:ea typeface="Aptos" panose="020B0004020202020204" pitchFamily="34" charset="0"/>
                <a:cs typeface="Arial" panose="020B0604020202020204" pitchFamily="34" charset="0"/>
              </a:rPr>
              <a:t>. Le développement des ZES vise également à </a:t>
            </a:r>
            <a:r>
              <a:rPr lang="fr-FR" sz="2800" b="1" kern="100" dirty="0">
                <a:effectLst/>
                <a:latin typeface="Arial" panose="020B0604020202020204" pitchFamily="34" charset="0"/>
                <a:ea typeface="Aptos" panose="020B0004020202020204" pitchFamily="34" charset="0"/>
                <a:cs typeface="Arial" panose="020B0604020202020204" pitchFamily="34" charset="0"/>
              </a:rPr>
              <a:t>renforcer l’équité territoriale</a:t>
            </a:r>
            <a:r>
              <a:rPr lang="fr-FR" sz="2800" kern="100" dirty="0">
                <a:effectLst/>
                <a:latin typeface="Arial" panose="020B0604020202020204" pitchFamily="34" charset="0"/>
                <a:ea typeface="Aptos" panose="020B0004020202020204" pitchFamily="34" charset="0"/>
                <a:cs typeface="Arial" panose="020B0604020202020204" pitchFamily="34" charset="0"/>
              </a:rPr>
              <a:t>, un des principes d’aménagement à plusieurs échelles permettant de corriger les disparités qui caractérisent le territoire sénégalais et à </a:t>
            </a:r>
            <a:r>
              <a:rPr lang="fr-FR" sz="2800" b="1" kern="100" dirty="0">
                <a:effectLst/>
                <a:latin typeface="Arial" panose="020B0604020202020204" pitchFamily="34" charset="0"/>
                <a:ea typeface="Aptos" panose="020B0004020202020204" pitchFamily="34" charset="0"/>
                <a:cs typeface="Arial" panose="020B0604020202020204" pitchFamily="34" charset="0"/>
              </a:rPr>
              <a:t>rendre plus significative l’implication du secteur privé national </a:t>
            </a:r>
            <a:r>
              <a:rPr lang="fr-FR" sz="2800" kern="100" dirty="0">
                <a:effectLst/>
                <a:latin typeface="Arial" panose="020B0604020202020204" pitchFamily="34" charset="0"/>
                <a:ea typeface="Aptos" panose="020B0004020202020204" pitchFamily="34" charset="0"/>
                <a:cs typeface="Arial" panose="020B0604020202020204" pitchFamily="34" charset="0"/>
              </a:rPr>
              <a:t>dans le développement économique du Sénégal ;</a:t>
            </a:r>
          </a:p>
          <a:p>
            <a:r>
              <a:rPr lang="fr-FR" sz="2800" dirty="0">
                <a:latin typeface="Arial" panose="020B0604020202020204" pitchFamily="34" charset="0"/>
                <a:cs typeface="Arial" panose="020B0604020202020204" pitchFamily="34" charset="0"/>
              </a:rPr>
              <a:t>Outre les principes de flexibilité, de compétitivité, de cohérence et de complémentarité qui sous-tendent le développement et le déploiement des ZES, la stratégie a trois principaux objectifs à savoir : </a:t>
            </a:r>
            <a:r>
              <a:rPr lang="fr-FR" sz="2800" b="1" dirty="0">
                <a:latin typeface="Arial" panose="020B0604020202020204" pitchFamily="34" charset="0"/>
                <a:cs typeface="Arial" panose="020B0604020202020204" pitchFamily="34" charset="0"/>
              </a:rPr>
              <a:t>contribuer à la croissance économique forte et inclusive, concourir à l’équilibre de la balance commerciale et participer à la valorisation des ressources locales ainsi qu’à un meilleur équilibre de la production et de la distribution des richesses.</a:t>
            </a:r>
            <a:endParaRPr lang="fr-FR" sz="2800" b="1" kern="100" dirty="0">
              <a:effectLst/>
              <a:latin typeface="Arial" panose="020B0604020202020204" pitchFamily="34" charset="0"/>
              <a:ea typeface="Aptos" panose="020B0004020202020204" pitchFamily="34" charset="0"/>
              <a:cs typeface="Arial" panose="020B0604020202020204" pitchFamily="34" charset="0"/>
            </a:endParaRPr>
          </a:p>
          <a:p>
            <a:endParaRPr lang="fr-FR" dirty="0"/>
          </a:p>
        </p:txBody>
      </p:sp>
    </p:spTree>
    <p:extLst>
      <p:ext uri="{BB962C8B-B14F-4D97-AF65-F5344CB8AC3E}">
        <p14:creationId xmlns:p14="http://schemas.microsoft.com/office/powerpoint/2010/main" val="1994128581"/>
      </p:ext>
    </p:extLst>
  </p:cSld>
  <p:clrMapOvr>
    <a:masterClrMapping/>
  </p:clrMapOvr>
</p:sld>
</file>

<file path=ppt/theme/theme1.xml><?xml version="1.0" encoding="utf-8"?>
<a:theme xmlns:a="http://schemas.openxmlformats.org/drawingml/2006/main" name="Facette">
  <a:themeElements>
    <a:clrScheme name="Facette">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te">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te">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0</TotalTime>
  <Words>4323</Words>
  <Application>Microsoft Office PowerPoint</Application>
  <PresentationFormat>Grand écran</PresentationFormat>
  <Paragraphs>286</Paragraphs>
  <Slides>48</Slides>
  <Notes>1</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48</vt:i4>
      </vt:variant>
    </vt:vector>
  </HeadingPairs>
  <TitlesOfParts>
    <vt:vector size="58" baseType="lpstr">
      <vt:lpstr>Aptos</vt:lpstr>
      <vt:lpstr>Arial</vt:lpstr>
      <vt:lpstr>Calibri</vt:lpstr>
      <vt:lpstr>Century Gothic</vt:lpstr>
      <vt:lpstr>Symbol</vt:lpstr>
      <vt:lpstr>Times New Roman</vt:lpstr>
      <vt:lpstr>Trebuchet MS</vt:lpstr>
      <vt:lpstr>Wingdings</vt:lpstr>
      <vt:lpstr>Wingdings 3</vt:lpstr>
      <vt:lpstr>Facette</vt:lpstr>
      <vt:lpstr>Module III : Développement des ZES en Afrique Centrale : Étude d’opportunité, de faisabilité et modèles de contrat</vt:lpstr>
      <vt:lpstr>Stratégie et Étude d’opportunité </vt:lpstr>
      <vt:lpstr>Stratégie</vt:lpstr>
      <vt:lpstr>Etude d’opportunité : Cadre réglementaire</vt:lpstr>
      <vt:lpstr>Etude d’opportunité</vt:lpstr>
      <vt:lpstr>Etude d’opportunité</vt:lpstr>
      <vt:lpstr>Etude d’opportunité</vt:lpstr>
      <vt:lpstr>Exemple d’étude d’opportunité (Sénégal)</vt:lpstr>
      <vt:lpstr>Exemple d’étude d’opportunité (Sénégal)</vt:lpstr>
      <vt:lpstr>Exemple d’étude d’opportunité (Sénégal)</vt:lpstr>
      <vt:lpstr>Exemple d’étude d’opportunité (Sénégal)</vt:lpstr>
      <vt:lpstr>Exemple d’étude d’opportunité (Sénégal)</vt:lpstr>
      <vt:lpstr>Présentation PowerPoint</vt:lpstr>
      <vt:lpstr>ZES DE TAMBACOUNDA</vt:lpstr>
      <vt:lpstr>Observations à caractère stratégique</vt:lpstr>
      <vt:lpstr>Observations à caractère stratégique</vt:lpstr>
      <vt:lpstr>Observations à caractère stratégique</vt:lpstr>
      <vt:lpstr>Exemple d’étude d’opportunité (Sénégal)</vt:lpstr>
      <vt:lpstr>Second exemple d’étude d’opportunité</vt:lpstr>
      <vt:lpstr>Autre exemple d’étude d’opportunité</vt:lpstr>
      <vt:lpstr>Troisième exemple d’étude d’opportunité</vt:lpstr>
      <vt:lpstr>Étude de faisabilité</vt:lpstr>
      <vt:lpstr>Étude de faisabilité</vt:lpstr>
      <vt:lpstr>Étude de faisabilité d’un Agropole (Sud Sénégal)</vt:lpstr>
      <vt:lpstr>Organisation</vt:lpstr>
      <vt:lpstr>Organisation</vt:lpstr>
      <vt:lpstr>Risques de gouvernance rencontrés dans le développement des projets d’agropoles</vt:lpstr>
      <vt:lpstr>Atténuation des risques</vt:lpstr>
      <vt:lpstr>Étude de faisabilité d’une ZES</vt:lpstr>
      <vt:lpstr>Étude de faisabilité d’une ZES</vt:lpstr>
      <vt:lpstr>Étude de faisabilité d’une ZES</vt:lpstr>
      <vt:lpstr>Étude de faisabilité d’une ZES</vt:lpstr>
      <vt:lpstr>Observations sur quelques questions clés préalables à la contractualisation</vt:lpstr>
      <vt:lpstr>Energie</vt:lpstr>
      <vt:lpstr>Gouvernance</vt:lpstr>
      <vt:lpstr>Les orientations posées dans les travaux de l’UA « A Viable SME Business Eco system in AFRICA » (Annexe 2)   </vt:lpstr>
      <vt:lpstr>Les orientations posées dans les travaux de l’UA</vt:lpstr>
      <vt:lpstr>Promouvoir le développement des PME et l'entrepreneuriat dans et autour des Spécial Zones économiques en Afrique (ONUDI – Annexe 3 -) </vt:lpstr>
      <vt:lpstr>La loi guinéenne sur le contenu local (L/2022/0010/CNT - Annexe 5 -) </vt:lpstr>
      <vt:lpstr>Filières </vt:lpstr>
      <vt:lpstr>Modes contractuels de développement des ZES (ANNEXE 6)</vt:lpstr>
      <vt:lpstr>Points d’attention sur les propositions contractuelles</vt:lpstr>
      <vt:lpstr>Points d’attention sur les propositions contractuelles</vt:lpstr>
      <vt:lpstr>Points d’attention sur les propositions contractuelles</vt:lpstr>
      <vt:lpstr>Points d’attention sur les propositions contractuelles</vt:lpstr>
      <vt:lpstr>Points d’attention sur les propositions contractuelles</vt:lpstr>
      <vt:lpstr>Points d’attention sur les propositions contractuelles</vt:lpstr>
      <vt:lpstr>MERCI POUR VOTRE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Raquel Frederick</dc:creator>
  <cp:lastModifiedBy>francois SERRES</cp:lastModifiedBy>
  <cp:revision>149</cp:revision>
  <dcterms:created xsi:type="dcterms:W3CDTF">2020-02-05T12:44:36Z</dcterms:created>
  <dcterms:modified xsi:type="dcterms:W3CDTF">2025-01-20T20:58:29Z</dcterms:modified>
</cp:coreProperties>
</file>