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68" r:id="rId5"/>
    <p:sldId id="260" r:id="rId6"/>
    <p:sldId id="288" r:id="rId7"/>
    <p:sldId id="289" r:id="rId8"/>
    <p:sldId id="290" r:id="rId9"/>
    <p:sldId id="297" r:id="rId10"/>
    <p:sldId id="299" r:id="rId11"/>
    <p:sldId id="300" r:id="rId12"/>
    <p:sldId id="291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uthor" lastIdx="4" clrIdx="0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58A6"/>
    <a:srgbClr val="7D3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D3E16A-846B-4F6B-AF5F-99735FC75EA0}" v="47" dt="2024-06-11T19:56:37.2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4" autoAdjust="0"/>
    <p:restoredTop sz="63451" autoAdjust="0"/>
  </p:normalViewPr>
  <p:slideViewPr>
    <p:cSldViewPr snapToGrid="0">
      <p:cViewPr>
        <p:scale>
          <a:sx n="50" d="100"/>
          <a:sy n="50" d="100"/>
        </p:scale>
        <p:origin x="1212" y="-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sina Katafono" userId="d17150b1-8655-4379-8f35-bca186040978" providerId="ADAL" clId="{9AD3E16A-846B-4F6B-AF5F-99735FC75EA0}"/>
    <pc:docChg chg="undo custSel addSld delSld modSld">
      <pc:chgData name="Resina Katafono" userId="d17150b1-8655-4379-8f35-bca186040978" providerId="ADAL" clId="{9AD3E16A-846B-4F6B-AF5F-99735FC75EA0}" dt="2024-06-11T19:57:41.551" v="196" actId="20577"/>
      <pc:docMkLst>
        <pc:docMk/>
      </pc:docMkLst>
      <pc:sldChg chg="modNotesTx">
        <pc:chgData name="Resina Katafono" userId="d17150b1-8655-4379-8f35-bca186040978" providerId="ADAL" clId="{9AD3E16A-846B-4F6B-AF5F-99735FC75EA0}" dt="2024-06-11T19:36:54.469" v="1" actId="6549"/>
        <pc:sldMkLst>
          <pc:docMk/>
          <pc:sldMk cId="3862878679" sldId="260"/>
        </pc:sldMkLst>
      </pc:sldChg>
      <pc:sldChg chg="modNotesTx">
        <pc:chgData name="Resina Katafono" userId="d17150b1-8655-4379-8f35-bca186040978" providerId="ADAL" clId="{9AD3E16A-846B-4F6B-AF5F-99735FC75EA0}" dt="2024-06-11T19:36:46.036" v="0" actId="6549"/>
        <pc:sldMkLst>
          <pc:docMk/>
          <pc:sldMk cId="158500782" sldId="268"/>
        </pc:sldMkLst>
      </pc:sldChg>
      <pc:sldChg chg="modNotesTx">
        <pc:chgData name="Resina Katafono" userId="d17150b1-8655-4379-8f35-bca186040978" providerId="ADAL" clId="{9AD3E16A-846B-4F6B-AF5F-99735FC75EA0}" dt="2024-06-11T19:36:58.891" v="2" actId="6549"/>
        <pc:sldMkLst>
          <pc:docMk/>
          <pc:sldMk cId="2810074920" sldId="288"/>
        </pc:sldMkLst>
      </pc:sldChg>
      <pc:sldChg chg="modNotesTx">
        <pc:chgData name="Resina Katafono" userId="d17150b1-8655-4379-8f35-bca186040978" providerId="ADAL" clId="{9AD3E16A-846B-4F6B-AF5F-99735FC75EA0}" dt="2024-06-11T19:37:02.011" v="3" actId="6549"/>
        <pc:sldMkLst>
          <pc:docMk/>
          <pc:sldMk cId="2417824325" sldId="289"/>
        </pc:sldMkLst>
      </pc:sldChg>
      <pc:sldChg chg="modNotesTx">
        <pc:chgData name="Resina Katafono" userId="d17150b1-8655-4379-8f35-bca186040978" providerId="ADAL" clId="{9AD3E16A-846B-4F6B-AF5F-99735FC75EA0}" dt="2024-06-11T19:37:08.957" v="4" actId="6549"/>
        <pc:sldMkLst>
          <pc:docMk/>
          <pc:sldMk cId="1770040486" sldId="290"/>
        </pc:sldMkLst>
      </pc:sldChg>
      <pc:sldChg chg="modNotesTx">
        <pc:chgData name="Resina Katafono" userId="d17150b1-8655-4379-8f35-bca186040978" providerId="ADAL" clId="{9AD3E16A-846B-4F6B-AF5F-99735FC75EA0}" dt="2024-06-11T19:37:22.977" v="8" actId="6549"/>
        <pc:sldMkLst>
          <pc:docMk/>
          <pc:sldMk cId="3527328381" sldId="291"/>
        </pc:sldMkLst>
      </pc:sldChg>
      <pc:sldChg chg="addSp delSp modSp del mod modNotesTx">
        <pc:chgData name="Resina Katafono" userId="d17150b1-8655-4379-8f35-bca186040978" providerId="ADAL" clId="{9AD3E16A-846B-4F6B-AF5F-99735FC75EA0}" dt="2024-06-11T19:44:17.758" v="34" actId="47"/>
        <pc:sldMkLst>
          <pc:docMk/>
          <pc:sldMk cId="2902817748" sldId="292"/>
        </pc:sldMkLst>
        <pc:graphicFrameChg chg="add del modGraphic">
          <ac:chgData name="Resina Katafono" userId="d17150b1-8655-4379-8f35-bca186040978" providerId="ADAL" clId="{9AD3E16A-846B-4F6B-AF5F-99735FC75EA0}" dt="2024-06-11T19:40:55.829" v="11" actId="478"/>
          <ac:graphicFrameMkLst>
            <pc:docMk/>
            <pc:sldMk cId="2902817748" sldId="292"/>
            <ac:graphicFrameMk id="3" creationId="{5EFC50F5-3B1E-F746-21A0-81C03EF4131F}"/>
          </ac:graphicFrameMkLst>
        </pc:graphicFrameChg>
      </pc:sldChg>
      <pc:sldChg chg="del modNotesTx">
        <pc:chgData name="Resina Katafono" userId="d17150b1-8655-4379-8f35-bca186040978" providerId="ADAL" clId="{9AD3E16A-846B-4F6B-AF5F-99735FC75EA0}" dt="2024-06-11T19:55:09.216" v="94" actId="47"/>
        <pc:sldMkLst>
          <pc:docMk/>
          <pc:sldMk cId="724710372" sldId="294"/>
        </pc:sldMkLst>
      </pc:sldChg>
      <pc:sldChg chg="del modNotesTx">
        <pc:chgData name="Resina Katafono" userId="d17150b1-8655-4379-8f35-bca186040978" providerId="ADAL" clId="{9AD3E16A-846B-4F6B-AF5F-99735FC75EA0}" dt="2024-06-11T19:57:11.183" v="151" actId="47"/>
        <pc:sldMkLst>
          <pc:docMk/>
          <pc:sldMk cId="803076004" sldId="296"/>
        </pc:sldMkLst>
      </pc:sldChg>
      <pc:sldChg chg="addSp delSp modSp add del mod">
        <pc:chgData name="Resina Katafono" userId="d17150b1-8655-4379-8f35-bca186040978" providerId="ADAL" clId="{9AD3E16A-846B-4F6B-AF5F-99735FC75EA0}" dt="2024-06-11T19:55:28.266" v="95" actId="2711"/>
        <pc:sldMkLst>
          <pc:docMk/>
          <pc:sldMk cId="1582098567" sldId="297"/>
        </pc:sldMkLst>
        <pc:spChg chg="del">
          <ac:chgData name="Resina Katafono" userId="d17150b1-8655-4379-8f35-bca186040978" providerId="ADAL" clId="{9AD3E16A-846B-4F6B-AF5F-99735FC75EA0}" dt="2024-06-11T19:41:20.770" v="14" actId="478"/>
          <ac:spMkLst>
            <pc:docMk/>
            <pc:sldMk cId="1582098567" sldId="297"/>
            <ac:spMk id="15" creationId="{6C788D22-89B5-4682-919D-F9D2724597EC}"/>
          </ac:spMkLst>
        </pc:spChg>
        <pc:graphicFrameChg chg="add mod modGraphic">
          <ac:chgData name="Resina Katafono" userId="d17150b1-8655-4379-8f35-bca186040978" providerId="ADAL" clId="{9AD3E16A-846B-4F6B-AF5F-99735FC75EA0}" dt="2024-06-11T19:55:28.266" v="95" actId="2711"/>
          <ac:graphicFrameMkLst>
            <pc:docMk/>
            <pc:sldMk cId="1582098567" sldId="297"/>
            <ac:graphicFrameMk id="3" creationId="{8EE7CD44-1FFE-F6F5-2AE3-DC98FAA760C1}"/>
          </ac:graphicFrameMkLst>
        </pc:graphicFrameChg>
      </pc:sldChg>
      <pc:sldChg chg="add del">
        <pc:chgData name="Resina Katafono" userId="d17150b1-8655-4379-8f35-bca186040978" providerId="ADAL" clId="{9AD3E16A-846B-4F6B-AF5F-99735FC75EA0}" dt="2024-06-11T19:48:55.210" v="46" actId="47"/>
        <pc:sldMkLst>
          <pc:docMk/>
          <pc:sldMk cId="1968620151" sldId="298"/>
        </pc:sldMkLst>
      </pc:sldChg>
      <pc:sldChg chg="modSp add mod">
        <pc:chgData name="Resina Katafono" userId="d17150b1-8655-4379-8f35-bca186040978" providerId="ADAL" clId="{9AD3E16A-846B-4F6B-AF5F-99735FC75EA0}" dt="2024-06-11T19:56:16.209" v="142" actId="20577"/>
        <pc:sldMkLst>
          <pc:docMk/>
          <pc:sldMk cId="1580726278" sldId="299"/>
        </pc:sldMkLst>
        <pc:spChg chg="mod">
          <ac:chgData name="Resina Katafono" userId="d17150b1-8655-4379-8f35-bca186040978" providerId="ADAL" clId="{9AD3E16A-846B-4F6B-AF5F-99735FC75EA0}" dt="2024-06-11T19:56:16.209" v="142" actId="20577"/>
          <ac:spMkLst>
            <pc:docMk/>
            <pc:sldMk cId="1580726278" sldId="299"/>
            <ac:spMk id="16" creationId="{A8C1C8D7-0DEA-4A6C-8261-C6F9D74967DC}"/>
          </ac:spMkLst>
        </pc:spChg>
        <pc:graphicFrameChg chg="mod modGraphic">
          <ac:chgData name="Resina Katafono" userId="d17150b1-8655-4379-8f35-bca186040978" providerId="ADAL" clId="{9AD3E16A-846B-4F6B-AF5F-99735FC75EA0}" dt="2024-06-11T19:55:01.078" v="93" actId="14734"/>
          <ac:graphicFrameMkLst>
            <pc:docMk/>
            <pc:sldMk cId="1580726278" sldId="299"/>
            <ac:graphicFrameMk id="3" creationId="{8EE7CD44-1FFE-F6F5-2AE3-DC98FAA760C1}"/>
          </ac:graphicFrameMkLst>
        </pc:graphicFrameChg>
      </pc:sldChg>
      <pc:sldChg chg="modSp add mod">
        <pc:chgData name="Resina Katafono" userId="d17150b1-8655-4379-8f35-bca186040978" providerId="ADAL" clId="{9AD3E16A-846B-4F6B-AF5F-99735FC75EA0}" dt="2024-06-11T19:57:41.551" v="196" actId="20577"/>
        <pc:sldMkLst>
          <pc:docMk/>
          <pc:sldMk cId="3037067384" sldId="300"/>
        </pc:sldMkLst>
        <pc:spChg chg="mod">
          <ac:chgData name="Resina Katafono" userId="d17150b1-8655-4379-8f35-bca186040978" providerId="ADAL" clId="{9AD3E16A-846B-4F6B-AF5F-99735FC75EA0}" dt="2024-06-11T19:57:41.551" v="196" actId="20577"/>
          <ac:spMkLst>
            <pc:docMk/>
            <pc:sldMk cId="3037067384" sldId="300"/>
            <ac:spMk id="16" creationId="{A8C1C8D7-0DEA-4A6C-8261-C6F9D74967DC}"/>
          </ac:spMkLst>
        </pc:spChg>
        <pc:graphicFrameChg chg="mod modGraphic">
          <ac:chgData name="Resina Katafono" userId="d17150b1-8655-4379-8f35-bca186040978" providerId="ADAL" clId="{9AD3E16A-846B-4F6B-AF5F-99735FC75EA0}" dt="2024-06-11T19:56:59.757" v="150" actId="14734"/>
          <ac:graphicFrameMkLst>
            <pc:docMk/>
            <pc:sldMk cId="3037067384" sldId="300"/>
            <ac:graphicFrameMk id="3" creationId="{8EE7CD44-1FFE-F6F5-2AE3-DC98FAA760C1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D884F-0A61-4790-8E3D-FE938CA0EA7A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836E4-1E16-4F66-9B4F-1D9A561DBC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413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BCF3C-D059-4530-BBC0-4B5185C7C68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432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BCF3C-D059-4530-BBC0-4B5185C7C68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616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BCF3C-D059-4530-BBC0-4B5185C7C68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79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BCF3C-D059-4530-BBC0-4B5185C7C68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015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BCF3C-D059-4530-BBC0-4B5185C7C68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884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BCF3C-D059-4530-BBC0-4B5185C7C68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963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BCF3C-D059-4530-BBC0-4B5185C7C68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022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BCF3C-D059-4530-BBC0-4B5185C7C68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342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BCF3C-D059-4530-BBC0-4B5185C7C68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390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BCF3C-D059-4530-BBC0-4B5185C7C68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461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B94F7-5473-4B01-8B49-966C9550B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F28410-A33E-4A0A-83E2-E6BA8D659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01878-3E62-45B7-AA72-38757FABF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B56F-3579-4C4E-A529-3A29C4653E9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C5879-B035-49CF-A3E6-FFF3B1ADA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210EA-81B9-4CDE-92D4-5234BD6CE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4C27-0FC1-400C-AB76-125E79861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40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0C76A-0A3D-451C-A99D-CA425C545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2C2F2E-F424-4378-AC90-0889EE742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C9DA3-C93B-44A9-A197-A2A5D7A04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B56F-3579-4C4E-A529-3A29C4653E9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C2846-D149-4ED9-92A0-E3E615F9E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6E4A3-5587-4E3E-BEE3-3866D451D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4C27-0FC1-400C-AB76-125E79861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627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3200AF-FD3A-4D49-BFF6-8A43C3CFC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C3D43-57D7-47F3-80D4-416AF86BF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3EA0D-2930-47D8-BAB5-87ECBC39E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B56F-3579-4C4E-A529-3A29C4653E9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CB528-5DBB-4A14-B915-29E39BB78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947D1-CC64-49F2-B84D-E2586804F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4C27-0FC1-400C-AB76-125E79861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63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7883C98-F910-4358-94F9-40A7B6DCC4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06515"/>
            <a:ext cx="12192000" cy="55514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62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389FB-3C12-49BD-9E99-F6182893A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68331-91C6-4A2C-A38D-00FE8323F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461E6-20FE-4E77-AB0F-C64448895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B56F-3579-4C4E-A529-3A29C4653E9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46FBB-6B6E-4366-A7D2-098D31A2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7232C-960F-4D4E-9A44-8E6709D94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4C27-0FC1-400C-AB76-125E79861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168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7F879-C4D9-470D-ABB4-1477B1366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FB410-E24A-471A-AA19-FC2A73940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C5075-F112-4C12-BC2C-EA66BCEC7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B56F-3579-4C4E-A529-3A29C4653E9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26D24-E56D-4069-A220-CB217828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30614-A93A-4707-9A0C-003928D70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4C27-0FC1-400C-AB76-125E79861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1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787C8-A1D5-4614-AFF2-B8CCB998E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8DEE0-DDD1-46FF-B622-657E0C553D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1E291B-DCC9-4F54-AA27-F7883C9F5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61E7A-EC61-4E71-A2B9-53A24DCE5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B56F-3579-4C4E-A529-3A29C4653E9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7C221-3AC5-4CBB-86D8-A37CEC397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5D916-D089-4826-8EEC-DC8A1F793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4C27-0FC1-400C-AB76-125E79861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89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B0426-5058-421B-9E7E-8A86439F0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AE1DA-1463-4337-B37A-C4423576B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90E50C-5545-473D-B090-98785DCC3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CE107C-AFFD-473D-9FB6-A09844562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200A77-FF6B-484E-B5FB-38EEB831F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147C0-4CE8-463A-8544-A22863FA1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B56F-3579-4C4E-A529-3A29C4653E9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DB7D09-8226-49C8-88F4-22D8E87CC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3E81D7-D5C0-45CD-A233-A59FECEA8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4C27-0FC1-400C-AB76-125E79861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16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B54F1-F6AF-4F63-B27F-0EB35CE47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1615C2-9411-4DBF-909C-155B8C6F7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B56F-3579-4C4E-A529-3A29C4653E9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48F558-1380-4CC3-9A89-B68455F64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5638B-1E26-4512-A899-6B1FA049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4C27-0FC1-400C-AB76-125E79861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35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86D112-7367-4445-8C95-2891DCA60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B56F-3579-4C4E-A529-3A29C4653E9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C6DF1D-310D-4787-9977-07585B5D2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EB983-A12A-46DC-AC71-82A2B25D5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4C27-0FC1-400C-AB76-125E79861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41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BCA25-FA84-4FE1-8BD8-EF93B7176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931A0-A470-438B-81E3-CA50F0F67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285916-4FAD-42C9-8F80-848D37B21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76018-FAFE-4B81-8EDE-938369A19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B56F-3579-4C4E-A529-3A29C4653E9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77044-0767-46A3-9EF5-535060595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7F0FD2-ABD9-46E6-85D7-D481629B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4C27-0FC1-400C-AB76-125E79861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45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D0498-BCA0-4F4F-B5CA-FB7567AC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B2767C-D79E-4480-AE53-302CDCE63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A3E5B9-BEE8-4613-BB9A-5109CDAC4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0F11B-474F-4A07-B609-DEB6BF277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B56F-3579-4C4E-A529-3A29C4653E9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24446-E241-405C-8551-CABD0821A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37F61-BB5A-4566-8940-91D813FB9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4C27-0FC1-400C-AB76-125E79861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083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65E6C7-0637-42B8-A1CC-0100EC7F0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1D0BB-B30C-4061-8915-F2C87A556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8A359-4E6B-4CFD-94A0-B4001E615F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9B56F-3579-4C4E-A529-3A29C4653E9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BEA47-49EA-4321-BE36-05D9638E8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B097C-260A-49D2-AF73-1635D6E277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4C27-0FC1-400C-AB76-125E79861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11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financing.desa.un.org/ffd4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s://desapublications.un.org/file/20487/download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resina.katafono@un.org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g"/><Relationship Id="rId7" Type="http://schemas.openxmlformats.org/officeDocument/2006/relationships/hyperlink" Target="https://desapublications.un.org/file/20487/downloa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financing.desa.un.org/ffd4" TargetMode="External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CE90A-657C-42D8-83AA-7BC4B88FFDF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58445" y="2350872"/>
            <a:ext cx="8475108" cy="2156255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atin typeface="Montserrat" panose="00000500000000000000"/>
                <a:ea typeface="Roboto" panose="02000000000000000000" pitchFamily="2" charset="0"/>
                <a:cs typeface="Raavi" panose="020B0502040204020203" pitchFamily="34" charset="0"/>
              </a:rPr>
              <a:t>The Road to FfD4 and Opportunity for INFF Implementation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A969F6-92BC-41CA-90D2-3C1FCB48346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044388" y="4993154"/>
            <a:ext cx="8103221" cy="14618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i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Setting the Development Financing Stage in Africa</a:t>
            </a:r>
          </a:p>
          <a:p>
            <a:pPr marL="0" indent="0" algn="ctr">
              <a:buNone/>
            </a:pPr>
            <a:r>
              <a:rPr lang="en-US" sz="1800" b="1" i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Regional Workshop on Integrated National Financing Frameworks 2024: Public Finance for Sustainable Development in Africa</a:t>
            </a:r>
          </a:p>
          <a:p>
            <a:pPr marL="0" indent="0" algn="ctr">
              <a:buNone/>
            </a:pPr>
            <a:r>
              <a:rPr lang="en-US" sz="1800" b="1" i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Wednesday, 12 June 2024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E028058-594D-42AC-9107-A65E89C59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249" y="478247"/>
            <a:ext cx="3617211" cy="65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0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6906BC-B97F-4EEB-9631-5A3767230C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3757"/>
            <a:ext cx="12192000" cy="548072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00B9CB6-7C68-4FF4-AD92-0DDB4C1A5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0701" y="506228"/>
            <a:ext cx="3617211" cy="6556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55CDF7-2F8F-445E-9283-E6EF7DCC6B63}"/>
              </a:ext>
            </a:extLst>
          </p:cNvPr>
          <p:cNvSpPr txBox="1"/>
          <p:nvPr/>
        </p:nvSpPr>
        <p:spPr>
          <a:xfrm>
            <a:off x="1050682" y="3184650"/>
            <a:ext cx="100906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Montserrat" panose="00000500000000000000"/>
                <a:ea typeface="Roboto" panose="02000000000000000000" pitchFamily="2" charset="0"/>
                <a:cs typeface="Raavi" panose="020B0502040204020203" pitchFamily="34" charset="0"/>
              </a:rPr>
              <a:t>Thank you</a:t>
            </a:r>
          </a:p>
          <a:p>
            <a:endParaRPr lang="en-US" b="1" dirty="0">
              <a:solidFill>
                <a:schemeClr val="bg1"/>
              </a:solidFill>
              <a:latin typeface="Montserrat" panose="00000500000000000000"/>
              <a:ea typeface="Roboto" panose="02000000000000000000" pitchFamily="2" charset="0"/>
              <a:cs typeface="Raavi" panose="020B0502040204020203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Montserrat" panose="00000500000000000000"/>
                <a:ea typeface="Roboto" panose="02000000000000000000" pitchFamily="2" charset="0"/>
                <a:cs typeface="Raavi" panose="020B0502040204020203" pitchFamily="34" charset="0"/>
              </a:rPr>
              <a:t>Presented by: 	Resina Katafono </a:t>
            </a:r>
          </a:p>
          <a:p>
            <a:r>
              <a:rPr lang="en-US" b="1" dirty="0">
                <a:solidFill>
                  <a:schemeClr val="bg1"/>
                </a:solidFill>
                <a:latin typeface="Montserrat" panose="00000500000000000000"/>
                <a:ea typeface="Roboto" panose="02000000000000000000" pitchFamily="2" charset="0"/>
                <a:cs typeface="Raavi" panose="020B0502040204020203" pitchFamily="34" charset="0"/>
              </a:rPr>
              <a:t>		Inter-Regional Adviser on Financing for Sustainable Development </a:t>
            </a:r>
          </a:p>
          <a:p>
            <a:r>
              <a:rPr lang="en-US" b="1" dirty="0">
                <a:solidFill>
                  <a:schemeClr val="bg1"/>
                </a:solidFill>
                <a:latin typeface="Montserrat" panose="00000500000000000000"/>
                <a:ea typeface="Roboto" panose="02000000000000000000" pitchFamily="2" charset="0"/>
                <a:cs typeface="Raavi" panose="020B0502040204020203" pitchFamily="34" charset="0"/>
              </a:rPr>
              <a:t>		Policy Analysis &amp; Development Branch</a:t>
            </a:r>
          </a:p>
          <a:p>
            <a:r>
              <a:rPr lang="en-US" b="1" dirty="0">
                <a:solidFill>
                  <a:schemeClr val="bg1"/>
                </a:solidFill>
                <a:latin typeface="Montserrat" panose="00000500000000000000"/>
                <a:ea typeface="Roboto" panose="02000000000000000000" pitchFamily="2" charset="0"/>
                <a:cs typeface="Raavi" panose="020B0502040204020203" pitchFamily="34" charset="0"/>
              </a:rPr>
              <a:t>		Financing for Sustainable Development Office</a:t>
            </a:r>
          </a:p>
          <a:p>
            <a:r>
              <a:rPr lang="en-US" b="1" dirty="0">
                <a:solidFill>
                  <a:schemeClr val="bg1"/>
                </a:solidFill>
                <a:latin typeface="Montserrat" panose="00000500000000000000"/>
                <a:ea typeface="Roboto" panose="02000000000000000000" pitchFamily="2" charset="0"/>
                <a:cs typeface="Raavi" panose="020B0502040204020203" pitchFamily="34" charset="0"/>
              </a:rPr>
              <a:t>Contact: 	</a:t>
            </a:r>
            <a:r>
              <a:rPr lang="en-US" b="1" dirty="0">
                <a:solidFill>
                  <a:schemeClr val="bg1"/>
                </a:solidFill>
                <a:latin typeface="Montserrat" panose="00000500000000000000"/>
                <a:ea typeface="Roboto" panose="02000000000000000000" pitchFamily="2" charset="0"/>
                <a:cs typeface="Raavi" panose="020B0502040204020203" pitchFamily="34" charset="0"/>
                <a:hlinkClick r:id="rId6"/>
              </a:rPr>
              <a:t>resina.katafono@un.org</a:t>
            </a:r>
            <a:endParaRPr lang="en-US" b="1" dirty="0">
              <a:solidFill>
                <a:schemeClr val="bg1"/>
              </a:solidFill>
              <a:latin typeface="Montserrat" panose="00000500000000000000"/>
              <a:ea typeface="Roboto" panose="02000000000000000000" pitchFamily="2" charset="0"/>
              <a:cs typeface="Raavi" panose="020B0502040204020203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Montserrat" panose="00000500000000000000"/>
                <a:ea typeface="Roboto" panose="02000000000000000000" pitchFamily="2" charset="0"/>
                <a:cs typeface="Raavi" panose="020B0502040204020203" pitchFamily="34" charset="0"/>
              </a:rPr>
              <a:t>References:	</a:t>
            </a:r>
            <a:r>
              <a:rPr lang="en-US" b="1" dirty="0">
                <a:solidFill>
                  <a:schemeClr val="bg1"/>
                </a:solidFill>
                <a:latin typeface="Montserrat" panose="00000500000000000000"/>
                <a:ea typeface="Roboto" panose="02000000000000000000" pitchFamily="2" charset="0"/>
                <a:cs typeface="Raavi" panose="020B0502040204020203" pitchFamily="34" charset="0"/>
                <a:hlinkClick r:id="rId7"/>
              </a:rPr>
              <a:t>2024 Financing for Sustainable Development Report</a:t>
            </a:r>
            <a:endParaRPr lang="en-US" b="1" dirty="0">
              <a:solidFill>
                <a:schemeClr val="bg1"/>
              </a:solidFill>
              <a:latin typeface="Montserrat" panose="00000500000000000000"/>
              <a:ea typeface="Roboto" panose="02000000000000000000" pitchFamily="2" charset="0"/>
              <a:cs typeface="Raavi" panose="020B0502040204020203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Montserrat" panose="00000500000000000000"/>
                <a:ea typeface="Roboto" panose="02000000000000000000" pitchFamily="2" charset="0"/>
                <a:cs typeface="Raavi" panose="020B0502040204020203" pitchFamily="34" charset="0"/>
              </a:rPr>
              <a:t>		</a:t>
            </a:r>
            <a:r>
              <a:rPr lang="en-US" b="1" dirty="0">
                <a:solidFill>
                  <a:schemeClr val="bg1"/>
                </a:solidFill>
                <a:latin typeface="Montserrat" panose="00000500000000000000"/>
                <a:ea typeface="Roboto" panose="02000000000000000000" pitchFamily="2" charset="0"/>
                <a:cs typeface="Raavi" panose="020B0502040204020203" pitchFamily="34" charset="0"/>
                <a:hlinkClick r:id="rId8"/>
              </a:rPr>
              <a:t>FFD4 Conference</a:t>
            </a:r>
            <a:endParaRPr lang="en-US" b="1" dirty="0">
              <a:solidFill>
                <a:schemeClr val="bg1"/>
              </a:solidFill>
              <a:latin typeface="Montserrat" panose="00000500000000000000"/>
              <a:ea typeface="Roboto" panose="02000000000000000000" pitchFamily="2" charset="0"/>
              <a:cs typeface="Raav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47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5DE9209-BD78-44ED-B111-00DC88E8D8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7292" b="3494"/>
          <a:stretch/>
        </p:blipFill>
        <p:spPr>
          <a:xfrm>
            <a:off x="-9312" y="-5242"/>
            <a:ext cx="12201312" cy="68684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FA9D37-9FC0-439A-9F9D-3EDA4368ECC3}"/>
              </a:ext>
            </a:extLst>
          </p:cNvPr>
          <p:cNvSpPr/>
          <p:nvPr/>
        </p:nvSpPr>
        <p:spPr>
          <a:xfrm>
            <a:off x="1311452" y="977539"/>
            <a:ext cx="878305" cy="274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788D22-89B5-4682-919D-F9D2724597EC}"/>
              </a:ext>
            </a:extLst>
          </p:cNvPr>
          <p:cNvSpPr/>
          <p:nvPr/>
        </p:nvSpPr>
        <p:spPr>
          <a:xfrm>
            <a:off x="1750604" y="1939330"/>
            <a:ext cx="5129167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The financing challenge today</a:t>
            </a:r>
          </a:p>
          <a:p>
            <a:pPr marL="285744" indent="-285744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How did we get here?</a:t>
            </a:r>
          </a:p>
          <a:p>
            <a:pPr marL="285744" indent="-285744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The opportunity of the Fourth International Conference on Financing for Development (FfD4)</a:t>
            </a:r>
          </a:p>
          <a:p>
            <a:pPr marL="742944" lvl="1" indent="-285744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Public finance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and INFFs</a:t>
            </a:r>
            <a:endParaRPr lang="en-GB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C1C8D7-0DEA-4A6C-8261-C6F9D74967DC}"/>
              </a:ext>
            </a:extLst>
          </p:cNvPr>
          <p:cNvSpPr txBox="1"/>
          <p:nvPr/>
        </p:nvSpPr>
        <p:spPr>
          <a:xfrm>
            <a:off x="1311452" y="1252234"/>
            <a:ext cx="7503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ontserrat" panose="00000500000000000000" pitchFamily="50" charset="0"/>
              </a:rPr>
              <a:t>Overview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70B861E-66B6-4EAE-826B-0BAFF42112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0170" y="242287"/>
            <a:ext cx="2719724" cy="49300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EE9F665-399B-4FF5-94BE-D6BD998F448E}"/>
              </a:ext>
            </a:extLst>
          </p:cNvPr>
          <p:cNvSpPr txBox="1"/>
          <p:nvPr/>
        </p:nvSpPr>
        <p:spPr>
          <a:xfrm>
            <a:off x="1536699" y="6337300"/>
            <a:ext cx="534307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500" b="1" spc="-50" dirty="0">
                <a:latin typeface="Roboto" panose="02000000000000000000" pitchFamily="2" charset="0"/>
                <a:ea typeface="Roboto" panose="02000000000000000000" pitchFamily="2" charset="0"/>
              </a:rPr>
              <a:t>Financing for Sustainable Development Office</a:t>
            </a:r>
          </a:p>
        </p:txBody>
      </p:sp>
      <p:pic>
        <p:nvPicPr>
          <p:cNvPr id="2" name="Picture 1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659FD1DE-9B68-6467-C471-D25717FC22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39" y="76325"/>
            <a:ext cx="2842347" cy="645046"/>
          </a:xfrm>
          <a:prstGeom prst="rect">
            <a:avLst/>
          </a:prstGeom>
        </p:spPr>
      </p:pic>
      <p:pic>
        <p:nvPicPr>
          <p:cNvPr id="5" name="Picture 4" descr="A road with white markings and a yellow background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41CECE8E-FC85-DD07-7BCF-59846C97E4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111" y="1775454"/>
            <a:ext cx="3295525" cy="426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78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5DE9209-BD78-44ED-B111-00DC88E8D8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7292" b="3494"/>
          <a:stretch/>
        </p:blipFill>
        <p:spPr>
          <a:xfrm>
            <a:off x="-9312" y="-82733"/>
            <a:ext cx="12201312" cy="68684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FA9D37-9FC0-439A-9F9D-3EDA4368ECC3}"/>
              </a:ext>
            </a:extLst>
          </p:cNvPr>
          <p:cNvSpPr/>
          <p:nvPr/>
        </p:nvSpPr>
        <p:spPr>
          <a:xfrm>
            <a:off x="1311452" y="977539"/>
            <a:ext cx="878305" cy="274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C1C8D7-0DEA-4A6C-8261-C6F9D74967DC}"/>
              </a:ext>
            </a:extLst>
          </p:cNvPr>
          <p:cNvSpPr txBox="1"/>
          <p:nvPr/>
        </p:nvSpPr>
        <p:spPr>
          <a:xfrm>
            <a:off x="1692045" y="2585325"/>
            <a:ext cx="25556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ontserrat" panose="00000500000000000000" pitchFamily="50" charset="0"/>
              </a:rPr>
              <a:t>The Financing Challenge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70B861E-66B6-4EAE-826B-0BAFF42112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0170" y="242287"/>
            <a:ext cx="2719724" cy="49300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EE9F665-399B-4FF5-94BE-D6BD998F448E}"/>
              </a:ext>
            </a:extLst>
          </p:cNvPr>
          <p:cNvSpPr txBox="1"/>
          <p:nvPr/>
        </p:nvSpPr>
        <p:spPr>
          <a:xfrm>
            <a:off x="1536699" y="6337300"/>
            <a:ext cx="534307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500" b="1" spc="-50" dirty="0">
                <a:latin typeface="Roboto" panose="02000000000000000000" pitchFamily="2" charset="0"/>
                <a:ea typeface="Roboto" panose="02000000000000000000" pitchFamily="2" charset="0"/>
              </a:rPr>
              <a:t>Financing for Sustainable Development Office</a:t>
            </a:r>
          </a:p>
        </p:txBody>
      </p:sp>
      <p:pic>
        <p:nvPicPr>
          <p:cNvPr id="2" name="Picture 1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659FD1DE-9B68-6467-C471-D25717FC22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39" y="166265"/>
            <a:ext cx="2842347" cy="6450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836571-B328-153E-394E-5D1B1D65B2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8784" y="1114886"/>
            <a:ext cx="4264188" cy="49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74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5DE9209-BD78-44ED-B111-00DC88E8D8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7292" b="3494"/>
          <a:stretch/>
        </p:blipFill>
        <p:spPr>
          <a:xfrm>
            <a:off x="-9312" y="-5242"/>
            <a:ext cx="12201312" cy="68684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FA9D37-9FC0-439A-9F9D-3EDA4368ECC3}"/>
              </a:ext>
            </a:extLst>
          </p:cNvPr>
          <p:cNvSpPr/>
          <p:nvPr/>
        </p:nvSpPr>
        <p:spPr>
          <a:xfrm>
            <a:off x="1311452" y="977539"/>
            <a:ext cx="878305" cy="274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C1C8D7-0DEA-4A6C-8261-C6F9D74967DC}"/>
              </a:ext>
            </a:extLst>
          </p:cNvPr>
          <p:cNvSpPr txBox="1"/>
          <p:nvPr/>
        </p:nvSpPr>
        <p:spPr>
          <a:xfrm>
            <a:off x="1311452" y="1252234"/>
            <a:ext cx="7503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ontserrat" panose="00000500000000000000" pitchFamily="50" charset="0"/>
              </a:rPr>
              <a:t>How did we get here?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70B861E-66B6-4EAE-826B-0BAFF42112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0170" y="242287"/>
            <a:ext cx="2719724" cy="49300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EE9F665-399B-4FF5-94BE-D6BD998F448E}"/>
              </a:ext>
            </a:extLst>
          </p:cNvPr>
          <p:cNvSpPr txBox="1"/>
          <p:nvPr/>
        </p:nvSpPr>
        <p:spPr>
          <a:xfrm>
            <a:off x="1536699" y="6337300"/>
            <a:ext cx="534307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500" b="1" spc="-50" dirty="0">
                <a:latin typeface="Roboto" panose="02000000000000000000" pitchFamily="2" charset="0"/>
                <a:ea typeface="Roboto" panose="02000000000000000000" pitchFamily="2" charset="0"/>
              </a:rPr>
              <a:t>Financing for Sustainable Development Office</a:t>
            </a:r>
          </a:p>
        </p:txBody>
      </p:sp>
      <p:pic>
        <p:nvPicPr>
          <p:cNvPr id="2" name="Picture 1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659FD1DE-9B68-6467-C471-D25717FC22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39" y="166265"/>
            <a:ext cx="2842347" cy="64504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5171B8-8AF9-A201-62F9-E323EBAB4F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Underlying drivers and trends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61C77A-3CC9-EF7F-1B08-C7840FEC9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2400" dirty="0"/>
              <a:t>Rising systemic risks</a:t>
            </a:r>
          </a:p>
          <a:p>
            <a:r>
              <a:rPr lang="en-US" sz="2400" dirty="0"/>
              <a:t>A challenging global economic environment</a:t>
            </a:r>
          </a:p>
          <a:p>
            <a:r>
              <a:rPr lang="en-US" sz="2400" dirty="0"/>
              <a:t>Persistent inequalities</a:t>
            </a:r>
          </a:p>
          <a:p>
            <a:r>
              <a:rPr lang="en-US" sz="2400" dirty="0"/>
              <a:t>Rapid technological change</a:t>
            </a:r>
          </a:p>
          <a:p>
            <a:r>
              <a:rPr lang="en-US" sz="2400" dirty="0"/>
              <a:t>Rising geopolitical tensions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41D0D1-E300-FCA8-3F6C-5887E70284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Progress of Addis Ababa Action Areas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5724F7-24E6-9CD1-ADB6-83DFEB7EA5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2400" dirty="0"/>
              <a:t>Public finance and investment</a:t>
            </a:r>
          </a:p>
          <a:p>
            <a:r>
              <a:rPr lang="en-US" sz="2400" dirty="0"/>
              <a:t>Private investment, trade and technological policies</a:t>
            </a:r>
          </a:p>
          <a:p>
            <a:r>
              <a:rPr lang="en-US" sz="2400" dirty="0"/>
              <a:t>Financial sector: access, stability, sustainability</a:t>
            </a:r>
          </a:p>
          <a:p>
            <a:r>
              <a:rPr lang="en-US" sz="2400" dirty="0"/>
              <a:t>Aligning domestic and international policy frameworks and governance</a:t>
            </a:r>
          </a:p>
        </p:txBody>
      </p:sp>
    </p:spTree>
    <p:extLst>
      <p:ext uri="{BB962C8B-B14F-4D97-AF65-F5344CB8AC3E}">
        <p14:creationId xmlns:p14="http://schemas.microsoft.com/office/powerpoint/2010/main" val="2417824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5DE9209-BD78-44ED-B111-00DC88E8D8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7292" b="3494"/>
          <a:stretch/>
        </p:blipFill>
        <p:spPr>
          <a:xfrm>
            <a:off x="-9312" y="-5242"/>
            <a:ext cx="12201312" cy="68684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FA9D37-9FC0-439A-9F9D-3EDA4368ECC3}"/>
              </a:ext>
            </a:extLst>
          </p:cNvPr>
          <p:cNvSpPr/>
          <p:nvPr/>
        </p:nvSpPr>
        <p:spPr>
          <a:xfrm>
            <a:off x="1311452" y="977539"/>
            <a:ext cx="878305" cy="274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788D22-89B5-4682-919D-F9D2724597EC}"/>
              </a:ext>
            </a:extLst>
          </p:cNvPr>
          <p:cNvSpPr/>
          <p:nvPr/>
        </p:nvSpPr>
        <p:spPr>
          <a:xfrm>
            <a:off x="1750604" y="2194329"/>
            <a:ext cx="80029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United Nations Member States have given FfD4, to be held in Spain from 30 June to 3 July 2025, an ambitious mandate to address financing challenges </a:t>
            </a:r>
            <a:r>
              <a:rPr lang="en-US" sz="24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“in the context of the urgent need to accelerate the implementation of the 2030 Agenda and the achievement of the SDGs and to support reform of the international financial architecture.”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C1C8D7-0DEA-4A6C-8261-C6F9D74967DC}"/>
              </a:ext>
            </a:extLst>
          </p:cNvPr>
          <p:cNvSpPr txBox="1"/>
          <p:nvPr/>
        </p:nvSpPr>
        <p:spPr>
          <a:xfrm>
            <a:off x="1311452" y="1252234"/>
            <a:ext cx="7503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ontserrat" panose="00000500000000000000" pitchFamily="50" charset="0"/>
              </a:rPr>
              <a:t>The Opportunity of FfD4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70B861E-66B6-4EAE-826B-0BAFF42112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0170" y="242287"/>
            <a:ext cx="2719724" cy="49300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EE9F665-399B-4FF5-94BE-D6BD998F448E}"/>
              </a:ext>
            </a:extLst>
          </p:cNvPr>
          <p:cNvSpPr txBox="1"/>
          <p:nvPr/>
        </p:nvSpPr>
        <p:spPr>
          <a:xfrm>
            <a:off x="1536699" y="6337300"/>
            <a:ext cx="534307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500" b="1" spc="-50" dirty="0">
                <a:latin typeface="Roboto" panose="02000000000000000000" pitchFamily="2" charset="0"/>
                <a:ea typeface="Roboto" panose="02000000000000000000" pitchFamily="2" charset="0"/>
              </a:rPr>
              <a:t>Financing for Sustainable Development Office</a:t>
            </a:r>
          </a:p>
        </p:txBody>
      </p:sp>
      <p:pic>
        <p:nvPicPr>
          <p:cNvPr id="2" name="Picture 1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659FD1DE-9B68-6467-C471-D25717FC22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39" y="166265"/>
            <a:ext cx="2842347" cy="64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40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5DE9209-BD78-44ED-B111-00DC88E8D8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7292" b="3494"/>
          <a:stretch/>
        </p:blipFill>
        <p:spPr>
          <a:xfrm>
            <a:off x="-9312" y="-5242"/>
            <a:ext cx="12201312" cy="68684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FA9D37-9FC0-439A-9F9D-3EDA4368ECC3}"/>
              </a:ext>
            </a:extLst>
          </p:cNvPr>
          <p:cNvSpPr/>
          <p:nvPr/>
        </p:nvSpPr>
        <p:spPr>
          <a:xfrm>
            <a:off x="1311452" y="977539"/>
            <a:ext cx="878305" cy="274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C1C8D7-0DEA-4A6C-8261-C6F9D74967DC}"/>
              </a:ext>
            </a:extLst>
          </p:cNvPr>
          <p:cNvSpPr txBox="1"/>
          <p:nvPr/>
        </p:nvSpPr>
        <p:spPr>
          <a:xfrm>
            <a:off x="1311452" y="1252234"/>
            <a:ext cx="9908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ontserrat" panose="00000500000000000000" pitchFamily="50" charset="0"/>
              </a:rPr>
              <a:t>The Opportunity of FfD4: Overarching Questions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70B861E-66B6-4EAE-826B-0BAFF42112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0170" y="242287"/>
            <a:ext cx="2719724" cy="49300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EE9F665-399B-4FF5-94BE-D6BD998F448E}"/>
              </a:ext>
            </a:extLst>
          </p:cNvPr>
          <p:cNvSpPr txBox="1"/>
          <p:nvPr/>
        </p:nvSpPr>
        <p:spPr>
          <a:xfrm>
            <a:off x="1536699" y="6337300"/>
            <a:ext cx="534307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500" b="1" spc="-50" dirty="0">
                <a:latin typeface="Roboto" panose="02000000000000000000" pitchFamily="2" charset="0"/>
                <a:ea typeface="Roboto" panose="02000000000000000000" pitchFamily="2" charset="0"/>
              </a:rPr>
              <a:t>Financing for Sustainable Development Office</a:t>
            </a:r>
          </a:p>
        </p:txBody>
      </p:sp>
      <p:pic>
        <p:nvPicPr>
          <p:cNvPr id="2" name="Picture 1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659FD1DE-9B68-6467-C471-D25717FC22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39" y="166265"/>
            <a:ext cx="2842347" cy="645046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EE7CD44-1FFE-F6F5-2AE3-DC98FAA76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978754"/>
              </p:ext>
            </p:extLst>
          </p:nvPr>
        </p:nvGraphicFramePr>
        <p:xfrm>
          <a:off x="1750604" y="1977751"/>
          <a:ext cx="8879296" cy="421017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879296">
                  <a:extLst>
                    <a:ext uri="{9D8B030D-6E8A-4147-A177-3AD203B41FA5}">
                      <a16:colId xmlns:a16="http://schemas.microsoft.com/office/drawing/2014/main" val="3747895752"/>
                    </a:ext>
                  </a:extLst>
                </a:gridCol>
              </a:tblGrid>
              <a:tr h="881257">
                <a:tc>
                  <a:txBody>
                    <a:bodyPr/>
                    <a:lstStyle/>
                    <a:p>
                      <a:pPr marL="0" indent="0">
                        <a:spcAft>
                          <a:spcPts val="1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How can FfD4 help close large financing and investment gaps, at scale and with urgency, and enhance spending effectiveness?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358005"/>
                  </a:ext>
                </a:extLst>
              </a:tr>
              <a:tr h="1258939">
                <a:tc>
                  <a:txBody>
                    <a:bodyPr/>
                    <a:lstStyle/>
                    <a:p>
                      <a:pPr marL="0" indent="0">
                        <a:spcAft>
                          <a:spcPts val="1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How can FfD4 help address issues in the international financial architecture and support international rules for trade, investment and finance that are fit for today’s challenges?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156654"/>
                  </a:ext>
                </a:extLst>
              </a:tr>
              <a:tr h="881257">
                <a:tc>
                  <a:txBody>
                    <a:bodyPr/>
                    <a:lstStyle/>
                    <a:p>
                      <a:pPr marL="0" indent="0">
                        <a:spcAft>
                          <a:spcPts val="1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How can FfD4 close credibility gaps and rebuild trust in global partnership and multilateralism?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279238"/>
                  </a:ext>
                </a:extLst>
              </a:tr>
              <a:tr h="881257">
                <a:tc>
                  <a:txBody>
                    <a:bodyPr/>
                    <a:lstStyle/>
                    <a:p>
                      <a:pPr marL="0" indent="0">
                        <a:spcAft>
                          <a:spcPts val="1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How can FfD4 help formulate and finance new development pathways to deliver on the SDGs and ensure no one is left behind?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3489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098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5DE9209-BD78-44ED-B111-00DC88E8D8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7292" b="3494"/>
          <a:stretch/>
        </p:blipFill>
        <p:spPr>
          <a:xfrm>
            <a:off x="-9312" y="-5242"/>
            <a:ext cx="12201312" cy="68684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FA9D37-9FC0-439A-9F9D-3EDA4368ECC3}"/>
              </a:ext>
            </a:extLst>
          </p:cNvPr>
          <p:cNvSpPr/>
          <p:nvPr/>
        </p:nvSpPr>
        <p:spPr>
          <a:xfrm>
            <a:off x="1311452" y="977539"/>
            <a:ext cx="878305" cy="274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C1C8D7-0DEA-4A6C-8261-C6F9D74967DC}"/>
              </a:ext>
            </a:extLst>
          </p:cNvPr>
          <p:cNvSpPr txBox="1"/>
          <p:nvPr/>
        </p:nvSpPr>
        <p:spPr>
          <a:xfrm>
            <a:off x="1311452" y="1252234"/>
            <a:ext cx="9908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ontserrat" panose="00000500000000000000" pitchFamily="50" charset="0"/>
              </a:rPr>
              <a:t>The Opportunity of FfD4: Public Finance and INFFs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70B861E-66B6-4EAE-826B-0BAFF42112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0170" y="242287"/>
            <a:ext cx="2719724" cy="49300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EE9F665-399B-4FF5-94BE-D6BD998F448E}"/>
              </a:ext>
            </a:extLst>
          </p:cNvPr>
          <p:cNvSpPr txBox="1"/>
          <p:nvPr/>
        </p:nvSpPr>
        <p:spPr>
          <a:xfrm>
            <a:off x="1536699" y="6337300"/>
            <a:ext cx="534307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500" b="1" spc="-50" dirty="0">
                <a:latin typeface="Roboto" panose="02000000000000000000" pitchFamily="2" charset="0"/>
                <a:ea typeface="Roboto" panose="02000000000000000000" pitchFamily="2" charset="0"/>
              </a:rPr>
              <a:t>Financing for Sustainable Development Office</a:t>
            </a:r>
          </a:p>
        </p:txBody>
      </p:sp>
      <p:pic>
        <p:nvPicPr>
          <p:cNvPr id="2" name="Picture 1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659FD1DE-9B68-6467-C471-D25717FC22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39" y="166265"/>
            <a:ext cx="2842347" cy="645046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EE7CD44-1FFE-F6F5-2AE3-DC98FAA76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609368"/>
              </p:ext>
            </p:extLst>
          </p:nvPr>
        </p:nvGraphicFramePr>
        <p:xfrm>
          <a:off x="1750604" y="1977751"/>
          <a:ext cx="8879296" cy="311355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879296">
                  <a:extLst>
                    <a:ext uri="{9D8B030D-6E8A-4147-A177-3AD203B41FA5}">
                      <a16:colId xmlns:a16="http://schemas.microsoft.com/office/drawing/2014/main" val="3747895752"/>
                    </a:ext>
                  </a:extLst>
                </a:gridCol>
              </a:tblGrid>
              <a:tr h="1330115">
                <a:tc>
                  <a:txBody>
                    <a:bodyPr/>
                    <a:lstStyle/>
                    <a:p>
                      <a:pPr marL="0" indent="0">
                        <a:spcAft>
                          <a:spcPts val="1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How can FfD4 help to turn commitments for domestic tax reforms into actions to make tax systems more fair, transparent, efficient and effective?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58005"/>
                  </a:ext>
                </a:extLst>
              </a:tr>
              <a:tr h="902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How can FfD4 add further momentum to aligning expenditure with the SDGs and support fiscal policies to reduce inequalities?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156654"/>
                  </a:ext>
                </a:extLst>
              </a:tr>
              <a:tr h="881257">
                <a:tc>
                  <a:txBody>
                    <a:bodyPr/>
                    <a:lstStyle/>
                    <a:p>
                      <a:pPr marL="0" indent="0">
                        <a:spcAft>
                          <a:spcPts val="1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How can FfD4 help to leverage INFFs in supporting domestic efforts?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279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726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5DE9209-BD78-44ED-B111-00DC88E8D8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7292" b="3494"/>
          <a:stretch/>
        </p:blipFill>
        <p:spPr>
          <a:xfrm>
            <a:off x="-9312" y="-5242"/>
            <a:ext cx="12201312" cy="68684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FA9D37-9FC0-439A-9F9D-3EDA4368ECC3}"/>
              </a:ext>
            </a:extLst>
          </p:cNvPr>
          <p:cNvSpPr/>
          <p:nvPr/>
        </p:nvSpPr>
        <p:spPr>
          <a:xfrm>
            <a:off x="1311452" y="977539"/>
            <a:ext cx="878305" cy="274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C1C8D7-0DEA-4A6C-8261-C6F9D74967DC}"/>
              </a:ext>
            </a:extLst>
          </p:cNvPr>
          <p:cNvSpPr txBox="1"/>
          <p:nvPr/>
        </p:nvSpPr>
        <p:spPr>
          <a:xfrm>
            <a:off x="1311452" y="1252234"/>
            <a:ext cx="9908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ontserrat" panose="00000500000000000000" pitchFamily="50" charset="0"/>
              </a:rPr>
              <a:t>The Opportunity of FfD4: </a:t>
            </a:r>
            <a:r>
              <a:rPr lang="en-US" sz="2800" b="1">
                <a:latin typeface="Montserrat" panose="00000500000000000000" pitchFamily="50" charset="0"/>
              </a:rPr>
              <a:t>Public Finance and INFFs</a:t>
            </a:r>
            <a:endParaRPr lang="en-US" sz="2800" b="1" dirty="0">
              <a:latin typeface="Montserrat" panose="00000500000000000000" pitchFamily="50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70B861E-66B6-4EAE-826B-0BAFF42112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0170" y="242287"/>
            <a:ext cx="2719724" cy="49300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EE9F665-399B-4FF5-94BE-D6BD998F448E}"/>
              </a:ext>
            </a:extLst>
          </p:cNvPr>
          <p:cNvSpPr txBox="1"/>
          <p:nvPr/>
        </p:nvSpPr>
        <p:spPr>
          <a:xfrm>
            <a:off x="1536699" y="6337300"/>
            <a:ext cx="534307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500" b="1" spc="-50" dirty="0">
                <a:latin typeface="Roboto" panose="02000000000000000000" pitchFamily="2" charset="0"/>
                <a:ea typeface="Roboto" panose="02000000000000000000" pitchFamily="2" charset="0"/>
              </a:rPr>
              <a:t>Financing for Sustainable Development Office</a:t>
            </a:r>
          </a:p>
        </p:txBody>
      </p:sp>
      <p:pic>
        <p:nvPicPr>
          <p:cNvPr id="2" name="Picture 1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659FD1DE-9B68-6467-C471-D25717FC22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39" y="166265"/>
            <a:ext cx="2842347" cy="645046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EE7CD44-1FFE-F6F5-2AE3-DC98FAA76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271899"/>
              </p:ext>
            </p:extLst>
          </p:nvPr>
        </p:nvGraphicFramePr>
        <p:xfrm>
          <a:off x="1750604" y="1977751"/>
          <a:ext cx="8879296" cy="298286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879296">
                  <a:extLst>
                    <a:ext uri="{9D8B030D-6E8A-4147-A177-3AD203B41FA5}">
                      <a16:colId xmlns:a16="http://schemas.microsoft.com/office/drawing/2014/main" val="3747895752"/>
                    </a:ext>
                  </a:extLst>
                </a:gridCol>
              </a:tblGrid>
              <a:tr h="1013099">
                <a:tc>
                  <a:txBody>
                    <a:bodyPr/>
                    <a:lstStyle/>
                    <a:p>
                      <a:pPr marL="0" indent="0">
                        <a:spcAft>
                          <a:spcPts val="1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How can FfD4 help with the future direction and governance of international tax cooperation?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58005"/>
                  </a:ext>
                </a:extLst>
              </a:tr>
              <a:tr h="781050">
                <a:tc>
                  <a:txBody>
                    <a:bodyPr/>
                    <a:lstStyle/>
                    <a:p>
                      <a:pPr marL="0" indent="0">
                        <a:spcAft>
                          <a:spcPts val="1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How can FfD4 enhance efforts to combat illicit financial flows?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156654"/>
                  </a:ext>
                </a:extLst>
              </a:tr>
              <a:tr h="881257">
                <a:tc>
                  <a:txBody>
                    <a:bodyPr/>
                    <a:lstStyle/>
                    <a:p>
                      <a:pPr marL="0" indent="0">
                        <a:spcAft>
                          <a:spcPts val="1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How can FfD4 tackle challenges of high borrowing costs and debt service burdens and address gaps in the debt restructuring architecture?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279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067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5DE9209-BD78-44ED-B111-00DC88E8D8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7292" b="3494"/>
          <a:stretch/>
        </p:blipFill>
        <p:spPr>
          <a:xfrm>
            <a:off x="-9312" y="-5242"/>
            <a:ext cx="12201312" cy="68684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FA9D37-9FC0-439A-9F9D-3EDA4368ECC3}"/>
              </a:ext>
            </a:extLst>
          </p:cNvPr>
          <p:cNvSpPr/>
          <p:nvPr/>
        </p:nvSpPr>
        <p:spPr>
          <a:xfrm>
            <a:off x="1311452" y="977539"/>
            <a:ext cx="878305" cy="274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C1C8D7-0DEA-4A6C-8261-C6F9D74967DC}"/>
              </a:ext>
            </a:extLst>
          </p:cNvPr>
          <p:cNvSpPr txBox="1"/>
          <p:nvPr/>
        </p:nvSpPr>
        <p:spPr>
          <a:xfrm>
            <a:off x="1311452" y="1252234"/>
            <a:ext cx="7503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ontserrat" panose="00000500000000000000" pitchFamily="50" charset="0"/>
              </a:rPr>
              <a:t>The Road to FFD4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70B861E-66B6-4EAE-826B-0BAFF42112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0170" y="242287"/>
            <a:ext cx="2719724" cy="49300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EE9F665-399B-4FF5-94BE-D6BD998F448E}"/>
              </a:ext>
            </a:extLst>
          </p:cNvPr>
          <p:cNvSpPr txBox="1"/>
          <p:nvPr/>
        </p:nvSpPr>
        <p:spPr>
          <a:xfrm>
            <a:off x="1536699" y="6337300"/>
            <a:ext cx="534307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500" b="1" spc="-50" dirty="0">
                <a:latin typeface="Roboto" panose="02000000000000000000" pitchFamily="2" charset="0"/>
                <a:ea typeface="Roboto" panose="02000000000000000000" pitchFamily="2" charset="0"/>
              </a:rPr>
              <a:t>Financing for Sustainable Development Office</a:t>
            </a:r>
          </a:p>
        </p:txBody>
      </p:sp>
      <p:pic>
        <p:nvPicPr>
          <p:cNvPr id="2" name="Picture 1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659FD1DE-9B68-6467-C471-D25717FC22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39" y="166265"/>
            <a:ext cx="2842347" cy="645046"/>
          </a:xfrm>
          <a:prstGeom prst="rect">
            <a:avLst/>
          </a:prstGeom>
        </p:spPr>
      </p:pic>
      <p:pic>
        <p:nvPicPr>
          <p:cNvPr id="106" name="Picture 105" descr="A timeline of a timeline&#10;&#10;Description automatically generated with medium confidence">
            <a:extLst>
              <a:ext uri="{FF2B5EF4-FFF2-40B4-BE49-F238E27FC236}">
                <a16:creationId xmlns:a16="http://schemas.microsoft.com/office/drawing/2014/main" id="{3CEB51C9-539F-FA10-07C1-F19AA68095C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" r="3510" b="7518"/>
          <a:stretch/>
        </p:blipFill>
        <p:spPr>
          <a:xfrm>
            <a:off x="250170" y="1693063"/>
            <a:ext cx="7929798" cy="45176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2770B8-1737-BF31-0A1E-AB805CD94000}"/>
              </a:ext>
            </a:extLst>
          </p:cNvPr>
          <p:cNvSpPr txBox="1"/>
          <p:nvPr/>
        </p:nvSpPr>
        <p:spPr>
          <a:xfrm flipH="1">
            <a:off x="8179968" y="2187613"/>
            <a:ext cx="34777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Prep Com co-chairs: </a:t>
            </a:r>
          </a:p>
          <a:p>
            <a:r>
              <a:rPr lang="en-US" dirty="0"/>
              <a:t>Burundi and Portugal</a:t>
            </a:r>
          </a:p>
          <a:p>
            <a:endParaRPr lang="en-US" dirty="0"/>
          </a:p>
          <a:p>
            <a:r>
              <a:rPr lang="en-US" b="1" u="sng" dirty="0"/>
              <a:t>Prep Com vice chairs:</a:t>
            </a:r>
          </a:p>
          <a:p>
            <a:r>
              <a:rPr lang="en-US" dirty="0"/>
              <a:t>South Africa, Zambia, Iran, Nepal, Pakistan, Poland, the Russian Federation, Brazil, Colombia, Mexico, Canada, and Norway. China on a rotational basis with other elected Asia-Pacific States</a:t>
            </a:r>
          </a:p>
          <a:p>
            <a:endParaRPr lang="en-US" dirty="0"/>
          </a:p>
          <a:p>
            <a:r>
              <a:rPr lang="en-US" b="1" u="sng" dirty="0"/>
              <a:t>FfD4 website:</a:t>
            </a:r>
          </a:p>
          <a:p>
            <a:r>
              <a:rPr lang="en-US" dirty="0">
                <a:hlinkClick r:id="rId8"/>
              </a:rPr>
              <a:t>https://financing.desa.un.org/ffd4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7328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3FD5E0CDCB09449BC7391D959A412F" ma:contentTypeVersion="12" ma:contentTypeDescription="Create a new document." ma:contentTypeScope="" ma:versionID="7c43f7fb3454ee015961d2ac67e1c198">
  <xsd:schema xmlns:xsd="http://www.w3.org/2001/XMLSchema" xmlns:xs="http://www.w3.org/2001/XMLSchema" xmlns:p="http://schemas.microsoft.com/office/2006/metadata/properties" xmlns:ns3="cc7f80b5-fa63-4970-ac9c-dabf2a4931e9" xmlns:ns4="b33a3fde-0313-4b7a-bb14-177fbcf9f427" targetNamespace="http://schemas.microsoft.com/office/2006/metadata/properties" ma:root="true" ma:fieldsID="2c1dbe0b07e77af771e3c8eb921d7883" ns3:_="" ns4:_="">
    <xsd:import namespace="cc7f80b5-fa63-4970-ac9c-dabf2a4931e9"/>
    <xsd:import namespace="b33a3fde-0313-4b7a-bb14-177fbcf9f4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7f80b5-fa63-4970-ac9c-dabf2a4931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3a3fde-0313-4b7a-bb14-177fbcf9f42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5954EA-E15A-4787-BE6B-C0B6DF54D17C}">
  <ds:schemaRefs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www.w3.org/XML/1998/namespace"/>
    <ds:schemaRef ds:uri="b33a3fde-0313-4b7a-bb14-177fbcf9f427"/>
    <ds:schemaRef ds:uri="http://purl.org/dc/dcmitype/"/>
    <ds:schemaRef ds:uri="http://schemas.microsoft.com/office/2006/documentManagement/types"/>
    <ds:schemaRef ds:uri="http://schemas.microsoft.com/office/2006/metadata/properties"/>
    <ds:schemaRef ds:uri="cc7f80b5-fa63-4970-ac9c-dabf2a4931e9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E745A62-7546-4BCA-A8C1-4053DF654A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BA4028-54AC-4D91-B49B-F1ADC5FCCD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7f80b5-fa63-4970-ac9c-dabf2a4931e9"/>
    <ds:schemaRef ds:uri="b33a3fde-0313-4b7a-bb14-177fbcf9f4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3654</TotalTime>
  <Words>583</Words>
  <Application>Microsoft Office PowerPoint</Application>
  <PresentationFormat>Widescreen</PresentationFormat>
  <Paragraphs>73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Montserrat</vt:lpstr>
      <vt:lpstr>Roboto</vt:lpstr>
      <vt:lpstr>Office Theme</vt:lpstr>
      <vt:lpstr>The Road to FfD4 and Opportunity for INFF 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Blended Finance</dc:title>
  <dc:creator>Resina Katafono</dc:creator>
  <cp:lastModifiedBy>Resina Katafono</cp:lastModifiedBy>
  <cp:revision>6</cp:revision>
  <dcterms:created xsi:type="dcterms:W3CDTF">2019-10-23T16:18:53Z</dcterms:created>
  <dcterms:modified xsi:type="dcterms:W3CDTF">2024-06-11T19:57:43Z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0x010100073FD5E0CDCB09449BC7391D959A412F</vt:lpwstr>
  </property>
</Properties>
</file>