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63" r:id="rId5"/>
    <p:sldId id="332" r:id="rId6"/>
    <p:sldId id="286" r:id="rId7"/>
    <p:sldId id="336" r:id="rId8"/>
    <p:sldId id="601" r:id="rId9"/>
    <p:sldId id="277" r:id="rId10"/>
    <p:sldId id="609" r:id="rId11"/>
    <p:sldId id="347" r:id="rId12"/>
    <p:sldId id="608" r:id="rId13"/>
    <p:sldId id="603" r:id="rId14"/>
    <p:sldId id="604" r:id="rId15"/>
    <p:sldId id="605" r:id="rId16"/>
    <p:sldId id="610" r:id="rId17"/>
    <p:sldId id="34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45" autoAdjust="0"/>
    <p:restoredTop sz="95332" autoAdjust="0"/>
  </p:normalViewPr>
  <p:slideViewPr>
    <p:cSldViewPr>
      <p:cViewPr varScale="1">
        <p:scale>
          <a:sx n="70" d="100"/>
          <a:sy n="70" d="100"/>
        </p:scale>
        <p:origin x="107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r="http://schemas.openxmlformats.org/officeDocument/2006/relationships" xmlns:dsp="http://schemas.microsoft.com/office/drawing/2008/diagram" xmlns:dgm="http://schemas.openxmlformats.org/drawingml/2006/diagram" xmlns:a="http://schemas.openxmlformats.org/drawingml/2006/main">
  <dgm:ptLst>
    <dgm:pt modelId="{416F56EF-2291-4C8A-9611-6815CB6C930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4F69D1A-D3C7-4AA6-8412-70CE61129B65}">
      <dgm:prSet custT="1"/>
      <dgm:spPr>
        <a:solidFill>
          <a:schemeClr val="accent2">
            <a:lumMod val="75000"/>
          </a:schemeClr>
        </a:solidFill>
      </dgm:spPr>
      <dgm:t>
        <a:bodyPr/>
        <a:lstStyle/>
        <a:p>
          <a:pPr rtl="0"/>
          <a:r>
            <a:rPr lang="en-US" sz="2000" dirty="0"/>
            <a:t>Introduction </a:t>
          </a:r>
        </a:p>
      </dgm:t>
    </dgm:pt>
    <dgm:pt modelId="{2535C504-6005-4F57-8876-DEF0FB45B9D5}" type="parTrans" cxnId="{491DD4BA-00AF-47D1-A204-2D58BBDCC25A}">
      <dgm:prSet/>
      <dgm:spPr/>
      <dgm:t>
        <a:bodyPr/>
        <a:lstStyle/>
        <a:p>
          <a:endParaRPr lang="en-US" sz="2000"/>
        </a:p>
      </dgm:t>
    </dgm:pt>
    <dgm:pt modelId="{78940DDF-31E7-4299-843C-E4A03C98075C}" type="sibTrans" cxnId="{491DD4BA-00AF-47D1-A204-2D58BBDCC25A}">
      <dgm:prSet/>
      <dgm:spPr/>
      <dgm:t>
        <a:bodyPr/>
        <a:lstStyle/>
        <a:p>
          <a:endParaRPr lang="en-US" sz="2000"/>
        </a:p>
      </dgm:t>
    </dgm:pt>
    <dgm:pt modelId="{936A395E-AADF-4845-91BA-1C91DA3BDA47}">
      <dgm:prSet custT="1"/>
      <dgm:spPr>
        <a:solidFill>
          <a:schemeClr val="accent2">
            <a:lumMod val="75000"/>
          </a:schemeClr>
        </a:solidFill>
      </dgm:spPr>
      <dgm:t>
        <a:bodyPr/>
        <a:lstStyle/>
        <a:p>
          <a:pPr rtl="0"/>
          <a:r>
            <a:rPr lang="en-US" sz="2000" dirty="0"/>
            <a:t> Critères de référence actuels </a:t>
          </a:r>
        </a:p>
      </dgm:t>
    </dgm:pt>
    <dgm:pt modelId="{9F081A1C-6483-4FE9-9EE6-D89E7807CE15}" type="parTrans" cxnId="{99C4C0A1-27D2-404A-BEB0-5A7DF4505B42}">
      <dgm:prSet/>
      <dgm:spPr/>
      <dgm:t>
        <a:bodyPr/>
        <a:lstStyle/>
        <a:p>
          <a:endParaRPr lang="en-US" sz="2000"/>
        </a:p>
      </dgm:t>
    </dgm:pt>
    <dgm:pt modelId="{8186BFF2-C214-4C01-BAF2-92AA4F6420DA}" type="sibTrans" cxnId="{99C4C0A1-27D2-404A-BEB0-5A7DF4505B42}">
      <dgm:prSet/>
      <dgm:spPr/>
      <dgm:t>
        <a:bodyPr/>
        <a:lstStyle/>
        <a:p>
          <a:endParaRPr lang="en-US" sz="2000"/>
        </a:p>
      </dgm:t>
    </dgm:pt>
    <dgm:pt modelId="{1FC2DD06-AC9A-4F82-88B1-B1D01EBE90A1}">
      <dgm:prSet custT="1"/>
      <dgm:spPr>
        <a:solidFill>
          <a:schemeClr val="accent2">
            <a:lumMod val="75000"/>
          </a:schemeClr>
        </a:solidFill>
      </dgm:spPr>
      <dgm:t>
        <a:bodyPr/>
        <a:lstStyle/>
        <a:p>
          <a:pPr rtl="0"/>
          <a:r>
            <a:rPr lang="en-US" sz="2000" dirty="0"/>
            <a:t> Processus de marquage du budget climatique (CBT) au Rwanda</a:t>
          </a:r>
        </a:p>
      </dgm:t>
    </dgm:pt>
    <dgm:pt modelId="{CB79A401-2678-4F72-BA16-C7F47F243D71}" type="parTrans" cxnId="{AD6FDB5F-567A-44CF-B9D9-9A8321E97FEC}">
      <dgm:prSet/>
      <dgm:spPr/>
      <dgm:t>
        <a:bodyPr/>
        <a:lstStyle/>
        <a:p>
          <a:endParaRPr lang="en-US" sz="2000"/>
        </a:p>
      </dgm:t>
    </dgm:pt>
    <dgm:pt modelId="{9AC151A0-B15D-452F-8502-F0B722F7311A}" type="sibTrans" cxnId="{AD6FDB5F-567A-44CF-B9D9-9A8321E97FEC}">
      <dgm:prSet/>
      <dgm:spPr/>
      <dgm:t>
        <a:bodyPr/>
        <a:lstStyle/>
        <a:p>
          <a:endParaRPr lang="en-US" sz="2000"/>
        </a:p>
      </dgm:t>
    </dgm:pt>
    <dgm:pt modelId="{2A2E73E9-CD7E-4783-ADB2-4CF6D602370A}">
      <dgm:prSet custT="1"/>
      <dgm:spPr>
        <a:solidFill>
          <a:schemeClr val="accent2">
            <a:lumMod val="75000"/>
          </a:schemeClr>
        </a:solidFill>
      </dgm:spPr>
      <dgm:t>
        <a:bodyPr/>
        <a:lstStyle/>
        <a:p>
          <a:pPr rtl="0"/>
          <a:r>
            <a:rPr lang="en-US" sz="2000" dirty="0"/>
            <a:t> Rôles/responsabilités des comités techniques nationaux</a:t>
          </a:r>
        </a:p>
      </dgm:t>
    </dgm:pt>
    <dgm:pt modelId="{23C790F6-3291-456E-AED2-6B268D949803}" type="parTrans" cxnId="{E46E3CBB-C3EC-49A0-AB9B-04F9BD3A2D99}">
      <dgm:prSet/>
      <dgm:spPr/>
      <dgm:t>
        <a:bodyPr/>
        <a:lstStyle/>
        <a:p>
          <a:endParaRPr lang="en-US" sz="2000"/>
        </a:p>
      </dgm:t>
    </dgm:pt>
    <dgm:pt modelId="{27A9E0DC-90E0-4E7D-8D73-BB6188C084AC}" type="sibTrans" cxnId="{E46E3CBB-C3EC-49A0-AB9B-04F9BD3A2D99}">
      <dgm:prSet/>
      <dgm:spPr/>
      <dgm:t>
        <a:bodyPr/>
        <a:lstStyle/>
        <a:p>
          <a:endParaRPr lang="en-US" sz="2000"/>
        </a:p>
      </dgm:t>
    </dgm:pt>
    <dgm:pt modelId="{3477A03F-1BD5-4B3C-8439-0C81EA69B97E}">
      <dgm:prSet custT="1"/>
      <dgm:spPr>
        <a:solidFill>
          <a:schemeClr val="accent2">
            <a:lumMod val="75000"/>
          </a:schemeClr>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dirty="0"/>
            <a:t>La voie à suivre</a:t>
          </a:r>
        </a:p>
        <a:p>
          <a:pPr marL="0" lvl="0" defTabSz="889000" rtl="0">
            <a:lnSpc>
              <a:spcPct val="90000"/>
            </a:lnSpc>
            <a:spcBef>
              <a:spcPct val="0"/>
            </a:spcBef>
            <a:spcAft>
              <a:spcPct val="35000"/>
            </a:spcAft>
            <a:buNone/>
          </a:pPr>
          <a:endParaRPr lang="en-US" sz="2000" dirty="0"/>
        </a:p>
      </dgm:t>
    </dgm:pt>
    <dgm:pt modelId="{1CC55A6C-6E31-49B9-879E-91BE1C8483C3}" type="sibTrans" cxnId="{F30D23F8-62FC-4008-BA99-4B05553D1020}">
      <dgm:prSet/>
      <dgm:spPr/>
      <dgm:t>
        <a:bodyPr/>
        <a:lstStyle/>
        <a:p>
          <a:endParaRPr lang="en-US" sz="2000"/>
        </a:p>
      </dgm:t>
    </dgm:pt>
    <dgm:pt modelId="{DBC7EAC4-3D67-4BE2-B8EF-3ADA4CF66B52}" type="parTrans" cxnId="{F30D23F8-62FC-4008-BA99-4B05553D1020}">
      <dgm:prSet/>
      <dgm:spPr/>
      <dgm:t>
        <a:bodyPr/>
        <a:lstStyle/>
        <a:p>
          <a:endParaRPr lang="en-US" sz="2000"/>
        </a:p>
      </dgm:t>
    </dgm:pt>
    <dgm:pt modelId="{0BA3DE07-8251-456F-8F49-129B741EF931}" type="pres">
      <dgm:prSet presAssocID="{416F56EF-2291-4C8A-9611-6815CB6C930F}" presName="Name0" presStyleCnt="0">
        <dgm:presLayoutVars>
          <dgm:chMax val="7"/>
          <dgm:chPref val="7"/>
          <dgm:dir/>
        </dgm:presLayoutVars>
      </dgm:prSet>
      <dgm:spPr/>
    </dgm:pt>
    <dgm:pt modelId="{23D06713-3B5A-490E-8746-85B348343BF0}" type="pres">
      <dgm:prSet presAssocID="{416F56EF-2291-4C8A-9611-6815CB6C930F}" presName="Name1" presStyleCnt="0"/>
      <dgm:spPr/>
    </dgm:pt>
    <dgm:pt modelId="{FB0F68E5-C925-4EA1-9668-08AB12C9DE88}" type="pres">
      <dgm:prSet presAssocID="{416F56EF-2291-4C8A-9611-6815CB6C930F}" presName="cycle" presStyleCnt="0"/>
      <dgm:spPr/>
    </dgm:pt>
    <dgm:pt modelId="{5D30C692-140D-402E-B9F3-DF9A4205671E}" type="pres">
      <dgm:prSet presAssocID="{416F56EF-2291-4C8A-9611-6815CB6C930F}" presName="srcNode" presStyleLbl="node1" presStyleIdx="0" presStyleCnt="5"/>
      <dgm:spPr/>
    </dgm:pt>
    <dgm:pt modelId="{B0495D42-12EA-4D82-AB30-7EC0B2E85A4A}" type="pres">
      <dgm:prSet presAssocID="{416F56EF-2291-4C8A-9611-6815CB6C930F}" presName="conn" presStyleLbl="parChTrans1D2" presStyleIdx="0" presStyleCnt="1"/>
      <dgm:spPr/>
    </dgm:pt>
    <dgm:pt modelId="{9394E448-DDED-43ED-8E92-7AF11D15D888}" type="pres">
      <dgm:prSet presAssocID="{416F56EF-2291-4C8A-9611-6815CB6C930F}" presName="extraNode" presStyleLbl="node1" presStyleIdx="0" presStyleCnt="5"/>
      <dgm:spPr/>
    </dgm:pt>
    <dgm:pt modelId="{8835BCD2-CC2C-49FD-B17E-70D19B910076}" type="pres">
      <dgm:prSet presAssocID="{416F56EF-2291-4C8A-9611-6815CB6C930F}" presName="dstNode" presStyleLbl="node1" presStyleIdx="0" presStyleCnt="5"/>
      <dgm:spPr/>
    </dgm:pt>
    <dgm:pt modelId="{F60DB085-45A6-457A-BFC6-F508DE3F964F}" type="pres">
      <dgm:prSet presAssocID="{24F69D1A-D3C7-4AA6-8412-70CE61129B65}" presName="text_1" presStyleLbl="node1" presStyleIdx="0" presStyleCnt="5">
        <dgm:presLayoutVars>
          <dgm:bulletEnabled val="1"/>
        </dgm:presLayoutVars>
      </dgm:prSet>
      <dgm:spPr/>
    </dgm:pt>
    <dgm:pt modelId="{171FB1D1-653C-414A-853F-8707A5A2F764}" type="pres">
      <dgm:prSet presAssocID="{24F69D1A-D3C7-4AA6-8412-70CE61129B65}" presName="accent_1" presStyleCnt="0"/>
      <dgm:spPr/>
    </dgm:pt>
    <dgm:pt modelId="{7C562A9D-01B0-4EBC-BA20-63499BB7BC8C}" type="pres">
      <dgm:prSet presAssocID="{24F69D1A-D3C7-4AA6-8412-70CE61129B65}" presName="accentRepeatNode" presStyleLbl="solidFgAcc1" presStyleIdx="0" presStyleCnt="5"/>
      <dgm:spPr>
        <a:blipFill rotWithShape="0">
          <a:blip xmlns:r="http://schemas.openxmlformats.org/officeDocument/2006/relationships" r:embed="rId1"/>
          <a:stretch>
            <a:fillRect/>
          </a:stretch>
        </a:blipFill>
      </dgm:spPr>
    </dgm:pt>
    <dgm:pt modelId="{D53A7C9E-7321-4B08-8C28-DA956DB8E5CC}" type="pres">
      <dgm:prSet presAssocID="{936A395E-AADF-4845-91BA-1C91DA3BDA47}" presName="text_2" presStyleLbl="node1" presStyleIdx="1" presStyleCnt="5">
        <dgm:presLayoutVars>
          <dgm:bulletEnabled val="1"/>
        </dgm:presLayoutVars>
      </dgm:prSet>
      <dgm:spPr/>
    </dgm:pt>
    <dgm:pt modelId="{CF7475F2-D2EE-4C93-A023-7A376716F4C3}" type="pres">
      <dgm:prSet presAssocID="{936A395E-AADF-4845-91BA-1C91DA3BDA47}" presName="accent_2" presStyleCnt="0"/>
      <dgm:spPr/>
    </dgm:pt>
    <dgm:pt modelId="{0A4AAC43-F887-4A64-8132-F447673449BB}" type="pres">
      <dgm:prSet presAssocID="{936A395E-AADF-4845-91BA-1C91DA3BDA47}" presName="accentRepeatNode" presStyleLbl="solidFgAcc1" presStyleIdx="1" presStyleCnt="5"/>
      <dgm:spPr>
        <a:blipFill rotWithShape="0">
          <a:blip xmlns:r="http://schemas.openxmlformats.org/officeDocument/2006/relationships" r:embed="rId2"/>
          <a:stretch>
            <a:fillRect/>
          </a:stretch>
        </a:blipFill>
      </dgm:spPr>
    </dgm:pt>
    <dgm:pt modelId="{FB290697-52F3-4CBA-A9A6-77884120F695}" type="pres">
      <dgm:prSet presAssocID="{1FC2DD06-AC9A-4F82-88B1-B1D01EBE90A1}" presName="text_3" presStyleLbl="node1" presStyleIdx="2" presStyleCnt="5">
        <dgm:presLayoutVars>
          <dgm:bulletEnabled val="1"/>
        </dgm:presLayoutVars>
      </dgm:prSet>
      <dgm:spPr/>
    </dgm:pt>
    <dgm:pt modelId="{5F846A0B-0C41-41B4-BF33-7497B29C72FA}" type="pres">
      <dgm:prSet presAssocID="{1FC2DD06-AC9A-4F82-88B1-B1D01EBE90A1}" presName="accent_3" presStyleCnt="0"/>
      <dgm:spPr/>
    </dgm:pt>
    <dgm:pt modelId="{5C177A2D-C58E-44D7-8ADB-5A663A696E4F}" type="pres">
      <dgm:prSet presAssocID="{1FC2DD06-AC9A-4F82-88B1-B1D01EBE90A1}" presName="accentRepeatNode" presStyleLbl="solidFgAcc1" presStyleIdx="2" presStyleCnt="5"/>
      <dgm:spPr>
        <a:blipFill rotWithShape="0">
          <a:blip xmlns:r="http://schemas.openxmlformats.org/officeDocument/2006/relationships" r:embed="rId3"/>
          <a:stretch>
            <a:fillRect/>
          </a:stretch>
        </a:blipFill>
      </dgm:spPr>
    </dgm:pt>
    <dgm:pt modelId="{4E16D641-ED8A-44BD-AA39-9437090CC1C2}" type="pres">
      <dgm:prSet presAssocID="{2A2E73E9-CD7E-4783-ADB2-4CF6D602370A}" presName="text_4" presStyleLbl="node1" presStyleIdx="3" presStyleCnt="5">
        <dgm:presLayoutVars>
          <dgm:bulletEnabled val="1"/>
        </dgm:presLayoutVars>
      </dgm:prSet>
      <dgm:spPr/>
    </dgm:pt>
    <dgm:pt modelId="{DE6C32CA-7E7B-4EA1-8CFE-251C87E4DFCB}" type="pres">
      <dgm:prSet presAssocID="{2A2E73E9-CD7E-4783-ADB2-4CF6D602370A}" presName="accent_4" presStyleCnt="0"/>
      <dgm:spPr/>
    </dgm:pt>
    <dgm:pt modelId="{69BF2D4F-0152-4422-B8BB-7FDD385A7C66}" type="pres">
      <dgm:prSet presAssocID="{2A2E73E9-CD7E-4783-ADB2-4CF6D602370A}" presName="accentRepeatNode" presStyleLbl="solidFgAcc1" presStyleIdx="3" presStyleCnt="5"/>
      <dgm:spPr>
        <a:blipFill rotWithShape="0">
          <a:blip xmlns:r="http://schemas.openxmlformats.org/officeDocument/2006/relationships" r:embed="rId4"/>
          <a:stretch>
            <a:fillRect/>
          </a:stretch>
        </a:blipFill>
      </dgm:spPr>
    </dgm:pt>
    <dgm:pt modelId="{7582BE4E-6EF4-4980-8108-E0114B9E16DB}" type="pres">
      <dgm:prSet presAssocID="{3477A03F-1BD5-4B3C-8439-0C81EA69B97E}" presName="text_5" presStyleLbl="node1" presStyleIdx="4" presStyleCnt="5">
        <dgm:presLayoutVars>
          <dgm:bulletEnabled val="1"/>
        </dgm:presLayoutVars>
      </dgm:prSet>
      <dgm:spPr/>
    </dgm:pt>
    <dgm:pt modelId="{71985A2B-BA82-477E-B353-C4B45812F4BE}" type="pres">
      <dgm:prSet presAssocID="{3477A03F-1BD5-4B3C-8439-0C81EA69B97E}" presName="accent_5" presStyleCnt="0"/>
      <dgm:spPr/>
    </dgm:pt>
    <dgm:pt modelId="{58927C82-3F8E-408A-957D-8E45F4E1218E}" type="pres">
      <dgm:prSet presAssocID="{3477A03F-1BD5-4B3C-8439-0C81EA69B97E}" presName="accentRepeatNode" presStyleLbl="solidFgAcc1" presStyleIdx="4" presStyleCnt="5"/>
      <dgm:spPr>
        <a:blipFill rotWithShape="0">
          <a:blip xmlns:r="http://schemas.openxmlformats.org/officeDocument/2006/relationships" r:embed="rId5"/>
          <a:stretch>
            <a:fillRect/>
          </a:stretch>
        </a:blipFill>
      </dgm:spPr>
    </dgm:pt>
  </dgm:ptLst>
  <dgm:cxnLst>
    <dgm:cxn modelId="{72A92310-95CE-4D2E-9C4D-F8600737C069}" type="presOf" srcId="{936A395E-AADF-4845-91BA-1C91DA3BDA47}" destId="{D53A7C9E-7321-4B08-8C28-DA956DB8E5CC}" srcOrd="0" destOrd="0" presId="urn:microsoft.com/office/officeart/2008/layout/VerticalCurvedList"/>
    <dgm:cxn modelId="{BED0F42C-D1BA-4B55-9770-164494D7B15E}" type="presOf" srcId="{3477A03F-1BD5-4B3C-8439-0C81EA69B97E}" destId="{7582BE4E-6EF4-4980-8108-E0114B9E16DB}" srcOrd="0" destOrd="0" presId="urn:microsoft.com/office/officeart/2008/layout/VerticalCurvedList"/>
    <dgm:cxn modelId="{AD6FDB5F-567A-44CF-B9D9-9A8321E97FEC}" srcId="{416F56EF-2291-4C8A-9611-6815CB6C930F}" destId="{1FC2DD06-AC9A-4F82-88B1-B1D01EBE90A1}" srcOrd="2" destOrd="0" parTransId="{CB79A401-2678-4F72-BA16-C7F47F243D71}" sibTransId="{9AC151A0-B15D-452F-8502-F0B722F7311A}"/>
    <dgm:cxn modelId="{280AD160-0EC8-4499-899A-FC5C24BF17FF}" type="presOf" srcId="{416F56EF-2291-4C8A-9611-6815CB6C930F}" destId="{0BA3DE07-8251-456F-8F49-129B741EF931}" srcOrd="0" destOrd="0" presId="urn:microsoft.com/office/officeart/2008/layout/VerticalCurvedList"/>
    <dgm:cxn modelId="{A56D9664-66F1-45FE-A575-84904E3C1190}" type="presOf" srcId="{24F69D1A-D3C7-4AA6-8412-70CE61129B65}" destId="{F60DB085-45A6-457A-BFC6-F508DE3F964F}" srcOrd="0" destOrd="0" presId="urn:microsoft.com/office/officeart/2008/layout/VerticalCurvedList"/>
    <dgm:cxn modelId="{E6F3454A-E6FC-499D-BD5C-D0D0F5390046}" type="presOf" srcId="{1FC2DD06-AC9A-4F82-88B1-B1D01EBE90A1}" destId="{FB290697-52F3-4CBA-A9A6-77884120F695}" srcOrd="0" destOrd="0" presId="urn:microsoft.com/office/officeart/2008/layout/VerticalCurvedList"/>
    <dgm:cxn modelId="{6110C25A-43CF-401B-9BC9-32D7BCF7838C}" type="presOf" srcId="{2A2E73E9-CD7E-4783-ADB2-4CF6D602370A}" destId="{4E16D641-ED8A-44BD-AA39-9437090CC1C2}" srcOrd="0" destOrd="0" presId="urn:microsoft.com/office/officeart/2008/layout/VerticalCurvedList"/>
    <dgm:cxn modelId="{99C4C0A1-27D2-404A-BEB0-5A7DF4505B42}" srcId="{416F56EF-2291-4C8A-9611-6815CB6C930F}" destId="{936A395E-AADF-4845-91BA-1C91DA3BDA47}" srcOrd="1" destOrd="0" parTransId="{9F081A1C-6483-4FE9-9EE6-D89E7807CE15}" sibTransId="{8186BFF2-C214-4C01-BAF2-92AA4F6420DA}"/>
    <dgm:cxn modelId="{491DD4BA-00AF-47D1-A204-2D58BBDCC25A}" srcId="{416F56EF-2291-4C8A-9611-6815CB6C930F}" destId="{24F69D1A-D3C7-4AA6-8412-70CE61129B65}" srcOrd="0" destOrd="0" parTransId="{2535C504-6005-4F57-8876-DEF0FB45B9D5}" sibTransId="{78940DDF-31E7-4299-843C-E4A03C98075C}"/>
    <dgm:cxn modelId="{E46E3CBB-C3EC-49A0-AB9B-04F9BD3A2D99}" srcId="{416F56EF-2291-4C8A-9611-6815CB6C930F}" destId="{2A2E73E9-CD7E-4783-ADB2-4CF6D602370A}" srcOrd="3" destOrd="0" parTransId="{23C790F6-3291-456E-AED2-6B268D949803}" sibTransId="{27A9E0DC-90E0-4E7D-8D73-BB6188C084AC}"/>
    <dgm:cxn modelId="{5DE690F0-E917-461D-980E-9D06B5558EB3}" type="presOf" srcId="{78940DDF-31E7-4299-843C-E4A03C98075C}" destId="{B0495D42-12EA-4D82-AB30-7EC0B2E85A4A}" srcOrd="0" destOrd="0" presId="urn:microsoft.com/office/officeart/2008/layout/VerticalCurvedList"/>
    <dgm:cxn modelId="{F30D23F8-62FC-4008-BA99-4B05553D1020}" srcId="{416F56EF-2291-4C8A-9611-6815CB6C930F}" destId="{3477A03F-1BD5-4B3C-8439-0C81EA69B97E}" srcOrd="4" destOrd="0" parTransId="{DBC7EAC4-3D67-4BE2-B8EF-3ADA4CF66B52}" sibTransId="{1CC55A6C-6E31-49B9-879E-91BE1C8483C3}"/>
    <dgm:cxn modelId="{9D127D1C-FCFE-4E4E-8E8F-68623E7D38C5}" type="presParOf" srcId="{0BA3DE07-8251-456F-8F49-129B741EF931}" destId="{23D06713-3B5A-490E-8746-85B348343BF0}" srcOrd="0" destOrd="0" presId="urn:microsoft.com/office/officeart/2008/layout/VerticalCurvedList"/>
    <dgm:cxn modelId="{897C89BB-FCDD-4D64-8588-5C4D368A3A01}" type="presParOf" srcId="{23D06713-3B5A-490E-8746-85B348343BF0}" destId="{FB0F68E5-C925-4EA1-9668-08AB12C9DE88}" srcOrd="0" destOrd="0" presId="urn:microsoft.com/office/officeart/2008/layout/VerticalCurvedList"/>
    <dgm:cxn modelId="{3A54F25F-8B70-498C-ABAA-47FABB0CD705}" type="presParOf" srcId="{FB0F68E5-C925-4EA1-9668-08AB12C9DE88}" destId="{5D30C692-140D-402E-B9F3-DF9A4205671E}" srcOrd="0" destOrd="0" presId="urn:microsoft.com/office/officeart/2008/layout/VerticalCurvedList"/>
    <dgm:cxn modelId="{31A35A7D-0682-4FA5-80F4-FD7B4885BC7F}" type="presParOf" srcId="{FB0F68E5-C925-4EA1-9668-08AB12C9DE88}" destId="{B0495D42-12EA-4D82-AB30-7EC0B2E85A4A}" srcOrd="1" destOrd="0" presId="urn:microsoft.com/office/officeart/2008/layout/VerticalCurvedList"/>
    <dgm:cxn modelId="{4418A7F7-1860-48DF-AABF-AEDF248F651C}" type="presParOf" srcId="{FB0F68E5-C925-4EA1-9668-08AB12C9DE88}" destId="{9394E448-DDED-43ED-8E92-7AF11D15D888}" srcOrd="2" destOrd="0" presId="urn:microsoft.com/office/officeart/2008/layout/VerticalCurvedList"/>
    <dgm:cxn modelId="{C88A2691-3AC7-43FA-8629-AB4B22788D26}" type="presParOf" srcId="{FB0F68E5-C925-4EA1-9668-08AB12C9DE88}" destId="{8835BCD2-CC2C-49FD-B17E-70D19B910076}" srcOrd="3" destOrd="0" presId="urn:microsoft.com/office/officeart/2008/layout/VerticalCurvedList"/>
    <dgm:cxn modelId="{ECEA524A-844D-44A0-BA59-A6C2E2A784F6}" type="presParOf" srcId="{23D06713-3B5A-490E-8746-85B348343BF0}" destId="{F60DB085-45A6-457A-BFC6-F508DE3F964F}" srcOrd="1" destOrd="0" presId="urn:microsoft.com/office/officeart/2008/layout/VerticalCurvedList"/>
    <dgm:cxn modelId="{4CE1182F-286F-4BD8-A923-8079B929C745}" type="presParOf" srcId="{23D06713-3B5A-490E-8746-85B348343BF0}" destId="{171FB1D1-653C-414A-853F-8707A5A2F764}" srcOrd="2" destOrd="0" presId="urn:microsoft.com/office/officeart/2008/layout/VerticalCurvedList"/>
    <dgm:cxn modelId="{C383D338-D67B-4B79-87CD-4525F33AA045}" type="presParOf" srcId="{171FB1D1-653C-414A-853F-8707A5A2F764}" destId="{7C562A9D-01B0-4EBC-BA20-63499BB7BC8C}" srcOrd="0" destOrd="0" presId="urn:microsoft.com/office/officeart/2008/layout/VerticalCurvedList"/>
    <dgm:cxn modelId="{5D7055D1-F2CA-48DF-BC6B-CA11C58D0BEF}" type="presParOf" srcId="{23D06713-3B5A-490E-8746-85B348343BF0}" destId="{D53A7C9E-7321-4B08-8C28-DA956DB8E5CC}" srcOrd="3" destOrd="0" presId="urn:microsoft.com/office/officeart/2008/layout/VerticalCurvedList"/>
    <dgm:cxn modelId="{460BE7A7-8B5A-4219-925C-4EE7D9B54F39}" type="presParOf" srcId="{23D06713-3B5A-490E-8746-85B348343BF0}" destId="{CF7475F2-D2EE-4C93-A023-7A376716F4C3}" srcOrd="4" destOrd="0" presId="urn:microsoft.com/office/officeart/2008/layout/VerticalCurvedList"/>
    <dgm:cxn modelId="{A0E7E33D-86A8-445A-86B6-9C3F86E412C2}" type="presParOf" srcId="{CF7475F2-D2EE-4C93-A023-7A376716F4C3}" destId="{0A4AAC43-F887-4A64-8132-F447673449BB}" srcOrd="0" destOrd="0" presId="urn:microsoft.com/office/officeart/2008/layout/VerticalCurvedList"/>
    <dgm:cxn modelId="{54D829AD-0D0F-47C1-8CCD-1543C7A28190}" type="presParOf" srcId="{23D06713-3B5A-490E-8746-85B348343BF0}" destId="{FB290697-52F3-4CBA-A9A6-77884120F695}" srcOrd="5" destOrd="0" presId="urn:microsoft.com/office/officeart/2008/layout/VerticalCurvedList"/>
    <dgm:cxn modelId="{53DCB92E-4997-4CE9-9207-2B545A5B9CAB}" type="presParOf" srcId="{23D06713-3B5A-490E-8746-85B348343BF0}" destId="{5F846A0B-0C41-41B4-BF33-7497B29C72FA}" srcOrd="6" destOrd="0" presId="urn:microsoft.com/office/officeart/2008/layout/VerticalCurvedList"/>
    <dgm:cxn modelId="{B5EF6D51-8A6A-4B95-8762-8B791E62E953}" type="presParOf" srcId="{5F846A0B-0C41-41B4-BF33-7497B29C72FA}" destId="{5C177A2D-C58E-44D7-8ADB-5A663A696E4F}" srcOrd="0" destOrd="0" presId="urn:microsoft.com/office/officeart/2008/layout/VerticalCurvedList"/>
    <dgm:cxn modelId="{F9D7B419-9DFE-4E0D-8BF4-5F8F3E33457E}" type="presParOf" srcId="{23D06713-3B5A-490E-8746-85B348343BF0}" destId="{4E16D641-ED8A-44BD-AA39-9437090CC1C2}" srcOrd="7" destOrd="0" presId="urn:microsoft.com/office/officeart/2008/layout/VerticalCurvedList"/>
    <dgm:cxn modelId="{85392A76-829C-4813-A066-FCF01A744034}" type="presParOf" srcId="{23D06713-3B5A-490E-8746-85B348343BF0}" destId="{DE6C32CA-7E7B-4EA1-8CFE-251C87E4DFCB}" srcOrd="8" destOrd="0" presId="urn:microsoft.com/office/officeart/2008/layout/VerticalCurvedList"/>
    <dgm:cxn modelId="{11A9C24F-04E3-4D44-BD90-DA3FA69632D9}" type="presParOf" srcId="{DE6C32CA-7E7B-4EA1-8CFE-251C87E4DFCB}" destId="{69BF2D4F-0152-4422-B8BB-7FDD385A7C66}" srcOrd="0" destOrd="0" presId="urn:microsoft.com/office/officeart/2008/layout/VerticalCurvedList"/>
    <dgm:cxn modelId="{6CA07C0E-8AEF-4F7F-B833-CE7549B7DF15}" type="presParOf" srcId="{23D06713-3B5A-490E-8746-85B348343BF0}" destId="{7582BE4E-6EF4-4980-8108-E0114B9E16DB}" srcOrd="9" destOrd="0" presId="urn:microsoft.com/office/officeart/2008/layout/VerticalCurvedList"/>
    <dgm:cxn modelId="{B2EE0D80-B522-4DA3-9DE9-4213E3CEB1C0}" type="presParOf" srcId="{23D06713-3B5A-490E-8746-85B348343BF0}" destId="{71985A2B-BA82-477E-B353-C4B45812F4BE}" srcOrd="10" destOrd="0" presId="urn:microsoft.com/office/officeart/2008/layout/VerticalCurvedList"/>
    <dgm:cxn modelId="{75FC747D-CF63-4F98-8607-CE7FE9A42C07}" type="presParOf" srcId="{71985A2B-BA82-477E-B353-C4B45812F4BE}" destId="{58927C82-3F8E-408A-957D-8E45F4E1218E}"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D188B47A-7FE9-4CCE-856B-2CA260470B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0479975-E16E-4F00-96CB-E5F97849F2FF}">
      <dgm:prSet custT="1"/>
      <dgm:spPr/>
      <dgm:t>
        <a:bodyPr/>
        <a:lstStyle/>
        <a:p>
          <a:pPr algn="just"/>
          <a:r>
            <a:rPr lang="en-GB" sz="2000" dirty="0">
              <a:latin typeface="Calibri" panose="020F0502020204030204" pitchFamily="34" charset="0"/>
              <a:cs typeface="Calibri" panose="020F0502020204030204" pitchFamily="34" charset="0"/>
            </a:rPr>
            <a:t>Le Rwanda subit les effets du changement climatique : les catastrophes météorologiques, notamment les sécheresses, les inondations et les glissements de terrain, devraient entraîner une perte d'environ 5 % de notre PIB d'ici à 2030. </a:t>
          </a:r>
          <a:endParaRPr lang="en-US" sz="2000" dirty="0">
            <a:latin typeface="Calibri" panose="020F0502020204030204" pitchFamily="34" charset="0"/>
            <a:cs typeface="Calibri" panose="020F0502020204030204" pitchFamily="34" charset="0"/>
          </a:endParaRPr>
        </a:p>
      </dgm:t>
    </dgm:pt>
    <dgm:pt modelId="{6FB017CE-2260-47CD-B891-496EE222E5AB}" type="parTrans" cxnId="{7BFBEAE1-C16B-4866-959A-E90CB354E0DD}">
      <dgm:prSet/>
      <dgm:spPr/>
      <dgm:t>
        <a:bodyPr/>
        <a:lstStyle/>
        <a:p>
          <a:endParaRPr lang="en-US"/>
        </a:p>
      </dgm:t>
    </dgm:pt>
    <dgm:pt modelId="{FBCB0872-6B1A-4E35-8591-85407C816E48}" type="sibTrans" cxnId="{7BFBEAE1-C16B-4866-959A-E90CB354E0DD}">
      <dgm:prSet/>
      <dgm:spPr/>
      <dgm:t>
        <a:bodyPr/>
        <a:lstStyle/>
        <a:p>
          <a:endParaRPr lang="en-US"/>
        </a:p>
      </dgm:t>
    </dgm:pt>
    <dgm:pt modelId="{BE2C2687-8C41-4F2F-B150-852D4AE299A1}">
      <dgm:prSet custT="1"/>
      <dgm:spPr/>
      <dgm:t>
        <a:bodyPr/>
        <a:lstStyle/>
        <a:p>
          <a:pPr algn="just"/>
          <a:r>
            <a:rPr lang="en-GB" sz="2000" kern="1200" dirty="0">
              <a:solidFill>
                <a:prstClr val="white"/>
              </a:solidFill>
              <a:latin typeface="Calibri" panose="020F0502020204030204" pitchFamily="34" charset="0"/>
              <a:ea typeface="+mn-ea"/>
              <a:cs typeface="Calibri" panose="020F0502020204030204" pitchFamily="34" charset="0"/>
            </a:rPr>
            <a:t>Le Rwanda est partie à l'Accord de Paris et a soumis sa CDN actualisée en mai 2020.</a:t>
          </a:r>
          <a:endParaRPr lang="en-US" sz="2000" kern="1200" dirty="0">
            <a:solidFill>
              <a:prstClr val="white"/>
            </a:solidFill>
            <a:latin typeface="Calibri" panose="020F0502020204030204" pitchFamily="34" charset="0"/>
            <a:ea typeface="+mn-ea"/>
            <a:cs typeface="Calibri" panose="020F0502020204030204" pitchFamily="34" charset="0"/>
          </a:endParaRPr>
        </a:p>
      </dgm:t>
    </dgm:pt>
    <dgm:pt modelId="{9D944CB6-6550-4D4A-A09C-1E6223881E31}" type="parTrans" cxnId="{30B5D4F5-8F54-41A5-9E27-DBE69D88ACF1}">
      <dgm:prSet/>
      <dgm:spPr/>
      <dgm:t>
        <a:bodyPr/>
        <a:lstStyle/>
        <a:p>
          <a:endParaRPr lang="en-US"/>
        </a:p>
      </dgm:t>
    </dgm:pt>
    <dgm:pt modelId="{99C4AD5D-3FFD-4C68-BEEA-7FC2CD6E74B7}" type="sibTrans" cxnId="{30B5D4F5-8F54-41A5-9E27-DBE69D88ACF1}">
      <dgm:prSet/>
      <dgm:spPr/>
      <dgm:t>
        <a:bodyPr/>
        <a:lstStyle/>
        <a:p>
          <a:endParaRPr lang="en-US"/>
        </a:p>
      </dgm:t>
    </dgm:pt>
    <dgm:pt modelId="{C9FB1610-6A15-4DA1-9C8A-AEC8597651B8}">
      <dgm:prSet custT="1"/>
      <dgm:spPr/>
      <dgm:t>
        <a:bodyPr/>
        <a:lstStyle/>
        <a:p>
          <a:pPr algn="just"/>
          <a:r>
            <a:rPr lang="en-GB" sz="1800" b="1" kern="1200" dirty="0">
              <a:solidFill>
                <a:prstClr val="white"/>
              </a:solidFill>
              <a:latin typeface="Calibri" panose="020F0502020204030204" pitchFamily="34" charset="0"/>
              <a:ea typeface="+mn-ea"/>
              <a:cs typeface="Calibri" panose="020F0502020204030204" pitchFamily="34" charset="0"/>
            </a:rPr>
            <a:t>L'article 13 de l'Accord de Paris exige la </a:t>
          </a:r>
          <a:r>
            <a:rPr lang="en-GB" sz="1800" kern="1200" dirty="0">
              <a:solidFill>
                <a:prstClr val="white"/>
              </a:solidFill>
              <a:latin typeface="Calibri" panose="020F0502020204030204" pitchFamily="34" charset="0"/>
              <a:ea typeface="+mn-ea"/>
              <a:cs typeface="Calibri" panose="020F0502020204030204" pitchFamily="34" charset="0"/>
            </a:rPr>
            <a:t>mise en place d'un cadre de transparence renforcé (ETF), qui doit rendre compte des flux financiers liés aux NDC, parallèlement à d'autres exigences en matière de communication nationale (CN) et de </a:t>
          </a:r>
          <a:r>
            <a:rPr lang="en-GB" sz="2000" kern="1200" dirty="0">
              <a:solidFill>
                <a:prstClr val="white"/>
              </a:solidFill>
              <a:latin typeface="Calibri" panose="020F0502020204030204" pitchFamily="34" charset="0"/>
              <a:ea typeface="+mn-ea"/>
              <a:cs typeface="Calibri" panose="020F0502020204030204" pitchFamily="34" charset="0"/>
            </a:rPr>
            <a:t>rapports </a:t>
          </a:r>
          <a:r>
            <a:rPr lang="en-GB" sz="1800" kern="1200" dirty="0">
              <a:solidFill>
                <a:prstClr val="white"/>
              </a:solidFill>
              <a:latin typeface="Calibri" panose="020F0502020204030204" pitchFamily="34" charset="0"/>
              <a:ea typeface="+mn-ea"/>
              <a:cs typeface="Calibri" panose="020F0502020204030204" pitchFamily="34" charset="0"/>
            </a:rPr>
            <a:t>biennaux </a:t>
          </a:r>
          <a:r>
            <a:rPr lang="en-GB" sz="2000" kern="1200" dirty="0">
              <a:solidFill>
                <a:prstClr val="white"/>
              </a:solidFill>
              <a:latin typeface="Calibri" panose="020F0502020204030204" pitchFamily="34" charset="0"/>
              <a:ea typeface="+mn-ea"/>
              <a:cs typeface="Calibri" panose="020F0502020204030204" pitchFamily="34" charset="0"/>
            </a:rPr>
            <a:t>sur la transparence (RBT).</a:t>
          </a:r>
          <a:endParaRPr lang="en-US" sz="2000" kern="1200" dirty="0">
            <a:solidFill>
              <a:prstClr val="white"/>
            </a:solidFill>
            <a:latin typeface="Calibri" panose="020F0502020204030204" pitchFamily="34" charset="0"/>
            <a:ea typeface="+mn-ea"/>
            <a:cs typeface="Calibri" panose="020F0502020204030204" pitchFamily="34" charset="0"/>
          </a:endParaRPr>
        </a:p>
      </dgm:t>
    </dgm:pt>
    <dgm:pt modelId="{AC00B455-4D95-481E-8829-D892EB59018D}" type="parTrans" cxnId="{05BB718E-095F-4426-90F0-C7794867FF0C}">
      <dgm:prSet/>
      <dgm:spPr/>
      <dgm:t>
        <a:bodyPr/>
        <a:lstStyle/>
        <a:p>
          <a:endParaRPr lang="en-US"/>
        </a:p>
      </dgm:t>
    </dgm:pt>
    <dgm:pt modelId="{3F13A4E7-B321-46BD-87CE-319507E561C6}" type="sibTrans" cxnId="{05BB718E-095F-4426-90F0-C7794867FF0C}">
      <dgm:prSet/>
      <dgm:spPr/>
      <dgm:t>
        <a:bodyPr/>
        <a:lstStyle/>
        <a:p>
          <a:endParaRPr lang="en-US"/>
        </a:p>
      </dgm:t>
    </dgm:pt>
    <dgm:pt modelId="{D171B5FA-E950-4761-96F9-CB7351710C47}" type="pres">
      <dgm:prSet presAssocID="{D188B47A-7FE9-4CCE-856B-2CA260470B30}" presName="linear" presStyleCnt="0">
        <dgm:presLayoutVars>
          <dgm:animLvl val="lvl"/>
          <dgm:resizeHandles val="exact"/>
        </dgm:presLayoutVars>
      </dgm:prSet>
      <dgm:spPr/>
    </dgm:pt>
    <dgm:pt modelId="{95DFEE4A-E6BD-4A9E-A450-790F07EF218A}" type="pres">
      <dgm:prSet presAssocID="{00479975-E16E-4F00-96CB-E5F97849F2FF}" presName="parentText" presStyleLbl="node1" presStyleIdx="0" presStyleCnt="3" custLinFactY="-26237" custLinFactNeighborX="-289" custLinFactNeighborY="-100000">
        <dgm:presLayoutVars>
          <dgm:chMax val="0"/>
          <dgm:bulletEnabled val="1"/>
        </dgm:presLayoutVars>
      </dgm:prSet>
      <dgm:spPr/>
    </dgm:pt>
    <dgm:pt modelId="{B8EC83C2-C192-4613-8BF0-9F403B0BC62B}" type="pres">
      <dgm:prSet presAssocID="{FBCB0872-6B1A-4E35-8591-85407C816E48}" presName="spacer" presStyleCnt="0"/>
      <dgm:spPr/>
    </dgm:pt>
    <dgm:pt modelId="{8D1E2541-DA37-4B14-9261-977738ED488C}" type="pres">
      <dgm:prSet presAssocID="{BE2C2687-8C41-4F2F-B150-852D4AE299A1}" presName="parentText" presStyleLbl="node1" presStyleIdx="1" presStyleCnt="3" custLinFactY="-1976" custLinFactNeighborY="-100000">
        <dgm:presLayoutVars>
          <dgm:chMax val="0"/>
          <dgm:bulletEnabled val="1"/>
        </dgm:presLayoutVars>
      </dgm:prSet>
      <dgm:spPr/>
    </dgm:pt>
    <dgm:pt modelId="{76A10B57-EB69-46A0-9D03-E00306F75FEC}" type="pres">
      <dgm:prSet presAssocID="{99C4AD5D-3FFD-4C68-BEEA-7FC2CD6E74B7}" presName="spacer" presStyleCnt="0"/>
      <dgm:spPr/>
    </dgm:pt>
    <dgm:pt modelId="{27B4A23E-64C8-4D03-BCC0-A8FC374E1A61}" type="pres">
      <dgm:prSet presAssocID="{C9FB1610-6A15-4DA1-9C8A-AEC8597651B8}" presName="parentText" presStyleLbl="node1" presStyleIdx="2" presStyleCnt="3" custScaleY="95398" custLinFactY="-5494" custLinFactNeighborY="-100000">
        <dgm:presLayoutVars>
          <dgm:chMax val="0"/>
          <dgm:bulletEnabled val="1"/>
        </dgm:presLayoutVars>
      </dgm:prSet>
      <dgm:spPr/>
    </dgm:pt>
  </dgm:ptLst>
  <dgm:cxnLst>
    <dgm:cxn modelId="{9552B70E-0DAB-453F-9D0F-97D76E467834}" type="presOf" srcId="{BE2C2687-8C41-4F2F-B150-852D4AE299A1}" destId="{8D1E2541-DA37-4B14-9261-977738ED488C}" srcOrd="0" destOrd="0" presId="urn:microsoft.com/office/officeart/2005/8/layout/vList2"/>
    <dgm:cxn modelId="{05BB718E-095F-4426-90F0-C7794867FF0C}" srcId="{D188B47A-7FE9-4CCE-856B-2CA260470B30}" destId="{C9FB1610-6A15-4DA1-9C8A-AEC8597651B8}" srcOrd="2" destOrd="0" parTransId="{AC00B455-4D95-481E-8829-D892EB59018D}" sibTransId="{3F13A4E7-B321-46BD-87CE-319507E561C6}"/>
    <dgm:cxn modelId="{531C43A9-9E6C-48D4-B946-A6A67C7137D7}" type="presOf" srcId="{00479975-E16E-4F00-96CB-E5F97849F2FF}" destId="{95DFEE4A-E6BD-4A9E-A450-790F07EF218A}" srcOrd="0" destOrd="0" presId="urn:microsoft.com/office/officeart/2005/8/layout/vList2"/>
    <dgm:cxn modelId="{7BFBEAE1-C16B-4866-959A-E90CB354E0DD}" srcId="{D188B47A-7FE9-4CCE-856B-2CA260470B30}" destId="{00479975-E16E-4F00-96CB-E5F97849F2FF}" srcOrd="0" destOrd="0" parTransId="{6FB017CE-2260-47CD-B891-496EE222E5AB}" sibTransId="{FBCB0872-6B1A-4E35-8591-85407C816E48}"/>
    <dgm:cxn modelId="{FDAA35F0-E798-4BBF-BB01-2C67F784DD26}" type="presOf" srcId="{D188B47A-7FE9-4CCE-856B-2CA260470B30}" destId="{D171B5FA-E950-4761-96F9-CB7351710C47}" srcOrd="0" destOrd="0" presId="urn:microsoft.com/office/officeart/2005/8/layout/vList2"/>
    <dgm:cxn modelId="{0DFBA3F1-47AD-4064-9293-63D4B7C46546}" type="presOf" srcId="{C9FB1610-6A15-4DA1-9C8A-AEC8597651B8}" destId="{27B4A23E-64C8-4D03-BCC0-A8FC374E1A61}" srcOrd="0" destOrd="0" presId="urn:microsoft.com/office/officeart/2005/8/layout/vList2"/>
    <dgm:cxn modelId="{30B5D4F5-8F54-41A5-9E27-DBE69D88ACF1}" srcId="{D188B47A-7FE9-4CCE-856B-2CA260470B30}" destId="{BE2C2687-8C41-4F2F-B150-852D4AE299A1}" srcOrd="1" destOrd="0" parTransId="{9D944CB6-6550-4D4A-A09C-1E6223881E31}" sibTransId="{99C4AD5D-3FFD-4C68-BEEA-7FC2CD6E74B7}"/>
    <dgm:cxn modelId="{756EAD11-C68E-4222-8E11-9E4F0E480576}" type="presParOf" srcId="{D171B5FA-E950-4761-96F9-CB7351710C47}" destId="{95DFEE4A-E6BD-4A9E-A450-790F07EF218A}" srcOrd="0" destOrd="0" presId="urn:microsoft.com/office/officeart/2005/8/layout/vList2"/>
    <dgm:cxn modelId="{0C08ABE7-5104-4F50-A986-9DE7A01844F4}" type="presParOf" srcId="{D171B5FA-E950-4761-96F9-CB7351710C47}" destId="{B8EC83C2-C192-4613-8BF0-9F403B0BC62B}" srcOrd="1" destOrd="0" presId="urn:microsoft.com/office/officeart/2005/8/layout/vList2"/>
    <dgm:cxn modelId="{B7741A3E-28D3-4254-86E6-FD2F5A5110F7}" type="presParOf" srcId="{D171B5FA-E950-4761-96F9-CB7351710C47}" destId="{8D1E2541-DA37-4B14-9261-977738ED488C}" srcOrd="2" destOrd="0" presId="urn:microsoft.com/office/officeart/2005/8/layout/vList2"/>
    <dgm:cxn modelId="{A68E4622-661C-4D56-9BD2-DF7351D41FC5}" type="presParOf" srcId="{D171B5FA-E950-4761-96F9-CB7351710C47}" destId="{76A10B57-EB69-46A0-9D03-E00306F75FEC}" srcOrd="3" destOrd="0" presId="urn:microsoft.com/office/officeart/2005/8/layout/vList2"/>
    <dgm:cxn modelId="{A9F4EE30-9A6E-49C8-B50B-B05EA95528F7}" type="presParOf" srcId="{D171B5FA-E950-4761-96F9-CB7351710C47}" destId="{27B4A23E-64C8-4D03-BCC0-A8FC374E1A6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EE604731-5F4C-49F8-89D9-E72BEA9D62EC}"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C0942740-FF80-4CF0-8959-C0EE833766E6}">
      <dgm:prSet/>
      <dgm:spPr>
        <a:xfrm>
          <a:off x="4097387" y="275855"/>
          <a:ext cx="2610929" cy="1657939"/>
        </a:xfrm>
        <a:prstGeom prst="roundRect">
          <a:avLst>
            <a:gd name="adj" fmla="val 10000"/>
          </a:avLst>
        </a:prstGeom>
        <a:solidFill>
          <a:srgbClr val="ED7D31">
            <a:lumMod val="75000"/>
          </a:srgbClr>
        </a:solidFill>
        <a:ln w="6350" cap="flat" cmpd="sng" algn="ctr">
          <a:solidFill>
            <a:srgbClr val="5B9BD5">
              <a:hueOff val="0"/>
              <a:satOff val="0"/>
              <a:lumOff val="0"/>
              <a:alphaOff val="0"/>
            </a:srgbClr>
          </a:solidFill>
          <a:prstDash val="solid"/>
          <a:miter lim="800000"/>
        </a:ln>
        <a:effectLst/>
      </dgm:spPr>
      <dgm:t>
        <a:bodyPr/>
        <a:lstStyle/>
        <a:p>
          <a:pPr rtl="0"/>
          <a:r>
            <a:rPr lang="en-GB" b="1" dirty="0">
              <a:solidFill>
                <a:sysClr val="windowText" lastClr="000000">
                  <a:hueOff val="0"/>
                  <a:satOff val="0"/>
                  <a:lumOff val="0"/>
                  <a:alphaOff val="0"/>
                </a:sysClr>
              </a:solidFill>
              <a:latin typeface="Calibri" panose="020F0502020204030204"/>
              <a:ea typeface="+mn-ea"/>
              <a:cs typeface="+mn-cs"/>
            </a:rPr>
            <a:t>Le Rwanda a investi 4,9% du budget annuel dans Env &amp; </a:t>
          </a:r>
          <a:r>
            <a:rPr lang="en-GB" b="1" dirty="0" err="1">
              <a:solidFill>
                <a:sysClr val="windowText" lastClr="000000">
                  <a:hueOff val="0"/>
                  <a:satOff val="0"/>
                  <a:lumOff val="0"/>
                  <a:alphaOff val="0"/>
                </a:sysClr>
              </a:solidFill>
              <a:latin typeface="Calibri" panose="020F0502020204030204"/>
              <a:ea typeface="+mn-ea"/>
              <a:cs typeface="+mn-cs"/>
            </a:rPr>
            <a:t>Ecc </a:t>
          </a:r>
          <a:r>
            <a:rPr lang="en-GB" b="1" dirty="0">
              <a:solidFill>
                <a:sysClr val="windowText" lastClr="000000">
                  <a:hueOff val="0"/>
                  <a:satOff val="0"/>
                  <a:lumOff val="0"/>
                  <a:alphaOff val="0"/>
                </a:sysClr>
              </a:solidFill>
              <a:latin typeface="Calibri" panose="020F0502020204030204"/>
              <a:ea typeface="+mn-ea"/>
              <a:cs typeface="+mn-cs"/>
            </a:rPr>
            <a:t>(2020/2021)</a:t>
          </a:r>
          <a:endParaRPr lang="en-US" b="1" dirty="0">
            <a:solidFill>
              <a:sysClr val="windowText" lastClr="000000">
                <a:hueOff val="0"/>
                <a:satOff val="0"/>
                <a:lumOff val="0"/>
                <a:alphaOff val="0"/>
              </a:sysClr>
            </a:solidFill>
            <a:latin typeface="Calibri" panose="020F0502020204030204"/>
            <a:ea typeface="+mn-ea"/>
            <a:cs typeface="+mn-cs"/>
          </a:endParaRPr>
        </a:p>
      </dgm:t>
    </dgm:pt>
    <dgm:pt modelId="{CA5E33BB-582E-4091-8734-8197955D7725}" type="parTrans" cxnId="{2A5DA939-24BD-47AA-865C-4B0D0539C969}">
      <dgm:prSet/>
      <dgm:spPr/>
      <dgm:t>
        <a:bodyPr/>
        <a:lstStyle/>
        <a:p>
          <a:endParaRPr lang="en-US"/>
        </a:p>
      </dgm:t>
    </dgm:pt>
    <dgm:pt modelId="{F2B13FAB-769D-4E50-9230-D043A0A724C7}" type="sibTrans" cxnId="{2A5DA939-24BD-47AA-865C-4B0D0539C969}">
      <dgm:prSet/>
      <dgm:spPr/>
      <dgm:t>
        <a:bodyPr/>
        <a:lstStyle/>
        <a:p>
          <a:endParaRPr lang="en-US"/>
        </a:p>
      </dgm:t>
    </dgm:pt>
    <dgm:pt modelId="{01D9D296-9F62-48BA-A155-466F35258F8E}">
      <dgm:prSet/>
      <dgm:spPr>
        <a:xfrm>
          <a:off x="906251" y="2693140"/>
          <a:ext cx="2610929" cy="1657939"/>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marL="0" lvl="0" algn="ctr" defTabSz="711200" rtl="0">
            <a:lnSpc>
              <a:spcPct val="90000"/>
            </a:lnSpc>
            <a:spcBef>
              <a:spcPct val="0"/>
            </a:spcBef>
            <a:spcAft>
              <a:spcPct val="35000"/>
            </a:spcAft>
            <a:buNone/>
          </a:pPr>
          <a:r>
            <a:rPr lang="en-US" dirty="0">
              <a:solidFill>
                <a:sysClr val="windowText" lastClr="000000">
                  <a:hueOff val="0"/>
                  <a:satOff val="0"/>
                  <a:lumOff val="0"/>
                  <a:alphaOff val="0"/>
                </a:sysClr>
              </a:solidFill>
              <a:latin typeface="Calibri" panose="020F0502020204030204"/>
              <a:ea typeface="+mn-ea"/>
              <a:cs typeface="+mn-cs"/>
            </a:rPr>
            <a:t>Env &amp; cc ont fait l'objet d'un suivi :</a:t>
          </a:r>
        </a:p>
      </dgm:t>
    </dgm:pt>
    <dgm:pt modelId="{BCDD4465-D8A7-47BA-B2FD-3672B6C21D00}" type="parTrans" cxnId="{CAB92E1A-44A7-4AA9-881C-E290480E5CED}">
      <dgm:prSet/>
      <dgm:spPr>
        <a:xfrm>
          <a:off x="1921612" y="1658197"/>
          <a:ext cx="3191135" cy="759345"/>
        </a:xfrm>
        <a:custGeom>
          <a:avLst/>
          <a:gdLst/>
          <a:ahLst/>
          <a:cxnLst/>
          <a:rect l="0" t="0" r="0" b="0"/>
          <a:pathLst>
            <a:path>
              <a:moveTo>
                <a:pt x="3191135" y="0"/>
              </a:moveTo>
              <a:lnTo>
                <a:pt x="3191135" y="517471"/>
              </a:lnTo>
              <a:lnTo>
                <a:pt x="0" y="517471"/>
              </a:lnTo>
              <a:lnTo>
                <a:pt x="0" y="759345"/>
              </a:lnTo>
            </a:path>
          </a:pathLst>
        </a:custGeom>
        <a:noFill/>
        <a:ln w="6350" cap="flat" cmpd="sng" algn="ctr">
          <a:solidFill>
            <a:srgbClr val="5B9BD5">
              <a:shade val="60000"/>
              <a:hueOff val="0"/>
              <a:satOff val="0"/>
              <a:lumOff val="0"/>
              <a:alphaOff val="0"/>
            </a:srgbClr>
          </a:solidFill>
          <a:prstDash val="solid"/>
          <a:miter lim="800000"/>
        </a:ln>
        <a:effectLst/>
      </dgm:spPr>
      <dgm:t>
        <a:bodyPr/>
        <a:lstStyle/>
        <a:p>
          <a:endParaRPr lang="en-US"/>
        </a:p>
      </dgm:t>
    </dgm:pt>
    <dgm:pt modelId="{D5DE7B69-A8F4-4D2D-85A6-16B951BC1003}" type="sibTrans" cxnId="{CAB92E1A-44A7-4AA9-881C-E290480E5CED}">
      <dgm:prSet/>
      <dgm:spPr/>
      <dgm:t>
        <a:bodyPr/>
        <a:lstStyle/>
        <a:p>
          <a:endParaRPr lang="en-US"/>
        </a:p>
      </dgm:t>
    </dgm:pt>
    <dgm:pt modelId="{1AFA5B9F-99B8-46A6-ABB1-E90DB21B77E0}">
      <dgm:prSet/>
      <dgm:spPr>
        <a:xfrm>
          <a:off x="4097387" y="2693140"/>
          <a:ext cx="2610929" cy="1657939"/>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rtl="0"/>
          <a:r>
            <a:rPr lang="en-US" dirty="0">
              <a:solidFill>
                <a:sysClr val="windowText" lastClr="000000">
                  <a:hueOff val="0"/>
                  <a:satOff val="0"/>
                  <a:lumOff val="0"/>
                  <a:alphaOff val="0"/>
                </a:sysClr>
              </a:solidFill>
              <a:latin typeface="Calibri" panose="020F0502020204030204"/>
              <a:ea typeface="+mn-ea"/>
              <a:cs typeface="+mn-cs"/>
            </a:rPr>
            <a:t>Env &amp;CC budget annuel Évaluation </a:t>
          </a:r>
        </a:p>
      </dgm:t>
    </dgm:pt>
    <dgm:pt modelId="{9456796E-1DFC-4BAA-B201-217D5C55589C}" type="parTrans" cxnId="{08BF6217-6655-4F3A-93C1-8414867B68DD}">
      <dgm:prSet/>
      <dgm:spPr>
        <a:xfrm>
          <a:off x="5067028" y="1658197"/>
          <a:ext cx="91440" cy="759345"/>
        </a:xfrm>
        <a:custGeom>
          <a:avLst/>
          <a:gdLst/>
          <a:ahLst/>
          <a:cxnLst/>
          <a:rect l="0" t="0" r="0" b="0"/>
          <a:pathLst>
            <a:path>
              <a:moveTo>
                <a:pt x="45720" y="0"/>
              </a:moveTo>
              <a:lnTo>
                <a:pt x="45720" y="759345"/>
              </a:lnTo>
            </a:path>
          </a:pathLst>
        </a:custGeom>
        <a:noFill/>
        <a:ln w="6350" cap="flat" cmpd="sng" algn="ctr">
          <a:solidFill>
            <a:srgbClr val="5B9BD5">
              <a:shade val="60000"/>
              <a:hueOff val="0"/>
              <a:satOff val="0"/>
              <a:lumOff val="0"/>
              <a:alphaOff val="0"/>
            </a:srgbClr>
          </a:solidFill>
          <a:prstDash val="solid"/>
          <a:miter lim="800000"/>
        </a:ln>
        <a:effectLst/>
      </dgm:spPr>
      <dgm:t>
        <a:bodyPr/>
        <a:lstStyle/>
        <a:p>
          <a:endParaRPr lang="en-US"/>
        </a:p>
      </dgm:t>
    </dgm:pt>
    <dgm:pt modelId="{3F2D245E-9CE6-458F-8ACF-88859D1BCF14}" type="sibTrans" cxnId="{08BF6217-6655-4F3A-93C1-8414867B68DD}">
      <dgm:prSet/>
      <dgm:spPr/>
      <dgm:t>
        <a:bodyPr/>
        <a:lstStyle/>
        <a:p>
          <a:endParaRPr lang="en-US"/>
        </a:p>
      </dgm:t>
    </dgm:pt>
    <dgm:pt modelId="{82435414-22C2-4873-946D-ECE8F0521212}">
      <dgm:prSet/>
      <dgm:spPr>
        <a:xfrm>
          <a:off x="7288522" y="2693140"/>
          <a:ext cx="2610929" cy="1657939"/>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rtl="0"/>
          <a:r>
            <a:rPr lang="en-US" dirty="0">
              <a:solidFill>
                <a:sysClr val="windowText" lastClr="000000">
                  <a:hueOff val="0"/>
                  <a:satOff val="0"/>
                  <a:lumOff val="0"/>
                  <a:alphaOff val="0"/>
                </a:sysClr>
              </a:solidFill>
              <a:latin typeface="Calibri" panose="020F0502020204030204"/>
              <a:ea typeface="+mn-ea"/>
              <a:cs typeface="+mn-cs"/>
            </a:rPr>
            <a:t>Déclaration de suivi Env &amp; cc </a:t>
          </a:r>
        </a:p>
      </dgm:t>
    </dgm:pt>
    <dgm:pt modelId="{44E2FB81-DDC7-4F99-90A2-6EFBCFDE95F3}" type="parTrans" cxnId="{5DB22BD7-0F79-40FF-BB8C-A704B74F0F32}">
      <dgm:prSet/>
      <dgm:spPr>
        <a:xfrm>
          <a:off x="5112748" y="1658197"/>
          <a:ext cx="3191135" cy="759345"/>
        </a:xfrm>
        <a:custGeom>
          <a:avLst/>
          <a:gdLst/>
          <a:ahLst/>
          <a:cxnLst/>
          <a:rect l="0" t="0" r="0" b="0"/>
          <a:pathLst>
            <a:path>
              <a:moveTo>
                <a:pt x="0" y="0"/>
              </a:moveTo>
              <a:lnTo>
                <a:pt x="0" y="517471"/>
              </a:lnTo>
              <a:lnTo>
                <a:pt x="3191135" y="517471"/>
              </a:lnTo>
              <a:lnTo>
                <a:pt x="3191135" y="759345"/>
              </a:lnTo>
            </a:path>
          </a:pathLst>
        </a:custGeom>
        <a:noFill/>
        <a:ln w="6350" cap="flat" cmpd="sng" algn="ctr">
          <a:solidFill>
            <a:srgbClr val="5B9BD5">
              <a:shade val="60000"/>
              <a:hueOff val="0"/>
              <a:satOff val="0"/>
              <a:lumOff val="0"/>
              <a:alphaOff val="0"/>
            </a:srgbClr>
          </a:solidFill>
          <a:prstDash val="solid"/>
          <a:miter lim="800000"/>
        </a:ln>
        <a:effectLst/>
      </dgm:spPr>
      <dgm:t>
        <a:bodyPr/>
        <a:lstStyle/>
        <a:p>
          <a:endParaRPr lang="en-US"/>
        </a:p>
      </dgm:t>
    </dgm:pt>
    <dgm:pt modelId="{3564CECB-1BAD-4AA3-8E08-BE14FA6DFB94}" type="sibTrans" cxnId="{5DB22BD7-0F79-40FF-BB8C-A704B74F0F32}">
      <dgm:prSet/>
      <dgm:spPr/>
      <dgm:t>
        <a:bodyPr/>
        <a:lstStyle/>
        <a:p>
          <a:endParaRPr lang="en-US"/>
        </a:p>
      </dgm:t>
    </dgm:pt>
    <dgm:pt modelId="{0669E82C-52BE-4E88-BE4A-38C3D72E46FC}">
      <dgm:prSet custT="1"/>
      <dgm:spPr/>
      <dgm: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ysClr val="windowText" lastClr="000000">
                  <a:hueOff val="0"/>
                  <a:satOff val="0"/>
                  <a:lumOff val="0"/>
                  <a:alphaOff val="0"/>
                </a:sysClr>
              </a:solidFill>
              <a:latin typeface="Calibri" panose="020F0502020204030204"/>
              <a:ea typeface="+mn-ea"/>
              <a:cs typeface="+mn-cs"/>
            </a:rPr>
            <a:t>Examen des dépenses publiques pour l'environnement et le changement climatique</a:t>
          </a:r>
          <a:endParaRPr lang="en-RW" sz="1400" kern="1200" dirty="0">
            <a:solidFill>
              <a:sysClr val="windowText" lastClr="000000">
                <a:hueOff val="0"/>
                <a:satOff val="0"/>
                <a:lumOff val="0"/>
                <a:alphaOff val="0"/>
              </a:sysClr>
            </a:solidFill>
            <a:latin typeface="Calibri" panose="020F0502020204030204"/>
            <a:ea typeface="+mn-ea"/>
            <a:cs typeface="+mn-cs"/>
          </a:endParaRPr>
        </a:p>
        <a:p>
          <a:pPr rtl="0"/>
          <a:endParaRPr lang="en-RW" sz="1400" kern="1200" dirty="0"/>
        </a:p>
      </dgm:t>
    </dgm:pt>
    <dgm:pt modelId="{FCC1143D-32AD-49B9-8F7C-817C626E9D5C}" type="parTrans" cxnId="{D74C1603-BCC8-447A-B001-A788A3D98FEE}">
      <dgm:prSet/>
      <dgm:spPr/>
      <dgm:t>
        <a:bodyPr/>
        <a:lstStyle/>
        <a:p>
          <a:endParaRPr lang="en-RW"/>
        </a:p>
      </dgm:t>
    </dgm:pt>
    <dgm:pt modelId="{EDBD3437-7091-4E7B-ABDF-C949920D28A9}" type="sibTrans" cxnId="{D74C1603-BCC8-447A-B001-A788A3D98FEE}">
      <dgm:prSet/>
      <dgm:spPr/>
      <dgm:t>
        <a:bodyPr/>
        <a:lstStyle/>
        <a:p>
          <a:endParaRPr lang="en-RW"/>
        </a:p>
      </dgm:t>
    </dgm:pt>
    <dgm:pt modelId="{0247579E-C49B-4AED-8BD5-F2FEA0E2FBBF}" type="pres">
      <dgm:prSet presAssocID="{EE604731-5F4C-49F8-89D9-E72BEA9D62EC}" presName="hierChild1" presStyleCnt="0">
        <dgm:presLayoutVars>
          <dgm:chPref val="1"/>
          <dgm:dir/>
          <dgm:animOne val="branch"/>
          <dgm:animLvl val="lvl"/>
          <dgm:resizeHandles/>
        </dgm:presLayoutVars>
      </dgm:prSet>
      <dgm:spPr/>
    </dgm:pt>
    <dgm:pt modelId="{F27925AE-3C0B-4C47-A779-D2374A17D15D}" type="pres">
      <dgm:prSet presAssocID="{C0942740-FF80-4CF0-8959-C0EE833766E6}" presName="hierRoot1" presStyleCnt="0"/>
      <dgm:spPr/>
    </dgm:pt>
    <dgm:pt modelId="{E6EE1E39-EF81-4217-ADEB-674551422A93}" type="pres">
      <dgm:prSet presAssocID="{C0942740-FF80-4CF0-8959-C0EE833766E6}" presName="composite" presStyleCnt="0"/>
      <dgm:spPr/>
    </dgm:pt>
    <dgm:pt modelId="{6830FAE5-3D69-4708-B26B-7D861664D669}" type="pres">
      <dgm:prSet presAssocID="{C0942740-FF80-4CF0-8959-C0EE833766E6}" presName="background" presStyleLbl="node0" presStyleIdx="0" presStyleCnt="1"/>
      <dgm:spPr>
        <a:xfrm>
          <a:off x="3807283" y="257"/>
          <a:ext cx="2610929" cy="1657939"/>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pt>
    <dgm:pt modelId="{296A89E2-29FD-4C43-B989-16FE5F4C9011}" type="pres">
      <dgm:prSet presAssocID="{C0942740-FF80-4CF0-8959-C0EE833766E6}" presName="text" presStyleLbl="fgAcc0" presStyleIdx="0" presStyleCnt="1">
        <dgm:presLayoutVars>
          <dgm:chPref val="3"/>
        </dgm:presLayoutVars>
      </dgm:prSet>
      <dgm:spPr/>
    </dgm:pt>
    <dgm:pt modelId="{B0B491ED-6B3F-44DE-9712-38CFBA4D00FD}" type="pres">
      <dgm:prSet presAssocID="{C0942740-FF80-4CF0-8959-C0EE833766E6}" presName="hierChild2" presStyleCnt="0"/>
      <dgm:spPr/>
    </dgm:pt>
    <dgm:pt modelId="{4D6D7151-792C-471C-944F-BF8B9635800C}" type="pres">
      <dgm:prSet presAssocID="{BCDD4465-D8A7-47BA-B2FD-3672B6C21D00}" presName="Name10" presStyleLbl="parChTrans1D2" presStyleIdx="0" presStyleCnt="4"/>
      <dgm:spPr/>
    </dgm:pt>
    <dgm:pt modelId="{CD2A737A-4BED-4A16-B900-6AA898E18CAA}" type="pres">
      <dgm:prSet presAssocID="{01D9D296-9F62-48BA-A155-466F35258F8E}" presName="hierRoot2" presStyleCnt="0"/>
      <dgm:spPr/>
    </dgm:pt>
    <dgm:pt modelId="{D6B506CD-A478-4AED-8115-957B863152EF}" type="pres">
      <dgm:prSet presAssocID="{01D9D296-9F62-48BA-A155-466F35258F8E}" presName="composite2" presStyleCnt="0"/>
      <dgm:spPr/>
    </dgm:pt>
    <dgm:pt modelId="{C17814DD-9785-415D-B4A8-AF02E9ED7E09}" type="pres">
      <dgm:prSet presAssocID="{01D9D296-9F62-48BA-A155-466F35258F8E}" presName="background2" presStyleLbl="node2" presStyleIdx="0" presStyleCnt="4"/>
      <dgm:spPr>
        <a:xfrm>
          <a:off x="616148" y="2417542"/>
          <a:ext cx="2610929" cy="1657939"/>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pt>
    <dgm:pt modelId="{42B3A03D-A051-4150-B45E-AE49E90A0401}" type="pres">
      <dgm:prSet presAssocID="{01D9D296-9F62-48BA-A155-466F35258F8E}" presName="text2" presStyleLbl="fgAcc2" presStyleIdx="0" presStyleCnt="4">
        <dgm:presLayoutVars>
          <dgm:chPref val="3"/>
        </dgm:presLayoutVars>
      </dgm:prSet>
      <dgm:spPr/>
    </dgm:pt>
    <dgm:pt modelId="{D453AA92-20F1-4530-8599-27492D33B5A0}" type="pres">
      <dgm:prSet presAssocID="{01D9D296-9F62-48BA-A155-466F35258F8E}" presName="hierChild3" presStyleCnt="0"/>
      <dgm:spPr/>
    </dgm:pt>
    <dgm:pt modelId="{EF9E380B-E9B8-4AD1-BEE7-F2B9D916C8B0}" type="pres">
      <dgm:prSet presAssocID="{FCC1143D-32AD-49B9-8F7C-817C626E9D5C}" presName="Name10" presStyleLbl="parChTrans1D2" presStyleIdx="1" presStyleCnt="4"/>
      <dgm:spPr/>
    </dgm:pt>
    <dgm:pt modelId="{0C5B2606-D005-4E3A-A242-54D5A61BA4EE}" type="pres">
      <dgm:prSet presAssocID="{0669E82C-52BE-4E88-BE4A-38C3D72E46FC}" presName="hierRoot2" presStyleCnt="0"/>
      <dgm:spPr/>
    </dgm:pt>
    <dgm:pt modelId="{509AD4F8-CDCF-422B-8F26-2FE407736DAF}" type="pres">
      <dgm:prSet presAssocID="{0669E82C-52BE-4E88-BE4A-38C3D72E46FC}" presName="composite2" presStyleCnt="0"/>
      <dgm:spPr/>
    </dgm:pt>
    <dgm:pt modelId="{D30E4E29-99D3-4788-8902-78364BB14056}" type="pres">
      <dgm:prSet presAssocID="{0669E82C-52BE-4E88-BE4A-38C3D72E46FC}" presName="background2" presStyleLbl="node2" presStyleIdx="1" presStyleCnt="4"/>
      <dgm:spPr/>
    </dgm:pt>
    <dgm:pt modelId="{C283D291-9549-42ED-85B1-2BC134F5EF14}" type="pres">
      <dgm:prSet presAssocID="{0669E82C-52BE-4E88-BE4A-38C3D72E46FC}" presName="text2" presStyleLbl="fgAcc2" presStyleIdx="1" presStyleCnt="4">
        <dgm:presLayoutVars>
          <dgm:chPref val="3"/>
        </dgm:presLayoutVars>
      </dgm:prSet>
      <dgm:spPr/>
    </dgm:pt>
    <dgm:pt modelId="{174462E7-D3F4-4BCE-A980-A01A0A8D9117}" type="pres">
      <dgm:prSet presAssocID="{0669E82C-52BE-4E88-BE4A-38C3D72E46FC}" presName="hierChild3" presStyleCnt="0"/>
      <dgm:spPr/>
    </dgm:pt>
    <dgm:pt modelId="{694CC68E-6D2D-4FED-B3AD-FB293FE897BE}" type="pres">
      <dgm:prSet presAssocID="{9456796E-1DFC-4BAA-B201-217D5C55589C}" presName="Name10" presStyleLbl="parChTrans1D2" presStyleIdx="2" presStyleCnt="4"/>
      <dgm:spPr/>
    </dgm:pt>
    <dgm:pt modelId="{35318591-2E09-4A1B-8581-896B674D5D84}" type="pres">
      <dgm:prSet presAssocID="{1AFA5B9F-99B8-46A6-ABB1-E90DB21B77E0}" presName="hierRoot2" presStyleCnt="0"/>
      <dgm:spPr/>
    </dgm:pt>
    <dgm:pt modelId="{2B64C4B1-B66B-44B6-9745-FC13F4A30C2E}" type="pres">
      <dgm:prSet presAssocID="{1AFA5B9F-99B8-46A6-ABB1-E90DB21B77E0}" presName="composite2" presStyleCnt="0"/>
      <dgm:spPr/>
    </dgm:pt>
    <dgm:pt modelId="{2B971F99-C217-497B-8A9F-502F68A89E85}" type="pres">
      <dgm:prSet presAssocID="{1AFA5B9F-99B8-46A6-ABB1-E90DB21B77E0}" presName="background2" presStyleLbl="node2" presStyleIdx="2" presStyleCnt="4"/>
      <dgm:spPr>
        <a:xfrm>
          <a:off x="3807283" y="2417542"/>
          <a:ext cx="2610929" cy="1657939"/>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pt>
    <dgm:pt modelId="{BF4394E9-E3A8-4C14-A574-8F9E6BFCEF39}" type="pres">
      <dgm:prSet presAssocID="{1AFA5B9F-99B8-46A6-ABB1-E90DB21B77E0}" presName="text2" presStyleLbl="fgAcc2" presStyleIdx="2" presStyleCnt="4">
        <dgm:presLayoutVars>
          <dgm:chPref val="3"/>
        </dgm:presLayoutVars>
      </dgm:prSet>
      <dgm:spPr/>
    </dgm:pt>
    <dgm:pt modelId="{5FD7D811-FC0E-4B1D-8D7A-19A212A84822}" type="pres">
      <dgm:prSet presAssocID="{1AFA5B9F-99B8-46A6-ABB1-E90DB21B77E0}" presName="hierChild3" presStyleCnt="0"/>
      <dgm:spPr/>
    </dgm:pt>
    <dgm:pt modelId="{D8173B2E-DA49-406E-8AF6-EE0C9AC5DEDA}" type="pres">
      <dgm:prSet presAssocID="{44E2FB81-DDC7-4F99-90A2-6EFBCFDE95F3}" presName="Name10" presStyleLbl="parChTrans1D2" presStyleIdx="3" presStyleCnt="4"/>
      <dgm:spPr/>
    </dgm:pt>
    <dgm:pt modelId="{91EFD4E8-6BDC-4F07-BEA8-E896622964CD}" type="pres">
      <dgm:prSet presAssocID="{82435414-22C2-4873-946D-ECE8F0521212}" presName="hierRoot2" presStyleCnt="0"/>
      <dgm:spPr/>
    </dgm:pt>
    <dgm:pt modelId="{958DA620-1485-4D34-9615-08D8D8B50EE3}" type="pres">
      <dgm:prSet presAssocID="{82435414-22C2-4873-946D-ECE8F0521212}" presName="composite2" presStyleCnt="0"/>
      <dgm:spPr/>
    </dgm:pt>
    <dgm:pt modelId="{355379D5-1F33-4661-81A2-8777BA94E3D6}" type="pres">
      <dgm:prSet presAssocID="{82435414-22C2-4873-946D-ECE8F0521212}" presName="background2" presStyleLbl="node2" presStyleIdx="3" presStyleCnt="4"/>
      <dgm:spPr>
        <a:xfrm>
          <a:off x="6998419" y="2417542"/>
          <a:ext cx="2610929" cy="1657939"/>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pt>
    <dgm:pt modelId="{8AE0A13E-3227-40BA-8694-517D03D07C0D}" type="pres">
      <dgm:prSet presAssocID="{82435414-22C2-4873-946D-ECE8F0521212}" presName="text2" presStyleLbl="fgAcc2" presStyleIdx="3" presStyleCnt="4">
        <dgm:presLayoutVars>
          <dgm:chPref val="3"/>
        </dgm:presLayoutVars>
      </dgm:prSet>
      <dgm:spPr/>
    </dgm:pt>
    <dgm:pt modelId="{1E2141C6-7C5A-4558-A089-A80DB14D6F39}" type="pres">
      <dgm:prSet presAssocID="{82435414-22C2-4873-946D-ECE8F0521212}" presName="hierChild3" presStyleCnt="0"/>
      <dgm:spPr/>
    </dgm:pt>
  </dgm:ptLst>
  <dgm:cxnLst>
    <dgm:cxn modelId="{D74C1603-BCC8-447A-B001-A788A3D98FEE}" srcId="{C0942740-FF80-4CF0-8959-C0EE833766E6}" destId="{0669E82C-52BE-4E88-BE4A-38C3D72E46FC}" srcOrd="1" destOrd="0" parTransId="{FCC1143D-32AD-49B9-8F7C-817C626E9D5C}" sibTransId="{EDBD3437-7091-4E7B-ABDF-C949920D28A9}"/>
    <dgm:cxn modelId="{DD660306-23C1-4F05-A41B-7011B77C3AEE}" type="presOf" srcId="{44E2FB81-DDC7-4F99-90A2-6EFBCFDE95F3}" destId="{D8173B2E-DA49-406E-8AF6-EE0C9AC5DEDA}" srcOrd="0" destOrd="0" presId="urn:microsoft.com/office/officeart/2005/8/layout/hierarchy1"/>
    <dgm:cxn modelId="{A8761D0A-83AA-41A5-B8D1-579E9CA8B435}" type="presOf" srcId="{9456796E-1DFC-4BAA-B201-217D5C55589C}" destId="{694CC68E-6D2D-4FED-B3AD-FB293FE897BE}" srcOrd="0" destOrd="0" presId="urn:microsoft.com/office/officeart/2005/8/layout/hierarchy1"/>
    <dgm:cxn modelId="{08BF6217-6655-4F3A-93C1-8414867B68DD}" srcId="{C0942740-FF80-4CF0-8959-C0EE833766E6}" destId="{1AFA5B9F-99B8-46A6-ABB1-E90DB21B77E0}" srcOrd="2" destOrd="0" parTransId="{9456796E-1DFC-4BAA-B201-217D5C55589C}" sibTransId="{3F2D245E-9CE6-458F-8ACF-88859D1BCF14}"/>
    <dgm:cxn modelId="{CAB92E1A-44A7-4AA9-881C-E290480E5CED}" srcId="{C0942740-FF80-4CF0-8959-C0EE833766E6}" destId="{01D9D296-9F62-48BA-A155-466F35258F8E}" srcOrd="0" destOrd="0" parTransId="{BCDD4465-D8A7-47BA-B2FD-3672B6C21D00}" sibTransId="{D5DE7B69-A8F4-4D2D-85A6-16B951BC1003}"/>
    <dgm:cxn modelId="{2A5DA939-24BD-47AA-865C-4B0D0539C969}" srcId="{EE604731-5F4C-49F8-89D9-E72BEA9D62EC}" destId="{C0942740-FF80-4CF0-8959-C0EE833766E6}" srcOrd="0" destOrd="0" parTransId="{CA5E33BB-582E-4091-8734-8197955D7725}" sibTransId="{F2B13FAB-769D-4E50-9230-D043A0A724C7}"/>
    <dgm:cxn modelId="{84465C45-2057-4C19-8D8B-49C7210F0505}" type="presOf" srcId="{0669E82C-52BE-4E88-BE4A-38C3D72E46FC}" destId="{C283D291-9549-42ED-85B1-2BC134F5EF14}" srcOrd="0" destOrd="0" presId="urn:microsoft.com/office/officeart/2005/8/layout/hierarchy1"/>
    <dgm:cxn modelId="{459FCF71-5532-430C-8907-C05788C4EB67}" type="presOf" srcId="{FCC1143D-32AD-49B9-8F7C-817C626E9D5C}" destId="{EF9E380B-E9B8-4AD1-BEE7-F2B9D916C8B0}" srcOrd="0" destOrd="0" presId="urn:microsoft.com/office/officeart/2005/8/layout/hierarchy1"/>
    <dgm:cxn modelId="{C6208885-0259-4F69-8EEF-73412D13A691}" type="presOf" srcId="{1AFA5B9F-99B8-46A6-ABB1-E90DB21B77E0}" destId="{BF4394E9-E3A8-4C14-A574-8F9E6BFCEF39}" srcOrd="0" destOrd="0" presId="urn:microsoft.com/office/officeart/2005/8/layout/hierarchy1"/>
    <dgm:cxn modelId="{DE54CF8B-C153-44CB-B437-F981FADE8BE8}" type="presOf" srcId="{BCDD4465-D8A7-47BA-B2FD-3672B6C21D00}" destId="{4D6D7151-792C-471C-944F-BF8B9635800C}" srcOrd="0" destOrd="0" presId="urn:microsoft.com/office/officeart/2005/8/layout/hierarchy1"/>
    <dgm:cxn modelId="{CA681A93-03F8-4BB5-8453-9020741CF9C7}" type="presOf" srcId="{01D9D296-9F62-48BA-A155-466F35258F8E}" destId="{42B3A03D-A051-4150-B45E-AE49E90A0401}" srcOrd="0" destOrd="0" presId="urn:microsoft.com/office/officeart/2005/8/layout/hierarchy1"/>
    <dgm:cxn modelId="{99C12CB2-711B-476D-8E6A-D3B3F6AFA0A1}" type="presOf" srcId="{C0942740-FF80-4CF0-8959-C0EE833766E6}" destId="{296A89E2-29FD-4C43-B989-16FE5F4C9011}" srcOrd="0" destOrd="0" presId="urn:microsoft.com/office/officeart/2005/8/layout/hierarchy1"/>
    <dgm:cxn modelId="{B14362D5-9B5E-4FA6-9776-DBB3D07296F4}" type="presOf" srcId="{82435414-22C2-4873-946D-ECE8F0521212}" destId="{8AE0A13E-3227-40BA-8694-517D03D07C0D}" srcOrd="0" destOrd="0" presId="urn:microsoft.com/office/officeart/2005/8/layout/hierarchy1"/>
    <dgm:cxn modelId="{5DB22BD7-0F79-40FF-BB8C-A704B74F0F32}" srcId="{C0942740-FF80-4CF0-8959-C0EE833766E6}" destId="{82435414-22C2-4873-946D-ECE8F0521212}" srcOrd="3" destOrd="0" parTransId="{44E2FB81-DDC7-4F99-90A2-6EFBCFDE95F3}" sibTransId="{3564CECB-1BAD-4AA3-8E08-BE14FA6DFB94}"/>
    <dgm:cxn modelId="{7FE140F7-F18F-41CA-9351-3C5F784335DB}" type="presOf" srcId="{EE604731-5F4C-49F8-89D9-E72BEA9D62EC}" destId="{0247579E-C49B-4AED-8BD5-F2FEA0E2FBBF}" srcOrd="0" destOrd="0" presId="urn:microsoft.com/office/officeart/2005/8/layout/hierarchy1"/>
    <dgm:cxn modelId="{5F5FDA08-EA9A-4C60-94BF-DD8245D73D04}" type="presParOf" srcId="{0247579E-C49B-4AED-8BD5-F2FEA0E2FBBF}" destId="{F27925AE-3C0B-4C47-A779-D2374A17D15D}" srcOrd="0" destOrd="0" presId="urn:microsoft.com/office/officeart/2005/8/layout/hierarchy1"/>
    <dgm:cxn modelId="{72892529-7B37-4AF2-B864-69DDAC5B2118}" type="presParOf" srcId="{F27925AE-3C0B-4C47-A779-D2374A17D15D}" destId="{E6EE1E39-EF81-4217-ADEB-674551422A93}" srcOrd="0" destOrd="0" presId="urn:microsoft.com/office/officeart/2005/8/layout/hierarchy1"/>
    <dgm:cxn modelId="{9CAC3394-6FBA-4776-99A1-4E7A8CEBA616}" type="presParOf" srcId="{E6EE1E39-EF81-4217-ADEB-674551422A93}" destId="{6830FAE5-3D69-4708-B26B-7D861664D669}" srcOrd="0" destOrd="0" presId="urn:microsoft.com/office/officeart/2005/8/layout/hierarchy1"/>
    <dgm:cxn modelId="{AF0A0D0C-1255-4578-8B55-6D5CA1760F33}" type="presParOf" srcId="{E6EE1E39-EF81-4217-ADEB-674551422A93}" destId="{296A89E2-29FD-4C43-B989-16FE5F4C9011}" srcOrd="1" destOrd="0" presId="urn:microsoft.com/office/officeart/2005/8/layout/hierarchy1"/>
    <dgm:cxn modelId="{76012578-F5EC-460E-AC3F-329AFCDD2353}" type="presParOf" srcId="{F27925AE-3C0B-4C47-A779-D2374A17D15D}" destId="{B0B491ED-6B3F-44DE-9712-38CFBA4D00FD}" srcOrd="1" destOrd="0" presId="urn:microsoft.com/office/officeart/2005/8/layout/hierarchy1"/>
    <dgm:cxn modelId="{409072E8-A86E-4025-A330-047621A29EFD}" type="presParOf" srcId="{B0B491ED-6B3F-44DE-9712-38CFBA4D00FD}" destId="{4D6D7151-792C-471C-944F-BF8B9635800C}" srcOrd="0" destOrd="0" presId="urn:microsoft.com/office/officeart/2005/8/layout/hierarchy1"/>
    <dgm:cxn modelId="{4F74E49A-F108-4BDF-BFC0-4961AB23912F}" type="presParOf" srcId="{B0B491ED-6B3F-44DE-9712-38CFBA4D00FD}" destId="{CD2A737A-4BED-4A16-B900-6AA898E18CAA}" srcOrd="1" destOrd="0" presId="urn:microsoft.com/office/officeart/2005/8/layout/hierarchy1"/>
    <dgm:cxn modelId="{46B1B8DE-764A-4D85-9B28-5A4650052184}" type="presParOf" srcId="{CD2A737A-4BED-4A16-B900-6AA898E18CAA}" destId="{D6B506CD-A478-4AED-8115-957B863152EF}" srcOrd="0" destOrd="0" presId="urn:microsoft.com/office/officeart/2005/8/layout/hierarchy1"/>
    <dgm:cxn modelId="{9B2BF888-AA2E-46D0-B342-39A8EE570188}" type="presParOf" srcId="{D6B506CD-A478-4AED-8115-957B863152EF}" destId="{C17814DD-9785-415D-B4A8-AF02E9ED7E09}" srcOrd="0" destOrd="0" presId="urn:microsoft.com/office/officeart/2005/8/layout/hierarchy1"/>
    <dgm:cxn modelId="{1D6C9DEF-78BB-42FC-8478-A64C35F79F31}" type="presParOf" srcId="{D6B506CD-A478-4AED-8115-957B863152EF}" destId="{42B3A03D-A051-4150-B45E-AE49E90A0401}" srcOrd="1" destOrd="0" presId="urn:microsoft.com/office/officeart/2005/8/layout/hierarchy1"/>
    <dgm:cxn modelId="{250005C6-00B0-4AE5-ADD2-B069A0D0BE20}" type="presParOf" srcId="{CD2A737A-4BED-4A16-B900-6AA898E18CAA}" destId="{D453AA92-20F1-4530-8599-27492D33B5A0}" srcOrd="1" destOrd="0" presId="urn:microsoft.com/office/officeart/2005/8/layout/hierarchy1"/>
    <dgm:cxn modelId="{F0826126-6D94-4088-B626-D8E5D77C61D2}" type="presParOf" srcId="{B0B491ED-6B3F-44DE-9712-38CFBA4D00FD}" destId="{EF9E380B-E9B8-4AD1-BEE7-F2B9D916C8B0}" srcOrd="2" destOrd="0" presId="urn:microsoft.com/office/officeart/2005/8/layout/hierarchy1"/>
    <dgm:cxn modelId="{AB8572B2-6400-454C-B383-B3D9DD0354CB}" type="presParOf" srcId="{B0B491ED-6B3F-44DE-9712-38CFBA4D00FD}" destId="{0C5B2606-D005-4E3A-A242-54D5A61BA4EE}" srcOrd="3" destOrd="0" presId="urn:microsoft.com/office/officeart/2005/8/layout/hierarchy1"/>
    <dgm:cxn modelId="{6CC02A4C-CCA6-47E5-8E3D-51F61C650637}" type="presParOf" srcId="{0C5B2606-D005-4E3A-A242-54D5A61BA4EE}" destId="{509AD4F8-CDCF-422B-8F26-2FE407736DAF}" srcOrd="0" destOrd="0" presId="urn:microsoft.com/office/officeart/2005/8/layout/hierarchy1"/>
    <dgm:cxn modelId="{9E7084D3-2EB6-4635-A104-6AA8C2467526}" type="presParOf" srcId="{509AD4F8-CDCF-422B-8F26-2FE407736DAF}" destId="{D30E4E29-99D3-4788-8902-78364BB14056}" srcOrd="0" destOrd="0" presId="urn:microsoft.com/office/officeart/2005/8/layout/hierarchy1"/>
    <dgm:cxn modelId="{EF70CE4C-A577-48CF-A0DA-FF1A8FBEAE29}" type="presParOf" srcId="{509AD4F8-CDCF-422B-8F26-2FE407736DAF}" destId="{C283D291-9549-42ED-85B1-2BC134F5EF14}" srcOrd="1" destOrd="0" presId="urn:microsoft.com/office/officeart/2005/8/layout/hierarchy1"/>
    <dgm:cxn modelId="{DE54D80D-AA61-49DD-B50D-457D6579632D}" type="presParOf" srcId="{0C5B2606-D005-4E3A-A242-54D5A61BA4EE}" destId="{174462E7-D3F4-4BCE-A980-A01A0A8D9117}" srcOrd="1" destOrd="0" presId="urn:microsoft.com/office/officeart/2005/8/layout/hierarchy1"/>
    <dgm:cxn modelId="{8562376C-13FB-4A0A-9482-7DC89FB5D718}" type="presParOf" srcId="{B0B491ED-6B3F-44DE-9712-38CFBA4D00FD}" destId="{694CC68E-6D2D-4FED-B3AD-FB293FE897BE}" srcOrd="4" destOrd="0" presId="urn:microsoft.com/office/officeart/2005/8/layout/hierarchy1"/>
    <dgm:cxn modelId="{871C8522-01A4-4CE4-B195-765D552D00D1}" type="presParOf" srcId="{B0B491ED-6B3F-44DE-9712-38CFBA4D00FD}" destId="{35318591-2E09-4A1B-8581-896B674D5D84}" srcOrd="5" destOrd="0" presId="urn:microsoft.com/office/officeart/2005/8/layout/hierarchy1"/>
    <dgm:cxn modelId="{4F966393-B62A-407A-8681-6FADAFD3C1D7}" type="presParOf" srcId="{35318591-2E09-4A1B-8581-896B674D5D84}" destId="{2B64C4B1-B66B-44B6-9745-FC13F4A30C2E}" srcOrd="0" destOrd="0" presId="urn:microsoft.com/office/officeart/2005/8/layout/hierarchy1"/>
    <dgm:cxn modelId="{B900A7BB-D3D7-4A0B-B6BA-B4652D56E5EF}" type="presParOf" srcId="{2B64C4B1-B66B-44B6-9745-FC13F4A30C2E}" destId="{2B971F99-C217-497B-8A9F-502F68A89E85}" srcOrd="0" destOrd="0" presId="urn:microsoft.com/office/officeart/2005/8/layout/hierarchy1"/>
    <dgm:cxn modelId="{46251D2E-EB6D-4012-A87A-97AD88C80F25}" type="presParOf" srcId="{2B64C4B1-B66B-44B6-9745-FC13F4A30C2E}" destId="{BF4394E9-E3A8-4C14-A574-8F9E6BFCEF39}" srcOrd="1" destOrd="0" presId="urn:microsoft.com/office/officeart/2005/8/layout/hierarchy1"/>
    <dgm:cxn modelId="{D5F3D432-E808-486A-A6CA-29EB2FAED607}" type="presParOf" srcId="{35318591-2E09-4A1B-8581-896B674D5D84}" destId="{5FD7D811-FC0E-4B1D-8D7A-19A212A84822}" srcOrd="1" destOrd="0" presId="urn:microsoft.com/office/officeart/2005/8/layout/hierarchy1"/>
    <dgm:cxn modelId="{DB4A969B-2066-42B4-872D-D8D68EE3F5AE}" type="presParOf" srcId="{B0B491ED-6B3F-44DE-9712-38CFBA4D00FD}" destId="{D8173B2E-DA49-406E-8AF6-EE0C9AC5DEDA}" srcOrd="6" destOrd="0" presId="urn:microsoft.com/office/officeart/2005/8/layout/hierarchy1"/>
    <dgm:cxn modelId="{4A6BFB66-968C-4912-B90C-0C7DB9D1DBCA}" type="presParOf" srcId="{B0B491ED-6B3F-44DE-9712-38CFBA4D00FD}" destId="{91EFD4E8-6BDC-4F07-BEA8-E896622964CD}" srcOrd="7" destOrd="0" presId="urn:microsoft.com/office/officeart/2005/8/layout/hierarchy1"/>
    <dgm:cxn modelId="{F7804533-7273-4E93-8924-D4697D7DDCD4}" type="presParOf" srcId="{91EFD4E8-6BDC-4F07-BEA8-E896622964CD}" destId="{958DA620-1485-4D34-9615-08D8D8B50EE3}" srcOrd="0" destOrd="0" presId="urn:microsoft.com/office/officeart/2005/8/layout/hierarchy1"/>
    <dgm:cxn modelId="{7B0141D5-E2AE-4042-9205-45826DF1802F}" type="presParOf" srcId="{958DA620-1485-4D34-9615-08D8D8B50EE3}" destId="{355379D5-1F33-4661-81A2-8777BA94E3D6}" srcOrd="0" destOrd="0" presId="urn:microsoft.com/office/officeart/2005/8/layout/hierarchy1"/>
    <dgm:cxn modelId="{66F868B7-6633-435F-A357-5782F685514D}" type="presParOf" srcId="{958DA620-1485-4D34-9615-08D8D8B50EE3}" destId="{8AE0A13E-3227-40BA-8694-517D03D07C0D}" srcOrd="1" destOrd="0" presId="urn:microsoft.com/office/officeart/2005/8/layout/hierarchy1"/>
    <dgm:cxn modelId="{8E608A32-8A71-41B6-843B-2ABE668C4492}" type="presParOf" srcId="{91EFD4E8-6BDC-4F07-BEA8-E896622964CD}" destId="{1E2141C6-7C5A-4558-A089-A80DB14D6F39}"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r="http://schemas.openxmlformats.org/officeDocument/2006/relationships" xmlns:dsp="http://schemas.microsoft.com/office/drawing/2008/diagram" xmlns:dgm="http://schemas.openxmlformats.org/drawingml/2006/diagram" xmlns:a="http://schemas.openxmlformats.org/drawingml/2006/main">
  <dgm:ptLst>
    <dgm:pt modelId="{B044F7AA-19E6-4C70-8D5A-AC22FCA90F69}"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98F0093B-3E00-42CF-92D5-A058D74EDCDB}">
      <dgm:prSet/>
      <dgm:spPr>
        <a:xfrm>
          <a:off x="1968742" y="1037138"/>
          <a:ext cx="5533247" cy="1037088"/>
        </a:xfrm>
        <a:prstGeom prst="rect">
          <a:avLst/>
        </a:prstGeom>
        <a:noFill/>
        <a:ln>
          <a:noFill/>
        </a:ln>
        <a:effectLst/>
      </dgm:spPr>
      <dgm:t>
        <a:bodyPr/>
        <a:lstStyle/>
        <a:p>
          <a:pPr rtl="0"/>
          <a:endParaRPr lang="en-US" dirty="0">
            <a:solidFill>
              <a:sysClr val="windowText" lastClr="000000">
                <a:hueOff val="0"/>
                <a:satOff val="0"/>
                <a:lumOff val="0"/>
                <a:alphaOff val="0"/>
              </a:sysClr>
            </a:solidFill>
            <a:latin typeface="Calibri" panose="020F0502020204030204"/>
            <a:ea typeface="+mn-ea"/>
            <a:cs typeface="+mn-cs"/>
          </a:endParaRPr>
        </a:p>
      </dgm:t>
    </dgm:pt>
    <dgm:pt modelId="{BAFF99E5-3E20-4462-8EF0-32762A080A94}" type="parTrans" cxnId="{9732F0F2-E6AA-46C6-BEB1-E919DC344ACF}">
      <dgm:prSet/>
      <dgm:spPr/>
      <dgm:t>
        <a:bodyPr/>
        <a:lstStyle/>
        <a:p>
          <a:endParaRPr lang="en-US"/>
        </a:p>
      </dgm:t>
    </dgm:pt>
    <dgm:pt modelId="{A6247726-D40B-467E-A417-2F152D196B9C}" type="sibTrans" cxnId="{9732F0F2-E6AA-46C6-BEB1-E919DC344ACF}">
      <dgm:prSet/>
      <dgm:spPr/>
      <dgm:t>
        <a:bodyPr/>
        <a:lstStyle/>
        <a:p>
          <a:endParaRPr lang="en-US"/>
        </a:p>
      </dgm:t>
    </dgm:pt>
    <dgm:pt modelId="{014CBC10-159C-4A2B-A477-6DE6CF42CF06}">
      <dgm:prSet/>
      <dgm:spPr>
        <a:xfrm>
          <a:off x="1968742" y="2074227"/>
          <a:ext cx="5533247" cy="1037088"/>
        </a:xfrm>
        <a:prstGeom prst="rect">
          <a:avLst/>
        </a:prstGeom>
        <a:noFill/>
        <a:ln>
          <a:noFill/>
        </a:ln>
        <a:effectLst/>
      </dgm:spPr>
      <dgm:t>
        <a:bodyPr/>
        <a:lstStyle/>
        <a:p>
          <a:pPr rtl="0"/>
          <a:endParaRPr lang="en-US" dirty="0">
            <a:solidFill>
              <a:sysClr val="windowText" lastClr="000000">
                <a:hueOff val="0"/>
                <a:satOff val="0"/>
                <a:lumOff val="0"/>
                <a:alphaOff val="0"/>
              </a:sysClr>
            </a:solidFill>
            <a:latin typeface="Calibri" panose="020F0502020204030204"/>
            <a:ea typeface="+mn-ea"/>
            <a:cs typeface="+mn-cs"/>
          </a:endParaRPr>
        </a:p>
      </dgm:t>
    </dgm:pt>
    <dgm:pt modelId="{04620E15-238C-4A84-8D8E-EC310CAED68D}" type="parTrans" cxnId="{F6439A1E-43F6-4FDB-93D6-A391A2576BB2}">
      <dgm:prSet/>
      <dgm:spPr/>
      <dgm:t>
        <a:bodyPr/>
        <a:lstStyle/>
        <a:p>
          <a:endParaRPr lang="en-US"/>
        </a:p>
      </dgm:t>
    </dgm:pt>
    <dgm:pt modelId="{BCF8D672-A67D-4035-84B7-D67951233AAB}" type="sibTrans" cxnId="{F6439A1E-43F6-4FDB-93D6-A391A2576BB2}">
      <dgm:prSet/>
      <dgm:spPr/>
      <dgm:t>
        <a:bodyPr/>
        <a:lstStyle/>
        <a:p>
          <a:endParaRPr lang="en-US"/>
        </a:p>
      </dgm:t>
    </dgm:pt>
    <dgm:pt modelId="{E877AB18-9D82-4974-99A4-2EE1F66DD000}">
      <dgm:prSet/>
      <dgm:spPr>
        <a:xfrm>
          <a:off x="1968742" y="3111316"/>
          <a:ext cx="5533247" cy="1037088"/>
        </a:xfrm>
        <a:prstGeom prst="rect">
          <a:avLst/>
        </a:prstGeom>
        <a:noFill/>
        <a:ln>
          <a:noFill/>
        </a:ln>
        <a:effectLst/>
      </dgm:spPr>
      <dgm:t>
        <a:bodyPr/>
        <a:lstStyle/>
        <a:p>
          <a:pPr rtl="0"/>
          <a:endParaRPr lang="en-US" dirty="0">
            <a:solidFill>
              <a:sysClr val="windowText" lastClr="000000">
                <a:hueOff val="0"/>
                <a:satOff val="0"/>
                <a:lumOff val="0"/>
                <a:alphaOff val="0"/>
              </a:sysClr>
            </a:solidFill>
            <a:latin typeface="Calibri" panose="020F0502020204030204"/>
            <a:ea typeface="+mn-ea"/>
            <a:cs typeface="+mn-cs"/>
          </a:endParaRPr>
        </a:p>
      </dgm:t>
    </dgm:pt>
    <dgm:pt modelId="{8D77C22C-EB1B-4A3A-9BAA-470D02DB6FBE}" type="parTrans" cxnId="{7F7A337C-C865-472B-B60F-DC0499CF05A8}">
      <dgm:prSet/>
      <dgm:spPr/>
      <dgm:t>
        <a:bodyPr/>
        <a:lstStyle/>
        <a:p>
          <a:endParaRPr lang="en-US"/>
        </a:p>
      </dgm:t>
    </dgm:pt>
    <dgm:pt modelId="{CD0DC308-BC4C-4031-A711-229B1531E6B9}" type="sibTrans" cxnId="{7F7A337C-C865-472B-B60F-DC0499CF05A8}">
      <dgm:prSet/>
      <dgm:spPr/>
      <dgm:t>
        <a:bodyPr/>
        <a:lstStyle/>
        <a:p>
          <a:endParaRPr lang="en-US"/>
        </a:p>
      </dgm:t>
    </dgm:pt>
    <dgm:pt modelId="{9861E141-C0BA-4044-9FFF-D1E95142708B}">
      <dgm:prSet/>
      <dgm:spPr>
        <a:xfrm>
          <a:off x="3147021" y="148094"/>
          <a:ext cx="5533247" cy="1037088"/>
        </a:xfrm>
        <a:prstGeom prst="rect">
          <a:avLst/>
        </a:prstGeom>
        <a:noFill/>
        <a:ln>
          <a:noFill/>
        </a:ln>
        <a:effectLst/>
      </dgm:spPr>
      <dgm:t>
        <a:bodyPr/>
        <a:lstStyle/>
        <a:p>
          <a:pPr rtl="0"/>
          <a:endParaRPr lang="en-US" dirty="0">
            <a:solidFill>
              <a:sysClr val="windowText" lastClr="000000">
                <a:hueOff val="0"/>
                <a:satOff val="0"/>
                <a:lumOff val="0"/>
                <a:alphaOff val="0"/>
              </a:sysClr>
            </a:solidFill>
            <a:latin typeface="Calibri" panose="020F0502020204030204"/>
            <a:ea typeface="+mn-ea"/>
            <a:cs typeface="+mn-cs"/>
          </a:endParaRPr>
        </a:p>
      </dgm:t>
    </dgm:pt>
    <dgm:pt modelId="{36870D85-1F89-49E4-99B9-0D22255332BB}" type="sibTrans" cxnId="{4877767F-3381-4FC7-BC78-FF0B6A325B6E}">
      <dgm:prSet/>
      <dgm:spPr/>
      <dgm:t>
        <a:bodyPr/>
        <a:lstStyle/>
        <a:p>
          <a:endParaRPr lang="en-US"/>
        </a:p>
      </dgm:t>
    </dgm:pt>
    <dgm:pt modelId="{1334D7F4-027B-4F49-AC2B-7E1A40CFB87D}" type="parTrans" cxnId="{4877767F-3381-4FC7-BC78-FF0B6A325B6E}">
      <dgm:prSet/>
      <dgm:spPr/>
      <dgm:t>
        <a:bodyPr/>
        <a:lstStyle/>
        <a:p>
          <a:endParaRPr lang="en-US"/>
        </a:p>
      </dgm:t>
    </dgm:pt>
    <dgm:pt modelId="{1337AE60-E8A9-4119-9BE0-6918B8AE23A2}" type="pres">
      <dgm:prSet presAssocID="{B044F7AA-19E6-4C70-8D5A-AC22FCA90F69}" presName="Name0" presStyleCnt="0">
        <dgm:presLayoutVars>
          <dgm:dir/>
        </dgm:presLayoutVars>
      </dgm:prSet>
      <dgm:spPr/>
    </dgm:pt>
    <dgm:pt modelId="{418730FD-1E51-4EAC-8C35-C8C3BC6D2B1E}" type="pres">
      <dgm:prSet presAssocID="{9861E141-C0BA-4044-9FFF-D1E95142708B}" presName="noChildren" presStyleCnt="0"/>
      <dgm:spPr/>
    </dgm:pt>
    <dgm:pt modelId="{53053795-DF27-4438-8165-DA5DB464A3D7}" type="pres">
      <dgm:prSet presAssocID="{9861E141-C0BA-4044-9FFF-D1E95142708B}" presName="gap" presStyleCnt="0"/>
      <dgm:spPr/>
    </dgm:pt>
    <dgm:pt modelId="{59764638-B467-4CC1-B3F1-031284141256}" type="pres">
      <dgm:prSet presAssocID="{9861E141-C0BA-4044-9FFF-D1E95142708B}" presName="medCircle2" presStyleLbl="vennNode1" presStyleIdx="0" presStyleCnt="4"/>
      <dgm:spPr>
        <a:xfrm>
          <a:off x="1450198" y="50"/>
          <a:ext cx="1037088" cy="1037088"/>
        </a:xfrm>
        <a:prstGeom prst="ellipse">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B1A4B797-DCF1-4701-B527-7FEDAFEA3D7B}" type="pres">
      <dgm:prSet presAssocID="{9861E141-C0BA-4044-9FFF-D1E95142708B}" presName="txLvlOnly1" presStyleLbl="revTx" presStyleIdx="0" presStyleCnt="4" custLinFactNeighborX="36199" custLinFactNeighborY="14275"/>
      <dgm:spPr/>
    </dgm:pt>
    <dgm:pt modelId="{C6AB1BE8-D94E-4F5A-A9BC-ABD9EA364DF3}" type="pres">
      <dgm:prSet presAssocID="{98F0093B-3E00-42CF-92D5-A058D74EDCDB}" presName="noChildren" presStyleCnt="0"/>
      <dgm:spPr/>
    </dgm:pt>
    <dgm:pt modelId="{9094BBDB-980A-4D9D-80C0-B65AB927E2E6}" type="pres">
      <dgm:prSet presAssocID="{98F0093B-3E00-42CF-92D5-A058D74EDCDB}" presName="gap" presStyleCnt="0"/>
      <dgm:spPr/>
    </dgm:pt>
    <dgm:pt modelId="{AD98CC50-E0C7-472E-A115-1A12F07A4F78}" type="pres">
      <dgm:prSet presAssocID="{98F0093B-3E00-42CF-92D5-A058D74EDCDB}" presName="medCircle2" presStyleLbl="vennNode1" presStyleIdx="1" presStyleCnt="4"/>
      <dgm:spPr>
        <a:xfrm>
          <a:off x="1450198" y="1037138"/>
          <a:ext cx="1037088" cy="1037088"/>
        </a:xfrm>
        <a:prstGeom prst="ellipse">
          <a:avLst/>
        </a:prstGeom>
        <a:blipFill rotWithShape="0">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C5A5AF33-CCB3-4868-B105-4A50927044BA}" type="pres">
      <dgm:prSet presAssocID="{98F0093B-3E00-42CF-92D5-A058D74EDCDB}" presName="txLvlOnly1" presStyleLbl="revTx" presStyleIdx="1" presStyleCnt="4"/>
      <dgm:spPr/>
    </dgm:pt>
    <dgm:pt modelId="{EF783201-604E-4E9D-8868-57F96371F901}" type="pres">
      <dgm:prSet presAssocID="{014CBC10-159C-4A2B-A477-6DE6CF42CF06}" presName="noChildren" presStyleCnt="0"/>
      <dgm:spPr/>
    </dgm:pt>
    <dgm:pt modelId="{29B61F79-BF73-4EA4-8057-0B142D027C9F}" type="pres">
      <dgm:prSet presAssocID="{014CBC10-159C-4A2B-A477-6DE6CF42CF06}" presName="gap" presStyleCnt="0"/>
      <dgm:spPr/>
    </dgm:pt>
    <dgm:pt modelId="{9E6B4DC4-B1E4-4F93-8276-A68CB1AAC83B}" type="pres">
      <dgm:prSet presAssocID="{014CBC10-159C-4A2B-A477-6DE6CF42CF06}" presName="medCircle2" presStyleLbl="vennNode1" presStyleIdx="2" presStyleCnt="4"/>
      <dgm:spPr>
        <a:xfrm>
          <a:off x="1450198" y="2074227"/>
          <a:ext cx="1037088" cy="1037088"/>
        </a:xfrm>
        <a:prstGeom prst="ellipse">
          <a:avLst/>
        </a:prstGeom>
        <a:blipFill rotWithShape="0">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pt>
    <dgm:pt modelId="{E4FFBEDC-B2A0-48D2-98C7-217506276C2C}" type="pres">
      <dgm:prSet presAssocID="{014CBC10-159C-4A2B-A477-6DE6CF42CF06}" presName="txLvlOnly1" presStyleLbl="revTx" presStyleIdx="2" presStyleCnt="4"/>
      <dgm:spPr/>
    </dgm:pt>
    <dgm:pt modelId="{3709E0C8-5049-4AED-89C3-E21A5EA30CC6}" type="pres">
      <dgm:prSet presAssocID="{E877AB18-9D82-4974-99A4-2EE1F66DD000}" presName="noChildren" presStyleCnt="0"/>
      <dgm:spPr/>
    </dgm:pt>
    <dgm:pt modelId="{64813895-080C-49E8-BFB1-181F7BCB0B6C}" type="pres">
      <dgm:prSet presAssocID="{E877AB18-9D82-4974-99A4-2EE1F66DD000}" presName="gap" presStyleCnt="0"/>
      <dgm:spPr/>
    </dgm:pt>
    <dgm:pt modelId="{E3ACD96D-A98B-4DA6-8C04-7E668BE9FC79}" type="pres">
      <dgm:prSet presAssocID="{E877AB18-9D82-4974-99A4-2EE1F66DD000}" presName="medCircle2" presStyleLbl="vennNode1" presStyleIdx="3" presStyleCnt="4" custLinFactNeighborX="-1670" custLinFactNeighborY="1242"/>
      <dgm:spPr>
        <a:xfrm>
          <a:off x="1450198" y="3111316"/>
          <a:ext cx="1037088" cy="1037088"/>
        </a:xfrm>
        <a:prstGeom prst="ellipse">
          <a:avLst/>
        </a:prstGeom>
        <a:blipFill rotWithShape="0">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gm:spPr>
    </dgm:pt>
    <dgm:pt modelId="{93B21161-3F63-42AC-AB80-A8482487A247}" type="pres">
      <dgm:prSet presAssocID="{E877AB18-9D82-4974-99A4-2EE1F66DD000}" presName="txLvlOnly1" presStyleLbl="revTx" presStyleIdx="3" presStyleCnt="4"/>
      <dgm:spPr/>
    </dgm:pt>
  </dgm:ptLst>
  <dgm:cxnLst>
    <dgm:cxn modelId="{F6439A1E-43F6-4FDB-93D6-A391A2576BB2}" srcId="{B044F7AA-19E6-4C70-8D5A-AC22FCA90F69}" destId="{014CBC10-159C-4A2B-A477-6DE6CF42CF06}" srcOrd="2" destOrd="0" parTransId="{04620E15-238C-4A84-8D8E-EC310CAED68D}" sibTransId="{BCF8D672-A67D-4035-84B7-D67951233AAB}"/>
    <dgm:cxn modelId="{2065264D-DF0D-416E-85BF-246376DD4317}" type="presOf" srcId="{E877AB18-9D82-4974-99A4-2EE1F66DD000}" destId="{93B21161-3F63-42AC-AB80-A8482487A247}" srcOrd="0" destOrd="0" presId="urn:microsoft.com/office/officeart/2008/layout/VerticalCircleList"/>
    <dgm:cxn modelId="{5D546350-0F94-48DE-BDA9-CDA96A67B70F}" type="presOf" srcId="{014CBC10-159C-4A2B-A477-6DE6CF42CF06}" destId="{E4FFBEDC-B2A0-48D2-98C7-217506276C2C}" srcOrd="0" destOrd="0" presId="urn:microsoft.com/office/officeart/2008/layout/VerticalCircleList"/>
    <dgm:cxn modelId="{7F7A337C-C865-472B-B60F-DC0499CF05A8}" srcId="{B044F7AA-19E6-4C70-8D5A-AC22FCA90F69}" destId="{E877AB18-9D82-4974-99A4-2EE1F66DD000}" srcOrd="3" destOrd="0" parTransId="{8D77C22C-EB1B-4A3A-9BAA-470D02DB6FBE}" sibTransId="{CD0DC308-BC4C-4031-A711-229B1531E6B9}"/>
    <dgm:cxn modelId="{4877767F-3381-4FC7-BC78-FF0B6A325B6E}" srcId="{B044F7AA-19E6-4C70-8D5A-AC22FCA90F69}" destId="{9861E141-C0BA-4044-9FFF-D1E95142708B}" srcOrd="0" destOrd="0" parTransId="{1334D7F4-027B-4F49-AC2B-7E1A40CFB87D}" sibTransId="{36870D85-1F89-49E4-99B9-0D22255332BB}"/>
    <dgm:cxn modelId="{09174987-3FB9-4E95-B7F4-71193A569627}" type="presOf" srcId="{98F0093B-3E00-42CF-92D5-A058D74EDCDB}" destId="{C5A5AF33-CCB3-4868-B105-4A50927044BA}" srcOrd="0" destOrd="0" presId="urn:microsoft.com/office/officeart/2008/layout/VerticalCircleList"/>
    <dgm:cxn modelId="{9AD817F1-5E28-4284-81E9-D846B81D8F65}" type="presOf" srcId="{9861E141-C0BA-4044-9FFF-D1E95142708B}" destId="{B1A4B797-DCF1-4701-B527-7FEDAFEA3D7B}" srcOrd="0" destOrd="0" presId="urn:microsoft.com/office/officeart/2008/layout/VerticalCircleList"/>
    <dgm:cxn modelId="{9732F0F2-E6AA-46C6-BEB1-E919DC344ACF}" srcId="{B044F7AA-19E6-4C70-8D5A-AC22FCA90F69}" destId="{98F0093B-3E00-42CF-92D5-A058D74EDCDB}" srcOrd="1" destOrd="0" parTransId="{BAFF99E5-3E20-4462-8EF0-32762A080A94}" sibTransId="{A6247726-D40B-467E-A417-2F152D196B9C}"/>
    <dgm:cxn modelId="{E5ACCCF5-AA80-4ACB-9299-328F866D68F9}" type="presOf" srcId="{B044F7AA-19E6-4C70-8D5A-AC22FCA90F69}" destId="{1337AE60-E8A9-4119-9BE0-6918B8AE23A2}" srcOrd="0" destOrd="0" presId="urn:microsoft.com/office/officeart/2008/layout/VerticalCircleList"/>
    <dgm:cxn modelId="{CCD498D1-B96C-4133-9FF5-CC71696798C0}" type="presParOf" srcId="{1337AE60-E8A9-4119-9BE0-6918B8AE23A2}" destId="{418730FD-1E51-4EAC-8C35-C8C3BC6D2B1E}" srcOrd="0" destOrd="0" presId="urn:microsoft.com/office/officeart/2008/layout/VerticalCircleList"/>
    <dgm:cxn modelId="{A37E54A1-BE29-479B-BEE9-A329C91AC6B4}" type="presParOf" srcId="{418730FD-1E51-4EAC-8C35-C8C3BC6D2B1E}" destId="{53053795-DF27-4438-8165-DA5DB464A3D7}" srcOrd="0" destOrd="0" presId="urn:microsoft.com/office/officeart/2008/layout/VerticalCircleList"/>
    <dgm:cxn modelId="{B2D7C967-18EA-487B-8A95-B3033C21F9EB}" type="presParOf" srcId="{418730FD-1E51-4EAC-8C35-C8C3BC6D2B1E}" destId="{59764638-B467-4CC1-B3F1-031284141256}" srcOrd="1" destOrd="0" presId="urn:microsoft.com/office/officeart/2008/layout/VerticalCircleList"/>
    <dgm:cxn modelId="{816B49AF-E577-4158-8E36-6C8BA65642E9}" type="presParOf" srcId="{418730FD-1E51-4EAC-8C35-C8C3BC6D2B1E}" destId="{B1A4B797-DCF1-4701-B527-7FEDAFEA3D7B}" srcOrd="2" destOrd="0" presId="urn:microsoft.com/office/officeart/2008/layout/VerticalCircleList"/>
    <dgm:cxn modelId="{CD7EE49F-4167-4144-BF7D-B7CC4BCB5305}" type="presParOf" srcId="{1337AE60-E8A9-4119-9BE0-6918B8AE23A2}" destId="{C6AB1BE8-D94E-4F5A-A9BC-ABD9EA364DF3}" srcOrd="1" destOrd="0" presId="urn:microsoft.com/office/officeart/2008/layout/VerticalCircleList"/>
    <dgm:cxn modelId="{E5429E22-7054-495D-9563-D420A1089FB8}" type="presParOf" srcId="{C6AB1BE8-D94E-4F5A-A9BC-ABD9EA364DF3}" destId="{9094BBDB-980A-4D9D-80C0-B65AB927E2E6}" srcOrd="0" destOrd="0" presId="urn:microsoft.com/office/officeart/2008/layout/VerticalCircleList"/>
    <dgm:cxn modelId="{406A4DF9-CB5E-4975-980C-10CFD3796099}" type="presParOf" srcId="{C6AB1BE8-D94E-4F5A-A9BC-ABD9EA364DF3}" destId="{AD98CC50-E0C7-472E-A115-1A12F07A4F78}" srcOrd="1" destOrd="0" presId="urn:microsoft.com/office/officeart/2008/layout/VerticalCircleList"/>
    <dgm:cxn modelId="{6D46EC6E-F7DC-4E41-A37A-2ECB5FA970DB}" type="presParOf" srcId="{C6AB1BE8-D94E-4F5A-A9BC-ABD9EA364DF3}" destId="{C5A5AF33-CCB3-4868-B105-4A50927044BA}" srcOrd="2" destOrd="0" presId="urn:microsoft.com/office/officeart/2008/layout/VerticalCircleList"/>
    <dgm:cxn modelId="{E8A16DA2-E732-4072-B1E6-F016169631D3}" type="presParOf" srcId="{1337AE60-E8A9-4119-9BE0-6918B8AE23A2}" destId="{EF783201-604E-4E9D-8868-57F96371F901}" srcOrd="2" destOrd="0" presId="urn:microsoft.com/office/officeart/2008/layout/VerticalCircleList"/>
    <dgm:cxn modelId="{3A2E41F0-DD9C-4A50-B7D9-F34876E1538C}" type="presParOf" srcId="{EF783201-604E-4E9D-8868-57F96371F901}" destId="{29B61F79-BF73-4EA4-8057-0B142D027C9F}" srcOrd="0" destOrd="0" presId="urn:microsoft.com/office/officeart/2008/layout/VerticalCircleList"/>
    <dgm:cxn modelId="{32472B79-29C1-4F4D-969B-DE7139BD7405}" type="presParOf" srcId="{EF783201-604E-4E9D-8868-57F96371F901}" destId="{9E6B4DC4-B1E4-4F93-8276-A68CB1AAC83B}" srcOrd="1" destOrd="0" presId="urn:microsoft.com/office/officeart/2008/layout/VerticalCircleList"/>
    <dgm:cxn modelId="{F35388C8-5E68-4404-A5EB-52ED368F448B}" type="presParOf" srcId="{EF783201-604E-4E9D-8868-57F96371F901}" destId="{E4FFBEDC-B2A0-48D2-98C7-217506276C2C}" srcOrd="2" destOrd="0" presId="urn:microsoft.com/office/officeart/2008/layout/VerticalCircleList"/>
    <dgm:cxn modelId="{E756BB42-A9B1-4348-8C2E-A06FF306D3E7}" type="presParOf" srcId="{1337AE60-E8A9-4119-9BE0-6918B8AE23A2}" destId="{3709E0C8-5049-4AED-89C3-E21A5EA30CC6}" srcOrd="3" destOrd="0" presId="urn:microsoft.com/office/officeart/2008/layout/VerticalCircleList"/>
    <dgm:cxn modelId="{1B7C51C1-E511-4AAF-B4EB-3EBFAD334DFC}" type="presParOf" srcId="{3709E0C8-5049-4AED-89C3-E21A5EA30CC6}" destId="{64813895-080C-49E8-BFB1-181F7BCB0B6C}" srcOrd="0" destOrd="0" presId="urn:microsoft.com/office/officeart/2008/layout/VerticalCircleList"/>
    <dgm:cxn modelId="{52EC0820-37C4-447D-8235-9F0D62143635}" type="presParOf" srcId="{3709E0C8-5049-4AED-89C3-E21A5EA30CC6}" destId="{E3ACD96D-A98B-4DA6-8C04-7E668BE9FC79}" srcOrd="1" destOrd="0" presId="urn:microsoft.com/office/officeart/2008/layout/VerticalCircleList"/>
    <dgm:cxn modelId="{AFB9B3E0-8EBD-4492-820F-F0FB66A4BC34}" type="presParOf" srcId="{3709E0C8-5049-4AED-89C3-E21A5EA30CC6}" destId="{93B21161-3F63-42AC-AB80-A8482487A247}"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sp="http://schemas.microsoft.com/office/drawing/2008/diagram" xmlns:dgm="http://schemas.openxmlformats.org/drawingml/2006/diagram" xmlns:a="http://schemas.openxmlformats.org/drawingml/2006/main">
  <dgm:ptLst>
    <dgm:pt modelId="{B044F7AA-19E6-4C70-8D5A-AC22FCA90F69}"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9861E141-C0BA-4044-9FFF-D1E95142708B}">
      <dgm:prSet/>
      <dgm:spPr>
        <a:xfrm>
          <a:off x="434013" y="501061"/>
          <a:ext cx="6076188" cy="59040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gm:spPr>
      <dgm:t>
        <a:bodyPr/>
        <a:lstStyle/>
        <a:p>
          <a:pPr rtl="0"/>
          <a:r>
            <a:rPr lang="en-US" dirty="0">
              <a:solidFill>
                <a:sysClr val="window" lastClr="FFFFFF"/>
              </a:solidFill>
              <a:latin typeface="Calibri" panose="020F0502020204030204"/>
              <a:ea typeface="+mn-ea"/>
              <a:cs typeface="+mn-cs"/>
            </a:rPr>
            <a:t>Convenir des rôles et des responsabilités du CT et les approuver</a:t>
          </a:r>
        </a:p>
      </dgm:t>
    </dgm:pt>
    <dgm:pt modelId="{1334D7F4-027B-4F49-AC2B-7E1A40CFB87D}" type="parTrans" cxnId="{4877767F-3381-4FC7-BC78-FF0B6A325B6E}">
      <dgm:prSet/>
      <dgm:spPr/>
      <dgm:t>
        <a:bodyPr/>
        <a:lstStyle/>
        <a:p>
          <a:endParaRPr lang="en-US"/>
        </a:p>
      </dgm:t>
    </dgm:pt>
    <dgm:pt modelId="{36870D85-1F89-49E4-99B9-0D22255332BB}" type="sibTrans" cxnId="{4877767F-3381-4FC7-BC78-FF0B6A325B6E}">
      <dgm:prSet/>
      <dgm:spPr/>
      <dgm:t>
        <a:bodyPr/>
        <a:lstStyle/>
        <a:p>
          <a:endParaRPr lang="en-US"/>
        </a:p>
      </dgm:t>
    </dgm:pt>
    <dgm:pt modelId="{98F0093B-3E00-42CF-92D5-A058D74EDCDB}">
      <dgm:prSet/>
      <dgm:spPr>
        <a:xfrm>
          <a:off x="434013" y="1408262"/>
          <a:ext cx="6076188" cy="59040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gm:spPr>
      <dgm:t>
        <a:bodyPr/>
        <a:lstStyle/>
        <a:p>
          <a:pPr rtl="0"/>
          <a:r>
            <a:rPr lang="en-US" dirty="0">
              <a:solidFill>
                <a:sysClr val="window" lastClr="FFFFFF"/>
              </a:solidFill>
              <a:latin typeface="Calibri" panose="020F0502020204030204"/>
              <a:ea typeface="+mn-ea"/>
              <a:cs typeface="+mn-cs"/>
            </a:rPr>
            <a:t>Discuter et convenir de la meilleure approche pour l'engagement et le soutien de la CT</a:t>
          </a:r>
        </a:p>
      </dgm:t>
    </dgm:pt>
    <dgm:pt modelId="{BAFF99E5-3E20-4462-8EF0-32762A080A94}" type="parTrans" cxnId="{9732F0F2-E6AA-46C6-BEB1-E919DC344ACF}">
      <dgm:prSet/>
      <dgm:spPr/>
      <dgm:t>
        <a:bodyPr/>
        <a:lstStyle/>
        <a:p>
          <a:endParaRPr lang="en-US"/>
        </a:p>
      </dgm:t>
    </dgm:pt>
    <dgm:pt modelId="{A6247726-D40B-467E-A417-2F152D196B9C}" type="sibTrans" cxnId="{9732F0F2-E6AA-46C6-BEB1-E919DC344ACF}">
      <dgm:prSet/>
      <dgm:spPr/>
      <dgm:t>
        <a:bodyPr/>
        <a:lstStyle/>
        <a:p>
          <a:endParaRPr lang="en-US"/>
        </a:p>
      </dgm:t>
    </dgm:pt>
    <dgm:pt modelId="{014CBC10-159C-4A2B-A477-6DE6CF42CF06}">
      <dgm:prSet/>
      <dgm:spPr>
        <a:xfrm>
          <a:off x="434013" y="2315462"/>
          <a:ext cx="6076188" cy="59040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gm:spPr>
      <dgm:t>
        <a:bodyPr/>
        <a:lstStyle/>
        <a:p>
          <a:pPr rtl="0"/>
          <a:r>
            <a:rPr lang="en-US" dirty="0">
              <a:solidFill>
                <a:sysClr val="window" lastClr="FFFFFF"/>
              </a:solidFill>
              <a:latin typeface="Calibri" panose="020F0502020204030204"/>
              <a:ea typeface="+mn-ea"/>
              <a:cs typeface="+mn-cs"/>
            </a:rPr>
            <a:t>Travailler en étroite collaboration avec les institutions pour définir les activités de coopération transfrontalière</a:t>
          </a:r>
        </a:p>
      </dgm:t>
    </dgm:pt>
    <dgm:pt modelId="{04620E15-238C-4A84-8D8E-EC310CAED68D}" type="parTrans" cxnId="{F6439A1E-43F6-4FDB-93D6-A391A2576BB2}">
      <dgm:prSet/>
      <dgm:spPr/>
      <dgm:t>
        <a:bodyPr/>
        <a:lstStyle/>
        <a:p>
          <a:endParaRPr lang="en-US"/>
        </a:p>
      </dgm:t>
    </dgm:pt>
    <dgm:pt modelId="{BCF8D672-A67D-4035-84B7-D67951233AAB}" type="sibTrans" cxnId="{F6439A1E-43F6-4FDB-93D6-A391A2576BB2}">
      <dgm:prSet/>
      <dgm:spPr/>
      <dgm:t>
        <a:bodyPr/>
        <a:lstStyle/>
        <a:p>
          <a:endParaRPr lang="en-US"/>
        </a:p>
      </dgm:t>
    </dgm:pt>
    <dgm:pt modelId="{E877AB18-9D82-4974-99A4-2EE1F66DD000}">
      <dgm:prSet/>
      <dgm:spPr>
        <a:xfrm>
          <a:off x="434013" y="3222662"/>
          <a:ext cx="6076188" cy="59040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gm:spPr>
      <dgm:t>
        <a:bodyPr/>
        <a:lstStyle/>
        <a:p>
          <a:pPr rtl="0"/>
          <a:r>
            <a:rPr lang="en-US" dirty="0">
              <a:solidFill>
                <a:sysClr val="window" lastClr="FFFFFF"/>
              </a:solidFill>
              <a:latin typeface="Calibri" panose="020F0502020204030204"/>
              <a:ea typeface="+mn-ea"/>
              <a:cs typeface="+mn-cs"/>
            </a:rPr>
            <a:t>Saisie des données dans le système IFMIS</a:t>
          </a:r>
        </a:p>
      </dgm:t>
    </dgm:pt>
    <dgm:pt modelId="{8D77C22C-EB1B-4A3A-9BAA-470D02DB6FBE}" type="parTrans" cxnId="{7F7A337C-C865-472B-B60F-DC0499CF05A8}">
      <dgm:prSet/>
      <dgm:spPr/>
      <dgm:t>
        <a:bodyPr/>
        <a:lstStyle/>
        <a:p>
          <a:endParaRPr lang="en-US"/>
        </a:p>
      </dgm:t>
    </dgm:pt>
    <dgm:pt modelId="{CD0DC308-BC4C-4031-A711-229B1531E6B9}" type="sibTrans" cxnId="{7F7A337C-C865-472B-B60F-DC0499CF05A8}">
      <dgm:prSet/>
      <dgm:spPr/>
      <dgm:t>
        <a:bodyPr/>
        <a:lstStyle/>
        <a:p>
          <a:endParaRPr lang="en-US"/>
        </a:p>
      </dgm:t>
    </dgm:pt>
    <dgm:pt modelId="{BA37E22D-35C3-46EF-91D8-F4715583D0AD}" type="pres">
      <dgm:prSet presAssocID="{B044F7AA-19E6-4C70-8D5A-AC22FCA90F69}" presName="linear" presStyleCnt="0">
        <dgm:presLayoutVars>
          <dgm:dir/>
          <dgm:animLvl val="lvl"/>
          <dgm:resizeHandles val="exact"/>
        </dgm:presLayoutVars>
      </dgm:prSet>
      <dgm:spPr/>
    </dgm:pt>
    <dgm:pt modelId="{FCA96B43-9FBF-4F00-A098-3C34EA269BAD}" type="pres">
      <dgm:prSet presAssocID="{9861E141-C0BA-4044-9FFF-D1E95142708B}" presName="parentLin" presStyleCnt="0"/>
      <dgm:spPr/>
    </dgm:pt>
    <dgm:pt modelId="{9351859C-B00C-4C9C-8D06-26F30A69B693}" type="pres">
      <dgm:prSet presAssocID="{9861E141-C0BA-4044-9FFF-D1E95142708B}" presName="parentLeftMargin" presStyleLbl="node1" presStyleIdx="0" presStyleCnt="4"/>
      <dgm:spPr/>
    </dgm:pt>
    <dgm:pt modelId="{BB1A5C03-12DB-42E2-8D4C-1D5868F798D8}" type="pres">
      <dgm:prSet presAssocID="{9861E141-C0BA-4044-9FFF-D1E95142708B}" presName="parentText" presStyleLbl="node1" presStyleIdx="0" presStyleCnt="4" custScaleX="100668">
        <dgm:presLayoutVars>
          <dgm:chMax val="0"/>
          <dgm:bulletEnabled val="1"/>
        </dgm:presLayoutVars>
      </dgm:prSet>
      <dgm:spPr/>
    </dgm:pt>
    <dgm:pt modelId="{054019FB-46B5-40D2-870F-045274832A67}" type="pres">
      <dgm:prSet presAssocID="{9861E141-C0BA-4044-9FFF-D1E95142708B}" presName="negativeSpace" presStyleCnt="0"/>
      <dgm:spPr/>
    </dgm:pt>
    <dgm:pt modelId="{7903FB87-1830-4C4E-9FB8-921FE0DAC543}" type="pres">
      <dgm:prSet presAssocID="{9861E141-C0BA-4044-9FFF-D1E95142708B}" presName="childText" presStyleLbl="conFgAcc1" presStyleIdx="0" presStyleCnt="4" custScaleX="79440" custScaleY="144011">
        <dgm:presLayoutVars>
          <dgm:bulletEnabled val="1"/>
        </dgm:presLayoutVars>
      </dgm:prSet>
      <dgm:spPr>
        <a:xfrm>
          <a:off x="0" y="796261"/>
          <a:ext cx="8680269" cy="50400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656D9408-6999-4AB9-A041-1F13B01B49E1}" type="pres">
      <dgm:prSet presAssocID="{36870D85-1F89-49E4-99B9-0D22255332BB}" presName="spaceBetweenRectangles" presStyleCnt="0"/>
      <dgm:spPr/>
    </dgm:pt>
    <dgm:pt modelId="{CF690C8B-7F2F-4884-9A55-CBE07F63854C}" type="pres">
      <dgm:prSet presAssocID="{98F0093B-3E00-42CF-92D5-A058D74EDCDB}" presName="parentLin" presStyleCnt="0"/>
      <dgm:spPr/>
    </dgm:pt>
    <dgm:pt modelId="{F6A09661-91E7-4217-A383-3CA747E31094}" type="pres">
      <dgm:prSet presAssocID="{98F0093B-3E00-42CF-92D5-A058D74EDCDB}" presName="parentLeftMargin" presStyleLbl="node1" presStyleIdx="0" presStyleCnt="4"/>
      <dgm:spPr/>
    </dgm:pt>
    <dgm:pt modelId="{96E24BD5-47F1-4ABE-8C08-EDCC0C0A4192}" type="pres">
      <dgm:prSet presAssocID="{98F0093B-3E00-42CF-92D5-A058D74EDCDB}" presName="parentText" presStyleLbl="node1" presStyleIdx="1" presStyleCnt="4">
        <dgm:presLayoutVars>
          <dgm:chMax val="0"/>
          <dgm:bulletEnabled val="1"/>
        </dgm:presLayoutVars>
      </dgm:prSet>
      <dgm:spPr/>
    </dgm:pt>
    <dgm:pt modelId="{87E873D6-DD5C-47DF-A8B7-1880FBCCF4F3}" type="pres">
      <dgm:prSet presAssocID="{98F0093B-3E00-42CF-92D5-A058D74EDCDB}" presName="negativeSpace" presStyleCnt="0"/>
      <dgm:spPr/>
    </dgm:pt>
    <dgm:pt modelId="{A2805B8E-77A0-49D0-BA87-FFF6074AF421}" type="pres">
      <dgm:prSet presAssocID="{98F0093B-3E00-42CF-92D5-A058D74EDCDB}" presName="childText" presStyleLbl="conFgAcc1" presStyleIdx="1" presStyleCnt="4" custScaleX="79440" custScaleY="132983">
        <dgm:presLayoutVars>
          <dgm:bulletEnabled val="1"/>
        </dgm:presLayoutVars>
      </dgm:prSet>
      <dgm:spPr>
        <a:xfrm>
          <a:off x="0" y="1703462"/>
          <a:ext cx="8680269" cy="50400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2AECEBDF-ECAD-4BAB-9435-DE4C2D4F9721}" type="pres">
      <dgm:prSet presAssocID="{A6247726-D40B-467E-A417-2F152D196B9C}" presName="spaceBetweenRectangles" presStyleCnt="0"/>
      <dgm:spPr/>
    </dgm:pt>
    <dgm:pt modelId="{C6803B6E-23A8-40DC-B2AB-4CE29F5613E5}" type="pres">
      <dgm:prSet presAssocID="{014CBC10-159C-4A2B-A477-6DE6CF42CF06}" presName="parentLin" presStyleCnt="0"/>
      <dgm:spPr/>
    </dgm:pt>
    <dgm:pt modelId="{57A7331B-8967-4D19-A6CE-6449D996138B}" type="pres">
      <dgm:prSet presAssocID="{014CBC10-159C-4A2B-A477-6DE6CF42CF06}" presName="parentLeftMargin" presStyleLbl="node1" presStyleIdx="1" presStyleCnt="4"/>
      <dgm:spPr/>
    </dgm:pt>
    <dgm:pt modelId="{A6595289-C936-4FFA-8D7A-917BA1EC406C}" type="pres">
      <dgm:prSet presAssocID="{014CBC10-159C-4A2B-A477-6DE6CF42CF06}" presName="parentText" presStyleLbl="node1" presStyleIdx="2" presStyleCnt="4">
        <dgm:presLayoutVars>
          <dgm:chMax val="0"/>
          <dgm:bulletEnabled val="1"/>
        </dgm:presLayoutVars>
      </dgm:prSet>
      <dgm:spPr/>
    </dgm:pt>
    <dgm:pt modelId="{7182E2BC-EEB6-475D-8160-CAA1B253A725}" type="pres">
      <dgm:prSet presAssocID="{014CBC10-159C-4A2B-A477-6DE6CF42CF06}" presName="negativeSpace" presStyleCnt="0"/>
      <dgm:spPr/>
    </dgm:pt>
    <dgm:pt modelId="{5C9025F5-4E84-4FDB-A757-28A155566E1D}" type="pres">
      <dgm:prSet presAssocID="{014CBC10-159C-4A2B-A477-6DE6CF42CF06}" presName="childText" presStyleLbl="conFgAcc1" presStyleIdx="2" presStyleCnt="4" custScaleX="80374" custScaleY="127469">
        <dgm:presLayoutVars>
          <dgm:bulletEnabled val="1"/>
        </dgm:presLayoutVars>
      </dgm:prSet>
      <dgm:spPr>
        <a:xfrm>
          <a:off x="0" y="2610662"/>
          <a:ext cx="8680269" cy="50400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DDE8D920-0D64-48DF-99A2-1E3D89FE9F28}" type="pres">
      <dgm:prSet presAssocID="{BCF8D672-A67D-4035-84B7-D67951233AAB}" presName="spaceBetweenRectangles" presStyleCnt="0"/>
      <dgm:spPr/>
    </dgm:pt>
    <dgm:pt modelId="{3E562166-A1DC-4489-A9F4-FD06CA27EA90}" type="pres">
      <dgm:prSet presAssocID="{E877AB18-9D82-4974-99A4-2EE1F66DD000}" presName="parentLin" presStyleCnt="0"/>
      <dgm:spPr/>
    </dgm:pt>
    <dgm:pt modelId="{550081E4-772C-4E6B-8CBD-324CED37C6C9}" type="pres">
      <dgm:prSet presAssocID="{E877AB18-9D82-4974-99A4-2EE1F66DD000}" presName="parentLeftMargin" presStyleLbl="node1" presStyleIdx="2" presStyleCnt="4"/>
      <dgm:spPr/>
    </dgm:pt>
    <dgm:pt modelId="{26C3D10E-1CBD-4537-8F76-17C7C4F0D4CF}" type="pres">
      <dgm:prSet presAssocID="{E877AB18-9D82-4974-99A4-2EE1F66DD000}" presName="parentText" presStyleLbl="node1" presStyleIdx="3" presStyleCnt="4">
        <dgm:presLayoutVars>
          <dgm:chMax val="0"/>
          <dgm:bulletEnabled val="1"/>
        </dgm:presLayoutVars>
      </dgm:prSet>
      <dgm:spPr/>
    </dgm:pt>
    <dgm:pt modelId="{64AE16DF-859F-4492-B30E-4C04E4648B7B}" type="pres">
      <dgm:prSet presAssocID="{E877AB18-9D82-4974-99A4-2EE1F66DD000}" presName="negativeSpace" presStyleCnt="0"/>
      <dgm:spPr/>
    </dgm:pt>
    <dgm:pt modelId="{7750C684-6595-481F-AB20-650658FB7E51}" type="pres">
      <dgm:prSet presAssocID="{E877AB18-9D82-4974-99A4-2EE1F66DD000}" presName="childText" presStyleLbl="conFgAcc1" presStyleIdx="3" presStyleCnt="4" custScaleX="81308" custScaleY="114554" custLinFactNeighborX="0" custLinFactNeighborY="15119">
        <dgm:presLayoutVars>
          <dgm:bulletEnabled val="1"/>
        </dgm:presLayoutVars>
      </dgm:prSet>
      <dgm:spPr>
        <a:xfrm>
          <a:off x="0" y="3517862"/>
          <a:ext cx="8680269" cy="50400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Lst>
  <dgm:cxnLst>
    <dgm:cxn modelId="{007AA80D-3755-47E5-9C14-12B7D35F94E9}" type="presOf" srcId="{014CBC10-159C-4A2B-A477-6DE6CF42CF06}" destId="{A6595289-C936-4FFA-8D7A-917BA1EC406C}" srcOrd="1" destOrd="0" presId="urn:microsoft.com/office/officeart/2005/8/layout/list1"/>
    <dgm:cxn modelId="{6147D31A-1DA1-4D70-9C13-F7AB78020433}" type="presOf" srcId="{98F0093B-3E00-42CF-92D5-A058D74EDCDB}" destId="{96E24BD5-47F1-4ABE-8C08-EDCC0C0A4192}" srcOrd="1" destOrd="0" presId="urn:microsoft.com/office/officeart/2005/8/layout/list1"/>
    <dgm:cxn modelId="{F6439A1E-43F6-4FDB-93D6-A391A2576BB2}" srcId="{B044F7AA-19E6-4C70-8D5A-AC22FCA90F69}" destId="{014CBC10-159C-4A2B-A477-6DE6CF42CF06}" srcOrd="2" destOrd="0" parTransId="{04620E15-238C-4A84-8D8E-EC310CAED68D}" sibTransId="{BCF8D672-A67D-4035-84B7-D67951233AAB}"/>
    <dgm:cxn modelId="{AEEFD465-1DA8-4006-8F1B-0517918FD6E1}" type="presOf" srcId="{9861E141-C0BA-4044-9FFF-D1E95142708B}" destId="{9351859C-B00C-4C9C-8D06-26F30A69B693}" srcOrd="0" destOrd="0" presId="urn:microsoft.com/office/officeart/2005/8/layout/list1"/>
    <dgm:cxn modelId="{F9621453-63A1-47FF-9D3F-E82CBD88E367}" type="presOf" srcId="{E877AB18-9D82-4974-99A4-2EE1F66DD000}" destId="{26C3D10E-1CBD-4537-8F76-17C7C4F0D4CF}" srcOrd="1" destOrd="0" presId="urn:microsoft.com/office/officeart/2005/8/layout/list1"/>
    <dgm:cxn modelId="{7F7A337C-C865-472B-B60F-DC0499CF05A8}" srcId="{B044F7AA-19E6-4C70-8D5A-AC22FCA90F69}" destId="{E877AB18-9D82-4974-99A4-2EE1F66DD000}" srcOrd="3" destOrd="0" parTransId="{8D77C22C-EB1B-4A3A-9BAA-470D02DB6FBE}" sibTransId="{CD0DC308-BC4C-4031-A711-229B1531E6B9}"/>
    <dgm:cxn modelId="{4877767F-3381-4FC7-BC78-FF0B6A325B6E}" srcId="{B044F7AA-19E6-4C70-8D5A-AC22FCA90F69}" destId="{9861E141-C0BA-4044-9FFF-D1E95142708B}" srcOrd="0" destOrd="0" parTransId="{1334D7F4-027B-4F49-AC2B-7E1A40CFB87D}" sibTransId="{36870D85-1F89-49E4-99B9-0D22255332BB}"/>
    <dgm:cxn modelId="{35AA4587-1AF7-4D80-A477-E353E337CA10}" type="presOf" srcId="{98F0093B-3E00-42CF-92D5-A058D74EDCDB}" destId="{F6A09661-91E7-4217-A383-3CA747E31094}" srcOrd="0" destOrd="0" presId="urn:microsoft.com/office/officeart/2005/8/layout/list1"/>
    <dgm:cxn modelId="{95E5B7BB-1D2D-49A5-8E1B-DAB5901C27C6}" type="presOf" srcId="{014CBC10-159C-4A2B-A477-6DE6CF42CF06}" destId="{57A7331B-8967-4D19-A6CE-6449D996138B}" srcOrd="0" destOrd="0" presId="urn:microsoft.com/office/officeart/2005/8/layout/list1"/>
    <dgm:cxn modelId="{29F884C1-1B79-4B91-9D9A-010D60C02222}" type="presOf" srcId="{9861E141-C0BA-4044-9FFF-D1E95142708B}" destId="{BB1A5C03-12DB-42E2-8D4C-1D5868F798D8}" srcOrd="1" destOrd="0" presId="urn:microsoft.com/office/officeart/2005/8/layout/list1"/>
    <dgm:cxn modelId="{0A29A4D1-70BB-46E9-B2E2-AB4609933F72}" type="presOf" srcId="{B044F7AA-19E6-4C70-8D5A-AC22FCA90F69}" destId="{BA37E22D-35C3-46EF-91D8-F4715583D0AD}" srcOrd="0" destOrd="0" presId="urn:microsoft.com/office/officeart/2005/8/layout/list1"/>
    <dgm:cxn modelId="{166936D7-C803-4794-AF90-E018D250A7FB}" type="presOf" srcId="{E877AB18-9D82-4974-99A4-2EE1F66DD000}" destId="{550081E4-772C-4E6B-8CBD-324CED37C6C9}" srcOrd="0" destOrd="0" presId="urn:microsoft.com/office/officeart/2005/8/layout/list1"/>
    <dgm:cxn modelId="{9732F0F2-E6AA-46C6-BEB1-E919DC344ACF}" srcId="{B044F7AA-19E6-4C70-8D5A-AC22FCA90F69}" destId="{98F0093B-3E00-42CF-92D5-A058D74EDCDB}" srcOrd="1" destOrd="0" parTransId="{BAFF99E5-3E20-4462-8EF0-32762A080A94}" sibTransId="{A6247726-D40B-467E-A417-2F152D196B9C}"/>
    <dgm:cxn modelId="{CAC8DD79-8369-4D7B-94FC-D054DFFA4801}" type="presParOf" srcId="{BA37E22D-35C3-46EF-91D8-F4715583D0AD}" destId="{FCA96B43-9FBF-4F00-A098-3C34EA269BAD}" srcOrd="0" destOrd="0" presId="urn:microsoft.com/office/officeart/2005/8/layout/list1"/>
    <dgm:cxn modelId="{4D2E5176-22E7-4896-9C6B-544862EE3174}" type="presParOf" srcId="{FCA96B43-9FBF-4F00-A098-3C34EA269BAD}" destId="{9351859C-B00C-4C9C-8D06-26F30A69B693}" srcOrd="0" destOrd="0" presId="urn:microsoft.com/office/officeart/2005/8/layout/list1"/>
    <dgm:cxn modelId="{01F45E65-3310-487C-B907-92076D444010}" type="presParOf" srcId="{FCA96B43-9FBF-4F00-A098-3C34EA269BAD}" destId="{BB1A5C03-12DB-42E2-8D4C-1D5868F798D8}" srcOrd="1" destOrd="0" presId="urn:microsoft.com/office/officeart/2005/8/layout/list1"/>
    <dgm:cxn modelId="{B3CC8532-1F14-4DFC-9BBA-949A2FE36980}" type="presParOf" srcId="{BA37E22D-35C3-46EF-91D8-F4715583D0AD}" destId="{054019FB-46B5-40D2-870F-045274832A67}" srcOrd="1" destOrd="0" presId="urn:microsoft.com/office/officeart/2005/8/layout/list1"/>
    <dgm:cxn modelId="{8CA4CE40-BFE9-4963-BE55-CF969185ADCC}" type="presParOf" srcId="{BA37E22D-35C3-46EF-91D8-F4715583D0AD}" destId="{7903FB87-1830-4C4E-9FB8-921FE0DAC543}" srcOrd="2" destOrd="0" presId="urn:microsoft.com/office/officeart/2005/8/layout/list1"/>
    <dgm:cxn modelId="{F7698C06-4755-495B-9EBB-50153F3F5721}" type="presParOf" srcId="{BA37E22D-35C3-46EF-91D8-F4715583D0AD}" destId="{656D9408-6999-4AB9-A041-1F13B01B49E1}" srcOrd="3" destOrd="0" presId="urn:microsoft.com/office/officeart/2005/8/layout/list1"/>
    <dgm:cxn modelId="{F63E4CD7-DCF9-4B58-8001-CA4DF0546D59}" type="presParOf" srcId="{BA37E22D-35C3-46EF-91D8-F4715583D0AD}" destId="{CF690C8B-7F2F-4884-9A55-CBE07F63854C}" srcOrd="4" destOrd="0" presId="urn:microsoft.com/office/officeart/2005/8/layout/list1"/>
    <dgm:cxn modelId="{1763ADB5-302A-4368-9D51-BD05AF8E61EE}" type="presParOf" srcId="{CF690C8B-7F2F-4884-9A55-CBE07F63854C}" destId="{F6A09661-91E7-4217-A383-3CA747E31094}" srcOrd="0" destOrd="0" presId="urn:microsoft.com/office/officeart/2005/8/layout/list1"/>
    <dgm:cxn modelId="{F31FC2BC-F527-420F-AE44-BE90F9639D2D}" type="presParOf" srcId="{CF690C8B-7F2F-4884-9A55-CBE07F63854C}" destId="{96E24BD5-47F1-4ABE-8C08-EDCC0C0A4192}" srcOrd="1" destOrd="0" presId="urn:microsoft.com/office/officeart/2005/8/layout/list1"/>
    <dgm:cxn modelId="{0BEDBFE0-2051-4D6E-9F58-532B5DFF6476}" type="presParOf" srcId="{BA37E22D-35C3-46EF-91D8-F4715583D0AD}" destId="{87E873D6-DD5C-47DF-A8B7-1880FBCCF4F3}" srcOrd="5" destOrd="0" presId="urn:microsoft.com/office/officeart/2005/8/layout/list1"/>
    <dgm:cxn modelId="{15BFA0E2-1EE0-421E-8C1D-8D9D70C6AB8E}" type="presParOf" srcId="{BA37E22D-35C3-46EF-91D8-F4715583D0AD}" destId="{A2805B8E-77A0-49D0-BA87-FFF6074AF421}" srcOrd="6" destOrd="0" presId="urn:microsoft.com/office/officeart/2005/8/layout/list1"/>
    <dgm:cxn modelId="{B18EFE67-0742-4F99-8B79-C391EFFABAA3}" type="presParOf" srcId="{BA37E22D-35C3-46EF-91D8-F4715583D0AD}" destId="{2AECEBDF-ECAD-4BAB-9435-DE4C2D4F9721}" srcOrd="7" destOrd="0" presId="urn:microsoft.com/office/officeart/2005/8/layout/list1"/>
    <dgm:cxn modelId="{3006CEC0-C479-4E33-8EDC-932A339FE1EB}" type="presParOf" srcId="{BA37E22D-35C3-46EF-91D8-F4715583D0AD}" destId="{C6803B6E-23A8-40DC-B2AB-4CE29F5613E5}" srcOrd="8" destOrd="0" presId="urn:microsoft.com/office/officeart/2005/8/layout/list1"/>
    <dgm:cxn modelId="{9258A602-30DF-4EED-B16D-372FCD038364}" type="presParOf" srcId="{C6803B6E-23A8-40DC-B2AB-4CE29F5613E5}" destId="{57A7331B-8967-4D19-A6CE-6449D996138B}" srcOrd="0" destOrd="0" presId="urn:microsoft.com/office/officeart/2005/8/layout/list1"/>
    <dgm:cxn modelId="{0E3F79C2-469C-458B-820F-4B19759FF807}" type="presParOf" srcId="{C6803B6E-23A8-40DC-B2AB-4CE29F5613E5}" destId="{A6595289-C936-4FFA-8D7A-917BA1EC406C}" srcOrd="1" destOrd="0" presId="urn:microsoft.com/office/officeart/2005/8/layout/list1"/>
    <dgm:cxn modelId="{2B805172-C884-453D-889A-BD7D9B8289F3}" type="presParOf" srcId="{BA37E22D-35C3-46EF-91D8-F4715583D0AD}" destId="{7182E2BC-EEB6-475D-8160-CAA1B253A725}" srcOrd="9" destOrd="0" presId="urn:microsoft.com/office/officeart/2005/8/layout/list1"/>
    <dgm:cxn modelId="{DA0FC3F7-E1DA-48AD-B2DC-B05665E98338}" type="presParOf" srcId="{BA37E22D-35C3-46EF-91D8-F4715583D0AD}" destId="{5C9025F5-4E84-4FDB-A757-28A155566E1D}" srcOrd="10" destOrd="0" presId="urn:microsoft.com/office/officeart/2005/8/layout/list1"/>
    <dgm:cxn modelId="{75D3050A-9B72-43E5-A167-3CCD333DDA39}" type="presParOf" srcId="{BA37E22D-35C3-46EF-91D8-F4715583D0AD}" destId="{DDE8D920-0D64-48DF-99A2-1E3D89FE9F28}" srcOrd="11" destOrd="0" presId="urn:microsoft.com/office/officeart/2005/8/layout/list1"/>
    <dgm:cxn modelId="{B1FE7AFB-0F47-4EE7-A586-5D6D6A661551}" type="presParOf" srcId="{BA37E22D-35C3-46EF-91D8-F4715583D0AD}" destId="{3E562166-A1DC-4489-A9F4-FD06CA27EA90}" srcOrd="12" destOrd="0" presId="urn:microsoft.com/office/officeart/2005/8/layout/list1"/>
    <dgm:cxn modelId="{7A1D8050-C1C2-4DD9-9C59-F9610DC43389}" type="presParOf" srcId="{3E562166-A1DC-4489-A9F4-FD06CA27EA90}" destId="{550081E4-772C-4E6B-8CBD-324CED37C6C9}" srcOrd="0" destOrd="0" presId="urn:microsoft.com/office/officeart/2005/8/layout/list1"/>
    <dgm:cxn modelId="{FA34533F-6CDA-4531-A1A0-B068A32043C3}" type="presParOf" srcId="{3E562166-A1DC-4489-A9F4-FD06CA27EA90}" destId="{26C3D10E-1CBD-4537-8F76-17C7C4F0D4CF}" srcOrd="1" destOrd="0" presId="urn:microsoft.com/office/officeart/2005/8/layout/list1"/>
    <dgm:cxn modelId="{E861A661-13D4-427A-83B3-F863FAD78BF5}" type="presParOf" srcId="{BA37E22D-35C3-46EF-91D8-F4715583D0AD}" destId="{64AE16DF-859F-4492-B30E-4C04E4648B7B}" srcOrd="13" destOrd="0" presId="urn:microsoft.com/office/officeart/2005/8/layout/list1"/>
    <dgm:cxn modelId="{ABE54027-F0AE-41F8-B9E5-3E64213B1C2D}" type="presParOf" srcId="{BA37E22D-35C3-46EF-91D8-F4715583D0AD}" destId="{7750C684-6595-481F-AB20-650658FB7E51}"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95D42-12EA-4D82-AB30-7EC0B2E85A4A}">
      <dsp:nvSpPr>
        <dsp:cNvPr id="0" name=""/>
        <dsp:cNvSpPr/>
      </dsp:nvSpPr>
      <dsp:spPr>
        <a:xfrm>
          <a:off x="-6473418" y="-990078"/>
          <a:ext cx="7705030" cy="7705030"/>
        </a:xfrm>
        <a:prstGeom prst="blockArc">
          <a:avLst>
            <a:gd name="adj1" fmla="val 18900000"/>
            <a:gd name="adj2" fmla="val 2700000"/>
            <a:gd name="adj3" fmla="val 28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DB085-45A6-457A-BFC6-F508DE3F964F}">
      <dsp:nvSpPr>
        <dsp:cNvPr id="0" name=""/>
        <dsp:cNvSpPr/>
      </dsp:nvSpPr>
      <dsp:spPr>
        <a:xfrm>
          <a:off x="538013" y="357690"/>
          <a:ext cx="8524568" cy="71583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1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Introduction </a:t>
          </a:r>
        </a:p>
      </dsp:txBody>
      <dsp:txXfrm>
        <a:off x="538013" y="357690"/>
        <a:ext cx="8524568" cy="715838"/>
      </dsp:txXfrm>
    </dsp:sp>
    <dsp:sp modelId="{7C562A9D-01B0-4EBC-BA20-63499BB7BC8C}">
      <dsp:nvSpPr>
        <dsp:cNvPr id="0" name=""/>
        <dsp:cNvSpPr/>
      </dsp:nvSpPr>
      <dsp:spPr>
        <a:xfrm>
          <a:off x="90614" y="268210"/>
          <a:ext cx="894797" cy="89479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3A7C9E-7321-4B08-8C28-DA956DB8E5CC}">
      <dsp:nvSpPr>
        <dsp:cNvPr id="0" name=""/>
        <dsp:cNvSpPr/>
      </dsp:nvSpPr>
      <dsp:spPr>
        <a:xfrm>
          <a:off x="1050961" y="1431104"/>
          <a:ext cx="8011619" cy="71583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1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 Current Benchmarks </a:t>
          </a:r>
        </a:p>
      </dsp:txBody>
      <dsp:txXfrm>
        <a:off x="1050961" y="1431104"/>
        <a:ext cx="8011619" cy="715838"/>
      </dsp:txXfrm>
    </dsp:sp>
    <dsp:sp modelId="{0A4AAC43-F887-4A64-8132-F447673449BB}">
      <dsp:nvSpPr>
        <dsp:cNvPr id="0" name=""/>
        <dsp:cNvSpPr/>
      </dsp:nvSpPr>
      <dsp:spPr>
        <a:xfrm>
          <a:off x="603562" y="1341624"/>
          <a:ext cx="894797" cy="894797"/>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290697-52F3-4CBA-A9A6-77884120F695}">
      <dsp:nvSpPr>
        <dsp:cNvPr id="0" name=""/>
        <dsp:cNvSpPr/>
      </dsp:nvSpPr>
      <dsp:spPr>
        <a:xfrm>
          <a:off x="1208395" y="2504517"/>
          <a:ext cx="7854185" cy="71583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1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 Rwanda Climate Budget Tagging (CBT) process</a:t>
          </a:r>
        </a:p>
      </dsp:txBody>
      <dsp:txXfrm>
        <a:off x="1208395" y="2504517"/>
        <a:ext cx="7854185" cy="715838"/>
      </dsp:txXfrm>
    </dsp:sp>
    <dsp:sp modelId="{5C177A2D-C58E-44D7-8ADB-5A663A696E4F}">
      <dsp:nvSpPr>
        <dsp:cNvPr id="0" name=""/>
        <dsp:cNvSpPr/>
      </dsp:nvSpPr>
      <dsp:spPr>
        <a:xfrm>
          <a:off x="760996" y="2415038"/>
          <a:ext cx="894797" cy="894797"/>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16D641-ED8A-44BD-AA39-9437090CC1C2}">
      <dsp:nvSpPr>
        <dsp:cNvPr id="0" name=""/>
        <dsp:cNvSpPr/>
      </dsp:nvSpPr>
      <dsp:spPr>
        <a:xfrm>
          <a:off x="1050961" y="3577931"/>
          <a:ext cx="8011619" cy="71583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197"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dirty="0"/>
            <a:t> National Technical committee roles/responsibilities</a:t>
          </a:r>
        </a:p>
      </dsp:txBody>
      <dsp:txXfrm>
        <a:off x="1050961" y="3577931"/>
        <a:ext cx="8011619" cy="715838"/>
      </dsp:txXfrm>
    </dsp:sp>
    <dsp:sp modelId="{69BF2D4F-0152-4422-B8BB-7FDD385A7C66}">
      <dsp:nvSpPr>
        <dsp:cNvPr id="0" name=""/>
        <dsp:cNvSpPr/>
      </dsp:nvSpPr>
      <dsp:spPr>
        <a:xfrm>
          <a:off x="603562" y="3488451"/>
          <a:ext cx="894797" cy="894797"/>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82BE4E-6EF4-4980-8108-E0114B9E16DB}">
      <dsp:nvSpPr>
        <dsp:cNvPr id="0" name=""/>
        <dsp:cNvSpPr/>
      </dsp:nvSpPr>
      <dsp:spPr>
        <a:xfrm>
          <a:off x="538013" y="4651345"/>
          <a:ext cx="8524568" cy="715838"/>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197" tIns="50800" rIns="50800" bIns="508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kern="1200" dirty="0"/>
            <a:t>Way-forward</a:t>
          </a:r>
        </a:p>
        <a:p>
          <a:pPr marL="0" lvl="0" algn="l" defTabSz="889000" rtl="0">
            <a:lnSpc>
              <a:spcPct val="90000"/>
            </a:lnSpc>
            <a:spcBef>
              <a:spcPct val="0"/>
            </a:spcBef>
            <a:spcAft>
              <a:spcPct val="35000"/>
            </a:spcAft>
            <a:buNone/>
          </a:pPr>
          <a:endParaRPr lang="en-US" sz="2000" kern="1200" dirty="0"/>
        </a:p>
      </dsp:txBody>
      <dsp:txXfrm>
        <a:off x="538013" y="4651345"/>
        <a:ext cx="8524568" cy="715838"/>
      </dsp:txXfrm>
    </dsp:sp>
    <dsp:sp modelId="{58927C82-3F8E-408A-957D-8E45F4E1218E}">
      <dsp:nvSpPr>
        <dsp:cNvPr id="0" name=""/>
        <dsp:cNvSpPr/>
      </dsp:nvSpPr>
      <dsp:spPr>
        <a:xfrm>
          <a:off x="90614" y="4561865"/>
          <a:ext cx="894797" cy="894797"/>
        </a:xfrm>
        <a:prstGeom prst="ellipse">
          <a:avLst/>
        </a:prstGeom>
        <a:blipFill rotWithShape="0">
          <a:blip xmlns:r="http://schemas.openxmlformats.org/officeDocument/2006/relationships" r:embed="rId5"/>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FEE4A-E6BD-4A9E-A450-790F07EF218A}">
      <dsp:nvSpPr>
        <dsp:cNvPr id="0" name=""/>
        <dsp:cNvSpPr/>
      </dsp:nvSpPr>
      <dsp:spPr>
        <a:xfrm>
          <a:off x="0" y="0"/>
          <a:ext cx="5229225" cy="1867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Rwanda is experiencing the impacts of climate change: weather related disasters including droughts, floods, landslides-Expected to lose about 5%of our GDP by 2030. </a:t>
          </a:r>
          <a:endParaRPr lang="en-US" sz="2000" kern="1200" dirty="0">
            <a:latin typeface="Calibri" panose="020F0502020204030204" pitchFamily="34" charset="0"/>
            <a:cs typeface="Calibri" panose="020F0502020204030204" pitchFamily="34" charset="0"/>
          </a:endParaRPr>
        </a:p>
      </dsp:txBody>
      <dsp:txXfrm>
        <a:off x="91155" y="91155"/>
        <a:ext cx="5046915" cy="1685009"/>
      </dsp:txXfrm>
    </dsp:sp>
    <dsp:sp modelId="{8D1E2541-DA37-4B14-9261-977738ED488C}">
      <dsp:nvSpPr>
        <dsp:cNvPr id="0" name=""/>
        <dsp:cNvSpPr/>
      </dsp:nvSpPr>
      <dsp:spPr>
        <a:xfrm>
          <a:off x="0" y="1897988"/>
          <a:ext cx="5229225" cy="1867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dirty="0">
              <a:solidFill>
                <a:prstClr val="white"/>
              </a:solidFill>
              <a:latin typeface="Calibri" panose="020F0502020204030204" pitchFamily="34" charset="0"/>
              <a:ea typeface="+mn-ea"/>
              <a:cs typeface="Calibri" panose="020F0502020204030204" pitchFamily="34" charset="0"/>
            </a:rPr>
            <a:t>Rwanda is Party to the Paris Agreement and submitted its updated NDC in May 2020.</a:t>
          </a:r>
          <a:endParaRPr lang="en-US" sz="2000" kern="1200" dirty="0">
            <a:solidFill>
              <a:prstClr val="white"/>
            </a:solidFill>
            <a:latin typeface="Calibri" panose="020F0502020204030204" pitchFamily="34" charset="0"/>
            <a:ea typeface="+mn-ea"/>
            <a:cs typeface="Calibri" panose="020F0502020204030204" pitchFamily="34" charset="0"/>
          </a:endParaRPr>
        </a:p>
      </dsp:txBody>
      <dsp:txXfrm>
        <a:off x="91155" y="1989143"/>
        <a:ext cx="5046915" cy="1685009"/>
      </dsp:txXfrm>
    </dsp:sp>
    <dsp:sp modelId="{27B4A23E-64C8-4D03-BCC0-A8FC374E1A61}">
      <dsp:nvSpPr>
        <dsp:cNvPr id="0" name=""/>
        <dsp:cNvSpPr/>
      </dsp:nvSpPr>
      <dsp:spPr>
        <a:xfrm>
          <a:off x="0" y="3883936"/>
          <a:ext cx="5229225" cy="1781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GB" sz="1800" b="1" kern="1200" dirty="0">
              <a:solidFill>
                <a:prstClr val="white"/>
              </a:solidFill>
              <a:latin typeface="Calibri" panose="020F0502020204030204" pitchFamily="34" charset="0"/>
              <a:ea typeface="+mn-ea"/>
              <a:cs typeface="Calibri" panose="020F0502020204030204" pitchFamily="34" charset="0"/>
            </a:rPr>
            <a:t>Article 13 of the Paris Agreement </a:t>
          </a:r>
          <a:r>
            <a:rPr lang="en-GB" sz="1800" kern="1200" dirty="0">
              <a:solidFill>
                <a:prstClr val="white"/>
              </a:solidFill>
              <a:latin typeface="Calibri" panose="020F0502020204030204" pitchFamily="34" charset="0"/>
              <a:ea typeface="+mn-ea"/>
              <a:cs typeface="Calibri" panose="020F0502020204030204" pitchFamily="34" charset="0"/>
            </a:rPr>
            <a:t>requires the establishment of an Enhanced Transparency Framework (ETF), requiring to account for NDC related financial flows, alongside other reporting requirement for National Communications (NCs) and Biennial </a:t>
          </a:r>
          <a:r>
            <a:rPr lang="en-GB" sz="2000" kern="1200" dirty="0">
              <a:solidFill>
                <a:prstClr val="white"/>
              </a:solidFill>
              <a:latin typeface="Calibri" panose="020F0502020204030204" pitchFamily="34" charset="0"/>
              <a:ea typeface="+mn-ea"/>
              <a:cs typeface="Calibri" panose="020F0502020204030204" pitchFamily="34" charset="0"/>
            </a:rPr>
            <a:t>Transparency Reports (BTR).</a:t>
          </a:r>
          <a:endParaRPr lang="en-US" sz="2000" kern="1200" dirty="0">
            <a:solidFill>
              <a:prstClr val="white"/>
            </a:solidFill>
            <a:latin typeface="Calibri" panose="020F0502020204030204" pitchFamily="34" charset="0"/>
            <a:ea typeface="+mn-ea"/>
            <a:cs typeface="Calibri" panose="020F0502020204030204" pitchFamily="34" charset="0"/>
          </a:endParaRPr>
        </a:p>
      </dsp:txBody>
      <dsp:txXfrm>
        <a:off x="86960" y="3970896"/>
        <a:ext cx="5055305" cy="1607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73B2E-DA49-406E-8AF6-EE0C9AC5DEDA}">
      <dsp:nvSpPr>
        <dsp:cNvPr id="0" name=""/>
        <dsp:cNvSpPr/>
      </dsp:nvSpPr>
      <dsp:spPr>
        <a:xfrm>
          <a:off x="4428521" y="1605264"/>
          <a:ext cx="3477465" cy="551652"/>
        </a:xfrm>
        <a:custGeom>
          <a:avLst/>
          <a:gdLst/>
          <a:ahLst/>
          <a:cxnLst/>
          <a:rect l="0" t="0" r="0" b="0"/>
          <a:pathLst>
            <a:path>
              <a:moveTo>
                <a:pt x="0" y="0"/>
              </a:moveTo>
              <a:lnTo>
                <a:pt x="0" y="517471"/>
              </a:lnTo>
              <a:lnTo>
                <a:pt x="3191135" y="517471"/>
              </a:lnTo>
              <a:lnTo>
                <a:pt x="3191135" y="759345"/>
              </a:lnTo>
            </a:path>
          </a:pathLst>
        </a:custGeom>
        <a:noFill/>
        <a:ln w="6350" cap="flat" cmpd="sng" algn="ctr">
          <a:solidFill>
            <a:srgbClr val="5B9BD5">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694CC68E-6D2D-4FED-B3AD-FB293FE897BE}">
      <dsp:nvSpPr>
        <dsp:cNvPr id="0" name=""/>
        <dsp:cNvSpPr/>
      </dsp:nvSpPr>
      <dsp:spPr>
        <a:xfrm>
          <a:off x="4428521" y="1605264"/>
          <a:ext cx="1159155" cy="551652"/>
        </a:xfrm>
        <a:custGeom>
          <a:avLst/>
          <a:gdLst/>
          <a:ahLst/>
          <a:cxnLst/>
          <a:rect l="0" t="0" r="0" b="0"/>
          <a:pathLst>
            <a:path>
              <a:moveTo>
                <a:pt x="45720" y="0"/>
              </a:moveTo>
              <a:lnTo>
                <a:pt x="45720" y="759345"/>
              </a:lnTo>
            </a:path>
          </a:pathLst>
        </a:custGeom>
        <a:noFill/>
        <a:ln w="6350" cap="flat" cmpd="sng" algn="ctr">
          <a:solidFill>
            <a:srgbClr val="5B9BD5">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EF9E380B-E9B8-4AD1-BEE7-F2B9D916C8B0}">
      <dsp:nvSpPr>
        <dsp:cNvPr id="0" name=""/>
        <dsp:cNvSpPr/>
      </dsp:nvSpPr>
      <dsp:spPr>
        <a:xfrm>
          <a:off x="3269366" y="1605264"/>
          <a:ext cx="1159155" cy="551652"/>
        </a:xfrm>
        <a:custGeom>
          <a:avLst/>
          <a:gdLst/>
          <a:ahLst/>
          <a:cxnLst/>
          <a:rect l="0" t="0" r="0" b="0"/>
          <a:pathLst>
            <a:path>
              <a:moveTo>
                <a:pt x="1159155" y="0"/>
              </a:moveTo>
              <a:lnTo>
                <a:pt x="1159155" y="375935"/>
              </a:lnTo>
              <a:lnTo>
                <a:pt x="0" y="375935"/>
              </a:lnTo>
              <a:lnTo>
                <a:pt x="0" y="5516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6D7151-792C-471C-944F-BF8B9635800C}">
      <dsp:nvSpPr>
        <dsp:cNvPr id="0" name=""/>
        <dsp:cNvSpPr/>
      </dsp:nvSpPr>
      <dsp:spPr>
        <a:xfrm>
          <a:off x="951056" y="1605264"/>
          <a:ext cx="3477465" cy="551652"/>
        </a:xfrm>
        <a:custGeom>
          <a:avLst/>
          <a:gdLst/>
          <a:ahLst/>
          <a:cxnLst/>
          <a:rect l="0" t="0" r="0" b="0"/>
          <a:pathLst>
            <a:path>
              <a:moveTo>
                <a:pt x="3191135" y="0"/>
              </a:moveTo>
              <a:lnTo>
                <a:pt x="3191135" y="517471"/>
              </a:lnTo>
              <a:lnTo>
                <a:pt x="0" y="517471"/>
              </a:lnTo>
              <a:lnTo>
                <a:pt x="0" y="759345"/>
              </a:lnTo>
            </a:path>
          </a:pathLst>
        </a:custGeom>
        <a:noFill/>
        <a:ln w="6350" cap="flat" cmpd="sng" algn="ctr">
          <a:solidFill>
            <a:srgbClr val="5B9BD5">
              <a:shade val="60000"/>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6830FAE5-3D69-4708-B26B-7D861664D669}">
      <dsp:nvSpPr>
        <dsp:cNvPr id="0" name=""/>
        <dsp:cNvSpPr/>
      </dsp:nvSpPr>
      <dsp:spPr>
        <a:xfrm>
          <a:off x="3480121" y="400797"/>
          <a:ext cx="1896799" cy="1204467"/>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6A89E2-29FD-4C43-B989-16FE5F4C9011}">
      <dsp:nvSpPr>
        <dsp:cNvPr id="0" name=""/>
        <dsp:cNvSpPr/>
      </dsp:nvSpPr>
      <dsp:spPr>
        <a:xfrm>
          <a:off x="3690877" y="601015"/>
          <a:ext cx="1896799" cy="1204467"/>
        </a:xfrm>
        <a:prstGeom prst="roundRect">
          <a:avLst>
            <a:gd name="adj" fmla="val 10000"/>
          </a:avLst>
        </a:prstGeom>
        <a:solidFill>
          <a:srgbClr val="ED7D31">
            <a:lumMod val="75000"/>
          </a:srgb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b="1" kern="1200" dirty="0">
              <a:solidFill>
                <a:sysClr val="windowText" lastClr="000000">
                  <a:hueOff val="0"/>
                  <a:satOff val="0"/>
                  <a:lumOff val="0"/>
                  <a:alphaOff val="0"/>
                </a:sysClr>
              </a:solidFill>
              <a:latin typeface="Calibri" panose="020F0502020204030204"/>
              <a:ea typeface="+mn-ea"/>
              <a:cs typeface="+mn-cs"/>
            </a:rPr>
            <a:t>Rwanda invested 4.9% of the annual budget in Env &amp; </a:t>
          </a:r>
          <a:r>
            <a:rPr lang="en-GB" sz="1700" b="1" kern="1200" dirty="0" err="1">
              <a:solidFill>
                <a:sysClr val="windowText" lastClr="000000">
                  <a:hueOff val="0"/>
                  <a:satOff val="0"/>
                  <a:lumOff val="0"/>
                  <a:alphaOff val="0"/>
                </a:sysClr>
              </a:solidFill>
              <a:latin typeface="Calibri" panose="020F0502020204030204"/>
              <a:ea typeface="+mn-ea"/>
              <a:cs typeface="+mn-cs"/>
            </a:rPr>
            <a:t>Ecc</a:t>
          </a:r>
          <a:r>
            <a:rPr lang="en-GB" sz="1700" b="1" kern="1200" dirty="0">
              <a:solidFill>
                <a:sysClr val="windowText" lastClr="000000">
                  <a:hueOff val="0"/>
                  <a:satOff val="0"/>
                  <a:lumOff val="0"/>
                  <a:alphaOff val="0"/>
                </a:sysClr>
              </a:solidFill>
              <a:latin typeface="Calibri" panose="020F0502020204030204"/>
              <a:ea typeface="+mn-ea"/>
              <a:cs typeface="+mn-cs"/>
            </a:rPr>
            <a:t> (2020/2021)</a:t>
          </a:r>
          <a:endParaRPr lang="en-US" sz="1700" b="1" kern="1200" dirty="0">
            <a:solidFill>
              <a:sysClr val="windowText" lastClr="000000">
                <a:hueOff val="0"/>
                <a:satOff val="0"/>
                <a:lumOff val="0"/>
                <a:alphaOff val="0"/>
              </a:sysClr>
            </a:solidFill>
            <a:latin typeface="Calibri" panose="020F0502020204030204"/>
            <a:ea typeface="+mn-ea"/>
            <a:cs typeface="+mn-cs"/>
          </a:endParaRPr>
        </a:p>
      </dsp:txBody>
      <dsp:txXfrm>
        <a:off x="3726155" y="636293"/>
        <a:ext cx="1826243" cy="1133911"/>
      </dsp:txXfrm>
    </dsp:sp>
    <dsp:sp modelId="{C17814DD-9785-415D-B4A8-AF02E9ED7E09}">
      <dsp:nvSpPr>
        <dsp:cNvPr id="0" name=""/>
        <dsp:cNvSpPr/>
      </dsp:nvSpPr>
      <dsp:spPr>
        <a:xfrm>
          <a:off x="2656" y="2156917"/>
          <a:ext cx="1896799" cy="1204467"/>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B3A03D-A051-4150-B45E-AE49E90A0401}">
      <dsp:nvSpPr>
        <dsp:cNvPr id="0" name=""/>
        <dsp:cNvSpPr/>
      </dsp:nvSpPr>
      <dsp:spPr>
        <a:xfrm>
          <a:off x="213412" y="2357135"/>
          <a:ext cx="1896799" cy="1204467"/>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11200" rtl="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Calibri" panose="020F0502020204030204"/>
              <a:ea typeface="+mn-ea"/>
              <a:cs typeface="+mn-cs"/>
            </a:rPr>
            <a:t>Env &amp; cc have been Tracked through:</a:t>
          </a:r>
        </a:p>
      </dsp:txBody>
      <dsp:txXfrm>
        <a:off x="248690" y="2392413"/>
        <a:ext cx="1826243" cy="1133911"/>
      </dsp:txXfrm>
    </dsp:sp>
    <dsp:sp modelId="{D30E4E29-99D3-4788-8902-78364BB14056}">
      <dsp:nvSpPr>
        <dsp:cNvPr id="0" name=""/>
        <dsp:cNvSpPr/>
      </dsp:nvSpPr>
      <dsp:spPr>
        <a:xfrm>
          <a:off x="2320966" y="2156917"/>
          <a:ext cx="1896799" cy="1204467"/>
        </a:xfrm>
        <a:prstGeom prst="roundRect">
          <a:avLst>
            <a:gd name="adj" fmla="val 10000"/>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110000" t="250000" r="110000" b="40000"/>
          </a:path>
        </a:gradFill>
        <a:ln>
          <a:noFill/>
        </a:ln>
        <a:effectLst>
          <a:outerShdw blurRad="50800" dist="38100" dir="14700000" algn="t"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283D291-9549-42ED-85B1-2BC134F5EF14}">
      <dsp:nvSpPr>
        <dsp:cNvPr id="0" name=""/>
        <dsp:cNvSpPr/>
      </dsp:nvSpPr>
      <dsp:spPr>
        <a:xfrm>
          <a:off x="2531722" y="2357135"/>
          <a:ext cx="1896799" cy="12044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a:solidFill>
                <a:sysClr val="windowText" lastClr="000000">
                  <a:hueOff val="0"/>
                  <a:satOff val="0"/>
                  <a:lumOff val="0"/>
                  <a:alphaOff val="0"/>
                </a:sysClr>
              </a:solidFill>
              <a:latin typeface="Calibri" panose="020F0502020204030204"/>
              <a:ea typeface="+mn-ea"/>
              <a:cs typeface="+mn-cs"/>
            </a:rPr>
            <a:t>Public Expenditure Review for Environment and Climate Change</a:t>
          </a:r>
          <a:endParaRPr lang="en-RW" sz="1400" kern="1200" dirty="0">
            <a:solidFill>
              <a:sysClr val="windowText" lastClr="000000">
                <a:hueOff val="0"/>
                <a:satOff val="0"/>
                <a:lumOff val="0"/>
                <a:alphaOff val="0"/>
              </a:sysClr>
            </a:solidFill>
            <a:latin typeface="Calibri" panose="020F0502020204030204"/>
            <a:ea typeface="+mn-ea"/>
            <a:cs typeface="+mn-cs"/>
          </a:endParaRPr>
        </a:p>
        <a:p>
          <a:pPr rtl="0">
            <a:spcBef>
              <a:spcPct val="0"/>
            </a:spcBef>
            <a:buNone/>
          </a:pPr>
          <a:endParaRPr lang="en-RW" sz="1400" kern="1200" dirty="0"/>
        </a:p>
      </dsp:txBody>
      <dsp:txXfrm>
        <a:off x="2567000" y="2392413"/>
        <a:ext cx="1826243" cy="1133911"/>
      </dsp:txXfrm>
    </dsp:sp>
    <dsp:sp modelId="{2B971F99-C217-497B-8A9F-502F68A89E85}">
      <dsp:nvSpPr>
        <dsp:cNvPr id="0" name=""/>
        <dsp:cNvSpPr/>
      </dsp:nvSpPr>
      <dsp:spPr>
        <a:xfrm>
          <a:off x="4639276" y="2156917"/>
          <a:ext cx="1896799" cy="1204467"/>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4394E9-E3A8-4C14-A574-8F9E6BFCEF39}">
      <dsp:nvSpPr>
        <dsp:cNvPr id="0" name=""/>
        <dsp:cNvSpPr/>
      </dsp:nvSpPr>
      <dsp:spPr>
        <a:xfrm>
          <a:off x="4850032" y="2357135"/>
          <a:ext cx="1896799" cy="1204467"/>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Calibri" panose="020F0502020204030204"/>
              <a:ea typeface="+mn-ea"/>
              <a:cs typeface="+mn-cs"/>
            </a:rPr>
            <a:t>Env &amp;CC annual budget Assessment </a:t>
          </a:r>
        </a:p>
      </dsp:txBody>
      <dsp:txXfrm>
        <a:off x="4885310" y="2392413"/>
        <a:ext cx="1826243" cy="1133911"/>
      </dsp:txXfrm>
    </dsp:sp>
    <dsp:sp modelId="{355379D5-1F33-4661-81A2-8777BA94E3D6}">
      <dsp:nvSpPr>
        <dsp:cNvPr id="0" name=""/>
        <dsp:cNvSpPr/>
      </dsp:nvSpPr>
      <dsp:spPr>
        <a:xfrm>
          <a:off x="6957586" y="2156917"/>
          <a:ext cx="1896799" cy="1204467"/>
        </a:xfrm>
        <a:prstGeom prst="roundRect">
          <a:avLst>
            <a:gd name="adj" fmla="val 10000"/>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AE0A13E-3227-40BA-8694-517D03D07C0D}">
      <dsp:nvSpPr>
        <dsp:cNvPr id="0" name=""/>
        <dsp:cNvSpPr/>
      </dsp:nvSpPr>
      <dsp:spPr>
        <a:xfrm>
          <a:off x="7168342" y="2357135"/>
          <a:ext cx="1896799" cy="1204467"/>
        </a:xfrm>
        <a:prstGeom prst="roundRect">
          <a:avLst>
            <a:gd name="adj" fmla="val 10000"/>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Calibri" panose="020F0502020204030204"/>
              <a:ea typeface="+mn-ea"/>
              <a:cs typeface="+mn-cs"/>
            </a:rPr>
            <a:t>Env &amp; cc monitoring statement </a:t>
          </a:r>
        </a:p>
      </dsp:txBody>
      <dsp:txXfrm>
        <a:off x="7203620" y="2392413"/>
        <a:ext cx="1826243" cy="1133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64638-B467-4CC1-B3F1-031284141256}">
      <dsp:nvSpPr>
        <dsp:cNvPr id="0" name=""/>
        <dsp:cNvSpPr/>
      </dsp:nvSpPr>
      <dsp:spPr>
        <a:xfrm>
          <a:off x="1636145" y="2382"/>
          <a:ext cx="970359" cy="970359"/>
        </a:xfrm>
        <a:prstGeom prst="ellipse">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1A4B797-DCF1-4701-B527-7FEDAFEA3D7B}">
      <dsp:nvSpPr>
        <dsp:cNvPr id="0" name=""/>
        <dsp:cNvSpPr/>
      </dsp:nvSpPr>
      <dsp:spPr>
        <a:xfrm>
          <a:off x="3503048" y="140900"/>
          <a:ext cx="5177220" cy="97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3660" rIns="0" bIns="73660" numCol="1" spcCol="1270" anchor="ctr" anchorCtr="0">
          <a:noAutofit/>
        </a:bodyPr>
        <a:lstStyle/>
        <a:p>
          <a:pPr marL="0" lvl="0" indent="0" algn="l" defTabSz="2578100" rtl="0">
            <a:lnSpc>
              <a:spcPct val="90000"/>
            </a:lnSpc>
            <a:spcBef>
              <a:spcPct val="0"/>
            </a:spcBef>
            <a:spcAft>
              <a:spcPct val="35000"/>
            </a:spcAft>
            <a:buNone/>
          </a:pPr>
          <a:endParaRPr lang="en-US" sz="5800" kern="1200" dirty="0">
            <a:solidFill>
              <a:sysClr val="windowText" lastClr="000000">
                <a:hueOff val="0"/>
                <a:satOff val="0"/>
                <a:lumOff val="0"/>
                <a:alphaOff val="0"/>
              </a:sysClr>
            </a:solidFill>
            <a:latin typeface="Calibri" panose="020F0502020204030204"/>
            <a:ea typeface="+mn-ea"/>
            <a:cs typeface="+mn-cs"/>
          </a:endParaRPr>
        </a:p>
      </dsp:txBody>
      <dsp:txXfrm>
        <a:off x="3503048" y="140900"/>
        <a:ext cx="5177220" cy="970359"/>
      </dsp:txXfrm>
    </dsp:sp>
    <dsp:sp modelId="{AD98CC50-E0C7-472E-A115-1A12F07A4F78}">
      <dsp:nvSpPr>
        <dsp:cNvPr id="0" name=""/>
        <dsp:cNvSpPr/>
      </dsp:nvSpPr>
      <dsp:spPr>
        <a:xfrm>
          <a:off x="1636145" y="972741"/>
          <a:ext cx="970359" cy="970359"/>
        </a:xfrm>
        <a:prstGeom prst="ellipse">
          <a:avLst/>
        </a:prstGeom>
        <a:blipFill rotWithShape="0">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5A5AF33-CCB3-4868-B105-4A50927044BA}">
      <dsp:nvSpPr>
        <dsp:cNvPr id="0" name=""/>
        <dsp:cNvSpPr/>
      </dsp:nvSpPr>
      <dsp:spPr>
        <a:xfrm>
          <a:off x="2121325" y="972741"/>
          <a:ext cx="5177220" cy="97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3660" rIns="0" bIns="73660" numCol="1" spcCol="1270" anchor="ctr" anchorCtr="0">
          <a:noAutofit/>
        </a:bodyPr>
        <a:lstStyle/>
        <a:p>
          <a:pPr marL="0" lvl="0" indent="0" algn="l" defTabSz="2578100" rtl="0">
            <a:lnSpc>
              <a:spcPct val="90000"/>
            </a:lnSpc>
            <a:spcBef>
              <a:spcPct val="0"/>
            </a:spcBef>
            <a:spcAft>
              <a:spcPct val="35000"/>
            </a:spcAft>
            <a:buNone/>
          </a:pPr>
          <a:endParaRPr lang="en-US" sz="5800" kern="1200" dirty="0">
            <a:solidFill>
              <a:sysClr val="windowText" lastClr="000000">
                <a:hueOff val="0"/>
                <a:satOff val="0"/>
                <a:lumOff val="0"/>
                <a:alphaOff val="0"/>
              </a:sysClr>
            </a:solidFill>
            <a:latin typeface="Calibri" panose="020F0502020204030204"/>
            <a:ea typeface="+mn-ea"/>
            <a:cs typeface="+mn-cs"/>
          </a:endParaRPr>
        </a:p>
      </dsp:txBody>
      <dsp:txXfrm>
        <a:off x="2121325" y="972741"/>
        <a:ext cx="5177220" cy="970359"/>
      </dsp:txXfrm>
    </dsp:sp>
    <dsp:sp modelId="{9E6B4DC4-B1E4-4F93-8276-A68CB1AAC83B}">
      <dsp:nvSpPr>
        <dsp:cNvPr id="0" name=""/>
        <dsp:cNvSpPr/>
      </dsp:nvSpPr>
      <dsp:spPr>
        <a:xfrm>
          <a:off x="1636145" y="1943100"/>
          <a:ext cx="970359" cy="970359"/>
        </a:xfrm>
        <a:prstGeom prst="ellipse">
          <a:avLst/>
        </a:prstGeom>
        <a:blipFill rotWithShape="0">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4FFBEDC-B2A0-48D2-98C7-217506276C2C}">
      <dsp:nvSpPr>
        <dsp:cNvPr id="0" name=""/>
        <dsp:cNvSpPr/>
      </dsp:nvSpPr>
      <dsp:spPr>
        <a:xfrm>
          <a:off x="2121325" y="1943100"/>
          <a:ext cx="5177220" cy="97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3660" rIns="0" bIns="73660" numCol="1" spcCol="1270" anchor="ctr" anchorCtr="0">
          <a:noAutofit/>
        </a:bodyPr>
        <a:lstStyle/>
        <a:p>
          <a:pPr marL="0" lvl="0" indent="0" algn="l" defTabSz="2578100" rtl="0">
            <a:lnSpc>
              <a:spcPct val="90000"/>
            </a:lnSpc>
            <a:spcBef>
              <a:spcPct val="0"/>
            </a:spcBef>
            <a:spcAft>
              <a:spcPct val="35000"/>
            </a:spcAft>
            <a:buNone/>
          </a:pPr>
          <a:endParaRPr lang="en-US" sz="5800" kern="1200" dirty="0">
            <a:solidFill>
              <a:sysClr val="windowText" lastClr="000000">
                <a:hueOff val="0"/>
                <a:satOff val="0"/>
                <a:lumOff val="0"/>
                <a:alphaOff val="0"/>
              </a:sysClr>
            </a:solidFill>
            <a:latin typeface="Calibri" panose="020F0502020204030204"/>
            <a:ea typeface="+mn-ea"/>
            <a:cs typeface="+mn-cs"/>
          </a:endParaRPr>
        </a:p>
      </dsp:txBody>
      <dsp:txXfrm>
        <a:off x="2121325" y="1943100"/>
        <a:ext cx="5177220" cy="970359"/>
      </dsp:txXfrm>
    </dsp:sp>
    <dsp:sp modelId="{E3ACD96D-A98B-4DA6-8C04-7E668BE9FC79}">
      <dsp:nvSpPr>
        <dsp:cNvPr id="0" name=""/>
        <dsp:cNvSpPr/>
      </dsp:nvSpPr>
      <dsp:spPr>
        <a:xfrm>
          <a:off x="1619940" y="2915841"/>
          <a:ext cx="970359" cy="970359"/>
        </a:xfrm>
        <a:prstGeom prst="ellipse">
          <a:avLst/>
        </a:prstGeom>
        <a:blipFill rotWithShape="0">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3B21161-3F63-42AC-AB80-A8482487A247}">
      <dsp:nvSpPr>
        <dsp:cNvPr id="0" name=""/>
        <dsp:cNvSpPr/>
      </dsp:nvSpPr>
      <dsp:spPr>
        <a:xfrm>
          <a:off x="2121325" y="2913459"/>
          <a:ext cx="5177220" cy="97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3660" rIns="0" bIns="73660" numCol="1" spcCol="1270" anchor="ctr" anchorCtr="0">
          <a:noAutofit/>
        </a:bodyPr>
        <a:lstStyle/>
        <a:p>
          <a:pPr marL="0" lvl="0" indent="0" algn="l" defTabSz="2578100" rtl="0">
            <a:lnSpc>
              <a:spcPct val="90000"/>
            </a:lnSpc>
            <a:spcBef>
              <a:spcPct val="0"/>
            </a:spcBef>
            <a:spcAft>
              <a:spcPct val="35000"/>
            </a:spcAft>
            <a:buNone/>
          </a:pPr>
          <a:endParaRPr lang="en-US" sz="5800" kern="1200" dirty="0">
            <a:solidFill>
              <a:sysClr val="windowText" lastClr="000000">
                <a:hueOff val="0"/>
                <a:satOff val="0"/>
                <a:lumOff val="0"/>
                <a:alphaOff val="0"/>
              </a:sysClr>
            </a:solidFill>
            <a:latin typeface="Calibri" panose="020F0502020204030204"/>
            <a:ea typeface="+mn-ea"/>
            <a:cs typeface="+mn-cs"/>
          </a:endParaRPr>
        </a:p>
      </dsp:txBody>
      <dsp:txXfrm>
        <a:off x="2121325" y="2913459"/>
        <a:ext cx="5177220" cy="970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3FB87-1830-4C4E-9FB8-921FE0DAC543}">
      <dsp:nvSpPr>
        <dsp:cNvPr id="0" name=""/>
        <dsp:cNvSpPr/>
      </dsp:nvSpPr>
      <dsp:spPr>
        <a:xfrm>
          <a:off x="0" y="1469514"/>
          <a:ext cx="6477060" cy="50807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BB1A5C03-12DB-42E2-8D4C-1D5868F798D8}">
      <dsp:nvSpPr>
        <dsp:cNvPr id="0" name=""/>
        <dsp:cNvSpPr/>
      </dsp:nvSpPr>
      <dsp:spPr>
        <a:xfrm>
          <a:off x="407670" y="1262874"/>
          <a:ext cx="5745505" cy="41328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Agree on the roles &amp; responsibilities of the TC &amp; approve them</a:t>
          </a:r>
        </a:p>
      </dsp:txBody>
      <dsp:txXfrm>
        <a:off x="427845" y="1283049"/>
        <a:ext cx="5705155" cy="372930"/>
      </dsp:txXfrm>
    </dsp:sp>
    <dsp:sp modelId="{A2805B8E-77A0-49D0-BA87-FFF6074AF421}">
      <dsp:nvSpPr>
        <dsp:cNvPr id="0" name=""/>
        <dsp:cNvSpPr/>
      </dsp:nvSpPr>
      <dsp:spPr>
        <a:xfrm>
          <a:off x="0" y="2259824"/>
          <a:ext cx="6477060" cy="469164"/>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96E24BD5-47F1-4ABE-8C08-EDCC0C0A4192}">
      <dsp:nvSpPr>
        <dsp:cNvPr id="0" name=""/>
        <dsp:cNvSpPr/>
      </dsp:nvSpPr>
      <dsp:spPr>
        <a:xfrm>
          <a:off x="407670" y="2053184"/>
          <a:ext cx="5707380" cy="41328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Discuss and agree on the best approach for TC engagement &amp; support</a:t>
          </a:r>
        </a:p>
      </dsp:txBody>
      <dsp:txXfrm>
        <a:off x="427845" y="2073359"/>
        <a:ext cx="5667030" cy="372930"/>
      </dsp:txXfrm>
    </dsp:sp>
    <dsp:sp modelId="{5C9025F5-4E84-4FDB-A757-28A155566E1D}">
      <dsp:nvSpPr>
        <dsp:cNvPr id="0" name=""/>
        <dsp:cNvSpPr/>
      </dsp:nvSpPr>
      <dsp:spPr>
        <a:xfrm>
          <a:off x="0" y="3011228"/>
          <a:ext cx="6553213" cy="449710"/>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A6595289-C936-4FFA-8D7A-917BA1EC406C}">
      <dsp:nvSpPr>
        <dsp:cNvPr id="0" name=""/>
        <dsp:cNvSpPr/>
      </dsp:nvSpPr>
      <dsp:spPr>
        <a:xfrm>
          <a:off x="407670" y="2804588"/>
          <a:ext cx="5707380" cy="41328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Closely work with institutions to define CC activities</a:t>
          </a:r>
        </a:p>
      </dsp:txBody>
      <dsp:txXfrm>
        <a:off x="427845" y="2824763"/>
        <a:ext cx="5667030" cy="372930"/>
      </dsp:txXfrm>
    </dsp:sp>
    <dsp:sp modelId="{7750C684-6595-481F-AB20-650658FB7E51}">
      <dsp:nvSpPr>
        <dsp:cNvPr id="0" name=""/>
        <dsp:cNvSpPr/>
      </dsp:nvSpPr>
      <dsp:spPr>
        <a:xfrm>
          <a:off x="0" y="3774421"/>
          <a:ext cx="6629366" cy="404146"/>
        </a:xfrm>
        <a:prstGeom prst="rect">
          <a:avLst/>
        </a:prstGeom>
        <a:solidFill>
          <a:schemeClr val="tx1">
            <a:lumMod val="65000"/>
            <a:alpha val="90000"/>
          </a:schemeClr>
        </a:solidFill>
        <a:ln w="6350" cap="flat" cmpd="sng" algn="ctr">
          <a:solidFill>
            <a:srgbClr val="5B9BD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26C3D10E-1CBD-4537-8F76-17C7C4F0D4CF}">
      <dsp:nvSpPr>
        <dsp:cNvPr id="0" name=""/>
        <dsp:cNvSpPr/>
      </dsp:nvSpPr>
      <dsp:spPr>
        <a:xfrm>
          <a:off x="407670" y="3536539"/>
          <a:ext cx="5707380" cy="413280"/>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ysClr val="window" lastClr="FFFFFF"/>
              </a:solidFill>
              <a:latin typeface="Calibri" panose="020F0502020204030204"/>
              <a:ea typeface="+mn-ea"/>
              <a:cs typeface="+mn-cs"/>
            </a:rPr>
            <a:t>Data entry into the IFMIS system</a:t>
          </a:r>
        </a:p>
      </dsp:txBody>
      <dsp:txXfrm>
        <a:off x="427845" y="3556714"/>
        <a:ext cx="5667030" cy="3729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3DAE18-FF53-43C8-B129-B2254E0CD3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84C594C-BB62-4D1A-AA15-460CAB0268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B0719-0C0B-4FCD-8C42-A758D216E1BD}" type="datetimeFigureOut">
              <a:rPr lang="en-US" smtClean="0"/>
              <a:t>6/11/2024</a:t>
            </a:fld>
            <a:endParaRPr lang="en-US" dirty="0"/>
          </a:p>
        </p:txBody>
      </p:sp>
      <p:sp>
        <p:nvSpPr>
          <p:cNvPr id="4" name="Footer Placeholder 3">
            <a:extLst>
              <a:ext uri="{FF2B5EF4-FFF2-40B4-BE49-F238E27FC236}">
                <a16:creationId xmlns:a16="http://schemas.microsoft.com/office/drawing/2014/main" id="{377CD9E3-2F3C-4226-A22C-6BC586ACB3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7FA062-CF80-4049-B333-6A99FEE14B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DC2621-7037-4E35-B549-8255C904F675}" type="slidenum">
              <a:rPr lang="en-US" smtClean="0"/>
              <a:t>‹#›</a:t>
            </a:fld>
            <a:endParaRPr lang="en-US" dirty="0"/>
          </a:p>
        </p:txBody>
      </p:sp>
    </p:spTree>
    <p:extLst>
      <p:ext uri="{BB962C8B-B14F-4D97-AF65-F5344CB8AC3E}">
        <p14:creationId xmlns:p14="http://schemas.microsoft.com/office/powerpoint/2010/main" val="3664887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925A17EF-115B-4BB9-BF42-426DFD9E898A}" type="datetimeFigureOut">
              <a:rPr lang="en-US" smtClean="0"/>
              <a:t>6/11/2024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7C4E7652-46AF-4259-BAE2-54978EA077CD}"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t>3</a:t>
            </a:fld>
            <a:endParaRPr lang="en-US" dirty="0"/>
          </a:p>
        </p:txBody>
      </p:sp>
    </p:spTree>
    <p:extLst>
      <p:ext uri="{BB962C8B-B14F-4D97-AF65-F5344CB8AC3E}">
        <p14:creationId xmlns:p14="http://schemas.microsoft.com/office/powerpoint/2010/main" val="10376340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t>4</a:t>
            </a:fld>
            <a:endParaRPr lang="en-US" dirty="0"/>
          </a:p>
        </p:txBody>
      </p:sp>
    </p:spTree>
    <p:extLst>
      <p:ext uri="{BB962C8B-B14F-4D97-AF65-F5344CB8AC3E}">
        <p14:creationId xmlns:p14="http://schemas.microsoft.com/office/powerpoint/2010/main" val="61969161"/>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t>14</a:t>
            </a:fld>
            <a:endParaRPr lang="en-US" dirty="0"/>
          </a:p>
        </p:txBody>
      </p:sp>
    </p:spTree>
    <p:extLst>
      <p:ext uri="{BB962C8B-B14F-4D97-AF65-F5344CB8AC3E}">
        <p14:creationId xmlns:p14="http://schemas.microsoft.com/office/powerpoint/2010/main" val="23212231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70D99E-2869-438B-B483-1F6CCD5437EE}"/>
              </a:ext>
            </a:extLst>
          </p:cNvPr>
          <p:cNvGrpSpPr/>
          <p:nvPr userDrawn="1"/>
        </p:nvGrpSpPr>
        <p:grpSpPr>
          <a:xfrm>
            <a:off x="-1" y="-10825"/>
            <a:ext cx="9144002" cy="6515395"/>
            <a:chOff x="-1" y="-10825"/>
            <a:chExt cx="9144002" cy="6515395"/>
          </a:xfrm>
        </p:grpSpPr>
        <p:pic>
          <p:nvPicPr>
            <p:cNvPr id="11" name="Graphic 10">
              <a:extLst>
                <a:ext uri="{FF2B5EF4-FFF2-40B4-BE49-F238E27FC236}">
                  <a16:creationId xmlns:a16="http://schemas.microsoft.com/office/drawing/2014/main" id="{F66236F9-EA1F-4D2A-84DE-EC04F9972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10825"/>
              <a:ext cx="3429000" cy="3181546"/>
            </a:xfrm>
            <a:prstGeom prst="rect">
              <a:avLst/>
            </a:prstGeom>
          </p:spPr>
        </p:pic>
        <p:pic>
          <p:nvPicPr>
            <p:cNvPr id="12" name="Graphic 11">
              <a:extLst>
                <a:ext uri="{FF2B5EF4-FFF2-40B4-BE49-F238E27FC236}">
                  <a16:creationId xmlns:a16="http://schemas.microsoft.com/office/drawing/2014/main" id="{32A12C4E-53AE-4900-9783-F619054408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95401" y="-10825"/>
              <a:ext cx="7848600" cy="3522243"/>
            </a:xfrm>
            <a:prstGeom prst="rect">
              <a:avLst/>
            </a:prstGeom>
          </p:spPr>
        </p:pic>
        <p:pic>
          <p:nvPicPr>
            <p:cNvPr id="13" name="Graphic 12">
              <a:extLst>
                <a:ext uri="{FF2B5EF4-FFF2-40B4-BE49-F238E27FC236}">
                  <a16:creationId xmlns:a16="http://schemas.microsoft.com/office/drawing/2014/main" id="{A14E049B-6FD4-487E-927B-506983629A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831825" y="2232482"/>
              <a:ext cx="1282976" cy="1108588"/>
            </a:xfrm>
            <a:prstGeom prst="rect">
              <a:avLst/>
            </a:prstGeom>
          </p:spPr>
        </p:pic>
        <p:pic>
          <p:nvPicPr>
            <p:cNvPr id="14" name="Graphic 13">
              <a:extLst>
                <a:ext uri="{FF2B5EF4-FFF2-40B4-BE49-F238E27FC236}">
                  <a16:creationId xmlns:a16="http://schemas.microsoft.com/office/drawing/2014/main" id="{EF27E3F5-0D4D-492C-8A3E-50BC30CEFD2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 y="2962082"/>
              <a:ext cx="2757625" cy="3542488"/>
            </a:xfrm>
            <a:prstGeom prst="rect">
              <a:avLst/>
            </a:prstGeom>
          </p:spPr>
        </p:pic>
        <p:pic>
          <p:nvPicPr>
            <p:cNvPr id="15" name="Graphic 14">
              <a:extLst>
                <a:ext uri="{FF2B5EF4-FFF2-40B4-BE49-F238E27FC236}">
                  <a16:creationId xmlns:a16="http://schemas.microsoft.com/office/drawing/2014/main" id="{36D4FF91-8818-4598-AC9F-B8C2FA867C0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 y="2313169"/>
              <a:ext cx="2259131" cy="2895506"/>
            </a:xfrm>
            <a:prstGeom prst="rect">
              <a:avLst/>
            </a:prstGeom>
          </p:spPr>
        </p:pic>
      </p:grpSp>
      <p:sp>
        <p:nvSpPr>
          <p:cNvPr id="8" name="Title 7"/>
          <p:cNvSpPr>
            <a:spLocks noGrp="1"/>
          </p:cNvSpPr>
          <p:nvPr>
            <p:ph type="ctrTitle"/>
          </p:nvPr>
        </p:nvSpPr>
        <p:spPr>
          <a:xfrm>
            <a:off x="3276600" y="1213332"/>
            <a:ext cx="5326856" cy="1425577"/>
          </a:xfrm>
        </p:spPr>
        <p:txBody>
          <a:bodyPr anchor="b"/>
          <a:lstStyle>
            <a:lvl1pPr algn="r">
              <a:defRPr sz="4500" b="1">
                <a:solidFill>
                  <a:schemeClr val="bg2"/>
                </a:solidFill>
              </a:defRPr>
            </a:lvl1pPr>
          </a:lstStyle>
          <a:p>
            <a:r>
              <a:rPr lang="en-US"/>
              <a:t>Click to edit Master title style</a:t>
            </a:r>
            <a:endParaRPr lang="en-US" dirty="0"/>
          </a:p>
        </p:txBody>
      </p:sp>
      <p:sp>
        <p:nvSpPr>
          <p:cNvPr id="9" name="Subtitle 8"/>
          <p:cNvSpPr>
            <a:spLocks noGrp="1"/>
          </p:cNvSpPr>
          <p:nvPr>
            <p:ph type="subTitle" idx="1"/>
          </p:nvPr>
        </p:nvSpPr>
        <p:spPr>
          <a:xfrm>
            <a:off x="4724400" y="3849666"/>
            <a:ext cx="3879056" cy="1234575"/>
          </a:xfrm>
          <a:noFill/>
        </p:spPr>
        <p:txBody>
          <a:bodyPr/>
          <a:lstStyle>
            <a:lvl1pPr marL="0" marR="36576" indent="0" algn="l">
              <a:spcBef>
                <a:spcPts val="0"/>
              </a:spcBef>
              <a:buNone/>
              <a:defRPr>
                <a:ln>
                  <a:noFill/>
                </a:ln>
                <a:solidFill>
                  <a:schemeClr val="bg2">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2812256" y="6322007"/>
            <a:ext cx="5791200" cy="365125"/>
          </a:xfrm>
          <a:prstGeom prst="rect">
            <a:avLst/>
          </a:prstGeom>
        </p:spPr>
        <p:txBody>
          <a:bodyPr tIns="0" bIns="0" anchor="t"/>
          <a:lstStyle>
            <a:lvl1pPr algn="r">
              <a:defRPr sz="1000"/>
            </a:lvl1pPr>
          </a:lstStyle>
          <a:p>
            <a:pPr algn="r"/>
            <a:fld id="{A2E209FB-7A34-414B-812A-BCC5C4256F49}" type="datetime1">
              <a:rPr lang="en-US" smtClean="0"/>
              <a:pPr algn="r"/>
              <a:t>6/11/2024</a:t>
            </a:fld>
            <a:endParaRPr lang="en-US" sz="1000" dirty="0"/>
          </a:p>
        </p:txBody>
      </p:sp>
      <p:sp>
        <p:nvSpPr>
          <p:cNvPr id="17" name="Footer Placeholder 16"/>
          <p:cNvSpPr>
            <a:spLocks noGrp="1"/>
          </p:cNvSpPr>
          <p:nvPr>
            <p:ph type="ftr" sz="quarter" idx="11"/>
          </p:nvPr>
        </p:nvSpPr>
        <p:spPr>
          <a:xfrm>
            <a:off x="2812256" y="5960055"/>
            <a:ext cx="5791200" cy="365125"/>
          </a:xfrm>
        </p:spPr>
        <p:txBody>
          <a:bodyPr tIns="0" bIns="0" anchor="b"/>
          <a:lstStyle>
            <a:lvl1pPr algn="r">
              <a:defRPr sz="1100"/>
            </a:lvl1pPr>
          </a:lstStyle>
          <a:p>
            <a:pPr algn="r"/>
            <a:endParaRPr lang="en-US" sz="1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4876800" cy="799306"/>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715000" y="173195"/>
            <a:ext cx="2468880" cy="300831"/>
          </a:xfrm>
        </p:spPr>
        <p:txBody>
          <a:bodyPr/>
          <a:lstStyle>
            <a:lvl1pPr>
              <a:defRPr/>
            </a:lvl1pPr>
          </a:lstStyle>
          <a:p>
            <a:r>
              <a:rPr lang="en-US" dirty="0"/>
              <a:t>www.website.com</a:t>
            </a:r>
          </a:p>
        </p:txBody>
      </p:sp>
      <p:sp>
        <p:nvSpPr>
          <p:cNvPr id="6" name="Slide Number Placeholder 5"/>
          <p:cNvSpPr>
            <a:spLocks noGrp="1"/>
          </p:cNvSpPr>
          <p:nvPr>
            <p:ph type="sldNum" sz="quarter" idx="12"/>
          </p:nvPr>
        </p:nvSpPr>
        <p:spPr/>
        <p:txBody>
          <a:bodyPr/>
          <a:lstStyle/>
          <a:p>
            <a:fld id="{FEA1243F-3000-4347-94A4-FBDEAD3122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BB0C64-AD16-4270-8323-3B986F4CAD10}"/>
              </a:ext>
            </a:extLst>
          </p:cNvPr>
          <p:cNvGrpSpPr/>
          <p:nvPr userDrawn="1"/>
        </p:nvGrpSpPr>
        <p:grpSpPr>
          <a:xfrm>
            <a:off x="5105399" y="3142"/>
            <a:ext cx="4038601" cy="1101851"/>
            <a:chOff x="5334000" y="-37306"/>
            <a:chExt cx="3281716" cy="895350"/>
          </a:xfrm>
        </p:grpSpPr>
        <p:pic>
          <p:nvPicPr>
            <p:cNvPr id="12" name="Graphic 11">
              <a:extLst>
                <a:ext uri="{FF2B5EF4-FFF2-40B4-BE49-F238E27FC236}">
                  <a16:creationId xmlns:a16="http://schemas.microsoft.com/office/drawing/2014/main" id="{323EE1CF-2D6B-4E08-B98D-D9F9B91968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8301" y="-37306"/>
              <a:ext cx="3167415" cy="609600"/>
            </a:xfrm>
            <a:prstGeom prst="rect">
              <a:avLst/>
            </a:prstGeom>
          </p:spPr>
        </p:pic>
        <p:pic>
          <p:nvPicPr>
            <p:cNvPr id="13" name="Graphic 12">
              <a:extLst>
                <a:ext uri="{FF2B5EF4-FFF2-40B4-BE49-F238E27FC236}">
                  <a16:creationId xmlns:a16="http://schemas.microsoft.com/office/drawing/2014/main" id="{2AA44434-8959-4391-901A-0B056114A2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4000" y="-37306"/>
              <a:ext cx="819150" cy="895350"/>
            </a:xfrm>
            <a:prstGeom prst="rect">
              <a:avLst/>
            </a:prstGeom>
          </p:spPr>
        </p:pic>
      </p:grpSp>
      <p:sp>
        <p:nvSpPr>
          <p:cNvPr id="2" name="Title 1">
            <a:extLst>
              <a:ext uri="{FF2B5EF4-FFF2-40B4-BE49-F238E27FC236}">
                <a16:creationId xmlns:a16="http://schemas.microsoft.com/office/drawing/2014/main" id="{33133CFB-98CB-4408-8818-24F931AC137B}"/>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A6EE7E31-13F0-404F-BFFF-EE236EB5D4B4}"/>
              </a:ext>
            </a:extLst>
          </p:cNvPr>
          <p:cNvSpPr>
            <a:spLocks noGrp="1"/>
          </p:cNvSpPr>
          <p:nvPr>
            <p:ph type="ftr" sz="quarter" idx="10"/>
          </p:nvPr>
        </p:nvSpPr>
        <p:spPr/>
        <p:txBody>
          <a:bodyPr/>
          <a:lstStyle/>
          <a:p>
            <a:r>
              <a:rPr lang="en-US" dirty="0"/>
              <a:t>www.website.com</a:t>
            </a:r>
          </a:p>
        </p:txBody>
      </p:sp>
      <p:sp>
        <p:nvSpPr>
          <p:cNvPr id="4" name="Slide Number Placeholder 3">
            <a:extLst>
              <a:ext uri="{FF2B5EF4-FFF2-40B4-BE49-F238E27FC236}">
                <a16:creationId xmlns:a16="http://schemas.microsoft.com/office/drawing/2014/main" id="{04FC6F67-BAE4-413D-8066-1E361D58912A}"/>
              </a:ext>
            </a:extLst>
          </p:cNvPr>
          <p:cNvSpPr>
            <a:spLocks noGrp="1"/>
          </p:cNvSpPr>
          <p:nvPr>
            <p:ph type="sldNum" sz="quarter" idx="11"/>
          </p:nvPr>
        </p:nvSpPr>
        <p:spPr/>
        <p:txBody>
          <a:bodyPr/>
          <a:lstStyle/>
          <a:p>
            <a:fld id="{49598980-D22C-4904-9F8F-3DB09B2ECD84}" type="slidenum">
              <a:rPr lang="en-US" smtClean="0"/>
              <a:pPr/>
              <a:t>‹#›</a:t>
            </a:fld>
            <a:endParaRPr lang="en-US" dirty="0"/>
          </a:p>
        </p:txBody>
      </p:sp>
      <p:sp>
        <p:nvSpPr>
          <p:cNvPr id="14" name="Content Placeholder 2">
            <a:extLst>
              <a:ext uri="{FF2B5EF4-FFF2-40B4-BE49-F238E27FC236}">
                <a16:creationId xmlns:a16="http://schemas.microsoft.com/office/drawing/2014/main" id="{DF566D8F-E696-41DE-BA1C-A8D0C7F03EDA}"/>
              </a:ext>
            </a:extLst>
          </p:cNvPr>
          <p:cNvSpPr>
            <a:spLocks noGrp="1"/>
          </p:cNvSpPr>
          <p:nvPr>
            <p:ph idx="1"/>
          </p:nvPr>
        </p:nvSpPr>
        <p:spPr>
          <a:xfrm>
            <a:off x="457200" y="1425655"/>
            <a:ext cx="7726680" cy="571500"/>
          </a:xfrm>
        </p:spPr>
        <p:txBody>
          <a:bodyPr>
            <a:normAutofit/>
          </a:bodyPr>
          <a:lstStyle>
            <a:lvl1pPr marL="64008" indent="0">
              <a:buFont typeface="Arial" panose="020B0604020202020204" pitchFamily="34" charset="0"/>
              <a:buNone/>
              <a:defRPr sz="2000"/>
            </a:lvl1pPr>
            <a:lvl2pPr marL="537210" indent="0">
              <a:buNone/>
              <a:defRPr/>
            </a:lvl2pPr>
            <a:lvl3pPr marL="877824" indent="0">
              <a:buNone/>
              <a:defRPr/>
            </a:lvl3pPr>
            <a:lvl4pPr marL="1161288" indent="0">
              <a:buNone/>
              <a:defRPr/>
            </a:lvl4pPr>
            <a:lvl5pPr marL="1389888" indent="0">
              <a:buNone/>
              <a:defRPr/>
            </a:lvl5pPr>
          </a:lstStyle>
          <a:p>
            <a:pPr lvl="0"/>
            <a:r>
              <a:rPr lang="en-US"/>
              <a:t>Click to edit Master text styles</a:t>
            </a:r>
          </a:p>
        </p:txBody>
      </p:sp>
    </p:spTree>
    <p:extLst>
      <p:ext uri="{BB962C8B-B14F-4D97-AF65-F5344CB8AC3E}">
        <p14:creationId xmlns:p14="http://schemas.microsoft.com/office/powerpoint/2010/main" val="271878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5791200" y="173195"/>
            <a:ext cx="2355056" cy="301752"/>
          </a:xfrm>
        </p:spPr>
        <p:txBody>
          <a:bodyPr/>
          <a:lstStyle/>
          <a:p>
            <a:r>
              <a:rPr lang="en-US" dirty="0"/>
              <a:t>www.website.com</a:t>
            </a:r>
          </a:p>
        </p:txBody>
      </p:sp>
      <p:sp>
        <p:nvSpPr>
          <p:cNvPr id="9" name="Slide Number Placeholder 6">
            <a:extLst>
              <a:ext uri="{FF2B5EF4-FFF2-40B4-BE49-F238E27FC236}">
                <a16:creationId xmlns:a16="http://schemas.microsoft.com/office/drawing/2014/main" id="{B32CA5EA-865E-4EF0-89BB-61FD6EFE265C}"/>
              </a:ext>
            </a:extLst>
          </p:cNvPr>
          <p:cNvSpPr>
            <a:spLocks noGrp="1"/>
          </p:cNvSpPr>
          <p:nvPr>
            <p:ph type="sldNum" sz="quarter" idx="12"/>
          </p:nvPr>
        </p:nvSpPr>
        <p:spPr>
          <a:xfrm>
            <a:off x="8180070" y="173195"/>
            <a:ext cx="502920" cy="301752"/>
          </a:xfrm>
        </p:spPr>
        <p:txBody>
          <a:bodyPr/>
          <a:lstStyle/>
          <a:p>
            <a:fld id="{FEA1243F-3000-4347-94A4-FBDEAD3122C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295400"/>
            <a:ext cx="914400" cy="5015864"/>
          </a:xfrm>
        </p:spPr>
        <p:txBody>
          <a:bodyPr vert="vert270" anchor="b"/>
          <a:lstStyle>
            <a:lvl1pPr marL="0" marR="18288" algn="r">
              <a:spcBef>
                <a:spcPts val="0"/>
              </a:spcBef>
              <a:buNone/>
              <a:defRPr sz="29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135856" y="1295400"/>
            <a:ext cx="2438400" cy="5015864"/>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51250" y="1295400"/>
            <a:ext cx="5276088" cy="5013960"/>
          </a:xfrm>
        </p:spPr>
        <p:txBody>
          <a:bodyPr>
            <a:normAutofit/>
          </a:bodyPr>
          <a:lstStyle>
            <a:lvl1pPr>
              <a:spcBef>
                <a:spcPts val="0"/>
              </a:spcBef>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5867400" y="173195"/>
            <a:ext cx="2324196" cy="301752"/>
          </a:xfrm>
        </p:spPr>
        <p:txBody>
          <a:bodyPr/>
          <a:lstStyle>
            <a:lvl1pPr>
              <a:defRPr sz="1200"/>
            </a:lvl1pPr>
          </a:lstStyle>
          <a:p>
            <a:r>
              <a:rPr lang="en-US" dirty="0"/>
              <a:t>www.website.com</a:t>
            </a:r>
          </a:p>
        </p:txBody>
      </p:sp>
      <p:sp>
        <p:nvSpPr>
          <p:cNvPr id="9" name="Slide Number Placeholder 6">
            <a:extLst>
              <a:ext uri="{FF2B5EF4-FFF2-40B4-BE49-F238E27FC236}">
                <a16:creationId xmlns:a16="http://schemas.microsoft.com/office/drawing/2014/main" id="{BD5BE3E6-AFB3-460C-834B-D73EE2A7C06F}"/>
              </a:ext>
            </a:extLst>
          </p:cNvPr>
          <p:cNvSpPr>
            <a:spLocks noGrp="1"/>
          </p:cNvSpPr>
          <p:nvPr>
            <p:ph type="sldNum" sz="quarter" idx="12"/>
          </p:nvPr>
        </p:nvSpPr>
        <p:spPr>
          <a:xfrm>
            <a:off x="8191596" y="173195"/>
            <a:ext cx="502920" cy="301752"/>
          </a:xfrm>
        </p:spPr>
        <p:txBody>
          <a:bodyPr/>
          <a:lstStyle>
            <a:lvl1pPr>
              <a:defRPr sz="1200"/>
            </a:lvl1pPr>
          </a:lstStyle>
          <a:p>
            <a:fld id="{FEA1243F-3000-4347-94A4-FBDEAD3122C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0CC6294C-7AC6-4AEE-91B9-C8925333B617}" type="datetimeFigureOut">
              <a:rPr lang="en-US" sz="900" smtClean="0">
                <a:solidFill>
                  <a:srgbClr val="58595B">
                    <a:lumMod val="75000"/>
                    <a:lumOff val="25000"/>
                  </a:srgbClr>
                </a:solidFill>
                <a:latin typeface="Lato" panose="020F0502020204030203" pitchFamily="34" charset="0"/>
              </a:rPr>
              <a:pPr defTabSz="685800">
                <a:defRPr/>
              </a:pPr>
              <a:t>6/11/2024</a:t>
            </a:fld>
            <a:endParaRPr lang="en-US" sz="900">
              <a:solidFill>
                <a:srgbClr val="58595B">
                  <a:lumMod val="75000"/>
                  <a:lumOff val="25000"/>
                </a:srgbClr>
              </a:solidFill>
              <a:latin typeface="Lato" panose="020F0502020204030203" pitchFamily="34" charset="0"/>
            </a:endParaRPr>
          </a:p>
        </p:txBody>
      </p:sp>
      <p:sp>
        <p:nvSpPr>
          <p:cNvPr id="3" name="Footer Placeholder 4"/>
          <p:cNvSpPr>
            <a:spLocks noGrp="1"/>
          </p:cNvSpPr>
          <p:nvPr>
            <p:ph type="ftr" sz="quarter" idx="11"/>
          </p:nvPr>
        </p:nvSpPr>
        <p:spPr/>
        <p:txBody>
          <a:bodyPr/>
          <a:lstStyle>
            <a:lvl1pPr>
              <a:defRPr/>
            </a:lvl1pPr>
          </a:lstStyle>
          <a:p>
            <a:pPr algn="ctr" defTabSz="685800">
              <a:defRPr/>
            </a:pPr>
            <a:endParaRPr lang="en-US" sz="900">
              <a:solidFill>
                <a:srgbClr val="58595B">
                  <a:lumMod val="75000"/>
                  <a:lumOff val="25000"/>
                </a:srgbClr>
              </a:solidFill>
              <a:latin typeface="Lato" panose="020F0502020204030203" pitchFamily="34" charset="0"/>
            </a:endParaRPr>
          </a:p>
        </p:txBody>
      </p:sp>
      <p:sp>
        <p:nvSpPr>
          <p:cNvPr id="4" name="Slide Number Placeholder 5"/>
          <p:cNvSpPr>
            <a:spLocks noGrp="1"/>
          </p:cNvSpPr>
          <p:nvPr>
            <p:ph type="sldNum" sz="quarter" idx="12"/>
          </p:nvPr>
        </p:nvSpPr>
        <p:spPr/>
        <p:txBody>
          <a:bodyPr/>
          <a:lstStyle>
            <a:lvl1pPr>
              <a:defRPr/>
            </a:lvl1pPr>
          </a:lstStyle>
          <a:p>
            <a:pPr algn="r" defTabSz="685800">
              <a:defRPr/>
            </a:pPr>
            <a:fld id="{1B363C60-7FC1-4FD5-8E6D-0D9D12DD924C}" type="slidenum">
              <a:rPr lang="en-US" sz="900" b="0" smtClean="0">
                <a:solidFill>
                  <a:srgbClr val="58595B">
                    <a:lumMod val="75000"/>
                    <a:lumOff val="25000"/>
                  </a:srgbClr>
                </a:solidFill>
                <a:latin typeface="Lato" panose="020F0502020204030203" pitchFamily="34" charset="0"/>
              </a:rPr>
              <a:pPr algn="r" defTabSz="685800">
                <a:defRPr/>
              </a:pPr>
              <a:t>‹#›</a:t>
            </a:fld>
            <a:endParaRPr lang="en-US" sz="900" b="0">
              <a:solidFill>
                <a:srgbClr val="58595B">
                  <a:lumMod val="75000"/>
                  <a:lumOff val="25000"/>
                </a:srgbClr>
              </a:solidFill>
              <a:latin typeface="Lato" panose="020F0502020204030203" pitchFamily="34" charset="0"/>
            </a:endParaRPr>
          </a:p>
        </p:txBody>
      </p:sp>
    </p:spTree>
    <p:extLst>
      <p:ext uri="{BB962C8B-B14F-4D97-AF65-F5344CB8AC3E}">
        <p14:creationId xmlns:p14="http://schemas.microsoft.com/office/powerpoint/2010/main" val="222518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24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7153275" y="5524500"/>
            <a:ext cx="146685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652989" y="192401"/>
            <a:ext cx="946309"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4424269" y="192233"/>
            <a:ext cx="278606"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7646909" y="299867"/>
            <a:ext cx="1241584"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241935" y="6209616"/>
            <a:ext cx="1154430" cy="236855"/>
          </a:xfrm>
          <a:prstGeom prst="rect">
            <a:avLst/>
          </a:prstGeom>
        </p:spPr>
      </p:pic>
    </p:spTree>
    <p:extLst>
      <p:ext uri="{BB962C8B-B14F-4D97-AF65-F5344CB8AC3E}">
        <p14:creationId xmlns:p14="http://schemas.microsoft.com/office/powerpoint/2010/main" val="74491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5.svg"/><Relationship Id="rId17" Type="http://schemas.openxmlformats.org/officeDocument/2006/relationships/image" Target="../media/image10.jpeg"/><Relationship Id="rId2" Type="http://schemas.openxmlformats.org/officeDocument/2006/relationships/slideLayout" Target="../slideLayouts/slideLayout2.xml"/><Relationship Id="rId16"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8.png"/><Relationship Id="rId10"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svg"/></Relationships>
</file>

<file path=ppt/slideMasters/slideMaster1.xml><?xml version="1.0" encoding="utf-8"?>
<p:sldMaster xmlns:a16="http://schemas.microsoft.com/office/drawing/2014/main" xmlns:asvg="http://schemas.microsoft.com/office/drawing/2016/SVG/main" xmlns:a14="http://schemas.microsoft.com/office/drawing/2010/main"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423E8A4-D2B7-46D2-92C3-AE6BC0B9BD06}"/>
              </a:ext>
            </a:extLst>
          </p:cNvPr>
          <p:cNvGrpSpPr/>
          <p:nvPr userDrawn="1"/>
        </p:nvGrpSpPr>
        <p:grpSpPr>
          <a:xfrm>
            <a:off x="5105399" y="3142"/>
            <a:ext cx="4038601" cy="1101851"/>
            <a:chOff x="5334000" y="-37306"/>
            <a:chExt cx="3281716" cy="895350"/>
          </a:xfrm>
        </p:grpSpPr>
        <p:pic>
          <p:nvPicPr>
            <p:cNvPr id="18" name="Graphic 17">
              <a:extLst>
                <a:ext uri="{FF2B5EF4-FFF2-40B4-BE49-F238E27FC236}">
                  <a16:creationId xmlns:a16="http://schemas.microsoft.com/office/drawing/2014/main" id="{9309AE25-B267-4B83-A0CB-35016E70EE6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448301" y="-37306"/>
              <a:ext cx="3167415" cy="609600"/>
            </a:xfrm>
            <a:prstGeom prst="rect">
              <a:avLst/>
            </a:prstGeom>
          </p:spPr>
        </p:pic>
        <p:pic>
          <p:nvPicPr>
            <p:cNvPr id="19" name="Graphic 18">
              <a:extLst>
                <a:ext uri="{FF2B5EF4-FFF2-40B4-BE49-F238E27FC236}">
                  <a16:creationId xmlns:a16="http://schemas.microsoft.com/office/drawing/2014/main" id="{61BEEC28-F63A-4526-A6C3-33CFC7679C2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334000" y="-37306"/>
              <a:ext cx="819150" cy="895350"/>
            </a:xfrm>
            <a:prstGeom prst="rect">
              <a:avLst/>
            </a:prstGeom>
          </p:spPr>
        </p:pic>
      </p:grpSp>
      <p:sp>
        <p:nvSpPr>
          <p:cNvPr id="22" name="Title Placeholder 21"/>
          <p:cNvSpPr>
            <a:spLocks noGrp="1"/>
          </p:cNvSpPr>
          <p:nvPr>
            <p:ph type="title"/>
          </p:nvPr>
        </p:nvSpPr>
        <p:spPr>
          <a:xfrm>
            <a:off x="466725" y="381198"/>
            <a:ext cx="4638674" cy="675926"/>
          </a:xfrm>
          <a:prstGeom prst="rect">
            <a:avLst/>
          </a:prstGeom>
        </p:spPr>
        <p:txBody>
          <a:bodyPr vert="horz" lIns="0" rIns="0" anchor="ctr">
            <a:noAutofit/>
          </a:bodyPr>
          <a:lstStyle/>
          <a:p>
            <a:endParaRPr lang="en-US" dirty="0"/>
          </a:p>
        </p:txBody>
      </p:sp>
      <p:sp>
        <p:nvSpPr>
          <p:cNvPr id="13" name="Text Placeholder 12"/>
          <p:cNvSpPr>
            <a:spLocks noGrp="1"/>
          </p:cNvSpPr>
          <p:nvPr>
            <p:ph type="body" idx="1"/>
          </p:nvPr>
        </p:nvSpPr>
        <p:spPr>
          <a:xfrm>
            <a:off x="457200" y="1566839"/>
            <a:ext cx="8229600" cy="4572000"/>
          </a:xfrm>
          <a:prstGeom prst="rect">
            <a:avLst/>
          </a:prstGeom>
        </p:spPr>
        <p:txBody>
          <a:bodyPr vert="horz" anchor="t">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
        <p:nvSpPr>
          <p:cNvPr id="3" name="Footer Placeholder 2"/>
          <p:cNvSpPr>
            <a:spLocks noGrp="1"/>
          </p:cNvSpPr>
          <p:nvPr>
            <p:ph type="ftr" sz="quarter" idx="3"/>
          </p:nvPr>
        </p:nvSpPr>
        <p:spPr>
          <a:xfrm>
            <a:off x="5867400" y="174116"/>
            <a:ext cx="2212182" cy="300831"/>
          </a:xfrm>
          <a:prstGeom prst="rect">
            <a:avLst/>
          </a:prstGeom>
        </p:spPr>
        <p:txBody>
          <a:bodyPr vert="horz" anchor="b"/>
          <a:lstStyle>
            <a:lvl1pPr algn="r">
              <a:defRPr sz="1200">
                <a:solidFill>
                  <a:schemeClr val="bg2"/>
                </a:solidFill>
              </a:defRPr>
            </a:lvl1pPr>
          </a:lstStyle>
          <a:p>
            <a:r>
              <a:rPr lang="en-US" dirty="0"/>
              <a:t>www.website.com</a:t>
            </a:r>
          </a:p>
        </p:txBody>
      </p:sp>
      <p:sp>
        <p:nvSpPr>
          <p:cNvPr id="23" name="Slide Number Placeholder 22"/>
          <p:cNvSpPr>
            <a:spLocks noGrp="1"/>
          </p:cNvSpPr>
          <p:nvPr>
            <p:ph type="sldNum" sz="quarter" idx="4"/>
          </p:nvPr>
        </p:nvSpPr>
        <p:spPr>
          <a:xfrm>
            <a:off x="8183880" y="173195"/>
            <a:ext cx="502920" cy="301752"/>
          </a:xfrm>
          <a:prstGeom prst="rect">
            <a:avLst/>
          </a:prstGeom>
        </p:spPr>
        <p:txBody>
          <a:bodyPr vert="horz" anchor="b"/>
          <a:lstStyle>
            <a:lvl1pPr algn="ctr">
              <a:defRPr sz="1200" b="1">
                <a:solidFill>
                  <a:schemeClr val="bg2"/>
                </a:solidFill>
              </a:defRPr>
            </a:lvl1pPr>
          </a:lstStyle>
          <a:p>
            <a:fld id="{49598980-D22C-4904-9F8F-3DB09B2ECD84}" type="slidenum">
              <a:rPr lang="en-US" smtClean="0"/>
              <a:t>'#'</a:t>
            </a:fld>
            <a:endParaRPr lang="en-US" dirty="0"/>
          </a:p>
        </p:txBody>
      </p:sp>
      <p:pic>
        <p:nvPicPr>
          <p:cNvPr id="21" name="Graphic 20">
            <a:extLst>
              <a:ext uri="{FF2B5EF4-FFF2-40B4-BE49-F238E27FC236}">
                <a16:creationId xmlns:a16="http://schemas.microsoft.com/office/drawing/2014/main" id="{41E45D2D-0469-4652-A090-C4D13F3C150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307178"/>
            <a:ext cx="1219200" cy="1550822"/>
          </a:xfrm>
          <a:prstGeom prst="rect">
            <a:avLst/>
          </a:prstGeom>
        </p:spPr>
      </p:pic>
      <p:pic>
        <p:nvPicPr>
          <p:cNvPr id="27" name="Graphic 26">
            <a:extLst>
              <a:ext uri="{FF2B5EF4-FFF2-40B4-BE49-F238E27FC236}">
                <a16:creationId xmlns:a16="http://schemas.microsoft.com/office/drawing/2014/main" id="{16C04FF8-AE2F-4C75-8657-A2201B95197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4549461"/>
            <a:ext cx="1248460" cy="1570328"/>
          </a:xfrm>
          <a:prstGeom prst="rect">
            <a:avLst/>
          </a:prstGeom>
        </p:spPr>
      </p:pic>
      <p:pic>
        <p:nvPicPr>
          <p:cNvPr id="11" name="Picture 1" descr="armoirie2">
            <a:extLst>
              <a:ext uri="{FF2B5EF4-FFF2-40B4-BE49-F238E27FC236}">
                <a16:creationId xmlns:a16="http://schemas.microsoft.com/office/drawing/2014/main" id="{1E265E2C-F896-44C9-9F7A-79667F8B142B}"/>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363051" y="6138839"/>
            <a:ext cx="647497"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6F0D482-127E-4109-8363-48196C213059}"/>
              </a:ext>
            </a:extLst>
          </p:cNvPr>
          <p:cNvSpPr txBox="1"/>
          <p:nvPr userDrawn="1"/>
        </p:nvSpPr>
        <p:spPr>
          <a:xfrm>
            <a:off x="6216309" y="6267587"/>
            <a:ext cx="2146742" cy="461665"/>
          </a:xfrm>
          <a:prstGeom prst="rect">
            <a:avLst/>
          </a:prstGeom>
          <a:noFill/>
        </p:spPr>
        <p:txBody>
          <a:bodyPr wrap="none" rtlCol="0">
            <a:spAutoFit/>
          </a:bodyPr>
          <a:lstStyle/>
          <a:p>
            <a:pPr algn="r"/>
            <a:r>
              <a:rPr lang="en-US" sz="1200" dirty="0">
                <a:solidFill>
                  <a:schemeClr val="accent1">
                    <a:lumMod val="75000"/>
                  </a:schemeClr>
                </a:solidFill>
              </a:rPr>
              <a:t>Entités administratives locales</a:t>
            </a:r>
            <a:br>
              <a:rPr lang="en-US" sz="1200" dirty="0">
                <a:solidFill>
                  <a:schemeClr val="accent1">
                    <a:lumMod val="75000"/>
                  </a:schemeClr>
                </a:solidFill>
              </a:rPr>
            </a:br>
            <a:r>
              <a:rPr lang="en-US" sz="1200" dirty="0">
                <a:solidFill>
                  <a:schemeClr val="accent1">
                    <a:lumMod val="75000"/>
                  </a:schemeClr>
                </a:solidFill>
              </a:rPr>
              <a:t>Agence de développement</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6" r:id="rId5"/>
    <p:sldLayoutId id="2147483658" r:id="rId6"/>
    <p:sldLayoutId id="2147483659" r:id="rId7"/>
  </p:sldLayoutIdLst>
  <p:txStyles>
    <p:title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p:titleStyle>
    <p:body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894275" y="2508885"/>
            <a:ext cx="7422125" cy="2463165"/>
          </a:xfrm>
        </p:spPr>
        <p:txBody>
          <a:bodyPr anchor="t" anchorCtr="0">
            <a:normAutofit fontScale="90000"/>
          </a:bodyPr>
          <a:lstStyle/>
          <a:p>
            <a:pPr marL="0">
              <a:lnSpc>
                <a:spcPct val="115000"/>
              </a:lnSpc>
              <a:spcBef>
                <a:spcPts val="0"/>
              </a:spcBef>
              <a:spcAft>
                <a:spcPts val="300"/>
              </a:spcAft>
            </a:pPr>
            <a:r>
              <a:rPr lang="en-US" sz="2025" dirty="0"/>
              <a:t>Titre de l'atelier</a:t>
            </a:r>
            <a:br>
              <a:rPr lang="en-GB" sz="2025" dirty="0"/>
            </a:br>
            <a:br>
              <a:rPr lang="en-GB" sz="2025" dirty="0"/>
            </a:br>
            <a:r>
              <a:rPr lang="en-US" sz="1300" kern="0" dirty="0">
                <a:latin typeface="Times New Roman" panose="02020603050405020304" pitchFamily="18" charset="0"/>
                <a:ea typeface="Calibri" panose="020F0502020204030204" pitchFamily="34" charset="0"/>
                <a:cs typeface="Times New Roman" panose="02020603050405020304" pitchFamily="18" charset="0"/>
              </a:rPr>
              <a:t>Atelier régional sur les cadres de financement nationaux intégrés 2024</a:t>
            </a:r>
            <a:br>
              <a:rPr lang="en-GB" sz="1300" kern="0" dirty="0">
                <a:latin typeface="Aptos Display" panose="020B0004020202020204" pitchFamily="34" charset="0"/>
                <a:ea typeface="DengXian Light" panose="02010600030101010101" pitchFamily="2" charset="-122"/>
                <a:cs typeface="Times New Roman" panose="02020603050405020304" pitchFamily="18" charset="0"/>
              </a:rPr>
            </a:br>
            <a:r>
              <a:rPr lang="en-US" sz="1300" kern="0" dirty="0">
                <a:latin typeface="Times New Roman" panose="02020603050405020304" pitchFamily="18" charset="0"/>
                <a:ea typeface="Calibri" panose="020F0502020204030204" pitchFamily="34" charset="0"/>
                <a:cs typeface="Times New Roman" panose="02020603050405020304" pitchFamily="18" charset="0"/>
              </a:rPr>
              <a:t>Finances publiques pour le développement durable en Afrique</a:t>
            </a:r>
            <a:br>
              <a:rPr lang="en-GB" sz="1300" kern="0" dirty="0">
                <a:latin typeface="Aptos Display" panose="020B0004020202020204" pitchFamily="34" charset="0"/>
                <a:ea typeface="DengXian Light" panose="02010600030101010101" pitchFamily="2" charset="-122"/>
                <a:cs typeface="Times New Roman" panose="02020603050405020304" pitchFamily="18" charset="0"/>
              </a:rPr>
            </a:br>
            <a:br>
              <a:rPr lang="en-GB" sz="1300" dirty="0"/>
            </a:br>
            <a:r>
              <a:rPr lang="en-US" sz="1300" dirty="0"/>
              <a:t>par</a:t>
            </a:r>
            <a:br>
              <a:rPr lang="en-US" sz="1300" dirty="0"/>
            </a:br>
            <a:br>
              <a:rPr lang="en-US" sz="1300" dirty="0"/>
            </a:br>
            <a:r>
              <a:rPr lang="en-US" sz="1300" dirty="0"/>
              <a:t>SABITI Fred</a:t>
            </a:r>
            <a:br>
              <a:rPr lang="en-US" sz="1300" dirty="0"/>
            </a:br>
            <a:br>
              <a:rPr lang="en-US" sz="1300" dirty="0"/>
            </a:br>
            <a:r>
              <a:rPr lang="en-US" sz="1300" dirty="0"/>
              <a:t>Ministère des finances et de la planification économique du Rwanda (MINECOFIN)</a:t>
            </a:r>
            <a:br>
              <a:rPr lang="en-US" sz="1300" dirty="0"/>
            </a:br>
            <a:br>
              <a:rPr lang="fr-FR" sz="1300" dirty="0"/>
            </a:br>
            <a:br>
              <a:rPr lang="en-US" sz="1300" dirty="0"/>
            </a:br>
            <a:endParaRPr lang="en-US" sz="13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962458" y="5171910"/>
            <a:ext cx="5133542" cy="671678"/>
          </a:xfrm>
          <a:prstGeom prst="rect">
            <a:avLst/>
          </a:prstGeom>
        </p:spPr>
        <p:txBody>
          <a:bodyPr vert="horz" lIns="68580" tIns="34290" rIns="68580" bIns="3429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200" dirty="0"/>
              <a:t>Addis-Abeba, Éthiopie 12-13 juin 2024</a:t>
            </a:r>
          </a:p>
          <a:p>
            <a:pPr algn="r"/>
            <a:endParaRPr lang="en-US" sz="135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9975-8FC2-9F8D-D5E4-CA3B2A965020}"/>
              </a:ext>
            </a:extLst>
          </p:cNvPr>
          <p:cNvSpPr>
            <a:spLocks noGrp="1"/>
          </p:cNvSpPr>
          <p:nvPr>
            <p:ph type="title"/>
          </p:nvPr>
        </p:nvSpPr>
        <p:spPr>
          <a:xfrm>
            <a:off x="495300" y="301618"/>
            <a:ext cx="8153400" cy="799306"/>
          </a:xfrm>
        </p:spPr>
        <p:txBody>
          <a:bodyPr/>
          <a:lstStyle/>
          <a:p>
            <a:r>
              <a:rPr lang="en-US" sz="2800" dirty="0">
                <a:latin typeface="Calibri" panose="020F0502020204030204" pitchFamily="34" charset="0"/>
                <a:cs typeface="Calibri" panose="020F0502020204030204" pitchFamily="34" charset="0"/>
              </a:rPr>
              <a:t>L'étiquetage dans le système </a:t>
            </a:r>
            <a:endParaRPr lang="en-RW" sz="2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7E0ED47-3FEE-6834-63E1-CAA476128CA3}"/>
              </a:ext>
            </a:extLst>
          </p:cNvPr>
          <p:cNvSpPr>
            <a:spLocks noGrp="1"/>
          </p:cNvSpPr>
          <p:nvPr>
            <p:ph idx="1"/>
          </p:nvPr>
        </p:nvSpPr>
        <p:spPr>
          <a:xfrm>
            <a:off x="495300" y="1600200"/>
            <a:ext cx="8229600" cy="4572000"/>
          </a:xfrm>
          <a:ln>
            <a:solidFill>
              <a:schemeClr val="accent3">
                <a:lumMod val="60000"/>
                <a:lumOff val="40000"/>
              </a:schemeClr>
            </a:solidFill>
          </a:ln>
        </p:spPr>
        <p:txBody>
          <a:bodyPr/>
          <a:lstStyle/>
          <a:p>
            <a:r>
              <a:rPr lang="en-US" dirty="0">
                <a:latin typeface="Calibri" panose="020F0502020204030204" pitchFamily="34" charset="0"/>
                <a:cs typeface="Calibri" panose="020F0502020204030204" pitchFamily="34" charset="0"/>
              </a:rPr>
              <a:t>Dans le SIGIF, les données seront saisies dans trois catégories : </a:t>
            </a:r>
          </a:p>
          <a:p>
            <a:r>
              <a:rPr lang="en-US" dirty="0">
                <a:latin typeface="Calibri" panose="020F0502020204030204" pitchFamily="34" charset="0"/>
                <a:cs typeface="Calibri" panose="020F0502020204030204" pitchFamily="34" charset="0"/>
              </a:rPr>
              <a:t>Adaptation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Atténuation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Les deux : adaptation et atténuation </a:t>
            </a:r>
          </a:p>
          <a:p>
            <a:endParaRPr lang="en-RW" dirty="0"/>
          </a:p>
        </p:txBody>
      </p:sp>
      <p:pic>
        <p:nvPicPr>
          <p:cNvPr id="1026" name="Picture 2" descr="Download Check Mark, Tick Mark, Check. Royalty-Free Vector ...">
            <a:extLst>
              <a:ext uri="{FF2B5EF4-FFF2-40B4-BE49-F238E27FC236}">
                <a16:creationId xmlns:a16="http://schemas.microsoft.com/office/drawing/2014/main" id="{4A18018A-B986-B895-2DBF-2012FBD96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838200" cy="825500"/>
          </a:xfrm>
          <a:prstGeom prst="rect">
            <a:avLst/>
          </a:prstGeom>
          <a:solidFill>
            <a:srgbClr val="FFFF00"/>
          </a:solidFill>
          <a:ln>
            <a:solidFill>
              <a:schemeClr val="accent1"/>
            </a:solidFill>
          </a:ln>
        </p:spPr>
      </p:pic>
      <p:pic>
        <p:nvPicPr>
          <p:cNvPr id="7" name="Picture 2" descr="Download Check Mark, Tick Mark, Check. Royalty-Free Vector ...">
            <a:extLst>
              <a:ext uri="{FF2B5EF4-FFF2-40B4-BE49-F238E27FC236}">
                <a16:creationId xmlns:a16="http://schemas.microsoft.com/office/drawing/2014/main" id="{7AF3377D-C3AE-49D3-6ED6-A18303DCC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319" y="5058576"/>
            <a:ext cx="838200" cy="825500"/>
          </a:xfrm>
          <a:prstGeom prst="rect">
            <a:avLst/>
          </a:prstGeom>
          <a:noFill/>
          <a:ln>
            <a:solidFill>
              <a:schemeClr val="bg1">
                <a:lumMod val="95000"/>
                <a:lumOff val="5000"/>
              </a:schemeClr>
            </a:solidFill>
          </a:ln>
          <a:extLst>
            <a:ext uri="{909E8E84-426E-40DD-AFC4-6F175D3DCCD1}">
              <a14:hiddenFill xmlns:a14="http://schemas.microsoft.com/office/drawing/2010/main">
                <a:solidFill>
                  <a:srgbClr val="FFFFFF"/>
                </a:solidFill>
              </a14:hiddenFill>
            </a:ext>
          </a:extLst>
        </p:spPr>
      </p:pic>
      <p:pic>
        <p:nvPicPr>
          <p:cNvPr id="8" name="Picture 2" descr="Download Check Mark, Tick Mark, Check. Royalty-Free Vector ...">
            <a:extLst>
              <a:ext uri="{FF2B5EF4-FFF2-40B4-BE49-F238E27FC236}">
                <a16:creationId xmlns:a16="http://schemas.microsoft.com/office/drawing/2014/main" id="{4B7928CC-41DB-329C-3A04-78D8383A6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592" y="3733800"/>
            <a:ext cx="838200" cy="825500"/>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9" name="Picture 2" descr="Download Check Mark, Tick Mark, Check. Royalty-Free Vector ...">
            <a:extLst>
              <a:ext uri="{FF2B5EF4-FFF2-40B4-BE49-F238E27FC236}">
                <a16:creationId xmlns:a16="http://schemas.microsoft.com/office/drawing/2014/main" id="{ACFF31FC-285A-F442-C2E7-6E2F05CF7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017439"/>
            <a:ext cx="838200" cy="8255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D03B93C-938D-5A10-80F9-9A3705B61B7F}"/>
              </a:ext>
            </a:extLst>
          </p:cNvPr>
          <p:cNvSpPr/>
          <p:nvPr/>
        </p:nvSpPr>
        <p:spPr>
          <a:xfrm>
            <a:off x="0" y="6102650"/>
            <a:ext cx="9144000" cy="78185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2060873323"/>
      </p:ext>
    </p:extLst>
  </p:cSld>
  <p:clrMapOvr>
    <a:masterClrMapping/>
  </p:clrMapOvr>
</p:sld>
</file>

<file path=ppt/slides/slide11.xml><?xml version="1.0" encoding="utf-8"?>
<p:sld xmlns:a16="http://schemas.microsoft.com/office/drawing/2014/main"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3DC8-30AD-32B5-2BAE-6B86E0E6F3B8}"/>
              </a:ext>
            </a:extLst>
          </p:cNvPr>
          <p:cNvSpPr>
            <a:spLocks noGrp="1"/>
          </p:cNvSpPr>
          <p:nvPr>
            <p:ph type="title"/>
          </p:nvPr>
        </p:nvSpPr>
        <p:spPr>
          <a:xfrm>
            <a:off x="381000" y="125014"/>
            <a:ext cx="7696200" cy="799306"/>
          </a:xfrm>
        </p:spPr>
        <p:txBody>
          <a:bodyPr/>
          <a:lstStyle/>
          <a:p>
            <a:r>
              <a:rPr lang="en-US" sz="2400" dirty="0">
                <a:latin typeface="Calibri" panose="020F0502020204030204" pitchFamily="34" charset="0"/>
                <a:cs typeface="Calibri" panose="020F0502020204030204" pitchFamily="34" charset="0"/>
              </a:rPr>
              <a:t>Comité technique national</a:t>
            </a:r>
            <a:endParaRPr lang="en-RW" sz="2400" dirty="0">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C667FCA1-FBC6-AFCE-537D-078D93FE3064}"/>
              </a:ext>
            </a:extLst>
          </p:cNvPr>
          <p:cNvGraphicFramePr>
            <a:graphicFrameLocks noGrp="1"/>
          </p:cNvGraphicFramePr>
          <p:nvPr>
            <p:ph idx="1"/>
            <p:extLst>
              <p:ext uri="{D42A27DB-BD31-4B8C-83A1-F6EECF244321}">
                <p14:modId xmlns:p14="http://schemas.microsoft.com/office/powerpoint/2010/main" val="532981883"/>
              </p:ext>
            </p:extLst>
          </p:nvPr>
        </p:nvGraphicFramePr>
        <p:xfrm>
          <a:off x="152400" y="893613"/>
          <a:ext cx="5585791" cy="4908741"/>
        </p:xfrm>
        <a:graphic>
          <a:graphicData uri="http://schemas.openxmlformats.org/drawingml/2006/table">
            <a:tbl>
              <a:tblPr>
                <a:tableStyleId>{5C22544A-7EE6-4342-B048-85BDC9FD1C3A}</a:tableStyleId>
              </a:tblPr>
              <a:tblGrid>
                <a:gridCol w="5585791">
                  <a:extLst>
                    <a:ext uri="{9D8B030D-6E8A-4147-A177-3AD203B41FA5}">
                      <a16:colId xmlns:a16="http://schemas.microsoft.com/office/drawing/2014/main" val="2308400426"/>
                    </a:ext>
                  </a:extLst>
                </a:gridCol>
              </a:tblGrid>
              <a:tr h="4538537">
                <a:tc>
                  <a:txBody>
                    <a:bodyPr/>
                    <a:lstStyle/>
                    <a:p>
                      <a:pPr algn="just">
                        <a:lnSpc>
                          <a:spcPct val="107000"/>
                        </a:lnSpc>
                        <a:spcAft>
                          <a:spcPts val="800"/>
                        </a:spcAft>
                      </a:pPr>
                      <a:r>
                        <a:rPr lang="en-CA" sz="1800" b="1" dirty="0">
                          <a:effectLst/>
                          <a:latin typeface="Calibri" panose="020F0502020204030204" pitchFamily="34" charset="0"/>
                          <a:cs typeface="Calibri" panose="020F0502020204030204" pitchFamily="34" charset="0"/>
                        </a:rPr>
                        <a:t>Objectif : </a:t>
                      </a:r>
                      <a:r>
                        <a:rPr lang="en-CA" sz="1800" dirty="0">
                          <a:effectLst/>
                          <a:latin typeface="Calibri" panose="020F0502020204030204" pitchFamily="34" charset="0"/>
                          <a:cs typeface="Calibri" panose="020F0502020204030204" pitchFamily="34" charset="0"/>
                        </a:rPr>
                        <a:t>superviser l'ensemble de l'initiative de réforme du CBT </a:t>
                      </a:r>
                      <a:endParaRPr lang="en-RW" sz="1800" dirty="0">
                        <a:effectLst/>
                        <a:latin typeface="Calibri" panose="020F0502020204030204" pitchFamily="34" charset="0"/>
                        <a:cs typeface="Calibri" panose="020F0502020204030204" pitchFamily="34" charset="0"/>
                      </a:endParaRPr>
                    </a:p>
                    <a:p>
                      <a:pPr algn="just">
                        <a:lnSpc>
                          <a:spcPct val="107000"/>
                        </a:lnSpc>
                        <a:spcAft>
                          <a:spcPts val="800"/>
                        </a:spcAft>
                      </a:pPr>
                      <a:r>
                        <a:rPr lang="en-CA" sz="1800" b="1" dirty="0">
                          <a:effectLst/>
                          <a:latin typeface="Calibri" panose="020F0502020204030204" pitchFamily="34" charset="0"/>
                          <a:cs typeface="Calibri" panose="020F0502020204030204" pitchFamily="34" charset="0"/>
                        </a:rPr>
                        <a:t>Responsable : </a:t>
                      </a:r>
                      <a:r>
                        <a:rPr lang="en-CA" sz="1800" dirty="0">
                          <a:effectLst/>
                          <a:latin typeface="Calibri" panose="020F0502020204030204" pitchFamily="34" charset="0"/>
                          <a:cs typeface="Calibri" panose="020F0502020204030204" pitchFamily="34" charset="0"/>
                        </a:rPr>
                        <a:t>MINECON/ Direction du budget national </a:t>
                      </a:r>
                      <a:endParaRPr lang="en-RW" sz="1800" dirty="0">
                        <a:effectLst/>
                        <a:latin typeface="Calibri" panose="020F0502020204030204" pitchFamily="34" charset="0"/>
                        <a:cs typeface="Calibri" panose="020F0502020204030204" pitchFamily="34" charset="0"/>
                      </a:endParaRPr>
                    </a:p>
                    <a:p>
                      <a:pPr algn="just">
                        <a:lnSpc>
                          <a:spcPct val="107000"/>
                        </a:lnSpc>
                        <a:spcAft>
                          <a:spcPts val="800"/>
                        </a:spcAft>
                      </a:pPr>
                      <a:r>
                        <a:rPr lang="en-CA" sz="1800" b="1" dirty="0">
                          <a:effectLst/>
                          <a:latin typeface="Calibri" panose="020F0502020204030204" pitchFamily="34" charset="0"/>
                          <a:cs typeface="Calibri" panose="020F0502020204030204" pitchFamily="34" charset="0"/>
                        </a:rPr>
                        <a:t>Composition : </a:t>
                      </a:r>
                      <a:r>
                        <a:rPr lang="en-CA" sz="1800" u="sng" dirty="0">
                          <a:effectLst/>
                          <a:latin typeface="Calibri" panose="020F0502020204030204" pitchFamily="34" charset="0"/>
                          <a:cs typeface="Calibri" panose="020F0502020204030204" pitchFamily="34" charset="0"/>
                        </a:rPr>
                        <a:t>Comité technique Les membres comprennent </a:t>
                      </a:r>
                      <a:endParaRPr lang="en-RW" sz="1800" u="sng"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b="1" dirty="0">
                          <a:effectLst/>
                          <a:latin typeface="Calibri" panose="020F0502020204030204" pitchFamily="34" charset="0"/>
                          <a:cs typeface="Calibri" panose="020F0502020204030204" pitchFamily="34" charset="0"/>
                        </a:rPr>
                        <a:t>MINECOFIN : </a:t>
                      </a:r>
                      <a:r>
                        <a:rPr lang="en-CA" sz="1800" dirty="0">
                          <a:effectLst/>
                          <a:latin typeface="Calibri" panose="020F0502020204030204" pitchFamily="34" charset="0"/>
                          <a:cs typeface="Calibri" panose="020F0502020204030204" pitchFamily="34" charset="0"/>
                        </a:rPr>
                        <a:t>Bureau du budget, planification, suivi et évaluation</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b="1" dirty="0">
                          <a:effectLst/>
                          <a:latin typeface="Calibri" panose="020F0502020204030204" pitchFamily="34" charset="0"/>
                          <a:cs typeface="Calibri" panose="020F0502020204030204" pitchFamily="34" charset="0"/>
                        </a:rPr>
                        <a:t>Ministère de l'environnement : </a:t>
                      </a:r>
                      <a:r>
                        <a:rPr lang="en-CA" sz="1800" dirty="0">
                          <a:effectLst/>
                          <a:latin typeface="Calibri" panose="020F0502020204030204" pitchFamily="34" charset="0"/>
                          <a:cs typeface="Calibri" panose="020F0502020204030204" pitchFamily="34" charset="0"/>
                        </a:rPr>
                        <a:t>Spécialiste de l'environnement et du changement climatique</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b="1" dirty="0">
                          <a:effectLst/>
                          <a:latin typeface="Calibri" panose="020F0502020204030204" pitchFamily="34" charset="0"/>
                          <a:cs typeface="Calibri" panose="020F0502020204030204" pitchFamily="34" charset="0"/>
                        </a:rPr>
                        <a:t>Ministère de l'agriculture : </a:t>
                      </a:r>
                      <a:r>
                        <a:rPr lang="en-CA" sz="1800" dirty="0">
                          <a:effectLst/>
                          <a:latin typeface="Calibri" panose="020F0502020204030204" pitchFamily="34" charset="0"/>
                          <a:cs typeface="Calibri" panose="020F0502020204030204" pitchFamily="34" charset="0"/>
                        </a:rPr>
                        <a:t>Spécialiste de la planification</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b="1" dirty="0">
                          <a:effectLst/>
                          <a:latin typeface="Calibri" panose="020F0502020204030204" pitchFamily="34" charset="0"/>
                          <a:cs typeface="Calibri" panose="020F0502020204030204" pitchFamily="34" charset="0"/>
                        </a:rPr>
                        <a:t>Ministère de l'Infrastructure : </a:t>
                      </a:r>
                      <a:r>
                        <a:rPr lang="en-CA" sz="1800" dirty="0">
                          <a:effectLst/>
                          <a:latin typeface="Calibri" panose="020F0502020204030204" pitchFamily="34" charset="0"/>
                          <a:cs typeface="Calibri" panose="020F0502020204030204" pitchFamily="34" charset="0"/>
                        </a:rPr>
                        <a:t>Spécialiste de la planification</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b="1" dirty="0">
                          <a:effectLst/>
                          <a:latin typeface="Calibri" panose="020F0502020204030204" pitchFamily="34" charset="0"/>
                          <a:cs typeface="Calibri" panose="020F0502020204030204" pitchFamily="34" charset="0"/>
                        </a:rPr>
                        <a:t>Autorité rwandaise de gestion de l'environnement </a:t>
                      </a:r>
                      <a:r>
                        <a:rPr lang="en-CA" sz="1800" dirty="0">
                          <a:effectLst/>
                          <a:latin typeface="Calibri" panose="020F0502020204030204" pitchFamily="34" charset="0"/>
                          <a:cs typeface="Calibri" panose="020F0502020204030204" pitchFamily="34" charset="0"/>
                        </a:rPr>
                        <a:t>: Responsable de l'intégration de l'environnement et du changement climatique et directeur de l'unité chargée de la défense de l'environnement et des accords multilatéraux sur l'environnement.  </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US" sz="1800" b="1" dirty="0">
                          <a:effectLst/>
                          <a:latin typeface="Calibri" panose="020F0502020204030204" pitchFamily="34" charset="0"/>
                          <a:cs typeface="Calibri" panose="020F0502020204030204" pitchFamily="34" charset="0"/>
                        </a:rPr>
                        <a:t>Agence de développement des entités administratives locales (LODA) :  </a:t>
                      </a:r>
                      <a:r>
                        <a:rPr lang="en-US" sz="1800" dirty="0">
                          <a:effectLst/>
                          <a:latin typeface="Calibri" panose="020F0502020204030204" pitchFamily="34" charset="0"/>
                          <a:cs typeface="Calibri" panose="020F0502020204030204" pitchFamily="34" charset="0"/>
                        </a:rPr>
                        <a:t>Gestionnaire de programme - projet de modèle de village. </a:t>
                      </a:r>
                      <a:endParaRPr lang="en-RW" sz="1800" dirty="0">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1"/>
                    </a:solidFill>
                  </a:tcPr>
                </a:tc>
                <a:extLst>
                  <a:ext uri="{0D108BD9-81ED-4DB2-BD59-A6C34878D82A}">
                    <a16:rowId xmlns:a16="http://schemas.microsoft.com/office/drawing/2014/main" val="811678238"/>
                  </a:ext>
                </a:extLst>
              </a:tr>
            </a:tbl>
          </a:graphicData>
        </a:graphic>
      </p:graphicFrame>
      <p:sp>
        <p:nvSpPr>
          <p:cNvPr id="5" name="Rectangle 4">
            <a:extLst>
              <a:ext uri="{FF2B5EF4-FFF2-40B4-BE49-F238E27FC236}">
                <a16:creationId xmlns:a16="http://schemas.microsoft.com/office/drawing/2014/main" id="{C53464EC-32E9-89AE-97C6-49E88627FEC8}"/>
              </a:ext>
            </a:extLst>
          </p:cNvPr>
          <p:cNvSpPr/>
          <p:nvPr/>
        </p:nvSpPr>
        <p:spPr>
          <a:xfrm>
            <a:off x="1" y="5963830"/>
            <a:ext cx="9144000" cy="894170"/>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pic>
        <p:nvPicPr>
          <p:cNvPr id="2050" name="Picture 2" descr="team work icon with gear like easy operation process">
            <a:extLst>
              <a:ext uri="{FF2B5EF4-FFF2-40B4-BE49-F238E27FC236}">
                <a16:creationId xmlns:a16="http://schemas.microsoft.com/office/drawing/2014/main" id="{044CA87D-3A3A-EFED-45B0-A3E04BBE6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429000"/>
            <a:ext cx="1840198" cy="25348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mittee Icon">
            <a:extLst>
              <a:ext uri="{FF2B5EF4-FFF2-40B4-BE49-F238E27FC236}">
                <a16:creationId xmlns:a16="http://schemas.microsoft.com/office/drawing/2014/main" id="{F2C69BC5-719D-250D-BC7E-8F5AA0FBE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24320"/>
            <a:ext cx="2151822" cy="200342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Up-Down 2">
            <a:extLst>
              <a:ext uri="{FF2B5EF4-FFF2-40B4-BE49-F238E27FC236}">
                <a16:creationId xmlns:a16="http://schemas.microsoft.com/office/drawing/2014/main" id="{885B7BB2-051C-CA39-8712-A0EE27497C2E}"/>
              </a:ext>
            </a:extLst>
          </p:cNvPr>
          <p:cNvSpPr/>
          <p:nvPr/>
        </p:nvSpPr>
        <p:spPr>
          <a:xfrm>
            <a:off x="7511399" y="2981720"/>
            <a:ext cx="685800" cy="92471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W"/>
          </a:p>
        </p:txBody>
      </p:sp>
    </p:spTree>
    <p:extLst>
      <p:ext uri="{BB962C8B-B14F-4D97-AF65-F5344CB8AC3E}">
        <p14:creationId xmlns:p14="http://schemas.microsoft.com/office/powerpoint/2010/main" val="3644700239"/>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5862-DB74-F349-98D5-69B5E3C8CA1D}"/>
              </a:ext>
            </a:extLst>
          </p:cNvPr>
          <p:cNvSpPr>
            <a:spLocks noGrp="1"/>
          </p:cNvSpPr>
          <p:nvPr>
            <p:ph type="title"/>
          </p:nvPr>
        </p:nvSpPr>
        <p:spPr>
          <a:xfrm>
            <a:off x="457200" y="-16565"/>
            <a:ext cx="4876800" cy="799306"/>
          </a:xfrm>
        </p:spPr>
        <p:txBody>
          <a:bodyPr/>
          <a:lstStyle/>
          <a:p>
            <a:r>
              <a:rPr lang="en-CA" sz="3200" dirty="0">
                <a:latin typeface="Calibri" panose="020F0502020204030204" pitchFamily="34" charset="0"/>
                <a:cs typeface="Calibri" panose="020F0502020204030204" pitchFamily="34" charset="0"/>
              </a:rPr>
              <a:t>Mandat</a:t>
            </a:r>
            <a:endParaRPr lang="en-RW" sz="3200" dirty="0">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2B979CCA-29C4-0E03-E720-DE66B6A382AB}"/>
              </a:ext>
            </a:extLst>
          </p:cNvPr>
          <p:cNvGraphicFramePr>
            <a:graphicFrameLocks noGrp="1"/>
          </p:cNvGraphicFramePr>
          <p:nvPr>
            <p:ph idx="1"/>
            <p:extLst>
              <p:ext uri="{D42A27DB-BD31-4B8C-83A1-F6EECF244321}">
                <p14:modId xmlns:p14="http://schemas.microsoft.com/office/powerpoint/2010/main" val="4103361025"/>
              </p:ext>
            </p:extLst>
          </p:nvPr>
        </p:nvGraphicFramePr>
        <p:xfrm>
          <a:off x="457200" y="779428"/>
          <a:ext cx="8229600" cy="5144580"/>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36059712"/>
                    </a:ext>
                  </a:extLst>
                </a:gridCol>
              </a:tblGrid>
              <a:tr h="4626499">
                <a:tc>
                  <a:txBody>
                    <a:bodyPr/>
                    <a:lstStyle/>
                    <a:p>
                      <a:pPr algn="just">
                        <a:lnSpc>
                          <a:spcPct val="115000"/>
                        </a:lnSpc>
                        <a:spcAft>
                          <a:spcPts val="800"/>
                        </a:spcAft>
                      </a:pPr>
                      <a:r>
                        <a:rPr lang="en-CA" sz="1800" dirty="0">
                          <a:effectLst/>
                          <a:latin typeface="Calibri" panose="020F0502020204030204" pitchFamily="34" charset="0"/>
                          <a:cs typeface="Calibri" panose="020F0502020204030204" pitchFamily="34" charset="0"/>
                        </a:rPr>
                        <a:t>Le mandat de l'</a:t>
                      </a:r>
                      <a:r>
                        <a:rPr lang="en-US" sz="1800" dirty="0">
                          <a:effectLst/>
                          <a:latin typeface="Calibri" panose="020F0502020204030204" pitchFamily="34" charset="0"/>
                          <a:cs typeface="Calibri" panose="020F0502020204030204" pitchFamily="34" charset="0"/>
                        </a:rPr>
                        <a:t>équipe technique qui sera mise en place au niveau national sera le suivant :</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cs typeface="Calibri" panose="020F0502020204030204" pitchFamily="34" charset="0"/>
                        </a:rPr>
                        <a:t>Soutenir le processus de mise en œuvre du CBT en définissant les activités liées au climat, les interventions d'adaptation et d'atténuation ou les deux.</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cs typeface="Calibri" panose="020F0502020204030204" pitchFamily="34" charset="0"/>
                        </a:rPr>
                        <a:t>Soutenir les initiatives de renforcement des capacités dans une série d'institutions, y compris la </a:t>
                      </a:r>
                      <a:r>
                        <a:rPr lang="en-CA" sz="1800" dirty="0">
                          <a:effectLst/>
                          <a:latin typeface="Calibri" panose="020F0502020204030204" pitchFamily="34" charset="0"/>
                          <a:cs typeface="Calibri" panose="020F0502020204030204" pitchFamily="34" charset="0"/>
                        </a:rPr>
                        <a:t>formation des responsables de la planification au processus de marquage et veiller à ce que les éléments du CBT soient inclus dans les circulaires d'appel à la planification et au budget (PBCC). </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dirty="0">
                          <a:effectLst/>
                          <a:latin typeface="Calibri" panose="020F0502020204030204" pitchFamily="34" charset="0"/>
                          <a:cs typeface="Calibri" panose="020F0502020204030204" pitchFamily="34" charset="0"/>
                        </a:rPr>
                        <a:t>Valider la liste commune des activités liées au changement climatique qui peuvent être étiquetées.</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cs typeface="Calibri" panose="020F0502020204030204" pitchFamily="34" charset="0"/>
                        </a:rPr>
                        <a:t>Examiner et valider les exigences techniques de l'utilisateur qui seront mises en œuvre dans le SIGIF pour prendre en compte le marquage du budget climatique.</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dirty="0">
                          <a:effectLst/>
                          <a:latin typeface="Calibri" panose="020F0502020204030204" pitchFamily="34" charset="0"/>
                          <a:cs typeface="Calibri" panose="020F0502020204030204" pitchFamily="34" charset="0"/>
                        </a:rPr>
                        <a:t>Valider les rapports sur les flux de financement climatique à partir du SIGIF et partager les rapports avec le </a:t>
                      </a:r>
                      <a:r>
                        <a:rPr lang="en-CA" sz="1800" dirty="0" err="1">
                          <a:effectLst/>
                          <a:latin typeface="Calibri" panose="020F0502020204030204" pitchFamily="34" charset="0"/>
                          <a:cs typeface="Calibri" panose="020F0502020204030204" pitchFamily="34" charset="0"/>
                        </a:rPr>
                        <a:t>ministère de l'environnement </a:t>
                      </a:r>
                      <a:r>
                        <a:rPr lang="en-CA" sz="1800" dirty="0">
                          <a:effectLst/>
                          <a:latin typeface="Calibri" panose="020F0502020204030204" pitchFamily="34" charset="0"/>
                          <a:cs typeface="Calibri" panose="020F0502020204030204" pitchFamily="34" charset="0"/>
                        </a:rPr>
                        <a:t>et d'autres parties prenantes.</a:t>
                      </a:r>
                      <a:endParaRPr lang="en-RW" sz="1800" dirty="0">
                        <a:effectLst/>
                        <a:latin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CA" sz="1800" dirty="0">
                          <a:effectLst/>
                          <a:latin typeface="Calibri" panose="020F0502020204030204" pitchFamily="34" charset="0"/>
                          <a:cs typeface="Calibri" panose="020F0502020204030204" pitchFamily="34" charset="0"/>
                        </a:rPr>
                        <a:t>Examiner les demandes des départements et les approuver.</a:t>
                      </a:r>
                    </a:p>
                    <a:p>
                      <a:pPr marL="342900" lvl="0" indent="-342900" algn="just">
                        <a:lnSpc>
                          <a:spcPct val="107000"/>
                        </a:lnSpc>
                        <a:spcAft>
                          <a:spcPts val="800"/>
                        </a:spcAft>
                        <a:buFont typeface="Symbol" panose="05050102010706020507" pitchFamily="18" charset="2"/>
                        <a:buChar char="·"/>
                      </a:pPr>
                      <a:r>
                        <a:rPr lang="en-US" sz="1800" kern="1200" dirty="0">
                          <a:solidFill>
                            <a:schemeClr val="dk1"/>
                          </a:solidFill>
                          <a:effectLst/>
                          <a:latin typeface="Calibri" panose="020F0502020204030204" pitchFamily="34" charset="0"/>
                          <a:ea typeface="+mn-ea"/>
                          <a:cs typeface="Calibri" panose="020F0502020204030204" pitchFamily="34" charset="0"/>
                        </a:rPr>
                        <a:t>Soutien à l'élaboration d'une déclaration budgétaire sur le climat à inclure dans le document-cadre sur le budget </a:t>
                      </a:r>
                      <a:endParaRPr lang="en-RW" sz="1800" kern="1200" dirty="0">
                        <a:solidFill>
                          <a:schemeClr val="dk1"/>
                        </a:solidFill>
                        <a:effectLst/>
                        <a:latin typeface="Calibri" panose="020F0502020204030204" pitchFamily="34" charset="0"/>
                        <a:ea typeface="+mn-ea"/>
                        <a:cs typeface="Calibri" panose="020F0502020204030204" pitchFamily="34" charset="0"/>
                      </a:endParaRPr>
                    </a:p>
                  </a:txBody>
                  <a:tcPr marL="114300" marR="114300" marT="0" marB="0">
                    <a:solidFill>
                      <a:schemeClr val="tx1"/>
                    </a:solidFill>
                  </a:tcPr>
                </a:tc>
                <a:extLst>
                  <a:ext uri="{0D108BD9-81ED-4DB2-BD59-A6C34878D82A}">
                    <a16:rowId xmlns:a16="http://schemas.microsoft.com/office/drawing/2014/main" val="2306375006"/>
                  </a:ext>
                </a:extLst>
              </a:tr>
            </a:tbl>
          </a:graphicData>
        </a:graphic>
      </p:graphicFrame>
      <p:sp>
        <p:nvSpPr>
          <p:cNvPr id="5" name="Rectangle 4">
            <a:extLst>
              <a:ext uri="{FF2B5EF4-FFF2-40B4-BE49-F238E27FC236}">
                <a16:creationId xmlns:a16="http://schemas.microsoft.com/office/drawing/2014/main" id="{8511C134-5BB2-F1B7-8080-C2C820C0A83B}"/>
              </a:ext>
            </a:extLst>
          </p:cNvPr>
          <p:cNvSpPr/>
          <p:nvPr/>
        </p:nvSpPr>
        <p:spPr>
          <a:xfrm>
            <a:off x="1" y="5963830"/>
            <a:ext cx="9144000" cy="894170"/>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1205191832"/>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FBE7-027A-DB7C-4685-2E6E35FBBBEE}"/>
              </a:ext>
            </a:extLst>
          </p:cNvPr>
          <p:cNvSpPr>
            <a:spLocks noGrp="1"/>
          </p:cNvSpPr>
          <p:nvPr>
            <p:ph type="title"/>
          </p:nvPr>
        </p:nvSpPr>
        <p:spPr>
          <a:xfrm>
            <a:off x="466724" y="0"/>
            <a:ext cx="7717155" cy="1057124"/>
          </a:xfrm>
        </p:spPr>
        <p:txBody>
          <a:bodyPr/>
          <a:lstStyle/>
          <a:p>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La TCC et les progrès réalisés jusqu'à présent</a:t>
            </a:r>
            <a:br>
              <a:rPr lang="en-RW" sz="2400" dirty="0">
                <a:effectLst/>
                <a:latin typeface="Calibri" panose="020F0502020204030204" pitchFamily="34" charset="0"/>
                <a:ea typeface="Calibri" panose="020F0502020204030204" pitchFamily="34" charset="0"/>
                <a:cs typeface="Times New Roman" panose="02020603050405020304" pitchFamily="18" charset="0"/>
              </a:rPr>
            </a:br>
            <a:endParaRPr lang="en-RW" sz="2400" dirty="0"/>
          </a:p>
        </p:txBody>
      </p:sp>
      <p:sp>
        <p:nvSpPr>
          <p:cNvPr id="5" name="TextBox 4">
            <a:extLst>
              <a:ext uri="{FF2B5EF4-FFF2-40B4-BE49-F238E27FC236}">
                <a16:creationId xmlns:a16="http://schemas.microsoft.com/office/drawing/2014/main" id="{E8888037-9DBC-8E08-4D5F-20BE60198706}"/>
              </a:ext>
            </a:extLst>
          </p:cNvPr>
          <p:cNvSpPr txBox="1"/>
          <p:nvPr/>
        </p:nvSpPr>
        <p:spPr>
          <a:xfrm>
            <a:off x="228600" y="1057124"/>
            <a:ext cx="8382000" cy="5676169"/>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Élaboration </a:t>
            </a:r>
            <a:r>
              <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lignes directrices internes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sur le système de marquage du budget climatique prévu, y compris les changements anticipés de la circulaire d'appel budgétaire et les exigences des utilisateurs pour le système intégré de gestion financière (IFMIS)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achevé).</a:t>
            </a:r>
            <a:endParaRPr lang="en-RW"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personnel de MINECOFIN a mis en œuvre le marquage du budget climatique en tant que prototype sur les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dépenses de développement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uniquement et a publié une déclaration sur le budget climatique en utilisant les premiers résultats du marquage du budget. Identifier dans le document-cadre budgétaire (DCB) comment les informations climatiques ont été utilisées dans la prise de décision.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Achevé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pour l'exercice 2024/2025)</a:t>
            </a:r>
            <a:endParaRPr lang="en-RW"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personnel de MINECOFIN doit étendre le cadre de marquage budgétaire du changement climatique pour couvrir toutes les dépenses, en adoptant l'approche définie dans les lignes directrices internes et en s'appuyant sur les leçons tirées de la période de prototypage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pour l'exercice 2025/2026).</a:t>
            </a:r>
            <a:endParaRPr lang="en-RW"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Publier les résultats complets de l'étiquetage dans la déclaration sur le budget climatique </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et commencer à publier un rapport trimestriel sur les dépenses climatiques qui compare l'exécution des dépenses liées au changement climatique avec les plans budgétaires (en cours pour l'</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exercice 2024/2025</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RW"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11324"/>
      </p:ext>
    </p:extLst>
  </p:cSld>
  <p:clrMapOvr>
    <a:masterClrMapping/>
  </p:clrMapOvr>
</p:sld>
</file>

<file path=ppt/slides/slide14.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991C0D-6FAC-4E91-BD1C-9F01A6649802}"/>
              </a:ext>
            </a:extLst>
          </p:cNvPr>
          <p:cNvSpPr>
            <a:spLocks noGrp="1"/>
          </p:cNvSpPr>
          <p:nvPr>
            <p:ph type="title"/>
          </p:nvPr>
        </p:nvSpPr>
        <p:spPr>
          <a:xfrm>
            <a:off x="152400" y="110383"/>
            <a:ext cx="4952999" cy="475716"/>
          </a:xfrm>
        </p:spPr>
        <p:txBody>
          <a:bodyPr/>
          <a:lstStyle/>
          <a:p>
            <a:r>
              <a:rPr lang="en-US" sz="3200" dirty="0">
                <a:latin typeface="+mn-lt"/>
              </a:rPr>
              <a:t>La voie à suivre </a:t>
            </a:r>
          </a:p>
        </p:txBody>
      </p:sp>
      <p:graphicFrame>
        <p:nvGraphicFramePr>
          <p:cNvPr id="6" name="Content Placeholder 3"/>
          <p:cNvGraphicFramePr>
            <a:graphicFrameLocks/>
          </p:cNvGraphicFramePr>
          <p:nvPr>
            <p:extLst>
              <p:ext uri="{D42A27DB-BD31-4B8C-83A1-F6EECF244321}">
                <p14:modId xmlns:p14="http://schemas.microsoft.com/office/powerpoint/2010/main" val="618267027"/>
              </p:ext>
            </p:extLst>
          </p:nvPr>
        </p:nvGraphicFramePr>
        <p:xfrm>
          <a:off x="-1600200" y="685800"/>
          <a:ext cx="8680269" cy="388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683099524"/>
              </p:ext>
            </p:extLst>
          </p:nvPr>
        </p:nvGraphicFramePr>
        <p:xfrm>
          <a:off x="1028699" y="10682"/>
          <a:ext cx="8153400" cy="541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B29B9527-86E6-2BA5-1479-FFBAFE481629}"/>
              </a:ext>
            </a:extLst>
          </p:cNvPr>
          <p:cNvPicPr>
            <a:picLocks noChangeAspect="1"/>
          </p:cNvPicPr>
          <p:nvPr/>
        </p:nvPicPr>
        <p:blipFill rotWithShape="1">
          <a:blip r:embed="rId13"/>
          <a:srcRect t="5776" b="25417"/>
          <a:stretch/>
        </p:blipFill>
        <p:spPr>
          <a:xfrm>
            <a:off x="-3047" y="10"/>
            <a:ext cx="12191999" cy="6857990"/>
          </a:xfrm>
          <a:prstGeom prst="rect">
            <a:avLst/>
          </a:prstGeom>
        </p:spPr>
      </p:pic>
      <p:sp>
        <p:nvSpPr>
          <p:cNvPr id="5" name="TextBox 4">
            <a:extLst>
              <a:ext uri="{FF2B5EF4-FFF2-40B4-BE49-F238E27FC236}">
                <a16:creationId xmlns:a16="http://schemas.microsoft.com/office/drawing/2014/main" id="{6C29A625-4745-DEE1-8406-26F6379DE4BE}"/>
              </a:ext>
            </a:extLst>
          </p:cNvPr>
          <p:cNvSpPr txBox="1"/>
          <p:nvPr/>
        </p:nvSpPr>
        <p:spPr>
          <a:xfrm>
            <a:off x="4572000" y="2820200"/>
            <a:ext cx="5365845" cy="646331"/>
          </a:xfrm>
          <a:prstGeom prst="rect">
            <a:avLst/>
          </a:prstGeom>
          <a:noFill/>
        </p:spPr>
        <p:txBody>
          <a:bodyPr wrap="square">
            <a:spAutoFit/>
          </a:bodyPr>
          <a:lstStyle/>
          <a:p>
            <a:r>
              <a:rPr lang="en-US" sz="3600" b="1" dirty="0">
                <a:solidFill>
                  <a:srgbClr val="FFFFFF"/>
                </a:solidFill>
                <a:latin typeface="Arial" panose="020B0604020202020204" pitchFamily="34" charset="0"/>
                <a:cs typeface="Arial" panose="020B0604020202020204" pitchFamily="34" charset="0"/>
              </a:rPr>
              <a:t>Merci de votre attention</a:t>
            </a:r>
            <a:endParaRPr lang="en-RW" sz="3600" dirty="0"/>
          </a:p>
        </p:txBody>
      </p:sp>
    </p:spTree>
    <p:extLst>
      <p:ext uri="{BB962C8B-B14F-4D97-AF65-F5344CB8AC3E}">
        <p14:creationId xmlns:p14="http://schemas.microsoft.com/office/powerpoint/2010/main" val="622987618"/>
      </p:ext>
    </p:extLst>
  </p:cSld>
  <p:clrMapOvr>
    <a:masterClrMapping/>
  </p:clrMapOvr>
</p:sld>
</file>

<file path=ppt/slides/slide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10DC4F-5876-42B1-908F-864BD157CE98}"/>
              </a:ext>
            </a:extLst>
          </p:cNvPr>
          <p:cNvSpPr>
            <a:spLocks noGrp="1"/>
          </p:cNvSpPr>
          <p:nvPr>
            <p:ph type="title"/>
          </p:nvPr>
        </p:nvSpPr>
        <p:spPr>
          <a:xfrm>
            <a:off x="228600" y="152400"/>
            <a:ext cx="5172075" cy="675926"/>
          </a:xfrm>
        </p:spPr>
        <p:txBody>
          <a:bodyPr/>
          <a:lstStyle/>
          <a:p>
            <a:r>
              <a:rPr lang="en-US" sz="3200" dirty="0">
                <a:latin typeface="+mn-lt"/>
              </a:rPr>
              <a:t>Plan de la présentation</a:t>
            </a:r>
          </a:p>
        </p:txBody>
      </p:sp>
      <p:sp>
        <p:nvSpPr>
          <p:cNvPr id="16" name="Title 1">
            <a:extLst>
              <a:ext uri="{FF2B5EF4-FFF2-40B4-BE49-F238E27FC236}">
                <a16:creationId xmlns:a16="http://schemas.microsoft.com/office/drawing/2014/main" id="{2F932CA4-F64B-4E89-8C87-98B8D2342DE0}"/>
              </a:ext>
            </a:extLst>
          </p:cNvPr>
          <p:cNvSpPr txBox="1">
            <a:spLocks/>
          </p:cNvSpPr>
          <p:nvPr/>
        </p:nvSpPr>
        <p:spPr>
          <a:xfrm>
            <a:off x="7010400" y="15240"/>
            <a:ext cx="1524000" cy="675926"/>
          </a:xfrm>
          <a:prstGeom prst="rect">
            <a:avLst/>
          </a:prstGeom>
        </p:spPr>
        <p:txBody>
          <a:bodyPr vert="horz" lIns="0" rIns="0" anchor="ctr">
            <a:noAutofit/>
          </a:bodyPr>
          <a:lst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a:lstStyle>
          <a:p>
            <a:endParaRPr lang="en-US" sz="2400" dirty="0">
              <a:latin typeface="+mn-lt"/>
            </a:endParaRPr>
          </a:p>
        </p:txBody>
      </p:sp>
      <p:graphicFrame>
        <p:nvGraphicFramePr>
          <p:cNvPr id="5" name="Diagram 4"/>
          <p:cNvGraphicFramePr/>
          <p:nvPr>
            <p:extLst>
              <p:ext uri="{D42A27DB-BD31-4B8C-83A1-F6EECF244321}">
                <p14:modId xmlns:p14="http://schemas.microsoft.com/office/powerpoint/2010/main" val="688343764"/>
              </p:ext>
            </p:extLst>
          </p:nvPr>
        </p:nvGraphicFramePr>
        <p:xfrm>
          <a:off x="0" y="828326"/>
          <a:ext cx="9144000" cy="5724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274186"/>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510F-3DB8-43A8-A110-02274B088062}"/>
              </a:ext>
            </a:extLst>
          </p:cNvPr>
          <p:cNvSpPr>
            <a:spLocks noGrp="1"/>
          </p:cNvSpPr>
          <p:nvPr>
            <p:ph type="title"/>
          </p:nvPr>
        </p:nvSpPr>
        <p:spPr>
          <a:xfrm>
            <a:off x="0" y="33867"/>
            <a:ext cx="5562600" cy="1447800"/>
          </a:xfrm>
        </p:spPr>
        <p:txBody>
          <a:bodyPr/>
          <a:lstStyle/>
          <a:p>
            <a:r>
              <a:rPr lang="en-US" sz="2800" dirty="0">
                <a:latin typeface="+mn-lt"/>
              </a:rPr>
              <a:t> Introduction </a:t>
            </a:r>
            <a:br>
              <a:rPr lang="en-GB" sz="2800" dirty="0">
                <a:latin typeface="+mn-lt"/>
              </a:rPr>
            </a:br>
            <a:endParaRPr lang="en-US" sz="2800" dirty="0">
              <a:latin typeface="+mn-lt"/>
            </a:endParaRPr>
          </a:p>
        </p:txBody>
      </p:sp>
      <p:pic>
        <p:nvPicPr>
          <p:cNvPr id="9" name="Content Placeholder 3">
            <a:extLst>
              <a:ext uri="{FF2B5EF4-FFF2-40B4-BE49-F238E27FC236}">
                <a16:creationId xmlns:a16="http://schemas.microsoft.com/office/drawing/2014/main" id="{34FF8130-41C0-495B-A441-A25CB7DEB2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6862" y="334957"/>
            <a:ext cx="3740449" cy="346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ext Placeholder 2">
            <a:extLst>
              <a:ext uri="{FF2B5EF4-FFF2-40B4-BE49-F238E27FC236}">
                <a16:creationId xmlns:a16="http://schemas.microsoft.com/office/drawing/2014/main" id="{347E67BB-3F6B-1E36-54E9-96BC54C98409}"/>
              </a:ext>
            </a:extLst>
          </p:cNvPr>
          <p:cNvGraphicFramePr/>
          <p:nvPr>
            <p:extLst>
              <p:ext uri="{D42A27DB-BD31-4B8C-83A1-F6EECF244321}">
                <p14:modId xmlns:p14="http://schemas.microsoft.com/office/powerpoint/2010/main" val="1401626833"/>
              </p:ext>
            </p:extLst>
          </p:nvPr>
        </p:nvGraphicFramePr>
        <p:xfrm>
          <a:off x="87599" y="334957"/>
          <a:ext cx="5229225"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6">
            <a:extLst>
              <a:ext uri="{FF2B5EF4-FFF2-40B4-BE49-F238E27FC236}">
                <a16:creationId xmlns:a16="http://schemas.microsoft.com/office/drawing/2014/main" id="{64541A73-063A-4E1E-9A75-D7B8C173BF2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66862" y="3960283"/>
            <a:ext cx="3740449" cy="278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0134B952-9AF6-4421-8F22-3F3522A50A63}"/>
              </a:ext>
            </a:extLst>
          </p:cNvPr>
          <p:cNvSpPr/>
          <p:nvPr/>
        </p:nvSpPr>
        <p:spPr>
          <a:xfrm>
            <a:off x="138465" y="5963830"/>
            <a:ext cx="5119335" cy="78185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sp>
        <p:nvSpPr>
          <p:cNvPr id="3" name="Rectangle 2">
            <a:extLst>
              <a:ext uri="{FF2B5EF4-FFF2-40B4-BE49-F238E27FC236}">
                <a16:creationId xmlns:a16="http://schemas.microsoft.com/office/drawing/2014/main" id="{30E73C6B-59AC-BD97-58A8-95EA9B4CCFB6}"/>
              </a:ext>
            </a:extLst>
          </p:cNvPr>
          <p:cNvSpPr/>
          <p:nvPr/>
        </p:nvSpPr>
        <p:spPr>
          <a:xfrm>
            <a:off x="87599" y="0"/>
            <a:ext cx="5170201" cy="3349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Critères de référence actuels </a:t>
            </a:r>
            <a:endParaRPr lang="en-RW" sz="2400" b="1" dirty="0">
              <a:solidFill>
                <a:schemeClr val="bg1"/>
              </a:solidFill>
            </a:endParaRPr>
          </a:p>
        </p:txBody>
      </p:sp>
    </p:spTree>
    <p:extLst>
      <p:ext uri="{BB962C8B-B14F-4D97-AF65-F5344CB8AC3E}">
        <p14:creationId xmlns:p14="http://schemas.microsoft.com/office/powerpoint/2010/main" val="400323345"/>
      </p:ext>
    </p:extLst>
  </p:cSld>
  <p:clrMapOvr>
    <a:masterClrMapping/>
  </p:clrMapOvr>
</p:sld>
</file>

<file path=ppt/slides/slide4.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510F-3DB8-43A8-A110-02274B088062}"/>
              </a:ext>
            </a:extLst>
          </p:cNvPr>
          <p:cNvSpPr>
            <a:spLocks noGrp="1"/>
          </p:cNvSpPr>
          <p:nvPr>
            <p:ph type="title"/>
          </p:nvPr>
        </p:nvSpPr>
        <p:spPr>
          <a:xfrm>
            <a:off x="152400" y="152400"/>
            <a:ext cx="8991600" cy="675926"/>
          </a:xfrm>
        </p:spPr>
        <p:txBody>
          <a:bodyPr/>
          <a:lstStyle/>
          <a:p>
            <a:r>
              <a:rPr lang="en-US" sz="3200" dirty="0">
                <a:latin typeface="Calibri" panose="020F0502020204030204" pitchFamily="34" charset="0"/>
                <a:cs typeface="Calibri" panose="020F0502020204030204" pitchFamily="34" charset="0"/>
              </a:rPr>
              <a:t>Suivi actuel des flux financiers liés au climat</a:t>
            </a:r>
          </a:p>
        </p:txBody>
      </p:sp>
      <p:graphicFrame>
        <p:nvGraphicFramePr>
          <p:cNvPr id="39" name="Content Placeholder 4"/>
          <p:cNvGraphicFramePr>
            <a:graphicFrameLocks/>
          </p:cNvGraphicFramePr>
          <p:nvPr>
            <p:extLst>
              <p:ext uri="{D42A27DB-BD31-4B8C-83A1-F6EECF244321}">
                <p14:modId xmlns:p14="http://schemas.microsoft.com/office/powerpoint/2010/main" val="93044311"/>
              </p:ext>
            </p:extLst>
          </p:nvPr>
        </p:nvGraphicFramePr>
        <p:xfrm>
          <a:off x="76202" y="1066800"/>
          <a:ext cx="9067798"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Right 3">
            <a:extLst>
              <a:ext uri="{FF2B5EF4-FFF2-40B4-BE49-F238E27FC236}">
                <a16:creationId xmlns:a16="http://schemas.microsoft.com/office/drawing/2014/main" id="{FD28338A-DD51-4CAF-9E82-E69A458A3A87}"/>
              </a:ext>
            </a:extLst>
          </p:cNvPr>
          <p:cNvSpPr/>
          <p:nvPr/>
        </p:nvSpPr>
        <p:spPr>
          <a:xfrm>
            <a:off x="1981200" y="3962400"/>
            <a:ext cx="51928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dirty="0">
              <a:highlight>
                <a:srgbClr val="FFFF00"/>
              </a:highlight>
            </a:endParaRPr>
          </a:p>
        </p:txBody>
      </p:sp>
      <p:grpSp>
        <p:nvGrpSpPr>
          <p:cNvPr id="7" name="Group 6">
            <a:extLst>
              <a:ext uri="{FF2B5EF4-FFF2-40B4-BE49-F238E27FC236}">
                <a16:creationId xmlns:a16="http://schemas.microsoft.com/office/drawing/2014/main" id="{74F77F75-8B01-4697-85E6-AC45A241E4E8}"/>
              </a:ext>
            </a:extLst>
          </p:cNvPr>
          <p:cNvGrpSpPr/>
          <p:nvPr/>
        </p:nvGrpSpPr>
        <p:grpSpPr>
          <a:xfrm>
            <a:off x="132644" y="5029200"/>
            <a:ext cx="3236976" cy="1602005"/>
            <a:chOff x="0" y="-236220"/>
            <a:chExt cx="3236976" cy="2483106"/>
          </a:xfrm>
        </p:grpSpPr>
        <p:sp>
          <p:nvSpPr>
            <p:cNvPr id="8" name="Rectangle: Rounded Corners 7">
              <a:extLst>
                <a:ext uri="{FF2B5EF4-FFF2-40B4-BE49-F238E27FC236}">
                  <a16:creationId xmlns:a16="http://schemas.microsoft.com/office/drawing/2014/main" id="{E4583EC2-AD12-4F60-A012-E9501568C2D9}"/>
                </a:ext>
              </a:extLst>
            </p:cNvPr>
            <p:cNvSpPr/>
            <p:nvPr/>
          </p:nvSpPr>
          <p:spPr>
            <a:xfrm>
              <a:off x="0" y="-236220"/>
              <a:ext cx="3236976" cy="2362199"/>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RW"/>
            </a:p>
          </p:txBody>
        </p:sp>
        <p:sp>
          <p:nvSpPr>
            <p:cNvPr id="9" name="Rectangle: Rounded Corners 4">
              <a:extLst>
                <a:ext uri="{FF2B5EF4-FFF2-40B4-BE49-F238E27FC236}">
                  <a16:creationId xmlns:a16="http://schemas.microsoft.com/office/drawing/2014/main" id="{306C037D-D7EC-4254-8CB1-675A5F362300}"/>
                </a:ext>
              </a:extLst>
            </p:cNvPr>
            <p:cNvSpPr txBox="1"/>
            <p:nvPr/>
          </p:nvSpPr>
          <p:spPr>
            <a:xfrm>
              <a:off x="115313" y="115313"/>
              <a:ext cx="3006350" cy="2131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ysClr val="window" lastClr="FFFFFF"/>
                  </a:solidFill>
                  <a:latin typeface="Calibri" panose="020F0502020204030204"/>
                  <a:ea typeface="+mn-ea"/>
                  <a:cs typeface="+mn-cs"/>
                </a:rPr>
                <a:t>Défis associés </a:t>
              </a:r>
            </a:p>
          </p:txBody>
        </p:sp>
      </p:grpSp>
      <p:grpSp>
        <p:nvGrpSpPr>
          <p:cNvPr id="10" name="Group 9">
            <a:extLst>
              <a:ext uri="{FF2B5EF4-FFF2-40B4-BE49-F238E27FC236}">
                <a16:creationId xmlns:a16="http://schemas.microsoft.com/office/drawing/2014/main" id="{D5E19BFC-1F05-4052-B526-1A449964B614}"/>
              </a:ext>
            </a:extLst>
          </p:cNvPr>
          <p:cNvGrpSpPr/>
          <p:nvPr/>
        </p:nvGrpSpPr>
        <p:grpSpPr>
          <a:xfrm>
            <a:off x="4019243" y="5181600"/>
            <a:ext cx="4876800" cy="1249680"/>
            <a:chOff x="3236976" y="236220"/>
            <a:chExt cx="5754624" cy="1889760"/>
          </a:xfrm>
        </p:grpSpPr>
        <p:sp>
          <p:nvSpPr>
            <p:cNvPr id="11" name="Rectangle: Top Corners Rounded 10">
              <a:extLst>
                <a:ext uri="{FF2B5EF4-FFF2-40B4-BE49-F238E27FC236}">
                  <a16:creationId xmlns:a16="http://schemas.microsoft.com/office/drawing/2014/main" id="{3276E10A-6E66-4F4D-91BE-3E5CF87787D1}"/>
                </a:ext>
              </a:extLst>
            </p:cNvPr>
            <p:cNvSpPr/>
            <p:nvPr/>
          </p:nvSpPr>
          <p:spPr>
            <a:xfrm rot="5400000">
              <a:off x="5169408" y="-1696212"/>
              <a:ext cx="1889760" cy="5754624"/>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RW"/>
            </a:p>
          </p:txBody>
        </p:sp>
        <p:sp>
          <p:nvSpPr>
            <p:cNvPr id="12" name="Rectangle: Top Corners Rounded 4">
              <a:extLst>
                <a:ext uri="{FF2B5EF4-FFF2-40B4-BE49-F238E27FC236}">
                  <a16:creationId xmlns:a16="http://schemas.microsoft.com/office/drawing/2014/main" id="{7F4DC0AC-38DD-4851-AAF2-FFC990CCAA5D}"/>
                </a:ext>
              </a:extLst>
            </p:cNvPr>
            <p:cNvSpPr txBox="1"/>
            <p:nvPr/>
          </p:nvSpPr>
          <p:spPr>
            <a:xfrm>
              <a:off x="3236976" y="328470"/>
              <a:ext cx="5662374" cy="17052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Temps d'attente </a:t>
              </a:r>
            </a:p>
            <a:p>
              <a:pPr marL="114300" lvl="1" indent="-114300" algn="l" defTabSz="622300" rtl="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Sources d'information non coordonnées</a:t>
              </a:r>
            </a:p>
            <a:p>
              <a:pPr marL="114300" lvl="1" indent="-114300" algn="l" defTabSz="622300" rtl="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Duplication des données</a:t>
              </a:r>
            </a:p>
          </p:txBody>
        </p:sp>
      </p:grpSp>
      <p:sp>
        <p:nvSpPr>
          <p:cNvPr id="6" name="Arrow: Right 5">
            <a:extLst>
              <a:ext uri="{FF2B5EF4-FFF2-40B4-BE49-F238E27FC236}">
                <a16:creationId xmlns:a16="http://schemas.microsoft.com/office/drawing/2014/main" id="{0CBECFEF-0DD1-4387-99F4-C9225A4321FC}"/>
              </a:ext>
            </a:extLst>
          </p:cNvPr>
          <p:cNvSpPr/>
          <p:nvPr/>
        </p:nvSpPr>
        <p:spPr>
          <a:xfrm>
            <a:off x="3369620" y="5791200"/>
            <a:ext cx="649623"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a:p>
        </p:txBody>
      </p:sp>
      <p:sp>
        <p:nvSpPr>
          <p:cNvPr id="13" name="Arrow: Down 12">
            <a:extLst>
              <a:ext uri="{FF2B5EF4-FFF2-40B4-BE49-F238E27FC236}">
                <a16:creationId xmlns:a16="http://schemas.microsoft.com/office/drawing/2014/main" id="{706A4043-647F-48CB-BDBF-C5E58438BF8E}"/>
              </a:ext>
            </a:extLst>
          </p:cNvPr>
          <p:cNvSpPr/>
          <p:nvPr/>
        </p:nvSpPr>
        <p:spPr>
          <a:xfrm>
            <a:off x="4953000" y="4648200"/>
            <a:ext cx="152400" cy="6077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a:p>
        </p:txBody>
      </p:sp>
      <p:sp>
        <p:nvSpPr>
          <p:cNvPr id="3" name="Arrow: Left-Right 2">
            <a:extLst>
              <a:ext uri="{FF2B5EF4-FFF2-40B4-BE49-F238E27FC236}">
                <a16:creationId xmlns:a16="http://schemas.microsoft.com/office/drawing/2014/main" id="{5C0585D5-2D07-0662-360E-4AADF553E1EE}"/>
              </a:ext>
            </a:extLst>
          </p:cNvPr>
          <p:cNvSpPr/>
          <p:nvPr/>
        </p:nvSpPr>
        <p:spPr>
          <a:xfrm>
            <a:off x="6716400" y="3923398"/>
            <a:ext cx="519289" cy="1524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W"/>
          </a:p>
        </p:txBody>
      </p:sp>
    </p:spTree>
    <p:extLst>
      <p:ext uri="{BB962C8B-B14F-4D97-AF65-F5344CB8AC3E}">
        <p14:creationId xmlns:p14="http://schemas.microsoft.com/office/powerpoint/2010/main" val="1846354113"/>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D9B3-4A95-4830-BD37-BBE20205CFA8}"/>
              </a:ext>
            </a:extLst>
          </p:cNvPr>
          <p:cNvSpPr>
            <a:spLocks noGrp="1"/>
          </p:cNvSpPr>
          <p:nvPr>
            <p:ph type="title"/>
          </p:nvPr>
        </p:nvSpPr>
        <p:spPr/>
        <p:txBody>
          <a:bodyPr/>
          <a:lstStyle/>
          <a:p>
            <a:r>
              <a:rPr lang="en-US" sz="3200" dirty="0">
                <a:latin typeface="Calibri" panose="020F0502020204030204" pitchFamily="34" charset="0"/>
                <a:cs typeface="Calibri" panose="020F0502020204030204" pitchFamily="34" charset="0"/>
              </a:rPr>
              <a:t>Outils existants </a:t>
            </a:r>
            <a:endParaRPr lang="en-RW"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53F6A5-CB3F-43A9-B0E4-D7D838DB1136}"/>
              </a:ext>
            </a:extLst>
          </p:cNvPr>
          <p:cNvSpPr>
            <a:spLocks noGrp="1"/>
          </p:cNvSpPr>
          <p:nvPr>
            <p:ph idx="1"/>
          </p:nvPr>
        </p:nvSpPr>
        <p:spPr>
          <a:xfrm>
            <a:off x="609600" y="1752600"/>
            <a:ext cx="5135880" cy="571500"/>
          </a:xfrm>
          <a:effectLst>
            <a:outerShdw blurRad="50800" dist="38100" dir="2700000" algn="tl" rotWithShape="0">
              <a:prstClr val="black">
                <a:alpha val="40000"/>
              </a:prstClr>
            </a:outerShdw>
          </a:effectLst>
        </p:spPr>
        <p:txBody>
          <a:bodyPr/>
          <a:lstStyle/>
          <a:p>
            <a:r>
              <a:rPr lang="en-US" b="1" dirty="0"/>
              <a:t>1. </a:t>
            </a:r>
            <a:r>
              <a:rPr lang="en-US" b="1" dirty="0">
                <a:latin typeface="Calibri" panose="020F0502020204030204" pitchFamily="34" charset="0"/>
                <a:cs typeface="Calibri" panose="020F0502020204030204" pitchFamily="34" charset="0"/>
              </a:rPr>
              <a:t>Liste de contrôle Env &amp; CC </a:t>
            </a:r>
          </a:p>
          <a:p>
            <a:endParaRPr lang="en-US" dirty="0">
              <a:latin typeface="Calibri" panose="020F0502020204030204" pitchFamily="34" charset="0"/>
              <a:cs typeface="Calibri" panose="020F0502020204030204" pitchFamily="34" charset="0"/>
            </a:endParaRPr>
          </a:p>
          <a:p>
            <a:endParaRPr lang="en-RW" dirty="0"/>
          </a:p>
        </p:txBody>
      </p:sp>
      <p:sp>
        <p:nvSpPr>
          <p:cNvPr id="4" name="Content Placeholder 2">
            <a:extLst>
              <a:ext uri="{FF2B5EF4-FFF2-40B4-BE49-F238E27FC236}">
                <a16:creationId xmlns:a16="http://schemas.microsoft.com/office/drawing/2014/main" id="{B7570C8F-3F64-4049-9333-3E042DFBBA30}"/>
              </a:ext>
            </a:extLst>
          </p:cNvPr>
          <p:cNvSpPr txBox="1">
            <a:spLocks/>
          </p:cNvSpPr>
          <p:nvPr/>
        </p:nvSpPr>
        <p:spPr>
          <a:xfrm>
            <a:off x="599661" y="3143250"/>
            <a:ext cx="5135880" cy="5715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rmAutofit/>
          </a:bodyPr>
          <a:lstStyle>
            <a:lvl1pPr marL="64008" indent="0" algn="l" rtl="0" eaLnBrk="1" latinLnBrk="0" hangingPunct="1">
              <a:spcBef>
                <a:spcPct val="20000"/>
              </a:spcBef>
              <a:spcAft>
                <a:spcPts val="1000"/>
              </a:spcAft>
              <a:buClr>
                <a:schemeClr val="accent1"/>
              </a:buClr>
              <a:buSzPct val="80000"/>
              <a:buFont typeface="Arial" panose="020B0604020202020204" pitchFamily="34" charset="0"/>
              <a:buNone/>
              <a:defRPr sz="2000" kern="1200">
                <a:solidFill>
                  <a:schemeClr val="bg2"/>
                </a:solidFill>
                <a:latin typeface="+mn-lt"/>
                <a:ea typeface="+mn-ea"/>
                <a:cs typeface="+mn-cs"/>
              </a:defRPr>
            </a:lvl1pPr>
            <a:lvl2pPr marL="537210" indent="0" algn="l"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877824" indent="0" algn="l"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161288" indent="0" algn="l"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389888" indent="0" algn="l"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r>
              <a:rPr lang="en-US" b="1" dirty="0"/>
              <a:t>2. </a:t>
            </a:r>
            <a:r>
              <a:rPr lang="en-US" b="1" dirty="0">
                <a:latin typeface="Calibri" panose="020F0502020204030204" pitchFamily="34" charset="0"/>
                <a:cs typeface="Calibri" panose="020F0502020204030204" pitchFamily="34" charset="0"/>
              </a:rPr>
              <a:t>Env &amp; CC Déclaration de suivi </a:t>
            </a:r>
          </a:p>
          <a:p>
            <a:endParaRPr lang="en-RW" dirty="0"/>
          </a:p>
        </p:txBody>
      </p:sp>
      <p:sp>
        <p:nvSpPr>
          <p:cNvPr id="6" name="Content Placeholder 2">
            <a:extLst>
              <a:ext uri="{FF2B5EF4-FFF2-40B4-BE49-F238E27FC236}">
                <a16:creationId xmlns:a16="http://schemas.microsoft.com/office/drawing/2014/main" id="{7104E893-53DD-403C-8159-5B811EC1CB71}"/>
              </a:ext>
            </a:extLst>
          </p:cNvPr>
          <p:cNvSpPr txBox="1">
            <a:spLocks/>
          </p:cNvSpPr>
          <p:nvPr/>
        </p:nvSpPr>
        <p:spPr>
          <a:xfrm>
            <a:off x="609600" y="4248150"/>
            <a:ext cx="5135880" cy="571500"/>
          </a:xfrm>
          <a:prstGeom prst="rect">
            <a:avLst/>
          </a:prstGeom>
          <a:solidFill>
            <a:srgbClr val="FF0000"/>
          </a:solidFill>
          <a:ln>
            <a:solidFill>
              <a:srgbClr val="FF0000"/>
            </a:solidFill>
          </a:ln>
          <a:effectLst>
            <a:glow rad="63500">
              <a:schemeClr val="accent2">
                <a:satMod val="175000"/>
                <a:alpha val="40000"/>
              </a:schemeClr>
            </a:glow>
            <a:softEdge rad="635000"/>
          </a:effectLst>
          <a:scene3d>
            <a:camera prst="perspectiveAbove"/>
            <a:lightRig rig="threePt" dir="t"/>
          </a:scene3d>
        </p:spPr>
        <p:txBody>
          <a:bodyPr vert="horz" anchor="t">
            <a:normAutofit/>
          </a:bodyPr>
          <a:lstStyle>
            <a:lvl1pPr marL="64008" indent="0" algn="l" rtl="0" eaLnBrk="1" latinLnBrk="0" hangingPunct="1">
              <a:spcBef>
                <a:spcPct val="20000"/>
              </a:spcBef>
              <a:spcAft>
                <a:spcPts val="1000"/>
              </a:spcAft>
              <a:buClr>
                <a:schemeClr val="accent1"/>
              </a:buClr>
              <a:buSzPct val="80000"/>
              <a:buFont typeface="Arial" panose="020B0604020202020204" pitchFamily="34" charset="0"/>
              <a:buNone/>
              <a:defRPr sz="2000" kern="1200">
                <a:solidFill>
                  <a:schemeClr val="bg2"/>
                </a:solidFill>
                <a:latin typeface="+mn-lt"/>
                <a:ea typeface="+mn-ea"/>
                <a:cs typeface="+mn-cs"/>
              </a:defRPr>
            </a:lvl1pPr>
            <a:lvl2pPr marL="537210" indent="0" algn="l" rtl="0" eaLnBrk="1" latinLnBrk="0" hangingPunct="1">
              <a:spcBef>
                <a:spcPct val="20000"/>
              </a:spcBef>
              <a:spcAft>
                <a:spcPts val="1000"/>
              </a:spcAft>
              <a:buClr>
                <a:schemeClr val="accent1"/>
              </a:buClr>
              <a:buSzPct val="95000"/>
              <a:buFont typeface="Arial" panose="020B0604020202020204" pitchFamily="34" charset="0"/>
              <a:buNone/>
              <a:defRPr sz="2400" kern="1200">
                <a:solidFill>
                  <a:schemeClr val="bg2"/>
                </a:solidFill>
                <a:latin typeface="+mn-lt"/>
                <a:ea typeface="+mn-ea"/>
                <a:cs typeface="+mn-cs"/>
              </a:defRPr>
            </a:lvl2pPr>
            <a:lvl3pPr marL="877824" indent="0" algn="l" rtl="0" eaLnBrk="1" latinLnBrk="0" hangingPunct="1">
              <a:spcBef>
                <a:spcPct val="20000"/>
              </a:spcBef>
              <a:spcAft>
                <a:spcPts val="1000"/>
              </a:spcAft>
              <a:buClr>
                <a:schemeClr val="accent1"/>
              </a:buClr>
              <a:buFont typeface="Arial" panose="020B0604020202020204" pitchFamily="34" charset="0"/>
              <a:buNone/>
              <a:defRPr sz="2000" kern="1200">
                <a:solidFill>
                  <a:schemeClr val="bg2"/>
                </a:solidFill>
                <a:latin typeface="+mn-lt"/>
                <a:ea typeface="+mn-ea"/>
                <a:cs typeface="+mn-cs"/>
              </a:defRPr>
            </a:lvl3pPr>
            <a:lvl4pPr marL="1161288" indent="0" algn="l"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4pPr>
            <a:lvl5pPr marL="1389888" indent="0" algn="l" rtl="0" eaLnBrk="1" latinLnBrk="0" hangingPunct="1">
              <a:spcBef>
                <a:spcPct val="20000"/>
              </a:spcBef>
              <a:spcAft>
                <a:spcPts val="1000"/>
              </a:spcAft>
              <a:buClr>
                <a:schemeClr val="accent1"/>
              </a:buClr>
              <a:buFont typeface="Arial" panose="020B0604020202020204" pitchFamily="34" charset="0"/>
              <a:buNone/>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r>
              <a:rPr lang="en-US" dirty="0"/>
              <a:t>3. </a:t>
            </a:r>
            <a:r>
              <a:rPr lang="en-US" dirty="0">
                <a:latin typeface="Calibri" panose="020F0502020204030204" pitchFamily="34" charset="0"/>
                <a:cs typeface="Calibri" panose="020F0502020204030204" pitchFamily="34" charset="0"/>
              </a:rPr>
              <a:t>Marquage du budget climatique (CBT)</a:t>
            </a:r>
          </a:p>
          <a:p>
            <a:endParaRPr lang="en-RW" dirty="0"/>
          </a:p>
        </p:txBody>
      </p:sp>
      <p:pic>
        <p:nvPicPr>
          <p:cNvPr id="1028" name="Picture 4" descr="Tools Symbol - Free icons">
            <a:extLst>
              <a:ext uri="{FF2B5EF4-FFF2-40B4-BE49-F238E27FC236}">
                <a16:creationId xmlns:a16="http://schemas.microsoft.com/office/drawing/2014/main" id="{45DC3A28-943A-C4E8-5009-E9BACAF09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219200"/>
            <a:ext cx="3810001" cy="41148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64839"/>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05E2-E967-4C56-AD90-D90C433C581B}"/>
              </a:ext>
            </a:extLst>
          </p:cNvPr>
          <p:cNvSpPr>
            <a:spLocks noGrp="1"/>
          </p:cNvSpPr>
          <p:nvPr>
            <p:ph type="title"/>
          </p:nvPr>
        </p:nvSpPr>
        <p:spPr>
          <a:xfrm>
            <a:off x="628650" y="257629"/>
            <a:ext cx="8286750" cy="1268016"/>
          </a:xfrm>
          <a:ln>
            <a:solidFill>
              <a:schemeClr val="accent1"/>
            </a:solidFill>
          </a:ln>
        </p:spPr>
        <p:txBody>
          <a:bodyPr>
            <a:noAutofit/>
          </a:bodyPr>
          <a:lstStyle/>
          <a:p>
            <a:pPr lvl="1" algn="ctr"/>
            <a:r>
              <a:rPr lang="x-none" sz="2100" b="1" kern="1200" dirty="0">
                <a:solidFill>
                  <a:srgbClr val="00B0F0"/>
                </a:solidFill>
                <a:latin typeface="Calibri" panose="020F0502020204030204" pitchFamily="34" charset="0"/>
                <a:ea typeface="+mj-ea"/>
                <a:cs typeface="Calibri" panose="020F0502020204030204" pitchFamily="34" charset="0"/>
              </a:rPr>
              <a:t>Format de la déclaration de </a:t>
            </a:r>
            <a:r>
              <a:rPr lang="en-US" sz="2100" b="1" kern="1200" dirty="0">
                <a:solidFill>
                  <a:srgbClr val="00B0F0"/>
                </a:solidFill>
                <a:latin typeface="Calibri" panose="020F0502020204030204" pitchFamily="34" charset="0"/>
                <a:ea typeface="+mj-ea"/>
                <a:cs typeface="Calibri" panose="020F0502020204030204" pitchFamily="34" charset="0"/>
              </a:rPr>
              <a:t>suivi de l'</a:t>
            </a:r>
            <a:r>
              <a:rPr lang="en-GB" sz="2100" b="1" kern="1200" dirty="0">
                <a:solidFill>
                  <a:srgbClr val="00B0F0"/>
                </a:solidFill>
                <a:latin typeface="Calibri" panose="020F0502020204030204" pitchFamily="34" charset="0"/>
                <a:ea typeface="+mj-ea"/>
                <a:cs typeface="Calibri" panose="020F0502020204030204" pitchFamily="34" charset="0"/>
              </a:rPr>
              <a:t>environnement et du changement climatique</a:t>
            </a:r>
            <a:br>
              <a:rPr lang="en-US" sz="2100" b="1" kern="1200" dirty="0">
                <a:solidFill>
                  <a:srgbClr val="00B0F0"/>
                </a:solidFill>
                <a:latin typeface="Calibri" panose="020F0502020204030204" pitchFamily="34" charset="0"/>
                <a:ea typeface="+mj-ea"/>
                <a:cs typeface="Calibri" panose="020F0502020204030204" pitchFamily="34" charset="0"/>
              </a:rPr>
            </a:br>
            <a:r>
              <a:rPr lang="en-US" sz="2100" b="1" kern="1200" dirty="0">
                <a:solidFill>
                  <a:srgbClr val="00B0F0"/>
                </a:solidFill>
                <a:latin typeface="Calibri" panose="020F0502020204030204" pitchFamily="34" charset="0"/>
                <a:ea typeface="+mj-ea"/>
                <a:cs typeface="Calibri" panose="020F0502020204030204" pitchFamily="34" charset="0"/>
              </a:rPr>
              <a:t>Institution : Ministère/District</a:t>
            </a:r>
            <a:br>
              <a:rPr lang="en-US" sz="2100" b="1" kern="1200" dirty="0">
                <a:solidFill>
                  <a:srgbClr val="00B0F0"/>
                </a:solidFill>
                <a:latin typeface="Arial" panose="020B0604020202020204" pitchFamily="34" charset="0"/>
                <a:ea typeface="+mj-ea"/>
                <a:cs typeface="Arial" panose="020B0604020202020204" pitchFamily="34" charset="0"/>
              </a:rPr>
            </a:br>
            <a:endParaRPr lang="en-US" sz="2100" b="1" kern="1200" dirty="0">
              <a:solidFill>
                <a:srgbClr val="00B0F0"/>
              </a:solidFill>
              <a:latin typeface="Arial" panose="020B0604020202020204" pitchFamily="34" charset="0"/>
              <a:ea typeface="+mj-ea"/>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0937B339-DFDF-44CD-8C9D-53459EFAE588}"/>
              </a:ext>
            </a:extLst>
          </p:cNvPr>
          <p:cNvGraphicFramePr>
            <a:graphicFrameLocks noGrp="1"/>
          </p:cNvGraphicFramePr>
          <p:nvPr>
            <p:ph idx="1"/>
            <p:extLst>
              <p:ext uri="{D42A27DB-BD31-4B8C-83A1-F6EECF244321}">
                <p14:modId xmlns:p14="http://schemas.microsoft.com/office/powerpoint/2010/main" val="480757814"/>
              </p:ext>
            </p:extLst>
          </p:nvPr>
        </p:nvGraphicFramePr>
        <p:xfrm>
          <a:off x="628650" y="1676400"/>
          <a:ext cx="8286750" cy="4150418"/>
        </p:xfrm>
        <a:graphic>
          <a:graphicData uri="http://schemas.openxmlformats.org/drawingml/2006/table">
            <a:tbl>
              <a:tblPr firstRow="1" firstCol="1" bandRow="1"/>
              <a:tblGrid>
                <a:gridCol w="3039580">
                  <a:extLst>
                    <a:ext uri="{9D8B030D-6E8A-4147-A177-3AD203B41FA5}">
                      <a16:colId xmlns:a16="http://schemas.microsoft.com/office/drawing/2014/main" val="2930647975"/>
                    </a:ext>
                  </a:extLst>
                </a:gridCol>
                <a:gridCol w="1030872">
                  <a:extLst>
                    <a:ext uri="{9D8B030D-6E8A-4147-A177-3AD203B41FA5}">
                      <a16:colId xmlns:a16="http://schemas.microsoft.com/office/drawing/2014/main" val="242428442"/>
                    </a:ext>
                  </a:extLst>
                </a:gridCol>
                <a:gridCol w="1062361">
                  <a:extLst>
                    <a:ext uri="{9D8B030D-6E8A-4147-A177-3AD203B41FA5}">
                      <a16:colId xmlns:a16="http://schemas.microsoft.com/office/drawing/2014/main" val="2226149885"/>
                    </a:ext>
                  </a:extLst>
                </a:gridCol>
                <a:gridCol w="1131970">
                  <a:extLst>
                    <a:ext uri="{9D8B030D-6E8A-4147-A177-3AD203B41FA5}">
                      <a16:colId xmlns:a16="http://schemas.microsoft.com/office/drawing/2014/main" val="1044026047"/>
                    </a:ext>
                  </a:extLst>
                </a:gridCol>
                <a:gridCol w="2021967">
                  <a:extLst>
                    <a:ext uri="{9D8B030D-6E8A-4147-A177-3AD203B41FA5}">
                      <a16:colId xmlns:a16="http://schemas.microsoft.com/office/drawing/2014/main" val="975670642"/>
                    </a:ext>
                  </a:extLst>
                </a:gridCol>
              </a:tblGrid>
              <a:tr h="791969">
                <a:tc gridSpan="5">
                  <a:txBody>
                    <a:bodyPr/>
                    <a:lstStyle/>
                    <a:p>
                      <a:pPr marL="0" marR="0" algn="just">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Programme :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Nom du programme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3103312"/>
                  </a:ext>
                </a:extLst>
              </a:tr>
              <a:tr h="944020">
                <a:tc gridSpan="5">
                  <a:txBody>
                    <a:bodyPr/>
                    <a:lstStyle/>
                    <a:p>
                      <a:pPr marL="0" marR="0" algn="just">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Sous-programme :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Nom du </a:t>
                      </a:r>
                      <a:r>
                        <a:rPr lang="en-US" sz="18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sous-programme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1852379"/>
                  </a:ext>
                </a:extLst>
              </a:tr>
              <a:tr h="1625729">
                <a:tc>
                  <a:txBody>
                    <a:bodyPr/>
                    <a:lstStyle/>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Environnement, ressources naturelles et climat Analyse situationnelle*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Sortie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Activité</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Indicateur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Budget alloué</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890144"/>
                  </a:ext>
                </a:extLst>
              </a:tr>
              <a:tr h="788700">
                <a:tc>
                  <a:txBody>
                    <a:bodyPr/>
                    <a:lstStyle/>
                    <a:p>
                      <a:pPr marL="0" marR="0" algn="just">
                        <a:lnSpc>
                          <a:spcPct val="115000"/>
                        </a:lnSpc>
                        <a:spcBef>
                          <a:spcPts val="0"/>
                        </a:spcBef>
                        <a:spcAft>
                          <a:spcPts val="0"/>
                        </a:spcAft>
                      </a:pPr>
                      <a:r>
                        <a:rPr lang="en-US" sz="900" u="none" strike="noStrike">
                          <a:solidFill>
                            <a:srgbClr val="000000"/>
                          </a:solidFill>
                          <a:effectLst/>
                          <a:latin typeface="Book Antiqua" panose="02040602050305030304" pitchFamily="18" charset="0"/>
                          <a:ea typeface="Times New Roman" panose="02020603050405020304" pitchFamily="18" charset="0"/>
                          <a:cs typeface="Tahoma" panose="020B060403050404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u="none" strike="noStrike">
                          <a:solidFill>
                            <a:srgbClr val="000000"/>
                          </a:solidFill>
                          <a:effectLst/>
                          <a:latin typeface="Book Antiqua" panose="02040602050305030304" pitchFamily="18" charset="0"/>
                          <a:ea typeface="Times New Roman" panose="02020603050405020304" pitchFamily="18" charset="0"/>
                          <a:cs typeface="Tahoma" panose="020B060403050404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u="none" strike="noStrike">
                          <a:solidFill>
                            <a:srgbClr val="000000"/>
                          </a:solidFill>
                          <a:effectLst/>
                          <a:latin typeface="Book Antiqua" panose="02040602050305030304" pitchFamily="18" charset="0"/>
                          <a:ea typeface="Times New Roman" panose="02020603050405020304" pitchFamily="18" charset="0"/>
                          <a:cs typeface="Tahoma" panose="020B060403050404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u="none" strike="noStrike">
                          <a:solidFill>
                            <a:srgbClr val="000000"/>
                          </a:solidFill>
                          <a:effectLst/>
                          <a:latin typeface="Book Antiqua" panose="02040602050305030304" pitchFamily="18" charset="0"/>
                          <a:ea typeface="Times New Roman" panose="02020603050405020304" pitchFamily="18" charset="0"/>
                          <a:cs typeface="Tahoma" panose="020B060403050404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900" u="none" strike="noStrike" dirty="0">
                          <a:solidFill>
                            <a:srgbClr val="000000"/>
                          </a:solidFill>
                          <a:effectLst/>
                          <a:latin typeface="Book Antiqua" panose="02040602050305030304" pitchFamily="18" charset="0"/>
                          <a:ea typeface="Times New Roman" panose="02020603050405020304" pitchFamily="18" charset="0"/>
                          <a:cs typeface="Tahoma" panose="020B0604030504040204" pitchFamily="34" charset="0"/>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599190"/>
                  </a:ext>
                </a:extLst>
              </a:tr>
            </a:tbl>
          </a:graphicData>
        </a:graphic>
      </p:graphicFrame>
      <p:sp>
        <p:nvSpPr>
          <p:cNvPr id="4" name="Rectangle 3">
            <a:extLst>
              <a:ext uri="{FF2B5EF4-FFF2-40B4-BE49-F238E27FC236}">
                <a16:creationId xmlns:a16="http://schemas.microsoft.com/office/drawing/2014/main" id="{5BD3ADE1-9B0C-4A70-B204-620EF2DCB354}"/>
              </a:ext>
            </a:extLst>
          </p:cNvPr>
          <p:cNvSpPr/>
          <p:nvPr/>
        </p:nvSpPr>
        <p:spPr>
          <a:xfrm>
            <a:off x="0" y="6128329"/>
            <a:ext cx="9144000" cy="78185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1429055664"/>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A870-88A1-EECB-D963-3C6C7354CFFF}"/>
              </a:ext>
            </a:extLst>
          </p:cNvPr>
          <p:cNvSpPr>
            <a:spLocks noGrp="1"/>
          </p:cNvSpPr>
          <p:nvPr>
            <p:ph type="title"/>
          </p:nvPr>
        </p:nvSpPr>
        <p:spPr>
          <a:xfrm>
            <a:off x="144438" y="140000"/>
            <a:ext cx="7991475" cy="457002"/>
          </a:xfrm>
        </p:spPr>
        <p:txBody>
          <a:bodyPr/>
          <a:lstStyle/>
          <a:p>
            <a:r>
              <a:rPr lang="en-US" sz="2400" dirty="0"/>
              <a:t>Contexte de la TCC</a:t>
            </a:r>
            <a:endParaRPr lang="en-RW" sz="2400" dirty="0"/>
          </a:p>
        </p:txBody>
      </p:sp>
      <p:sp>
        <p:nvSpPr>
          <p:cNvPr id="7" name="TextBox 6">
            <a:extLst>
              <a:ext uri="{FF2B5EF4-FFF2-40B4-BE49-F238E27FC236}">
                <a16:creationId xmlns:a16="http://schemas.microsoft.com/office/drawing/2014/main" id="{9B1863FD-7DB8-4F1D-29F1-9B537F58BA8C}"/>
              </a:ext>
            </a:extLst>
          </p:cNvPr>
          <p:cNvSpPr txBox="1"/>
          <p:nvPr/>
        </p:nvSpPr>
        <p:spPr>
          <a:xfrm>
            <a:off x="2176461" y="2819400"/>
            <a:ext cx="4572000" cy="295286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Contexte</a:t>
            </a:r>
            <a:endParaRPr kumimoji="0" lang="en-RW"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Le 13 avril 2022, le conseil d'administration du FMI a approuvé la création du Fonds pour la résilience et la viabilité (RST).</a:t>
            </a:r>
            <a:endParaRPr kumimoji="0" lang="en-RW"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L'objectif principal du RST est de fournir un financement à long terme abordable pour aider les pays à relever deux défis structurels à long terme - notamment le changement climatique et la préparation aux pandémies - qui comportent des risques macroéconomiques importants et pour lesquels les solutions politiques ont un fort caractère de bien public mondial.</a:t>
            </a:r>
            <a:endParaRPr kumimoji="0" lang="en-RW"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Le Rwanda est l'un des 143 pays éligibles au RST et a été sélectionné parmi les pays pilotes. </a:t>
            </a:r>
            <a:endParaRPr kumimoji="0" lang="en-RW"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Pour se qualifier pour le programme, le Rwanda a été chargé de proposer un ensemble de mesures de réforme (MR) de haute qualité en rapport avec l'objectif de l'EAR, spécifiquement en accord avec les diagnostics du pays développés par la BM et le FMI, en particulier les CCDR et les CMAP.</a:t>
            </a:r>
            <a:endParaRPr kumimoji="0" lang="en-RW"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BF02657-EB68-04C9-CA6B-80A161A80F2B}"/>
              </a:ext>
            </a:extLst>
          </p:cNvPr>
          <p:cNvSpPr txBox="1"/>
          <p:nvPr/>
        </p:nvSpPr>
        <p:spPr>
          <a:xfrm>
            <a:off x="137614" y="618217"/>
            <a:ext cx="4876800" cy="6006452"/>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13 avril 2022, le conseil d'administration du FMI a approuvé la création du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Fonds pour la résilience et la viabilité (RST).</a:t>
            </a:r>
            <a:endParaRPr lang="en-RW"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L'objectif principal du RST est de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fournir un financement à long terme abordable pour aider les pays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à relever deux défis structurels à long terme, dont le changement climatique. </a:t>
            </a:r>
          </a:p>
          <a:p>
            <a:pPr marL="342900" lvl="0" indent="-342900" algn="just">
              <a:lnSpc>
                <a:spcPct val="107000"/>
              </a:lnSpc>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 Rwanda est l'un des 143 pays éligibles au RST et a été sélectionné parmi les pays pilotes. </a:t>
            </a:r>
            <a:endParaRPr lang="en-RW"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Pour se qualifier pour le programme, le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Rwanda a été chargé de proposer un ensemble de mesures de réforme (MR) de haute qualité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rapport avec l'objectif de l'EAR, spécifiquement en accord avec les diagnostics de pays développés par la BM et le FMI, en particulier, les CCDR (Country climate development report) et les CMAP (</a:t>
            </a:r>
            <a:r>
              <a:rPr lang="en-US" b="0" i="0" dirty="0">
                <a:solidFill>
                  <a:srgbClr val="4D5156"/>
                </a:solidFill>
                <a:effectLst/>
                <a:latin typeface="arial" panose="020B0604020202020204" pitchFamily="34" charset="0"/>
              </a:rPr>
              <a:t>Climate Macroeconomic Assessment Program)</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L'une de ces réformes a consisté à développer un CBT</a:t>
            </a:r>
            <a:endParaRPr lang="en-RW"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4" descr="Climate finance frameworks and climate budgeting discussed under the  umbrella of the EU4Climate initiative - EU4Climate">
            <a:extLst>
              <a:ext uri="{FF2B5EF4-FFF2-40B4-BE49-F238E27FC236}">
                <a16:creationId xmlns:a16="http://schemas.microsoft.com/office/drawing/2014/main" id="{D4FBF3D4-80BD-FC65-25CC-DC300A05D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704" y="838201"/>
            <a:ext cx="3786896" cy="587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38204"/>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C463-C053-41B4-9573-3D4158E5271D}"/>
              </a:ext>
            </a:extLst>
          </p:cNvPr>
          <p:cNvSpPr>
            <a:spLocks noGrp="1"/>
          </p:cNvSpPr>
          <p:nvPr>
            <p:ph type="title"/>
          </p:nvPr>
        </p:nvSpPr>
        <p:spPr>
          <a:xfrm>
            <a:off x="533400" y="838200"/>
            <a:ext cx="7848600" cy="685800"/>
          </a:xfrm>
          <a:ln>
            <a:solidFill>
              <a:schemeClr val="accent2">
                <a:lumMod val="75000"/>
              </a:schemeClr>
            </a:solidFill>
          </a:ln>
        </p:spPr>
        <p:txBody>
          <a:bodyPr/>
          <a:lstStyle/>
          <a:p>
            <a:r>
              <a:rPr lang="en-US" sz="2400" dirty="0">
                <a:latin typeface="Calibri" panose="020F0502020204030204" pitchFamily="34" charset="0"/>
                <a:cs typeface="Calibri" panose="020F0502020204030204" pitchFamily="34" charset="0"/>
              </a:rPr>
              <a:t>L'étiquetage du budget climatique : de quoi s'agit-il ? </a:t>
            </a:r>
            <a:endParaRPr lang="en-RW"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5BEE8EF-5802-4F4E-828E-5C29944BAF20}"/>
              </a:ext>
            </a:extLst>
          </p:cNvPr>
          <p:cNvSpPr txBox="1"/>
          <p:nvPr/>
        </p:nvSpPr>
        <p:spPr>
          <a:xfrm>
            <a:off x="533400" y="1676400"/>
            <a:ext cx="7848600" cy="3970318"/>
          </a:xfrm>
          <a:prstGeom prst="rect">
            <a:avLst/>
          </a:prstGeom>
          <a:noFill/>
          <a:ln>
            <a:solidFill>
              <a:schemeClr val="accent2">
                <a:lumMod val="75000"/>
              </a:schemeClr>
            </a:solidFill>
          </a:ln>
        </p:spPr>
        <p:txBody>
          <a:bodyPr wrap="square">
            <a:spAutoFit/>
          </a:bodyPr>
          <a:lstStyle/>
          <a:p>
            <a:pPr marL="342900" indent="-342900" algn="just">
              <a:buFont typeface="Wingdings" panose="05000000000000000000" pitchFamily="2" charset="2"/>
              <a:buChar char="§"/>
            </a:pPr>
            <a:r>
              <a:rPr lang="en-US" b="1" i="0" dirty="0">
                <a:solidFill>
                  <a:srgbClr val="000000"/>
                </a:solidFill>
                <a:effectLst/>
                <a:latin typeface="Calibri" panose="020F0502020204030204" pitchFamily="34" charset="0"/>
                <a:cs typeface="Calibri" panose="020F0502020204030204" pitchFamily="34" charset="0"/>
              </a:rPr>
              <a:t>Le marquage </a:t>
            </a:r>
            <a:r>
              <a:rPr lang="en-US" dirty="0">
                <a:solidFill>
                  <a:srgbClr val="000000"/>
                </a:solidFill>
                <a:latin typeface="Calibri" panose="020F0502020204030204" pitchFamily="34" charset="0"/>
                <a:cs typeface="Calibri" panose="020F0502020204030204" pitchFamily="34" charset="0"/>
              </a:rPr>
              <a:t>est le processus consistant à attribuer une marque ou un signe à une intervention donnée pour faciliter le suivi et l'identification de ces interventions afin d'y accéder au moment voulu, en particulier à des fins de reporting (</a:t>
            </a:r>
            <a:r>
              <a:rPr lang="en-US" b="1" dirty="0">
                <a:solidFill>
                  <a:srgbClr val="000000"/>
                </a:solidFill>
                <a:latin typeface="Calibri" panose="020F0502020204030204" pitchFamily="34" charset="0"/>
                <a:cs typeface="Calibri" panose="020F0502020204030204" pitchFamily="34" charset="0"/>
              </a:rPr>
              <a:t>NDC/UNFCCC</a:t>
            </a:r>
            <a:r>
              <a:rPr lang="en-US" b="1" dirty="0" err="1">
                <a:solidFill>
                  <a:srgbClr val="000000"/>
                </a:solidFill>
                <a:latin typeface="Calibri" panose="020F0502020204030204" pitchFamily="34" charset="0"/>
                <a:cs typeface="Calibri" panose="020F0502020204030204" pitchFamily="34" charset="0"/>
              </a:rPr>
              <a:t>, etc.</a:t>
            </a:r>
            <a:r>
              <a:rPr lang="en-US" dirty="0">
                <a:solidFill>
                  <a:srgbClr val="000000"/>
                </a:solidFill>
                <a:latin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
            </a:pPr>
            <a:r>
              <a:rPr lang="en-US" b="1" i="0" dirty="0">
                <a:solidFill>
                  <a:srgbClr val="000000"/>
                </a:solidFill>
                <a:effectLst/>
                <a:latin typeface="Calibri" panose="020F0502020204030204" pitchFamily="34" charset="0"/>
                <a:cs typeface="Calibri" panose="020F0502020204030204" pitchFamily="34" charset="0"/>
              </a:rPr>
              <a:t>Le Climate Budget Tagging (CBT) </a:t>
            </a:r>
            <a:r>
              <a:rPr lang="en-US" b="0" i="0" dirty="0">
                <a:solidFill>
                  <a:srgbClr val="000000"/>
                </a:solidFill>
                <a:effectLst/>
                <a:latin typeface="Calibri" panose="020F0502020204030204" pitchFamily="34" charset="0"/>
                <a:cs typeface="Calibri" panose="020F0502020204030204" pitchFamily="34" charset="0"/>
              </a:rPr>
              <a:t>est un outil de surveillance et de suivi des dépenses liées au climat dans le système budgétaire national.</a:t>
            </a:r>
            <a:endParaRPr lang="en-US" b="0" i="0" dirty="0">
              <a:solidFill>
                <a:srgbClr val="C3996B"/>
              </a:solidFill>
              <a:effectLst/>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n-US" b="0" i="0" dirty="0">
                <a:solidFill>
                  <a:srgbClr val="000000"/>
                </a:solidFill>
                <a:effectLst/>
                <a:latin typeface="Calibri" panose="020F0502020204030204" pitchFamily="34" charset="0"/>
                <a:cs typeface="Calibri" panose="020F0502020204030204" pitchFamily="34" charset="0"/>
              </a:rPr>
              <a:t>Il fournit des données complètes sur les </a:t>
            </a:r>
            <a:r>
              <a:rPr lang="en-US" b="1" i="0" dirty="0">
                <a:solidFill>
                  <a:schemeClr val="bg1"/>
                </a:solidFill>
                <a:effectLst/>
                <a:latin typeface="Calibri" panose="020F0502020204030204" pitchFamily="34" charset="0"/>
                <a:cs typeface="Calibri" panose="020F0502020204030204" pitchFamily="34" charset="0"/>
              </a:rPr>
              <a:t>dépenses liées au changement climatique</a:t>
            </a:r>
            <a:r>
              <a:rPr lang="en-US" b="0" i="0" dirty="0">
                <a:solidFill>
                  <a:schemeClr val="bg1"/>
                </a:solidFill>
                <a:effectLst/>
                <a:latin typeface="Calibri" panose="020F0502020204030204" pitchFamily="34" charset="0"/>
                <a:cs typeface="Calibri" panose="020F0502020204030204" pitchFamily="34" charset="0"/>
              </a:rPr>
              <a:t>, ce qui </a:t>
            </a:r>
            <a:r>
              <a:rPr lang="en-US" b="0" i="0" dirty="0">
                <a:solidFill>
                  <a:srgbClr val="000000"/>
                </a:solidFill>
                <a:effectLst/>
                <a:latin typeface="Calibri" panose="020F0502020204030204" pitchFamily="34" charset="0"/>
                <a:cs typeface="Calibri" panose="020F0502020204030204" pitchFamily="34" charset="0"/>
              </a:rPr>
              <a:t>permet aux gouvernements de prendre des décisions éclairées et d'établir des priorités en matière d'investissements dans le domaine du climat. </a:t>
            </a:r>
            <a:endParaRPr lang="en-US" b="0" i="0" dirty="0">
              <a:solidFill>
                <a:srgbClr val="C3996B"/>
              </a:solidFill>
              <a:effectLst/>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n-US" b="1" i="0" dirty="0">
                <a:solidFill>
                  <a:srgbClr val="000000"/>
                </a:solidFill>
                <a:effectLst/>
                <a:latin typeface="Calibri" panose="020F0502020204030204" pitchFamily="34" charset="0"/>
                <a:cs typeface="Calibri" panose="020F0502020204030204" pitchFamily="34" charset="0"/>
              </a:rPr>
              <a:t>CBT permet de contrôler les dépenses du gouvernement et des donateurs </a:t>
            </a:r>
            <a:r>
              <a:rPr lang="en-US" b="0" i="0" dirty="0">
                <a:solidFill>
                  <a:srgbClr val="000000"/>
                </a:solidFill>
                <a:effectLst/>
                <a:latin typeface="Calibri" panose="020F0502020204030204" pitchFamily="34" charset="0"/>
                <a:cs typeface="Calibri" panose="020F0502020204030204" pitchFamily="34" charset="0"/>
              </a:rPr>
              <a:t>en matière de lutte contre le changement climatique, ce qui renforce la responsabilité et la transparence.</a:t>
            </a:r>
          </a:p>
          <a:p>
            <a:pPr marL="342900" indent="-342900" algn="just">
              <a:buFont typeface="Wingdings" panose="05000000000000000000" pitchFamily="2" charset="2"/>
              <a:buChar char="§"/>
            </a:pPr>
            <a:r>
              <a:rPr lang="en-US" b="1" dirty="0">
                <a:solidFill>
                  <a:srgbClr val="191B0E"/>
                </a:solidFill>
                <a:effectLst/>
                <a:latin typeface="Calibri" panose="020F0502020204030204" pitchFamily="34" charset="0"/>
                <a:ea typeface="Roboto" panose="02000000000000000000" pitchFamily="2" charset="0"/>
                <a:cs typeface="Calibri" panose="020F0502020204030204" pitchFamily="34" charset="0"/>
              </a:rPr>
              <a:t>Le CBT permet de mieux hiérarchiser les programmes d'atténuation ou d'adaptation </a:t>
            </a:r>
            <a:r>
              <a:rPr lang="en-US" b="0" dirty="0">
                <a:solidFill>
                  <a:srgbClr val="191B0E"/>
                </a:solidFill>
                <a:effectLst/>
                <a:latin typeface="Calibri" panose="020F0502020204030204" pitchFamily="34" charset="0"/>
                <a:ea typeface="Roboto" panose="02000000000000000000" pitchFamily="2" charset="0"/>
                <a:cs typeface="Calibri" panose="020F0502020204030204" pitchFamily="34" charset="0"/>
              </a:rPr>
              <a:t>en fournissant des informations dans le cadre des processus budgétaires.</a:t>
            </a:r>
          </a:p>
          <a:p>
            <a:endParaRPr lang="en-US" dirty="0">
              <a:solidFill>
                <a:srgbClr val="000000"/>
              </a:solidFill>
              <a:latin typeface="Roboto" panose="02000000000000000000" pitchFamily="2" charset="0"/>
            </a:endParaRPr>
          </a:p>
        </p:txBody>
      </p:sp>
    </p:spTree>
    <p:extLst>
      <p:ext uri="{BB962C8B-B14F-4D97-AF65-F5344CB8AC3E}">
        <p14:creationId xmlns:p14="http://schemas.microsoft.com/office/powerpoint/2010/main" val="2216096346"/>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9BBA-EAA8-BE1B-7575-AEAA5C772503}"/>
              </a:ext>
            </a:extLst>
          </p:cNvPr>
          <p:cNvSpPr>
            <a:spLocks noGrp="1"/>
          </p:cNvSpPr>
          <p:nvPr>
            <p:ph type="title"/>
          </p:nvPr>
        </p:nvSpPr>
        <p:spPr>
          <a:xfrm>
            <a:off x="457200" y="365395"/>
            <a:ext cx="7696200" cy="799306"/>
          </a:xfrm>
        </p:spPr>
        <p:txBody>
          <a:bodyPr/>
          <a:lstStyle/>
          <a:p>
            <a:r>
              <a:rPr lang="en-US" sz="3200" dirty="0">
                <a:latin typeface="Calibri" panose="020F0502020204030204" pitchFamily="34" charset="0"/>
                <a:cs typeface="Calibri" panose="020F0502020204030204" pitchFamily="34" charset="0"/>
              </a:rPr>
              <a:t>Processus d'étiquetage au Rwanda</a:t>
            </a:r>
            <a:endParaRPr lang="en-RW" sz="3200" dirty="0">
              <a:latin typeface="Calibri" panose="020F0502020204030204" pitchFamily="34" charset="0"/>
              <a:cs typeface="Calibri" panose="020F0502020204030204" pitchFamily="34" charset="0"/>
            </a:endParaRPr>
          </a:p>
        </p:txBody>
      </p:sp>
      <p:pic>
        <p:nvPicPr>
          <p:cNvPr id="5123" name="Graphic 1">
            <a:extLst>
              <a:ext uri="{FF2B5EF4-FFF2-40B4-BE49-F238E27FC236}">
                <a16:creationId xmlns:a16="http://schemas.microsoft.com/office/drawing/2014/main" id="{59B06037-42CC-4E4C-A426-5F525EE46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
          <a:stretch>
            <a:fillRect/>
          </a:stretch>
        </p:blipFill>
        <p:spPr bwMode="auto">
          <a:xfrm>
            <a:off x="685800" y="1295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2B45FE1-817F-B622-6E13-E1CDF78B87DE}"/>
              </a:ext>
            </a:extLst>
          </p:cNvPr>
          <p:cNvSpPr/>
          <p:nvPr/>
        </p:nvSpPr>
        <p:spPr>
          <a:xfrm>
            <a:off x="1" y="6101678"/>
            <a:ext cx="9144000" cy="781854"/>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2318482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27">
      <a:majorFont>
        <a:latin typeface="Segoe UI"/>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TF10167107_Project status report_RVA_v3.potx" id="{4F81F982-6C51-4092-B8D8-4B9E627EB026}" vid="{408BF7D7-5259-4FB8-AB61-68B3FB5EAB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DC31EBE-A492-4CE5-9650-1E2C8FDDD7CE}">
  <ds:schemaRefs>
    <ds:schemaRef ds:uri="http://schemas.microsoft.com/sharepoint/v3/contenttype/forms"/>
  </ds:schemaRefs>
</ds:datastoreItem>
</file>

<file path=customXml/itemProps2.xml><?xml version="1.0" encoding="utf-8"?>
<ds:datastoreItem xmlns:ds="http://schemas.openxmlformats.org/officeDocument/2006/customXml" ds:itemID="{B1AD0D4C-03C4-489C-932A-66E2D74FA6D5}">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B47EFB-BDBB-4CE5-A848-1507BE3B7989}">
  <ds:schemaRefs>
    <ds:schemaRef ds:uri="http://purl.org/dc/dcmitype/"/>
    <ds:schemaRef ds:uri="http://www.w3.org/XML/1998/namespace"/>
    <ds:schemaRef ds:uri="71af3243-3dd4-4a8d-8c0d-dd76da1f02a5"/>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16c05727-aa75-4e4a-9b5f-8a80a1165891"/>
  </ds:schemaRefs>
</ds:datastoreItem>
</file>

<file path=docProps/app.xml><?xml version="1.0" encoding="utf-8"?>
<ap:Properties xmlns:vt="http://schemas.openxmlformats.org/officeDocument/2006/docPropsVTypes" xmlns:ap="http://schemas.openxmlformats.org/officeDocument/2006/extended-properties">
  <ap:Template>Project status report</ap:Template>
  <ap:TotalTime>0</ap:TotalTime>
  <ap:Words>1172</ap:Words>
  <ap:Application>Microsoft Office PowerPoint</ap:Application>
  <ap:PresentationFormat>On-screen Show (4:3)</ap:PresentationFormat>
  <ap:Paragraphs>98</ap:Paragraphs>
  <ap:Slides>14</ap:Slides>
  <ap:Notes>4</ap:Notes>
  <ap:HiddenSlides>0</ap:HiddenSlides>
  <ap:MMClips>0</ap:MMClips>
  <ap:ScaleCrop>false</ap:ScaleCrop>
  <ap:HeadingPairs>
    <vt:vector baseType="variant" size="6">
      <vt:variant>
        <vt:lpstr>Fonts Used</vt:lpstr>
      </vt:variant>
      <vt:variant>
        <vt:i4>13</vt:i4>
      </vt:variant>
      <vt:variant>
        <vt:lpstr>Theme</vt:lpstr>
      </vt:variant>
      <vt:variant>
        <vt:i4>1</vt:i4>
      </vt:variant>
      <vt:variant>
        <vt:lpstr>Slide Titles</vt:lpstr>
      </vt:variant>
      <vt:variant>
        <vt:i4>14</vt:i4>
      </vt:variant>
    </vt:vector>
  </ap:HeadingPairs>
  <ap:TitlesOfParts>
    <vt:vector baseType="lpstr" size="28">
      <vt:lpstr>Aptos Display</vt:lpstr>
      <vt:lpstr>Arial</vt:lpstr>
      <vt:lpstr>Arial</vt:lpstr>
      <vt:lpstr>Book Antiqua</vt:lpstr>
      <vt:lpstr>Calibri</vt:lpstr>
      <vt:lpstr>Lato</vt:lpstr>
      <vt:lpstr>Lucida Sans</vt:lpstr>
      <vt:lpstr>Roboto</vt:lpstr>
      <vt:lpstr>Segoe UI</vt:lpstr>
      <vt:lpstr>Symbol</vt:lpstr>
      <vt:lpstr>Times New Roman</vt:lpstr>
      <vt:lpstr>Wingdings</vt:lpstr>
      <vt:lpstr>Wingdings 2</vt:lpstr>
      <vt:lpstr>Verve</vt:lpstr>
      <vt:lpstr>Title  Regional Workshop on Integrated National Financing Frameworks 2024 Public Finance for Sustainable Development in Africa  by  SABITI Fred  Rwanda Ministry of Finance and Economic Planning (MINECOFIN)   </vt:lpstr>
      <vt:lpstr>Presentation outline</vt:lpstr>
      <vt:lpstr> Introduction  </vt:lpstr>
      <vt:lpstr>Current tracking of climate financial flows</vt:lpstr>
      <vt:lpstr>Existing tools </vt:lpstr>
      <vt:lpstr>Environment and Climate Change Monitoring Statement Format Institution: Ministry/District </vt:lpstr>
      <vt:lpstr>Background to the CBT</vt:lpstr>
      <vt:lpstr>Climate Budget Tagging-what is it? </vt:lpstr>
      <vt:lpstr>Rwanda tagging process</vt:lpstr>
      <vt:lpstr>Tagging in the System </vt:lpstr>
      <vt:lpstr>National Technical committee</vt:lpstr>
      <vt:lpstr>Mandate</vt:lpstr>
      <vt:lpstr>   CBT &amp; the progress so far </vt:lpstr>
      <vt:lpstr>Way forward </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Quarter One Report FY 2019-2020</dc:title>
  <dc:creator/>
  <lastModifiedBy/>
  <revision>2</revision>
  <dcterms:created xsi:type="dcterms:W3CDTF">2019-12-09T06:21:57.0000000Z</dcterms:created>
  <dcterms:modified xsi:type="dcterms:W3CDTF">2024-06-11T06:50:59.0000000Z</dcterms:modified>
  <keywords>, docId:F694986484BBA30109F35AEF19EC055E</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