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78" r:id="rId4"/>
  </p:sldMasterIdLst>
  <p:notesMasterIdLst>
    <p:notesMasterId r:id="rId18"/>
  </p:notesMasterIdLst>
  <p:sldIdLst>
    <p:sldId id="2147378517" r:id="rId5"/>
    <p:sldId id="2147378546" r:id="rId6"/>
    <p:sldId id="399" r:id="rId7"/>
    <p:sldId id="2147378545" r:id="rId8"/>
    <p:sldId id="2147378520" r:id="rId9"/>
    <p:sldId id="2147378630" r:id="rId10"/>
    <p:sldId id="2147378631" r:id="rId11"/>
    <p:sldId id="2147378635" r:id="rId12"/>
    <p:sldId id="2147378628" r:id="rId13"/>
    <p:sldId id="2147378571" r:id="rId14"/>
    <p:sldId id="260" r:id="rId15"/>
    <p:sldId id="380" r:id="rId16"/>
    <p:sldId id="2147378572"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630" autoAdjust="0"/>
  </p:normalViewPr>
  <p:slideViewPr>
    <p:cSldViewPr snapToGrid="0">
      <p:cViewPr>
        <p:scale>
          <a:sx n="68" d="100"/>
          <a:sy n="68" d="100"/>
        </p:scale>
        <p:origin x="592" y="-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CE632-1015-3948-82B5-D7FA377ED699}" type="datetimeFigureOut">
              <a:rPr lang="fr-FR" smtClean="0"/>
              <a:t>12/06/2024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57D57-C28B-864A-9A3D-D8237D5BA2D4}" type="slidenum">
              <a:rPr lang="en-GB" smtClean="0"/>
              <a:t>‹#›</a:t>
            </a:fld>
            <a:endParaRPr lang="en-GB"/>
          </a:p>
        </p:txBody>
      </p:sp>
    </p:spTree>
    <p:extLst>
      <p:ext uri="{BB962C8B-B14F-4D97-AF65-F5344CB8AC3E}">
        <p14:creationId xmlns:p14="http://schemas.microsoft.com/office/powerpoint/2010/main" val="377507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E38E6-43CF-AA92-DAD4-3B8ECE094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86A83-7C23-FF41-DF7B-272B555B4D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431570-F6A1-783D-4276-983DAB543BDB}"/>
              </a:ext>
            </a:extLst>
          </p:cNvPr>
          <p:cNvSpPr>
            <a:spLocks noGrp="1"/>
          </p:cNvSpPr>
          <p:nvPr>
            <p:ph type="body" idx="1"/>
          </p:nvPr>
        </p:nvSpPr>
        <p:spPr/>
        <p:txBody>
          <a:bodyPr/>
          <a:lstStyle/>
          <a:p>
            <a:endParaRPr lang="en-PK"/>
          </a:p>
        </p:txBody>
      </p:sp>
    </p:spTree>
    <p:extLst>
      <p:ext uri="{BB962C8B-B14F-4D97-AF65-F5344CB8AC3E}">
        <p14:creationId xmlns:p14="http://schemas.microsoft.com/office/powerpoint/2010/main" val="59960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K"/>
          </a:p>
        </p:txBody>
      </p:sp>
    </p:spTree>
    <p:extLst>
      <p:ext uri="{BB962C8B-B14F-4D97-AF65-F5344CB8AC3E}">
        <p14:creationId xmlns:p14="http://schemas.microsoft.com/office/powerpoint/2010/main" val="77100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800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K"/>
          </a:p>
        </p:txBody>
      </p:sp>
    </p:spTree>
    <p:extLst>
      <p:ext uri="{BB962C8B-B14F-4D97-AF65-F5344CB8AC3E}">
        <p14:creationId xmlns:p14="http://schemas.microsoft.com/office/powerpoint/2010/main" val="409239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Global Tax Expenditures Database (GTED) provides information on tax expenditures from 218 countries worldwide. Whereas there are currently 103 reporting countries, the remaining 116 have never released any tax expenditure data.</a:t>
            </a:r>
            <a:r>
              <a:rPr kumimoji="0" 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206</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latest findings from the GTED suggest that in lower income countries, tax expenditures equate 2.8 percent of GDP or 27.1 percent of all tax revenues; compared to 2.6 percent of GDP or 18.2 percent of tax revenue for lower middle-income countries; and 4.0 percent of GDP or 27.5 percent of tax revenue for upper middle-income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 some countries, such as Jordan and Djibouti, tax expenditures represent more than 70 and 87 percent of total tax revenue. In summary, tax expenditures represent one of the most significant sources of revenue loss apart from hidden activities in the informal economy, base erosion and profit shifting (BEPS) and aggressive international tax planning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It is important for the government to periodically review if specific tax expenditures are effective in achieving the goals they pursue.</a:t>
            </a:r>
            <a:endParaRPr kumimoji="0" lang="es-C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18357D57-C28B-864A-9A3D-D8237D5BA2D4}" type="slidenum">
              <a:rPr lang="en-GB" smtClean="0"/>
              <a:t>7</a:t>
            </a:fld>
            <a:endParaRPr lang="en-GB"/>
          </a:p>
        </p:txBody>
      </p:sp>
    </p:spTree>
    <p:extLst>
      <p:ext uri="{BB962C8B-B14F-4D97-AF65-F5344CB8AC3E}">
        <p14:creationId xmlns:p14="http://schemas.microsoft.com/office/powerpoint/2010/main" val="97704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57D57-C28B-864A-9A3D-D8237D5BA2D4}" type="slidenum">
              <a:rPr lang="en-GB" smtClean="0"/>
              <a:t>8</a:t>
            </a:fld>
            <a:endParaRPr lang="en-GB"/>
          </a:p>
        </p:txBody>
      </p:sp>
    </p:spTree>
    <p:extLst>
      <p:ext uri="{BB962C8B-B14F-4D97-AF65-F5344CB8AC3E}">
        <p14:creationId xmlns:p14="http://schemas.microsoft.com/office/powerpoint/2010/main" val="25706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K" dirty="0"/>
          </a:p>
        </p:txBody>
      </p:sp>
    </p:spTree>
    <p:extLst>
      <p:ext uri="{BB962C8B-B14F-4D97-AF65-F5344CB8AC3E}">
        <p14:creationId xmlns:p14="http://schemas.microsoft.com/office/powerpoint/2010/main" val="233264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AC3C9-5863-4442-8FC9-94F253B781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778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mailto:taxforsdgs@undp.org"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hyperlink" Target="mailto:taxforsdgs@undp.or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mailto:taxforsdgs@undp.org"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9AB904-F2F7-B769-9D55-26F8C3B5467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F01C958-53F1-C194-B7D8-841E4130C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49342D-8CA1-884E-C527-B01C2DE4AA70}"/>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5" name="Espace réservé du pied de page 4">
            <a:extLst>
              <a:ext uri="{FF2B5EF4-FFF2-40B4-BE49-F238E27FC236}">
                <a16:creationId xmlns:a16="http://schemas.microsoft.com/office/drawing/2014/main" id="{7FBF02FE-3ED9-0A1B-5512-DE5A91D8BA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9E0A41-6E59-FD2F-C93E-797CB2A05A42}"/>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14261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21D1FA-487B-3DE6-D50E-AF35B6B06F1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25EBF5A-305F-3E86-0403-E1EC833742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F83AD9-3BC7-1876-3559-D53330179EFB}"/>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5" name="Espace réservé du pied de page 4">
            <a:extLst>
              <a:ext uri="{FF2B5EF4-FFF2-40B4-BE49-F238E27FC236}">
                <a16:creationId xmlns:a16="http://schemas.microsoft.com/office/drawing/2014/main" id="{6755FFD7-2DFF-4958-2ACF-DC8CC7F57D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9FF286-BBFF-26C5-D52A-463CF02CBA76}"/>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648079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546FF39-F930-6405-63F0-7471CADF3FD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4868231-B5D7-B7DC-8E28-BB287EBD8FC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C3CFC4-43A9-79C7-6166-BE802EC794B8}"/>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5" name="Espace réservé du pied de page 4">
            <a:extLst>
              <a:ext uri="{FF2B5EF4-FFF2-40B4-BE49-F238E27FC236}">
                <a16:creationId xmlns:a16="http://schemas.microsoft.com/office/drawing/2014/main" id="{4188B03A-8D1D-65CA-21C9-3B3B1D7AAB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095CFC-D770-73EB-770B-3FB3E5A43E5A}"/>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2454618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losing slide">
    <p:spTree>
      <p:nvGrpSpPr>
        <p:cNvPr id="1" name=""/>
        <p:cNvGrpSpPr/>
        <p:nvPr/>
      </p:nvGrpSpPr>
      <p:grpSpPr>
        <a:xfrm>
          <a:off x="0" y="0"/>
          <a:ext cx="0" cy="0"/>
          <a:chOff x="0" y="0"/>
          <a:chExt cx="0" cy="0"/>
        </a:xfrm>
      </p:grpSpPr>
      <p:pic>
        <p:nvPicPr>
          <p:cNvPr id="75" name="Изображение" descr="Изображение"/>
          <p:cNvPicPr>
            <a:picLocks noChangeAspect="1"/>
          </p:cNvPicPr>
          <p:nvPr/>
        </p:nvPicPr>
        <p:blipFill rotWithShape="1">
          <a:blip r:embed="rId2">
            <a:alphaModFix amt="50000"/>
          </a:blip>
          <a:srcRect l="25707" t="11235"/>
          <a:stretch/>
        </p:blipFill>
        <p:spPr>
          <a:xfrm>
            <a:off x="0" y="0"/>
            <a:ext cx="5197898" cy="3421605"/>
          </a:xfrm>
          <a:prstGeom prst="rect">
            <a:avLst/>
          </a:prstGeom>
          <a:ln w="12700">
            <a:miter lim="400000"/>
          </a:ln>
        </p:spPr>
      </p:pic>
      <p:pic>
        <p:nvPicPr>
          <p:cNvPr id="76" name="Изображение" descr="Изображение"/>
          <p:cNvPicPr>
            <a:picLocks noChangeAspect="1"/>
          </p:cNvPicPr>
          <p:nvPr/>
        </p:nvPicPr>
        <p:blipFill rotWithShape="1">
          <a:blip r:embed="rId2">
            <a:alphaModFix amt="50000"/>
          </a:blip>
          <a:srcRect l="25707" b="1709"/>
          <a:stretch/>
        </p:blipFill>
        <p:spPr>
          <a:xfrm>
            <a:off x="0" y="3069212"/>
            <a:ext cx="5197898" cy="3788788"/>
          </a:xfrm>
          <a:prstGeom prst="rect">
            <a:avLst/>
          </a:prstGeom>
          <a:ln w="12700">
            <a:miter lim="400000"/>
          </a:ln>
        </p:spPr>
      </p:pic>
      <p:pic>
        <p:nvPicPr>
          <p:cNvPr id="77" name="Изображение" descr="Изображение"/>
          <p:cNvPicPr>
            <a:picLocks noChangeAspect="1"/>
          </p:cNvPicPr>
          <p:nvPr/>
        </p:nvPicPr>
        <p:blipFill>
          <a:blip r:embed="rId2">
            <a:alphaModFix amt="50000"/>
          </a:blip>
          <a:srcRect b="28854"/>
          <a:stretch>
            <a:fillRect/>
          </a:stretch>
        </p:blipFill>
        <p:spPr>
          <a:xfrm>
            <a:off x="3441612" y="4115558"/>
            <a:ext cx="6996548" cy="2742443"/>
          </a:xfrm>
          <a:prstGeom prst="rect">
            <a:avLst/>
          </a:prstGeom>
          <a:ln w="12700">
            <a:miter lim="400000"/>
          </a:ln>
        </p:spPr>
      </p:pic>
      <p:pic>
        <p:nvPicPr>
          <p:cNvPr id="78" name="Изображение" descr="Изображение"/>
          <p:cNvPicPr>
            <a:picLocks noChangeAspect="1"/>
          </p:cNvPicPr>
          <p:nvPr/>
        </p:nvPicPr>
        <p:blipFill rotWithShape="1">
          <a:blip r:embed="rId2">
            <a:alphaModFix amt="50000"/>
          </a:blip>
          <a:srcRect r="41311" b="10674"/>
          <a:stretch/>
        </p:blipFill>
        <p:spPr>
          <a:xfrm>
            <a:off x="8085820" y="3414826"/>
            <a:ext cx="4106181" cy="3443174"/>
          </a:xfrm>
          <a:prstGeom prst="rect">
            <a:avLst/>
          </a:prstGeom>
          <a:ln w="12700">
            <a:miter lim="400000"/>
          </a:ln>
        </p:spPr>
      </p:pic>
      <p:pic>
        <p:nvPicPr>
          <p:cNvPr id="79" name="Изображение" descr="Изображение"/>
          <p:cNvPicPr>
            <a:picLocks noChangeAspect="1"/>
          </p:cNvPicPr>
          <p:nvPr/>
        </p:nvPicPr>
        <p:blipFill>
          <a:blip r:embed="rId2">
            <a:alphaModFix amt="50000"/>
          </a:blip>
          <a:srcRect t="65611"/>
          <a:stretch>
            <a:fillRect/>
          </a:stretch>
        </p:blipFill>
        <p:spPr>
          <a:xfrm>
            <a:off x="2852002" y="0"/>
            <a:ext cx="6996549" cy="1325548"/>
          </a:xfrm>
          <a:prstGeom prst="rect">
            <a:avLst/>
          </a:prstGeom>
          <a:ln w="12700">
            <a:miter lim="400000"/>
          </a:ln>
        </p:spPr>
      </p:pic>
      <p:pic>
        <p:nvPicPr>
          <p:cNvPr id="80" name="Изображение" descr="Изображение"/>
          <p:cNvPicPr>
            <a:picLocks noChangeAspect="1"/>
          </p:cNvPicPr>
          <p:nvPr/>
        </p:nvPicPr>
        <p:blipFill rotWithShape="1">
          <a:blip r:embed="rId2">
            <a:alphaModFix amt="50000"/>
          </a:blip>
          <a:srcRect l="42349" b="74604"/>
          <a:stretch/>
        </p:blipFill>
        <p:spPr>
          <a:xfrm>
            <a:off x="0" y="5864604"/>
            <a:ext cx="4033576" cy="978903"/>
          </a:xfrm>
          <a:prstGeom prst="rect">
            <a:avLst/>
          </a:prstGeom>
          <a:ln w="12700">
            <a:miter lim="400000"/>
          </a:ln>
        </p:spPr>
      </p:pic>
      <p:sp>
        <p:nvSpPr>
          <p:cNvPr id="81" name="Прямоугольник"/>
          <p:cNvSpPr/>
          <p:nvPr/>
        </p:nvSpPr>
        <p:spPr>
          <a:xfrm>
            <a:off x="0" y="8370"/>
            <a:ext cx="12192002" cy="6858001"/>
          </a:xfrm>
          <a:prstGeom prst="rect">
            <a:avLst/>
          </a:prstGeom>
          <a:gradFill>
            <a:gsLst>
              <a:gs pos="0">
                <a:srgbClr val="FFFFFF">
                  <a:alpha val="54268"/>
                </a:srgbClr>
              </a:gs>
              <a:gs pos="64977">
                <a:srgbClr val="9EA0AD">
                  <a:alpha val="38084"/>
                </a:srgbClr>
              </a:gs>
              <a:gs pos="100000">
                <a:srgbClr val="3E415C">
                  <a:alpha val="21899"/>
                </a:srgbClr>
              </a:gs>
            </a:gsLst>
            <a:lin ang="5013097"/>
          </a:gra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82" name="Изображение" descr="Изображение"/>
          <p:cNvPicPr>
            <a:picLocks noChangeAspect="1"/>
          </p:cNvPicPr>
          <p:nvPr/>
        </p:nvPicPr>
        <p:blipFill>
          <a:blip r:embed="rId2">
            <a:alphaModFix amt="50000"/>
          </a:blip>
          <a:stretch>
            <a:fillRect/>
          </a:stretch>
        </p:blipFill>
        <p:spPr>
          <a:xfrm>
            <a:off x="4027224" y="976495"/>
            <a:ext cx="6996549" cy="3854671"/>
          </a:xfrm>
          <a:prstGeom prst="rect">
            <a:avLst/>
          </a:prstGeom>
          <a:ln w="12700">
            <a:miter lim="400000"/>
          </a:ln>
        </p:spPr>
      </p:pic>
      <p:pic>
        <p:nvPicPr>
          <p:cNvPr id="83" name="Изображение" descr="Изображение"/>
          <p:cNvPicPr>
            <a:picLocks noChangeAspect="1"/>
          </p:cNvPicPr>
          <p:nvPr/>
        </p:nvPicPr>
        <p:blipFill>
          <a:blip r:embed="rId2">
            <a:alphaModFix amt="50000"/>
          </a:blip>
          <a:srcRect t="1812" r="41516"/>
          <a:stretch>
            <a:fillRect/>
          </a:stretch>
        </p:blipFill>
        <p:spPr>
          <a:xfrm>
            <a:off x="8100158" y="0"/>
            <a:ext cx="4091843" cy="3784821"/>
          </a:xfrm>
          <a:prstGeom prst="rect">
            <a:avLst/>
          </a:prstGeom>
          <a:ln w="12700">
            <a:miter lim="400000"/>
          </a:ln>
        </p:spPr>
      </p:pic>
      <p:pic>
        <p:nvPicPr>
          <p:cNvPr id="84" name="Изображение" descr="Изображение"/>
          <p:cNvPicPr>
            <a:picLocks noChangeAspect="1"/>
          </p:cNvPicPr>
          <p:nvPr/>
        </p:nvPicPr>
        <p:blipFill>
          <a:blip r:embed="rId3"/>
          <a:stretch>
            <a:fillRect/>
          </a:stretch>
        </p:blipFill>
        <p:spPr>
          <a:xfrm>
            <a:off x="4430672" y="1963270"/>
            <a:ext cx="3094827" cy="2529122"/>
          </a:xfrm>
          <a:prstGeom prst="rect">
            <a:avLst/>
          </a:prstGeom>
          <a:ln w="12700">
            <a:miter lim="400000"/>
          </a:ln>
          <a:effectLst>
            <a:outerShdw blurRad="571500" dist="143954" dir="8075437" rotWithShape="0">
              <a:srgbClr val="000000">
                <a:alpha val="25316"/>
              </a:srgbClr>
            </a:outerShdw>
          </a:effectLst>
        </p:spPr>
      </p:pic>
      <p:sp>
        <p:nvSpPr>
          <p:cNvPr id="85" name="For more information contact taxforsdgs@undp.org"/>
          <p:cNvSpPr txBox="1"/>
          <p:nvPr/>
        </p:nvSpPr>
        <p:spPr>
          <a:xfrm>
            <a:off x="4207123" y="6280460"/>
            <a:ext cx="3811043" cy="245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457200">
              <a:lnSpc>
                <a:spcPct val="90000"/>
              </a:lnSpc>
              <a:spcBef>
                <a:spcPts val="500"/>
              </a:spcBef>
              <a:defRPr sz="2800">
                <a:solidFill>
                  <a:srgbClr val="000000"/>
                </a:solidFill>
                <a:latin typeface="Calibri"/>
                <a:ea typeface="Calibri"/>
                <a:cs typeface="Calibri"/>
                <a:sym typeface="Calibri"/>
              </a:defRPr>
            </a:pPr>
            <a:r>
              <a:rPr sz="1400"/>
              <a:t>For more information contact </a:t>
            </a:r>
            <a:r>
              <a:rPr sz="1400" u="sng">
                <a:solidFill>
                  <a:srgbClr val="0000FF"/>
                </a:solidFill>
                <a:uFill>
                  <a:solidFill>
                    <a:srgbClr val="0000FF"/>
                  </a:solidFill>
                </a:uFill>
                <a:hlinkClick r:id="rId4"/>
              </a:rPr>
              <a:t>taxforsdgs@undp.org</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99754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50564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1628257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262222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2981208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576263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358757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158168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D62C51-B5DB-2F91-6784-D1CCDED5A18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A0A51B0-4AC2-EC86-B4E8-44416D94193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16DCF9-F1B4-8D71-D01A-7F4D8D97BF42}"/>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5" name="Espace réservé du pied de page 4">
            <a:extLst>
              <a:ext uri="{FF2B5EF4-FFF2-40B4-BE49-F238E27FC236}">
                <a16:creationId xmlns:a16="http://schemas.microsoft.com/office/drawing/2014/main" id="{7A1DF02F-7CE3-DE22-914D-A1C7BD40FB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3DB26E-CF74-0475-35F9-496F67275D7E}"/>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1766412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312249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171766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3558985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5136C-63CD-4AF6-AC3B-D3D991E08798}" type="datetimeFigureOut">
              <a:rPr lang="en-US" smtClean="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1334924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Header 1">
    <p:spTree>
      <p:nvGrpSpPr>
        <p:cNvPr id="1" name=""/>
        <p:cNvGrpSpPr/>
        <p:nvPr/>
      </p:nvGrpSpPr>
      <p:grpSpPr>
        <a:xfrm>
          <a:off x="0" y="0"/>
          <a:ext cx="0" cy="0"/>
          <a:chOff x="0" y="0"/>
          <a:chExt cx="0" cy="0"/>
        </a:xfrm>
      </p:grpSpPr>
      <p:pic>
        <p:nvPicPr>
          <p:cNvPr id="14" name="Изображение" descr="Изображение"/>
          <p:cNvPicPr>
            <a:picLocks noChangeAspect="1"/>
          </p:cNvPicPr>
          <p:nvPr/>
        </p:nvPicPr>
        <p:blipFill>
          <a:blip r:embed="rId2"/>
          <a:srcRect r="8286" b="9280"/>
          <a:stretch>
            <a:fillRect/>
          </a:stretch>
        </p:blipFill>
        <p:spPr>
          <a:xfrm>
            <a:off x="4590098" y="2715251"/>
            <a:ext cx="7601902" cy="4142750"/>
          </a:xfrm>
          <a:prstGeom prst="rect">
            <a:avLst/>
          </a:prstGeom>
          <a:ln w="12700">
            <a:miter lim="400000"/>
          </a:ln>
        </p:spPr>
      </p:pic>
      <p:sp>
        <p:nvSpPr>
          <p:cNvPr id="15" name="Прямоугольник"/>
          <p:cNvSpPr/>
          <p:nvPr/>
        </p:nvSpPr>
        <p:spPr>
          <a:xfrm>
            <a:off x="283758" y="1736530"/>
            <a:ext cx="11624484" cy="3044764"/>
          </a:xfrm>
          <a:prstGeom prst="rect">
            <a:avLst/>
          </a:prstGeom>
          <a:solidFill>
            <a:srgbClr val="FFFFFF"/>
          </a:solidFill>
          <a:ln w="12700">
            <a:miter lim="400000"/>
          </a:ln>
          <a:effectLst>
            <a:outerShdw blurRad="571500" dist="143954" dir="7036758" rotWithShape="0">
              <a:srgbClr val="000000">
                <a:alpha val="14868"/>
              </a:srgbClr>
            </a:outerShdw>
          </a:effectLst>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6" name="Изображение" descr="Изображение"/>
          <p:cNvPicPr>
            <a:picLocks noChangeAspect="1"/>
          </p:cNvPicPr>
          <p:nvPr/>
        </p:nvPicPr>
        <p:blipFill>
          <a:blip r:embed="rId3"/>
          <a:stretch>
            <a:fillRect/>
          </a:stretch>
        </p:blipFill>
        <p:spPr>
          <a:xfrm>
            <a:off x="10534734" y="315640"/>
            <a:ext cx="1373509" cy="1122445"/>
          </a:xfrm>
          <a:prstGeom prst="rect">
            <a:avLst/>
          </a:prstGeom>
          <a:ln w="12700">
            <a:miter lim="400000"/>
          </a:ln>
          <a:effectLst>
            <a:outerShdw blurRad="571500" dist="143954" dir="8075437" rotWithShape="0">
              <a:srgbClr val="000000">
                <a:alpha val="25316"/>
              </a:srgbClr>
            </a:outerShdw>
          </a:effectLst>
        </p:spPr>
      </p:pic>
      <p:sp>
        <p:nvSpPr>
          <p:cNvPr id="19" name="Номер слайда"/>
          <p:cNvSpPr txBox="1">
            <a:spLocks noGrp="1"/>
          </p:cNvSpPr>
          <p:nvPr>
            <p:ph type="sldNum" sz="quarter" idx="2"/>
          </p:nvPr>
        </p:nvSpPr>
        <p:spPr>
          <a:xfrm>
            <a:off x="6000750" y="6540500"/>
            <a:ext cx="184253" cy="187300"/>
          </a:xfrm>
          <a:prstGeom prst="rect">
            <a:avLst/>
          </a:prstGeom>
        </p:spPr>
        <p:txBody>
          <a:bodyPr/>
          <a:lstStyle/>
          <a:p>
            <a:fld id="{86CB4B4D-7CA3-9044-876B-883B54F8677D}" type="slidenum">
              <a:t>‹#›</a:t>
            </a:fld>
            <a:endParaRPr/>
          </a:p>
        </p:txBody>
      </p:sp>
      <p:sp>
        <p:nvSpPr>
          <p:cNvPr id="2" name="Заголовок презентации">
            <a:extLst>
              <a:ext uri="{FF2B5EF4-FFF2-40B4-BE49-F238E27FC236}">
                <a16:creationId xmlns:a16="http://schemas.microsoft.com/office/drawing/2014/main" id="{5ED5A3DD-7CBB-28E9-A9FD-F7DAA4B35E63}"/>
              </a:ext>
            </a:extLst>
          </p:cNvPr>
          <p:cNvSpPr txBox="1">
            <a:spLocks noGrp="1"/>
          </p:cNvSpPr>
          <p:nvPr>
            <p:ph type="title" hasCustomPrompt="1"/>
          </p:nvPr>
        </p:nvSpPr>
        <p:spPr>
          <a:xfrm>
            <a:off x="603249" y="2354793"/>
            <a:ext cx="10985503" cy="904120"/>
          </a:xfrm>
          <a:prstGeom prst="rect">
            <a:avLst/>
          </a:prstGeom>
        </p:spPr>
        <p:txBody>
          <a:bodyPr anchor="b"/>
          <a:lstStyle>
            <a:lvl1pPr>
              <a:defRPr>
                <a:solidFill>
                  <a:srgbClr val="000000"/>
                </a:solidFill>
              </a:defRPr>
            </a:lvl1pPr>
          </a:lstStyle>
          <a:p>
            <a:r>
              <a:rPr lang="en-US" dirty="0"/>
              <a:t>Heading</a:t>
            </a:r>
            <a:endParaRPr dirty="0"/>
          </a:p>
        </p:txBody>
      </p:sp>
      <p:sp>
        <p:nvSpPr>
          <p:cNvPr id="4" name="Уровень текста 1…">
            <a:extLst>
              <a:ext uri="{FF2B5EF4-FFF2-40B4-BE49-F238E27FC236}">
                <a16:creationId xmlns:a16="http://schemas.microsoft.com/office/drawing/2014/main" id="{7ACB448D-E211-E933-B1AF-4EEE066CA452}"/>
              </a:ext>
            </a:extLst>
          </p:cNvPr>
          <p:cNvSpPr txBox="1">
            <a:spLocks noGrp="1"/>
          </p:cNvSpPr>
          <p:nvPr>
            <p:ph type="body" sz="quarter" idx="1" hasCustomPrompt="1"/>
          </p:nvPr>
        </p:nvSpPr>
        <p:spPr>
          <a:xfrm>
            <a:off x="603249" y="3122182"/>
            <a:ext cx="10985502" cy="952501"/>
          </a:xfrm>
          <a:prstGeom prst="rect">
            <a:avLst/>
          </a:prstGeom>
        </p:spPr>
        <p:txBody>
          <a:bodyPr/>
          <a:lstStyle>
            <a:lvl1pPr>
              <a:defRPr b="1">
                <a:latin typeface="+mj-lt"/>
                <a:ea typeface="+mj-ea"/>
                <a:cs typeface="+mj-cs"/>
                <a:sym typeface="Helvetica Neue"/>
              </a:defRPr>
            </a:lvl1pPr>
            <a:lvl2pPr>
              <a:defRPr b="1">
                <a:latin typeface="+mj-lt"/>
                <a:ea typeface="+mj-ea"/>
                <a:cs typeface="+mj-cs"/>
                <a:sym typeface="Helvetica Neue"/>
              </a:defRPr>
            </a:lvl2pPr>
            <a:lvl3pPr>
              <a:defRPr b="1">
                <a:latin typeface="+mj-lt"/>
                <a:ea typeface="+mj-ea"/>
                <a:cs typeface="+mj-cs"/>
                <a:sym typeface="Helvetica Neue"/>
              </a:defRPr>
            </a:lvl3pPr>
            <a:lvl4pPr>
              <a:defRPr b="1">
                <a:latin typeface="+mj-lt"/>
                <a:ea typeface="+mj-ea"/>
                <a:cs typeface="+mj-cs"/>
                <a:sym typeface="Helvetica Neue"/>
              </a:defRPr>
            </a:lvl4pPr>
            <a:lvl5pPr>
              <a:defRPr b="1">
                <a:latin typeface="+mj-lt"/>
                <a:ea typeface="+mj-ea"/>
                <a:cs typeface="+mj-cs"/>
                <a:sym typeface="Helvetica Neue"/>
              </a:defRPr>
            </a:lvl5pPr>
          </a:lstStyle>
          <a:p>
            <a:r>
              <a:rPr lang="en-US" dirty="0"/>
              <a:t>Subheading</a:t>
            </a:r>
            <a:endParaRPr dirty="0"/>
          </a:p>
          <a:p>
            <a:pPr lvl="1"/>
            <a:endParaRPr dirty="0"/>
          </a:p>
          <a:p>
            <a:pPr lvl="2"/>
            <a:endParaRPr dirty="0"/>
          </a:p>
          <a:p>
            <a:pPr lvl="3"/>
            <a:endParaRPr dirty="0"/>
          </a:p>
          <a:p>
            <a:pPr lvl="4"/>
            <a:endParaRPr dirty="0"/>
          </a:p>
        </p:txBody>
      </p:sp>
    </p:spTree>
    <p:extLst>
      <p:ext uri="{BB962C8B-B14F-4D97-AF65-F5344CB8AC3E}">
        <p14:creationId xmlns:p14="http://schemas.microsoft.com/office/powerpoint/2010/main" val="327829088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losing slide">
    <p:spTree>
      <p:nvGrpSpPr>
        <p:cNvPr id="1" name=""/>
        <p:cNvGrpSpPr/>
        <p:nvPr/>
      </p:nvGrpSpPr>
      <p:grpSpPr>
        <a:xfrm>
          <a:off x="0" y="0"/>
          <a:ext cx="0" cy="0"/>
          <a:chOff x="0" y="0"/>
          <a:chExt cx="0" cy="0"/>
        </a:xfrm>
      </p:grpSpPr>
      <p:pic>
        <p:nvPicPr>
          <p:cNvPr id="75" name="Изображение" descr="Изображение"/>
          <p:cNvPicPr>
            <a:picLocks noChangeAspect="1"/>
          </p:cNvPicPr>
          <p:nvPr/>
        </p:nvPicPr>
        <p:blipFill rotWithShape="1">
          <a:blip r:embed="rId2">
            <a:alphaModFix amt="50000"/>
          </a:blip>
          <a:srcRect l="25707" t="11235"/>
          <a:stretch/>
        </p:blipFill>
        <p:spPr>
          <a:xfrm>
            <a:off x="0" y="0"/>
            <a:ext cx="5197898" cy="3421605"/>
          </a:xfrm>
          <a:prstGeom prst="rect">
            <a:avLst/>
          </a:prstGeom>
          <a:ln w="12700">
            <a:miter lim="400000"/>
          </a:ln>
        </p:spPr>
      </p:pic>
      <p:pic>
        <p:nvPicPr>
          <p:cNvPr id="76" name="Изображение" descr="Изображение"/>
          <p:cNvPicPr>
            <a:picLocks noChangeAspect="1"/>
          </p:cNvPicPr>
          <p:nvPr/>
        </p:nvPicPr>
        <p:blipFill rotWithShape="1">
          <a:blip r:embed="rId2">
            <a:alphaModFix amt="50000"/>
          </a:blip>
          <a:srcRect l="25707" b="1709"/>
          <a:stretch/>
        </p:blipFill>
        <p:spPr>
          <a:xfrm>
            <a:off x="0" y="3069212"/>
            <a:ext cx="5197898" cy="3788788"/>
          </a:xfrm>
          <a:prstGeom prst="rect">
            <a:avLst/>
          </a:prstGeom>
          <a:ln w="12700">
            <a:miter lim="400000"/>
          </a:ln>
        </p:spPr>
      </p:pic>
      <p:pic>
        <p:nvPicPr>
          <p:cNvPr id="77" name="Изображение" descr="Изображение"/>
          <p:cNvPicPr>
            <a:picLocks noChangeAspect="1"/>
          </p:cNvPicPr>
          <p:nvPr/>
        </p:nvPicPr>
        <p:blipFill>
          <a:blip r:embed="rId2">
            <a:alphaModFix amt="50000"/>
          </a:blip>
          <a:srcRect b="28854"/>
          <a:stretch>
            <a:fillRect/>
          </a:stretch>
        </p:blipFill>
        <p:spPr>
          <a:xfrm>
            <a:off x="3441612" y="4115558"/>
            <a:ext cx="6996548" cy="2742443"/>
          </a:xfrm>
          <a:prstGeom prst="rect">
            <a:avLst/>
          </a:prstGeom>
          <a:ln w="12700">
            <a:miter lim="400000"/>
          </a:ln>
        </p:spPr>
      </p:pic>
      <p:pic>
        <p:nvPicPr>
          <p:cNvPr id="78" name="Изображение" descr="Изображение"/>
          <p:cNvPicPr>
            <a:picLocks noChangeAspect="1"/>
          </p:cNvPicPr>
          <p:nvPr/>
        </p:nvPicPr>
        <p:blipFill rotWithShape="1">
          <a:blip r:embed="rId2">
            <a:alphaModFix amt="50000"/>
          </a:blip>
          <a:srcRect r="41311" b="10674"/>
          <a:stretch/>
        </p:blipFill>
        <p:spPr>
          <a:xfrm>
            <a:off x="8085820" y="3414826"/>
            <a:ext cx="4106181" cy="3443174"/>
          </a:xfrm>
          <a:prstGeom prst="rect">
            <a:avLst/>
          </a:prstGeom>
          <a:ln w="12700">
            <a:miter lim="400000"/>
          </a:ln>
        </p:spPr>
      </p:pic>
      <p:pic>
        <p:nvPicPr>
          <p:cNvPr id="79" name="Изображение" descr="Изображение"/>
          <p:cNvPicPr>
            <a:picLocks noChangeAspect="1"/>
          </p:cNvPicPr>
          <p:nvPr/>
        </p:nvPicPr>
        <p:blipFill>
          <a:blip r:embed="rId2">
            <a:alphaModFix amt="50000"/>
          </a:blip>
          <a:srcRect t="65611"/>
          <a:stretch>
            <a:fillRect/>
          </a:stretch>
        </p:blipFill>
        <p:spPr>
          <a:xfrm>
            <a:off x="2852002" y="0"/>
            <a:ext cx="6996549" cy="1325548"/>
          </a:xfrm>
          <a:prstGeom prst="rect">
            <a:avLst/>
          </a:prstGeom>
          <a:ln w="12700">
            <a:miter lim="400000"/>
          </a:ln>
        </p:spPr>
      </p:pic>
      <p:pic>
        <p:nvPicPr>
          <p:cNvPr id="80" name="Изображение" descr="Изображение"/>
          <p:cNvPicPr>
            <a:picLocks noChangeAspect="1"/>
          </p:cNvPicPr>
          <p:nvPr/>
        </p:nvPicPr>
        <p:blipFill rotWithShape="1">
          <a:blip r:embed="rId2">
            <a:alphaModFix amt="50000"/>
          </a:blip>
          <a:srcRect l="42349" b="74604"/>
          <a:stretch/>
        </p:blipFill>
        <p:spPr>
          <a:xfrm>
            <a:off x="0" y="5864604"/>
            <a:ext cx="4033576" cy="978903"/>
          </a:xfrm>
          <a:prstGeom prst="rect">
            <a:avLst/>
          </a:prstGeom>
          <a:ln w="12700">
            <a:miter lim="400000"/>
          </a:ln>
        </p:spPr>
      </p:pic>
      <p:sp>
        <p:nvSpPr>
          <p:cNvPr id="81" name="Прямоугольник"/>
          <p:cNvSpPr/>
          <p:nvPr/>
        </p:nvSpPr>
        <p:spPr>
          <a:xfrm>
            <a:off x="0" y="8370"/>
            <a:ext cx="12192002" cy="6858001"/>
          </a:xfrm>
          <a:prstGeom prst="rect">
            <a:avLst/>
          </a:prstGeom>
          <a:gradFill>
            <a:gsLst>
              <a:gs pos="0">
                <a:srgbClr val="FFFFFF">
                  <a:alpha val="54268"/>
                </a:srgbClr>
              </a:gs>
              <a:gs pos="64977">
                <a:srgbClr val="9EA0AD">
                  <a:alpha val="38084"/>
                </a:srgbClr>
              </a:gs>
              <a:gs pos="100000">
                <a:srgbClr val="3E415C">
                  <a:alpha val="21899"/>
                </a:srgbClr>
              </a:gs>
            </a:gsLst>
            <a:lin ang="5013097"/>
          </a:gra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82" name="Изображение" descr="Изображение"/>
          <p:cNvPicPr>
            <a:picLocks noChangeAspect="1"/>
          </p:cNvPicPr>
          <p:nvPr/>
        </p:nvPicPr>
        <p:blipFill>
          <a:blip r:embed="rId2">
            <a:alphaModFix amt="50000"/>
          </a:blip>
          <a:stretch>
            <a:fillRect/>
          </a:stretch>
        </p:blipFill>
        <p:spPr>
          <a:xfrm>
            <a:off x="4027224" y="976495"/>
            <a:ext cx="6996549" cy="3854671"/>
          </a:xfrm>
          <a:prstGeom prst="rect">
            <a:avLst/>
          </a:prstGeom>
          <a:ln w="12700">
            <a:miter lim="400000"/>
          </a:ln>
        </p:spPr>
      </p:pic>
      <p:pic>
        <p:nvPicPr>
          <p:cNvPr id="83" name="Изображение" descr="Изображение"/>
          <p:cNvPicPr>
            <a:picLocks noChangeAspect="1"/>
          </p:cNvPicPr>
          <p:nvPr/>
        </p:nvPicPr>
        <p:blipFill>
          <a:blip r:embed="rId2">
            <a:alphaModFix amt="50000"/>
          </a:blip>
          <a:srcRect t="1812" r="41516"/>
          <a:stretch>
            <a:fillRect/>
          </a:stretch>
        </p:blipFill>
        <p:spPr>
          <a:xfrm>
            <a:off x="8100158" y="0"/>
            <a:ext cx="4091843" cy="3784821"/>
          </a:xfrm>
          <a:prstGeom prst="rect">
            <a:avLst/>
          </a:prstGeom>
          <a:ln w="12700">
            <a:miter lim="400000"/>
          </a:ln>
        </p:spPr>
      </p:pic>
      <p:pic>
        <p:nvPicPr>
          <p:cNvPr id="84" name="Изображение" descr="Изображение"/>
          <p:cNvPicPr>
            <a:picLocks noChangeAspect="1"/>
          </p:cNvPicPr>
          <p:nvPr/>
        </p:nvPicPr>
        <p:blipFill>
          <a:blip r:embed="rId3"/>
          <a:stretch>
            <a:fillRect/>
          </a:stretch>
        </p:blipFill>
        <p:spPr>
          <a:xfrm>
            <a:off x="4430672" y="1963270"/>
            <a:ext cx="3094827" cy="2529122"/>
          </a:xfrm>
          <a:prstGeom prst="rect">
            <a:avLst/>
          </a:prstGeom>
          <a:ln w="12700">
            <a:miter lim="400000"/>
          </a:ln>
          <a:effectLst>
            <a:outerShdw blurRad="571500" dist="143954" dir="8075437" rotWithShape="0">
              <a:srgbClr val="000000">
                <a:alpha val="25316"/>
              </a:srgbClr>
            </a:outerShdw>
          </a:effectLst>
        </p:spPr>
      </p:pic>
      <p:sp>
        <p:nvSpPr>
          <p:cNvPr id="85" name="For more information contact taxforsdgs@undp.org"/>
          <p:cNvSpPr txBox="1"/>
          <p:nvPr/>
        </p:nvSpPr>
        <p:spPr>
          <a:xfrm>
            <a:off x="4207123" y="6280460"/>
            <a:ext cx="3811043" cy="245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457200">
              <a:lnSpc>
                <a:spcPct val="90000"/>
              </a:lnSpc>
              <a:spcBef>
                <a:spcPts val="500"/>
              </a:spcBef>
              <a:defRPr sz="2800">
                <a:solidFill>
                  <a:srgbClr val="000000"/>
                </a:solidFill>
                <a:latin typeface="Calibri"/>
                <a:ea typeface="Calibri"/>
                <a:cs typeface="Calibri"/>
                <a:sym typeface="Calibri"/>
              </a:defRPr>
            </a:pPr>
            <a:r>
              <a:rPr sz="1400"/>
              <a:t>For more information contact </a:t>
            </a:r>
            <a:r>
              <a:rPr sz="1400" u="sng">
                <a:solidFill>
                  <a:srgbClr val="0000FF"/>
                </a:solidFill>
                <a:uFill>
                  <a:solidFill>
                    <a:srgbClr val="0000FF"/>
                  </a:solidFill>
                </a:uFill>
                <a:hlinkClick r:id="rId4"/>
              </a:rPr>
              <a:t>taxforsdgs@undp.org</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811132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losing slide">
    <p:spTree>
      <p:nvGrpSpPr>
        <p:cNvPr id="1" name=""/>
        <p:cNvGrpSpPr/>
        <p:nvPr/>
      </p:nvGrpSpPr>
      <p:grpSpPr>
        <a:xfrm>
          <a:off x="0" y="0"/>
          <a:ext cx="0" cy="0"/>
          <a:chOff x="0" y="0"/>
          <a:chExt cx="0" cy="0"/>
        </a:xfrm>
      </p:grpSpPr>
      <p:pic>
        <p:nvPicPr>
          <p:cNvPr id="75" name="Изображение" descr="Изображение"/>
          <p:cNvPicPr>
            <a:picLocks noChangeAspect="1"/>
          </p:cNvPicPr>
          <p:nvPr/>
        </p:nvPicPr>
        <p:blipFill rotWithShape="1">
          <a:blip r:embed="rId2">
            <a:alphaModFix amt="50000"/>
          </a:blip>
          <a:srcRect l="25707" t="11235"/>
          <a:stretch/>
        </p:blipFill>
        <p:spPr>
          <a:xfrm>
            <a:off x="0" y="0"/>
            <a:ext cx="5197898" cy="3421605"/>
          </a:xfrm>
          <a:prstGeom prst="rect">
            <a:avLst/>
          </a:prstGeom>
          <a:ln w="12700">
            <a:miter lim="400000"/>
          </a:ln>
        </p:spPr>
      </p:pic>
      <p:pic>
        <p:nvPicPr>
          <p:cNvPr id="76" name="Изображение" descr="Изображение"/>
          <p:cNvPicPr>
            <a:picLocks noChangeAspect="1"/>
          </p:cNvPicPr>
          <p:nvPr/>
        </p:nvPicPr>
        <p:blipFill rotWithShape="1">
          <a:blip r:embed="rId2">
            <a:alphaModFix amt="50000"/>
          </a:blip>
          <a:srcRect l="25707" b="1709"/>
          <a:stretch/>
        </p:blipFill>
        <p:spPr>
          <a:xfrm>
            <a:off x="0" y="3069212"/>
            <a:ext cx="5197898" cy="3788788"/>
          </a:xfrm>
          <a:prstGeom prst="rect">
            <a:avLst/>
          </a:prstGeom>
          <a:ln w="12700">
            <a:miter lim="400000"/>
          </a:ln>
        </p:spPr>
      </p:pic>
      <p:pic>
        <p:nvPicPr>
          <p:cNvPr id="77" name="Изображение" descr="Изображение"/>
          <p:cNvPicPr>
            <a:picLocks noChangeAspect="1"/>
          </p:cNvPicPr>
          <p:nvPr/>
        </p:nvPicPr>
        <p:blipFill>
          <a:blip r:embed="rId2">
            <a:alphaModFix amt="50000"/>
          </a:blip>
          <a:srcRect b="28854"/>
          <a:stretch>
            <a:fillRect/>
          </a:stretch>
        </p:blipFill>
        <p:spPr>
          <a:xfrm>
            <a:off x="3441612" y="4115558"/>
            <a:ext cx="6996548" cy="2742443"/>
          </a:xfrm>
          <a:prstGeom prst="rect">
            <a:avLst/>
          </a:prstGeom>
          <a:ln w="12700">
            <a:miter lim="400000"/>
          </a:ln>
        </p:spPr>
      </p:pic>
      <p:pic>
        <p:nvPicPr>
          <p:cNvPr id="78" name="Изображение" descr="Изображение"/>
          <p:cNvPicPr>
            <a:picLocks noChangeAspect="1"/>
          </p:cNvPicPr>
          <p:nvPr/>
        </p:nvPicPr>
        <p:blipFill rotWithShape="1">
          <a:blip r:embed="rId2">
            <a:alphaModFix amt="50000"/>
          </a:blip>
          <a:srcRect r="41311" b="10674"/>
          <a:stretch/>
        </p:blipFill>
        <p:spPr>
          <a:xfrm>
            <a:off x="8085820" y="3414826"/>
            <a:ext cx="4106181" cy="3443174"/>
          </a:xfrm>
          <a:prstGeom prst="rect">
            <a:avLst/>
          </a:prstGeom>
          <a:ln w="12700">
            <a:miter lim="400000"/>
          </a:ln>
        </p:spPr>
      </p:pic>
      <p:pic>
        <p:nvPicPr>
          <p:cNvPr id="79" name="Изображение" descr="Изображение"/>
          <p:cNvPicPr>
            <a:picLocks noChangeAspect="1"/>
          </p:cNvPicPr>
          <p:nvPr/>
        </p:nvPicPr>
        <p:blipFill>
          <a:blip r:embed="rId2">
            <a:alphaModFix amt="50000"/>
          </a:blip>
          <a:srcRect t="65611"/>
          <a:stretch>
            <a:fillRect/>
          </a:stretch>
        </p:blipFill>
        <p:spPr>
          <a:xfrm>
            <a:off x="2852002" y="0"/>
            <a:ext cx="6996549" cy="1325548"/>
          </a:xfrm>
          <a:prstGeom prst="rect">
            <a:avLst/>
          </a:prstGeom>
          <a:ln w="12700">
            <a:miter lim="400000"/>
          </a:ln>
        </p:spPr>
      </p:pic>
      <p:pic>
        <p:nvPicPr>
          <p:cNvPr id="80" name="Изображение" descr="Изображение"/>
          <p:cNvPicPr>
            <a:picLocks noChangeAspect="1"/>
          </p:cNvPicPr>
          <p:nvPr/>
        </p:nvPicPr>
        <p:blipFill rotWithShape="1">
          <a:blip r:embed="rId2">
            <a:alphaModFix amt="50000"/>
          </a:blip>
          <a:srcRect l="42349" b="74604"/>
          <a:stretch/>
        </p:blipFill>
        <p:spPr>
          <a:xfrm>
            <a:off x="0" y="5864604"/>
            <a:ext cx="4033576" cy="978903"/>
          </a:xfrm>
          <a:prstGeom prst="rect">
            <a:avLst/>
          </a:prstGeom>
          <a:ln w="12700">
            <a:miter lim="400000"/>
          </a:ln>
        </p:spPr>
      </p:pic>
      <p:sp>
        <p:nvSpPr>
          <p:cNvPr id="81" name="Прямоугольник"/>
          <p:cNvSpPr/>
          <p:nvPr/>
        </p:nvSpPr>
        <p:spPr>
          <a:xfrm>
            <a:off x="0" y="8370"/>
            <a:ext cx="12192002" cy="6858001"/>
          </a:xfrm>
          <a:prstGeom prst="rect">
            <a:avLst/>
          </a:prstGeom>
          <a:gradFill>
            <a:gsLst>
              <a:gs pos="0">
                <a:srgbClr val="FFFFFF">
                  <a:alpha val="54268"/>
                </a:srgbClr>
              </a:gs>
              <a:gs pos="64977">
                <a:srgbClr val="9EA0AD">
                  <a:alpha val="38084"/>
                </a:srgbClr>
              </a:gs>
              <a:gs pos="100000">
                <a:srgbClr val="3E415C">
                  <a:alpha val="21899"/>
                </a:srgbClr>
              </a:gs>
            </a:gsLst>
            <a:lin ang="5013097"/>
          </a:gra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82" name="Изображение" descr="Изображение"/>
          <p:cNvPicPr>
            <a:picLocks noChangeAspect="1"/>
          </p:cNvPicPr>
          <p:nvPr/>
        </p:nvPicPr>
        <p:blipFill>
          <a:blip r:embed="rId2">
            <a:alphaModFix amt="50000"/>
          </a:blip>
          <a:stretch>
            <a:fillRect/>
          </a:stretch>
        </p:blipFill>
        <p:spPr>
          <a:xfrm>
            <a:off x="4027224" y="976495"/>
            <a:ext cx="6996549" cy="3854671"/>
          </a:xfrm>
          <a:prstGeom prst="rect">
            <a:avLst/>
          </a:prstGeom>
          <a:ln w="12700">
            <a:miter lim="400000"/>
          </a:ln>
        </p:spPr>
      </p:pic>
      <p:pic>
        <p:nvPicPr>
          <p:cNvPr id="83" name="Изображение" descr="Изображение"/>
          <p:cNvPicPr>
            <a:picLocks noChangeAspect="1"/>
          </p:cNvPicPr>
          <p:nvPr/>
        </p:nvPicPr>
        <p:blipFill>
          <a:blip r:embed="rId2">
            <a:alphaModFix amt="50000"/>
          </a:blip>
          <a:srcRect t="1812" r="41516"/>
          <a:stretch>
            <a:fillRect/>
          </a:stretch>
        </p:blipFill>
        <p:spPr>
          <a:xfrm>
            <a:off x="8100158" y="0"/>
            <a:ext cx="4091843" cy="3784821"/>
          </a:xfrm>
          <a:prstGeom prst="rect">
            <a:avLst/>
          </a:prstGeom>
          <a:ln w="12700">
            <a:miter lim="400000"/>
          </a:ln>
        </p:spPr>
      </p:pic>
      <p:pic>
        <p:nvPicPr>
          <p:cNvPr id="84" name="Изображение" descr="Изображение"/>
          <p:cNvPicPr>
            <a:picLocks noChangeAspect="1"/>
          </p:cNvPicPr>
          <p:nvPr/>
        </p:nvPicPr>
        <p:blipFill>
          <a:blip r:embed="rId3"/>
          <a:stretch>
            <a:fillRect/>
          </a:stretch>
        </p:blipFill>
        <p:spPr>
          <a:xfrm>
            <a:off x="4430672" y="1963270"/>
            <a:ext cx="3094827" cy="2529122"/>
          </a:xfrm>
          <a:prstGeom prst="rect">
            <a:avLst/>
          </a:prstGeom>
          <a:ln w="12700">
            <a:miter lim="400000"/>
          </a:ln>
          <a:effectLst>
            <a:outerShdw blurRad="571500" dist="143954" dir="8075437" rotWithShape="0">
              <a:srgbClr val="000000">
                <a:alpha val="25316"/>
              </a:srgbClr>
            </a:outerShdw>
          </a:effectLst>
        </p:spPr>
      </p:pic>
      <p:sp>
        <p:nvSpPr>
          <p:cNvPr id="85" name="For more information contact taxforsdgs@undp.org"/>
          <p:cNvSpPr txBox="1"/>
          <p:nvPr/>
        </p:nvSpPr>
        <p:spPr>
          <a:xfrm>
            <a:off x="4207123" y="6280460"/>
            <a:ext cx="3811043" cy="245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57200">
              <a:lnSpc>
                <a:spcPct val="90000"/>
              </a:lnSpc>
              <a:spcBef>
                <a:spcPts val="500"/>
              </a:spcBef>
              <a:defRPr sz="2800">
                <a:solidFill>
                  <a:srgbClr val="000000"/>
                </a:solidFill>
                <a:latin typeface="Calibri"/>
                <a:ea typeface="Calibri"/>
                <a:cs typeface="Calibri"/>
                <a:sym typeface="Calibri"/>
              </a:defRPr>
            </a:pPr>
            <a:r>
              <a:rPr sz="1400"/>
              <a:t>For more information contact </a:t>
            </a:r>
            <a:r>
              <a:rPr sz="1400" u="sng">
                <a:solidFill>
                  <a:srgbClr val="0000FF"/>
                </a:solidFill>
                <a:uFill>
                  <a:solidFill>
                    <a:srgbClr val="0000FF"/>
                  </a:solidFill>
                </a:uFill>
                <a:hlinkClick r:id="rId4"/>
              </a:rPr>
              <a:t>taxforsdgs@undp.org</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563685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Heading Yellow">
    <p:spTree>
      <p:nvGrpSpPr>
        <p:cNvPr id="1" name=""/>
        <p:cNvGrpSpPr/>
        <p:nvPr/>
      </p:nvGrpSpPr>
      <p:grpSpPr>
        <a:xfrm>
          <a:off x="0" y="0"/>
          <a:ext cx="0" cy="0"/>
          <a:chOff x="0" y="0"/>
          <a:chExt cx="0" cy="0"/>
        </a:xfrm>
      </p:grpSpPr>
      <p:sp>
        <p:nvSpPr>
          <p:cNvPr id="512" name="Прямоугольник"/>
          <p:cNvSpPr/>
          <p:nvPr/>
        </p:nvSpPr>
        <p:spPr>
          <a:xfrm>
            <a:off x="-31363" y="-1"/>
            <a:ext cx="12223363" cy="1523323"/>
          </a:xfrm>
          <a:prstGeom prst="rect">
            <a:avLst/>
          </a:prstGeom>
          <a:solidFill>
            <a:srgbClr val="ECB054">
              <a:alpha val="21000"/>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513" name="Изображение" descr="Изображение"/>
          <p:cNvPicPr>
            <a:picLocks noChangeAspect="1"/>
          </p:cNvPicPr>
          <p:nvPr/>
        </p:nvPicPr>
        <p:blipFill>
          <a:blip r:embed="rId2">
            <a:alphaModFix amt="42000"/>
          </a:blip>
          <a:srcRect r="50657" b="17193"/>
          <a:stretch>
            <a:fillRect/>
          </a:stretch>
        </p:blipFill>
        <p:spPr>
          <a:xfrm>
            <a:off x="8936991" y="3832820"/>
            <a:ext cx="3267056" cy="3025104"/>
          </a:xfrm>
          <a:prstGeom prst="rect">
            <a:avLst/>
          </a:prstGeom>
          <a:ln w="12700">
            <a:miter lim="400000"/>
          </a:ln>
        </p:spPr>
      </p:pic>
      <p:pic>
        <p:nvPicPr>
          <p:cNvPr id="514" name="Изображение" descr="Изображение"/>
          <p:cNvPicPr>
            <a:picLocks noChangeAspect="1"/>
          </p:cNvPicPr>
          <p:nvPr/>
        </p:nvPicPr>
        <p:blipFill>
          <a:blip r:embed="rId3"/>
          <a:stretch>
            <a:fillRect/>
          </a:stretch>
        </p:blipFill>
        <p:spPr>
          <a:xfrm>
            <a:off x="10534734" y="290221"/>
            <a:ext cx="1373509" cy="1122444"/>
          </a:xfrm>
          <a:prstGeom prst="rect">
            <a:avLst/>
          </a:prstGeom>
          <a:ln w="12700">
            <a:miter lim="400000"/>
          </a:ln>
          <a:effectLst>
            <a:outerShdw blurRad="571500" dist="143954" dir="8075437" rotWithShape="0">
              <a:srgbClr val="000000">
                <a:alpha val="25316"/>
              </a:srgbClr>
            </a:outerShdw>
          </a:effectLst>
        </p:spPr>
      </p:pic>
      <p:sp>
        <p:nvSpPr>
          <p:cNvPr id="515" name="Заголовок раздела"/>
          <p:cNvSpPr txBox="1">
            <a:spLocks noGrp="1"/>
          </p:cNvSpPr>
          <p:nvPr>
            <p:ph type="title" hasCustomPrompt="1"/>
          </p:nvPr>
        </p:nvSpPr>
        <p:spPr>
          <a:xfrm>
            <a:off x="414740" y="-400390"/>
            <a:ext cx="9963701" cy="2324101"/>
          </a:xfrm>
          <a:prstGeom prst="rect">
            <a:avLst/>
          </a:prstGeom>
        </p:spPr>
        <p:txBody>
          <a:bodyPr/>
          <a:lstStyle>
            <a:lvl1pPr>
              <a:defRPr baseline="0">
                <a:solidFill>
                  <a:schemeClr val="bg2">
                    <a:lumMod val="50000"/>
                  </a:schemeClr>
                </a:solidFill>
              </a:defRPr>
            </a:lvl1pPr>
          </a:lstStyle>
          <a:p>
            <a:r>
              <a:rPr lang="en-US" dirty="0"/>
              <a:t>Heading</a:t>
            </a:r>
            <a:endParaRPr dirty="0"/>
          </a:p>
        </p:txBody>
      </p:sp>
      <p:sp>
        <p:nvSpPr>
          <p:cNvPr id="51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Уровень текста 1…">
            <a:extLst>
              <a:ext uri="{FF2B5EF4-FFF2-40B4-BE49-F238E27FC236}">
                <a16:creationId xmlns:a16="http://schemas.microsoft.com/office/drawing/2014/main" id="{062CC24B-AD80-9DD5-8483-6F6842BCBFE2}"/>
              </a:ext>
            </a:extLst>
          </p:cNvPr>
          <p:cNvSpPr txBox="1">
            <a:spLocks noGrp="1"/>
          </p:cNvSpPr>
          <p:nvPr>
            <p:ph type="body" idx="1" hasCustomPrompt="1"/>
          </p:nvPr>
        </p:nvSpPr>
        <p:spPr>
          <a:xfrm>
            <a:off x="414739" y="1777054"/>
            <a:ext cx="10786661" cy="4419601"/>
          </a:xfrm>
          <a:prstGeom prst="rect">
            <a:avLst/>
          </a:prstGeom>
        </p:spPr>
        <p:txBody>
          <a:bodyPr/>
          <a:lstStyle/>
          <a:p>
            <a:r>
              <a:rPr lang="en-US" dirty="0"/>
              <a:t>Text</a:t>
            </a:r>
            <a:endParaRPr dirty="0"/>
          </a:p>
        </p:txBody>
      </p:sp>
    </p:spTree>
    <p:extLst>
      <p:ext uri="{BB962C8B-B14F-4D97-AF65-F5344CB8AC3E}">
        <p14:creationId xmlns:p14="http://schemas.microsoft.com/office/powerpoint/2010/main" val="13070525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CBF1C-8AE9-DBFD-91F0-CC2965224D9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CA18743-64AD-8F0E-FCFC-F41B86CA98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0495897-E1F2-64B4-66C7-C1C3453C0246}"/>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5" name="Espace réservé du pied de page 4">
            <a:extLst>
              <a:ext uri="{FF2B5EF4-FFF2-40B4-BE49-F238E27FC236}">
                <a16:creationId xmlns:a16="http://schemas.microsoft.com/office/drawing/2014/main" id="{FE3F3519-408A-3D42-D033-CABFAC7777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86CBA8-63FF-5010-1FC7-65CDE83D13F3}"/>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2416527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24ADB-B1A0-98B9-7362-47CE0402F5E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8B6E733-89F8-CE48-9427-F5C7E925D3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87D4148-87E8-0D27-C7A3-DF965B7FB3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073BB68-5DC1-DF52-49EF-F36515C134A9}"/>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6" name="Espace réservé du pied de page 5">
            <a:extLst>
              <a:ext uri="{FF2B5EF4-FFF2-40B4-BE49-F238E27FC236}">
                <a16:creationId xmlns:a16="http://schemas.microsoft.com/office/drawing/2014/main" id="{29EB00A0-C9BE-717A-3425-0F0BC41A7C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AA76C5-91C3-279E-8F0F-8C4732CAB4DF}"/>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219974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5E23BE-8646-9B57-0F29-EEE2D4BCFB6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BC27CCE-0935-2307-C5E4-A17389720E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8B36199-4E76-1CB0-8ADC-F2B96A68A6A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E942FAD-FC28-A884-EC10-7F1952BEA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94A979-17E2-1E72-4D22-FC8DCA566C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D079029-AA2D-61D7-8214-E4052DC73B0D}"/>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8" name="Espace réservé du pied de page 7">
            <a:extLst>
              <a:ext uri="{FF2B5EF4-FFF2-40B4-BE49-F238E27FC236}">
                <a16:creationId xmlns:a16="http://schemas.microsoft.com/office/drawing/2014/main" id="{4AB46457-628C-ED26-4B47-1BA914FC1DC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2AC66E1-FB7F-35E1-1B5E-95CE6D129C31}"/>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5683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1FE29-9AA7-54AF-FEB5-7C13F4139D3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2FDA99A-C87B-C774-7710-652C4FC7AB7C}"/>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4" name="Espace réservé du pied de page 3">
            <a:extLst>
              <a:ext uri="{FF2B5EF4-FFF2-40B4-BE49-F238E27FC236}">
                <a16:creationId xmlns:a16="http://schemas.microsoft.com/office/drawing/2014/main" id="{F0BABD2F-78F8-2BCA-8374-303AC3FF7D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9A8B2E1-80DE-2B25-3AE2-B49B0021F9A7}"/>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371480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A32EF8D-C615-B5AC-FDD8-8AF8798F7D8F}"/>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3" name="Espace réservé du pied de page 2">
            <a:extLst>
              <a:ext uri="{FF2B5EF4-FFF2-40B4-BE49-F238E27FC236}">
                <a16:creationId xmlns:a16="http://schemas.microsoft.com/office/drawing/2014/main" id="{035DCDD2-9931-1E45-1035-D7701EC736E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C46FE3-BE54-F7AD-478F-F3D283927388}"/>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197876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E32132-25A9-DD83-D8E7-4A9C4E929F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706BD66-894C-0411-F041-8B69A2002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89C1527-1BE3-404D-C055-010417250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27AD6B5-A233-72C0-3556-4CFEE07139F2}"/>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6" name="Espace réservé du pied de page 5">
            <a:extLst>
              <a:ext uri="{FF2B5EF4-FFF2-40B4-BE49-F238E27FC236}">
                <a16:creationId xmlns:a16="http://schemas.microsoft.com/office/drawing/2014/main" id="{D8301B56-5441-0B7A-1A24-AD90527595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0E3871D-8FD1-AF01-9706-14F4A54F8792}"/>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76512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0DF33-C059-D339-C70B-228D6BA4F5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0BDE4D2-EB03-6751-7581-FB3DCE733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5AB7793-D13C-DED4-B4B6-B1514C23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3E2333-B182-FFF5-CCFD-B5B0B51CD3ED}"/>
              </a:ext>
            </a:extLst>
          </p:cNvPr>
          <p:cNvSpPr>
            <a:spLocks noGrp="1"/>
          </p:cNvSpPr>
          <p:nvPr>
            <p:ph type="dt" sz="half" idx="10"/>
          </p:nvPr>
        </p:nvSpPr>
        <p:spPr/>
        <p:txBody>
          <a:bodyPr/>
          <a:lstStyle/>
          <a:p>
            <a:fld id="{7821C0A9-6D9A-A942-AB60-ABFB43EF81B2}" type="datetimeFigureOut">
              <a:rPr lang="fr-FR" smtClean="0"/>
              <a:t>12/06/2024</a:t>
            </a:fld>
            <a:endParaRPr lang="fr-FR"/>
          </a:p>
        </p:txBody>
      </p:sp>
      <p:sp>
        <p:nvSpPr>
          <p:cNvPr id="6" name="Espace réservé du pied de page 5">
            <a:extLst>
              <a:ext uri="{FF2B5EF4-FFF2-40B4-BE49-F238E27FC236}">
                <a16:creationId xmlns:a16="http://schemas.microsoft.com/office/drawing/2014/main" id="{9AE429EB-22E7-F76D-2F72-0AA03644D5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15406F9-B41B-2F04-5E79-CC5307F01C1C}"/>
              </a:ext>
            </a:extLst>
          </p:cNvPr>
          <p:cNvSpPr>
            <a:spLocks noGrp="1"/>
          </p:cNvSpPr>
          <p:nvPr>
            <p:ph type="sldNum" sz="quarter" idx="12"/>
          </p:nvPr>
        </p:nvSpPr>
        <p:spPr/>
        <p:txBody>
          <a:bodyPr/>
          <a:lstStyle/>
          <a:p>
            <a:fld id="{657A2711-04D4-CF4C-96CB-B4BC3B05E64A}" type="slidenum">
              <a:rPr lang="fr-FR" smtClean="0"/>
              <a:t>‹#›</a:t>
            </a:fld>
            <a:endParaRPr lang="fr-FR"/>
          </a:p>
        </p:txBody>
      </p:sp>
    </p:spTree>
    <p:extLst>
      <p:ext uri="{BB962C8B-B14F-4D97-AF65-F5344CB8AC3E}">
        <p14:creationId xmlns:p14="http://schemas.microsoft.com/office/powerpoint/2010/main" val="112508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B3FAA3-93DD-8BF0-B289-EA23DD948C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3AB036-13EB-F9ED-E38C-51DF103FF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A95746-6387-1F2B-C2EC-215228EFB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21C0A9-6D9A-A942-AB60-ABFB43EF81B2}" type="datetimeFigureOut">
              <a:rPr lang="fr-FR" smtClean="0"/>
              <a:t>12/06/2024</a:t>
            </a:fld>
            <a:endParaRPr lang="fr-FR"/>
          </a:p>
        </p:txBody>
      </p:sp>
      <p:sp>
        <p:nvSpPr>
          <p:cNvPr id="5" name="Espace réservé du pied de page 4">
            <a:extLst>
              <a:ext uri="{FF2B5EF4-FFF2-40B4-BE49-F238E27FC236}">
                <a16:creationId xmlns:a16="http://schemas.microsoft.com/office/drawing/2014/main" id="{F6241C76-DFA4-8EF2-7641-628ECFD27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8D0CD3D-4663-2C15-4B90-3C88199C4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7A2711-04D4-CF4C-96CB-B4BC3B05E64A}" type="slidenum">
              <a:rPr lang="fr-FR" smtClean="0"/>
              <a:t>‹#›</a:t>
            </a:fld>
            <a:endParaRPr lang="fr-FR"/>
          </a:p>
        </p:txBody>
      </p:sp>
    </p:spTree>
    <p:extLst>
      <p:ext uri="{BB962C8B-B14F-4D97-AF65-F5344CB8AC3E}">
        <p14:creationId xmlns:p14="http://schemas.microsoft.com/office/powerpoint/2010/main" val="191997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Прямоугольник"/>
          <p:cNvSpPr/>
          <p:nvPr/>
        </p:nvSpPr>
        <p:spPr>
          <a:xfrm>
            <a:off x="-31363" y="-1"/>
            <a:ext cx="12223363" cy="1523323"/>
          </a:xfrm>
          <a:prstGeom prst="rect">
            <a:avLst/>
          </a:prstGeom>
          <a:solidFill>
            <a:srgbClr val="DB704A">
              <a:alpha val="21344"/>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 name="Изображение" descr="Изображение"/>
          <p:cNvPicPr>
            <a:picLocks noChangeAspect="1"/>
          </p:cNvPicPr>
          <p:nvPr/>
        </p:nvPicPr>
        <p:blipFill>
          <a:blip r:embed="rId3">
            <a:alphaModFix amt="41829"/>
          </a:blip>
          <a:srcRect r="50000" b="12016"/>
          <a:stretch>
            <a:fillRect/>
          </a:stretch>
        </p:blipFill>
        <p:spPr>
          <a:xfrm>
            <a:off x="9014098" y="3770954"/>
            <a:ext cx="3184277" cy="3087047"/>
          </a:xfrm>
          <a:prstGeom prst="rect">
            <a:avLst/>
          </a:prstGeom>
          <a:ln w="12700">
            <a:miter lim="400000"/>
          </a:ln>
        </p:spPr>
      </p:pic>
      <p:pic>
        <p:nvPicPr>
          <p:cNvPr id="4" name="Изображение" descr="Изображение"/>
          <p:cNvPicPr>
            <a:picLocks noChangeAspect="1"/>
          </p:cNvPicPr>
          <p:nvPr/>
        </p:nvPicPr>
        <p:blipFill>
          <a:blip r:embed="rId4"/>
          <a:stretch>
            <a:fillRect/>
          </a:stretch>
        </p:blipFill>
        <p:spPr>
          <a:xfrm>
            <a:off x="10534734" y="290221"/>
            <a:ext cx="1373509" cy="1122444"/>
          </a:xfrm>
          <a:prstGeom prst="rect">
            <a:avLst/>
          </a:prstGeom>
          <a:ln w="12700">
            <a:miter lim="400000"/>
          </a:ln>
          <a:effectLst>
            <a:outerShdw blurRad="571500" dist="143954" dir="8075437" rotWithShape="0">
              <a:srgbClr val="000000">
                <a:alpha val="25316"/>
              </a:srgbClr>
            </a:outerShdw>
          </a:effectLst>
        </p:spPr>
      </p:pic>
      <p:sp>
        <p:nvSpPr>
          <p:cNvPr id="5" name="Заголовок раздела"/>
          <p:cNvSpPr txBox="1">
            <a:spLocks noGrp="1"/>
          </p:cNvSpPr>
          <p:nvPr>
            <p:ph type="title" hasCustomPrompt="1"/>
          </p:nvPr>
        </p:nvSpPr>
        <p:spPr>
          <a:xfrm>
            <a:off x="414740" y="-400390"/>
            <a:ext cx="10985503" cy="232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Заголовок раздела</a:t>
            </a:r>
          </a:p>
        </p:txBody>
      </p:sp>
      <p:sp>
        <p:nvSpPr>
          <p:cNvPr id="6" name="Уровень текста 1…"/>
          <p:cNvSpPr txBox="1">
            <a:spLocks noGrp="1"/>
          </p:cNvSpPr>
          <p:nvPr>
            <p:ph type="body" idx="1"/>
          </p:nvPr>
        </p:nvSpPr>
        <p:spPr>
          <a:xfrm>
            <a:off x="414740" y="1777054"/>
            <a:ext cx="10191497" cy="441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 name="Номер слайда"/>
          <p:cNvSpPr txBox="1">
            <a:spLocks noGrp="1"/>
          </p:cNvSpPr>
          <p:nvPr>
            <p:ph type="sldNum" sz="quarter" idx="2"/>
          </p:nvPr>
        </p:nvSpPr>
        <p:spPr>
          <a:xfrm>
            <a:off x="6000750" y="6488825"/>
            <a:ext cx="309380"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695498869"/>
      </p:ext>
    </p:extLst>
  </p:cSld>
  <p:clrMap bg1="lt1" tx1="dk1" bg2="lt2" tx2="dk2" accent1="accent1" accent2="accent2" accent3="accent3" accent4="accent4" accent5="accent5" accent6="accent6" hlink="hlink" folHlink="folHlink"/>
  <p:sldLayoutIdLst>
    <p:sldLayoutId id="2147483661" r:id="rId1"/>
  </p:sldLayoutIdLst>
  <p:transition spd="med"/>
  <p:txStyles>
    <p:titleStyle>
      <a:lvl1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1pPr>
      <a:lvl2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2pPr>
      <a:lvl3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3pPr>
      <a:lvl4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4pPr>
      <a:lvl5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5pPr>
      <a:lvl6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6pPr>
      <a:lvl7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7pPr>
      <a:lvl8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8pPr>
      <a:lvl9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9pPr>
    </p:titleStyle>
    <p:bodyStyle>
      <a:lvl1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1pPr>
      <a:lvl2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2pPr>
      <a:lvl3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3pPr>
      <a:lvl4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4pPr>
      <a:lvl5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5pPr>
      <a:lvl6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6pPr>
      <a:lvl7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7pPr>
      <a:lvl8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8pPr>
      <a:lvl9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5136C-63CD-4AF6-AC3B-D3D991E08798}" type="datetimeFigureOut">
              <a:rPr lang="en-US" smtClean="0"/>
              <a:pPr/>
              <a:t>6/12/2024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F8720-9553-4319-8DEF-868EBBA53415}" type="slidenum">
              <a:rPr lang="en-US" smtClean="0"/>
              <a:pPr/>
              <a:t>‹#›</a:t>
            </a:fld>
            <a:endParaRPr lang="en-US" dirty="0"/>
          </a:p>
        </p:txBody>
      </p:sp>
    </p:spTree>
    <p:extLst>
      <p:ext uri="{BB962C8B-B14F-4D97-AF65-F5344CB8AC3E}">
        <p14:creationId xmlns:p14="http://schemas.microsoft.com/office/powerpoint/2010/main" val="26141197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Прямоугольник"/>
          <p:cNvSpPr/>
          <p:nvPr/>
        </p:nvSpPr>
        <p:spPr>
          <a:xfrm>
            <a:off x="-31363" y="-1"/>
            <a:ext cx="12223363" cy="1523323"/>
          </a:xfrm>
          <a:prstGeom prst="rect">
            <a:avLst/>
          </a:prstGeom>
          <a:solidFill>
            <a:srgbClr val="DB704A">
              <a:alpha val="21344"/>
            </a:srgbClr>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 name="Изображение" descr="Изображение"/>
          <p:cNvPicPr>
            <a:picLocks noChangeAspect="1"/>
          </p:cNvPicPr>
          <p:nvPr/>
        </p:nvPicPr>
        <p:blipFill>
          <a:blip r:embed="rId4">
            <a:alphaModFix amt="41829"/>
          </a:blip>
          <a:srcRect r="50000" b="12016"/>
          <a:stretch>
            <a:fillRect/>
          </a:stretch>
        </p:blipFill>
        <p:spPr>
          <a:xfrm>
            <a:off x="9014098" y="3770954"/>
            <a:ext cx="3184277" cy="3087047"/>
          </a:xfrm>
          <a:prstGeom prst="rect">
            <a:avLst/>
          </a:prstGeom>
          <a:ln w="12700">
            <a:miter lim="400000"/>
          </a:ln>
        </p:spPr>
      </p:pic>
      <p:pic>
        <p:nvPicPr>
          <p:cNvPr id="4" name="Изображение" descr="Изображение"/>
          <p:cNvPicPr>
            <a:picLocks noChangeAspect="1"/>
          </p:cNvPicPr>
          <p:nvPr/>
        </p:nvPicPr>
        <p:blipFill>
          <a:blip r:embed="rId5"/>
          <a:stretch>
            <a:fillRect/>
          </a:stretch>
        </p:blipFill>
        <p:spPr>
          <a:xfrm>
            <a:off x="10534734" y="290221"/>
            <a:ext cx="1373509" cy="1122444"/>
          </a:xfrm>
          <a:prstGeom prst="rect">
            <a:avLst/>
          </a:prstGeom>
          <a:ln w="12700">
            <a:miter lim="400000"/>
          </a:ln>
          <a:effectLst>
            <a:outerShdw blurRad="571500" dist="143954" dir="8075437" rotWithShape="0">
              <a:srgbClr val="000000">
                <a:alpha val="25316"/>
              </a:srgbClr>
            </a:outerShdw>
          </a:effectLst>
        </p:spPr>
      </p:pic>
      <p:sp>
        <p:nvSpPr>
          <p:cNvPr id="5" name="Заголовок раздела"/>
          <p:cNvSpPr txBox="1">
            <a:spLocks noGrp="1"/>
          </p:cNvSpPr>
          <p:nvPr>
            <p:ph type="title" hasCustomPrompt="1"/>
          </p:nvPr>
        </p:nvSpPr>
        <p:spPr>
          <a:xfrm>
            <a:off x="414740" y="-400390"/>
            <a:ext cx="10985503" cy="232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Заголовок раздела</a:t>
            </a:r>
          </a:p>
        </p:txBody>
      </p:sp>
      <p:sp>
        <p:nvSpPr>
          <p:cNvPr id="6" name="Уровень текста 1…"/>
          <p:cNvSpPr txBox="1">
            <a:spLocks noGrp="1"/>
          </p:cNvSpPr>
          <p:nvPr>
            <p:ph type="body" idx="1"/>
          </p:nvPr>
        </p:nvSpPr>
        <p:spPr>
          <a:xfrm>
            <a:off x="414740" y="1777054"/>
            <a:ext cx="10191497" cy="441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 name="Номер слайда"/>
          <p:cNvSpPr txBox="1">
            <a:spLocks noGrp="1"/>
          </p:cNvSpPr>
          <p:nvPr>
            <p:ph type="sldNum" sz="quarter" idx="2"/>
          </p:nvPr>
        </p:nvSpPr>
        <p:spPr>
          <a:xfrm>
            <a:off x="6000750" y="6488825"/>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54660603"/>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med"/>
  <p:txStyles>
    <p:titleStyle>
      <a:lvl1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1pPr>
      <a:lvl2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2pPr>
      <a:lvl3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3pPr>
      <a:lvl4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4pPr>
      <a:lvl5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5pPr>
      <a:lvl6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6pPr>
      <a:lvl7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7pPr>
      <a:lvl8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8pPr>
      <a:lvl9pPr marL="0" marR="0" indent="0" algn="l" defTabSz="1219169" rtl="0" latinLnBrk="0">
        <a:lnSpc>
          <a:spcPct val="80000"/>
        </a:lnSpc>
        <a:spcBef>
          <a:spcPts val="0"/>
        </a:spcBef>
        <a:spcAft>
          <a:spcPts val="0"/>
        </a:spcAft>
        <a:buClrTx/>
        <a:buSzTx/>
        <a:buFontTx/>
        <a:buNone/>
        <a:tabLst/>
        <a:defRPr sz="5800" b="1" i="0" u="none" strike="noStrike" cap="none" spc="-116" baseline="0">
          <a:solidFill>
            <a:srgbClr val="DB704A"/>
          </a:solidFill>
          <a:uFillTx/>
          <a:latin typeface="Proxima Nova Rg"/>
          <a:ea typeface="Proxima Nova Rg"/>
          <a:cs typeface="Proxima Nova Rg"/>
          <a:sym typeface="Proxima Nova"/>
        </a:defRPr>
      </a:lvl9pPr>
    </p:titleStyle>
    <p:bodyStyle>
      <a:lvl1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1pPr>
      <a:lvl2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2pPr>
      <a:lvl3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3pPr>
      <a:lvl4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4pPr>
      <a:lvl5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5pPr>
      <a:lvl6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6pPr>
      <a:lvl7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7pPr>
      <a:lvl8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8pPr>
      <a:lvl9pPr marL="0" marR="0" indent="0" algn="l" defTabSz="412750" latinLnBrk="0">
        <a:lnSpc>
          <a:spcPct val="100000"/>
        </a:lnSpc>
        <a:spcBef>
          <a:spcPts val="0"/>
        </a:spcBef>
        <a:spcAft>
          <a:spcPts val="0"/>
        </a:spcAft>
        <a:buClrTx/>
        <a:buSzTx/>
        <a:buFontTx/>
        <a:buNone/>
        <a:tabLst/>
        <a:defRPr sz="2750" b="0" i="0" u="none" strike="noStrike" cap="none" spc="0" baseline="0">
          <a:solidFill>
            <a:srgbClr val="000000"/>
          </a:solidFill>
          <a:uFillTx/>
          <a:latin typeface="Proxima Nova Rg"/>
          <a:ea typeface="Proxima Nova Rg"/>
          <a:cs typeface="Proxima Nova Rg"/>
          <a:sym typeface="Proxima Nova"/>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5.jpe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jpeg"/><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emf"/><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emf"/><Relationship Id="rId18" Type="http://schemas.openxmlformats.org/officeDocument/2006/relationships/image" Target="../media/image42.jpeg"/><Relationship Id="rId26" Type="http://schemas.openxmlformats.org/officeDocument/2006/relationships/image" Target="../media/image50.png"/><Relationship Id="rId3" Type="http://schemas.openxmlformats.org/officeDocument/2006/relationships/image" Target="../media/image28.jpeg"/><Relationship Id="rId21" Type="http://schemas.openxmlformats.org/officeDocument/2006/relationships/image" Target="../media/image45.jpeg"/><Relationship Id="rId7" Type="http://schemas.openxmlformats.org/officeDocument/2006/relationships/image" Target="../media/image32.png"/><Relationship Id="rId12" Type="http://schemas.openxmlformats.org/officeDocument/2006/relationships/image" Target="../media/image36.emf"/><Relationship Id="rId17" Type="http://schemas.openxmlformats.org/officeDocument/2006/relationships/image" Target="../media/image41.jpeg"/><Relationship Id="rId25"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image" Target="../media/image44.jpeg"/><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emf"/><Relationship Id="rId22" Type="http://schemas.openxmlformats.org/officeDocument/2006/relationships/image" Target="../media/image46.png"/><Relationship Id="rId27"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A20338-81B9-78F9-A89B-E866323A8D36}"/>
              </a:ext>
            </a:extLst>
          </p:cNvPr>
          <p:cNvSpPr txBox="1">
            <a:spLocks/>
          </p:cNvSpPr>
          <p:nvPr/>
        </p:nvSpPr>
        <p:spPr>
          <a:xfrm>
            <a:off x="5277127" y="3477159"/>
            <a:ext cx="6762474" cy="1729842"/>
          </a:xfrm>
          <a:prstGeom prst="rect">
            <a:avLst/>
          </a:prstGeom>
        </p:spPr>
        <p:txBody>
          <a:bodyPr>
            <a:normAutofit fontScale="47500" lnSpcReduction="20000"/>
          </a:bodyPr>
          <a:lst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9pPr>
          </a:lstStyle>
          <a:p>
            <a:pPr defTabSz="1219169">
              <a:lnSpc>
                <a:spcPct val="120000"/>
              </a:lnSpc>
              <a:defRPr/>
            </a:pPr>
            <a:r>
              <a:rPr lang="en-US" sz="5050" kern="0" spc="-116" dirty="0">
                <a:solidFill>
                  <a:srgbClr val="076AAD"/>
                </a:solidFill>
              </a:rPr>
              <a:t>Making use of the SDGs Taxation Framework </a:t>
            </a:r>
            <a:r>
              <a:rPr lang="en-US" sz="5050" b="0" kern="0" spc="-116" dirty="0">
                <a:solidFill>
                  <a:srgbClr val="076AAD"/>
                </a:solidFill>
              </a:rPr>
              <a:t>Rethinking tax expenditures </a:t>
            </a:r>
          </a:p>
          <a:p>
            <a:pPr defTabSz="1219169">
              <a:lnSpc>
                <a:spcPct val="120000"/>
              </a:lnSpc>
              <a:defRPr/>
            </a:pPr>
            <a:endParaRPr lang="en-US" sz="5050" kern="0" spc="-116" dirty="0">
              <a:solidFill>
                <a:srgbClr val="076AAD"/>
              </a:solidFill>
            </a:endParaRPr>
          </a:p>
          <a:p>
            <a:pPr defTabSz="1219169">
              <a:lnSpc>
                <a:spcPct val="120000"/>
              </a:lnSpc>
              <a:defRPr/>
            </a:pPr>
            <a:r>
              <a:rPr lang="en-US" sz="3600" kern="0" spc="-116" dirty="0">
                <a:solidFill>
                  <a:srgbClr val="076AAD"/>
                </a:solidFill>
              </a:rPr>
              <a:t>Regional Workshop on Integrated National Financing Frameworks 2024 Public Finance for Sustainable Development in Africa</a:t>
            </a:r>
          </a:p>
        </p:txBody>
      </p:sp>
      <p:pic>
        <p:nvPicPr>
          <p:cNvPr id="7" name="Picture 6">
            <a:extLst>
              <a:ext uri="{FF2B5EF4-FFF2-40B4-BE49-F238E27FC236}">
                <a16:creationId xmlns:a16="http://schemas.microsoft.com/office/drawing/2014/main" id="{DE3543F8-1507-6367-E6EA-0E4677806E37}"/>
              </a:ext>
            </a:extLst>
          </p:cNvPr>
          <p:cNvPicPr>
            <a:picLocks noChangeAspect="1"/>
          </p:cNvPicPr>
          <p:nvPr/>
        </p:nvPicPr>
        <p:blipFill>
          <a:blip r:embed="rId2"/>
          <a:stretch>
            <a:fillRect/>
          </a:stretch>
        </p:blipFill>
        <p:spPr>
          <a:xfrm>
            <a:off x="10787238" y="93576"/>
            <a:ext cx="1404762" cy="1095238"/>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83CE5928-C3F3-61F0-B147-F9BB20810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8145" y="-1"/>
            <a:ext cx="4917523" cy="6842384"/>
          </a:xfrm>
          <a:prstGeom prst="rect">
            <a:avLst/>
          </a:prstGeom>
        </p:spPr>
      </p:pic>
      <p:pic>
        <p:nvPicPr>
          <p:cNvPr id="4" name="Picture 3" descr="A blue and white logo with a red and white logo&#10;&#10;Description automatically generated">
            <a:extLst>
              <a:ext uri="{FF2B5EF4-FFF2-40B4-BE49-F238E27FC236}">
                <a16:creationId xmlns:a16="http://schemas.microsoft.com/office/drawing/2014/main" id="{A1B5508E-B72D-1AB9-1A1B-91F9246D8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127" y="2115149"/>
            <a:ext cx="2605331" cy="1019908"/>
          </a:xfrm>
          <a:prstGeom prst="rect">
            <a:avLst/>
          </a:prstGeom>
        </p:spPr>
      </p:pic>
      <p:pic>
        <p:nvPicPr>
          <p:cNvPr id="6" name="Picture 5">
            <a:extLst>
              <a:ext uri="{FF2B5EF4-FFF2-40B4-BE49-F238E27FC236}">
                <a16:creationId xmlns:a16="http://schemas.microsoft.com/office/drawing/2014/main" id="{A5087337-7D28-C096-C16F-AC894DE8D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388" y="3260061"/>
            <a:ext cx="4484444" cy="82368"/>
          </a:xfrm>
          <a:prstGeom prst="rect">
            <a:avLst/>
          </a:prstGeom>
        </p:spPr>
      </p:pic>
      <p:sp>
        <p:nvSpPr>
          <p:cNvPr id="3" name="TextBox 2">
            <a:extLst>
              <a:ext uri="{FF2B5EF4-FFF2-40B4-BE49-F238E27FC236}">
                <a16:creationId xmlns:a16="http://schemas.microsoft.com/office/drawing/2014/main" id="{38365DF5-1907-8EE5-3AA3-6F5C908A1E9F}"/>
              </a:ext>
            </a:extLst>
          </p:cNvPr>
          <p:cNvSpPr txBox="1"/>
          <p:nvPr/>
        </p:nvSpPr>
        <p:spPr>
          <a:xfrm>
            <a:off x="5386388" y="5341731"/>
            <a:ext cx="6653213" cy="88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defRPr/>
            </a:pPr>
            <a:r>
              <a:rPr lang="en-PK" b="1" kern="0" dirty="0">
                <a:solidFill>
                  <a:schemeClr val="tx1">
                    <a:lumMod val="75000"/>
                  </a:schemeClr>
                </a:solidFill>
                <a:latin typeface="Helvetica Neue"/>
                <a:ea typeface="Helvetica Neue"/>
                <a:cs typeface="Helvetica Neue"/>
                <a:sym typeface="Helvetica Neue"/>
              </a:rPr>
              <a:t>Dr Amna Khalifa</a:t>
            </a:r>
            <a:endParaRPr lang="fr-FR" b="1" kern="0" dirty="0">
              <a:solidFill>
                <a:schemeClr val="tx1">
                  <a:lumMod val="75000"/>
                </a:schemeClr>
              </a:solidFill>
              <a:latin typeface="Helvetica Neue"/>
              <a:ea typeface="Helvetica Neue"/>
              <a:cs typeface="Helvetica Neue"/>
              <a:sym typeface="Helvetica Neue"/>
            </a:endParaRPr>
          </a:p>
          <a:p>
            <a:pPr defTabSz="1219169" hangingPunct="0">
              <a:defRPr/>
            </a:pPr>
            <a:r>
              <a:rPr lang="en-GB" sz="1600" kern="0" dirty="0">
                <a:solidFill>
                  <a:schemeClr val="tx1">
                    <a:lumMod val="75000"/>
                  </a:schemeClr>
                </a:solidFill>
                <a:latin typeface="Helvetica Neue"/>
                <a:ea typeface="Helvetica Neue"/>
                <a:cs typeface="Helvetica Neue"/>
                <a:sym typeface="Helvetica Neue"/>
              </a:rPr>
              <a:t>Technical and Outreach Specialist SDG Taxation Framework, UNDP </a:t>
            </a:r>
          </a:p>
          <a:p>
            <a:pPr defTabSz="1219169" hangingPunct="0">
              <a:defRPr/>
            </a:pPr>
            <a:r>
              <a:rPr lang="en-US" kern="0" dirty="0">
                <a:solidFill>
                  <a:schemeClr val="tx1">
                    <a:lumMod val="75000"/>
                  </a:schemeClr>
                </a:solidFill>
                <a:latin typeface="Helvetica Neue"/>
                <a:ea typeface="Helvetica Neue"/>
                <a:cs typeface="Helvetica Neue"/>
                <a:sym typeface="Helvetica Neue"/>
              </a:rPr>
              <a:t>12-13 June 2024 Addis Ababa, Ethiopia</a:t>
            </a:r>
          </a:p>
        </p:txBody>
      </p:sp>
    </p:spTree>
    <p:extLst>
      <p:ext uri="{BB962C8B-B14F-4D97-AF65-F5344CB8AC3E}">
        <p14:creationId xmlns:p14="http://schemas.microsoft.com/office/powerpoint/2010/main" val="347629377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3E2CB177-C500-3FC8-F555-91E1705F46D9}"/>
              </a:ext>
            </a:extLst>
          </p:cNvPr>
          <p:cNvGrpSpPr/>
          <p:nvPr/>
        </p:nvGrpSpPr>
        <p:grpSpPr>
          <a:xfrm>
            <a:off x="0" y="4839176"/>
            <a:ext cx="12192000" cy="2018824"/>
            <a:chOff x="0" y="4839176"/>
            <a:chExt cx="12192000" cy="2018824"/>
          </a:xfrm>
        </p:grpSpPr>
        <p:pic>
          <p:nvPicPr>
            <p:cNvPr id="5" name="Image 4" descr="Une image contenant texte, capture d’écran&#10;&#10;Description générée automatiquement">
              <a:extLst>
                <a:ext uri="{FF2B5EF4-FFF2-40B4-BE49-F238E27FC236}">
                  <a16:creationId xmlns:a16="http://schemas.microsoft.com/office/drawing/2014/main" id="{6D07DD85-76EC-FAF0-9603-82C42FA8B0EF}"/>
                </a:ext>
              </a:extLst>
            </p:cNvPr>
            <p:cNvPicPr>
              <a:picLocks noChangeAspect="1"/>
            </p:cNvPicPr>
            <p:nvPr/>
          </p:nvPicPr>
          <p:blipFill rotWithShape="1">
            <a:blip r:embed="rId2"/>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AAF63F83-9D4F-5BA4-EE21-65A6D0F4E8DC}"/>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6">
            <a:extLst>
              <a:ext uri="{FF2B5EF4-FFF2-40B4-BE49-F238E27FC236}">
                <a16:creationId xmlns:a16="http://schemas.microsoft.com/office/drawing/2014/main" id="{62FAD512-FF82-74CE-EEB7-961FE9B2C843}"/>
              </a:ext>
            </a:extLst>
          </p:cNvPr>
          <p:cNvPicPr>
            <a:picLocks noChangeAspect="1"/>
          </p:cNvPicPr>
          <p:nvPr/>
        </p:nvPicPr>
        <p:blipFill>
          <a:blip r:embed="rId3"/>
          <a:stretch>
            <a:fillRect/>
          </a:stretch>
        </p:blipFill>
        <p:spPr>
          <a:xfrm>
            <a:off x="10787238" y="93576"/>
            <a:ext cx="1404762" cy="1095238"/>
          </a:xfrm>
          <a:prstGeom prst="rect">
            <a:avLst/>
          </a:prstGeom>
        </p:spPr>
      </p:pic>
      <p:sp>
        <p:nvSpPr>
          <p:cNvPr id="11" name="TextBox 9">
            <a:extLst>
              <a:ext uri="{FF2B5EF4-FFF2-40B4-BE49-F238E27FC236}">
                <a16:creationId xmlns:a16="http://schemas.microsoft.com/office/drawing/2014/main" id="{6349D3BC-AC64-87F9-5349-ADC318DC813B}"/>
              </a:ext>
            </a:extLst>
          </p:cNvPr>
          <p:cNvSpPr txBox="1"/>
          <p:nvPr/>
        </p:nvSpPr>
        <p:spPr>
          <a:xfrm>
            <a:off x="451104" y="238189"/>
            <a:ext cx="8235696" cy="648858"/>
          </a:xfrm>
          <a:prstGeom prst="rect">
            <a:avLst/>
          </a:prstGeom>
          <a:noFill/>
          <a:ln w="12700" cap="flat">
            <a:noFill/>
            <a:miter lim="400000"/>
          </a:ln>
          <a:effectLst/>
          <a:sp3d/>
        </p:spPr>
        <p:txBody>
          <a:bodyPr wrap="square">
            <a:spAutoFit/>
          </a:bodyPr>
          <a:lstStyle/>
          <a:p>
            <a:pPr marL="0" marR="0" lvl="0" indent="0" defTabSz="2438337" eaLnBrk="1" fontAlgn="auto" latinLnBrk="0" hangingPunct="0">
              <a:lnSpc>
                <a:spcPct val="110000"/>
              </a:lnSpc>
              <a:spcBef>
                <a:spcPts val="0"/>
              </a:spcBef>
              <a:spcAft>
                <a:spcPts val="0"/>
              </a:spcAft>
              <a:buClrTx/>
              <a:buSzTx/>
              <a:buFontTx/>
              <a:buNone/>
              <a:tabLst/>
              <a:defRPr/>
            </a:pPr>
            <a:r>
              <a:rPr lang="en-US" sz="3600" b="1" kern="0" spc="-232" dirty="0">
                <a:solidFill>
                  <a:srgbClr val="002060"/>
                </a:solidFill>
                <a:latin typeface="Proxima Nova Rg"/>
                <a:ea typeface="Helvetica Neue"/>
                <a:cs typeface="Helvetica Neue"/>
                <a:sym typeface="Proxima Nova"/>
              </a:rPr>
              <a:t>STF </a:t>
            </a:r>
            <a:r>
              <a:rPr kumimoji="0" lang="en-US" sz="3600" b="1" i="0" u="none" strike="noStrike" kern="0" cap="none" spc="-232" normalizeH="0" baseline="0" dirty="0">
                <a:ln>
                  <a:noFill/>
                </a:ln>
                <a:solidFill>
                  <a:srgbClr val="002060"/>
                </a:solidFill>
                <a:effectLst/>
                <a:uLnTx/>
                <a:uFillTx/>
                <a:latin typeface="Proxima Nova Rg"/>
                <a:ea typeface="Helvetica Neue"/>
                <a:cs typeface="Helvetica Neue"/>
                <a:sym typeface="Proxima Nova"/>
              </a:rPr>
              <a:t>complements </a:t>
            </a:r>
            <a:r>
              <a:rPr kumimoji="0" lang="en-US" sz="3600" b="1" u="none" strike="noStrike" kern="0" cap="none" spc="-232" normalizeH="0" baseline="0" dirty="0">
                <a:ln>
                  <a:noFill/>
                </a:ln>
                <a:solidFill>
                  <a:srgbClr val="002060"/>
                </a:solidFill>
                <a:effectLst/>
                <a:uLnTx/>
                <a:uFillTx/>
                <a:latin typeface="Proxima Nova Rg"/>
                <a:ea typeface="Helvetica Neue"/>
                <a:cs typeface="Helvetica Neue"/>
                <a:sym typeface="Proxima Nova"/>
              </a:rPr>
              <a:t>INFF</a:t>
            </a:r>
            <a:endParaRPr kumimoji="0" lang="en-PK" sz="3600" b="1" u="none" strike="noStrike" kern="0" cap="none" spc="-232" normalizeH="0" baseline="0" dirty="0">
              <a:ln>
                <a:noFill/>
              </a:ln>
              <a:solidFill>
                <a:srgbClr val="002060"/>
              </a:solidFill>
              <a:effectLst/>
              <a:uLnTx/>
              <a:uFillTx/>
              <a:latin typeface="Proxima Nova Rg"/>
              <a:ea typeface="Helvetica Neue"/>
              <a:cs typeface="Helvetica Neue"/>
              <a:sym typeface="Proxima Nova"/>
            </a:endParaRPr>
          </a:p>
        </p:txBody>
      </p:sp>
      <p:pic>
        <p:nvPicPr>
          <p:cNvPr id="2" name="Image 1">
            <a:extLst>
              <a:ext uri="{FF2B5EF4-FFF2-40B4-BE49-F238E27FC236}">
                <a16:creationId xmlns:a16="http://schemas.microsoft.com/office/drawing/2014/main" id="{76163165-6744-CB3D-FF00-35031F52F8B8}"/>
              </a:ext>
            </a:extLst>
          </p:cNvPr>
          <p:cNvPicPr>
            <a:picLocks noChangeAspect="1"/>
          </p:cNvPicPr>
          <p:nvPr/>
        </p:nvPicPr>
        <p:blipFill rotWithShape="1">
          <a:blip r:embed="rId4"/>
          <a:srcRect l="13984" t="11542" r="12071" b="4988"/>
          <a:stretch/>
        </p:blipFill>
        <p:spPr>
          <a:xfrm>
            <a:off x="4167451" y="1856953"/>
            <a:ext cx="3696833" cy="3449846"/>
          </a:xfrm>
          <a:prstGeom prst="rect">
            <a:avLst/>
          </a:prstGeom>
        </p:spPr>
      </p:pic>
      <p:pic>
        <p:nvPicPr>
          <p:cNvPr id="3" name="Image 2">
            <a:extLst>
              <a:ext uri="{FF2B5EF4-FFF2-40B4-BE49-F238E27FC236}">
                <a16:creationId xmlns:a16="http://schemas.microsoft.com/office/drawing/2014/main" id="{71E207B0-4542-E700-1AF5-69428F6C0742}"/>
              </a:ext>
            </a:extLst>
          </p:cNvPr>
          <p:cNvPicPr>
            <a:picLocks noChangeAspect="1"/>
          </p:cNvPicPr>
          <p:nvPr/>
        </p:nvPicPr>
        <p:blipFill rotWithShape="1">
          <a:blip r:embed="rId5"/>
          <a:srcRect l="10503" t="13304" r="11130" b="12368"/>
          <a:stretch/>
        </p:blipFill>
        <p:spPr>
          <a:xfrm>
            <a:off x="6244021" y="4037935"/>
            <a:ext cx="985520" cy="934721"/>
          </a:xfrm>
          <a:prstGeom prst="rect">
            <a:avLst/>
          </a:prstGeom>
        </p:spPr>
      </p:pic>
      <p:sp>
        <p:nvSpPr>
          <p:cNvPr id="10" name="TextBox 19">
            <a:extLst>
              <a:ext uri="{FF2B5EF4-FFF2-40B4-BE49-F238E27FC236}">
                <a16:creationId xmlns:a16="http://schemas.microsoft.com/office/drawing/2014/main" id="{6FD3D0ED-083F-B369-4654-A2695E9300DE}"/>
              </a:ext>
            </a:extLst>
          </p:cNvPr>
          <p:cNvSpPr txBox="1"/>
          <p:nvPr/>
        </p:nvSpPr>
        <p:spPr>
          <a:xfrm>
            <a:off x="6999076" y="1801282"/>
            <a:ext cx="43434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defRPr/>
            </a:pPr>
            <a:r>
              <a:rPr lang="en-US" sz="2000" kern="0" dirty="0">
                <a:solidFill>
                  <a:schemeClr val="bg2">
                    <a:lumMod val="25000"/>
                  </a:schemeClr>
                </a:solidFill>
                <a:latin typeface="Helvetica"/>
                <a:ea typeface="Helvetica Neue"/>
                <a:cs typeface="Helvetica Neue"/>
                <a:sym typeface="Helvetica Neue"/>
              </a:rPr>
              <a:t>Through appropriate tax measures, </a:t>
            </a:r>
            <a:r>
              <a:rPr lang="en-US" sz="2000" b="1" kern="0" dirty="0">
                <a:solidFill>
                  <a:schemeClr val="bg2">
                    <a:lumMod val="25000"/>
                  </a:schemeClr>
                </a:solidFill>
                <a:latin typeface="Helvetica"/>
                <a:ea typeface="Helvetica Neue"/>
                <a:cs typeface="Helvetica Neue"/>
                <a:sym typeface="Helvetica Neue"/>
              </a:rPr>
              <a:t>helps attract private investment</a:t>
            </a:r>
          </a:p>
        </p:txBody>
      </p:sp>
      <p:pic>
        <p:nvPicPr>
          <p:cNvPr id="13" name="Picture 3" descr="A blue and white logo with a red and white logo&#10;&#10;Description automatically generated">
            <a:extLst>
              <a:ext uri="{FF2B5EF4-FFF2-40B4-BE49-F238E27FC236}">
                <a16:creationId xmlns:a16="http://schemas.microsoft.com/office/drawing/2014/main" id="{74A3A33B-7136-8350-C2E6-2403D0AE3A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0380"/>
          <a:stretch/>
        </p:blipFill>
        <p:spPr>
          <a:xfrm>
            <a:off x="4789921" y="2050597"/>
            <a:ext cx="1032233" cy="1019908"/>
          </a:xfrm>
          <a:prstGeom prst="rect">
            <a:avLst/>
          </a:prstGeom>
        </p:spPr>
      </p:pic>
      <p:sp>
        <p:nvSpPr>
          <p:cNvPr id="19" name="TextBox 19">
            <a:extLst>
              <a:ext uri="{FF2B5EF4-FFF2-40B4-BE49-F238E27FC236}">
                <a16:creationId xmlns:a16="http://schemas.microsoft.com/office/drawing/2014/main" id="{EBADDAD9-D484-AC74-E89A-2B8E7FF298AA}"/>
              </a:ext>
            </a:extLst>
          </p:cNvPr>
          <p:cNvSpPr txBox="1"/>
          <p:nvPr/>
        </p:nvSpPr>
        <p:spPr>
          <a:xfrm>
            <a:off x="7720436" y="3125131"/>
            <a:ext cx="402452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defRPr/>
            </a:pPr>
            <a:r>
              <a:rPr lang="en-US" sz="2000" b="1" kern="0" dirty="0">
                <a:solidFill>
                  <a:schemeClr val="bg2">
                    <a:lumMod val="25000"/>
                  </a:schemeClr>
                </a:solidFill>
                <a:latin typeface="Helvetica"/>
                <a:ea typeface="Helvetica Neue"/>
                <a:cs typeface="Helvetica Neue"/>
                <a:sym typeface="Helvetica Neue"/>
              </a:rPr>
              <a:t>Helps manage tax expenditures </a:t>
            </a:r>
            <a:r>
              <a:rPr lang="en-US" sz="2000" kern="0" dirty="0">
                <a:solidFill>
                  <a:schemeClr val="bg2">
                    <a:lumMod val="25000"/>
                  </a:schemeClr>
                </a:solidFill>
                <a:latin typeface="Helvetica"/>
                <a:ea typeface="Helvetica Neue"/>
                <a:cs typeface="Helvetica Neue"/>
                <a:sym typeface="Helvetica Neue"/>
              </a:rPr>
              <a:t>as closely as budget expenditures</a:t>
            </a:r>
          </a:p>
          <a:p>
            <a:pPr defTabSz="1219169" hangingPunct="0">
              <a:defRPr/>
            </a:pPr>
            <a:endParaRPr lang="en-US" sz="2000" b="1" kern="0" dirty="0">
              <a:solidFill>
                <a:srgbClr val="535353"/>
              </a:solidFill>
              <a:latin typeface="Helvetica"/>
              <a:ea typeface="Helvetica Neue"/>
              <a:cs typeface="Helvetica Neue"/>
              <a:sym typeface="Helvetica Neue"/>
            </a:endParaRPr>
          </a:p>
        </p:txBody>
      </p:sp>
      <p:sp>
        <p:nvSpPr>
          <p:cNvPr id="20" name="TextBox 19">
            <a:extLst>
              <a:ext uri="{FF2B5EF4-FFF2-40B4-BE49-F238E27FC236}">
                <a16:creationId xmlns:a16="http://schemas.microsoft.com/office/drawing/2014/main" id="{48E2A508-D2D7-7E80-3AC4-0D7E10B0F412}"/>
              </a:ext>
            </a:extLst>
          </p:cNvPr>
          <p:cNvSpPr txBox="1"/>
          <p:nvPr/>
        </p:nvSpPr>
        <p:spPr>
          <a:xfrm>
            <a:off x="286775" y="3314992"/>
            <a:ext cx="413706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1219169" hangingPunct="0">
              <a:defRPr/>
            </a:pPr>
            <a:r>
              <a:rPr lang="en-US" sz="2000" b="1" kern="0" dirty="0">
                <a:solidFill>
                  <a:schemeClr val="bg2">
                    <a:lumMod val="25000"/>
                  </a:schemeClr>
                </a:solidFill>
                <a:latin typeface="Helvetica"/>
                <a:ea typeface="Helvetica Neue"/>
                <a:cs typeface="Helvetica Neue"/>
                <a:sym typeface="Helvetica Neue"/>
              </a:rPr>
              <a:t>Enhances domestic component </a:t>
            </a:r>
            <a:r>
              <a:rPr lang="en-US" sz="2000" kern="0" dirty="0">
                <a:solidFill>
                  <a:schemeClr val="bg2">
                    <a:lumMod val="25000"/>
                  </a:schemeClr>
                </a:solidFill>
                <a:latin typeface="Helvetica"/>
                <a:ea typeface="Helvetica Neue"/>
                <a:cs typeface="Helvetica Neue"/>
                <a:sym typeface="Helvetica Neue"/>
              </a:rPr>
              <a:t>of financing for development</a:t>
            </a:r>
          </a:p>
        </p:txBody>
      </p:sp>
      <p:sp>
        <p:nvSpPr>
          <p:cNvPr id="22" name="TextBox 19">
            <a:extLst>
              <a:ext uri="{FF2B5EF4-FFF2-40B4-BE49-F238E27FC236}">
                <a16:creationId xmlns:a16="http://schemas.microsoft.com/office/drawing/2014/main" id="{D6EB286E-EEDA-1C1C-5B02-C0D101455CF7}"/>
              </a:ext>
            </a:extLst>
          </p:cNvPr>
          <p:cNvSpPr txBox="1"/>
          <p:nvPr/>
        </p:nvSpPr>
        <p:spPr>
          <a:xfrm>
            <a:off x="-355073" y="4745463"/>
            <a:ext cx="542075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1219169" hangingPunct="0">
              <a:defRPr/>
            </a:pPr>
            <a:r>
              <a:rPr lang="en-US" sz="2000" b="1" kern="0" dirty="0">
                <a:solidFill>
                  <a:schemeClr val="bg2">
                    <a:lumMod val="25000"/>
                  </a:schemeClr>
                </a:solidFill>
                <a:latin typeface="Helvetica"/>
                <a:ea typeface="Helvetica Neue"/>
                <a:cs typeface="Helvetica Neue"/>
                <a:sym typeface="Helvetica Neue"/>
              </a:rPr>
              <a:t>Reduces duplication and streamline coordination, delivery and reporting </a:t>
            </a:r>
            <a:r>
              <a:rPr lang="en-US" sz="2000" kern="0" dirty="0">
                <a:solidFill>
                  <a:schemeClr val="bg2">
                    <a:lumMod val="25000"/>
                  </a:schemeClr>
                </a:solidFill>
                <a:latin typeface="Helvetica"/>
                <a:ea typeface="Helvetica Neue"/>
                <a:cs typeface="Helvetica Neue"/>
                <a:sym typeface="Helvetica Neue"/>
              </a:rPr>
              <a:t>on financing reforms and outcomes</a:t>
            </a:r>
          </a:p>
        </p:txBody>
      </p:sp>
    </p:spTree>
    <p:extLst>
      <p:ext uri="{BB962C8B-B14F-4D97-AF65-F5344CB8AC3E}">
        <p14:creationId xmlns:p14="http://schemas.microsoft.com/office/powerpoint/2010/main" val="396581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CF4EA95E-9BB3-67DD-F8A2-3F65514B93D9}"/>
              </a:ext>
            </a:extLst>
          </p:cNvPr>
          <p:cNvGrpSpPr/>
          <p:nvPr/>
        </p:nvGrpSpPr>
        <p:grpSpPr>
          <a:xfrm>
            <a:off x="0" y="4839176"/>
            <a:ext cx="12192000" cy="2018824"/>
            <a:chOff x="0" y="4839176"/>
            <a:chExt cx="12192000" cy="2018824"/>
          </a:xfrm>
        </p:grpSpPr>
        <p:pic>
          <p:nvPicPr>
            <p:cNvPr id="3" name="Image 2" descr="Une image contenant texte, capture d’écran&#10;&#10;Description générée automatiquement">
              <a:extLst>
                <a:ext uri="{FF2B5EF4-FFF2-40B4-BE49-F238E27FC236}">
                  <a16:creationId xmlns:a16="http://schemas.microsoft.com/office/drawing/2014/main" id="{1BE4504D-9144-9E63-373B-5122EDCBFED6}"/>
                </a:ext>
              </a:extLst>
            </p:cNvPr>
            <p:cNvPicPr>
              <a:picLocks noChangeAspect="1"/>
            </p:cNvPicPr>
            <p:nvPr/>
          </p:nvPicPr>
          <p:blipFill rotWithShape="1">
            <a:blip r:embed="rId2"/>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C996E086-25F8-41E1-7810-A953F1E2ACF6}"/>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Picture 3" descr="Diagram, engineering drawing&#10;&#10;Description automatically generated">
            <a:extLst>
              <a:ext uri="{FF2B5EF4-FFF2-40B4-BE49-F238E27FC236}">
                <a16:creationId xmlns:a16="http://schemas.microsoft.com/office/drawing/2014/main" id="{00B1A3DD-9222-7544-219F-FB40300C74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8"/>
          <a:stretch/>
        </p:blipFill>
        <p:spPr>
          <a:xfrm flipV="1">
            <a:off x="0" y="0"/>
            <a:ext cx="4672501" cy="6413157"/>
          </a:xfrm>
          <a:prstGeom prst="rect">
            <a:avLst/>
          </a:prstGeom>
        </p:spPr>
      </p:pic>
      <p:sp>
        <p:nvSpPr>
          <p:cNvPr id="8" name="TextBox 9">
            <a:extLst>
              <a:ext uri="{FF2B5EF4-FFF2-40B4-BE49-F238E27FC236}">
                <a16:creationId xmlns:a16="http://schemas.microsoft.com/office/drawing/2014/main" id="{96CCC33B-BAB4-1517-496D-9A9C9E142E56}"/>
              </a:ext>
            </a:extLst>
          </p:cNvPr>
          <p:cNvSpPr txBox="1"/>
          <p:nvPr/>
        </p:nvSpPr>
        <p:spPr>
          <a:xfrm>
            <a:off x="4672501" y="2566715"/>
            <a:ext cx="4221397" cy="1012072"/>
          </a:xfrm>
          <a:prstGeom prst="rect">
            <a:avLst/>
          </a:prstGeom>
          <a:noFill/>
          <a:ln w="12700" cap="flat">
            <a:noFill/>
            <a:miter lim="400000"/>
          </a:ln>
          <a:effectLst/>
          <a:sp3d/>
        </p:spPr>
        <p:txBody>
          <a:bodyPr wrap="square">
            <a:spAutoFit/>
          </a:bodyPr>
          <a:lstStyle/>
          <a:p>
            <a:pPr marL="0" marR="0" lvl="0" indent="0" algn="ctr" defTabSz="2438337" eaLnBrk="1" fontAlgn="auto" latinLnBrk="0" hangingPunct="0">
              <a:lnSpc>
                <a:spcPct val="110000"/>
              </a:lnSpc>
              <a:spcBef>
                <a:spcPts val="0"/>
              </a:spcBef>
              <a:spcAft>
                <a:spcPts val="0"/>
              </a:spcAft>
              <a:buClrTx/>
              <a:buSzTx/>
              <a:buFontTx/>
              <a:buNone/>
              <a:tabLst/>
              <a:defRPr/>
            </a:pPr>
            <a:r>
              <a:rPr lang="en-US" sz="6000" b="1" kern="0" spc="-232" dirty="0">
                <a:solidFill>
                  <a:srgbClr val="002060"/>
                </a:solidFill>
                <a:latin typeface="Proxima Nova Rg"/>
                <a:ea typeface="Helvetica Neue"/>
                <a:cs typeface="Helvetica Neue"/>
                <a:sym typeface="Proxima Nova"/>
              </a:rPr>
              <a:t>Questions?</a:t>
            </a:r>
            <a:endParaRPr kumimoji="0" lang="en-PK" sz="6000" b="1" i="0" u="none" strike="noStrike" kern="0" cap="none" spc="-232" normalizeH="0" baseline="0">
              <a:ln>
                <a:noFill/>
              </a:ln>
              <a:solidFill>
                <a:srgbClr val="002060"/>
              </a:solidFill>
              <a:effectLst/>
              <a:uLnTx/>
              <a:uFillTx/>
              <a:latin typeface="Proxima Nova Rg"/>
              <a:ea typeface="Helvetica Neue"/>
              <a:cs typeface="Helvetica Neue"/>
              <a:sym typeface="Proxima Nova"/>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22813-8AEF-C72C-3DC9-DF9BB46CEBAA}"/>
              </a:ext>
            </a:extLst>
          </p:cNvPr>
          <p:cNvPicPr>
            <a:picLocks noChangeAspect="1"/>
          </p:cNvPicPr>
          <p:nvPr/>
        </p:nvPicPr>
        <p:blipFill>
          <a:blip r:embed="rId3"/>
          <a:stretch>
            <a:fillRect/>
          </a:stretch>
        </p:blipFill>
        <p:spPr>
          <a:xfrm>
            <a:off x="5383914" y="2436278"/>
            <a:ext cx="2546548" cy="1985444"/>
          </a:xfrm>
          <a:prstGeom prst="rect">
            <a:avLst/>
          </a:prstGeom>
        </p:spPr>
      </p:pic>
      <p:grpSp>
        <p:nvGrpSpPr>
          <p:cNvPr id="3" name="Groupe 2">
            <a:extLst>
              <a:ext uri="{FF2B5EF4-FFF2-40B4-BE49-F238E27FC236}">
                <a16:creationId xmlns:a16="http://schemas.microsoft.com/office/drawing/2014/main" id="{85B3740B-6E2E-281D-48FF-261CA361D137}"/>
              </a:ext>
            </a:extLst>
          </p:cNvPr>
          <p:cNvGrpSpPr/>
          <p:nvPr/>
        </p:nvGrpSpPr>
        <p:grpSpPr>
          <a:xfrm>
            <a:off x="0" y="4839176"/>
            <a:ext cx="12192000" cy="2018824"/>
            <a:chOff x="0" y="4839176"/>
            <a:chExt cx="12192000" cy="2018824"/>
          </a:xfrm>
        </p:grpSpPr>
        <p:pic>
          <p:nvPicPr>
            <p:cNvPr id="5" name="Image 4" descr="Une image contenant texte, capture d’écran&#10;&#10;Description générée automatiquement">
              <a:extLst>
                <a:ext uri="{FF2B5EF4-FFF2-40B4-BE49-F238E27FC236}">
                  <a16:creationId xmlns:a16="http://schemas.microsoft.com/office/drawing/2014/main" id="{6203CC81-E58C-4CDA-4EAF-8484DE6B06FD}"/>
                </a:ext>
              </a:extLst>
            </p:cNvPr>
            <p:cNvPicPr>
              <a:picLocks noChangeAspect="1"/>
            </p:cNvPicPr>
            <p:nvPr/>
          </p:nvPicPr>
          <p:blipFill rotWithShape="1">
            <a:blip r:embed="rId4"/>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404F793E-F15F-287D-E15B-54FC38EC212C}"/>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Picture 3" descr="Diagram, engineering drawing&#10;&#10;Description automatically generated">
            <a:extLst>
              <a:ext uri="{FF2B5EF4-FFF2-40B4-BE49-F238E27FC236}">
                <a16:creationId xmlns:a16="http://schemas.microsoft.com/office/drawing/2014/main" id="{1B182FFA-13E1-046C-231B-C7F57A696E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58"/>
          <a:stretch/>
        </p:blipFill>
        <p:spPr>
          <a:xfrm flipV="1">
            <a:off x="0" y="0"/>
            <a:ext cx="4672501" cy="6413157"/>
          </a:xfrm>
          <a:prstGeom prst="rect">
            <a:avLst/>
          </a:prstGeom>
        </p:spPr>
      </p:pic>
    </p:spTree>
    <p:extLst>
      <p:ext uri="{BB962C8B-B14F-4D97-AF65-F5344CB8AC3E}">
        <p14:creationId xmlns:p14="http://schemas.microsoft.com/office/powerpoint/2010/main" val="29193503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3E2CB177-C500-3FC8-F555-91E1705F46D9}"/>
              </a:ext>
            </a:extLst>
          </p:cNvPr>
          <p:cNvGrpSpPr/>
          <p:nvPr/>
        </p:nvGrpSpPr>
        <p:grpSpPr>
          <a:xfrm>
            <a:off x="0" y="4839176"/>
            <a:ext cx="12192000" cy="2018824"/>
            <a:chOff x="0" y="4839176"/>
            <a:chExt cx="12192000" cy="2018824"/>
          </a:xfrm>
        </p:grpSpPr>
        <p:pic>
          <p:nvPicPr>
            <p:cNvPr id="5" name="Image 4" descr="Une image contenant texte, capture d’écran&#10;&#10;Description générée automatiquement">
              <a:extLst>
                <a:ext uri="{FF2B5EF4-FFF2-40B4-BE49-F238E27FC236}">
                  <a16:creationId xmlns:a16="http://schemas.microsoft.com/office/drawing/2014/main" id="{6D07DD85-76EC-FAF0-9603-82C42FA8B0EF}"/>
                </a:ext>
              </a:extLst>
            </p:cNvPr>
            <p:cNvPicPr>
              <a:picLocks noChangeAspect="1"/>
            </p:cNvPicPr>
            <p:nvPr/>
          </p:nvPicPr>
          <p:blipFill rotWithShape="1">
            <a:blip r:embed="rId2"/>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AAF63F83-9D4F-5BA4-EE21-65A6D0F4E8DC}"/>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6">
            <a:extLst>
              <a:ext uri="{FF2B5EF4-FFF2-40B4-BE49-F238E27FC236}">
                <a16:creationId xmlns:a16="http://schemas.microsoft.com/office/drawing/2014/main" id="{62FAD512-FF82-74CE-EEB7-961FE9B2C843}"/>
              </a:ext>
            </a:extLst>
          </p:cNvPr>
          <p:cNvPicPr>
            <a:picLocks noChangeAspect="1"/>
          </p:cNvPicPr>
          <p:nvPr/>
        </p:nvPicPr>
        <p:blipFill>
          <a:blip r:embed="rId3"/>
          <a:stretch>
            <a:fillRect/>
          </a:stretch>
        </p:blipFill>
        <p:spPr>
          <a:xfrm>
            <a:off x="10787238" y="93576"/>
            <a:ext cx="1404762" cy="1095238"/>
          </a:xfrm>
          <a:prstGeom prst="rect">
            <a:avLst/>
          </a:prstGeom>
        </p:spPr>
      </p:pic>
      <p:sp>
        <p:nvSpPr>
          <p:cNvPr id="11" name="TextBox 9">
            <a:extLst>
              <a:ext uri="{FF2B5EF4-FFF2-40B4-BE49-F238E27FC236}">
                <a16:creationId xmlns:a16="http://schemas.microsoft.com/office/drawing/2014/main" id="{6349D3BC-AC64-87F9-5349-ADC318DC813B}"/>
              </a:ext>
            </a:extLst>
          </p:cNvPr>
          <p:cNvSpPr txBox="1"/>
          <p:nvPr/>
        </p:nvSpPr>
        <p:spPr>
          <a:xfrm>
            <a:off x="304799" y="286957"/>
            <a:ext cx="10631425" cy="1253548"/>
          </a:xfrm>
          <a:prstGeom prst="rect">
            <a:avLst/>
          </a:prstGeom>
          <a:noFill/>
          <a:ln w="12700" cap="flat">
            <a:noFill/>
            <a:miter lim="400000"/>
          </a:ln>
          <a:effectLst/>
          <a:sp3d/>
        </p:spPr>
        <p:txBody>
          <a:bodyPr wrap="square">
            <a:spAutoFit/>
          </a:bodyPr>
          <a:lstStyle/>
          <a:p>
            <a:pPr defTabSz="2438337" hangingPunct="0">
              <a:lnSpc>
                <a:spcPct val="110000"/>
              </a:lnSpc>
              <a:defRPr/>
            </a:pPr>
            <a:r>
              <a:rPr kumimoji="0" lang="en-US" sz="3600" b="1" i="0" u="none" strike="noStrike" kern="0" cap="none" spc="-232" normalizeH="0" baseline="0" noProof="0" dirty="0">
                <a:ln>
                  <a:noFill/>
                </a:ln>
                <a:solidFill>
                  <a:srgbClr val="002060"/>
                </a:solidFill>
                <a:effectLst/>
                <a:uLnTx/>
                <a:uFillTx/>
                <a:latin typeface="Proxima Nova Rg"/>
                <a:ea typeface="Helvetica Neue"/>
                <a:cs typeface="Helvetica Neue"/>
                <a:sym typeface="Proxima Nova"/>
              </a:rPr>
              <a:t>Overview of Best Practices in Tax Expenditures</a:t>
            </a:r>
          </a:p>
          <a:p>
            <a:pPr defTabSz="2438337" hangingPunct="0">
              <a:lnSpc>
                <a:spcPct val="110000"/>
              </a:lnSpc>
              <a:defRPr/>
            </a:pPr>
            <a:endParaRPr kumimoji="0" lang="en-PK" sz="3600" b="1" i="0" u="none" strike="noStrike" kern="0" cap="none" spc="-232" normalizeH="0" baseline="0" noProof="0" dirty="0">
              <a:ln>
                <a:noFill/>
              </a:ln>
              <a:solidFill>
                <a:srgbClr val="002060"/>
              </a:solidFill>
              <a:effectLst/>
              <a:uLnTx/>
              <a:uFillTx/>
              <a:latin typeface="Proxima Nova Rg"/>
              <a:ea typeface="Helvetica Neue"/>
              <a:cs typeface="Helvetica Neue"/>
              <a:sym typeface="Proxima Nova"/>
            </a:endParaRPr>
          </a:p>
        </p:txBody>
      </p:sp>
      <p:sp>
        <p:nvSpPr>
          <p:cNvPr id="15" name="ZoneTexte 14">
            <a:extLst>
              <a:ext uri="{FF2B5EF4-FFF2-40B4-BE49-F238E27FC236}">
                <a16:creationId xmlns:a16="http://schemas.microsoft.com/office/drawing/2014/main" id="{E012E481-24AF-EC81-6AE4-50E7CB9F28F6}"/>
              </a:ext>
            </a:extLst>
          </p:cNvPr>
          <p:cNvSpPr txBox="1"/>
          <p:nvPr/>
        </p:nvSpPr>
        <p:spPr>
          <a:xfrm>
            <a:off x="304799" y="913731"/>
            <a:ext cx="11143489" cy="5443157"/>
          </a:xfrm>
          <a:prstGeom prst="rect">
            <a:avLst/>
          </a:prstGeom>
          <a:noFill/>
        </p:spPr>
        <p:txBody>
          <a:bodyPr wrap="square">
            <a:spAutoFit/>
          </a:bodyPr>
          <a:lstStyle/>
          <a:p>
            <a:pPr>
              <a:lnSpc>
                <a:spcPct val="107000"/>
              </a:lnSpc>
              <a:spcAft>
                <a:spcPts val="800"/>
              </a:spcAft>
            </a:pPr>
            <a:r>
              <a:rPr lang="en-US" sz="1600" b="1" dirty="0">
                <a:solidFill>
                  <a:schemeClr val="bg2">
                    <a:lumMod val="25000"/>
                  </a:schemeClr>
                </a:solidFill>
                <a:effectLst/>
                <a:latin typeface="Helvetica" pitchFamily="2" charset="0"/>
                <a:ea typeface="Calibri" panose="020F0502020204030204" pitchFamily="34" charset="0"/>
                <a:cs typeface="Arial" panose="020B0604020202020204" pitchFamily="34" charset="0"/>
              </a:rPr>
              <a:t>Importance of Strengthening DRM in Developing Countries</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Domestic taxes should help bridge the gap between ambitious SDGs and available development finance.</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Increased taxation typically leads to more social spending.</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Greater reliance on taxation can result in a more responsive, accountable, and capable state and citizenry.</a:t>
            </a:r>
          </a:p>
          <a:p>
            <a:pPr>
              <a:lnSpc>
                <a:spcPct val="107000"/>
              </a:lnSpc>
              <a:spcAft>
                <a:spcPts val="800"/>
              </a:spcAft>
            </a:pPr>
            <a:r>
              <a:rPr lang="en-US" sz="1600" b="1" dirty="0">
                <a:solidFill>
                  <a:schemeClr val="bg2">
                    <a:lumMod val="25000"/>
                  </a:schemeClr>
                </a:solidFill>
                <a:effectLst/>
                <a:latin typeface="Helvetica" pitchFamily="2" charset="0"/>
                <a:ea typeface="Calibri" panose="020F0502020204030204" pitchFamily="34" charset="0"/>
                <a:cs typeface="Arial" panose="020B0604020202020204" pitchFamily="34" charset="0"/>
              </a:rPr>
              <a:t>Interdependence of Tax Policy and Tax Administration</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Policy and administration are closely linked and improvements in one can trigger changes in the other.</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Opportunities to enhance the tax system through dual targeting of policy and administration.</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The extent of DRM improvement depends on the specific economic and fiscal structure of a country.</a:t>
            </a:r>
          </a:p>
          <a:p>
            <a:pPr>
              <a:lnSpc>
                <a:spcPct val="107000"/>
              </a:lnSpc>
              <a:spcAft>
                <a:spcPts val="800"/>
              </a:spcAft>
            </a:pPr>
            <a:r>
              <a:rPr lang="en-US" sz="1600" b="1" dirty="0">
                <a:solidFill>
                  <a:schemeClr val="bg2">
                    <a:lumMod val="25000"/>
                  </a:schemeClr>
                </a:solidFill>
                <a:effectLst/>
                <a:latin typeface="Helvetica" pitchFamily="2" charset="0"/>
                <a:ea typeface="Calibri" panose="020F0502020204030204" pitchFamily="34" charset="0"/>
                <a:cs typeface="Arial" panose="020B0604020202020204" pitchFamily="34" charset="0"/>
              </a:rPr>
              <a:t>Rationalizing Tax Expenditures</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Reduce the burden of consumption taxes and informal and nuisance taxes on the poor.</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Strengthen taxation of income and wealth to enhance equity.</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Rationalize the use of tax exemptions, concessions, and rebates to provide a level playing field for private businesses.</a:t>
            </a:r>
          </a:p>
          <a:p>
            <a:pPr>
              <a:lnSpc>
                <a:spcPct val="107000"/>
              </a:lnSpc>
              <a:spcAft>
                <a:spcPts val="800"/>
              </a:spcAft>
            </a:pPr>
            <a:r>
              <a:rPr lang="en-US" sz="1600" b="1" dirty="0">
                <a:solidFill>
                  <a:schemeClr val="bg2">
                    <a:lumMod val="25000"/>
                  </a:schemeClr>
                </a:solidFill>
                <a:effectLst/>
                <a:latin typeface="Helvetica" pitchFamily="2" charset="0"/>
                <a:ea typeface="Calibri" panose="020F0502020204030204" pitchFamily="34" charset="0"/>
                <a:cs typeface="Arial" panose="020B0604020202020204" pitchFamily="34" charset="0"/>
              </a:rPr>
              <a:t>Accountability and Transparency</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Critical pillars of good tax governance.</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Necessary for the political sustainability of tax reform strategies and broader DRM efforts.</a:t>
            </a:r>
          </a:p>
          <a:p>
            <a:pPr marL="171450" indent="-171450">
              <a:lnSpc>
                <a:spcPct val="107000"/>
              </a:lnSpc>
              <a:spcAft>
                <a:spcPts val="800"/>
              </a:spcAft>
              <a:buFont typeface="Arial" panose="020B0604020202020204" pitchFamily="34" charset="0"/>
              <a:buChar char="•"/>
            </a:pPr>
            <a:r>
              <a:rPr lang="en-US" sz="1400" dirty="0">
                <a:solidFill>
                  <a:schemeClr val="bg2">
                    <a:lumMod val="25000"/>
                  </a:schemeClr>
                </a:solidFill>
                <a:effectLst/>
                <a:latin typeface="Helvetica" pitchFamily="2" charset="0"/>
                <a:ea typeface="Calibri" panose="020F0502020204030204" pitchFamily="34" charset="0"/>
                <a:cs typeface="Arial" panose="020B0604020202020204" pitchFamily="34" charset="0"/>
              </a:rPr>
              <a:t>Good tax governance is essential for acceptance by the wider population and responsiveness to citizens' demands.</a:t>
            </a:r>
          </a:p>
        </p:txBody>
      </p:sp>
    </p:spTree>
    <p:extLst>
      <p:ext uri="{BB962C8B-B14F-4D97-AF65-F5344CB8AC3E}">
        <p14:creationId xmlns:p14="http://schemas.microsoft.com/office/powerpoint/2010/main" val="187138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4A5019-BD36-100F-D2FD-1E7E6E802BDC}"/>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AF18753A-C029-C2AE-7FD7-936464DD9707}"/>
              </a:ext>
            </a:extLst>
          </p:cNvPr>
          <p:cNvGrpSpPr/>
          <p:nvPr/>
        </p:nvGrpSpPr>
        <p:grpSpPr>
          <a:xfrm>
            <a:off x="0" y="4839176"/>
            <a:ext cx="12192000" cy="2018824"/>
            <a:chOff x="0" y="4839176"/>
            <a:chExt cx="12192000" cy="2018824"/>
          </a:xfrm>
        </p:grpSpPr>
        <p:pic>
          <p:nvPicPr>
            <p:cNvPr id="10" name="Image 9" descr="Une image contenant texte, capture d’écran&#10;&#10;Description générée automatiquement">
              <a:extLst>
                <a:ext uri="{FF2B5EF4-FFF2-40B4-BE49-F238E27FC236}">
                  <a16:creationId xmlns:a16="http://schemas.microsoft.com/office/drawing/2014/main" id="{E819A7BF-E4EF-7429-A693-E2C478104DF6}"/>
                </a:ext>
              </a:extLst>
            </p:cNvPr>
            <p:cNvPicPr>
              <a:picLocks noChangeAspect="1"/>
            </p:cNvPicPr>
            <p:nvPr/>
          </p:nvPicPr>
          <p:blipFill rotWithShape="1">
            <a:blip r:embed="rId3"/>
            <a:srcRect l="3187" t="7561" r="2328" b="5846"/>
            <a:stretch/>
          </p:blipFill>
          <p:spPr>
            <a:xfrm>
              <a:off x="0" y="4839176"/>
              <a:ext cx="12192000" cy="2018824"/>
            </a:xfrm>
            <a:prstGeom prst="rect">
              <a:avLst/>
            </a:prstGeom>
          </p:spPr>
        </p:pic>
        <p:sp>
          <p:nvSpPr>
            <p:cNvPr id="13" name="Rectangle 12">
              <a:extLst>
                <a:ext uri="{FF2B5EF4-FFF2-40B4-BE49-F238E27FC236}">
                  <a16:creationId xmlns:a16="http://schemas.microsoft.com/office/drawing/2014/main" id="{3BFCB062-71F4-BEE8-0C3B-687F4B4F6A5A}"/>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TextBox 36">
            <a:extLst>
              <a:ext uri="{FF2B5EF4-FFF2-40B4-BE49-F238E27FC236}">
                <a16:creationId xmlns:a16="http://schemas.microsoft.com/office/drawing/2014/main" id="{38E520F0-42CB-9443-1AF7-4D69D7509100}"/>
              </a:ext>
            </a:extLst>
          </p:cNvPr>
          <p:cNvSpPr txBox="1"/>
          <p:nvPr/>
        </p:nvSpPr>
        <p:spPr>
          <a:xfrm>
            <a:off x="5158369" y="3271522"/>
            <a:ext cx="6061076" cy="836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spcAft>
                <a:spcPts val="900"/>
              </a:spcAft>
              <a:defRPr/>
            </a:pPr>
            <a:endParaRPr lang="en-US" kern="0">
              <a:solidFill>
                <a:srgbClr val="535353"/>
              </a:solidFill>
              <a:latin typeface="Helvetica Neue"/>
              <a:ea typeface="Helvetica Neue"/>
              <a:cs typeface="Helvetica Neue"/>
              <a:sym typeface="Helvetica Neue"/>
            </a:endParaRPr>
          </a:p>
          <a:p>
            <a:pPr defTabSz="1219169" hangingPunct="0">
              <a:spcAft>
                <a:spcPts val="900"/>
              </a:spcAft>
              <a:defRPr/>
            </a:pPr>
            <a:endParaRPr lang="en-US" kern="0">
              <a:solidFill>
                <a:srgbClr val="535353"/>
              </a:solidFill>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036CB09F-D7E9-3FC5-6F52-B7413BF51629}"/>
              </a:ext>
            </a:extLst>
          </p:cNvPr>
          <p:cNvPicPr>
            <a:picLocks noChangeAspect="1"/>
          </p:cNvPicPr>
          <p:nvPr/>
        </p:nvPicPr>
        <p:blipFill>
          <a:blip r:embed="rId4"/>
          <a:stretch>
            <a:fillRect/>
          </a:stretch>
        </p:blipFill>
        <p:spPr>
          <a:xfrm>
            <a:off x="10787238" y="248904"/>
            <a:ext cx="1404762" cy="1095238"/>
          </a:xfrm>
          <a:prstGeom prst="rect">
            <a:avLst/>
          </a:prstGeom>
        </p:spPr>
      </p:pic>
      <p:pic>
        <p:nvPicPr>
          <p:cNvPr id="12" name="Picture 11" descr="A blue and white logo with a red and white logo&#10;&#10;Description automatically generated">
            <a:extLst>
              <a:ext uri="{FF2B5EF4-FFF2-40B4-BE49-F238E27FC236}">
                <a16:creationId xmlns:a16="http://schemas.microsoft.com/office/drawing/2014/main" id="{FCDBD065-FD7E-9EC9-C47B-99AD2F9458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80" y="2036386"/>
            <a:ext cx="2685027" cy="1051106"/>
          </a:xfrm>
          <a:prstGeom prst="rect">
            <a:avLst/>
          </a:prstGeom>
        </p:spPr>
      </p:pic>
      <p:sp>
        <p:nvSpPr>
          <p:cNvPr id="14" name="TextBox 13">
            <a:extLst>
              <a:ext uri="{FF2B5EF4-FFF2-40B4-BE49-F238E27FC236}">
                <a16:creationId xmlns:a16="http://schemas.microsoft.com/office/drawing/2014/main" id="{2C6B938C-E3E9-5DBC-28A2-2893DBD89943}"/>
              </a:ext>
            </a:extLst>
          </p:cNvPr>
          <p:cNvSpPr txBox="1"/>
          <p:nvPr/>
        </p:nvSpPr>
        <p:spPr>
          <a:xfrm>
            <a:off x="6700826" y="3896852"/>
            <a:ext cx="4441479"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spcAft>
                <a:spcPts val="900"/>
              </a:spcAft>
              <a:defRPr/>
            </a:pPr>
            <a:r>
              <a:rPr lang="en-US" sz="2000" kern="0" dirty="0">
                <a:solidFill>
                  <a:schemeClr val="tx1">
                    <a:lumMod val="75000"/>
                  </a:schemeClr>
                </a:solidFill>
                <a:latin typeface="Helvetica"/>
                <a:ea typeface="Helvetica Neue"/>
                <a:cs typeface="Helvetica Neue"/>
                <a:sym typeface="Helvetica Neue"/>
              </a:rPr>
              <a:t>Improve state </a:t>
            </a:r>
            <a:r>
              <a:rPr lang="en-US" sz="2000" b="1" kern="0" dirty="0">
                <a:solidFill>
                  <a:schemeClr val="tx1">
                    <a:lumMod val="75000"/>
                  </a:schemeClr>
                </a:solidFill>
                <a:latin typeface="Helvetica"/>
                <a:ea typeface="Helvetica Neue"/>
                <a:cs typeface="Helvetica Neue"/>
                <a:sym typeface="Helvetica Neue"/>
              </a:rPr>
              <a:t>capacity to leverage taxation </a:t>
            </a:r>
            <a:r>
              <a:rPr lang="en-US" sz="2000" kern="0" dirty="0">
                <a:solidFill>
                  <a:schemeClr val="tx1">
                    <a:lumMod val="75000"/>
                  </a:schemeClr>
                </a:solidFill>
                <a:latin typeface="Helvetica"/>
                <a:ea typeface="Helvetica Neue"/>
                <a:cs typeface="Helvetica Neue"/>
                <a:sym typeface="Helvetica Neue"/>
              </a:rPr>
              <a:t>as a tool for SDGs</a:t>
            </a:r>
          </a:p>
        </p:txBody>
      </p:sp>
      <p:pic>
        <p:nvPicPr>
          <p:cNvPr id="15" name="Picture 14" descr="A person and person holding a puzzle piece&#10;&#10;Description automatically generated">
            <a:extLst>
              <a:ext uri="{FF2B5EF4-FFF2-40B4-BE49-F238E27FC236}">
                <a16:creationId xmlns:a16="http://schemas.microsoft.com/office/drawing/2014/main" id="{CFC0AF03-DFCD-E19A-C901-5649F80804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9823" y="2673596"/>
            <a:ext cx="1088706" cy="836126"/>
          </a:xfrm>
          <a:prstGeom prst="rect">
            <a:avLst/>
          </a:prstGeom>
        </p:spPr>
      </p:pic>
      <p:pic>
        <p:nvPicPr>
          <p:cNvPr id="16" name="Picture 15" descr="A white icon of a building and stacks of coins&#10;&#10;Description automatically generated">
            <a:extLst>
              <a:ext uri="{FF2B5EF4-FFF2-40B4-BE49-F238E27FC236}">
                <a16:creationId xmlns:a16="http://schemas.microsoft.com/office/drawing/2014/main" id="{667B3543-FC12-86A0-5393-A670152C91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7507" y="1485385"/>
            <a:ext cx="845193" cy="845193"/>
          </a:xfrm>
          <a:prstGeom prst="rect">
            <a:avLst/>
          </a:prstGeom>
        </p:spPr>
      </p:pic>
      <p:sp>
        <p:nvSpPr>
          <p:cNvPr id="18" name="TextBox 17">
            <a:extLst>
              <a:ext uri="{FF2B5EF4-FFF2-40B4-BE49-F238E27FC236}">
                <a16:creationId xmlns:a16="http://schemas.microsoft.com/office/drawing/2014/main" id="{45411D1D-D0FB-24AB-D19D-AD210A0E0896}"/>
              </a:ext>
            </a:extLst>
          </p:cNvPr>
          <p:cNvSpPr txBox="1"/>
          <p:nvPr/>
        </p:nvSpPr>
        <p:spPr>
          <a:xfrm>
            <a:off x="6700826" y="1472949"/>
            <a:ext cx="481789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defRPr/>
            </a:pPr>
            <a:r>
              <a:rPr lang="en-US" sz="2000" kern="0" dirty="0">
                <a:solidFill>
                  <a:schemeClr val="tx1">
                    <a:lumMod val="75000"/>
                  </a:schemeClr>
                </a:solidFill>
                <a:latin typeface="Helvetica" pitchFamily="2" charset="0"/>
                <a:ea typeface="Helvetica Neue"/>
                <a:cs typeface="Helvetica Neue"/>
                <a:sym typeface="Helvetica Neue"/>
              </a:rPr>
              <a:t>Enhance </a:t>
            </a:r>
            <a:r>
              <a:rPr lang="en-US" sz="2000" b="1" kern="0" dirty="0">
                <a:solidFill>
                  <a:schemeClr val="tx1">
                    <a:lumMod val="75000"/>
                  </a:schemeClr>
                </a:solidFill>
                <a:latin typeface="Helvetica" pitchFamily="2" charset="0"/>
                <a:ea typeface="Helvetica Neue"/>
                <a:cs typeface="Helvetica Neue"/>
                <a:sym typeface="Helvetica Neue"/>
              </a:rPr>
              <a:t>domestic resource mobilization (DRM)</a:t>
            </a:r>
            <a:endParaRPr lang="en-GB" sz="2000" dirty="0">
              <a:solidFill>
                <a:schemeClr val="tx1">
                  <a:lumMod val="75000"/>
                </a:schemeClr>
              </a:solidFill>
              <a:effectLst/>
              <a:latin typeface="Helvetica" pitchFamily="2" charset="0"/>
              <a:cs typeface="Sabon Next LT" panose="02000500000000000000" pitchFamily="2" charset="0"/>
            </a:endParaRPr>
          </a:p>
          <a:p>
            <a:pPr defTabSz="1219169" hangingPunct="0">
              <a:defRPr/>
            </a:pPr>
            <a:endParaRPr lang="en-US" sz="2000" kern="0" dirty="0">
              <a:solidFill>
                <a:srgbClr val="5E5E5E"/>
              </a:solidFill>
              <a:latin typeface="Helvetica Neue"/>
              <a:ea typeface="Helvetica Neue"/>
              <a:cs typeface="Helvetica Neue"/>
              <a:sym typeface="Helvetica Neue"/>
            </a:endParaRPr>
          </a:p>
        </p:txBody>
      </p:sp>
      <p:sp>
        <p:nvSpPr>
          <p:cNvPr id="20" name="TextBox 19">
            <a:extLst>
              <a:ext uri="{FF2B5EF4-FFF2-40B4-BE49-F238E27FC236}">
                <a16:creationId xmlns:a16="http://schemas.microsoft.com/office/drawing/2014/main" id="{18FECCD6-0048-B0C8-2134-62281BF81E5D}"/>
              </a:ext>
            </a:extLst>
          </p:cNvPr>
          <p:cNvSpPr txBox="1"/>
          <p:nvPr/>
        </p:nvSpPr>
        <p:spPr>
          <a:xfrm>
            <a:off x="6700826" y="2605556"/>
            <a:ext cx="481789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defRPr/>
            </a:pPr>
            <a:r>
              <a:rPr lang="en-US" sz="2000" kern="0" dirty="0">
                <a:solidFill>
                  <a:schemeClr val="tx1">
                    <a:lumMod val="75000"/>
                  </a:schemeClr>
                </a:solidFill>
                <a:latin typeface="Helvetica"/>
                <a:ea typeface="Helvetica Neue"/>
                <a:cs typeface="Helvetica Neue"/>
                <a:sym typeface="Helvetica Neue"/>
              </a:rPr>
              <a:t>Provide tools for </a:t>
            </a:r>
            <a:r>
              <a:rPr lang="en-US" sz="2000" b="1" kern="0" dirty="0">
                <a:solidFill>
                  <a:schemeClr val="tx1">
                    <a:lumMod val="75000"/>
                  </a:schemeClr>
                </a:solidFill>
                <a:latin typeface="Helvetica"/>
                <a:ea typeface="Helvetica Neue"/>
                <a:cs typeface="Helvetica Neue"/>
                <a:sym typeface="Helvetica Neue"/>
              </a:rPr>
              <a:t>evidence-based tax polices</a:t>
            </a:r>
            <a:r>
              <a:rPr lang="en-US" sz="2000" kern="0" dirty="0">
                <a:solidFill>
                  <a:schemeClr val="tx1">
                    <a:lumMod val="75000"/>
                  </a:schemeClr>
                </a:solidFill>
                <a:latin typeface="Helvetica"/>
                <a:ea typeface="Helvetica Neue"/>
                <a:cs typeface="Helvetica Neue"/>
                <a:sym typeface="Helvetica Neue"/>
              </a:rPr>
              <a:t> to promote sustainable development</a:t>
            </a:r>
          </a:p>
        </p:txBody>
      </p:sp>
      <p:pic>
        <p:nvPicPr>
          <p:cNvPr id="21" name="Picture 20" descr="A blue building with columns in a circle&#10;&#10;Description automatically generated">
            <a:extLst>
              <a:ext uri="{FF2B5EF4-FFF2-40B4-BE49-F238E27FC236}">
                <a16:creationId xmlns:a16="http://schemas.microsoft.com/office/drawing/2014/main" id="{CFC394B1-1CD5-AD7A-3F78-0F6369B04D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1679" y="3749318"/>
            <a:ext cx="1056850" cy="1056850"/>
          </a:xfrm>
          <a:prstGeom prst="rect">
            <a:avLst/>
          </a:prstGeom>
        </p:spPr>
      </p:pic>
      <p:sp>
        <p:nvSpPr>
          <p:cNvPr id="3" name="Chevron 2">
            <a:extLst>
              <a:ext uri="{FF2B5EF4-FFF2-40B4-BE49-F238E27FC236}">
                <a16:creationId xmlns:a16="http://schemas.microsoft.com/office/drawing/2014/main" id="{04591995-4961-4B00-F1CC-06FB59558A0C}"/>
              </a:ext>
            </a:extLst>
          </p:cNvPr>
          <p:cNvSpPr/>
          <p:nvPr/>
        </p:nvSpPr>
        <p:spPr>
          <a:xfrm>
            <a:off x="4039345" y="3218184"/>
            <a:ext cx="659033" cy="818785"/>
          </a:xfrm>
          <a:prstGeom prst="chevron">
            <a:avLst/>
          </a:prstGeom>
          <a:solidFill>
            <a:schemeClr val="bg1">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defRPr/>
            </a:pPr>
            <a:endParaRPr lang="en-US" sz="1200" kern="0">
              <a:solidFill>
                <a:srgbClr val="5E5E5E"/>
              </a:solidFill>
              <a:latin typeface="Helvetica Neue"/>
              <a:ea typeface="Helvetica Neue"/>
              <a:cs typeface="Helvetica Neue"/>
              <a:sym typeface="Helvetica Neue"/>
            </a:endParaRPr>
          </a:p>
        </p:txBody>
      </p:sp>
      <p:sp>
        <p:nvSpPr>
          <p:cNvPr id="5" name="Chevron 4">
            <a:extLst>
              <a:ext uri="{FF2B5EF4-FFF2-40B4-BE49-F238E27FC236}">
                <a16:creationId xmlns:a16="http://schemas.microsoft.com/office/drawing/2014/main" id="{02A2F197-D9DF-6591-EB8F-0D87CE8EDD60}"/>
              </a:ext>
            </a:extLst>
          </p:cNvPr>
          <p:cNvSpPr/>
          <p:nvPr/>
        </p:nvSpPr>
        <p:spPr>
          <a:xfrm>
            <a:off x="4561159" y="3218184"/>
            <a:ext cx="659032" cy="836125"/>
          </a:xfrm>
          <a:prstGeom prst="chevron">
            <a:avLst/>
          </a:prstGeom>
          <a:solidFill>
            <a:schemeClr val="bg1">
              <a:lumMod val="6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defRPr/>
            </a:pPr>
            <a:endParaRPr lang="en-US" sz="1200" kern="0">
              <a:solidFill>
                <a:srgbClr val="5E5E5E"/>
              </a:solidFill>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214EA1D5-F38E-AAB9-C1A3-6924D3B07526}"/>
              </a:ext>
            </a:extLst>
          </p:cNvPr>
          <p:cNvSpPr txBox="1"/>
          <p:nvPr/>
        </p:nvSpPr>
        <p:spPr>
          <a:xfrm>
            <a:off x="6700826" y="5041766"/>
            <a:ext cx="495385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spcAft>
                <a:spcPts val="900"/>
              </a:spcAft>
              <a:defRPr/>
            </a:pPr>
            <a:r>
              <a:rPr lang="en-US" sz="2000" b="1" kern="0" dirty="0">
                <a:solidFill>
                  <a:schemeClr val="tx1">
                    <a:lumMod val="75000"/>
                  </a:schemeClr>
                </a:solidFill>
                <a:latin typeface="Helvetica"/>
                <a:ea typeface="Helvetica Neue"/>
                <a:cs typeface="Helvetica Neue"/>
                <a:sym typeface="Helvetica Neue"/>
              </a:rPr>
              <a:t>Coordination mechanism </a:t>
            </a:r>
            <a:r>
              <a:rPr lang="en-US" sz="2000" kern="0" dirty="0">
                <a:solidFill>
                  <a:schemeClr val="tx1">
                    <a:lumMod val="75000"/>
                  </a:schemeClr>
                </a:solidFill>
                <a:latin typeface="Helvetica"/>
                <a:ea typeface="Helvetica Neue"/>
                <a:cs typeface="Helvetica Neue"/>
                <a:sym typeface="Helvetica Neue"/>
              </a:rPr>
              <a:t>between government and with development partners</a:t>
            </a:r>
            <a:endParaRPr lang="en-US" sz="2000" b="1" kern="0" dirty="0">
              <a:solidFill>
                <a:schemeClr val="tx1">
                  <a:lumMod val="75000"/>
                </a:schemeClr>
              </a:solidFill>
              <a:latin typeface="Helvetica"/>
              <a:ea typeface="Helvetica Neue"/>
              <a:cs typeface="Helvetica Neue"/>
              <a:sym typeface="Helvetica Neue"/>
            </a:endParaRPr>
          </a:p>
        </p:txBody>
      </p:sp>
      <p:pic>
        <p:nvPicPr>
          <p:cNvPr id="9" name="Picture 8" descr="A group of gears with arrows&#10;&#10;Description automatically generated">
            <a:extLst>
              <a:ext uri="{FF2B5EF4-FFF2-40B4-BE49-F238E27FC236}">
                <a16:creationId xmlns:a16="http://schemas.microsoft.com/office/drawing/2014/main" id="{0AB5A748-EF26-3F5F-5269-857BA0DA55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1679" y="5041766"/>
            <a:ext cx="940925" cy="940925"/>
          </a:xfrm>
          <a:prstGeom prst="rect">
            <a:avLst/>
          </a:prstGeom>
        </p:spPr>
      </p:pic>
      <p:sp>
        <p:nvSpPr>
          <p:cNvPr id="6" name="TextBox 9">
            <a:extLst>
              <a:ext uri="{FF2B5EF4-FFF2-40B4-BE49-F238E27FC236}">
                <a16:creationId xmlns:a16="http://schemas.microsoft.com/office/drawing/2014/main" id="{92E1EF6D-A698-F77C-914C-81E5EFE4FD73}"/>
              </a:ext>
            </a:extLst>
          </p:cNvPr>
          <p:cNvSpPr txBox="1"/>
          <p:nvPr/>
        </p:nvSpPr>
        <p:spPr>
          <a:xfrm>
            <a:off x="451104" y="238189"/>
            <a:ext cx="9150096" cy="644151"/>
          </a:xfrm>
          <a:prstGeom prst="rect">
            <a:avLst/>
          </a:prstGeom>
          <a:noFill/>
          <a:ln w="12700" cap="flat">
            <a:noFill/>
            <a:miter lim="400000"/>
          </a:ln>
          <a:effectLst/>
          <a:sp3d/>
        </p:spPr>
        <p:txBody>
          <a:bodyPr wrap="square">
            <a:spAutoFit/>
          </a:bodyPr>
          <a:lstStyle/>
          <a:p>
            <a:pPr marL="0" marR="0" lvl="0" indent="0" defTabSz="2438337" eaLnBrk="1" fontAlgn="auto" latinLnBrk="0" hangingPunct="0">
              <a:lnSpc>
                <a:spcPct val="110000"/>
              </a:lnSpc>
              <a:spcBef>
                <a:spcPts val="0"/>
              </a:spcBef>
              <a:spcAft>
                <a:spcPts val="0"/>
              </a:spcAft>
              <a:buClrTx/>
              <a:buSzTx/>
              <a:buFontTx/>
              <a:buNone/>
              <a:tabLst/>
              <a:defRPr/>
            </a:pPr>
            <a:r>
              <a:rPr kumimoji="0" lang="en-US" sz="3600" b="1" i="0" u="none" strike="noStrike" kern="0" cap="none" spc="-232" normalizeH="0" baseline="0" dirty="0">
                <a:ln>
                  <a:noFill/>
                </a:ln>
                <a:solidFill>
                  <a:srgbClr val="002060"/>
                </a:solidFill>
                <a:effectLst/>
                <a:uLnTx/>
                <a:uFillTx/>
                <a:latin typeface="Proxima Nova Rg"/>
                <a:ea typeface="Helvetica Neue"/>
                <a:cs typeface="Helvetica Neue"/>
                <a:sym typeface="Proxima Nova"/>
              </a:rPr>
              <a:t>Introducing - SDG Tax Framework (STF) </a:t>
            </a:r>
          </a:p>
        </p:txBody>
      </p:sp>
      <p:sp>
        <p:nvSpPr>
          <p:cNvPr id="17" name="TextBox 16">
            <a:extLst>
              <a:ext uri="{FF2B5EF4-FFF2-40B4-BE49-F238E27FC236}">
                <a16:creationId xmlns:a16="http://schemas.microsoft.com/office/drawing/2014/main" id="{6D60BA05-03C1-FAA1-519D-845D6273049F}"/>
              </a:ext>
            </a:extLst>
          </p:cNvPr>
          <p:cNvSpPr txBox="1"/>
          <p:nvPr/>
        </p:nvSpPr>
        <p:spPr>
          <a:xfrm>
            <a:off x="556230" y="3321668"/>
            <a:ext cx="3192333" cy="1338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438337" rtl="0" eaLnBrk="1" fontAlgn="auto" latinLnBrk="0" hangingPunct="0">
              <a:lnSpc>
                <a:spcPct val="100000"/>
              </a:lnSpc>
              <a:spcBef>
                <a:spcPts val="0"/>
              </a:spcBef>
              <a:spcAft>
                <a:spcPts val="1800"/>
              </a:spcAft>
              <a:buClrTx/>
              <a:buSzTx/>
              <a:buFontTx/>
              <a:buNone/>
              <a:tabLst/>
              <a:defRPr/>
            </a:pPr>
            <a:r>
              <a:rPr lang="en-US" sz="2200" b="1" dirty="0">
                <a:solidFill>
                  <a:srgbClr val="535353"/>
                </a:solidFill>
                <a:latin typeface="Helvetica"/>
              </a:rPr>
              <a:t>D</a:t>
            </a:r>
            <a:r>
              <a:rPr kumimoji="0" lang="en-US" sz="2200" b="1" i="0" u="none" strike="noStrike" kern="0" cap="none" spc="0" normalizeH="0" baseline="0" noProof="0" dirty="0" err="1">
                <a:ln>
                  <a:noFill/>
                </a:ln>
                <a:solidFill>
                  <a:srgbClr val="535353"/>
                </a:solidFill>
                <a:effectLst/>
                <a:uLnTx/>
                <a:uFillTx/>
                <a:latin typeface="Helvetica"/>
                <a:sym typeface="Helvetica Neue"/>
              </a:rPr>
              <a:t>iagnostic</a:t>
            </a:r>
            <a:r>
              <a:rPr kumimoji="0" lang="en-US" sz="2200" b="1" i="0" u="none" strike="noStrike" kern="0" cap="none" spc="0" normalizeH="0" baseline="0" noProof="0" dirty="0">
                <a:ln>
                  <a:noFill/>
                </a:ln>
                <a:solidFill>
                  <a:srgbClr val="535353"/>
                </a:solidFill>
                <a:effectLst/>
                <a:uLnTx/>
                <a:uFillTx/>
                <a:latin typeface="Helvetica"/>
                <a:sym typeface="Helvetica Neue"/>
              </a:rPr>
              <a:t> </a:t>
            </a:r>
            <a:r>
              <a:rPr kumimoji="0" lang="en-US" sz="2200" b="0" i="0" u="none" strike="noStrike" kern="0" cap="none" spc="0" normalizeH="0" baseline="0" noProof="0" dirty="0">
                <a:ln>
                  <a:noFill/>
                </a:ln>
                <a:solidFill>
                  <a:srgbClr val="535353"/>
                </a:solidFill>
                <a:effectLst/>
                <a:uLnTx/>
                <a:uFillTx/>
                <a:latin typeface="Helvetica"/>
                <a:ea typeface="+mj-ea"/>
                <a:cs typeface="+mj-cs"/>
                <a:sym typeface="Helvetica Neue"/>
              </a:rPr>
              <a:t>tool </a:t>
            </a:r>
          </a:p>
          <a:p>
            <a:pPr marL="0" marR="0" lvl="0" indent="0" algn="ctr" defTabSz="2438337" rtl="0" eaLnBrk="1" fontAlgn="auto" latinLnBrk="0" hangingPunct="0">
              <a:lnSpc>
                <a:spcPct val="100000"/>
              </a:lnSpc>
              <a:spcBef>
                <a:spcPts val="0"/>
              </a:spcBef>
              <a:spcAft>
                <a:spcPts val="1800"/>
              </a:spcAft>
              <a:buClrTx/>
              <a:buSzTx/>
              <a:buFontTx/>
              <a:buNone/>
              <a:tabLst/>
              <a:defRPr/>
            </a:pPr>
            <a:r>
              <a:rPr lang="en-US" sz="2200" dirty="0">
                <a:solidFill>
                  <a:srgbClr val="535353"/>
                </a:solidFill>
                <a:latin typeface="Helvetica"/>
              </a:rPr>
              <a:t>A</a:t>
            </a:r>
            <a:r>
              <a:rPr kumimoji="0" lang="en-US" sz="2200" b="0" i="0" u="none" strike="noStrike" kern="0" cap="none" spc="0" normalizeH="0" baseline="0" noProof="0" dirty="0" err="1">
                <a:ln>
                  <a:noFill/>
                </a:ln>
                <a:solidFill>
                  <a:srgbClr val="535353"/>
                </a:solidFill>
                <a:effectLst/>
                <a:uLnTx/>
                <a:uFillTx/>
                <a:latin typeface="Helvetica"/>
                <a:ea typeface="+mj-ea"/>
                <a:cs typeface="+mj-cs"/>
                <a:sym typeface="Helvetica Neue"/>
              </a:rPr>
              <a:t>ligns</a:t>
            </a:r>
            <a:r>
              <a:rPr kumimoji="0" lang="en-US" sz="2200" b="0" i="0" u="none" strike="noStrike" kern="0" cap="none" spc="0" normalizeH="0" baseline="0" noProof="0" dirty="0">
                <a:ln>
                  <a:noFill/>
                </a:ln>
                <a:solidFill>
                  <a:srgbClr val="535353"/>
                </a:solidFill>
                <a:effectLst/>
                <a:uLnTx/>
                <a:uFillTx/>
                <a:latin typeface="Helvetica"/>
                <a:ea typeface="+mj-ea"/>
                <a:cs typeface="+mj-cs"/>
                <a:sym typeface="Helvetica Neue"/>
              </a:rPr>
              <a:t> a </a:t>
            </a:r>
            <a:r>
              <a:rPr kumimoji="0" lang="en-US" sz="2200" b="1" i="0" u="none" strike="noStrike" kern="0" cap="none" spc="0" normalizeH="0" baseline="0" noProof="0" dirty="0">
                <a:ln>
                  <a:noFill/>
                </a:ln>
                <a:solidFill>
                  <a:srgbClr val="535353"/>
                </a:solidFill>
                <a:effectLst/>
                <a:uLnTx/>
                <a:uFillTx/>
                <a:latin typeface="Helvetica"/>
                <a:ea typeface="+mj-ea"/>
                <a:cs typeface="+mj-cs"/>
                <a:sym typeface="Helvetica Neue"/>
              </a:rPr>
              <a:t>country’s tax system with SDGs</a:t>
            </a:r>
          </a:p>
        </p:txBody>
      </p:sp>
    </p:spTree>
    <p:extLst>
      <p:ext uri="{BB962C8B-B14F-4D97-AF65-F5344CB8AC3E}">
        <p14:creationId xmlns:p14="http://schemas.microsoft.com/office/powerpoint/2010/main" val="125607931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D2DD8B-A13B-BA39-C4C5-D76C0AB66D3B}"/>
              </a:ext>
            </a:extLst>
          </p:cNvPr>
          <p:cNvSpPr txBox="1"/>
          <p:nvPr/>
        </p:nvSpPr>
        <p:spPr>
          <a:xfrm>
            <a:off x="482777" y="191330"/>
            <a:ext cx="10049152" cy="6671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lnSpc>
                <a:spcPct val="110000"/>
              </a:lnSpc>
            </a:pPr>
            <a:r>
              <a:rPr lang="en-US" sz="3750" b="1" kern="0" spc="-116">
                <a:solidFill>
                  <a:srgbClr val="076AAD"/>
                </a:solidFill>
                <a:latin typeface="Proxima Nova Rg"/>
                <a:sym typeface="Proxima Nova"/>
              </a:rPr>
              <a:t>Demand for STF </a:t>
            </a:r>
            <a:endParaRPr lang="en-PK" sz="3750" b="1" kern="0" spc="-116">
              <a:solidFill>
                <a:srgbClr val="076AAD"/>
              </a:solidFill>
              <a:latin typeface="Proxima Nova Rg"/>
              <a:sym typeface="Proxima Nova"/>
            </a:endParaRPr>
          </a:p>
        </p:txBody>
      </p:sp>
      <p:pic>
        <p:nvPicPr>
          <p:cNvPr id="2" name="Picture 1">
            <a:extLst>
              <a:ext uri="{FF2B5EF4-FFF2-40B4-BE49-F238E27FC236}">
                <a16:creationId xmlns:a16="http://schemas.microsoft.com/office/drawing/2014/main" id="{E504B063-F3DE-0E75-4CA5-1582AD7CFCE0}"/>
              </a:ext>
            </a:extLst>
          </p:cNvPr>
          <p:cNvPicPr>
            <a:picLocks noChangeAspect="1"/>
          </p:cNvPicPr>
          <p:nvPr/>
        </p:nvPicPr>
        <p:blipFill>
          <a:blip r:embed="rId3"/>
          <a:stretch>
            <a:fillRect/>
          </a:stretch>
        </p:blipFill>
        <p:spPr>
          <a:xfrm>
            <a:off x="10787238" y="93576"/>
            <a:ext cx="1404762" cy="1095238"/>
          </a:xfrm>
          <a:prstGeom prst="rect">
            <a:avLst/>
          </a:prstGeom>
        </p:spPr>
      </p:pic>
      <p:sp>
        <p:nvSpPr>
          <p:cNvPr id="40" name="Rectangle 39">
            <a:extLst>
              <a:ext uri="{FF2B5EF4-FFF2-40B4-BE49-F238E27FC236}">
                <a16:creationId xmlns:a16="http://schemas.microsoft.com/office/drawing/2014/main" id="{6D6AEF9F-BC3D-2CF8-BD9C-4FCDBAD337D4}"/>
              </a:ext>
            </a:extLst>
          </p:cNvPr>
          <p:cNvSpPr/>
          <p:nvPr/>
        </p:nvSpPr>
        <p:spPr>
          <a:xfrm rot="16200000">
            <a:off x="5991305" y="6680818"/>
            <a:ext cx="209389" cy="235962"/>
          </a:xfrm>
          <a:prstGeom prst="rect">
            <a:avLst/>
          </a:prstGeom>
          <a:solidFill>
            <a:srgbClr val="00206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endParaRPr lang="en-PK" sz="1200" kern="0">
              <a:solidFill>
                <a:srgbClr val="5E5E5E"/>
              </a:solidFill>
              <a:latin typeface="Helvetica Neue"/>
              <a:ea typeface="+mj-ea"/>
              <a:cs typeface="+mj-cs"/>
              <a:sym typeface="Helvetica Neue"/>
            </a:endParaRPr>
          </a:p>
        </p:txBody>
      </p:sp>
      <p:sp>
        <p:nvSpPr>
          <p:cNvPr id="3" name="TextBox 2">
            <a:extLst>
              <a:ext uri="{FF2B5EF4-FFF2-40B4-BE49-F238E27FC236}">
                <a16:creationId xmlns:a16="http://schemas.microsoft.com/office/drawing/2014/main" id="{C3DA28D0-0F95-649D-1F8C-808D1E2C5B1C}"/>
              </a:ext>
            </a:extLst>
          </p:cNvPr>
          <p:cNvSpPr txBox="1"/>
          <p:nvPr/>
        </p:nvSpPr>
        <p:spPr>
          <a:xfrm>
            <a:off x="482777" y="1073556"/>
            <a:ext cx="10508312" cy="5362558"/>
          </a:xfrm>
          <a:prstGeom prst="rect">
            <a:avLst/>
          </a:prstGeom>
          <a:noFill/>
        </p:spPr>
        <p:txBody>
          <a:bodyPr wrap="square">
            <a:spAutoFit/>
          </a:bodyPr>
          <a:lstStyle/>
          <a:p>
            <a:pPr marL="285750" indent="-285750">
              <a:lnSpc>
                <a:spcPct val="107000"/>
              </a:lnSpc>
              <a:spcBef>
                <a:spcPts val="200"/>
              </a:spcBef>
              <a:spcAft>
                <a:spcPts val="300"/>
              </a:spcAft>
              <a:buFont typeface="Arial" panose="020B0604020202020204" pitchFamily="34" charset="0"/>
              <a:buChar char="•"/>
            </a:pPr>
            <a:r>
              <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What is STF responding to? </a:t>
            </a:r>
          </a:p>
          <a:p>
            <a:pPr>
              <a:lnSpc>
                <a:spcPct val="107000"/>
              </a:lnSpc>
              <a:spcBef>
                <a:spcPts val="200"/>
              </a:spcBef>
              <a:spcAft>
                <a:spcPts val="300"/>
              </a:spcAft>
            </a:pPr>
            <a:endPar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endParaRPr>
          </a:p>
          <a:p>
            <a:pPr>
              <a:lnSpc>
                <a:spcPct val="107000"/>
              </a:lnSpc>
              <a:spcBef>
                <a:spcPts val="200"/>
              </a:spcBef>
              <a:spcAft>
                <a:spcPts val="300"/>
              </a:spcAft>
            </a:pPr>
            <a:endPar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endParaRPr>
          </a:p>
          <a:p>
            <a:pPr marL="285750" indent="-285750">
              <a:lnSpc>
                <a:spcPct val="107000"/>
              </a:lnSpc>
              <a:spcBef>
                <a:spcPts val="200"/>
              </a:spcBef>
              <a:spcAft>
                <a:spcPts val="300"/>
              </a:spcAft>
              <a:buFont typeface="Arial" panose="020B0604020202020204" pitchFamily="34" charset="0"/>
              <a:buChar char="•"/>
            </a:pPr>
            <a:endPar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endParaRPr>
          </a:p>
          <a:p>
            <a:pPr marL="285750" indent="-285750">
              <a:lnSpc>
                <a:spcPct val="107000"/>
              </a:lnSpc>
              <a:spcBef>
                <a:spcPts val="200"/>
              </a:spcBef>
              <a:spcAft>
                <a:spcPts val="300"/>
              </a:spcAft>
              <a:buFont typeface="Arial" panose="020B0604020202020204" pitchFamily="34" charset="0"/>
              <a:buChar char="•"/>
            </a:pPr>
            <a:r>
              <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Niche area – aligning tax policies with SDGs</a:t>
            </a:r>
          </a:p>
          <a:p>
            <a:pPr marL="285750" indent="-285750">
              <a:lnSpc>
                <a:spcPct val="107000"/>
              </a:lnSpc>
              <a:spcBef>
                <a:spcPts val="900"/>
              </a:spcBef>
              <a:spcAft>
                <a:spcPts val="300"/>
              </a:spcAft>
              <a:buFont typeface="Arial" panose="020B0604020202020204" pitchFamily="34" charset="0"/>
              <a:buChar char="•"/>
            </a:pPr>
            <a:r>
              <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Relevance </a:t>
            </a:r>
          </a:p>
          <a:p>
            <a:pPr marL="685800" indent="-285750">
              <a:lnSpc>
                <a:spcPct val="107000"/>
              </a:lnSpc>
              <a:spcAft>
                <a:spcPts val="300"/>
              </a:spcAft>
              <a:buFont typeface="Arial" panose="020B0604020202020204" pitchFamily="34" charset="0"/>
              <a:buChar char="•"/>
            </a:pPr>
            <a:r>
              <a:rPr lang="en-US" sz="2000"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6 years to Agenda 2030; financing gap USD 2.5 to 4 trillion annually (2024 Financing for Sustainable Development Report)</a:t>
            </a:r>
          </a:p>
          <a:p>
            <a:pPr marL="285750" indent="-285750">
              <a:lnSpc>
                <a:spcPct val="107000"/>
              </a:lnSpc>
              <a:spcBef>
                <a:spcPts val="900"/>
              </a:spcBef>
              <a:spcAft>
                <a:spcPts val="300"/>
              </a:spcAft>
              <a:buFont typeface="Arial" panose="020B0604020202020204" pitchFamily="34" charset="0"/>
              <a:buChar char="•"/>
            </a:pPr>
            <a:r>
              <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Rationale behind developing this tool</a:t>
            </a:r>
          </a:p>
          <a:p>
            <a:pPr marL="685800" indent="-285750">
              <a:lnSpc>
                <a:spcPct val="107000"/>
              </a:lnSpc>
              <a:spcAft>
                <a:spcPts val="300"/>
              </a:spcAft>
              <a:buFont typeface="Arial" panose="020B0604020202020204" pitchFamily="34" charset="0"/>
              <a:buChar char="•"/>
            </a:pPr>
            <a:r>
              <a:rPr lang="en-US" sz="2000"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Lack of benchmarking</a:t>
            </a:r>
          </a:p>
          <a:p>
            <a:pPr marL="685800" lvl="2" indent="-285750">
              <a:lnSpc>
                <a:spcPct val="107000"/>
              </a:lnSpc>
              <a:spcAft>
                <a:spcPts val="300"/>
              </a:spcAft>
              <a:buFont typeface="Arial" panose="020B0604020202020204" pitchFamily="34" charset="0"/>
              <a:buChar char="•"/>
            </a:pPr>
            <a:r>
              <a:rPr lang="en-US" sz="2000"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Lack of coordination at country level</a:t>
            </a:r>
          </a:p>
          <a:p>
            <a:pPr marL="685800" lvl="2" indent="-285750">
              <a:lnSpc>
                <a:spcPct val="107000"/>
              </a:lnSpc>
              <a:spcAft>
                <a:spcPts val="300"/>
              </a:spcAft>
              <a:buFont typeface="Arial" panose="020B0604020202020204" pitchFamily="34" charset="0"/>
              <a:buChar char="•"/>
            </a:pPr>
            <a:r>
              <a:rPr lang="en-US" sz="2000"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Fostering Multi and Bilateral partnerships</a:t>
            </a:r>
          </a:p>
          <a:p>
            <a:pPr>
              <a:lnSpc>
                <a:spcPct val="107000"/>
              </a:lnSpc>
              <a:spcBef>
                <a:spcPts val="200"/>
              </a:spcBef>
              <a:spcAft>
                <a:spcPts val="300"/>
              </a:spcAft>
            </a:pPr>
            <a:r>
              <a:rPr lang="en-US" sz="2000"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 </a:t>
            </a:r>
          </a:p>
        </p:txBody>
      </p:sp>
      <p:grpSp>
        <p:nvGrpSpPr>
          <p:cNvPr id="5" name="Group 4">
            <a:extLst>
              <a:ext uri="{FF2B5EF4-FFF2-40B4-BE49-F238E27FC236}">
                <a16:creationId xmlns:a16="http://schemas.microsoft.com/office/drawing/2014/main" id="{40A8A38C-1273-A191-F79C-0CDED796CD2F}"/>
              </a:ext>
            </a:extLst>
          </p:cNvPr>
          <p:cNvGrpSpPr/>
          <p:nvPr/>
        </p:nvGrpSpPr>
        <p:grpSpPr>
          <a:xfrm>
            <a:off x="1635994" y="1693848"/>
            <a:ext cx="3246903" cy="613477"/>
            <a:chOff x="13553453" y="4427136"/>
            <a:chExt cx="6508483" cy="1278171"/>
          </a:xfrm>
        </p:grpSpPr>
        <p:pic>
          <p:nvPicPr>
            <p:cNvPr id="6" name="Picture 5">
              <a:extLst>
                <a:ext uri="{FF2B5EF4-FFF2-40B4-BE49-F238E27FC236}">
                  <a16:creationId xmlns:a16="http://schemas.microsoft.com/office/drawing/2014/main" id="{35FD6739-4C02-1427-38EF-69D62B21F5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86" r="23662"/>
            <a:stretch/>
          </p:blipFill>
          <p:spPr>
            <a:xfrm>
              <a:off x="13553453" y="4427136"/>
              <a:ext cx="1421588" cy="1278171"/>
            </a:xfrm>
            <a:prstGeom prst="rect">
              <a:avLst/>
            </a:prstGeom>
          </p:spPr>
        </p:pic>
        <p:sp>
          <p:nvSpPr>
            <p:cNvPr id="7" name="TextBox 6">
              <a:extLst>
                <a:ext uri="{FF2B5EF4-FFF2-40B4-BE49-F238E27FC236}">
                  <a16:creationId xmlns:a16="http://schemas.microsoft.com/office/drawing/2014/main" id="{23DE751B-4E1C-913C-B49B-B9917A16C9D9}"/>
                </a:ext>
              </a:extLst>
            </p:cNvPr>
            <p:cNvSpPr txBox="1"/>
            <p:nvPr/>
          </p:nvSpPr>
          <p:spPr>
            <a:xfrm>
              <a:off x="15123357" y="4471079"/>
              <a:ext cx="4938579" cy="1206093"/>
            </a:xfrm>
            <a:prstGeom prst="roundRect">
              <a:avLst/>
            </a:prstGeom>
            <a:solidFill>
              <a:schemeClr val="bg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defRPr/>
              </a:pPr>
              <a:r>
                <a:rPr lang="en-US" sz="1400" b="1" kern="0">
                  <a:solidFill>
                    <a:srgbClr val="002060"/>
                  </a:solidFill>
                  <a:latin typeface="Proxima Nova Rg"/>
                  <a:sym typeface="Proxima Nova"/>
                </a:rPr>
                <a:t>SDGs</a:t>
              </a:r>
              <a:r>
                <a:rPr lang="en-US" sz="1400" kern="0">
                  <a:solidFill>
                    <a:srgbClr val="FFFFFF"/>
                  </a:solidFill>
                  <a:latin typeface="Proxima Nova Rg"/>
                  <a:sym typeface="Proxima Nova"/>
                </a:rPr>
                <a:t> identify </a:t>
              </a:r>
              <a:r>
                <a:rPr lang="en-US" sz="1400" b="1" kern="0">
                  <a:solidFill>
                    <a:srgbClr val="002060"/>
                  </a:solidFill>
                  <a:latin typeface="Proxima Nova Rg"/>
                  <a:sym typeface="Proxima Nova"/>
                </a:rPr>
                <a:t>what</a:t>
              </a:r>
              <a:r>
                <a:rPr lang="en-US" sz="1400" kern="0">
                  <a:solidFill>
                    <a:srgbClr val="FFFFFF"/>
                  </a:solidFill>
                  <a:latin typeface="Proxima Nova Rg"/>
                  <a:sym typeface="Proxima Nova"/>
                </a:rPr>
                <a:t> are the targets and their indicators</a:t>
              </a:r>
              <a:endParaRPr lang="en-PK" sz="1400" kern="0">
                <a:solidFill>
                  <a:srgbClr val="FFFFFF"/>
                </a:solidFill>
                <a:latin typeface="Helvetica Neue"/>
                <a:sym typeface="Helvetica Neue"/>
              </a:endParaRPr>
            </a:p>
          </p:txBody>
        </p:sp>
      </p:grpSp>
      <p:grpSp>
        <p:nvGrpSpPr>
          <p:cNvPr id="4" name="Group 3">
            <a:extLst>
              <a:ext uri="{FF2B5EF4-FFF2-40B4-BE49-F238E27FC236}">
                <a16:creationId xmlns:a16="http://schemas.microsoft.com/office/drawing/2014/main" id="{B309841E-F51F-6947-9B41-DFAFEE4624AD}"/>
              </a:ext>
            </a:extLst>
          </p:cNvPr>
          <p:cNvGrpSpPr/>
          <p:nvPr/>
        </p:nvGrpSpPr>
        <p:grpSpPr>
          <a:xfrm>
            <a:off x="5594392" y="1723284"/>
            <a:ext cx="3586185" cy="817245"/>
            <a:chOff x="11188783" y="2646228"/>
            <a:chExt cx="7172370" cy="1634488"/>
          </a:xfrm>
        </p:grpSpPr>
        <p:sp>
          <p:nvSpPr>
            <p:cNvPr id="9" name="TextBox 8">
              <a:extLst>
                <a:ext uri="{FF2B5EF4-FFF2-40B4-BE49-F238E27FC236}">
                  <a16:creationId xmlns:a16="http://schemas.microsoft.com/office/drawing/2014/main" id="{AC9DAC5D-2404-A369-7751-E655E0C18D91}"/>
                </a:ext>
              </a:extLst>
            </p:cNvPr>
            <p:cNvSpPr txBox="1"/>
            <p:nvPr/>
          </p:nvSpPr>
          <p:spPr>
            <a:xfrm>
              <a:off x="13868225" y="2646228"/>
              <a:ext cx="4492928" cy="1634488"/>
            </a:xfrm>
            <a:prstGeom prst="roundRect">
              <a:avLst/>
            </a:prstGeom>
            <a:solidFill>
              <a:schemeClr val="bg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defRPr/>
              </a:pPr>
              <a:r>
                <a:rPr lang="en-US" sz="1400" b="1" kern="0">
                  <a:solidFill>
                    <a:srgbClr val="002060"/>
                  </a:solidFill>
                  <a:latin typeface="Proxima Nova Rg"/>
                  <a:sym typeface="Proxima Nova"/>
                </a:rPr>
                <a:t>STF</a:t>
              </a:r>
              <a:r>
                <a:rPr lang="en-US" sz="1400" kern="0">
                  <a:solidFill>
                    <a:srgbClr val="FFFFFF"/>
                  </a:solidFill>
                  <a:latin typeface="Proxima Nova Rg"/>
                  <a:sym typeface="Proxima Nova"/>
                </a:rPr>
                <a:t> explains </a:t>
              </a:r>
              <a:r>
                <a:rPr lang="en-US" sz="1400" b="1" kern="0">
                  <a:solidFill>
                    <a:srgbClr val="002060"/>
                  </a:solidFill>
                  <a:latin typeface="Proxima Nova Rg"/>
                  <a:sym typeface="Proxima Nova"/>
                </a:rPr>
                <a:t>how</a:t>
              </a:r>
              <a:r>
                <a:rPr lang="en-US" sz="1400" kern="0">
                  <a:solidFill>
                    <a:srgbClr val="FFFFFF"/>
                  </a:solidFill>
                  <a:latin typeface="Proxima Nova Rg"/>
                  <a:sym typeface="Proxima Nova"/>
                </a:rPr>
                <a:t> these indicators can be achieved</a:t>
              </a:r>
              <a:endParaRPr lang="en-PK" sz="1400" kern="0">
                <a:solidFill>
                  <a:srgbClr val="FFFFFF"/>
                </a:solidFill>
                <a:latin typeface="Helvetica Neue"/>
                <a:sym typeface="Helvetica Neue"/>
              </a:endParaRPr>
            </a:p>
          </p:txBody>
        </p:sp>
        <p:pic>
          <p:nvPicPr>
            <p:cNvPr id="12" name="Picture 11" descr="A blue and white logo with a red and white logo&#10;&#10;Description automatically generated">
              <a:extLst>
                <a:ext uri="{FF2B5EF4-FFF2-40B4-BE49-F238E27FC236}">
                  <a16:creationId xmlns:a16="http://schemas.microsoft.com/office/drawing/2014/main" id="{96C90EA9-6AD6-36A2-6720-70F1157A6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8783" y="2737742"/>
              <a:ext cx="2368371" cy="927145"/>
            </a:xfrm>
            <a:prstGeom prst="rect">
              <a:avLst/>
            </a:prstGeom>
          </p:spPr>
        </p:pic>
      </p:grpSp>
    </p:spTree>
    <p:extLst>
      <p:ext uri="{BB962C8B-B14F-4D97-AF65-F5344CB8AC3E}">
        <p14:creationId xmlns:p14="http://schemas.microsoft.com/office/powerpoint/2010/main" val="7656379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07EAC9-F261-1E3F-6487-79BDFFC0A7D7}"/>
            </a:ext>
          </a:extLst>
        </p:cNvPr>
        <p:cNvGrpSpPr/>
        <p:nvPr/>
      </p:nvGrpSpPr>
      <p:grpSpPr>
        <a:xfrm>
          <a:off x="0" y="0"/>
          <a:ext cx="0" cy="0"/>
          <a:chOff x="0" y="0"/>
          <a:chExt cx="0" cy="0"/>
        </a:xfrm>
      </p:grpSpPr>
      <p:pic>
        <p:nvPicPr>
          <p:cNvPr id="5" name="Picture 4" descr="A white cover with colorful cubes&#10;&#10;Description automatically generated">
            <a:extLst>
              <a:ext uri="{FF2B5EF4-FFF2-40B4-BE49-F238E27FC236}">
                <a16:creationId xmlns:a16="http://schemas.microsoft.com/office/drawing/2014/main" id="{4F712467-F2C0-7698-DFFC-0EC7C1E4F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83" y="2449910"/>
            <a:ext cx="2230804" cy="3155381"/>
          </a:xfrm>
          <a:prstGeom prst="rect">
            <a:avLst/>
          </a:prstGeom>
        </p:spPr>
      </p:pic>
      <p:sp>
        <p:nvSpPr>
          <p:cNvPr id="3" name="Заголовок 1">
            <a:extLst>
              <a:ext uri="{FF2B5EF4-FFF2-40B4-BE49-F238E27FC236}">
                <a16:creationId xmlns:a16="http://schemas.microsoft.com/office/drawing/2014/main" id="{BB30D1FF-56B5-58AA-B4CA-B208770C1309}"/>
              </a:ext>
            </a:extLst>
          </p:cNvPr>
          <p:cNvSpPr txBox="1">
            <a:spLocks/>
          </p:cNvSpPr>
          <p:nvPr/>
        </p:nvSpPr>
        <p:spPr>
          <a:xfrm>
            <a:off x="30305" y="110175"/>
            <a:ext cx="10382250" cy="893000"/>
          </a:xfrm>
          <a:prstGeom prst="rect">
            <a:avLst/>
          </a:prstGeom>
        </p:spPr>
        <p:txBody>
          <a:bodyPr>
            <a:norm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9pPr>
          </a:lstStyle>
          <a:p>
            <a:pPr defTabSz="1219169">
              <a:defRPr/>
            </a:pPr>
            <a:r>
              <a:rPr lang="en-US" sz="4000" kern="0" spc="-116" dirty="0">
                <a:solidFill>
                  <a:srgbClr val="002060"/>
                </a:solidFill>
              </a:rPr>
              <a:t>STF Methodology</a:t>
            </a:r>
            <a:endParaRPr lang="ru-AT" sz="4000" kern="0" spc="-116" dirty="0">
              <a:solidFill>
                <a:srgbClr val="002060"/>
              </a:solidFill>
            </a:endParaRPr>
          </a:p>
        </p:txBody>
      </p:sp>
      <p:pic>
        <p:nvPicPr>
          <p:cNvPr id="6" name="Picture 5" descr="Icon&#10;&#10;Description automatically generated">
            <a:extLst>
              <a:ext uri="{FF2B5EF4-FFF2-40B4-BE49-F238E27FC236}">
                <a16:creationId xmlns:a16="http://schemas.microsoft.com/office/drawing/2014/main" id="{34579FCF-0727-C279-E215-2E8B824CBB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78"/>
          <a:stretch/>
        </p:blipFill>
        <p:spPr>
          <a:xfrm>
            <a:off x="3233584" y="1410899"/>
            <a:ext cx="600439" cy="598038"/>
          </a:xfrm>
          <a:prstGeom prst="rect">
            <a:avLst/>
          </a:prstGeom>
        </p:spPr>
      </p:pic>
      <p:pic>
        <p:nvPicPr>
          <p:cNvPr id="14" name="Picture 13">
            <a:extLst>
              <a:ext uri="{FF2B5EF4-FFF2-40B4-BE49-F238E27FC236}">
                <a16:creationId xmlns:a16="http://schemas.microsoft.com/office/drawing/2014/main" id="{24920523-5273-CCD1-82AA-9F62A0BDED01}"/>
              </a:ext>
            </a:extLst>
          </p:cNvPr>
          <p:cNvPicPr>
            <a:picLocks noChangeAspect="1"/>
          </p:cNvPicPr>
          <p:nvPr/>
        </p:nvPicPr>
        <p:blipFill rotWithShape="1">
          <a:blip r:embed="rId5"/>
          <a:srcRect l="1068" t="2092" r="948" b="66549"/>
          <a:stretch/>
        </p:blipFill>
        <p:spPr>
          <a:xfrm>
            <a:off x="8399338" y="2468349"/>
            <a:ext cx="3057585" cy="739860"/>
          </a:xfrm>
          <a:prstGeom prst="rect">
            <a:avLst/>
          </a:prstGeom>
        </p:spPr>
      </p:pic>
      <p:pic>
        <p:nvPicPr>
          <p:cNvPr id="17" name="Picture 16" descr="A green check mark in a circle&#10;&#10;Description automatically generated">
            <a:extLst>
              <a:ext uri="{FF2B5EF4-FFF2-40B4-BE49-F238E27FC236}">
                <a16:creationId xmlns:a16="http://schemas.microsoft.com/office/drawing/2014/main" id="{F666510C-732C-9359-0FDB-2040F442CEDC}"/>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8287178" y="1979678"/>
            <a:ext cx="624948" cy="624948"/>
          </a:xfrm>
          <a:prstGeom prst="rect">
            <a:avLst/>
          </a:prstGeom>
        </p:spPr>
      </p:pic>
      <p:sp>
        <p:nvSpPr>
          <p:cNvPr id="22" name="TextBox 21">
            <a:extLst>
              <a:ext uri="{FF2B5EF4-FFF2-40B4-BE49-F238E27FC236}">
                <a16:creationId xmlns:a16="http://schemas.microsoft.com/office/drawing/2014/main" id="{441F0C36-3745-E3BC-C902-59650EE95D51}"/>
              </a:ext>
            </a:extLst>
          </p:cNvPr>
          <p:cNvSpPr txBox="1"/>
          <p:nvPr/>
        </p:nvSpPr>
        <p:spPr>
          <a:xfrm>
            <a:off x="4242044" y="1491403"/>
            <a:ext cx="24362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defRPr/>
            </a:pPr>
            <a:r>
              <a:rPr lang="en-US" sz="2000" b="1" kern="0" dirty="0">
                <a:solidFill>
                  <a:srgbClr val="013145"/>
                </a:solidFill>
                <a:latin typeface="Helvetica Neue"/>
                <a:sym typeface="Helvetica Neue"/>
              </a:rPr>
              <a:t>17 SDG-wise Modules</a:t>
            </a:r>
          </a:p>
        </p:txBody>
      </p:sp>
      <p:sp>
        <p:nvSpPr>
          <p:cNvPr id="23" name="TextBox 22">
            <a:extLst>
              <a:ext uri="{FF2B5EF4-FFF2-40B4-BE49-F238E27FC236}">
                <a16:creationId xmlns:a16="http://schemas.microsoft.com/office/drawing/2014/main" id="{0B9A6454-8811-02B6-8959-ED84D4F1788F}"/>
              </a:ext>
            </a:extLst>
          </p:cNvPr>
          <p:cNvSpPr txBox="1"/>
          <p:nvPr/>
        </p:nvSpPr>
        <p:spPr>
          <a:xfrm>
            <a:off x="8581770" y="1518383"/>
            <a:ext cx="269354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defRPr/>
            </a:pPr>
            <a:r>
              <a:rPr lang="en-US" sz="2000" b="1" kern="0" dirty="0">
                <a:solidFill>
                  <a:srgbClr val="013145"/>
                </a:solidFill>
                <a:latin typeface="Helvetica Neue"/>
                <a:sym typeface="Helvetica Neue"/>
              </a:rPr>
              <a:t>49 Selected Targets</a:t>
            </a:r>
          </a:p>
          <a:p>
            <a:pPr algn="ctr" defTabSz="1219169" hangingPunct="0">
              <a:defRPr/>
            </a:pPr>
            <a:endParaRPr lang="en-US" sz="2000" b="1" kern="0" dirty="0">
              <a:solidFill>
                <a:srgbClr val="013145"/>
              </a:solidFill>
              <a:latin typeface="Helvetica Neue"/>
              <a:sym typeface="Helvetica Neue"/>
            </a:endParaRPr>
          </a:p>
        </p:txBody>
      </p:sp>
      <p:sp>
        <p:nvSpPr>
          <p:cNvPr id="24" name="TextBox 23">
            <a:extLst>
              <a:ext uri="{FF2B5EF4-FFF2-40B4-BE49-F238E27FC236}">
                <a16:creationId xmlns:a16="http://schemas.microsoft.com/office/drawing/2014/main" id="{3AFB8A57-CC33-2AFA-3491-E28075998DA1}"/>
              </a:ext>
            </a:extLst>
          </p:cNvPr>
          <p:cNvSpPr txBox="1"/>
          <p:nvPr/>
        </p:nvSpPr>
        <p:spPr>
          <a:xfrm>
            <a:off x="389364" y="1493030"/>
            <a:ext cx="24362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defRPr/>
            </a:pPr>
            <a:r>
              <a:rPr lang="en-US" sz="2000" b="1" kern="0" dirty="0">
                <a:solidFill>
                  <a:srgbClr val="013145"/>
                </a:solidFill>
                <a:latin typeface="Helvetica Neue"/>
                <a:sym typeface="Helvetica Neue"/>
              </a:rPr>
              <a:t>STF Handbook</a:t>
            </a:r>
          </a:p>
          <a:p>
            <a:pPr algn="ctr" defTabSz="1219169" hangingPunct="0">
              <a:defRPr/>
            </a:pPr>
            <a:endParaRPr lang="en-US" sz="2000" b="1" kern="0" dirty="0">
              <a:solidFill>
                <a:srgbClr val="013145"/>
              </a:solidFill>
              <a:latin typeface="Helvetica Neue"/>
              <a:sym typeface="Helvetica Neue"/>
            </a:endParaRPr>
          </a:p>
          <a:p>
            <a:pPr algn="ctr" defTabSz="1219169" hangingPunct="0">
              <a:defRPr/>
            </a:pPr>
            <a:endParaRPr lang="en-US" sz="2000" b="1" kern="0" dirty="0">
              <a:solidFill>
                <a:srgbClr val="013145"/>
              </a:solidFill>
              <a:latin typeface="Helvetica Neue"/>
              <a:sym typeface="Helvetica Neue"/>
            </a:endParaRPr>
          </a:p>
        </p:txBody>
      </p:sp>
      <p:sp>
        <p:nvSpPr>
          <p:cNvPr id="8" name="TextBox 7">
            <a:extLst>
              <a:ext uri="{FF2B5EF4-FFF2-40B4-BE49-F238E27FC236}">
                <a16:creationId xmlns:a16="http://schemas.microsoft.com/office/drawing/2014/main" id="{8B0B7DD3-D170-4E3B-6462-C8E857676893}"/>
              </a:ext>
            </a:extLst>
          </p:cNvPr>
          <p:cNvSpPr txBox="1"/>
          <p:nvPr/>
        </p:nvSpPr>
        <p:spPr>
          <a:xfrm>
            <a:off x="110840" y="676292"/>
            <a:ext cx="9653258" cy="417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lnSpc>
                <a:spcPct val="150000"/>
              </a:lnSpc>
              <a:spcBef>
                <a:spcPts val="300"/>
              </a:spcBef>
              <a:spcAft>
                <a:spcPts val="300"/>
              </a:spcAft>
              <a:defRPr/>
            </a:pPr>
            <a:r>
              <a:rPr lang="en-US" sz="1600" kern="0" dirty="0">
                <a:solidFill>
                  <a:srgbClr val="000000"/>
                </a:solidFill>
                <a:latin typeface="Times New Roman" panose="02020603050405020304" pitchFamily="18" charset="0"/>
                <a:ea typeface="Calibri" panose="020F0502020204030204" pitchFamily="34" charset="0"/>
                <a:cs typeface="Arial" panose="020B0604020202020204" pitchFamily="34" charset="0"/>
                <a:sym typeface="Helvetica Neue"/>
              </a:rPr>
              <a:t>The STF focuses on targets and indicators that can possibly be achieved through tax interventions. </a:t>
            </a:r>
          </a:p>
        </p:txBody>
      </p:sp>
      <p:pic>
        <p:nvPicPr>
          <p:cNvPr id="54" name="Picture 53">
            <a:extLst>
              <a:ext uri="{FF2B5EF4-FFF2-40B4-BE49-F238E27FC236}">
                <a16:creationId xmlns:a16="http://schemas.microsoft.com/office/drawing/2014/main" id="{D82ED980-B7C9-C291-4A18-47B60C525D84}"/>
              </a:ext>
            </a:extLst>
          </p:cNvPr>
          <p:cNvPicPr>
            <a:picLocks noChangeAspect="1"/>
          </p:cNvPicPr>
          <p:nvPr/>
        </p:nvPicPr>
        <p:blipFill>
          <a:blip r:embed="rId8"/>
          <a:stretch>
            <a:fillRect/>
          </a:stretch>
        </p:blipFill>
        <p:spPr>
          <a:xfrm>
            <a:off x="4048074" y="2192720"/>
            <a:ext cx="2989681" cy="3221381"/>
          </a:xfrm>
          <a:prstGeom prst="rect">
            <a:avLst/>
          </a:prstGeom>
        </p:spPr>
      </p:pic>
      <p:pic>
        <p:nvPicPr>
          <p:cNvPr id="55" name="Picture 54" descr="A green check mark in a circle&#10;&#10;Description automatically generated">
            <a:extLst>
              <a:ext uri="{FF2B5EF4-FFF2-40B4-BE49-F238E27FC236}">
                <a16:creationId xmlns:a16="http://schemas.microsoft.com/office/drawing/2014/main" id="{EF7FECC0-CF6D-D5EE-ED90-AD3EDD6F39E8}"/>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10899838" y="1979465"/>
            <a:ext cx="624948" cy="624948"/>
          </a:xfrm>
          <a:prstGeom prst="rect">
            <a:avLst/>
          </a:prstGeom>
        </p:spPr>
      </p:pic>
      <p:pic>
        <p:nvPicPr>
          <p:cNvPr id="56" name="Picture 55" descr="A green check mark in a circle&#10;&#10;Description automatically generated">
            <a:extLst>
              <a:ext uri="{FF2B5EF4-FFF2-40B4-BE49-F238E27FC236}">
                <a16:creationId xmlns:a16="http://schemas.microsoft.com/office/drawing/2014/main" id="{DF625DF3-9378-F5F0-594C-FCC7F759B3C1}"/>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9154149" y="1979678"/>
            <a:ext cx="624948" cy="624948"/>
          </a:xfrm>
          <a:prstGeom prst="rect">
            <a:avLst/>
          </a:prstGeom>
        </p:spPr>
      </p:pic>
      <p:pic>
        <p:nvPicPr>
          <p:cNvPr id="59" name="Picture 58" descr="A collection of signs with text&#10;&#10;Description automatically generated">
            <a:extLst>
              <a:ext uri="{FF2B5EF4-FFF2-40B4-BE49-F238E27FC236}">
                <a16:creationId xmlns:a16="http://schemas.microsoft.com/office/drawing/2014/main" id="{BED262CA-AF70-01AE-C989-14682B886D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 t="46265" r="-202" b="10436"/>
          <a:stretch/>
        </p:blipFill>
        <p:spPr>
          <a:xfrm>
            <a:off x="8399338" y="3620938"/>
            <a:ext cx="3292953" cy="693190"/>
          </a:xfrm>
          <a:prstGeom prst="rect">
            <a:avLst/>
          </a:prstGeom>
        </p:spPr>
      </p:pic>
      <p:pic>
        <p:nvPicPr>
          <p:cNvPr id="60" name="Picture 59" descr="A green check mark in a circle&#10;&#10;Description automatically generated">
            <a:extLst>
              <a:ext uri="{FF2B5EF4-FFF2-40B4-BE49-F238E27FC236}">
                <a16:creationId xmlns:a16="http://schemas.microsoft.com/office/drawing/2014/main" id="{AA69A9BA-F575-98C1-815D-7DBB52D72E8D}"/>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9771548" y="3168529"/>
            <a:ext cx="624948" cy="624948"/>
          </a:xfrm>
          <a:prstGeom prst="rect">
            <a:avLst/>
          </a:prstGeom>
        </p:spPr>
      </p:pic>
      <p:pic>
        <p:nvPicPr>
          <p:cNvPr id="61" name="Picture 60" descr="A green check mark in a circle&#10;&#10;Description automatically generated">
            <a:extLst>
              <a:ext uri="{FF2B5EF4-FFF2-40B4-BE49-F238E27FC236}">
                <a16:creationId xmlns:a16="http://schemas.microsoft.com/office/drawing/2014/main" id="{450478B7-51BA-816F-9EF5-16E59ECB217C}"/>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10213795" y="3146654"/>
            <a:ext cx="624948" cy="624948"/>
          </a:xfrm>
          <a:prstGeom prst="rect">
            <a:avLst/>
          </a:prstGeom>
        </p:spPr>
      </p:pic>
      <p:pic>
        <p:nvPicPr>
          <p:cNvPr id="62" name="Picture 61" descr="A green check mark in a circle&#10;&#10;Description automatically generated">
            <a:extLst>
              <a:ext uri="{FF2B5EF4-FFF2-40B4-BE49-F238E27FC236}">
                <a16:creationId xmlns:a16="http://schemas.microsoft.com/office/drawing/2014/main" id="{2094B38A-6892-288C-4100-3A24A432E9E9}"/>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9222800" y="3146654"/>
            <a:ext cx="624948" cy="624948"/>
          </a:xfrm>
          <a:prstGeom prst="rect">
            <a:avLst/>
          </a:prstGeom>
        </p:spPr>
      </p:pic>
      <p:pic>
        <p:nvPicPr>
          <p:cNvPr id="63" name="Picture 62" descr="A green check mark in a circle&#10;&#10;Description automatically generated">
            <a:extLst>
              <a:ext uri="{FF2B5EF4-FFF2-40B4-BE49-F238E27FC236}">
                <a16:creationId xmlns:a16="http://schemas.microsoft.com/office/drawing/2014/main" id="{447AF0B5-AB5A-0ADF-1A12-082615ECCD3A}"/>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8780553" y="3158459"/>
            <a:ext cx="624948" cy="624948"/>
          </a:xfrm>
          <a:prstGeom prst="rect">
            <a:avLst/>
          </a:prstGeom>
        </p:spPr>
      </p:pic>
      <p:pic>
        <p:nvPicPr>
          <p:cNvPr id="64" name="Picture 63" descr="A collection of red and white signs&#10;&#10;Description automatically generated">
            <a:extLst>
              <a:ext uri="{FF2B5EF4-FFF2-40B4-BE49-F238E27FC236}">
                <a16:creationId xmlns:a16="http://schemas.microsoft.com/office/drawing/2014/main" id="{5A286B04-E37A-9879-190F-3EB29C75F3F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9090"/>
          <a:stretch/>
        </p:blipFill>
        <p:spPr>
          <a:xfrm>
            <a:off x="8378355" y="4726856"/>
            <a:ext cx="2539129" cy="839996"/>
          </a:xfrm>
          <a:prstGeom prst="rect">
            <a:avLst/>
          </a:prstGeom>
        </p:spPr>
      </p:pic>
      <p:pic>
        <p:nvPicPr>
          <p:cNvPr id="65" name="Picture 64" descr="A green check mark in a circle&#10;&#10;Description automatically generated">
            <a:extLst>
              <a:ext uri="{FF2B5EF4-FFF2-40B4-BE49-F238E27FC236}">
                <a16:creationId xmlns:a16="http://schemas.microsoft.com/office/drawing/2014/main" id="{C0C689A0-5F2E-C6EB-54EA-55413503506A}"/>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10292535" y="4239403"/>
            <a:ext cx="624948" cy="624948"/>
          </a:xfrm>
          <a:prstGeom prst="rect">
            <a:avLst/>
          </a:prstGeom>
        </p:spPr>
      </p:pic>
      <p:pic>
        <p:nvPicPr>
          <p:cNvPr id="66" name="Picture 65" descr="A green check mark in a circle&#10;&#10;Description automatically generated">
            <a:extLst>
              <a:ext uri="{FF2B5EF4-FFF2-40B4-BE49-F238E27FC236}">
                <a16:creationId xmlns:a16="http://schemas.microsoft.com/office/drawing/2014/main" id="{733DF154-80E6-F983-07D8-0D6BEC7B3552}"/>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8287178" y="4239403"/>
            <a:ext cx="624948" cy="624948"/>
          </a:xfrm>
          <a:prstGeom prst="rect">
            <a:avLst/>
          </a:prstGeom>
        </p:spPr>
      </p:pic>
      <p:pic>
        <p:nvPicPr>
          <p:cNvPr id="67" name="Picture 66" descr="Icon&#10;&#10;Description automatically generated">
            <a:extLst>
              <a:ext uri="{FF2B5EF4-FFF2-40B4-BE49-F238E27FC236}">
                <a16:creationId xmlns:a16="http://schemas.microsoft.com/office/drawing/2014/main" id="{B7B7A8E7-D1D9-87E9-D147-276E5C7797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78"/>
          <a:stretch/>
        </p:blipFill>
        <p:spPr>
          <a:xfrm>
            <a:off x="7083910" y="1379740"/>
            <a:ext cx="600439" cy="598038"/>
          </a:xfrm>
          <a:prstGeom prst="rect">
            <a:avLst/>
          </a:prstGeom>
        </p:spPr>
      </p:pic>
      <p:pic>
        <p:nvPicPr>
          <p:cNvPr id="11" name="Picture 10">
            <a:extLst>
              <a:ext uri="{FF2B5EF4-FFF2-40B4-BE49-F238E27FC236}">
                <a16:creationId xmlns:a16="http://schemas.microsoft.com/office/drawing/2014/main" id="{E95E3983-56FE-12C2-310E-00464FA63F06}"/>
              </a:ext>
            </a:extLst>
          </p:cNvPr>
          <p:cNvPicPr>
            <a:picLocks noChangeAspect="1"/>
          </p:cNvPicPr>
          <p:nvPr/>
        </p:nvPicPr>
        <p:blipFill>
          <a:blip r:embed="rId11"/>
          <a:stretch>
            <a:fillRect/>
          </a:stretch>
        </p:blipFill>
        <p:spPr>
          <a:xfrm>
            <a:off x="8378355" y="5898924"/>
            <a:ext cx="2568048" cy="893814"/>
          </a:xfrm>
          <a:prstGeom prst="rect">
            <a:avLst/>
          </a:prstGeom>
        </p:spPr>
      </p:pic>
      <p:pic>
        <p:nvPicPr>
          <p:cNvPr id="12" name="Picture 11" descr="A green check mark in a circle&#10;&#10;Description automatically generated">
            <a:extLst>
              <a:ext uri="{FF2B5EF4-FFF2-40B4-BE49-F238E27FC236}">
                <a16:creationId xmlns:a16="http://schemas.microsoft.com/office/drawing/2014/main" id="{F7E40493-BF32-79B8-0297-B21E0EA51F3E}"/>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9293382" y="5456939"/>
            <a:ext cx="624948" cy="624948"/>
          </a:xfrm>
          <a:prstGeom prst="rect">
            <a:avLst/>
          </a:prstGeom>
        </p:spPr>
      </p:pic>
      <p:pic>
        <p:nvPicPr>
          <p:cNvPr id="13" name="Picture 12" descr="A green check mark in a circle&#10;&#10;Description automatically generated">
            <a:extLst>
              <a:ext uri="{FF2B5EF4-FFF2-40B4-BE49-F238E27FC236}">
                <a16:creationId xmlns:a16="http://schemas.microsoft.com/office/drawing/2014/main" id="{5C7C965C-988C-9F8A-E6CE-E8C2CE38A629}"/>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10350248" y="5482816"/>
            <a:ext cx="624948" cy="624948"/>
          </a:xfrm>
          <a:prstGeom prst="rect">
            <a:avLst/>
          </a:prstGeom>
        </p:spPr>
      </p:pic>
      <p:pic>
        <p:nvPicPr>
          <p:cNvPr id="15" name="Picture 14" descr="A green check mark in a circle&#10;&#10;Description automatically generated">
            <a:extLst>
              <a:ext uri="{FF2B5EF4-FFF2-40B4-BE49-F238E27FC236}">
                <a16:creationId xmlns:a16="http://schemas.microsoft.com/office/drawing/2014/main" id="{3C8168AB-8FD3-2693-7D3B-A66F943079E8}"/>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8791678" y="5473004"/>
            <a:ext cx="624948" cy="624948"/>
          </a:xfrm>
          <a:prstGeom prst="rect">
            <a:avLst/>
          </a:prstGeom>
        </p:spPr>
      </p:pic>
      <p:pic>
        <p:nvPicPr>
          <p:cNvPr id="16" name="Picture 15" descr="A green check mark in a circle&#10;&#10;Description automatically generated">
            <a:extLst>
              <a:ext uri="{FF2B5EF4-FFF2-40B4-BE49-F238E27FC236}">
                <a16:creationId xmlns:a16="http://schemas.microsoft.com/office/drawing/2014/main" id="{0FF989C8-C6B5-6BBF-9E0C-C10B33FD8A87}"/>
              </a:ext>
            </a:extLst>
          </p:cNvPr>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10000" b="90000" l="10000" r="90000">
                        <a14:foregroundMark x1="46895" y1="50654" x2="46895" y2="50654"/>
                      </a14:backgroundRemoval>
                    </a14:imgEffect>
                  </a14:imgLayer>
                </a14:imgProps>
              </a:ext>
              <a:ext uri="{28A0092B-C50C-407E-A947-70E740481C1C}">
                <a14:useLocalDpi xmlns:a14="http://schemas.microsoft.com/office/drawing/2010/main" val="0"/>
              </a:ext>
            </a:extLst>
          </a:blip>
          <a:stretch>
            <a:fillRect/>
          </a:stretch>
        </p:blipFill>
        <p:spPr>
          <a:xfrm>
            <a:off x="8320642" y="5464430"/>
            <a:ext cx="624948" cy="624948"/>
          </a:xfrm>
          <a:prstGeom prst="rect">
            <a:avLst/>
          </a:prstGeom>
        </p:spPr>
      </p:pic>
      <p:sp>
        <p:nvSpPr>
          <p:cNvPr id="18" name="TextBox 17">
            <a:extLst>
              <a:ext uri="{FF2B5EF4-FFF2-40B4-BE49-F238E27FC236}">
                <a16:creationId xmlns:a16="http://schemas.microsoft.com/office/drawing/2014/main" id="{2690D073-3AB0-2139-7DBA-9A0B66AE44F7}"/>
              </a:ext>
            </a:extLst>
          </p:cNvPr>
          <p:cNvSpPr txBox="1"/>
          <p:nvPr/>
        </p:nvSpPr>
        <p:spPr>
          <a:xfrm>
            <a:off x="10110151" y="6377239"/>
            <a:ext cx="269354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defRPr/>
            </a:pPr>
            <a:r>
              <a:rPr lang="en-US" sz="1200" kern="0" dirty="0">
                <a:solidFill>
                  <a:srgbClr val="013145"/>
                </a:solidFill>
                <a:latin typeface="Helvetica Neue"/>
                <a:sym typeface="Helvetica Neue"/>
              </a:rPr>
              <a:t>and more..</a:t>
            </a:r>
          </a:p>
          <a:p>
            <a:pPr algn="ctr" defTabSz="1219169" hangingPunct="0">
              <a:defRPr/>
            </a:pPr>
            <a:endParaRPr lang="en-US" sz="1200" kern="0" dirty="0">
              <a:solidFill>
                <a:srgbClr val="013145"/>
              </a:solidFill>
              <a:latin typeface="Helvetica Neue"/>
              <a:sym typeface="Helvetica Neue"/>
            </a:endParaRPr>
          </a:p>
        </p:txBody>
      </p:sp>
      <p:pic>
        <p:nvPicPr>
          <p:cNvPr id="19" name="Picture 18">
            <a:extLst>
              <a:ext uri="{FF2B5EF4-FFF2-40B4-BE49-F238E27FC236}">
                <a16:creationId xmlns:a16="http://schemas.microsoft.com/office/drawing/2014/main" id="{861F0B30-60BF-09F1-00E3-9D35E4E0BD7C}"/>
              </a:ext>
            </a:extLst>
          </p:cNvPr>
          <p:cNvPicPr>
            <a:picLocks noChangeAspect="1"/>
          </p:cNvPicPr>
          <p:nvPr/>
        </p:nvPicPr>
        <p:blipFill>
          <a:blip r:embed="rId12"/>
          <a:stretch>
            <a:fillRect/>
          </a:stretch>
        </p:blipFill>
        <p:spPr>
          <a:xfrm>
            <a:off x="10787238" y="93576"/>
            <a:ext cx="1404762" cy="1095238"/>
          </a:xfrm>
          <a:prstGeom prst="rect">
            <a:avLst/>
          </a:prstGeom>
        </p:spPr>
      </p:pic>
    </p:spTree>
    <p:extLst>
      <p:ext uri="{BB962C8B-B14F-4D97-AF65-F5344CB8AC3E}">
        <p14:creationId xmlns:p14="http://schemas.microsoft.com/office/powerpoint/2010/main" val="31702178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3E2CB177-C500-3FC8-F555-91E1705F46D9}"/>
              </a:ext>
            </a:extLst>
          </p:cNvPr>
          <p:cNvGrpSpPr/>
          <p:nvPr/>
        </p:nvGrpSpPr>
        <p:grpSpPr>
          <a:xfrm>
            <a:off x="0" y="4839176"/>
            <a:ext cx="12192000" cy="2018824"/>
            <a:chOff x="0" y="4839176"/>
            <a:chExt cx="12192000" cy="2018824"/>
          </a:xfrm>
        </p:grpSpPr>
        <p:pic>
          <p:nvPicPr>
            <p:cNvPr id="5" name="Image 4" descr="Une image contenant texte, capture d’écran&#10;&#10;Description générée automatiquement">
              <a:extLst>
                <a:ext uri="{FF2B5EF4-FFF2-40B4-BE49-F238E27FC236}">
                  <a16:creationId xmlns:a16="http://schemas.microsoft.com/office/drawing/2014/main" id="{6D07DD85-76EC-FAF0-9603-82C42FA8B0EF}"/>
                </a:ext>
              </a:extLst>
            </p:cNvPr>
            <p:cNvPicPr>
              <a:picLocks noChangeAspect="1"/>
            </p:cNvPicPr>
            <p:nvPr/>
          </p:nvPicPr>
          <p:blipFill rotWithShape="1">
            <a:blip r:embed="rId2"/>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AAF63F83-9D4F-5BA4-EE21-65A6D0F4E8DC}"/>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6">
            <a:extLst>
              <a:ext uri="{FF2B5EF4-FFF2-40B4-BE49-F238E27FC236}">
                <a16:creationId xmlns:a16="http://schemas.microsoft.com/office/drawing/2014/main" id="{62FAD512-FF82-74CE-EEB7-961FE9B2C843}"/>
              </a:ext>
            </a:extLst>
          </p:cNvPr>
          <p:cNvPicPr>
            <a:picLocks noChangeAspect="1"/>
          </p:cNvPicPr>
          <p:nvPr/>
        </p:nvPicPr>
        <p:blipFill>
          <a:blip r:embed="rId3"/>
          <a:stretch>
            <a:fillRect/>
          </a:stretch>
        </p:blipFill>
        <p:spPr>
          <a:xfrm>
            <a:off x="10787238" y="93576"/>
            <a:ext cx="1404762" cy="1095238"/>
          </a:xfrm>
          <a:prstGeom prst="rect">
            <a:avLst/>
          </a:prstGeom>
        </p:spPr>
      </p:pic>
      <p:sp>
        <p:nvSpPr>
          <p:cNvPr id="11" name="TextBox 9">
            <a:extLst>
              <a:ext uri="{FF2B5EF4-FFF2-40B4-BE49-F238E27FC236}">
                <a16:creationId xmlns:a16="http://schemas.microsoft.com/office/drawing/2014/main" id="{6349D3BC-AC64-87F9-5349-ADC318DC813B}"/>
              </a:ext>
            </a:extLst>
          </p:cNvPr>
          <p:cNvSpPr txBox="1"/>
          <p:nvPr/>
        </p:nvSpPr>
        <p:spPr>
          <a:xfrm>
            <a:off x="451103" y="238189"/>
            <a:ext cx="10719123" cy="1727524"/>
          </a:xfrm>
          <a:prstGeom prst="rect">
            <a:avLst/>
          </a:prstGeom>
          <a:noFill/>
          <a:ln w="12700" cap="flat">
            <a:noFill/>
            <a:miter lim="400000"/>
          </a:ln>
          <a:effectLst/>
          <a:sp3d/>
        </p:spPr>
        <p:txBody>
          <a:bodyPr wrap="square">
            <a:spAutoFit/>
          </a:bodyPr>
          <a:lstStyle/>
          <a:p>
            <a:pPr defTabSz="2438337" hangingPunct="0">
              <a:lnSpc>
                <a:spcPct val="110000"/>
              </a:lnSpc>
              <a:defRPr/>
            </a:pPr>
            <a:r>
              <a:rPr kumimoji="0" lang="en-US" sz="3600" b="1" i="0" u="none" strike="noStrike" kern="0" cap="none" spc="-232" normalizeH="0" baseline="0" dirty="0">
                <a:ln>
                  <a:noFill/>
                </a:ln>
                <a:solidFill>
                  <a:srgbClr val="002060"/>
                </a:solidFill>
                <a:effectLst/>
                <a:uLnTx/>
                <a:uFillTx/>
                <a:latin typeface="Proxima Nova Rg"/>
                <a:ea typeface="Helvetica Neue"/>
                <a:cs typeface="Helvetica Neue"/>
                <a:sym typeface="Proxima Nova"/>
              </a:rPr>
              <a:t>Overarching Theme - SDG 17 </a:t>
            </a:r>
            <a:r>
              <a:rPr kumimoji="0" lang="en-US" sz="2800" i="0" u="none" strike="noStrike" kern="0" cap="none" spc="-232" normalizeH="0" baseline="0" dirty="0">
                <a:ln>
                  <a:noFill/>
                </a:ln>
                <a:solidFill>
                  <a:srgbClr val="002060"/>
                </a:solidFill>
                <a:effectLst/>
                <a:uLnTx/>
                <a:uFillTx/>
                <a:latin typeface="Proxima Nova Rg"/>
                <a:ea typeface="Helvetica Neue"/>
                <a:cs typeface="Helvetica Neue"/>
                <a:sym typeface="Proxima Nova"/>
              </a:rPr>
              <a:t>Strengthen the means of implementation and revitalize the Global Partnership for Sustainable Development</a:t>
            </a:r>
          </a:p>
          <a:p>
            <a:pPr defTabSz="2438337" hangingPunct="0">
              <a:lnSpc>
                <a:spcPct val="110000"/>
              </a:lnSpc>
              <a:defRPr/>
            </a:pPr>
            <a:endParaRPr kumimoji="0" lang="en-PK" sz="3600" b="1" i="0" u="none" strike="noStrike" kern="0" cap="none" spc="-232" normalizeH="0" baseline="0" dirty="0">
              <a:ln>
                <a:noFill/>
              </a:ln>
              <a:solidFill>
                <a:srgbClr val="002060"/>
              </a:solidFill>
              <a:effectLst/>
              <a:uLnTx/>
              <a:uFillTx/>
              <a:latin typeface="Proxima Nova Rg"/>
              <a:ea typeface="Helvetica Neue"/>
              <a:cs typeface="Helvetica Neue"/>
              <a:sym typeface="Proxima Nova"/>
            </a:endParaRPr>
          </a:p>
        </p:txBody>
      </p:sp>
      <p:pic>
        <p:nvPicPr>
          <p:cNvPr id="2" name="Picture 3">
            <a:extLst>
              <a:ext uri="{FF2B5EF4-FFF2-40B4-BE49-F238E27FC236}">
                <a16:creationId xmlns:a16="http://schemas.microsoft.com/office/drawing/2014/main" id="{C12F2566-2D40-BA9C-6562-25CF3459484A}"/>
              </a:ext>
            </a:extLst>
          </p:cNvPr>
          <p:cNvPicPr>
            <a:picLocks noChangeAspect="1"/>
          </p:cNvPicPr>
          <p:nvPr/>
        </p:nvPicPr>
        <p:blipFill>
          <a:blip r:embed="rId4"/>
          <a:stretch>
            <a:fillRect/>
          </a:stretch>
        </p:blipFill>
        <p:spPr>
          <a:xfrm>
            <a:off x="8326887" y="1707599"/>
            <a:ext cx="3327717" cy="2737778"/>
          </a:xfrm>
          <a:prstGeom prst="rect">
            <a:avLst/>
          </a:prstGeom>
        </p:spPr>
      </p:pic>
      <p:sp>
        <p:nvSpPr>
          <p:cNvPr id="4" name="TextBox 2">
            <a:extLst>
              <a:ext uri="{FF2B5EF4-FFF2-40B4-BE49-F238E27FC236}">
                <a16:creationId xmlns:a16="http://schemas.microsoft.com/office/drawing/2014/main" id="{D0FC2933-07DF-55D4-AFAF-306BB35C148D}"/>
              </a:ext>
            </a:extLst>
          </p:cNvPr>
          <p:cNvSpPr txBox="1"/>
          <p:nvPr/>
        </p:nvSpPr>
        <p:spPr>
          <a:xfrm>
            <a:off x="469391" y="1424135"/>
            <a:ext cx="7998412" cy="4922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7000"/>
              </a:lnSpc>
              <a:spcBef>
                <a:spcPts val="200"/>
              </a:spcBef>
              <a:spcAft>
                <a:spcPts val="30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Target 17.1 – Domestic Resource Mobilization</a:t>
            </a:r>
          </a:p>
          <a:p>
            <a:pPr marL="342900" marR="0" lvl="0" indent="-342900" algn="l" defTabSz="914400" rtl="0" eaLnBrk="1" fontAlgn="auto" latinLnBrk="0" hangingPunct="1">
              <a:lnSpc>
                <a:spcPct val="107000"/>
              </a:lnSpc>
              <a:spcBef>
                <a:spcPts val="200"/>
              </a:spcBef>
              <a:spcAft>
                <a:spcPts val="12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D1 Building</a:t>
            </a:r>
            <a:r>
              <a:rPr kumimoji="0" lang="en-US" sz="1800" b="0" i="1" u="none" strike="noStrike" kern="1200" cap="none" spc="0" normalizeH="0" baseline="0" noProof="0" dirty="0">
                <a:ln>
                  <a:noFill/>
                </a:ln>
                <a:solidFill>
                  <a:srgbClr val="4472C4">
                    <a:lumMod val="75000"/>
                  </a:srgbClr>
                </a:solidFill>
                <a:effectLst/>
                <a:uLnTx/>
                <a:uFillTx/>
                <a:latin typeface="Helvetica"/>
                <a:ea typeface="Calibri" panose="020F0502020204030204" pitchFamily="34" charset="0"/>
                <a:cs typeface="Times New Roman" panose="02020603050405020304" pitchFamily="18" charset="0"/>
                <a:sym typeface="Helvetica Neue"/>
              </a:rPr>
              <a:t> </a:t>
            </a: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the social contract – Tax Morale</a:t>
            </a:r>
          </a:p>
          <a:p>
            <a:pPr marL="342900" marR="0" lvl="0" indent="-342900" algn="l" defTabSz="914400" rtl="0" eaLnBrk="1" fontAlgn="auto" latinLnBrk="0" hangingPunct="1">
              <a:lnSpc>
                <a:spcPct val="107000"/>
              </a:lnSpc>
              <a:spcBef>
                <a:spcPts val="200"/>
              </a:spcBef>
              <a:spcAft>
                <a:spcPts val="12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D2 Tax effort</a:t>
            </a:r>
          </a:p>
          <a:p>
            <a:pPr marL="342900" marR="0" lvl="0" indent="-342900" algn="l" defTabSz="914400" rtl="0" eaLnBrk="1" fontAlgn="auto" latinLnBrk="0" hangingPunct="1">
              <a:lnSpc>
                <a:spcPct val="107000"/>
              </a:lnSpc>
              <a:spcBef>
                <a:spcPts val="200"/>
              </a:spcBef>
              <a:spcAft>
                <a:spcPts val="1200"/>
              </a:spcAft>
              <a:buClrTx/>
              <a:buSzTx/>
              <a:buFont typeface="Arial" panose="020B0604020202020204" pitchFamily="34" charset="0"/>
              <a:buChar char="•"/>
              <a:tabLst/>
              <a:defRPr/>
            </a:pPr>
            <a:r>
              <a:rPr kumimoji="0" lang="en-US" sz="1800" b="1" i="1" u="sng"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D3 Monitoring tax expenditures</a:t>
            </a:r>
          </a:p>
          <a:p>
            <a:pPr marL="285750" marR="0" lvl="0" indent="-285750" algn="l" defTabSz="914400" rtl="0" eaLnBrk="1" fontAlgn="auto" latinLnBrk="0" hangingPunct="1">
              <a:lnSpc>
                <a:spcPct val="107000"/>
              </a:lnSpc>
              <a:spcBef>
                <a:spcPts val="600"/>
              </a:spcBef>
              <a:spcAft>
                <a:spcPts val="12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D4 Strengthening the tax administration efficiency by harnessing use of digital technology</a:t>
            </a:r>
          </a:p>
          <a:p>
            <a:pPr marL="285750" marR="0" lvl="0" indent="-285750" algn="just" defTabSz="914400" rtl="0" eaLnBrk="1" fontAlgn="auto" latinLnBrk="0" hangingPunct="1">
              <a:lnSpc>
                <a:spcPct val="107000"/>
              </a:lnSpc>
              <a:spcBef>
                <a:spcPts val="600"/>
              </a:spcBef>
              <a:spcAft>
                <a:spcPts val="12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D5 Tackling tax avoidance and evasion </a:t>
            </a:r>
          </a:p>
          <a:p>
            <a:pPr marL="285750" marR="0" lvl="0" indent="-285750" algn="just" defTabSz="914400" rtl="0" eaLnBrk="1" fontAlgn="auto" latinLnBrk="0" hangingPunct="1">
              <a:lnSpc>
                <a:spcPct val="107000"/>
              </a:lnSpc>
              <a:spcBef>
                <a:spcPts val="600"/>
              </a:spcBef>
              <a:spcAft>
                <a:spcPts val="12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D6 Strengthening taxation of extractive industries</a:t>
            </a:r>
            <a:r>
              <a:rPr kumimoji="0" lang="en-US" sz="1800" b="0" i="0"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 </a:t>
            </a:r>
          </a:p>
          <a:p>
            <a:pPr marL="0" marR="0" lvl="0" indent="0" algn="just" defTabSz="914400" rtl="0" eaLnBrk="1" fontAlgn="auto" latinLnBrk="0" hangingPunct="1">
              <a:lnSpc>
                <a:spcPct val="107000"/>
              </a:lnSpc>
              <a:spcBef>
                <a:spcPts val="600"/>
              </a:spcBef>
              <a:spcAft>
                <a:spcPts val="120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Helvetica"/>
                <a:cs typeface="Times New Roman" panose="02020603050405020304" pitchFamily="18" charset="0"/>
                <a:sym typeface="Helvetica Neue"/>
              </a:rPr>
              <a:t>Other Targets (17.3, 17.7, 17.9, 17.16)</a:t>
            </a:r>
          </a:p>
          <a:p>
            <a:pPr marL="342900" marR="0" lvl="0" indent="-342900" algn="l" defTabSz="914400" rtl="0" eaLnBrk="1" fontAlgn="auto" latinLnBrk="0" hangingPunct="1">
              <a:lnSpc>
                <a:spcPct val="107000"/>
              </a:lnSpc>
              <a:spcBef>
                <a:spcPts val="200"/>
              </a:spcBef>
              <a:spcAft>
                <a:spcPts val="12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5B9BD5">
                    <a:lumMod val="75000"/>
                  </a:srgbClr>
                </a:solidFill>
                <a:effectLst/>
                <a:uLnTx/>
                <a:uFillTx/>
                <a:latin typeface="Helvetica"/>
                <a:ea typeface="Calibri" panose="020F0502020204030204" pitchFamily="34" charset="0"/>
                <a:cs typeface="Times New Roman" panose="02020603050405020304" pitchFamily="18" charset="0"/>
                <a:sym typeface="Helvetica Neue"/>
              </a:rPr>
              <a:t>D7 Level of cooperation with international institutions on domestic resource mobilization </a:t>
            </a:r>
          </a:p>
        </p:txBody>
      </p:sp>
      <p:sp>
        <p:nvSpPr>
          <p:cNvPr id="3" name="TextBox 2">
            <a:extLst>
              <a:ext uri="{FF2B5EF4-FFF2-40B4-BE49-F238E27FC236}">
                <a16:creationId xmlns:a16="http://schemas.microsoft.com/office/drawing/2014/main" id="{336E8396-0774-D680-FE01-3F566594B2DD}"/>
              </a:ext>
            </a:extLst>
          </p:cNvPr>
          <p:cNvSpPr txBox="1"/>
          <p:nvPr/>
        </p:nvSpPr>
        <p:spPr>
          <a:xfrm>
            <a:off x="8584967" y="4502497"/>
            <a:ext cx="3182792" cy="923330"/>
          </a:xfrm>
          <a:prstGeom prst="rect">
            <a:avLst/>
          </a:prstGeom>
          <a:noFill/>
          <a:ln w="12700" cap="flat">
            <a:noFill/>
            <a:miter lim="400000"/>
          </a:ln>
          <a:effectLst/>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E5E5E"/>
                </a:solidFill>
                <a:effectLst/>
                <a:uLnTx/>
                <a:uFillTx/>
                <a:latin typeface="Helvetica"/>
                <a:cs typeface="Helvetica"/>
              </a:rPr>
              <a:t>SDG 17 enhances DRM to finance all other SDGs in line with national priorities</a:t>
            </a:r>
          </a:p>
        </p:txBody>
      </p:sp>
    </p:spTree>
    <p:extLst>
      <p:ext uri="{BB962C8B-B14F-4D97-AF65-F5344CB8AC3E}">
        <p14:creationId xmlns:p14="http://schemas.microsoft.com/office/powerpoint/2010/main" val="415008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Picture 53" descr="A map of the world&#10;&#10;Description automatically generated">
            <a:extLst>
              <a:ext uri="{FF2B5EF4-FFF2-40B4-BE49-F238E27FC236}">
                <a16:creationId xmlns:a16="http://schemas.microsoft.com/office/drawing/2014/main" id="{D57D0916-A9E6-A0A0-A811-5F819394ED2D}"/>
              </a:ext>
            </a:extLst>
          </p:cNvPr>
          <p:cNvPicPr>
            <a:picLocks noChangeAspect="1"/>
          </p:cNvPicPr>
          <p:nvPr/>
        </p:nvPicPr>
        <p:blipFill rotWithShape="1">
          <a:blip r:embed="rId3">
            <a:extLst>
              <a:ext uri="{28A0092B-C50C-407E-A947-70E740481C1C}">
                <a14:useLocalDpi xmlns:a14="http://schemas.microsoft.com/office/drawing/2010/main" val="0"/>
              </a:ext>
            </a:extLst>
          </a:blip>
          <a:srcRect l="2715" t="406" r="14485"/>
          <a:stretch/>
        </p:blipFill>
        <p:spPr>
          <a:xfrm>
            <a:off x="1791978" y="1076553"/>
            <a:ext cx="8876421" cy="5447463"/>
          </a:xfrm>
          <a:prstGeom prst="flowChartTerminator">
            <a:avLst/>
          </a:prstGeom>
        </p:spPr>
      </p:pic>
      <p:pic>
        <p:nvPicPr>
          <p:cNvPr id="81" name="Picture 80">
            <a:extLst>
              <a:ext uri="{FF2B5EF4-FFF2-40B4-BE49-F238E27FC236}">
                <a16:creationId xmlns:a16="http://schemas.microsoft.com/office/drawing/2014/main" id="{00AC4320-A374-16F1-8872-EF3E364EE8DA}"/>
              </a:ext>
            </a:extLst>
          </p:cNvPr>
          <p:cNvPicPr>
            <a:picLocks noChangeAspect="1"/>
          </p:cNvPicPr>
          <p:nvPr/>
        </p:nvPicPr>
        <p:blipFill rotWithShape="1">
          <a:blip r:embed="rId4"/>
          <a:srcRect l="1" t="2319" r="25156"/>
          <a:stretch/>
        </p:blipFill>
        <p:spPr>
          <a:xfrm>
            <a:off x="5385706" y="2983667"/>
            <a:ext cx="939031" cy="490852"/>
          </a:xfrm>
          <a:prstGeom prst="roundRect">
            <a:avLst/>
          </a:prstGeom>
          <a:ln>
            <a:solidFill>
              <a:schemeClr val="tx1">
                <a:lumMod val="75000"/>
              </a:schemeClr>
            </a:solidFill>
          </a:ln>
        </p:spPr>
      </p:pic>
      <p:pic>
        <p:nvPicPr>
          <p:cNvPr id="82" name="Picture 81">
            <a:extLst>
              <a:ext uri="{FF2B5EF4-FFF2-40B4-BE49-F238E27FC236}">
                <a16:creationId xmlns:a16="http://schemas.microsoft.com/office/drawing/2014/main" id="{3E8ACB1D-FBC7-35CD-C73F-FD2F0D9F4810}"/>
              </a:ext>
            </a:extLst>
          </p:cNvPr>
          <p:cNvPicPr>
            <a:picLocks noChangeAspect="1"/>
          </p:cNvPicPr>
          <p:nvPr/>
        </p:nvPicPr>
        <p:blipFill rotWithShape="1">
          <a:blip r:embed="rId5"/>
          <a:srcRect t="1" r="12739" b="-1820"/>
          <a:stretch/>
        </p:blipFill>
        <p:spPr>
          <a:xfrm>
            <a:off x="8100040" y="4303264"/>
            <a:ext cx="1150394" cy="571128"/>
          </a:xfrm>
          <a:prstGeom prst="roundRect">
            <a:avLst/>
          </a:prstGeom>
          <a:ln>
            <a:solidFill>
              <a:schemeClr val="tx1">
                <a:lumMod val="75000"/>
              </a:schemeClr>
            </a:solidFill>
          </a:ln>
        </p:spPr>
      </p:pic>
      <p:pic>
        <p:nvPicPr>
          <p:cNvPr id="84" name="Picture 83">
            <a:extLst>
              <a:ext uri="{FF2B5EF4-FFF2-40B4-BE49-F238E27FC236}">
                <a16:creationId xmlns:a16="http://schemas.microsoft.com/office/drawing/2014/main" id="{2027BDE4-A51E-07E3-1019-2CE9F5129417}"/>
              </a:ext>
            </a:extLst>
          </p:cNvPr>
          <p:cNvPicPr>
            <a:picLocks noChangeAspect="1"/>
          </p:cNvPicPr>
          <p:nvPr/>
        </p:nvPicPr>
        <p:blipFill rotWithShape="1">
          <a:blip r:embed="rId6"/>
          <a:srcRect t="10627" r="15947"/>
          <a:stretch/>
        </p:blipFill>
        <p:spPr>
          <a:xfrm>
            <a:off x="4573868" y="4248093"/>
            <a:ext cx="1145757" cy="514167"/>
          </a:xfrm>
          <a:prstGeom prst="roundRect">
            <a:avLst/>
          </a:prstGeom>
          <a:ln>
            <a:solidFill>
              <a:schemeClr val="tx1">
                <a:lumMod val="75000"/>
              </a:schemeClr>
            </a:solidFill>
          </a:ln>
        </p:spPr>
      </p:pic>
      <p:pic>
        <p:nvPicPr>
          <p:cNvPr id="85" name="Picture 84">
            <a:extLst>
              <a:ext uri="{FF2B5EF4-FFF2-40B4-BE49-F238E27FC236}">
                <a16:creationId xmlns:a16="http://schemas.microsoft.com/office/drawing/2014/main" id="{EEBD992B-132F-EB7F-C02E-EC61E31992E1}"/>
              </a:ext>
            </a:extLst>
          </p:cNvPr>
          <p:cNvPicPr>
            <a:picLocks noChangeAspect="1"/>
          </p:cNvPicPr>
          <p:nvPr/>
        </p:nvPicPr>
        <p:blipFill rotWithShape="1">
          <a:blip r:embed="rId7"/>
          <a:srcRect t="14877" r="18028"/>
          <a:stretch/>
        </p:blipFill>
        <p:spPr>
          <a:xfrm>
            <a:off x="8167324" y="3632829"/>
            <a:ext cx="1083110" cy="514167"/>
          </a:xfrm>
          <a:prstGeom prst="roundRect">
            <a:avLst/>
          </a:prstGeom>
          <a:ln>
            <a:solidFill>
              <a:schemeClr val="tx1">
                <a:lumMod val="75000"/>
              </a:schemeClr>
            </a:solidFill>
          </a:ln>
        </p:spPr>
      </p:pic>
      <p:pic>
        <p:nvPicPr>
          <p:cNvPr id="93" name="Picture 92">
            <a:extLst>
              <a:ext uri="{FF2B5EF4-FFF2-40B4-BE49-F238E27FC236}">
                <a16:creationId xmlns:a16="http://schemas.microsoft.com/office/drawing/2014/main" id="{EA048E35-1D72-BD52-7A42-C413DC53BF74}"/>
              </a:ext>
            </a:extLst>
          </p:cNvPr>
          <p:cNvPicPr>
            <a:picLocks noChangeAspect="1"/>
          </p:cNvPicPr>
          <p:nvPr/>
        </p:nvPicPr>
        <p:blipFill>
          <a:blip r:embed="rId8"/>
          <a:stretch>
            <a:fillRect/>
          </a:stretch>
        </p:blipFill>
        <p:spPr>
          <a:xfrm>
            <a:off x="7024061" y="2834008"/>
            <a:ext cx="1143263" cy="514166"/>
          </a:xfrm>
          <a:prstGeom prst="roundRect">
            <a:avLst/>
          </a:prstGeom>
          <a:ln>
            <a:solidFill>
              <a:schemeClr val="tx1">
                <a:lumMod val="75000"/>
              </a:schemeClr>
            </a:solidFill>
          </a:ln>
        </p:spPr>
      </p:pic>
      <p:pic>
        <p:nvPicPr>
          <p:cNvPr id="94" name="Picture 93">
            <a:extLst>
              <a:ext uri="{FF2B5EF4-FFF2-40B4-BE49-F238E27FC236}">
                <a16:creationId xmlns:a16="http://schemas.microsoft.com/office/drawing/2014/main" id="{C291E2B1-3DF6-E0D2-6190-544002AEDF06}"/>
              </a:ext>
            </a:extLst>
          </p:cNvPr>
          <p:cNvPicPr>
            <a:picLocks noChangeAspect="1"/>
          </p:cNvPicPr>
          <p:nvPr/>
        </p:nvPicPr>
        <p:blipFill rotWithShape="1">
          <a:blip r:embed="rId9"/>
          <a:srcRect r="9078"/>
          <a:stretch/>
        </p:blipFill>
        <p:spPr>
          <a:xfrm>
            <a:off x="6594022" y="5482629"/>
            <a:ext cx="1189715" cy="559303"/>
          </a:xfrm>
          <a:prstGeom prst="roundRect">
            <a:avLst/>
          </a:prstGeom>
          <a:ln>
            <a:solidFill>
              <a:schemeClr val="tx1">
                <a:lumMod val="75000"/>
              </a:schemeClr>
            </a:solidFill>
          </a:ln>
        </p:spPr>
      </p:pic>
      <p:pic>
        <p:nvPicPr>
          <p:cNvPr id="98" name="Picture 97">
            <a:extLst>
              <a:ext uri="{FF2B5EF4-FFF2-40B4-BE49-F238E27FC236}">
                <a16:creationId xmlns:a16="http://schemas.microsoft.com/office/drawing/2014/main" id="{14B0D1B5-E6A6-A134-516B-A2656805AD29}"/>
              </a:ext>
            </a:extLst>
          </p:cNvPr>
          <p:cNvPicPr>
            <a:picLocks noChangeAspect="1"/>
          </p:cNvPicPr>
          <p:nvPr/>
        </p:nvPicPr>
        <p:blipFill rotWithShape="1">
          <a:blip r:embed="rId10"/>
          <a:srcRect r="16957"/>
          <a:stretch/>
        </p:blipFill>
        <p:spPr>
          <a:xfrm>
            <a:off x="6830377" y="4766016"/>
            <a:ext cx="1067235" cy="524209"/>
          </a:xfrm>
          <a:prstGeom prst="roundRect">
            <a:avLst/>
          </a:prstGeom>
          <a:ln>
            <a:solidFill>
              <a:schemeClr val="tx1">
                <a:lumMod val="75000"/>
              </a:schemeClr>
            </a:solidFill>
          </a:ln>
        </p:spPr>
      </p:pic>
      <p:pic>
        <p:nvPicPr>
          <p:cNvPr id="21" name="Picture 20">
            <a:extLst>
              <a:ext uri="{FF2B5EF4-FFF2-40B4-BE49-F238E27FC236}">
                <a16:creationId xmlns:a16="http://schemas.microsoft.com/office/drawing/2014/main" id="{8FCBC9F5-A65B-3C2D-22ED-5DC3D680C69B}"/>
              </a:ext>
            </a:extLst>
          </p:cNvPr>
          <p:cNvPicPr>
            <a:picLocks noChangeAspect="1"/>
          </p:cNvPicPr>
          <p:nvPr/>
        </p:nvPicPr>
        <p:blipFill>
          <a:blip r:embed="rId11"/>
          <a:stretch>
            <a:fillRect/>
          </a:stretch>
        </p:blipFill>
        <p:spPr>
          <a:xfrm>
            <a:off x="10787238" y="75756"/>
            <a:ext cx="1404762" cy="1095238"/>
          </a:xfrm>
          <a:prstGeom prst="rect">
            <a:avLst/>
          </a:prstGeom>
        </p:spPr>
      </p:pic>
      <p:pic>
        <p:nvPicPr>
          <p:cNvPr id="30" name="Picture 29">
            <a:extLst>
              <a:ext uri="{FF2B5EF4-FFF2-40B4-BE49-F238E27FC236}">
                <a16:creationId xmlns:a16="http://schemas.microsoft.com/office/drawing/2014/main" id="{DE449772-57DD-C9E3-E3A3-E2E0AD0C9EC4}"/>
              </a:ext>
            </a:extLst>
          </p:cNvPr>
          <p:cNvPicPr>
            <a:picLocks noChangeAspect="1"/>
          </p:cNvPicPr>
          <p:nvPr/>
        </p:nvPicPr>
        <p:blipFill>
          <a:blip r:embed="rId12"/>
          <a:stretch>
            <a:fillRect/>
          </a:stretch>
        </p:blipFill>
        <p:spPr>
          <a:xfrm>
            <a:off x="6634442" y="4017700"/>
            <a:ext cx="1264640" cy="571128"/>
          </a:xfrm>
          <a:prstGeom prst="rect">
            <a:avLst/>
          </a:prstGeom>
        </p:spPr>
      </p:pic>
      <p:pic>
        <p:nvPicPr>
          <p:cNvPr id="31" name="Picture 30">
            <a:extLst>
              <a:ext uri="{FF2B5EF4-FFF2-40B4-BE49-F238E27FC236}">
                <a16:creationId xmlns:a16="http://schemas.microsoft.com/office/drawing/2014/main" id="{A7EC1B6F-75AC-AEB2-B8D4-AD78B8F84422}"/>
              </a:ext>
            </a:extLst>
          </p:cNvPr>
          <p:cNvPicPr>
            <a:picLocks noChangeAspect="1"/>
          </p:cNvPicPr>
          <p:nvPr/>
        </p:nvPicPr>
        <p:blipFill>
          <a:blip r:embed="rId13"/>
          <a:stretch>
            <a:fillRect/>
          </a:stretch>
        </p:blipFill>
        <p:spPr>
          <a:xfrm>
            <a:off x="5688227" y="3549396"/>
            <a:ext cx="939031" cy="548394"/>
          </a:xfrm>
          <a:prstGeom prst="rect">
            <a:avLst/>
          </a:prstGeom>
        </p:spPr>
      </p:pic>
      <p:pic>
        <p:nvPicPr>
          <p:cNvPr id="32" name="Picture 31">
            <a:extLst>
              <a:ext uri="{FF2B5EF4-FFF2-40B4-BE49-F238E27FC236}">
                <a16:creationId xmlns:a16="http://schemas.microsoft.com/office/drawing/2014/main" id="{B8843A0A-40CA-8FDE-FF1F-B84480B1E3DE}"/>
              </a:ext>
            </a:extLst>
          </p:cNvPr>
          <p:cNvPicPr>
            <a:picLocks noChangeAspect="1"/>
          </p:cNvPicPr>
          <p:nvPr/>
        </p:nvPicPr>
        <p:blipFill>
          <a:blip r:embed="rId14"/>
          <a:stretch>
            <a:fillRect/>
          </a:stretch>
        </p:blipFill>
        <p:spPr>
          <a:xfrm>
            <a:off x="5192009" y="4857510"/>
            <a:ext cx="939031" cy="548394"/>
          </a:xfrm>
          <a:prstGeom prst="rect">
            <a:avLst/>
          </a:prstGeom>
        </p:spPr>
      </p:pic>
      <p:grpSp>
        <p:nvGrpSpPr>
          <p:cNvPr id="3" name="Group 2">
            <a:extLst>
              <a:ext uri="{FF2B5EF4-FFF2-40B4-BE49-F238E27FC236}">
                <a16:creationId xmlns:a16="http://schemas.microsoft.com/office/drawing/2014/main" id="{BBEFBC2C-FFB9-2CA7-2960-48DF08EE2704}"/>
              </a:ext>
            </a:extLst>
          </p:cNvPr>
          <p:cNvGrpSpPr/>
          <p:nvPr/>
        </p:nvGrpSpPr>
        <p:grpSpPr>
          <a:xfrm>
            <a:off x="4082279" y="3531227"/>
            <a:ext cx="1357352" cy="499428"/>
            <a:chOff x="8599252" y="7154224"/>
            <a:chExt cx="2714704" cy="998856"/>
          </a:xfrm>
        </p:grpSpPr>
        <p:sp>
          <p:nvSpPr>
            <p:cNvPr id="4" name="Rectangle: Rounded Corners 3">
              <a:extLst>
                <a:ext uri="{FF2B5EF4-FFF2-40B4-BE49-F238E27FC236}">
                  <a16:creationId xmlns:a16="http://schemas.microsoft.com/office/drawing/2014/main" id="{3680A83A-14D3-CEC1-ECC1-0F52F54FC77E}"/>
                </a:ext>
              </a:extLst>
            </p:cNvPr>
            <p:cNvSpPr/>
            <p:nvPr/>
          </p:nvSpPr>
          <p:spPr>
            <a:xfrm>
              <a:off x="8599252" y="7154224"/>
              <a:ext cx="2714704" cy="99885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defTabSz="1219169">
                <a:defRPr/>
              </a:pPr>
              <a:r>
                <a:rPr lang="en-US" sz="1200" kern="0">
                  <a:latin typeface="Helvetica Neue"/>
                </a:rPr>
                <a:t>      </a:t>
              </a:r>
              <a:r>
                <a:rPr lang="en-US" sz="1400" b="1" kern="0">
                  <a:latin typeface="Helvetica Neue"/>
                </a:rPr>
                <a:t>Ghana</a:t>
              </a:r>
            </a:p>
            <a:p>
              <a:pPr defTabSz="1219169">
                <a:defRPr/>
              </a:pPr>
              <a:endParaRPr lang="en-US" sz="1200" kern="0">
                <a:latin typeface="Helvetica Neue"/>
              </a:endParaRPr>
            </a:p>
          </p:txBody>
        </p:sp>
        <p:pic>
          <p:nvPicPr>
            <p:cNvPr id="5" name="Picture 4">
              <a:extLst>
                <a:ext uri="{FF2B5EF4-FFF2-40B4-BE49-F238E27FC236}">
                  <a16:creationId xmlns:a16="http://schemas.microsoft.com/office/drawing/2014/main" id="{BA2B1A0F-B98C-0F2B-DEBD-E7C357C21EEB}"/>
                </a:ext>
              </a:extLst>
            </p:cNvPr>
            <p:cNvPicPr>
              <a:picLocks noChangeAspect="1"/>
            </p:cNvPicPr>
            <p:nvPr/>
          </p:nvPicPr>
          <p:blipFill>
            <a:blip r:embed="rId15"/>
            <a:stretch>
              <a:fillRect/>
            </a:stretch>
          </p:blipFill>
          <p:spPr>
            <a:xfrm flipH="1">
              <a:off x="9031068" y="7249764"/>
              <a:ext cx="466927" cy="310019"/>
            </a:xfrm>
            <a:prstGeom prst="rect">
              <a:avLst/>
            </a:prstGeom>
          </p:spPr>
        </p:pic>
        <p:pic>
          <p:nvPicPr>
            <p:cNvPr id="6" name="Picture 5">
              <a:extLst>
                <a:ext uri="{FF2B5EF4-FFF2-40B4-BE49-F238E27FC236}">
                  <a16:creationId xmlns:a16="http://schemas.microsoft.com/office/drawing/2014/main" id="{7E70569C-61EB-D1DC-5E31-7A95CFA3DE1A}"/>
                </a:ext>
              </a:extLst>
            </p:cNvPr>
            <p:cNvPicPr>
              <a:picLocks noChangeAspect="1"/>
            </p:cNvPicPr>
            <p:nvPr/>
          </p:nvPicPr>
          <p:blipFill>
            <a:blip r:embed="rId16"/>
            <a:stretch>
              <a:fillRect/>
            </a:stretch>
          </p:blipFill>
          <p:spPr>
            <a:xfrm flipV="1">
              <a:off x="8754894" y="7668701"/>
              <a:ext cx="2504978" cy="382735"/>
            </a:xfrm>
            <a:prstGeom prst="rect">
              <a:avLst/>
            </a:prstGeom>
          </p:spPr>
        </p:pic>
      </p:grpSp>
      <p:sp>
        <p:nvSpPr>
          <p:cNvPr id="9" name="Rectangle: Rounded Corners 8">
            <a:extLst>
              <a:ext uri="{FF2B5EF4-FFF2-40B4-BE49-F238E27FC236}">
                <a16:creationId xmlns:a16="http://schemas.microsoft.com/office/drawing/2014/main" id="{3680A83A-14D3-CEC1-ECC1-0F52F54FC77E}"/>
              </a:ext>
            </a:extLst>
          </p:cNvPr>
          <p:cNvSpPr/>
          <p:nvPr/>
        </p:nvSpPr>
        <p:spPr>
          <a:xfrm>
            <a:off x="2578877" y="4545394"/>
            <a:ext cx="1233957" cy="482402"/>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defTabSz="1219169">
              <a:defRPr/>
            </a:pPr>
            <a:r>
              <a:rPr lang="en-US" sz="1200" kern="0">
                <a:latin typeface="Helvetica Neue"/>
              </a:rPr>
              <a:t>      </a:t>
            </a:r>
            <a:r>
              <a:rPr lang="en-US" sz="1300" b="1" kern="0">
                <a:latin typeface="Helvetica Neue"/>
              </a:rPr>
              <a:t>Colombia</a:t>
            </a:r>
          </a:p>
          <a:p>
            <a:pPr defTabSz="1219169">
              <a:defRPr/>
            </a:pPr>
            <a:endParaRPr lang="en-US" sz="1200" kern="0">
              <a:latin typeface="Helvetica Neue"/>
            </a:endParaRPr>
          </a:p>
        </p:txBody>
      </p:sp>
      <p:pic>
        <p:nvPicPr>
          <p:cNvPr id="1028" name="Picture 4">
            <a:extLst>
              <a:ext uri="{FF2B5EF4-FFF2-40B4-BE49-F238E27FC236}">
                <a16:creationId xmlns:a16="http://schemas.microsoft.com/office/drawing/2014/main" id="{6FCA78F8-1918-AC9B-34C1-B7A5038765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12277" y="4613157"/>
            <a:ext cx="229290" cy="152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DG 5 Gender equality - Nor-Shipping 2021 - 1-4 June">
            <a:extLst>
              <a:ext uri="{FF2B5EF4-FFF2-40B4-BE49-F238E27FC236}">
                <a16:creationId xmlns:a16="http://schemas.microsoft.com/office/drawing/2014/main" id="{8F1D1980-13B9-D6AF-D530-EB926932B56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98040" y="4776325"/>
            <a:ext cx="259984" cy="2599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WU Sustainable Development Goals">
            <a:extLst>
              <a:ext uri="{FF2B5EF4-FFF2-40B4-BE49-F238E27FC236}">
                <a16:creationId xmlns:a16="http://schemas.microsoft.com/office/drawing/2014/main" id="{A8E81F6A-780C-95A9-49A6-F4200D4195D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8883" y="4786595"/>
            <a:ext cx="259984" cy="2558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8854EA7-A603-E602-EF17-C879CFED7E11}"/>
              </a:ext>
            </a:extLst>
          </p:cNvPr>
          <p:cNvSpPr/>
          <p:nvPr/>
        </p:nvSpPr>
        <p:spPr>
          <a:xfrm>
            <a:off x="3645770" y="5281529"/>
            <a:ext cx="1357352" cy="482402"/>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defTabSz="1219169">
              <a:defRPr/>
            </a:pPr>
            <a:r>
              <a:rPr lang="en-US" sz="1200" kern="0">
                <a:latin typeface="Helvetica Neue"/>
              </a:rPr>
              <a:t>      </a:t>
            </a:r>
            <a:r>
              <a:rPr lang="en-US" sz="1300" b="1" kern="0">
                <a:latin typeface="Helvetica Neue"/>
              </a:rPr>
              <a:t>Honduras</a:t>
            </a:r>
          </a:p>
          <a:p>
            <a:pPr defTabSz="1219169">
              <a:defRPr/>
            </a:pPr>
            <a:endParaRPr lang="en-US" sz="1200" kern="0">
              <a:latin typeface="Helvetica Neue"/>
            </a:endParaRPr>
          </a:p>
        </p:txBody>
      </p:sp>
      <p:pic>
        <p:nvPicPr>
          <p:cNvPr id="1036" name="Picture 12">
            <a:extLst>
              <a:ext uri="{FF2B5EF4-FFF2-40B4-BE49-F238E27FC236}">
                <a16:creationId xmlns:a16="http://schemas.microsoft.com/office/drawing/2014/main" id="{22D6A68A-6043-EB58-DE4B-60DF2BA068F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44741" y="5325742"/>
            <a:ext cx="283067" cy="244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DG 5 Gender equality - Nor-Shipping 2021 - 1-4 June">
            <a:extLst>
              <a:ext uri="{FF2B5EF4-FFF2-40B4-BE49-F238E27FC236}">
                <a16:creationId xmlns:a16="http://schemas.microsoft.com/office/drawing/2014/main" id="{09D0B914-EF73-D9D3-C823-77DBD95027D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82708" y="5517162"/>
            <a:ext cx="259984" cy="2599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83ECEDC-43A0-797F-175A-D582125807A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V="1">
            <a:off x="4655164" y="5502297"/>
            <a:ext cx="259984" cy="2599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stainable Development Goal 16 - Wikipedia">
            <a:extLst>
              <a:ext uri="{FF2B5EF4-FFF2-40B4-BE49-F238E27FC236}">
                <a16:creationId xmlns:a16="http://schemas.microsoft.com/office/drawing/2014/main" id="{D0685F35-0078-1B4A-91E2-3F0BD84763B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381337" y="5505620"/>
            <a:ext cx="244422" cy="244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1875C3-74B8-0D22-961D-E839BD885F0E}"/>
              </a:ext>
            </a:extLst>
          </p:cNvPr>
          <p:cNvPicPr>
            <a:picLocks noChangeAspect="1"/>
          </p:cNvPicPr>
          <p:nvPr/>
        </p:nvPicPr>
        <p:blipFill>
          <a:blip r:embed="rId23"/>
          <a:stretch>
            <a:fillRect/>
          </a:stretch>
        </p:blipFill>
        <p:spPr>
          <a:xfrm>
            <a:off x="6922700" y="3387793"/>
            <a:ext cx="1216258" cy="557833"/>
          </a:xfrm>
          <a:prstGeom prst="rect">
            <a:avLst/>
          </a:prstGeom>
        </p:spPr>
      </p:pic>
      <p:grpSp>
        <p:nvGrpSpPr>
          <p:cNvPr id="8" name="Group 7">
            <a:extLst>
              <a:ext uri="{FF2B5EF4-FFF2-40B4-BE49-F238E27FC236}">
                <a16:creationId xmlns:a16="http://schemas.microsoft.com/office/drawing/2014/main" id="{70F9D881-5FE3-BE69-8968-81EA0F2C3048}"/>
              </a:ext>
            </a:extLst>
          </p:cNvPr>
          <p:cNvGrpSpPr/>
          <p:nvPr/>
        </p:nvGrpSpPr>
        <p:grpSpPr>
          <a:xfrm>
            <a:off x="5251065" y="5627831"/>
            <a:ext cx="1208314" cy="526011"/>
            <a:chOff x="3254827" y="2506924"/>
            <a:chExt cx="2416628" cy="1052022"/>
          </a:xfrm>
        </p:grpSpPr>
        <p:sp>
          <p:nvSpPr>
            <p:cNvPr id="10" name="Rectangle: Rounded Corners 9">
              <a:extLst>
                <a:ext uri="{FF2B5EF4-FFF2-40B4-BE49-F238E27FC236}">
                  <a16:creationId xmlns:a16="http://schemas.microsoft.com/office/drawing/2014/main" id="{50A1957A-1208-F06E-E310-52CD2DC0778A}"/>
                </a:ext>
              </a:extLst>
            </p:cNvPr>
            <p:cNvSpPr/>
            <p:nvPr/>
          </p:nvSpPr>
          <p:spPr>
            <a:xfrm>
              <a:off x="3254827" y="2506924"/>
              <a:ext cx="2416628" cy="1052022"/>
            </a:xfrm>
            <a:prstGeom prst="round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69" hangingPunct="0">
                <a:defRPr/>
              </a:pPr>
              <a:endParaRPr lang="en-PK" sz="1200" kern="0">
                <a:solidFill>
                  <a:srgbClr val="FFFFFF"/>
                </a:solidFill>
                <a:latin typeface="Helvetica"/>
                <a:cs typeface="Helvetica"/>
                <a:sym typeface="Helvetica Neue"/>
              </a:endParaRPr>
            </a:p>
          </p:txBody>
        </p:sp>
        <p:pic>
          <p:nvPicPr>
            <p:cNvPr id="11" name="Picture 10">
              <a:extLst>
                <a:ext uri="{FF2B5EF4-FFF2-40B4-BE49-F238E27FC236}">
                  <a16:creationId xmlns:a16="http://schemas.microsoft.com/office/drawing/2014/main" id="{475E3742-1B55-FD35-0146-1CB122D9CDAA}"/>
                </a:ext>
              </a:extLst>
            </p:cNvPr>
            <p:cNvPicPr>
              <a:picLocks noChangeAspect="1"/>
            </p:cNvPicPr>
            <p:nvPr/>
          </p:nvPicPr>
          <p:blipFill>
            <a:blip r:embed="rId24"/>
            <a:stretch>
              <a:fillRect/>
            </a:stretch>
          </p:blipFill>
          <p:spPr>
            <a:xfrm>
              <a:off x="3589351" y="2942398"/>
              <a:ext cx="461962" cy="461962"/>
            </a:xfrm>
            <a:prstGeom prst="rect">
              <a:avLst/>
            </a:prstGeom>
          </p:spPr>
        </p:pic>
        <p:pic>
          <p:nvPicPr>
            <p:cNvPr id="14" name="Picture 13">
              <a:extLst>
                <a:ext uri="{FF2B5EF4-FFF2-40B4-BE49-F238E27FC236}">
                  <a16:creationId xmlns:a16="http://schemas.microsoft.com/office/drawing/2014/main" id="{D8612057-A388-0729-2C66-16CD90694504}"/>
                </a:ext>
              </a:extLst>
            </p:cNvPr>
            <p:cNvPicPr>
              <a:picLocks noChangeAspect="1"/>
            </p:cNvPicPr>
            <p:nvPr/>
          </p:nvPicPr>
          <p:blipFill>
            <a:blip r:embed="rId25"/>
            <a:stretch>
              <a:fillRect/>
            </a:stretch>
          </p:blipFill>
          <p:spPr>
            <a:xfrm>
              <a:off x="4062199" y="2942398"/>
              <a:ext cx="461962" cy="461962"/>
            </a:xfrm>
            <a:prstGeom prst="rect">
              <a:avLst/>
            </a:prstGeom>
          </p:spPr>
        </p:pic>
        <p:pic>
          <p:nvPicPr>
            <p:cNvPr id="16" name="Picture 15">
              <a:extLst>
                <a:ext uri="{FF2B5EF4-FFF2-40B4-BE49-F238E27FC236}">
                  <a16:creationId xmlns:a16="http://schemas.microsoft.com/office/drawing/2014/main" id="{78E5E15E-4727-5470-FD7A-29EDE19EEA56}"/>
                </a:ext>
              </a:extLst>
            </p:cNvPr>
            <p:cNvPicPr>
              <a:picLocks noChangeAspect="1"/>
            </p:cNvPicPr>
            <p:nvPr/>
          </p:nvPicPr>
          <p:blipFill>
            <a:blip r:embed="rId26"/>
            <a:stretch>
              <a:fillRect/>
            </a:stretch>
          </p:blipFill>
          <p:spPr>
            <a:xfrm>
              <a:off x="4541164" y="2961789"/>
              <a:ext cx="429305" cy="429305"/>
            </a:xfrm>
            <a:prstGeom prst="rect">
              <a:avLst/>
            </a:prstGeom>
          </p:spPr>
        </p:pic>
        <p:pic>
          <p:nvPicPr>
            <p:cNvPr id="17" name="Picture 16">
              <a:extLst>
                <a:ext uri="{FF2B5EF4-FFF2-40B4-BE49-F238E27FC236}">
                  <a16:creationId xmlns:a16="http://schemas.microsoft.com/office/drawing/2014/main" id="{AED20FF1-6AA1-80D8-D3DA-C7051B4D8B4B}"/>
                </a:ext>
              </a:extLst>
            </p:cNvPr>
            <p:cNvPicPr>
              <a:picLocks noChangeAspect="1"/>
            </p:cNvPicPr>
            <p:nvPr/>
          </p:nvPicPr>
          <p:blipFill>
            <a:blip r:embed="rId27"/>
            <a:stretch>
              <a:fillRect/>
            </a:stretch>
          </p:blipFill>
          <p:spPr>
            <a:xfrm>
              <a:off x="4981354" y="2961788"/>
              <a:ext cx="429305" cy="429305"/>
            </a:xfrm>
            <a:prstGeom prst="rect">
              <a:avLst/>
            </a:prstGeom>
          </p:spPr>
        </p:pic>
        <p:sp>
          <p:nvSpPr>
            <p:cNvPr id="18" name="TextBox 17">
              <a:extLst>
                <a:ext uri="{FF2B5EF4-FFF2-40B4-BE49-F238E27FC236}">
                  <a16:creationId xmlns:a16="http://schemas.microsoft.com/office/drawing/2014/main" id="{D328A9F4-2AE4-669F-300A-4BFC5AB73F52}"/>
                </a:ext>
              </a:extLst>
            </p:cNvPr>
            <p:cNvSpPr txBox="1">
              <a:spLocks/>
            </p:cNvSpPr>
            <p:nvPr/>
          </p:nvSpPr>
          <p:spPr>
            <a:xfrm>
              <a:off x="4001939" y="2510216"/>
              <a:ext cx="1571548" cy="923330"/>
            </a:xfrm>
            <a:prstGeom prst="rect">
              <a:avLst/>
            </a:prstGeom>
            <a:noFill/>
          </p:spPr>
          <p:txBody>
            <a:bodyPr wrap="square" rtlCol="0">
              <a:spAutoFit/>
            </a:bodyPr>
            <a:lstStyle/>
            <a:p>
              <a:pPr algn="ctr" defTabSz="1219169" hangingPunct="0">
                <a:defRPr/>
              </a:pPr>
              <a:r>
                <a:rPr lang="en-US" sz="1200" b="1" kern="0">
                  <a:solidFill>
                    <a:srgbClr val="5E5E5E">
                      <a:lumMod val="65000"/>
                      <a:lumOff val="35000"/>
                    </a:srgbClr>
                  </a:solidFill>
                  <a:latin typeface="Helvetica Neue"/>
                  <a:sym typeface="Helvetica Neue"/>
                </a:rPr>
                <a:t>Eswatini</a:t>
              </a:r>
              <a:endParaRPr lang="en-PK" sz="1200" b="1" kern="0">
                <a:solidFill>
                  <a:srgbClr val="5E5E5E">
                    <a:lumMod val="65000"/>
                    <a:lumOff val="35000"/>
                  </a:srgbClr>
                </a:solidFill>
                <a:latin typeface="Helvetica Neue"/>
                <a:sym typeface="Helvetica Neue"/>
              </a:endParaRPr>
            </a:p>
          </p:txBody>
        </p:sp>
        <p:pic>
          <p:nvPicPr>
            <p:cNvPr id="19" name="Picture 18">
              <a:extLst>
                <a:ext uri="{FF2B5EF4-FFF2-40B4-BE49-F238E27FC236}">
                  <a16:creationId xmlns:a16="http://schemas.microsoft.com/office/drawing/2014/main" id="{0A2BC49A-D5DE-3425-1D7E-257CD0939BEB}"/>
                </a:ext>
              </a:extLst>
            </p:cNvPr>
            <p:cNvPicPr>
              <a:picLocks noChangeAspect="1"/>
            </p:cNvPicPr>
            <p:nvPr/>
          </p:nvPicPr>
          <p:blipFill>
            <a:blip r:embed="rId28"/>
            <a:stretch>
              <a:fillRect/>
            </a:stretch>
          </p:blipFill>
          <p:spPr>
            <a:xfrm>
              <a:off x="3463098" y="2551341"/>
              <a:ext cx="538840" cy="359227"/>
            </a:xfrm>
            <a:prstGeom prst="rect">
              <a:avLst/>
            </a:prstGeom>
          </p:spPr>
        </p:pic>
      </p:grpSp>
      <p:sp>
        <p:nvSpPr>
          <p:cNvPr id="23" name="Заголовок 1">
            <a:extLst>
              <a:ext uri="{FF2B5EF4-FFF2-40B4-BE49-F238E27FC236}">
                <a16:creationId xmlns:a16="http://schemas.microsoft.com/office/drawing/2014/main" id="{83838925-FCC9-885A-0A35-FC6B1E878080}"/>
              </a:ext>
            </a:extLst>
          </p:cNvPr>
          <p:cNvSpPr txBox="1">
            <a:spLocks/>
          </p:cNvSpPr>
          <p:nvPr/>
        </p:nvSpPr>
        <p:spPr>
          <a:xfrm>
            <a:off x="2568696" y="361081"/>
            <a:ext cx="8815584" cy="728715"/>
          </a:xfrm>
          <a:prstGeom prst="rect">
            <a:avLst/>
          </a:prstGeom>
        </p:spPr>
        <p:txBody>
          <a:bodyPr>
            <a:norm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9pPr>
          </a:lstStyle>
          <a:p>
            <a:pPr defTabSz="1219169">
              <a:defRPr/>
            </a:pPr>
            <a:r>
              <a:rPr lang="en-US" sz="3600" kern="0" spc="-116" dirty="0">
                <a:solidFill>
                  <a:srgbClr val="076AAD"/>
                </a:solidFill>
              </a:rPr>
              <a:t>15 Countries implementing STF</a:t>
            </a:r>
            <a:endParaRPr lang="ru-AT" sz="3600" kern="0" spc="-116" dirty="0">
              <a:solidFill>
                <a:srgbClr val="076AAD"/>
              </a:solidFill>
            </a:endParaRPr>
          </a:p>
        </p:txBody>
      </p:sp>
    </p:spTree>
    <p:extLst>
      <p:ext uri="{BB962C8B-B14F-4D97-AF65-F5344CB8AC3E}">
        <p14:creationId xmlns:p14="http://schemas.microsoft.com/office/powerpoint/2010/main" val="39145568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3E2CB177-C500-3FC8-F555-91E1705F46D9}"/>
              </a:ext>
            </a:extLst>
          </p:cNvPr>
          <p:cNvGrpSpPr/>
          <p:nvPr/>
        </p:nvGrpSpPr>
        <p:grpSpPr>
          <a:xfrm>
            <a:off x="0" y="4839176"/>
            <a:ext cx="12192000" cy="2018824"/>
            <a:chOff x="0" y="4839176"/>
            <a:chExt cx="12192000" cy="2018824"/>
          </a:xfrm>
        </p:grpSpPr>
        <p:pic>
          <p:nvPicPr>
            <p:cNvPr id="5" name="Image 4" descr="Une image contenant texte, capture d’écran&#10;&#10;Description générée automatiquement">
              <a:extLst>
                <a:ext uri="{FF2B5EF4-FFF2-40B4-BE49-F238E27FC236}">
                  <a16:creationId xmlns:a16="http://schemas.microsoft.com/office/drawing/2014/main" id="{6D07DD85-76EC-FAF0-9603-82C42FA8B0EF}"/>
                </a:ext>
              </a:extLst>
            </p:cNvPr>
            <p:cNvPicPr>
              <a:picLocks noChangeAspect="1"/>
            </p:cNvPicPr>
            <p:nvPr/>
          </p:nvPicPr>
          <p:blipFill rotWithShape="1">
            <a:blip r:embed="rId3"/>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AAF63F83-9D4F-5BA4-EE21-65A6D0F4E8DC}"/>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6">
            <a:extLst>
              <a:ext uri="{FF2B5EF4-FFF2-40B4-BE49-F238E27FC236}">
                <a16:creationId xmlns:a16="http://schemas.microsoft.com/office/drawing/2014/main" id="{62FAD512-FF82-74CE-EEB7-961FE9B2C843}"/>
              </a:ext>
            </a:extLst>
          </p:cNvPr>
          <p:cNvPicPr>
            <a:picLocks noChangeAspect="1"/>
          </p:cNvPicPr>
          <p:nvPr/>
        </p:nvPicPr>
        <p:blipFill>
          <a:blip r:embed="rId4"/>
          <a:stretch>
            <a:fillRect/>
          </a:stretch>
        </p:blipFill>
        <p:spPr>
          <a:xfrm>
            <a:off x="10787238" y="93576"/>
            <a:ext cx="1404762" cy="1095238"/>
          </a:xfrm>
          <a:prstGeom prst="rect">
            <a:avLst/>
          </a:prstGeom>
        </p:spPr>
      </p:pic>
      <p:sp>
        <p:nvSpPr>
          <p:cNvPr id="11" name="TextBox 9">
            <a:extLst>
              <a:ext uri="{FF2B5EF4-FFF2-40B4-BE49-F238E27FC236}">
                <a16:creationId xmlns:a16="http://schemas.microsoft.com/office/drawing/2014/main" id="{6349D3BC-AC64-87F9-5349-ADC318DC813B}"/>
              </a:ext>
            </a:extLst>
          </p:cNvPr>
          <p:cNvSpPr txBox="1"/>
          <p:nvPr/>
        </p:nvSpPr>
        <p:spPr>
          <a:xfrm>
            <a:off x="451103" y="238189"/>
            <a:ext cx="10719123" cy="644151"/>
          </a:xfrm>
          <a:prstGeom prst="rect">
            <a:avLst/>
          </a:prstGeom>
          <a:noFill/>
          <a:ln w="12700" cap="flat">
            <a:noFill/>
            <a:miter lim="400000"/>
          </a:ln>
          <a:effectLst/>
          <a:sp3d/>
        </p:spPr>
        <p:txBody>
          <a:bodyPr wrap="square">
            <a:spAutoFit/>
          </a:bodyPr>
          <a:lstStyle/>
          <a:p>
            <a:pPr defTabSz="2438337" hangingPunct="0">
              <a:lnSpc>
                <a:spcPct val="110000"/>
              </a:lnSpc>
              <a:defRPr/>
            </a:pPr>
            <a:r>
              <a:rPr kumimoji="0" lang="en-US" sz="3600" b="1" i="0" u="none" strike="noStrike" kern="0" cap="none" spc="-232" normalizeH="0" baseline="0" dirty="0">
                <a:ln>
                  <a:noFill/>
                </a:ln>
                <a:solidFill>
                  <a:srgbClr val="002060"/>
                </a:solidFill>
                <a:effectLst/>
                <a:uLnTx/>
                <a:uFillTx/>
                <a:latin typeface="Proxima Nova Rg"/>
                <a:ea typeface="Helvetica Neue"/>
                <a:cs typeface="Helvetica Neue"/>
                <a:sym typeface="Proxima Nova"/>
              </a:rPr>
              <a:t>Tax Expenditures - Overview</a:t>
            </a:r>
            <a:endParaRPr kumimoji="0" lang="en-US" sz="2800" i="0" u="none" strike="noStrike" kern="0" cap="none" spc="-232" normalizeH="0" baseline="0" dirty="0">
              <a:ln>
                <a:noFill/>
              </a:ln>
              <a:solidFill>
                <a:srgbClr val="002060"/>
              </a:solidFill>
              <a:effectLst/>
              <a:uLnTx/>
              <a:uFillTx/>
              <a:latin typeface="Proxima Nova Rg"/>
              <a:ea typeface="Helvetica Neue"/>
              <a:cs typeface="Helvetica Neue"/>
              <a:sym typeface="Proxima Nova"/>
            </a:endParaRPr>
          </a:p>
        </p:txBody>
      </p:sp>
      <p:sp>
        <p:nvSpPr>
          <p:cNvPr id="4" name="TextBox 2">
            <a:extLst>
              <a:ext uri="{FF2B5EF4-FFF2-40B4-BE49-F238E27FC236}">
                <a16:creationId xmlns:a16="http://schemas.microsoft.com/office/drawing/2014/main" id="{D0FC2933-07DF-55D4-AFAF-306BB35C148D}"/>
              </a:ext>
            </a:extLst>
          </p:cNvPr>
          <p:cNvSpPr txBox="1"/>
          <p:nvPr/>
        </p:nvSpPr>
        <p:spPr>
          <a:xfrm>
            <a:off x="451102" y="1156716"/>
            <a:ext cx="11143489" cy="3990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defTabSz="914400" rtl="0" eaLnBrk="1" fontAlgn="auto" latinLnBrk="0" hangingPunct="1">
              <a:lnSpc>
                <a:spcPct val="107000"/>
              </a:lnSpc>
              <a:spcBef>
                <a:spcPts val="200"/>
              </a:spcBef>
              <a:spcAft>
                <a:spcPts val="12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Tax Expenditures: Knowledge of how much revenue is forgone as a result of tax reliefs such as exemptions, rebates, deductions, accelerated depreciations and other preferential tax regimes</a:t>
            </a:r>
            <a:r>
              <a:rPr kumimoji="0" lang="en-PK"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p>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lang="en-US" sz="2200" i="1" dirty="0">
                <a:solidFill>
                  <a:srgbClr val="5B9BD5">
                    <a:lumMod val="75000"/>
                  </a:srgbClr>
                </a:solidFill>
                <a:latin typeface="Times New Roman" panose="02020603050405020304" pitchFamily="18" charset="0"/>
                <a:cs typeface="Arial" panose="020B0604020202020204" pitchFamily="34" charset="0"/>
              </a:rPr>
              <a:t>R</a:t>
            </a:r>
            <a:r>
              <a:rPr kumimoji="0" lang="en-US" sz="2200" b="0" i="1"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epresent</a:t>
            </a:r>
            <a:r>
              <a:rPr lang="en-US" sz="2200" i="1" dirty="0">
                <a:solidFill>
                  <a:srgbClr val="5B9BD5">
                    <a:lumMod val="75000"/>
                  </a:srgbClr>
                </a:solidFill>
                <a:latin typeface="Times New Roman" panose="02020603050405020304" pitchFamily="18" charset="0"/>
                <a:cs typeface="Arial" panose="020B0604020202020204" pitchFamily="34" charset="0"/>
              </a:rPr>
              <a:t> </a:t>
            </a: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significant sources of revenue loss </a:t>
            </a:r>
            <a:r>
              <a:rPr lang="en-US" sz="2200" i="1" dirty="0">
                <a:solidFill>
                  <a:srgbClr val="5B9BD5">
                    <a:lumMod val="75000"/>
                  </a:srgbClr>
                </a:solidFill>
                <a:latin typeface="Times New Roman" panose="02020603050405020304" pitchFamily="18" charset="0"/>
                <a:cs typeface="Arial" panose="020B0604020202020204" pitchFamily="34" charset="0"/>
              </a:rPr>
              <a:t>in addition to </a:t>
            </a: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hidden activities in the informal economy, base erosion and profit shifting (BEPS) and aggressive international tax planning practices</a:t>
            </a:r>
          </a:p>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In lower income countries, tax expenditures equate 2.8 percent of GDP or 27.1 percent of all tax revenues (Global Tax Expenditures Database latest info)</a:t>
            </a:r>
          </a:p>
          <a:p>
            <a:pPr marL="285750" lvl="0" indent="-285750" algn="just">
              <a:lnSpc>
                <a:spcPct val="107000"/>
              </a:lnSpc>
              <a:spcBef>
                <a:spcPts val="600"/>
              </a:spcBef>
              <a:spcAft>
                <a:spcPts val="600"/>
              </a:spcAft>
              <a:buFont typeface="Arial" panose="020B0604020202020204" pitchFamily="34" charset="0"/>
              <a:buChar char="•"/>
              <a:defRPr/>
            </a:pPr>
            <a:r>
              <a:rPr lang="en-US" sz="2200" i="1" dirty="0">
                <a:solidFill>
                  <a:srgbClr val="5B9BD5">
                    <a:lumMod val="75000"/>
                  </a:srgbClr>
                </a:solidFill>
                <a:latin typeface="Times New Roman" panose="02020603050405020304" pitchFamily="18" charset="0"/>
                <a:cs typeface="Arial" panose="020B0604020202020204" pitchFamily="34" charset="0"/>
              </a:rPr>
              <a:t>Rationalizing the use of tax expenditures present a real opportunity for DRM</a:t>
            </a:r>
          </a:p>
          <a:p>
            <a:pPr marL="742950" lvl="1" indent="-285750" algn="just">
              <a:lnSpc>
                <a:spcPct val="107000"/>
              </a:lnSpc>
              <a:spcBef>
                <a:spcPts val="600"/>
              </a:spcBef>
              <a:spcAft>
                <a:spcPts val="600"/>
              </a:spcAft>
              <a:buFont typeface="Arial" panose="020B0604020202020204" pitchFamily="34" charset="0"/>
              <a:buChar char="•"/>
              <a:defRPr/>
            </a:pPr>
            <a:r>
              <a:rPr lang="en-US" sz="2000" i="1" dirty="0">
                <a:solidFill>
                  <a:srgbClr val="5B9BD5">
                    <a:lumMod val="75000"/>
                  </a:srgbClr>
                </a:solidFill>
                <a:latin typeface="Times New Roman" panose="02020603050405020304" pitchFamily="18" charset="0"/>
                <a:cs typeface="Arial" panose="020B0604020202020204" pitchFamily="34" charset="0"/>
              </a:rPr>
              <a:t>Jordan and Djibouti TE represent more than 70 and 87% of total tax revenue</a:t>
            </a:r>
            <a:endParaRPr lang="en-US" sz="2200" i="1" dirty="0">
              <a:solidFill>
                <a:srgbClr val="5B9BD5">
                  <a:lumMod val="75000"/>
                </a:srgbClr>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291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3E2CB177-C500-3FC8-F555-91E1705F46D9}"/>
              </a:ext>
            </a:extLst>
          </p:cNvPr>
          <p:cNvGrpSpPr/>
          <p:nvPr/>
        </p:nvGrpSpPr>
        <p:grpSpPr>
          <a:xfrm>
            <a:off x="0" y="4839176"/>
            <a:ext cx="12192000" cy="2018824"/>
            <a:chOff x="0" y="4839176"/>
            <a:chExt cx="12192000" cy="2018824"/>
          </a:xfrm>
        </p:grpSpPr>
        <p:pic>
          <p:nvPicPr>
            <p:cNvPr id="5" name="Image 4" descr="Une image contenant texte, capture d’écran&#10;&#10;Description générée automatiquement">
              <a:extLst>
                <a:ext uri="{FF2B5EF4-FFF2-40B4-BE49-F238E27FC236}">
                  <a16:creationId xmlns:a16="http://schemas.microsoft.com/office/drawing/2014/main" id="{6D07DD85-76EC-FAF0-9603-82C42FA8B0EF}"/>
                </a:ext>
              </a:extLst>
            </p:cNvPr>
            <p:cNvPicPr>
              <a:picLocks noChangeAspect="1"/>
            </p:cNvPicPr>
            <p:nvPr/>
          </p:nvPicPr>
          <p:blipFill rotWithShape="1">
            <a:blip r:embed="rId3"/>
            <a:srcRect l="3187" t="7561" r="2328" b="5846"/>
            <a:stretch/>
          </p:blipFill>
          <p:spPr>
            <a:xfrm>
              <a:off x="0" y="4839176"/>
              <a:ext cx="12192000" cy="2018824"/>
            </a:xfrm>
            <a:prstGeom prst="rect">
              <a:avLst/>
            </a:prstGeom>
          </p:spPr>
        </p:pic>
        <p:sp>
          <p:nvSpPr>
            <p:cNvPr id="6" name="Rectangle 5">
              <a:extLst>
                <a:ext uri="{FF2B5EF4-FFF2-40B4-BE49-F238E27FC236}">
                  <a16:creationId xmlns:a16="http://schemas.microsoft.com/office/drawing/2014/main" id="{AAF63F83-9D4F-5BA4-EE21-65A6D0F4E8DC}"/>
                </a:ext>
              </a:extLst>
            </p:cNvPr>
            <p:cNvSpPr/>
            <p:nvPr/>
          </p:nvSpPr>
          <p:spPr>
            <a:xfrm>
              <a:off x="1389888" y="4839176"/>
              <a:ext cx="9412224" cy="761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Picture 6">
            <a:extLst>
              <a:ext uri="{FF2B5EF4-FFF2-40B4-BE49-F238E27FC236}">
                <a16:creationId xmlns:a16="http://schemas.microsoft.com/office/drawing/2014/main" id="{62FAD512-FF82-74CE-EEB7-961FE9B2C843}"/>
              </a:ext>
            </a:extLst>
          </p:cNvPr>
          <p:cNvPicPr>
            <a:picLocks noChangeAspect="1"/>
          </p:cNvPicPr>
          <p:nvPr/>
        </p:nvPicPr>
        <p:blipFill>
          <a:blip r:embed="rId4"/>
          <a:stretch>
            <a:fillRect/>
          </a:stretch>
        </p:blipFill>
        <p:spPr>
          <a:xfrm>
            <a:off x="10787238" y="93576"/>
            <a:ext cx="1404762" cy="1095238"/>
          </a:xfrm>
          <a:prstGeom prst="rect">
            <a:avLst/>
          </a:prstGeom>
        </p:spPr>
      </p:pic>
      <p:sp>
        <p:nvSpPr>
          <p:cNvPr id="11" name="TextBox 9">
            <a:extLst>
              <a:ext uri="{FF2B5EF4-FFF2-40B4-BE49-F238E27FC236}">
                <a16:creationId xmlns:a16="http://schemas.microsoft.com/office/drawing/2014/main" id="{6349D3BC-AC64-87F9-5349-ADC318DC813B}"/>
              </a:ext>
            </a:extLst>
          </p:cNvPr>
          <p:cNvSpPr txBox="1"/>
          <p:nvPr/>
        </p:nvSpPr>
        <p:spPr>
          <a:xfrm>
            <a:off x="451103" y="238189"/>
            <a:ext cx="10719123" cy="644151"/>
          </a:xfrm>
          <a:prstGeom prst="rect">
            <a:avLst/>
          </a:prstGeom>
          <a:noFill/>
          <a:ln w="12700" cap="flat">
            <a:noFill/>
            <a:miter lim="400000"/>
          </a:ln>
          <a:effectLst/>
          <a:sp3d/>
        </p:spPr>
        <p:txBody>
          <a:bodyPr wrap="square">
            <a:spAutoFit/>
          </a:bodyPr>
          <a:lstStyle/>
          <a:p>
            <a:pPr defTabSz="2438337" hangingPunct="0">
              <a:lnSpc>
                <a:spcPct val="110000"/>
              </a:lnSpc>
              <a:defRPr/>
            </a:pPr>
            <a:r>
              <a:rPr kumimoji="0" lang="en-US" sz="3600" b="1" i="0" u="none" strike="noStrike" kern="0" cap="none" spc="-232" normalizeH="0" baseline="0" dirty="0">
                <a:ln>
                  <a:noFill/>
                </a:ln>
                <a:solidFill>
                  <a:srgbClr val="002060"/>
                </a:solidFill>
                <a:effectLst/>
                <a:uLnTx/>
                <a:uFillTx/>
                <a:latin typeface="Proxima Nova Rg"/>
                <a:ea typeface="Helvetica Neue"/>
                <a:cs typeface="Helvetica Neue"/>
                <a:sym typeface="Proxima Nova"/>
              </a:rPr>
              <a:t>Tax Expenditures - Overview</a:t>
            </a:r>
            <a:endParaRPr kumimoji="0" lang="en-US" sz="2800" i="0" u="none" strike="noStrike" kern="0" cap="none" spc="-232" normalizeH="0" baseline="0" dirty="0">
              <a:ln>
                <a:noFill/>
              </a:ln>
              <a:solidFill>
                <a:srgbClr val="002060"/>
              </a:solidFill>
              <a:effectLst/>
              <a:uLnTx/>
              <a:uFillTx/>
              <a:latin typeface="Proxima Nova Rg"/>
              <a:ea typeface="Helvetica Neue"/>
              <a:cs typeface="Helvetica Neue"/>
              <a:sym typeface="Proxima Nova"/>
            </a:endParaRPr>
          </a:p>
        </p:txBody>
      </p:sp>
      <p:sp>
        <p:nvSpPr>
          <p:cNvPr id="4" name="TextBox 2">
            <a:extLst>
              <a:ext uri="{FF2B5EF4-FFF2-40B4-BE49-F238E27FC236}">
                <a16:creationId xmlns:a16="http://schemas.microsoft.com/office/drawing/2014/main" id="{D0FC2933-07DF-55D4-AFAF-306BB35C148D}"/>
              </a:ext>
            </a:extLst>
          </p:cNvPr>
          <p:cNvSpPr txBox="1"/>
          <p:nvPr/>
        </p:nvSpPr>
        <p:spPr>
          <a:xfrm>
            <a:off x="451102" y="902191"/>
            <a:ext cx="11143489" cy="5705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Structural conditions for TE systems to be effective:</a:t>
            </a:r>
          </a:p>
          <a:p>
            <a:pPr marL="742950" marR="0" lvl="1" indent="-285750" algn="just" defTabSz="914400" rtl="0" eaLnBrk="1" fontAlgn="auto" latinLnBrk="0" hangingPunct="1">
              <a:spcBef>
                <a:spcPts val="0"/>
              </a:spcBef>
              <a:spcAft>
                <a:spcPts val="3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Governance - custodian institution in charge of estimation, legal requirements for reporting &amp; monitoring TEs</a:t>
            </a:r>
          </a:p>
          <a:p>
            <a:pPr marL="742950" marR="0" lvl="1" indent="-285750" algn="just" defTabSz="914400" rtl="0" eaLnBrk="1" fontAlgn="auto" latinLnBrk="0" hangingPunct="1">
              <a:spcBef>
                <a:spcPts val="0"/>
              </a:spcBef>
              <a:spcAft>
                <a:spcPts val="3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Reporting - quality, scope &amp; timeliness of TE data to inform policy making processes</a:t>
            </a:r>
          </a:p>
          <a:p>
            <a:pPr marL="742950" marR="0" lvl="1" indent="-285750" algn="just" defTabSz="914400" rtl="0" eaLnBrk="1" fontAlgn="auto" latinLnBrk="0" hangingPunct="1">
              <a:spcBef>
                <a:spcPts val="0"/>
              </a:spcBef>
              <a:spcAft>
                <a:spcPts val="3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Evaluation - covering both ex-ante assessments and ex-post evaluations -</a:t>
            </a: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identify poorly designed and targeted tax expenditures</a:t>
            </a:r>
            <a:r>
              <a:rPr kumimoji="0" lang="en-PK" sz="24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Times New Roman" panose="02020603050405020304" pitchFamily="18" charset="0"/>
              </a:rPr>
              <a:t> </a:t>
            </a:r>
            <a:endParaRPr kumimoji="0" lang="en-PK"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endParaRPr>
          </a:p>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Coordination between the ministry responsible for fiscal policy, other line ministries, the tax administration and the national assembly is a crucial requirement for effective TE systems </a:t>
            </a:r>
          </a:p>
          <a:p>
            <a:pPr marL="285750" marR="0" lvl="0" indent="-285750" algn="just" defTabSz="914400"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Evidence-based tax expenditure policymaking</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Revenue forgone </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Cost-benefit analysis</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Rationale for introduction of TE and consistency with broader economic policy objectives</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Arial" panose="020B0604020202020204" pitchFamily="34" charset="0"/>
              </a:rPr>
              <a:t>Alignment of TEs’ objectives with the different SDGs</a:t>
            </a:r>
            <a:endPar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2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Benefits from streamlining ineffective TEs: </a:t>
            </a:r>
            <a:r>
              <a:rPr kumimoji="0" lang="en-US" sz="2000" b="0" i="1"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 simplify the tax system; 2) raise more revenue (or the same revenue at lower tax rates); 3) enhance progressivity and efficiency</a:t>
            </a:r>
          </a:p>
        </p:txBody>
      </p:sp>
    </p:spTree>
    <p:extLst>
      <p:ext uri="{BB962C8B-B14F-4D97-AF65-F5344CB8AC3E}">
        <p14:creationId xmlns:p14="http://schemas.microsoft.com/office/powerpoint/2010/main" val="156960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CB1916A9-3C5C-7264-62C9-032CFC31D52A}"/>
              </a:ext>
            </a:extLst>
          </p:cNvPr>
          <p:cNvSpPr txBox="1">
            <a:spLocks/>
          </p:cNvSpPr>
          <p:nvPr/>
        </p:nvSpPr>
        <p:spPr>
          <a:xfrm>
            <a:off x="130490" y="251433"/>
            <a:ext cx="7582355" cy="728715"/>
          </a:xfrm>
          <a:prstGeom prst="rect">
            <a:avLst/>
          </a:prstGeom>
        </p:spPr>
        <p:txBody>
          <a:bodyPr>
            <a:norm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DB704A"/>
                </a:solidFill>
                <a:uFillTx/>
                <a:latin typeface="Proxima Nova Rg"/>
                <a:ea typeface="Proxima Nova Rg"/>
                <a:cs typeface="Proxima Nova Rg"/>
                <a:sym typeface="Proxima Nova"/>
              </a:defRPr>
            </a:lvl9pPr>
          </a:lstStyle>
          <a:p>
            <a:pPr defTabSz="1219169">
              <a:defRPr/>
            </a:pPr>
            <a:r>
              <a:rPr lang="en-US" sz="4400" kern="0" spc="-116">
                <a:solidFill>
                  <a:srgbClr val="002060"/>
                </a:solidFill>
              </a:rPr>
              <a:t>SDG 17 – Heatmap Trends</a:t>
            </a:r>
          </a:p>
          <a:p>
            <a:pPr defTabSz="1219169">
              <a:defRPr/>
            </a:pPr>
            <a:endParaRPr lang="ru-AT" sz="4000" kern="0" spc="-116">
              <a:solidFill>
                <a:srgbClr val="002060"/>
              </a:solidFill>
            </a:endParaRPr>
          </a:p>
        </p:txBody>
      </p:sp>
      <p:pic>
        <p:nvPicPr>
          <p:cNvPr id="21" name="Picture 20">
            <a:extLst>
              <a:ext uri="{FF2B5EF4-FFF2-40B4-BE49-F238E27FC236}">
                <a16:creationId xmlns:a16="http://schemas.microsoft.com/office/drawing/2014/main" id="{8FCBC9F5-A65B-3C2D-22ED-5DC3D680C69B}"/>
              </a:ext>
            </a:extLst>
          </p:cNvPr>
          <p:cNvPicPr>
            <a:picLocks noChangeAspect="1"/>
          </p:cNvPicPr>
          <p:nvPr/>
        </p:nvPicPr>
        <p:blipFill>
          <a:blip r:embed="rId3"/>
          <a:stretch>
            <a:fillRect/>
          </a:stretch>
        </p:blipFill>
        <p:spPr>
          <a:xfrm>
            <a:off x="11126855" y="75756"/>
            <a:ext cx="934656" cy="728715"/>
          </a:xfrm>
          <a:prstGeom prst="rect">
            <a:avLst/>
          </a:prstGeom>
        </p:spPr>
      </p:pic>
      <p:pic>
        <p:nvPicPr>
          <p:cNvPr id="7" name="Picture 6">
            <a:extLst>
              <a:ext uri="{FF2B5EF4-FFF2-40B4-BE49-F238E27FC236}">
                <a16:creationId xmlns:a16="http://schemas.microsoft.com/office/drawing/2014/main" id="{E1A24B4E-3D2C-2703-5B32-192AB7A51395}"/>
              </a:ext>
            </a:extLst>
          </p:cNvPr>
          <p:cNvPicPr>
            <a:picLocks noChangeAspect="1"/>
          </p:cNvPicPr>
          <p:nvPr/>
        </p:nvPicPr>
        <p:blipFill>
          <a:blip r:embed="rId4">
            <a:duotone>
              <a:schemeClr val="accent5">
                <a:shade val="45000"/>
                <a:satMod val="135000"/>
              </a:schemeClr>
              <a:prstClr val="white"/>
            </a:duotone>
          </a:blip>
          <a:stretch>
            <a:fillRect/>
          </a:stretch>
        </p:blipFill>
        <p:spPr>
          <a:xfrm>
            <a:off x="7503857" y="218315"/>
            <a:ext cx="1172311" cy="1172311"/>
          </a:xfrm>
          <a:prstGeom prst="rect">
            <a:avLst/>
          </a:prstGeom>
        </p:spPr>
      </p:pic>
      <p:sp>
        <p:nvSpPr>
          <p:cNvPr id="2" name="TextBox 1">
            <a:extLst>
              <a:ext uri="{FF2B5EF4-FFF2-40B4-BE49-F238E27FC236}">
                <a16:creationId xmlns:a16="http://schemas.microsoft.com/office/drawing/2014/main" id="{959B5109-63FE-BAB8-E1AC-82EAB73DD8D2}"/>
              </a:ext>
            </a:extLst>
          </p:cNvPr>
          <p:cNvSpPr txBox="1"/>
          <p:nvPr/>
        </p:nvSpPr>
        <p:spPr>
          <a:xfrm>
            <a:off x="248469" y="1272277"/>
            <a:ext cx="11520621" cy="428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200"/>
              </a:spcBef>
              <a:spcAft>
                <a:spcPts val="300"/>
              </a:spcAft>
              <a:defRPr/>
            </a:pPr>
            <a:r>
              <a:rPr lang="en-US" sz="2200" b="1" dirty="0">
                <a:solidFill>
                  <a:srgbClr val="5B9BD5">
                    <a:lumMod val="75000"/>
                  </a:srgbClr>
                </a:solidFill>
                <a:latin typeface="Helvetica"/>
                <a:ea typeface="Calibri" panose="020F0502020204030204" pitchFamily="34" charset="0"/>
                <a:cs typeface="Times New Roman" panose="02020603050405020304" pitchFamily="18" charset="0"/>
                <a:sym typeface="Helvetica Neue"/>
              </a:rPr>
              <a:t>Dimension where countries perform low - more support is required</a:t>
            </a:r>
          </a:p>
        </p:txBody>
      </p:sp>
      <p:graphicFrame>
        <p:nvGraphicFramePr>
          <p:cNvPr id="3" name="Table 2">
            <a:extLst>
              <a:ext uri="{FF2B5EF4-FFF2-40B4-BE49-F238E27FC236}">
                <a16:creationId xmlns:a16="http://schemas.microsoft.com/office/drawing/2014/main" id="{FC8A1BCE-E019-273A-72D9-B2BE92A147D4}"/>
              </a:ext>
            </a:extLst>
          </p:cNvPr>
          <p:cNvGraphicFramePr>
            <a:graphicFrameLocks noGrp="1"/>
          </p:cNvGraphicFramePr>
          <p:nvPr>
            <p:extLst>
              <p:ext uri="{D42A27DB-BD31-4B8C-83A1-F6EECF244321}">
                <p14:modId xmlns:p14="http://schemas.microsoft.com/office/powerpoint/2010/main" val="3153371955"/>
              </p:ext>
            </p:extLst>
          </p:nvPr>
        </p:nvGraphicFramePr>
        <p:xfrm>
          <a:off x="408726" y="1997219"/>
          <a:ext cx="10858265" cy="1735255"/>
        </p:xfrm>
        <a:graphic>
          <a:graphicData uri="http://schemas.openxmlformats.org/drawingml/2006/table">
            <a:tbl>
              <a:tblPr/>
              <a:tblGrid>
                <a:gridCol w="1144639">
                  <a:extLst>
                    <a:ext uri="{9D8B030D-6E8A-4147-A177-3AD203B41FA5}">
                      <a16:colId xmlns:a16="http://schemas.microsoft.com/office/drawing/2014/main" val="744965708"/>
                    </a:ext>
                  </a:extLst>
                </a:gridCol>
                <a:gridCol w="1109272">
                  <a:extLst>
                    <a:ext uri="{9D8B030D-6E8A-4147-A177-3AD203B41FA5}">
                      <a16:colId xmlns:a16="http://schemas.microsoft.com/office/drawing/2014/main" val="2946089486"/>
                    </a:ext>
                  </a:extLst>
                </a:gridCol>
                <a:gridCol w="2713220">
                  <a:extLst>
                    <a:ext uri="{9D8B030D-6E8A-4147-A177-3AD203B41FA5}">
                      <a16:colId xmlns:a16="http://schemas.microsoft.com/office/drawing/2014/main" val="1393535542"/>
                    </a:ext>
                  </a:extLst>
                </a:gridCol>
                <a:gridCol w="419724">
                  <a:extLst>
                    <a:ext uri="{9D8B030D-6E8A-4147-A177-3AD203B41FA5}">
                      <a16:colId xmlns:a16="http://schemas.microsoft.com/office/drawing/2014/main" val="2900352454"/>
                    </a:ext>
                  </a:extLst>
                </a:gridCol>
                <a:gridCol w="539646">
                  <a:extLst>
                    <a:ext uri="{9D8B030D-6E8A-4147-A177-3AD203B41FA5}">
                      <a16:colId xmlns:a16="http://schemas.microsoft.com/office/drawing/2014/main" val="937792411"/>
                    </a:ext>
                  </a:extLst>
                </a:gridCol>
                <a:gridCol w="419725">
                  <a:extLst>
                    <a:ext uri="{9D8B030D-6E8A-4147-A177-3AD203B41FA5}">
                      <a16:colId xmlns:a16="http://schemas.microsoft.com/office/drawing/2014/main" val="640340912"/>
                    </a:ext>
                  </a:extLst>
                </a:gridCol>
                <a:gridCol w="434715">
                  <a:extLst>
                    <a:ext uri="{9D8B030D-6E8A-4147-A177-3AD203B41FA5}">
                      <a16:colId xmlns:a16="http://schemas.microsoft.com/office/drawing/2014/main" val="3451466198"/>
                    </a:ext>
                  </a:extLst>
                </a:gridCol>
                <a:gridCol w="389744">
                  <a:extLst>
                    <a:ext uri="{9D8B030D-6E8A-4147-A177-3AD203B41FA5}">
                      <a16:colId xmlns:a16="http://schemas.microsoft.com/office/drawing/2014/main" val="629523004"/>
                    </a:ext>
                  </a:extLst>
                </a:gridCol>
                <a:gridCol w="460473">
                  <a:extLst>
                    <a:ext uri="{9D8B030D-6E8A-4147-A177-3AD203B41FA5}">
                      <a16:colId xmlns:a16="http://schemas.microsoft.com/office/drawing/2014/main" val="2749157320"/>
                    </a:ext>
                  </a:extLst>
                </a:gridCol>
                <a:gridCol w="347117">
                  <a:extLst>
                    <a:ext uri="{9D8B030D-6E8A-4147-A177-3AD203B41FA5}">
                      <a16:colId xmlns:a16="http://schemas.microsoft.com/office/drawing/2014/main" val="979165032"/>
                    </a:ext>
                  </a:extLst>
                </a:gridCol>
                <a:gridCol w="412202">
                  <a:extLst>
                    <a:ext uri="{9D8B030D-6E8A-4147-A177-3AD203B41FA5}">
                      <a16:colId xmlns:a16="http://schemas.microsoft.com/office/drawing/2014/main" val="1362772830"/>
                    </a:ext>
                  </a:extLst>
                </a:gridCol>
                <a:gridCol w="325423">
                  <a:extLst>
                    <a:ext uri="{9D8B030D-6E8A-4147-A177-3AD203B41FA5}">
                      <a16:colId xmlns:a16="http://schemas.microsoft.com/office/drawing/2014/main" val="2667032017"/>
                    </a:ext>
                  </a:extLst>
                </a:gridCol>
                <a:gridCol w="309151">
                  <a:extLst>
                    <a:ext uri="{9D8B030D-6E8A-4147-A177-3AD203B41FA5}">
                      <a16:colId xmlns:a16="http://schemas.microsoft.com/office/drawing/2014/main" val="2253834105"/>
                    </a:ext>
                  </a:extLst>
                </a:gridCol>
                <a:gridCol w="330846">
                  <a:extLst>
                    <a:ext uri="{9D8B030D-6E8A-4147-A177-3AD203B41FA5}">
                      <a16:colId xmlns:a16="http://schemas.microsoft.com/office/drawing/2014/main" val="1558723356"/>
                    </a:ext>
                  </a:extLst>
                </a:gridCol>
                <a:gridCol w="352541">
                  <a:extLst>
                    <a:ext uri="{9D8B030D-6E8A-4147-A177-3AD203B41FA5}">
                      <a16:colId xmlns:a16="http://schemas.microsoft.com/office/drawing/2014/main" val="2264994181"/>
                    </a:ext>
                  </a:extLst>
                </a:gridCol>
                <a:gridCol w="368812">
                  <a:extLst>
                    <a:ext uri="{9D8B030D-6E8A-4147-A177-3AD203B41FA5}">
                      <a16:colId xmlns:a16="http://schemas.microsoft.com/office/drawing/2014/main" val="3056818016"/>
                    </a:ext>
                  </a:extLst>
                </a:gridCol>
                <a:gridCol w="395931">
                  <a:extLst>
                    <a:ext uri="{9D8B030D-6E8A-4147-A177-3AD203B41FA5}">
                      <a16:colId xmlns:a16="http://schemas.microsoft.com/office/drawing/2014/main" val="1495140876"/>
                    </a:ext>
                  </a:extLst>
                </a:gridCol>
                <a:gridCol w="385084">
                  <a:extLst>
                    <a:ext uri="{9D8B030D-6E8A-4147-A177-3AD203B41FA5}">
                      <a16:colId xmlns:a16="http://schemas.microsoft.com/office/drawing/2014/main" val="2649356040"/>
                    </a:ext>
                  </a:extLst>
                </a:gridCol>
              </a:tblGrid>
              <a:tr h="284760">
                <a:tc gridSpan="3">
                  <a:txBody>
                    <a:bodyPr/>
                    <a:lstStyle/>
                    <a:p>
                      <a:pPr algn="ctr" fontAlgn="b"/>
                      <a:r>
                        <a:rPr lang="en-US" sz="1400" b="1" i="0" u="none" strike="noStrike" dirty="0">
                          <a:solidFill>
                            <a:srgbClr val="FFFFFF"/>
                          </a:solidFill>
                          <a:effectLst/>
                          <a:highlight>
                            <a:srgbClr val="002060"/>
                          </a:highlight>
                          <a:latin typeface="Arial" panose="020B0604020202020204" pitchFamily="34" charset="0"/>
                          <a:cs typeface="Arial" panose="020B0604020202020204" pitchFamily="34" charset="0"/>
                        </a:rPr>
                        <a:t>SDG 17: DRM and Partnerships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gridSpan="6">
                  <a:txBody>
                    <a:bodyPr/>
                    <a:lstStyle/>
                    <a:p>
                      <a:pPr algn="ctr" fontAlgn="b"/>
                      <a:r>
                        <a:rPr lang="en-US" sz="1400" b="1" i="0" u="none" strike="noStrike">
                          <a:solidFill>
                            <a:srgbClr val="FFFFFF"/>
                          </a:solidFill>
                          <a:effectLst/>
                          <a:highlight>
                            <a:srgbClr val="0070C0"/>
                          </a:highlight>
                          <a:latin typeface="Arial" panose="020B0604020202020204" pitchFamily="34" charset="0"/>
                          <a:cs typeface="Arial" panose="020B0604020202020204" pitchFamily="34" charset="0"/>
                        </a:rPr>
                        <a:t>Countries SER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1400" b="1" i="0" u="none" strike="noStrike">
                          <a:solidFill>
                            <a:srgbClr val="FFFFFF"/>
                          </a:solidFill>
                          <a:effectLst/>
                          <a:highlight>
                            <a:srgbClr val="C65911"/>
                          </a:highlight>
                          <a:latin typeface="Arial" panose="020B0604020202020204" pitchFamily="34" charset="0"/>
                          <a:cs typeface="Arial" panose="020B0604020202020204" pitchFamily="34" charset="0"/>
                        </a:rPr>
                        <a:t>Countries DER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591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7745929"/>
                  </a:ext>
                </a:extLst>
              </a:tr>
              <a:tr h="284760">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Dimensions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b"/>
                      <a:r>
                        <a:rPr lang="en-US" sz="1400" b="1" i="0" u="none" strike="noStrike">
                          <a:solidFill>
                            <a:srgbClr val="FFFFFF"/>
                          </a:solidFill>
                          <a:effectLst/>
                          <a:highlight>
                            <a:srgbClr val="0070C0"/>
                          </a:highlight>
                          <a:latin typeface="Arial" panose="020B0604020202020204" pitchFamily="34" charset="0"/>
                          <a:cs typeface="Arial" panose="020B0604020202020204" pitchFamily="34" charset="0"/>
                        </a:rPr>
                        <a:t>Sub-dimensions</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2</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3</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7</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9</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10</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11</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12</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13</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15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223708"/>
                  </a:ext>
                </a:extLst>
              </a:tr>
              <a:tr h="400443">
                <a:tc rowSpan="3">
                  <a:txBody>
                    <a:bodyPr/>
                    <a:lstStyle/>
                    <a:p>
                      <a:pPr algn="l" fontAlgn="t"/>
                      <a:r>
                        <a:rPr lang="en-US" sz="1400" b="1" i="0" u="none" strike="noStrike" dirty="0">
                          <a:solidFill>
                            <a:srgbClr val="000000"/>
                          </a:solidFill>
                          <a:effectLst/>
                          <a:highlight>
                            <a:srgbClr val="FFF2CC"/>
                          </a:highlight>
                          <a:latin typeface="Arial" panose="020B0604020202020204" pitchFamily="34" charset="0"/>
                          <a:cs typeface="Arial" panose="020B0604020202020204" pitchFamily="34" charset="0"/>
                        </a:rPr>
                        <a:t>G17-D3: Monitoring tax expenditures</a:t>
                      </a: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1" i="0" u="none" strike="noStrike" dirty="0">
                          <a:solidFill>
                            <a:srgbClr val="000000"/>
                          </a:solidFill>
                          <a:effectLst/>
                          <a:highlight>
                            <a:srgbClr val="FFF2CC"/>
                          </a:highlight>
                          <a:latin typeface="Arial" panose="020B0604020202020204" pitchFamily="34" charset="0"/>
                          <a:cs typeface="Arial" panose="020B0604020202020204" pitchFamily="34" charset="0"/>
                        </a:rPr>
                        <a:t>G17.D3.1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1400" b="0" i="0" u="none" strike="noStrike" dirty="0">
                          <a:solidFill>
                            <a:srgbClr val="000000"/>
                          </a:solidFill>
                          <a:effectLst/>
                          <a:highlight>
                            <a:srgbClr val="FFF2CC"/>
                          </a:highlight>
                          <a:latin typeface="Arial" panose="020B0604020202020204" pitchFamily="34" charset="0"/>
                          <a:cs typeface="Arial" panose="020B0604020202020204" pitchFamily="34" charset="0"/>
                        </a:rPr>
                        <a:t>Governance of tax expenditure</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dirty="0">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9BC2E6"/>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0070C0"/>
                          </a:highlight>
                          <a:latin typeface="Arial" panose="020B0604020202020204" pitchFamily="34" charset="0"/>
                          <a:cs typeface="Arial" panose="020B0604020202020204" pitchFamily="34" charset="0"/>
                        </a:rPr>
                        <a:t>A</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ctr"/>
                      <a:r>
                        <a:rPr lang="en-US" sz="1400" b="0" i="0" u="none" strike="noStrike" dirty="0">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9BC2E6"/>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FCE4D6"/>
                          </a:highlight>
                          <a:latin typeface="Arial" panose="020B0604020202020204" pitchFamily="34" charset="0"/>
                          <a:cs typeface="Arial" panose="020B0604020202020204" pitchFamily="34" charset="0"/>
                        </a:rPr>
                        <a:t>C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9BC2E6"/>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752200855"/>
                  </a:ext>
                </a:extLst>
              </a:tr>
              <a:tr h="418241">
                <a:tc vMerge="1">
                  <a:txBody>
                    <a:bodyPr/>
                    <a:lstStyle/>
                    <a:p>
                      <a:endParaRPr lang="en-US"/>
                    </a:p>
                  </a:txBody>
                  <a:tcPr/>
                </a:tc>
                <a:tc>
                  <a:txBody>
                    <a:bodyPr/>
                    <a:lstStyle/>
                    <a:p>
                      <a:pPr algn="ctr" fontAlgn="ctr"/>
                      <a:r>
                        <a:rPr lang="en-US" sz="1400" b="1" i="0" u="none" strike="noStrike" dirty="0">
                          <a:solidFill>
                            <a:srgbClr val="000000"/>
                          </a:solidFill>
                          <a:effectLst/>
                          <a:highlight>
                            <a:srgbClr val="FFF2CC"/>
                          </a:highlight>
                          <a:latin typeface="Arial" panose="020B0604020202020204" pitchFamily="34" charset="0"/>
                          <a:cs typeface="Arial" panose="020B0604020202020204" pitchFamily="34" charset="0"/>
                        </a:rPr>
                        <a:t>G17.D3.2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1400" b="0" i="0" u="none" strike="noStrike" dirty="0">
                          <a:solidFill>
                            <a:srgbClr val="000000"/>
                          </a:solidFill>
                          <a:effectLst/>
                          <a:highlight>
                            <a:srgbClr val="FFF2CC"/>
                          </a:highlight>
                          <a:latin typeface="Arial" panose="020B0604020202020204" pitchFamily="34" charset="0"/>
                          <a:cs typeface="Arial" panose="020B0604020202020204" pitchFamily="34" charset="0"/>
                        </a:rPr>
                        <a:t>Reporting of tax expenditure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a:noFill/>
                    </a:lnR>
                    <a:lnT>
                      <a:noFill/>
                    </a:lnT>
                    <a:lnB>
                      <a:noFill/>
                    </a:lnB>
                    <a:solidFill>
                      <a:srgbClr val="9BC2E6"/>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a:noFill/>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a:t>
                      </a:r>
                    </a:p>
                  </a:txBody>
                  <a:tcPr marL="0" marR="0" marT="0" marB="0"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highlight>
                            <a:srgbClr val="9BC2E6"/>
                          </a:highlight>
                          <a:latin typeface="Arial" panose="020B0604020202020204" pitchFamily="34" charset="0"/>
                          <a:cs typeface="Arial" panose="020B0604020202020204" pitchFamily="34" charset="0"/>
                        </a:rPr>
                        <a:t>B</a:t>
                      </a:r>
                    </a:p>
                  </a:txBody>
                  <a:tcPr marL="0" marR="0" marT="0" marB="0" anchor="ctr">
                    <a:lnL>
                      <a:noFill/>
                    </a:lnL>
                    <a:lnR>
                      <a:noFill/>
                    </a:lnR>
                    <a:lnT>
                      <a:noFill/>
                    </a:lnT>
                    <a:lnB>
                      <a:noFill/>
                    </a:lnB>
                    <a:solidFill>
                      <a:srgbClr val="9BC2E6"/>
                    </a:solidFill>
                  </a:tcPr>
                </a:tc>
                <a:tc>
                  <a:txBody>
                    <a:bodyPr/>
                    <a:lstStyle/>
                    <a:p>
                      <a:pPr algn="ctr" fontAlgn="ctr"/>
                      <a:r>
                        <a:rPr lang="en-US" sz="1400" b="0" i="0" u="none" strike="noStrike">
                          <a:solidFill>
                            <a:srgbClr val="000000"/>
                          </a:solidFill>
                          <a:effectLst/>
                          <a:highlight>
                            <a:srgbClr val="0070C0"/>
                          </a:highlight>
                          <a:latin typeface="Arial" panose="020B0604020202020204" pitchFamily="34" charset="0"/>
                          <a:cs typeface="Arial" panose="020B0604020202020204" pitchFamily="34" charset="0"/>
                        </a:rPr>
                        <a:t>A </a:t>
                      </a:r>
                    </a:p>
                  </a:txBody>
                  <a:tcPr marL="0" marR="0" marT="0" marB="0" anchor="ctr">
                    <a:lnL>
                      <a:noFill/>
                    </a:lnL>
                    <a:lnR>
                      <a:noFill/>
                    </a:lnR>
                    <a:lnT>
                      <a:noFill/>
                    </a:lnT>
                    <a:lnB>
                      <a:noFill/>
                    </a:lnB>
                    <a:solidFill>
                      <a:srgbClr val="0070C0"/>
                    </a:solidFill>
                  </a:tcPr>
                </a:tc>
                <a:tc>
                  <a:txBody>
                    <a:bodyPr/>
                    <a:lstStyle/>
                    <a:p>
                      <a:pPr algn="ctr" fontAlgn="ctr"/>
                      <a:r>
                        <a:rPr lang="en-US" sz="1400" b="0" i="0" u="none" strike="noStrike" dirty="0">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9BC2E6"/>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a:noFill/>
                    </a:lnR>
                    <a:lnT>
                      <a:noFill/>
                    </a:lnT>
                    <a:lnB>
                      <a:noFill/>
                    </a:lnB>
                    <a:solidFill>
                      <a:srgbClr val="9BC2E6"/>
                    </a:solidFill>
                  </a:tcPr>
                </a:tc>
                <a:tc>
                  <a:txBody>
                    <a:bodyPr/>
                    <a:lstStyle/>
                    <a:p>
                      <a:pPr algn="ctr" fontAlgn="ctr"/>
                      <a:r>
                        <a:rPr lang="en-US" sz="1400" b="0" i="0" u="none" strike="noStrike">
                          <a:solidFill>
                            <a:srgbClr val="000000"/>
                          </a:solidFill>
                          <a:effectLst/>
                          <a:highlight>
                            <a:srgbClr val="0070C0"/>
                          </a:highlight>
                          <a:latin typeface="Arial" panose="020B0604020202020204" pitchFamily="34" charset="0"/>
                          <a:cs typeface="Arial" panose="020B0604020202020204" pitchFamily="34" charset="0"/>
                        </a:rPr>
                        <a:t>A </a:t>
                      </a:r>
                    </a:p>
                  </a:txBody>
                  <a:tcPr marL="0" marR="0" marT="0" marB="0" anchor="ctr">
                    <a:lnL>
                      <a:noFill/>
                    </a:lnL>
                    <a:lnR>
                      <a:noFill/>
                    </a:lnR>
                    <a:lnT>
                      <a:noFill/>
                    </a:lnT>
                    <a:lnB>
                      <a:noFill/>
                    </a:lnB>
                    <a:solidFill>
                      <a:srgbClr val="0070C0"/>
                    </a:solidFill>
                  </a:tcPr>
                </a:tc>
                <a:tc>
                  <a:txBody>
                    <a:bodyPr/>
                    <a:lstStyle/>
                    <a:p>
                      <a:pPr algn="ctr" fontAlgn="ctr"/>
                      <a:r>
                        <a:rPr lang="en-US" sz="1400" b="0" i="0" u="none" strike="noStrike" dirty="0">
                          <a:solidFill>
                            <a:srgbClr val="000000"/>
                          </a:solidFill>
                          <a:effectLst/>
                          <a:highlight>
                            <a:srgbClr val="9BC2E6"/>
                          </a:highlight>
                          <a:latin typeface="Arial" panose="020B0604020202020204" pitchFamily="34" charset="0"/>
                          <a:cs typeface="Arial" panose="020B0604020202020204" pitchFamily="34" charset="0"/>
                        </a:rPr>
                        <a:t>B </a:t>
                      </a:r>
                    </a:p>
                  </a:txBody>
                  <a:tcPr marL="0" marR="0" marT="0" marB="0" anchor="ctr">
                    <a:lnL>
                      <a:noFill/>
                    </a:lnL>
                    <a:lnR>
                      <a:noFill/>
                    </a:lnR>
                    <a:lnT>
                      <a:noFill/>
                    </a:lnT>
                    <a:lnB>
                      <a:noFill/>
                    </a:lnB>
                    <a:solidFill>
                      <a:srgbClr val="9BC2E6"/>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F4B084"/>
                    </a:solidFill>
                  </a:tcPr>
                </a:tc>
                <a:extLst>
                  <a:ext uri="{0D108BD9-81ED-4DB2-BD59-A6C34878D82A}">
                    <a16:rowId xmlns:a16="http://schemas.microsoft.com/office/drawing/2014/main" val="583186166"/>
                  </a:ext>
                </a:extLst>
              </a:tr>
              <a:tr h="347051">
                <a:tc vMerge="1">
                  <a:txBody>
                    <a:bodyPr/>
                    <a:lstStyle/>
                    <a:p>
                      <a:endParaRPr lang="en-US"/>
                    </a:p>
                  </a:txBody>
                  <a:tcPr/>
                </a:tc>
                <a:tc>
                  <a:txBody>
                    <a:bodyPr/>
                    <a:lstStyle/>
                    <a:p>
                      <a:pPr algn="ctr" fontAlgn="ctr"/>
                      <a:r>
                        <a:rPr lang="en-US" sz="1400" b="1" i="0" u="none" strike="noStrike" dirty="0">
                          <a:solidFill>
                            <a:srgbClr val="000000"/>
                          </a:solidFill>
                          <a:effectLst/>
                          <a:highlight>
                            <a:srgbClr val="FFF2CC"/>
                          </a:highlight>
                          <a:latin typeface="Arial" panose="020B0604020202020204" pitchFamily="34" charset="0"/>
                          <a:cs typeface="Arial" panose="020B0604020202020204" pitchFamily="34" charset="0"/>
                        </a:rPr>
                        <a:t>G17.D3.3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1400" b="0" i="0" u="none" strike="noStrike" dirty="0">
                          <a:solidFill>
                            <a:srgbClr val="000000"/>
                          </a:solidFill>
                          <a:effectLst/>
                          <a:highlight>
                            <a:srgbClr val="FFF2CC"/>
                          </a:highlight>
                          <a:latin typeface="Arial" panose="020B0604020202020204" pitchFamily="34" charset="0"/>
                          <a:cs typeface="Arial" panose="020B0604020202020204" pitchFamily="34" charset="0"/>
                        </a:rPr>
                        <a:t>Evaluation of tax expenditure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highlight>
                            <a:srgbClr val="FCE4D6"/>
                          </a:highlight>
                          <a:latin typeface="Arial" panose="020B0604020202020204" pitchFamily="34" charset="0"/>
                          <a:cs typeface="Arial" panose="020B0604020202020204" pitchFamily="34" charset="0"/>
                        </a:rPr>
                        <a:t>C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400" b="0" i="0" u="none" strike="noStrike">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400" b="0" i="0" u="none" strike="noStrike" dirty="0">
                          <a:solidFill>
                            <a:srgbClr val="000000"/>
                          </a:solidFill>
                          <a:effectLst/>
                          <a:highlight>
                            <a:srgbClr val="F4B084"/>
                          </a:highlight>
                          <a:latin typeface="Arial" panose="020B0604020202020204" pitchFamily="34" charset="0"/>
                          <a:cs typeface="Arial" panose="020B0604020202020204" pitchFamily="34" charset="0"/>
                        </a:rPr>
                        <a:t>D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971129537"/>
                  </a:ext>
                </a:extLst>
              </a:tr>
            </a:tbl>
          </a:graphicData>
        </a:graphic>
      </p:graphicFrame>
      <p:sp>
        <p:nvSpPr>
          <p:cNvPr id="9" name="TextBox 8">
            <a:extLst>
              <a:ext uri="{FF2B5EF4-FFF2-40B4-BE49-F238E27FC236}">
                <a16:creationId xmlns:a16="http://schemas.microsoft.com/office/drawing/2014/main" id="{EAF4D0FE-647A-8E24-8125-A0C4159522B5}"/>
              </a:ext>
            </a:extLst>
          </p:cNvPr>
          <p:cNvSpPr txBox="1"/>
          <p:nvPr/>
        </p:nvSpPr>
        <p:spPr>
          <a:xfrm>
            <a:off x="408726" y="3862002"/>
            <a:ext cx="11068553" cy="27776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spcAft>
                <a:spcPts val="300"/>
              </a:spcAft>
              <a:buFont typeface="Arial" panose="020B0604020202020204" pitchFamily="34" charset="0"/>
              <a:buChar char="•"/>
            </a:pPr>
            <a:r>
              <a:rPr lang="en-US" dirty="0"/>
              <a:t>A number of countries do not measure Tax Expenditures (TE) and where these are measured, they are rarely published </a:t>
            </a:r>
          </a:p>
          <a:p>
            <a:pPr marL="285750" indent="-285750">
              <a:spcAft>
                <a:spcPts val="300"/>
              </a:spcAft>
              <a:buFont typeface="Arial" panose="020B0604020202020204" pitchFamily="34" charset="0"/>
              <a:buChar char="•"/>
            </a:pPr>
            <a:r>
              <a:rPr lang="en-US" dirty="0"/>
              <a:t>Weak frameworks for management of TE</a:t>
            </a:r>
          </a:p>
          <a:p>
            <a:pPr marL="285750" indent="-285750">
              <a:spcAft>
                <a:spcPts val="300"/>
              </a:spcAft>
              <a:buFont typeface="Arial" panose="020B0604020202020204" pitchFamily="34" charset="0"/>
              <a:buChar char="•"/>
            </a:pPr>
            <a:r>
              <a:rPr lang="en-US" dirty="0"/>
              <a:t>Low capacities to conduct TE analysis</a:t>
            </a:r>
          </a:p>
          <a:p>
            <a:pPr marL="285750" indent="-285750">
              <a:spcAft>
                <a:spcPts val="300"/>
              </a:spcAft>
              <a:buFont typeface="Arial" panose="020B0604020202020204" pitchFamily="34" charset="0"/>
              <a:buChar char="•"/>
            </a:pPr>
            <a:r>
              <a:rPr lang="en-US" dirty="0"/>
              <a:t>The GTED reveals that over 64% of African countries do not provide any information on their TEs, while most of the countries that do report on TEs leave out important information such as the policy objectives and beneficiaries of those provisions. </a:t>
            </a:r>
          </a:p>
          <a:p>
            <a:pPr marL="285750" indent="-285750">
              <a:spcAft>
                <a:spcPts val="300"/>
              </a:spcAft>
              <a:buFont typeface="Arial" panose="020B0604020202020204" pitchFamily="34" charset="0"/>
              <a:buChar char="•"/>
            </a:pPr>
            <a:r>
              <a:rPr lang="en-US" dirty="0"/>
              <a:t>On average, TEs in African countries account for 2.8% of GDP and 17.8% of total tax revenue</a:t>
            </a:r>
          </a:p>
          <a:p>
            <a:pPr marL="742950" lvl="1" indent="-285750">
              <a:spcAft>
                <a:spcPts val="300"/>
              </a:spcAft>
              <a:buFont typeface="Arial" panose="020B0604020202020204" pitchFamily="34" charset="0"/>
              <a:buChar char="•"/>
            </a:pPr>
            <a:r>
              <a:rPr lang="en-US" dirty="0"/>
              <a:t>7.8% (in Senegal) and 58.4% (in Mauritania)</a:t>
            </a:r>
          </a:p>
        </p:txBody>
      </p:sp>
    </p:spTree>
    <p:extLst>
      <p:ext uri="{BB962C8B-B14F-4D97-AF65-F5344CB8AC3E}">
        <p14:creationId xmlns:p14="http://schemas.microsoft.com/office/powerpoint/2010/main" val="1956529910"/>
      </p:ext>
    </p:extLst>
  </p:cSld>
  <p:clrMapOvr>
    <a:masterClrMapping/>
  </p:clrMapOvr>
  <p:transition spd="med"/>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2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782</TotalTime>
  <Words>1241</Words>
  <Application>Microsoft Office PowerPoint</Application>
  <PresentationFormat>Widescreen</PresentationFormat>
  <Paragraphs>179</Paragraphs>
  <Slides>13</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Aptos</vt:lpstr>
      <vt:lpstr>Aptos Display</vt:lpstr>
      <vt:lpstr>Arial</vt:lpstr>
      <vt:lpstr>Calibri</vt:lpstr>
      <vt:lpstr>Calibri Light</vt:lpstr>
      <vt:lpstr>Helvetica</vt:lpstr>
      <vt:lpstr>Helvetica Neue</vt:lpstr>
      <vt:lpstr>Helvetica Neue Medium</vt:lpstr>
      <vt:lpstr>Proxima Nova Rg</vt:lpstr>
      <vt:lpstr>Times New Roman</vt:lpstr>
      <vt:lpstr>Thème Office</vt:lpstr>
      <vt:lpstr>21_BasicWhite</vt:lpstr>
      <vt:lpstr>Office Theme</vt:lpstr>
      <vt:lpstr>22_BasicWhite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Lydie LOUNI</dc:creator>
  <cp:lastModifiedBy>Amna Khalifa</cp:lastModifiedBy>
  <cp:revision>9</cp:revision>
  <dcterms:created xsi:type="dcterms:W3CDTF">2024-06-10T07:32:05Z</dcterms:created>
  <dcterms:modified xsi:type="dcterms:W3CDTF">2024-06-12T08:26:13Z</dcterms:modified>
</cp:coreProperties>
</file>