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48" r:id="rId5"/>
  </p:sldMasterIdLst>
  <p:notesMasterIdLst>
    <p:notesMasterId r:id="rId18"/>
  </p:notesMasterIdLst>
  <p:sldIdLst>
    <p:sldId id="263" r:id="rId6"/>
    <p:sldId id="333" r:id="rId7"/>
    <p:sldId id="347" r:id="rId8"/>
    <p:sldId id="354" r:id="rId9"/>
    <p:sldId id="350" r:id="rId10"/>
    <p:sldId id="337" r:id="rId11"/>
    <p:sldId id="355" r:id="rId12"/>
    <p:sldId id="351" r:id="rId13"/>
    <p:sldId id="352" r:id="rId14"/>
    <p:sldId id="353" r:id="rId15"/>
    <p:sldId id="344"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669" autoAdjust="0"/>
    <p:restoredTop sz="94404" autoAdjust="0"/>
  </p:normalViewPr>
  <p:slideViewPr>
    <p:cSldViewPr snapToGrid="0">
      <p:cViewPr varScale="1">
        <p:scale>
          <a:sx n="66" d="100"/>
          <a:sy n="66" d="100"/>
        </p:scale>
        <p:origin x="68" y="22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cked"/>
        <c:varyColors val="0"/>
        <c:ser>
          <c:idx val="0"/>
          <c:order val="0"/>
          <c:tx>
            <c:strRef>
              <c:f>'WEO_Data (14)'!$D$11</c:f>
              <c:strCache>
                <c:ptCount val="1"/>
                <c:pt idx="0">
                  <c:v>Debt to GDP</c:v>
                </c:pt>
              </c:strCache>
            </c:strRef>
          </c:tx>
          <c:spPr>
            <a:solidFill>
              <a:schemeClr val="accent1"/>
            </a:solidFill>
            <a:ln>
              <a:noFill/>
            </a:ln>
            <a:effectLst/>
          </c:spPr>
          <c:cat>
            <c:numRef>
              <c:f>'WEO_Data (14)'!$E$8:$AB$8</c:f>
              <c:numCache>
                <c:formatCode>0</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'WEO_Data (14)'!$E$11:$AB$11</c:f>
              <c:numCache>
                <c:formatCode>0.0</c:formatCode>
                <c:ptCount val="24"/>
                <c:pt idx="0">
                  <c:v>65.441692658637251</c:v>
                </c:pt>
                <c:pt idx="1">
                  <c:v>63.676611604345837</c:v>
                </c:pt>
                <c:pt idx="2">
                  <c:v>59.51561264455524</c:v>
                </c:pt>
                <c:pt idx="3">
                  <c:v>55.121075596293259</c:v>
                </c:pt>
                <c:pt idx="4">
                  <c:v>49.709059393196064</c:v>
                </c:pt>
                <c:pt idx="5">
                  <c:v>43.143615165936126</c:v>
                </c:pt>
                <c:pt idx="6">
                  <c:v>35.17925007110631</c:v>
                </c:pt>
                <c:pt idx="7">
                  <c:v>30.770721343818824</c:v>
                </c:pt>
                <c:pt idx="8">
                  <c:v>28.873097375256691</c:v>
                </c:pt>
                <c:pt idx="9">
                  <c:v>33.191326872710682</c:v>
                </c:pt>
                <c:pt idx="10">
                  <c:v>32.589033191427191</c:v>
                </c:pt>
                <c:pt idx="11">
                  <c:v>34.063080950732825</c:v>
                </c:pt>
                <c:pt idx="12">
                  <c:v>34.881925445938748</c:v>
                </c:pt>
                <c:pt idx="13">
                  <c:v>37.328352855467287</c:v>
                </c:pt>
                <c:pt idx="14">
                  <c:v>38.809336973310515</c:v>
                </c:pt>
                <c:pt idx="15">
                  <c:v>45.227828038587326</c:v>
                </c:pt>
                <c:pt idx="16">
                  <c:v>51.665539754212716</c:v>
                </c:pt>
                <c:pt idx="17">
                  <c:v>52.764613712932686</c:v>
                </c:pt>
                <c:pt idx="18">
                  <c:v>54.101396548957389</c:v>
                </c:pt>
                <c:pt idx="19">
                  <c:v>56.327995591010762</c:v>
                </c:pt>
                <c:pt idx="20">
                  <c:v>65.612525682648055</c:v>
                </c:pt>
                <c:pt idx="21">
                  <c:v>64.920068654175196</c:v>
                </c:pt>
                <c:pt idx="22">
                  <c:v>64.598424865040727</c:v>
                </c:pt>
                <c:pt idx="23">
                  <c:v>65.169209824324355</c:v>
                </c:pt>
              </c:numCache>
            </c:numRef>
          </c:val>
          <c:extLst>
            <c:ext xmlns:c16="http://schemas.microsoft.com/office/drawing/2014/chart" uri="{C3380CC4-5D6E-409C-BE32-E72D297353CC}">
              <c16:uniqueId val="{00000000-2EA3-4A95-9F96-DEA0C9531C9A}"/>
            </c:ext>
          </c:extLst>
        </c:ser>
        <c:dLbls>
          <c:showLegendKey val="0"/>
          <c:showVal val="0"/>
          <c:showCatName val="0"/>
          <c:showSerName val="0"/>
          <c:showPercent val="0"/>
          <c:showBubbleSize val="0"/>
        </c:dLbls>
        <c:axId val="459419439"/>
        <c:axId val="459420687"/>
      </c:areaChart>
      <c:catAx>
        <c:axId val="459419439"/>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59420687"/>
        <c:crosses val="autoZero"/>
        <c:auto val="1"/>
        <c:lblAlgn val="ctr"/>
        <c:lblOffset val="100"/>
        <c:tickLblSkip val="2"/>
        <c:tickMarkSkip val="2"/>
        <c:noMultiLvlLbl val="0"/>
      </c:catAx>
      <c:valAx>
        <c:axId val="45942068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59419439"/>
        <c:crosses val="autoZero"/>
        <c:crossBetween val="midCat"/>
      </c:valAx>
      <c:spPr>
        <a:noFill/>
        <a:ln>
          <a:noFill/>
        </a:ln>
        <a:effectLst/>
      </c:spPr>
    </c:plotArea>
    <c:plotVisOnly val="1"/>
    <c:dispBlanksAs val="zero"/>
    <c:showDLblsOverMax val="0"/>
  </c:chart>
  <c:spPr>
    <a:noFill/>
    <a:ln>
      <a:noFill/>
    </a:ln>
    <a:effectLst/>
  </c:spPr>
  <c:txPr>
    <a:bodyPr/>
    <a:lstStyle/>
    <a:p>
      <a:pPr>
        <a:defRPr sz="1200" b="1"/>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3C8DE8-BA0E-4DA2-95BE-C8A86B9CC138}" type="datetimeFigureOut">
              <a:rPr lang="en-US" smtClean="0"/>
              <a:t>6/12/2024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59C306-965E-4D9F-BE84-E09AC9C6A761}" type="slidenum">
              <a:rPr lang="en-US" smtClean="0"/>
              <a:t>‹#›</a:t>
            </a:fld>
            <a:endParaRPr lang="en-US"/>
          </a:p>
        </p:txBody>
      </p:sp>
    </p:spTree>
    <p:extLst>
      <p:ext uri="{BB962C8B-B14F-4D97-AF65-F5344CB8AC3E}">
        <p14:creationId xmlns:p14="http://schemas.microsoft.com/office/powerpoint/2010/main" val="2144234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59C306-965E-4D9F-BE84-E09AC9C6A761}" type="slidenum">
              <a:rPr lang="en-US" smtClean="0"/>
              <a:t>1</a:t>
            </a:fld>
            <a:endParaRPr lang="en-US"/>
          </a:p>
        </p:txBody>
      </p:sp>
    </p:spTree>
    <p:extLst>
      <p:ext uri="{BB962C8B-B14F-4D97-AF65-F5344CB8AC3E}">
        <p14:creationId xmlns:p14="http://schemas.microsoft.com/office/powerpoint/2010/main" val="469299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59C306-965E-4D9F-BE84-E09AC9C6A761}" type="slidenum">
              <a:rPr lang="en-US" smtClean="0"/>
              <a:t>4</a:t>
            </a:fld>
            <a:endParaRPr lang="en-US"/>
          </a:p>
        </p:txBody>
      </p:sp>
    </p:spTree>
    <p:extLst>
      <p:ext uri="{BB962C8B-B14F-4D97-AF65-F5344CB8AC3E}">
        <p14:creationId xmlns:p14="http://schemas.microsoft.com/office/powerpoint/2010/main" val="4235034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BB851-04AD-4A7F-B9F2-7E4598AA43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51011CE-C8CA-4A62-864A-EC61709322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60F2661-A2E0-4C63-A6B2-E596004C5D51}"/>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5" name="Footer Placeholder 4">
            <a:extLst>
              <a:ext uri="{FF2B5EF4-FFF2-40B4-BE49-F238E27FC236}">
                <a16:creationId xmlns:a16="http://schemas.microsoft.com/office/drawing/2014/main" id="{40D8B5B9-7718-4BF6-AD93-79690F8F16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195939-95EC-45B6-B1BE-103188F3E1A8}"/>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2794148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B7BB3-1B04-40F8-94D4-818A5FAFDB4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0617EF-441E-482F-8EF2-47921D2E3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190129-1CCB-438D-B625-B35EF23BFAAF}"/>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5" name="Footer Placeholder 4">
            <a:extLst>
              <a:ext uri="{FF2B5EF4-FFF2-40B4-BE49-F238E27FC236}">
                <a16:creationId xmlns:a16="http://schemas.microsoft.com/office/drawing/2014/main" id="{C54B95CD-2551-41E8-B3D0-E3A4BBBA2B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D1E9D9-D033-45F6-8210-7175D892D509}"/>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2726888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59AB22-5FD4-4F54-A1AA-1866A87A40E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349245-8EC7-49E9-BCEE-3D44AC3330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930F69-AB1C-4C52-BF45-82E2C64116C7}"/>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5" name="Footer Placeholder 4">
            <a:extLst>
              <a:ext uri="{FF2B5EF4-FFF2-40B4-BE49-F238E27FC236}">
                <a16:creationId xmlns:a16="http://schemas.microsoft.com/office/drawing/2014/main" id="{BB6B809F-1FEA-426F-9B97-7E6DCF801D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C444AF-4A53-4AB8-9BF8-D8783B3B1532}"/>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1927527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54DF-72D2-FE49-A5B9-714BC5CD175F}"/>
              </a:ext>
            </a:extLst>
          </p:cNvPr>
          <p:cNvPicPr>
            <a:picLocks noChangeAspect="1"/>
          </p:cNvPicPr>
          <p:nvPr userDrawn="1"/>
        </p:nvPicPr>
        <p:blipFill>
          <a:blip r:embed="rId2"/>
          <a:srcRect/>
          <a:stretch/>
        </p:blipFill>
        <p:spPr>
          <a:xfrm>
            <a:off x="0" y="0"/>
            <a:ext cx="12192000" cy="2832100"/>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p:nvPr>
        </p:nvSpPr>
        <p:spPr>
          <a:xfrm>
            <a:off x="510300" y="2334218"/>
            <a:ext cx="11171400" cy="1366582"/>
          </a:xfrm>
        </p:spPr>
        <p:txBody>
          <a:bodyPr>
            <a:normAutofit/>
          </a:bodyPr>
          <a:lstStyle>
            <a:lvl1pPr algn="ctr">
              <a:defRPr sz="3200" b="1" i="0" baseline="0">
                <a:latin typeface="Lucida Sans" panose="020B0602030504020204" pitchFamily="34" charset="77"/>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72CB5E21-FDD3-CF44-B7FC-A065DB6444BE}"/>
              </a:ext>
            </a:extLst>
          </p:cNvPr>
          <p:cNvPicPr>
            <a:picLocks noChangeAspect="1"/>
          </p:cNvPicPr>
          <p:nvPr userDrawn="1"/>
        </p:nvPicPr>
        <p:blipFill rotWithShape="1">
          <a:blip r:embed="rId3"/>
          <a:srcRect b="8520"/>
          <a:stretch/>
        </p:blipFill>
        <p:spPr>
          <a:xfrm>
            <a:off x="9537700" y="5524500"/>
            <a:ext cx="1955800" cy="921970"/>
          </a:xfrm>
          <a:prstGeom prst="rect">
            <a:avLst/>
          </a:prstGeom>
        </p:spPr>
      </p:pic>
      <p:pic>
        <p:nvPicPr>
          <p:cNvPr id="3" name="Picture 2" descr="A blue logo with a circle and a circle with a circle and a circle with a circle with a circle and a circle with a circle with a circle with a circle with a circle with a circle&#10;&#10;Description automatically generated">
            <a:extLst>
              <a:ext uri="{FF2B5EF4-FFF2-40B4-BE49-F238E27FC236}">
                <a16:creationId xmlns:a16="http://schemas.microsoft.com/office/drawing/2014/main" id="{5CFDA3DC-E494-911C-57A6-C19F9C30D84E}"/>
              </a:ext>
            </a:extLst>
          </p:cNvPr>
          <p:cNvPicPr/>
          <p:nvPr userDrawn="1"/>
        </p:nvPicPr>
        <p:blipFill>
          <a:blip r:embed="rId4"/>
          <a:srcRect/>
          <a:stretch>
            <a:fillRect/>
          </a:stretch>
        </p:blipFill>
        <p:spPr>
          <a:xfrm>
            <a:off x="870651" y="192400"/>
            <a:ext cx="1261745" cy="469265"/>
          </a:xfrm>
          <a:prstGeom prst="rect">
            <a:avLst/>
          </a:prstGeom>
          <a:ln/>
        </p:spPr>
      </p:pic>
      <p:pic>
        <p:nvPicPr>
          <p:cNvPr id="4" name="Picture 3" descr="Icon&#10;&#10;Description automatically generated with medium confidence">
            <a:extLst>
              <a:ext uri="{FF2B5EF4-FFF2-40B4-BE49-F238E27FC236}">
                <a16:creationId xmlns:a16="http://schemas.microsoft.com/office/drawing/2014/main" id="{305F9115-D268-B7A2-7DAC-45039349DEE6}"/>
              </a:ext>
            </a:extLst>
          </p:cNvPr>
          <p:cNvPicPr/>
          <p:nvPr userDrawn="1"/>
        </p:nvPicPr>
        <p:blipFill>
          <a:blip r:embed="rId5"/>
          <a:srcRect/>
          <a:stretch>
            <a:fillRect/>
          </a:stretch>
        </p:blipFill>
        <p:spPr>
          <a:xfrm>
            <a:off x="5899024" y="192233"/>
            <a:ext cx="371475" cy="754380"/>
          </a:xfrm>
          <a:prstGeom prst="rect">
            <a:avLst/>
          </a:prstGeom>
          <a:ln/>
        </p:spPr>
      </p:pic>
      <p:pic>
        <p:nvPicPr>
          <p:cNvPr id="5" name="Picture 4" descr="A black sign with white text&#10;&#10;Description automatically generated">
            <a:extLst>
              <a:ext uri="{FF2B5EF4-FFF2-40B4-BE49-F238E27FC236}">
                <a16:creationId xmlns:a16="http://schemas.microsoft.com/office/drawing/2014/main" id="{8CE3A8EF-6915-7A3B-6CB7-CB7C800EEE78}"/>
              </a:ext>
            </a:extLst>
          </p:cNvPr>
          <p:cNvPicPr/>
          <p:nvPr userDrawn="1"/>
        </p:nvPicPr>
        <p:blipFill>
          <a:blip r:embed="rId6">
            <a:extLst>
              <a:ext uri="{28A0092B-C50C-407E-A947-70E740481C1C}">
                <a14:useLocalDpi xmlns:a14="http://schemas.microsoft.com/office/drawing/2010/main" val="0"/>
              </a:ext>
            </a:extLst>
          </a:blip>
          <a:srcRect/>
          <a:stretch>
            <a:fillRect/>
          </a:stretch>
        </p:blipFill>
        <p:spPr>
          <a:xfrm>
            <a:off x="10195878" y="299866"/>
            <a:ext cx="1655445" cy="539115"/>
          </a:xfrm>
          <a:prstGeom prst="rect">
            <a:avLst/>
          </a:prstGeom>
          <a:ln/>
        </p:spPr>
      </p:pic>
      <p:pic>
        <p:nvPicPr>
          <p:cNvPr id="9" name="Picture 8">
            <a:extLst>
              <a:ext uri="{FF2B5EF4-FFF2-40B4-BE49-F238E27FC236}">
                <a16:creationId xmlns:a16="http://schemas.microsoft.com/office/drawing/2014/main" id="{D0353A11-88E3-DF8A-21D4-730150DA847A}"/>
              </a:ext>
            </a:extLst>
          </p:cNvPr>
          <p:cNvPicPr>
            <a:picLocks noChangeAspect="1"/>
          </p:cNvPicPr>
          <p:nvPr userDrawn="1"/>
        </p:nvPicPr>
        <p:blipFill>
          <a:blip r:embed="rId7"/>
          <a:stretch>
            <a:fillRect/>
          </a:stretch>
        </p:blipFill>
        <p:spPr>
          <a:xfrm>
            <a:off x="322580" y="6209615"/>
            <a:ext cx="1539240" cy="236855"/>
          </a:xfrm>
          <a:prstGeom prst="rect">
            <a:avLst/>
          </a:prstGeom>
        </p:spPr>
      </p:pic>
    </p:spTree>
    <p:extLst>
      <p:ext uri="{BB962C8B-B14F-4D97-AF65-F5344CB8AC3E}">
        <p14:creationId xmlns:p14="http://schemas.microsoft.com/office/powerpoint/2010/main" val="2404117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55FD4-2B07-40B2-BA58-80DBCF9641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238FCD-A5D6-433C-A206-D008844AF1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70FF4D-CA56-4717-ABDC-186A75730572}"/>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5" name="Footer Placeholder 4">
            <a:extLst>
              <a:ext uri="{FF2B5EF4-FFF2-40B4-BE49-F238E27FC236}">
                <a16:creationId xmlns:a16="http://schemas.microsoft.com/office/drawing/2014/main" id="{20A9EC33-1B3A-41C1-831E-47507E9971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35A230-E4ED-48C6-9665-89EEA1F00A25}"/>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2688145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B06CA-A91C-463A-9132-AB2BDDF298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701C752-AFE6-46AE-9B3B-667AD6EB33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3EEA14-F36A-4E5D-AB5E-A045A919FA89}"/>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5" name="Footer Placeholder 4">
            <a:extLst>
              <a:ext uri="{FF2B5EF4-FFF2-40B4-BE49-F238E27FC236}">
                <a16:creationId xmlns:a16="http://schemas.microsoft.com/office/drawing/2014/main" id="{98D7592F-9434-475D-BEEF-F26B554639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349E0A-5713-4AD6-9C0A-31D0E56EA981}"/>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2341531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FDA54-5EE0-437A-A366-B4E795AA15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B2B8B9-48AA-473D-8465-303F5C1543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01994FE-5BFA-4749-BB4F-50D4A9636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4A5AD0E-667F-47EE-859D-8F17F97C0D06}"/>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6" name="Footer Placeholder 5">
            <a:extLst>
              <a:ext uri="{FF2B5EF4-FFF2-40B4-BE49-F238E27FC236}">
                <a16:creationId xmlns:a16="http://schemas.microsoft.com/office/drawing/2014/main" id="{74484958-7B63-495B-9A9C-3C0387959E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0EB2B5-C47D-4619-BC0E-8E333061E825}"/>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1869460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3DD3-6038-4862-8DB3-24380EC2A4F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C8E760-BAC1-4DEF-8E58-6B7C220973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2CFF46-DEBD-411C-8217-3ACB2C1FC2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B2B3EF4-496D-4336-9C68-EACDECCBFF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AFB02D-8903-4425-BC6D-636F4314EB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9CF9A4-BF82-497C-A256-A1AA84F729AB}"/>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8" name="Footer Placeholder 7">
            <a:extLst>
              <a:ext uri="{FF2B5EF4-FFF2-40B4-BE49-F238E27FC236}">
                <a16:creationId xmlns:a16="http://schemas.microsoft.com/office/drawing/2014/main" id="{7D8946E5-FF08-4181-8B4E-7255DDEE474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548B684-9E3E-445B-A843-19A39B1EE4FC}"/>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415777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8218D-09D4-4EFF-AE23-C489B230265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ED6A7BD-1A68-4952-9A3D-03BC9749F68C}"/>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4" name="Footer Placeholder 3">
            <a:extLst>
              <a:ext uri="{FF2B5EF4-FFF2-40B4-BE49-F238E27FC236}">
                <a16:creationId xmlns:a16="http://schemas.microsoft.com/office/drawing/2014/main" id="{3462A0ED-38C1-476A-8C9F-81B1455FCA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7C5C49F-F73F-46C5-B206-B0696036F241}"/>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4152508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689EB-AC71-49EA-8252-E11D2662459E}"/>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3" name="Footer Placeholder 2">
            <a:extLst>
              <a:ext uri="{FF2B5EF4-FFF2-40B4-BE49-F238E27FC236}">
                <a16:creationId xmlns:a16="http://schemas.microsoft.com/office/drawing/2014/main" id="{920E9F62-A92B-4990-87EF-877F0DF00AA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77EDC8B-4460-4AF1-A2AA-3FD1A84C1791}"/>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995943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F6027-B889-457C-9E20-52B41C4457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8C44906-AD15-4CFC-9DDC-894438F023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746D111-9394-4225-B57E-3D2D91CD49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22C56A-0B13-48D1-A624-894CB4BA1776}"/>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6" name="Footer Placeholder 5">
            <a:extLst>
              <a:ext uri="{FF2B5EF4-FFF2-40B4-BE49-F238E27FC236}">
                <a16:creationId xmlns:a16="http://schemas.microsoft.com/office/drawing/2014/main" id="{A6743941-13FD-48B2-A705-246673D97B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8DF922-5446-4742-A86B-654B332FFEAD}"/>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1684665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CA14A-6337-4D1E-991A-8C90E2D360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1693197-7D5D-4AC7-8B5B-98D426C41A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EB6C2FC-7D06-498D-A46F-16AE4D5CF8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D6AEAB-7DCD-4DF0-9EEE-9ACBAD81067F}"/>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6" name="Footer Placeholder 5">
            <a:extLst>
              <a:ext uri="{FF2B5EF4-FFF2-40B4-BE49-F238E27FC236}">
                <a16:creationId xmlns:a16="http://schemas.microsoft.com/office/drawing/2014/main" id="{9B67D3C1-BFFE-4F78-BE72-AA87281680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9890AE-D705-49D4-B1CA-DD38C01F4B96}"/>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3700992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E05B45-2A5C-426A-87A2-FA8D07FB24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9DE27B-B535-44E0-B5C7-1D7DB05BEB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D43D07-0CC4-4F35-A4BF-8BC8FEB644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F91238-0F9F-4CB8-B0B2-8C60D0153741}" type="datetimeFigureOut">
              <a:rPr lang="en-GB" smtClean="0"/>
              <a:t>12/06/2024</a:t>
            </a:fld>
            <a:endParaRPr lang="en-GB"/>
          </a:p>
        </p:txBody>
      </p:sp>
      <p:sp>
        <p:nvSpPr>
          <p:cNvPr id="5" name="Footer Placeholder 4">
            <a:extLst>
              <a:ext uri="{FF2B5EF4-FFF2-40B4-BE49-F238E27FC236}">
                <a16:creationId xmlns:a16="http://schemas.microsoft.com/office/drawing/2014/main" id="{E6711266-85A3-496E-81D0-B8B77B1D8C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4F408C3-303F-4DDE-8ABE-1FC1150740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2DB64-21F3-4F0A-8BF0-59DD72DA38A9}" type="slidenum">
              <a:rPr lang="en-GB" smtClean="0"/>
              <a:t>‹#›</a:t>
            </a:fld>
            <a:endParaRPr lang="en-GB"/>
          </a:p>
        </p:txBody>
      </p:sp>
    </p:spTree>
    <p:extLst>
      <p:ext uri="{BB962C8B-B14F-4D97-AF65-F5344CB8AC3E}">
        <p14:creationId xmlns:p14="http://schemas.microsoft.com/office/powerpoint/2010/main" val="3640214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D4428F-1F34-41D6-86BB-EBFD1D4D55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7E6329-47FF-454D-B7E2-0F65964C11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515070-BAFC-4BCD-A47F-D84DA50870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D7AD0A-C10C-4E0A-B605-25872C88A4C7}" type="datetimeFigureOut">
              <a:rPr lang="en-GB" smtClean="0"/>
              <a:t>12/06/2024</a:t>
            </a:fld>
            <a:endParaRPr lang="en-GB"/>
          </a:p>
        </p:txBody>
      </p:sp>
      <p:sp>
        <p:nvSpPr>
          <p:cNvPr id="5" name="Footer Placeholder 4">
            <a:extLst>
              <a:ext uri="{FF2B5EF4-FFF2-40B4-BE49-F238E27FC236}">
                <a16:creationId xmlns:a16="http://schemas.microsoft.com/office/drawing/2014/main" id="{4D311CD2-F393-4815-A0CE-D4D374838B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CAD3CEF-D52B-4DBB-8E0C-3AC80D864C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5FBBA-82E8-4899-855E-004C265ADA72}" type="slidenum">
              <a:rPr lang="en-GB" smtClean="0"/>
              <a:t>‹#›</a:t>
            </a:fld>
            <a:endParaRPr lang="en-GB"/>
          </a:p>
        </p:txBody>
      </p:sp>
    </p:spTree>
    <p:extLst>
      <p:ext uri="{BB962C8B-B14F-4D97-AF65-F5344CB8AC3E}">
        <p14:creationId xmlns:p14="http://schemas.microsoft.com/office/powerpoint/2010/main" val="2184059672"/>
      </p:ext>
    </p:extLst>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50A60-F5C6-B949-93F9-8123B827A653}"/>
              </a:ext>
            </a:extLst>
          </p:cNvPr>
          <p:cNvSpPr>
            <a:spLocks noGrp="1"/>
          </p:cNvSpPr>
          <p:nvPr>
            <p:ph type="title"/>
          </p:nvPr>
        </p:nvSpPr>
        <p:spPr>
          <a:xfrm>
            <a:off x="1147916" y="2164080"/>
            <a:ext cx="9896167" cy="2978953"/>
          </a:xfrm>
        </p:spPr>
        <p:txBody>
          <a:bodyPr anchor="t" anchorCtr="0">
            <a:normAutofit fontScale="90000"/>
          </a:bodyPr>
          <a:lstStyle/>
          <a:p>
            <a:pPr marL="0" marR="0" algn="ctr">
              <a:lnSpc>
                <a:spcPct val="115000"/>
              </a:lnSpc>
              <a:spcBef>
                <a:spcPts val="0"/>
              </a:spcBef>
              <a:spcAft>
                <a:spcPts val="400"/>
              </a:spcAft>
            </a:pPr>
            <a:r>
              <a:rPr lang="en-US" sz="3100" dirty="0"/>
              <a:t>Improving public finance architecture in Africa: lessons and Policy Options </a:t>
            </a:r>
            <a:br>
              <a:rPr lang="en-US" sz="2700" dirty="0"/>
            </a:br>
            <a:br>
              <a:rPr lang="en-US" sz="2400" dirty="0"/>
            </a:br>
            <a:r>
              <a:rPr lang="en-US" sz="2000" dirty="0"/>
              <a:t>Regional Workshop on Integrated National Financing Frameworks 2024</a:t>
            </a:r>
            <a:br>
              <a:rPr lang="en-GB" sz="2000" dirty="0"/>
            </a:br>
            <a:r>
              <a:rPr lang="en-US" sz="2000" dirty="0"/>
              <a:t>Public Finance for Sustainable Development in Africa</a:t>
            </a:r>
            <a:br>
              <a:rPr lang="en-GB" sz="2000" dirty="0"/>
            </a:br>
            <a:br>
              <a:rPr lang="en-GB" sz="2000" dirty="0"/>
            </a:br>
            <a:r>
              <a:rPr lang="en-US" sz="1300" dirty="0"/>
              <a:t>by</a:t>
            </a:r>
            <a:br>
              <a:rPr lang="en-US" sz="1300" dirty="0"/>
            </a:br>
            <a:br>
              <a:rPr lang="en-US" sz="1300" dirty="0"/>
            </a:br>
            <a:r>
              <a:rPr lang="en-GB" sz="2700" dirty="0"/>
              <a:t>Gamal Ibrahim</a:t>
            </a:r>
            <a:br>
              <a:rPr lang="en-GB" sz="2700" dirty="0"/>
            </a:br>
            <a:r>
              <a:rPr lang="en-GB" sz="1800" dirty="0"/>
              <a:t>Chief</a:t>
            </a:r>
            <a:br>
              <a:rPr lang="en-GB" sz="1300" dirty="0"/>
            </a:br>
            <a:r>
              <a:rPr lang="en-GB" sz="1700" dirty="0"/>
              <a:t>Economic Governance and Public Finance Section</a:t>
            </a:r>
            <a:br>
              <a:rPr lang="en-GB" sz="1700" dirty="0"/>
            </a:br>
            <a:r>
              <a:rPr lang="en-GB" sz="1700" dirty="0"/>
              <a:t>Macroeconomics and Governance Division</a:t>
            </a:r>
            <a:br>
              <a:rPr lang="en-GB" sz="1600" dirty="0"/>
            </a:br>
            <a:r>
              <a:rPr lang="en-GB" sz="1600" dirty="0"/>
              <a:t>UNECA </a:t>
            </a:r>
            <a:br>
              <a:rPr lang="en-GB" sz="1600" dirty="0"/>
            </a:br>
            <a:br>
              <a:rPr lang="en-GB" sz="1300" dirty="0"/>
            </a:br>
            <a:br>
              <a:rPr lang="fr-FR" sz="2700" dirty="0"/>
            </a:br>
            <a:br>
              <a:rPr lang="en-US" sz="2700" dirty="0"/>
            </a:br>
            <a:endParaRPr lang="en-US" sz="2700" dirty="0"/>
          </a:p>
        </p:txBody>
      </p:sp>
      <p:sp>
        <p:nvSpPr>
          <p:cNvPr id="4" name="Title 1">
            <a:extLst>
              <a:ext uri="{FF2B5EF4-FFF2-40B4-BE49-F238E27FC236}">
                <a16:creationId xmlns:a16="http://schemas.microsoft.com/office/drawing/2014/main" id="{82907463-66D6-634F-8999-ECE9EAA94504}"/>
              </a:ext>
            </a:extLst>
          </p:cNvPr>
          <p:cNvSpPr txBox="1">
            <a:spLocks/>
          </p:cNvSpPr>
          <p:nvPr/>
        </p:nvSpPr>
        <p:spPr>
          <a:xfrm>
            <a:off x="1651577" y="6133879"/>
            <a:ext cx="6844723" cy="895571"/>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200" b="1" i="0" kern="1200" baseline="0">
                <a:solidFill>
                  <a:schemeClr val="tx1"/>
                </a:solidFill>
                <a:latin typeface="Lucida Sans" panose="020B0602030504020204" pitchFamily="34" charset="77"/>
                <a:ea typeface="+mj-ea"/>
                <a:cs typeface="+mj-cs"/>
              </a:defRPr>
            </a:lvl1pPr>
          </a:lstStyle>
          <a:p>
            <a:pPr algn="r"/>
            <a:r>
              <a:rPr lang="en-US" sz="1600" dirty="0"/>
              <a:t>Addis Ababa, Ethiopia 12-13 June 2024</a:t>
            </a:r>
          </a:p>
          <a:p>
            <a:pPr algn="r"/>
            <a:endParaRPr lang="en-US" sz="1800" dirty="0">
              <a:solidFill>
                <a:schemeClr val="accent1">
                  <a:lumMod val="50000"/>
                </a:schemeClr>
              </a:solidFill>
            </a:endParaRPr>
          </a:p>
        </p:txBody>
      </p:sp>
    </p:spTree>
    <p:extLst>
      <p:ext uri="{BB962C8B-B14F-4D97-AF65-F5344CB8AC3E}">
        <p14:creationId xmlns:p14="http://schemas.microsoft.com/office/powerpoint/2010/main" val="1842697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637DFA-1EEE-2F71-4DBB-573FED9D3C8C}"/>
              </a:ext>
            </a:extLst>
          </p:cNvPr>
          <p:cNvSpPr>
            <a:spLocks noGrp="1"/>
          </p:cNvSpPr>
          <p:nvPr>
            <p:ph idx="1"/>
          </p:nvPr>
        </p:nvSpPr>
        <p:spPr>
          <a:xfrm>
            <a:off x="742666" y="1240220"/>
            <a:ext cx="10515600" cy="5065045"/>
          </a:xfrm>
        </p:spPr>
        <p:txBody>
          <a:bodyPr>
            <a:noAutofit/>
          </a:bodyPr>
          <a:lstStyle/>
          <a:p>
            <a:pPr marL="0" indent="0" algn="just">
              <a:buNone/>
            </a:pPr>
            <a:endParaRPr lang="en-US" sz="2000" dirty="0">
              <a:latin typeface="Arial" panose="020B0604020202020204" pitchFamily="34" charset="0"/>
              <a:cs typeface="Arial" panose="020B0604020202020204" pitchFamily="34" charset="0"/>
            </a:endParaRPr>
          </a:p>
          <a:p>
            <a:pPr marL="0" indent="0" algn="just">
              <a:buNone/>
            </a:pPr>
            <a:r>
              <a:rPr lang="en-US" b="1" dirty="0">
                <a:latin typeface="Arial" panose="020B0604020202020204" pitchFamily="34" charset="0"/>
                <a:cs typeface="Arial" panose="020B0604020202020204" pitchFamily="34" charset="0"/>
              </a:rPr>
              <a:t>C</a:t>
            </a:r>
            <a:r>
              <a:rPr lang="en-US" sz="2000" b="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Effective public debt governance frameworks, inc. fiscal rules.</a:t>
            </a:r>
            <a:r>
              <a:rPr lang="en-US" dirty="0">
                <a:latin typeface="Arial" panose="020B0604020202020204" pitchFamily="34" charset="0"/>
                <a:cs typeface="Arial" panose="020B0604020202020204" pitchFamily="34" charset="0"/>
              </a:rPr>
              <a:t>  </a:t>
            </a:r>
          </a:p>
          <a:p>
            <a:pPr algn="just"/>
            <a:r>
              <a:rPr lang="en-US" dirty="0">
                <a:latin typeface="Arial" panose="020B0604020202020204" pitchFamily="34" charset="0"/>
                <a:cs typeface="Arial" panose="020B0604020202020204" pitchFamily="34" charset="0"/>
              </a:rPr>
              <a:t>Robust public debt governance frameworks are critical for preventing debt crises in Africa,</a:t>
            </a:r>
          </a:p>
          <a:p>
            <a:pPr algn="just"/>
            <a:r>
              <a:rPr lang="en-US" dirty="0">
                <a:latin typeface="Arial" panose="020B0604020202020204" pitchFamily="34" charset="0"/>
                <a:cs typeface="Arial" panose="020B0604020202020204" pitchFamily="34" charset="0"/>
              </a:rPr>
              <a:t>Improved transparency in debt management will be key for effective debt management, monitoring and accountability,</a:t>
            </a:r>
          </a:p>
          <a:p>
            <a:pPr algn="just"/>
            <a:r>
              <a:rPr lang="en-US" dirty="0">
                <a:latin typeface="Arial" panose="020B0604020202020204" pitchFamily="34" charset="0"/>
                <a:cs typeface="Arial" panose="020B0604020202020204" pitchFamily="34" charset="0"/>
              </a:rPr>
              <a:t>Introducing fiscal rules -  through numerical limits on budgetary aggregates such as public debt, fiscal deficit could enhance fiscal discipline, </a:t>
            </a:r>
          </a:p>
          <a:p>
            <a:pPr algn="just"/>
            <a:r>
              <a:rPr lang="en-US" dirty="0">
                <a:latin typeface="Arial" panose="020B0604020202020204" pitchFamily="34" charset="0"/>
                <a:cs typeface="Arial" panose="020B0604020202020204" pitchFamily="34" charset="0"/>
              </a:rPr>
              <a:t> Fiscal rules would also enhance fiscal discipline through expenditure planning,  tradeoffs and prioritization.</a:t>
            </a:r>
          </a:p>
        </p:txBody>
      </p:sp>
      <p:sp>
        <p:nvSpPr>
          <p:cNvPr id="4" name="Rectângulo arredondado 8">
            <a:extLst>
              <a:ext uri="{FF2B5EF4-FFF2-40B4-BE49-F238E27FC236}">
                <a16:creationId xmlns:a16="http://schemas.microsoft.com/office/drawing/2014/main" id="{CE3FA0CB-02AF-3F0E-875E-153B4DDCC4CB}"/>
              </a:ext>
            </a:extLst>
          </p:cNvPr>
          <p:cNvSpPr>
            <a:spLocks noGrp="1"/>
          </p:cNvSpPr>
          <p:nvPr>
            <p:ph type="title"/>
          </p:nvPr>
        </p:nvSpPr>
        <p:spPr>
          <a:xfrm>
            <a:off x="885967" y="-15094"/>
            <a:ext cx="10515600" cy="1062419"/>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indent="0" algn="l"/>
            <a:r>
              <a:rPr lang="en-GB" sz="2800" b="1" i="0" dirty="0">
                <a:latin typeface="Century Gothic" panose="020B0502020202020204" pitchFamily="34" charset="0"/>
              </a:rPr>
              <a:t>Narrowing / closing Africa’s financing gap- key policy options-</a:t>
            </a:r>
            <a:r>
              <a:rPr lang="en-GB" sz="2800" b="1" i="0" dirty="0" err="1">
                <a:latin typeface="Century Gothic" panose="020B0502020202020204" pitchFamily="34" charset="0"/>
              </a:rPr>
              <a:t>Cont’ed</a:t>
            </a:r>
            <a:r>
              <a:rPr lang="en-GB" sz="2800" b="1" i="0" dirty="0">
                <a:latin typeface="Century Gothic" panose="020B0502020202020204" pitchFamily="34" charset="0"/>
              </a:rPr>
              <a:t> </a:t>
            </a:r>
          </a:p>
        </p:txBody>
      </p:sp>
      <p:pic>
        <p:nvPicPr>
          <p:cNvPr id="5" name="Picture 4">
            <a:extLst>
              <a:ext uri="{FF2B5EF4-FFF2-40B4-BE49-F238E27FC236}">
                <a16:creationId xmlns:a16="http://schemas.microsoft.com/office/drawing/2014/main" id="{AF39AEEC-70DF-F38E-7399-E198A281C122}"/>
              </a:ext>
            </a:extLst>
          </p:cNvPr>
          <p:cNvPicPr>
            <a:picLocks noChangeAspect="1"/>
          </p:cNvPicPr>
          <p:nvPr/>
        </p:nvPicPr>
        <p:blipFill>
          <a:blip r:embed="rId2"/>
          <a:stretch>
            <a:fillRect/>
          </a:stretch>
        </p:blipFill>
        <p:spPr>
          <a:xfrm>
            <a:off x="4853636" y="6550311"/>
            <a:ext cx="1539240" cy="236855"/>
          </a:xfrm>
          <a:prstGeom prst="rect">
            <a:avLst/>
          </a:prstGeom>
        </p:spPr>
      </p:pic>
    </p:spTree>
    <p:extLst>
      <p:ext uri="{BB962C8B-B14F-4D97-AF65-F5344CB8AC3E}">
        <p14:creationId xmlns:p14="http://schemas.microsoft.com/office/powerpoint/2010/main" val="3257230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20EE18-37BA-429E-6E54-36E158512E3A}"/>
              </a:ext>
            </a:extLst>
          </p:cNvPr>
          <p:cNvSpPr>
            <a:spLocks noGrp="1"/>
          </p:cNvSpPr>
          <p:nvPr>
            <p:ph idx="1"/>
          </p:nvPr>
        </p:nvSpPr>
        <p:spPr>
          <a:xfrm>
            <a:off x="476534" y="1347952"/>
            <a:ext cx="11294660" cy="4923193"/>
          </a:xfrm>
        </p:spPr>
        <p:txBody>
          <a:bodyPr>
            <a:noAutofit/>
          </a:bodyPr>
          <a:lstStyle/>
          <a:p>
            <a:pPr algn="just">
              <a:lnSpc>
                <a:spcPct val="110000"/>
              </a:lnSpc>
              <a:tabLst>
                <a:tab pos="457200" algn="l"/>
              </a:tabLst>
            </a:pPr>
            <a:r>
              <a:rPr lang="en-US" dirty="0">
                <a:latin typeface="Arial" panose="020B0604020202020204" pitchFamily="34" charset="0"/>
                <a:cs typeface="Arial" panose="020B0604020202020204" pitchFamily="34" charset="0"/>
              </a:rPr>
              <a:t>Linking national development plans to various financing options is an important step toward efficient public spending,</a:t>
            </a:r>
          </a:p>
          <a:p>
            <a:pPr algn="just">
              <a:lnSpc>
                <a:spcPct val="110000"/>
              </a:lnSpc>
              <a:tabLst>
                <a:tab pos="457200" algn="l"/>
              </a:tabLst>
            </a:pPr>
            <a:r>
              <a:rPr lang="en-US" dirty="0">
                <a:latin typeface="Arial" panose="020B0604020202020204" pitchFamily="34" charset="0"/>
                <a:cs typeface="Arial" panose="020B0604020202020204" pitchFamily="34" charset="0"/>
              </a:rPr>
              <a:t>Through INFF, various sources of finance ( including private finance) can be leveraged  toward national development plans,</a:t>
            </a:r>
          </a:p>
          <a:p>
            <a:pPr algn="just">
              <a:lnSpc>
                <a:spcPct val="110000"/>
              </a:lnSpc>
              <a:tabLst>
                <a:tab pos="457200" algn="l"/>
              </a:tabLst>
            </a:pPr>
            <a:r>
              <a:rPr lang="en-US" dirty="0">
                <a:latin typeface="Arial" panose="020B0604020202020204" pitchFamily="34" charset="0"/>
                <a:cs typeface="Arial" panose="020B0604020202020204" pitchFamily="34" charset="0"/>
              </a:rPr>
              <a:t>This in turn, improves  public expenditure planning, prioritization and tradeoffs as spending plans are made based on better knowledge of available resources, </a:t>
            </a:r>
            <a:endParaRPr lang="en-US" dirty="0">
              <a:latin typeface="+mj-lt"/>
              <a:ea typeface="Calibri" panose="020F0502020204030204" pitchFamily="34" charset="0"/>
              <a:cs typeface="Arial" panose="020B0604020202020204" pitchFamily="34" charset="0"/>
            </a:endParaRPr>
          </a:p>
          <a:p>
            <a:r>
              <a:rPr lang="en-GB" dirty="0"/>
              <a:t>Experiences from countries will provide us with valuable lessons and experiences on the INFF implementation in respective countries. </a:t>
            </a:r>
          </a:p>
        </p:txBody>
      </p:sp>
      <p:pic>
        <p:nvPicPr>
          <p:cNvPr id="4" name="Picture 3">
            <a:extLst>
              <a:ext uri="{FF2B5EF4-FFF2-40B4-BE49-F238E27FC236}">
                <a16:creationId xmlns:a16="http://schemas.microsoft.com/office/drawing/2014/main" id="{71C95704-0756-2B71-5B9C-9B2E992C3CF4}"/>
              </a:ext>
            </a:extLst>
          </p:cNvPr>
          <p:cNvPicPr>
            <a:picLocks noChangeAspect="1"/>
          </p:cNvPicPr>
          <p:nvPr/>
        </p:nvPicPr>
        <p:blipFill>
          <a:blip r:embed="rId2"/>
          <a:stretch>
            <a:fillRect/>
          </a:stretch>
        </p:blipFill>
        <p:spPr>
          <a:xfrm>
            <a:off x="5326380" y="6576742"/>
            <a:ext cx="1539240" cy="236855"/>
          </a:xfrm>
          <a:prstGeom prst="rect">
            <a:avLst/>
          </a:prstGeom>
        </p:spPr>
      </p:pic>
      <p:sp>
        <p:nvSpPr>
          <p:cNvPr id="5" name="TextBox 3">
            <a:extLst>
              <a:ext uri="{FF2B5EF4-FFF2-40B4-BE49-F238E27FC236}">
                <a16:creationId xmlns:a16="http://schemas.microsoft.com/office/drawing/2014/main" id="{6B99DED3-8B24-D456-10FA-7DA1316F6622}"/>
              </a:ext>
            </a:extLst>
          </p:cNvPr>
          <p:cNvSpPr txBox="1">
            <a:spLocks noGrp="1"/>
          </p:cNvSpPr>
          <p:nvPr>
            <p:ph type="title"/>
          </p:nvPr>
        </p:nvSpPr>
        <p:spPr>
          <a:xfrm>
            <a:off x="184245" y="384785"/>
            <a:ext cx="12007755" cy="592503"/>
          </a:xfrm>
          <a:prstGeom prst="roundRect">
            <a:avLst/>
          </a:prstGeom>
          <a:solidFill>
            <a:srgbClr val="002060"/>
          </a:solidFill>
        </p:spPr>
        <p:txBody>
          <a:bodyPr wrap="square">
            <a:spAutoFit/>
          </a:bodyPr>
          <a:lstStyle/>
          <a:p>
            <a:r>
              <a:rPr lang="en-US" sz="3200" b="1" dirty="0">
                <a:solidFill>
                  <a:schemeClr val="bg1"/>
                </a:solidFill>
                <a:latin typeface="Arial" panose="020B0604020202020204" pitchFamily="34" charset="0"/>
                <a:ea typeface="Roboto" panose="02000000000000000000" pitchFamily="2" charset="0"/>
                <a:cs typeface="Arial" panose="020B0604020202020204" pitchFamily="34" charset="0"/>
              </a:rPr>
              <a:t>Leveraging INFF for fiscal discipline in Africa. </a:t>
            </a:r>
          </a:p>
        </p:txBody>
      </p:sp>
    </p:spTree>
    <p:extLst>
      <p:ext uri="{BB962C8B-B14F-4D97-AF65-F5344CB8AC3E}">
        <p14:creationId xmlns:p14="http://schemas.microsoft.com/office/powerpoint/2010/main" val="1948728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CC4BA0D-0E42-D30A-B446-54841F9B096E}"/>
              </a:ext>
            </a:extLst>
          </p:cNvPr>
          <p:cNvPicPr>
            <a:picLocks noChangeAspect="1"/>
          </p:cNvPicPr>
          <p:nvPr/>
        </p:nvPicPr>
        <p:blipFill rotWithShape="1">
          <a:blip r:embed="rId2"/>
          <a:srcRect t="5776" b="25417"/>
          <a:stretch/>
        </p:blipFill>
        <p:spPr>
          <a:xfrm>
            <a:off x="-3047" y="10"/>
            <a:ext cx="12191999" cy="6857990"/>
          </a:xfrm>
          <a:prstGeom prst="rect">
            <a:avLst/>
          </a:prstGeom>
        </p:spPr>
      </p:pic>
      <p:sp>
        <p:nvSpPr>
          <p:cNvPr id="15" name="Rectangle 14">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D15508-0D18-44DF-BFD3-089ADA962174}"/>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b="1" dirty="0">
                <a:solidFill>
                  <a:srgbClr val="FFFFFF"/>
                </a:solidFill>
                <a:latin typeface="Arial" panose="020B0604020202020204" pitchFamily="34" charset="0"/>
                <a:cs typeface="Arial" panose="020B0604020202020204" pitchFamily="34" charset="0"/>
              </a:rPr>
              <a:t>Thank You</a:t>
            </a:r>
          </a:p>
        </p:txBody>
      </p:sp>
      <p:pic>
        <p:nvPicPr>
          <p:cNvPr id="3" name="Picture 2">
            <a:extLst>
              <a:ext uri="{FF2B5EF4-FFF2-40B4-BE49-F238E27FC236}">
                <a16:creationId xmlns:a16="http://schemas.microsoft.com/office/drawing/2014/main" id="{81184880-C40A-017E-45E7-25C87731770D}"/>
              </a:ext>
            </a:extLst>
          </p:cNvPr>
          <p:cNvPicPr>
            <a:picLocks noChangeAspect="1"/>
          </p:cNvPicPr>
          <p:nvPr/>
        </p:nvPicPr>
        <p:blipFill>
          <a:blip r:embed="rId3"/>
          <a:stretch>
            <a:fillRect/>
          </a:stretch>
        </p:blipFill>
        <p:spPr>
          <a:xfrm>
            <a:off x="4826340" y="313899"/>
            <a:ext cx="1539240" cy="236855"/>
          </a:xfrm>
          <a:prstGeom prst="rect">
            <a:avLst/>
          </a:prstGeom>
        </p:spPr>
      </p:pic>
    </p:spTree>
    <p:extLst>
      <p:ext uri="{BB962C8B-B14F-4D97-AF65-F5344CB8AC3E}">
        <p14:creationId xmlns:p14="http://schemas.microsoft.com/office/powerpoint/2010/main" val="113465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E30A75-C8E3-8383-0379-E56EDEC9B97F}"/>
              </a:ext>
            </a:extLst>
          </p:cNvPr>
          <p:cNvSpPr>
            <a:spLocks noGrp="1"/>
          </p:cNvSpPr>
          <p:nvPr>
            <p:ph idx="1"/>
          </p:nvPr>
        </p:nvSpPr>
        <p:spPr>
          <a:xfrm>
            <a:off x="576808" y="944209"/>
            <a:ext cx="10928350" cy="5606102"/>
          </a:xfrm>
        </p:spPr>
        <p:txBody>
          <a:bodyPr>
            <a:normAutofit/>
          </a:bodyPr>
          <a:lstStyle/>
          <a:p>
            <a:pPr marL="342900" indent="-342900" algn="just">
              <a:buFont typeface="Symbol" panose="05050102010706020507" pitchFamily="18" charset="2"/>
              <a:buChar char=""/>
            </a:pPr>
            <a:endParaRPr lang="en-GB" dirty="0">
              <a:latin typeface="Arial" panose="020B0604020202020204" pitchFamily="34" charset="0"/>
              <a:ea typeface="SimSun" panose="02010600030101010101" pitchFamily="2" charset="-122"/>
              <a:cs typeface="Arial" panose="020B0604020202020204" pitchFamily="34" charset="0"/>
            </a:endParaRPr>
          </a:p>
          <a:p>
            <a:pPr marL="342900" indent="-342900" algn="just">
              <a:buFont typeface="Symbol" panose="05050102010706020507" pitchFamily="18" charset="2"/>
              <a:buChar char=""/>
            </a:pPr>
            <a:r>
              <a:rPr lang="en-GB" dirty="0">
                <a:latin typeface="Arial" panose="020B0604020202020204" pitchFamily="34" charset="0"/>
                <a:ea typeface="SimSun" panose="02010600030101010101" pitchFamily="2" charset="-122"/>
                <a:cs typeface="Arial" panose="020B0604020202020204" pitchFamily="34" charset="0"/>
              </a:rPr>
              <a:t>Africa’s fragile financing landscape has been worsened by recent global shocks( incl.Covid-19 pandemic, the Russia-Ukraine war and climate threats) </a:t>
            </a:r>
          </a:p>
          <a:p>
            <a:pPr marL="342900" indent="-342900" algn="just">
              <a:buFont typeface="Symbol" panose="05050102010706020507" pitchFamily="18" charset="2"/>
              <a:buChar char=""/>
            </a:pPr>
            <a:r>
              <a:rPr lang="en-US" dirty="0">
                <a:latin typeface="Arial" panose="020B0604020202020204" pitchFamily="34" charset="0"/>
                <a:ea typeface="SimSun" panose="02010600030101010101" pitchFamily="2" charset="-122"/>
                <a:cs typeface="Arial" panose="020B0604020202020204" pitchFamily="34" charset="0"/>
              </a:rPr>
              <a:t>The financing gap for SDGs in Africa is estimated at  USD 1.3 trillion per year (ECA, 2020)</a:t>
            </a:r>
          </a:p>
          <a:p>
            <a:pPr marL="342900" indent="-342900" algn="just">
              <a:buFont typeface="Symbol" panose="05050102010706020507" pitchFamily="18" charset="2"/>
              <a:buChar char=""/>
            </a:pPr>
            <a:r>
              <a:rPr lang="en-US" dirty="0">
                <a:latin typeface="Arial" panose="020B0604020202020204" pitchFamily="34" charset="0"/>
                <a:ea typeface="SimSun" panose="02010600030101010101" pitchFamily="2" charset="-122"/>
                <a:cs typeface="Arial" panose="020B0604020202020204" pitchFamily="34" charset="0"/>
              </a:rPr>
              <a:t>The financing gap is further heightened by high and unsustainable public debt.</a:t>
            </a:r>
          </a:p>
          <a:p>
            <a:pPr marL="342900" indent="-342900" algn="just">
              <a:buFont typeface="Symbol" panose="05050102010706020507" pitchFamily="18" charset="2"/>
              <a:buChar char=""/>
            </a:pPr>
            <a:r>
              <a:rPr lang="en-GB" dirty="0">
                <a:latin typeface="Arial" panose="020B0604020202020204" pitchFamily="34" charset="0"/>
                <a:ea typeface="SimSun" panose="02010600030101010101" pitchFamily="2" charset="-122"/>
                <a:cs typeface="Arial" panose="020B0604020202020204" pitchFamily="34" charset="0"/>
              </a:rPr>
              <a:t>Average public debt relative to GDP in Africa exceeds 60 per cent of GDP;</a:t>
            </a:r>
          </a:p>
          <a:p>
            <a:pPr marL="342900" indent="-342900" algn="just">
              <a:buFont typeface="Symbol" panose="05050102010706020507" pitchFamily="18" charset="2"/>
              <a:buChar char=""/>
            </a:pPr>
            <a:r>
              <a:rPr lang="en-GB" dirty="0">
                <a:latin typeface="Arial" panose="020B0604020202020204" pitchFamily="34" charset="0"/>
                <a:ea typeface="SimSun" panose="02010600030101010101" pitchFamily="2" charset="-122"/>
                <a:cs typeface="Arial" panose="020B0604020202020204" pitchFamily="34" charset="0"/>
              </a:rPr>
              <a:t>Africa’s debt has increased by 183% since 2010, a rate roughly four times higher than its growth rate of GDP in dollar terms.</a:t>
            </a:r>
          </a:p>
        </p:txBody>
      </p:sp>
      <p:pic>
        <p:nvPicPr>
          <p:cNvPr id="5" name="Picture 4">
            <a:extLst>
              <a:ext uri="{FF2B5EF4-FFF2-40B4-BE49-F238E27FC236}">
                <a16:creationId xmlns:a16="http://schemas.microsoft.com/office/drawing/2014/main" id="{B83DDACF-BC60-4DA1-56DF-855931DFA6C7}"/>
              </a:ext>
            </a:extLst>
          </p:cNvPr>
          <p:cNvPicPr>
            <a:picLocks noChangeAspect="1"/>
          </p:cNvPicPr>
          <p:nvPr/>
        </p:nvPicPr>
        <p:blipFill>
          <a:blip r:embed="rId2"/>
          <a:stretch>
            <a:fillRect/>
          </a:stretch>
        </p:blipFill>
        <p:spPr>
          <a:xfrm>
            <a:off x="4853636" y="6550311"/>
            <a:ext cx="1539240" cy="236855"/>
          </a:xfrm>
          <a:prstGeom prst="rect">
            <a:avLst/>
          </a:prstGeom>
        </p:spPr>
      </p:pic>
      <p:sp>
        <p:nvSpPr>
          <p:cNvPr id="4" name="Rectângulo arredondado 8">
            <a:extLst>
              <a:ext uri="{FF2B5EF4-FFF2-40B4-BE49-F238E27FC236}">
                <a16:creationId xmlns:a16="http://schemas.microsoft.com/office/drawing/2014/main" id="{E61103BD-5A3B-3E5E-FCE2-23B5937CEF99}"/>
              </a:ext>
            </a:extLst>
          </p:cNvPr>
          <p:cNvSpPr>
            <a:spLocks noGrp="1"/>
          </p:cNvSpPr>
          <p:nvPr>
            <p:ph type="title"/>
          </p:nvPr>
        </p:nvSpPr>
        <p:spPr>
          <a:xfrm>
            <a:off x="635000" y="-275819"/>
            <a:ext cx="10515600" cy="118500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indent="0" algn="ctr"/>
            <a:r>
              <a:rPr lang="en-US" sz="3200" b="1" dirty="0">
                <a:solidFill>
                  <a:srgbClr val="FFFFFF"/>
                </a:solidFill>
                <a:latin typeface="Arial" panose="020B0604020202020204" pitchFamily="34" charset="0"/>
                <a:cs typeface="Arial" panose="020B0604020202020204" pitchFamily="34" charset="0"/>
              </a:rPr>
              <a:t>Africa’s constrained and fragile financing landscape </a:t>
            </a:r>
            <a:endParaRPr lang="en-US" sz="3200"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4112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E30A75-C8E3-8383-0379-E56EDEC9B97F}"/>
              </a:ext>
            </a:extLst>
          </p:cNvPr>
          <p:cNvSpPr>
            <a:spLocks noGrp="1"/>
          </p:cNvSpPr>
          <p:nvPr>
            <p:ph idx="1"/>
          </p:nvPr>
        </p:nvSpPr>
        <p:spPr>
          <a:xfrm>
            <a:off x="774700" y="678916"/>
            <a:ext cx="10947400" cy="5530815"/>
          </a:xfrm>
        </p:spPr>
        <p:txBody>
          <a:bodyPr>
            <a:normAutofit fontScale="25000" lnSpcReduction="20000"/>
          </a:bodyPr>
          <a:lstStyle/>
          <a:p>
            <a:pPr marL="0" indent="0" algn="just">
              <a:buNone/>
            </a:pPr>
            <a:r>
              <a:rPr lang="en-US" sz="10400" b="1" dirty="0">
                <a:latin typeface="Arial" panose="020B0604020202020204" pitchFamily="34" charset="0"/>
                <a:cs typeface="Arial" panose="020B0604020202020204" pitchFamily="34" charset="0"/>
              </a:rPr>
              <a:t>Low mobilization of domestic resources amid escalating financing needs.</a:t>
            </a:r>
            <a:endParaRPr lang="en-US" sz="10400" dirty="0">
              <a:latin typeface="Arial" panose="020B0604020202020204" pitchFamily="34" charset="0"/>
              <a:cs typeface="Arial" panose="020B0604020202020204" pitchFamily="34" charset="0"/>
            </a:endParaRPr>
          </a:p>
          <a:p>
            <a:pPr algn="just"/>
            <a:r>
              <a:rPr lang="en-US" sz="10400" dirty="0">
                <a:latin typeface="Arial" panose="020B0604020202020204" pitchFamily="34" charset="0"/>
                <a:cs typeface="Arial" panose="020B0604020202020204" pitchFamily="34" charset="0"/>
              </a:rPr>
              <a:t>Systemic constraints incl. weak tax administration systems, excessive tax exemptions, substantial illicit financial outflows, large informal sectors, tax avoidance and evasion, and narrow tax.</a:t>
            </a:r>
          </a:p>
          <a:p>
            <a:pPr algn="just"/>
            <a:r>
              <a:rPr lang="en-US" sz="10400" dirty="0">
                <a:latin typeface="Arial" panose="020B0604020202020204" pitchFamily="34" charset="0"/>
                <a:cs typeface="Arial" panose="020B0604020202020204" pitchFamily="34" charset="0"/>
              </a:rPr>
              <a:t>Shallow capital domestic markets-  limiting the extent to which countries can mobilize domestic and international capital</a:t>
            </a:r>
          </a:p>
          <a:p>
            <a:pPr marL="0" indent="0" algn="just">
              <a:buNone/>
            </a:pPr>
            <a:r>
              <a:rPr lang="en-US" sz="10400" b="1" dirty="0">
                <a:latin typeface="Arial" panose="020B0604020202020204" pitchFamily="34" charset="0"/>
                <a:cs typeface="Arial" panose="020B0604020202020204" pitchFamily="34" charset="0"/>
              </a:rPr>
              <a:t>Inadequate Global Financial Architecture that has failed  to serve Africa. </a:t>
            </a:r>
            <a:endParaRPr lang="en-US" sz="10400" dirty="0">
              <a:latin typeface="Arial" panose="020B0604020202020204" pitchFamily="34" charset="0"/>
              <a:cs typeface="Arial" panose="020B0604020202020204" pitchFamily="34" charset="0"/>
            </a:endParaRPr>
          </a:p>
          <a:p>
            <a:pPr algn="just"/>
            <a:r>
              <a:rPr lang="en-US" sz="10400" dirty="0">
                <a:latin typeface="Arial" panose="020B0604020202020204" pitchFamily="34" charset="0"/>
                <a:cs typeface="Arial" panose="020B0604020202020204" pitchFamily="34" charset="0"/>
              </a:rPr>
              <a:t>CF failing to address  debt crises and systemic vulnerabilities in Africa: low uptake, slow and untransparent processes, and limited scope of debt instruments.  </a:t>
            </a:r>
          </a:p>
          <a:p>
            <a:pPr algn="just"/>
            <a:r>
              <a:rPr lang="en-US" sz="10400" dirty="0">
                <a:latin typeface="Arial" panose="020B0604020202020204" pitchFamily="34" charset="0"/>
                <a:cs typeface="Arial" panose="020B0604020202020204" pitchFamily="34" charset="0"/>
              </a:rPr>
              <a:t>Highly biased credit ratings and rising costs of borrowing- Africa’s perceived high risks and premium</a:t>
            </a:r>
          </a:p>
          <a:p>
            <a:pPr algn="just"/>
            <a:r>
              <a:rPr lang="en-US" sz="10400" dirty="0">
                <a:latin typeface="Arial" panose="020B0604020202020204" pitchFamily="34" charset="0"/>
                <a:cs typeface="Arial" panose="020B0604020202020204" pitchFamily="34" charset="0"/>
              </a:rPr>
              <a:t>Ineffective and unfair  international taxation systems- tax from MNEs unfairly distributed, under-representation of Africa in relevant global tax forums etc. </a:t>
            </a:r>
          </a:p>
          <a:p>
            <a:pPr algn="just"/>
            <a:endParaRPr lang="en-US" sz="9600" dirty="0">
              <a:latin typeface="Arial" panose="020B0604020202020204" pitchFamily="34" charset="0"/>
              <a:cs typeface="Arial" panose="020B0604020202020204" pitchFamily="34" charset="0"/>
            </a:endParaRPr>
          </a:p>
          <a:p>
            <a:pPr marL="0" indent="0">
              <a:buNone/>
            </a:pPr>
            <a:endParaRPr lang="en-US" sz="5000" dirty="0">
              <a:latin typeface="Arial" panose="020B0604020202020204" pitchFamily="34" charset="0"/>
              <a:cs typeface="Arial" panose="020B0604020202020204" pitchFamily="34" charset="0"/>
            </a:endParaRPr>
          </a:p>
          <a:p>
            <a:endParaRPr lang="en-GB" dirty="0"/>
          </a:p>
        </p:txBody>
      </p:sp>
      <p:pic>
        <p:nvPicPr>
          <p:cNvPr id="5" name="Picture 4">
            <a:extLst>
              <a:ext uri="{FF2B5EF4-FFF2-40B4-BE49-F238E27FC236}">
                <a16:creationId xmlns:a16="http://schemas.microsoft.com/office/drawing/2014/main" id="{B83DDACF-BC60-4DA1-56DF-855931DFA6C7}"/>
              </a:ext>
            </a:extLst>
          </p:cNvPr>
          <p:cNvPicPr>
            <a:picLocks noChangeAspect="1"/>
          </p:cNvPicPr>
          <p:nvPr/>
        </p:nvPicPr>
        <p:blipFill>
          <a:blip r:embed="rId2"/>
          <a:stretch>
            <a:fillRect/>
          </a:stretch>
        </p:blipFill>
        <p:spPr>
          <a:xfrm>
            <a:off x="4853636" y="6550311"/>
            <a:ext cx="1539240" cy="236855"/>
          </a:xfrm>
          <a:prstGeom prst="rect">
            <a:avLst/>
          </a:prstGeom>
        </p:spPr>
      </p:pic>
      <p:sp>
        <p:nvSpPr>
          <p:cNvPr id="4" name="Rectângulo arredondado 8">
            <a:extLst>
              <a:ext uri="{FF2B5EF4-FFF2-40B4-BE49-F238E27FC236}">
                <a16:creationId xmlns:a16="http://schemas.microsoft.com/office/drawing/2014/main" id="{E61103BD-5A3B-3E5E-FCE2-23B5937CEF99}"/>
              </a:ext>
            </a:extLst>
          </p:cNvPr>
          <p:cNvSpPr>
            <a:spLocks noGrp="1"/>
          </p:cNvSpPr>
          <p:nvPr>
            <p:ph type="title"/>
          </p:nvPr>
        </p:nvSpPr>
        <p:spPr>
          <a:xfrm>
            <a:off x="774700" y="-15742"/>
            <a:ext cx="10515600" cy="694658"/>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indent="0" algn="ctr"/>
            <a:r>
              <a:rPr lang="en-US" sz="3200" b="1" i="0" dirty="0">
                <a:latin typeface="Arial" panose="020B0604020202020204" pitchFamily="34" charset="0"/>
                <a:cs typeface="Arial" panose="020B0604020202020204" pitchFamily="34" charset="0"/>
              </a:rPr>
              <a:t>Key drivers of Africa’s financing gap</a:t>
            </a:r>
          </a:p>
        </p:txBody>
      </p:sp>
    </p:spTree>
    <p:extLst>
      <p:ext uri="{BB962C8B-B14F-4D97-AF65-F5344CB8AC3E}">
        <p14:creationId xmlns:p14="http://schemas.microsoft.com/office/powerpoint/2010/main" val="1022078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C0B2D6-0AA5-EBB9-D4C5-F82D6294D270}"/>
              </a:ext>
            </a:extLst>
          </p:cNvPr>
          <p:cNvSpPr>
            <a:spLocks noGrp="1"/>
          </p:cNvSpPr>
          <p:nvPr>
            <p:ph type="title"/>
          </p:nvPr>
        </p:nvSpPr>
        <p:spPr>
          <a:xfrm>
            <a:off x="661117" y="5555"/>
            <a:ext cx="10515600" cy="1325563"/>
          </a:xfrm>
        </p:spPr>
        <p:txBody>
          <a:bodyPr/>
          <a:lstStyle/>
          <a:p>
            <a:r>
              <a:rPr lang="en-US" b="1" dirty="0">
                <a:solidFill>
                  <a:schemeClr val="accent1">
                    <a:lumMod val="50000"/>
                  </a:schemeClr>
                </a:solidFill>
              </a:rPr>
              <a:t>Inadequate GFA -- Africa’s looming debt crisis</a:t>
            </a:r>
          </a:p>
        </p:txBody>
      </p:sp>
      <p:sp>
        <p:nvSpPr>
          <p:cNvPr id="5" name="Text Placeholder 4">
            <a:extLst>
              <a:ext uri="{FF2B5EF4-FFF2-40B4-BE49-F238E27FC236}">
                <a16:creationId xmlns:a16="http://schemas.microsoft.com/office/drawing/2014/main" id="{D9BD2E93-F57B-6DF9-F716-BD14AEA135EE}"/>
              </a:ext>
            </a:extLst>
          </p:cNvPr>
          <p:cNvSpPr>
            <a:spLocks noGrp="1"/>
          </p:cNvSpPr>
          <p:nvPr>
            <p:ph type="body" idx="1"/>
          </p:nvPr>
        </p:nvSpPr>
        <p:spPr>
          <a:xfrm>
            <a:off x="761130" y="961449"/>
            <a:ext cx="5157787" cy="823912"/>
          </a:xfrm>
        </p:spPr>
        <p:txBody>
          <a:bodyPr/>
          <a:lstStyle/>
          <a:p>
            <a:r>
              <a:rPr lang="en-US" dirty="0"/>
              <a:t>Public debt-GDP-ratio (%)</a:t>
            </a:r>
          </a:p>
        </p:txBody>
      </p:sp>
      <p:sp>
        <p:nvSpPr>
          <p:cNvPr id="8" name="Content Placeholder 7">
            <a:extLst>
              <a:ext uri="{FF2B5EF4-FFF2-40B4-BE49-F238E27FC236}">
                <a16:creationId xmlns:a16="http://schemas.microsoft.com/office/drawing/2014/main" id="{A438F017-F2F1-31C8-A3C1-4BCC520A7C0B}"/>
              </a:ext>
            </a:extLst>
          </p:cNvPr>
          <p:cNvSpPr>
            <a:spLocks noGrp="1"/>
          </p:cNvSpPr>
          <p:nvPr>
            <p:ph sz="quarter" idx="4"/>
          </p:nvPr>
        </p:nvSpPr>
        <p:spPr>
          <a:xfrm>
            <a:off x="6018930" y="1061884"/>
            <a:ext cx="5868270" cy="5127779"/>
          </a:xfrm>
        </p:spPr>
        <p:txBody>
          <a:bodyPr/>
          <a:lstStyle/>
          <a:p>
            <a:endParaRPr lang="en-US" sz="1800" b="1" dirty="0">
              <a:effectLst/>
              <a:latin typeface="Times New Roman" panose="02020603050405020304" pitchFamily="18" charset="0"/>
              <a:ea typeface="Aptos" panose="020B0004020202020204" pitchFamily="34" charset="0"/>
            </a:endParaRPr>
          </a:p>
          <a:p>
            <a:r>
              <a:rPr lang="en-US" sz="2000" b="1" dirty="0">
                <a:effectLst/>
                <a:latin typeface="Times New Roman" panose="02020603050405020304" pitchFamily="18" charset="0"/>
                <a:ea typeface="Aptos" panose="020B0004020202020204" pitchFamily="34" charset="0"/>
              </a:rPr>
              <a:t>Forecasts indicate that in the short term elevated public debt levels will persist, remaining above the pre-pandemic level (of 61 percent of GDP) over 2024–25. </a:t>
            </a:r>
          </a:p>
          <a:p>
            <a:endParaRPr lang="en-US" sz="2000" b="1" dirty="0">
              <a:latin typeface="Times New Roman" panose="02020603050405020304" pitchFamily="18" charset="0"/>
            </a:endParaRPr>
          </a:p>
          <a:p>
            <a:r>
              <a:rPr lang="en-ZA" sz="2000" b="1" kern="0" dirty="0">
                <a:effectLst/>
                <a:latin typeface="Times New Roman" panose="02020603050405020304" pitchFamily="18" charset="0"/>
                <a:ea typeface="Calibri" panose="020F0502020204030204" pitchFamily="34" charset="0"/>
              </a:rPr>
              <a:t>The heavy debt burdens have caused “development distress” by impeding capacity of African governments to finance health, education, sustainable infrastructure, and the energy transition, among others. </a:t>
            </a:r>
          </a:p>
          <a:p>
            <a:endParaRPr lang="en-ZA" sz="2000" b="1" kern="0" dirty="0">
              <a:latin typeface="Times New Roman" panose="02020603050405020304" pitchFamily="18" charset="0"/>
              <a:ea typeface="Calibri" panose="020F0502020204030204" pitchFamily="34" charset="0"/>
            </a:endParaRPr>
          </a:p>
          <a:p>
            <a:r>
              <a:rPr lang="en-ZA" sz="2000" b="1" kern="0" dirty="0">
                <a:effectLst/>
                <a:latin typeface="Times New Roman" panose="02020603050405020304" pitchFamily="18" charset="0"/>
                <a:ea typeface="Calibri" panose="020F0502020204030204" pitchFamily="34" charset="0"/>
              </a:rPr>
              <a:t>Several countries (Ghana, Zambia, Ethiopia, Malawi), which face solvency and liquidity constraints, have been pursuing or undergoing public debt restructuring</a:t>
            </a:r>
            <a:r>
              <a:rPr lang="en-ZA" sz="2000" kern="0" dirty="0">
                <a:effectLst/>
                <a:latin typeface="Times New Roman" panose="02020603050405020304" pitchFamily="18" charset="0"/>
                <a:ea typeface="Calibri" panose="020F0502020204030204" pitchFamily="34" charset="0"/>
              </a:rPr>
              <a:t>. </a:t>
            </a:r>
            <a:endParaRPr lang="en-US" sz="2000" dirty="0"/>
          </a:p>
        </p:txBody>
      </p:sp>
      <p:graphicFrame>
        <p:nvGraphicFramePr>
          <p:cNvPr id="9" name="Content Placeholder 8">
            <a:extLst>
              <a:ext uri="{FF2B5EF4-FFF2-40B4-BE49-F238E27FC236}">
                <a16:creationId xmlns:a16="http://schemas.microsoft.com/office/drawing/2014/main" id="{855412D1-702D-2D30-CF0B-14066885D7C2}"/>
              </a:ext>
            </a:extLst>
          </p:cNvPr>
          <p:cNvGraphicFramePr>
            <a:graphicFrameLocks noGrp="1"/>
          </p:cNvGraphicFramePr>
          <p:nvPr>
            <p:ph sz="half" idx="2"/>
            <p:extLst>
              <p:ext uri="{D42A27DB-BD31-4B8C-83A1-F6EECF244321}">
                <p14:modId xmlns:p14="http://schemas.microsoft.com/office/powerpoint/2010/main" val="902555517"/>
              </p:ext>
            </p:extLst>
          </p:nvPr>
        </p:nvGraphicFramePr>
        <p:xfrm>
          <a:off x="839788" y="1785362"/>
          <a:ext cx="5157787" cy="46744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8257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A7320-35B8-6A4A-EC81-EC5C2F67ED68}"/>
              </a:ext>
            </a:extLst>
          </p:cNvPr>
          <p:cNvSpPr>
            <a:spLocks noGrp="1"/>
          </p:cNvSpPr>
          <p:nvPr>
            <p:ph type="title"/>
          </p:nvPr>
        </p:nvSpPr>
        <p:spPr/>
        <p:txBody>
          <a:bodyPr/>
          <a:lstStyle/>
          <a:p>
            <a:r>
              <a:rPr lang="en-US" b="1" dirty="0"/>
              <a:t>Inadequate GFA-: SDRs allocations/reallocations</a:t>
            </a:r>
            <a:endParaRPr lang="en-GB" b="1" dirty="0"/>
          </a:p>
        </p:txBody>
      </p:sp>
      <p:sp>
        <p:nvSpPr>
          <p:cNvPr id="3" name="Text Placeholder 2">
            <a:extLst>
              <a:ext uri="{FF2B5EF4-FFF2-40B4-BE49-F238E27FC236}">
                <a16:creationId xmlns:a16="http://schemas.microsoft.com/office/drawing/2014/main" id="{E5BAB29B-F312-A90E-82C7-8DDBDEFC6112}"/>
              </a:ext>
            </a:extLst>
          </p:cNvPr>
          <p:cNvSpPr>
            <a:spLocks noGrp="1"/>
          </p:cNvSpPr>
          <p:nvPr>
            <p:ph type="body" idx="1"/>
          </p:nvPr>
        </p:nvSpPr>
        <p:spPr>
          <a:xfrm>
            <a:off x="839788" y="1681163"/>
            <a:ext cx="5157787" cy="946423"/>
          </a:xfrm>
        </p:spPr>
        <p:txBody>
          <a:bodyPr>
            <a:normAutofit fontScale="92500"/>
          </a:bodyPr>
          <a:lstStyle/>
          <a:p>
            <a:r>
              <a:rPr lang="en-GB" dirty="0"/>
              <a:t>Unequal IMF’s SDRs allocations</a:t>
            </a:r>
          </a:p>
          <a:p>
            <a:endParaRPr lang="en-GB" dirty="0"/>
          </a:p>
        </p:txBody>
      </p:sp>
      <p:sp>
        <p:nvSpPr>
          <p:cNvPr id="5" name="Text Placeholder 4">
            <a:extLst>
              <a:ext uri="{FF2B5EF4-FFF2-40B4-BE49-F238E27FC236}">
                <a16:creationId xmlns:a16="http://schemas.microsoft.com/office/drawing/2014/main" id="{2AD0E0D6-E1F8-ECA9-523E-0CCC6E7F6B15}"/>
              </a:ext>
            </a:extLst>
          </p:cNvPr>
          <p:cNvSpPr>
            <a:spLocks noGrp="1"/>
          </p:cNvSpPr>
          <p:nvPr>
            <p:ph type="body" sz="quarter" idx="3"/>
          </p:nvPr>
        </p:nvSpPr>
        <p:spPr>
          <a:xfrm>
            <a:off x="6172200" y="1681163"/>
            <a:ext cx="5183188" cy="536520"/>
          </a:xfrm>
        </p:spPr>
        <p:txBody>
          <a:bodyPr>
            <a:normAutofit fontScale="92500"/>
          </a:bodyPr>
          <a:lstStyle/>
          <a:p>
            <a:r>
              <a:rPr lang="en-US" dirty="0"/>
              <a:t>Need for SDRs reallocations/rechanneling</a:t>
            </a:r>
            <a:endParaRPr lang="en-GB" dirty="0"/>
          </a:p>
        </p:txBody>
      </p:sp>
      <p:sp>
        <p:nvSpPr>
          <p:cNvPr id="10" name="Content Placeholder 9">
            <a:extLst>
              <a:ext uri="{FF2B5EF4-FFF2-40B4-BE49-F238E27FC236}">
                <a16:creationId xmlns:a16="http://schemas.microsoft.com/office/drawing/2014/main" id="{CADE7B4C-CC83-D0E4-DCCB-07F2F5D5F106}"/>
              </a:ext>
            </a:extLst>
          </p:cNvPr>
          <p:cNvSpPr>
            <a:spLocks noGrp="1"/>
          </p:cNvSpPr>
          <p:nvPr>
            <p:ph sz="quarter" idx="4"/>
          </p:nvPr>
        </p:nvSpPr>
        <p:spPr/>
        <p:txBody>
          <a:bodyPr>
            <a:normAutofit lnSpcReduction="10000"/>
          </a:bodyPr>
          <a:lstStyle/>
          <a:p>
            <a:r>
              <a:rPr lang="en-US" dirty="0"/>
              <a:t>IMF’s recent approval of the rechanneling of unused  SDRs to regional banks is welcomed</a:t>
            </a:r>
          </a:p>
          <a:p>
            <a:r>
              <a:rPr lang="en-US" dirty="0"/>
              <a:t>But  rechanneling mechanisms yet to be operationalized</a:t>
            </a:r>
          </a:p>
          <a:p>
            <a:r>
              <a:rPr lang="en-US" dirty="0"/>
              <a:t>Those who hold unused SDRS( mainly OECD members) need to adhere to the rechanneling mechanisms </a:t>
            </a:r>
          </a:p>
          <a:p>
            <a:endParaRPr lang="en-GB" dirty="0"/>
          </a:p>
        </p:txBody>
      </p:sp>
      <p:pic>
        <p:nvPicPr>
          <p:cNvPr id="11" name="Content Placeholder 3">
            <a:extLst>
              <a:ext uri="{FF2B5EF4-FFF2-40B4-BE49-F238E27FC236}">
                <a16:creationId xmlns:a16="http://schemas.microsoft.com/office/drawing/2014/main" id="{09290D6B-BFA0-D4E7-4F72-BF66948DE8EF}"/>
              </a:ext>
            </a:extLst>
          </p:cNvPr>
          <p:cNvPicPr>
            <a:picLocks noGrp="1" noChangeAspect="1"/>
          </p:cNvPicPr>
          <p:nvPr>
            <p:ph sz="half" idx="2"/>
          </p:nvPr>
        </p:nvPicPr>
        <p:blipFill>
          <a:blip r:embed="rId2"/>
          <a:stretch>
            <a:fillRect/>
          </a:stretch>
        </p:blipFill>
        <p:spPr>
          <a:xfrm>
            <a:off x="839788" y="2505074"/>
            <a:ext cx="5157787" cy="3684587"/>
          </a:xfrm>
        </p:spPr>
      </p:pic>
    </p:spTree>
    <p:extLst>
      <p:ext uri="{BB962C8B-B14F-4D97-AF65-F5344CB8AC3E}">
        <p14:creationId xmlns:p14="http://schemas.microsoft.com/office/powerpoint/2010/main" val="931733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637DFA-1EEE-2F71-4DBB-573FED9D3C8C}"/>
              </a:ext>
            </a:extLst>
          </p:cNvPr>
          <p:cNvSpPr>
            <a:spLocks noGrp="1"/>
          </p:cNvSpPr>
          <p:nvPr>
            <p:ph idx="1"/>
          </p:nvPr>
        </p:nvSpPr>
        <p:spPr>
          <a:xfrm>
            <a:off x="176981" y="904568"/>
            <a:ext cx="11808542" cy="5645743"/>
          </a:xfrm>
        </p:spPr>
        <p:txBody>
          <a:bodyPr>
            <a:noAutofit/>
          </a:bodyPr>
          <a:lstStyle/>
          <a:p>
            <a:pPr marL="0" indent="0" algn="just">
              <a:buNone/>
            </a:pPr>
            <a:r>
              <a:rPr lang="en-US" sz="1800" b="1" dirty="0">
                <a:latin typeface="Arial" panose="020B0604020202020204" pitchFamily="34" charset="0"/>
                <a:cs typeface="Arial" panose="020B0604020202020204" pitchFamily="34" charset="0"/>
              </a:rPr>
              <a:t>REFORMING THE </a:t>
            </a:r>
            <a:r>
              <a:rPr lang="en-US" sz="1800" b="1" dirty="0">
                <a:solidFill>
                  <a:schemeClr val="accent1">
                    <a:lumMod val="50000"/>
                  </a:schemeClr>
                </a:solidFill>
                <a:latin typeface="Times New Roman" panose="02020603050405020304" pitchFamily="18" charset="0"/>
                <a:cs typeface="Times New Roman" panose="02020603050405020304" pitchFamily="18" charset="0"/>
              </a:rPr>
              <a:t>GFA </a:t>
            </a:r>
            <a:r>
              <a:rPr lang="en-US" sz="2400" b="1" dirty="0">
                <a:solidFill>
                  <a:schemeClr val="accent1">
                    <a:lumMod val="50000"/>
                  </a:schemeClr>
                </a:solidFill>
                <a:latin typeface="Times New Roman" panose="02020603050405020304" pitchFamily="18" charset="0"/>
                <a:cs typeface="Times New Roman" panose="02020603050405020304" pitchFamily="18" charset="0"/>
              </a:rPr>
              <a:t>through </a:t>
            </a:r>
            <a:r>
              <a:rPr lang="en-US" sz="2400" dirty="0">
                <a:solidFill>
                  <a:schemeClr val="accent1">
                    <a:lumMod val="50000"/>
                  </a:schemeClr>
                </a:solidFill>
                <a:latin typeface="Times New Roman" panose="02020603050405020304" pitchFamily="18" charset="0"/>
                <a:ea typeface="DengXian" panose="02010600030101010101" pitchFamily="2" charset="-122"/>
                <a:cs typeface="Times New Roman" panose="02020603050405020304" pitchFamily="18" charset="0"/>
              </a:rPr>
              <a:t>raising</a:t>
            </a:r>
            <a:r>
              <a:rPr lang="en-US" sz="2400" dirty="0">
                <a:solidFill>
                  <a:schemeClr val="accent1">
                    <a:lumMod val="50000"/>
                  </a:schemeClr>
                </a:solidFill>
                <a:effectLst/>
                <a:latin typeface="Times New Roman" panose="02020603050405020304" pitchFamily="18" charset="0"/>
                <a:ea typeface="DengXian" panose="02010600030101010101" pitchFamily="2" charset="-122"/>
                <a:cs typeface="Times New Roman" panose="02020603050405020304" pitchFamily="18" charset="0"/>
              </a:rPr>
              <a:t> African MSs’ access to concessional funding by reforming MDBs</a:t>
            </a:r>
          </a:p>
          <a:p>
            <a:pPr marL="0" indent="0" algn="just">
              <a:buNone/>
            </a:pPr>
            <a:endParaRPr lang="en-US" sz="800" b="1" dirty="0">
              <a:solidFill>
                <a:schemeClr val="accent1">
                  <a:lumMod val="50000"/>
                </a:schemeClr>
              </a:solidFill>
              <a:latin typeface="Times New Roman" panose="02020603050405020304" pitchFamily="18" charset="0"/>
              <a:cs typeface="Times New Roman" panose="02020603050405020304" pitchFamily="18" charset="0"/>
            </a:endParaRPr>
          </a:p>
          <a:p>
            <a:pPr marL="742950" marR="0" lvl="1" indent="-285750" algn="just">
              <a:lnSpc>
                <a:spcPct val="115000"/>
              </a:lnSpc>
              <a:spcBef>
                <a:spcPts val="0"/>
              </a:spcBef>
              <a:spcAft>
                <a:spcPts val="0"/>
              </a:spcAft>
              <a:buFont typeface="+mj-lt"/>
              <a:buAutoNum type="alphaLcPeriod"/>
            </a:pPr>
            <a:r>
              <a:rPr lang="en-GB" sz="22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Building better, bigger, bolder and more effective multilateral development banks (MDBs). </a:t>
            </a:r>
            <a:endParaRPr lang="en-US" sz="2200" dirty="0">
              <a:effectLst/>
              <a:latin typeface="Times New Roman" panose="02020603050405020304" pitchFamily="18" charset="0"/>
              <a:ea typeface="DengXian" panose="02010600030101010101" pitchFamily="2" charset="-122"/>
              <a:cs typeface="Times New Roman" panose="02020603050405020304" pitchFamily="18" charset="0"/>
            </a:endParaRPr>
          </a:p>
          <a:p>
            <a:pPr marL="742950" marR="0" lvl="1" indent="-285750" algn="just">
              <a:lnSpc>
                <a:spcPct val="115000"/>
              </a:lnSpc>
              <a:spcBef>
                <a:spcPts val="0"/>
              </a:spcBef>
              <a:spcAft>
                <a:spcPts val="0"/>
              </a:spcAft>
              <a:buFont typeface="+mj-lt"/>
              <a:buAutoNum type="alphaLcPeriod"/>
            </a:pPr>
            <a:r>
              <a:rPr lang="en-GB" sz="22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Re-channelling Special Drawing Rights to MDBs</a:t>
            </a:r>
            <a:r>
              <a:rPr lang="en-US" sz="22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to </a:t>
            </a:r>
            <a:r>
              <a:rPr lang="en-GB" sz="22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boost their lending capacity.</a:t>
            </a:r>
            <a:r>
              <a:rPr lang="en-GB" sz="22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2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operationalizing the innovative proposals developed by the AfDB and IADB</a:t>
            </a:r>
            <a:endParaRPr lang="en-US" sz="2200" dirty="0">
              <a:effectLst/>
              <a:latin typeface="Times New Roman" panose="02020603050405020304" pitchFamily="18" charset="0"/>
              <a:ea typeface="DengXian" panose="02010600030101010101" pitchFamily="2" charset="-122"/>
              <a:cs typeface="Times New Roman" panose="02020603050405020304" pitchFamily="18" charset="0"/>
            </a:endParaRPr>
          </a:p>
          <a:p>
            <a:pPr marL="742950" marR="0" lvl="1" indent="-285750" algn="just">
              <a:lnSpc>
                <a:spcPct val="115000"/>
              </a:lnSpc>
              <a:spcBef>
                <a:spcPts val="0"/>
              </a:spcBef>
              <a:spcAft>
                <a:spcPts val="0"/>
              </a:spcAft>
              <a:buFont typeface="+mj-lt"/>
              <a:buAutoNum type="alphaLcPeriod"/>
            </a:pPr>
            <a:r>
              <a:rPr lang="en-GB" sz="22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MDBs should play a much bigger role in attracting private sector resources to transformational projects by both de-risking the project and capacitating key stakeholders to prepare bankable projects</a:t>
            </a:r>
            <a:endParaRPr lang="en-US" sz="2200" dirty="0">
              <a:effectLst/>
              <a:latin typeface="Times New Roman" panose="02020603050405020304" pitchFamily="18" charset="0"/>
              <a:ea typeface="DengXian" panose="02010600030101010101" pitchFamily="2" charset="-122"/>
              <a:cs typeface="Times New Roman" panose="02020603050405020304" pitchFamily="18" charset="0"/>
            </a:endParaRPr>
          </a:p>
          <a:p>
            <a:pPr marL="742950" marR="0" lvl="1" indent="-285750" algn="just">
              <a:lnSpc>
                <a:spcPct val="115000"/>
              </a:lnSpc>
              <a:spcBef>
                <a:spcPts val="0"/>
              </a:spcBef>
              <a:spcAft>
                <a:spcPts val="0"/>
              </a:spcAft>
              <a:buFont typeface="+mj-lt"/>
              <a:buAutoNum type="alphaLcPeriod"/>
            </a:pPr>
            <a:r>
              <a:rPr lang="en-GB" sz="22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MDBs should also expand mandates to address global issues such as persistent food insecurity, climate change, persistent digital divide and diverging global demographic trend</a:t>
            </a:r>
            <a:endParaRPr lang="en-US" sz="2200" dirty="0">
              <a:latin typeface="Times New Roman" panose="02020603050405020304" pitchFamily="18" charset="0"/>
              <a:ea typeface="DengXian" panose="02010600030101010101" pitchFamily="2" charset="-122"/>
              <a:cs typeface="Times New Roman" panose="02020603050405020304" pitchFamily="18" charset="0"/>
            </a:endParaRPr>
          </a:p>
          <a:p>
            <a:pPr marL="742950" marR="0" lvl="1" indent="-285750" algn="just">
              <a:lnSpc>
                <a:spcPct val="115000"/>
              </a:lnSpc>
              <a:spcBef>
                <a:spcPts val="0"/>
              </a:spcBef>
              <a:spcAft>
                <a:spcPts val="0"/>
              </a:spcAft>
              <a:buFont typeface="+mj-lt"/>
              <a:buAutoNum type="alphaLcPeriod"/>
            </a:pPr>
            <a:r>
              <a:rPr lang="en-GB" sz="22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Scale up the use of sovereign and MDB-backed guarantees  to lower borrowing costs for African countries</a:t>
            </a:r>
            <a:endParaRPr lang="en-US" sz="2200" dirty="0">
              <a:latin typeface="Times New Roman" panose="02020603050405020304" pitchFamily="18" charset="0"/>
              <a:ea typeface="DengXian" panose="02010600030101010101" pitchFamily="2" charset="-122"/>
              <a:cs typeface="Times New Roman" panose="02020603050405020304" pitchFamily="18" charset="0"/>
            </a:endParaRPr>
          </a:p>
          <a:p>
            <a:pPr marL="742950" marR="0" lvl="1" indent="-285750" algn="just">
              <a:lnSpc>
                <a:spcPct val="115000"/>
              </a:lnSpc>
              <a:spcBef>
                <a:spcPts val="0"/>
              </a:spcBef>
              <a:spcAft>
                <a:spcPts val="0"/>
              </a:spcAft>
              <a:buFont typeface="+mj-lt"/>
              <a:buAutoNum type="alphaLcPeriod"/>
            </a:pPr>
            <a:r>
              <a:rPr lang="en-GB" sz="22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Consider vulnerabilities beyond a country’s income status to determine eligibility for concessional financing windows</a:t>
            </a:r>
            <a:endParaRPr lang="en-US" sz="2200" dirty="0">
              <a:effectLst/>
              <a:latin typeface="Times New Roman" panose="02020603050405020304" pitchFamily="18" charset="0"/>
              <a:ea typeface="DengXian" panose="02010600030101010101" pitchFamily="2" charset="-122"/>
              <a:cs typeface="Times New Roman" panose="02020603050405020304" pitchFamily="18" charset="0"/>
            </a:endParaRPr>
          </a:p>
          <a:p>
            <a:pPr algn="just"/>
            <a:endParaRPr lang="en-US" sz="1800" dirty="0">
              <a:latin typeface="Arial" panose="020B0604020202020204" pitchFamily="34" charset="0"/>
              <a:cs typeface="Arial" panose="020B0604020202020204" pitchFamily="34" charset="0"/>
            </a:endParaRPr>
          </a:p>
        </p:txBody>
      </p:sp>
      <p:sp>
        <p:nvSpPr>
          <p:cNvPr id="4" name="Rectângulo arredondado 8">
            <a:extLst>
              <a:ext uri="{FF2B5EF4-FFF2-40B4-BE49-F238E27FC236}">
                <a16:creationId xmlns:a16="http://schemas.microsoft.com/office/drawing/2014/main" id="{CE3FA0CB-02AF-3F0E-875E-153B4DDCC4CB}"/>
              </a:ext>
            </a:extLst>
          </p:cNvPr>
          <p:cNvSpPr>
            <a:spLocks noGrp="1"/>
          </p:cNvSpPr>
          <p:nvPr>
            <p:ph type="title"/>
          </p:nvPr>
        </p:nvSpPr>
        <p:spPr>
          <a:xfrm>
            <a:off x="885967" y="199433"/>
            <a:ext cx="10515600" cy="63336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indent="0" algn="l"/>
            <a:r>
              <a:rPr lang="en-GB" sz="2800" b="1" i="0" dirty="0">
                <a:latin typeface="Century Gothic" panose="020B0502020202020204" pitchFamily="34" charset="0"/>
              </a:rPr>
              <a:t>Narrowing Africa’s financing gap- key policy options</a:t>
            </a:r>
          </a:p>
        </p:txBody>
      </p:sp>
      <p:pic>
        <p:nvPicPr>
          <p:cNvPr id="5" name="Picture 4">
            <a:extLst>
              <a:ext uri="{FF2B5EF4-FFF2-40B4-BE49-F238E27FC236}">
                <a16:creationId xmlns:a16="http://schemas.microsoft.com/office/drawing/2014/main" id="{AF39AEEC-70DF-F38E-7399-E198A281C122}"/>
              </a:ext>
            </a:extLst>
          </p:cNvPr>
          <p:cNvPicPr>
            <a:picLocks noChangeAspect="1"/>
          </p:cNvPicPr>
          <p:nvPr/>
        </p:nvPicPr>
        <p:blipFill>
          <a:blip r:embed="rId2"/>
          <a:stretch>
            <a:fillRect/>
          </a:stretch>
        </p:blipFill>
        <p:spPr>
          <a:xfrm>
            <a:off x="4853636" y="6550311"/>
            <a:ext cx="1539240" cy="236855"/>
          </a:xfrm>
          <a:prstGeom prst="rect">
            <a:avLst/>
          </a:prstGeom>
        </p:spPr>
      </p:pic>
    </p:spTree>
    <p:extLst>
      <p:ext uri="{BB962C8B-B14F-4D97-AF65-F5344CB8AC3E}">
        <p14:creationId xmlns:p14="http://schemas.microsoft.com/office/powerpoint/2010/main" val="3997629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637DFA-1EEE-2F71-4DBB-573FED9D3C8C}"/>
              </a:ext>
            </a:extLst>
          </p:cNvPr>
          <p:cNvSpPr>
            <a:spLocks noGrp="1"/>
          </p:cNvSpPr>
          <p:nvPr>
            <p:ph idx="1"/>
          </p:nvPr>
        </p:nvSpPr>
        <p:spPr>
          <a:xfrm>
            <a:off x="216310" y="924232"/>
            <a:ext cx="11975690" cy="5381033"/>
          </a:xfrm>
        </p:spPr>
        <p:txBody>
          <a:bodyPr>
            <a:noAutofit/>
          </a:bodyPr>
          <a:lstStyle/>
          <a:p>
            <a:pPr marL="0" indent="0" algn="just">
              <a:buNone/>
            </a:pPr>
            <a:r>
              <a:rPr lang="en-US" sz="1800" b="1" dirty="0">
                <a:latin typeface="Arial" panose="020B0604020202020204" pitchFamily="34" charset="0"/>
                <a:cs typeface="Arial" panose="020B0604020202020204" pitchFamily="34" charset="0"/>
              </a:rPr>
              <a:t>REFORMING THE GFA through a</a:t>
            </a:r>
            <a:r>
              <a:rPr lang="en-US" sz="2000" b="1" dirty="0">
                <a:latin typeface="Times New Roman" panose="02020603050405020304" pitchFamily="18" charset="0"/>
                <a:cs typeface="Times New Roman" panose="02020603050405020304" pitchFamily="18" charset="0"/>
              </a:rPr>
              <a:t>ddressing gaps in the global sovereign debt architecture.</a:t>
            </a:r>
          </a:p>
          <a:p>
            <a:pPr marL="0" marR="0" algn="just">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DengXian" panose="02010600030101010101" pitchFamily="2" charset="-122"/>
                <a:cs typeface="Times New Roman" panose="02020603050405020304" pitchFamily="18" charset="0"/>
              </a:rPr>
              <a:t>As of end 2023, Africa’s debt burden was 65.8 percent of GDP, approximately the level reached prior to the MDRI in mid 2000s. Debt service has surged to a historic high, surpassing 10% of GDP. There is need to:</a:t>
            </a:r>
          </a:p>
          <a:p>
            <a:pPr marL="0" marR="0" algn="just">
              <a:lnSpc>
                <a:spcPct val="107000"/>
              </a:lnSpc>
              <a:spcBef>
                <a:spcPts val="0"/>
              </a:spcBef>
              <a:spcAft>
                <a:spcPts val="800"/>
              </a:spcAft>
            </a:pPr>
            <a:r>
              <a:rPr lang="en-US" sz="2000" dirty="0" err="1">
                <a:effectLst/>
                <a:latin typeface="Times New Roman" panose="02020603050405020304" pitchFamily="18" charset="0"/>
                <a:ea typeface="DengXian" panose="02010600030101010101" pitchFamily="2" charset="-122"/>
                <a:cs typeface="Times New Roman" panose="02020603050405020304" pitchFamily="18" charset="0"/>
              </a:rPr>
              <a:t>i</a:t>
            </a:r>
            <a:r>
              <a:rPr lang="en-US" sz="2000" dirty="0">
                <a:effectLst/>
                <a:latin typeface="Times New Roman" panose="02020603050405020304" pitchFamily="18" charset="0"/>
                <a:ea typeface="DengXian" panose="02010600030101010101" pitchFamily="2" charset="-122"/>
                <a:cs typeface="Times New Roman" panose="02020603050405020304" pitchFamily="18" charset="0"/>
              </a:rPr>
              <a:t>.	Overhaul the G20 Common Framework to make it more effective, time-bound, and transparent, by:</a:t>
            </a:r>
          </a:p>
          <a:p>
            <a:pPr marL="0" marR="0" algn="just">
              <a:lnSpc>
                <a:spcPct val="100000"/>
              </a:lnSpc>
              <a:spcBef>
                <a:spcPts val="0"/>
              </a:spcBef>
            </a:pPr>
            <a:r>
              <a:rPr lang="en-US" sz="2000" dirty="0">
                <a:effectLst/>
                <a:latin typeface="Times New Roman" panose="02020603050405020304" pitchFamily="18" charset="0"/>
                <a:ea typeface="DengXian" panose="02010600030101010101" pitchFamily="2" charset="-122"/>
                <a:cs typeface="Times New Roman" panose="02020603050405020304" pitchFamily="18" charset="0"/>
              </a:rPr>
              <a:t>a)	Suspending debt service for all countries entering Common Framework restructurings</a:t>
            </a:r>
          </a:p>
          <a:p>
            <a:pPr marL="0" marR="0" algn="just">
              <a:lnSpc>
                <a:spcPct val="100000"/>
              </a:lnSpc>
              <a:spcBef>
                <a:spcPts val="0"/>
              </a:spcBef>
            </a:pPr>
            <a:r>
              <a:rPr lang="en-US" sz="2000" dirty="0">
                <a:effectLst/>
                <a:latin typeface="Times New Roman" panose="02020603050405020304" pitchFamily="18" charset="0"/>
                <a:ea typeface="DengXian" panose="02010600030101010101" pitchFamily="2" charset="-122"/>
                <a:cs typeface="Times New Roman" panose="02020603050405020304" pitchFamily="18" charset="0"/>
              </a:rPr>
              <a:t>b)	Expanding eligibility for the Common Framework to middle-income countries </a:t>
            </a:r>
          </a:p>
          <a:p>
            <a:pPr marL="0" marR="0" algn="just">
              <a:lnSpc>
                <a:spcPct val="100000"/>
              </a:lnSpc>
              <a:spcBef>
                <a:spcPts val="0"/>
              </a:spcBef>
            </a:pPr>
            <a:r>
              <a:rPr lang="en-US" sz="2000" dirty="0">
                <a:effectLst/>
                <a:latin typeface="Times New Roman" panose="02020603050405020304" pitchFamily="18" charset="0"/>
                <a:ea typeface="DengXian" panose="02010600030101010101" pitchFamily="2" charset="-122"/>
                <a:cs typeface="Times New Roman" panose="02020603050405020304" pitchFamily="18" charset="0"/>
              </a:rPr>
              <a:t>c)	Establishing comparability of treatment formula and adopting an integrated approach among official and private creditors as well as multilateral and bilateral debt restructurings </a:t>
            </a:r>
          </a:p>
          <a:p>
            <a:pPr marL="342900" marR="0" lvl="0" indent="-342900" algn="just">
              <a:lnSpc>
                <a:spcPct val="107000"/>
              </a:lnSpc>
              <a:spcBef>
                <a:spcPts val="0"/>
              </a:spcBef>
              <a:spcAft>
                <a:spcPts val="0"/>
              </a:spcAft>
              <a:buFont typeface="+mj-lt"/>
              <a:buAutoNum type="romanLcPeriod" startAt="2"/>
            </a:pPr>
            <a:r>
              <a:rPr lang="en-US" sz="2000" dirty="0">
                <a:effectLst/>
                <a:latin typeface="Times New Roman" panose="02020603050405020304" pitchFamily="18" charset="0"/>
                <a:ea typeface="DengXian" panose="02010600030101010101" pitchFamily="2" charset="-122"/>
                <a:cs typeface="Times New Roman" panose="02020603050405020304" pitchFamily="18" charset="0"/>
              </a:rPr>
              <a:t>Promote transparency and accountability in financial transactions and debt management practices in both creditor and debtor countries. </a:t>
            </a:r>
          </a:p>
          <a:p>
            <a:pPr marL="342900" marR="0" lvl="0" indent="-342900" algn="just">
              <a:lnSpc>
                <a:spcPct val="107000"/>
              </a:lnSpc>
              <a:spcBef>
                <a:spcPts val="0"/>
              </a:spcBef>
              <a:spcAft>
                <a:spcPts val="0"/>
              </a:spcAft>
              <a:buFont typeface="+mj-lt"/>
              <a:buAutoNum type="romanLcPeriod" startAt="2"/>
            </a:pPr>
            <a:r>
              <a:rPr lang="en-US" sz="2000" dirty="0">
                <a:effectLst/>
                <a:latin typeface="Times New Roman" panose="02020603050405020304" pitchFamily="18" charset="0"/>
                <a:ea typeface="DengXian" panose="02010600030101010101" pitchFamily="2" charset="-122"/>
                <a:cs typeface="Times New Roman" panose="02020603050405020304" pitchFamily="18" charset="0"/>
              </a:rPr>
              <a:t> Strengthen the </a:t>
            </a:r>
            <a:r>
              <a:rPr lang="en-US" sz="2000" b="1" dirty="0">
                <a:effectLst/>
                <a:latin typeface="Times New Roman" panose="02020603050405020304" pitchFamily="18" charset="0"/>
                <a:ea typeface="DengXian" panose="02010600030101010101" pitchFamily="2" charset="-122"/>
                <a:cs typeface="Times New Roman" panose="02020603050405020304" pitchFamily="18" charset="0"/>
              </a:rPr>
              <a:t>International Debt Legal Framework </a:t>
            </a:r>
            <a:r>
              <a:rPr lang="en-US" sz="2000" dirty="0">
                <a:effectLst/>
                <a:latin typeface="Times New Roman" panose="02020603050405020304" pitchFamily="18" charset="0"/>
                <a:ea typeface="DengXian" panose="02010600030101010101" pitchFamily="2" charset="-122"/>
                <a:cs typeface="Times New Roman" panose="02020603050405020304" pitchFamily="18" charset="0"/>
              </a:rPr>
              <a:t>around:</a:t>
            </a:r>
          </a:p>
          <a:p>
            <a:pPr marL="742950" marR="0" lvl="1" indent="-285750" algn="just">
              <a:lnSpc>
                <a:spcPct val="107000"/>
              </a:lnSpc>
              <a:spcBef>
                <a:spcPts val="0"/>
              </a:spcBef>
              <a:spcAft>
                <a:spcPts val="0"/>
              </a:spcAft>
              <a:buFont typeface="+mj-lt"/>
              <a:buAutoNum type="alphaLcPeriod"/>
            </a:pPr>
            <a:r>
              <a:rPr lang="en-US" sz="2000" dirty="0">
                <a:effectLst/>
                <a:latin typeface="Times New Roman" panose="02020603050405020304" pitchFamily="18" charset="0"/>
                <a:ea typeface="DengXian" panose="02010600030101010101" pitchFamily="2" charset="-122"/>
                <a:cs typeface="Times New Roman" panose="02020603050405020304" pitchFamily="18" charset="0"/>
              </a:rPr>
              <a:t>Enhanced Collective Action Clauses </a:t>
            </a:r>
          </a:p>
          <a:p>
            <a:pPr marL="742950" marR="0" lvl="1" indent="-285750" algn="just">
              <a:lnSpc>
                <a:spcPct val="107000"/>
              </a:lnSpc>
              <a:spcBef>
                <a:spcPts val="0"/>
              </a:spcBef>
              <a:spcAft>
                <a:spcPts val="0"/>
              </a:spcAft>
              <a:buFont typeface="+mj-lt"/>
              <a:buAutoNum type="alphaLcPeriod"/>
            </a:pPr>
            <a:r>
              <a:rPr lang="en-US" sz="2000" dirty="0">
                <a:effectLst/>
                <a:latin typeface="Times New Roman" panose="02020603050405020304" pitchFamily="18" charset="0"/>
                <a:ea typeface="DengXian" panose="02010600030101010101" pitchFamily="2" charset="-122"/>
                <a:cs typeface="Times New Roman" panose="02020603050405020304" pitchFamily="18" charset="0"/>
              </a:rPr>
              <a:t>Anti-Vulture Fund Legislation</a:t>
            </a:r>
          </a:p>
          <a:p>
            <a:pPr marL="742950" marR="0" lvl="1" indent="-285750" algn="just">
              <a:lnSpc>
                <a:spcPct val="107000"/>
              </a:lnSpc>
              <a:spcBef>
                <a:spcPts val="0"/>
              </a:spcBef>
              <a:buFont typeface="+mj-lt"/>
              <a:buAutoNum type="alphaLcPeriod"/>
            </a:pPr>
            <a:r>
              <a:rPr lang="en-US" sz="2000" dirty="0">
                <a:effectLst/>
                <a:latin typeface="Times New Roman" panose="02020603050405020304" pitchFamily="18" charset="0"/>
                <a:ea typeface="DengXian" panose="02010600030101010101" pitchFamily="2" charset="-122"/>
                <a:cs typeface="Times New Roman" panose="02020603050405020304" pitchFamily="18" charset="0"/>
              </a:rPr>
              <a:t>State-Contingent Debt Instruments</a:t>
            </a:r>
          </a:p>
          <a:p>
            <a:pPr algn="just">
              <a:spcBef>
                <a:spcPts val="0"/>
              </a:spcBef>
            </a:pPr>
            <a:r>
              <a:rPr lang="en-US" sz="2000" dirty="0">
                <a:latin typeface="Times New Roman" panose="02020603050405020304" pitchFamily="18" charset="0"/>
                <a:cs typeface="Times New Roman" panose="02020603050405020304" pitchFamily="18" charset="0"/>
              </a:rPr>
              <a:t>Explore and implement innovative  debt instruments including debt-for climate or debt-for development swaps that fortifies Africa’s efforts towards debt sustainability </a:t>
            </a:r>
          </a:p>
          <a:p>
            <a:pPr algn="just"/>
            <a:endParaRPr lang="en-US" sz="1800" dirty="0">
              <a:latin typeface="Arial" panose="020B0604020202020204" pitchFamily="34" charset="0"/>
              <a:cs typeface="Arial" panose="020B0604020202020204" pitchFamily="34" charset="0"/>
            </a:endParaRPr>
          </a:p>
        </p:txBody>
      </p:sp>
      <p:sp>
        <p:nvSpPr>
          <p:cNvPr id="4" name="Rectângulo arredondado 8">
            <a:extLst>
              <a:ext uri="{FF2B5EF4-FFF2-40B4-BE49-F238E27FC236}">
                <a16:creationId xmlns:a16="http://schemas.microsoft.com/office/drawing/2014/main" id="{CE3FA0CB-02AF-3F0E-875E-153B4DDCC4CB}"/>
              </a:ext>
            </a:extLst>
          </p:cNvPr>
          <p:cNvSpPr>
            <a:spLocks noGrp="1"/>
          </p:cNvSpPr>
          <p:nvPr>
            <p:ph type="title"/>
          </p:nvPr>
        </p:nvSpPr>
        <p:spPr>
          <a:xfrm>
            <a:off x="127819" y="199433"/>
            <a:ext cx="11273748" cy="63336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indent="0" algn="l"/>
            <a:r>
              <a:rPr lang="en-GB" sz="2800" b="1" i="0" dirty="0">
                <a:latin typeface="Century Gothic" panose="020B0502020202020204" pitchFamily="34" charset="0"/>
              </a:rPr>
              <a:t>Narrowing Africa’s financing gap- key policy options</a:t>
            </a:r>
          </a:p>
        </p:txBody>
      </p:sp>
      <p:pic>
        <p:nvPicPr>
          <p:cNvPr id="5" name="Picture 4">
            <a:extLst>
              <a:ext uri="{FF2B5EF4-FFF2-40B4-BE49-F238E27FC236}">
                <a16:creationId xmlns:a16="http://schemas.microsoft.com/office/drawing/2014/main" id="{AF39AEEC-70DF-F38E-7399-E198A281C122}"/>
              </a:ext>
            </a:extLst>
          </p:cNvPr>
          <p:cNvPicPr>
            <a:picLocks noChangeAspect="1"/>
          </p:cNvPicPr>
          <p:nvPr/>
        </p:nvPicPr>
        <p:blipFill>
          <a:blip r:embed="rId2"/>
          <a:stretch>
            <a:fillRect/>
          </a:stretch>
        </p:blipFill>
        <p:spPr>
          <a:xfrm>
            <a:off x="4853636" y="6550311"/>
            <a:ext cx="1539240" cy="236855"/>
          </a:xfrm>
          <a:prstGeom prst="rect">
            <a:avLst/>
          </a:prstGeom>
        </p:spPr>
      </p:pic>
    </p:spTree>
    <p:extLst>
      <p:ext uri="{BB962C8B-B14F-4D97-AF65-F5344CB8AC3E}">
        <p14:creationId xmlns:p14="http://schemas.microsoft.com/office/powerpoint/2010/main" val="1199141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637DFA-1EEE-2F71-4DBB-573FED9D3C8C}"/>
              </a:ext>
            </a:extLst>
          </p:cNvPr>
          <p:cNvSpPr>
            <a:spLocks noGrp="1"/>
          </p:cNvSpPr>
          <p:nvPr>
            <p:ph idx="1"/>
          </p:nvPr>
        </p:nvSpPr>
        <p:spPr>
          <a:xfrm>
            <a:off x="742666" y="1240220"/>
            <a:ext cx="10515600" cy="5065045"/>
          </a:xfrm>
        </p:spPr>
        <p:txBody>
          <a:bodyPr>
            <a:noAutofit/>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dirty="0">
                <a:latin typeface="Arial" panose="020B0604020202020204" pitchFamily="34" charset="0"/>
                <a:cs typeface="Arial" panose="020B0604020202020204" pitchFamily="34" charset="0"/>
              </a:rPr>
              <a:t>C.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Reform the international tax Cooperation Framework</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Effective engagement of African countries and contribution to reshaping international tax cooperation framework,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Africa should ensure that the international cooperation framework effectively address  issues such as resource exploitation, transfer pricing, harmful tax practices are well addressed in the new international tax cooperation and capacity.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Technical support is needed to support member states engage effectively in the reform of the GFA.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FFD4 process should be leveraged to ensure a concerted approach for Africa to accelerate efforts toward UN-international Tax Cooperation Framework. </a:t>
            </a:r>
          </a:p>
          <a:p>
            <a:pPr marL="0" indent="0" algn="just">
              <a:buNone/>
            </a:pPr>
            <a:endParaRPr lang="en-US" sz="2000" dirty="0">
              <a:latin typeface="Arial" panose="020B0604020202020204" pitchFamily="34" charset="0"/>
              <a:cs typeface="Arial" panose="020B0604020202020204" pitchFamily="34" charset="0"/>
            </a:endParaRPr>
          </a:p>
        </p:txBody>
      </p:sp>
      <p:sp>
        <p:nvSpPr>
          <p:cNvPr id="4" name="Rectângulo arredondado 8">
            <a:extLst>
              <a:ext uri="{FF2B5EF4-FFF2-40B4-BE49-F238E27FC236}">
                <a16:creationId xmlns:a16="http://schemas.microsoft.com/office/drawing/2014/main" id="{CE3FA0CB-02AF-3F0E-875E-153B4DDCC4CB}"/>
              </a:ext>
            </a:extLst>
          </p:cNvPr>
          <p:cNvSpPr>
            <a:spLocks noGrp="1"/>
          </p:cNvSpPr>
          <p:nvPr>
            <p:ph type="title"/>
          </p:nvPr>
        </p:nvSpPr>
        <p:spPr>
          <a:xfrm>
            <a:off x="885967" y="-15094"/>
            <a:ext cx="10515600" cy="1062419"/>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indent="0" algn="l"/>
            <a:r>
              <a:rPr lang="en-GB" sz="2800" b="1" i="0" dirty="0">
                <a:latin typeface="Century Gothic" panose="020B0502020202020204" pitchFamily="34" charset="0"/>
              </a:rPr>
              <a:t>Narrowing / closing Africa’s financing gap- key policy options-</a:t>
            </a:r>
            <a:r>
              <a:rPr lang="en-GB" sz="2800" b="1" i="0" dirty="0" err="1">
                <a:latin typeface="Century Gothic" panose="020B0502020202020204" pitchFamily="34" charset="0"/>
              </a:rPr>
              <a:t>Cont’ed</a:t>
            </a:r>
            <a:r>
              <a:rPr lang="en-GB" sz="2800" b="1" i="0" dirty="0">
                <a:latin typeface="Century Gothic" panose="020B0502020202020204" pitchFamily="34" charset="0"/>
              </a:rPr>
              <a:t> </a:t>
            </a:r>
          </a:p>
        </p:txBody>
      </p:sp>
      <p:pic>
        <p:nvPicPr>
          <p:cNvPr id="5" name="Picture 4">
            <a:extLst>
              <a:ext uri="{FF2B5EF4-FFF2-40B4-BE49-F238E27FC236}">
                <a16:creationId xmlns:a16="http://schemas.microsoft.com/office/drawing/2014/main" id="{AF39AEEC-70DF-F38E-7399-E198A281C122}"/>
              </a:ext>
            </a:extLst>
          </p:cNvPr>
          <p:cNvPicPr>
            <a:picLocks noChangeAspect="1"/>
          </p:cNvPicPr>
          <p:nvPr/>
        </p:nvPicPr>
        <p:blipFill>
          <a:blip r:embed="rId2"/>
          <a:stretch>
            <a:fillRect/>
          </a:stretch>
        </p:blipFill>
        <p:spPr>
          <a:xfrm>
            <a:off x="4853636" y="6550311"/>
            <a:ext cx="1539240" cy="236855"/>
          </a:xfrm>
          <a:prstGeom prst="rect">
            <a:avLst/>
          </a:prstGeom>
        </p:spPr>
      </p:pic>
    </p:spTree>
    <p:extLst>
      <p:ext uri="{BB962C8B-B14F-4D97-AF65-F5344CB8AC3E}">
        <p14:creationId xmlns:p14="http://schemas.microsoft.com/office/powerpoint/2010/main" val="3133877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637DFA-1EEE-2F71-4DBB-573FED9D3C8C}"/>
              </a:ext>
            </a:extLst>
          </p:cNvPr>
          <p:cNvSpPr>
            <a:spLocks noGrp="1"/>
          </p:cNvSpPr>
          <p:nvPr>
            <p:ph idx="1"/>
          </p:nvPr>
        </p:nvSpPr>
        <p:spPr>
          <a:xfrm>
            <a:off x="742666" y="1240220"/>
            <a:ext cx="10515600" cy="5065045"/>
          </a:xfrm>
        </p:spPr>
        <p:txBody>
          <a:bodyPr>
            <a:noAutofit/>
          </a:bodyPr>
          <a:lstStyle/>
          <a:p>
            <a:pPr marL="0" indent="0" algn="just">
              <a:buNone/>
            </a:pPr>
            <a:endParaRPr lang="en-US" sz="2000" dirty="0">
              <a:latin typeface="Arial" panose="020B0604020202020204" pitchFamily="34" charset="0"/>
              <a:cs typeface="Arial" panose="020B0604020202020204" pitchFamily="34" charset="0"/>
            </a:endParaRPr>
          </a:p>
          <a:p>
            <a:pPr marL="0" indent="0" algn="just">
              <a:buNone/>
            </a:pPr>
            <a:r>
              <a:rPr lang="en-US" sz="2000" b="1" dirty="0">
                <a:latin typeface="Arial" panose="020B0604020202020204" pitchFamily="34" charset="0"/>
                <a:cs typeface="Arial" panose="020B0604020202020204" pitchFamily="34" charset="0"/>
              </a:rPr>
              <a:t>2</a:t>
            </a:r>
            <a:r>
              <a:rPr lang="en-US" sz="2200" b="1" dirty="0">
                <a:latin typeface="Arial" panose="020B0604020202020204" pitchFamily="34" charset="0"/>
                <a:cs typeface="Arial" panose="020B0604020202020204" pitchFamily="34" charset="0"/>
              </a:rPr>
              <a:t>. ENHACE DRM AND STREAMILNE PUBLIC EXPENDITURES THROUGH</a:t>
            </a:r>
            <a:r>
              <a:rPr lang="en-US" sz="2200" dirty="0">
                <a:latin typeface="Arial" panose="020B0604020202020204" pitchFamily="34" charset="0"/>
                <a:cs typeface="Arial" panose="020B0604020202020204" pitchFamily="34" charset="0"/>
              </a:rPr>
              <a:t>:</a:t>
            </a:r>
          </a:p>
          <a:p>
            <a:pPr marL="457200" indent="-457200" algn="just">
              <a:buAutoNum type="alphaUcPeriod"/>
            </a:pPr>
            <a:r>
              <a:rPr lang="en-US" sz="2200" b="1" dirty="0">
                <a:latin typeface="Arial" panose="020B0604020202020204" pitchFamily="34" charset="0"/>
                <a:cs typeface="Arial" panose="020B0604020202020204" pitchFamily="34" charset="0"/>
              </a:rPr>
              <a:t>Tackling weaknesses and inefficiencies in tax systems and administration and streamline expenditures.</a:t>
            </a:r>
          </a:p>
          <a:p>
            <a:pPr algn="just"/>
            <a:r>
              <a:rPr lang="en-US" sz="2200" dirty="0">
                <a:latin typeface="Arial" panose="020B0604020202020204" pitchFamily="34" charset="0"/>
                <a:cs typeface="Arial" panose="020B0604020202020204" pitchFamily="34" charset="0"/>
              </a:rPr>
              <a:t>Addressing leakages from tax system, including through illicit financial flows and unproductive tax incentives. </a:t>
            </a:r>
          </a:p>
          <a:p>
            <a:pPr algn="just"/>
            <a:r>
              <a:rPr lang="en-US" sz="2200" dirty="0">
                <a:latin typeface="Arial" panose="020B0604020202020204" pitchFamily="34" charset="0"/>
                <a:cs typeface="Arial" panose="020B0604020202020204" pitchFamily="34" charset="0"/>
              </a:rPr>
              <a:t>Improve public expenditure allocative and spending efficiency- Inc. expenditure planning and prioritization and enforcement of control systems to reduce leakages.</a:t>
            </a:r>
          </a:p>
          <a:p>
            <a:pPr marL="0" indent="0" algn="just">
              <a:buNone/>
            </a:pPr>
            <a:r>
              <a:rPr lang="en-US" sz="2200" b="1" dirty="0">
                <a:latin typeface="Arial" panose="020B0604020202020204" pitchFamily="34" charset="0"/>
                <a:cs typeface="Arial" panose="020B0604020202020204" pitchFamily="34" charset="0"/>
              </a:rPr>
              <a:t>B. Widening sources of domestic financing, especially developing and diversifying domestic capital markets</a:t>
            </a:r>
          </a:p>
          <a:p>
            <a:pPr algn="just"/>
            <a:r>
              <a:rPr lang="en-US" sz="2200" dirty="0">
                <a:latin typeface="Arial" panose="020B0604020202020204" pitchFamily="34" charset="0"/>
                <a:cs typeface="Arial" panose="020B0604020202020204" pitchFamily="34" charset="0"/>
              </a:rPr>
              <a:t>Development of Local Currency Bond Markets (LCBM).</a:t>
            </a:r>
          </a:p>
          <a:p>
            <a:pPr algn="just"/>
            <a:r>
              <a:rPr lang="en-US" sz="2200" dirty="0">
                <a:latin typeface="Arial" panose="020B0604020202020204" pitchFamily="34" charset="0"/>
                <a:cs typeface="Arial" panose="020B0604020202020204" pitchFamily="34" charset="0"/>
              </a:rPr>
              <a:t>Leveraging innovative financial products such as pension funds, diaspora bonds, and many others.  </a:t>
            </a:r>
          </a:p>
        </p:txBody>
      </p:sp>
      <p:sp>
        <p:nvSpPr>
          <p:cNvPr id="4" name="Rectângulo arredondado 8">
            <a:extLst>
              <a:ext uri="{FF2B5EF4-FFF2-40B4-BE49-F238E27FC236}">
                <a16:creationId xmlns:a16="http://schemas.microsoft.com/office/drawing/2014/main" id="{CE3FA0CB-02AF-3F0E-875E-153B4DDCC4CB}"/>
              </a:ext>
            </a:extLst>
          </p:cNvPr>
          <p:cNvSpPr>
            <a:spLocks noGrp="1"/>
          </p:cNvSpPr>
          <p:nvPr>
            <p:ph type="title"/>
          </p:nvPr>
        </p:nvSpPr>
        <p:spPr>
          <a:xfrm>
            <a:off x="885967" y="-15094"/>
            <a:ext cx="10515600" cy="1062419"/>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indent="0" algn="l"/>
            <a:r>
              <a:rPr lang="en-GB" sz="2800" b="1" i="0" dirty="0">
                <a:latin typeface="Century Gothic" panose="020B0502020202020204" pitchFamily="34" charset="0"/>
              </a:rPr>
              <a:t>Narrowing / closing Africa’s financing gap- key policy options-</a:t>
            </a:r>
            <a:r>
              <a:rPr lang="en-GB" sz="2800" b="1" i="0" dirty="0" err="1">
                <a:latin typeface="Century Gothic" panose="020B0502020202020204" pitchFamily="34" charset="0"/>
              </a:rPr>
              <a:t>Cont’ed</a:t>
            </a:r>
            <a:r>
              <a:rPr lang="en-GB" sz="2800" b="1" i="0" dirty="0">
                <a:latin typeface="Century Gothic" panose="020B0502020202020204" pitchFamily="34" charset="0"/>
              </a:rPr>
              <a:t> </a:t>
            </a:r>
          </a:p>
        </p:txBody>
      </p:sp>
      <p:pic>
        <p:nvPicPr>
          <p:cNvPr id="5" name="Picture 4">
            <a:extLst>
              <a:ext uri="{FF2B5EF4-FFF2-40B4-BE49-F238E27FC236}">
                <a16:creationId xmlns:a16="http://schemas.microsoft.com/office/drawing/2014/main" id="{AF39AEEC-70DF-F38E-7399-E198A281C122}"/>
              </a:ext>
            </a:extLst>
          </p:cNvPr>
          <p:cNvPicPr>
            <a:picLocks noChangeAspect="1"/>
          </p:cNvPicPr>
          <p:nvPr/>
        </p:nvPicPr>
        <p:blipFill>
          <a:blip r:embed="rId2"/>
          <a:stretch>
            <a:fillRect/>
          </a:stretch>
        </p:blipFill>
        <p:spPr>
          <a:xfrm>
            <a:off x="4853636" y="6550311"/>
            <a:ext cx="1539240" cy="236855"/>
          </a:xfrm>
          <a:prstGeom prst="rect">
            <a:avLst/>
          </a:prstGeom>
        </p:spPr>
      </p:pic>
    </p:spTree>
    <p:extLst>
      <p:ext uri="{BB962C8B-B14F-4D97-AF65-F5344CB8AC3E}">
        <p14:creationId xmlns:p14="http://schemas.microsoft.com/office/powerpoint/2010/main" val="30209670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F009AA20B2ED4399E9C39C77341190" ma:contentTypeVersion="15" ma:contentTypeDescription="Create a new document." ma:contentTypeScope="" ma:versionID="e51c0e6a976e31a83e840c0bd05819be">
  <xsd:schema xmlns:xsd="http://www.w3.org/2001/XMLSchema" xmlns:xs="http://www.w3.org/2001/XMLSchema" xmlns:p="http://schemas.microsoft.com/office/2006/metadata/properties" xmlns:ns3="483dba53-7734-44b0-a8e9-8dd24ce872c9" xmlns:ns4="c7d0f312-d748-48d1-b1de-9d5105df2206" targetNamespace="http://schemas.microsoft.com/office/2006/metadata/properties" ma:root="true" ma:fieldsID="cbd2116a1f1963a2b4ca6db55099263a" ns3:_="" ns4:_="">
    <xsd:import namespace="483dba53-7734-44b0-a8e9-8dd24ce872c9"/>
    <xsd:import namespace="c7d0f312-d748-48d1-b1de-9d5105df2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3dba53-7734-44b0-a8e9-8dd24ce872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d0f312-d748-48d1-b1de-9d5105df220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483dba53-7734-44b0-a8e9-8dd24ce872c9" xsi:nil="true"/>
  </documentManagement>
</p:properties>
</file>

<file path=customXml/itemProps1.xml><?xml version="1.0" encoding="utf-8"?>
<ds:datastoreItem xmlns:ds="http://schemas.openxmlformats.org/officeDocument/2006/customXml" ds:itemID="{C033DA6C-8452-4A89-8703-C94BDCE100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3dba53-7734-44b0-a8e9-8dd24ce872c9"/>
    <ds:schemaRef ds:uri="c7d0f312-d748-48d1-b1de-9d5105df2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E94AD6-F46A-4C53-9E59-89117639EB21}">
  <ds:schemaRefs>
    <ds:schemaRef ds:uri="http://schemas.microsoft.com/sharepoint/v3/contenttype/forms"/>
  </ds:schemaRefs>
</ds:datastoreItem>
</file>

<file path=customXml/itemProps3.xml><?xml version="1.0" encoding="utf-8"?>
<ds:datastoreItem xmlns:ds="http://schemas.openxmlformats.org/officeDocument/2006/customXml" ds:itemID="{C11610FB-6B60-430A-AF7F-2F73E6063DBE}">
  <ds:schemaRefs>
    <ds:schemaRef ds:uri="http://purl.org/dc/elements/1.1/"/>
    <ds:schemaRef ds:uri="http://schemas.microsoft.com/office/2006/metadata/properties"/>
    <ds:schemaRef ds:uri="c7d0f312-d748-48d1-b1de-9d5105df2206"/>
    <ds:schemaRef ds:uri="http://purl.org/dc/terms/"/>
    <ds:schemaRef ds:uri="http://schemas.openxmlformats.org/package/2006/metadata/core-properties"/>
    <ds:schemaRef ds:uri="483dba53-7734-44b0-a8e9-8dd24ce872c9"/>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3220</TotalTime>
  <Words>1195</Words>
  <Application>Microsoft Office PowerPoint</Application>
  <PresentationFormat>Widescreen</PresentationFormat>
  <Paragraphs>84</Paragraphs>
  <Slides>12</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Calibri</vt:lpstr>
      <vt:lpstr>Calibri Light</vt:lpstr>
      <vt:lpstr>Century Gothic</vt:lpstr>
      <vt:lpstr>Lucida Sans</vt:lpstr>
      <vt:lpstr>Symbol</vt:lpstr>
      <vt:lpstr>Times New Roman</vt:lpstr>
      <vt:lpstr>Office Theme</vt:lpstr>
      <vt:lpstr>Office Theme</vt:lpstr>
      <vt:lpstr>Improving public finance architecture in Africa: lessons and Policy Options   Regional Workshop on Integrated National Financing Frameworks 2024 Public Finance for Sustainable Development in Africa  by  Gamal Ibrahim Chief Economic Governance and Public Finance Section Macroeconomics and Governance Division UNECA     </vt:lpstr>
      <vt:lpstr>Africa’s constrained and fragile financing landscape </vt:lpstr>
      <vt:lpstr>Key drivers of Africa’s financing gap</vt:lpstr>
      <vt:lpstr>Inadequate GFA -- Africa’s looming debt crisis</vt:lpstr>
      <vt:lpstr>Inadequate GFA-: SDRs allocations/reallocations</vt:lpstr>
      <vt:lpstr>Narrowing Africa’s financing gap- key policy options</vt:lpstr>
      <vt:lpstr>Narrowing Africa’s financing gap- key policy options</vt:lpstr>
      <vt:lpstr>Narrowing / closing Africa’s financing gap- key policy options-Cont’ed </vt:lpstr>
      <vt:lpstr>Narrowing / closing Africa’s financing gap- key policy options-Cont’ed </vt:lpstr>
      <vt:lpstr>Narrowing / closing Africa’s financing gap- key policy options-Cont’ed </vt:lpstr>
      <vt:lpstr>Leveraging INFF for fiscal discipline in Africa.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Macroeconomics and Governance Division  Macroeconomic Analysis Section; Economic Governance and Public Finance Section; Development Planning Section</dc:title>
  <dc:creator>Bartholomew Armah</dc:creator>
  <cp:lastModifiedBy>EGPFS</cp:lastModifiedBy>
  <cp:revision>141</cp:revision>
  <dcterms:created xsi:type="dcterms:W3CDTF">2021-07-06T08:28:28Z</dcterms:created>
  <dcterms:modified xsi:type="dcterms:W3CDTF">2024-06-12T04:56:22Z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0x01010043F009AA20B2ED4399E9C39C77341190</vt:lpwstr>
  </property>
</Properties>
</file>