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48" r:id="rId5"/>
    <p:sldMasterId id="2147483669" r:id="rId6"/>
  </p:sldMasterIdLst>
  <p:notesMasterIdLst>
    <p:notesMasterId r:id="rId31"/>
  </p:notesMasterIdLst>
  <p:sldIdLst>
    <p:sldId id="263" r:id="rId7"/>
    <p:sldId id="501" r:id="rId8"/>
    <p:sldId id="2147482285" r:id="rId9"/>
    <p:sldId id="258" r:id="rId10"/>
    <p:sldId id="259" r:id="rId11"/>
    <p:sldId id="359" r:id="rId12"/>
    <p:sldId id="3479" r:id="rId13"/>
    <p:sldId id="2147482286" r:id="rId14"/>
    <p:sldId id="2147482281" r:id="rId15"/>
    <p:sldId id="2147482282" r:id="rId16"/>
    <p:sldId id="2147482287" r:id="rId17"/>
    <p:sldId id="2147482279" r:id="rId18"/>
    <p:sldId id="2147482277" r:id="rId19"/>
    <p:sldId id="2147482258" r:id="rId20"/>
    <p:sldId id="2147482278" r:id="rId21"/>
    <p:sldId id="2147482288" r:id="rId22"/>
    <p:sldId id="278" r:id="rId23"/>
    <p:sldId id="291" r:id="rId24"/>
    <p:sldId id="292" r:id="rId25"/>
    <p:sldId id="293" r:id="rId26"/>
    <p:sldId id="294" r:id="rId27"/>
    <p:sldId id="295" r:id="rId28"/>
    <p:sldId id="370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AB493-D429-49E0-B92C-4FAED1DA3DD5}" v="25" dt="2024-06-12T15:06:38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4353" autoAdjust="0"/>
  </p:normalViewPr>
  <p:slideViewPr>
    <p:cSldViewPr snapToGrid="0">
      <p:cViewPr>
        <p:scale>
          <a:sx n="70" d="100"/>
          <a:sy n="70" d="100"/>
        </p:scale>
        <p:origin x="7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Okoh" userId="658975fe-a40f-4748-81ec-825bb7c875df" providerId="ADAL" clId="{FBCAB493-D429-49E0-B92C-4FAED1DA3DD5}"/>
    <pc:docChg chg="undo redo custSel addSld delSld modSld sldOrd modMainMaster">
      <pc:chgData name="Alfred Okoh" userId="658975fe-a40f-4748-81ec-825bb7c875df" providerId="ADAL" clId="{FBCAB493-D429-49E0-B92C-4FAED1DA3DD5}" dt="2024-06-12T21:09:38.553" v="1519" actId="1035"/>
      <pc:docMkLst>
        <pc:docMk/>
      </pc:docMkLst>
      <pc:sldChg chg="add">
        <pc:chgData name="Alfred Okoh" userId="658975fe-a40f-4748-81ec-825bb7c875df" providerId="ADAL" clId="{FBCAB493-D429-49E0-B92C-4FAED1DA3DD5}" dt="2024-06-10T23:13:38.094" v="0"/>
        <pc:sldMkLst>
          <pc:docMk/>
          <pc:sldMk cId="0" sldId="258"/>
        </pc:sldMkLst>
      </pc:sldChg>
      <pc:sldChg chg="modSp add mod">
        <pc:chgData name="Alfred Okoh" userId="658975fe-a40f-4748-81ec-825bb7c875df" providerId="ADAL" clId="{FBCAB493-D429-49E0-B92C-4FAED1DA3DD5}" dt="2024-06-12T14:32:32.805" v="1181" actId="113"/>
        <pc:sldMkLst>
          <pc:docMk/>
          <pc:sldMk cId="0" sldId="259"/>
        </pc:sldMkLst>
        <pc:spChg chg="mod">
          <ac:chgData name="Alfred Okoh" userId="658975fe-a40f-4748-81ec-825bb7c875df" providerId="ADAL" clId="{FBCAB493-D429-49E0-B92C-4FAED1DA3DD5}" dt="2024-06-12T14:32:32.805" v="1181" actId="113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2T14:32:21.246" v="1180" actId="113"/>
          <ac:spMkLst>
            <pc:docMk/>
            <pc:sldMk cId="0" sldId="259"/>
            <ac:spMk id="10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2T14:32:32.805" v="1181" actId="113"/>
          <ac:spMkLst>
            <pc:docMk/>
            <pc:sldMk cId="0" sldId="259"/>
            <ac:spMk id="15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2T14:32:32.805" v="1181" actId="113"/>
          <ac:spMkLst>
            <pc:docMk/>
            <pc:sldMk cId="0" sldId="259"/>
            <ac:spMk id="16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2T14:32:32.805" v="1181" actId="113"/>
          <ac:spMkLst>
            <pc:docMk/>
            <pc:sldMk cId="0" sldId="259"/>
            <ac:spMk id="17" creationId="{00000000-0000-0000-0000-000000000000}"/>
          </ac:spMkLst>
        </pc:spChg>
        <pc:picChg chg="mod">
          <ac:chgData name="Alfred Okoh" userId="658975fe-a40f-4748-81ec-825bb7c875df" providerId="ADAL" clId="{FBCAB493-D429-49E0-B92C-4FAED1DA3DD5}" dt="2024-06-12T06:39:40.862" v="522"/>
          <ac:picMkLst>
            <pc:docMk/>
            <pc:sldMk cId="0" sldId="259"/>
            <ac:picMk id="4" creationId="{00000000-0000-0000-0000-000000000000}"/>
          </ac:picMkLst>
        </pc:picChg>
      </pc:sldChg>
      <pc:sldChg chg="add del">
        <pc:chgData name="Alfred Okoh" userId="658975fe-a40f-4748-81ec-825bb7c875df" providerId="ADAL" clId="{FBCAB493-D429-49E0-B92C-4FAED1DA3DD5}" dt="2024-06-10T23:34:21.110" v="10"/>
        <pc:sldMkLst>
          <pc:docMk/>
          <pc:sldMk cId="0" sldId="260"/>
        </pc:sldMkLst>
      </pc:sldChg>
      <pc:sldChg chg="add del">
        <pc:chgData name="Alfred Okoh" userId="658975fe-a40f-4748-81ec-825bb7c875df" providerId="ADAL" clId="{FBCAB493-D429-49E0-B92C-4FAED1DA3DD5}" dt="2024-06-12T07:34:38.763" v="837" actId="47"/>
        <pc:sldMkLst>
          <pc:docMk/>
          <pc:sldMk cId="0" sldId="261"/>
        </pc:sldMkLst>
      </pc:sldChg>
      <pc:sldChg chg="add del">
        <pc:chgData name="Alfred Okoh" userId="658975fe-a40f-4748-81ec-825bb7c875df" providerId="ADAL" clId="{FBCAB493-D429-49E0-B92C-4FAED1DA3DD5}" dt="2024-06-12T07:34:38.763" v="837" actId="47"/>
        <pc:sldMkLst>
          <pc:docMk/>
          <pc:sldMk cId="0" sldId="262"/>
        </pc:sldMkLst>
      </pc:sldChg>
      <pc:sldChg chg="addSp modSp mod">
        <pc:chgData name="Alfred Okoh" userId="658975fe-a40f-4748-81ec-825bb7c875df" providerId="ADAL" clId="{FBCAB493-D429-49E0-B92C-4FAED1DA3DD5}" dt="2024-06-12T09:21:59.680" v="1139" actId="1076"/>
        <pc:sldMkLst>
          <pc:docMk/>
          <pc:sldMk cId="1842697002" sldId="263"/>
        </pc:sldMkLst>
        <pc:spChg chg="mod">
          <ac:chgData name="Alfred Okoh" userId="658975fe-a40f-4748-81ec-825bb7c875df" providerId="ADAL" clId="{FBCAB493-D429-49E0-B92C-4FAED1DA3DD5}" dt="2024-06-12T07:47:51.665" v="1119" actId="403"/>
          <ac:spMkLst>
            <pc:docMk/>
            <pc:sldMk cId="1842697002" sldId="263"/>
            <ac:spMk id="2" creationId="{2A850A60-F5C6-B949-93F9-8123B827A653}"/>
          </ac:spMkLst>
        </pc:spChg>
        <pc:picChg chg="add mod">
          <ac:chgData name="Alfred Okoh" userId="658975fe-a40f-4748-81ec-825bb7c875df" providerId="ADAL" clId="{FBCAB493-D429-49E0-B92C-4FAED1DA3DD5}" dt="2024-06-12T09:21:59.680" v="1139" actId="1076"/>
          <ac:picMkLst>
            <pc:docMk/>
            <pc:sldMk cId="1842697002" sldId="263"/>
            <ac:picMk id="6" creationId="{D7011A2C-2277-6309-A7CF-87AADCC90794}"/>
          </ac:picMkLst>
        </pc:picChg>
      </pc:sldChg>
      <pc:sldChg chg="addSp delSp modSp add mod modTransition">
        <pc:chgData name="Alfred Okoh" userId="658975fe-a40f-4748-81ec-825bb7c875df" providerId="ADAL" clId="{FBCAB493-D429-49E0-B92C-4FAED1DA3DD5}" dt="2024-06-12T07:35:47.566" v="889" actId="20577"/>
        <pc:sldMkLst>
          <pc:docMk/>
          <pc:sldMk cId="0" sldId="278"/>
        </pc:sldMkLst>
        <pc:spChg chg="del">
          <ac:chgData name="Alfred Okoh" userId="658975fe-a40f-4748-81ec-825bb7c875df" providerId="ADAL" clId="{FBCAB493-D429-49E0-B92C-4FAED1DA3DD5}" dt="2024-06-10T23:34:45.679" v="12" actId="478"/>
          <ac:spMkLst>
            <pc:docMk/>
            <pc:sldMk cId="0" sldId="278"/>
            <ac:spMk id="8" creationId="{055ABA3F-D718-8D2F-EDE1-FBFD1F1F4E67}"/>
          </ac:spMkLst>
        </pc:spChg>
        <pc:spChg chg="mod">
          <ac:chgData name="Alfred Okoh" userId="658975fe-a40f-4748-81ec-825bb7c875df" providerId="ADAL" clId="{FBCAB493-D429-49E0-B92C-4FAED1DA3DD5}" dt="2024-06-10T23:36:48.017" v="77" actId="1036"/>
          <ac:spMkLst>
            <pc:docMk/>
            <pc:sldMk cId="0" sldId="278"/>
            <ac:spMk id="621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0T23:34:49.751" v="13" actId="20577"/>
          <ac:spMkLst>
            <pc:docMk/>
            <pc:sldMk cId="0" sldId="278"/>
            <ac:spMk id="678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0T23:34:53.852" v="14" actId="20577"/>
          <ac:spMkLst>
            <pc:docMk/>
            <pc:sldMk cId="0" sldId="278"/>
            <ac:spMk id="682" creationId="{00000000-0000-0000-0000-000000000000}"/>
          </ac:spMkLst>
        </pc:spChg>
        <pc:spChg chg="add del mod">
          <ac:chgData name="Alfred Okoh" userId="658975fe-a40f-4748-81ec-825bb7c875df" providerId="ADAL" clId="{FBCAB493-D429-49E0-B92C-4FAED1DA3DD5}" dt="2024-06-12T07:35:47.566" v="889" actId="20577"/>
          <ac:spMkLst>
            <pc:docMk/>
            <pc:sldMk cId="0" sldId="278"/>
            <ac:spMk id="685" creationId="{00000000-0000-0000-0000-000000000000}"/>
          </ac:spMkLst>
        </pc:spChg>
      </pc:sldChg>
      <pc:sldChg chg="add del">
        <pc:chgData name="Alfred Okoh" userId="658975fe-a40f-4748-81ec-825bb7c875df" providerId="ADAL" clId="{FBCAB493-D429-49E0-B92C-4FAED1DA3DD5}" dt="2024-06-12T07:33:53.675" v="836" actId="47"/>
        <pc:sldMkLst>
          <pc:docMk/>
          <pc:sldMk cId="0" sldId="283"/>
        </pc:sldMkLst>
      </pc:sldChg>
      <pc:sldChg chg="modSp add del mod ord">
        <pc:chgData name="Alfred Okoh" userId="658975fe-a40f-4748-81ec-825bb7c875df" providerId="ADAL" clId="{FBCAB493-D429-49E0-B92C-4FAED1DA3DD5}" dt="2024-06-12T08:55:00.930" v="1137" actId="47"/>
        <pc:sldMkLst>
          <pc:docMk/>
          <pc:sldMk cId="0" sldId="290"/>
        </pc:sldMkLst>
        <pc:spChg chg="mod">
          <ac:chgData name="Alfred Okoh" userId="658975fe-a40f-4748-81ec-825bb7c875df" providerId="ADAL" clId="{FBCAB493-D429-49E0-B92C-4FAED1DA3DD5}" dt="2024-06-12T07:34:54.520" v="875" actId="20577"/>
          <ac:spMkLst>
            <pc:docMk/>
            <pc:sldMk cId="0" sldId="290"/>
            <ac:spMk id="839" creationId="{00000000-0000-0000-0000-000000000000}"/>
          </ac:spMkLst>
        </pc:spChg>
      </pc:sldChg>
      <pc:sldChg chg="modSp add mod ord">
        <pc:chgData name="Alfred Okoh" userId="658975fe-a40f-4748-81ec-825bb7c875df" providerId="ADAL" clId="{FBCAB493-D429-49E0-B92C-4FAED1DA3DD5}" dt="2024-06-12T15:05:52.412" v="1467" actId="27636"/>
        <pc:sldMkLst>
          <pc:docMk/>
          <pc:sldMk cId="0" sldId="291"/>
        </pc:sldMkLst>
        <pc:spChg chg="mod">
          <ac:chgData name="Alfred Okoh" userId="658975fe-a40f-4748-81ec-825bb7c875df" providerId="ADAL" clId="{FBCAB493-D429-49E0-B92C-4FAED1DA3DD5}" dt="2024-06-12T15:02:04.894" v="1214" actId="20577"/>
          <ac:spMkLst>
            <pc:docMk/>
            <pc:sldMk cId="0" sldId="291"/>
            <ac:spMk id="843" creationId="{00000000-0000-0000-0000-000000000000}"/>
          </ac:spMkLst>
        </pc:spChg>
        <pc:spChg chg="mod">
          <ac:chgData name="Alfred Okoh" userId="658975fe-a40f-4748-81ec-825bb7c875df" providerId="ADAL" clId="{FBCAB493-D429-49E0-B92C-4FAED1DA3DD5}" dt="2024-06-12T15:05:52.412" v="1467" actId="27636"/>
          <ac:spMkLst>
            <pc:docMk/>
            <pc:sldMk cId="0" sldId="291"/>
            <ac:spMk id="844" creationId="{00000000-0000-0000-0000-000000000000}"/>
          </ac:spMkLst>
        </pc:spChg>
      </pc:sldChg>
      <pc:sldChg chg="modSp add mod ord">
        <pc:chgData name="Alfred Okoh" userId="658975fe-a40f-4748-81ec-825bb7c875df" providerId="ADAL" clId="{FBCAB493-D429-49E0-B92C-4FAED1DA3DD5}" dt="2024-06-12T15:06:38.584" v="1468"/>
        <pc:sldMkLst>
          <pc:docMk/>
          <pc:sldMk cId="0" sldId="292"/>
        </pc:sldMkLst>
        <pc:spChg chg="mod">
          <ac:chgData name="Alfred Okoh" userId="658975fe-a40f-4748-81ec-825bb7c875df" providerId="ADAL" clId="{FBCAB493-D429-49E0-B92C-4FAED1DA3DD5}" dt="2024-06-12T15:00:46.642" v="1190" actId="20577"/>
          <ac:spMkLst>
            <pc:docMk/>
            <pc:sldMk cId="0" sldId="292"/>
            <ac:spMk id="877" creationId="{00000000-0000-0000-0000-000000000000}"/>
          </ac:spMkLst>
        </pc:spChg>
        <pc:graphicFrameChg chg="mod">
          <ac:chgData name="Alfred Okoh" userId="658975fe-a40f-4748-81ec-825bb7c875df" providerId="ADAL" clId="{FBCAB493-D429-49E0-B92C-4FAED1DA3DD5}" dt="2024-06-12T15:06:38.584" v="1468"/>
          <ac:graphicFrameMkLst>
            <pc:docMk/>
            <pc:sldMk cId="0" sldId="292"/>
            <ac:graphicFrameMk id="875" creationId="{00000000-0000-0000-0000-000000000000}"/>
          </ac:graphicFrameMkLst>
        </pc:graphicFrameChg>
      </pc:sldChg>
      <pc:sldChg chg="modSp add mod ord">
        <pc:chgData name="Alfred Okoh" userId="658975fe-a40f-4748-81ec-825bb7c875df" providerId="ADAL" clId="{FBCAB493-D429-49E0-B92C-4FAED1DA3DD5}" dt="2024-06-12T15:00:57.824" v="1196" actId="20577"/>
        <pc:sldMkLst>
          <pc:docMk/>
          <pc:sldMk cId="0" sldId="293"/>
        </pc:sldMkLst>
        <pc:spChg chg="mod">
          <ac:chgData name="Alfred Okoh" userId="658975fe-a40f-4748-81ec-825bb7c875df" providerId="ADAL" clId="{FBCAB493-D429-49E0-B92C-4FAED1DA3DD5}" dt="2024-06-12T15:00:57.824" v="1196" actId="20577"/>
          <ac:spMkLst>
            <pc:docMk/>
            <pc:sldMk cId="0" sldId="293"/>
            <ac:spMk id="886" creationId="{00000000-0000-0000-0000-000000000000}"/>
          </ac:spMkLst>
        </pc:spChg>
      </pc:sldChg>
      <pc:sldChg chg="modSp add mod ord">
        <pc:chgData name="Alfred Okoh" userId="658975fe-a40f-4748-81ec-825bb7c875df" providerId="ADAL" clId="{FBCAB493-D429-49E0-B92C-4FAED1DA3DD5}" dt="2024-06-12T15:01:04.487" v="1202" actId="20577"/>
        <pc:sldMkLst>
          <pc:docMk/>
          <pc:sldMk cId="0" sldId="294"/>
        </pc:sldMkLst>
        <pc:spChg chg="mod">
          <ac:chgData name="Alfred Okoh" userId="658975fe-a40f-4748-81ec-825bb7c875df" providerId="ADAL" clId="{FBCAB493-D429-49E0-B92C-4FAED1DA3DD5}" dt="2024-06-12T15:01:04.487" v="1202" actId="20577"/>
          <ac:spMkLst>
            <pc:docMk/>
            <pc:sldMk cId="0" sldId="294"/>
            <ac:spMk id="896" creationId="{00000000-0000-0000-0000-000000000000}"/>
          </ac:spMkLst>
        </pc:spChg>
      </pc:sldChg>
      <pc:sldChg chg="modSp add mod ord">
        <pc:chgData name="Alfred Okoh" userId="658975fe-a40f-4748-81ec-825bb7c875df" providerId="ADAL" clId="{FBCAB493-D429-49E0-B92C-4FAED1DA3DD5}" dt="2024-06-12T15:01:11.844" v="1208" actId="20577"/>
        <pc:sldMkLst>
          <pc:docMk/>
          <pc:sldMk cId="0" sldId="295"/>
        </pc:sldMkLst>
        <pc:spChg chg="mod">
          <ac:chgData name="Alfred Okoh" userId="658975fe-a40f-4748-81ec-825bb7c875df" providerId="ADAL" clId="{FBCAB493-D429-49E0-B92C-4FAED1DA3DD5}" dt="2024-06-12T15:01:11.844" v="1208" actId="20577"/>
          <ac:spMkLst>
            <pc:docMk/>
            <pc:sldMk cId="0" sldId="295"/>
            <ac:spMk id="906" creationId="{00000000-0000-0000-0000-000000000000}"/>
          </ac:spMkLst>
        </pc:spChg>
      </pc:sldChg>
      <pc:sldChg chg="add del">
        <pc:chgData name="Alfred Okoh" userId="658975fe-a40f-4748-81ec-825bb7c875df" providerId="ADAL" clId="{FBCAB493-D429-49E0-B92C-4FAED1DA3DD5}" dt="2024-06-12T08:53:48.534" v="1127" actId="47"/>
        <pc:sldMkLst>
          <pc:docMk/>
          <pc:sldMk cId="235582326" sldId="305"/>
        </pc:sldMkLst>
      </pc:sldChg>
      <pc:sldChg chg="modSp add del mod">
        <pc:chgData name="Alfred Okoh" userId="658975fe-a40f-4748-81ec-825bb7c875df" providerId="ADAL" clId="{FBCAB493-D429-49E0-B92C-4FAED1DA3DD5}" dt="2024-06-12T07:24:48.413" v="804" actId="1035"/>
        <pc:sldMkLst>
          <pc:docMk/>
          <pc:sldMk cId="1091798469" sldId="359"/>
        </pc:sldMkLst>
        <pc:spChg chg="mod">
          <ac:chgData name="Alfred Okoh" userId="658975fe-a40f-4748-81ec-825bb7c875df" providerId="ADAL" clId="{FBCAB493-D429-49E0-B92C-4FAED1DA3DD5}" dt="2024-06-12T07:24:41.351" v="797" actId="1036"/>
          <ac:spMkLst>
            <pc:docMk/>
            <pc:sldMk cId="1091798469" sldId="359"/>
            <ac:spMk id="4" creationId="{0ADA9D19-32EC-8CF4-201F-97F0241CAFBD}"/>
          </ac:spMkLst>
        </pc:spChg>
        <pc:spChg chg="mod">
          <ac:chgData name="Alfred Okoh" userId="658975fe-a40f-4748-81ec-825bb7c875df" providerId="ADAL" clId="{FBCAB493-D429-49E0-B92C-4FAED1DA3DD5}" dt="2024-06-12T07:24:48.413" v="804" actId="1035"/>
          <ac:spMkLst>
            <pc:docMk/>
            <pc:sldMk cId="1091798469" sldId="359"/>
            <ac:spMk id="75" creationId="{4158FB5F-FC8A-C5AE-45EB-611C1801BB87}"/>
          </ac:spMkLst>
        </pc:spChg>
        <pc:graphicFrameChg chg="mod">
          <ac:chgData name="Alfred Okoh" userId="658975fe-a40f-4748-81ec-825bb7c875df" providerId="ADAL" clId="{FBCAB493-D429-49E0-B92C-4FAED1DA3DD5}" dt="2024-06-12T07:22:26.275" v="623" actId="1035"/>
          <ac:graphicFrameMkLst>
            <pc:docMk/>
            <pc:sldMk cId="1091798469" sldId="359"/>
            <ac:graphicFrameMk id="7" creationId="{E5D9B0CE-7FB1-C470-5848-88D10963E196}"/>
          </ac:graphicFrameMkLst>
        </pc:graphicFrameChg>
      </pc:sldChg>
      <pc:sldChg chg="modSp add mod">
        <pc:chgData name="Alfred Okoh" userId="658975fe-a40f-4748-81ec-825bb7c875df" providerId="ADAL" clId="{FBCAB493-D429-49E0-B92C-4FAED1DA3DD5}" dt="2024-06-12T11:44:21.647" v="1165" actId="14100"/>
        <pc:sldMkLst>
          <pc:docMk/>
          <pc:sldMk cId="896030989" sldId="370"/>
        </pc:sldMkLst>
        <pc:spChg chg="mod">
          <ac:chgData name="Alfred Okoh" userId="658975fe-a40f-4748-81ec-825bb7c875df" providerId="ADAL" clId="{FBCAB493-D429-49E0-B92C-4FAED1DA3DD5}" dt="2024-06-12T09:25:34.333" v="1144" actId="403"/>
          <ac:spMkLst>
            <pc:docMk/>
            <pc:sldMk cId="896030989" sldId="370"/>
            <ac:spMk id="2" creationId="{8D675C33-EDD9-B647-B5F5-70D23216C95E}"/>
          </ac:spMkLst>
        </pc:spChg>
        <pc:spChg chg="mod">
          <ac:chgData name="Alfred Okoh" userId="658975fe-a40f-4748-81ec-825bb7c875df" providerId="ADAL" clId="{FBCAB493-D429-49E0-B92C-4FAED1DA3DD5}" dt="2024-06-12T09:25:34.333" v="1144" actId="403"/>
          <ac:spMkLst>
            <pc:docMk/>
            <pc:sldMk cId="896030989" sldId="370"/>
            <ac:spMk id="4" creationId="{7265545C-043B-D020-2044-323418AED4D2}"/>
          </ac:spMkLst>
        </pc:spChg>
        <pc:spChg chg="mod">
          <ac:chgData name="Alfred Okoh" userId="658975fe-a40f-4748-81ec-825bb7c875df" providerId="ADAL" clId="{FBCAB493-D429-49E0-B92C-4FAED1DA3DD5}" dt="2024-06-12T11:44:21.647" v="1165" actId="14100"/>
          <ac:spMkLst>
            <pc:docMk/>
            <pc:sldMk cId="896030989" sldId="370"/>
            <ac:spMk id="5" creationId="{604BAEEA-272C-556C-A11A-0BCD412F866D}"/>
          </ac:spMkLst>
        </pc:spChg>
        <pc:spChg chg="mod">
          <ac:chgData name="Alfred Okoh" userId="658975fe-a40f-4748-81ec-825bb7c875df" providerId="ADAL" clId="{FBCAB493-D429-49E0-B92C-4FAED1DA3DD5}" dt="2024-06-12T09:27:48.336" v="1162" actId="403"/>
          <ac:spMkLst>
            <pc:docMk/>
            <pc:sldMk cId="896030989" sldId="370"/>
            <ac:spMk id="6" creationId="{C4614DFF-CFFA-B745-AEA5-8F0F114FF629}"/>
          </ac:spMkLst>
        </pc:spChg>
        <pc:spChg chg="mod">
          <ac:chgData name="Alfred Okoh" userId="658975fe-a40f-4748-81ec-825bb7c875df" providerId="ADAL" clId="{FBCAB493-D429-49E0-B92C-4FAED1DA3DD5}" dt="2024-06-12T09:25:34.333" v="1144" actId="403"/>
          <ac:spMkLst>
            <pc:docMk/>
            <pc:sldMk cId="896030989" sldId="370"/>
            <ac:spMk id="11" creationId="{6036A623-FAD4-7C48-8218-329A08E442D8}"/>
          </ac:spMkLst>
        </pc:spChg>
        <pc:spChg chg="mod">
          <ac:chgData name="Alfred Okoh" userId="658975fe-a40f-4748-81ec-825bb7c875df" providerId="ADAL" clId="{FBCAB493-D429-49E0-B92C-4FAED1DA3DD5}" dt="2024-06-12T09:25:34.333" v="1144" actId="403"/>
          <ac:spMkLst>
            <pc:docMk/>
            <pc:sldMk cId="896030989" sldId="370"/>
            <ac:spMk id="26" creationId="{CFE29121-CECF-9C47-B234-44929565CBD7}"/>
          </ac:spMkLst>
        </pc:spChg>
        <pc:spChg chg="mod">
          <ac:chgData name="Alfred Okoh" userId="658975fe-a40f-4748-81ec-825bb7c875df" providerId="ADAL" clId="{FBCAB493-D429-49E0-B92C-4FAED1DA3DD5}" dt="2024-06-12T09:27:48.336" v="1162" actId="403"/>
          <ac:spMkLst>
            <pc:docMk/>
            <pc:sldMk cId="896030989" sldId="370"/>
            <ac:spMk id="31" creationId="{20641AE2-7CA8-A945-8380-4609992E4DBB}"/>
          </ac:spMkLst>
        </pc:spChg>
        <pc:spChg chg="mod">
          <ac:chgData name="Alfred Okoh" userId="658975fe-a40f-4748-81ec-825bb7c875df" providerId="ADAL" clId="{FBCAB493-D429-49E0-B92C-4FAED1DA3DD5}" dt="2024-06-12T09:25:34.333" v="1144" actId="403"/>
          <ac:spMkLst>
            <pc:docMk/>
            <pc:sldMk cId="896030989" sldId="370"/>
            <ac:spMk id="34" creationId="{A0685E52-1DD5-6E4B-B0A9-3893CB3FAABA}"/>
          </ac:spMkLst>
        </pc:spChg>
        <pc:spChg chg="mod">
          <ac:chgData name="Alfred Okoh" userId="658975fe-a40f-4748-81ec-825bb7c875df" providerId="ADAL" clId="{FBCAB493-D429-49E0-B92C-4FAED1DA3DD5}" dt="2024-06-12T09:27:48.336" v="1162" actId="403"/>
          <ac:spMkLst>
            <pc:docMk/>
            <pc:sldMk cId="896030989" sldId="370"/>
            <ac:spMk id="39" creationId="{9DBF1BB3-BCEB-5849-8AD6-43708FADA8C3}"/>
          </ac:spMkLst>
        </pc:spChg>
        <pc:spChg chg="mod">
          <ac:chgData name="Alfred Okoh" userId="658975fe-a40f-4748-81ec-825bb7c875df" providerId="ADAL" clId="{FBCAB493-D429-49E0-B92C-4FAED1DA3DD5}" dt="2024-06-12T09:27:48.336" v="1162" actId="403"/>
          <ac:spMkLst>
            <pc:docMk/>
            <pc:sldMk cId="896030989" sldId="370"/>
            <ac:spMk id="48" creationId="{491A47E4-2D69-A142-A8A6-2C74FD0BC8A0}"/>
          </ac:spMkLst>
        </pc:spChg>
        <pc:spChg chg="mod">
          <ac:chgData name="Alfred Okoh" userId="658975fe-a40f-4748-81ec-825bb7c875df" providerId="ADAL" clId="{FBCAB493-D429-49E0-B92C-4FAED1DA3DD5}" dt="2024-06-12T09:25:34.333" v="1144" actId="403"/>
          <ac:spMkLst>
            <pc:docMk/>
            <pc:sldMk cId="896030989" sldId="370"/>
            <ac:spMk id="51" creationId="{A37123F7-B739-0B44-9A4A-3633C7D8F48C}"/>
          </ac:spMkLst>
        </pc:spChg>
      </pc:sldChg>
      <pc:sldChg chg="addSp delSp modSp add mod">
        <pc:chgData name="Alfred Okoh" userId="658975fe-a40f-4748-81ec-825bb7c875df" providerId="ADAL" clId="{FBCAB493-D429-49E0-B92C-4FAED1DA3DD5}" dt="2024-06-12T07:46:32.030" v="1114" actId="14100"/>
        <pc:sldMkLst>
          <pc:docMk/>
          <pc:sldMk cId="2928690502" sldId="501"/>
        </pc:sldMkLst>
        <pc:spChg chg="mod">
          <ac:chgData name="Alfred Okoh" userId="658975fe-a40f-4748-81ec-825bb7c875df" providerId="ADAL" clId="{FBCAB493-D429-49E0-B92C-4FAED1DA3DD5}" dt="2024-06-12T07:40:51.618" v="1003"/>
          <ac:spMkLst>
            <pc:docMk/>
            <pc:sldMk cId="2928690502" sldId="501"/>
            <ac:spMk id="5" creationId="{CDDE68AB-59F7-9CCE-58B0-84FE4BAA7467}"/>
          </ac:spMkLst>
        </pc:spChg>
        <pc:spChg chg="mod">
          <ac:chgData name="Alfred Okoh" userId="658975fe-a40f-4748-81ec-825bb7c875df" providerId="ADAL" clId="{FBCAB493-D429-49E0-B92C-4FAED1DA3DD5}" dt="2024-06-12T07:40:51.618" v="1003"/>
          <ac:spMkLst>
            <pc:docMk/>
            <pc:sldMk cId="2928690502" sldId="501"/>
            <ac:spMk id="6" creationId="{23CFC658-B7A2-F87D-C002-500D22696352}"/>
          </ac:spMkLst>
        </pc:spChg>
        <pc:spChg chg="mod">
          <ac:chgData name="Alfred Okoh" userId="658975fe-a40f-4748-81ec-825bb7c875df" providerId="ADAL" clId="{FBCAB493-D429-49E0-B92C-4FAED1DA3DD5}" dt="2024-06-12T07:42:56.773" v="1101" actId="113"/>
          <ac:spMkLst>
            <pc:docMk/>
            <pc:sldMk cId="2928690502" sldId="501"/>
            <ac:spMk id="8" creationId="{AFF68A68-B8F5-56BD-3A60-ABEBC52D6C48}"/>
          </ac:spMkLst>
        </pc:spChg>
        <pc:spChg chg="mod">
          <ac:chgData name="Alfred Okoh" userId="658975fe-a40f-4748-81ec-825bb7c875df" providerId="ADAL" clId="{FBCAB493-D429-49E0-B92C-4FAED1DA3DD5}" dt="2024-06-12T07:44:08.979" v="1104" actId="20577"/>
          <ac:spMkLst>
            <pc:docMk/>
            <pc:sldMk cId="2928690502" sldId="501"/>
            <ac:spMk id="9" creationId="{B79645D7-4ECC-6872-FD52-98B0E94473B0}"/>
          </ac:spMkLst>
        </pc:spChg>
        <pc:spChg chg="mod">
          <ac:chgData name="Alfred Okoh" userId="658975fe-a40f-4748-81ec-825bb7c875df" providerId="ADAL" clId="{FBCAB493-D429-49E0-B92C-4FAED1DA3DD5}" dt="2024-06-12T07:40:31.726" v="1002" actId="20577"/>
          <ac:spMkLst>
            <pc:docMk/>
            <pc:sldMk cId="2928690502" sldId="501"/>
            <ac:spMk id="12" creationId="{120DBE57-945F-4229-B572-0767F34C9DCA}"/>
          </ac:spMkLst>
        </pc:spChg>
        <pc:spChg chg="mod">
          <ac:chgData name="Alfred Okoh" userId="658975fe-a40f-4748-81ec-825bb7c875df" providerId="ADAL" clId="{FBCAB493-D429-49E0-B92C-4FAED1DA3DD5}" dt="2024-06-12T07:41:51.030" v="1080" actId="114"/>
          <ac:spMkLst>
            <pc:docMk/>
            <pc:sldMk cId="2928690502" sldId="501"/>
            <ac:spMk id="18" creationId="{209EEEF4-0B03-443E-B3C1-52BA605AE850}"/>
          </ac:spMkLst>
        </pc:spChg>
        <pc:spChg chg="mod">
          <ac:chgData name="Alfred Okoh" userId="658975fe-a40f-4748-81ec-825bb7c875df" providerId="ADAL" clId="{FBCAB493-D429-49E0-B92C-4FAED1DA3DD5}" dt="2024-06-12T07:42:59.291" v="1102"/>
          <ac:spMkLst>
            <pc:docMk/>
            <pc:sldMk cId="2928690502" sldId="501"/>
            <ac:spMk id="20" creationId="{7929ACCF-FA91-937E-61BD-D341E45F0E2A}"/>
          </ac:spMkLst>
        </pc:spChg>
        <pc:spChg chg="mod">
          <ac:chgData name="Alfred Okoh" userId="658975fe-a40f-4748-81ec-825bb7c875df" providerId="ADAL" clId="{FBCAB493-D429-49E0-B92C-4FAED1DA3DD5}" dt="2024-06-12T07:42:59.291" v="1102"/>
          <ac:spMkLst>
            <pc:docMk/>
            <pc:sldMk cId="2928690502" sldId="501"/>
            <ac:spMk id="21" creationId="{972235BB-AECC-AD8D-E069-BC4963726205}"/>
          </ac:spMkLst>
        </pc:spChg>
        <pc:spChg chg="mod">
          <ac:chgData name="Alfred Okoh" userId="658975fe-a40f-4748-81ec-825bb7c875df" providerId="ADAL" clId="{FBCAB493-D429-49E0-B92C-4FAED1DA3DD5}" dt="2024-06-12T07:42:59.291" v="1102"/>
          <ac:spMkLst>
            <pc:docMk/>
            <pc:sldMk cId="2928690502" sldId="501"/>
            <ac:spMk id="22" creationId="{FFF233E4-640D-0A95-30F5-C2E1DDE528BF}"/>
          </ac:spMkLst>
        </pc:spChg>
        <pc:spChg chg="mod">
          <ac:chgData name="Alfred Okoh" userId="658975fe-a40f-4748-81ec-825bb7c875df" providerId="ADAL" clId="{FBCAB493-D429-49E0-B92C-4FAED1DA3DD5}" dt="2024-06-12T07:42:59.291" v="1102"/>
          <ac:spMkLst>
            <pc:docMk/>
            <pc:sldMk cId="2928690502" sldId="501"/>
            <ac:spMk id="23" creationId="{41921A57-E4D1-6C7D-1923-018D7A64B4B0}"/>
          </ac:spMkLst>
        </pc:spChg>
        <pc:spChg chg="mod">
          <ac:chgData name="Alfred Okoh" userId="658975fe-a40f-4748-81ec-825bb7c875df" providerId="ADAL" clId="{FBCAB493-D429-49E0-B92C-4FAED1DA3DD5}" dt="2024-06-12T07:39:28.725" v="912" actId="20577"/>
          <ac:spMkLst>
            <pc:docMk/>
            <pc:sldMk cId="2928690502" sldId="501"/>
            <ac:spMk id="87" creationId="{8131DA7F-9858-4871-AC7D-080B6E34DC8B}"/>
          </ac:spMkLst>
        </pc:spChg>
        <pc:grpChg chg="add mod">
          <ac:chgData name="Alfred Okoh" userId="658975fe-a40f-4748-81ec-825bb7c875df" providerId="ADAL" clId="{FBCAB493-D429-49E0-B92C-4FAED1DA3DD5}" dt="2024-06-12T07:40:56.391" v="1046" actId="1035"/>
          <ac:grpSpMkLst>
            <pc:docMk/>
            <pc:sldMk cId="2928690502" sldId="501"/>
            <ac:grpSpMk id="4" creationId="{588EAE7F-47A2-0B48-7383-FDA704EA4199}"/>
          </ac:grpSpMkLst>
        </pc:grpChg>
        <pc:grpChg chg="add mod">
          <ac:chgData name="Alfred Okoh" userId="658975fe-a40f-4748-81ec-825bb7c875df" providerId="ADAL" clId="{FBCAB493-D429-49E0-B92C-4FAED1DA3DD5}" dt="2024-06-12T07:42:59.291" v="1102"/>
          <ac:grpSpMkLst>
            <pc:docMk/>
            <pc:sldMk cId="2928690502" sldId="501"/>
            <ac:grpSpMk id="14" creationId="{E63E1CB6-1989-BE44-D988-17EFC74A1EF8}"/>
          </ac:grpSpMkLst>
        </pc:grpChg>
        <pc:picChg chg="add mod">
          <ac:chgData name="Alfred Okoh" userId="658975fe-a40f-4748-81ec-825bb7c875df" providerId="ADAL" clId="{FBCAB493-D429-49E0-B92C-4FAED1DA3DD5}" dt="2024-06-12T07:45:25.816" v="1111" actId="14100"/>
          <ac:picMkLst>
            <pc:docMk/>
            <pc:sldMk cId="2928690502" sldId="501"/>
            <ac:picMk id="24" creationId="{56BE42DE-AABC-6F1D-8179-F897DEEFF57C}"/>
          </ac:picMkLst>
        </pc:picChg>
        <pc:picChg chg="add mod">
          <ac:chgData name="Alfred Okoh" userId="658975fe-a40f-4748-81ec-825bb7c875df" providerId="ADAL" clId="{FBCAB493-D429-49E0-B92C-4FAED1DA3DD5}" dt="2024-06-12T07:46:32.030" v="1114" actId="14100"/>
          <ac:picMkLst>
            <pc:docMk/>
            <pc:sldMk cId="2928690502" sldId="501"/>
            <ac:picMk id="26" creationId="{03ED831C-D65D-F6BC-ABA3-1F0785C87C95}"/>
          </ac:picMkLst>
        </pc:picChg>
        <pc:picChg chg="del">
          <ac:chgData name="Alfred Okoh" userId="658975fe-a40f-4748-81ec-825bb7c875df" providerId="ADAL" clId="{FBCAB493-D429-49E0-B92C-4FAED1DA3DD5}" dt="2024-06-12T07:44:47.136" v="1105" actId="478"/>
          <ac:picMkLst>
            <pc:docMk/>
            <pc:sldMk cId="2928690502" sldId="501"/>
            <ac:picMk id="4098" creationId="{D81F8C82-E9B5-44EC-B64B-7327AF4A878C}"/>
          </ac:picMkLst>
        </pc:picChg>
      </pc:sldChg>
      <pc:sldChg chg="add">
        <pc:chgData name="Alfred Okoh" userId="658975fe-a40f-4748-81ec-825bb7c875df" providerId="ADAL" clId="{FBCAB493-D429-49E0-B92C-4FAED1DA3DD5}" dt="2024-06-12T06:50:51.803" v="549"/>
        <pc:sldMkLst>
          <pc:docMk/>
          <pc:sldMk cId="3619398607" sldId="3479"/>
        </pc:sldMkLst>
      </pc:sldChg>
      <pc:sldChg chg="modSp add del mod">
        <pc:chgData name="Alfred Okoh" userId="658975fe-a40f-4748-81ec-825bb7c875df" providerId="ADAL" clId="{FBCAB493-D429-49E0-B92C-4FAED1DA3DD5}" dt="2024-06-12T07:33:53.675" v="836" actId="47"/>
        <pc:sldMkLst>
          <pc:docMk/>
          <pc:sldMk cId="2104627972" sldId="2147377615"/>
        </pc:sldMkLst>
        <pc:spChg chg="mod">
          <ac:chgData name="Alfred Okoh" userId="658975fe-a40f-4748-81ec-825bb7c875df" providerId="ADAL" clId="{FBCAB493-D429-49E0-B92C-4FAED1DA3DD5}" dt="2024-06-11T16:34:34.760" v="517" actId="27636"/>
          <ac:spMkLst>
            <pc:docMk/>
            <pc:sldMk cId="2104627972" sldId="2147377615"/>
            <ac:spMk id="2" creationId="{4E51F0EB-646E-4CA9-BAB8-92FE74F33826}"/>
          </ac:spMkLst>
        </pc:spChg>
      </pc:sldChg>
      <pc:sldChg chg="modSp add del mod">
        <pc:chgData name="Alfred Okoh" userId="658975fe-a40f-4748-81ec-825bb7c875df" providerId="ADAL" clId="{FBCAB493-D429-49E0-B92C-4FAED1DA3DD5}" dt="2024-06-11T16:34:49.039" v="520" actId="47"/>
        <pc:sldMkLst>
          <pc:docMk/>
          <pc:sldMk cId="3925962754" sldId="2147377641"/>
        </pc:sldMkLst>
        <pc:spChg chg="mod">
          <ac:chgData name="Alfred Okoh" userId="658975fe-a40f-4748-81ec-825bb7c875df" providerId="ADAL" clId="{FBCAB493-D429-49E0-B92C-4FAED1DA3DD5}" dt="2024-06-11T16:34:34.766" v="518" actId="27636"/>
          <ac:spMkLst>
            <pc:docMk/>
            <pc:sldMk cId="3925962754" sldId="2147377641"/>
            <ac:spMk id="2" creationId="{4E51F0EB-646E-4CA9-BAB8-92FE74F33826}"/>
          </ac:spMkLst>
        </pc:spChg>
      </pc:sldChg>
      <pc:sldChg chg="modSp add del mod">
        <pc:chgData name="Alfred Okoh" userId="658975fe-a40f-4748-81ec-825bb7c875df" providerId="ADAL" clId="{FBCAB493-D429-49E0-B92C-4FAED1DA3DD5}" dt="2024-06-12T07:33:53.675" v="836" actId="47"/>
        <pc:sldMkLst>
          <pc:docMk/>
          <pc:sldMk cId="3623703310" sldId="2147377671"/>
        </pc:sldMkLst>
        <pc:spChg chg="mod">
          <ac:chgData name="Alfred Okoh" userId="658975fe-a40f-4748-81ec-825bb7c875df" providerId="ADAL" clId="{FBCAB493-D429-49E0-B92C-4FAED1DA3DD5}" dt="2024-06-11T16:34:34.766" v="519" actId="27636"/>
          <ac:spMkLst>
            <pc:docMk/>
            <pc:sldMk cId="3623703310" sldId="2147377671"/>
            <ac:spMk id="2" creationId="{4E51F0EB-646E-4CA9-BAB8-92FE74F33826}"/>
          </ac:spMkLst>
        </pc:spChg>
      </pc:sldChg>
      <pc:sldChg chg="ord">
        <pc:chgData name="Alfred Okoh" userId="658975fe-a40f-4748-81ec-825bb7c875df" providerId="ADAL" clId="{FBCAB493-D429-49E0-B92C-4FAED1DA3DD5}" dt="2024-06-10T23:31:28.653" v="7"/>
        <pc:sldMkLst>
          <pc:docMk/>
          <pc:sldMk cId="4214620738" sldId="2147482258"/>
        </pc:sldMkLst>
      </pc:sldChg>
      <pc:sldChg chg="del ord">
        <pc:chgData name="Alfred Okoh" userId="658975fe-a40f-4748-81ec-825bb7c875df" providerId="ADAL" clId="{FBCAB493-D429-49E0-B92C-4FAED1DA3DD5}" dt="2024-06-12T07:33:12.408" v="835" actId="47"/>
        <pc:sldMkLst>
          <pc:docMk/>
          <pc:sldMk cId="2482927773" sldId="2147482265"/>
        </pc:sldMkLst>
      </pc:sldChg>
      <pc:sldChg chg="ord">
        <pc:chgData name="Alfred Okoh" userId="658975fe-a40f-4748-81ec-825bb7c875df" providerId="ADAL" clId="{FBCAB493-D429-49E0-B92C-4FAED1DA3DD5}" dt="2024-06-11T16:18:37.797" v="508"/>
        <pc:sldMkLst>
          <pc:docMk/>
          <pc:sldMk cId="4222645161" sldId="2147482277"/>
        </pc:sldMkLst>
      </pc:sldChg>
      <pc:sldChg chg="ord">
        <pc:chgData name="Alfred Okoh" userId="658975fe-a40f-4748-81ec-825bb7c875df" providerId="ADAL" clId="{FBCAB493-D429-49E0-B92C-4FAED1DA3DD5}" dt="2024-06-10T23:31:28.653" v="7"/>
        <pc:sldMkLst>
          <pc:docMk/>
          <pc:sldMk cId="2212128453" sldId="2147482278"/>
        </pc:sldMkLst>
      </pc:sldChg>
      <pc:sldChg chg="ord">
        <pc:chgData name="Alfred Okoh" userId="658975fe-a40f-4748-81ec-825bb7c875df" providerId="ADAL" clId="{FBCAB493-D429-49E0-B92C-4FAED1DA3DD5}" dt="2024-06-11T16:18:37.797" v="508"/>
        <pc:sldMkLst>
          <pc:docMk/>
          <pc:sldMk cId="923152318" sldId="2147482279"/>
        </pc:sldMkLst>
      </pc:sldChg>
      <pc:sldChg chg="add del">
        <pc:chgData name="Alfred Okoh" userId="658975fe-a40f-4748-81ec-825bb7c875df" providerId="ADAL" clId="{FBCAB493-D429-49E0-B92C-4FAED1DA3DD5}" dt="2024-06-12T07:34:38.763" v="837" actId="47"/>
        <pc:sldMkLst>
          <pc:docMk/>
          <pc:sldMk cId="0" sldId="2147482280"/>
        </pc:sldMkLst>
      </pc:sldChg>
      <pc:sldChg chg="addSp delSp modSp add del mod">
        <pc:chgData name="Alfred Okoh" userId="658975fe-a40f-4748-81ec-825bb7c875df" providerId="ADAL" clId="{FBCAB493-D429-49E0-B92C-4FAED1DA3DD5}" dt="2024-06-12T07:18:54.907" v="610" actId="1035"/>
        <pc:sldMkLst>
          <pc:docMk/>
          <pc:sldMk cId="2464613924" sldId="2147482281"/>
        </pc:sldMkLst>
        <pc:spChg chg="mod">
          <ac:chgData name="Alfred Okoh" userId="658975fe-a40f-4748-81ec-825bb7c875df" providerId="ADAL" clId="{FBCAB493-D429-49E0-B92C-4FAED1DA3DD5}" dt="2024-06-11T16:17:01.052" v="506" actId="1035"/>
          <ac:spMkLst>
            <pc:docMk/>
            <pc:sldMk cId="2464613924" sldId="2147482281"/>
            <ac:spMk id="3" creationId="{A72C2BD8-51D8-2489-DF26-DF8A474310EF}"/>
          </ac:spMkLst>
        </pc:spChg>
        <pc:spChg chg="mod">
          <ac:chgData name="Alfred Okoh" userId="658975fe-a40f-4748-81ec-825bb7c875df" providerId="ADAL" clId="{FBCAB493-D429-49E0-B92C-4FAED1DA3DD5}" dt="2024-06-12T07:17:11.129" v="584" actId="1036"/>
          <ac:spMkLst>
            <pc:docMk/>
            <pc:sldMk cId="2464613924" sldId="2147482281"/>
            <ac:spMk id="9" creationId="{97E4BCAA-5A97-687F-79C9-FD94CDC2A977}"/>
          </ac:spMkLst>
        </pc:spChg>
        <pc:spChg chg="add mod">
          <ac:chgData name="Alfred Okoh" userId="658975fe-a40f-4748-81ec-825bb7c875df" providerId="ADAL" clId="{FBCAB493-D429-49E0-B92C-4FAED1DA3DD5}" dt="2024-06-11T01:05:46.581" v="271" actId="2711"/>
          <ac:spMkLst>
            <pc:docMk/>
            <pc:sldMk cId="2464613924" sldId="2147482281"/>
            <ac:spMk id="13" creationId="{BE7AFC06-0790-9563-ABA7-E3032813D76B}"/>
          </ac:spMkLst>
        </pc:spChg>
        <pc:spChg chg="add mod">
          <ac:chgData name="Alfred Okoh" userId="658975fe-a40f-4748-81ec-825bb7c875df" providerId="ADAL" clId="{FBCAB493-D429-49E0-B92C-4FAED1DA3DD5}" dt="2024-06-11T01:06:30.345" v="301" actId="1036"/>
          <ac:spMkLst>
            <pc:docMk/>
            <pc:sldMk cId="2464613924" sldId="2147482281"/>
            <ac:spMk id="14" creationId="{C0B481FE-6049-73A1-E293-232E0B174AED}"/>
          </ac:spMkLst>
        </pc:spChg>
        <pc:spChg chg="add mod">
          <ac:chgData name="Alfred Okoh" userId="658975fe-a40f-4748-81ec-825bb7c875df" providerId="ADAL" clId="{FBCAB493-D429-49E0-B92C-4FAED1DA3DD5}" dt="2024-06-11T01:05:46.581" v="271" actId="2711"/>
          <ac:spMkLst>
            <pc:docMk/>
            <pc:sldMk cId="2464613924" sldId="2147482281"/>
            <ac:spMk id="15" creationId="{C0BA405A-419B-814A-C3BE-68F4CC2E27A6}"/>
          </ac:spMkLst>
        </pc:spChg>
        <pc:spChg chg="add mod">
          <ac:chgData name="Alfred Okoh" userId="658975fe-a40f-4748-81ec-825bb7c875df" providerId="ADAL" clId="{FBCAB493-D429-49E0-B92C-4FAED1DA3DD5}" dt="2024-06-11T01:06:37.594" v="317" actId="1035"/>
          <ac:spMkLst>
            <pc:docMk/>
            <pc:sldMk cId="2464613924" sldId="2147482281"/>
            <ac:spMk id="16" creationId="{B7090F4C-0B94-58B2-F249-4DD278B45B4B}"/>
          </ac:spMkLst>
        </pc:spChg>
        <pc:spChg chg="mod">
          <ac:chgData name="Alfred Okoh" userId="658975fe-a40f-4748-81ec-825bb7c875df" providerId="ADAL" clId="{FBCAB493-D429-49E0-B92C-4FAED1DA3DD5}" dt="2024-06-12T07:18:54.907" v="610" actId="1035"/>
          <ac:spMkLst>
            <pc:docMk/>
            <pc:sldMk cId="2464613924" sldId="2147482281"/>
            <ac:spMk id="17" creationId="{3C7854EB-6C0C-B180-244C-D05B5771D503}"/>
          </ac:spMkLst>
        </pc:spChg>
        <pc:spChg chg="add mod">
          <ac:chgData name="Alfred Okoh" userId="658975fe-a40f-4748-81ec-825bb7c875df" providerId="ADAL" clId="{FBCAB493-D429-49E0-B92C-4FAED1DA3DD5}" dt="2024-06-11T01:05:46.581" v="271" actId="2711"/>
          <ac:spMkLst>
            <pc:docMk/>
            <pc:sldMk cId="2464613924" sldId="2147482281"/>
            <ac:spMk id="19" creationId="{E69271D0-967D-F5A2-8789-98C55BECBAF6}"/>
          </ac:spMkLst>
        </pc:spChg>
        <pc:spChg chg="add mod">
          <ac:chgData name="Alfred Okoh" userId="658975fe-a40f-4748-81ec-825bb7c875df" providerId="ADAL" clId="{FBCAB493-D429-49E0-B92C-4FAED1DA3DD5}" dt="2024-06-11T01:06:42.628" v="325" actId="1036"/>
          <ac:spMkLst>
            <pc:docMk/>
            <pc:sldMk cId="2464613924" sldId="2147482281"/>
            <ac:spMk id="20" creationId="{642F756E-3ADF-4F88-F3DF-9948443679A0}"/>
          </ac:spMkLst>
        </pc:spChg>
        <pc:spChg chg="add mod">
          <ac:chgData name="Alfred Okoh" userId="658975fe-a40f-4748-81ec-825bb7c875df" providerId="ADAL" clId="{FBCAB493-D429-49E0-B92C-4FAED1DA3DD5}" dt="2024-06-11T01:05:46.581" v="271" actId="2711"/>
          <ac:spMkLst>
            <pc:docMk/>
            <pc:sldMk cId="2464613924" sldId="2147482281"/>
            <ac:spMk id="21" creationId="{4CF6BD7E-6411-0EEA-D69B-BF7B28264C06}"/>
          </ac:spMkLst>
        </pc:spChg>
        <pc:spChg chg="add mod">
          <ac:chgData name="Alfred Okoh" userId="658975fe-a40f-4748-81ec-825bb7c875df" providerId="ADAL" clId="{FBCAB493-D429-49E0-B92C-4FAED1DA3DD5}" dt="2024-06-12T07:15:01.904" v="559" actId="20577"/>
          <ac:spMkLst>
            <pc:docMk/>
            <pc:sldMk cId="2464613924" sldId="2147482281"/>
            <ac:spMk id="22" creationId="{90C6B528-93AF-DB08-85B5-F0235EC00C8B}"/>
          </ac:spMkLst>
        </pc:spChg>
        <pc:grpChg chg="add mod">
          <ac:chgData name="Alfred Okoh" userId="658975fe-a40f-4748-81ec-825bb7c875df" providerId="ADAL" clId="{FBCAB493-D429-49E0-B92C-4FAED1DA3DD5}" dt="2024-06-12T07:15:08.416" v="568" actId="1036"/>
          <ac:grpSpMkLst>
            <pc:docMk/>
            <pc:sldMk cId="2464613924" sldId="2147482281"/>
            <ac:grpSpMk id="7" creationId="{9012C6F7-A702-0DDC-D71A-2F3CA24FA45E}"/>
          </ac:grpSpMkLst>
        </pc:grpChg>
        <pc:grpChg chg="add mod">
          <ac:chgData name="Alfred Okoh" userId="658975fe-a40f-4748-81ec-825bb7c875df" providerId="ADAL" clId="{FBCAB493-D429-49E0-B92C-4FAED1DA3DD5}" dt="2024-06-11T01:06:07.046" v="283" actId="1037"/>
          <ac:grpSpMkLst>
            <pc:docMk/>
            <pc:sldMk cId="2464613924" sldId="2147482281"/>
            <ac:grpSpMk id="8" creationId="{C1D3FF0F-ABFA-A923-06E0-572C0B66C7EA}"/>
          </ac:grpSpMkLst>
        </pc:grpChg>
        <pc:grpChg chg="add mod">
          <ac:chgData name="Alfred Okoh" userId="658975fe-a40f-4748-81ec-825bb7c875df" providerId="ADAL" clId="{FBCAB493-D429-49E0-B92C-4FAED1DA3DD5}" dt="2024-06-11T01:06:07.046" v="283" actId="1037"/>
          <ac:grpSpMkLst>
            <pc:docMk/>
            <pc:sldMk cId="2464613924" sldId="2147482281"/>
            <ac:grpSpMk id="10" creationId="{D78D4E2F-FCE1-6C88-C9D2-30D4A703C7A4}"/>
          </ac:grpSpMkLst>
        </pc:grpChg>
        <pc:grpChg chg="add mod">
          <ac:chgData name="Alfred Okoh" userId="658975fe-a40f-4748-81ec-825bb7c875df" providerId="ADAL" clId="{FBCAB493-D429-49E0-B92C-4FAED1DA3DD5}" dt="2024-06-11T01:06:07.046" v="283" actId="1037"/>
          <ac:grpSpMkLst>
            <pc:docMk/>
            <pc:sldMk cId="2464613924" sldId="2147482281"/>
            <ac:grpSpMk id="11" creationId="{BCDA0CDA-86A8-6E4C-9B53-51404A3065F2}"/>
          </ac:grpSpMkLst>
        </pc:grpChg>
        <pc:graphicFrameChg chg="add del mod ord">
          <ac:chgData name="Alfred Okoh" userId="658975fe-a40f-4748-81ec-825bb7c875df" providerId="ADAL" clId="{FBCAB493-D429-49E0-B92C-4FAED1DA3DD5}" dt="2024-06-11T01:04:50.816" v="193" actId="478"/>
          <ac:graphicFrameMkLst>
            <pc:docMk/>
            <pc:sldMk cId="2464613924" sldId="2147482281"/>
            <ac:graphicFrameMk id="18" creationId="{E660EEA5-8EA0-81E4-DF0B-8885770D6369}"/>
          </ac:graphicFrameMkLst>
        </pc:graphicFrameChg>
        <pc:graphicFrameChg chg="add del modGraphic">
          <ac:chgData name="Alfred Okoh" userId="658975fe-a40f-4748-81ec-825bb7c875df" providerId="ADAL" clId="{FBCAB493-D429-49E0-B92C-4FAED1DA3DD5}" dt="2024-06-11T16:06:45.811" v="388" actId="27309"/>
          <ac:graphicFrameMkLst>
            <pc:docMk/>
            <pc:sldMk cId="2464613924" sldId="2147482281"/>
            <ac:graphicFrameMk id="24" creationId="{27EAF943-364B-4E96-134C-DCAE41A28209}"/>
          </ac:graphicFrameMkLst>
        </pc:graphicFrameChg>
        <pc:picChg chg="add mod">
          <ac:chgData name="Alfred Okoh" userId="658975fe-a40f-4748-81ec-825bb7c875df" providerId="ADAL" clId="{FBCAB493-D429-49E0-B92C-4FAED1DA3DD5}" dt="2024-06-12T07:15:28.716" v="578" actId="14100"/>
          <ac:picMkLst>
            <pc:docMk/>
            <pc:sldMk cId="2464613924" sldId="2147482281"/>
            <ac:picMk id="6" creationId="{DEE9D6A3-FE0F-E292-FDE0-8C05AC69161F}"/>
          </ac:picMkLst>
        </pc:picChg>
        <pc:picChg chg="del">
          <ac:chgData name="Alfred Okoh" userId="658975fe-a40f-4748-81ec-825bb7c875df" providerId="ADAL" clId="{FBCAB493-D429-49E0-B92C-4FAED1DA3DD5}" dt="2024-06-11T00:56:10.504" v="81" actId="478"/>
          <ac:picMkLst>
            <pc:docMk/>
            <pc:sldMk cId="2464613924" sldId="2147482281"/>
            <ac:picMk id="12" creationId="{13860C66-7068-DF18-66F1-9DB531400971}"/>
          </ac:picMkLst>
        </pc:picChg>
      </pc:sldChg>
      <pc:sldChg chg="add del">
        <pc:chgData name="Alfred Okoh" userId="658975fe-a40f-4748-81ec-825bb7c875df" providerId="ADAL" clId="{FBCAB493-D429-49E0-B92C-4FAED1DA3DD5}" dt="2024-06-10T23:28:12.610" v="5" actId="2890"/>
        <pc:sldMkLst>
          <pc:docMk/>
          <pc:sldMk cId="3767998054" sldId="2147482281"/>
        </pc:sldMkLst>
      </pc:sldChg>
      <pc:sldChg chg="addSp delSp modSp add del mod">
        <pc:chgData name="Alfred Okoh" userId="658975fe-a40f-4748-81ec-825bb7c875df" providerId="ADAL" clId="{FBCAB493-D429-49E0-B92C-4FAED1DA3DD5}" dt="2024-06-12T07:19:37.304" v="612" actId="20577"/>
        <pc:sldMkLst>
          <pc:docMk/>
          <pc:sldMk cId="4236422874" sldId="2147482282"/>
        </pc:sldMkLst>
        <pc:spChg chg="mod">
          <ac:chgData name="Alfred Okoh" userId="658975fe-a40f-4748-81ec-825bb7c875df" providerId="ADAL" clId="{FBCAB493-D429-49E0-B92C-4FAED1DA3DD5}" dt="2024-06-11T16:08:59.041" v="419" actId="1036"/>
          <ac:spMkLst>
            <pc:docMk/>
            <pc:sldMk cId="4236422874" sldId="2147482282"/>
            <ac:spMk id="3" creationId="{A72C2BD8-51D8-2489-DF26-DF8A474310EF}"/>
          </ac:spMkLst>
        </pc:spChg>
        <pc:spChg chg="mod">
          <ac:chgData name="Alfred Okoh" userId="658975fe-a40f-4748-81ec-825bb7c875df" providerId="ADAL" clId="{FBCAB493-D429-49E0-B92C-4FAED1DA3DD5}" dt="2024-06-11T16:09:45.194" v="472" actId="20577"/>
          <ac:spMkLst>
            <pc:docMk/>
            <pc:sldMk cId="4236422874" sldId="2147482282"/>
            <ac:spMk id="9" creationId="{97E4BCAA-5A97-687F-79C9-FD94CDC2A977}"/>
          </ac:spMkLst>
        </pc:spChg>
        <pc:spChg chg="mod">
          <ac:chgData name="Alfred Okoh" userId="658975fe-a40f-4748-81ec-825bb7c875df" providerId="ADAL" clId="{FBCAB493-D429-49E0-B92C-4FAED1DA3DD5}" dt="2024-06-12T07:19:37.304" v="612" actId="20577"/>
          <ac:spMkLst>
            <pc:docMk/>
            <pc:sldMk cId="4236422874" sldId="2147482282"/>
            <ac:spMk id="17" creationId="{3C7854EB-6C0C-B180-244C-D05B5771D503}"/>
          </ac:spMkLst>
        </pc:spChg>
        <pc:grpChg chg="del">
          <ac:chgData name="Alfred Okoh" userId="658975fe-a40f-4748-81ec-825bb7c875df" providerId="ADAL" clId="{FBCAB493-D429-49E0-B92C-4FAED1DA3DD5}" dt="2024-06-11T16:05:35.548" v="367" actId="478"/>
          <ac:grpSpMkLst>
            <pc:docMk/>
            <pc:sldMk cId="4236422874" sldId="2147482282"/>
            <ac:grpSpMk id="7" creationId="{9012C6F7-A702-0DDC-D71A-2F3CA24FA45E}"/>
          </ac:grpSpMkLst>
        </pc:grpChg>
        <pc:grpChg chg="del">
          <ac:chgData name="Alfred Okoh" userId="658975fe-a40f-4748-81ec-825bb7c875df" providerId="ADAL" clId="{FBCAB493-D429-49E0-B92C-4FAED1DA3DD5}" dt="2024-06-11T16:05:42.531" v="369" actId="478"/>
          <ac:grpSpMkLst>
            <pc:docMk/>
            <pc:sldMk cId="4236422874" sldId="2147482282"/>
            <ac:grpSpMk id="8" creationId="{C1D3FF0F-ABFA-A923-06E0-572C0B66C7EA}"/>
          </ac:grpSpMkLst>
        </pc:grpChg>
        <pc:grpChg chg="del">
          <ac:chgData name="Alfred Okoh" userId="658975fe-a40f-4748-81ec-825bb7c875df" providerId="ADAL" clId="{FBCAB493-D429-49E0-B92C-4FAED1DA3DD5}" dt="2024-06-11T16:05:39.315" v="368" actId="478"/>
          <ac:grpSpMkLst>
            <pc:docMk/>
            <pc:sldMk cId="4236422874" sldId="2147482282"/>
            <ac:grpSpMk id="10" creationId="{D78D4E2F-FCE1-6C88-C9D2-30D4A703C7A4}"/>
          </ac:grpSpMkLst>
        </pc:grpChg>
        <pc:grpChg chg="del">
          <ac:chgData name="Alfred Okoh" userId="658975fe-a40f-4748-81ec-825bb7c875df" providerId="ADAL" clId="{FBCAB493-D429-49E0-B92C-4FAED1DA3DD5}" dt="2024-06-11T16:05:46.405" v="370" actId="478"/>
          <ac:grpSpMkLst>
            <pc:docMk/>
            <pc:sldMk cId="4236422874" sldId="2147482282"/>
            <ac:grpSpMk id="11" creationId="{BCDA0CDA-86A8-6E4C-9B53-51404A3065F2}"/>
          </ac:grpSpMkLst>
        </pc:grpChg>
        <pc:graphicFrameChg chg="add mod">
          <ac:chgData name="Alfred Okoh" userId="658975fe-a40f-4748-81ec-825bb7c875df" providerId="ADAL" clId="{FBCAB493-D429-49E0-B92C-4FAED1DA3DD5}" dt="2024-06-11T16:05:20.327" v="366" actId="1036"/>
          <ac:graphicFrameMkLst>
            <pc:docMk/>
            <pc:sldMk cId="4236422874" sldId="2147482282"/>
            <ac:graphicFrameMk id="12" creationId="{C2FE58AD-1F4E-DA0E-A340-9B934DFFAA5D}"/>
          </ac:graphicFrameMkLst>
        </pc:graphicFrameChg>
        <pc:picChg chg="del">
          <ac:chgData name="Alfred Okoh" userId="658975fe-a40f-4748-81ec-825bb7c875df" providerId="ADAL" clId="{FBCAB493-D429-49E0-B92C-4FAED1DA3DD5}" dt="2024-06-11T16:05:05.955" v="345" actId="478"/>
          <ac:picMkLst>
            <pc:docMk/>
            <pc:sldMk cId="4236422874" sldId="2147482282"/>
            <ac:picMk id="6" creationId="{DEE9D6A3-FE0F-E292-FDE0-8C05AC69161F}"/>
          </ac:picMkLst>
        </pc:picChg>
      </pc:sldChg>
      <pc:sldChg chg="modSp add del mod ord">
        <pc:chgData name="Alfred Okoh" userId="658975fe-a40f-4748-81ec-825bb7c875df" providerId="ADAL" clId="{FBCAB493-D429-49E0-B92C-4FAED1DA3DD5}" dt="2024-06-12T08:53:13.469" v="1122" actId="47"/>
        <pc:sldMkLst>
          <pc:docMk/>
          <pc:sldMk cId="639401873" sldId="2147482283"/>
        </pc:sldMkLst>
        <pc:spChg chg="mod">
          <ac:chgData name="Alfred Okoh" userId="658975fe-a40f-4748-81ec-825bb7c875df" providerId="ADAL" clId="{FBCAB493-D429-49E0-B92C-4FAED1DA3DD5}" dt="2024-06-12T06:40:55.471" v="545" actId="20577"/>
          <ac:spMkLst>
            <pc:docMk/>
            <pc:sldMk cId="639401873" sldId="2147482283"/>
            <ac:spMk id="721" creationId="{00000000-0000-0000-0000-000000000000}"/>
          </ac:spMkLst>
        </pc:spChg>
      </pc:sldChg>
      <pc:sldChg chg="modSp add del mod ord">
        <pc:chgData name="Alfred Okoh" userId="658975fe-a40f-4748-81ec-825bb7c875df" providerId="ADAL" clId="{FBCAB493-D429-49E0-B92C-4FAED1DA3DD5}" dt="2024-06-12T08:54:19.851" v="1132" actId="47"/>
        <pc:sldMkLst>
          <pc:docMk/>
          <pc:sldMk cId="2975915059" sldId="2147482284"/>
        </pc:sldMkLst>
        <pc:spChg chg="mod">
          <ac:chgData name="Alfred Okoh" userId="658975fe-a40f-4748-81ec-825bb7c875df" providerId="ADAL" clId="{FBCAB493-D429-49E0-B92C-4FAED1DA3DD5}" dt="2024-06-12T07:28:46.642" v="834" actId="20577"/>
          <ac:spMkLst>
            <pc:docMk/>
            <pc:sldMk cId="2975915059" sldId="2147482284"/>
            <ac:spMk id="721" creationId="{00000000-0000-0000-0000-000000000000}"/>
          </ac:spMkLst>
        </pc:spChg>
      </pc:sldChg>
      <pc:sldChg chg="modSp add mod">
        <pc:chgData name="Alfred Okoh" userId="658975fe-a40f-4748-81ec-825bb7c875df" providerId="ADAL" clId="{FBCAB493-D429-49E0-B92C-4FAED1DA3DD5}" dt="2024-06-12T08:52:55.890" v="1121" actId="207"/>
        <pc:sldMkLst>
          <pc:docMk/>
          <pc:sldMk cId="762475091" sldId="2147482285"/>
        </pc:sldMkLst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5" creationId="{CDDE68AB-59F7-9CCE-58B0-84FE4BAA7467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6" creationId="{23CFC658-B7A2-F87D-C002-500D22696352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8" creationId="{AFF68A68-B8F5-56BD-3A60-ABEBC52D6C48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9" creationId="{B79645D7-4ECC-6872-FD52-98B0E94473B0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0" creationId="{F9722DCC-BA38-4BE6-88D5-0762D6FD20BD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1" creationId="{383A0387-9B52-45FA-A6AB-811C872D0903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2" creationId="{120DBE57-945F-4229-B572-0767F34C9DCA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3" creationId="{CC7DC0CE-E382-440C-AA61-2B7910336335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6" creationId="{880B1855-3490-4D57-AE0B-C8EE4C993299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7" creationId="{2154677A-C222-4EDA-BB87-71E9B50DFF4F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8" creationId="{209EEEF4-0B03-443E-B3C1-52BA605AE850}"/>
          </ac:spMkLst>
        </pc:spChg>
        <pc:spChg chg="mod">
          <ac:chgData name="Alfred Okoh" userId="658975fe-a40f-4748-81ec-825bb7c875df" providerId="ADAL" clId="{FBCAB493-D429-49E0-B92C-4FAED1DA3DD5}" dt="2024-06-12T08:52:55.890" v="1121" actId="207"/>
          <ac:spMkLst>
            <pc:docMk/>
            <pc:sldMk cId="762475091" sldId="2147482285"/>
            <ac:spMk id="19" creationId="{A5162B4D-99B3-4D10-B257-9AC191F86CDB}"/>
          </ac:spMkLst>
        </pc:spChg>
      </pc:sldChg>
      <pc:sldChg chg="modSp add mod ord">
        <pc:chgData name="Alfred Okoh" userId="658975fe-a40f-4748-81ec-825bb7c875df" providerId="ADAL" clId="{FBCAB493-D429-49E0-B92C-4FAED1DA3DD5}" dt="2024-06-12T08:53:42.583" v="1126" actId="207"/>
        <pc:sldMkLst>
          <pc:docMk/>
          <pc:sldMk cId="380601903" sldId="2147482286"/>
        </pc:sldMkLst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5" creationId="{CDDE68AB-59F7-9CCE-58B0-84FE4BAA7467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6" creationId="{23CFC658-B7A2-F87D-C002-500D22696352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8" creationId="{AFF68A68-B8F5-56BD-3A60-ABEBC52D6C48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9" creationId="{B79645D7-4ECC-6872-FD52-98B0E94473B0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16" creationId="{880B1855-3490-4D57-AE0B-C8EE4C993299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17" creationId="{2154677A-C222-4EDA-BB87-71E9B50DFF4F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18" creationId="{209EEEF4-0B03-443E-B3C1-52BA605AE850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19" creationId="{A5162B4D-99B3-4D10-B257-9AC191F86CDB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75" creationId="{7D16515F-22B6-49B5-86C5-6BAC407D02E5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76" creationId="{2F7D2BCA-9D19-4507-AB9C-A1AC3B172828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87" creationId="{8131DA7F-9858-4871-AC7D-080B6E34DC8B}"/>
          </ac:spMkLst>
        </pc:spChg>
        <pc:spChg chg="mod">
          <ac:chgData name="Alfred Okoh" userId="658975fe-a40f-4748-81ec-825bb7c875df" providerId="ADAL" clId="{FBCAB493-D429-49E0-B92C-4FAED1DA3DD5}" dt="2024-06-12T08:53:42.583" v="1126" actId="207"/>
          <ac:spMkLst>
            <pc:docMk/>
            <pc:sldMk cId="380601903" sldId="2147482286"/>
            <ac:spMk id="93" creationId="{4E571DE1-8F0A-4642-B88B-AAAFDF8F9E92}"/>
          </ac:spMkLst>
        </pc:spChg>
      </pc:sldChg>
      <pc:sldChg chg="modSp add mod ord">
        <pc:chgData name="Alfred Okoh" userId="658975fe-a40f-4748-81ec-825bb7c875df" providerId="ADAL" clId="{FBCAB493-D429-49E0-B92C-4FAED1DA3DD5}" dt="2024-06-12T08:54:14.932" v="1131" actId="207"/>
        <pc:sldMkLst>
          <pc:docMk/>
          <pc:sldMk cId="3584520114" sldId="2147482287"/>
        </pc:sldMkLst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5" creationId="{CDDE68AB-59F7-9CCE-58B0-84FE4BAA7467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6" creationId="{23CFC658-B7A2-F87D-C002-500D22696352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8" creationId="{AFF68A68-B8F5-56BD-3A60-ABEBC52D6C48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9" creationId="{B79645D7-4ECC-6872-FD52-98B0E94473B0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10" creationId="{F9722DCC-BA38-4BE6-88D5-0762D6FD20BD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11" creationId="{383A0387-9B52-45FA-A6AB-811C872D0903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12" creationId="{120DBE57-945F-4229-B572-0767F34C9DCA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13" creationId="{CC7DC0CE-E382-440C-AA61-2B7910336335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75" creationId="{7D16515F-22B6-49B5-86C5-6BAC407D02E5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76" creationId="{2F7D2BCA-9D19-4507-AB9C-A1AC3B172828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87" creationId="{8131DA7F-9858-4871-AC7D-080B6E34DC8B}"/>
          </ac:spMkLst>
        </pc:spChg>
        <pc:spChg chg="mod">
          <ac:chgData name="Alfred Okoh" userId="658975fe-a40f-4748-81ec-825bb7c875df" providerId="ADAL" clId="{FBCAB493-D429-49E0-B92C-4FAED1DA3DD5}" dt="2024-06-12T08:54:14.932" v="1131" actId="207"/>
          <ac:spMkLst>
            <pc:docMk/>
            <pc:sldMk cId="3584520114" sldId="2147482287"/>
            <ac:spMk id="93" creationId="{4E571DE1-8F0A-4642-B88B-AAAFDF8F9E92}"/>
          </ac:spMkLst>
        </pc:spChg>
      </pc:sldChg>
      <pc:sldChg chg="modSp add mod ord">
        <pc:chgData name="Alfred Okoh" userId="658975fe-a40f-4748-81ec-825bb7c875df" providerId="ADAL" clId="{FBCAB493-D429-49E0-B92C-4FAED1DA3DD5}" dt="2024-06-12T21:09:38.553" v="1519" actId="1035"/>
        <pc:sldMkLst>
          <pc:docMk/>
          <pc:sldMk cId="18555736" sldId="2147482288"/>
        </pc:sldMkLst>
        <pc:spChg chg="mod">
          <ac:chgData name="Alfred Okoh" userId="658975fe-a40f-4748-81ec-825bb7c875df" providerId="ADAL" clId="{FBCAB493-D429-49E0-B92C-4FAED1DA3DD5}" dt="2024-06-12T21:09:38.553" v="1519" actId="1035"/>
          <ac:spMkLst>
            <pc:docMk/>
            <pc:sldMk cId="18555736" sldId="2147482288"/>
            <ac:spMk id="8" creationId="{AFF68A68-B8F5-56BD-3A60-ABEBC52D6C48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0" creationId="{F9722DCC-BA38-4BE6-88D5-0762D6FD20BD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1" creationId="{383A0387-9B52-45FA-A6AB-811C872D0903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2" creationId="{120DBE57-945F-4229-B572-0767F34C9DCA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3" creationId="{CC7DC0CE-E382-440C-AA61-2B7910336335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6" creationId="{880B1855-3490-4D57-AE0B-C8EE4C993299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7" creationId="{2154677A-C222-4EDA-BB87-71E9B50DFF4F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8" creationId="{209EEEF4-0B03-443E-B3C1-52BA605AE850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19" creationId="{A5162B4D-99B3-4D10-B257-9AC191F86CDB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75" creationId="{7D16515F-22B6-49B5-86C5-6BAC407D02E5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76" creationId="{2F7D2BCA-9D19-4507-AB9C-A1AC3B172828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87" creationId="{8131DA7F-9858-4871-AC7D-080B6E34DC8B}"/>
          </ac:spMkLst>
        </pc:spChg>
        <pc:spChg chg="mod">
          <ac:chgData name="Alfred Okoh" userId="658975fe-a40f-4748-81ec-825bb7c875df" providerId="ADAL" clId="{FBCAB493-D429-49E0-B92C-4FAED1DA3DD5}" dt="2024-06-12T08:54:52.630" v="1136" actId="207"/>
          <ac:spMkLst>
            <pc:docMk/>
            <pc:sldMk cId="18555736" sldId="2147482288"/>
            <ac:spMk id="93" creationId="{4E571DE1-8F0A-4642-B88B-AAAFDF8F9E92}"/>
          </ac:spMkLst>
        </pc:spChg>
      </pc:sldChg>
      <pc:sldMasterChg chg="delSldLayout modSldLayout">
        <pc:chgData name="Alfred Okoh" userId="658975fe-a40f-4748-81ec-825bb7c875df" providerId="ADAL" clId="{FBCAB493-D429-49E0-B92C-4FAED1DA3DD5}" dt="2024-06-12T08:55:00.930" v="1137" actId="47"/>
        <pc:sldMasterMkLst>
          <pc:docMk/>
          <pc:sldMasterMk cId="2184059672" sldId="2147483648"/>
        </pc:sldMasterMkLst>
        <pc:sldLayoutChg chg="del">
          <pc:chgData name="Alfred Okoh" userId="658975fe-a40f-4748-81ec-825bb7c875df" providerId="ADAL" clId="{FBCAB493-D429-49E0-B92C-4FAED1DA3DD5}" dt="2024-06-12T08:55:00.930" v="1137" actId="47"/>
          <pc:sldLayoutMkLst>
            <pc:docMk/>
            <pc:sldMasterMk cId="2184059672" sldId="2147483648"/>
            <pc:sldLayoutMk cId="2580436978" sldId="2147483665"/>
          </pc:sldLayoutMkLst>
        </pc:sldLayoutChg>
        <pc:sldLayoutChg chg="delSp del mod">
          <pc:chgData name="Alfred Okoh" userId="658975fe-a40f-4748-81ec-825bb7c875df" providerId="ADAL" clId="{FBCAB493-D429-49E0-B92C-4FAED1DA3DD5}" dt="2024-06-12T07:33:53.675" v="836" actId="47"/>
          <pc:sldLayoutMkLst>
            <pc:docMk/>
            <pc:sldMasterMk cId="2184059672" sldId="2147483648"/>
            <pc:sldLayoutMk cId="2463584203" sldId="2147483668"/>
          </pc:sldLayoutMkLst>
          <pc:spChg chg="del">
            <ac:chgData name="Alfred Okoh" userId="658975fe-a40f-4748-81ec-825bb7c875df" providerId="ADAL" clId="{FBCAB493-D429-49E0-B92C-4FAED1DA3DD5}" dt="2024-06-11T16:36:26.608" v="521" actId="478"/>
            <ac:spMkLst>
              <pc:docMk/>
              <pc:sldMasterMk cId="2184059672" sldId="2147483648"/>
              <pc:sldLayoutMk cId="2463584203" sldId="2147483668"/>
              <ac:spMk id="11" creationId="{BAB8CA2D-0D0A-F93F-0259-46CA41D23641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634547157983199E-2"/>
          <c:y val="8.4786964129483819E-2"/>
          <c:w val="0.98336545284201682"/>
          <c:h val="0.84011992035478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Deficit (%GDP)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FF-49C0-A40E-6786BD36D8C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AFF-49C0-A40E-6786BD36D8C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AFF-49C0-A40E-6786BD36D8C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AFF-49C0-A40E-6786BD36D8C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AFF-49C0-A40E-6786BD36D8C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AFF-49C0-A40E-6786BD36D8C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AFF-49C0-A40E-6786BD36D8C8}"/>
              </c:ext>
            </c:extLst>
          </c:dPt>
          <c:dLbls>
            <c:numFmt formatCode="#,##0.00_);\(#,##0.00\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Budget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9"/>
                <c:pt idx="0">
                  <c:v>-1.62</c:v>
                </c:pt>
                <c:pt idx="1">
                  <c:v>-2.16</c:v>
                </c:pt>
                <c:pt idx="2">
                  <c:v>-3.35</c:v>
                </c:pt>
                <c:pt idx="3">
                  <c:v>-1.74</c:v>
                </c:pt>
                <c:pt idx="4" formatCode="0.00">
                  <c:v>-2.5806078063903484</c:v>
                </c:pt>
                <c:pt idx="5" formatCode="0.00">
                  <c:v>-4.0324458709623308</c:v>
                </c:pt>
                <c:pt idx="6" formatCode="0.00">
                  <c:v>-3.9395816746093404</c:v>
                </c:pt>
                <c:pt idx="7" formatCode="0.00">
                  <c:v>-2.7777373050679186</c:v>
                </c:pt>
                <c:pt idx="8" formatCode="0.00">
                  <c:v>-4.7812548021006904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AFF-49C0-A40E-6786BD36D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16682752"/>
        <c:axId val="41668428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Threshold</c:v>
                </c:pt>
              </c:strCache>
            </c:strRef>
          </c:tx>
          <c:spPr>
            <a:ln w="25400">
              <a:solidFill>
                <a:schemeClr val="accent5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0.38318829254163211"/>
                  <c:y val="-3.77851926672924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AFF-49C0-A40E-6786BD36D8C8}"/>
                </c:ext>
              </c:extLst>
            </c:dLbl>
            <c:numFmt formatCode="#,##0.00_);\(#,##0.00\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Sheet1!$A$2:$A$12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Budget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9"/>
                <c:pt idx="0">
                  <c:v>-3</c:v>
                </c:pt>
                <c:pt idx="1">
                  <c:v>-3</c:v>
                </c:pt>
                <c:pt idx="2">
                  <c:v>-3</c:v>
                </c:pt>
                <c:pt idx="3">
                  <c:v>-3</c:v>
                </c:pt>
                <c:pt idx="4">
                  <c:v>-3</c:v>
                </c:pt>
                <c:pt idx="5">
                  <c:v>-3</c:v>
                </c:pt>
                <c:pt idx="6">
                  <c:v>-3</c:v>
                </c:pt>
                <c:pt idx="7">
                  <c:v>-3</c:v>
                </c:pt>
                <c:pt idx="8">
                  <c:v>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AFF-49C0-A40E-6786BD36D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682752"/>
        <c:axId val="416684288"/>
      </c:lineChart>
      <c:catAx>
        <c:axId val="41668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high"/>
        <c:spPr>
          <a:ln w="9525">
            <a:solidFill>
              <a:schemeClr val="bg2"/>
            </a:solidFill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416684288"/>
        <c:crosses val="autoZero"/>
        <c:auto val="1"/>
        <c:lblAlgn val="ctr"/>
        <c:lblOffset val="100"/>
        <c:noMultiLvlLbl val="0"/>
      </c:catAx>
      <c:valAx>
        <c:axId val="416684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16682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700"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B0D70-2978-4F19-AC0B-6731C7D5C12F}" type="doc">
      <dgm:prSet loTypeId="urn:microsoft.com/office/officeart/2005/8/layout/hProcess1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NG"/>
        </a:p>
      </dgm:t>
    </dgm:pt>
    <dgm:pt modelId="{DC0484C3-C71B-4B51-B061-839ECD904A04}">
      <dgm:prSet phldrT="[Text]" custT="1"/>
      <dgm:spPr/>
      <dgm:t>
        <a:bodyPr/>
        <a:lstStyle/>
        <a:p>
          <a:r>
            <a:rPr lang="en-US" sz="1300" b="1" u="sng" dirty="0">
              <a:solidFill>
                <a:schemeClr val="accent1">
                  <a:lumMod val="50000"/>
                </a:schemeClr>
              </a:solidFill>
            </a:rPr>
            <a:t>Dec. 2019</a:t>
          </a:r>
        </a:p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Nigeria commits to be amongst pioneer INFF  implementers &amp; setup institutional structure</a:t>
          </a:r>
        </a:p>
      </dgm:t>
    </dgm:pt>
    <dgm:pt modelId="{3ADE3BC5-590E-4A43-810C-0FE08B82978E}" type="parTrans" cxnId="{0ACD44E5-2C43-43F2-B985-CAEF588A87BF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DA4E3456-E4ED-44BB-9E85-8614703122B8}" type="sibTrans" cxnId="{0ACD44E5-2C43-43F2-B985-CAEF588A87BF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E2B0D62D-CC5A-4536-A756-3C41442FB914}">
      <dgm:prSet phldrT="[Text]" custT="1"/>
      <dgm:spPr/>
      <dgm:t>
        <a:bodyPr/>
        <a:lstStyle/>
        <a:p>
          <a:r>
            <a:rPr lang="en-US" sz="1450" b="1" u="sng" dirty="0">
              <a:solidFill>
                <a:schemeClr val="accent1">
                  <a:lumMod val="50000"/>
                </a:schemeClr>
              </a:solidFill>
            </a:rPr>
            <a:t>June 2020</a:t>
          </a:r>
        </a:p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Kicked-off Development Finance Assessment (DFA) process and  stakeholder  workshop</a:t>
          </a:r>
        </a:p>
      </dgm:t>
    </dgm:pt>
    <dgm:pt modelId="{6A4C3C91-2637-4E01-BA41-D730F6CC5CFD}" type="parTrans" cxnId="{12B0B3AB-AF4E-4638-8100-EFA6874DD0F4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9390E577-1D46-44F9-9143-47B59A0959E2}" type="sibTrans" cxnId="{12B0B3AB-AF4E-4638-8100-EFA6874DD0F4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CDBAABF5-5E3A-4562-8DD3-D953AC96245D}">
      <dgm:prSet phldrT="[Text]" custT="1"/>
      <dgm:spPr/>
      <dgm:t>
        <a:bodyPr/>
        <a:lstStyle/>
        <a:p>
          <a:r>
            <a:rPr lang="en-US" sz="1300" b="1" u="sng" dirty="0">
              <a:solidFill>
                <a:schemeClr val="accent1">
                  <a:lumMod val="50000"/>
                </a:schemeClr>
              </a:solidFill>
            </a:rPr>
            <a:t>Oct. 2020</a:t>
          </a:r>
        </a:p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DFA Report Concluded</a:t>
          </a:r>
        </a:p>
      </dgm:t>
    </dgm:pt>
    <dgm:pt modelId="{90D12AE4-047D-4263-AFCC-003FDB025343}" type="parTrans" cxnId="{188A66CC-8C31-42B4-9819-CBAF743F8E48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21F53241-0987-4A5F-8A2A-38CC5F98FE9B}" type="sibTrans" cxnId="{188A66CC-8C31-42B4-9819-CBAF743F8E48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395AD0DC-47DF-4F80-A524-854D54DEE1E7}">
      <dgm:prSet phldrT="[Text]" custT="1"/>
      <dgm:spPr/>
      <dgm:t>
        <a:bodyPr/>
        <a:lstStyle/>
        <a:p>
          <a:r>
            <a:rPr lang="en-US" sz="1300" b="1" u="sng" dirty="0">
              <a:solidFill>
                <a:schemeClr val="accent1">
                  <a:lumMod val="50000"/>
                </a:schemeClr>
              </a:solidFill>
            </a:rPr>
            <a:t>April 2021</a:t>
          </a:r>
        </a:p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Kicked-off INFF Phase 2 – Financing Strategy / INFS</a:t>
          </a:r>
        </a:p>
      </dgm:t>
    </dgm:pt>
    <dgm:pt modelId="{D8047085-7A86-44CA-A7D0-081A3FB3FB67}" type="parTrans" cxnId="{97C80537-ECBF-4DC7-8ECE-B5EEE74DA994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9266CB41-53BA-423C-821E-3A3EC273BC75}" type="sibTrans" cxnId="{97C80537-ECBF-4DC7-8ECE-B5EEE74DA994}">
      <dgm:prSet/>
      <dgm:spPr/>
      <dgm:t>
        <a:bodyPr/>
        <a:lstStyle/>
        <a:p>
          <a:endParaRPr lang="en-US" sz="1450">
            <a:solidFill>
              <a:schemeClr val="accent1">
                <a:lumMod val="50000"/>
              </a:schemeClr>
            </a:solidFill>
          </a:endParaRPr>
        </a:p>
      </dgm:t>
    </dgm:pt>
    <dgm:pt modelId="{8A89D437-584F-475D-A3FD-F65F2F4F3B21}">
      <dgm:prSet phldrT="[Text]" custT="1"/>
      <dgm:spPr/>
      <dgm:t>
        <a:bodyPr/>
        <a:lstStyle/>
        <a:p>
          <a:r>
            <a:rPr lang="en-US" sz="1300" b="1" u="sng" dirty="0">
              <a:solidFill>
                <a:schemeClr val="accent1">
                  <a:lumMod val="50000"/>
                </a:schemeClr>
              </a:solidFill>
            </a:rPr>
            <a:t>Nov. 2021</a:t>
          </a:r>
        </a:p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Draft INFS completed &amp; begun preparing the Roadmap</a:t>
          </a:r>
        </a:p>
      </dgm:t>
    </dgm:pt>
    <dgm:pt modelId="{B2BC1BF6-8738-4273-B3DA-AF38A2EB2DD2}" type="parTrans" cxnId="{B7365370-D8CC-4E9B-9F17-0D12A40AA881}">
      <dgm:prSet/>
      <dgm:spPr/>
      <dgm:t>
        <a:bodyPr/>
        <a:lstStyle/>
        <a:p>
          <a:endParaRPr lang="en-NG" sz="1450">
            <a:solidFill>
              <a:schemeClr val="accent1">
                <a:lumMod val="50000"/>
              </a:schemeClr>
            </a:solidFill>
          </a:endParaRPr>
        </a:p>
      </dgm:t>
    </dgm:pt>
    <dgm:pt modelId="{C5EFFE9E-6C29-4F90-9888-8FCEA9EDA654}" type="sibTrans" cxnId="{B7365370-D8CC-4E9B-9F17-0D12A40AA881}">
      <dgm:prSet/>
      <dgm:spPr/>
      <dgm:t>
        <a:bodyPr/>
        <a:lstStyle/>
        <a:p>
          <a:endParaRPr lang="en-NG" sz="1450">
            <a:solidFill>
              <a:schemeClr val="accent1">
                <a:lumMod val="50000"/>
              </a:schemeClr>
            </a:solidFill>
          </a:endParaRPr>
        </a:p>
      </dgm:t>
    </dgm:pt>
    <dgm:pt modelId="{EF4A9771-895B-42AE-B6AD-AF72235C54DB}">
      <dgm:prSet custT="1"/>
      <dgm:spPr/>
      <dgm:t>
        <a:bodyPr/>
        <a:lstStyle/>
        <a:p>
          <a:r>
            <a:rPr lang="en-US" sz="1300" b="1" u="sng" dirty="0">
              <a:solidFill>
                <a:schemeClr val="accent1">
                  <a:lumMod val="50000"/>
                </a:schemeClr>
              </a:solidFill>
            </a:rPr>
            <a:t>Sept. 2022</a:t>
          </a:r>
        </a:p>
        <a:p>
          <a:r>
            <a:rPr lang="en-US" sz="1300" dirty="0">
              <a:solidFill>
                <a:schemeClr val="accent1">
                  <a:lumMod val="50000"/>
                </a:schemeClr>
              </a:solidFill>
            </a:rPr>
            <a:t>INFF Report completed and launched at UNGA</a:t>
          </a:r>
          <a:endParaRPr lang="en-US" sz="1300" b="1" u="sng" dirty="0">
            <a:solidFill>
              <a:schemeClr val="accent1">
                <a:lumMod val="50000"/>
              </a:schemeClr>
            </a:solidFill>
          </a:endParaRPr>
        </a:p>
      </dgm:t>
    </dgm:pt>
    <dgm:pt modelId="{A32B9F07-52FB-4C18-A401-020B252E3FA5}" type="parTrans" cxnId="{15812CC4-2AE5-47B8-863F-8B44C9DD1147}">
      <dgm:prSet/>
      <dgm:spPr/>
      <dgm:t>
        <a:bodyPr/>
        <a:lstStyle/>
        <a:p>
          <a:endParaRPr lang="en-NG"/>
        </a:p>
      </dgm:t>
    </dgm:pt>
    <dgm:pt modelId="{A3857FBF-AE51-461C-A8A4-5648D429CF53}" type="sibTrans" cxnId="{15812CC4-2AE5-47B8-863F-8B44C9DD1147}">
      <dgm:prSet/>
      <dgm:spPr/>
      <dgm:t>
        <a:bodyPr/>
        <a:lstStyle/>
        <a:p>
          <a:endParaRPr lang="en-NG"/>
        </a:p>
      </dgm:t>
    </dgm:pt>
    <dgm:pt modelId="{F1F50940-2C8B-42EE-A618-AFDE59E33833}">
      <dgm:prSet custT="1"/>
      <dgm:spPr/>
      <dgm:t>
        <a:bodyPr/>
        <a:lstStyle/>
        <a:p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Jan. 2023</a:t>
          </a:r>
        </a:p>
        <a:p>
          <a:r>
            <a:rPr lang="en-US" sz="1300" kern="1200" dirty="0">
              <a:solidFill>
                <a:srgbClr val="0367A6">
                  <a:lumMod val="50000"/>
                </a:srgbClr>
              </a:solidFill>
              <a:latin typeface="Segoe UI"/>
              <a:ea typeface="+mn-ea"/>
              <a:cs typeface="+mn-cs"/>
            </a:rPr>
            <a:t>Began implementing/ testing a few action plans</a:t>
          </a:r>
        </a:p>
      </dgm:t>
    </dgm:pt>
    <dgm:pt modelId="{BEC2FA9C-67FB-4136-99B7-5E8D23F14C4A}" type="parTrans" cxnId="{FF9D2BF8-FDB8-4B46-936A-7D3AA861F038}">
      <dgm:prSet/>
      <dgm:spPr/>
      <dgm:t>
        <a:bodyPr/>
        <a:lstStyle/>
        <a:p>
          <a:endParaRPr lang="en-NG"/>
        </a:p>
      </dgm:t>
    </dgm:pt>
    <dgm:pt modelId="{04AE57D5-4F0F-437F-8A60-870A73B2D22A}" type="sibTrans" cxnId="{FF9D2BF8-FDB8-4B46-936A-7D3AA861F038}">
      <dgm:prSet/>
      <dgm:spPr/>
      <dgm:t>
        <a:bodyPr/>
        <a:lstStyle/>
        <a:p>
          <a:endParaRPr lang="en-NG"/>
        </a:p>
      </dgm:t>
    </dgm:pt>
    <dgm:pt modelId="{44F22E33-1BAB-4756-9589-634C5313DAE9}">
      <dgm:prSet custT="1"/>
      <dgm:spPr/>
      <dgm:t>
        <a:bodyPr/>
        <a:lstStyle/>
        <a:p>
          <a:r>
            <a:rPr lang="en-US" sz="1300" b="1" u="sng" dirty="0">
              <a:solidFill>
                <a:srgbClr val="0F4179"/>
              </a:solidFill>
            </a:rPr>
            <a:t>July 2015</a:t>
          </a:r>
          <a:r>
            <a:rPr lang="en-US" sz="1300" dirty="0">
              <a:solidFill>
                <a:srgbClr val="0F4179"/>
              </a:solidFill>
            </a:rPr>
            <a:t> Addis Ababa Action Agenda adopted</a:t>
          </a:r>
          <a:endParaRPr lang="en-NG" sz="1300" dirty="0">
            <a:solidFill>
              <a:srgbClr val="0F4179"/>
            </a:solidFill>
          </a:endParaRPr>
        </a:p>
      </dgm:t>
    </dgm:pt>
    <dgm:pt modelId="{54BE0B42-9F44-40A7-819F-C5DE6BAE2CEA}" type="sibTrans" cxnId="{73F143A6-15BA-4B8A-9604-8D51186F0461}">
      <dgm:prSet/>
      <dgm:spPr/>
      <dgm:t>
        <a:bodyPr/>
        <a:lstStyle/>
        <a:p>
          <a:endParaRPr lang="en-NG"/>
        </a:p>
      </dgm:t>
    </dgm:pt>
    <dgm:pt modelId="{50DD65D7-0E09-4261-935F-9AD16A55B599}" type="parTrans" cxnId="{73F143A6-15BA-4B8A-9604-8D51186F0461}">
      <dgm:prSet/>
      <dgm:spPr/>
      <dgm:t>
        <a:bodyPr/>
        <a:lstStyle/>
        <a:p>
          <a:endParaRPr lang="en-NG"/>
        </a:p>
      </dgm:t>
    </dgm:pt>
    <dgm:pt modelId="{3ED9ADD8-2410-4B3F-B4EA-1597F0F492F2}" type="pres">
      <dgm:prSet presAssocID="{72CB0D70-2978-4F19-AC0B-6731C7D5C12F}" presName="Name0" presStyleCnt="0">
        <dgm:presLayoutVars>
          <dgm:dir/>
          <dgm:resizeHandles val="exact"/>
        </dgm:presLayoutVars>
      </dgm:prSet>
      <dgm:spPr/>
    </dgm:pt>
    <dgm:pt modelId="{45FBB6A2-AA0C-4037-B192-95CA5B0ED2C0}" type="pres">
      <dgm:prSet presAssocID="{72CB0D70-2978-4F19-AC0B-6731C7D5C12F}" presName="arrow" presStyleLbl="bgShp" presStyleIdx="0" presStyleCnt="1"/>
      <dgm:spPr>
        <a:solidFill>
          <a:schemeClr val="accent1">
            <a:lumMod val="20000"/>
            <a:lumOff val="80000"/>
          </a:schemeClr>
        </a:solidFill>
      </dgm:spPr>
    </dgm:pt>
    <dgm:pt modelId="{D77EEE69-7790-4BCF-83BE-3F3832B45C09}" type="pres">
      <dgm:prSet presAssocID="{72CB0D70-2978-4F19-AC0B-6731C7D5C12F}" presName="points" presStyleCnt="0"/>
      <dgm:spPr/>
    </dgm:pt>
    <dgm:pt modelId="{59E7A59D-B96C-4316-A102-6593A54556AA}" type="pres">
      <dgm:prSet presAssocID="{44F22E33-1BAB-4756-9589-634C5313DAE9}" presName="compositeA" presStyleCnt="0"/>
      <dgm:spPr/>
    </dgm:pt>
    <dgm:pt modelId="{4D44C0AC-744C-4EC9-9329-62F324CE0814}" type="pres">
      <dgm:prSet presAssocID="{44F22E33-1BAB-4756-9589-634C5313DAE9}" presName="textA" presStyleLbl="revTx" presStyleIdx="0" presStyleCnt="8" custScaleX="135468">
        <dgm:presLayoutVars>
          <dgm:bulletEnabled val="1"/>
        </dgm:presLayoutVars>
      </dgm:prSet>
      <dgm:spPr/>
    </dgm:pt>
    <dgm:pt modelId="{73E83447-DD2A-445C-A826-2ADAFD814606}" type="pres">
      <dgm:prSet presAssocID="{44F22E33-1BAB-4756-9589-634C5313DAE9}" presName="circleA" presStyleLbl="node1" presStyleIdx="0" presStyleCnt="8"/>
      <dgm:spPr/>
    </dgm:pt>
    <dgm:pt modelId="{13B150DB-0B26-4313-8383-8099DE96ADE8}" type="pres">
      <dgm:prSet presAssocID="{44F22E33-1BAB-4756-9589-634C5313DAE9}" presName="spaceA" presStyleCnt="0"/>
      <dgm:spPr/>
    </dgm:pt>
    <dgm:pt modelId="{9342FF24-81A6-47F9-861A-02C830DA66BA}" type="pres">
      <dgm:prSet presAssocID="{54BE0B42-9F44-40A7-819F-C5DE6BAE2CEA}" presName="space" presStyleCnt="0"/>
      <dgm:spPr/>
    </dgm:pt>
    <dgm:pt modelId="{129F60D0-DED9-4FE7-9294-B6611A4A190A}" type="pres">
      <dgm:prSet presAssocID="{DC0484C3-C71B-4B51-B061-839ECD904A04}" presName="compositeB" presStyleCnt="0"/>
      <dgm:spPr/>
    </dgm:pt>
    <dgm:pt modelId="{F4FCBD67-0382-4CF7-B1C2-6388EE4BA4B8}" type="pres">
      <dgm:prSet presAssocID="{DC0484C3-C71B-4B51-B061-839ECD904A04}" presName="textB" presStyleLbl="revTx" presStyleIdx="1" presStyleCnt="8" custScaleX="190811">
        <dgm:presLayoutVars>
          <dgm:bulletEnabled val="1"/>
        </dgm:presLayoutVars>
      </dgm:prSet>
      <dgm:spPr/>
    </dgm:pt>
    <dgm:pt modelId="{FF9CC284-466B-4926-ADBC-3C5D6232169F}" type="pres">
      <dgm:prSet presAssocID="{DC0484C3-C71B-4B51-B061-839ECD904A04}" presName="circleB" presStyleLbl="node1" presStyleIdx="1" presStyleCnt="8"/>
      <dgm:spPr/>
    </dgm:pt>
    <dgm:pt modelId="{A49CA54A-14EE-47D7-9DD9-230B9015B53A}" type="pres">
      <dgm:prSet presAssocID="{DC0484C3-C71B-4B51-B061-839ECD904A04}" presName="spaceB" presStyleCnt="0"/>
      <dgm:spPr/>
    </dgm:pt>
    <dgm:pt modelId="{93CF96D4-8161-48A4-8727-012C40AB5BAF}" type="pres">
      <dgm:prSet presAssocID="{DA4E3456-E4ED-44BB-9E85-8614703122B8}" presName="space" presStyleCnt="0"/>
      <dgm:spPr/>
    </dgm:pt>
    <dgm:pt modelId="{678A8A0C-D1EE-4524-A3F6-184EDBAC1EC0}" type="pres">
      <dgm:prSet presAssocID="{E2B0D62D-CC5A-4536-A756-3C41442FB914}" presName="compositeA" presStyleCnt="0"/>
      <dgm:spPr/>
    </dgm:pt>
    <dgm:pt modelId="{CCC55B9C-E631-469D-BB04-14DB5E601363}" type="pres">
      <dgm:prSet presAssocID="{E2B0D62D-CC5A-4536-A756-3C41442FB914}" presName="textA" presStyleLbl="revTx" presStyleIdx="2" presStyleCnt="8" custScaleX="156429">
        <dgm:presLayoutVars>
          <dgm:bulletEnabled val="1"/>
        </dgm:presLayoutVars>
      </dgm:prSet>
      <dgm:spPr/>
    </dgm:pt>
    <dgm:pt modelId="{85E77F96-9F24-4121-ACDC-CC5125C56214}" type="pres">
      <dgm:prSet presAssocID="{E2B0D62D-CC5A-4536-A756-3C41442FB914}" presName="circleA" presStyleLbl="node1" presStyleIdx="2" presStyleCnt="8"/>
      <dgm:spPr/>
    </dgm:pt>
    <dgm:pt modelId="{EE39898A-53BD-4E4A-9C23-56701E63A233}" type="pres">
      <dgm:prSet presAssocID="{E2B0D62D-CC5A-4536-A756-3C41442FB914}" presName="spaceA" presStyleCnt="0"/>
      <dgm:spPr/>
    </dgm:pt>
    <dgm:pt modelId="{8A42439E-911D-4AFF-AED4-26438234E831}" type="pres">
      <dgm:prSet presAssocID="{9390E577-1D46-44F9-9143-47B59A0959E2}" presName="space" presStyleCnt="0"/>
      <dgm:spPr/>
    </dgm:pt>
    <dgm:pt modelId="{4A441320-33D8-4F0B-BD1A-CB049AE66B86}" type="pres">
      <dgm:prSet presAssocID="{CDBAABF5-5E3A-4562-8DD3-D953AC96245D}" presName="compositeB" presStyleCnt="0"/>
      <dgm:spPr/>
    </dgm:pt>
    <dgm:pt modelId="{5E610A9D-FB1F-46C5-BB11-5FD2071C59CD}" type="pres">
      <dgm:prSet presAssocID="{CDBAABF5-5E3A-4562-8DD3-D953AC96245D}" presName="textB" presStyleLbl="revTx" presStyleIdx="3" presStyleCnt="8" custScaleX="124139">
        <dgm:presLayoutVars>
          <dgm:bulletEnabled val="1"/>
        </dgm:presLayoutVars>
      </dgm:prSet>
      <dgm:spPr/>
    </dgm:pt>
    <dgm:pt modelId="{29CE356D-6A6D-4EE4-8ABE-CE70A8329A42}" type="pres">
      <dgm:prSet presAssocID="{CDBAABF5-5E3A-4562-8DD3-D953AC96245D}" presName="circleB" presStyleLbl="node1" presStyleIdx="3" presStyleCnt="8"/>
      <dgm:spPr/>
    </dgm:pt>
    <dgm:pt modelId="{F23518F9-DAC0-4041-B171-CC85C3F100B0}" type="pres">
      <dgm:prSet presAssocID="{CDBAABF5-5E3A-4562-8DD3-D953AC96245D}" presName="spaceB" presStyleCnt="0"/>
      <dgm:spPr/>
    </dgm:pt>
    <dgm:pt modelId="{C4AF5D4B-8CD5-4F41-9197-380225637AB7}" type="pres">
      <dgm:prSet presAssocID="{21F53241-0987-4A5F-8A2A-38CC5F98FE9B}" presName="space" presStyleCnt="0"/>
      <dgm:spPr/>
    </dgm:pt>
    <dgm:pt modelId="{D4364102-ADBE-447A-9A38-BE24D33C133F}" type="pres">
      <dgm:prSet presAssocID="{395AD0DC-47DF-4F80-A524-854D54DEE1E7}" presName="compositeA" presStyleCnt="0"/>
      <dgm:spPr/>
    </dgm:pt>
    <dgm:pt modelId="{CC9A9A8D-DB92-4918-A8D2-C01F1D01AA14}" type="pres">
      <dgm:prSet presAssocID="{395AD0DC-47DF-4F80-A524-854D54DEE1E7}" presName="textA" presStyleLbl="revTx" presStyleIdx="4" presStyleCnt="8" custScaleX="107611">
        <dgm:presLayoutVars>
          <dgm:bulletEnabled val="1"/>
        </dgm:presLayoutVars>
      </dgm:prSet>
      <dgm:spPr/>
    </dgm:pt>
    <dgm:pt modelId="{634E2321-D27C-41A3-B92A-0FB1EB2457D6}" type="pres">
      <dgm:prSet presAssocID="{395AD0DC-47DF-4F80-A524-854D54DEE1E7}" presName="circleA" presStyleLbl="node1" presStyleIdx="4" presStyleCnt="8"/>
      <dgm:spPr/>
    </dgm:pt>
    <dgm:pt modelId="{1BDF76E9-BA1B-4C5F-8D96-25D288051352}" type="pres">
      <dgm:prSet presAssocID="{395AD0DC-47DF-4F80-A524-854D54DEE1E7}" presName="spaceA" presStyleCnt="0"/>
      <dgm:spPr/>
    </dgm:pt>
    <dgm:pt modelId="{64651DE6-8D2F-4713-908F-0D905F8CD658}" type="pres">
      <dgm:prSet presAssocID="{9266CB41-53BA-423C-821E-3A3EC273BC75}" presName="space" presStyleCnt="0"/>
      <dgm:spPr/>
    </dgm:pt>
    <dgm:pt modelId="{0152921B-5961-490E-A7A1-0DE33DA1BFDA}" type="pres">
      <dgm:prSet presAssocID="{8A89D437-584F-475D-A3FD-F65F2F4F3B21}" presName="compositeB" presStyleCnt="0"/>
      <dgm:spPr/>
    </dgm:pt>
    <dgm:pt modelId="{B674E63F-492A-4D77-96A4-5E511643EC6E}" type="pres">
      <dgm:prSet presAssocID="{8A89D437-584F-475D-A3FD-F65F2F4F3B21}" presName="textB" presStyleLbl="revTx" presStyleIdx="5" presStyleCnt="8">
        <dgm:presLayoutVars>
          <dgm:bulletEnabled val="1"/>
        </dgm:presLayoutVars>
      </dgm:prSet>
      <dgm:spPr/>
    </dgm:pt>
    <dgm:pt modelId="{5DE73F23-1D18-451B-A366-1B9AEA3F2DA7}" type="pres">
      <dgm:prSet presAssocID="{8A89D437-584F-475D-A3FD-F65F2F4F3B21}" presName="circleB" presStyleLbl="node1" presStyleIdx="5" presStyleCnt="8"/>
      <dgm:spPr/>
    </dgm:pt>
    <dgm:pt modelId="{76B68AC1-2E65-41F5-B3DB-B83B1A1F2182}" type="pres">
      <dgm:prSet presAssocID="{8A89D437-584F-475D-A3FD-F65F2F4F3B21}" presName="spaceB" presStyleCnt="0"/>
      <dgm:spPr/>
    </dgm:pt>
    <dgm:pt modelId="{7ACE2BB4-0AB5-4605-BA83-0B42CDFBE993}" type="pres">
      <dgm:prSet presAssocID="{C5EFFE9E-6C29-4F90-9888-8FCEA9EDA654}" presName="space" presStyleCnt="0"/>
      <dgm:spPr/>
    </dgm:pt>
    <dgm:pt modelId="{62B62F00-DD9C-44B3-942E-5EB7EBD23412}" type="pres">
      <dgm:prSet presAssocID="{EF4A9771-895B-42AE-B6AD-AF72235C54DB}" presName="compositeA" presStyleCnt="0"/>
      <dgm:spPr/>
    </dgm:pt>
    <dgm:pt modelId="{11591D2B-D875-4D1D-9711-50C4EA737C14}" type="pres">
      <dgm:prSet presAssocID="{EF4A9771-895B-42AE-B6AD-AF72235C54DB}" presName="textA" presStyleLbl="revTx" presStyleIdx="6" presStyleCnt="8">
        <dgm:presLayoutVars>
          <dgm:bulletEnabled val="1"/>
        </dgm:presLayoutVars>
      </dgm:prSet>
      <dgm:spPr/>
    </dgm:pt>
    <dgm:pt modelId="{87861AD1-80ED-498C-96D1-9DAD602913BF}" type="pres">
      <dgm:prSet presAssocID="{EF4A9771-895B-42AE-B6AD-AF72235C54DB}" presName="circleA" presStyleLbl="node1" presStyleIdx="6" presStyleCnt="8"/>
      <dgm:spPr/>
    </dgm:pt>
    <dgm:pt modelId="{8CAEBACB-78E1-42B2-888B-11E20B77FF12}" type="pres">
      <dgm:prSet presAssocID="{EF4A9771-895B-42AE-B6AD-AF72235C54DB}" presName="spaceA" presStyleCnt="0"/>
      <dgm:spPr/>
    </dgm:pt>
    <dgm:pt modelId="{BE3DD2DD-40EA-4DA8-927C-2955F92372D0}" type="pres">
      <dgm:prSet presAssocID="{A3857FBF-AE51-461C-A8A4-5648D429CF53}" presName="space" presStyleCnt="0"/>
      <dgm:spPr/>
    </dgm:pt>
    <dgm:pt modelId="{B13092AE-0DBE-4A4F-A363-9AF72403BBAB}" type="pres">
      <dgm:prSet presAssocID="{F1F50940-2C8B-42EE-A618-AFDE59E33833}" presName="compositeB" presStyleCnt="0"/>
      <dgm:spPr/>
    </dgm:pt>
    <dgm:pt modelId="{727F7681-BC0C-4505-8760-08DB18C423B8}" type="pres">
      <dgm:prSet presAssocID="{F1F50940-2C8B-42EE-A618-AFDE59E33833}" presName="textB" presStyleLbl="revTx" presStyleIdx="7" presStyleCnt="8" custScaleX="145176">
        <dgm:presLayoutVars>
          <dgm:bulletEnabled val="1"/>
        </dgm:presLayoutVars>
      </dgm:prSet>
      <dgm:spPr/>
    </dgm:pt>
    <dgm:pt modelId="{5018DC1E-D58E-46AD-8848-90E82BA0EA02}" type="pres">
      <dgm:prSet presAssocID="{F1F50940-2C8B-42EE-A618-AFDE59E33833}" presName="circleB" presStyleLbl="node1" presStyleIdx="7" presStyleCnt="8"/>
      <dgm:spPr/>
    </dgm:pt>
    <dgm:pt modelId="{04CA0FAA-4D44-410A-8BA2-8F413E36205D}" type="pres">
      <dgm:prSet presAssocID="{F1F50940-2C8B-42EE-A618-AFDE59E33833}" presName="spaceB" presStyleCnt="0"/>
      <dgm:spPr/>
    </dgm:pt>
  </dgm:ptLst>
  <dgm:cxnLst>
    <dgm:cxn modelId="{E7AC0A01-0D85-47A6-B466-57A23F92FCBB}" type="presOf" srcId="{CDBAABF5-5E3A-4562-8DD3-D953AC96245D}" destId="{5E610A9D-FB1F-46C5-BB11-5FD2071C59CD}" srcOrd="0" destOrd="0" presId="urn:microsoft.com/office/officeart/2005/8/layout/hProcess11"/>
    <dgm:cxn modelId="{97C80537-ECBF-4DC7-8ECE-B5EEE74DA994}" srcId="{72CB0D70-2978-4F19-AC0B-6731C7D5C12F}" destId="{395AD0DC-47DF-4F80-A524-854D54DEE1E7}" srcOrd="4" destOrd="0" parTransId="{D8047085-7A86-44CA-A7D0-081A3FB3FB67}" sibTransId="{9266CB41-53BA-423C-821E-3A3EC273BC75}"/>
    <dgm:cxn modelId="{7A64635D-2A1E-4F36-A2B5-D8341B029953}" type="presOf" srcId="{DC0484C3-C71B-4B51-B061-839ECD904A04}" destId="{F4FCBD67-0382-4CF7-B1C2-6388EE4BA4B8}" srcOrd="0" destOrd="0" presId="urn:microsoft.com/office/officeart/2005/8/layout/hProcess11"/>
    <dgm:cxn modelId="{59A33168-F708-4A0B-842B-8EB07DBF4907}" type="presOf" srcId="{8A89D437-584F-475D-A3FD-F65F2F4F3B21}" destId="{B674E63F-492A-4D77-96A4-5E511643EC6E}" srcOrd="0" destOrd="0" presId="urn:microsoft.com/office/officeart/2005/8/layout/hProcess11"/>
    <dgm:cxn modelId="{344F4E49-D88A-4DCA-9FF1-05502725478B}" type="presOf" srcId="{44F22E33-1BAB-4756-9589-634C5313DAE9}" destId="{4D44C0AC-744C-4EC9-9329-62F324CE0814}" srcOrd="0" destOrd="0" presId="urn:microsoft.com/office/officeart/2005/8/layout/hProcess11"/>
    <dgm:cxn modelId="{6094C74D-C611-4AE9-A545-13F5B67E9D44}" type="presOf" srcId="{EF4A9771-895B-42AE-B6AD-AF72235C54DB}" destId="{11591D2B-D875-4D1D-9711-50C4EA737C14}" srcOrd="0" destOrd="0" presId="urn:microsoft.com/office/officeart/2005/8/layout/hProcess11"/>
    <dgm:cxn modelId="{B7365370-D8CC-4E9B-9F17-0D12A40AA881}" srcId="{72CB0D70-2978-4F19-AC0B-6731C7D5C12F}" destId="{8A89D437-584F-475D-A3FD-F65F2F4F3B21}" srcOrd="5" destOrd="0" parTransId="{B2BC1BF6-8738-4273-B3DA-AF38A2EB2DD2}" sibTransId="{C5EFFE9E-6C29-4F90-9888-8FCEA9EDA654}"/>
    <dgm:cxn modelId="{73F143A6-15BA-4B8A-9604-8D51186F0461}" srcId="{72CB0D70-2978-4F19-AC0B-6731C7D5C12F}" destId="{44F22E33-1BAB-4756-9589-634C5313DAE9}" srcOrd="0" destOrd="0" parTransId="{50DD65D7-0E09-4261-935F-9AD16A55B599}" sibTransId="{54BE0B42-9F44-40A7-819F-C5DE6BAE2CEA}"/>
    <dgm:cxn modelId="{12B0B3AB-AF4E-4638-8100-EFA6874DD0F4}" srcId="{72CB0D70-2978-4F19-AC0B-6731C7D5C12F}" destId="{E2B0D62D-CC5A-4536-A756-3C41442FB914}" srcOrd="2" destOrd="0" parTransId="{6A4C3C91-2637-4E01-BA41-D730F6CC5CFD}" sibTransId="{9390E577-1D46-44F9-9143-47B59A0959E2}"/>
    <dgm:cxn modelId="{5B3860B5-5E1E-40CE-9F1A-E6BEDC637E23}" type="presOf" srcId="{E2B0D62D-CC5A-4536-A756-3C41442FB914}" destId="{CCC55B9C-E631-469D-BB04-14DB5E601363}" srcOrd="0" destOrd="0" presId="urn:microsoft.com/office/officeart/2005/8/layout/hProcess11"/>
    <dgm:cxn modelId="{BFDDD1BB-03CC-4678-94A3-5542AF62AAA7}" type="presOf" srcId="{F1F50940-2C8B-42EE-A618-AFDE59E33833}" destId="{727F7681-BC0C-4505-8760-08DB18C423B8}" srcOrd="0" destOrd="0" presId="urn:microsoft.com/office/officeart/2005/8/layout/hProcess11"/>
    <dgm:cxn modelId="{15812CC4-2AE5-47B8-863F-8B44C9DD1147}" srcId="{72CB0D70-2978-4F19-AC0B-6731C7D5C12F}" destId="{EF4A9771-895B-42AE-B6AD-AF72235C54DB}" srcOrd="6" destOrd="0" parTransId="{A32B9F07-52FB-4C18-A401-020B252E3FA5}" sibTransId="{A3857FBF-AE51-461C-A8A4-5648D429CF53}"/>
    <dgm:cxn modelId="{568D70C9-436A-4EEA-BCBB-54D15A2DF4FA}" type="presOf" srcId="{395AD0DC-47DF-4F80-A524-854D54DEE1E7}" destId="{CC9A9A8D-DB92-4918-A8D2-C01F1D01AA14}" srcOrd="0" destOrd="0" presId="urn:microsoft.com/office/officeart/2005/8/layout/hProcess11"/>
    <dgm:cxn modelId="{188A66CC-8C31-42B4-9819-CBAF743F8E48}" srcId="{72CB0D70-2978-4F19-AC0B-6731C7D5C12F}" destId="{CDBAABF5-5E3A-4562-8DD3-D953AC96245D}" srcOrd="3" destOrd="0" parTransId="{90D12AE4-047D-4263-AFCC-003FDB025343}" sibTransId="{21F53241-0987-4A5F-8A2A-38CC5F98FE9B}"/>
    <dgm:cxn modelId="{0ACD44E5-2C43-43F2-B985-CAEF588A87BF}" srcId="{72CB0D70-2978-4F19-AC0B-6731C7D5C12F}" destId="{DC0484C3-C71B-4B51-B061-839ECD904A04}" srcOrd="1" destOrd="0" parTransId="{3ADE3BC5-590E-4A43-810C-0FE08B82978E}" sibTransId="{DA4E3456-E4ED-44BB-9E85-8614703122B8}"/>
    <dgm:cxn modelId="{7916D6F6-26C2-40AA-97F8-F8EA7644C1D1}" type="presOf" srcId="{72CB0D70-2978-4F19-AC0B-6731C7D5C12F}" destId="{3ED9ADD8-2410-4B3F-B4EA-1597F0F492F2}" srcOrd="0" destOrd="0" presId="urn:microsoft.com/office/officeart/2005/8/layout/hProcess11"/>
    <dgm:cxn modelId="{FF9D2BF8-FDB8-4B46-936A-7D3AA861F038}" srcId="{72CB0D70-2978-4F19-AC0B-6731C7D5C12F}" destId="{F1F50940-2C8B-42EE-A618-AFDE59E33833}" srcOrd="7" destOrd="0" parTransId="{BEC2FA9C-67FB-4136-99B7-5E8D23F14C4A}" sibTransId="{04AE57D5-4F0F-437F-8A60-870A73B2D22A}"/>
    <dgm:cxn modelId="{8BCD95B3-14D7-46CB-B713-A275FBFEBA4C}" type="presParOf" srcId="{3ED9ADD8-2410-4B3F-B4EA-1597F0F492F2}" destId="{45FBB6A2-AA0C-4037-B192-95CA5B0ED2C0}" srcOrd="0" destOrd="0" presId="urn:microsoft.com/office/officeart/2005/8/layout/hProcess11"/>
    <dgm:cxn modelId="{980581A6-6367-4BCD-89C3-04659A3FE61C}" type="presParOf" srcId="{3ED9ADD8-2410-4B3F-B4EA-1597F0F492F2}" destId="{D77EEE69-7790-4BCF-83BE-3F3832B45C09}" srcOrd="1" destOrd="0" presId="urn:microsoft.com/office/officeart/2005/8/layout/hProcess11"/>
    <dgm:cxn modelId="{9856F057-BEE2-465E-9145-86B09F4BA941}" type="presParOf" srcId="{D77EEE69-7790-4BCF-83BE-3F3832B45C09}" destId="{59E7A59D-B96C-4316-A102-6593A54556AA}" srcOrd="0" destOrd="0" presId="urn:microsoft.com/office/officeart/2005/8/layout/hProcess11"/>
    <dgm:cxn modelId="{1B9B3908-1035-43FD-BFDE-6DCC5C3B44AE}" type="presParOf" srcId="{59E7A59D-B96C-4316-A102-6593A54556AA}" destId="{4D44C0AC-744C-4EC9-9329-62F324CE0814}" srcOrd="0" destOrd="0" presId="urn:microsoft.com/office/officeart/2005/8/layout/hProcess11"/>
    <dgm:cxn modelId="{C6D5B8EB-ABFA-4D37-ADEA-C6A6779F4141}" type="presParOf" srcId="{59E7A59D-B96C-4316-A102-6593A54556AA}" destId="{73E83447-DD2A-445C-A826-2ADAFD814606}" srcOrd="1" destOrd="0" presId="urn:microsoft.com/office/officeart/2005/8/layout/hProcess11"/>
    <dgm:cxn modelId="{2DB6CFA0-2DDE-4826-84E9-8554CF7E35F5}" type="presParOf" srcId="{59E7A59D-B96C-4316-A102-6593A54556AA}" destId="{13B150DB-0B26-4313-8383-8099DE96ADE8}" srcOrd="2" destOrd="0" presId="urn:microsoft.com/office/officeart/2005/8/layout/hProcess11"/>
    <dgm:cxn modelId="{121B2DA8-446A-4DE5-8E62-9C0FAF6763DE}" type="presParOf" srcId="{D77EEE69-7790-4BCF-83BE-3F3832B45C09}" destId="{9342FF24-81A6-47F9-861A-02C830DA66BA}" srcOrd="1" destOrd="0" presId="urn:microsoft.com/office/officeart/2005/8/layout/hProcess11"/>
    <dgm:cxn modelId="{9C99C121-49B4-45F2-8E62-5021B605317D}" type="presParOf" srcId="{D77EEE69-7790-4BCF-83BE-3F3832B45C09}" destId="{129F60D0-DED9-4FE7-9294-B6611A4A190A}" srcOrd="2" destOrd="0" presId="urn:microsoft.com/office/officeart/2005/8/layout/hProcess11"/>
    <dgm:cxn modelId="{894347F2-FD9B-40D5-8C7D-6F7BB23ABBD0}" type="presParOf" srcId="{129F60D0-DED9-4FE7-9294-B6611A4A190A}" destId="{F4FCBD67-0382-4CF7-B1C2-6388EE4BA4B8}" srcOrd="0" destOrd="0" presId="urn:microsoft.com/office/officeart/2005/8/layout/hProcess11"/>
    <dgm:cxn modelId="{9A1A8F21-7A7B-4DA4-83DD-E987AF380B34}" type="presParOf" srcId="{129F60D0-DED9-4FE7-9294-B6611A4A190A}" destId="{FF9CC284-466B-4926-ADBC-3C5D6232169F}" srcOrd="1" destOrd="0" presId="urn:microsoft.com/office/officeart/2005/8/layout/hProcess11"/>
    <dgm:cxn modelId="{B7FFC1C8-3FCD-495A-B58B-8DAEF3CFBC59}" type="presParOf" srcId="{129F60D0-DED9-4FE7-9294-B6611A4A190A}" destId="{A49CA54A-14EE-47D7-9DD9-230B9015B53A}" srcOrd="2" destOrd="0" presId="urn:microsoft.com/office/officeart/2005/8/layout/hProcess11"/>
    <dgm:cxn modelId="{3C89CCD0-CAD9-430F-849E-E7D89A833D66}" type="presParOf" srcId="{D77EEE69-7790-4BCF-83BE-3F3832B45C09}" destId="{93CF96D4-8161-48A4-8727-012C40AB5BAF}" srcOrd="3" destOrd="0" presId="urn:microsoft.com/office/officeart/2005/8/layout/hProcess11"/>
    <dgm:cxn modelId="{584ED7D7-F663-42F8-B2AC-1B7529F0A984}" type="presParOf" srcId="{D77EEE69-7790-4BCF-83BE-3F3832B45C09}" destId="{678A8A0C-D1EE-4524-A3F6-184EDBAC1EC0}" srcOrd="4" destOrd="0" presId="urn:microsoft.com/office/officeart/2005/8/layout/hProcess11"/>
    <dgm:cxn modelId="{90D44066-27B1-449D-92F4-0564EAB948B3}" type="presParOf" srcId="{678A8A0C-D1EE-4524-A3F6-184EDBAC1EC0}" destId="{CCC55B9C-E631-469D-BB04-14DB5E601363}" srcOrd="0" destOrd="0" presId="urn:microsoft.com/office/officeart/2005/8/layout/hProcess11"/>
    <dgm:cxn modelId="{90670E15-389A-42F4-8959-10EC5E47C802}" type="presParOf" srcId="{678A8A0C-D1EE-4524-A3F6-184EDBAC1EC0}" destId="{85E77F96-9F24-4121-ACDC-CC5125C56214}" srcOrd="1" destOrd="0" presId="urn:microsoft.com/office/officeart/2005/8/layout/hProcess11"/>
    <dgm:cxn modelId="{DD5262CB-ED51-4D8C-A644-3FBBD0257871}" type="presParOf" srcId="{678A8A0C-D1EE-4524-A3F6-184EDBAC1EC0}" destId="{EE39898A-53BD-4E4A-9C23-56701E63A233}" srcOrd="2" destOrd="0" presId="urn:microsoft.com/office/officeart/2005/8/layout/hProcess11"/>
    <dgm:cxn modelId="{D6A9B1ED-62AB-42F4-AF68-521CE474D823}" type="presParOf" srcId="{D77EEE69-7790-4BCF-83BE-3F3832B45C09}" destId="{8A42439E-911D-4AFF-AED4-26438234E831}" srcOrd="5" destOrd="0" presId="urn:microsoft.com/office/officeart/2005/8/layout/hProcess11"/>
    <dgm:cxn modelId="{9E43E8E0-BAEB-4CEE-A4D8-827878A53B64}" type="presParOf" srcId="{D77EEE69-7790-4BCF-83BE-3F3832B45C09}" destId="{4A441320-33D8-4F0B-BD1A-CB049AE66B86}" srcOrd="6" destOrd="0" presId="urn:microsoft.com/office/officeart/2005/8/layout/hProcess11"/>
    <dgm:cxn modelId="{738A2F52-1911-4385-99AB-338A2526B42D}" type="presParOf" srcId="{4A441320-33D8-4F0B-BD1A-CB049AE66B86}" destId="{5E610A9D-FB1F-46C5-BB11-5FD2071C59CD}" srcOrd="0" destOrd="0" presId="urn:microsoft.com/office/officeart/2005/8/layout/hProcess11"/>
    <dgm:cxn modelId="{5E66A009-D885-4393-B4F3-3755F3E338BA}" type="presParOf" srcId="{4A441320-33D8-4F0B-BD1A-CB049AE66B86}" destId="{29CE356D-6A6D-4EE4-8ABE-CE70A8329A42}" srcOrd="1" destOrd="0" presId="urn:microsoft.com/office/officeart/2005/8/layout/hProcess11"/>
    <dgm:cxn modelId="{F6738BA3-CB65-4ED8-8A71-2DE22CBD2A00}" type="presParOf" srcId="{4A441320-33D8-4F0B-BD1A-CB049AE66B86}" destId="{F23518F9-DAC0-4041-B171-CC85C3F100B0}" srcOrd="2" destOrd="0" presId="urn:microsoft.com/office/officeart/2005/8/layout/hProcess11"/>
    <dgm:cxn modelId="{B2610DF6-8648-41DB-B24B-7D81A3EB2855}" type="presParOf" srcId="{D77EEE69-7790-4BCF-83BE-3F3832B45C09}" destId="{C4AF5D4B-8CD5-4F41-9197-380225637AB7}" srcOrd="7" destOrd="0" presId="urn:microsoft.com/office/officeart/2005/8/layout/hProcess11"/>
    <dgm:cxn modelId="{E03351EA-9916-4B6D-84DB-96E0BCBDE2E9}" type="presParOf" srcId="{D77EEE69-7790-4BCF-83BE-3F3832B45C09}" destId="{D4364102-ADBE-447A-9A38-BE24D33C133F}" srcOrd="8" destOrd="0" presId="urn:microsoft.com/office/officeart/2005/8/layout/hProcess11"/>
    <dgm:cxn modelId="{C6DA79E1-1491-4F02-97A4-97EF74F7BCC8}" type="presParOf" srcId="{D4364102-ADBE-447A-9A38-BE24D33C133F}" destId="{CC9A9A8D-DB92-4918-A8D2-C01F1D01AA14}" srcOrd="0" destOrd="0" presId="urn:microsoft.com/office/officeart/2005/8/layout/hProcess11"/>
    <dgm:cxn modelId="{E334D49E-03B4-4E5B-8324-0BC6064FAF2D}" type="presParOf" srcId="{D4364102-ADBE-447A-9A38-BE24D33C133F}" destId="{634E2321-D27C-41A3-B92A-0FB1EB2457D6}" srcOrd="1" destOrd="0" presId="urn:microsoft.com/office/officeart/2005/8/layout/hProcess11"/>
    <dgm:cxn modelId="{B4E3663B-434F-4364-8413-BA34DAE8984B}" type="presParOf" srcId="{D4364102-ADBE-447A-9A38-BE24D33C133F}" destId="{1BDF76E9-BA1B-4C5F-8D96-25D288051352}" srcOrd="2" destOrd="0" presId="urn:microsoft.com/office/officeart/2005/8/layout/hProcess11"/>
    <dgm:cxn modelId="{D736FC8B-1310-4FE2-BC55-62D7A8E48C9C}" type="presParOf" srcId="{D77EEE69-7790-4BCF-83BE-3F3832B45C09}" destId="{64651DE6-8D2F-4713-908F-0D905F8CD658}" srcOrd="9" destOrd="0" presId="urn:microsoft.com/office/officeart/2005/8/layout/hProcess11"/>
    <dgm:cxn modelId="{729AEB65-CFEF-486F-9406-1FBD5307C5D9}" type="presParOf" srcId="{D77EEE69-7790-4BCF-83BE-3F3832B45C09}" destId="{0152921B-5961-490E-A7A1-0DE33DA1BFDA}" srcOrd="10" destOrd="0" presId="urn:microsoft.com/office/officeart/2005/8/layout/hProcess11"/>
    <dgm:cxn modelId="{AF684B2B-69BC-4DA3-A1F0-C0CDB67826D9}" type="presParOf" srcId="{0152921B-5961-490E-A7A1-0DE33DA1BFDA}" destId="{B674E63F-492A-4D77-96A4-5E511643EC6E}" srcOrd="0" destOrd="0" presId="urn:microsoft.com/office/officeart/2005/8/layout/hProcess11"/>
    <dgm:cxn modelId="{2E2D08CA-5D98-46CA-81F9-346A13F22C88}" type="presParOf" srcId="{0152921B-5961-490E-A7A1-0DE33DA1BFDA}" destId="{5DE73F23-1D18-451B-A366-1B9AEA3F2DA7}" srcOrd="1" destOrd="0" presId="urn:microsoft.com/office/officeart/2005/8/layout/hProcess11"/>
    <dgm:cxn modelId="{83BAAF56-CD42-4002-AC09-DAC300F0A373}" type="presParOf" srcId="{0152921B-5961-490E-A7A1-0DE33DA1BFDA}" destId="{76B68AC1-2E65-41F5-B3DB-B83B1A1F2182}" srcOrd="2" destOrd="0" presId="urn:microsoft.com/office/officeart/2005/8/layout/hProcess11"/>
    <dgm:cxn modelId="{BDB65DFE-0BEA-4400-BA45-DFD7F5DD25F5}" type="presParOf" srcId="{D77EEE69-7790-4BCF-83BE-3F3832B45C09}" destId="{7ACE2BB4-0AB5-4605-BA83-0B42CDFBE993}" srcOrd="11" destOrd="0" presId="urn:microsoft.com/office/officeart/2005/8/layout/hProcess11"/>
    <dgm:cxn modelId="{243ACACE-25F7-4633-BA88-52AE9AB51BB6}" type="presParOf" srcId="{D77EEE69-7790-4BCF-83BE-3F3832B45C09}" destId="{62B62F00-DD9C-44B3-942E-5EB7EBD23412}" srcOrd="12" destOrd="0" presId="urn:microsoft.com/office/officeart/2005/8/layout/hProcess11"/>
    <dgm:cxn modelId="{99E11700-3B70-4463-A212-0521DBCF7236}" type="presParOf" srcId="{62B62F00-DD9C-44B3-942E-5EB7EBD23412}" destId="{11591D2B-D875-4D1D-9711-50C4EA737C14}" srcOrd="0" destOrd="0" presId="urn:microsoft.com/office/officeart/2005/8/layout/hProcess11"/>
    <dgm:cxn modelId="{4AE19506-28D2-4D7A-882F-61AFF96BFAFC}" type="presParOf" srcId="{62B62F00-DD9C-44B3-942E-5EB7EBD23412}" destId="{87861AD1-80ED-498C-96D1-9DAD602913BF}" srcOrd="1" destOrd="0" presId="urn:microsoft.com/office/officeart/2005/8/layout/hProcess11"/>
    <dgm:cxn modelId="{381D2C57-AAAD-463B-87FF-073395087639}" type="presParOf" srcId="{62B62F00-DD9C-44B3-942E-5EB7EBD23412}" destId="{8CAEBACB-78E1-42B2-888B-11E20B77FF12}" srcOrd="2" destOrd="0" presId="urn:microsoft.com/office/officeart/2005/8/layout/hProcess11"/>
    <dgm:cxn modelId="{9407BAC4-28BD-42C8-A4E7-760FCAD72A78}" type="presParOf" srcId="{D77EEE69-7790-4BCF-83BE-3F3832B45C09}" destId="{BE3DD2DD-40EA-4DA8-927C-2955F92372D0}" srcOrd="13" destOrd="0" presId="urn:microsoft.com/office/officeart/2005/8/layout/hProcess11"/>
    <dgm:cxn modelId="{14B603FC-68A2-4DF0-857F-4724A98271B0}" type="presParOf" srcId="{D77EEE69-7790-4BCF-83BE-3F3832B45C09}" destId="{B13092AE-0DBE-4A4F-A363-9AF72403BBAB}" srcOrd="14" destOrd="0" presId="urn:microsoft.com/office/officeart/2005/8/layout/hProcess11"/>
    <dgm:cxn modelId="{1FB1F3B5-BC7F-4DBE-A9AA-41D2AA143E35}" type="presParOf" srcId="{B13092AE-0DBE-4A4F-A363-9AF72403BBAB}" destId="{727F7681-BC0C-4505-8760-08DB18C423B8}" srcOrd="0" destOrd="0" presId="urn:microsoft.com/office/officeart/2005/8/layout/hProcess11"/>
    <dgm:cxn modelId="{CD1811B6-80C9-4AA5-8311-E4205FD960B7}" type="presParOf" srcId="{B13092AE-0DBE-4A4F-A363-9AF72403BBAB}" destId="{5018DC1E-D58E-46AD-8848-90E82BA0EA02}" srcOrd="1" destOrd="0" presId="urn:microsoft.com/office/officeart/2005/8/layout/hProcess11"/>
    <dgm:cxn modelId="{94B81E12-D986-4357-AE71-9AF3F2CD583B}" type="presParOf" srcId="{B13092AE-0DBE-4A4F-A363-9AF72403BBAB}" destId="{04CA0FAA-4D44-410A-8BA2-8F413E36205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BB6A2-AA0C-4037-B192-95CA5B0ED2C0}">
      <dsp:nvSpPr>
        <dsp:cNvPr id="0" name=""/>
        <dsp:cNvSpPr/>
      </dsp:nvSpPr>
      <dsp:spPr>
        <a:xfrm>
          <a:off x="0" y="1401447"/>
          <a:ext cx="11845636" cy="1868596"/>
        </a:xfrm>
        <a:prstGeom prst="notchedRightArrow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44C0AC-744C-4EC9-9329-62F324CE0814}">
      <dsp:nvSpPr>
        <dsp:cNvPr id="0" name=""/>
        <dsp:cNvSpPr/>
      </dsp:nvSpPr>
      <dsp:spPr>
        <a:xfrm>
          <a:off x="2692" y="0"/>
          <a:ext cx="1318709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rgbClr val="0F4179"/>
              </a:solidFill>
            </a:rPr>
            <a:t>July 2015</a:t>
          </a:r>
          <a:r>
            <a:rPr lang="en-US" sz="1300" kern="1200" dirty="0">
              <a:solidFill>
                <a:srgbClr val="0F4179"/>
              </a:solidFill>
            </a:rPr>
            <a:t> Addis Ababa Action Agenda adopted</a:t>
          </a:r>
          <a:endParaRPr lang="en-NG" sz="1300" kern="1200" dirty="0">
            <a:solidFill>
              <a:srgbClr val="0F4179"/>
            </a:solidFill>
          </a:endParaRPr>
        </a:p>
      </dsp:txBody>
      <dsp:txXfrm>
        <a:off x="2692" y="0"/>
        <a:ext cx="1318709" cy="1868596"/>
      </dsp:txXfrm>
    </dsp:sp>
    <dsp:sp modelId="{73E83447-DD2A-445C-A826-2ADAFD814606}">
      <dsp:nvSpPr>
        <dsp:cNvPr id="0" name=""/>
        <dsp:cNvSpPr/>
      </dsp:nvSpPr>
      <dsp:spPr>
        <a:xfrm>
          <a:off x="428472" y="2102171"/>
          <a:ext cx="467149" cy="46714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FCBD67-0382-4CF7-B1C2-6388EE4BA4B8}">
      <dsp:nvSpPr>
        <dsp:cNvPr id="0" name=""/>
        <dsp:cNvSpPr/>
      </dsp:nvSpPr>
      <dsp:spPr>
        <a:xfrm>
          <a:off x="1370074" y="2802895"/>
          <a:ext cx="1857444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Dec. 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Nigeria commits to be amongst pioneer INFF  implementers &amp; setup institutional structure</a:t>
          </a:r>
        </a:p>
      </dsp:txBody>
      <dsp:txXfrm>
        <a:off x="1370074" y="2802895"/>
        <a:ext cx="1857444" cy="1868596"/>
      </dsp:txXfrm>
    </dsp:sp>
    <dsp:sp modelId="{FF9CC284-466B-4926-ADBC-3C5D6232169F}">
      <dsp:nvSpPr>
        <dsp:cNvPr id="0" name=""/>
        <dsp:cNvSpPr/>
      </dsp:nvSpPr>
      <dsp:spPr>
        <a:xfrm>
          <a:off x="2065222" y="2102171"/>
          <a:ext cx="467149" cy="46714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C55B9C-E631-469D-BB04-14DB5E601363}">
      <dsp:nvSpPr>
        <dsp:cNvPr id="0" name=""/>
        <dsp:cNvSpPr/>
      </dsp:nvSpPr>
      <dsp:spPr>
        <a:xfrm>
          <a:off x="3276192" y="0"/>
          <a:ext cx="1522754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b="1" u="sng" kern="1200" dirty="0">
              <a:solidFill>
                <a:schemeClr val="accent1">
                  <a:lumMod val="50000"/>
                </a:schemeClr>
              </a:solidFill>
            </a:rPr>
            <a:t>June 2020</a:t>
          </a:r>
        </a:p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Kicked-off Development Finance Assessment (DFA) process and  stakeholder  workshop</a:t>
          </a:r>
        </a:p>
      </dsp:txBody>
      <dsp:txXfrm>
        <a:off x="3276192" y="0"/>
        <a:ext cx="1522754" cy="1868596"/>
      </dsp:txXfrm>
    </dsp:sp>
    <dsp:sp modelId="{85E77F96-9F24-4121-ACDC-CC5125C56214}">
      <dsp:nvSpPr>
        <dsp:cNvPr id="0" name=""/>
        <dsp:cNvSpPr/>
      </dsp:nvSpPr>
      <dsp:spPr>
        <a:xfrm>
          <a:off x="3803994" y="2102171"/>
          <a:ext cx="467149" cy="4671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10A9D-FB1F-46C5-BB11-5FD2071C59CD}">
      <dsp:nvSpPr>
        <dsp:cNvPr id="0" name=""/>
        <dsp:cNvSpPr/>
      </dsp:nvSpPr>
      <dsp:spPr>
        <a:xfrm>
          <a:off x="4847618" y="2802895"/>
          <a:ext cx="1208428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Oct. 2020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DFA Report Concluded</a:t>
          </a:r>
        </a:p>
      </dsp:txBody>
      <dsp:txXfrm>
        <a:off x="4847618" y="2802895"/>
        <a:ext cx="1208428" cy="1868596"/>
      </dsp:txXfrm>
    </dsp:sp>
    <dsp:sp modelId="{29CE356D-6A6D-4EE4-8ABE-CE70A8329A42}">
      <dsp:nvSpPr>
        <dsp:cNvPr id="0" name=""/>
        <dsp:cNvSpPr/>
      </dsp:nvSpPr>
      <dsp:spPr>
        <a:xfrm>
          <a:off x="5218258" y="2102171"/>
          <a:ext cx="467149" cy="46714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9A9A8D-DB92-4918-A8D2-C01F1D01AA14}">
      <dsp:nvSpPr>
        <dsp:cNvPr id="0" name=""/>
        <dsp:cNvSpPr/>
      </dsp:nvSpPr>
      <dsp:spPr>
        <a:xfrm>
          <a:off x="6104719" y="0"/>
          <a:ext cx="1047536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April 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Kicked-off INFF Phase 2 – Financing Strategy / INFS</a:t>
          </a:r>
        </a:p>
      </dsp:txBody>
      <dsp:txXfrm>
        <a:off x="6104719" y="0"/>
        <a:ext cx="1047536" cy="1868596"/>
      </dsp:txXfrm>
    </dsp:sp>
    <dsp:sp modelId="{634E2321-D27C-41A3-B92A-0FB1EB2457D6}">
      <dsp:nvSpPr>
        <dsp:cNvPr id="0" name=""/>
        <dsp:cNvSpPr/>
      </dsp:nvSpPr>
      <dsp:spPr>
        <a:xfrm>
          <a:off x="6394912" y="2102171"/>
          <a:ext cx="467149" cy="46714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74E63F-492A-4D77-96A4-5E511643EC6E}">
      <dsp:nvSpPr>
        <dsp:cNvPr id="0" name=""/>
        <dsp:cNvSpPr/>
      </dsp:nvSpPr>
      <dsp:spPr>
        <a:xfrm>
          <a:off x="7200928" y="2802895"/>
          <a:ext cx="973447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Nov. 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Draft INFS completed &amp; begun preparing the Roadmap</a:t>
          </a:r>
        </a:p>
      </dsp:txBody>
      <dsp:txXfrm>
        <a:off x="7200928" y="2802895"/>
        <a:ext cx="973447" cy="1868596"/>
      </dsp:txXfrm>
    </dsp:sp>
    <dsp:sp modelId="{5DE73F23-1D18-451B-A366-1B9AEA3F2DA7}">
      <dsp:nvSpPr>
        <dsp:cNvPr id="0" name=""/>
        <dsp:cNvSpPr/>
      </dsp:nvSpPr>
      <dsp:spPr>
        <a:xfrm>
          <a:off x="7454077" y="2102171"/>
          <a:ext cx="467149" cy="46714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91D2B-D875-4D1D-9711-50C4EA737C14}">
      <dsp:nvSpPr>
        <dsp:cNvPr id="0" name=""/>
        <dsp:cNvSpPr/>
      </dsp:nvSpPr>
      <dsp:spPr>
        <a:xfrm>
          <a:off x="8223047" y="0"/>
          <a:ext cx="973447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Sept. 2022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50000"/>
                </a:schemeClr>
              </a:solidFill>
            </a:rPr>
            <a:t>INFF Report completed and launched at UNGA</a:t>
          </a:r>
          <a:endParaRPr lang="en-US" sz="1300" b="1" u="sng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8223047" y="0"/>
        <a:ext cx="973447" cy="1868596"/>
      </dsp:txXfrm>
    </dsp:sp>
    <dsp:sp modelId="{87861AD1-80ED-498C-96D1-9DAD602913BF}">
      <dsp:nvSpPr>
        <dsp:cNvPr id="0" name=""/>
        <dsp:cNvSpPr/>
      </dsp:nvSpPr>
      <dsp:spPr>
        <a:xfrm>
          <a:off x="8476197" y="2102171"/>
          <a:ext cx="467149" cy="46714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7F7681-BC0C-4505-8760-08DB18C423B8}">
      <dsp:nvSpPr>
        <dsp:cNvPr id="0" name=""/>
        <dsp:cNvSpPr/>
      </dsp:nvSpPr>
      <dsp:spPr>
        <a:xfrm>
          <a:off x="9245167" y="2802895"/>
          <a:ext cx="1413212" cy="186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solidFill>
                <a:schemeClr val="accent1">
                  <a:lumMod val="50000"/>
                </a:schemeClr>
              </a:solidFill>
            </a:rPr>
            <a:t>Jan. 2023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367A6">
                  <a:lumMod val="50000"/>
                </a:srgbClr>
              </a:solidFill>
              <a:latin typeface="Segoe UI"/>
              <a:ea typeface="+mn-ea"/>
              <a:cs typeface="+mn-cs"/>
            </a:rPr>
            <a:t>Began implementing/ testing a few action plans</a:t>
          </a:r>
        </a:p>
      </dsp:txBody>
      <dsp:txXfrm>
        <a:off x="9245167" y="2802895"/>
        <a:ext cx="1413212" cy="1868596"/>
      </dsp:txXfrm>
    </dsp:sp>
    <dsp:sp modelId="{5018DC1E-D58E-46AD-8848-90E82BA0EA02}">
      <dsp:nvSpPr>
        <dsp:cNvPr id="0" name=""/>
        <dsp:cNvSpPr/>
      </dsp:nvSpPr>
      <dsp:spPr>
        <a:xfrm>
          <a:off x="9718199" y="2102171"/>
          <a:ext cx="467149" cy="4671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C8DE8-BA0E-4DA2-95BE-C8A86B9CC13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9C306-965E-4D9F-BE84-E09AC9C6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9C306-965E-4D9F-BE84-E09AC9C6A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23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109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E837E-594B-4F0F-92F5-F20D4296AC5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3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90175-BF6A-47BF-9C12-188747EEC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42B9-F3E3-897F-EC03-113FDDB7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57285-FE83-918A-F8E9-BC7AF19B4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3A22B-4E51-9592-7549-863F9517D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39505" tIns="19751" rIns="39505" bIns="1975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C8B7F-3B8E-FFB4-F42A-0CBF31092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39505" tIns="19751" rIns="39505" bIns="19751"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9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42B9-F3E3-897F-EC03-113FDDB7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57285-FE83-918A-F8E9-BC7AF19B4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3A22B-4E51-9592-7549-863F9517D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39505" tIns="19751" rIns="39505" bIns="1975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C8B7F-3B8E-FFB4-F42A-0CBF31092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39505" tIns="19751" rIns="39505" bIns="19751"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8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39535" tIns="19767" rIns="39535" bIns="1976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39535" tIns="19767" rIns="39535" bIns="19767"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2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42B9-F3E3-897F-EC03-113FDDB7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57285-FE83-918A-F8E9-BC7AF19B4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3A22B-4E51-9592-7549-863F9517D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39505" tIns="19751" rIns="39505" bIns="1975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C8B7F-3B8E-FFB4-F42A-0CBF31092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39505" tIns="19751" rIns="39505" bIns="19751"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8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39535" tIns="19767" rIns="39535" bIns="1976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39535" tIns="19767" rIns="39535" bIns="19767"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87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42B9-F3E3-897F-EC03-113FDDB7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57285-FE83-918A-F8E9-BC7AF19B4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3A22B-4E51-9592-7549-863F9517D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39505" tIns="19751" rIns="39505" bIns="1975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C8B7F-3B8E-FFB4-F42A-0CBF31092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39505" tIns="19751" rIns="39505" bIns="19751"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9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B851-04AD-4A7F-B9F2-7E4598AA4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011CE-C8CA-4A62-864A-EC6170932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F2661-A2E0-4C63-A6B2-E596004C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8B5B9-7718-4BF6-AD93-79690F8F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95939-95EC-45B6-B1BE-103188F3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4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7BB3-1B04-40F8-94D4-818A5FAF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617EF-441E-482F-8EF2-47921D2E3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90129-1CCB-438D-B625-B35EF23B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B95CD-2551-41E8-B3D0-E3A4BBBA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1E9D9-D033-45F6-8210-7175D892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88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9AB22-5FD4-4F54-A1AA-1866A87A4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49245-8EC7-49E9-BCEE-3D44AC333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30F69-AB1C-4C52-BF45-82E2C6411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B809F-1FEA-426F-9B97-7E6DCF80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444AF-4A53-4AB8-9BF8-D8783B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2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6D54DF-72D2-FE49-A5B9-714BC5CD1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283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2DDD-2812-9742-BE95-02C91D56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00" y="2334218"/>
            <a:ext cx="11171400" cy="1366582"/>
          </a:xfrm>
        </p:spPr>
        <p:txBody>
          <a:bodyPr>
            <a:normAutofit/>
          </a:bodyPr>
          <a:lstStyle>
            <a:lvl1pPr algn="ctr">
              <a:defRPr sz="3200" b="1" i="0" baseline="0">
                <a:latin typeface="Lucida Sans" panose="020B0602030504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B5E21-FDD3-CF44-B7FC-A065DB64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520"/>
          <a:stretch/>
        </p:blipFill>
        <p:spPr>
          <a:xfrm>
            <a:off x="9537700" y="5524500"/>
            <a:ext cx="1955800" cy="921970"/>
          </a:xfrm>
          <a:prstGeom prst="rect">
            <a:avLst/>
          </a:prstGeom>
        </p:spPr>
      </p:pic>
      <p:pic>
        <p:nvPicPr>
          <p:cNvPr id="3" name="Picture 2" descr="A blue logo with a circle and a circle with a circle and a circle with a circle with a circle and a circle with a circle with a circle with a circle with a circle with a circle&#10;&#10;Description automatically generated">
            <a:extLst>
              <a:ext uri="{FF2B5EF4-FFF2-40B4-BE49-F238E27FC236}">
                <a16:creationId xmlns:a16="http://schemas.microsoft.com/office/drawing/2014/main" id="{5CFDA3DC-E494-911C-57A6-C19F9C30D84E}"/>
              </a:ext>
            </a:extLst>
          </p:cNvPr>
          <p:cNvPicPr/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70651" y="192400"/>
            <a:ext cx="1261745" cy="469265"/>
          </a:xfrm>
          <a:prstGeom prst="rect">
            <a:avLst/>
          </a:prstGeom>
          <a:ln/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305F9115-D268-B7A2-7DAC-45039349DEE6}"/>
              </a:ext>
            </a:extLst>
          </p:cNvPr>
          <p:cNvPicPr/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899024" y="192233"/>
            <a:ext cx="371475" cy="754380"/>
          </a:xfrm>
          <a:prstGeom prst="rect">
            <a:avLst/>
          </a:prstGeom>
          <a:ln/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8CE3A8EF-6915-7A3B-6CB7-CB7C800EEE78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5878" y="299866"/>
            <a:ext cx="1655445" cy="539115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53A11-88E3-DF8A-21D4-730150DA84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2580" y="6209615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7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F7C03-B980-88BC-663D-44743CE0A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CD24-6E60-444F-B454-F491346F1C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D22343D-D728-B332-7DBF-C0AD532AA9D4}"/>
              </a:ext>
            </a:extLst>
          </p:cNvPr>
          <p:cNvSpPr txBox="1">
            <a:spLocks/>
          </p:cNvSpPr>
          <p:nvPr userDrawn="1"/>
        </p:nvSpPr>
        <p:spPr>
          <a:xfrm>
            <a:off x="10271376" y="6361321"/>
            <a:ext cx="1328275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717F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accent3">
                    <a:lumMod val="50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Page </a:t>
            </a:r>
            <a:fld id="{4EACB790-E9DE-492E-908B-C95B2E462747}" type="slidenum">
              <a:rPr lang="en-US" sz="1200" b="0" smtClean="0">
                <a:solidFill>
                  <a:schemeClr val="accent3">
                    <a:lumMod val="50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pPr/>
              <a:t>‹#›</a:t>
            </a:fld>
            <a:endParaRPr lang="en-US" sz="1200" b="0" dirty="0">
              <a:solidFill>
                <a:schemeClr val="accent3">
                  <a:lumMod val="50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E78BCD53-3C80-BD81-B5C1-46E7A679D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46446"/>
            <a:ext cx="10807644" cy="6349"/>
          </a:xfrm>
          <a:prstGeom prst="rect">
            <a:avLst/>
          </a:prstGeom>
        </p:spPr>
      </p:pic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E9C6E2C1-7196-FC2F-8BAE-A5F80B7D35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942" y="6517873"/>
            <a:ext cx="634997" cy="63492"/>
          </a:xfrm>
          <a:prstGeom prst="rect">
            <a:avLst/>
          </a:prstGeom>
        </p:spPr>
      </p:pic>
      <p:pic>
        <p:nvPicPr>
          <p:cNvPr id="7" name="bg object 16">
            <a:extLst>
              <a:ext uri="{FF2B5EF4-FFF2-40B4-BE49-F238E27FC236}">
                <a16:creationId xmlns:a16="http://schemas.microsoft.com/office/drawing/2014/main" id="{DC46DD56-0922-E553-7483-E05C374A721F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556942" y="37071"/>
            <a:ext cx="491731" cy="4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35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1223"/>
          </a:xfrm>
          <a:custGeom>
            <a:avLst/>
            <a:gdLst/>
            <a:ahLst/>
            <a:cxnLst/>
            <a:rect l="l" t="t" r="r" b="b"/>
            <a:pathLst>
              <a:path w="11430000" h="6419850">
                <a:moveTo>
                  <a:pt x="0" y="0"/>
                </a:moveTo>
                <a:lnTo>
                  <a:pt x="11429999" y="0"/>
                </a:lnTo>
                <a:lnTo>
                  <a:pt x="11429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 sz="192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399" y="406601"/>
            <a:ext cx="11379200" cy="60481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8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527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8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213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8939" y="767788"/>
            <a:ext cx="10604501" cy="511019"/>
          </a:xfrm>
          <a:prstGeom prst="rect">
            <a:avLst/>
          </a:prstGeom>
        </p:spPr>
        <p:txBody>
          <a:bodyPr/>
          <a:lstStyle>
            <a:lvl1pPr>
              <a:defRPr spc="68"/>
            </a:lvl1pPr>
            <a:lvl2pPr>
              <a:defRPr spc="68"/>
            </a:lvl2pPr>
            <a:lvl3pPr marL="1249587" indent="-335256">
              <a:defRPr spc="68"/>
            </a:lvl3pPr>
            <a:lvl4pPr marL="1758331">
              <a:defRPr spc="68"/>
            </a:lvl4pPr>
            <a:lvl5pPr>
              <a:defRPr spc="6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791639" y="1278799"/>
            <a:ext cx="10604501" cy="188464"/>
          </a:xfrm>
          <a:prstGeom prst="rect">
            <a:avLst/>
          </a:prstGeom>
        </p:spPr>
        <p:txBody>
          <a:bodyPr/>
          <a:lstStyle/>
          <a:p>
            <a:pPr>
              <a:defRPr spc="0"/>
            </a:pPr>
            <a:endParaRPr/>
          </a:p>
        </p:txBody>
      </p:sp>
      <p:sp>
        <p:nvSpPr>
          <p:cNvPr id="19" name="Straight Connector 4"/>
          <p:cNvSpPr/>
          <p:nvPr/>
        </p:nvSpPr>
        <p:spPr>
          <a:xfrm>
            <a:off x="778937" y="672122"/>
            <a:ext cx="3897451" cy="7"/>
          </a:xfrm>
          <a:prstGeom prst="line">
            <a:avLst/>
          </a:prstGeom>
          <a:ln w="28575">
            <a:solidFill>
              <a:schemeClr val="accent2"/>
            </a:solidFill>
            <a:miter/>
          </a:ln>
        </p:spPr>
        <p:txBody>
          <a:bodyPr lIns="60957" tIns="60957" rIns="60957" bIns="60957"/>
          <a:lstStyle/>
          <a:p>
            <a:endParaRPr sz="2400"/>
          </a:p>
        </p:txBody>
      </p:sp>
      <p:pic>
        <p:nvPicPr>
          <p:cNvPr id="2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457" y="208542"/>
            <a:ext cx="634668" cy="46358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60785" y="6513031"/>
            <a:ext cx="178113" cy="169335"/>
          </a:xfrm>
          <a:prstGeom prst="rect">
            <a:avLst/>
          </a:prstGeom>
        </p:spPr>
        <p:txBody>
          <a:bodyPr/>
          <a:lstStyle>
            <a:lvl1pPr>
              <a:defRPr spc="4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6884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traight Connector 4"/>
          <p:cNvSpPr/>
          <p:nvPr/>
        </p:nvSpPr>
        <p:spPr>
          <a:xfrm>
            <a:off x="791633" y="656090"/>
            <a:ext cx="1219200" cy="1"/>
          </a:xfrm>
          <a:prstGeom prst="line">
            <a:avLst/>
          </a:prstGeom>
          <a:ln w="28575">
            <a:solidFill>
              <a:schemeClr val="accent2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pic>
        <p:nvPicPr>
          <p:cNvPr id="5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456" y="208542"/>
            <a:ext cx="634667" cy="46358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traight Connector 4"/>
          <p:cNvSpPr/>
          <p:nvPr/>
        </p:nvSpPr>
        <p:spPr>
          <a:xfrm>
            <a:off x="791633" y="656090"/>
            <a:ext cx="1219200" cy="1"/>
          </a:xfrm>
          <a:prstGeom prst="line">
            <a:avLst/>
          </a:prstGeom>
          <a:ln w="28575">
            <a:solidFill>
              <a:schemeClr val="accent2"/>
            </a:solidFill>
          </a:ln>
        </p:spPr>
        <p:txBody>
          <a:bodyPr lIns="60957" tIns="60957" rIns="60957" bIns="60957"/>
          <a:lstStyle/>
          <a:p>
            <a:endParaRPr sz="2400"/>
          </a:p>
        </p:txBody>
      </p:sp>
      <p:pic>
        <p:nvPicPr>
          <p:cNvPr id="5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453" y="208542"/>
            <a:ext cx="634664" cy="46358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83108" indent="-325941">
              <a:defRPr sz="2800"/>
            </a:lvl2pPr>
            <a:lvl3pPr marL="1383687" indent="-469355">
              <a:defRPr sz="2800"/>
            </a:lvl3pPr>
            <a:lvl4pPr marL="1996378" indent="-624882">
              <a:defRPr sz="2800"/>
            </a:lvl4pPr>
            <a:lvl5pPr marL="2453543" indent="-624882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69559" y="6513025"/>
            <a:ext cx="169335" cy="1693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84877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9F89DD-CA58-45CD-90F9-4278575A1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4852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9F89DD-CA58-45CD-90F9-4278575A1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EA4E1EA-D881-409B-8C04-1257A8D74E5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A0191-1FAF-4367-B442-46F8272CC223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D4470-69BB-4864-BBB8-F96270AE99D6}"/>
              </a:ext>
            </a:extLst>
          </p:cNvPr>
          <p:cNvSpPr txBox="1"/>
          <p:nvPr userDrawn="1"/>
        </p:nvSpPr>
        <p:spPr>
          <a:xfrm>
            <a:off x="533400" y="6498425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4020809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6D4F50A-5055-49DA-BB8F-2562F5049A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0141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6D4F50A-5055-49DA-BB8F-2562F5049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967E64-14E7-49F0-BB62-7D7FC2D6111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2FFAA-25BE-47A2-A60E-349BE354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DAA34-980C-44A0-9965-D1AF72E1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5989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55FD4-2B07-40B2-BA58-80DBCF96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38FCD-A5D6-433C-A206-D008844AF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0FF4D-CA56-4717-ABDC-186A75730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9EC33-1B3A-41C1-831E-47507E9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5A230-E4ED-48C6-9665-89EEA1F0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145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F35AA68-F172-4A78-B889-683911552A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1116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F35AA68-F172-4A78-B889-683911552A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72F155-0712-4AE2-8211-2F0289E5D92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43E93-BC38-4864-A0B9-1D065247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DEF6-B94F-4858-A2BA-F37F3A9A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4"/>
            <a:ext cx="111252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1859F-6E04-4E0C-8AFF-FDA759EFDF71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A5208-0DCA-40B3-B82C-C58053861BFF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1737633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3D05BBD-75A3-45A1-A625-FA5B13A1F8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55264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3D05BBD-75A3-45A1-A625-FA5B13A1F8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F088084-F7F4-4ED5-9E51-297D0641542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63D7A-540E-425A-BEF5-69BB8D40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CBEA5-6625-4A00-B51E-8641A4AE2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160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34F2D28-F53C-4EB4-B9CE-CDE75BBCF3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02305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34F2D28-F53C-4EB4-B9CE-CDE75BBCF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8B75C5-941E-49C8-8273-E7412CD2EF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D00FA-CA57-4FCA-BFA6-C374C16C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0965A-09CA-4AA8-9C52-A5770F423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E6E0D-8C89-4C4D-B2ED-BC0A4867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2AE5C-5552-4643-989C-8AE429D5B217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F46D6-1274-4FAA-A872-CF7ACF4168D6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1572274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C4B0497-6A5C-424D-AAA0-E56311C705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2938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C4B0497-6A5C-424D-AAA0-E56311C70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9185E84-E0D0-4923-8F1C-101A943E863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BB064-2B6B-4DB3-B5F2-73FB6436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837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64BD-656F-49D4-978C-1EF0460D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681163"/>
            <a:ext cx="5464175" cy="8370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C1E74-B5DE-489B-8062-6F648F39A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505074"/>
            <a:ext cx="5464175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74AC3-B164-43D5-8EE3-2B3FACE1F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9746C-CBAC-4D9D-AFCA-8ED31A88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486400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8D353-4356-4C3F-8CDC-6F906CBBE8F4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A89FA-EA49-47AB-BB6B-55E849A64855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3109755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9F89DD-CA58-45CD-90F9-4278575A1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4852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9F89DD-CA58-45CD-90F9-4278575A1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EA4E1EA-D881-409B-8C04-1257A8D74E5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A0191-1FAF-4367-B442-46F8272CC223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D4470-69BB-4864-BBB8-F96270AE99D6}"/>
              </a:ext>
            </a:extLst>
          </p:cNvPr>
          <p:cNvSpPr txBox="1"/>
          <p:nvPr userDrawn="1"/>
        </p:nvSpPr>
        <p:spPr>
          <a:xfrm>
            <a:off x="533400" y="6498425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266193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731006-58D8-B94F-AA95-AAB2C19D9432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D9CA3-58C9-3E4A-8E52-FE0A2E5E817F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  <a:endParaRPr lang="en-US" sz="800" b="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84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853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80F438-6357-471D-B823-78B04120A938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7CBAD09-A2C3-40B0-A715-021BD86198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6755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7CBAD09-A2C3-40B0-A715-021BD86198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2723C81-9794-4AE4-8C4E-C87F3BBF3CA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33DCC-E58D-4E90-BD32-93612EB1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CF97-5037-48C8-8243-48B5F7870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53ED2-55B1-4F90-9569-25377B50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E305C-244A-45CF-8CC0-C90F70D19E62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238380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8D9FE51-1EF0-4EE1-BFA5-121486003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350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8D9FE51-1EF0-4EE1-BFA5-121486003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8A80063-B2A1-44A4-9477-86F03686A88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3295E-5F2E-469B-B4C3-767643F2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4A6C5-DA12-455A-81DD-2B5C41D0E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59A1D-8CC0-43CE-9EB7-F5DE71D0A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4172D-3A62-419F-A113-3244E227419E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5C791-8745-4C75-A520-CC61B506D0A2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129792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1AAA21-F482-412E-A625-049E0606D6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04717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1AAA21-F482-412E-A625-049E0606D6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F1AF5EF-56D3-45E3-AFBB-0E2A5080DB3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3B649-33B5-49E0-AF95-5C2F7436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F3234-B853-4DD4-ACD3-949D5F28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1825624"/>
            <a:ext cx="11125200" cy="442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7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06CA-A91C-463A-9132-AB2BDDF2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1C752-AFE6-46AE-9B3B-667AD6EB3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EEA14-F36A-4E5D-AB5E-A045A919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7592F-9434-475D-BEEF-F26B55463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49E0A-5713-4AD6-9C0A-31D0E56E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53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41B1A9E-F8FD-4983-8B3D-23700D9701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9227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41B1A9E-F8FD-4983-8B3D-23700D970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71763D3-5CD9-4A81-8364-B592C5D0ACE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4D309-A159-49EF-AA30-9AD12AF5D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933700" cy="588327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69772-6562-4B91-92CF-F6615BFA1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365124"/>
            <a:ext cx="8039100" cy="588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183D6-7FE7-4530-9DB9-4AB8D2358B97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BC7D2-E948-4EA4-8110-24037AE3C37A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32017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DA54-5EE0-437A-A366-B4E795AA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B8B9-48AA-473D-8465-303F5C154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994FE-5BFA-4749-BB4F-50D4A9636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5AD0E-667F-47EE-859D-8F17F97C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84958-7B63-495B-9A9C-3C038795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EB2B5-C47D-4619-BC0E-8E333061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46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3DD3-6038-4862-8DB3-24380EC2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E760-BAC1-4DEF-8E58-6B7C22097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CFF46-DEBD-411C-8217-3ACB2C1FC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B3EF4-496D-4336-9C68-EACDECCBF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FB02D-8903-4425-BC6D-636F4314E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CF9A4-BF82-497C-A256-A1AA84F7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946E5-FF08-4181-8B4E-7255DDEE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8B684-9E3E-445B-A843-19A39B1E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7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218D-09D4-4EFF-AE23-C489B230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6A7BD-1A68-4952-9A3D-03BC9749F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2A0ED-38C1-476A-8C9F-81B1455F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5C49F-F73F-46C5-B206-B0696036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50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689EB-AC71-49EA-8252-E11D26624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E9F62-A92B-4990-87EF-877F0DF0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EDC8B-4460-4AF1-A2AA-3FD1A84C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4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6027-B889-457C-9E20-52B41C44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44906-AD15-4CFC-9DDC-894438F02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6D111-9394-4225-B57E-3D2D91CD4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C56A-0B13-48D1-A624-894CB4BA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43941-13FD-48B2-A705-246673D9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DF922-5446-4742-A86B-654B332F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6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A14A-6337-4D1E-991A-8C90E2D3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93197-7D5D-4AC7-8B5B-98D426C41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6C2FC-7D06-498D-A46F-16AE4D5CF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6AEAB-7DCD-4DF0-9EEE-9ACBAD81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7D3C1-BFFE-4F78-BE72-AA872816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890AE-D705-49D4-B1CA-DD38C01F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99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20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05B45-2A5C-426A-87A2-FA8D07FB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DE27B-B535-44E0-B5C7-1D7DB05B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43D07-0CC4-4F35-A4BF-8BC8FEB64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1238-0F9F-4CB8-B0B2-8C60D015374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11266-85A3-496E-81D0-B8B77B1D8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408C3-303F-4DDE-8ABE-1FC11507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DB64-21F3-4F0A-8BF0-59DD72DA3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21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4428F-1F34-41D6-86BB-EBFD1D4D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E6329-47FF-454D-B7E2-0F65964C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15070-BAFC-4BCD-A47F-D84DA5087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AD0A-C10C-4E0A-B605-25872C88A4C7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1CD2-F393-4815-A0CE-D4D374838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D3CEF-D52B-4DBB-8E0C-3AC80D864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5FBBA-82E8-4899-855E-004C265AD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B6927B9-FE2F-6547-888C-BB7E7A88D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2847436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7772400" imgH="10058400" progId="TCLayout.ActiveDocument.1">
                  <p:embed/>
                </p:oleObj>
              </mc:Choice>
              <mc:Fallback>
                <p:oleObj name="think-cell Slide" r:id="rId16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B6927B9-FE2F-6547-888C-BB7E7A88D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02A9F1-D26D-C949-A8F3-A16AA4A7248A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E9C95-668D-4C97-99D8-074E1701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6400"/>
            <a:ext cx="111252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9BE55-B1B7-4BDF-8E9F-D05E9390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111252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4272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7344">
          <p15:clr>
            <a:srgbClr val="F26B43"/>
          </p15:clr>
        </p15:guide>
        <p15:guide id="3" orient="horz" pos="393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0A60-F5C6-B949-93F9-8123B827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66" y="1580388"/>
            <a:ext cx="9896167" cy="2978953"/>
          </a:xfrm>
        </p:spPr>
        <p:txBody>
          <a:bodyPr anchor="t" anchorCtr="0">
            <a:normAutofit fontScale="9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br>
              <a:rPr lang="en-GB" sz="2700" dirty="0"/>
            </a:br>
            <a:br>
              <a:rPr lang="en-GB" sz="2700" dirty="0"/>
            </a:br>
            <a:r>
              <a:rPr lang="en-US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Regional Workshop on Integrated National Financing Frameworks 2024</a:t>
            </a:r>
            <a:br>
              <a:rPr lang="en-GB" sz="1800" b="1" kern="0" dirty="0">
                <a:effectLst/>
                <a:latin typeface="Aptos Display" panose="020B00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</a:br>
            <a:r>
              <a:rPr lang="en-US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 Finance for Sustainable Development in Africa</a:t>
            </a:r>
            <a:br>
              <a:rPr lang="en-US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Enhancing revenue mobilization and exploring sustainable debt instruments in Nigeria within INFF</a:t>
            </a:r>
            <a:br>
              <a:rPr lang="en-GB" sz="2200" kern="0" dirty="0">
                <a:effectLst/>
                <a:latin typeface="Aptos Display" panose="020B00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</a:br>
            <a:br>
              <a:rPr lang="en-GB" sz="1300" dirty="0"/>
            </a:br>
            <a:r>
              <a:rPr lang="en-US" sz="1800" dirty="0"/>
              <a:t>by</a:t>
            </a:r>
            <a:br>
              <a:rPr lang="en-US" sz="1800" dirty="0"/>
            </a:br>
            <a:br>
              <a:rPr lang="en-US" sz="1800" dirty="0"/>
            </a:br>
            <a:r>
              <a:rPr lang="en-US" sz="2200" dirty="0"/>
              <a:t>Alfred Okoh</a:t>
            </a:r>
            <a:br>
              <a:rPr lang="en-US" sz="1600" dirty="0"/>
            </a:br>
            <a:br>
              <a:rPr lang="fr-FR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907463-66D6-634F-8999-ECE9EAA94504}"/>
              </a:ext>
            </a:extLst>
          </p:cNvPr>
          <p:cNvSpPr txBox="1">
            <a:spLocks/>
          </p:cNvSpPr>
          <p:nvPr/>
        </p:nvSpPr>
        <p:spPr>
          <a:xfrm>
            <a:off x="1283277" y="5752879"/>
            <a:ext cx="6844723" cy="8955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Lucida Sans" panose="020B0602030504020204" pitchFamily="34" charset="77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/>
              <a:t>Addis Ababa, Ethiopia 12-13 June 2024</a:t>
            </a:r>
          </a:p>
          <a:p>
            <a:pPr algn="r"/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 descr="Coat of arms of Nigeria Logo Vector">
            <a:extLst>
              <a:ext uri="{FF2B5EF4-FFF2-40B4-BE49-F238E27FC236}">
                <a16:creationId xmlns:a16="http://schemas.microsoft.com/office/drawing/2014/main" id="{D7011A2C-2277-6309-A7CF-87AADCC90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62" y="5681201"/>
            <a:ext cx="1039170" cy="958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69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2FAC-AA8F-321E-4B6E-379039AD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04;p86">
            <a:extLst>
              <a:ext uri="{FF2B5EF4-FFF2-40B4-BE49-F238E27FC236}">
                <a16:creationId xmlns:a16="http://schemas.microsoft.com/office/drawing/2014/main" id="{97E4BCAA-5A97-687F-79C9-FD94CDC2A977}"/>
              </a:ext>
            </a:extLst>
          </p:cNvPr>
          <p:cNvSpPr txBox="1">
            <a:spLocks/>
          </p:cNvSpPr>
          <p:nvPr/>
        </p:nvSpPr>
        <p:spPr>
          <a:xfrm>
            <a:off x="557716" y="282056"/>
            <a:ext cx="11057515" cy="5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Light"/>
              </a:rPr>
              <a:t>Fiscal Balance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BD6CA-657D-6B1A-420C-CC03279CEF06}"/>
              </a:ext>
            </a:extLst>
          </p:cNvPr>
          <p:cNvSpPr txBox="1"/>
          <p:nvPr/>
        </p:nvSpPr>
        <p:spPr>
          <a:xfrm>
            <a:off x="381000" y="818627"/>
            <a:ext cx="1142999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C2BD8-51D8-2489-DF26-DF8A474310EF}"/>
              </a:ext>
            </a:extLst>
          </p:cNvPr>
          <p:cNvSpPr txBox="1"/>
          <p:nvPr/>
        </p:nvSpPr>
        <p:spPr>
          <a:xfrm>
            <a:off x="419132" y="984401"/>
            <a:ext cx="111172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838325">
              <a:defRPr sz="900" b="1">
                <a:solidFill>
                  <a:srgbClr val="055C2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/>
              <a:t>Fiscal Policy, with only four instances of Budget Deficit Below 3% of GDP</a:t>
            </a:r>
          </a:p>
          <a:p>
            <a:pPr marL="171450" indent="-171450" defTabSz="1838325">
              <a:defRPr sz="900">
                <a:solidFill>
                  <a:srgbClr val="6AC1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/>
              <a:t>Budget Deficit as % of GDP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EF6852-90F5-661D-810E-DFACB8FC06D8}"/>
              </a:ext>
            </a:extLst>
          </p:cNvPr>
          <p:cNvCxnSpPr/>
          <p:nvPr/>
        </p:nvCxnSpPr>
        <p:spPr>
          <a:xfrm>
            <a:off x="468725" y="820118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3A1CE4-3C69-5455-A23F-9298070C05C8}"/>
              </a:ext>
            </a:extLst>
          </p:cNvPr>
          <p:cNvCxnSpPr/>
          <p:nvPr/>
        </p:nvCxnSpPr>
        <p:spPr>
          <a:xfrm>
            <a:off x="514776" y="1960222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2">
            <a:extLst>
              <a:ext uri="{FF2B5EF4-FFF2-40B4-BE49-F238E27FC236}">
                <a16:creationId xmlns:a16="http://schemas.microsoft.com/office/drawing/2014/main" id="{3C7854EB-6C0C-B180-244C-D05B5771D503}"/>
              </a:ext>
            </a:extLst>
          </p:cNvPr>
          <p:cNvSpPr txBox="1"/>
          <p:nvPr/>
        </p:nvSpPr>
        <p:spPr>
          <a:xfrm>
            <a:off x="6388099" y="2057316"/>
            <a:ext cx="5611395" cy="4089603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the increased frequency of shocks, building capacity to withstand them becomes essential to protect development gains.</a:t>
            </a:r>
          </a:p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endParaRPr lang="en-US" sz="16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resulting 60% decline in FGN oil &amp; gas revenues in 2020, we had to resort to borrowing, including the expensive and inflationary ways &amp; means.</a:t>
            </a:r>
          </a:p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endParaRPr lang="en-US" sz="16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graph here shows the impact and the trend of FGN’s deficit to GDP ratio since the covid disruptions.</a:t>
            </a:r>
          </a:p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endParaRPr lang="en-US" sz="16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lnSpc>
                <a:spcPct val="107000"/>
              </a:lnSpc>
              <a:buSzPct val="100000"/>
              <a:buFont typeface="Symbol"/>
              <a:buChar char="·"/>
              <a:defRPr sz="120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recently, regressive Fuel &amp; Power Subsidies have compounded the fiscal challenge, which has been consistently higher than budgeted as well as the 3% threshold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2FE58AD-1F4E-DA0E-A340-9B934DFFA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863307"/>
              </p:ext>
            </p:extLst>
          </p:nvPr>
        </p:nvGraphicFramePr>
        <p:xfrm>
          <a:off x="55078" y="2066006"/>
          <a:ext cx="6218721" cy="439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642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F9CCE19B-CC3A-427C-AB24-1D7D9BF57950}"/>
              </a:ext>
            </a:extLst>
          </p:cNvPr>
          <p:cNvSpPr txBox="1">
            <a:spLocks/>
          </p:cNvSpPr>
          <p:nvPr/>
        </p:nvSpPr>
        <p:spPr>
          <a:xfrm>
            <a:off x="749101" y="171290"/>
            <a:ext cx="9833554" cy="72007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lvl="0">
              <a:defRPr/>
            </a:pPr>
            <a:r>
              <a:rPr lang="en-GB" sz="3600" b="0" dirty="0">
                <a:solidFill>
                  <a:srgbClr val="283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CE2BF-3277-4758-99CE-95616F154CED}"/>
              </a:ext>
            </a:extLst>
          </p:cNvPr>
          <p:cNvGrpSpPr/>
          <p:nvPr/>
        </p:nvGrpSpPr>
        <p:grpSpPr>
          <a:xfrm>
            <a:off x="918090" y="1184792"/>
            <a:ext cx="4527867" cy="1005840"/>
            <a:chOff x="1274881" y="2110468"/>
            <a:chExt cx="4527867" cy="100584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16515F-22B6-49B5-86C5-6BAC407D02E5}"/>
                </a:ext>
              </a:extLst>
            </p:cNvPr>
            <p:cNvSpPr/>
            <p:nvPr/>
          </p:nvSpPr>
          <p:spPr>
            <a:xfrm>
              <a:off x="1274881" y="2110468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F7D2BCA-9D19-4507-AB9C-A1AC3B172828}"/>
                </a:ext>
              </a:extLst>
            </p:cNvPr>
            <p:cNvSpPr/>
            <p:nvPr/>
          </p:nvSpPr>
          <p:spPr>
            <a:xfrm>
              <a:off x="1274881" y="2110468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131DA7F-9858-4871-AC7D-080B6E34DC8B}"/>
                </a:ext>
              </a:extLst>
            </p:cNvPr>
            <p:cNvSpPr txBox="1"/>
            <p:nvPr/>
          </p:nvSpPr>
          <p:spPr>
            <a:xfrm>
              <a:off x="2374256" y="2492826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Overview – </a:t>
              </a:r>
            </a:p>
            <a:p>
              <a:pPr defTabSz="914217"/>
              <a:r>
                <a:rPr lang="en-US" sz="1400" b="1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Background &amp; Context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E571DE1-8F0A-4642-B88B-AAAFDF8F9E92}"/>
                </a:ext>
              </a:extLst>
            </p:cNvPr>
            <p:cNvSpPr txBox="1"/>
            <p:nvPr/>
          </p:nvSpPr>
          <p:spPr>
            <a:xfrm>
              <a:off x="1663538" y="2373140"/>
              <a:ext cx="688009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01.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AD7F5-744A-47F0-B029-DA7CDE8FAF85}"/>
              </a:ext>
            </a:extLst>
          </p:cNvPr>
          <p:cNvGrpSpPr/>
          <p:nvPr/>
        </p:nvGrpSpPr>
        <p:grpSpPr>
          <a:xfrm>
            <a:off x="918089" y="2551428"/>
            <a:ext cx="4527867" cy="1021793"/>
            <a:chOff x="1427281" y="2637203"/>
            <a:chExt cx="4527867" cy="10217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722DCC-BA38-4BE6-88D5-0762D6FD20BD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A0387-9B52-45FA-A6AB-811C872D0903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DBE57-945F-4229-B572-0767F34C9DCA}"/>
                </a:ext>
              </a:extLst>
            </p:cNvPr>
            <p:cNvSpPr txBox="1"/>
            <p:nvPr/>
          </p:nvSpPr>
          <p:spPr>
            <a:xfrm>
              <a:off x="2503948" y="2637203"/>
              <a:ext cx="3291622" cy="89255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INFF – </a:t>
              </a:r>
            </a:p>
            <a:p>
              <a:pPr defTabSz="914217"/>
              <a:r>
                <a:rPr lang="en-US" sz="1200" b="1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SDG Financing Challenges – Managing Budgetary Pressures and Fiscal Constraints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7DC0CE-E382-440C-AA61-2B7910336335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02.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8A44B-B81F-4608-94CC-D0898900DAC6}"/>
              </a:ext>
            </a:extLst>
          </p:cNvPr>
          <p:cNvGrpSpPr/>
          <p:nvPr/>
        </p:nvGrpSpPr>
        <p:grpSpPr>
          <a:xfrm>
            <a:off x="918088" y="3951489"/>
            <a:ext cx="4527867" cy="1005840"/>
            <a:chOff x="1427281" y="2653156"/>
            <a:chExt cx="4527867" cy="100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0B1855-3490-4D57-AE0B-C8EE4C993299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4677A-C222-4EDA-BB87-71E9B50DFF4F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EEEF4-0B03-443E-B3C1-52BA605AE850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Plans &amp; Initiatives – </a:t>
              </a:r>
            </a:p>
            <a:p>
              <a:pPr defTabSz="914217"/>
              <a:r>
                <a:rPr lang="en-GB" sz="1600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The INFF Fund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62B4D-99B3-4D10-B257-9AC191F86CDB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03.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8EAE7F-47A2-0B48-7383-FDA704EA4199}"/>
              </a:ext>
            </a:extLst>
          </p:cNvPr>
          <p:cNvGrpSpPr/>
          <p:nvPr/>
        </p:nvGrpSpPr>
        <p:grpSpPr>
          <a:xfrm>
            <a:off x="894025" y="5387260"/>
            <a:ext cx="4527867" cy="1005840"/>
            <a:chOff x="1427281" y="2653156"/>
            <a:chExt cx="4527867" cy="10058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DE68AB-59F7-9CCE-58B0-84FE4BAA7467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FC658-B7A2-F87D-C002-500D22696352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F68A68-B8F5-56BD-3A60-ABEBC52D6C48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Conclusion – </a:t>
              </a:r>
            </a:p>
            <a:p>
              <a:pPr defTabSz="914217"/>
              <a:r>
                <a:rPr lang="en-GB" sz="1600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Key PFM Reforms and DRM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9645D7-4ECC-6872-FD52-98B0E94473B0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04.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E42DE-AABC-6F1D-8179-F897DEEF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70" y="4507832"/>
            <a:ext cx="2188749" cy="2110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D831C-D65D-F6BC-ABA3-1F0785C8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519" y="-10672"/>
            <a:ext cx="4349481" cy="14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2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04;p86">
            <a:extLst>
              <a:ext uri="{FF2B5EF4-FFF2-40B4-BE49-F238E27FC236}">
                <a16:creationId xmlns:a16="http://schemas.microsoft.com/office/drawing/2014/main" id="{F5F3DBEA-E14C-7DEC-A956-D8A09CA7A7D9}"/>
              </a:ext>
            </a:extLst>
          </p:cNvPr>
          <p:cNvSpPr txBox="1">
            <a:spLocks/>
          </p:cNvSpPr>
          <p:nvPr/>
        </p:nvSpPr>
        <p:spPr>
          <a:xfrm>
            <a:off x="557716" y="250157"/>
            <a:ext cx="10764661" cy="5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  <a:buFont typeface="Inter Light"/>
              <a:buNone/>
            </a:pPr>
            <a:r>
              <a:rPr lang="en-US" sz="24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Light"/>
              </a:rPr>
              <a:t>INFF Implementation – Providing Critical Funding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C7E358-C280-6453-9AA9-746194F347C9}"/>
              </a:ext>
            </a:extLst>
          </p:cNvPr>
          <p:cNvSpPr txBox="1"/>
          <p:nvPr/>
        </p:nvSpPr>
        <p:spPr>
          <a:xfrm>
            <a:off x="451820" y="754175"/>
            <a:ext cx="11250446" cy="698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Government’s ability to achieve the 13 SDG Goals by 2030 requires a reframing of the usual approach to funding the support required for a successful implementation of the different initiatives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EE74B-FC07-B0F6-ACFC-BA1607EA4171}"/>
              </a:ext>
            </a:extLst>
          </p:cNvPr>
          <p:cNvCxnSpPr/>
          <p:nvPr/>
        </p:nvCxnSpPr>
        <p:spPr>
          <a:xfrm>
            <a:off x="530085" y="761637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F1C3F-28C6-2979-63E3-8E19F2FFA205}"/>
              </a:ext>
            </a:extLst>
          </p:cNvPr>
          <p:cNvCxnSpPr/>
          <p:nvPr/>
        </p:nvCxnSpPr>
        <p:spPr>
          <a:xfrm>
            <a:off x="523738" y="1473275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71C364-B9A5-CFE6-FDFD-61428AA899B5}"/>
              </a:ext>
            </a:extLst>
          </p:cNvPr>
          <p:cNvSpPr txBox="1"/>
          <p:nvPr/>
        </p:nvSpPr>
        <p:spPr>
          <a:xfrm>
            <a:off x="523738" y="1516434"/>
            <a:ext cx="11102306" cy="2389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298450" marR="227329" indent="-285750">
              <a:lnSpc>
                <a:spcPct val="1083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1700" spc="-16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7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5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8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5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8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13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12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0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0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2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 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0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8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19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7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8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1700" spc="-9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8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9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5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1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5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 providing the supporting framework for 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9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2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8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1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2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18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1700" spc="-16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s. However, </a:t>
            </a:r>
            <a:r>
              <a:rPr lang="en-US" sz="1700" spc="-16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9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6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r>
              <a:rPr lang="en-US" sz="1700" spc="-7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2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18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1700" spc="-16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7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5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19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en-US" sz="1700" spc="-9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7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114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1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spc="-9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700" spc="-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 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700" spc="-8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11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1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700" spc="-5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700" spc="-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700" spc="-10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700" spc="-14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98450" marR="227329" indent="-285750">
              <a:lnSpc>
                <a:spcPct val="1083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endParaRPr lang="en-US" sz="1700" spc="-140" dirty="0">
              <a:solidFill>
                <a:srgbClr val="2424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8450" marR="227329" indent="-285750">
              <a:lnSpc>
                <a:spcPct val="1083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1700" spc="-140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aggregate of approximately US$2.6M has been provided by the UNDP and the European Union in counter-part funding to support the initial phase of INFF’s implementation</a:t>
            </a:r>
            <a:endParaRPr lang="en-US" sz="1700" spc="-150" dirty="0">
              <a:solidFill>
                <a:srgbClr val="2424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4150" marR="227329" indent="-171450">
              <a:lnSpc>
                <a:spcPct val="1083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endParaRPr lang="en-US" sz="1700" spc="-165" dirty="0">
              <a:solidFill>
                <a:srgbClr val="2424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8450" marR="227329" indent="-285750">
              <a:lnSpc>
                <a:spcPct val="1083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1700" spc="-165" dirty="0">
                <a:solidFill>
                  <a:srgbClr val="242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enhance the chances of successfully delivering the different initiatives, we are proposing a structured framework for providing funding to support the implementation of the INFF programme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741EA-8A29-9504-1DA9-A7815FA54DB3}"/>
              </a:ext>
            </a:extLst>
          </p:cNvPr>
          <p:cNvCxnSpPr>
            <a:cxnSpLocks/>
          </p:cNvCxnSpPr>
          <p:nvPr/>
        </p:nvCxnSpPr>
        <p:spPr>
          <a:xfrm>
            <a:off x="619520" y="4189424"/>
            <a:ext cx="11006524" cy="0"/>
          </a:xfrm>
          <a:prstGeom prst="line">
            <a:avLst/>
          </a:prstGeom>
          <a:ln w="28575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ject 9">
            <a:extLst>
              <a:ext uri="{FF2B5EF4-FFF2-40B4-BE49-F238E27FC236}">
                <a16:creationId xmlns:a16="http://schemas.microsoft.com/office/drawing/2014/main" id="{74FDE1A0-D312-40A2-0C4E-DBE1F7441F29}"/>
              </a:ext>
            </a:extLst>
          </p:cNvPr>
          <p:cNvSpPr txBox="1"/>
          <p:nvPr/>
        </p:nvSpPr>
        <p:spPr>
          <a:xfrm>
            <a:off x="619521" y="4366944"/>
            <a:ext cx="11006523" cy="2089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5080" indent="-34290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"/>
            </a:pPr>
            <a:r>
              <a:rPr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revenue/GDP ratio to enable development  financing to achieve SDGs by 2030</a:t>
            </a:r>
            <a:endParaRPr lang="en-US" sz="17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5080" indent="-34290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"/>
            </a:pPr>
            <a:r>
              <a:rPr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financial flows including FDI and  remittances commensurate with the size of the  economy </a:t>
            </a:r>
          </a:p>
          <a:p>
            <a:pPr marL="342900" marR="158115" indent="-34290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"/>
            </a:pPr>
            <a:r>
              <a:rPr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Strengthened capacities of national and state level</a:t>
            </a:r>
            <a:r>
              <a:rPr lang="en-US"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institutions to raise revenue flows from various sources</a:t>
            </a:r>
            <a:endParaRPr lang="en-US" sz="17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158115" indent="-34290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"/>
            </a:pPr>
            <a:r>
              <a:rPr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enabling environment for private sector  businesses to thrive and raise revenues</a:t>
            </a:r>
          </a:p>
          <a:p>
            <a:pPr marL="342900" marR="445770" indent="-34290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"/>
            </a:pPr>
            <a:r>
              <a:rPr sz="17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incentives for local and international  investors and financial institutions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FA27F-F0A8-6FAD-9DD6-8E9830336B0B}"/>
              </a:ext>
            </a:extLst>
          </p:cNvPr>
          <p:cNvSpPr/>
          <p:nvPr/>
        </p:nvSpPr>
        <p:spPr>
          <a:xfrm>
            <a:off x="3538911" y="3951900"/>
            <a:ext cx="4802269" cy="408696"/>
          </a:xfrm>
          <a:prstGeom prst="rect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INFF’s Intended Outcomes</a:t>
            </a:r>
            <a:endParaRPr lang="en-CA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52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2FAC-AA8F-321E-4B6E-379039AD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04;p86">
            <a:extLst>
              <a:ext uri="{FF2B5EF4-FFF2-40B4-BE49-F238E27FC236}">
                <a16:creationId xmlns:a16="http://schemas.microsoft.com/office/drawing/2014/main" id="{97E4BCAA-5A97-687F-79C9-FD94CDC2A977}"/>
              </a:ext>
            </a:extLst>
          </p:cNvPr>
          <p:cNvSpPr txBox="1">
            <a:spLocks/>
          </p:cNvSpPr>
          <p:nvPr/>
        </p:nvSpPr>
        <p:spPr>
          <a:xfrm>
            <a:off x="557716" y="282056"/>
            <a:ext cx="11057515" cy="5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Light"/>
              </a:rPr>
              <a:t>Proposed INFF Fund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BD6CA-657D-6B1A-420C-CC03279CEF06}"/>
              </a:ext>
            </a:extLst>
          </p:cNvPr>
          <p:cNvSpPr txBox="1"/>
          <p:nvPr/>
        </p:nvSpPr>
        <p:spPr>
          <a:xfrm>
            <a:off x="381000" y="818627"/>
            <a:ext cx="1142999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C2BD8-51D8-2489-DF26-DF8A474310EF}"/>
              </a:ext>
            </a:extLst>
          </p:cNvPr>
          <p:cNvSpPr txBox="1"/>
          <p:nvPr/>
        </p:nvSpPr>
        <p:spPr>
          <a:xfrm>
            <a:off x="419132" y="869433"/>
            <a:ext cx="11117276" cy="10645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INFF Fund is envisioned as a government and multi-donor financial commitment that will act as catalytic fund to enable the kick-off the implementation of the INFF action plan roadmap, in line with government’s priorities for SDG financing.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EF6852-90F5-661D-810E-DFACB8FC06D8}"/>
              </a:ext>
            </a:extLst>
          </p:cNvPr>
          <p:cNvCxnSpPr/>
          <p:nvPr/>
        </p:nvCxnSpPr>
        <p:spPr>
          <a:xfrm>
            <a:off x="468725" y="820118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3A1CE4-3C69-5455-A23F-9298070C05C8}"/>
              </a:ext>
            </a:extLst>
          </p:cNvPr>
          <p:cNvCxnSpPr/>
          <p:nvPr/>
        </p:nvCxnSpPr>
        <p:spPr>
          <a:xfrm>
            <a:off x="514776" y="1960222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ject 4">
            <a:extLst>
              <a:ext uri="{FF2B5EF4-FFF2-40B4-BE49-F238E27FC236}">
                <a16:creationId xmlns:a16="http://schemas.microsoft.com/office/drawing/2014/main" id="{13860C66-7068-DF18-66F1-9DB5314009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725" y="2066772"/>
            <a:ext cx="5627275" cy="4320000"/>
          </a:xfrm>
          <a:prstGeom prst="rect">
            <a:avLst/>
          </a:prstGeom>
        </p:spPr>
      </p:pic>
      <p:sp>
        <p:nvSpPr>
          <p:cNvPr id="17" name="object 12">
            <a:extLst>
              <a:ext uri="{FF2B5EF4-FFF2-40B4-BE49-F238E27FC236}">
                <a16:creationId xmlns:a16="http://schemas.microsoft.com/office/drawing/2014/main" id="{3C7854EB-6C0C-B180-244C-D05B5771D503}"/>
              </a:ext>
            </a:extLst>
          </p:cNvPr>
          <p:cNvSpPr txBox="1"/>
          <p:nvPr/>
        </p:nvSpPr>
        <p:spPr>
          <a:xfrm>
            <a:off x="6221046" y="4084017"/>
            <a:ext cx="5394186" cy="210656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548" marR="232332">
              <a:lnSpc>
                <a:spcPts val="2005"/>
              </a:lnSpc>
            </a:pPr>
            <a:r>
              <a:rPr lang="en-US"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NG"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8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INFF </a:t>
            </a:r>
            <a:r>
              <a:rPr lang="en-US" spc="-3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 is proposed as a </a:t>
            </a:r>
            <a:r>
              <a:rPr lang="en-NG" spc="1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</a:t>
            </a:r>
            <a:r>
              <a:rPr lang="en-US"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1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spc="-4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</a:t>
            </a:r>
            <a:r>
              <a:rPr spc="-8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pc="-3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3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spc="4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3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spc="-4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8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4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-9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spc="-5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6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4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4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spc="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-3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-1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spc="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-9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-6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4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spc="-4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11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spc="-1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spc="-6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nm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2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3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spc="-1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spc="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spc="-5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pc="-6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spc="-4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</a:t>
            </a:r>
            <a:r>
              <a:rPr spc="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pc="-2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spc="-5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pc="-20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4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pc="-1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spc="-9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spc="-4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spc="-9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43"/>
              </a:spcBef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548" marR="5419">
              <a:lnSpc>
                <a:spcPts val="2005"/>
              </a:lnSpc>
              <a:spcBef>
                <a:spcPts val="5"/>
              </a:spcBef>
            </a:pPr>
            <a:r>
              <a:rPr lang="en-US" spc="-8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multi-donor financial contribution will enable stakeholders to finance the implementation of the INFF action plan roadmap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660EEA5-8EA0-81E4-DF0B-8885770D6369}"/>
              </a:ext>
            </a:extLst>
          </p:cNvPr>
          <p:cNvGraphicFramePr>
            <a:graphicFrameLocks noGrp="1"/>
          </p:cNvGraphicFramePr>
          <p:nvPr/>
        </p:nvGraphicFramePr>
        <p:xfrm>
          <a:off x="6228966" y="2066772"/>
          <a:ext cx="5307442" cy="1991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546">
                  <a:extLst>
                    <a:ext uri="{9D8B030D-6E8A-4147-A177-3AD203B41FA5}">
                      <a16:colId xmlns:a16="http://schemas.microsoft.com/office/drawing/2014/main" val="4123281809"/>
                    </a:ext>
                  </a:extLst>
                </a:gridCol>
                <a:gridCol w="2551896">
                  <a:extLst>
                    <a:ext uri="{9D8B030D-6E8A-4147-A177-3AD203B41FA5}">
                      <a16:colId xmlns:a16="http://schemas.microsoft.com/office/drawing/2014/main" val="2281079961"/>
                    </a:ext>
                  </a:extLst>
                </a:gridCol>
              </a:tblGrid>
              <a:tr h="4191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Indicative Terms</a:t>
                      </a:r>
                      <a:endParaRPr lang="en-CA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E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Description</a:t>
                      </a:r>
                      <a:endParaRPr lang="en-CA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E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219846"/>
                  </a:ext>
                </a:extLst>
              </a:tr>
              <a:tr h="41916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Proposed Fund Size:</a:t>
                      </a:r>
                      <a:endParaRPr lang="en-CA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Up to $100M</a:t>
                      </a:r>
                      <a:endParaRPr lang="en-CA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425281"/>
                  </a:ext>
                </a:extLst>
              </a:tr>
              <a:tr h="41916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Programme Term:</a:t>
                      </a:r>
                      <a:endParaRPr lang="en-CA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Up to 10 years</a:t>
                      </a:r>
                      <a:endParaRPr lang="en-CA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538744"/>
                  </a:ext>
                </a:extLst>
              </a:tr>
              <a:tr h="73354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Funding mechanism:</a:t>
                      </a:r>
                      <a:endParaRPr lang="en-CA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Multi-year funding commitments</a:t>
                      </a:r>
                      <a:endParaRPr lang="en-CA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04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64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04;p86">
            <a:extLst>
              <a:ext uri="{FF2B5EF4-FFF2-40B4-BE49-F238E27FC236}">
                <a16:creationId xmlns:a16="http://schemas.microsoft.com/office/drawing/2014/main" id="{F5F3DBEA-E14C-7DEC-A956-D8A09CA7A7D9}"/>
              </a:ext>
            </a:extLst>
          </p:cNvPr>
          <p:cNvSpPr txBox="1">
            <a:spLocks/>
          </p:cNvSpPr>
          <p:nvPr/>
        </p:nvSpPr>
        <p:spPr>
          <a:xfrm>
            <a:off x="557716" y="282056"/>
            <a:ext cx="10764661" cy="5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  <a:buFont typeface="Inter Light"/>
              <a:buNone/>
            </a:pPr>
            <a:r>
              <a:rPr lang="en-US" sz="24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Light"/>
              </a:rPr>
              <a:t>Proposed Source of Funds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C7E358-C280-6453-9AA9-746194F347C9}"/>
              </a:ext>
            </a:extLst>
          </p:cNvPr>
          <p:cNvSpPr txBox="1"/>
          <p:nvPr/>
        </p:nvSpPr>
        <p:spPr>
          <a:xfrm>
            <a:off x="451820" y="817973"/>
            <a:ext cx="11216442" cy="698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is to be raised from a combination of the public and private sectors, across domestic and international sources for the </a:t>
            </a:r>
            <a:r>
              <a:rPr lang="en-US" sz="1700" i="1" spc="-8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the identified initiatives of the INFF programme</a:t>
            </a:r>
            <a:endParaRPr lang="en-GB" sz="17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EE74B-FC07-B0F6-ACFC-BA1607EA4171}"/>
              </a:ext>
            </a:extLst>
          </p:cNvPr>
          <p:cNvCxnSpPr/>
          <p:nvPr/>
        </p:nvCxnSpPr>
        <p:spPr>
          <a:xfrm>
            <a:off x="530085" y="761637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9CAB6E1-18CD-DC25-D764-F7F0E3F0BF53}"/>
              </a:ext>
            </a:extLst>
          </p:cNvPr>
          <p:cNvCxnSpPr/>
          <p:nvPr/>
        </p:nvCxnSpPr>
        <p:spPr>
          <a:xfrm>
            <a:off x="468725" y="1629934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EA022B1-0116-EAF0-784B-BE146C3C198D}"/>
              </a:ext>
            </a:extLst>
          </p:cNvPr>
          <p:cNvSpPr/>
          <p:nvPr/>
        </p:nvSpPr>
        <p:spPr>
          <a:xfrm>
            <a:off x="440753" y="1841590"/>
            <a:ext cx="2556996" cy="992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Federal Government</a:t>
            </a:r>
            <a:endParaRPr lang="en-CA" sz="2200" b="1" baseline="30000" dirty="0">
              <a:solidFill>
                <a:srgbClr val="389E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01ED937-FE5E-6B41-46DD-36D44F698481}"/>
              </a:ext>
            </a:extLst>
          </p:cNvPr>
          <p:cNvSpPr/>
          <p:nvPr/>
        </p:nvSpPr>
        <p:spPr>
          <a:xfrm>
            <a:off x="3316722" y="1841590"/>
            <a:ext cx="2556996" cy="971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– National Governments</a:t>
            </a:r>
            <a:endParaRPr lang="en-CA" sz="2200" b="1" dirty="0">
              <a:solidFill>
                <a:srgbClr val="389E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8E5120-69C5-085D-A4D9-F6926701FF05}"/>
              </a:ext>
            </a:extLst>
          </p:cNvPr>
          <p:cNvSpPr/>
          <p:nvPr/>
        </p:nvSpPr>
        <p:spPr>
          <a:xfrm>
            <a:off x="6148312" y="1851701"/>
            <a:ext cx="2619365" cy="992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Finance Partners</a:t>
            </a:r>
            <a:endParaRPr lang="en-CA" sz="2200" b="1" dirty="0">
              <a:solidFill>
                <a:srgbClr val="389E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FA535F8-FCEF-AC96-2B75-69140BBD7972}"/>
              </a:ext>
            </a:extLst>
          </p:cNvPr>
          <p:cNvSpPr/>
          <p:nvPr/>
        </p:nvSpPr>
        <p:spPr>
          <a:xfrm>
            <a:off x="8989846" y="1870097"/>
            <a:ext cx="2619365" cy="1081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>
              <a:solidFill>
                <a:srgbClr val="389E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2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Others</a:t>
            </a:r>
          </a:p>
          <a:p>
            <a:endParaRPr lang="en-US" sz="2200" b="1" dirty="0">
              <a:solidFill>
                <a:srgbClr val="389E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CA" sz="2200" b="1" dirty="0">
              <a:solidFill>
                <a:srgbClr val="389E0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0E397F7-43CC-8036-BBF6-5A3AB171027A}"/>
              </a:ext>
            </a:extLst>
          </p:cNvPr>
          <p:cNvCxnSpPr/>
          <p:nvPr/>
        </p:nvCxnSpPr>
        <p:spPr>
          <a:xfrm>
            <a:off x="440753" y="1841590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00C7DB2-06A4-0862-7EB9-5B486089D95D}"/>
              </a:ext>
            </a:extLst>
          </p:cNvPr>
          <p:cNvCxnSpPr/>
          <p:nvPr/>
        </p:nvCxnSpPr>
        <p:spPr>
          <a:xfrm>
            <a:off x="405044" y="2858732"/>
            <a:ext cx="2556996" cy="0"/>
          </a:xfrm>
          <a:prstGeom prst="line">
            <a:avLst/>
          </a:prstGeom>
          <a:ln>
            <a:solidFill>
              <a:srgbClr val="389E0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1FBBAD-C046-A11E-45C8-2FC447F943DD}"/>
              </a:ext>
            </a:extLst>
          </p:cNvPr>
          <p:cNvCxnSpPr/>
          <p:nvPr/>
        </p:nvCxnSpPr>
        <p:spPr>
          <a:xfrm>
            <a:off x="348220" y="6233554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3C0569D-44F0-8C58-94D0-DB5C3CD8008E}"/>
              </a:ext>
            </a:extLst>
          </p:cNvPr>
          <p:cNvCxnSpPr/>
          <p:nvPr/>
        </p:nvCxnSpPr>
        <p:spPr>
          <a:xfrm>
            <a:off x="3409255" y="1851865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A8FB63A-BF8C-D1C9-957F-CD3E67400F82}"/>
              </a:ext>
            </a:extLst>
          </p:cNvPr>
          <p:cNvCxnSpPr/>
          <p:nvPr/>
        </p:nvCxnSpPr>
        <p:spPr>
          <a:xfrm>
            <a:off x="3373546" y="2869007"/>
            <a:ext cx="2556996" cy="0"/>
          </a:xfrm>
          <a:prstGeom prst="line">
            <a:avLst/>
          </a:prstGeom>
          <a:ln>
            <a:solidFill>
              <a:srgbClr val="389E0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152AD28-4EE9-A92F-85DC-A5CF78A87E54}"/>
              </a:ext>
            </a:extLst>
          </p:cNvPr>
          <p:cNvCxnSpPr/>
          <p:nvPr/>
        </p:nvCxnSpPr>
        <p:spPr>
          <a:xfrm>
            <a:off x="3316722" y="6243829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94D766F-322F-6234-6C3D-6844D8341794}"/>
              </a:ext>
            </a:extLst>
          </p:cNvPr>
          <p:cNvCxnSpPr/>
          <p:nvPr/>
        </p:nvCxnSpPr>
        <p:spPr>
          <a:xfrm>
            <a:off x="6240845" y="1862137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3B30C1-19AE-EE0B-4B7F-9295739B59F0}"/>
              </a:ext>
            </a:extLst>
          </p:cNvPr>
          <p:cNvCxnSpPr/>
          <p:nvPr/>
        </p:nvCxnSpPr>
        <p:spPr>
          <a:xfrm>
            <a:off x="6205136" y="2879279"/>
            <a:ext cx="2556996" cy="0"/>
          </a:xfrm>
          <a:prstGeom prst="line">
            <a:avLst/>
          </a:prstGeom>
          <a:ln>
            <a:solidFill>
              <a:srgbClr val="389E0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8922033-13DE-815B-D74C-6C8C63372C3E}"/>
              </a:ext>
            </a:extLst>
          </p:cNvPr>
          <p:cNvCxnSpPr/>
          <p:nvPr/>
        </p:nvCxnSpPr>
        <p:spPr>
          <a:xfrm>
            <a:off x="6148312" y="6254101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1C72EB0-1873-1CC8-9F63-9C657055D41C}"/>
              </a:ext>
            </a:extLst>
          </p:cNvPr>
          <p:cNvCxnSpPr/>
          <p:nvPr/>
        </p:nvCxnSpPr>
        <p:spPr>
          <a:xfrm>
            <a:off x="9033805" y="1841590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E82818B-F868-1F47-4218-4ECDBC86CD5E}"/>
              </a:ext>
            </a:extLst>
          </p:cNvPr>
          <p:cNvCxnSpPr/>
          <p:nvPr/>
        </p:nvCxnSpPr>
        <p:spPr>
          <a:xfrm>
            <a:off x="8998096" y="2858732"/>
            <a:ext cx="2556996" cy="0"/>
          </a:xfrm>
          <a:prstGeom prst="line">
            <a:avLst/>
          </a:prstGeom>
          <a:ln>
            <a:solidFill>
              <a:srgbClr val="389E0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1D578FE-12E8-F52E-AA2B-86ED819D4D17}"/>
              </a:ext>
            </a:extLst>
          </p:cNvPr>
          <p:cNvCxnSpPr/>
          <p:nvPr/>
        </p:nvCxnSpPr>
        <p:spPr>
          <a:xfrm>
            <a:off x="8941272" y="6233554"/>
            <a:ext cx="2556996" cy="0"/>
          </a:xfrm>
          <a:prstGeom prst="line">
            <a:avLst/>
          </a:prstGeom>
          <a:ln w="19050">
            <a:solidFill>
              <a:srgbClr val="389E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A89BE141-856C-4B29-846D-9D66008B7FFC}"/>
              </a:ext>
            </a:extLst>
          </p:cNvPr>
          <p:cNvSpPr/>
          <p:nvPr/>
        </p:nvSpPr>
        <p:spPr>
          <a:xfrm>
            <a:off x="9058769" y="2869007"/>
            <a:ext cx="2619365" cy="2619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en-US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 from a broad cross-section of donor agencies would be sought to provide one-time and/or term commitments to the Fund.</a:t>
            </a:r>
            <a:endParaRPr lang="en-CA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CA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8D0519-8349-721B-DB5A-182796B58C6A}"/>
              </a:ext>
            </a:extLst>
          </p:cNvPr>
          <p:cNvSpPr/>
          <p:nvPr/>
        </p:nvSpPr>
        <p:spPr>
          <a:xfrm>
            <a:off x="3397655" y="2910101"/>
            <a:ext cx="2619365" cy="2619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en-US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Given the national coverage of the activities of the INFF, sub-national governments would be encouraged to participate in the INFF Fund.</a:t>
            </a:r>
          </a:p>
          <a:p>
            <a:pPr algn="ctr"/>
            <a:endParaRPr lang="en-CA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4108BC-E36C-0A78-6E13-10F43EC8095A}"/>
              </a:ext>
            </a:extLst>
          </p:cNvPr>
          <p:cNvSpPr/>
          <p:nvPr/>
        </p:nvSpPr>
        <p:spPr>
          <a:xfrm>
            <a:off x="489100" y="2930650"/>
            <a:ext cx="2619365" cy="3165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en-US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Federal Government, through the Federal Ministry of Finance, would seek to provide multi-year counter-part financing commitments to participate in the INFF Fund.</a:t>
            </a:r>
          </a:p>
          <a:p>
            <a:pPr marL="0" lvl="1"/>
            <a:r>
              <a:rPr lang="en-US" sz="17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(Subject to receipt of necessary approvals)</a:t>
            </a:r>
          </a:p>
          <a:p>
            <a:pPr algn="ctr"/>
            <a:endParaRPr lang="en-CA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5246F8E-2BEC-C2C7-E64D-D41EE1EB5198}"/>
              </a:ext>
            </a:extLst>
          </p:cNvPr>
          <p:cNvSpPr/>
          <p:nvPr/>
        </p:nvSpPr>
        <p:spPr>
          <a:xfrm>
            <a:off x="6232145" y="2910100"/>
            <a:ext cx="2619365" cy="2619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en-US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Counter-part funding is expected to be provided from all the development partners who are part of the INFF programme through multi-year, rolling commitments.</a:t>
            </a:r>
            <a:endParaRPr lang="en-CA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CA" sz="17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2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2FAC-AA8F-321E-4B6E-379039AD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FF56F714-B3BC-B7F8-6825-09BBDFEEB2AB}"/>
              </a:ext>
            </a:extLst>
          </p:cNvPr>
          <p:cNvSpPr/>
          <p:nvPr/>
        </p:nvSpPr>
        <p:spPr>
          <a:xfrm>
            <a:off x="3975234" y="2887582"/>
            <a:ext cx="3994483" cy="2704693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Google Shape;3804;p86">
            <a:extLst>
              <a:ext uri="{FF2B5EF4-FFF2-40B4-BE49-F238E27FC236}">
                <a16:creationId xmlns:a16="http://schemas.microsoft.com/office/drawing/2014/main" id="{97E4BCAA-5A97-687F-79C9-FD94CDC2A977}"/>
              </a:ext>
            </a:extLst>
          </p:cNvPr>
          <p:cNvSpPr txBox="1">
            <a:spLocks/>
          </p:cNvSpPr>
          <p:nvPr/>
        </p:nvSpPr>
        <p:spPr>
          <a:xfrm>
            <a:off x="557716" y="282056"/>
            <a:ext cx="11057515" cy="5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Light"/>
              </a:rPr>
              <a:t>Proposed Use of Funds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BD6CA-657D-6B1A-420C-CC03279CEF06}"/>
              </a:ext>
            </a:extLst>
          </p:cNvPr>
          <p:cNvSpPr txBox="1"/>
          <p:nvPr/>
        </p:nvSpPr>
        <p:spPr>
          <a:xfrm>
            <a:off x="381000" y="818627"/>
            <a:ext cx="1142999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C2BD8-51D8-2489-DF26-DF8A474310EF}"/>
              </a:ext>
            </a:extLst>
          </p:cNvPr>
          <p:cNvSpPr txBox="1"/>
          <p:nvPr/>
        </p:nvSpPr>
        <p:spPr>
          <a:xfrm>
            <a:off x="419132" y="869433"/>
            <a:ext cx="11117276" cy="733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Proceeds of the proposed INFF Fund would be used to finance critical activities of the programme over a seven-year period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EF6852-90F5-661D-810E-DFACB8FC06D8}"/>
              </a:ext>
            </a:extLst>
          </p:cNvPr>
          <p:cNvCxnSpPr/>
          <p:nvPr/>
        </p:nvCxnSpPr>
        <p:spPr>
          <a:xfrm>
            <a:off x="468725" y="820118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3A1CE4-3C69-5455-A23F-9298070C05C8}"/>
              </a:ext>
            </a:extLst>
          </p:cNvPr>
          <p:cNvCxnSpPr/>
          <p:nvPr/>
        </p:nvCxnSpPr>
        <p:spPr>
          <a:xfrm>
            <a:off x="514776" y="1566807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E48A0DE-2B2B-AD08-4E6D-751078892012}"/>
              </a:ext>
            </a:extLst>
          </p:cNvPr>
          <p:cNvSpPr/>
          <p:nvPr/>
        </p:nvSpPr>
        <p:spPr>
          <a:xfrm>
            <a:off x="514775" y="1618515"/>
            <a:ext cx="10975581" cy="297359"/>
          </a:xfrm>
          <a:prstGeom prst="rect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Use of Funds</a:t>
            </a:r>
            <a:endParaRPr lang="en-CA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75B33-F1FA-7C80-01DA-A68B5FD08D99}"/>
              </a:ext>
            </a:extLst>
          </p:cNvPr>
          <p:cNvSpPr/>
          <p:nvPr/>
        </p:nvSpPr>
        <p:spPr>
          <a:xfrm>
            <a:off x="4369732" y="5412854"/>
            <a:ext cx="3186840" cy="10264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16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agencies cost-share in SDG aligned development planning exercises</a:t>
            </a: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125BC-EAD2-FC6C-EC76-71FFFD8801C1}"/>
              </a:ext>
            </a:extLst>
          </p:cNvPr>
          <p:cNvCxnSpPr>
            <a:cxnSpLocks/>
          </p:cNvCxnSpPr>
          <p:nvPr/>
        </p:nvCxnSpPr>
        <p:spPr>
          <a:xfrm>
            <a:off x="478630" y="1957529"/>
            <a:ext cx="11011726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F0E3896-5DB3-47F2-21A2-A7FDBF8BEE1E}"/>
              </a:ext>
            </a:extLst>
          </p:cNvPr>
          <p:cNvSpPr/>
          <p:nvPr/>
        </p:nvSpPr>
        <p:spPr>
          <a:xfrm>
            <a:off x="6645311" y="2145980"/>
            <a:ext cx="3923050" cy="10264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endParaRPr lang="en-US" sz="16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lnSpc>
                <a:spcPct val="107000"/>
              </a:lnSpc>
            </a:pPr>
            <a:r>
              <a:rPr lang="en-US" sz="16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Facilitatio</a:t>
            </a: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of policy and regulatory reforms</a:t>
            </a: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D3C85-2C48-2587-5727-494A12C2541E}"/>
              </a:ext>
            </a:extLst>
          </p:cNvPr>
          <p:cNvSpPr/>
          <p:nvPr/>
        </p:nvSpPr>
        <p:spPr>
          <a:xfrm>
            <a:off x="1243773" y="3643845"/>
            <a:ext cx="3249280" cy="12500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lnSpc>
                <a:spcPct val="107000"/>
              </a:lnSpc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the procurement of hardware and digital tools</a:t>
            </a: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F119D9-1750-1267-59E8-1DE363EC685C}"/>
              </a:ext>
            </a:extLst>
          </p:cNvPr>
          <p:cNvSpPr/>
          <p:nvPr/>
        </p:nvSpPr>
        <p:spPr>
          <a:xfrm>
            <a:off x="1736607" y="2145979"/>
            <a:ext cx="3923050" cy="10264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endParaRPr lang="en-US" sz="16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lnSpc>
                <a:spcPct val="107000"/>
              </a:lnSpc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the sourcing and provision of technical assistance to facilitate learning, technical analysis, feasibility studies, etc</a:t>
            </a:r>
            <a:endParaRPr lang="en-US" sz="16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AF5E7C-6B5A-3255-7BCA-BAB9876A144C}"/>
              </a:ext>
            </a:extLst>
          </p:cNvPr>
          <p:cNvSpPr/>
          <p:nvPr/>
        </p:nvSpPr>
        <p:spPr>
          <a:xfrm>
            <a:off x="7679892" y="3723343"/>
            <a:ext cx="3021286" cy="12500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lnSpc>
                <a:spcPct val="107000"/>
              </a:lnSpc>
            </a:pP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business processes and applications that address barriers to development financing </a:t>
            </a: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C596359-B020-205D-571C-120605763D92}"/>
              </a:ext>
            </a:extLst>
          </p:cNvPr>
          <p:cNvSpPr/>
          <p:nvPr/>
        </p:nvSpPr>
        <p:spPr>
          <a:xfrm rot="2799096">
            <a:off x="4166596" y="3276498"/>
            <a:ext cx="406272" cy="256369"/>
          </a:xfrm>
          <a:prstGeom prst="triangle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F0FBA52-3178-DAF8-F465-57FCD034FDCC}"/>
              </a:ext>
            </a:extLst>
          </p:cNvPr>
          <p:cNvSpPr/>
          <p:nvPr/>
        </p:nvSpPr>
        <p:spPr>
          <a:xfrm rot="19343938">
            <a:off x="4289917" y="4987912"/>
            <a:ext cx="406272" cy="256369"/>
          </a:xfrm>
          <a:prstGeom prst="triangle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AF6E165-DCC1-A24F-8339-C8E39828652D}"/>
              </a:ext>
            </a:extLst>
          </p:cNvPr>
          <p:cNvSpPr/>
          <p:nvPr/>
        </p:nvSpPr>
        <p:spPr>
          <a:xfrm rot="5400000">
            <a:off x="5892863" y="2754239"/>
            <a:ext cx="406272" cy="256369"/>
          </a:xfrm>
          <a:prstGeom prst="triangle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14712D5-3A4F-488A-B25B-24E4494EC17C}"/>
              </a:ext>
            </a:extLst>
          </p:cNvPr>
          <p:cNvSpPr/>
          <p:nvPr/>
        </p:nvSpPr>
        <p:spPr>
          <a:xfrm rot="13265678">
            <a:off x="7260532" y="4985509"/>
            <a:ext cx="406272" cy="256369"/>
          </a:xfrm>
          <a:prstGeom prst="triangle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B7C220D4-8041-38DD-51A4-0CB25251C560}"/>
              </a:ext>
            </a:extLst>
          </p:cNvPr>
          <p:cNvSpPr/>
          <p:nvPr/>
        </p:nvSpPr>
        <p:spPr>
          <a:xfrm rot="7754510">
            <a:off x="7404709" y="3379890"/>
            <a:ext cx="406272" cy="256369"/>
          </a:xfrm>
          <a:prstGeom prst="triangle">
            <a:avLst/>
          </a:prstGeom>
          <a:solidFill>
            <a:srgbClr val="389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212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F9CCE19B-CC3A-427C-AB24-1D7D9BF57950}"/>
              </a:ext>
            </a:extLst>
          </p:cNvPr>
          <p:cNvSpPr txBox="1">
            <a:spLocks/>
          </p:cNvSpPr>
          <p:nvPr/>
        </p:nvSpPr>
        <p:spPr>
          <a:xfrm>
            <a:off x="749101" y="171290"/>
            <a:ext cx="9833554" cy="72007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lvl="0">
              <a:defRPr/>
            </a:pPr>
            <a:r>
              <a:rPr lang="en-GB" sz="3600" b="0" dirty="0">
                <a:solidFill>
                  <a:srgbClr val="283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CE2BF-3277-4758-99CE-95616F154CED}"/>
              </a:ext>
            </a:extLst>
          </p:cNvPr>
          <p:cNvGrpSpPr/>
          <p:nvPr/>
        </p:nvGrpSpPr>
        <p:grpSpPr>
          <a:xfrm>
            <a:off x="918090" y="1184792"/>
            <a:ext cx="4527867" cy="1005840"/>
            <a:chOff x="1274881" y="2110468"/>
            <a:chExt cx="4527867" cy="100584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16515F-22B6-49B5-86C5-6BAC407D02E5}"/>
                </a:ext>
              </a:extLst>
            </p:cNvPr>
            <p:cNvSpPr/>
            <p:nvPr/>
          </p:nvSpPr>
          <p:spPr>
            <a:xfrm>
              <a:off x="1274881" y="2110468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F7D2BCA-9D19-4507-AB9C-A1AC3B172828}"/>
                </a:ext>
              </a:extLst>
            </p:cNvPr>
            <p:cNvSpPr/>
            <p:nvPr/>
          </p:nvSpPr>
          <p:spPr>
            <a:xfrm>
              <a:off x="1274881" y="2110468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131DA7F-9858-4871-AC7D-080B6E34DC8B}"/>
                </a:ext>
              </a:extLst>
            </p:cNvPr>
            <p:cNvSpPr txBox="1"/>
            <p:nvPr/>
          </p:nvSpPr>
          <p:spPr>
            <a:xfrm>
              <a:off x="2374256" y="2492826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Overview – </a:t>
              </a:r>
            </a:p>
            <a:p>
              <a:pPr defTabSz="914217"/>
              <a:r>
                <a:rPr lang="en-US" sz="1400" b="1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Background &amp; Context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E571DE1-8F0A-4642-B88B-AAAFDF8F9E92}"/>
                </a:ext>
              </a:extLst>
            </p:cNvPr>
            <p:cNvSpPr txBox="1"/>
            <p:nvPr/>
          </p:nvSpPr>
          <p:spPr>
            <a:xfrm>
              <a:off x="1663538" y="2373140"/>
              <a:ext cx="688009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01.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AD7F5-744A-47F0-B029-DA7CDE8FAF85}"/>
              </a:ext>
            </a:extLst>
          </p:cNvPr>
          <p:cNvGrpSpPr/>
          <p:nvPr/>
        </p:nvGrpSpPr>
        <p:grpSpPr>
          <a:xfrm>
            <a:off x="918089" y="2551428"/>
            <a:ext cx="4527867" cy="1021793"/>
            <a:chOff x="1427281" y="2637203"/>
            <a:chExt cx="4527867" cy="10217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722DCC-BA38-4BE6-88D5-0762D6FD20BD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A0387-9B52-45FA-A6AB-811C872D0903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DBE57-945F-4229-B572-0767F34C9DCA}"/>
                </a:ext>
              </a:extLst>
            </p:cNvPr>
            <p:cNvSpPr txBox="1"/>
            <p:nvPr/>
          </p:nvSpPr>
          <p:spPr>
            <a:xfrm>
              <a:off x="2503948" y="2637203"/>
              <a:ext cx="3291622" cy="89255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INFF – </a:t>
              </a:r>
            </a:p>
            <a:p>
              <a:pPr defTabSz="914217"/>
              <a:r>
                <a:rPr lang="en-US" sz="1200" b="1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SDG Financing Challenges – Managing Budgetary Pressures and Fiscal Constraints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7DC0CE-E382-440C-AA61-2B7910336335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02.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8A44B-B81F-4608-94CC-D0898900DAC6}"/>
              </a:ext>
            </a:extLst>
          </p:cNvPr>
          <p:cNvGrpSpPr/>
          <p:nvPr/>
        </p:nvGrpSpPr>
        <p:grpSpPr>
          <a:xfrm>
            <a:off x="918088" y="3951489"/>
            <a:ext cx="4527867" cy="1005840"/>
            <a:chOff x="1427281" y="2653156"/>
            <a:chExt cx="4527867" cy="100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0B1855-3490-4D57-AE0B-C8EE4C993299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4677A-C222-4EDA-BB87-71E9B50DFF4F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EEEF4-0B03-443E-B3C1-52BA605AE850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Plans &amp; Initiatives – </a:t>
              </a:r>
            </a:p>
            <a:p>
              <a:pPr defTabSz="914217"/>
              <a:r>
                <a:rPr lang="en-GB" sz="1600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The INFF Fund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62B4D-99B3-4D10-B257-9AC191F86CDB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03.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8EAE7F-47A2-0B48-7383-FDA704EA4199}"/>
              </a:ext>
            </a:extLst>
          </p:cNvPr>
          <p:cNvGrpSpPr/>
          <p:nvPr/>
        </p:nvGrpSpPr>
        <p:grpSpPr>
          <a:xfrm>
            <a:off x="894025" y="5387260"/>
            <a:ext cx="4527867" cy="1005840"/>
            <a:chOff x="1427281" y="2653156"/>
            <a:chExt cx="4527867" cy="10058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DE68AB-59F7-9CCE-58B0-84FE4BAA7467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FC658-B7A2-F87D-C002-500D22696352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F68A68-B8F5-56BD-3A60-ABEBC52D6C48}"/>
                </a:ext>
              </a:extLst>
            </p:cNvPr>
            <p:cNvSpPr txBox="1"/>
            <p:nvPr/>
          </p:nvSpPr>
          <p:spPr>
            <a:xfrm>
              <a:off x="2503948" y="2741244"/>
              <a:ext cx="3291622" cy="83099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Conclusion – </a:t>
              </a:r>
            </a:p>
            <a:p>
              <a:pPr defTabSz="914217"/>
              <a:r>
                <a:rPr lang="en-GB" sz="1600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Key PFM Reforms and Domestic Revenue Mobilisation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9645D7-4ECC-6872-FD52-98B0E94473B0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04.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E42DE-AABC-6F1D-8179-F897DEEF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70" y="4507832"/>
            <a:ext cx="2188749" cy="2110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D831C-D65D-F6BC-ABA3-1F0785C8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519" y="-10672"/>
            <a:ext cx="4349481" cy="14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/>
          <p:cNvSpPr txBox="1"/>
          <p:nvPr/>
        </p:nvSpPr>
        <p:spPr>
          <a:xfrm>
            <a:off x="113020" y="94847"/>
            <a:ext cx="1121025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685790">
              <a:spcBef>
                <a:spcPts val="1400"/>
              </a:spcBef>
              <a:defRPr sz="3000">
                <a:solidFill>
                  <a:srgbClr val="404040"/>
                </a:solidFill>
                <a:latin typeface="KPMG Light"/>
                <a:ea typeface="KPMG Light"/>
                <a:cs typeface="KPMG Light"/>
                <a:sym typeface="KPMG Light"/>
              </a:defRPr>
            </a:lvl1pPr>
          </a:lstStyle>
          <a:p>
            <a:r>
              <a:rPr lang="en-US" sz="3600" dirty="0"/>
              <a:t>Enhancing Revenue Mobilization &amp; Public Finance Reforms </a:t>
            </a:r>
            <a:endParaRPr sz="3600" dirty="0"/>
          </a:p>
        </p:txBody>
      </p:sp>
      <p:sp>
        <p:nvSpPr>
          <p:cNvPr id="622" name="Rectangle 31"/>
          <p:cNvSpPr/>
          <p:nvPr/>
        </p:nvSpPr>
        <p:spPr>
          <a:xfrm flipV="1">
            <a:off x="184583" y="657692"/>
            <a:ext cx="3432379" cy="60960"/>
          </a:xfrm>
          <a:prstGeom prst="rect">
            <a:avLst/>
          </a:prstGeom>
          <a:solidFill>
            <a:srgbClr val="0C6730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64">
              <a:defRPr sz="1000">
                <a:solidFill>
                  <a:srgbClr val="FF0000"/>
                </a:solidFill>
                <a:latin typeface="Univers for KPMG"/>
                <a:ea typeface="Univers for KPMG"/>
                <a:cs typeface="Univers for KPMG"/>
                <a:sym typeface="Univers for KPMG"/>
              </a:defRPr>
            </a:pPr>
            <a:endParaRPr sz="1333"/>
          </a:p>
        </p:txBody>
      </p:sp>
      <p:grpSp>
        <p:nvGrpSpPr>
          <p:cNvPr id="656" name="Group 112"/>
          <p:cNvGrpSpPr/>
          <p:nvPr/>
        </p:nvGrpSpPr>
        <p:grpSpPr>
          <a:xfrm>
            <a:off x="4071214" y="1295302"/>
            <a:ext cx="3429559" cy="3474095"/>
            <a:chOff x="0" y="0"/>
            <a:chExt cx="2572167" cy="2605569"/>
          </a:xfrm>
        </p:grpSpPr>
        <p:grpSp>
          <p:nvGrpSpPr>
            <p:cNvPr id="636" name="Group 113"/>
            <p:cNvGrpSpPr/>
            <p:nvPr/>
          </p:nvGrpSpPr>
          <p:grpSpPr>
            <a:xfrm>
              <a:off x="-1" y="-1"/>
              <a:ext cx="2572169" cy="2605571"/>
              <a:chOff x="0" y="0"/>
              <a:chExt cx="2572167" cy="2605569"/>
            </a:xfrm>
          </p:grpSpPr>
          <p:sp>
            <p:nvSpPr>
              <p:cNvPr id="623" name="Freeform: Shape 133"/>
              <p:cNvSpPr/>
              <p:nvPr/>
            </p:nvSpPr>
            <p:spPr>
              <a:xfrm>
                <a:off x="474365" y="479730"/>
                <a:ext cx="811719" cy="823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984" y="0"/>
                    </a:moveTo>
                    <a:cubicBezTo>
                      <a:pt x="13716" y="0"/>
                      <a:pt x="17226" y="944"/>
                      <a:pt x="20290" y="2607"/>
                    </a:cubicBezTo>
                    <a:lnTo>
                      <a:pt x="21600" y="3402"/>
                    </a:lnTo>
                    <a:lnTo>
                      <a:pt x="21127" y="3689"/>
                    </a:lnTo>
                    <a:cubicBezTo>
                      <a:pt x="17677" y="6018"/>
                      <a:pt x="14935" y="9316"/>
                      <a:pt x="13294" y="13192"/>
                    </a:cubicBezTo>
                    <a:lnTo>
                      <a:pt x="13261" y="13282"/>
                    </a:lnTo>
                    <a:lnTo>
                      <a:pt x="13205" y="13302"/>
                    </a:lnTo>
                    <a:cubicBezTo>
                      <a:pt x="9325" y="14942"/>
                      <a:pt x="6024" y="17681"/>
                      <a:pt x="3693" y="21128"/>
                    </a:cubicBezTo>
                    <a:lnTo>
                      <a:pt x="3406" y="21600"/>
                    </a:lnTo>
                    <a:lnTo>
                      <a:pt x="2610" y="20291"/>
                    </a:lnTo>
                    <a:cubicBezTo>
                      <a:pt x="945" y="17230"/>
                      <a:pt x="0" y="13723"/>
                      <a:pt x="0" y="9995"/>
                    </a:cubicBezTo>
                    <a:cubicBezTo>
                      <a:pt x="0" y="7758"/>
                      <a:pt x="340" y="5601"/>
                      <a:pt x="972" y="3572"/>
                    </a:cubicBezTo>
                    <a:lnTo>
                      <a:pt x="1673" y="1659"/>
                    </a:lnTo>
                    <a:lnTo>
                      <a:pt x="3555" y="971"/>
                    </a:lnTo>
                    <a:cubicBezTo>
                      <a:pt x="5586" y="340"/>
                      <a:pt x="7745" y="0"/>
                      <a:pt x="9984" y="0"/>
                    </a:cubicBezTo>
                    <a:close/>
                  </a:path>
                </a:pathLst>
              </a:custGeom>
              <a:solidFill>
                <a:srgbClr val="F7931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24" name="Freeform: Shape 134"/>
              <p:cNvSpPr/>
              <p:nvPr/>
            </p:nvSpPr>
            <p:spPr>
              <a:xfrm>
                <a:off x="1286083" y="479730"/>
                <a:ext cx="813303" cy="823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93" y="0"/>
                    </a:moveTo>
                    <a:cubicBezTo>
                      <a:pt x="13828" y="0"/>
                      <a:pt x="15983" y="340"/>
                      <a:pt x="18010" y="971"/>
                    </a:cubicBezTo>
                    <a:lnTo>
                      <a:pt x="19937" y="1677"/>
                    </a:lnTo>
                    <a:lnTo>
                      <a:pt x="20630" y="3572"/>
                    </a:lnTo>
                    <a:cubicBezTo>
                      <a:pt x="21260" y="5601"/>
                      <a:pt x="21600" y="7758"/>
                      <a:pt x="21600" y="9995"/>
                    </a:cubicBezTo>
                    <a:cubicBezTo>
                      <a:pt x="21600" y="13723"/>
                      <a:pt x="20657" y="17230"/>
                      <a:pt x="18996" y="20291"/>
                    </a:cubicBezTo>
                    <a:lnTo>
                      <a:pt x="18201" y="21600"/>
                    </a:lnTo>
                    <a:lnTo>
                      <a:pt x="17915" y="21128"/>
                    </a:lnTo>
                    <a:cubicBezTo>
                      <a:pt x="15588" y="17681"/>
                      <a:pt x="12293" y="14942"/>
                      <a:pt x="8421" y="13302"/>
                    </a:cubicBezTo>
                    <a:lnTo>
                      <a:pt x="8316" y="13264"/>
                    </a:lnTo>
                    <a:lnTo>
                      <a:pt x="8290" y="13192"/>
                    </a:lnTo>
                    <a:cubicBezTo>
                      <a:pt x="6652" y="9316"/>
                      <a:pt x="3916" y="6018"/>
                      <a:pt x="472" y="3689"/>
                    </a:cubicBezTo>
                    <a:lnTo>
                      <a:pt x="0" y="3402"/>
                    </a:lnTo>
                    <a:lnTo>
                      <a:pt x="1307" y="2607"/>
                    </a:lnTo>
                    <a:cubicBezTo>
                      <a:pt x="4365" y="944"/>
                      <a:pt x="7869" y="0"/>
                      <a:pt x="11593" y="0"/>
                    </a:cubicBezTo>
                    <a:close/>
                  </a:path>
                </a:pathLst>
              </a:custGeom>
              <a:solidFill>
                <a:srgbClr val="4CC1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25" name="Freeform: Shape 135"/>
              <p:cNvSpPr/>
              <p:nvPr/>
            </p:nvSpPr>
            <p:spPr>
              <a:xfrm>
                <a:off x="910093" y="921927"/>
                <a:ext cx="751982" cy="761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3" y="0"/>
                    </a:moveTo>
                    <a:cubicBezTo>
                      <a:pt x="13240" y="0"/>
                      <a:pt x="15571" y="367"/>
                      <a:pt x="17763" y="1049"/>
                    </a:cubicBezTo>
                    <a:lnTo>
                      <a:pt x="19794" y="1793"/>
                    </a:lnTo>
                    <a:lnTo>
                      <a:pt x="20551" y="3860"/>
                    </a:lnTo>
                    <a:cubicBezTo>
                      <a:pt x="21233" y="6052"/>
                      <a:pt x="21600" y="8383"/>
                      <a:pt x="21600" y="10800"/>
                    </a:cubicBezTo>
                    <a:cubicBezTo>
                      <a:pt x="21600" y="13217"/>
                      <a:pt x="21233" y="15548"/>
                      <a:pt x="20551" y="17740"/>
                    </a:cubicBezTo>
                    <a:lnTo>
                      <a:pt x="19794" y="19807"/>
                    </a:lnTo>
                    <a:lnTo>
                      <a:pt x="17763" y="20551"/>
                    </a:lnTo>
                    <a:cubicBezTo>
                      <a:pt x="15571" y="21233"/>
                      <a:pt x="13240" y="21600"/>
                      <a:pt x="10823" y="21600"/>
                    </a:cubicBezTo>
                    <a:cubicBezTo>
                      <a:pt x="8406" y="21600"/>
                      <a:pt x="6075" y="21233"/>
                      <a:pt x="3883" y="20551"/>
                    </a:cubicBezTo>
                    <a:lnTo>
                      <a:pt x="1799" y="19788"/>
                    </a:lnTo>
                    <a:lnTo>
                      <a:pt x="1049" y="17740"/>
                    </a:lnTo>
                    <a:cubicBezTo>
                      <a:pt x="367" y="15548"/>
                      <a:pt x="0" y="13217"/>
                      <a:pt x="0" y="10800"/>
                    </a:cubicBezTo>
                    <a:cubicBezTo>
                      <a:pt x="0" y="8383"/>
                      <a:pt x="367" y="6052"/>
                      <a:pt x="1049" y="3860"/>
                    </a:cubicBezTo>
                    <a:lnTo>
                      <a:pt x="1799" y="1812"/>
                    </a:lnTo>
                    <a:lnTo>
                      <a:pt x="3883" y="1049"/>
                    </a:lnTo>
                    <a:cubicBezTo>
                      <a:pt x="6075" y="367"/>
                      <a:pt x="8406" y="0"/>
                      <a:pt x="10823" y="0"/>
                    </a:cubicBezTo>
                    <a:close/>
                  </a:path>
                </a:pathLst>
              </a:custGeom>
              <a:solidFill>
                <a:srgbClr val="3A5C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26" name="Freeform: Shape 136"/>
              <p:cNvSpPr/>
              <p:nvPr/>
            </p:nvSpPr>
            <p:spPr>
              <a:xfrm>
                <a:off x="474365" y="1302784"/>
                <a:ext cx="811719" cy="8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06" y="0"/>
                    </a:moveTo>
                    <a:lnTo>
                      <a:pt x="3693" y="472"/>
                    </a:lnTo>
                    <a:cubicBezTo>
                      <a:pt x="6024" y="3919"/>
                      <a:pt x="9325" y="6658"/>
                      <a:pt x="13205" y="8298"/>
                    </a:cubicBezTo>
                    <a:lnTo>
                      <a:pt x="13261" y="8318"/>
                    </a:lnTo>
                    <a:lnTo>
                      <a:pt x="13294" y="8408"/>
                    </a:lnTo>
                    <a:cubicBezTo>
                      <a:pt x="14935" y="12284"/>
                      <a:pt x="17677" y="15582"/>
                      <a:pt x="21127" y="17911"/>
                    </a:cubicBezTo>
                    <a:lnTo>
                      <a:pt x="21600" y="18198"/>
                    </a:lnTo>
                    <a:lnTo>
                      <a:pt x="20290" y="18993"/>
                    </a:lnTo>
                    <a:cubicBezTo>
                      <a:pt x="17226" y="20656"/>
                      <a:pt x="13716" y="21600"/>
                      <a:pt x="9984" y="21600"/>
                    </a:cubicBezTo>
                    <a:cubicBezTo>
                      <a:pt x="7745" y="21600"/>
                      <a:pt x="5586" y="21260"/>
                      <a:pt x="3555" y="20629"/>
                    </a:cubicBezTo>
                    <a:lnTo>
                      <a:pt x="1673" y="19941"/>
                    </a:lnTo>
                    <a:lnTo>
                      <a:pt x="972" y="18028"/>
                    </a:lnTo>
                    <a:cubicBezTo>
                      <a:pt x="340" y="15999"/>
                      <a:pt x="0" y="13842"/>
                      <a:pt x="0" y="11605"/>
                    </a:cubicBezTo>
                    <a:cubicBezTo>
                      <a:pt x="0" y="7877"/>
                      <a:pt x="945" y="4370"/>
                      <a:pt x="2610" y="1309"/>
                    </a:cubicBezTo>
                    <a:lnTo>
                      <a:pt x="3406" y="0"/>
                    </a:lnTo>
                    <a:close/>
                  </a:path>
                </a:pathLst>
              </a:custGeom>
              <a:solidFill>
                <a:srgbClr val="A2B96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27" name="Freeform: Shape 137"/>
              <p:cNvSpPr/>
              <p:nvPr/>
            </p:nvSpPr>
            <p:spPr>
              <a:xfrm>
                <a:off x="1286083" y="1302784"/>
                <a:ext cx="813303" cy="8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01" y="0"/>
                    </a:moveTo>
                    <a:lnTo>
                      <a:pt x="18996" y="1309"/>
                    </a:lnTo>
                    <a:cubicBezTo>
                      <a:pt x="20657" y="4370"/>
                      <a:pt x="21600" y="7877"/>
                      <a:pt x="21600" y="11605"/>
                    </a:cubicBezTo>
                    <a:cubicBezTo>
                      <a:pt x="21600" y="13842"/>
                      <a:pt x="21260" y="15999"/>
                      <a:pt x="20630" y="18028"/>
                    </a:cubicBezTo>
                    <a:lnTo>
                      <a:pt x="19937" y="19923"/>
                    </a:lnTo>
                    <a:lnTo>
                      <a:pt x="18010" y="20629"/>
                    </a:lnTo>
                    <a:cubicBezTo>
                      <a:pt x="15983" y="21260"/>
                      <a:pt x="13828" y="21600"/>
                      <a:pt x="11593" y="21600"/>
                    </a:cubicBezTo>
                    <a:cubicBezTo>
                      <a:pt x="7869" y="21600"/>
                      <a:pt x="4365" y="20656"/>
                      <a:pt x="1307" y="18993"/>
                    </a:cubicBezTo>
                    <a:lnTo>
                      <a:pt x="0" y="18198"/>
                    </a:lnTo>
                    <a:lnTo>
                      <a:pt x="472" y="17911"/>
                    </a:lnTo>
                    <a:cubicBezTo>
                      <a:pt x="3916" y="15582"/>
                      <a:pt x="6652" y="12284"/>
                      <a:pt x="8290" y="8408"/>
                    </a:cubicBezTo>
                    <a:lnTo>
                      <a:pt x="8316" y="8336"/>
                    </a:lnTo>
                    <a:lnTo>
                      <a:pt x="8421" y="8298"/>
                    </a:lnTo>
                    <a:cubicBezTo>
                      <a:pt x="12293" y="6658"/>
                      <a:pt x="15588" y="3919"/>
                      <a:pt x="17915" y="472"/>
                    </a:cubicBezTo>
                    <a:lnTo>
                      <a:pt x="18201" y="0"/>
                    </a:lnTo>
                    <a:close/>
                  </a:path>
                </a:pathLst>
              </a:custGeom>
              <a:solidFill>
                <a:srgbClr val="C13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28" name="Freeform: Shape 138"/>
              <p:cNvSpPr/>
              <p:nvPr/>
            </p:nvSpPr>
            <p:spPr>
              <a:xfrm>
                <a:off x="537229" y="-1"/>
                <a:ext cx="1499540" cy="571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8" y="0"/>
                    </a:moveTo>
                    <a:cubicBezTo>
                      <a:pt x="15646" y="0"/>
                      <a:pt x="19806" y="7830"/>
                      <a:pt x="21582" y="18988"/>
                    </a:cubicBezTo>
                    <a:lnTo>
                      <a:pt x="21600" y="19117"/>
                    </a:lnTo>
                    <a:lnTo>
                      <a:pt x="20555" y="18101"/>
                    </a:lnTo>
                    <a:cubicBezTo>
                      <a:pt x="19456" y="17193"/>
                      <a:pt x="18287" y="16703"/>
                      <a:pt x="17075" y="16703"/>
                    </a:cubicBezTo>
                    <a:cubicBezTo>
                      <a:pt x="15055" y="16703"/>
                      <a:pt x="13154" y="18063"/>
                      <a:pt x="11496" y="20456"/>
                    </a:cubicBezTo>
                    <a:lnTo>
                      <a:pt x="10787" y="21600"/>
                    </a:lnTo>
                    <a:lnTo>
                      <a:pt x="10078" y="20456"/>
                    </a:lnTo>
                    <a:cubicBezTo>
                      <a:pt x="8419" y="18063"/>
                      <a:pt x="6519" y="16703"/>
                      <a:pt x="4499" y="16703"/>
                    </a:cubicBezTo>
                    <a:cubicBezTo>
                      <a:pt x="3287" y="16703"/>
                      <a:pt x="2118" y="17193"/>
                      <a:pt x="1019" y="18101"/>
                    </a:cubicBezTo>
                    <a:lnTo>
                      <a:pt x="0" y="19091"/>
                    </a:lnTo>
                    <a:lnTo>
                      <a:pt x="14" y="18988"/>
                    </a:lnTo>
                    <a:cubicBezTo>
                      <a:pt x="1791" y="7830"/>
                      <a:pt x="5950" y="0"/>
                      <a:pt x="10798" y="0"/>
                    </a:cubicBezTo>
                    <a:close/>
                  </a:path>
                </a:pathLst>
              </a:custGeom>
              <a:solidFill>
                <a:srgbClr val="BEBEBE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29" name="Freeform: Shape 139"/>
              <p:cNvSpPr/>
              <p:nvPr/>
            </p:nvSpPr>
            <p:spPr>
              <a:xfrm>
                <a:off x="0" y="542952"/>
                <a:ext cx="565293" cy="151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12" y="0"/>
                    </a:moveTo>
                    <a:lnTo>
                      <a:pt x="18106" y="1036"/>
                    </a:lnTo>
                    <a:cubicBezTo>
                      <a:pt x="17198" y="2135"/>
                      <a:pt x="16710" y="3303"/>
                      <a:pt x="16710" y="4515"/>
                    </a:cubicBezTo>
                    <a:cubicBezTo>
                      <a:pt x="16710" y="6534"/>
                      <a:pt x="18067" y="8433"/>
                      <a:pt x="20457" y="10091"/>
                    </a:cubicBezTo>
                    <a:lnTo>
                      <a:pt x="21600" y="10800"/>
                    </a:lnTo>
                    <a:lnTo>
                      <a:pt x="20457" y="11509"/>
                    </a:lnTo>
                    <a:cubicBezTo>
                      <a:pt x="18067" y="13167"/>
                      <a:pt x="16710" y="15066"/>
                      <a:pt x="16710" y="17085"/>
                    </a:cubicBezTo>
                    <a:cubicBezTo>
                      <a:pt x="16710" y="18297"/>
                      <a:pt x="17198" y="19465"/>
                      <a:pt x="18106" y="20564"/>
                    </a:cubicBezTo>
                    <a:lnTo>
                      <a:pt x="19112" y="21600"/>
                    </a:lnTo>
                    <a:lnTo>
                      <a:pt x="18962" y="21579"/>
                    </a:lnTo>
                    <a:cubicBezTo>
                      <a:pt x="7819" y="19803"/>
                      <a:pt x="0" y="15646"/>
                      <a:pt x="0" y="10800"/>
                    </a:cubicBezTo>
                    <a:cubicBezTo>
                      <a:pt x="0" y="5954"/>
                      <a:pt x="7819" y="1797"/>
                      <a:pt x="18962" y="21"/>
                    </a:cubicBezTo>
                    <a:lnTo>
                      <a:pt x="19112" y="0"/>
                    </a:lnTo>
                    <a:close/>
                  </a:path>
                </a:pathLst>
              </a:custGeom>
              <a:solidFill>
                <a:srgbClr val="BEBEBE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30" name="Freeform: Shape 149"/>
              <p:cNvSpPr/>
              <p:nvPr/>
            </p:nvSpPr>
            <p:spPr>
              <a:xfrm>
                <a:off x="2008460" y="543631"/>
                <a:ext cx="563708" cy="1518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05" y="0"/>
                    </a:moveTo>
                    <a:lnTo>
                      <a:pt x="2585" y="11"/>
                    </a:lnTo>
                    <a:cubicBezTo>
                      <a:pt x="13759" y="1789"/>
                      <a:pt x="21600" y="5950"/>
                      <a:pt x="21600" y="10800"/>
                    </a:cubicBezTo>
                    <a:cubicBezTo>
                      <a:pt x="21600" y="15650"/>
                      <a:pt x="13759" y="19811"/>
                      <a:pt x="2585" y="21589"/>
                    </a:cubicBezTo>
                    <a:lnTo>
                      <a:pt x="2505" y="21600"/>
                    </a:lnTo>
                    <a:lnTo>
                      <a:pt x="3504" y="20573"/>
                    </a:lnTo>
                    <a:cubicBezTo>
                      <a:pt x="4414" y="19473"/>
                      <a:pt x="4904" y="18303"/>
                      <a:pt x="4904" y="17091"/>
                    </a:cubicBezTo>
                    <a:cubicBezTo>
                      <a:pt x="4904" y="15070"/>
                      <a:pt x="3543" y="13169"/>
                      <a:pt x="1146" y="11510"/>
                    </a:cubicBezTo>
                    <a:lnTo>
                      <a:pt x="0" y="10800"/>
                    </a:lnTo>
                    <a:lnTo>
                      <a:pt x="1146" y="10090"/>
                    </a:lnTo>
                    <a:cubicBezTo>
                      <a:pt x="3543" y="8431"/>
                      <a:pt x="4904" y="6530"/>
                      <a:pt x="4904" y="4509"/>
                    </a:cubicBezTo>
                    <a:cubicBezTo>
                      <a:pt x="4904" y="3297"/>
                      <a:pt x="4414" y="2127"/>
                      <a:pt x="3504" y="1027"/>
                    </a:cubicBezTo>
                    <a:lnTo>
                      <a:pt x="2505" y="0"/>
                    </a:lnTo>
                    <a:close/>
                  </a:path>
                </a:pathLst>
              </a:custGeom>
              <a:solidFill>
                <a:srgbClr val="BEBEBE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31" name="Freeform: Shape 151"/>
              <p:cNvSpPr/>
              <p:nvPr/>
            </p:nvSpPr>
            <p:spPr>
              <a:xfrm>
                <a:off x="972710" y="609364"/>
                <a:ext cx="626501" cy="37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4" y="0"/>
                    </a:moveTo>
                    <a:lnTo>
                      <a:pt x="11417" y="627"/>
                    </a:lnTo>
                    <a:cubicBezTo>
                      <a:pt x="15888" y="5719"/>
                      <a:pt x="19440" y="12930"/>
                      <a:pt x="21566" y="21404"/>
                    </a:cubicBezTo>
                    <a:lnTo>
                      <a:pt x="21600" y="21561"/>
                    </a:lnTo>
                    <a:lnTo>
                      <a:pt x="19162" y="20057"/>
                    </a:lnTo>
                    <a:cubicBezTo>
                      <a:pt x="16530" y="18677"/>
                      <a:pt x="13732" y="17934"/>
                      <a:pt x="10832" y="17934"/>
                    </a:cubicBezTo>
                    <a:cubicBezTo>
                      <a:pt x="7931" y="17934"/>
                      <a:pt x="5133" y="18677"/>
                      <a:pt x="2501" y="20057"/>
                    </a:cubicBezTo>
                    <a:lnTo>
                      <a:pt x="0" y="21600"/>
                    </a:lnTo>
                    <a:lnTo>
                      <a:pt x="43" y="21404"/>
                    </a:lnTo>
                    <a:cubicBezTo>
                      <a:pt x="2169" y="12930"/>
                      <a:pt x="5721" y="5719"/>
                      <a:pt x="10192" y="627"/>
                    </a:cubicBez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32" name="Freeform: Shape 154"/>
              <p:cNvSpPr/>
              <p:nvPr/>
            </p:nvSpPr>
            <p:spPr>
              <a:xfrm>
                <a:off x="1599211" y="985149"/>
                <a:ext cx="372196" cy="635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28" y="50"/>
                    </a:lnTo>
                    <a:cubicBezTo>
                      <a:pt x="8690" y="2174"/>
                      <a:pt x="15890" y="5722"/>
                      <a:pt x="20974" y="10189"/>
                    </a:cubicBezTo>
                    <a:lnTo>
                      <a:pt x="21600" y="10800"/>
                    </a:lnTo>
                    <a:lnTo>
                      <a:pt x="20974" y="11411"/>
                    </a:lnTo>
                    <a:cubicBezTo>
                      <a:pt x="15890" y="15878"/>
                      <a:pt x="8690" y="19426"/>
                      <a:pt x="228" y="21550"/>
                    </a:cubicBezTo>
                    <a:lnTo>
                      <a:pt x="0" y="21600"/>
                    </a:lnTo>
                    <a:lnTo>
                      <a:pt x="1528" y="19122"/>
                    </a:lnTo>
                    <a:cubicBezTo>
                      <a:pt x="2906" y="16493"/>
                      <a:pt x="3648" y="13698"/>
                      <a:pt x="3648" y="10800"/>
                    </a:cubicBezTo>
                    <a:cubicBezTo>
                      <a:pt x="3648" y="7902"/>
                      <a:pt x="2906" y="5107"/>
                      <a:pt x="1528" y="24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33" name="Freeform: Shape 155"/>
              <p:cNvSpPr/>
              <p:nvPr/>
            </p:nvSpPr>
            <p:spPr>
              <a:xfrm>
                <a:off x="602345" y="985828"/>
                <a:ext cx="370366" cy="633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78" y="2460"/>
                    </a:lnTo>
                    <a:cubicBezTo>
                      <a:pt x="18694" y="5095"/>
                      <a:pt x="17948" y="7896"/>
                      <a:pt x="17948" y="10800"/>
                    </a:cubicBezTo>
                    <a:cubicBezTo>
                      <a:pt x="17948" y="13704"/>
                      <a:pt x="18694" y="16505"/>
                      <a:pt x="20078" y="19140"/>
                    </a:cubicBezTo>
                    <a:lnTo>
                      <a:pt x="21600" y="21600"/>
                    </a:lnTo>
                    <a:lnTo>
                      <a:pt x="21477" y="21573"/>
                    </a:lnTo>
                    <a:cubicBezTo>
                      <a:pt x="12974" y="19445"/>
                      <a:pt x="5738" y="15889"/>
                      <a:pt x="629" y="11413"/>
                    </a:cubicBezTo>
                    <a:lnTo>
                      <a:pt x="0" y="10800"/>
                    </a:lnTo>
                    <a:lnTo>
                      <a:pt x="629" y="10187"/>
                    </a:lnTo>
                    <a:cubicBezTo>
                      <a:pt x="5738" y="5711"/>
                      <a:pt x="12974" y="2155"/>
                      <a:pt x="21477" y="27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34" name="Freeform: Shape 170"/>
              <p:cNvSpPr/>
              <p:nvPr/>
            </p:nvSpPr>
            <p:spPr>
              <a:xfrm>
                <a:off x="972712" y="1619740"/>
                <a:ext cx="626500" cy="3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501" y="1543"/>
                    </a:lnTo>
                    <a:cubicBezTo>
                      <a:pt x="5133" y="2923"/>
                      <a:pt x="7931" y="3666"/>
                      <a:pt x="10832" y="3666"/>
                    </a:cubicBezTo>
                    <a:cubicBezTo>
                      <a:pt x="13732" y="3666"/>
                      <a:pt x="16530" y="2923"/>
                      <a:pt x="19162" y="1543"/>
                    </a:cubicBezTo>
                    <a:lnTo>
                      <a:pt x="21600" y="39"/>
                    </a:lnTo>
                    <a:lnTo>
                      <a:pt x="21566" y="196"/>
                    </a:lnTo>
                    <a:cubicBezTo>
                      <a:pt x="19440" y="8670"/>
                      <a:pt x="15888" y="15881"/>
                      <a:pt x="11417" y="20973"/>
                    </a:cubicBezTo>
                    <a:lnTo>
                      <a:pt x="10804" y="21600"/>
                    </a:lnTo>
                    <a:lnTo>
                      <a:pt x="10192" y="20973"/>
                    </a:lnTo>
                    <a:cubicBezTo>
                      <a:pt x="5721" y="15881"/>
                      <a:pt x="2169" y="8670"/>
                      <a:pt x="42" y="19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  <p:sp>
            <p:nvSpPr>
              <p:cNvPr id="635" name="Freeform: Shape 171"/>
              <p:cNvSpPr/>
              <p:nvPr/>
            </p:nvSpPr>
            <p:spPr>
              <a:xfrm>
                <a:off x="537229" y="2033738"/>
                <a:ext cx="1499540" cy="571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87" y="0"/>
                    </a:moveTo>
                    <a:lnTo>
                      <a:pt x="11496" y="1144"/>
                    </a:lnTo>
                    <a:cubicBezTo>
                      <a:pt x="13154" y="3537"/>
                      <a:pt x="15055" y="4897"/>
                      <a:pt x="17075" y="4897"/>
                    </a:cubicBezTo>
                    <a:cubicBezTo>
                      <a:pt x="18287" y="4897"/>
                      <a:pt x="19456" y="4407"/>
                      <a:pt x="20555" y="3499"/>
                    </a:cubicBezTo>
                    <a:lnTo>
                      <a:pt x="21600" y="2483"/>
                    </a:lnTo>
                    <a:lnTo>
                      <a:pt x="21582" y="2612"/>
                    </a:lnTo>
                    <a:cubicBezTo>
                      <a:pt x="19806" y="13770"/>
                      <a:pt x="15646" y="21600"/>
                      <a:pt x="10798" y="21600"/>
                    </a:cubicBezTo>
                    <a:cubicBezTo>
                      <a:pt x="5950" y="21600"/>
                      <a:pt x="1791" y="13770"/>
                      <a:pt x="14" y="2612"/>
                    </a:cubicBezTo>
                    <a:lnTo>
                      <a:pt x="0" y="2509"/>
                    </a:lnTo>
                    <a:lnTo>
                      <a:pt x="1019" y="3499"/>
                    </a:lnTo>
                    <a:cubicBezTo>
                      <a:pt x="2118" y="4407"/>
                      <a:pt x="3287" y="4897"/>
                      <a:pt x="4499" y="4897"/>
                    </a:cubicBezTo>
                    <a:cubicBezTo>
                      <a:pt x="6519" y="4897"/>
                      <a:pt x="8419" y="3537"/>
                      <a:pt x="10078" y="1144"/>
                    </a:cubicBezTo>
                    <a:lnTo>
                      <a:pt x="10787" y="0"/>
                    </a:lnTo>
                    <a:close/>
                  </a:path>
                </a:pathLst>
              </a:custGeom>
              <a:solidFill>
                <a:srgbClr val="BEBEBE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>
                  <a:defRPr sz="1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1333"/>
              </a:p>
            </p:txBody>
          </p:sp>
        </p:grpSp>
        <p:grpSp>
          <p:nvGrpSpPr>
            <p:cNvPr id="642" name="Graphic 79"/>
            <p:cNvGrpSpPr/>
            <p:nvPr/>
          </p:nvGrpSpPr>
          <p:grpSpPr>
            <a:xfrm>
              <a:off x="624466" y="650329"/>
              <a:ext cx="289103" cy="291863"/>
              <a:chOff x="0" y="0"/>
              <a:chExt cx="289102" cy="291861"/>
            </a:xfrm>
          </p:grpSpPr>
          <p:sp>
            <p:nvSpPr>
              <p:cNvPr id="637" name="Freeform: Shape 128"/>
              <p:cNvSpPr/>
              <p:nvPr/>
            </p:nvSpPr>
            <p:spPr>
              <a:xfrm>
                <a:off x="223247" y="0"/>
                <a:ext cx="65856" cy="64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7" h="20583" extrusionOk="0">
                    <a:moveTo>
                      <a:pt x="19930" y="618"/>
                    </a:moveTo>
                    <a:cubicBezTo>
                      <a:pt x="18371" y="-1017"/>
                      <a:pt x="8351" y="851"/>
                      <a:pt x="0" y="3186"/>
                    </a:cubicBezTo>
                    <a:cubicBezTo>
                      <a:pt x="3006" y="5054"/>
                      <a:pt x="6124" y="7623"/>
                      <a:pt x="9130" y="10775"/>
                    </a:cubicBezTo>
                    <a:cubicBezTo>
                      <a:pt x="12247" y="14045"/>
                      <a:pt x="14697" y="17314"/>
                      <a:pt x="16478" y="20583"/>
                    </a:cubicBezTo>
                    <a:cubicBezTo>
                      <a:pt x="18705" y="11593"/>
                      <a:pt x="21600" y="2252"/>
                      <a:pt x="19930" y="6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38" name="Freeform: Shape 129"/>
              <p:cNvSpPr/>
              <p:nvPr/>
            </p:nvSpPr>
            <p:spPr>
              <a:xfrm>
                <a:off x="0" y="99964"/>
                <a:ext cx="87562" cy="84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0739" extrusionOk="0">
                    <a:moveTo>
                      <a:pt x="20343" y="1367"/>
                    </a:moveTo>
                    <a:lnTo>
                      <a:pt x="17507" y="211"/>
                    </a:lnTo>
                    <a:cubicBezTo>
                      <a:pt x="16340" y="-233"/>
                      <a:pt x="15089" y="34"/>
                      <a:pt x="14172" y="923"/>
                    </a:cubicBezTo>
                    <a:lnTo>
                      <a:pt x="911" y="15056"/>
                    </a:lnTo>
                    <a:cubicBezTo>
                      <a:pt x="-1257" y="17367"/>
                      <a:pt x="745" y="21367"/>
                      <a:pt x="3747" y="20656"/>
                    </a:cubicBezTo>
                    <a:lnTo>
                      <a:pt x="14839" y="17989"/>
                    </a:lnTo>
                    <a:cubicBezTo>
                      <a:pt x="15756" y="13545"/>
                      <a:pt x="17257" y="7589"/>
                      <a:pt x="20343" y="13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39" name="Freeform: Shape 130"/>
              <p:cNvSpPr/>
              <p:nvPr/>
            </p:nvSpPr>
            <p:spPr>
              <a:xfrm>
                <a:off x="105524" y="200459"/>
                <a:ext cx="83917" cy="9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5" h="20336" extrusionOk="0">
                    <a:moveTo>
                      <a:pt x="19029" y="0"/>
                    </a:moveTo>
                    <a:cubicBezTo>
                      <a:pt x="13098" y="2831"/>
                      <a:pt x="7433" y="4368"/>
                      <a:pt x="2829" y="5178"/>
                    </a:cubicBezTo>
                    <a:lnTo>
                      <a:pt x="85" y="16665"/>
                    </a:lnTo>
                    <a:cubicBezTo>
                      <a:pt x="-623" y="19578"/>
                      <a:pt x="3272" y="21600"/>
                      <a:pt x="5662" y="19416"/>
                    </a:cubicBezTo>
                    <a:lnTo>
                      <a:pt x="19738" y="6553"/>
                    </a:lnTo>
                    <a:cubicBezTo>
                      <a:pt x="20623" y="5744"/>
                      <a:pt x="20977" y="4449"/>
                      <a:pt x="20446" y="3317"/>
                    </a:cubicBezTo>
                    <a:lnTo>
                      <a:pt x="190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0" name="Freeform: Shape 131"/>
              <p:cNvSpPr/>
              <p:nvPr/>
            </p:nvSpPr>
            <p:spPr>
              <a:xfrm>
                <a:off x="76433" y="16469"/>
                <a:ext cx="193120" cy="195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53" y="0"/>
                    </a:moveTo>
                    <a:cubicBezTo>
                      <a:pt x="11884" y="965"/>
                      <a:pt x="9194" y="2615"/>
                      <a:pt x="6584" y="5229"/>
                    </a:cubicBezTo>
                    <a:cubicBezTo>
                      <a:pt x="1807" y="10016"/>
                      <a:pt x="402" y="15808"/>
                      <a:pt x="0" y="19106"/>
                    </a:cubicBezTo>
                    <a:lnTo>
                      <a:pt x="2489" y="21600"/>
                    </a:lnTo>
                    <a:cubicBezTo>
                      <a:pt x="5781" y="21198"/>
                      <a:pt x="11603" y="19830"/>
                      <a:pt x="16381" y="15044"/>
                    </a:cubicBezTo>
                    <a:cubicBezTo>
                      <a:pt x="18990" y="12429"/>
                      <a:pt x="20636" y="9774"/>
                      <a:pt x="21600" y="7401"/>
                    </a:cubicBezTo>
                    <a:cubicBezTo>
                      <a:pt x="21078" y="6074"/>
                      <a:pt x="20034" y="4505"/>
                      <a:pt x="18549" y="2977"/>
                    </a:cubicBezTo>
                    <a:cubicBezTo>
                      <a:pt x="17103" y="1569"/>
                      <a:pt x="15578" y="523"/>
                      <a:pt x="14253" y="0"/>
                    </a:cubicBezTo>
                    <a:close/>
                    <a:moveTo>
                      <a:pt x="16300" y="8688"/>
                    </a:moveTo>
                    <a:cubicBezTo>
                      <a:pt x="15377" y="9613"/>
                      <a:pt x="13851" y="9613"/>
                      <a:pt x="12888" y="8688"/>
                    </a:cubicBezTo>
                    <a:cubicBezTo>
                      <a:pt x="11964" y="7763"/>
                      <a:pt x="11964" y="6235"/>
                      <a:pt x="12888" y="5269"/>
                    </a:cubicBezTo>
                    <a:cubicBezTo>
                      <a:pt x="13811" y="4344"/>
                      <a:pt x="15337" y="4344"/>
                      <a:pt x="16300" y="5269"/>
                    </a:cubicBezTo>
                    <a:cubicBezTo>
                      <a:pt x="17224" y="6235"/>
                      <a:pt x="17224" y="7763"/>
                      <a:pt x="16300" y="8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1" name="Freeform: Shape 132"/>
              <p:cNvSpPr/>
              <p:nvPr/>
            </p:nvSpPr>
            <p:spPr>
              <a:xfrm>
                <a:off x="34154" y="202769"/>
                <a:ext cx="51127" cy="5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86" h="17820" extrusionOk="0">
                    <a:moveTo>
                      <a:pt x="14666" y="3202"/>
                    </a:moveTo>
                    <a:cubicBezTo>
                      <a:pt x="12657" y="1204"/>
                      <a:pt x="12908" y="-2167"/>
                      <a:pt x="8764" y="1953"/>
                    </a:cubicBezTo>
                    <a:cubicBezTo>
                      <a:pt x="4620" y="6073"/>
                      <a:pt x="-1534" y="15438"/>
                      <a:pt x="350" y="17435"/>
                    </a:cubicBezTo>
                    <a:cubicBezTo>
                      <a:pt x="2359" y="19433"/>
                      <a:pt x="11778" y="13190"/>
                      <a:pt x="15922" y="9070"/>
                    </a:cubicBezTo>
                    <a:cubicBezTo>
                      <a:pt x="20066" y="4825"/>
                      <a:pt x="16675" y="5075"/>
                      <a:pt x="14666" y="3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</p:grpSp>
        <p:grpSp>
          <p:nvGrpSpPr>
            <p:cNvPr id="649" name="Graphic 76"/>
            <p:cNvGrpSpPr/>
            <p:nvPr/>
          </p:nvGrpSpPr>
          <p:grpSpPr>
            <a:xfrm>
              <a:off x="1677985" y="700979"/>
              <a:ext cx="301525" cy="190535"/>
              <a:chOff x="0" y="0"/>
              <a:chExt cx="301523" cy="190533"/>
            </a:xfrm>
          </p:grpSpPr>
          <p:sp>
            <p:nvSpPr>
              <p:cNvPr id="643" name="Freeform: Shape 122"/>
              <p:cNvSpPr/>
              <p:nvPr/>
            </p:nvSpPr>
            <p:spPr>
              <a:xfrm>
                <a:off x="32306" y="0"/>
                <a:ext cx="64613" cy="6545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4" name="Freeform: Shape 123"/>
              <p:cNvSpPr/>
              <p:nvPr/>
            </p:nvSpPr>
            <p:spPr>
              <a:xfrm>
                <a:off x="204605" y="0"/>
                <a:ext cx="64613" cy="6545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5" name="Freeform: Shape 124"/>
              <p:cNvSpPr/>
              <p:nvPr/>
            </p:nvSpPr>
            <p:spPr>
              <a:xfrm>
                <a:off x="86149" y="125083"/>
                <a:ext cx="129225" cy="65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10800"/>
                    </a:lnTo>
                    <a:cubicBezTo>
                      <a:pt x="21600" y="9120"/>
                      <a:pt x="21240" y="7440"/>
                      <a:pt x="20520" y="6480"/>
                    </a:cubicBezTo>
                    <a:cubicBezTo>
                      <a:pt x="19080" y="4080"/>
                      <a:pt x="17160" y="2400"/>
                      <a:pt x="15240" y="1440"/>
                    </a:cubicBezTo>
                    <a:cubicBezTo>
                      <a:pt x="13920" y="720"/>
                      <a:pt x="12360" y="0"/>
                      <a:pt x="10800" y="0"/>
                    </a:cubicBezTo>
                    <a:cubicBezTo>
                      <a:pt x="9360" y="0"/>
                      <a:pt x="7800" y="480"/>
                      <a:pt x="6360" y="1440"/>
                    </a:cubicBezTo>
                    <a:cubicBezTo>
                      <a:pt x="4440" y="2400"/>
                      <a:pt x="2640" y="4320"/>
                      <a:pt x="1080" y="6480"/>
                    </a:cubicBezTo>
                    <a:cubicBezTo>
                      <a:pt x="360" y="7680"/>
                      <a:pt x="0" y="9120"/>
                      <a:pt x="0" y="10800"/>
                    </a:cubicBez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6" name="Freeform: Shape 125"/>
              <p:cNvSpPr/>
              <p:nvPr/>
            </p:nvSpPr>
            <p:spPr>
              <a:xfrm>
                <a:off x="118455" y="50905"/>
                <a:ext cx="64613" cy="6545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7" name="Freeform: Shape 126"/>
              <p:cNvSpPr/>
              <p:nvPr/>
            </p:nvSpPr>
            <p:spPr>
              <a:xfrm>
                <a:off x="184503" y="74176"/>
                <a:ext cx="117021" cy="65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07" y="6480"/>
                    </a:moveTo>
                    <a:cubicBezTo>
                      <a:pt x="18817" y="4080"/>
                      <a:pt x="16697" y="2400"/>
                      <a:pt x="14577" y="1440"/>
                    </a:cubicBezTo>
                    <a:cubicBezTo>
                      <a:pt x="13119" y="720"/>
                      <a:pt x="11396" y="0"/>
                      <a:pt x="9674" y="0"/>
                    </a:cubicBezTo>
                    <a:cubicBezTo>
                      <a:pt x="8083" y="0"/>
                      <a:pt x="6361" y="480"/>
                      <a:pt x="4771" y="1440"/>
                    </a:cubicBezTo>
                    <a:cubicBezTo>
                      <a:pt x="3975" y="1920"/>
                      <a:pt x="3180" y="2400"/>
                      <a:pt x="2385" y="3120"/>
                    </a:cubicBezTo>
                    <a:lnTo>
                      <a:pt x="2385" y="3360"/>
                    </a:lnTo>
                    <a:cubicBezTo>
                      <a:pt x="2385" y="7440"/>
                      <a:pt x="1458" y="11280"/>
                      <a:pt x="0" y="13920"/>
                    </a:cubicBezTo>
                    <a:cubicBezTo>
                      <a:pt x="2518" y="15360"/>
                      <a:pt x="4506" y="17280"/>
                      <a:pt x="6096" y="19440"/>
                    </a:cubicBezTo>
                    <a:cubicBezTo>
                      <a:pt x="6493" y="20160"/>
                      <a:pt x="6891" y="20640"/>
                      <a:pt x="7156" y="21600"/>
                    </a:cubicBezTo>
                    <a:lnTo>
                      <a:pt x="21600" y="21600"/>
                    </a:lnTo>
                    <a:lnTo>
                      <a:pt x="21600" y="10800"/>
                    </a:lnTo>
                    <a:cubicBezTo>
                      <a:pt x="21600" y="9120"/>
                      <a:pt x="21202" y="7440"/>
                      <a:pt x="20407" y="64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48" name="Freeform: Shape 127"/>
              <p:cNvSpPr/>
              <p:nvPr/>
            </p:nvSpPr>
            <p:spPr>
              <a:xfrm>
                <a:off x="0" y="74176"/>
                <a:ext cx="117020" cy="65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504" y="19440"/>
                    </a:moveTo>
                    <a:cubicBezTo>
                      <a:pt x="17360" y="17040"/>
                      <a:pt x="19480" y="15120"/>
                      <a:pt x="21600" y="13920"/>
                    </a:cubicBezTo>
                    <a:cubicBezTo>
                      <a:pt x="20142" y="11040"/>
                      <a:pt x="19215" y="7440"/>
                      <a:pt x="19215" y="3360"/>
                    </a:cubicBezTo>
                    <a:cubicBezTo>
                      <a:pt x="19215" y="3120"/>
                      <a:pt x="19215" y="3120"/>
                      <a:pt x="19215" y="2880"/>
                    </a:cubicBezTo>
                    <a:cubicBezTo>
                      <a:pt x="18420" y="2400"/>
                      <a:pt x="17625" y="1680"/>
                      <a:pt x="16829" y="1440"/>
                    </a:cubicBezTo>
                    <a:cubicBezTo>
                      <a:pt x="15372" y="720"/>
                      <a:pt x="13649" y="0"/>
                      <a:pt x="11926" y="0"/>
                    </a:cubicBezTo>
                    <a:cubicBezTo>
                      <a:pt x="10336" y="0"/>
                      <a:pt x="8613" y="480"/>
                      <a:pt x="7023" y="1440"/>
                    </a:cubicBezTo>
                    <a:cubicBezTo>
                      <a:pt x="4903" y="2640"/>
                      <a:pt x="2915" y="4320"/>
                      <a:pt x="1193" y="6480"/>
                    </a:cubicBezTo>
                    <a:cubicBezTo>
                      <a:pt x="398" y="7440"/>
                      <a:pt x="0" y="9120"/>
                      <a:pt x="0" y="10800"/>
                    </a:cubicBezTo>
                    <a:lnTo>
                      <a:pt x="0" y="21600"/>
                    </a:lnTo>
                    <a:lnTo>
                      <a:pt x="14312" y="21600"/>
                    </a:lnTo>
                    <a:cubicBezTo>
                      <a:pt x="14709" y="20640"/>
                      <a:pt x="14974" y="20160"/>
                      <a:pt x="15504" y="194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</p:grpSp>
        <p:grpSp>
          <p:nvGrpSpPr>
            <p:cNvPr id="654" name="Graphic 78"/>
            <p:cNvGrpSpPr/>
            <p:nvPr/>
          </p:nvGrpSpPr>
          <p:grpSpPr>
            <a:xfrm>
              <a:off x="694198" y="1671310"/>
              <a:ext cx="186659" cy="305437"/>
              <a:chOff x="0" y="0"/>
              <a:chExt cx="186657" cy="305436"/>
            </a:xfrm>
          </p:grpSpPr>
          <p:sp>
            <p:nvSpPr>
              <p:cNvPr id="650" name="Freeform: Shape 118"/>
              <p:cNvSpPr/>
              <p:nvPr/>
            </p:nvSpPr>
            <p:spPr>
              <a:xfrm>
                <a:off x="46664" y="210897"/>
                <a:ext cx="93330" cy="21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92" y="0"/>
                    </a:moveTo>
                    <a:lnTo>
                      <a:pt x="19108" y="0"/>
                    </a:lnTo>
                    <a:cubicBezTo>
                      <a:pt x="20520" y="0"/>
                      <a:pt x="21600" y="4680"/>
                      <a:pt x="21600" y="10800"/>
                    </a:cubicBezTo>
                    <a:cubicBezTo>
                      <a:pt x="21600" y="16920"/>
                      <a:pt x="20520" y="21600"/>
                      <a:pt x="19108" y="21600"/>
                    </a:cubicBezTo>
                    <a:lnTo>
                      <a:pt x="2492" y="21600"/>
                    </a:lnTo>
                    <a:cubicBezTo>
                      <a:pt x="1080" y="21600"/>
                      <a:pt x="0" y="16920"/>
                      <a:pt x="0" y="10800"/>
                    </a:cubicBezTo>
                    <a:cubicBezTo>
                      <a:pt x="0" y="4680"/>
                      <a:pt x="1080" y="0"/>
                      <a:pt x="2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51" name="Freeform: Shape 119"/>
              <p:cNvSpPr/>
              <p:nvPr/>
            </p:nvSpPr>
            <p:spPr>
              <a:xfrm>
                <a:off x="46664" y="247258"/>
                <a:ext cx="93330" cy="21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92" y="0"/>
                    </a:moveTo>
                    <a:lnTo>
                      <a:pt x="19108" y="0"/>
                    </a:lnTo>
                    <a:cubicBezTo>
                      <a:pt x="20520" y="0"/>
                      <a:pt x="21600" y="4680"/>
                      <a:pt x="21600" y="10800"/>
                    </a:cubicBezTo>
                    <a:cubicBezTo>
                      <a:pt x="21600" y="16920"/>
                      <a:pt x="20520" y="21600"/>
                      <a:pt x="19108" y="21600"/>
                    </a:cubicBezTo>
                    <a:lnTo>
                      <a:pt x="2492" y="21600"/>
                    </a:lnTo>
                    <a:cubicBezTo>
                      <a:pt x="1080" y="21600"/>
                      <a:pt x="0" y="16920"/>
                      <a:pt x="0" y="10800"/>
                    </a:cubicBezTo>
                    <a:cubicBezTo>
                      <a:pt x="0" y="4680"/>
                      <a:pt x="1080" y="0"/>
                      <a:pt x="2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52" name="Freeform: Shape 120"/>
              <p:cNvSpPr/>
              <p:nvPr/>
            </p:nvSpPr>
            <p:spPr>
              <a:xfrm>
                <a:off x="69996" y="283619"/>
                <a:ext cx="46665" cy="2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98" y="12240"/>
                      <a:pt x="5151" y="21600"/>
                      <a:pt x="10800" y="21600"/>
                    </a:cubicBezTo>
                    <a:cubicBezTo>
                      <a:pt x="16449" y="21600"/>
                      <a:pt x="21102" y="1224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  <p:sp>
            <p:nvSpPr>
              <p:cNvPr id="653" name="Freeform: Shape 121"/>
              <p:cNvSpPr/>
              <p:nvPr/>
            </p:nvSpPr>
            <p:spPr>
              <a:xfrm>
                <a:off x="0" y="0"/>
                <a:ext cx="186658" cy="196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4902" y="40"/>
                      <a:pt x="125" y="4600"/>
                      <a:pt x="0" y="10280"/>
                    </a:cubicBezTo>
                    <a:lnTo>
                      <a:pt x="0" y="10640"/>
                    </a:lnTo>
                    <a:cubicBezTo>
                      <a:pt x="42" y="11880"/>
                      <a:pt x="291" y="13080"/>
                      <a:pt x="748" y="14240"/>
                    </a:cubicBezTo>
                    <a:cubicBezTo>
                      <a:pt x="1205" y="15320"/>
                      <a:pt x="1828" y="16320"/>
                      <a:pt x="2617" y="17200"/>
                    </a:cubicBezTo>
                    <a:cubicBezTo>
                      <a:pt x="3614" y="18240"/>
                      <a:pt x="4694" y="20280"/>
                      <a:pt x="5151" y="21160"/>
                    </a:cubicBezTo>
                    <a:cubicBezTo>
                      <a:pt x="5275" y="21440"/>
                      <a:pt x="5566" y="21600"/>
                      <a:pt x="5898" y="21600"/>
                    </a:cubicBezTo>
                    <a:lnTo>
                      <a:pt x="15702" y="21600"/>
                    </a:lnTo>
                    <a:cubicBezTo>
                      <a:pt x="16034" y="21600"/>
                      <a:pt x="16325" y="21440"/>
                      <a:pt x="16449" y="21160"/>
                    </a:cubicBezTo>
                    <a:cubicBezTo>
                      <a:pt x="16906" y="20280"/>
                      <a:pt x="17986" y="18240"/>
                      <a:pt x="18983" y="17200"/>
                    </a:cubicBezTo>
                    <a:cubicBezTo>
                      <a:pt x="19772" y="16320"/>
                      <a:pt x="20437" y="15320"/>
                      <a:pt x="20852" y="14240"/>
                    </a:cubicBezTo>
                    <a:cubicBezTo>
                      <a:pt x="21309" y="13080"/>
                      <a:pt x="21558" y="11880"/>
                      <a:pt x="21600" y="10640"/>
                    </a:cubicBezTo>
                    <a:lnTo>
                      <a:pt x="21600" y="10280"/>
                    </a:lnTo>
                    <a:cubicBezTo>
                      <a:pt x="21475" y="4600"/>
                      <a:pt x="16698" y="40"/>
                      <a:pt x="10800" y="0"/>
                    </a:cubicBezTo>
                    <a:close/>
                    <a:moveTo>
                      <a:pt x="19108" y="10600"/>
                    </a:moveTo>
                    <a:cubicBezTo>
                      <a:pt x="19066" y="11560"/>
                      <a:pt x="18858" y="12520"/>
                      <a:pt x="18526" y="13400"/>
                    </a:cubicBezTo>
                    <a:cubicBezTo>
                      <a:pt x="18194" y="14200"/>
                      <a:pt x="17737" y="14960"/>
                      <a:pt x="17114" y="15600"/>
                    </a:cubicBezTo>
                    <a:cubicBezTo>
                      <a:pt x="16158" y="16720"/>
                      <a:pt x="15328" y="17920"/>
                      <a:pt x="14705" y="19200"/>
                    </a:cubicBezTo>
                    <a:lnTo>
                      <a:pt x="6937" y="19200"/>
                    </a:lnTo>
                    <a:cubicBezTo>
                      <a:pt x="6272" y="17920"/>
                      <a:pt x="5442" y="16720"/>
                      <a:pt x="4528" y="15600"/>
                    </a:cubicBezTo>
                    <a:cubicBezTo>
                      <a:pt x="3946" y="14960"/>
                      <a:pt x="3448" y="14200"/>
                      <a:pt x="3115" y="13400"/>
                    </a:cubicBezTo>
                    <a:cubicBezTo>
                      <a:pt x="2742" y="12520"/>
                      <a:pt x="2575" y="11560"/>
                      <a:pt x="2534" y="10600"/>
                    </a:cubicBezTo>
                    <a:lnTo>
                      <a:pt x="2534" y="10280"/>
                    </a:lnTo>
                    <a:cubicBezTo>
                      <a:pt x="2617" y="5920"/>
                      <a:pt x="6314" y="2400"/>
                      <a:pt x="10842" y="2360"/>
                    </a:cubicBezTo>
                    <a:cubicBezTo>
                      <a:pt x="10842" y="2360"/>
                      <a:pt x="10842" y="2360"/>
                      <a:pt x="10842" y="2360"/>
                    </a:cubicBezTo>
                    <a:cubicBezTo>
                      <a:pt x="10842" y="2360"/>
                      <a:pt x="10842" y="2360"/>
                      <a:pt x="10842" y="2360"/>
                    </a:cubicBezTo>
                    <a:cubicBezTo>
                      <a:pt x="15369" y="2400"/>
                      <a:pt x="19066" y="5880"/>
                      <a:pt x="19149" y="10280"/>
                    </a:cubicBezTo>
                    <a:lnTo>
                      <a:pt x="19149" y="10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>
                  <a:defRPr sz="1000"/>
                </a:pPr>
                <a:endParaRPr sz="1333"/>
              </a:p>
            </p:txBody>
          </p:sp>
        </p:grpSp>
        <p:sp>
          <p:nvSpPr>
            <p:cNvPr id="655" name="Graphic 77"/>
            <p:cNvSpPr/>
            <p:nvPr/>
          </p:nvSpPr>
          <p:spPr>
            <a:xfrm>
              <a:off x="1685164" y="1671311"/>
              <a:ext cx="287167" cy="29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59" y="16389"/>
                  </a:moveTo>
                  <a:cubicBezTo>
                    <a:pt x="12177" y="16443"/>
                    <a:pt x="11529" y="14148"/>
                    <a:pt x="12798" y="12825"/>
                  </a:cubicBezTo>
                  <a:lnTo>
                    <a:pt x="12987" y="12636"/>
                  </a:lnTo>
                  <a:cubicBezTo>
                    <a:pt x="14310" y="11367"/>
                    <a:pt x="16659" y="11961"/>
                    <a:pt x="16605" y="13743"/>
                  </a:cubicBezTo>
                  <a:cubicBezTo>
                    <a:pt x="16578" y="14769"/>
                    <a:pt x="17793" y="16011"/>
                    <a:pt x="18522" y="15282"/>
                  </a:cubicBezTo>
                  <a:lnTo>
                    <a:pt x="21600" y="12204"/>
                  </a:lnTo>
                  <a:lnTo>
                    <a:pt x="17010" y="7614"/>
                  </a:lnTo>
                  <a:cubicBezTo>
                    <a:pt x="16281" y="6885"/>
                    <a:pt x="17523" y="5670"/>
                    <a:pt x="18549" y="5697"/>
                  </a:cubicBezTo>
                  <a:cubicBezTo>
                    <a:pt x="20331" y="5751"/>
                    <a:pt x="20925" y="3402"/>
                    <a:pt x="19656" y="2079"/>
                  </a:cubicBezTo>
                  <a:lnTo>
                    <a:pt x="19467" y="1890"/>
                  </a:lnTo>
                  <a:cubicBezTo>
                    <a:pt x="18144" y="621"/>
                    <a:pt x="15849" y="1269"/>
                    <a:pt x="15903" y="3051"/>
                  </a:cubicBezTo>
                  <a:cubicBezTo>
                    <a:pt x="15930" y="4077"/>
                    <a:pt x="14715" y="5319"/>
                    <a:pt x="13986" y="4590"/>
                  </a:cubicBezTo>
                  <a:lnTo>
                    <a:pt x="9396" y="0"/>
                  </a:lnTo>
                  <a:lnTo>
                    <a:pt x="6291" y="3078"/>
                  </a:lnTo>
                  <a:cubicBezTo>
                    <a:pt x="5562" y="3807"/>
                    <a:pt x="6804" y="5022"/>
                    <a:pt x="7830" y="4995"/>
                  </a:cubicBezTo>
                  <a:cubicBezTo>
                    <a:pt x="9612" y="4941"/>
                    <a:pt x="10260" y="7236"/>
                    <a:pt x="8991" y="8559"/>
                  </a:cubicBezTo>
                  <a:lnTo>
                    <a:pt x="8802" y="8748"/>
                  </a:lnTo>
                  <a:cubicBezTo>
                    <a:pt x="7479" y="10017"/>
                    <a:pt x="5130" y="9423"/>
                    <a:pt x="5184" y="7641"/>
                  </a:cubicBezTo>
                  <a:cubicBezTo>
                    <a:pt x="5211" y="6615"/>
                    <a:pt x="3996" y="5373"/>
                    <a:pt x="3267" y="6102"/>
                  </a:cubicBezTo>
                  <a:lnTo>
                    <a:pt x="0" y="9396"/>
                  </a:lnTo>
                  <a:lnTo>
                    <a:pt x="4590" y="13986"/>
                  </a:lnTo>
                  <a:cubicBezTo>
                    <a:pt x="5319" y="14715"/>
                    <a:pt x="4077" y="15930"/>
                    <a:pt x="3051" y="15903"/>
                  </a:cubicBezTo>
                  <a:cubicBezTo>
                    <a:pt x="1269" y="15849"/>
                    <a:pt x="675" y="18198"/>
                    <a:pt x="1944" y="19521"/>
                  </a:cubicBezTo>
                  <a:lnTo>
                    <a:pt x="2133" y="19710"/>
                  </a:lnTo>
                  <a:cubicBezTo>
                    <a:pt x="3456" y="20979"/>
                    <a:pt x="5751" y="20331"/>
                    <a:pt x="5697" y="18549"/>
                  </a:cubicBezTo>
                  <a:cubicBezTo>
                    <a:pt x="5670" y="17523"/>
                    <a:pt x="6885" y="16281"/>
                    <a:pt x="7614" y="17010"/>
                  </a:cubicBezTo>
                  <a:lnTo>
                    <a:pt x="12204" y="21600"/>
                  </a:lnTo>
                  <a:lnTo>
                    <a:pt x="15498" y="18306"/>
                  </a:lnTo>
                  <a:cubicBezTo>
                    <a:pt x="16227" y="17577"/>
                    <a:pt x="15012" y="16362"/>
                    <a:pt x="13959" y="1638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</p:grpSp>
      <p:grpSp>
        <p:nvGrpSpPr>
          <p:cNvPr id="662" name="Graphic 79"/>
          <p:cNvGrpSpPr/>
          <p:nvPr/>
        </p:nvGrpSpPr>
        <p:grpSpPr>
          <a:xfrm>
            <a:off x="49888" y="1322824"/>
            <a:ext cx="486877" cy="406109"/>
            <a:chOff x="0" y="0"/>
            <a:chExt cx="365156" cy="304581"/>
          </a:xfrm>
        </p:grpSpPr>
        <p:sp>
          <p:nvSpPr>
            <p:cNvPr id="657" name="Freeform: Shape 173"/>
            <p:cNvSpPr/>
            <p:nvPr/>
          </p:nvSpPr>
          <p:spPr>
            <a:xfrm>
              <a:off x="281977" y="-1"/>
              <a:ext cx="83180" cy="6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0583" extrusionOk="0">
                  <a:moveTo>
                    <a:pt x="19930" y="618"/>
                  </a:moveTo>
                  <a:cubicBezTo>
                    <a:pt x="18371" y="-1017"/>
                    <a:pt x="8351" y="851"/>
                    <a:pt x="0" y="3186"/>
                  </a:cubicBezTo>
                  <a:cubicBezTo>
                    <a:pt x="3006" y="5054"/>
                    <a:pt x="6124" y="7623"/>
                    <a:pt x="9130" y="10775"/>
                  </a:cubicBezTo>
                  <a:cubicBezTo>
                    <a:pt x="12247" y="14045"/>
                    <a:pt x="14697" y="17314"/>
                    <a:pt x="16478" y="20583"/>
                  </a:cubicBezTo>
                  <a:cubicBezTo>
                    <a:pt x="18705" y="11593"/>
                    <a:pt x="21600" y="2252"/>
                    <a:pt x="19930" y="618"/>
                  </a:cubicBezTo>
                  <a:close/>
                </a:path>
              </a:pathLst>
            </a:custGeom>
            <a:solidFill>
              <a:srgbClr val="F7931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58" name="Freeform: Shape 174"/>
            <p:cNvSpPr/>
            <p:nvPr/>
          </p:nvSpPr>
          <p:spPr>
            <a:xfrm>
              <a:off x="-1" y="104320"/>
              <a:ext cx="110598" cy="88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3" h="20739" extrusionOk="0">
                  <a:moveTo>
                    <a:pt x="20343" y="1367"/>
                  </a:moveTo>
                  <a:lnTo>
                    <a:pt x="17507" y="211"/>
                  </a:lnTo>
                  <a:cubicBezTo>
                    <a:pt x="16340" y="-233"/>
                    <a:pt x="15089" y="34"/>
                    <a:pt x="14172" y="923"/>
                  </a:cubicBezTo>
                  <a:lnTo>
                    <a:pt x="911" y="15056"/>
                  </a:lnTo>
                  <a:cubicBezTo>
                    <a:pt x="-1257" y="17367"/>
                    <a:pt x="745" y="21367"/>
                    <a:pt x="3747" y="20656"/>
                  </a:cubicBezTo>
                  <a:lnTo>
                    <a:pt x="14839" y="17989"/>
                  </a:lnTo>
                  <a:cubicBezTo>
                    <a:pt x="15756" y="13545"/>
                    <a:pt x="17257" y="7589"/>
                    <a:pt x="20343" y="1367"/>
                  </a:cubicBezTo>
                  <a:close/>
                </a:path>
              </a:pathLst>
            </a:custGeom>
            <a:solidFill>
              <a:srgbClr val="F7931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59" name="Freeform: Shape 175"/>
            <p:cNvSpPr/>
            <p:nvPr/>
          </p:nvSpPr>
          <p:spPr>
            <a:xfrm>
              <a:off x="133285" y="209194"/>
              <a:ext cx="105992" cy="9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0336" extrusionOk="0">
                  <a:moveTo>
                    <a:pt x="19029" y="0"/>
                  </a:moveTo>
                  <a:cubicBezTo>
                    <a:pt x="13098" y="2831"/>
                    <a:pt x="7433" y="4368"/>
                    <a:pt x="2829" y="5178"/>
                  </a:cubicBezTo>
                  <a:lnTo>
                    <a:pt x="85" y="16665"/>
                  </a:lnTo>
                  <a:cubicBezTo>
                    <a:pt x="-623" y="19578"/>
                    <a:pt x="3272" y="21600"/>
                    <a:pt x="5662" y="19416"/>
                  </a:cubicBezTo>
                  <a:lnTo>
                    <a:pt x="19738" y="6553"/>
                  </a:lnTo>
                  <a:cubicBezTo>
                    <a:pt x="20623" y="5744"/>
                    <a:pt x="20977" y="4449"/>
                    <a:pt x="20446" y="3317"/>
                  </a:cubicBezTo>
                  <a:lnTo>
                    <a:pt x="19029" y="0"/>
                  </a:lnTo>
                  <a:close/>
                </a:path>
              </a:pathLst>
            </a:custGeom>
            <a:solidFill>
              <a:srgbClr val="F7931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0" name="Freeform: Shape 176"/>
            <p:cNvSpPr/>
            <p:nvPr/>
          </p:nvSpPr>
          <p:spPr>
            <a:xfrm>
              <a:off x="96541" y="17187"/>
              <a:ext cx="243924" cy="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53" y="0"/>
                  </a:moveTo>
                  <a:cubicBezTo>
                    <a:pt x="11884" y="965"/>
                    <a:pt x="9194" y="2615"/>
                    <a:pt x="6584" y="5229"/>
                  </a:cubicBezTo>
                  <a:cubicBezTo>
                    <a:pt x="1807" y="10016"/>
                    <a:pt x="402" y="15808"/>
                    <a:pt x="0" y="19106"/>
                  </a:cubicBezTo>
                  <a:lnTo>
                    <a:pt x="2489" y="21600"/>
                  </a:lnTo>
                  <a:cubicBezTo>
                    <a:pt x="5781" y="21198"/>
                    <a:pt x="11603" y="19830"/>
                    <a:pt x="16381" y="15044"/>
                  </a:cubicBezTo>
                  <a:cubicBezTo>
                    <a:pt x="18990" y="12429"/>
                    <a:pt x="20636" y="9774"/>
                    <a:pt x="21600" y="7401"/>
                  </a:cubicBezTo>
                  <a:cubicBezTo>
                    <a:pt x="21078" y="6074"/>
                    <a:pt x="20034" y="4505"/>
                    <a:pt x="18549" y="2977"/>
                  </a:cubicBezTo>
                  <a:cubicBezTo>
                    <a:pt x="17103" y="1569"/>
                    <a:pt x="15578" y="523"/>
                    <a:pt x="14253" y="0"/>
                  </a:cubicBezTo>
                  <a:close/>
                  <a:moveTo>
                    <a:pt x="16300" y="8688"/>
                  </a:moveTo>
                  <a:cubicBezTo>
                    <a:pt x="15377" y="9613"/>
                    <a:pt x="13851" y="9613"/>
                    <a:pt x="12888" y="8688"/>
                  </a:cubicBezTo>
                  <a:cubicBezTo>
                    <a:pt x="11964" y="7763"/>
                    <a:pt x="11964" y="6235"/>
                    <a:pt x="12888" y="5269"/>
                  </a:cubicBezTo>
                  <a:cubicBezTo>
                    <a:pt x="13811" y="4344"/>
                    <a:pt x="15337" y="4344"/>
                    <a:pt x="16300" y="5269"/>
                  </a:cubicBezTo>
                  <a:cubicBezTo>
                    <a:pt x="17224" y="6235"/>
                    <a:pt x="17224" y="7763"/>
                    <a:pt x="16300" y="8688"/>
                  </a:cubicBezTo>
                  <a:close/>
                </a:path>
              </a:pathLst>
            </a:custGeom>
            <a:solidFill>
              <a:srgbClr val="F7931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1" name="Freeform: Shape 177"/>
            <p:cNvSpPr/>
            <p:nvPr/>
          </p:nvSpPr>
          <p:spPr>
            <a:xfrm>
              <a:off x="43139" y="211606"/>
              <a:ext cx="64577" cy="5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17820" extrusionOk="0">
                  <a:moveTo>
                    <a:pt x="14666" y="3202"/>
                  </a:moveTo>
                  <a:cubicBezTo>
                    <a:pt x="12657" y="1204"/>
                    <a:pt x="12908" y="-2167"/>
                    <a:pt x="8764" y="1953"/>
                  </a:cubicBezTo>
                  <a:cubicBezTo>
                    <a:pt x="4620" y="6073"/>
                    <a:pt x="-1534" y="15438"/>
                    <a:pt x="350" y="17435"/>
                  </a:cubicBezTo>
                  <a:cubicBezTo>
                    <a:pt x="2359" y="19433"/>
                    <a:pt x="11778" y="13190"/>
                    <a:pt x="15922" y="9070"/>
                  </a:cubicBezTo>
                  <a:cubicBezTo>
                    <a:pt x="20066" y="4825"/>
                    <a:pt x="16675" y="5075"/>
                    <a:pt x="14666" y="3202"/>
                  </a:cubicBezTo>
                  <a:close/>
                </a:path>
              </a:pathLst>
            </a:custGeom>
            <a:solidFill>
              <a:srgbClr val="F7931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</p:grpSp>
      <p:grpSp>
        <p:nvGrpSpPr>
          <p:cNvPr id="669" name="Graphic 76"/>
          <p:cNvGrpSpPr/>
          <p:nvPr/>
        </p:nvGrpSpPr>
        <p:grpSpPr>
          <a:xfrm>
            <a:off x="11271622" y="1306428"/>
            <a:ext cx="399996" cy="387040"/>
            <a:chOff x="0" y="0"/>
            <a:chExt cx="299996" cy="290279"/>
          </a:xfrm>
        </p:grpSpPr>
        <p:sp>
          <p:nvSpPr>
            <p:cNvPr id="663" name="Freeform: Shape 181"/>
            <p:cNvSpPr/>
            <p:nvPr/>
          </p:nvSpPr>
          <p:spPr>
            <a:xfrm>
              <a:off x="32142" y="-1"/>
              <a:ext cx="64286" cy="99716"/>
            </a:xfrm>
            <a:prstGeom prst="ellipse">
              <a:avLst/>
            </a:prstGeom>
            <a:solidFill>
              <a:srgbClr val="13A1D9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4" name="Freeform: Shape 184"/>
            <p:cNvSpPr/>
            <p:nvPr/>
          </p:nvSpPr>
          <p:spPr>
            <a:xfrm>
              <a:off x="203569" y="-1"/>
              <a:ext cx="64286" cy="99716"/>
            </a:xfrm>
            <a:prstGeom prst="ellipse">
              <a:avLst/>
            </a:prstGeom>
            <a:solidFill>
              <a:srgbClr val="13A1D9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5" name="Freeform: Shape 185"/>
            <p:cNvSpPr/>
            <p:nvPr/>
          </p:nvSpPr>
          <p:spPr>
            <a:xfrm>
              <a:off x="85713" y="190564"/>
              <a:ext cx="128570" cy="99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600" y="9120"/>
                    <a:pt x="21240" y="7440"/>
                    <a:pt x="20520" y="6480"/>
                  </a:cubicBezTo>
                  <a:cubicBezTo>
                    <a:pt x="19080" y="4080"/>
                    <a:pt x="17160" y="2400"/>
                    <a:pt x="15240" y="1440"/>
                  </a:cubicBezTo>
                  <a:cubicBezTo>
                    <a:pt x="13920" y="720"/>
                    <a:pt x="12360" y="0"/>
                    <a:pt x="10800" y="0"/>
                  </a:cubicBezTo>
                  <a:cubicBezTo>
                    <a:pt x="9360" y="0"/>
                    <a:pt x="7800" y="480"/>
                    <a:pt x="6360" y="1440"/>
                  </a:cubicBezTo>
                  <a:cubicBezTo>
                    <a:pt x="4440" y="2400"/>
                    <a:pt x="2640" y="4320"/>
                    <a:pt x="1080" y="6480"/>
                  </a:cubicBezTo>
                  <a:cubicBezTo>
                    <a:pt x="360" y="7680"/>
                    <a:pt x="0" y="9120"/>
                    <a:pt x="0" y="10800"/>
                  </a:cubicBez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3A1D9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6" name="Freeform: Shape 202"/>
            <p:cNvSpPr/>
            <p:nvPr/>
          </p:nvSpPr>
          <p:spPr>
            <a:xfrm>
              <a:off x="117855" y="77554"/>
              <a:ext cx="64286" cy="99716"/>
            </a:xfrm>
            <a:prstGeom prst="ellipse">
              <a:avLst/>
            </a:prstGeom>
            <a:solidFill>
              <a:srgbClr val="13A1D9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7" name="Freeform: Shape 203"/>
            <p:cNvSpPr/>
            <p:nvPr/>
          </p:nvSpPr>
          <p:spPr>
            <a:xfrm>
              <a:off x="183569" y="113008"/>
              <a:ext cx="116428" cy="99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7" y="6480"/>
                  </a:moveTo>
                  <a:cubicBezTo>
                    <a:pt x="18817" y="4080"/>
                    <a:pt x="16697" y="2400"/>
                    <a:pt x="14577" y="1440"/>
                  </a:cubicBezTo>
                  <a:cubicBezTo>
                    <a:pt x="13119" y="720"/>
                    <a:pt x="11396" y="0"/>
                    <a:pt x="9674" y="0"/>
                  </a:cubicBezTo>
                  <a:cubicBezTo>
                    <a:pt x="8083" y="0"/>
                    <a:pt x="6361" y="480"/>
                    <a:pt x="4771" y="1440"/>
                  </a:cubicBezTo>
                  <a:cubicBezTo>
                    <a:pt x="3975" y="1920"/>
                    <a:pt x="3180" y="2400"/>
                    <a:pt x="2385" y="3120"/>
                  </a:cubicBezTo>
                  <a:lnTo>
                    <a:pt x="2385" y="3360"/>
                  </a:lnTo>
                  <a:cubicBezTo>
                    <a:pt x="2385" y="7440"/>
                    <a:pt x="1458" y="11280"/>
                    <a:pt x="0" y="13920"/>
                  </a:cubicBezTo>
                  <a:cubicBezTo>
                    <a:pt x="2518" y="15360"/>
                    <a:pt x="4506" y="17280"/>
                    <a:pt x="6096" y="19440"/>
                  </a:cubicBezTo>
                  <a:cubicBezTo>
                    <a:pt x="6493" y="20160"/>
                    <a:pt x="6891" y="20640"/>
                    <a:pt x="7156" y="21600"/>
                  </a:cubicBezTo>
                  <a:lnTo>
                    <a:pt x="21600" y="21600"/>
                  </a:lnTo>
                  <a:lnTo>
                    <a:pt x="21600" y="10800"/>
                  </a:lnTo>
                  <a:cubicBezTo>
                    <a:pt x="21600" y="9120"/>
                    <a:pt x="21202" y="7440"/>
                    <a:pt x="20407" y="6480"/>
                  </a:cubicBezTo>
                  <a:close/>
                </a:path>
              </a:pathLst>
            </a:custGeom>
            <a:solidFill>
              <a:srgbClr val="13A1D9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68" name="Freeform: Shape 204"/>
            <p:cNvSpPr/>
            <p:nvPr/>
          </p:nvSpPr>
          <p:spPr>
            <a:xfrm>
              <a:off x="0" y="113008"/>
              <a:ext cx="116428" cy="99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04" y="19440"/>
                  </a:moveTo>
                  <a:cubicBezTo>
                    <a:pt x="17360" y="17040"/>
                    <a:pt x="19480" y="15120"/>
                    <a:pt x="21600" y="13920"/>
                  </a:cubicBezTo>
                  <a:cubicBezTo>
                    <a:pt x="20142" y="11040"/>
                    <a:pt x="19215" y="7440"/>
                    <a:pt x="19215" y="3360"/>
                  </a:cubicBezTo>
                  <a:cubicBezTo>
                    <a:pt x="19215" y="3120"/>
                    <a:pt x="19215" y="3120"/>
                    <a:pt x="19215" y="2880"/>
                  </a:cubicBezTo>
                  <a:cubicBezTo>
                    <a:pt x="18420" y="2400"/>
                    <a:pt x="17625" y="1680"/>
                    <a:pt x="16829" y="1440"/>
                  </a:cubicBezTo>
                  <a:cubicBezTo>
                    <a:pt x="15372" y="720"/>
                    <a:pt x="13649" y="0"/>
                    <a:pt x="11926" y="0"/>
                  </a:cubicBezTo>
                  <a:cubicBezTo>
                    <a:pt x="10336" y="0"/>
                    <a:pt x="8613" y="480"/>
                    <a:pt x="7023" y="1440"/>
                  </a:cubicBezTo>
                  <a:cubicBezTo>
                    <a:pt x="4903" y="2640"/>
                    <a:pt x="2915" y="4320"/>
                    <a:pt x="1193" y="6480"/>
                  </a:cubicBezTo>
                  <a:cubicBezTo>
                    <a:pt x="398" y="7440"/>
                    <a:pt x="0" y="9120"/>
                    <a:pt x="0" y="10800"/>
                  </a:cubicBezTo>
                  <a:lnTo>
                    <a:pt x="0" y="21600"/>
                  </a:lnTo>
                  <a:lnTo>
                    <a:pt x="14312" y="21600"/>
                  </a:lnTo>
                  <a:cubicBezTo>
                    <a:pt x="14709" y="20640"/>
                    <a:pt x="14974" y="20160"/>
                    <a:pt x="15504" y="19440"/>
                  </a:cubicBezTo>
                  <a:close/>
                </a:path>
              </a:pathLst>
            </a:custGeom>
            <a:solidFill>
              <a:srgbClr val="13A1D9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</p:grpSp>
      <p:grpSp>
        <p:nvGrpSpPr>
          <p:cNvPr id="674" name="Graphic 78"/>
          <p:cNvGrpSpPr/>
          <p:nvPr/>
        </p:nvGrpSpPr>
        <p:grpSpPr>
          <a:xfrm>
            <a:off x="255765" y="3887642"/>
            <a:ext cx="328067" cy="369333"/>
            <a:chOff x="0" y="0"/>
            <a:chExt cx="246049" cy="276999"/>
          </a:xfrm>
        </p:grpSpPr>
        <p:sp>
          <p:nvSpPr>
            <p:cNvPr id="670" name="Freeform: Shape 206"/>
            <p:cNvSpPr/>
            <p:nvPr/>
          </p:nvSpPr>
          <p:spPr>
            <a:xfrm>
              <a:off x="61512" y="191261"/>
              <a:ext cx="123025" cy="19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2" y="0"/>
                  </a:moveTo>
                  <a:lnTo>
                    <a:pt x="19108" y="0"/>
                  </a:lnTo>
                  <a:cubicBezTo>
                    <a:pt x="20520" y="0"/>
                    <a:pt x="21600" y="4680"/>
                    <a:pt x="21600" y="10800"/>
                  </a:cubicBezTo>
                  <a:cubicBezTo>
                    <a:pt x="21600" y="16920"/>
                    <a:pt x="20520" y="21600"/>
                    <a:pt x="19108" y="21600"/>
                  </a:cubicBezTo>
                  <a:lnTo>
                    <a:pt x="2492" y="21600"/>
                  </a:lnTo>
                  <a:cubicBezTo>
                    <a:pt x="1080" y="21600"/>
                    <a:pt x="0" y="16920"/>
                    <a:pt x="0" y="10800"/>
                  </a:cubicBezTo>
                  <a:cubicBezTo>
                    <a:pt x="0" y="4680"/>
                    <a:pt x="1080" y="0"/>
                    <a:pt x="2492" y="0"/>
                  </a:cubicBezTo>
                  <a:close/>
                </a:path>
              </a:pathLst>
            </a:custGeom>
            <a:solidFill>
              <a:srgbClr val="7E9445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71" name="Freeform: Shape 207"/>
            <p:cNvSpPr/>
            <p:nvPr/>
          </p:nvSpPr>
          <p:spPr>
            <a:xfrm>
              <a:off x="61512" y="224237"/>
              <a:ext cx="123025" cy="19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2" y="0"/>
                  </a:moveTo>
                  <a:lnTo>
                    <a:pt x="19108" y="0"/>
                  </a:lnTo>
                  <a:cubicBezTo>
                    <a:pt x="20520" y="0"/>
                    <a:pt x="21600" y="4680"/>
                    <a:pt x="21600" y="10800"/>
                  </a:cubicBezTo>
                  <a:cubicBezTo>
                    <a:pt x="21600" y="16920"/>
                    <a:pt x="20520" y="21600"/>
                    <a:pt x="19108" y="21600"/>
                  </a:cubicBezTo>
                  <a:lnTo>
                    <a:pt x="2492" y="21600"/>
                  </a:lnTo>
                  <a:cubicBezTo>
                    <a:pt x="1080" y="21600"/>
                    <a:pt x="0" y="16920"/>
                    <a:pt x="0" y="10800"/>
                  </a:cubicBezTo>
                  <a:cubicBezTo>
                    <a:pt x="0" y="4680"/>
                    <a:pt x="1080" y="0"/>
                    <a:pt x="2492" y="0"/>
                  </a:cubicBezTo>
                  <a:close/>
                </a:path>
              </a:pathLst>
            </a:custGeom>
            <a:solidFill>
              <a:srgbClr val="7E9445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72" name="Freeform: Shape 208"/>
            <p:cNvSpPr/>
            <p:nvPr/>
          </p:nvSpPr>
          <p:spPr>
            <a:xfrm>
              <a:off x="92268" y="257213"/>
              <a:ext cx="61513" cy="1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8" y="12240"/>
                    <a:pt x="5151" y="21600"/>
                    <a:pt x="10800" y="21600"/>
                  </a:cubicBezTo>
                  <a:cubicBezTo>
                    <a:pt x="16449" y="21600"/>
                    <a:pt x="21102" y="1224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9445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  <p:sp>
          <p:nvSpPr>
            <p:cNvPr id="673" name="Freeform: Shape 209"/>
            <p:cNvSpPr/>
            <p:nvPr/>
          </p:nvSpPr>
          <p:spPr>
            <a:xfrm>
              <a:off x="-1" y="-1"/>
              <a:ext cx="246051" cy="17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800" y="0"/>
                    <a:pt x="10800" y="0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4902" y="40"/>
                    <a:pt x="125" y="4600"/>
                    <a:pt x="0" y="10280"/>
                  </a:cubicBezTo>
                  <a:lnTo>
                    <a:pt x="0" y="10640"/>
                  </a:lnTo>
                  <a:cubicBezTo>
                    <a:pt x="42" y="11880"/>
                    <a:pt x="291" y="13080"/>
                    <a:pt x="748" y="14240"/>
                  </a:cubicBezTo>
                  <a:cubicBezTo>
                    <a:pt x="1205" y="15320"/>
                    <a:pt x="1828" y="16320"/>
                    <a:pt x="2617" y="17200"/>
                  </a:cubicBezTo>
                  <a:cubicBezTo>
                    <a:pt x="3614" y="18240"/>
                    <a:pt x="4694" y="20280"/>
                    <a:pt x="5151" y="21160"/>
                  </a:cubicBezTo>
                  <a:cubicBezTo>
                    <a:pt x="5275" y="21440"/>
                    <a:pt x="5566" y="21600"/>
                    <a:pt x="5898" y="21600"/>
                  </a:cubicBezTo>
                  <a:lnTo>
                    <a:pt x="15702" y="21600"/>
                  </a:lnTo>
                  <a:cubicBezTo>
                    <a:pt x="16034" y="21600"/>
                    <a:pt x="16325" y="21440"/>
                    <a:pt x="16449" y="21160"/>
                  </a:cubicBezTo>
                  <a:cubicBezTo>
                    <a:pt x="16906" y="20280"/>
                    <a:pt x="17986" y="18240"/>
                    <a:pt x="18983" y="17200"/>
                  </a:cubicBezTo>
                  <a:cubicBezTo>
                    <a:pt x="19772" y="16320"/>
                    <a:pt x="20437" y="15320"/>
                    <a:pt x="20852" y="14240"/>
                  </a:cubicBezTo>
                  <a:cubicBezTo>
                    <a:pt x="21309" y="13080"/>
                    <a:pt x="21558" y="11880"/>
                    <a:pt x="21600" y="10640"/>
                  </a:cubicBezTo>
                  <a:lnTo>
                    <a:pt x="21600" y="10280"/>
                  </a:lnTo>
                  <a:cubicBezTo>
                    <a:pt x="21475" y="4600"/>
                    <a:pt x="16698" y="40"/>
                    <a:pt x="10800" y="0"/>
                  </a:cubicBezTo>
                  <a:close/>
                  <a:moveTo>
                    <a:pt x="19108" y="10600"/>
                  </a:moveTo>
                  <a:cubicBezTo>
                    <a:pt x="19066" y="11560"/>
                    <a:pt x="18858" y="12520"/>
                    <a:pt x="18526" y="13400"/>
                  </a:cubicBezTo>
                  <a:cubicBezTo>
                    <a:pt x="18194" y="14200"/>
                    <a:pt x="17737" y="14960"/>
                    <a:pt x="17114" y="15600"/>
                  </a:cubicBezTo>
                  <a:cubicBezTo>
                    <a:pt x="16158" y="16720"/>
                    <a:pt x="15328" y="17920"/>
                    <a:pt x="14705" y="19200"/>
                  </a:cubicBezTo>
                  <a:lnTo>
                    <a:pt x="6937" y="19200"/>
                  </a:lnTo>
                  <a:cubicBezTo>
                    <a:pt x="6272" y="17920"/>
                    <a:pt x="5442" y="16720"/>
                    <a:pt x="4528" y="15600"/>
                  </a:cubicBezTo>
                  <a:cubicBezTo>
                    <a:pt x="3946" y="14960"/>
                    <a:pt x="3448" y="14200"/>
                    <a:pt x="3115" y="13400"/>
                  </a:cubicBezTo>
                  <a:cubicBezTo>
                    <a:pt x="2742" y="12520"/>
                    <a:pt x="2575" y="11560"/>
                    <a:pt x="2534" y="10600"/>
                  </a:cubicBezTo>
                  <a:lnTo>
                    <a:pt x="2534" y="10280"/>
                  </a:lnTo>
                  <a:cubicBezTo>
                    <a:pt x="2617" y="5920"/>
                    <a:pt x="6314" y="2400"/>
                    <a:pt x="10842" y="2360"/>
                  </a:cubicBezTo>
                  <a:cubicBezTo>
                    <a:pt x="10842" y="2360"/>
                    <a:pt x="10842" y="2360"/>
                    <a:pt x="10842" y="2360"/>
                  </a:cubicBezTo>
                  <a:cubicBezTo>
                    <a:pt x="10842" y="2360"/>
                    <a:pt x="10842" y="2360"/>
                    <a:pt x="10842" y="2360"/>
                  </a:cubicBezTo>
                  <a:cubicBezTo>
                    <a:pt x="15369" y="2400"/>
                    <a:pt x="19066" y="5880"/>
                    <a:pt x="19149" y="10280"/>
                  </a:cubicBezTo>
                  <a:lnTo>
                    <a:pt x="19149" y="10600"/>
                  </a:lnTo>
                  <a:close/>
                </a:path>
              </a:pathLst>
            </a:custGeom>
            <a:solidFill>
              <a:srgbClr val="7E9445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>
                <a:defRPr sz="1000"/>
              </a:pPr>
              <a:endParaRPr sz="1333"/>
            </a:p>
          </p:txBody>
        </p:sp>
      </p:grpSp>
      <p:grpSp>
        <p:nvGrpSpPr>
          <p:cNvPr id="677" name="Group 214"/>
          <p:cNvGrpSpPr/>
          <p:nvPr/>
        </p:nvGrpSpPr>
        <p:grpSpPr>
          <a:xfrm>
            <a:off x="442414" y="3917126"/>
            <a:ext cx="4871644" cy="2654489"/>
            <a:chOff x="0" y="-1"/>
            <a:chExt cx="3653732" cy="1990865"/>
          </a:xfrm>
        </p:grpSpPr>
        <p:sp>
          <p:nvSpPr>
            <p:cNvPr id="675" name="TextBox 215"/>
            <p:cNvSpPr txBox="1"/>
            <p:nvPr/>
          </p:nvSpPr>
          <p:spPr>
            <a:xfrm>
              <a:off x="121578" y="-1"/>
              <a:ext cx="3532154" cy="235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>
                <a:defRPr sz="1400" b="1">
                  <a:solidFill>
                    <a:srgbClr val="00B050"/>
                  </a:solidFill>
                  <a:latin typeface="Univers for KPMG"/>
                  <a:ea typeface="Univers for KPMG"/>
                  <a:cs typeface="Univers for KPMG"/>
                  <a:sym typeface="Univers for KPMG"/>
                </a:defRPr>
              </a:lvl1pPr>
            </a:lstStyle>
            <a:p>
              <a:r>
                <a:rPr sz="1867" dirty="0"/>
                <a:t>Resource Allocation</a:t>
              </a:r>
            </a:p>
          </p:txBody>
        </p:sp>
        <p:sp>
          <p:nvSpPr>
            <p:cNvPr id="676" name="TextBox 216"/>
            <p:cNvSpPr txBox="1"/>
            <p:nvPr/>
          </p:nvSpPr>
          <p:spPr>
            <a:xfrm>
              <a:off x="0" y="330332"/>
              <a:ext cx="3522779" cy="1660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171445" indent="-171445" algn="just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Further to FGN’s retained revenue and amount available to fund FGN Budget:</a:t>
              </a:r>
            </a:p>
            <a:p>
              <a:pPr marL="285744" indent="-285744" algn="just">
                <a:buSzPct val="100000"/>
                <a:buAutoNum type="romanLcParenBoth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Funds are allocated to MDAs based on the overarching priorities of the FGN;</a:t>
              </a:r>
            </a:p>
            <a:p>
              <a:pPr marL="285744" indent="-285744" algn="just">
                <a:buSzPct val="100000"/>
                <a:buAutoNum type="romanLcParenBoth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Priority sectors that will stimulate growth;</a:t>
              </a:r>
            </a:p>
            <a:p>
              <a:pPr marL="285744" indent="-285744" algn="just">
                <a:buSzPct val="100000"/>
                <a:buAutoNum type="romanLcParenBoth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Social investments for the most vulnerable segment of our population;</a:t>
              </a:r>
            </a:p>
            <a:p>
              <a:pPr marL="285744" indent="-285744" algn="just">
                <a:buSzPct val="100000"/>
                <a:buAutoNum type="romanLcParenBoth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Infrastucture and public investments (including Education &amp; Health)</a:t>
              </a:r>
            </a:p>
            <a:p>
              <a:pPr marL="285744" indent="-285744" algn="just">
                <a:buSzPct val="100000"/>
                <a:buAutoNum type="romanLcParenBoth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Security</a:t>
              </a:r>
            </a:p>
          </p:txBody>
        </p:sp>
      </p:grpSp>
      <p:grpSp>
        <p:nvGrpSpPr>
          <p:cNvPr id="680" name="Group 220"/>
          <p:cNvGrpSpPr/>
          <p:nvPr/>
        </p:nvGrpSpPr>
        <p:grpSpPr>
          <a:xfrm>
            <a:off x="592461" y="1283330"/>
            <a:ext cx="3350505" cy="2198385"/>
            <a:chOff x="0" y="409"/>
            <a:chExt cx="2512877" cy="1648788"/>
          </a:xfrm>
        </p:grpSpPr>
        <p:sp>
          <p:nvSpPr>
            <p:cNvPr id="678" name="TextBox 221"/>
            <p:cNvSpPr txBox="1"/>
            <p:nvPr/>
          </p:nvSpPr>
          <p:spPr>
            <a:xfrm>
              <a:off x="0" y="409"/>
              <a:ext cx="2482589" cy="215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>
                <a:defRPr sz="1400" b="1">
                  <a:solidFill>
                    <a:srgbClr val="F7931F"/>
                  </a:solidFill>
                  <a:latin typeface="Univers for KPMG"/>
                  <a:ea typeface="Univers for KPMG"/>
                  <a:cs typeface="Univers for KPMG"/>
                  <a:sym typeface="Univers for KPMG"/>
                </a:defRPr>
              </a:lvl1pPr>
            </a:lstStyle>
            <a:p>
              <a:r>
                <a:rPr sz="1867" dirty="0"/>
                <a:t>Resource Generation</a:t>
              </a:r>
            </a:p>
          </p:txBody>
        </p:sp>
        <p:sp>
          <p:nvSpPr>
            <p:cNvPr id="679" name="TextBox 222"/>
            <p:cNvSpPr txBox="1"/>
            <p:nvPr/>
          </p:nvSpPr>
          <p:spPr>
            <a:xfrm>
              <a:off x="1565" y="264204"/>
              <a:ext cx="2511312" cy="1384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71445" indent="-171445" algn="just">
                <a:buSzPct val="100000"/>
                <a:buChar char="▪"/>
                <a:defRPr sz="9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200"/>
                <a:t>Implementation of Annual Finance Acts.</a:t>
              </a:r>
            </a:p>
            <a:p>
              <a:pPr marL="171445" indent="-171445" algn="just">
                <a:buSzPct val="100000"/>
                <a:buChar char="▪"/>
                <a:defRPr sz="9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00"/>
            </a:p>
            <a:p>
              <a:pPr marL="171445" indent="-171445" algn="just">
                <a:buSzPct val="100000"/>
                <a:buChar char="▪"/>
                <a:defRPr sz="9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200"/>
                <a:t>Tax administration and tax compliance - now resulting in increased revenue collections</a:t>
              </a:r>
            </a:p>
            <a:p>
              <a:pPr marL="228594" indent="-228594" algn="just">
                <a:buSzPct val="100000"/>
                <a:buChar char="▪"/>
                <a:defRPr sz="9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200"/>
                <a:t>Amending aspects of the Fiscal Responsibility Act 2007;</a:t>
              </a:r>
            </a:p>
            <a:p>
              <a:pPr marL="228594" indent="-228594" algn="just">
                <a:buSzPct val="100000"/>
                <a:buChar char="▪"/>
                <a:defRPr sz="9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00"/>
            </a:p>
            <a:p>
              <a:pPr marL="228594" indent="-228594" algn="just">
                <a:buSzPct val="100000"/>
                <a:buChar char="▪"/>
                <a:defRPr sz="9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200"/>
                <a:t>Enhancing fiscal efficiencies by controlling the cost-to-revenue ratios of key State and Government-Owned Enterprises;</a:t>
              </a:r>
            </a:p>
          </p:txBody>
        </p:sp>
      </p:grpSp>
      <p:sp>
        <p:nvSpPr>
          <p:cNvPr id="681" name="Graphic 77"/>
          <p:cNvSpPr/>
          <p:nvPr/>
        </p:nvSpPr>
        <p:spPr>
          <a:xfrm>
            <a:off x="11323274" y="4151238"/>
            <a:ext cx="360796" cy="38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9" y="16389"/>
                </a:moveTo>
                <a:cubicBezTo>
                  <a:pt x="12177" y="16443"/>
                  <a:pt x="11529" y="14148"/>
                  <a:pt x="12798" y="12825"/>
                </a:cubicBezTo>
                <a:lnTo>
                  <a:pt x="12987" y="12636"/>
                </a:lnTo>
                <a:cubicBezTo>
                  <a:pt x="14310" y="11367"/>
                  <a:pt x="16659" y="11961"/>
                  <a:pt x="16605" y="13743"/>
                </a:cubicBezTo>
                <a:cubicBezTo>
                  <a:pt x="16578" y="14769"/>
                  <a:pt x="17793" y="16011"/>
                  <a:pt x="18522" y="15282"/>
                </a:cubicBezTo>
                <a:lnTo>
                  <a:pt x="21600" y="12204"/>
                </a:lnTo>
                <a:lnTo>
                  <a:pt x="17010" y="7614"/>
                </a:lnTo>
                <a:cubicBezTo>
                  <a:pt x="16281" y="6885"/>
                  <a:pt x="17523" y="5670"/>
                  <a:pt x="18549" y="5697"/>
                </a:cubicBezTo>
                <a:cubicBezTo>
                  <a:pt x="20331" y="5751"/>
                  <a:pt x="20925" y="3402"/>
                  <a:pt x="19656" y="2079"/>
                </a:cubicBezTo>
                <a:lnTo>
                  <a:pt x="19467" y="1890"/>
                </a:lnTo>
                <a:cubicBezTo>
                  <a:pt x="18144" y="621"/>
                  <a:pt x="15849" y="1269"/>
                  <a:pt x="15903" y="3051"/>
                </a:cubicBezTo>
                <a:cubicBezTo>
                  <a:pt x="15930" y="4077"/>
                  <a:pt x="14715" y="5319"/>
                  <a:pt x="13986" y="4590"/>
                </a:cubicBezTo>
                <a:lnTo>
                  <a:pt x="9396" y="0"/>
                </a:lnTo>
                <a:lnTo>
                  <a:pt x="6291" y="3078"/>
                </a:lnTo>
                <a:cubicBezTo>
                  <a:pt x="5562" y="3807"/>
                  <a:pt x="6804" y="5022"/>
                  <a:pt x="7830" y="4995"/>
                </a:cubicBezTo>
                <a:cubicBezTo>
                  <a:pt x="9612" y="4941"/>
                  <a:pt x="10260" y="7236"/>
                  <a:pt x="8991" y="8559"/>
                </a:cubicBezTo>
                <a:lnTo>
                  <a:pt x="8802" y="8748"/>
                </a:lnTo>
                <a:cubicBezTo>
                  <a:pt x="7479" y="10017"/>
                  <a:pt x="5130" y="9423"/>
                  <a:pt x="5184" y="7641"/>
                </a:cubicBezTo>
                <a:cubicBezTo>
                  <a:pt x="5211" y="6615"/>
                  <a:pt x="3996" y="5373"/>
                  <a:pt x="3267" y="6102"/>
                </a:cubicBezTo>
                <a:lnTo>
                  <a:pt x="0" y="9396"/>
                </a:lnTo>
                <a:lnTo>
                  <a:pt x="4590" y="13986"/>
                </a:lnTo>
                <a:cubicBezTo>
                  <a:pt x="5319" y="14715"/>
                  <a:pt x="4077" y="15930"/>
                  <a:pt x="3051" y="15903"/>
                </a:cubicBezTo>
                <a:cubicBezTo>
                  <a:pt x="1269" y="15849"/>
                  <a:pt x="675" y="18198"/>
                  <a:pt x="1944" y="19521"/>
                </a:cubicBezTo>
                <a:lnTo>
                  <a:pt x="2133" y="19710"/>
                </a:lnTo>
                <a:cubicBezTo>
                  <a:pt x="3456" y="20979"/>
                  <a:pt x="5751" y="20331"/>
                  <a:pt x="5697" y="18549"/>
                </a:cubicBezTo>
                <a:cubicBezTo>
                  <a:pt x="5670" y="17523"/>
                  <a:pt x="6885" y="16281"/>
                  <a:pt x="7614" y="17010"/>
                </a:cubicBezTo>
                <a:lnTo>
                  <a:pt x="12204" y="21600"/>
                </a:lnTo>
                <a:lnTo>
                  <a:pt x="15498" y="18306"/>
                </a:lnTo>
                <a:cubicBezTo>
                  <a:pt x="16227" y="17577"/>
                  <a:pt x="15012" y="16362"/>
                  <a:pt x="13959" y="16389"/>
                </a:cubicBezTo>
                <a:close/>
              </a:path>
            </a:pathLst>
          </a:custGeom>
          <a:solidFill>
            <a:srgbClr val="C13018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>
              <a:defRPr sz="1000"/>
            </a:pPr>
            <a:endParaRPr sz="1333"/>
          </a:p>
        </p:txBody>
      </p:sp>
      <p:grpSp>
        <p:nvGrpSpPr>
          <p:cNvPr id="684" name="Group 228"/>
          <p:cNvGrpSpPr/>
          <p:nvPr/>
        </p:nvGrpSpPr>
        <p:grpSpPr>
          <a:xfrm>
            <a:off x="7673729" y="1454022"/>
            <a:ext cx="4298816" cy="2513693"/>
            <a:chOff x="0" y="408"/>
            <a:chExt cx="3224110" cy="1885268"/>
          </a:xfrm>
        </p:grpSpPr>
        <p:sp>
          <p:nvSpPr>
            <p:cNvPr id="682" name="TextBox 232"/>
            <p:cNvSpPr txBox="1"/>
            <p:nvPr/>
          </p:nvSpPr>
          <p:spPr>
            <a:xfrm>
              <a:off x="0" y="408"/>
              <a:ext cx="3224110" cy="215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>
                <a:defRPr sz="1400" b="1">
                  <a:solidFill>
                    <a:srgbClr val="4CC1EF"/>
                  </a:solidFill>
                  <a:latin typeface="Univers for KPMG"/>
                  <a:ea typeface="Univers for KPMG"/>
                  <a:cs typeface="Univers for KPMG"/>
                  <a:sym typeface="Univers for KPMG"/>
                </a:defRPr>
              </a:lvl1pPr>
            </a:lstStyle>
            <a:p>
              <a:r>
                <a:rPr sz="1867" dirty="0"/>
                <a:t>Public Debt Management</a:t>
              </a:r>
            </a:p>
          </p:txBody>
        </p:sp>
        <p:sp>
          <p:nvSpPr>
            <p:cNvPr id="683" name="TextBox 233"/>
            <p:cNvSpPr txBox="1"/>
            <p:nvPr/>
          </p:nvSpPr>
          <p:spPr>
            <a:xfrm>
              <a:off x="8556" y="347275"/>
              <a:ext cx="3215554" cy="153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71445" indent="-171445" algn="just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Debt Management Strategy is within the threshold of the approved MTDMS (2016-2019) and (2020 – 2023)</a:t>
              </a:r>
            </a:p>
            <a:p>
              <a:pPr marL="171445" indent="-171445" algn="just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Public Debt as a percentage of GDP is to be under 40%;</a:t>
              </a:r>
            </a:p>
            <a:p>
              <a:pPr marL="171445" indent="-171445" algn="just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Borrowings will be from the domestic and foreign sources as well as use of long-term instruments.</a:t>
              </a:r>
            </a:p>
            <a:p>
              <a:pPr marL="171445" indent="-171445" algn="just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/>
                <a:t>External borrowings from concessional and semi concessional multilateral and bilateral sources to be prioritised.</a:t>
              </a:r>
            </a:p>
          </p:txBody>
        </p:sp>
      </p:grpSp>
      <p:sp>
        <p:nvSpPr>
          <p:cNvPr id="685" name="TextBox 234"/>
          <p:cNvSpPr txBox="1"/>
          <p:nvPr/>
        </p:nvSpPr>
        <p:spPr>
          <a:xfrm>
            <a:off x="238541" y="874645"/>
            <a:ext cx="11670465" cy="276999"/>
          </a:xfrm>
          <a:prstGeom prst="rect">
            <a:avLst/>
          </a:prstGeom>
          <a:ln>
            <a:solidFill>
              <a:srgbClr val="0C642F"/>
            </a:solidFill>
            <a:prstDash val="dash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>
              <a:defRPr sz="900" b="1">
                <a:solidFill>
                  <a:srgbClr val="0C6730"/>
                </a:solidFill>
                <a:latin typeface="Univers for KPMG Cond"/>
                <a:ea typeface="Univers for KPMG Cond"/>
                <a:cs typeface="Univers for KPMG Cond"/>
                <a:sym typeface="Univers for KPMG Cond"/>
              </a:defRPr>
            </a:lvl1pPr>
          </a:lstStyle>
          <a:p>
            <a:r>
              <a:rPr sz="1200" dirty="0"/>
              <a:t>PFM Reforms have been </a:t>
            </a:r>
            <a:r>
              <a:rPr sz="1200" dirty="0" err="1"/>
              <a:t>summarised</a:t>
            </a:r>
            <a:r>
              <a:rPr sz="1200" dirty="0"/>
              <a:t> across 4 broad PFM thematic areas:</a:t>
            </a:r>
          </a:p>
        </p:txBody>
      </p:sp>
      <p:grpSp>
        <p:nvGrpSpPr>
          <p:cNvPr id="688" name="Group 235"/>
          <p:cNvGrpSpPr/>
          <p:nvPr/>
        </p:nvGrpSpPr>
        <p:grpSpPr>
          <a:xfrm>
            <a:off x="6749164" y="4244762"/>
            <a:ext cx="5176659" cy="2378282"/>
            <a:chOff x="0" y="408"/>
            <a:chExt cx="3882493" cy="1783710"/>
          </a:xfrm>
        </p:grpSpPr>
        <p:sp>
          <p:nvSpPr>
            <p:cNvPr id="686" name="TextBox 236"/>
            <p:cNvSpPr txBox="1"/>
            <p:nvPr/>
          </p:nvSpPr>
          <p:spPr>
            <a:xfrm>
              <a:off x="0" y="408"/>
              <a:ext cx="3809451" cy="215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>
                <a:defRPr sz="1400" b="1">
                  <a:solidFill>
                    <a:srgbClr val="C13018"/>
                  </a:solidFill>
                  <a:latin typeface="Univers for KPMG"/>
                  <a:ea typeface="Univers for KPMG"/>
                  <a:cs typeface="Univers for KPMG"/>
                  <a:sym typeface="Univers for KPMG"/>
                </a:defRPr>
              </a:lvl1pPr>
            </a:lstStyle>
            <a:p>
              <a:r>
                <a:rPr sz="1867"/>
                <a:t>Expenditure Management </a:t>
              </a:r>
            </a:p>
          </p:txBody>
        </p:sp>
        <p:sp>
          <p:nvSpPr>
            <p:cNvPr id="687" name="TextBox 237"/>
            <p:cNvSpPr txBox="1"/>
            <p:nvPr/>
          </p:nvSpPr>
          <p:spPr>
            <a:xfrm>
              <a:off x="0" y="245717"/>
              <a:ext cx="3882493" cy="153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71445" indent="-171445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 dirty="0"/>
                <a:t>MDAs now integrated to GIFMIS-led payments system, effectiveness of commitment controls improving</a:t>
              </a:r>
            </a:p>
            <a:p>
              <a:pPr marL="171445" indent="-171445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333" dirty="0"/>
            </a:p>
            <a:p>
              <a:pPr marL="171445" indent="-171445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 dirty="0"/>
                <a:t>Cash balances now consolidated and reported with a few exceptions on a daily basis and </a:t>
              </a:r>
              <a:r>
                <a:rPr sz="1333" dirty="0" err="1"/>
                <a:t>paymennts</a:t>
              </a:r>
              <a:r>
                <a:rPr sz="1333" dirty="0"/>
                <a:t> publicly disclosed via the Open Treasury Portal.</a:t>
              </a:r>
            </a:p>
            <a:p>
              <a:pPr marL="171445" indent="-171445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333" dirty="0"/>
            </a:p>
            <a:p>
              <a:pPr marL="171445" indent="-171445">
                <a:buSzPct val="100000"/>
                <a:buChar char="▪"/>
                <a:defRPr sz="1000" b="1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sz="1333" dirty="0"/>
                <a:t>Revenue accounts reconciliation, conducted monthly within OAGF and via the Presidential Revenue Monitoring &amp; Reconciliation Committee (PRM&amp;RC)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extBox 1"/>
          <p:cNvSpPr txBox="1">
            <a:spLocks noGrp="1"/>
          </p:cNvSpPr>
          <p:nvPr>
            <p:ph type="sldNum" sz="quarter" idx="4294967295"/>
          </p:nvPr>
        </p:nvSpPr>
        <p:spPr>
          <a:xfrm>
            <a:off x="11360782" y="6513031"/>
            <a:ext cx="178113" cy="1693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pc="41"/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843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689538" y="126027"/>
            <a:ext cx="10604501" cy="511023"/>
          </a:xfrm>
          <a:prstGeom prst="rect">
            <a:avLst/>
          </a:prstGeom>
        </p:spPr>
        <p:txBody>
          <a:bodyPr/>
          <a:lstStyle>
            <a:lvl1pPr>
              <a:defRPr sz="2400" b="1" spc="0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ANNUAL FINANCE ACTS: a R</a:t>
            </a:r>
            <a:r>
              <a:rPr lang="en-US" dirty="0"/>
              <a:t>e</a:t>
            </a:r>
            <a:r>
              <a:rPr dirty="0"/>
              <a:t>new</a:t>
            </a:r>
            <a:r>
              <a:rPr lang="en-US" dirty="0"/>
              <a:t>ed</a:t>
            </a:r>
            <a:r>
              <a:rPr dirty="0"/>
              <a:t> fiscal tradition…</a:t>
            </a:r>
          </a:p>
        </p:txBody>
      </p:sp>
      <p:sp>
        <p:nvSpPr>
          <p:cNvPr id="844" name="Content Placeholder 19"/>
          <p:cNvSpPr txBox="1"/>
          <p:nvPr/>
        </p:nvSpPr>
        <p:spPr>
          <a:xfrm>
            <a:off x="285573" y="759303"/>
            <a:ext cx="11682907" cy="1532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just" defTabSz="914330">
              <a:buClr>
                <a:srgbClr val="595959"/>
              </a:buClr>
              <a:buSzPct val="100000"/>
              <a:buChar char="▪"/>
              <a:defRPr sz="1200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1600" dirty="0"/>
              <a:t>Keeping Presidential Commitments Vis-à-vis Annual Finance Bills as a </a:t>
            </a:r>
            <a:r>
              <a:rPr lang="en-GB" sz="1600" dirty="0"/>
              <a:t>renewed</a:t>
            </a:r>
            <a:r>
              <a:rPr sz="1600" dirty="0"/>
              <a:t> Fiscal Tradition</a:t>
            </a:r>
            <a:endParaRPr sz="2667" cap="all" spc="68" dirty="0">
              <a:solidFill>
                <a:schemeClr val="accen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601644" lvl="3" indent="-285744" algn="just" defTabSz="914330">
              <a:spcBef>
                <a:spcPts val="533"/>
              </a:spcBef>
              <a:buClr>
                <a:srgbClr val="17ABA9"/>
              </a:buClr>
              <a:buSzPct val="100000"/>
              <a:buChar char="✓"/>
              <a:defRPr sz="1100" b="1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1467" dirty="0"/>
              <a:t>Mr. President </a:t>
            </a:r>
            <a:r>
              <a:rPr lang="en-US" sz="1467" dirty="0"/>
              <a:t>is committed to end subsidies and plough back savings into Development efforts. Furthermore, the Presidential Fiscal Policy &amp; Tax Reform Committee is required to revive the discipline of annual Finance Acts to support improved revenues for budget implementation</a:t>
            </a:r>
            <a:endParaRPr sz="2667" cap="all" spc="68" dirty="0">
              <a:solidFill>
                <a:schemeClr val="accen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284163" lvl="3" algn="just" defTabSz="914330">
              <a:buClr>
                <a:srgbClr val="595959"/>
              </a:buClr>
              <a:buSzPct val="100000"/>
              <a:buChar char="▪"/>
              <a:defRPr sz="1200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1600" dirty="0"/>
              <a:t>Key Reform Areas amended by </a:t>
            </a:r>
            <a:r>
              <a:rPr lang="en-US" sz="1600" dirty="0"/>
              <a:t>previous </a:t>
            </a:r>
            <a:r>
              <a:rPr sz="1600" dirty="0"/>
              <a:t>Finance Act</a:t>
            </a:r>
            <a:r>
              <a:rPr lang="en-US" sz="1600" dirty="0"/>
              <a:t>s</a:t>
            </a:r>
            <a:r>
              <a:rPr sz="1600" dirty="0"/>
              <a:t> include:</a:t>
            </a:r>
          </a:p>
        </p:txBody>
      </p:sp>
      <p:grpSp>
        <p:nvGrpSpPr>
          <p:cNvPr id="865" name="Diagram 6"/>
          <p:cNvGrpSpPr/>
          <p:nvPr/>
        </p:nvGrpSpPr>
        <p:grpSpPr>
          <a:xfrm>
            <a:off x="140391" y="2360201"/>
            <a:ext cx="4416372" cy="4132803"/>
            <a:chOff x="0" y="0"/>
            <a:chExt cx="3312277" cy="3099600"/>
          </a:xfrm>
        </p:grpSpPr>
        <p:sp>
          <p:nvSpPr>
            <p:cNvPr id="845" name="Rectangle"/>
            <p:cNvSpPr/>
            <p:nvPr/>
          </p:nvSpPr>
          <p:spPr>
            <a:xfrm>
              <a:off x="0" y="206640"/>
              <a:ext cx="3312277" cy="352801"/>
            </a:xfrm>
            <a:prstGeom prst="rect">
              <a:avLst/>
            </a:prstGeom>
            <a:solidFill>
              <a:srgbClr val="F6F8FA">
                <a:alpha val="90000"/>
              </a:srgbClr>
            </a:solidFill>
            <a:ln w="254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  <p:grpSp>
          <p:nvGrpSpPr>
            <p:cNvPr id="848" name="Group"/>
            <p:cNvGrpSpPr/>
            <p:nvPr/>
          </p:nvGrpSpPr>
          <p:grpSpPr>
            <a:xfrm>
              <a:off x="165613" y="0"/>
              <a:ext cx="2318595" cy="413282"/>
              <a:chOff x="0" y="0"/>
              <a:chExt cx="2318593" cy="413281"/>
            </a:xfrm>
          </p:grpSpPr>
          <p:sp>
            <p:nvSpPr>
              <p:cNvPr id="846" name="Rounded Rectangle"/>
              <p:cNvSpPr/>
              <p:nvPr/>
            </p:nvSpPr>
            <p:spPr>
              <a:xfrm>
                <a:off x="0" y="0"/>
                <a:ext cx="2318593" cy="413281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25400" cap="flat">
                <a:solidFill>
                  <a:srgbClr val="F6F8FA"/>
                </a:solidFill>
                <a:prstDash val="solid"/>
                <a:round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defTabSz="829713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6F8FA"/>
                    </a:solidFill>
                  </a:defRPr>
                </a:pPr>
                <a:endParaRPr sz="2400"/>
              </a:p>
            </p:txBody>
          </p:sp>
          <p:sp>
            <p:nvSpPr>
              <p:cNvPr id="847" name="1. Domestic Revenue Mobilisation"/>
              <p:cNvSpPr txBox="1"/>
              <p:nvPr/>
            </p:nvSpPr>
            <p:spPr>
              <a:xfrm>
                <a:off x="107811" y="12694"/>
                <a:ext cx="2102970" cy="3878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 b="1">
                    <a:solidFill>
                      <a:srgbClr val="F6F8FA"/>
                    </a:solidFill>
                  </a:defRPr>
                </a:lvl1pPr>
              </a:lstStyle>
              <a:p>
                <a:r>
                  <a:rPr sz="1867"/>
                  <a:t>1. Domestic Revenue Mobilisation</a:t>
                </a:r>
              </a:p>
            </p:txBody>
          </p:sp>
        </p:grpSp>
        <p:sp>
          <p:nvSpPr>
            <p:cNvPr id="849" name="Rectangle"/>
            <p:cNvSpPr/>
            <p:nvPr/>
          </p:nvSpPr>
          <p:spPr>
            <a:xfrm>
              <a:off x="0" y="841680"/>
              <a:ext cx="3312277" cy="352801"/>
            </a:xfrm>
            <a:prstGeom prst="rect">
              <a:avLst/>
            </a:prstGeom>
            <a:solidFill>
              <a:srgbClr val="F6F8FA">
                <a:alpha val="90000"/>
              </a:srgbClr>
            </a:solidFill>
            <a:ln w="25400" cap="flat">
              <a:solidFill>
                <a:srgbClr val="46C5B5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  <p:grpSp>
          <p:nvGrpSpPr>
            <p:cNvPr id="852" name="Group"/>
            <p:cNvGrpSpPr/>
            <p:nvPr/>
          </p:nvGrpSpPr>
          <p:grpSpPr>
            <a:xfrm>
              <a:off x="165613" y="635039"/>
              <a:ext cx="2318595" cy="413282"/>
              <a:chOff x="0" y="0"/>
              <a:chExt cx="2318593" cy="413281"/>
            </a:xfrm>
          </p:grpSpPr>
          <p:sp>
            <p:nvSpPr>
              <p:cNvPr id="850" name="Rounded Rectangle"/>
              <p:cNvSpPr/>
              <p:nvPr/>
            </p:nvSpPr>
            <p:spPr>
              <a:xfrm>
                <a:off x="0" y="0"/>
                <a:ext cx="2318593" cy="413281"/>
              </a:xfrm>
              <a:prstGeom prst="roundRect">
                <a:avLst>
                  <a:gd name="adj" fmla="val 16667"/>
                </a:avLst>
              </a:prstGeom>
              <a:solidFill>
                <a:srgbClr val="46C5B5"/>
              </a:solidFill>
              <a:ln w="25400" cap="flat">
                <a:solidFill>
                  <a:srgbClr val="F6F8FA"/>
                </a:solidFill>
                <a:prstDash val="solid"/>
                <a:round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defTabSz="829713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6F8FA"/>
                    </a:solidFill>
                  </a:defRPr>
                </a:pPr>
                <a:endParaRPr sz="2400"/>
              </a:p>
            </p:txBody>
          </p:sp>
          <p:sp>
            <p:nvSpPr>
              <p:cNvPr id="851" name="2. Tax Administration &amp; Legislative Drafting"/>
              <p:cNvSpPr txBox="1"/>
              <p:nvPr/>
            </p:nvSpPr>
            <p:spPr>
              <a:xfrm>
                <a:off x="107811" y="12693"/>
                <a:ext cx="2102970" cy="3878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 b="1">
                    <a:solidFill>
                      <a:srgbClr val="F6F8FA"/>
                    </a:solidFill>
                  </a:defRPr>
                </a:lvl1pPr>
              </a:lstStyle>
              <a:p>
                <a:r>
                  <a:rPr sz="1867"/>
                  <a:t>2. Tax Administration &amp; Legislative Drafting</a:t>
                </a:r>
              </a:p>
            </p:txBody>
          </p:sp>
        </p:grpSp>
        <p:sp>
          <p:nvSpPr>
            <p:cNvPr id="853" name="Rectangle"/>
            <p:cNvSpPr/>
            <p:nvPr/>
          </p:nvSpPr>
          <p:spPr>
            <a:xfrm>
              <a:off x="0" y="1476719"/>
              <a:ext cx="3312277" cy="352801"/>
            </a:xfrm>
            <a:prstGeom prst="rect">
              <a:avLst/>
            </a:prstGeom>
            <a:solidFill>
              <a:srgbClr val="F6F8FA">
                <a:alpha val="90000"/>
              </a:srgbClr>
            </a:solidFill>
            <a:ln w="25400" cap="flat">
              <a:solidFill>
                <a:srgbClr val="49C8C7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  <p:grpSp>
          <p:nvGrpSpPr>
            <p:cNvPr id="856" name="Group"/>
            <p:cNvGrpSpPr/>
            <p:nvPr/>
          </p:nvGrpSpPr>
          <p:grpSpPr>
            <a:xfrm>
              <a:off x="165613" y="1270080"/>
              <a:ext cx="2318595" cy="413282"/>
              <a:chOff x="0" y="0"/>
              <a:chExt cx="2318593" cy="413281"/>
            </a:xfrm>
          </p:grpSpPr>
          <p:sp>
            <p:nvSpPr>
              <p:cNvPr id="854" name="Rounded Rectangle"/>
              <p:cNvSpPr/>
              <p:nvPr/>
            </p:nvSpPr>
            <p:spPr>
              <a:xfrm>
                <a:off x="0" y="0"/>
                <a:ext cx="2318593" cy="413281"/>
              </a:xfrm>
              <a:prstGeom prst="roundRect">
                <a:avLst>
                  <a:gd name="adj" fmla="val 16667"/>
                </a:avLst>
              </a:prstGeom>
              <a:solidFill>
                <a:srgbClr val="49C8C7"/>
              </a:solidFill>
              <a:ln w="25400" cap="flat">
                <a:solidFill>
                  <a:srgbClr val="F6F8FA"/>
                </a:solidFill>
                <a:prstDash val="solid"/>
                <a:round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defTabSz="829713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6F8FA"/>
                    </a:solidFill>
                  </a:defRPr>
                </a:pPr>
                <a:endParaRPr sz="2400"/>
              </a:p>
            </p:txBody>
          </p:sp>
          <p:sp>
            <p:nvSpPr>
              <p:cNvPr id="855" name="3. International Taxation"/>
              <p:cNvSpPr txBox="1"/>
              <p:nvPr/>
            </p:nvSpPr>
            <p:spPr>
              <a:xfrm>
                <a:off x="107811" y="109666"/>
                <a:ext cx="2102970" cy="1939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 b="1">
                    <a:solidFill>
                      <a:srgbClr val="F6F8FA"/>
                    </a:solidFill>
                  </a:defRPr>
                </a:lvl1pPr>
              </a:lstStyle>
              <a:p>
                <a:r>
                  <a:rPr sz="1867"/>
                  <a:t>3. International Taxation</a:t>
                </a:r>
              </a:p>
            </p:txBody>
          </p:sp>
        </p:grpSp>
        <p:sp>
          <p:nvSpPr>
            <p:cNvPr id="857" name="Rectangle"/>
            <p:cNvSpPr/>
            <p:nvPr/>
          </p:nvSpPr>
          <p:spPr>
            <a:xfrm>
              <a:off x="0" y="2111760"/>
              <a:ext cx="3312277" cy="352801"/>
            </a:xfrm>
            <a:prstGeom prst="rect">
              <a:avLst/>
            </a:prstGeom>
            <a:solidFill>
              <a:srgbClr val="F6F8FA">
                <a:alpha val="90000"/>
              </a:srgbClr>
            </a:solidFill>
            <a:ln w="25400" cap="flat">
              <a:solidFill>
                <a:srgbClr val="4BBECC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  <p:grpSp>
          <p:nvGrpSpPr>
            <p:cNvPr id="860" name="Group"/>
            <p:cNvGrpSpPr/>
            <p:nvPr/>
          </p:nvGrpSpPr>
          <p:grpSpPr>
            <a:xfrm>
              <a:off x="165613" y="1905119"/>
              <a:ext cx="2318595" cy="413282"/>
              <a:chOff x="0" y="0"/>
              <a:chExt cx="2318593" cy="413281"/>
            </a:xfrm>
          </p:grpSpPr>
          <p:sp>
            <p:nvSpPr>
              <p:cNvPr id="858" name="Rounded Rectangle"/>
              <p:cNvSpPr/>
              <p:nvPr/>
            </p:nvSpPr>
            <p:spPr>
              <a:xfrm>
                <a:off x="0" y="0"/>
                <a:ext cx="2318593" cy="413281"/>
              </a:xfrm>
              <a:prstGeom prst="roundRect">
                <a:avLst>
                  <a:gd name="adj" fmla="val 16667"/>
                </a:avLst>
              </a:prstGeom>
              <a:solidFill>
                <a:srgbClr val="4BBECC"/>
              </a:solidFill>
              <a:ln w="25400" cap="flat">
                <a:solidFill>
                  <a:srgbClr val="F6F8FA"/>
                </a:solidFill>
                <a:prstDash val="solid"/>
                <a:round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defTabSz="829713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6F8FA"/>
                    </a:solidFill>
                  </a:defRPr>
                </a:pPr>
                <a:endParaRPr sz="2400"/>
              </a:p>
            </p:txBody>
          </p:sp>
          <p:sp>
            <p:nvSpPr>
              <p:cNvPr id="859" name="4. Financial Sector Reforms &amp; Tax Equity"/>
              <p:cNvSpPr txBox="1"/>
              <p:nvPr/>
            </p:nvSpPr>
            <p:spPr>
              <a:xfrm>
                <a:off x="107811" y="12694"/>
                <a:ext cx="2102970" cy="3878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 b="1">
                    <a:solidFill>
                      <a:srgbClr val="F6F8FA"/>
                    </a:solidFill>
                  </a:defRPr>
                </a:lvl1pPr>
              </a:lstStyle>
              <a:p>
                <a:r>
                  <a:rPr sz="1867"/>
                  <a:t>4. Financial Sector Reforms &amp; Tax Equity</a:t>
                </a:r>
              </a:p>
            </p:txBody>
          </p:sp>
        </p:grpSp>
        <p:sp>
          <p:nvSpPr>
            <p:cNvPr id="861" name="Rectangle"/>
            <p:cNvSpPr/>
            <p:nvPr/>
          </p:nvSpPr>
          <p:spPr>
            <a:xfrm>
              <a:off x="0" y="2746799"/>
              <a:ext cx="3312277" cy="352801"/>
            </a:xfrm>
            <a:prstGeom prst="rect">
              <a:avLst/>
            </a:prstGeom>
            <a:solidFill>
              <a:srgbClr val="F6F8FA">
                <a:alpha val="90000"/>
              </a:srgbClr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  <p:grpSp>
          <p:nvGrpSpPr>
            <p:cNvPr id="864" name="Group"/>
            <p:cNvGrpSpPr/>
            <p:nvPr/>
          </p:nvGrpSpPr>
          <p:grpSpPr>
            <a:xfrm>
              <a:off x="165613" y="2540160"/>
              <a:ext cx="2318595" cy="413282"/>
              <a:chOff x="0" y="0"/>
              <a:chExt cx="2318593" cy="413281"/>
            </a:xfrm>
          </p:grpSpPr>
          <p:sp>
            <p:nvSpPr>
              <p:cNvPr id="862" name="Rounded Rectangle"/>
              <p:cNvSpPr/>
              <p:nvPr/>
            </p:nvSpPr>
            <p:spPr>
              <a:xfrm>
                <a:off x="0" y="0"/>
                <a:ext cx="2318593" cy="413281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25400" cap="flat">
                <a:solidFill>
                  <a:srgbClr val="F6F8FA"/>
                </a:solidFill>
                <a:prstDash val="solid"/>
                <a:round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defTabSz="829713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6F8FA"/>
                    </a:solidFill>
                  </a:defRPr>
                </a:pPr>
                <a:endParaRPr sz="2400"/>
              </a:p>
            </p:txBody>
          </p:sp>
          <p:sp>
            <p:nvSpPr>
              <p:cNvPr id="863" name="5. Public Financial Management Reforms"/>
              <p:cNvSpPr txBox="1"/>
              <p:nvPr/>
            </p:nvSpPr>
            <p:spPr>
              <a:xfrm>
                <a:off x="107811" y="12692"/>
                <a:ext cx="2102970" cy="3878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 b="1">
                    <a:solidFill>
                      <a:srgbClr val="F6F8FA"/>
                    </a:solidFill>
                  </a:defRPr>
                </a:lvl1pPr>
              </a:lstStyle>
              <a:p>
                <a:r>
                  <a:rPr sz="1867"/>
                  <a:t>5. Public Financial Management Reforms</a:t>
                </a:r>
              </a:p>
            </p:txBody>
          </p:sp>
        </p:grpSp>
      </p:grpSp>
      <p:graphicFrame>
        <p:nvGraphicFramePr>
          <p:cNvPr id="866" name="Table 5"/>
          <p:cNvGraphicFramePr/>
          <p:nvPr/>
        </p:nvGraphicFramePr>
        <p:xfrm>
          <a:off x="4820459" y="2227256"/>
          <a:ext cx="7269942" cy="4287520"/>
        </p:xfrm>
        <a:graphic>
          <a:graphicData uri="http://schemas.openxmlformats.org/drawingml/2006/table">
            <a:tbl>
              <a:tblPr firstRow="1"/>
              <a:tblGrid>
                <a:gridCol w="639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spc="30">
                          <a:solidFill>
                            <a:srgbClr val="F6F8FA"/>
                          </a:solidFill>
                          <a:sym typeface="Helvetica"/>
                        </a:rPr>
                        <a:t>S/N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spc="30">
                          <a:solidFill>
                            <a:srgbClr val="F6F8FA"/>
                          </a:solidFill>
                          <a:sym typeface="Helvetica"/>
                        </a:rPr>
                        <a:t>LAWS &amp; STATUTES PROPOSED TO BE AMENDED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1.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Capital Gains Tax Act (‘CGTA’);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2.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Companies Income Tax Act (‘CITA’);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3.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Customs, Excise Tariffs Etc. (Consolidation) Act (‘CETECA’);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4.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900" b="1">
                          <a:sym typeface="Helvetica"/>
                        </a:defRPr>
                      </a:pPr>
                      <a:r>
                        <a:rPr sz="1200"/>
                        <a:t>Federal Inland Revenue Service (Establishment) Act (‘FIRSEA’)</a:t>
                      </a:r>
                      <a:r>
                        <a:rPr sz="700"/>
                        <a:t>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5.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Personal Income Tax Act (‘PITA’);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6.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Stamp Duties Act (‘SDA’);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7.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Tertiary Education Trust Fund (Establishment) Act (‘TETFEA’);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8.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Value Added Tax Act (‘VATA’);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9.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Insurance Act;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10.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Nigeria Police Trust Fund (Establishment) Act;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11.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Nat’l Agency for Science &amp; Engineering Infrastructure Act (‘NASENI’);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12.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Finance (Control &amp; Management) Act; &amp;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13.</a:t>
                      </a:r>
                    </a:p>
                  </a:txBody>
                  <a:tcPr marL="60960" marR="60960" marT="60960" marB="60960" horzOverflow="overflow">
                    <a:lnL>
                      <a:solidFill>
                        <a:srgbClr val="33A66C"/>
                      </a:solidFill>
                    </a:lnL>
                    <a:lnR w="12700">
                      <a:miter lim="400000"/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200" b="1" spc="30">
                          <a:sym typeface="Helvetica"/>
                        </a:rPr>
                        <a:t>Fiscal Responsibility Act.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>
                      <a:solidFill>
                        <a:srgbClr val="33A66C"/>
                      </a:solidFill>
                    </a:lnR>
                    <a:lnT>
                      <a:solidFill>
                        <a:srgbClr val="33A66C"/>
                      </a:solidFill>
                    </a:lnT>
                    <a:lnB>
                      <a:solidFill>
                        <a:srgbClr val="33A66C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0008837" y="4884770"/>
            <a:ext cx="169335" cy="1693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200" spc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t>19</a:t>
            </a:fld>
            <a:endParaRPr/>
          </a:p>
        </p:txBody>
      </p:sp>
      <p:grpSp>
        <p:nvGrpSpPr>
          <p:cNvPr id="871" name="Group 31"/>
          <p:cNvGrpSpPr/>
          <p:nvPr/>
        </p:nvGrpSpPr>
        <p:grpSpPr>
          <a:xfrm>
            <a:off x="3154817" y="675607"/>
            <a:ext cx="6942457" cy="452691"/>
            <a:chOff x="0" y="-24218"/>
            <a:chExt cx="5206842" cy="339516"/>
          </a:xfrm>
        </p:grpSpPr>
        <p:sp>
          <p:nvSpPr>
            <p:cNvPr id="869" name="Text Box 26"/>
            <p:cNvSpPr txBox="1"/>
            <p:nvPr/>
          </p:nvSpPr>
          <p:spPr>
            <a:xfrm>
              <a:off x="0" y="-24218"/>
              <a:ext cx="5206842" cy="246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>
                <a:spcBef>
                  <a:spcPts val="900"/>
                </a:spcBef>
                <a:defRPr sz="16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133"/>
                <a:t>#1. Domestic Revenue Mobilisation</a:t>
              </a:r>
            </a:p>
          </p:txBody>
        </p:sp>
        <p:sp>
          <p:nvSpPr>
            <p:cNvPr id="870" name="Line 28"/>
            <p:cNvSpPr/>
            <p:nvPr/>
          </p:nvSpPr>
          <p:spPr>
            <a:xfrm>
              <a:off x="0" y="309343"/>
              <a:ext cx="4900613" cy="5955"/>
            </a:xfrm>
            <a:prstGeom prst="line">
              <a:avLst/>
            </a:prstGeom>
            <a:noFill/>
            <a:ln w="19050" cap="flat">
              <a:solidFill>
                <a:srgbClr val="C0C0C0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</p:grpSp>
      <p:grpSp>
        <p:nvGrpSpPr>
          <p:cNvPr id="874" name="Rectangle 75"/>
          <p:cNvGrpSpPr/>
          <p:nvPr/>
        </p:nvGrpSpPr>
        <p:grpSpPr>
          <a:xfrm>
            <a:off x="256032" y="751962"/>
            <a:ext cx="2751153" cy="348876"/>
            <a:chOff x="0" y="-11194"/>
            <a:chExt cx="2063364" cy="261656"/>
          </a:xfrm>
        </p:grpSpPr>
        <p:sp>
          <p:nvSpPr>
            <p:cNvPr id="872" name="Rectangle"/>
            <p:cNvSpPr/>
            <p:nvPr/>
          </p:nvSpPr>
          <p:spPr>
            <a:xfrm>
              <a:off x="0" y="1474"/>
              <a:ext cx="2063364" cy="23632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endParaRPr sz="2400"/>
            </a:p>
          </p:txBody>
        </p:sp>
        <p:sp>
          <p:nvSpPr>
            <p:cNvPr id="873" name="Key Points"/>
            <p:cNvSpPr txBox="1"/>
            <p:nvPr/>
          </p:nvSpPr>
          <p:spPr>
            <a:xfrm>
              <a:off x="45719" y="-11194"/>
              <a:ext cx="822099" cy="261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ctr">
              <a:spAutoFit/>
            </a:bodyPr>
            <a:lstStyle>
              <a:lvl1pPr>
                <a:defRPr sz="11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67"/>
                <a:t>Key Points</a:t>
              </a:r>
            </a:p>
          </p:txBody>
        </p:sp>
      </p:grpSp>
      <p:graphicFrame>
        <p:nvGraphicFramePr>
          <p:cNvPr id="875" name="Table 7"/>
          <p:cNvGraphicFramePr/>
          <p:nvPr>
            <p:extLst>
              <p:ext uri="{D42A27DB-BD31-4B8C-83A1-F6EECF244321}">
                <p14:modId xmlns:p14="http://schemas.microsoft.com/office/powerpoint/2010/main" val="2487875075"/>
              </p:ext>
            </p:extLst>
          </p:nvPr>
        </p:nvGraphicFramePr>
        <p:xfrm>
          <a:off x="256031" y="1148115"/>
          <a:ext cx="11838430" cy="3977640"/>
        </p:xfrm>
        <a:graphic>
          <a:graphicData uri="http://schemas.openxmlformats.org/drawingml/2006/table">
            <a:tbl>
              <a:tblPr firstRow="1" bandRow="1"/>
              <a:tblGrid>
                <a:gridCol w="135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6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Sections</a:t>
                      </a:r>
                    </a:p>
                  </a:txBody>
                  <a:tcPr marL="60960" marR="60960" marT="60960" marB="609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Issues</a:t>
                      </a:r>
                    </a:p>
                  </a:txBody>
                  <a:tcPr marL="60960" marR="60960" marT="60960" marB="609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Mechanisms</a:t>
                      </a:r>
                    </a:p>
                  </a:txBody>
                  <a:tcPr marL="60960" marR="60960" marT="60960" marB="609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Rationale &amp; Commentary</a:t>
                      </a:r>
                    </a:p>
                  </a:txBody>
                  <a:tcPr marL="60960" marR="6096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600" b="1" spc="30">
                          <a:sym typeface="Helvetica"/>
                        </a:rPr>
                        <a:t>§2-FA, amending  §30-CGTA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600" b="1" spc="30">
                          <a:sym typeface="Helvetica"/>
                        </a:rPr>
                        <a:t>Partial Roll-back of Exemption of Shares from Capital Gains Taxes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200" b="1">
                          <a:sym typeface="Helvetica"/>
                        </a:defRPr>
                      </a:pPr>
                      <a:r>
                        <a:rPr sz="1600"/>
                        <a:t>10% Capital Gains Tax imposed on Shares’ Disposal Transactions where the aggregate Disposal Proceeds exceed N100m in any 12 consecutive calendar months;</a:t>
                      </a:r>
                    </a:p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200" b="1">
                          <a:sym typeface="Helvetica"/>
                        </a:defRPr>
                      </a:pPr>
                      <a:r>
                        <a:rPr sz="1600"/>
                        <a:t>Reinvestment Relief provided to defer Capital Gains Tax where Disposal Proceeds are Wholly or Partially Reinvested; &amp;</a:t>
                      </a:r>
                    </a:p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200" b="1">
                          <a:sym typeface="Helvetica"/>
                        </a:defRPr>
                      </a:pPr>
                      <a:r>
                        <a:rPr sz="1600"/>
                        <a:t>Taxpayers are required to report Disposals annually for ease of administration &amp; compliance (to FIRS for corporate shareholders &amp; State IRS for individuals)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200" b="1">
                          <a:sym typeface="Helvetica"/>
                        </a:defRPr>
                      </a:pPr>
                      <a:r>
                        <a:rPr sz="1600"/>
                        <a:t>Partial Roll-back of CGT exemption on Shares intended to raise revenues for States &amp; FGN:</a:t>
                      </a:r>
                    </a:p>
                    <a:p>
                      <a:pPr marL="285750" indent="-285750" algn="l">
                        <a:buSzPct val="100000"/>
                        <a:buChar char="✓"/>
                        <a:defRPr sz="1200" b="1">
                          <a:sym typeface="Helvetica"/>
                        </a:defRPr>
                      </a:pPr>
                      <a:r>
                        <a:rPr sz="1600"/>
                        <a:t>Reinvestment Relief retained to encourage long-term investments in equities </a:t>
                      </a:r>
                    </a:p>
                    <a:p>
                      <a:pPr marL="285750" indent="-285750" algn="l">
                        <a:buSzPct val="100000"/>
                        <a:buChar char="✓"/>
                        <a:defRPr sz="1200" b="1">
                          <a:sym typeface="Helvetica"/>
                        </a:defRPr>
                      </a:pPr>
                      <a:r>
                        <a:rPr sz="1600"/>
                        <a:t>Pension Funds’ Assets are exempted under §10 Pension Reforms Act, 2014 to protect Pensioners)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600" b="1" spc="30">
                          <a:sym typeface="Helvetica"/>
                        </a:rPr>
                        <a:t>§17-FA amending 
§21-CETECA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600" b="1" spc="30">
                          <a:sym typeface="Helvetica"/>
                        </a:rPr>
                        <a:t>Duty on Non-alcoholic, Carbonated &amp; Sweetened Beverages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200" b="1">
                          <a:sym typeface="Helvetica"/>
                        </a:defRPr>
                      </a:pPr>
                      <a:r>
                        <a:rPr sz="1600"/>
                        <a:t>Excise Duty of N10/liter imposed on all Non-alcoholic, Carbonated &amp; Sweetened Beverages</a:t>
                      </a:r>
                    </a:p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200" b="1">
                          <a:sym typeface="Helvetica"/>
                        </a:defRPr>
                      </a:pPr>
                      <a:r>
                        <a:rPr sz="1600"/>
                        <a:t>To discourage excessive consumption of sugar in beverages which contributes to diabetes, obesity, etc.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200" b="1">
                          <a:sym typeface="Helvetica"/>
                        </a:defRPr>
                      </a:pPr>
                      <a:r>
                        <a:rPr sz="1600" dirty="0"/>
                        <a:t>New ‘Sugar Tax’ introduced to raise excise duties &amp; revenues for health-related &amp; other critical expenditures </a:t>
                      </a:r>
                      <a:r>
                        <a:rPr sz="1600" dirty="0">
                          <a:solidFill>
                            <a:srgbClr val="C00000"/>
                          </a:solidFill>
                        </a:rPr>
                        <a:t>(in line with the 2022 Budget’s Priorities)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76" name="Content Placeholder 12" descr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021" y="126028"/>
            <a:ext cx="2182016" cy="978633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Text Placeholder 1"/>
          <p:cNvSpPr txBox="1"/>
          <p:nvPr/>
        </p:nvSpPr>
        <p:spPr>
          <a:xfrm>
            <a:off x="689538" y="126027"/>
            <a:ext cx="10604501" cy="51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685765">
              <a:defRPr sz="2400" b="1" cap="all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3200" dirty="0"/>
              <a:t>Finance act: critical policy thrusts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F9CCE19B-CC3A-427C-AB24-1D7D9BF57950}"/>
              </a:ext>
            </a:extLst>
          </p:cNvPr>
          <p:cNvSpPr txBox="1">
            <a:spLocks/>
          </p:cNvSpPr>
          <p:nvPr/>
        </p:nvSpPr>
        <p:spPr>
          <a:xfrm>
            <a:off x="749101" y="171290"/>
            <a:ext cx="9833554" cy="72007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lvl="0">
              <a:defRPr/>
            </a:pPr>
            <a:r>
              <a:rPr lang="en-GB" sz="3600" b="0" dirty="0">
                <a:solidFill>
                  <a:srgbClr val="283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CE2BF-3277-4758-99CE-95616F154CED}"/>
              </a:ext>
            </a:extLst>
          </p:cNvPr>
          <p:cNvGrpSpPr/>
          <p:nvPr/>
        </p:nvGrpSpPr>
        <p:grpSpPr>
          <a:xfrm>
            <a:off x="918090" y="1184792"/>
            <a:ext cx="4527867" cy="1005840"/>
            <a:chOff x="1274881" y="2110468"/>
            <a:chExt cx="4527867" cy="100584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16515F-22B6-49B5-86C5-6BAC407D02E5}"/>
                </a:ext>
              </a:extLst>
            </p:cNvPr>
            <p:cNvSpPr/>
            <p:nvPr/>
          </p:nvSpPr>
          <p:spPr>
            <a:xfrm>
              <a:off x="1274881" y="2110468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F7D2BCA-9D19-4507-AB9C-A1AC3B172828}"/>
                </a:ext>
              </a:extLst>
            </p:cNvPr>
            <p:cNvSpPr/>
            <p:nvPr/>
          </p:nvSpPr>
          <p:spPr>
            <a:xfrm>
              <a:off x="1274881" y="2110468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131DA7F-9858-4871-AC7D-080B6E34DC8B}"/>
                </a:ext>
              </a:extLst>
            </p:cNvPr>
            <p:cNvSpPr txBox="1"/>
            <p:nvPr/>
          </p:nvSpPr>
          <p:spPr>
            <a:xfrm>
              <a:off x="2374256" y="2492826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Overview – </a:t>
              </a:r>
            </a:p>
            <a:p>
              <a:pPr defTabSz="914217"/>
              <a:r>
                <a:rPr lang="en-US" sz="1400" b="1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Background &amp; Context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E571DE1-8F0A-4642-B88B-AAAFDF8F9E92}"/>
                </a:ext>
              </a:extLst>
            </p:cNvPr>
            <p:cNvSpPr txBox="1"/>
            <p:nvPr/>
          </p:nvSpPr>
          <p:spPr>
            <a:xfrm>
              <a:off x="1663538" y="2373140"/>
              <a:ext cx="688009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01.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AD7F5-744A-47F0-B029-DA7CDE8FAF85}"/>
              </a:ext>
            </a:extLst>
          </p:cNvPr>
          <p:cNvGrpSpPr/>
          <p:nvPr/>
        </p:nvGrpSpPr>
        <p:grpSpPr>
          <a:xfrm>
            <a:off x="918089" y="2551428"/>
            <a:ext cx="4527867" cy="1021793"/>
            <a:chOff x="1427281" y="2637203"/>
            <a:chExt cx="4527867" cy="10217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722DCC-BA38-4BE6-88D5-0762D6FD20BD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A0387-9B52-45FA-A6AB-811C872D0903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DBE57-945F-4229-B572-0767F34C9DCA}"/>
                </a:ext>
              </a:extLst>
            </p:cNvPr>
            <p:cNvSpPr txBox="1"/>
            <p:nvPr/>
          </p:nvSpPr>
          <p:spPr>
            <a:xfrm>
              <a:off x="2503948" y="2637203"/>
              <a:ext cx="3291622" cy="89255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sz="16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INFF – </a:t>
              </a:r>
            </a:p>
            <a:p>
              <a:pPr defTabSz="914217"/>
              <a:r>
                <a:rPr lang="en-US" sz="1200" b="1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SDG Financing Challenges – Managing Budgetary Pressures and Fiscal Constraints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7DC0CE-E382-440C-AA61-2B7910336335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02.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8A44B-B81F-4608-94CC-D0898900DAC6}"/>
              </a:ext>
            </a:extLst>
          </p:cNvPr>
          <p:cNvGrpSpPr/>
          <p:nvPr/>
        </p:nvGrpSpPr>
        <p:grpSpPr>
          <a:xfrm>
            <a:off x="918088" y="3951489"/>
            <a:ext cx="4527867" cy="1005840"/>
            <a:chOff x="1427281" y="2653156"/>
            <a:chExt cx="4527867" cy="100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0B1855-3490-4D57-AE0B-C8EE4C993299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4677A-C222-4EDA-BB87-71E9B50DFF4F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EEEF4-0B03-443E-B3C1-52BA605AE850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Plans &amp; Initiatives – </a:t>
              </a:r>
            </a:p>
            <a:p>
              <a:pPr defTabSz="914217"/>
              <a:r>
                <a:rPr lang="en-GB" sz="1600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The INFF Fund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62B4D-99B3-4D10-B257-9AC191F86CDB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03.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8EAE7F-47A2-0B48-7383-FDA704EA4199}"/>
              </a:ext>
            </a:extLst>
          </p:cNvPr>
          <p:cNvGrpSpPr/>
          <p:nvPr/>
        </p:nvGrpSpPr>
        <p:grpSpPr>
          <a:xfrm>
            <a:off x="894025" y="5387260"/>
            <a:ext cx="4527867" cy="1005840"/>
            <a:chOff x="1427281" y="2653156"/>
            <a:chExt cx="4527867" cy="10058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DE68AB-59F7-9CCE-58B0-84FE4BAA7467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FC658-B7A2-F87D-C002-500D22696352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F68A68-B8F5-56BD-3A60-ABEBC52D6C48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Conclusion – </a:t>
              </a:r>
            </a:p>
            <a:p>
              <a:pPr defTabSz="914217"/>
              <a:r>
                <a:rPr lang="en-GB" sz="1600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Key PFM Reforms and DRM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9645D7-4ECC-6872-FD52-98B0E94473B0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04.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E42DE-AABC-6F1D-8179-F897DEEF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70" y="4507832"/>
            <a:ext cx="2188749" cy="2110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D831C-D65D-F6BC-ABA3-1F0785C8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519" y="-10672"/>
            <a:ext cx="4349481" cy="14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0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0008837" y="4884770"/>
            <a:ext cx="169335" cy="1693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200" spc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882" name="Group 31"/>
          <p:cNvGrpSpPr/>
          <p:nvPr/>
        </p:nvGrpSpPr>
        <p:grpSpPr>
          <a:xfrm>
            <a:off x="3154817" y="675605"/>
            <a:ext cx="6942457" cy="452692"/>
            <a:chOff x="0" y="-24219"/>
            <a:chExt cx="5206842" cy="339517"/>
          </a:xfrm>
        </p:grpSpPr>
        <p:sp>
          <p:nvSpPr>
            <p:cNvPr id="880" name="Text Box 26"/>
            <p:cNvSpPr txBox="1"/>
            <p:nvPr/>
          </p:nvSpPr>
          <p:spPr>
            <a:xfrm>
              <a:off x="0" y="-24219"/>
              <a:ext cx="5206842" cy="246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914400">
                <a:spcBef>
                  <a:spcPts val="900"/>
                </a:spcBef>
                <a:defRPr sz="16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133"/>
                <a:t>#2. Tax Administration &amp; Legislative Drafting</a:t>
              </a:r>
            </a:p>
          </p:txBody>
        </p:sp>
        <p:sp>
          <p:nvSpPr>
            <p:cNvPr id="881" name="Line 28"/>
            <p:cNvSpPr/>
            <p:nvPr/>
          </p:nvSpPr>
          <p:spPr>
            <a:xfrm>
              <a:off x="0" y="309343"/>
              <a:ext cx="4900613" cy="5955"/>
            </a:xfrm>
            <a:prstGeom prst="line">
              <a:avLst/>
            </a:prstGeom>
            <a:noFill/>
            <a:ln w="19050" cap="flat">
              <a:solidFill>
                <a:srgbClr val="C0C0C0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</p:grpSp>
      <p:grpSp>
        <p:nvGrpSpPr>
          <p:cNvPr id="885" name="Rectangle 75"/>
          <p:cNvGrpSpPr/>
          <p:nvPr/>
        </p:nvGrpSpPr>
        <p:grpSpPr>
          <a:xfrm>
            <a:off x="256032" y="751962"/>
            <a:ext cx="2751153" cy="348876"/>
            <a:chOff x="0" y="-11194"/>
            <a:chExt cx="2063364" cy="261656"/>
          </a:xfrm>
        </p:grpSpPr>
        <p:sp>
          <p:nvSpPr>
            <p:cNvPr id="883" name="Rectangle"/>
            <p:cNvSpPr/>
            <p:nvPr/>
          </p:nvSpPr>
          <p:spPr>
            <a:xfrm>
              <a:off x="0" y="1474"/>
              <a:ext cx="2063364" cy="23632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endParaRPr sz="2400"/>
            </a:p>
          </p:txBody>
        </p:sp>
        <p:sp>
          <p:nvSpPr>
            <p:cNvPr id="884" name="Key Points"/>
            <p:cNvSpPr txBox="1"/>
            <p:nvPr/>
          </p:nvSpPr>
          <p:spPr>
            <a:xfrm>
              <a:off x="45719" y="-11194"/>
              <a:ext cx="822099" cy="261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ctr">
              <a:spAutoFit/>
            </a:bodyPr>
            <a:lstStyle>
              <a:lvl1pPr>
                <a:defRPr sz="11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67"/>
                <a:t>Key Points</a:t>
              </a:r>
            </a:p>
          </p:txBody>
        </p:sp>
      </p:grpSp>
      <p:sp>
        <p:nvSpPr>
          <p:cNvPr id="886" name="Text Placeholder 1"/>
          <p:cNvSpPr txBox="1"/>
          <p:nvPr/>
        </p:nvSpPr>
        <p:spPr>
          <a:xfrm>
            <a:off x="689538" y="126027"/>
            <a:ext cx="10604501" cy="51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685765">
              <a:defRPr sz="2400" b="1" cap="all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3200" dirty="0"/>
              <a:t>Finance act: critical policy thrusts</a:t>
            </a:r>
          </a:p>
        </p:txBody>
      </p:sp>
      <p:graphicFrame>
        <p:nvGraphicFramePr>
          <p:cNvPr id="887" name="Table 7"/>
          <p:cNvGraphicFramePr/>
          <p:nvPr/>
        </p:nvGraphicFramePr>
        <p:xfrm>
          <a:off x="256030" y="1150675"/>
          <a:ext cx="11753791" cy="3824900"/>
        </p:xfrm>
        <a:graphic>
          <a:graphicData uri="http://schemas.openxmlformats.org/drawingml/2006/table">
            <a:tbl>
              <a:tblPr firstRow="1" bandRow="1"/>
              <a:tblGrid>
                <a:gridCol w="1527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2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3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203"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Sections</a:t>
                      </a:r>
                    </a:p>
                  </a:txBody>
                  <a:tcPr marL="60960" marR="60960" marT="60960" marB="60960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Issues</a:t>
                      </a:r>
                    </a:p>
                  </a:txBody>
                  <a:tcPr marL="60960" marR="60960" marT="60960" marB="60960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Mechanisms</a:t>
                      </a:r>
                    </a:p>
                  </a:txBody>
                  <a:tcPr marL="60960" marR="60960" marT="60960" marB="60960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 spc="30" dirty="0">
                          <a:sym typeface="Helvetica"/>
                        </a:rPr>
                        <a:t>Rationale &amp; Commentary</a:t>
                      </a:r>
                    </a:p>
                  </a:txBody>
                  <a:tcPr marL="60960" marR="60960" marT="60960" marB="60960" horzOverflow="overflow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2977"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700" b="1" spc="30">
                          <a:sym typeface="Helvetica"/>
                        </a:rPr>
                        <a:t>§18-FA amending §25-FIRSEA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 spc="0"/>
                      </a:pPr>
                      <a:r>
                        <a:rPr sz="1700" b="1" spc="30">
                          <a:sym typeface="Helvetica"/>
                        </a:rPr>
                        <a:t>FIRS Automation &amp; ICT Reforms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300" b="1">
                          <a:sym typeface="Helvetica"/>
                        </a:defRPr>
                      </a:pPr>
                      <a:r>
                        <a:rPr sz="1700"/>
                        <a:t>FIRS empowered to sanction non-compliant taxpayers refusing access to IT systems</a:t>
                      </a:r>
                    </a:p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300" b="1">
                          <a:sym typeface="Helvetica"/>
                        </a:defRPr>
                      </a:pPr>
                      <a:r>
                        <a:rPr sz="1700"/>
                        <a:t>FIRS may deploy both Proprietary &amp; Third-Party Tech Applications to collect information from taxpayers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✓"/>
                        <a:defRPr sz="1300" b="1">
                          <a:sym typeface="Helvetica"/>
                        </a:defRPr>
                      </a:pPr>
                      <a:r>
                        <a:rPr sz="1700"/>
                        <a:t>To enhance the ongoing  ICT &amp; Tax Admin. reforms by FIRS to increase revenue generation </a:t>
                      </a:r>
                      <a:r>
                        <a:rPr sz="1700">
                          <a:solidFill>
                            <a:srgbClr val="C00000"/>
                          </a:solidFill>
                        </a:rPr>
                        <a:t>(in line with the 2022 Budget’s Priorities)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700" b="1" spc="30">
                          <a:sym typeface="Helvetica"/>
                        </a:rPr>
                        <a:t>§21-FA amending §50-FIRSEA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 spc="0"/>
                      </a:pPr>
                      <a:r>
                        <a:rPr sz="1700" b="1" spc="30">
                          <a:sym typeface="Helvetica"/>
                        </a:rPr>
                        <a:t>Taxpayers’ Confidential Data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300" b="1">
                          <a:sym typeface="Helvetica"/>
                        </a:defRPr>
                      </a:pPr>
                      <a:r>
                        <a:rPr sz="1700"/>
                        <a:t>Enhance confidentiality &amp; non-disclosure by FIRS staff of Taxpayers’ Confidential Data</a:t>
                      </a:r>
                    </a:p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300" b="1">
                          <a:sym typeface="Helvetica"/>
                        </a:defRPr>
                      </a:pPr>
                      <a:endParaRPr sz="1700"/>
                    </a:p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300" b="1">
                          <a:sym typeface="Helvetica"/>
                        </a:defRPr>
                      </a:pPr>
                      <a:r>
                        <a:rPr sz="1700"/>
                        <a:t>Penalize data breaches by non-compliant FIRS staff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✓"/>
                        <a:defRPr sz="1300" b="1">
                          <a:sym typeface="Helvetica"/>
                        </a:defRPr>
                      </a:pPr>
                      <a:r>
                        <a:rPr sz="1700" dirty="0"/>
                        <a:t>Provide safeguards to protect Taxpayers’ Data &amp; provide sanctions</a:t>
                      </a:r>
                    </a:p>
                  </a:txBody>
                  <a:tcPr marL="60960" marR="60960" marT="60960" marB="60960" horzOverflow="overflow">
                    <a:solidFill>
                      <a:srgbClr val="81FF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88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947" y="126028"/>
            <a:ext cx="2160091" cy="971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roup 31"/>
          <p:cNvGrpSpPr/>
          <p:nvPr/>
        </p:nvGrpSpPr>
        <p:grpSpPr>
          <a:xfrm>
            <a:off x="3154817" y="675604"/>
            <a:ext cx="6942457" cy="452693"/>
            <a:chOff x="0" y="-4871"/>
            <a:chExt cx="5206842" cy="339517"/>
          </a:xfrm>
        </p:grpSpPr>
        <p:sp>
          <p:nvSpPr>
            <p:cNvPr id="890" name="Text Box 26"/>
            <p:cNvSpPr txBox="1"/>
            <p:nvPr/>
          </p:nvSpPr>
          <p:spPr>
            <a:xfrm>
              <a:off x="0" y="-4871"/>
              <a:ext cx="5206842" cy="246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>
                <a:spcBef>
                  <a:spcPts val="900"/>
                </a:spcBef>
                <a:defRPr sz="1600" b="1">
                  <a:solidFill>
                    <a:srgbClr val="C00000"/>
                  </a:solidFill>
                </a:defRPr>
              </a:lvl1pPr>
            </a:lstStyle>
            <a:p>
              <a:r>
                <a:rPr sz="2133"/>
                <a:t>#3. International Taxation</a:t>
              </a:r>
            </a:p>
          </p:txBody>
        </p:sp>
        <p:sp>
          <p:nvSpPr>
            <p:cNvPr id="891" name="Line 28"/>
            <p:cNvSpPr/>
            <p:nvPr/>
          </p:nvSpPr>
          <p:spPr>
            <a:xfrm>
              <a:off x="0" y="328691"/>
              <a:ext cx="4900613" cy="5955"/>
            </a:xfrm>
            <a:prstGeom prst="line">
              <a:avLst/>
            </a:prstGeom>
            <a:noFill/>
            <a:ln w="19050" cap="flat">
              <a:solidFill>
                <a:srgbClr val="C0C0C0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</p:grpSp>
      <p:grpSp>
        <p:nvGrpSpPr>
          <p:cNvPr id="895" name="Rectangle 75"/>
          <p:cNvGrpSpPr/>
          <p:nvPr/>
        </p:nvGrpSpPr>
        <p:grpSpPr>
          <a:xfrm>
            <a:off x="256032" y="751962"/>
            <a:ext cx="2751153" cy="348876"/>
            <a:chOff x="0" y="-11194"/>
            <a:chExt cx="2063364" cy="261656"/>
          </a:xfrm>
        </p:grpSpPr>
        <p:sp>
          <p:nvSpPr>
            <p:cNvPr id="893" name="Rectangle"/>
            <p:cNvSpPr/>
            <p:nvPr/>
          </p:nvSpPr>
          <p:spPr>
            <a:xfrm>
              <a:off x="0" y="1474"/>
              <a:ext cx="2063364" cy="23632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endParaRPr sz="2400"/>
            </a:p>
          </p:txBody>
        </p:sp>
        <p:sp>
          <p:nvSpPr>
            <p:cNvPr id="894" name="Key Points"/>
            <p:cNvSpPr txBox="1"/>
            <p:nvPr/>
          </p:nvSpPr>
          <p:spPr>
            <a:xfrm>
              <a:off x="45719" y="-11194"/>
              <a:ext cx="822099" cy="261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ctr">
              <a:spAutoFit/>
            </a:bodyPr>
            <a:lstStyle>
              <a:lvl1pPr>
                <a:defRPr sz="11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67"/>
                <a:t>Key Points</a:t>
              </a:r>
            </a:p>
          </p:txBody>
        </p:sp>
      </p:grpSp>
      <p:sp>
        <p:nvSpPr>
          <p:cNvPr id="896" name="Text Placeholder 1"/>
          <p:cNvSpPr txBox="1"/>
          <p:nvPr/>
        </p:nvSpPr>
        <p:spPr>
          <a:xfrm>
            <a:off x="689538" y="126027"/>
            <a:ext cx="10604501" cy="51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685765">
              <a:defRPr sz="2400" b="1" cap="all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3200" dirty="0"/>
              <a:t>Finance act: critical policy thrusts</a:t>
            </a:r>
          </a:p>
        </p:txBody>
      </p:sp>
      <p:graphicFrame>
        <p:nvGraphicFramePr>
          <p:cNvPr id="897" name="Table 7"/>
          <p:cNvGraphicFramePr/>
          <p:nvPr/>
        </p:nvGraphicFramePr>
        <p:xfrm>
          <a:off x="256031" y="1183856"/>
          <a:ext cx="11935970" cy="4663576"/>
        </p:xfrm>
        <a:graphic>
          <a:graphicData uri="http://schemas.openxmlformats.org/drawingml/2006/table">
            <a:tbl>
              <a:tblPr firstRow="1" bandRow="1"/>
              <a:tblGrid>
                <a:gridCol w="150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580"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ym typeface="Helvetica"/>
                        </a:rPr>
                        <a:t>Sections</a:t>
                      </a:r>
                    </a:p>
                  </a:txBody>
                  <a:tcPr marL="60960" marR="60960" marT="60960" marB="60960" horzOverflow="overflow">
                    <a:solidFill>
                      <a:srgbClr val="50D1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ym typeface="Helvetica"/>
                        </a:rPr>
                        <a:t>Issues</a:t>
                      </a:r>
                    </a:p>
                  </a:txBody>
                  <a:tcPr marL="60960" marR="60960" marT="60960" marB="60960" horzOverflow="overflow">
                    <a:solidFill>
                      <a:srgbClr val="50D1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ym typeface="Helvetica"/>
                        </a:rPr>
                        <a:t>Mechanisms</a:t>
                      </a:r>
                    </a:p>
                  </a:txBody>
                  <a:tcPr marL="60960" marR="60960" marT="60960" marB="60960" horzOverflow="overflow">
                    <a:solidFill>
                      <a:srgbClr val="50D1B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ym typeface="Helvetica"/>
                        </a:rPr>
                        <a:t>Rationale &amp; Commentary</a:t>
                      </a:r>
                    </a:p>
                  </a:txBody>
                  <a:tcPr marL="60960" marR="60960" marT="60960" marB="60960" horzOverflow="overflow">
                    <a:solidFill>
                      <a:srgbClr val="50D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276">
                <a:tc>
                  <a:txBody>
                    <a:bodyPr/>
                    <a:lstStyle/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§4-FA amending 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§13-CITA; &amp;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endParaRPr sz="1500"/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§8-FA amending 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§30-CITA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Taxation of
E-Commerce Biz. 
by Non-Resident Companies on a Fair &amp; Reasonable Turnover Tax Basis (i.e. 6% of Turnover)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Empower FIRS to assess Non-Resident Firms to tax on Fair &amp; Reasonable Turnover Tax Basis on Turnover earned from providing Digital Services to Nigerian customers</a:t>
                      </a:r>
                    </a:p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Introduce Turnover Tax on Fair &amp; Reasonable Percentage of Profits earned from providing Digital Services to Nigerian customers</a:t>
                      </a:r>
                    </a:p>
                    <a:p>
                      <a:pPr marL="285750" indent="-285750" algn="just">
                        <a:buSzPct val="100000"/>
                        <a:buFont typeface="Arial"/>
                        <a:buChar char="•"/>
                        <a:defRPr sz="1100" b="1" u="sng">
                          <a:sym typeface="Helvetica"/>
                        </a:defRPr>
                      </a:pPr>
                      <a:r>
                        <a:rPr sz="1500"/>
                        <a:t>Note</a:t>
                      </a:r>
                      <a:r>
                        <a:rPr sz="1500" u="none"/>
                        <a:t> that such Digital Services include Apps, High Frequency Trading, Electronic Data Storage, Online Advertising, etc.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 defTabSz="914400">
                        <a:buSzPct val="100000"/>
                        <a:buChar char="✓"/>
                        <a:defRPr sz="1100" b="1" spc="0">
                          <a:sym typeface="Helvetica"/>
                        </a:defRPr>
                      </a:pPr>
                      <a:r>
                        <a:rPr sz="1500"/>
                        <a:t>Modernize the taxation of ICT &amp; digital economy in line with current realities </a:t>
                      </a:r>
                      <a:r>
                        <a:rPr sz="1500">
                          <a:solidFill>
                            <a:srgbClr val="C00000"/>
                          </a:solidFill>
                        </a:rPr>
                        <a:t>(in line with the NDP 2021-25)</a:t>
                      </a:r>
                    </a:p>
                    <a:p>
                      <a:pPr marL="285750" indent="-285750" algn="l" defTabSz="914400">
                        <a:buSzPct val="100000"/>
                        <a:buChar char="✓"/>
                        <a:defRPr sz="1100" b="1" spc="0">
                          <a:sym typeface="Helvetica"/>
                        </a:defRPr>
                      </a:pPr>
                      <a:endParaRPr sz="1500">
                        <a:solidFill>
                          <a:srgbClr val="C00000"/>
                        </a:solidFill>
                      </a:endParaRPr>
                    </a:p>
                    <a:p>
                      <a:pPr marL="285750" indent="-285750" algn="l" defTabSz="914400">
                        <a:buSzPct val="100000"/>
                        <a:buChar char="✓"/>
                        <a:defRPr sz="1100" b="1" spc="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500"/>
                        <a:t>Enhance administrative modalities for the taxation of Non-Resident Taxpayers deriving revenues from Nigeria </a:t>
                      </a:r>
                      <a:r>
                        <a:rPr sz="1500">
                          <a:solidFill>
                            <a:srgbClr val="C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(in line with the NDP 2021-25)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0080">
                <a:tc>
                  <a:txBody>
                    <a:bodyPr/>
                    <a:lstStyle/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§30-FA amending 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§10-VATA; &amp;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endParaRPr sz="1500"/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§31-FA amending 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§14-VATA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VAT 
Obligations 
of Digital Non-Resident Companies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Restrict VAT obligations mainly to Digital Non-Resident Companies (who supply individuals who cannot self-account for VAT)</a:t>
                      </a:r>
                    </a:p>
                    <a:p>
                      <a:pPr marL="285750" indent="-2857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Reduce compliance burden on other Non-Resident Taxpayers who are not required to register for VAT in Nigeria</a:t>
                      </a:r>
                    </a:p>
                    <a:p>
                      <a:pPr marL="285750" indent="-2857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Clarify that FIRS may appoint persons (including Non-Residents) for the purpose of tax collection</a:t>
                      </a:r>
                    </a:p>
                    <a:p>
                      <a:pPr marL="285750" indent="-2857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Clarify that such appointed persons may collect &amp; remit taxes to FIRS / Relevant Tax Authorities</a:t>
                      </a:r>
                    </a:p>
                  </a:txBody>
                  <a:tcPr marL="60960" marR="60960" marT="60960" marB="60960" horzOverflow="overflow">
                    <a:solidFill>
                      <a:srgbClr val="9BF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9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022" y="126027"/>
            <a:ext cx="2182015" cy="990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roup 31"/>
          <p:cNvGrpSpPr/>
          <p:nvPr/>
        </p:nvGrpSpPr>
        <p:grpSpPr>
          <a:xfrm>
            <a:off x="3154817" y="675604"/>
            <a:ext cx="6942457" cy="452693"/>
            <a:chOff x="0" y="-4871"/>
            <a:chExt cx="5206842" cy="339517"/>
          </a:xfrm>
        </p:grpSpPr>
        <p:sp>
          <p:nvSpPr>
            <p:cNvPr id="900" name="Text Box 26"/>
            <p:cNvSpPr txBox="1"/>
            <p:nvPr/>
          </p:nvSpPr>
          <p:spPr>
            <a:xfrm>
              <a:off x="0" y="-4871"/>
              <a:ext cx="5206842" cy="246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>
                <a:spcBef>
                  <a:spcPts val="900"/>
                </a:spcBef>
                <a:defRPr sz="1600" b="1">
                  <a:solidFill>
                    <a:srgbClr val="C00000"/>
                  </a:solidFill>
                </a:defRPr>
              </a:lvl1pPr>
            </a:lstStyle>
            <a:p>
              <a:r>
                <a:rPr sz="2133"/>
                <a:t>#4. Financial Sector Reforms &amp; Tax Equity</a:t>
              </a:r>
            </a:p>
          </p:txBody>
        </p:sp>
        <p:sp>
          <p:nvSpPr>
            <p:cNvPr id="901" name="Line 28"/>
            <p:cNvSpPr/>
            <p:nvPr/>
          </p:nvSpPr>
          <p:spPr>
            <a:xfrm>
              <a:off x="0" y="328691"/>
              <a:ext cx="4900613" cy="5955"/>
            </a:xfrm>
            <a:prstGeom prst="line">
              <a:avLst/>
            </a:prstGeom>
            <a:noFill/>
            <a:ln w="19050" cap="flat">
              <a:solidFill>
                <a:srgbClr val="C0C0C0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endParaRPr sz="2400"/>
            </a:p>
          </p:txBody>
        </p:sp>
      </p:grpSp>
      <p:grpSp>
        <p:nvGrpSpPr>
          <p:cNvPr id="905" name="Rectangle 75"/>
          <p:cNvGrpSpPr/>
          <p:nvPr/>
        </p:nvGrpSpPr>
        <p:grpSpPr>
          <a:xfrm>
            <a:off x="256032" y="751962"/>
            <a:ext cx="2751153" cy="348876"/>
            <a:chOff x="0" y="-11194"/>
            <a:chExt cx="2063364" cy="261656"/>
          </a:xfrm>
        </p:grpSpPr>
        <p:sp>
          <p:nvSpPr>
            <p:cNvPr id="903" name="Rectangle"/>
            <p:cNvSpPr/>
            <p:nvPr/>
          </p:nvSpPr>
          <p:spPr>
            <a:xfrm>
              <a:off x="0" y="1474"/>
              <a:ext cx="2063364" cy="23632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endParaRPr sz="2400"/>
            </a:p>
          </p:txBody>
        </p:sp>
        <p:sp>
          <p:nvSpPr>
            <p:cNvPr id="904" name="Key Points"/>
            <p:cNvSpPr txBox="1"/>
            <p:nvPr/>
          </p:nvSpPr>
          <p:spPr>
            <a:xfrm>
              <a:off x="45719" y="-11194"/>
              <a:ext cx="822099" cy="261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ctr">
              <a:spAutoFit/>
            </a:bodyPr>
            <a:lstStyle>
              <a:lvl1pPr>
                <a:defRPr sz="11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67"/>
                <a:t>Key Points</a:t>
              </a:r>
            </a:p>
          </p:txBody>
        </p:sp>
      </p:grpSp>
      <p:sp>
        <p:nvSpPr>
          <p:cNvPr id="906" name="Text Placeholder 1"/>
          <p:cNvSpPr txBox="1"/>
          <p:nvPr/>
        </p:nvSpPr>
        <p:spPr>
          <a:xfrm>
            <a:off x="689538" y="126027"/>
            <a:ext cx="10604501" cy="51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685765">
              <a:defRPr sz="2400" b="1" cap="all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3200" dirty="0"/>
              <a:t>Finance act: critical policy thrusts</a:t>
            </a:r>
          </a:p>
        </p:txBody>
      </p:sp>
      <p:graphicFrame>
        <p:nvGraphicFramePr>
          <p:cNvPr id="907" name="Table 7"/>
          <p:cNvGraphicFramePr/>
          <p:nvPr/>
        </p:nvGraphicFramePr>
        <p:xfrm>
          <a:off x="256031" y="1167263"/>
          <a:ext cx="11935971" cy="4421404"/>
        </p:xfrm>
        <a:graphic>
          <a:graphicData uri="http://schemas.openxmlformats.org/drawingml/2006/table">
            <a:tbl>
              <a:tblPr firstRow="1" bandRow="1"/>
              <a:tblGrid>
                <a:gridCol w="181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9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0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0999"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olidFill>
                            <a:srgbClr val="F6F8FA"/>
                          </a:solidFill>
                          <a:sym typeface="Helvetica"/>
                        </a:rPr>
                        <a:t>Sections</a:t>
                      </a:r>
                    </a:p>
                  </a:txBody>
                  <a:tcPr marL="60960" marR="60960" marT="60960" marB="60960"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olidFill>
                            <a:srgbClr val="F6F8FA"/>
                          </a:solidFill>
                          <a:sym typeface="Helvetica"/>
                        </a:rPr>
                        <a:t>Issues</a:t>
                      </a:r>
                    </a:p>
                  </a:txBody>
                  <a:tcPr marL="60960" marR="60960" marT="60960" marB="60960"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olidFill>
                            <a:srgbClr val="F6F8FA"/>
                          </a:solidFill>
                          <a:sym typeface="Helvetica"/>
                        </a:rPr>
                        <a:t>Mechanisms</a:t>
                      </a:r>
                    </a:p>
                  </a:txBody>
                  <a:tcPr marL="60960" marR="60960" marT="60960" marB="60960"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spc="30">
                          <a:solidFill>
                            <a:srgbClr val="F6F8FA"/>
                          </a:solidFill>
                          <a:sym typeface="Helvetica"/>
                        </a:rPr>
                        <a:t>Rationale &amp; Commentary</a:t>
                      </a:r>
                    </a:p>
                  </a:txBody>
                  <a:tcPr marL="60960" marR="60960" marT="60960" marB="60960" horzOverflow="overflow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137"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§3-FA 
amending 
§9-CITA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Securities Lending Transaction Reforms by Securities &amp; Exchange Commission (‘SEC’)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Securities Lending: permit Lenders to receive compensating ‘manufactured dividends’ from securities lending traders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SzPct val="100000"/>
                        <a:buChar char="✓"/>
                        <a:defRPr sz="1100" b="1">
                          <a:sym typeface="Helvetica"/>
                        </a:defRPr>
                      </a:pPr>
                      <a:r>
                        <a:rPr sz="1500"/>
                        <a:t>Tax Equity: to enable Securities Lending Reforms being championed by SEC </a:t>
                      </a:r>
                      <a:r>
                        <a:rPr sz="1500" spc="0">
                          <a:solidFill>
                            <a:srgbClr val="C00000"/>
                          </a:solidFill>
                        </a:rPr>
                        <a:t>(in line with the NDP 2021-25)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§14-FA amending 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§78-CITA; &amp;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endParaRPr sz="1500"/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§16-FA amending </a:t>
                      </a:r>
                    </a:p>
                    <a:p>
                      <a:pPr algn="l">
                        <a:defRPr sz="1100" b="1">
                          <a:sym typeface="Helvetica"/>
                        </a:defRPr>
                      </a:pPr>
                      <a:r>
                        <a:rPr sz="1500"/>
                        <a:t>§105-CITA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Real Estate Investment Trusts (‘REITs’) Reforms by SEC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Clarify that Withholding Taxes deducted from Unit Trusts’ dividends are final taxes on Unit Trusts’ income</a:t>
                      </a:r>
                    </a:p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endParaRPr sz="1500"/>
                    </a:p>
                    <a:p>
                      <a:pPr marL="171450" indent="-171450" algn="just" defTabSz="914400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Clarify that REITs’ special tax regime provisions apply to REITs set up as Unit Trust Schemes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SzPct val="100000"/>
                        <a:buChar char="✓"/>
                        <a:defRPr sz="1100" b="1">
                          <a:sym typeface="Helvetica"/>
                        </a:defRPr>
                      </a:pPr>
                      <a:r>
                        <a:rPr sz="1500"/>
                        <a:t>Tax Equity: in support of SEC’s REITs &amp; Unit Trusts financial sector reforms </a:t>
                      </a:r>
                      <a:r>
                        <a:rPr sz="1500" spc="0">
                          <a:solidFill>
                            <a:srgbClr val="C00000"/>
                          </a:solidFill>
                        </a:rPr>
                        <a:t>(in line with the NDP 2021-25)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1748"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§33, §34, §35-FA amending §9, §10 &amp; §102-Insurance Act, 2003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spc="0"/>
                      </a:pPr>
                      <a:r>
                        <a:rPr sz="1500" b="1" spc="30">
                          <a:sym typeface="Helvetica"/>
                        </a:rPr>
                        <a:t>Insurance Companies’ Capitalization Reforms by the National Insurance Commission (‘NAICOM’)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SzPct val="100000"/>
                        <a:buFont typeface="Arial"/>
                        <a:buChar char="•"/>
                        <a:defRPr sz="1100" b="1">
                          <a:sym typeface="Helvetica"/>
                        </a:defRPr>
                      </a:pPr>
                      <a:r>
                        <a:rPr sz="1500"/>
                        <a:t>Enhance definition of share capital (capital requirement) in determining minimum capital to enhance NAICOM’s recapitalization reforms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SzPct val="100000"/>
                        <a:buChar char="✓"/>
                        <a:defRPr sz="1100" b="1">
                          <a:sym typeface="Helvetica"/>
                        </a:defRPr>
                      </a:pPr>
                      <a:r>
                        <a:rPr sz="1500"/>
                        <a:t>Tax Equity: in support of NAICOM insurance sector capitalization reforms </a:t>
                      </a:r>
                      <a:r>
                        <a:rPr sz="1500" spc="0">
                          <a:solidFill>
                            <a:srgbClr val="C00000"/>
                          </a:solidFill>
                        </a:rPr>
                        <a:t>(in line with the NDP 2021-25)</a:t>
                      </a:r>
                    </a:p>
                  </a:txBody>
                  <a:tcPr marL="60960" marR="60960" marT="60960" marB="60960" horzOverflow="overflow">
                    <a:solidFill>
                      <a:srgbClr val="A9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08" name="Content Placeholder 10" descr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022" y="126029"/>
            <a:ext cx="2182020" cy="994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9B07372-B2C3-EF45-A345-5B27728EB333}"/>
              </a:ext>
            </a:extLst>
          </p:cNvPr>
          <p:cNvCxnSpPr>
            <a:cxnSpLocks/>
          </p:cNvCxnSpPr>
          <p:nvPr/>
        </p:nvCxnSpPr>
        <p:spPr>
          <a:xfrm>
            <a:off x="878667" y="3393454"/>
            <a:ext cx="10640233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450DD5B-6E48-5F42-94A3-E1ABF02161F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450DD5B-6E48-5F42-94A3-E1ABF0216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D675C33-EDD9-B647-B5F5-70D23216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3" y="396307"/>
            <a:ext cx="11125200" cy="889000"/>
          </a:xfrm>
        </p:spPr>
        <p:txBody>
          <a:bodyPr vert="horz">
            <a:normAutofit/>
          </a:bodyPr>
          <a:lstStyle/>
          <a:p>
            <a:r>
              <a:rPr lang="en-US" sz="4000" b="1" dirty="0">
                <a:latin typeface="+mn-lt"/>
              </a:rPr>
              <a:t>Next Steps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14DFF-CFFA-B745-AEA5-8F0F114FF629}"/>
              </a:ext>
            </a:extLst>
          </p:cNvPr>
          <p:cNvSpPr/>
          <p:nvPr/>
        </p:nvSpPr>
        <p:spPr>
          <a:xfrm>
            <a:off x="997457" y="3650269"/>
            <a:ext cx="2258135" cy="2154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</a:rPr>
              <a:t>Finalize INFF Phase II </a:t>
            </a:r>
            <a:r>
              <a:rPr lang="en-US" sz="2000" b="1" dirty="0" err="1">
                <a:solidFill>
                  <a:srgbClr val="FF0000"/>
                </a:solidFill>
              </a:rPr>
              <a:t>programme</a:t>
            </a:r>
            <a:r>
              <a:rPr lang="en-US" sz="2000" b="1" dirty="0">
                <a:solidFill>
                  <a:srgbClr val="FF0000"/>
                </a:solidFill>
              </a:rPr>
              <a:t> implementation </a:t>
            </a:r>
            <a:r>
              <a:rPr lang="en-US" sz="2000" i="1" dirty="0">
                <a:solidFill>
                  <a:srgbClr val="FF0000"/>
                </a:solidFill>
              </a:rPr>
              <a:t>(sub-national DFA, market intelligence, strategic initiatives </a:t>
            </a:r>
            <a:r>
              <a:rPr lang="en-US" sz="2000" i="1" dirty="0" err="1">
                <a:solidFill>
                  <a:srgbClr val="FF0000"/>
                </a:solidFill>
              </a:rPr>
              <a:t>etc</a:t>
            </a:r>
            <a:r>
              <a:rPr lang="en-US" sz="20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36A623-FAD4-7C48-8218-329A08E442D8}"/>
              </a:ext>
            </a:extLst>
          </p:cNvPr>
          <p:cNvSpPr/>
          <p:nvPr/>
        </p:nvSpPr>
        <p:spPr>
          <a:xfrm>
            <a:off x="1714746" y="3306354"/>
            <a:ext cx="159726" cy="1597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641AE2-7CA8-A945-8380-4609992E4DBB}"/>
              </a:ext>
            </a:extLst>
          </p:cNvPr>
          <p:cNvSpPr/>
          <p:nvPr/>
        </p:nvSpPr>
        <p:spPr>
          <a:xfrm>
            <a:off x="3194522" y="1459023"/>
            <a:ext cx="2840407" cy="18466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 algn="ctr"/>
            <a:r>
              <a:rPr lang="en-US" sz="2000" b="1" dirty="0">
                <a:solidFill>
                  <a:schemeClr val="accent1"/>
                </a:solidFill>
              </a:rPr>
              <a:t>Core Working Group to Revise INFF Roadmap/M&amp;E for monitoring and evaluating the action plan inline with new priorities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FE29121-CECF-9C47-B234-44929565CBD7}"/>
              </a:ext>
            </a:extLst>
          </p:cNvPr>
          <p:cNvSpPr/>
          <p:nvPr/>
        </p:nvSpPr>
        <p:spPr>
          <a:xfrm>
            <a:off x="4550905" y="3313591"/>
            <a:ext cx="159726" cy="1597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BF1BB3-BCEB-5849-8AD6-43708FADA8C3}"/>
              </a:ext>
            </a:extLst>
          </p:cNvPr>
          <p:cNvSpPr/>
          <p:nvPr/>
        </p:nvSpPr>
        <p:spPr>
          <a:xfrm>
            <a:off x="6096000" y="3593703"/>
            <a:ext cx="2197607" cy="193899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Mobilize additional resources to support the implementation of INFF Roadmap for Phase III; </a:t>
            </a:r>
            <a:r>
              <a:rPr lang="en-US" sz="2000" i="1" dirty="0">
                <a:solidFill>
                  <a:srgbClr val="FF0000"/>
                </a:solidFill>
              </a:rPr>
              <a:t>including setting up an INFF Fund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0685E52-1DD5-6E4B-B0A9-3893CB3FAABA}"/>
              </a:ext>
            </a:extLst>
          </p:cNvPr>
          <p:cNvSpPr/>
          <p:nvPr/>
        </p:nvSpPr>
        <p:spPr>
          <a:xfrm>
            <a:off x="7010550" y="3309835"/>
            <a:ext cx="159726" cy="1597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1A47E4-2D69-A142-A8A6-2C74FD0BC8A0}"/>
              </a:ext>
            </a:extLst>
          </p:cNvPr>
          <p:cNvSpPr/>
          <p:nvPr/>
        </p:nvSpPr>
        <p:spPr>
          <a:xfrm>
            <a:off x="8153983" y="1357922"/>
            <a:ext cx="2801654" cy="18466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 algn="ctr"/>
            <a:r>
              <a:rPr lang="en-US" sz="2000" b="1" dirty="0">
                <a:solidFill>
                  <a:schemeClr val="accent1"/>
                </a:solidFill>
              </a:rPr>
              <a:t>Report on INFF progress, at global and national levels, </a:t>
            </a:r>
            <a:r>
              <a:rPr lang="en-US" sz="2000" i="1" dirty="0">
                <a:solidFill>
                  <a:schemeClr val="accent1"/>
                </a:solidFill>
              </a:rPr>
              <a:t>continuously positioning Nigeria as a leading country on the INFF for peer learning.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7123F7-B739-0B44-9A4A-3633C7D8F48C}"/>
              </a:ext>
            </a:extLst>
          </p:cNvPr>
          <p:cNvSpPr/>
          <p:nvPr/>
        </p:nvSpPr>
        <p:spPr>
          <a:xfrm>
            <a:off x="9312086" y="3313591"/>
            <a:ext cx="159726" cy="1597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5545C-043B-D020-2044-323418AED4D2}"/>
              </a:ext>
            </a:extLst>
          </p:cNvPr>
          <p:cNvSpPr/>
          <p:nvPr/>
        </p:nvSpPr>
        <p:spPr>
          <a:xfrm>
            <a:off x="447608" y="6451600"/>
            <a:ext cx="994611" cy="240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pic>
        <p:nvPicPr>
          <p:cNvPr id="12" name="Picture 11" descr="A blue circle with a light bulb and a piece of paper&#10;&#10;Description automatically generated">
            <a:extLst>
              <a:ext uri="{FF2B5EF4-FFF2-40B4-BE49-F238E27FC236}">
                <a16:creationId xmlns:a16="http://schemas.microsoft.com/office/drawing/2014/main" id="{FFCD2FBD-AA2F-AE5E-23EE-5D264C4F1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19" y="2475717"/>
            <a:ext cx="774700" cy="774700"/>
          </a:xfrm>
          <a:prstGeom prst="rect">
            <a:avLst/>
          </a:prstGeom>
        </p:spPr>
      </p:pic>
      <p:pic>
        <p:nvPicPr>
          <p:cNvPr id="18" name="Picture 17" descr="A circle with a path and arrows&#10;&#10;Description automatically generated with medium confidence">
            <a:extLst>
              <a:ext uri="{FF2B5EF4-FFF2-40B4-BE49-F238E27FC236}">
                <a16:creationId xmlns:a16="http://schemas.microsoft.com/office/drawing/2014/main" id="{BB542177-FC46-B217-2AED-5E09B20AA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70" y="3553180"/>
            <a:ext cx="775596" cy="775596"/>
          </a:xfrm>
          <a:prstGeom prst="rect">
            <a:avLst/>
          </a:prstGeom>
        </p:spPr>
      </p:pic>
      <p:pic>
        <p:nvPicPr>
          <p:cNvPr id="20" name="Picture 19" descr="A money bag and stacks of coins&#10;&#10;Description automatically generated">
            <a:extLst>
              <a:ext uri="{FF2B5EF4-FFF2-40B4-BE49-F238E27FC236}">
                <a16:creationId xmlns:a16="http://schemas.microsoft.com/office/drawing/2014/main" id="{84C0381B-57A5-9098-83CD-6B2E8032D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37" y="2395960"/>
            <a:ext cx="855152" cy="855152"/>
          </a:xfrm>
          <a:prstGeom prst="rect">
            <a:avLst/>
          </a:prstGeom>
        </p:spPr>
      </p:pic>
      <p:pic>
        <p:nvPicPr>
          <p:cNvPr id="24" name="Picture 23" descr="A blue circle with a graph and arrow&#10;&#10;Description automatically generated">
            <a:extLst>
              <a:ext uri="{FF2B5EF4-FFF2-40B4-BE49-F238E27FC236}">
                <a16:creationId xmlns:a16="http://schemas.microsoft.com/office/drawing/2014/main" id="{C3C3A37F-F189-074C-B51D-F751A1FCB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47" y="3521001"/>
            <a:ext cx="767442" cy="803137"/>
          </a:xfrm>
          <a:prstGeom prst="ellipse">
            <a:avLst/>
          </a:prstGeom>
        </p:spPr>
      </p:pic>
      <p:sp>
        <p:nvSpPr>
          <p:cNvPr id="5" name="Freeform 25">
            <a:extLst>
              <a:ext uri="{FF2B5EF4-FFF2-40B4-BE49-F238E27FC236}">
                <a16:creationId xmlns:a16="http://schemas.microsoft.com/office/drawing/2014/main" id="{604BAEEA-272C-556C-A11A-0BCD412F866D}"/>
              </a:ext>
            </a:extLst>
          </p:cNvPr>
          <p:cNvSpPr/>
          <p:nvPr/>
        </p:nvSpPr>
        <p:spPr>
          <a:xfrm>
            <a:off x="0" y="5953249"/>
            <a:ext cx="12192000" cy="889001"/>
          </a:xfrm>
          <a:custGeom>
            <a:avLst/>
            <a:gdLst>
              <a:gd name="connsiteX0" fmla="*/ 364442 w 11658600"/>
              <a:gd name="connsiteY0" fmla="*/ 0 h 2186608"/>
              <a:gd name="connsiteX1" fmla="*/ 11658600 w 11658600"/>
              <a:gd name="connsiteY1" fmla="*/ 0 h 2186608"/>
              <a:gd name="connsiteX2" fmla="*/ 11658600 w 11658600"/>
              <a:gd name="connsiteY2" fmla="*/ 2186608 h 2186608"/>
              <a:gd name="connsiteX3" fmla="*/ 364442 w 11658600"/>
              <a:gd name="connsiteY3" fmla="*/ 2186608 h 2186608"/>
              <a:gd name="connsiteX4" fmla="*/ 0 w 11658600"/>
              <a:gd name="connsiteY4" fmla="*/ 1822166 h 2186608"/>
              <a:gd name="connsiteX5" fmla="*/ 0 w 11658600"/>
              <a:gd name="connsiteY5" fmla="*/ 364442 h 2186608"/>
              <a:gd name="connsiteX6" fmla="*/ 364442 w 11658600"/>
              <a:gd name="connsiteY6" fmla="*/ 0 h 21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0" h="2186608">
                <a:moveTo>
                  <a:pt x="364442" y="0"/>
                </a:moveTo>
                <a:lnTo>
                  <a:pt x="11658600" y="0"/>
                </a:lnTo>
                <a:lnTo>
                  <a:pt x="11658600" y="2186608"/>
                </a:lnTo>
                <a:lnTo>
                  <a:pt x="364442" y="2186608"/>
                </a:lnTo>
                <a:cubicBezTo>
                  <a:pt x="163166" y="2186608"/>
                  <a:pt x="0" y="2023442"/>
                  <a:pt x="0" y="1822166"/>
                </a:cubicBezTo>
                <a:lnTo>
                  <a:pt x="0" y="364442"/>
                </a:lnTo>
                <a:cubicBezTo>
                  <a:pt x="0" y="163166"/>
                  <a:pt x="163166" y="0"/>
                  <a:pt x="364442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Roadmap/M&amp;E framework currently has 22 financing sources, and 115 initiatives. Government &amp; stakeholders will agree on </a:t>
            </a:r>
            <a:r>
              <a:rPr lang="en-US" sz="2000" b="1" u="sng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Baseline</a:t>
            </a:r>
            <a:r>
              <a:rPr lang="en-US" sz="2000" b="1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, </a:t>
            </a:r>
            <a:r>
              <a:rPr lang="en-US" sz="2000" b="1" u="sng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Targets</a:t>
            </a:r>
            <a:r>
              <a:rPr lang="en-US" sz="2000" b="1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, and </a:t>
            </a:r>
            <a:r>
              <a:rPr lang="en-US" sz="2000" b="1" u="sng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Means of Verification </a:t>
            </a:r>
            <a:r>
              <a:rPr lang="en-US" sz="2000" b="1" dirty="0">
                <a:solidFill>
                  <a:schemeClr val="bg1"/>
                </a:solidFill>
                <a:uFill>
                  <a:solidFill>
                    <a:schemeClr val="accent6">
                      <a:lumMod val="60000"/>
                      <a:lumOff val="40000"/>
                    </a:schemeClr>
                  </a:solidFill>
                </a:uFill>
              </a:rPr>
              <a:t>of the initiatives to be tracked within the framework</a:t>
            </a:r>
            <a:endParaRPr lang="en-GB" sz="2000" b="1" dirty="0">
              <a:solidFill>
                <a:schemeClr val="bg1"/>
              </a:solidFill>
              <a:uFill>
                <a:solidFill>
                  <a:schemeClr val="accent6">
                    <a:lumMod val="60000"/>
                    <a:lumOff val="40000"/>
                  </a:schemeClr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896030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4BA0D-0E42-D30A-B446-54841F9B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6" b="2541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5508-0D18-44DF-BFD3-089ADA96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DEB2C-80B9-2A7E-49C9-2535A97D1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340" y="313899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F9CCE19B-CC3A-427C-AB24-1D7D9BF57950}"/>
              </a:ext>
            </a:extLst>
          </p:cNvPr>
          <p:cNvSpPr txBox="1">
            <a:spLocks/>
          </p:cNvSpPr>
          <p:nvPr/>
        </p:nvSpPr>
        <p:spPr>
          <a:xfrm>
            <a:off x="749101" y="171290"/>
            <a:ext cx="9833554" cy="72007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lvl="0">
              <a:defRPr/>
            </a:pPr>
            <a:r>
              <a:rPr lang="en-GB" sz="3600" b="0" dirty="0">
                <a:solidFill>
                  <a:srgbClr val="283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CE2BF-3277-4758-99CE-95616F154CED}"/>
              </a:ext>
            </a:extLst>
          </p:cNvPr>
          <p:cNvGrpSpPr/>
          <p:nvPr/>
        </p:nvGrpSpPr>
        <p:grpSpPr>
          <a:xfrm>
            <a:off x="918090" y="1184792"/>
            <a:ext cx="4527867" cy="1005840"/>
            <a:chOff x="1274881" y="2110468"/>
            <a:chExt cx="4527867" cy="100584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16515F-22B6-49B5-86C5-6BAC407D02E5}"/>
                </a:ext>
              </a:extLst>
            </p:cNvPr>
            <p:cNvSpPr/>
            <p:nvPr/>
          </p:nvSpPr>
          <p:spPr>
            <a:xfrm>
              <a:off x="1274881" y="2110468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F7D2BCA-9D19-4507-AB9C-A1AC3B172828}"/>
                </a:ext>
              </a:extLst>
            </p:cNvPr>
            <p:cNvSpPr/>
            <p:nvPr/>
          </p:nvSpPr>
          <p:spPr>
            <a:xfrm>
              <a:off x="1274881" y="2110468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131DA7F-9858-4871-AC7D-080B6E34DC8B}"/>
                </a:ext>
              </a:extLst>
            </p:cNvPr>
            <p:cNvSpPr txBox="1"/>
            <p:nvPr/>
          </p:nvSpPr>
          <p:spPr>
            <a:xfrm>
              <a:off x="2374256" y="2492826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Overview – </a:t>
              </a:r>
            </a:p>
            <a:p>
              <a:pPr defTabSz="914217"/>
              <a:r>
                <a:rPr lang="en-US" sz="1400" b="1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Background &amp; Context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E571DE1-8F0A-4642-B88B-AAAFDF8F9E92}"/>
                </a:ext>
              </a:extLst>
            </p:cNvPr>
            <p:cNvSpPr txBox="1"/>
            <p:nvPr/>
          </p:nvSpPr>
          <p:spPr>
            <a:xfrm>
              <a:off x="1663538" y="2373140"/>
              <a:ext cx="688009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01.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AD7F5-744A-47F0-B029-DA7CDE8FAF85}"/>
              </a:ext>
            </a:extLst>
          </p:cNvPr>
          <p:cNvGrpSpPr/>
          <p:nvPr/>
        </p:nvGrpSpPr>
        <p:grpSpPr>
          <a:xfrm>
            <a:off x="918089" y="2551428"/>
            <a:ext cx="4527867" cy="1021793"/>
            <a:chOff x="1427281" y="2637203"/>
            <a:chExt cx="4527867" cy="10217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722DCC-BA38-4BE6-88D5-0762D6FD20BD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A0387-9B52-45FA-A6AB-811C872D0903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DBE57-945F-4229-B572-0767F34C9DCA}"/>
                </a:ext>
              </a:extLst>
            </p:cNvPr>
            <p:cNvSpPr txBox="1"/>
            <p:nvPr/>
          </p:nvSpPr>
          <p:spPr>
            <a:xfrm>
              <a:off x="2503948" y="2637203"/>
              <a:ext cx="3291622" cy="89255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INFF – </a:t>
              </a:r>
            </a:p>
            <a:p>
              <a:pPr defTabSz="914217"/>
              <a:r>
                <a:rPr lang="en-US" sz="1200" b="1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SDG Financing Challenges – Managing Budgetary Pressures and Fiscal Constraints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7DC0CE-E382-440C-AA61-2B7910336335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02.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8A44B-B81F-4608-94CC-D0898900DAC6}"/>
              </a:ext>
            </a:extLst>
          </p:cNvPr>
          <p:cNvGrpSpPr/>
          <p:nvPr/>
        </p:nvGrpSpPr>
        <p:grpSpPr>
          <a:xfrm>
            <a:off x="918088" y="3951489"/>
            <a:ext cx="4527867" cy="1005840"/>
            <a:chOff x="1427281" y="2653156"/>
            <a:chExt cx="4527867" cy="100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0B1855-3490-4D57-AE0B-C8EE4C993299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4677A-C222-4EDA-BB87-71E9B50DFF4F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EEEF4-0B03-443E-B3C1-52BA605AE850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Plans &amp; Initiatives – </a:t>
              </a:r>
            </a:p>
            <a:p>
              <a:pPr defTabSz="914217"/>
              <a:r>
                <a:rPr lang="en-GB" sz="1600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The INFF Fund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62B4D-99B3-4D10-B257-9AC191F86CDB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03.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8EAE7F-47A2-0B48-7383-FDA704EA4199}"/>
              </a:ext>
            </a:extLst>
          </p:cNvPr>
          <p:cNvGrpSpPr/>
          <p:nvPr/>
        </p:nvGrpSpPr>
        <p:grpSpPr>
          <a:xfrm>
            <a:off x="894025" y="5387260"/>
            <a:ext cx="4527867" cy="1005840"/>
            <a:chOff x="1427281" y="2653156"/>
            <a:chExt cx="4527867" cy="10058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DE68AB-59F7-9CCE-58B0-84FE4BAA7467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FC658-B7A2-F87D-C002-500D22696352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F68A68-B8F5-56BD-3A60-ABEBC52D6C48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Conclusion – </a:t>
              </a:r>
            </a:p>
            <a:p>
              <a:pPr defTabSz="914217"/>
              <a:r>
                <a:rPr lang="en-GB" sz="1600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Key PFM Reforms and DRM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9645D7-4ECC-6872-FD52-98B0E94473B0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04.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E42DE-AABC-6F1D-8179-F897DEEF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70" y="4507832"/>
            <a:ext cx="2188749" cy="2110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D831C-D65D-F6BC-ABA3-1F0785C8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519" y="-10672"/>
            <a:ext cx="4349481" cy="14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7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5620" y="909658"/>
            <a:ext cx="1067477" cy="201829"/>
          </a:xfrm>
          <a:prstGeom prst="rect">
            <a:avLst/>
          </a:prstGeom>
        </p:spPr>
        <p:txBody>
          <a:bodyPr vert="horz" wrap="square" lIns="0" tIns="12869" rIns="0" bIns="0" rtlCol="0">
            <a:spAutoFit/>
          </a:bodyPr>
          <a:lstStyle/>
          <a:p>
            <a:pPr marL="13547">
              <a:spcBef>
                <a:spcPts val="101"/>
              </a:spcBef>
            </a:pPr>
            <a:r>
              <a:rPr sz="1227" spc="320" dirty="0">
                <a:solidFill>
                  <a:srgbClr val="6D6D6D"/>
                </a:solidFill>
                <a:latin typeface="Microsoft Sans Serif"/>
                <a:cs typeface="Microsoft Sans Serif"/>
              </a:rPr>
              <a:t>P</a:t>
            </a:r>
            <a:r>
              <a:rPr sz="1227" spc="251" dirty="0">
                <a:solidFill>
                  <a:srgbClr val="6D6D6D"/>
                </a:solidFill>
                <a:latin typeface="Microsoft Sans Serif"/>
                <a:cs typeface="Microsoft Sans Serif"/>
              </a:rPr>
              <a:t>R</a:t>
            </a:r>
            <a:r>
              <a:rPr sz="1227" spc="373" dirty="0">
                <a:solidFill>
                  <a:srgbClr val="6D6D6D"/>
                </a:solidFill>
                <a:latin typeface="Microsoft Sans Serif"/>
                <a:cs typeface="Microsoft Sans Serif"/>
              </a:rPr>
              <a:t>O</a:t>
            </a:r>
            <a:r>
              <a:rPr sz="1227" spc="336" dirty="0">
                <a:solidFill>
                  <a:srgbClr val="6D6D6D"/>
                </a:solidFill>
                <a:latin typeface="Microsoft Sans Serif"/>
                <a:cs typeface="Microsoft Sans Serif"/>
              </a:rPr>
              <a:t>B</a:t>
            </a:r>
            <a:r>
              <a:rPr sz="1227" spc="379" dirty="0">
                <a:solidFill>
                  <a:srgbClr val="6D6D6D"/>
                </a:solidFill>
                <a:latin typeface="Microsoft Sans Serif"/>
                <a:cs typeface="Microsoft Sans Serif"/>
              </a:rPr>
              <a:t>L</a:t>
            </a:r>
            <a:r>
              <a:rPr sz="1227" spc="267" dirty="0">
                <a:solidFill>
                  <a:srgbClr val="6D6D6D"/>
                </a:solidFill>
                <a:latin typeface="Microsoft Sans Serif"/>
                <a:cs typeface="Microsoft Sans Serif"/>
              </a:rPr>
              <a:t>E</a:t>
            </a:r>
            <a:r>
              <a:rPr sz="1227" spc="244" dirty="0">
                <a:solidFill>
                  <a:srgbClr val="6D6D6D"/>
                </a:solidFill>
                <a:latin typeface="Microsoft Sans Serif"/>
                <a:cs typeface="Microsoft Sans Serif"/>
              </a:rPr>
              <a:t>M</a:t>
            </a:r>
            <a:endParaRPr sz="1227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1965" y="2004391"/>
            <a:ext cx="4679019" cy="456878"/>
          </a:xfrm>
          <a:prstGeom prst="rect">
            <a:avLst/>
          </a:prstGeom>
        </p:spPr>
        <p:txBody>
          <a:bodyPr vert="horz" wrap="square" lIns="0" tIns="13547" rIns="0" bIns="0" rtlCol="0" anchor="ctr">
            <a:spAutoFit/>
          </a:bodyPr>
          <a:lstStyle/>
          <a:p>
            <a:pPr marL="13547">
              <a:lnSpc>
                <a:spcPct val="100000"/>
              </a:lnSpc>
              <a:spcBef>
                <a:spcPts val="107"/>
              </a:spcBef>
            </a:pPr>
            <a:r>
              <a:rPr spc="-165" dirty="0">
                <a:solidFill>
                  <a:srgbClr val="242424"/>
                </a:solidFill>
              </a:rPr>
              <a:t>T</a:t>
            </a:r>
            <a:r>
              <a:rPr spc="-203" dirty="0">
                <a:solidFill>
                  <a:srgbClr val="242424"/>
                </a:solidFill>
              </a:rPr>
              <a:t>h</a:t>
            </a:r>
            <a:r>
              <a:rPr spc="-218" dirty="0">
                <a:solidFill>
                  <a:srgbClr val="242424"/>
                </a:solidFill>
              </a:rPr>
              <a:t>e</a:t>
            </a:r>
            <a:r>
              <a:rPr spc="-271" dirty="0">
                <a:solidFill>
                  <a:srgbClr val="242424"/>
                </a:solidFill>
              </a:rPr>
              <a:t> </a:t>
            </a:r>
            <a:r>
              <a:rPr spc="-224" dirty="0">
                <a:solidFill>
                  <a:srgbClr val="242424"/>
                </a:solidFill>
              </a:rPr>
              <a:t>S</a:t>
            </a:r>
            <a:r>
              <a:rPr spc="-357" dirty="0">
                <a:solidFill>
                  <a:srgbClr val="242424"/>
                </a:solidFill>
              </a:rPr>
              <a:t>D</a:t>
            </a:r>
            <a:r>
              <a:rPr spc="-309" dirty="0">
                <a:solidFill>
                  <a:srgbClr val="242424"/>
                </a:solidFill>
              </a:rPr>
              <a:t>G</a:t>
            </a:r>
            <a:r>
              <a:rPr spc="-208" dirty="0">
                <a:solidFill>
                  <a:srgbClr val="242424"/>
                </a:solidFill>
              </a:rPr>
              <a:t>s</a:t>
            </a:r>
            <a:r>
              <a:rPr spc="-271" dirty="0">
                <a:solidFill>
                  <a:srgbClr val="242424"/>
                </a:solidFill>
              </a:rPr>
              <a:t> </a:t>
            </a:r>
            <a:r>
              <a:rPr spc="-75" dirty="0">
                <a:solidFill>
                  <a:srgbClr val="242424"/>
                </a:solidFill>
              </a:rPr>
              <a:t>i</a:t>
            </a:r>
            <a:r>
              <a:rPr spc="-197" dirty="0">
                <a:solidFill>
                  <a:srgbClr val="242424"/>
                </a:solidFill>
              </a:rPr>
              <a:t>n</a:t>
            </a:r>
            <a:r>
              <a:rPr spc="-271" dirty="0">
                <a:solidFill>
                  <a:srgbClr val="242424"/>
                </a:solidFill>
              </a:rPr>
              <a:t> </a:t>
            </a:r>
            <a:r>
              <a:rPr spc="-304" dirty="0">
                <a:solidFill>
                  <a:srgbClr val="242424"/>
                </a:solidFill>
              </a:rPr>
              <a:t>N</a:t>
            </a:r>
            <a:r>
              <a:rPr spc="-75" dirty="0">
                <a:solidFill>
                  <a:srgbClr val="242424"/>
                </a:solidFill>
              </a:rPr>
              <a:t>i</a:t>
            </a:r>
            <a:r>
              <a:rPr spc="-331" dirty="0">
                <a:solidFill>
                  <a:srgbClr val="242424"/>
                </a:solidFill>
              </a:rPr>
              <a:t>g</a:t>
            </a:r>
            <a:r>
              <a:rPr spc="-218" dirty="0">
                <a:solidFill>
                  <a:srgbClr val="242424"/>
                </a:solidFill>
              </a:rPr>
              <a:t>e</a:t>
            </a:r>
            <a:r>
              <a:rPr spc="-107" dirty="0">
                <a:solidFill>
                  <a:srgbClr val="242424"/>
                </a:solidFill>
              </a:rPr>
              <a:t>r</a:t>
            </a:r>
            <a:r>
              <a:rPr spc="-75" dirty="0">
                <a:solidFill>
                  <a:srgbClr val="242424"/>
                </a:solidFill>
              </a:rPr>
              <a:t>i</a:t>
            </a:r>
            <a:r>
              <a:rPr spc="-208" dirty="0">
                <a:solidFill>
                  <a:srgbClr val="242424"/>
                </a:solidFill>
              </a:rPr>
              <a:t>a</a:t>
            </a:r>
            <a:r>
              <a:rPr spc="-271" dirty="0">
                <a:solidFill>
                  <a:srgbClr val="242424"/>
                </a:solidFill>
              </a:rPr>
              <a:t> </a:t>
            </a:r>
            <a:r>
              <a:rPr spc="-288" dirty="0">
                <a:solidFill>
                  <a:srgbClr val="242424"/>
                </a:solidFill>
              </a:rPr>
              <a:t>-</a:t>
            </a:r>
            <a:r>
              <a:rPr spc="-271" dirty="0">
                <a:solidFill>
                  <a:srgbClr val="242424"/>
                </a:solidFill>
              </a:rPr>
              <a:t> </a:t>
            </a:r>
            <a:r>
              <a:rPr spc="-251" dirty="0">
                <a:solidFill>
                  <a:srgbClr val="242424"/>
                </a:solidFill>
              </a:rPr>
              <a:t>C</a:t>
            </a:r>
            <a:r>
              <a:rPr spc="-181" dirty="0">
                <a:solidFill>
                  <a:srgbClr val="242424"/>
                </a:solidFill>
              </a:rPr>
              <a:t>o</a:t>
            </a:r>
            <a:r>
              <a:rPr spc="-197" dirty="0">
                <a:solidFill>
                  <a:srgbClr val="242424"/>
                </a:solidFill>
              </a:rPr>
              <a:t>n</a:t>
            </a:r>
            <a:r>
              <a:rPr spc="-149" dirty="0">
                <a:solidFill>
                  <a:srgbClr val="242424"/>
                </a:solidFill>
              </a:rPr>
              <a:t>t</a:t>
            </a:r>
            <a:r>
              <a:rPr spc="-267" dirty="0">
                <a:solidFill>
                  <a:srgbClr val="242424"/>
                </a:solidFill>
              </a:rPr>
              <a:t>e</a:t>
            </a:r>
            <a:r>
              <a:rPr spc="-347" dirty="0">
                <a:solidFill>
                  <a:srgbClr val="242424"/>
                </a:solidFill>
              </a:rPr>
              <a:t>x</a:t>
            </a:r>
            <a:r>
              <a:rPr spc="-96" dirty="0">
                <a:solidFill>
                  <a:srgbClr val="242424"/>
                </a:solidFill>
              </a:rPr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94560" y="3185160"/>
            <a:ext cx="3276939" cy="2712623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 marR="242492">
              <a:lnSpc>
                <a:spcPct val="108300"/>
              </a:lnSpc>
              <a:spcBef>
                <a:spcPts val="107"/>
              </a:spcBef>
            </a:pPr>
            <a:r>
              <a:rPr sz="1707" b="1" spc="-171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87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as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u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39" dirty="0">
                <a:solidFill>
                  <a:srgbClr val="242424"/>
                </a:solidFill>
                <a:latin typeface="Tahoma"/>
                <a:cs typeface="Tahoma"/>
              </a:rPr>
              <a:t>k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33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07" dirty="0">
                <a:solidFill>
                  <a:srgbClr val="242424"/>
                </a:solidFill>
                <a:latin typeface="Tahoma"/>
                <a:cs typeface="Tahoma"/>
              </a:rPr>
              <a:t>v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07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27" dirty="0">
                <a:solidFill>
                  <a:srgbClr val="242424"/>
                </a:solidFill>
                <a:latin typeface="Tahoma"/>
                <a:cs typeface="Tahoma"/>
              </a:rPr>
              <a:t>l  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07" dirty="0">
                <a:solidFill>
                  <a:srgbClr val="242424"/>
                </a:solidFill>
                <a:latin typeface="Tahoma"/>
                <a:cs typeface="Tahoma"/>
              </a:rPr>
              <a:t>v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203" dirty="0">
                <a:solidFill>
                  <a:srgbClr val="242424"/>
                </a:solidFill>
                <a:latin typeface="Tahoma"/>
                <a:cs typeface="Tahoma"/>
              </a:rPr>
              <a:t>w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m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d 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33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v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28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97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endParaRPr sz="1707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7" dirty="0">
              <a:latin typeface="Tahoma"/>
              <a:cs typeface="Tahoma"/>
            </a:endParaRPr>
          </a:p>
          <a:p>
            <a:pPr marL="20321" marR="5419">
              <a:lnSpc>
                <a:spcPct val="108300"/>
              </a:lnSpc>
              <a:spcBef>
                <a:spcPts val="1472"/>
              </a:spcBef>
            </a:pPr>
            <a:r>
              <a:rPr sz="1707" b="1" spc="-197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p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,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13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u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69" dirty="0">
                <a:solidFill>
                  <a:srgbClr val="242424"/>
                </a:solidFill>
                <a:latin typeface="Tahoma"/>
                <a:cs typeface="Tahoma"/>
              </a:rPr>
              <a:t>f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33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07" dirty="0">
                <a:solidFill>
                  <a:srgbClr val="242424"/>
                </a:solidFill>
                <a:latin typeface="Tahoma"/>
                <a:cs typeface="Tahoma"/>
              </a:rPr>
              <a:t>v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ee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n  </a:t>
            </a:r>
            <a:r>
              <a:rPr sz="1707" b="1" spc="-128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97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203" dirty="0">
                <a:solidFill>
                  <a:srgbClr val="242424"/>
                </a:solidFill>
                <a:latin typeface="Tahoma"/>
                <a:cs typeface="Tahoma"/>
              </a:rPr>
              <a:t>w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48" dirty="0">
                <a:solidFill>
                  <a:srgbClr val="242424"/>
                </a:solidFill>
                <a:latin typeface="Tahoma"/>
                <a:cs typeface="Tahoma"/>
              </a:rPr>
              <a:t>r  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60" dirty="0">
                <a:solidFill>
                  <a:srgbClr val="242424"/>
                </a:solidFill>
                <a:latin typeface="Tahoma"/>
                <a:cs typeface="Tahoma"/>
              </a:rPr>
              <a:t>-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87" dirty="0">
                <a:solidFill>
                  <a:srgbClr val="242424"/>
                </a:solidFill>
                <a:latin typeface="Tahoma"/>
                <a:cs typeface="Tahoma"/>
              </a:rPr>
              <a:t>w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e</a:t>
            </a:r>
            <a:r>
              <a:rPr sz="1707" b="1" spc="-192" dirty="0">
                <a:solidFill>
                  <a:srgbClr val="242424"/>
                </a:solidFill>
                <a:latin typeface="Tahoma"/>
                <a:cs typeface="Tahoma"/>
              </a:rPr>
              <a:t>x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33" dirty="0">
                <a:solidFill>
                  <a:srgbClr val="242424"/>
                </a:solidFill>
                <a:latin typeface="Tahoma"/>
                <a:cs typeface="Tahoma"/>
              </a:rPr>
              <a:t>p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f  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27" dirty="0">
                <a:solidFill>
                  <a:srgbClr val="242424"/>
                </a:solidFill>
                <a:latin typeface="Tahoma"/>
                <a:cs typeface="Tahoma"/>
              </a:rPr>
              <a:t>l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5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,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6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,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12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76" dirty="0">
                <a:solidFill>
                  <a:srgbClr val="242424"/>
                </a:solidFill>
                <a:latin typeface="Tahoma"/>
                <a:cs typeface="Tahoma"/>
              </a:rPr>
              <a:t>13</a:t>
            </a:r>
            <a:endParaRPr sz="1707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21601" y="3185160"/>
            <a:ext cx="3314192" cy="2712623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 marR="71122">
              <a:lnSpc>
                <a:spcPct val="108300"/>
              </a:lnSpc>
              <a:spcBef>
                <a:spcPts val="107"/>
              </a:spcBef>
            </a:pPr>
            <a:r>
              <a:rPr sz="1707" b="1" spc="-133" dirty="0">
                <a:solidFill>
                  <a:srgbClr val="242424"/>
                </a:solidFill>
                <a:latin typeface="Tahoma"/>
                <a:cs typeface="Tahoma"/>
              </a:rPr>
              <a:t>Be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f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p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m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,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96" dirty="0">
                <a:solidFill>
                  <a:srgbClr val="242424"/>
                </a:solidFill>
                <a:latin typeface="Tahoma"/>
                <a:cs typeface="Tahoma"/>
              </a:rPr>
              <a:t>b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us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60" dirty="0">
                <a:solidFill>
                  <a:srgbClr val="242424"/>
                </a:solidFill>
                <a:latin typeface="Tahoma"/>
                <a:cs typeface="Tahoma"/>
              </a:rPr>
              <a:t>-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28" dirty="0">
                <a:solidFill>
                  <a:srgbClr val="242424"/>
                </a:solidFill>
                <a:latin typeface="Tahoma"/>
                <a:cs typeface="Tahoma"/>
              </a:rPr>
              <a:t>- 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usua</a:t>
            </a:r>
            <a:r>
              <a:rPr sz="1707" b="1" spc="-27" dirty="0">
                <a:solidFill>
                  <a:srgbClr val="242424"/>
                </a:solidFill>
                <a:latin typeface="Tahoma"/>
                <a:cs typeface="Tahoma"/>
              </a:rPr>
              <a:t>l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pp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8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69" dirty="0">
                <a:solidFill>
                  <a:srgbClr val="242424"/>
                </a:solidFill>
                <a:latin typeface="Tahoma"/>
                <a:cs typeface="Tahoma"/>
              </a:rPr>
              <a:t>f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g  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33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07" dirty="0">
                <a:solidFill>
                  <a:srgbClr val="242424"/>
                </a:solidFill>
                <a:latin typeface="Tahoma"/>
                <a:cs typeface="Tahoma"/>
              </a:rPr>
              <a:t>v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27" dirty="0">
                <a:solidFill>
                  <a:srgbClr val="242424"/>
                </a:solidFill>
                <a:latin typeface="Tahoma"/>
                <a:cs typeface="Tahoma"/>
              </a:rPr>
              <a:t>l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p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m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pp</a:t>
            </a:r>
            <a:r>
              <a:rPr sz="1707" b="1" spc="-144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su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ffi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.</a:t>
            </a:r>
            <a:endParaRPr sz="1707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7" dirty="0">
              <a:latin typeface="Tahoma"/>
              <a:cs typeface="Tahoma"/>
            </a:endParaRPr>
          </a:p>
          <a:p>
            <a:pPr marL="20321" marR="5419">
              <a:lnSpc>
                <a:spcPct val="108300"/>
              </a:lnSpc>
              <a:spcBef>
                <a:spcPts val="1472"/>
              </a:spcBef>
            </a:pPr>
            <a:r>
              <a:rPr sz="1707" b="1" spc="-139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27" dirty="0">
                <a:solidFill>
                  <a:srgbClr val="242424"/>
                </a:solidFill>
                <a:latin typeface="Tahoma"/>
                <a:cs typeface="Tahoma"/>
              </a:rPr>
              <a:t>ll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87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69" dirty="0">
                <a:solidFill>
                  <a:srgbClr val="242424"/>
                </a:solidFill>
                <a:latin typeface="Tahoma"/>
                <a:cs typeface="Tahoma"/>
              </a:rPr>
              <a:t>f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44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as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d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69" dirty="0">
                <a:solidFill>
                  <a:srgbClr val="242424"/>
                </a:solidFill>
                <a:latin typeface="Tahoma"/>
                <a:cs typeface="Tahoma"/>
              </a:rPr>
              <a:t>f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sca</a:t>
            </a:r>
            <a:r>
              <a:rPr sz="1707" b="1" spc="-27" dirty="0">
                <a:solidFill>
                  <a:srgbClr val="242424"/>
                </a:solidFill>
                <a:latin typeface="Tahoma"/>
                <a:cs typeface="Tahoma"/>
              </a:rPr>
              <a:t>l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p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,  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low 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investments, 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inflation, </a:t>
            </a:r>
            <a:r>
              <a:rPr sz="1707" b="1" spc="-96" dirty="0">
                <a:solidFill>
                  <a:srgbClr val="242424"/>
                </a:solidFill>
                <a:latin typeface="Tahoma"/>
                <a:cs typeface="Tahoma"/>
              </a:rPr>
              <a:t>food 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c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u</a:t>
            </a:r>
            <a:r>
              <a:rPr sz="1707" b="1" spc="-59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87" dirty="0">
                <a:solidFill>
                  <a:srgbClr val="242424"/>
                </a:solidFill>
                <a:latin typeface="Tahoma"/>
                <a:cs typeface="Tahoma"/>
              </a:rPr>
              <a:t>y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,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a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m</a:t>
            </a:r>
            <a:r>
              <a:rPr sz="1707" b="1" spc="-101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n</a:t>
            </a:r>
            <a:r>
              <a:rPr sz="1707" b="1" spc="-155" dirty="0">
                <a:solidFill>
                  <a:srgbClr val="242424"/>
                </a:solidFill>
                <a:latin typeface="Tahoma"/>
                <a:cs typeface="Tahoma"/>
              </a:rPr>
              <a:t>g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144" dirty="0">
                <a:solidFill>
                  <a:srgbClr val="242424"/>
                </a:solidFill>
                <a:latin typeface="Tahoma"/>
                <a:cs typeface="Tahoma"/>
              </a:rPr>
              <a:t>o</a:t>
            </a:r>
            <a:r>
              <a:rPr sz="1707" b="1" spc="-53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112" dirty="0">
                <a:solidFill>
                  <a:srgbClr val="242424"/>
                </a:solidFill>
                <a:latin typeface="Tahoma"/>
                <a:cs typeface="Tahoma"/>
              </a:rPr>
              <a:t>h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707" b="1" spc="-91" dirty="0">
                <a:solidFill>
                  <a:srgbClr val="242424"/>
                </a:solidFill>
                <a:latin typeface="Tahoma"/>
                <a:cs typeface="Tahoma"/>
              </a:rPr>
              <a:t>p</a:t>
            </a:r>
            <a:r>
              <a:rPr sz="1707" b="1" spc="-122" dirty="0">
                <a:solidFill>
                  <a:srgbClr val="242424"/>
                </a:solidFill>
                <a:latin typeface="Tahoma"/>
                <a:cs typeface="Tahoma"/>
              </a:rPr>
              <a:t>e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r</a:t>
            </a:r>
            <a:r>
              <a:rPr sz="1707" b="1" spc="-117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43" dirty="0">
                <a:solidFill>
                  <a:srgbClr val="242424"/>
                </a:solidFill>
                <a:latin typeface="Tahoma"/>
                <a:cs typeface="Tahoma"/>
              </a:rPr>
              <a:t>i</a:t>
            </a:r>
            <a:r>
              <a:rPr sz="1707" b="1" spc="-149" dirty="0">
                <a:solidFill>
                  <a:srgbClr val="242424"/>
                </a:solidFill>
                <a:latin typeface="Tahoma"/>
                <a:cs typeface="Tahoma"/>
              </a:rPr>
              <a:t>s</a:t>
            </a:r>
            <a:r>
              <a:rPr sz="1707" b="1" spc="-75" dirty="0">
                <a:solidFill>
                  <a:srgbClr val="242424"/>
                </a:solidFill>
                <a:latin typeface="Tahoma"/>
                <a:cs typeface="Tahoma"/>
              </a:rPr>
              <a:t>t</a:t>
            </a:r>
            <a:r>
              <a:rPr sz="1707" b="1" spc="-21" dirty="0">
                <a:solidFill>
                  <a:srgbClr val="242424"/>
                </a:solidFill>
                <a:latin typeface="Tahoma"/>
                <a:cs typeface="Tahoma"/>
              </a:rPr>
              <a:t>.</a:t>
            </a:r>
            <a:endParaRPr sz="1707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521" y="638387"/>
            <a:ext cx="1499616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3547">
              <a:spcBef>
                <a:spcPts val="133"/>
              </a:spcBef>
            </a:pPr>
            <a:r>
              <a:rPr sz="1333" spc="224" dirty="0">
                <a:solidFill>
                  <a:srgbClr val="6D6D6D"/>
                </a:solidFill>
                <a:latin typeface="Microsoft Sans Serif"/>
                <a:cs typeface="Microsoft Sans Serif"/>
              </a:rPr>
              <a:t>T</a:t>
            </a:r>
            <a:r>
              <a:rPr sz="1333" spc="218" dirty="0">
                <a:solidFill>
                  <a:srgbClr val="6D6D6D"/>
                </a:solidFill>
                <a:latin typeface="Microsoft Sans Serif"/>
                <a:cs typeface="Microsoft Sans Serif"/>
              </a:rPr>
              <a:t>H</a:t>
            </a:r>
            <a:r>
              <a:rPr sz="1333" spc="139" dirty="0">
                <a:solidFill>
                  <a:srgbClr val="6D6D6D"/>
                </a:solidFill>
                <a:latin typeface="Microsoft Sans Serif"/>
                <a:cs typeface="Microsoft Sans Serif"/>
              </a:rPr>
              <a:t>E</a:t>
            </a:r>
            <a:r>
              <a:rPr sz="1333" spc="-37" dirty="0">
                <a:solidFill>
                  <a:srgbClr val="6D6D6D"/>
                </a:solidFill>
                <a:latin typeface="Microsoft Sans Serif"/>
                <a:cs typeface="Microsoft Sans Serif"/>
              </a:rPr>
              <a:t> </a:t>
            </a:r>
            <a:r>
              <a:rPr sz="1333" spc="235" dirty="0">
                <a:solidFill>
                  <a:srgbClr val="6D6D6D"/>
                </a:solidFill>
                <a:latin typeface="Microsoft Sans Serif"/>
                <a:cs typeface="Microsoft Sans Serif"/>
              </a:rPr>
              <a:t>N</a:t>
            </a:r>
            <a:r>
              <a:rPr sz="1333" spc="192" dirty="0">
                <a:solidFill>
                  <a:srgbClr val="6D6D6D"/>
                </a:solidFill>
                <a:latin typeface="Microsoft Sans Serif"/>
                <a:cs typeface="Microsoft Sans Serif"/>
              </a:rPr>
              <a:t>U</a:t>
            </a:r>
            <a:r>
              <a:rPr sz="1333" spc="299" dirty="0">
                <a:solidFill>
                  <a:srgbClr val="6D6D6D"/>
                </a:solidFill>
                <a:latin typeface="Microsoft Sans Serif"/>
                <a:cs typeface="Microsoft Sans Serif"/>
              </a:rPr>
              <a:t>M</a:t>
            </a:r>
            <a:r>
              <a:rPr sz="1333" spc="213" dirty="0">
                <a:solidFill>
                  <a:srgbClr val="6D6D6D"/>
                </a:solidFill>
                <a:latin typeface="Microsoft Sans Serif"/>
                <a:cs typeface="Microsoft Sans Serif"/>
              </a:rPr>
              <a:t>B</a:t>
            </a:r>
            <a:r>
              <a:rPr sz="1333" spc="139" dirty="0">
                <a:solidFill>
                  <a:srgbClr val="6D6D6D"/>
                </a:solidFill>
                <a:latin typeface="Microsoft Sans Serif"/>
                <a:cs typeface="Microsoft Sans Serif"/>
              </a:rPr>
              <a:t>E</a:t>
            </a:r>
            <a:r>
              <a:rPr sz="1333" spc="133" dirty="0">
                <a:solidFill>
                  <a:srgbClr val="6D6D6D"/>
                </a:solidFill>
                <a:latin typeface="Microsoft Sans Serif"/>
                <a:cs typeface="Microsoft Sans Serif"/>
              </a:rPr>
              <a:t>R</a:t>
            </a:r>
            <a:r>
              <a:rPr sz="1333" spc="117" dirty="0">
                <a:solidFill>
                  <a:srgbClr val="6D6D6D"/>
                </a:solidFill>
                <a:latin typeface="Microsoft Sans Serif"/>
                <a:cs typeface="Microsoft Sans Serif"/>
              </a:rPr>
              <a:t>S</a:t>
            </a:r>
            <a:endParaRPr sz="1333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3480" y="1256413"/>
            <a:ext cx="3969173" cy="3454400"/>
            <a:chOff x="886451" y="1448404"/>
            <a:chExt cx="3721100" cy="3238500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6451" y="1448404"/>
              <a:ext cx="3720604" cy="3022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8212" y="4457679"/>
              <a:ext cx="210060" cy="22860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6565052"/>
            <a:ext cx="12192000" cy="20320"/>
          </a:xfrm>
          <a:custGeom>
            <a:avLst/>
            <a:gdLst/>
            <a:ahLst/>
            <a:cxnLst/>
            <a:rect l="l" t="t" r="r" b="b"/>
            <a:pathLst>
              <a:path w="11430000" h="19050">
                <a:moveTo>
                  <a:pt x="11429999" y="19049"/>
                </a:moveTo>
                <a:lnTo>
                  <a:pt x="0" y="19049"/>
                </a:lnTo>
                <a:lnTo>
                  <a:pt x="0" y="0"/>
                </a:lnTo>
                <a:lnTo>
                  <a:pt x="11429999" y="0"/>
                </a:lnTo>
                <a:lnTo>
                  <a:pt x="11429999" y="19049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endParaRPr sz="1920"/>
          </a:p>
        </p:txBody>
      </p:sp>
      <p:grpSp>
        <p:nvGrpSpPr>
          <p:cNvPr id="7" name="object 7"/>
          <p:cNvGrpSpPr/>
          <p:nvPr/>
        </p:nvGrpSpPr>
        <p:grpSpPr>
          <a:xfrm>
            <a:off x="6342974" y="1241214"/>
            <a:ext cx="4196080" cy="3545840"/>
            <a:chOff x="5915024" y="1333500"/>
            <a:chExt cx="3933825" cy="3324225"/>
          </a:xfrm>
        </p:grpSpPr>
        <p:sp>
          <p:nvSpPr>
            <p:cNvPr id="8" name="object 8"/>
            <p:cNvSpPr/>
            <p:nvPr/>
          </p:nvSpPr>
          <p:spPr>
            <a:xfrm>
              <a:off x="5915024" y="1333500"/>
              <a:ext cx="3933825" cy="3324225"/>
            </a:xfrm>
            <a:custGeom>
              <a:avLst/>
              <a:gdLst/>
              <a:ahLst/>
              <a:cxnLst/>
              <a:rect l="l" t="t" r="r" b="b"/>
              <a:pathLst>
                <a:path w="3933825" h="3324225">
                  <a:moveTo>
                    <a:pt x="3933824" y="3324224"/>
                  </a:moveTo>
                  <a:lnTo>
                    <a:pt x="0" y="3324224"/>
                  </a:lnTo>
                  <a:lnTo>
                    <a:pt x="0" y="0"/>
                  </a:lnTo>
                  <a:lnTo>
                    <a:pt x="3933824" y="0"/>
                  </a:lnTo>
                  <a:lnTo>
                    <a:pt x="3933824" y="3324224"/>
                  </a:lnTo>
                  <a:close/>
                </a:path>
              </a:pathLst>
            </a:custGeom>
            <a:solidFill>
              <a:srgbClr val="F9F9FA"/>
            </a:solidFill>
          </p:spPr>
          <p:txBody>
            <a:bodyPr wrap="square" lIns="0" tIns="0" rIns="0" bIns="0" rtlCol="0"/>
            <a:lstStyle/>
            <a:p>
              <a:endParaRPr sz="1920" b="1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9107" y="1726047"/>
              <a:ext cx="1956573" cy="19589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007826" y="2538570"/>
            <a:ext cx="910336" cy="497401"/>
          </a:xfrm>
          <a:prstGeom prst="rect">
            <a:avLst/>
          </a:prstGeom>
        </p:spPr>
        <p:txBody>
          <a:bodyPr vert="horz" wrap="square" lIns="0" tIns="64347" rIns="0" bIns="0" rtlCol="0">
            <a:spAutoFit/>
          </a:bodyPr>
          <a:lstStyle/>
          <a:p>
            <a:pPr marR="5419" algn="ctr">
              <a:spcBef>
                <a:spcPts val="507"/>
              </a:spcBef>
            </a:pPr>
            <a:r>
              <a:rPr sz="1547" b="1" spc="453" dirty="0">
                <a:solidFill>
                  <a:srgbClr val="2D2D2D"/>
                </a:solidFill>
                <a:latin typeface="Microsoft Sans Serif"/>
                <a:cs typeface="Microsoft Sans Serif"/>
              </a:rPr>
              <a:t>&gt;2</a:t>
            </a:r>
            <a:r>
              <a:rPr lang="en-US" sz="1547" b="1" spc="453" dirty="0">
                <a:solidFill>
                  <a:srgbClr val="2D2D2D"/>
                </a:solidFill>
                <a:latin typeface="Microsoft Sans Serif"/>
                <a:cs typeface="Microsoft Sans Serif"/>
              </a:rPr>
              <a:t>1</a:t>
            </a:r>
            <a:r>
              <a:rPr sz="1547" b="1" spc="453" dirty="0">
                <a:solidFill>
                  <a:srgbClr val="2D2D2D"/>
                </a:solidFill>
                <a:latin typeface="Microsoft Sans Serif"/>
                <a:cs typeface="Microsoft Sans Serif"/>
              </a:rPr>
              <a:t>0m</a:t>
            </a:r>
            <a:endParaRPr sz="1547" b="1" dirty="0">
              <a:latin typeface="Microsoft Sans Serif"/>
              <a:cs typeface="Microsoft Sans Serif"/>
            </a:endParaRPr>
          </a:p>
          <a:p>
            <a:pPr marR="4741" algn="ctr">
              <a:spcBef>
                <a:spcPts val="277"/>
              </a:spcBef>
            </a:pPr>
            <a:r>
              <a:rPr sz="1013" b="1" dirty="0">
                <a:solidFill>
                  <a:srgbClr val="2D2D2D"/>
                </a:solidFill>
                <a:latin typeface="Lucida Sans Unicode"/>
                <a:cs typeface="Lucida Sans Unicode"/>
              </a:rPr>
              <a:t>Population</a:t>
            </a:r>
            <a:endParaRPr sz="1013" b="1" dirty="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53199" y="4289214"/>
            <a:ext cx="2865120" cy="497840"/>
            <a:chOff x="6143624" y="4019550"/>
            <a:chExt cx="2686050" cy="466725"/>
          </a:xfrm>
        </p:grpSpPr>
        <p:sp>
          <p:nvSpPr>
            <p:cNvPr id="12" name="object 12"/>
            <p:cNvSpPr/>
            <p:nvPr/>
          </p:nvSpPr>
          <p:spPr>
            <a:xfrm>
              <a:off x="6143624" y="4048125"/>
              <a:ext cx="95250" cy="438150"/>
            </a:xfrm>
            <a:custGeom>
              <a:avLst/>
              <a:gdLst/>
              <a:ahLst/>
              <a:cxnLst/>
              <a:rect l="l" t="t" r="r" b="b"/>
              <a:pathLst>
                <a:path w="95250" h="438150">
                  <a:moveTo>
                    <a:pt x="95249" y="438149"/>
                  </a:moveTo>
                  <a:lnTo>
                    <a:pt x="0" y="438149"/>
                  </a:lnTo>
                  <a:lnTo>
                    <a:pt x="0" y="0"/>
                  </a:lnTo>
                  <a:lnTo>
                    <a:pt x="95249" y="0"/>
                  </a:lnTo>
                  <a:lnTo>
                    <a:pt x="95249" y="438149"/>
                  </a:lnTo>
                  <a:close/>
                </a:path>
              </a:pathLst>
            </a:custGeom>
            <a:solidFill>
              <a:srgbClr val="ED702D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7599" y="4019550"/>
              <a:ext cx="85725" cy="428625"/>
            </a:xfrm>
            <a:custGeom>
              <a:avLst/>
              <a:gdLst/>
              <a:ahLst/>
              <a:cxnLst/>
              <a:rect l="l" t="t" r="r" b="b"/>
              <a:pathLst>
                <a:path w="85725" h="428625">
                  <a:moveTo>
                    <a:pt x="85725" y="428624"/>
                  </a:moveTo>
                  <a:lnTo>
                    <a:pt x="0" y="428624"/>
                  </a:lnTo>
                  <a:lnTo>
                    <a:pt x="0" y="0"/>
                  </a:lnTo>
                  <a:lnTo>
                    <a:pt x="85725" y="0"/>
                  </a:lnTo>
                  <a:lnTo>
                    <a:pt x="85725" y="428624"/>
                  </a:lnTo>
                  <a:close/>
                </a:path>
              </a:pathLst>
            </a:custGeom>
            <a:solidFill>
              <a:srgbClr val="34044B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743949" y="4048125"/>
              <a:ext cx="85725" cy="438150"/>
            </a:xfrm>
            <a:custGeom>
              <a:avLst/>
              <a:gdLst/>
              <a:ahLst/>
              <a:cxnLst/>
              <a:rect l="l" t="t" r="r" b="b"/>
              <a:pathLst>
                <a:path w="85725" h="438150">
                  <a:moveTo>
                    <a:pt x="85725" y="438149"/>
                  </a:moveTo>
                  <a:lnTo>
                    <a:pt x="0" y="438149"/>
                  </a:lnTo>
                  <a:lnTo>
                    <a:pt x="0" y="0"/>
                  </a:lnTo>
                  <a:lnTo>
                    <a:pt x="85725" y="0"/>
                  </a:lnTo>
                  <a:lnTo>
                    <a:pt x="85725" y="438149"/>
                  </a:lnTo>
                  <a:close/>
                </a:path>
              </a:pathLst>
            </a:custGeom>
            <a:solidFill>
              <a:srgbClr val="668B9D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744018" y="4382981"/>
            <a:ext cx="451103" cy="336631"/>
          </a:xfrm>
          <a:prstGeom prst="rect">
            <a:avLst/>
          </a:prstGeom>
        </p:spPr>
        <p:txBody>
          <a:bodyPr vert="horz" wrap="square" lIns="0" tIns="14224" rIns="0" bIns="0" rtlCol="0">
            <a:spAutoFit/>
          </a:bodyPr>
          <a:lstStyle/>
          <a:p>
            <a:pPr>
              <a:lnSpc>
                <a:spcPts val="1392"/>
              </a:lnSpc>
              <a:spcBef>
                <a:spcPts val="112"/>
              </a:spcBef>
            </a:pPr>
            <a:r>
              <a:rPr sz="1227" b="1" spc="267" dirty="0">
                <a:solidFill>
                  <a:srgbClr val="2D2D2D"/>
                </a:solidFill>
                <a:latin typeface="Microsoft Sans Serif"/>
                <a:cs typeface="Microsoft Sans Serif"/>
              </a:rPr>
              <a:t>40</a:t>
            </a:r>
            <a:r>
              <a:rPr sz="1227" b="1" spc="416" dirty="0">
                <a:solidFill>
                  <a:srgbClr val="2D2D2D"/>
                </a:solidFill>
                <a:latin typeface="Microsoft Sans Serif"/>
                <a:cs typeface="Microsoft Sans Serif"/>
              </a:rPr>
              <a:t>%</a:t>
            </a:r>
            <a:endParaRPr sz="1227" b="1" dirty="0">
              <a:latin typeface="Microsoft Sans Serif"/>
              <a:cs typeface="Microsoft Sans Serif"/>
            </a:endParaRPr>
          </a:p>
          <a:p>
            <a:pPr>
              <a:lnSpc>
                <a:spcPts val="1072"/>
              </a:lnSpc>
            </a:pPr>
            <a:r>
              <a:rPr sz="960" b="1" spc="48" dirty="0">
                <a:solidFill>
                  <a:srgbClr val="2D2D2D"/>
                </a:solidFill>
                <a:latin typeface="Lucida Sans Unicode"/>
                <a:cs typeface="Lucida Sans Unicode"/>
              </a:rPr>
              <a:t>P</a:t>
            </a:r>
            <a:r>
              <a:rPr sz="960" b="1" spc="-11" dirty="0">
                <a:solidFill>
                  <a:srgbClr val="2D2D2D"/>
                </a:solidFill>
                <a:latin typeface="Lucida Sans Unicode"/>
                <a:cs typeface="Lucida Sans Unicode"/>
              </a:rPr>
              <a:t>o</a:t>
            </a:r>
            <a:r>
              <a:rPr sz="960" b="1" spc="-16" dirty="0">
                <a:solidFill>
                  <a:srgbClr val="2D2D2D"/>
                </a:solidFill>
                <a:latin typeface="Lucida Sans Unicode"/>
                <a:cs typeface="Lucida Sans Unicode"/>
              </a:rPr>
              <a:t>v</a:t>
            </a:r>
            <a:r>
              <a:rPr sz="960" b="1" spc="5" dirty="0">
                <a:solidFill>
                  <a:srgbClr val="2D2D2D"/>
                </a:solidFill>
                <a:latin typeface="Lucida Sans Unicode"/>
                <a:cs typeface="Lucida Sans Unicode"/>
              </a:rPr>
              <a:t>e</a:t>
            </a:r>
            <a:r>
              <a:rPr sz="960" b="1" dirty="0">
                <a:solidFill>
                  <a:srgbClr val="2D2D2D"/>
                </a:solidFill>
                <a:latin typeface="Lucida Sans Unicode"/>
                <a:cs typeface="Lucida Sans Unicode"/>
              </a:rPr>
              <a:t>r</a:t>
            </a:r>
            <a:r>
              <a:rPr sz="960" b="1" spc="-21" dirty="0">
                <a:solidFill>
                  <a:srgbClr val="2D2D2D"/>
                </a:solidFill>
                <a:latin typeface="Lucida Sans Unicode"/>
                <a:cs typeface="Lucida Sans Unicode"/>
              </a:rPr>
              <a:t>t</a:t>
            </a:r>
            <a:r>
              <a:rPr sz="960" b="1" spc="-16" dirty="0">
                <a:solidFill>
                  <a:srgbClr val="2D2D2D"/>
                </a:solidFill>
                <a:latin typeface="Lucida Sans Unicode"/>
                <a:cs typeface="Lucida Sans Unicode"/>
              </a:rPr>
              <a:t>y</a:t>
            </a:r>
            <a:endParaRPr sz="960" b="1" dirty="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46732" y="4342341"/>
            <a:ext cx="679365" cy="477695"/>
          </a:xfrm>
          <a:prstGeom prst="rect">
            <a:avLst/>
          </a:prstGeom>
        </p:spPr>
        <p:txBody>
          <a:bodyPr vert="horz" wrap="square" lIns="0" tIns="14224" rIns="0" bIns="0" rtlCol="0">
            <a:spAutoFit/>
          </a:bodyPr>
          <a:lstStyle/>
          <a:p>
            <a:pPr>
              <a:lnSpc>
                <a:spcPts val="1392"/>
              </a:lnSpc>
              <a:spcBef>
                <a:spcPts val="112"/>
              </a:spcBef>
            </a:pPr>
            <a:r>
              <a:rPr sz="1227" b="1" spc="315" dirty="0">
                <a:solidFill>
                  <a:srgbClr val="2D2D2D"/>
                </a:solidFill>
                <a:latin typeface="Microsoft Sans Serif"/>
                <a:cs typeface="Microsoft Sans Serif"/>
              </a:rPr>
              <a:t>17%</a:t>
            </a:r>
            <a:endParaRPr sz="1227" b="1" dirty="0">
              <a:latin typeface="Microsoft Sans Serif"/>
              <a:cs typeface="Microsoft Sans Serif"/>
            </a:endParaRPr>
          </a:p>
          <a:p>
            <a:pPr>
              <a:lnSpc>
                <a:spcPts val="1056"/>
              </a:lnSpc>
            </a:pPr>
            <a:r>
              <a:rPr sz="960" b="1" spc="-32" dirty="0">
                <a:solidFill>
                  <a:srgbClr val="2D2D2D"/>
                </a:solidFill>
                <a:latin typeface="Lucida Sans Unicode"/>
                <a:cs typeface="Lucida Sans Unicode"/>
              </a:rPr>
              <a:t>f</a:t>
            </a:r>
            <a:r>
              <a:rPr sz="960" b="1" spc="-11" dirty="0">
                <a:solidFill>
                  <a:srgbClr val="2D2D2D"/>
                </a:solidFill>
                <a:latin typeface="Lucida Sans Unicode"/>
                <a:cs typeface="Lucida Sans Unicode"/>
              </a:rPr>
              <a:t>o</a:t>
            </a:r>
            <a:r>
              <a:rPr sz="960" b="1" dirty="0">
                <a:solidFill>
                  <a:srgbClr val="2D2D2D"/>
                </a:solidFill>
                <a:latin typeface="Lucida Sans Unicode"/>
                <a:cs typeface="Lucida Sans Unicode"/>
              </a:rPr>
              <a:t>rm</a:t>
            </a:r>
            <a:r>
              <a:rPr sz="960" b="1" spc="5" dirty="0">
                <a:solidFill>
                  <a:srgbClr val="2D2D2D"/>
                </a:solidFill>
                <a:latin typeface="Lucida Sans Unicode"/>
                <a:cs typeface="Lucida Sans Unicode"/>
              </a:rPr>
              <a:t>a</a:t>
            </a:r>
            <a:r>
              <a:rPr sz="960" b="1" spc="-32" dirty="0">
                <a:solidFill>
                  <a:srgbClr val="2D2D2D"/>
                </a:solidFill>
                <a:latin typeface="Lucida Sans Unicode"/>
                <a:cs typeface="Lucida Sans Unicode"/>
              </a:rPr>
              <a:t>l</a:t>
            </a:r>
            <a:r>
              <a:rPr sz="960" b="1" spc="-53" dirty="0">
                <a:solidFill>
                  <a:srgbClr val="2D2D2D"/>
                </a:solidFill>
                <a:latin typeface="Lucida Sans Unicode"/>
                <a:cs typeface="Lucida Sans Unicode"/>
              </a:rPr>
              <a:t> </a:t>
            </a:r>
            <a:r>
              <a:rPr sz="960" b="1" spc="-16" dirty="0">
                <a:solidFill>
                  <a:srgbClr val="2D2D2D"/>
                </a:solidFill>
                <a:latin typeface="Lucida Sans Unicode"/>
                <a:cs typeface="Lucida Sans Unicode"/>
              </a:rPr>
              <a:t>p</a:t>
            </a:r>
            <a:r>
              <a:rPr sz="960" b="1" spc="5" dirty="0">
                <a:solidFill>
                  <a:srgbClr val="2D2D2D"/>
                </a:solidFill>
                <a:latin typeface="Lucida Sans Unicode"/>
                <a:cs typeface="Lucida Sans Unicode"/>
              </a:rPr>
              <a:t>a</a:t>
            </a:r>
            <a:r>
              <a:rPr sz="960" b="1" spc="-32" dirty="0">
                <a:solidFill>
                  <a:srgbClr val="2D2D2D"/>
                </a:solidFill>
                <a:latin typeface="Lucida Sans Unicode"/>
                <a:cs typeface="Lucida Sans Unicode"/>
              </a:rPr>
              <a:t>i</a:t>
            </a:r>
            <a:r>
              <a:rPr sz="960" b="1" spc="-11" dirty="0">
                <a:solidFill>
                  <a:srgbClr val="2D2D2D"/>
                </a:solidFill>
                <a:latin typeface="Lucida Sans Unicode"/>
                <a:cs typeface="Lucida Sans Unicode"/>
              </a:rPr>
              <a:t>d</a:t>
            </a:r>
            <a:endParaRPr sz="960" b="1" dirty="0">
              <a:latin typeface="Lucida Sans Unicode"/>
              <a:cs typeface="Lucida Sans Unicode"/>
            </a:endParaRPr>
          </a:p>
          <a:p>
            <a:pPr>
              <a:lnSpc>
                <a:spcPts val="1136"/>
              </a:lnSpc>
            </a:pPr>
            <a:r>
              <a:rPr sz="960" b="1" spc="-16" dirty="0">
                <a:solidFill>
                  <a:srgbClr val="2D2D2D"/>
                </a:solidFill>
                <a:latin typeface="Lucida Sans Unicode"/>
                <a:cs typeface="Lucida Sans Unicode"/>
              </a:rPr>
              <a:t>work</a:t>
            </a:r>
            <a:endParaRPr sz="960" b="1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09283" y="4382981"/>
            <a:ext cx="629920" cy="336631"/>
          </a:xfrm>
          <a:prstGeom prst="rect">
            <a:avLst/>
          </a:prstGeom>
        </p:spPr>
        <p:txBody>
          <a:bodyPr vert="horz" wrap="square" lIns="0" tIns="14224" rIns="0" bIns="0" rtlCol="0">
            <a:spAutoFit/>
          </a:bodyPr>
          <a:lstStyle/>
          <a:p>
            <a:pPr>
              <a:lnSpc>
                <a:spcPts val="1392"/>
              </a:lnSpc>
              <a:spcBef>
                <a:spcPts val="112"/>
              </a:spcBef>
            </a:pPr>
            <a:r>
              <a:rPr lang="en-US" sz="1227" b="1" spc="267" dirty="0">
                <a:solidFill>
                  <a:srgbClr val="2D2D2D"/>
                </a:solidFill>
                <a:latin typeface="Microsoft Sans Serif"/>
                <a:cs typeface="Microsoft Sans Serif"/>
              </a:rPr>
              <a:t>33</a:t>
            </a:r>
            <a:r>
              <a:rPr sz="1227" b="1" spc="128" dirty="0">
                <a:solidFill>
                  <a:srgbClr val="2D2D2D"/>
                </a:solidFill>
                <a:latin typeface="Microsoft Sans Serif"/>
                <a:cs typeface="Microsoft Sans Serif"/>
              </a:rPr>
              <a:t>.</a:t>
            </a:r>
            <a:r>
              <a:rPr sz="1227" b="1" spc="267" dirty="0">
                <a:solidFill>
                  <a:srgbClr val="2D2D2D"/>
                </a:solidFill>
                <a:latin typeface="Microsoft Sans Serif"/>
                <a:cs typeface="Microsoft Sans Serif"/>
              </a:rPr>
              <a:t>7</a:t>
            </a:r>
            <a:r>
              <a:rPr sz="1227" b="1" spc="416" dirty="0">
                <a:solidFill>
                  <a:srgbClr val="2D2D2D"/>
                </a:solidFill>
                <a:latin typeface="Microsoft Sans Serif"/>
                <a:cs typeface="Microsoft Sans Serif"/>
              </a:rPr>
              <a:t>%</a:t>
            </a:r>
            <a:endParaRPr sz="1227" b="1" dirty="0">
              <a:latin typeface="Microsoft Sans Serif"/>
              <a:cs typeface="Microsoft Sans Serif"/>
            </a:endParaRPr>
          </a:p>
          <a:p>
            <a:pPr>
              <a:lnSpc>
                <a:spcPts val="1072"/>
              </a:lnSpc>
            </a:pPr>
            <a:r>
              <a:rPr sz="960" b="1" spc="-11" dirty="0">
                <a:solidFill>
                  <a:srgbClr val="2D2D2D"/>
                </a:solidFill>
                <a:latin typeface="Lucida Sans Unicode"/>
                <a:cs typeface="Lucida Sans Unicode"/>
              </a:rPr>
              <a:t>In</a:t>
            </a:r>
            <a:r>
              <a:rPr sz="960" b="1" spc="203" dirty="0">
                <a:solidFill>
                  <a:srgbClr val="2D2D2D"/>
                </a:solidFill>
                <a:latin typeface="Lucida Sans Unicode"/>
                <a:cs typeface="Lucida Sans Unicode"/>
              </a:rPr>
              <a:t> </a:t>
            </a:r>
            <a:r>
              <a:rPr sz="960" b="1" spc="-11" dirty="0">
                <a:solidFill>
                  <a:srgbClr val="2D2D2D"/>
                </a:solidFill>
                <a:latin typeface="Lucida Sans Unicode"/>
                <a:cs typeface="Lucida Sans Unicode"/>
              </a:rPr>
              <a:t>ation</a:t>
            </a:r>
            <a:endParaRPr sz="960" b="1" dirty="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10399" y="6382173"/>
            <a:ext cx="121920" cy="12191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150682" y="6317825"/>
            <a:ext cx="1121664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16" dirty="0">
                <a:latin typeface="Roboto"/>
                <a:cs typeface="Roboto"/>
              </a:rPr>
              <a:t>Unemployment</a:t>
            </a:r>
            <a:endParaRPr sz="128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99956" y="6173962"/>
            <a:ext cx="392853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5" dirty="0">
                <a:latin typeface="Roboto"/>
                <a:cs typeface="Roboto"/>
              </a:rPr>
              <a:t>2019</a:t>
            </a:r>
            <a:endParaRPr sz="1280" dirty="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74764" y="6123258"/>
            <a:ext cx="392853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5" dirty="0">
                <a:latin typeface="Roboto"/>
                <a:cs typeface="Roboto"/>
              </a:rPr>
              <a:t>2022</a:t>
            </a:r>
            <a:endParaRPr sz="1280" dirty="0">
              <a:latin typeface="Roboto"/>
              <a:cs typeface="Robo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070985" y="5254413"/>
            <a:ext cx="7425605" cy="1002451"/>
            <a:chOff x="3816548" y="4924425"/>
            <a:chExt cx="6961505" cy="640715"/>
          </a:xfrm>
        </p:grpSpPr>
        <p:sp>
          <p:nvSpPr>
            <p:cNvPr id="23" name="object 23"/>
            <p:cNvSpPr/>
            <p:nvPr/>
          </p:nvSpPr>
          <p:spPr>
            <a:xfrm>
              <a:off x="3840360" y="5507907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6913586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40360" y="5507907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0" y="0"/>
                  </a:moveTo>
                  <a:lnTo>
                    <a:pt x="6913586" y="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840360" y="5498382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6913586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840360" y="5498382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0" y="0"/>
                  </a:moveTo>
                  <a:lnTo>
                    <a:pt x="6913586" y="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840360" y="550790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840360" y="550790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53947" y="550790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0753947" y="5507907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40360" y="5039216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0" y="0"/>
                  </a:moveTo>
                  <a:lnTo>
                    <a:pt x="6913586" y="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40360" y="5154007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6913586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3" name="object 33"/>
            <p:cNvSpPr/>
            <p:nvPr/>
          </p:nvSpPr>
          <p:spPr>
            <a:xfrm>
              <a:off x="3840360" y="5154007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0" y="0"/>
                  </a:moveTo>
                  <a:lnTo>
                    <a:pt x="6913586" y="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4" name="object 34"/>
            <p:cNvSpPr/>
            <p:nvPr/>
          </p:nvSpPr>
          <p:spPr>
            <a:xfrm>
              <a:off x="3840360" y="5268799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6913586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5" name="object 35"/>
            <p:cNvSpPr/>
            <p:nvPr/>
          </p:nvSpPr>
          <p:spPr>
            <a:xfrm>
              <a:off x="3840360" y="5268799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0" y="0"/>
                  </a:moveTo>
                  <a:lnTo>
                    <a:pt x="6913586" y="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6" name="object 36"/>
            <p:cNvSpPr/>
            <p:nvPr/>
          </p:nvSpPr>
          <p:spPr>
            <a:xfrm>
              <a:off x="3840360" y="5383590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6913586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7" name="object 37"/>
            <p:cNvSpPr/>
            <p:nvPr/>
          </p:nvSpPr>
          <p:spPr>
            <a:xfrm>
              <a:off x="3840360" y="5383590"/>
              <a:ext cx="6913880" cy="0"/>
            </a:xfrm>
            <a:custGeom>
              <a:avLst/>
              <a:gdLst/>
              <a:ahLst/>
              <a:cxnLst/>
              <a:rect l="l" t="t" r="r" b="b"/>
              <a:pathLst>
                <a:path w="6913880">
                  <a:moveTo>
                    <a:pt x="0" y="0"/>
                  </a:moveTo>
                  <a:lnTo>
                    <a:pt x="6913586" y="0"/>
                  </a:lnTo>
                </a:path>
              </a:pathLst>
            </a:custGeom>
            <a:ln w="9524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8" name="object 38"/>
            <p:cNvSpPr/>
            <p:nvPr/>
          </p:nvSpPr>
          <p:spPr>
            <a:xfrm>
              <a:off x="3840360" y="4933949"/>
              <a:ext cx="0" cy="564515"/>
            </a:xfrm>
            <a:custGeom>
              <a:avLst/>
              <a:gdLst/>
              <a:ahLst/>
              <a:cxnLst/>
              <a:rect l="l" t="t" r="r" b="b"/>
              <a:pathLst>
                <a:path h="564514">
                  <a:moveTo>
                    <a:pt x="0" y="56443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20"/>
            </a:p>
          </p:txBody>
        </p:sp>
        <p:sp>
          <p:nvSpPr>
            <p:cNvPr id="39" name="object 39"/>
            <p:cNvSpPr/>
            <p:nvPr/>
          </p:nvSpPr>
          <p:spPr>
            <a:xfrm>
              <a:off x="3840360" y="5010518"/>
              <a:ext cx="6913880" cy="439420"/>
            </a:xfrm>
            <a:custGeom>
              <a:avLst/>
              <a:gdLst/>
              <a:ahLst/>
              <a:cxnLst/>
              <a:rect l="l" t="t" r="r" b="b"/>
              <a:pathLst>
                <a:path w="6913880" h="439420">
                  <a:moveTo>
                    <a:pt x="0" y="439077"/>
                  </a:moveTo>
                  <a:lnTo>
                    <a:pt x="52932" y="439007"/>
                  </a:lnTo>
                  <a:lnTo>
                    <a:pt x="105755" y="438799"/>
                  </a:lnTo>
                  <a:lnTo>
                    <a:pt x="158472" y="438455"/>
                  </a:lnTo>
                  <a:lnTo>
                    <a:pt x="211082" y="437976"/>
                  </a:lnTo>
                  <a:lnTo>
                    <a:pt x="263589" y="437365"/>
                  </a:lnTo>
                  <a:lnTo>
                    <a:pt x="315993" y="436624"/>
                  </a:lnTo>
                  <a:lnTo>
                    <a:pt x="368296" y="435755"/>
                  </a:lnTo>
                  <a:lnTo>
                    <a:pt x="420500" y="434760"/>
                  </a:lnTo>
                  <a:lnTo>
                    <a:pt x="472606" y="433641"/>
                  </a:lnTo>
                  <a:lnTo>
                    <a:pt x="524617" y="432400"/>
                  </a:lnTo>
                  <a:lnTo>
                    <a:pt x="576533" y="431040"/>
                  </a:lnTo>
                  <a:lnTo>
                    <a:pt x="628356" y="429561"/>
                  </a:lnTo>
                  <a:lnTo>
                    <a:pt x="680088" y="427967"/>
                  </a:lnTo>
                  <a:lnTo>
                    <a:pt x="731731" y="426259"/>
                  </a:lnTo>
                  <a:lnTo>
                    <a:pt x="783285" y="424439"/>
                  </a:lnTo>
                  <a:lnTo>
                    <a:pt x="834754" y="422509"/>
                  </a:lnTo>
                  <a:lnTo>
                    <a:pt x="886137" y="420472"/>
                  </a:lnTo>
                  <a:lnTo>
                    <a:pt x="937438" y="418330"/>
                  </a:lnTo>
                  <a:lnTo>
                    <a:pt x="988657" y="416084"/>
                  </a:lnTo>
                  <a:lnTo>
                    <a:pt x="1039796" y="413737"/>
                  </a:lnTo>
                  <a:lnTo>
                    <a:pt x="1090857" y="411290"/>
                  </a:lnTo>
                  <a:lnTo>
                    <a:pt x="1141842" y="408746"/>
                  </a:lnTo>
                  <a:lnTo>
                    <a:pt x="1192751" y="406106"/>
                  </a:lnTo>
                  <a:lnTo>
                    <a:pt x="1243587" y="403374"/>
                  </a:lnTo>
                  <a:lnTo>
                    <a:pt x="1294351" y="400550"/>
                  </a:lnTo>
                  <a:lnTo>
                    <a:pt x="1345045" y="397637"/>
                  </a:lnTo>
                  <a:lnTo>
                    <a:pt x="1395671" y="394637"/>
                  </a:lnTo>
                  <a:lnTo>
                    <a:pt x="1446229" y="391552"/>
                  </a:lnTo>
                  <a:lnTo>
                    <a:pt x="1496722" y="388384"/>
                  </a:lnTo>
                  <a:lnTo>
                    <a:pt x="1547152" y="385135"/>
                  </a:lnTo>
                  <a:lnTo>
                    <a:pt x="1597519" y="381807"/>
                  </a:lnTo>
                  <a:lnTo>
                    <a:pt x="1647826" y="378402"/>
                  </a:lnTo>
                  <a:lnTo>
                    <a:pt x="1698074" y="374923"/>
                  </a:lnTo>
                  <a:lnTo>
                    <a:pt x="1748265" y="371370"/>
                  </a:lnTo>
                  <a:lnTo>
                    <a:pt x="1798400" y="367747"/>
                  </a:lnTo>
                  <a:lnTo>
                    <a:pt x="1848481" y="364056"/>
                  </a:lnTo>
                  <a:lnTo>
                    <a:pt x="1898509" y="360297"/>
                  </a:lnTo>
                  <a:lnTo>
                    <a:pt x="1948487" y="356475"/>
                  </a:lnTo>
                  <a:lnTo>
                    <a:pt x="1998416" y="352590"/>
                  </a:lnTo>
                  <a:lnTo>
                    <a:pt x="2048297" y="348644"/>
                  </a:lnTo>
                  <a:lnTo>
                    <a:pt x="2098132" y="344640"/>
                  </a:lnTo>
                  <a:lnTo>
                    <a:pt x="2147922" y="340579"/>
                  </a:lnTo>
                  <a:lnTo>
                    <a:pt x="2197670" y="336465"/>
                  </a:lnTo>
                  <a:lnTo>
                    <a:pt x="2247377" y="332298"/>
                  </a:lnTo>
                  <a:lnTo>
                    <a:pt x="2297044" y="328080"/>
                  </a:lnTo>
                  <a:lnTo>
                    <a:pt x="2346673" y="323815"/>
                  </a:lnTo>
                  <a:lnTo>
                    <a:pt x="2396266" y="319504"/>
                  </a:lnTo>
                  <a:lnTo>
                    <a:pt x="2445825" y="315148"/>
                  </a:lnTo>
                  <a:lnTo>
                    <a:pt x="2495350" y="310751"/>
                  </a:lnTo>
                  <a:lnTo>
                    <a:pt x="2544844" y="306313"/>
                  </a:lnTo>
                  <a:lnTo>
                    <a:pt x="2594308" y="301838"/>
                  </a:lnTo>
                  <a:lnTo>
                    <a:pt x="2643743" y="297326"/>
                  </a:lnTo>
                  <a:lnTo>
                    <a:pt x="2693152" y="292781"/>
                  </a:lnTo>
                  <a:lnTo>
                    <a:pt x="2742536" y="288205"/>
                  </a:lnTo>
                  <a:lnTo>
                    <a:pt x="2791897" y="283598"/>
                  </a:lnTo>
                  <a:lnTo>
                    <a:pt x="2841236" y="278964"/>
                  </a:lnTo>
                  <a:lnTo>
                    <a:pt x="2890555" y="274304"/>
                  </a:lnTo>
                  <a:lnTo>
                    <a:pt x="2939855" y="269621"/>
                  </a:lnTo>
                  <a:lnTo>
                    <a:pt x="2989138" y="264916"/>
                  </a:lnTo>
                  <a:lnTo>
                    <a:pt x="3038406" y="260192"/>
                  </a:lnTo>
                  <a:lnTo>
                    <a:pt x="3087660" y="255450"/>
                  </a:lnTo>
                  <a:lnTo>
                    <a:pt x="3136903" y="250693"/>
                  </a:lnTo>
                  <a:lnTo>
                    <a:pt x="3186134" y="245922"/>
                  </a:lnTo>
                  <a:lnTo>
                    <a:pt x="3235357" y="241140"/>
                  </a:lnTo>
                  <a:lnTo>
                    <a:pt x="3284572" y="236350"/>
                  </a:lnTo>
                  <a:lnTo>
                    <a:pt x="3333782" y="231551"/>
                  </a:lnTo>
                  <a:lnTo>
                    <a:pt x="3382988" y="226748"/>
                  </a:lnTo>
                  <a:lnTo>
                    <a:pt x="3432192" y="221942"/>
                  </a:lnTo>
                  <a:lnTo>
                    <a:pt x="3481394" y="217135"/>
                  </a:lnTo>
                  <a:lnTo>
                    <a:pt x="3530598" y="212328"/>
                  </a:lnTo>
                  <a:lnTo>
                    <a:pt x="3579803" y="207525"/>
                  </a:lnTo>
                  <a:lnTo>
                    <a:pt x="3629013" y="202727"/>
                  </a:lnTo>
                  <a:lnTo>
                    <a:pt x="3678229" y="197936"/>
                  </a:lnTo>
                  <a:lnTo>
                    <a:pt x="3727452" y="193154"/>
                  </a:lnTo>
                  <a:lnTo>
                    <a:pt x="3776683" y="188384"/>
                  </a:lnTo>
                  <a:lnTo>
                    <a:pt x="3825925" y="183627"/>
                  </a:lnTo>
                  <a:lnTo>
                    <a:pt x="3875180" y="178885"/>
                  </a:lnTo>
                  <a:lnTo>
                    <a:pt x="3924447" y="174161"/>
                  </a:lnTo>
                  <a:lnTo>
                    <a:pt x="3973731" y="169456"/>
                  </a:lnTo>
                  <a:lnTo>
                    <a:pt x="4023031" y="164772"/>
                  </a:lnTo>
                  <a:lnTo>
                    <a:pt x="4072350" y="160113"/>
                  </a:lnTo>
                  <a:lnTo>
                    <a:pt x="4121689" y="155478"/>
                  </a:lnTo>
                  <a:lnTo>
                    <a:pt x="4171049" y="150872"/>
                  </a:lnTo>
                  <a:lnTo>
                    <a:pt x="4220433" y="146295"/>
                  </a:lnTo>
                  <a:lnTo>
                    <a:pt x="4269843" y="141750"/>
                  </a:lnTo>
                  <a:lnTo>
                    <a:pt x="4319278" y="137239"/>
                  </a:lnTo>
                  <a:lnTo>
                    <a:pt x="4368742" y="132763"/>
                  </a:lnTo>
                  <a:lnTo>
                    <a:pt x="4418236" y="128326"/>
                  </a:lnTo>
                  <a:lnTo>
                    <a:pt x="4467761" y="123928"/>
                  </a:lnTo>
                  <a:lnTo>
                    <a:pt x="4517320" y="119573"/>
                  </a:lnTo>
                  <a:lnTo>
                    <a:pt x="4566913" y="115261"/>
                  </a:lnTo>
                  <a:lnTo>
                    <a:pt x="4616542" y="110996"/>
                  </a:lnTo>
                  <a:lnTo>
                    <a:pt x="4666209" y="106779"/>
                  </a:lnTo>
                  <a:lnTo>
                    <a:pt x="4715916" y="102612"/>
                  </a:lnTo>
                  <a:lnTo>
                    <a:pt x="4765664" y="98497"/>
                  </a:lnTo>
                  <a:lnTo>
                    <a:pt x="4815454" y="94437"/>
                  </a:lnTo>
                  <a:lnTo>
                    <a:pt x="4865289" y="90433"/>
                  </a:lnTo>
                  <a:lnTo>
                    <a:pt x="4915170" y="86487"/>
                  </a:lnTo>
                  <a:lnTo>
                    <a:pt x="4965099" y="82602"/>
                  </a:lnTo>
                  <a:lnTo>
                    <a:pt x="5015076" y="78779"/>
                  </a:lnTo>
                  <a:lnTo>
                    <a:pt x="5065105" y="75021"/>
                  </a:lnTo>
                  <a:lnTo>
                    <a:pt x="5115186" y="71329"/>
                  </a:lnTo>
                  <a:lnTo>
                    <a:pt x="5165321" y="67706"/>
                  </a:lnTo>
                  <a:lnTo>
                    <a:pt x="5215512" y="64154"/>
                  </a:lnTo>
                  <a:lnTo>
                    <a:pt x="5265760" y="60674"/>
                  </a:lnTo>
                  <a:lnTo>
                    <a:pt x="5316067" y="57270"/>
                  </a:lnTo>
                  <a:lnTo>
                    <a:pt x="5366434" y="53942"/>
                  </a:lnTo>
                  <a:lnTo>
                    <a:pt x="5416863" y="50693"/>
                  </a:lnTo>
                  <a:lnTo>
                    <a:pt x="5467357" y="47525"/>
                  </a:lnTo>
                  <a:lnTo>
                    <a:pt x="5517915" y="44440"/>
                  </a:lnTo>
                  <a:lnTo>
                    <a:pt x="5568541" y="41440"/>
                  </a:lnTo>
                  <a:lnTo>
                    <a:pt x="5619235" y="38527"/>
                  </a:lnTo>
                  <a:lnTo>
                    <a:pt x="5669999" y="35703"/>
                  </a:lnTo>
                  <a:lnTo>
                    <a:pt x="5720835" y="32970"/>
                  </a:lnTo>
                  <a:lnTo>
                    <a:pt x="5771744" y="30331"/>
                  </a:lnTo>
                  <a:lnTo>
                    <a:pt x="5822729" y="27787"/>
                  </a:lnTo>
                  <a:lnTo>
                    <a:pt x="5873790" y="25340"/>
                  </a:lnTo>
                  <a:lnTo>
                    <a:pt x="5924929" y="22992"/>
                  </a:lnTo>
                  <a:lnTo>
                    <a:pt x="5976148" y="20747"/>
                  </a:lnTo>
                  <a:lnTo>
                    <a:pt x="6027449" y="18604"/>
                  </a:lnTo>
                  <a:lnTo>
                    <a:pt x="6078832" y="16567"/>
                  </a:lnTo>
                  <a:lnTo>
                    <a:pt x="6130301" y="14638"/>
                  </a:lnTo>
                  <a:lnTo>
                    <a:pt x="6181855" y="12818"/>
                  </a:lnTo>
                  <a:lnTo>
                    <a:pt x="6233498" y="11110"/>
                  </a:lnTo>
                  <a:lnTo>
                    <a:pt x="6285230" y="9515"/>
                  </a:lnTo>
                  <a:lnTo>
                    <a:pt x="6337053" y="8037"/>
                  </a:lnTo>
                  <a:lnTo>
                    <a:pt x="6388969" y="6676"/>
                  </a:lnTo>
                  <a:lnTo>
                    <a:pt x="6440980" y="5435"/>
                  </a:lnTo>
                  <a:lnTo>
                    <a:pt x="6493086" y="4316"/>
                  </a:lnTo>
                  <a:lnTo>
                    <a:pt x="6545290" y="3321"/>
                  </a:lnTo>
                  <a:lnTo>
                    <a:pt x="6597593" y="2452"/>
                  </a:lnTo>
                  <a:lnTo>
                    <a:pt x="6649997" y="1711"/>
                  </a:lnTo>
                  <a:lnTo>
                    <a:pt x="6702504" y="1101"/>
                  </a:lnTo>
                  <a:lnTo>
                    <a:pt x="6755114" y="622"/>
                  </a:lnTo>
                  <a:lnTo>
                    <a:pt x="6807830" y="277"/>
                  </a:lnTo>
                  <a:lnTo>
                    <a:pt x="6860654" y="69"/>
                  </a:lnTo>
                  <a:lnTo>
                    <a:pt x="6913586" y="0"/>
                  </a:lnTo>
                </a:path>
              </a:pathLst>
            </a:custGeom>
            <a:ln w="47624">
              <a:solidFill>
                <a:srgbClr val="242424"/>
              </a:solidFill>
            </a:ln>
          </p:spPr>
          <p:txBody>
            <a:bodyPr wrap="square" lIns="0" tIns="0" rIns="0" bIns="0" rtlCol="0"/>
            <a:lstStyle/>
            <a:p>
              <a:endParaRPr sz="192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664611" y="5215990"/>
            <a:ext cx="344085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5" dirty="0">
                <a:latin typeface="Roboto"/>
                <a:cs typeface="Roboto"/>
              </a:rPr>
              <a:t>32.0</a:t>
            </a:r>
            <a:endParaRPr sz="1280">
              <a:latin typeface="Roboto"/>
              <a:cs typeface="Robo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64611" y="5338434"/>
            <a:ext cx="344085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5" dirty="0">
                <a:latin typeface="Roboto"/>
                <a:cs typeface="Roboto"/>
              </a:rPr>
              <a:t>28.0</a:t>
            </a:r>
            <a:endParaRPr sz="1280">
              <a:latin typeface="Roboto"/>
              <a:cs typeface="Robo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64611" y="5583323"/>
            <a:ext cx="344085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5" dirty="0">
                <a:latin typeface="Roboto"/>
                <a:cs typeface="Roboto"/>
              </a:rPr>
              <a:t>20.0</a:t>
            </a:r>
            <a:endParaRPr sz="1280">
              <a:latin typeface="Roboto"/>
              <a:cs typeface="Robo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64611" y="5705767"/>
            <a:ext cx="344085" cy="21065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>
              <a:spcBef>
                <a:spcPts val="107"/>
              </a:spcBef>
            </a:pPr>
            <a:r>
              <a:rPr sz="1280" spc="-5" dirty="0">
                <a:latin typeface="Roboto"/>
                <a:cs typeface="Roboto"/>
              </a:rPr>
              <a:t>16.0</a:t>
            </a:r>
            <a:endParaRPr sz="1280">
              <a:latin typeface="Roboto"/>
              <a:cs typeface="Roboto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1680951" y="2580238"/>
            <a:ext cx="2014388" cy="1081150"/>
          </a:xfrm>
          <a:prstGeom prst="rect">
            <a:avLst/>
          </a:prstGeom>
        </p:spPr>
        <p:txBody>
          <a:bodyPr vert="horz" wrap="square" lIns="0" tIns="41994" rIns="0" bIns="0" rtlCol="0" anchor="ctr">
            <a:spAutoFit/>
          </a:bodyPr>
          <a:lstStyle/>
          <a:p>
            <a:pPr marL="13547" marR="5419">
              <a:lnSpc>
                <a:spcPts val="2720"/>
              </a:lnSpc>
              <a:spcBef>
                <a:spcPts val="330"/>
              </a:spcBef>
            </a:pPr>
            <a:r>
              <a:rPr sz="2400" spc="-261" dirty="0">
                <a:solidFill>
                  <a:srgbClr val="242424"/>
                </a:solidFill>
              </a:rPr>
              <a:t>$10</a:t>
            </a:r>
            <a:r>
              <a:rPr sz="2400" spc="-224" dirty="0">
                <a:solidFill>
                  <a:srgbClr val="242424"/>
                </a:solidFill>
              </a:rPr>
              <a:t> </a:t>
            </a:r>
            <a:r>
              <a:rPr sz="2400" spc="-144" dirty="0">
                <a:solidFill>
                  <a:srgbClr val="242424"/>
                </a:solidFill>
              </a:rPr>
              <a:t>b</a:t>
            </a:r>
            <a:r>
              <a:rPr sz="2400" spc="-64" dirty="0">
                <a:solidFill>
                  <a:srgbClr val="242424"/>
                </a:solidFill>
              </a:rPr>
              <a:t>i</a:t>
            </a:r>
            <a:r>
              <a:rPr sz="2400" spc="-43" dirty="0">
                <a:solidFill>
                  <a:srgbClr val="242424"/>
                </a:solidFill>
              </a:rPr>
              <a:t>ll</a:t>
            </a:r>
            <a:r>
              <a:rPr sz="2400" spc="-64" dirty="0">
                <a:solidFill>
                  <a:srgbClr val="242424"/>
                </a:solidFill>
              </a:rPr>
              <a:t>i</a:t>
            </a:r>
            <a:r>
              <a:rPr sz="2400" spc="-149" dirty="0">
                <a:solidFill>
                  <a:srgbClr val="242424"/>
                </a:solidFill>
              </a:rPr>
              <a:t>o</a:t>
            </a:r>
            <a:r>
              <a:rPr sz="2400" spc="-107" dirty="0">
                <a:solidFill>
                  <a:srgbClr val="242424"/>
                </a:solidFill>
              </a:rPr>
              <a:t>n  </a:t>
            </a:r>
            <a:r>
              <a:rPr sz="2400" spc="-149" dirty="0">
                <a:solidFill>
                  <a:srgbClr val="242424"/>
                </a:solidFill>
              </a:rPr>
              <a:t>annual </a:t>
            </a:r>
            <a:r>
              <a:rPr sz="2400" spc="-144" dirty="0">
                <a:solidFill>
                  <a:srgbClr val="242424"/>
                </a:solidFill>
              </a:rPr>
              <a:t> </a:t>
            </a:r>
            <a:r>
              <a:rPr sz="2400" spc="-101" dirty="0">
                <a:solidFill>
                  <a:srgbClr val="242424"/>
                </a:solidFill>
              </a:rPr>
              <a:t>f</a:t>
            </a:r>
            <a:r>
              <a:rPr sz="2400" spc="-64" dirty="0">
                <a:solidFill>
                  <a:srgbClr val="242424"/>
                </a:solidFill>
              </a:rPr>
              <a:t>i</a:t>
            </a:r>
            <a:r>
              <a:rPr sz="2400" spc="-165" dirty="0">
                <a:solidFill>
                  <a:srgbClr val="242424"/>
                </a:solidFill>
              </a:rPr>
              <a:t>n</a:t>
            </a:r>
            <a:r>
              <a:rPr sz="2400" spc="-176" dirty="0">
                <a:solidFill>
                  <a:srgbClr val="242424"/>
                </a:solidFill>
              </a:rPr>
              <a:t>a</a:t>
            </a:r>
            <a:r>
              <a:rPr sz="2400" spc="-165" dirty="0">
                <a:solidFill>
                  <a:srgbClr val="242424"/>
                </a:solidFill>
              </a:rPr>
              <a:t>n</a:t>
            </a:r>
            <a:r>
              <a:rPr sz="2400" spc="-149" dirty="0">
                <a:solidFill>
                  <a:srgbClr val="242424"/>
                </a:solidFill>
              </a:rPr>
              <a:t>c</a:t>
            </a:r>
            <a:r>
              <a:rPr sz="2400" spc="-64" dirty="0">
                <a:solidFill>
                  <a:srgbClr val="242424"/>
                </a:solidFill>
              </a:rPr>
              <a:t>i</a:t>
            </a:r>
            <a:r>
              <a:rPr sz="2400" spc="-165" dirty="0">
                <a:solidFill>
                  <a:srgbClr val="242424"/>
                </a:solidFill>
              </a:rPr>
              <a:t>n</a:t>
            </a:r>
            <a:r>
              <a:rPr sz="2400" spc="-229" dirty="0">
                <a:solidFill>
                  <a:srgbClr val="242424"/>
                </a:solidFill>
              </a:rPr>
              <a:t>g</a:t>
            </a:r>
            <a:r>
              <a:rPr sz="2400" spc="-224" dirty="0">
                <a:solidFill>
                  <a:srgbClr val="242424"/>
                </a:solidFill>
              </a:rPr>
              <a:t> </a:t>
            </a:r>
            <a:r>
              <a:rPr sz="2400" spc="-165" dirty="0">
                <a:solidFill>
                  <a:srgbClr val="242424"/>
                </a:solidFill>
              </a:rPr>
              <a:t>n</a:t>
            </a:r>
            <a:r>
              <a:rPr sz="2400" spc="-187" dirty="0">
                <a:solidFill>
                  <a:srgbClr val="242424"/>
                </a:solidFill>
              </a:rPr>
              <a:t>ee</a:t>
            </a:r>
            <a:r>
              <a:rPr sz="2400" spc="-139" dirty="0">
                <a:solidFill>
                  <a:srgbClr val="242424"/>
                </a:solidFill>
              </a:rPr>
              <a:t>d</a:t>
            </a:r>
            <a:endParaRPr sz="2400" dirty="0"/>
          </a:p>
        </p:txBody>
      </p:sp>
      <p:sp>
        <p:nvSpPr>
          <p:cNvPr id="45" name="object 45"/>
          <p:cNvSpPr txBox="1"/>
          <p:nvPr/>
        </p:nvSpPr>
        <p:spPr>
          <a:xfrm>
            <a:off x="3637518" y="5484707"/>
            <a:ext cx="1042416" cy="32070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0641">
              <a:spcBef>
                <a:spcPts val="133"/>
              </a:spcBef>
            </a:pPr>
            <a:r>
              <a:rPr sz="1920" spc="-288" baseline="39351" dirty="0">
                <a:latin typeface="Roboto"/>
                <a:cs typeface="Roboto"/>
              </a:rPr>
              <a:t>24.0</a:t>
            </a:r>
            <a:r>
              <a:rPr sz="1973" b="1" spc="-192" dirty="0">
                <a:solidFill>
                  <a:srgbClr val="242424"/>
                </a:solidFill>
                <a:latin typeface="Tahoma"/>
                <a:cs typeface="Tahoma"/>
              </a:rPr>
              <a:t>17.7%</a:t>
            </a:r>
            <a:endParaRPr sz="1973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64611" y="4936067"/>
            <a:ext cx="7762240" cy="32070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3547">
              <a:spcBef>
                <a:spcPts val="133"/>
              </a:spcBef>
              <a:tabLst>
                <a:tab pos="7261917" algn="l"/>
              </a:tabLst>
            </a:pPr>
            <a:r>
              <a:rPr sz="1920" spc="-7" baseline="-23148" dirty="0">
                <a:latin typeface="Roboto"/>
                <a:cs typeface="Roboto"/>
              </a:rPr>
              <a:t>36.0  </a:t>
            </a:r>
            <a:r>
              <a:rPr sz="1920" spc="-231" baseline="-23148" dirty="0">
                <a:latin typeface="Roboto"/>
                <a:cs typeface="Roboto"/>
              </a:rPr>
              <a:t> </a:t>
            </a:r>
            <a:r>
              <a:rPr sz="1973" u="sng" spc="5" dirty="0">
                <a:solidFill>
                  <a:srgbClr val="242424"/>
                </a:solidFill>
                <a:uFill>
                  <a:solidFill>
                    <a:srgbClr val="DFDFD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73" u="sng" dirty="0">
                <a:solidFill>
                  <a:srgbClr val="242424"/>
                </a:solidFill>
                <a:uFill>
                  <a:solidFill>
                    <a:srgbClr val="DFDFD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973" b="1" u="sng" spc="-203" dirty="0">
                <a:solidFill>
                  <a:srgbClr val="242424"/>
                </a:solidFill>
                <a:uFill>
                  <a:solidFill>
                    <a:srgbClr val="DFDFDF"/>
                  </a:solidFill>
                </a:uFill>
                <a:latin typeface="Tahoma"/>
                <a:cs typeface="Tahoma"/>
              </a:rPr>
              <a:t>33</a:t>
            </a:r>
            <a:r>
              <a:rPr sz="1973" b="1" u="sng" spc="-656" dirty="0">
                <a:solidFill>
                  <a:srgbClr val="242424"/>
                </a:solidFill>
                <a:uFill>
                  <a:solidFill>
                    <a:srgbClr val="DFDFDF"/>
                  </a:solidFill>
                </a:uFill>
                <a:latin typeface="Tahoma"/>
                <a:cs typeface="Tahoma"/>
              </a:rPr>
              <a:t>%</a:t>
            </a:r>
            <a:endParaRPr sz="1973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DA9D19-32EC-8CF4-201F-97F0241CAFBD}"/>
              </a:ext>
            </a:extLst>
          </p:cNvPr>
          <p:cNvSpPr/>
          <p:nvPr/>
        </p:nvSpPr>
        <p:spPr>
          <a:xfrm rot="10800000" flipV="1">
            <a:off x="193964" y="6044101"/>
            <a:ext cx="10810920" cy="79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entire process is with commendable support from the UNDP country office in Nigeria and of course, other Development Partners on the steering Committee.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158FB5F-FC8A-C5AE-45EB-611C1801BB87}"/>
              </a:ext>
            </a:extLst>
          </p:cNvPr>
          <p:cNvSpPr txBox="1">
            <a:spLocks/>
          </p:cNvSpPr>
          <p:nvPr/>
        </p:nvSpPr>
        <p:spPr>
          <a:xfrm>
            <a:off x="533400" y="396570"/>
            <a:ext cx="111252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j-ea"/>
                <a:cs typeface="Segoe UI" panose="020B0502040204020203" pitchFamily="34" charset="0"/>
              </a:rPr>
              <a:t>INFF Process in Nigeria: Key Milestones</a:t>
            </a:r>
            <a:endParaRPr kumimoji="0" lang="en-ID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j-ea"/>
              <a:cs typeface="Segoe UI" panose="020B0502040204020203" pitchFamily="34" charset="0"/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E5D9B0CE-7FB1-C470-5848-88D10963E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960646"/>
              </p:ext>
            </p:extLst>
          </p:nvPr>
        </p:nvGraphicFramePr>
        <p:xfrm>
          <a:off x="193964" y="1324483"/>
          <a:ext cx="11845636" cy="4671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179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6B35E7ED-A04B-406E-B527-BFBCBC0BBEB1}"/>
              </a:ext>
            </a:extLst>
          </p:cNvPr>
          <p:cNvSpPr txBox="1">
            <a:spLocks/>
          </p:cNvSpPr>
          <p:nvPr/>
        </p:nvSpPr>
        <p:spPr>
          <a:xfrm>
            <a:off x="314740" y="153372"/>
            <a:ext cx="10203643" cy="72007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0" dirty="0">
                <a:solidFill>
                  <a:srgbClr val="283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NDP 2021-25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8307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38E1E3-9D94-4A90-81F4-82B909E2A5F4}"/>
              </a:ext>
            </a:extLst>
          </p:cNvPr>
          <p:cNvSpPr/>
          <p:nvPr/>
        </p:nvSpPr>
        <p:spPr>
          <a:xfrm>
            <a:off x="4531325" y="1862307"/>
            <a:ext cx="3587800" cy="963259"/>
          </a:xfrm>
          <a:prstGeom prst="rect">
            <a:avLst/>
          </a:prstGeom>
          <a:solidFill>
            <a:srgbClr val="63A537"/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00" b="0" i="0" u="none" strike="noStrike" kern="0" cap="none" spc="0" normalizeH="0" baseline="0" noProof="0" dirty="0">
              <a:ln>
                <a:noFill/>
              </a:ln>
              <a:solidFill>
                <a:srgbClr val="F6F8FA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9B2A69-D609-4983-BE6E-3EB070E4607E}"/>
              </a:ext>
            </a:extLst>
          </p:cNvPr>
          <p:cNvSpPr/>
          <p:nvPr/>
        </p:nvSpPr>
        <p:spPr>
          <a:xfrm>
            <a:off x="4531325" y="3187465"/>
            <a:ext cx="3587800" cy="963259"/>
          </a:xfrm>
          <a:prstGeom prst="rect">
            <a:avLst/>
          </a:prstGeom>
          <a:solidFill>
            <a:srgbClr val="63A537"/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00" b="0" i="0" u="none" strike="noStrike" kern="0" cap="none" spc="0" normalizeH="0" baseline="0" noProof="0" dirty="0">
              <a:ln>
                <a:noFill/>
              </a:ln>
              <a:solidFill>
                <a:srgbClr val="F6F8FA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7EA525-7CED-46B2-ADDA-CF9D59087DE3}"/>
              </a:ext>
            </a:extLst>
          </p:cNvPr>
          <p:cNvSpPr/>
          <p:nvPr/>
        </p:nvSpPr>
        <p:spPr>
          <a:xfrm>
            <a:off x="4531325" y="4463499"/>
            <a:ext cx="3587800" cy="963259"/>
          </a:xfrm>
          <a:prstGeom prst="rect">
            <a:avLst/>
          </a:prstGeom>
          <a:solidFill>
            <a:srgbClr val="63A537"/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00" b="0" i="0" u="none" strike="noStrike" kern="0" cap="none" spc="0" normalizeH="0" baseline="0" noProof="0" dirty="0">
              <a:ln>
                <a:noFill/>
              </a:ln>
              <a:solidFill>
                <a:srgbClr val="F6F8FA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1563EE3-74F0-4FFE-9B7E-EA9A096110FD}"/>
              </a:ext>
            </a:extLst>
          </p:cNvPr>
          <p:cNvSpPr/>
          <p:nvPr/>
        </p:nvSpPr>
        <p:spPr>
          <a:xfrm>
            <a:off x="4582977" y="1914434"/>
            <a:ext cx="365761" cy="305410"/>
          </a:xfrm>
          <a:prstGeom prst="rect">
            <a:avLst/>
          </a:prstGeom>
          <a:solidFill>
            <a:srgbClr val="F6F8FA">
              <a:lumMod val="50000"/>
            </a:srgbClr>
          </a:solidFill>
          <a:ln w="3175" cap="flat" cmpd="sng" algn="ctr">
            <a:solidFill>
              <a:srgbClr val="F6F8F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A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</a:t>
            </a:r>
            <a:endParaRPr kumimoji="0" lang="en-ZA" sz="1200" b="0" i="0" u="none" strike="noStrike" kern="0" cap="none" spc="0" normalizeH="0" baseline="0" noProof="0" dirty="0">
              <a:ln>
                <a:noFill/>
              </a:ln>
              <a:solidFill>
                <a:srgbClr val="F6F8FA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442C69-B469-4EEB-9345-49D99D794405}"/>
              </a:ext>
            </a:extLst>
          </p:cNvPr>
          <p:cNvSpPr/>
          <p:nvPr/>
        </p:nvSpPr>
        <p:spPr>
          <a:xfrm>
            <a:off x="4582978" y="3229083"/>
            <a:ext cx="365760" cy="365760"/>
          </a:xfrm>
          <a:prstGeom prst="rect">
            <a:avLst/>
          </a:prstGeom>
          <a:solidFill>
            <a:srgbClr val="F6F8FA">
              <a:lumMod val="50000"/>
            </a:srgbClr>
          </a:solidFill>
          <a:ln w="3175" cap="flat" cmpd="sng" algn="ctr">
            <a:solidFill>
              <a:srgbClr val="F6F8F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F6F8FA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5911D1-2D3F-4030-B649-5F4A18D0D4FF}"/>
              </a:ext>
            </a:extLst>
          </p:cNvPr>
          <p:cNvSpPr/>
          <p:nvPr/>
        </p:nvSpPr>
        <p:spPr>
          <a:xfrm>
            <a:off x="4582978" y="4514760"/>
            <a:ext cx="365760" cy="365760"/>
          </a:xfrm>
          <a:prstGeom prst="rect">
            <a:avLst/>
          </a:prstGeom>
          <a:solidFill>
            <a:srgbClr val="F6F8FA">
              <a:lumMod val="50000"/>
            </a:srgbClr>
          </a:solidFill>
          <a:ln w="3175" cap="flat" cmpd="sng" algn="ctr">
            <a:solidFill>
              <a:srgbClr val="F6F8F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F6F8FA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A821D4-FF74-4CE8-A0FF-199F57994B59}"/>
              </a:ext>
            </a:extLst>
          </p:cNvPr>
          <p:cNvSpPr txBox="1"/>
          <p:nvPr/>
        </p:nvSpPr>
        <p:spPr>
          <a:xfrm>
            <a:off x="4986429" y="1837654"/>
            <a:ext cx="3111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en-US" sz="1050" b="1" u="sng" kern="0" dirty="0">
                <a:solidFill>
                  <a:srgbClr val="F6F8FA"/>
                </a:solidFill>
                <a:latin typeface="Calibri"/>
                <a:cs typeface="Helvetica"/>
                <a:sym typeface="Helvetica"/>
              </a:rPr>
              <a:t>Key Policy Action - Infrastructure</a:t>
            </a:r>
            <a:endParaRPr lang="en-ZA" sz="1050" b="1" u="sng" kern="0" dirty="0">
              <a:solidFill>
                <a:srgbClr val="F6F8FA"/>
              </a:solidFill>
              <a:latin typeface="Calibri"/>
              <a:cs typeface="Helvetica"/>
              <a:sym typeface="Helvetic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E71C3E-C564-4F31-AB71-06D278AD2328}"/>
              </a:ext>
            </a:extLst>
          </p:cNvPr>
          <p:cNvSpPr txBox="1"/>
          <p:nvPr/>
        </p:nvSpPr>
        <p:spPr>
          <a:xfrm>
            <a:off x="4986431" y="3159281"/>
            <a:ext cx="3230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en-US" sz="1050" b="1" u="sng" kern="0" dirty="0">
                <a:solidFill>
                  <a:srgbClr val="F6F8FA"/>
                </a:solidFill>
                <a:latin typeface="Calibri"/>
                <a:cs typeface="Helvetica"/>
                <a:sym typeface="Helvetica"/>
              </a:rPr>
              <a:t>Green Economy</a:t>
            </a:r>
            <a:endParaRPr lang="en-ZA" sz="1050" b="1" u="sng" kern="0" dirty="0">
              <a:solidFill>
                <a:srgbClr val="F6F8FA"/>
              </a:solidFill>
              <a:latin typeface="Calibri"/>
              <a:cs typeface="Helvetica"/>
              <a:sym typeface="Helvetic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EA7E8B-A8F4-4670-B601-059F3F1ED309}"/>
              </a:ext>
            </a:extLst>
          </p:cNvPr>
          <p:cNvSpPr txBox="1"/>
          <p:nvPr/>
        </p:nvSpPr>
        <p:spPr>
          <a:xfrm>
            <a:off x="4986430" y="4439547"/>
            <a:ext cx="2633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en-US" sz="1050" b="1" u="sng" kern="0" dirty="0">
                <a:solidFill>
                  <a:srgbClr val="F6F8FA"/>
                </a:solidFill>
                <a:latin typeface="Calibri"/>
                <a:cs typeface="Helvetica"/>
                <a:sym typeface="Helvetica"/>
              </a:rPr>
              <a:t>Protecting the Environment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9D30C7-3CBC-45C2-A36D-A3D8A92A159F}"/>
              </a:ext>
            </a:extLst>
          </p:cNvPr>
          <p:cNvSpPr txBox="1"/>
          <p:nvPr/>
        </p:nvSpPr>
        <p:spPr>
          <a:xfrm>
            <a:off x="5032666" y="2115086"/>
            <a:ext cx="293380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defRPr/>
            </a:pPr>
            <a:r>
              <a:rPr lang="en-GB" sz="1050" dirty="0">
                <a:solidFill>
                  <a:schemeClr val="bg1"/>
                </a:solidFill>
              </a:rPr>
              <a:t>Prioritization and implementation of critical and strategic infrastructure projects that will directly boost production and productivity</a:t>
            </a:r>
            <a:endParaRPr lang="en-ZA" sz="1050" dirty="0">
              <a:solidFill>
                <a:schemeClr val="bg1"/>
              </a:solidFill>
              <a:latin typeface="Calibri"/>
              <a:cs typeface="Helvetica"/>
              <a:sym typeface="Helvetic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A3915F-B58C-481B-8E0A-1C3A94B83F24}"/>
              </a:ext>
            </a:extLst>
          </p:cNvPr>
          <p:cNvSpPr txBox="1"/>
          <p:nvPr/>
        </p:nvSpPr>
        <p:spPr>
          <a:xfrm>
            <a:off x="5002529" y="3436955"/>
            <a:ext cx="31796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spcBef>
                <a:spcPts val="600"/>
              </a:spcBef>
              <a:buSzPct val="100000"/>
              <a:defRPr/>
            </a:pPr>
            <a:r>
              <a:rPr lang="en-GB" sz="1000" dirty="0">
                <a:solidFill>
                  <a:schemeClr val="bg1"/>
                </a:solidFill>
              </a:rPr>
              <a:t>Nigeria will move towards climate adaptation by diversifying its energy sources away from fossil fuels and embracing the green economy to create new and sustainable economic activities</a:t>
            </a:r>
            <a:endParaRPr lang="en-ZA" sz="1000" kern="0" dirty="0">
              <a:solidFill>
                <a:schemeClr val="bg1"/>
              </a:solidFill>
              <a:latin typeface="Calibri"/>
              <a:cs typeface="Helvetica"/>
              <a:sym typeface="Helvetic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734A7C-B080-44B8-8F5A-0C225CAC604E}"/>
              </a:ext>
            </a:extLst>
          </p:cNvPr>
          <p:cNvSpPr txBox="1"/>
          <p:nvPr/>
        </p:nvSpPr>
        <p:spPr>
          <a:xfrm>
            <a:off x="5042573" y="4736159"/>
            <a:ext cx="299977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spcBef>
                <a:spcPts val="600"/>
              </a:spcBef>
              <a:buSzPct val="100000"/>
              <a:defRPr/>
            </a:pPr>
            <a:r>
              <a:rPr lang="en-GB" sz="1050" dirty="0">
                <a:solidFill>
                  <a:schemeClr val="bg1"/>
                </a:solidFill>
              </a:rPr>
              <a:t>Develop a Nigerian circular economy and environmental protection programme to reduce the footprint of mine waste and create new job opportunities</a:t>
            </a:r>
            <a:endParaRPr lang="en-ZA" sz="1050" kern="0" dirty="0">
              <a:solidFill>
                <a:schemeClr val="bg1"/>
              </a:solidFill>
              <a:latin typeface="Calibri"/>
              <a:cs typeface="Helvetica"/>
              <a:sym typeface="Helvetica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29CF5ED-DAB2-4D2E-9244-E14B6F0709A1}"/>
              </a:ext>
            </a:extLst>
          </p:cNvPr>
          <p:cNvCxnSpPr/>
          <p:nvPr/>
        </p:nvCxnSpPr>
        <p:spPr>
          <a:xfrm flipV="1">
            <a:off x="3926904" y="2441846"/>
            <a:ext cx="517372" cy="551381"/>
          </a:xfrm>
          <a:prstGeom prst="line">
            <a:avLst/>
          </a:prstGeom>
          <a:noFill/>
          <a:ln w="3175" cap="flat" cmpd="sng" algn="ctr">
            <a:solidFill>
              <a:srgbClr val="99CB38"/>
            </a:solidFill>
            <a:prstDash val="solid"/>
            <a:tailEnd type="oval" w="lg" len="lg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9277A0-834B-4B18-8ACE-3D9FC2B622FB}"/>
              </a:ext>
            </a:extLst>
          </p:cNvPr>
          <p:cNvCxnSpPr/>
          <p:nvPr/>
        </p:nvCxnSpPr>
        <p:spPr>
          <a:xfrm flipV="1">
            <a:off x="3910429" y="3660740"/>
            <a:ext cx="505330" cy="8045"/>
          </a:xfrm>
          <a:prstGeom prst="line">
            <a:avLst/>
          </a:prstGeom>
          <a:noFill/>
          <a:ln w="3175" cap="flat" cmpd="sng" algn="ctr">
            <a:solidFill>
              <a:srgbClr val="99CB38"/>
            </a:solidFill>
            <a:prstDash val="solid"/>
            <a:tailEnd type="oval" w="lg" len="lg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4D1A7F3-BFF3-4A97-8818-8285D1C71EE6}"/>
              </a:ext>
            </a:extLst>
          </p:cNvPr>
          <p:cNvCxnSpPr/>
          <p:nvPr/>
        </p:nvCxnSpPr>
        <p:spPr>
          <a:xfrm>
            <a:off x="3904512" y="4248139"/>
            <a:ext cx="539764" cy="501223"/>
          </a:xfrm>
          <a:prstGeom prst="line">
            <a:avLst/>
          </a:prstGeom>
          <a:noFill/>
          <a:ln w="3175" cap="flat" cmpd="sng" algn="ctr">
            <a:solidFill>
              <a:srgbClr val="99CB38"/>
            </a:solidFill>
            <a:prstDash val="solid"/>
            <a:tailEnd type="oval" w="lg" len="lg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26CF5EC-CFDE-48D6-B3E2-0D2D4C994788}"/>
              </a:ext>
            </a:extLst>
          </p:cNvPr>
          <p:cNvSpPr txBox="1"/>
          <p:nvPr/>
        </p:nvSpPr>
        <p:spPr>
          <a:xfrm>
            <a:off x="4479325" y="1519391"/>
            <a:ext cx="2471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en-US" sz="1600" u="sng" kern="0" dirty="0">
                <a:solidFill>
                  <a:srgbClr val="000000"/>
                </a:solidFill>
                <a:latin typeface="Calibri"/>
                <a:cs typeface="Helvetica"/>
                <a:sym typeface="Helvetica"/>
              </a:rPr>
              <a:t>Thematic Areas</a:t>
            </a:r>
            <a:endParaRPr lang="en-ZA" sz="1600" u="sng" kern="0" dirty="0">
              <a:solidFill>
                <a:srgbClr val="000000"/>
              </a:solidFill>
              <a:latin typeface="Calibri"/>
              <a:cs typeface="Helvetica"/>
              <a:sym typeface="Helvetica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A5E2B01-E34C-41DA-95D4-38B614CC8B0A}"/>
              </a:ext>
            </a:extLst>
          </p:cNvPr>
          <p:cNvCxnSpPr/>
          <p:nvPr/>
        </p:nvCxnSpPr>
        <p:spPr>
          <a:xfrm flipH="1">
            <a:off x="4531325" y="3006091"/>
            <a:ext cx="3566160" cy="4046"/>
          </a:xfrm>
          <a:prstGeom prst="line">
            <a:avLst/>
          </a:prstGeom>
          <a:noFill/>
          <a:ln w="9525" cap="flat" cmpd="sng" algn="ctr">
            <a:solidFill>
              <a:srgbClr val="F6F8FA">
                <a:lumMod val="75000"/>
              </a:srgbClr>
            </a:solidFill>
            <a:prstDash val="dash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C086C0-70F6-4FE7-B896-C6E8A727A68B}"/>
              </a:ext>
            </a:extLst>
          </p:cNvPr>
          <p:cNvCxnSpPr/>
          <p:nvPr/>
        </p:nvCxnSpPr>
        <p:spPr>
          <a:xfrm flipH="1">
            <a:off x="4531325" y="4303979"/>
            <a:ext cx="3566160" cy="4046"/>
          </a:xfrm>
          <a:prstGeom prst="line">
            <a:avLst/>
          </a:prstGeom>
          <a:noFill/>
          <a:ln w="9525" cap="flat" cmpd="sng" algn="ctr">
            <a:solidFill>
              <a:srgbClr val="F6F8FA">
                <a:lumMod val="75000"/>
              </a:srgbClr>
            </a:solidFill>
            <a:prstDash val="dash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7596B8-8863-4220-AF7F-8EAFF684DED8}"/>
              </a:ext>
            </a:extLst>
          </p:cNvPr>
          <p:cNvCxnSpPr/>
          <p:nvPr/>
        </p:nvCxnSpPr>
        <p:spPr>
          <a:xfrm>
            <a:off x="8229749" y="1848815"/>
            <a:ext cx="0" cy="3566160"/>
          </a:xfrm>
          <a:prstGeom prst="line">
            <a:avLst/>
          </a:prstGeom>
          <a:noFill/>
          <a:ln w="9525" cap="flat" cmpd="sng" algn="ctr">
            <a:solidFill>
              <a:srgbClr val="F6F8FA">
                <a:lumMod val="75000"/>
              </a:srgbClr>
            </a:solidFill>
            <a:prstDash val="dash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50647D8-A642-499C-8AD2-27E6D36F943A}"/>
              </a:ext>
            </a:extLst>
          </p:cNvPr>
          <p:cNvCxnSpPr/>
          <p:nvPr/>
        </p:nvCxnSpPr>
        <p:spPr>
          <a:xfrm flipV="1">
            <a:off x="1029178" y="3694806"/>
            <a:ext cx="505330" cy="8045"/>
          </a:xfrm>
          <a:prstGeom prst="line">
            <a:avLst/>
          </a:prstGeom>
          <a:noFill/>
          <a:ln w="3175" cap="flat" cmpd="sng" algn="ctr">
            <a:solidFill>
              <a:srgbClr val="99CB38"/>
            </a:solidFill>
            <a:prstDash val="solid"/>
            <a:tailEnd type="oval" w="lg" len="lg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1AC8D4A-DCCF-49B0-9D61-7BD19910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490" y="250156"/>
            <a:ext cx="4747510" cy="12858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40D75F-F778-4965-96AE-F70D95E7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133" y="1239118"/>
            <a:ext cx="763104" cy="11183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939B1B1-FC8F-4B2D-8218-510AADB7367A}"/>
              </a:ext>
            </a:extLst>
          </p:cNvPr>
          <p:cNvGrpSpPr/>
          <p:nvPr/>
        </p:nvGrpSpPr>
        <p:grpSpPr>
          <a:xfrm>
            <a:off x="8489773" y="2449666"/>
            <a:ext cx="3352449" cy="3741253"/>
            <a:chOff x="5597318" y="1196114"/>
            <a:chExt cx="3332707" cy="29887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1FC8947-EFCF-475A-B5F8-6C3637F01178}"/>
                </a:ext>
              </a:extLst>
            </p:cNvPr>
            <p:cNvGrpSpPr/>
            <p:nvPr/>
          </p:nvGrpSpPr>
          <p:grpSpPr>
            <a:xfrm>
              <a:off x="5597318" y="1196114"/>
              <a:ext cx="3332707" cy="2988793"/>
              <a:chOff x="79765" y="1036194"/>
              <a:chExt cx="1346695" cy="298879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061072B-1F1E-44AF-A7DC-07ECD0C1CEC4}"/>
                  </a:ext>
                </a:extLst>
              </p:cNvPr>
              <p:cNvSpPr txBox="1"/>
              <p:nvPr/>
            </p:nvSpPr>
            <p:spPr>
              <a:xfrm>
                <a:off x="79765" y="1169905"/>
                <a:ext cx="1346695" cy="2855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lvl="0" indent="-177800" algn="just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0" i="0" dirty="0">
                    <a:solidFill>
                      <a:srgbClr val="222222"/>
                    </a:solidFill>
                    <a:effectLst/>
                    <a:latin typeface="Alegreya"/>
                  </a:rPr>
                  <a:t>The plan, with an investment size of </a:t>
                </a:r>
                <a:r>
                  <a:rPr lang="en-GB" sz="1600" b="1" i="0" dirty="0">
                    <a:solidFill>
                      <a:srgbClr val="222222"/>
                    </a:solidFill>
                    <a:effectLst/>
                    <a:latin typeface="Alegreya"/>
                  </a:rPr>
                  <a:t>N348.7tn</a:t>
                </a:r>
                <a:r>
                  <a:rPr lang="en-GB" sz="1600" b="0" i="0" dirty="0">
                    <a:solidFill>
                      <a:srgbClr val="222222"/>
                    </a:solidFill>
                    <a:effectLst/>
                    <a:latin typeface="Alegreya"/>
                  </a:rPr>
                  <a:t>, will be funded by the federal, state governments and the private sector.</a:t>
                </a:r>
              </a:p>
              <a:p>
                <a:pPr marL="177800" lvl="0" indent="-177800" algn="just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0" i="0" dirty="0">
                    <a:solidFill>
                      <a:srgbClr val="222222"/>
                    </a:solidFill>
                    <a:effectLst/>
                    <a:latin typeface="Alegreya"/>
                  </a:rPr>
                  <a:t>For the investment size above, the expected financing contribution is shown below -</a:t>
                </a:r>
              </a:p>
              <a:p>
                <a:pPr marL="444500" lvl="1" indent="-177800" algn="just" defTabSz="1168400" fontAlgn="base">
                  <a:spcBef>
                    <a:spcPts val="6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55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Public Sector: </a:t>
                </a:r>
                <a:r>
                  <a:rPr lang="en-GB" sz="1550" b="1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N49.7 </a:t>
                </a:r>
                <a:r>
                  <a:rPr lang="en-GB" sz="1550" b="1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tn</a:t>
                </a:r>
                <a:endParaRPr lang="en-GB" sz="155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4500" lvl="1" indent="-177800" algn="just" defTabSz="1168400" fontAlgn="base">
                  <a:spcBef>
                    <a:spcPts val="6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55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Private Sector: </a:t>
                </a:r>
                <a:r>
                  <a:rPr lang="en-GB" sz="1550" b="1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N298.3 </a:t>
                </a:r>
                <a:r>
                  <a:rPr lang="en-GB" sz="1550" b="1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tn</a:t>
                </a:r>
                <a:endParaRPr lang="en-GB" sz="155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77800" indent="-177800" algn="just" defTabSz="1168400" fontAlgn="base">
                  <a:spcBef>
                    <a:spcPts val="6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55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there imperative to understand the importance of the conversation here today.</a:t>
                </a:r>
                <a:endParaRPr lang="en-GB" sz="155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Freeform 299">
                <a:extLst>
                  <a:ext uri="{FF2B5EF4-FFF2-40B4-BE49-F238E27FC236}">
                    <a16:creationId xmlns:a16="http://schemas.microsoft.com/office/drawing/2014/main" id="{3218EE41-4B23-4F08-B39E-4532680E1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382" y="1036194"/>
                <a:ext cx="381336" cy="36268"/>
              </a:xfrm>
              <a:custGeom>
                <a:avLst/>
                <a:gdLst>
                  <a:gd name="T0" fmla="*/ 734 w 736"/>
                  <a:gd name="T1" fmla="*/ 26 h 70"/>
                  <a:gd name="T2" fmla="*/ 732 w 736"/>
                  <a:gd name="T3" fmla="*/ 22 h 70"/>
                  <a:gd name="T4" fmla="*/ 730 w 736"/>
                  <a:gd name="T5" fmla="*/ 16 h 70"/>
                  <a:gd name="T6" fmla="*/ 728 w 736"/>
                  <a:gd name="T7" fmla="*/ 12 h 70"/>
                  <a:gd name="T8" fmla="*/ 724 w 736"/>
                  <a:gd name="T9" fmla="*/ 8 h 70"/>
                  <a:gd name="T10" fmla="*/ 720 w 736"/>
                  <a:gd name="T11" fmla="*/ 6 h 70"/>
                  <a:gd name="T12" fmla="*/ 716 w 736"/>
                  <a:gd name="T13" fmla="*/ 4 h 70"/>
                  <a:gd name="T14" fmla="*/ 712 w 736"/>
                  <a:gd name="T15" fmla="*/ 2 h 70"/>
                  <a:gd name="T16" fmla="*/ 706 w 736"/>
                  <a:gd name="T17" fmla="*/ 0 h 70"/>
                  <a:gd name="T18" fmla="*/ 700 w 736"/>
                  <a:gd name="T19" fmla="*/ 0 h 70"/>
                  <a:gd name="T20" fmla="*/ 32 w 736"/>
                  <a:gd name="T21" fmla="*/ 0 h 70"/>
                  <a:gd name="T22" fmla="*/ 26 w 736"/>
                  <a:gd name="T23" fmla="*/ 0 h 70"/>
                  <a:gd name="T24" fmla="*/ 22 w 736"/>
                  <a:gd name="T25" fmla="*/ 2 h 70"/>
                  <a:gd name="T26" fmla="*/ 16 w 736"/>
                  <a:gd name="T27" fmla="*/ 6 h 70"/>
                  <a:gd name="T28" fmla="*/ 12 w 736"/>
                  <a:gd name="T29" fmla="*/ 8 h 70"/>
                  <a:gd name="T30" fmla="*/ 8 w 736"/>
                  <a:gd name="T31" fmla="*/ 12 h 70"/>
                  <a:gd name="T32" fmla="*/ 6 w 736"/>
                  <a:gd name="T33" fmla="*/ 16 h 70"/>
                  <a:gd name="T34" fmla="*/ 4 w 736"/>
                  <a:gd name="T35" fmla="*/ 20 h 70"/>
                  <a:gd name="T36" fmla="*/ 2 w 736"/>
                  <a:gd name="T37" fmla="*/ 24 h 70"/>
                  <a:gd name="T38" fmla="*/ 0 w 736"/>
                  <a:gd name="T39" fmla="*/ 30 h 70"/>
                  <a:gd name="T40" fmla="*/ 0 w 736"/>
                  <a:gd name="T41" fmla="*/ 34 h 70"/>
                  <a:gd name="T42" fmla="*/ 0 w 736"/>
                  <a:gd name="T43" fmla="*/ 40 h 70"/>
                  <a:gd name="T44" fmla="*/ 2 w 736"/>
                  <a:gd name="T45" fmla="*/ 44 h 70"/>
                  <a:gd name="T46" fmla="*/ 4 w 736"/>
                  <a:gd name="T47" fmla="*/ 50 h 70"/>
                  <a:gd name="T48" fmla="*/ 6 w 736"/>
                  <a:gd name="T49" fmla="*/ 54 h 70"/>
                  <a:gd name="T50" fmla="*/ 8 w 736"/>
                  <a:gd name="T51" fmla="*/ 58 h 70"/>
                  <a:gd name="T52" fmla="*/ 12 w 736"/>
                  <a:gd name="T53" fmla="*/ 62 h 70"/>
                  <a:gd name="T54" fmla="*/ 16 w 736"/>
                  <a:gd name="T55" fmla="*/ 64 h 70"/>
                  <a:gd name="T56" fmla="*/ 22 w 736"/>
                  <a:gd name="T57" fmla="*/ 66 h 70"/>
                  <a:gd name="T58" fmla="*/ 26 w 736"/>
                  <a:gd name="T59" fmla="*/ 68 h 70"/>
                  <a:gd name="T60" fmla="*/ 32 w 736"/>
                  <a:gd name="T61" fmla="*/ 70 h 70"/>
                  <a:gd name="T62" fmla="*/ 700 w 736"/>
                  <a:gd name="T63" fmla="*/ 70 h 70"/>
                  <a:gd name="T64" fmla="*/ 706 w 736"/>
                  <a:gd name="T65" fmla="*/ 68 h 70"/>
                  <a:gd name="T66" fmla="*/ 712 w 736"/>
                  <a:gd name="T67" fmla="*/ 68 h 70"/>
                  <a:gd name="T68" fmla="*/ 716 w 736"/>
                  <a:gd name="T69" fmla="*/ 66 h 70"/>
                  <a:gd name="T70" fmla="*/ 720 w 736"/>
                  <a:gd name="T71" fmla="*/ 64 h 70"/>
                  <a:gd name="T72" fmla="*/ 724 w 736"/>
                  <a:gd name="T73" fmla="*/ 60 h 70"/>
                  <a:gd name="T74" fmla="*/ 728 w 736"/>
                  <a:gd name="T75" fmla="*/ 56 h 70"/>
                  <a:gd name="T76" fmla="*/ 730 w 736"/>
                  <a:gd name="T77" fmla="*/ 52 h 70"/>
                  <a:gd name="T78" fmla="*/ 732 w 736"/>
                  <a:gd name="T79" fmla="*/ 48 h 70"/>
                  <a:gd name="T80" fmla="*/ 734 w 736"/>
                  <a:gd name="T81" fmla="*/ 44 h 70"/>
                  <a:gd name="T82" fmla="*/ 736 w 736"/>
                  <a:gd name="T83" fmla="*/ 38 h 70"/>
                  <a:gd name="T84" fmla="*/ 736 w 736"/>
                  <a:gd name="T85" fmla="*/ 3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36" h="70">
                    <a:moveTo>
                      <a:pt x="736" y="30"/>
                    </a:moveTo>
                    <a:lnTo>
                      <a:pt x="734" y="28"/>
                    </a:lnTo>
                    <a:lnTo>
                      <a:pt x="734" y="26"/>
                    </a:lnTo>
                    <a:lnTo>
                      <a:pt x="734" y="24"/>
                    </a:lnTo>
                    <a:lnTo>
                      <a:pt x="734" y="22"/>
                    </a:lnTo>
                    <a:lnTo>
                      <a:pt x="732" y="22"/>
                    </a:lnTo>
                    <a:lnTo>
                      <a:pt x="732" y="20"/>
                    </a:lnTo>
                    <a:lnTo>
                      <a:pt x="732" y="18"/>
                    </a:lnTo>
                    <a:lnTo>
                      <a:pt x="730" y="16"/>
                    </a:lnTo>
                    <a:lnTo>
                      <a:pt x="730" y="16"/>
                    </a:lnTo>
                    <a:lnTo>
                      <a:pt x="728" y="14"/>
                    </a:lnTo>
                    <a:lnTo>
                      <a:pt x="728" y="12"/>
                    </a:lnTo>
                    <a:lnTo>
                      <a:pt x="726" y="12"/>
                    </a:lnTo>
                    <a:lnTo>
                      <a:pt x="726" y="10"/>
                    </a:lnTo>
                    <a:lnTo>
                      <a:pt x="724" y="8"/>
                    </a:lnTo>
                    <a:lnTo>
                      <a:pt x="722" y="8"/>
                    </a:lnTo>
                    <a:lnTo>
                      <a:pt x="722" y="6"/>
                    </a:lnTo>
                    <a:lnTo>
                      <a:pt x="720" y="6"/>
                    </a:lnTo>
                    <a:lnTo>
                      <a:pt x="718" y="4"/>
                    </a:lnTo>
                    <a:lnTo>
                      <a:pt x="718" y="4"/>
                    </a:lnTo>
                    <a:lnTo>
                      <a:pt x="716" y="4"/>
                    </a:lnTo>
                    <a:lnTo>
                      <a:pt x="714" y="2"/>
                    </a:lnTo>
                    <a:lnTo>
                      <a:pt x="712" y="2"/>
                    </a:lnTo>
                    <a:lnTo>
                      <a:pt x="712" y="2"/>
                    </a:lnTo>
                    <a:lnTo>
                      <a:pt x="710" y="0"/>
                    </a:lnTo>
                    <a:lnTo>
                      <a:pt x="708" y="0"/>
                    </a:lnTo>
                    <a:lnTo>
                      <a:pt x="706" y="0"/>
                    </a:lnTo>
                    <a:lnTo>
                      <a:pt x="704" y="0"/>
                    </a:lnTo>
                    <a:lnTo>
                      <a:pt x="702" y="0"/>
                    </a:lnTo>
                    <a:lnTo>
                      <a:pt x="700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4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8" y="58"/>
                    </a:lnTo>
                    <a:lnTo>
                      <a:pt x="10" y="60"/>
                    </a:lnTo>
                    <a:lnTo>
                      <a:pt x="12" y="60"/>
                    </a:lnTo>
                    <a:lnTo>
                      <a:pt x="12" y="62"/>
                    </a:lnTo>
                    <a:lnTo>
                      <a:pt x="14" y="62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8" y="66"/>
                    </a:lnTo>
                    <a:lnTo>
                      <a:pt x="20" y="66"/>
                    </a:lnTo>
                    <a:lnTo>
                      <a:pt x="22" y="66"/>
                    </a:lnTo>
                    <a:lnTo>
                      <a:pt x="22" y="68"/>
                    </a:lnTo>
                    <a:lnTo>
                      <a:pt x="24" y="68"/>
                    </a:lnTo>
                    <a:lnTo>
                      <a:pt x="26" y="68"/>
                    </a:lnTo>
                    <a:lnTo>
                      <a:pt x="28" y="68"/>
                    </a:lnTo>
                    <a:lnTo>
                      <a:pt x="30" y="68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4" y="70"/>
                    </a:lnTo>
                    <a:lnTo>
                      <a:pt x="700" y="70"/>
                    </a:lnTo>
                    <a:lnTo>
                      <a:pt x="702" y="70"/>
                    </a:lnTo>
                    <a:lnTo>
                      <a:pt x="704" y="70"/>
                    </a:lnTo>
                    <a:lnTo>
                      <a:pt x="706" y="68"/>
                    </a:lnTo>
                    <a:lnTo>
                      <a:pt x="708" y="68"/>
                    </a:lnTo>
                    <a:lnTo>
                      <a:pt x="710" y="68"/>
                    </a:lnTo>
                    <a:lnTo>
                      <a:pt x="712" y="68"/>
                    </a:lnTo>
                    <a:lnTo>
                      <a:pt x="712" y="68"/>
                    </a:lnTo>
                    <a:lnTo>
                      <a:pt x="714" y="66"/>
                    </a:lnTo>
                    <a:lnTo>
                      <a:pt x="716" y="66"/>
                    </a:lnTo>
                    <a:lnTo>
                      <a:pt x="718" y="66"/>
                    </a:lnTo>
                    <a:lnTo>
                      <a:pt x="718" y="64"/>
                    </a:lnTo>
                    <a:lnTo>
                      <a:pt x="720" y="64"/>
                    </a:lnTo>
                    <a:lnTo>
                      <a:pt x="722" y="62"/>
                    </a:lnTo>
                    <a:lnTo>
                      <a:pt x="722" y="62"/>
                    </a:lnTo>
                    <a:lnTo>
                      <a:pt x="724" y="60"/>
                    </a:lnTo>
                    <a:lnTo>
                      <a:pt x="726" y="60"/>
                    </a:lnTo>
                    <a:lnTo>
                      <a:pt x="726" y="58"/>
                    </a:lnTo>
                    <a:lnTo>
                      <a:pt x="728" y="56"/>
                    </a:lnTo>
                    <a:lnTo>
                      <a:pt x="728" y="56"/>
                    </a:lnTo>
                    <a:lnTo>
                      <a:pt x="730" y="54"/>
                    </a:lnTo>
                    <a:lnTo>
                      <a:pt x="730" y="52"/>
                    </a:lnTo>
                    <a:lnTo>
                      <a:pt x="732" y="52"/>
                    </a:lnTo>
                    <a:lnTo>
                      <a:pt x="732" y="50"/>
                    </a:lnTo>
                    <a:lnTo>
                      <a:pt x="732" y="48"/>
                    </a:lnTo>
                    <a:lnTo>
                      <a:pt x="734" y="46"/>
                    </a:lnTo>
                    <a:lnTo>
                      <a:pt x="734" y="44"/>
                    </a:lnTo>
                    <a:lnTo>
                      <a:pt x="734" y="44"/>
                    </a:lnTo>
                    <a:lnTo>
                      <a:pt x="734" y="42"/>
                    </a:lnTo>
                    <a:lnTo>
                      <a:pt x="736" y="40"/>
                    </a:lnTo>
                    <a:lnTo>
                      <a:pt x="736" y="38"/>
                    </a:lnTo>
                    <a:lnTo>
                      <a:pt x="736" y="36"/>
                    </a:lnTo>
                    <a:lnTo>
                      <a:pt x="736" y="34"/>
                    </a:lnTo>
                    <a:lnTo>
                      <a:pt x="736" y="32"/>
                    </a:lnTo>
                    <a:lnTo>
                      <a:pt x="736" y="32"/>
                    </a:lnTo>
                    <a:lnTo>
                      <a:pt x="736" y="3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</p:grpSp>
        <p:sp>
          <p:nvSpPr>
            <p:cNvPr id="33" name="Freeform 299">
              <a:extLst>
                <a:ext uri="{FF2B5EF4-FFF2-40B4-BE49-F238E27FC236}">
                  <a16:creationId xmlns:a16="http://schemas.microsoft.com/office/drawing/2014/main" id="{59168737-DA7E-4038-A9B3-09D9D0126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946" y="4003871"/>
              <a:ext cx="843260" cy="36268"/>
            </a:xfrm>
            <a:custGeom>
              <a:avLst/>
              <a:gdLst>
                <a:gd name="T0" fmla="*/ 734 w 736"/>
                <a:gd name="T1" fmla="*/ 26 h 70"/>
                <a:gd name="T2" fmla="*/ 732 w 736"/>
                <a:gd name="T3" fmla="*/ 22 h 70"/>
                <a:gd name="T4" fmla="*/ 730 w 736"/>
                <a:gd name="T5" fmla="*/ 16 h 70"/>
                <a:gd name="T6" fmla="*/ 728 w 736"/>
                <a:gd name="T7" fmla="*/ 12 h 70"/>
                <a:gd name="T8" fmla="*/ 724 w 736"/>
                <a:gd name="T9" fmla="*/ 8 h 70"/>
                <a:gd name="T10" fmla="*/ 720 w 736"/>
                <a:gd name="T11" fmla="*/ 6 h 70"/>
                <a:gd name="T12" fmla="*/ 716 w 736"/>
                <a:gd name="T13" fmla="*/ 4 h 70"/>
                <a:gd name="T14" fmla="*/ 712 w 736"/>
                <a:gd name="T15" fmla="*/ 2 h 70"/>
                <a:gd name="T16" fmla="*/ 706 w 736"/>
                <a:gd name="T17" fmla="*/ 0 h 70"/>
                <a:gd name="T18" fmla="*/ 700 w 736"/>
                <a:gd name="T19" fmla="*/ 0 h 70"/>
                <a:gd name="T20" fmla="*/ 32 w 736"/>
                <a:gd name="T21" fmla="*/ 0 h 70"/>
                <a:gd name="T22" fmla="*/ 26 w 736"/>
                <a:gd name="T23" fmla="*/ 0 h 70"/>
                <a:gd name="T24" fmla="*/ 22 w 736"/>
                <a:gd name="T25" fmla="*/ 2 h 70"/>
                <a:gd name="T26" fmla="*/ 16 w 736"/>
                <a:gd name="T27" fmla="*/ 6 h 70"/>
                <a:gd name="T28" fmla="*/ 12 w 736"/>
                <a:gd name="T29" fmla="*/ 8 h 70"/>
                <a:gd name="T30" fmla="*/ 8 w 736"/>
                <a:gd name="T31" fmla="*/ 12 h 70"/>
                <a:gd name="T32" fmla="*/ 6 w 736"/>
                <a:gd name="T33" fmla="*/ 16 h 70"/>
                <a:gd name="T34" fmla="*/ 4 w 736"/>
                <a:gd name="T35" fmla="*/ 20 h 70"/>
                <a:gd name="T36" fmla="*/ 2 w 736"/>
                <a:gd name="T37" fmla="*/ 24 h 70"/>
                <a:gd name="T38" fmla="*/ 0 w 736"/>
                <a:gd name="T39" fmla="*/ 30 h 70"/>
                <a:gd name="T40" fmla="*/ 0 w 736"/>
                <a:gd name="T41" fmla="*/ 34 h 70"/>
                <a:gd name="T42" fmla="*/ 0 w 736"/>
                <a:gd name="T43" fmla="*/ 40 h 70"/>
                <a:gd name="T44" fmla="*/ 2 w 736"/>
                <a:gd name="T45" fmla="*/ 44 h 70"/>
                <a:gd name="T46" fmla="*/ 4 w 736"/>
                <a:gd name="T47" fmla="*/ 50 h 70"/>
                <a:gd name="T48" fmla="*/ 6 w 736"/>
                <a:gd name="T49" fmla="*/ 54 h 70"/>
                <a:gd name="T50" fmla="*/ 8 w 736"/>
                <a:gd name="T51" fmla="*/ 58 h 70"/>
                <a:gd name="T52" fmla="*/ 12 w 736"/>
                <a:gd name="T53" fmla="*/ 62 h 70"/>
                <a:gd name="T54" fmla="*/ 16 w 736"/>
                <a:gd name="T55" fmla="*/ 64 h 70"/>
                <a:gd name="T56" fmla="*/ 22 w 736"/>
                <a:gd name="T57" fmla="*/ 66 h 70"/>
                <a:gd name="T58" fmla="*/ 26 w 736"/>
                <a:gd name="T59" fmla="*/ 68 h 70"/>
                <a:gd name="T60" fmla="*/ 32 w 736"/>
                <a:gd name="T61" fmla="*/ 70 h 70"/>
                <a:gd name="T62" fmla="*/ 700 w 736"/>
                <a:gd name="T63" fmla="*/ 70 h 70"/>
                <a:gd name="T64" fmla="*/ 706 w 736"/>
                <a:gd name="T65" fmla="*/ 68 h 70"/>
                <a:gd name="T66" fmla="*/ 712 w 736"/>
                <a:gd name="T67" fmla="*/ 68 h 70"/>
                <a:gd name="T68" fmla="*/ 716 w 736"/>
                <a:gd name="T69" fmla="*/ 66 h 70"/>
                <a:gd name="T70" fmla="*/ 720 w 736"/>
                <a:gd name="T71" fmla="*/ 64 h 70"/>
                <a:gd name="T72" fmla="*/ 724 w 736"/>
                <a:gd name="T73" fmla="*/ 60 h 70"/>
                <a:gd name="T74" fmla="*/ 728 w 736"/>
                <a:gd name="T75" fmla="*/ 56 h 70"/>
                <a:gd name="T76" fmla="*/ 730 w 736"/>
                <a:gd name="T77" fmla="*/ 52 h 70"/>
                <a:gd name="T78" fmla="*/ 732 w 736"/>
                <a:gd name="T79" fmla="*/ 48 h 70"/>
                <a:gd name="T80" fmla="*/ 734 w 736"/>
                <a:gd name="T81" fmla="*/ 44 h 70"/>
                <a:gd name="T82" fmla="*/ 736 w 736"/>
                <a:gd name="T83" fmla="*/ 38 h 70"/>
                <a:gd name="T84" fmla="*/ 736 w 736"/>
                <a:gd name="T85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6" h="70">
                  <a:moveTo>
                    <a:pt x="736" y="30"/>
                  </a:moveTo>
                  <a:lnTo>
                    <a:pt x="734" y="28"/>
                  </a:lnTo>
                  <a:lnTo>
                    <a:pt x="734" y="26"/>
                  </a:lnTo>
                  <a:lnTo>
                    <a:pt x="734" y="24"/>
                  </a:lnTo>
                  <a:lnTo>
                    <a:pt x="734" y="22"/>
                  </a:lnTo>
                  <a:lnTo>
                    <a:pt x="732" y="22"/>
                  </a:lnTo>
                  <a:lnTo>
                    <a:pt x="732" y="20"/>
                  </a:lnTo>
                  <a:lnTo>
                    <a:pt x="732" y="18"/>
                  </a:lnTo>
                  <a:lnTo>
                    <a:pt x="730" y="16"/>
                  </a:lnTo>
                  <a:lnTo>
                    <a:pt x="730" y="16"/>
                  </a:lnTo>
                  <a:lnTo>
                    <a:pt x="728" y="14"/>
                  </a:lnTo>
                  <a:lnTo>
                    <a:pt x="728" y="12"/>
                  </a:lnTo>
                  <a:lnTo>
                    <a:pt x="726" y="12"/>
                  </a:lnTo>
                  <a:lnTo>
                    <a:pt x="726" y="10"/>
                  </a:lnTo>
                  <a:lnTo>
                    <a:pt x="724" y="8"/>
                  </a:lnTo>
                  <a:lnTo>
                    <a:pt x="722" y="8"/>
                  </a:lnTo>
                  <a:lnTo>
                    <a:pt x="722" y="6"/>
                  </a:lnTo>
                  <a:lnTo>
                    <a:pt x="720" y="6"/>
                  </a:lnTo>
                  <a:lnTo>
                    <a:pt x="718" y="4"/>
                  </a:lnTo>
                  <a:lnTo>
                    <a:pt x="718" y="4"/>
                  </a:lnTo>
                  <a:lnTo>
                    <a:pt x="716" y="4"/>
                  </a:lnTo>
                  <a:lnTo>
                    <a:pt x="714" y="2"/>
                  </a:lnTo>
                  <a:lnTo>
                    <a:pt x="712" y="2"/>
                  </a:lnTo>
                  <a:lnTo>
                    <a:pt x="712" y="2"/>
                  </a:lnTo>
                  <a:lnTo>
                    <a:pt x="710" y="0"/>
                  </a:lnTo>
                  <a:lnTo>
                    <a:pt x="708" y="0"/>
                  </a:lnTo>
                  <a:lnTo>
                    <a:pt x="706" y="0"/>
                  </a:lnTo>
                  <a:lnTo>
                    <a:pt x="704" y="0"/>
                  </a:lnTo>
                  <a:lnTo>
                    <a:pt x="702" y="0"/>
                  </a:lnTo>
                  <a:lnTo>
                    <a:pt x="700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10" y="60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700" y="70"/>
                  </a:lnTo>
                  <a:lnTo>
                    <a:pt x="702" y="70"/>
                  </a:lnTo>
                  <a:lnTo>
                    <a:pt x="704" y="70"/>
                  </a:lnTo>
                  <a:lnTo>
                    <a:pt x="706" y="68"/>
                  </a:lnTo>
                  <a:lnTo>
                    <a:pt x="708" y="68"/>
                  </a:lnTo>
                  <a:lnTo>
                    <a:pt x="710" y="68"/>
                  </a:lnTo>
                  <a:lnTo>
                    <a:pt x="712" y="68"/>
                  </a:lnTo>
                  <a:lnTo>
                    <a:pt x="712" y="68"/>
                  </a:lnTo>
                  <a:lnTo>
                    <a:pt x="714" y="66"/>
                  </a:lnTo>
                  <a:lnTo>
                    <a:pt x="716" y="66"/>
                  </a:lnTo>
                  <a:lnTo>
                    <a:pt x="718" y="66"/>
                  </a:lnTo>
                  <a:lnTo>
                    <a:pt x="718" y="64"/>
                  </a:lnTo>
                  <a:lnTo>
                    <a:pt x="720" y="64"/>
                  </a:lnTo>
                  <a:lnTo>
                    <a:pt x="722" y="62"/>
                  </a:lnTo>
                  <a:lnTo>
                    <a:pt x="722" y="62"/>
                  </a:lnTo>
                  <a:lnTo>
                    <a:pt x="724" y="60"/>
                  </a:lnTo>
                  <a:lnTo>
                    <a:pt x="726" y="60"/>
                  </a:lnTo>
                  <a:lnTo>
                    <a:pt x="726" y="58"/>
                  </a:lnTo>
                  <a:lnTo>
                    <a:pt x="728" y="56"/>
                  </a:lnTo>
                  <a:lnTo>
                    <a:pt x="728" y="56"/>
                  </a:lnTo>
                  <a:lnTo>
                    <a:pt x="730" y="54"/>
                  </a:lnTo>
                  <a:lnTo>
                    <a:pt x="730" y="52"/>
                  </a:lnTo>
                  <a:lnTo>
                    <a:pt x="732" y="52"/>
                  </a:lnTo>
                  <a:lnTo>
                    <a:pt x="732" y="50"/>
                  </a:lnTo>
                  <a:lnTo>
                    <a:pt x="732" y="48"/>
                  </a:lnTo>
                  <a:lnTo>
                    <a:pt x="734" y="46"/>
                  </a:lnTo>
                  <a:lnTo>
                    <a:pt x="734" y="44"/>
                  </a:lnTo>
                  <a:lnTo>
                    <a:pt x="734" y="44"/>
                  </a:lnTo>
                  <a:lnTo>
                    <a:pt x="734" y="42"/>
                  </a:lnTo>
                  <a:lnTo>
                    <a:pt x="736" y="40"/>
                  </a:lnTo>
                  <a:lnTo>
                    <a:pt x="736" y="38"/>
                  </a:lnTo>
                  <a:lnTo>
                    <a:pt x="736" y="36"/>
                  </a:lnTo>
                  <a:lnTo>
                    <a:pt x="736" y="34"/>
                  </a:lnTo>
                  <a:lnTo>
                    <a:pt x="736" y="32"/>
                  </a:lnTo>
                  <a:lnTo>
                    <a:pt x="736" y="32"/>
                  </a:lnTo>
                  <a:lnTo>
                    <a:pt x="736" y="3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D2F357-2183-48C5-A78A-094E28F452C2}"/>
              </a:ext>
            </a:extLst>
          </p:cNvPr>
          <p:cNvGrpSpPr/>
          <p:nvPr/>
        </p:nvGrpSpPr>
        <p:grpSpPr>
          <a:xfrm>
            <a:off x="377231" y="1214782"/>
            <a:ext cx="3488279" cy="4976137"/>
            <a:chOff x="377231" y="1214782"/>
            <a:chExt cx="3488279" cy="49761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E888A3-DDC9-4FA0-B11A-BEF3DDF46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231" y="1214782"/>
              <a:ext cx="3488279" cy="4976137"/>
            </a:xfrm>
            <a:prstGeom prst="rect">
              <a:avLst/>
            </a:prstGeom>
            <a:ln>
              <a:solidFill>
                <a:srgbClr val="028852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2553D2-7A2C-4199-8203-5B2A3E780495}"/>
                </a:ext>
              </a:extLst>
            </p:cNvPr>
            <p:cNvSpPr txBox="1"/>
            <p:nvPr/>
          </p:nvSpPr>
          <p:spPr>
            <a:xfrm>
              <a:off x="1699708" y="3915784"/>
              <a:ext cx="8068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19398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F9CCE19B-CC3A-427C-AB24-1D7D9BF57950}"/>
              </a:ext>
            </a:extLst>
          </p:cNvPr>
          <p:cNvSpPr txBox="1">
            <a:spLocks/>
          </p:cNvSpPr>
          <p:nvPr/>
        </p:nvSpPr>
        <p:spPr>
          <a:xfrm>
            <a:off x="749101" y="171290"/>
            <a:ext cx="9833554" cy="72007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lvl="0">
              <a:defRPr/>
            </a:pPr>
            <a:r>
              <a:rPr lang="en-GB" sz="3600" b="0" dirty="0">
                <a:solidFill>
                  <a:srgbClr val="283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CE2BF-3277-4758-99CE-95616F154CED}"/>
              </a:ext>
            </a:extLst>
          </p:cNvPr>
          <p:cNvGrpSpPr/>
          <p:nvPr/>
        </p:nvGrpSpPr>
        <p:grpSpPr>
          <a:xfrm>
            <a:off x="918090" y="1184792"/>
            <a:ext cx="4527867" cy="1005840"/>
            <a:chOff x="1274881" y="2110468"/>
            <a:chExt cx="4527867" cy="100584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16515F-22B6-49B5-86C5-6BAC407D02E5}"/>
                </a:ext>
              </a:extLst>
            </p:cNvPr>
            <p:cNvSpPr/>
            <p:nvPr/>
          </p:nvSpPr>
          <p:spPr>
            <a:xfrm>
              <a:off x="1274881" y="2110468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F7D2BCA-9D19-4507-AB9C-A1AC3B172828}"/>
                </a:ext>
              </a:extLst>
            </p:cNvPr>
            <p:cNvSpPr/>
            <p:nvPr/>
          </p:nvSpPr>
          <p:spPr>
            <a:xfrm>
              <a:off x="1274881" y="2110468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131DA7F-9858-4871-AC7D-080B6E34DC8B}"/>
                </a:ext>
              </a:extLst>
            </p:cNvPr>
            <p:cNvSpPr txBox="1"/>
            <p:nvPr/>
          </p:nvSpPr>
          <p:spPr>
            <a:xfrm>
              <a:off x="2374256" y="2492826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Overview – </a:t>
              </a:r>
            </a:p>
            <a:p>
              <a:pPr defTabSz="914217"/>
              <a:r>
                <a:rPr lang="en-US" sz="1400" b="1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Background &amp; Context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E571DE1-8F0A-4642-B88B-AAAFDF8F9E92}"/>
                </a:ext>
              </a:extLst>
            </p:cNvPr>
            <p:cNvSpPr txBox="1"/>
            <p:nvPr/>
          </p:nvSpPr>
          <p:spPr>
            <a:xfrm>
              <a:off x="1663538" y="2373140"/>
              <a:ext cx="688009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01.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AD7F5-744A-47F0-B029-DA7CDE8FAF85}"/>
              </a:ext>
            </a:extLst>
          </p:cNvPr>
          <p:cNvGrpSpPr/>
          <p:nvPr/>
        </p:nvGrpSpPr>
        <p:grpSpPr>
          <a:xfrm>
            <a:off x="918089" y="2551428"/>
            <a:ext cx="4527867" cy="1021793"/>
            <a:chOff x="1427281" y="2637203"/>
            <a:chExt cx="4527867" cy="10217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722DCC-BA38-4BE6-88D5-0762D6FD20BD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A0387-9B52-45FA-A6AB-811C872D0903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DBE57-945F-4229-B572-0767F34C9DCA}"/>
                </a:ext>
              </a:extLst>
            </p:cNvPr>
            <p:cNvSpPr txBox="1"/>
            <p:nvPr/>
          </p:nvSpPr>
          <p:spPr>
            <a:xfrm>
              <a:off x="2503948" y="2637203"/>
              <a:ext cx="3291622" cy="89255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US" sz="16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INFF – </a:t>
              </a:r>
            </a:p>
            <a:p>
              <a:pPr defTabSz="914217"/>
              <a:r>
                <a:rPr lang="en-US" sz="1200" b="1" i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SDG Financing Challenges – Managing Budgetary Pressures and Fiscal Constraints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7DC0CE-E382-440C-AA61-2B7910336335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rgbClr val="29307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02.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8A44B-B81F-4608-94CC-D0898900DAC6}"/>
              </a:ext>
            </a:extLst>
          </p:cNvPr>
          <p:cNvGrpSpPr/>
          <p:nvPr/>
        </p:nvGrpSpPr>
        <p:grpSpPr>
          <a:xfrm>
            <a:off x="918088" y="3951489"/>
            <a:ext cx="4527867" cy="1005840"/>
            <a:chOff x="1427281" y="2653156"/>
            <a:chExt cx="4527867" cy="100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0B1855-3490-4D57-AE0B-C8EE4C993299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4677A-C222-4EDA-BB87-71E9B50DFF4F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9EEEF4-0B03-443E-B3C1-52BA605AE850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Plans &amp; Initiatives – </a:t>
              </a:r>
            </a:p>
            <a:p>
              <a:pPr defTabSz="914217"/>
              <a:r>
                <a:rPr lang="en-GB" sz="1600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The INFF Fund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62B4D-99B3-4D10-B257-9AC191F86CDB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03.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8EAE7F-47A2-0B48-7383-FDA704EA4199}"/>
              </a:ext>
            </a:extLst>
          </p:cNvPr>
          <p:cNvGrpSpPr/>
          <p:nvPr/>
        </p:nvGrpSpPr>
        <p:grpSpPr>
          <a:xfrm>
            <a:off x="894025" y="5387260"/>
            <a:ext cx="4527867" cy="1005840"/>
            <a:chOff x="1427281" y="2653156"/>
            <a:chExt cx="4527867" cy="10058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DE68AB-59F7-9CCE-58B0-84FE4BAA7467}"/>
                </a:ext>
              </a:extLst>
            </p:cNvPr>
            <p:cNvSpPr/>
            <p:nvPr/>
          </p:nvSpPr>
          <p:spPr>
            <a:xfrm>
              <a:off x="1427281" y="2653156"/>
              <a:ext cx="4527867" cy="100584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FC658-B7A2-F87D-C002-500D22696352}"/>
                </a:ext>
              </a:extLst>
            </p:cNvPr>
            <p:cNvSpPr/>
            <p:nvPr/>
          </p:nvSpPr>
          <p:spPr>
            <a:xfrm>
              <a:off x="1427281" y="2653156"/>
              <a:ext cx="106680" cy="1005840"/>
            </a:xfrm>
            <a:prstGeom prst="rect">
              <a:avLst/>
            </a:prstGeom>
            <a:solidFill>
              <a:srgbClr val="2930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F68A68-B8F5-56BD-3A60-ABEBC52D6C48}"/>
                </a:ext>
              </a:extLst>
            </p:cNvPr>
            <p:cNvSpPr txBox="1"/>
            <p:nvPr/>
          </p:nvSpPr>
          <p:spPr>
            <a:xfrm>
              <a:off x="2503948" y="2740578"/>
              <a:ext cx="3291622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defTabSz="914217"/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Conclusion – </a:t>
              </a:r>
            </a:p>
            <a:p>
              <a:pPr defTabSz="914217"/>
              <a:r>
                <a:rPr lang="en-GB" sz="1600" i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Key PFM Reforms and DRM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9645D7-4ECC-6872-FD52-98B0E94473B0}"/>
                </a:ext>
              </a:extLst>
            </p:cNvPr>
            <p:cNvSpPr txBox="1"/>
            <p:nvPr/>
          </p:nvSpPr>
          <p:spPr>
            <a:xfrm>
              <a:off x="1590408" y="2915828"/>
              <a:ext cx="913540" cy="5539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3000" b="1" dirty="0">
                  <a:solidFill>
                    <a:schemeClr val="bg1">
                      <a:lumMod val="85000"/>
                    </a:scheme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04.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E42DE-AABC-6F1D-8179-F897DEEF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70" y="4507832"/>
            <a:ext cx="2188749" cy="2110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D831C-D65D-F6BC-ABA3-1F0785C8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519" y="-10672"/>
            <a:ext cx="4349481" cy="14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2FAC-AA8F-321E-4B6E-379039AD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04;p86">
            <a:extLst>
              <a:ext uri="{FF2B5EF4-FFF2-40B4-BE49-F238E27FC236}">
                <a16:creationId xmlns:a16="http://schemas.microsoft.com/office/drawing/2014/main" id="{97E4BCAA-5A97-687F-79C9-FD94CDC2A977}"/>
              </a:ext>
            </a:extLst>
          </p:cNvPr>
          <p:cNvSpPr txBox="1">
            <a:spLocks/>
          </p:cNvSpPr>
          <p:nvPr/>
        </p:nvSpPr>
        <p:spPr>
          <a:xfrm>
            <a:off x="557716" y="282056"/>
            <a:ext cx="11057515" cy="5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rgbClr val="389E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Light"/>
              </a:rPr>
              <a:t>Managing Budgetary Pressures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BD6CA-657D-6B1A-420C-CC03279CEF06}"/>
              </a:ext>
            </a:extLst>
          </p:cNvPr>
          <p:cNvSpPr txBox="1"/>
          <p:nvPr/>
        </p:nvSpPr>
        <p:spPr>
          <a:xfrm>
            <a:off x="381000" y="818627"/>
            <a:ext cx="1142999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C2BD8-51D8-2489-DF26-DF8A474310EF}"/>
              </a:ext>
            </a:extLst>
          </p:cNvPr>
          <p:cNvSpPr txBox="1"/>
          <p:nvPr/>
        </p:nvSpPr>
        <p:spPr>
          <a:xfrm>
            <a:off x="419132" y="840023"/>
            <a:ext cx="11117276" cy="11742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 authorities are faced with difficult choices in resource mobilization and allocation. Hence, allocative efficiency then becomes critical in line with government’s priorities for SDG financing.</a:t>
            </a:r>
            <a:endParaRPr lang="en-US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EF6852-90F5-661D-810E-DFACB8FC06D8}"/>
              </a:ext>
            </a:extLst>
          </p:cNvPr>
          <p:cNvCxnSpPr/>
          <p:nvPr/>
        </p:nvCxnSpPr>
        <p:spPr>
          <a:xfrm>
            <a:off x="468725" y="820118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3A1CE4-3C69-5455-A23F-9298070C05C8}"/>
              </a:ext>
            </a:extLst>
          </p:cNvPr>
          <p:cNvCxnSpPr/>
          <p:nvPr/>
        </p:nvCxnSpPr>
        <p:spPr>
          <a:xfrm>
            <a:off x="514776" y="1960222"/>
            <a:ext cx="1102163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2">
            <a:extLst>
              <a:ext uri="{FF2B5EF4-FFF2-40B4-BE49-F238E27FC236}">
                <a16:creationId xmlns:a16="http://schemas.microsoft.com/office/drawing/2014/main" id="{3C7854EB-6C0C-B180-244C-D05B5771D503}"/>
              </a:ext>
            </a:extLst>
          </p:cNvPr>
          <p:cNvSpPr txBox="1"/>
          <p:nvPr/>
        </p:nvSpPr>
        <p:spPr>
          <a:xfrm>
            <a:off x="6775834" y="3987765"/>
            <a:ext cx="5394186" cy="225018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2020, the world was hit hard by the twin shocks of the COVID-19 pandemic and the worst economic crisis (oil price shocks) since the Great Depression of 1929. </a:t>
            </a:r>
          </a:p>
          <a:p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achieve this, fiscal and financial policies needed to prioritize investing in people, infrastructure, and coping mechanisms.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9D6A3-FE0F-E292-FDE0-8C05AC691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4" y="1983334"/>
            <a:ext cx="6755579" cy="43992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12C6F7-A702-0DDC-D71A-2F3CA24FA45E}"/>
              </a:ext>
            </a:extLst>
          </p:cNvPr>
          <p:cNvGrpSpPr/>
          <p:nvPr/>
        </p:nvGrpSpPr>
        <p:grpSpPr>
          <a:xfrm>
            <a:off x="6485326" y="2313972"/>
            <a:ext cx="1313456" cy="1571132"/>
            <a:chOff x="0" y="3540289"/>
            <a:chExt cx="1429459" cy="17688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F6BD7E-6411-0EEA-D69B-BF7B28264C06}"/>
                </a:ext>
              </a:extLst>
            </p:cNvPr>
            <p:cNvSpPr/>
            <p:nvPr/>
          </p:nvSpPr>
          <p:spPr>
            <a:xfrm>
              <a:off x="0" y="3540289"/>
              <a:ext cx="1269076" cy="17688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C6B528-93AF-DB08-85B5-F0235EC00C8B}"/>
                </a:ext>
              </a:extLst>
            </p:cNvPr>
            <p:cNvSpPr txBox="1"/>
            <p:nvPr/>
          </p:nvSpPr>
          <p:spPr>
            <a:xfrm>
              <a:off x="69108" y="3540289"/>
              <a:ext cx="1360351" cy="17688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COVID-19 worsen financing landscape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D3FF0F-ABFA-A923-06E0-572C0B66C7EA}"/>
              </a:ext>
            </a:extLst>
          </p:cNvPr>
          <p:cNvGrpSpPr/>
          <p:nvPr/>
        </p:nvGrpSpPr>
        <p:grpSpPr>
          <a:xfrm>
            <a:off x="7818166" y="2153243"/>
            <a:ext cx="4089166" cy="484716"/>
            <a:chOff x="1333122" y="3656955"/>
            <a:chExt cx="5012258" cy="4847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9271D0-967D-F5A2-8789-98C55BECBAF6}"/>
                </a:ext>
              </a:extLst>
            </p:cNvPr>
            <p:cNvSpPr/>
            <p:nvPr/>
          </p:nvSpPr>
          <p:spPr>
            <a:xfrm>
              <a:off x="1364256" y="3656955"/>
              <a:ext cx="4981124" cy="4085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2F756E-3ADF-4F88-F3DF-9948443679A0}"/>
                </a:ext>
              </a:extLst>
            </p:cNvPr>
            <p:cNvSpPr txBox="1"/>
            <p:nvPr/>
          </p:nvSpPr>
          <p:spPr>
            <a:xfrm>
              <a:off x="1333122" y="3733155"/>
              <a:ext cx="4981124" cy="408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Depressed external environment </a:t>
              </a:r>
              <a:r>
                <a:rPr lang="en-US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(oil price/demand, FDI)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D4E2F-FCE1-6C88-C9D2-30D4A703C7A4}"/>
              </a:ext>
            </a:extLst>
          </p:cNvPr>
          <p:cNvGrpSpPr/>
          <p:nvPr/>
        </p:nvGrpSpPr>
        <p:grpSpPr>
          <a:xfrm>
            <a:off x="7830866" y="2506848"/>
            <a:ext cx="4076466" cy="909642"/>
            <a:chOff x="1348689" y="4010560"/>
            <a:chExt cx="4996691" cy="9096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BA405A-419B-814A-C3BE-68F4CC2E27A6}"/>
                </a:ext>
              </a:extLst>
            </p:cNvPr>
            <p:cNvSpPr/>
            <p:nvPr/>
          </p:nvSpPr>
          <p:spPr>
            <a:xfrm>
              <a:off x="1364256" y="4010560"/>
              <a:ext cx="4981124" cy="617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090F4C-0B94-58B2-F249-4DD278B45B4B}"/>
                </a:ext>
              </a:extLst>
            </p:cNvPr>
            <p:cNvSpPr txBox="1"/>
            <p:nvPr/>
          </p:nvSpPr>
          <p:spPr>
            <a:xfrm>
              <a:off x="1348689" y="4302660"/>
              <a:ext cx="4981124" cy="617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Exerted downward pressure on government revenue and economic growth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DA0CDA-86A8-6E4C-9B53-51404A3065F2}"/>
              </a:ext>
            </a:extLst>
          </p:cNvPr>
          <p:cNvGrpSpPr/>
          <p:nvPr/>
        </p:nvGrpSpPr>
        <p:grpSpPr>
          <a:xfrm>
            <a:off x="7780066" y="3155267"/>
            <a:ext cx="4127266" cy="769942"/>
            <a:chOff x="1286421" y="4658979"/>
            <a:chExt cx="5058959" cy="7699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7AFC06-0790-9563-ABA7-E3032813D76B}"/>
                </a:ext>
              </a:extLst>
            </p:cNvPr>
            <p:cNvSpPr/>
            <p:nvPr/>
          </p:nvSpPr>
          <p:spPr>
            <a:xfrm>
              <a:off x="1364256" y="4658979"/>
              <a:ext cx="4981124" cy="617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B481FE-6049-73A1-E293-232E0B174AED}"/>
                </a:ext>
              </a:extLst>
            </p:cNvPr>
            <p:cNvSpPr txBox="1"/>
            <p:nvPr/>
          </p:nvSpPr>
          <p:spPr>
            <a:xfrm>
              <a:off x="1286421" y="4811379"/>
              <a:ext cx="4981124" cy="617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Exerted upward pressure on public expenditure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613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K5ABAoYQ7P94TI78Qoh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00ps.UB5gx63fzRFdD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SOX6z6TmiJrtpEZPUnq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8Ke_bBdwbDcySV3NOKV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oGnvVz38fyDwzX9uomS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8Ke_bBdwbDcySV3NOKV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OC6JjGHxclOcC9mpfuo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_96fGnV7maXJXeezgN0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lMmChe9DXzjBbC6Ns.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cfXOqYtZIwjn.KCVDk5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BOC9BprqMdNtcYEXKFU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IFArVL.DeOOXVc5P4RAx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4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367A6"/>
      </a:accent1>
      <a:accent2>
        <a:srgbClr val="1B91BF"/>
      </a:accent2>
      <a:accent3>
        <a:srgbClr val="6CCED9"/>
      </a:accent3>
      <a:accent4>
        <a:srgbClr val="F2B263"/>
      </a:accent4>
      <a:accent5>
        <a:srgbClr val="F26D3D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20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geria">
    <a:dk1>
      <a:srgbClr val="53565A"/>
    </a:dk1>
    <a:lt1>
      <a:srgbClr val="FFFFFF"/>
    </a:lt1>
    <a:dk2>
      <a:srgbClr val="97999B"/>
    </a:dk2>
    <a:lt2>
      <a:srgbClr val="53565A"/>
    </a:lt2>
    <a:accent1>
      <a:srgbClr val="055C2B"/>
    </a:accent1>
    <a:accent2>
      <a:srgbClr val="087A39"/>
    </a:accent2>
    <a:accent3>
      <a:srgbClr val="6AC17A"/>
    </a:accent3>
    <a:accent4>
      <a:srgbClr val="A7A7A7"/>
    </a:accent4>
    <a:accent5>
      <a:srgbClr val="EEAC18"/>
    </a:accent5>
    <a:accent6>
      <a:srgbClr val="B95220"/>
    </a:accent6>
    <a:hlink>
      <a:srgbClr val="6AC17A"/>
    </a:hlink>
    <a:folHlink>
      <a:srgbClr val="A7A7A7"/>
    </a:folHlink>
  </a:clrScheme>
  <a:fontScheme name="ICG Fonts">
    <a:majorFont>
      <a:latin typeface="Arial"/>
      <a:ea typeface="STKaiti"/>
      <a:cs typeface=""/>
    </a:majorFont>
    <a:minorFont>
      <a:latin typeface="Arial"/>
      <a:ea typeface="STKait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F009AA20B2ED4399E9C39C77341190" ma:contentTypeVersion="15" ma:contentTypeDescription="Create a new document." ma:contentTypeScope="" ma:versionID="e51c0e6a976e31a83e840c0bd05819be">
  <xsd:schema xmlns:xsd="http://www.w3.org/2001/XMLSchema" xmlns:xs="http://www.w3.org/2001/XMLSchema" xmlns:p="http://schemas.microsoft.com/office/2006/metadata/properties" xmlns:ns3="483dba53-7734-44b0-a8e9-8dd24ce872c9" xmlns:ns4="c7d0f312-d748-48d1-b1de-9d5105df2206" targetNamespace="http://schemas.microsoft.com/office/2006/metadata/properties" ma:root="true" ma:fieldsID="cbd2116a1f1963a2b4ca6db55099263a" ns3:_="" ns4:_="">
    <xsd:import namespace="483dba53-7734-44b0-a8e9-8dd24ce872c9"/>
    <xsd:import namespace="c7d0f312-d748-48d1-b1de-9d5105df22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dba53-7734-44b0-a8e9-8dd24ce872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0f312-d748-48d1-b1de-9d5105df220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3dba53-7734-44b0-a8e9-8dd24ce872c9" xsi:nil="true"/>
  </documentManagement>
</p:properties>
</file>

<file path=customXml/itemProps1.xml><?xml version="1.0" encoding="utf-8"?>
<ds:datastoreItem xmlns:ds="http://schemas.openxmlformats.org/officeDocument/2006/customXml" ds:itemID="{93E94AD6-F46A-4C53-9E59-89117639EB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33DA6C-8452-4A89-8703-C94BDCE100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dba53-7734-44b0-a8e9-8dd24ce872c9"/>
    <ds:schemaRef ds:uri="c7d0f312-d748-48d1-b1de-9d5105df22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1610FB-6B60-430A-AF7F-2F73E6063DBE}">
  <ds:schemaRefs>
    <ds:schemaRef ds:uri="http://purl.org/dc/elements/1.1/"/>
    <ds:schemaRef ds:uri="http://schemas.microsoft.com/office/2006/metadata/properties"/>
    <ds:schemaRef ds:uri="c7d0f312-d748-48d1-b1de-9d5105df2206"/>
    <ds:schemaRef ds:uri="http://purl.org/dc/terms/"/>
    <ds:schemaRef ds:uri="http://schemas.openxmlformats.org/package/2006/metadata/core-properties"/>
    <ds:schemaRef ds:uri="483dba53-7734-44b0-a8e9-8dd24ce872c9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12912</TotalTime>
  <Words>2856</Words>
  <Application>Microsoft Office PowerPoint</Application>
  <PresentationFormat>Widescreen</PresentationFormat>
  <Paragraphs>374</Paragraphs>
  <Slides>24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Alegreya</vt:lpstr>
      <vt:lpstr>Aptos Display</vt:lpstr>
      <vt:lpstr>Arial</vt:lpstr>
      <vt:lpstr>Calibri</vt:lpstr>
      <vt:lpstr>Calibri Light</vt:lpstr>
      <vt:lpstr>Cambria</vt:lpstr>
      <vt:lpstr>Garamond</vt:lpstr>
      <vt:lpstr>Helvetica</vt:lpstr>
      <vt:lpstr>Inter Light</vt:lpstr>
      <vt:lpstr>Lato Black</vt:lpstr>
      <vt:lpstr>Lucida Sans</vt:lpstr>
      <vt:lpstr>Lucida Sans Unicode</vt:lpstr>
      <vt:lpstr>Microsoft Sans Serif</vt:lpstr>
      <vt:lpstr>Open Sans</vt:lpstr>
      <vt:lpstr>Open Sans Bold</vt:lpstr>
      <vt:lpstr>Poppins</vt:lpstr>
      <vt:lpstr>Roboto</vt:lpstr>
      <vt:lpstr>Segoe UI</vt:lpstr>
      <vt:lpstr>Segoe UI Light</vt:lpstr>
      <vt:lpstr>Söhne</vt:lpstr>
      <vt:lpstr>Symbol</vt:lpstr>
      <vt:lpstr>Tahoma</vt:lpstr>
      <vt:lpstr>Times New Roman</vt:lpstr>
      <vt:lpstr>Wingdings</vt:lpstr>
      <vt:lpstr>Office Theme</vt:lpstr>
      <vt:lpstr>Office Theme</vt:lpstr>
      <vt:lpstr>1_Office Theme</vt:lpstr>
      <vt:lpstr>think-cell Slide</vt:lpstr>
      <vt:lpstr>  Regional Workshop on Integrated National Financing Frameworks 2024 Public Finance for Sustainable Development in Africa  Enhancing revenue mobilization and exploring sustainable debt instruments in Nigeria within INFF  by  Alfred Okoh   </vt:lpstr>
      <vt:lpstr>PowerPoint Presentation</vt:lpstr>
      <vt:lpstr>PowerPoint Presentation</vt:lpstr>
      <vt:lpstr>The SDGs in Nigeria - Context</vt:lpstr>
      <vt:lpstr>$10 billion  annual  financing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Macroeconomics and Governance Division  Macroeconomic Analysis Section; Economic Governance and Public Finance Section; Development Planning Section</dc:title>
  <dc:creator>Nigeria Delegation</dc:creator>
  <cp:lastModifiedBy>Alfred Okoh</cp:lastModifiedBy>
  <cp:revision>112</cp:revision>
  <dcterms:created xsi:type="dcterms:W3CDTF">2021-07-06T08:28:28Z</dcterms:created>
  <dcterms:modified xsi:type="dcterms:W3CDTF">2024-06-12T21:09:39Z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0x01010043F009AA20B2ED4399E9C39C77341190</vt:lpwstr>
  </property>
</Properties>
</file>