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48" r:id="rId5"/>
  </p:sldMasterIdLst>
  <p:notesMasterIdLst>
    <p:notesMasterId r:id="rId19"/>
  </p:notesMasterIdLst>
  <p:sldIdLst>
    <p:sldId id="263" r:id="rId6"/>
    <p:sldId id="344" r:id="rId7"/>
    <p:sldId id="337" r:id="rId8"/>
    <p:sldId id="333" r:id="rId9"/>
    <p:sldId id="343" r:id="rId10"/>
    <p:sldId id="345" r:id="rId11"/>
    <p:sldId id="338" r:id="rId12"/>
    <p:sldId id="339" r:id="rId13"/>
    <p:sldId id="340" r:id="rId14"/>
    <p:sldId id="341" r:id="rId15"/>
    <p:sldId id="342" r:id="rId16"/>
    <p:sldId id="336"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353" autoAdjust="0"/>
  </p:normalViewPr>
  <p:slideViewPr>
    <p:cSldViewPr snapToGrid="0">
      <p:cViewPr>
        <p:scale>
          <a:sx n="79" d="100"/>
          <a:sy n="79" d="100"/>
        </p:scale>
        <p:origin x="-84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3C8DE8-BA0E-4DA2-95BE-C8A86B9CC138}" type="datetimeFigureOut">
              <a:rPr lang="en-US" smtClean="0"/>
              <a:t>6/9/2024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59C306-965E-4D9F-BE84-E09AC9C6A761}" type="slidenum">
              <a:rPr lang="en-US" smtClean="0"/>
              <a:t>‹#›</a:t>
            </a:fld>
            <a:endParaRPr lang="en-US"/>
          </a:p>
        </p:txBody>
      </p:sp>
    </p:spTree>
    <p:extLst>
      <p:ext uri="{BB962C8B-B14F-4D97-AF65-F5344CB8AC3E}">
        <p14:creationId xmlns:p14="http://schemas.microsoft.com/office/powerpoint/2010/main" val="2144234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59C306-965E-4D9F-BE84-E09AC9C6A761}" type="slidenum">
              <a:rPr lang="en-US" smtClean="0"/>
              <a:t>1</a:t>
            </a:fld>
            <a:endParaRPr lang="en-US"/>
          </a:p>
        </p:txBody>
      </p:sp>
    </p:spTree>
    <p:extLst>
      <p:ext uri="{BB962C8B-B14F-4D97-AF65-F5344CB8AC3E}">
        <p14:creationId xmlns:p14="http://schemas.microsoft.com/office/powerpoint/2010/main" val="469299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EBB851-04AD-4A7F-B9F2-7E4598AA43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551011CE-C8CA-4A62-864A-EC61709322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660F2661-A2E0-4C63-A6B2-E596004C5D51}"/>
              </a:ext>
            </a:extLst>
          </p:cNvPr>
          <p:cNvSpPr>
            <a:spLocks noGrp="1"/>
          </p:cNvSpPr>
          <p:nvPr>
            <p:ph type="dt" sz="half" idx="10"/>
          </p:nvPr>
        </p:nvSpPr>
        <p:spPr/>
        <p:txBody>
          <a:bodyPr/>
          <a:lstStyle/>
          <a:p>
            <a:fld id="{B5F91238-0F9F-4CB8-B0B2-8C60D0153741}" type="datetimeFigureOut">
              <a:rPr lang="en-GB" smtClean="0"/>
              <a:t>09/06/2024</a:t>
            </a:fld>
            <a:endParaRPr lang="en-GB"/>
          </a:p>
        </p:txBody>
      </p:sp>
      <p:sp>
        <p:nvSpPr>
          <p:cNvPr id="5" name="Footer Placeholder 4">
            <a:extLst>
              <a:ext uri="{FF2B5EF4-FFF2-40B4-BE49-F238E27FC236}">
                <a16:creationId xmlns:a16="http://schemas.microsoft.com/office/drawing/2014/main" xmlns="" id="{40D8B5B9-7718-4BF6-AD93-79690F8F16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51195939-95EC-45B6-B1BE-103188F3E1A8}"/>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2794148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FB7BB3-1B04-40F8-94D4-818A5FAFDB4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F30617EF-441E-482F-8EF2-47921D2E3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20190129-1CCB-438D-B625-B35EF23BFAAF}"/>
              </a:ext>
            </a:extLst>
          </p:cNvPr>
          <p:cNvSpPr>
            <a:spLocks noGrp="1"/>
          </p:cNvSpPr>
          <p:nvPr>
            <p:ph type="dt" sz="half" idx="10"/>
          </p:nvPr>
        </p:nvSpPr>
        <p:spPr/>
        <p:txBody>
          <a:bodyPr/>
          <a:lstStyle/>
          <a:p>
            <a:fld id="{B5F91238-0F9F-4CB8-B0B2-8C60D0153741}" type="datetimeFigureOut">
              <a:rPr lang="en-GB" smtClean="0"/>
              <a:t>09/06/2024</a:t>
            </a:fld>
            <a:endParaRPr lang="en-GB"/>
          </a:p>
        </p:txBody>
      </p:sp>
      <p:sp>
        <p:nvSpPr>
          <p:cNvPr id="5" name="Footer Placeholder 4">
            <a:extLst>
              <a:ext uri="{FF2B5EF4-FFF2-40B4-BE49-F238E27FC236}">
                <a16:creationId xmlns:a16="http://schemas.microsoft.com/office/drawing/2014/main" xmlns="" id="{C54B95CD-2551-41E8-B3D0-E3A4BBBA2B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69D1E9D9-D033-45F6-8210-7175D892D509}"/>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2726888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659AB22-5FD4-4F54-A1AA-1866A87A40E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6A349245-8EC7-49E9-BCEE-3D44AC3330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18930F69-AB1C-4C52-BF45-82E2C64116C7}"/>
              </a:ext>
            </a:extLst>
          </p:cNvPr>
          <p:cNvSpPr>
            <a:spLocks noGrp="1"/>
          </p:cNvSpPr>
          <p:nvPr>
            <p:ph type="dt" sz="half" idx="10"/>
          </p:nvPr>
        </p:nvSpPr>
        <p:spPr/>
        <p:txBody>
          <a:bodyPr/>
          <a:lstStyle/>
          <a:p>
            <a:fld id="{B5F91238-0F9F-4CB8-B0B2-8C60D0153741}" type="datetimeFigureOut">
              <a:rPr lang="en-GB" smtClean="0"/>
              <a:t>09/06/2024</a:t>
            </a:fld>
            <a:endParaRPr lang="en-GB"/>
          </a:p>
        </p:txBody>
      </p:sp>
      <p:sp>
        <p:nvSpPr>
          <p:cNvPr id="5" name="Footer Placeholder 4">
            <a:extLst>
              <a:ext uri="{FF2B5EF4-FFF2-40B4-BE49-F238E27FC236}">
                <a16:creationId xmlns:a16="http://schemas.microsoft.com/office/drawing/2014/main" xmlns="" id="{BB6B809F-1FEA-426F-9B97-7E6DCF801D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8C444AF-4A53-4AB8-9BF8-D8783B3B1532}"/>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1927527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esentationFr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D6D54DF-72D2-FE49-A5B9-714BC5CD175F}"/>
              </a:ext>
            </a:extLst>
          </p:cNvPr>
          <p:cNvPicPr>
            <a:picLocks noChangeAspect="1"/>
          </p:cNvPicPr>
          <p:nvPr userDrawn="1"/>
        </p:nvPicPr>
        <p:blipFill>
          <a:blip r:embed="rId2"/>
          <a:srcRect/>
          <a:stretch/>
        </p:blipFill>
        <p:spPr>
          <a:xfrm>
            <a:off x="0" y="0"/>
            <a:ext cx="12192000" cy="2832100"/>
          </a:xfrm>
          <a:prstGeom prst="rect">
            <a:avLst/>
          </a:prstGeom>
        </p:spPr>
      </p:pic>
      <p:sp>
        <p:nvSpPr>
          <p:cNvPr id="2" name="Title 1">
            <a:extLst>
              <a:ext uri="{FF2B5EF4-FFF2-40B4-BE49-F238E27FC236}">
                <a16:creationId xmlns:a16="http://schemas.microsoft.com/office/drawing/2014/main" xmlns="" id="{F85A2DDD-2812-9742-BE95-02C91D568D44}"/>
              </a:ext>
            </a:extLst>
          </p:cNvPr>
          <p:cNvSpPr>
            <a:spLocks noGrp="1"/>
          </p:cNvSpPr>
          <p:nvPr>
            <p:ph type="title"/>
          </p:nvPr>
        </p:nvSpPr>
        <p:spPr>
          <a:xfrm>
            <a:off x="510300" y="2334218"/>
            <a:ext cx="11171400" cy="1366582"/>
          </a:xfrm>
        </p:spPr>
        <p:txBody>
          <a:bodyPr>
            <a:normAutofit/>
          </a:bodyPr>
          <a:lstStyle>
            <a:lvl1pPr algn="ctr">
              <a:defRPr sz="3200" b="1" i="0" baseline="0">
                <a:latin typeface="Lucida Sans" panose="020B0602030504020204" pitchFamily="34" charset="77"/>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xmlns="" id="{72CB5E21-FDD3-CF44-B7FC-A065DB6444BE}"/>
              </a:ext>
            </a:extLst>
          </p:cNvPr>
          <p:cNvPicPr>
            <a:picLocks noChangeAspect="1"/>
          </p:cNvPicPr>
          <p:nvPr userDrawn="1"/>
        </p:nvPicPr>
        <p:blipFill rotWithShape="1">
          <a:blip r:embed="rId3"/>
          <a:srcRect b="8520"/>
          <a:stretch/>
        </p:blipFill>
        <p:spPr>
          <a:xfrm>
            <a:off x="9537700" y="5524500"/>
            <a:ext cx="1955800" cy="921970"/>
          </a:xfrm>
          <a:prstGeom prst="rect">
            <a:avLst/>
          </a:prstGeom>
        </p:spPr>
      </p:pic>
      <p:pic>
        <p:nvPicPr>
          <p:cNvPr id="3" name="Picture 2" descr="A blue logo with a circle and a circle with a circle and a circle with a circle with a circle and a circle with a circle with a circle with a circle with a circle with a circle&#10;&#10;Description automatically generated">
            <a:extLst>
              <a:ext uri="{FF2B5EF4-FFF2-40B4-BE49-F238E27FC236}">
                <a16:creationId xmlns:a16="http://schemas.microsoft.com/office/drawing/2014/main" xmlns="" id="{5CFDA3DC-E494-911C-57A6-C19F9C30D84E}"/>
              </a:ext>
            </a:extLst>
          </p:cNvPr>
          <p:cNvPicPr/>
          <p:nvPr userDrawn="1"/>
        </p:nvPicPr>
        <p:blipFill>
          <a:blip r:embed="rId4"/>
          <a:srcRect/>
          <a:stretch>
            <a:fillRect/>
          </a:stretch>
        </p:blipFill>
        <p:spPr>
          <a:xfrm>
            <a:off x="870651" y="192400"/>
            <a:ext cx="1261745" cy="469265"/>
          </a:xfrm>
          <a:prstGeom prst="rect">
            <a:avLst/>
          </a:prstGeom>
          <a:ln/>
        </p:spPr>
      </p:pic>
      <p:pic>
        <p:nvPicPr>
          <p:cNvPr id="4" name="Picture 3" descr="Icon&#10;&#10;Description automatically generated with medium confidence">
            <a:extLst>
              <a:ext uri="{FF2B5EF4-FFF2-40B4-BE49-F238E27FC236}">
                <a16:creationId xmlns:a16="http://schemas.microsoft.com/office/drawing/2014/main" xmlns="" id="{305F9115-D268-B7A2-7DAC-45039349DEE6}"/>
              </a:ext>
            </a:extLst>
          </p:cNvPr>
          <p:cNvPicPr/>
          <p:nvPr userDrawn="1"/>
        </p:nvPicPr>
        <p:blipFill>
          <a:blip r:embed="rId5"/>
          <a:srcRect/>
          <a:stretch>
            <a:fillRect/>
          </a:stretch>
        </p:blipFill>
        <p:spPr>
          <a:xfrm>
            <a:off x="5899024" y="192233"/>
            <a:ext cx="371475" cy="754380"/>
          </a:xfrm>
          <a:prstGeom prst="rect">
            <a:avLst/>
          </a:prstGeom>
          <a:ln/>
        </p:spPr>
      </p:pic>
      <p:pic>
        <p:nvPicPr>
          <p:cNvPr id="5" name="Picture 4" descr="A black sign with white text&#10;&#10;Description automatically generated">
            <a:extLst>
              <a:ext uri="{FF2B5EF4-FFF2-40B4-BE49-F238E27FC236}">
                <a16:creationId xmlns:a16="http://schemas.microsoft.com/office/drawing/2014/main" xmlns="" id="{8CE3A8EF-6915-7A3B-6CB7-CB7C800EEE78}"/>
              </a:ext>
            </a:extLst>
          </p:cNvPr>
          <p:cNvPicPr/>
          <p:nvPr userDrawn="1"/>
        </p:nvPicPr>
        <p:blipFill>
          <a:blip r:embed="rId6">
            <a:extLst>
              <a:ext uri="{28A0092B-C50C-407E-A947-70E740481C1C}">
                <a14:useLocalDpi xmlns:a14="http://schemas.microsoft.com/office/drawing/2010/main" val="0"/>
              </a:ext>
            </a:extLst>
          </a:blip>
          <a:srcRect/>
          <a:stretch>
            <a:fillRect/>
          </a:stretch>
        </p:blipFill>
        <p:spPr>
          <a:xfrm>
            <a:off x="10195878" y="299866"/>
            <a:ext cx="1655445" cy="539115"/>
          </a:xfrm>
          <a:prstGeom prst="rect">
            <a:avLst/>
          </a:prstGeom>
          <a:ln/>
        </p:spPr>
      </p:pic>
      <p:pic>
        <p:nvPicPr>
          <p:cNvPr id="9" name="Picture 8">
            <a:extLst>
              <a:ext uri="{FF2B5EF4-FFF2-40B4-BE49-F238E27FC236}">
                <a16:creationId xmlns:a16="http://schemas.microsoft.com/office/drawing/2014/main" xmlns="" id="{D0353A11-88E3-DF8A-21D4-730150DA847A}"/>
              </a:ext>
            </a:extLst>
          </p:cNvPr>
          <p:cNvPicPr>
            <a:picLocks noChangeAspect="1"/>
          </p:cNvPicPr>
          <p:nvPr userDrawn="1"/>
        </p:nvPicPr>
        <p:blipFill>
          <a:blip r:embed="rId7"/>
          <a:stretch>
            <a:fillRect/>
          </a:stretch>
        </p:blipFill>
        <p:spPr>
          <a:xfrm>
            <a:off x="322580" y="6209615"/>
            <a:ext cx="1539240" cy="236855"/>
          </a:xfrm>
          <a:prstGeom prst="rect">
            <a:avLst/>
          </a:prstGeom>
        </p:spPr>
      </p:pic>
    </p:spTree>
    <p:extLst>
      <p:ext uri="{BB962C8B-B14F-4D97-AF65-F5344CB8AC3E}">
        <p14:creationId xmlns:p14="http://schemas.microsoft.com/office/powerpoint/2010/main" val="2404117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255FD4-2B07-40B2-BA58-80DBCF9641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32238FCD-A5D6-433C-A206-D008844AF1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1070FF4D-CA56-4717-ABDC-186A75730572}"/>
              </a:ext>
            </a:extLst>
          </p:cNvPr>
          <p:cNvSpPr>
            <a:spLocks noGrp="1"/>
          </p:cNvSpPr>
          <p:nvPr>
            <p:ph type="dt" sz="half" idx="10"/>
          </p:nvPr>
        </p:nvSpPr>
        <p:spPr/>
        <p:txBody>
          <a:bodyPr/>
          <a:lstStyle/>
          <a:p>
            <a:fld id="{B5F91238-0F9F-4CB8-B0B2-8C60D0153741}" type="datetimeFigureOut">
              <a:rPr lang="en-GB" smtClean="0"/>
              <a:t>09/06/2024</a:t>
            </a:fld>
            <a:endParaRPr lang="en-GB"/>
          </a:p>
        </p:txBody>
      </p:sp>
      <p:sp>
        <p:nvSpPr>
          <p:cNvPr id="5" name="Footer Placeholder 4">
            <a:extLst>
              <a:ext uri="{FF2B5EF4-FFF2-40B4-BE49-F238E27FC236}">
                <a16:creationId xmlns:a16="http://schemas.microsoft.com/office/drawing/2014/main" xmlns="" id="{20A9EC33-1B3A-41C1-831E-47507E9971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A135A230-E4ED-48C6-9665-89EEA1F00A25}"/>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2688145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7B06CA-A91C-463A-9132-AB2BDDF298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9701C752-AFE6-46AE-9B3B-667AD6EB33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63EEA14-F36A-4E5D-AB5E-A045A919FA89}"/>
              </a:ext>
            </a:extLst>
          </p:cNvPr>
          <p:cNvSpPr>
            <a:spLocks noGrp="1"/>
          </p:cNvSpPr>
          <p:nvPr>
            <p:ph type="dt" sz="half" idx="10"/>
          </p:nvPr>
        </p:nvSpPr>
        <p:spPr/>
        <p:txBody>
          <a:bodyPr/>
          <a:lstStyle/>
          <a:p>
            <a:fld id="{B5F91238-0F9F-4CB8-B0B2-8C60D0153741}" type="datetimeFigureOut">
              <a:rPr lang="en-GB" smtClean="0"/>
              <a:t>09/06/2024</a:t>
            </a:fld>
            <a:endParaRPr lang="en-GB"/>
          </a:p>
        </p:txBody>
      </p:sp>
      <p:sp>
        <p:nvSpPr>
          <p:cNvPr id="5" name="Footer Placeholder 4">
            <a:extLst>
              <a:ext uri="{FF2B5EF4-FFF2-40B4-BE49-F238E27FC236}">
                <a16:creationId xmlns:a16="http://schemas.microsoft.com/office/drawing/2014/main" xmlns="" id="{98D7592F-9434-475D-BEEF-F26B554639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8349E0A-5713-4AD6-9C0A-31D0E56EA981}"/>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2341531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5FDA54-5EE0-437A-A366-B4E795AA15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FB2B8B9-48AA-473D-8465-303F5C1543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A01994FE-5BFA-4749-BB4F-50D4A96363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A4A5AD0E-667F-47EE-859D-8F17F97C0D06}"/>
              </a:ext>
            </a:extLst>
          </p:cNvPr>
          <p:cNvSpPr>
            <a:spLocks noGrp="1"/>
          </p:cNvSpPr>
          <p:nvPr>
            <p:ph type="dt" sz="half" idx="10"/>
          </p:nvPr>
        </p:nvSpPr>
        <p:spPr/>
        <p:txBody>
          <a:bodyPr/>
          <a:lstStyle/>
          <a:p>
            <a:fld id="{B5F91238-0F9F-4CB8-B0B2-8C60D0153741}" type="datetimeFigureOut">
              <a:rPr lang="en-GB" smtClean="0"/>
              <a:t>09/06/2024</a:t>
            </a:fld>
            <a:endParaRPr lang="en-GB"/>
          </a:p>
        </p:txBody>
      </p:sp>
      <p:sp>
        <p:nvSpPr>
          <p:cNvPr id="6" name="Footer Placeholder 5">
            <a:extLst>
              <a:ext uri="{FF2B5EF4-FFF2-40B4-BE49-F238E27FC236}">
                <a16:creationId xmlns:a16="http://schemas.microsoft.com/office/drawing/2014/main" xmlns="" id="{74484958-7B63-495B-9A9C-3C0387959E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E40EB2B5-C47D-4619-BC0E-8E333061E825}"/>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1869460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A03DD3-6038-4862-8DB3-24380EC2A4F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6C8E760-BAC1-4DEF-8E58-6B7C220973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42CFF46-DEBD-411C-8217-3ACB2C1FC2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9B2B3EF4-496D-4336-9C68-EACDECCBFF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4AFB02D-8903-4425-BC6D-636F4314EB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909CF9A4-BF82-497C-A256-A1AA84F729AB}"/>
              </a:ext>
            </a:extLst>
          </p:cNvPr>
          <p:cNvSpPr>
            <a:spLocks noGrp="1"/>
          </p:cNvSpPr>
          <p:nvPr>
            <p:ph type="dt" sz="half" idx="10"/>
          </p:nvPr>
        </p:nvSpPr>
        <p:spPr/>
        <p:txBody>
          <a:bodyPr/>
          <a:lstStyle/>
          <a:p>
            <a:fld id="{B5F91238-0F9F-4CB8-B0B2-8C60D0153741}" type="datetimeFigureOut">
              <a:rPr lang="en-GB" smtClean="0"/>
              <a:t>09/06/2024</a:t>
            </a:fld>
            <a:endParaRPr lang="en-GB"/>
          </a:p>
        </p:txBody>
      </p:sp>
      <p:sp>
        <p:nvSpPr>
          <p:cNvPr id="8" name="Footer Placeholder 7">
            <a:extLst>
              <a:ext uri="{FF2B5EF4-FFF2-40B4-BE49-F238E27FC236}">
                <a16:creationId xmlns:a16="http://schemas.microsoft.com/office/drawing/2014/main" xmlns="" id="{7D8946E5-FF08-4181-8B4E-7255DDEE474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A548B684-9E3E-445B-A843-19A39B1EE4FC}"/>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4157770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A8218D-09D4-4EFF-AE23-C489B230265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2ED6A7BD-1A68-4952-9A3D-03BC9749F68C}"/>
              </a:ext>
            </a:extLst>
          </p:cNvPr>
          <p:cNvSpPr>
            <a:spLocks noGrp="1"/>
          </p:cNvSpPr>
          <p:nvPr>
            <p:ph type="dt" sz="half" idx="10"/>
          </p:nvPr>
        </p:nvSpPr>
        <p:spPr/>
        <p:txBody>
          <a:bodyPr/>
          <a:lstStyle/>
          <a:p>
            <a:fld id="{B5F91238-0F9F-4CB8-B0B2-8C60D0153741}" type="datetimeFigureOut">
              <a:rPr lang="en-GB" smtClean="0"/>
              <a:t>09/06/2024</a:t>
            </a:fld>
            <a:endParaRPr lang="en-GB"/>
          </a:p>
        </p:txBody>
      </p:sp>
      <p:sp>
        <p:nvSpPr>
          <p:cNvPr id="4" name="Footer Placeholder 3">
            <a:extLst>
              <a:ext uri="{FF2B5EF4-FFF2-40B4-BE49-F238E27FC236}">
                <a16:creationId xmlns:a16="http://schemas.microsoft.com/office/drawing/2014/main" xmlns="" id="{3462A0ED-38C1-476A-8C9F-81B1455FCA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97C5C49F-F73F-46C5-B206-B0696036F241}"/>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4152508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25689EB-AC71-49EA-8252-E11D2662459E}"/>
              </a:ext>
            </a:extLst>
          </p:cNvPr>
          <p:cNvSpPr>
            <a:spLocks noGrp="1"/>
          </p:cNvSpPr>
          <p:nvPr>
            <p:ph type="dt" sz="half" idx="10"/>
          </p:nvPr>
        </p:nvSpPr>
        <p:spPr/>
        <p:txBody>
          <a:bodyPr/>
          <a:lstStyle/>
          <a:p>
            <a:fld id="{B5F91238-0F9F-4CB8-B0B2-8C60D0153741}" type="datetimeFigureOut">
              <a:rPr lang="en-GB" smtClean="0"/>
              <a:t>09/06/2024</a:t>
            </a:fld>
            <a:endParaRPr lang="en-GB"/>
          </a:p>
        </p:txBody>
      </p:sp>
      <p:sp>
        <p:nvSpPr>
          <p:cNvPr id="3" name="Footer Placeholder 2">
            <a:extLst>
              <a:ext uri="{FF2B5EF4-FFF2-40B4-BE49-F238E27FC236}">
                <a16:creationId xmlns:a16="http://schemas.microsoft.com/office/drawing/2014/main" xmlns="" id="{920E9F62-A92B-4990-87EF-877F0DF00AA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B77EDC8B-4460-4AF1-A2AA-3FD1A84C1791}"/>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995943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7F6027-B889-457C-9E20-52B41C4457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F8C44906-AD15-4CFC-9DDC-894438F023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6746D111-9394-4225-B57E-3D2D91CD49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822C56A-0B13-48D1-A624-894CB4BA1776}"/>
              </a:ext>
            </a:extLst>
          </p:cNvPr>
          <p:cNvSpPr>
            <a:spLocks noGrp="1"/>
          </p:cNvSpPr>
          <p:nvPr>
            <p:ph type="dt" sz="half" idx="10"/>
          </p:nvPr>
        </p:nvSpPr>
        <p:spPr/>
        <p:txBody>
          <a:bodyPr/>
          <a:lstStyle/>
          <a:p>
            <a:fld id="{B5F91238-0F9F-4CB8-B0B2-8C60D0153741}" type="datetimeFigureOut">
              <a:rPr lang="en-GB" smtClean="0"/>
              <a:t>09/06/2024</a:t>
            </a:fld>
            <a:endParaRPr lang="en-GB"/>
          </a:p>
        </p:txBody>
      </p:sp>
      <p:sp>
        <p:nvSpPr>
          <p:cNvPr id="6" name="Footer Placeholder 5">
            <a:extLst>
              <a:ext uri="{FF2B5EF4-FFF2-40B4-BE49-F238E27FC236}">
                <a16:creationId xmlns:a16="http://schemas.microsoft.com/office/drawing/2014/main" xmlns="" id="{A6743941-13FD-48B2-A705-246673D97B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E78DF922-5446-4742-A86B-654B332FFEAD}"/>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1684665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DCA14A-6337-4D1E-991A-8C90E2D360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C1693197-7D5D-4AC7-8B5B-98D426C41A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1EB6C2FC-7D06-498D-A46F-16AE4D5CF8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5D6AEAB-7DCD-4DF0-9EEE-9ACBAD81067F}"/>
              </a:ext>
            </a:extLst>
          </p:cNvPr>
          <p:cNvSpPr>
            <a:spLocks noGrp="1"/>
          </p:cNvSpPr>
          <p:nvPr>
            <p:ph type="dt" sz="half" idx="10"/>
          </p:nvPr>
        </p:nvSpPr>
        <p:spPr/>
        <p:txBody>
          <a:bodyPr/>
          <a:lstStyle/>
          <a:p>
            <a:fld id="{B5F91238-0F9F-4CB8-B0B2-8C60D0153741}" type="datetimeFigureOut">
              <a:rPr lang="en-GB" smtClean="0"/>
              <a:t>09/06/2024</a:t>
            </a:fld>
            <a:endParaRPr lang="en-GB"/>
          </a:p>
        </p:txBody>
      </p:sp>
      <p:sp>
        <p:nvSpPr>
          <p:cNvPr id="6" name="Footer Placeholder 5">
            <a:extLst>
              <a:ext uri="{FF2B5EF4-FFF2-40B4-BE49-F238E27FC236}">
                <a16:creationId xmlns:a16="http://schemas.microsoft.com/office/drawing/2014/main" xmlns="" id="{9B67D3C1-BFFE-4F78-BE72-AA87281680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B49890AE-D705-49D4-B1CA-DD38C01F4B96}"/>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3700992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3E05B45-2A5C-426A-87A2-FA8D07FB24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E59DE27B-B535-44E0-B5C7-1D7DB05BEB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AD43D07-0CC4-4F35-A4BF-8BC8FEB644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F91238-0F9F-4CB8-B0B2-8C60D0153741}" type="datetimeFigureOut">
              <a:rPr lang="en-GB" smtClean="0"/>
              <a:t>09/06/2024</a:t>
            </a:fld>
            <a:endParaRPr lang="en-GB"/>
          </a:p>
        </p:txBody>
      </p:sp>
      <p:sp>
        <p:nvSpPr>
          <p:cNvPr id="5" name="Footer Placeholder 4">
            <a:extLst>
              <a:ext uri="{FF2B5EF4-FFF2-40B4-BE49-F238E27FC236}">
                <a16:creationId xmlns:a16="http://schemas.microsoft.com/office/drawing/2014/main" xmlns="" id="{E6711266-85A3-496E-81D0-B8B77B1D8C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A4F408C3-303F-4DDE-8ABE-1FC1150740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2DB64-21F3-4F0A-8BF0-59DD72DA38A9}" type="slidenum">
              <a:rPr lang="en-GB" smtClean="0"/>
              <a:t>‹#›</a:t>
            </a:fld>
            <a:endParaRPr lang="en-GB"/>
          </a:p>
        </p:txBody>
      </p:sp>
    </p:spTree>
    <p:extLst>
      <p:ext uri="{BB962C8B-B14F-4D97-AF65-F5344CB8AC3E}">
        <p14:creationId xmlns:p14="http://schemas.microsoft.com/office/powerpoint/2010/main" val="3640214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9D4428F-1F34-41D6-86BB-EBFD1D4D55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107E6329-47FF-454D-B7E2-0F65964C11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0E515070-BAFC-4BCD-A47F-D84DA50870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D7AD0A-C10C-4E0A-B605-25872C88A4C7}" type="datetimeFigureOut">
              <a:rPr lang="en-GB" smtClean="0"/>
              <a:t>09/06/2024</a:t>
            </a:fld>
            <a:endParaRPr lang="en-GB"/>
          </a:p>
        </p:txBody>
      </p:sp>
      <p:sp>
        <p:nvSpPr>
          <p:cNvPr id="5" name="Footer Placeholder 4">
            <a:extLst>
              <a:ext uri="{FF2B5EF4-FFF2-40B4-BE49-F238E27FC236}">
                <a16:creationId xmlns:a16="http://schemas.microsoft.com/office/drawing/2014/main" xmlns="" id="{4D311CD2-F393-4815-A0CE-D4D374838B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ECAD3CEF-D52B-4DBB-8E0C-3AC80D864C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5FBBA-82E8-4899-855E-004C265ADA72}" type="slidenum">
              <a:rPr lang="en-GB" smtClean="0"/>
              <a:t>‹#›</a:t>
            </a:fld>
            <a:endParaRPr lang="en-GB"/>
          </a:p>
        </p:txBody>
      </p:sp>
    </p:spTree>
    <p:extLst>
      <p:ext uri="{BB962C8B-B14F-4D97-AF65-F5344CB8AC3E}">
        <p14:creationId xmlns:p14="http://schemas.microsoft.com/office/powerpoint/2010/main" val="2184059672"/>
      </p:ext>
    </p:extLst>
  </p:cSld>
  <p:clrMap bg1="lt1" tx1="dk1" bg2="lt2" tx2="dk2" accent1="accent1" accent2="accent2" accent3="accent3" accent4="accent4" accent5="accent5" accent6="accent6" hlink="hlink" folHlink="folHlink"/>
  <p:sldLayoutIdLst>
    <p:sldLayoutId id="21474836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850A60-F5C6-B949-93F9-8123B827A653}"/>
              </a:ext>
            </a:extLst>
          </p:cNvPr>
          <p:cNvSpPr>
            <a:spLocks noGrp="1"/>
          </p:cNvSpPr>
          <p:nvPr>
            <p:ph type="title"/>
          </p:nvPr>
        </p:nvSpPr>
        <p:spPr>
          <a:xfrm>
            <a:off x="1192366" y="2202180"/>
            <a:ext cx="9896167" cy="3115778"/>
          </a:xfrm>
        </p:spPr>
        <p:txBody>
          <a:bodyPr anchor="t" anchorCtr="0">
            <a:normAutofit fontScale="90000"/>
          </a:bodyPr>
          <a:lstStyle/>
          <a:p>
            <a:pPr marL="0" marR="0" algn="ctr">
              <a:lnSpc>
                <a:spcPct val="115000"/>
              </a:lnSpc>
              <a:spcBef>
                <a:spcPts val="0"/>
              </a:spcBef>
              <a:spcAft>
                <a:spcPts val="400"/>
              </a:spcAft>
            </a:pPr>
            <a:r>
              <a:rPr lang="en-US" sz="2700" dirty="0" smtClean="0">
                <a:latin typeface="Book Antiqua" pitchFamily="18" charset="0"/>
              </a:rPr>
              <a:t>Tax Policy Reforms to Improve Tax Revenues</a:t>
            </a:r>
            <a:br>
              <a:rPr lang="en-US" sz="2700" dirty="0" smtClean="0">
                <a:latin typeface="Book Antiqua" pitchFamily="18" charset="0"/>
              </a:rPr>
            </a:br>
            <a:r>
              <a:rPr lang="en-US" sz="2700" dirty="0" smtClean="0">
                <a:latin typeface="Book Antiqua" pitchFamily="18" charset="0"/>
              </a:rPr>
              <a:t>Federal Democratic Republic of Ethiopia</a:t>
            </a:r>
            <a:r>
              <a:rPr lang="en-GB" sz="2700" dirty="0">
                <a:latin typeface="Book Antiqua" pitchFamily="18" charset="0"/>
              </a:rPr>
              <a:t/>
            </a:r>
            <a:br>
              <a:rPr lang="en-GB" sz="2700" dirty="0">
                <a:latin typeface="Book Antiqua" pitchFamily="18" charset="0"/>
              </a:rPr>
            </a:br>
            <a:r>
              <a:rPr lang="en-GB" sz="2700" dirty="0">
                <a:latin typeface="Book Antiqua" pitchFamily="18" charset="0"/>
              </a:rPr>
              <a:t/>
            </a:r>
            <a:br>
              <a:rPr lang="en-GB" sz="2700" dirty="0">
                <a:latin typeface="Book Antiqua" pitchFamily="18" charset="0"/>
              </a:rPr>
            </a:br>
            <a:r>
              <a:rPr lang="en-US" sz="1800" b="1" kern="0" dirty="0">
                <a:effectLst/>
                <a:latin typeface="Book Antiqua" pitchFamily="18" charset="0"/>
                <a:ea typeface="Calibri" panose="020F0502020204030204" pitchFamily="34" charset="0"/>
                <a:cs typeface="Times New Roman" panose="02020603050405020304" pitchFamily="18" charset="0"/>
              </a:rPr>
              <a:t>Regional Workshop on Integrated National Financing Frameworks 2024</a:t>
            </a:r>
            <a:r>
              <a:rPr lang="en-GB" sz="1800" b="1" kern="0" dirty="0">
                <a:effectLst/>
                <a:latin typeface="Book Antiqua" pitchFamily="18" charset="0"/>
                <a:ea typeface="DengXian Light" panose="02010600030101010101" pitchFamily="2" charset="-122"/>
                <a:cs typeface="Times New Roman" panose="02020603050405020304" pitchFamily="18" charset="0"/>
              </a:rPr>
              <a:t/>
            </a:r>
            <a:br>
              <a:rPr lang="en-GB" sz="1800" b="1" kern="0" dirty="0">
                <a:effectLst/>
                <a:latin typeface="Book Antiqua" pitchFamily="18" charset="0"/>
                <a:ea typeface="DengXian Light" panose="02010600030101010101" pitchFamily="2" charset="-122"/>
                <a:cs typeface="Times New Roman" panose="02020603050405020304" pitchFamily="18" charset="0"/>
              </a:rPr>
            </a:br>
            <a:r>
              <a:rPr lang="en-US" sz="1800" b="1" kern="0" dirty="0">
                <a:effectLst/>
                <a:latin typeface="Book Antiqua" pitchFamily="18" charset="0"/>
                <a:ea typeface="Calibri" panose="020F0502020204030204" pitchFamily="34" charset="0"/>
                <a:cs typeface="Times New Roman" panose="02020603050405020304" pitchFamily="18" charset="0"/>
              </a:rPr>
              <a:t>Public Finance for Sustainable Development in Africa</a:t>
            </a:r>
            <a:r>
              <a:rPr lang="en-GB" sz="1800" b="1" kern="0" dirty="0">
                <a:effectLst/>
                <a:latin typeface="Book Antiqua" pitchFamily="18" charset="0"/>
                <a:ea typeface="DengXian Light" panose="02010600030101010101" pitchFamily="2" charset="-122"/>
                <a:cs typeface="Times New Roman" panose="02020603050405020304" pitchFamily="18" charset="0"/>
              </a:rPr>
              <a:t/>
            </a:r>
            <a:br>
              <a:rPr lang="en-GB" sz="1800" b="1" kern="0" dirty="0">
                <a:effectLst/>
                <a:latin typeface="Book Antiqua" pitchFamily="18" charset="0"/>
                <a:ea typeface="DengXian Light" panose="02010600030101010101" pitchFamily="2" charset="-122"/>
                <a:cs typeface="Times New Roman" panose="02020603050405020304" pitchFamily="18" charset="0"/>
              </a:rPr>
            </a:br>
            <a:r>
              <a:rPr lang="en-GB" sz="1300" dirty="0">
                <a:latin typeface="Book Antiqua" pitchFamily="18" charset="0"/>
              </a:rPr>
              <a:t/>
            </a:r>
            <a:br>
              <a:rPr lang="en-GB" sz="1300" dirty="0">
                <a:latin typeface="Book Antiqua" pitchFamily="18" charset="0"/>
              </a:rPr>
            </a:br>
            <a:r>
              <a:rPr lang="en-US" sz="1800" dirty="0" err="1" smtClean="0">
                <a:latin typeface="Book Antiqua" pitchFamily="18" charset="0"/>
              </a:rPr>
              <a:t>Mr</a:t>
            </a:r>
            <a:r>
              <a:rPr lang="en-US" sz="1800" dirty="0" smtClean="0">
                <a:latin typeface="Book Antiqua" pitchFamily="18" charset="0"/>
              </a:rPr>
              <a:t> </a:t>
            </a:r>
            <a:r>
              <a:rPr lang="en-US" sz="1800" dirty="0" err="1" smtClean="0">
                <a:latin typeface="Book Antiqua" pitchFamily="18" charset="0"/>
              </a:rPr>
              <a:t>Mulay</a:t>
            </a:r>
            <a:r>
              <a:rPr lang="en-US" sz="1800" dirty="0" smtClean="0">
                <a:latin typeface="Book Antiqua" pitchFamily="18" charset="0"/>
              </a:rPr>
              <a:t> </a:t>
            </a:r>
            <a:r>
              <a:rPr lang="en-US" sz="1800" dirty="0" err="1" smtClean="0">
                <a:latin typeface="Book Antiqua" pitchFamily="18" charset="0"/>
              </a:rPr>
              <a:t>Weldu</a:t>
            </a:r>
            <a:r>
              <a:rPr lang="en-US" sz="1800" dirty="0">
                <a:latin typeface="Book Antiqua" pitchFamily="18" charset="0"/>
              </a:rPr>
              <a:t> </a:t>
            </a:r>
            <a:r>
              <a:rPr lang="en-US" sz="1800" dirty="0" err="1" smtClean="0">
                <a:latin typeface="Book Antiqua" pitchFamily="18" charset="0"/>
              </a:rPr>
              <a:t>Asegehegn</a:t>
            </a:r>
            <a:r>
              <a:rPr lang="en-US" sz="1800" dirty="0" smtClean="0">
                <a:latin typeface="Book Antiqua" pitchFamily="18" charset="0"/>
              </a:rPr>
              <a:t> </a:t>
            </a:r>
            <a:br>
              <a:rPr lang="en-US" sz="1800" dirty="0" smtClean="0">
                <a:latin typeface="Book Antiqua" pitchFamily="18" charset="0"/>
              </a:rPr>
            </a:br>
            <a:r>
              <a:rPr lang="en-US" sz="1800" dirty="0" smtClean="0">
                <a:latin typeface="Book Antiqua" pitchFamily="18" charset="0"/>
              </a:rPr>
              <a:t>Head of Tax Policy Department, Ministry of Finance</a:t>
            </a:r>
            <a:r>
              <a:rPr lang="en-US" sz="1800" dirty="0">
                <a:latin typeface="Book Antiqua" pitchFamily="18" charset="0"/>
              </a:rPr>
              <a:t/>
            </a:r>
            <a:br>
              <a:rPr lang="en-US" sz="1800" dirty="0">
                <a:latin typeface="Book Antiqua" pitchFamily="18" charset="0"/>
              </a:rPr>
            </a:br>
            <a:r>
              <a:rPr lang="en-US" sz="1800" dirty="0" smtClean="0">
                <a:solidFill>
                  <a:srgbClr val="0070C0"/>
                </a:solidFill>
                <a:latin typeface="Book Antiqua" pitchFamily="18" charset="0"/>
              </a:rPr>
              <a:t>asegehegn@gmail.com</a:t>
            </a:r>
            <a:r>
              <a:rPr lang="en-US" sz="1800" dirty="0" smtClean="0">
                <a:latin typeface="Book Antiqua" pitchFamily="18" charset="0"/>
              </a:rPr>
              <a:t> OR </a:t>
            </a:r>
            <a:r>
              <a:rPr lang="en-US" sz="1800" dirty="0" smtClean="0">
                <a:solidFill>
                  <a:srgbClr val="0070C0"/>
                </a:solidFill>
                <a:latin typeface="Book Antiqua" pitchFamily="18" charset="0"/>
              </a:rPr>
              <a:t>mweldu@mofed.gov.et </a:t>
            </a:r>
            <a:r>
              <a:rPr lang="en-US" sz="1600" dirty="0">
                <a:latin typeface="Book Antiqua" pitchFamily="18" charset="0"/>
              </a:rPr>
              <a:t/>
            </a:r>
            <a:br>
              <a:rPr lang="en-US" sz="1600" dirty="0">
                <a:latin typeface="Book Antiqua" pitchFamily="18" charset="0"/>
              </a:rPr>
            </a:br>
            <a:r>
              <a:rPr lang="fr-FR" sz="1600" dirty="0">
                <a:latin typeface="Book Antiqua" pitchFamily="18" charset="0"/>
              </a:rPr>
              <a:t/>
            </a:r>
            <a:br>
              <a:rPr lang="fr-FR" sz="1600" dirty="0">
                <a:latin typeface="Book Antiqua" pitchFamily="18" charset="0"/>
              </a:rPr>
            </a:br>
            <a:r>
              <a:rPr lang="en-US" sz="1600" dirty="0">
                <a:latin typeface="Book Antiqua" pitchFamily="18" charset="0"/>
              </a:rPr>
              <a:t/>
            </a:r>
            <a:br>
              <a:rPr lang="en-US" sz="1600" dirty="0">
                <a:latin typeface="Book Antiqua" pitchFamily="18" charset="0"/>
              </a:rPr>
            </a:br>
            <a:endParaRPr lang="en-US" sz="1600" dirty="0">
              <a:latin typeface="Book Antiqua" pitchFamily="18" charset="0"/>
            </a:endParaRPr>
          </a:p>
        </p:txBody>
      </p:sp>
      <p:sp>
        <p:nvSpPr>
          <p:cNvPr id="4" name="Title 1">
            <a:extLst>
              <a:ext uri="{FF2B5EF4-FFF2-40B4-BE49-F238E27FC236}">
                <a16:creationId xmlns:a16="http://schemas.microsoft.com/office/drawing/2014/main" xmlns="" id="{82907463-66D6-634F-8999-ECE9EAA94504}"/>
              </a:ext>
            </a:extLst>
          </p:cNvPr>
          <p:cNvSpPr txBox="1">
            <a:spLocks/>
          </p:cNvSpPr>
          <p:nvPr/>
        </p:nvSpPr>
        <p:spPr>
          <a:xfrm>
            <a:off x="1283277" y="5752879"/>
            <a:ext cx="6844723" cy="895571"/>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200" b="1" i="0" kern="1200" baseline="0">
                <a:solidFill>
                  <a:schemeClr val="tx1"/>
                </a:solidFill>
                <a:latin typeface="Lucida Sans" panose="020B0602030504020204" pitchFamily="34" charset="77"/>
                <a:ea typeface="+mj-ea"/>
                <a:cs typeface="+mj-cs"/>
              </a:defRPr>
            </a:lvl1pPr>
          </a:lstStyle>
          <a:p>
            <a:pPr algn="r"/>
            <a:r>
              <a:rPr lang="en-US" sz="1600" dirty="0">
                <a:latin typeface="Book Antiqua" pitchFamily="18" charset="0"/>
              </a:rPr>
              <a:t>Addis Ababa, Ethiopia 12-13 June 2024</a:t>
            </a:r>
          </a:p>
          <a:p>
            <a:pPr algn="r"/>
            <a:endParaRPr lang="en-US" sz="1800" dirty="0">
              <a:solidFill>
                <a:schemeClr val="accent1">
                  <a:lumMod val="50000"/>
                </a:schemeClr>
              </a:solidFill>
              <a:latin typeface="Book Antiqua" pitchFamily="18" charset="0"/>
            </a:endParaRPr>
          </a:p>
        </p:txBody>
      </p:sp>
    </p:spTree>
    <p:extLst>
      <p:ext uri="{BB962C8B-B14F-4D97-AF65-F5344CB8AC3E}">
        <p14:creationId xmlns:p14="http://schemas.microsoft.com/office/powerpoint/2010/main" val="18426970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105" y="509505"/>
            <a:ext cx="10515600" cy="765842"/>
          </a:xfrm>
        </p:spPr>
        <p:txBody>
          <a:bodyPr>
            <a:normAutofit/>
          </a:bodyPr>
          <a:lstStyle/>
          <a:p>
            <a:r>
              <a:rPr lang="en-CA" b="1" dirty="0" smtClean="0">
                <a:latin typeface="Book Antiqua" pitchFamily="18" charset="0"/>
              </a:rPr>
              <a:t>Planned Tax Policy … Cont.</a:t>
            </a:r>
            <a:endParaRPr lang="en-CA" b="1" dirty="0">
              <a:latin typeface="Book Antiqua" pitchFamily="18" charset="0"/>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90681"/>
            <a:ext cx="6448926" cy="527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1274" y="1511801"/>
            <a:ext cx="5496092" cy="5021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53195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Book Antiqua" pitchFamily="18" charset="0"/>
              </a:rPr>
              <a:t>Planned Tax Policy … Cont.</a:t>
            </a:r>
            <a:endParaRPr lang="en-CA" b="1" dirty="0">
              <a:latin typeface="Book Antiqua" pitchFamily="18" charset="0"/>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283" y="1860654"/>
            <a:ext cx="5275147" cy="4672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8906" y="1816099"/>
            <a:ext cx="6348580" cy="4717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02212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5FAE52-E183-2E07-DDE6-29E78419D0C8}"/>
              </a:ext>
            </a:extLst>
          </p:cNvPr>
          <p:cNvSpPr>
            <a:spLocks noGrp="1"/>
          </p:cNvSpPr>
          <p:nvPr>
            <p:ph type="title"/>
          </p:nvPr>
        </p:nvSpPr>
        <p:spPr>
          <a:xfrm>
            <a:off x="838200" y="365125"/>
            <a:ext cx="10515600" cy="826001"/>
          </a:xfrm>
        </p:spPr>
        <p:txBody>
          <a:bodyPr/>
          <a:lstStyle/>
          <a:p>
            <a:pPr algn="ctr"/>
            <a:r>
              <a:rPr lang="en-GB" b="1" dirty="0" smtClean="0">
                <a:latin typeface="Book Antiqua" pitchFamily="18" charset="0"/>
              </a:rPr>
              <a:t>Concluding Remarks</a:t>
            </a:r>
            <a:endParaRPr lang="en-GB" b="1" dirty="0">
              <a:latin typeface="Book Antiqua" pitchFamily="18" charset="0"/>
            </a:endParaRPr>
          </a:p>
        </p:txBody>
      </p:sp>
      <p:sp>
        <p:nvSpPr>
          <p:cNvPr id="3" name="Content Placeholder 2">
            <a:extLst>
              <a:ext uri="{FF2B5EF4-FFF2-40B4-BE49-F238E27FC236}">
                <a16:creationId xmlns:a16="http://schemas.microsoft.com/office/drawing/2014/main" xmlns="" id="{B4E30A75-C8E3-8383-0379-E56EDEC9B97F}"/>
              </a:ext>
            </a:extLst>
          </p:cNvPr>
          <p:cNvSpPr>
            <a:spLocks noGrp="1"/>
          </p:cNvSpPr>
          <p:nvPr>
            <p:ph idx="1"/>
          </p:nvPr>
        </p:nvSpPr>
        <p:spPr>
          <a:xfrm>
            <a:off x="164431" y="1431758"/>
            <a:ext cx="4816643" cy="4929353"/>
          </a:xfrm>
          <a:ln>
            <a:solidFill>
              <a:srgbClr val="002060"/>
            </a:solidFill>
          </a:ln>
        </p:spPr>
        <p:txBody>
          <a:bodyPr>
            <a:normAutofit fontScale="85000" lnSpcReduction="20000"/>
          </a:bodyPr>
          <a:lstStyle/>
          <a:p>
            <a:pPr>
              <a:lnSpc>
                <a:spcPct val="150000"/>
              </a:lnSpc>
            </a:pPr>
            <a:r>
              <a:rPr lang="en-GB" dirty="0" smtClean="0">
                <a:latin typeface="Book Antiqua" pitchFamily="18" charset="0"/>
              </a:rPr>
              <a:t>Continued government political commitment to improve DRM through policy and administration reforms is pivotal. </a:t>
            </a:r>
          </a:p>
          <a:p>
            <a:pPr>
              <a:lnSpc>
                <a:spcPct val="150000"/>
              </a:lnSpc>
            </a:pPr>
            <a:r>
              <a:rPr lang="en-GB" dirty="0" smtClean="0">
                <a:latin typeface="Book Antiqua" pitchFamily="18" charset="0"/>
              </a:rPr>
              <a:t>Strict implementation of the NMTRS is critically important.</a:t>
            </a:r>
          </a:p>
          <a:p>
            <a:pPr>
              <a:lnSpc>
                <a:spcPct val="150000"/>
              </a:lnSpc>
            </a:pPr>
            <a:r>
              <a:rPr lang="en-GB" dirty="0" smtClean="0">
                <a:latin typeface="Book Antiqua" pitchFamily="18" charset="0"/>
              </a:rPr>
              <a:t>UN support is important in the implementation of the NMTRS.</a:t>
            </a:r>
            <a:endParaRPr lang="en-GB" dirty="0">
              <a:latin typeface="Book Antiqua" pitchFamily="18" charset="0"/>
            </a:endParaRPr>
          </a:p>
        </p:txBody>
      </p:sp>
      <p:pic>
        <p:nvPicPr>
          <p:cNvPr id="5" name="Picture 4">
            <a:extLst>
              <a:ext uri="{FF2B5EF4-FFF2-40B4-BE49-F238E27FC236}">
                <a16:creationId xmlns:a16="http://schemas.microsoft.com/office/drawing/2014/main" xmlns="" id="{B83DDACF-BC60-4DA1-56DF-855931DFA6C7}"/>
              </a:ext>
            </a:extLst>
          </p:cNvPr>
          <p:cNvPicPr>
            <a:picLocks noChangeAspect="1"/>
          </p:cNvPicPr>
          <p:nvPr/>
        </p:nvPicPr>
        <p:blipFill>
          <a:blip r:embed="rId2"/>
          <a:stretch>
            <a:fillRect/>
          </a:stretch>
        </p:blipFill>
        <p:spPr>
          <a:xfrm>
            <a:off x="4853636" y="6550311"/>
            <a:ext cx="1539240" cy="236855"/>
          </a:xfrm>
          <a:prstGeom prst="rect">
            <a:avLst/>
          </a:prstGeom>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1547" y="1455821"/>
            <a:ext cx="6715334" cy="48727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2031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xmlns="" id="{C1DD1A8A-57D5-4A81-AD04-532B043C56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9CC4BA0D-0E42-D30A-B446-54841F9B096E}"/>
              </a:ext>
            </a:extLst>
          </p:cNvPr>
          <p:cNvPicPr>
            <a:picLocks noChangeAspect="1"/>
          </p:cNvPicPr>
          <p:nvPr/>
        </p:nvPicPr>
        <p:blipFill rotWithShape="1">
          <a:blip r:embed="rId2"/>
          <a:srcRect t="5776" b="25417"/>
          <a:stretch/>
        </p:blipFill>
        <p:spPr>
          <a:xfrm>
            <a:off x="-3047" y="10"/>
            <a:ext cx="12191999" cy="6857990"/>
          </a:xfrm>
          <a:prstGeom prst="rect">
            <a:avLst/>
          </a:prstGeom>
        </p:spPr>
      </p:pic>
      <p:sp>
        <p:nvSpPr>
          <p:cNvPr id="15" name="Rectangle 14">
            <a:extLst>
              <a:ext uri="{FF2B5EF4-FFF2-40B4-BE49-F238E27FC236}">
                <a16:creationId xmlns:a16="http://schemas.microsoft.com/office/drawing/2014/main" xmlns="" id="{007891EC-4501-44ED-A8C8-B11B6DB767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CD15508-0D18-44DF-BFD3-089ADA962174}"/>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b="1" dirty="0">
                <a:solidFill>
                  <a:srgbClr val="FFFFFF"/>
                </a:solidFill>
                <a:latin typeface="Arial" panose="020B0604020202020204" pitchFamily="34" charset="0"/>
                <a:cs typeface="Arial" panose="020B0604020202020204" pitchFamily="34" charset="0"/>
              </a:rPr>
              <a:t>Thank You</a:t>
            </a:r>
          </a:p>
        </p:txBody>
      </p:sp>
      <p:pic>
        <p:nvPicPr>
          <p:cNvPr id="3" name="Picture 2">
            <a:extLst>
              <a:ext uri="{FF2B5EF4-FFF2-40B4-BE49-F238E27FC236}">
                <a16:creationId xmlns:a16="http://schemas.microsoft.com/office/drawing/2014/main" xmlns="" id="{B13DEB2C-80B9-2A7E-49C9-2535A97D17E4}"/>
              </a:ext>
            </a:extLst>
          </p:cNvPr>
          <p:cNvPicPr>
            <a:picLocks noChangeAspect="1"/>
          </p:cNvPicPr>
          <p:nvPr/>
        </p:nvPicPr>
        <p:blipFill>
          <a:blip r:embed="rId3"/>
          <a:stretch>
            <a:fillRect/>
          </a:stretch>
        </p:blipFill>
        <p:spPr>
          <a:xfrm>
            <a:off x="4826340" y="313899"/>
            <a:ext cx="1539240" cy="236855"/>
          </a:xfrm>
          <a:prstGeom prst="rect">
            <a:avLst/>
          </a:prstGeom>
        </p:spPr>
      </p:pic>
    </p:spTree>
    <p:extLst>
      <p:ext uri="{BB962C8B-B14F-4D97-AF65-F5344CB8AC3E}">
        <p14:creationId xmlns:p14="http://schemas.microsoft.com/office/powerpoint/2010/main" val="113465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0317"/>
            <a:ext cx="10515600" cy="866272"/>
          </a:xfrm>
        </p:spPr>
        <p:txBody>
          <a:bodyPr/>
          <a:lstStyle/>
          <a:p>
            <a:r>
              <a:rPr lang="en-CA" b="1" dirty="0" smtClean="0">
                <a:latin typeface="Book Antiqua" pitchFamily="18" charset="0"/>
              </a:rPr>
              <a:t>Presentation Contents</a:t>
            </a:r>
            <a:endParaRPr lang="en-CA" b="1" dirty="0">
              <a:latin typeface="Book Antiqua" pitchFamily="18" charset="0"/>
            </a:endParaRPr>
          </a:p>
        </p:txBody>
      </p:sp>
      <p:sp>
        <p:nvSpPr>
          <p:cNvPr id="3" name="Content Placeholder 2"/>
          <p:cNvSpPr>
            <a:spLocks noGrp="1"/>
          </p:cNvSpPr>
          <p:nvPr>
            <p:ph idx="1"/>
          </p:nvPr>
        </p:nvSpPr>
        <p:spPr>
          <a:xfrm>
            <a:off x="838200" y="1155032"/>
            <a:ext cx="11000874" cy="5021931"/>
          </a:xfrm>
        </p:spPr>
        <p:txBody>
          <a:bodyPr>
            <a:normAutofit/>
          </a:bodyPr>
          <a:lstStyle/>
          <a:p>
            <a:pPr>
              <a:lnSpc>
                <a:spcPct val="150000"/>
              </a:lnSpc>
            </a:pPr>
            <a:r>
              <a:rPr lang="en-CA" sz="3600" dirty="0">
                <a:solidFill>
                  <a:prstClr val="black"/>
                </a:solidFill>
                <a:latin typeface="Book Antiqua" pitchFamily="18" charset="0"/>
                <a:ea typeface="+mj-ea"/>
                <a:cs typeface="+mj-cs"/>
              </a:rPr>
              <a:t>Current Issues and </a:t>
            </a:r>
            <a:r>
              <a:rPr lang="en-CA" sz="3600" dirty="0" smtClean="0">
                <a:solidFill>
                  <a:prstClr val="black"/>
                </a:solidFill>
                <a:latin typeface="Book Antiqua" pitchFamily="18" charset="0"/>
                <a:ea typeface="+mj-ea"/>
                <a:cs typeface="+mj-cs"/>
              </a:rPr>
              <a:t>Opportunities</a:t>
            </a:r>
          </a:p>
          <a:p>
            <a:pPr>
              <a:lnSpc>
                <a:spcPct val="150000"/>
              </a:lnSpc>
            </a:pPr>
            <a:r>
              <a:rPr lang="en-CA" sz="3600" dirty="0">
                <a:solidFill>
                  <a:prstClr val="black"/>
                </a:solidFill>
                <a:latin typeface="Book Antiqua" pitchFamily="18" charset="0"/>
                <a:ea typeface="+mj-ea"/>
                <a:cs typeface="+mj-cs"/>
              </a:rPr>
              <a:t>INNF’s Approach to Mobilize Public </a:t>
            </a:r>
            <a:r>
              <a:rPr lang="en-CA" sz="3600" dirty="0" smtClean="0">
                <a:solidFill>
                  <a:prstClr val="black"/>
                </a:solidFill>
                <a:latin typeface="Book Antiqua" pitchFamily="18" charset="0"/>
                <a:ea typeface="+mj-ea"/>
                <a:cs typeface="+mj-cs"/>
              </a:rPr>
              <a:t>Financing</a:t>
            </a:r>
          </a:p>
          <a:p>
            <a:pPr>
              <a:lnSpc>
                <a:spcPct val="150000"/>
              </a:lnSpc>
            </a:pPr>
            <a:r>
              <a:rPr lang="en-CA" sz="3600" dirty="0">
                <a:solidFill>
                  <a:prstClr val="black"/>
                </a:solidFill>
                <a:latin typeface="Book Antiqua" pitchFamily="18" charset="0"/>
                <a:ea typeface="+mj-ea"/>
                <a:cs typeface="+mj-cs"/>
              </a:rPr>
              <a:t>Domestic Revenues Mobilization </a:t>
            </a:r>
            <a:r>
              <a:rPr lang="en-CA" sz="3600" dirty="0" smtClean="0">
                <a:solidFill>
                  <a:prstClr val="black"/>
                </a:solidFill>
                <a:latin typeface="Book Antiqua" pitchFamily="18" charset="0"/>
                <a:ea typeface="+mj-ea"/>
                <a:cs typeface="+mj-cs"/>
              </a:rPr>
              <a:t>Efforts</a:t>
            </a:r>
          </a:p>
          <a:p>
            <a:pPr>
              <a:lnSpc>
                <a:spcPct val="150000"/>
              </a:lnSpc>
            </a:pPr>
            <a:r>
              <a:rPr lang="en-CA" sz="3600" dirty="0">
                <a:solidFill>
                  <a:prstClr val="black"/>
                </a:solidFill>
                <a:latin typeface="Book Antiqua" pitchFamily="18" charset="0"/>
                <a:ea typeface="+mj-ea"/>
                <a:cs typeface="+mj-cs"/>
              </a:rPr>
              <a:t>Planned Tax Policy Reforms</a:t>
            </a:r>
            <a:endParaRPr lang="en-CA" sz="3600" dirty="0" smtClean="0">
              <a:solidFill>
                <a:prstClr val="black"/>
              </a:solidFill>
              <a:latin typeface="Book Antiqua" pitchFamily="18" charset="0"/>
              <a:ea typeface="+mj-ea"/>
              <a:cs typeface="+mj-cs"/>
            </a:endParaRPr>
          </a:p>
          <a:p>
            <a:pPr>
              <a:lnSpc>
                <a:spcPct val="150000"/>
              </a:lnSpc>
            </a:pPr>
            <a:r>
              <a:rPr lang="en-GB" sz="3600" dirty="0">
                <a:solidFill>
                  <a:prstClr val="black"/>
                </a:solidFill>
                <a:latin typeface="Book Antiqua" pitchFamily="18" charset="0"/>
                <a:ea typeface="+mj-ea"/>
                <a:cs typeface="+mj-cs"/>
              </a:rPr>
              <a:t>Concluding Remarks</a:t>
            </a:r>
            <a:endParaRPr lang="en-CA" sz="3600" dirty="0">
              <a:latin typeface="Book Antiqua" pitchFamily="18" charset="0"/>
            </a:endParaRPr>
          </a:p>
        </p:txBody>
      </p:sp>
    </p:spTree>
    <p:extLst>
      <p:ext uri="{BB962C8B-B14F-4D97-AF65-F5344CB8AC3E}">
        <p14:creationId xmlns:p14="http://schemas.microsoft.com/office/powerpoint/2010/main" val="2025502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169" y="124494"/>
            <a:ext cx="10515600" cy="753812"/>
          </a:xfrm>
        </p:spPr>
        <p:txBody>
          <a:bodyPr/>
          <a:lstStyle/>
          <a:p>
            <a:r>
              <a:rPr lang="en-CA" b="1" dirty="0" smtClean="0">
                <a:latin typeface="Book Antiqua" pitchFamily="18" charset="0"/>
              </a:rPr>
              <a:t>Current Issues and Opportunities</a:t>
            </a:r>
            <a:endParaRPr lang="en-CA" b="1" dirty="0">
              <a:latin typeface="Book Antiqua" pitchFamily="18" charset="0"/>
            </a:endParaRPr>
          </a:p>
        </p:txBody>
      </p:sp>
      <p:sp>
        <p:nvSpPr>
          <p:cNvPr id="3" name="Content Placeholder 2"/>
          <p:cNvSpPr>
            <a:spLocks noGrp="1"/>
          </p:cNvSpPr>
          <p:nvPr>
            <p:ph idx="1"/>
          </p:nvPr>
        </p:nvSpPr>
        <p:spPr>
          <a:xfrm>
            <a:off x="180474" y="890338"/>
            <a:ext cx="6653463" cy="5859378"/>
          </a:xfrm>
          <a:ln>
            <a:solidFill>
              <a:srgbClr val="002060"/>
            </a:solidFill>
          </a:ln>
        </p:spPr>
        <p:txBody>
          <a:bodyPr>
            <a:normAutofit fontScale="70000" lnSpcReduction="20000"/>
          </a:bodyPr>
          <a:lstStyle/>
          <a:p>
            <a:pPr>
              <a:lnSpc>
                <a:spcPct val="160000"/>
              </a:lnSpc>
            </a:pPr>
            <a:r>
              <a:rPr lang="en-US" dirty="0" smtClean="0">
                <a:solidFill>
                  <a:srgbClr val="003B43"/>
                </a:solidFill>
                <a:latin typeface="Book Antiqua" pitchFamily="18" charset="0"/>
              </a:rPr>
              <a:t>Ten </a:t>
            </a:r>
            <a:r>
              <a:rPr lang="en-US" dirty="0">
                <a:solidFill>
                  <a:srgbClr val="003B43"/>
                </a:solidFill>
                <a:latin typeface="Book Antiqua" pitchFamily="18" charset="0"/>
              </a:rPr>
              <a:t>Years Perspective Development Plan (2021 – 2030</a:t>
            </a:r>
            <a:r>
              <a:rPr lang="en-US" dirty="0" smtClean="0">
                <a:solidFill>
                  <a:srgbClr val="003B43"/>
                </a:solidFill>
                <a:latin typeface="Book Antiqua" pitchFamily="18" charset="0"/>
              </a:rPr>
              <a:t>)</a:t>
            </a:r>
          </a:p>
          <a:p>
            <a:pPr>
              <a:lnSpc>
                <a:spcPct val="160000"/>
              </a:lnSpc>
            </a:pPr>
            <a:r>
              <a:rPr lang="en-US" dirty="0" smtClean="0">
                <a:solidFill>
                  <a:srgbClr val="003B43"/>
                </a:solidFill>
                <a:latin typeface="Book Antiqua" pitchFamily="18" charset="0"/>
              </a:rPr>
              <a:t>The </a:t>
            </a:r>
            <a:r>
              <a:rPr lang="en-US" dirty="0">
                <a:solidFill>
                  <a:srgbClr val="003B43"/>
                </a:solidFill>
                <a:latin typeface="Book Antiqua" pitchFamily="18" charset="0"/>
              </a:rPr>
              <a:t>development </a:t>
            </a:r>
            <a:r>
              <a:rPr lang="en-US" dirty="0" smtClean="0">
                <a:solidFill>
                  <a:srgbClr val="003B43"/>
                </a:solidFill>
                <a:latin typeface="Book Antiqua" pitchFamily="18" charset="0"/>
              </a:rPr>
              <a:t>plan </a:t>
            </a:r>
            <a:r>
              <a:rPr lang="en-US" dirty="0">
                <a:solidFill>
                  <a:srgbClr val="003B43"/>
                </a:solidFill>
                <a:latin typeface="Book Antiqua" pitchFamily="18" charset="0"/>
              </a:rPr>
              <a:t>will be achieved through the following key strategic </a:t>
            </a:r>
            <a:r>
              <a:rPr lang="en-US" dirty="0" smtClean="0">
                <a:solidFill>
                  <a:srgbClr val="003B43"/>
                </a:solidFill>
                <a:latin typeface="Book Antiqua" pitchFamily="18" charset="0"/>
              </a:rPr>
              <a:t>pillars</a:t>
            </a:r>
          </a:p>
          <a:p>
            <a:pPr lvl="1">
              <a:lnSpc>
                <a:spcPct val="160000"/>
              </a:lnSpc>
            </a:pPr>
            <a:r>
              <a:rPr lang="en-US" dirty="0" smtClean="0">
                <a:solidFill>
                  <a:srgbClr val="003B43"/>
                </a:solidFill>
                <a:latin typeface="Book Antiqua" pitchFamily="18" charset="0"/>
              </a:rPr>
              <a:t>Quality </a:t>
            </a:r>
            <a:r>
              <a:rPr lang="en-US" dirty="0">
                <a:solidFill>
                  <a:srgbClr val="003B43"/>
                </a:solidFill>
                <a:latin typeface="Book Antiqua" pitchFamily="18" charset="0"/>
              </a:rPr>
              <a:t>Economic Growth and Shared Prosperity, </a:t>
            </a:r>
          </a:p>
          <a:p>
            <a:pPr lvl="1">
              <a:lnSpc>
                <a:spcPct val="160000"/>
              </a:lnSpc>
            </a:pPr>
            <a:r>
              <a:rPr lang="en-US" dirty="0" smtClean="0">
                <a:solidFill>
                  <a:srgbClr val="003B43"/>
                </a:solidFill>
                <a:latin typeface="Book Antiqua" pitchFamily="18" charset="0"/>
              </a:rPr>
              <a:t>Economic </a:t>
            </a:r>
            <a:r>
              <a:rPr lang="en-US" dirty="0">
                <a:solidFill>
                  <a:srgbClr val="003B43"/>
                </a:solidFill>
                <a:latin typeface="Book Antiqua" pitchFamily="18" charset="0"/>
              </a:rPr>
              <a:t>Productivity and Competitiveness, </a:t>
            </a:r>
          </a:p>
          <a:p>
            <a:pPr lvl="1">
              <a:lnSpc>
                <a:spcPct val="160000"/>
              </a:lnSpc>
            </a:pPr>
            <a:r>
              <a:rPr lang="en-US" dirty="0" smtClean="0">
                <a:solidFill>
                  <a:srgbClr val="003B43"/>
                </a:solidFill>
                <a:latin typeface="Book Antiqua" pitchFamily="18" charset="0"/>
              </a:rPr>
              <a:t>Technological </a:t>
            </a:r>
            <a:r>
              <a:rPr lang="en-US" dirty="0">
                <a:solidFill>
                  <a:srgbClr val="003B43"/>
                </a:solidFill>
                <a:latin typeface="Book Antiqua" pitchFamily="18" charset="0"/>
              </a:rPr>
              <a:t>Capability and Digital Economy, </a:t>
            </a:r>
          </a:p>
          <a:p>
            <a:pPr lvl="1">
              <a:lnSpc>
                <a:spcPct val="160000"/>
              </a:lnSpc>
            </a:pPr>
            <a:r>
              <a:rPr lang="en-US" b="1" dirty="0" smtClean="0">
                <a:solidFill>
                  <a:srgbClr val="0070C0"/>
                </a:solidFill>
                <a:latin typeface="Book Antiqua" pitchFamily="18" charset="0"/>
              </a:rPr>
              <a:t>Sustainable </a:t>
            </a:r>
            <a:r>
              <a:rPr lang="en-US" b="1" dirty="0">
                <a:solidFill>
                  <a:srgbClr val="0070C0"/>
                </a:solidFill>
                <a:latin typeface="Book Antiqua" pitchFamily="18" charset="0"/>
              </a:rPr>
              <a:t>Development Financing, </a:t>
            </a:r>
          </a:p>
          <a:p>
            <a:pPr lvl="1">
              <a:lnSpc>
                <a:spcPct val="160000"/>
              </a:lnSpc>
            </a:pPr>
            <a:r>
              <a:rPr lang="en-US" dirty="0" smtClean="0">
                <a:solidFill>
                  <a:srgbClr val="003B43"/>
                </a:solidFill>
                <a:latin typeface="Book Antiqua" pitchFamily="18" charset="0"/>
              </a:rPr>
              <a:t>Private </a:t>
            </a:r>
            <a:r>
              <a:rPr lang="en-US" dirty="0">
                <a:solidFill>
                  <a:srgbClr val="003B43"/>
                </a:solidFill>
                <a:latin typeface="Book Antiqua" pitchFamily="18" charset="0"/>
              </a:rPr>
              <a:t>Sector-led Economic Growth, </a:t>
            </a:r>
          </a:p>
          <a:p>
            <a:pPr lvl="1">
              <a:lnSpc>
                <a:spcPct val="160000"/>
              </a:lnSpc>
            </a:pPr>
            <a:r>
              <a:rPr lang="en-US" dirty="0" smtClean="0">
                <a:solidFill>
                  <a:srgbClr val="003B43"/>
                </a:solidFill>
                <a:latin typeface="Book Antiqua" pitchFamily="18" charset="0"/>
              </a:rPr>
              <a:t>Resilient </a:t>
            </a:r>
            <a:r>
              <a:rPr lang="en-US" dirty="0">
                <a:solidFill>
                  <a:srgbClr val="003B43"/>
                </a:solidFill>
                <a:latin typeface="Book Antiqua" pitchFamily="18" charset="0"/>
              </a:rPr>
              <a:t>Green Economy, </a:t>
            </a:r>
          </a:p>
          <a:p>
            <a:pPr lvl="1">
              <a:lnSpc>
                <a:spcPct val="160000"/>
              </a:lnSpc>
            </a:pPr>
            <a:r>
              <a:rPr lang="en-US" dirty="0" smtClean="0">
                <a:solidFill>
                  <a:srgbClr val="003B43"/>
                </a:solidFill>
                <a:latin typeface="Book Antiqua" pitchFamily="18" charset="0"/>
              </a:rPr>
              <a:t>Institutional </a:t>
            </a:r>
            <a:r>
              <a:rPr lang="en-US" dirty="0">
                <a:solidFill>
                  <a:srgbClr val="003B43"/>
                </a:solidFill>
                <a:latin typeface="Book Antiqua" pitchFamily="18" charset="0"/>
              </a:rPr>
              <a:t>Transformation, </a:t>
            </a:r>
          </a:p>
          <a:p>
            <a:pPr lvl="1">
              <a:lnSpc>
                <a:spcPct val="160000"/>
              </a:lnSpc>
            </a:pPr>
            <a:r>
              <a:rPr lang="en-US" dirty="0" smtClean="0">
                <a:solidFill>
                  <a:srgbClr val="003B43"/>
                </a:solidFill>
                <a:latin typeface="Book Antiqua" pitchFamily="18" charset="0"/>
              </a:rPr>
              <a:t>Gender </a:t>
            </a:r>
            <a:r>
              <a:rPr lang="en-US" dirty="0">
                <a:solidFill>
                  <a:srgbClr val="003B43"/>
                </a:solidFill>
                <a:latin typeface="Book Antiqua" pitchFamily="18" charset="0"/>
              </a:rPr>
              <a:t>and Social Inclusion, </a:t>
            </a:r>
          </a:p>
          <a:p>
            <a:pPr lvl="1">
              <a:lnSpc>
                <a:spcPct val="160000"/>
              </a:lnSpc>
            </a:pPr>
            <a:r>
              <a:rPr lang="en-US" dirty="0" smtClean="0">
                <a:solidFill>
                  <a:srgbClr val="003B43"/>
                </a:solidFill>
                <a:latin typeface="Book Antiqua" pitchFamily="18" charset="0"/>
              </a:rPr>
              <a:t>Access </a:t>
            </a:r>
            <a:r>
              <a:rPr lang="en-US" dirty="0">
                <a:solidFill>
                  <a:srgbClr val="003B43"/>
                </a:solidFill>
                <a:latin typeface="Book Antiqua" pitchFamily="18" charset="0"/>
              </a:rPr>
              <a:t>to Justice and Efficient Civil Services, and </a:t>
            </a:r>
          </a:p>
          <a:p>
            <a:pPr lvl="1">
              <a:lnSpc>
                <a:spcPct val="160000"/>
              </a:lnSpc>
            </a:pPr>
            <a:r>
              <a:rPr lang="en-US" dirty="0" smtClean="0">
                <a:solidFill>
                  <a:srgbClr val="003B43"/>
                </a:solidFill>
                <a:latin typeface="Book Antiqua" pitchFamily="18" charset="0"/>
              </a:rPr>
              <a:t>Regional </a:t>
            </a:r>
            <a:r>
              <a:rPr lang="en-US" dirty="0">
                <a:solidFill>
                  <a:srgbClr val="003B43"/>
                </a:solidFill>
                <a:latin typeface="Book Antiqua" pitchFamily="18" charset="0"/>
              </a:rPr>
              <a:t>Peace Building and Economic Integration.</a:t>
            </a:r>
            <a:endParaRPr lang="en-CA" dirty="0">
              <a:latin typeface="Book Antiqua" pitchFamily="18" charset="0"/>
            </a:endParaRPr>
          </a:p>
        </p:txBody>
      </p:sp>
      <p:sp>
        <p:nvSpPr>
          <p:cNvPr id="4" name="Rectangle 3"/>
          <p:cNvSpPr/>
          <p:nvPr/>
        </p:nvSpPr>
        <p:spPr>
          <a:xfrm>
            <a:off x="6930189" y="890338"/>
            <a:ext cx="5173579" cy="58112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lnSpc>
                <a:spcPct val="150000"/>
              </a:lnSpc>
              <a:buFont typeface="Arial" pitchFamily="34" charset="0"/>
              <a:buChar char="•"/>
            </a:pPr>
            <a:r>
              <a:rPr lang="en-CA" sz="2000" b="1" dirty="0" smtClean="0">
                <a:solidFill>
                  <a:srgbClr val="002060"/>
                </a:solidFill>
                <a:latin typeface="Book Antiqua" pitchFamily="18" charset="0"/>
              </a:rPr>
              <a:t>Existing Opportunities are:</a:t>
            </a:r>
          </a:p>
          <a:p>
            <a:pPr marL="742950" lvl="1" indent="-285750" algn="just">
              <a:lnSpc>
                <a:spcPct val="150000"/>
              </a:lnSpc>
              <a:buFont typeface="Arial" pitchFamily="34" charset="0"/>
              <a:buChar char="•"/>
            </a:pPr>
            <a:r>
              <a:rPr lang="en-CA" sz="2000" dirty="0" smtClean="0">
                <a:solidFill>
                  <a:srgbClr val="002060"/>
                </a:solidFill>
                <a:latin typeface="Book Antiqua" pitchFamily="18" charset="0"/>
              </a:rPr>
              <a:t>There is political commitment from the government</a:t>
            </a:r>
          </a:p>
          <a:p>
            <a:pPr marL="742950" lvl="1" indent="-285750" algn="just">
              <a:lnSpc>
                <a:spcPct val="150000"/>
              </a:lnSpc>
              <a:buFont typeface="Arial" pitchFamily="34" charset="0"/>
              <a:buChar char="•"/>
            </a:pPr>
            <a:r>
              <a:rPr lang="en-CA" sz="2000" dirty="0" smtClean="0">
                <a:solidFill>
                  <a:srgbClr val="002060"/>
                </a:solidFill>
                <a:latin typeface="Book Antiqua" pitchFamily="18" charset="0"/>
              </a:rPr>
              <a:t>A ten year development plan is prepared and under implementation</a:t>
            </a:r>
          </a:p>
          <a:p>
            <a:pPr marL="742950" lvl="1" indent="-285750" algn="just">
              <a:lnSpc>
                <a:spcPct val="150000"/>
              </a:lnSpc>
              <a:buFont typeface="Arial" pitchFamily="34" charset="0"/>
              <a:buChar char="•"/>
            </a:pPr>
            <a:r>
              <a:rPr lang="en-CA" sz="2000" dirty="0" smtClean="0">
                <a:solidFill>
                  <a:srgbClr val="002060"/>
                </a:solidFill>
                <a:latin typeface="Book Antiqua" pitchFamily="18" charset="0"/>
              </a:rPr>
              <a:t>Potential for development exist.</a:t>
            </a:r>
          </a:p>
          <a:p>
            <a:pPr marL="742950" lvl="1" indent="-285750" algn="just">
              <a:lnSpc>
                <a:spcPct val="150000"/>
              </a:lnSpc>
              <a:buFont typeface="Arial" pitchFamily="34" charset="0"/>
              <a:buChar char="•"/>
            </a:pPr>
            <a:r>
              <a:rPr lang="en-CA" sz="2000" dirty="0" smtClean="0">
                <a:solidFill>
                  <a:srgbClr val="002060"/>
                </a:solidFill>
                <a:latin typeface="Book Antiqua" pitchFamily="18" charset="0"/>
              </a:rPr>
              <a:t>Development partners support for Domestic Revenue Mobilization</a:t>
            </a:r>
          </a:p>
          <a:p>
            <a:pPr marL="742950" lvl="1" indent="-285750" algn="just">
              <a:lnSpc>
                <a:spcPct val="150000"/>
              </a:lnSpc>
              <a:buFont typeface="Arial" pitchFamily="34" charset="0"/>
              <a:buChar char="•"/>
            </a:pPr>
            <a:r>
              <a:rPr lang="en-CA" sz="2000" dirty="0" smtClean="0">
                <a:solidFill>
                  <a:srgbClr val="002060"/>
                </a:solidFill>
                <a:latin typeface="Book Antiqua" pitchFamily="18" charset="0"/>
              </a:rPr>
              <a:t>National Medium-term Revenues Mobilization Strategy prepared </a:t>
            </a:r>
          </a:p>
          <a:p>
            <a:pPr marL="285750" indent="-285750" algn="just">
              <a:lnSpc>
                <a:spcPct val="150000"/>
              </a:lnSpc>
              <a:buFont typeface="Arial" pitchFamily="34" charset="0"/>
              <a:buChar char="•"/>
            </a:pPr>
            <a:r>
              <a:rPr lang="en-CA" sz="2000" b="1" dirty="0" smtClean="0">
                <a:solidFill>
                  <a:srgbClr val="002060"/>
                </a:solidFill>
                <a:latin typeface="Book Antiqua" pitchFamily="18" charset="0"/>
              </a:rPr>
              <a:t>The issue is financing gap indicated by low and falling tax-to-GDP ratio.</a:t>
            </a:r>
          </a:p>
          <a:p>
            <a:pPr algn="ctr"/>
            <a:endParaRPr lang="en-CA" dirty="0">
              <a:solidFill>
                <a:srgbClr val="002060"/>
              </a:solidFill>
            </a:endParaRPr>
          </a:p>
        </p:txBody>
      </p:sp>
    </p:spTree>
    <p:extLst>
      <p:ext uri="{BB962C8B-B14F-4D97-AF65-F5344CB8AC3E}">
        <p14:creationId xmlns:p14="http://schemas.microsoft.com/office/powerpoint/2010/main" val="283286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5FAE52-E183-2E07-DDE6-29E78419D0C8}"/>
              </a:ext>
            </a:extLst>
          </p:cNvPr>
          <p:cNvSpPr>
            <a:spLocks noGrp="1"/>
          </p:cNvSpPr>
          <p:nvPr>
            <p:ph type="title"/>
          </p:nvPr>
        </p:nvSpPr>
        <p:spPr>
          <a:xfrm>
            <a:off x="288758" y="365126"/>
            <a:ext cx="11357810" cy="862096"/>
          </a:xfrm>
        </p:spPr>
        <p:txBody>
          <a:bodyPr>
            <a:noAutofit/>
          </a:bodyPr>
          <a:lstStyle/>
          <a:p>
            <a:r>
              <a:rPr lang="en-GB" sz="2900" b="1" dirty="0" smtClean="0">
                <a:solidFill>
                  <a:srgbClr val="002060"/>
                </a:solidFill>
                <a:latin typeface="Book Antiqua" pitchFamily="18" charset="0"/>
              </a:rPr>
              <a:t>Ethiopia’s Development Plan and Revenues Mobilization Strategy</a:t>
            </a:r>
            <a:endParaRPr lang="en-GB" sz="2900" b="1" dirty="0">
              <a:solidFill>
                <a:srgbClr val="002060"/>
              </a:solidFill>
              <a:latin typeface="Book Antiqua" pitchFamily="18" charset="0"/>
            </a:endParaRPr>
          </a:p>
        </p:txBody>
      </p:sp>
      <p:pic>
        <p:nvPicPr>
          <p:cNvPr id="5" name="Picture 4">
            <a:extLst>
              <a:ext uri="{FF2B5EF4-FFF2-40B4-BE49-F238E27FC236}">
                <a16:creationId xmlns:a16="http://schemas.microsoft.com/office/drawing/2014/main" xmlns="" id="{B83DDACF-BC60-4DA1-56DF-855931DFA6C7}"/>
              </a:ext>
            </a:extLst>
          </p:cNvPr>
          <p:cNvPicPr>
            <a:picLocks noChangeAspect="1"/>
          </p:cNvPicPr>
          <p:nvPr/>
        </p:nvPicPr>
        <p:blipFill>
          <a:blip r:embed="rId2"/>
          <a:stretch>
            <a:fillRect/>
          </a:stretch>
        </p:blipFill>
        <p:spPr>
          <a:xfrm>
            <a:off x="4853636" y="6550311"/>
            <a:ext cx="1539240" cy="236855"/>
          </a:xfrm>
          <a:prstGeom prst="rect">
            <a:avLst/>
          </a:prstGeom>
        </p:spPr>
      </p:pic>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0981" y="1263315"/>
            <a:ext cx="4265398" cy="52954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2852" y="1263315"/>
            <a:ext cx="4286585" cy="52869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eft Arrow 3"/>
          <p:cNvSpPr/>
          <p:nvPr/>
        </p:nvSpPr>
        <p:spPr>
          <a:xfrm>
            <a:off x="4752474" y="1263315"/>
            <a:ext cx="2334126" cy="5286996"/>
          </a:xfrm>
          <a:prstGeom prst="leftArrow">
            <a:avLst>
              <a:gd name="adj1" fmla="val 50000"/>
              <a:gd name="adj2" fmla="val 10000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rgbClr val="0070C0"/>
                </a:solidFill>
                <a:latin typeface="Book Antiqua" pitchFamily="18" charset="0"/>
              </a:rPr>
              <a:t>Where we are from the Minimum 15% tax-to-GDP required to achieve SDGs?</a:t>
            </a:r>
            <a:endParaRPr lang="en-CA" dirty="0">
              <a:solidFill>
                <a:srgbClr val="0070C0"/>
              </a:solidFill>
              <a:latin typeface="Book Antiqua" pitchFamily="18" charset="0"/>
            </a:endParaRPr>
          </a:p>
        </p:txBody>
      </p:sp>
    </p:spTree>
    <p:extLst>
      <p:ext uri="{BB962C8B-B14F-4D97-AF65-F5344CB8AC3E}">
        <p14:creationId xmlns:p14="http://schemas.microsoft.com/office/powerpoint/2010/main" val="854112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358" y="196684"/>
            <a:ext cx="11405936" cy="633496"/>
          </a:xfrm>
        </p:spPr>
        <p:txBody>
          <a:bodyPr>
            <a:normAutofit fontScale="90000"/>
          </a:bodyPr>
          <a:lstStyle/>
          <a:p>
            <a:r>
              <a:rPr lang="en-CA" b="1" dirty="0" smtClean="0">
                <a:latin typeface="Book Antiqua" pitchFamily="18" charset="0"/>
              </a:rPr>
              <a:t>INNF’s Approach to Mobilize Public Financing</a:t>
            </a:r>
            <a:endParaRPr lang="en-CA" b="1" dirty="0">
              <a:latin typeface="Book Antiqua" pitchFamily="18" charset="0"/>
            </a:endParaRPr>
          </a:p>
        </p:txBody>
      </p:sp>
      <p:sp>
        <p:nvSpPr>
          <p:cNvPr id="3" name="Content Placeholder 2"/>
          <p:cNvSpPr>
            <a:spLocks noGrp="1"/>
          </p:cNvSpPr>
          <p:nvPr>
            <p:ph idx="1"/>
          </p:nvPr>
        </p:nvSpPr>
        <p:spPr>
          <a:xfrm>
            <a:off x="417094" y="914399"/>
            <a:ext cx="5995737" cy="5462337"/>
          </a:xfrm>
          <a:ln w="38100">
            <a:solidFill>
              <a:srgbClr val="002060"/>
            </a:solidFill>
          </a:ln>
        </p:spPr>
        <p:txBody>
          <a:bodyPr>
            <a:normAutofit fontScale="92500" lnSpcReduction="10000"/>
          </a:bodyPr>
          <a:lstStyle/>
          <a:p>
            <a:pPr>
              <a:lnSpc>
                <a:spcPct val="160000"/>
              </a:lnSpc>
            </a:pPr>
            <a:r>
              <a:rPr lang="en-CA" sz="2400" dirty="0" smtClean="0">
                <a:solidFill>
                  <a:schemeClr val="accent1"/>
                </a:solidFill>
                <a:latin typeface="Book Antiqua" pitchFamily="18" charset="0"/>
              </a:rPr>
              <a:t>INFF is, as we know, serves as the tool to implement the Addis Ababa Action Agenda at country level.</a:t>
            </a:r>
          </a:p>
          <a:p>
            <a:pPr>
              <a:lnSpc>
                <a:spcPct val="160000"/>
              </a:lnSpc>
            </a:pPr>
            <a:r>
              <a:rPr lang="en-CA" sz="2400" dirty="0" smtClean="0">
                <a:solidFill>
                  <a:schemeClr val="accent1"/>
                </a:solidFill>
                <a:latin typeface="Book Antiqua" pitchFamily="18" charset="0"/>
              </a:rPr>
              <a:t>INFF helps to:</a:t>
            </a:r>
          </a:p>
          <a:p>
            <a:pPr lvl="2">
              <a:lnSpc>
                <a:spcPct val="160000"/>
              </a:lnSpc>
            </a:pPr>
            <a:r>
              <a:rPr lang="en-CA" sz="2400" dirty="0" smtClean="0">
                <a:solidFill>
                  <a:schemeClr val="accent1"/>
                </a:solidFill>
                <a:latin typeface="Book Antiqua" pitchFamily="18" charset="0"/>
              </a:rPr>
              <a:t>Strengthen planning process</a:t>
            </a:r>
          </a:p>
          <a:p>
            <a:pPr lvl="2">
              <a:lnSpc>
                <a:spcPct val="160000"/>
              </a:lnSpc>
            </a:pPr>
            <a:r>
              <a:rPr lang="en-CA" sz="2400" dirty="0" smtClean="0">
                <a:solidFill>
                  <a:schemeClr val="accent1"/>
                </a:solidFill>
                <a:latin typeface="Book Antiqua" pitchFamily="18" charset="0"/>
              </a:rPr>
              <a:t>Overcome existing financing challenges</a:t>
            </a:r>
          </a:p>
          <a:p>
            <a:pPr lvl="2">
              <a:lnSpc>
                <a:spcPct val="160000"/>
              </a:lnSpc>
            </a:pPr>
            <a:r>
              <a:rPr lang="en-CA" sz="2400" dirty="0" smtClean="0">
                <a:solidFill>
                  <a:schemeClr val="accent1"/>
                </a:solidFill>
                <a:latin typeface="Book Antiqua" pitchFamily="18" charset="0"/>
              </a:rPr>
              <a:t>Pave ways of financing sources (Domestic and Internationally from private and public sources)</a:t>
            </a:r>
            <a:endParaRPr lang="en-CA" sz="2400" dirty="0">
              <a:solidFill>
                <a:schemeClr val="accent1"/>
              </a:solidFill>
              <a:latin typeface="Book Antiqua" pitchFamily="18" charset="0"/>
            </a:endParaRPr>
          </a:p>
        </p:txBody>
      </p:sp>
      <p:sp>
        <p:nvSpPr>
          <p:cNvPr id="4" name="Title 1"/>
          <p:cNvSpPr txBox="1">
            <a:spLocks/>
          </p:cNvSpPr>
          <p:nvPr/>
        </p:nvSpPr>
        <p:spPr>
          <a:xfrm>
            <a:off x="8265696" y="982580"/>
            <a:ext cx="3777916" cy="5189620"/>
          </a:xfrm>
          <a:prstGeom prst="rect">
            <a:avLst/>
          </a:prstGeom>
          <a:ln w="57150">
            <a:solidFill>
              <a:srgbClr val="002060"/>
            </a:solidFill>
          </a:ln>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60000"/>
              </a:lnSpc>
            </a:pPr>
            <a:r>
              <a:rPr lang="en-CA" b="1" dirty="0" smtClean="0">
                <a:solidFill>
                  <a:schemeClr val="accent1"/>
                </a:solidFill>
                <a:latin typeface="Book Antiqua" pitchFamily="18" charset="0"/>
              </a:rPr>
              <a:t>Implementing the </a:t>
            </a:r>
            <a:r>
              <a:rPr lang="en-CA" b="1" dirty="0" smtClean="0">
                <a:solidFill>
                  <a:srgbClr val="00B0F0"/>
                </a:solidFill>
                <a:latin typeface="Book Antiqua" pitchFamily="18" charset="0"/>
              </a:rPr>
              <a:t>National </a:t>
            </a:r>
            <a:r>
              <a:rPr lang="en-CA" b="1" dirty="0" smtClean="0">
                <a:solidFill>
                  <a:schemeClr val="accent1"/>
                </a:solidFill>
                <a:latin typeface="Book Antiqua" pitchFamily="18" charset="0"/>
              </a:rPr>
              <a:t>and </a:t>
            </a:r>
            <a:r>
              <a:rPr lang="en-CA" b="1" dirty="0" smtClean="0">
                <a:solidFill>
                  <a:srgbClr val="00B0F0"/>
                </a:solidFill>
                <a:latin typeface="Book Antiqua" pitchFamily="18" charset="0"/>
              </a:rPr>
              <a:t>SDGs</a:t>
            </a:r>
            <a:r>
              <a:rPr lang="en-CA" b="1" dirty="0" smtClean="0">
                <a:solidFill>
                  <a:schemeClr val="accent1"/>
                </a:solidFill>
                <a:latin typeface="Book Antiqua" pitchFamily="18" charset="0"/>
              </a:rPr>
              <a:t> through </a:t>
            </a:r>
            <a:r>
              <a:rPr lang="en-US" b="1" dirty="0">
                <a:solidFill>
                  <a:schemeClr val="accent1"/>
                </a:solidFill>
                <a:latin typeface="Book Antiqua" pitchFamily="18" charset="0"/>
              </a:rPr>
              <a:t> </a:t>
            </a:r>
            <a:r>
              <a:rPr lang="en-US" b="1" dirty="0" smtClean="0">
                <a:solidFill>
                  <a:schemeClr val="accent1"/>
                </a:solidFill>
                <a:latin typeface="Book Antiqua" pitchFamily="18" charset="0"/>
              </a:rPr>
              <a:t>cohesive </a:t>
            </a:r>
            <a:r>
              <a:rPr lang="en-US" b="1" dirty="0">
                <a:solidFill>
                  <a:schemeClr val="accent1"/>
                </a:solidFill>
                <a:latin typeface="Book Antiqua" pitchFamily="18" charset="0"/>
              </a:rPr>
              <a:t>national sustainable</a:t>
            </a:r>
          </a:p>
          <a:p>
            <a:pPr algn="ctr">
              <a:lnSpc>
                <a:spcPct val="160000"/>
              </a:lnSpc>
            </a:pPr>
            <a:r>
              <a:rPr lang="en-US" b="1" dirty="0">
                <a:solidFill>
                  <a:schemeClr val="accent1"/>
                </a:solidFill>
                <a:latin typeface="Book Antiqua" pitchFamily="18" charset="0"/>
              </a:rPr>
              <a:t>development strategies</a:t>
            </a:r>
            <a:endParaRPr lang="en-CA" b="1" dirty="0">
              <a:solidFill>
                <a:schemeClr val="accent1"/>
              </a:solidFill>
              <a:latin typeface="Book Antiqua" pitchFamily="18" charset="0"/>
            </a:endParaRPr>
          </a:p>
        </p:txBody>
      </p:sp>
      <p:sp>
        <p:nvSpPr>
          <p:cNvPr id="5" name="Pentagon 4"/>
          <p:cNvSpPr/>
          <p:nvPr/>
        </p:nvSpPr>
        <p:spPr>
          <a:xfrm>
            <a:off x="6557211" y="982580"/>
            <a:ext cx="1708484" cy="5273841"/>
          </a:xfrm>
          <a:prstGeom prst="homePlate">
            <a:avLst>
              <a:gd name="adj" fmla="val 10000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1679897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2347"/>
            <a:ext cx="10515600" cy="770021"/>
          </a:xfrm>
        </p:spPr>
        <p:txBody>
          <a:bodyPr/>
          <a:lstStyle/>
          <a:p>
            <a:r>
              <a:rPr lang="en-CA" sz="4000" b="1" dirty="0">
                <a:solidFill>
                  <a:prstClr val="black"/>
                </a:solidFill>
                <a:latin typeface="Book Antiqua" pitchFamily="18" charset="0"/>
              </a:rPr>
              <a:t>INNF’s </a:t>
            </a:r>
            <a:r>
              <a:rPr lang="en-CA" sz="4000" b="1" dirty="0" smtClean="0">
                <a:solidFill>
                  <a:prstClr val="black"/>
                </a:solidFill>
                <a:latin typeface="Book Antiqua" pitchFamily="18" charset="0"/>
              </a:rPr>
              <a:t>Approach … Cont.</a:t>
            </a:r>
            <a:endParaRPr lang="en-CA"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1263" y="890338"/>
            <a:ext cx="11249525" cy="5514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851484" y="1102713"/>
            <a:ext cx="4648377" cy="400110"/>
          </a:xfrm>
          <a:prstGeom prst="rect">
            <a:avLst/>
          </a:prstGeom>
        </p:spPr>
        <p:txBody>
          <a:bodyPr wrap="square">
            <a:spAutoFit/>
          </a:bodyPr>
          <a:lstStyle/>
          <a:p>
            <a:r>
              <a:rPr lang="en-US" sz="2000" dirty="0">
                <a:latin typeface="Book Antiqua" pitchFamily="18" charset="0"/>
              </a:rPr>
              <a:t>Financing reforms shaped by INFFs</a:t>
            </a:r>
            <a:endParaRPr lang="en-CA" sz="2000" dirty="0">
              <a:latin typeface="Book Antiqua" pitchFamily="18" charset="0"/>
            </a:endParaRPr>
          </a:p>
        </p:txBody>
      </p:sp>
    </p:spTree>
    <p:extLst>
      <p:ext uri="{BB962C8B-B14F-4D97-AF65-F5344CB8AC3E}">
        <p14:creationId xmlns:p14="http://schemas.microsoft.com/office/powerpoint/2010/main" val="9660317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915" y="365125"/>
            <a:ext cx="11466095" cy="1006475"/>
          </a:xfrm>
        </p:spPr>
        <p:txBody>
          <a:bodyPr/>
          <a:lstStyle/>
          <a:p>
            <a:r>
              <a:rPr lang="en-CA" b="1" dirty="0" smtClean="0">
                <a:latin typeface="Book Antiqua" pitchFamily="18" charset="0"/>
              </a:rPr>
              <a:t>Domestic Revenues Mobilization Efforts</a:t>
            </a:r>
            <a:endParaRPr lang="en-CA" b="1" dirty="0">
              <a:latin typeface="Book Antiqua" pitchFamily="18" charset="0"/>
            </a:endParaRPr>
          </a:p>
        </p:txBody>
      </p:sp>
      <p:sp>
        <p:nvSpPr>
          <p:cNvPr id="3" name="Content Placeholder 2"/>
          <p:cNvSpPr>
            <a:spLocks noGrp="1"/>
          </p:cNvSpPr>
          <p:nvPr>
            <p:ph idx="1"/>
          </p:nvPr>
        </p:nvSpPr>
        <p:spPr>
          <a:xfrm>
            <a:off x="132349" y="1227221"/>
            <a:ext cx="5510462" cy="5438274"/>
          </a:xfrm>
          <a:ln>
            <a:solidFill>
              <a:srgbClr val="002060"/>
            </a:solidFill>
          </a:ln>
        </p:spPr>
        <p:txBody>
          <a:bodyPr>
            <a:normAutofit fontScale="70000" lnSpcReduction="20000"/>
          </a:bodyPr>
          <a:lstStyle/>
          <a:p>
            <a:pPr>
              <a:lnSpc>
                <a:spcPct val="160000"/>
              </a:lnSpc>
            </a:pPr>
            <a:r>
              <a:rPr lang="en-CA" dirty="0" smtClean="0">
                <a:latin typeface="Book Antiqua" pitchFamily="18" charset="0"/>
              </a:rPr>
              <a:t>Government gives higher emphasis to Domestic Revenues Mobilization (DRM) </a:t>
            </a:r>
          </a:p>
          <a:p>
            <a:pPr>
              <a:lnSpc>
                <a:spcPct val="160000"/>
              </a:lnSpc>
            </a:pPr>
            <a:r>
              <a:rPr lang="en-CA" dirty="0" smtClean="0">
                <a:latin typeface="Book Antiqua" pitchFamily="18" charset="0"/>
              </a:rPr>
              <a:t>H.E the Prime Minister established national ministerial committee to ensure economy’s tax revenue potential fully mobilized</a:t>
            </a:r>
          </a:p>
          <a:p>
            <a:pPr>
              <a:lnSpc>
                <a:spcPct val="160000"/>
              </a:lnSpc>
            </a:pPr>
            <a:r>
              <a:rPr lang="en-CA" dirty="0" smtClean="0">
                <a:latin typeface="Book Antiqua" pitchFamily="18" charset="0"/>
              </a:rPr>
              <a:t>In so far many reforms with additional revenue potential of over 60 Billion Birr implemented.</a:t>
            </a:r>
          </a:p>
          <a:p>
            <a:pPr>
              <a:lnSpc>
                <a:spcPct val="160000"/>
              </a:lnSpc>
            </a:pPr>
            <a:r>
              <a:rPr lang="en-CA" dirty="0" smtClean="0">
                <a:latin typeface="Book Antiqua" pitchFamily="18" charset="0"/>
              </a:rPr>
              <a:t>National Medium-Term Revenue Strategy (NMTRS) prepared and ready for implementation.</a:t>
            </a:r>
            <a:endParaRPr lang="en-CA" dirty="0">
              <a:latin typeface="Book Antiqua" pitchFamily="18" charset="0"/>
            </a:endParaRPr>
          </a:p>
        </p:txBody>
      </p:sp>
      <p:sp>
        <p:nvSpPr>
          <p:cNvPr id="4" name="Content Placeholder 2"/>
          <p:cNvSpPr txBox="1">
            <a:spLocks/>
          </p:cNvSpPr>
          <p:nvPr/>
        </p:nvSpPr>
        <p:spPr>
          <a:xfrm>
            <a:off x="5799221" y="1227220"/>
            <a:ext cx="6244391" cy="5462338"/>
          </a:xfrm>
          <a:prstGeom prst="rect">
            <a:avLst/>
          </a:prstGeom>
          <a:ln>
            <a:solidFill>
              <a:srgbClr val="002060"/>
            </a:solidFill>
          </a:ln>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60000"/>
              </a:lnSpc>
            </a:pPr>
            <a:r>
              <a:rPr lang="en-CA" sz="2000" dirty="0" smtClean="0">
                <a:latin typeface="Book Antiqua" pitchFamily="18" charset="0"/>
              </a:rPr>
              <a:t>Tax revenue continued to be low and falling as measured by tax-to-GDP Ratio.</a:t>
            </a:r>
          </a:p>
          <a:p>
            <a:pPr>
              <a:lnSpc>
                <a:spcPct val="160000"/>
              </a:lnSpc>
            </a:pPr>
            <a:endParaRPr lang="en-CA" sz="2000" dirty="0">
              <a:latin typeface="Book Antiqua" pitchFamily="18" charset="0"/>
            </a:endParaRPr>
          </a:p>
          <a:p>
            <a:pPr>
              <a:lnSpc>
                <a:spcPct val="160000"/>
              </a:lnSpc>
            </a:pPr>
            <a:endParaRPr lang="en-CA" sz="2000" dirty="0" smtClean="0">
              <a:latin typeface="Book Antiqua" pitchFamily="18" charset="0"/>
            </a:endParaRPr>
          </a:p>
          <a:p>
            <a:pPr>
              <a:lnSpc>
                <a:spcPct val="160000"/>
              </a:lnSpc>
            </a:pPr>
            <a:endParaRPr lang="en-CA" sz="2000" dirty="0">
              <a:latin typeface="Book Antiqua" pitchFamily="18" charset="0"/>
            </a:endParaRPr>
          </a:p>
          <a:p>
            <a:pPr>
              <a:lnSpc>
                <a:spcPct val="160000"/>
              </a:lnSpc>
            </a:pPr>
            <a:endParaRPr lang="en-CA" sz="2000" dirty="0" smtClean="0">
              <a:latin typeface="Book Antiqua" pitchFamily="18" charset="0"/>
            </a:endParaRPr>
          </a:p>
          <a:p>
            <a:pPr>
              <a:lnSpc>
                <a:spcPct val="160000"/>
              </a:lnSpc>
            </a:pPr>
            <a:endParaRPr lang="en-CA" sz="2000" dirty="0">
              <a:latin typeface="Book Antiqua" pitchFamily="18" charset="0"/>
            </a:endParaRPr>
          </a:p>
          <a:p>
            <a:pPr>
              <a:lnSpc>
                <a:spcPct val="160000"/>
              </a:lnSpc>
            </a:pPr>
            <a:endParaRPr lang="en-US" sz="2000" dirty="0" smtClean="0">
              <a:latin typeface="Book Antiqua" pitchFamily="18" charset="0"/>
            </a:endParaRPr>
          </a:p>
          <a:p>
            <a:pPr>
              <a:lnSpc>
                <a:spcPct val="160000"/>
              </a:lnSpc>
            </a:pPr>
            <a:r>
              <a:rPr lang="en-US" sz="2000" dirty="0" smtClean="0">
                <a:latin typeface="Book Antiqua" pitchFamily="18" charset="0"/>
              </a:rPr>
              <a:t>The </a:t>
            </a:r>
            <a:r>
              <a:rPr lang="en-US" sz="2000" dirty="0">
                <a:latin typeface="Book Antiqua" pitchFamily="18" charset="0"/>
              </a:rPr>
              <a:t>tax to GDP ratio has been falling continuously since 2014/15 from 12.4% to 7.7% in FY 2021/22 despite improved revenue collections in nominal terms implying a slower growth in revenues relative to GDP.</a:t>
            </a:r>
            <a:endParaRPr lang="en-CA" sz="2000" dirty="0" smtClean="0">
              <a:latin typeface="Book Antiqua" pitchFamily="18"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3916" y="2055978"/>
            <a:ext cx="5758726" cy="2925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14733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231" y="0"/>
            <a:ext cx="10515600" cy="838033"/>
          </a:xfrm>
        </p:spPr>
        <p:txBody>
          <a:bodyPr/>
          <a:lstStyle/>
          <a:p>
            <a:r>
              <a:rPr lang="en-CA" b="1" dirty="0" smtClean="0">
                <a:latin typeface="Book Antiqua" pitchFamily="18" charset="0"/>
              </a:rPr>
              <a:t>Domestic Revenues … Cont.</a:t>
            </a:r>
            <a:endParaRPr lang="en-CA" b="1" dirty="0">
              <a:latin typeface="Book Antiqua" pitchFamily="18"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98632" y="952182"/>
            <a:ext cx="4993105" cy="56043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36357" y="831866"/>
            <a:ext cx="6805864" cy="5724644"/>
          </a:xfrm>
          <a:prstGeom prst="rect">
            <a:avLst/>
          </a:prstGeom>
          <a:ln>
            <a:solidFill>
              <a:srgbClr val="002060"/>
            </a:solidFill>
          </a:ln>
        </p:spPr>
        <p:txBody>
          <a:bodyPr wrap="square">
            <a:spAutoFit/>
          </a:bodyPr>
          <a:lstStyle/>
          <a:p>
            <a:pPr marL="285750" indent="-285750">
              <a:lnSpc>
                <a:spcPct val="150000"/>
              </a:lnSpc>
              <a:buFont typeface="Arial" pitchFamily="34" charset="0"/>
              <a:buChar char="•"/>
            </a:pPr>
            <a:r>
              <a:rPr lang="en-US" sz="2000" dirty="0">
                <a:latin typeface="Book Antiqua" pitchFamily="18" charset="0"/>
              </a:rPr>
              <a:t>The Ministry of Finance has introduced a series of comprehensive tax reforms, especially in the last four years</a:t>
            </a:r>
            <a:r>
              <a:rPr lang="en-US" sz="2000" dirty="0" smtClean="0">
                <a:latin typeface="Book Antiqua" pitchFamily="18" charset="0"/>
              </a:rPr>
              <a:t>.</a:t>
            </a:r>
          </a:p>
          <a:p>
            <a:pPr marL="742950" lvl="1" indent="-285750">
              <a:lnSpc>
                <a:spcPct val="150000"/>
              </a:lnSpc>
              <a:buFont typeface="Arial" pitchFamily="34" charset="0"/>
              <a:buChar char="•"/>
            </a:pPr>
            <a:r>
              <a:rPr lang="en-US" dirty="0" smtClean="0">
                <a:latin typeface="Book Antiqua" pitchFamily="18" charset="0"/>
              </a:rPr>
              <a:t>Excise Tax Reform </a:t>
            </a:r>
          </a:p>
          <a:p>
            <a:pPr marL="742950" lvl="1" indent="-285750">
              <a:lnSpc>
                <a:spcPct val="150000"/>
              </a:lnSpc>
              <a:buFont typeface="Arial" pitchFamily="34" charset="0"/>
              <a:buChar char="•"/>
            </a:pPr>
            <a:r>
              <a:rPr lang="en-US" dirty="0" smtClean="0">
                <a:latin typeface="Book Antiqua" pitchFamily="18" charset="0"/>
              </a:rPr>
              <a:t>Excise Tax Amendment</a:t>
            </a:r>
          </a:p>
          <a:p>
            <a:pPr marL="742950" lvl="1" indent="-285750">
              <a:lnSpc>
                <a:spcPct val="150000"/>
              </a:lnSpc>
              <a:buFont typeface="Arial" pitchFamily="34" charset="0"/>
              <a:buChar char="•"/>
            </a:pPr>
            <a:r>
              <a:rPr lang="en-US" dirty="0" smtClean="0">
                <a:latin typeface="Book Antiqua" pitchFamily="18" charset="0"/>
              </a:rPr>
              <a:t>Trade Tariff Reform (Including Sur Tax)</a:t>
            </a:r>
          </a:p>
          <a:p>
            <a:pPr marL="742950" lvl="1" indent="-285750">
              <a:lnSpc>
                <a:spcPct val="150000"/>
              </a:lnSpc>
              <a:buFont typeface="Arial" pitchFamily="34" charset="0"/>
              <a:buChar char="•"/>
            </a:pPr>
            <a:r>
              <a:rPr lang="en-US" dirty="0" smtClean="0">
                <a:latin typeface="Book Antiqua" pitchFamily="18" charset="0"/>
              </a:rPr>
              <a:t>Introduction of Social Welfare Levy</a:t>
            </a:r>
          </a:p>
          <a:p>
            <a:pPr marL="742950" lvl="1" indent="-285750">
              <a:lnSpc>
                <a:spcPct val="150000"/>
              </a:lnSpc>
              <a:buFont typeface="Arial" pitchFamily="34" charset="0"/>
              <a:buChar char="•"/>
            </a:pPr>
            <a:r>
              <a:rPr lang="en-US" dirty="0" smtClean="0">
                <a:latin typeface="Book Antiqua" pitchFamily="18" charset="0"/>
              </a:rPr>
              <a:t>Centralization of Tax Incentives Granting Process</a:t>
            </a:r>
          </a:p>
          <a:p>
            <a:pPr marL="742950" lvl="1" indent="-285750">
              <a:lnSpc>
                <a:spcPct val="150000"/>
              </a:lnSpc>
              <a:buFont typeface="Arial" pitchFamily="34" charset="0"/>
              <a:buChar char="•"/>
            </a:pPr>
            <a:r>
              <a:rPr lang="en-US" dirty="0" smtClean="0">
                <a:latin typeface="Book Antiqua" pitchFamily="18" charset="0"/>
              </a:rPr>
              <a:t>Removal of redundant Tax Incentives (Vehicles) </a:t>
            </a:r>
          </a:p>
          <a:p>
            <a:pPr marL="742950" lvl="1" indent="-285750">
              <a:lnSpc>
                <a:spcPct val="150000"/>
              </a:lnSpc>
              <a:buFont typeface="Arial" pitchFamily="34" charset="0"/>
              <a:buChar char="•"/>
            </a:pPr>
            <a:r>
              <a:rPr lang="en-US" dirty="0" smtClean="0">
                <a:latin typeface="Book Antiqua" pitchFamily="18" charset="0"/>
              </a:rPr>
              <a:t>Removal of Franco </a:t>
            </a:r>
            <a:r>
              <a:rPr lang="en-US" dirty="0" err="1" smtClean="0">
                <a:latin typeface="Book Antiqua" pitchFamily="18" charset="0"/>
              </a:rPr>
              <a:t>Valuta</a:t>
            </a:r>
            <a:r>
              <a:rPr lang="en-US" dirty="0" smtClean="0">
                <a:latin typeface="Book Antiqua" pitchFamily="18" charset="0"/>
              </a:rPr>
              <a:t> Tax and tariff exemption</a:t>
            </a:r>
          </a:p>
          <a:p>
            <a:pPr marL="742950" lvl="1" indent="-285750">
              <a:lnSpc>
                <a:spcPct val="150000"/>
              </a:lnSpc>
              <a:buFont typeface="Arial" pitchFamily="34" charset="0"/>
              <a:buChar char="•"/>
            </a:pPr>
            <a:r>
              <a:rPr lang="en-US" dirty="0" smtClean="0">
                <a:latin typeface="Book Antiqua" pitchFamily="18" charset="0"/>
              </a:rPr>
              <a:t>VAT Reform</a:t>
            </a:r>
          </a:p>
          <a:p>
            <a:pPr marL="285750" indent="-285750">
              <a:lnSpc>
                <a:spcPct val="150000"/>
              </a:lnSpc>
              <a:buFont typeface="Arial" pitchFamily="34" charset="0"/>
              <a:buChar char="•"/>
            </a:pPr>
            <a:r>
              <a:rPr lang="en-US" sz="2000" dirty="0" smtClean="0">
                <a:latin typeface="Book Antiqua" pitchFamily="18" charset="0"/>
              </a:rPr>
              <a:t>Despite such tax policy reforms, still tax to GDP ration shows no improvement as falling trend continued.</a:t>
            </a:r>
            <a:endParaRPr lang="en-CA" sz="2000" dirty="0">
              <a:latin typeface="Book Antiqua" pitchFamily="18" charset="0"/>
            </a:endParaRPr>
          </a:p>
        </p:txBody>
      </p:sp>
    </p:spTree>
    <p:extLst>
      <p:ext uri="{BB962C8B-B14F-4D97-AF65-F5344CB8AC3E}">
        <p14:creationId xmlns:p14="http://schemas.microsoft.com/office/powerpoint/2010/main" val="1094249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05" y="168442"/>
            <a:ext cx="11454063" cy="950495"/>
          </a:xfrm>
        </p:spPr>
        <p:txBody>
          <a:bodyPr>
            <a:normAutofit fontScale="90000"/>
          </a:bodyPr>
          <a:lstStyle/>
          <a:p>
            <a:r>
              <a:rPr lang="en-CA" sz="4000" b="1" dirty="0" smtClean="0">
                <a:latin typeface="Book Antiqua" pitchFamily="18" charset="0"/>
              </a:rPr>
              <a:t>Planned Tax Policy Reforms and Expected Respective Revenues Returns </a:t>
            </a:r>
            <a:endParaRPr lang="en-CA" sz="4000" b="1" dirty="0">
              <a:latin typeface="Book Antiqua" pitchFamily="18" charset="0"/>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550694"/>
            <a:ext cx="6316579" cy="4162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3148" y="2550695"/>
            <a:ext cx="5486400" cy="406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393031" y="1118937"/>
            <a:ext cx="11454063" cy="1431758"/>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nSpc>
                <a:spcPct val="150000"/>
              </a:lnSpc>
              <a:buFont typeface="Arial" pitchFamily="34" charset="0"/>
              <a:buChar char="•"/>
            </a:pPr>
            <a:r>
              <a:rPr lang="en-CA" sz="2000" dirty="0" smtClean="0">
                <a:solidFill>
                  <a:srgbClr val="002060"/>
                </a:solidFill>
                <a:latin typeface="Book Antiqua" pitchFamily="18" charset="0"/>
              </a:rPr>
              <a:t>Efforts are continued to improve tax revenues.</a:t>
            </a:r>
          </a:p>
          <a:p>
            <a:pPr marL="571500" indent="-571500">
              <a:lnSpc>
                <a:spcPct val="150000"/>
              </a:lnSpc>
              <a:buFont typeface="Arial" pitchFamily="34" charset="0"/>
              <a:buChar char="•"/>
            </a:pPr>
            <a:r>
              <a:rPr lang="en-CA" sz="2000" dirty="0" smtClean="0">
                <a:solidFill>
                  <a:srgbClr val="002060"/>
                </a:solidFill>
                <a:latin typeface="Book Antiqua" pitchFamily="18" charset="0"/>
              </a:rPr>
              <a:t>A 5 Year NMTRS is prepared with expected tax revenues of 4% (only from policy reforms) by the end of strategies implementation tax to GDP ratio to increase from 7.5% to 11.5%. </a:t>
            </a:r>
            <a:endParaRPr lang="en-CA" sz="2000" dirty="0">
              <a:solidFill>
                <a:srgbClr val="002060"/>
              </a:solidFill>
              <a:latin typeface="Book Antiqua" pitchFamily="18" charset="0"/>
            </a:endParaRPr>
          </a:p>
        </p:txBody>
      </p:sp>
    </p:spTree>
    <p:extLst>
      <p:ext uri="{BB962C8B-B14F-4D97-AF65-F5344CB8AC3E}">
        <p14:creationId xmlns:p14="http://schemas.microsoft.com/office/powerpoint/2010/main" val="23852119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3F009AA20B2ED4399E9C39C77341190" ma:contentTypeVersion="15" ma:contentTypeDescription="Create a new document." ma:contentTypeScope="" ma:versionID="e51c0e6a976e31a83e840c0bd05819be">
  <xsd:schema xmlns:xsd="http://www.w3.org/2001/XMLSchema" xmlns:xs="http://www.w3.org/2001/XMLSchema" xmlns:p="http://schemas.microsoft.com/office/2006/metadata/properties" xmlns:ns3="483dba53-7734-44b0-a8e9-8dd24ce872c9" xmlns:ns4="c7d0f312-d748-48d1-b1de-9d5105df2206" targetNamespace="http://schemas.microsoft.com/office/2006/metadata/properties" ma:root="true" ma:fieldsID="cbd2116a1f1963a2b4ca6db55099263a" ns3:_="" ns4:_="">
    <xsd:import namespace="483dba53-7734-44b0-a8e9-8dd24ce872c9"/>
    <xsd:import namespace="c7d0f312-d748-48d1-b1de-9d5105df2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3dba53-7734-44b0-a8e9-8dd24ce872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d0f312-d748-48d1-b1de-9d5105df220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483dba53-7734-44b0-a8e9-8dd24ce872c9" xsi:nil="true"/>
  </documentManagement>
</p:properties>
</file>

<file path=customXml/itemProps1.xml><?xml version="1.0" encoding="utf-8"?>
<ds:datastoreItem xmlns:ds="http://schemas.openxmlformats.org/officeDocument/2006/customXml" ds:itemID="{93E94AD6-F46A-4C53-9E59-89117639EB21}">
  <ds:schemaRefs>
    <ds:schemaRef ds:uri="http://schemas.microsoft.com/sharepoint/v3/contenttype/forms"/>
  </ds:schemaRefs>
</ds:datastoreItem>
</file>

<file path=customXml/itemProps2.xml><?xml version="1.0" encoding="utf-8"?>
<ds:datastoreItem xmlns:ds="http://schemas.openxmlformats.org/officeDocument/2006/customXml" ds:itemID="{C033DA6C-8452-4A89-8703-C94BDCE100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3dba53-7734-44b0-a8e9-8dd24ce872c9"/>
    <ds:schemaRef ds:uri="c7d0f312-d748-48d1-b1de-9d5105df2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11610FB-6B60-430A-AF7F-2F73E6063DBE}">
  <ds:schemaRefs>
    <ds:schemaRef ds:uri="http://purl.org/dc/elements/1.1/"/>
    <ds:schemaRef ds:uri="http://schemas.microsoft.com/office/2006/metadata/properties"/>
    <ds:schemaRef ds:uri="c7d0f312-d748-48d1-b1de-9d5105df2206"/>
    <ds:schemaRef ds:uri="http://purl.org/dc/terms/"/>
    <ds:schemaRef ds:uri="http://schemas.openxmlformats.org/package/2006/metadata/core-properties"/>
    <ds:schemaRef ds:uri="483dba53-7734-44b0-a8e9-8dd24ce872c9"/>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2957</TotalTime>
  <Words>569</Words>
  <Application>Microsoft Office PowerPoint</Application>
  <PresentationFormat>Custom</PresentationFormat>
  <Paragraphs>75</Paragraphs>
  <Slides>13</Slides>
  <Notes>1</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 Theme</vt:lpstr>
      <vt:lpstr>Office Theme</vt:lpstr>
      <vt:lpstr>Tax Policy Reforms to Improve Tax Revenues Federal Democratic Republic of Ethiopia  Regional Workshop on Integrated National Financing Frameworks 2024 Public Finance for Sustainable Development in Africa  Mr Mulay Weldu Asegehegn  Head of Tax Policy Department, Ministry of Finance asegehegn@gmail.com OR mweldu@mofed.gov.et    </vt:lpstr>
      <vt:lpstr>Presentation Contents</vt:lpstr>
      <vt:lpstr>Current Issues and Opportunities</vt:lpstr>
      <vt:lpstr>Ethiopia’s Development Plan and Revenues Mobilization Strategy</vt:lpstr>
      <vt:lpstr>INNF’s Approach to Mobilize Public Financing</vt:lpstr>
      <vt:lpstr>INNF’s Approach … Cont.</vt:lpstr>
      <vt:lpstr>Domestic Revenues Mobilization Efforts</vt:lpstr>
      <vt:lpstr>Domestic Revenues … Cont.</vt:lpstr>
      <vt:lpstr>Planned Tax Policy Reforms and Expected Respective Revenues Returns </vt:lpstr>
      <vt:lpstr>Planned Tax Policy … Cont.</vt:lpstr>
      <vt:lpstr>Planned Tax Policy … Cont.</vt:lpstr>
      <vt:lpstr>Concluding Remarks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Macroeconomics and Governance Division  Macroeconomic Analysis Section; Economic Governance and Public Finance Section; Development Planning Section</dc:title>
  <dc:creator>Bartholomew Armah</dc:creator>
  <cp:lastModifiedBy>USER</cp:lastModifiedBy>
  <cp:revision>138</cp:revision>
  <dcterms:created xsi:type="dcterms:W3CDTF">2021-07-06T08:28:28Z</dcterms:created>
  <dcterms:modified xsi:type="dcterms:W3CDTF">2024-06-09T18:48:46Z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0x01010043F009AA20B2ED4399E9C39C77341190</vt:lpwstr>
  </property>
</Properties>
</file>