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12"/>
  </p:notesMasterIdLst>
  <p:sldIdLst>
    <p:sldId id="263" r:id="rId6"/>
    <p:sldId id="333" r:id="rId7"/>
    <p:sldId id="336" r:id="rId8"/>
    <p:sldId id="338" r:id="rId9"/>
    <p:sldId id="337"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353" autoAdjust="0"/>
  </p:normalViewPr>
  <p:slideViewPr>
    <p:cSldViewPr snapToGrid="0">
      <p:cViewPr varScale="1">
        <p:scale>
          <a:sx n="70" d="100"/>
          <a:sy n="70" d="100"/>
        </p:scale>
        <p:origin x="8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ea typeface="Calibri" panose="020F0502020204030204" pitchFamily="34" charset="0"/>
                <a:cs typeface="Arial" panose="020B0604020202020204" pitchFamily="34" charset="0"/>
              </a:rPr>
              <a:t>With multilateral development bank (</a:t>
            </a:r>
            <a:r>
              <a:rPr lang="en-GB"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MDB) disbursements of only $200 billion annually, </a:t>
            </a:r>
            <a:r>
              <a:rPr lang="en-GB" dirty="0">
                <a:effectLst/>
                <a:latin typeface="Arial" panose="020B0604020202020204" pitchFamily="34" charset="0"/>
                <a:ea typeface="Calibri" panose="020F0502020204030204" pitchFamily="34" charset="0"/>
                <a:cs typeface="Arial" panose="020B0604020202020204" pitchFamily="34" charset="0"/>
              </a:rPr>
              <a:t>the funds that are currently accessible, are restricted and inadequate to address the disparity and confront global issues such as food insecurity and debt distress leading to development distress. </a:t>
            </a:r>
          </a:p>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2</a:t>
            </a:fld>
            <a:endParaRPr lang="en-US"/>
          </a:p>
        </p:txBody>
      </p:sp>
    </p:spTree>
    <p:extLst>
      <p:ext uri="{BB962C8B-B14F-4D97-AF65-F5344CB8AC3E}">
        <p14:creationId xmlns:p14="http://schemas.microsoft.com/office/powerpoint/2010/main" val="228574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0F2661-A2E0-4C63-A6B2-E596004C5D51}"/>
              </a:ext>
            </a:extLst>
          </p:cNvPr>
          <p:cNvSpPr>
            <a:spLocks noGrp="1"/>
          </p:cNvSpPr>
          <p:nvPr>
            <p:ph type="dt" sz="half" idx="10"/>
          </p:nvPr>
        </p:nvSpPr>
        <p:spPr/>
        <p:txBody>
          <a:bodyPr/>
          <a:lstStyle/>
          <a:p>
            <a:fld id="{B5F91238-0F9F-4CB8-B0B2-8C60D0153741}" type="datetimeFigureOut">
              <a:rPr lang="en-GB" smtClean="0"/>
              <a:t>13/06/2024</a:t>
            </a:fld>
            <a:endParaRPr lang="en-GB"/>
          </a:p>
        </p:txBody>
      </p:sp>
      <p:sp>
        <p:nvSpPr>
          <p:cNvPr id="5" name="Footer Placeholder 4">
            <a:extLst>
              <a:ext uri="{FF2B5EF4-FFF2-40B4-BE49-F238E27FC236}">
                <a16:creationId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90129-1CCB-438D-B625-B35EF23BFAAF}"/>
              </a:ext>
            </a:extLst>
          </p:cNvPr>
          <p:cNvSpPr>
            <a:spLocks noGrp="1"/>
          </p:cNvSpPr>
          <p:nvPr>
            <p:ph type="dt" sz="half" idx="10"/>
          </p:nvPr>
        </p:nvSpPr>
        <p:spPr/>
        <p:txBody>
          <a:bodyPr/>
          <a:lstStyle/>
          <a:p>
            <a:fld id="{B5F91238-0F9F-4CB8-B0B2-8C60D0153741}" type="datetimeFigureOut">
              <a:rPr lang="en-GB" smtClean="0"/>
              <a:t>13/06/2024</a:t>
            </a:fld>
            <a:endParaRPr lang="en-GB"/>
          </a:p>
        </p:txBody>
      </p:sp>
      <p:sp>
        <p:nvSpPr>
          <p:cNvPr id="5" name="Footer Placeholder 4">
            <a:extLst>
              <a:ext uri="{FF2B5EF4-FFF2-40B4-BE49-F238E27FC236}">
                <a16:creationId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30F69-AB1C-4C52-BF45-82E2C64116C7}"/>
              </a:ext>
            </a:extLst>
          </p:cNvPr>
          <p:cNvSpPr>
            <a:spLocks noGrp="1"/>
          </p:cNvSpPr>
          <p:nvPr>
            <p:ph type="dt" sz="half" idx="10"/>
          </p:nvPr>
        </p:nvSpPr>
        <p:spPr/>
        <p:txBody>
          <a:bodyPr/>
          <a:lstStyle/>
          <a:p>
            <a:fld id="{B5F91238-0F9F-4CB8-B0B2-8C60D0153741}" type="datetimeFigureOut">
              <a:rPr lang="en-GB" smtClean="0"/>
              <a:t>13/06/2024</a:t>
            </a:fld>
            <a:endParaRPr lang="en-GB"/>
          </a:p>
        </p:txBody>
      </p:sp>
      <p:sp>
        <p:nvSpPr>
          <p:cNvPr id="5" name="Footer Placeholder 4">
            <a:extLst>
              <a:ext uri="{FF2B5EF4-FFF2-40B4-BE49-F238E27FC236}">
                <a16:creationId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13/06/2024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EEA14-F36A-4E5D-AB5E-A045A919FA89}"/>
              </a:ext>
            </a:extLst>
          </p:cNvPr>
          <p:cNvSpPr>
            <a:spLocks noGrp="1"/>
          </p:cNvSpPr>
          <p:nvPr>
            <p:ph type="dt" sz="half" idx="10"/>
          </p:nvPr>
        </p:nvSpPr>
        <p:spPr/>
        <p:txBody>
          <a:bodyPr/>
          <a:lstStyle/>
          <a:p>
            <a:fld id="{B5F91238-0F9F-4CB8-B0B2-8C60D0153741}" type="datetimeFigureOut">
              <a:rPr lang="en-GB" smtClean="0"/>
              <a:t>13/06/2024</a:t>
            </a:fld>
            <a:endParaRPr lang="en-GB"/>
          </a:p>
        </p:txBody>
      </p:sp>
      <p:sp>
        <p:nvSpPr>
          <p:cNvPr id="5" name="Footer Placeholder 4">
            <a:extLst>
              <a:ext uri="{FF2B5EF4-FFF2-40B4-BE49-F238E27FC236}">
                <a16:creationId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5AD0E-667F-47EE-859D-8F17F97C0D06}"/>
              </a:ext>
            </a:extLst>
          </p:cNvPr>
          <p:cNvSpPr>
            <a:spLocks noGrp="1"/>
          </p:cNvSpPr>
          <p:nvPr>
            <p:ph type="dt" sz="half" idx="10"/>
          </p:nvPr>
        </p:nvSpPr>
        <p:spPr/>
        <p:txBody>
          <a:bodyPr/>
          <a:lstStyle/>
          <a:p>
            <a:fld id="{B5F91238-0F9F-4CB8-B0B2-8C60D0153741}" type="datetimeFigureOut">
              <a:rPr lang="en-GB" smtClean="0"/>
              <a:t>13/06/2024</a:t>
            </a:fld>
            <a:endParaRPr lang="en-GB"/>
          </a:p>
        </p:txBody>
      </p:sp>
      <p:sp>
        <p:nvSpPr>
          <p:cNvPr id="6" name="Footer Placeholder 5">
            <a:extLst>
              <a:ext uri="{FF2B5EF4-FFF2-40B4-BE49-F238E27FC236}">
                <a16:creationId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CF9A4-BF82-497C-A256-A1AA84F729AB}"/>
              </a:ext>
            </a:extLst>
          </p:cNvPr>
          <p:cNvSpPr>
            <a:spLocks noGrp="1"/>
          </p:cNvSpPr>
          <p:nvPr>
            <p:ph type="dt" sz="half" idx="10"/>
          </p:nvPr>
        </p:nvSpPr>
        <p:spPr/>
        <p:txBody>
          <a:bodyPr/>
          <a:lstStyle/>
          <a:p>
            <a:fld id="{B5F91238-0F9F-4CB8-B0B2-8C60D0153741}" type="datetimeFigureOut">
              <a:rPr lang="en-GB" smtClean="0"/>
              <a:t>13/06/2024</a:t>
            </a:fld>
            <a:endParaRPr lang="en-GB"/>
          </a:p>
        </p:txBody>
      </p:sp>
      <p:sp>
        <p:nvSpPr>
          <p:cNvPr id="8" name="Footer Placeholder 7">
            <a:extLst>
              <a:ext uri="{FF2B5EF4-FFF2-40B4-BE49-F238E27FC236}">
                <a16:creationId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6A7BD-1A68-4952-9A3D-03BC9749F68C}"/>
              </a:ext>
            </a:extLst>
          </p:cNvPr>
          <p:cNvSpPr>
            <a:spLocks noGrp="1"/>
          </p:cNvSpPr>
          <p:nvPr>
            <p:ph type="dt" sz="half" idx="10"/>
          </p:nvPr>
        </p:nvSpPr>
        <p:spPr/>
        <p:txBody>
          <a:bodyPr/>
          <a:lstStyle/>
          <a:p>
            <a:fld id="{B5F91238-0F9F-4CB8-B0B2-8C60D0153741}" type="datetimeFigureOut">
              <a:rPr lang="en-GB" smtClean="0"/>
              <a:t>13/06/2024</a:t>
            </a:fld>
            <a:endParaRPr lang="en-GB"/>
          </a:p>
        </p:txBody>
      </p:sp>
      <p:sp>
        <p:nvSpPr>
          <p:cNvPr id="4" name="Footer Placeholder 3">
            <a:extLst>
              <a:ext uri="{FF2B5EF4-FFF2-40B4-BE49-F238E27FC236}">
                <a16:creationId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689EB-AC71-49EA-8252-E11D2662459E}"/>
              </a:ext>
            </a:extLst>
          </p:cNvPr>
          <p:cNvSpPr>
            <a:spLocks noGrp="1"/>
          </p:cNvSpPr>
          <p:nvPr>
            <p:ph type="dt" sz="half" idx="10"/>
          </p:nvPr>
        </p:nvSpPr>
        <p:spPr/>
        <p:txBody>
          <a:bodyPr/>
          <a:lstStyle/>
          <a:p>
            <a:fld id="{B5F91238-0F9F-4CB8-B0B2-8C60D0153741}" type="datetimeFigureOut">
              <a:rPr lang="en-GB" smtClean="0"/>
              <a:t>13/06/2024</a:t>
            </a:fld>
            <a:endParaRPr lang="en-GB"/>
          </a:p>
        </p:txBody>
      </p:sp>
      <p:sp>
        <p:nvSpPr>
          <p:cNvPr id="3" name="Footer Placeholder 2">
            <a:extLst>
              <a:ext uri="{FF2B5EF4-FFF2-40B4-BE49-F238E27FC236}">
                <a16:creationId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C56A-0B13-48D1-A624-894CB4BA1776}"/>
              </a:ext>
            </a:extLst>
          </p:cNvPr>
          <p:cNvSpPr>
            <a:spLocks noGrp="1"/>
          </p:cNvSpPr>
          <p:nvPr>
            <p:ph type="dt" sz="half" idx="10"/>
          </p:nvPr>
        </p:nvSpPr>
        <p:spPr/>
        <p:txBody>
          <a:bodyPr/>
          <a:lstStyle/>
          <a:p>
            <a:fld id="{B5F91238-0F9F-4CB8-B0B2-8C60D0153741}" type="datetimeFigureOut">
              <a:rPr lang="en-GB" smtClean="0"/>
              <a:t>13/06/2024</a:t>
            </a:fld>
            <a:endParaRPr lang="en-GB"/>
          </a:p>
        </p:txBody>
      </p:sp>
      <p:sp>
        <p:nvSpPr>
          <p:cNvPr id="6" name="Footer Placeholder 5">
            <a:extLst>
              <a:ext uri="{FF2B5EF4-FFF2-40B4-BE49-F238E27FC236}">
                <a16:creationId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AEAB-7DCD-4DF0-9EEE-9ACBAD81067F}"/>
              </a:ext>
            </a:extLst>
          </p:cNvPr>
          <p:cNvSpPr>
            <a:spLocks noGrp="1"/>
          </p:cNvSpPr>
          <p:nvPr>
            <p:ph type="dt" sz="half" idx="10"/>
          </p:nvPr>
        </p:nvSpPr>
        <p:spPr/>
        <p:txBody>
          <a:bodyPr/>
          <a:lstStyle/>
          <a:p>
            <a:fld id="{B5F91238-0F9F-4CB8-B0B2-8C60D0153741}" type="datetimeFigureOut">
              <a:rPr lang="en-GB" smtClean="0"/>
              <a:t>13/06/2024</a:t>
            </a:fld>
            <a:endParaRPr lang="en-GB"/>
          </a:p>
        </p:txBody>
      </p:sp>
      <p:sp>
        <p:nvSpPr>
          <p:cNvPr id="6" name="Footer Placeholder 5">
            <a:extLst>
              <a:ext uri="{FF2B5EF4-FFF2-40B4-BE49-F238E27FC236}">
                <a16:creationId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13/06/2024</a:t>
            </a:fld>
            <a:endParaRPr lang="en-GB"/>
          </a:p>
        </p:txBody>
      </p:sp>
      <p:sp>
        <p:nvSpPr>
          <p:cNvPr id="5" name="Footer Placeholder 4">
            <a:extLst>
              <a:ext uri="{FF2B5EF4-FFF2-40B4-BE49-F238E27FC236}">
                <a16:creationId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13/06/2024</a:t>
            </a:fld>
            <a:endParaRPr lang="en-GB"/>
          </a:p>
        </p:txBody>
      </p:sp>
      <p:sp>
        <p:nvSpPr>
          <p:cNvPr id="5" name="Footer Placeholder 4">
            <a:extLst>
              <a:ext uri="{FF2B5EF4-FFF2-40B4-BE49-F238E27FC236}">
                <a16:creationId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1192366" y="2202180"/>
            <a:ext cx="9896167" cy="2978953"/>
          </a:xfrm>
        </p:spPr>
        <p:txBody>
          <a:bodyPr anchor="t" anchorCtr="0">
            <a:normAutofit fontScale="90000"/>
          </a:bodyPr>
          <a:lstStyle/>
          <a:p>
            <a:pPr marL="0" marR="0" algn="ctr">
              <a:lnSpc>
                <a:spcPct val="115000"/>
              </a:lnSpc>
              <a:spcBef>
                <a:spcPts val="0"/>
              </a:spcBef>
              <a:spcAft>
                <a:spcPts val="400"/>
              </a:spcAft>
            </a:pPr>
            <a:r>
              <a:rPr lang="en-US" sz="2700" dirty="0"/>
              <a:t>Harmonizing public finance with SDGs with a focus on tax and debt policies</a:t>
            </a:r>
            <a:br>
              <a:rPr lang="en-GB" sz="2700" dirty="0"/>
            </a:br>
            <a:br>
              <a:rPr lang="en-GB" sz="2700" dirty="0"/>
            </a:br>
            <a:r>
              <a:rPr lang="en-US" sz="1800" kern="0" dirty="0">
                <a:latin typeface="Times New Roman" panose="02020603050405020304" pitchFamily="18" charset="0"/>
                <a:ea typeface="Calibri" panose="020F0502020204030204" pitchFamily="34" charset="0"/>
                <a:cs typeface="Times New Roman" panose="02020603050405020304" pitchFamily="18" charset="0"/>
              </a:rPr>
              <a:t>Regional Workshop on Integrated National Financing Frameworks 2024</a:t>
            </a:r>
            <a:br>
              <a:rPr lang="en-GB" sz="1800" kern="0" dirty="0">
                <a:latin typeface="Times New Roman" panose="02020603050405020304" pitchFamily="18" charset="0"/>
                <a:ea typeface="Calibri" panose="020F0502020204030204" pitchFamily="34" charset="0"/>
                <a:cs typeface="Times New Roman" panose="02020603050405020304" pitchFamily="18" charset="0"/>
              </a:rPr>
            </a:br>
            <a:r>
              <a:rPr lang="en-US" sz="1800" kern="0" dirty="0">
                <a:latin typeface="Times New Roman" panose="02020603050405020304" pitchFamily="18" charset="0"/>
                <a:ea typeface="Calibri" panose="020F0502020204030204" pitchFamily="34" charset="0"/>
                <a:cs typeface="Times New Roman" panose="02020603050405020304" pitchFamily="18" charset="0"/>
              </a:rPr>
              <a:t>Public Finance for Sustainable Development in Africa</a:t>
            </a:r>
            <a:br>
              <a:rPr lang="en-GB" sz="1800" kern="0" dirty="0">
                <a:latin typeface="Times New Roman" panose="02020603050405020304" pitchFamily="18" charset="0"/>
                <a:ea typeface="Calibri" panose="020F0502020204030204" pitchFamily="34" charset="0"/>
                <a:cs typeface="Times New Roman" panose="02020603050405020304" pitchFamily="18" charset="0"/>
              </a:rPr>
            </a:br>
            <a:br>
              <a:rPr lang="en-GB" sz="1300" dirty="0"/>
            </a:br>
            <a:r>
              <a:rPr lang="en-US" sz="2000" dirty="0"/>
              <a:t>by</a:t>
            </a:r>
            <a:br>
              <a:rPr lang="en-US" sz="2000" dirty="0"/>
            </a:br>
            <a:r>
              <a:rPr lang="en-US" sz="2400" dirty="0"/>
              <a:t>Farzana Sharmin</a:t>
            </a:r>
            <a:br>
              <a:rPr lang="en-US" sz="1800" dirty="0"/>
            </a:br>
            <a:r>
              <a:rPr lang="en-US" sz="1800" dirty="0"/>
              <a:t>Economic Affairs Officer </a:t>
            </a:r>
            <a:br>
              <a:rPr lang="en-US" sz="1800" dirty="0"/>
            </a:br>
            <a:r>
              <a:rPr lang="en-US" sz="1800" dirty="0"/>
              <a:t>Macroeconomics and Governance Division</a:t>
            </a:r>
            <a:br>
              <a:rPr lang="en-US" sz="1800" dirty="0"/>
            </a:br>
            <a:r>
              <a:rPr lang="en-US" sz="1800" dirty="0"/>
              <a:t>UNECA</a:t>
            </a:r>
            <a:br>
              <a:rPr lang="en-US" sz="1800" dirty="0"/>
            </a:br>
            <a:br>
              <a:rPr lang="fr-FR" sz="1800" dirty="0"/>
            </a:br>
            <a:br>
              <a:rPr lang="en-US" sz="1800" dirty="0"/>
            </a:br>
            <a:br>
              <a:rPr lang="en-US" sz="1800" dirty="0"/>
            </a:br>
            <a:br>
              <a:rPr lang="fr-FR" sz="1600" dirty="0"/>
            </a:br>
            <a:br>
              <a:rPr lang="en-US" sz="1600" dirty="0"/>
            </a:br>
            <a:endParaRPr lang="en-US" sz="16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1283277" y="5752879"/>
            <a:ext cx="6844723" cy="895571"/>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600" dirty="0"/>
              <a:t>Addis Ababa, Ethiopia 13 June 2024</a:t>
            </a:r>
          </a:p>
          <a:p>
            <a:pPr algn="r"/>
            <a:endParaRPr lang="en-US" sz="180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1364776" y="214135"/>
            <a:ext cx="9567081" cy="809447"/>
          </a:xfrm>
          <a:solidFill>
            <a:schemeClr val="accent1">
              <a:lumMod val="60000"/>
              <a:lumOff val="40000"/>
            </a:schemeClr>
          </a:solidFill>
        </p:spPr>
        <p:txBody>
          <a:bodyPr>
            <a:normAutofit/>
          </a:bodyPr>
          <a:lstStyle/>
          <a:p>
            <a:pPr algn="ctr"/>
            <a:r>
              <a:rPr lang="en-US" sz="3600" b="1" dirty="0"/>
              <a:t>Key Highlights from day 1- Gaps in SDGs attainment</a:t>
            </a:r>
            <a:endParaRPr lang="en-GB" sz="3600" b="1" dirty="0"/>
          </a:p>
        </p:txBody>
      </p:sp>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736600" y="1201002"/>
            <a:ext cx="10845800" cy="5510947"/>
          </a:xfrm>
          <a:solidFill>
            <a:schemeClr val="accent1">
              <a:lumMod val="20000"/>
              <a:lumOff val="80000"/>
            </a:schemeClr>
          </a:solidFill>
        </p:spPr>
        <p:txBody>
          <a:bodyPr>
            <a:normAutofit fontScale="92500" lnSpcReduction="10000"/>
          </a:bodyPr>
          <a:lstStyle/>
          <a:p>
            <a:pPr marL="0" marR="0" algn="just">
              <a:lnSpc>
                <a:spcPct val="107000"/>
              </a:lnSpc>
              <a:spcBef>
                <a:spcPts val="0"/>
              </a:spcBef>
              <a:spcAft>
                <a:spcPts val="0"/>
              </a:spcAft>
            </a:pPr>
            <a:r>
              <a:rPr lang="en-GB" sz="2600" dirty="0">
                <a:effectLst/>
                <a:latin typeface="Arial" panose="020B0604020202020204" pitchFamily="34" charset="0"/>
                <a:ea typeface="Calibri" panose="020F0502020204030204" pitchFamily="34" charset="0"/>
                <a:cs typeface="Arial" panose="020B0604020202020204" pitchFamily="34" charset="0"/>
              </a:rPr>
              <a:t>In the aftermath of the unexpected pandemic</a:t>
            </a:r>
            <a:r>
              <a:rPr lang="en-GB" sz="2600" dirty="0">
                <a:effectLst/>
                <a:latin typeface="Arial" panose="020B0604020202020204" pitchFamily="34" charset="0"/>
                <a:ea typeface="Times New Roman" panose="02020603050405020304" pitchFamily="18" charset="0"/>
                <a:cs typeface="Arial" panose="020B0604020202020204" pitchFamily="34" charset="0"/>
              </a:rPr>
              <a:t>,</a:t>
            </a:r>
            <a:r>
              <a:rPr lang="en-GB" sz="2600" dirty="0">
                <a:effectLst/>
                <a:latin typeface="Arial" panose="020B0604020202020204" pitchFamily="34" charset="0"/>
                <a:ea typeface="Calibri" panose="020F0502020204030204" pitchFamily="34" charset="0"/>
                <a:cs typeface="Arial" panose="020B0604020202020204" pitchFamily="34" charset="0"/>
              </a:rPr>
              <a:t> progress towards meeting the SDGs has slowed and, in some countries/areas reversed. </a:t>
            </a:r>
          </a:p>
          <a:p>
            <a:pPr marL="0" algn="just">
              <a:lnSpc>
                <a:spcPct val="107000"/>
              </a:lnSpc>
              <a:spcBef>
                <a:spcPts val="0"/>
              </a:spcBef>
            </a:pPr>
            <a:r>
              <a:rPr lang="en-US" sz="2600" dirty="0">
                <a:latin typeface="Arial" panose="020B0604020202020204" pitchFamily="34" charset="0"/>
                <a:ea typeface="SimSun" panose="02010600030101010101" pitchFamily="2" charset="-122"/>
                <a:cs typeface="Arial" panose="020B0604020202020204" pitchFamily="34" charset="0"/>
              </a:rPr>
              <a:t>The financing gap for SDGs in Africa is estimated at USD 1.3 trillion per year (ECA, 2020)</a:t>
            </a:r>
            <a:endParaRPr lang="en-US" sz="2600" dirty="0">
              <a:latin typeface="Arial" panose="020B0604020202020204" pitchFamily="34" charset="0"/>
              <a:ea typeface="Calibri" panose="020F0502020204030204" pitchFamily="34" charset="0"/>
              <a:cs typeface="Arial" panose="020B0604020202020204" pitchFamily="34" charset="0"/>
            </a:endParaRPr>
          </a:p>
          <a:p>
            <a:pPr marL="0" algn="just">
              <a:lnSpc>
                <a:spcPct val="107000"/>
              </a:lnSpc>
              <a:spcBef>
                <a:spcPts val="0"/>
              </a:spcBef>
            </a:pPr>
            <a:r>
              <a:rPr lang="en-GB" sz="2600" dirty="0">
                <a:latin typeface="Arial" panose="020B0604020202020204" pitchFamily="34" charset="0"/>
                <a:ea typeface="Calibri" panose="020F0502020204030204" pitchFamily="34" charset="0"/>
                <a:cs typeface="Arial" panose="020B0604020202020204" pitchFamily="34" charset="0"/>
              </a:rPr>
              <a:t>With multilateral development bank (MDB) disbursements of only $200 billion annually and the grossly inadequate and biased GFA, the funds that are currently accessible, are restricted and inadequate to address the disparity and confront developmental challenges of Africa. </a:t>
            </a:r>
          </a:p>
          <a:p>
            <a:pPr marL="0" marR="0" algn="just">
              <a:lnSpc>
                <a:spcPct val="107000"/>
              </a:lnSpc>
              <a:spcBef>
                <a:spcPts val="0"/>
              </a:spcBef>
              <a:spcAft>
                <a:spcPts val="0"/>
              </a:spcAft>
            </a:pPr>
            <a:r>
              <a:rPr lang="en-US" sz="2600" dirty="0">
                <a:latin typeface="Arial" panose="020B0604020202020204" pitchFamily="34" charset="0"/>
                <a:ea typeface="SimSun" panose="02010600030101010101" pitchFamily="2" charset="-122"/>
                <a:cs typeface="Arial" panose="020B0604020202020204" pitchFamily="34" charset="0"/>
              </a:rPr>
              <a:t>The financing gap is further heightened by high and unsustainable public debt.</a:t>
            </a:r>
            <a:endParaRPr lang="en-US" sz="2600" dirty="0">
              <a:latin typeface="Arial" panose="020B0604020202020204" pitchFamily="34" charset="0"/>
              <a:ea typeface="Calibri" panose="020F0502020204030204" pitchFamily="34" charset="0"/>
              <a:cs typeface="Arial" panose="020B0604020202020204" pitchFamily="34" charset="0"/>
            </a:endParaRPr>
          </a:p>
          <a:p>
            <a:pPr marL="0" algn="just">
              <a:lnSpc>
                <a:spcPct val="107000"/>
              </a:lnSpc>
              <a:spcBef>
                <a:spcPts val="0"/>
              </a:spcBef>
            </a:pPr>
            <a:r>
              <a:rPr lang="en-GB" sz="2600" dirty="0">
                <a:latin typeface="Arial" panose="020B0604020202020204" pitchFamily="34" charset="0"/>
                <a:ea typeface="Calibri" panose="020F0502020204030204" pitchFamily="34" charset="0"/>
                <a:cs typeface="Arial" panose="020B0604020202020204" pitchFamily="34" charset="0"/>
              </a:rPr>
              <a:t>Moreover, there is exponential risks from climate change with substantial financing need for climate action.</a:t>
            </a:r>
          </a:p>
          <a:p>
            <a:pPr marL="0" algn="just">
              <a:lnSpc>
                <a:spcPct val="107000"/>
              </a:lnSpc>
              <a:spcBef>
                <a:spcPts val="0"/>
              </a:spcBef>
            </a:pPr>
            <a:r>
              <a:rPr lang="en-GB" sz="2600" dirty="0">
                <a:latin typeface="Arial" panose="020B0604020202020204" pitchFamily="34" charset="0"/>
                <a:ea typeface="Calibri" panose="020F0502020204030204" pitchFamily="34" charset="0"/>
                <a:cs typeface="Arial" panose="020B0604020202020204" pitchFamily="34" charset="0"/>
              </a:rPr>
              <a:t>A rising number of African countries with high debt levels now also face growing climate vulnerabilities</a:t>
            </a:r>
            <a:r>
              <a:rPr lang="en-GB" sz="2600" kern="0" dirty="0">
                <a:effectLst/>
                <a:latin typeface="Arial" panose="020B0604020202020204" pitchFamily="34" charset="0"/>
                <a:ea typeface="Calibri" panose="020F0502020204030204" pitchFamily="34" charset="0"/>
                <a:cs typeface="Arial" panose="020B0604020202020204" pitchFamily="34" charset="0"/>
              </a:rPr>
              <a:t>, creating a vicious cycle of indebtedness.</a:t>
            </a:r>
            <a:endParaRPr lang="en-US" sz="2600" dirty="0">
              <a:latin typeface="Arial" panose="020B0604020202020204" pitchFamily="34" charset="0"/>
              <a:ea typeface="SimSun" panose="02010600030101010101" pitchFamily="2" charset="-122"/>
              <a:cs typeface="Arial" panose="020B0604020202020204" pitchFamily="34" charset="0"/>
            </a:endParaRPr>
          </a:p>
          <a:p>
            <a:pPr marL="0" marR="0" algn="just">
              <a:lnSpc>
                <a:spcPct val="107000"/>
              </a:lnSpc>
              <a:spcBef>
                <a:spcPts val="0"/>
              </a:spcBef>
              <a:spcAft>
                <a:spcPts val="0"/>
              </a:spcAft>
            </a:pPr>
            <a:endParaRPr lang="en-GB"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3"/>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85411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304800" y="365126"/>
            <a:ext cx="4629150" cy="992620"/>
          </a:xfrm>
          <a:solidFill>
            <a:schemeClr val="accent1">
              <a:lumMod val="40000"/>
              <a:lumOff val="60000"/>
            </a:schemeClr>
          </a:solidFill>
        </p:spPr>
        <p:txBody>
          <a:bodyPr>
            <a:normAutofit fontScale="90000"/>
          </a:bodyPr>
          <a:lstStyle/>
          <a:p>
            <a:pPr algn="ctr"/>
            <a:r>
              <a:rPr lang="en-US" sz="3600" b="1" dirty="0"/>
              <a:t>Key Highlights from day 1-Debt crisis</a:t>
            </a:r>
            <a:endParaRPr lang="en-GB" sz="3600" b="1" dirty="0"/>
          </a:p>
        </p:txBody>
      </p:sp>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92388" y="1854200"/>
            <a:ext cx="4883150" cy="4505036"/>
          </a:xfrm>
          <a:solidFill>
            <a:schemeClr val="accent1">
              <a:lumMod val="20000"/>
              <a:lumOff val="80000"/>
            </a:schemeClr>
          </a:solidFill>
        </p:spPr>
        <p:txBody>
          <a:bodyPr>
            <a:normAutofit fontScale="92500" lnSpcReduction="20000"/>
          </a:bodyPr>
          <a:lstStyle/>
          <a:p>
            <a:pPr marL="342900" indent="-342900" algn="just">
              <a:buFont typeface="Symbol" panose="05050102010706020507" pitchFamily="18" charset="2"/>
              <a:buChar char=""/>
            </a:pPr>
            <a:r>
              <a:rPr lang="en-GB" sz="2400" dirty="0">
                <a:latin typeface="Arial" panose="020B0604020202020204" pitchFamily="34" charset="0"/>
                <a:ea typeface="SimSun" panose="02010600030101010101" pitchFamily="2" charset="-122"/>
                <a:cs typeface="Arial" panose="020B0604020202020204" pitchFamily="34" charset="0"/>
              </a:rPr>
              <a:t>Average public debt relative to GDP in Africa exceeds 60 per cent of GDP;</a:t>
            </a:r>
          </a:p>
          <a:p>
            <a:pPr marL="342900" indent="-342900" algn="jus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As of November 2023, 8 African countries were in debt distress, and 13 were at a high risk of debt distress</a:t>
            </a:r>
          </a:p>
          <a:p>
            <a:pPr marL="342900" indent="-342900" algn="just">
              <a:buFont typeface="Symbol" panose="05050102010706020507" pitchFamily="18" charset="2"/>
              <a:buChar char=""/>
            </a:pPr>
            <a:r>
              <a:rPr lang="en-GB" sz="2400" dirty="0">
                <a:latin typeface="Arial" panose="020B0604020202020204" pitchFamily="34" charset="0"/>
                <a:ea typeface="SimSun" panose="02010600030101010101" pitchFamily="2" charset="-122"/>
                <a:cs typeface="Arial" panose="020B0604020202020204" pitchFamily="34" charset="0"/>
              </a:rPr>
              <a:t>Africa’s debt has increased by 183% since 2010, a rate roughly four times higher than its growth rate of GDP in dollar terms </a:t>
            </a:r>
          </a:p>
          <a:p>
            <a:pPr marL="342900" indent="-342900" algn="just">
              <a:buFont typeface="Symbol" panose="05050102010706020507" pitchFamily="18" charset="2"/>
              <a:buChar char=""/>
            </a:pPr>
            <a:r>
              <a:rPr lang="en-GB" sz="2400" dirty="0">
                <a:latin typeface="Arial" panose="020B0604020202020204" pitchFamily="34" charset="0"/>
                <a:ea typeface="SimSun" panose="02010600030101010101" pitchFamily="2" charset="-122"/>
                <a:cs typeface="Arial" panose="020B0604020202020204" pitchFamily="34" charset="0"/>
              </a:rPr>
              <a:t>Rising debt service diverts resources away from critical sectors like health, education, energy transition, infrastructure and so on, - creating a “development distress”</a:t>
            </a:r>
          </a:p>
          <a:p>
            <a:pPr marL="0" marR="0">
              <a:spcBef>
                <a:spcPts val="0"/>
              </a:spcBef>
              <a:spcAft>
                <a:spcPts val="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6" name="Picture 5">
            <a:extLst>
              <a:ext uri="{FF2B5EF4-FFF2-40B4-BE49-F238E27FC236}">
                <a16:creationId xmlns:a16="http://schemas.microsoft.com/office/drawing/2014/main" id="{9425B966-63AB-B8C4-1FB6-E937F8DF820B}"/>
              </a:ext>
            </a:extLst>
          </p:cNvPr>
          <p:cNvPicPr>
            <a:picLocks noChangeAspect="1"/>
          </p:cNvPicPr>
          <p:nvPr/>
        </p:nvPicPr>
        <p:blipFill>
          <a:blip r:embed="rId3"/>
          <a:stretch>
            <a:fillRect/>
          </a:stretch>
        </p:blipFill>
        <p:spPr>
          <a:xfrm>
            <a:off x="5097439" y="0"/>
            <a:ext cx="7094561" cy="6858000"/>
          </a:xfrm>
          <a:prstGeom prst="rect">
            <a:avLst/>
          </a:prstGeom>
        </p:spPr>
      </p:pic>
    </p:spTree>
    <p:extLst>
      <p:ext uri="{BB962C8B-B14F-4D97-AF65-F5344CB8AC3E}">
        <p14:creationId xmlns:p14="http://schemas.microsoft.com/office/powerpoint/2010/main" val="49203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C96461-D0D3-EAE6-EA8E-B4F5AB8AEBC5}"/>
              </a:ext>
            </a:extLst>
          </p:cNvPr>
          <p:cNvPicPr>
            <a:picLocks noChangeAspect="1"/>
          </p:cNvPicPr>
          <p:nvPr/>
        </p:nvPicPr>
        <p:blipFill>
          <a:blip r:embed="rId2"/>
          <a:stretch>
            <a:fillRect/>
          </a:stretch>
        </p:blipFill>
        <p:spPr>
          <a:xfrm>
            <a:off x="42341" y="0"/>
            <a:ext cx="12149659" cy="6492874"/>
          </a:xfrm>
          <a:prstGeom prst="rect">
            <a:avLst/>
          </a:prstGeom>
        </p:spPr>
      </p:pic>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955963" y="252594"/>
            <a:ext cx="10515600" cy="907473"/>
          </a:xfrm>
          <a:solidFill>
            <a:schemeClr val="accent1">
              <a:lumMod val="60000"/>
              <a:lumOff val="40000"/>
            </a:schemeClr>
          </a:solidFill>
        </p:spPr>
        <p:txBody>
          <a:bodyPr>
            <a:noAutofit/>
          </a:bodyPr>
          <a:lstStyle/>
          <a:p>
            <a:pPr algn="ctr"/>
            <a:r>
              <a:rPr lang="en-US" sz="3600" b="1" dirty="0"/>
              <a:t>Key Highlights from Day 1- Low contribution of DRM</a:t>
            </a:r>
            <a:endParaRPr lang="en-GB" sz="3600" dirty="0"/>
          </a:p>
        </p:txBody>
      </p:sp>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592953" y="1412660"/>
            <a:ext cx="11495137" cy="5022778"/>
          </a:xfrm>
          <a:solidFill>
            <a:schemeClr val="accent1">
              <a:lumMod val="20000"/>
              <a:lumOff val="80000"/>
            </a:schemeClr>
          </a:solidFill>
        </p:spPr>
        <p:txBody>
          <a:bodyPr>
            <a:normAutofit/>
          </a:bodyPr>
          <a:lstStyle/>
          <a:p>
            <a:pPr marL="0" marR="0">
              <a:spcBef>
                <a:spcPts val="0"/>
              </a:spcBef>
              <a:spcAft>
                <a:spcPts val="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Low DRM potential in Africa for several systematic constraints, such as weak tax administration systems, excessive tax exemptions, substantial illicit financial outflows, large informal sectors, tax avoidance and evasion, and narrow tax base.</a:t>
            </a:r>
          </a:p>
          <a:p>
            <a:pPr algn="just"/>
            <a:r>
              <a:rPr lang="en-US" sz="2400" dirty="0">
                <a:latin typeface="Arial" panose="020B0604020202020204" pitchFamily="34" charset="0"/>
                <a:cs typeface="Arial" panose="020B0604020202020204" pitchFamily="34" charset="0"/>
              </a:rPr>
              <a:t>The average tax-to-GDP ratio remaining below its 2019 rate of 15.8% (ECA, 2024)</a:t>
            </a:r>
          </a:p>
          <a:p>
            <a:pPr algn="just"/>
            <a:r>
              <a:rPr lang="en-US" sz="2400" dirty="0">
                <a:latin typeface="Arial" panose="020B0604020202020204" pitchFamily="34" charset="0"/>
                <a:cs typeface="Arial" panose="020B0604020202020204" pitchFamily="34" charset="0"/>
              </a:rPr>
              <a:t>Untapped and emerging areas of DRM such as environmental taxes and digital economy</a:t>
            </a:r>
          </a:p>
          <a:p>
            <a:pPr algn="just"/>
            <a:r>
              <a:rPr lang="en-US" sz="2400" dirty="0">
                <a:latin typeface="Arial" panose="020B0604020202020204" pitchFamily="34" charset="0"/>
                <a:cs typeface="Arial" panose="020B0604020202020204" pitchFamily="34" charset="0"/>
              </a:rPr>
              <a:t>Shallow domestic capital markets -  limiting the extent to which countries can mobilize domestic and international capital</a:t>
            </a:r>
          </a:p>
          <a:p>
            <a:pPr algn="just"/>
            <a:r>
              <a:rPr lang="en-US" sz="2400" dirty="0">
                <a:latin typeface="Arial" panose="020B0604020202020204" pitchFamily="34" charset="0"/>
                <a:cs typeface="Arial" panose="020B0604020202020204" pitchFamily="34" charset="0"/>
              </a:rPr>
              <a:t>Ineffective and unfair international taxation systems - tax from MNEs unfairly distributed, under-representation of Africa in relevant global tax forums etc. </a:t>
            </a:r>
          </a:p>
          <a:p>
            <a:pPr algn="just"/>
            <a:endParaRPr lang="en-US" sz="2400" dirty="0">
              <a:latin typeface="Arial" panose="020B0604020202020204" pitchFamily="34" charset="0"/>
              <a:cs typeface="Arial" panose="020B0604020202020204" pitchFamily="34" charset="0"/>
            </a:endParaRPr>
          </a:p>
          <a:p>
            <a:endParaRPr lang="en-GB"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3"/>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213103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457989-3364-127A-63EE-CF165C80705D}"/>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835152" y="277053"/>
            <a:ext cx="10515600" cy="870744"/>
          </a:xfrm>
          <a:solidFill>
            <a:schemeClr val="accent1">
              <a:lumMod val="40000"/>
              <a:lumOff val="60000"/>
            </a:schemeClr>
          </a:solidFill>
        </p:spPr>
        <p:txBody>
          <a:bodyPr>
            <a:normAutofit/>
          </a:bodyPr>
          <a:lstStyle/>
          <a:p>
            <a:pPr algn="ctr"/>
            <a:r>
              <a:rPr lang="en-US" sz="3600" b="1" dirty="0"/>
              <a:t>Importance of public finance and INFFs as a tool</a:t>
            </a:r>
            <a:endParaRPr lang="en-GB" sz="3600" b="1" dirty="0"/>
          </a:p>
        </p:txBody>
      </p:sp>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470848" y="1207827"/>
            <a:ext cx="11634716" cy="5206621"/>
          </a:xfrm>
          <a:solidFill>
            <a:schemeClr val="accent1">
              <a:lumMod val="20000"/>
              <a:lumOff val="80000"/>
            </a:schemeClr>
          </a:solidFill>
        </p:spPr>
        <p:txBody>
          <a:bodyPr>
            <a:normAutofit fontScale="70000" lnSpcReduction="20000"/>
          </a:bodyPr>
          <a:lstStyle/>
          <a:p>
            <a:pPr marL="0" algn="just">
              <a:lnSpc>
                <a:spcPct val="107000"/>
              </a:lnSpc>
              <a:spcBef>
                <a:spcPts val="0"/>
              </a:spcBef>
            </a:pPr>
            <a:r>
              <a:rPr lang="en-US" sz="3100" dirty="0">
                <a:effectLst/>
                <a:latin typeface="Arial" panose="020B0604020202020204" pitchFamily="34" charset="0"/>
                <a:ea typeface="Calibri" panose="020F0502020204030204" pitchFamily="34" charset="0"/>
                <a:cs typeface="Arial" panose="020B0604020202020204" pitchFamily="34" charset="0"/>
              </a:rPr>
              <a:t>Domestic sources are more relevant to national priorities and sustainable medium-to long-term transformation given their level of stability compared with external resources</a:t>
            </a:r>
          </a:p>
          <a:p>
            <a:pPr marL="0" marR="0" algn="just">
              <a:lnSpc>
                <a:spcPct val="107000"/>
              </a:lnSpc>
              <a:spcBef>
                <a:spcPts val="0"/>
              </a:spcBef>
              <a:spcAft>
                <a:spcPts val="0"/>
              </a:spcAft>
            </a:pPr>
            <a:r>
              <a:rPr lang="en-US" sz="3100" dirty="0">
                <a:solidFill>
                  <a:srgbClr val="0E101A"/>
                </a:solidFill>
                <a:effectLst/>
                <a:latin typeface="Arial" panose="020B0604020202020204" pitchFamily="34" charset="0"/>
                <a:ea typeface="Calibri" panose="020F0502020204030204" pitchFamily="34" charset="0"/>
                <a:cs typeface="Arial" panose="020B0604020202020204" pitchFamily="34" charset="0"/>
              </a:rPr>
              <a:t>Integrating national plans and priorities with available resources from the public and private sectors is critical for attaining the SDGs</a:t>
            </a:r>
            <a:endParaRPr lang="en-GB" sz="3100" kern="0" dirty="0">
              <a:solidFill>
                <a:srgbClr val="0E101A"/>
              </a:solidFill>
              <a:latin typeface="Arial" panose="020B0604020202020204" pitchFamily="34" charset="0"/>
              <a:ea typeface="Calibri" panose="020F0502020204030204" pitchFamily="34" charset="0"/>
              <a:cs typeface="Arial" panose="020B0604020202020204" pitchFamily="34" charset="0"/>
            </a:endParaRPr>
          </a:p>
          <a:p>
            <a:pPr marL="0" algn="just">
              <a:lnSpc>
                <a:spcPct val="107000"/>
              </a:lnSpc>
              <a:spcBef>
                <a:spcPts val="0"/>
              </a:spcBef>
            </a:pPr>
            <a:r>
              <a:rPr lang="en-US" sz="3100" kern="100" dirty="0">
                <a:effectLst/>
                <a:latin typeface="Arial" panose="020B0604020202020204" pitchFamily="34" charset="0"/>
                <a:ea typeface="Calibri" panose="020F0502020204030204" pitchFamily="34" charset="0"/>
                <a:cs typeface="Arial" panose="020B0604020202020204" pitchFamily="34" charset="0"/>
              </a:rPr>
              <a:t>Using the INFF tool, governments are now able to mobilize necessary financing from a range of financing options and manage the complex financing landscape against the background of the country needs. </a:t>
            </a:r>
          </a:p>
          <a:p>
            <a:pPr marL="0" algn="just">
              <a:lnSpc>
                <a:spcPct val="107000"/>
              </a:lnSpc>
              <a:spcBef>
                <a:spcPts val="0"/>
              </a:spcBef>
            </a:pPr>
            <a:r>
              <a:rPr lang="en-US" sz="3100" dirty="0">
                <a:latin typeface="Arial" panose="020B0604020202020204" pitchFamily="34" charset="0"/>
                <a:cs typeface="Arial" panose="020B0604020202020204" pitchFamily="34" charset="0"/>
              </a:rPr>
              <a:t>To tap the fullest potential of public finance, holistic reforms is needed</a:t>
            </a:r>
          </a:p>
          <a:p>
            <a:pPr marL="0" indent="0">
              <a:lnSpc>
                <a:spcPct val="107000"/>
              </a:lnSpc>
              <a:spcBef>
                <a:spcPts val="0"/>
              </a:spcBef>
              <a:buNone/>
            </a:pPr>
            <a:endParaRPr lang="en-US" sz="3100" dirty="0">
              <a:latin typeface="Arial" panose="020B0604020202020204" pitchFamily="34" charset="0"/>
              <a:cs typeface="Arial" panose="020B0604020202020204" pitchFamily="34" charset="0"/>
            </a:endParaRPr>
          </a:p>
          <a:p>
            <a:pPr marL="0">
              <a:lnSpc>
                <a:spcPct val="107000"/>
              </a:lnSpc>
              <a:spcBef>
                <a:spcPts val="0"/>
              </a:spcBef>
            </a:pPr>
            <a:r>
              <a:rPr lang="en-US" sz="3100" dirty="0">
                <a:latin typeface="Arial" panose="020B0604020202020204" pitchFamily="34" charset="0"/>
                <a:cs typeface="Arial" panose="020B0604020202020204" pitchFamily="34" charset="0"/>
              </a:rPr>
              <a:t>We need to know</a:t>
            </a:r>
          </a:p>
          <a:p>
            <a:pPr marL="0">
              <a:lnSpc>
                <a:spcPct val="107000"/>
              </a:lnSpc>
              <a:spcBef>
                <a:spcPts val="0"/>
              </a:spcBef>
            </a:pPr>
            <a:endParaRPr lang="en-US" sz="3100" dirty="0">
              <a:latin typeface="Arial" panose="020B0604020202020204" pitchFamily="34" charset="0"/>
              <a:cs typeface="Arial" panose="020B0604020202020204" pitchFamily="34" charset="0"/>
            </a:endParaRPr>
          </a:p>
          <a:p>
            <a:pPr marL="0" algn="just">
              <a:lnSpc>
                <a:spcPct val="107000"/>
              </a:lnSpc>
              <a:spcBef>
                <a:spcPts val="0"/>
              </a:spcBef>
            </a:pPr>
            <a:r>
              <a:rPr lang="en-US" sz="3100" dirty="0">
                <a:latin typeface="Arial" panose="020B0604020202020204" pitchFamily="34" charset="0"/>
                <a:cs typeface="Arial" panose="020B0604020202020204" pitchFamily="34" charset="0"/>
              </a:rPr>
              <a:t>What are the current issues and opportunities of the country?</a:t>
            </a:r>
          </a:p>
          <a:p>
            <a:pPr marL="0" algn="just">
              <a:lnSpc>
                <a:spcPct val="107000"/>
              </a:lnSpc>
              <a:spcBef>
                <a:spcPts val="0"/>
              </a:spcBef>
            </a:pPr>
            <a:r>
              <a:rPr lang="en-US" sz="3100" dirty="0">
                <a:latin typeface="Arial" panose="020B0604020202020204" pitchFamily="34" charset="0"/>
                <a:cs typeface="Arial" panose="020B0604020202020204" pitchFamily="34" charset="0"/>
              </a:rPr>
              <a:t> How has the INFF approach can benefit the country</a:t>
            </a:r>
          </a:p>
          <a:p>
            <a:pPr marL="0" algn="just">
              <a:lnSpc>
                <a:spcPct val="107000"/>
              </a:lnSpc>
              <a:spcBef>
                <a:spcPts val="0"/>
              </a:spcBef>
            </a:pPr>
            <a:r>
              <a:rPr lang="en-US" sz="3100" dirty="0">
                <a:latin typeface="Arial" panose="020B0604020202020204" pitchFamily="34" charset="0"/>
                <a:cs typeface="Arial" panose="020B0604020202020204" pitchFamily="34" charset="0"/>
              </a:rPr>
              <a:t>How has partners supported in this journey</a:t>
            </a:r>
          </a:p>
          <a:p>
            <a:pPr marL="0" algn="just">
              <a:lnSpc>
                <a:spcPct val="107000"/>
              </a:lnSpc>
              <a:spcBef>
                <a:spcPts val="0"/>
              </a:spcBef>
            </a:pPr>
            <a:r>
              <a:rPr lang="en-US" sz="3100" dirty="0">
                <a:latin typeface="Arial" panose="020B0604020202020204" pitchFamily="34" charset="0"/>
                <a:cs typeface="Arial" panose="020B0604020202020204" pitchFamily="34" charset="0"/>
              </a:rPr>
              <a:t>And  moving forward, what are your country’s plans on INFF implementation and what support do you anticipate you would need? </a:t>
            </a:r>
            <a:endParaRPr lang="en-GB" sz="31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GB"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3"/>
          <a:stretch>
            <a:fillRect/>
          </a:stretch>
        </p:blipFill>
        <p:spPr>
          <a:xfrm>
            <a:off x="4853636" y="6550311"/>
            <a:ext cx="1539240" cy="236855"/>
          </a:xfrm>
          <a:prstGeom prst="rect">
            <a:avLst/>
          </a:prstGeom>
        </p:spPr>
      </p:pic>
    </p:spTree>
    <p:extLst>
      <p:ext uri="{BB962C8B-B14F-4D97-AF65-F5344CB8AC3E}">
        <p14:creationId xmlns:p14="http://schemas.microsoft.com/office/powerpoint/2010/main" val="425206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508-0D18-44DF-BFD3-089ADA9621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id="{B13DEB2C-80B9-2A7E-49C9-2535A97D17E4}"/>
              </a:ext>
            </a:extLst>
          </p:cNvPr>
          <p:cNvPicPr>
            <a:picLocks noChangeAspect="1"/>
          </p:cNvPicPr>
          <p:nvPr/>
        </p:nvPicPr>
        <p:blipFill>
          <a:blip r:embed="rId3"/>
          <a:stretch>
            <a:fillRect/>
          </a:stretch>
        </p:blipFill>
        <p:spPr>
          <a:xfrm>
            <a:off x="4826340" y="313899"/>
            <a:ext cx="1539240" cy="236855"/>
          </a:xfrm>
          <a:prstGeom prst="rect">
            <a:avLst/>
          </a:prstGeom>
        </p:spPr>
      </p:pic>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Props1.xml><?xml version="1.0" encoding="utf-8"?>
<ds:datastoreItem xmlns:ds="http://schemas.openxmlformats.org/officeDocument/2006/customXml" ds:itemID="{93E94AD6-F46A-4C53-9E59-89117639EB21}">
  <ds:schemaRefs>
    <ds:schemaRef ds:uri="http://schemas.microsoft.com/sharepoint/v3/contenttype/forms"/>
  </ds:schemaRefs>
</ds:datastoreItem>
</file>

<file path=customXml/itemProps2.xml><?xml version="1.0" encoding="utf-8"?>
<ds:datastoreItem xmlns:ds="http://schemas.openxmlformats.org/officeDocument/2006/customXml" ds:itemID="{C033DA6C-8452-4A89-8703-C94BDCE1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ba53-7734-44b0-a8e9-8dd24ce872c9"/>
    <ds:schemaRef ds:uri="c7d0f312-d748-48d1-b1de-9d5105df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1610FB-6B60-430A-AF7F-2F73E6063DBE}">
  <ds:schemaRefs>
    <ds:schemaRef ds:uri="http://purl.org/dc/elements/1.1/"/>
    <ds:schemaRef ds:uri="http://schemas.microsoft.com/office/2006/metadata/properties"/>
    <ds:schemaRef ds:uri="c7d0f312-d748-48d1-b1de-9d5105df2206"/>
    <ds:schemaRef ds:uri="http://purl.org/dc/terms/"/>
    <ds:schemaRef ds:uri="http://schemas.openxmlformats.org/package/2006/metadata/core-properties"/>
    <ds:schemaRef ds:uri="483dba53-7734-44b0-a8e9-8dd24ce872c9"/>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2283</TotalTime>
  <Words>630</Words>
  <Application>Microsoft Office PowerPoint</Application>
  <PresentationFormat>Widescreen</PresentationFormat>
  <Paragraphs>37</Paragraphs>
  <Slides>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Calibri Light</vt:lpstr>
      <vt:lpstr>Lucida Sans</vt:lpstr>
      <vt:lpstr>Symbol</vt:lpstr>
      <vt:lpstr>Times New Roman</vt:lpstr>
      <vt:lpstr>Office Theme</vt:lpstr>
      <vt:lpstr>Office Theme</vt:lpstr>
      <vt:lpstr>Harmonizing public finance with SDGs with a focus on tax and debt policies  Regional Workshop on Integrated National Financing Frameworks 2024 Public Finance for Sustainable Development in Africa  by Farzana Sharmin Economic Affairs Officer  Macroeconomics and Governance Division UNECA      </vt:lpstr>
      <vt:lpstr>Key Highlights from day 1- Gaps in SDGs attainment</vt:lpstr>
      <vt:lpstr>Key Highlights from day 1-Debt crisis</vt:lpstr>
      <vt:lpstr>Key Highlights from Day 1- Low contribution of DRM</vt:lpstr>
      <vt:lpstr>Importance of public finance and INFFs as a tool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lastModifiedBy>EGPFS</cp:lastModifiedBy>
  <cp:revision>121</cp:revision>
  <dcterms:created xsi:type="dcterms:W3CDTF">2021-07-06T08:28:28Z</dcterms:created>
  <dcterms:modified xsi:type="dcterms:W3CDTF">2024-06-13T05:44:12Z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