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48" r:id="rId5"/>
  </p:sldMasterIdLst>
  <p:notesMasterIdLst>
    <p:notesMasterId r:id="rId28"/>
  </p:notesMasterIdLst>
  <p:sldIdLst>
    <p:sldId id="263" r:id="rId6"/>
    <p:sldId id="337" r:id="rId7"/>
    <p:sldId id="338" r:id="rId8"/>
    <p:sldId id="339" r:id="rId9"/>
    <p:sldId id="340" r:id="rId10"/>
    <p:sldId id="356" r:id="rId11"/>
    <p:sldId id="341" r:id="rId12"/>
    <p:sldId id="342" r:id="rId13"/>
    <p:sldId id="343" r:id="rId14"/>
    <p:sldId id="344" r:id="rId15"/>
    <p:sldId id="345" r:id="rId16"/>
    <p:sldId id="346" r:id="rId17"/>
    <p:sldId id="347" r:id="rId18"/>
    <p:sldId id="348" r:id="rId19"/>
    <p:sldId id="349" r:id="rId20"/>
    <p:sldId id="350" r:id="rId21"/>
    <p:sldId id="351" r:id="rId22"/>
    <p:sldId id="352" r:id="rId23"/>
    <p:sldId id="354" r:id="rId24"/>
    <p:sldId id="353" r:id="rId25"/>
    <p:sldId id="355" r:id="rId26"/>
    <p:sldId id="26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0" autoAdjust="0"/>
    <p:restoredTop sz="94353" autoAdjust="0"/>
  </p:normalViewPr>
  <p:slideViewPr>
    <p:cSldViewPr snapToGrid="0">
      <p:cViewPr varScale="1">
        <p:scale>
          <a:sx n="73" d="100"/>
          <a:sy n="73" d="100"/>
        </p:scale>
        <p:origin x="99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912319-0D56-40EF-9CC2-BDD577452423}" type="doc">
      <dgm:prSet loTypeId="urn:microsoft.com/office/officeart/2005/8/layout/list1" loCatId="list" qsTypeId="urn:microsoft.com/office/officeart/2005/8/quickstyle/3d3" qsCatId="3D" csTypeId="urn:microsoft.com/office/officeart/2005/8/colors/colorful4" csCatId="colorful" phldr="1"/>
      <dgm:spPr/>
      <dgm:t>
        <a:bodyPr/>
        <a:lstStyle/>
        <a:p>
          <a:endParaRPr lang="fr-FR"/>
        </a:p>
      </dgm:t>
    </dgm:pt>
    <dgm:pt modelId="{0C87B3CE-7D51-41B1-854F-82496848024D}">
      <dgm:prSet phldrT="[Texte]" custT="1"/>
      <dgm:spPr/>
      <dgm:t>
        <a:bodyPr/>
        <a:lstStyle/>
        <a:p>
          <a:pPr algn="ctr"/>
          <a:r>
            <a:rPr lang="fr-FR" sz="2200" b="1" i="1" dirty="0" smtClean="0">
              <a:latin typeface="Bookman Old Style" panose="02050604050505020204" pitchFamily="18" charset="0"/>
            </a:rPr>
            <a:t>INTRODUCTION</a:t>
          </a:r>
          <a:endParaRPr lang="fr-FR" sz="2200" b="1" i="1" dirty="0">
            <a:latin typeface="Bookman Old Style" panose="02050604050505020204" pitchFamily="18" charset="0"/>
          </a:endParaRPr>
        </a:p>
      </dgm:t>
    </dgm:pt>
    <dgm:pt modelId="{98D6A841-13A8-4713-A102-658896665986}" type="parTrans" cxnId="{D8FD5E7A-CD70-46EE-90F1-A02F44AD1AD4}">
      <dgm:prSet/>
      <dgm:spPr/>
      <dgm:t>
        <a:bodyPr/>
        <a:lstStyle/>
        <a:p>
          <a:endParaRPr lang="fr-FR"/>
        </a:p>
      </dgm:t>
    </dgm:pt>
    <dgm:pt modelId="{7C24C358-DFF0-4F13-BF69-62E0E1A425AD}" type="sibTrans" cxnId="{D8FD5E7A-CD70-46EE-90F1-A02F44AD1AD4}">
      <dgm:prSet/>
      <dgm:spPr/>
      <dgm:t>
        <a:bodyPr/>
        <a:lstStyle/>
        <a:p>
          <a:endParaRPr lang="fr-FR"/>
        </a:p>
      </dgm:t>
    </dgm:pt>
    <dgm:pt modelId="{8048C889-725D-0145-8531-FE3102C2D873}">
      <dgm:prSet custT="1"/>
      <dgm:spPr/>
      <dgm:t>
        <a:bodyPr spcFirstLastPara="0" vert="horz" wrap="square" lIns="661676" tIns="55880" rIns="55880" bIns="55880" numCol="1" spcCol="1270" anchor="ctr" anchorCtr="0"/>
        <a:lstStyle/>
        <a:p>
          <a:pPr marL="0" lvl="0" indent="0" algn="ctr" defTabSz="977900">
            <a:lnSpc>
              <a:spcPct val="90000"/>
            </a:lnSpc>
            <a:spcBef>
              <a:spcPct val="0"/>
            </a:spcBef>
            <a:spcAft>
              <a:spcPct val="35000"/>
            </a:spcAft>
            <a:buNone/>
          </a:pPr>
          <a:r>
            <a:rPr lang="fr-FR" sz="2400" b="1" dirty="0">
              <a:latin typeface="Franklin Gothic Book" panose="020B0503020102020204" pitchFamily="34" charset="0"/>
            </a:rPr>
            <a:t> </a:t>
          </a:r>
          <a:r>
            <a:rPr lang="fr-FR" sz="2200" b="1" i="1" dirty="0" smtClean="0">
              <a:latin typeface="Bookman Old Style" panose="02050604050505020204" pitchFamily="18" charset="0"/>
            </a:rPr>
            <a:t>CONCLUSION</a:t>
          </a:r>
          <a:endParaRPr lang="fr-FR" sz="2200" b="1" i="1" dirty="0">
            <a:latin typeface="Bookman Old Style" panose="02050604050505020204" pitchFamily="18" charset="0"/>
          </a:endParaRPr>
        </a:p>
      </dgm:t>
    </dgm:pt>
    <dgm:pt modelId="{30FB6028-EDF3-8244-BF09-BB292739F062}" type="parTrans" cxnId="{69904916-9FBE-BB4A-BBE8-06DDD5E4E4DE}">
      <dgm:prSet/>
      <dgm:spPr/>
      <dgm:t>
        <a:bodyPr/>
        <a:lstStyle/>
        <a:p>
          <a:endParaRPr lang="fr-FR"/>
        </a:p>
      </dgm:t>
    </dgm:pt>
    <dgm:pt modelId="{2DBC9D5D-9B5F-F246-BC4A-55BA4BD837FD}" type="sibTrans" cxnId="{69904916-9FBE-BB4A-BBE8-06DDD5E4E4DE}">
      <dgm:prSet/>
      <dgm:spPr/>
      <dgm:t>
        <a:bodyPr/>
        <a:lstStyle/>
        <a:p>
          <a:endParaRPr lang="fr-FR"/>
        </a:p>
      </dgm:t>
    </dgm:pt>
    <dgm:pt modelId="{43124014-E518-4BB5-B1D8-73F0CCA53409}">
      <dgm:prSet phldrT="[Texte]" custT="1"/>
      <dgm:spPr/>
      <dgm:t>
        <a:bodyPr/>
        <a:lstStyle/>
        <a:p>
          <a:r>
            <a:rPr lang="fr-FR" sz="2200" b="1" i="1" dirty="0" smtClean="0">
              <a:latin typeface="Bookman Old Style" panose="02050604050505020204" pitchFamily="18" charset="0"/>
            </a:rPr>
            <a:t>II. GOUVERNANCE INSTITUTIONNELLE DES DEPENSES FISCALES</a:t>
          </a:r>
          <a:endParaRPr lang="fr-FR" sz="2200" b="1" i="1" dirty="0">
            <a:latin typeface="Bookman Old Style" panose="02050604050505020204" pitchFamily="18" charset="0"/>
          </a:endParaRPr>
        </a:p>
      </dgm:t>
    </dgm:pt>
    <dgm:pt modelId="{1031B867-D796-4310-A53A-74E5F4ACCE5B}" type="parTrans" cxnId="{37D155EF-E0F1-46C2-A71B-08D2A7606CD9}">
      <dgm:prSet/>
      <dgm:spPr/>
      <dgm:t>
        <a:bodyPr/>
        <a:lstStyle/>
        <a:p>
          <a:endParaRPr lang="fr-FR"/>
        </a:p>
      </dgm:t>
    </dgm:pt>
    <dgm:pt modelId="{FFBE95A2-EA3E-421F-87B9-2D6E74CF00D4}" type="sibTrans" cxnId="{37D155EF-E0F1-46C2-A71B-08D2A7606CD9}">
      <dgm:prSet/>
      <dgm:spPr/>
      <dgm:t>
        <a:bodyPr/>
        <a:lstStyle/>
        <a:p>
          <a:endParaRPr lang="fr-FR"/>
        </a:p>
      </dgm:t>
    </dgm:pt>
    <dgm:pt modelId="{E7101B22-7BDE-419B-A371-4B65BE9863A9}">
      <dgm:prSet phldrT="[Texte]" custT="1"/>
      <dgm:spPr/>
      <dgm:t>
        <a:bodyPr/>
        <a:lstStyle/>
        <a:p>
          <a:r>
            <a:rPr lang="fr-FR" sz="2200" b="1" i="1" dirty="0" smtClean="0">
              <a:latin typeface="Bookman Old Style" panose="02050604050505020204" pitchFamily="18" charset="0"/>
            </a:rPr>
            <a:t>III. DEFIS EN TERME DE MESURE DE LA DEPENSE FISCALE</a:t>
          </a:r>
          <a:endParaRPr lang="fr-FR" sz="2200" b="1" i="1" dirty="0">
            <a:latin typeface="Bookman Old Style" panose="02050604050505020204" pitchFamily="18" charset="0"/>
          </a:endParaRPr>
        </a:p>
      </dgm:t>
    </dgm:pt>
    <dgm:pt modelId="{7C9F4E18-9282-4545-85F8-E9EE06FDEA5E}" type="parTrans" cxnId="{A4D46540-1728-4BA9-BD5C-6A082C43E0D3}">
      <dgm:prSet/>
      <dgm:spPr/>
      <dgm:t>
        <a:bodyPr/>
        <a:lstStyle/>
        <a:p>
          <a:endParaRPr lang="fr-FR"/>
        </a:p>
      </dgm:t>
    </dgm:pt>
    <dgm:pt modelId="{D5068D15-1B07-4E52-A1D5-DAF3E470A17A}" type="sibTrans" cxnId="{A4D46540-1728-4BA9-BD5C-6A082C43E0D3}">
      <dgm:prSet/>
      <dgm:spPr/>
      <dgm:t>
        <a:bodyPr/>
        <a:lstStyle/>
        <a:p>
          <a:endParaRPr lang="fr-FR"/>
        </a:p>
      </dgm:t>
    </dgm:pt>
    <dgm:pt modelId="{CA5CA5AE-611E-4168-B099-9705C7E353DE}">
      <dgm:prSet phldrT="[Texte]" custT="1"/>
      <dgm:spPr/>
      <dgm:t>
        <a:bodyPr/>
        <a:lstStyle/>
        <a:p>
          <a:r>
            <a:rPr lang="fr-FR" sz="2200" b="1" i="1" dirty="0" smtClean="0">
              <a:latin typeface="Bookman Old Style" panose="02050604050505020204" pitchFamily="18" charset="0"/>
            </a:rPr>
            <a:t>I. EXPERIENCE EN MATIERE D’EVALUATION DES DEPENSES FISCALES</a:t>
          </a:r>
          <a:endParaRPr lang="fr-FR" sz="2200" b="1" i="1" dirty="0">
            <a:latin typeface="Bookman Old Style" panose="02050604050505020204" pitchFamily="18" charset="0"/>
          </a:endParaRPr>
        </a:p>
      </dgm:t>
    </dgm:pt>
    <dgm:pt modelId="{804353CD-85E3-4B59-A4FF-3ADAB0269438}" type="parTrans" cxnId="{51C58D6F-D40D-4525-87FC-CF7A07AD4674}">
      <dgm:prSet/>
      <dgm:spPr/>
      <dgm:t>
        <a:bodyPr/>
        <a:lstStyle/>
        <a:p>
          <a:endParaRPr lang="fr-FR"/>
        </a:p>
      </dgm:t>
    </dgm:pt>
    <dgm:pt modelId="{C3A3AA6E-4520-4BDD-8DC9-CADE616D7CE6}" type="sibTrans" cxnId="{51C58D6F-D40D-4525-87FC-CF7A07AD4674}">
      <dgm:prSet/>
      <dgm:spPr/>
      <dgm:t>
        <a:bodyPr/>
        <a:lstStyle/>
        <a:p>
          <a:endParaRPr lang="fr-FR"/>
        </a:p>
      </dgm:t>
    </dgm:pt>
    <dgm:pt modelId="{2F3C44D2-255B-46F3-BFAE-6D097BCA4F35}">
      <dgm:prSet phldrT="[Texte]" custT="1"/>
      <dgm:spPr/>
      <dgm:t>
        <a:bodyPr/>
        <a:lstStyle/>
        <a:p>
          <a:r>
            <a:rPr lang="fr-FR" sz="2200" b="1" i="1" dirty="0" smtClean="0">
              <a:latin typeface="Bookman Old Style" panose="02050604050505020204" pitchFamily="18" charset="0"/>
            </a:rPr>
            <a:t>IV. OPPORTUNITES</a:t>
          </a:r>
          <a:endParaRPr lang="fr-FR" sz="2200" b="1" i="1" dirty="0">
            <a:latin typeface="Bookman Old Style" panose="02050604050505020204" pitchFamily="18" charset="0"/>
          </a:endParaRPr>
        </a:p>
      </dgm:t>
    </dgm:pt>
    <dgm:pt modelId="{1D656711-D04A-4B34-8664-69D0F33EA176}" type="parTrans" cxnId="{91CAA24D-BEB8-43D4-8B09-EB621B9DE33C}">
      <dgm:prSet/>
      <dgm:spPr/>
      <dgm:t>
        <a:bodyPr/>
        <a:lstStyle/>
        <a:p>
          <a:endParaRPr lang="fr-FR"/>
        </a:p>
      </dgm:t>
    </dgm:pt>
    <dgm:pt modelId="{201CA203-1605-4607-BD63-C7FB136E35B0}" type="sibTrans" cxnId="{91CAA24D-BEB8-43D4-8B09-EB621B9DE33C}">
      <dgm:prSet/>
      <dgm:spPr/>
      <dgm:t>
        <a:bodyPr/>
        <a:lstStyle/>
        <a:p>
          <a:endParaRPr lang="fr-FR"/>
        </a:p>
      </dgm:t>
    </dgm:pt>
    <dgm:pt modelId="{7333B817-188A-45F4-8D55-700AEE82044B}" type="pres">
      <dgm:prSet presAssocID="{87912319-0D56-40EF-9CC2-BDD577452423}" presName="linear" presStyleCnt="0">
        <dgm:presLayoutVars>
          <dgm:dir/>
          <dgm:animLvl val="lvl"/>
          <dgm:resizeHandles val="exact"/>
        </dgm:presLayoutVars>
      </dgm:prSet>
      <dgm:spPr/>
      <dgm:t>
        <a:bodyPr/>
        <a:lstStyle/>
        <a:p>
          <a:endParaRPr lang="fr-FR"/>
        </a:p>
      </dgm:t>
    </dgm:pt>
    <dgm:pt modelId="{17463D27-19B2-43F2-9EC7-1C29D66A2859}" type="pres">
      <dgm:prSet presAssocID="{0C87B3CE-7D51-41B1-854F-82496848024D}" presName="parentLin" presStyleCnt="0"/>
      <dgm:spPr/>
      <dgm:t>
        <a:bodyPr/>
        <a:lstStyle/>
        <a:p>
          <a:endParaRPr lang="fr-FR"/>
        </a:p>
      </dgm:t>
    </dgm:pt>
    <dgm:pt modelId="{75CD52E5-9CB5-4CEB-A808-7B717A830620}" type="pres">
      <dgm:prSet presAssocID="{0C87B3CE-7D51-41B1-854F-82496848024D}" presName="parentLeftMargin" presStyleLbl="node1" presStyleIdx="0" presStyleCnt="6"/>
      <dgm:spPr/>
      <dgm:t>
        <a:bodyPr/>
        <a:lstStyle/>
        <a:p>
          <a:endParaRPr lang="fr-FR"/>
        </a:p>
      </dgm:t>
    </dgm:pt>
    <dgm:pt modelId="{31842E44-DE3A-4C9B-97D4-8C21C56CF0F8}" type="pres">
      <dgm:prSet presAssocID="{0C87B3CE-7D51-41B1-854F-82496848024D}" presName="parentText" presStyleLbl="node1" presStyleIdx="0" presStyleCnt="6" custScaleX="142857">
        <dgm:presLayoutVars>
          <dgm:chMax val="0"/>
          <dgm:bulletEnabled val="1"/>
        </dgm:presLayoutVars>
      </dgm:prSet>
      <dgm:spPr/>
      <dgm:t>
        <a:bodyPr/>
        <a:lstStyle/>
        <a:p>
          <a:endParaRPr lang="fr-FR"/>
        </a:p>
      </dgm:t>
    </dgm:pt>
    <dgm:pt modelId="{462DDF2C-F368-49E7-9120-DF4E41BE6A83}" type="pres">
      <dgm:prSet presAssocID="{0C87B3CE-7D51-41B1-854F-82496848024D}" presName="negativeSpace" presStyleCnt="0"/>
      <dgm:spPr/>
      <dgm:t>
        <a:bodyPr/>
        <a:lstStyle/>
        <a:p>
          <a:endParaRPr lang="fr-FR"/>
        </a:p>
      </dgm:t>
    </dgm:pt>
    <dgm:pt modelId="{EEF979BF-8F7E-41D8-BA7A-0461BE946D67}" type="pres">
      <dgm:prSet presAssocID="{0C87B3CE-7D51-41B1-854F-82496848024D}" presName="childText" presStyleLbl="conFgAcc1" presStyleIdx="0" presStyleCnt="6">
        <dgm:presLayoutVars>
          <dgm:bulletEnabled val="1"/>
        </dgm:presLayoutVars>
      </dgm:prSet>
      <dgm:spPr/>
      <dgm:t>
        <a:bodyPr/>
        <a:lstStyle/>
        <a:p>
          <a:endParaRPr lang="fr-FR"/>
        </a:p>
      </dgm:t>
    </dgm:pt>
    <dgm:pt modelId="{00765B56-826A-4834-9A45-6EA0C0721E91}" type="pres">
      <dgm:prSet presAssocID="{7C24C358-DFF0-4F13-BF69-62E0E1A425AD}" presName="spaceBetweenRectangles" presStyleCnt="0"/>
      <dgm:spPr/>
      <dgm:t>
        <a:bodyPr/>
        <a:lstStyle/>
        <a:p>
          <a:endParaRPr lang="fr-FR"/>
        </a:p>
      </dgm:t>
    </dgm:pt>
    <dgm:pt modelId="{5483F294-BD81-45A4-909A-E11FA08FA7B9}" type="pres">
      <dgm:prSet presAssocID="{CA5CA5AE-611E-4168-B099-9705C7E353DE}" presName="parentLin" presStyleCnt="0"/>
      <dgm:spPr/>
      <dgm:t>
        <a:bodyPr/>
        <a:lstStyle/>
        <a:p>
          <a:endParaRPr lang="fr-FR"/>
        </a:p>
      </dgm:t>
    </dgm:pt>
    <dgm:pt modelId="{7D23DC53-9667-47E0-83FE-78218F2BB81B}" type="pres">
      <dgm:prSet presAssocID="{CA5CA5AE-611E-4168-B099-9705C7E353DE}" presName="parentLeftMargin" presStyleLbl="node1" presStyleIdx="0" presStyleCnt="6"/>
      <dgm:spPr/>
      <dgm:t>
        <a:bodyPr/>
        <a:lstStyle/>
        <a:p>
          <a:endParaRPr lang="fr-FR"/>
        </a:p>
      </dgm:t>
    </dgm:pt>
    <dgm:pt modelId="{DADC293B-A5F2-481D-830E-ED67E5A7B125}" type="pres">
      <dgm:prSet presAssocID="{CA5CA5AE-611E-4168-B099-9705C7E353DE}" presName="parentText" presStyleLbl="node1" presStyleIdx="1" presStyleCnt="6" custScaleX="142857">
        <dgm:presLayoutVars>
          <dgm:chMax val="0"/>
          <dgm:bulletEnabled val="1"/>
        </dgm:presLayoutVars>
      </dgm:prSet>
      <dgm:spPr/>
      <dgm:t>
        <a:bodyPr/>
        <a:lstStyle/>
        <a:p>
          <a:endParaRPr lang="fr-FR"/>
        </a:p>
      </dgm:t>
    </dgm:pt>
    <dgm:pt modelId="{D6B940ED-F284-4362-87F4-9A53C6BA9870}" type="pres">
      <dgm:prSet presAssocID="{CA5CA5AE-611E-4168-B099-9705C7E353DE}" presName="negativeSpace" presStyleCnt="0"/>
      <dgm:spPr/>
      <dgm:t>
        <a:bodyPr/>
        <a:lstStyle/>
        <a:p>
          <a:endParaRPr lang="fr-FR"/>
        </a:p>
      </dgm:t>
    </dgm:pt>
    <dgm:pt modelId="{2D98A853-293E-452D-BA5D-6A293D9BAE87}" type="pres">
      <dgm:prSet presAssocID="{CA5CA5AE-611E-4168-B099-9705C7E353DE}" presName="childText" presStyleLbl="conFgAcc1" presStyleIdx="1" presStyleCnt="6">
        <dgm:presLayoutVars>
          <dgm:bulletEnabled val="1"/>
        </dgm:presLayoutVars>
      </dgm:prSet>
      <dgm:spPr/>
      <dgm:t>
        <a:bodyPr/>
        <a:lstStyle/>
        <a:p>
          <a:endParaRPr lang="fr-FR"/>
        </a:p>
      </dgm:t>
    </dgm:pt>
    <dgm:pt modelId="{3F1A8F2E-71CF-4FA0-8891-F7C84AECF52F}" type="pres">
      <dgm:prSet presAssocID="{C3A3AA6E-4520-4BDD-8DC9-CADE616D7CE6}" presName="spaceBetweenRectangles" presStyleCnt="0"/>
      <dgm:spPr/>
      <dgm:t>
        <a:bodyPr/>
        <a:lstStyle/>
        <a:p>
          <a:endParaRPr lang="fr-FR"/>
        </a:p>
      </dgm:t>
    </dgm:pt>
    <dgm:pt modelId="{3756B359-A160-4AF6-BA7D-9445ACE77990}" type="pres">
      <dgm:prSet presAssocID="{43124014-E518-4BB5-B1D8-73F0CCA53409}" presName="parentLin" presStyleCnt="0"/>
      <dgm:spPr/>
      <dgm:t>
        <a:bodyPr/>
        <a:lstStyle/>
        <a:p>
          <a:endParaRPr lang="fr-FR"/>
        </a:p>
      </dgm:t>
    </dgm:pt>
    <dgm:pt modelId="{18AFDB0B-8D70-4FCC-B59D-44A169919CCB}" type="pres">
      <dgm:prSet presAssocID="{43124014-E518-4BB5-B1D8-73F0CCA53409}" presName="parentLeftMargin" presStyleLbl="node1" presStyleIdx="1" presStyleCnt="6"/>
      <dgm:spPr/>
      <dgm:t>
        <a:bodyPr/>
        <a:lstStyle/>
        <a:p>
          <a:endParaRPr lang="fr-FR"/>
        </a:p>
      </dgm:t>
    </dgm:pt>
    <dgm:pt modelId="{3B8B00A5-B5BC-49FC-88A5-250D95BFA7AE}" type="pres">
      <dgm:prSet presAssocID="{43124014-E518-4BB5-B1D8-73F0CCA53409}" presName="parentText" presStyleLbl="node1" presStyleIdx="2" presStyleCnt="6" custScaleX="142857">
        <dgm:presLayoutVars>
          <dgm:chMax val="0"/>
          <dgm:bulletEnabled val="1"/>
        </dgm:presLayoutVars>
      </dgm:prSet>
      <dgm:spPr/>
      <dgm:t>
        <a:bodyPr/>
        <a:lstStyle/>
        <a:p>
          <a:endParaRPr lang="fr-FR"/>
        </a:p>
      </dgm:t>
    </dgm:pt>
    <dgm:pt modelId="{188E9DD6-7F48-4E79-BB9E-DE38472686E8}" type="pres">
      <dgm:prSet presAssocID="{43124014-E518-4BB5-B1D8-73F0CCA53409}" presName="negativeSpace" presStyleCnt="0"/>
      <dgm:spPr/>
      <dgm:t>
        <a:bodyPr/>
        <a:lstStyle/>
        <a:p>
          <a:endParaRPr lang="fr-FR"/>
        </a:p>
      </dgm:t>
    </dgm:pt>
    <dgm:pt modelId="{BD76936A-AEAD-4A40-BE37-AC2F9B2948B9}" type="pres">
      <dgm:prSet presAssocID="{43124014-E518-4BB5-B1D8-73F0CCA53409}" presName="childText" presStyleLbl="conFgAcc1" presStyleIdx="2" presStyleCnt="6">
        <dgm:presLayoutVars>
          <dgm:bulletEnabled val="1"/>
        </dgm:presLayoutVars>
      </dgm:prSet>
      <dgm:spPr/>
      <dgm:t>
        <a:bodyPr/>
        <a:lstStyle/>
        <a:p>
          <a:endParaRPr lang="fr-FR"/>
        </a:p>
      </dgm:t>
    </dgm:pt>
    <dgm:pt modelId="{D11D7FF9-72C8-4593-B12B-DF58AF7067DB}" type="pres">
      <dgm:prSet presAssocID="{FFBE95A2-EA3E-421F-87B9-2D6E74CF00D4}" presName="spaceBetweenRectangles" presStyleCnt="0"/>
      <dgm:spPr/>
      <dgm:t>
        <a:bodyPr/>
        <a:lstStyle/>
        <a:p>
          <a:endParaRPr lang="fr-FR"/>
        </a:p>
      </dgm:t>
    </dgm:pt>
    <dgm:pt modelId="{F1D3CAAE-E3FC-4638-804F-B4487E329F74}" type="pres">
      <dgm:prSet presAssocID="{E7101B22-7BDE-419B-A371-4B65BE9863A9}" presName="parentLin" presStyleCnt="0"/>
      <dgm:spPr/>
      <dgm:t>
        <a:bodyPr/>
        <a:lstStyle/>
        <a:p>
          <a:endParaRPr lang="fr-FR"/>
        </a:p>
      </dgm:t>
    </dgm:pt>
    <dgm:pt modelId="{315C46B1-A2B7-4293-857B-B3C5D8255357}" type="pres">
      <dgm:prSet presAssocID="{E7101B22-7BDE-419B-A371-4B65BE9863A9}" presName="parentLeftMargin" presStyleLbl="node1" presStyleIdx="2" presStyleCnt="6"/>
      <dgm:spPr/>
      <dgm:t>
        <a:bodyPr/>
        <a:lstStyle/>
        <a:p>
          <a:endParaRPr lang="fr-FR"/>
        </a:p>
      </dgm:t>
    </dgm:pt>
    <dgm:pt modelId="{CF900694-4DA4-4DB8-9CE8-681BCA527FF6}" type="pres">
      <dgm:prSet presAssocID="{E7101B22-7BDE-419B-A371-4B65BE9863A9}" presName="parentText" presStyleLbl="node1" presStyleIdx="3" presStyleCnt="6" custScaleX="142857">
        <dgm:presLayoutVars>
          <dgm:chMax val="0"/>
          <dgm:bulletEnabled val="1"/>
        </dgm:presLayoutVars>
      </dgm:prSet>
      <dgm:spPr/>
      <dgm:t>
        <a:bodyPr/>
        <a:lstStyle/>
        <a:p>
          <a:endParaRPr lang="fr-FR"/>
        </a:p>
      </dgm:t>
    </dgm:pt>
    <dgm:pt modelId="{464CE328-4655-4DDC-9ED5-7D7C6CFF64D2}" type="pres">
      <dgm:prSet presAssocID="{E7101B22-7BDE-419B-A371-4B65BE9863A9}" presName="negativeSpace" presStyleCnt="0"/>
      <dgm:spPr/>
      <dgm:t>
        <a:bodyPr/>
        <a:lstStyle/>
        <a:p>
          <a:endParaRPr lang="fr-FR"/>
        </a:p>
      </dgm:t>
    </dgm:pt>
    <dgm:pt modelId="{AC81D4C2-C60D-4C8D-887C-9E6B3797AE7A}" type="pres">
      <dgm:prSet presAssocID="{E7101B22-7BDE-419B-A371-4B65BE9863A9}" presName="childText" presStyleLbl="conFgAcc1" presStyleIdx="3" presStyleCnt="6">
        <dgm:presLayoutVars>
          <dgm:bulletEnabled val="1"/>
        </dgm:presLayoutVars>
      </dgm:prSet>
      <dgm:spPr/>
      <dgm:t>
        <a:bodyPr/>
        <a:lstStyle/>
        <a:p>
          <a:endParaRPr lang="fr-FR"/>
        </a:p>
      </dgm:t>
    </dgm:pt>
    <dgm:pt modelId="{880F56A7-394E-49F5-9D89-81527CD126D6}" type="pres">
      <dgm:prSet presAssocID="{D5068D15-1B07-4E52-A1D5-DAF3E470A17A}" presName="spaceBetweenRectangles" presStyleCnt="0"/>
      <dgm:spPr/>
      <dgm:t>
        <a:bodyPr/>
        <a:lstStyle/>
        <a:p>
          <a:endParaRPr lang="fr-FR"/>
        </a:p>
      </dgm:t>
    </dgm:pt>
    <dgm:pt modelId="{13D794B5-F4D1-48A9-9D7D-3BE46ED4FF14}" type="pres">
      <dgm:prSet presAssocID="{2F3C44D2-255B-46F3-BFAE-6D097BCA4F35}" presName="parentLin" presStyleCnt="0"/>
      <dgm:spPr/>
      <dgm:t>
        <a:bodyPr/>
        <a:lstStyle/>
        <a:p>
          <a:endParaRPr lang="fr-FR"/>
        </a:p>
      </dgm:t>
    </dgm:pt>
    <dgm:pt modelId="{EE4BC8A3-4520-43D6-AFB9-42FA6CA100F5}" type="pres">
      <dgm:prSet presAssocID="{2F3C44D2-255B-46F3-BFAE-6D097BCA4F35}" presName="parentLeftMargin" presStyleLbl="node1" presStyleIdx="3" presStyleCnt="6"/>
      <dgm:spPr/>
      <dgm:t>
        <a:bodyPr/>
        <a:lstStyle/>
        <a:p>
          <a:endParaRPr lang="fr-FR"/>
        </a:p>
      </dgm:t>
    </dgm:pt>
    <dgm:pt modelId="{B387F7E2-809E-482E-BB0C-ABBE1AB17232}" type="pres">
      <dgm:prSet presAssocID="{2F3C44D2-255B-46F3-BFAE-6D097BCA4F35}" presName="parentText" presStyleLbl="node1" presStyleIdx="4" presStyleCnt="6" custScaleX="142857">
        <dgm:presLayoutVars>
          <dgm:chMax val="0"/>
          <dgm:bulletEnabled val="1"/>
        </dgm:presLayoutVars>
      </dgm:prSet>
      <dgm:spPr/>
      <dgm:t>
        <a:bodyPr/>
        <a:lstStyle/>
        <a:p>
          <a:endParaRPr lang="fr-FR"/>
        </a:p>
      </dgm:t>
    </dgm:pt>
    <dgm:pt modelId="{2A5FFD8C-A44B-4577-882A-27759661CA39}" type="pres">
      <dgm:prSet presAssocID="{2F3C44D2-255B-46F3-BFAE-6D097BCA4F35}" presName="negativeSpace" presStyleCnt="0"/>
      <dgm:spPr/>
      <dgm:t>
        <a:bodyPr/>
        <a:lstStyle/>
        <a:p>
          <a:endParaRPr lang="fr-FR"/>
        </a:p>
      </dgm:t>
    </dgm:pt>
    <dgm:pt modelId="{C877F82C-9114-4DA4-9FD5-ECE7F71FD26E}" type="pres">
      <dgm:prSet presAssocID="{2F3C44D2-255B-46F3-BFAE-6D097BCA4F35}" presName="childText" presStyleLbl="conFgAcc1" presStyleIdx="4" presStyleCnt="6">
        <dgm:presLayoutVars>
          <dgm:bulletEnabled val="1"/>
        </dgm:presLayoutVars>
      </dgm:prSet>
      <dgm:spPr/>
      <dgm:t>
        <a:bodyPr/>
        <a:lstStyle/>
        <a:p>
          <a:endParaRPr lang="fr-FR"/>
        </a:p>
      </dgm:t>
    </dgm:pt>
    <dgm:pt modelId="{967DA867-3CBC-448B-85F1-8ED29589EFE1}" type="pres">
      <dgm:prSet presAssocID="{201CA203-1605-4607-BD63-C7FB136E35B0}" presName="spaceBetweenRectangles" presStyleCnt="0"/>
      <dgm:spPr/>
      <dgm:t>
        <a:bodyPr/>
        <a:lstStyle/>
        <a:p>
          <a:endParaRPr lang="fr-FR"/>
        </a:p>
      </dgm:t>
    </dgm:pt>
    <dgm:pt modelId="{CBE7FCDB-5B2D-452F-98A7-CFB50FBC1A5B}" type="pres">
      <dgm:prSet presAssocID="{8048C889-725D-0145-8531-FE3102C2D873}" presName="parentLin" presStyleCnt="0"/>
      <dgm:spPr/>
      <dgm:t>
        <a:bodyPr/>
        <a:lstStyle/>
        <a:p>
          <a:endParaRPr lang="fr-FR"/>
        </a:p>
      </dgm:t>
    </dgm:pt>
    <dgm:pt modelId="{45E97866-88AB-4CBA-8EFE-67B389692754}" type="pres">
      <dgm:prSet presAssocID="{8048C889-725D-0145-8531-FE3102C2D873}" presName="parentLeftMargin" presStyleLbl="node1" presStyleIdx="4" presStyleCnt="6"/>
      <dgm:spPr/>
      <dgm:t>
        <a:bodyPr/>
        <a:lstStyle/>
        <a:p>
          <a:endParaRPr lang="fr-FR"/>
        </a:p>
      </dgm:t>
    </dgm:pt>
    <dgm:pt modelId="{7B53978E-3D8D-4B21-9B80-EE8C29435B81}" type="pres">
      <dgm:prSet presAssocID="{8048C889-725D-0145-8531-FE3102C2D873}" presName="parentText" presStyleLbl="node1" presStyleIdx="5" presStyleCnt="6" custScaleX="142857">
        <dgm:presLayoutVars>
          <dgm:chMax val="0"/>
          <dgm:bulletEnabled val="1"/>
        </dgm:presLayoutVars>
      </dgm:prSet>
      <dgm:spPr/>
      <dgm:t>
        <a:bodyPr/>
        <a:lstStyle/>
        <a:p>
          <a:endParaRPr lang="fr-FR"/>
        </a:p>
      </dgm:t>
    </dgm:pt>
    <dgm:pt modelId="{42907D4E-4ECF-4246-A34C-8E1BF86AA635}" type="pres">
      <dgm:prSet presAssocID="{8048C889-725D-0145-8531-FE3102C2D873}" presName="negativeSpace" presStyleCnt="0"/>
      <dgm:spPr/>
      <dgm:t>
        <a:bodyPr/>
        <a:lstStyle/>
        <a:p>
          <a:endParaRPr lang="fr-FR"/>
        </a:p>
      </dgm:t>
    </dgm:pt>
    <dgm:pt modelId="{3B3C74C3-D7BC-4321-9FF1-4E60AAAC71DE}" type="pres">
      <dgm:prSet presAssocID="{8048C889-725D-0145-8531-FE3102C2D873}" presName="childText" presStyleLbl="conFgAcc1" presStyleIdx="5" presStyleCnt="6">
        <dgm:presLayoutVars>
          <dgm:bulletEnabled val="1"/>
        </dgm:presLayoutVars>
      </dgm:prSet>
      <dgm:spPr/>
      <dgm:t>
        <a:bodyPr/>
        <a:lstStyle/>
        <a:p>
          <a:endParaRPr lang="fr-FR"/>
        </a:p>
      </dgm:t>
    </dgm:pt>
  </dgm:ptLst>
  <dgm:cxnLst>
    <dgm:cxn modelId="{A4D46540-1728-4BA9-BD5C-6A082C43E0D3}" srcId="{87912319-0D56-40EF-9CC2-BDD577452423}" destId="{E7101B22-7BDE-419B-A371-4B65BE9863A9}" srcOrd="3" destOrd="0" parTransId="{7C9F4E18-9282-4545-85F8-E9EE06FDEA5E}" sibTransId="{D5068D15-1B07-4E52-A1D5-DAF3E470A17A}"/>
    <dgm:cxn modelId="{3D24B097-7654-4FC9-AEBD-04C7E9412EFD}" type="presOf" srcId="{8048C889-725D-0145-8531-FE3102C2D873}" destId="{45E97866-88AB-4CBA-8EFE-67B389692754}" srcOrd="0" destOrd="0" presId="urn:microsoft.com/office/officeart/2005/8/layout/list1"/>
    <dgm:cxn modelId="{5A43F86F-13AD-4662-84C1-A4569130ABD8}" type="presOf" srcId="{43124014-E518-4BB5-B1D8-73F0CCA53409}" destId="{3B8B00A5-B5BC-49FC-88A5-250D95BFA7AE}" srcOrd="1" destOrd="0" presId="urn:microsoft.com/office/officeart/2005/8/layout/list1"/>
    <dgm:cxn modelId="{A3F92474-34EA-4340-B944-0112FCD91379}" type="presOf" srcId="{CA5CA5AE-611E-4168-B099-9705C7E353DE}" destId="{7D23DC53-9667-47E0-83FE-78218F2BB81B}" srcOrd="0" destOrd="0" presId="urn:microsoft.com/office/officeart/2005/8/layout/list1"/>
    <dgm:cxn modelId="{91CAA24D-BEB8-43D4-8B09-EB621B9DE33C}" srcId="{87912319-0D56-40EF-9CC2-BDD577452423}" destId="{2F3C44D2-255B-46F3-BFAE-6D097BCA4F35}" srcOrd="4" destOrd="0" parTransId="{1D656711-D04A-4B34-8664-69D0F33EA176}" sibTransId="{201CA203-1605-4607-BD63-C7FB136E35B0}"/>
    <dgm:cxn modelId="{B667B7AB-AB0A-40EB-8F9A-7D7579984020}" type="presOf" srcId="{2F3C44D2-255B-46F3-BFAE-6D097BCA4F35}" destId="{B387F7E2-809E-482E-BB0C-ABBE1AB17232}" srcOrd="1" destOrd="0" presId="urn:microsoft.com/office/officeart/2005/8/layout/list1"/>
    <dgm:cxn modelId="{69904916-9FBE-BB4A-BBE8-06DDD5E4E4DE}" srcId="{87912319-0D56-40EF-9CC2-BDD577452423}" destId="{8048C889-725D-0145-8531-FE3102C2D873}" srcOrd="5" destOrd="0" parTransId="{30FB6028-EDF3-8244-BF09-BB292739F062}" sibTransId="{2DBC9D5D-9B5F-F246-BC4A-55BA4BD837FD}"/>
    <dgm:cxn modelId="{51C58D6F-D40D-4525-87FC-CF7A07AD4674}" srcId="{87912319-0D56-40EF-9CC2-BDD577452423}" destId="{CA5CA5AE-611E-4168-B099-9705C7E353DE}" srcOrd="1" destOrd="0" parTransId="{804353CD-85E3-4B59-A4FF-3ADAB0269438}" sibTransId="{C3A3AA6E-4520-4BDD-8DC9-CADE616D7CE6}"/>
    <dgm:cxn modelId="{032465AA-AF62-4535-8A25-AB76FD197E9B}" type="presOf" srcId="{0C87B3CE-7D51-41B1-854F-82496848024D}" destId="{31842E44-DE3A-4C9B-97D4-8C21C56CF0F8}" srcOrd="1" destOrd="0" presId="urn:microsoft.com/office/officeart/2005/8/layout/list1"/>
    <dgm:cxn modelId="{68263776-77EF-479E-8BEF-24EE7CF3FACE}" type="presOf" srcId="{E7101B22-7BDE-419B-A371-4B65BE9863A9}" destId="{315C46B1-A2B7-4293-857B-B3C5D8255357}" srcOrd="0" destOrd="0" presId="urn:microsoft.com/office/officeart/2005/8/layout/list1"/>
    <dgm:cxn modelId="{BDC926BD-7042-40D3-AE6D-0650FA27C3E4}" type="presOf" srcId="{43124014-E518-4BB5-B1D8-73F0CCA53409}" destId="{18AFDB0B-8D70-4FCC-B59D-44A169919CCB}" srcOrd="0" destOrd="0" presId="urn:microsoft.com/office/officeart/2005/8/layout/list1"/>
    <dgm:cxn modelId="{9D4DD3E8-8231-45E5-8582-CB5E1D7E0746}" type="presOf" srcId="{2F3C44D2-255B-46F3-BFAE-6D097BCA4F35}" destId="{EE4BC8A3-4520-43D6-AFB9-42FA6CA100F5}" srcOrd="0" destOrd="0" presId="urn:microsoft.com/office/officeart/2005/8/layout/list1"/>
    <dgm:cxn modelId="{37D155EF-E0F1-46C2-A71B-08D2A7606CD9}" srcId="{87912319-0D56-40EF-9CC2-BDD577452423}" destId="{43124014-E518-4BB5-B1D8-73F0CCA53409}" srcOrd="2" destOrd="0" parTransId="{1031B867-D796-4310-A53A-74E5F4ACCE5B}" sibTransId="{FFBE95A2-EA3E-421F-87B9-2D6E74CF00D4}"/>
    <dgm:cxn modelId="{AAFEFCF7-0852-4A9A-8254-60890FD160D9}" type="presOf" srcId="{87912319-0D56-40EF-9CC2-BDD577452423}" destId="{7333B817-188A-45F4-8D55-700AEE82044B}" srcOrd="0" destOrd="0" presId="urn:microsoft.com/office/officeart/2005/8/layout/list1"/>
    <dgm:cxn modelId="{293619C6-9D6C-4DF4-A132-7989AB1BAC00}" type="presOf" srcId="{0C87B3CE-7D51-41B1-854F-82496848024D}" destId="{75CD52E5-9CB5-4CEB-A808-7B717A830620}" srcOrd="0" destOrd="0" presId="urn:microsoft.com/office/officeart/2005/8/layout/list1"/>
    <dgm:cxn modelId="{D5A04247-BCFA-41E8-84F5-D319A5F506C2}" type="presOf" srcId="{8048C889-725D-0145-8531-FE3102C2D873}" destId="{7B53978E-3D8D-4B21-9B80-EE8C29435B81}" srcOrd="1" destOrd="0" presId="urn:microsoft.com/office/officeart/2005/8/layout/list1"/>
    <dgm:cxn modelId="{D8FD5E7A-CD70-46EE-90F1-A02F44AD1AD4}" srcId="{87912319-0D56-40EF-9CC2-BDD577452423}" destId="{0C87B3CE-7D51-41B1-854F-82496848024D}" srcOrd="0" destOrd="0" parTransId="{98D6A841-13A8-4713-A102-658896665986}" sibTransId="{7C24C358-DFF0-4F13-BF69-62E0E1A425AD}"/>
    <dgm:cxn modelId="{702287DD-377B-4F83-9C27-2AB187D8B7EB}" type="presOf" srcId="{CA5CA5AE-611E-4168-B099-9705C7E353DE}" destId="{DADC293B-A5F2-481D-830E-ED67E5A7B125}" srcOrd="1" destOrd="0" presId="urn:microsoft.com/office/officeart/2005/8/layout/list1"/>
    <dgm:cxn modelId="{40E045AC-2BD4-426D-B544-A2A60B954DF2}" type="presOf" srcId="{E7101B22-7BDE-419B-A371-4B65BE9863A9}" destId="{CF900694-4DA4-4DB8-9CE8-681BCA527FF6}" srcOrd="1" destOrd="0" presId="urn:microsoft.com/office/officeart/2005/8/layout/list1"/>
    <dgm:cxn modelId="{B47F30D3-C39D-4B34-8C1E-D317D28C372D}" type="presParOf" srcId="{7333B817-188A-45F4-8D55-700AEE82044B}" destId="{17463D27-19B2-43F2-9EC7-1C29D66A2859}" srcOrd="0" destOrd="0" presId="urn:microsoft.com/office/officeart/2005/8/layout/list1"/>
    <dgm:cxn modelId="{9EDB7A63-C195-44B6-9490-F85ADECECE5A}" type="presParOf" srcId="{17463D27-19B2-43F2-9EC7-1C29D66A2859}" destId="{75CD52E5-9CB5-4CEB-A808-7B717A830620}" srcOrd="0" destOrd="0" presId="urn:microsoft.com/office/officeart/2005/8/layout/list1"/>
    <dgm:cxn modelId="{1079C068-4285-49CD-9FB7-42F7C87F2883}" type="presParOf" srcId="{17463D27-19B2-43F2-9EC7-1C29D66A2859}" destId="{31842E44-DE3A-4C9B-97D4-8C21C56CF0F8}" srcOrd="1" destOrd="0" presId="urn:microsoft.com/office/officeart/2005/8/layout/list1"/>
    <dgm:cxn modelId="{233FCA0E-9598-4258-A9AF-CED6D45E8C31}" type="presParOf" srcId="{7333B817-188A-45F4-8D55-700AEE82044B}" destId="{462DDF2C-F368-49E7-9120-DF4E41BE6A83}" srcOrd="1" destOrd="0" presId="urn:microsoft.com/office/officeart/2005/8/layout/list1"/>
    <dgm:cxn modelId="{AD1DFCAB-A2EA-4A11-94C1-BA39D83CAA38}" type="presParOf" srcId="{7333B817-188A-45F4-8D55-700AEE82044B}" destId="{EEF979BF-8F7E-41D8-BA7A-0461BE946D67}" srcOrd="2" destOrd="0" presId="urn:microsoft.com/office/officeart/2005/8/layout/list1"/>
    <dgm:cxn modelId="{8585FC6C-1471-4D21-8CAB-6D79A0D3C634}" type="presParOf" srcId="{7333B817-188A-45F4-8D55-700AEE82044B}" destId="{00765B56-826A-4834-9A45-6EA0C0721E91}" srcOrd="3" destOrd="0" presId="urn:microsoft.com/office/officeart/2005/8/layout/list1"/>
    <dgm:cxn modelId="{8CECC8B2-760B-4244-ABDE-889D5E9381B7}" type="presParOf" srcId="{7333B817-188A-45F4-8D55-700AEE82044B}" destId="{5483F294-BD81-45A4-909A-E11FA08FA7B9}" srcOrd="4" destOrd="0" presId="urn:microsoft.com/office/officeart/2005/8/layout/list1"/>
    <dgm:cxn modelId="{D87E62A1-EE7E-4634-8169-AFF084B191E9}" type="presParOf" srcId="{5483F294-BD81-45A4-909A-E11FA08FA7B9}" destId="{7D23DC53-9667-47E0-83FE-78218F2BB81B}" srcOrd="0" destOrd="0" presId="urn:microsoft.com/office/officeart/2005/8/layout/list1"/>
    <dgm:cxn modelId="{FE093210-3860-4198-B868-E4DF834D6054}" type="presParOf" srcId="{5483F294-BD81-45A4-909A-E11FA08FA7B9}" destId="{DADC293B-A5F2-481D-830E-ED67E5A7B125}" srcOrd="1" destOrd="0" presId="urn:microsoft.com/office/officeart/2005/8/layout/list1"/>
    <dgm:cxn modelId="{E0039D93-0A40-456F-A653-85BBE379B2B0}" type="presParOf" srcId="{7333B817-188A-45F4-8D55-700AEE82044B}" destId="{D6B940ED-F284-4362-87F4-9A53C6BA9870}" srcOrd="5" destOrd="0" presId="urn:microsoft.com/office/officeart/2005/8/layout/list1"/>
    <dgm:cxn modelId="{8446234A-9784-4A62-B018-7CECCF075827}" type="presParOf" srcId="{7333B817-188A-45F4-8D55-700AEE82044B}" destId="{2D98A853-293E-452D-BA5D-6A293D9BAE87}" srcOrd="6" destOrd="0" presId="urn:microsoft.com/office/officeart/2005/8/layout/list1"/>
    <dgm:cxn modelId="{CBE09509-C553-4B30-AC67-7FA9F10240E1}" type="presParOf" srcId="{7333B817-188A-45F4-8D55-700AEE82044B}" destId="{3F1A8F2E-71CF-4FA0-8891-F7C84AECF52F}" srcOrd="7" destOrd="0" presId="urn:microsoft.com/office/officeart/2005/8/layout/list1"/>
    <dgm:cxn modelId="{E2250E80-1BB8-4786-B7AF-F91FE1182C1A}" type="presParOf" srcId="{7333B817-188A-45F4-8D55-700AEE82044B}" destId="{3756B359-A160-4AF6-BA7D-9445ACE77990}" srcOrd="8" destOrd="0" presId="urn:microsoft.com/office/officeart/2005/8/layout/list1"/>
    <dgm:cxn modelId="{FBB7273E-F3BD-42A7-87B1-FDA6D5C24EC8}" type="presParOf" srcId="{3756B359-A160-4AF6-BA7D-9445ACE77990}" destId="{18AFDB0B-8D70-4FCC-B59D-44A169919CCB}" srcOrd="0" destOrd="0" presId="urn:microsoft.com/office/officeart/2005/8/layout/list1"/>
    <dgm:cxn modelId="{7C1E499B-D56F-47E7-BADE-9FB18576DA52}" type="presParOf" srcId="{3756B359-A160-4AF6-BA7D-9445ACE77990}" destId="{3B8B00A5-B5BC-49FC-88A5-250D95BFA7AE}" srcOrd="1" destOrd="0" presId="urn:microsoft.com/office/officeart/2005/8/layout/list1"/>
    <dgm:cxn modelId="{BEA7B2C9-7E42-41B3-B345-7AD38925C3E7}" type="presParOf" srcId="{7333B817-188A-45F4-8D55-700AEE82044B}" destId="{188E9DD6-7F48-4E79-BB9E-DE38472686E8}" srcOrd="9" destOrd="0" presId="urn:microsoft.com/office/officeart/2005/8/layout/list1"/>
    <dgm:cxn modelId="{18FA3602-F950-4AB5-BD89-4ED4B2D1DB4C}" type="presParOf" srcId="{7333B817-188A-45F4-8D55-700AEE82044B}" destId="{BD76936A-AEAD-4A40-BE37-AC2F9B2948B9}" srcOrd="10" destOrd="0" presId="urn:microsoft.com/office/officeart/2005/8/layout/list1"/>
    <dgm:cxn modelId="{0B58083D-08E9-469C-BF79-216C865645A9}" type="presParOf" srcId="{7333B817-188A-45F4-8D55-700AEE82044B}" destId="{D11D7FF9-72C8-4593-B12B-DF58AF7067DB}" srcOrd="11" destOrd="0" presId="urn:microsoft.com/office/officeart/2005/8/layout/list1"/>
    <dgm:cxn modelId="{DAC94F3F-9377-47D2-9478-1EF3B6C224B9}" type="presParOf" srcId="{7333B817-188A-45F4-8D55-700AEE82044B}" destId="{F1D3CAAE-E3FC-4638-804F-B4487E329F74}" srcOrd="12" destOrd="0" presId="urn:microsoft.com/office/officeart/2005/8/layout/list1"/>
    <dgm:cxn modelId="{134EA32F-948F-4253-93A5-FCCDB011B277}" type="presParOf" srcId="{F1D3CAAE-E3FC-4638-804F-B4487E329F74}" destId="{315C46B1-A2B7-4293-857B-B3C5D8255357}" srcOrd="0" destOrd="0" presId="urn:microsoft.com/office/officeart/2005/8/layout/list1"/>
    <dgm:cxn modelId="{68F38373-F481-4336-ABFC-24D6C5E9D34D}" type="presParOf" srcId="{F1D3CAAE-E3FC-4638-804F-B4487E329F74}" destId="{CF900694-4DA4-4DB8-9CE8-681BCA527FF6}" srcOrd="1" destOrd="0" presId="urn:microsoft.com/office/officeart/2005/8/layout/list1"/>
    <dgm:cxn modelId="{E679324A-886D-4649-8F2C-71CEA454661C}" type="presParOf" srcId="{7333B817-188A-45F4-8D55-700AEE82044B}" destId="{464CE328-4655-4DDC-9ED5-7D7C6CFF64D2}" srcOrd="13" destOrd="0" presId="urn:microsoft.com/office/officeart/2005/8/layout/list1"/>
    <dgm:cxn modelId="{26717B3C-7C0C-440E-9D10-60EBC9DB1E83}" type="presParOf" srcId="{7333B817-188A-45F4-8D55-700AEE82044B}" destId="{AC81D4C2-C60D-4C8D-887C-9E6B3797AE7A}" srcOrd="14" destOrd="0" presId="urn:microsoft.com/office/officeart/2005/8/layout/list1"/>
    <dgm:cxn modelId="{CE560CF0-6C26-44FE-B62E-11757D2A2B1D}" type="presParOf" srcId="{7333B817-188A-45F4-8D55-700AEE82044B}" destId="{880F56A7-394E-49F5-9D89-81527CD126D6}" srcOrd="15" destOrd="0" presId="urn:microsoft.com/office/officeart/2005/8/layout/list1"/>
    <dgm:cxn modelId="{4202B871-B440-4E8A-9071-9B2278218628}" type="presParOf" srcId="{7333B817-188A-45F4-8D55-700AEE82044B}" destId="{13D794B5-F4D1-48A9-9D7D-3BE46ED4FF14}" srcOrd="16" destOrd="0" presId="urn:microsoft.com/office/officeart/2005/8/layout/list1"/>
    <dgm:cxn modelId="{8210EF30-737A-4C50-987A-50ED59B3C27B}" type="presParOf" srcId="{13D794B5-F4D1-48A9-9D7D-3BE46ED4FF14}" destId="{EE4BC8A3-4520-43D6-AFB9-42FA6CA100F5}" srcOrd="0" destOrd="0" presId="urn:microsoft.com/office/officeart/2005/8/layout/list1"/>
    <dgm:cxn modelId="{2E8B2FE9-742C-4CC0-81B1-574102455817}" type="presParOf" srcId="{13D794B5-F4D1-48A9-9D7D-3BE46ED4FF14}" destId="{B387F7E2-809E-482E-BB0C-ABBE1AB17232}" srcOrd="1" destOrd="0" presId="urn:microsoft.com/office/officeart/2005/8/layout/list1"/>
    <dgm:cxn modelId="{7E780FFF-261D-47BD-872A-EB78CD2682FC}" type="presParOf" srcId="{7333B817-188A-45F4-8D55-700AEE82044B}" destId="{2A5FFD8C-A44B-4577-882A-27759661CA39}" srcOrd="17" destOrd="0" presId="urn:microsoft.com/office/officeart/2005/8/layout/list1"/>
    <dgm:cxn modelId="{FB3C3C98-3FB6-4560-832A-AC851C21F781}" type="presParOf" srcId="{7333B817-188A-45F4-8D55-700AEE82044B}" destId="{C877F82C-9114-4DA4-9FD5-ECE7F71FD26E}" srcOrd="18" destOrd="0" presId="urn:microsoft.com/office/officeart/2005/8/layout/list1"/>
    <dgm:cxn modelId="{3895D925-83BA-4B3D-9D76-A347F6A39DA6}" type="presParOf" srcId="{7333B817-188A-45F4-8D55-700AEE82044B}" destId="{967DA867-3CBC-448B-85F1-8ED29589EFE1}" srcOrd="19" destOrd="0" presId="urn:microsoft.com/office/officeart/2005/8/layout/list1"/>
    <dgm:cxn modelId="{B922C62C-6747-4407-9911-116BD060C7D3}" type="presParOf" srcId="{7333B817-188A-45F4-8D55-700AEE82044B}" destId="{CBE7FCDB-5B2D-452F-98A7-CFB50FBC1A5B}" srcOrd="20" destOrd="0" presId="urn:microsoft.com/office/officeart/2005/8/layout/list1"/>
    <dgm:cxn modelId="{08C37234-BD40-438F-8906-12FD4918E7E6}" type="presParOf" srcId="{CBE7FCDB-5B2D-452F-98A7-CFB50FBC1A5B}" destId="{45E97866-88AB-4CBA-8EFE-67B389692754}" srcOrd="0" destOrd="0" presId="urn:microsoft.com/office/officeart/2005/8/layout/list1"/>
    <dgm:cxn modelId="{EFA05932-5865-417E-AE44-BE5BF0908F95}" type="presParOf" srcId="{CBE7FCDB-5B2D-452F-98A7-CFB50FBC1A5B}" destId="{7B53978E-3D8D-4B21-9B80-EE8C29435B81}" srcOrd="1" destOrd="0" presId="urn:microsoft.com/office/officeart/2005/8/layout/list1"/>
    <dgm:cxn modelId="{DE81C9F5-37B8-46A8-A76D-DDF608D9CE8F}" type="presParOf" srcId="{7333B817-188A-45F4-8D55-700AEE82044B}" destId="{42907D4E-4ECF-4246-A34C-8E1BF86AA635}" srcOrd="21" destOrd="0" presId="urn:microsoft.com/office/officeart/2005/8/layout/list1"/>
    <dgm:cxn modelId="{D8B2EC74-4233-45C6-AA9D-80919F858D0E}" type="presParOf" srcId="{7333B817-188A-45F4-8D55-700AEE82044B}" destId="{3B3C74C3-D7BC-4321-9FF1-4E60AAAC71DE}" srcOrd="22" destOrd="0" presId="urn:microsoft.com/office/officeart/2005/8/layout/lis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979BF-8F7E-41D8-BA7A-0461BE946D67}">
      <dsp:nvSpPr>
        <dsp:cNvPr id="0" name=""/>
        <dsp:cNvSpPr/>
      </dsp:nvSpPr>
      <dsp:spPr>
        <a:xfrm>
          <a:off x="0" y="397070"/>
          <a:ext cx="9717232" cy="529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1842E44-DE3A-4C9B-97D4-8C21C56CF0F8}">
      <dsp:nvSpPr>
        <dsp:cNvPr id="0" name=""/>
        <dsp:cNvSpPr/>
      </dsp:nvSpPr>
      <dsp:spPr>
        <a:xfrm>
          <a:off x="462612" y="87110"/>
          <a:ext cx="9252238" cy="619920"/>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7102" tIns="0" rIns="257102" bIns="0" numCol="1" spcCol="1270" anchor="ctr" anchorCtr="0">
          <a:noAutofit/>
        </a:bodyPr>
        <a:lstStyle/>
        <a:p>
          <a:pPr lvl="0" algn="ctr" defTabSz="977900">
            <a:lnSpc>
              <a:spcPct val="90000"/>
            </a:lnSpc>
            <a:spcBef>
              <a:spcPct val="0"/>
            </a:spcBef>
            <a:spcAft>
              <a:spcPct val="35000"/>
            </a:spcAft>
          </a:pPr>
          <a:r>
            <a:rPr lang="fr-FR" sz="2200" b="1" i="1" kern="1200" dirty="0" smtClean="0">
              <a:latin typeface="Bookman Old Style" panose="02050604050505020204" pitchFamily="18" charset="0"/>
            </a:rPr>
            <a:t>INTRODUCTION</a:t>
          </a:r>
          <a:endParaRPr lang="fr-FR" sz="2200" b="1" i="1" kern="1200" dirty="0">
            <a:latin typeface="Bookman Old Style" panose="02050604050505020204" pitchFamily="18" charset="0"/>
          </a:endParaRPr>
        </a:p>
      </dsp:txBody>
      <dsp:txXfrm>
        <a:off x="492874" y="117372"/>
        <a:ext cx="9191714" cy="559396"/>
      </dsp:txXfrm>
    </dsp:sp>
    <dsp:sp modelId="{2D98A853-293E-452D-BA5D-6A293D9BAE87}">
      <dsp:nvSpPr>
        <dsp:cNvPr id="0" name=""/>
        <dsp:cNvSpPr/>
      </dsp:nvSpPr>
      <dsp:spPr>
        <a:xfrm>
          <a:off x="0" y="1349631"/>
          <a:ext cx="9717232" cy="529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ADC293B-A5F2-481D-830E-ED67E5A7B125}">
      <dsp:nvSpPr>
        <dsp:cNvPr id="0" name=""/>
        <dsp:cNvSpPr/>
      </dsp:nvSpPr>
      <dsp:spPr>
        <a:xfrm>
          <a:off x="462612" y="1039670"/>
          <a:ext cx="9252238" cy="619920"/>
        </a:xfrm>
        <a:prstGeom prst="roundRect">
          <a:avLst/>
        </a:prstGeom>
        <a:solidFill>
          <a:schemeClr val="accent4">
            <a:hueOff val="1960178"/>
            <a:satOff val="-8155"/>
            <a:lumOff val="1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7102" tIns="0" rIns="257102" bIns="0" numCol="1" spcCol="1270" anchor="ctr" anchorCtr="0">
          <a:noAutofit/>
        </a:bodyPr>
        <a:lstStyle/>
        <a:p>
          <a:pPr lvl="0" algn="l" defTabSz="977900">
            <a:lnSpc>
              <a:spcPct val="90000"/>
            </a:lnSpc>
            <a:spcBef>
              <a:spcPct val="0"/>
            </a:spcBef>
            <a:spcAft>
              <a:spcPct val="35000"/>
            </a:spcAft>
          </a:pPr>
          <a:r>
            <a:rPr lang="fr-FR" sz="2200" b="1" i="1" kern="1200" dirty="0" smtClean="0">
              <a:latin typeface="Bookman Old Style" panose="02050604050505020204" pitchFamily="18" charset="0"/>
            </a:rPr>
            <a:t>I. EXPERIENCE EN MATIERE D’EVALUATION DES DEPENSES FISCALES</a:t>
          </a:r>
          <a:endParaRPr lang="fr-FR" sz="2200" b="1" i="1" kern="1200" dirty="0">
            <a:latin typeface="Bookman Old Style" panose="02050604050505020204" pitchFamily="18" charset="0"/>
          </a:endParaRPr>
        </a:p>
      </dsp:txBody>
      <dsp:txXfrm>
        <a:off x="492874" y="1069932"/>
        <a:ext cx="9191714" cy="559396"/>
      </dsp:txXfrm>
    </dsp:sp>
    <dsp:sp modelId="{BD76936A-AEAD-4A40-BE37-AC2F9B2948B9}">
      <dsp:nvSpPr>
        <dsp:cNvPr id="0" name=""/>
        <dsp:cNvSpPr/>
      </dsp:nvSpPr>
      <dsp:spPr>
        <a:xfrm>
          <a:off x="0" y="2302191"/>
          <a:ext cx="9717232" cy="529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B8B00A5-B5BC-49FC-88A5-250D95BFA7AE}">
      <dsp:nvSpPr>
        <dsp:cNvPr id="0" name=""/>
        <dsp:cNvSpPr/>
      </dsp:nvSpPr>
      <dsp:spPr>
        <a:xfrm>
          <a:off x="462612" y="1992231"/>
          <a:ext cx="9252238" cy="619920"/>
        </a:xfrm>
        <a:prstGeom prst="roundRect">
          <a:avLst/>
        </a:prstGeom>
        <a:solidFill>
          <a:schemeClr val="accent4">
            <a:hueOff val="3920356"/>
            <a:satOff val="-16311"/>
            <a:lumOff val="384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7102" tIns="0" rIns="257102" bIns="0" numCol="1" spcCol="1270" anchor="ctr" anchorCtr="0">
          <a:noAutofit/>
        </a:bodyPr>
        <a:lstStyle/>
        <a:p>
          <a:pPr lvl="0" algn="l" defTabSz="977900">
            <a:lnSpc>
              <a:spcPct val="90000"/>
            </a:lnSpc>
            <a:spcBef>
              <a:spcPct val="0"/>
            </a:spcBef>
            <a:spcAft>
              <a:spcPct val="35000"/>
            </a:spcAft>
          </a:pPr>
          <a:r>
            <a:rPr lang="fr-FR" sz="2200" b="1" i="1" kern="1200" dirty="0" smtClean="0">
              <a:latin typeface="Bookman Old Style" panose="02050604050505020204" pitchFamily="18" charset="0"/>
            </a:rPr>
            <a:t>II. GOUVERNANCE INSTITUTIONNELLE DES DEPENSES FISCALES</a:t>
          </a:r>
          <a:endParaRPr lang="fr-FR" sz="2200" b="1" i="1" kern="1200" dirty="0">
            <a:latin typeface="Bookman Old Style" panose="02050604050505020204" pitchFamily="18" charset="0"/>
          </a:endParaRPr>
        </a:p>
      </dsp:txBody>
      <dsp:txXfrm>
        <a:off x="492874" y="2022493"/>
        <a:ext cx="9191714" cy="559396"/>
      </dsp:txXfrm>
    </dsp:sp>
    <dsp:sp modelId="{AC81D4C2-C60D-4C8D-887C-9E6B3797AE7A}">
      <dsp:nvSpPr>
        <dsp:cNvPr id="0" name=""/>
        <dsp:cNvSpPr/>
      </dsp:nvSpPr>
      <dsp:spPr>
        <a:xfrm>
          <a:off x="0" y="3254751"/>
          <a:ext cx="9717232" cy="529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F900694-4DA4-4DB8-9CE8-681BCA527FF6}">
      <dsp:nvSpPr>
        <dsp:cNvPr id="0" name=""/>
        <dsp:cNvSpPr/>
      </dsp:nvSpPr>
      <dsp:spPr>
        <a:xfrm>
          <a:off x="462612" y="2944791"/>
          <a:ext cx="9252238" cy="619920"/>
        </a:xfrm>
        <a:prstGeom prst="roundRect">
          <a:avLst/>
        </a:prstGeom>
        <a:solidFill>
          <a:schemeClr val="accent4">
            <a:hueOff val="5880535"/>
            <a:satOff val="-24466"/>
            <a:lumOff val="5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7102" tIns="0" rIns="257102" bIns="0" numCol="1" spcCol="1270" anchor="ctr" anchorCtr="0">
          <a:noAutofit/>
        </a:bodyPr>
        <a:lstStyle/>
        <a:p>
          <a:pPr lvl="0" algn="l" defTabSz="977900">
            <a:lnSpc>
              <a:spcPct val="90000"/>
            </a:lnSpc>
            <a:spcBef>
              <a:spcPct val="0"/>
            </a:spcBef>
            <a:spcAft>
              <a:spcPct val="35000"/>
            </a:spcAft>
          </a:pPr>
          <a:r>
            <a:rPr lang="fr-FR" sz="2200" b="1" i="1" kern="1200" dirty="0" smtClean="0">
              <a:latin typeface="Bookman Old Style" panose="02050604050505020204" pitchFamily="18" charset="0"/>
            </a:rPr>
            <a:t>III. DEFIS EN TERME DE MESURE DE LA DEPENSE FISCALE</a:t>
          </a:r>
          <a:endParaRPr lang="fr-FR" sz="2200" b="1" i="1" kern="1200" dirty="0">
            <a:latin typeface="Bookman Old Style" panose="02050604050505020204" pitchFamily="18" charset="0"/>
          </a:endParaRPr>
        </a:p>
      </dsp:txBody>
      <dsp:txXfrm>
        <a:off x="492874" y="2975053"/>
        <a:ext cx="9191714" cy="559396"/>
      </dsp:txXfrm>
    </dsp:sp>
    <dsp:sp modelId="{C877F82C-9114-4DA4-9FD5-ECE7F71FD26E}">
      <dsp:nvSpPr>
        <dsp:cNvPr id="0" name=""/>
        <dsp:cNvSpPr/>
      </dsp:nvSpPr>
      <dsp:spPr>
        <a:xfrm>
          <a:off x="0" y="4207311"/>
          <a:ext cx="9717232" cy="529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387F7E2-809E-482E-BB0C-ABBE1AB17232}">
      <dsp:nvSpPr>
        <dsp:cNvPr id="0" name=""/>
        <dsp:cNvSpPr/>
      </dsp:nvSpPr>
      <dsp:spPr>
        <a:xfrm>
          <a:off x="462612" y="3897351"/>
          <a:ext cx="9252238" cy="619920"/>
        </a:xfrm>
        <a:prstGeom prst="roundRect">
          <a:avLst/>
        </a:prstGeom>
        <a:solidFill>
          <a:schemeClr val="accent4">
            <a:hueOff val="7840713"/>
            <a:satOff val="-32622"/>
            <a:lumOff val="768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7102" tIns="0" rIns="257102" bIns="0" numCol="1" spcCol="1270" anchor="ctr" anchorCtr="0">
          <a:noAutofit/>
        </a:bodyPr>
        <a:lstStyle/>
        <a:p>
          <a:pPr lvl="0" algn="l" defTabSz="977900">
            <a:lnSpc>
              <a:spcPct val="90000"/>
            </a:lnSpc>
            <a:spcBef>
              <a:spcPct val="0"/>
            </a:spcBef>
            <a:spcAft>
              <a:spcPct val="35000"/>
            </a:spcAft>
          </a:pPr>
          <a:r>
            <a:rPr lang="fr-FR" sz="2200" b="1" i="1" kern="1200" dirty="0" smtClean="0">
              <a:latin typeface="Bookman Old Style" panose="02050604050505020204" pitchFamily="18" charset="0"/>
            </a:rPr>
            <a:t>IV. OPPORTUNITES</a:t>
          </a:r>
          <a:endParaRPr lang="fr-FR" sz="2200" b="1" i="1" kern="1200" dirty="0">
            <a:latin typeface="Bookman Old Style" panose="02050604050505020204" pitchFamily="18" charset="0"/>
          </a:endParaRPr>
        </a:p>
      </dsp:txBody>
      <dsp:txXfrm>
        <a:off x="492874" y="3927613"/>
        <a:ext cx="9191714" cy="559396"/>
      </dsp:txXfrm>
    </dsp:sp>
    <dsp:sp modelId="{3B3C74C3-D7BC-4321-9FF1-4E60AAAC71DE}">
      <dsp:nvSpPr>
        <dsp:cNvPr id="0" name=""/>
        <dsp:cNvSpPr/>
      </dsp:nvSpPr>
      <dsp:spPr>
        <a:xfrm>
          <a:off x="0" y="5159871"/>
          <a:ext cx="9717232" cy="529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B53978E-3D8D-4B21-9B80-EE8C29435B81}">
      <dsp:nvSpPr>
        <dsp:cNvPr id="0" name=""/>
        <dsp:cNvSpPr/>
      </dsp:nvSpPr>
      <dsp:spPr>
        <a:xfrm>
          <a:off x="462612" y="4849911"/>
          <a:ext cx="9252238" cy="619920"/>
        </a:xfrm>
        <a:prstGeom prst="roundRect">
          <a:avLst/>
        </a:prstGeom>
        <a:solidFill>
          <a:schemeClr val="accent4">
            <a:hueOff val="9800891"/>
            <a:satOff val="-40777"/>
            <a:lumOff val="960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61676" tIns="55880" rIns="55880" bIns="55880" numCol="1" spcCol="1270" anchor="ctr" anchorCtr="0">
          <a:noAutofit/>
        </a:bodyPr>
        <a:lstStyle/>
        <a:p>
          <a:pPr marL="0" lvl="0" indent="0" algn="ctr" defTabSz="977900">
            <a:lnSpc>
              <a:spcPct val="90000"/>
            </a:lnSpc>
            <a:spcBef>
              <a:spcPct val="0"/>
            </a:spcBef>
            <a:spcAft>
              <a:spcPct val="35000"/>
            </a:spcAft>
            <a:buNone/>
          </a:pPr>
          <a:r>
            <a:rPr lang="fr-FR" sz="2400" b="1" kern="1200" dirty="0">
              <a:latin typeface="Franklin Gothic Book" panose="020B0503020102020204" pitchFamily="34" charset="0"/>
            </a:rPr>
            <a:t> </a:t>
          </a:r>
          <a:r>
            <a:rPr lang="fr-FR" sz="2200" b="1" i="1" kern="1200" dirty="0" smtClean="0">
              <a:latin typeface="Bookman Old Style" panose="02050604050505020204" pitchFamily="18" charset="0"/>
            </a:rPr>
            <a:t>CONCLUSION</a:t>
          </a:r>
          <a:endParaRPr lang="fr-FR" sz="2200" b="1" i="1" kern="1200" dirty="0">
            <a:latin typeface="Bookman Old Style" panose="02050604050505020204" pitchFamily="18" charset="0"/>
          </a:endParaRPr>
        </a:p>
      </dsp:txBody>
      <dsp:txXfrm>
        <a:off x="492874" y="4880173"/>
        <a:ext cx="9191714"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3C8DE8-BA0E-4DA2-95BE-C8A86B9CC138}" type="datetimeFigureOut">
              <a:rPr lang="en-US" smtClean="0"/>
              <a:t>6/8/2024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59C306-965E-4D9F-BE84-E09AC9C6A761}" type="slidenum">
              <a:rPr lang="en-US" smtClean="0"/>
              <a:t>‹N°›</a:t>
            </a:fld>
            <a:endParaRPr lang="en-US"/>
          </a:p>
        </p:txBody>
      </p:sp>
    </p:spTree>
    <p:extLst>
      <p:ext uri="{BB962C8B-B14F-4D97-AF65-F5344CB8AC3E}">
        <p14:creationId xmlns:p14="http://schemas.microsoft.com/office/powerpoint/2010/main" val="2144234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59C306-965E-4D9F-BE84-E09AC9C6A761}" type="slidenum">
              <a:rPr lang="en-US" smtClean="0"/>
              <a:t>1</a:t>
            </a:fld>
            <a:endParaRPr lang="en-US"/>
          </a:p>
        </p:txBody>
      </p:sp>
    </p:spTree>
    <p:extLst>
      <p:ext uri="{BB962C8B-B14F-4D97-AF65-F5344CB8AC3E}">
        <p14:creationId xmlns:p14="http://schemas.microsoft.com/office/powerpoint/2010/main" val="469299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EBB851-04AD-4A7F-B9F2-7E4598AA43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551011CE-C8CA-4A62-864A-EC61709322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660F2661-A2E0-4C63-A6B2-E596004C5D51}"/>
              </a:ext>
            </a:extLst>
          </p:cNvPr>
          <p:cNvSpPr>
            <a:spLocks noGrp="1"/>
          </p:cNvSpPr>
          <p:nvPr>
            <p:ph type="dt" sz="half" idx="10"/>
          </p:nvPr>
        </p:nvSpPr>
        <p:spPr/>
        <p:txBody>
          <a:bodyPr/>
          <a:lstStyle/>
          <a:p>
            <a:fld id="{B5F91238-0F9F-4CB8-B0B2-8C60D0153741}" type="datetimeFigureOut">
              <a:rPr lang="en-GB" smtClean="0"/>
              <a:t>08/06/2024</a:t>
            </a:fld>
            <a:endParaRPr lang="en-GB"/>
          </a:p>
        </p:txBody>
      </p:sp>
      <p:sp>
        <p:nvSpPr>
          <p:cNvPr id="5" name="Footer Placeholder 4">
            <a:extLst>
              <a:ext uri="{FF2B5EF4-FFF2-40B4-BE49-F238E27FC236}">
                <a16:creationId xmlns="" xmlns:a16="http://schemas.microsoft.com/office/drawing/2014/main" id="{40D8B5B9-7718-4BF6-AD93-79690F8F16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51195939-95EC-45B6-B1BE-103188F3E1A8}"/>
              </a:ext>
            </a:extLst>
          </p:cNvPr>
          <p:cNvSpPr>
            <a:spLocks noGrp="1"/>
          </p:cNvSpPr>
          <p:nvPr>
            <p:ph type="sldNum" sz="quarter" idx="12"/>
          </p:nvPr>
        </p:nvSpPr>
        <p:spPr/>
        <p:txBody>
          <a:bodyPr/>
          <a:lstStyle/>
          <a:p>
            <a:fld id="{9122DB64-21F3-4F0A-8BF0-59DD72DA38A9}" type="slidenum">
              <a:rPr lang="en-GB" smtClean="0"/>
              <a:t>‹N°›</a:t>
            </a:fld>
            <a:endParaRPr lang="en-GB"/>
          </a:p>
        </p:txBody>
      </p:sp>
    </p:spTree>
    <p:extLst>
      <p:ext uri="{BB962C8B-B14F-4D97-AF65-F5344CB8AC3E}">
        <p14:creationId xmlns:p14="http://schemas.microsoft.com/office/powerpoint/2010/main" val="2794148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FB7BB3-1B04-40F8-94D4-818A5FAFDB4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F30617EF-441E-482F-8EF2-47921D2E3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20190129-1CCB-438D-B625-B35EF23BFAAF}"/>
              </a:ext>
            </a:extLst>
          </p:cNvPr>
          <p:cNvSpPr>
            <a:spLocks noGrp="1"/>
          </p:cNvSpPr>
          <p:nvPr>
            <p:ph type="dt" sz="half" idx="10"/>
          </p:nvPr>
        </p:nvSpPr>
        <p:spPr/>
        <p:txBody>
          <a:bodyPr/>
          <a:lstStyle/>
          <a:p>
            <a:fld id="{B5F91238-0F9F-4CB8-B0B2-8C60D0153741}" type="datetimeFigureOut">
              <a:rPr lang="en-GB" smtClean="0"/>
              <a:t>08/06/2024</a:t>
            </a:fld>
            <a:endParaRPr lang="en-GB"/>
          </a:p>
        </p:txBody>
      </p:sp>
      <p:sp>
        <p:nvSpPr>
          <p:cNvPr id="5" name="Footer Placeholder 4">
            <a:extLst>
              <a:ext uri="{FF2B5EF4-FFF2-40B4-BE49-F238E27FC236}">
                <a16:creationId xmlns="" xmlns:a16="http://schemas.microsoft.com/office/drawing/2014/main" id="{C54B95CD-2551-41E8-B3D0-E3A4BBBA2B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69D1E9D9-D033-45F6-8210-7175D892D509}"/>
              </a:ext>
            </a:extLst>
          </p:cNvPr>
          <p:cNvSpPr>
            <a:spLocks noGrp="1"/>
          </p:cNvSpPr>
          <p:nvPr>
            <p:ph type="sldNum" sz="quarter" idx="12"/>
          </p:nvPr>
        </p:nvSpPr>
        <p:spPr/>
        <p:txBody>
          <a:bodyPr/>
          <a:lstStyle/>
          <a:p>
            <a:fld id="{9122DB64-21F3-4F0A-8BF0-59DD72DA38A9}" type="slidenum">
              <a:rPr lang="en-GB" smtClean="0"/>
              <a:t>‹N°›</a:t>
            </a:fld>
            <a:endParaRPr lang="en-GB"/>
          </a:p>
        </p:txBody>
      </p:sp>
    </p:spTree>
    <p:extLst>
      <p:ext uri="{BB962C8B-B14F-4D97-AF65-F5344CB8AC3E}">
        <p14:creationId xmlns:p14="http://schemas.microsoft.com/office/powerpoint/2010/main" val="2726888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D659AB22-5FD4-4F54-A1AA-1866A87A40E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6A349245-8EC7-49E9-BCEE-3D44AC3330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18930F69-AB1C-4C52-BF45-82E2C64116C7}"/>
              </a:ext>
            </a:extLst>
          </p:cNvPr>
          <p:cNvSpPr>
            <a:spLocks noGrp="1"/>
          </p:cNvSpPr>
          <p:nvPr>
            <p:ph type="dt" sz="half" idx="10"/>
          </p:nvPr>
        </p:nvSpPr>
        <p:spPr/>
        <p:txBody>
          <a:bodyPr/>
          <a:lstStyle/>
          <a:p>
            <a:fld id="{B5F91238-0F9F-4CB8-B0B2-8C60D0153741}" type="datetimeFigureOut">
              <a:rPr lang="en-GB" smtClean="0"/>
              <a:t>08/06/2024</a:t>
            </a:fld>
            <a:endParaRPr lang="en-GB"/>
          </a:p>
        </p:txBody>
      </p:sp>
      <p:sp>
        <p:nvSpPr>
          <p:cNvPr id="5" name="Footer Placeholder 4">
            <a:extLst>
              <a:ext uri="{FF2B5EF4-FFF2-40B4-BE49-F238E27FC236}">
                <a16:creationId xmlns="" xmlns:a16="http://schemas.microsoft.com/office/drawing/2014/main" id="{BB6B809F-1FEA-426F-9B97-7E6DCF801D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08C444AF-4A53-4AB8-9BF8-D8783B3B1532}"/>
              </a:ext>
            </a:extLst>
          </p:cNvPr>
          <p:cNvSpPr>
            <a:spLocks noGrp="1"/>
          </p:cNvSpPr>
          <p:nvPr>
            <p:ph type="sldNum" sz="quarter" idx="12"/>
          </p:nvPr>
        </p:nvSpPr>
        <p:spPr/>
        <p:txBody>
          <a:bodyPr/>
          <a:lstStyle/>
          <a:p>
            <a:fld id="{9122DB64-21F3-4F0A-8BF0-59DD72DA38A9}" type="slidenum">
              <a:rPr lang="en-GB" smtClean="0"/>
              <a:t>‹N°›</a:t>
            </a:fld>
            <a:endParaRPr lang="en-GB"/>
          </a:p>
        </p:txBody>
      </p:sp>
    </p:spTree>
    <p:extLst>
      <p:ext uri="{BB962C8B-B14F-4D97-AF65-F5344CB8AC3E}">
        <p14:creationId xmlns:p14="http://schemas.microsoft.com/office/powerpoint/2010/main" val="1927527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ED6D54DF-72D2-FE49-A5B9-714BC5CD175F}"/>
              </a:ext>
            </a:extLst>
          </p:cNvPr>
          <p:cNvPicPr>
            <a:picLocks noChangeAspect="1"/>
          </p:cNvPicPr>
          <p:nvPr userDrawn="1"/>
        </p:nvPicPr>
        <p:blipFill>
          <a:blip r:embed="rId2"/>
          <a:srcRect/>
          <a:stretch/>
        </p:blipFill>
        <p:spPr>
          <a:xfrm>
            <a:off x="0" y="0"/>
            <a:ext cx="12192000" cy="2832100"/>
          </a:xfrm>
          <a:prstGeom prst="rect">
            <a:avLst/>
          </a:prstGeom>
        </p:spPr>
      </p:pic>
      <p:sp>
        <p:nvSpPr>
          <p:cNvPr id="2" name="Title 1">
            <a:extLst>
              <a:ext uri="{FF2B5EF4-FFF2-40B4-BE49-F238E27FC236}">
                <a16:creationId xmlns="" xmlns:a16="http://schemas.microsoft.com/office/drawing/2014/main" id="{F85A2DDD-2812-9742-BE95-02C91D568D44}"/>
              </a:ext>
            </a:extLst>
          </p:cNvPr>
          <p:cNvSpPr>
            <a:spLocks noGrp="1"/>
          </p:cNvSpPr>
          <p:nvPr>
            <p:ph type="title"/>
          </p:nvPr>
        </p:nvSpPr>
        <p:spPr>
          <a:xfrm>
            <a:off x="510300" y="2334218"/>
            <a:ext cx="11171400" cy="1366582"/>
          </a:xfrm>
        </p:spPr>
        <p:txBody>
          <a:bodyPr>
            <a:normAutofit/>
          </a:bodyPr>
          <a:lstStyle>
            <a:lvl1pPr algn="ctr">
              <a:defRPr sz="3200" b="1" i="0" baseline="0">
                <a:latin typeface="Lucida Sans" panose="020B0602030504020204" pitchFamily="34" charset="77"/>
              </a:defRPr>
            </a:lvl1pPr>
          </a:lstStyle>
          <a:p>
            <a:r>
              <a:rPr lang="en-US"/>
              <a:t>Click to edit Master title style</a:t>
            </a:r>
            <a:endParaRPr lang="en-US" dirty="0"/>
          </a:p>
        </p:txBody>
      </p:sp>
      <p:pic>
        <p:nvPicPr>
          <p:cNvPr id="8" name="Picture 7">
            <a:extLst>
              <a:ext uri="{FF2B5EF4-FFF2-40B4-BE49-F238E27FC236}">
                <a16:creationId xmlns="" xmlns:a16="http://schemas.microsoft.com/office/drawing/2014/main" id="{72CB5E21-FDD3-CF44-B7FC-A065DB6444BE}"/>
              </a:ext>
            </a:extLst>
          </p:cNvPr>
          <p:cNvPicPr>
            <a:picLocks noChangeAspect="1"/>
          </p:cNvPicPr>
          <p:nvPr userDrawn="1"/>
        </p:nvPicPr>
        <p:blipFill rotWithShape="1">
          <a:blip r:embed="rId3"/>
          <a:srcRect b="8520"/>
          <a:stretch/>
        </p:blipFill>
        <p:spPr>
          <a:xfrm>
            <a:off x="9537700" y="5524500"/>
            <a:ext cx="1955800" cy="921970"/>
          </a:xfrm>
          <a:prstGeom prst="rect">
            <a:avLst/>
          </a:prstGeom>
        </p:spPr>
      </p:pic>
      <p:pic>
        <p:nvPicPr>
          <p:cNvPr id="3" name="Picture 2" descr="A blue logo with a circle and a circle with a circle and a circle with a circle with a circle and a circle with a circle with a circle with a circle with a circle with a circle&#10;&#10;Description automatically generated">
            <a:extLst>
              <a:ext uri="{FF2B5EF4-FFF2-40B4-BE49-F238E27FC236}">
                <a16:creationId xmlns="" xmlns:a16="http://schemas.microsoft.com/office/drawing/2014/main" id="{5CFDA3DC-E494-911C-57A6-C19F9C30D84E}"/>
              </a:ext>
            </a:extLst>
          </p:cNvPr>
          <p:cNvPicPr/>
          <p:nvPr userDrawn="1"/>
        </p:nvPicPr>
        <p:blipFill>
          <a:blip r:embed="rId4"/>
          <a:srcRect/>
          <a:stretch>
            <a:fillRect/>
          </a:stretch>
        </p:blipFill>
        <p:spPr>
          <a:xfrm>
            <a:off x="870651" y="192400"/>
            <a:ext cx="1261745" cy="469265"/>
          </a:xfrm>
          <a:prstGeom prst="rect">
            <a:avLst/>
          </a:prstGeom>
          <a:ln/>
        </p:spPr>
      </p:pic>
      <p:pic>
        <p:nvPicPr>
          <p:cNvPr id="4" name="Picture 3" descr="Icon&#10;&#10;Description automatically generated with medium confidence">
            <a:extLst>
              <a:ext uri="{FF2B5EF4-FFF2-40B4-BE49-F238E27FC236}">
                <a16:creationId xmlns="" xmlns:a16="http://schemas.microsoft.com/office/drawing/2014/main" id="{305F9115-D268-B7A2-7DAC-45039349DEE6}"/>
              </a:ext>
            </a:extLst>
          </p:cNvPr>
          <p:cNvPicPr/>
          <p:nvPr userDrawn="1"/>
        </p:nvPicPr>
        <p:blipFill>
          <a:blip r:embed="rId5"/>
          <a:srcRect/>
          <a:stretch>
            <a:fillRect/>
          </a:stretch>
        </p:blipFill>
        <p:spPr>
          <a:xfrm>
            <a:off x="5899024" y="192233"/>
            <a:ext cx="371475" cy="754380"/>
          </a:xfrm>
          <a:prstGeom prst="rect">
            <a:avLst/>
          </a:prstGeom>
          <a:ln/>
        </p:spPr>
      </p:pic>
      <p:pic>
        <p:nvPicPr>
          <p:cNvPr id="5" name="Picture 4" descr="A black sign with white text&#10;&#10;Description automatically generated">
            <a:extLst>
              <a:ext uri="{FF2B5EF4-FFF2-40B4-BE49-F238E27FC236}">
                <a16:creationId xmlns="" xmlns:a16="http://schemas.microsoft.com/office/drawing/2014/main" id="{8CE3A8EF-6915-7A3B-6CB7-CB7C800EEE78}"/>
              </a:ext>
            </a:extLst>
          </p:cNvPr>
          <p:cNvPicPr/>
          <p:nvPr userDrawn="1"/>
        </p:nvPicPr>
        <p:blipFill>
          <a:blip r:embed="rId6">
            <a:extLst>
              <a:ext uri="{28A0092B-C50C-407E-A947-70E740481C1C}">
                <a14:useLocalDpi xmlns:a14="http://schemas.microsoft.com/office/drawing/2010/main" val="0"/>
              </a:ext>
            </a:extLst>
          </a:blip>
          <a:srcRect/>
          <a:stretch>
            <a:fillRect/>
          </a:stretch>
        </p:blipFill>
        <p:spPr>
          <a:xfrm>
            <a:off x="10195878" y="299866"/>
            <a:ext cx="1655445" cy="539115"/>
          </a:xfrm>
          <a:prstGeom prst="rect">
            <a:avLst/>
          </a:prstGeom>
          <a:ln/>
        </p:spPr>
      </p:pic>
      <p:pic>
        <p:nvPicPr>
          <p:cNvPr id="9" name="Picture 8">
            <a:extLst>
              <a:ext uri="{FF2B5EF4-FFF2-40B4-BE49-F238E27FC236}">
                <a16:creationId xmlns="" xmlns:a16="http://schemas.microsoft.com/office/drawing/2014/main" id="{D0353A11-88E3-DF8A-21D4-730150DA847A}"/>
              </a:ext>
            </a:extLst>
          </p:cNvPr>
          <p:cNvPicPr>
            <a:picLocks noChangeAspect="1"/>
          </p:cNvPicPr>
          <p:nvPr userDrawn="1"/>
        </p:nvPicPr>
        <p:blipFill>
          <a:blip r:embed="rId7"/>
          <a:stretch>
            <a:fillRect/>
          </a:stretch>
        </p:blipFill>
        <p:spPr>
          <a:xfrm>
            <a:off x="322580" y="6209615"/>
            <a:ext cx="1539240" cy="236855"/>
          </a:xfrm>
          <a:prstGeom prst="rect">
            <a:avLst/>
          </a:prstGeom>
        </p:spPr>
      </p:pic>
    </p:spTree>
    <p:extLst>
      <p:ext uri="{BB962C8B-B14F-4D97-AF65-F5344CB8AC3E}">
        <p14:creationId xmlns:p14="http://schemas.microsoft.com/office/powerpoint/2010/main" val="2404117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255FD4-2B07-40B2-BA58-80DBCF9641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32238FCD-A5D6-433C-A206-D008844AF1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1070FF4D-CA56-4717-ABDC-186A75730572}"/>
              </a:ext>
            </a:extLst>
          </p:cNvPr>
          <p:cNvSpPr>
            <a:spLocks noGrp="1"/>
          </p:cNvSpPr>
          <p:nvPr>
            <p:ph type="dt" sz="half" idx="10"/>
          </p:nvPr>
        </p:nvSpPr>
        <p:spPr/>
        <p:txBody>
          <a:bodyPr/>
          <a:lstStyle/>
          <a:p>
            <a:fld id="{B5F91238-0F9F-4CB8-B0B2-8C60D0153741}" type="datetimeFigureOut">
              <a:rPr lang="en-GB" smtClean="0"/>
              <a:t>08/06/2024</a:t>
            </a:fld>
            <a:endParaRPr lang="en-GB"/>
          </a:p>
        </p:txBody>
      </p:sp>
      <p:sp>
        <p:nvSpPr>
          <p:cNvPr id="5" name="Footer Placeholder 4">
            <a:extLst>
              <a:ext uri="{FF2B5EF4-FFF2-40B4-BE49-F238E27FC236}">
                <a16:creationId xmlns="" xmlns:a16="http://schemas.microsoft.com/office/drawing/2014/main" id="{20A9EC33-1B3A-41C1-831E-47507E9971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A135A230-E4ED-48C6-9665-89EEA1F00A25}"/>
              </a:ext>
            </a:extLst>
          </p:cNvPr>
          <p:cNvSpPr>
            <a:spLocks noGrp="1"/>
          </p:cNvSpPr>
          <p:nvPr>
            <p:ph type="sldNum" sz="quarter" idx="12"/>
          </p:nvPr>
        </p:nvSpPr>
        <p:spPr/>
        <p:txBody>
          <a:bodyPr/>
          <a:lstStyle/>
          <a:p>
            <a:fld id="{9122DB64-21F3-4F0A-8BF0-59DD72DA38A9}" type="slidenum">
              <a:rPr lang="en-GB" smtClean="0"/>
              <a:t>‹N°›</a:t>
            </a:fld>
            <a:endParaRPr lang="en-GB"/>
          </a:p>
        </p:txBody>
      </p:sp>
    </p:spTree>
    <p:extLst>
      <p:ext uri="{BB962C8B-B14F-4D97-AF65-F5344CB8AC3E}">
        <p14:creationId xmlns:p14="http://schemas.microsoft.com/office/powerpoint/2010/main" val="2688145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7B06CA-A91C-463A-9132-AB2BDDF298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9701C752-AFE6-46AE-9B3B-667AD6EB33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63EEA14-F36A-4E5D-AB5E-A045A919FA89}"/>
              </a:ext>
            </a:extLst>
          </p:cNvPr>
          <p:cNvSpPr>
            <a:spLocks noGrp="1"/>
          </p:cNvSpPr>
          <p:nvPr>
            <p:ph type="dt" sz="half" idx="10"/>
          </p:nvPr>
        </p:nvSpPr>
        <p:spPr/>
        <p:txBody>
          <a:bodyPr/>
          <a:lstStyle/>
          <a:p>
            <a:fld id="{B5F91238-0F9F-4CB8-B0B2-8C60D0153741}" type="datetimeFigureOut">
              <a:rPr lang="en-GB" smtClean="0"/>
              <a:t>08/06/2024</a:t>
            </a:fld>
            <a:endParaRPr lang="en-GB"/>
          </a:p>
        </p:txBody>
      </p:sp>
      <p:sp>
        <p:nvSpPr>
          <p:cNvPr id="5" name="Footer Placeholder 4">
            <a:extLst>
              <a:ext uri="{FF2B5EF4-FFF2-40B4-BE49-F238E27FC236}">
                <a16:creationId xmlns="" xmlns:a16="http://schemas.microsoft.com/office/drawing/2014/main" id="{98D7592F-9434-475D-BEEF-F26B554639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08349E0A-5713-4AD6-9C0A-31D0E56EA981}"/>
              </a:ext>
            </a:extLst>
          </p:cNvPr>
          <p:cNvSpPr>
            <a:spLocks noGrp="1"/>
          </p:cNvSpPr>
          <p:nvPr>
            <p:ph type="sldNum" sz="quarter" idx="12"/>
          </p:nvPr>
        </p:nvSpPr>
        <p:spPr/>
        <p:txBody>
          <a:bodyPr/>
          <a:lstStyle/>
          <a:p>
            <a:fld id="{9122DB64-21F3-4F0A-8BF0-59DD72DA38A9}" type="slidenum">
              <a:rPr lang="en-GB" smtClean="0"/>
              <a:t>‹N°›</a:t>
            </a:fld>
            <a:endParaRPr lang="en-GB"/>
          </a:p>
        </p:txBody>
      </p:sp>
    </p:spTree>
    <p:extLst>
      <p:ext uri="{BB962C8B-B14F-4D97-AF65-F5344CB8AC3E}">
        <p14:creationId xmlns:p14="http://schemas.microsoft.com/office/powerpoint/2010/main" val="2341531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5FDA54-5EE0-437A-A366-B4E795AA15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DFB2B8B9-48AA-473D-8465-303F5C1543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A01994FE-5BFA-4749-BB4F-50D4A9636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A4A5AD0E-667F-47EE-859D-8F17F97C0D06}"/>
              </a:ext>
            </a:extLst>
          </p:cNvPr>
          <p:cNvSpPr>
            <a:spLocks noGrp="1"/>
          </p:cNvSpPr>
          <p:nvPr>
            <p:ph type="dt" sz="half" idx="10"/>
          </p:nvPr>
        </p:nvSpPr>
        <p:spPr/>
        <p:txBody>
          <a:bodyPr/>
          <a:lstStyle/>
          <a:p>
            <a:fld id="{B5F91238-0F9F-4CB8-B0B2-8C60D0153741}" type="datetimeFigureOut">
              <a:rPr lang="en-GB" smtClean="0"/>
              <a:t>08/06/2024</a:t>
            </a:fld>
            <a:endParaRPr lang="en-GB"/>
          </a:p>
        </p:txBody>
      </p:sp>
      <p:sp>
        <p:nvSpPr>
          <p:cNvPr id="6" name="Footer Placeholder 5">
            <a:extLst>
              <a:ext uri="{FF2B5EF4-FFF2-40B4-BE49-F238E27FC236}">
                <a16:creationId xmlns="" xmlns:a16="http://schemas.microsoft.com/office/drawing/2014/main" id="{74484958-7B63-495B-9A9C-3C0387959E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E40EB2B5-C47D-4619-BC0E-8E333061E825}"/>
              </a:ext>
            </a:extLst>
          </p:cNvPr>
          <p:cNvSpPr>
            <a:spLocks noGrp="1"/>
          </p:cNvSpPr>
          <p:nvPr>
            <p:ph type="sldNum" sz="quarter" idx="12"/>
          </p:nvPr>
        </p:nvSpPr>
        <p:spPr/>
        <p:txBody>
          <a:bodyPr/>
          <a:lstStyle/>
          <a:p>
            <a:fld id="{9122DB64-21F3-4F0A-8BF0-59DD72DA38A9}" type="slidenum">
              <a:rPr lang="en-GB" smtClean="0"/>
              <a:t>‹N°›</a:t>
            </a:fld>
            <a:endParaRPr lang="en-GB"/>
          </a:p>
        </p:txBody>
      </p:sp>
    </p:spTree>
    <p:extLst>
      <p:ext uri="{BB962C8B-B14F-4D97-AF65-F5344CB8AC3E}">
        <p14:creationId xmlns:p14="http://schemas.microsoft.com/office/powerpoint/2010/main" val="1869460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A03DD3-6038-4862-8DB3-24380EC2A4F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C6C8E760-BAC1-4DEF-8E58-6B7C220973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B42CFF46-DEBD-411C-8217-3ACB2C1FC2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9B2B3EF4-496D-4336-9C68-EACDECCBFF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64AFB02D-8903-4425-BC6D-636F4314EB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909CF9A4-BF82-497C-A256-A1AA84F729AB}"/>
              </a:ext>
            </a:extLst>
          </p:cNvPr>
          <p:cNvSpPr>
            <a:spLocks noGrp="1"/>
          </p:cNvSpPr>
          <p:nvPr>
            <p:ph type="dt" sz="half" idx="10"/>
          </p:nvPr>
        </p:nvSpPr>
        <p:spPr/>
        <p:txBody>
          <a:bodyPr/>
          <a:lstStyle/>
          <a:p>
            <a:fld id="{B5F91238-0F9F-4CB8-B0B2-8C60D0153741}" type="datetimeFigureOut">
              <a:rPr lang="en-GB" smtClean="0"/>
              <a:t>08/06/2024</a:t>
            </a:fld>
            <a:endParaRPr lang="en-GB"/>
          </a:p>
        </p:txBody>
      </p:sp>
      <p:sp>
        <p:nvSpPr>
          <p:cNvPr id="8" name="Footer Placeholder 7">
            <a:extLst>
              <a:ext uri="{FF2B5EF4-FFF2-40B4-BE49-F238E27FC236}">
                <a16:creationId xmlns="" xmlns:a16="http://schemas.microsoft.com/office/drawing/2014/main" id="{7D8946E5-FF08-4181-8B4E-7255DDEE474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A548B684-9E3E-445B-A843-19A39B1EE4FC}"/>
              </a:ext>
            </a:extLst>
          </p:cNvPr>
          <p:cNvSpPr>
            <a:spLocks noGrp="1"/>
          </p:cNvSpPr>
          <p:nvPr>
            <p:ph type="sldNum" sz="quarter" idx="12"/>
          </p:nvPr>
        </p:nvSpPr>
        <p:spPr/>
        <p:txBody>
          <a:bodyPr/>
          <a:lstStyle/>
          <a:p>
            <a:fld id="{9122DB64-21F3-4F0A-8BF0-59DD72DA38A9}" type="slidenum">
              <a:rPr lang="en-GB" smtClean="0"/>
              <a:t>‹N°›</a:t>
            </a:fld>
            <a:endParaRPr lang="en-GB"/>
          </a:p>
        </p:txBody>
      </p:sp>
    </p:spTree>
    <p:extLst>
      <p:ext uri="{BB962C8B-B14F-4D97-AF65-F5344CB8AC3E}">
        <p14:creationId xmlns:p14="http://schemas.microsoft.com/office/powerpoint/2010/main" val="415777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A8218D-09D4-4EFF-AE23-C489B230265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2ED6A7BD-1A68-4952-9A3D-03BC9749F68C}"/>
              </a:ext>
            </a:extLst>
          </p:cNvPr>
          <p:cNvSpPr>
            <a:spLocks noGrp="1"/>
          </p:cNvSpPr>
          <p:nvPr>
            <p:ph type="dt" sz="half" idx="10"/>
          </p:nvPr>
        </p:nvSpPr>
        <p:spPr/>
        <p:txBody>
          <a:bodyPr/>
          <a:lstStyle/>
          <a:p>
            <a:fld id="{B5F91238-0F9F-4CB8-B0B2-8C60D0153741}" type="datetimeFigureOut">
              <a:rPr lang="en-GB" smtClean="0"/>
              <a:t>08/06/2024</a:t>
            </a:fld>
            <a:endParaRPr lang="en-GB"/>
          </a:p>
        </p:txBody>
      </p:sp>
      <p:sp>
        <p:nvSpPr>
          <p:cNvPr id="4" name="Footer Placeholder 3">
            <a:extLst>
              <a:ext uri="{FF2B5EF4-FFF2-40B4-BE49-F238E27FC236}">
                <a16:creationId xmlns="" xmlns:a16="http://schemas.microsoft.com/office/drawing/2014/main" id="{3462A0ED-38C1-476A-8C9F-81B1455FCA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97C5C49F-F73F-46C5-B206-B0696036F241}"/>
              </a:ext>
            </a:extLst>
          </p:cNvPr>
          <p:cNvSpPr>
            <a:spLocks noGrp="1"/>
          </p:cNvSpPr>
          <p:nvPr>
            <p:ph type="sldNum" sz="quarter" idx="12"/>
          </p:nvPr>
        </p:nvSpPr>
        <p:spPr/>
        <p:txBody>
          <a:bodyPr/>
          <a:lstStyle/>
          <a:p>
            <a:fld id="{9122DB64-21F3-4F0A-8BF0-59DD72DA38A9}" type="slidenum">
              <a:rPr lang="en-GB" smtClean="0"/>
              <a:t>‹N°›</a:t>
            </a:fld>
            <a:endParaRPr lang="en-GB"/>
          </a:p>
        </p:txBody>
      </p:sp>
    </p:spTree>
    <p:extLst>
      <p:ext uri="{BB962C8B-B14F-4D97-AF65-F5344CB8AC3E}">
        <p14:creationId xmlns:p14="http://schemas.microsoft.com/office/powerpoint/2010/main" val="4152508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25689EB-AC71-49EA-8252-E11D2662459E}"/>
              </a:ext>
            </a:extLst>
          </p:cNvPr>
          <p:cNvSpPr>
            <a:spLocks noGrp="1"/>
          </p:cNvSpPr>
          <p:nvPr>
            <p:ph type="dt" sz="half" idx="10"/>
          </p:nvPr>
        </p:nvSpPr>
        <p:spPr/>
        <p:txBody>
          <a:bodyPr/>
          <a:lstStyle/>
          <a:p>
            <a:fld id="{B5F91238-0F9F-4CB8-B0B2-8C60D0153741}" type="datetimeFigureOut">
              <a:rPr lang="en-GB" smtClean="0"/>
              <a:t>08/06/2024</a:t>
            </a:fld>
            <a:endParaRPr lang="en-GB"/>
          </a:p>
        </p:txBody>
      </p:sp>
      <p:sp>
        <p:nvSpPr>
          <p:cNvPr id="3" name="Footer Placeholder 2">
            <a:extLst>
              <a:ext uri="{FF2B5EF4-FFF2-40B4-BE49-F238E27FC236}">
                <a16:creationId xmlns="" xmlns:a16="http://schemas.microsoft.com/office/drawing/2014/main" id="{920E9F62-A92B-4990-87EF-877F0DF00AA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B77EDC8B-4460-4AF1-A2AA-3FD1A84C1791}"/>
              </a:ext>
            </a:extLst>
          </p:cNvPr>
          <p:cNvSpPr>
            <a:spLocks noGrp="1"/>
          </p:cNvSpPr>
          <p:nvPr>
            <p:ph type="sldNum" sz="quarter" idx="12"/>
          </p:nvPr>
        </p:nvSpPr>
        <p:spPr/>
        <p:txBody>
          <a:bodyPr/>
          <a:lstStyle/>
          <a:p>
            <a:fld id="{9122DB64-21F3-4F0A-8BF0-59DD72DA38A9}" type="slidenum">
              <a:rPr lang="en-GB" smtClean="0"/>
              <a:t>‹N°›</a:t>
            </a:fld>
            <a:endParaRPr lang="en-GB"/>
          </a:p>
        </p:txBody>
      </p:sp>
    </p:spTree>
    <p:extLst>
      <p:ext uri="{BB962C8B-B14F-4D97-AF65-F5344CB8AC3E}">
        <p14:creationId xmlns:p14="http://schemas.microsoft.com/office/powerpoint/2010/main" val="995943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7F6027-B889-457C-9E20-52B41C4457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F8C44906-AD15-4CFC-9DDC-894438F023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6746D111-9394-4225-B57E-3D2D91CD49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822C56A-0B13-48D1-A624-894CB4BA1776}"/>
              </a:ext>
            </a:extLst>
          </p:cNvPr>
          <p:cNvSpPr>
            <a:spLocks noGrp="1"/>
          </p:cNvSpPr>
          <p:nvPr>
            <p:ph type="dt" sz="half" idx="10"/>
          </p:nvPr>
        </p:nvSpPr>
        <p:spPr/>
        <p:txBody>
          <a:bodyPr/>
          <a:lstStyle/>
          <a:p>
            <a:fld id="{B5F91238-0F9F-4CB8-B0B2-8C60D0153741}" type="datetimeFigureOut">
              <a:rPr lang="en-GB" smtClean="0"/>
              <a:t>08/06/2024</a:t>
            </a:fld>
            <a:endParaRPr lang="en-GB"/>
          </a:p>
        </p:txBody>
      </p:sp>
      <p:sp>
        <p:nvSpPr>
          <p:cNvPr id="6" name="Footer Placeholder 5">
            <a:extLst>
              <a:ext uri="{FF2B5EF4-FFF2-40B4-BE49-F238E27FC236}">
                <a16:creationId xmlns="" xmlns:a16="http://schemas.microsoft.com/office/drawing/2014/main" id="{A6743941-13FD-48B2-A705-246673D97B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E78DF922-5446-4742-A86B-654B332FFEAD}"/>
              </a:ext>
            </a:extLst>
          </p:cNvPr>
          <p:cNvSpPr>
            <a:spLocks noGrp="1"/>
          </p:cNvSpPr>
          <p:nvPr>
            <p:ph type="sldNum" sz="quarter" idx="12"/>
          </p:nvPr>
        </p:nvSpPr>
        <p:spPr/>
        <p:txBody>
          <a:bodyPr/>
          <a:lstStyle/>
          <a:p>
            <a:fld id="{9122DB64-21F3-4F0A-8BF0-59DD72DA38A9}" type="slidenum">
              <a:rPr lang="en-GB" smtClean="0"/>
              <a:t>‹N°›</a:t>
            </a:fld>
            <a:endParaRPr lang="en-GB"/>
          </a:p>
        </p:txBody>
      </p:sp>
    </p:spTree>
    <p:extLst>
      <p:ext uri="{BB962C8B-B14F-4D97-AF65-F5344CB8AC3E}">
        <p14:creationId xmlns:p14="http://schemas.microsoft.com/office/powerpoint/2010/main" val="1684665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DCA14A-6337-4D1E-991A-8C90E2D360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C1693197-7D5D-4AC7-8B5B-98D426C41A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1EB6C2FC-7D06-498D-A46F-16AE4D5CF8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5D6AEAB-7DCD-4DF0-9EEE-9ACBAD81067F}"/>
              </a:ext>
            </a:extLst>
          </p:cNvPr>
          <p:cNvSpPr>
            <a:spLocks noGrp="1"/>
          </p:cNvSpPr>
          <p:nvPr>
            <p:ph type="dt" sz="half" idx="10"/>
          </p:nvPr>
        </p:nvSpPr>
        <p:spPr/>
        <p:txBody>
          <a:bodyPr/>
          <a:lstStyle/>
          <a:p>
            <a:fld id="{B5F91238-0F9F-4CB8-B0B2-8C60D0153741}" type="datetimeFigureOut">
              <a:rPr lang="en-GB" smtClean="0"/>
              <a:t>08/06/2024</a:t>
            </a:fld>
            <a:endParaRPr lang="en-GB"/>
          </a:p>
        </p:txBody>
      </p:sp>
      <p:sp>
        <p:nvSpPr>
          <p:cNvPr id="6" name="Footer Placeholder 5">
            <a:extLst>
              <a:ext uri="{FF2B5EF4-FFF2-40B4-BE49-F238E27FC236}">
                <a16:creationId xmlns="" xmlns:a16="http://schemas.microsoft.com/office/drawing/2014/main" id="{9B67D3C1-BFFE-4F78-BE72-AA87281680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B49890AE-D705-49D4-B1CA-DD38C01F4B96}"/>
              </a:ext>
            </a:extLst>
          </p:cNvPr>
          <p:cNvSpPr>
            <a:spLocks noGrp="1"/>
          </p:cNvSpPr>
          <p:nvPr>
            <p:ph type="sldNum" sz="quarter" idx="12"/>
          </p:nvPr>
        </p:nvSpPr>
        <p:spPr/>
        <p:txBody>
          <a:bodyPr/>
          <a:lstStyle/>
          <a:p>
            <a:fld id="{9122DB64-21F3-4F0A-8BF0-59DD72DA38A9}" type="slidenum">
              <a:rPr lang="en-GB" smtClean="0"/>
              <a:t>‹N°›</a:t>
            </a:fld>
            <a:endParaRPr lang="en-GB"/>
          </a:p>
        </p:txBody>
      </p:sp>
    </p:spTree>
    <p:extLst>
      <p:ext uri="{BB962C8B-B14F-4D97-AF65-F5344CB8AC3E}">
        <p14:creationId xmlns:p14="http://schemas.microsoft.com/office/powerpoint/2010/main" val="3700992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3E05B45-2A5C-426A-87A2-FA8D07FB24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E59DE27B-B535-44E0-B5C7-1D7DB05BEB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8AD43D07-0CC4-4F35-A4BF-8BC8FEB644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F91238-0F9F-4CB8-B0B2-8C60D0153741}" type="datetimeFigureOut">
              <a:rPr lang="en-GB" smtClean="0"/>
              <a:t>08/06/2024</a:t>
            </a:fld>
            <a:endParaRPr lang="en-GB"/>
          </a:p>
        </p:txBody>
      </p:sp>
      <p:sp>
        <p:nvSpPr>
          <p:cNvPr id="5" name="Footer Placeholder 4">
            <a:extLst>
              <a:ext uri="{FF2B5EF4-FFF2-40B4-BE49-F238E27FC236}">
                <a16:creationId xmlns="" xmlns:a16="http://schemas.microsoft.com/office/drawing/2014/main" id="{E6711266-85A3-496E-81D0-B8B77B1D8C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A4F408C3-303F-4DDE-8ABE-1FC1150740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2DB64-21F3-4F0A-8BF0-59DD72DA38A9}" type="slidenum">
              <a:rPr lang="en-GB" smtClean="0"/>
              <a:t>‹N°›</a:t>
            </a:fld>
            <a:endParaRPr lang="en-GB"/>
          </a:p>
        </p:txBody>
      </p:sp>
    </p:spTree>
    <p:extLst>
      <p:ext uri="{BB962C8B-B14F-4D97-AF65-F5344CB8AC3E}">
        <p14:creationId xmlns:p14="http://schemas.microsoft.com/office/powerpoint/2010/main" val="3640214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9D4428F-1F34-41D6-86BB-EBFD1D4D55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107E6329-47FF-454D-B7E2-0F65964C11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0E515070-BAFC-4BCD-A47F-D84DA50870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D7AD0A-C10C-4E0A-B605-25872C88A4C7}" type="datetimeFigureOut">
              <a:rPr lang="en-GB" smtClean="0"/>
              <a:t>08/06/2024</a:t>
            </a:fld>
            <a:endParaRPr lang="en-GB"/>
          </a:p>
        </p:txBody>
      </p:sp>
      <p:sp>
        <p:nvSpPr>
          <p:cNvPr id="5" name="Footer Placeholder 4">
            <a:extLst>
              <a:ext uri="{FF2B5EF4-FFF2-40B4-BE49-F238E27FC236}">
                <a16:creationId xmlns="" xmlns:a16="http://schemas.microsoft.com/office/drawing/2014/main" id="{4D311CD2-F393-4815-A0CE-D4D374838B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ECAD3CEF-D52B-4DBB-8E0C-3AC80D864C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5FBBA-82E8-4899-855E-004C265ADA72}" type="slidenum">
              <a:rPr lang="en-GB" smtClean="0"/>
              <a:t>‹N°›</a:t>
            </a:fld>
            <a:endParaRPr lang="en-GB"/>
          </a:p>
        </p:txBody>
      </p:sp>
    </p:spTree>
    <p:extLst>
      <p:ext uri="{BB962C8B-B14F-4D97-AF65-F5344CB8AC3E}">
        <p14:creationId xmlns:p14="http://schemas.microsoft.com/office/powerpoint/2010/main" val="2184059672"/>
      </p:ext>
    </p:extLst>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850A60-F5C6-B949-93F9-8123B827A653}"/>
              </a:ext>
            </a:extLst>
          </p:cNvPr>
          <p:cNvSpPr>
            <a:spLocks noGrp="1"/>
          </p:cNvSpPr>
          <p:nvPr>
            <p:ph type="title"/>
          </p:nvPr>
        </p:nvSpPr>
        <p:spPr>
          <a:xfrm>
            <a:off x="1192366" y="2202180"/>
            <a:ext cx="9896167" cy="3794583"/>
          </a:xfrm>
        </p:spPr>
        <p:txBody>
          <a:bodyPr anchor="t" anchorCtr="0">
            <a:normAutofit fontScale="90000"/>
          </a:bodyPr>
          <a:lstStyle/>
          <a:p>
            <a:pPr>
              <a:lnSpc>
                <a:spcPct val="115000"/>
              </a:lnSpc>
              <a:spcBef>
                <a:spcPts val="0"/>
              </a:spcBef>
              <a:spcAft>
                <a:spcPts val="400"/>
              </a:spcAft>
            </a:pPr>
            <a:r>
              <a:rPr lang="fr-FR" sz="3600" dirty="0">
                <a:latin typeface="Bookman Old Style" panose="02050604050505020204" pitchFamily="18" charset="0"/>
              </a:rPr>
              <a:t>DEFIS ET OPPORTUNITES DE LA MESURE DES DÉPENSES FISCALES AU BÉNIN</a:t>
            </a:r>
            <a:r>
              <a:rPr lang="en-GB" sz="2700" dirty="0"/>
              <a:t/>
            </a:r>
            <a:br>
              <a:rPr lang="en-GB" sz="2700" dirty="0"/>
            </a:br>
            <a:r>
              <a:rPr lang="en-GB" sz="2700" dirty="0"/>
              <a:t/>
            </a:r>
            <a:br>
              <a:rPr lang="en-GB" sz="2700" dirty="0"/>
            </a:br>
            <a:r>
              <a:rPr lang="en-US" sz="1800" b="1" u="sng" kern="0" dirty="0" smtClean="0">
                <a:solidFill>
                  <a:srgbClr val="0070C0"/>
                </a:solidFill>
                <a:effectLst/>
                <a:latin typeface="Bookman Old Style" panose="02050604050505020204" pitchFamily="18" charset="0"/>
                <a:ea typeface="Calibri" panose="020F0502020204030204" pitchFamily="34" charset="0"/>
                <a:cs typeface="Times New Roman" panose="02020603050405020304" pitchFamily="18" charset="0"/>
              </a:rPr>
              <a:t>ATELIER RÉGIONAL SUR LES CADRES NATIONAUX DE FINANCEMENT INTÉGRÉS 2024</a:t>
            </a:r>
            <a:br>
              <a:rPr lang="en-US" sz="1800" b="1" u="sng" kern="0" dirty="0" smtClean="0">
                <a:solidFill>
                  <a:srgbClr val="0070C0"/>
                </a:solidFill>
                <a:effectLst/>
                <a:latin typeface="Bookman Old Style" panose="02050604050505020204" pitchFamily="18" charset="0"/>
                <a:ea typeface="Calibri" panose="020F0502020204030204" pitchFamily="34" charset="0"/>
                <a:cs typeface="Times New Roman" panose="02020603050405020304" pitchFamily="18" charset="0"/>
              </a:rPr>
            </a:br>
            <a:r>
              <a:rPr lang="en-US" sz="1800" b="1" u="sng" kern="0" dirty="0" smtClean="0">
                <a:solidFill>
                  <a:srgbClr val="0070C0"/>
                </a:solidFill>
                <a:effectLst/>
                <a:latin typeface="Bookman Old Style" panose="02050604050505020204" pitchFamily="18" charset="0"/>
                <a:ea typeface="Calibri" panose="020F0502020204030204" pitchFamily="34" charset="0"/>
                <a:cs typeface="Times New Roman" panose="02020603050405020304" pitchFamily="18" charset="0"/>
              </a:rPr>
              <a:t>FINANCES PUBLIQUES POUR LE DÉVELOPPEMENT DURABLE EN AFRIQUE</a:t>
            </a:r>
            <a:r>
              <a:rPr lang="en-GB" sz="1800" b="1" kern="0" dirty="0" smtClean="0">
                <a:effectLst/>
                <a:latin typeface="Aptos Display" panose="020B0004020202020204" pitchFamily="34" charset="0"/>
                <a:ea typeface="DengXian Light" panose="02010600030101010101" pitchFamily="2" charset="-122"/>
                <a:cs typeface="Times New Roman" panose="02020603050405020304" pitchFamily="18" charset="0"/>
              </a:rPr>
              <a:t/>
            </a:r>
            <a:br>
              <a:rPr lang="en-GB" sz="1800" b="1" kern="0" dirty="0" smtClean="0">
                <a:effectLst/>
                <a:latin typeface="Aptos Display" panose="020B0004020202020204" pitchFamily="34" charset="0"/>
                <a:ea typeface="DengXian Light" panose="02010600030101010101" pitchFamily="2" charset="-122"/>
                <a:cs typeface="Times New Roman" panose="02020603050405020304" pitchFamily="18" charset="0"/>
              </a:rPr>
            </a:br>
            <a:r>
              <a:rPr lang="en-GB" sz="1300" dirty="0" smtClean="0"/>
              <a:t/>
            </a:r>
            <a:br>
              <a:rPr lang="en-GB" sz="1300" dirty="0" smtClean="0"/>
            </a:br>
            <a:r>
              <a:rPr lang="en-US" sz="2000" dirty="0"/>
              <a:t/>
            </a:r>
            <a:br>
              <a:rPr lang="en-US" sz="2000" dirty="0"/>
            </a:br>
            <a:r>
              <a:rPr lang="en-US" sz="1600" dirty="0" err="1" smtClean="0">
                <a:solidFill>
                  <a:srgbClr val="00B050"/>
                </a:solidFill>
                <a:latin typeface="Bookman Old Style" panose="02050604050505020204" pitchFamily="18" charset="0"/>
              </a:rPr>
              <a:t>Thibaut</a:t>
            </a:r>
            <a:r>
              <a:rPr lang="en-US" sz="1600" dirty="0" smtClean="0">
                <a:solidFill>
                  <a:srgbClr val="00B050"/>
                </a:solidFill>
                <a:latin typeface="Bookman Old Style" panose="02050604050505020204" pitchFamily="18" charset="0"/>
              </a:rPr>
              <a:t> TOSSOU</a:t>
            </a:r>
            <a:br>
              <a:rPr lang="en-US" sz="1600" dirty="0" smtClean="0">
                <a:solidFill>
                  <a:srgbClr val="00B050"/>
                </a:solidFill>
                <a:latin typeface="Bookman Old Style" panose="02050604050505020204" pitchFamily="18" charset="0"/>
              </a:rPr>
            </a:br>
            <a:r>
              <a:rPr lang="en-US" sz="1600" dirty="0" err="1" smtClean="0">
                <a:latin typeface="Bookman Old Style" panose="02050604050505020204" pitchFamily="18" charset="0"/>
              </a:rPr>
              <a:t>Ingénieur</a:t>
            </a:r>
            <a:r>
              <a:rPr lang="en-US" sz="1600" dirty="0" smtClean="0">
                <a:latin typeface="Bookman Old Style" panose="02050604050505020204" pitchFamily="18" charset="0"/>
              </a:rPr>
              <a:t> </a:t>
            </a:r>
            <a:r>
              <a:rPr lang="en-US" sz="1600" dirty="0" err="1" smtClean="0">
                <a:latin typeface="Bookman Old Style" panose="02050604050505020204" pitchFamily="18" charset="0"/>
              </a:rPr>
              <a:t>Economètre</a:t>
            </a:r>
            <a:r>
              <a:rPr lang="en-US" sz="1600" dirty="0" smtClean="0">
                <a:latin typeface="Bookman Old Style" panose="02050604050505020204" pitchFamily="18" charset="0"/>
              </a:rPr>
              <a:t> </a:t>
            </a:r>
            <a:r>
              <a:rPr lang="en-US" sz="1600" dirty="0" err="1" smtClean="0">
                <a:latin typeface="Bookman Old Style" panose="02050604050505020204" pitchFamily="18" charset="0"/>
              </a:rPr>
              <a:t>Statisticien</a:t>
            </a:r>
            <a:r>
              <a:rPr lang="en-US" sz="1600" dirty="0" smtClean="0">
                <a:latin typeface="Bookman Old Style" panose="02050604050505020204" pitchFamily="18" charset="0"/>
              </a:rPr>
              <a:t> </a:t>
            </a:r>
            <a:r>
              <a:rPr lang="en-US" sz="1600" dirty="0" smtClean="0">
                <a:solidFill>
                  <a:srgbClr val="00B050"/>
                </a:solidFill>
                <a:latin typeface="Bookman Old Style" panose="02050604050505020204" pitchFamily="18" charset="0"/>
              </a:rPr>
              <a:t/>
            </a:r>
            <a:br>
              <a:rPr lang="en-US" sz="1600" dirty="0" smtClean="0">
                <a:solidFill>
                  <a:srgbClr val="00B050"/>
                </a:solidFill>
                <a:latin typeface="Bookman Old Style" panose="02050604050505020204" pitchFamily="18" charset="0"/>
              </a:rPr>
            </a:br>
            <a:r>
              <a:rPr lang="en-US" sz="1600" dirty="0" smtClean="0">
                <a:solidFill>
                  <a:srgbClr val="00B050"/>
                </a:solidFill>
                <a:latin typeface="Bookman Old Style" panose="02050604050505020204" pitchFamily="18" charset="0"/>
              </a:rPr>
              <a:t>Direction </a:t>
            </a:r>
            <a:r>
              <a:rPr lang="en-US" sz="1600" dirty="0" err="1" smtClean="0">
                <a:solidFill>
                  <a:srgbClr val="00B050"/>
                </a:solidFill>
                <a:latin typeface="Bookman Old Style" panose="02050604050505020204" pitchFamily="18" charset="0"/>
              </a:rPr>
              <a:t>Générale</a:t>
            </a:r>
            <a:r>
              <a:rPr lang="en-US" sz="1600" dirty="0" smtClean="0">
                <a:solidFill>
                  <a:srgbClr val="00B050"/>
                </a:solidFill>
                <a:latin typeface="Bookman Old Style" panose="02050604050505020204" pitchFamily="18" charset="0"/>
              </a:rPr>
              <a:t> des </a:t>
            </a:r>
            <a:r>
              <a:rPr lang="en-US" sz="1600" dirty="0" err="1" smtClean="0">
                <a:solidFill>
                  <a:srgbClr val="00B050"/>
                </a:solidFill>
                <a:latin typeface="Bookman Old Style" panose="02050604050505020204" pitchFamily="18" charset="0"/>
              </a:rPr>
              <a:t>Impôts</a:t>
            </a:r>
            <a:r>
              <a:rPr lang="en-US" sz="1600" dirty="0" smtClean="0">
                <a:solidFill>
                  <a:srgbClr val="00B050"/>
                </a:solidFill>
                <a:latin typeface="Bookman Old Style" panose="02050604050505020204" pitchFamily="18" charset="0"/>
              </a:rPr>
              <a:t> du </a:t>
            </a:r>
            <a:r>
              <a:rPr lang="en-US" sz="1600" dirty="0" err="1" smtClean="0">
                <a:solidFill>
                  <a:srgbClr val="00B050"/>
                </a:solidFill>
                <a:latin typeface="Bookman Old Style" panose="02050604050505020204" pitchFamily="18" charset="0"/>
              </a:rPr>
              <a:t>Bénin</a:t>
            </a:r>
            <a:r>
              <a:rPr lang="en-US" sz="1600" dirty="0">
                <a:solidFill>
                  <a:srgbClr val="00B050"/>
                </a:solidFill>
              </a:rPr>
              <a:t/>
            </a:r>
            <a:br>
              <a:rPr lang="en-US" sz="1600" dirty="0">
                <a:solidFill>
                  <a:srgbClr val="00B050"/>
                </a:solidFill>
              </a:rPr>
            </a:br>
            <a:r>
              <a:rPr lang="fr-FR" sz="1600" dirty="0">
                <a:solidFill>
                  <a:srgbClr val="00B050"/>
                </a:solidFill>
              </a:rPr>
              <a:t/>
            </a:r>
            <a:br>
              <a:rPr lang="fr-FR" sz="1600" dirty="0">
                <a:solidFill>
                  <a:srgbClr val="00B050"/>
                </a:solidFill>
              </a:rPr>
            </a:br>
            <a:r>
              <a:rPr lang="en-US" sz="1600" dirty="0"/>
              <a:t/>
            </a:r>
            <a:br>
              <a:rPr lang="en-US" sz="1600" dirty="0"/>
            </a:br>
            <a:endParaRPr lang="en-US" sz="1600" dirty="0"/>
          </a:p>
        </p:txBody>
      </p:sp>
      <p:sp>
        <p:nvSpPr>
          <p:cNvPr id="4" name="Title 1">
            <a:extLst>
              <a:ext uri="{FF2B5EF4-FFF2-40B4-BE49-F238E27FC236}">
                <a16:creationId xmlns="" xmlns:a16="http://schemas.microsoft.com/office/drawing/2014/main" id="{82907463-66D6-634F-8999-ECE9EAA94504}"/>
              </a:ext>
            </a:extLst>
          </p:cNvPr>
          <p:cNvSpPr txBox="1">
            <a:spLocks/>
          </p:cNvSpPr>
          <p:nvPr/>
        </p:nvSpPr>
        <p:spPr>
          <a:xfrm>
            <a:off x="4088674" y="6152606"/>
            <a:ext cx="4454435" cy="574765"/>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200" b="1" i="0" kern="1200" baseline="0">
                <a:solidFill>
                  <a:schemeClr val="tx1"/>
                </a:solidFill>
                <a:latin typeface="Lucida Sans" panose="020B0602030504020204" pitchFamily="34" charset="77"/>
                <a:ea typeface="+mj-ea"/>
                <a:cs typeface="+mj-cs"/>
              </a:defRPr>
            </a:lvl1pPr>
          </a:lstStyle>
          <a:p>
            <a:r>
              <a:rPr lang="en-US" sz="1600" dirty="0">
                <a:latin typeface="Bookman Old Style" panose="02050604050505020204" pitchFamily="18" charset="0"/>
              </a:rPr>
              <a:t>Addis-</a:t>
            </a:r>
            <a:r>
              <a:rPr lang="en-US" sz="1600" dirty="0" err="1">
                <a:latin typeface="Bookman Old Style" panose="02050604050505020204" pitchFamily="18" charset="0"/>
              </a:rPr>
              <a:t>Abeba</a:t>
            </a:r>
            <a:r>
              <a:rPr lang="en-US" sz="1600" dirty="0">
                <a:latin typeface="Bookman Old Style" panose="02050604050505020204" pitchFamily="18" charset="0"/>
              </a:rPr>
              <a:t>, </a:t>
            </a:r>
            <a:r>
              <a:rPr lang="en-US" sz="1600" dirty="0" err="1">
                <a:latin typeface="Bookman Old Style" panose="02050604050505020204" pitchFamily="18" charset="0"/>
              </a:rPr>
              <a:t>Éthiopie</a:t>
            </a:r>
            <a:r>
              <a:rPr lang="en-US" sz="1600" dirty="0">
                <a:latin typeface="Bookman Old Style" panose="02050604050505020204" pitchFamily="18" charset="0"/>
              </a:rPr>
              <a:t> 12-13 </a:t>
            </a:r>
            <a:r>
              <a:rPr lang="en-US" sz="1600" dirty="0" err="1">
                <a:latin typeface="Bookman Old Style" panose="02050604050505020204" pitchFamily="18" charset="0"/>
              </a:rPr>
              <a:t>juin</a:t>
            </a:r>
            <a:r>
              <a:rPr lang="en-US" sz="1600" dirty="0">
                <a:latin typeface="Bookman Old Style" panose="02050604050505020204" pitchFamily="18" charset="0"/>
              </a:rPr>
              <a:t> 2024</a:t>
            </a:r>
          </a:p>
          <a:p>
            <a:pPr algn="r"/>
            <a:endParaRPr lang="en-US" sz="1800" dirty="0">
              <a:solidFill>
                <a:schemeClr val="accent1">
                  <a:lumMod val="50000"/>
                </a:schemeClr>
              </a:solidFill>
            </a:endParaRPr>
          </a:p>
        </p:txBody>
      </p:sp>
    </p:spTree>
    <p:extLst>
      <p:ext uri="{BB962C8B-B14F-4D97-AF65-F5344CB8AC3E}">
        <p14:creationId xmlns:p14="http://schemas.microsoft.com/office/powerpoint/2010/main" val="1842697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p:cNvSpPr txBox="1"/>
          <p:nvPr/>
        </p:nvSpPr>
        <p:spPr>
          <a:xfrm>
            <a:off x="323850" y="199014"/>
            <a:ext cx="10881179" cy="400110"/>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fr-FR" sz="2000" b="1" dirty="0" smtClean="0">
                <a:solidFill>
                  <a:schemeClr val="accent4">
                    <a:lumMod val="60000"/>
                    <a:lumOff val="40000"/>
                  </a:schemeClr>
                </a:solidFill>
                <a:latin typeface="Bookman Old Style" panose="02050604050505020204" pitchFamily="18" charset="0"/>
              </a:rPr>
              <a:t>II. GOUVERNANCE INSTITUTIONNELLE DES DEPENSES </a:t>
            </a:r>
            <a:r>
              <a:rPr lang="fr-FR" sz="2000" b="1" dirty="0" smtClean="0">
                <a:solidFill>
                  <a:schemeClr val="accent4">
                    <a:lumMod val="60000"/>
                    <a:lumOff val="40000"/>
                  </a:schemeClr>
                </a:solidFill>
                <a:latin typeface="Bookman Old Style" panose="02050604050505020204" pitchFamily="18" charset="0"/>
              </a:rPr>
              <a:t>FISCALES (1/4) </a:t>
            </a:r>
            <a:endParaRPr lang="fr-FR" sz="2000" b="1" dirty="0">
              <a:solidFill>
                <a:schemeClr val="bg1">
                  <a:lumMod val="95000"/>
                </a:schemeClr>
              </a:solidFill>
              <a:latin typeface="Bookman Old Style" panose="02050604050505020204" pitchFamily="18" charset="0"/>
            </a:endParaRPr>
          </a:p>
        </p:txBody>
      </p:sp>
      <p:graphicFrame>
        <p:nvGraphicFramePr>
          <p:cNvPr id="6" name="Espace réservé du contenu 3">
            <a:extLst>
              <a:ext uri="{FF2B5EF4-FFF2-40B4-BE49-F238E27FC236}">
                <a16:creationId xmlns:a16="http://schemas.microsoft.com/office/drawing/2014/main" xmlns="" id="{E1076D43-C7EF-4F29-BD30-DDD96EF31769}"/>
              </a:ext>
            </a:extLst>
          </p:cNvPr>
          <p:cNvGraphicFramePr>
            <a:graphicFrameLocks noGrp="1"/>
          </p:cNvGraphicFramePr>
          <p:nvPr>
            <p:ph idx="1"/>
            <p:extLst>
              <p:ext uri="{D42A27DB-BD31-4B8C-83A1-F6EECF244321}">
                <p14:modId xmlns:p14="http://schemas.microsoft.com/office/powerpoint/2010/main" val="4035462951"/>
              </p:ext>
            </p:extLst>
          </p:nvPr>
        </p:nvGraphicFramePr>
        <p:xfrm>
          <a:off x="182879" y="761972"/>
          <a:ext cx="8648701" cy="5440550"/>
        </p:xfrm>
        <a:graphic>
          <a:graphicData uri="http://schemas.openxmlformats.org/drawingml/2006/table">
            <a:tbl>
              <a:tblPr firstRow="1" firstCol="1" bandRow="1">
                <a:tableStyleId>{2A488322-F2BA-4B5B-9748-0D474271808F}</a:tableStyleId>
              </a:tblPr>
              <a:tblGrid>
                <a:gridCol w="2908419">
                  <a:extLst>
                    <a:ext uri="{9D8B030D-6E8A-4147-A177-3AD203B41FA5}">
                      <a16:colId xmlns:a16="http://schemas.microsoft.com/office/drawing/2014/main" xmlns="" val="237931231"/>
                    </a:ext>
                  </a:extLst>
                </a:gridCol>
                <a:gridCol w="2870141">
                  <a:extLst>
                    <a:ext uri="{9D8B030D-6E8A-4147-A177-3AD203B41FA5}">
                      <a16:colId xmlns:a16="http://schemas.microsoft.com/office/drawing/2014/main" xmlns="" val="741589798"/>
                    </a:ext>
                  </a:extLst>
                </a:gridCol>
                <a:gridCol w="2870141">
                  <a:extLst>
                    <a:ext uri="{9D8B030D-6E8A-4147-A177-3AD203B41FA5}">
                      <a16:colId xmlns:a16="http://schemas.microsoft.com/office/drawing/2014/main" xmlns="" val="2731634862"/>
                    </a:ext>
                  </a:extLst>
                </a:gridCol>
              </a:tblGrid>
              <a:tr h="315280">
                <a:tc>
                  <a:txBody>
                    <a:bodyPr/>
                    <a:lstStyle/>
                    <a:p>
                      <a:pPr algn="ctr">
                        <a:lnSpc>
                          <a:spcPct val="100000"/>
                        </a:lnSpc>
                        <a:spcBef>
                          <a:spcPts val="600"/>
                        </a:spcBef>
                        <a:spcAft>
                          <a:spcPts val="600"/>
                        </a:spcAft>
                        <a:tabLst>
                          <a:tab pos="1663700" algn="l"/>
                        </a:tabLst>
                      </a:pPr>
                      <a:r>
                        <a:rPr lang="fr-FR" sz="1600" dirty="0">
                          <a:effectLst/>
                        </a:rPr>
                        <a:t>Organes</a:t>
                      </a:r>
                      <a:endParaRPr lang="x-none"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7923" marR="57923" marT="0" marB="0">
                    <a:lnR w="12700" cap="flat" cmpd="sng" algn="ctr">
                      <a:solidFill>
                        <a:schemeClr val="tx1"/>
                      </a:solidFill>
                      <a:prstDash val="solid"/>
                      <a:round/>
                      <a:headEnd type="none" w="med" len="med"/>
                      <a:tailEnd type="none" w="med" len="med"/>
                    </a:lnR>
                  </a:tcPr>
                </a:tc>
                <a:tc>
                  <a:txBody>
                    <a:bodyPr/>
                    <a:lstStyle/>
                    <a:p>
                      <a:pPr algn="ctr">
                        <a:lnSpc>
                          <a:spcPct val="100000"/>
                        </a:lnSpc>
                        <a:spcBef>
                          <a:spcPts val="600"/>
                        </a:spcBef>
                        <a:spcAft>
                          <a:spcPts val="600"/>
                        </a:spcAft>
                        <a:tabLst>
                          <a:tab pos="1663700" algn="l"/>
                        </a:tabLst>
                      </a:pPr>
                      <a:r>
                        <a:rPr lang="fr-FR" sz="1600" dirty="0">
                          <a:effectLst/>
                        </a:rPr>
                        <a:t>Services techniques</a:t>
                      </a:r>
                      <a:endParaRPr lang="x-none"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7923" marR="579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600"/>
                        </a:spcBef>
                        <a:spcAft>
                          <a:spcPts val="600"/>
                        </a:spcAft>
                        <a:tabLst>
                          <a:tab pos="1663700" algn="l"/>
                        </a:tabLst>
                      </a:pPr>
                      <a:r>
                        <a:rPr lang="fr-FR" sz="1600" dirty="0">
                          <a:effectLst/>
                        </a:rPr>
                        <a:t>Actes  législatifs et réglementaires</a:t>
                      </a:r>
                      <a:endParaRPr lang="x-none"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7923" marR="579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32745425"/>
                  </a:ext>
                </a:extLst>
              </a:tr>
              <a:tr h="194579">
                <a:tc rowSpan="5">
                  <a:txBody>
                    <a:bodyPr/>
                    <a:lstStyle/>
                    <a:p>
                      <a:pPr algn="just">
                        <a:lnSpc>
                          <a:spcPct val="100000"/>
                        </a:lnSpc>
                        <a:spcBef>
                          <a:spcPts val="600"/>
                        </a:spcBef>
                        <a:spcAft>
                          <a:spcPts val="600"/>
                        </a:spcAft>
                        <a:tabLst>
                          <a:tab pos="1663700" algn="l"/>
                        </a:tabLst>
                      </a:pPr>
                      <a:r>
                        <a:rPr lang="fr-FR" sz="1600" dirty="0">
                          <a:effectLst/>
                        </a:rPr>
                        <a:t>Ministère de l’Economie et des Finances</a:t>
                      </a:r>
                      <a:endParaRPr lang="x-none"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7923" marR="57923" marT="0" marB="0">
                    <a:lnR w="12700" cap="flat" cmpd="sng" algn="ctr">
                      <a:solidFill>
                        <a:schemeClr val="tx1"/>
                      </a:solidFill>
                      <a:prstDash val="solid"/>
                      <a:round/>
                      <a:headEnd type="none" w="med" len="med"/>
                      <a:tailEnd type="none" w="med" len="med"/>
                    </a:lnR>
                  </a:tcPr>
                </a:tc>
                <a:tc rowSpan="5">
                  <a:txBody>
                    <a:bodyPr/>
                    <a:lstStyle/>
                    <a:p>
                      <a:pPr algn="just">
                        <a:lnSpc>
                          <a:spcPct val="100000"/>
                        </a:lnSpc>
                        <a:spcBef>
                          <a:spcPts val="600"/>
                        </a:spcBef>
                        <a:spcAft>
                          <a:spcPts val="600"/>
                        </a:spcAft>
                        <a:tabLst>
                          <a:tab pos="1663700" algn="l"/>
                        </a:tabLst>
                      </a:pPr>
                      <a:r>
                        <a:rPr lang="fr-FR" sz="1600" dirty="0">
                          <a:effectLst/>
                        </a:rPr>
                        <a:t>Direction Générale des Impôts</a:t>
                      </a:r>
                      <a:endParaRPr lang="x-none" sz="1600" dirty="0">
                        <a:effectLst/>
                      </a:endParaRPr>
                    </a:p>
                    <a:p>
                      <a:pPr algn="just">
                        <a:lnSpc>
                          <a:spcPct val="100000"/>
                        </a:lnSpc>
                        <a:spcBef>
                          <a:spcPts val="600"/>
                        </a:spcBef>
                        <a:spcAft>
                          <a:spcPts val="600"/>
                        </a:spcAft>
                        <a:tabLst>
                          <a:tab pos="1663700" algn="l"/>
                        </a:tabLst>
                      </a:pPr>
                      <a:r>
                        <a:rPr lang="fr-FR" sz="1600" dirty="0">
                          <a:effectLst/>
                        </a:rPr>
                        <a:t> </a:t>
                      </a:r>
                      <a:endParaRPr lang="x-none" sz="1600" dirty="0">
                        <a:effectLst/>
                      </a:endParaRPr>
                    </a:p>
                    <a:p>
                      <a:pPr algn="just">
                        <a:lnSpc>
                          <a:spcPct val="100000"/>
                        </a:lnSpc>
                        <a:spcBef>
                          <a:spcPts val="600"/>
                        </a:spcBef>
                        <a:spcAft>
                          <a:spcPts val="600"/>
                        </a:spcAft>
                        <a:tabLst>
                          <a:tab pos="1663700" algn="l"/>
                        </a:tabLst>
                      </a:pPr>
                      <a:r>
                        <a:rPr lang="fr-FR" sz="1600" dirty="0">
                          <a:effectLst/>
                        </a:rPr>
                        <a:t>Direction générale des Douanes</a:t>
                      </a:r>
                      <a:endParaRPr lang="x-none" sz="1600" dirty="0">
                        <a:effectLst/>
                        <a:latin typeface="Calibri" panose="020F0502020204030204" pitchFamily="34" charset="0"/>
                        <a:ea typeface="Calibri" panose="020F0502020204030204" pitchFamily="34" charset="0"/>
                        <a:cs typeface="Arial" panose="020B0604020202020204" pitchFamily="34" charset="0"/>
                      </a:endParaRPr>
                    </a:p>
                  </a:txBody>
                  <a:tcPr marL="57923" marR="579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600"/>
                        </a:spcBef>
                        <a:spcAft>
                          <a:spcPts val="600"/>
                        </a:spcAft>
                        <a:tabLst>
                          <a:tab pos="1663700" algn="l"/>
                        </a:tabLst>
                      </a:pPr>
                      <a:r>
                        <a:rPr lang="fr-FR" sz="1600" dirty="0">
                          <a:effectLst/>
                        </a:rPr>
                        <a:t>Code général des Impôts</a:t>
                      </a:r>
                      <a:endParaRPr lang="x-none" sz="1600" dirty="0">
                        <a:effectLst/>
                        <a:latin typeface="Calibri" panose="020F0502020204030204" pitchFamily="34" charset="0"/>
                        <a:ea typeface="Calibri" panose="020F0502020204030204" pitchFamily="34" charset="0"/>
                        <a:cs typeface="Arial" panose="020B0604020202020204" pitchFamily="34" charset="0"/>
                      </a:endParaRPr>
                    </a:p>
                  </a:txBody>
                  <a:tcPr marL="57923" marR="579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13617326"/>
                  </a:ext>
                </a:extLst>
              </a:tr>
              <a:tr h="194579">
                <a:tc vMerge="1">
                  <a:txBody>
                    <a:bodyPr/>
                    <a:lstStyle/>
                    <a:p>
                      <a:endParaRPr lang="x-none"/>
                    </a:p>
                  </a:txBody>
                  <a:tcPr/>
                </a:tc>
                <a:tc vMerge="1">
                  <a:txBody>
                    <a:bodyPr/>
                    <a:lstStyle/>
                    <a:p>
                      <a:endParaRPr lang="x-none"/>
                    </a:p>
                  </a:txBody>
                  <a:tcPr/>
                </a:tc>
                <a:tc>
                  <a:txBody>
                    <a:bodyPr/>
                    <a:lstStyle/>
                    <a:p>
                      <a:pPr algn="just">
                        <a:lnSpc>
                          <a:spcPct val="100000"/>
                        </a:lnSpc>
                        <a:spcBef>
                          <a:spcPts val="600"/>
                        </a:spcBef>
                        <a:spcAft>
                          <a:spcPts val="600"/>
                        </a:spcAft>
                        <a:tabLst>
                          <a:tab pos="1663700" algn="l"/>
                        </a:tabLst>
                      </a:pPr>
                      <a:r>
                        <a:rPr lang="fr-FR" sz="1600" dirty="0">
                          <a:effectLst/>
                        </a:rPr>
                        <a:t>Code général des Douanes</a:t>
                      </a:r>
                      <a:endParaRPr lang="x-none" sz="1600" dirty="0">
                        <a:effectLst/>
                        <a:latin typeface="Calibri" panose="020F0502020204030204" pitchFamily="34" charset="0"/>
                        <a:ea typeface="Calibri" panose="020F0502020204030204" pitchFamily="34" charset="0"/>
                        <a:cs typeface="Arial" panose="020B0604020202020204" pitchFamily="34" charset="0"/>
                      </a:endParaRPr>
                    </a:p>
                  </a:txBody>
                  <a:tcPr marL="57923" marR="579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50561906"/>
                  </a:ext>
                </a:extLst>
              </a:tr>
              <a:tr h="194579">
                <a:tc vMerge="1">
                  <a:txBody>
                    <a:bodyPr/>
                    <a:lstStyle/>
                    <a:p>
                      <a:endParaRPr lang="x-none"/>
                    </a:p>
                  </a:txBody>
                  <a:tcPr/>
                </a:tc>
                <a:tc vMerge="1">
                  <a:txBody>
                    <a:bodyPr/>
                    <a:lstStyle/>
                    <a:p>
                      <a:endParaRPr lang="x-none"/>
                    </a:p>
                  </a:txBody>
                  <a:tcPr/>
                </a:tc>
                <a:tc>
                  <a:txBody>
                    <a:bodyPr/>
                    <a:lstStyle/>
                    <a:p>
                      <a:pPr algn="just">
                        <a:lnSpc>
                          <a:spcPct val="100000"/>
                        </a:lnSpc>
                        <a:spcBef>
                          <a:spcPts val="600"/>
                        </a:spcBef>
                        <a:spcAft>
                          <a:spcPts val="600"/>
                        </a:spcAft>
                        <a:tabLst>
                          <a:tab pos="1663700" algn="l"/>
                        </a:tabLst>
                      </a:pPr>
                      <a:r>
                        <a:rPr lang="fr-FR" sz="1600" dirty="0">
                          <a:effectLst/>
                        </a:rPr>
                        <a:t>Conventions particulières</a:t>
                      </a:r>
                      <a:endParaRPr lang="x-none" sz="1600" dirty="0">
                        <a:effectLst/>
                        <a:latin typeface="Calibri" panose="020F0502020204030204" pitchFamily="34" charset="0"/>
                        <a:ea typeface="Calibri" panose="020F0502020204030204" pitchFamily="34" charset="0"/>
                        <a:cs typeface="Arial" panose="020B0604020202020204" pitchFamily="34" charset="0"/>
                      </a:endParaRPr>
                    </a:p>
                  </a:txBody>
                  <a:tcPr marL="57923" marR="579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91639603"/>
                  </a:ext>
                </a:extLst>
              </a:tr>
              <a:tr h="194579">
                <a:tc vMerge="1">
                  <a:txBody>
                    <a:bodyPr/>
                    <a:lstStyle/>
                    <a:p>
                      <a:endParaRPr lang="x-none"/>
                    </a:p>
                  </a:txBody>
                  <a:tcPr/>
                </a:tc>
                <a:tc vMerge="1">
                  <a:txBody>
                    <a:bodyPr/>
                    <a:lstStyle/>
                    <a:p>
                      <a:endParaRPr lang="x-none"/>
                    </a:p>
                  </a:txBody>
                  <a:tcPr/>
                </a:tc>
                <a:tc>
                  <a:txBody>
                    <a:bodyPr/>
                    <a:lstStyle/>
                    <a:p>
                      <a:pPr algn="just">
                        <a:lnSpc>
                          <a:spcPct val="100000"/>
                        </a:lnSpc>
                        <a:spcBef>
                          <a:spcPts val="600"/>
                        </a:spcBef>
                        <a:spcAft>
                          <a:spcPts val="600"/>
                        </a:spcAft>
                        <a:tabLst>
                          <a:tab pos="1663700" algn="l"/>
                        </a:tabLst>
                      </a:pPr>
                      <a:r>
                        <a:rPr lang="fr-FR" sz="1600" dirty="0">
                          <a:effectLst/>
                        </a:rPr>
                        <a:t>Loi de finances</a:t>
                      </a:r>
                      <a:endParaRPr lang="x-none" sz="1600" dirty="0">
                        <a:effectLst/>
                        <a:latin typeface="Calibri" panose="020F0502020204030204" pitchFamily="34" charset="0"/>
                        <a:ea typeface="Calibri" panose="020F0502020204030204" pitchFamily="34" charset="0"/>
                        <a:cs typeface="Arial" panose="020B0604020202020204" pitchFamily="34" charset="0"/>
                      </a:endParaRPr>
                    </a:p>
                  </a:txBody>
                  <a:tcPr marL="57923" marR="579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28764056"/>
                  </a:ext>
                </a:extLst>
              </a:tr>
              <a:tr h="152428">
                <a:tc vMerge="1">
                  <a:txBody>
                    <a:bodyPr/>
                    <a:lstStyle/>
                    <a:p>
                      <a:endParaRPr lang="x-none"/>
                    </a:p>
                  </a:txBody>
                  <a:tcPr/>
                </a:tc>
                <a:tc vMerge="1">
                  <a:txBody>
                    <a:bodyPr/>
                    <a:lstStyle/>
                    <a:p>
                      <a:endParaRPr lang="x-none"/>
                    </a:p>
                  </a:txBody>
                  <a:tcPr/>
                </a:tc>
                <a:tc>
                  <a:txBody>
                    <a:bodyPr/>
                    <a:lstStyle/>
                    <a:p>
                      <a:pPr algn="just">
                        <a:lnSpc>
                          <a:spcPct val="100000"/>
                        </a:lnSpc>
                        <a:spcBef>
                          <a:spcPts val="600"/>
                        </a:spcBef>
                        <a:spcAft>
                          <a:spcPts val="600"/>
                        </a:spcAft>
                        <a:tabLst>
                          <a:tab pos="1663700" algn="l"/>
                        </a:tabLst>
                      </a:pPr>
                      <a:r>
                        <a:rPr lang="fr-FR" sz="1600" dirty="0">
                          <a:effectLst/>
                        </a:rPr>
                        <a:t>Arrêtés</a:t>
                      </a:r>
                      <a:endParaRPr lang="x-none" sz="1600" dirty="0">
                        <a:effectLst/>
                        <a:latin typeface="Calibri" panose="020F0502020204030204" pitchFamily="34" charset="0"/>
                        <a:ea typeface="Calibri" panose="020F0502020204030204" pitchFamily="34" charset="0"/>
                        <a:cs typeface="Arial" panose="020B0604020202020204" pitchFamily="34" charset="0"/>
                      </a:endParaRPr>
                    </a:p>
                  </a:txBody>
                  <a:tcPr marL="57923" marR="579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04438623"/>
                  </a:ext>
                </a:extLst>
              </a:tr>
              <a:tr h="558882">
                <a:tc>
                  <a:txBody>
                    <a:bodyPr/>
                    <a:lstStyle/>
                    <a:p>
                      <a:pPr algn="just">
                        <a:lnSpc>
                          <a:spcPct val="100000"/>
                        </a:lnSpc>
                        <a:spcBef>
                          <a:spcPts val="600"/>
                        </a:spcBef>
                        <a:spcAft>
                          <a:spcPts val="600"/>
                        </a:spcAft>
                        <a:tabLst>
                          <a:tab pos="1663700" algn="l"/>
                        </a:tabLst>
                      </a:pPr>
                      <a:r>
                        <a:rPr lang="fr-FR" sz="1600" dirty="0">
                          <a:effectLst/>
                        </a:rPr>
                        <a:t>Ministère des Affaires Etrangères</a:t>
                      </a:r>
                      <a:endParaRPr lang="x-none"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7923" marR="57923" marT="0" marB="0">
                    <a:lnR w="12700" cap="flat" cmpd="sng" algn="ctr">
                      <a:solidFill>
                        <a:schemeClr val="tx1"/>
                      </a:solidFill>
                      <a:prstDash val="solid"/>
                      <a:round/>
                      <a:headEnd type="none" w="med" len="med"/>
                      <a:tailEnd type="none" w="med" len="med"/>
                    </a:lnR>
                  </a:tcPr>
                </a:tc>
                <a:tc>
                  <a:txBody>
                    <a:bodyPr/>
                    <a:lstStyle/>
                    <a:p>
                      <a:pPr algn="just">
                        <a:lnSpc>
                          <a:spcPct val="100000"/>
                        </a:lnSpc>
                        <a:spcBef>
                          <a:spcPts val="600"/>
                        </a:spcBef>
                        <a:spcAft>
                          <a:spcPts val="600"/>
                        </a:spcAft>
                        <a:tabLst>
                          <a:tab pos="1663700" algn="l"/>
                        </a:tabLst>
                      </a:pPr>
                      <a:r>
                        <a:rPr lang="fr-FR" sz="1600">
                          <a:effectLst/>
                        </a:rPr>
                        <a:t>Direction des Affaires Juridiques (MAE) </a:t>
                      </a:r>
                      <a:endParaRPr lang="x-none" sz="1600">
                        <a:effectLst/>
                        <a:latin typeface="Calibri" panose="020F0502020204030204" pitchFamily="34" charset="0"/>
                        <a:ea typeface="Calibri" panose="020F0502020204030204" pitchFamily="34" charset="0"/>
                        <a:cs typeface="Arial" panose="020B0604020202020204" pitchFamily="34" charset="0"/>
                      </a:endParaRPr>
                    </a:p>
                  </a:txBody>
                  <a:tcPr marL="57923" marR="579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600"/>
                        </a:spcBef>
                        <a:spcAft>
                          <a:spcPts val="600"/>
                        </a:spcAft>
                        <a:tabLst>
                          <a:tab pos="1663700" algn="l"/>
                        </a:tabLst>
                      </a:pPr>
                      <a:r>
                        <a:rPr lang="fr-FR" sz="1600" dirty="0">
                          <a:effectLst/>
                        </a:rPr>
                        <a:t>Accords </a:t>
                      </a:r>
                      <a:r>
                        <a:rPr lang="fr-FR" sz="1600">
                          <a:effectLst/>
                        </a:rPr>
                        <a:t>de </a:t>
                      </a:r>
                      <a:r>
                        <a:rPr lang="fr-FR" sz="1600" smtClean="0">
                          <a:effectLst/>
                        </a:rPr>
                        <a:t>siège</a:t>
                      </a:r>
                    </a:p>
                    <a:p>
                      <a:pPr algn="just">
                        <a:lnSpc>
                          <a:spcPct val="100000"/>
                        </a:lnSpc>
                        <a:spcBef>
                          <a:spcPts val="600"/>
                        </a:spcBef>
                        <a:spcAft>
                          <a:spcPts val="600"/>
                        </a:spcAft>
                        <a:tabLst>
                          <a:tab pos="1663700" algn="l"/>
                        </a:tabLst>
                      </a:pPr>
                      <a:r>
                        <a:rPr lang="fr-FR" sz="1600" smtClean="0">
                          <a:effectLst/>
                        </a:rPr>
                        <a:t>Conventions </a:t>
                      </a:r>
                      <a:r>
                        <a:rPr lang="fr-FR" sz="1600" dirty="0">
                          <a:effectLst/>
                        </a:rPr>
                        <a:t>internationales</a:t>
                      </a:r>
                      <a:endParaRPr lang="x-none" sz="1600" dirty="0">
                        <a:effectLst/>
                        <a:latin typeface="Calibri" panose="020F0502020204030204" pitchFamily="34" charset="0"/>
                        <a:ea typeface="Calibri" panose="020F0502020204030204" pitchFamily="34" charset="0"/>
                        <a:cs typeface="Arial" panose="020B0604020202020204" pitchFamily="34" charset="0"/>
                      </a:endParaRPr>
                    </a:p>
                  </a:txBody>
                  <a:tcPr marL="57923" marR="579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67861627"/>
                  </a:ext>
                </a:extLst>
              </a:tr>
              <a:tr h="558882">
                <a:tc>
                  <a:txBody>
                    <a:bodyPr/>
                    <a:lstStyle/>
                    <a:p>
                      <a:pPr algn="just">
                        <a:lnSpc>
                          <a:spcPct val="100000"/>
                        </a:lnSpc>
                        <a:spcBef>
                          <a:spcPts val="600"/>
                        </a:spcBef>
                        <a:spcAft>
                          <a:spcPts val="600"/>
                        </a:spcAft>
                        <a:tabLst>
                          <a:tab pos="1663700" algn="l"/>
                        </a:tabLst>
                      </a:pPr>
                      <a:r>
                        <a:rPr lang="fr-FR" sz="1600">
                          <a:effectLst/>
                        </a:rPr>
                        <a:t>Comité interministériel de promotion des investissements (CIPI)</a:t>
                      </a:r>
                      <a:endParaRPr lang="x-none"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7923" marR="57923" marT="0" marB="0">
                    <a:lnR w="12700" cap="flat" cmpd="sng" algn="ctr">
                      <a:solidFill>
                        <a:schemeClr val="tx1"/>
                      </a:solidFill>
                      <a:prstDash val="solid"/>
                      <a:round/>
                      <a:headEnd type="none" w="med" len="med"/>
                      <a:tailEnd type="none" w="med" len="med"/>
                    </a:lnR>
                  </a:tcPr>
                </a:tc>
                <a:tc>
                  <a:txBody>
                    <a:bodyPr/>
                    <a:lstStyle/>
                    <a:p>
                      <a:pPr algn="just">
                        <a:lnSpc>
                          <a:spcPct val="100000"/>
                        </a:lnSpc>
                        <a:spcBef>
                          <a:spcPts val="600"/>
                        </a:spcBef>
                        <a:spcAft>
                          <a:spcPts val="600"/>
                        </a:spcAft>
                        <a:tabLst>
                          <a:tab pos="1663700" algn="l"/>
                        </a:tabLst>
                      </a:pPr>
                      <a:r>
                        <a:rPr lang="fr-FR" sz="1600" dirty="0">
                          <a:effectLst/>
                        </a:rPr>
                        <a:t>Agence pour la promotion des Investissements  et des Exportations </a:t>
                      </a:r>
                      <a:endParaRPr lang="x-none" sz="1600" dirty="0">
                        <a:effectLst/>
                        <a:latin typeface="Calibri" panose="020F0502020204030204" pitchFamily="34" charset="0"/>
                        <a:ea typeface="Calibri" panose="020F0502020204030204" pitchFamily="34" charset="0"/>
                        <a:cs typeface="Arial" panose="020B0604020202020204" pitchFamily="34" charset="0"/>
                      </a:endParaRPr>
                    </a:p>
                  </a:txBody>
                  <a:tcPr marL="57923" marR="579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600"/>
                        </a:spcBef>
                        <a:spcAft>
                          <a:spcPts val="600"/>
                        </a:spcAft>
                        <a:tabLst>
                          <a:tab pos="1663700" algn="l"/>
                        </a:tabLst>
                      </a:pPr>
                      <a:r>
                        <a:rPr lang="fr-FR" sz="1600" dirty="0">
                          <a:effectLst/>
                        </a:rPr>
                        <a:t>Code des Investissements</a:t>
                      </a:r>
                      <a:endParaRPr lang="x-none" sz="1600" dirty="0">
                        <a:effectLst/>
                      </a:endParaRPr>
                    </a:p>
                    <a:p>
                      <a:pPr algn="just">
                        <a:lnSpc>
                          <a:spcPct val="100000"/>
                        </a:lnSpc>
                        <a:spcBef>
                          <a:spcPts val="600"/>
                        </a:spcBef>
                        <a:spcAft>
                          <a:spcPts val="600"/>
                        </a:spcAft>
                        <a:tabLst>
                          <a:tab pos="1663700" algn="l"/>
                        </a:tabLst>
                      </a:pPr>
                      <a:r>
                        <a:rPr lang="fr-FR" sz="1600" dirty="0">
                          <a:effectLst/>
                        </a:rPr>
                        <a:t>loi portant ZES</a:t>
                      </a:r>
                      <a:endParaRPr lang="x-none" sz="1600" dirty="0">
                        <a:effectLst/>
                        <a:latin typeface="Calibri" panose="020F0502020204030204" pitchFamily="34" charset="0"/>
                        <a:ea typeface="Calibri" panose="020F0502020204030204" pitchFamily="34" charset="0"/>
                        <a:cs typeface="Arial" panose="020B0604020202020204" pitchFamily="34" charset="0"/>
                      </a:endParaRPr>
                    </a:p>
                  </a:txBody>
                  <a:tcPr marL="57923" marR="579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18389168"/>
                  </a:ext>
                </a:extLst>
              </a:tr>
              <a:tr h="639268">
                <a:tc>
                  <a:txBody>
                    <a:bodyPr/>
                    <a:lstStyle/>
                    <a:p>
                      <a:pPr algn="just">
                        <a:lnSpc>
                          <a:spcPct val="100000"/>
                        </a:lnSpc>
                        <a:spcBef>
                          <a:spcPts val="600"/>
                        </a:spcBef>
                        <a:spcAft>
                          <a:spcPts val="600"/>
                        </a:spcAft>
                        <a:tabLst>
                          <a:tab pos="1663700" algn="l"/>
                        </a:tabLst>
                      </a:pPr>
                      <a:r>
                        <a:rPr lang="fr-FR" sz="1600">
                          <a:effectLst/>
                        </a:rPr>
                        <a:t>Ministère en charge de l’Energie</a:t>
                      </a:r>
                      <a:endParaRPr lang="x-none"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7923" marR="57923" marT="0" marB="0">
                    <a:lnR w="12700" cap="flat" cmpd="sng" algn="ctr">
                      <a:solidFill>
                        <a:schemeClr val="tx1"/>
                      </a:solidFill>
                      <a:prstDash val="solid"/>
                      <a:round/>
                      <a:headEnd type="none" w="med" len="med"/>
                      <a:tailEnd type="none" w="med" len="med"/>
                    </a:lnR>
                  </a:tcPr>
                </a:tc>
                <a:tc>
                  <a:txBody>
                    <a:bodyPr/>
                    <a:lstStyle/>
                    <a:p>
                      <a:pPr algn="just">
                        <a:lnSpc>
                          <a:spcPct val="100000"/>
                        </a:lnSpc>
                        <a:spcBef>
                          <a:spcPts val="600"/>
                        </a:spcBef>
                        <a:spcAft>
                          <a:spcPts val="600"/>
                        </a:spcAft>
                        <a:tabLst>
                          <a:tab pos="1663700" algn="l"/>
                        </a:tabLst>
                      </a:pPr>
                      <a:r>
                        <a:rPr lang="fr-FR" sz="1600" dirty="0">
                          <a:effectLst/>
                        </a:rPr>
                        <a:t>Direction de la Planification Energétique , de l’électrification rurale et de la règlementation</a:t>
                      </a:r>
                      <a:endParaRPr lang="x-none" sz="1600" dirty="0">
                        <a:effectLst/>
                        <a:latin typeface="Calibri" panose="020F0502020204030204" pitchFamily="34" charset="0"/>
                        <a:ea typeface="Calibri" panose="020F0502020204030204" pitchFamily="34" charset="0"/>
                        <a:cs typeface="Arial" panose="020B0604020202020204" pitchFamily="34" charset="0"/>
                      </a:endParaRPr>
                    </a:p>
                  </a:txBody>
                  <a:tcPr marL="57923" marR="579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600"/>
                        </a:spcBef>
                        <a:spcAft>
                          <a:spcPts val="600"/>
                        </a:spcAft>
                        <a:tabLst>
                          <a:tab pos="1663700" algn="l"/>
                        </a:tabLst>
                      </a:pPr>
                      <a:r>
                        <a:rPr lang="fr-FR" sz="1600" dirty="0">
                          <a:effectLst/>
                        </a:rPr>
                        <a:t>Code de l’Energie</a:t>
                      </a:r>
                      <a:endParaRPr lang="x-none" sz="1600" dirty="0">
                        <a:effectLst/>
                        <a:latin typeface="Calibri" panose="020F0502020204030204" pitchFamily="34" charset="0"/>
                        <a:ea typeface="Calibri" panose="020F0502020204030204" pitchFamily="34" charset="0"/>
                        <a:cs typeface="Arial" panose="020B0604020202020204" pitchFamily="34" charset="0"/>
                      </a:endParaRPr>
                    </a:p>
                  </a:txBody>
                  <a:tcPr marL="57923" marR="579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93208915"/>
                  </a:ext>
                </a:extLst>
              </a:tr>
              <a:tr h="286391">
                <a:tc rowSpan="2">
                  <a:txBody>
                    <a:bodyPr/>
                    <a:lstStyle/>
                    <a:p>
                      <a:pPr algn="just">
                        <a:lnSpc>
                          <a:spcPct val="100000"/>
                        </a:lnSpc>
                        <a:spcBef>
                          <a:spcPts val="600"/>
                        </a:spcBef>
                        <a:spcAft>
                          <a:spcPts val="600"/>
                        </a:spcAft>
                        <a:tabLst>
                          <a:tab pos="1663700" algn="l"/>
                        </a:tabLst>
                      </a:pPr>
                      <a:r>
                        <a:rPr lang="fr-FR" sz="1600" dirty="0">
                          <a:effectLst/>
                        </a:rPr>
                        <a:t>Ministère de l’Eau et des Mines </a:t>
                      </a:r>
                      <a:endParaRPr lang="x-none"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7923" marR="57923" marT="0" marB="0">
                    <a:lnR w="12700" cap="flat" cmpd="sng" algn="ctr">
                      <a:solidFill>
                        <a:schemeClr val="tx1"/>
                      </a:solidFill>
                      <a:prstDash val="solid"/>
                      <a:round/>
                      <a:headEnd type="none" w="med" len="med"/>
                      <a:tailEnd type="none" w="med" len="med"/>
                    </a:lnR>
                  </a:tcPr>
                </a:tc>
                <a:tc>
                  <a:txBody>
                    <a:bodyPr/>
                    <a:lstStyle/>
                    <a:p>
                      <a:pPr algn="just">
                        <a:lnSpc>
                          <a:spcPct val="100000"/>
                        </a:lnSpc>
                        <a:spcBef>
                          <a:spcPts val="600"/>
                        </a:spcBef>
                        <a:spcAft>
                          <a:spcPts val="600"/>
                        </a:spcAft>
                        <a:tabLst>
                          <a:tab pos="1663700" algn="l"/>
                        </a:tabLst>
                      </a:pPr>
                      <a:r>
                        <a:rPr lang="fr-FR" sz="1600" dirty="0">
                          <a:effectLst/>
                        </a:rPr>
                        <a:t>Direction Générale des Mines</a:t>
                      </a:r>
                      <a:endParaRPr lang="x-none" sz="1600" dirty="0">
                        <a:effectLst/>
                        <a:latin typeface="Calibri" panose="020F0502020204030204" pitchFamily="34" charset="0"/>
                        <a:ea typeface="Calibri" panose="020F0502020204030204" pitchFamily="34" charset="0"/>
                        <a:cs typeface="Arial" panose="020B0604020202020204" pitchFamily="34" charset="0"/>
                      </a:endParaRPr>
                    </a:p>
                  </a:txBody>
                  <a:tcPr marL="57923" marR="579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600"/>
                        </a:spcBef>
                        <a:spcAft>
                          <a:spcPts val="600"/>
                        </a:spcAft>
                        <a:tabLst>
                          <a:tab pos="1663700" algn="l"/>
                        </a:tabLst>
                      </a:pPr>
                      <a:r>
                        <a:rPr lang="fr-FR" sz="1600" dirty="0">
                          <a:effectLst/>
                        </a:rPr>
                        <a:t>Code minier</a:t>
                      </a:r>
                      <a:endParaRPr lang="x-none" sz="1600" dirty="0">
                        <a:effectLst/>
                        <a:latin typeface="Calibri" panose="020F0502020204030204" pitchFamily="34" charset="0"/>
                        <a:ea typeface="Calibri" panose="020F0502020204030204" pitchFamily="34" charset="0"/>
                        <a:cs typeface="Arial" panose="020B0604020202020204" pitchFamily="34" charset="0"/>
                      </a:endParaRPr>
                    </a:p>
                  </a:txBody>
                  <a:tcPr marL="57923" marR="579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11131576"/>
                  </a:ext>
                </a:extLst>
              </a:tr>
              <a:tr h="856479">
                <a:tc vMerge="1">
                  <a:txBody>
                    <a:bodyPr/>
                    <a:lstStyle/>
                    <a:p>
                      <a:endParaRPr lang="x-none"/>
                    </a:p>
                  </a:txBody>
                  <a:tcPr/>
                </a:tc>
                <a:tc>
                  <a:txBody>
                    <a:bodyPr/>
                    <a:lstStyle/>
                    <a:p>
                      <a:pPr algn="just">
                        <a:lnSpc>
                          <a:spcPct val="100000"/>
                        </a:lnSpc>
                        <a:spcBef>
                          <a:spcPts val="600"/>
                        </a:spcBef>
                        <a:spcAft>
                          <a:spcPts val="600"/>
                        </a:spcAft>
                        <a:tabLst>
                          <a:tab pos="1663700" algn="l"/>
                        </a:tabLst>
                      </a:pPr>
                      <a:r>
                        <a:rPr lang="fr-FR" sz="1600" dirty="0">
                          <a:effectLst/>
                        </a:rPr>
                        <a:t>Direction Générale des Hydrocarbures et Autres Ressources </a:t>
                      </a:r>
                      <a:r>
                        <a:rPr lang="fr-FR" sz="1600" dirty="0" smtClean="0">
                          <a:effectLst/>
                        </a:rPr>
                        <a:t>Energétiques</a:t>
                      </a:r>
                      <a:endParaRPr lang="x-none" sz="1600" dirty="0">
                        <a:effectLst/>
                      </a:endParaRPr>
                    </a:p>
                  </a:txBody>
                  <a:tcPr marL="57923" marR="579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600"/>
                        </a:spcBef>
                        <a:spcAft>
                          <a:spcPts val="600"/>
                        </a:spcAft>
                        <a:tabLst>
                          <a:tab pos="1663700" algn="l"/>
                        </a:tabLst>
                      </a:pPr>
                      <a:r>
                        <a:rPr lang="fr-FR" sz="1600" dirty="0">
                          <a:effectLst/>
                        </a:rPr>
                        <a:t>Code pétrolier</a:t>
                      </a:r>
                      <a:endParaRPr lang="x-none" sz="1600" dirty="0">
                        <a:effectLst/>
                        <a:latin typeface="Calibri" panose="020F0502020204030204" pitchFamily="34" charset="0"/>
                        <a:ea typeface="Calibri" panose="020F0502020204030204" pitchFamily="34" charset="0"/>
                        <a:cs typeface="Arial" panose="020B0604020202020204" pitchFamily="34" charset="0"/>
                      </a:endParaRPr>
                    </a:p>
                  </a:txBody>
                  <a:tcPr marL="57923" marR="579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25231941"/>
                  </a:ext>
                </a:extLst>
              </a:tr>
              <a:tr h="399391">
                <a:tc>
                  <a:txBody>
                    <a:bodyPr/>
                    <a:lstStyle/>
                    <a:p>
                      <a:pPr algn="just">
                        <a:lnSpc>
                          <a:spcPct val="100000"/>
                        </a:lnSpc>
                        <a:spcBef>
                          <a:spcPts val="600"/>
                        </a:spcBef>
                        <a:spcAft>
                          <a:spcPts val="600"/>
                        </a:spcAft>
                        <a:tabLst>
                          <a:tab pos="1663700" algn="l"/>
                        </a:tabLst>
                      </a:pPr>
                      <a:r>
                        <a:rPr lang="fr-FR" sz="1600" dirty="0">
                          <a:effectLst/>
                        </a:rPr>
                        <a:t>Ministère de l’intérieur</a:t>
                      </a:r>
                      <a:endParaRPr lang="x-none"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7923" marR="57923" marT="0" marB="0">
                    <a:lnR w="12700" cap="flat" cmpd="sng" algn="ctr">
                      <a:solidFill>
                        <a:schemeClr val="tx1"/>
                      </a:solidFill>
                      <a:prstDash val="solid"/>
                      <a:round/>
                      <a:headEnd type="none" w="med" len="med"/>
                      <a:tailEnd type="none" w="med" len="med"/>
                    </a:lnR>
                  </a:tcPr>
                </a:tc>
                <a:tc>
                  <a:txBody>
                    <a:bodyPr/>
                    <a:lstStyle/>
                    <a:p>
                      <a:pPr algn="just">
                        <a:lnSpc>
                          <a:spcPct val="100000"/>
                        </a:lnSpc>
                        <a:spcBef>
                          <a:spcPts val="600"/>
                        </a:spcBef>
                        <a:spcAft>
                          <a:spcPts val="600"/>
                        </a:spcAft>
                        <a:tabLst>
                          <a:tab pos="1663700" algn="l"/>
                        </a:tabLst>
                      </a:pPr>
                      <a:r>
                        <a:rPr lang="fr-FR" sz="1600">
                          <a:effectLst/>
                        </a:rPr>
                        <a:t>Direction des affaires intérieures et des cultes</a:t>
                      </a:r>
                      <a:endParaRPr lang="x-none" sz="1600">
                        <a:effectLst/>
                        <a:latin typeface="Calibri" panose="020F0502020204030204" pitchFamily="34" charset="0"/>
                        <a:ea typeface="Calibri" panose="020F0502020204030204" pitchFamily="34" charset="0"/>
                        <a:cs typeface="Arial" panose="020B0604020202020204" pitchFamily="34" charset="0"/>
                      </a:endParaRPr>
                    </a:p>
                  </a:txBody>
                  <a:tcPr marL="57923" marR="579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600"/>
                        </a:spcBef>
                        <a:spcAft>
                          <a:spcPts val="600"/>
                        </a:spcAft>
                        <a:tabLst>
                          <a:tab pos="1663700" algn="l"/>
                        </a:tabLst>
                      </a:pPr>
                      <a:r>
                        <a:rPr lang="fr-FR" sz="1600" dirty="0">
                          <a:effectLst/>
                        </a:rPr>
                        <a:t>Accord-Cadre</a:t>
                      </a:r>
                      <a:endParaRPr lang="x-none" sz="1600" dirty="0">
                        <a:effectLst/>
                        <a:latin typeface="Calibri" panose="020F0502020204030204" pitchFamily="34" charset="0"/>
                        <a:ea typeface="Calibri" panose="020F0502020204030204" pitchFamily="34" charset="0"/>
                        <a:cs typeface="Arial" panose="020B0604020202020204" pitchFamily="34" charset="0"/>
                      </a:endParaRPr>
                    </a:p>
                  </a:txBody>
                  <a:tcPr marL="57923" marR="579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69666281"/>
                  </a:ext>
                </a:extLst>
              </a:tr>
            </a:tbl>
          </a:graphicData>
        </a:graphic>
      </p:graphicFrame>
      <p:sp>
        <p:nvSpPr>
          <p:cNvPr id="7" name="Rectangle : coins arrondis 4">
            <a:extLst>
              <a:ext uri="{FF2B5EF4-FFF2-40B4-BE49-F238E27FC236}">
                <a16:creationId xmlns:a16="http://schemas.microsoft.com/office/drawing/2014/main" xmlns="" id="{9F60A39B-B33E-4880-A057-371770EB494F}"/>
              </a:ext>
            </a:extLst>
          </p:cNvPr>
          <p:cNvSpPr/>
          <p:nvPr/>
        </p:nvSpPr>
        <p:spPr>
          <a:xfrm>
            <a:off x="8943975" y="936648"/>
            <a:ext cx="3248025" cy="46786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700" b="1" dirty="0">
                <a:solidFill>
                  <a:schemeClr val="tx1"/>
                </a:solidFill>
              </a:rPr>
              <a:t>Structure dédiée pour chaque type d’exonération</a:t>
            </a:r>
            <a:endParaRPr lang="fr-FR" b="1" dirty="0">
              <a:solidFill>
                <a:schemeClr val="tx1"/>
              </a:solidFill>
            </a:endParaRPr>
          </a:p>
          <a:p>
            <a:pPr algn="just"/>
            <a:endParaRPr lang="fr-FR" b="1" dirty="0">
              <a:solidFill>
                <a:schemeClr val="tx1"/>
              </a:solidFill>
            </a:endParaRPr>
          </a:p>
          <a:p>
            <a:pPr algn="ctr"/>
            <a:r>
              <a:rPr lang="fr-FR" b="1" dirty="0">
                <a:solidFill>
                  <a:schemeClr val="tx1"/>
                </a:solidFill>
              </a:rPr>
              <a:t>Relation fonctionnelle entre les structures </a:t>
            </a:r>
          </a:p>
          <a:p>
            <a:pPr algn="just"/>
            <a:r>
              <a:rPr lang="fr-FR" dirty="0"/>
              <a:t> Cependant toute proposition de mesures d’exonération doit requérir l’avis technique du Ministère de l’Economie et des Finances avant son introduction en Conseil des Ministres et par la suite à l’Assemblée nationale</a:t>
            </a:r>
            <a:endParaRPr lang="x-none" dirty="0"/>
          </a:p>
        </p:txBody>
      </p:sp>
    </p:spTree>
    <p:extLst>
      <p:ext uri="{BB962C8B-B14F-4D97-AF65-F5344CB8AC3E}">
        <p14:creationId xmlns:p14="http://schemas.microsoft.com/office/powerpoint/2010/main" val="1153873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p:cNvSpPr txBox="1"/>
          <p:nvPr/>
        </p:nvSpPr>
        <p:spPr>
          <a:xfrm>
            <a:off x="323850" y="199014"/>
            <a:ext cx="10881179" cy="400110"/>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fr-FR" sz="2000" b="1" dirty="0" smtClean="0">
                <a:solidFill>
                  <a:schemeClr val="accent4">
                    <a:lumMod val="60000"/>
                    <a:lumOff val="40000"/>
                  </a:schemeClr>
                </a:solidFill>
                <a:latin typeface="Bookman Old Style" panose="02050604050505020204" pitchFamily="18" charset="0"/>
              </a:rPr>
              <a:t>II. GOUVERNANCE INSTITUTIONNELLE DES DEPENSES FISCALES </a:t>
            </a:r>
            <a:r>
              <a:rPr lang="fr-FR" sz="2000" b="1" dirty="0" smtClean="0">
                <a:solidFill>
                  <a:schemeClr val="accent4">
                    <a:lumMod val="60000"/>
                    <a:lumOff val="40000"/>
                  </a:schemeClr>
                </a:solidFill>
                <a:latin typeface="Bookman Old Style" panose="02050604050505020204" pitchFamily="18" charset="0"/>
              </a:rPr>
              <a:t>(2/4)</a:t>
            </a:r>
            <a:endParaRPr lang="fr-FR" sz="2000" b="1" dirty="0">
              <a:solidFill>
                <a:schemeClr val="bg1">
                  <a:lumMod val="95000"/>
                </a:schemeClr>
              </a:solidFill>
              <a:latin typeface="Bookman Old Style" panose="02050604050505020204" pitchFamily="18" charset="0"/>
            </a:endParaRPr>
          </a:p>
        </p:txBody>
      </p:sp>
      <p:sp>
        <p:nvSpPr>
          <p:cNvPr id="8" name="Espace réservé du contenu 5">
            <a:extLst>
              <a:ext uri="{FF2B5EF4-FFF2-40B4-BE49-F238E27FC236}">
                <a16:creationId xmlns:a16="http://schemas.microsoft.com/office/drawing/2014/main" xmlns="" id="{AD594564-7E2B-4E49-ABBF-E721D99987B3}"/>
              </a:ext>
            </a:extLst>
          </p:cNvPr>
          <p:cNvSpPr>
            <a:spLocks noGrp="1"/>
          </p:cNvSpPr>
          <p:nvPr>
            <p:ph idx="1"/>
          </p:nvPr>
        </p:nvSpPr>
        <p:spPr>
          <a:xfrm>
            <a:off x="117566" y="695921"/>
            <a:ext cx="11929730" cy="5913885"/>
          </a:xfrm>
        </p:spPr>
        <p:txBody>
          <a:bodyPr>
            <a:noAutofit/>
          </a:bodyPr>
          <a:lstStyle/>
          <a:p>
            <a:pPr>
              <a:lnSpc>
                <a:spcPct val="170000"/>
              </a:lnSpc>
              <a:spcBef>
                <a:spcPts val="600"/>
              </a:spcBef>
              <a:spcAft>
                <a:spcPts val="600"/>
              </a:spcAft>
            </a:pPr>
            <a:r>
              <a:rPr lang="fr-FR" sz="2000" dirty="0">
                <a:latin typeface="Bookman Old Style" panose="02050604050505020204" pitchFamily="18" charset="0"/>
              </a:rPr>
              <a:t>Gestion des exonérations assurée par une structure mixte (IMPOTS- DOUANE)</a:t>
            </a:r>
          </a:p>
          <a:p>
            <a:pPr>
              <a:lnSpc>
                <a:spcPct val="170000"/>
              </a:lnSpc>
              <a:spcBef>
                <a:spcPts val="600"/>
              </a:spcBef>
              <a:spcAft>
                <a:spcPts val="600"/>
              </a:spcAft>
            </a:pPr>
            <a:r>
              <a:rPr lang="fr-FR" sz="2000" dirty="0">
                <a:latin typeface="Bookman Old Style" panose="02050604050505020204" pitchFamily="18" charset="0"/>
              </a:rPr>
              <a:t>Existence d’un logiciel de gestion des exonérations (GESEXO)</a:t>
            </a:r>
          </a:p>
          <a:p>
            <a:pPr>
              <a:lnSpc>
                <a:spcPct val="170000"/>
              </a:lnSpc>
              <a:spcBef>
                <a:spcPts val="600"/>
              </a:spcBef>
              <a:spcAft>
                <a:spcPts val="600"/>
              </a:spcAft>
            </a:pPr>
            <a:r>
              <a:rPr lang="fr-FR" sz="2000" dirty="0">
                <a:latin typeface="Bookman Old Style" panose="02050604050505020204" pitchFamily="18" charset="0"/>
              </a:rPr>
              <a:t>Traitement des </a:t>
            </a:r>
            <a:r>
              <a:rPr lang="fr-FR" sz="2000" dirty="0" smtClean="0">
                <a:latin typeface="Bookman Old Style" panose="02050604050505020204" pitchFamily="18" charset="0"/>
              </a:rPr>
              <a:t>exonérations </a:t>
            </a:r>
            <a:r>
              <a:rPr lang="fr-FR" sz="2000" dirty="0">
                <a:latin typeface="Bookman Old Style" panose="02050604050505020204" pitchFamily="18" charset="0"/>
              </a:rPr>
              <a:t>digitalisés au niveau de la Douane</a:t>
            </a:r>
          </a:p>
          <a:p>
            <a:pPr>
              <a:lnSpc>
                <a:spcPct val="170000"/>
              </a:lnSpc>
              <a:spcBef>
                <a:spcPts val="600"/>
              </a:spcBef>
              <a:spcAft>
                <a:spcPts val="600"/>
              </a:spcAft>
            </a:pPr>
            <a:r>
              <a:rPr lang="fr-FR" sz="2000" dirty="0">
                <a:latin typeface="Bookman Old Style" panose="02050604050505020204" pitchFamily="18" charset="0"/>
              </a:rPr>
              <a:t>Procédure  d’octroi des exonérations en trois phases (MP1-MP2-MP3) mais encore manuel </a:t>
            </a:r>
            <a:r>
              <a:rPr lang="fr-FR" sz="2000" dirty="0" smtClean="0">
                <a:latin typeface="Bookman Old Style" panose="02050604050505020204" pitchFamily="18" charset="0"/>
              </a:rPr>
              <a:t>(</a:t>
            </a:r>
            <a:r>
              <a:rPr lang="fr-FR" sz="2000" dirty="0" smtClean="0">
                <a:latin typeface="Bookman Old Style" panose="02050604050505020204" pitchFamily="18" charset="0"/>
              </a:rPr>
              <a:t>sur la base d’un </a:t>
            </a:r>
            <a:r>
              <a:rPr lang="fr-FR" sz="2000" dirty="0" smtClean="0">
                <a:latin typeface="Bookman Old Style" panose="02050604050505020204" pitchFamily="18" charset="0"/>
              </a:rPr>
              <a:t>acte </a:t>
            </a:r>
            <a:r>
              <a:rPr lang="fr-FR" sz="2000" dirty="0">
                <a:latin typeface="Bookman Old Style" panose="02050604050505020204" pitchFamily="18" charset="0"/>
              </a:rPr>
              <a:t>règlementaire)</a:t>
            </a:r>
          </a:p>
          <a:p>
            <a:pPr lvl="2">
              <a:spcBef>
                <a:spcPts val="1200"/>
              </a:spcBef>
              <a:spcAft>
                <a:spcPts val="1200"/>
              </a:spcAft>
              <a:buFont typeface="Wingdings" panose="05000000000000000000" pitchFamily="2" charset="2"/>
              <a:buChar char="v"/>
            </a:pPr>
            <a:r>
              <a:rPr lang="fr-FR" dirty="0" smtClean="0">
                <a:effectLst/>
                <a:latin typeface="Bookman Old Style" panose="02050604050505020204" pitchFamily="18" charset="0"/>
                <a:ea typeface="Calibri" panose="020F0502020204030204" pitchFamily="34" charset="0"/>
                <a:cs typeface="Arial" panose="020B0604020202020204" pitchFamily="34" charset="0"/>
              </a:rPr>
              <a:t>MP1 </a:t>
            </a:r>
            <a:r>
              <a:rPr lang="fr-FR" dirty="0">
                <a:effectLst/>
                <a:latin typeface="Bookman Old Style" panose="02050604050505020204" pitchFamily="18" charset="0"/>
                <a:ea typeface="Calibri" panose="020F0502020204030204" pitchFamily="34" charset="0"/>
                <a:cs typeface="Arial" panose="020B0604020202020204" pitchFamily="34" charset="0"/>
              </a:rPr>
              <a:t>(contrôler la présence physique des pièces, vérification de la conformité et la validité des pièces dans les dossiers, appréciation de la cohérence entre les pièces composant le dossier, traitement informatique, </a:t>
            </a:r>
            <a:r>
              <a:rPr lang="fr-FR" dirty="0" err="1">
                <a:effectLst/>
                <a:latin typeface="Bookman Old Style" panose="02050604050505020204" pitchFamily="18" charset="0"/>
                <a:ea typeface="Calibri" panose="020F0502020204030204" pitchFamily="34" charset="0"/>
                <a:cs typeface="Arial" panose="020B0604020202020204" pitchFamily="34" charset="0"/>
              </a:rPr>
              <a:t>etc</a:t>
            </a:r>
            <a:r>
              <a:rPr lang="fr-FR" dirty="0">
                <a:effectLst/>
                <a:latin typeface="Bookman Old Style" panose="02050604050505020204" pitchFamily="18" charset="0"/>
                <a:ea typeface="Calibri" panose="020F0502020204030204" pitchFamily="34" charset="0"/>
                <a:cs typeface="Arial" panose="020B0604020202020204" pitchFamily="34" charset="0"/>
              </a:rPr>
              <a:t>).</a:t>
            </a:r>
          </a:p>
          <a:p>
            <a:pPr lvl="2">
              <a:spcBef>
                <a:spcPts val="1200"/>
              </a:spcBef>
              <a:spcAft>
                <a:spcPts val="1200"/>
              </a:spcAft>
              <a:buFont typeface="Wingdings" panose="05000000000000000000" pitchFamily="2" charset="2"/>
              <a:buChar char="v"/>
            </a:pPr>
            <a:r>
              <a:rPr lang="fr-FR" dirty="0">
                <a:latin typeface="Bookman Old Style" panose="02050604050505020204" pitchFamily="18" charset="0"/>
                <a:cs typeface="Arial" panose="020B0604020202020204" pitchFamily="34" charset="0"/>
              </a:rPr>
              <a:t> MP2: liquidation des droits et taxes </a:t>
            </a:r>
          </a:p>
          <a:p>
            <a:pPr lvl="2">
              <a:spcBef>
                <a:spcPts val="1200"/>
              </a:spcBef>
              <a:spcAft>
                <a:spcPts val="1200"/>
              </a:spcAft>
              <a:buFont typeface="Wingdings" panose="05000000000000000000" pitchFamily="2" charset="2"/>
              <a:buChar char="v"/>
            </a:pPr>
            <a:r>
              <a:rPr lang="fr-FR" dirty="0">
                <a:latin typeface="Bookman Old Style" panose="02050604050505020204" pitchFamily="18" charset="0"/>
                <a:cs typeface="Arial" panose="020B0604020202020204" pitchFamily="34" charset="0"/>
              </a:rPr>
              <a:t>les recettes des impôts et de la douane délivrent le MP3 valant règlement des droits correspondants. Les MP3 sont </a:t>
            </a:r>
            <a:r>
              <a:rPr lang="fr-FR" dirty="0" smtClean="0">
                <a:latin typeface="Bookman Old Style" panose="02050604050505020204" pitchFamily="18" charset="0"/>
                <a:cs typeface="Arial" panose="020B0604020202020204" pitchFamily="34" charset="0"/>
              </a:rPr>
              <a:t>comptabilisés </a:t>
            </a:r>
            <a:r>
              <a:rPr lang="fr-FR" dirty="0">
                <a:latin typeface="Bookman Old Style" panose="02050604050505020204" pitchFamily="18" charset="0"/>
                <a:cs typeface="Arial" panose="020B0604020202020204" pitchFamily="34" charset="0"/>
              </a:rPr>
              <a:t>comme des dépenses d’ordre</a:t>
            </a:r>
          </a:p>
        </p:txBody>
      </p:sp>
    </p:spTree>
    <p:extLst>
      <p:ext uri="{BB962C8B-B14F-4D97-AF65-F5344CB8AC3E}">
        <p14:creationId xmlns:p14="http://schemas.microsoft.com/office/powerpoint/2010/main" val="36312266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p:cNvSpPr txBox="1"/>
          <p:nvPr/>
        </p:nvSpPr>
        <p:spPr>
          <a:xfrm>
            <a:off x="323850" y="199014"/>
            <a:ext cx="10881179" cy="400110"/>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fr-FR" sz="2000" b="1" dirty="0" smtClean="0">
                <a:solidFill>
                  <a:schemeClr val="accent4">
                    <a:lumMod val="60000"/>
                    <a:lumOff val="40000"/>
                  </a:schemeClr>
                </a:solidFill>
                <a:latin typeface="Bookman Old Style" panose="02050604050505020204" pitchFamily="18" charset="0"/>
              </a:rPr>
              <a:t>II. GOUVERNANCE INSTITUTIONNELLE DES DEPENSES FISCALES </a:t>
            </a:r>
            <a:endParaRPr lang="fr-FR" sz="2000" b="1" dirty="0">
              <a:solidFill>
                <a:schemeClr val="bg1">
                  <a:lumMod val="95000"/>
                </a:schemeClr>
              </a:solidFill>
              <a:latin typeface="Bookman Old Style" panose="02050604050505020204" pitchFamily="18" charset="0"/>
            </a:endParaRPr>
          </a:p>
        </p:txBody>
      </p:sp>
      <p:sp>
        <p:nvSpPr>
          <p:cNvPr id="8" name="Espace réservé du contenu 5">
            <a:extLst>
              <a:ext uri="{FF2B5EF4-FFF2-40B4-BE49-F238E27FC236}">
                <a16:creationId xmlns:a16="http://schemas.microsoft.com/office/drawing/2014/main" xmlns="" id="{AD594564-7E2B-4E49-ABBF-E721D99987B3}"/>
              </a:ext>
            </a:extLst>
          </p:cNvPr>
          <p:cNvSpPr>
            <a:spLocks noGrp="1"/>
          </p:cNvSpPr>
          <p:nvPr>
            <p:ph idx="1"/>
          </p:nvPr>
        </p:nvSpPr>
        <p:spPr>
          <a:xfrm>
            <a:off x="91440" y="865738"/>
            <a:ext cx="11929730" cy="5704879"/>
          </a:xfrm>
        </p:spPr>
        <p:txBody>
          <a:bodyPr>
            <a:noAutofit/>
          </a:bodyPr>
          <a:lstStyle/>
          <a:p>
            <a:pPr marL="228600" lvl="2">
              <a:lnSpc>
                <a:spcPct val="100000"/>
              </a:lnSpc>
              <a:spcBef>
                <a:spcPts val="1000"/>
              </a:spcBef>
              <a:spcAft>
                <a:spcPts val="1200"/>
              </a:spcAft>
            </a:pPr>
            <a:r>
              <a:rPr lang="fr-FR" dirty="0">
                <a:latin typeface="Bookman Old Style" panose="02050604050505020204" pitchFamily="18" charset="0"/>
              </a:rPr>
              <a:t>Existence d’une Commission de suivi des exonérations et de l’évaluation des dépenses fiscales </a:t>
            </a:r>
            <a:r>
              <a:rPr lang="fr-FR" dirty="0" smtClean="0">
                <a:latin typeface="Bookman Old Style" panose="02050604050505020204" pitchFamily="18" charset="0"/>
              </a:rPr>
              <a:t>(</a:t>
            </a:r>
            <a:r>
              <a:rPr lang="fr-FR" dirty="0" smtClean="0">
                <a:latin typeface="Bookman Old Style" panose="02050604050505020204" pitchFamily="18" charset="0"/>
              </a:rPr>
              <a:t>composée </a:t>
            </a:r>
            <a:r>
              <a:rPr lang="fr-FR" dirty="0">
                <a:latin typeface="Bookman Old Style" panose="02050604050505020204" pitchFamily="18" charset="0"/>
              </a:rPr>
              <a:t>des cadres </a:t>
            </a:r>
            <a:r>
              <a:rPr lang="fr-FR" dirty="0" smtClean="0">
                <a:latin typeface="Bookman Old Style" panose="02050604050505020204" pitchFamily="18" charset="0"/>
              </a:rPr>
              <a:t>des Directions </a:t>
            </a:r>
            <a:r>
              <a:rPr lang="fr-FR" dirty="0">
                <a:latin typeface="Bookman Old Style" panose="02050604050505020204" pitchFamily="18" charset="0"/>
              </a:rPr>
              <a:t>techniques du Ministère de l’Economie et des Finances</a:t>
            </a:r>
            <a:r>
              <a:rPr lang="fr-FR" dirty="0" smtClean="0">
                <a:latin typeface="Bookman Old Style" panose="02050604050505020204" pitchFamily="18" charset="0"/>
              </a:rPr>
              <a:t>) :</a:t>
            </a:r>
            <a:endParaRPr lang="fr-FR" dirty="0">
              <a:latin typeface="Bookman Old Style" panose="02050604050505020204" pitchFamily="18" charset="0"/>
            </a:endParaRPr>
          </a:p>
          <a:p>
            <a:pPr marL="800100" lvl="1" indent="-342900" algn="just">
              <a:lnSpc>
                <a:spcPct val="100000"/>
              </a:lnSpc>
              <a:spcBef>
                <a:spcPts val="600"/>
              </a:spcBef>
              <a:spcAft>
                <a:spcPts val="600"/>
              </a:spcAft>
              <a:buFont typeface="Verdana" panose="020B0604030504040204" pitchFamily="34" charset="0"/>
              <a:buChar char="-"/>
              <a:tabLst>
                <a:tab pos="1663700" algn="l"/>
              </a:tabLst>
            </a:pPr>
            <a:r>
              <a:rPr lang="fr-FR" sz="2000" dirty="0">
                <a:latin typeface="Bookman Old Style" panose="02050604050505020204" pitchFamily="18" charset="0"/>
                <a:ea typeface="Calibri" panose="020F0502020204030204" pitchFamily="34" charset="0"/>
                <a:cs typeface="Arial" panose="020B0604020202020204" pitchFamily="34" charset="0"/>
              </a:rPr>
              <a:t>étudier les projets de textes portant exonérations fiscales et douanières ;</a:t>
            </a:r>
            <a:endParaRPr lang="x-none" sz="2000" dirty="0">
              <a:latin typeface="Bookman Old Style" panose="02050604050505020204" pitchFamily="18" charset="0"/>
              <a:ea typeface="Calibri" panose="020F0502020204030204" pitchFamily="34" charset="0"/>
              <a:cs typeface="Arial" panose="020B0604020202020204" pitchFamily="34" charset="0"/>
            </a:endParaRPr>
          </a:p>
          <a:p>
            <a:pPr marL="800100" lvl="1" indent="-342900" algn="just">
              <a:lnSpc>
                <a:spcPct val="100000"/>
              </a:lnSpc>
              <a:spcBef>
                <a:spcPts val="600"/>
              </a:spcBef>
              <a:spcAft>
                <a:spcPts val="600"/>
              </a:spcAft>
              <a:buFont typeface="Verdana" panose="020B0604030504040204" pitchFamily="34" charset="0"/>
              <a:buChar char="-"/>
              <a:tabLst>
                <a:tab pos="1663700" algn="l"/>
              </a:tabLst>
            </a:pPr>
            <a:r>
              <a:rPr lang="fr-FR" sz="2000" dirty="0">
                <a:latin typeface="Bookman Old Style" panose="02050604050505020204" pitchFamily="18" charset="0"/>
                <a:cs typeface="Arial" panose="020B0604020202020204" pitchFamily="34" charset="0"/>
              </a:rPr>
              <a:t>proposer la codification des différentes exonérations en vue d’une harmonisation des régimes fiscal et douanier ;</a:t>
            </a:r>
            <a:endParaRPr lang="x-none" sz="2000" dirty="0">
              <a:latin typeface="Bookman Old Style" panose="02050604050505020204" pitchFamily="18" charset="0"/>
              <a:cs typeface="Arial" panose="020B0604020202020204" pitchFamily="34" charset="0"/>
            </a:endParaRPr>
          </a:p>
          <a:p>
            <a:pPr marL="800100" lvl="1" indent="-342900" algn="just">
              <a:lnSpc>
                <a:spcPct val="100000"/>
              </a:lnSpc>
              <a:spcBef>
                <a:spcPts val="600"/>
              </a:spcBef>
              <a:spcAft>
                <a:spcPts val="600"/>
              </a:spcAft>
              <a:buFont typeface="Verdana" panose="020B0604030504040204" pitchFamily="34" charset="0"/>
              <a:buChar char="-"/>
              <a:tabLst>
                <a:tab pos="1663700" algn="l"/>
              </a:tabLst>
            </a:pPr>
            <a:r>
              <a:rPr lang="fr-FR" sz="2000" dirty="0">
                <a:latin typeface="Bookman Old Style" panose="02050604050505020204" pitchFamily="18" charset="0"/>
                <a:cs typeface="Arial" panose="020B0604020202020204" pitchFamily="34" charset="0"/>
              </a:rPr>
              <a:t>contrôler périodiquement la destination des opérations bénéficiant des exonérations en vue de proposer des solutions d’encadrement ;</a:t>
            </a:r>
            <a:endParaRPr lang="x-none" sz="2000" dirty="0">
              <a:latin typeface="Bookman Old Style" panose="02050604050505020204" pitchFamily="18" charset="0"/>
              <a:cs typeface="Arial" panose="020B0604020202020204" pitchFamily="34" charset="0"/>
            </a:endParaRPr>
          </a:p>
          <a:p>
            <a:pPr marL="800100" lvl="1" indent="-342900" algn="just">
              <a:lnSpc>
                <a:spcPct val="100000"/>
              </a:lnSpc>
              <a:spcBef>
                <a:spcPts val="600"/>
              </a:spcBef>
              <a:spcAft>
                <a:spcPts val="600"/>
              </a:spcAft>
              <a:buFont typeface="Verdana" panose="020B0604030504040204" pitchFamily="34" charset="0"/>
              <a:buChar char="-"/>
              <a:tabLst>
                <a:tab pos="1663700" algn="l"/>
              </a:tabLst>
            </a:pPr>
            <a:r>
              <a:rPr lang="fr-FR" sz="2000" dirty="0">
                <a:latin typeface="Bookman Old Style" panose="02050604050505020204" pitchFamily="18" charset="0"/>
                <a:cs typeface="Arial" panose="020B0604020202020204" pitchFamily="34" charset="0"/>
              </a:rPr>
              <a:t>proposer des solutions d’amélioration de la digitalisation de la gestion des exonérations fiscales et douanières ;</a:t>
            </a:r>
            <a:endParaRPr lang="x-none" sz="2000" dirty="0">
              <a:latin typeface="Bookman Old Style" panose="02050604050505020204" pitchFamily="18" charset="0"/>
              <a:cs typeface="Arial" panose="020B0604020202020204" pitchFamily="34" charset="0"/>
            </a:endParaRPr>
          </a:p>
          <a:p>
            <a:pPr marL="800100" lvl="1" indent="-342900" algn="just">
              <a:lnSpc>
                <a:spcPct val="100000"/>
              </a:lnSpc>
              <a:spcBef>
                <a:spcPts val="600"/>
              </a:spcBef>
              <a:spcAft>
                <a:spcPts val="600"/>
              </a:spcAft>
              <a:buFont typeface="Verdana" panose="020B0604030504040204" pitchFamily="34" charset="0"/>
              <a:buChar char="-"/>
              <a:tabLst>
                <a:tab pos="1663700" algn="l"/>
              </a:tabLst>
            </a:pPr>
            <a:r>
              <a:rPr lang="fr-FR" sz="2000" dirty="0">
                <a:latin typeface="Bookman Old Style" panose="02050604050505020204" pitchFamily="18" charset="0"/>
                <a:cs typeface="Arial" panose="020B0604020202020204" pitchFamily="34" charset="0"/>
              </a:rPr>
              <a:t>valider le rapport annuel d’évaluation des dépenses fiscales ;</a:t>
            </a:r>
            <a:endParaRPr lang="x-none" sz="2000" dirty="0">
              <a:latin typeface="Bookman Old Style" panose="02050604050505020204" pitchFamily="18" charset="0"/>
              <a:cs typeface="Arial" panose="020B0604020202020204" pitchFamily="34" charset="0"/>
            </a:endParaRPr>
          </a:p>
          <a:p>
            <a:pPr marL="800100" lvl="1" indent="-342900" algn="just">
              <a:lnSpc>
                <a:spcPct val="100000"/>
              </a:lnSpc>
              <a:spcBef>
                <a:spcPts val="600"/>
              </a:spcBef>
              <a:spcAft>
                <a:spcPts val="600"/>
              </a:spcAft>
              <a:buFont typeface="Verdana" panose="020B0604030504040204" pitchFamily="34" charset="0"/>
              <a:buChar char="-"/>
              <a:tabLst>
                <a:tab pos="1663700" algn="l"/>
              </a:tabLst>
            </a:pPr>
            <a:r>
              <a:rPr lang="fr-FR" sz="2000" dirty="0">
                <a:latin typeface="Bookman Old Style" panose="02050604050505020204" pitchFamily="18" charset="0"/>
                <a:cs typeface="Arial" panose="020B0604020202020204" pitchFamily="34" charset="0"/>
              </a:rPr>
              <a:t>Assurer la publication du rapport d’évaluation des dépenses fiscales conformément au calendrier budgétaire ;</a:t>
            </a:r>
            <a:endParaRPr lang="x-none" sz="2000" dirty="0">
              <a:latin typeface="Bookman Old Style" panose="02050604050505020204" pitchFamily="18" charset="0"/>
              <a:cs typeface="Arial" panose="020B0604020202020204" pitchFamily="34" charset="0"/>
            </a:endParaRPr>
          </a:p>
          <a:p>
            <a:pPr marL="228600" lvl="2">
              <a:lnSpc>
                <a:spcPct val="100000"/>
              </a:lnSpc>
              <a:spcBef>
                <a:spcPts val="1000"/>
              </a:spcBef>
              <a:spcAft>
                <a:spcPts val="1200"/>
              </a:spcAft>
            </a:pPr>
            <a:r>
              <a:rPr lang="fr-FR" dirty="0">
                <a:latin typeface="Bookman Old Style" panose="02050604050505020204" pitchFamily="18" charset="0"/>
              </a:rPr>
              <a:t>Suivi mensuel des exonérations: statistiques mensuelles sur la fiscalité indirecte</a:t>
            </a:r>
            <a:endParaRPr lang="x-none" dirty="0">
              <a:latin typeface="Bookman Old Style" panose="02050604050505020204" pitchFamily="18" charset="0"/>
            </a:endParaRPr>
          </a:p>
        </p:txBody>
      </p:sp>
    </p:spTree>
    <p:extLst>
      <p:ext uri="{BB962C8B-B14F-4D97-AF65-F5344CB8AC3E}">
        <p14:creationId xmlns:p14="http://schemas.microsoft.com/office/powerpoint/2010/main" val="2626049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p:cNvSpPr txBox="1"/>
          <p:nvPr/>
        </p:nvSpPr>
        <p:spPr>
          <a:xfrm>
            <a:off x="323850" y="199014"/>
            <a:ext cx="10881179" cy="400110"/>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fr-FR" sz="2000" b="1" dirty="0" smtClean="0">
                <a:solidFill>
                  <a:schemeClr val="accent4">
                    <a:lumMod val="60000"/>
                    <a:lumOff val="40000"/>
                  </a:schemeClr>
                </a:solidFill>
                <a:latin typeface="Bookman Old Style" panose="02050604050505020204" pitchFamily="18" charset="0"/>
              </a:rPr>
              <a:t>II. GOUVERNANCE INSTITUTIONNELLE DES DEPENSES FISCALES </a:t>
            </a:r>
            <a:endParaRPr lang="fr-FR" sz="2000" b="1" dirty="0">
              <a:solidFill>
                <a:schemeClr val="bg1">
                  <a:lumMod val="95000"/>
                </a:schemeClr>
              </a:solidFill>
              <a:latin typeface="Bookman Old Style" panose="02050604050505020204" pitchFamily="18" charset="0"/>
            </a:endParaRPr>
          </a:p>
        </p:txBody>
      </p:sp>
      <p:sp>
        <p:nvSpPr>
          <p:cNvPr id="8" name="Espace réservé du contenu 5">
            <a:extLst>
              <a:ext uri="{FF2B5EF4-FFF2-40B4-BE49-F238E27FC236}">
                <a16:creationId xmlns:a16="http://schemas.microsoft.com/office/drawing/2014/main" xmlns="" id="{AD594564-7E2B-4E49-ABBF-E721D99987B3}"/>
              </a:ext>
            </a:extLst>
          </p:cNvPr>
          <p:cNvSpPr>
            <a:spLocks noGrp="1"/>
          </p:cNvSpPr>
          <p:nvPr>
            <p:ph idx="1"/>
          </p:nvPr>
        </p:nvSpPr>
        <p:spPr>
          <a:xfrm>
            <a:off x="0" y="813487"/>
            <a:ext cx="11929730" cy="5704880"/>
          </a:xfrm>
        </p:spPr>
        <p:txBody>
          <a:bodyPr>
            <a:noAutofit/>
          </a:bodyPr>
          <a:lstStyle/>
          <a:p>
            <a:pPr marL="228600" lvl="2">
              <a:lnSpc>
                <a:spcPct val="100000"/>
              </a:lnSpc>
              <a:spcBef>
                <a:spcPts val="1000"/>
              </a:spcBef>
              <a:spcAft>
                <a:spcPts val="1200"/>
              </a:spcAft>
            </a:pPr>
            <a:r>
              <a:rPr lang="fr-FR" dirty="0">
                <a:latin typeface="Bookman Old Style" panose="02050604050505020204" pitchFamily="18" charset="0"/>
              </a:rPr>
              <a:t>Quelques limites constatées</a:t>
            </a:r>
          </a:p>
          <a:p>
            <a:pPr marL="800100" lvl="1" indent="-342900" algn="just">
              <a:lnSpc>
                <a:spcPct val="100000"/>
              </a:lnSpc>
              <a:spcBef>
                <a:spcPts val="600"/>
              </a:spcBef>
              <a:spcAft>
                <a:spcPts val="600"/>
              </a:spcAft>
              <a:buFont typeface="Verdana" panose="020B0604030504040204" pitchFamily="34" charset="0"/>
              <a:buChar char="-"/>
              <a:tabLst>
                <a:tab pos="1663700" algn="l"/>
              </a:tabLst>
            </a:pPr>
            <a:r>
              <a:rPr lang="fr-FR" sz="2000" dirty="0">
                <a:latin typeface="Bookman Old Style" panose="02050604050505020204" pitchFamily="18" charset="0"/>
                <a:cs typeface="Arial" panose="020B0604020202020204" pitchFamily="34" charset="0"/>
              </a:rPr>
              <a:t>Les exonérations sans formalités préalables ne sont pas systématiquement enregistrées dans le logiciel GESEXO.  </a:t>
            </a:r>
            <a:endParaRPr lang="fr-FR" sz="2000" dirty="0" smtClean="0">
              <a:latin typeface="Bookman Old Style" panose="02050604050505020204" pitchFamily="18" charset="0"/>
              <a:cs typeface="Arial" panose="020B0604020202020204" pitchFamily="34" charset="0"/>
            </a:endParaRPr>
          </a:p>
          <a:p>
            <a:pPr marL="800100" lvl="1" indent="-342900" algn="just">
              <a:lnSpc>
                <a:spcPct val="100000"/>
              </a:lnSpc>
              <a:spcBef>
                <a:spcPts val="600"/>
              </a:spcBef>
              <a:spcAft>
                <a:spcPts val="600"/>
              </a:spcAft>
              <a:buFont typeface="Verdana" panose="020B0604030504040204" pitchFamily="34" charset="0"/>
              <a:buChar char="-"/>
              <a:tabLst>
                <a:tab pos="1663700" algn="l"/>
              </a:tabLst>
            </a:pPr>
            <a:r>
              <a:rPr lang="fr-FR" sz="2000" dirty="0" smtClean="0">
                <a:latin typeface="Bookman Old Style" panose="02050604050505020204" pitchFamily="18" charset="0"/>
                <a:cs typeface="Arial" panose="020B0604020202020204" pitchFamily="34" charset="0"/>
              </a:rPr>
              <a:t>Au </a:t>
            </a:r>
            <a:r>
              <a:rPr lang="fr-FR" sz="2000" dirty="0">
                <a:latin typeface="Bookman Old Style" panose="02050604050505020204" pitchFamily="18" charset="0"/>
                <a:cs typeface="Arial" panose="020B0604020202020204" pitchFamily="34" charset="0"/>
              </a:rPr>
              <a:t>cordon douanier </a:t>
            </a:r>
            <a:r>
              <a:rPr lang="fr-FR" sz="2000" dirty="0" smtClean="0">
                <a:latin typeface="Bookman Old Style" panose="02050604050505020204" pitchFamily="18" charset="0"/>
                <a:cs typeface="Arial" panose="020B0604020202020204" pitchFamily="34" charset="0"/>
              </a:rPr>
              <a:t>quelques statistiques </a:t>
            </a:r>
            <a:r>
              <a:rPr lang="fr-FR" sz="2000" dirty="0">
                <a:latin typeface="Bookman Old Style" panose="02050604050505020204" pitchFamily="18" charset="0"/>
                <a:cs typeface="Arial" panose="020B0604020202020204" pitchFamily="34" charset="0"/>
              </a:rPr>
              <a:t>sont centralisées au niveau du code </a:t>
            </a:r>
            <a:r>
              <a:rPr lang="fr-FR" sz="2000" dirty="0" smtClean="0">
                <a:latin typeface="Bookman Old Style" panose="02050604050505020204" pitchFamily="18" charset="0"/>
                <a:cs typeface="Arial" panose="020B0604020202020204" pitchFamily="34" charset="0"/>
              </a:rPr>
              <a:t>813 ( mais détaillés grâce aux positions tarifaires)</a:t>
            </a:r>
          </a:p>
          <a:p>
            <a:pPr marL="800100" lvl="1" indent="-342900" algn="just">
              <a:lnSpc>
                <a:spcPct val="100000"/>
              </a:lnSpc>
              <a:spcBef>
                <a:spcPts val="600"/>
              </a:spcBef>
              <a:spcAft>
                <a:spcPts val="600"/>
              </a:spcAft>
              <a:buFont typeface="Verdana" panose="020B0604030504040204" pitchFamily="34" charset="0"/>
              <a:buChar char="-"/>
              <a:tabLst>
                <a:tab pos="1663700" algn="l"/>
              </a:tabLst>
            </a:pPr>
            <a:r>
              <a:rPr lang="fr-FR" sz="2000" dirty="0" smtClean="0">
                <a:latin typeface="Bookman Old Style" panose="02050604050505020204" pitchFamily="18" charset="0"/>
                <a:cs typeface="Arial" panose="020B0604020202020204" pitchFamily="34" charset="0"/>
              </a:rPr>
              <a:t>En </a:t>
            </a:r>
            <a:r>
              <a:rPr lang="fr-FR" sz="2000" dirty="0">
                <a:latin typeface="Bookman Old Style" panose="02050604050505020204" pitchFamily="18" charset="0"/>
                <a:cs typeface="Arial" panose="020B0604020202020204" pitchFamily="34" charset="0"/>
              </a:rPr>
              <a:t>régime Intérieur, les contribuables bénéficiaires de </a:t>
            </a:r>
            <a:r>
              <a:rPr lang="fr-FR" sz="2000" dirty="0" smtClean="0">
                <a:latin typeface="Bookman Old Style" panose="02050604050505020204" pitchFamily="18" charset="0"/>
                <a:cs typeface="Arial" panose="020B0604020202020204" pitchFamily="34" charset="0"/>
              </a:rPr>
              <a:t>certaines </a:t>
            </a:r>
            <a:r>
              <a:rPr lang="fr-FR" sz="2000" dirty="0">
                <a:latin typeface="Bookman Old Style" panose="02050604050505020204" pitchFamily="18" charset="0"/>
                <a:cs typeface="Arial" panose="020B0604020202020204" pitchFamily="34" charset="0"/>
              </a:rPr>
              <a:t>exonérations ne font pas toujours les </a:t>
            </a:r>
            <a:r>
              <a:rPr lang="fr-FR" sz="2000" dirty="0" smtClean="0">
                <a:latin typeface="Bookman Old Style" panose="02050604050505020204" pitchFamily="18" charset="0"/>
                <a:cs typeface="Arial" panose="020B0604020202020204" pitchFamily="34" charset="0"/>
              </a:rPr>
              <a:t>déclarations</a:t>
            </a:r>
            <a:endParaRPr lang="fr-FR" sz="2000" dirty="0">
              <a:latin typeface="Bookman Old Style" panose="02050604050505020204" pitchFamily="18" charset="0"/>
              <a:cs typeface="Arial" panose="020B0604020202020204" pitchFamily="34" charset="0"/>
            </a:endParaRPr>
          </a:p>
          <a:p>
            <a:pPr marL="800100" lvl="1" indent="-342900" algn="just">
              <a:lnSpc>
                <a:spcPct val="100000"/>
              </a:lnSpc>
              <a:spcBef>
                <a:spcPts val="600"/>
              </a:spcBef>
              <a:spcAft>
                <a:spcPts val="600"/>
              </a:spcAft>
              <a:buFont typeface="Verdana" panose="020B0604030504040204" pitchFamily="34" charset="0"/>
              <a:buChar char="-"/>
              <a:tabLst>
                <a:tab pos="1663700" algn="l"/>
              </a:tabLst>
            </a:pPr>
            <a:r>
              <a:rPr lang="fr-FR" sz="2000" dirty="0">
                <a:latin typeface="Bookman Old Style" panose="02050604050505020204" pitchFamily="18" charset="0"/>
                <a:cs typeface="Arial" panose="020B0604020202020204" pitchFamily="34" charset="0"/>
              </a:rPr>
              <a:t>La procédure MP1, MP2 ne vise que la fiscalité indirecte ;</a:t>
            </a:r>
          </a:p>
          <a:p>
            <a:pPr marL="800100" lvl="1" indent="-342900" algn="just">
              <a:lnSpc>
                <a:spcPct val="100000"/>
              </a:lnSpc>
              <a:spcBef>
                <a:spcPts val="600"/>
              </a:spcBef>
              <a:spcAft>
                <a:spcPts val="600"/>
              </a:spcAft>
              <a:buFont typeface="Verdana" panose="020B0604030504040204" pitchFamily="34" charset="0"/>
              <a:buChar char="-"/>
              <a:tabLst>
                <a:tab pos="1663700" algn="l"/>
              </a:tabLst>
            </a:pPr>
            <a:r>
              <a:rPr lang="fr-FR" sz="2000" dirty="0">
                <a:latin typeface="Bookman Old Style" panose="02050604050505020204" pitchFamily="18" charset="0"/>
                <a:cs typeface="Arial" panose="020B0604020202020204" pitchFamily="34" charset="0"/>
              </a:rPr>
              <a:t>l’arrêté n° 212/MF/DC/DI du 19 octobre 1992  qui précise les règles et modalités de gestion par la procédure MP date de 1992 et nécessite une actualisation pour intégrer le processus de dématérialisation qui est en cours. </a:t>
            </a:r>
          </a:p>
          <a:p>
            <a:pPr marL="800100" lvl="1" indent="-342900" algn="just">
              <a:lnSpc>
                <a:spcPct val="100000"/>
              </a:lnSpc>
              <a:spcBef>
                <a:spcPts val="600"/>
              </a:spcBef>
              <a:spcAft>
                <a:spcPts val="600"/>
              </a:spcAft>
              <a:buFont typeface="Verdana" panose="020B0604030504040204" pitchFamily="34" charset="0"/>
              <a:buChar char="-"/>
              <a:tabLst>
                <a:tab pos="1663700" algn="l"/>
              </a:tabLst>
            </a:pPr>
            <a:r>
              <a:rPr lang="fr-FR" sz="2000" dirty="0">
                <a:latin typeface="Bookman Old Style" panose="02050604050505020204" pitchFamily="18" charset="0"/>
                <a:cs typeface="Arial" panose="020B0604020202020204" pitchFamily="34" charset="0"/>
              </a:rPr>
              <a:t>Aucune périodicité n’est retenue pour l’actualisation de l’arrêté portant codification des exonérations fiscales.</a:t>
            </a:r>
            <a:endParaRPr lang="x-none" sz="2000" dirty="0">
              <a:latin typeface="Bookman Old Style" panose="02050604050505020204" pitchFamily="18" charset="0"/>
              <a:cs typeface="Arial" panose="020B0604020202020204" pitchFamily="34" charset="0"/>
            </a:endParaRPr>
          </a:p>
        </p:txBody>
      </p:sp>
    </p:spTree>
    <p:extLst>
      <p:ext uri="{BB962C8B-B14F-4D97-AF65-F5344CB8AC3E}">
        <p14:creationId xmlns:p14="http://schemas.microsoft.com/office/powerpoint/2010/main" val="37070125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p:cNvSpPr txBox="1"/>
          <p:nvPr/>
        </p:nvSpPr>
        <p:spPr>
          <a:xfrm>
            <a:off x="0" y="0"/>
            <a:ext cx="12191999" cy="400110"/>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fr-FR" sz="2000" b="1" dirty="0" smtClean="0">
                <a:solidFill>
                  <a:schemeClr val="accent4">
                    <a:lumMod val="60000"/>
                    <a:lumOff val="40000"/>
                  </a:schemeClr>
                </a:solidFill>
                <a:latin typeface="Bookman Old Style" panose="02050604050505020204" pitchFamily="18" charset="0"/>
              </a:rPr>
              <a:t>III. </a:t>
            </a:r>
            <a:r>
              <a:rPr lang="fr-FR" sz="2000" b="1" dirty="0">
                <a:solidFill>
                  <a:schemeClr val="accent4">
                    <a:lumMod val="60000"/>
                    <a:lumOff val="40000"/>
                  </a:schemeClr>
                </a:solidFill>
                <a:latin typeface="Bookman Old Style" panose="02050604050505020204" pitchFamily="18" charset="0"/>
              </a:rPr>
              <a:t>DÉFIS </a:t>
            </a:r>
            <a:r>
              <a:rPr lang="fr-FR" sz="2000" b="1" dirty="0">
                <a:solidFill>
                  <a:schemeClr val="accent4">
                    <a:lumMod val="60000"/>
                    <a:lumOff val="40000"/>
                  </a:schemeClr>
                </a:solidFill>
                <a:latin typeface="Bookman Old Style" panose="02050604050505020204" pitchFamily="18" charset="0"/>
              </a:rPr>
              <a:t>EN TERMES DE MESURE DE LA DÉPENSE </a:t>
            </a:r>
            <a:r>
              <a:rPr lang="fr-FR" sz="2000" b="1" dirty="0" smtClean="0">
                <a:solidFill>
                  <a:schemeClr val="accent4">
                    <a:lumMod val="60000"/>
                    <a:lumOff val="40000"/>
                  </a:schemeClr>
                </a:solidFill>
                <a:latin typeface="Bookman Old Style" panose="02050604050505020204" pitchFamily="18" charset="0"/>
              </a:rPr>
              <a:t>FISCALE</a:t>
            </a:r>
            <a:endParaRPr lang="fr-FR" sz="2000" b="1" dirty="0">
              <a:solidFill>
                <a:schemeClr val="bg1">
                  <a:lumMod val="95000"/>
                </a:schemeClr>
              </a:solidFill>
              <a:latin typeface="Bookman Old Style" panose="02050604050505020204" pitchFamily="18" charset="0"/>
            </a:endParaRPr>
          </a:p>
        </p:txBody>
      </p:sp>
      <p:sp>
        <p:nvSpPr>
          <p:cNvPr id="8" name="Espace réservé du contenu 5">
            <a:extLst>
              <a:ext uri="{FF2B5EF4-FFF2-40B4-BE49-F238E27FC236}">
                <a16:creationId xmlns:a16="http://schemas.microsoft.com/office/drawing/2014/main" xmlns="" id="{AD594564-7E2B-4E49-ABBF-E721D99987B3}"/>
              </a:ext>
            </a:extLst>
          </p:cNvPr>
          <p:cNvSpPr>
            <a:spLocks noGrp="1"/>
          </p:cNvSpPr>
          <p:nvPr>
            <p:ph idx="1"/>
          </p:nvPr>
        </p:nvSpPr>
        <p:spPr>
          <a:xfrm>
            <a:off x="222321" y="695921"/>
            <a:ext cx="11747355" cy="4725164"/>
          </a:xfrm>
        </p:spPr>
        <p:txBody>
          <a:bodyPr>
            <a:noAutofit/>
          </a:bodyPr>
          <a:lstStyle/>
          <a:p>
            <a:pPr>
              <a:lnSpc>
                <a:spcPct val="150000"/>
              </a:lnSpc>
              <a:spcBef>
                <a:spcPts val="600"/>
              </a:spcBef>
              <a:spcAft>
                <a:spcPts val="600"/>
              </a:spcAft>
            </a:pPr>
            <a:r>
              <a:rPr lang="fr-FR" sz="2000" dirty="0" smtClean="0">
                <a:latin typeface="Bookman Old Style" panose="02050604050505020204" pitchFamily="18" charset="0"/>
              </a:rPr>
              <a:t>poursuivre </a:t>
            </a:r>
            <a:r>
              <a:rPr lang="fr-FR" sz="2000" dirty="0">
                <a:latin typeface="Bookman Old Style" panose="02050604050505020204" pitchFamily="18" charset="0"/>
              </a:rPr>
              <a:t>la mise en œuvre de la </a:t>
            </a:r>
            <a:r>
              <a:rPr lang="fr-FR" sz="2000" b="1" dirty="0">
                <a:latin typeface="Bookman Old Style" panose="02050604050505020204" pitchFamily="18" charset="0"/>
              </a:rPr>
              <a:t>stratégie de rationalisation des dépenses fiscales</a:t>
            </a:r>
            <a:r>
              <a:rPr lang="fr-FR" sz="2000" dirty="0">
                <a:latin typeface="Bookman Old Style" panose="02050604050505020204" pitchFamily="18" charset="0"/>
              </a:rPr>
              <a:t> </a:t>
            </a:r>
            <a:r>
              <a:rPr lang="fr-FR" sz="2000" b="1" dirty="0" smtClean="0">
                <a:latin typeface="Bookman Old Style" panose="02050604050505020204" pitchFamily="18" charset="0"/>
              </a:rPr>
              <a:t>2022- 2025 </a:t>
            </a:r>
            <a:r>
              <a:rPr lang="fr-FR" sz="2000" dirty="0" smtClean="0">
                <a:latin typeface="Bookman Old Style" panose="02050604050505020204" pitchFamily="18" charset="0"/>
              </a:rPr>
              <a:t>notamment </a:t>
            </a:r>
            <a:r>
              <a:rPr lang="fr-FR" sz="2000" dirty="0">
                <a:latin typeface="Bookman Old Style" panose="02050604050505020204" pitchFamily="18" charset="0"/>
              </a:rPr>
              <a:t>les mesures contenues dans les projets de loi de </a:t>
            </a:r>
            <a:r>
              <a:rPr lang="fr-FR" sz="2000" dirty="0" smtClean="0">
                <a:latin typeface="Bookman Old Style" panose="02050604050505020204" pitchFamily="18" charset="0"/>
              </a:rPr>
              <a:t>finances ;</a:t>
            </a:r>
            <a:endParaRPr lang="fr-FR" sz="2000" dirty="0">
              <a:latin typeface="Bookman Old Style" panose="02050604050505020204" pitchFamily="18" charset="0"/>
            </a:endParaRPr>
          </a:p>
          <a:p>
            <a:pPr>
              <a:lnSpc>
                <a:spcPct val="150000"/>
              </a:lnSpc>
              <a:spcBef>
                <a:spcPts val="600"/>
              </a:spcBef>
              <a:spcAft>
                <a:spcPts val="600"/>
              </a:spcAft>
            </a:pPr>
            <a:r>
              <a:rPr lang="fr-FR" sz="2000" dirty="0" smtClean="0">
                <a:latin typeface="Bookman Old Style" panose="02050604050505020204" pitchFamily="18" charset="0"/>
              </a:rPr>
              <a:t>évaluer </a:t>
            </a:r>
            <a:r>
              <a:rPr lang="fr-FR" sz="2000" dirty="0">
                <a:latin typeface="Bookman Old Style" panose="02050604050505020204" pitchFamily="18" charset="0"/>
              </a:rPr>
              <a:t>les dépenses fiscales liées aux impôts locaux (collectivités locales</a:t>
            </a:r>
            <a:r>
              <a:rPr lang="fr-FR" sz="2000" dirty="0" smtClean="0">
                <a:latin typeface="Bookman Old Style" panose="02050604050505020204" pitchFamily="18" charset="0"/>
              </a:rPr>
              <a:t>) ;</a:t>
            </a:r>
            <a:endParaRPr lang="fr-FR" sz="2000" dirty="0">
              <a:latin typeface="Bookman Old Style" panose="02050604050505020204" pitchFamily="18" charset="0"/>
            </a:endParaRPr>
          </a:p>
          <a:p>
            <a:pPr>
              <a:lnSpc>
                <a:spcPct val="150000"/>
              </a:lnSpc>
              <a:spcBef>
                <a:spcPts val="600"/>
              </a:spcBef>
              <a:spcAft>
                <a:spcPts val="600"/>
              </a:spcAft>
            </a:pPr>
            <a:r>
              <a:rPr lang="fr-FR" sz="2000" dirty="0" smtClean="0">
                <a:latin typeface="Bookman Old Style" panose="02050604050505020204" pitchFamily="18" charset="0"/>
              </a:rPr>
              <a:t>renforcer </a:t>
            </a:r>
            <a:r>
              <a:rPr lang="fr-FR" sz="2000" dirty="0">
                <a:latin typeface="Bookman Old Style" panose="02050604050505020204" pitchFamily="18" charset="0"/>
              </a:rPr>
              <a:t>la gouvernance institutionnelle  des dépenses fiscales en associant d’autres structures en charge de la gestion des exonérations aux travaux de la Commission de suivi des exonérations et de l’évaluation des dépenses </a:t>
            </a:r>
            <a:r>
              <a:rPr lang="fr-FR" sz="2000" dirty="0" smtClean="0">
                <a:latin typeface="Bookman Old Style" panose="02050604050505020204" pitchFamily="18" charset="0"/>
              </a:rPr>
              <a:t>fiscales ;</a:t>
            </a:r>
            <a:endParaRPr lang="fr-FR" sz="2000" dirty="0">
              <a:latin typeface="Bookman Old Style" panose="02050604050505020204" pitchFamily="18" charset="0"/>
            </a:endParaRPr>
          </a:p>
          <a:p>
            <a:pPr>
              <a:lnSpc>
                <a:spcPct val="150000"/>
              </a:lnSpc>
              <a:spcBef>
                <a:spcPts val="600"/>
              </a:spcBef>
              <a:spcAft>
                <a:spcPts val="600"/>
              </a:spcAft>
            </a:pPr>
            <a:r>
              <a:rPr lang="fr-FR" sz="2000" dirty="0" smtClean="0">
                <a:latin typeface="Bookman Old Style" panose="02050604050505020204" pitchFamily="18" charset="0"/>
              </a:rPr>
              <a:t>digitaliser </a:t>
            </a:r>
            <a:r>
              <a:rPr lang="fr-FR" sz="2000" dirty="0">
                <a:latin typeface="Bookman Old Style" panose="02050604050505020204" pitchFamily="18" charset="0"/>
              </a:rPr>
              <a:t>la procédure  (MP1-MP2-MP3);</a:t>
            </a:r>
          </a:p>
          <a:p>
            <a:pPr>
              <a:lnSpc>
                <a:spcPct val="150000"/>
              </a:lnSpc>
              <a:spcBef>
                <a:spcPts val="600"/>
              </a:spcBef>
              <a:spcAft>
                <a:spcPts val="600"/>
              </a:spcAft>
            </a:pPr>
            <a:r>
              <a:rPr lang="fr-FR" sz="2000" dirty="0">
                <a:latin typeface="Bookman Old Style" panose="02050604050505020204" pitchFamily="18" charset="0"/>
              </a:rPr>
              <a:t>Codification des dépenses fiscales liées à la fiscalité </a:t>
            </a:r>
            <a:r>
              <a:rPr lang="fr-FR" sz="2000" dirty="0" smtClean="0">
                <a:latin typeface="Bookman Old Style" panose="02050604050505020204" pitchFamily="18" charset="0"/>
              </a:rPr>
              <a:t>directe.  </a:t>
            </a:r>
            <a:endParaRPr lang="fr-FR" sz="2000" dirty="0">
              <a:latin typeface="Bookman Old Style" panose="02050604050505020204" pitchFamily="18" charset="0"/>
            </a:endParaRPr>
          </a:p>
        </p:txBody>
      </p:sp>
    </p:spTree>
    <p:extLst>
      <p:ext uri="{BB962C8B-B14F-4D97-AF65-F5344CB8AC3E}">
        <p14:creationId xmlns:p14="http://schemas.microsoft.com/office/powerpoint/2010/main" val="1695686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p:cNvSpPr txBox="1"/>
          <p:nvPr/>
        </p:nvSpPr>
        <p:spPr>
          <a:xfrm>
            <a:off x="0" y="143691"/>
            <a:ext cx="12191999" cy="338554"/>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fr-FR" sz="1600" b="1" dirty="0" smtClean="0">
                <a:solidFill>
                  <a:schemeClr val="accent4">
                    <a:lumMod val="60000"/>
                    <a:lumOff val="40000"/>
                  </a:schemeClr>
                </a:solidFill>
                <a:latin typeface="Bookman Old Style" panose="02050604050505020204" pitchFamily="18" charset="0"/>
              </a:rPr>
              <a:t>PLAN  </a:t>
            </a:r>
            <a:r>
              <a:rPr lang="fr-FR" sz="1600" b="1" dirty="0">
                <a:solidFill>
                  <a:schemeClr val="accent4">
                    <a:lumMod val="60000"/>
                    <a:lumOff val="40000"/>
                  </a:schemeClr>
                </a:solidFill>
                <a:latin typeface="Bookman Old Style" panose="02050604050505020204" pitchFamily="18" charset="0"/>
              </a:rPr>
              <a:t>D’ACTION D’AMÉLIORATION DE LA GOUVERNANCE INSTITUTIONNELLE DES DÉPENSES FISCALES</a:t>
            </a:r>
          </a:p>
        </p:txBody>
      </p:sp>
      <p:graphicFrame>
        <p:nvGraphicFramePr>
          <p:cNvPr id="5" name="Tableau 5">
            <a:extLst>
              <a:ext uri="{FF2B5EF4-FFF2-40B4-BE49-F238E27FC236}">
                <a16:creationId xmlns:a16="http://schemas.microsoft.com/office/drawing/2014/main" xmlns="" id="{9D68D572-565A-4E49-AAF2-E845F3E30D8C}"/>
              </a:ext>
            </a:extLst>
          </p:cNvPr>
          <p:cNvGraphicFramePr>
            <a:graphicFrameLocks noGrp="1"/>
          </p:cNvGraphicFramePr>
          <p:nvPr>
            <p:ph idx="1"/>
            <p:extLst>
              <p:ext uri="{D42A27DB-BD31-4B8C-83A1-F6EECF244321}">
                <p14:modId xmlns:p14="http://schemas.microsoft.com/office/powerpoint/2010/main" val="2199702513"/>
              </p:ext>
            </p:extLst>
          </p:nvPr>
        </p:nvGraphicFramePr>
        <p:xfrm>
          <a:off x="68060" y="720097"/>
          <a:ext cx="12055877" cy="5680702"/>
        </p:xfrm>
        <a:graphic>
          <a:graphicData uri="http://schemas.openxmlformats.org/drawingml/2006/table">
            <a:tbl>
              <a:tblPr firstRow="1" bandRow="1">
                <a:tableStyleId>{93296810-A885-4BE3-A3E7-6D5BEEA58F35}</a:tableStyleId>
              </a:tblPr>
              <a:tblGrid>
                <a:gridCol w="2416566">
                  <a:extLst>
                    <a:ext uri="{9D8B030D-6E8A-4147-A177-3AD203B41FA5}">
                      <a16:colId xmlns:a16="http://schemas.microsoft.com/office/drawing/2014/main" xmlns="" val="1272956958"/>
                    </a:ext>
                  </a:extLst>
                </a:gridCol>
                <a:gridCol w="3000495">
                  <a:extLst>
                    <a:ext uri="{9D8B030D-6E8A-4147-A177-3AD203B41FA5}">
                      <a16:colId xmlns:a16="http://schemas.microsoft.com/office/drawing/2014/main" xmlns="" val="3525568220"/>
                    </a:ext>
                  </a:extLst>
                </a:gridCol>
                <a:gridCol w="1437363">
                  <a:extLst>
                    <a:ext uri="{9D8B030D-6E8A-4147-A177-3AD203B41FA5}">
                      <a16:colId xmlns:a16="http://schemas.microsoft.com/office/drawing/2014/main" xmlns="" val="1657441698"/>
                    </a:ext>
                  </a:extLst>
                </a:gridCol>
                <a:gridCol w="2722006">
                  <a:extLst>
                    <a:ext uri="{9D8B030D-6E8A-4147-A177-3AD203B41FA5}">
                      <a16:colId xmlns:a16="http://schemas.microsoft.com/office/drawing/2014/main" xmlns="" val="3309394449"/>
                    </a:ext>
                  </a:extLst>
                </a:gridCol>
                <a:gridCol w="1185824">
                  <a:extLst>
                    <a:ext uri="{9D8B030D-6E8A-4147-A177-3AD203B41FA5}">
                      <a16:colId xmlns:a16="http://schemas.microsoft.com/office/drawing/2014/main" xmlns="" val="3398562195"/>
                    </a:ext>
                  </a:extLst>
                </a:gridCol>
                <a:gridCol w="1293623">
                  <a:extLst>
                    <a:ext uri="{9D8B030D-6E8A-4147-A177-3AD203B41FA5}">
                      <a16:colId xmlns:a16="http://schemas.microsoft.com/office/drawing/2014/main" xmlns="" val="3375364518"/>
                    </a:ext>
                  </a:extLst>
                </a:gridCol>
              </a:tblGrid>
              <a:tr h="515833">
                <a:tc>
                  <a:txBody>
                    <a:bodyPr/>
                    <a:lstStyle/>
                    <a:p>
                      <a:pPr>
                        <a:lnSpc>
                          <a:spcPts val="1100"/>
                        </a:lnSpc>
                        <a:spcAft>
                          <a:spcPts val="800"/>
                        </a:spcAft>
                      </a:pPr>
                      <a:r>
                        <a:rPr lang="fr-FR" sz="1600" dirty="0">
                          <a:effectLst/>
                        </a:rPr>
                        <a:t>Actions</a:t>
                      </a:r>
                      <a:endParaRPr lang="x-none"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0"/>
                        </a:lnSpc>
                        <a:spcAft>
                          <a:spcPts val="800"/>
                        </a:spcAft>
                      </a:pPr>
                      <a:r>
                        <a:rPr lang="fr-FR" sz="1600" dirty="0">
                          <a:effectLst/>
                        </a:rPr>
                        <a:t>Activités</a:t>
                      </a:r>
                      <a:endParaRPr lang="x-none"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0"/>
                        </a:lnSpc>
                        <a:spcAft>
                          <a:spcPts val="800"/>
                        </a:spcAft>
                      </a:pPr>
                      <a:r>
                        <a:rPr lang="fr-FR" sz="1600" dirty="0">
                          <a:effectLst/>
                        </a:rPr>
                        <a:t>Structure responsable</a:t>
                      </a:r>
                      <a:endParaRPr lang="x-none"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0"/>
                        </a:lnSpc>
                        <a:spcAft>
                          <a:spcPts val="800"/>
                        </a:spcAft>
                      </a:pPr>
                      <a:r>
                        <a:rPr lang="fr-FR" sz="1600" dirty="0">
                          <a:effectLst/>
                        </a:rPr>
                        <a:t>Structures Associées</a:t>
                      </a:r>
                      <a:endParaRPr lang="x-none"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0"/>
                        </a:lnSpc>
                        <a:spcAft>
                          <a:spcPts val="800"/>
                        </a:spcAft>
                      </a:pPr>
                      <a:r>
                        <a:rPr lang="fr-FR" sz="1600" dirty="0">
                          <a:effectLst/>
                        </a:rPr>
                        <a:t>Priorité</a:t>
                      </a:r>
                      <a:endParaRPr lang="x-none"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0"/>
                        </a:lnSpc>
                        <a:spcAft>
                          <a:spcPts val="800"/>
                        </a:spcAft>
                      </a:pPr>
                      <a:r>
                        <a:rPr lang="fr-FR" sz="1600" dirty="0">
                          <a:effectLst/>
                        </a:rPr>
                        <a:t>Période de mise en œuvre</a:t>
                      </a:r>
                      <a:endParaRPr lang="x-none"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4161834503"/>
                  </a:ext>
                </a:extLst>
              </a:tr>
              <a:tr h="278050">
                <a:tc gridSpan="6">
                  <a:txBody>
                    <a:bodyPr/>
                    <a:lstStyle/>
                    <a:p>
                      <a:pPr algn="ctr">
                        <a:lnSpc>
                          <a:spcPts val="1100"/>
                        </a:lnSpc>
                        <a:spcAft>
                          <a:spcPts val="800"/>
                        </a:spcAft>
                      </a:pPr>
                      <a:r>
                        <a:rPr lang="fr-FR" sz="1600" b="1" dirty="0" smtClean="0">
                          <a:effectLst/>
                        </a:rPr>
                        <a:t>Amélioration </a:t>
                      </a:r>
                      <a:r>
                        <a:rPr lang="fr-FR" sz="1600" b="1" dirty="0">
                          <a:effectLst/>
                        </a:rPr>
                        <a:t>de l’information entre les structures administratives</a:t>
                      </a:r>
                      <a:endParaRPr lang="x-none" sz="1600" b="1" dirty="0">
                        <a:effectLst/>
                        <a:latin typeface="Calibri" panose="020F0502020204030204" pitchFamily="34" charset="0"/>
                        <a:cs typeface="Arial" panose="020B0604020202020204" pitchFamily="34" charset="0"/>
                      </a:endParaRPr>
                    </a:p>
                  </a:txBody>
                  <a:tcPr marL="68580" marR="68580" marT="0" marB="0" anchor="ct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pPr algn="ctr">
                        <a:lnSpc>
                          <a:spcPts val="1100"/>
                        </a:lnSpc>
                        <a:spcAft>
                          <a:spcPts val="800"/>
                        </a:spcAft>
                      </a:pPr>
                      <a:endParaRPr lang="x-none" sz="1100" dirty="0">
                        <a:effectLst/>
                        <a:latin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905745438"/>
                  </a:ext>
                </a:extLst>
              </a:tr>
              <a:tr h="4886819">
                <a:tc>
                  <a:txBody>
                    <a:bodyPr/>
                    <a:lstStyle/>
                    <a:p>
                      <a:pPr algn="just">
                        <a:lnSpc>
                          <a:spcPct val="150000"/>
                        </a:lnSpc>
                        <a:spcBef>
                          <a:spcPts val="600"/>
                        </a:spcBef>
                        <a:spcAft>
                          <a:spcPts val="600"/>
                        </a:spcAft>
                      </a:pPr>
                      <a:r>
                        <a:rPr lang="fr-FR" sz="1600" kern="1200" dirty="0">
                          <a:effectLst/>
                        </a:rPr>
                        <a:t>Mettre en place un cadre permanent d’échanges entre l’ensemble des administrations intervenant dans l’élaboration des textes octroyant des exonérations fiscales</a:t>
                      </a:r>
                      <a:endParaRPr lang="x-none" sz="1600" kern="1200" dirty="0">
                        <a:solidFill>
                          <a:srgbClr val="000000"/>
                        </a:solidFill>
                        <a:effectLst/>
                        <a:latin typeface="Verdana" panose="020B0604030504040204" pitchFamily="34" charset="0"/>
                        <a:ea typeface="Tahoma" panose="020B0604030504040204" pitchFamily="34" charset="0"/>
                        <a:cs typeface="Times New Roman" panose="02020603050405020304" pitchFamily="18" charset="0"/>
                      </a:endParaRPr>
                    </a:p>
                  </a:txBody>
                  <a:tcPr marL="68580" marR="68580" marT="0" marB="0"/>
                </a:tc>
                <a:tc>
                  <a:txBody>
                    <a:bodyPr/>
                    <a:lstStyle/>
                    <a:p>
                      <a:pPr marL="342900" lvl="0" indent="-342900" algn="just">
                        <a:lnSpc>
                          <a:spcPct val="150000"/>
                        </a:lnSpc>
                        <a:spcBef>
                          <a:spcPts val="600"/>
                        </a:spcBef>
                        <a:spcAft>
                          <a:spcPts val="600"/>
                        </a:spcAft>
                        <a:buFont typeface="Symbol" panose="05050102010706020507" pitchFamily="18" charset="2"/>
                        <a:buChar char="-"/>
                      </a:pPr>
                      <a:r>
                        <a:rPr lang="fr-FR" sz="1600" dirty="0">
                          <a:effectLst/>
                        </a:rPr>
                        <a:t>Revoir la composition de la Commission Chargée du Suivi des Exonérations et de l’évaluation des dépenses fiscales (CCSE) en associant toutes les structures impliquées</a:t>
                      </a:r>
                      <a:endParaRPr lang="x-none" sz="1600" dirty="0">
                        <a:effectLst/>
                      </a:endParaRPr>
                    </a:p>
                    <a:p>
                      <a:pPr marL="342900" lvl="0" indent="-342900" algn="just">
                        <a:lnSpc>
                          <a:spcPct val="150000"/>
                        </a:lnSpc>
                        <a:spcBef>
                          <a:spcPts val="600"/>
                        </a:spcBef>
                        <a:spcAft>
                          <a:spcPts val="600"/>
                        </a:spcAft>
                        <a:buFont typeface="Symbol" panose="05050102010706020507" pitchFamily="18" charset="2"/>
                        <a:buChar char="-"/>
                      </a:pPr>
                      <a:r>
                        <a:rPr lang="fr-FR" sz="1600" dirty="0">
                          <a:effectLst/>
                        </a:rPr>
                        <a:t>Solliciter la désignation des points focaux des structures impliquées</a:t>
                      </a:r>
                      <a:endParaRPr lang="x-none" sz="1600" dirty="0">
                        <a:effectLst/>
                      </a:endParaRPr>
                    </a:p>
                    <a:p>
                      <a:pPr marL="342900" lvl="0" indent="-342900" algn="just">
                        <a:lnSpc>
                          <a:spcPct val="150000"/>
                        </a:lnSpc>
                        <a:spcBef>
                          <a:spcPts val="600"/>
                        </a:spcBef>
                        <a:spcAft>
                          <a:spcPts val="600"/>
                        </a:spcAft>
                        <a:buFont typeface="Symbol" panose="05050102010706020507" pitchFamily="18" charset="2"/>
                        <a:buChar char="-"/>
                      </a:pPr>
                      <a:r>
                        <a:rPr lang="fr-FR" sz="1600" dirty="0">
                          <a:effectLst/>
                        </a:rPr>
                        <a:t>Organiser des séances d’échanges périodiques </a:t>
                      </a:r>
                      <a:endParaRPr lang="x-none" sz="1600" dirty="0">
                        <a:effectLst/>
                        <a:latin typeface="Verdana" panose="020B0604030504040204" pitchFamily="34" charset="0"/>
                        <a:ea typeface="Tahoma" panose="020B0604030504040204" pitchFamily="34" charset="0"/>
                        <a:cs typeface="Times New Roman" panose="02020603050405020304" pitchFamily="18" charset="0"/>
                      </a:endParaRPr>
                    </a:p>
                  </a:txBody>
                  <a:tcPr marL="68580" marR="68580" marT="0" marB="0"/>
                </a:tc>
                <a:tc>
                  <a:txBody>
                    <a:bodyPr/>
                    <a:lstStyle/>
                    <a:p>
                      <a:pPr marL="0" algn="just" defTabSz="914400" rtl="0" eaLnBrk="1" latinLnBrk="0" hangingPunct="1">
                        <a:lnSpc>
                          <a:spcPct val="150000"/>
                        </a:lnSpc>
                        <a:spcBef>
                          <a:spcPts val="600"/>
                        </a:spcBef>
                        <a:spcAft>
                          <a:spcPts val="600"/>
                        </a:spcAft>
                      </a:pPr>
                      <a:r>
                        <a:rPr lang="fr-FR" sz="1600" kern="1200" dirty="0">
                          <a:effectLst/>
                        </a:rPr>
                        <a:t>DGI</a:t>
                      </a:r>
                      <a:endParaRPr lang="x-none" sz="1600" kern="1200" dirty="0">
                        <a:solidFill>
                          <a:srgbClr val="000000"/>
                        </a:solidFill>
                        <a:effectLst/>
                        <a:latin typeface="Verdana" panose="020B0604030504040204" pitchFamily="34" charset="0"/>
                        <a:cs typeface="Times New Roman" panose="02020603050405020304" pitchFamily="18" charset="0"/>
                      </a:endParaRPr>
                    </a:p>
                  </a:txBody>
                  <a:tcPr/>
                </a:tc>
                <a:tc>
                  <a:txBody>
                    <a:bodyPr/>
                    <a:lstStyle/>
                    <a:p>
                      <a:pPr marL="0" algn="just" defTabSz="914400" rtl="0" eaLnBrk="1" latinLnBrk="0" hangingPunct="1">
                        <a:lnSpc>
                          <a:spcPct val="150000"/>
                        </a:lnSpc>
                        <a:spcBef>
                          <a:spcPts val="600"/>
                        </a:spcBef>
                        <a:spcAft>
                          <a:spcPts val="600"/>
                        </a:spcAft>
                      </a:pPr>
                      <a:r>
                        <a:rPr lang="fr-FR" sz="1600" kern="1200" dirty="0">
                          <a:effectLst/>
                        </a:rPr>
                        <a:t>Structures identifiées dans la gestion des dépenses fiscales</a:t>
                      </a:r>
                      <a:endParaRPr lang="x-none" sz="1600" kern="1200" dirty="0">
                        <a:solidFill>
                          <a:srgbClr val="000000"/>
                        </a:solidFill>
                        <a:effectLst/>
                        <a:latin typeface="Verdana" panose="020B0604030504040204" pitchFamily="34" charset="0"/>
                        <a:cs typeface="Times New Roman" panose="02020603050405020304" pitchFamily="18" charset="0"/>
                      </a:endParaRPr>
                    </a:p>
                  </a:txBody>
                  <a:tcPr/>
                </a:tc>
                <a:tc>
                  <a:txBody>
                    <a:bodyPr/>
                    <a:lstStyle/>
                    <a:p>
                      <a:pPr marL="0" algn="ctr" defTabSz="914400" rtl="0" eaLnBrk="1" latinLnBrk="0" hangingPunct="1">
                        <a:lnSpc>
                          <a:spcPct val="150000"/>
                        </a:lnSpc>
                        <a:spcBef>
                          <a:spcPts val="600"/>
                        </a:spcBef>
                        <a:spcAft>
                          <a:spcPts val="600"/>
                        </a:spcAft>
                      </a:pPr>
                      <a:r>
                        <a:rPr lang="fr-FR" sz="1600" kern="1200" dirty="0">
                          <a:effectLst/>
                        </a:rPr>
                        <a:t>1</a:t>
                      </a:r>
                      <a:endParaRPr lang="x-none" sz="1600" kern="1200" dirty="0">
                        <a:solidFill>
                          <a:srgbClr val="000000"/>
                        </a:solidFill>
                        <a:effectLst/>
                        <a:latin typeface="Verdana" panose="020B0604030504040204" pitchFamily="34" charset="0"/>
                        <a:cs typeface="Times New Roman" panose="02020603050405020304" pitchFamily="18" charset="0"/>
                      </a:endParaRPr>
                    </a:p>
                  </a:txBody>
                  <a:tcPr anchor="ctr"/>
                </a:tc>
                <a:tc>
                  <a:txBody>
                    <a:bodyPr/>
                    <a:lstStyle/>
                    <a:p>
                      <a:pPr marL="0" algn="ctr" defTabSz="914400" rtl="0" eaLnBrk="1" latinLnBrk="0" hangingPunct="1">
                        <a:lnSpc>
                          <a:spcPct val="150000"/>
                        </a:lnSpc>
                        <a:spcBef>
                          <a:spcPts val="600"/>
                        </a:spcBef>
                        <a:spcAft>
                          <a:spcPts val="600"/>
                        </a:spcAft>
                      </a:pPr>
                      <a:r>
                        <a:rPr lang="fr-FR" sz="1600" kern="1200" dirty="0">
                          <a:effectLst/>
                        </a:rPr>
                        <a:t>A court terme</a:t>
                      </a:r>
                      <a:endParaRPr lang="x-none" sz="1600" kern="1200" dirty="0">
                        <a:solidFill>
                          <a:srgbClr val="000000"/>
                        </a:solidFill>
                        <a:effectLst/>
                        <a:latin typeface="Verdana" panose="020B0604030504040204" pitchFamily="34" charset="0"/>
                        <a:cs typeface="Times New Roman" panose="02020603050405020304" pitchFamily="18" charset="0"/>
                      </a:endParaRPr>
                    </a:p>
                  </a:txBody>
                  <a:tcPr anchor="ctr"/>
                </a:tc>
                <a:extLst>
                  <a:ext uri="{0D108BD9-81ED-4DB2-BD59-A6C34878D82A}">
                    <a16:rowId xmlns:a16="http://schemas.microsoft.com/office/drawing/2014/main" xmlns="" val="82308454"/>
                  </a:ext>
                </a:extLst>
              </a:tr>
            </a:tbl>
          </a:graphicData>
        </a:graphic>
      </p:graphicFrame>
    </p:spTree>
    <p:extLst>
      <p:ext uri="{BB962C8B-B14F-4D97-AF65-F5344CB8AC3E}">
        <p14:creationId xmlns:p14="http://schemas.microsoft.com/office/powerpoint/2010/main" val="11878154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p:cNvSpPr txBox="1"/>
          <p:nvPr/>
        </p:nvSpPr>
        <p:spPr>
          <a:xfrm>
            <a:off x="0" y="0"/>
            <a:ext cx="12191999" cy="338554"/>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fr-FR" sz="1600" b="1" dirty="0" smtClean="0">
                <a:solidFill>
                  <a:schemeClr val="accent4">
                    <a:lumMod val="60000"/>
                    <a:lumOff val="40000"/>
                  </a:schemeClr>
                </a:solidFill>
                <a:latin typeface="Bookman Old Style" panose="02050604050505020204" pitchFamily="18" charset="0"/>
              </a:rPr>
              <a:t>PLAN  </a:t>
            </a:r>
            <a:r>
              <a:rPr lang="fr-FR" sz="1600" b="1" dirty="0">
                <a:solidFill>
                  <a:schemeClr val="accent4">
                    <a:lumMod val="60000"/>
                    <a:lumOff val="40000"/>
                  </a:schemeClr>
                </a:solidFill>
                <a:latin typeface="Bookman Old Style" panose="02050604050505020204" pitchFamily="18" charset="0"/>
              </a:rPr>
              <a:t>D’ACTION D’AMÉLIORATION DE LA GOUVERNANCE INSTITUTIONNELLE DES DÉPENSES FISCALES</a:t>
            </a:r>
          </a:p>
        </p:txBody>
      </p:sp>
      <p:graphicFrame>
        <p:nvGraphicFramePr>
          <p:cNvPr id="6" name="Tableau 10">
            <a:extLst>
              <a:ext uri="{FF2B5EF4-FFF2-40B4-BE49-F238E27FC236}">
                <a16:creationId xmlns:a16="http://schemas.microsoft.com/office/drawing/2014/main" xmlns="" id="{034BB4B5-4679-4F0B-80D3-F09EFF72DC8C}"/>
              </a:ext>
            </a:extLst>
          </p:cNvPr>
          <p:cNvGraphicFramePr>
            <a:graphicFrameLocks noGrp="1"/>
          </p:cNvGraphicFramePr>
          <p:nvPr>
            <p:ph idx="1"/>
            <p:extLst>
              <p:ext uri="{D42A27DB-BD31-4B8C-83A1-F6EECF244321}">
                <p14:modId xmlns:p14="http://schemas.microsoft.com/office/powerpoint/2010/main" val="2972801212"/>
              </p:ext>
            </p:extLst>
          </p:nvPr>
        </p:nvGraphicFramePr>
        <p:xfrm>
          <a:off x="104502" y="442772"/>
          <a:ext cx="11896080" cy="6093800"/>
        </p:xfrm>
        <a:graphic>
          <a:graphicData uri="http://schemas.openxmlformats.org/drawingml/2006/table">
            <a:tbl>
              <a:tblPr firstRow="1" bandRow="1">
                <a:tableStyleId>{93296810-A885-4BE3-A3E7-6D5BEEA58F35}</a:tableStyleId>
              </a:tblPr>
              <a:tblGrid>
                <a:gridCol w="3004458">
                  <a:extLst>
                    <a:ext uri="{9D8B030D-6E8A-4147-A177-3AD203B41FA5}">
                      <a16:colId xmlns:a16="http://schemas.microsoft.com/office/drawing/2014/main" xmlns="" val="2143006508"/>
                    </a:ext>
                  </a:extLst>
                </a:gridCol>
                <a:gridCol w="2925719">
                  <a:extLst>
                    <a:ext uri="{9D8B030D-6E8A-4147-A177-3AD203B41FA5}">
                      <a16:colId xmlns:a16="http://schemas.microsoft.com/office/drawing/2014/main" xmlns="" val="1610064168"/>
                    </a:ext>
                  </a:extLst>
                </a:gridCol>
                <a:gridCol w="1196753">
                  <a:extLst>
                    <a:ext uri="{9D8B030D-6E8A-4147-A177-3AD203B41FA5}">
                      <a16:colId xmlns:a16="http://schemas.microsoft.com/office/drawing/2014/main" xmlns="" val="2656304364"/>
                    </a:ext>
                  </a:extLst>
                </a:gridCol>
                <a:gridCol w="2241678">
                  <a:extLst>
                    <a:ext uri="{9D8B030D-6E8A-4147-A177-3AD203B41FA5}">
                      <a16:colId xmlns:a16="http://schemas.microsoft.com/office/drawing/2014/main" xmlns="" val="1072685467"/>
                    </a:ext>
                  </a:extLst>
                </a:gridCol>
                <a:gridCol w="1015743">
                  <a:extLst>
                    <a:ext uri="{9D8B030D-6E8A-4147-A177-3AD203B41FA5}">
                      <a16:colId xmlns:a16="http://schemas.microsoft.com/office/drawing/2014/main" xmlns="" val="1838347187"/>
                    </a:ext>
                  </a:extLst>
                </a:gridCol>
                <a:gridCol w="1511729">
                  <a:extLst>
                    <a:ext uri="{9D8B030D-6E8A-4147-A177-3AD203B41FA5}">
                      <a16:colId xmlns:a16="http://schemas.microsoft.com/office/drawing/2014/main" xmlns="" val="2880898747"/>
                    </a:ext>
                  </a:extLst>
                </a:gridCol>
              </a:tblGrid>
              <a:tr h="482368">
                <a:tc>
                  <a:txBody>
                    <a:bodyPr/>
                    <a:lstStyle/>
                    <a:p>
                      <a:pPr algn="ctr">
                        <a:lnSpc>
                          <a:spcPts val="1100"/>
                        </a:lnSpc>
                        <a:spcAft>
                          <a:spcPts val="800"/>
                        </a:spcAft>
                      </a:pPr>
                      <a:r>
                        <a:rPr lang="fr-FR" sz="1600" dirty="0">
                          <a:effectLst/>
                        </a:rPr>
                        <a:t>Actions</a:t>
                      </a:r>
                      <a:endParaRPr lang="x-none" sz="1600" dirty="0">
                        <a:effectLst/>
                        <a:latin typeface="Abadi" panose="020B0604020104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600" dirty="0">
                          <a:effectLst/>
                        </a:rPr>
                        <a:t>Activités</a:t>
                      </a:r>
                      <a:endParaRPr lang="x-none" sz="1600" dirty="0">
                        <a:effectLst/>
                        <a:latin typeface="Abadi" panose="020B0604020104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600" dirty="0">
                          <a:effectLst/>
                        </a:rPr>
                        <a:t>Structure responsable</a:t>
                      </a:r>
                      <a:endParaRPr lang="x-none" sz="1600" dirty="0">
                        <a:effectLst/>
                        <a:latin typeface="Abadi" panose="020B0604020104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600" dirty="0">
                          <a:effectLst/>
                        </a:rPr>
                        <a:t>Structures Associées</a:t>
                      </a:r>
                      <a:endParaRPr lang="x-none" sz="1600" dirty="0">
                        <a:effectLst/>
                        <a:latin typeface="Abadi" panose="020B0604020104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600" dirty="0">
                          <a:effectLst/>
                        </a:rPr>
                        <a:t>Priorité</a:t>
                      </a:r>
                      <a:endParaRPr lang="x-none" sz="1600" dirty="0">
                        <a:effectLst/>
                        <a:latin typeface="Abadi" panose="020B0604020104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600" dirty="0">
                          <a:effectLst/>
                        </a:rPr>
                        <a:t>Période de mise en œuvre</a:t>
                      </a:r>
                      <a:endParaRPr lang="x-none" sz="1600" dirty="0">
                        <a:effectLst/>
                        <a:latin typeface="Abadi" panose="020B0604020104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878890857"/>
                  </a:ext>
                </a:extLst>
              </a:tr>
              <a:tr h="263580">
                <a:tc gridSpan="6">
                  <a:txBody>
                    <a:bodyPr/>
                    <a:lstStyle/>
                    <a:p>
                      <a:pPr algn="ctr">
                        <a:lnSpc>
                          <a:spcPts val="1100"/>
                        </a:lnSpc>
                        <a:spcAft>
                          <a:spcPts val="800"/>
                        </a:spcAft>
                      </a:pPr>
                      <a:r>
                        <a:rPr lang="fr-FR" sz="1600" b="1" dirty="0" smtClean="0">
                          <a:effectLst/>
                        </a:rPr>
                        <a:t>Améliorer </a:t>
                      </a:r>
                      <a:r>
                        <a:rPr lang="fr-FR" sz="1600" b="1" dirty="0">
                          <a:effectLst/>
                        </a:rPr>
                        <a:t>la gestion des allègements fiscaux</a:t>
                      </a:r>
                      <a:endParaRPr lang="x-none" sz="1600" b="1" dirty="0">
                        <a:effectLst/>
                        <a:latin typeface="Abadi" panose="020B0604020104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pPr algn="ctr">
                        <a:lnSpc>
                          <a:spcPts val="1100"/>
                        </a:lnSpc>
                        <a:spcAft>
                          <a:spcPts val="800"/>
                        </a:spcAft>
                      </a:pPr>
                      <a:endParaRPr lang="x-none" sz="1600" dirty="0">
                        <a:effectLst/>
                        <a:latin typeface="Abadi" panose="020B0604020104020204" pitchFamily="34" charset="0"/>
                        <a:ea typeface="Calibri" panose="020F0502020204030204" pitchFamily="34" charset="0"/>
                        <a:cs typeface="Arial" panose="020B0604020202020204" pitchFamily="34" charset="0"/>
                      </a:endParaRPr>
                    </a:p>
                  </a:txBody>
                  <a:tcPr marL="68580" marR="68580" marT="0" marB="0"/>
                </a:tc>
                <a:tc hMerge="1">
                  <a:txBody>
                    <a:bodyPr/>
                    <a:lstStyle/>
                    <a:p>
                      <a:pPr algn="ctr">
                        <a:lnSpc>
                          <a:spcPts val="1100"/>
                        </a:lnSpc>
                        <a:spcAft>
                          <a:spcPts val="800"/>
                        </a:spcAft>
                      </a:pPr>
                      <a:endParaRPr lang="x-none" sz="1600" dirty="0">
                        <a:effectLst/>
                        <a:latin typeface="Abadi" panose="020B0604020104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x-none"/>
                    </a:p>
                  </a:txBody>
                  <a:tcPr/>
                </a:tc>
                <a:tc hMerge="1">
                  <a:txBody>
                    <a:bodyPr/>
                    <a:lstStyle/>
                    <a:p>
                      <a:endParaRPr lang="x-none"/>
                    </a:p>
                  </a:txBody>
                  <a:tcPr/>
                </a:tc>
                <a:tc hMerge="1">
                  <a:txBody>
                    <a:bodyPr/>
                    <a:lstStyle/>
                    <a:p>
                      <a:pPr algn="ctr">
                        <a:lnSpc>
                          <a:spcPts val="1100"/>
                        </a:lnSpc>
                        <a:spcAft>
                          <a:spcPts val="800"/>
                        </a:spcAft>
                      </a:pPr>
                      <a:endParaRPr lang="x-none"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036061583"/>
                  </a:ext>
                </a:extLst>
              </a:tr>
              <a:tr h="626106">
                <a:tc>
                  <a:txBody>
                    <a:bodyPr/>
                    <a:lstStyle/>
                    <a:p>
                      <a:pPr>
                        <a:lnSpc>
                          <a:spcPct val="120000"/>
                        </a:lnSpc>
                        <a:spcBef>
                          <a:spcPts val="600"/>
                        </a:spcBef>
                        <a:spcAft>
                          <a:spcPts val="600"/>
                        </a:spcAft>
                        <a:tabLst>
                          <a:tab pos="1663700" algn="l"/>
                        </a:tabLst>
                      </a:pPr>
                      <a:r>
                        <a:rPr lang="fr-FR" sz="1600">
                          <a:effectLst/>
                        </a:rPr>
                        <a:t>Digitaliser la procédure MPI-MP2-MP3</a:t>
                      </a:r>
                      <a:endParaRPr lang="x-none" sz="1600">
                        <a:effectLst/>
                        <a:latin typeface="Abadi" panose="020B0604020104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ts val="1100"/>
                        </a:lnSpc>
                        <a:spcAft>
                          <a:spcPts val="800"/>
                        </a:spcAft>
                      </a:pPr>
                      <a:endParaRPr lang="fr-FR" sz="1600" dirty="0" smtClean="0">
                        <a:effectLst/>
                      </a:endParaRPr>
                    </a:p>
                    <a:p>
                      <a:pPr>
                        <a:lnSpc>
                          <a:spcPts val="1100"/>
                        </a:lnSpc>
                        <a:spcAft>
                          <a:spcPts val="800"/>
                        </a:spcAft>
                      </a:pPr>
                      <a:r>
                        <a:rPr lang="fr-FR" sz="1600" dirty="0" smtClean="0">
                          <a:effectLst/>
                        </a:rPr>
                        <a:t>Digitaliser </a:t>
                      </a:r>
                      <a:r>
                        <a:rPr lang="fr-FR" sz="1600" dirty="0">
                          <a:effectLst/>
                        </a:rPr>
                        <a:t>la procédure MPI-MP2-MP3 au niveau de la DGI</a:t>
                      </a:r>
                      <a:endParaRPr lang="x-none" sz="1600" dirty="0">
                        <a:effectLst/>
                        <a:latin typeface="Abadi" panose="020B0604020104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ts val="1100"/>
                        </a:lnSpc>
                        <a:spcAft>
                          <a:spcPts val="800"/>
                        </a:spcAft>
                      </a:pPr>
                      <a:r>
                        <a:rPr lang="fr-FR" sz="1600" dirty="0">
                          <a:effectLst/>
                        </a:rPr>
                        <a:t>DGI</a:t>
                      </a:r>
                      <a:endParaRPr lang="x-none" sz="1600" dirty="0">
                        <a:effectLst/>
                        <a:latin typeface="Abadi" panose="020B0604020104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600" dirty="0">
                          <a:effectLst/>
                        </a:rPr>
                        <a:t>DGD, ASIN</a:t>
                      </a:r>
                      <a:endParaRPr lang="x-none" sz="1600" dirty="0">
                        <a:effectLst/>
                        <a:latin typeface="Abadi" panose="020B0604020104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600">
                          <a:effectLst/>
                        </a:rPr>
                        <a:t>1</a:t>
                      </a:r>
                      <a:endParaRPr lang="x-none" sz="1600">
                        <a:effectLst/>
                        <a:latin typeface="Abadi" panose="020B0604020104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600">
                          <a:effectLst/>
                        </a:rPr>
                        <a:t>A court terme</a:t>
                      </a:r>
                      <a:endParaRPr lang="x-none" sz="1600">
                        <a:effectLst/>
                        <a:latin typeface="Abadi" panose="020B0604020104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3351028386"/>
                  </a:ext>
                </a:extLst>
              </a:tr>
              <a:tr h="3972020">
                <a:tc>
                  <a:txBody>
                    <a:bodyPr/>
                    <a:lstStyle/>
                    <a:p>
                      <a:pPr>
                        <a:lnSpc>
                          <a:spcPct val="120000"/>
                        </a:lnSpc>
                        <a:spcBef>
                          <a:spcPts val="600"/>
                        </a:spcBef>
                        <a:spcAft>
                          <a:spcPts val="600"/>
                        </a:spcAft>
                        <a:tabLst>
                          <a:tab pos="1663700" algn="l"/>
                        </a:tabLst>
                      </a:pPr>
                      <a:r>
                        <a:rPr lang="fr-FR" sz="1600" dirty="0">
                          <a:effectLst/>
                        </a:rPr>
                        <a:t>Améliorer le logiciel GESEXO</a:t>
                      </a:r>
                      <a:endParaRPr lang="x-none" sz="1600" dirty="0">
                        <a:effectLst/>
                      </a:endParaRPr>
                    </a:p>
                    <a:p>
                      <a:pPr>
                        <a:lnSpc>
                          <a:spcPct val="120000"/>
                        </a:lnSpc>
                        <a:spcBef>
                          <a:spcPts val="600"/>
                        </a:spcBef>
                        <a:spcAft>
                          <a:spcPts val="600"/>
                        </a:spcAft>
                        <a:tabLst>
                          <a:tab pos="1663700" algn="l"/>
                        </a:tabLst>
                      </a:pPr>
                      <a:r>
                        <a:rPr lang="fr-FR" sz="1600" dirty="0">
                          <a:effectLst/>
                        </a:rPr>
                        <a:t> </a:t>
                      </a:r>
                      <a:endParaRPr lang="x-none" sz="1600" dirty="0">
                        <a:effectLst/>
                        <a:latin typeface="Abadi" panose="020B060402010402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lvl="0" indent="-342900" algn="just">
                        <a:lnSpc>
                          <a:spcPct val="105000"/>
                        </a:lnSpc>
                        <a:spcAft>
                          <a:spcPts val="800"/>
                        </a:spcAft>
                        <a:buFont typeface="Symbol" panose="05050102010706020507" pitchFamily="18" charset="2"/>
                        <a:buChar char="-"/>
                      </a:pPr>
                      <a:r>
                        <a:rPr lang="fr-FR" sz="1600" dirty="0">
                          <a:effectLst/>
                        </a:rPr>
                        <a:t>Faire l’audit du logiciel GESEXO</a:t>
                      </a:r>
                      <a:endParaRPr lang="x-none" sz="1600" dirty="0">
                        <a:effectLst/>
                      </a:endParaRPr>
                    </a:p>
                    <a:p>
                      <a:pPr marL="342900" lvl="0" indent="-342900" algn="just">
                        <a:lnSpc>
                          <a:spcPct val="105000"/>
                        </a:lnSpc>
                        <a:spcAft>
                          <a:spcPts val="800"/>
                        </a:spcAft>
                        <a:buFont typeface="Symbol" panose="05050102010706020507" pitchFamily="18" charset="2"/>
                        <a:buChar char="-"/>
                      </a:pPr>
                      <a:r>
                        <a:rPr lang="fr-FR" sz="1600" dirty="0">
                          <a:effectLst/>
                        </a:rPr>
                        <a:t>Procéder à la réécriture du logiciel GESEXO ;</a:t>
                      </a:r>
                      <a:endParaRPr lang="x-none" sz="1600" dirty="0">
                        <a:effectLst/>
                      </a:endParaRPr>
                    </a:p>
                    <a:p>
                      <a:pPr marL="342900" lvl="0" indent="-342900" algn="just">
                        <a:lnSpc>
                          <a:spcPct val="105000"/>
                        </a:lnSpc>
                        <a:spcAft>
                          <a:spcPts val="800"/>
                        </a:spcAft>
                        <a:buFont typeface="Symbol" panose="05050102010706020507" pitchFamily="18" charset="2"/>
                        <a:buChar char="-"/>
                      </a:pPr>
                      <a:r>
                        <a:rPr lang="fr-FR" sz="1600" dirty="0">
                          <a:effectLst/>
                        </a:rPr>
                        <a:t>Mettre en production le logiciel GESEXO ;</a:t>
                      </a:r>
                      <a:endParaRPr lang="x-none" sz="1600" dirty="0">
                        <a:effectLst/>
                      </a:endParaRPr>
                    </a:p>
                    <a:p>
                      <a:pPr marL="342900" lvl="0" indent="-342900" algn="just">
                        <a:lnSpc>
                          <a:spcPct val="105000"/>
                        </a:lnSpc>
                        <a:spcAft>
                          <a:spcPts val="800"/>
                        </a:spcAft>
                        <a:buFont typeface="Symbol" panose="05050102010706020507" pitchFamily="18" charset="2"/>
                        <a:buChar char="-"/>
                      </a:pPr>
                      <a:r>
                        <a:rPr lang="fr-FR" sz="1600" dirty="0">
                          <a:effectLst/>
                        </a:rPr>
                        <a:t>Relier la Mission Fiscale aux services de gestion pour la consultation de GESEXO </a:t>
                      </a:r>
                      <a:r>
                        <a:rPr lang="fr-FR" sz="1600" dirty="0" smtClean="0">
                          <a:effectLst/>
                        </a:rPr>
                        <a:t>;</a:t>
                      </a:r>
                      <a:endParaRPr lang="x-none" sz="1600" dirty="0">
                        <a:effectLst/>
                      </a:endParaRPr>
                    </a:p>
                    <a:p>
                      <a:pPr marL="342900" lvl="0" indent="-342900" algn="just">
                        <a:lnSpc>
                          <a:spcPct val="105000"/>
                        </a:lnSpc>
                        <a:spcAft>
                          <a:spcPts val="800"/>
                        </a:spcAft>
                        <a:buFont typeface="Symbol" panose="05050102010706020507" pitchFamily="18" charset="2"/>
                        <a:buChar char="-"/>
                      </a:pPr>
                      <a:r>
                        <a:rPr lang="fr-FR" sz="1600" dirty="0">
                          <a:effectLst/>
                        </a:rPr>
                        <a:t>Doter les services utilisateurs du logiciel, de matériels informatiques et électriques adéquats .</a:t>
                      </a:r>
                      <a:endParaRPr lang="x-none" sz="1600" dirty="0">
                        <a:effectLst/>
                        <a:latin typeface="Abadi" panose="020B0604020104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ts val="1100"/>
                        </a:lnSpc>
                        <a:spcAft>
                          <a:spcPts val="800"/>
                        </a:spcAft>
                      </a:pPr>
                      <a:r>
                        <a:rPr lang="fr-FR" sz="1600" dirty="0">
                          <a:effectLst/>
                        </a:rPr>
                        <a:t>DGI</a:t>
                      </a:r>
                      <a:endParaRPr lang="x-none" sz="1600" dirty="0">
                        <a:effectLst/>
                        <a:latin typeface="Abadi" panose="020B0604020104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600" dirty="0">
                          <a:effectLst/>
                        </a:rPr>
                        <a:t>DGD</a:t>
                      </a:r>
                      <a:endParaRPr lang="x-none" sz="1600" dirty="0">
                        <a:effectLst/>
                      </a:endParaRPr>
                    </a:p>
                    <a:p>
                      <a:pPr algn="ctr">
                        <a:lnSpc>
                          <a:spcPts val="1100"/>
                        </a:lnSpc>
                        <a:spcAft>
                          <a:spcPts val="800"/>
                        </a:spcAft>
                      </a:pPr>
                      <a:r>
                        <a:rPr lang="fr-FR" sz="1600" dirty="0">
                          <a:effectLst/>
                        </a:rPr>
                        <a:t>ASIN (Agence des Systèmes d’Information et du Numérique)</a:t>
                      </a:r>
                      <a:endParaRPr lang="x-none" sz="1600" dirty="0">
                        <a:effectLst/>
                      </a:endParaRPr>
                    </a:p>
                    <a:p>
                      <a:pPr algn="ctr">
                        <a:lnSpc>
                          <a:spcPts val="1100"/>
                        </a:lnSpc>
                        <a:spcAft>
                          <a:spcPts val="800"/>
                        </a:spcAft>
                      </a:pPr>
                      <a:r>
                        <a:rPr lang="fr-FR" sz="1600" dirty="0">
                          <a:effectLst/>
                        </a:rPr>
                        <a:t>Direction de la Coopération</a:t>
                      </a:r>
                      <a:endParaRPr lang="x-none" sz="1600" dirty="0">
                        <a:effectLst/>
                        <a:latin typeface="Abadi" panose="020B0604020104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600" dirty="0">
                          <a:effectLst/>
                        </a:rPr>
                        <a:t>1</a:t>
                      </a:r>
                      <a:endParaRPr lang="x-none" sz="1600" dirty="0">
                        <a:effectLst/>
                        <a:latin typeface="Abadi" panose="020B0604020104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600" dirty="0">
                          <a:effectLst/>
                        </a:rPr>
                        <a:t>A court terme</a:t>
                      </a:r>
                      <a:endParaRPr lang="x-none" sz="1600" dirty="0">
                        <a:effectLst/>
                        <a:latin typeface="Abadi" panose="020B0604020104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305484643"/>
                  </a:ext>
                </a:extLst>
              </a:tr>
              <a:tr h="749726">
                <a:tc>
                  <a:txBody>
                    <a:bodyPr/>
                    <a:lstStyle/>
                    <a:p>
                      <a:pPr>
                        <a:lnSpc>
                          <a:spcPct val="100000"/>
                        </a:lnSpc>
                        <a:spcAft>
                          <a:spcPts val="800"/>
                        </a:spcAft>
                      </a:pPr>
                      <a:r>
                        <a:rPr lang="fr-FR" sz="1600" dirty="0">
                          <a:effectLst/>
                        </a:rPr>
                        <a:t>Procéder à la relecture de l’arrêté n° </a:t>
                      </a:r>
                      <a:r>
                        <a:rPr lang="fr-FR" sz="1600" dirty="0" smtClean="0">
                          <a:effectLst/>
                        </a:rPr>
                        <a:t>212/MF/DC/DI </a:t>
                      </a:r>
                      <a:r>
                        <a:rPr lang="fr-FR" sz="1600" dirty="0">
                          <a:effectLst/>
                        </a:rPr>
                        <a:t>du 19 octobre 1992</a:t>
                      </a:r>
                      <a:endParaRPr lang="x-none" sz="1600" dirty="0">
                        <a:effectLst/>
                        <a:latin typeface="Abadi" panose="020B0604020104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ts val="1100"/>
                        </a:lnSpc>
                        <a:spcAft>
                          <a:spcPts val="800"/>
                        </a:spcAft>
                      </a:pPr>
                      <a:r>
                        <a:rPr lang="fr-FR" sz="1600" dirty="0">
                          <a:effectLst/>
                        </a:rPr>
                        <a:t> </a:t>
                      </a:r>
                      <a:endParaRPr lang="x-none" sz="1600" dirty="0">
                        <a:effectLst/>
                        <a:latin typeface="Abadi" panose="020B0604020104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ts val="1100"/>
                        </a:lnSpc>
                        <a:spcAft>
                          <a:spcPts val="800"/>
                        </a:spcAft>
                      </a:pPr>
                      <a:r>
                        <a:rPr lang="fr-FR" sz="1600" dirty="0">
                          <a:effectLst/>
                        </a:rPr>
                        <a:t>DGI</a:t>
                      </a:r>
                      <a:endParaRPr lang="x-none" sz="1600" dirty="0">
                        <a:effectLst/>
                        <a:latin typeface="Abadi" panose="020B0604020104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600" dirty="0">
                          <a:effectLst/>
                        </a:rPr>
                        <a:t>DGD</a:t>
                      </a:r>
                      <a:endParaRPr lang="x-none" sz="1600" dirty="0">
                        <a:effectLst/>
                        <a:latin typeface="Abadi" panose="020B0604020104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600" dirty="0">
                          <a:effectLst/>
                        </a:rPr>
                        <a:t>2</a:t>
                      </a:r>
                      <a:endParaRPr lang="x-none" sz="1600" dirty="0">
                        <a:effectLst/>
                        <a:latin typeface="Abadi" panose="020B0604020104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600" dirty="0">
                          <a:effectLst/>
                        </a:rPr>
                        <a:t>Court terme</a:t>
                      </a:r>
                      <a:endParaRPr lang="x-none" sz="1600" dirty="0">
                        <a:effectLst/>
                        <a:latin typeface="Abadi" panose="020B0604020104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2643982941"/>
                  </a:ext>
                </a:extLst>
              </a:tr>
            </a:tbl>
          </a:graphicData>
        </a:graphic>
      </p:graphicFrame>
    </p:spTree>
    <p:extLst>
      <p:ext uri="{BB962C8B-B14F-4D97-AF65-F5344CB8AC3E}">
        <p14:creationId xmlns:p14="http://schemas.microsoft.com/office/powerpoint/2010/main" val="27011777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p:cNvSpPr txBox="1"/>
          <p:nvPr/>
        </p:nvSpPr>
        <p:spPr>
          <a:xfrm>
            <a:off x="0" y="0"/>
            <a:ext cx="12191999" cy="338554"/>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fr-FR" sz="1600" b="1" dirty="0" smtClean="0">
                <a:solidFill>
                  <a:schemeClr val="accent4">
                    <a:lumMod val="60000"/>
                    <a:lumOff val="40000"/>
                  </a:schemeClr>
                </a:solidFill>
                <a:latin typeface="Bookman Old Style" panose="02050604050505020204" pitchFamily="18" charset="0"/>
              </a:rPr>
              <a:t>PLAN  </a:t>
            </a:r>
            <a:r>
              <a:rPr lang="fr-FR" sz="1600" b="1" dirty="0">
                <a:solidFill>
                  <a:schemeClr val="accent4">
                    <a:lumMod val="60000"/>
                    <a:lumOff val="40000"/>
                  </a:schemeClr>
                </a:solidFill>
                <a:latin typeface="Bookman Old Style" panose="02050604050505020204" pitchFamily="18" charset="0"/>
              </a:rPr>
              <a:t>D’ACTION D’AMÉLIORATION DE LA GOUVERNANCE INSTITUTIONNELLE DES DÉPENSES FISCALES</a:t>
            </a:r>
          </a:p>
        </p:txBody>
      </p:sp>
      <p:graphicFrame>
        <p:nvGraphicFramePr>
          <p:cNvPr id="7" name="Tableau 10">
            <a:extLst>
              <a:ext uri="{FF2B5EF4-FFF2-40B4-BE49-F238E27FC236}">
                <a16:creationId xmlns:a16="http://schemas.microsoft.com/office/drawing/2014/main" xmlns="" id="{A77282E1-D10D-43C0-93AE-2E45A425573D}"/>
              </a:ext>
            </a:extLst>
          </p:cNvPr>
          <p:cNvGraphicFramePr>
            <a:graphicFrameLocks noGrp="1"/>
          </p:cNvGraphicFramePr>
          <p:nvPr>
            <p:ph idx="1"/>
            <p:extLst>
              <p:ext uri="{D42A27DB-BD31-4B8C-83A1-F6EECF244321}">
                <p14:modId xmlns:p14="http://schemas.microsoft.com/office/powerpoint/2010/main" val="4140005060"/>
              </p:ext>
            </p:extLst>
          </p:nvPr>
        </p:nvGraphicFramePr>
        <p:xfrm>
          <a:off x="139134" y="484339"/>
          <a:ext cx="11851686" cy="6252661"/>
        </p:xfrm>
        <a:graphic>
          <a:graphicData uri="http://schemas.openxmlformats.org/drawingml/2006/table">
            <a:tbl>
              <a:tblPr firstRow="1" bandRow="1">
                <a:tableStyleId>{93296810-A885-4BE3-A3E7-6D5BEEA58F35}</a:tableStyleId>
              </a:tblPr>
              <a:tblGrid>
                <a:gridCol w="1975281">
                  <a:extLst>
                    <a:ext uri="{9D8B030D-6E8A-4147-A177-3AD203B41FA5}">
                      <a16:colId xmlns:a16="http://schemas.microsoft.com/office/drawing/2014/main" xmlns="" val="2143006508"/>
                    </a:ext>
                  </a:extLst>
                </a:gridCol>
                <a:gridCol w="1975281">
                  <a:extLst>
                    <a:ext uri="{9D8B030D-6E8A-4147-A177-3AD203B41FA5}">
                      <a16:colId xmlns:a16="http://schemas.microsoft.com/office/drawing/2014/main" xmlns="" val="1610064168"/>
                    </a:ext>
                  </a:extLst>
                </a:gridCol>
                <a:gridCol w="1975281">
                  <a:extLst>
                    <a:ext uri="{9D8B030D-6E8A-4147-A177-3AD203B41FA5}">
                      <a16:colId xmlns:a16="http://schemas.microsoft.com/office/drawing/2014/main" xmlns="" val="2656304364"/>
                    </a:ext>
                  </a:extLst>
                </a:gridCol>
                <a:gridCol w="1975281">
                  <a:extLst>
                    <a:ext uri="{9D8B030D-6E8A-4147-A177-3AD203B41FA5}">
                      <a16:colId xmlns:a16="http://schemas.microsoft.com/office/drawing/2014/main" xmlns="" val="2893378951"/>
                    </a:ext>
                  </a:extLst>
                </a:gridCol>
                <a:gridCol w="1975281">
                  <a:extLst>
                    <a:ext uri="{9D8B030D-6E8A-4147-A177-3AD203B41FA5}">
                      <a16:colId xmlns:a16="http://schemas.microsoft.com/office/drawing/2014/main" xmlns="" val="1315482168"/>
                    </a:ext>
                  </a:extLst>
                </a:gridCol>
                <a:gridCol w="1975281">
                  <a:extLst>
                    <a:ext uri="{9D8B030D-6E8A-4147-A177-3AD203B41FA5}">
                      <a16:colId xmlns:a16="http://schemas.microsoft.com/office/drawing/2014/main" xmlns="" val="924355177"/>
                    </a:ext>
                  </a:extLst>
                </a:gridCol>
              </a:tblGrid>
              <a:tr h="406444">
                <a:tc>
                  <a:txBody>
                    <a:bodyPr/>
                    <a:lstStyle/>
                    <a:p>
                      <a:pPr algn="ctr">
                        <a:lnSpc>
                          <a:spcPts val="1100"/>
                        </a:lnSpc>
                        <a:spcAft>
                          <a:spcPts val="800"/>
                        </a:spcAft>
                      </a:pPr>
                      <a:r>
                        <a:rPr lang="fr-FR" sz="1600" dirty="0">
                          <a:effectLst/>
                        </a:rPr>
                        <a:t>Actions</a:t>
                      </a:r>
                      <a:endParaRPr lang="x-none"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600" dirty="0">
                          <a:effectLst/>
                        </a:rPr>
                        <a:t>Activités</a:t>
                      </a:r>
                      <a:endParaRPr lang="x-none"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600" dirty="0">
                          <a:effectLst/>
                        </a:rPr>
                        <a:t>Structure responsable</a:t>
                      </a:r>
                      <a:endParaRPr lang="x-none"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600" dirty="0">
                          <a:effectLst/>
                        </a:rPr>
                        <a:t>Structures Associées</a:t>
                      </a:r>
                      <a:endParaRPr lang="x-none"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600" dirty="0">
                          <a:effectLst/>
                        </a:rPr>
                        <a:t>Priorité</a:t>
                      </a:r>
                      <a:endParaRPr lang="x-none"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600" dirty="0">
                          <a:effectLst/>
                        </a:rPr>
                        <a:t>Période de mise en œuvre</a:t>
                      </a:r>
                      <a:endParaRPr lang="x-none"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878890857"/>
                  </a:ext>
                </a:extLst>
              </a:tr>
              <a:tr h="258078">
                <a:tc gridSpan="6">
                  <a:txBody>
                    <a:bodyPr/>
                    <a:lstStyle/>
                    <a:p>
                      <a:pPr algn="ctr">
                        <a:lnSpc>
                          <a:spcPts val="1100"/>
                        </a:lnSpc>
                        <a:spcAft>
                          <a:spcPts val="800"/>
                        </a:spcAft>
                      </a:pPr>
                      <a:r>
                        <a:rPr lang="fr-FR" sz="1500" b="1" dirty="0" smtClean="0">
                          <a:effectLst/>
                        </a:rPr>
                        <a:t>Améliorer </a:t>
                      </a:r>
                      <a:r>
                        <a:rPr lang="fr-FR" sz="1500" b="1" dirty="0">
                          <a:effectLst/>
                        </a:rPr>
                        <a:t>la gestion des allègements fiscaux</a:t>
                      </a:r>
                      <a:endParaRPr lang="x-none" sz="15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pPr algn="ctr">
                        <a:lnSpc>
                          <a:spcPts val="1100"/>
                        </a:lnSpc>
                        <a:spcAft>
                          <a:spcPts val="800"/>
                        </a:spcAft>
                      </a:pPr>
                      <a:endParaRPr lang="x-none"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algn="ctr">
                        <a:lnSpc>
                          <a:spcPts val="1100"/>
                        </a:lnSpc>
                        <a:spcAft>
                          <a:spcPts val="800"/>
                        </a:spcAft>
                      </a:pPr>
                      <a:endParaRPr lang="x-none"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xmlns="" val="3036061583"/>
                  </a:ext>
                </a:extLst>
              </a:tr>
              <a:tr h="1122454">
                <a:tc>
                  <a:txBody>
                    <a:bodyPr/>
                    <a:lstStyle/>
                    <a:p>
                      <a:pPr>
                        <a:lnSpc>
                          <a:spcPct val="120000"/>
                        </a:lnSpc>
                        <a:spcBef>
                          <a:spcPts val="600"/>
                        </a:spcBef>
                        <a:spcAft>
                          <a:spcPts val="600"/>
                        </a:spcAft>
                        <a:tabLst>
                          <a:tab pos="1663700" algn="l"/>
                        </a:tabLst>
                      </a:pPr>
                      <a:r>
                        <a:rPr lang="fr-FR" sz="1500" dirty="0">
                          <a:effectLst/>
                        </a:rPr>
                        <a:t> </a:t>
                      </a:r>
                      <a:r>
                        <a:rPr lang="fr-FR" sz="1500" dirty="0" smtClean="0">
                          <a:effectLst/>
                        </a:rPr>
                        <a:t>Renforcement </a:t>
                      </a:r>
                      <a:r>
                        <a:rPr lang="fr-FR" sz="1500" dirty="0">
                          <a:effectLst/>
                        </a:rPr>
                        <a:t>les capacités des cadres à charge du traitement des exonérations fiscales</a:t>
                      </a:r>
                      <a:endParaRPr lang="x-none" sz="1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ts val="1100"/>
                        </a:lnSpc>
                        <a:spcAft>
                          <a:spcPts val="800"/>
                        </a:spcAft>
                      </a:pPr>
                      <a:r>
                        <a:rPr lang="fr-FR" sz="1500" dirty="0">
                          <a:effectLst/>
                        </a:rPr>
                        <a:t>Acquérir du matériel informatique</a:t>
                      </a:r>
                      <a:endParaRPr lang="x-none" sz="1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ts val="1100"/>
                        </a:lnSpc>
                        <a:spcAft>
                          <a:spcPts val="800"/>
                        </a:spcAft>
                      </a:pPr>
                      <a:r>
                        <a:rPr lang="fr-FR" sz="1500" dirty="0">
                          <a:effectLst/>
                        </a:rPr>
                        <a:t>DGI </a:t>
                      </a:r>
                      <a:endParaRPr lang="x-none" sz="1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500" dirty="0">
                          <a:effectLst/>
                        </a:rPr>
                        <a:t>Partenaires Techniques et financiers</a:t>
                      </a:r>
                      <a:endParaRPr lang="x-none" sz="1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500" dirty="0">
                          <a:effectLst/>
                        </a:rPr>
                        <a:t>3</a:t>
                      </a:r>
                      <a:endParaRPr lang="x-none" sz="1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500" dirty="0">
                          <a:effectLst/>
                        </a:rPr>
                        <a:t> Court terme</a:t>
                      </a:r>
                      <a:endParaRPr lang="x-none" sz="1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3351028386"/>
                  </a:ext>
                </a:extLst>
              </a:tr>
              <a:tr h="277664">
                <a:tc gridSpan="6">
                  <a:txBody>
                    <a:bodyPr/>
                    <a:lstStyle/>
                    <a:p>
                      <a:pPr algn="ctr">
                        <a:lnSpc>
                          <a:spcPts val="1100"/>
                        </a:lnSpc>
                        <a:spcAft>
                          <a:spcPts val="800"/>
                        </a:spcAft>
                      </a:pPr>
                      <a:r>
                        <a:rPr lang="fr-FR" sz="1500" b="1" dirty="0" smtClean="0">
                          <a:effectLst/>
                        </a:rPr>
                        <a:t>Renforcer </a:t>
                      </a:r>
                      <a:r>
                        <a:rPr lang="fr-FR" sz="1500" b="1" dirty="0">
                          <a:effectLst/>
                        </a:rPr>
                        <a:t>le suivi  et le  contrôle des dépenses fiscales</a:t>
                      </a:r>
                      <a:endParaRPr lang="x-none" sz="15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pPr algn="ctr">
                        <a:lnSpc>
                          <a:spcPts val="1100"/>
                        </a:lnSpc>
                        <a:spcAft>
                          <a:spcPts val="800"/>
                        </a:spcAft>
                      </a:pPr>
                      <a:endParaRPr lang="x-none"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algn="ctr">
                        <a:lnSpc>
                          <a:spcPts val="1100"/>
                        </a:lnSpc>
                        <a:spcAft>
                          <a:spcPts val="800"/>
                        </a:spcAft>
                      </a:pPr>
                      <a:endParaRPr lang="x-none"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x-none"/>
                    </a:p>
                  </a:txBody>
                  <a:tcPr/>
                </a:tc>
                <a:tc hMerge="1">
                  <a:txBody>
                    <a:bodyPr/>
                    <a:lstStyle/>
                    <a:p>
                      <a:endParaRPr lang="x-none"/>
                    </a:p>
                  </a:txBody>
                  <a:tcPr/>
                </a:tc>
                <a:tc hMerge="1">
                  <a:txBody>
                    <a:bodyPr/>
                    <a:lstStyle/>
                    <a:p>
                      <a:pPr>
                        <a:lnSpc>
                          <a:spcPts val="1100"/>
                        </a:lnSpc>
                        <a:spcAft>
                          <a:spcPts val="800"/>
                        </a:spcAft>
                      </a:pPr>
                      <a:endParaRPr lang="x-none"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305484643"/>
                  </a:ext>
                </a:extLst>
              </a:tr>
              <a:tr h="3042763">
                <a:tc>
                  <a:txBody>
                    <a:bodyPr/>
                    <a:lstStyle/>
                    <a:p>
                      <a:pPr>
                        <a:lnSpc>
                          <a:spcPct val="120000"/>
                        </a:lnSpc>
                        <a:spcBef>
                          <a:spcPts val="600"/>
                        </a:spcBef>
                        <a:spcAft>
                          <a:spcPts val="600"/>
                        </a:spcAft>
                        <a:tabLst>
                          <a:tab pos="1663700" algn="l"/>
                        </a:tabLst>
                      </a:pPr>
                      <a:r>
                        <a:rPr lang="fr-FR" sz="1500" dirty="0">
                          <a:effectLst/>
                        </a:rPr>
                        <a:t>Poursuivre la rationalisation des dépenses fiscales hors code générale des douanes, code des impôts et  autres  régimes dérogatoires (Code des investissements, code minier, etc…) ; </a:t>
                      </a:r>
                      <a:endParaRPr lang="x-none" sz="1500" dirty="0">
                        <a:effectLst/>
                      </a:endParaRPr>
                    </a:p>
                    <a:p>
                      <a:pPr>
                        <a:lnSpc>
                          <a:spcPts val="1100"/>
                        </a:lnSpc>
                        <a:spcAft>
                          <a:spcPts val="800"/>
                        </a:spcAft>
                      </a:pPr>
                      <a:r>
                        <a:rPr lang="fr-FR" sz="1500" dirty="0">
                          <a:effectLst/>
                        </a:rPr>
                        <a:t> </a:t>
                      </a:r>
                      <a:endParaRPr lang="x-none" sz="1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0000"/>
                        </a:lnSpc>
                        <a:spcAft>
                          <a:spcPts val="800"/>
                        </a:spcAft>
                      </a:pPr>
                      <a:r>
                        <a:rPr lang="fr-FR" sz="1500" dirty="0">
                          <a:effectLst/>
                        </a:rPr>
                        <a:t>Réalisation chaque année d’au moins une étude d’évaluation d’impact socioéconomique des mesures d’exonération pour juger de leur reconduction ou non dans les projet de loi de finances</a:t>
                      </a:r>
                      <a:endParaRPr lang="x-none" sz="1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ts val="1100"/>
                        </a:lnSpc>
                        <a:spcAft>
                          <a:spcPts val="800"/>
                        </a:spcAft>
                      </a:pPr>
                      <a:r>
                        <a:rPr lang="fr-FR" sz="1500" dirty="0">
                          <a:effectLst/>
                        </a:rPr>
                        <a:t>DGI</a:t>
                      </a:r>
                      <a:endParaRPr lang="x-none" sz="1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500" dirty="0">
                          <a:effectLst/>
                        </a:rPr>
                        <a:t>DGD</a:t>
                      </a:r>
                      <a:endParaRPr lang="x-none" sz="1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500" dirty="0">
                          <a:effectLst/>
                        </a:rPr>
                        <a:t>1</a:t>
                      </a:r>
                      <a:endParaRPr lang="x-none" sz="1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500" dirty="0">
                          <a:effectLst/>
                        </a:rPr>
                        <a:t>Court terme</a:t>
                      </a:r>
                      <a:endParaRPr lang="x-none" sz="1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2643982941"/>
                  </a:ext>
                </a:extLst>
              </a:tr>
              <a:tr h="887435">
                <a:tc>
                  <a:txBody>
                    <a:bodyPr/>
                    <a:lstStyle/>
                    <a:p>
                      <a:pPr>
                        <a:lnSpc>
                          <a:spcPct val="100000"/>
                        </a:lnSpc>
                        <a:spcAft>
                          <a:spcPts val="800"/>
                        </a:spcAft>
                      </a:pPr>
                      <a:r>
                        <a:rPr lang="fr-FR" sz="1500" dirty="0">
                          <a:effectLst/>
                        </a:rPr>
                        <a:t>Mettre en place un  outil de simulation et de prévision des dépenses fiscales</a:t>
                      </a:r>
                      <a:endParaRPr lang="x-none" sz="1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ts val="1100"/>
                        </a:lnSpc>
                        <a:spcAft>
                          <a:spcPts val="800"/>
                        </a:spcAft>
                      </a:pPr>
                      <a:r>
                        <a:rPr lang="fr-FR" sz="1500" dirty="0">
                          <a:effectLst/>
                        </a:rPr>
                        <a:t> </a:t>
                      </a:r>
                      <a:endParaRPr lang="x-none" sz="1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ts val="1100"/>
                        </a:lnSpc>
                        <a:spcAft>
                          <a:spcPts val="800"/>
                        </a:spcAft>
                      </a:pPr>
                      <a:r>
                        <a:rPr lang="fr-FR" sz="1500">
                          <a:effectLst/>
                        </a:rPr>
                        <a:t>DGI</a:t>
                      </a:r>
                      <a:endParaRPr lang="x-none"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500" dirty="0">
                          <a:effectLst/>
                        </a:rPr>
                        <a:t>DGD</a:t>
                      </a:r>
                      <a:endParaRPr lang="x-none" sz="1500" dirty="0">
                        <a:effectLst/>
                      </a:endParaRPr>
                    </a:p>
                    <a:p>
                      <a:pPr algn="ctr">
                        <a:lnSpc>
                          <a:spcPts val="1100"/>
                        </a:lnSpc>
                        <a:spcAft>
                          <a:spcPts val="800"/>
                        </a:spcAft>
                      </a:pPr>
                      <a:r>
                        <a:rPr lang="fr-FR" sz="1500" dirty="0">
                          <a:effectLst/>
                        </a:rPr>
                        <a:t>DGE ; Partenaires Techniques et financiers</a:t>
                      </a:r>
                      <a:endParaRPr lang="x-none" sz="1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500" dirty="0">
                          <a:effectLst/>
                        </a:rPr>
                        <a:t>1</a:t>
                      </a:r>
                      <a:endParaRPr lang="x-none" sz="1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500" dirty="0">
                          <a:effectLst/>
                        </a:rPr>
                        <a:t> </a:t>
                      </a:r>
                      <a:endParaRPr lang="x-none" sz="1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2812260922"/>
                  </a:ext>
                </a:extLst>
              </a:tr>
            </a:tbl>
          </a:graphicData>
        </a:graphic>
      </p:graphicFrame>
    </p:spTree>
    <p:extLst>
      <p:ext uri="{BB962C8B-B14F-4D97-AF65-F5344CB8AC3E}">
        <p14:creationId xmlns:p14="http://schemas.microsoft.com/office/powerpoint/2010/main" val="36996271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p:cNvSpPr txBox="1"/>
          <p:nvPr/>
        </p:nvSpPr>
        <p:spPr>
          <a:xfrm>
            <a:off x="0" y="0"/>
            <a:ext cx="12191999" cy="338554"/>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fr-FR" sz="1600" b="1" dirty="0" smtClean="0">
                <a:solidFill>
                  <a:schemeClr val="accent4">
                    <a:lumMod val="60000"/>
                    <a:lumOff val="40000"/>
                  </a:schemeClr>
                </a:solidFill>
                <a:latin typeface="Bookman Old Style" panose="02050604050505020204" pitchFamily="18" charset="0"/>
              </a:rPr>
              <a:t>PLAN  </a:t>
            </a:r>
            <a:r>
              <a:rPr lang="fr-FR" sz="1600" b="1" dirty="0">
                <a:solidFill>
                  <a:schemeClr val="accent4">
                    <a:lumMod val="60000"/>
                    <a:lumOff val="40000"/>
                  </a:schemeClr>
                </a:solidFill>
                <a:latin typeface="Bookman Old Style" panose="02050604050505020204" pitchFamily="18" charset="0"/>
              </a:rPr>
              <a:t>D’ACTION D’AMÉLIORATION DE LA GOUVERNANCE INSTITUTIONNELLE DES DÉPENSES FISCALES</a:t>
            </a:r>
          </a:p>
        </p:txBody>
      </p:sp>
      <p:graphicFrame>
        <p:nvGraphicFramePr>
          <p:cNvPr id="5" name="Tableau 10">
            <a:extLst>
              <a:ext uri="{FF2B5EF4-FFF2-40B4-BE49-F238E27FC236}">
                <a16:creationId xmlns:a16="http://schemas.microsoft.com/office/drawing/2014/main" xmlns="" id="{A77282E1-D10D-43C0-93AE-2E45A425573D}"/>
              </a:ext>
            </a:extLst>
          </p:cNvPr>
          <p:cNvGraphicFramePr>
            <a:graphicFrameLocks noGrp="1"/>
          </p:cNvGraphicFramePr>
          <p:nvPr>
            <p:ph idx="1"/>
            <p:extLst>
              <p:ext uri="{D42A27DB-BD31-4B8C-83A1-F6EECF244321}">
                <p14:modId xmlns:p14="http://schemas.microsoft.com/office/powerpoint/2010/main" val="3835881358"/>
              </p:ext>
            </p:extLst>
          </p:nvPr>
        </p:nvGraphicFramePr>
        <p:xfrm>
          <a:off x="113212" y="519667"/>
          <a:ext cx="11851686" cy="5744907"/>
        </p:xfrm>
        <a:graphic>
          <a:graphicData uri="http://schemas.openxmlformats.org/drawingml/2006/table">
            <a:tbl>
              <a:tblPr firstRow="1" bandRow="1">
                <a:tableStyleId>{93296810-A885-4BE3-A3E7-6D5BEEA58F35}</a:tableStyleId>
              </a:tblPr>
              <a:tblGrid>
                <a:gridCol w="2396971">
                  <a:extLst>
                    <a:ext uri="{9D8B030D-6E8A-4147-A177-3AD203B41FA5}">
                      <a16:colId xmlns:a16="http://schemas.microsoft.com/office/drawing/2014/main" xmlns="" val="2143006508"/>
                    </a:ext>
                  </a:extLst>
                </a:gridCol>
                <a:gridCol w="1553591">
                  <a:extLst>
                    <a:ext uri="{9D8B030D-6E8A-4147-A177-3AD203B41FA5}">
                      <a16:colId xmlns:a16="http://schemas.microsoft.com/office/drawing/2014/main" xmlns="" val="1610064168"/>
                    </a:ext>
                  </a:extLst>
                </a:gridCol>
                <a:gridCol w="1975281">
                  <a:extLst>
                    <a:ext uri="{9D8B030D-6E8A-4147-A177-3AD203B41FA5}">
                      <a16:colId xmlns:a16="http://schemas.microsoft.com/office/drawing/2014/main" xmlns="" val="2656304364"/>
                    </a:ext>
                  </a:extLst>
                </a:gridCol>
                <a:gridCol w="1975281">
                  <a:extLst>
                    <a:ext uri="{9D8B030D-6E8A-4147-A177-3AD203B41FA5}">
                      <a16:colId xmlns:a16="http://schemas.microsoft.com/office/drawing/2014/main" xmlns="" val="2893378951"/>
                    </a:ext>
                  </a:extLst>
                </a:gridCol>
                <a:gridCol w="1975281">
                  <a:extLst>
                    <a:ext uri="{9D8B030D-6E8A-4147-A177-3AD203B41FA5}">
                      <a16:colId xmlns:a16="http://schemas.microsoft.com/office/drawing/2014/main" xmlns="" val="1315482168"/>
                    </a:ext>
                  </a:extLst>
                </a:gridCol>
                <a:gridCol w="1975281">
                  <a:extLst>
                    <a:ext uri="{9D8B030D-6E8A-4147-A177-3AD203B41FA5}">
                      <a16:colId xmlns:a16="http://schemas.microsoft.com/office/drawing/2014/main" xmlns="" val="924355177"/>
                    </a:ext>
                  </a:extLst>
                </a:gridCol>
              </a:tblGrid>
              <a:tr h="419190">
                <a:tc>
                  <a:txBody>
                    <a:bodyPr/>
                    <a:lstStyle/>
                    <a:p>
                      <a:pPr algn="ctr">
                        <a:lnSpc>
                          <a:spcPts val="1100"/>
                        </a:lnSpc>
                        <a:spcAft>
                          <a:spcPts val="800"/>
                        </a:spcAft>
                      </a:pPr>
                      <a:r>
                        <a:rPr lang="fr-FR" sz="1600" dirty="0">
                          <a:effectLst/>
                        </a:rPr>
                        <a:t>Actions</a:t>
                      </a:r>
                      <a:endParaRPr lang="x-none" sz="1600" b="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600" dirty="0">
                          <a:effectLst/>
                        </a:rPr>
                        <a:t>Activités</a:t>
                      </a:r>
                      <a:endParaRPr lang="x-none" sz="1600" b="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600" dirty="0">
                          <a:effectLst/>
                        </a:rPr>
                        <a:t>Structure responsable</a:t>
                      </a:r>
                      <a:endParaRPr lang="x-none" sz="1600" b="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600" dirty="0">
                          <a:effectLst/>
                        </a:rPr>
                        <a:t>Structures Associées</a:t>
                      </a:r>
                      <a:endParaRPr lang="x-none" sz="1600" b="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600" dirty="0">
                          <a:effectLst/>
                        </a:rPr>
                        <a:t>Priorité</a:t>
                      </a:r>
                      <a:endParaRPr lang="x-none" sz="1600" b="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600" dirty="0">
                          <a:effectLst/>
                        </a:rPr>
                        <a:t>Période de mise en œuvre</a:t>
                      </a:r>
                      <a:endParaRPr lang="x-none" sz="1600" b="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878890857"/>
                  </a:ext>
                </a:extLst>
              </a:tr>
              <a:tr h="158423">
                <a:tc gridSpan="6">
                  <a:txBody>
                    <a:bodyPr/>
                    <a:lstStyle/>
                    <a:p>
                      <a:pPr algn="ctr">
                        <a:lnSpc>
                          <a:spcPts val="1100"/>
                        </a:lnSpc>
                        <a:spcAft>
                          <a:spcPts val="800"/>
                        </a:spcAft>
                      </a:pPr>
                      <a:r>
                        <a:rPr lang="fr-FR" sz="1500" b="1" dirty="0" smtClean="0">
                          <a:effectLst/>
                        </a:rPr>
                        <a:t>Renforcer </a:t>
                      </a:r>
                      <a:r>
                        <a:rPr lang="fr-FR" sz="1500" b="1" dirty="0">
                          <a:effectLst/>
                        </a:rPr>
                        <a:t>le suivi  et le  contrôle des dépenses fiscales</a:t>
                      </a:r>
                      <a:endParaRPr lang="x-none" sz="1500" b="1"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tc>
                <a:tc hMerge="1">
                  <a:txBody>
                    <a:bodyPr/>
                    <a:lstStyle/>
                    <a:p>
                      <a:pPr algn="ctr">
                        <a:lnSpc>
                          <a:spcPts val="1100"/>
                        </a:lnSpc>
                        <a:spcAft>
                          <a:spcPts val="800"/>
                        </a:spcAft>
                      </a:pPr>
                      <a:endParaRPr lang="x-none" sz="1400" b="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tc>
                <a:tc hMerge="1">
                  <a:txBody>
                    <a:bodyPr/>
                    <a:lstStyle/>
                    <a:p>
                      <a:pPr algn="ctr">
                        <a:lnSpc>
                          <a:spcPts val="1100"/>
                        </a:lnSpc>
                        <a:spcAft>
                          <a:spcPts val="800"/>
                        </a:spcAft>
                      </a:pPr>
                      <a:endParaRPr lang="x-none" sz="1400" b="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xmlns="" val="3036061583"/>
                  </a:ext>
                </a:extLst>
              </a:tr>
              <a:tr h="1066280">
                <a:tc>
                  <a:txBody>
                    <a:bodyPr/>
                    <a:lstStyle/>
                    <a:p>
                      <a:pPr marL="0" algn="l" defTabSz="914400" rtl="0" eaLnBrk="1" latinLnBrk="0" hangingPunct="1">
                        <a:lnSpc>
                          <a:spcPct val="120000"/>
                        </a:lnSpc>
                        <a:spcBef>
                          <a:spcPts val="600"/>
                        </a:spcBef>
                        <a:spcAft>
                          <a:spcPts val="600"/>
                        </a:spcAft>
                        <a:tabLst>
                          <a:tab pos="1663700" algn="l"/>
                        </a:tabLst>
                      </a:pPr>
                      <a:r>
                        <a:rPr lang="fr-FR" sz="1500" kern="1200" dirty="0">
                          <a:effectLst/>
                        </a:rPr>
                        <a:t>Elargissement progressif  du périmètre d’évaluation afin de prendre en compte les  dépenses fiscales d’Etat non encore évaluées </a:t>
                      </a:r>
                      <a:endParaRPr lang="x-none" sz="1500" kern="1200" dirty="0">
                        <a:effectLst/>
                      </a:endParaRPr>
                    </a:p>
                    <a:p>
                      <a:pPr marL="0" algn="l" defTabSz="914400" rtl="0" eaLnBrk="1" latinLnBrk="0" hangingPunct="1">
                        <a:lnSpc>
                          <a:spcPct val="120000"/>
                        </a:lnSpc>
                        <a:spcBef>
                          <a:spcPts val="600"/>
                        </a:spcBef>
                        <a:spcAft>
                          <a:spcPts val="600"/>
                        </a:spcAft>
                        <a:tabLst>
                          <a:tab pos="1663700" algn="l"/>
                        </a:tabLst>
                      </a:pPr>
                      <a:r>
                        <a:rPr lang="fr-FR" sz="1500" kern="1200" dirty="0">
                          <a:effectLst/>
                        </a:rPr>
                        <a:t> </a:t>
                      </a:r>
                      <a:endParaRPr lang="x-none" sz="1500" kern="1200" dirty="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tc>
                <a:tc>
                  <a:txBody>
                    <a:bodyPr/>
                    <a:lstStyle/>
                    <a:p>
                      <a:pPr>
                        <a:lnSpc>
                          <a:spcPts val="1100"/>
                        </a:lnSpc>
                        <a:spcAft>
                          <a:spcPts val="800"/>
                        </a:spcAft>
                      </a:pPr>
                      <a:r>
                        <a:rPr lang="fr-FR" sz="1500" dirty="0">
                          <a:effectLst/>
                        </a:rPr>
                        <a:t> </a:t>
                      </a:r>
                      <a:endParaRPr lang="x-none" sz="1500" b="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tc>
                <a:tc>
                  <a:txBody>
                    <a:bodyPr/>
                    <a:lstStyle/>
                    <a:p>
                      <a:pPr algn="ctr">
                        <a:lnSpc>
                          <a:spcPts val="1100"/>
                        </a:lnSpc>
                        <a:spcAft>
                          <a:spcPts val="800"/>
                        </a:spcAft>
                      </a:pPr>
                      <a:r>
                        <a:rPr lang="fr-FR" sz="1500" dirty="0">
                          <a:effectLst/>
                        </a:rPr>
                        <a:t>DGI</a:t>
                      </a:r>
                      <a:endParaRPr lang="x-none" sz="1500" b="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500" dirty="0">
                          <a:effectLst/>
                        </a:rPr>
                        <a:t>DGD</a:t>
                      </a:r>
                      <a:endParaRPr lang="x-none" sz="1500" dirty="0">
                        <a:effectLst/>
                      </a:endParaRPr>
                    </a:p>
                    <a:p>
                      <a:pPr algn="ctr">
                        <a:lnSpc>
                          <a:spcPts val="1100"/>
                        </a:lnSpc>
                        <a:spcAft>
                          <a:spcPts val="800"/>
                        </a:spcAft>
                      </a:pPr>
                      <a:r>
                        <a:rPr lang="fr-FR" sz="1500" dirty="0">
                          <a:effectLst/>
                        </a:rPr>
                        <a:t>CCSE</a:t>
                      </a:r>
                      <a:endParaRPr lang="x-none" sz="1500" b="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500" dirty="0">
                          <a:effectLst/>
                        </a:rPr>
                        <a:t>1</a:t>
                      </a:r>
                      <a:endParaRPr lang="x-none" sz="1500" b="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500">
                          <a:effectLst/>
                        </a:rPr>
                        <a:t>Court </a:t>
                      </a:r>
                      <a:endParaRPr lang="x-none" sz="1500" b="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3351028386"/>
                  </a:ext>
                </a:extLst>
              </a:tr>
              <a:tr h="1066280">
                <a:tc>
                  <a:txBody>
                    <a:bodyPr/>
                    <a:lstStyle/>
                    <a:p>
                      <a:pPr marL="0" algn="l" defTabSz="914400" rtl="0" eaLnBrk="1" latinLnBrk="0" hangingPunct="1">
                        <a:lnSpc>
                          <a:spcPct val="120000"/>
                        </a:lnSpc>
                        <a:spcBef>
                          <a:spcPts val="600"/>
                        </a:spcBef>
                        <a:spcAft>
                          <a:spcPts val="600"/>
                        </a:spcAft>
                        <a:tabLst>
                          <a:tab pos="1663700" algn="l"/>
                        </a:tabLst>
                      </a:pPr>
                      <a:r>
                        <a:rPr lang="fr-FR" sz="1500" kern="1200" dirty="0">
                          <a:effectLst/>
                        </a:rPr>
                        <a:t>Prise en compte de l’évaluation des dépenses fiscales relatives aux impôts </a:t>
                      </a:r>
                      <a:r>
                        <a:rPr lang="fr-FR" sz="1500" kern="1200" dirty="0" smtClean="0">
                          <a:effectLst/>
                        </a:rPr>
                        <a:t>locaux</a:t>
                      </a:r>
                      <a:endParaRPr lang="x-none" sz="1500" kern="1200" dirty="0">
                        <a:effectLst/>
                      </a:endParaRPr>
                    </a:p>
                  </a:txBody>
                  <a:tcPr marL="68580" marR="68580" marT="0" marB="0"/>
                </a:tc>
                <a:tc>
                  <a:txBody>
                    <a:bodyPr/>
                    <a:lstStyle/>
                    <a:p>
                      <a:pPr marL="0" algn="l" defTabSz="914400" rtl="0" eaLnBrk="1" latinLnBrk="0" hangingPunct="1">
                        <a:lnSpc>
                          <a:spcPct val="120000"/>
                        </a:lnSpc>
                        <a:spcBef>
                          <a:spcPts val="600"/>
                        </a:spcBef>
                        <a:spcAft>
                          <a:spcPts val="600"/>
                        </a:spcAft>
                        <a:tabLst>
                          <a:tab pos="1663700" algn="l"/>
                        </a:tabLst>
                      </a:pPr>
                      <a:r>
                        <a:rPr lang="fr-FR" sz="1500" kern="1200" dirty="0">
                          <a:effectLst/>
                        </a:rPr>
                        <a:t>Faire les rapports des dépenses fiscales relatives aux impôts locaux.</a:t>
                      </a:r>
                      <a:endParaRPr lang="x-none" sz="1500" kern="1200" dirty="0">
                        <a:effectLst/>
                      </a:endParaRPr>
                    </a:p>
                    <a:p>
                      <a:pPr marL="0" algn="l" defTabSz="914400" rtl="0" eaLnBrk="1" latinLnBrk="0" hangingPunct="1">
                        <a:lnSpc>
                          <a:spcPct val="120000"/>
                        </a:lnSpc>
                        <a:spcBef>
                          <a:spcPts val="600"/>
                        </a:spcBef>
                        <a:spcAft>
                          <a:spcPts val="600"/>
                        </a:spcAft>
                        <a:tabLst>
                          <a:tab pos="1663700" algn="l"/>
                        </a:tabLst>
                      </a:pPr>
                      <a:r>
                        <a:rPr lang="fr-FR" sz="1500" kern="1200" dirty="0">
                          <a:effectLst/>
                        </a:rPr>
                        <a:t> </a:t>
                      </a:r>
                      <a:endParaRPr lang="x-none" sz="1500" kern="1200" dirty="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tc>
                <a:tc>
                  <a:txBody>
                    <a:bodyPr/>
                    <a:lstStyle/>
                    <a:p>
                      <a:pPr marL="0" algn="ctr" defTabSz="914400" rtl="0" eaLnBrk="1" latinLnBrk="0" hangingPunct="1">
                        <a:lnSpc>
                          <a:spcPct val="120000"/>
                        </a:lnSpc>
                        <a:spcBef>
                          <a:spcPts val="600"/>
                        </a:spcBef>
                        <a:spcAft>
                          <a:spcPts val="600"/>
                        </a:spcAft>
                        <a:tabLst>
                          <a:tab pos="1663700" algn="l"/>
                        </a:tabLst>
                      </a:pPr>
                      <a:r>
                        <a:rPr lang="fr-FR" sz="1500" kern="1200" dirty="0">
                          <a:effectLst/>
                        </a:rPr>
                        <a:t>DGI</a:t>
                      </a:r>
                      <a:endParaRPr lang="x-none" sz="1500" kern="1200" dirty="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500">
                          <a:effectLst/>
                        </a:rPr>
                        <a:t>CCSE</a:t>
                      </a:r>
                      <a:endParaRPr lang="x-none" sz="1500" b="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500" dirty="0">
                          <a:effectLst/>
                        </a:rPr>
                        <a:t>2</a:t>
                      </a:r>
                      <a:endParaRPr lang="x-none" sz="1500" b="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500" dirty="0">
                          <a:effectLst/>
                        </a:rPr>
                        <a:t>A moyen terme</a:t>
                      </a:r>
                      <a:endParaRPr lang="x-none" sz="1500" b="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2643982941"/>
                  </a:ext>
                </a:extLst>
              </a:tr>
              <a:tr h="1611802">
                <a:tc>
                  <a:txBody>
                    <a:bodyPr/>
                    <a:lstStyle/>
                    <a:p>
                      <a:pPr marL="0" algn="l" defTabSz="914400" rtl="0" eaLnBrk="1" latinLnBrk="0" hangingPunct="1">
                        <a:lnSpc>
                          <a:spcPct val="120000"/>
                        </a:lnSpc>
                        <a:spcBef>
                          <a:spcPts val="600"/>
                        </a:spcBef>
                        <a:spcAft>
                          <a:spcPts val="600"/>
                        </a:spcAft>
                        <a:tabLst>
                          <a:tab pos="1663700" algn="l"/>
                        </a:tabLst>
                      </a:pPr>
                      <a:r>
                        <a:rPr lang="fr-FR" sz="1500" kern="1200" dirty="0">
                          <a:effectLst/>
                        </a:rPr>
                        <a:t>Élaboration et édition d’une plaquette sur toutes les exonérations en vigueur en République du Bénin </a:t>
                      </a:r>
                      <a:endParaRPr lang="x-none" sz="1500" kern="1200" dirty="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tc>
                <a:tc>
                  <a:txBody>
                    <a:bodyPr/>
                    <a:lstStyle/>
                    <a:p>
                      <a:pPr marL="0" algn="l" defTabSz="914400" rtl="0" eaLnBrk="1" latinLnBrk="0" hangingPunct="1">
                        <a:lnSpc>
                          <a:spcPct val="120000"/>
                        </a:lnSpc>
                        <a:spcBef>
                          <a:spcPts val="600"/>
                        </a:spcBef>
                        <a:spcAft>
                          <a:spcPts val="600"/>
                        </a:spcAft>
                        <a:tabLst>
                          <a:tab pos="1663700" algn="l"/>
                        </a:tabLst>
                      </a:pPr>
                      <a:r>
                        <a:rPr lang="fr-FR" sz="1500" kern="1200" dirty="0">
                          <a:effectLst/>
                        </a:rPr>
                        <a:t> </a:t>
                      </a:r>
                      <a:endParaRPr lang="x-none" sz="1500" kern="1200" dirty="0">
                        <a:effectLst/>
                      </a:endParaRPr>
                    </a:p>
                    <a:p>
                      <a:pPr marL="0" algn="l" defTabSz="914400" rtl="0" eaLnBrk="1" latinLnBrk="0" hangingPunct="1">
                        <a:lnSpc>
                          <a:spcPct val="120000"/>
                        </a:lnSpc>
                        <a:spcBef>
                          <a:spcPts val="600"/>
                        </a:spcBef>
                        <a:spcAft>
                          <a:spcPts val="600"/>
                        </a:spcAft>
                        <a:tabLst>
                          <a:tab pos="1663700" algn="l"/>
                        </a:tabLst>
                      </a:pPr>
                      <a:r>
                        <a:rPr lang="fr-FR" sz="1500" kern="1200" dirty="0">
                          <a:effectLst/>
                        </a:rPr>
                        <a:t>	</a:t>
                      </a:r>
                      <a:endParaRPr lang="x-none" sz="1500" kern="1200" dirty="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tc>
                <a:tc>
                  <a:txBody>
                    <a:bodyPr/>
                    <a:lstStyle/>
                    <a:p>
                      <a:pPr marL="0" algn="ctr" defTabSz="914400" rtl="0" eaLnBrk="1" latinLnBrk="0" hangingPunct="1">
                        <a:lnSpc>
                          <a:spcPct val="120000"/>
                        </a:lnSpc>
                        <a:spcBef>
                          <a:spcPts val="600"/>
                        </a:spcBef>
                        <a:spcAft>
                          <a:spcPts val="600"/>
                        </a:spcAft>
                        <a:tabLst>
                          <a:tab pos="1663700" algn="l"/>
                        </a:tabLst>
                      </a:pPr>
                      <a:r>
                        <a:rPr lang="fr-FR" sz="1500" kern="1200" dirty="0">
                          <a:effectLst/>
                        </a:rPr>
                        <a:t>DGI</a:t>
                      </a:r>
                      <a:endParaRPr lang="x-none" sz="1500" kern="1200" dirty="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500" dirty="0">
                          <a:effectLst/>
                        </a:rPr>
                        <a:t>DGD, APIEX, Direction des Mines, Direction des Hydrocarbures</a:t>
                      </a:r>
                      <a:endParaRPr lang="x-none" sz="1500" dirty="0">
                        <a:effectLst/>
                      </a:endParaRPr>
                    </a:p>
                    <a:p>
                      <a:pPr algn="ctr">
                        <a:lnSpc>
                          <a:spcPts val="1100"/>
                        </a:lnSpc>
                        <a:spcAft>
                          <a:spcPts val="800"/>
                        </a:spcAft>
                      </a:pPr>
                      <a:r>
                        <a:rPr lang="fr-FR" sz="1500" dirty="0">
                          <a:effectLst/>
                        </a:rPr>
                        <a:t>Direction du commerce et de l’industrie</a:t>
                      </a:r>
                      <a:endParaRPr lang="x-none" sz="1500" dirty="0">
                        <a:effectLst/>
                      </a:endParaRPr>
                    </a:p>
                    <a:p>
                      <a:pPr algn="ctr">
                        <a:lnSpc>
                          <a:spcPts val="1100"/>
                        </a:lnSpc>
                        <a:spcAft>
                          <a:spcPts val="800"/>
                        </a:spcAft>
                      </a:pPr>
                      <a:r>
                        <a:rPr lang="fr-FR" sz="1500" dirty="0">
                          <a:effectLst/>
                        </a:rPr>
                        <a:t>Ministère de l’intérieur </a:t>
                      </a:r>
                      <a:endParaRPr lang="x-none" sz="1500" dirty="0">
                        <a:effectLst/>
                      </a:endParaRPr>
                    </a:p>
                    <a:p>
                      <a:pPr algn="ctr">
                        <a:lnSpc>
                          <a:spcPts val="1100"/>
                        </a:lnSpc>
                        <a:spcAft>
                          <a:spcPts val="800"/>
                        </a:spcAft>
                      </a:pPr>
                      <a:r>
                        <a:rPr lang="fr-FR" sz="1500" dirty="0">
                          <a:effectLst/>
                        </a:rPr>
                        <a:t>Ministère des Affaires étrangères </a:t>
                      </a:r>
                      <a:endParaRPr lang="x-none" sz="1500" b="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500" dirty="0">
                          <a:effectLst/>
                        </a:rPr>
                        <a:t>2</a:t>
                      </a:r>
                      <a:endParaRPr lang="x-none" sz="1500" b="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500" dirty="0">
                          <a:effectLst/>
                        </a:rPr>
                        <a:t>Moyen terme </a:t>
                      </a:r>
                      <a:endParaRPr lang="x-none" sz="1500" b="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2812260922"/>
                  </a:ext>
                </a:extLst>
              </a:tr>
            </a:tbl>
          </a:graphicData>
        </a:graphic>
      </p:graphicFrame>
    </p:spTree>
    <p:extLst>
      <p:ext uri="{BB962C8B-B14F-4D97-AF65-F5344CB8AC3E}">
        <p14:creationId xmlns:p14="http://schemas.microsoft.com/office/powerpoint/2010/main" val="32906344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p:cNvSpPr txBox="1"/>
          <p:nvPr/>
        </p:nvSpPr>
        <p:spPr>
          <a:xfrm>
            <a:off x="0" y="0"/>
            <a:ext cx="12191999" cy="523220"/>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fr-FR" sz="2800" b="1" dirty="0" smtClean="0">
                <a:solidFill>
                  <a:schemeClr val="accent4">
                    <a:lumMod val="60000"/>
                    <a:lumOff val="40000"/>
                  </a:schemeClr>
                </a:solidFill>
                <a:latin typeface="Bookman Old Style" panose="02050604050505020204" pitchFamily="18" charset="0"/>
              </a:rPr>
              <a:t>IV. </a:t>
            </a:r>
            <a:r>
              <a:rPr lang="fr-FR" sz="2800" b="1" dirty="0" smtClean="0">
                <a:solidFill>
                  <a:schemeClr val="accent4">
                    <a:lumMod val="60000"/>
                    <a:lumOff val="40000"/>
                  </a:schemeClr>
                </a:solidFill>
                <a:latin typeface="Bookman Old Style" panose="02050604050505020204" pitchFamily="18" charset="0"/>
              </a:rPr>
              <a:t>OPPORTUNITES</a:t>
            </a:r>
            <a:endParaRPr lang="fr-FR" sz="2800" b="1" dirty="0">
              <a:solidFill>
                <a:schemeClr val="accent4">
                  <a:lumMod val="60000"/>
                  <a:lumOff val="40000"/>
                </a:schemeClr>
              </a:solidFill>
              <a:latin typeface="Bookman Old Style" panose="02050604050505020204" pitchFamily="18" charset="0"/>
            </a:endParaRPr>
          </a:p>
        </p:txBody>
      </p:sp>
      <p:sp>
        <p:nvSpPr>
          <p:cNvPr id="2" name="Espace réservé du contenu 1"/>
          <p:cNvSpPr>
            <a:spLocks noGrp="1"/>
          </p:cNvSpPr>
          <p:nvPr>
            <p:ph idx="1"/>
          </p:nvPr>
        </p:nvSpPr>
        <p:spPr/>
        <p:txBody>
          <a:bodyPr/>
          <a:lstStyle/>
          <a:p>
            <a:endParaRPr lang="fr-FR"/>
          </a:p>
        </p:txBody>
      </p:sp>
      <p:pic>
        <p:nvPicPr>
          <p:cNvPr id="6" name="Espace réservé du contenu 3">
            <a:extLst>
              <a:ext uri="{FF2B5EF4-FFF2-40B4-BE49-F238E27FC236}">
                <a16:creationId xmlns:a16="http://schemas.microsoft.com/office/drawing/2014/main" xmlns="" id="{A2A40029-B8CA-45D0-89BD-2F979B158166}"/>
              </a:ext>
            </a:extLst>
          </p:cNvPr>
          <p:cNvPicPr>
            <a:picLocks noChangeAspect="1"/>
          </p:cNvPicPr>
          <p:nvPr/>
        </p:nvPicPr>
        <p:blipFill>
          <a:blip r:embed="rId2"/>
          <a:stretch>
            <a:fillRect/>
          </a:stretch>
        </p:blipFill>
        <p:spPr>
          <a:xfrm>
            <a:off x="99059" y="730716"/>
            <a:ext cx="11993880" cy="6127284"/>
          </a:xfrm>
          <a:prstGeom prst="rect">
            <a:avLst/>
          </a:prstGeom>
        </p:spPr>
      </p:pic>
    </p:spTree>
    <p:extLst>
      <p:ext uri="{BB962C8B-B14F-4D97-AF65-F5344CB8AC3E}">
        <p14:creationId xmlns:p14="http://schemas.microsoft.com/office/powerpoint/2010/main" val="3163428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p:cNvSpPr txBox="1"/>
          <p:nvPr/>
        </p:nvSpPr>
        <p:spPr>
          <a:xfrm>
            <a:off x="0" y="199014"/>
            <a:ext cx="12192000" cy="461665"/>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fr-FR" sz="2400" b="1" dirty="0" smtClean="0">
                <a:solidFill>
                  <a:schemeClr val="accent4">
                    <a:lumMod val="60000"/>
                    <a:lumOff val="40000"/>
                  </a:schemeClr>
                </a:solidFill>
                <a:latin typeface="Bookman Old Style" panose="02050604050505020204" pitchFamily="18" charset="0"/>
              </a:rPr>
              <a:t>PLAN DE PRESENTATION</a:t>
            </a:r>
            <a:endParaRPr lang="fr-FR" sz="2400" b="1" dirty="0">
              <a:solidFill>
                <a:schemeClr val="bg1">
                  <a:lumMod val="95000"/>
                </a:schemeClr>
              </a:solidFill>
              <a:latin typeface="Bookman Old Style" panose="02050604050505020204" pitchFamily="18" charset="0"/>
            </a:endParaRPr>
          </a:p>
        </p:txBody>
      </p:sp>
      <p:graphicFrame>
        <p:nvGraphicFramePr>
          <p:cNvPr id="5" name="Diagramme 4">
            <a:extLst>
              <a:ext uri="{FF2B5EF4-FFF2-40B4-BE49-F238E27FC236}">
                <a16:creationId xmlns="" xmlns:a16="http://schemas.microsoft.com/office/drawing/2014/main" id="{A4ABE523-8E92-4D43-95DA-5DA43BF98037}"/>
              </a:ext>
            </a:extLst>
          </p:cNvPr>
          <p:cNvGraphicFramePr/>
          <p:nvPr>
            <p:extLst>
              <p:ext uri="{D42A27DB-BD31-4B8C-83A1-F6EECF244321}">
                <p14:modId xmlns:p14="http://schemas.microsoft.com/office/powerpoint/2010/main" val="1327575051"/>
              </p:ext>
            </p:extLst>
          </p:nvPr>
        </p:nvGraphicFramePr>
        <p:xfrm>
          <a:off x="1066882" y="821332"/>
          <a:ext cx="9717232" cy="5776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55600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p:cNvSpPr txBox="1"/>
          <p:nvPr/>
        </p:nvSpPr>
        <p:spPr>
          <a:xfrm>
            <a:off x="0" y="0"/>
            <a:ext cx="12191999" cy="523220"/>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fr-FR" sz="2800" b="1" dirty="0" smtClean="0">
                <a:solidFill>
                  <a:schemeClr val="accent4">
                    <a:lumMod val="60000"/>
                    <a:lumOff val="40000"/>
                  </a:schemeClr>
                </a:solidFill>
                <a:latin typeface="Bookman Old Style" panose="02050604050505020204" pitchFamily="18" charset="0"/>
              </a:rPr>
              <a:t>IV. </a:t>
            </a:r>
            <a:r>
              <a:rPr lang="fr-FR" sz="2800" b="1" dirty="0" smtClean="0">
                <a:solidFill>
                  <a:schemeClr val="accent4">
                    <a:lumMod val="60000"/>
                    <a:lumOff val="40000"/>
                  </a:schemeClr>
                </a:solidFill>
                <a:latin typeface="Bookman Old Style" panose="02050604050505020204" pitchFamily="18" charset="0"/>
              </a:rPr>
              <a:t>OPPORTUNITES</a:t>
            </a:r>
            <a:endParaRPr lang="fr-FR" sz="2800" b="1" dirty="0">
              <a:solidFill>
                <a:schemeClr val="accent4">
                  <a:lumMod val="60000"/>
                  <a:lumOff val="40000"/>
                </a:schemeClr>
              </a:solidFill>
              <a:latin typeface="Bookman Old Style" panose="02050604050505020204" pitchFamily="18" charset="0"/>
            </a:endParaRPr>
          </a:p>
        </p:txBody>
      </p:sp>
      <p:sp>
        <p:nvSpPr>
          <p:cNvPr id="7" name="Espace réservé du contenu 2">
            <a:extLst>
              <a:ext uri="{FF2B5EF4-FFF2-40B4-BE49-F238E27FC236}">
                <a16:creationId xmlns:a16="http://schemas.microsoft.com/office/drawing/2014/main" xmlns="" id="{987A17A5-2405-42B2-9049-2C5A60948F25}"/>
              </a:ext>
            </a:extLst>
          </p:cNvPr>
          <p:cNvSpPr txBox="1">
            <a:spLocks/>
          </p:cNvSpPr>
          <p:nvPr/>
        </p:nvSpPr>
        <p:spPr>
          <a:xfrm>
            <a:off x="93214" y="848451"/>
            <a:ext cx="12005569" cy="574829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0000"/>
              </a:lnSpc>
            </a:pPr>
            <a:r>
              <a:rPr lang="fr-FR" sz="2400" dirty="0" smtClean="0">
                <a:latin typeface="Bookman Old Style" panose="02050604050505020204" pitchFamily="18" charset="0"/>
              </a:rPr>
              <a:t>L’évaluation des dépenses fiscales au Bénin peut faire  école pour ses pairs.</a:t>
            </a:r>
          </a:p>
          <a:p>
            <a:pPr algn="just">
              <a:lnSpc>
                <a:spcPct val="110000"/>
              </a:lnSpc>
            </a:pPr>
            <a:r>
              <a:rPr lang="fr-FR" sz="2400" dirty="0" smtClean="0">
                <a:latin typeface="Bookman Old Style" panose="02050604050505020204" pitchFamily="18" charset="0"/>
              </a:rPr>
              <a:t>Nécessité de faire une plaquette à publier sur la gouvernance des dépenses fiscales au Bénin</a:t>
            </a:r>
          </a:p>
          <a:p>
            <a:pPr algn="just">
              <a:lnSpc>
                <a:spcPct val="110000"/>
              </a:lnSpc>
            </a:pPr>
            <a:r>
              <a:rPr lang="fr-FR" sz="2400" dirty="0" smtClean="0">
                <a:latin typeface="Bookman Old Style" panose="02050604050505020204" pitchFamily="18" charset="0"/>
              </a:rPr>
              <a:t>La gouvernance institutionnelle des dépenses fiscales permet de limiter les abus et les cas de fraude et d’évasion fiscales. Elle renforce la transparence,</a:t>
            </a:r>
          </a:p>
          <a:p>
            <a:pPr algn="just">
              <a:lnSpc>
                <a:spcPct val="110000"/>
              </a:lnSpc>
            </a:pPr>
            <a:r>
              <a:rPr lang="fr-FR" sz="2400" dirty="0" smtClean="0">
                <a:latin typeface="Bookman Old Style" panose="02050604050505020204" pitchFamily="18" charset="0"/>
              </a:rPr>
              <a:t>La conduite des études d’impact socio-économique des mesures permet de :</a:t>
            </a:r>
          </a:p>
          <a:p>
            <a:pPr lvl="1" algn="just">
              <a:lnSpc>
                <a:spcPct val="110000"/>
              </a:lnSpc>
              <a:buFont typeface="Wingdings" panose="05000000000000000000" pitchFamily="2" charset="2"/>
              <a:buChar char="v"/>
            </a:pPr>
            <a:r>
              <a:rPr lang="fr-FR" dirty="0" smtClean="0">
                <a:latin typeface="Bookman Old Style" panose="02050604050505020204" pitchFamily="18" charset="0"/>
              </a:rPr>
              <a:t> favoriser  la prise de décisions des autorités en termes d’octroi des exonérations et de ciblage des bénéficiaires ;</a:t>
            </a:r>
          </a:p>
          <a:p>
            <a:pPr lvl="1" algn="just">
              <a:lnSpc>
                <a:spcPct val="110000"/>
              </a:lnSpc>
              <a:buFont typeface="Wingdings" panose="05000000000000000000" pitchFamily="2" charset="2"/>
              <a:buChar char="v"/>
            </a:pPr>
            <a:r>
              <a:rPr lang="fr-FR" dirty="0" smtClean="0">
                <a:latin typeface="Bookman Old Style" panose="02050604050505020204" pitchFamily="18" charset="0"/>
              </a:rPr>
              <a:t> favoriser la rationalisation des dépenses fiscales ; </a:t>
            </a:r>
          </a:p>
          <a:p>
            <a:pPr lvl="1" algn="just">
              <a:lnSpc>
                <a:spcPct val="110000"/>
              </a:lnSpc>
              <a:buFont typeface="Wingdings" panose="05000000000000000000" pitchFamily="2" charset="2"/>
              <a:buChar char="v"/>
            </a:pPr>
            <a:r>
              <a:rPr lang="fr-FR" dirty="0" smtClean="0">
                <a:latin typeface="Bookman Old Style" panose="02050604050505020204" pitchFamily="18" charset="0"/>
              </a:rPr>
              <a:t> offrir une marge budgétaire au gouvernement pour le financement  des dépenses sociales prioritaires.</a:t>
            </a:r>
          </a:p>
          <a:p>
            <a:pPr algn="just">
              <a:lnSpc>
                <a:spcPct val="110000"/>
              </a:lnSpc>
            </a:pPr>
            <a:r>
              <a:rPr lang="fr-FR" sz="2400" dirty="0" smtClean="0">
                <a:latin typeface="Bookman Old Style" panose="02050604050505020204" pitchFamily="18" charset="0"/>
              </a:rPr>
              <a:t>L’existence d’un guide d’évaluation et d’un système de codification permet une meilleure évaluation des dépenses fiscales.</a:t>
            </a:r>
          </a:p>
          <a:p>
            <a:pPr algn="just">
              <a:lnSpc>
                <a:spcPct val="110000"/>
              </a:lnSpc>
            </a:pPr>
            <a:r>
              <a:rPr lang="fr-FR" sz="2400" dirty="0" smtClean="0">
                <a:latin typeface="Bookman Old Style" panose="02050604050505020204" pitchFamily="18" charset="0"/>
              </a:rPr>
              <a:t>Le Bénin se rend disponible pour apporter un assistance technique aux pays qui le souhaitent (</a:t>
            </a:r>
            <a:r>
              <a:rPr lang="fr-FR" sz="2400" i="1" dirty="0" smtClean="0">
                <a:latin typeface="Bookman Old Style" panose="02050604050505020204" pitchFamily="18" charset="0"/>
              </a:rPr>
              <a:t>actuellement en cours avec la Mauritanie</a:t>
            </a:r>
            <a:r>
              <a:rPr lang="fr-FR" sz="2400" dirty="0" smtClean="0">
                <a:latin typeface="Bookman Old Style" panose="02050604050505020204" pitchFamily="18" charset="0"/>
              </a:rPr>
              <a:t>)  </a:t>
            </a:r>
          </a:p>
          <a:p>
            <a:endParaRPr lang="x-none" dirty="0"/>
          </a:p>
        </p:txBody>
      </p:sp>
    </p:spTree>
    <p:extLst>
      <p:ext uri="{BB962C8B-B14F-4D97-AF65-F5344CB8AC3E}">
        <p14:creationId xmlns:p14="http://schemas.microsoft.com/office/powerpoint/2010/main" val="41422039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p:cNvSpPr txBox="1"/>
          <p:nvPr/>
        </p:nvSpPr>
        <p:spPr>
          <a:xfrm>
            <a:off x="0" y="0"/>
            <a:ext cx="12191999" cy="523220"/>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fr-FR" sz="2800" b="1" dirty="0" smtClean="0">
                <a:solidFill>
                  <a:schemeClr val="accent4">
                    <a:lumMod val="60000"/>
                    <a:lumOff val="40000"/>
                  </a:schemeClr>
                </a:solidFill>
                <a:latin typeface="Bookman Old Style" panose="02050604050505020204" pitchFamily="18" charset="0"/>
              </a:rPr>
              <a:t>CONCLUSION</a:t>
            </a:r>
            <a:endParaRPr lang="fr-FR" sz="2800" b="1" dirty="0">
              <a:solidFill>
                <a:schemeClr val="accent4">
                  <a:lumMod val="60000"/>
                  <a:lumOff val="40000"/>
                </a:schemeClr>
              </a:solidFill>
              <a:latin typeface="Bookman Old Style" panose="02050604050505020204" pitchFamily="18" charset="0"/>
            </a:endParaRPr>
          </a:p>
        </p:txBody>
      </p:sp>
      <p:sp>
        <p:nvSpPr>
          <p:cNvPr id="4" name="Espace réservé du contenu 2">
            <a:extLst>
              <a:ext uri="{FF2B5EF4-FFF2-40B4-BE49-F238E27FC236}">
                <a16:creationId xmlns:a16="http://schemas.microsoft.com/office/drawing/2014/main" xmlns="" id="{D3A1A98D-0780-460B-BDFB-E421BDB84AAD}"/>
              </a:ext>
            </a:extLst>
          </p:cNvPr>
          <p:cNvSpPr>
            <a:spLocks noGrp="1"/>
          </p:cNvSpPr>
          <p:nvPr>
            <p:ph idx="1"/>
          </p:nvPr>
        </p:nvSpPr>
        <p:spPr>
          <a:xfrm>
            <a:off x="326572" y="1023257"/>
            <a:ext cx="11517086" cy="5246914"/>
          </a:xfrm>
        </p:spPr>
        <p:txBody>
          <a:bodyPr>
            <a:normAutofit/>
          </a:bodyPr>
          <a:lstStyle/>
          <a:p>
            <a:pPr algn="just">
              <a:lnSpc>
                <a:spcPct val="150000"/>
              </a:lnSpc>
            </a:pPr>
            <a:r>
              <a:rPr lang="fr-FR" sz="2400" dirty="0" smtClean="0">
                <a:latin typeface="Bookman Old Style" panose="02050604050505020204" pitchFamily="18" charset="0"/>
              </a:rPr>
              <a:t>Nécessité</a:t>
            </a:r>
            <a:r>
              <a:rPr lang="fr-FR" sz="2400" dirty="0" smtClean="0">
                <a:latin typeface="Bookman Old Style" panose="02050604050505020204" pitchFamily="18" charset="0"/>
              </a:rPr>
              <a:t> pour tout pays d’évaluation chaque année les </a:t>
            </a:r>
            <a:r>
              <a:rPr lang="fr-FR" sz="2400" dirty="0">
                <a:latin typeface="Bookman Old Style" panose="02050604050505020204" pitchFamily="18" charset="0"/>
              </a:rPr>
              <a:t>dépenses fiscales </a:t>
            </a:r>
            <a:r>
              <a:rPr lang="fr-FR" sz="2400" dirty="0" smtClean="0">
                <a:latin typeface="Bookman Old Style" panose="02050604050505020204" pitchFamily="18" charset="0"/>
              </a:rPr>
              <a:t>relatives aux impôts d’Etat (d’abord) ; </a:t>
            </a:r>
          </a:p>
          <a:p>
            <a:pPr algn="just">
              <a:lnSpc>
                <a:spcPct val="150000"/>
              </a:lnSpc>
            </a:pPr>
            <a:r>
              <a:rPr lang="fr-FR" sz="2400" dirty="0" smtClean="0">
                <a:latin typeface="Bookman Old Style" panose="02050604050505020204" pitchFamily="18" charset="0"/>
              </a:rPr>
              <a:t>Nécessité</a:t>
            </a:r>
            <a:r>
              <a:rPr lang="fr-FR" sz="2400" dirty="0" smtClean="0">
                <a:latin typeface="Bookman Old Style" panose="02050604050505020204" pitchFamily="18" charset="0"/>
              </a:rPr>
              <a:t> de conduire des </a:t>
            </a:r>
            <a:r>
              <a:rPr lang="fr-FR" sz="2400" dirty="0">
                <a:latin typeface="Bookman Old Style" panose="02050604050505020204" pitchFamily="18" charset="0"/>
              </a:rPr>
              <a:t>études </a:t>
            </a:r>
            <a:r>
              <a:rPr lang="fr-FR" sz="2400" dirty="0" smtClean="0">
                <a:latin typeface="Bookman Old Style" panose="02050604050505020204" pitchFamily="18" charset="0"/>
              </a:rPr>
              <a:t>d’impact socio-économique  </a:t>
            </a:r>
            <a:r>
              <a:rPr lang="fr-FR" sz="2400" dirty="0">
                <a:latin typeface="Bookman Old Style" panose="02050604050505020204" pitchFamily="18" charset="0"/>
              </a:rPr>
              <a:t>constituent </a:t>
            </a:r>
            <a:r>
              <a:rPr lang="fr-FR" sz="2400" dirty="0" smtClean="0">
                <a:latin typeface="Bookman Old Style" panose="02050604050505020204" pitchFamily="18" charset="0"/>
              </a:rPr>
              <a:t>(identifier au moins une mesure chaque année, notamment l’une des plus co</a:t>
            </a:r>
            <a:r>
              <a:rPr lang="fr-FR" sz="2400" dirty="0" smtClean="0">
                <a:latin typeface="Bookman Old Style" panose="02050604050505020204" pitchFamily="18" charset="0"/>
              </a:rPr>
              <a:t>ûteuses ou/et dont les objectifs attendus sembles atteints)</a:t>
            </a:r>
            <a:r>
              <a:rPr lang="fr-FR" sz="2400" dirty="0" smtClean="0">
                <a:latin typeface="Bookman Old Style" panose="02050604050505020204" pitchFamily="18" charset="0"/>
              </a:rPr>
              <a:t>.</a:t>
            </a:r>
            <a:endParaRPr lang="fr-FR" sz="2400" dirty="0">
              <a:latin typeface="Bookman Old Style" panose="02050604050505020204" pitchFamily="18" charset="0"/>
            </a:endParaRPr>
          </a:p>
          <a:p>
            <a:pPr algn="just">
              <a:lnSpc>
                <a:spcPct val="150000"/>
              </a:lnSpc>
            </a:pPr>
            <a:r>
              <a:rPr lang="fr-FR" sz="2400" dirty="0" smtClean="0">
                <a:latin typeface="Bookman Old Style" panose="02050604050505020204" pitchFamily="18" charset="0"/>
              </a:rPr>
              <a:t>L</a:t>
            </a:r>
            <a:r>
              <a:rPr lang="fr-FR" sz="2400" dirty="0" smtClean="0">
                <a:latin typeface="Bookman Old Style" panose="02050604050505020204" pitchFamily="18" charset="0"/>
              </a:rPr>
              <a:t>es résultats de ces </a:t>
            </a:r>
            <a:r>
              <a:rPr lang="fr-FR" sz="2400" dirty="0" smtClean="0">
                <a:latin typeface="Bookman Old Style" panose="02050604050505020204" pitchFamily="18" charset="0"/>
              </a:rPr>
              <a:t>travaux </a:t>
            </a:r>
            <a:r>
              <a:rPr lang="fr-FR" sz="2400" dirty="0" smtClean="0">
                <a:latin typeface="Bookman Old Style" panose="02050604050505020204" pitchFamily="18" charset="0"/>
              </a:rPr>
              <a:t>participent  </a:t>
            </a:r>
            <a:r>
              <a:rPr lang="fr-FR" sz="2400" dirty="0">
                <a:latin typeface="Bookman Old Style" panose="02050604050505020204" pitchFamily="18" charset="0"/>
              </a:rPr>
              <a:t>à une meilleure gestion de la politique fiscale et offre aux gouvernants les moyens de leur politique.</a:t>
            </a:r>
            <a:endParaRPr lang="x-none" sz="2400" dirty="0">
              <a:latin typeface="Bookman Old Style" panose="02050604050505020204" pitchFamily="18" charset="0"/>
            </a:endParaRPr>
          </a:p>
        </p:txBody>
      </p:sp>
    </p:spTree>
    <p:extLst>
      <p:ext uri="{BB962C8B-B14F-4D97-AF65-F5344CB8AC3E}">
        <p14:creationId xmlns:p14="http://schemas.microsoft.com/office/powerpoint/2010/main" val="19659798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 xmlns:a16="http://schemas.microsoft.com/office/drawing/2014/main" id="{C1DD1A8A-57D5-4A81-AD04-532B043C56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9CC4BA0D-0E42-D30A-B446-54841F9B096E}"/>
              </a:ext>
            </a:extLst>
          </p:cNvPr>
          <p:cNvPicPr>
            <a:picLocks noChangeAspect="1"/>
          </p:cNvPicPr>
          <p:nvPr/>
        </p:nvPicPr>
        <p:blipFill rotWithShape="1">
          <a:blip r:embed="rId2"/>
          <a:srcRect t="5776" b="25417"/>
          <a:stretch/>
        </p:blipFill>
        <p:spPr>
          <a:xfrm>
            <a:off x="-3047" y="10"/>
            <a:ext cx="12191999" cy="6857990"/>
          </a:xfrm>
          <a:prstGeom prst="rect">
            <a:avLst/>
          </a:prstGeom>
        </p:spPr>
      </p:pic>
      <p:sp>
        <p:nvSpPr>
          <p:cNvPr id="15" name="Rectangle 14">
            <a:extLst>
              <a:ext uri="{FF2B5EF4-FFF2-40B4-BE49-F238E27FC236}">
                <a16:creationId xmlns="" xmlns:a16="http://schemas.microsoft.com/office/drawing/2014/main" id="{007891EC-4501-44ED-A8C8-B11B6DB767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ECD15508-0D18-44DF-BFD3-089ADA962174}"/>
              </a:ext>
            </a:extLst>
          </p:cNvPr>
          <p:cNvSpPr>
            <a:spLocks noGrp="1"/>
          </p:cNvSpPr>
          <p:nvPr>
            <p:ph type="title"/>
          </p:nvPr>
        </p:nvSpPr>
        <p:spPr>
          <a:xfrm>
            <a:off x="1063752" y="1475082"/>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b="1" dirty="0">
                <a:solidFill>
                  <a:srgbClr val="FFFFFF"/>
                </a:solidFill>
                <a:latin typeface="Arial" panose="020B0604020202020204" pitchFamily="34" charset="0"/>
                <a:cs typeface="Arial" panose="020B0604020202020204" pitchFamily="34" charset="0"/>
              </a:rPr>
              <a:t>Thank </a:t>
            </a:r>
            <a:r>
              <a:rPr lang="en-US" sz="5200" b="1" dirty="0" smtClean="0">
                <a:solidFill>
                  <a:srgbClr val="FFFFFF"/>
                </a:solidFill>
                <a:latin typeface="Arial" panose="020B0604020202020204" pitchFamily="34" charset="0"/>
                <a:cs typeface="Arial" panose="020B0604020202020204" pitchFamily="34" charset="0"/>
              </a:rPr>
              <a:t>You</a:t>
            </a:r>
            <a:br>
              <a:rPr lang="en-US" sz="5200" b="1" dirty="0" smtClean="0">
                <a:solidFill>
                  <a:srgbClr val="FFFFFF"/>
                </a:solidFill>
                <a:latin typeface="Arial" panose="020B0604020202020204" pitchFamily="34" charset="0"/>
                <a:cs typeface="Arial" panose="020B0604020202020204" pitchFamily="34" charset="0"/>
              </a:rPr>
            </a:br>
            <a:r>
              <a:rPr lang="en-US" sz="5200" b="1" dirty="0">
                <a:solidFill>
                  <a:srgbClr val="FFFFFF"/>
                </a:solidFill>
                <a:latin typeface="Arial" panose="020B0604020202020204" pitchFamily="34" charset="0"/>
                <a:cs typeface="Arial" panose="020B0604020202020204" pitchFamily="34" charset="0"/>
              </a:rPr>
              <a:t/>
            </a:r>
            <a:br>
              <a:rPr lang="en-US" sz="5200" b="1" dirty="0">
                <a:solidFill>
                  <a:srgbClr val="FFFFFF"/>
                </a:solidFill>
                <a:latin typeface="Arial" panose="020B0604020202020204" pitchFamily="34" charset="0"/>
                <a:cs typeface="Arial" panose="020B0604020202020204" pitchFamily="34" charset="0"/>
              </a:rPr>
            </a:br>
            <a:r>
              <a:rPr lang="en-US" sz="5200" b="1" dirty="0" smtClean="0">
                <a:solidFill>
                  <a:srgbClr val="FFFFFF"/>
                </a:solidFill>
                <a:latin typeface="Arial" panose="020B0604020202020204" pitchFamily="34" charset="0"/>
                <a:cs typeface="Arial" panose="020B0604020202020204" pitchFamily="34" charset="0"/>
              </a:rPr>
              <a:t>Merci</a:t>
            </a:r>
            <a:endParaRPr lang="en-US" sz="5200" b="1" dirty="0">
              <a:solidFill>
                <a:srgbClr val="FFFFFF"/>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 xmlns:a16="http://schemas.microsoft.com/office/drawing/2014/main" id="{B13DEB2C-80B9-2A7E-49C9-2535A97D17E4}"/>
              </a:ext>
            </a:extLst>
          </p:cNvPr>
          <p:cNvPicPr>
            <a:picLocks noChangeAspect="1"/>
          </p:cNvPicPr>
          <p:nvPr/>
        </p:nvPicPr>
        <p:blipFill>
          <a:blip r:embed="rId3"/>
          <a:stretch>
            <a:fillRect/>
          </a:stretch>
        </p:blipFill>
        <p:spPr>
          <a:xfrm>
            <a:off x="4826340" y="313899"/>
            <a:ext cx="1539240" cy="236855"/>
          </a:xfrm>
          <a:prstGeom prst="rect">
            <a:avLst/>
          </a:prstGeom>
        </p:spPr>
      </p:pic>
    </p:spTree>
    <p:extLst>
      <p:ext uri="{BB962C8B-B14F-4D97-AF65-F5344CB8AC3E}">
        <p14:creationId xmlns:p14="http://schemas.microsoft.com/office/powerpoint/2010/main" val="113465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p:cNvSpPr txBox="1"/>
          <p:nvPr/>
        </p:nvSpPr>
        <p:spPr>
          <a:xfrm>
            <a:off x="0" y="199014"/>
            <a:ext cx="12192000" cy="523220"/>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fr-FR" sz="2800" b="1" dirty="0" smtClean="0">
                <a:solidFill>
                  <a:schemeClr val="accent4">
                    <a:lumMod val="60000"/>
                    <a:lumOff val="40000"/>
                  </a:schemeClr>
                </a:solidFill>
                <a:latin typeface="Bookman Old Style" panose="02050604050505020204" pitchFamily="18" charset="0"/>
              </a:rPr>
              <a:t>INTRODUCTION</a:t>
            </a:r>
            <a:endParaRPr lang="fr-FR" sz="2800" b="1" dirty="0">
              <a:solidFill>
                <a:schemeClr val="bg1">
                  <a:lumMod val="95000"/>
                </a:schemeClr>
              </a:solidFill>
              <a:latin typeface="Bookman Old Style" panose="02050604050505020204" pitchFamily="18" charset="0"/>
            </a:endParaRPr>
          </a:p>
        </p:txBody>
      </p:sp>
      <p:sp>
        <p:nvSpPr>
          <p:cNvPr id="4" name="Espace réservé du contenu 2">
            <a:extLst>
              <a:ext uri="{FF2B5EF4-FFF2-40B4-BE49-F238E27FC236}">
                <a16:creationId xmlns:a16="http://schemas.microsoft.com/office/drawing/2014/main" xmlns="" id="{29341BA5-9CF0-47E0-AC5D-D96DBFA4C66C}"/>
              </a:ext>
            </a:extLst>
          </p:cNvPr>
          <p:cNvSpPr>
            <a:spLocks noGrp="1"/>
          </p:cNvSpPr>
          <p:nvPr>
            <p:ph idx="1"/>
          </p:nvPr>
        </p:nvSpPr>
        <p:spPr>
          <a:xfrm>
            <a:off x="323850" y="1158080"/>
            <a:ext cx="11031722" cy="5115129"/>
          </a:xfrm>
        </p:spPr>
        <p:txBody>
          <a:bodyPr>
            <a:normAutofit fontScale="85000" lnSpcReduction="10000"/>
          </a:bodyPr>
          <a:lstStyle/>
          <a:p>
            <a:pPr>
              <a:lnSpc>
                <a:spcPct val="150000"/>
              </a:lnSpc>
            </a:pPr>
            <a:r>
              <a:rPr lang="fr-FR" sz="3200" dirty="0" smtClean="0">
                <a:latin typeface="Arial Narrow" panose="020B0606020202030204" pitchFamily="34" charset="0"/>
                <a:cs typeface="Arial" panose="020B0604020202020204" pitchFamily="34" charset="0"/>
              </a:rPr>
              <a:t>Expérience </a:t>
            </a:r>
            <a:r>
              <a:rPr lang="fr-FR" sz="3200" dirty="0">
                <a:latin typeface="Arial Narrow" panose="020B0606020202030204" pitchFamily="34" charset="0"/>
                <a:cs typeface="Arial" panose="020B0604020202020204" pitchFamily="34" charset="0"/>
              </a:rPr>
              <a:t>en matière d’évaluation des </a:t>
            </a:r>
            <a:r>
              <a:rPr lang="fr-FR" sz="3200" dirty="0" smtClean="0">
                <a:latin typeface="Arial Narrow" panose="020B0606020202030204" pitchFamily="34" charset="0"/>
                <a:cs typeface="Arial" panose="020B0604020202020204" pitchFamily="34" charset="0"/>
              </a:rPr>
              <a:t>dépenses </a:t>
            </a:r>
            <a:r>
              <a:rPr lang="fr-FR" sz="3200" dirty="0" smtClean="0">
                <a:latin typeface="Arial Narrow" panose="020B0606020202030204" pitchFamily="34" charset="0"/>
                <a:cs typeface="Arial" panose="020B0604020202020204" pitchFamily="34" charset="0"/>
              </a:rPr>
              <a:t>fiscales </a:t>
            </a:r>
            <a:r>
              <a:rPr lang="fr-FR" sz="3200" dirty="0" smtClean="0">
                <a:latin typeface="Arial Narrow" panose="020B0606020202030204" pitchFamily="34" charset="0"/>
                <a:cs typeface="Arial" panose="020B0604020202020204" pitchFamily="34" charset="0"/>
              </a:rPr>
              <a:t>depuis </a:t>
            </a:r>
            <a:r>
              <a:rPr lang="fr-FR" sz="3200" dirty="0" smtClean="0">
                <a:latin typeface="Arial Narrow" panose="020B0606020202030204" pitchFamily="34" charset="0"/>
                <a:cs typeface="Arial" panose="020B0604020202020204" pitchFamily="34" charset="0"/>
              </a:rPr>
              <a:t>2008</a:t>
            </a:r>
          </a:p>
          <a:p>
            <a:pPr>
              <a:lnSpc>
                <a:spcPct val="150000"/>
              </a:lnSpc>
            </a:pPr>
            <a:r>
              <a:rPr lang="fr-FR" sz="3200" dirty="0" smtClean="0">
                <a:latin typeface="Arial Narrow" panose="020B0606020202030204" pitchFamily="34" charset="0"/>
                <a:cs typeface="Arial" panose="020B0604020202020204" pitchFamily="34" charset="0"/>
              </a:rPr>
              <a:t>Evaluation des mesures relatives aux impôts d’Etats – périodicité annuelle</a:t>
            </a:r>
            <a:endParaRPr lang="fr-FR" sz="3200" dirty="0" smtClean="0">
              <a:latin typeface="Arial Narrow" panose="020B0606020202030204" pitchFamily="34" charset="0"/>
              <a:cs typeface="Arial" panose="020B0604020202020204" pitchFamily="34" charset="0"/>
            </a:endParaRPr>
          </a:p>
          <a:p>
            <a:pPr>
              <a:lnSpc>
                <a:spcPct val="150000"/>
              </a:lnSpc>
            </a:pPr>
            <a:r>
              <a:rPr lang="fr-FR" sz="3200" dirty="0" smtClean="0">
                <a:latin typeface="Arial Narrow" panose="020B0606020202030204" pitchFamily="34" charset="0"/>
                <a:cs typeface="Arial" panose="020B0604020202020204" pitchFamily="34" charset="0"/>
              </a:rPr>
              <a:t> Plusieurs </a:t>
            </a:r>
            <a:r>
              <a:rPr lang="fr-FR" sz="3200" dirty="0">
                <a:latin typeface="Arial Narrow" panose="020B0606020202030204" pitchFamily="34" charset="0"/>
                <a:cs typeface="Arial" panose="020B0604020202020204" pitchFamily="34" charset="0"/>
              </a:rPr>
              <a:t>é</a:t>
            </a:r>
            <a:r>
              <a:rPr lang="fr-FR" sz="3200" dirty="0" smtClean="0">
                <a:latin typeface="Arial Narrow" panose="020B0606020202030204" pitchFamily="34" charset="0"/>
                <a:cs typeface="Arial" panose="020B0604020202020204" pitchFamily="34" charset="0"/>
              </a:rPr>
              <a:t>tudes </a:t>
            </a:r>
            <a:r>
              <a:rPr lang="fr-FR" sz="3200" dirty="0">
                <a:latin typeface="Arial Narrow" panose="020B0606020202030204" pitchFamily="34" charset="0"/>
                <a:cs typeface="Arial" panose="020B0604020202020204" pitchFamily="34" charset="0"/>
              </a:rPr>
              <a:t>d’impact socio économique des </a:t>
            </a:r>
            <a:r>
              <a:rPr lang="fr-FR" sz="3200" dirty="0" smtClean="0">
                <a:latin typeface="Arial Narrow" panose="020B0606020202030204" pitchFamily="34" charset="0"/>
                <a:cs typeface="Arial" panose="020B0604020202020204" pitchFamily="34" charset="0"/>
              </a:rPr>
              <a:t>mesures de dépenses </a:t>
            </a:r>
            <a:r>
              <a:rPr lang="fr-FR" sz="3200" dirty="0">
                <a:latin typeface="Arial Narrow" panose="020B0606020202030204" pitchFamily="34" charset="0"/>
                <a:cs typeface="Arial" panose="020B0604020202020204" pitchFamily="34" charset="0"/>
              </a:rPr>
              <a:t>fiscales</a:t>
            </a:r>
          </a:p>
          <a:p>
            <a:pPr>
              <a:lnSpc>
                <a:spcPct val="150000"/>
              </a:lnSpc>
            </a:pPr>
            <a:r>
              <a:rPr lang="fr-FR" sz="3200" dirty="0" smtClean="0">
                <a:latin typeface="Arial Narrow" panose="020B0606020202030204" pitchFamily="34" charset="0"/>
                <a:cs typeface="Arial" panose="020B0604020202020204" pitchFamily="34" charset="0"/>
              </a:rPr>
              <a:t>Transparence </a:t>
            </a:r>
            <a:r>
              <a:rPr lang="fr-FR" sz="3200" dirty="0">
                <a:latin typeface="Arial Narrow" panose="020B0606020202030204" pitchFamily="34" charset="0"/>
                <a:cs typeface="Arial" panose="020B0604020202020204" pitchFamily="34" charset="0"/>
              </a:rPr>
              <a:t>dans l’évaluation des dépenses fiscales :</a:t>
            </a:r>
          </a:p>
          <a:p>
            <a:pPr lvl="1">
              <a:lnSpc>
                <a:spcPct val="150000"/>
              </a:lnSpc>
              <a:buFont typeface="Wingdings" panose="05000000000000000000" pitchFamily="2" charset="2"/>
              <a:buChar char="v"/>
            </a:pPr>
            <a:r>
              <a:rPr lang="fr-FR" sz="3200" dirty="0">
                <a:latin typeface="Arial Narrow" panose="020B0606020202030204" pitchFamily="34" charset="0"/>
                <a:cs typeface="Arial" panose="020B0604020202020204" pitchFamily="34" charset="0"/>
              </a:rPr>
              <a:t> rapport annexé  chaque année au projet de loi de </a:t>
            </a:r>
            <a:r>
              <a:rPr lang="fr-FR" sz="3200" dirty="0" smtClean="0">
                <a:latin typeface="Arial Narrow" panose="020B0606020202030204" pitchFamily="34" charset="0"/>
                <a:cs typeface="Arial" panose="020B0604020202020204" pitchFamily="34" charset="0"/>
              </a:rPr>
              <a:t>finances (Assemblée Nationale)</a:t>
            </a:r>
            <a:endParaRPr lang="fr-FR" sz="3200" dirty="0">
              <a:latin typeface="Arial Narrow" panose="020B0606020202030204" pitchFamily="34" charset="0"/>
              <a:cs typeface="Arial" panose="020B0604020202020204" pitchFamily="34" charset="0"/>
            </a:endParaRPr>
          </a:p>
          <a:p>
            <a:pPr lvl="1">
              <a:lnSpc>
                <a:spcPct val="150000"/>
              </a:lnSpc>
              <a:buFont typeface="Wingdings" panose="05000000000000000000" pitchFamily="2" charset="2"/>
              <a:buChar char="v"/>
            </a:pPr>
            <a:r>
              <a:rPr lang="fr-FR" sz="3200" dirty="0" smtClean="0">
                <a:latin typeface="Arial Narrow" panose="020B0606020202030204" pitchFamily="34" charset="0"/>
                <a:cs typeface="Arial" panose="020B0604020202020204" pitchFamily="34" charset="0"/>
              </a:rPr>
              <a:t> rapport </a:t>
            </a:r>
            <a:r>
              <a:rPr lang="fr-FR" sz="3200" dirty="0">
                <a:latin typeface="Arial Narrow" panose="020B0606020202030204" pitchFamily="34" charset="0"/>
                <a:cs typeface="Arial" panose="020B0604020202020204" pitchFamily="34" charset="0"/>
              </a:rPr>
              <a:t>publié </a:t>
            </a:r>
            <a:r>
              <a:rPr lang="fr-FR" sz="3200" dirty="0" smtClean="0">
                <a:latin typeface="Arial Narrow" panose="020B0606020202030204" pitchFamily="34" charset="0"/>
                <a:cs typeface="Arial" panose="020B0604020202020204" pitchFamily="34" charset="0"/>
              </a:rPr>
              <a:t>chaque année sur </a:t>
            </a:r>
            <a:r>
              <a:rPr lang="fr-FR" sz="3200" dirty="0">
                <a:latin typeface="Arial Narrow" panose="020B0606020202030204" pitchFamily="34" charset="0"/>
                <a:cs typeface="Arial" panose="020B0604020202020204" pitchFamily="34" charset="0"/>
              </a:rPr>
              <a:t>le site de la Direction générale du </a:t>
            </a:r>
            <a:r>
              <a:rPr lang="fr-FR" sz="3200" dirty="0" smtClean="0">
                <a:latin typeface="Arial Narrow" panose="020B0606020202030204" pitchFamily="34" charset="0"/>
                <a:cs typeface="Arial" panose="020B0604020202020204" pitchFamily="34" charset="0"/>
              </a:rPr>
              <a:t>Budget</a:t>
            </a:r>
            <a:endParaRPr lang="fr-FR" sz="2600" dirty="0"/>
          </a:p>
          <a:p>
            <a:endParaRPr lang="fr-FR" dirty="0"/>
          </a:p>
          <a:p>
            <a:endParaRPr lang="x-none" dirty="0"/>
          </a:p>
        </p:txBody>
      </p:sp>
    </p:spTree>
    <p:extLst>
      <p:ext uri="{BB962C8B-B14F-4D97-AF65-F5344CB8AC3E}">
        <p14:creationId xmlns:p14="http://schemas.microsoft.com/office/powerpoint/2010/main" val="468548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p:cNvSpPr txBox="1"/>
          <p:nvPr/>
        </p:nvSpPr>
        <p:spPr>
          <a:xfrm>
            <a:off x="0" y="156754"/>
            <a:ext cx="12192000" cy="400110"/>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fr-FR" sz="2000" b="1" dirty="0" smtClean="0">
                <a:solidFill>
                  <a:schemeClr val="accent4">
                    <a:lumMod val="60000"/>
                    <a:lumOff val="40000"/>
                  </a:schemeClr>
                </a:solidFill>
                <a:latin typeface="Bookman Old Style" panose="02050604050505020204" pitchFamily="18" charset="0"/>
              </a:rPr>
              <a:t>I. EXPERIENCES EN MATIERE D’EVALUATION DES </a:t>
            </a:r>
            <a:r>
              <a:rPr lang="fr-FR" sz="2000" b="1" dirty="0" smtClean="0">
                <a:solidFill>
                  <a:schemeClr val="accent4">
                    <a:lumMod val="60000"/>
                    <a:lumOff val="40000"/>
                  </a:schemeClr>
                </a:solidFill>
                <a:latin typeface="Bookman Old Style" panose="02050604050505020204" pitchFamily="18" charset="0"/>
              </a:rPr>
              <a:t>DEPENSES FISCALES (1/6)</a:t>
            </a:r>
            <a:endParaRPr lang="fr-FR" sz="2000" b="1" dirty="0">
              <a:solidFill>
                <a:schemeClr val="bg1">
                  <a:lumMod val="95000"/>
                </a:schemeClr>
              </a:solidFill>
              <a:latin typeface="Bookman Old Style" panose="02050604050505020204" pitchFamily="18" charset="0"/>
            </a:endParaRPr>
          </a:p>
        </p:txBody>
      </p:sp>
      <p:sp>
        <p:nvSpPr>
          <p:cNvPr id="4" name="Espace réservé du contenu 2">
            <a:extLst>
              <a:ext uri="{FF2B5EF4-FFF2-40B4-BE49-F238E27FC236}">
                <a16:creationId xmlns:a16="http://schemas.microsoft.com/office/drawing/2014/main" xmlns="" id="{29341BA5-9CF0-47E0-AC5D-D96DBFA4C66C}"/>
              </a:ext>
            </a:extLst>
          </p:cNvPr>
          <p:cNvSpPr>
            <a:spLocks noGrp="1"/>
          </p:cNvSpPr>
          <p:nvPr>
            <p:ph idx="1"/>
          </p:nvPr>
        </p:nvSpPr>
        <p:spPr>
          <a:xfrm>
            <a:off x="0" y="787112"/>
            <a:ext cx="12192000" cy="5901070"/>
          </a:xfrm>
        </p:spPr>
        <p:txBody>
          <a:bodyPr>
            <a:normAutofit fontScale="32500" lnSpcReduction="20000"/>
          </a:bodyPr>
          <a:lstStyle/>
          <a:p>
            <a:pPr>
              <a:lnSpc>
                <a:spcPct val="120000"/>
              </a:lnSpc>
            </a:pPr>
            <a:r>
              <a:rPr lang="fr-FR" sz="8000" dirty="0" smtClean="0">
                <a:latin typeface="Arial Narrow" panose="020B0606020202030204" pitchFamily="34" charset="0"/>
                <a:cs typeface="Arial" panose="020B0604020202020204" pitchFamily="34" charset="0"/>
              </a:rPr>
              <a:t>Elaboration d’un Guide </a:t>
            </a:r>
            <a:r>
              <a:rPr lang="fr-FR" sz="8000" dirty="0">
                <a:latin typeface="Arial Narrow" panose="020B0606020202030204" pitchFamily="34" charset="0"/>
                <a:cs typeface="Arial" panose="020B0604020202020204" pitchFamily="34" charset="0"/>
              </a:rPr>
              <a:t>d’évaluation des dépenses </a:t>
            </a:r>
            <a:r>
              <a:rPr lang="fr-FR" sz="8000" dirty="0" smtClean="0">
                <a:latin typeface="Arial Narrow" panose="020B0606020202030204" pitchFamily="34" charset="0"/>
                <a:cs typeface="Arial" panose="020B0604020202020204" pitchFamily="34" charset="0"/>
              </a:rPr>
              <a:t>fiscales ;</a:t>
            </a:r>
            <a:endParaRPr lang="fr-FR" sz="8000" dirty="0">
              <a:latin typeface="Arial Narrow" panose="020B0606020202030204" pitchFamily="34" charset="0"/>
              <a:cs typeface="Arial" panose="020B0604020202020204" pitchFamily="34" charset="0"/>
            </a:endParaRPr>
          </a:p>
          <a:p>
            <a:pPr>
              <a:lnSpc>
                <a:spcPct val="120000"/>
              </a:lnSpc>
            </a:pPr>
            <a:r>
              <a:rPr lang="fr-FR" sz="8000" dirty="0">
                <a:latin typeface="Arial Narrow" panose="020B0606020202030204" pitchFamily="34" charset="0"/>
                <a:cs typeface="Arial" panose="020B0604020202020204" pitchFamily="34" charset="0"/>
              </a:rPr>
              <a:t>Définition d’un système fiscal de référence mis à jour chaque année assorti d’une matrice inventaire des mesures </a:t>
            </a:r>
            <a:r>
              <a:rPr lang="fr-FR" sz="8000" dirty="0" smtClean="0">
                <a:latin typeface="Arial Narrow" panose="020B0606020202030204" pitchFamily="34" charset="0"/>
                <a:cs typeface="Arial" panose="020B0604020202020204" pitchFamily="34" charset="0"/>
              </a:rPr>
              <a:t>d’exonération ;</a:t>
            </a:r>
            <a:endParaRPr lang="fr-FR" sz="8000" dirty="0">
              <a:latin typeface="Arial Narrow" panose="020B0606020202030204" pitchFamily="34" charset="0"/>
              <a:cs typeface="Arial" panose="020B0604020202020204" pitchFamily="34" charset="0"/>
            </a:endParaRPr>
          </a:p>
          <a:p>
            <a:pPr>
              <a:lnSpc>
                <a:spcPct val="120000"/>
              </a:lnSpc>
            </a:pPr>
            <a:r>
              <a:rPr lang="fr-FR" sz="8000" dirty="0">
                <a:latin typeface="Arial Narrow" panose="020B0606020202030204" pitchFamily="34" charset="0"/>
                <a:cs typeface="Arial" panose="020B0604020202020204" pitchFamily="34" charset="0"/>
              </a:rPr>
              <a:t>Inventaire des dépenses fiscales par actes législatifs et actes </a:t>
            </a:r>
            <a:r>
              <a:rPr lang="fr-FR" sz="8000" dirty="0" smtClean="0">
                <a:latin typeface="Arial Narrow" panose="020B0606020202030204" pitchFamily="34" charset="0"/>
                <a:cs typeface="Arial" panose="020B0604020202020204" pitchFamily="34" charset="0"/>
              </a:rPr>
              <a:t>règlementaires ;</a:t>
            </a:r>
            <a:endParaRPr lang="fr-FR" sz="8000" dirty="0">
              <a:latin typeface="Arial Narrow" panose="020B0606020202030204" pitchFamily="34" charset="0"/>
              <a:cs typeface="Arial" panose="020B0604020202020204" pitchFamily="34" charset="0"/>
            </a:endParaRPr>
          </a:p>
          <a:p>
            <a:pPr>
              <a:lnSpc>
                <a:spcPct val="120000"/>
              </a:lnSpc>
            </a:pPr>
            <a:r>
              <a:rPr lang="fr-FR" sz="8000" dirty="0">
                <a:latin typeface="Arial Narrow" panose="020B0606020202030204" pitchFamily="34" charset="0"/>
                <a:cs typeface="Arial" panose="020B0604020202020204" pitchFamily="34" charset="0"/>
              </a:rPr>
              <a:t>Codification des dépenses fiscales  Indirectes (acte règlementaire) </a:t>
            </a:r>
            <a:r>
              <a:rPr lang="fr-FR" sz="8000" dirty="0" smtClean="0">
                <a:latin typeface="Arial Narrow" panose="020B0606020202030204" pitchFamily="34" charset="0"/>
                <a:cs typeface="Arial" panose="020B0604020202020204" pitchFamily="34" charset="0"/>
              </a:rPr>
              <a:t>;</a:t>
            </a:r>
            <a:endParaRPr lang="fr-FR" sz="8000" dirty="0">
              <a:latin typeface="Arial Narrow" panose="020B0606020202030204" pitchFamily="34" charset="0"/>
              <a:cs typeface="Arial" panose="020B0604020202020204" pitchFamily="34" charset="0"/>
            </a:endParaRPr>
          </a:p>
          <a:p>
            <a:pPr>
              <a:lnSpc>
                <a:spcPct val="120000"/>
              </a:lnSpc>
            </a:pPr>
            <a:r>
              <a:rPr lang="fr-FR" sz="8000" dirty="0" smtClean="0">
                <a:latin typeface="Arial Narrow" panose="020B0606020202030204" pitchFamily="34" charset="0"/>
                <a:cs typeface="Arial" panose="020B0604020202020204" pitchFamily="34" charset="0"/>
              </a:rPr>
              <a:t>Evaluation </a:t>
            </a:r>
            <a:r>
              <a:rPr lang="fr-FR" sz="8000" dirty="0">
                <a:latin typeface="Arial Narrow" panose="020B0606020202030204" pitchFamily="34" charset="0"/>
                <a:cs typeface="Arial" panose="020B0604020202020204" pitchFamily="34" charset="0"/>
              </a:rPr>
              <a:t>des dépenses fiscales par </a:t>
            </a:r>
            <a:r>
              <a:rPr lang="fr-FR" sz="8000" dirty="0">
                <a:latin typeface="Arial Narrow" panose="020B0606020202030204" pitchFamily="34" charset="0"/>
                <a:cs typeface="Arial" panose="020B0604020202020204" pitchFamily="34" charset="0"/>
              </a:rPr>
              <a:t>:</a:t>
            </a:r>
            <a:endParaRPr lang="fr-FR" sz="8000" dirty="0">
              <a:latin typeface="Arial Narrow" panose="020B0606020202030204" pitchFamily="34" charset="0"/>
              <a:cs typeface="Arial" panose="020B0604020202020204" pitchFamily="34" charset="0"/>
            </a:endParaRPr>
          </a:p>
          <a:p>
            <a:pPr lvl="1">
              <a:lnSpc>
                <a:spcPct val="120000"/>
              </a:lnSpc>
              <a:buFont typeface="Wingdings" panose="05000000000000000000" pitchFamily="2" charset="2"/>
              <a:buChar char="ü"/>
            </a:pPr>
            <a:r>
              <a:rPr lang="fr-FR" sz="8000" dirty="0">
                <a:latin typeface="Arial Narrow" panose="020B0606020202030204" pitchFamily="34" charset="0"/>
                <a:cs typeface="Arial" panose="020B0604020202020204" pitchFamily="34" charset="0"/>
              </a:rPr>
              <a:t>N</a:t>
            </a:r>
            <a:r>
              <a:rPr lang="fr-FR" sz="8000" dirty="0" smtClean="0">
                <a:latin typeface="Arial Narrow" panose="020B0606020202030204" pitchFamily="34" charset="0"/>
                <a:cs typeface="Arial" panose="020B0604020202020204" pitchFamily="34" charset="0"/>
              </a:rPr>
              <a:t>ature d’impôts et taxes ; </a:t>
            </a:r>
          </a:p>
          <a:p>
            <a:pPr lvl="1">
              <a:lnSpc>
                <a:spcPct val="120000"/>
              </a:lnSpc>
              <a:buFont typeface="Wingdings" panose="05000000000000000000" pitchFamily="2" charset="2"/>
              <a:buChar char="ü"/>
            </a:pPr>
            <a:r>
              <a:rPr lang="fr-FR" sz="8000" dirty="0" smtClean="0">
                <a:latin typeface="Arial Narrow" panose="020B0606020202030204" pitchFamily="34" charset="0"/>
                <a:cs typeface="Arial" panose="020B0604020202020204" pitchFamily="34" charset="0"/>
              </a:rPr>
              <a:t>Mesure de dépenses fiscales ;</a:t>
            </a:r>
          </a:p>
          <a:p>
            <a:pPr lvl="1">
              <a:lnSpc>
                <a:spcPct val="120000"/>
              </a:lnSpc>
              <a:buFont typeface="Wingdings" panose="05000000000000000000" pitchFamily="2" charset="2"/>
              <a:buChar char="ü"/>
            </a:pPr>
            <a:r>
              <a:rPr lang="fr-FR" sz="8000" dirty="0" smtClean="0">
                <a:latin typeface="Arial Narrow" panose="020B0606020202030204" pitchFamily="34" charset="0"/>
                <a:cs typeface="Arial" panose="020B0604020202020204" pitchFamily="34" charset="0"/>
              </a:rPr>
              <a:t>Objectif ;</a:t>
            </a:r>
            <a:endParaRPr lang="fr-FR" sz="8000" dirty="0">
              <a:latin typeface="Arial Narrow" panose="020B0606020202030204" pitchFamily="34" charset="0"/>
              <a:cs typeface="Arial" panose="020B0604020202020204" pitchFamily="34" charset="0"/>
            </a:endParaRPr>
          </a:p>
          <a:p>
            <a:pPr lvl="1">
              <a:lnSpc>
                <a:spcPct val="120000"/>
              </a:lnSpc>
              <a:buFont typeface="Wingdings" panose="05000000000000000000" pitchFamily="2" charset="2"/>
              <a:buChar char="ü"/>
            </a:pPr>
            <a:r>
              <a:rPr lang="fr-FR" sz="8000" dirty="0">
                <a:latin typeface="Arial Narrow" panose="020B0606020202030204" pitchFamily="34" charset="0"/>
                <a:cs typeface="Arial" panose="020B0604020202020204" pitchFamily="34" charset="0"/>
              </a:rPr>
              <a:t>B</a:t>
            </a:r>
            <a:r>
              <a:rPr lang="fr-FR" sz="8000" dirty="0" smtClean="0">
                <a:latin typeface="Arial Narrow" panose="020B0606020202030204" pitchFamily="34" charset="0"/>
                <a:cs typeface="Arial" panose="020B0604020202020204" pitchFamily="34" charset="0"/>
              </a:rPr>
              <a:t>énéficiaires ;</a:t>
            </a:r>
            <a:endParaRPr lang="fr-FR" sz="8000" dirty="0">
              <a:latin typeface="Arial Narrow" panose="020B0606020202030204" pitchFamily="34" charset="0"/>
              <a:cs typeface="Arial" panose="020B0604020202020204" pitchFamily="34" charset="0"/>
            </a:endParaRPr>
          </a:p>
          <a:p>
            <a:pPr lvl="1">
              <a:lnSpc>
                <a:spcPct val="120000"/>
              </a:lnSpc>
              <a:buFont typeface="Wingdings" panose="05000000000000000000" pitchFamily="2" charset="2"/>
              <a:buChar char="ü"/>
            </a:pPr>
            <a:r>
              <a:rPr lang="fr-FR" sz="8000" dirty="0" smtClean="0">
                <a:latin typeface="Arial Narrow" panose="020B0606020202030204" pitchFamily="34" charset="0"/>
                <a:cs typeface="Arial" panose="020B0604020202020204" pitchFamily="34" charset="0"/>
              </a:rPr>
              <a:t>secteur </a:t>
            </a:r>
            <a:r>
              <a:rPr lang="fr-FR" sz="8000" dirty="0" smtClean="0">
                <a:latin typeface="Arial Narrow" panose="020B0606020202030204" pitchFamily="34" charset="0"/>
                <a:cs typeface="Arial" panose="020B0604020202020204" pitchFamily="34" charset="0"/>
              </a:rPr>
              <a:t>d’activités.</a:t>
            </a:r>
            <a:endParaRPr lang="fr-FR" sz="8000" dirty="0">
              <a:latin typeface="Arial Narrow" panose="020B0606020202030204" pitchFamily="34" charset="0"/>
              <a:cs typeface="Arial" panose="020B0604020202020204" pitchFamily="34" charset="0"/>
            </a:endParaRPr>
          </a:p>
          <a:p>
            <a:pPr marL="228600" lvl="1">
              <a:lnSpc>
                <a:spcPct val="120000"/>
              </a:lnSpc>
              <a:spcBef>
                <a:spcPts val="1000"/>
              </a:spcBef>
            </a:pPr>
            <a:r>
              <a:rPr lang="fr-FR" sz="8000" dirty="0">
                <a:latin typeface="Arial Narrow" panose="020B0606020202030204" pitchFamily="34" charset="0"/>
                <a:cs typeface="Arial" panose="020B0604020202020204" pitchFamily="34" charset="0"/>
              </a:rPr>
              <a:t>Méthode </a:t>
            </a:r>
            <a:r>
              <a:rPr lang="fr-FR" sz="8000" dirty="0" smtClean="0">
                <a:latin typeface="Arial Narrow" panose="020B0606020202030204" pitchFamily="34" charset="0"/>
                <a:cs typeface="Arial" panose="020B0604020202020204" pitchFamily="34" charset="0"/>
              </a:rPr>
              <a:t>utilisée est celle </a:t>
            </a:r>
            <a:r>
              <a:rPr lang="fr-FR" sz="8000" dirty="0" smtClean="0">
                <a:latin typeface="Arial Narrow" panose="020B0606020202030204" pitchFamily="34" charset="0"/>
                <a:cs typeface="Arial" panose="020B0604020202020204" pitchFamily="34" charset="0"/>
              </a:rPr>
              <a:t>de la perte de recettes</a:t>
            </a:r>
            <a:r>
              <a:rPr lang="fr-FR" sz="8000" dirty="0" smtClean="0">
                <a:latin typeface="Arial Narrow" panose="020B0606020202030204" pitchFamily="34" charset="0"/>
                <a:cs typeface="Arial" panose="020B0604020202020204" pitchFamily="34" charset="0"/>
              </a:rPr>
              <a:t>.</a:t>
            </a:r>
            <a:endParaRPr lang="fr-FR" sz="8000" dirty="0">
              <a:latin typeface="Arial Narrow" panose="020B0606020202030204" pitchFamily="34" charset="0"/>
              <a:cs typeface="Arial" panose="020B0604020202020204" pitchFamily="34" charset="0"/>
            </a:endParaRPr>
          </a:p>
          <a:p>
            <a:pPr>
              <a:buFont typeface="Wingdings" panose="05000000000000000000" pitchFamily="2" charset="2"/>
              <a:buChar char="ü"/>
            </a:pPr>
            <a:endParaRPr lang="fr-FR" sz="2600" dirty="0"/>
          </a:p>
          <a:p>
            <a:endParaRPr lang="fr-FR" dirty="0"/>
          </a:p>
          <a:p>
            <a:endParaRPr lang="x-none" dirty="0"/>
          </a:p>
        </p:txBody>
      </p:sp>
    </p:spTree>
    <p:extLst>
      <p:ext uri="{BB962C8B-B14F-4D97-AF65-F5344CB8AC3E}">
        <p14:creationId xmlns:p14="http://schemas.microsoft.com/office/powerpoint/2010/main" val="2423640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p:cNvSpPr txBox="1"/>
          <p:nvPr/>
        </p:nvSpPr>
        <p:spPr>
          <a:xfrm>
            <a:off x="0" y="0"/>
            <a:ext cx="12191999" cy="400110"/>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fr-FR" sz="2000" b="1" dirty="0" smtClean="0">
                <a:solidFill>
                  <a:schemeClr val="accent4">
                    <a:lumMod val="60000"/>
                    <a:lumOff val="40000"/>
                  </a:schemeClr>
                </a:solidFill>
                <a:latin typeface="Bookman Old Style" panose="02050604050505020204" pitchFamily="18" charset="0"/>
              </a:rPr>
              <a:t>I. EXPERIENCES EN MATIERE D’EVALUATION DES </a:t>
            </a:r>
            <a:r>
              <a:rPr lang="fr-FR" sz="2000" b="1" dirty="0" smtClean="0">
                <a:solidFill>
                  <a:schemeClr val="accent4">
                    <a:lumMod val="60000"/>
                    <a:lumOff val="40000"/>
                  </a:schemeClr>
                </a:solidFill>
                <a:latin typeface="Bookman Old Style" panose="02050604050505020204" pitchFamily="18" charset="0"/>
              </a:rPr>
              <a:t>DEPENSES FISCALES (SFR) (2/6)</a:t>
            </a:r>
            <a:endParaRPr lang="fr-FR" sz="2000" b="1" dirty="0">
              <a:solidFill>
                <a:schemeClr val="bg1">
                  <a:lumMod val="95000"/>
                </a:schemeClr>
              </a:solidFill>
              <a:latin typeface="Bookman Old Style" panose="02050604050505020204" pitchFamily="18"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2325221021"/>
              </p:ext>
            </p:extLst>
          </p:nvPr>
        </p:nvGraphicFramePr>
        <p:xfrm>
          <a:off x="143692" y="639490"/>
          <a:ext cx="11930742" cy="5716561"/>
        </p:xfrm>
        <a:graphic>
          <a:graphicData uri="http://schemas.openxmlformats.org/drawingml/2006/table">
            <a:tbl>
              <a:tblPr firstRow="1" firstCol="1" bandRow="1">
                <a:tableStyleId>{E8B1032C-EA38-4F05-BA0D-38AFFFC7BED3}</a:tableStyleId>
              </a:tblPr>
              <a:tblGrid>
                <a:gridCol w="4926781"/>
                <a:gridCol w="3108722"/>
                <a:gridCol w="1407162"/>
                <a:gridCol w="2488077"/>
              </a:tblGrid>
              <a:tr h="350555">
                <a:tc gridSpan="4">
                  <a:txBody>
                    <a:bodyPr/>
                    <a:lstStyle/>
                    <a:p>
                      <a:pPr marL="0" lvl="0" indent="0" algn="ctr">
                        <a:lnSpc>
                          <a:spcPct val="115000"/>
                        </a:lnSpc>
                        <a:spcAft>
                          <a:spcPts val="0"/>
                        </a:spcAft>
                        <a:buFont typeface="+mj-lt"/>
                        <a:buNone/>
                      </a:pPr>
                      <a:r>
                        <a:rPr lang="fr-FR" sz="2000" dirty="0">
                          <a:effectLst/>
                        </a:rPr>
                        <a:t>Impôt sur les Sociétés (IS)</a:t>
                      </a:r>
                      <a:endParaRPr lang="fr-FR"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861" marR="57861" marT="0" marB="0" anchor="ctr"/>
                </a:tc>
                <a:tc hMerge="1">
                  <a:txBody>
                    <a:bodyPr/>
                    <a:lstStyle/>
                    <a:p>
                      <a:endParaRPr lang="fr-FR"/>
                    </a:p>
                  </a:txBody>
                  <a:tcPr/>
                </a:tc>
                <a:tc hMerge="1">
                  <a:txBody>
                    <a:bodyPr/>
                    <a:lstStyle/>
                    <a:p>
                      <a:endParaRPr lang="fr-FR"/>
                    </a:p>
                  </a:txBody>
                  <a:tcPr/>
                </a:tc>
                <a:tc hMerge="1">
                  <a:txBody>
                    <a:bodyPr/>
                    <a:lstStyle/>
                    <a:p>
                      <a:endParaRPr lang="fr-FR"/>
                    </a:p>
                  </a:txBody>
                  <a:tcPr/>
                </a:tc>
              </a:tr>
              <a:tr h="260948">
                <a:tc>
                  <a:txBody>
                    <a:bodyPr/>
                    <a:lstStyle/>
                    <a:p>
                      <a:pPr algn="ctr">
                        <a:lnSpc>
                          <a:spcPct val="107000"/>
                        </a:lnSpc>
                        <a:spcAft>
                          <a:spcPts val="0"/>
                        </a:spcAft>
                      </a:pPr>
                      <a:r>
                        <a:rPr lang="fr-FR" sz="1800" b="1" dirty="0">
                          <a:effectLst/>
                        </a:rPr>
                        <a:t>TAUX DE REFERENCE</a:t>
                      </a:r>
                      <a:endParaRPr lang="fr-FR" sz="16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861" marR="57861" marT="0" marB="0"/>
                </a:tc>
                <a:tc>
                  <a:txBody>
                    <a:bodyPr/>
                    <a:lstStyle/>
                    <a:p>
                      <a:pPr algn="ctr">
                        <a:lnSpc>
                          <a:spcPct val="107000"/>
                        </a:lnSpc>
                        <a:spcAft>
                          <a:spcPts val="0"/>
                        </a:spcAft>
                      </a:pPr>
                      <a:r>
                        <a:rPr lang="fr-FR" sz="1800" b="1" dirty="0">
                          <a:effectLst/>
                        </a:rPr>
                        <a:t>BASE IMPOSABLE</a:t>
                      </a:r>
                      <a:endParaRPr lang="fr-FR" sz="16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861" marR="57861" marT="0" marB="0"/>
                </a:tc>
                <a:tc>
                  <a:txBody>
                    <a:bodyPr/>
                    <a:lstStyle/>
                    <a:p>
                      <a:pPr algn="ctr">
                        <a:lnSpc>
                          <a:spcPct val="107000"/>
                        </a:lnSpc>
                        <a:spcAft>
                          <a:spcPts val="0"/>
                        </a:spcAft>
                      </a:pPr>
                      <a:r>
                        <a:rPr lang="fr-FR" sz="1800" b="1" dirty="0">
                          <a:effectLst/>
                        </a:rPr>
                        <a:t>SEUIL</a:t>
                      </a:r>
                      <a:endParaRPr lang="fr-FR" sz="16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861" marR="57861" marT="0" marB="0"/>
                </a:tc>
                <a:tc>
                  <a:txBody>
                    <a:bodyPr/>
                    <a:lstStyle/>
                    <a:p>
                      <a:pPr algn="ctr">
                        <a:lnSpc>
                          <a:spcPct val="107000"/>
                        </a:lnSpc>
                        <a:spcAft>
                          <a:spcPts val="0"/>
                        </a:spcAft>
                      </a:pPr>
                      <a:r>
                        <a:rPr lang="fr-FR" sz="1800" b="1" dirty="0">
                          <a:effectLst/>
                        </a:rPr>
                        <a:t>CONTRIBUABLE</a:t>
                      </a:r>
                      <a:endParaRPr lang="fr-FR" sz="16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861" marR="57861" marT="0" marB="0"/>
                </a:tc>
              </a:tr>
              <a:tr h="5087622">
                <a:tc>
                  <a:txBody>
                    <a:bodyPr/>
                    <a:lstStyle/>
                    <a:p>
                      <a:pPr algn="l">
                        <a:lnSpc>
                          <a:spcPct val="107000"/>
                        </a:lnSpc>
                        <a:spcAft>
                          <a:spcPts val="0"/>
                        </a:spcAft>
                      </a:pPr>
                      <a:r>
                        <a:rPr lang="fr-FR" sz="1400" b="0" dirty="0">
                          <a:effectLst/>
                          <a:latin typeface="Bookman Old Style" panose="02050604050505020204" pitchFamily="18" charset="0"/>
                        </a:rPr>
                        <a:t>30% </a:t>
                      </a:r>
                    </a:p>
                    <a:p>
                      <a:pPr algn="l">
                        <a:lnSpc>
                          <a:spcPct val="107000"/>
                        </a:lnSpc>
                        <a:spcAft>
                          <a:spcPts val="0"/>
                        </a:spcAft>
                      </a:pPr>
                      <a:r>
                        <a:rPr lang="fr-FR" sz="1400" b="0" dirty="0">
                          <a:effectLst/>
                          <a:latin typeface="Bookman Old Style" panose="02050604050505020204" pitchFamily="18" charset="0"/>
                        </a:rPr>
                        <a:t>CGI, Art. 46</a:t>
                      </a:r>
                    </a:p>
                    <a:p>
                      <a:pPr algn="l">
                        <a:lnSpc>
                          <a:spcPct val="107000"/>
                        </a:lnSpc>
                        <a:spcAft>
                          <a:spcPts val="0"/>
                        </a:spcAft>
                      </a:pPr>
                      <a:r>
                        <a:rPr lang="fr-FR" sz="1400" b="0" dirty="0">
                          <a:effectLst/>
                          <a:latin typeface="Bookman Old Style" panose="02050604050505020204" pitchFamily="18" charset="0"/>
                        </a:rPr>
                        <a:t> </a:t>
                      </a:r>
                    </a:p>
                    <a:p>
                      <a:pPr algn="l">
                        <a:lnSpc>
                          <a:spcPct val="107000"/>
                        </a:lnSpc>
                        <a:spcAft>
                          <a:spcPts val="0"/>
                        </a:spcAft>
                      </a:pPr>
                      <a:r>
                        <a:rPr lang="fr-FR" sz="1400" b="0" dirty="0">
                          <a:effectLst/>
                          <a:latin typeface="Bookman Old Style" panose="02050604050505020204" pitchFamily="18" charset="0"/>
                        </a:rPr>
                        <a:t> </a:t>
                      </a:r>
                    </a:p>
                    <a:p>
                      <a:pPr algn="l">
                        <a:lnSpc>
                          <a:spcPct val="107000"/>
                        </a:lnSpc>
                        <a:spcAft>
                          <a:spcPts val="0"/>
                        </a:spcAft>
                      </a:pPr>
                      <a:r>
                        <a:rPr lang="fr-FR" sz="1400" b="0" dirty="0">
                          <a:effectLst/>
                          <a:latin typeface="Bookman Old Style" panose="02050604050505020204" pitchFamily="18" charset="0"/>
                        </a:rPr>
                        <a:t> </a:t>
                      </a:r>
                    </a:p>
                    <a:p>
                      <a:pPr algn="l">
                        <a:lnSpc>
                          <a:spcPct val="107000"/>
                        </a:lnSpc>
                        <a:spcAft>
                          <a:spcPts val="0"/>
                        </a:spcAft>
                      </a:pPr>
                      <a:r>
                        <a:rPr lang="fr-FR" sz="1400" b="0" dirty="0">
                          <a:effectLst/>
                          <a:latin typeface="Bookman Old Style" panose="02050604050505020204" pitchFamily="18" charset="0"/>
                        </a:rPr>
                        <a:t>L’impôt résultant du taux ci-dessus est majoré de 4.000 F CFA.</a:t>
                      </a:r>
                    </a:p>
                    <a:p>
                      <a:pPr algn="l">
                        <a:lnSpc>
                          <a:spcPct val="107000"/>
                        </a:lnSpc>
                        <a:spcAft>
                          <a:spcPts val="0"/>
                        </a:spcAft>
                      </a:pPr>
                      <a:r>
                        <a:rPr lang="fr-FR" sz="1400" b="0" dirty="0">
                          <a:effectLst/>
                          <a:latin typeface="Bookman Old Style" panose="02050604050505020204" pitchFamily="18" charset="0"/>
                        </a:rPr>
                        <a:t> </a:t>
                      </a:r>
                    </a:p>
                    <a:p>
                      <a:pPr algn="l">
                        <a:lnSpc>
                          <a:spcPct val="107000"/>
                        </a:lnSpc>
                        <a:spcAft>
                          <a:spcPts val="0"/>
                        </a:spcAft>
                      </a:pPr>
                      <a:r>
                        <a:rPr lang="fr-FR" sz="1400" b="0" dirty="0">
                          <a:effectLst/>
                          <a:latin typeface="Bookman Old Style" panose="02050604050505020204" pitchFamily="18" charset="0"/>
                        </a:rPr>
                        <a:t> </a:t>
                      </a:r>
                    </a:p>
                    <a:p>
                      <a:pPr algn="l">
                        <a:lnSpc>
                          <a:spcPct val="107000"/>
                        </a:lnSpc>
                        <a:spcAft>
                          <a:spcPts val="0"/>
                        </a:spcAft>
                      </a:pPr>
                      <a:r>
                        <a:rPr lang="fr-FR" sz="1400" b="0" dirty="0">
                          <a:effectLst/>
                          <a:latin typeface="Bookman Old Style" panose="02050604050505020204" pitchFamily="18" charset="0"/>
                        </a:rPr>
                        <a:t> </a:t>
                      </a:r>
                    </a:p>
                    <a:p>
                      <a:pPr algn="l">
                        <a:lnSpc>
                          <a:spcPct val="107000"/>
                        </a:lnSpc>
                        <a:spcAft>
                          <a:spcPts val="0"/>
                        </a:spcAft>
                      </a:pPr>
                      <a:r>
                        <a:rPr lang="fr-FR" sz="1400" b="0" dirty="0">
                          <a:effectLst/>
                          <a:latin typeface="Bookman Old Style" panose="02050604050505020204" pitchFamily="18" charset="0"/>
                        </a:rPr>
                        <a:t> </a:t>
                      </a:r>
                      <a:endParaRPr lang="fr-FR" sz="1400" b="0" dirty="0" smtClean="0">
                        <a:effectLst/>
                        <a:latin typeface="Bookman Old Style" panose="02050604050505020204" pitchFamily="18" charset="0"/>
                      </a:endParaRPr>
                    </a:p>
                    <a:p>
                      <a:pPr algn="l">
                        <a:lnSpc>
                          <a:spcPct val="107000"/>
                        </a:lnSpc>
                        <a:spcAft>
                          <a:spcPts val="0"/>
                        </a:spcAft>
                      </a:pPr>
                      <a:endParaRPr lang="fr-FR" sz="1400" b="0" dirty="0">
                        <a:effectLst/>
                        <a:latin typeface="Bookman Old Style" panose="02050604050505020204" pitchFamily="18" charset="0"/>
                      </a:endParaRPr>
                    </a:p>
                    <a:p>
                      <a:pPr algn="l">
                        <a:lnSpc>
                          <a:spcPct val="107000"/>
                        </a:lnSpc>
                        <a:spcAft>
                          <a:spcPts val="0"/>
                        </a:spcAft>
                      </a:pPr>
                      <a:r>
                        <a:rPr lang="fr-FR" sz="1400" b="0" dirty="0">
                          <a:effectLst/>
                          <a:latin typeface="Bookman Old Style" panose="02050604050505020204" pitchFamily="18" charset="0"/>
                        </a:rPr>
                        <a:t>Impôt minimum :</a:t>
                      </a:r>
                    </a:p>
                    <a:p>
                      <a:pPr algn="l">
                        <a:lnSpc>
                          <a:spcPct val="107000"/>
                        </a:lnSpc>
                        <a:spcAft>
                          <a:spcPts val="0"/>
                        </a:spcAft>
                      </a:pPr>
                      <a:r>
                        <a:rPr lang="fr-FR" sz="1400" b="0" dirty="0">
                          <a:effectLst/>
                          <a:latin typeface="Bookman Old Style" panose="02050604050505020204" pitchFamily="18" charset="0"/>
                        </a:rPr>
                        <a:t>-10% des produits encaissables pour les sociétés à prépondérance immobilières</a:t>
                      </a:r>
                    </a:p>
                    <a:p>
                      <a:pPr algn="l">
                        <a:lnSpc>
                          <a:spcPct val="107000"/>
                        </a:lnSpc>
                        <a:spcAft>
                          <a:spcPts val="0"/>
                        </a:spcAft>
                      </a:pPr>
                      <a:r>
                        <a:rPr lang="fr-FR" sz="1400" b="0" dirty="0">
                          <a:effectLst/>
                          <a:latin typeface="Bookman Old Style" panose="02050604050505020204" pitchFamily="18" charset="0"/>
                        </a:rPr>
                        <a:t>-3% des produits encaissables des entreprises du secteur du bâtiment et des travaux publics</a:t>
                      </a:r>
                    </a:p>
                    <a:p>
                      <a:pPr algn="l">
                        <a:lnSpc>
                          <a:spcPct val="107000"/>
                        </a:lnSpc>
                        <a:spcAft>
                          <a:spcPts val="0"/>
                        </a:spcAft>
                      </a:pPr>
                      <a:r>
                        <a:rPr lang="fr-FR" sz="1400" b="0" dirty="0">
                          <a:effectLst/>
                          <a:latin typeface="Bookman Old Style" panose="02050604050505020204" pitchFamily="18" charset="0"/>
                        </a:rPr>
                        <a:t>-1% des produits encaissables dans tous les autres cas</a:t>
                      </a:r>
                    </a:p>
                    <a:p>
                      <a:pPr algn="l">
                        <a:lnSpc>
                          <a:spcPct val="107000"/>
                        </a:lnSpc>
                        <a:spcAft>
                          <a:spcPts val="0"/>
                        </a:spcAft>
                      </a:pPr>
                      <a:r>
                        <a:rPr lang="fr-FR" sz="1400" b="0" dirty="0">
                          <a:effectLst/>
                          <a:latin typeface="Bookman Old Style" panose="02050604050505020204" pitchFamily="18" charset="0"/>
                        </a:rPr>
                        <a:t>(Montant de l’impôt minimum 250.000 FCFA) </a:t>
                      </a:r>
                    </a:p>
                    <a:p>
                      <a:pPr algn="l">
                        <a:lnSpc>
                          <a:spcPct val="107000"/>
                        </a:lnSpc>
                        <a:spcAft>
                          <a:spcPts val="0"/>
                        </a:spcAft>
                      </a:pPr>
                      <a:r>
                        <a:rPr lang="fr-FR" sz="1400" b="0" dirty="0">
                          <a:effectLst/>
                          <a:latin typeface="Bookman Old Style" panose="02050604050505020204" pitchFamily="18" charset="0"/>
                        </a:rPr>
                        <a:t>CGI, Art. 47</a:t>
                      </a:r>
                    </a:p>
                    <a:p>
                      <a:pPr algn="l">
                        <a:lnSpc>
                          <a:spcPct val="107000"/>
                        </a:lnSpc>
                        <a:spcAft>
                          <a:spcPts val="0"/>
                        </a:spcAft>
                      </a:pPr>
                      <a:r>
                        <a:rPr lang="fr-FR" sz="1400" b="0" dirty="0">
                          <a:effectLst/>
                          <a:latin typeface="Bookman Old Style" panose="02050604050505020204" pitchFamily="18" charset="0"/>
                        </a:rPr>
                        <a:t> </a:t>
                      </a:r>
                      <a:endParaRPr lang="fr-FR" sz="1400" b="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57861" marR="57861" marT="0" marB="0"/>
                </a:tc>
                <a:tc>
                  <a:txBody>
                    <a:bodyPr/>
                    <a:lstStyle/>
                    <a:p>
                      <a:pPr algn="l">
                        <a:lnSpc>
                          <a:spcPct val="107000"/>
                        </a:lnSpc>
                        <a:spcAft>
                          <a:spcPts val="0"/>
                        </a:spcAft>
                      </a:pPr>
                      <a:r>
                        <a:rPr lang="fr-FR" sz="1400" dirty="0">
                          <a:effectLst/>
                          <a:latin typeface="Bookman Old Style" panose="02050604050505020204" pitchFamily="18" charset="0"/>
                        </a:rPr>
                        <a:t>Bénéfice et produits imposables tels que spécifiés aux articles 8 à 13 et 20 à 45 du CGI </a:t>
                      </a:r>
                    </a:p>
                    <a:p>
                      <a:pPr algn="l">
                        <a:lnSpc>
                          <a:spcPct val="107000"/>
                        </a:lnSpc>
                        <a:spcAft>
                          <a:spcPts val="0"/>
                        </a:spcAft>
                      </a:pPr>
                      <a:r>
                        <a:rPr lang="fr-FR" sz="1400" dirty="0">
                          <a:effectLst/>
                          <a:latin typeface="Bookman Old Style" panose="02050604050505020204" pitchFamily="18" charset="0"/>
                        </a:rPr>
                        <a:t>dont :</a:t>
                      </a:r>
                    </a:p>
                    <a:p>
                      <a:pPr algn="l">
                        <a:lnSpc>
                          <a:spcPct val="107000"/>
                        </a:lnSpc>
                        <a:spcAft>
                          <a:spcPts val="0"/>
                        </a:spcAft>
                      </a:pPr>
                      <a:r>
                        <a:rPr lang="fr-FR" sz="1400" dirty="0">
                          <a:effectLst/>
                          <a:latin typeface="Bookman Old Style" panose="02050604050505020204" pitchFamily="18" charset="0"/>
                        </a:rPr>
                        <a:t>- Charges déductibles (étalement des charges et amortissements, provisions, reports déficitaires)</a:t>
                      </a:r>
                    </a:p>
                    <a:p>
                      <a:pPr algn="l">
                        <a:lnSpc>
                          <a:spcPct val="107000"/>
                        </a:lnSpc>
                        <a:spcAft>
                          <a:spcPts val="0"/>
                        </a:spcAft>
                      </a:pPr>
                      <a:r>
                        <a:rPr lang="fr-FR" sz="1400" dirty="0">
                          <a:effectLst/>
                          <a:latin typeface="Bookman Old Style" panose="02050604050505020204" pitchFamily="18" charset="0"/>
                        </a:rPr>
                        <a:t>- Prix de transferts</a:t>
                      </a:r>
                    </a:p>
                    <a:p>
                      <a:pPr algn="l">
                        <a:lnSpc>
                          <a:spcPct val="107000"/>
                        </a:lnSpc>
                        <a:spcAft>
                          <a:spcPts val="0"/>
                        </a:spcAft>
                      </a:pPr>
                      <a:r>
                        <a:rPr lang="fr-FR" sz="1400" dirty="0">
                          <a:effectLst/>
                          <a:latin typeface="Bookman Old Style" panose="02050604050505020204" pitchFamily="18" charset="0"/>
                        </a:rPr>
                        <a:t> </a:t>
                      </a:r>
                    </a:p>
                    <a:p>
                      <a:pPr algn="l">
                        <a:lnSpc>
                          <a:spcPct val="107000"/>
                        </a:lnSpc>
                        <a:spcAft>
                          <a:spcPts val="0"/>
                        </a:spcAft>
                      </a:pPr>
                      <a:r>
                        <a:rPr lang="fr-FR" sz="1400" dirty="0">
                          <a:effectLst/>
                          <a:latin typeface="Bookman Old Style" panose="02050604050505020204" pitchFamily="18" charset="0"/>
                        </a:rPr>
                        <a:t> </a:t>
                      </a:r>
                    </a:p>
                    <a:p>
                      <a:pPr algn="l">
                        <a:lnSpc>
                          <a:spcPct val="107000"/>
                        </a:lnSpc>
                        <a:spcAft>
                          <a:spcPts val="0"/>
                        </a:spcAft>
                      </a:pPr>
                      <a:r>
                        <a:rPr lang="fr-FR" sz="1400" dirty="0">
                          <a:effectLst/>
                          <a:latin typeface="Bookman Old Style" panose="02050604050505020204" pitchFamily="18" charset="0"/>
                        </a:rPr>
                        <a:t> </a:t>
                      </a:r>
                    </a:p>
                    <a:p>
                      <a:pPr algn="l">
                        <a:lnSpc>
                          <a:spcPct val="107000"/>
                        </a:lnSpc>
                        <a:spcAft>
                          <a:spcPts val="0"/>
                        </a:spcAft>
                      </a:pPr>
                      <a:r>
                        <a:rPr lang="fr-FR" sz="1400" dirty="0">
                          <a:effectLst/>
                          <a:latin typeface="Bookman Old Style" panose="02050604050505020204" pitchFamily="18" charset="0"/>
                        </a:rPr>
                        <a:t>Produits encaissables</a:t>
                      </a:r>
                    </a:p>
                    <a:p>
                      <a:pPr algn="ctr">
                        <a:lnSpc>
                          <a:spcPct val="107000"/>
                        </a:lnSpc>
                        <a:spcAft>
                          <a:spcPts val="0"/>
                        </a:spcAft>
                      </a:pPr>
                      <a:r>
                        <a:rPr lang="fr-FR" sz="1400" dirty="0">
                          <a:effectLst/>
                          <a:latin typeface="Bookman Old Style" panose="02050604050505020204" pitchFamily="18" charset="0"/>
                        </a:rPr>
                        <a:t> </a:t>
                      </a:r>
                      <a:endParaRPr lang="fr-FR"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57861" marR="57861" marT="0" marB="0"/>
                </a:tc>
                <a:tc>
                  <a:txBody>
                    <a:bodyPr/>
                    <a:lstStyle/>
                    <a:p>
                      <a:pPr algn="ctr">
                        <a:lnSpc>
                          <a:spcPct val="107000"/>
                        </a:lnSpc>
                        <a:spcAft>
                          <a:spcPts val="0"/>
                        </a:spcAft>
                      </a:pPr>
                      <a:r>
                        <a:rPr lang="fr-FR" sz="1400" dirty="0">
                          <a:effectLst/>
                          <a:latin typeface="Bookman Old Style" panose="02050604050505020204" pitchFamily="18" charset="0"/>
                        </a:rPr>
                        <a:t> Aucun</a:t>
                      </a:r>
                      <a:endParaRPr lang="fr-FR"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57861" marR="57861" marT="0" marB="0"/>
                </a:tc>
                <a:tc>
                  <a:txBody>
                    <a:bodyPr/>
                    <a:lstStyle/>
                    <a:p>
                      <a:pPr algn="l">
                        <a:lnSpc>
                          <a:spcPct val="107000"/>
                        </a:lnSpc>
                        <a:spcAft>
                          <a:spcPts val="0"/>
                        </a:spcAft>
                      </a:pPr>
                      <a:r>
                        <a:rPr lang="fr-FR" sz="1400" dirty="0">
                          <a:effectLst/>
                          <a:latin typeface="Bookman Old Style" panose="02050604050505020204" pitchFamily="18" charset="0"/>
                        </a:rPr>
                        <a:t>Sociétés et autres personnes morales</a:t>
                      </a:r>
                      <a:endParaRPr lang="fr-FR"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57861" marR="57861" marT="0" marB="0"/>
                </a:tc>
              </a:tr>
            </a:tbl>
          </a:graphicData>
        </a:graphic>
      </p:graphicFrame>
    </p:spTree>
    <p:extLst>
      <p:ext uri="{BB962C8B-B14F-4D97-AF65-F5344CB8AC3E}">
        <p14:creationId xmlns:p14="http://schemas.microsoft.com/office/powerpoint/2010/main" val="353482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p:cNvSpPr txBox="1"/>
          <p:nvPr/>
        </p:nvSpPr>
        <p:spPr>
          <a:xfrm>
            <a:off x="0" y="0"/>
            <a:ext cx="12191999" cy="400110"/>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fr-FR" sz="2000" b="1" dirty="0" smtClean="0">
                <a:solidFill>
                  <a:schemeClr val="accent4">
                    <a:lumMod val="60000"/>
                    <a:lumOff val="40000"/>
                  </a:schemeClr>
                </a:solidFill>
                <a:latin typeface="Bookman Old Style" panose="02050604050505020204" pitchFamily="18" charset="0"/>
              </a:rPr>
              <a:t>I. EXPERIENCES EN MATIERE D’EVALUATION DES </a:t>
            </a:r>
            <a:r>
              <a:rPr lang="fr-FR" sz="2000" b="1" dirty="0" smtClean="0">
                <a:solidFill>
                  <a:schemeClr val="accent4">
                    <a:lumMod val="60000"/>
                    <a:lumOff val="40000"/>
                  </a:schemeClr>
                </a:solidFill>
                <a:latin typeface="Bookman Old Style" panose="02050604050505020204" pitchFamily="18" charset="0"/>
              </a:rPr>
              <a:t>DEPENSES FISCALES (SFR) (3/6)</a:t>
            </a:r>
            <a:endParaRPr lang="fr-FR" sz="2000" b="1" dirty="0">
              <a:solidFill>
                <a:schemeClr val="bg1">
                  <a:lumMod val="95000"/>
                </a:schemeClr>
              </a:solidFill>
              <a:latin typeface="Bookman Old Style" panose="02050604050505020204" pitchFamily="18"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230934238"/>
              </p:ext>
            </p:extLst>
          </p:nvPr>
        </p:nvGraphicFramePr>
        <p:xfrm>
          <a:off x="147138" y="663031"/>
          <a:ext cx="11883754" cy="5741656"/>
        </p:xfrm>
        <a:graphic>
          <a:graphicData uri="http://schemas.openxmlformats.org/drawingml/2006/table">
            <a:tbl>
              <a:tblPr firstRow="1" firstCol="1" bandRow="1">
                <a:tableStyleId>{E8B1032C-EA38-4F05-BA0D-38AFFFC7BED3}</a:tableStyleId>
              </a:tblPr>
              <a:tblGrid>
                <a:gridCol w="2801861"/>
                <a:gridCol w="5410189"/>
                <a:gridCol w="1642771"/>
                <a:gridCol w="2028933"/>
              </a:tblGrid>
              <a:tr h="343300">
                <a:tc gridSpan="4">
                  <a:txBody>
                    <a:bodyPr/>
                    <a:lstStyle/>
                    <a:p>
                      <a:pPr marL="0" lvl="0" indent="0" algn="ctr">
                        <a:lnSpc>
                          <a:spcPct val="115000"/>
                        </a:lnSpc>
                        <a:spcAft>
                          <a:spcPts val="0"/>
                        </a:spcAft>
                        <a:buFont typeface="+mj-lt"/>
                        <a:buNone/>
                      </a:pPr>
                      <a:r>
                        <a:rPr lang="fr-FR" sz="2000" dirty="0" smtClean="0">
                          <a:effectLst/>
                        </a:rPr>
                        <a:t>Taxe</a:t>
                      </a:r>
                      <a:r>
                        <a:rPr lang="fr-FR" sz="2000" baseline="0" dirty="0" smtClean="0">
                          <a:effectLst/>
                        </a:rPr>
                        <a:t> sur la Valeur Ajoutée </a:t>
                      </a:r>
                      <a:r>
                        <a:rPr lang="fr-FR" sz="2000" dirty="0" smtClean="0">
                          <a:effectLst/>
                        </a:rPr>
                        <a:t>(TVA)</a:t>
                      </a:r>
                      <a:endParaRPr lang="fr-FR"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861" marR="57861" marT="0" marB="0" anchor="ctr"/>
                </a:tc>
                <a:tc hMerge="1">
                  <a:txBody>
                    <a:bodyPr/>
                    <a:lstStyle/>
                    <a:p>
                      <a:endParaRPr lang="fr-FR"/>
                    </a:p>
                  </a:txBody>
                  <a:tcPr/>
                </a:tc>
                <a:tc hMerge="1">
                  <a:txBody>
                    <a:bodyPr/>
                    <a:lstStyle/>
                    <a:p>
                      <a:endParaRPr lang="fr-FR"/>
                    </a:p>
                  </a:txBody>
                  <a:tcPr/>
                </a:tc>
                <a:tc hMerge="1">
                  <a:txBody>
                    <a:bodyPr/>
                    <a:lstStyle/>
                    <a:p>
                      <a:endParaRPr lang="fr-FR"/>
                    </a:p>
                  </a:txBody>
                  <a:tcPr/>
                </a:tc>
              </a:tr>
              <a:tr h="255547">
                <a:tc>
                  <a:txBody>
                    <a:bodyPr/>
                    <a:lstStyle/>
                    <a:p>
                      <a:pPr algn="ctr">
                        <a:lnSpc>
                          <a:spcPct val="107000"/>
                        </a:lnSpc>
                        <a:spcAft>
                          <a:spcPts val="0"/>
                        </a:spcAft>
                      </a:pPr>
                      <a:r>
                        <a:rPr lang="fr-FR" sz="1600" b="1" dirty="0">
                          <a:effectLst/>
                        </a:rPr>
                        <a:t>TAUX DE REFERENCE</a:t>
                      </a:r>
                      <a:endParaRPr lang="fr-FR"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861" marR="57861" marT="0" marB="0"/>
                </a:tc>
                <a:tc>
                  <a:txBody>
                    <a:bodyPr/>
                    <a:lstStyle/>
                    <a:p>
                      <a:pPr algn="ctr">
                        <a:lnSpc>
                          <a:spcPct val="107000"/>
                        </a:lnSpc>
                        <a:spcAft>
                          <a:spcPts val="0"/>
                        </a:spcAft>
                      </a:pPr>
                      <a:r>
                        <a:rPr lang="fr-FR" sz="1600" b="1" dirty="0">
                          <a:effectLst/>
                        </a:rPr>
                        <a:t>BASE IMPOSABLE</a:t>
                      </a:r>
                      <a:endParaRPr lang="fr-FR"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861" marR="57861" marT="0" marB="0"/>
                </a:tc>
                <a:tc>
                  <a:txBody>
                    <a:bodyPr/>
                    <a:lstStyle/>
                    <a:p>
                      <a:pPr algn="ctr">
                        <a:lnSpc>
                          <a:spcPct val="107000"/>
                        </a:lnSpc>
                        <a:spcAft>
                          <a:spcPts val="0"/>
                        </a:spcAft>
                      </a:pPr>
                      <a:r>
                        <a:rPr lang="fr-FR" sz="1600" b="1" dirty="0">
                          <a:effectLst/>
                        </a:rPr>
                        <a:t>SEUIL</a:t>
                      </a:r>
                      <a:endParaRPr lang="fr-FR"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861" marR="57861" marT="0" marB="0"/>
                </a:tc>
                <a:tc>
                  <a:txBody>
                    <a:bodyPr/>
                    <a:lstStyle/>
                    <a:p>
                      <a:pPr algn="ctr">
                        <a:lnSpc>
                          <a:spcPct val="107000"/>
                        </a:lnSpc>
                        <a:spcAft>
                          <a:spcPts val="0"/>
                        </a:spcAft>
                      </a:pPr>
                      <a:r>
                        <a:rPr lang="fr-FR" sz="1600" b="1" dirty="0">
                          <a:effectLst/>
                        </a:rPr>
                        <a:t>CONTRIBUABLE</a:t>
                      </a:r>
                      <a:endParaRPr lang="fr-FR"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861" marR="57861" marT="0" marB="0"/>
                </a:tc>
              </a:tr>
              <a:tr h="5130214">
                <a:tc>
                  <a:txBody>
                    <a:bodyPr/>
                    <a:lstStyle/>
                    <a:p>
                      <a:pPr algn="l">
                        <a:lnSpc>
                          <a:spcPct val="107000"/>
                        </a:lnSpc>
                        <a:spcAft>
                          <a:spcPts val="1200"/>
                        </a:spcAft>
                      </a:pPr>
                      <a:r>
                        <a:rPr lang="fr-FR" sz="1300" b="0" dirty="0">
                          <a:effectLst/>
                          <a:latin typeface="Bookman Old Style" panose="02050604050505020204" pitchFamily="18" charset="0"/>
                          <a:ea typeface="Times New Roman" panose="02020603050405020304" pitchFamily="18" charset="0"/>
                          <a:cs typeface="Calibri" panose="020F0502020204030204" pitchFamily="34" charset="0"/>
                        </a:rPr>
                        <a:t>18%</a:t>
                      </a:r>
                      <a:endParaRPr lang="fr-FR" sz="1300" b="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fr-FR" sz="1300" b="0" dirty="0">
                          <a:effectLst/>
                          <a:latin typeface="Bookman Old Style" panose="02050604050505020204" pitchFamily="18" charset="0"/>
                          <a:ea typeface="Times New Roman" panose="02020603050405020304" pitchFamily="18" charset="0"/>
                          <a:cs typeface="Calibri" panose="020F0502020204030204" pitchFamily="34" charset="0"/>
                        </a:rPr>
                        <a:t>0%</a:t>
                      </a:r>
                      <a:br>
                        <a:rPr lang="fr-FR" sz="1300" b="0" dirty="0">
                          <a:effectLst/>
                          <a:latin typeface="Bookman Old Style" panose="02050604050505020204" pitchFamily="18" charset="0"/>
                          <a:ea typeface="Times New Roman" panose="02020603050405020304" pitchFamily="18" charset="0"/>
                          <a:cs typeface="Calibri" panose="020F0502020204030204" pitchFamily="34" charset="0"/>
                        </a:rPr>
                      </a:br>
                      <a:r>
                        <a:rPr lang="fr-FR" sz="1300" b="0" dirty="0">
                          <a:effectLst/>
                          <a:latin typeface="Bookman Old Style" panose="02050604050505020204" pitchFamily="18" charset="0"/>
                          <a:ea typeface="Times New Roman" panose="02020603050405020304" pitchFamily="18" charset="0"/>
                          <a:cs typeface="Calibri" panose="020F0502020204030204" pitchFamily="34" charset="0"/>
                        </a:rPr>
                        <a:t>CGI, art. 241</a:t>
                      </a:r>
                      <a:r>
                        <a:rPr lang="fr-FR" sz="1300" dirty="0">
                          <a:effectLst/>
                          <a:latin typeface="Bookman Old Style" panose="02050604050505020204" pitchFamily="18" charset="0"/>
                          <a:ea typeface="Times New Roman" panose="02020603050405020304" pitchFamily="18" charset="0"/>
                          <a:cs typeface="Calibri" panose="020F0502020204030204" pitchFamily="34" charset="0"/>
                        </a:rPr>
                        <a:t/>
                      </a:r>
                      <a:br>
                        <a:rPr lang="fr-FR" sz="1300" dirty="0">
                          <a:effectLst/>
                          <a:latin typeface="Bookman Old Style" panose="02050604050505020204" pitchFamily="18" charset="0"/>
                          <a:ea typeface="Times New Roman" panose="02020603050405020304" pitchFamily="18" charset="0"/>
                          <a:cs typeface="Calibri" panose="020F0502020204030204" pitchFamily="34" charset="0"/>
                        </a:rPr>
                      </a:br>
                      <a:endParaRPr lang="fr-FR" sz="13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endParaRPr lang="fr-FR" sz="13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fr-FR" sz="1300" dirty="0">
                          <a:effectLst/>
                          <a:latin typeface="Bookman Old Style" panose="02050604050505020204" pitchFamily="18" charset="0"/>
                          <a:ea typeface="Times New Roman" panose="02020603050405020304" pitchFamily="18" charset="0"/>
                          <a:cs typeface="Calibri" panose="020F0502020204030204" pitchFamily="34" charset="0"/>
                        </a:rPr>
                        <a:t>Convention de Vienne (Principe de réciprocité)</a:t>
                      </a:r>
                      <a:endParaRPr lang="fr-FR" sz="13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1200"/>
                        </a:spcAft>
                      </a:pPr>
                      <a:r>
                        <a:rPr lang="fr-FR" sz="1300" b="0" dirty="0">
                          <a:effectLst/>
                          <a:latin typeface="Bookman Old Style" panose="02050604050505020204" pitchFamily="18" charset="0"/>
                          <a:ea typeface="Times New Roman" panose="02020603050405020304" pitchFamily="18" charset="0"/>
                          <a:cs typeface="Calibri" panose="020F0502020204030204" pitchFamily="34" charset="0"/>
                        </a:rPr>
                        <a:t>Privilèges diplomatiques</a:t>
                      </a:r>
                      <a:endParaRPr lang="fr-FR" sz="1300" b="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fr-FR" sz="1300" dirty="0">
                          <a:effectLst/>
                          <a:latin typeface="Bookman Old Style" panose="02050604050505020204" pitchFamily="18" charset="0"/>
                          <a:ea typeface="Times New Roman" panose="02020603050405020304" pitchFamily="18" charset="0"/>
                          <a:cs typeface="Calibri" panose="020F0502020204030204" pitchFamily="34" charset="0"/>
                        </a:rPr>
                        <a:t>Accord de Florence et son protocole de Nairobi </a:t>
                      </a:r>
                      <a:endParaRPr lang="fr-FR" sz="13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1200"/>
                        </a:spcAft>
                      </a:pPr>
                      <a:r>
                        <a:rPr lang="fr-FR" sz="1300" b="0" dirty="0">
                          <a:effectLst/>
                          <a:latin typeface="Bookman Old Style" panose="02050604050505020204" pitchFamily="18" charset="0"/>
                          <a:ea typeface="Times New Roman" panose="02020603050405020304" pitchFamily="18" charset="0"/>
                          <a:cs typeface="Calibri" panose="020F0502020204030204" pitchFamily="34" charset="0"/>
                        </a:rPr>
                        <a:t>Exonération sur les livres, Privilèges diplomatiques pour les Instituts et Ecole</a:t>
                      </a:r>
                      <a:endParaRPr lang="fr-FR" sz="1300" b="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300" dirty="0">
                          <a:effectLst/>
                          <a:latin typeface="Bookman Old Style" panose="02050604050505020204" pitchFamily="18" charset="0"/>
                          <a:ea typeface="Times New Roman" panose="02020603050405020304" pitchFamily="18" charset="0"/>
                          <a:cs typeface="Calibri" panose="020F0502020204030204" pitchFamily="34" charset="0"/>
                        </a:rPr>
                        <a:t>Convention de </a:t>
                      </a:r>
                      <a:r>
                        <a:rPr lang="fr-FR" sz="1300" dirty="0" smtClean="0">
                          <a:effectLst/>
                          <a:latin typeface="Bookman Old Style" panose="02050604050505020204" pitchFamily="18" charset="0"/>
                          <a:ea typeface="Times New Roman" panose="02020603050405020304" pitchFamily="18" charset="0"/>
                          <a:cs typeface="Calibri" panose="020F0502020204030204" pitchFamily="34" charset="0"/>
                        </a:rPr>
                        <a:t>Chicago</a:t>
                      </a:r>
                    </a:p>
                    <a:p>
                      <a:pPr algn="l">
                        <a:lnSpc>
                          <a:spcPct val="107000"/>
                        </a:lnSpc>
                        <a:spcAft>
                          <a:spcPts val="0"/>
                        </a:spcAft>
                      </a:pPr>
                      <a:r>
                        <a:rPr lang="fr-FR" sz="1300" b="0" kern="1200" dirty="0" smtClean="0">
                          <a:solidFill>
                            <a:schemeClr val="tx1"/>
                          </a:solidFill>
                          <a:effectLst/>
                          <a:latin typeface="Bookman Old Style" panose="02050604050505020204" pitchFamily="18" charset="0"/>
                          <a:ea typeface="Times New Roman" panose="02020603050405020304" pitchFamily="18" charset="0"/>
                          <a:cs typeface="Calibri" panose="020F0502020204030204" pitchFamily="34" charset="0"/>
                        </a:rPr>
                        <a:t>Exonération sur les exportations concernant l’avitaillement des  aéronefs à destination de l’étranger</a:t>
                      </a:r>
                      <a:endParaRPr lang="fr-FR" sz="1300" b="0" kern="1200" dirty="0">
                        <a:solidFill>
                          <a:schemeClr val="tx1"/>
                        </a:solidFill>
                        <a:effectLst/>
                        <a:latin typeface="Bookman Old Style" panose="02050604050505020204" pitchFamily="18" charset="0"/>
                        <a:ea typeface="Times New Roman" panose="02020603050405020304" pitchFamily="18" charset="0"/>
                        <a:cs typeface="Calibri" panose="020F0502020204030204" pitchFamily="34" charset="0"/>
                      </a:endParaRPr>
                    </a:p>
                  </a:txBody>
                  <a:tcPr marL="89532" marR="89532" marT="0" marB="0"/>
                </a:tc>
                <a:tc>
                  <a:txBody>
                    <a:bodyPr/>
                    <a:lstStyle/>
                    <a:p>
                      <a:pPr algn="l">
                        <a:lnSpc>
                          <a:spcPct val="107000"/>
                        </a:lnSpc>
                        <a:spcAft>
                          <a:spcPts val="0"/>
                        </a:spcAft>
                      </a:pPr>
                      <a:r>
                        <a:rPr lang="fr-FR" sz="1300" b="1" dirty="0">
                          <a:effectLst/>
                          <a:latin typeface="Bookman Old Style" panose="02050604050505020204" pitchFamily="18" charset="0"/>
                          <a:ea typeface="Times New Roman" panose="02020603050405020304" pitchFamily="18" charset="0"/>
                          <a:cs typeface="Calibri" panose="020F0502020204030204" pitchFamily="34" charset="0"/>
                        </a:rPr>
                        <a:t>En régime Intérieur</a:t>
                      </a:r>
                      <a:r>
                        <a:rPr lang="fr-FR" sz="1300" dirty="0">
                          <a:effectLst/>
                          <a:latin typeface="Bookman Old Style" panose="02050604050505020204" pitchFamily="18" charset="0"/>
                          <a:ea typeface="Times New Roman" panose="02020603050405020304" pitchFamily="18" charset="0"/>
                          <a:cs typeface="Calibri" panose="020F0502020204030204" pitchFamily="34" charset="0"/>
                        </a:rPr>
                        <a:t> </a:t>
                      </a:r>
                      <a:endParaRPr lang="fr-FR" sz="13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300" b="1" dirty="0">
                          <a:effectLst/>
                          <a:latin typeface="Bookman Old Style" panose="02050604050505020204" pitchFamily="18" charset="0"/>
                          <a:ea typeface="Times New Roman" panose="02020603050405020304" pitchFamily="18" charset="0"/>
                          <a:cs typeface="Calibri" panose="020F0502020204030204" pitchFamily="34" charset="0"/>
                        </a:rPr>
                        <a:t>Livraison de biens et prestations de services</a:t>
                      </a:r>
                      <a:endParaRPr lang="fr-FR" sz="13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300" dirty="0">
                          <a:effectLst/>
                          <a:latin typeface="Bookman Old Style" panose="02050604050505020204" pitchFamily="18" charset="0"/>
                          <a:ea typeface="Times New Roman" panose="02020603050405020304" pitchFamily="18" charset="0"/>
                          <a:cs typeface="Calibri" panose="020F0502020204030204" pitchFamily="34" charset="0"/>
                        </a:rPr>
                        <a:t>Toutes les sommes, valeurs, biens ou services reçus ou à recevoir en contrepartie de la livraison.</a:t>
                      </a:r>
                      <a:endParaRPr lang="fr-FR" sz="13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300" b="1" dirty="0">
                          <a:effectLst/>
                          <a:latin typeface="Bookman Old Style" panose="02050604050505020204" pitchFamily="18" charset="0"/>
                          <a:ea typeface="Times New Roman" panose="02020603050405020304" pitchFamily="18" charset="0"/>
                          <a:cs typeface="Calibri" panose="020F0502020204030204" pitchFamily="34" charset="0"/>
                        </a:rPr>
                        <a:t>Travaux immobiliers </a:t>
                      </a:r>
                      <a:endParaRPr lang="fr-FR" sz="13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300" dirty="0">
                          <a:effectLst/>
                          <a:latin typeface="Bookman Old Style" panose="02050604050505020204" pitchFamily="18" charset="0"/>
                          <a:ea typeface="Times New Roman" panose="02020603050405020304" pitchFamily="18" charset="0"/>
                          <a:cs typeface="Calibri" panose="020F0502020204030204" pitchFamily="34" charset="0"/>
                        </a:rPr>
                        <a:t>Montant des mémoires, marchés, factures ou acomptes ;</a:t>
                      </a:r>
                      <a:endParaRPr lang="fr-FR" sz="13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300" b="1" dirty="0">
                          <a:effectLst/>
                          <a:latin typeface="Bookman Old Style" panose="02050604050505020204" pitchFamily="18" charset="0"/>
                          <a:ea typeface="Times New Roman" panose="02020603050405020304" pitchFamily="18" charset="0"/>
                          <a:cs typeface="Calibri" panose="020F0502020204030204" pitchFamily="34" charset="0"/>
                        </a:rPr>
                        <a:t>Pour les livraisons à soi-même</a:t>
                      </a:r>
                      <a:endParaRPr lang="fr-FR" sz="13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300" dirty="0">
                          <a:effectLst/>
                          <a:latin typeface="Bookman Old Style" panose="02050604050505020204" pitchFamily="18" charset="0"/>
                          <a:ea typeface="Times New Roman" panose="02020603050405020304" pitchFamily="18" charset="0"/>
                          <a:cs typeface="Calibri" panose="020F0502020204030204" pitchFamily="34" charset="0"/>
                        </a:rPr>
                        <a:t>Prix d’achat du bien ou de services similaires ou à défaut par leur prix de revient</a:t>
                      </a:r>
                      <a:endParaRPr lang="fr-FR" sz="13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300" b="1" dirty="0">
                          <a:effectLst/>
                          <a:latin typeface="Bookman Old Style" panose="02050604050505020204" pitchFamily="18" charset="0"/>
                          <a:ea typeface="Times New Roman" panose="02020603050405020304" pitchFamily="18" charset="0"/>
                          <a:cs typeface="Calibri" panose="020F0502020204030204" pitchFamily="34" charset="0"/>
                        </a:rPr>
                        <a:t>Pour les opérations d’entremise effectuées par les agences de voyages et les organisateurs de circuits touristiques </a:t>
                      </a:r>
                      <a:r>
                        <a:rPr lang="fr-FR" sz="1300" dirty="0">
                          <a:effectLst/>
                          <a:latin typeface="Bookman Old Style" panose="02050604050505020204" pitchFamily="18" charset="0"/>
                          <a:ea typeface="Times New Roman" panose="02020603050405020304" pitchFamily="18" charset="0"/>
                          <a:cs typeface="Calibri" panose="020F0502020204030204" pitchFamily="34" charset="0"/>
                        </a:rPr>
                        <a:t>:</a:t>
                      </a:r>
                      <a:endParaRPr lang="fr-FR" sz="13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300" dirty="0">
                          <a:effectLst/>
                          <a:latin typeface="Bookman Old Style" panose="02050604050505020204" pitchFamily="18" charset="0"/>
                          <a:ea typeface="Times New Roman" panose="02020603050405020304" pitchFamily="18" charset="0"/>
                          <a:cs typeface="Calibri" panose="020F0502020204030204" pitchFamily="34" charset="0"/>
                        </a:rPr>
                        <a:t>Différence entre le Prix TTC payé par le client et le prix TTC facturé à l’agence ou à l’organisateur.</a:t>
                      </a:r>
                      <a:endParaRPr lang="fr-FR" sz="13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300" b="1" dirty="0">
                          <a:effectLst/>
                          <a:latin typeface="Bookman Old Style" panose="02050604050505020204" pitchFamily="18" charset="0"/>
                          <a:ea typeface="Times New Roman" panose="02020603050405020304" pitchFamily="18" charset="0"/>
                          <a:cs typeface="Calibri" panose="020F0502020204030204" pitchFamily="34" charset="0"/>
                        </a:rPr>
                        <a:t>Les opérations effectuées par les sociétés d’intérim consistant à recruter de la main d’œuvre pour le compte d’autres entreprises</a:t>
                      </a:r>
                      <a:endParaRPr lang="fr-FR" sz="13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300" dirty="0">
                          <a:effectLst/>
                          <a:latin typeface="Bookman Old Style" panose="02050604050505020204" pitchFamily="18" charset="0"/>
                          <a:ea typeface="Times New Roman" panose="02020603050405020304" pitchFamily="18" charset="0"/>
                          <a:cs typeface="Calibri" panose="020F0502020204030204" pitchFamily="34" charset="0"/>
                        </a:rPr>
                        <a:t>Rémunération du service uniquement</a:t>
                      </a:r>
                      <a:endParaRPr lang="fr-FR" sz="13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300" dirty="0">
                          <a:effectLst/>
                          <a:latin typeface="Bookman Old Style" panose="02050604050505020204" pitchFamily="18" charset="0"/>
                          <a:ea typeface="Times New Roman" panose="02020603050405020304" pitchFamily="18" charset="0"/>
                          <a:cs typeface="Calibri" panose="020F0502020204030204" pitchFamily="34" charset="0"/>
                        </a:rPr>
                        <a:t>CGI, </a:t>
                      </a:r>
                      <a:r>
                        <a:rPr lang="fr-FR" sz="1300" dirty="0" smtClean="0">
                          <a:effectLst/>
                          <a:latin typeface="Bookman Old Style" panose="02050604050505020204" pitchFamily="18" charset="0"/>
                          <a:ea typeface="Times New Roman" panose="02020603050405020304" pitchFamily="18" charset="0"/>
                          <a:cs typeface="Calibri" panose="020F0502020204030204" pitchFamily="34" charset="0"/>
                        </a:rPr>
                        <a:t>art.237</a:t>
                      </a:r>
                      <a:endParaRPr lang="fr-FR" sz="13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300" b="1" dirty="0">
                          <a:effectLst/>
                          <a:latin typeface="Bookman Old Style" panose="02050604050505020204" pitchFamily="18" charset="0"/>
                          <a:ea typeface="Times New Roman" panose="02020603050405020304" pitchFamily="18" charset="0"/>
                          <a:cs typeface="Calibri" panose="020F0502020204030204" pitchFamily="34" charset="0"/>
                        </a:rPr>
                        <a:t>En régime douanier</a:t>
                      </a:r>
                      <a:endParaRPr lang="fr-FR" sz="13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300" b="0" kern="1200" dirty="0" smtClean="0">
                          <a:solidFill>
                            <a:schemeClr val="tx1"/>
                          </a:solidFill>
                          <a:effectLst/>
                          <a:latin typeface="Bookman Old Style" panose="02050604050505020204" pitchFamily="18" charset="0"/>
                          <a:ea typeface="Times New Roman" panose="02020603050405020304" pitchFamily="18" charset="0"/>
                          <a:cs typeface="Calibri" panose="020F0502020204030204" pitchFamily="34" charset="0"/>
                        </a:rPr>
                        <a:t>Valeur en douane des marchandises importées augmentée de tous les autres droits et taxes à l’exclusion de la TVA elle-même et de la contribution sur la vente de services</a:t>
                      </a:r>
                      <a:r>
                        <a:rPr lang="fr-FR" sz="1300" b="0" kern="1200" baseline="0" dirty="0" smtClean="0">
                          <a:solidFill>
                            <a:schemeClr val="tx1"/>
                          </a:solidFill>
                          <a:effectLst/>
                          <a:latin typeface="Bookman Old Style" panose="02050604050505020204" pitchFamily="18" charset="0"/>
                          <a:ea typeface="Times New Roman" panose="02020603050405020304" pitchFamily="18" charset="0"/>
                          <a:cs typeface="Calibri" panose="020F0502020204030204" pitchFamily="34" charset="0"/>
                        </a:rPr>
                        <a:t> de communications électroniques</a:t>
                      </a:r>
                      <a:r>
                        <a:rPr lang="fr-FR" sz="1300" b="0" kern="1200" baseline="0" dirty="0">
                          <a:solidFill>
                            <a:schemeClr val="tx1"/>
                          </a:solidFill>
                          <a:effectLst/>
                          <a:latin typeface="Bookman Old Style" panose="02050604050505020204" pitchFamily="18" charset="0"/>
                          <a:ea typeface="Times New Roman" panose="02020603050405020304" pitchFamily="18" charset="0"/>
                          <a:cs typeface="Calibri" panose="020F0502020204030204" pitchFamily="34" charset="0"/>
                        </a:rPr>
                        <a:t> </a:t>
                      </a:r>
                      <a:r>
                        <a:rPr lang="fr-FR" sz="1300" b="0" kern="1200" baseline="0" dirty="0" smtClean="0">
                          <a:solidFill>
                            <a:schemeClr val="tx1"/>
                          </a:solidFill>
                          <a:effectLst/>
                          <a:latin typeface="Bookman Old Style" panose="02050604050505020204" pitchFamily="18" charset="0"/>
                          <a:ea typeface="Times New Roman" panose="02020603050405020304" pitchFamily="18" charset="0"/>
                          <a:cs typeface="Calibri" panose="020F0502020204030204" pitchFamily="34" charset="0"/>
                        </a:rPr>
                        <a:t>CGI, art.237</a:t>
                      </a:r>
                    </a:p>
                  </a:txBody>
                  <a:tcPr marL="89532" marR="89532" marT="0" marB="0"/>
                </a:tc>
                <a:tc>
                  <a:txBody>
                    <a:bodyPr/>
                    <a:lstStyle/>
                    <a:p>
                      <a:pPr algn="l">
                        <a:lnSpc>
                          <a:spcPct val="107000"/>
                        </a:lnSpc>
                        <a:spcAft>
                          <a:spcPts val="800"/>
                        </a:spcAft>
                      </a:pPr>
                      <a:r>
                        <a:rPr lang="fr-FR" sz="1300" dirty="0">
                          <a:effectLst/>
                          <a:latin typeface="Bookman Old Style" panose="02050604050505020204" pitchFamily="18" charset="0"/>
                          <a:ea typeface="Times New Roman" panose="02020603050405020304" pitchFamily="18" charset="0"/>
                          <a:cs typeface="Calibri" panose="020F0502020204030204" pitchFamily="34" charset="0"/>
                        </a:rPr>
                        <a:t>Chiffre d’affaires supérieur à 50.000.000 FCFA</a:t>
                      </a:r>
                      <a:endParaRPr lang="fr-FR" sz="13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fr-FR" sz="1300" dirty="0">
                          <a:effectLst/>
                          <a:latin typeface="Bookman Old Style" panose="02050604050505020204" pitchFamily="18" charset="0"/>
                          <a:ea typeface="Times New Roman" panose="02020603050405020304" pitchFamily="18" charset="0"/>
                          <a:cs typeface="Calibri" panose="020F0502020204030204" pitchFamily="34" charset="0"/>
                        </a:rPr>
                        <a:t> </a:t>
                      </a:r>
                      <a:endParaRPr lang="fr-FR" sz="13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fr-FR" sz="1300" dirty="0">
                          <a:effectLst/>
                          <a:latin typeface="Bookman Old Style" panose="02050604050505020204" pitchFamily="18" charset="0"/>
                          <a:ea typeface="Times New Roman" panose="02020603050405020304" pitchFamily="18" charset="0"/>
                          <a:cs typeface="Calibri" panose="020F0502020204030204" pitchFamily="34" charset="0"/>
                        </a:rPr>
                        <a:t>Option : Chiffre d’affaires entre </a:t>
                      </a:r>
                      <a:endParaRPr lang="fr-FR" sz="13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1300" dirty="0">
                          <a:effectLst/>
                          <a:latin typeface="Bookman Old Style" panose="02050604050505020204" pitchFamily="18" charset="0"/>
                          <a:ea typeface="Times New Roman" panose="02020603050405020304" pitchFamily="18" charset="0"/>
                          <a:cs typeface="Calibri" panose="020F0502020204030204" pitchFamily="34" charset="0"/>
                        </a:rPr>
                        <a:t>20.000.000 et 50.000.000 FCFA</a:t>
                      </a:r>
                      <a:endParaRPr lang="fr-FR" sz="13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1300" dirty="0">
                          <a:effectLst/>
                          <a:latin typeface="Bookman Old Style" panose="02050604050505020204" pitchFamily="18" charset="0"/>
                          <a:ea typeface="Times New Roman" panose="02020603050405020304" pitchFamily="18" charset="0"/>
                          <a:cs typeface="Calibri" panose="020F0502020204030204" pitchFamily="34" charset="0"/>
                        </a:rPr>
                        <a:t> </a:t>
                      </a:r>
                      <a:endParaRPr lang="fr-FR" sz="1300" dirty="0" smtClean="0">
                        <a:effectLst/>
                        <a:latin typeface="Bookman Old Style" panose="02050604050505020204" pitchFamily="18" charset="0"/>
                        <a:ea typeface="Times New Roman" panose="02020603050405020304" pitchFamily="18" charset="0"/>
                        <a:cs typeface="Calibri" panose="020F0502020204030204" pitchFamily="34" charset="0"/>
                      </a:endParaRPr>
                    </a:p>
                    <a:p>
                      <a:pPr algn="ctr">
                        <a:lnSpc>
                          <a:spcPct val="107000"/>
                        </a:lnSpc>
                        <a:spcAft>
                          <a:spcPts val="800"/>
                        </a:spcAft>
                      </a:pPr>
                      <a:endParaRPr lang="fr-FR" sz="1300" dirty="0" smtClean="0">
                        <a:effectLst/>
                        <a:latin typeface="Bookman Old Style" panose="02050604050505020204" pitchFamily="18" charset="0"/>
                        <a:ea typeface="Calibri" panose="020F0502020204030204" pitchFamily="34" charset="0"/>
                        <a:cs typeface="Calibri" panose="020F0502020204030204" pitchFamily="34" charset="0"/>
                      </a:endParaRPr>
                    </a:p>
                    <a:p>
                      <a:pPr algn="ctr">
                        <a:lnSpc>
                          <a:spcPct val="107000"/>
                        </a:lnSpc>
                        <a:spcAft>
                          <a:spcPts val="800"/>
                        </a:spcAft>
                      </a:pPr>
                      <a:endParaRPr lang="fr-FR" sz="1300" dirty="0" smtClean="0">
                        <a:effectLst/>
                        <a:latin typeface="Bookman Old Style" panose="02050604050505020204" pitchFamily="18" charset="0"/>
                        <a:ea typeface="Calibri" panose="020F0502020204030204" pitchFamily="34" charset="0"/>
                        <a:cs typeface="Calibri" panose="020F0502020204030204" pitchFamily="34" charset="0"/>
                      </a:endParaRPr>
                    </a:p>
                    <a:p>
                      <a:pPr algn="ctr">
                        <a:lnSpc>
                          <a:spcPct val="107000"/>
                        </a:lnSpc>
                        <a:spcAft>
                          <a:spcPts val="800"/>
                        </a:spcAft>
                      </a:pPr>
                      <a:r>
                        <a:rPr lang="fr-FR" sz="1300" dirty="0" smtClean="0">
                          <a:effectLst/>
                          <a:latin typeface="Bookman Old Style" panose="02050604050505020204" pitchFamily="18" charset="0"/>
                          <a:ea typeface="Calibri" panose="020F0502020204030204" pitchFamily="34" charset="0"/>
                          <a:cs typeface="Calibri" panose="020F0502020204030204" pitchFamily="34" charset="0"/>
                        </a:rPr>
                        <a:t>Aucun</a:t>
                      </a:r>
                      <a:endParaRPr lang="fr-F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9532" marR="89532" marT="0" marB="0"/>
                </a:tc>
                <a:tc>
                  <a:txBody>
                    <a:bodyPr/>
                    <a:lstStyle/>
                    <a:p>
                      <a:pPr marL="0" algn="l" defTabSz="914400" rtl="0" eaLnBrk="1" latinLnBrk="0" hangingPunct="1">
                        <a:lnSpc>
                          <a:spcPct val="107000"/>
                        </a:lnSpc>
                        <a:spcAft>
                          <a:spcPts val="800"/>
                        </a:spcAft>
                      </a:pPr>
                      <a:r>
                        <a:rPr lang="fr-FR" sz="1300" kern="1200" dirty="0" smtClean="0">
                          <a:solidFill>
                            <a:schemeClr val="tx1"/>
                          </a:solidFill>
                          <a:effectLst/>
                          <a:latin typeface="Bookman Old Style" panose="02050604050505020204" pitchFamily="18" charset="0"/>
                          <a:ea typeface="Times New Roman" panose="02020603050405020304" pitchFamily="18" charset="0"/>
                          <a:cs typeface="Calibri" panose="020F0502020204030204" pitchFamily="34" charset="0"/>
                        </a:rPr>
                        <a:t>Personnes morale et physique</a:t>
                      </a:r>
                      <a:endParaRPr lang="fr-FR" sz="1300" kern="1200" dirty="0">
                        <a:solidFill>
                          <a:schemeClr val="tx1"/>
                        </a:solidFill>
                        <a:effectLst/>
                        <a:latin typeface="Bookman Old Style" panose="02050604050505020204" pitchFamily="18" charset="0"/>
                        <a:ea typeface="Times New Roman" panose="02020603050405020304" pitchFamily="18" charset="0"/>
                        <a:cs typeface="Calibri" panose="020F0502020204030204" pitchFamily="34" charset="0"/>
                      </a:endParaRPr>
                    </a:p>
                  </a:txBody>
                  <a:tcPr marL="57861" marR="57861" marT="0" marB="0"/>
                </a:tc>
              </a:tr>
            </a:tbl>
          </a:graphicData>
        </a:graphic>
      </p:graphicFrame>
    </p:spTree>
    <p:extLst>
      <p:ext uri="{BB962C8B-B14F-4D97-AF65-F5344CB8AC3E}">
        <p14:creationId xmlns:p14="http://schemas.microsoft.com/office/powerpoint/2010/main" val="42797400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p:cNvSpPr txBox="1"/>
          <p:nvPr/>
        </p:nvSpPr>
        <p:spPr>
          <a:xfrm>
            <a:off x="0" y="0"/>
            <a:ext cx="12192000" cy="646331"/>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marL="514350" indent="-514350" algn="ctr">
              <a:buAutoNum type="romanUcPeriod"/>
            </a:pPr>
            <a:r>
              <a:rPr lang="fr-FR" b="1" dirty="0" smtClean="0">
                <a:solidFill>
                  <a:schemeClr val="accent4">
                    <a:lumMod val="60000"/>
                    <a:lumOff val="40000"/>
                  </a:schemeClr>
                </a:solidFill>
                <a:latin typeface="Bookman Old Style" panose="02050604050505020204" pitchFamily="18" charset="0"/>
              </a:rPr>
              <a:t>EXPERIENCES </a:t>
            </a:r>
            <a:r>
              <a:rPr lang="fr-FR" b="1" dirty="0" smtClean="0">
                <a:solidFill>
                  <a:schemeClr val="accent4">
                    <a:lumMod val="60000"/>
                    <a:lumOff val="40000"/>
                  </a:schemeClr>
                </a:solidFill>
                <a:latin typeface="Bookman Old Style" panose="02050604050505020204" pitchFamily="18" charset="0"/>
              </a:rPr>
              <a:t>EN MATIERE D’EVALUATION DES </a:t>
            </a:r>
            <a:r>
              <a:rPr lang="fr-FR" b="1" dirty="0" smtClean="0">
                <a:solidFill>
                  <a:schemeClr val="accent4">
                    <a:lumMod val="60000"/>
                    <a:lumOff val="40000"/>
                  </a:schemeClr>
                </a:solidFill>
                <a:latin typeface="Bookman Old Style" panose="02050604050505020204" pitchFamily="18" charset="0"/>
              </a:rPr>
              <a:t>DEPENSES FISCALES </a:t>
            </a:r>
          </a:p>
          <a:p>
            <a:pPr algn="ctr"/>
            <a:r>
              <a:rPr lang="fr-FR" b="1" dirty="0" smtClean="0">
                <a:solidFill>
                  <a:schemeClr val="accent4">
                    <a:lumMod val="60000"/>
                    <a:lumOff val="40000"/>
                  </a:schemeClr>
                </a:solidFill>
                <a:latin typeface="Bookman Old Style" panose="02050604050505020204" pitchFamily="18" charset="0"/>
              </a:rPr>
              <a:t>(MATRICE INVENTAIRE) (4/6)</a:t>
            </a:r>
            <a:endParaRPr lang="fr-FR" b="1" dirty="0">
              <a:solidFill>
                <a:schemeClr val="bg1">
                  <a:lumMod val="95000"/>
                </a:schemeClr>
              </a:solidFill>
              <a:latin typeface="Bookman Old Style" panose="02050604050505020204" pitchFamily="18"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4159079115"/>
              </p:ext>
            </p:extLst>
          </p:nvPr>
        </p:nvGraphicFramePr>
        <p:xfrm>
          <a:off x="91440" y="779934"/>
          <a:ext cx="11996060" cy="5751495"/>
        </p:xfrm>
        <a:graphic>
          <a:graphicData uri="http://schemas.openxmlformats.org/drawingml/2006/table">
            <a:tbl>
              <a:tblPr>
                <a:tableStyleId>{5DA37D80-6434-44D0-A028-1B22A696006F}</a:tableStyleId>
              </a:tblPr>
              <a:tblGrid>
                <a:gridCol w="1027272"/>
                <a:gridCol w="1051507"/>
                <a:gridCol w="1051507"/>
                <a:gridCol w="1676845"/>
                <a:gridCol w="666206"/>
                <a:gridCol w="1058092"/>
                <a:gridCol w="783771"/>
                <a:gridCol w="574766"/>
                <a:gridCol w="940525"/>
                <a:gridCol w="667811"/>
                <a:gridCol w="780548"/>
                <a:gridCol w="819577"/>
                <a:gridCol w="897633"/>
              </a:tblGrid>
              <a:tr h="735590">
                <a:tc>
                  <a:txBody>
                    <a:bodyPr/>
                    <a:lstStyle/>
                    <a:p>
                      <a:pPr algn="ctr" fontAlgn="ctr"/>
                      <a:r>
                        <a:rPr lang="fr-FR" sz="1050" b="1" u="none" strike="noStrike" dirty="0">
                          <a:effectLst/>
                        </a:rPr>
                        <a:t>CLASSIFICATIONS</a:t>
                      </a:r>
                      <a:endParaRPr lang="fr-FR" sz="1050" b="1" i="0" u="none" strike="noStrike" dirty="0">
                        <a:solidFill>
                          <a:srgbClr val="000000"/>
                        </a:solidFill>
                        <a:effectLst/>
                        <a:latin typeface="Bookman Old Style" panose="02050604050505020204" pitchFamily="18" charset="0"/>
                      </a:endParaRPr>
                    </a:p>
                  </a:txBody>
                  <a:tcPr marL="5021" marR="5021" marT="5021" marB="0" anchor="ctr">
                    <a:solidFill>
                      <a:schemeClr val="accent6">
                        <a:lumMod val="20000"/>
                        <a:lumOff val="80000"/>
                      </a:schemeClr>
                    </a:solidFill>
                  </a:tcPr>
                </a:tc>
                <a:tc>
                  <a:txBody>
                    <a:bodyPr/>
                    <a:lstStyle/>
                    <a:p>
                      <a:pPr algn="ctr" fontAlgn="ctr"/>
                      <a:r>
                        <a:rPr lang="fr-FR" sz="1050" b="1" u="none" strike="noStrike" dirty="0">
                          <a:effectLst/>
                        </a:rPr>
                        <a:t>SOUS-CLASSIFICATIONS</a:t>
                      </a:r>
                      <a:endParaRPr lang="fr-FR" sz="1050" b="1" i="0" u="none" strike="noStrike" dirty="0">
                        <a:solidFill>
                          <a:srgbClr val="000000"/>
                        </a:solidFill>
                        <a:effectLst/>
                        <a:latin typeface="Bookman Old Style" panose="02050604050505020204" pitchFamily="18" charset="0"/>
                      </a:endParaRPr>
                    </a:p>
                  </a:txBody>
                  <a:tcPr marL="5021" marR="5021" marT="5021" marB="0" anchor="ctr">
                    <a:solidFill>
                      <a:schemeClr val="accent6">
                        <a:lumMod val="20000"/>
                        <a:lumOff val="80000"/>
                      </a:schemeClr>
                    </a:solidFill>
                  </a:tcPr>
                </a:tc>
                <a:tc>
                  <a:txBody>
                    <a:bodyPr/>
                    <a:lstStyle/>
                    <a:p>
                      <a:pPr algn="ctr" fontAlgn="ctr"/>
                      <a:r>
                        <a:rPr lang="fr-FR" sz="1050" b="1" u="none" strike="noStrike" dirty="0">
                          <a:effectLst/>
                        </a:rPr>
                        <a:t>IMPÔTS DROITS ET TAXES</a:t>
                      </a:r>
                      <a:endParaRPr lang="fr-FR" sz="1050" b="1" i="0" u="none" strike="noStrike" dirty="0">
                        <a:solidFill>
                          <a:srgbClr val="000000"/>
                        </a:solidFill>
                        <a:effectLst/>
                        <a:latin typeface="Bookman Old Style" panose="02050604050505020204" pitchFamily="18" charset="0"/>
                      </a:endParaRPr>
                    </a:p>
                  </a:txBody>
                  <a:tcPr marL="5021" marR="5021" marT="5021" marB="0" anchor="ctr">
                    <a:solidFill>
                      <a:schemeClr val="accent6">
                        <a:lumMod val="20000"/>
                        <a:lumOff val="80000"/>
                      </a:schemeClr>
                    </a:solidFill>
                  </a:tcPr>
                </a:tc>
                <a:tc>
                  <a:txBody>
                    <a:bodyPr/>
                    <a:lstStyle/>
                    <a:p>
                      <a:pPr algn="ctr" fontAlgn="ctr"/>
                      <a:r>
                        <a:rPr lang="fr-FR" sz="1050" b="1" u="none" strike="noStrike" dirty="0">
                          <a:effectLst/>
                        </a:rPr>
                        <a:t>MESURES D'EXONERATIONS</a:t>
                      </a:r>
                      <a:endParaRPr lang="fr-FR" sz="1050" b="1" i="0" u="none" strike="noStrike" dirty="0">
                        <a:solidFill>
                          <a:srgbClr val="000000"/>
                        </a:solidFill>
                        <a:effectLst/>
                        <a:latin typeface="Bookman Old Style" panose="02050604050505020204" pitchFamily="18" charset="0"/>
                      </a:endParaRPr>
                    </a:p>
                  </a:txBody>
                  <a:tcPr marL="5021" marR="5021" marT="5021" marB="0" anchor="ctr">
                    <a:solidFill>
                      <a:schemeClr val="accent6">
                        <a:lumMod val="20000"/>
                        <a:lumOff val="80000"/>
                      </a:schemeClr>
                    </a:solidFill>
                  </a:tcPr>
                </a:tc>
                <a:tc>
                  <a:txBody>
                    <a:bodyPr/>
                    <a:lstStyle/>
                    <a:p>
                      <a:pPr algn="ctr" fontAlgn="ctr"/>
                      <a:r>
                        <a:rPr lang="fr-FR" sz="1050" b="1" u="none" strike="noStrike" dirty="0">
                          <a:effectLst/>
                        </a:rPr>
                        <a:t>BASE LEGALE</a:t>
                      </a:r>
                      <a:endParaRPr lang="fr-FR" sz="1050" b="1" i="0" u="none" strike="noStrike" dirty="0">
                        <a:solidFill>
                          <a:srgbClr val="000000"/>
                        </a:solidFill>
                        <a:effectLst/>
                        <a:latin typeface="Bookman Old Style" panose="02050604050505020204" pitchFamily="18" charset="0"/>
                      </a:endParaRPr>
                    </a:p>
                  </a:txBody>
                  <a:tcPr marL="5021" marR="5021" marT="5021" marB="0" anchor="ctr">
                    <a:solidFill>
                      <a:schemeClr val="accent6">
                        <a:lumMod val="20000"/>
                        <a:lumOff val="80000"/>
                      </a:schemeClr>
                    </a:solidFill>
                  </a:tcPr>
                </a:tc>
                <a:tc>
                  <a:txBody>
                    <a:bodyPr/>
                    <a:lstStyle/>
                    <a:p>
                      <a:pPr algn="ctr" fontAlgn="ctr"/>
                      <a:r>
                        <a:rPr lang="fr-FR" sz="1050" b="1" u="none" strike="noStrike" dirty="0">
                          <a:effectLst/>
                        </a:rPr>
                        <a:t>CODES ADDITIONNELS</a:t>
                      </a:r>
                      <a:endParaRPr lang="fr-FR" sz="1050" b="1" i="0" u="none" strike="noStrike" dirty="0">
                        <a:solidFill>
                          <a:srgbClr val="000000"/>
                        </a:solidFill>
                        <a:effectLst/>
                        <a:latin typeface="Bookman Old Style" panose="02050604050505020204" pitchFamily="18" charset="0"/>
                      </a:endParaRPr>
                    </a:p>
                  </a:txBody>
                  <a:tcPr marL="5021" marR="5021" marT="5021" marB="0" anchor="ctr">
                    <a:solidFill>
                      <a:schemeClr val="accent6">
                        <a:lumMod val="20000"/>
                        <a:lumOff val="80000"/>
                      </a:schemeClr>
                    </a:solidFill>
                  </a:tcPr>
                </a:tc>
                <a:tc>
                  <a:txBody>
                    <a:bodyPr/>
                    <a:lstStyle/>
                    <a:p>
                      <a:pPr algn="ctr" fontAlgn="ctr"/>
                      <a:r>
                        <a:rPr lang="fr-FR" sz="1050" b="1" u="none" strike="noStrike" dirty="0">
                          <a:effectLst/>
                        </a:rPr>
                        <a:t>PORTEE DE LA DEDUCTION</a:t>
                      </a:r>
                      <a:endParaRPr lang="fr-FR" sz="1050" b="1" i="0" u="none" strike="noStrike" dirty="0">
                        <a:solidFill>
                          <a:srgbClr val="000000"/>
                        </a:solidFill>
                        <a:effectLst/>
                        <a:latin typeface="Bookman Old Style" panose="02050604050505020204" pitchFamily="18" charset="0"/>
                      </a:endParaRPr>
                    </a:p>
                  </a:txBody>
                  <a:tcPr marL="5021" marR="5021" marT="5021" marB="0" anchor="ctr">
                    <a:solidFill>
                      <a:schemeClr val="accent6">
                        <a:lumMod val="20000"/>
                        <a:lumOff val="80000"/>
                      </a:schemeClr>
                    </a:solidFill>
                  </a:tcPr>
                </a:tc>
                <a:tc>
                  <a:txBody>
                    <a:bodyPr/>
                    <a:lstStyle/>
                    <a:p>
                      <a:pPr algn="ctr" fontAlgn="ctr"/>
                      <a:r>
                        <a:rPr lang="fr-FR" sz="1050" b="1" u="none" strike="noStrike" dirty="0">
                          <a:effectLst/>
                        </a:rPr>
                        <a:t>DEPENSE FISCALE (OUI, NON)</a:t>
                      </a:r>
                      <a:endParaRPr lang="fr-FR" sz="1050" b="1" i="0" u="none" strike="noStrike" dirty="0">
                        <a:solidFill>
                          <a:srgbClr val="000000"/>
                        </a:solidFill>
                        <a:effectLst/>
                        <a:latin typeface="Bookman Old Style" panose="02050604050505020204" pitchFamily="18" charset="0"/>
                      </a:endParaRPr>
                    </a:p>
                  </a:txBody>
                  <a:tcPr marL="5021" marR="5021" marT="5021" marB="0" anchor="ctr">
                    <a:solidFill>
                      <a:schemeClr val="accent6">
                        <a:lumMod val="20000"/>
                        <a:lumOff val="80000"/>
                      </a:schemeClr>
                    </a:solidFill>
                  </a:tcPr>
                </a:tc>
                <a:tc>
                  <a:txBody>
                    <a:bodyPr/>
                    <a:lstStyle/>
                    <a:p>
                      <a:pPr algn="ctr" fontAlgn="ctr"/>
                      <a:r>
                        <a:rPr lang="fr-FR" sz="1050" b="1" u="none" strike="noStrike" dirty="0">
                          <a:effectLst/>
                        </a:rPr>
                        <a:t>DUREE DE L'EXONERATION</a:t>
                      </a:r>
                      <a:endParaRPr lang="fr-FR" sz="1050" b="1" i="0" u="none" strike="noStrike" dirty="0">
                        <a:solidFill>
                          <a:srgbClr val="000000"/>
                        </a:solidFill>
                        <a:effectLst/>
                        <a:latin typeface="Bookman Old Style" panose="02050604050505020204" pitchFamily="18" charset="0"/>
                      </a:endParaRPr>
                    </a:p>
                  </a:txBody>
                  <a:tcPr marL="5021" marR="5021" marT="5021" marB="0" anchor="ctr">
                    <a:solidFill>
                      <a:schemeClr val="accent6">
                        <a:lumMod val="20000"/>
                        <a:lumOff val="80000"/>
                      </a:schemeClr>
                    </a:solidFill>
                  </a:tcPr>
                </a:tc>
                <a:tc>
                  <a:txBody>
                    <a:bodyPr/>
                    <a:lstStyle/>
                    <a:p>
                      <a:pPr algn="ctr" fontAlgn="ctr"/>
                      <a:r>
                        <a:rPr lang="fr-FR" sz="1050" b="1" u="none" strike="noStrike" dirty="0">
                          <a:effectLst/>
                        </a:rPr>
                        <a:t>OBJECTIFS VISES</a:t>
                      </a:r>
                      <a:endParaRPr lang="fr-FR" sz="1050" b="1" i="0" u="none" strike="noStrike" dirty="0">
                        <a:solidFill>
                          <a:srgbClr val="000000"/>
                        </a:solidFill>
                        <a:effectLst/>
                        <a:latin typeface="Bookman Old Style" panose="02050604050505020204" pitchFamily="18" charset="0"/>
                      </a:endParaRPr>
                    </a:p>
                  </a:txBody>
                  <a:tcPr marL="5021" marR="5021" marT="5021" marB="0" anchor="ctr">
                    <a:solidFill>
                      <a:schemeClr val="accent6">
                        <a:lumMod val="20000"/>
                        <a:lumOff val="80000"/>
                      </a:schemeClr>
                    </a:solidFill>
                  </a:tcPr>
                </a:tc>
                <a:tc>
                  <a:txBody>
                    <a:bodyPr/>
                    <a:lstStyle/>
                    <a:p>
                      <a:pPr algn="ctr" fontAlgn="ctr"/>
                      <a:r>
                        <a:rPr lang="fr-FR" sz="1050" b="1" u="none" strike="noStrike" dirty="0">
                          <a:effectLst/>
                        </a:rPr>
                        <a:t>SECTEUR D'ACTIVITE</a:t>
                      </a:r>
                      <a:endParaRPr lang="fr-FR" sz="1050" b="1" i="0" u="none" strike="noStrike" dirty="0">
                        <a:solidFill>
                          <a:srgbClr val="000000"/>
                        </a:solidFill>
                        <a:effectLst/>
                        <a:latin typeface="Bookman Old Style" panose="02050604050505020204" pitchFamily="18" charset="0"/>
                      </a:endParaRPr>
                    </a:p>
                  </a:txBody>
                  <a:tcPr marL="5021" marR="5021" marT="5021" marB="0" anchor="ctr">
                    <a:solidFill>
                      <a:schemeClr val="accent6">
                        <a:lumMod val="20000"/>
                        <a:lumOff val="80000"/>
                      </a:schemeClr>
                    </a:solidFill>
                  </a:tcPr>
                </a:tc>
                <a:tc>
                  <a:txBody>
                    <a:bodyPr/>
                    <a:lstStyle/>
                    <a:p>
                      <a:pPr algn="ctr" fontAlgn="ctr"/>
                      <a:r>
                        <a:rPr lang="fr-FR" sz="1050" b="1" u="none" strike="noStrike" dirty="0" smtClean="0">
                          <a:effectLst/>
                        </a:rPr>
                        <a:t>BENEFICIAIRE</a:t>
                      </a:r>
                      <a:endParaRPr lang="fr-FR" sz="1050" b="1" i="0" u="none" strike="noStrike" dirty="0">
                        <a:solidFill>
                          <a:srgbClr val="000000"/>
                        </a:solidFill>
                        <a:effectLst/>
                        <a:latin typeface="Bookman Old Style" panose="02050604050505020204" pitchFamily="18" charset="0"/>
                      </a:endParaRPr>
                    </a:p>
                  </a:txBody>
                  <a:tcPr marL="5021" marR="5021" marT="5021" marB="0" anchor="ctr">
                    <a:solidFill>
                      <a:schemeClr val="accent6">
                        <a:lumMod val="20000"/>
                        <a:lumOff val="80000"/>
                      </a:schemeClr>
                    </a:solidFill>
                  </a:tcPr>
                </a:tc>
                <a:tc>
                  <a:txBody>
                    <a:bodyPr/>
                    <a:lstStyle/>
                    <a:p>
                      <a:pPr algn="ctr" fontAlgn="ctr"/>
                      <a:r>
                        <a:rPr lang="fr-FR" sz="1050" b="1" u="none" strike="noStrike" dirty="0" smtClean="0">
                          <a:effectLst/>
                        </a:rPr>
                        <a:t>CODES/REGIME</a:t>
                      </a:r>
                      <a:endParaRPr lang="fr-FR" sz="1050" b="1" i="0" u="none" strike="noStrike" dirty="0">
                        <a:solidFill>
                          <a:srgbClr val="000000"/>
                        </a:solidFill>
                        <a:effectLst/>
                        <a:latin typeface="Bookman Old Style" panose="02050604050505020204" pitchFamily="18" charset="0"/>
                      </a:endParaRPr>
                    </a:p>
                  </a:txBody>
                  <a:tcPr marL="5021" marR="5021" marT="5021" marB="0" anchor="ctr">
                    <a:solidFill>
                      <a:schemeClr val="accent6">
                        <a:lumMod val="20000"/>
                        <a:lumOff val="80000"/>
                      </a:schemeClr>
                    </a:solidFill>
                  </a:tcPr>
                </a:tc>
              </a:tr>
              <a:tr h="2428201">
                <a:tc>
                  <a:txBody>
                    <a:bodyPr/>
                    <a:lstStyle/>
                    <a:p>
                      <a:pPr marL="0" algn="l" defTabSz="914400" rtl="0" eaLnBrk="1" fontAlgn="ctr" latinLnBrk="0" hangingPunct="1"/>
                      <a:r>
                        <a:rPr lang="fr-FR" sz="1200" u="none" strike="noStrike" kern="1200" dirty="0">
                          <a:effectLst/>
                        </a:rPr>
                        <a:t>IMPÔTS DIRECTS D'ETAT </a:t>
                      </a:r>
                      <a:endParaRPr lang="fr-FR" sz="1200" b="0" i="0" u="none" strike="noStrike" kern="1200" dirty="0">
                        <a:solidFill>
                          <a:srgbClr val="000000"/>
                        </a:solidFill>
                        <a:effectLst/>
                        <a:latin typeface="Bookman Old Style" panose="02050604050505020204" pitchFamily="18" charset="0"/>
                        <a:ea typeface="+mn-ea"/>
                        <a:cs typeface="+mn-cs"/>
                      </a:endParaRPr>
                    </a:p>
                  </a:txBody>
                  <a:tcPr marL="5021" marR="5021" marT="5021" marB="0" anchor="ctr"/>
                </a:tc>
                <a:tc>
                  <a:txBody>
                    <a:bodyPr/>
                    <a:lstStyle/>
                    <a:p>
                      <a:pPr marL="0" algn="l" defTabSz="914400" rtl="0" eaLnBrk="1" fontAlgn="ctr" latinLnBrk="0" hangingPunct="1"/>
                      <a:r>
                        <a:rPr lang="fr-FR" sz="1200" u="none" strike="noStrike" kern="1200" dirty="0">
                          <a:effectLst/>
                        </a:rPr>
                        <a:t>IMPOTS SUR LE REVENU</a:t>
                      </a:r>
                      <a:endParaRPr lang="fr-FR" sz="1200" b="0" i="0" u="none" strike="noStrike" kern="1200" dirty="0">
                        <a:solidFill>
                          <a:srgbClr val="000000"/>
                        </a:solidFill>
                        <a:effectLst/>
                        <a:latin typeface="Bookman Old Style" panose="02050604050505020204" pitchFamily="18" charset="0"/>
                        <a:ea typeface="+mn-ea"/>
                        <a:cs typeface="+mn-cs"/>
                      </a:endParaRPr>
                    </a:p>
                  </a:txBody>
                  <a:tcPr marL="5021" marR="5021" marT="5021" marB="0" anchor="ctr"/>
                </a:tc>
                <a:tc>
                  <a:txBody>
                    <a:bodyPr/>
                    <a:lstStyle/>
                    <a:p>
                      <a:pPr marL="0" algn="l" defTabSz="914400" rtl="0" eaLnBrk="1" fontAlgn="ctr" latinLnBrk="0" hangingPunct="1"/>
                      <a:r>
                        <a:rPr lang="fr-FR" sz="1200" u="none" strike="noStrike" kern="1200" dirty="0">
                          <a:effectLst/>
                        </a:rPr>
                        <a:t>Impôt sur les Sociétés (IS)</a:t>
                      </a:r>
                      <a:endParaRPr lang="fr-FR" sz="1200" b="0" i="0" u="none" strike="noStrike" kern="1200" dirty="0">
                        <a:solidFill>
                          <a:srgbClr val="000000"/>
                        </a:solidFill>
                        <a:effectLst/>
                        <a:latin typeface="Bookman Old Style" panose="02050604050505020204" pitchFamily="18" charset="0"/>
                        <a:ea typeface="+mn-ea"/>
                        <a:cs typeface="+mn-cs"/>
                      </a:endParaRPr>
                    </a:p>
                  </a:txBody>
                  <a:tcPr marL="5021" marR="5021" marT="5021" marB="0" anchor="ctr"/>
                </a:tc>
                <a:tc>
                  <a:txBody>
                    <a:bodyPr/>
                    <a:lstStyle/>
                    <a:p>
                      <a:pPr marL="0" algn="l" defTabSz="914400" rtl="0" eaLnBrk="1" fontAlgn="ctr" latinLnBrk="0" hangingPunct="1"/>
                      <a:r>
                        <a:rPr lang="fr-FR" sz="1200" u="none" strike="noStrike" kern="1200" dirty="0">
                          <a:effectLst/>
                        </a:rPr>
                        <a:t>Réduction du taux pour les sociétés nouvelles régulièrement créées à l'exception des entreprises dont le chiffre d'affaires est supérieur ou égal à 1 milliard francs CFA et les succursales des entreprises non-résidentes au Bénin</a:t>
                      </a:r>
                      <a:endParaRPr lang="fr-FR" sz="1200" b="0" i="0" u="none" strike="noStrike" kern="1200" dirty="0">
                        <a:solidFill>
                          <a:srgbClr val="000000"/>
                        </a:solidFill>
                        <a:effectLst/>
                        <a:latin typeface="Bookman Old Style" panose="02050604050505020204" pitchFamily="18" charset="0"/>
                        <a:ea typeface="+mn-ea"/>
                        <a:cs typeface="+mn-cs"/>
                      </a:endParaRPr>
                    </a:p>
                  </a:txBody>
                  <a:tcPr marL="9525" marR="9525" marT="9525" marB="0" anchor="ctr"/>
                </a:tc>
                <a:tc>
                  <a:txBody>
                    <a:bodyPr/>
                    <a:lstStyle/>
                    <a:p>
                      <a:pPr marL="0" algn="l" defTabSz="914400" rtl="0" eaLnBrk="1" fontAlgn="ctr" latinLnBrk="0" hangingPunct="1"/>
                      <a:r>
                        <a:rPr lang="fr-FR" sz="1200" u="none" strike="noStrike" kern="1200" dirty="0">
                          <a:effectLst/>
                        </a:rPr>
                        <a:t>CGI, Art. 146</a:t>
                      </a:r>
                      <a:endParaRPr lang="fr-FR" sz="1200" b="0" i="0" u="none" strike="noStrike" kern="1200" dirty="0">
                        <a:solidFill>
                          <a:srgbClr val="000000"/>
                        </a:solidFill>
                        <a:effectLst/>
                        <a:latin typeface="Bookman Old Style" panose="02050604050505020204" pitchFamily="18" charset="0"/>
                        <a:ea typeface="+mn-ea"/>
                        <a:cs typeface="+mn-cs"/>
                      </a:endParaRPr>
                    </a:p>
                  </a:txBody>
                  <a:tcPr marL="9525" marR="9525" marT="9525" marB="0" anchor="ctr"/>
                </a:tc>
                <a:tc>
                  <a:txBody>
                    <a:bodyPr/>
                    <a:lstStyle/>
                    <a:p>
                      <a:pPr marL="0" algn="l" defTabSz="914400" rtl="0" eaLnBrk="1" fontAlgn="ctr" latinLnBrk="0" hangingPunct="1"/>
                      <a:r>
                        <a:rPr lang="fr-FR" sz="1200" u="none" strike="noStrike" kern="1200" dirty="0">
                          <a:effectLst/>
                        </a:rPr>
                        <a:t> </a:t>
                      </a:r>
                      <a:endParaRPr lang="fr-FR" sz="1200" b="0" i="0" u="none" strike="noStrike" kern="1200" dirty="0">
                        <a:solidFill>
                          <a:srgbClr val="000000"/>
                        </a:solidFill>
                        <a:effectLst/>
                        <a:latin typeface="Bookman Old Style" panose="02050604050505020204" pitchFamily="18" charset="0"/>
                        <a:ea typeface="+mn-ea"/>
                        <a:cs typeface="+mn-cs"/>
                      </a:endParaRPr>
                    </a:p>
                  </a:txBody>
                  <a:tcPr marL="9525" marR="9525" marT="9525" marB="0" anchor="ctr"/>
                </a:tc>
                <a:tc>
                  <a:txBody>
                    <a:bodyPr/>
                    <a:lstStyle/>
                    <a:p>
                      <a:pPr marL="0" algn="l" defTabSz="914400" rtl="0" eaLnBrk="1" fontAlgn="ctr" latinLnBrk="0" hangingPunct="1"/>
                      <a:r>
                        <a:rPr lang="fr-FR" sz="1200" u="none" strike="noStrike" kern="1200" dirty="0">
                          <a:effectLst/>
                        </a:rPr>
                        <a:t> Réduction de  25% (2 premières années), 50% (la troisième année)</a:t>
                      </a:r>
                      <a:endParaRPr lang="fr-FR" sz="1200" b="0" i="0" u="none" strike="noStrike" kern="1200" dirty="0">
                        <a:solidFill>
                          <a:srgbClr val="000000"/>
                        </a:solidFill>
                        <a:effectLst/>
                        <a:latin typeface="Bookman Old Style" panose="02050604050505020204" pitchFamily="18" charset="0"/>
                        <a:ea typeface="+mn-ea"/>
                        <a:cs typeface="+mn-cs"/>
                      </a:endParaRPr>
                    </a:p>
                  </a:txBody>
                  <a:tcPr marL="9525" marR="9525" marT="9525" marB="0" anchor="ctr"/>
                </a:tc>
                <a:tc>
                  <a:txBody>
                    <a:bodyPr/>
                    <a:lstStyle/>
                    <a:p>
                      <a:pPr marL="0" algn="l" defTabSz="914400" rtl="0" eaLnBrk="1" fontAlgn="ctr" latinLnBrk="0" hangingPunct="1"/>
                      <a:r>
                        <a:rPr lang="fr-FR" sz="1200" u="none" strike="noStrike" kern="1200" dirty="0">
                          <a:effectLst/>
                        </a:rPr>
                        <a:t>OUI</a:t>
                      </a:r>
                      <a:endParaRPr lang="fr-FR" sz="1200" b="0" i="0" u="none" strike="noStrike" kern="1200" dirty="0">
                        <a:solidFill>
                          <a:srgbClr val="000000"/>
                        </a:solidFill>
                        <a:effectLst/>
                        <a:latin typeface="Bookman Old Style" panose="02050604050505020204" pitchFamily="18" charset="0"/>
                        <a:ea typeface="+mn-ea"/>
                        <a:cs typeface="+mn-cs"/>
                      </a:endParaRPr>
                    </a:p>
                  </a:txBody>
                  <a:tcPr marL="9525" marR="9525" marT="9525" marB="0" anchor="ctr"/>
                </a:tc>
                <a:tc>
                  <a:txBody>
                    <a:bodyPr/>
                    <a:lstStyle/>
                    <a:p>
                      <a:pPr marL="0" algn="l" defTabSz="914400" rtl="0" eaLnBrk="1" fontAlgn="ctr" latinLnBrk="0" hangingPunct="1"/>
                      <a:r>
                        <a:rPr lang="fr-FR" sz="1200" u="none" strike="noStrike" kern="1200" dirty="0">
                          <a:effectLst/>
                        </a:rPr>
                        <a:t>Temporaire</a:t>
                      </a:r>
                      <a:endParaRPr lang="fr-FR" sz="1200" b="0" i="0" u="none" strike="noStrike" kern="1200" dirty="0">
                        <a:solidFill>
                          <a:srgbClr val="000000"/>
                        </a:solidFill>
                        <a:effectLst/>
                        <a:latin typeface="Bookman Old Style" panose="02050604050505020204" pitchFamily="18" charset="0"/>
                        <a:ea typeface="+mn-ea"/>
                        <a:cs typeface="+mn-cs"/>
                      </a:endParaRPr>
                    </a:p>
                  </a:txBody>
                  <a:tcPr marL="9525" marR="9525" marT="9525" marB="0" anchor="ctr"/>
                </a:tc>
                <a:tc>
                  <a:txBody>
                    <a:bodyPr/>
                    <a:lstStyle/>
                    <a:p>
                      <a:pPr marL="0" algn="l" defTabSz="914400" rtl="0" eaLnBrk="1" fontAlgn="ctr" latinLnBrk="0" hangingPunct="1"/>
                      <a:r>
                        <a:rPr lang="fr-FR" sz="1200" u="none" strike="noStrike" kern="1200" dirty="0">
                          <a:effectLst/>
                        </a:rPr>
                        <a:t>Promouvoir le secteur privé</a:t>
                      </a:r>
                      <a:endParaRPr lang="fr-FR" sz="1200" b="0" i="0" u="none" strike="noStrike" kern="1200" dirty="0">
                        <a:solidFill>
                          <a:srgbClr val="000000"/>
                        </a:solidFill>
                        <a:effectLst/>
                        <a:latin typeface="Bookman Old Style" panose="02050604050505020204" pitchFamily="18" charset="0"/>
                        <a:ea typeface="+mn-ea"/>
                        <a:cs typeface="+mn-cs"/>
                      </a:endParaRPr>
                    </a:p>
                  </a:txBody>
                  <a:tcPr marL="9525" marR="9525" marT="9525" marB="0" anchor="ctr"/>
                </a:tc>
                <a:tc>
                  <a:txBody>
                    <a:bodyPr/>
                    <a:lstStyle/>
                    <a:p>
                      <a:pPr marL="0" algn="l" defTabSz="914400" rtl="0" eaLnBrk="1" fontAlgn="ctr" latinLnBrk="0" hangingPunct="1"/>
                      <a:r>
                        <a:rPr lang="fr-FR" sz="1200" u="none" strike="noStrike" kern="1200" dirty="0">
                          <a:effectLst/>
                        </a:rPr>
                        <a:t>Tous les secteurs</a:t>
                      </a:r>
                      <a:endParaRPr lang="fr-FR" sz="1200" b="0" i="0" u="none" strike="noStrike" kern="1200" dirty="0">
                        <a:solidFill>
                          <a:srgbClr val="000000"/>
                        </a:solidFill>
                        <a:effectLst/>
                        <a:latin typeface="Bookman Old Style" panose="02050604050505020204" pitchFamily="18" charset="0"/>
                        <a:ea typeface="+mn-ea"/>
                        <a:cs typeface="+mn-cs"/>
                      </a:endParaRPr>
                    </a:p>
                  </a:txBody>
                  <a:tcPr marL="9525" marR="9525" marT="9525" marB="0" anchor="ctr"/>
                </a:tc>
                <a:tc>
                  <a:txBody>
                    <a:bodyPr/>
                    <a:lstStyle/>
                    <a:p>
                      <a:pPr marL="0" algn="l" defTabSz="914400" rtl="0" eaLnBrk="1" fontAlgn="ctr" latinLnBrk="0" hangingPunct="1"/>
                      <a:r>
                        <a:rPr lang="fr-FR" sz="1200" u="none" strike="noStrike" kern="1200" dirty="0">
                          <a:effectLst/>
                        </a:rPr>
                        <a:t>Entreprises nouvelles</a:t>
                      </a:r>
                      <a:endParaRPr lang="fr-FR" sz="1200" b="0" i="0" u="none" strike="noStrike" kern="1200" dirty="0">
                        <a:solidFill>
                          <a:srgbClr val="000000"/>
                        </a:solidFill>
                        <a:effectLst/>
                        <a:latin typeface="Bookman Old Style" panose="02050604050505020204" pitchFamily="18" charset="0"/>
                        <a:ea typeface="+mn-ea"/>
                        <a:cs typeface="+mn-cs"/>
                      </a:endParaRPr>
                    </a:p>
                  </a:txBody>
                  <a:tcPr marL="9525" marR="9525" marT="9525" marB="0" anchor="ctr"/>
                </a:tc>
                <a:tc>
                  <a:txBody>
                    <a:bodyPr/>
                    <a:lstStyle/>
                    <a:p>
                      <a:pPr marL="0" algn="l" defTabSz="914400" rtl="0" eaLnBrk="1" fontAlgn="ctr" latinLnBrk="0" hangingPunct="1"/>
                      <a:r>
                        <a:rPr lang="fr-FR" sz="1200" u="none" strike="noStrike" kern="1200" dirty="0">
                          <a:effectLst/>
                        </a:rPr>
                        <a:t>Code Général des Impôts (CGI)</a:t>
                      </a:r>
                      <a:endParaRPr lang="fr-FR" sz="1200" b="0" i="0" u="none" strike="noStrike" kern="1200" dirty="0">
                        <a:solidFill>
                          <a:srgbClr val="000000"/>
                        </a:solidFill>
                        <a:effectLst/>
                        <a:latin typeface="Bookman Old Style" panose="02050604050505020204" pitchFamily="18" charset="0"/>
                        <a:ea typeface="+mn-ea"/>
                        <a:cs typeface="+mn-cs"/>
                      </a:endParaRPr>
                    </a:p>
                  </a:txBody>
                  <a:tcPr marL="9525" marR="9525" marT="9525" marB="0" anchor="ctr"/>
                </a:tc>
              </a:tr>
              <a:tr h="2587704">
                <a:tc>
                  <a:txBody>
                    <a:bodyPr/>
                    <a:lstStyle/>
                    <a:p>
                      <a:pPr algn="l" fontAlgn="ctr"/>
                      <a:r>
                        <a:rPr lang="fr-FR" sz="1200" u="none" strike="noStrike">
                          <a:effectLst/>
                        </a:rPr>
                        <a:t>DOUANES ET DROITS INDIRECTS</a:t>
                      </a:r>
                      <a:endParaRPr lang="fr-FR" sz="1200" b="0" i="0" u="none" strike="noStrike">
                        <a:solidFill>
                          <a:srgbClr val="000000"/>
                        </a:solidFill>
                        <a:effectLst/>
                        <a:latin typeface="Bookman Old Style" panose="02050604050505020204" pitchFamily="18" charset="0"/>
                      </a:endParaRPr>
                    </a:p>
                  </a:txBody>
                  <a:tcPr marL="9525" marR="9525" marT="9525" marB="0" anchor="ctr"/>
                </a:tc>
                <a:tc>
                  <a:txBody>
                    <a:bodyPr/>
                    <a:lstStyle/>
                    <a:p>
                      <a:pPr algn="l" fontAlgn="ctr"/>
                      <a:r>
                        <a:rPr lang="fr-FR" sz="1200" u="none" strike="noStrike" dirty="0">
                          <a:effectLst/>
                        </a:rPr>
                        <a:t>DOUANES ET DROITS INDIRECTS</a:t>
                      </a:r>
                      <a:endParaRPr lang="fr-FR" sz="1200" b="0" i="0" u="none" strike="noStrike" dirty="0">
                        <a:solidFill>
                          <a:srgbClr val="000000"/>
                        </a:solidFill>
                        <a:effectLst/>
                        <a:latin typeface="Bookman Old Style" panose="02050604050505020204" pitchFamily="18" charset="0"/>
                      </a:endParaRPr>
                    </a:p>
                  </a:txBody>
                  <a:tcPr marL="9525" marR="9525" marT="9525" marB="0" anchor="ctr"/>
                </a:tc>
                <a:tc>
                  <a:txBody>
                    <a:bodyPr/>
                    <a:lstStyle/>
                    <a:p>
                      <a:pPr algn="l" fontAlgn="ctr"/>
                      <a:r>
                        <a:rPr lang="fr-FR" sz="1200" u="none" strike="noStrike">
                          <a:effectLst/>
                        </a:rPr>
                        <a:t>Taxe sur la Valeur Ajoutée (TVA) Cordon douanier</a:t>
                      </a:r>
                      <a:endParaRPr lang="fr-FR" sz="1200" b="0" i="0" u="none" strike="noStrike">
                        <a:solidFill>
                          <a:srgbClr val="000000"/>
                        </a:solidFill>
                        <a:effectLst/>
                        <a:latin typeface="Bookman Old Style" panose="02050604050505020204" pitchFamily="18" charset="0"/>
                      </a:endParaRPr>
                    </a:p>
                  </a:txBody>
                  <a:tcPr marL="9525" marR="9525" marT="9525" marB="0" anchor="ctr"/>
                </a:tc>
                <a:tc>
                  <a:txBody>
                    <a:bodyPr/>
                    <a:lstStyle/>
                    <a:p>
                      <a:pPr algn="l" fontAlgn="ctr"/>
                      <a:r>
                        <a:rPr lang="fr-FR" sz="1200" u="none" strike="noStrike" dirty="0">
                          <a:effectLst/>
                        </a:rPr>
                        <a:t>Privilèges diplomatiques pour les instituts et écoles (convention de florence)</a:t>
                      </a:r>
                      <a:endParaRPr lang="fr-FR" sz="1200" b="0" i="0" u="none" strike="noStrike" dirty="0">
                        <a:solidFill>
                          <a:srgbClr val="000000"/>
                        </a:solidFill>
                        <a:effectLst/>
                        <a:latin typeface="Bookman Old Style" panose="02050604050505020204" pitchFamily="18" charset="0"/>
                      </a:endParaRPr>
                    </a:p>
                  </a:txBody>
                  <a:tcPr marL="9525" marR="9525" marT="9525" marB="0" anchor="ctr"/>
                </a:tc>
                <a:tc>
                  <a:txBody>
                    <a:bodyPr/>
                    <a:lstStyle/>
                    <a:p>
                      <a:pPr algn="l" fontAlgn="ctr"/>
                      <a:r>
                        <a:rPr lang="fr-FR" sz="1050" u="none" strike="noStrike" dirty="0">
                          <a:effectLst/>
                        </a:rPr>
                        <a:t>Convention de Florence</a:t>
                      </a:r>
                      <a:endParaRPr lang="fr-FR" sz="1050" b="0" i="0" u="none" strike="noStrike" dirty="0">
                        <a:solidFill>
                          <a:srgbClr val="000000"/>
                        </a:solidFill>
                        <a:effectLst/>
                        <a:latin typeface="Bookman Old Style" panose="02050604050505020204" pitchFamily="18" charset="0"/>
                      </a:endParaRPr>
                    </a:p>
                  </a:txBody>
                  <a:tcPr marL="9525" marR="9525" marT="9525" marB="0" anchor="ctr"/>
                </a:tc>
                <a:tc>
                  <a:txBody>
                    <a:bodyPr/>
                    <a:lstStyle/>
                    <a:p>
                      <a:pPr algn="ctr" fontAlgn="ctr"/>
                      <a:r>
                        <a:rPr lang="fr-FR" sz="1200" u="none" strike="noStrike" dirty="0">
                          <a:effectLst/>
                        </a:rPr>
                        <a:t>120</a:t>
                      </a:r>
                      <a:endParaRPr lang="fr-FR" sz="1200" b="0" i="0" u="none" strike="noStrike" dirty="0">
                        <a:solidFill>
                          <a:srgbClr val="000000"/>
                        </a:solidFill>
                        <a:effectLst/>
                        <a:latin typeface="Bookman Old Style" panose="02050604050505020204" pitchFamily="18" charset="0"/>
                      </a:endParaRPr>
                    </a:p>
                  </a:txBody>
                  <a:tcPr marL="9525" marR="9525" marT="9525" marB="0" anchor="ctr"/>
                </a:tc>
                <a:tc>
                  <a:txBody>
                    <a:bodyPr/>
                    <a:lstStyle/>
                    <a:p>
                      <a:pPr algn="l" fontAlgn="ctr"/>
                      <a:r>
                        <a:rPr lang="fr-FR" sz="1200" u="none" strike="noStrike" dirty="0">
                          <a:effectLst/>
                        </a:rPr>
                        <a:t> </a:t>
                      </a:r>
                      <a:endParaRPr lang="fr-FR" sz="1200" b="0" i="0" u="none" strike="noStrike" dirty="0">
                        <a:solidFill>
                          <a:srgbClr val="000000"/>
                        </a:solidFill>
                        <a:effectLst/>
                        <a:latin typeface="Bookman Old Style" panose="02050604050505020204" pitchFamily="18" charset="0"/>
                      </a:endParaRPr>
                    </a:p>
                  </a:txBody>
                  <a:tcPr marL="9525" marR="9525" marT="9525" marB="0" anchor="ctr"/>
                </a:tc>
                <a:tc>
                  <a:txBody>
                    <a:bodyPr/>
                    <a:lstStyle/>
                    <a:p>
                      <a:pPr algn="l" fontAlgn="ctr"/>
                      <a:r>
                        <a:rPr lang="fr-FR" sz="1200" u="none" strike="noStrike" dirty="0">
                          <a:effectLst/>
                        </a:rPr>
                        <a:t>NON</a:t>
                      </a:r>
                      <a:endParaRPr lang="fr-FR" sz="1200" b="0" i="0" u="none" strike="noStrike" dirty="0">
                        <a:solidFill>
                          <a:srgbClr val="000000"/>
                        </a:solidFill>
                        <a:effectLst/>
                        <a:latin typeface="Bookman Old Style" panose="02050604050505020204" pitchFamily="18" charset="0"/>
                      </a:endParaRPr>
                    </a:p>
                  </a:txBody>
                  <a:tcPr marL="9525" marR="9525" marT="9525" marB="0" anchor="ctr"/>
                </a:tc>
                <a:tc>
                  <a:txBody>
                    <a:bodyPr/>
                    <a:lstStyle/>
                    <a:p>
                      <a:pPr algn="l" fontAlgn="ctr"/>
                      <a:r>
                        <a:rPr lang="fr-FR" sz="1200" u="none" strike="noStrike" dirty="0">
                          <a:effectLst/>
                        </a:rPr>
                        <a:t>Permanente</a:t>
                      </a:r>
                      <a:endParaRPr lang="fr-FR" sz="1200" b="0" i="0" u="none" strike="noStrike" dirty="0">
                        <a:solidFill>
                          <a:srgbClr val="000000"/>
                        </a:solidFill>
                        <a:effectLst/>
                        <a:latin typeface="Bookman Old Style" panose="02050604050505020204" pitchFamily="18" charset="0"/>
                      </a:endParaRPr>
                    </a:p>
                  </a:txBody>
                  <a:tcPr marL="9525" marR="9525" marT="9525" marB="0" anchor="ctr"/>
                </a:tc>
                <a:tc>
                  <a:txBody>
                    <a:bodyPr/>
                    <a:lstStyle/>
                    <a:p>
                      <a:pPr algn="l" fontAlgn="ctr"/>
                      <a:r>
                        <a:rPr lang="fr-FR" sz="1050" u="none" strike="noStrike" dirty="0">
                          <a:effectLst/>
                        </a:rPr>
                        <a:t>Respecter les conventions internationales en matière diplomatique</a:t>
                      </a:r>
                      <a:endParaRPr lang="fr-FR" sz="1050" b="0" i="0" u="none" strike="noStrike" dirty="0">
                        <a:solidFill>
                          <a:srgbClr val="000000"/>
                        </a:solidFill>
                        <a:effectLst/>
                        <a:latin typeface="Bookman Old Style" panose="02050604050505020204" pitchFamily="18" charset="0"/>
                      </a:endParaRPr>
                    </a:p>
                  </a:txBody>
                  <a:tcPr marL="9525" marR="9525" marT="9525" marB="0" anchor="ctr"/>
                </a:tc>
                <a:tc>
                  <a:txBody>
                    <a:bodyPr/>
                    <a:lstStyle/>
                    <a:p>
                      <a:pPr algn="l" fontAlgn="ctr"/>
                      <a:r>
                        <a:rPr lang="fr-FR" sz="1100" u="none" strike="noStrike" dirty="0">
                          <a:effectLst/>
                        </a:rPr>
                        <a:t>Mission diplomatique et consulaire accréditée et Institution International</a:t>
                      </a:r>
                      <a:endParaRPr lang="fr-FR" sz="1100" b="0" i="0" u="none" strike="noStrike" dirty="0">
                        <a:solidFill>
                          <a:srgbClr val="000000"/>
                        </a:solidFill>
                        <a:effectLst/>
                        <a:latin typeface="Bookman Old Style" panose="02050604050505020204" pitchFamily="18" charset="0"/>
                      </a:endParaRPr>
                    </a:p>
                  </a:txBody>
                  <a:tcPr marL="9525" marR="9525" marT="9525" marB="0" anchor="ctr"/>
                </a:tc>
                <a:tc>
                  <a:txBody>
                    <a:bodyPr/>
                    <a:lstStyle/>
                    <a:p>
                      <a:pPr algn="l" fontAlgn="ctr"/>
                      <a:r>
                        <a:rPr lang="fr-FR" sz="1200" u="none" strike="noStrike" dirty="0">
                          <a:effectLst/>
                        </a:rPr>
                        <a:t>Diplomate</a:t>
                      </a:r>
                      <a:br>
                        <a:rPr lang="fr-FR" sz="1200" u="none" strike="noStrike" dirty="0">
                          <a:effectLst/>
                        </a:rPr>
                      </a:br>
                      <a:r>
                        <a:rPr lang="fr-FR" sz="1200" u="none" strike="noStrike" dirty="0">
                          <a:effectLst/>
                        </a:rPr>
                        <a:t>Consuls Généraux</a:t>
                      </a:r>
                      <a:endParaRPr lang="fr-FR" sz="1200" b="0" i="0" u="none" strike="noStrike" dirty="0">
                        <a:solidFill>
                          <a:srgbClr val="000000"/>
                        </a:solidFill>
                        <a:effectLst/>
                        <a:latin typeface="Bookman Old Style" panose="02050604050505020204" pitchFamily="18" charset="0"/>
                      </a:endParaRPr>
                    </a:p>
                  </a:txBody>
                  <a:tcPr marL="9525" marR="9525" marT="9525" marB="0" anchor="ctr"/>
                </a:tc>
                <a:tc>
                  <a:txBody>
                    <a:bodyPr/>
                    <a:lstStyle/>
                    <a:p>
                      <a:pPr algn="l" fontAlgn="ctr"/>
                      <a:r>
                        <a:rPr lang="fr-FR" sz="1200" u="none" strike="noStrike" dirty="0" smtClean="0">
                          <a:effectLst/>
                        </a:rPr>
                        <a:t>Convention internationale</a:t>
                      </a:r>
                      <a:endParaRPr lang="fr-FR" sz="1200" b="0" i="0" u="none" strike="noStrike" dirty="0">
                        <a:solidFill>
                          <a:srgbClr val="000000"/>
                        </a:solidFill>
                        <a:effectLst/>
                        <a:latin typeface="Bookman Old Style" panose="02050604050505020204" pitchFamily="18" charset="0"/>
                      </a:endParaRPr>
                    </a:p>
                  </a:txBody>
                  <a:tcPr marL="9525" marR="9525" marT="9525" marB="0" anchor="ctr"/>
                </a:tc>
              </a:tr>
            </a:tbl>
          </a:graphicData>
        </a:graphic>
      </p:graphicFrame>
    </p:spTree>
    <p:extLst>
      <p:ext uri="{BB962C8B-B14F-4D97-AF65-F5344CB8AC3E}">
        <p14:creationId xmlns:p14="http://schemas.microsoft.com/office/powerpoint/2010/main" val="379352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p:cNvSpPr txBox="1"/>
          <p:nvPr/>
        </p:nvSpPr>
        <p:spPr>
          <a:xfrm>
            <a:off x="0" y="199014"/>
            <a:ext cx="12192000" cy="461665"/>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fr-FR" sz="2000" b="1" dirty="0" smtClean="0">
                <a:solidFill>
                  <a:schemeClr val="accent4">
                    <a:lumMod val="60000"/>
                    <a:lumOff val="40000"/>
                  </a:schemeClr>
                </a:solidFill>
                <a:latin typeface="Bookman Old Style" panose="02050604050505020204" pitchFamily="18" charset="0"/>
              </a:rPr>
              <a:t>I.</a:t>
            </a:r>
            <a:r>
              <a:rPr lang="fr-FR" sz="2400" b="1" dirty="0" smtClean="0">
                <a:solidFill>
                  <a:schemeClr val="accent4">
                    <a:lumMod val="60000"/>
                    <a:lumOff val="40000"/>
                  </a:schemeClr>
                </a:solidFill>
                <a:latin typeface="Bookman Old Style" panose="02050604050505020204" pitchFamily="18" charset="0"/>
              </a:rPr>
              <a:t> </a:t>
            </a:r>
            <a:r>
              <a:rPr lang="fr-FR" sz="2000" b="1" dirty="0" smtClean="0">
                <a:solidFill>
                  <a:schemeClr val="accent4">
                    <a:lumMod val="60000"/>
                    <a:lumOff val="40000"/>
                  </a:schemeClr>
                </a:solidFill>
                <a:latin typeface="Bookman Old Style" panose="02050604050505020204" pitchFamily="18" charset="0"/>
              </a:rPr>
              <a:t>EXPERIENCES EN MATIERE D’EVALUATION DES </a:t>
            </a:r>
            <a:r>
              <a:rPr lang="fr-FR" sz="2000" b="1" dirty="0" smtClean="0">
                <a:solidFill>
                  <a:schemeClr val="accent4">
                    <a:lumMod val="60000"/>
                    <a:lumOff val="40000"/>
                  </a:schemeClr>
                </a:solidFill>
                <a:latin typeface="Bookman Old Style" panose="02050604050505020204" pitchFamily="18" charset="0"/>
              </a:rPr>
              <a:t>DEPENSES FISCALES (5/6)</a:t>
            </a:r>
            <a:endParaRPr lang="fr-FR" sz="2000" b="1" dirty="0">
              <a:solidFill>
                <a:schemeClr val="bg1">
                  <a:lumMod val="95000"/>
                </a:schemeClr>
              </a:solidFill>
              <a:latin typeface="Bookman Old Style" panose="02050604050505020204" pitchFamily="18" charset="0"/>
            </a:endParaRPr>
          </a:p>
        </p:txBody>
      </p:sp>
      <p:graphicFrame>
        <p:nvGraphicFramePr>
          <p:cNvPr id="5" name="Espace réservé du contenu 3">
            <a:extLst>
              <a:ext uri="{FF2B5EF4-FFF2-40B4-BE49-F238E27FC236}">
                <a16:creationId xmlns:a16="http://schemas.microsoft.com/office/drawing/2014/main" xmlns="" id="{CA802885-E2F2-44BB-90FC-27CE9F70ADC5}"/>
              </a:ext>
            </a:extLst>
          </p:cNvPr>
          <p:cNvGraphicFramePr>
            <a:graphicFrameLocks noGrp="1"/>
          </p:cNvGraphicFramePr>
          <p:nvPr>
            <p:ph idx="1"/>
            <p:extLst>
              <p:ext uri="{D42A27DB-BD31-4B8C-83A1-F6EECF244321}">
                <p14:modId xmlns:p14="http://schemas.microsoft.com/office/powerpoint/2010/main" val="3027906589"/>
              </p:ext>
            </p:extLst>
          </p:nvPr>
        </p:nvGraphicFramePr>
        <p:xfrm>
          <a:off x="323850" y="906132"/>
          <a:ext cx="8898687" cy="5604945"/>
        </p:xfrm>
        <a:graphic>
          <a:graphicData uri="http://schemas.openxmlformats.org/drawingml/2006/table">
            <a:tbl>
              <a:tblPr firstRow="1" firstCol="1" bandRow="1">
                <a:tableStyleId>{93296810-A885-4BE3-A3E7-6D5BEEA58F35}</a:tableStyleId>
              </a:tblPr>
              <a:tblGrid>
                <a:gridCol w="2959568">
                  <a:extLst>
                    <a:ext uri="{9D8B030D-6E8A-4147-A177-3AD203B41FA5}">
                      <a16:colId xmlns:a16="http://schemas.microsoft.com/office/drawing/2014/main" xmlns="" val="2946710762"/>
                    </a:ext>
                  </a:extLst>
                </a:gridCol>
                <a:gridCol w="2026970">
                  <a:extLst>
                    <a:ext uri="{9D8B030D-6E8A-4147-A177-3AD203B41FA5}">
                      <a16:colId xmlns:a16="http://schemas.microsoft.com/office/drawing/2014/main" xmlns="" val="893496363"/>
                    </a:ext>
                  </a:extLst>
                </a:gridCol>
                <a:gridCol w="1888985">
                  <a:extLst>
                    <a:ext uri="{9D8B030D-6E8A-4147-A177-3AD203B41FA5}">
                      <a16:colId xmlns:a16="http://schemas.microsoft.com/office/drawing/2014/main" xmlns="" val="1195355876"/>
                    </a:ext>
                  </a:extLst>
                </a:gridCol>
                <a:gridCol w="2023164">
                  <a:extLst>
                    <a:ext uri="{9D8B030D-6E8A-4147-A177-3AD203B41FA5}">
                      <a16:colId xmlns:a16="http://schemas.microsoft.com/office/drawing/2014/main" xmlns="" val="979158556"/>
                    </a:ext>
                  </a:extLst>
                </a:gridCol>
              </a:tblGrid>
              <a:tr h="503653">
                <a:tc>
                  <a:txBody>
                    <a:bodyPr/>
                    <a:lstStyle/>
                    <a:p>
                      <a:pPr algn="ctr">
                        <a:lnSpc>
                          <a:spcPct val="107000"/>
                        </a:lnSpc>
                        <a:spcAft>
                          <a:spcPts val="800"/>
                        </a:spcAft>
                      </a:pPr>
                      <a:r>
                        <a:rPr lang="fr-FR" sz="1400" dirty="0">
                          <a:solidFill>
                            <a:schemeClr val="tx1"/>
                          </a:solidFill>
                          <a:effectLst/>
                        </a:rPr>
                        <a:t>Dispositions législatives et réglementaires</a:t>
                      </a:r>
                      <a:endParaRPr lang="x-none" sz="14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ctr"/>
                </a:tc>
                <a:tc>
                  <a:txBody>
                    <a:bodyPr/>
                    <a:lstStyle/>
                    <a:p>
                      <a:pPr algn="ctr">
                        <a:lnSpc>
                          <a:spcPct val="107000"/>
                        </a:lnSpc>
                        <a:spcAft>
                          <a:spcPts val="800"/>
                        </a:spcAft>
                      </a:pPr>
                      <a:r>
                        <a:rPr lang="fr-FR" sz="1400" dirty="0">
                          <a:solidFill>
                            <a:schemeClr val="tx1"/>
                          </a:solidFill>
                          <a:effectLst/>
                        </a:rPr>
                        <a:t>Mesures  dérogatoires non dépenses fiscales</a:t>
                      </a:r>
                      <a:endParaRPr lang="x-none" sz="14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ctr"/>
                </a:tc>
                <a:tc>
                  <a:txBody>
                    <a:bodyPr/>
                    <a:lstStyle/>
                    <a:p>
                      <a:pPr algn="ctr">
                        <a:lnSpc>
                          <a:spcPct val="107000"/>
                        </a:lnSpc>
                        <a:spcAft>
                          <a:spcPts val="800"/>
                        </a:spcAft>
                      </a:pPr>
                      <a:r>
                        <a:rPr lang="fr-FR" sz="1400" dirty="0">
                          <a:solidFill>
                            <a:schemeClr val="tx1"/>
                          </a:solidFill>
                          <a:effectLst/>
                        </a:rPr>
                        <a:t>Mesures dérogatoire dépenses fiscales</a:t>
                      </a:r>
                      <a:endParaRPr lang="x-none" sz="14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ctr"/>
                </a:tc>
                <a:tc>
                  <a:txBody>
                    <a:bodyPr/>
                    <a:lstStyle/>
                    <a:p>
                      <a:pPr algn="ctr">
                        <a:lnSpc>
                          <a:spcPct val="107000"/>
                        </a:lnSpc>
                        <a:spcAft>
                          <a:spcPts val="800"/>
                        </a:spcAft>
                      </a:pPr>
                      <a:r>
                        <a:rPr lang="fr-FR" sz="1400" dirty="0">
                          <a:solidFill>
                            <a:schemeClr val="tx1"/>
                          </a:solidFill>
                          <a:effectLst/>
                        </a:rPr>
                        <a:t>Mesures dérogatoires totales</a:t>
                      </a:r>
                      <a:endParaRPr lang="x-none" sz="14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ctr"/>
                </a:tc>
                <a:extLst>
                  <a:ext uri="{0D108BD9-81ED-4DB2-BD59-A6C34878D82A}">
                    <a16:rowId xmlns:a16="http://schemas.microsoft.com/office/drawing/2014/main" xmlns="" val="1821181535"/>
                  </a:ext>
                </a:extLst>
              </a:tr>
              <a:tr h="143133">
                <a:tc>
                  <a:txBody>
                    <a:bodyPr/>
                    <a:lstStyle/>
                    <a:p>
                      <a:pPr algn="just">
                        <a:lnSpc>
                          <a:spcPct val="107000"/>
                        </a:lnSpc>
                        <a:spcAft>
                          <a:spcPts val="800"/>
                        </a:spcAft>
                      </a:pPr>
                      <a:r>
                        <a:rPr lang="fr-FR" sz="1400" dirty="0">
                          <a:effectLst/>
                        </a:rPr>
                        <a:t>Textes Législatives</a:t>
                      </a:r>
                      <a:endParaRPr lang="x-none" sz="1400" dirty="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 </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dirty="0">
                          <a:effectLst/>
                        </a:rPr>
                        <a:t> </a:t>
                      </a:r>
                      <a:endParaRPr lang="x-none" sz="1400" dirty="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 </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extLst>
                  <a:ext uri="{0D108BD9-81ED-4DB2-BD59-A6C34878D82A}">
                    <a16:rowId xmlns:a16="http://schemas.microsoft.com/office/drawing/2014/main" xmlns="" val="3882532057"/>
                  </a:ext>
                </a:extLst>
              </a:tr>
              <a:tr h="143133">
                <a:tc>
                  <a:txBody>
                    <a:bodyPr/>
                    <a:lstStyle/>
                    <a:p>
                      <a:pPr algn="just">
                        <a:lnSpc>
                          <a:spcPct val="107000"/>
                        </a:lnSpc>
                        <a:spcAft>
                          <a:spcPts val="800"/>
                        </a:spcAft>
                      </a:pPr>
                      <a:r>
                        <a:rPr lang="fr-FR" sz="1400" dirty="0">
                          <a:effectLst/>
                        </a:rPr>
                        <a:t>Code de l’Électricité</a:t>
                      </a:r>
                      <a:endParaRPr lang="x-none" sz="1400" dirty="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7</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dirty="0">
                          <a:effectLst/>
                        </a:rPr>
                        <a:t>3</a:t>
                      </a:r>
                      <a:endParaRPr lang="x-none" sz="1400" dirty="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10</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extLst>
                  <a:ext uri="{0D108BD9-81ED-4DB2-BD59-A6C34878D82A}">
                    <a16:rowId xmlns:a16="http://schemas.microsoft.com/office/drawing/2014/main" xmlns="" val="2611346971"/>
                  </a:ext>
                </a:extLst>
              </a:tr>
              <a:tr h="143133">
                <a:tc>
                  <a:txBody>
                    <a:bodyPr/>
                    <a:lstStyle/>
                    <a:p>
                      <a:pPr algn="just">
                        <a:lnSpc>
                          <a:spcPct val="107000"/>
                        </a:lnSpc>
                        <a:spcAft>
                          <a:spcPts val="800"/>
                        </a:spcAft>
                      </a:pPr>
                      <a:r>
                        <a:rPr lang="fr-FR" sz="1400" dirty="0">
                          <a:effectLst/>
                        </a:rPr>
                        <a:t>Code des douanes </a:t>
                      </a:r>
                      <a:endParaRPr lang="x-none" sz="1400" dirty="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dirty="0">
                          <a:effectLst/>
                        </a:rPr>
                        <a:t>2</a:t>
                      </a:r>
                      <a:endParaRPr lang="x-none" sz="1400" dirty="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dirty="0">
                          <a:effectLst/>
                        </a:rPr>
                        <a:t>12</a:t>
                      </a:r>
                      <a:endParaRPr lang="x-none" sz="1400" dirty="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14</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extLst>
                  <a:ext uri="{0D108BD9-81ED-4DB2-BD59-A6C34878D82A}">
                    <a16:rowId xmlns:a16="http://schemas.microsoft.com/office/drawing/2014/main" xmlns="" val="3546710345"/>
                  </a:ext>
                </a:extLst>
              </a:tr>
              <a:tr h="143133">
                <a:tc>
                  <a:txBody>
                    <a:bodyPr/>
                    <a:lstStyle/>
                    <a:p>
                      <a:pPr algn="just">
                        <a:lnSpc>
                          <a:spcPct val="107000"/>
                        </a:lnSpc>
                        <a:spcAft>
                          <a:spcPts val="800"/>
                        </a:spcAft>
                      </a:pPr>
                      <a:r>
                        <a:rPr lang="fr-FR" sz="1400" dirty="0">
                          <a:effectLst/>
                        </a:rPr>
                        <a:t>Code des Investissements</a:t>
                      </a:r>
                      <a:endParaRPr lang="x-none" sz="1400" dirty="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dirty="0">
                          <a:effectLst/>
                        </a:rPr>
                        <a:t>6</a:t>
                      </a:r>
                      <a:endParaRPr lang="x-none" sz="1400" dirty="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dirty="0">
                          <a:effectLst/>
                        </a:rPr>
                        <a:t>10</a:t>
                      </a:r>
                      <a:endParaRPr lang="x-none" sz="1400" dirty="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dirty="0">
                          <a:effectLst/>
                        </a:rPr>
                        <a:t>16</a:t>
                      </a:r>
                      <a:endParaRPr lang="x-none" sz="1400" dirty="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extLst>
                  <a:ext uri="{0D108BD9-81ED-4DB2-BD59-A6C34878D82A}">
                    <a16:rowId xmlns:a16="http://schemas.microsoft.com/office/drawing/2014/main" xmlns="" val="4100622160"/>
                  </a:ext>
                </a:extLst>
              </a:tr>
              <a:tr h="248397">
                <a:tc>
                  <a:txBody>
                    <a:bodyPr/>
                    <a:lstStyle/>
                    <a:p>
                      <a:pPr algn="just">
                        <a:lnSpc>
                          <a:spcPct val="107000"/>
                        </a:lnSpc>
                        <a:spcAft>
                          <a:spcPts val="800"/>
                        </a:spcAft>
                      </a:pPr>
                      <a:r>
                        <a:rPr lang="fr-FR" sz="1400" dirty="0">
                          <a:effectLst/>
                        </a:rPr>
                        <a:t>Code Général des Impôts (CGI)</a:t>
                      </a:r>
                      <a:endParaRPr lang="x-none" sz="1400" dirty="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dirty="0">
                          <a:effectLst/>
                        </a:rPr>
                        <a:t>32</a:t>
                      </a:r>
                      <a:endParaRPr lang="x-none" sz="1400" dirty="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dirty="0">
                          <a:effectLst/>
                        </a:rPr>
                        <a:t>175</a:t>
                      </a:r>
                      <a:endParaRPr lang="x-none" sz="1400" dirty="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dirty="0">
                          <a:effectLst/>
                        </a:rPr>
                        <a:t>207</a:t>
                      </a:r>
                      <a:endParaRPr lang="x-none" sz="1400" dirty="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extLst>
                  <a:ext uri="{0D108BD9-81ED-4DB2-BD59-A6C34878D82A}">
                    <a16:rowId xmlns:a16="http://schemas.microsoft.com/office/drawing/2014/main" xmlns="" val="9940096"/>
                  </a:ext>
                </a:extLst>
              </a:tr>
              <a:tr h="143133">
                <a:tc>
                  <a:txBody>
                    <a:bodyPr/>
                    <a:lstStyle/>
                    <a:p>
                      <a:pPr algn="just">
                        <a:lnSpc>
                          <a:spcPct val="107000"/>
                        </a:lnSpc>
                        <a:spcAft>
                          <a:spcPts val="800"/>
                        </a:spcAft>
                      </a:pPr>
                      <a:r>
                        <a:rPr lang="fr-FR" sz="1400">
                          <a:effectLst/>
                        </a:rPr>
                        <a:t>Code minier</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2</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dirty="0">
                          <a:effectLst/>
                        </a:rPr>
                        <a:t>2</a:t>
                      </a:r>
                      <a:endParaRPr lang="x-none" sz="1400" dirty="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dirty="0">
                          <a:effectLst/>
                        </a:rPr>
                        <a:t>4</a:t>
                      </a:r>
                      <a:endParaRPr lang="x-none" sz="1400" dirty="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extLst>
                  <a:ext uri="{0D108BD9-81ED-4DB2-BD59-A6C34878D82A}">
                    <a16:rowId xmlns:a16="http://schemas.microsoft.com/office/drawing/2014/main" xmlns="" val="344357847"/>
                  </a:ext>
                </a:extLst>
              </a:tr>
              <a:tr h="143133">
                <a:tc>
                  <a:txBody>
                    <a:bodyPr/>
                    <a:lstStyle/>
                    <a:p>
                      <a:pPr algn="just">
                        <a:lnSpc>
                          <a:spcPct val="107000"/>
                        </a:lnSpc>
                        <a:spcAft>
                          <a:spcPts val="800"/>
                        </a:spcAft>
                      </a:pPr>
                      <a:r>
                        <a:rPr lang="fr-FR" sz="1400" dirty="0">
                          <a:effectLst/>
                        </a:rPr>
                        <a:t>Code Pétrolier</a:t>
                      </a:r>
                      <a:endParaRPr lang="x-none" sz="1400" dirty="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4</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dirty="0">
                          <a:effectLst/>
                        </a:rPr>
                        <a:t>7</a:t>
                      </a:r>
                      <a:endParaRPr lang="x-none" sz="1400" dirty="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dirty="0">
                          <a:effectLst/>
                        </a:rPr>
                        <a:t>11</a:t>
                      </a:r>
                      <a:endParaRPr lang="x-none" sz="1400" dirty="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extLst>
                  <a:ext uri="{0D108BD9-81ED-4DB2-BD59-A6C34878D82A}">
                    <a16:rowId xmlns:a16="http://schemas.microsoft.com/office/drawing/2014/main" xmlns="" val="1158146670"/>
                  </a:ext>
                </a:extLst>
              </a:tr>
              <a:tr h="248397">
                <a:tc>
                  <a:txBody>
                    <a:bodyPr/>
                    <a:lstStyle/>
                    <a:p>
                      <a:pPr algn="just">
                        <a:lnSpc>
                          <a:spcPct val="107000"/>
                        </a:lnSpc>
                        <a:spcAft>
                          <a:spcPts val="800"/>
                        </a:spcAft>
                      </a:pPr>
                      <a:r>
                        <a:rPr lang="fr-FR" sz="1400" dirty="0" smtClean="0">
                          <a:effectLst/>
                        </a:rPr>
                        <a:t>Loi </a:t>
                      </a:r>
                      <a:r>
                        <a:rPr lang="fr-FR" sz="1400" dirty="0">
                          <a:effectLst/>
                        </a:rPr>
                        <a:t>portant Zones Economiques Spéciales</a:t>
                      </a:r>
                      <a:endParaRPr lang="x-none" sz="1400" dirty="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dirty="0">
                          <a:effectLst/>
                        </a:rPr>
                        <a:t>3</a:t>
                      </a:r>
                      <a:endParaRPr lang="x-none" sz="1400" dirty="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4</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dirty="0">
                          <a:effectLst/>
                        </a:rPr>
                        <a:t>7</a:t>
                      </a:r>
                      <a:endParaRPr lang="x-none" sz="1400" dirty="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extLst>
                  <a:ext uri="{0D108BD9-81ED-4DB2-BD59-A6C34878D82A}">
                    <a16:rowId xmlns:a16="http://schemas.microsoft.com/office/drawing/2014/main" xmlns="" val="927888977"/>
                  </a:ext>
                </a:extLst>
              </a:tr>
              <a:tr h="143133">
                <a:tc>
                  <a:txBody>
                    <a:bodyPr/>
                    <a:lstStyle/>
                    <a:p>
                      <a:pPr algn="just">
                        <a:lnSpc>
                          <a:spcPct val="107000"/>
                        </a:lnSpc>
                        <a:spcAft>
                          <a:spcPts val="800"/>
                        </a:spcAft>
                      </a:pPr>
                      <a:r>
                        <a:rPr lang="fr-FR" sz="1400" dirty="0">
                          <a:effectLst/>
                        </a:rPr>
                        <a:t>Lois des Finances</a:t>
                      </a:r>
                      <a:endParaRPr lang="x-none" sz="1400" dirty="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dirty="0">
                          <a:effectLst/>
                        </a:rPr>
                        <a:t>4</a:t>
                      </a:r>
                      <a:endParaRPr lang="x-none" sz="1400" dirty="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52</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dirty="0">
                          <a:effectLst/>
                        </a:rPr>
                        <a:t>56</a:t>
                      </a:r>
                      <a:endParaRPr lang="x-none" sz="1400" dirty="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extLst>
                  <a:ext uri="{0D108BD9-81ED-4DB2-BD59-A6C34878D82A}">
                    <a16:rowId xmlns:a16="http://schemas.microsoft.com/office/drawing/2014/main" xmlns="" val="2690362552"/>
                  </a:ext>
                </a:extLst>
              </a:tr>
              <a:tr h="143133">
                <a:tc>
                  <a:txBody>
                    <a:bodyPr/>
                    <a:lstStyle/>
                    <a:p>
                      <a:pPr algn="just">
                        <a:lnSpc>
                          <a:spcPct val="107000"/>
                        </a:lnSpc>
                        <a:spcAft>
                          <a:spcPts val="800"/>
                        </a:spcAft>
                      </a:pPr>
                      <a:r>
                        <a:rPr lang="fr-FR" sz="1400">
                          <a:effectLst/>
                        </a:rPr>
                        <a:t>Textes règlementaires</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dirty="0">
                          <a:effectLst/>
                        </a:rPr>
                        <a:t> </a:t>
                      </a:r>
                      <a:endParaRPr lang="x-none" sz="1400" dirty="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 </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dirty="0">
                          <a:effectLst/>
                        </a:rPr>
                        <a:t> </a:t>
                      </a:r>
                      <a:endParaRPr lang="x-none" sz="1400" dirty="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extLst>
                  <a:ext uri="{0D108BD9-81ED-4DB2-BD59-A6C34878D82A}">
                    <a16:rowId xmlns:a16="http://schemas.microsoft.com/office/drawing/2014/main" xmlns="" val="1450934997"/>
                  </a:ext>
                </a:extLst>
              </a:tr>
              <a:tr h="248397">
                <a:tc>
                  <a:txBody>
                    <a:bodyPr/>
                    <a:lstStyle/>
                    <a:p>
                      <a:pPr algn="just">
                        <a:lnSpc>
                          <a:spcPct val="107000"/>
                        </a:lnSpc>
                        <a:spcAft>
                          <a:spcPts val="800"/>
                        </a:spcAft>
                      </a:pPr>
                      <a:r>
                        <a:rPr lang="fr-FR" sz="1400">
                          <a:effectLst/>
                        </a:rPr>
                        <a:t>Décret et convention internationales</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dirty="0">
                          <a:effectLst/>
                        </a:rPr>
                        <a:t> </a:t>
                      </a:r>
                      <a:endParaRPr lang="x-none" sz="1400" dirty="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 </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dirty="0">
                          <a:effectLst/>
                        </a:rPr>
                        <a:t> </a:t>
                      </a:r>
                      <a:endParaRPr lang="x-none" sz="1400" dirty="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extLst>
                  <a:ext uri="{0D108BD9-81ED-4DB2-BD59-A6C34878D82A}">
                    <a16:rowId xmlns:a16="http://schemas.microsoft.com/office/drawing/2014/main" xmlns="" val="1252717332"/>
                  </a:ext>
                </a:extLst>
              </a:tr>
              <a:tr h="143133">
                <a:tc>
                  <a:txBody>
                    <a:bodyPr/>
                    <a:lstStyle/>
                    <a:p>
                      <a:pPr algn="just">
                        <a:lnSpc>
                          <a:spcPct val="107000"/>
                        </a:lnSpc>
                        <a:spcAft>
                          <a:spcPts val="800"/>
                        </a:spcAft>
                      </a:pPr>
                      <a:r>
                        <a:rPr lang="fr-FR" sz="1400">
                          <a:effectLst/>
                        </a:rPr>
                        <a:t>Décret</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0</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3</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dirty="0">
                          <a:effectLst/>
                        </a:rPr>
                        <a:t>3</a:t>
                      </a:r>
                      <a:endParaRPr lang="x-none" sz="1400" dirty="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extLst>
                  <a:ext uri="{0D108BD9-81ED-4DB2-BD59-A6C34878D82A}">
                    <a16:rowId xmlns:a16="http://schemas.microsoft.com/office/drawing/2014/main" xmlns="" val="2824312786"/>
                  </a:ext>
                </a:extLst>
              </a:tr>
              <a:tr h="143133">
                <a:tc>
                  <a:txBody>
                    <a:bodyPr/>
                    <a:lstStyle/>
                    <a:p>
                      <a:pPr algn="just">
                        <a:lnSpc>
                          <a:spcPct val="107000"/>
                        </a:lnSpc>
                        <a:spcAft>
                          <a:spcPts val="800"/>
                        </a:spcAft>
                      </a:pPr>
                      <a:r>
                        <a:rPr lang="fr-FR" sz="1400">
                          <a:effectLst/>
                        </a:rPr>
                        <a:t>Conventions internationales</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dirty="0">
                          <a:effectLst/>
                        </a:rPr>
                        <a:t>26</a:t>
                      </a:r>
                      <a:endParaRPr lang="x-none" sz="1400" dirty="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0</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dirty="0">
                          <a:effectLst/>
                        </a:rPr>
                        <a:t>26</a:t>
                      </a:r>
                      <a:endParaRPr lang="x-none" sz="1400" dirty="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extLst>
                  <a:ext uri="{0D108BD9-81ED-4DB2-BD59-A6C34878D82A}">
                    <a16:rowId xmlns:a16="http://schemas.microsoft.com/office/drawing/2014/main" xmlns="" val="4214573997"/>
                  </a:ext>
                </a:extLst>
              </a:tr>
              <a:tr h="376025">
                <a:tc>
                  <a:txBody>
                    <a:bodyPr/>
                    <a:lstStyle/>
                    <a:p>
                      <a:pPr algn="just">
                        <a:lnSpc>
                          <a:spcPct val="107000"/>
                        </a:lnSpc>
                        <a:spcAft>
                          <a:spcPts val="800"/>
                        </a:spcAft>
                      </a:pPr>
                      <a:r>
                        <a:rPr lang="fr-FR" sz="1400">
                          <a:effectLst/>
                        </a:rPr>
                        <a:t>Arrêtés, décisions de conseil des ministres et convention spécifiques</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dirty="0">
                          <a:effectLst/>
                        </a:rPr>
                        <a:t> </a:t>
                      </a:r>
                      <a:endParaRPr lang="x-none" sz="1400" dirty="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 </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dirty="0">
                          <a:effectLst/>
                        </a:rPr>
                        <a:t> </a:t>
                      </a:r>
                      <a:endParaRPr lang="x-none" sz="1400" dirty="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extLst>
                  <a:ext uri="{0D108BD9-81ED-4DB2-BD59-A6C34878D82A}">
                    <a16:rowId xmlns:a16="http://schemas.microsoft.com/office/drawing/2014/main" xmlns="" val="3880398270"/>
                  </a:ext>
                </a:extLst>
              </a:tr>
              <a:tr h="143133">
                <a:tc>
                  <a:txBody>
                    <a:bodyPr/>
                    <a:lstStyle/>
                    <a:p>
                      <a:pPr algn="just">
                        <a:lnSpc>
                          <a:spcPct val="107000"/>
                        </a:lnSpc>
                        <a:spcAft>
                          <a:spcPts val="800"/>
                        </a:spcAft>
                      </a:pPr>
                      <a:r>
                        <a:rPr lang="fr-FR" sz="1400">
                          <a:effectLst/>
                        </a:rPr>
                        <a:t>Arrêtés </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10</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dirty="0">
                          <a:effectLst/>
                        </a:rPr>
                        <a:t>2</a:t>
                      </a:r>
                      <a:endParaRPr lang="x-none" sz="1400" dirty="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dirty="0">
                          <a:effectLst/>
                        </a:rPr>
                        <a:t>12</a:t>
                      </a:r>
                      <a:endParaRPr lang="x-none" sz="1400" dirty="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extLst>
                  <a:ext uri="{0D108BD9-81ED-4DB2-BD59-A6C34878D82A}">
                    <a16:rowId xmlns:a16="http://schemas.microsoft.com/office/drawing/2014/main" xmlns="" val="3435163094"/>
                  </a:ext>
                </a:extLst>
              </a:tr>
              <a:tr h="248397">
                <a:tc>
                  <a:txBody>
                    <a:bodyPr/>
                    <a:lstStyle/>
                    <a:p>
                      <a:pPr algn="just">
                        <a:lnSpc>
                          <a:spcPct val="107000"/>
                        </a:lnSpc>
                        <a:spcAft>
                          <a:spcPts val="800"/>
                        </a:spcAft>
                      </a:pPr>
                      <a:r>
                        <a:rPr lang="fr-FR" sz="1400">
                          <a:effectLst/>
                        </a:rPr>
                        <a:t>Décisions de Conseil des Ministres</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0</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6</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dirty="0">
                          <a:effectLst/>
                        </a:rPr>
                        <a:t>6</a:t>
                      </a:r>
                      <a:endParaRPr lang="x-none" sz="1400" dirty="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extLst>
                  <a:ext uri="{0D108BD9-81ED-4DB2-BD59-A6C34878D82A}">
                    <a16:rowId xmlns:a16="http://schemas.microsoft.com/office/drawing/2014/main" xmlns="" val="2098405346"/>
                  </a:ext>
                </a:extLst>
              </a:tr>
              <a:tr h="143133">
                <a:tc>
                  <a:txBody>
                    <a:bodyPr/>
                    <a:lstStyle/>
                    <a:p>
                      <a:pPr algn="just">
                        <a:lnSpc>
                          <a:spcPct val="107000"/>
                        </a:lnSpc>
                        <a:spcAft>
                          <a:spcPts val="800"/>
                        </a:spcAft>
                      </a:pPr>
                      <a:r>
                        <a:rPr lang="fr-FR" sz="1400">
                          <a:effectLst/>
                        </a:rPr>
                        <a:t>Convention spécifiques</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0</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8</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dirty="0">
                          <a:effectLst/>
                        </a:rPr>
                        <a:t>8</a:t>
                      </a:r>
                      <a:endParaRPr lang="x-none" sz="1400" dirty="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extLst>
                  <a:ext uri="{0D108BD9-81ED-4DB2-BD59-A6C34878D82A}">
                    <a16:rowId xmlns:a16="http://schemas.microsoft.com/office/drawing/2014/main" xmlns="" val="1755815945"/>
                  </a:ext>
                </a:extLst>
              </a:tr>
              <a:tr h="143133">
                <a:tc>
                  <a:txBody>
                    <a:bodyPr/>
                    <a:lstStyle/>
                    <a:p>
                      <a:pPr algn="just">
                        <a:lnSpc>
                          <a:spcPct val="107000"/>
                        </a:lnSpc>
                        <a:spcAft>
                          <a:spcPts val="800"/>
                        </a:spcAft>
                      </a:pPr>
                      <a:r>
                        <a:rPr lang="fr-FR" sz="1400">
                          <a:effectLst/>
                        </a:rPr>
                        <a:t>Accords avec les ONG</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 </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 </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dirty="0">
                          <a:effectLst/>
                        </a:rPr>
                        <a:t> </a:t>
                      </a:r>
                      <a:endParaRPr lang="x-none" sz="1400" dirty="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extLst>
                  <a:ext uri="{0D108BD9-81ED-4DB2-BD59-A6C34878D82A}">
                    <a16:rowId xmlns:a16="http://schemas.microsoft.com/office/drawing/2014/main" xmlns="" val="2883373518"/>
                  </a:ext>
                </a:extLst>
              </a:tr>
              <a:tr h="143133">
                <a:tc>
                  <a:txBody>
                    <a:bodyPr/>
                    <a:lstStyle/>
                    <a:p>
                      <a:pPr algn="just">
                        <a:lnSpc>
                          <a:spcPct val="107000"/>
                        </a:lnSpc>
                        <a:spcAft>
                          <a:spcPts val="800"/>
                        </a:spcAft>
                      </a:pPr>
                      <a:r>
                        <a:rPr lang="fr-FR" sz="1400">
                          <a:effectLst/>
                        </a:rPr>
                        <a:t>Accord cadre</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0</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dirty="0">
                          <a:effectLst/>
                        </a:rPr>
                        <a:t>4</a:t>
                      </a:r>
                      <a:endParaRPr lang="x-none" sz="1400" dirty="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dirty="0">
                          <a:effectLst/>
                        </a:rPr>
                        <a:t>4</a:t>
                      </a:r>
                      <a:endParaRPr lang="x-none" sz="1400" dirty="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extLst>
                  <a:ext uri="{0D108BD9-81ED-4DB2-BD59-A6C34878D82A}">
                    <a16:rowId xmlns:a16="http://schemas.microsoft.com/office/drawing/2014/main" xmlns="" val="2836784792"/>
                  </a:ext>
                </a:extLst>
              </a:tr>
              <a:tr h="143133">
                <a:tc>
                  <a:txBody>
                    <a:bodyPr/>
                    <a:lstStyle/>
                    <a:p>
                      <a:pPr algn="just">
                        <a:lnSpc>
                          <a:spcPct val="107000"/>
                        </a:lnSpc>
                        <a:spcAft>
                          <a:spcPts val="800"/>
                        </a:spcAft>
                      </a:pPr>
                      <a:r>
                        <a:rPr lang="fr-FR" sz="1400">
                          <a:effectLst/>
                        </a:rPr>
                        <a:t>Accord de siège</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0</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4</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dirty="0">
                          <a:effectLst/>
                        </a:rPr>
                        <a:t>4</a:t>
                      </a:r>
                      <a:endParaRPr lang="x-none" sz="1400" dirty="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extLst>
                  <a:ext uri="{0D108BD9-81ED-4DB2-BD59-A6C34878D82A}">
                    <a16:rowId xmlns:a16="http://schemas.microsoft.com/office/drawing/2014/main" xmlns="" val="221159765"/>
                  </a:ext>
                </a:extLst>
              </a:tr>
              <a:tr h="143133">
                <a:tc>
                  <a:txBody>
                    <a:bodyPr/>
                    <a:lstStyle/>
                    <a:p>
                      <a:pPr algn="just">
                        <a:lnSpc>
                          <a:spcPct val="107000"/>
                        </a:lnSpc>
                        <a:spcAft>
                          <a:spcPts val="800"/>
                        </a:spcAft>
                      </a:pPr>
                      <a:r>
                        <a:rPr lang="fr-FR" sz="1400" dirty="0">
                          <a:solidFill>
                            <a:schemeClr val="tx1"/>
                          </a:solidFill>
                          <a:effectLst/>
                        </a:rPr>
                        <a:t>Total général</a:t>
                      </a:r>
                      <a:endParaRPr lang="x-none" sz="14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b="1" dirty="0">
                          <a:effectLst/>
                        </a:rPr>
                        <a:t>93</a:t>
                      </a:r>
                      <a:endParaRPr lang="x-none" sz="1400" b="1" dirty="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b="1" dirty="0">
                          <a:effectLst/>
                        </a:rPr>
                        <a:t>295</a:t>
                      </a:r>
                      <a:endParaRPr lang="x-none" sz="1400" b="1" dirty="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b="1" dirty="0">
                          <a:effectLst/>
                        </a:rPr>
                        <a:t>388</a:t>
                      </a:r>
                      <a:endParaRPr lang="x-none" sz="1400" b="1" dirty="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extLst>
                  <a:ext uri="{0D108BD9-81ED-4DB2-BD59-A6C34878D82A}">
                    <a16:rowId xmlns:a16="http://schemas.microsoft.com/office/drawing/2014/main" xmlns="" val="3492611431"/>
                  </a:ext>
                </a:extLst>
              </a:tr>
            </a:tbl>
          </a:graphicData>
        </a:graphic>
      </p:graphicFrame>
      <p:sp>
        <p:nvSpPr>
          <p:cNvPr id="6" name="Rectangle : coins arrondis 4">
            <a:extLst>
              <a:ext uri="{FF2B5EF4-FFF2-40B4-BE49-F238E27FC236}">
                <a16:creationId xmlns:a16="http://schemas.microsoft.com/office/drawing/2014/main" xmlns="" id="{5AEF7F6D-5059-4EFD-980F-5AFCDBA20EBB}"/>
              </a:ext>
            </a:extLst>
          </p:cNvPr>
          <p:cNvSpPr/>
          <p:nvPr/>
        </p:nvSpPr>
        <p:spPr>
          <a:xfrm>
            <a:off x="9306758" y="1362315"/>
            <a:ext cx="2885242" cy="45098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20000"/>
              </a:lnSpc>
              <a:spcBef>
                <a:spcPts val="600"/>
              </a:spcBef>
              <a:spcAft>
                <a:spcPts val="600"/>
              </a:spcAft>
              <a:tabLst>
                <a:tab pos="1663700" algn="l"/>
              </a:tabLst>
            </a:pPr>
            <a:r>
              <a:rPr lang="fr-FR" sz="1400" b="1" dirty="0">
                <a:effectLst/>
                <a:latin typeface="Verdana" panose="020B0604030504040204" pitchFamily="34" charset="0"/>
                <a:ea typeface="Calibri" panose="020F0502020204030204" pitchFamily="34" charset="0"/>
                <a:cs typeface="Arial" panose="020B0604020202020204" pitchFamily="34" charset="0"/>
              </a:rPr>
              <a:t>Mesure </a:t>
            </a:r>
            <a:r>
              <a:rPr lang="fr-FR" sz="1400" b="1" dirty="0" smtClean="0">
                <a:effectLst/>
                <a:latin typeface="Verdana" panose="020B0604030504040204" pitchFamily="34" charset="0"/>
                <a:ea typeface="Calibri" panose="020F0502020204030204" pitchFamily="34" charset="0"/>
                <a:cs typeface="Arial" panose="020B0604020202020204" pitchFamily="34" charset="0"/>
              </a:rPr>
              <a:t>d’exonération</a:t>
            </a:r>
          </a:p>
          <a:p>
            <a:pPr algn="ctr">
              <a:lnSpc>
                <a:spcPct val="120000"/>
              </a:lnSpc>
              <a:spcBef>
                <a:spcPts val="600"/>
              </a:spcBef>
              <a:spcAft>
                <a:spcPts val="600"/>
              </a:spcAft>
              <a:tabLst>
                <a:tab pos="1663700" algn="l"/>
              </a:tabLst>
            </a:pPr>
            <a:r>
              <a:rPr lang="fr-FR" sz="1400" b="1" dirty="0" smtClean="0">
                <a:effectLst/>
                <a:latin typeface="Verdana" panose="020B0604030504040204" pitchFamily="34" charset="0"/>
                <a:ea typeface="Calibri" panose="020F0502020204030204" pitchFamily="34" charset="0"/>
                <a:cs typeface="Arial" panose="020B0604020202020204" pitchFamily="34" charset="0"/>
              </a:rPr>
              <a:t> </a:t>
            </a:r>
            <a:r>
              <a:rPr lang="fr-FR" sz="1400" dirty="0" smtClean="0">
                <a:effectLst/>
                <a:latin typeface="Verdana" panose="020B0604030504040204" pitchFamily="34" charset="0"/>
                <a:ea typeface="Calibri" panose="020F0502020204030204" pitchFamily="34" charset="0"/>
                <a:cs typeface="Arial" panose="020B0604020202020204" pitchFamily="34" charset="0"/>
              </a:rPr>
              <a:t>L’analyse </a:t>
            </a:r>
            <a:r>
              <a:rPr lang="fr-FR" sz="1400" dirty="0">
                <a:effectLst/>
                <a:latin typeface="Verdana" panose="020B0604030504040204" pitchFamily="34" charset="0"/>
                <a:ea typeface="Calibri" panose="020F0502020204030204" pitchFamily="34" charset="0"/>
                <a:cs typeface="Arial" panose="020B0604020202020204" pitchFamily="34" charset="0"/>
              </a:rPr>
              <a:t>du cadre juridique régissant les mesures dérogatoires est basée sur les actes réglementaires et les textes de loi.  </a:t>
            </a:r>
            <a:endParaRPr lang="fr-FR" sz="1400" dirty="0" smtClean="0">
              <a:effectLst/>
              <a:latin typeface="Verdana" panose="020B0604030504040204" pitchFamily="34" charset="0"/>
              <a:ea typeface="Calibri" panose="020F0502020204030204" pitchFamily="34" charset="0"/>
              <a:cs typeface="Arial" panose="020B0604020202020204" pitchFamily="34" charset="0"/>
            </a:endParaRPr>
          </a:p>
          <a:p>
            <a:pPr algn="ctr">
              <a:lnSpc>
                <a:spcPct val="120000"/>
              </a:lnSpc>
              <a:spcBef>
                <a:spcPts val="600"/>
              </a:spcBef>
              <a:spcAft>
                <a:spcPts val="600"/>
              </a:spcAft>
              <a:tabLst>
                <a:tab pos="1663700" algn="l"/>
              </a:tabLst>
            </a:pPr>
            <a:r>
              <a:rPr lang="fr-FR" sz="1400" dirty="0">
                <a:solidFill>
                  <a:srgbClr val="7030A0"/>
                </a:solidFill>
                <a:latin typeface="Verdana" panose="020B0604030504040204" pitchFamily="34" charset="0"/>
                <a:ea typeface="Calibri" panose="020F0502020204030204" pitchFamily="34" charset="0"/>
                <a:cs typeface="Arial" panose="020B0604020202020204" pitchFamily="34" charset="0"/>
              </a:rPr>
              <a:t>Aucune </a:t>
            </a:r>
            <a:r>
              <a:rPr lang="fr-FR" sz="1400" dirty="0">
                <a:solidFill>
                  <a:srgbClr val="7030A0"/>
                </a:solidFill>
                <a:latin typeface="Verdana" panose="020B0604030504040204" pitchFamily="34" charset="0"/>
                <a:ea typeface="Calibri" panose="020F0502020204030204" pitchFamily="34" charset="0"/>
                <a:cs typeface="Arial" panose="020B0604020202020204" pitchFamily="34" charset="0"/>
              </a:rPr>
              <a:t>exonération n’est accordée en dehors de celles prévues par les textes de lois et les actes réglementaires. </a:t>
            </a:r>
            <a:endParaRPr lang="x-none" sz="1400" dirty="0">
              <a:solidFill>
                <a:srgbClr val="7030A0"/>
              </a:solidFill>
              <a:latin typeface="Verdana" panose="020B0604030504040204" pitchFamily="34" charset="0"/>
              <a:ea typeface="Calibri" panose="020F0502020204030204" pitchFamily="34" charset="0"/>
              <a:cs typeface="Arial" panose="020B0604020202020204" pitchFamily="34" charset="0"/>
            </a:endParaRPr>
          </a:p>
          <a:p>
            <a:pPr algn="ctr"/>
            <a:endParaRPr lang="x-none" dirty="0"/>
          </a:p>
        </p:txBody>
      </p:sp>
    </p:spTree>
    <p:extLst>
      <p:ext uri="{BB962C8B-B14F-4D97-AF65-F5344CB8AC3E}">
        <p14:creationId xmlns:p14="http://schemas.microsoft.com/office/powerpoint/2010/main" val="684612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p:cNvSpPr txBox="1"/>
          <p:nvPr/>
        </p:nvSpPr>
        <p:spPr>
          <a:xfrm>
            <a:off x="0" y="133700"/>
            <a:ext cx="12192000" cy="523220"/>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fr-FR" sz="2000" b="1" dirty="0" smtClean="0">
                <a:solidFill>
                  <a:schemeClr val="accent4">
                    <a:lumMod val="60000"/>
                    <a:lumOff val="40000"/>
                  </a:schemeClr>
                </a:solidFill>
                <a:latin typeface="Bookman Old Style" panose="02050604050505020204" pitchFamily="18" charset="0"/>
              </a:rPr>
              <a:t>I.</a:t>
            </a:r>
            <a:r>
              <a:rPr lang="fr-FR" sz="2800" b="1" dirty="0" smtClean="0">
                <a:solidFill>
                  <a:schemeClr val="accent4">
                    <a:lumMod val="60000"/>
                    <a:lumOff val="40000"/>
                  </a:schemeClr>
                </a:solidFill>
                <a:latin typeface="Bookman Old Style" panose="02050604050505020204" pitchFamily="18" charset="0"/>
              </a:rPr>
              <a:t> </a:t>
            </a:r>
            <a:r>
              <a:rPr lang="fr-FR" sz="2000" b="1" dirty="0" smtClean="0">
                <a:solidFill>
                  <a:schemeClr val="accent4">
                    <a:lumMod val="60000"/>
                    <a:lumOff val="40000"/>
                  </a:schemeClr>
                </a:solidFill>
                <a:latin typeface="Bookman Old Style" panose="02050604050505020204" pitchFamily="18" charset="0"/>
              </a:rPr>
              <a:t>EXPERIENCES EN MATIERE D’EVALUATION DES </a:t>
            </a:r>
            <a:r>
              <a:rPr lang="fr-FR" sz="2000" b="1" dirty="0" smtClean="0">
                <a:solidFill>
                  <a:schemeClr val="accent4">
                    <a:lumMod val="60000"/>
                    <a:lumOff val="40000"/>
                  </a:schemeClr>
                </a:solidFill>
                <a:latin typeface="Bookman Old Style" panose="02050604050505020204" pitchFamily="18" charset="0"/>
              </a:rPr>
              <a:t>DEPENSES FISCALES (6/6)</a:t>
            </a:r>
            <a:endParaRPr lang="fr-FR" sz="2000" b="1" dirty="0">
              <a:solidFill>
                <a:schemeClr val="bg1">
                  <a:lumMod val="95000"/>
                </a:schemeClr>
              </a:solidFill>
              <a:latin typeface="Bookman Old Style" panose="02050604050505020204" pitchFamily="18" charset="0"/>
            </a:endParaRPr>
          </a:p>
        </p:txBody>
      </p:sp>
      <p:pic>
        <p:nvPicPr>
          <p:cNvPr id="9" name="Espace réservé du contenu 7">
            <a:extLst>
              <a:ext uri="{FF2B5EF4-FFF2-40B4-BE49-F238E27FC236}">
                <a16:creationId xmlns:a16="http://schemas.microsoft.com/office/drawing/2014/main" xmlns="" id="{8FB0F3DB-0E33-443C-9927-A8687A79CA08}"/>
              </a:ext>
            </a:extLst>
          </p:cNvPr>
          <p:cNvPicPr>
            <a:picLocks noChangeAspect="1"/>
          </p:cNvPicPr>
          <p:nvPr/>
        </p:nvPicPr>
        <p:blipFill>
          <a:blip r:embed="rId2"/>
          <a:stretch>
            <a:fillRect/>
          </a:stretch>
        </p:blipFill>
        <p:spPr>
          <a:xfrm>
            <a:off x="143692" y="1100870"/>
            <a:ext cx="6657702" cy="5234616"/>
          </a:xfrm>
          <a:prstGeom prst="rect">
            <a:avLst/>
          </a:prstGeom>
          <a:solidFill>
            <a:schemeClr val="accent5">
              <a:lumMod val="40000"/>
              <a:lumOff val="60000"/>
            </a:schemeClr>
          </a:solidFill>
        </p:spPr>
      </p:pic>
      <p:graphicFrame>
        <p:nvGraphicFramePr>
          <p:cNvPr id="10" name="Tableau 9">
            <a:extLst>
              <a:ext uri="{FF2B5EF4-FFF2-40B4-BE49-F238E27FC236}">
                <a16:creationId xmlns:a16="http://schemas.microsoft.com/office/drawing/2014/main" xmlns="" id="{98F373CA-5640-4BD5-8D73-B64531E447CE}"/>
              </a:ext>
            </a:extLst>
          </p:cNvPr>
          <p:cNvGraphicFramePr>
            <a:graphicFrameLocks noGrp="1"/>
          </p:cNvGraphicFramePr>
          <p:nvPr>
            <p:extLst>
              <p:ext uri="{D42A27DB-BD31-4B8C-83A1-F6EECF244321}">
                <p14:modId xmlns:p14="http://schemas.microsoft.com/office/powerpoint/2010/main" val="4036552140"/>
              </p:ext>
            </p:extLst>
          </p:nvPr>
        </p:nvGraphicFramePr>
        <p:xfrm>
          <a:off x="6983425" y="1240971"/>
          <a:ext cx="4877261" cy="2024126"/>
        </p:xfrm>
        <a:graphic>
          <a:graphicData uri="http://schemas.openxmlformats.org/drawingml/2006/table">
            <a:tbl>
              <a:tblPr firstRow="1" firstCol="1" bandRow="1">
                <a:tableStyleId>{93296810-A885-4BE3-A3E7-6D5BEEA58F35}</a:tableStyleId>
              </a:tblPr>
              <a:tblGrid>
                <a:gridCol w="1467388">
                  <a:extLst>
                    <a:ext uri="{9D8B030D-6E8A-4147-A177-3AD203B41FA5}">
                      <a16:colId xmlns:a16="http://schemas.microsoft.com/office/drawing/2014/main" xmlns="" val="3857718102"/>
                    </a:ext>
                  </a:extLst>
                </a:gridCol>
                <a:gridCol w="872561">
                  <a:extLst>
                    <a:ext uri="{9D8B030D-6E8A-4147-A177-3AD203B41FA5}">
                      <a16:colId xmlns:a16="http://schemas.microsoft.com/office/drawing/2014/main" xmlns="" val="4123798584"/>
                    </a:ext>
                  </a:extLst>
                </a:gridCol>
                <a:gridCol w="656060">
                  <a:extLst>
                    <a:ext uri="{9D8B030D-6E8A-4147-A177-3AD203B41FA5}">
                      <a16:colId xmlns:a16="http://schemas.microsoft.com/office/drawing/2014/main" xmlns="" val="264085638"/>
                    </a:ext>
                  </a:extLst>
                </a:gridCol>
                <a:gridCol w="656060">
                  <a:extLst>
                    <a:ext uri="{9D8B030D-6E8A-4147-A177-3AD203B41FA5}">
                      <a16:colId xmlns:a16="http://schemas.microsoft.com/office/drawing/2014/main" xmlns="" val="4718893"/>
                    </a:ext>
                  </a:extLst>
                </a:gridCol>
                <a:gridCol w="656060">
                  <a:extLst>
                    <a:ext uri="{9D8B030D-6E8A-4147-A177-3AD203B41FA5}">
                      <a16:colId xmlns:a16="http://schemas.microsoft.com/office/drawing/2014/main" xmlns="" val="779454301"/>
                    </a:ext>
                  </a:extLst>
                </a:gridCol>
                <a:gridCol w="569132">
                  <a:extLst>
                    <a:ext uri="{9D8B030D-6E8A-4147-A177-3AD203B41FA5}">
                      <a16:colId xmlns:a16="http://schemas.microsoft.com/office/drawing/2014/main" xmlns="" val="1107943828"/>
                    </a:ext>
                  </a:extLst>
                </a:gridCol>
              </a:tblGrid>
              <a:tr h="373526">
                <a:tc>
                  <a:txBody>
                    <a:bodyPr/>
                    <a:lstStyle/>
                    <a:p>
                      <a:pPr algn="ctr">
                        <a:lnSpc>
                          <a:spcPct val="107000"/>
                        </a:lnSpc>
                        <a:spcAft>
                          <a:spcPts val="800"/>
                        </a:spcAft>
                      </a:pPr>
                      <a:r>
                        <a:rPr lang="fr-FR" sz="1200" dirty="0">
                          <a:effectLst/>
                        </a:rPr>
                        <a:t>RUBRIQUES</a:t>
                      </a:r>
                    </a:p>
                    <a:p>
                      <a:pPr algn="ctr">
                        <a:lnSpc>
                          <a:spcPct val="107000"/>
                        </a:lnSpc>
                        <a:spcAft>
                          <a:spcPts val="800"/>
                        </a:spcAft>
                      </a:pPr>
                      <a:r>
                        <a:rPr lang="fr-FR" sz="1200" dirty="0">
                          <a:effectLst/>
                        </a:rPr>
                        <a:t>Données 2021</a:t>
                      </a:r>
                      <a:endParaRPr lang="x-non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fr-FR" sz="1200" dirty="0">
                          <a:effectLst/>
                        </a:rPr>
                        <a:t>Montant</a:t>
                      </a:r>
                      <a:endParaRPr lang="x-none" sz="1200" dirty="0">
                        <a:effectLst/>
                      </a:endParaRPr>
                    </a:p>
                    <a:p>
                      <a:pPr algn="ctr">
                        <a:lnSpc>
                          <a:spcPct val="107000"/>
                        </a:lnSpc>
                        <a:spcAft>
                          <a:spcPts val="800"/>
                        </a:spcAft>
                      </a:pPr>
                      <a:r>
                        <a:rPr lang="fr-FR" sz="1200" dirty="0">
                          <a:effectLst/>
                        </a:rPr>
                        <a:t>(en milliards FCFA) </a:t>
                      </a:r>
                      <a:endParaRPr lang="x-non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fr-FR" sz="1200" dirty="0">
                          <a:effectLst/>
                        </a:rPr>
                        <a:t>Part (%)</a:t>
                      </a:r>
                      <a:endParaRPr lang="x-non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fr-FR" sz="1200">
                          <a:effectLst/>
                        </a:rPr>
                        <a:t>% des recettes fiscales </a:t>
                      </a:r>
                      <a:endParaRPr lang="x-non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fr-FR" sz="1200">
                          <a:effectLst/>
                        </a:rPr>
                        <a:t>% des recettes totales </a:t>
                      </a:r>
                      <a:endParaRPr lang="x-non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fr-FR" sz="1200">
                          <a:effectLst/>
                        </a:rPr>
                        <a:t>% du PIB </a:t>
                      </a:r>
                      <a:endParaRPr lang="x-non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3177389499"/>
                  </a:ext>
                </a:extLst>
              </a:tr>
              <a:tr h="376550">
                <a:tc>
                  <a:txBody>
                    <a:bodyPr/>
                    <a:lstStyle/>
                    <a:p>
                      <a:pPr>
                        <a:lnSpc>
                          <a:spcPct val="107000"/>
                        </a:lnSpc>
                        <a:spcAft>
                          <a:spcPts val="800"/>
                        </a:spcAft>
                      </a:pPr>
                      <a:r>
                        <a:rPr lang="fr-FR" sz="1200">
                          <a:effectLst/>
                        </a:rPr>
                        <a:t>Dépenses fiscales indirectes</a:t>
                      </a:r>
                      <a:endParaRPr lang="x-non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fr-FR" sz="1400" dirty="0">
                          <a:effectLst/>
                        </a:rPr>
                        <a:t>178,27</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fr-FR" sz="1400">
                          <a:effectLst/>
                        </a:rPr>
                        <a:t>92,2</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fr-FR" sz="1400">
                          <a:effectLst/>
                        </a:rPr>
                        <a:t>16,5</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fr-FR" sz="1400">
                          <a:effectLst/>
                        </a:rPr>
                        <a:t>13,8</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fr-FR" sz="1400">
                          <a:effectLst/>
                        </a:rPr>
                        <a:t>1,8</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2257090617"/>
                  </a:ext>
                </a:extLst>
              </a:tr>
              <a:tr h="376550">
                <a:tc>
                  <a:txBody>
                    <a:bodyPr/>
                    <a:lstStyle/>
                    <a:p>
                      <a:pPr algn="just">
                        <a:lnSpc>
                          <a:spcPct val="107000"/>
                        </a:lnSpc>
                        <a:spcAft>
                          <a:spcPts val="800"/>
                        </a:spcAft>
                      </a:pPr>
                      <a:r>
                        <a:rPr lang="fr-FR" sz="1200">
                          <a:effectLst/>
                        </a:rPr>
                        <a:t>Dépenses fiscales directes</a:t>
                      </a:r>
                      <a:endParaRPr lang="x-non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fr-FR" sz="1400" dirty="0">
                          <a:effectLst/>
                        </a:rPr>
                        <a:t>15,09</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fr-FR" sz="1400" dirty="0">
                          <a:effectLst/>
                        </a:rPr>
                        <a:t>7,8</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fr-FR" sz="1400" dirty="0">
                          <a:effectLst/>
                        </a:rPr>
                        <a:t>1,4</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fr-FR" sz="1400">
                          <a:effectLst/>
                        </a:rPr>
                        <a:t>1,2</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fr-FR" sz="1400">
                          <a:effectLst/>
                        </a:rPr>
                        <a:t>0,2</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3013668520"/>
                  </a:ext>
                </a:extLst>
              </a:tr>
              <a:tr h="376550">
                <a:tc>
                  <a:txBody>
                    <a:bodyPr/>
                    <a:lstStyle/>
                    <a:p>
                      <a:pPr algn="just">
                        <a:lnSpc>
                          <a:spcPct val="107000"/>
                        </a:lnSpc>
                        <a:spcAft>
                          <a:spcPts val="800"/>
                        </a:spcAft>
                      </a:pPr>
                      <a:r>
                        <a:rPr lang="fr-FR" sz="1200">
                          <a:effectLst/>
                        </a:rPr>
                        <a:t>Dépenses fiscales totales</a:t>
                      </a:r>
                      <a:endParaRPr lang="x-non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fr-FR" sz="1400">
                          <a:effectLst/>
                        </a:rPr>
                        <a:t>193,36</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fr-FR" sz="1400" dirty="0">
                          <a:effectLst/>
                        </a:rPr>
                        <a:t>100</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fr-FR" sz="1400">
                          <a:effectLst/>
                        </a:rPr>
                        <a:t>17,9</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fr-FR" sz="1400" dirty="0">
                          <a:effectLst/>
                        </a:rPr>
                        <a:t>14,9</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fr-FR" sz="1400" dirty="0">
                          <a:effectLst/>
                        </a:rPr>
                        <a:t>2,0</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3735365123"/>
                  </a:ext>
                </a:extLst>
              </a:tr>
            </a:tbl>
          </a:graphicData>
        </a:graphic>
      </p:graphicFrame>
      <p:graphicFrame>
        <p:nvGraphicFramePr>
          <p:cNvPr id="11" name="Tableau 10">
            <a:extLst>
              <a:ext uri="{FF2B5EF4-FFF2-40B4-BE49-F238E27FC236}">
                <a16:creationId xmlns:a16="http://schemas.microsoft.com/office/drawing/2014/main" xmlns="" id="{241363D4-E9B0-4E69-800D-451BD756BFB3}"/>
              </a:ext>
            </a:extLst>
          </p:cNvPr>
          <p:cNvGraphicFramePr>
            <a:graphicFrameLocks noGrp="1"/>
          </p:cNvGraphicFramePr>
          <p:nvPr>
            <p:extLst>
              <p:ext uri="{D42A27DB-BD31-4B8C-83A1-F6EECF244321}">
                <p14:modId xmlns:p14="http://schemas.microsoft.com/office/powerpoint/2010/main" val="609850336"/>
              </p:ext>
            </p:extLst>
          </p:nvPr>
        </p:nvGraphicFramePr>
        <p:xfrm>
          <a:off x="7001231" y="3815380"/>
          <a:ext cx="4877261" cy="2121582"/>
        </p:xfrm>
        <a:graphic>
          <a:graphicData uri="http://schemas.openxmlformats.org/drawingml/2006/table">
            <a:tbl>
              <a:tblPr firstRow="1" firstCol="1" bandRow="1">
                <a:tableStyleId>{93296810-A885-4BE3-A3E7-6D5BEEA58F35}</a:tableStyleId>
              </a:tblPr>
              <a:tblGrid>
                <a:gridCol w="1467388">
                  <a:extLst>
                    <a:ext uri="{9D8B030D-6E8A-4147-A177-3AD203B41FA5}">
                      <a16:colId xmlns:a16="http://schemas.microsoft.com/office/drawing/2014/main" xmlns="" val="3857718102"/>
                    </a:ext>
                  </a:extLst>
                </a:gridCol>
                <a:gridCol w="872561">
                  <a:extLst>
                    <a:ext uri="{9D8B030D-6E8A-4147-A177-3AD203B41FA5}">
                      <a16:colId xmlns:a16="http://schemas.microsoft.com/office/drawing/2014/main" xmlns="" val="4123798584"/>
                    </a:ext>
                  </a:extLst>
                </a:gridCol>
                <a:gridCol w="656060">
                  <a:extLst>
                    <a:ext uri="{9D8B030D-6E8A-4147-A177-3AD203B41FA5}">
                      <a16:colId xmlns:a16="http://schemas.microsoft.com/office/drawing/2014/main" xmlns="" val="264085638"/>
                    </a:ext>
                  </a:extLst>
                </a:gridCol>
                <a:gridCol w="656060">
                  <a:extLst>
                    <a:ext uri="{9D8B030D-6E8A-4147-A177-3AD203B41FA5}">
                      <a16:colId xmlns:a16="http://schemas.microsoft.com/office/drawing/2014/main" xmlns="" val="4718893"/>
                    </a:ext>
                  </a:extLst>
                </a:gridCol>
                <a:gridCol w="656060">
                  <a:extLst>
                    <a:ext uri="{9D8B030D-6E8A-4147-A177-3AD203B41FA5}">
                      <a16:colId xmlns:a16="http://schemas.microsoft.com/office/drawing/2014/main" xmlns="" val="779454301"/>
                    </a:ext>
                  </a:extLst>
                </a:gridCol>
                <a:gridCol w="569132">
                  <a:extLst>
                    <a:ext uri="{9D8B030D-6E8A-4147-A177-3AD203B41FA5}">
                      <a16:colId xmlns:a16="http://schemas.microsoft.com/office/drawing/2014/main" xmlns="" val="1107943828"/>
                    </a:ext>
                  </a:extLst>
                </a:gridCol>
              </a:tblGrid>
              <a:tr h="918837">
                <a:tc>
                  <a:txBody>
                    <a:bodyPr/>
                    <a:lstStyle/>
                    <a:p>
                      <a:pPr algn="ctr">
                        <a:lnSpc>
                          <a:spcPct val="107000"/>
                        </a:lnSpc>
                        <a:spcAft>
                          <a:spcPts val="800"/>
                        </a:spcAft>
                      </a:pPr>
                      <a:r>
                        <a:rPr lang="fr-FR" sz="1200" dirty="0">
                          <a:effectLst/>
                        </a:rPr>
                        <a:t>RUBRIQUES</a:t>
                      </a:r>
                    </a:p>
                    <a:p>
                      <a:pPr algn="ctr">
                        <a:lnSpc>
                          <a:spcPct val="107000"/>
                        </a:lnSpc>
                        <a:spcAft>
                          <a:spcPts val="800"/>
                        </a:spcAft>
                      </a:pPr>
                      <a:r>
                        <a:rPr lang="fr-FR" sz="1200" dirty="0">
                          <a:effectLst/>
                        </a:rPr>
                        <a:t>Données 2022</a:t>
                      </a:r>
                      <a:endParaRPr lang="x-non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fr-FR" sz="1200" dirty="0">
                          <a:effectLst/>
                        </a:rPr>
                        <a:t>Montant</a:t>
                      </a:r>
                      <a:endParaRPr lang="x-none" sz="1200" dirty="0">
                        <a:effectLst/>
                      </a:endParaRPr>
                    </a:p>
                    <a:p>
                      <a:pPr algn="ctr">
                        <a:lnSpc>
                          <a:spcPct val="107000"/>
                        </a:lnSpc>
                        <a:spcAft>
                          <a:spcPts val="800"/>
                        </a:spcAft>
                      </a:pPr>
                      <a:r>
                        <a:rPr lang="fr-FR" sz="1200" dirty="0">
                          <a:effectLst/>
                        </a:rPr>
                        <a:t>(en milliards FCFA) </a:t>
                      </a:r>
                      <a:endParaRPr lang="x-non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fr-FR" sz="1200">
                          <a:effectLst/>
                        </a:rPr>
                        <a:t>Part (%)</a:t>
                      </a:r>
                      <a:endParaRPr lang="x-non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fr-FR" sz="1200">
                          <a:effectLst/>
                        </a:rPr>
                        <a:t>% des recettes fiscales </a:t>
                      </a:r>
                      <a:endParaRPr lang="x-non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fr-FR" sz="1200">
                          <a:effectLst/>
                        </a:rPr>
                        <a:t>% des recettes totales </a:t>
                      </a:r>
                      <a:endParaRPr lang="x-non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fr-FR" sz="1200">
                          <a:effectLst/>
                        </a:rPr>
                        <a:t>% du PIB </a:t>
                      </a:r>
                      <a:endParaRPr lang="x-non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3177389499"/>
                  </a:ext>
                </a:extLst>
              </a:tr>
              <a:tr h="400915">
                <a:tc>
                  <a:txBody>
                    <a:bodyPr/>
                    <a:lstStyle/>
                    <a:p>
                      <a:pPr>
                        <a:lnSpc>
                          <a:spcPct val="107000"/>
                        </a:lnSpc>
                        <a:spcAft>
                          <a:spcPts val="800"/>
                        </a:spcAft>
                      </a:pPr>
                      <a:r>
                        <a:rPr lang="fr-FR" sz="1200">
                          <a:effectLst/>
                        </a:rPr>
                        <a:t>Dépenses fiscales indirectes</a:t>
                      </a:r>
                      <a:endParaRPr lang="x-non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400" dirty="0">
                          <a:effectLst/>
                        </a:rPr>
                        <a:t>163,91</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400">
                          <a:effectLst/>
                        </a:rPr>
                        <a:t>93,8</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400">
                          <a:effectLst/>
                        </a:rPr>
                        <a:t>12,4</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400">
                          <a:effectLst/>
                        </a:rPr>
                        <a:t>10,9</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400">
                          <a:effectLst/>
                        </a:rPr>
                        <a:t>1,5</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2257090617"/>
                  </a:ext>
                </a:extLst>
              </a:tr>
              <a:tr h="400915">
                <a:tc>
                  <a:txBody>
                    <a:bodyPr/>
                    <a:lstStyle/>
                    <a:p>
                      <a:pPr algn="just">
                        <a:lnSpc>
                          <a:spcPct val="107000"/>
                        </a:lnSpc>
                        <a:spcAft>
                          <a:spcPts val="800"/>
                        </a:spcAft>
                      </a:pPr>
                      <a:r>
                        <a:rPr lang="fr-FR" sz="1200">
                          <a:effectLst/>
                        </a:rPr>
                        <a:t>Dépenses fiscales directes</a:t>
                      </a:r>
                      <a:endParaRPr lang="x-non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400" dirty="0">
                          <a:effectLst/>
                        </a:rPr>
                        <a:t>10,91</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400" dirty="0">
                          <a:effectLst/>
                        </a:rPr>
                        <a:t>6,2</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400" dirty="0">
                          <a:effectLst/>
                        </a:rPr>
                        <a:t>0,8</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400" dirty="0">
                          <a:effectLst/>
                        </a:rPr>
                        <a:t>0,7</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400">
                          <a:effectLst/>
                        </a:rPr>
                        <a:t>0,1</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3013668520"/>
                  </a:ext>
                </a:extLst>
              </a:tr>
              <a:tr h="400915">
                <a:tc>
                  <a:txBody>
                    <a:bodyPr/>
                    <a:lstStyle/>
                    <a:p>
                      <a:pPr algn="just">
                        <a:lnSpc>
                          <a:spcPct val="107000"/>
                        </a:lnSpc>
                        <a:spcAft>
                          <a:spcPts val="800"/>
                        </a:spcAft>
                      </a:pPr>
                      <a:r>
                        <a:rPr lang="fr-FR" sz="1200">
                          <a:effectLst/>
                        </a:rPr>
                        <a:t>Dépenses fiscales totales</a:t>
                      </a:r>
                      <a:endParaRPr lang="x-non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400" dirty="0">
                          <a:effectLst/>
                        </a:rPr>
                        <a:t>174,82</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400" dirty="0">
                          <a:effectLst/>
                        </a:rPr>
                        <a:t>100</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400" dirty="0">
                          <a:effectLst/>
                        </a:rPr>
                        <a:t>13,2</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400" dirty="0">
                          <a:effectLst/>
                        </a:rPr>
                        <a:t>11,7</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400" dirty="0">
                          <a:effectLst/>
                        </a:rPr>
                        <a:t>1,6</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3735365123"/>
                  </a:ext>
                </a:extLst>
              </a:tr>
            </a:tbl>
          </a:graphicData>
        </a:graphic>
      </p:graphicFrame>
    </p:spTree>
    <p:extLst>
      <p:ext uri="{BB962C8B-B14F-4D97-AF65-F5344CB8AC3E}">
        <p14:creationId xmlns:p14="http://schemas.microsoft.com/office/powerpoint/2010/main" val="2176360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483dba53-7734-44b0-a8e9-8dd24ce872c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3F009AA20B2ED4399E9C39C77341190" ma:contentTypeVersion="15" ma:contentTypeDescription="Create a new document." ma:contentTypeScope="" ma:versionID="e51c0e6a976e31a83e840c0bd05819be">
  <xsd:schema xmlns:xsd="http://www.w3.org/2001/XMLSchema" xmlns:xs="http://www.w3.org/2001/XMLSchema" xmlns:p="http://schemas.microsoft.com/office/2006/metadata/properties" xmlns:ns3="483dba53-7734-44b0-a8e9-8dd24ce872c9" xmlns:ns4="c7d0f312-d748-48d1-b1de-9d5105df2206" targetNamespace="http://schemas.microsoft.com/office/2006/metadata/properties" ma:root="true" ma:fieldsID="cbd2116a1f1963a2b4ca6db55099263a" ns3:_="" ns4:_="">
    <xsd:import namespace="483dba53-7734-44b0-a8e9-8dd24ce872c9"/>
    <xsd:import namespace="c7d0f312-d748-48d1-b1de-9d5105df2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3dba53-7734-44b0-a8e9-8dd24ce872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d0f312-d748-48d1-b1de-9d5105df220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1610FB-6B60-430A-AF7F-2F73E6063DBE}">
  <ds:schemaRefs>
    <ds:schemaRef ds:uri="http://purl.org/dc/terms/"/>
    <ds:schemaRef ds:uri="http://schemas.openxmlformats.org/package/2006/metadata/core-properties"/>
    <ds:schemaRef ds:uri="483dba53-7734-44b0-a8e9-8dd24ce872c9"/>
    <ds:schemaRef ds:uri="http://schemas.microsoft.com/office/2006/documentManagement/types"/>
    <ds:schemaRef ds:uri="http://schemas.microsoft.com/office/infopath/2007/PartnerControls"/>
    <ds:schemaRef ds:uri="http://purl.org/dc/elements/1.1/"/>
    <ds:schemaRef ds:uri="http://schemas.microsoft.com/office/2006/metadata/properties"/>
    <ds:schemaRef ds:uri="c7d0f312-d748-48d1-b1de-9d5105df2206"/>
    <ds:schemaRef ds:uri="http://www.w3.org/XML/1998/namespace"/>
    <ds:schemaRef ds:uri="http://purl.org/dc/dcmitype/"/>
  </ds:schemaRefs>
</ds:datastoreItem>
</file>

<file path=customXml/itemProps2.xml><?xml version="1.0" encoding="utf-8"?>
<ds:datastoreItem xmlns:ds="http://schemas.openxmlformats.org/officeDocument/2006/customXml" ds:itemID="{93E94AD6-F46A-4C53-9E59-89117639EB21}">
  <ds:schemaRefs>
    <ds:schemaRef ds:uri="http://schemas.microsoft.com/sharepoint/v3/contenttype/forms"/>
  </ds:schemaRefs>
</ds:datastoreItem>
</file>

<file path=customXml/itemProps3.xml><?xml version="1.0" encoding="utf-8"?>
<ds:datastoreItem xmlns:ds="http://schemas.openxmlformats.org/officeDocument/2006/customXml" ds:itemID="{C033DA6C-8452-4A89-8703-C94BDCE100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3dba53-7734-44b0-a8e9-8dd24ce872c9"/>
    <ds:schemaRef ds:uri="c7d0f312-d748-48d1-b1de-9d5105df2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2421</TotalTime>
  <Words>2057</Words>
  <Application>Microsoft Office PowerPoint</Application>
  <PresentationFormat>Grand écran</PresentationFormat>
  <Paragraphs>484</Paragraphs>
  <Slides>22</Slides>
  <Notes>1</Notes>
  <HiddenSlides>0</HiddenSlides>
  <MMClips>0</MMClips>
  <ScaleCrop>false</ScaleCrop>
  <HeadingPairs>
    <vt:vector size="6" baseType="variant">
      <vt:variant>
        <vt:lpstr>Polices utilisées</vt:lpstr>
      </vt:variant>
      <vt:variant>
        <vt:i4>15</vt:i4>
      </vt:variant>
      <vt:variant>
        <vt:lpstr>Thème</vt:lpstr>
      </vt:variant>
      <vt:variant>
        <vt:i4>2</vt:i4>
      </vt:variant>
      <vt:variant>
        <vt:lpstr>Titres des diapositives</vt:lpstr>
      </vt:variant>
      <vt:variant>
        <vt:i4>22</vt:i4>
      </vt:variant>
    </vt:vector>
  </HeadingPairs>
  <TitlesOfParts>
    <vt:vector size="39" baseType="lpstr">
      <vt:lpstr>Abadi</vt:lpstr>
      <vt:lpstr>Aptos Display</vt:lpstr>
      <vt:lpstr>Arial</vt:lpstr>
      <vt:lpstr>Arial Narrow</vt:lpstr>
      <vt:lpstr>Bookman Old Style</vt:lpstr>
      <vt:lpstr>Calibri</vt:lpstr>
      <vt:lpstr>Calibri Light</vt:lpstr>
      <vt:lpstr>DengXian Light</vt:lpstr>
      <vt:lpstr>Franklin Gothic Book</vt:lpstr>
      <vt:lpstr>Lucida Sans</vt:lpstr>
      <vt:lpstr>Symbol</vt:lpstr>
      <vt:lpstr>Tahoma</vt:lpstr>
      <vt:lpstr>Times New Roman</vt:lpstr>
      <vt:lpstr>Verdana</vt:lpstr>
      <vt:lpstr>Wingdings</vt:lpstr>
      <vt:lpstr>Office Theme</vt:lpstr>
      <vt:lpstr>Office Theme</vt:lpstr>
      <vt:lpstr>DEFIS ET OPPORTUNITES DE LA MESURE DES DÉPENSES FISCALES AU BÉNIN  ATELIER RÉGIONAL SUR LES CADRES NATIONAUX DE FINANCEMENT INTÉGRÉS 2024 FINANCES PUBLIQUES POUR LE DÉVELOPPEMENT DURABLE EN AFRIQUE   Thibaut TOSSOU Ingénieur Economètre Statisticien  Direction Générale des Impôts du Bénin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Thank You  Merci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Macroeconomics and Governance Division  Macroeconomic Analysis Section; Economic Governance and Public Finance Section; Development Planning Section</dc:title>
  <dc:creator>Bartholomew Armah</dc:creator>
  <cp:lastModifiedBy>USER</cp:lastModifiedBy>
  <cp:revision>135</cp:revision>
  <dcterms:created xsi:type="dcterms:W3CDTF">2021-07-06T08:28:28Z</dcterms:created>
  <dcterms:modified xsi:type="dcterms:W3CDTF">2024-06-08T12:59:52Z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0x01010043F009AA20B2ED4399E9C39C77341190</vt:lpwstr>
  </property>
</Properties>
</file>