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 id="2147483648" r:id="rId5"/>
  </p:sldMasterIdLst>
  <p:notesMasterIdLst>
    <p:notesMasterId r:id="rId28"/>
  </p:notesMasterIdLst>
  <p:sldIdLst>
    <p:sldId id="263" r:id="rId6"/>
    <p:sldId id="337" r:id="rId7"/>
    <p:sldId id="338" r:id="rId8"/>
    <p:sldId id="339" r:id="rId9"/>
    <p:sldId id="340" r:id="rId10"/>
    <p:sldId id="356" r:id="rId11"/>
    <p:sldId id="341" r:id="rId12"/>
    <p:sldId id="342" r:id="rId13"/>
    <p:sldId id="343" r:id="rId14"/>
    <p:sldId id="344" r:id="rId15"/>
    <p:sldId id="345" r:id="rId16"/>
    <p:sldId id="346" r:id="rId17"/>
    <p:sldId id="347" r:id="rId18"/>
    <p:sldId id="348" r:id="rId19"/>
    <p:sldId id="349" r:id="rId20"/>
    <p:sldId id="350" r:id="rId21"/>
    <p:sldId id="351" r:id="rId22"/>
    <p:sldId id="352" r:id="rId23"/>
    <p:sldId id="354" r:id="rId24"/>
    <p:sldId id="353" r:id="rId25"/>
    <p:sldId id="355" r:id="rId26"/>
    <p:sldId id="26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0C343C-A983-C411-365B-8362C5865492}" v="7" dt="2024-06-11T10:33:05.07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Style moyen 2 - Accentuation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Style moyen 3 - Accentuation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viewProps" Target="viewProps.xml"/><Relationship Id="rId8"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a-Maria Beldiga [UNDP]" userId="S::ana-maria.beldiga_undp.org#ext#@unitednations.onmicrosoft.com::57f27de8-9084-4516-a8df-332414576d9b" providerId="AD" clId="Web-{F90C343C-A983-C411-365B-8362C5865492}"/>
    <pc:docChg chg="modSld">
      <pc:chgData name="Ana-Maria Beldiga [UNDP]" userId="S::ana-maria.beldiga_undp.org#ext#@unitednations.onmicrosoft.com::57f27de8-9084-4516-a8df-332414576d9b" providerId="AD" clId="Web-{F90C343C-A983-C411-365B-8362C5865492}" dt="2024-06-11T10:33:03.695" v="4" actId="20577"/>
      <pc:docMkLst>
        <pc:docMk/>
      </pc:docMkLst>
      <pc:sldChg chg="modSp">
        <pc:chgData name="Ana-Maria Beldiga [UNDP]" userId="S::ana-maria.beldiga_undp.org#ext#@unitednations.onmicrosoft.com::57f27de8-9084-4516-a8df-332414576d9b" providerId="AD" clId="Web-{F90C343C-A983-C411-365B-8362C5865492}" dt="2024-06-11T10:33:03.695" v="4" actId="20577"/>
        <pc:sldMkLst>
          <pc:docMk/>
          <pc:sldMk cId="1842697002" sldId="263"/>
        </pc:sldMkLst>
        <pc:spChg chg="mod">
          <ac:chgData name="Ana-Maria Beldiga [UNDP]" userId="S::ana-maria.beldiga_undp.org#ext#@unitednations.onmicrosoft.com::57f27de8-9084-4516-a8df-332414576d9b" providerId="AD" clId="Web-{F90C343C-A983-C411-365B-8362C5865492}" dt="2024-06-11T10:33:03.695" v="4" actId="20577"/>
          <ac:spMkLst>
            <pc:docMk/>
            <pc:sldMk cId="1842697002" sldId="263"/>
            <ac:spMk id="2" creationId="{2A850A60-F5C6-B949-93F9-8123B827A653}"/>
          </ac:spMkLst>
        </pc:spChg>
      </pc:sldChg>
    </pc:docChg>
  </pc:docChgLst>
  <pc:docChgLst>
    <pc:chgData clId="Web-{F90C343C-A983-C411-365B-8362C5865492}"/>
    <pc:docChg chg="modSld">
      <pc:chgData name="" userId="" providerId="" clId="Web-{F90C343C-A983-C411-365B-8362C5865492}" dt="2024-06-11T10:32:50.195" v="0" actId="20577"/>
      <pc:docMkLst>
        <pc:docMk/>
      </pc:docMkLst>
      <pc:sldChg chg="modSp">
        <pc:chgData name="" userId="" providerId="" clId="Web-{F90C343C-A983-C411-365B-8362C5865492}" dt="2024-06-11T10:32:50.195" v="0" actId="20577"/>
        <pc:sldMkLst>
          <pc:docMk/>
          <pc:sldMk cId="1842697002" sldId="263"/>
        </pc:sldMkLst>
        <pc:spChg chg="mod">
          <ac:chgData name="" userId="" providerId="" clId="Web-{F90C343C-A983-C411-365B-8362C5865492}" dt="2024-06-11T10:32:50.195" v="0" actId="20577"/>
          <ac:spMkLst>
            <pc:docMk/>
            <pc:sldMk cId="1842697002" sldId="263"/>
            <ac:spMk id="2" creationId="{2A850A60-F5C6-B949-93F9-8123B827A653}"/>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7912319-0D56-40EF-9CC2-BDD577452423}" type="doc">
      <dgm:prSet loTypeId="urn:microsoft.com/office/officeart/2005/8/layout/list1" loCatId="list" qsTypeId="urn:microsoft.com/office/officeart/2005/8/quickstyle/3d3" qsCatId="3D" csTypeId="urn:microsoft.com/office/officeart/2005/8/colors/colorful4" csCatId="colorful" phldr="1"/>
      <dgm:spPr/>
      <dgm:t>
        <a:bodyPr/>
        <a:lstStyle/>
        <a:p>
          <a:endParaRPr lang="fr-FR"/>
        </a:p>
      </dgm:t>
    </dgm:pt>
    <dgm:pt modelId="{0C87B3CE-7D51-41B1-854F-82496848024D}">
      <dgm:prSet phldrT="[Texte]" custT="1"/>
      <dgm:spPr/>
      <dgm:t>
        <a:bodyPr/>
        <a:lstStyle/>
        <a:p>
          <a:pPr algn="ctr"/>
          <a:r>
            <a:rPr lang="fr-FR" sz="2200" b="1" i="1">
              <a:latin typeface="Bookman Old Style" panose="02050604050505020204" pitchFamily="18" charset="0"/>
            </a:rPr>
            <a:t>INTRODUCTION</a:t>
          </a:r>
        </a:p>
      </dgm:t>
    </dgm:pt>
    <dgm:pt modelId="{98D6A841-13A8-4713-A102-658896665986}" type="parTrans" cxnId="{D8FD5E7A-CD70-46EE-90F1-A02F44AD1AD4}">
      <dgm:prSet/>
      <dgm:spPr/>
      <dgm:t>
        <a:bodyPr/>
        <a:lstStyle/>
        <a:p>
          <a:endParaRPr lang="fr-FR"/>
        </a:p>
      </dgm:t>
    </dgm:pt>
    <dgm:pt modelId="{7C24C358-DFF0-4F13-BF69-62E0E1A425AD}" type="sibTrans" cxnId="{D8FD5E7A-CD70-46EE-90F1-A02F44AD1AD4}">
      <dgm:prSet/>
      <dgm:spPr/>
      <dgm:t>
        <a:bodyPr/>
        <a:lstStyle/>
        <a:p>
          <a:endParaRPr lang="fr-FR"/>
        </a:p>
      </dgm:t>
    </dgm:pt>
    <dgm:pt modelId="{8048C889-725D-0145-8531-FE3102C2D873}">
      <dgm:prSet custT="1"/>
      <dgm:spPr/>
      <dgm:t>
        <a:bodyPr spcFirstLastPara="0" vert="horz" wrap="square" lIns="661676" tIns="55880" rIns="55880" bIns="55880" numCol="1" spcCol="1270" anchor="ctr" anchorCtr="0"/>
        <a:lstStyle/>
        <a:p>
          <a:pPr marL="0" lvl="0" indent="0" algn="ctr" defTabSz="977900">
            <a:lnSpc>
              <a:spcPct val="90000"/>
            </a:lnSpc>
            <a:spcBef>
              <a:spcPct val="0"/>
            </a:spcBef>
            <a:spcAft>
              <a:spcPct val="35000"/>
            </a:spcAft>
            <a:buNone/>
          </a:pPr>
          <a:r>
            <a:rPr lang="fr-FR" sz="2200" b="1" i="1">
              <a:latin typeface="Bookman Old Style" panose="02050604050505020204" pitchFamily="18" charset="0"/>
            </a:rPr>
            <a:t> CONCLUSION</a:t>
          </a:r>
        </a:p>
      </dgm:t>
    </dgm:pt>
    <dgm:pt modelId="{30FB6028-EDF3-8244-BF09-BB292739F062}" type="parTrans" cxnId="{69904916-9FBE-BB4A-BBE8-06DDD5E4E4DE}">
      <dgm:prSet/>
      <dgm:spPr/>
      <dgm:t>
        <a:bodyPr/>
        <a:lstStyle/>
        <a:p>
          <a:endParaRPr lang="fr-FR"/>
        </a:p>
      </dgm:t>
    </dgm:pt>
    <dgm:pt modelId="{2DBC9D5D-9B5F-F246-BC4A-55BA4BD837FD}" type="sibTrans" cxnId="{69904916-9FBE-BB4A-BBE8-06DDD5E4E4DE}">
      <dgm:prSet/>
      <dgm:spPr/>
      <dgm:t>
        <a:bodyPr/>
        <a:lstStyle/>
        <a:p>
          <a:endParaRPr lang="fr-FR"/>
        </a:p>
      </dgm:t>
    </dgm:pt>
    <dgm:pt modelId="{43124014-E518-4BB5-B1D8-73F0CCA53409}">
      <dgm:prSet phldrT="[Texte]" custT="1"/>
      <dgm:spPr/>
      <dgm:t>
        <a:bodyPr/>
        <a:lstStyle/>
        <a:p>
          <a:r>
            <a:rPr lang="fr-FR" sz="2200" b="1" i="1">
              <a:latin typeface="Bookman Old Style" panose="02050604050505020204" pitchFamily="18" charset="0"/>
            </a:rPr>
            <a:t>II. INSTITUTIONAL GOVERNANCE OF TAX EXPENDITURE</a:t>
          </a:r>
        </a:p>
      </dgm:t>
    </dgm:pt>
    <dgm:pt modelId="{1031B867-D796-4310-A53A-74E5F4ACCE5B}" type="parTrans" cxnId="{37D155EF-E0F1-46C2-A71B-08D2A7606CD9}">
      <dgm:prSet/>
      <dgm:spPr/>
      <dgm:t>
        <a:bodyPr/>
        <a:lstStyle/>
        <a:p>
          <a:endParaRPr lang="fr-FR"/>
        </a:p>
      </dgm:t>
    </dgm:pt>
    <dgm:pt modelId="{FFBE95A2-EA3E-421F-87B9-2D6E74CF00D4}" type="sibTrans" cxnId="{37D155EF-E0F1-46C2-A71B-08D2A7606CD9}">
      <dgm:prSet/>
      <dgm:spPr/>
      <dgm:t>
        <a:bodyPr/>
        <a:lstStyle/>
        <a:p>
          <a:endParaRPr lang="fr-FR"/>
        </a:p>
      </dgm:t>
    </dgm:pt>
    <dgm:pt modelId="{E7101B22-7BDE-419B-A371-4B65BE9863A9}">
      <dgm:prSet phldrT="[Texte]" custT="1"/>
      <dgm:spPr/>
      <dgm:t>
        <a:bodyPr/>
        <a:lstStyle/>
        <a:p>
          <a:r>
            <a:rPr lang="fr-FR" sz="2200" b="1" i="1">
              <a:latin typeface="Bookman Old Style" panose="02050604050505020204" pitchFamily="18" charset="0"/>
            </a:rPr>
            <a:t>III. CHALLENGES IN MEASURING TAX EXPENDITURE</a:t>
          </a:r>
        </a:p>
      </dgm:t>
    </dgm:pt>
    <dgm:pt modelId="{7C9F4E18-9282-4545-85F8-E9EE06FDEA5E}" type="parTrans" cxnId="{A4D46540-1728-4BA9-BD5C-6A082C43E0D3}">
      <dgm:prSet/>
      <dgm:spPr/>
      <dgm:t>
        <a:bodyPr/>
        <a:lstStyle/>
        <a:p>
          <a:endParaRPr lang="fr-FR"/>
        </a:p>
      </dgm:t>
    </dgm:pt>
    <dgm:pt modelId="{D5068D15-1B07-4E52-A1D5-DAF3E470A17A}" type="sibTrans" cxnId="{A4D46540-1728-4BA9-BD5C-6A082C43E0D3}">
      <dgm:prSet/>
      <dgm:spPr/>
      <dgm:t>
        <a:bodyPr/>
        <a:lstStyle/>
        <a:p>
          <a:endParaRPr lang="fr-FR"/>
        </a:p>
      </dgm:t>
    </dgm:pt>
    <dgm:pt modelId="{CA5CA5AE-611E-4168-B099-9705C7E353DE}">
      <dgm:prSet phldrT="[Texte]" custT="1"/>
      <dgm:spPr/>
      <dgm:t>
        <a:bodyPr/>
        <a:lstStyle/>
        <a:p>
          <a:r>
            <a:rPr lang="fr-FR" sz="2200" b="1" i="1">
              <a:latin typeface="Bookman Old Style" panose="02050604050505020204" pitchFamily="18" charset="0"/>
            </a:rPr>
            <a:t>I. EXPERIENCE IN EVALUATING TAX EXPENDITURE</a:t>
          </a:r>
        </a:p>
      </dgm:t>
    </dgm:pt>
    <dgm:pt modelId="{804353CD-85E3-4B59-A4FF-3ADAB0269438}" type="parTrans" cxnId="{51C58D6F-D40D-4525-87FC-CF7A07AD4674}">
      <dgm:prSet/>
      <dgm:spPr/>
      <dgm:t>
        <a:bodyPr/>
        <a:lstStyle/>
        <a:p>
          <a:endParaRPr lang="fr-FR"/>
        </a:p>
      </dgm:t>
    </dgm:pt>
    <dgm:pt modelId="{C3A3AA6E-4520-4BDD-8DC9-CADE616D7CE6}" type="sibTrans" cxnId="{51C58D6F-D40D-4525-87FC-CF7A07AD4674}">
      <dgm:prSet/>
      <dgm:spPr/>
      <dgm:t>
        <a:bodyPr/>
        <a:lstStyle/>
        <a:p>
          <a:endParaRPr lang="fr-FR"/>
        </a:p>
      </dgm:t>
    </dgm:pt>
    <dgm:pt modelId="{2F3C44D2-255B-46F3-BFAE-6D097BCA4F35}">
      <dgm:prSet phldrT="[Texte]" custT="1"/>
      <dgm:spPr/>
      <dgm:t>
        <a:bodyPr/>
        <a:lstStyle/>
        <a:p>
          <a:r>
            <a:rPr lang="fr-FR" sz="2200" b="1" i="1">
              <a:latin typeface="Bookman Old Style" panose="02050604050505020204" pitchFamily="18" charset="0"/>
            </a:rPr>
            <a:t>IV. OPPORTUNITIES</a:t>
          </a:r>
        </a:p>
      </dgm:t>
    </dgm:pt>
    <dgm:pt modelId="{1D656711-D04A-4B34-8664-69D0F33EA176}" type="parTrans" cxnId="{91CAA24D-BEB8-43D4-8B09-EB621B9DE33C}">
      <dgm:prSet/>
      <dgm:spPr/>
      <dgm:t>
        <a:bodyPr/>
        <a:lstStyle/>
        <a:p>
          <a:endParaRPr lang="fr-FR"/>
        </a:p>
      </dgm:t>
    </dgm:pt>
    <dgm:pt modelId="{201CA203-1605-4607-BD63-C7FB136E35B0}" type="sibTrans" cxnId="{91CAA24D-BEB8-43D4-8B09-EB621B9DE33C}">
      <dgm:prSet/>
      <dgm:spPr/>
      <dgm:t>
        <a:bodyPr/>
        <a:lstStyle/>
        <a:p>
          <a:endParaRPr lang="fr-FR"/>
        </a:p>
      </dgm:t>
    </dgm:pt>
    <dgm:pt modelId="{7333B817-188A-45F4-8D55-700AEE82044B}" type="pres">
      <dgm:prSet presAssocID="{87912319-0D56-40EF-9CC2-BDD577452423}" presName="linear" presStyleCnt="0">
        <dgm:presLayoutVars>
          <dgm:dir/>
          <dgm:animLvl val="lvl"/>
          <dgm:resizeHandles val="exact"/>
        </dgm:presLayoutVars>
      </dgm:prSet>
      <dgm:spPr/>
    </dgm:pt>
    <dgm:pt modelId="{17463D27-19B2-43F2-9EC7-1C29D66A2859}" type="pres">
      <dgm:prSet presAssocID="{0C87B3CE-7D51-41B1-854F-82496848024D}" presName="parentLin" presStyleCnt="0"/>
      <dgm:spPr/>
    </dgm:pt>
    <dgm:pt modelId="{75CD52E5-9CB5-4CEB-A808-7B717A830620}" type="pres">
      <dgm:prSet presAssocID="{0C87B3CE-7D51-41B1-854F-82496848024D}" presName="parentLeftMargin" presStyleLbl="node1" presStyleIdx="0" presStyleCnt="6"/>
      <dgm:spPr/>
    </dgm:pt>
    <dgm:pt modelId="{31842E44-DE3A-4C9B-97D4-8C21C56CF0F8}" type="pres">
      <dgm:prSet presAssocID="{0C87B3CE-7D51-41B1-854F-82496848024D}" presName="parentText" presStyleLbl="node1" presStyleIdx="0" presStyleCnt="6" custScaleX="142857">
        <dgm:presLayoutVars>
          <dgm:chMax val="0"/>
          <dgm:bulletEnabled val="1"/>
        </dgm:presLayoutVars>
      </dgm:prSet>
      <dgm:spPr/>
    </dgm:pt>
    <dgm:pt modelId="{462DDF2C-F368-49E7-9120-DF4E41BE6A83}" type="pres">
      <dgm:prSet presAssocID="{0C87B3CE-7D51-41B1-854F-82496848024D}" presName="negativeSpace" presStyleCnt="0"/>
      <dgm:spPr/>
    </dgm:pt>
    <dgm:pt modelId="{EEF979BF-8F7E-41D8-BA7A-0461BE946D67}" type="pres">
      <dgm:prSet presAssocID="{0C87B3CE-7D51-41B1-854F-82496848024D}" presName="childText" presStyleLbl="conFgAcc1" presStyleIdx="0" presStyleCnt="6">
        <dgm:presLayoutVars>
          <dgm:bulletEnabled val="1"/>
        </dgm:presLayoutVars>
      </dgm:prSet>
      <dgm:spPr/>
    </dgm:pt>
    <dgm:pt modelId="{00765B56-826A-4834-9A45-6EA0C0721E91}" type="pres">
      <dgm:prSet presAssocID="{7C24C358-DFF0-4F13-BF69-62E0E1A425AD}" presName="spaceBetweenRectangles" presStyleCnt="0"/>
      <dgm:spPr/>
    </dgm:pt>
    <dgm:pt modelId="{5483F294-BD81-45A4-909A-E11FA08FA7B9}" type="pres">
      <dgm:prSet presAssocID="{CA5CA5AE-611E-4168-B099-9705C7E353DE}" presName="parentLin" presStyleCnt="0"/>
      <dgm:spPr/>
    </dgm:pt>
    <dgm:pt modelId="{7D23DC53-9667-47E0-83FE-78218F2BB81B}" type="pres">
      <dgm:prSet presAssocID="{CA5CA5AE-611E-4168-B099-9705C7E353DE}" presName="parentLeftMargin" presStyleLbl="node1" presStyleIdx="0" presStyleCnt="6"/>
      <dgm:spPr/>
    </dgm:pt>
    <dgm:pt modelId="{DADC293B-A5F2-481D-830E-ED67E5A7B125}" type="pres">
      <dgm:prSet presAssocID="{CA5CA5AE-611E-4168-B099-9705C7E353DE}" presName="parentText" presStyleLbl="node1" presStyleIdx="1" presStyleCnt="6" custScaleX="142857">
        <dgm:presLayoutVars>
          <dgm:chMax val="0"/>
          <dgm:bulletEnabled val="1"/>
        </dgm:presLayoutVars>
      </dgm:prSet>
      <dgm:spPr/>
    </dgm:pt>
    <dgm:pt modelId="{D6B940ED-F284-4362-87F4-9A53C6BA9870}" type="pres">
      <dgm:prSet presAssocID="{CA5CA5AE-611E-4168-B099-9705C7E353DE}" presName="negativeSpace" presStyleCnt="0"/>
      <dgm:spPr/>
    </dgm:pt>
    <dgm:pt modelId="{2D98A853-293E-452D-BA5D-6A293D9BAE87}" type="pres">
      <dgm:prSet presAssocID="{CA5CA5AE-611E-4168-B099-9705C7E353DE}" presName="childText" presStyleLbl="conFgAcc1" presStyleIdx="1" presStyleCnt="6">
        <dgm:presLayoutVars>
          <dgm:bulletEnabled val="1"/>
        </dgm:presLayoutVars>
      </dgm:prSet>
      <dgm:spPr/>
    </dgm:pt>
    <dgm:pt modelId="{3F1A8F2E-71CF-4FA0-8891-F7C84AECF52F}" type="pres">
      <dgm:prSet presAssocID="{C3A3AA6E-4520-4BDD-8DC9-CADE616D7CE6}" presName="spaceBetweenRectangles" presStyleCnt="0"/>
      <dgm:spPr/>
    </dgm:pt>
    <dgm:pt modelId="{3756B359-A160-4AF6-BA7D-9445ACE77990}" type="pres">
      <dgm:prSet presAssocID="{43124014-E518-4BB5-B1D8-73F0CCA53409}" presName="parentLin" presStyleCnt="0"/>
      <dgm:spPr/>
    </dgm:pt>
    <dgm:pt modelId="{18AFDB0B-8D70-4FCC-B59D-44A169919CCB}" type="pres">
      <dgm:prSet presAssocID="{43124014-E518-4BB5-B1D8-73F0CCA53409}" presName="parentLeftMargin" presStyleLbl="node1" presStyleIdx="1" presStyleCnt="6"/>
      <dgm:spPr/>
    </dgm:pt>
    <dgm:pt modelId="{3B8B00A5-B5BC-49FC-88A5-250D95BFA7AE}" type="pres">
      <dgm:prSet presAssocID="{43124014-E518-4BB5-B1D8-73F0CCA53409}" presName="parentText" presStyleLbl="node1" presStyleIdx="2" presStyleCnt="6" custScaleX="142857">
        <dgm:presLayoutVars>
          <dgm:chMax val="0"/>
          <dgm:bulletEnabled val="1"/>
        </dgm:presLayoutVars>
      </dgm:prSet>
      <dgm:spPr/>
    </dgm:pt>
    <dgm:pt modelId="{188E9DD6-7F48-4E79-BB9E-DE38472686E8}" type="pres">
      <dgm:prSet presAssocID="{43124014-E518-4BB5-B1D8-73F0CCA53409}" presName="negativeSpace" presStyleCnt="0"/>
      <dgm:spPr/>
    </dgm:pt>
    <dgm:pt modelId="{BD76936A-AEAD-4A40-BE37-AC2F9B2948B9}" type="pres">
      <dgm:prSet presAssocID="{43124014-E518-4BB5-B1D8-73F0CCA53409}" presName="childText" presStyleLbl="conFgAcc1" presStyleIdx="2" presStyleCnt="6">
        <dgm:presLayoutVars>
          <dgm:bulletEnabled val="1"/>
        </dgm:presLayoutVars>
      </dgm:prSet>
      <dgm:spPr/>
    </dgm:pt>
    <dgm:pt modelId="{D11D7FF9-72C8-4593-B12B-DF58AF7067DB}" type="pres">
      <dgm:prSet presAssocID="{FFBE95A2-EA3E-421F-87B9-2D6E74CF00D4}" presName="spaceBetweenRectangles" presStyleCnt="0"/>
      <dgm:spPr/>
    </dgm:pt>
    <dgm:pt modelId="{F1D3CAAE-E3FC-4638-804F-B4487E329F74}" type="pres">
      <dgm:prSet presAssocID="{E7101B22-7BDE-419B-A371-4B65BE9863A9}" presName="parentLin" presStyleCnt="0"/>
      <dgm:spPr/>
    </dgm:pt>
    <dgm:pt modelId="{315C46B1-A2B7-4293-857B-B3C5D8255357}" type="pres">
      <dgm:prSet presAssocID="{E7101B22-7BDE-419B-A371-4B65BE9863A9}" presName="parentLeftMargin" presStyleLbl="node1" presStyleIdx="2" presStyleCnt="6"/>
      <dgm:spPr/>
    </dgm:pt>
    <dgm:pt modelId="{CF900694-4DA4-4DB8-9CE8-681BCA527FF6}" type="pres">
      <dgm:prSet presAssocID="{E7101B22-7BDE-419B-A371-4B65BE9863A9}" presName="parentText" presStyleLbl="node1" presStyleIdx="3" presStyleCnt="6" custScaleX="142857">
        <dgm:presLayoutVars>
          <dgm:chMax val="0"/>
          <dgm:bulletEnabled val="1"/>
        </dgm:presLayoutVars>
      </dgm:prSet>
      <dgm:spPr/>
    </dgm:pt>
    <dgm:pt modelId="{464CE328-4655-4DDC-9ED5-7D7C6CFF64D2}" type="pres">
      <dgm:prSet presAssocID="{E7101B22-7BDE-419B-A371-4B65BE9863A9}" presName="negativeSpace" presStyleCnt="0"/>
      <dgm:spPr/>
    </dgm:pt>
    <dgm:pt modelId="{AC81D4C2-C60D-4C8D-887C-9E6B3797AE7A}" type="pres">
      <dgm:prSet presAssocID="{E7101B22-7BDE-419B-A371-4B65BE9863A9}" presName="childText" presStyleLbl="conFgAcc1" presStyleIdx="3" presStyleCnt="6">
        <dgm:presLayoutVars>
          <dgm:bulletEnabled val="1"/>
        </dgm:presLayoutVars>
      </dgm:prSet>
      <dgm:spPr/>
    </dgm:pt>
    <dgm:pt modelId="{880F56A7-394E-49F5-9D89-81527CD126D6}" type="pres">
      <dgm:prSet presAssocID="{D5068D15-1B07-4E52-A1D5-DAF3E470A17A}" presName="spaceBetweenRectangles" presStyleCnt="0"/>
      <dgm:spPr/>
    </dgm:pt>
    <dgm:pt modelId="{13D794B5-F4D1-48A9-9D7D-3BE46ED4FF14}" type="pres">
      <dgm:prSet presAssocID="{2F3C44D2-255B-46F3-BFAE-6D097BCA4F35}" presName="parentLin" presStyleCnt="0"/>
      <dgm:spPr/>
    </dgm:pt>
    <dgm:pt modelId="{EE4BC8A3-4520-43D6-AFB9-42FA6CA100F5}" type="pres">
      <dgm:prSet presAssocID="{2F3C44D2-255B-46F3-BFAE-6D097BCA4F35}" presName="parentLeftMargin" presStyleLbl="node1" presStyleIdx="3" presStyleCnt="6"/>
      <dgm:spPr/>
    </dgm:pt>
    <dgm:pt modelId="{B387F7E2-809E-482E-BB0C-ABBE1AB17232}" type="pres">
      <dgm:prSet presAssocID="{2F3C44D2-255B-46F3-BFAE-6D097BCA4F35}" presName="parentText" presStyleLbl="node1" presStyleIdx="4" presStyleCnt="6" custScaleX="142857">
        <dgm:presLayoutVars>
          <dgm:chMax val="0"/>
          <dgm:bulletEnabled val="1"/>
        </dgm:presLayoutVars>
      </dgm:prSet>
      <dgm:spPr/>
    </dgm:pt>
    <dgm:pt modelId="{2A5FFD8C-A44B-4577-882A-27759661CA39}" type="pres">
      <dgm:prSet presAssocID="{2F3C44D2-255B-46F3-BFAE-6D097BCA4F35}" presName="negativeSpace" presStyleCnt="0"/>
      <dgm:spPr/>
    </dgm:pt>
    <dgm:pt modelId="{C877F82C-9114-4DA4-9FD5-ECE7F71FD26E}" type="pres">
      <dgm:prSet presAssocID="{2F3C44D2-255B-46F3-BFAE-6D097BCA4F35}" presName="childText" presStyleLbl="conFgAcc1" presStyleIdx="4" presStyleCnt="6">
        <dgm:presLayoutVars>
          <dgm:bulletEnabled val="1"/>
        </dgm:presLayoutVars>
      </dgm:prSet>
      <dgm:spPr/>
    </dgm:pt>
    <dgm:pt modelId="{967DA867-3CBC-448B-85F1-8ED29589EFE1}" type="pres">
      <dgm:prSet presAssocID="{201CA203-1605-4607-BD63-C7FB136E35B0}" presName="spaceBetweenRectangles" presStyleCnt="0"/>
      <dgm:spPr/>
    </dgm:pt>
    <dgm:pt modelId="{CBE7FCDB-5B2D-452F-98A7-CFB50FBC1A5B}" type="pres">
      <dgm:prSet presAssocID="{8048C889-725D-0145-8531-FE3102C2D873}" presName="parentLin" presStyleCnt="0"/>
      <dgm:spPr/>
    </dgm:pt>
    <dgm:pt modelId="{45E97866-88AB-4CBA-8EFE-67B389692754}" type="pres">
      <dgm:prSet presAssocID="{8048C889-725D-0145-8531-FE3102C2D873}" presName="parentLeftMargin" presStyleLbl="node1" presStyleIdx="4" presStyleCnt="6"/>
      <dgm:spPr/>
    </dgm:pt>
    <dgm:pt modelId="{7B53978E-3D8D-4B21-9B80-EE8C29435B81}" type="pres">
      <dgm:prSet presAssocID="{8048C889-725D-0145-8531-FE3102C2D873}" presName="parentText" presStyleLbl="node1" presStyleIdx="5" presStyleCnt="6" custScaleX="142857">
        <dgm:presLayoutVars>
          <dgm:chMax val="0"/>
          <dgm:bulletEnabled val="1"/>
        </dgm:presLayoutVars>
      </dgm:prSet>
      <dgm:spPr/>
    </dgm:pt>
    <dgm:pt modelId="{42907D4E-4ECF-4246-A34C-8E1BF86AA635}" type="pres">
      <dgm:prSet presAssocID="{8048C889-725D-0145-8531-FE3102C2D873}" presName="negativeSpace" presStyleCnt="0"/>
      <dgm:spPr/>
    </dgm:pt>
    <dgm:pt modelId="{3B3C74C3-D7BC-4321-9FF1-4E60AAAC71DE}" type="pres">
      <dgm:prSet presAssocID="{8048C889-725D-0145-8531-FE3102C2D873}" presName="childText" presStyleLbl="conFgAcc1" presStyleIdx="5" presStyleCnt="6">
        <dgm:presLayoutVars>
          <dgm:bulletEnabled val="1"/>
        </dgm:presLayoutVars>
      </dgm:prSet>
      <dgm:spPr/>
    </dgm:pt>
  </dgm:ptLst>
  <dgm:cxnLst>
    <dgm:cxn modelId="{69904916-9FBE-BB4A-BBE8-06DDD5E4E4DE}" srcId="{87912319-0D56-40EF-9CC2-BDD577452423}" destId="{8048C889-725D-0145-8531-FE3102C2D873}" srcOrd="5" destOrd="0" parTransId="{30FB6028-EDF3-8244-BF09-BB292739F062}" sibTransId="{2DBC9D5D-9B5F-F246-BC4A-55BA4BD837FD}"/>
    <dgm:cxn modelId="{A4D46540-1728-4BA9-BD5C-6A082C43E0D3}" srcId="{87912319-0D56-40EF-9CC2-BDD577452423}" destId="{E7101B22-7BDE-419B-A371-4B65BE9863A9}" srcOrd="3" destOrd="0" parTransId="{7C9F4E18-9282-4545-85F8-E9EE06FDEA5E}" sibTransId="{D5068D15-1B07-4E52-A1D5-DAF3E470A17A}"/>
    <dgm:cxn modelId="{D5A04247-BCFA-41E8-84F5-D319A5F506C2}" type="presOf" srcId="{8048C889-725D-0145-8531-FE3102C2D873}" destId="{7B53978E-3D8D-4B21-9B80-EE8C29435B81}" srcOrd="1" destOrd="0" presId="urn:microsoft.com/office/officeart/2005/8/layout/list1"/>
    <dgm:cxn modelId="{91CAA24D-BEB8-43D4-8B09-EB621B9DE33C}" srcId="{87912319-0D56-40EF-9CC2-BDD577452423}" destId="{2F3C44D2-255B-46F3-BFAE-6D097BCA4F35}" srcOrd="4" destOrd="0" parTransId="{1D656711-D04A-4B34-8664-69D0F33EA176}" sibTransId="{201CA203-1605-4607-BD63-C7FB136E35B0}"/>
    <dgm:cxn modelId="{51C58D6F-D40D-4525-87FC-CF7A07AD4674}" srcId="{87912319-0D56-40EF-9CC2-BDD577452423}" destId="{CA5CA5AE-611E-4168-B099-9705C7E353DE}" srcOrd="1" destOrd="0" parTransId="{804353CD-85E3-4B59-A4FF-3ADAB0269438}" sibTransId="{C3A3AA6E-4520-4BDD-8DC9-CADE616D7CE6}"/>
    <dgm:cxn modelId="{5A43F86F-13AD-4662-84C1-A4569130ABD8}" type="presOf" srcId="{43124014-E518-4BB5-B1D8-73F0CCA53409}" destId="{3B8B00A5-B5BC-49FC-88A5-250D95BFA7AE}" srcOrd="1" destOrd="0" presId="urn:microsoft.com/office/officeart/2005/8/layout/list1"/>
    <dgm:cxn modelId="{A3F92474-34EA-4340-B944-0112FCD91379}" type="presOf" srcId="{CA5CA5AE-611E-4168-B099-9705C7E353DE}" destId="{7D23DC53-9667-47E0-83FE-78218F2BB81B}" srcOrd="0" destOrd="0" presId="urn:microsoft.com/office/officeart/2005/8/layout/list1"/>
    <dgm:cxn modelId="{68263776-77EF-479E-8BEF-24EE7CF3FACE}" type="presOf" srcId="{E7101B22-7BDE-419B-A371-4B65BE9863A9}" destId="{315C46B1-A2B7-4293-857B-B3C5D8255357}" srcOrd="0" destOrd="0" presId="urn:microsoft.com/office/officeart/2005/8/layout/list1"/>
    <dgm:cxn modelId="{D8FD5E7A-CD70-46EE-90F1-A02F44AD1AD4}" srcId="{87912319-0D56-40EF-9CC2-BDD577452423}" destId="{0C87B3CE-7D51-41B1-854F-82496848024D}" srcOrd="0" destOrd="0" parTransId="{98D6A841-13A8-4713-A102-658896665986}" sibTransId="{7C24C358-DFF0-4F13-BF69-62E0E1A425AD}"/>
    <dgm:cxn modelId="{3D24B097-7654-4FC9-AEBD-04C7E9412EFD}" type="presOf" srcId="{8048C889-725D-0145-8531-FE3102C2D873}" destId="{45E97866-88AB-4CBA-8EFE-67B389692754}" srcOrd="0" destOrd="0" presId="urn:microsoft.com/office/officeart/2005/8/layout/list1"/>
    <dgm:cxn modelId="{032465AA-AF62-4535-8A25-AB76FD197E9B}" type="presOf" srcId="{0C87B3CE-7D51-41B1-854F-82496848024D}" destId="{31842E44-DE3A-4C9B-97D4-8C21C56CF0F8}" srcOrd="1" destOrd="0" presId="urn:microsoft.com/office/officeart/2005/8/layout/list1"/>
    <dgm:cxn modelId="{B667B7AB-AB0A-40EB-8F9A-7D7579984020}" type="presOf" srcId="{2F3C44D2-255B-46F3-BFAE-6D097BCA4F35}" destId="{B387F7E2-809E-482E-BB0C-ABBE1AB17232}" srcOrd="1" destOrd="0" presId="urn:microsoft.com/office/officeart/2005/8/layout/list1"/>
    <dgm:cxn modelId="{40E045AC-2BD4-426D-B544-A2A60B954DF2}" type="presOf" srcId="{E7101B22-7BDE-419B-A371-4B65BE9863A9}" destId="{CF900694-4DA4-4DB8-9CE8-681BCA527FF6}" srcOrd="1" destOrd="0" presId="urn:microsoft.com/office/officeart/2005/8/layout/list1"/>
    <dgm:cxn modelId="{BDC926BD-7042-40D3-AE6D-0650FA27C3E4}" type="presOf" srcId="{43124014-E518-4BB5-B1D8-73F0CCA53409}" destId="{18AFDB0B-8D70-4FCC-B59D-44A169919CCB}" srcOrd="0" destOrd="0" presId="urn:microsoft.com/office/officeart/2005/8/layout/list1"/>
    <dgm:cxn modelId="{293619C6-9D6C-4DF4-A132-7989AB1BAC00}" type="presOf" srcId="{0C87B3CE-7D51-41B1-854F-82496848024D}" destId="{75CD52E5-9CB5-4CEB-A808-7B717A830620}" srcOrd="0" destOrd="0" presId="urn:microsoft.com/office/officeart/2005/8/layout/list1"/>
    <dgm:cxn modelId="{702287DD-377B-4F83-9C27-2AB187D8B7EB}" type="presOf" srcId="{CA5CA5AE-611E-4168-B099-9705C7E353DE}" destId="{DADC293B-A5F2-481D-830E-ED67E5A7B125}" srcOrd="1" destOrd="0" presId="urn:microsoft.com/office/officeart/2005/8/layout/list1"/>
    <dgm:cxn modelId="{9D4DD3E8-8231-45E5-8582-CB5E1D7E0746}" type="presOf" srcId="{2F3C44D2-255B-46F3-BFAE-6D097BCA4F35}" destId="{EE4BC8A3-4520-43D6-AFB9-42FA6CA100F5}" srcOrd="0" destOrd="0" presId="urn:microsoft.com/office/officeart/2005/8/layout/list1"/>
    <dgm:cxn modelId="{37D155EF-E0F1-46C2-A71B-08D2A7606CD9}" srcId="{87912319-0D56-40EF-9CC2-BDD577452423}" destId="{43124014-E518-4BB5-B1D8-73F0CCA53409}" srcOrd="2" destOrd="0" parTransId="{1031B867-D796-4310-A53A-74E5F4ACCE5B}" sibTransId="{FFBE95A2-EA3E-421F-87B9-2D6E74CF00D4}"/>
    <dgm:cxn modelId="{AAFEFCF7-0852-4A9A-8254-60890FD160D9}" type="presOf" srcId="{87912319-0D56-40EF-9CC2-BDD577452423}" destId="{7333B817-188A-45F4-8D55-700AEE82044B}" srcOrd="0" destOrd="0" presId="urn:microsoft.com/office/officeart/2005/8/layout/list1"/>
    <dgm:cxn modelId="{B47F30D3-C39D-4B34-8C1E-D317D28C372D}" type="presParOf" srcId="{7333B817-188A-45F4-8D55-700AEE82044B}" destId="{17463D27-19B2-43F2-9EC7-1C29D66A2859}" srcOrd="0" destOrd="0" presId="urn:microsoft.com/office/officeart/2005/8/layout/list1"/>
    <dgm:cxn modelId="{9EDB7A63-C195-44B6-9490-F85ADECECE5A}" type="presParOf" srcId="{17463D27-19B2-43F2-9EC7-1C29D66A2859}" destId="{75CD52E5-9CB5-4CEB-A808-7B717A830620}" srcOrd="0" destOrd="0" presId="urn:microsoft.com/office/officeart/2005/8/layout/list1"/>
    <dgm:cxn modelId="{1079C068-4285-49CD-9FB7-42F7C87F2883}" type="presParOf" srcId="{17463D27-19B2-43F2-9EC7-1C29D66A2859}" destId="{31842E44-DE3A-4C9B-97D4-8C21C56CF0F8}" srcOrd="1" destOrd="0" presId="urn:microsoft.com/office/officeart/2005/8/layout/list1"/>
    <dgm:cxn modelId="{233FCA0E-9598-4258-A9AF-CED6D45E8C31}" type="presParOf" srcId="{7333B817-188A-45F4-8D55-700AEE82044B}" destId="{462DDF2C-F368-49E7-9120-DF4E41BE6A83}" srcOrd="1" destOrd="0" presId="urn:microsoft.com/office/officeart/2005/8/layout/list1"/>
    <dgm:cxn modelId="{AD1DFCAB-A2EA-4A11-94C1-BA39D83CAA38}" type="presParOf" srcId="{7333B817-188A-45F4-8D55-700AEE82044B}" destId="{EEF979BF-8F7E-41D8-BA7A-0461BE946D67}" srcOrd="2" destOrd="0" presId="urn:microsoft.com/office/officeart/2005/8/layout/list1"/>
    <dgm:cxn modelId="{8585FC6C-1471-4D21-8CAB-6D79A0D3C634}" type="presParOf" srcId="{7333B817-188A-45F4-8D55-700AEE82044B}" destId="{00765B56-826A-4834-9A45-6EA0C0721E91}" srcOrd="3" destOrd="0" presId="urn:microsoft.com/office/officeart/2005/8/layout/list1"/>
    <dgm:cxn modelId="{8CECC8B2-760B-4244-ABDE-889D5E9381B7}" type="presParOf" srcId="{7333B817-188A-45F4-8D55-700AEE82044B}" destId="{5483F294-BD81-45A4-909A-E11FA08FA7B9}" srcOrd="4" destOrd="0" presId="urn:microsoft.com/office/officeart/2005/8/layout/list1"/>
    <dgm:cxn modelId="{D87E62A1-EE7E-4634-8169-AFF084B191E9}" type="presParOf" srcId="{5483F294-BD81-45A4-909A-E11FA08FA7B9}" destId="{7D23DC53-9667-47E0-83FE-78218F2BB81B}" srcOrd="0" destOrd="0" presId="urn:microsoft.com/office/officeart/2005/8/layout/list1"/>
    <dgm:cxn modelId="{FE093210-3860-4198-B868-E4DF834D6054}" type="presParOf" srcId="{5483F294-BD81-45A4-909A-E11FA08FA7B9}" destId="{DADC293B-A5F2-481D-830E-ED67E5A7B125}" srcOrd="1" destOrd="0" presId="urn:microsoft.com/office/officeart/2005/8/layout/list1"/>
    <dgm:cxn modelId="{E0039D93-0A40-456F-A653-85BBE379B2B0}" type="presParOf" srcId="{7333B817-188A-45F4-8D55-700AEE82044B}" destId="{D6B940ED-F284-4362-87F4-9A53C6BA9870}" srcOrd="5" destOrd="0" presId="urn:microsoft.com/office/officeart/2005/8/layout/list1"/>
    <dgm:cxn modelId="{8446234A-9784-4A62-B018-7CECCF075827}" type="presParOf" srcId="{7333B817-188A-45F4-8D55-700AEE82044B}" destId="{2D98A853-293E-452D-BA5D-6A293D9BAE87}" srcOrd="6" destOrd="0" presId="urn:microsoft.com/office/officeart/2005/8/layout/list1"/>
    <dgm:cxn modelId="{CBE09509-C553-4B30-AC67-7FA9F10240E1}" type="presParOf" srcId="{7333B817-188A-45F4-8D55-700AEE82044B}" destId="{3F1A8F2E-71CF-4FA0-8891-F7C84AECF52F}" srcOrd="7" destOrd="0" presId="urn:microsoft.com/office/officeart/2005/8/layout/list1"/>
    <dgm:cxn modelId="{E2250E80-1BB8-4786-B7AF-F91FE1182C1A}" type="presParOf" srcId="{7333B817-188A-45F4-8D55-700AEE82044B}" destId="{3756B359-A160-4AF6-BA7D-9445ACE77990}" srcOrd="8" destOrd="0" presId="urn:microsoft.com/office/officeart/2005/8/layout/list1"/>
    <dgm:cxn modelId="{FBB7273E-F3BD-42A7-87B1-FDA6D5C24EC8}" type="presParOf" srcId="{3756B359-A160-4AF6-BA7D-9445ACE77990}" destId="{18AFDB0B-8D70-4FCC-B59D-44A169919CCB}" srcOrd="0" destOrd="0" presId="urn:microsoft.com/office/officeart/2005/8/layout/list1"/>
    <dgm:cxn modelId="{7C1E499B-D56F-47E7-BADE-9FB18576DA52}" type="presParOf" srcId="{3756B359-A160-4AF6-BA7D-9445ACE77990}" destId="{3B8B00A5-B5BC-49FC-88A5-250D95BFA7AE}" srcOrd="1" destOrd="0" presId="urn:microsoft.com/office/officeart/2005/8/layout/list1"/>
    <dgm:cxn modelId="{BEA7B2C9-7E42-41B3-B345-7AD38925C3E7}" type="presParOf" srcId="{7333B817-188A-45F4-8D55-700AEE82044B}" destId="{188E9DD6-7F48-4E79-BB9E-DE38472686E8}" srcOrd="9" destOrd="0" presId="urn:microsoft.com/office/officeart/2005/8/layout/list1"/>
    <dgm:cxn modelId="{18FA3602-F950-4AB5-BD89-4ED4B2D1DB4C}" type="presParOf" srcId="{7333B817-188A-45F4-8D55-700AEE82044B}" destId="{BD76936A-AEAD-4A40-BE37-AC2F9B2948B9}" srcOrd="10" destOrd="0" presId="urn:microsoft.com/office/officeart/2005/8/layout/list1"/>
    <dgm:cxn modelId="{0B58083D-08E9-469C-BF79-216C865645A9}" type="presParOf" srcId="{7333B817-188A-45F4-8D55-700AEE82044B}" destId="{D11D7FF9-72C8-4593-B12B-DF58AF7067DB}" srcOrd="11" destOrd="0" presId="urn:microsoft.com/office/officeart/2005/8/layout/list1"/>
    <dgm:cxn modelId="{DAC94F3F-9377-47D2-9478-1EF3B6C224B9}" type="presParOf" srcId="{7333B817-188A-45F4-8D55-700AEE82044B}" destId="{F1D3CAAE-E3FC-4638-804F-B4487E329F74}" srcOrd="12" destOrd="0" presId="urn:microsoft.com/office/officeart/2005/8/layout/list1"/>
    <dgm:cxn modelId="{134EA32F-948F-4253-93A5-FCCDB011B277}" type="presParOf" srcId="{F1D3CAAE-E3FC-4638-804F-B4487E329F74}" destId="{315C46B1-A2B7-4293-857B-B3C5D8255357}" srcOrd="0" destOrd="0" presId="urn:microsoft.com/office/officeart/2005/8/layout/list1"/>
    <dgm:cxn modelId="{68F38373-F481-4336-ABFC-24D6C5E9D34D}" type="presParOf" srcId="{F1D3CAAE-E3FC-4638-804F-B4487E329F74}" destId="{CF900694-4DA4-4DB8-9CE8-681BCA527FF6}" srcOrd="1" destOrd="0" presId="urn:microsoft.com/office/officeart/2005/8/layout/list1"/>
    <dgm:cxn modelId="{E679324A-886D-4649-8F2C-71CEA454661C}" type="presParOf" srcId="{7333B817-188A-45F4-8D55-700AEE82044B}" destId="{464CE328-4655-4DDC-9ED5-7D7C6CFF64D2}" srcOrd="13" destOrd="0" presId="urn:microsoft.com/office/officeart/2005/8/layout/list1"/>
    <dgm:cxn modelId="{26717B3C-7C0C-440E-9D10-60EBC9DB1E83}" type="presParOf" srcId="{7333B817-188A-45F4-8D55-700AEE82044B}" destId="{AC81D4C2-C60D-4C8D-887C-9E6B3797AE7A}" srcOrd="14" destOrd="0" presId="urn:microsoft.com/office/officeart/2005/8/layout/list1"/>
    <dgm:cxn modelId="{CE560CF0-6C26-44FE-B62E-11757D2A2B1D}" type="presParOf" srcId="{7333B817-188A-45F4-8D55-700AEE82044B}" destId="{880F56A7-394E-49F5-9D89-81527CD126D6}" srcOrd="15" destOrd="0" presId="urn:microsoft.com/office/officeart/2005/8/layout/list1"/>
    <dgm:cxn modelId="{4202B871-B440-4E8A-9071-9B2278218628}" type="presParOf" srcId="{7333B817-188A-45F4-8D55-700AEE82044B}" destId="{13D794B5-F4D1-48A9-9D7D-3BE46ED4FF14}" srcOrd="16" destOrd="0" presId="urn:microsoft.com/office/officeart/2005/8/layout/list1"/>
    <dgm:cxn modelId="{8210EF30-737A-4C50-987A-50ED59B3C27B}" type="presParOf" srcId="{13D794B5-F4D1-48A9-9D7D-3BE46ED4FF14}" destId="{EE4BC8A3-4520-43D6-AFB9-42FA6CA100F5}" srcOrd="0" destOrd="0" presId="urn:microsoft.com/office/officeart/2005/8/layout/list1"/>
    <dgm:cxn modelId="{2E8B2FE9-742C-4CC0-81B1-574102455817}" type="presParOf" srcId="{13D794B5-F4D1-48A9-9D7D-3BE46ED4FF14}" destId="{B387F7E2-809E-482E-BB0C-ABBE1AB17232}" srcOrd="1" destOrd="0" presId="urn:microsoft.com/office/officeart/2005/8/layout/list1"/>
    <dgm:cxn modelId="{7E780FFF-261D-47BD-872A-EB78CD2682FC}" type="presParOf" srcId="{7333B817-188A-45F4-8D55-700AEE82044B}" destId="{2A5FFD8C-A44B-4577-882A-27759661CA39}" srcOrd="17" destOrd="0" presId="urn:microsoft.com/office/officeart/2005/8/layout/list1"/>
    <dgm:cxn modelId="{FB3C3C98-3FB6-4560-832A-AC851C21F781}" type="presParOf" srcId="{7333B817-188A-45F4-8D55-700AEE82044B}" destId="{C877F82C-9114-4DA4-9FD5-ECE7F71FD26E}" srcOrd="18" destOrd="0" presId="urn:microsoft.com/office/officeart/2005/8/layout/list1"/>
    <dgm:cxn modelId="{3895D925-83BA-4B3D-9D76-A347F6A39DA6}" type="presParOf" srcId="{7333B817-188A-45F4-8D55-700AEE82044B}" destId="{967DA867-3CBC-448B-85F1-8ED29589EFE1}" srcOrd="19" destOrd="0" presId="urn:microsoft.com/office/officeart/2005/8/layout/list1"/>
    <dgm:cxn modelId="{B922C62C-6747-4407-9911-116BD060C7D3}" type="presParOf" srcId="{7333B817-188A-45F4-8D55-700AEE82044B}" destId="{CBE7FCDB-5B2D-452F-98A7-CFB50FBC1A5B}" srcOrd="20" destOrd="0" presId="urn:microsoft.com/office/officeart/2005/8/layout/list1"/>
    <dgm:cxn modelId="{08C37234-BD40-438F-8906-12FD4918E7E6}" type="presParOf" srcId="{CBE7FCDB-5B2D-452F-98A7-CFB50FBC1A5B}" destId="{45E97866-88AB-4CBA-8EFE-67B389692754}" srcOrd="0" destOrd="0" presId="urn:microsoft.com/office/officeart/2005/8/layout/list1"/>
    <dgm:cxn modelId="{EFA05932-5865-417E-AE44-BE5BF0908F95}" type="presParOf" srcId="{CBE7FCDB-5B2D-452F-98A7-CFB50FBC1A5B}" destId="{7B53978E-3D8D-4B21-9B80-EE8C29435B81}" srcOrd="1" destOrd="0" presId="urn:microsoft.com/office/officeart/2005/8/layout/list1"/>
    <dgm:cxn modelId="{DE81C9F5-37B8-46A8-A76D-DDF608D9CE8F}" type="presParOf" srcId="{7333B817-188A-45F4-8D55-700AEE82044B}" destId="{42907D4E-4ECF-4246-A34C-8E1BF86AA635}" srcOrd="21" destOrd="0" presId="urn:microsoft.com/office/officeart/2005/8/layout/list1"/>
    <dgm:cxn modelId="{D8B2EC74-4233-45C6-AA9D-80919F858D0E}" type="presParOf" srcId="{7333B817-188A-45F4-8D55-700AEE82044B}" destId="{3B3C74C3-D7BC-4321-9FF1-4E60AAAC71DE}" srcOrd="22" destOrd="0" presId="urn:microsoft.com/office/officeart/2005/8/layout/list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F979BF-8F7E-41D8-BA7A-0461BE946D67}">
      <dsp:nvSpPr>
        <dsp:cNvPr id="0" name=""/>
        <dsp:cNvSpPr/>
      </dsp:nvSpPr>
      <dsp:spPr>
        <a:xfrm>
          <a:off x="0" y="397070"/>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1842E44-DE3A-4C9B-97D4-8C21C56CF0F8}">
      <dsp:nvSpPr>
        <dsp:cNvPr id="0" name=""/>
        <dsp:cNvSpPr/>
      </dsp:nvSpPr>
      <dsp:spPr>
        <a:xfrm>
          <a:off x="462612" y="87110"/>
          <a:ext cx="9252238" cy="61992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102" tIns="0" rIns="257102" bIns="0" numCol="1" spcCol="1270" anchor="ctr" anchorCtr="0">
          <a:noAutofit/>
        </a:bodyPr>
        <a:lstStyle/>
        <a:p>
          <a:pPr marL="0" lvl="0" indent="0" algn="ctr" defTabSz="977900">
            <a:lnSpc>
              <a:spcPct val="90000"/>
            </a:lnSpc>
            <a:spcBef>
              <a:spcPct val="0"/>
            </a:spcBef>
            <a:spcAft>
              <a:spcPct val="35000"/>
            </a:spcAft>
            <a:buNone/>
          </a:pPr>
          <a:r>
            <a:rPr lang="fr-FR" sz="2200" b="1" i="1" kern="1200">
              <a:latin typeface="Bookman Old Style" panose="02050604050505020204" pitchFamily="18" charset="0"/>
            </a:rPr>
            <a:t>INTRODUCTION</a:t>
          </a:r>
        </a:p>
      </dsp:txBody>
      <dsp:txXfrm>
        <a:off x="492874" y="117372"/>
        <a:ext cx="9191714" cy="559396"/>
      </dsp:txXfrm>
    </dsp:sp>
    <dsp:sp modelId="{2D98A853-293E-452D-BA5D-6A293D9BAE87}">
      <dsp:nvSpPr>
        <dsp:cNvPr id="0" name=""/>
        <dsp:cNvSpPr/>
      </dsp:nvSpPr>
      <dsp:spPr>
        <a:xfrm>
          <a:off x="0" y="1349631"/>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DADC293B-A5F2-481D-830E-ED67E5A7B125}">
      <dsp:nvSpPr>
        <dsp:cNvPr id="0" name=""/>
        <dsp:cNvSpPr/>
      </dsp:nvSpPr>
      <dsp:spPr>
        <a:xfrm>
          <a:off x="462612" y="1039670"/>
          <a:ext cx="9252238" cy="619920"/>
        </a:xfrm>
        <a:prstGeom prst="roundRect">
          <a:avLst/>
        </a:prstGeom>
        <a:solidFill>
          <a:schemeClr val="accent4">
            <a:hueOff val="1960178"/>
            <a:satOff val="-8155"/>
            <a:lumOff val="1922"/>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102" tIns="0" rIns="257102" bIns="0" numCol="1" spcCol="1270" anchor="ctr" anchorCtr="0">
          <a:noAutofit/>
        </a:bodyPr>
        <a:lstStyle/>
        <a:p>
          <a:pPr marL="0" lvl="0" indent="0" algn="l" defTabSz="977900">
            <a:lnSpc>
              <a:spcPct val="90000"/>
            </a:lnSpc>
            <a:spcBef>
              <a:spcPct val="0"/>
            </a:spcBef>
            <a:spcAft>
              <a:spcPct val="35000"/>
            </a:spcAft>
            <a:buNone/>
          </a:pPr>
          <a:r>
            <a:rPr lang="fr-FR" sz="2200" b="1" i="1" kern="1200">
              <a:latin typeface="Bookman Old Style" panose="02050604050505020204" pitchFamily="18" charset="0"/>
            </a:rPr>
            <a:t>I. EXPERIENCE IN EVALUATING TAX EXPENDITURE</a:t>
          </a:r>
        </a:p>
      </dsp:txBody>
      <dsp:txXfrm>
        <a:off x="492874" y="1069932"/>
        <a:ext cx="9191714" cy="559396"/>
      </dsp:txXfrm>
    </dsp:sp>
    <dsp:sp modelId="{BD76936A-AEAD-4A40-BE37-AC2F9B2948B9}">
      <dsp:nvSpPr>
        <dsp:cNvPr id="0" name=""/>
        <dsp:cNvSpPr/>
      </dsp:nvSpPr>
      <dsp:spPr>
        <a:xfrm>
          <a:off x="0" y="2302191"/>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3B8B00A5-B5BC-49FC-88A5-250D95BFA7AE}">
      <dsp:nvSpPr>
        <dsp:cNvPr id="0" name=""/>
        <dsp:cNvSpPr/>
      </dsp:nvSpPr>
      <dsp:spPr>
        <a:xfrm>
          <a:off x="462612" y="1992231"/>
          <a:ext cx="9252238" cy="619920"/>
        </a:xfrm>
        <a:prstGeom prst="roundRect">
          <a:avLst/>
        </a:prstGeom>
        <a:solidFill>
          <a:schemeClr val="accent4">
            <a:hueOff val="3920356"/>
            <a:satOff val="-16311"/>
            <a:lumOff val="3843"/>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102" tIns="0" rIns="257102" bIns="0" numCol="1" spcCol="1270" anchor="ctr" anchorCtr="0">
          <a:noAutofit/>
        </a:bodyPr>
        <a:lstStyle/>
        <a:p>
          <a:pPr marL="0" lvl="0" indent="0" algn="l" defTabSz="977900">
            <a:lnSpc>
              <a:spcPct val="90000"/>
            </a:lnSpc>
            <a:spcBef>
              <a:spcPct val="0"/>
            </a:spcBef>
            <a:spcAft>
              <a:spcPct val="35000"/>
            </a:spcAft>
            <a:buNone/>
          </a:pPr>
          <a:r>
            <a:rPr lang="fr-FR" sz="2200" b="1" i="1" kern="1200">
              <a:latin typeface="Bookman Old Style" panose="02050604050505020204" pitchFamily="18" charset="0"/>
            </a:rPr>
            <a:t>II. INSTITUTIONAL GOVERNANCE OF TAX EXPENDITURE</a:t>
          </a:r>
        </a:p>
      </dsp:txBody>
      <dsp:txXfrm>
        <a:off x="492874" y="2022493"/>
        <a:ext cx="9191714" cy="559396"/>
      </dsp:txXfrm>
    </dsp:sp>
    <dsp:sp modelId="{AC81D4C2-C60D-4C8D-887C-9E6B3797AE7A}">
      <dsp:nvSpPr>
        <dsp:cNvPr id="0" name=""/>
        <dsp:cNvSpPr/>
      </dsp:nvSpPr>
      <dsp:spPr>
        <a:xfrm>
          <a:off x="0" y="3254751"/>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F900694-4DA4-4DB8-9CE8-681BCA527FF6}">
      <dsp:nvSpPr>
        <dsp:cNvPr id="0" name=""/>
        <dsp:cNvSpPr/>
      </dsp:nvSpPr>
      <dsp:spPr>
        <a:xfrm>
          <a:off x="462612" y="2944791"/>
          <a:ext cx="9252238" cy="619920"/>
        </a:xfrm>
        <a:prstGeom prst="roundRect">
          <a:avLst/>
        </a:prstGeom>
        <a:solidFill>
          <a:schemeClr val="accent4">
            <a:hueOff val="5880535"/>
            <a:satOff val="-24466"/>
            <a:lumOff val="576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102" tIns="0" rIns="257102" bIns="0" numCol="1" spcCol="1270" anchor="ctr" anchorCtr="0">
          <a:noAutofit/>
        </a:bodyPr>
        <a:lstStyle/>
        <a:p>
          <a:pPr marL="0" lvl="0" indent="0" algn="l" defTabSz="977900">
            <a:lnSpc>
              <a:spcPct val="90000"/>
            </a:lnSpc>
            <a:spcBef>
              <a:spcPct val="0"/>
            </a:spcBef>
            <a:spcAft>
              <a:spcPct val="35000"/>
            </a:spcAft>
            <a:buNone/>
          </a:pPr>
          <a:r>
            <a:rPr lang="fr-FR" sz="2200" b="1" i="1" kern="1200">
              <a:latin typeface="Bookman Old Style" panose="02050604050505020204" pitchFamily="18" charset="0"/>
            </a:rPr>
            <a:t>III. CHALLENGES IN MEASURING TAX EXPENDITURE</a:t>
          </a:r>
        </a:p>
      </dsp:txBody>
      <dsp:txXfrm>
        <a:off x="492874" y="2975053"/>
        <a:ext cx="9191714" cy="559396"/>
      </dsp:txXfrm>
    </dsp:sp>
    <dsp:sp modelId="{C877F82C-9114-4DA4-9FD5-ECE7F71FD26E}">
      <dsp:nvSpPr>
        <dsp:cNvPr id="0" name=""/>
        <dsp:cNvSpPr/>
      </dsp:nvSpPr>
      <dsp:spPr>
        <a:xfrm>
          <a:off x="0" y="4207311"/>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B387F7E2-809E-482E-BB0C-ABBE1AB17232}">
      <dsp:nvSpPr>
        <dsp:cNvPr id="0" name=""/>
        <dsp:cNvSpPr/>
      </dsp:nvSpPr>
      <dsp:spPr>
        <a:xfrm>
          <a:off x="462612" y="3897351"/>
          <a:ext cx="9252238" cy="619920"/>
        </a:xfrm>
        <a:prstGeom prst="roundRect">
          <a:avLst/>
        </a:prstGeom>
        <a:solidFill>
          <a:schemeClr val="accent4">
            <a:hueOff val="7840713"/>
            <a:satOff val="-32622"/>
            <a:lumOff val="7686"/>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57102" tIns="0" rIns="257102" bIns="0" numCol="1" spcCol="1270" anchor="ctr" anchorCtr="0">
          <a:noAutofit/>
        </a:bodyPr>
        <a:lstStyle/>
        <a:p>
          <a:pPr marL="0" lvl="0" indent="0" algn="l" defTabSz="977900">
            <a:lnSpc>
              <a:spcPct val="90000"/>
            </a:lnSpc>
            <a:spcBef>
              <a:spcPct val="0"/>
            </a:spcBef>
            <a:spcAft>
              <a:spcPct val="35000"/>
            </a:spcAft>
            <a:buNone/>
          </a:pPr>
          <a:r>
            <a:rPr lang="fr-FR" sz="2200" b="1" i="1" kern="1200">
              <a:latin typeface="Bookman Old Style" panose="02050604050505020204" pitchFamily="18" charset="0"/>
            </a:rPr>
            <a:t>IV. OPPORTUNITIES</a:t>
          </a:r>
        </a:p>
      </dsp:txBody>
      <dsp:txXfrm>
        <a:off x="492874" y="3927613"/>
        <a:ext cx="9191714" cy="559396"/>
      </dsp:txXfrm>
    </dsp:sp>
    <dsp:sp modelId="{3B3C74C3-D7BC-4321-9FF1-4E60AAAC71DE}">
      <dsp:nvSpPr>
        <dsp:cNvPr id="0" name=""/>
        <dsp:cNvSpPr/>
      </dsp:nvSpPr>
      <dsp:spPr>
        <a:xfrm>
          <a:off x="0" y="5159871"/>
          <a:ext cx="9717232" cy="529200"/>
        </a:xfrm>
        <a:prstGeom prst="rect">
          <a:avLst/>
        </a:prstGeom>
        <a:solidFill>
          <a:schemeClr val="lt1">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7B53978E-3D8D-4B21-9B80-EE8C29435B81}">
      <dsp:nvSpPr>
        <dsp:cNvPr id="0" name=""/>
        <dsp:cNvSpPr/>
      </dsp:nvSpPr>
      <dsp:spPr>
        <a:xfrm>
          <a:off x="462612" y="4849911"/>
          <a:ext cx="9252238" cy="619920"/>
        </a:xfrm>
        <a:prstGeom prst="roundRect">
          <a:avLst/>
        </a:prstGeom>
        <a:solidFill>
          <a:schemeClr val="accent4">
            <a:hueOff val="9800891"/>
            <a:satOff val="-40777"/>
            <a:lumOff val="960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61676" tIns="55880" rIns="55880" bIns="55880" numCol="1" spcCol="1270" anchor="ctr" anchorCtr="0">
          <a:noAutofit/>
        </a:bodyPr>
        <a:lstStyle/>
        <a:p>
          <a:pPr marL="0" lvl="0" indent="0" algn="ctr" defTabSz="977900">
            <a:lnSpc>
              <a:spcPct val="90000"/>
            </a:lnSpc>
            <a:spcBef>
              <a:spcPct val="0"/>
            </a:spcBef>
            <a:spcAft>
              <a:spcPct val="35000"/>
            </a:spcAft>
            <a:buNone/>
          </a:pPr>
          <a:r>
            <a:rPr lang="fr-FR" sz="2200" b="1" i="1" kern="1200">
              <a:latin typeface="Bookman Old Style" panose="02050604050505020204" pitchFamily="18" charset="0"/>
            </a:rPr>
            <a:t> CONCLUSION</a:t>
          </a:r>
        </a:p>
      </dsp:txBody>
      <dsp:txXfrm>
        <a:off x="492874" y="4880173"/>
        <a:ext cx="9191714" cy="55939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3C8DE8-BA0E-4DA2-95BE-C8A86B9CC138}" type="datetimeFigureOut">
              <a:rPr lang="en-US" smtClean="0"/>
              <a:t>6/11/2024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59C306-965E-4D9F-BE84-E09AC9C6A761}" type="slidenum">
              <a:rPr lang="en-US" smtClean="0"/>
              <a:t>‹#›</a:t>
            </a:fld>
            <a:endParaRPr lang="en-US"/>
          </a:p>
        </p:txBody>
      </p:sp>
    </p:spTree>
    <p:extLst>
      <p:ext uri="{BB962C8B-B14F-4D97-AF65-F5344CB8AC3E}">
        <p14:creationId xmlns:p14="http://schemas.microsoft.com/office/powerpoint/2010/main" val="21442340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659C306-965E-4D9F-BE84-E09AC9C6A761}" type="slidenum">
              <a:rPr lang="en-US" smtClean="0"/>
              <a:t>1</a:t>
            </a:fld>
            <a:endParaRPr lang="en-US"/>
          </a:p>
        </p:txBody>
      </p:sp>
    </p:spTree>
    <p:extLst>
      <p:ext uri="{BB962C8B-B14F-4D97-AF65-F5344CB8AC3E}">
        <p14:creationId xmlns:p14="http://schemas.microsoft.com/office/powerpoint/2010/main" val="4692994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BB851-04AD-4A7F-B9F2-7E4598AA436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51011CE-C8CA-4A62-864A-EC61709322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660F2661-A2E0-4C63-A6B2-E596004C5D51}"/>
              </a:ext>
            </a:extLst>
          </p:cNvPr>
          <p:cNvSpPr>
            <a:spLocks noGrp="1"/>
          </p:cNvSpPr>
          <p:nvPr>
            <p:ph type="dt" sz="half" idx="10"/>
          </p:nvPr>
        </p:nvSpPr>
        <p:spPr/>
        <p:txBody>
          <a:bodyPr/>
          <a:lstStyle/>
          <a:p>
            <a:fld id="{B5F91238-0F9F-4CB8-B0B2-8C60D0153741}" type="datetimeFigureOut">
              <a:rPr lang="en-GB" smtClean="0"/>
              <a:t>11/06/2024</a:t>
            </a:fld>
            <a:endParaRPr lang="en-GB"/>
          </a:p>
        </p:txBody>
      </p:sp>
      <p:sp>
        <p:nvSpPr>
          <p:cNvPr id="5" name="Footer Placeholder 4">
            <a:extLst>
              <a:ext uri="{FF2B5EF4-FFF2-40B4-BE49-F238E27FC236}">
                <a16:creationId xmlns:a16="http://schemas.microsoft.com/office/drawing/2014/main" id="{40D8B5B9-7718-4BF6-AD93-79690F8F166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95939-95EC-45B6-B1BE-103188F3E1A8}"/>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941483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FB7BB3-1B04-40F8-94D4-818A5FAFDB4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F30617EF-441E-482F-8EF2-47921D2E3F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190129-1CCB-438D-B625-B35EF23BFAAF}"/>
              </a:ext>
            </a:extLst>
          </p:cNvPr>
          <p:cNvSpPr>
            <a:spLocks noGrp="1"/>
          </p:cNvSpPr>
          <p:nvPr>
            <p:ph type="dt" sz="half" idx="10"/>
          </p:nvPr>
        </p:nvSpPr>
        <p:spPr/>
        <p:txBody>
          <a:bodyPr/>
          <a:lstStyle/>
          <a:p>
            <a:fld id="{B5F91238-0F9F-4CB8-B0B2-8C60D0153741}" type="datetimeFigureOut">
              <a:rPr lang="en-GB" smtClean="0"/>
              <a:t>11/06/2024</a:t>
            </a:fld>
            <a:endParaRPr lang="en-GB"/>
          </a:p>
        </p:txBody>
      </p:sp>
      <p:sp>
        <p:nvSpPr>
          <p:cNvPr id="5" name="Footer Placeholder 4">
            <a:extLst>
              <a:ext uri="{FF2B5EF4-FFF2-40B4-BE49-F238E27FC236}">
                <a16:creationId xmlns:a16="http://schemas.microsoft.com/office/drawing/2014/main" id="{C54B95CD-2551-41E8-B3D0-E3A4BBBA2BF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D1E9D9-D033-45F6-8210-7175D892D509}"/>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726888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59AB22-5FD4-4F54-A1AA-1866A87A40E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A349245-8EC7-49E9-BCEE-3D44AC33301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8930F69-AB1C-4C52-BF45-82E2C64116C7}"/>
              </a:ext>
            </a:extLst>
          </p:cNvPr>
          <p:cNvSpPr>
            <a:spLocks noGrp="1"/>
          </p:cNvSpPr>
          <p:nvPr>
            <p:ph type="dt" sz="half" idx="10"/>
          </p:nvPr>
        </p:nvSpPr>
        <p:spPr/>
        <p:txBody>
          <a:bodyPr/>
          <a:lstStyle/>
          <a:p>
            <a:fld id="{B5F91238-0F9F-4CB8-B0B2-8C60D0153741}" type="datetimeFigureOut">
              <a:rPr lang="en-GB" smtClean="0"/>
              <a:t>11/06/2024</a:t>
            </a:fld>
            <a:endParaRPr lang="en-GB"/>
          </a:p>
        </p:txBody>
      </p:sp>
      <p:sp>
        <p:nvSpPr>
          <p:cNvPr id="5" name="Footer Placeholder 4">
            <a:extLst>
              <a:ext uri="{FF2B5EF4-FFF2-40B4-BE49-F238E27FC236}">
                <a16:creationId xmlns:a16="http://schemas.microsoft.com/office/drawing/2014/main" id="{BB6B809F-1FEA-426F-9B97-7E6DCF801D6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C444AF-4A53-4AB8-9BF8-D8783B3B1532}"/>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927527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a:t>Click to edit Master title style</a:t>
            </a:r>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9537700" y="5524500"/>
            <a:ext cx="1955800" cy="921970"/>
          </a:xfrm>
          <a:prstGeom prst="rect">
            <a:avLst/>
          </a:prstGeom>
        </p:spPr>
      </p:pic>
      <p:pic>
        <p:nvPicPr>
          <p:cNvPr id="3" name="Picture 2" descr="A blue logo with a circle and a circle with a circle and a circle with a circle with a circle and a circle with a circle with a circle with a circle with a circle with a circle&#10;&#10;Description automatically generated">
            <a:extLst>
              <a:ext uri="{FF2B5EF4-FFF2-40B4-BE49-F238E27FC236}">
                <a16:creationId xmlns:a16="http://schemas.microsoft.com/office/drawing/2014/main" id="{5CFDA3DC-E494-911C-57A6-C19F9C30D84E}"/>
              </a:ext>
            </a:extLst>
          </p:cNvPr>
          <p:cNvPicPr/>
          <p:nvPr userDrawn="1"/>
        </p:nvPicPr>
        <p:blipFill>
          <a:blip r:embed="rId4"/>
          <a:srcRect/>
          <a:stretch>
            <a:fillRect/>
          </a:stretch>
        </p:blipFill>
        <p:spPr>
          <a:xfrm>
            <a:off x="870651" y="192400"/>
            <a:ext cx="1261745" cy="469265"/>
          </a:xfrm>
          <a:prstGeom prst="rect">
            <a:avLst/>
          </a:prstGeom>
          <a:ln/>
        </p:spPr>
      </p:pic>
      <p:pic>
        <p:nvPicPr>
          <p:cNvPr id="4" name="Picture 3" descr="Icon&#10;&#10;Description automatically generated with medium confidence">
            <a:extLst>
              <a:ext uri="{FF2B5EF4-FFF2-40B4-BE49-F238E27FC236}">
                <a16:creationId xmlns:a16="http://schemas.microsoft.com/office/drawing/2014/main" id="{305F9115-D268-B7A2-7DAC-45039349DEE6}"/>
              </a:ext>
            </a:extLst>
          </p:cNvPr>
          <p:cNvPicPr/>
          <p:nvPr userDrawn="1"/>
        </p:nvPicPr>
        <p:blipFill>
          <a:blip r:embed="rId5"/>
          <a:srcRect/>
          <a:stretch>
            <a:fillRect/>
          </a:stretch>
        </p:blipFill>
        <p:spPr>
          <a:xfrm>
            <a:off x="5899024" y="192233"/>
            <a:ext cx="371475" cy="754380"/>
          </a:xfrm>
          <a:prstGeom prst="rect">
            <a:avLst/>
          </a:prstGeom>
          <a:ln/>
        </p:spPr>
      </p:pic>
      <p:pic>
        <p:nvPicPr>
          <p:cNvPr id="5" name="Picture 4" descr="A black sign with white text&#10;&#10;Description automatically generated">
            <a:extLst>
              <a:ext uri="{FF2B5EF4-FFF2-40B4-BE49-F238E27FC236}">
                <a16:creationId xmlns:a16="http://schemas.microsoft.com/office/drawing/2014/main" id="{8CE3A8EF-6915-7A3B-6CB7-CB7C800EEE78}"/>
              </a:ext>
            </a:extLst>
          </p:cNvPr>
          <p:cNvPicPr/>
          <p:nvPr userDrawn="1"/>
        </p:nvPicPr>
        <p:blipFill>
          <a:blip r:embed="rId6">
            <a:extLst>
              <a:ext uri="{28A0092B-C50C-407E-A947-70E740481C1C}">
                <a14:useLocalDpi xmlns:a14="http://schemas.microsoft.com/office/drawing/2010/main" val="0"/>
              </a:ext>
            </a:extLst>
          </a:blip>
          <a:srcRect/>
          <a:stretch>
            <a:fillRect/>
          </a:stretch>
        </p:blipFill>
        <p:spPr>
          <a:xfrm>
            <a:off x="10195878" y="299866"/>
            <a:ext cx="1655445" cy="539115"/>
          </a:xfrm>
          <a:prstGeom prst="rect">
            <a:avLst/>
          </a:prstGeom>
          <a:ln/>
        </p:spPr>
      </p:pic>
      <p:pic>
        <p:nvPicPr>
          <p:cNvPr id="9" name="Picture 8">
            <a:extLst>
              <a:ext uri="{FF2B5EF4-FFF2-40B4-BE49-F238E27FC236}">
                <a16:creationId xmlns:a16="http://schemas.microsoft.com/office/drawing/2014/main" id="{D0353A11-88E3-DF8A-21D4-730150DA847A}"/>
              </a:ext>
            </a:extLst>
          </p:cNvPr>
          <p:cNvPicPr>
            <a:picLocks noChangeAspect="1"/>
          </p:cNvPicPr>
          <p:nvPr userDrawn="1"/>
        </p:nvPicPr>
        <p:blipFill>
          <a:blip r:embed="rId7"/>
          <a:stretch>
            <a:fillRect/>
          </a:stretch>
        </p:blipFill>
        <p:spPr>
          <a:xfrm>
            <a:off x="322580" y="6209615"/>
            <a:ext cx="1539240" cy="236855"/>
          </a:xfrm>
          <a:prstGeom prst="rect">
            <a:avLst/>
          </a:prstGeom>
        </p:spPr>
      </p:pic>
    </p:spTree>
    <p:extLst>
      <p:ext uri="{BB962C8B-B14F-4D97-AF65-F5344CB8AC3E}">
        <p14:creationId xmlns:p14="http://schemas.microsoft.com/office/powerpoint/2010/main" val="2404117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55FD4-2B07-40B2-BA58-80DBCF9641E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2238FCD-A5D6-433C-A206-D008844AF18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070FF4D-CA56-4717-ABDC-186A75730572}"/>
              </a:ext>
            </a:extLst>
          </p:cNvPr>
          <p:cNvSpPr>
            <a:spLocks noGrp="1"/>
          </p:cNvSpPr>
          <p:nvPr>
            <p:ph type="dt" sz="half" idx="10"/>
          </p:nvPr>
        </p:nvSpPr>
        <p:spPr/>
        <p:txBody>
          <a:bodyPr/>
          <a:lstStyle/>
          <a:p>
            <a:fld id="{B5F91238-0F9F-4CB8-B0B2-8C60D0153741}" type="datetimeFigureOut">
              <a:rPr lang="en-GB" smtClean="0"/>
              <a:t>11/06/2024</a:t>
            </a:fld>
            <a:endParaRPr lang="en-GB"/>
          </a:p>
        </p:txBody>
      </p:sp>
      <p:sp>
        <p:nvSpPr>
          <p:cNvPr id="5" name="Footer Placeholder 4">
            <a:extLst>
              <a:ext uri="{FF2B5EF4-FFF2-40B4-BE49-F238E27FC236}">
                <a16:creationId xmlns:a16="http://schemas.microsoft.com/office/drawing/2014/main" id="{20A9EC33-1B3A-41C1-831E-47507E9971D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35A230-E4ED-48C6-9665-89EEA1F00A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688145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B06CA-A91C-463A-9132-AB2BDDF2985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701C752-AFE6-46AE-9B3B-667AD6EB33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63EEA14-F36A-4E5D-AB5E-A045A919FA89}"/>
              </a:ext>
            </a:extLst>
          </p:cNvPr>
          <p:cNvSpPr>
            <a:spLocks noGrp="1"/>
          </p:cNvSpPr>
          <p:nvPr>
            <p:ph type="dt" sz="half" idx="10"/>
          </p:nvPr>
        </p:nvSpPr>
        <p:spPr/>
        <p:txBody>
          <a:bodyPr/>
          <a:lstStyle/>
          <a:p>
            <a:fld id="{B5F91238-0F9F-4CB8-B0B2-8C60D0153741}" type="datetimeFigureOut">
              <a:rPr lang="en-GB" smtClean="0"/>
              <a:t>11/06/2024</a:t>
            </a:fld>
            <a:endParaRPr lang="en-GB"/>
          </a:p>
        </p:txBody>
      </p:sp>
      <p:sp>
        <p:nvSpPr>
          <p:cNvPr id="5" name="Footer Placeholder 4">
            <a:extLst>
              <a:ext uri="{FF2B5EF4-FFF2-40B4-BE49-F238E27FC236}">
                <a16:creationId xmlns:a16="http://schemas.microsoft.com/office/drawing/2014/main" id="{98D7592F-9434-475D-BEEF-F26B5546393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8349E0A-5713-4AD6-9C0A-31D0E56EA98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2341531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FDA54-5EE0-437A-A366-B4E795AA159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FB2B8B9-48AA-473D-8465-303F5C1543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1994FE-5BFA-4749-BB4F-50D4A96363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4A5AD0E-667F-47EE-859D-8F17F97C0D06}"/>
              </a:ext>
            </a:extLst>
          </p:cNvPr>
          <p:cNvSpPr>
            <a:spLocks noGrp="1"/>
          </p:cNvSpPr>
          <p:nvPr>
            <p:ph type="dt" sz="half" idx="10"/>
          </p:nvPr>
        </p:nvSpPr>
        <p:spPr/>
        <p:txBody>
          <a:bodyPr/>
          <a:lstStyle/>
          <a:p>
            <a:fld id="{B5F91238-0F9F-4CB8-B0B2-8C60D0153741}" type="datetimeFigureOut">
              <a:rPr lang="en-GB" smtClean="0"/>
              <a:t>11/06/2024</a:t>
            </a:fld>
            <a:endParaRPr lang="en-GB"/>
          </a:p>
        </p:txBody>
      </p:sp>
      <p:sp>
        <p:nvSpPr>
          <p:cNvPr id="6" name="Footer Placeholder 5">
            <a:extLst>
              <a:ext uri="{FF2B5EF4-FFF2-40B4-BE49-F238E27FC236}">
                <a16:creationId xmlns:a16="http://schemas.microsoft.com/office/drawing/2014/main" id="{74484958-7B63-495B-9A9C-3C0387959EF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40EB2B5-C47D-4619-BC0E-8E333061E825}"/>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869460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A03DD3-6038-4862-8DB3-24380EC2A4F4}"/>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6C8E760-BAC1-4DEF-8E58-6B7C2209732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2CFF46-DEBD-411C-8217-3ACB2C1FC26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B2B3EF4-496D-4336-9C68-EACDECCBFF0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4AFB02D-8903-4425-BC6D-636F4314EBE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09CF9A4-BF82-497C-A256-A1AA84F729AB}"/>
              </a:ext>
            </a:extLst>
          </p:cNvPr>
          <p:cNvSpPr>
            <a:spLocks noGrp="1"/>
          </p:cNvSpPr>
          <p:nvPr>
            <p:ph type="dt" sz="half" idx="10"/>
          </p:nvPr>
        </p:nvSpPr>
        <p:spPr/>
        <p:txBody>
          <a:bodyPr/>
          <a:lstStyle/>
          <a:p>
            <a:fld id="{B5F91238-0F9F-4CB8-B0B2-8C60D0153741}" type="datetimeFigureOut">
              <a:rPr lang="en-GB" smtClean="0"/>
              <a:t>11/06/2024</a:t>
            </a:fld>
            <a:endParaRPr lang="en-GB"/>
          </a:p>
        </p:txBody>
      </p:sp>
      <p:sp>
        <p:nvSpPr>
          <p:cNvPr id="8" name="Footer Placeholder 7">
            <a:extLst>
              <a:ext uri="{FF2B5EF4-FFF2-40B4-BE49-F238E27FC236}">
                <a16:creationId xmlns:a16="http://schemas.microsoft.com/office/drawing/2014/main" id="{7D8946E5-FF08-4181-8B4E-7255DDEE474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548B684-9E3E-445B-A843-19A39B1EE4FC}"/>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777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8218D-09D4-4EFF-AE23-C489B230265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ED6A7BD-1A68-4952-9A3D-03BC9749F68C}"/>
              </a:ext>
            </a:extLst>
          </p:cNvPr>
          <p:cNvSpPr>
            <a:spLocks noGrp="1"/>
          </p:cNvSpPr>
          <p:nvPr>
            <p:ph type="dt" sz="half" idx="10"/>
          </p:nvPr>
        </p:nvSpPr>
        <p:spPr/>
        <p:txBody>
          <a:bodyPr/>
          <a:lstStyle/>
          <a:p>
            <a:fld id="{B5F91238-0F9F-4CB8-B0B2-8C60D0153741}" type="datetimeFigureOut">
              <a:rPr lang="en-GB" smtClean="0"/>
              <a:t>11/06/2024</a:t>
            </a:fld>
            <a:endParaRPr lang="en-GB"/>
          </a:p>
        </p:txBody>
      </p:sp>
      <p:sp>
        <p:nvSpPr>
          <p:cNvPr id="4" name="Footer Placeholder 3">
            <a:extLst>
              <a:ext uri="{FF2B5EF4-FFF2-40B4-BE49-F238E27FC236}">
                <a16:creationId xmlns:a16="http://schemas.microsoft.com/office/drawing/2014/main" id="{3462A0ED-38C1-476A-8C9F-81B1455FCA6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7C5C49F-F73F-46C5-B206-B0696036F24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4152508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25689EB-AC71-49EA-8252-E11D2662459E}"/>
              </a:ext>
            </a:extLst>
          </p:cNvPr>
          <p:cNvSpPr>
            <a:spLocks noGrp="1"/>
          </p:cNvSpPr>
          <p:nvPr>
            <p:ph type="dt" sz="half" idx="10"/>
          </p:nvPr>
        </p:nvSpPr>
        <p:spPr/>
        <p:txBody>
          <a:bodyPr/>
          <a:lstStyle/>
          <a:p>
            <a:fld id="{B5F91238-0F9F-4CB8-B0B2-8C60D0153741}" type="datetimeFigureOut">
              <a:rPr lang="en-GB" smtClean="0"/>
              <a:t>11/06/2024</a:t>
            </a:fld>
            <a:endParaRPr lang="en-GB"/>
          </a:p>
        </p:txBody>
      </p:sp>
      <p:sp>
        <p:nvSpPr>
          <p:cNvPr id="3" name="Footer Placeholder 2">
            <a:extLst>
              <a:ext uri="{FF2B5EF4-FFF2-40B4-BE49-F238E27FC236}">
                <a16:creationId xmlns:a16="http://schemas.microsoft.com/office/drawing/2014/main" id="{920E9F62-A92B-4990-87EF-877F0DF00AA2}"/>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7EDC8B-4460-4AF1-A2AA-3FD1A84C1791}"/>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9959434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7F6027-B889-457C-9E20-52B41C4457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8C44906-AD15-4CFC-9DDC-894438F0237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746D111-9394-4225-B57E-3D2D91CD49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822C56A-0B13-48D1-A624-894CB4BA1776}"/>
              </a:ext>
            </a:extLst>
          </p:cNvPr>
          <p:cNvSpPr>
            <a:spLocks noGrp="1"/>
          </p:cNvSpPr>
          <p:nvPr>
            <p:ph type="dt" sz="half" idx="10"/>
          </p:nvPr>
        </p:nvSpPr>
        <p:spPr/>
        <p:txBody>
          <a:bodyPr/>
          <a:lstStyle/>
          <a:p>
            <a:fld id="{B5F91238-0F9F-4CB8-B0B2-8C60D0153741}" type="datetimeFigureOut">
              <a:rPr lang="en-GB" smtClean="0"/>
              <a:t>11/06/2024</a:t>
            </a:fld>
            <a:endParaRPr lang="en-GB"/>
          </a:p>
        </p:txBody>
      </p:sp>
      <p:sp>
        <p:nvSpPr>
          <p:cNvPr id="6" name="Footer Placeholder 5">
            <a:extLst>
              <a:ext uri="{FF2B5EF4-FFF2-40B4-BE49-F238E27FC236}">
                <a16:creationId xmlns:a16="http://schemas.microsoft.com/office/drawing/2014/main" id="{A6743941-13FD-48B2-A705-246673D97BB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78DF922-5446-4742-A86B-654B332FFEAD}"/>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16846650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CA14A-6337-4D1E-991A-8C90E2D360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1693197-7D5D-4AC7-8B5B-98D426C41A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EB6C2FC-7D06-498D-A46F-16AE4D5CF8A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5D6AEAB-7DCD-4DF0-9EEE-9ACBAD81067F}"/>
              </a:ext>
            </a:extLst>
          </p:cNvPr>
          <p:cNvSpPr>
            <a:spLocks noGrp="1"/>
          </p:cNvSpPr>
          <p:nvPr>
            <p:ph type="dt" sz="half" idx="10"/>
          </p:nvPr>
        </p:nvSpPr>
        <p:spPr/>
        <p:txBody>
          <a:bodyPr/>
          <a:lstStyle/>
          <a:p>
            <a:fld id="{B5F91238-0F9F-4CB8-B0B2-8C60D0153741}" type="datetimeFigureOut">
              <a:rPr lang="en-GB" smtClean="0"/>
              <a:t>11/06/2024</a:t>
            </a:fld>
            <a:endParaRPr lang="en-GB"/>
          </a:p>
        </p:txBody>
      </p:sp>
      <p:sp>
        <p:nvSpPr>
          <p:cNvPr id="6" name="Footer Placeholder 5">
            <a:extLst>
              <a:ext uri="{FF2B5EF4-FFF2-40B4-BE49-F238E27FC236}">
                <a16:creationId xmlns:a16="http://schemas.microsoft.com/office/drawing/2014/main" id="{9B67D3C1-BFFE-4F78-BE72-AA87281680B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49890AE-D705-49D4-B1CA-DD38C01F4B96}"/>
              </a:ext>
            </a:extLst>
          </p:cNvPr>
          <p:cNvSpPr>
            <a:spLocks noGrp="1"/>
          </p:cNvSpPr>
          <p:nvPr>
            <p:ph type="sldNum" sz="quarter" idx="12"/>
          </p:nvPr>
        </p:nvSpPr>
        <p:spPr/>
        <p:txBody>
          <a:bodyPr/>
          <a:lstStyle/>
          <a:p>
            <a:fld id="{9122DB64-21F3-4F0A-8BF0-59DD72DA38A9}" type="slidenum">
              <a:rPr lang="en-GB" smtClean="0"/>
              <a:t>‹#›</a:t>
            </a:fld>
            <a:endParaRPr lang="en-GB"/>
          </a:p>
        </p:txBody>
      </p:sp>
    </p:spTree>
    <p:extLst>
      <p:ext uri="{BB962C8B-B14F-4D97-AF65-F5344CB8AC3E}">
        <p14:creationId xmlns:p14="http://schemas.microsoft.com/office/powerpoint/2010/main" val="37009921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E05B45-2A5C-426A-87A2-FA8D07FB24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E59DE27B-B535-44E0-B5C7-1D7DB05BEB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D43D07-0CC4-4F35-A4BF-8BC8FEB644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F91238-0F9F-4CB8-B0B2-8C60D0153741}" type="datetimeFigureOut">
              <a:rPr lang="en-GB" smtClean="0"/>
              <a:t>11/06/2024</a:t>
            </a:fld>
            <a:endParaRPr lang="en-GB"/>
          </a:p>
        </p:txBody>
      </p:sp>
      <p:sp>
        <p:nvSpPr>
          <p:cNvPr id="5" name="Footer Placeholder 4">
            <a:extLst>
              <a:ext uri="{FF2B5EF4-FFF2-40B4-BE49-F238E27FC236}">
                <a16:creationId xmlns:a16="http://schemas.microsoft.com/office/drawing/2014/main" id="{E6711266-85A3-496E-81D0-B8B77B1D8C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A4F408C3-303F-4DDE-8ABE-1FC11507405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22DB64-21F3-4F0A-8BF0-59DD72DA38A9}" type="slidenum">
              <a:rPr lang="en-GB" smtClean="0"/>
              <a:t>‹#›</a:t>
            </a:fld>
            <a:endParaRPr lang="en-GB"/>
          </a:p>
        </p:txBody>
      </p:sp>
    </p:spTree>
    <p:extLst>
      <p:ext uri="{BB962C8B-B14F-4D97-AF65-F5344CB8AC3E}">
        <p14:creationId xmlns:p14="http://schemas.microsoft.com/office/powerpoint/2010/main" val="36402145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D4428F-1F34-41D6-86BB-EBFD1D4D553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07E6329-47FF-454D-B7E2-0F65964C11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515070-BAFC-4BCD-A47F-D84DA50870E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D7AD0A-C10C-4E0A-B605-25872C88A4C7}" type="datetimeFigureOut">
              <a:rPr lang="en-GB" smtClean="0"/>
              <a:t>11/06/2024</a:t>
            </a:fld>
            <a:endParaRPr lang="en-GB"/>
          </a:p>
        </p:txBody>
      </p:sp>
      <p:sp>
        <p:nvSpPr>
          <p:cNvPr id="5" name="Footer Placeholder 4">
            <a:extLst>
              <a:ext uri="{FF2B5EF4-FFF2-40B4-BE49-F238E27FC236}">
                <a16:creationId xmlns:a16="http://schemas.microsoft.com/office/drawing/2014/main" id="{4D311CD2-F393-4815-A0CE-D4D374838B8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ECAD3CEF-D52B-4DBB-8E0C-3AC80D864C4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A5FBBA-82E8-4899-855E-004C265ADA72}" type="slidenum">
              <a:rPr lang="en-GB" smtClean="0"/>
              <a:t>‹#›</a:t>
            </a:fld>
            <a:endParaRPr lang="en-GB"/>
          </a:p>
        </p:txBody>
      </p:sp>
    </p:spTree>
    <p:extLst>
      <p:ext uri="{BB962C8B-B14F-4D97-AF65-F5344CB8AC3E}">
        <p14:creationId xmlns:p14="http://schemas.microsoft.com/office/powerpoint/2010/main" val="2184059672"/>
      </p:ext>
    </p:extLst>
  </p:cSld>
  <p:clrMap bg1="lt1" tx1="dk1" bg2="lt2" tx2="dk2" accent1="accent1" accent2="accent2" accent3="accent3" accent4="accent4" accent5="accent5" accent6="accent6" hlink="hlink" folHlink="folHlink"/>
  <p:sldLayoutIdLst>
    <p:sldLayoutId id="214748366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1192366" y="2202180"/>
            <a:ext cx="9896167" cy="3794583"/>
          </a:xfrm>
        </p:spPr>
        <p:txBody>
          <a:bodyPr anchor="t" anchorCtr="0">
            <a:normAutofit fontScale="90000"/>
          </a:bodyPr>
          <a:lstStyle/>
          <a:p>
            <a:pPr>
              <a:lnSpc>
                <a:spcPct val="115000"/>
              </a:lnSpc>
              <a:spcBef>
                <a:spcPts val="0"/>
              </a:spcBef>
              <a:spcAft>
                <a:spcPts val="400"/>
              </a:spcAft>
            </a:pPr>
            <a:r>
              <a:rPr lang="fr-FR" sz="3600">
                <a:latin typeface="Bookman Old Style"/>
              </a:rPr>
              <a:t>CHALLENGES AND OPPORTUNITIES IN MEASURING TAX EXPENDITURE IN BENIN</a:t>
            </a:r>
            <a:br>
              <a:rPr lang="en-GB" sz="2700"/>
            </a:br>
            <a:br>
              <a:rPr lang="en-GB" sz="2700"/>
            </a:br>
            <a:r>
              <a:rPr lang="en-US" sz="1800" b="1" u="sng" kern="0">
                <a:solidFill>
                  <a:srgbClr val="0070C0"/>
                </a:solidFill>
                <a:effectLst/>
                <a:latin typeface="Bookman Old Style"/>
                <a:ea typeface="Calibri"/>
                <a:cs typeface="Times New Roman"/>
              </a:rPr>
              <a:t>REGIONAL WORKSHOP ON</a:t>
            </a:r>
            <a:r>
              <a:rPr lang="en-US" sz="1800" u="sng" kern="0">
                <a:solidFill>
                  <a:srgbClr val="0070C0"/>
                </a:solidFill>
                <a:latin typeface="Bookman Old Style"/>
                <a:ea typeface="Calibri"/>
                <a:cs typeface="Times New Roman"/>
              </a:rPr>
              <a:t> </a:t>
            </a:r>
            <a:r>
              <a:rPr lang="en-US" sz="1800" b="1" u="sng" kern="0">
                <a:solidFill>
                  <a:srgbClr val="0070C0"/>
                </a:solidFill>
                <a:effectLst/>
                <a:latin typeface="Bookman Old Style"/>
                <a:ea typeface="Calibri"/>
                <a:cs typeface="Times New Roman"/>
              </a:rPr>
              <a:t> INTEGRATED </a:t>
            </a:r>
            <a:r>
              <a:rPr lang="en-US" sz="1800" u="sng" kern="0">
                <a:solidFill>
                  <a:srgbClr val="0070C0"/>
                </a:solidFill>
                <a:latin typeface="Bookman Old Style"/>
                <a:ea typeface="Calibri"/>
                <a:cs typeface="Times New Roman"/>
              </a:rPr>
              <a:t>NATIONAL FINANCING</a:t>
            </a:r>
            <a:r>
              <a:rPr lang="en-US" sz="1800" b="1" u="sng" kern="0">
                <a:solidFill>
                  <a:srgbClr val="0070C0"/>
                </a:solidFill>
                <a:effectLst/>
                <a:latin typeface="Bookman Old Style"/>
                <a:ea typeface="Calibri"/>
                <a:cs typeface="Times New Roman"/>
              </a:rPr>
              <a:t> FRAMEWORKS 2024</a:t>
            </a:r>
            <a:br>
              <a:rPr lang="en-US" sz="1800" b="1" u="sng" kern="0">
                <a:effectLst/>
                <a:latin typeface="Bookman Old Style" panose="02050604050505020204" pitchFamily="18" charset="0"/>
                <a:ea typeface="Calibri" panose="020F0502020204030204" pitchFamily="34" charset="0"/>
                <a:cs typeface="Times New Roman" panose="02020603050405020304" pitchFamily="18" charset="0"/>
              </a:rPr>
            </a:br>
            <a:r>
              <a:rPr lang="en-US" sz="1800" b="1" u="sng" kern="0">
                <a:solidFill>
                  <a:srgbClr val="0070C0"/>
                </a:solidFill>
                <a:effectLst/>
                <a:latin typeface="Bookman Old Style"/>
                <a:ea typeface="Calibri"/>
                <a:cs typeface="Times New Roman"/>
              </a:rPr>
              <a:t>PUBLIC FINANCE FOR SUSTAINABLE DEVELOPMENT IN AFRICA</a:t>
            </a:r>
            <a:br>
              <a:rPr lang="en-GB" sz="1800" b="1" kern="0">
                <a:effectLst/>
                <a:latin typeface="Aptos Display" panose="020B0004020202020204" pitchFamily="34" charset="0"/>
                <a:ea typeface="DengXian Light" panose="02010600030101010101" pitchFamily="2" charset="-122"/>
                <a:cs typeface="Times New Roman" panose="02020603050405020304" pitchFamily="18" charset="0"/>
              </a:rPr>
            </a:br>
            <a:br>
              <a:rPr lang="en-GB" sz="1300"/>
            </a:br>
            <a:br>
              <a:rPr lang="en-US" sz="2000"/>
            </a:br>
            <a:r>
              <a:rPr lang="en-US" sz="1600">
                <a:solidFill>
                  <a:srgbClr val="00B050"/>
                </a:solidFill>
                <a:latin typeface="Bookman Old Style"/>
              </a:rPr>
              <a:t>Thibaut TOSSOU</a:t>
            </a:r>
            <a:br>
              <a:rPr lang="en-US" sz="1600">
                <a:latin typeface="Bookman Old Style" panose="02050604050505020204" pitchFamily="18" charset="0"/>
              </a:rPr>
            </a:br>
            <a:r>
              <a:rPr lang="en-US" sz="1600">
                <a:latin typeface="Bookman Old Style"/>
              </a:rPr>
              <a:t>Economic and Statistical Engineer </a:t>
            </a:r>
            <a:br>
              <a:rPr lang="en-US" sz="1600">
                <a:latin typeface="Bookman Old Style" panose="02050604050505020204" pitchFamily="18" charset="0"/>
              </a:rPr>
            </a:br>
            <a:r>
              <a:rPr lang="en-US" sz="1600">
                <a:solidFill>
                  <a:srgbClr val="00B050"/>
                </a:solidFill>
                <a:latin typeface="Bookman Old Style"/>
              </a:rPr>
              <a:t>General Directorate of Taxes of Benin</a:t>
            </a:r>
            <a:br>
              <a:rPr lang="en-US" sz="1600"/>
            </a:br>
            <a:br>
              <a:rPr lang="fr-FR" sz="1600"/>
            </a:br>
            <a:br>
              <a:rPr lang="en-US" sz="1600"/>
            </a:br>
            <a:endParaRPr lang="en-US" sz="160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4088674" y="6152606"/>
            <a:ext cx="4454435" cy="574765"/>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r>
              <a:rPr lang="en-US" sz="1600" err="1">
                <a:latin typeface="Bookman Old Style" panose="02050604050505020204" pitchFamily="18" charset="0"/>
              </a:rPr>
              <a:t>Addis</a:t>
            </a:r>
            <a:r>
              <a:rPr lang="en-US" sz="1600">
                <a:latin typeface="Bookman Old Style" panose="02050604050505020204" pitchFamily="18" charset="0"/>
              </a:rPr>
              <a:t> Ababa, </a:t>
            </a:r>
            <a:r>
              <a:rPr lang="en-US" sz="1600" err="1">
                <a:latin typeface="Bookman Old Style" panose="02050604050505020204" pitchFamily="18" charset="0"/>
              </a:rPr>
              <a:t>Ethiopia June </a:t>
            </a:r>
            <a:r>
              <a:rPr lang="en-US" sz="1600">
                <a:latin typeface="Bookman Old Style" panose="02050604050505020204" pitchFamily="18" charset="0"/>
              </a:rPr>
              <a:t>12-13, 2024</a:t>
            </a:r>
          </a:p>
          <a:p>
            <a:pPr algn="r"/>
            <a:endParaRPr lang="en-US" sz="180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323850" y="199014"/>
            <a:ext cx="1088117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a:solidFill>
                  <a:schemeClr val="accent4">
                    <a:lumMod val="60000"/>
                    <a:lumOff val="40000"/>
                  </a:schemeClr>
                </a:solidFill>
                <a:latin typeface="Bookman Old Style" panose="02050604050505020204" pitchFamily="18" charset="0"/>
              </a:rPr>
              <a:t>II. INSTITUTIONAL GOVERNANCE OF TAX EXPENDITURE (1/4) </a:t>
            </a:r>
            <a:endParaRPr lang="fr-FR" sz="2000" b="1">
              <a:solidFill>
                <a:schemeClr val="bg1">
                  <a:lumMod val="95000"/>
                </a:schemeClr>
              </a:solidFill>
              <a:latin typeface="Bookman Old Style" panose="02050604050505020204" pitchFamily="18" charset="0"/>
            </a:endParaRPr>
          </a:p>
        </p:txBody>
      </p:sp>
      <p:graphicFrame>
        <p:nvGraphicFramePr>
          <p:cNvPr id="6" name="Espace réservé du contenu 3">
            <a:extLst>
              <a:ext uri="{FF2B5EF4-FFF2-40B4-BE49-F238E27FC236}">
                <a16:creationId xmlns:a16="http://schemas.microsoft.com/office/drawing/2014/main" id="{E1076D43-C7EF-4F29-BD30-DDD96EF31769}"/>
              </a:ext>
            </a:extLst>
          </p:cNvPr>
          <p:cNvGraphicFramePr>
            <a:graphicFrameLocks noGrp="1"/>
          </p:cNvGraphicFramePr>
          <p:nvPr>
            <p:ph idx="1"/>
            <p:extLst>
              <p:ext uri="{D42A27DB-BD31-4B8C-83A1-F6EECF244321}">
                <p14:modId xmlns:p14="http://schemas.microsoft.com/office/powerpoint/2010/main" val="4035462951"/>
              </p:ext>
            </p:extLst>
          </p:nvPr>
        </p:nvGraphicFramePr>
        <p:xfrm>
          <a:off x="182879" y="761972"/>
          <a:ext cx="8648701" cy="5440550"/>
        </p:xfrm>
        <a:graphic>
          <a:graphicData uri="http://schemas.openxmlformats.org/drawingml/2006/table">
            <a:tbl>
              <a:tblPr firstRow="1" firstCol="1" bandRow="1">
                <a:tableStyleId>{2A488322-F2BA-4B5B-9748-0D474271808F}</a:tableStyleId>
              </a:tblPr>
              <a:tblGrid>
                <a:gridCol w="2908419">
                  <a:extLst>
                    <a:ext uri="{9D8B030D-6E8A-4147-A177-3AD203B41FA5}">
                      <a16:colId xmlns:a16="http://schemas.microsoft.com/office/drawing/2014/main" val="237931231"/>
                    </a:ext>
                  </a:extLst>
                </a:gridCol>
                <a:gridCol w="2870141">
                  <a:extLst>
                    <a:ext uri="{9D8B030D-6E8A-4147-A177-3AD203B41FA5}">
                      <a16:colId xmlns:a16="http://schemas.microsoft.com/office/drawing/2014/main" val="741589798"/>
                    </a:ext>
                  </a:extLst>
                </a:gridCol>
                <a:gridCol w="2870141">
                  <a:extLst>
                    <a:ext uri="{9D8B030D-6E8A-4147-A177-3AD203B41FA5}">
                      <a16:colId xmlns:a16="http://schemas.microsoft.com/office/drawing/2014/main" val="2731634862"/>
                    </a:ext>
                  </a:extLst>
                </a:gridCol>
              </a:tblGrid>
              <a:tr h="315280">
                <a:tc>
                  <a:txBody>
                    <a:bodyPr/>
                    <a:lstStyle/>
                    <a:p>
                      <a:pPr algn="ctr">
                        <a:lnSpc>
                          <a:spcPct val="100000"/>
                        </a:lnSpc>
                        <a:spcBef>
                          <a:spcPts val="600"/>
                        </a:spcBef>
                        <a:spcAft>
                          <a:spcPts val="600"/>
                        </a:spcAft>
                        <a:tabLst>
                          <a:tab pos="1663700" algn="l"/>
                        </a:tabLst>
                      </a:pPr>
                      <a:r>
                        <a:rPr lang="fr-FR" sz="1600">
                          <a:effectLst/>
                        </a:rPr>
                        <a:t>Organs</a:t>
                      </a:r>
                      <a:endParaRPr lang="x-none"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ctr">
                        <a:lnSpc>
                          <a:spcPct val="100000"/>
                        </a:lnSpc>
                        <a:spcBef>
                          <a:spcPts val="600"/>
                        </a:spcBef>
                        <a:spcAft>
                          <a:spcPts val="600"/>
                        </a:spcAft>
                        <a:tabLst>
                          <a:tab pos="1663700" algn="l"/>
                        </a:tabLst>
                      </a:pPr>
                      <a:r>
                        <a:rPr lang="fr-FR" sz="1600">
                          <a:effectLst/>
                        </a:rPr>
                        <a:t>Technical services</a:t>
                      </a:r>
                      <a:endParaRPr lang="x-none"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0000"/>
                        </a:lnSpc>
                        <a:spcBef>
                          <a:spcPts val="600"/>
                        </a:spcBef>
                        <a:spcAft>
                          <a:spcPts val="600"/>
                        </a:spcAft>
                        <a:tabLst>
                          <a:tab pos="1663700" algn="l"/>
                        </a:tabLst>
                      </a:pPr>
                      <a:r>
                        <a:rPr lang="fr-FR" sz="1600">
                          <a:effectLst/>
                        </a:rPr>
                        <a:t>Legislative and regulatory acts</a:t>
                      </a:r>
                      <a:endParaRPr lang="x-none"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32745425"/>
                  </a:ext>
                </a:extLst>
              </a:tr>
              <a:tr h="194579">
                <a:tc rowSpan="5">
                  <a:txBody>
                    <a:bodyPr/>
                    <a:lstStyle/>
                    <a:p>
                      <a:pPr algn="just">
                        <a:lnSpc>
                          <a:spcPct val="100000"/>
                        </a:lnSpc>
                        <a:spcBef>
                          <a:spcPts val="600"/>
                        </a:spcBef>
                        <a:spcAft>
                          <a:spcPts val="600"/>
                        </a:spcAft>
                        <a:tabLst>
                          <a:tab pos="1663700" algn="l"/>
                        </a:tabLst>
                      </a:pPr>
                      <a:r>
                        <a:rPr lang="fr-FR" sz="1600">
                          <a:effectLst/>
                        </a:rPr>
                        <a:t>Ministry of Economy and Finance</a:t>
                      </a:r>
                      <a:endParaRPr lang="x-none"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rowSpan="5">
                  <a:txBody>
                    <a:bodyPr/>
                    <a:lstStyle/>
                    <a:p>
                      <a:pPr algn="just">
                        <a:lnSpc>
                          <a:spcPct val="100000"/>
                        </a:lnSpc>
                        <a:spcBef>
                          <a:spcPts val="600"/>
                        </a:spcBef>
                        <a:spcAft>
                          <a:spcPts val="600"/>
                        </a:spcAft>
                        <a:tabLst>
                          <a:tab pos="1663700" algn="l"/>
                        </a:tabLst>
                      </a:pPr>
                      <a:r>
                        <a:rPr lang="fr-FR" sz="1600">
                          <a:effectLst/>
                        </a:rPr>
                        <a:t>Direction Générale des Impôts</a:t>
                      </a:r>
                      <a:endParaRPr lang="x-none" sz="1600">
                        <a:effectLst/>
                      </a:endParaRPr>
                    </a:p>
                    <a:p>
                      <a:pPr algn="just">
                        <a:lnSpc>
                          <a:spcPct val="100000"/>
                        </a:lnSpc>
                        <a:spcBef>
                          <a:spcPts val="600"/>
                        </a:spcBef>
                        <a:spcAft>
                          <a:spcPts val="600"/>
                        </a:spcAft>
                        <a:tabLst>
                          <a:tab pos="1663700" algn="l"/>
                        </a:tabLst>
                      </a:pPr>
                      <a:r>
                        <a:rPr lang="fr-FR" sz="1600">
                          <a:effectLst/>
                        </a:rPr>
                        <a:t> </a:t>
                      </a:r>
                      <a:endParaRPr lang="x-none" sz="1600">
                        <a:effectLst/>
                      </a:endParaRPr>
                    </a:p>
                    <a:p>
                      <a:pPr algn="just">
                        <a:lnSpc>
                          <a:spcPct val="100000"/>
                        </a:lnSpc>
                        <a:spcBef>
                          <a:spcPts val="600"/>
                        </a:spcBef>
                        <a:spcAft>
                          <a:spcPts val="600"/>
                        </a:spcAft>
                        <a:tabLst>
                          <a:tab pos="1663700" algn="l"/>
                        </a:tabLst>
                      </a:pPr>
                      <a:r>
                        <a:rPr lang="fr-FR" sz="1600">
                          <a:effectLst/>
                        </a:rPr>
                        <a:t>Customs Department</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a:effectLst/>
                        </a:rPr>
                        <a:t>General Tax Code</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3617326"/>
                  </a:ext>
                </a:extLst>
              </a:tr>
              <a:tr h="194579">
                <a:tc vMerge="1">
                  <a:txBody>
                    <a:bodyPr/>
                    <a:lstStyle/>
                    <a:p>
                      <a:endParaRPr lang="x-none"/>
                    </a:p>
                  </a:txBody>
                  <a:tcPr/>
                </a:tc>
                <a:tc vMerge="1">
                  <a:txBody>
                    <a:bodyPr/>
                    <a:lstStyle/>
                    <a:p>
                      <a:endParaRPr lang="x-none"/>
                    </a:p>
                  </a:txBody>
                  <a:tcPr/>
                </a:tc>
                <a:tc>
                  <a:txBody>
                    <a:bodyPr/>
                    <a:lstStyle/>
                    <a:p>
                      <a:pPr algn="just">
                        <a:lnSpc>
                          <a:spcPct val="100000"/>
                        </a:lnSpc>
                        <a:spcBef>
                          <a:spcPts val="600"/>
                        </a:spcBef>
                        <a:spcAft>
                          <a:spcPts val="600"/>
                        </a:spcAft>
                        <a:tabLst>
                          <a:tab pos="1663700" algn="l"/>
                        </a:tabLst>
                      </a:pPr>
                      <a:r>
                        <a:rPr lang="fr-FR" sz="1600">
                          <a:effectLst/>
                        </a:rPr>
                        <a:t>General Customs Code</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50561906"/>
                  </a:ext>
                </a:extLst>
              </a:tr>
              <a:tr h="194579">
                <a:tc vMerge="1">
                  <a:txBody>
                    <a:bodyPr/>
                    <a:lstStyle/>
                    <a:p>
                      <a:endParaRPr lang="x-none"/>
                    </a:p>
                  </a:txBody>
                  <a:tcPr/>
                </a:tc>
                <a:tc vMerge="1">
                  <a:txBody>
                    <a:bodyPr/>
                    <a:lstStyle/>
                    <a:p>
                      <a:endParaRPr lang="x-none"/>
                    </a:p>
                  </a:txBody>
                  <a:tcPr/>
                </a:tc>
                <a:tc>
                  <a:txBody>
                    <a:bodyPr/>
                    <a:lstStyle/>
                    <a:p>
                      <a:pPr algn="just">
                        <a:lnSpc>
                          <a:spcPct val="100000"/>
                        </a:lnSpc>
                        <a:spcBef>
                          <a:spcPts val="600"/>
                        </a:spcBef>
                        <a:spcAft>
                          <a:spcPts val="600"/>
                        </a:spcAft>
                        <a:tabLst>
                          <a:tab pos="1663700" algn="l"/>
                        </a:tabLst>
                      </a:pPr>
                      <a:r>
                        <a:rPr lang="fr-FR" sz="1600">
                          <a:effectLst/>
                        </a:rPr>
                        <a:t>Special agreements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91639603"/>
                  </a:ext>
                </a:extLst>
              </a:tr>
              <a:tr h="194579">
                <a:tc vMerge="1">
                  <a:txBody>
                    <a:bodyPr/>
                    <a:lstStyle/>
                    <a:p>
                      <a:endParaRPr lang="x-none"/>
                    </a:p>
                  </a:txBody>
                  <a:tcPr/>
                </a:tc>
                <a:tc vMerge="1">
                  <a:txBody>
                    <a:bodyPr/>
                    <a:lstStyle/>
                    <a:p>
                      <a:endParaRPr lang="x-none"/>
                    </a:p>
                  </a:txBody>
                  <a:tcPr/>
                </a:tc>
                <a:tc>
                  <a:txBody>
                    <a:bodyPr/>
                    <a:lstStyle/>
                    <a:p>
                      <a:pPr algn="just">
                        <a:lnSpc>
                          <a:spcPct val="100000"/>
                        </a:lnSpc>
                        <a:spcBef>
                          <a:spcPts val="600"/>
                        </a:spcBef>
                        <a:spcAft>
                          <a:spcPts val="600"/>
                        </a:spcAft>
                        <a:tabLst>
                          <a:tab pos="1663700" algn="l"/>
                        </a:tabLst>
                      </a:pPr>
                      <a:r>
                        <a:rPr lang="fr-FR" sz="1600">
                          <a:effectLst/>
                        </a:rPr>
                        <a:t>Finance Act</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8764056"/>
                  </a:ext>
                </a:extLst>
              </a:tr>
              <a:tr h="152428">
                <a:tc vMerge="1">
                  <a:txBody>
                    <a:bodyPr/>
                    <a:lstStyle/>
                    <a:p>
                      <a:endParaRPr lang="x-none"/>
                    </a:p>
                  </a:txBody>
                  <a:tcPr/>
                </a:tc>
                <a:tc vMerge="1">
                  <a:txBody>
                    <a:bodyPr/>
                    <a:lstStyle/>
                    <a:p>
                      <a:endParaRPr lang="x-none"/>
                    </a:p>
                  </a:txBody>
                  <a:tcPr/>
                </a:tc>
                <a:tc>
                  <a:txBody>
                    <a:bodyPr/>
                    <a:lstStyle/>
                    <a:p>
                      <a:pPr algn="just">
                        <a:lnSpc>
                          <a:spcPct val="100000"/>
                        </a:lnSpc>
                        <a:spcBef>
                          <a:spcPts val="600"/>
                        </a:spcBef>
                        <a:spcAft>
                          <a:spcPts val="600"/>
                        </a:spcAft>
                        <a:tabLst>
                          <a:tab pos="1663700" algn="l"/>
                        </a:tabLst>
                      </a:pPr>
                      <a:r>
                        <a:rPr lang="fr-FR" sz="1600">
                          <a:effectLst/>
                        </a:rPr>
                        <a:t>Bylaws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04438623"/>
                  </a:ext>
                </a:extLst>
              </a:tr>
              <a:tr h="558882">
                <a:tc>
                  <a:txBody>
                    <a:bodyPr/>
                    <a:lstStyle/>
                    <a:p>
                      <a:pPr algn="just">
                        <a:lnSpc>
                          <a:spcPct val="100000"/>
                        </a:lnSpc>
                        <a:spcBef>
                          <a:spcPts val="600"/>
                        </a:spcBef>
                        <a:spcAft>
                          <a:spcPts val="600"/>
                        </a:spcAft>
                        <a:tabLst>
                          <a:tab pos="1663700" algn="l"/>
                        </a:tabLst>
                      </a:pPr>
                      <a:r>
                        <a:rPr lang="fr-FR" sz="1600">
                          <a:effectLst/>
                        </a:rPr>
                        <a:t>Ministry of Foreign Affairs</a:t>
                      </a:r>
                      <a:endParaRPr lang="x-none"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just">
                        <a:lnSpc>
                          <a:spcPct val="100000"/>
                        </a:lnSpc>
                        <a:spcBef>
                          <a:spcPts val="600"/>
                        </a:spcBef>
                        <a:spcAft>
                          <a:spcPts val="600"/>
                        </a:spcAft>
                        <a:tabLst>
                          <a:tab pos="1663700" algn="l"/>
                        </a:tabLst>
                      </a:pPr>
                      <a:r>
                        <a:rPr lang="fr-FR" sz="1600">
                          <a:effectLst/>
                        </a:rPr>
                        <a:t>Legal Affairs Department (MAE) </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a:effectLst/>
                        </a:rPr>
                        <a:t>Seat agreements</a:t>
                      </a:r>
                    </a:p>
                    <a:p>
                      <a:pPr algn="just">
                        <a:lnSpc>
                          <a:spcPct val="100000"/>
                        </a:lnSpc>
                        <a:spcBef>
                          <a:spcPts val="600"/>
                        </a:spcBef>
                        <a:spcAft>
                          <a:spcPts val="600"/>
                        </a:spcAft>
                        <a:tabLst>
                          <a:tab pos="1663700" algn="l"/>
                        </a:tabLst>
                      </a:pPr>
                      <a:r>
                        <a:rPr lang="fr-FR" sz="1600">
                          <a:effectLst/>
                        </a:rPr>
                        <a:t>International conventions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67861627"/>
                  </a:ext>
                </a:extLst>
              </a:tr>
              <a:tr h="558882">
                <a:tc>
                  <a:txBody>
                    <a:bodyPr/>
                    <a:lstStyle/>
                    <a:p>
                      <a:pPr algn="just">
                        <a:lnSpc>
                          <a:spcPct val="100000"/>
                        </a:lnSpc>
                        <a:spcBef>
                          <a:spcPts val="600"/>
                        </a:spcBef>
                        <a:spcAft>
                          <a:spcPts val="600"/>
                        </a:spcAft>
                        <a:tabLst>
                          <a:tab pos="1663700" algn="l"/>
                        </a:tabLst>
                      </a:pPr>
                      <a:r>
                        <a:rPr lang="fr-FR" sz="1600">
                          <a:effectLst/>
                        </a:rPr>
                        <a:t>Interministerial Investment Promotion Committee (CIPI)</a:t>
                      </a:r>
                      <a:endParaRPr lang="x-none"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just">
                        <a:lnSpc>
                          <a:spcPct val="100000"/>
                        </a:lnSpc>
                        <a:spcBef>
                          <a:spcPts val="600"/>
                        </a:spcBef>
                        <a:spcAft>
                          <a:spcPts val="600"/>
                        </a:spcAft>
                        <a:tabLst>
                          <a:tab pos="1663700" algn="l"/>
                        </a:tabLst>
                      </a:pPr>
                      <a:r>
                        <a:rPr lang="fr-FR" sz="1600">
                          <a:effectLst/>
                        </a:rPr>
                        <a:t>Investment and Export Promotion Agency </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a:effectLst/>
                        </a:rPr>
                        <a:t>Investment Code</a:t>
                      </a:r>
                      <a:endParaRPr lang="x-none" sz="1600">
                        <a:effectLst/>
                      </a:endParaRPr>
                    </a:p>
                    <a:p>
                      <a:pPr algn="just">
                        <a:lnSpc>
                          <a:spcPct val="100000"/>
                        </a:lnSpc>
                        <a:spcBef>
                          <a:spcPts val="600"/>
                        </a:spcBef>
                        <a:spcAft>
                          <a:spcPts val="600"/>
                        </a:spcAft>
                        <a:tabLst>
                          <a:tab pos="1663700" algn="l"/>
                        </a:tabLst>
                      </a:pPr>
                      <a:r>
                        <a:rPr lang="fr-FR" sz="1600">
                          <a:effectLst/>
                        </a:rPr>
                        <a:t>ZES law</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389168"/>
                  </a:ext>
                </a:extLst>
              </a:tr>
              <a:tr h="639268">
                <a:tc>
                  <a:txBody>
                    <a:bodyPr/>
                    <a:lstStyle/>
                    <a:p>
                      <a:pPr algn="just">
                        <a:lnSpc>
                          <a:spcPct val="100000"/>
                        </a:lnSpc>
                        <a:spcBef>
                          <a:spcPts val="600"/>
                        </a:spcBef>
                        <a:spcAft>
                          <a:spcPts val="600"/>
                        </a:spcAft>
                        <a:tabLst>
                          <a:tab pos="1663700" algn="l"/>
                        </a:tabLst>
                      </a:pPr>
                      <a:r>
                        <a:rPr lang="fr-FR" sz="1600">
                          <a:effectLst/>
                        </a:rPr>
                        <a:t>Ministry of Energy</a:t>
                      </a:r>
                      <a:endParaRPr lang="x-none"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just">
                        <a:lnSpc>
                          <a:spcPct val="100000"/>
                        </a:lnSpc>
                        <a:spcBef>
                          <a:spcPts val="600"/>
                        </a:spcBef>
                        <a:spcAft>
                          <a:spcPts val="600"/>
                        </a:spcAft>
                        <a:tabLst>
                          <a:tab pos="1663700" algn="l"/>
                        </a:tabLst>
                      </a:pPr>
                      <a:r>
                        <a:rPr lang="fr-FR" sz="1600">
                          <a:effectLst/>
                        </a:rPr>
                        <a:t>Department of Energy Planning, Rural Electrification and Regulation</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a:effectLst/>
                        </a:rPr>
                        <a:t>Energy Code</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93208915"/>
                  </a:ext>
                </a:extLst>
              </a:tr>
              <a:tr h="286391">
                <a:tc rowSpan="2">
                  <a:txBody>
                    <a:bodyPr/>
                    <a:lstStyle/>
                    <a:p>
                      <a:pPr algn="just">
                        <a:lnSpc>
                          <a:spcPct val="100000"/>
                        </a:lnSpc>
                        <a:spcBef>
                          <a:spcPts val="600"/>
                        </a:spcBef>
                        <a:spcAft>
                          <a:spcPts val="600"/>
                        </a:spcAft>
                        <a:tabLst>
                          <a:tab pos="1663700" algn="l"/>
                        </a:tabLst>
                      </a:pPr>
                      <a:r>
                        <a:rPr lang="fr-FR" sz="1600">
                          <a:effectLst/>
                        </a:rPr>
                        <a:t>Ministry of Water and Mines </a:t>
                      </a:r>
                      <a:endParaRPr lang="x-none"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just">
                        <a:lnSpc>
                          <a:spcPct val="100000"/>
                        </a:lnSpc>
                        <a:spcBef>
                          <a:spcPts val="600"/>
                        </a:spcBef>
                        <a:spcAft>
                          <a:spcPts val="600"/>
                        </a:spcAft>
                        <a:tabLst>
                          <a:tab pos="1663700" algn="l"/>
                        </a:tabLst>
                      </a:pPr>
                      <a:r>
                        <a:rPr lang="fr-FR" sz="1600">
                          <a:effectLst/>
                        </a:rPr>
                        <a:t>Directorate General of Mines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a:effectLst/>
                        </a:rPr>
                        <a:t>Mining code</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11131576"/>
                  </a:ext>
                </a:extLst>
              </a:tr>
              <a:tr h="856479">
                <a:tc vMerge="1">
                  <a:txBody>
                    <a:bodyPr/>
                    <a:lstStyle/>
                    <a:p>
                      <a:endParaRPr lang="x-none"/>
                    </a:p>
                  </a:txBody>
                  <a:tcPr/>
                </a:tc>
                <a:tc>
                  <a:txBody>
                    <a:bodyPr/>
                    <a:lstStyle/>
                    <a:p>
                      <a:pPr algn="just">
                        <a:lnSpc>
                          <a:spcPct val="100000"/>
                        </a:lnSpc>
                        <a:spcBef>
                          <a:spcPts val="600"/>
                        </a:spcBef>
                        <a:spcAft>
                          <a:spcPts val="600"/>
                        </a:spcAft>
                        <a:tabLst>
                          <a:tab pos="1663700" algn="l"/>
                        </a:tabLst>
                      </a:pPr>
                      <a:r>
                        <a:rPr lang="fr-FR" sz="1600">
                          <a:effectLst/>
                        </a:rPr>
                        <a:t>Directorate General of Hydrocarbons and Other Energy Resources</a:t>
                      </a:r>
                      <a:endParaRPr lang="x-none" sz="1600">
                        <a:effectLst/>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a:effectLst/>
                        </a:rPr>
                        <a:t>Oil code</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5231941"/>
                  </a:ext>
                </a:extLst>
              </a:tr>
              <a:tr h="399391">
                <a:tc>
                  <a:txBody>
                    <a:bodyPr/>
                    <a:lstStyle/>
                    <a:p>
                      <a:pPr algn="just">
                        <a:lnSpc>
                          <a:spcPct val="100000"/>
                        </a:lnSpc>
                        <a:spcBef>
                          <a:spcPts val="600"/>
                        </a:spcBef>
                        <a:spcAft>
                          <a:spcPts val="600"/>
                        </a:spcAft>
                        <a:tabLst>
                          <a:tab pos="1663700" algn="l"/>
                        </a:tabLst>
                      </a:pPr>
                      <a:r>
                        <a:rPr lang="fr-FR" sz="1600">
                          <a:effectLst/>
                        </a:rPr>
                        <a:t>Ministry of the Interior</a:t>
                      </a:r>
                      <a:endParaRPr lang="x-none" sz="1600">
                        <a:solidFill>
                          <a:schemeClr val="tx1"/>
                        </a:solidFill>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R w="12700" cap="flat" cmpd="sng" algn="ctr">
                      <a:solidFill>
                        <a:schemeClr val="tx1"/>
                      </a:solidFill>
                      <a:prstDash val="solid"/>
                      <a:round/>
                      <a:headEnd type="none" w="med" len="med"/>
                      <a:tailEnd type="none" w="med" len="med"/>
                    </a:lnR>
                  </a:tcPr>
                </a:tc>
                <a:tc>
                  <a:txBody>
                    <a:bodyPr/>
                    <a:lstStyle/>
                    <a:p>
                      <a:pPr algn="just">
                        <a:lnSpc>
                          <a:spcPct val="100000"/>
                        </a:lnSpc>
                        <a:spcBef>
                          <a:spcPts val="600"/>
                        </a:spcBef>
                        <a:spcAft>
                          <a:spcPts val="600"/>
                        </a:spcAft>
                        <a:tabLst>
                          <a:tab pos="1663700" algn="l"/>
                        </a:tabLst>
                      </a:pPr>
                      <a:r>
                        <a:rPr lang="fr-FR" sz="1600">
                          <a:effectLst/>
                        </a:rPr>
                        <a:t>Department of Internal Affairs and Religious Affairs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00000"/>
                        </a:lnSpc>
                        <a:spcBef>
                          <a:spcPts val="600"/>
                        </a:spcBef>
                        <a:spcAft>
                          <a:spcPts val="600"/>
                        </a:spcAft>
                        <a:tabLst>
                          <a:tab pos="1663700" algn="l"/>
                        </a:tabLst>
                      </a:pPr>
                      <a:r>
                        <a:rPr lang="fr-FR" sz="1600">
                          <a:effectLst/>
                        </a:rPr>
                        <a:t>Framework agreement</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57923" marR="579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69666281"/>
                  </a:ext>
                </a:extLst>
              </a:tr>
            </a:tbl>
          </a:graphicData>
        </a:graphic>
      </p:graphicFrame>
      <p:sp>
        <p:nvSpPr>
          <p:cNvPr id="7" name="Rectangle : coins arrondis 4">
            <a:extLst>
              <a:ext uri="{FF2B5EF4-FFF2-40B4-BE49-F238E27FC236}">
                <a16:creationId xmlns:a16="http://schemas.microsoft.com/office/drawing/2014/main" id="{9F60A39B-B33E-4880-A057-371770EB494F}"/>
              </a:ext>
            </a:extLst>
          </p:cNvPr>
          <p:cNvSpPr/>
          <p:nvPr/>
        </p:nvSpPr>
        <p:spPr>
          <a:xfrm>
            <a:off x="8943975" y="936648"/>
            <a:ext cx="3248025" cy="467865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fr-FR" sz="1700" b="1">
                <a:solidFill>
                  <a:schemeClr val="tx1"/>
                </a:solidFill>
              </a:rPr>
              <a:t>Dedicated structure for each type of exemption</a:t>
            </a:r>
            <a:endParaRPr lang="fr-FR" b="1">
              <a:solidFill>
                <a:schemeClr val="tx1"/>
              </a:solidFill>
            </a:endParaRPr>
          </a:p>
          <a:p>
            <a:pPr algn="just"/>
            <a:endParaRPr lang="fr-FR" b="1">
              <a:solidFill>
                <a:schemeClr val="tx1"/>
              </a:solidFill>
            </a:endParaRPr>
          </a:p>
          <a:p>
            <a:pPr algn="ctr"/>
            <a:r>
              <a:rPr lang="fr-FR" b="1">
                <a:solidFill>
                  <a:schemeClr val="tx1"/>
                </a:solidFill>
              </a:rPr>
              <a:t>Functional relationship between structures </a:t>
            </a:r>
          </a:p>
          <a:p>
            <a:pPr algn="just"/>
            <a:r>
              <a:rPr lang="fr-FR"/>
              <a:t> However, any proposal for exemption measures must be submitted to the Ministry of the Economy and Finance for technical advice before being submitted to the Council of Ministers and subsequently to the National Assembly.</a:t>
            </a:r>
            <a:endParaRPr lang="x-none"/>
          </a:p>
        </p:txBody>
      </p:sp>
    </p:spTree>
    <p:extLst>
      <p:ext uri="{BB962C8B-B14F-4D97-AF65-F5344CB8AC3E}">
        <p14:creationId xmlns:p14="http://schemas.microsoft.com/office/powerpoint/2010/main" val="11538732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323850" y="199014"/>
            <a:ext cx="1088117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a:solidFill>
                  <a:schemeClr val="accent4">
                    <a:lumMod val="60000"/>
                    <a:lumOff val="40000"/>
                  </a:schemeClr>
                </a:solidFill>
                <a:latin typeface="Bookman Old Style" panose="02050604050505020204" pitchFamily="18" charset="0"/>
              </a:rPr>
              <a:t>II. INSTITUTIONAL GOVERNANCE OF TAX EXPENDITURE (2/4)</a:t>
            </a:r>
            <a:endParaRPr lang="fr-FR" sz="2000" b="1">
              <a:solidFill>
                <a:schemeClr val="bg1">
                  <a:lumMod val="95000"/>
                </a:schemeClr>
              </a:solidFill>
              <a:latin typeface="Bookman Old Style" panose="02050604050505020204" pitchFamily="18" charset="0"/>
            </a:endParaRPr>
          </a:p>
        </p:txBody>
      </p:sp>
      <p:sp>
        <p:nvSpPr>
          <p:cNvPr id="8" name="Espace réservé du contenu 5">
            <a:extLst>
              <a:ext uri="{FF2B5EF4-FFF2-40B4-BE49-F238E27FC236}">
                <a16:creationId xmlns:a16="http://schemas.microsoft.com/office/drawing/2014/main" id="{AD594564-7E2B-4E49-ABBF-E721D99987B3}"/>
              </a:ext>
            </a:extLst>
          </p:cNvPr>
          <p:cNvSpPr>
            <a:spLocks noGrp="1"/>
          </p:cNvSpPr>
          <p:nvPr>
            <p:ph idx="1"/>
          </p:nvPr>
        </p:nvSpPr>
        <p:spPr>
          <a:xfrm>
            <a:off x="117566" y="695921"/>
            <a:ext cx="11929730" cy="5913885"/>
          </a:xfrm>
        </p:spPr>
        <p:txBody>
          <a:bodyPr>
            <a:noAutofit/>
          </a:bodyPr>
          <a:lstStyle/>
          <a:p>
            <a:pPr>
              <a:lnSpc>
                <a:spcPct val="170000"/>
              </a:lnSpc>
              <a:spcBef>
                <a:spcPts val="600"/>
              </a:spcBef>
              <a:spcAft>
                <a:spcPts val="600"/>
              </a:spcAft>
            </a:pPr>
            <a:r>
              <a:rPr lang="fr-FR" sz="2000">
                <a:latin typeface="Bookman Old Style" panose="02050604050505020204" pitchFamily="18" charset="0"/>
              </a:rPr>
              <a:t>Exemptions managed by a joint structure (IMPOTS- DOUANE)</a:t>
            </a:r>
          </a:p>
          <a:p>
            <a:pPr>
              <a:lnSpc>
                <a:spcPct val="170000"/>
              </a:lnSpc>
              <a:spcBef>
                <a:spcPts val="600"/>
              </a:spcBef>
              <a:spcAft>
                <a:spcPts val="600"/>
              </a:spcAft>
            </a:pPr>
            <a:r>
              <a:rPr lang="fr-FR" sz="2000">
                <a:latin typeface="Bookman Old Style" panose="02050604050505020204" pitchFamily="18" charset="0"/>
              </a:rPr>
              <a:t>Existence of an exemption management software (GESEXO)</a:t>
            </a:r>
          </a:p>
          <a:p>
            <a:pPr>
              <a:lnSpc>
                <a:spcPct val="170000"/>
              </a:lnSpc>
              <a:spcBef>
                <a:spcPts val="600"/>
              </a:spcBef>
              <a:spcAft>
                <a:spcPts val="600"/>
              </a:spcAft>
            </a:pPr>
            <a:r>
              <a:rPr lang="fr-FR" sz="2000">
                <a:latin typeface="Bookman Old Style" panose="02050604050505020204" pitchFamily="18" charset="0"/>
              </a:rPr>
              <a:t>Processing of digitized exemptions at Customs level</a:t>
            </a:r>
          </a:p>
          <a:p>
            <a:pPr>
              <a:lnSpc>
                <a:spcPct val="170000"/>
              </a:lnSpc>
              <a:spcBef>
                <a:spcPts val="600"/>
              </a:spcBef>
              <a:spcAft>
                <a:spcPts val="600"/>
              </a:spcAft>
            </a:pPr>
            <a:r>
              <a:rPr lang="fr-FR" sz="2000">
                <a:latin typeface="Bookman Old Style" panose="02050604050505020204" pitchFamily="18" charset="0"/>
              </a:rPr>
              <a:t>Procedure for granting exemptions in three phases (MP1-MP2-MP3) but still manual (based on a regulatory act)</a:t>
            </a:r>
          </a:p>
          <a:p>
            <a:pPr lvl="2">
              <a:spcBef>
                <a:spcPts val="1200"/>
              </a:spcBef>
              <a:spcAft>
                <a:spcPts val="1200"/>
              </a:spcAft>
              <a:buFont typeface="Wingdings" panose="05000000000000000000" pitchFamily="2" charset="2"/>
              <a:buChar char="v"/>
            </a:pPr>
            <a:r>
              <a:rPr lang="fr-FR">
                <a:effectLst/>
                <a:latin typeface="Bookman Old Style" panose="02050604050505020204" pitchFamily="18" charset="0"/>
                <a:ea typeface="Calibri" panose="020F0502020204030204" pitchFamily="34" charset="0"/>
                <a:cs typeface="Arial" panose="020B0604020202020204" pitchFamily="34" charset="0"/>
              </a:rPr>
              <a:t>MP1 (checking the physical presence of parts, verifying the conformity and validity of parts in the files, assessing the consistency between the parts making up the file, computer processing, </a:t>
            </a:r>
            <a:r>
              <a:rPr lang="fr-FR" err="1">
                <a:effectLst/>
                <a:latin typeface="Bookman Old Style" panose="02050604050505020204" pitchFamily="18" charset="0"/>
                <a:ea typeface="Calibri" panose="020F0502020204030204" pitchFamily="34" charset="0"/>
                <a:cs typeface="Arial" panose="020B0604020202020204" pitchFamily="34" charset="0"/>
              </a:rPr>
              <a:t>etc.</a:t>
            </a:r>
            <a:r>
              <a:rPr lang="fr-FR">
                <a:effectLst/>
                <a:latin typeface="Bookman Old Style" panose="02050604050505020204" pitchFamily="18" charset="0"/>
                <a:ea typeface="Calibri" panose="020F0502020204030204" pitchFamily="34" charset="0"/>
                <a:cs typeface="Arial" panose="020B0604020202020204" pitchFamily="34" charset="0"/>
              </a:rPr>
              <a:t>).</a:t>
            </a:r>
          </a:p>
          <a:p>
            <a:pPr lvl="2">
              <a:spcBef>
                <a:spcPts val="1200"/>
              </a:spcBef>
              <a:spcAft>
                <a:spcPts val="1200"/>
              </a:spcAft>
              <a:buFont typeface="Wingdings" panose="05000000000000000000" pitchFamily="2" charset="2"/>
              <a:buChar char="v"/>
            </a:pPr>
            <a:r>
              <a:rPr lang="fr-FR">
                <a:latin typeface="Bookman Old Style" panose="02050604050505020204" pitchFamily="18" charset="0"/>
                <a:cs typeface="Arial" panose="020B0604020202020204" pitchFamily="34" charset="0"/>
              </a:rPr>
              <a:t> MP2: liquidation of duties and taxes </a:t>
            </a:r>
          </a:p>
          <a:p>
            <a:pPr lvl="2">
              <a:spcBef>
                <a:spcPts val="1200"/>
              </a:spcBef>
              <a:spcAft>
                <a:spcPts val="1200"/>
              </a:spcAft>
              <a:buFont typeface="Wingdings" panose="05000000000000000000" pitchFamily="2" charset="2"/>
              <a:buChar char="v"/>
            </a:pPr>
            <a:r>
              <a:rPr lang="fr-FR">
                <a:latin typeface="Bookman Old Style" panose="02050604050505020204" pitchFamily="18" charset="0"/>
                <a:cs typeface="Arial" panose="020B0604020202020204" pitchFamily="34" charset="0"/>
              </a:rPr>
              <a:t>tax and customs authorities issue MP3s, which represent payment of the corresponding duties. MP3s are recorded as non-recurring expenses.</a:t>
            </a:r>
          </a:p>
        </p:txBody>
      </p:sp>
    </p:spTree>
    <p:extLst>
      <p:ext uri="{BB962C8B-B14F-4D97-AF65-F5344CB8AC3E}">
        <p14:creationId xmlns:p14="http://schemas.microsoft.com/office/powerpoint/2010/main" val="3631226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323850" y="199014"/>
            <a:ext cx="1088117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a:solidFill>
                  <a:schemeClr val="accent4">
                    <a:lumMod val="60000"/>
                    <a:lumOff val="40000"/>
                  </a:schemeClr>
                </a:solidFill>
                <a:latin typeface="Bookman Old Style" panose="02050604050505020204" pitchFamily="18" charset="0"/>
              </a:rPr>
              <a:t>II. INSTITUTIONAL GOVERNANCE OF TAX EXPENDITURE </a:t>
            </a:r>
            <a:endParaRPr lang="fr-FR" sz="2000" b="1">
              <a:solidFill>
                <a:schemeClr val="bg1">
                  <a:lumMod val="95000"/>
                </a:schemeClr>
              </a:solidFill>
              <a:latin typeface="Bookman Old Style" panose="02050604050505020204" pitchFamily="18" charset="0"/>
            </a:endParaRPr>
          </a:p>
        </p:txBody>
      </p:sp>
      <p:sp>
        <p:nvSpPr>
          <p:cNvPr id="8" name="Espace réservé du contenu 5">
            <a:extLst>
              <a:ext uri="{FF2B5EF4-FFF2-40B4-BE49-F238E27FC236}">
                <a16:creationId xmlns:a16="http://schemas.microsoft.com/office/drawing/2014/main" id="{AD594564-7E2B-4E49-ABBF-E721D99987B3}"/>
              </a:ext>
            </a:extLst>
          </p:cNvPr>
          <p:cNvSpPr>
            <a:spLocks noGrp="1"/>
          </p:cNvSpPr>
          <p:nvPr>
            <p:ph idx="1"/>
          </p:nvPr>
        </p:nvSpPr>
        <p:spPr>
          <a:xfrm>
            <a:off x="91440" y="865738"/>
            <a:ext cx="11929730" cy="5704879"/>
          </a:xfrm>
        </p:spPr>
        <p:txBody>
          <a:bodyPr>
            <a:noAutofit/>
          </a:bodyPr>
          <a:lstStyle/>
          <a:p>
            <a:pPr marL="228600" lvl="2">
              <a:lnSpc>
                <a:spcPct val="100000"/>
              </a:lnSpc>
              <a:spcBef>
                <a:spcPts val="1000"/>
              </a:spcBef>
              <a:spcAft>
                <a:spcPts val="1200"/>
              </a:spcAft>
            </a:pPr>
            <a:r>
              <a:rPr lang="fr-FR">
                <a:latin typeface="Bookman Old Style" panose="02050604050505020204" pitchFamily="18" charset="0"/>
              </a:rPr>
              <a:t>Existence of a Commission for monitoring tax exemptions and evaluating tax expenditure (made up of managers from the technical departments of the Ministry of Economy and Finance):</a:t>
            </a: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ea typeface="Calibri" panose="020F0502020204030204" pitchFamily="34" charset="0"/>
                <a:cs typeface="Arial" panose="020B0604020202020204" pitchFamily="34" charset="0"/>
              </a:rPr>
              <a:t>study draft texts on tax and customs exemptions ;</a:t>
            </a:r>
            <a:endParaRPr lang="x-none" sz="2000">
              <a:latin typeface="Bookman Old Style" panose="02050604050505020204" pitchFamily="18" charset="0"/>
              <a:ea typeface="Calibri" panose="020F0502020204030204" pitchFamily="34"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cs typeface="Arial" panose="020B0604020202020204" pitchFamily="34" charset="0"/>
              </a:rPr>
              <a:t>propose the codification of various exemptions with a view to harmonizing tax and customs regimes;</a:t>
            </a:r>
            <a:endParaRPr lang="x-none" sz="2000">
              <a:latin typeface="Bookman Old Style" panose="02050604050505020204" pitchFamily="18"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cs typeface="Arial" panose="020B0604020202020204" pitchFamily="34" charset="0"/>
              </a:rPr>
              <a:t>periodically monitor the destination of operations benefiting from tax exemptions, with a view to proposing appropriate solutions;</a:t>
            </a:r>
            <a:endParaRPr lang="x-none" sz="2000">
              <a:latin typeface="Bookman Old Style" panose="02050604050505020204" pitchFamily="18"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cs typeface="Arial" panose="020B0604020202020204" pitchFamily="34" charset="0"/>
              </a:rPr>
              <a:t>propose solutions to improve the digitization of tax and customs exemption management;</a:t>
            </a:r>
            <a:endParaRPr lang="x-none" sz="2000">
              <a:latin typeface="Bookman Old Style" panose="02050604050505020204" pitchFamily="18"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cs typeface="Arial" panose="020B0604020202020204" pitchFamily="34" charset="0"/>
              </a:rPr>
              <a:t>validate the annual report on tax expenditure;</a:t>
            </a:r>
            <a:endParaRPr lang="x-none" sz="2000">
              <a:latin typeface="Bookman Old Style" panose="02050604050505020204" pitchFamily="18" charset="0"/>
              <a:cs typeface="Arial" panose="020B0604020202020204" pitchFamily="34" charset="0"/>
            </a:endParaRP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cs typeface="Arial" panose="020B0604020202020204" pitchFamily="34" charset="0"/>
              </a:rPr>
              <a:t>Ensure that the tax expenditure evaluation report is published in accordance with the budget timetable;</a:t>
            </a:r>
            <a:endParaRPr lang="x-none" sz="2000">
              <a:latin typeface="Bookman Old Style" panose="02050604050505020204" pitchFamily="18" charset="0"/>
              <a:cs typeface="Arial" panose="020B0604020202020204" pitchFamily="34" charset="0"/>
            </a:endParaRPr>
          </a:p>
          <a:p>
            <a:pPr marL="228600" lvl="2">
              <a:lnSpc>
                <a:spcPct val="100000"/>
              </a:lnSpc>
              <a:spcBef>
                <a:spcPts val="1000"/>
              </a:spcBef>
              <a:spcAft>
                <a:spcPts val="1200"/>
              </a:spcAft>
            </a:pPr>
            <a:r>
              <a:rPr lang="fr-FR">
                <a:latin typeface="Bookman Old Style" panose="02050604050505020204" pitchFamily="18" charset="0"/>
              </a:rPr>
              <a:t>Monthly monitoring of exemptions: monthly statistics on indirect taxation</a:t>
            </a:r>
            <a:endParaRPr lang="x-none">
              <a:latin typeface="Bookman Old Style" panose="02050604050505020204" pitchFamily="18" charset="0"/>
            </a:endParaRPr>
          </a:p>
        </p:txBody>
      </p:sp>
    </p:spTree>
    <p:extLst>
      <p:ext uri="{BB962C8B-B14F-4D97-AF65-F5344CB8AC3E}">
        <p14:creationId xmlns:p14="http://schemas.microsoft.com/office/powerpoint/2010/main" val="26260497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323850" y="199014"/>
            <a:ext cx="1088117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a:solidFill>
                  <a:schemeClr val="accent4">
                    <a:lumMod val="60000"/>
                    <a:lumOff val="40000"/>
                  </a:schemeClr>
                </a:solidFill>
                <a:latin typeface="Bookman Old Style" panose="02050604050505020204" pitchFamily="18" charset="0"/>
              </a:rPr>
              <a:t>II. INSTITUTIONAL GOVERNANCE OF TAX EXPENDITURE </a:t>
            </a:r>
            <a:endParaRPr lang="fr-FR" sz="2000" b="1">
              <a:solidFill>
                <a:schemeClr val="bg1">
                  <a:lumMod val="95000"/>
                </a:schemeClr>
              </a:solidFill>
              <a:latin typeface="Bookman Old Style" panose="02050604050505020204" pitchFamily="18" charset="0"/>
            </a:endParaRPr>
          </a:p>
        </p:txBody>
      </p:sp>
      <p:sp>
        <p:nvSpPr>
          <p:cNvPr id="8" name="Espace réservé du contenu 5">
            <a:extLst>
              <a:ext uri="{FF2B5EF4-FFF2-40B4-BE49-F238E27FC236}">
                <a16:creationId xmlns:a16="http://schemas.microsoft.com/office/drawing/2014/main" id="{AD594564-7E2B-4E49-ABBF-E721D99987B3}"/>
              </a:ext>
            </a:extLst>
          </p:cNvPr>
          <p:cNvSpPr>
            <a:spLocks noGrp="1"/>
          </p:cNvSpPr>
          <p:nvPr>
            <p:ph idx="1"/>
          </p:nvPr>
        </p:nvSpPr>
        <p:spPr>
          <a:xfrm>
            <a:off x="0" y="813487"/>
            <a:ext cx="11929730" cy="5704880"/>
          </a:xfrm>
        </p:spPr>
        <p:txBody>
          <a:bodyPr>
            <a:noAutofit/>
          </a:bodyPr>
          <a:lstStyle/>
          <a:p>
            <a:pPr marL="228600" lvl="2">
              <a:lnSpc>
                <a:spcPct val="100000"/>
              </a:lnSpc>
              <a:spcBef>
                <a:spcPts val="1000"/>
              </a:spcBef>
              <a:spcAft>
                <a:spcPts val="1200"/>
              </a:spcAft>
            </a:pPr>
            <a:r>
              <a:rPr lang="fr-FR">
                <a:latin typeface="Bookman Old Style" panose="02050604050505020204" pitchFamily="18" charset="0"/>
              </a:rPr>
              <a:t>Some limitations</a:t>
            </a: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cs typeface="Arial" panose="020B0604020202020204" pitchFamily="34" charset="0"/>
              </a:rPr>
              <a:t>Exemptions without prior formalities are not systematically recorded in the GESEXO software.  </a:t>
            </a: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cs typeface="Arial" panose="020B0604020202020204" pitchFamily="34" charset="0"/>
              </a:rPr>
              <a:t>At the customs cordon, some statistics are centralized under code 813 (but detailed by tariff heading).</a:t>
            </a: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cs typeface="Arial" panose="020B0604020202020204" pitchFamily="34" charset="0"/>
              </a:rPr>
              <a:t>Under the Internal Revenue System, taxpayers benefiting from certain exemptions do not always file their tax returns.</a:t>
            </a: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cs typeface="Arial" panose="020B0604020202020204" pitchFamily="34" charset="0"/>
              </a:rPr>
              <a:t>The MP1 and MP2 procedures only apply to indirect taxation;</a:t>
            </a: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cs typeface="Arial" panose="020B0604020202020204" pitchFamily="34" charset="0"/>
              </a:rPr>
              <a:t>Order no. 212/MF/DC/DI of October 19, 1992, which sets out the rules and procedures for management using the MP procedure, dates back to 1992 and needs updating to take account of the dematerialization process currently underway. </a:t>
            </a:r>
          </a:p>
          <a:p>
            <a:pPr marL="800100" lvl="1" indent="-342900" algn="just">
              <a:lnSpc>
                <a:spcPct val="100000"/>
              </a:lnSpc>
              <a:spcBef>
                <a:spcPts val="600"/>
              </a:spcBef>
              <a:spcAft>
                <a:spcPts val="600"/>
              </a:spcAft>
              <a:buFont typeface="Verdana" panose="020B0604030504040204" pitchFamily="34" charset="0"/>
              <a:buChar char="-"/>
              <a:tabLst>
                <a:tab pos="1663700" algn="l"/>
              </a:tabLst>
            </a:pPr>
            <a:r>
              <a:rPr lang="fr-FR" sz="2000">
                <a:latin typeface="Bookman Old Style" panose="02050604050505020204" pitchFamily="18" charset="0"/>
                <a:cs typeface="Arial" panose="020B0604020202020204" pitchFamily="34" charset="0"/>
              </a:rPr>
              <a:t>There is no set frequency for updating the decree codifying tax exemptions.</a:t>
            </a:r>
            <a:endParaRPr lang="x-none" sz="2000">
              <a:latin typeface="Bookman Old Style" panose="02050604050505020204" pitchFamily="18" charset="0"/>
              <a:cs typeface="Arial" panose="020B0604020202020204" pitchFamily="34" charset="0"/>
            </a:endParaRPr>
          </a:p>
        </p:txBody>
      </p:sp>
    </p:spTree>
    <p:extLst>
      <p:ext uri="{BB962C8B-B14F-4D97-AF65-F5344CB8AC3E}">
        <p14:creationId xmlns:p14="http://schemas.microsoft.com/office/powerpoint/2010/main" val="37070125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a:solidFill>
                  <a:schemeClr val="accent4">
                    <a:lumMod val="60000"/>
                    <a:lumOff val="40000"/>
                  </a:schemeClr>
                </a:solidFill>
                <a:latin typeface="Bookman Old Style" panose="02050604050505020204" pitchFamily="18" charset="0"/>
              </a:rPr>
              <a:t>III. CHALLENGES IN MEASURING TAX EXPENDITURE</a:t>
            </a:r>
            <a:endParaRPr lang="fr-FR" sz="2000" b="1">
              <a:solidFill>
                <a:schemeClr val="bg1">
                  <a:lumMod val="95000"/>
                </a:schemeClr>
              </a:solidFill>
              <a:latin typeface="Bookman Old Style" panose="02050604050505020204" pitchFamily="18" charset="0"/>
            </a:endParaRPr>
          </a:p>
        </p:txBody>
      </p:sp>
      <p:sp>
        <p:nvSpPr>
          <p:cNvPr id="8" name="Espace réservé du contenu 5">
            <a:extLst>
              <a:ext uri="{FF2B5EF4-FFF2-40B4-BE49-F238E27FC236}">
                <a16:creationId xmlns:a16="http://schemas.microsoft.com/office/drawing/2014/main" id="{AD594564-7E2B-4E49-ABBF-E721D99987B3}"/>
              </a:ext>
            </a:extLst>
          </p:cNvPr>
          <p:cNvSpPr>
            <a:spLocks noGrp="1"/>
          </p:cNvSpPr>
          <p:nvPr>
            <p:ph idx="1"/>
          </p:nvPr>
        </p:nvSpPr>
        <p:spPr>
          <a:xfrm>
            <a:off x="222321" y="695921"/>
            <a:ext cx="11747355" cy="4725164"/>
          </a:xfrm>
        </p:spPr>
        <p:txBody>
          <a:bodyPr>
            <a:noAutofit/>
          </a:bodyPr>
          <a:lstStyle/>
          <a:p>
            <a:pPr>
              <a:lnSpc>
                <a:spcPct val="150000"/>
              </a:lnSpc>
              <a:spcBef>
                <a:spcPts val="600"/>
              </a:spcBef>
              <a:spcAft>
                <a:spcPts val="600"/>
              </a:spcAft>
            </a:pPr>
            <a:r>
              <a:rPr lang="fr-FR" sz="2000">
                <a:latin typeface="Bookman Old Style" panose="02050604050505020204" pitchFamily="18" charset="0"/>
              </a:rPr>
              <a:t>Pursue the implementation of the </a:t>
            </a:r>
            <a:r>
              <a:rPr lang="fr-FR" sz="2000" b="1">
                <a:latin typeface="Bookman Old Style" panose="02050604050505020204" pitchFamily="18" charset="0"/>
              </a:rPr>
              <a:t>2022-2025 tax expenditure rationalization strategy</a:t>
            </a:r>
            <a:r>
              <a:rPr lang="fr-FR" sz="2000">
                <a:latin typeface="Bookman Old Style" panose="02050604050505020204" pitchFamily="18" charset="0"/>
              </a:rPr>
              <a:t>, in particular the measures contained in the Finance Bills;</a:t>
            </a:r>
          </a:p>
          <a:p>
            <a:pPr>
              <a:lnSpc>
                <a:spcPct val="150000"/>
              </a:lnSpc>
              <a:spcBef>
                <a:spcPts val="600"/>
              </a:spcBef>
              <a:spcAft>
                <a:spcPts val="600"/>
              </a:spcAft>
            </a:pPr>
            <a:r>
              <a:rPr lang="fr-FR" sz="2000">
                <a:latin typeface="Bookman Old Style" panose="02050604050505020204" pitchFamily="18" charset="0"/>
              </a:rPr>
              <a:t>evaluate tax expenditure linked to local taxes (local authorities) ;</a:t>
            </a:r>
          </a:p>
          <a:p>
            <a:pPr>
              <a:lnSpc>
                <a:spcPct val="150000"/>
              </a:lnSpc>
              <a:spcBef>
                <a:spcPts val="600"/>
              </a:spcBef>
              <a:spcAft>
                <a:spcPts val="600"/>
              </a:spcAft>
            </a:pPr>
            <a:r>
              <a:rPr lang="fr-FR" sz="2000">
                <a:latin typeface="Bookman Old Style" panose="02050604050505020204" pitchFamily="18" charset="0"/>
              </a:rPr>
              <a:t>strengthen institutional governance of tax expenditure by involving other structures responsible for managing exemptions in the work of the Commission de suivi des exonérations et de l'évaluation des dépenses fiscales ;</a:t>
            </a:r>
          </a:p>
          <a:p>
            <a:pPr>
              <a:lnSpc>
                <a:spcPct val="150000"/>
              </a:lnSpc>
              <a:spcBef>
                <a:spcPts val="600"/>
              </a:spcBef>
              <a:spcAft>
                <a:spcPts val="600"/>
              </a:spcAft>
            </a:pPr>
            <a:r>
              <a:rPr lang="fr-FR" sz="2000">
                <a:latin typeface="Bookman Old Style" panose="02050604050505020204" pitchFamily="18" charset="0"/>
              </a:rPr>
              <a:t>digitize the procedure (MP1-MP2-MP3);</a:t>
            </a:r>
          </a:p>
          <a:p>
            <a:pPr>
              <a:lnSpc>
                <a:spcPct val="150000"/>
              </a:lnSpc>
              <a:spcBef>
                <a:spcPts val="600"/>
              </a:spcBef>
              <a:spcAft>
                <a:spcPts val="600"/>
              </a:spcAft>
            </a:pPr>
            <a:r>
              <a:rPr lang="fr-FR" sz="2000">
                <a:latin typeface="Bookman Old Style" panose="02050604050505020204" pitchFamily="18" charset="0"/>
              </a:rPr>
              <a:t>Codification of tax expenditure linked to direct taxation.  </a:t>
            </a:r>
          </a:p>
        </p:txBody>
      </p:sp>
    </p:spTree>
    <p:extLst>
      <p:ext uri="{BB962C8B-B14F-4D97-AF65-F5344CB8AC3E}">
        <p14:creationId xmlns:p14="http://schemas.microsoft.com/office/powerpoint/2010/main" val="16956860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43691"/>
            <a:ext cx="12191999" cy="338554"/>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1600" b="1">
                <a:solidFill>
                  <a:schemeClr val="accent4">
                    <a:lumMod val="60000"/>
                    <a:lumOff val="40000"/>
                  </a:schemeClr>
                </a:solidFill>
                <a:latin typeface="Bookman Old Style" panose="02050604050505020204" pitchFamily="18" charset="0"/>
              </a:rPr>
              <a:t>ACTION PLAN TO IMPROVE INSTITUTIONAL GOVERNANCE OF TAX EXPENDITURES</a:t>
            </a:r>
          </a:p>
        </p:txBody>
      </p:sp>
      <p:graphicFrame>
        <p:nvGraphicFramePr>
          <p:cNvPr id="5" name="Tableau 5">
            <a:extLst>
              <a:ext uri="{FF2B5EF4-FFF2-40B4-BE49-F238E27FC236}">
                <a16:creationId xmlns:a16="http://schemas.microsoft.com/office/drawing/2014/main" id="{9D68D572-565A-4E49-AAF2-E845F3E30D8C}"/>
              </a:ext>
            </a:extLst>
          </p:cNvPr>
          <p:cNvGraphicFramePr>
            <a:graphicFrameLocks noGrp="1"/>
          </p:cNvGraphicFramePr>
          <p:nvPr>
            <p:ph idx="1"/>
            <p:extLst>
              <p:ext uri="{D42A27DB-BD31-4B8C-83A1-F6EECF244321}">
                <p14:modId xmlns:p14="http://schemas.microsoft.com/office/powerpoint/2010/main" val="2199702513"/>
              </p:ext>
            </p:extLst>
          </p:nvPr>
        </p:nvGraphicFramePr>
        <p:xfrm>
          <a:off x="68060" y="720097"/>
          <a:ext cx="12055877" cy="5680702"/>
        </p:xfrm>
        <a:graphic>
          <a:graphicData uri="http://schemas.openxmlformats.org/drawingml/2006/table">
            <a:tbl>
              <a:tblPr firstRow="1" bandRow="1">
                <a:tableStyleId>{93296810-A885-4BE3-A3E7-6D5BEEA58F35}</a:tableStyleId>
              </a:tblPr>
              <a:tblGrid>
                <a:gridCol w="2416566">
                  <a:extLst>
                    <a:ext uri="{9D8B030D-6E8A-4147-A177-3AD203B41FA5}">
                      <a16:colId xmlns:a16="http://schemas.microsoft.com/office/drawing/2014/main" val="1272956958"/>
                    </a:ext>
                  </a:extLst>
                </a:gridCol>
                <a:gridCol w="3000495">
                  <a:extLst>
                    <a:ext uri="{9D8B030D-6E8A-4147-A177-3AD203B41FA5}">
                      <a16:colId xmlns:a16="http://schemas.microsoft.com/office/drawing/2014/main" val="3525568220"/>
                    </a:ext>
                  </a:extLst>
                </a:gridCol>
                <a:gridCol w="1437363">
                  <a:extLst>
                    <a:ext uri="{9D8B030D-6E8A-4147-A177-3AD203B41FA5}">
                      <a16:colId xmlns:a16="http://schemas.microsoft.com/office/drawing/2014/main" val="1657441698"/>
                    </a:ext>
                  </a:extLst>
                </a:gridCol>
                <a:gridCol w="2722006">
                  <a:extLst>
                    <a:ext uri="{9D8B030D-6E8A-4147-A177-3AD203B41FA5}">
                      <a16:colId xmlns:a16="http://schemas.microsoft.com/office/drawing/2014/main" val="3309394449"/>
                    </a:ext>
                  </a:extLst>
                </a:gridCol>
                <a:gridCol w="1185824">
                  <a:extLst>
                    <a:ext uri="{9D8B030D-6E8A-4147-A177-3AD203B41FA5}">
                      <a16:colId xmlns:a16="http://schemas.microsoft.com/office/drawing/2014/main" val="3398562195"/>
                    </a:ext>
                  </a:extLst>
                </a:gridCol>
                <a:gridCol w="1293623">
                  <a:extLst>
                    <a:ext uri="{9D8B030D-6E8A-4147-A177-3AD203B41FA5}">
                      <a16:colId xmlns:a16="http://schemas.microsoft.com/office/drawing/2014/main" val="3375364518"/>
                    </a:ext>
                  </a:extLst>
                </a:gridCol>
              </a:tblGrid>
              <a:tr h="515833">
                <a:tc>
                  <a:txBody>
                    <a:bodyPr/>
                    <a:lstStyle/>
                    <a:p>
                      <a:pPr>
                        <a:lnSpc>
                          <a:spcPts val="1100"/>
                        </a:lnSpc>
                        <a:spcAft>
                          <a:spcPts val="800"/>
                        </a:spcAft>
                      </a:pPr>
                      <a:r>
                        <a:rPr lang="fr-FR" sz="1600">
                          <a:effectLst/>
                        </a:rPr>
                        <a:t>Actions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0"/>
                        </a:lnSpc>
                        <a:spcAft>
                          <a:spcPts val="800"/>
                        </a:spcAft>
                      </a:pPr>
                      <a:r>
                        <a:rPr lang="fr-FR" sz="1600">
                          <a:effectLst/>
                        </a:rPr>
                        <a:t>Activities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0"/>
                        </a:lnSpc>
                        <a:spcAft>
                          <a:spcPts val="800"/>
                        </a:spcAft>
                      </a:pPr>
                      <a:r>
                        <a:rPr lang="fr-FR" sz="1600">
                          <a:effectLst/>
                        </a:rPr>
                        <a:t>Responsible structure</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0"/>
                        </a:lnSpc>
                        <a:spcAft>
                          <a:spcPts val="800"/>
                        </a:spcAft>
                      </a:pPr>
                      <a:r>
                        <a:rPr lang="fr-FR" sz="1600">
                          <a:effectLst/>
                        </a:rPr>
                        <a:t>Associated structures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0"/>
                        </a:lnSpc>
                        <a:spcAft>
                          <a:spcPts val="800"/>
                        </a:spcAft>
                      </a:pPr>
                      <a:r>
                        <a:rPr lang="fr-FR" sz="1600">
                          <a:effectLst/>
                        </a:rPr>
                        <a:t>Priority</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nSpc>
                          <a:spcPts val="1100"/>
                        </a:lnSpc>
                        <a:spcAft>
                          <a:spcPts val="800"/>
                        </a:spcAft>
                      </a:pPr>
                      <a:r>
                        <a:rPr lang="fr-FR" sz="1600">
                          <a:effectLst/>
                        </a:rPr>
                        <a:t>Implementation period</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4161834503"/>
                  </a:ext>
                </a:extLst>
              </a:tr>
              <a:tr h="278050">
                <a:tc gridSpan="6">
                  <a:txBody>
                    <a:bodyPr/>
                    <a:lstStyle/>
                    <a:p>
                      <a:pPr algn="ctr">
                        <a:lnSpc>
                          <a:spcPts val="1100"/>
                        </a:lnSpc>
                        <a:spcAft>
                          <a:spcPts val="800"/>
                        </a:spcAft>
                      </a:pPr>
                      <a:r>
                        <a:rPr lang="fr-FR" sz="1600" b="1">
                          <a:effectLst/>
                        </a:rPr>
                        <a:t>Improved information flow between administrative structures</a:t>
                      </a:r>
                      <a:endParaRPr lang="x-none" sz="1600" b="1">
                        <a:effectLst/>
                        <a:latin typeface="Calibri" panose="020F0502020204030204" pitchFamily="34" charset="0"/>
                        <a:cs typeface="Arial" panose="020B0604020202020204" pitchFamily="34"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endParaRPr lang="x-none"/>
                    </a:p>
                  </a:txBody>
                  <a:tcPr/>
                </a:tc>
                <a:tc hMerge="1">
                  <a:txBody>
                    <a:bodyPr/>
                    <a:lstStyle/>
                    <a:p>
                      <a:pPr algn="ctr">
                        <a:lnSpc>
                          <a:spcPts val="1100"/>
                        </a:lnSpc>
                        <a:spcAft>
                          <a:spcPts val="800"/>
                        </a:spcAft>
                      </a:pPr>
                      <a:endParaRPr lang="x-none" sz="1100">
                        <a:effectLst/>
                        <a:latin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05745438"/>
                  </a:ext>
                </a:extLst>
              </a:tr>
              <a:tr h="4886819">
                <a:tc>
                  <a:txBody>
                    <a:bodyPr/>
                    <a:lstStyle/>
                    <a:p>
                      <a:pPr algn="just">
                        <a:lnSpc>
                          <a:spcPct val="150000"/>
                        </a:lnSpc>
                        <a:spcBef>
                          <a:spcPts val="600"/>
                        </a:spcBef>
                        <a:spcAft>
                          <a:spcPts val="600"/>
                        </a:spcAft>
                      </a:pPr>
                      <a:r>
                        <a:rPr lang="fr-FR" sz="1600" kern="1200">
                          <a:effectLst/>
                        </a:rPr>
                        <a:t>Set up a permanent framework for exchanges between all administrations involved in the drafting of texts granting tax exemptions.</a:t>
                      </a:r>
                      <a:endParaRPr lang="x-none" sz="1600" kern="1200">
                        <a:solidFill>
                          <a:srgbClr val="000000"/>
                        </a:solidFill>
                        <a:effectLst/>
                        <a:latin typeface="Verdana" panose="020B0604030504040204" pitchFamily="34" charset="0"/>
                        <a:ea typeface="Tahoma" panose="020B0604030504040204" pitchFamily="34" charset="0"/>
                        <a:cs typeface="Times New Roman" panose="02020603050405020304" pitchFamily="18" charset="0"/>
                      </a:endParaRPr>
                    </a:p>
                  </a:txBody>
                  <a:tcPr marL="68580" marR="68580" marT="0" marB="0"/>
                </a:tc>
                <a:tc>
                  <a:txBody>
                    <a:bodyPr/>
                    <a:lstStyle/>
                    <a:p>
                      <a:pPr marL="342900" lvl="0" indent="-342900" algn="just">
                        <a:lnSpc>
                          <a:spcPct val="150000"/>
                        </a:lnSpc>
                        <a:spcBef>
                          <a:spcPts val="600"/>
                        </a:spcBef>
                        <a:spcAft>
                          <a:spcPts val="600"/>
                        </a:spcAft>
                        <a:buFont typeface="Symbol" panose="05050102010706020507" pitchFamily="18" charset="2"/>
                        <a:buChar char="-"/>
                      </a:pPr>
                      <a:r>
                        <a:rPr lang="fr-FR" sz="1600">
                          <a:effectLst/>
                        </a:rPr>
                        <a:t>Review the composition of the Commission Chargée du Suivi des Exonérations et de l'évaluation des dépenses fiscales (CCSE), involving all the structures involved.</a:t>
                      </a:r>
                      <a:endParaRPr lang="x-none" sz="1600">
                        <a:effectLst/>
                      </a:endParaRPr>
                    </a:p>
                    <a:p>
                      <a:pPr marL="342900" lvl="0" indent="-342900" algn="just">
                        <a:lnSpc>
                          <a:spcPct val="150000"/>
                        </a:lnSpc>
                        <a:spcBef>
                          <a:spcPts val="600"/>
                        </a:spcBef>
                        <a:spcAft>
                          <a:spcPts val="600"/>
                        </a:spcAft>
                        <a:buFont typeface="Symbol" panose="05050102010706020507" pitchFamily="18" charset="2"/>
                        <a:buChar char="-"/>
                      </a:pPr>
                      <a:r>
                        <a:rPr lang="fr-FR" sz="1600">
                          <a:effectLst/>
                        </a:rPr>
                        <a:t>Solicit the appointment of focal points for the structures involved</a:t>
                      </a:r>
                      <a:endParaRPr lang="x-none" sz="1600">
                        <a:effectLst/>
                      </a:endParaRPr>
                    </a:p>
                    <a:p>
                      <a:pPr marL="342900" lvl="0" indent="-342900" algn="just">
                        <a:lnSpc>
                          <a:spcPct val="150000"/>
                        </a:lnSpc>
                        <a:spcBef>
                          <a:spcPts val="600"/>
                        </a:spcBef>
                        <a:spcAft>
                          <a:spcPts val="600"/>
                        </a:spcAft>
                        <a:buFont typeface="Symbol" panose="05050102010706020507" pitchFamily="18" charset="2"/>
                        <a:buChar char="-"/>
                      </a:pPr>
                      <a:r>
                        <a:rPr lang="fr-FR" sz="1600">
                          <a:effectLst/>
                        </a:rPr>
                        <a:t>Organize periodic exchange sessions </a:t>
                      </a:r>
                      <a:endParaRPr lang="x-none" sz="1600">
                        <a:effectLst/>
                        <a:latin typeface="Verdana" panose="020B0604030504040204" pitchFamily="34" charset="0"/>
                        <a:ea typeface="Tahoma" panose="020B0604030504040204" pitchFamily="34" charset="0"/>
                        <a:cs typeface="Times New Roman" panose="02020603050405020304" pitchFamily="18" charset="0"/>
                      </a:endParaRPr>
                    </a:p>
                  </a:txBody>
                  <a:tcPr marL="68580" marR="68580" marT="0" marB="0"/>
                </a:tc>
                <a:tc>
                  <a:txBody>
                    <a:bodyPr/>
                    <a:lstStyle/>
                    <a:p>
                      <a:pPr marL="0" algn="just" defTabSz="914400" rtl="0" eaLnBrk="1" latinLnBrk="0" hangingPunct="1">
                        <a:lnSpc>
                          <a:spcPct val="150000"/>
                        </a:lnSpc>
                        <a:spcBef>
                          <a:spcPts val="600"/>
                        </a:spcBef>
                        <a:spcAft>
                          <a:spcPts val="600"/>
                        </a:spcAft>
                      </a:pPr>
                      <a:r>
                        <a:rPr lang="fr-FR" sz="1600" kern="1200">
                          <a:effectLst/>
                        </a:rPr>
                        <a:t>DGI</a:t>
                      </a:r>
                      <a:endParaRPr lang="x-none" sz="1600" kern="1200">
                        <a:solidFill>
                          <a:srgbClr val="000000"/>
                        </a:solidFill>
                        <a:effectLst/>
                        <a:latin typeface="Verdana" panose="020B0604030504040204" pitchFamily="34" charset="0"/>
                        <a:cs typeface="Times New Roman" panose="02020603050405020304" pitchFamily="18" charset="0"/>
                      </a:endParaRPr>
                    </a:p>
                  </a:txBody>
                  <a:tcPr/>
                </a:tc>
                <a:tc>
                  <a:txBody>
                    <a:bodyPr/>
                    <a:lstStyle/>
                    <a:p>
                      <a:pPr marL="0" algn="just" defTabSz="914400" rtl="0" eaLnBrk="1" latinLnBrk="0" hangingPunct="1">
                        <a:lnSpc>
                          <a:spcPct val="150000"/>
                        </a:lnSpc>
                        <a:spcBef>
                          <a:spcPts val="600"/>
                        </a:spcBef>
                        <a:spcAft>
                          <a:spcPts val="600"/>
                        </a:spcAft>
                      </a:pPr>
                      <a:r>
                        <a:rPr lang="fr-FR" sz="1600" kern="1200">
                          <a:effectLst/>
                        </a:rPr>
                        <a:t>Structures identified for tax expenditure management</a:t>
                      </a:r>
                      <a:endParaRPr lang="x-none" sz="1600" kern="1200">
                        <a:solidFill>
                          <a:srgbClr val="000000"/>
                        </a:solidFill>
                        <a:effectLst/>
                        <a:latin typeface="Verdana" panose="020B0604030504040204" pitchFamily="34" charset="0"/>
                        <a:cs typeface="Times New Roman" panose="02020603050405020304" pitchFamily="18" charset="0"/>
                      </a:endParaRPr>
                    </a:p>
                  </a:txBody>
                  <a:tcPr/>
                </a:tc>
                <a:tc>
                  <a:txBody>
                    <a:bodyPr/>
                    <a:lstStyle/>
                    <a:p>
                      <a:pPr marL="0" algn="ctr" defTabSz="914400" rtl="0" eaLnBrk="1" latinLnBrk="0" hangingPunct="1">
                        <a:lnSpc>
                          <a:spcPct val="150000"/>
                        </a:lnSpc>
                        <a:spcBef>
                          <a:spcPts val="600"/>
                        </a:spcBef>
                        <a:spcAft>
                          <a:spcPts val="600"/>
                        </a:spcAft>
                      </a:pPr>
                      <a:r>
                        <a:rPr lang="fr-FR" sz="1600" kern="1200">
                          <a:effectLst/>
                        </a:rPr>
                        <a:t>1</a:t>
                      </a:r>
                      <a:endParaRPr lang="x-none" sz="1600" kern="1200">
                        <a:solidFill>
                          <a:srgbClr val="000000"/>
                        </a:solidFill>
                        <a:effectLst/>
                        <a:latin typeface="Verdana" panose="020B0604030504040204" pitchFamily="34" charset="0"/>
                        <a:cs typeface="Times New Roman" panose="02020603050405020304" pitchFamily="18" charset="0"/>
                      </a:endParaRPr>
                    </a:p>
                  </a:txBody>
                  <a:tcPr anchor="ctr"/>
                </a:tc>
                <a:tc>
                  <a:txBody>
                    <a:bodyPr/>
                    <a:lstStyle/>
                    <a:p>
                      <a:pPr marL="0" algn="ctr" defTabSz="914400" rtl="0" eaLnBrk="1" latinLnBrk="0" hangingPunct="1">
                        <a:lnSpc>
                          <a:spcPct val="150000"/>
                        </a:lnSpc>
                        <a:spcBef>
                          <a:spcPts val="600"/>
                        </a:spcBef>
                        <a:spcAft>
                          <a:spcPts val="600"/>
                        </a:spcAft>
                      </a:pPr>
                      <a:r>
                        <a:rPr lang="fr-FR" sz="1600" kern="1200">
                          <a:effectLst/>
                        </a:rPr>
                        <a:t>In the short term</a:t>
                      </a:r>
                      <a:endParaRPr lang="x-none" sz="1600" kern="1200">
                        <a:solidFill>
                          <a:srgbClr val="000000"/>
                        </a:solidFill>
                        <a:effectLst/>
                        <a:latin typeface="Verdana" panose="020B0604030504040204" pitchFamily="34" charset="0"/>
                        <a:cs typeface="Times New Roman" panose="02020603050405020304" pitchFamily="18" charset="0"/>
                      </a:endParaRPr>
                    </a:p>
                  </a:txBody>
                  <a:tcPr anchor="ctr"/>
                </a:tc>
                <a:extLst>
                  <a:ext uri="{0D108BD9-81ED-4DB2-BD59-A6C34878D82A}">
                    <a16:rowId xmlns:a16="http://schemas.microsoft.com/office/drawing/2014/main" val="82308454"/>
                  </a:ext>
                </a:extLst>
              </a:tr>
            </a:tbl>
          </a:graphicData>
        </a:graphic>
      </p:graphicFrame>
    </p:spTree>
    <p:extLst>
      <p:ext uri="{BB962C8B-B14F-4D97-AF65-F5344CB8AC3E}">
        <p14:creationId xmlns:p14="http://schemas.microsoft.com/office/powerpoint/2010/main" val="11878154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338554"/>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1600" b="1">
                <a:solidFill>
                  <a:schemeClr val="accent4">
                    <a:lumMod val="60000"/>
                    <a:lumOff val="40000"/>
                  </a:schemeClr>
                </a:solidFill>
                <a:latin typeface="Bookman Old Style" panose="02050604050505020204" pitchFamily="18" charset="0"/>
              </a:rPr>
              <a:t>ACTION PLAN TO IMPROVE INSTITUTIONAL GOVERNANCE OF TAX EXPENDITURES</a:t>
            </a:r>
          </a:p>
        </p:txBody>
      </p:sp>
      <p:graphicFrame>
        <p:nvGraphicFramePr>
          <p:cNvPr id="6" name="Tableau 10">
            <a:extLst>
              <a:ext uri="{FF2B5EF4-FFF2-40B4-BE49-F238E27FC236}">
                <a16:creationId xmlns:a16="http://schemas.microsoft.com/office/drawing/2014/main" id="{034BB4B5-4679-4F0B-80D3-F09EFF72DC8C}"/>
              </a:ext>
            </a:extLst>
          </p:cNvPr>
          <p:cNvGraphicFramePr>
            <a:graphicFrameLocks noGrp="1"/>
          </p:cNvGraphicFramePr>
          <p:nvPr>
            <p:ph idx="1"/>
            <p:extLst>
              <p:ext uri="{D42A27DB-BD31-4B8C-83A1-F6EECF244321}">
                <p14:modId xmlns:p14="http://schemas.microsoft.com/office/powerpoint/2010/main" val="2972801212"/>
              </p:ext>
            </p:extLst>
          </p:nvPr>
        </p:nvGraphicFramePr>
        <p:xfrm>
          <a:off x="104502" y="442772"/>
          <a:ext cx="11896080" cy="6093800"/>
        </p:xfrm>
        <a:graphic>
          <a:graphicData uri="http://schemas.openxmlformats.org/drawingml/2006/table">
            <a:tbl>
              <a:tblPr firstRow="1" bandRow="1">
                <a:tableStyleId>{93296810-A885-4BE3-A3E7-6D5BEEA58F35}</a:tableStyleId>
              </a:tblPr>
              <a:tblGrid>
                <a:gridCol w="3004458">
                  <a:extLst>
                    <a:ext uri="{9D8B030D-6E8A-4147-A177-3AD203B41FA5}">
                      <a16:colId xmlns:a16="http://schemas.microsoft.com/office/drawing/2014/main" val="2143006508"/>
                    </a:ext>
                  </a:extLst>
                </a:gridCol>
                <a:gridCol w="2925719">
                  <a:extLst>
                    <a:ext uri="{9D8B030D-6E8A-4147-A177-3AD203B41FA5}">
                      <a16:colId xmlns:a16="http://schemas.microsoft.com/office/drawing/2014/main" val="1610064168"/>
                    </a:ext>
                  </a:extLst>
                </a:gridCol>
                <a:gridCol w="1196753">
                  <a:extLst>
                    <a:ext uri="{9D8B030D-6E8A-4147-A177-3AD203B41FA5}">
                      <a16:colId xmlns:a16="http://schemas.microsoft.com/office/drawing/2014/main" val="2656304364"/>
                    </a:ext>
                  </a:extLst>
                </a:gridCol>
                <a:gridCol w="2241678">
                  <a:extLst>
                    <a:ext uri="{9D8B030D-6E8A-4147-A177-3AD203B41FA5}">
                      <a16:colId xmlns:a16="http://schemas.microsoft.com/office/drawing/2014/main" val="1072685467"/>
                    </a:ext>
                  </a:extLst>
                </a:gridCol>
                <a:gridCol w="1015743">
                  <a:extLst>
                    <a:ext uri="{9D8B030D-6E8A-4147-A177-3AD203B41FA5}">
                      <a16:colId xmlns:a16="http://schemas.microsoft.com/office/drawing/2014/main" val="1838347187"/>
                    </a:ext>
                  </a:extLst>
                </a:gridCol>
                <a:gridCol w="1511729">
                  <a:extLst>
                    <a:ext uri="{9D8B030D-6E8A-4147-A177-3AD203B41FA5}">
                      <a16:colId xmlns:a16="http://schemas.microsoft.com/office/drawing/2014/main" val="2880898747"/>
                    </a:ext>
                  </a:extLst>
                </a:gridCol>
              </a:tblGrid>
              <a:tr h="482368">
                <a:tc>
                  <a:txBody>
                    <a:bodyPr/>
                    <a:lstStyle/>
                    <a:p>
                      <a:pPr algn="ctr">
                        <a:lnSpc>
                          <a:spcPts val="1100"/>
                        </a:lnSpc>
                        <a:spcAft>
                          <a:spcPts val="800"/>
                        </a:spcAft>
                      </a:pPr>
                      <a:r>
                        <a:rPr lang="fr-FR" sz="1600">
                          <a:effectLst/>
                        </a:rPr>
                        <a:t>Actions</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Activities</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Responsible structure</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Associated structures</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Priority</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Implementation period</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78890857"/>
                  </a:ext>
                </a:extLst>
              </a:tr>
              <a:tr h="263580">
                <a:tc gridSpan="6">
                  <a:txBody>
                    <a:bodyPr/>
                    <a:lstStyle/>
                    <a:p>
                      <a:pPr algn="ctr">
                        <a:lnSpc>
                          <a:spcPts val="1100"/>
                        </a:lnSpc>
                        <a:spcAft>
                          <a:spcPts val="800"/>
                        </a:spcAft>
                      </a:pPr>
                      <a:r>
                        <a:rPr lang="fr-FR" sz="1600" b="1">
                          <a:effectLst/>
                        </a:rPr>
                        <a:t>Improving the management of tax breaks</a:t>
                      </a:r>
                      <a:endParaRPr lang="x-none" sz="1600" b="1">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ts val="1100"/>
                        </a:lnSpc>
                        <a:spcAft>
                          <a:spcPts val="800"/>
                        </a:spcAft>
                      </a:pP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ts val="1100"/>
                        </a:lnSpc>
                        <a:spcAft>
                          <a:spcPts val="800"/>
                        </a:spcAft>
                      </a:pP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pPr algn="ctr">
                        <a:lnSpc>
                          <a:spcPts val="1100"/>
                        </a:lnSpc>
                        <a:spcAft>
                          <a:spcPts val="800"/>
                        </a:spcAft>
                      </a:pPr>
                      <a:endParaRPr lang="x-none" sz="11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036061583"/>
                  </a:ext>
                </a:extLst>
              </a:tr>
              <a:tr h="626106">
                <a:tc>
                  <a:txBody>
                    <a:bodyPr/>
                    <a:lstStyle/>
                    <a:p>
                      <a:pPr>
                        <a:lnSpc>
                          <a:spcPct val="120000"/>
                        </a:lnSpc>
                        <a:spcBef>
                          <a:spcPts val="600"/>
                        </a:spcBef>
                        <a:spcAft>
                          <a:spcPts val="600"/>
                        </a:spcAft>
                        <a:tabLst>
                          <a:tab pos="1663700" algn="l"/>
                        </a:tabLst>
                      </a:pPr>
                      <a:r>
                        <a:rPr lang="fr-FR" sz="1600">
                          <a:effectLst/>
                        </a:rPr>
                        <a:t>Digitizing the MPI-MP2-MP3 procedure</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100"/>
                        </a:lnSpc>
                        <a:spcAft>
                          <a:spcPts val="800"/>
                        </a:spcAft>
                      </a:pPr>
                      <a:endParaRPr lang="fr-FR" sz="1600">
                        <a:effectLst/>
                      </a:endParaRPr>
                    </a:p>
                    <a:p>
                      <a:pPr>
                        <a:lnSpc>
                          <a:spcPts val="1100"/>
                        </a:lnSpc>
                        <a:spcAft>
                          <a:spcPts val="800"/>
                        </a:spcAft>
                      </a:pPr>
                      <a:r>
                        <a:rPr lang="fr-FR" sz="1600">
                          <a:effectLst/>
                        </a:rPr>
                        <a:t>Digitizing the MPI-MP2-MP3 procedure at DGI level</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600">
                          <a:effectLst/>
                        </a:rPr>
                        <a:t>DGI</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DGD, ASIN</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1</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In the short term</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1028386"/>
                  </a:ext>
                </a:extLst>
              </a:tr>
              <a:tr h="3972020">
                <a:tc>
                  <a:txBody>
                    <a:bodyPr/>
                    <a:lstStyle/>
                    <a:p>
                      <a:pPr>
                        <a:lnSpc>
                          <a:spcPct val="120000"/>
                        </a:lnSpc>
                        <a:spcBef>
                          <a:spcPts val="600"/>
                        </a:spcBef>
                        <a:spcAft>
                          <a:spcPts val="600"/>
                        </a:spcAft>
                        <a:tabLst>
                          <a:tab pos="1663700" algn="l"/>
                        </a:tabLst>
                      </a:pPr>
                      <a:r>
                        <a:rPr lang="fr-FR" sz="1600">
                          <a:effectLst/>
                        </a:rPr>
                        <a:t>Enhance GESEXO software</a:t>
                      </a:r>
                      <a:endParaRPr lang="x-none" sz="1600">
                        <a:effectLst/>
                      </a:endParaRPr>
                    </a:p>
                    <a:p>
                      <a:pPr>
                        <a:lnSpc>
                          <a:spcPct val="120000"/>
                        </a:lnSpc>
                        <a:spcBef>
                          <a:spcPts val="600"/>
                        </a:spcBef>
                        <a:spcAft>
                          <a:spcPts val="600"/>
                        </a:spcAft>
                        <a:tabLst>
                          <a:tab pos="1663700" algn="l"/>
                        </a:tabLst>
                      </a:pPr>
                      <a:r>
                        <a:rPr lang="fr-FR" sz="1600">
                          <a:effectLst/>
                        </a:rPr>
                        <a:t> </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marL="342900" lvl="0" indent="-342900" algn="just">
                        <a:lnSpc>
                          <a:spcPct val="105000"/>
                        </a:lnSpc>
                        <a:spcAft>
                          <a:spcPts val="800"/>
                        </a:spcAft>
                        <a:buFont typeface="Symbol" panose="05050102010706020507" pitchFamily="18" charset="2"/>
                        <a:buChar char="-"/>
                      </a:pPr>
                      <a:r>
                        <a:rPr lang="fr-FR" sz="1600">
                          <a:effectLst/>
                        </a:rPr>
                        <a:t>Audit GESEXO software</a:t>
                      </a:r>
                      <a:endParaRPr lang="x-none" sz="1600">
                        <a:effectLst/>
                      </a:endParaRPr>
                    </a:p>
                    <a:p>
                      <a:pPr marL="342900" lvl="0" indent="-342900" algn="just">
                        <a:lnSpc>
                          <a:spcPct val="105000"/>
                        </a:lnSpc>
                        <a:spcAft>
                          <a:spcPts val="800"/>
                        </a:spcAft>
                        <a:buFont typeface="Symbol" panose="05050102010706020507" pitchFamily="18" charset="2"/>
                        <a:buChar char="-"/>
                      </a:pPr>
                      <a:r>
                        <a:rPr lang="fr-FR" sz="1600">
                          <a:effectLst/>
                        </a:rPr>
                        <a:t>Rewrite the GESEXO software;</a:t>
                      </a:r>
                      <a:endParaRPr lang="x-none" sz="1600">
                        <a:effectLst/>
                      </a:endParaRPr>
                    </a:p>
                    <a:p>
                      <a:pPr marL="342900" lvl="0" indent="-342900" algn="just">
                        <a:lnSpc>
                          <a:spcPct val="105000"/>
                        </a:lnSpc>
                        <a:spcAft>
                          <a:spcPts val="800"/>
                        </a:spcAft>
                        <a:buFont typeface="Symbol" panose="05050102010706020507" pitchFamily="18" charset="2"/>
                        <a:buChar char="-"/>
                      </a:pPr>
                      <a:r>
                        <a:rPr lang="fr-FR" sz="1600">
                          <a:effectLst/>
                        </a:rPr>
                        <a:t>Put GESEXO software into production;</a:t>
                      </a:r>
                      <a:endParaRPr lang="x-none" sz="1600">
                        <a:effectLst/>
                      </a:endParaRPr>
                    </a:p>
                    <a:p>
                      <a:pPr marL="342900" lvl="0" indent="-342900" algn="just">
                        <a:lnSpc>
                          <a:spcPct val="105000"/>
                        </a:lnSpc>
                        <a:spcAft>
                          <a:spcPts val="800"/>
                        </a:spcAft>
                        <a:buFont typeface="Symbol" panose="05050102010706020507" pitchFamily="18" charset="2"/>
                        <a:buChar char="-"/>
                      </a:pPr>
                      <a:r>
                        <a:rPr lang="fr-FR" sz="1600">
                          <a:effectLst/>
                        </a:rPr>
                        <a:t>Link the Tax Department to the management departments for consultation of GESEXO ;</a:t>
                      </a:r>
                      <a:endParaRPr lang="x-none" sz="1600">
                        <a:effectLst/>
                      </a:endParaRPr>
                    </a:p>
                    <a:p>
                      <a:pPr marL="342900" lvl="0" indent="-342900" algn="just">
                        <a:lnSpc>
                          <a:spcPct val="105000"/>
                        </a:lnSpc>
                        <a:spcAft>
                          <a:spcPts val="800"/>
                        </a:spcAft>
                        <a:buFont typeface="Symbol" panose="05050102010706020507" pitchFamily="18" charset="2"/>
                        <a:buChar char="-"/>
                      </a:pPr>
                      <a:r>
                        <a:rPr lang="fr-FR" sz="1600">
                          <a:effectLst/>
                        </a:rPr>
                        <a:t>Equip software user departments with appropriate computer and electrical equipment.</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600">
                          <a:effectLst/>
                        </a:rPr>
                        <a:t>DGI</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DGD</a:t>
                      </a:r>
                      <a:endParaRPr lang="x-none" sz="1600">
                        <a:effectLst/>
                      </a:endParaRPr>
                    </a:p>
                    <a:p>
                      <a:pPr algn="ctr">
                        <a:lnSpc>
                          <a:spcPts val="1100"/>
                        </a:lnSpc>
                        <a:spcAft>
                          <a:spcPts val="800"/>
                        </a:spcAft>
                      </a:pPr>
                      <a:r>
                        <a:rPr lang="fr-FR" sz="1600">
                          <a:effectLst/>
                        </a:rPr>
                        <a:t>ASIN (Agence des Systèmes d'Information et du Numérique)</a:t>
                      </a:r>
                      <a:endParaRPr lang="x-none" sz="1600">
                        <a:effectLst/>
                      </a:endParaRPr>
                    </a:p>
                    <a:p>
                      <a:pPr algn="ctr">
                        <a:lnSpc>
                          <a:spcPts val="1100"/>
                        </a:lnSpc>
                        <a:spcAft>
                          <a:spcPts val="800"/>
                        </a:spcAft>
                      </a:pPr>
                      <a:r>
                        <a:rPr lang="fr-FR" sz="1600">
                          <a:effectLst/>
                        </a:rPr>
                        <a:t>Cooperation Department</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1</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In the short term</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1305484643"/>
                  </a:ext>
                </a:extLst>
              </a:tr>
              <a:tr h="749726">
                <a:tc>
                  <a:txBody>
                    <a:bodyPr/>
                    <a:lstStyle/>
                    <a:p>
                      <a:pPr>
                        <a:lnSpc>
                          <a:spcPct val="100000"/>
                        </a:lnSpc>
                        <a:spcAft>
                          <a:spcPts val="800"/>
                        </a:spcAft>
                      </a:pPr>
                      <a:r>
                        <a:rPr lang="fr-FR" sz="1600">
                          <a:effectLst/>
                        </a:rPr>
                        <a:t>Reread order no. 212/MF/DC/DI of October 19, 1992</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100"/>
                        </a:lnSpc>
                        <a:spcAft>
                          <a:spcPts val="800"/>
                        </a:spcAft>
                      </a:pPr>
                      <a:r>
                        <a:rPr lang="fr-FR" sz="1600">
                          <a:effectLst/>
                        </a:rPr>
                        <a:t> </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600">
                          <a:effectLst/>
                        </a:rPr>
                        <a:t>DGI</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DGD</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2</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Short term</a:t>
                      </a:r>
                      <a:endParaRPr lang="x-none" sz="1600">
                        <a:effectLst/>
                        <a:latin typeface="Abadi" panose="020B0604020104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43982941"/>
                  </a:ext>
                </a:extLst>
              </a:tr>
            </a:tbl>
          </a:graphicData>
        </a:graphic>
      </p:graphicFrame>
    </p:spTree>
    <p:extLst>
      <p:ext uri="{BB962C8B-B14F-4D97-AF65-F5344CB8AC3E}">
        <p14:creationId xmlns:p14="http://schemas.microsoft.com/office/powerpoint/2010/main" val="2701177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338554"/>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1600" b="1">
                <a:solidFill>
                  <a:schemeClr val="accent4">
                    <a:lumMod val="60000"/>
                    <a:lumOff val="40000"/>
                  </a:schemeClr>
                </a:solidFill>
                <a:latin typeface="Bookman Old Style" panose="02050604050505020204" pitchFamily="18" charset="0"/>
              </a:rPr>
              <a:t>ACTION PLAN TO IMPROVE INSTITUTIONAL GOVERNANCE OF TAX EXPENDITURES</a:t>
            </a:r>
          </a:p>
        </p:txBody>
      </p:sp>
      <p:graphicFrame>
        <p:nvGraphicFramePr>
          <p:cNvPr id="7" name="Tableau 10">
            <a:extLst>
              <a:ext uri="{FF2B5EF4-FFF2-40B4-BE49-F238E27FC236}">
                <a16:creationId xmlns:a16="http://schemas.microsoft.com/office/drawing/2014/main" id="{A77282E1-D10D-43C0-93AE-2E45A425573D}"/>
              </a:ext>
            </a:extLst>
          </p:cNvPr>
          <p:cNvGraphicFramePr>
            <a:graphicFrameLocks noGrp="1"/>
          </p:cNvGraphicFramePr>
          <p:nvPr>
            <p:ph idx="1"/>
            <p:extLst>
              <p:ext uri="{D42A27DB-BD31-4B8C-83A1-F6EECF244321}">
                <p14:modId xmlns:p14="http://schemas.microsoft.com/office/powerpoint/2010/main" val="4140005060"/>
              </p:ext>
            </p:extLst>
          </p:nvPr>
        </p:nvGraphicFramePr>
        <p:xfrm>
          <a:off x="139134" y="484339"/>
          <a:ext cx="11851686" cy="6252661"/>
        </p:xfrm>
        <a:graphic>
          <a:graphicData uri="http://schemas.openxmlformats.org/drawingml/2006/table">
            <a:tbl>
              <a:tblPr firstRow="1" bandRow="1">
                <a:tableStyleId>{93296810-A885-4BE3-A3E7-6D5BEEA58F35}</a:tableStyleId>
              </a:tblPr>
              <a:tblGrid>
                <a:gridCol w="1975281">
                  <a:extLst>
                    <a:ext uri="{9D8B030D-6E8A-4147-A177-3AD203B41FA5}">
                      <a16:colId xmlns:a16="http://schemas.microsoft.com/office/drawing/2014/main" val="2143006508"/>
                    </a:ext>
                  </a:extLst>
                </a:gridCol>
                <a:gridCol w="1975281">
                  <a:extLst>
                    <a:ext uri="{9D8B030D-6E8A-4147-A177-3AD203B41FA5}">
                      <a16:colId xmlns:a16="http://schemas.microsoft.com/office/drawing/2014/main" val="1610064168"/>
                    </a:ext>
                  </a:extLst>
                </a:gridCol>
                <a:gridCol w="1975281">
                  <a:extLst>
                    <a:ext uri="{9D8B030D-6E8A-4147-A177-3AD203B41FA5}">
                      <a16:colId xmlns:a16="http://schemas.microsoft.com/office/drawing/2014/main" val="2656304364"/>
                    </a:ext>
                  </a:extLst>
                </a:gridCol>
                <a:gridCol w="1975281">
                  <a:extLst>
                    <a:ext uri="{9D8B030D-6E8A-4147-A177-3AD203B41FA5}">
                      <a16:colId xmlns:a16="http://schemas.microsoft.com/office/drawing/2014/main" val="2893378951"/>
                    </a:ext>
                  </a:extLst>
                </a:gridCol>
                <a:gridCol w="1975281">
                  <a:extLst>
                    <a:ext uri="{9D8B030D-6E8A-4147-A177-3AD203B41FA5}">
                      <a16:colId xmlns:a16="http://schemas.microsoft.com/office/drawing/2014/main" val="1315482168"/>
                    </a:ext>
                  </a:extLst>
                </a:gridCol>
                <a:gridCol w="1975281">
                  <a:extLst>
                    <a:ext uri="{9D8B030D-6E8A-4147-A177-3AD203B41FA5}">
                      <a16:colId xmlns:a16="http://schemas.microsoft.com/office/drawing/2014/main" val="924355177"/>
                    </a:ext>
                  </a:extLst>
                </a:gridCol>
              </a:tblGrid>
              <a:tr h="406444">
                <a:tc>
                  <a:txBody>
                    <a:bodyPr/>
                    <a:lstStyle/>
                    <a:p>
                      <a:pPr algn="ctr">
                        <a:lnSpc>
                          <a:spcPts val="1100"/>
                        </a:lnSpc>
                        <a:spcAft>
                          <a:spcPts val="800"/>
                        </a:spcAft>
                      </a:pPr>
                      <a:r>
                        <a:rPr lang="fr-FR" sz="1600">
                          <a:effectLst/>
                        </a:rPr>
                        <a:t>Actions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Activities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Responsible structure</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Associated structures</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Priority</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Implementation period</a:t>
                      </a:r>
                      <a:endParaRPr lang="x-none" sz="16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78890857"/>
                  </a:ext>
                </a:extLst>
              </a:tr>
              <a:tr h="258078">
                <a:tc gridSpan="6">
                  <a:txBody>
                    <a:bodyPr/>
                    <a:lstStyle/>
                    <a:p>
                      <a:pPr algn="ctr">
                        <a:lnSpc>
                          <a:spcPts val="1100"/>
                        </a:lnSpc>
                        <a:spcAft>
                          <a:spcPts val="800"/>
                        </a:spcAft>
                      </a:pPr>
                      <a:r>
                        <a:rPr lang="fr-FR" sz="1500" b="1">
                          <a:effectLst/>
                        </a:rPr>
                        <a:t>Improving the management of tax breaks</a:t>
                      </a:r>
                      <a:endParaRPr lang="x-none"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ts val="1100"/>
                        </a:lnSpc>
                        <a:spcAft>
                          <a:spcPts val="800"/>
                        </a:spcAft>
                      </a:pPr>
                      <a:endParaRPr lang="x-none"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ts val="1100"/>
                        </a:lnSpc>
                        <a:spcAft>
                          <a:spcPts val="800"/>
                        </a:spcAft>
                      </a:pPr>
                      <a:endParaRPr lang="x-none" sz="14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3036061583"/>
                  </a:ext>
                </a:extLst>
              </a:tr>
              <a:tr h="1122454">
                <a:tc>
                  <a:txBody>
                    <a:bodyPr/>
                    <a:lstStyle/>
                    <a:p>
                      <a:pPr>
                        <a:lnSpc>
                          <a:spcPct val="120000"/>
                        </a:lnSpc>
                        <a:spcBef>
                          <a:spcPts val="600"/>
                        </a:spcBef>
                        <a:spcAft>
                          <a:spcPts val="600"/>
                        </a:spcAft>
                        <a:tabLst>
                          <a:tab pos="1663700" algn="l"/>
                        </a:tabLst>
                      </a:pPr>
                      <a:r>
                        <a:rPr lang="fr-FR" sz="1500">
                          <a:effectLst/>
                        </a:rPr>
                        <a:t> Capacity-building for executives in charge of processing tax exemptions</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100"/>
                        </a:lnSpc>
                        <a:spcAft>
                          <a:spcPts val="800"/>
                        </a:spcAft>
                      </a:pPr>
                      <a:r>
                        <a:rPr lang="fr-FR" sz="1500">
                          <a:effectLst/>
                        </a:rPr>
                        <a:t>Acquire computer equipment</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500">
                          <a:effectLst/>
                        </a:rPr>
                        <a:t>DGI </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Technical and financial partners</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3</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 Short term</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1028386"/>
                  </a:ext>
                </a:extLst>
              </a:tr>
              <a:tr h="277664">
                <a:tc gridSpan="6">
                  <a:txBody>
                    <a:bodyPr/>
                    <a:lstStyle/>
                    <a:p>
                      <a:pPr algn="ctr">
                        <a:lnSpc>
                          <a:spcPts val="1100"/>
                        </a:lnSpc>
                        <a:spcAft>
                          <a:spcPts val="800"/>
                        </a:spcAft>
                      </a:pPr>
                      <a:r>
                        <a:rPr lang="fr-FR" sz="1500" b="1">
                          <a:effectLst/>
                        </a:rPr>
                        <a:t>Strengthen monitoring and control of tax expenditure</a:t>
                      </a:r>
                      <a:endParaRPr lang="x-none" sz="15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pPr algn="ctr">
                        <a:lnSpc>
                          <a:spcPts val="1100"/>
                        </a:lnSpc>
                        <a:spcAft>
                          <a:spcPts val="800"/>
                        </a:spcAft>
                      </a:pPr>
                      <a:endParaRPr lang="x-none"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pPr algn="ctr">
                        <a:lnSpc>
                          <a:spcPts val="1100"/>
                        </a:lnSpc>
                        <a:spcAft>
                          <a:spcPts val="800"/>
                        </a:spcAft>
                      </a:pPr>
                      <a:endParaRPr lang="x-none"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hMerge="1">
                  <a:txBody>
                    <a:bodyPr/>
                    <a:lstStyle/>
                    <a:p>
                      <a:endParaRPr lang="x-none"/>
                    </a:p>
                  </a:txBody>
                  <a:tcPr/>
                </a:tc>
                <a:tc hMerge="1">
                  <a:txBody>
                    <a:bodyPr/>
                    <a:lstStyle/>
                    <a:p>
                      <a:endParaRPr lang="x-none"/>
                    </a:p>
                  </a:txBody>
                  <a:tcPr/>
                </a:tc>
                <a:tc hMerge="1">
                  <a:txBody>
                    <a:bodyPr/>
                    <a:lstStyle/>
                    <a:p>
                      <a:pPr>
                        <a:lnSpc>
                          <a:spcPts val="1100"/>
                        </a:lnSpc>
                        <a:spcAft>
                          <a:spcPts val="800"/>
                        </a:spcAft>
                      </a:pPr>
                      <a:endParaRPr lang="x-none"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5484643"/>
                  </a:ext>
                </a:extLst>
              </a:tr>
              <a:tr h="3042763">
                <a:tc>
                  <a:txBody>
                    <a:bodyPr/>
                    <a:lstStyle/>
                    <a:p>
                      <a:pPr>
                        <a:lnSpc>
                          <a:spcPct val="120000"/>
                        </a:lnSpc>
                        <a:spcBef>
                          <a:spcPts val="600"/>
                        </a:spcBef>
                        <a:spcAft>
                          <a:spcPts val="600"/>
                        </a:spcAft>
                        <a:tabLst>
                          <a:tab pos="1663700" algn="l"/>
                        </a:tabLst>
                      </a:pPr>
                      <a:r>
                        <a:rPr lang="fr-FR" sz="1500">
                          <a:effectLst/>
                        </a:rPr>
                        <a:t>Continue to rationalize tax expenditure outside the general customs code, tax code and other derogatory regimes (investment code, mining code, etc.); </a:t>
                      </a:r>
                      <a:endParaRPr lang="x-none" sz="1500">
                        <a:effectLst/>
                      </a:endParaRPr>
                    </a:p>
                    <a:p>
                      <a:pPr>
                        <a:lnSpc>
                          <a:spcPts val="1100"/>
                        </a:lnSpc>
                        <a:spcAft>
                          <a:spcPts val="800"/>
                        </a:spcAft>
                      </a:pPr>
                      <a:r>
                        <a:rPr lang="fr-FR" sz="1500">
                          <a:effectLst/>
                        </a:rPr>
                        <a:t> </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0000"/>
                        </a:lnSpc>
                        <a:spcAft>
                          <a:spcPts val="800"/>
                        </a:spcAft>
                      </a:pPr>
                      <a:r>
                        <a:rPr lang="fr-FR" sz="1500">
                          <a:effectLst/>
                        </a:rPr>
                        <a:t>Carry out at least one socio-economic impact assessment of exemption measures each year, to determine whether or not they should be renewed in the Finance Bill.</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500">
                          <a:effectLst/>
                        </a:rPr>
                        <a:t>DGI</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DGD</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1</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Short term</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43982941"/>
                  </a:ext>
                </a:extLst>
              </a:tr>
              <a:tr h="887435">
                <a:tc>
                  <a:txBody>
                    <a:bodyPr/>
                    <a:lstStyle/>
                    <a:p>
                      <a:pPr>
                        <a:lnSpc>
                          <a:spcPct val="100000"/>
                        </a:lnSpc>
                        <a:spcAft>
                          <a:spcPts val="800"/>
                        </a:spcAft>
                      </a:pPr>
                      <a:r>
                        <a:rPr lang="fr-FR" sz="1500">
                          <a:effectLst/>
                        </a:rPr>
                        <a:t>Set up a tool for simulating and forecasting tax expenditure</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ts val="1100"/>
                        </a:lnSpc>
                        <a:spcAft>
                          <a:spcPts val="800"/>
                        </a:spcAft>
                      </a:pPr>
                      <a:r>
                        <a:rPr lang="fr-FR" sz="1500">
                          <a:effectLst/>
                        </a:rPr>
                        <a:t> </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500">
                          <a:effectLst/>
                        </a:rPr>
                        <a:t>DGI</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DGD</a:t>
                      </a:r>
                      <a:endParaRPr lang="x-none" sz="1500">
                        <a:effectLst/>
                      </a:endParaRPr>
                    </a:p>
                    <a:p>
                      <a:pPr algn="ctr">
                        <a:lnSpc>
                          <a:spcPts val="1100"/>
                        </a:lnSpc>
                        <a:spcAft>
                          <a:spcPts val="800"/>
                        </a:spcAft>
                      </a:pPr>
                      <a:r>
                        <a:rPr lang="fr-FR" sz="1500">
                          <a:effectLst/>
                        </a:rPr>
                        <a:t>DGE; Technical and financial partners</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1</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 </a:t>
                      </a:r>
                      <a:endParaRPr lang="x-none" sz="15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12260922"/>
                  </a:ext>
                </a:extLst>
              </a:tr>
            </a:tbl>
          </a:graphicData>
        </a:graphic>
      </p:graphicFrame>
    </p:spTree>
    <p:extLst>
      <p:ext uri="{BB962C8B-B14F-4D97-AF65-F5344CB8AC3E}">
        <p14:creationId xmlns:p14="http://schemas.microsoft.com/office/powerpoint/2010/main" val="36996271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338554"/>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1600" b="1">
                <a:solidFill>
                  <a:schemeClr val="accent4">
                    <a:lumMod val="60000"/>
                    <a:lumOff val="40000"/>
                  </a:schemeClr>
                </a:solidFill>
                <a:latin typeface="Bookman Old Style" panose="02050604050505020204" pitchFamily="18" charset="0"/>
              </a:rPr>
              <a:t>ACTION PLAN TO IMPROVE INSTITUTIONAL GOVERNANCE OF TAX EXPENDITURES</a:t>
            </a:r>
          </a:p>
        </p:txBody>
      </p:sp>
      <p:graphicFrame>
        <p:nvGraphicFramePr>
          <p:cNvPr id="5" name="Tableau 10">
            <a:extLst>
              <a:ext uri="{FF2B5EF4-FFF2-40B4-BE49-F238E27FC236}">
                <a16:creationId xmlns:a16="http://schemas.microsoft.com/office/drawing/2014/main" id="{A77282E1-D10D-43C0-93AE-2E45A425573D}"/>
              </a:ext>
            </a:extLst>
          </p:cNvPr>
          <p:cNvGraphicFramePr>
            <a:graphicFrameLocks noGrp="1"/>
          </p:cNvGraphicFramePr>
          <p:nvPr>
            <p:ph idx="1"/>
            <p:extLst>
              <p:ext uri="{D42A27DB-BD31-4B8C-83A1-F6EECF244321}">
                <p14:modId xmlns:p14="http://schemas.microsoft.com/office/powerpoint/2010/main" val="3835881358"/>
              </p:ext>
            </p:extLst>
          </p:nvPr>
        </p:nvGraphicFramePr>
        <p:xfrm>
          <a:off x="113212" y="519667"/>
          <a:ext cx="11851686" cy="5744907"/>
        </p:xfrm>
        <a:graphic>
          <a:graphicData uri="http://schemas.openxmlformats.org/drawingml/2006/table">
            <a:tbl>
              <a:tblPr firstRow="1" bandRow="1">
                <a:tableStyleId>{93296810-A885-4BE3-A3E7-6D5BEEA58F35}</a:tableStyleId>
              </a:tblPr>
              <a:tblGrid>
                <a:gridCol w="2396971">
                  <a:extLst>
                    <a:ext uri="{9D8B030D-6E8A-4147-A177-3AD203B41FA5}">
                      <a16:colId xmlns:a16="http://schemas.microsoft.com/office/drawing/2014/main" val="2143006508"/>
                    </a:ext>
                  </a:extLst>
                </a:gridCol>
                <a:gridCol w="1553591">
                  <a:extLst>
                    <a:ext uri="{9D8B030D-6E8A-4147-A177-3AD203B41FA5}">
                      <a16:colId xmlns:a16="http://schemas.microsoft.com/office/drawing/2014/main" val="1610064168"/>
                    </a:ext>
                  </a:extLst>
                </a:gridCol>
                <a:gridCol w="1975281">
                  <a:extLst>
                    <a:ext uri="{9D8B030D-6E8A-4147-A177-3AD203B41FA5}">
                      <a16:colId xmlns:a16="http://schemas.microsoft.com/office/drawing/2014/main" val="2656304364"/>
                    </a:ext>
                  </a:extLst>
                </a:gridCol>
                <a:gridCol w="1975281">
                  <a:extLst>
                    <a:ext uri="{9D8B030D-6E8A-4147-A177-3AD203B41FA5}">
                      <a16:colId xmlns:a16="http://schemas.microsoft.com/office/drawing/2014/main" val="2893378951"/>
                    </a:ext>
                  </a:extLst>
                </a:gridCol>
                <a:gridCol w="1975281">
                  <a:extLst>
                    <a:ext uri="{9D8B030D-6E8A-4147-A177-3AD203B41FA5}">
                      <a16:colId xmlns:a16="http://schemas.microsoft.com/office/drawing/2014/main" val="1315482168"/>
                    </a:ext>
                  </a:extLst>
                </a:gridCol>
                <a:gridCol w="1975281">
                  <a:extLst>
                    <a:ext uri="{9D8B030D-6E8A-4147-A177-3AD203B41FA5}">
                      <a16:colId xmlns:a16="http://schemas.microsoft.com/office/drawing/2014/main" val="924355177"/>
                    </a:ext>
                  </a:extLst>
                </a:gridCol>
              </a:tblGrid>
              <a:tr h="419190">
                <a:tc>
                  <a:txBody>
                    <a:bodyPr/>
                    <a:lstStyle/>
                    <a:p>
                      <a:pPr algn="ctr">
                        <a:lnSpc>
                          <a:spcPts val="1100"/>
                        </a:lnSpc>
                        <a:spcAft>
                          <a:spcPts val="800"/>
                        </a:spcAft>
                      </a:pPr>
                      <a:r>
                        <a:rPr lang="fr-FR" sz="1600">
                          <a:effectLst/>
                        </a:rPr>
                        <a:t>Actions</a:t>
                      </a:r>
                      <a:endParaRPr lang="x-none" sz="16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Activities</a:t>
                      </a:r>
                      <a:endParaRPr lang="x-none" sz="16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Responsible structure</a:t>
                      </a:r>
                      <a:endParaRPr lang="x-none" sz="16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Associated structures</a:t>
                      </a:r>
                      <a:endParaRPr lang="x-none" sz="16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Priority</a:t>
                      </a:r>
                      <a:endParaRPr lang="x-none" sz="16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600">
                          <a:effectLst/>
                        </a:rPr>
                        <a:t>Implementation period</a:t>
                      </a:r>
                      <a:endParaRPr lang="x-none" sz="16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878890857"/>
                  </a:ext>
                </a:extLst>
              </a:tr>
              <a:tr h="158423">
                <a:tc gridSpan="6">
                  <a:txBody>
                    <a:bodyPr/>
                    <a:lstStyle/>
                    <a:p>
                      <a:pPr algn="ctr">
                        <a:lnSpc>
                          <a:spcPts val="1100"/>
                        </a:lnSpc>
                        <a:spcAft>
                          <a:spcPts val="800"/>
                        </a:spcAft>
                      </a:pPr>
                      <a:r>
                        <a:rPr lang="fr-FR" sz="1500" b="1">
                          <a:effectLst/>
                        </a:rPr>
                        <a:t>Strengthen monitoring and control of tax expenditure</a:t>
                      </a:r>
                      <a:endParaRPr lang="x-none" sz="1500" b="1">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hMerge="1">
                  <a:txBody>
                    <a:bodyPr/>
                    <a:lstStyle/>
                    <a:p>
                      <a:pPr algn="ctr">
                        <a:lnSpc>
                          <a:spcPts val="1100"/>
                        </a:lnSpc>
                        <a:spcAft>
                          <a:spcPts val="800"/>
                        </a:spcAft>
                      </a:pPr>
                      <a:endParaRPr lang="x-none" sz="14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hMerge="1">
                  <a:txBody>
                    <a:bodyPr/>
                    <a:lstStyle/>
                    <a:p>
                      <a:pPr algn="ctr">
                        <a:lnSpc>
                          <a:spcPts val="1100"/>
                        </a:lnSpc>
                        <a:spcAft>
                          <a:spcPts val="800"/>
                        </a:spcAft>
                      </a:pPr>
                      <a:endParaRPr lang="x-none" sz="14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hMerge="1">
                  <a:txBody>
                    <a:bodyPr/>
                    <a:lstStyle/>
                    <a:p>
                      <a:endParaRPr lang="x-none"/>
                    </a:p>
                  </a:txBody>
                  <a:tcPr/>
                </a:tc>
                <a:tc hMerge="1">
                  <a:txBody>
                    <a:bodyPr/>
                    <a:lstStyle/>
                    <a:p>
                      <a:endParaRPr lang="x-none"/>
                    </a:p>
                  </a:txBody>
                  <a:tcPr/>
                </a:tc>
                <a:tc hMerge="1">
                  <a:txBody>
                    <a:bodyPr/>
                    <a:lstStyle/>
                    <a:p>
                      <a:endParaRPr lang="x-none"/>
                    </a:p>
                  </a:txBody>
                  <a:tcPr/>
                </a:tc>
                <a:extLst>
                  <a:ext uri="{0D108BD9-81ED-4DB2-BD59-A6C34878D82A}">
                    <a16:rowId xmlns:a16="http://schemas.microsoft.com/office/drawing/2014/main" val="3036061583"/>
                  </a:ext>
                </a:extLst>
              </a:tr>
              <a:tr h="1066280">
                <a:tc>
                  <a:txBody>
                    <a:bodyPr/>
                    <a:lstStyle/>
                    <a:p>
                      <a:pPr marL="0" algn="l" defTabSz="914400" rtl="0" eaLnBrk="1" latinLnBrk="0" hangingPunct="1">
                        <a:lnSpc>
                          <a:spcPct val="120000"/>
                        </a:lnSpc>
                        <a:spcBef>
                          <a:spcPts val="600"/>
                        </a:spcBef>
                        <a:spcAft>
                          <a:spcPts val="600"/>
                        </a:spcAft>
                        <a:tabLst>
                          <a:tab pos="1663700" algn="l"/>
                        </a:tabLst>
                      </a:pPr>
                      <a:r>
                        <a:rPr lang="fr-FR" sz="1500" kern="1200">
                          <a:effectLst/>
                        </a:rPr>
                        <a:t>Gradual extension of the scope of evaluation to take into account State tax expenditure not yet evaluated </a:t>
                      </a:r>
                      <a:endParaRPr lang="x-none" sz="1500" kern="1200">
                        <a:effectLst/>
                      </a:endParaRPr>
                    </a:p>
                    <a:p>
                      <a:pPr marL="0" algn="l" defTabSz="914400" rtl="0" eaLnBrk="1" latinLnBrk="0" hangingPunct="1">
                        <a:lnSpc>
                          <a:spcPct val="120000"/>
                        </a:lnSpc>
                        <a:spcBef>
                          <a:spcPts val="600"/>
                        </a:spcBef>
                        <a:spcAft>
                          <a:spcPts val="600"/>
                        </a:spcAft>
                        <a:tabLst>
                          <a:tab pos="1663700" algn="l"/>
                        </a:tabLst>
                      </a:pPr>
                      <a:r>
                        <a:rPr lang="fr-FR" sz="1500" kern="1200">
                          <a:effectLst/>
                        </a:rPr>
                        <a:t> </a:t>
                      </a:r>
                      <a:endParaRPr lang="x-none" sz="1500" kern="12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nSpc>
                          <a:spcPts val="1100"/>
                        </a:lnSpc>
                        <a:spcAft>
                          <a:spcPts val="800"/>
                        </a:spcAft>
                      </a:pPr>
                      <a:r>
                        <a:rPr lang="fr-FR" sz="1500">
                          <a:effectLst/>
                        </a:rPr>
                        <a:t> </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algn="ctr">
                        <a:lnSpc>
                          <a:spcPts val="1100"/>
                        </a:lnSpc>
                        <a:spcAft>
                          <a:spcPts val="800"/>
                        </a:spcAft>
                      </a:pPr>
                      <a:r>
                        <a:rPr lang="fr-FR" sz="1500">
                          <a:effectLst/>
                        </a:rPr>
                        <a:t>DGI</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DGD</a:t>
                      </a:r>
                      <a:endParaRPr lang="x-none" sz="1500">
                        <a:effectLst/>
                      </a:endParaRPr>
                    </a:p>
                    <a:p>
                      <a:pPr algn="ctr">
                        <a:lnSpc>
                          <a:spcPts val="1100"/>
                        </a:lnSpc>
                        <a:spcAft>
                          <a:spcPts val="800"/>
                        </a:spcAft>
                      </a:pPr>
                      <a:r>
                        <a:rPr lang="fr-FR" sz="1500">
                          <a:effectLst/>
                        </a:rPr>
                        <a:t>CCSE</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1</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Short </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3351028386"/>
                  </a:ext>
                </a:extLst>
              </a:tr>
              <a:tr h="1066280">
                <a:tc>
                  <a:txBody>
                    <a:bodyPr/>
                    <a:lstStyle/>
                    <a:p>
                      <a:pPr marL="0" algn="l" defTabSz="914400" rtl="0" eaLnBrk="1" latinLnBrk="0" hangingPunct="1">
                        <a:lnSpc>
                          <a:spcPct val="120000"/>
                        </a:lnSpc>
                        <a:spcBef>
                          <a:spcPts val="600"/>
                        </a:spcBef>
                        <a:spcAft>
                          <a:spcPts val="600"/>
                        </a:spcAft>
                        <a:tabLst>
                          <a:tab pos="1663700" algn="l"/>
                        </a:tabLst>
                      </a:pPr>
                      <a:r>
                        <a:rPr lang="fr-FR" sz="1500" kern="1200">
                          <a:effectLst/>
                        </a:rPr>
                        <a:t>Taking into account the valuation of tax expenditure on local taxes</a:t>
                      </a:r>
                      <a:endParaRPr lang="x-none" sz="1500" kern="1200">
                        <a:effectLst/>
                      </a:endParaRPr>
                    </a:p>
                  </a:txBody>
                  <a:tcPr marL="68580" marR="68580" marT="0" marB="0"/>
                </a:tc>
                <a:tc>
                  <a:txBody>
                    <a:bodyPr/>
                    <a:lstStyle/>
                    <a:p>
                      <a:pPr marL="0" algn="l" defTabSz="914400" rtl="0" eaLnBrk="1" latinLnBrk="0" hangingPunct="1">
                        <a:lnSpc>
                          <a:spcPct val="120000"/>
                        </a:lnSpc>
                        <a:spcBef>
                          <a:spcPts val="600"/>
                        </a:spcBef>
                        <a:spcAft>
                          <a:spcPts val="600"/>
                        </a:spcAft>
                        <a:tabLst>
                          <a:tab pos="1663700" algn="l"/>
                        </a:tabLst>
                      </a:pPr>
                      <a:r>
                        <a:rPr lang="fr-FR" sz="1500" kern="1200">
                          <a:effectLst/>
                        </a:rPr>
                        <a:t>Report on tax expenditure on local taxes.</a:t>
                      </a:r>
                      <a:endParaRPr lang="x-none" sz="1500" kern="1200">
                        <a:effectLst/>
                      </a:endParaRPr>
                    </a:p>
                    <a:p>
                      <a:pPr marL="0" algn="l" defTabSz="914400" rtl="0" eaLnBrk="1" latinLnBrk="0" hangingPunct="1">
                        <a:lnSpc>
                          <a:spcPct val="120000"/>
                        </a:lnSpc>
                        <a:spcBef>
                          <a:spcPts val="600"/>
                        </a:spcBef>
                        <a:spcAft>
                          <a:spcPts val="600"/>
                        </a:spcAft>
                        <a:tabLst>
                          <a:tab pos="1663700" algn="l"/>
                        </a:tabLst>
                      </a:pPr>
                      <a:r>
                        <a:rPr lang="fr-FR" sz="1500" kern="1200">
                          <a:effectLst/>
                        </a:rPr>
                        <a:t> </a:t>
                      </a:r>
                      <a:endParaRPr lang="x-none" sz="1500" kern="12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marL="0" algn="ctr" defTabSz="914400" rtl="0" eaLnBrk="1" latinLnBrk="0" hangingPunct="1">
                        <a:lnSpc>
                          <a:spcPct val="120000"/>
                        </a:lnSpc>
                        <a:spcBef>
                          <a:spcPts val="600"/>
                        </a:spcBef>
                        <a:spcAft>
                          <a:spcPts val="600"/>
                        </a:spcAft>
                        <a:tabLst>
                          <a:tab pos="1663700" algn="l"/>
                        </a:tabLst>
                      </a:pPr>
                      <a:r>
                        <a:rPr lang="fr-FR" sz="1500" kern="1200">
                          <a:effectLst/>
                        </a:rPr>
                        <a:t>DGI</a:t>
                      </a:r>
                      <a:endParaRPr lang="x-none" sz="1500" kern="12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CCSE</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2</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In the medium term</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643982941"/>
                  </a:ext>
                </a:extLst>
              </a:tr>
              <a:tr h="1611802">
                <a:tc>
                  <a:txBody>
                    <a:bodyPr/>
                    <a:lstStyle/>
                    <a:p>
                      <a:pPr marL="0" algn="l" defTabSz="914400" rtl="0" eaLnBrk="1" latinLnBrk="0" hangingPunct="1">
                        <a:lnSpc>
                          <a:spcPct val="120000"/>
                        </a:lnSpc>
                        <a:spcBef>
                          <a:spcPts val="600"/>
                        </a:spcBef>
                        <a:spcAft>
                          <a:spcPts val="600"/>
                        </a:spcAft>
                        <a:tabLst>
                          <a:tab pos="1663700" algn="l"/>
                        </a:tabLst>
                      </a:pPr>
                      <a:r>
                        <a:rPr lang="fr-FR" sz="1500" kern="1200">
                          <a:effectLst/>
                        </a:rPr>
                        <a:t>Development and publication of a brochure on all exemptions in force in the Republic of Benin. </a:t>
                      </a:r>
                      <a:endParaRPr lang="x-none" sz="1500" kern="12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marL="0" algn="l" defTabSz="914400" rtl="0" eaLnBrk="1" latinLnBrk="0" hangingPunct="1">
                        <a:lnSpc>
                          <a:spcPct val="120000"/>
                        </a:lnSpc>
                        <a:spcBef>
                          <a:spcPts val="600"/>
                        </a:spcBef>
                        <a:spcAft>
                          <a:spcPts val="600"/>
                        </a:spcAft>
                        <a:tabLst>
                          <a:tab pos="1663700" algn="l"/>
                        </a:tabLst>
                      </a:pPr>
                      <a:r>
                        <a:rPr lang="fr-FR" sz="1500" kern="1200">
                          <a:effectLst/>
                        </a:rPr>
                        <a:t> </a:t>
                      </a:r>
                      <a:endParaRPr lang="x-none" sz="1500" kern="1200">
                        <a:effectLst/>
                      </a:endParaRPr>
                    </a:p>
                    <a:p>
                      <a:pPr marL="0" algn="l" defTabSz="914400" rtl="0" eaLnBrk="1" latinLnBrk="0" hangingPunct="1">
                        <a:lnSpc>
                          <a:spcPct val="120000"/>
                        </a:lnSpc>
                        <a:spcBef>
                          <a:spcPts val="600"/>
                        </a:spcBef>
                        <a:spcAft>
                          <a:spcPts val="600"/>
                        </a:spcAft>
                        <a:tabLst>
                          <a:tab pos="1663700" algn="l"/>
                        </a:tabLst>
                      </a:pPr>
                      <a:r>
                        <a:rPr lang="fr-FR" sz="1500" kern="1200">
                          <a:effectLst/>
                        </a:rPr>
                        <a:t>	</a:t>
                      </a:r>
                      <a:endParaRPr lang="x-none" sz="1500" kern="12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tc>
                <a:tc>
                  <a:txBody>
                    <a:bodyPr/>
                    <a:lstStyle/>
                    <a:p>
                      <a:pPr marL="0" algn="ctr" defTabSz="914400" rtl="0" eaLnBrk="1" latinLnBrk="0" hangingPunct="1">
                        <a:lnSpc>
                          <a:spcPct val="120000"/>
                        </a:lnSpc>
                        <a:spcBef>
                          <a:spcPts val="600"/>
                        </a:spcBef>
                        <a:spcAft>
                          <a:spcPts val="600"/>
                        </a:spcAft>
                        <a:tabLst>
                          <a:tab pos="1663700" algn="l"/>
                        </a:tabLst>
                      </a:pPr>
                      <a:r>
                        <a:rPr lang="fr-FR" sz="1500" kern="1200">
                          <a:effectLst/>
                        </a:rPr>
                        <a:t>DGI</a:t>
                      </a:r>
                      <a:endParaRPr lang="x-none" sz="1500" kern="1200">
                        <a:solidFill>
                          <a:srgbClr val="000000"/>
                        </a:solidFill>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DGD, APIEX, Direction des Mines, Direction des Hydrocarbures</a:t>
                      </a:r>
                      <a:endParaRPr lang="x-none" sz="1500">
                        <a:effectLst/>
                      </a:endParaRPr>
                    </a:p>
                    <a:p>
                      <a:pPr algn="ctr">
                        <a:lnSpc>
                          <a:spcPts val="1100"/>
                        </a:lnSpc>
                        <a:spcAft>
                          <a:spcPts val="800"/>
                        </a:spcAft>
                      </a:pPr>
                      <a:r>
                        <a:rPr lang="fr-FR" sz="1500">
                          <a:effectLst/>
                        </a:rPr>
                        <a:t>Trade and Industry Department</a:t>
                      </a:r>
                      <a:endParaRPr lang="x-none" sz="1500">
                        <a:effectLst/>
                      </a:endParaRPr>
                    </a:p>
                    <a:p>
                      <a:pPr algn="ctr">
                        <a:lnSpc>
                          <a:spcPts val="1100"/>
                        </a:lnSpc>
                        <a:spcAft>
                          <a:spcPts val="800"/>
                        </a:spcAft>
                      </a:pPr>
                      <a:r>
                        <a:rPr lang="fr-FR" sz="1500">
                          <a:effectLst/>
                        </a:rPr>
                        <a:t>Ministry of the Interior </a:t>
                      </a:r>
                      <a:endParaRPr lang="x-none" sz="1500">
                        <a:effectLst/>
                      </a:endParaRPr>
                    </a:p>
                    <a:p>
                      <a:pPr algn="ctr">
                        <a:lnSpc>
                          <a:spcPts val="1100"/>
                        </a:lnSpc>
                        <a:spcAft>
                          <a:spcPts val="800"/>
                        </a:spcAft>
                      </a:pPr>
                      <a:r>
                        <a:rPr lang="fr-FR" sz="1500">
                          <a:effectLst/>
                        </a:rPr>
                        <a:t>Ministry of Foreign Affairs </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2</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tc>
                  <a:txBody>
                    <a:bodyPr/>
                    <a:lstStyle/>
                    <a:p>
                      <a:pPr algn="ctr">
                        <a:lnSpc>
                          <a:spcPts val="1100"/>
                        </a:lnSpc>
                        <a:spcAft>
                          <a:spcPts val="800"/>
                        </a:spcAft>
                      </a:pPr>
                      <a:r>
                        <a:rPr lang="fr-FR" sz="1500">
                          <a:effectLst/>
                        </a:rPr>
                        <a:t>Medium-term </a:t>
                      </a:r>
                      <a:endParaRPr lang="x-none" sz="1500" b="0">
                        <a:effectLst/>
                        <a:latin typeface="Verdana" panose="020B0604030504040204" pitchFamily="34" charset="0"/>
                        <a:ea typeface="Verdana" panose="020B060403050404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val="2812260922"/>
                  </a:ext>
                </a:extLst>
              </a:tr>
            </a:tbl>
          </a:graphicData>
        </a:graphic>
      </p:graphicFrame>
    </p:spTree>
    <p:extLst>
      <p:ext uri="{BB962C8B-B14F-4D97-AF65-F5344CB8AC3E}">
        <p14:creationId xmlns:p14="http://schemas.microsoft.com/office/powerpoint/2010/main" val="32906344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52322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800" b="1">
                <a:solidFill>
                  <a:schemeClr val="accent4">
                    <a:lumMod val="60000"/>
                    <a:lumOff val="40000"/>
                  </a:schemeClr>
                </a:solidFill>
                <a:latin typeface="Bookman Old Style" panose="02050604050505020204" pitchFamily="18" charset="0"/>
              </a:rPr>
              <a:t>IV. OPPORTUNITIES</a:t>
            </a:r>
          </a:p>
        </p:txBody>
      </p:sp>
      <p:sp>
        <p:nvSpPr>
          <p:cNvPr id="2" name="Espace réservé du contenu 1"/>
          <p:cNvSpPr>
            <a:spLocks noGrp="1"/>
          </p:cNvSpPr>
          <p:nvPr>
            <p:ph idx="1"/>
          </p:nvPr>
        </p:nvSpPr>
        <p:spPr/>
        <p:txBody>
          <a:bodyPr/>
          <a:lstStyle/>
          <a:p>
            <a:endParaRPr lang="fr-FR"/>
          </a:p>
        </p:txBody>
      </p:sp>
      <p:pic>
        <p:nvPicPr>
          <p:cNvPr id="6" name="Espace réservé du contenu 3">
            <a:extLst>
              <a:ext uri="{FF2B5EF4-FFF2-40B4-BE49-F238E27FC236}">
                <a16:creationId xmlns:a16="http://schemas.microsoft.com/office/drawing/2014/main" id="{A2A40029-B8CA-45D0-89BD-2F979B158166}"/>
              </a:ext>
            </a:extLst>
          </p:cNvPr>
          <p:cNvPicPr>
            <a:picLocks noChangeAspect="1"/>
          </p:cNvPicPr>
          <p:nvPr/>
        </p:nvPicPr>
        <p:blipFill>
          <a:blip r:embed="rId2"/>
          <a:stretch>
            <a:fillRect/>
          </a:stretch>
        </p:blipFill>
        <p:spPr>
          <a:xfrm>
            <a:off x="99059" y="730716"/>
            <a:ext cx="11993880" cy="6127284"/>
          </a:xfrm>
          <a:prstGeom prst="rect">
            <a:avLst/>
          </a:prstGeom>
        </p:spPr>
      </p:pic>
    </p:spTree>
    <p:extLst>
      <p:ext uri="{BB962C8B-B14F-4D97-AF65-F5344CB8AC3E}">
        <p14:creationId xmlns:p14="http://schemas.microsoft.com/office/powerpoint/2010/main" val="31634280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99014"/>
            <a:ext cx="12192000" cy="46166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400" b="1">
                <a:solidFill>
                  <a:schemeClr val="accent4">
                    <a:lumMod val="60000"/>
                    <a:lumOff val="40000"/>
                  </a:schemeClr>
                </a:solidFill>
                <a:latin typeface="Bookman Old Style" panose="02050604050505020204" pitchFamily="18" charset="0"/>
              </a:rPr>
              <a:t>PRESENTATION PLAN</a:t>
            </a:r>
            <a:endParaRPr lang="fr-FR" sz="2400" b="1">
              <a:solidFill>
                <a:schemeClr val="bg1">
                  <a:lumMod val="95000"/>
                </a:schemeClr>
              </a:solidFill>
              <a:latin typeface="Bookman Old Style" panose="02050604050505020204" pitchFamily="18" charset="0"/>
            </a:endParaRPr>
          </a:p>
        </p:txBody>
      </p:sp>
      <p:graphicFrame>
        <p:nvGraphicFramePr>
          <p:cNvPr id="5" name="Diagramme 4">
            <a:extLst>
              <a:ext uri="{FF2B5EF4-FFF2-40B4-BE49-F238E27FC236}">
                <a16:creationId xmlns:a16="http://schemas.microsoft.com/office/drawing/2014/main" id="{A4ABE523-8E92-4D43-95DA-5DA43BF98037}"/>
              </a:ext>
            </a:extLst>
          </p:cNvPr>
          <p:cNvGraphicFramePr/>
          <p:nvPr>
            <p:extLst>
              <p:ext uri="{D42A27DB-BD31-4B8C-83A1-F6EECF244321}">
                <p14:modId xmlns:p14="http://schemas.microsoft.com/office/powerpoint/2010/main" val="1327575051"/>
              </p:ext>
            </p:extLst>
          </p:nvPr>
        </p:nvGraphicFramePr>
        <p:xfrm>
          <a:off x="1066882" y="821332"/>
          <a:ext cx="9717232" cy="57761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55600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52322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800" b="1">
                <a:solidFill>
                  <a:schemeClr val="accent4">
                    <a:lumMod val="60000"/>
                    <a:lumOff val="40000"/>
                  </a:schemeClr>
                </a:solidFill>
                <a:latin typeface="Bookman Old Style" panose="02050604050505020204" pitchFamily="18" charset="0"/>
              </a:rPr>
              <a:t>IV. OPPORTUNITIES</a:t>
            </a:r>
          </a:p>
        </p:txBody>
      </p:sp>
      <p:sp>
        <p:nvSpPr>
          <p:cNvPr id="7" name="Espace réservé du contenu 2">
            <a:extLst>
              <a:ext uri="{FF2B5EF4-FFF2-40B4-BE49-F238E27FC236}">
                <a16:creationId xmlns:a16="http://schemas.microsoft.com/office/drawing/2014/main" id="{987A17A5-2405-42B2-9049-2C5A60948F25}"/>
              </a:ext>
            </a:extLst>
          </p:cNvPr>
          <p:cNvSpPr txBox="1">
            <a:spLocks/>
          </p:cNvSpPr>
          <p:nvPr/>
        </p:nvSpPr>
        <p:spPr>
          <a:xfrm>
            <a:off x="93214" y="848451"/>
            <a:ext cx="12005569" cy="5748292"/>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lnSpc>
                <a:spcPct val="110000"/>
              </a:lnSpc>
            </a:pPr>
            <a:r>
              <a:rPr lang="fr-FR" sz="2400">
                <a:latin typeface="Bookman Old Style" panose="02050604050505020204" pitchFamily="18" charset="0"/>
              </a:rPr>
              <a:t>Benin's evaluation of tax expenditure can serve as a model for its peers.</a:t>
            </a:r>
          </a:p>
          <a:p>
            <a:pPr algn="just">
              <a:lnSpc>
                <a:spcPct val="110000"/>
              </a:lnSpc>
            </a:pPr>
            <a:r>
              <a:rPr lang="fr-FR" sz="2400">
                <a:latin typeface="Bookman Old Style" panose="02050604050505020204" pitchFamily="18" charset="0"/>
              </a:rPr>
              <a:t>Need for a brochure on the governance of tax expenditure in Benin</a:t>
            </a:r>
          </a:p>
          <a:p>
            <a:pPr algn="just">
              <a:lnSpc>
                <a:spcPct val="110000"/>
              </a:lnSpc>
            </a:pPr>
            <a:r>
              <a:rPr lang="fr-FR" sz="2400">
                <a:latin typeface="Bookman Old Style" panose="02050604050505020204" pitchFamily="18" charset="0"/>
              </a:rPr>
              <a:t>Institutional governance of tax expenditure helps limit abuse and cases of tax evasion and avoidance. It reinforces transparency,</a:t>
            </a:r>
          </a:p>
          <a:p>
            <a:pPr algn="just">
              <a:lnSpc>
                <a:spcPct val="110000"/>
              </a:lnSpc>
            </a:pPr>
            <a:r>
              <a:rPr lang="fr-FR" sz="2400">
                <a:latin typeface="Bookman Old Style" panose="02050604050505020204" pitchFamily="18" charset="0"/>
              </a:rPr>
              <a:t>Conducting socio-economic impact studies of measures makes it possible to :</a:t>
            </a:r>
          </a:p>
          <a:p>
            <a:pPr lvl="1" algn="just">
              <a:lnSpc>
                <a:spcPct val="110000"/>
              </a:lnSpc>
              <a:buFont typeface="Wingdings" panose="05000000000000000000" pitchFamily="2" charset="2"/>
              <a:buChar char="v"/>
            </a:pPr>
            <a:r>
              <a:rPr lang="fr-FR">
                <a:latin typeface="Bookman Old Style" panose="02050604050505020204" pitchFamily="18" charset="0"/>
              </a:rPr>
              <a:t> encourage the authorities to make decisions in terms of granting exemptions and targeting beneficiaries;</a:t>
            </a:r>
          </a:p>
          <a:p>
            <a:pPr lvl="1" algn="just">
              <a:lnSpc>
                <a:spcPct val="110000"/>
              </a:lnSpc>
              <a:buFont typeface="Wingdings" panose="05000000000000000000" pitchFamily="2" charset="2"/>
              <a:buChar char="v"/>
            </a:pPr>
            <a:r>
              <a:rPr lang="fr-FR">
                <a:latin typeface="Bookman Old Style" panose="02050604050505020204" pitchFamily="18" charset="0"/>
              </a:rPr>
              <a:t> promote the rationalization of tax expenditures ; </a:t>
            </a:r>
          </a:p>
          <a:p>
            <a:pPr lvl="1" algn="just">
              <a:lnSpc>
                <a:spcPct val="110000"/>
              </a:lnSpc>
              <a:buFont typeface="Wingdings" panose="05000000000000000000" pitchFamily="2" charset="2"/>
              <a:buChar char="v"/>
            </a:pPr>
            <a:r>
              <a:rPr lang="fr-FR">
                <a:latin typeface="Bookman Old Style" panose="02050604050505020204" pitchFamily="18" charset="0"/>
              </a:rPr>
              <a:t> provide the government with budgetary leeway to finance priority social spending.</a:t>
            </a:r>
          </a:p>
          <a:p>
            <a:pPr algn="just">
              <a:lnSpc>
                <a:spcPct val="110000"/>
              </a:lnSpc>
            </a:pPr>
            <a:r>
              <a:rPr lang="fr-FR" sz="2400">
                <a:latin typeface="Bookman Old Style" panose="02050604050505020204" pitchFamily="18" charset="0"/>
              </a:rPr>
              <a:t>The existence of an evaluation guide and a codification system makes it easier to evaluate tax expenditure.</a:t>
            </a:r>
          </a:p>
          <a:p>
            <a:pPr algn="just">
              <a:lnSpc>
                <a:spcPct val="110000"/>
              </a:lnSpc>
            </a:pPr>
            <a:r>
              <a:rPr lang="fr-FR" sz="2400">
                <a:latin typeface="Bookman Old Style" panose="02050604050505020204" pitchFamily="18" charset="0"/>
              </a:rPr>
              <a:t>Benin is available to provide technical assistance to countries that request it (</a:t>
            </a:r>
            <a:r>
              <a:rPr lang="fr-FR" sz="2400" i="1">
                <a:latin typeface="Bookman Old Style" panose="02050604050505020204" pitchFamily="18" charset="0"/>
              </a:rPr>
              <a:t>currently underway with Mauritania</a:t>
            </a:r>
            <a:r>
              <a:rPr lang="fr-FR" sz="2400">
                <a:latin typeface="Bookman Old Style" panose="02050604050505020204" pitchFamily="18" charset="0"/>
              </a:rPr>
              <a:t>).  </a:t>
            </a:r>
          </a:p>
          <a:p>
            <a:endParaRPr lang="x-none"/>
          </a:p>
        </p:txBody>
      </p:sp>
    </p:spTree>
    <p:extLst>
      <p:ext uri="{BB962C8B-B14F-4D97-AF65-F5344CB8AC3E}">
        <p14:creationId xmlns:p14="http://schemas.microsoft.com/office/powerpoint/2010/main" val="414220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52322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800" b="1">
                <a:solidFill>
                  <a:schemeClr val="accent4">
                    <a:lumMod val="60000"/>
                    <a:lumOff val="40000"/>
                  </a:schemeClr>
                </a:solidFill>
                <a:latin typeface="Bookman Old Style" panose="02050604050505020204" pitchFamily="18" charset="0"/>
              </a:rPr>
              <a:t>CONCLUSION</a:t>
            </a:r>
          </a:p>
        </p:txBody>
      </p:sp>
      <p:sp>
        <p:nvSpPr>
          <p:cNvPr id="4" name="Espace réservé du contenu 2">
            <a:extLst>
              <a:ext uri="{FF2B5EF4-FFF2-40B4-BE49-F238E27FC236}">
                <a16:creationId xmlns:a16="http://schemas.microsoft.com/office/drawing/2014/main" id="{D3A1A98D-0780-460B-BDFB-E421BDB84AAD}"/>
              </a:ext>
            </a:extLst>
          </p:cNvPr>
          <p:cNvSpPr>
            <a:spLocks noGrp="1"/>
          </p:cNvSpPr>
          <p:nvPr>
            <p:ph idx="1"/>
          </p:nvPr>
        </p:nvSpPr>
        <p:spPr>
          <a:xfrm>
            <a:off x="326572" y="1023257"/>
            <a:ext cx="11517086" cy="5246914"/>
          </a:xfrm>
        </p:spPr>
        <p:txBody>
          <a:bodyPr>
            <a:normAutofit/>
          </a:bodyPr>
          <a:lstStyle/>
          <a:p>
            <a:pPr algn="just">
              <a:lnSpc>
                <a:spcPct val="150000"/>
              </a:lnSpc>
            </a:pPr>
            <a:r>
              <a:rPr lang="fr-FR" sz="2400">
                <a:latin typeface="Bookman Old Style" panose="02050604050505020204" pitchFamily="18" charset="0"/>
              </a:rPr>
              <a:t>The need for every country to evaluate tax expenditure on state taxes each year (first); </a:t>
            </a:r>
          </a:p>
          <a:p>
            <a:pPr algn="just">
              <a:lnSpc>
                <a:spcPct val="150000"/>
              </a:lnSpc>
            </a:pPr>
            <a:r>
              <a:rPr lang="fr-FR" sz="2400">
                <a:latin typeface="Bookman Old Style" panose="02050604050505020204" pitchFamily="18" charset="0"/>
              </a:rPr>
              <a:t>Need to conduct socio-economic impact studies (identify at least one measure each year, especially one of the most costly and/or whose expected objectives seem to have been achieved).</a:t>
            </a:r>
          </a:p>
          <a:p>
            <a:pPr algn="just">
              <a:lnSpc>
                <a:spcPct val="150000"/>
              </a:lnSpc>
            </a:pPr>
            <a:r>
              <a:rPr lang="fr-FR" sz="2400">
                <a:latin typeface="Bookman Old Style" panose="02050604050505020204" pitchFamily="18" charset="0"/>
              </a:rPr>
              <a:t>The results of this work contribute to better management of tax policy and provide governments with the means to implement their policies.</a:t>
            </a:r>
            <a:endParaRPr lang="x-none" sz="2400">
              <a:latin typeface="Bookman Old Style" panose="02050604050505020204" pitchFamily="18" charset="0"/>
            </a:endParaRPr>
          </a:p>
        </p:txBody>
      </p:sp>
    </p:spTree>
    <p:extLst>
      <p:ext uri="{BB962C8B-B14F-4D97-AF65-F5344CB8AC3E}">
        <p14:creationId xmlns:p14="http://schemas.microsoft.com/office/powerpoint/2010/main" val="19659798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9CC4BA0D-0E42-D30A-B446-54841F9B096E}"/>
              </a:ext>
            </a:extLst>
          </p:cNvPr>
          <p:cNvPicPr>
            <a:picLocks noChangeAspect="1"/>
          </p:cNvPicPr>
          <p:nvPr/>
        </p:nvPicPr>
        <p:blipFill rotWithShape="1">
          <a:blip r:embed="rId2"/>
          <a:srcRect t="5776" b="25417"/>
          <a:stretch/>
        </p:blipFill>
        <p:spPr>
          <a:xfrm>
            <a:off x="-3047" y="10"/>
            <a:ext cx="12191999" cy="6857990"/>
          </a:xfrm>
          <a:prstGeom prst="rect">
            <a:avLst/>
          </a:prstGeom>
        </p:spPr>
      </p:pic>
      <p:sp>
        <p:nvSpPr>
          <p:cNvPr id="15" name="Rectangle 14">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D15508-0D18-44DF-BFD3-089ADA962174}"/>
              </a:ext>
            </a:extLst>
          </p:cNvPr>
          <p:cNvSpPr>
            <a:spLocks noGrp="1"/>
          </p:cNvSpPr>
          <p:nvPr>
            <p:ph type="title"/>
          </p:nvPr>
        </p:nvSpPr>
        <p:spPr>
          <a:xfrm>
            <a:off x="1063752" y="1475082"/>
            <a:ext cx="10058400" cy="3574778"/>
          </a:xfrm>
          <a:effectLst>
            <a:outerShdw blurRad="50800" dist="38100" dir="2700000" algn="tl" rotWithShape="0">
              <a:prstClr val="black">
                <a:alpha val="40000"/>
              </a:prstClr>
            </a:outerShdw>
          </a:effectLst>
        </p:spPr>
        <p:txBody>
          <a:bodyPr vert="horz" lIns="91440" tIns="45720" rIns="91440" bIns="45720" rtlCol="0" anchor="b">
            <a:normAutofit/>
          </a:bodyPr>
          <a:lstStyle/>
          <a:p>
            <a:pPr algn="ctr"/>
            <a:r>
              <a:rPr lang="en-US" sz="5200" b="1">
                <a:solidFill>
                  <a:srgbClr val="FFFFFF"/>
                </a:solidFill>
                <a:latin typeface="Arial" panose="020B0604020202020204" pitchFamily="34" charset="0"/>
                <a:cs typeface="Arial" panose="020B0604020202020204" pitchFamily="34" charset="0"/>
              </a:rPr>
              <a:t>Thank You</a:t>
            </a:r>
            <a:br>
              <a:rPr lang="en-US" sz="5200" b="1">
                <a:solidFill>
                  <a:srgbClr val="FFFFFF"/>
                </a:solidFill>
                <a:latin typeface="Arial" panose="020B0604020202020204" pitchFamily="34" charset="0"/>
                <a:cs typeface="Arial" panose="020B0604020202020204" pitchFamily="34" charset="0"/>
              </a:rPr>
            </a:br>
            <a:br>
              <a:rPr lang="en-US" sz="5200" b="1">
                <a:solidFill>
                  <a:srgbClr val="FFFFFF"/>
                </a:solidFill>
                <a:latin typeface="Arial" panose="020B0604020202020204" pitchFamily="34" charset="0"/>
                <a:cs typeface="Arial" panose="020B0604020202020204" pitchFamily="34" charset="0"/>
              </a:rPr>
            </a:br>
            <a:r>
              <a:rPr lang="en-US" sz="5200" b="1">
                <a:solidFill>
                  <a:srgbClr val="FFFFFF"/>
                </a:solidFill>
                <a:latin typeface="Arial" panose="020B0604020202020204" pitchFamily="34" charset="0"/>
                <a:cs typeface="Arial" panose="020B0604020202020204" pitchFamily="34" charset="0"/>
              </a:rPr>
              <a:t>Thank you</a:t>
            </a:r>
          </a:p>
        </p:txBody>
      </p:sp>
      <p:pic>
        <p:nvPicPr>
          <p:cNvPr id="3" name="Picture 2">
            <a:extLst>
              <a:ext uri="{FF2B5EF4-FFF2-40B4-BE49-F238E27FC236}">
                <a16:creationId xmlns:a16="http://schemas.microsoft.com/office/drawing/2014/main" id="{B13DEB2C-80B9-2A7E-49C9-2535A97D17E4}"/>
              </a:ext>
            </a:extLst>
          </p:cNvPr>
          <p:cNvPicPr>
            <a:picLocks noChangeAspect="1"/>
          </p:cNvPicPr>
          <p:nvPr/>
        </p:nvPicPr>
        <p:blipFill>
          <a:blip r:embed="rId3"/>
          <a:stretch>
            <a:fillRect/>
          </a:stretch>
        </p:blipFill>
        <p:spPr>
          <a:xfrm>
            <a:off x="4826340" y="313899"/>
            <a:ext cx="1539240" cy="236855"/>
          </a:xfrm>
          <a:prstGeom prst="rect">
            <a:avLst/>
          </a:prstGeom>
        </p:spPr>
      </p:pic>
    </p:spTree>
    <p:extLst>
      <p:ext uri="{BB962C8B-B14F-4D97-AF65-F5344CB8AC3E}">
        <p14:creationId xmlns:p14="http://schemas.microsoft.com/office/powerpoint/2010/main" val="11346549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99014"/>
            <a:ext cx="12192000" cy="52322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800" b="1">
                <a:solidFill>
                  <a:schemeClr val="accent4">
                    <a:lumMod val="60000"/>
                    <a:lumOff val="40000"/>
                  </a:schemeClr>
                </a:solidFill>
                <a:latin typeface="Bookman Old Style" panose="02050604050505020204" pitchFamily="18" charset="0"/>
              </a:rPr>
              <a:t>INTRODUCTION</a:t>
            </a:r>
            <a:endParaRPr lang="fr-FR" sz="2800" b="1">
              <a:solidFill>
                <a:schemeClr val="bg1">
                  <a:lumMod val="95000"/>
                </a:schemeClr>
              </a:solidFill>
              <a:latin typeface="Bookman Old Style" panose="02050604050505020204" pitchFamily="18" charset="0"/>
            </a:endParaRPr>
          </a:p>
        </p:txBody>
      </p:sp>
      <p:sp>
        <p:nvSpPr>
          <p:cNvPr id="4" name="Espace réservé du contenu 2">
            <a:extLst>
              <a:ext uri="{FF2B5EF4-FFF2-40B4-BE49-F238E27FC236}">
                <a16:creationId xmlns:a16="http://schemas.microsoft.com/office/drawing/2014/main" id="{29341BA5-9CF0-47E0-AC5D-D96DBFA4C66C}"/>
              </a:ext>
            </a:extLst>
          </p:cNvPr>
          <p:cNvSpPr>
            <a:spLocks noGrp="1"/>
          </p:cNvSpPr>
          <p:nvPr>
            <p:ph idx="1"/>
          </p:nvPr>
        </p:nvSpPr>
        <p:spPr>
          <a:xfrm>
            <a:off x="323850" y="1158080"/>
            <a:ext cx="11031722" cy="5115129"/>
          </a:xfrm>
        </p:spPr>
        <p:txBody>
          <a:bodyPr>
            <a:normAutofit fontScale="85000" lnSpcReduction="10000"/>
          </a:bodyPr>
          <a:lstStyle/>
          <a:p>
            <a:pPr>
              <a:lnSpc>
                <a:spcPct val="150000"/>
              </a:lnSpc>
            </a:pPr>
            <a:r>
              <a:rPr lang="fr-FR" sz="3200">
                <a:latin typeface="Arial Narrow" panose="020B0606020202030204" pitchFamily="34" charset="0"/>
                <a:cs typeface="Arial" panose="020B0604020202020204" pitchFamily="34" charset="0"/>
              </a:rPr>
              <a:t>Experience in evaluating tax expenditures since 2008</a:t>
            </a:r>
          </a:p>
          <a:p>
            <a:pPr>
              <a:lnSpc>
                <a:spcPct val="150000"/>
              </a:lnSpc>
            </a:pPr>
            <a:r>
              <a:rPr lang="fr-FR" sz="3200">
                <a:latin typeface="Arial Narrow" panose="020B0606020202030204" pitchFamily="34" charset="0"/>
                <a:cs typeface="Arial" panose="020B0604020202020204" pitchFamily="34" charset="0"/>
              </a:rPr>
              <a:t>Evaluation of state tax measures - annual frequency</a:t>
            </a:r>
          </a:p>
          <a:p>
            <a:pPr>
              <a:lnSpc>
                <a:spcPct val="150000"/>
              </a:lnSpc>
            </a:pPr>
            <a:r>
              <a:rPr lang="fr-FR" sz="3200">
                <a:latin typeface="Arial Narrow" panose="020B0606020202030204" pitchFamily="34" charset="0"/>
                <a:cs typeface="Arial" panose="020B0604020202020204" pitchFamily="34" charset="0"/>
              </a:rPr>
              <a:t> Several socio-economic impact studies of tax expenditure measures</a:t>
            </a:r>
          </a:p>
          <a:p>
            <a:pPr>
              <a:lnSpc>
                <a:spcPct val="150000"/>
              </a:lnSpc>
            </a:pPr>
            <a:r>
              <a:rPr lang="fr-FR" sz="3200">
                <a:latin typeface="Arial Narrow" panose="020B0606020202030204" pitchFamily="34" charset="0"/>
                <a:cs typeface="Arial" panose="020B0604020202020204" pitchFamily="34" charset="0"/>
              </a:rPr>
              <a:t>Transparency in the evaluation of tax expenditures :</a:t>
            </a:r>
          </a:p>
          <a:p>
            <a:pPr lvl="1">
              <a:lnSpc>
                <a:spcPct val="150000"/>
              </a:lnSpc>
              <a:buFont typeface="Wingdings" panose="05000000000000000000" pitchFamily="2" charset="2"/>
              <a:buChar char="v"/>
            </a:pPr>
            <a:r>
              <a:rPr lang="fr-FR" sz="3200">
                <a:latin typeface="Arial Narrow" panose="020B0606020202030204" pitchFamily="34" charset="0"/>
                <a:cs typeface="Arial" panose="020B0604020202020204" pitchFamily="34" charset="0"/>
              </a:rPr>
              <a:t> report appended each year to the finance bill (French National Assembly)</a:t>
            </a:r>
          </a:p>
          <a:p>
            <a:pPr lvl="1">
              <a:lnSpc>
                <a:spcPct val="150000"/>
              </a:lnSpc>
              <a:buFont typeface="Wingdings" panose="05000000000000000000" pitchFamily="2" charset="2"/>
              <a:buChar char="v"/>
            </a:pPr>
            <a:r>
              <a:rPr lang="fr-FR" sz="3200">
                <a:latin typeface="Arial Narrow" panose="020B0606020202030204" pitchFamily="34" charset="0"/>
                <a:cs typeface="Arial" panose="020B0604020202020204" pitchFamily="34" charset="0"/>
              </a:rPr>
              <a:t> report published each year on the website of the Budget Directorate General</a:t>
            </a:r>
            <a:endParaRPr lang="fr-FR" sz="2600"/>
          </a:p>
          <a:p>
            <a:endParaRPr lang="fr-FR"/>
          </a:p>
          <a:p>
            <a:endParaRPr lang="x-none"/>
          </a:p>
        </p:txBody>
      </p:sp>
    </p:spTree>
    <p:extLst>
      <p:ext uri="{BB962C8B-B14F-4D97-AF65-F5344CB8AC3E}">
        <p14:creationId xmlns:p14="http://schemas.microsoft.com/office/powerpoint/2010/main" val="468548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56754"/>
            <a:ext cx="12192000"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a:solidFill>
                  <a:schemeClr val="accent4">
                    <a:lumMod val="60000"/>
                    <a:lumOff val="40000"/>
                  </a:schemeClr>
                </a:solidFill>
                <a:latin typeface="Bookman Old Style" panose="02050604050505020204" pitchFamily="18" charset="0"/>
              </a:rPr>
              <a:t>I. EXPERIENCE IN EVALUATING TAX EXPENDITURE (1/6)</a:t>
            </a:r>
            <a:endParaRPr lang="fr-FR" sz="2000" b="1">
              <a:solidFill>
                <a:schemeClr val="bg1">
                  <a:lumMod val="95000"/>
                </a:schemeClr>
              </a:solidFill>
              <a:latin typeface="Bookman Old Style" panose="02050604050505020204" pitchFamily="18" charset="0"/>
            </a:endParaRPr>
          </a:p>
        </p:txBody>
      </p:sp>
      <p:sp>
        <p:nvSpPr>
          <p:cNvPr id="4" name="Espace réservé du contenu 2">
            <a:extLst>
              <a:ext uri="{FF2B5EF4-FFF2-40B4-BE49-F238E27FC236}">
                <a16:creationId xmlns:a16="http://schemas.microsoft.com/office/drawing/2014/main" id="{29341BA5-9CF0-47E0-AC5D-D96DBFA4C66C}"/>
              </a:ext>
            </a:extLst>
          </p:cNvPr>
          <p:cNvSpPr>
            <a:spLocks noGrp="1"/>
          </p:cNvSpPr>
          <p:nvPr>
            <p:ph idx="1"/>
          </p:nvPr>
        </p:nvSpPr>
        <p:spPr>
          <a:xfrm>
            <a:off x="0" y="787112"/>
            <a:ext cx="12192000" cy="5901070"/>
          </a:xfrm>
        </p:spPr>
        <p:txBody>
          <a:bodyPr>
            <a:normAutofit fontScale="32500" lnSpcReduction="20000"/>
          </a:bodyPr>
          <a:lstStyle/>
          <a:p>
            <a:pPr>
              <a:lnSpc>
                <a:spcPct val="120000"/>
              </a:lnSpc>
            </a:pPr>
            <a:r>
              <a:rPr lang="fr-FR" sz="8000">
                <a:latin typeface="Arial Narrow" panose="020B0606020202030204" pitchFamily="34" charset="0"/>
                <a:cs typeface="Arial" panose="020B0604020202020204" pitchFamily="34" charset="0"/>
              </a:rPr>
              <a:t>Guide to evaluating tax expenditures ;</a:t>
            </a:r>
          </a:p>
          <a:p>
            <a:pPr>
              <a:lnSpc>
                <a:spcPct val="120000"/>
              </a:lnSpc>
            </a:pPr>
            <a:r>
              <a:rPr lang="fr-FR" sz="8000">
                <a:latin typeface="Arial Narrow" panose="020B0606020202030204" pitchFamily="34" charset="0"/>
                <a:cs typeface="Arial" panose="020B0604020202020204" pitchFamily="34" charset="0"/>
              </a:rPr>
              <a:t>Definition of a reference tax system updated each year, together with an inventory matrix of exemption measures;</a:t>
            </a:r>
          </a:p>
          <a:p>
            <a:pPr>
              <a:lnSpc>
                <a:spcPct val="120000"/>
              </a:lnSpc>
            </a:pPr>
            <a:r>
              <a:rPr lang="fr-FR" sz="8000">
                <a:latin typeface="Arial Narrow" panose="020B0606020202030204" pitchFamily="34" charset="0"/>
                <a:cs typeface="Arial" panose="020B0604020202020204" pitchFamily="34" charset="0"/>
              </a:rPr>
              <a:t>Inventory of tax expenditures by legislative and regulatory acts ;</a:t>
            </a:r>
          </a:p>
          <a:p>
            <a:pPr>
              <a:lnSpc>
                <a:spcPct val="120000"/>
              </a:lnSpc>
            </a:pPr>
            <a:r>
              <a:rPr lang="fr-FR" sz="8000">
                <a:latin typeface="Arial Narrow" panose="020B0606020202030204" pitchFamily="34" charset="0"/>
                <a:cs typeface="Arial" panose="020B0604020202020204" pitchFamily="34" charset="0"/>
              </a:rPr>
              <a:t>Codification of indirect tax expenditures (regulatory act) ;</a:t>
            </a:r>
          </a:p>
          <a:p>
            <a:pPr>
              <a:lnSpc>
                <a:spcPct val="120000"/>
              </a:lnSpc>
            </a:pPr>
            <a:r>
              <a:rPr lang="fr-FR" sz="8000">
                <a:latin typeface="Arial Narrow" panose="020B0606020202030204" pitchFamily="34" charset="0"/>
                <a:cs typeface="Arial" panose="020B0604020202020204" pitchFamily="34" charset="0"/>
              </a:rPr>
              <a:t>Evaluation of tax expenditures by :</a:t>
            </a:r>
          </a:p>
          <a:p>
            <a:pPr lvl="1">
              <a:lnSpc>
                <a:spcPct val="120000"/>
              </a:lnSpc>
              <a:buFont typeface="Wingdings" panose="05000000000000000000" pitchFamily="2" charset="2"/>
              <a:buChar char="ü"/>
            </a:pPr>
            <a:r>
              <a:rPr lang="fr-FR" sz="8000">
                <a:latin typeface="Arial Narrow" panose="020B0606020202030204" pitchFamily="34" charset="0"/>
                <a:cs typeface="Arial" panose="020B0604020202020204" pitchFamily="34" charset="0"/>
              </a:rPr>
              <a:t>Type of tax ; </a:t>
            </a:r>
          </a:p>
          <a:p>
            <a:pPr lvl="1">
              <a:lnSpc>
                <a:spcPct val="120000"/>
              </a:lnSpc>
              <a:buFont typeface="Wingdings" panose="05000000000000000000" pitchFamily="2" charset="2"/>
              <a:buChar char="ü"/>
            </a:pPr>
            <a:r>
              <a:rPr lang="fr-FR" sz="8000">
                <a:latin typeface="Arial Narrow" panose="020B0606020202030204" pitchFamily="34" charset="0"/>
                <a:cs typeface="Arial" panose="020B0604020202020204" pitchFamily="34" charset="0"/>
              </a:rPr>
              <a:t>Tax expenditure measure ;</a:t>
            </a:r>
          </a:p>
          <a:p>
            <a:pPr lvl="1">
              <a:lnSpc>
                <a:spcPct val="120000"/>
              </a:lnSpc>
              <a:buFont typeface="Wingdings" panose="05000000000000000000" pitchFamily="2" charset="2"/>
              <a:buChar char="ü"/>
            </a:pPr>
            <a:r>
              <a:rPr lang="fr-FR" sz="8000">
                <a:latin typeface="Arial Narrow" panose="020B0606020202030204" pitchFamily="34" charset="0"/>
                <a:cs typeface="Arial" panose="020B0604020202020204" pitchFamily="34" charset="0"/>
              </a:rPr>
              <a:t>Objective;</a:t>
            </a:r>
          </a:p>
          <a:p>
            <a:pPr lvl="1">
              <a:lnSpc>
                <a:spcPct val="120000"/>
              </a:lnSpc>
              <a:buFont typeface="Wingdings" panose="05000000000000000000" pitchFamily="2" charset="2"/>
              <a:buChar char="ü"/>
            </a:pPr>
            <a:r>
              <a:rPr lang="fr-FR" sz="8000">
                <a:latin typeface="Arial Narrow" panose="020B0606020202030204" pitchFamily="34" charset="0"/>
                <a:cs typeface="Arial" panose="020B0604020202020204" pitchFamily="34" charset="0"/>
              </a:rPr>
              <a:t>Beneficiaries ;</a:t>
            </a:r>
          </a:p>
          <a:p>
            <a:pPr lvl="1">
              <a:lnSpc>
                <a:spcPct val="120000"/>
              </a:lnSpc>
              <a:buFont typeface="Wingdings" panose="05000000000000000000" pitchFamily="2" charset="2"/>
              <a:buChar char="ü"/>
            </a:pPr>
            <a:r>
              <a:rPr lang="fr-FR" sz="8000">
                <a:latin typeface="Arial Narrow" panose="020B0606020202030204" pitchFamily="34" charset="0"/>
                <a:cs typeface="Arial" panose="020B0604020202020204" pitchFamily="34" charset="0"/>
              </a:rPr>
              <a:t>business sector.</a:t>
            </a:r>
          </a:p>
          <a:p>
            <a:pPr marL="228600" lvl="1">
              <a:lnSpc>
                <a:spcPct val="120000"/>
              </a:lnSpc>
              <a:spcBef>
                <a:spcPts val="1000"/>
              </a:spcBef>
            </a:pPr>
            <a:r>
              <a:rPr lang="fr-FR" sz="8000">
                <a:latin typeface="Arial Narrow" panose="020B0606020202030204" pitchFamily="34" charset="0"/>
                <a:cs typeface="Arial" panose="020B0604020202020204" pitchFamily="34" charset="0"/>
              </a:rPr>
              <a:t>The method used is the loss of revenue method.</a:t>
            </a:r>
          </a:p>
          <a:p>
            <a:pPr>
              <a:buFont typeface="Wingdings" panose="05000000000000000000" pitchFamily="2" charset="2"/>
              <a:buChar char="ü"/>
            </a:pPr>
            <a:endParaRPr lang="fr-FR" sz="2600"/>
          </a:p>
          <a:p>
            <a:endParaRPr lang="fr-FR"/>
          </a:p>
          <a:p>
            <a:endParaRPr lang="x-none"/>
          </a:p>
        </p:txBody>
      </p:sp>
    </p:spTree>
    <p:extLst>
      <p:ext uri="{BB962C8B-B14F-4D97-AF65-F5344CB8AC3E}">
        <p14:creationId xmlns:p14="http://schemas.microsoft.com/office/powerpoint/2010/main" val="24236400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a:solidFill>
                  <a:schemeClr val="accent4">
                    <a:lumMod val="60000"/>
                    <a:lumOff val="40000"/>
                  </a:schemeClr>
                </a:solidFill>
                <a:latin typeface="Bookman Old Style" panose="02050604050505020204" pitchFamily="18" charset="0"/>
              </a:rPr>
              <a:t>I. EXPERIENCE IN TAX EXPENDITURE EVALUATION (SFR) (2/6)</a:t>
            </a:r>
            <a:endParaRPr lang="fr-FR" sz="2000" b="1">
              <a:solidFill>
                <a:schemeClr val="bg1">
                  <a:lumMod val="95000"/>
                </a:schemeClr>
              </a:solidFill>
              <a:latin typeface="Bookman Old Style" panose="02050604050505020204" pitchFamily="18"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2325221021"/>
              </p:ext>
            </p:extLst>
          </p:nvPr>
        </p:nvGraphicFramePr>
        <p:xfrm>
          <a:off x="143692" y="639490"/>
          <a:ext cx="11930742" cy="5716561"/>
        </p:xfrm>
        <a:graphic>
          <a:graphicData uri="http://schemas.openxmlformats.org/drawingml/2006/table">
            <a:tbl>
              <a:tblPr firstRow="1" firstCol="1" bandRow="1">
                <a:tableStyleId>{E8B1032C-EA38-4F05-BA0D-38AFFFC7BED3}</a:tableStyleId>
              </a:tblPr>
              <a:tblGrid>
                <a:gridCol w="4926781">
                  <a:extLst>
                    <a:ext uri="{9D8B030D-6E8A-4147-A177-3AD203B41FA5}">
                      <a16:colId xmlns:a16="http://schemas.microsoft.com/office/drawing/2014/main" val="20000"/>
                    </a:ext>
                  </a:extLst>
                </a:gridCol>
                <a:gridCol w="3108722">
                  <a:extLst>
                    <a:ext uri="{9D8B030D-6E8A-4147-A177-3AD203B41FA5}">
                      <a16:colId xmlns:a16="http://schemas.microsoft.com/office/drawing/2014/main" val="20001"/>
                    </a:ext>
                  </a:extLst>
                </a:gridCol>
                <a:gridCol w="1407162">
                  <a:extLst>
                    <a:ext uri="{9D8B030D-6E8A-4147-A177-3AD203B41FA5}">
                      <a16:colId xmlns:a16="http://schemas.microsoft.com/office/drawing/2014/main" val="20002"/>
                    </a:ext>
                  </a:extLst>
                </a:gridCol>
                <a:gridCol w="2488077">
                  <a:extLst>
                    <a:ext uri="{9D8B030D-6E8A-4147-A177-3AD203B41FA5}">
                      <a16:colId xmlns:a16="http://schemas.microsoft.com/office/drawing/2014/main" val="20003"/>
                    </a:ext>
                  </a:extLst>
                </a:gridCol>
              </a:tblGrid>
              <a:tr h="350555">
                <a:tc gridSpan="4">
                  <a:txBody>
                    <a:bodyPr/>
                    <a:lstStyle/>
                    <a:p>
                      <a:pPr marL="0" lvl="0" indent="0" algn="ctr">
                        <a:lnSpc>
                          <a:spcPct val="115000"/>
                        </a:lnSpc>
                        <a:spcAft>
                          <a:spcPts val="0"/>
                        </a:spcAft>
                        <a:buFont typeface="+mj-lt"/>
                        <a:buNone/>
                      </a:pPr>
                      <a:r>
                        <a:rPr lang="fr-FR" sz="2000">
                          <a:effectLst/>
                        </a:rPr>
                        <a:t>Corporate income tax (IS)</a:t>
                      </a:r>
                      <a:endParaRPr lang="fr-FR"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60948">
                <a:tc>
                  <a:txBody>
                    <a:bodyPr/>
                    <a:lstStyle/>
                    <a:p>
                      <a:pPr algn="ctr">
                        <a:lnSpc>
                          <a:spcPct val="107000"/>
                        </a:lnSpc>
                        <a:spcAft>
                          <a:spcPts val="0"/>
                        </a:spcAft>
                      </a:pPr>
                      <a:r>
                        <a:rPr lang="fr-FR" sz="1800" b="1">
                          <a:effectLst/>
                        </a:rPr>
                        <a:t>REFERENCE RATE</a:t>
                      </a:r>
                      <a:endParaRPr lang="fr-FR" sz="1600" b="1">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800" b="1">
                          <a:effectLst/>
                        </a:rPr>
                        <a:t>TAXABLE BASIS</a:t>
                      </a:r>
                      <a:endParaRPr lang="fr-FR" sz="1600" b="1">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800" b="1">
                          <a:effectLst/>
                        </a:rPr>
                        <a:t>THRESHOLD</a:t>
                      </a:r>
                      <a:endParaRPr lang="fr-FR" sz="1600" b="1">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800" b="1">
                          <a:effectLst/>
                        </a:rPr>
                        <a:t>CONTRIBUTABLE</a:t>
                      </a:r>
                      <a:endParaRPr lang="fr-FR" sz="1600" b="1">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extLst>
                  <a:ext uri="{0D108BD9-81ED-4DB2-BD59-A6C34878D82A}">
                    <a16:rowId xmlns:a16="http://schemas.microsoft.com/office/drawing/2014/main" val="10001"/>
                  </a:ext>
                </a:extLst>
              </a:tr>
              <a:tr h="5087622">
                <a:tc>
                  <a:txBody>
                    <a:bodyPr/>
                    <a:lstStyle/>
                    <a:p>
                      <a:pPr algn="l">
                        <a:lnSpc>
                          <a:spcPct val="107000"/>
                        </a:lnSpc>
                        <a:spcAft>
                          <a:spcPts val="0"/>
                        </a:spcAft>
                      </a:pPr>
                      <a:r>
                        <a:rPr lang="fr-FR" sz="1400" b="0">
                          <a:effectLst/>
                          <a:latin typeface="Bookman Old Style" panose="02050604050505020204" pitchFamily="18" charset="0"/>
                        </a:rPr>
                        <a:t>30% </a:t>
                      </a:r>
                    </a:p>
                    <a:p>
                      <a:pPr algn="l">
                        <a:lnSpc>
                          <a:spcPct val="107000"/>
                        </a:lnSpc>
                        <a:spcAft>
                          <a:spcPts val="0"/>
                        </a:spcAft>
                      </a:pPr>
                      <a:r>
                        <a:rPr lang="fr-FR" sz="1400" b="0">
                          <a:effectLst/>
                          <a:latin typeface="Bookman Old Style" panose="02050604050505020204" pitchFamily="18" charset="0"/>
                        </a:rPr>
                        <a:t>CGI, Art. 46</a:t>
                      </a:r>
                    </a:p>
                    <a:p>
                      <a:pPr algn="l">
                        <a:lnSpc>
                          <a:spcPct val="107000"/>
                        </a:lnSpc>
                        <a:spcAft>
                          <a:spcPts val="0"/>
                        </a:spcAft>
                      </a:pPr>
                      <a:r>
                        <a:rPr lang="fr-FR" sz="1400" b="0">
                          <a:effectLst/>
                          <a:latin typeface="Bookman Old Style" panose="02050604050505020204" pitchFamily="18" charset="0"/>
                        </a:rPr>
                        <a:t> </a:t>
                      </a:r>
                    </a:p>
                    <a:p>
                      <a:pPr algn="l">
                        <a:lnSpc>
                          <a:spcPct val="107000"/>
                        </a:lnSpc>
                        <a:spcAft>
                          <a:spcPts val="0"/>
                        </a:spcAft>
                      </a:pPr>
                      <a:r>
                        <a:rPr lang="fr-FR" sz="1400" b="0">
                          <a:effectLst/>
                          <a:latin typeface="Bookman Old Style" panose="02050604050505020204" pitchFamily="18" charset="0"/>
                        </a:rPr>
                        <a:t> </a:t>
                      </a:r>
                    </a:p>
                    <a:p>
                      <a:pPr algn="l">
                        <a:lnSpc>
                          <a:spcPct val="107000"/>
                        </a:lnSpc>
                        <a:spcAft>
                          <a:spcPts val="0"/>
                        </a:spcAft>
                      </a:pPr>
                      <a:r>
                        <a:rPr lang="fr-FR" sz="1400" b="0">
                          <a:effectLst/>
                          <a:latin typeface="Bookman Old Style" panose="02050604050505020204" pitchFamily="18" charset="0"/>
                        </a:rPr>
                        <a:t> </a:t>
                      </a:r>
                    </a:p>
                    <a:p>
                      <a:pPr algn="l">
                        <a:lnSpc>
                          <a:spcPct val="107000"/>
                        </a:lnSpc>
                        <a:spcAft>
                          <a:spcPts val="0"/>
                        </a:spcAft>
                      </a:pPr>
                      <a:r>
                        <a:rPr lang="fr-FR" sz="1400" b="0">
                          <a:effectLst/>
                          <a:latin typeface="Bookman Old Style" panose="02050604050505020204" pitchFamily="18" charset="0"/>
                        </a:rPr>
                        <a:t>The tax resulting from the above rate is increased by 4,000 CFA francs.</a:t>
                      </a:r>
                    </a:p>
                    <a:p>
                      <a:pPr algn="l">
                        <a:lnSpc>
                          <a:spcPct val="107000"/>
                        </a:lnSpc>
                        <a:spcAft>
                          <a:spcPts val="0"/>
                        </a:spcAft>
                      </a:pPr>
                      <a:r>
                        <a:rPr lang="fr-FR" sz="1400" b="0">
                          <a:effectLst/>
                          <a:latin typeface="Bookman Old Style" panose="02050604050505020204" pitchFamily="18" charset="0"/>
                        </a:rPr>
                        <a:t> </a:t>
                      </a:r>
                    </a:p>
                    <a:p>
                      <a:pPr algn="l">
                        <a:lnSpc>
                          <a:spcPct val="107000"/>
                        </a:lnSpc>
                        <a:spcAft>
                          <a:spcPts val="0"/>
                        </a:spcAft>
                      </a:pPr>
                      <a:r>
                        <a:rPr lang="fr-FR" sz="1400" b="0">
                          <a:effectLst/>
                          <a:latin typeface="Bookman Old Style" panose="02050604050505020204" pitchFamily="18" charset="0"/>
                        </a:rPr>
                        <a:t> </a:t>
                      </a:r>
                    </a:p>
                    <a:p>
                      <a:pPr algn="l">
                        <a:lnSpc>
                          <a:spcPct val="107000"/>
                        </a:lnSpc>
                        <a:spcAft>
                          <a:spcPts val="0"/>
                        </a:spcAft>
                      </a:pPr>
                      <a:r>
                        <a:rPr lang="fr-FR" sz="1400" b="0">
                          <a:effectLst/>
                          <a:latin typeface="Bookman Old Style" panose="02050604050505020204" pitchFamily="18" charset="0"/>
                        </a:rPr>
                        <a:t> </a:t>
                      </a:r>
                    </a:p>
                    <a:p>
                      <a:pPr algn="l">
                        <a:lnSpc>
                          <a:spcPct val="107000"/>
                        </a:lnSpc>
                        <a:spcAft>
                          <a:spcPts val="0"/>
                        </a:spcAft>
                      </a:pPr>
                      <a:r>
                        <a:rPr lang="fr-FR" sz="1400" b="0">
                          <a:effectLst/>
                          <a:latin typeface="Bookman Old Style" panose="02050604050505020204" pitchFamily="18" charset="0"/>
                        </a:rPr>
                        <a:t> </a:t>
                      </a:r>
                    </a:p>
                    <a:p>
                      <a:pPr algn="l">
                        <a:lnSpc>
                          <a:spcPct val="107000"/>
                        </a:lnSpc>
                        <a:spcAft>
                          <a:spcPts val="0"/>
                        </a:spcAft>
                      </a:pPr>
                      <a:endParaRPr lang="fr-FR" sz="1400" b="0">
                        <a:effectLst/>
                        <a:latin typeface="Bookman Old Style" panose="02050604050505020204" pitchFamily="18" charset="0"/>
                      </a:endParaRPr>
                    </a:p>
                    <a:p>
                      <a:pPr algn="l">
                        <a:lnSpc>
                          <a:spcPct val="107000"/>
                        </a:lnSpc>
                        <a:spcAft>
                          <a:spcPts val="0"/>
                        </a:spcAft>
                      </a:pPr>
                      <a:r>
                        <a:rPr lang="fr-FR" sz="1400" b="0">
                          <a:effectLst/>
                          <a:latin typeface="Bookman Old Style" panose="02050604050505020204" pitchFamily="18" charset="0"/>
                        </a:rPr>
                        <a:t>Minimum tax :</a:t>
                      </a:r>
                    </a:p>
                    <a:p>
                      <a:pPr algn="l">
                        <a:lnSpc>
                          <a:spcPct val="107000"/>
                        </a:lnSpc>
                        <a:spcAft>
                          <a:spcPts val="0"/>
                        </a:spcAft>
                      </a:pPr>
                      <a:r>
                        <a:rPr lang="fr-FR" sz="1400" b="0">
                          <a:effectLst/>
                          <a:latin typeface="Bookman Old Style" panose="02050604050505020204" pitchFamily="18" charset="0"/>
                        </a:rPr>
                        <a:t>-10% of cashable income for property companies</a:t>
                      </a:r>
                    </a:p>
                    <a:p>
                      <a:pPr algn="l">
                        <a:lnSpc>
                          <a:spcPct val="107000"/>
                        </a:lnSpc>
                        <a:spcAft>
                          <a:spcPts val="0"/>
                        </a:spcAft>
                      </a:pPr>
                      <a:r>
                        <a:rPr lang="fr-FR" sz="1400" b="0">
                          <a:effectLst/>
                          <a:latin typeface="Bookman Old Style" panose="02050604050505020204" pitchFamily="18" charset="0"/>
                        </a:rPr>
                        <a:t>-3% in cashable income for companies in the building and civil engineering sector</a:t>
                      </a:r>
                    </a:p>
                    <a:p>
                      <a:pPr algn="l">
                        <a:lnSpc>
                          <a:spcPct val="107000"/>
                        </a:lnSpc>
                        <a:spcAft>
                          <a:spcPts val="0"/>
                        </a:spcAft>
                      </a:pPr>
                      <a:r>
                        <a:rPr lang="fr-FR" sz="1400" b="0">
                          <a:effectLst/>
                          <a:latin typeface="Bookman Old Style" panose="02050604050505020204" pitchFamily="18" charset="0"/>
                        </a:rPr>
                        <a:t>-1% of cashable income in all other cases</a:t>
                      </a:r>
                    </a:p>
                    <a:p>
                      <a:pPr algn="l">
                        <a:lnSpc>
                          <a:spcPct val="107000"/>
                        </a:lnSpc>
                        <a:spcAft>
                          <a:spcPts val="0"/>
                        </a:spcAft>
                      </a:pPr>
                      <a:r>
                        <a:rPr lang="fr-FR" sz="1400" b="0">
                          <a:effectLst/>
                          <a:latin typeface="Bookman Old Style" panose="02050604050505020204" pitchFamily="18" charset="0"/>
                        </a:rPr>
                        <a:t>(Minimum tax amount 250,000 FCFA) </a:t>
                      </a:r>
                    </a:p>
                    <a:p>
                      <a:pPr algn="l">
                        <a:lnSpc>
                          <a:spcPct val="107000"/>
                        </a:lnSpc>
                        <a:spcAft>
                          <a:spcPts val="0"/>
                        </a:spcAft>
                      </a:pPr>
                      <a:r>
                        <a:rPr lang="fr-FR" sz="1400" b="0">
                          <a:effectLst/>
                          <a:latin typeface="Bookman Old Style" panose="02050604050505020204" pitchFamily="18" charset="0"/>
                        </a:rPr>
                        <a:t>CGI, Art. 47</a:t>
                      </a:r>
                    </a:p>
                    <a:p>
                      <a:pPr algn="l">
                        <a:lnSpc>
                          <a:spcPct val="107000"/>
                        </a:lnSpc>
                        <a:spcAft>
                          <a:spcPts val="0"/>
                        </a:spcAft>
                      </a:pPr>
                      <a:r>
                        <a:rPr lang="fr-FR" sz="1400" b="0">
                          <a:effectLst/>
                          <a:latin typeface="Bookman Old Style" panose="02050604050505020204" pitchFamily="18" charset="0"/>
                        </a:rPr>
                        <a:t> </a:t>
                      </a:r>
                      <a:endParaRPr lang="fr-FR" sz="1400" b="0">
                        <a:effectLst/>
                        <a:latin typeface="Bookman Old Style" panose="02050604050505020204" pitchFamily="18" charset="0"/>
                        <a:ea typeface="Calibri" panose="020F0502020204030204" pitchFamily="34" charset="0"/>
                        <a:cs typeface="Times New Roman" panose="02020603050405020304" pitchFamily="18" charset="0"/>
                      </a:endParaRPr>
                    </a:p>
                  </a:txBody>
                  <a:tcPr marL="57861" marR="57861" marT="0" marB="0"/>
                </a:tc>
                <a:tc>
                  <a:txBody>
                    <a:bodyPr/>
                    <a:lstStyle/>
                    <a:p>
                      <a:pPr algn="l">
                        <a:lnSpc>
                          <a:spcPct val="107000"/>
                        </a:lnSpc>
                        <a:spcAft>
                          <a:spcPts val="0"/>
                        </a:spcAft>
                      </a:pPr>
                      <a:r>
                        <a:rPr lang="fr-FR" sz="1400">
                          <a:effectLst/>
                          <a:latin typeface="Bookman Old Style" panose="02050604050505020204" pitchFamily="18" charset="0"/>
                        </a:rPr>
                        <a:t>Taxable profits and income as specified in articles 8 to 13 and 20 to 45 of the CGI </a:t>
                      </a:r>
                    </a:p>
                    <a:p>
                      <a:pPr algn="l">
                        <a:lnSpc>
                          <a:spcPct val="107000"/>
                        </a:lnSpc>
                        <a:spcAft>
                          <a:spcPts val="0"/>
                        </a:spcAft>
                      </a:pPr>
                      <a:r>
                        <a:rPr lang="fr-FR" sz="1400">
                          <a:effectLst/>
                          <a:latin typeface="Bookman Old Style" panose="02050604050505020204" pitchFamily="18" charset="0"/>
                        </a:rPr>
                        <a:t>of which :</a:t>
                      </a:r>
                    </a:p>
                    <a:p>
                      <a:pPr algn="l">
                        <a:lnSpc>
                          <a:spcPct val="107000"/>
                        </a:lnSpc>
                        <a:spcAft>
                          <a:spcPts val="0"/>
                        </a:spcAft>
                      </a:pPr>
                      <a:r>
                        <a:rPr lang="fr-FR" sz="1400">
                          <a:effectLst/>
                          <a:latin typeface="Bookman Old Style" panose="02050604050505020204" pitchFamily="18" charset="0"/>
                        </a:rPr>
                        <a:t>- Deductible expenses (spreading of expenses and depreciation, provisions, loss carry-forwards)</a:t>
                      </a:r>
                    </a:p>
                    <a:p>
                      <a:pPr algn="l">
                        <a:lnSpc>
                          <a:spcPct val="107000"/>
                        </a:lnSpc>
                        <a:spcAft>
                          <a:spcPts val="0"/>
                        </a:spcAft>
                      </a:pPr>
                      <a:r>
                        <a:rPr lang="fr-FR" sz="1400">
                          <a:effectLst/>
                          <a:latin typeface="Bookman Old Style" panose="02050604050505020204" pitchFamily="18" charset="0"/>
                        </a:rPr>
                        <a:t>- Transfer prices</a:t>
                      </a:r>
                    </a:p>
                    <a:p>
                      <a:pPr algn="l">
                        <a:lnSpc>
                          <a:spcPct val="107000"/>
                        </a:lnSpc>
                        <a:spcAft>
                          <a:spcPts val="0"/>
                        </a:spcAft>
                      </a:pPr>
                      <a:r>
                        <a:rPr lang="fr-FR" sz="1400">
                          <a:effectLst/>
                          <a:latin typeface="Bookman Old Style" panose="02050604050505020204" pitchFamily="18" charset="0"/>
                        </a:rPr>
                        <a:t> </a:t>
                      </a:r>
                    </a:p>
                    <a:p>
                      <a:pPr algn="l">
                        <a:lnSpc>
                          <a:spcPct val="107000"/>
                        </a:lnSpc>
                        <a:spcAft>
                          <a:spcPts val="0"/>
                        </a:spcAft>
                      </a:pPr>
                      <a:r>
                        <a:rPr lang="fr-FR" sz="1400">
                          <a:effectLst/>
                          <a:latin typeface="Bookman Old Style" panose="02050604050505020204" pitchFamily="18" charset="0"/>
                        </a:rPr>
                        <a:t> </a:t>
                      </a:r>
                    </a:p>
                    <a:p>
                      <a:pPr algn="l">
                        <a:lnSpc>
                          <a:spcPct val="107000"/>
                        </a:lnSpc>
                        <a:spcAft>
                          <a:spcPts val="0"/>
                        </a:spcAft>
                      </a:pPr>
                      <a:r>
                        <a:rPr lang="fr-FR" sz="1400">
                          <a:effectLst/>
                          <a:latin typeface="Bookman Old Style" panose="02050604050505020204" pitchFamily="18" charset="0"/>
                        </a:rPr>
                        <a:t> </a:t>
                      </a:r>
                    </a:p>
                    <a:p>
                      <a:pPr algn="l">
                        <a:lnSpc>
                          <a:spcPct val="107000"/>
                        </a:lnSpc>
                        <a:spcAft>
                          <a:spcPts val="0"/>
                        </a:spcAft>
                      </a:pPr>
                      <a:r>
                        <a:rPr lang="fr-FR" sz="1400">
                          <a:effectLst/>
                          <a:latin typeface="Bookman Old Style" panose="02050604050505020204" pitchFamily="18" charset="0"/>
                        </a:rPr>
                        <a:t>Cashable income</a:t>
                      </a:r>
                    </a:p>
                    <a:p>
                      <a:pPr algn="ctr">
                        <a:lnSpc>
                          <a:spcPct val="107000"/>
                        </a:lnSpc>
                        <a:spcAft>
                          <a:spcPts val="0"/>
                        </a:spcAft>
                      </a:pPr>
                      <a:r>
                        <a:rPr lang="fr-FR" sz="1400">
                          <a:effectLst/>
                          <a:latin typeface="Bookman Old Style" panose="02050604050505020204" pitchFamily="18" charset="0"/>
                        </a:rPr>
                        <a:t> </a:t>
                      </a:r>
                      <a:endParaRPr lang="fr-FR"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400">
                          <a:effectLst/>
                          <a:latin typeface="Bookman Old Style" panose="02050604050505020204" pitchFamily="18" charset="0"/>
                        </a:rPr>
                        <a:t> No</a:t>
                      </a:r>
                      <a:endParaRPr lang="fr-FR"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57861" marR="57861" marT="0" marB="0"/>
                </a:tc>
                <a:tc>
                  <a:txBody>
                    <a:bodyPr/>
                    <a:lstStyle/>
                    <a:p>
                      <a:pPr algn="l">
                        <a:lnSpc>
                          <a:spcPct val="107000"/>
                        </a:lnSpc>
                        <a:spcAft>
                          <a:spcPts val="0"/>
                        </a:spcAft>
                      </a:pPr>
                      <a:r>
                        <a:rPr lang="fr-FR" sz="1400">
                          <a:effectLst/>
                          <a:latin typeface="Bookman Old Style" panose="02050604050505020204" pitchFamily="18" charset="0"/>
                        </a:rPr>
                        <a:t>Companies and other legal entities</a:t>
                      </a:r>
                      <a:endParaRPr lang="fr-FR" sz="1400">
                        <a:effectLst/>
                        <a:latin typeface="Bookman Old Style" panose="02050604050505020204" pitchFamily="18" charset="0"/>
                        <a:ea typeface="Calibri" panose="020F0502020204030204" pitchFamily="34" charset="0"/>
                        <a:cs typeface="Times New Roman" panose="02020603050405020304" pitchFamily="18" charset="0"/>
                      </a:endParaRPr>
                    </a:p>
                  </a:txBody>
                  <a:tcPr marL="57861" marR="57861"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5348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1999" cy="40011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a:solidFill>
                  <a:schemeClr val="accent4">
                    <a:lumMod val="60000"/>
                    <a:lumOff val="40000"/>
                  </a:schemeClr>
                </a:solidFill>
                <a:latin typeface="Bookman Old Style" panose="02050604050505020204" pitchFamily="18" charset="0"/>
              </a:rPr>
              <a:t>I. EXPERIENCE IN TAX EXPENDITURE EVALUATION (SFR) (3/6)</a:t>
            </a:r>
            <a:endParaRPr lang="fr-FR" sz="2000" b="1">
              <a:solidFill>
                <a:schemeClr val="bg1">
                  <a:lumMod val="95000"/>
                </a:schemeClr>
              </a:solidFill>
              <a:latin typeface="Bookman Old Style" panose="02050604050505020204"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30934238"/>
              </p:ext>
            </p:extLst>
          </p:nvPr>
        </p:nvGraphicFramePr>
        <p:xfrm>
          <a:off x="147138" y="663031"/>
          <a:ext cx="11883754" cy="5741656"/>
        </p:xfrm>
        <a:graphic>
          <a:graphicData uri="http://schemas.openxmlformats.org/drawingml/2006/table">
            <a:tbl>
              <a:tblPr firstRow="1" firstCol="1" bandRow="1">
                <a:tableStyleId>{E8B1032C-EA38-4F05-BA0D-38AFFFC7BED3}</a:tableStyleId>
              </a:tblPr>
              <a:tblGrid>
                <a:gridCol w="2801861">
                  <a:extLst>
                    <a:ext uri="{9D8B030D-6E8A-4147-A177-3AD203B41FA5}">
                      <a16:colId xmlns:a16="http://schemas.microsoft.com/office/drawing/2014/main" val="20000"/>
                    </a:ext>
                  </a:extLst>
                </a:gridCol>
                <a:gridCol w="5410189">
                  <a:extLst>
                    <a:ext uri="{9D8B030D-6E8A-4147-A177-3AD203B41FA5}">
                      <a16:colId xmlns:a16="http://schemas.microsoft.com/office/drawing/2014/main" val="20001"/>
                    </a:ext>
                  </a:extLst>
                </a:gridCol>
                <a:gridCol w="1642771">
                  <a:extLst>
                    <a:ext uri="{9D8B030D-6E8A-4147-A177-3AD203B41FA5}">
                      <a16:colId xmlns:a16="http://schemas.microsoft.com/office/drawing/2014/main" val="20002"/>
                    </a:ext>
                  </a:extLst>
                </a:gridCol>
                <a:gridCol w="2028933">
                  <a:extLst>
                    <a:ext uri="{9D8B030D-6E8A-4147-A177-3AD203B41FA5}">
                      <a16:colId xmlns:a16="http://schemas.microsoft.com/office/drawing/2014/main" val="20003"/>
                    </a:ext>
                  </a:extLst>
                </a:gridCol>
              </a:tblGrid>
              <a:tr h="343300">
                <a:tc gridSpan="4">
                  <a:txBody>
                    <a:bodyPr/>
                    <a:lstStyle/>
                    <a:p>
                      <a:pPr marL="0" lvl="0" indent="0" algn="ctr">
                        <a:lnSpc>
                          <a:spcPct val="115000"/>
                        </a:lnSpc>
                        <a:spcAft>
                          <a:spcPts val="0"/>
                        </a:spcAft>
                        <a:buFont typeface="+mj-lt"/>
                        <a:buNone/>
                      </a:pPr>
                      <a:r>
                        <a:rPr lang="fr-FR" sz="2000" baseline="0">
                          <a:effectLst/>
                        </a:rPr>
                        <a:t>Value-added </a:t>
                      </a:r>
                      <a:r>
                        <a:rPr lang="fr-FR" sz="2000">
                          <a:effectLst/>
                        </a:rPr>
                        <a:t>tax (VAT)</a:t>
                      </a:r>
                      <a:endParaRPr lang="fr-FR" sz="1800" b="1">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nchor="ctr"/>
                </a:tc>
                <a:tc hMerge="1">
                  <a:txBody>
                    <a:bodyPr/>
                    <a:lstStyle/>
                    <a:p>
                      <a:endParaRPr lang="fr-FR"/>
                    </a:p>
                  </a:txBody>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10000"/>
                  </a:ext>
                </a:extLst>
              </a:tr>
              <a:tr h="255547">
                <a:tc>
                  <a:txBody>
                    <a:bodyPr/>
                    <a:lstStyle/>
                    <a:p>
                      <a:pPr algn="ctr">
                        <a:lnSpc>
                          <a:spcPct val="107000"/>
                        </a:lnSpc>
                        <a:spcAft>
                          <a:spcPts val="0"/>
                        </a:spcAft>
                      </a:pPr>
                      <a:r>
                        <a:rPr lang="fr-FR" sz="1600" b="1">
                          <a:effectLst/>
                        </a:rPr>
                        <a:t>REFERENCE RATE</a:t>
                      </a:r>
                      <a:endParaRPr lang="fr-FR"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600" b="1">
                          <a:effectLst/>
                        </a:rPr>
                        <a:t>TAXABLE BASIS</a:t>
                      </a:r>
                      <a:endParaRPr lang="fr-FR"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600" b="1">
                          <a:effectLst/>
                        </a:rPr>
                        <a:t>THRESHOLD</a:t>
                      </a:r>
                      <a:endParaRPr lang="fr-FR"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tc>
                  <a:txBody>
                    <a:bodyPr/>
                    <a:lstStyle/>
                    <a:p>
                      <a:pPr algn="ctr">
                        <a:lnSpc>
                          <a:spcPct val="107000"/>
                        </a:lnSpc>
                        <a:spcAft>
                          <a:spcPts val="0"/>
                        </a:spcAft>
                      </a:pPr>
                      <a:r>
                        <a:rPr lang="fr-FR" sz="1600" b="1">
                          <a:effectLst/>
                        </a:rPr>
                        <a:t>CONTRIBUTABLE</a:t>
                      </a:r>
                      <a:endParaRPr lang="fr-FR" sz="1400" b="1">
                        <a:effectLst/>
                        <a:latin typeface="Arial Narrow" panose="020B0606020202030204" pitchFamily="34" charset="0"/>
                        <a:ea typeface="Calibri" panose="020F0502020204030204" pitchFamily="34" charset="0"/>
                        <a:cs typeface="Times New Roman" panose="02020603050405020304" pitchFamily="18" charset="0"/>
                      </a:endParaRPr>
                    </a:p>
                  </a:txBody>
                  <a:tcPr marL="57861" marR="57861" marT="0" marB="0"/>
                </a:tc>
                <a:extLst>
                  <a:ext uri="{0D108BD9-81ED-4DB2-BD59-A6C34878D82A}">
                    <a16:rowId xmlns:a16="http://schemas.microsoft.com/office/drawing/2014/main" val="10001"/>
                  </a:ext>
                </a:extLst>
              </a:tr>
              <a:tr h="5130214">
                <a:tc>
                  <a:txBody>
                    <a:bodyPr/>
                    <a:lstStyle/>
                    <a:p>
                      <a:pPr algn="l">
                        <a:lnSpc>
                          <a:spcPct val="107000"/>
                        </a:lnSpc>
                        <a:spcAft>
                          <a:spcPts val="1200"/>
                        </a:spcAft>
                      </a:pPr>
                      <a:r>
                        <a:rPr lang="fr-FR" sz="1300" b="0">
                          <a:effectLst/>
                          <a:latin typeface="Bookman Old Style" panose="02050604050505020204" pitchFamily="18" charset="0"/>
                          <a:ea typeface="Times New Roman" panose="02020603050405020304" pitchFamily="18" charset="0"/>
                          <a:cs typeface="Calibri" panose="020F0502020204030204" pitchFamily="34" charset="0"/>
                        </a:rPr>
                        <a:t>18%</a:t>
                      </a:r>
                      <a:endParaRPr lang="fr-FR" sz="1300" b="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r-FR" sz="1300" b="0">
                          <a:effectLst/>
                          <a:latin typeface="Bookman Old Style" panose="02050604050505020204" pitchFamily="18" charset="0"/>
                          <a:ea typeface="Times New Roman" panose="02020603050405020304" pitchFamily="18" charset="0"/>
                          <a:cs typeface="Calibri" panose="020F0502020204030204" pitchFamily="34" charset="0"/>
                        </a:rPr>
                        <a:t>0%</a:t>
                      </a:r>
                      <a:br>
                        <a:rPr lang="fr-FR" sz="1300" b="0">
                          <a:effectLst/>
                          <a:latin typeface="Bookman Old Style" panose="02050604050505020204" pitchFamily="18" charset="0"/>
                          <a:ea typeface="Times New Roman" panose="02020603050405020304" pitchFamily="18" charset="0"/>
                          <a:cs typeface="Calibri" panose="020F0502020204030204" pitchFamily="34" charset="0"/>
                        </a:rPr>
                      </a:br>
                      <a:r>
                        <a:rPr lang="fr-FR" sz="1300" b="0">
                          <a:effectLst/>
                          <a:latin typeface="Bookman Old Style" panose="02050604050505020204" pitchFamily="18" charset="0"/>
                          <a:ea typeface="Times New Roman" panose="02020603050405020304" pitchFamily="18" charset="0"/>
                          <a:cs typeface="Calibri" panose="020F0502020204030204" pitchFamily="34" charset="0"/>
                        </a:rPr>
                        <a:t>CGI, art. 241</a:t>
                      </a:r>
                      <a:br>
                        <a:rPr lang="fr-FR" sz="1300">
                          <a:effectLst/>
                          <a:latin typeface="Bookman Old Style" panose="02050604050505020204" pitchFamily="18" charset="0"/>
                          <a:ea typeface="Times New Roman" panose="02020603050405020304" pitchFamily="18" charset="0"/>
                          <a:cs typeface="Calibri" panose="020F0502020204030204" pitchFamily="34" charset="0"/>
                        </a:rPr>
                      </a:b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Vienna Convention (principle of reciprocity)</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200"/>
                        </a:spcAft>
                      </a:pPr>
                      <a:r>
                        <a:rPr lang="fr-FR" sz="1300" b="0">
                          <a:effectLst/>
                          <a:latin typeface="Bookman Old Style" panose="02050604050505020204" pitchFamily="18" charset="0"/>
                          <a:ea typeface="Times New Roman" panose="02020603050405020304" pitchFamily="18" charset="0"/>
                          <a:cs typeface="Calibri" panose="020F0502020204030204" pitchFamily="34" charset="0"/>
                        </a:rPr>
                        <a:t>Diplomatic privileges</a:t>
                      </a:r>
                      <a:endParaRPr lang="fr-FR" sz="1300" b="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Florence Agreement and its Nairobi Protocol </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1200"/>
                        </a:spcAft>
                      </a:pPr>
                      <a:r>
                        <a:rPr lang="fr-FR" sz="1300" b="0">
                          <a:effectLst/>
                          <a:latin typeface="Bookman Old Style" panose="02050604050505020204" pitchFamily="18" charset="0"/>
                          <a:ea typeface="Times New Roman" panose="02020603050405020304" pitchFamily="18" charset="0"/>
                          <a:cs typeface="Calibri" panose="020F0502020204030204" pitchFamily="34" charset="0"/>
                        </a:rPr>
                        <a:t>Exemption on books, Diplomatic privileges for Institutes and Schools</a:t>
                      </a:r>
                      <a:endParaRPr lang="fr-FR" sz="1300" b="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Chicago Convention</a:t>
                      </a:r>
                    </a:p>
                    <a:p>
                      <a:pPr algn="l">
                        <a:lnSpc>
                          <a:spcPct val="107000"/>
                        </a:lnSpc>
                        <a:spcAft>
                          <a:spcPts val="0"/>
                        </a:spcAft>
                      </a:pPr>
                      <a:r>
                        <a:rPr lang="fr-FR" sz="1300" b="0" kern="120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Exemption on exports of aircraft refuelling to foreign countries</a:t>
                      </a:r>
                    </a:p>
                  </a:txBody>
                  <a:tcPr marL="89532" marR="89532" marT="0" marB="0"/>
                </a:tc>
                <a:tc>
                  <a:txBody>
                    <a:bodyPr/>
                    <a:lstStyle/>
                    <a:p>
                      <a:pPr algn="l">
                        <a:lnSpc>
                          <a:spcPct val="107000"/>
                        </a:lnSpc>
                        <a:spcAft>
                          <a:spcPts val="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Interior</a:t>
                      </a:r>
                      <a:r>
                        <a:rPr lang="fr-FR" sz="1300" b="1">
                          <a:effectLst/>
                          <a:latin typeface="Bookman Old Style" panose="02050604050505020204" pitchFamily="18" charset="0"/>
                          <a:ea typeface="Times New Roman" panose="02020603050405020304" pitchFamily="18" charset="0"/>
                          <a:cs typeface="Calibri" panose="020F0502020204030204" pitchFamily="34" charset="0"/>
                        </a:rPr>
                        <a:t> mode </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1">
                          <a:effectLst/>
                          <a:latin typeface="Bookman Old Style" panose="02050604050505020204" pitchFamily="18" charset="0"/>
                          <a:ea typeface="Times New Roman" panose="02020603050405020304" pitchFamily="18" charset="0"/>
                          <a:cs typeface="Calibri" panose="020F0502020204030204" pitchFamily="34" charset="0"/>
                        </a:rPr>
                        <a:t>Delivery of goods and services</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All sums, values, goods or services received or to be received in return for delivery.</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1">
                          <a:effectLst/>
                          <a:latin typeface="Bookman Old Style" panose="02050604050505020204" pitchFamily="18" charset="0"/>
                          <a:ea typeface="Times New Roman" panose="02020603050405020304" pitchFamily="18" charset="0"/>
                          <a:cs typeface="Calibri" panose="020F0502020204030204" pitchFamily="34" charset="0"/>
                        </a:rPr>
                        <a:t>Building work </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Amount of briefs, contracts, invoices or progress payments ;</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1">
                          <a:effectLst/>
                          <a:latin typeface="Bookman Old Style" panose="02050604050505020204" pitchFamily="18" charset="0"/>
                          <a:ea typeface="Times New Roman" panose="02020603050405020304" pitchFamily="18" charset="0"/>
                          <a:cs typeface="Calibri" panose="020F0502020204030204" pitchFamily="34" charset="0"/>
                        </a:rPr>
                        <a:t>For self-deliveries</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Purchase price of goods or similar services or, failing that, their cost price</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1">
                          <a:effectLst/>
                          <a:latin typeface="Bookman Old Style" panose="02050604050505020204" pitchFamily="18" charset="0"/>
                          <a:ea typeface="Times New Roman" panose="02020603050405020304" pitchFamily="18" charset="0"/>
                          <a:cs typeface="Calibri" panose="020F0502020204030204" pitchFamily="34" charset="0"/>
                        </a:rPr>
                        <a:t>For intermediary operations carried out by travel agencies and tour operators</a:t>
                      </a:r>
                      <a:r>
                        <a:rPr lang="fr-FR" sz="1300">
                          <a:effectLst/>
                          <a:latin typeface="Bookman Old Style" panose="02050604050505020204" pitchFamily="18" charset="0"/>
                          <a:ea typeface="Times New Roman" panose="02020603050405020304" pitchFamily="18" charset="0"/>
                          <a:cs typeface="Calibri" panose="020F0502020204030204" pitchFamily="34" charset="0"/>
                        </a:rPr>
                        <a:t>:</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Difference between the price including VAT paid by the customer and the price including VAT invoiced to the agency or organizer.</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300" b="1">
                          <a:effectLst/>
                          <a:latin typeface="Bookman Old Style" panose="02050604050505020204" pitchFamily="18" charset="0"/>
                          <a:ea typeface="Times New Roman" panose="02020603050405020304" pitchFamily="18" charset="0"/>
                          <a:cs typeface="Calibri" panose="020F0502020204030204" pitchFamily="34" charset="0"/>
                        </a:rPr>
                        <a:t>Operations carried out by temporary employment agencies consisting in recruiting labor on behalf of other companies.</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Service fee only</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CGI, art.237</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1">
                          <a:effectLst/>
                          <a:latin typeface="Bookman Old Style" panose="02050604050505020204" pitchFamily="18" charset="0"/>
                          <a:ea typeface="Times New Roman" panose="02020603050405020304" pitchFamily="18" charset="0"/>
                          <a:cs typeface="Calibri" panose="020F0502020204030204" pitchFamily="34" charset="0"/>
                        </a:rPr>
                        <a:t>Under customs control</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0"/>
                        </a:spcAft>
                      </a:pPr>
                      <a:r>
                        <a:rPr lang="fr-FR" sz="1300" b="0" kern="120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Customs value of imported goods plus all other duties and taxes excluding VAT itself and the contribution on the sale of </a:t>
                      </a:r>
                      <a:r>
                        <a:rPr lang="fr-FR" sz="1300" b="0" kern="1200" baseline="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electronic communications </a:t>
                      </a:r>
                      <a:r>
                        <a:rPr lang="fr-FR" sz="1300" b="0" kern="120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services </a:t>
                      </a:r>
                      <a:r>
                        <a:rPr lang="fr-FR" sz="1300" b="0" kern="1200" baseline="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CGI, art.237</a:t>
                      </a:r>
                    </a:p>
                  </a:txBody>
                  <a:tcPr marL="89532" marR="89532" marT="0" marB="0"/>
                </a:tc>
                <a:tc>
                  <a:txBody>
                    <a:bodyPr/>
                    <a:lstStyle/>
                    <a:p>
                      <a:pPr algn="l">
                        <a:lnSpc>
                          <a:spcPct val="107000"/>
                        </a:lnSpc>
                        <a:spcAft>
                          <a:spcPts val="80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Sales in excess of 50,000,000 FCFA</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 </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l">
                        <a:lnSpc>
                          <a:spcPct val="107000"/>
                        </a:lnSpc>
                        <a:spcAft>
                          <a:spcPts val="80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Option: Sales between </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20,000,000 and 50,000,000 FCFA</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fr-FR" sz="1300">
                          <a:effectLst/>
                          <a:latin typeface="Bookman Old Style" panose="02050604050505020204" pitchFamily="18" charset="0"/>
                          <a:ea typeface="Times New Roman" panose="02020603050405020304" pitchFamily="18" charset="0"/>
                          <a:cs typeface="Calibri" panose="020F0502020204030204" pitchFamily="34" charset="0"/>
                        </a:rPr>
                        <a:t> </a:t>
                      </a:r>
                    </a:p>
                    <a:p>
                      <a:pPr algn="ctr">
                        <a:lnSpc>
                          <a:spcPct val="107000"/>
                        </a:lnSpc>
                        <a:spcAft>
                          <a:spcPts val="800"/>
                        </a:spcAft>
                      </a:pPr>
                      <a:endParaRPr lang="fr-FR" sz="1300">
                        <a:effectLst/>
                        <a:latin typeface="Bookman Old Style" panose="02050604050505020204" pitchFamily="18" charset="0"/>
                        <a:ea typeface="Calibri" panose="020F0502020204030204" pitchFamily="34" charset="0"/>
                        <a:cs typeface="Calibri" panose="020F0502020204030204" pitchFamily="34" charset="0"/>
                      </a:endParaRPr>
                    </a:p>
                    <a:p>
                      <a:pPr algn="ctr">
                        <a:lnSpc>
                          <a:spcPct val="107000"/>
                        </a:lnSpc>
                        <a:spcAft>
                          <a:spcPts val="800"/>
                        </a:spcAft>
                      </a:pPr>
                      <a:endParaRPr lang="fr-FR" sz="1300">
                        <a:effectLst/>
                        <a:latin typeface="Bookman Old Style" panose="02050604050505020204" pitchFamily="18" charset="0"/>
                        <a:ea typeface="Calibri" panose="020F0502020204030204" pitchFamily="34" charset="0"/>
                        <a:cs typeface="Calibri" panose="020F0502020204030204" pitchFamily="34" charset="0"/>
                      </a:endParaRPr>
                    </a:p>
                    <a:p>
                      <a:pPr algn="ctr">
                        <a:lnSpc>
                          <a:spcPct val="107000"/>
                        </a:lnSpc>
                        <a:spcAft>
                          <a:spcPts val="800"/>
                        </a:spcAft>
                      </a:pPr>
                      <a:r>
                        <a:rPr lang="fr-FR" sz="1300">
                          <a:effectLst/>
                          <a:latin typeface="Bookman Old Style" panose="02050604050505020204" pitchFamily="18" charset="0"/>
                          <a:ea typeface="Calibri" panose="020F0502020204030204" pitchFamily="34" charset="0"/>
                          <a:cs typeface="Calibri" panose="020F0502020204030204" pitchFamily="34" charset="0"/>
                        </a:rPr>
                        <a:t>No</a:t>
                      </a:r>
                      <a:endParaRPr lang="fr-FR" sz="1300">
                        <a:effectLst/>
                        <a:latin typeface="Calibri" panose="020F0502020204030204" pitchFamily="34" charset="0"/>
                        <a:ea typeface="Calibri" panose="020F0502020204030204" pitchFamily="34" charset="0"/>
                        <a:cs typeface="Times New Roman" panose="02020603050405020304" pitchFamily="18" charset="0"/>
                      </a:endParaRPr>
                    </a:p>
                  </a:txBody>
                  <a:tcPr marL="89532" marR="89532" marT="0" marB="0"/>
                </a:tc>
                <a:tc>
                  <a:txBody>
                    <a:bodyPr/>
                    <a:lstStyle/>
                    <a:p>
                      <a:pPr marL="0" algn="l" defTabSz="914400" rtl="0" eaLnBrk="1" latinLnBrk="0" hangingPunct="1">
                        <a:lnSpc>
                          <a:spcPct val="107000"/>
                        </a:lnSpc>
                        <a:spcAft>
                          <a:spcPts val="800"/>
                        </a:spcAft>
                      </a:pPr>
                      <a:r>
                        <a:rPr lang="fr-FR" sz="1300" kern="1200">
                          <a:solidFill>
                            <a:schemeClr val="tx1"/>
                          </a:solidFill>
                          <a:effectLst/>
                          <a:latin typeface="Bookman Old Style" panose="02050604050505020204" pitchFamily="18" charset="0"/>
                          <a:ea typeface="Times New Roman" panose="02020603050405020304" pitchFamily="18" charset="0"/>
                          <a:cs typeface="Calibri" panose="020F0502020204030204" pitchFamily="34" charset="0"/>
                        </a:rPr>
                        <a:t>Natural and legal persons</a:t>
                      </a:r>
                    </a:p>
                  </a:txBody>
                  <a:tcPr marL="57861" marR="57861" marT="0" marB="0"/>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42797400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0"/>
            <a:ext cx="12192000" cy="646331"/>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marL="514350" indent="-514350" algn="ctr">
              <a:buAutoNum type="romanUcPeriod"/>
            </a:pPr>
            <a:r>
              <a:rPr lang="fr-FR" b="1">
                <a:solidFill>
                  <a:schemeClr val="accent4">
                    <a:lumMod val="60000"/>
                    <a:lumOff val="40000"/>
                  </a:schemeClr>
                </a:solidFill>
                <a:latin typeface="Bookman Old Style" panose="02050604050505020204" pitchFamily="18" charset="0"/>
              </a:rPr>
              <a:t>EXPERIENCE IN EVALUATING TAX EXPENDITURE </a:t>
            </a:r>
          </a:p>
          <a:p>
            <a:pPr algn="ctr"/>
            <a:r>
              <a:rPr lang="fr-FR" b="1">
                <a:solidFill>
                  <a:schemeClr val="accent4">
                    <a:lumMod val="60000"/>
                    <a:lumOff val="40000"/>
                  </a:schemeClr>
                </a:solidFill>
                <a:latin typeface="Bookman Old Style" panose="02050604050505020204" pitchFamily="18" charset="0"/>
              </a:rPr>
              <a:t>(INVENTORY MATRIX) (4/6)</a:t>
            </a:r>
            <a:endParaRPr lang="fr-FR" b="1">
              <a:solidFill>
                <a:schemeClr val="bg1">
                  <a:lumMod val="95000"/>
                </a:schemeClr>
              </a:solidFill>
              <a:latin typeface="Bookman Old Style" panose="02050604050505020204" pitchFamily="18"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4159079115"/>
              </p:ext>
            </p:extLst>
          </p:nvPr>
        </p:nvGraphicFramePr>
        <p:xfrm>
          <a:off x="91440" y="779934"/>
          <a:ext cx="11996060" cy="5751495"/>
        </p:xfrm>
        <a:graphic>
          <a:graphicData uri="http://schemas.openxmlformats.org/drawingml/2006/table">
            <a:tbl>
              <a:tblPr>
                <a:tableStyleId>{5DA37D80-6434-44D0-A028-1B22A696006F}</a:tableStyleId>
              </a:tblPr>
              <a:tblGrid>
                <a:gridCol w="1027272">
                  <a:extLst>
                    <a:ext uri="{9D8B030D-6E8A-4147-A177-3AD203B41FA5}">
                      <a16:colId xmlns:a16="http://schemas.microsoft.com/office/drawing/2014/main" val="20000"/>
                    </a:ext>
                  </a:extLst>
                </a:gridCol>
                <a:gridCol w="1051507">
                  <a:extLst>
                    <a:ext uri="{9D8B030D-6E8A-4147-A177-3AD203B41FA5}">
                      <a16:colId xmlns:a16="http://schemas.microsoft.com/office/drawing/2014/main" val="20001"/>
                    </a:ext>
                  </a:extLst>
                </a:gridCol>
                <a:gridCol w="1051507">
                  <a:extLst>
                    <a:ext uri="{9D8B030D-6E8A-4147-A177-3AD203B41FA5}">
                      <a16:colId xmlns:a16="http://schemas.microsoft.com/office/drawing/2014/main" val="20002"/>
                    </a:ext>
                  </a:extLst>
                </a:gridCol>
                <a:gridCol w="1676845">
                  <a:extLst>
                    <a:ext uri="{9D8B030D-6E8A-4147-A177-3AD203B41FA5}">
                      <a16:colId xmlns:a16="http://schemas.microsoft.com/office/drawing/2014/main" val="20003"/>
                    </a:ext>
                  </a:extLst>
                </a:gridCol>
                <a:gridCol w="666206">
                  <a:extLst>
                    <a:ext uri="{9D8B030D-6E8A-4147-A177-3AD203B41FA5}">
                      <a16:colId xmlns:a16="http://schemas.microsoft.com/office/drawing/2014/main" val="20004"/>
                    </a:ext>
                  </a:extLst>
                </a:gridCol>
                <a:gridCol w="1058092">
                  <a:extLst>
                    <a:ext uri="{9D8B030D-6E8A-4147-A177-3AD203B41FA5}">
                      <a16:colId xmlns:a16="http://schemas.microsoft.com/office/drawing/2014/main" val="20005"/>
                    </a:ext>
                  </a:extLst>
                </a:gridCol>
                <a:gridCol w="783771">
                  <a:extLst>
                    <a:ext uri="{9D8B030D-6E8A-4147-A177-3AD203B41FA5}">
                      <a16:colId xmlns:a16="http://schemas.microsoft.com/office/drawing/2014/main" val="20006"/>
                    </a:ext>
                  </a:extLst>
                </a:gridCol>
                <a:gridCol w="574766">
                  <a:extLst>
                    <a:ext uri="{9D8B030D-6E8A-4147-A177-3AD203B41FA5}">
                      <a16:colId xmlns:a16="http://schemas.microsoft.com/office/drawing/2014/main" val="20007"/>
                    </a:ext>
                  </a:extLst>
                </a:gridCol>
                <a:gridCol w="940525">
                  <a:extLst>
                    <a:ext uri="{9D8B030D-6E8A-4147-A177-3AD203B41FA5}">
                      <a16:colId xmlns:a16="http://schemas.microsoft.com/office/drawing/2014/main" val="20008"/>
                    </a:ext>
                  </a:extLst>
                </a:gridCol>
                <a:gridCol w="667811">
                  <a:extLst>
                    <a:ext uri="{9D8B030D-6E8A-4147-A177-3AD203B41FA5}">
                      <a16:colId xmlns:a16="http://schemas.microsoft.com/office/drawing/2014/main" val="20009"/>
                    </a:ext>
                  </a:extLst>
                </a:gridCol>
                <a:gridCol w="780548">
                  <a:extLst>
                    <a:ext uri="{9D8B030D-6E8A-4147-A177-3AD203B41FA5}">
                      <a16:colId xmlns:a16="http://schemas.microsoft.com/office/drawing/2014/main" val="20010"/>
                    </a:ext>
                  </a:extLst>
                </a:gridCol>
                <a:gridCol w="819577">
                  <a:extLst>
                    <a:ext uri="{9D8B030D-6E8A-4147-A177-3AD203B41FA5}">
                      <a16:colId xmlns:a16="http://schemas.microsoft.com/office/drawing/2014/main" val="20011"/>
                    </a:ext>
                  </a:extLst>
                </a:gridCol>
                <a:gridCol w="897633">
                  <a:extLst>
                    <a:ext uri="{9D8B030D-6E8A-4147-A177-3AD203B41FA5}">
                      <a16:colId xmlns:a16="http://schemas.microsoft.com/office/drawing/2014/main" val="20012"/>
                    </a:ext>
                  </a:extLst>
                </a:gridCol>
              </a:tblGrid>
              <a:tr h="735590">
                <a:tc>
                  <a:txBody>
                    <a:bodyPr/>
                    <a:lstStyle/>
                    <a:p>
                      <a:pPr algn="ctr" fontAlgn="ctr"/>
                      <a:r>
                        <a:rPr lang="fr-FR" sz="1050" b="1" u="none" strike="noStrike">
                          <a:effectLst/>
                        </a:rPr>
                        <a:t>CLASSIFICATIONS</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SUB-CLASSIFICATIONS</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TAXES DUTIES AND FEES</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EXEMPTION MEASURES</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LEGAL BASIS</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ADDITIONAL CODES</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SCOPE OF DEDUCTION</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TAX EXPENDITURE (YES, NO)</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DURATION OF EXEMPTION</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TARGETED OBJECTIVES</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BUSINESS SECTOR</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BENEFICIARY</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tc>
                  <a:txBody>
                    <a:bodyPr/>
                    <a:lstStyle/>
                    <a:p>
                      <a:pPr algn="ctr" fontAlgn="ctr"/>
                      <a:r>
                        <a:rPr lang="fr-FR" sz="1050" b="1" u="none" strike="noStrike">
                          <a:effectLst/>
                        </a:rPr>
                        <a:t>CODES/REGIME</a:t>
                      </a:r>
                      <a:endParaRPr lang="fr-FR" sz="1050" b="1" i="0" u="none" strike="noStrike">
                        <a:solidFill>
                          <a:srgbClr val="000000"/>
                        </a:solidFill>
                        <a:effectLst/>
                        <a:latin typeface="Bookman Old Style" panose="02050604050505020204" pitchFamily="18" charset="0"/>
                      </a:endParaRPr>
                    </a:p>
                  </a:txBody>
                  <a:tcPr marL="5021" marR="5021" marT="5021" marB="0" anchor="ctr">
                    <a:solidFill>
                      <a:schemeClr val="accent6">
                        <a:lumMod val="20000"/>
                        <a:lumOff val="80000"/>
                      </a:schemeClr>
                    </a:solidFill>
                  </a:tcPr>
                </a:tc>
                <a:extLst>
                  <a:ext uri="{0D108BD9-81ED-4DB2-BD59-A6C34878D82A}">
                    <a16:rowId xmlns:a16="http://schemas.microsoft.com/office/drawing/2014/main" val="10000"/>
                  </a:ext>
                </a:extLst>
              </a:tr>
              <a:tr h="2428201">
                <a:tc>
                  <a:txBody>
                    <a:bodyPr/>
                    <a:lstStyle/>
                    <a:p>
                      <a:pPr marL="0" algn="l" defTabSz="914400" rtl="0" eaLnBrk="1" fontAlgn="ctr" latinLnBrk="0" hangingPunct="1"/>
                      <a:r>
                        <a:rPr lang="fr-FR" sz="1200" u="none" strike="noStrike" kern="1200">
                          <a:effectLst/>
                        </a:rPr>
                        <a:t>DIRECT STATE TAXES </a:t>
                      </a:r>
                      <a:endParaRPr lang="fr-FR" sz="1200" b="0" i="0" u="none" strike="noStrike" kern="1200">
                        <a:solidFill>
                          <a:srgbClr val="000000"/>
                        </a:solidFill>
                        <a:effectLst/>
                        <a:latin typeface="Bookman Old Style" panose="02050604050505020204" pitchFamily="18" charset="0"/>
                        <a:ea typeface="+mn-ea"/>
                        <a:cs typeface="+mn-cs"/>
                      </a:endParaRPr>
                    </a:p>
                  </a:txBody>
                  <a:tcPr marL="5021" marR="5021" marT="5021" marB="0" anchor="ctr"/>
                </a:tc>
                <a:tc>
                  <a:txBody>
                    <a:bodyPr/>
                    <a:lstStyle/>
                    <a:p>
                      <a:pPr marL="0" algn="l" defTabSz="914400" rtl="0" eaLnBrk="1" fontAlgn="ctr" latinLnBrk="0" hangingPunct="1"/>
                      <a:r>
                        <a:rPr lang="fr-FR" sz="1200" u="none" strike="noStrike" kern="1200">
                          <a:effectLst/>
                        </a:rPr>
                        <a:t>INCOME TAXES</a:t>
                      </a:r>
                      <a:endParaRPr lang="fr-FR" sz="1200" b="0" i="0" u="none" strike="noStrike" kern="1200">
                        <a:solidFill>
                          <a:srgbClr val="000000"/>
                        </a:solidFill>
                        <a:effectLst/>
                        <a:latin typeface="Bookman Old Style" panose="02050604050505020204" pitchFamily="18" charset="0"/>
                        <a:ea typeface="+mn-ea"/>
                        <a:cs typeface="+mn-cs"/>
                      </a:endParaRPr>
                    </a:p>
                  </a:txBody>
                  <a:tcPr marL="5021" marR="5021" marT="5021" marB="0" anchor="ctr"/>
                </a:tc>
                <a:tc>
                  <a:txBody>
                    <a:bodyPr/>
                    <a:lstStyle/>
                    <a:p>
                      <a:pPr marL="0" algn="l" defTabSz="914400" rtl="0" eaLnBrk="1" fontAlgn="ctr" latinLnBrk="0" hangingPunct="1"/>
                      <a:r>
                        <a:rPr lang="fr-FR" sz="1200" u="none" strike="noStrike" kern="1200">
                          <a:effectLst/>
                        </a:rPr>
                        <a:t>Corporate income tax (IS)</a:t>
                      </a:r>
                      <a:endParaRPr lang="fr-FR" sz="1200" b="0" i="0" u="none" strike="noStrike" kern="1200">
                        <a:solidFill>
                          <a:srgbClr val="000000"/>
                        </a:solidFill>
                        <a:effectLst/>
                        <a:latin typeface="Bookman Old Style" panose="02050604050505020204" pitchFamily="18" charset="0"/>
                        <a:ea typeface="+mn-ea"/>
                        <a:cs typeface="+mn-cs"/>
                      </a:endParaRPr>
                    </a:p>
                  </a:txBody>
                  <a:tcPr marL="5021" marR="5021" marT="5021" marB="0" anchor="ctr"/>
                </a:tc>
                <a:tc>
                  <a:txBody>
                    <a:bodyPr/>
                    <a:lstStyle/>
                    <a:p>
                      <a:pPr marL="0" algn="l" defTabSz="914400" rtl="0" eaLnBrk="1" fontAlgn="ctr" latinLnBrk="0" hangingPunct="1"/>
                      <a:r>
                        <a:rPr lang="fr-FR" sz="1200" u="none" strike="noStrike" kern="1200">
                          <a:effectLst/>
                        </a:rPr>
                        <a:t>Reduced rate for new companies duly created, with the exception of companies with sales of 1 billion CFA francs or more and branches of companies not resident in Benin.</a:t>
                      </a:r>
                      <a:endParaRPr lang="fr-FR" sz="1200" b="0" i="0" u="none" strike="noStrike" kern="120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a:effectLst/>
                        </a:rPr>
                        <a:t>CGI, Art. 146</a:t>
                      </a:r>
                      <a:endParaRPr lang="fr-FR" sz="1200" b="0" i="0" u="none" strike="noStrike" kern="120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a:effectLst/>
                        </a:rPr>
                        <a:t> </a:t>
                      </a:r>
                      <a:endParaRPr lang="fr-FR" sz="1200" b="0" i="0" u="none" strike="noStrike" kern="120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a:effectLst/>
                        </a:rPr>
                        <a:t> 25% discount (first 2 years), 50% (third year)</a:t>
                      </a:r>
                      <a:endParaRPr lang="fr-FR" sz="1200" b="0" i="0" u="none" strike="noStrike" kern="120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a:effectLst/>
                        </a:rPr>
                        <a:t>YES</a:t>
                      </a:r>
                      <a:endParaRPr lang="fr-FR" sz="1200" b="0" i="0" u="none" strike="noStrike" kern="120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a:effectLst/>
                        </a:rPr>
                        <a:t>Temporary</a:t>
                      </a:r>
                      <a:endParaRPr lang="fr-FR" sz="1200" b="0" i="0" u="none" strike="noStrike" kern="120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a:effectLst/>
                        </a:rPr>
                        <a:t>Promoting the private sector</a:t>
                      </a:r>
                      <a:endParaRPr lang="fr-FR" sz="1200" b="0" i="0" u="none" strike="noStrike" kern="120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a:effectLst/>
                        </a:rPr>
                        <a:t>All sectors</a:t>
                      </a:r>
                      <a:endParaRPr lang="fr-FR" sz="1200" b="0" i="0" u="none" strike="noStrike" kern="120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a:effectLst/>
                        </a:rPr>
                        <a:t>New businesses</a:t>
                      </a:r>
                      <a:endParaRPr lang="fr-FR" sz="1200" b="0" i="0" u="none" strike="noStrike" kern="1200">
                        <a:solidFill>
                          <a:srgbClr val="000000"/>
                        </a:solidFill>
                        <a:effectLst/>
                        <a:latin typeface="Bookman Old Style" panose="02050604050505020204" pitchFamily="18" charset="0"/>
                        <a:ea typeface="+mn-ea"/>
                        <a:cs typeface="+mn-cs"/>
                      </a:endParaRPr>
                    </a:p>
                  </a:txBody>
                  <a:tcPr marL="9525" marR="9525" marT="9525" marB="0" anchor="ctr"/>
                </a:tc>
                <a:tc>
                  <a:txBody>
                    <a:bodyPr/>
                    <a:lstStyle/>
                    <a:p>
                      <a:pPr marL="0" algn="l" defTabSz="914400" rtl="0" eaLnBrk="1" fontAlgn="ctr" latinLnBrk="0" hangingPunct="1"/>
                      <a:r>
                        <a:rPr lang="fr-FR" sz="1200" u="none" strike="noStrike" kern="1200">
                          <a:effectLst/>
                        </a:rPr>
                        <a:t>General Tax Code (CGI)</a:t>
                      </a:r>
                      <a:endParaRPr lang="fr-FR" sz="1200" b="0" i="0" u="none" strike="noStrike" kern="1200">
                        <a:solidFill>
                          <a:srgbClr val="000000"/>
                        </a:solidFill>
                        <a:effectLst/>
                        <a:latin typeface="Bookman Old Style" panose="02050604050505020204" pitchFamily="18" charset="0"/>
                        <a:ea typeface="+mn-ea"/>
                        <a:cs typeface="+mn-cs"/>
                      </a:endParaRPr>
                    </a:p>
                  </a:txBody>
                  <a:tcPr marL="9525" marR="9525" marT="9525" marB="0" anchor="ctr"/>
                </a:tc>
                <a:extLst>
                  <a:ext uri="{0D108BD9-81ED-4DB2-BD59-A6C34878D82A}">
                    <a16:rowId xmlns:a16="http://schemas.microsoft.com/office/drawing/2014/main" val="10001"/>
                  </a:ext>
                </a:extLst>
              </a:tr>
              <a:tr h="2587704">
                <a:tc>
                  <a:txBody>
                    <a:bodyPr/>
                    <a:lstStyle/>
                    <a:p>
                      <a:pPr algn="l" fontAlgn="ctr"/>
                      <a:r>
                        <a:rPr lang="fr-FR" sz="1200" u="none" strike="noStrike">
                          <a:effectLst/>
                        </a:rPr>
                        <a:t>CUSTOMS AND EXCISE</a:t>
                      </a:r>
                      <a:endParaRPr lang="fr-FR" sz="12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a:effectLst/>
                        </a:rPr>
                        <a:t>CUSTOMS AND EXCISE</a:t>
                      </a:r>
                      <a:endParaRPr lang="fr-FR" sz="12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a:effectLst/>
                        </a:rPr>
                        <a:t>Value-added tax (VAT) Customs duty</a:t>
                      </a:r>
                      <a:endParaRPr lang="fr-FR" sz="12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a:effectLst/>
                        </a:rPr>
                        <a:t>Diplomatic privileges for institutes and schools (Florence convention)</a:t>
                      </a:r>
                      <a:endParaRPr lang="fr-FR" sz="12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050" u="none" strike="noStrike">
                          <a:effectLst/>
                        </a:rPr>
                        <a:t>Florence Convention</a:t>
                      </a:r>
                      <a:endParaRPr lang="fr-FR" sz="105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ctr" fontAlgn="ctr"/>
                      <a:r>
                        <a:rPr lang="fr-FR" sz="1200" u="none" strike="noStrike">
                          <a:effectLst/>
                        </a:rPr>
                        <a:t>120</a:t>
                      </a:r>
                      <a:endParaRPr lang="fr-FR" sz="12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a:effectLst/>
                        </a:rPr>
                        <a:t> </a:t>
                      </a:r>
                      <a:endParaRPr lang="fr-FR" sz="12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a:effectLst/>
                        </a:rPr>
                        <a:t>NO</a:t>
                      </a:r>
                      <a:endParaRPr lang="fr-FR" sz="12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a:effectLst/>
                        </a:rPr>
                        <a:t>Permanent</a:t>
                      </a:r>
                      <a:endParaRPr lang="fr-FR" sz="12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050" u="none" strike="noStrike">
                          <a:effectLst/>
                        </a:rPr>
                        <a:t>Respect international diplomatic conventions</a:t>
                      </a:r>
                      <a:endParaRPr lang="fr-FR" sz="105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100" u="none" strike="noStrike">
                          <a:effectLst/>
                        </a:rPr>
                        <a:t>Accredited diplomatic and consular missions and international institutions</a:t>
                      </a:r>
                      <a:endParaRPr lang="fr-FR" sz="11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a:effectLst/>
                        </a:rPr>
                        <a:t>Diplomat</a:t>
                      </a:r>
                      <a:br>
                        <a:rPr lang="fr-FR" sz="1200" u="none" strike="noStrike">
                          <a:effectLst/>
                        </a:rPr>
                      </a:br>
                      <a:r>
                        <a:rPr lang="fr-FR" sz="1200" u="none" strike="noStrike">
                          <a:effectLst/>
                        </a:rPr>
                        <a:t>Consuls General</a:t>
                      </a:r>
                      <a:endParaRPr lang="fr-FR" sz="1200" b="0" i="0" u="none" strike="noStrike">
                        <a:solidFill>
                          <a:srgbClr val="000000"/>
                        </a:solidFill>
                        <a:effectLst/>
                        <a:latin typeface="Bookman Old Style" panose="02050604050505020204" pitchFamily="18" charset="0"/>
                      </a:endParaRPr>
                    </a:p>
                  </a:txBody>
                  <a:tcPr marL="9525" marR="9525" marT="9525" marB="0" anchor="ctr"/>
                </a:tc>
                <a:tc>
                  <a:txBody>
                    <a:bodyPr/>
                    <a:lstStyle/>
                    <a:p>
                      <a:pPr algn="l" fontAlgn="ctr"/>
                      <a:r>
                        <a:rPr lang="fr-FR" sz="1200" u="none" strike="noStrike">
                          <a:effectLst/>
                        </a:rPr>
                        <a:t>International convention</a:t>
                      </a:r>
                      <a:endParaRPr lang="fr-FR" sz="1200" b="0" i="0" u="none" strike="noStrike">
                        <a:solidFill>
                          <a:srgbClr val="000000"/>
                        </a:solidFill>
                        <a:effectLst/>
                        <a:latin typeface="Bookman Old Style" panose="02050604050505020204" pitchFamily="18" charset="0"/>
                      </a:endParaRPr>
                    </a:p>
                  </a:txBody>
                  <a:tcPr marL="9525" marR="9525" marT="9525" marB="0" anchor="ct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793525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99014"/>
            <a:ext cx="12192000" cy="461665"/>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a:solidFill>
                  <a:schemeClr val="accent4">
                    <a:lumMod val="60000"/>
                    <a:lumOff val="40000"/>
                  </a:schemeClr>
                </a:solidFill>
                <a:latin typeface="Bookman Old Style" panose="02050604050505020204" pitchFamily="18" charset="0"/>
              </a:rPr>
              <a:t>I. EXPERIENCE IN EVALUATING TAX EXPENDITURE (5/6)</a:t>
            </a:r>
            <a:endParaRPr lang="fr-FR" sz="2000" b="1">
              <a:solidFill>
                <a:schemeClr val="bg1">
                  <a:lumMod val="95000"/>
                </a:schemeClr>
              </a:solidFill>
              <a:latin typeface="Bookman Old Style" panose="02050604050505020204" pitchFamily="18" charset="0"/>
            </a:endParaRPr>
          </a:p>
        </p:txBody>
      </p:sp>
      <p:graphicFrame>
        <p:nvGraphicFramePr>
          <p:cNvPr id="5" name="Espace réservé du contenu 3">
            <a:extLst>
              <a:ext uri="{FF2B5EF4-FFF2-40B4-BE49-F238E27FC236}">
                <a16:creationId xmlns:a16="http://schemas.microsoft.com/office/drawing/2014/main" id="{CA802885-E2F2-44BB-90FC-27CE9F70ADC5}"/>
              </a:ext>
            </a:extLst>
          </p:cNvPr>
          <p:cNvGraphicFramePr>
            <a:graphicFrameLocks noGrp="1"/>
          </p:cNvGraphicFramePr>
          <p:nvPr>
            <p:ph idx="1"/>
            <p:extLst>
              <p:ext uri="{D42A27DB-BD31-4B8C-83A1-F6EECF244321}">
                <p14:modId xmlns:p14="http://schemas.microsoft.com/office/powerpoint/2010/main" val="3027906589"/>
              </p:ext>
            </p:extLst>
          </p:nvPr>
        </p:nvGraphicFramePr>
        <p:xfrm>
          <a:off x="323850" y="906132"/>
          <a:ext cx="8898687" cy="5604945"/>
        </p:xfrm>
        <a:graphic>
          <a:graphicData uri="http://schemas.openxmlformats.org/drawingml/2006/table">
            <a:tbl>
              <a:tblPr firstRow="1" firstCol="1" bandRow="1">
                <a:tableStyleId>{93296810-A885-4BE3-A3E7-6D5BEEA58F35}</a:tableStyleId>
              </a:tblPr>
              <a:tblGrid>
                <a:gridCol w="2959568">
                  <a:extLst>
                    <a:ext uri="{9D8B030D-6E8A-4147-A177-3AD203B41FA5}">
                      <a16:colId xmlns:a16="http://schemas.microsoft.com/office/drawing/2014/main" val="2946710762"/>
                    </a:ext>
                  </a:extLst>
                </a:gridCol>
                <a:gridCol w="2026970">
                  <a:extLst>
                    <a:ext uri="{9D8B030D-6E8A-4147-A177-3AD203B41FA5}">
                      <a16:colId xmlns:a16="http://schemas.microsoft.com/office/drawing/2014/main" val="893496363"/>
                    </a:ext>
                  </a:extLst>
                </a:gridCol>
                <a:gridCol w="1888985">
                  <a:extLst>
                    <a:ext uri="{9D8B030D-6E8A-4147-A177-3AD203B41FA5}">
                      <a16:colId xmlns:a16="http://schemas.microsoft.com/office/drawing/2014/main" val="1195355876"/>
                    </a:ext>
                  </a:extLst>
                </a:gridCol>
                <a:gridCol w="2023164">
                  <a:extLst>
                    <a:ext uri="{9D8B030D-6E8A-4147-A177-3AD203B41FA5}">
                      <a16:colId xmlns:a16="http://schemas.microsoft.com/office/drawing/2014/main" val="979158556"/>
                    </a:ext>
                  </a:extLst>
                </a:gridCol>
              </a:tblGrid>
              <a:tr h="503653">
                <a:tc>
                  <a:txBody>
                    <a:bodyPr/>
                    <a:lstStyle/>
                    <a:p>
                      <a:pPr algn="ctr">
                        <a:lnSpc>
                          <a:spcPct val="107000"/>
                        </a:lnSpc>
                        <a:spcAft>
                          <a:spcPts val="800"/>
                        </a:spcAft>
                      </a:pPr>
                      <a:r>
                        <a:rPr lang="fr-FR" sz="1400">
                          <a:solidFill>
                            <a:schemeClr val="tx1"/>
                          </a:solidFill>
                          <a:effectLst/>
                        </a:rPr>
                        <a:t>Legislative and regulatory provisions</a:t>
                      </a:r>
                      <a:endParaRPr lang="x-none" sz="14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ctr"/>
                </a:tc>
                <a:tc>
                  <a:txBody>
                    <a:bodyPr/>
                    <a:lstStyle/>
                    <a:p>
                      <a:pPr algn="ctr">
                        <a:lnSpc>
                          <a:spcPct val="107000"/>
                        </a:lnSpc>
                        <a:spcAft>
                          <a:spcPts val="800"/>
                        </a:spcAft>
                      </a:pPr>
                      <a:r>
                        <a:rPr lang="fr-FR" sz="1400">
                          <a:solidFill>
                            <a:schemeClr val="tx1"/>
                          </a:solidFill>
                          <a:effectLst/>
                        </a:rPr>
                        <a:t>Non-expenditure tax exemptions</a:t>
                      </a:r>
                      <a:endParaRPr lang="x-none" sz="14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ctr"/>
                </a:tc>
                <a:tc>
                  <a:txBody>
                    <a:bodyPr/>
                    <a:lstStyle/>
                    <a:p>
                      <a:pPr algn="ctr">
                        <a:lnSpc>
                          <a:spcPct val="107000"/>
                        </a:lnSpc>
                        <a:spcAft>
                          <a:spcPts val="800"/>
                        </a:spcAft>
                      </a:pPr>
                      <a:r>
                        <a:rPr lang="fr-FR" sz="1400">
                          <a:solidFill>
                            <a:schemeClr val="tx1"/>
                          </a:solidFill>
                          <a:effectLst/>
                        </a:rPr>
                        <a:t>Tax expenditure derogations</a:t>
                      </a:r>
                      <a:endParaRPr lang="x-none" sz="14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ctr"/>
                </a:tc>
                <a:tc>
                  <a:txBody>
                    <a:bodyPr/>
                    <a:lstStyle/>
                    <a:p>
                      <a:pPr algn="ctr">
                        <a:lnSpc>
                          <a:spcPct val="107000"/>
                        </a:lnSpc>
                        <a:spcAft>
                          <a:spcPts val="800"/>
                        </a:spcAft>
                      </a:pPr>
                      <a:r>
                        <a:rPr lang="fr-FR" sz="1400">
                          <a:solidFill>
                            <a:schemeClr val="tx1"/>
                          </a:solidFill>
                          <a:effectLst/>
                        </a:rPr>
                        <a:t>Total exemption measures</a:t>
                      </a:r>
                      <a:endParaRPr lang="x-none" sz="14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ctr"/>
                </a:tc>
                <a:extLst>
                  <a:ext uri="{0D108BD9-81ED-4DB2-BD59-A6C34878D82A}">
                    <a16:rowId xmlns:a16="http://schemas.microsoft.com/office/drawing/2014/main" val="1821181535"/>
                  </a:ext>
                </a:extLst>
              </a:tr>
              <a:tr h="143133">
                <a:tc>
                  <a:txBody>
                    <a:bodyPr/>
                    <a:lstStyle/>
                    <a:p>
                      <a:pPr algn="just">
                        <a:lnSpc>
                          <a:spcPct val="107000"/>
                        </a:lnSpc>
                        <a:spcAft>
                          <a:spcPts val="800"/>
                        </a:spcAft>
                      </a:pPr>
                      <a:r>
                        <a:rPr lang="fr-FR" sz="1400">
                          <a:effectLst/>
                        </a:rPr>
                        <a:t>Legislative texts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3882532057"/>
                  </a:ext>
                </a:extLst>
              </a:tr>
              <a:tr h="143133">
                <a:tc>
                  <a:txBody>
                    <a:bodyPr/>
                    <a:lstStyle/>
                    <a:p>
                      <a:pPr algn="just">
                        <a:lnSpc>
                          <a:spcPct val="107000"/>
                        </a:lnSpc>
                        <a:spcAft>
                          <a:spcPts val="800"/>
                        </a:spcAft>
                      </a:pPr>
                      <a:r>
                        <a:rPr lang="fr-FR" sz="1400">
                          <a:effectLst/>
                        </a:rPr>
                        <a:t>Electricity Code</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7</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3</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2611346971"/>
                  </a:ext>
                </a:extLst>
              </a:tr>
              <a:tr h="143133">
                <a:tc>
                  <a:txBody>
                    <a:bodyPr/>
                    <a:lstStyle/>
                    <a:p>
                      <a:pPr algn="just">
                        <a:lnSpc>
                          <a:spcPct val="107000"/>
                        </a:lnSpc>
                        <a:spcAft>
                          <a:spcPts val="800"/>
                        </a:spcAft>
                      </a:pPr>
                      <a:r>
                        <a:rPr lang="fr-FR" sz="1400">
                          <a:effectLst/>
                        </a:rPr>
                        <a:t>Customs Code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2</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12</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3546710345"/>
                  </a:ext>
                </a:extLst>
              </a:tr>
              <a:tr h="143133">
                <a:tc>
                  <a:txBody>
                    <a:bodyPr/>
                    <a:lstStyle/>
                    <a:p>
                      <a:pPr algn="just">
                        <a:lnSpc>
                          <a:spcPct val="107000"/>
                        </a:lnSpc>
                        <a:spcAft>
                          <a:spcPts val="800"/>
                        </a:spcAft>
                      </a:pPr>
                      <a:r>
                        <a:rPr lang="fr-FR" sz="1400">
                          <a:effectLst/>
                        </a:rPr>
                        <a:t>Investment Code</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6</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16</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4100622160"/>
                  </a:ext>
                </a:extLst>
              </a:tr>
              <a:tr h="248397">
                <a:tc>
                  <a:txBody>
                    <a:bodyPr/>
                    <a:lstStyle/>
                    <a:p>
                      <a:pPr algn="just">
                        <a:lnSpc>
                          <a:spcPct val="107000"/>
                        </a:lnSpc>
                        <a:spcAft>
                          <a:spcPts val="800"/>
                        </a:spcAft>
                      </a:pPr>
                      <a:r>
                        <a:rPr lang="fr-FR" sz="1400">
                          <a:effectLst/>
                        </a:rPr>
                        <a:t>General Tax Code (CGI)</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32</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175</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207</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9940096"/>
                  </a:ext>
                </a:extLst>
              </a:tr>
              <a:tr h="143133">
                <a:tc>
                  <a:txBody>
                    <a:bodyPr/>
                    <a:lstStyle/>
                    <a:p>
                      <a:pPr algn="just">
                        <a:lnSpc>
                          <a:spcPct val="107000"/>
                        </a:lnSpc>
                        <a:spcAft>
                          <a:spcPts val="800"/>
                        </a:spcAft>
                      </a:pPr>
                      <a:r>
                        <a:rPr lang="fr-FR" sz="1400">
                          <a:effectLst/>
                        </a:rPr>
                        <a:t>Mining code</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2</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2</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344357847"/>
                  </a:ext>
                </a:extLst>
              </a:tr>
              <a:tr h="143133">
                <a:tc>
                  <a:txBody>
                    <a:bodyPr/>
                    <a:lstStyle/>
                    <a:p>
                      <a:pPr algn="just">
                        <a:lnSpc>
                          <a:spcPct val="107000"/>
                        </a:lnSpc>
                        <a:spcAft>
                          <a:spcPts val="800"/>
                        </a:spcAft>
                      </a:pPr>
                      <a:r>
                        <a:rPr lang="fr-FR" sz="1400">
                          <a:effectLst/>
                        </a:rPr>
                        <a:t>Oil Code</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7</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11</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1158146670"/>
                  </a:ext>
                </a:extLst>
              </a:tr>
              <a:tr h="248397">
                <a:tc>
                  <a:txBody>
                    <a:bodyPr/>
                    <a:lstStyle/>
                    <a:p>
                      <a:pPr algn="just">
                        <a:lnSpc>
                          <a:spcPct val="107000"/>
                        </a:lnSpc>
                        <a:spcAft>
                          <a:spcPts val="800"/>
                        </a:spcAft>
                      </a:pPr>
                      <a:r>
                        <a:rPr lang="fr-FR" sz="1400">
                          <a:effectLst/>
                        </a:rPr>
                        <a:t>Law on Special Economic Zones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3</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7</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927888977"/>
                  </a:ext>
                </a:extLst>
              </a:tr>
              <a:tr h="143133">
                <a:tc>
                  <a:txBody>
                    <a:bodyPr/>
                    <a:lstStyle/>
                    <a:p>
                      <a:pPr algn="just">
                        <a:lnSpc>
                          <a:spcPct val="107000"/>
                        </a:lnSpc>
                        <a:spcAft>
                          <a:spcPts val="800"/>
                        </a:spcAft>
                      </a:pPr>
                      <a:r>
                        <a:rPr lang="fr-FR" sz="1400">
                          <a:effectLst/>
                        </a:rPr>
                        <a:t>Finance Acts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52</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56</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2690362552"/>
                  </a:ext>
                </a:extLst>
              </a:tr>
              <a:tr h="143133">
                <a:tc>
                  <a:txBody>
                    <a:bodyPr/>
                    <a:lstStyle/>
                    <a:p>
                      <a:pPr algn="just">
                        <a:lnSpc>
                          <a:spcPct val="107000"/>
                        </a:lnSpc>
                        <a:spcAft>
                          <a:spcPts val="800"/>
                        </a:spcAft>
                      </a:pPr>
                      <a:r>
                        <a:rPr lang="fr-FR" sz="1400">
                          <a:effectLst/>
                        </a:rPr>
                        <a:t>Regulatory texts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1450934997"/>
                  </a:ext>
                </a:extLst>
              </a:tr>
              <a:tr h="248397">
                <a:tc>
                  <a:txBody>
                    <a:bodyPr/>
                    <a:lstStyle/>
                    <a:p>
                      <a:pPr algn="just">
                        <a:lnSpc>
                          <a:spcPct val="107000"/>
                        </a:lnSpc>
                        <a:spcAft>
                          <a:spcPts val="800"/>
                        </a:spcAft>
                      </a:pPr>
                      <a:r>
                        <a:rPr lang="fr-FR" sz="1400">
                          <a:effectLst/>
                        </a:rPr>
                        <a:t>Decree and international convention</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1252717332"/>
                  </a:ext>
                </a:extLst>
              </a:tr>
              <a:tr h="143133">
                <a:tc>
                  <a:txBody>
                    <a:bodyPr/>
                    <a:lstStyle/>
                    <a:p>
                      <a:pPr algn="just">
                        <a:lnSpc>
                          <a:spcPct val="107000"/>
                        </a:lnSpc>
                        <a:spcAft>
                          <a:spcPts val="800"/>
                        </a:spcAft>
                      </a:pPr>
                      <a:r>
                        <a:rPr lang="fr-FR" sz="1400">
                          <a:effectLst/>
                        </a:rPr>
                        <a:t>Decree</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3</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3</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2824312786"/>
                  </a:ext>
                </a:extLst>
              </a:tr>
              <a:tr h="143133">
                <a:tc>
                  <a:txBody>
                    <a:bodyPr/>
                    <a:lstStyle/>
                    <a:p>
                      <a:pPr algn="just">
                        <a:lnSpc>
                          <a:spcPct val="107000"/>
                        </a:lnSpc>
                        <a:spcAft>
                          <a:spcPts val="800"/>
                        </a:spcAft>
                      </a:pPr>
                      <a:r>
                        <a:rPr lang="fr-FR" sz="1400">
                          <a:effectLst/>
                        </a:rPr>
                        <a:t>International conventions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26</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26</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4214573997"/>
                  </a:ext>
                </a:extLst>
              </a:tr>
              <a:tr h="376025">
                <a:tc>
                  <a:txBody>
                    <a:bodyPr/>
                    <a:lstStyle/>
                    <a:p>
                      <a:pPr algn="just">
                        <a:lnSpc>
                          <a:spcPct val="107000"/>
                        </a:lnSpc>
                        <a:spcAft>
                          <a:spcPts val="800"/>
                        </a:spcAft>
                      </a:pPr>
                      <a:r>
                        <a:rPr lang="fr-FR" sz="1400">
                          <a:effectLst/>
                        </a:rPr>
                        <a:t>Specific decrees, cabinet decisions and agreements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3880398270"/>
                  </a:ext>
                </a:extLst>
              </a:tr>
              <a:tr h="143133">
                <a:tc>
                  <a:txBody>
                    <a:bodyPr/>
                    <a:lstStyle/>
                    <a:p>
                      <a:pPr algn="just">
                        <a:lnSpc>
                          <a:spcPct val="107000"/>
                        </a:lnSpc>
                        <a:spcAft>
                          <a:spcPts val="800"/>
                        </a:spcAft>
                      </a:pPr>
                      <a:r>
                        <a:rPr lang="fr-FR" sz="1400">
                          <a:effectLst/>
                        </a:rPr>
                        <a:t>Bylaws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2</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12</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3435163094"/>
                  </a:ext>
                </a:extLst>
              </a:tr>
              <a:tr h="248397">
                <a:tc>
                  <a:txBody>
                    <a:bodyPr/>
                    <a:lstStyle/>
                    <a:p>
                      <a:pPr algn="just">
                        <a:lnSpc>
                          <a:spcPct val="107000"/>
                        </a:lnSpc>
                        <a:spcAft>
                          <a:spcPts val="800"/>
                        </a:spcAft>
                      </a:pPr>
                      <a:r>
                        <a:rPr lang="fr-FR" sz="1400">
                          <a:effectLst/>
                        </a:rPr>
                        <a:t>Decisions of the Council of Ministers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6</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6</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2098405346"/>
                  </a:ext>
                </a:extLst>
              </a:tr>
              <a:tr h="143133">
                <a:tc>
                  <a:txBody>
                    <a:bodyPr/>
                    <a:lstStyle/>
                    <a:p>
                      <a:pPr algn="just">
                        <a:lnSpc>
                          <a:spcPct val="107000"/>
                        </a:lnSpc>
                        <a:spcAft>
                          <a:spcPts val="800"/>
                        </a:spcAft>
                      </a:pPr>
                      <a:r>
                        <a:rPr lang="fr-FR" sz="1400">
                          <a:effectLst/>
                        </a:rPr>
                        <a:t>Specific agreements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8</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8</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1755815945"/>
                  </a:ext>
                </a:extLst>
              </a:tr>
              <a:tr h="143133">
                <a:tc>
                  <a:txBody>
                    <a:bodyPr/>
                    <a:lstStyle/>
                    <a:p>
                      <a:pPr algn="just">
                        <a:lnSpc>
                          <a:spcPct val="107000"/>
                        </a:lnSpc>
                        <a:spcAft>
                          <a:spcPts val="800"/>
                        </a:spcAft>
                      </a:pPr>
                      <a:r>
                        <a:rPr lang="fr-FR" sz="1400">
                          <a:effectLst/>
                        </a:rPr>
                        <a:t>Agreements with NGOs</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 </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2883373518"/>
                  </a:ext>
                </a:extLst>
              </a:tr>
              <a:tr h="143133">
                <a:tc>
                  <a:txBody>
                    <a:bodyPr/>
                    <a:lstStyle/>
                    <a:p>
                      <a:pPr algn="just">
                        <a:lnSpc>
                          <a:spcPct val="107000"/>
                        </a:lnSpc>
                        <a:spcAft>
                          <a:spcPts val="800"/>
                        </a:spcAft>
                      </a:pPr>
                      <a:r>
                        <a:rPr lang="fr-FR" sz="1400">
                          <a:effectLst/>
                        </a:rPr>
                        <a:t>Framework agreement</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2836784792"/>
                  </a:ext>
                </a:extLst>
              </a:tr>
              <a:tr h="143133">
                <a:tc>
                  <a:txBody>
                    <a:bodyPr/>
                    <a:lstStyle/>
                    <a:p>
                      <a:pPr algn="just">
                        <a:lnSpc>
                          <a:spcPct val="107000"/>
                        </a:lnSpc>
                        <a:spcAft>
                          <a:spcPts val="800"/>
                        </a:spcAft>
                      </a:pPr>
                      <a:r>
                        <a:rPr lang="fr-FR" sz="1400">
                          <a:effectLst/>
                        </a:rPr>
                        <a:t>Seat agreement</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0</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a:effectLst/>
                        </a:rPr>
                        <a:t>4</a:t>
                      </a:r>
                      <a:endParaRPr lang="x-none" sz="1400">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221159765"/>
                  </a:ext>
                </a:extLst>
              </a:tr>
              <a:tr h="143133">
                <a:tc>
                  <a:txBody>
                    <a:bodyPr/>
                    <a:lstStyle/>
                    <a:p>
                      <a:pPr algn="just">
                        <a:lnSpc>
                          <a:spcPct val="107000"/>
                        </a:lnSpc>
                        <a:spcAft>
                          <a:spcPts val="800"/>
                        </a:spcAft>
                      </a:pPr>
                      <a:r>
                        <a:rPr lang="fr-FR" sz="1400">
                          <a:solidFill>
                            <a:schemeClr val="tx1"/>
                          </a:solidFill>
                          <a:effectLst/>
                        </a:rPr>
                        <a:t>Grand total</a:t>
                      </a:r>
                      <a:endParaRPr lang="x-none" sz="1400">
                        <a:solidFill>
                          <a:schemeClr val="tx1"/>
                        </a:solidFill>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b="1">
                          <a:effectLst/>
                        </a:rPr>
                        <a:t>93</a:t>
                      </a:r>
                      <a:endParaRPr lang="x-none" sz="1400" b="1">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b="1">
                          <a:effectLst/>
                        </a:rPr>
                        <a:t>295</a:t>
                      </a:r>
                      <a:endParaRPr lang="x-none" sz="1400" b="1">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tc>
                  <a:txBody>
                    <a:bodyPr/>
                    <a:lstStyle/>
                    <a:p>
                      <a:pPr algn="ctr">
                        <a:lnSpc>
                          <a:spcPct val="107000"/>
                        </a:lnSpc>
                        <a:spcAft>
                          <a:spcPts val="800"/>
                        </a:spcAft>
                      </a:pPr>
                      <a:r>
                        <a:rPr lang="fr-FR" sz="1400" b="1">
                          <a:effectLst/>
                        </a:rPr>
                        <a:t>388</a:t>
                      </a:r>
                      <a:endParaRPr lang="x-none" sz="1400" b="1">
                        <a:effectLst/>
                        <a:latin typeface="Arial Narrow" panose="020B0606020202030204" pitchFamily="34" charset="0"/>
                        <a:ea typeface="Calibri" panose="020F0502020204030204" pitchFamily="34" charset="0"/>
                        <a:cs typeface="Arial" panose="020B0604020202020204" pitchFamily="34" charset="0"/>
                      </a:endParaRPr>
                    </a:p>
                  </a:txBody>
                  <a:tcPr marL="46397" marR="46397" marT="0" marB="0" anchor="b"/>
                </a:tc>
                <a:extLst>
                  <a:ext uri="{0D108BD9-81ED-4DB2-BD59-A6C34878D82A}">
                    <a16:rowId xmlns:a16="http://schemas.microsoft.com/office/drawing/2014/main" val="3492611431"/>
                  </a:ext>
                </a:extLst>
              </a:tr>
            </a:tbl>
          </a:graphicData>
        </a:graphic>
      </p:graphicFrame>
      <p:sp>
        <p:nvSpPr>
          <p:cNvPr id="6" name="Rectangle : coins arrondis 4">
            <a:extLst>
              <a:ext uri="{FF2B5EF4-FFF2-40B4-BE49-F238E27FC236}">
                <a16:creationId xmlns:a16="http://schemas.microsoft.com/office/drawing/2014/main" id="{5AEF7F6D-5059-4EFD-980F-5AFCDBA20EBB}"/>
              </a:ext>
            </a:extLst>
          </p:cNvPr>
          <p:cNvSpPr/>
          <p:nvPr/>
        </p:nvSpPr>
        <p:spPr>
          <a:xfrm>
            <a:off x="9306758" y="1362315"/>
            <a:ext cx="2885242" cy="450985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spcBef>
                <a:spcPts val="600"/>
              </a:spcBef>
              <a:spcAft>
                <a:spcPts val="600"/>
              </a:spcAft>
              <a:tabLst>
                <a:tab pos="1663700" algn="l"/>
              </a:tabLst>
            </a:pPr>
            <a:r>
              <a:rPr lang="fr-FR" sz="1400" b="1">
                <a:effectLst/>
                <a:latin typeface="Verdana" panose="020B0604030504040204" pitchFamily="34" charset="0"/>
                <a:ea typeface="Calibri" panose="020F0502020204030204" pitchFamily="34" charset="0"/>
                <a:cs typeface="Arial" panose="020B0604020202020204" pitchFamily="34" charset="0"/>
              </a:rPr>
              <a:t>Exemption measure</a:t>
            </a:r>
          </a:p>
          <a:p>
            <a:pPr algn="ctr">
              <a:lnSpc>
                <a:spcPct val="120000"/>
              </a:lnSpc>
              <a:spcBef>
                <a:spcPts val="600"/>
              </a:spcBef>
              <a:spcAft>
                <a:spcPts val="600"/>
              </a:spcAft>
              <a:tabLst>
                <a:tab pos="1663700" algn="l"/>
              </a:tabLst>
            </a:pPr>
            <a:r>
              <a:rPr lang="fr-FR" sz="1400">
                <a:effectLst/>
                <a:latin typeface="Verdana" panose="020B0604030504040204" pitchFamily="34" charset="0"/>
                <a:ea typeface="Calibri" panose="020F0502020204030204" pitchFamily="34" charset="0"/>
                <a:cs typeface="Arial" panose="020B0604020202020204" pitchFamily="34" charset="0"/>
              </a:rPr>
              <a:t> The analysis of the legal framework governing derogation measures is based on regulatory acts and legal texts.  </a:t>
            </a:r>
          </a:p>
          <a:p>
            <a:pPr algn="ctr">
              <a:lnSpc>
                <a:spcPct val="120000"/>
              </a:lnSpc>
              <a:spcBef>
                <a:spcPts val="600"/>
              </a:spcBef>
              <a:spcAft>
                <a:spcPts val="600"/>
              </a:spcAft>
              <a:tabLst>
                <a:tab pos="1663700" algn="l"/>
              </a:tabLst>
            </a:pPr>
            <a:r>
              <a:rPr lang="fr-FR" sz="1400">
                <a:solidFill>
                  <a:srgbClr val="7030A0"/>
                </a:solidFill>
                <a:latin typeface="Verdana" panose="020B0604030504040204" pitchFamily="34" charset="0"/>
                <a:ea typeface="Calibri" panose="020F0502020204030204" pitchFamily="34" charset="0"/>
                <a:cs typeface="Arial" panose="020B0604020202020204" pitchFamily="34" charset="0"/>
              </a:rPr>
              <a:t>No exemptions are granted other than those provided for in laws and regulations. </a:t>
            </a:r>
            <a:endParaRPr lang="x-none" sz="1400">
              <a:solidFill>
                <a:srgbClr val="7030A0"/>
              </a:solidFill>
              <a:latin typeface="Verdana" panose="020B0604030504040204" pitchFamily="34" charset="0"/>
              <a:ea typeface="Calibri" panose="020F0502020204030204" pitchFamily="34" charset="0"/>
              <a:cs typeface="Arial" panose="020B0604020202020204" pitchFamily="34" charset="0"/>
            </a:endParaRPr>
          </a:p>
          <a:p>
            <a:pPr algn="ctr"/>
            <a:endParaRPr lang="x-none"/>
          </a:p>
        </p:txBody>
      </p:sp>
    </p:spTree>
    <p:extLst>
      <p:ext uri="{BB962C8B-B14F-4D97-AF65-F5344CB8AC3E}">
        <p14:creationId xmlns:p14="http://schemas.microsoft.com/office/powerpoint/2010/main" val="6846125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ZoneTexte 25"/>
          <p:cNvSpPr txBox="1"/>
          <p:nvPr/>
        </p:nvSpPr>
        <p:spPr>
          <a:xfrm>
            <a:off x="0" y="133700"/>
            <a:ext cx="12192000" cy="523220"/>
          </a:xfrm>
          <a:prstGeom prst="rect">
            <a:avLst/>
          </a:prstGeom>
          <a:ln/>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fr-FR" sz="2000" b="1">
                <a:solidFill>
                  <a:schemeClr val="accent4">
                    <a:lumMod val="60000"/>
                    <a:lumOff val="40000"/>
                  </a:schemeClr>
                </a:solidFill>
                <a:latin typeface="Bookman Old Style" panose="02050604050505020204" pitchFamily="18" charset="0"/>
              </a:rPr>
              <a:t>I. EXPERIENCE IN EVALUATING TAX EXPENDITURE (6/6)</a:t>
            </a:r>
            <a:endParaRPr lang="fr-FR" sz="2000" b="1">
              <a:solidFill>
                <a:schemeClr val="bg1">
                  <a:lumMod val="95000"/>
                </a:schemeClr>
              </a:solidFill>
              <a:latin typeface="Bookman Old Style" panose="02050604050505020204" pitchFamily="18" charset="0"/>
            </a:endParaRPr>
          </a:p>
        </p:txBody>
      </p:sp>
      <p:pic>
        <p:nvPicPr>
          <p:cNvPr id="9" name="Espace réservé du contenu 7">
            <a:extLst>
              <a:ext uri="{FF2B5EF4-FFF2-40B4-BE49-F238E27FC236}">
                <a16:creationId xmlns:a16="http://schemas.microsoft.com/office/drawing/2014/main" id="{8FB0F3DB-0E33-443C-9927-A8687A79CA08}"/>
              </a:ext>
            </a:extLst>
          </p:cNvPr>
          <p:cNvPicPr>
            <a:picLocks noChangeAspect="1"/>
          </p:cNvPicPr>
          <p:nvPr/>
        </p:nvPicPr>
        <p:blipFill>
          <a:blip r:embed="rId2"/>
          <a:stretch>
            <a:fillRect/>
          </a:stretch>
        </p:blipFill>
        <p:spPr>
          <a:xfrm>
            <a:off x="143692" y="1100870"/>
            <a:ext cx="6657702" cy="5234616"/>
          </a:xfrm>
          <a:prstGeom prst="rect">
            <a:avLst/>
          </a:prstGeom>
          <a:solidFill>
            <a:schemeClr val="accent5">
              <a:lumMod val="40000"/>
              <a:lumOff val="60000"/>
            </a:schemeClr>
          </a:solidFill>
        </p:spPr>
      </p:pic>
      <p:graphicFrame>
        <p:nvGraphicFramePr>
          <p:cNvPr id="10" name="Tableau 9">
            <a:extLst>
              <a:ext uri="{FF2B5EF4-FFF2-40B4-BE49-F238E27FC236}">
                <a16:creationId xmlns:a16="http://schemas.microsoft.com/office/drawing/2014/main" id="{98F373CA-5640-4BD5-8D73-B64531E447CE}"/>
              </a:ext>
            </a:extLst>
          </p:cNvPr>
          <p:cNvGraphicFramePr>
            <a:graphicFrameLocks noGrp="1"/>
          </p:cNvGraphicFramePr>
          <p:nvPr>
            <p:extLst>
              <p:ext uri="{D42A27DB-BD31-4B8C-83A1-F6EECF244321}">
                <p14:modId xmlns:p14="http://schemas.microsoft.com/office/powerpoint/2010/main" val="4036552140"/>
              </p:ext>
            </p:extLst>
          </p:nvPr>
        </p:nvGraphicFramePr>
        <p:xfrm>
          <a:off x="6983425" y="1240971"/>
          <a:ext cx="4877261" cy="2024126"/>
        </p:xfrm>
        <a:graphic>
          <a:graphicData uri="http://schemas.openxmlformats.org/drawingml/2006/table">
            <a:tbl>
              <a:tblPr firstRow="1" firstCol="1" bandRow="1">
                <a:tableStyleId>{93296810-A885-4BE3-A3E7-6D5BEEA58F35}</a:tableStyleId>
              </a:tblPr>
              <a:tblGrid>
                <a:gridCol w="1467388">
                  <a:extLst>
                    <a:ext uri="{9D8B030D-6E8A-4147-A177-3AD203B41FA5}">
                      <a16:colId xmlns:a16="http://schemas.microsoft.com/office/drawing/2014/main" val="3857718102"/>
                    </a:ext>
                  </a:extLst>
                </a:gridCol>
                <a:gridCol w="872561">
                  <a:extLst>
                    <a:ext uri="{9D8B030D-6E8A-4147-A177-3AD203B41FA5}">
                      <a16:colId xmlns:a16="http://schemas.microsoft.com/office/drawing/2014/main" val="4123798584"/>
                    </a:ext>
                  </a:extLst>
                </a:gridCol>
                <a:gridCol w="656060">
                  <a:extLst>
                    <a:ext uri="{9D8B030D-6E8A-4147-A177-3AD203B41FA5}">
                      <a16:colId xmlns:a16="http://schemas.microsoft.com/office/drawing/2014/main" val="264085638"/>
                    </a:ext>
                  </a:extLst>
                </a:gridCol>
                <a:gridCol w="656060">
                  <a:extLst>
                    <a:ext uri="{9D8B030D-6E8A-4147-A177-3AD203B41FA5}">
                      <a16:colId xmlns:a16="http://schemas.microsoft.com/office/drawing/2014/main" val="4718893"/>
                    </a:ext>
                  </a:extLst>
                </a:gridCol>
                <a:gridCol w="656060">
                  <a:extLst>
                    <a:ext uri="{9D8B030D-6E8A-4147-A177-3AD203B41FA5}">
                      <a16:colId xmlns:a16="http://schemas.microsoft.com/office/drawing/2014/main" val="779454301"/>
                    </a:ext>
                  </a:extLst>
                </a:gridCol>
                <a:gridCol w="569132">
                  <a:extLst>
                    <a:ext uri="{9D8B030D-6E8A-4147-A177-3AD203B41FA5}">
                      <a16:colId xmlns:a16="http://schemas.microsoft.com/office/drawing/2014/main" val="1107943828"/>
                    </a:ext>
                  </a:extLst>
                </a:gridCol>
              </a:tblGrid>
              <a:tr h="373526">
                <a:tc>
                  <a:txBody>
                    <a:bodyPr/>
                    <a:lstStyle/>
                    <a:p>
                      <a:pPr algn="ctr">
                        <a:lnSpc>
                          <a:spcPct val="107000"/>
                        </a:lnSpc>
                        <a:spcAft>
                          <a:spcPts val="800"/>
                        </a:spcAft>
                      </a:pPr>
                      <a:r>
                        <a:rPr lang="fr-FR" sz="1200">
                          <a:effectLst/>
                        </a:rPr>
                        <a:t>RUBRIQUES</a:t>
                      </a:r>
                    </a:p>
                    <a:p>
                      <a:pPr algn="ctr">
                        <a:lnSpc>
                          <a:spcPct val="107000"/>
                        </a:lnSpc>
                        <a:spcAft>
                          <a:spcPts val="800"/>
                        </a:spcAft>
                      </a:pPr>
                      <a:r>
                        <a:rPr lang="fr-FR" sz="1200">
                          <a:effectLst/>
                        </a:rPr>
                        <a:t>2021 data</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Amount</a:t>
                      </a:r>
                      <a:endParaRPr lang="x-none" sz="1200">
                        <a:effectLst/>
                      </a:endParaRPr>
                    </a:p>
                    <a:p>
                      <a:pPr algn="ctr">
                        <a:lnSpc>
                          <a:spcPct val="107000"/>
                        </a:lnSpc>
                        <a:spcAft>
                          <a:spcPts val="800"/>
                        </a:spcAft>
                      </a:pPr>
                      <a:r>
                        <a:rPr lang="fr-FR" sz="1200">
                          <a:effectLst/>
                        </a:rPr>
                        <a:t>(in billions of FCFA)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Share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of tax revenue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of total revenue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of GDP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77389499"/>
                  </a:ext>
                </a:extLst>
              </a:tr>
              <a:tr h="376550">
                <a:tc>
                  <a:txBody>
                    <a:bodyPr/>
                    <a:lstStyle/>
                    <a:p>
                      <a:pPr>
                        <a:lnSpc>
                          <a:spcPct val="107000"/>
                        </a:lnSpc>
                        <a:spcAft>
                          <a:spcPts val="800"/>
                        </a:spcAft>
                      </a:pPr>
                      <a:r>
                        <a:rPr lang="fr-FR" sz="1200">
                          <a:effectLst/>
                        </a:rPr>
                        <a:t>Indirect tax expenditure</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178,27</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92,2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16,5</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13,8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57090617"/>
                  </a:ext>
                </a:extLst>
              </a:tr>
              <a:tr h="376550">
                <a:tc>
                  <a:txBody>
                    <a:bodyPr/>
                    <a:lstStyle/>
                    <a:p>
                      <a:pPr algn="just">
                        <a:lnSpc>
                          <a:spcPct val="107000"/>
                        </a:lnSpc>
                        <a:spcAft>
                          <a:spcPts val="800"/>
                        </a:spcAft>
                      </a:pPr>
                      <a:r>
                        <a:rPr lang="fr-FR" sz="1200">
                          <a:effectLst/>
                        </a:rPr>
                        <a:t>Direct tax expenditure</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15,09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7,8</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1,4</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0,2</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13668520"/>
                  </a:ext>
                </a:extLst>
              </a:tr>
              <a:tr h="376550">
                <a:tc>
                  <a:txBody>
                    <a:bodyPr/>
                    <a:lstStyle/>
                    <a:p>
                      <a:pPr algn="just">
                        <a:lnSpc>
                          <a:spcPct val="107000"/>
                        </a:lnSpc>
                        <a:spcAft>
                          <a:spcPts val="800"/>
                        </a:spcAft>
                      </a:pPr>
                      <a:r>
                        <a:rPr lang="fr-FR" sz="1200">
                          <a:effectLst/>
                        </a:rPr>
                        <a:t>Total tax expenditure</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193,36</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100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17,9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14,9</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400">
                          <a:effectLst/>
                        </a:rPr>
                        <a:t>2,0</a:t>
                      </a:r>
                      <a:endParaRPr lang="x-none"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5365123"/>
                  </a:ext>
                </a:extLst>
              </a:tr>
            </a:tbl>
          </a:graphicData>
        </a:graphic>
      </p:graphicFrame>
      <p:graphicFrame>
        <p:nvGraphicFramePr>
          <p:cNvPr id="11" name="Tableau 10">
            <a:extLst>
              <a:ext uri="{FF2B5EF4-FFF2-40B4-BE49-F238E27FC236}">
                <a16:creationId xmlns:a16="http://schemas.microsoft.com/office/drawing/2014/main" id="{241363D4-E9B0-4E69-800D-451BD756BFB3}"/>
              </a:ext>
            </a:extLst>
          </p:cNvPr>
          <p:cNvGraphicFramePr>
            <a:graphicFrameLocks noGrp="1"/>
          </p:cNvGraphicFramePr>
          <p:nvPr>
            <p:extLst>
              <p:ext uri="{D42A27DB-BD31-4B8C-83A1-F6EECF244321}">
                <p14:modId xmlns:p14="http://schemas.microsoft.com/office/powerpoint/2010/main" val="609850336"/>
              </p:ext>
            </p:extLst>
          </p:nvPr>
        </p:nvGraphicFramePr>
        <p:xfrm>
          <a:off x="7001231" y="3815380"/>
          <a:ext cx="4877261" cy="2121582"/>
        </p:xfrm>
        <a:graphic>
          <a:graphicData uri="http://schemas.openxmlformats.org/drawingml/2006/table">
            <a:tbl>
              <a:tblPr firstRow="1" firstCol="1" bandRow="1">
                <a:tableStyleId>{93296810-A885-4BE3-A3E7-6D5BEEA58F35}</a:tableStyleId>
              </a:tblPr>
              <a:tblGrid>
                <a:gridCol w="1467388">
                  <a:extLst>
                    <a:ext uri="{9D8B030D-6E8A-4147-A177-3AD203B41FA5}">
                      <a16:colId xmlns:a16="http://schemas.microsoft.com/office/drawing/2014/main" val="3857718102"/>
                    </a:ext>
                  </a:extLst>
                </a:gridCol>
                <a:gridCol w="872561">
                  <a:extLst>
                    <a:ext uri="{9D8B030D-6E8A-4147-A177-3AD203B41FA5}">
                      <a16:colId xmlns:a16="http://schemas.microsoft.com/office/drawing/2014/main" val="4123798584"/>
                    </a:ext>
                  </a:extLst>
                </a:gridCol>
                <a:gridCol w="656060">
                  <a:extLst>
                    <a:ext uri="{9D8B030D-6E8A-4147-A177-3AD203B41FA5}">
                      <a16:colId xmlns:a16="http://schemas.microsoft.com/office/drawing/2014/main" val="264085638"/>
                    </a:ext>
                  </a:extLst>
                </a:gridCol>
                <a:gridCol w="656060">
                  <a:extLst>
                    <a:ext uri="{9D8B030D-6E8A-4147-A177-3AD203B41FA5}">
                      <a16:colId xmlns:a16="http://schemas.microsoft.com/office/drawing/2014/main" val="4718893"/>
                    </a:ext>
                  </a:extLst>
                </a:gridCol>
                <a:gridCol w="656060">
                  <a:extLst>
                    <a:ext uri="{9D8B030D-6E8A-4147-A177-3AD203B41FA5}">
                      <a16:colId xmlns:a16="http://schemas.microsoft.com/office/drawing/2014/main" val="779454301"/>
                    </a:ext>
                  </a:extLst>
                </a:gridCol>
                <a:gridCol w="569132">
                  <a:extLst>
                    <a:ext uri="{9D8B030D-6E8A-4147-A177-3AD203B41FA5}">
                      <a16:colId xmlns:a16="http://schemas.microsoft.com/office/drawing/2014/main" val="1107943828"/>
                    </a:ext>
                  </a:extLst>
                </a:gridCol>
              </a:tblGrid>
              <a:tr h="918837">
                <a:tc>
                  <a:txBody>
                    <a:bodyPr/>
                    <a:lstStyle/>
                    <a:p>
                      <a:pPr algn="ctr">
                        <a:lnSpc>
                          <a:spcPct val="107000"/>
                        </a:lnSpc>
                        <a:spcAft>
                          <a:spcPts val="800"/>
                        </a:spcAft>
                      </a:pPr>
                      <a:r>
                        <a:rPr lang="fr-FR" sz="1200">
                          <a:effectLst/>
                        </a:rPr>
                        <a:t>RUBRIQUES</a:t>
                      </a:r>
                    </a:p>
                    <a:p>
                      <a:pPr algn="ctr">
                        <a:lnSpc>
                          <a:spcPct val="107000"/>
                        </a:lnSpc>
                        <a:spcAft>
                          <a:spcPts val="800"/>
                        </a:spcAft>
                      </a:pPr>
                      <a:r>
                        <a:rPr lang="fr-FR" sz="1200">
                          <a:effectLst/>
                        </a:rPr>
                        <a:t>2022 data</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Amount</a:t>
                      </a:r>
                      <a:endParaRPr lang="x-none" sz="1200">
                        <a:effectLst/>
                      </a:endParaRPr>
                    </a:p>
                    <a:p>
                      <a:pPr algn="ctr">
                        <a:lnSpc>
                          <a:spcPct val="107000"/>
                        </a:lnSpc>
                        <a:spcAft>
                          <a:spcPts val="800"/>
                        </a:spcAft>
                      </a:pPr>
                      <a:r>
                        <a:rPr lang="fr-FR" sz="1200">
                          <a:effectLst/>
                        </a:rPr>
                        <a:t>(in billions of FCFA)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Share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of tax revenue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of total revenue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800"/>
                        </a:spcAft>
                      </a:pPr>
                      <a:r>
                        <a:rPr lang="fr-FR" sz="1200">
                          <a:effectLst/>
                        </a:rPr>
                        <a:t>% of GDP </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177389499"/>
                  </a:ext>
                </a:extLst>
              </a:tr>
              <a:tr h="400915">
                <a:tc>
                  <a:txBody>
                    <a:bodyPr/>
                    <a:lstStyle/>
                    <a:p>
                      <a:pPr>
                        <a:lnSpc>
                          <a:spcPct val="107000"/>
                        </a:lnSpc>
                        <a:spcAft>
                          <a:spcPts val="800"/>
                        </a:spcAft>
                      </a:pPr>
                      <a:r>
                        <a:rPr lang="fr-FR" sz="1200">
                          <a:effectLst/>
                        </a:rPr>
                        <a:t>Indirect tax expenditure</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163,91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93,8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12,4</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10,9</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1,5</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2257090617"/>
                  </a:ext>
                </a:extLst>
              </a:tr>
              <a:tr h="400915">
                <a:tc>
                  <a:txBody>
                    <a:bodyPr/>
                    <a:lstStyle/>
                    <a:p>
                      <a:pPr algn="just">
                        <a:lnSpc>
                          <a:spcPct val="107000"/>
                        </a:lnSpc>
                        <a:spcAft>
                          <a:spcPts val="800"/>
                        </a:spcAft>
                      </a:pPr>
                      <a:r>
                        <a:rPr lang="fr-FR" sz="1200">
                          <a:effectLst/>
                        </a:rPr>
                        <a:t>Direct tax expenditure</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10,91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6,2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0,8</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0,7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0,1</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013668520"/>
                  </a:ext>
                </a:extLst>
              </a:tr>
              <a:tr h="400915">
                <a:tc>
                  <a:txBody>
                    <a:bodyPr/>
                    <a:lstStyle/>
                    <a:p>
                      <a:pPr algn="just">
                        <a:lnSpc>
                          <a:spcPct val="107000"/>
                        </a:lnSpc>
                        <a:spcAft>
                          <a:spcPts val="800"/>
                        </a:spcAft>
                      </a:pPr>
                      <a:r>
                        <a:rPr lang="fr-FR" sz="1200">
                          <a:effectLst/>
                        </a:rPr>
                        <a:t>Total tax expenditure</a:t>
                      </a:r>
                      <a:endParaRPr lang="x-none" sz="12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174,82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100</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13,2</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11,7</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fr-FR" sz="1400">
                          <a:effectLst/>
                        </a:rPr>
                        <a:t>1,6</a:t>
                      </a:r>
                      <a:endParaRPr lang="fr-FR" sz="14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val="3735365123"/>
                  </a:ext>
                </a:extLst>
              </a:tr>
            </a:tbl>
          </a:graphicData>
        </a:graphic>
      </p:graphicFrame>
    </p:spTree>
    <p:extLst>
      <p:ext uri="{BB962C8B-B14F-4D97-AF65-F5344CB8AC3E}">
        <p14:creationId xmlns:p14="http://schemas.microsoft.com/office/powerpoint/2010/main" val="21763604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483dba53-7734-44b0-a8e9-8dd24ce872c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3F009AA20B2ED4399E9C39C77341190" ma:contentTypeVersion="15" ma:contentTypeDescription="Create a new document." ma:contentTypeScope="" ma:versionID="e51c0e6a976e31a83e840c0bd05819be">
  <xsd:schema xmlns:xsd="http://www.w3.org/2001/XMLSchema" xmlns:xs="http://www.w3.org/2001/XMLSchema" xmlns:p="http://schemas.microsoft.com/office/2006/metadata/properties" xmlns:ns3="483dba53-7734-44b0-a8e9-8dd24ce872c9" xmlns:ns4="c7d0f312-d748-48d1-b1de-9d5105df2206" targetNamespace="http://schemas.microsoft.com/office/2006/metadata/properties" ma:root="true" ma:fieldsID="cbd2116a1f1963a2b4ca6db55099263a" ns3:_="" ns4:_="">
    <xsd:import namespace="483dba53-7734-44b0-a8e9-8dd24ce872c9"/>
    <xsd:import namespace="c7d0f312-d748-48d1-b1de-9d5105df2206"/>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3dba53-7734-44b0-a8e9-8dd24ce872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7d0f312-d748-48d1-b1de-9d5105df220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11610FB-6B60-430A-AF7F-2F73E6063DBE}">
  <ds:schemaRefs>
    <ds:schemaRef ds:uri="483dba53-7734-44b0-a8e9-8dd24ce872c9"/>
    <ds:schemaRef ds:uri="c7d0f312-d748-48d1-b1de-9d5105df220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033DA6C-8452-4A89-8703-C94BDCE1001E}">
  <ds:schemaRefs>
    <ds:schemaRef ds:uri="483dba53-7734-44b0-a8e9-8dd24ce872c9"/>
    <ds:schemaRef ds:uri="c7d0f312-d748-48d1-b1de-9d5105df220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3E94AD6-F46A-4C53-9E59-89117639EB2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22</Slides>
  <Notes>1</Notes>
  <HiddenSlides>0</HiddenSlides>
  <ScaleCrop>false</ScaleCrop>
  <HeadingPairs>
    <vt:vector size="4" baseType="variant">
      <vt:variant>
        <vt:lpstr>Theme</vt:lpstr>
      </vt:variant>
      <vt:variant>
        <vt:i4>2</vt:i4>
      </vt:variant>
      <vt:variant>
        <vt:lpstr>Slide Titles</vt:lpstr>
      </vt:variant>
      <vt:variant>
        <vt:i4>22</vt:i4>
      </vt:variant>
    </vt:vector>
  </HeadingPairs>
  <TitlesOfParts>
    <vt:vector size="24" baseType="lpstr">
      <vt:lpstr>Office Theme</vt:lpstr>
      <vt:lpstr>Office Theme</vt:lpstr>
      <vt:lpstr>CHALLENGES AND OPPORTUNITIES IN MEASURING TAX EXPENDITURE IN BENIN  REGIONAL WORKSHOP ON  INTEGRATED NATIONAL FINANCING FRAMEWORKS 2024 PUBLIC FINANCE FOR SUSTAINABLE DEVELOPMENT IN AFRICA   Thibaut TOSSOU Economic and Statistical Engineer  General Directorate of Taxes of Benin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Macroeconomics and Governance Division  Macroeconomic Analysis Section; Economic Governance and Public Finance Section; Development Planning Section</dc:title>
  <dc:creator>Bartholomew Armah</dc:creator>
  <cp:keywords>, docId:0FE96BCAEA1AA9B8F5F17FD6651196AD</cp:keywords>
  <cp:revision>1</cp:revision>
  <dcterms:created xsi:type="dcterms:W3CDTF">2021-07-06T08:28:28Z</dcterms:created>
  <dcterms:modified xsi:type="dcterms:W3CDTF">2024-06-11T10:33:28Z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0x01010043F009AA20B2ED4399E9C39C77341190</vt:lpwstr>
  </property>
</Properties>
</file>