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48" r:id="rId5"/>
  </p:sldMasterIdLst>
  <p:notesMasterIdLst>
    <p:notesMasterId r:id="rId18"/>
  </p:notesMasterIdLst>
  <p:sldIdLst>
    <p:sldId id="263" r:id="rId6"/>
    <p:sldId id="339" r:id="rId7"/>
    <p:sldId id="340" r:id="rId8"/>
    <p:sldId id="341" r:id="rId9"/>
    <p:sldId id="346" r:id="rId10"/>
    <p:sldId id="347" r:id="rId11"/>
    <p:sldId id="342" r:id="rId12"/>
    <p:sldId id="348" r:id="rId13"/>
    <p:sldId id="344" r:id="rId14"/>
    <p:sldId id="343" r:id="rId15"/>
    <p:sldId id="345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353" autoAdjust="0"/>
  </p:normalViewPr>
  <p:slideViewPr>
    <p:cSldViewPr snapToGrid="0">
      <p:cViewPr>
        <p:scale>
          <a:sx n="101" d="100"/>
          <a:sy n="101" d="100"/>
        </p:scale>
        <p:origin x="58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M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Revenue as percentage of GDP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Sheet1!$D$5:$O$5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Sheet1!$D$6:$O$6</c:f>
              <c:numCache>
                <c:formatCode>General</c:formatCode>
                <c:ptCount val="12"/>
                <c:pt idx="0">
                  <c:v>24</c:v>
                </c:pt>
                <c:pt idx="1">
                  <c:v>25</c:v>
                </c:pt>
                <c:pt idx="2">
                  <c:v>22</c:v>
                </c:pt>
                <c:pt idx="3">
                  <c:v>23</c:v>
                </c:pt>
                <c:pt idx="4">
                  <c:v>20</c:v>
                </c:pt>
                <c:pt idx="5">
                  <c:v>18</c:v>
                </c:pt>
                <c:pt idx="6">
                  <c:v>17</c:v>
                </c:pt>
                <c:pt idx="7">
                  <c:v>19</c:v>
                </c:pt>
                <c:pt idx="8">
                  <c:v>19</c:v>
                </c:pt>
                <c:pt idx="9">
                  <c:v>18</c:v>
                </c:pt>
                <c:pt idx="10">
                  <c:v>17</c:v>
                </c:pt>
                <c:pt idx="1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3A-4407-BB0C-4C01AAF71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7456"/>
        <c:axId val="2868416"/>
      </c:lineChart>
      <c:catAx>
        <c:axId val="28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M"/>
          </a:p>
        </c:txPr>
        <c:crossAx val="2868416"/>
        <c:crosses val="autoZero"/>
        <c:auto val="1"/>
        <c:lblAlgn val="ctr"/>
        <c:lblOffset val="100"/>
        <c:noMultiLvlLbl val="0"/>
      </c:catAx>
      <c:valAx>
        <c:axId val="286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M"/>
          </a:p>
        </c:txPr>
        <c:crossAx val="2867456"/>
        <c:crosses val="autoZero"/>
        <c:crossBetween val="between"/>
      </c:valAx>
      <c:spPr>
        <a:solidFill>
          <a:srgbClr val="FFFF00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 w="15875" cap="flat" cmpd="sng" algn="ctr">
      <a:solidFill>
        <a:schemeClr val="accent6">
          <a:lumMod val="75000"/>
        </a:schemeClr>
      </a:solidFill>
      <a:round/>
    </a:ln>
    <a:effectLst/>
  </c:spPr>
  <c:txPr>
    <a:bodyPr/>
    <a:lstStyle/>
    <a:p>
      <a:pPr>
        <a:defRPr/>
      </a:pPr>
      <a:endParaRPr lang="en-CM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02:39:39.05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18 1 24575,'0'0'0,"-7"10"0,-3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02:44:00.2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297 316 24575,'-2'-1'0,"0"1"0,-1-1 0,1 1 0,0-1 0,0 0 0,0 1 0,-1-1 0,1 0 0,0 0 0,0-1 0,1 1 0,-1 0 0,0-1 0,0 1 0,0-1 0,1 0 0,-1 1 0,1-1 0,-2-3 0,-26-46 0,9 16 0,-8-1 0,-2 2 0,-49-45 0,45 47 0,9 14-1365,13 13-5461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C8DE8-BA0E-4DA2-95BE-C8A86B9CC13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9C306-965E-4D9F-BE84-E09AC9C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3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9C306-965E-4D9F-BE84-E09AC9C6A7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9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B851-04AD-4A7F-B9F2-7E4598AA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011CE-C8CA-4A62-864A-EC6170932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F2661-A2E0-4C63-A6B2-E596004C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238-0F9F-4CB8-B0B2-8C60D0153741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8B5B9-7718-4BF6-AD93-79690F8F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95939-95EC-45B6-B1BE-103188F3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DB64-21F3-4F0A-8BF0-59DD72DA3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1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7BB3-1B04-40F8-94D4-818A5FAF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617EF-441E-482F-8EF2-47921D2E3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90129-1CCB-438D-B625-B35EF23B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238-0F9F-4CB8-B0B2-8C60D0153741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B95CD-2551-41E8-B3D0-E3A4BBBA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1E9D9-D033-45F6-8210-7175D892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DB64-21F3-4F0A-8BF0-59DD72DA3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88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9AB22-5FD4-4F54-A1AA-1866A87A4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49245-8EC7-49E9-BCEE-3D44AC333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30F69-AB1C-4C52-BF45-82E2C641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238-0F9F-4CB8-B0B2-8C60D0153741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B809F-1FEA-426F-9B97-7E6DCF80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444AF-4A53-4AB8-9BF8-D8783B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DB64-21F3-4F0A-8BF0-59DD72DA3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52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2334218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9537700" y="5524500"/>
            <a:ext cx="1955800" cy="921970"/>
          </a:xfrm>
          <a:prstGeom prst="rect">
            <a:avLst/>
          </a:prstGeom>
        </p:spPr>
      </p:pic>
      <p:pic>
        <p:nvPicPr>
          <p:cNvPr id="3" name="Picture 2" descr="A blue logo with a circle and a circle with a circle and a circle with a circle with a circle and a circle with a circle with a circle with a circle with a circle with a circle&#10;&#10;Description automatically generated">
            <a:extLst>
              <a:ext uri="{FF2B5EF4-FFF2-40B4-BE49-F238E27FC236}">
                <a16:creationId xmlns:a16="http://schemas.microsoft.com/office/drawing/2014/main" id="{5CFDA3DC-E494-911C-57A6-C19F9C30D84E}"/>
              </a:ext>
            </a:extLst>
          </p:cNvPr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70651" y="192400"/>
            <a:ext cx="1261745" cy="469265"/>
          </a:xfrm>
          <a:prstGeom prst="rect">
            <a:avLst/>
          </a:prstGeom>
          <a:ln/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305F9115-D268-B7A2-7DAC-45039349DEE6}"/>
              </a:ext>
            </a:extLst>
          </p:cNvPr>
          <p:cNvPicPr/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5899024" y="192233"/>
            <a:ext cx="371475" cy="754380"/>
          </a:xfrm>
          <a:prstGeom prst="rect">
            <a:avLst/>
          </a:prstGeom>
          <a:ln/>
        </p:spPr>
      </p:pic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8CE3A8EF-6915-7A3B-6CB7-CB7C800EEE78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5878" y="299866"/>
            <a:ext cx="1655445" cy="539115"/>
          </a:xfrm>
          <a:prstGeom prst="rect">
            <a:avLst/>
          </a:prstGeom>
          <a:ln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353A11-88E3-DF8A-21D4-730150DA84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2580" y="6209615"/>
            <a:ext cx="1539240" cy="2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1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5FD4-2B07-40B2-BA58-80DBCF96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38FCD-A5D6-433C-A206-D008844AF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0FF4D-CA56-4717-ABDC-186A7573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238-0F9F-4CB8-B0B2-8C60D0153741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9EC33-1B3A-41C1-831E-47507E99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5A230-E4ED-48C6-9665-89EEA1F0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DB64-21F3-4F0A-8BF0-59DD72DA3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4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06CA-A91C-463A-9132-AB2BDDF29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1C752-AFE6-46AE-9B3B-667AD6EB3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EEA14-F36A-4E5D-AB5E-A045A919F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238-0F9F-4CB8-B0B2-8C60D0153741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592F-9434-475D-BEEF-F26B5546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9E0A-5713-4AD6-9C0A-31D0E56E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DB64-21F3-4F0A-8BF0-59DD72DA3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53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FDA54-5EE0-437A-A366-B4E795AA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2B8B9-48AA-473D-8465-303F5C154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994FE-5BFA-4749-BB4F-50D4A9636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5AD0E-667F-47EE-859D-8F17F97C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238-0F9F-4CB8-B0B2-8C60D0153741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84958-7B63-495B-9A9C-3C038795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EB2B5-C47D-4619-BC0E-8E333061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DB64-21F3-4F0A-8BF0-59DD72DA3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6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3DD3-6038-4862-8DB3-24380EC2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8E760-BAC1-4DEF-8E58-6B7C2209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CFF46-DEBD-411C-8217-3ACB2C1FC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B3EF4-496D-4336-9C68-EACDECCBF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AFB02D-8903-4425-BC6D-636F4314E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CF9A4-BF82-497C-A256-A1AA84F7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238-0F9F-4CB8-B0B2-8C60D0153741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8946E5-FF08-4181-8B4E-7255DDEE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8B684-9E3E-445B-A843-19A39B1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DB64-21F3-4F0A-8BF0-59DD72DA3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7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8218D-09D4-4EFF-AE23-C489B230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6A7BD-1A68-4952-9A3D-03BC9749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238-0F9F-4CB8-B0B2-8C60D0153741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2A0ED-38C1-476A-8C9F-81B1455F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5C49F-F73F-46C5-B206-B0696036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DB64-21F3-4F0A-8BF0-59DD72DA3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50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689EB-AC71-49EA-8252-E11D2662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238-0F9F-4CB8-B0B2-8C60D0153741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E9F62-A92B-4990-87EF-877F0DF0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EDC8B-4460-4AF1-A2AA-3FD1A84C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DB64-21F3-4F0A-8BF0-59DD72DA3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4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6027-B889-457C-9E20-52B41C44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44906-AD15-4CFC-9DDC-894438F02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6D111-9394-4225-B57E-3D2D91CD4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2C56A-0B13-48D1-A624-894CB4BA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238-0F9F-4CB8-B0B2-8C60D0153741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43941-13FD-48B2-A705-246673D9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DF922-5446-4742-A86B-654B332F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DB64-21F3-4F0A-8BF0-59DD72DA3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6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A14A-6337-4D1E-991A-8C90E2D3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693197-7D5D-4AC7-8B5B-98D426C41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6C2FC-7D06-498D-A46F-16AE4D5CF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6AEAB-7DCD-4DF0-9EEE-9ACBAD81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238-0F9F-4CB8-B0B2-8C60D0153741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7D3C1-BFFE-4F78-BE72-AA872816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890AE-D705-49D4-B1CA-DD38C01F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DB64-21F3-4F0A-8BF0-59DD72DA3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9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05B45-2A5C-426A-87A2-FA8D07FB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DE27B-B535-44E0-B5C7-1D7DB05BE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43D07-0CC4-4F35-A4BF-8BC8FEB64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1238-0F9F-4CB8-B0B2-8C60D0153741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11266-85A3-496E-81D0-B8B77B1D8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408C3-303F-4DDE-8ABE-1FC115074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DB64-21F3-4F0A-8BF0-59DD72DA3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21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D4428F-1F34-41D6-86BB-EBFD1D4D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E6329-47FF-454D-B7E2-0F65964C1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15070-BAFC-4BCD-A47F-D84DA5087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7AD0A-C10C-4E0A-B605-25872C88A4C7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11CD2-F393-4815-A0CE-D4D374838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D3CEF-D52B-4DBB-8E0C-3AC80D864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FBBA-82E8-4899-855E-004C265A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5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habarinetwork.com/can-africa-halt-illicit-financial-flow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mf.org/external/datamapper/GGXWDG_NGDP@WEO/OEMDC/ADVEC/WEOWORLD/AFQ/GNQ/ZWE/CIV/BEN/NGA/NER/GIN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fdb.org/sites/default/files/2023/10/05/matrix_of_policy_options_for_the_domestic_revenue_mobilization_in_africa_during_crisis_and_beyond_final.pdf" TargetMode="Externa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db.org/sites/default/files/2023/10/05/matrix_of_policy_options_for_the_domestic_revenue_mobilization_in_africa_during_crisis_and_beyond_final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plomacy.edu/resource/reforms-to-the-international-financial-architecture-our-common-agenda-policy-brief-6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ergy.gov/cmm/what-are-critical-materials-and-critical-minerals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0A60-F5C6-B949-93F9-8123B827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66" y="2202180"/>
            <a:ext cx="9896167" cy="2978953"/>
          </a:xfrm>
        </p:spPr>
        <p:txBody>
          <a:bodyPr anchor="t" anchorCtr="0"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700" dirty="0">
                <a:latin typeface="Aptos" panose="020B0004020202020204" pitchFamily="34" charset="0"/>
              </a:rPr>
              <a:t>AFRODAD’s PRESENTATION</a:t>
            </a:r>
            <a:br>
              <a:rPr lang="en-GB" sz="2700" dirty="0">
                <a:latin typeface="Aptos" panose="020B0004020202020204" pitchFamily="34" charset="0"/>
              </a:rPr>
            </a:br>
            <a:br>
              <a:rPr lang="en-GB" sz="2700" dirty="0">
                <a:latin typeface="Aptos" panose="020B0004020202020204" pitchFamily="34" charset="0"/>
              </a:rPr>
            </a:br>
            <a:r>
              <a:rPr lang="en-US" sz="1800" b="1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Workshop on Integrated National Financing Frameworks 2024</a:t>
            </a:r>
            <a:br>
              <a:rPr lang="en-GB" sz="1800" b="1" kern="0" dirty="0">
                <a:effectLst/>
                <a:latin typeface="Aptos" panose="020B0004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</a:br>
            <a:r>
              <a:rPr lang="en-US" sz="1800" b="1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Finance for Sustainable Development in Africa</a:t>
            </a:r>
            <a:br>
              <a:rPr lang="en-GB" sz="1800" b="1" kern="0" dirty="0">
                <a:effectLst/>
                <a:latin typeface="Aptos" panose="020B0004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</a:br>
            <a:br>
              <a:rPr lang="en-GB" sz="1300" dirty="0">
                <a:latin typeface="Aptos" panose="020B0004020202020204" pitchFamily="34" charset="0"/>
              </a:rPr>
            </a:br>
            <a:r>
              <a:rPr lang="en-US" sz="1800" dirty="0">
                <a:latin typeface="Aptos" panose="020B0004020202020204" pitchFamily="34" charset="0"/>
              </a:rPr>
              <a:t>by</a:t>
            </a:r>
            <a:br>
              <a:rPr lang="en-US" sz="1800" dirty="0">
                <a:latin typeface="Aptos" panose="020B0004020202020204" pitchFamily="34" charset="0"/>
              </a:rPr>
            </a:br>
            <a:br>
              <a:rPr lang="en-US" sz="1800" dirty="0">
                <a:latin typeface="Aptos" panose="020B0004020202020204" pitchFamily="34" charset="0"/>
              </a:rPr>
            </a:br>
            <a:r>
              <a:rPr lang="en-US" sz="1800" dirty="0">
                <a:latin typeface="Aptos" panose="020B0004020202020204" pitchFamily="34" charset="0"/>
              </a:rPr>
              <a:t>YUNGONG, Theophilus Jong</a:t>
            </a:r>
            <a:br>
              <a:rPr lang="en-US" sz="1600" dirty="0">
                <a:latin typeface="Aptos" panose="020B0004020202020204" pitchFamily="34" charset="0"/>
              </a:rPr>
            </a:br>
            <a:br>
              <a:rPr lang="fr-FR" sz="1600" dirty="0">
                <a:latin typeface="Aptos" panose="020B0004020202020204" pitchFamily="34" charset="0"/>
              </a:rPr>
            </a:b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907463-66D6-634F-8999-ECE9EAA94504}"/>
              </a:ext>
            </a:extLst>
          </p:cNvPr>
          <p:cNvSpPr txBox="1">
            <a:spLocks/>
          </p:cNvSpPr>
          <p:nvPr/>
        </p:nvSpPr>
        <p:spPr>
          <a:xfrm>
            <a:off x="1283277" y="5752879"/>
            <a:ext cx="6844723" cy="8955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>
                <a:latin typeface="Aptos" panose="020B0004020202020204" pitchFamily="34" charset="0"/>
              </a:rPr>
              <a:t>Addis Ababa, Ethiopia 12-13 June 2024</a:t>
            </a:r>
          </a:p>
          <a:p>
            <a:pPr algn="r"/>
            <a:endParaRPr lang="en-US" sz="18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9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AE52-E183-2E07-DDE6-29E78419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2157" cy="87043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b="1" dirty="0">
                <a:latin typeface="Aptos" panose="020B0004020202020204" pitchFamily="34" charset="0"/>
              </a:rPr>
              <a:t>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DDACF-BC60-4DA1-56DF-855931DF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36" y="6550311"/>
            <a:ext cx="1539240" cy="2368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0C1727-A3FB-F43A-58E8-EF09088723A3}"/>
              </a:ext>
            </a:extLst>
          </p:cNvPr>
          <p:cNvSpPr txBox="1"/>
          <p:nvPr/>
        </p:nvSpPr>
        <p:spPr>
          <a:xfrm>
            <a:off x="780399" y="1031517"/>
            <a:ext cx="8575198" cy="543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Leadership in global and regional spaces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ptos" panose="020B0004020202020204" pitchFamily="34" charset="0"/>
              </a:rPr>
              <a:t>Shaping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policy dialogue, narratives and outcomes – tax cooperation &amp; FFD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G20 and Africa – increasing recognition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BRICS and Africa and changing multipolar world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Demographics – building on this dividend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Increased markets, l</a:t>
            </a:r>
            <a:r>
              <a:rPr lang="en-GB" sz="2000" dirty="0" err="1">
                <a:solidFill>
                  <a:prstClr val="black"/>
                </a:solidFill>
                <a:latin typeface="Aptos" panose="020B0004020202020204" pitchFamily="34" charset="0"/>
              </a:rPr>
              <a:t>abour</a:t>
            </a:r>
            <a:r>
              <a:rPr lang="en-GB" sz="2000" dirty="0">
                <a:solidFill>
                  <a:prstClr val="black"/>
                </a:solidFill>
                <a:latin typeface="Aptos" panose="020B0004020202020204" pitchFamily="34" charset="0"/>
              </a:rPr>
              <a:t> force and manpower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Need investing in human capital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African Union institutions and their blueprints – political will required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Coordinated African approach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Promoting regional integration and trade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Aptos" panose="020B0004020202020204" pitchFamily="34" charset="0"/>
              </a:rPr>
              <a:t>Leveraging development cooperation and partnerships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ptos" panose="020B0004020202020204" pitchFamily="34" charset="0"/>
              </a:rPr>
              <a:t>Development finance institutions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ptos" panose="020B0004020202020204" pitchFamily="34" charset="0"/>
              </a:rPr>
              <a:t>Success strongly reliant in reforming the global financial architecture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2000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42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AE52-E183-2E07-DDE6-29E78419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2157" cy="870431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b="1" dirty="0">
                <a:latin typeface="Aptos" panose="020B0004020202020204" pitchFamily="34" charset="0"/>
              </a:rPr>
              <a:t>AFRODAD’s WORK &amp; INFF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DDACF-BC60-4DA1-56DF-855931DF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36" y="6550311"/>
            <a:ext cx="1539240" cy="236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AA6818-C493-B2F9-4ED5-8E985FC11042}"/>
              </a:ext>
            </a:extLst>
          </p:cNvPr>
          <p:cNvSpPr txBox="1"/>
          <p:nvPr/>
        </p:nvSpPr>
        <p:spPr>
          <a:xfrm>
            <a:off x="838199" y="1130671"/>
            <a:ext cx="860808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12151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About AFRODAD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Pan-African Civil Society organisation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i="0" dirty="0">
                <a:solidFill>
                  <a:srgbClr val="12151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Development finance in Africa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Debt at the core of work</a:t>
            </a:r>
          </a:p>
          <a:p>
            <a:pPr algn="l"/>
            <a:r>
              <a:rPr lang="en-GB" b="1" i="0" dirty="0">
                <a:solidFill>
                  <a:srgbClr val="12151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Development Finance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Sustainable public debt management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i="0" dirty="0">
                <a:solidFill>
                  <a:srgbClr val="12151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Domestic Resource mobilisation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International Public and Private Finance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i="0" dirty="0">
                <a:solidFill>
                  <a:srgbClr val="12151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Legal Analysis an</a:t>
            </a:r>
            <a:r>
              <a:rPr lang="en-GB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d Advocacy on Debt</a:t>
            </a:r>
          </a:p>
          <a:p>
            <a:pPr algn="l"/>
            <a:r>
              <a:rPr lang="en-GB" b="1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Strategy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Convenings – capacity building and policy dialogue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Research and advocacy – national, regional and global policy spaces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Partnership and coordination with key stakeholder</a:t>
            </a:r>
          </a:p>
          <a:p>
            <a:pPr algn="l"/>
            <a:r>
              <a:rPr lang="en-GB" b="1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Results thus far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Momentum on unsustainable debt preserved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Policy cooperation and policy dialogue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Increased awareness on risks and opportunities on debt issues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GB" i="0" dirty="0">
              <a:solidFill>
                <a:srgbClr val="121512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endParaRPr lang="en-GB" b="1" dirty="0">
              <a:solidFill>
                <a:srgbClr val="121512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endParaRPr lang="en-GB" dirty="0">
              <a:solidFill>
                <a:srgbClr val="121512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9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4BA0D-0E42-D30A-B446-54841F9B0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6" b="2541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15508-0D18-44DF-BFD3-089ADA96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3DEB2C-80B9-2A7E-49C9-2535A97D1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340" y="313899"/>
            <a:ext cx="1539240" cy="2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5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AE52-E183-2E07-DDE6-29E78419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2157" cy="87043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b="1" dirty="0">
                <a:latin typeface="Aptos" panose="020B0004020202020204" pitchFamily="34" charset="0"/>
              </a:rPr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DDACF-BC60-4DA1-56DF-855931DF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36" y="6550311"/>
            <a:ext cx="1539240" cy="2368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5FD819-002A-54C2-F9F2-6436BE1D17AE}"/>
              </a:ext>
            </a:extLst>
          </p:cNvPr>
          <p:cNvSpPr txBox="1"/>
          <p:nvPr/>
        </p:nvSpPr>
        <p:spPr>
          <a:xfrm>
            <a:off x="838200" y="982413"/>
            <a:ext cx="6143862" cy="766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Faced with structural challenges:</a:t>
            </a:r>
            <a:r>
              <a:rPr lang="en-GB" dirty="0">
                <a:latin typeface="Aptos" panose="020B0004020202020204" pitchFamily="34" charset="0"/>
              </a:rPr>
              <a:t> have roots, translate into other </a:t>
            </a:r>
            <a:r>
              <a:rPr lang="en-GB" b="1" dirty="0">
                <a:latin typeface="Aptos" panose="020B0004020202020204" pitchFamily="34" charset="0"/>
              </a:rPr>
              <a:t>multiple challenges </a:t>
            </a:r>
            <a:r>
              <a:rPr lang="en-GB" dirty="0">
                <a:latin typeface="Aptos" panose="020B0004020202020204" pitchFamily="34" charset="0"/>
              </a:rPr>
              <a:t>and barrier to Africa’s development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Historical legacies: </a:t>
            </a:r>
            <a:r>
              <a:rPr lang="en-GB" dirty="0">
                <a:latin typeface="Aptos" panose="020B0004020202020204" pitchFamily="34" charset="0"/>
              </a:rPr>
              <a:t>often downplayed but experienced slavery, colonialism and massive dispossession 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Systemic problems: </a:t>
            </a:r>
            <a:r>
              <a:rPr lang="en-GB" dirty="0">
                <a:latin typeface="Aptos" panose="020B0004020202020204" pitchFamily="34" charset="0"/>
              </a:rPr>
              <a:t>faced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with an </a:t>
            </a:r>
            <a:r>
              <a:rPr lang="en-GB" b="1" dirty="0">
                <a:latin typeface="Aptos" panose="020B0004020202020204" pitchFamily="34" charset="0"/>
              </a:rPr>
              <a:t>unfair global financial architecture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The governance problem: </a:t>
            </a:r>
            <a:r>
              <a:rPr lang="en-GB" dirty="0">
                <a:latin typeface="Aptos" panose="020B0004020202020204" pitchFamily="34" charset="0"/>
              </a:rPr>
              <a:t>– have not been able to organise self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Sources of the multiple structural problems and challenges: </a:t>
            </a:r>
            <a:r>
              <a:rPr lang="en-GB" dirty="0">
                <a:latin typeface="Aptos" panose="020B0004020202020204" pitchFamily="34" charset="0"/>
              </a:rPr>
              <a:t>weak economic diversification, infrastructure and human resource deficits, extreme poverty, climate change etc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Debt and development financing lens: </a:t>
            </a:r>
            <a:r>
              <a:rPr lang="en-GB" dirty="0">
                <a:latin typeface="Aptos" panose="020B0004020202020204" pitchFamily="34" charset="0"/>
              </a:rPr>
              <a:t>orchestrates interwoven challenges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CM" dirty="0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421CB9-0840-F2D0-AE26-14CF00E29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64" y="2671112"/>
            <a:ext cx="3002898" cy="197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271C4C-42CF-6D61-A5DF-6ABFD4DC4C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5" t="3254" r="4544"/>
          <a:stretch/>
        </p:blipFill>
        <p:spPr>
          <a:xfrm>
            <a:off x="8198233" y="759203"/>
            <a:ext cx="2855939" cy="202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588686-5019-237B-025C-01CE8B4A4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018" y="4532751"/>
            <a:ext cx="3169154" cy="213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798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AE52-E183-2E07-DDE6-29E78419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2157" cy="87043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b="1" dirty="0">
                <a:latin typeface="Aptos" panose="020B0004020202020204" pitchFamily="34" charset="0"/>
              </a:rPr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DDACF-BC60-4DA1-56DF-855931DF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36" y="6550311"/>
            <a:ext cx="1539240" cy="236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1EB75-76ED-88F5-8DF4-DD838B43F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" r="1541"/>
          <a:stretch/>
        </p:blipFill>
        <p:spPr>
          <a:xfrm>
            <a:off x="780315" y="1375379"/>
            <a:ext cx="5070346" cy="4497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7A6C2-85DC-F3B6-48DD-7147605C05DA}"/>
              </a:ext>
            </a:extLst>
          </p:cNvPr>
          <p:cNvSpPr txBox="1"/>
          <p:nvPr/>
        </p:nvSpPr>
        <p:spPr>
          <a:xfrm>
            <a:off x="6234545" y="1235556"/>
            <a:ext cx="5904819" cy="981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Economic injustice and exploitation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2F0DA-CD65-F552-E8B2-DFC89AC2D43F}"/>
              </a:ext>
            </a:extLst>
          </p:cNvPr>
          <p:cNvSpPr txBox="1"/>
          <p:nvPr/>
        </p:nvSpPr>
        <p:spPr>
          <a:xfrm>
            <a:off x="838200" y="5873319"/>
            <a:ext cx="33099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ptos" panose="020B0004020202020204" pitchFamily="34" charset="0"/>
              </a:rPr>
              <a:t>Source: </a:t>
            </a:r>
            <a:r>
              <a:rPr lang="en-GB" sz="1050" i="1" dirty="0">
                <a:latin typeface="Aptos" panose="020B0004020202020204" pitchFamily="34" charset="0"/>
                <a:hlinkClick r:id="rId4"/>
              </a:rPr>
              <a:t>The Habari Network</a:t>
            </a:r>
            <a:endParaRPr lang="en-CM" sz="1050" i="1" dirty="0"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5FD819-002A-54C2-F9F2-6436BE1D17AE}"/>
              </a:ext>
            </a:extLst>
          </p:cNvPr>
          <p:cNvSpPr txBox="1"/>
          <p:nvPr/>
        </p:nvSpPr>
        <p:spPr>
          <a:xfrm>
            <a:off x="6234545" y="2526249"/>
            <a:ext cx="58037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/>
              <a:t>Unfair global financial architecture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/>
              <a:t>Illicit financial flows and low tax base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/>
              <a:t>Resource capture – mineral wealth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/>
              <a:t>Climate injustice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/>
              <a:t>Trade barriers – tariff barriers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/>
              <a:t>Poverty &amp; Inequalities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/>
              <a:t>Debt, economic and financial haemorrhage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/>
              <a:t>The bleeding of the African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M" b="1" dirty="0"/>
          </a:p>
        </p:txBody>
      </p:sp>
    </p:spTree>
    <p:extLst>
      <p:ext uri="{BB962C8B-B14F-4D97-AF65-F5344CB8AC3E}">
        <p14:creationId xmlns:p14="http://schemas.microsoft.com/office/powerpoint/2010/main" val="163562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AE52-E183-2E07-DDE6-29E78419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2157" cy="87043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b="1" dirty="0">
                <a:latin typeface="Aptos" panose="020B0004020202020204" pitchFamily="34" charset="0"/>
              </a:rPr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DDACF-BC60-4DA1-56DF-855931DF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36" y="6550311"/>
            <a:ext cx="1539240" cy="23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7A6C2-85DC-F3B6-48DD-7147605C05DA}"/>
              </a:ext>
            </a:extLst>
          </p:cNvPr>
          <p:cNvSpPr txBox="1"/>
          <p:nvPr/>
        </p:nvSpPr>
        <p:spPr>
          <a:xfrm>
            <a:off x="838200" y="1183450"/>
            <a:ext cx="5904819" cy="538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Aptos" panose="020B0004020202020204" pitchFamily="34" charset="0"/>
              </a:rPr>
              <a:t>Heavy debt burdens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695D87-B5F9-1372-4BD7-317449123A90}"/>
              </a:ext>
            </a:extLst>
          </p:cNvPr>
          <p:cNvGrpSpPr/>
          <p:nvPr/>
        </p:nvGrpSpPr>
        <p:grpSpPr>
          <a:xfrm>
            <a:off x="838200" y="1786754"/>
            <a:ext cx="6544383" cy="3992721"/>
            <a:chOff x="453421" y="1818631"/>
            <a:chExt cx="6544383" cy="399272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40419AF-30E0-C466-4529-A8E2DB2EBC84}"/>
                </a:ext>
              </a:extLst>
            </p:cNvPr>
            <p:cNvGrpSpPr/>
            <p:nvPr/>
          </p:nvGrpSpPr>
          <p:grpSpPr>
            <a:xfrm>
              <a:off x="625207" y="1956894"/>
              <a:ext cx="6199482" cy="3767004"/>
              <a:chOff x="625207" y="1956894"/>
              <a:chExt cx="6199482" cy="376700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BDECDC5-950C-D68E-3A39-E164861814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873" r="11183"/>
              <a:stretch/>
            </p:blipFill>
            <p:spPr>
              <a:xfrm>
                <a:off x="3694027" y="1956894"/>
                <a:ext cx="3130662" cy="3099809"/>
              </a:xfrm>
              <a:prstGeom prst="rect">
                <a:avLst/>
              </a:prstGeom>
              <a:ln>
                <a:solidFill>
                  <a:schemeClr val="accent1">
                    <a:shade val="15000"/>
                  </a:schemeClr>
                </a:solidFill>
              </a:ln>
              <a:effectLst>
                <a:softEdge rad="112500"/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42D24A6-F92F-C209-1960-6FBA1BB9F2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844"/>
              <a:stretch/>
            </p:blipFill>
            <p:spPr>
              <a:xfrm>
                <a:off x="625207" y="2053881"/>
                <a:ext cx="3243989" cy="3016883"/>
              </a:xfrm>
              <a:prstGeom prst="rect">
                <a:avLst/>
              </a:prstGeom>
              <a:ln>
                <a:solidFill>
                  <a:schemeClr val="accent1">
                    <a:shade val="15000"/>
                  </a:schemeClr>
                </a:solidFill>
              </a:ln>
              <a:effectLst>
                <a:softEdge rad="112500"/>
              </a:effec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6D38BB-4B98-64C7-ECEC-F60B714276FB}"/>
                  </a:ext>
                </a:extLst>
              </p:cNvPr>
              <p:cNvSpPr txBox="1"/>
              <p:nvPr/>
            </p:nvSpPr>
            <p:spPr>
              <a:xfrm>
                <a:off x="1491008" y="5416121"/>
                <a:ext cx="393972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General government gross debt as percent of GDP</a:t>
                </a:r>
                <a:endParaRPr lang="en-CM" sz="1400" b="1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F0B69F9-7A15-E06C-7160-E066AF4EAC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9556" y="5167528"/>
                <a:ext cx="5807466" cy="30464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D00F762-7F6A-D247-B4EC-F3CCDE25BE40}"/>
                </a:ext>
              </a:extLst>
            </p:cNvPr>
            <p:cNvSpPr/>
            <p:nvPr/>
          </p:nvSpPr>
          <p:spPr>
            <a:xfrm>
              <a:off x="453421" y="1818631"/>
              <a:ext cx="6544383" cy="39927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M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CC41BFE-5411-5458-2877-32990C19C922}"/>
              </a:ext>
            </a:extLst>
          </p:cNvPr>
          <p:cNvSpPr txBox="1"/>
          <p:nvPr/>
        </p:nvSpPr>
        <p:spPr>
          <a:xfrm>
            <a:off x="1632627" y="3473607"/>
            <a:ext cx="650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2014</a:t>
            </a:r>
            <a:endParaRPr lang="en-CM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D7017B-0A2D-4E40-FD38-14BE6AED282A}"/>
              </a:ext>
            </a:extLst>
          </p:cNvPr>
          <p:cNvSpPr txBox="1"/>
          <p:nvPr/>
        </p:nvSpPr>
        <p:spPr>
          <a:xfrm>
            <a:off x="4811544" y="3429000"/>
            <a:ext cx="712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2024</a:t>
            </a:r>
            <a:endParaRPr lang="en-CM" sz="1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ED9716-560C-31DE-AA7C-7C509069832A}"/>
              </a:ext>
            </a:extLst>
          </p:cNvPr>
          <p:cNvSpPr txBox="1"/>
          <p:nvPr/>
        </p:nvSpPr>
        <p:spPr>
          <a:xfrm>
            <a:off x="838200" y="5843402"/>
            <a:ext cx="3240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ptos" panose="020B0004020202020204" pitchFamily="34" charset="0"/>
              </a:rPr>
              <a:t>Source: </a:t>
            </a:r>
            <a:r>
              <a:rPr lang="en-GB" sz="1100" i="1" dirty="0">
                <a:latin typeface="Aptos" panose="020B0004020202020204" pitchFamily="34" charset="0"/>
                <a:hlinkClick r:id="rId6"/>
              </a:rPr>
              <a:t>IMF WEO </a:t>
            </a:r>
            <a:r>
              <a:rPr lang="en-GB" sz="1100" i="1" dirty="0" err="1">
                <a:latin typeface="Aptos" panose="020B0004020202020204" pitchFamily="34" charset="0"/>
                <a:hlinkClick r:id="rId6"/>
              </a:rPr>
              <a:t>Datamapper</a:t>
            </a:r>
            <a:endParaRPr lang="en-CM" sz="1100" i="1" dirty="0">
              <a:latin typeface="Aptos" panose="020B00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E853AE-6691-FD33-9B58-E533A954CEE6}"/>
              </a:ext>
            </a:extLst>
          </p:cNvPr>
          <p:cNvSpPr txBox="1"/>
          <p:nvPr/>
        </p:nvSpPr>
        <p:spPr>
          <a:xfrm>
            <a:off x="7494442" y="1452658"/>
            <a:ext cx="446063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Aptos" panose="020B0004020202020204" pitchFamily="34" charset="0"/>
              </a:rPr>
              <a:t>more expensive for developing countries to borrow money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b="1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Aptos" panose="020B0004020202020204" pitchFamily="34" charset="0"/>
              </a:rPr>
              <a:t>costly loans is a structural impediment to permanently eradicating poverty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b="1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Aptos" panose="020B0004020202020204" pitchFamily="34" charset="0"/>
              </a:rPr>
              <a:t>debt payments are a consistent source of financial outflows </a:t>
            </a:r>
          </a:p>
          <a:p>
            <a:endParaRPr lang="en-GB" sz="1600" b="1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Aptos" panose="020B0004020202020204" pitchFamily="34" charset="0"/>
              </a:rPr>
              <a:t>unequal power relations: rules governing debt and borrowing dominated by the global north</a:t>
            </a:r>
          </a:p>
          <a:p>
            <a:endParaRPr lang="en-GB" sz="1600" b="1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Aptos" panose="020B0004020202020204" pitchFamily="34" charset="0"/>
              </a:rPr>
              <a:t>huge development financing gap for SDGs and national development plans</a:t>
            </a:r>
          </a:p>
          <a:p>
            <a:endParaRPr lang="en-GB" sz="1600" b="1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Aptos" panose="020B0004020202020204" pitchFamily="34" charset="0"/>
              </a:rPr>
              <a:t>close an annual financing gap of about US$402 billion between now and 2030 to fast-track its structural transformation  </a:t>
            </a:r>
            <a:endParaRPr lang="en-CM" sz="1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1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AE52-E183-2E07-DDE6-29E78419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2157" cy="87043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b="1" dirty="0">
                <a:latin typeface="Aptos" panose="020B0004020202020204" pitchFamily="34" charset="0"/>
              </a:rPr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DDACF-BC60-4DA1-56DF-855931DF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36" y="6550311"/>
            <a:ext cx="1539240" cy="23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7A6C2-85DC-F3B6-48DD-7147605C05DA}"/>
              </a:ext>
            </a:extLst>
          </p:cNvPr>
          <p:cNvSpPr txBox="1"/>
          <p:nvPr/>
        </p:nvSpPr>
        <p:spPr>
          <a:xfrm>
            <a:off x="838200" y="1183450"/>
            <a:ext cx="5904819" cy="538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Aptos" panose="020B0004020202020204" pitchFamily="34" charset="0"/>
              </a:rPr>
              <a:t>Heavy debt burdens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0DF4F-4F26-C827-91DE-1CB4D6D9E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4" y="2689166"/>
            <a:ext cx="5554676" cy="363646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300321-8A53-1016-82E4-9DE5238918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146119"/>
              </p:ext>
            </p:extLst>
          </p:nvPr>
        </p:nvGraphicFramePr>
        <p:xfrm>
          <a:off x="6392876" y="2689166"/>
          <a:ext cx="5562600" cy="363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BCB7F96-5546-DFDD-A81D-59AC852873A9}"/>
              </a:ext>
            </a:extLst>
          </p:cNvPr>
          <p:cNvSpPr txBox="1"/>
          <p:nvPr/>
        </p:nvSpPr>
        <p:spPr>
          <a:xfrm>
            <a:off x="541324" y="1653494"/>
            <a:ext cx="11414152" cy="97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2D2015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Revenue, % GDP consistently downward trends since 2011 with record amounts for debt service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53% of budget revenues in Africa go for debt payment – above 38 % for global south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2D2015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depicts widening financing gaps for development needs in African countries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D2015"/>
              </a:solidFill>
              <a:effectLst/>
              <a:uLnTx/>
              <a:uFillTx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D2015"/>
              </a:solidFill>
              <a:effectLst/>
              <a:uLnTx/>
              <a:uFillTx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M" dirty="0"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7315D-E0A3-8E89-C0B1-02507129CB55}"/>
              </a:ext>
            </a:extLst>
          </p:cNvPr>
          <p:cNvSpPr txBox="1"/>
          <p:nvPr/>
        </p:nvSpPr>
        <p:spPr>
          <a:xfrm>
            <a:off x="513877" y="6325626"/>
            <a:ext cx="4012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ptos" panose="020B0004020202020204" pitchFamily="34" charset="0"/>
              </a:rPr>
              <a:t>SOURCE: AFRODAD, from International Debt Statistics, 2023</a:t>
            </a:r>
            <a:endParaRPr lang="en-CM" sz="1000" b="1" i="1" dirty="0"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F8D4BC-8EF1-4BE5-459A-C4365C69121E}"/>
              </a:ext>
            </a:extLst>
          </p:cNvPr>
          <p:cNvSpPr txBox="1"/>
          <p:nvPr/>
        </p:nvSpPr>
        <p:spPr>
          <a:xfrm>
            <a:off x="6392876" y="6325626"/>
            <a:ext cx="555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ptos" panose="020B0004020202020204" pitchFamily="34" charset="0"/>
              </a:rPr>
              <a:t>Source: </a:t>
            </a:r>
            <a:r>
              <a:rPr lang="en-GB" sz="1000" b="1" i="1" dirty="0">
                <a:latin typeface="Aptos" panose="020B0004020202020204" pitchFamily="34" charset="0"/>
                <a:hlinkClick r:id="rId5"/>
              </a:rPr>
              <a:t>adapted from AfDB &amp;ADI reports</a:t>
            </a:r>
            <a:endParaRPr lang="en-CM" sz="1000" b="1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7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AE52-E183-2E07-DDE6-29E78419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2157" cy="87043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b="1" dirty="0">
                <a:latin typeface="Aptos" panose="020B0004020202020204" pitchFamily="34" charset="0"/>
              </a:rPr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DDACF-BC60-4DA1-56DF-855931DF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36" y="6550311"/>
            <a:ext cx="1539240" cy="23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7A6C2-85DC-F3B6-48DD-7147605C05DA}"/>
              </a:ext>
            </a:extLst>
          </p:cNvPr>
          <p:cNvSpPr txBox="1"/>
          <p:nvPr/>
        </p:nvSpPr>
        <p:spPr>
          <a:xfrm>
            <a:off x="838200" y="1183450"/>
            <a:ext cx="5904819" cy="538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Aptos" panose="020B0004020202020204" pitchFamily="34" charset="0"/>
              </a:rPr>
              <a:t>Heavy debt burdens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F8D4BC-8EF1-4BE5-459A-C4365C69121E}"/>
              </a:ext>
            </a:extLst>
          </p:cNvPr>
          <p:cNvSpPr txBox="1"/>
          <p:nvPr/>
        </p:nvSpPr>
        <p:spPr>
          <a:xfrm>
            <a:off x="704378" y="6286087"/>
            <a:ext cx="2001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ptos" panose="020B0004020202020204" pitchFamily="34" charset="0"/>
              </a:rPr>
              <a:t>Source: </a:t>
            </a:r>
            <a:r>
              <a:rPr lang="en-GB" sz="1000" b="1" i="1" dirty="0">
                <a:latin typeface="Aptos" panose="020B0004020202020204" pitchFamily="34" charset="0"/>
                <a:hlinkClick r:id="rId3"/>
              </a:rPr>
              <a:t>AfDB &amp;ADI report</a:t>
            </a:r>
            <a:r>
              <a:rPr lang="en-GB" sz="1000" b="1" i="1" dirty="0">
                <a:latin typeface="Aptos" panose="020B0004020202020204" pitchFamily="34" charset="0"/>
              </a:rPr>
              <a:t>, </a:t>
            </a:r>
            <a:endParaRPr lang="en-CM" sz="1000" b="1" i="1" dirty="0">
              <a:latin typeface="Aptos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26E534-14C1-A9C1-BEE6-3DF98924E4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6" r="2097"/>
          <a:stretch/>
        </p:blipFill>
        <p:spPr>
          <a:xfrm>
            <a:off x="763259" y="2117554"/>
            <a:ext cx="7572140" cy="416853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C50A1A-4296-B4D8-1C3A-53A21F65CE81}"/>
              </a:ext>
            </a:extLst>
          </p:cNvPr>
          <p:cNvSpPr txBox="1"/>
          <p:nvPr/>
        </p:nvSpPr>
        <p:spPr>
          <a:xfrm>
            <a:off x="394540" y="1711238"/>
            <a:ext cx="90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ptos" panose="020B0004020202020204" pitchFamily="34" charset="0"/>
              </a:rPr>
              <a:t>Development financing gaps are bigger for Africa compared to other regions and groups</a:t>
            </a:r>
            <a:endParaRPr lang="en-CM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8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AE52-E183-2E07-DDE6-29E78419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2157" cy="87043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b="1" dirty="0">
                <a:latin typeface="Aptos" panose="020B0004020202020204" pitchFamily="34" charset="0"/>
              </a:rPr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DDACF-BC60-4DA1-56DF-855931DF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36" y="6550311"/>
            <a:ext cx="1539240" cy="23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7A6C2-85DC-F3B6-48DD-7147605C05DA}"/>
              </a:ext>
            </a:extLst>
          </p:cNvPr>
          <p:cNvSpPr txBox="1"/>
          <p:nvPr/>
        </p:nvSpPr>
        <p:spPr>
          <a:xfrm>
            <a:off x="838200" y="1183450"/>
            <a:ext cx="6937979" cy="538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Aptos" panose="020B0004020202020204" pitchFamily="34" charset="0"/>
              </a:rPr>
              <a:t>Global Financial Architecture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E853AE-6691-FD33-9B58-E533A954CEE6}"/>
              </a:ext>
            </a:extLst>
          </p:cNvPr>
          <p:cNvSpPr txBox="1"/>
          <p:nvPr/>
        </p:nvSpPr>
        <p:spPr>
          <a:xfrm>
            <a:off x="659981" y="1824654"/>
            <a:ext cx="5732895" cy="5038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Essentially </a:t>
            </a:r>
            <a:r>
              <a:rPr lang="en-GB" b="1" dirty="0" err="1">
                <a:latin typeface="Aptos" panose="020B0004020202020204" pitchFamily="34" charset="0"/>
              </a:rPr>
              <a:t>extractivist</a:t>
            </a:r>
            <a:endParaRPr lang="en-GB" b="1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Unfavourable terms of lending / high-interest rates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Illicit financial flows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Inherently unfair to African countries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Built on colonial legacies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Does not reflect current needs and challenges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Limited access to finance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Unfavourable trade terms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Weak voice and representation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latin typeface="Aptos" panose="020B0004020202020204" pitchFamily="34" charset="0"/>
              </a:rPr>
              <a:t>Source of main structural problems and poverty and inequalities</a:t>
            </a:r>
          </a:p>
          <a:p>
            <a:pPr>
              <a:lnSpc>
                <a:spcPct val="150000"/>
              </a:lnSpc>
            </a:pPr>
            <a:endParaRPr lang="en-GB" b="1" dirty="0"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95A9AF-0BD0-0ACC-180B-86750C74BE9D}"/>
              </a:ext>
            </a:extLst>
          </p:cNvPr>
          <p:cNvSpPr txBox="1"/>
          <p:nvPr/>
        </p:nvSpPr>
        <p:spPr>
          <a:xfrm>
            <a:off x="7597330" y="6275121"/>
            <a:ext cx="2780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ptos" panose="020B0004020202020204" pitchFamily="34" charset="0"/>
              </a:rPr>
              <a:t>Source: </a:t>
            </a:r>
            <a:r>
              <a:rPr lang="en-GB" sz="1000" b="1" i="1" dirty="0">
                <a:latin typeface="Aptos" panose="020B0004020202020204" pitchFamily="34" charset="0"/>
                <a:hlinkClick r:id="rId3"/>
              </a:rPr>
              <a:t>Diplo</a:t>
            </a:r>
            <a:endParaRPr lang="en-CM" sz="1000" b="1" i="1" dirty="0">
              <a:latin typeface="Aptos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66DA47-DB2B-F532-037A-55BADE99F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794" y="336658"/>
            <a:ext cx="3886364" cy="59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9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AE52-E183-2E07-DDE6-29E78419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2157" cy="87043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b="1" dirty="0">
                <a:latin typeface="Aptos" panose="020B0004020202020204" pitchFamily="34" charset="0"/>
              </a:rPr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DDACF-BC60-4DA1-56DF-855931DF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36" y="6550311"/>
            <a:ext cx="1539240" cy="23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7A6C2-85DC-F3B6-48DD-7147605C05DA}"/>
              </a:ext>
            </a:extLst>
          </p:cNvPr>
          <p:cNvSpPr txBox="1"/>
          <p:nvPr/>
        </p:nvSpPr>
        <p:spPr>
          <a:xfrm>
            <a:off x="838200" y="1036421"/>
            <a:ext cx="6937979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Aptos" panose="020B0004020202020204" pitchFamily="34" charset="0"/>
              </a:rPr>
              <a:t>Weak governance and political fragmentation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2EFF50-5881-5220-0E3A-FE015849A973}"/>
                  </a:ext>
                </a:extLst>
              </p14:cNvPr>
              <p14:cNvContentPartPr/>
              <p14:nvPr/>
            </p14:nvContentPartPr>
            <p14:xfrm>
              <a:off x="7482201" y="1558809"/>
              <a:ext cx="6480" cy="9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2EFF50-5881-5220-0E3A-FE015849A9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3561" y="1550169"/>
                <a:ext cx="241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B7897B2-852A-54B5-1B43-EFF44B30DF5A}"/>
                  </a:ext>
                </a:extLst>
              </p14:cNvPr>
              <p14:cNvContentPartPr/>
              <p14:nvPr/>
            </p14:nvContentPartPr>
            <p14:xfrm>
              <a:off x="10042161" y="6030369"/>
              <a:ext cx="107280" cy="113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B7897B2-852A-54B5-1B43-EFF44B30DF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6041" y="6024249"/>
                <a:ext cx="11952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C6D99A1F-A678-47E2-4888-7AC67368E611}"/>
              </a:ext>
            </a:extLst>
          </p:cNvPr>
          <p:cNvGrpSpPr/>
          <p:nvPr/>
        </p:nvGrpSpPr>
        <p:grpSpPr>
          <a:xfrm>
            <a:off x="676764" y="2912728"/>
            <a:ext cx="10765663" cy="3180573"/>
            <a:chOff x="676764" y="2912728"/>
            <a:chExt cx="10765663" cy="31805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96B72D-BD2B-6F0E-12F2-699FCA3E07CC}"/>
                </a:ext>
              </a:extLst>
            </p:cNvPr>
            <p:cNvSpPr txBox="1"/>
            <p:nvPr/>
          </p:nvSpPr>
          <p:spPr>
            <a:xfrm>
              <a:off x="676764" y="3085191"/>
              <a:ext cx="3719624" cy="283564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endParaRPr lang="en-GB" sz="1200" b="1" dirty="0">
                <a:latin typeface="Aptos" panose="020B00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GB" sz="1200" b="1" dirty="0">
                  <a:latin typeface="Aptos" panose="020B0004020202020204" pitchFamily="34" charset="0"/>
                </a:rPr>
                <a:t>Weak institutions &amp; the rule of law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GB" sz="1200" b="1" dirty="0">
                  <a:latin typeface="Aptos" panose="020B0004020202020204" pitchFamily="34" charset="0"/>
                </a:rPr>
                <a:t>Lack of parliaments and oversight bodies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GB" sz="1200" b="1" dirty="0">
                  <a:latin typeface="Aptos" panose="020B0004020202020204" pitchFamily="34" charset="0"/>
                </a:rPr>
                <a:t>Inadequate regulatory framework and poor legal systems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GB" sz="1200" b="1" dirty="0">
                  <a:latin typeface="Aptos" panose="020B0004020202020204" pitchFamily="34" charset="0"/>
                </a:rPr>
                <a:t>Lack of transparency and accountability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GB" sz="1200" b="1" dirty="0">
                  <a:latin typeface="Aptos" panose="020B0004020202020204" pitchFamily="34" charset="0"/>
                </a:rPr>
                <a:t>Pervasive corruption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GB" sz="1200" b="1" dirty="0">
                  <a:latin typeface="Aptos" panose="020B0004020202020204" pitchFamily="34" charset="0"/>
                </a:rPr>
                <a:t>Limited citizen participation 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GB" sz="1200" b="1" dirty="0">
                  <a:latin typeface="Aptos" panose="020B0004020202020204" pitchFamily="34" charset="0"/>
                </a:rPr>
                <a:t> Weak coordination with the global financial architecture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291085-3A2D-04FE-F8A7-8431AD57CB02}"/>
                </a:ext>
              </a:extLst>
            </p:cNvPr>
            <p:cNvSpPr txBox="1"/>
            <p:nvPr/>
          </p:nvSpPr>
          <p:spPr>
            <a:xfrm>
              <a:off x="4917604" y="2912728"/>
              <a:ext cx="2794619" cy="3180573"/>
            </a:xfrm>
            <a:prstGeom prst="rect">
              <a:avLst/>
            </a:prstGeom>
            <a:solidFill>
              <a:srgbClr val="F65890"/>
            </a:solidFill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Unsustainable debt burdens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Aptos" panose="020B0004020202020204" pitchFamily="34" charset="0"/>
                </a:rPr>
                <a:t>Weak domestic resource mobilisation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Aptos" panose="020B0004020202020204" pitchFamily="34" charset="0"/>
                </a:rPr>
                <a:t>Illicit financial flows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Aptos" panose="020B0004020202020204" pitchFamily="34" charset="0"/>
                </a:rPr>
                <a:t>Inefficient tax policies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Aptos" panose="020B0004020202020204" pitchFamily="34" charset="0"/>
                </a:rPr>
                <a:t>Weak industrial policies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Unfavourable global financial architecture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Aptos" panose="020B0004020202020204" pitchFamily="34" charset="0"/>
                </a:rPr>
                <a:t>Increased external dependence and vulnerabilities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Poor infrastructure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BFE1CA-DD33-DF9D-2B72-8641A39CFE68}"/>
                </a:ext>
              </a:extLst>
            </p:cNvPr>
            <p:cNvSpPr txBox="1"/>
            <p:nvPr/>
          </p:nvSpPr>
          <p:spPr>
            <a:xfrm>
              <a:off x="8306262" y="3925220"/>
              <a:ext cx="3136165" cy="70763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Weak structural transformation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Root cause of underdevelopment </a:t>
              </a:r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F5CC20EF-8225-CF1E-51E9-39255D2435FF}"/>
                </a:ext>
              </a:extLst>
            </p:cNvPr>
            <p:cNvSpPr/>
            <p:nvPr/>
          </p:nvSpPr>
          <p:spPr>
            <a:xfrm>
              <a:off x="4467913" y="4379181"/>
              <a:ext cx="378166" cy="247668"/>
            </a:xfrm>
            <a:prstGeom prst="rightArrow">
              <a:avLst/>
            </a:prstGeom>
            <a:solidFill>
              <a:srgbClr val="F658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M"/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A843C07B-8588-26ED-2735-C1BC6F873E54}"/>
                </a:ext>
              </a:extLst>
            </p:cNvPr>
            <p:cNvSpPr/>
            <p:nvPr/>
          </p:nvSpPr>
          <p:spPr>
            <a:xfrm>
              <a:off x="7768622" y="4189808"/>
              <a:ext cx="378166" cy="24766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M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88EC9E7-52E0-8712-99DB-6F624E7CE871}"/>
              </a:ext>
            </a:extLst>
          </p:cNvPr>
          <p:cNvSpPr txBox="1"/>
          <p:nvPr/>
        </p:nvSpPr>
        <p:spPr>
          <a:xfrm>
            <a:off x="612796" y="2229322"/>
            <a:ext cx="723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Abadi" panose="020B0604020104020204" pitchFamily="34" charset="0"/>
              </a:rPr>
              <a:t>Orchestrate and exacerbate existing problems and challenges</a:t>
            </a:r>
            <a:endParaRPr lang="en-CM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4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AE52-E183-2E07-DDE6-29E78419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2157" cy="87043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b="1" dirty="0">
                <a:latin typeface="Aptos" panose="020B0004020202020204" pitchFamily="34" charset="0"/>
              </a:rPr>
              <a:t>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DDACF-BC60-4DA1-56DF-855931DF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36" y="6550311"/>
            <a:ext cx="1539240" cy="236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AA6818-C493-B2F9-4ED5-8E985FC11042}"/>
              </a:ext>
            </a:extLst>
          </p:cNvPr>
          <p:cNvSpPr txBox="1"/>
          <p:nvPr/>
        </p:nvSpPr>
        <p:spPr>
          <a:xfrm>
            <a:off x="838198" y="1130671"/>
            <a:ext cx="92806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12151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Strengthening Domestic Resource Mobilization: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b="1" i="0" dirty="0">
                <a:solidFill>
                  <a:srgbClr val="12151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Tax Reforms:</a:t>
            </a:r>
            <a:r>
              <a:rPr lang="en-GB" b="0" i="0" dirty="0">
                <a:solidFill>
                  <a:srgbClr val="12151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Implementing progressive tax systems, closing tax loopholes, and improving tax administration can generate more domestic revenue</a:t>
            </a:r>
          </a:p>
          <a:p>
            <a:pPr algn="l"/>
            <a:endParaRPr lang="en-GB" b="0" i="0" dirty="0">
              <a:solidFill>
                <a:srgbClr val="121512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Leveraging critical minerals, other natural resources and industrialisation: </a:t>
            </a:r>
            <a:r>
              <a:rPr lang="en-GB" dirty="0">
                <a:solidFill>
                  <a:srgbClr val="12151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transparent and accountable management can create sustainable revenue streams</a:t>
            </a:r>
          </a:p>
          <a:p>
            <a:endParaRPr lang="en-GB" b="0" i="0" dirty="0">
              <a:solidFill>
                <a:srgbClr val="121512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endParaRPr lang="en-GB" dirty="0">
              <a:solidFill>
                <a:srgbClr val="121512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8D40C-E526-4BCC-ABC3-C35F3F3B1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7" r="3570" b="3091"/>
          <a:stretch/>
        </p:blipFill>
        <p:spPr>
          <a:xfrm>
            <a:off x="1095768" y="3100916"/>
            <a:ext cx="3037924" cy="3265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CC672-89BE-470B-E77C-0B1E5DC3A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221" y="3048476"/>
            <a:ext cx="3112989" cy="33889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A3F80D-F128-AE94-2D49-B583AB1966AD}"/>
              </a:ext>
            </a:extLst>
          </p:cNvPr>
          <p:cNvSpPr txBox="1"/>
          <p:nvPr/>
        </p:nvSpPr>
        <p:spPr>
          <a:xfrm>
            <a:off x="6392876" y="6475046"/>
            <a:ext cx="2690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/>
              <a:t>Source: based on US Geological Survey</a:t>
            </a:r>
            <a:endParaRPr lang="en-CM" sz="9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2658DC-2507-2407-8092-F7BC65619632}"/>
              </a:ext>
            </a:extLst>
          </p:cNvPr>
          <p:cNvSpPr txBox="1"/>
          <p:nvPr/>
        </p:nvSpPr>
        <p:spPr>
          <a:xfrm>
            <a:off x="1216912" y="6233592"/>
            <a:ext cx="2690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/>
              <a:t>Source: </a:t>
            </a:r>
            <a:r>
              <a:rPr lang="en-GB" sz="1000" b="1" i="1" dirty="0">
                <a:hlinkClick r:id="rId5"/>
              </a:rPr>
              <a:t>Energy.gov</a:t>
            </a:r>
            <a:endParaRPr lang="en-CM" sz="10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47F92-F111-4EAC-FD70-3EC9F04CB48B}"/>
              </a:ext>
            </a:extLst>
          </p:cNvPr>
          <p:cNvSpPr txBox="1"/>
          <p:nvPr/>
        </p:nvSpPr>
        <p:spPr>
          <a:xfrm flipH="1">
            <a:off x="8174620" y="3316179"/>
            <a:ext cx="3538767" cy="18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Diversification and deepening the tax bas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Spur economic growth and development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>
                <a:solidFill>
                  <a:prstClr val="black"/>
                </a:solidFill>
                <a:latin typeface="Aptos" panose="020B0004020202020204" pitchFamily="34" charset="0"/>
              </a:rPr>
              <a:t>Avoiding experiences of fossil fuel age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2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009AA20B2ED4399E9C39C77341190" ma:contentTypeVersion="15" ma:contentTypeDescription="Create a new document." ma:contentTypeScope="" ma:versionID="e51c0e6a976e31a83e840c0bd05819be">
  <xsd:schema xmlns:xsd="http://www.w3.org/2001/XMLSchema" xmlns:xs="http://www.w3.org/2001/XMLSchema" xmlns:p="http://schemas.microsoft.com/office/2006/metadata/properties" xmlns:ns3="483dba53-7734-44b0-a8e9-8dd24ce872c9" xmlns:ns4="c7d0f312-d748-48d1-b1de-9d5105df2206" targetNamespace="http://schemas.microsoft.com/office/2006/metadata/properties" ma:root="true" ma:fieldsID="cbd2116a1f1963a2b4ca6db55099263a" ns3:_="" ns4:_="">
    <xsd:import namespace="483dba53-7734-44b0-a8e9-8dd24ce872c9"/>
    <xsd:import namespace="c7d0f312-d748-48d1-b1de-9d5105df22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ba53-7734-44b0-a8e9-8dd24ce87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0f312-d748-48d1-b1de-9d5105df220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3dba53-7734-44b0-a8e9-8dd24ce872c9" xsi:nil="true"/>
  </documentManagement>
</p:properties>
</file>

<file path=customXml/itemProps1.xml><?xml version="1.0" encoding="utf-8"?>
<ds:datastoreItem xmlns:ds="http://schemas.openxmlformats.org/officeDocument/2006/customXml" ds:itemID="{93E94AD6-F46A-4C53-9E59-89117639EB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33DA6C-8452-4A89-8703-C94BDCE10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dba53-7734-44b0-a8e9-8dd24ce872c9"/>
    <ds:schemaRef ds:uri="c7d0f312-d748-48d1-b1de-9d5105df22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1610FB-6B60-430A-AF7F-2F73E6063DBE}">
  <ds:schemaRefs>
    <ds:schemaRef ds:uri="http://purl.org/dc/elements/1.1/"/>
    <ds:schemaRef ds:uri="http://schemas.microsoft.com/office/2006/metadata/properties"/>
    <ds:schemaRef ds:uri="c7d0f312-d748-48d1-b1de-9d5105df2206"/>
    <ds:schemaRef ds:uri="http://purl.org/dc/terms/"/>
    <ds:schemaRef ds:uri="http://schemas.openxmlformats.org/package/2006/metadata/core-properties"/>
    <ds:schemaRef ds:uri="483dba53-7734-44b0-a8e9-8dd24ce872c9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5333</TotalTime>
  <Words>752</Words>
  <Application>Microsoft Office PowerPoint</Application>
  <PresentationFormat>Widescreen</PresentationFormat>
  <Paragraphs>139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Abadi</vt:lpstr>
      <vt:lpstr>Aptos</vt:lpstr>
      <vt:lpstr>Arial</vt:lpstr>
      <vt:lpstr>Calibri</vt:lpstr>
      <vt:lpstr>Calibri Light</vt:lpstr>
      <vt:lpstr>Lucida Sans</vt:lpstr>
      <vt:lpstr>Wingdings</vt:lpstr>
      <vt:lpstr>Office Theme</vt:lpstr>
      <vt:lpstr>Office Theme</vt:lpstr>
      <vt:lpstr>AFRODAD’s PRESENTATION  Regional Workshop on Integrated National Financing Frameworks 2024 Public Finance for Sustainable Development in Africa  by  YUNGONG, Theophilus Jong   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OPPORTUNITIES</vt:lpstr>
      <vt:lpstr>OPPORTUNITIES</vt:lpstr>
      <vt:lpstr>AFRODAD’s WORK &amp; INFF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Macroeconomics and Governance Division  Macroeconomic Analysis Section; Economic Governance and Public Finance Section; Development Planning Section</dc:title>
  <dc:creator>Bartholomew Armah</dc:creator>
  <cp:lastModifiedBy>Yungong Theophilus Jong</cp:lastModifiedBy>
  <cp:revision>133</cp:revision>
  <dcterms:created xsi:type="dcterms:W3CDTF">2021-07-06T08:28:28Z</dcterms:created>
  <dcterms:modified xsi:type="dcterms:W3CDTF">2024-06-12T07:41:21Z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0x01010043F009AA20B2ED4399E9C39C77341190</vt:lpwstr>
  </property>
</Properties>
</file>