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333" r:id="rId3"/>
    <p:sldId id="302" r:id="rId4"/>
    <p:sldId id="334" r:id="rId5"/>
    <p:sldId id="2147378026" r:id="rId6"/>
    <p:sldId id="2147378028" r:id="rId7"/>
    <p:sldId id="271" r:id="rId8"/>
    <p:sldId id="2147378014" r:id="rId9"/>
    <p:sldId id="588" r:id="rId10"/>
    <p:sldId id="590" r:id="rId11"/>
    <p:sldId id="592"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EFE7E42-4586-46FE-B9BF-3A9C30F8E481}">
          <p14:sldIdLst>
            <p14:sldId id="257"/>
            <p14:sldId id="333"/>
            <p14:sldId id="302"/>
            <p14:sldId id="334"/>
            <p14:sldId id="2147378026"/>
            <p14:sldId id="2147378028"/>
            <p14:sldId id="271"/>
            <p14:sldId id="2147378014"/>
            <p14:sldId id="588"/>
            <p14:sldId id="590"/>
            <p14:sldId id="592"/>
            <p14:sldId id="26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35305E-430A-55AA-65CF-0E6E56FF4503}" name="MGD_ECA" initials="MGD_ECA" userId="MGD_ECA" providerId="None"/>
  <p188:author id="{FC08EAA9-ADA5-4D0A-E06C-328F10B833CB}" name="Gamal Ibrajim" initials="G I" userId="Gamal Ibrajim"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1F07"/>
    <a:srgbClr val="FFFFCC"/>
    <a:srgbClr val="FFC5DC"/>
    <a:srgbClr val="CCFFFF"/>
    <a:srgbClr val="FF0066"/>
    <a:srgbClr val="FCE9D0"/>
    <a:srgbClr val="FFCC66"/>
    <a:srgbClr val="D7DED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2CE7E8-5D3E-7442-B95E-AB5718C4971C}" v="20" dt="2024-11-17T17:23:58.603"/>
    <p1510:client id="{78DC1ABB-F0BD-45BC-8C52-EE7CA7A46F9E}" v="2" dt="2024-11-18T06:36:00.376"/>
    <p1510:client id="{81763E9D-8B54-9219-44C5-304BF3A294F5}" v="248" dt="2024-11-18T05:30:21.680"/>
    <p1510:client id="{8A46D1A9-C228-185F-F3B7-B2082A998CD9}" v="55" dt="2024-11-17T20:28:26.2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5" d="100"/>
          <a:sy n="55" d="100"/>
        </p:scale>
        <p:origin x="10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sina Katafono" userId="d17150b1-8655-4379-8f35-bca186040978" providerId="ADAL" clId="{78DC1ABB-F0BD-45BC-8C52-EE7CA7A46F9E}"/>
    <pc:docChg chg="addSld modSld">
      <pc:chgData name="Resina Katafono" userId="d17150b1-8655-4379-8f35-bca186040978" providerId="ADAL" clId="{78DC1ABB-F0BD-45BC-8C52-EE7CA7A46F9E}" dt="2024-11-18T06:36:00.366" v="80"/>
      <pc:docMkLst>
        <pc:docMk/>
      </pc:docMkLst>
      <pc:sldChg chg="addSp modSp mod">
        <pc:chgData name="Resina Katafono" userId="d17150b1-8655-4379-8f35-bca186040978" providerId="ADAL" clId="{78DC1ABB-F0BD-45BC-8C52-EE7CA7A46F9E}" dt="2024-11-18T06:32:26.839" v="79" actId="962"/>
        <pc:sldMkLst>
          <pc:docMk/>
          <pc:sldMk cId="1842697002" sldId="257"/>
        </pc:sldMkLst>
        <pc:spChg chg="mod">
          <ac:chgData name="Resina Katafono" userId="d17150b1-8655-4379-8f35-bca186040978" providerId="ADAL" clId="{78DC1ABB-F0BD-45BC-8C52-EE7CA7A46F9E}" dt="2024-11-18T06:31:04.499" v="69" actId="1035"/>
          <ac:spMkLst>
            <pc:docMk/>
            <pc:sldMk cId="1842697002" sldId="257"/>
            <ac:spMk id="2" creationId="{2A850A60-F5C6-B949-93F9-8123B827A653}"/>
          </ac:spMkLst>
        </pc:spChg>
        <pc:spChg chg="mod">
          <ac:chgData name="Resina Katafono" userId="d17150b1-8655-4379-8f35-bca186040978" providerId="ADAL" clId="{78DC1ABB-F0BD-45BC-8C52-EE7CA7A46F9E}" dt="2024-11-18T06:31:08.954" v="75" actId="1035"/>
          <ac:spMkLst>
            <pc:docMk/>
            <pc:sldMk cId="1842697002" sldId="257"/>
            <ac:spMk id="3" creationId="{04F0F33D-2AB0-4C4D-DC4F-889D5D6D540D}"/>
          </ac:spMkLst>
        </pc:spChg>
        <pc:picChg chg="add mod">
          <ac:chgData name="Resina Katafono" userId="d17150b1-8655-4379-8f35-bca186040978" providerId="ADAL" clId="{78DC1ABB-F0BD-45BC-8C52-EE7CA7A46F9E}" dt="2024-11-18T06:32:26.839" v="79" actId="962"/>
          <ac:picMkLst>
            <pc:docMk/>
            <pc:sldMk cId="1842697002" sldId="257"/>
            <ac:picMk id="5" creationId="{A05254D6-B8D8-8D60-0FE2-C42F3937743B}"/>
          </ac:picMkLst>
        </pc:picChg>
      </pc:sldChg>
      <pc:sldChg chg="add">
        <pc:chgData name="Resina Katafono" userId="d17150b1-8655-4379-8f35-bca186040978" providerId="ADAL" clId="{78DC1ABB-F0BD-45BC-8C52-EE7CA7A46F9E}" dt="2024-11-18T06:36:00.366" v="80"/>
        <pc:sldMkLst>
          <pc:docMk/>
          <pc:sldMk cId="4256166938" sldId="588"/>
        </pc:sldMkLst>
      </pc:sldChg>
      <pc:sldChg chg="add">
        <pc:chgData name="Resina Katafono" userId="d17150b1-8655-4379-8f35-bca186040978" providerId="ADAL" clId="{78DC1ABB-F0BD-45BC-8C52-EE7CA7A46F9E}" dt="2024-11-18T06:36:00.366" v="80"/>
        <pc:sldMkLst>
          <pc:docMk/>
          <pc:sldMk cId="513692485" sldId="590"/>
        </pc:sldMkLst>
      </pc:sldChg>
      <pc:sldChg chg="add">
        <pc:chgData name="Resina Katafono" userId="d17150b1-8655-4379-8f35-bca186040978" providerId="ADAL" clId="{78DC1ABB-F0BD-45BC-8C52-EE7CA7A46F9E}" dt="2024-11-18T06:36:00.366" v="80"/>
        <pc:sldMkLst>
          <pc:docMk/>
          <pc:sldMk cId="3782321863" sldId="59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CA080F-6122-4372-9A97-B721A045FF24}" type="doc">
      <dgm:prSet loTypeId="urn:diagrams.loki3.com/BracketList" loCatId="list" qsTypeId="urn:microsoft.com/office/officeart/2005/8/quickstyle/simple1" qsCatId="simple" csTypeId="urn:microsoft.com/office/officeart/2005/8/colors/colorful4" csCatId="colorful" phldr="1"/>
      <dgm:spPr/>
      <dgm:t>
        <a:bodyPr/>
        <a:lstStyle/>
        <a:p>
          <a:endParaRPr lang="en-US"/>
        </a:p>
      </dgm:t>
    </dgm:pt>
    <dgm:pt modelId="{C650F69D-7749-4E96-B1B1-556B1C0EB6F5}">
      <dgm:prSet phldrT="[Text]"/>
      <dgm:spPr/>
      <dgm:t>
        <a:bodyPr/>
        <a:lstStyle/>
        <a:p>
          <a:r>
            <a:rPr lang="en-US" dirty="0"/>
            <a:t>INFF Technical Guidance</a:t>
          </a:r>
        </a:p>
      </dgm:t>
    </dgm:pt>
    <dgm:pt modelId="{5B43595A-B6FA-4410-B2B9-569FDEDB1E08}" type="parTrans" cxnId="{5AC27271-AC99-403B-9961-EF9F871CDFE3}">
      <dgm:prSet/>
      <dgm:spPr/>
      <dgm:t>
        <a:bodyPr/>
        <a:lstStyle/>
        <a:p>
          <a:endParaRPr lang="en-US"/>
        </a:p>
      </dgm:t>
    </dgm:pt>
    <dgm:pt modelId="{1E76F730-2819-4AD9-A546-51724253910E}" type="sibTrans" cxnId="{5AC27271-AC99-403B-9961-EF9F871CDFE3}">
      <dgm:prSet/>
      <dgm:spPr/>
      <dgm:t>
        <a:bodyPr/>
        <a:lstStyle/>
        <a:p>
          <a:endParaRPr lang="en-US"/>
        </a:p>
      </dgm:t>
    </dgm:pt>
    <dgm:pt modelId="{7082E8A4-CAC8-4BA6-8290-464F1ABC01DE}">
      <dgm:prSet phldrT="[Text]"/>
      <dgm:spPr/>
      <dgm:t>
        <a:bodyPr/>
        <a:lstStyle/>
        <a:p>
          <a:r>
            <a:rPr lang="en-US"/>
            <a:t>Overview</a:t>
          </a:r>
          <a:endParaRPr lang="en-US" dirty="0"/>
        </a:p>
      </dgm:t>
    </dgm:pt>
    <dgm:pt modelId="{BD9CE617-4312-400B-AB04-1044A9734062}" type="parTrans" cxnId="{56BCC648-1629-43F4-8D81-078CCD5C7148}">
      <dgm:prSet/>
      <dgm:spPr/>
      <dgm:t>
        <a:bodyPr/>
        <a:lstStyle/>
        <a:p>
          <a:endParaRPr lang="en-US"/>
        </a:p>
      </dgm:t>
    </dgm:pt>
    <dgm:pt modelId="{B874301B-29B9-4875-B01E-478B7CE696BB}" type="sibTrans" cxnId="{56BCC648-1629-43F4-8D81-078CCD5C7148}">
      <dgm:prSet/>
      <dgm:spPr/>
      <dgm:t>
        <a:bodyPr/>
        <a:lstStyle/>
        <a:p>
          <a:endParaRPr lang="en-US"/>
        </a:p>
      </dgm:t>
    </dgm:pt>
    <dgm:pt modelId="{01856715-AD47-403D-A916-D32920393299}">
      <dgm:prSet phldrT="[Text]"/>
      <dgm:spPr/>
      <dgm:t>
        <a:bodyPr/>
        <a:lstStyle/>
        <a:p>
          <a:r>
            <a:rPr lang="en-US" dirty="0"/>
            <a:t>INFF E-learning Courses</a:t>
          </a:r>
        </a:p>
      </dgm:t>
    </dgm:pt>
    <dgm:pt modelId="{3A623B4C-AD11-4A1E-9B64-89A4B2FF39F5}" type="parTrans" cxnId="{921919F7-5BA9-4CA3-86B5-8E66EA545E38}">
      <dgm:prSet/>
      <dgm:spPr/>
      <dgm:t>
        <a:bodyPr/>
        <a:lstStyle/>
        <a:p>
          <a:endParaRPr lang="en-US"/>
        </a:p>
      </dgm:t>
    </dgm:pt>
    <dgm:pt modelId="{3F3285C0-DAB4-4117-96D9-739CAD8B774B}" type="sibTrans" cxnId="{921919F7-5BA9-4CA3-86B5-8E66EA545E38}">
      <dgm:prSet/>
      <dgm:spPr/>
      <dgm:t>
        <a:bodyPr/>
        <a:lstStyle/>
        <a:p>
          <a:endParaRPr lang="en-US"/>
        </a:p>
      </dgm:t>
    </dgm:pt>
    <dgm:pt modelId="{1E6E15E0-3DE5-4209-9014-EACE7364949C}">
      <dgm:prSet phldrT="[Text]"/>
      <dgm:spPr/>
      <dgm:t>
        <a:bodyPr/>
        <a:lstStyle/>
        <a:p>
          <a:r>
            <a:rPr lang="en-US"/>
            <a:t>INFFs: An Introduction</a:t>
          </a:r>
          <a:endParaRPr lang="en-US" dirty="0"/>
        </a:p>
      </dgm:t>
    </dgm:pt>
    <dgm:pt modelId="{724B8350-61B8-40D2-A494-5A04D9B9EF41}" type="parTrans" cxnId="{3700644B-CCF3-47F7-8C8D-15E8877B4E66}">
      <dgm:prSet/>
      <dgm:spPr/>
      <dgm:t>
        <a:bodyPr/>
        <a:lstStyle/>
        <a:p>
          <a:endParaRPr lang="en-US"/>
        </a:p>
      </dgm:t>
    </dgm:pt>
    <dgm:pt modelId="{0A7552D8-8245-4905-89F5-81844006DD01}" type="sibTrans" cxnId="{3700644B-CCF3-47F7-8C8D-15E8877B4E66}">
      <dgm:prSet/>
      <dgm:spPr/>
      <dgm:t>
        <a:bodyPr/>
        <a:lstStyle/>
        <a:p>
          <a:endParaRPr lang="en-US"/>
        </a:p>
      </dgm:t>
    </dgm:pt>
    <dgm:pt modelId="{523EE791-78B0-459E-8929-EE662F3015B5}">
      <dgm:prSet phldrT="[Text]"/>
      <dgm:spPr/>
      <dgm:t>
        <a:bodyPr/>
        <a:lstStyle/>
        <a:p>
          <a:r>
            <a:rPr lang="en-US" dirty="0"/>
            <a:t>INFF Technical Deep Dives</a:t>
          </a:r>
        </a:p>
      </dgm:t>
    </dgm:pt>
    <dgm:pt modelId="{9F5B1E53-7B62-456B-BA61-3DEBFAE5327D}" type="parTrans" cxnId="{C416E3CF-81C6-4218-B4D1-F788507FF2D0}">
      <dgm:prSet/>
      <dgm:spPr/>
      <dgm:t>
        <a:bodyPr/>
        <a:lstStyle/>
        <a:p>
          <a:endParaRPr lang="en-US"/>
        </a:p>
      </dgm:t>
    </dgm:pt>
    <dgm:pt modelId="{A2E6D303-1FF6-46D2-BEBE-2D08852F9AFE}" type="sibTrans" cxnId="{C416E3CF-81C6-4218-B4D1-F788507FF2D0}">
      <dgm:prSet/>
      <dgm:spPr/>
      <dgm:t>
        <a:bodyPr/>
        <a:lstStyle/>
        <a:p>
          <a:endParaRPr lang="en-US"/>
        </a:p>
      </dgm:t>
    </dgm:pt>
    <dgm:pt modelId="{8D274E22-45A1-4B13-81F1-A9B73196F9FF}">
      <dgm:prSet phldrT="[Text]"/>
      <dgm:spPr/>
      <dgm:t>
        <a:bodyPr/>
        <a:lstStyle/>
        <a:p>
          <a:pPr>
            <a:buNone/>
          </a:pPr>
          <a:r>
            <a:rPr kumimoji="0" lang="en-US" b="0" i="0" u="none" strike="noStrike" cap="none" spc="0" normalizeH="0" baseline="0" noProof="0" dirty="0">
              <a:ln/>
              <a:effectLst/>
              <a:uLnTx/>
              <a:uFillTx/>
              <a:latin typeface="Roboto Light"/>
              <a:ea typeface="Roboto Light"/>
              <a:sym typeface="Roboto Light"/>
            </a:rPr>
            <a:t>	SIDS, Climate, DRR, LNOB, Development cooperation, Education, Health, Agriculture, DRR, Budget Credibility, LDCs </a:t>
          </a:r>
          <a:endParaRPr lang="en-US" dirty="0"/>
        </a:p>
      </dgm:t>
    </dgm:pt>
    <dgm:pt modelId="{258E6CA7-D621-4A7B-A56D-2815CA8CF743}" type="parTrans" cxnId="{77F9DB16-ED58-46EA-8EB1-2FB1FA5D0A68}">
      <dgm:prSet/>
      <dgm:spPr/>
      <dgm:t>
        <a:bodyPr/>
        <a:lstStyle/>
        <a:p>
          <a:endParaRPr lang="en-US"/>
        </a:p>
      </dgm:t>
    </dgm:pt>
    <dgm:pt modelId="{2988B097-CD9C-4F03-B5BD-DC1C25161A86}" type="sibTrans" cxnId="{77F9DB16-ED58-46EA-8EB1-2FB1FA5D0A68}">
      <dgm:prSet/>
      <dgm:spPr/>
      <dgm:t>
        <a:bodyPr/>
        <a:lstStyle/>
        <a:p>
          <a:endParaRPr lang="en-US"/>
        </a:p>
      </dgm:t>
    </dgm:pt>
    <dgm:pt modelId="{B5E2159C-91C1-48C3-8AA8-85B4B83F555A}">
      <dgm:prSet/>
      <dgm:spPr/>
      <dgm:t>
        <a:bodyPr/>
        <a:lstStyle/>
        <a:p>
          <a:r>
            <a:rPr lang="en-US"/>
            <a:t>INFFs: From Theory to Practice</a:t>
          </a:r>
          <a:endParaRPr lang="en-US" dirty="0"/>
        </a:p>
      </dgm:t>
    </dgm:pt>
    <dgm:pt modelId="{1E3DDE4C-E934-404D-9995-D8254BA851EB}" type="parTrans" cxnId="{FED071DB-C079-4A10-8BC8-B61687C8E10E}">
      <dgm:prSet/>
      <dgm:spPr/>
      <dgm:t>
        <a:bodyPr/>
        <a:lstStyle/>
        <a:p>
          <a:endParaRPr lang="en-US"/>
        </a:p>
      </dgm:t>
    </dgm:pt>
    <dgm:pt modelId="{4F219B1E-EE69-452A-9EC1-F271A392336B}" type="sibTrans" cxnId="{FED071DB-C079-4A10-8BC8-B61687C8E10E}">
      <dgm:prSet/>
      <dgm:spPr/>
      <dgm:t>
        <a:bodyPr/>
        <a:lstStyle/>
        <a:p>
          <a:endParaRPr lang="en-US"/>
        </a:p>
      </dgm:t>
    </dgm:pt>
    <dgm:pt modelId="{BA517A70-2A69-4A3C-8C32-22568B30A17B}">
      <dgm:prSet/>
      <dgm:spPr/>
      <dgm:t>
        <a:bodyPr/>
        <a:lstStyle/>
        <a:p>
          <a:r>
            <a:rPr lang="en-US" dirty="0"/>
            <a:t>INFFs: Climate Finance</a:t>
          </a:r>
        </a:p>
      </dgm:t>
    </dgm:pt>
    <dgm:pt modelId="{3A70796C-0378-4B28-99B4-E9D8EB7F01AB}" type="parTrans" cxnId="{FDB57C39-C339-4CD3-884A-5BD7FB945F8C}">
      <dgm:prSet/>
      <dgm:spPr/>
      <dgm:t>
        <a:bodyPr/>
        <a:lstStyle/>
        <a:p>
          <a:endParaRPr lang="en-US"/>
        </a:p>
      </dgm:t>
    </dgm:pt>
    <dgm:pt modelId="{23B09A1C-7E5F-4DB0-89BC-65EF101E2D48}" type="sibTrans" cxnId="{FDB57C39-C339-4CD3-884A-5BD7FB945F8C}">
      <dgm:prSet/>
      <dgm:spPr/>
      <dgm:t>
        <a:bodyPr/>
        <a:lstStyle/>
        <a:p>
          <a:endParaRPr lang="en-US"/>
        </a:p>
      </dgm:t>
    </dgm:pt>
    <dgm:pt modelId="{CBBB57E6-A4D3-4F91-84DB-AF75DF606451}">
      <dgm:prSet/>
      <dgm:spPr/>
      <dgm:t>
        <a:bodyPr/>
        <a:lstStyle/>
        <a:p>
          <a:r>
            <a:rPr lang="en-US" dirty="0"/>
            <a:t>BB 1: Assessment &amp; Diagnostics</a:t>
          </a:r>
        </a:p>
      </dgm:t>
    </dgm:pt>
    <dgm:pt modelId="{39A315C4-93BE-401C-AB1B-609675A078BE}" type="parTrans" cxnId="{CB8F5EAF-9E17-4319-9B98-F04075B8DB59}">
      <dgm:prSet/>
      <dgm:spPr/>
      <dgm:t>
        <a:bodyPr/>
        <a:lstStyle/>
        <a:p>
          <a:endParaRPr lang="en-US"/>
        </a:p>
      </dgm:t>
    </dgm:pt>
    <dgm:pt modelId="{0E3F156F-0BBE-4E58-BA2E-C74DD265BD49}" type="sibTrans" cxnId="{CB8F5EAF-9E17-4319-9B98-F04075B8DB59}">
      <dgm:prSet/>
      <dgm:spPr/>
      <dgm:t>
        <a:bodyPr/>
        <a:lstStyle/>
        <a:p>
          <a:endParaRPr lang="en-US"/>
        </a:p>
      </dgm:t>
    </dgm:pt>
    <dgm:pt modelId="{387DD0ED-BC97-4A58-9EE0-8F4A8F6855B7}">
      <dgm:prSet/>
      <dgm:spPr/>
      <dgm:t>
        <a:bodyPr/>
        <a:lstStyle/>
        <a:p>
          <a:r>
            <a:rPr lang="en-US" dirty="0"/>
            <a:t>BB 2: Financing Strategy</a:t>
          </a:r>
        </a:p>
      </dgm:t>
    </dgm:pt>
    <dgm:pt modelId="{54FAFB3A-8879-4A86-936E-49A42491D170}" type="parTrans" cxnId="{C706DEBC-6775-4DA0-9FD7-87294966CAD8}">
      <dgm:prSet/>
      <dgm:spPr/>
      <dgm:t>
        <a:bodyPr/>
        <a:lstStyle/>
        <a:p>
          <a:endParaRPr lang="en-US"/>
        </a:p>
      </dgm:t>
    </dgm:pt>
    <dgm:pt modelId="{6A20E011-99AD-4332-88EC-5FFAAD96F455}" type="sibTrans" cxnId="{C706DEBC-6775-4DA0-9FD7-87294966CAD8}">
      <dgm:prSet/>
      <dgm:spPr/>
      <dgm:t>
        <a:bodyPr/>
        <a:lstStyle/>
        <a:p>
          <a:endParaRPr lang="en-US"/>
        </a:p>
      </dgm:t>
    </dgm:pt>
    <dgm:pt modelId="{D567887F-C302-4EF1-AAB0-6856B155852E}">
      <dgm:prSet/>
      <dgm:spPr/>
      <dgm:t>
        <a:bodyPr/>
        <a:lstStyle/>
        <a:p>
          <a:r>
            <a:rPr lang="en-US" dirty="0"/>
            <a:t>BB 3: Monitoring &amp; Review</a:t>
          </a:r>
        </a:p>
      </dgm:t>
    </dgm:pt>
    <dgm:pt modelId="{039F5895-F151-4635-95CB-EA15562141CB}" type="parTrans" cxnId="{08C95011-5CAD-4EFE-A17C-62A59C51B586}">
      <dgm:prSet/>
      <dgm:spPr/>
      <dgm:t>
        <a:bodyPr/>
        <a:lstStyle/>
        <a:p>
          <a:endParaRPr lang="en-US"/>
        </a:p>
      </dgm:t>
    </dgm:pt>
    <dgm:pt modelId="{F02B8FDB-CDA4-48CA-BD68-1CA558FB1638}" type="sibTrans" cxnId="{08C95011-5CAD-4EFE-A17C-62A59C51B586}">
      <dgm:prSet/>
      <dgm:spPr/>
      <dgm:t>
        <a:bodyPr/>
        <a:lstStyle/>
        <a:p>
          <a:endParaRPr lang="en-US"/>
        </a:p>
      </dgm:t>
    </dgm:pt>
    <dgm:pt modelId="{4E8C1F2F-2EEE-41C1-93D4-4A93828A956E}">
      <dgm:prSet/>
      <dgm:spPr/>
      <dgm:t>
        <a:bodyPr/>
        <a:lstStyle/>
        <a:p>
          <a:r>
            <a:rPr lang="en-US" dirty="0"/>
            <a:t>BB 4: Governance &amp; Coordination</a:t>
          </a:r>
        </a:p>
      </dgm:t>
    </dgm:pt>
    <dgm:pt modelId="{9E15A89A-DE78-4120-B301-7A7E2BEACC71}" type="parTrans" cxnId="{95541DF5-15BE-46F5-9D1F-D31BE33605D7}">
      <dgm:prSet/>
      <dgm:spPr/>
      <dgm:t>
        <a:bodyPr/>
        <a:lstStyle/>
        <a:p>
          <a:endParaRPr lang="en-US"/>
        </a:p>
      </dgm:t>
    </dgm:pt>
    <dgm:pt modelId="{BFF875E7-855E-4AB5-BDF6-5B1AC1CE321F}" type="sibTrans" cxnId="{95541DF5-15BE-46F5-9D1F-D31BE33605D7}">
      <dgm:prSet/>
      <dgm:spPr/>
      <dgm:t>
        <a:bodyPr/>
        <a:lstStyle/>
        <a:p>
          <a:endParaRPr lang="en-US"/>
        </a:p>
      </dgm:t>
    </dgm:pt>
    <dgm:pt modelId="{E05E1363-A5F4-4460-8076-1003F04FDA3A}" type="pres">
      <dgm:prSet presAssocID="{C5CA080F-6122-4372-9A97-B721A045FF24}" presName="Name0" presStyleCnt="0">
        <dgm:presLayoutVars>
          <dgm:dir/>
          <dgm:animLvl val="lvl"/>
          <dgm:resizeHandles val="exact"/>
        </dgm:presLayoutVars>
      </dgm:prSet>
      <dgm:spPr/>
    </dgm:pt>
    <dgm:pt modelId="{97DCD8D1-38EA-45DB-8630-1C7099079446}" type="pres">
      <dgm:prSet presAssocID="{C650F69D-7749-4E96-B1B1-556B1C0EB6F5}" presName="linNode" presStyleCnt="0"/>
      <dgm:spPr/>
    </dgm:pt>
    <dgm:pt modelId="{19C505BB-FD6F-4D6A-9A4B-F4A3834CFB55}" type="pres">
      <dgm:prSet presAssocID="{C650F69D-7749-4E96-B1B1-556B1C0EB6F5}" presName="parTx" presStyleLbl="revTx" presStyleIdx="0" presStyleCnt="3">
        <dgm:presLayoutVars>
          <dgm:chMax val="1"/>
          <dgm:bulletEnabled val="1"/>
        </dgm:presLayoutVars>
      </dgm:prSet>
      <dgm:spPr/>
    </dgm:pt>
    <dgm:pt modelId="{A14D64B5-44FB-4C69-9C60-D40135DD1F71}" type="pres">
      <dgm:prSet presAssocID="{C650F69D-7749-4E96-B1B1-556B1C0EB6F5}" presName="bracket" presStyleLbl="parChTrans1D1" presStyleIdx="0" presStyleCnt="3"/>
      <dgm:spPr/>
    </dgm:pt>
    <dgm:pt modelId="{1F106777-265E-4E06-9811-0F33709A4B01}" type="pres">
      <dgm:prSet presAssocID="{C650F69D-7749-4E96-B1B1-556B1C0EB6F5}" presName="spH" presStyleCnt="0"/>
      <dgm:spPr/>
    </dgm:pt>
    <dgm:pt modelId="{EF3C8B13-17AB-4176-8B8C-259431BAF88C}" type="pres">
      <dgm:prSet presAssocID="{C650F69D-7749-4E96-B1B1-556B1C0EB6F5}" presName="desTx" presStyleLbl="node1" presStyleIdx="0" presStyleCnt="3">
        <dgm:presLayoutVars>
          <dgm:bulletEnabled val="1"/>
        </dgm:presLayoutVars>
      </dgm:prSet>
      <dgm:spPr/>
    </dgm:pt>
    <dgm:pt modelId="{9423C342-6AB9-4B4E-8F23-5573F0FAC9DB}" type="pres">
      <dgm:prSet presAssocID="{1E76F730-2819-4AD9-A546-51724253910E}" presName="spV" presStyleCnt="0"/>
      <dgm:spPr/>
    </dgm:pt>
    <dgm:pt modelId="{4A6A8A8C-99D0-4602-9F8C-35FD47702B64}" type="pres">
      <dgm:prSet presAssocID="{01856715-AD47-403D-A916-D32920393299}" presName="linNode" presStyleCnt="0"/>
      <dgm:spPr/>
    </dgm:pt>
    <dgm:pt modelId="{BF5E7672-766E-400A-9CDF-1F07DE439396}" type="pres">
      <dgm:prSet presAssocID="{01856715-AD47-403D-A916-D32920393299}" presName="parTx" presStyleLbl="revTx" presStyleIdx="1" presStyleCnt="3">
        <dgm:presLayoutVars>
          <dgm:chMax val="1"/>
          <dgm:bulletEnabled val="1"/>
        </dgm:presLayoutVars>
      </dgm:prSet>
      <dgm:spPr/>
    </dgm:pt>
    <dgm:pt modelId="{F1A80CA2-4192-4BC8-94F9-32E6A47353F9}" type="pres">
      <dgm:prSet presAssocID="{01856715-AD47-403D-A916-D32920393299}" presName="bracket" presStyleLbl="parChTrans1D1" presStyleIdx="1" presStyleCnt="3"/>
      <dgm:spPr/>
    </dgm:pt>
    <dgm:pt modelId="{B09714C1-FC54-400B-BFE6-5A10E7623759}" type="pres">
      <dgm:prSet presAssocID="{01856715-AD47-403D-A916-D32920393299}" presName="spH" presStyleCnt="0"/>
      <dgm:spPr/>
    </dgm:pt>
    <dgm:pt modelId="{52E4296C-CF06-47F4-A367-3CEA5E3F47FA}" type="pres">
      <dgm:prSet presAssocID="{01856715-AD47-403D-A916-D32920393299}" presName="desTx" presStyleLbl="node1" presStyleIdx="1" presStyleCnt="3">
        <dgm:presLayoutVars>
          <dgm:bulletEnabled val="1"/>
        </dgm:presLayoutVars>
      </dgm:prSet>
      <dgm:spPr/>
    </dgm:pt>
    <dgm:pt modelId="{761ABDF4-8EF1-44FE-97C0-9858A93DFFB3}" type="pres">
      <dgm:prSet presAssocID="{3F3285C0-DAB4-4117-96D9-739CAD8B774B}" presName="spV" presStyleCnt="0"/>
      <dgm:spPr/>
    </dgm:pt>
    <dgm:pt modelId="{64070A89-B7EB-45B9-8F5F-35738E102DDC}" type="pres">
      <dgm:prSet presAssocID="{523EE791-78B0-459E-8929-EE662F3015B5}" presName="linNode" presStyleCnt="0"/>
      <dgm:spPr/>
    </dgm:pt>
    <dgm:pt modelId="{3B24AB05-349E-452B-BE10-45359C99D6F7}" type="pres">
      <dgm:prSet presAssocID="{523EE791-78B0-459E-8929-EE662F3015B5}" presName="parTx" presStyleLbl="revTx" presStyleIdx="2" presStyleCnt="3">
        <dgm:presLayoutVars>
          <dgm:chMax val="1"/>
          <dgm:bulletEnabled val="1"/>
        </dgm:presLayoutVars>
      </dgm:prSet>
      <dgm:spPr/>
    </dgm:pt>
    <dgm:pt modelId="{229733C2-964B-42D5-AD6B-7721D6875965}" type="pres">
      <dgm:prSet presAssocID="{523EE791-78B0-459E-8929-EE662F3015B5}" presName="bracket" presStyleLbl="parChTrans1D1" presStyleIdx="2" presStyleCnt="3"/>
      <dgm:spPr/>
    </dgm:pt>
    <dgm:pt modelId="{89E26E53-EFCA-413A-A772-42A65864D8A5}" type="pres">
      <dgm:prSet presAssocID="{523EE791-78B0-459E-8929-EE662F3015B5}" presName="spH" presStyleCnt="0"/>
      <dgm:spPr/>
    </dgm:pt>
    <dgm:pt modelId="{C88584FA-BDC6-49D5-BC79-045A6745027E}" type="pres">
      <dgm:prSet presAssocID="{523EE791-78B0-459E-8929-EE662F3015B5}" presName="desTx" presStyleLbl="node1" presStyleIdx="2" presStyleCnt="3">
        <dgm:presLayoutVars>
          <dgm:bulletEnabled val="1"/>
        </dgm:presLayoutVars>
      </dgm:prSet>
      <dgm:spPr/>
    </dgm:pt>
  </dgm:ptLst>
  <dgm:cxnLst>
    <dgm:cxn modelId="{6F0C4E0E-26EB-4E85-B185-CFC37ACA8861}" type="presOf" srcId="{1E6E15E0-3DE5-4209-9014-EACE7364949C}" destId="{52E4296C-CF06-47F4-A367-3CEA5E3F47FA}" srcOrd="0" destOrd="0" presId="urn:diagrams.loki3.com/BracketList"/>
    <dgm:cxn modelId="{A5DBF310-B322-4894-8D5C-BCA055B411A2}" type="presOf" srcId="{7082E8A4-CAC8-4BA6-8290-464F1ABC01DE}" destId="{EF3C8B13-17AB-4176-8B8C-259431BAF88C}" srcOrd="0" destOrd="0" presId="urn:diagrams.loki3.com/BracketList"/>
    <dgm:cxn modelId="{08C95011-5CAD-4EFE-A17C-62A59C51B586}" srcId="{C650F69D-7749-4E96-B1B1-556B1C0EB6F5}" destId="{D567887F-C302-4EF1-AAB0-6856B155852E}" srcOrd="3" destOrd="0" parTransId="{039F5895-F151-4635-95CB-EA15562141CB}" sibTransId="{F02B8FDB-CDA4-48CA-BD68-1CA558FB1638}"/>
    <dgm:cxn modelId="{94C1D714-A0D1-484A-A70E-F3A2608FB6FB}" type="presOf" srcId="{D567887F-C302-4EF1-AAB0-6856B155852E}" destId="{EF3C8B13-17AB-4176-8B8C-259431BAF88C}" srcOrd="0" destOrd="3" presId="urn:diagrams.loki3.com/BracketList"/>
    <dgm:cxn modelId="{77F9DB16-ED58-46EA-8EB1-2FB1FA5D0A68}" srcId="{523EE791-78B0-459E-8929-EE662F3015B5}" destId="{8D274E22-45A1-4B13-81F1-A9B73196F9FF}" srcOrd="0" destOrd="0" parTransId="{258E6CA7-D621-4A7B-A56D-2815CA8CF743}" sibTransId="{2988B097-CD9C-4F03-B5BD-DC1C25161A86}"/>
    <dgm:cxn modelId="{B711EF22-95AE-4A22-9A32-384462148D08}" type="presOf" srcId="{8D274E22-45A1-4B13-81F1-A9B73196F9FF}" destId="{C88584FA-BDC6-49D5-BC79-045A6745027E}" srcOrd="0" destOrd="0" presId="urn:diagrams.loki3.com/BracketList"/>
    <dgm:cxn modelId="{FDB57C39-C339-4CD3-884A-5BD7FB945F8C}" srcId="{01856715-AD47-403D-A916-D32920393299}" destId="{BA517A70-2A69-4A3C-8C32-22568B30A17B}" srcOrd="2" destOrd="0" parTransId="{3A70796C-0378-4B28-99B4-E9D8EB7F01AB}" sibTransId="{23B09A1C-7E5F-4DB0-89BC-65EF101E2D48}"/>
    <dgm:cxn modelId="{59224B41-9A0C-4D84-9016-2C0C7D6CECBB}" type="presOf" srcId="{387DD0ED-BC97-4A58-9EE0-8F4A8F6855B7}" destId="{EF3C8B13-17AB-4176-8B8C-259431BAF88C}" srcOrd="0" destOrd="2" presId="urn:diagrams.loki3.com/BracketList"/>
    <dgm:cxn modelId="{56BCC648-1629-43F4-8D81-078CCD5C7148}" srcId="{C650F69D-7749-4E96-B1B1-556B1C0EB6F5}" destId="{7082E8A4-CAC8-4BA6-8290-464F1ABC01DE}" srcOrd="0" destOrd="0" parTransId="{BD9CE617-4312-400B-AB04-1044A9734062}" sibTransId="{B874301B-29B9-4875-B01E-478B7CE696BB}"/>
    <dgm:cxn modelId="{3A1E2D4B-E82D-4F7E-8E5D-15DDFC613451}" type="presOf" srcId="{523EE791-78B0-459E-8929-EE662F3015B5}" destId="{3B24AB05-349E-452B-BE10-45359C99D6F7}" srcOrd="0" destOrd="0" presId="urn:diagrams.loki3.com/BracketList"/>
    <dgm:cxn modelId="{3700644B-CCF3-47F7-8C8D-15E8877B4E66}" srcId="{01856715-AD47-403D-A916-D32920393299}" destId="{1E6E15E0-3DE5-4209-9014-EACE7364949C}" srcOrd="0" destOrd="0" parTransId="{724B8350-61B8-40D2-A494-5A04D9B9EF41}" sibTransId="{0A7552D8-8245-4905-89F5-81844006DD01}"/>
    <dgm:cxn modelId="{5AC27271-AC99-403B-9961-EF9F871CDFE3}" srcId="{C5CA080F-6122-4372-9A97-B721A045FF24}" destId="{C650F69D-7749-4E96-B1B1-556B1C0EB6F5}" srcOrd="0" destOrd="0" parTransId="{5B43595A-B6FA-4410-B2B9-569FDEDB1E08}" sibTransId="{1E76F730-2819-4AD9-A546-51724253910E}"/>
    <dgm:cxn modelId="{95BD2479-1158-4A8C-8630-11AAFDEA9C18}" type="presOf" srcId="{B5E2159C-91C1-48C3-8AA8-85B4B83F555A}" destId="{52E4296C-CF06-47F4-A367-3CEA5E3F47FA}" srcOrd="0" destOrd="1" presId="urn:diagrams.loki3.com/BracketList"/>
    <dgm:cxn modelId="{A1CF568B-1625-42A0-B4EF-A15705E9B717}" type="presOf" srcId="{BA517A70-2A69-4A3C-8C32-22568B30A17B}" destId="{52E4296C-CF06-47F4-A367-3CEA5E3F47FA}" srcOrd="0" destOrd="2" presId="urn:diagrams.loki3.com/BracketList"/>
    <dgm:cxn modelId="{B32DFBA2-EB11-43F5-9BA9-B800942163A4}" type="presOf" srcId="{CBBB57E6-A4D3-4F91-84DB-AF75DF606451}" destId="{EF3C8B13-17AB-4176-8B8C-259431BAF88C}" srcOrd="0" destOrd="1" presId="urn:diagrams.loki3.com/BracketList"/>
    <dgm:cxn modelId="{9CE902A5-A0F2-41B8-9B75-C1DB84FC7A61}" type="presOf" srcId="{C650F69D-7749-4E96-B1B1-556B1C0EB6F5}" destId="{19C505BB-FD6F-4D6A-9A4B-F4A3834CFB55}" srcOrd="0" destOrd="0" presId="urn:diagrams.loki3.com/BracketList"/>
    <dgm:cxn modelId="{CB8F5EAF-9E17-4319-9B98-F04075B8DB59}" srcId="{C650F69D-7749-4E96-B1B1-556B1C0EB6F5}" destId="{CBBB57E6-A4D3-4F91-84DB-AF75DF606451}" srcOrd="1" destOrd="0" parTransId="{39A315C4-93BE-401C-AB1B-609675A078BE}" sibTransId="{0E3F156F-0BBE-4E58-BA2E-C74DD265BD49}"/>
    <dgm:cxn modelId="{C706DEBC-6775-4DA0-9FD7-87294966CAD8}" srcId="{C650F69D-7749-4E96-B1B1-556B1C0EB6F5}" destId="{387DD0ED-BC97-4A58-9EE0-8F4A8F6855B7}" srcOrd="2" destOrd="0" parTransId="{54FAFB3A-8879-4A86-936E-49A42491D170}" sibTransId="{6A20E011-99AD-4332-88EC-5FFAAD96F455}"/>
    <dgm:cxn modelId="{6D302CBD-CB6C-4E21-9544-3E4DEB2BAEA2}" type="presOf" srcId="{C5CA080F-6122-4372-9A97-B721A045FF24}" destId="{E05E1363-A5F4-4460-8076-1003F04FDA3A}" srcOrd="0" destOrd="0" presId="urn:diagrams.loki3.com/BracketList"/>
    <dgm:cxn modelId="{A8A468C6-FF3D-4217-AC14-048720F3AAC4}" type="presOf" srcId="{4E8C1F2F-2EEE-41C1-93D4-4A93828A956E}" destId="{EF3C8B13-17AB-4176-8B8C-259431BAF88C}" srcOrd="0" destOrd="4" presId="urn:diagrams.loki3.com/BracketList"/>
    <dgm:cxn modelId="{C416E3CF-81C6-4218-B4D1-F788507FF2D0}" srcId="{C5CA080F-6122-4372-9A97-B721A045FF24}" destId="{523EE791-78B0-459E-8929-EE662F3015B5}" srcOrd="2" destOrd="0" parTransId="{9F5B1E53-7B62-456B-BA61-3DEBFAE5327D}" sibTransId="{A2E6D303-1FF6-46D2-BEBE-2D08852F9AFE}"/>
    <dgm:cxn modelId="{D488D8D7-C240-4076-9D77-F82382E32E48}" type="presOf" srcId="{01856715-AD47-403D-A916-D32920393299}" destId="{BF5E7672-766E-400A-9CDF-1F07DE439396}" srcOrd="0" destOrd="0" presId="urn:diagrams.loki3.com/BracketList"/>
    <dgm:cxn modelId="{FED071DB-C079-4A10-8BC8-B61687C8E10E}" srcId="{01856715-AD47-403D-A916-D32920393299}" destId="{B5E2159C-91C1-48C3-8AA8-85B4B83F555A}" srcOrd="1" destOrd="0" parTransId="{1E3DDE4C-E934-404D-9995-D8254BA851EB}" sibTransId="{4F219B1E-EE69-452A-9EC1-F271A392336B}"/>
    <dgm:cxn modelId="{95541DF5-15BE-46F5-9D1F-D31BE33605D7}" srcId="{C650F69D-7749-4E96-B1B1-556B1C0EB6F5}" destId="{4E8C1F2F-2EEE-41C1-93D4-4A93828A956E}" srcOrd="4" destOrd="0" parTransId="{9E15A89A-DE78-4120-B301-7A7E2BEACC71}" sibTransId="{BFF875E7-855E-4AB5-BDF6-5B1AC1CE321F}"/>
    <dgm:cxn modelId="{921919F7-5BA9-4CA3-86B5-8E66EA545E38}" srcId="{C5CA080F-6122-4372-9A97-B721A045FF24}" destId="{01856715-AD47-403D-A916-D32920393299}" srcOrd="1" destOrd="0" parTransId="{3A623B4C-AD11-4A1E-9B64-89A4B2FF39F5}" sibTransId="{3F3285C0-DAB4-4117-96D9-739CAD8B774B}"/>
    <dgm:cxn modelId="{8D9AA131-6DA2-4F3E-9559-BD05EBEB8EC4}" type="presParOf" srcId="{E05E1363-A5F4-4460-8076-1003F04FDA3A}" destId="{97DCD8D1-38EA-45DB-8630-1C7099079446}" srcOrd="0" destOrd="0" presId="urn:diagrams.loki3.com/BracketList"/>
    <dgm:cxn modelId="{0E55FB7A-7598-4CBC-9738-72255C77ADD2}" type="presParOf" srcId="{97DCD8D1-38EA-45DB-8630-1C7099079446}" destId="{19C505BB-FD6F-4D6A-9A4B-F4A3834CFB55}" srcOrd="0" destOrd="0" presId="urn:diagrams.loki3.com/BracketList"/>
    <dgm:cxn modelId="{2118BD8A-8FEE-4FFB-8D56-1F0B857F2473}" type="presParOf" srcId="{97DCD8D1-38EA-45DB-8630-1C7099079446}" destId="{A14D64B5-44FB-4C69-9C60-D40135DD1F71}" srcOrd="1" destOrd="0" presId="urn:diagrams.loki3.com/BracketList"/>
    <dgm:cxn modelId="{07C0CFD9-3BF8-4AD3-A576-B93A04F83C55}" type="presParOf" srcId="{97DCD8D1-38EA-45DB-8630-1C7099079446}" destId="{1F106777-265E-4E06-9811-0F33709A4B01}" srcOrd="2" destOrd="0" presId="urn:diagrams.loki3.com/BracketList"/>
    <dgm:cxn modelId="{1DCCE308-B0DF-4B6D-A0AE-2923C5271698}" type="presParOf" srcId="{97DCD8D1-38EA-45DB-8630-1C7099079446}" destId="{EF3C8B13-17AB-4176-8B8C-259431BAF88C}" srcOrd="3" destOrd="0" presId="urn:diagrams.loki3.com/BracketList"/>
    <dgm:cxn modelId="{A229492B-185E-4A68-9FB3-91AD12CA9621}" type="presParOf" srcId="{E05E1363-A5F4-4460-8076-1003F04FDA3A}" destId="{9423C342-6AB9-4B4E-8F23-5573F0FAC9DB}" srcOrd="1" destOrd="0" presId="urn:diagrams.loki3.com/BracketList"/>
    <dgm:cxn modelId="{18084702-0AC5-4A60-BD04-D2FFAB2822C0}" type="presParOf" srcId="{E05E1363-A5F4-4460-8076-1003F04FDA3A}" destId="{4A6A8A8C-99D0-4602-9F8C-35FD47702B64}" srcOrd="2" destOrd="0" presId="urn:diagrams.loki3.com/BracketList"/>
    <dgm:cxn modelId="{7790724A-6A15-4894-A651-E7D15B3753E1}" type="presParOf" srcId="{4A6A8A8C-99D0-4602-9F8C-35FD47702B64}" destId="{BF5E7672-766E-400A-9CDF-1F07DE439396}" srcOrd="0" destOrd="0" presId="urn:diagrams.loki3.com/BracketList"/>
    <dgm:cxn modelId="{B10659F7-D443-4EC5-B763-110B33952EC1}" type="presParOf" srcId="{4A6A8A8C-99D0-4602-9F8C-35FD47702B64}" destId="{F1A80CA2-4192-4BC8-94F9-32E6A47353F9}" srcOrd="1" destOrd="0" presId="urn:diagrams.loki3.com/BracketList"/>
    <dgm:cxn modelId="{EE2E5499-947B-4565-8DEC-2ABBC2BF1A66}" type="presParOf" srcId="{4A6A8A8C-99D0-4602-9F8C-35FD47702B64}" destId="{B09714C1-FC54-400B-BFE6-5A10E7623759}" srcOrd="2" destOrd="0" presId="urn:diagrams.loki3.com/BracketList"/>
    <dgm:cxn modelId="{C4AB692E-A108-48C6-A445-D311E443372E}" type="presParOf" srcId="{4A6A8A8C-99D0-4602-9F8C-35FD47702B64}" destId="{52E4296C-CF06-47F4-A367-3CEA5E3F47FA}" srcOrd="3" destOrd="0" presId="urn:diagrams.loki3.com/BracketList"/>
    <dgm:cxn modelId="{4C98645A-3B6E-4F37-8B95-DB635261AB1B}" type="presParOf" srcId="{E05E1363-A5F4-4460-8076-1003F04FDA3A}" destId="{761ABDF4-8EF1-44FE-97C0-9858A93DFFB3}" srcOrd="3" destOrd="0" presId="urn:diagrams.loki3.com/BracketList"/>
    <dgm:cxn modelId="{771DE209-8737-48AC-A33C-7063FE4E0CF5}" type="presParOf" srcId="{E05E1363-A5F4-4460-8076-1003F04FDA3A}" destId="{64070A89-B7EB-45B9-8F5F-35738E102DDC}" srcOrd="4" destOrd="0" presId="urn:diagrams.loki3.com/BracketList"/>
    <dgm:cxn modelId="{24672C33-030C-4A69-9F95-7B29D9473F2E}" type="presParOf" srcId="{64070A89-B7EB-45B9-8F5F-35738E102DDC}" destId="{3B24AB05-349E-452B-BE10-45359C99D6F7}" srcOrd="0" destOrd="0" presId="urn:diagrams.loki3.com/BracketList"/>
    <dgm:cxn modelId="{46409999-4D64-4836-83E0-CF5B53DCF085}" type="presParOf" srcId="{64070A89-B7EB-45B9-8F5F-35738E102DDC}" destId="{229733C2-964B-42D5-AD6B-7721D6875965}" srcOrd="1" destOrd="0" presId="urn:diagrams.loki3.com/BracketList"/>
    <dgm:cxn modelId="{9C289548-976D-4DEA-9E63-0ED666712723}" type="presParOf" srcId="{64070A89-B7EB-45B9-8F5F-35738E102DDC}" destId="{89E26E53-EFCA-413A-A772-42A65864D8A5}" srcOrd="2" destOrd="0" presId="urn:diagrams.loki3.com/BracketList"/>
    <dgm:cxn modelId="{960CA2EC-30AF-4A7B-9F59-9A3C80733E95}" type="presParOf" srcId="{64070A89-B7EB-45B9-8F5F-35738E102DDC}" destId="{C88584FA-BDC6-49D5-BC79-045A6745027E}" srcOrd="3" destOrd="0" presId="urn:diagrams.loki3.com/Bracke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505BB-FD6F-4D6A-9A4B-F4A3834CFB55}">
      <dsp:nvSpPr>
        <dsp:cNvPr id="0" name=""/>
        <dsp:cNvSpPr/>
      </dsp:nvSpPr>
      <dsp:spPr>
        <a:xfrm>
          <a:off x="2921" y="601569"/>
          <a:ext cx="1494280" cy="987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US" sz="2100" kern="1200" dirty="0"/>
            <a:t>INFF Technical Guidance</a:t>
          </a:r>
        </a:p>
      </dsp:txBody>
      <dsp:txXfrm>
        <a:off x="2921" y="601569"/>
        <a:ext cx="1494280" cy="987525"/>
      </dsp:txXfrm>
    </dsp:sp>
    <dsp:sp modelId="{A14D64B5-44FB-4C69-9C60-D40135DD1F71}">
      <dsp:nvSpPr>
        <dsp:cNvPr id="0" name=""/>
        <dsp:cNvSpPr/>
      </dsp:nvSpPr>
      <dsp:spPr>
        <a:xfrm>
          <a:off x="1497201" y="184957"/>
          <a:ext cx="298856" cy="1820749"/>
        </a:xfrm>
        <a:prstGeom prst="leftBrace">
          <a:avLst>
            <a:gd name="adj1" fmla="val 35000"/>
            <a:gd name="adj2" fmla="val 50000"/>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3C8B13-17AB-4176-8B8C-259431BAF88C}">
      <dsp:nvSpPr>
        <dsp:cNvPr id="0" name=""/>
        <dsp:cNvSpPr/>
      </dsp:nvSpPr>
      <dsp:spPr>
        <a:xfrm>
          <a:off x="1915600" y="184957"/>
          <a:ext cx="4064443" cy="182074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a:t>Overview</a:t>
          </a:r>
          <a:endParaRPr lang="en-US" sz="2100" kern="1200" dirty="0"/>
        </a:p>
        <a:p>
          <a:pPr marL="228600" lvl="1" indent="-228600" algn="l" defTabSz="933450">
            <a:lnSpc>
              <a:spcPct val="90000"/>
            </a:lnSpc>
            <a:spcBef>
              <a:spcPct val="0"/>
            </a:spcBef>
            <a:spcAft>
              <a:spcPct val="15000"/>
            </a:spcAft>
            <a:buChar char="•"/>
          </a:pPr>
          <a:r>
            <a:rPr lang="en-US" sz="2100" kern="1200" dirty="0"/>
            <a:t>BB 1: Assessment &amp; Diagnostics</a:t>
          </a:r>
        </a:p>
        <a:p>
          <a:pPr marL="228600" lvl="1" indent="-228600" algn="l" defTabSz="933450">
            <a:lnSpc>
              <a:spcPct val="90000"/>
            </a:lnSpc>
            <a:spcBef>
              <a:spcPct val="0"/>
            </a:spcBef>
            <a:spcAft>
              <a:spcPct val="15000"/>
            </a:spcAft>
            <a:buChar char="•"/>
          </a:pPr>
          <a:r>
            <a:rPr lang="en-US" sz="2100" kern="1200" dirty="0"/>
            <a:t>BB 2: Financing Strategy</a:t>
          </a:r>
        </a:p>
        <a:p>
          <a:pPr marL="228600" lvl="1" indent="-228600" algn="l" defTabSz="933450">
            <a:lnSpc>
              <a:spcPct val="90000"/>
            </a:lnSpc>
            <a:spcBef>
              <a:spcPct val="0"/>
            </a:spcBef>
            <a:spcAft>
              <a:spcPct val="15000"/>
            </a:spcAft>
            <a:buChar char="•"/>
          </a:pPr>
          <a:r>
            <a:rPr lang="en-US" sz="2100" kern="1200" dirty="0"/>
            <a:t>BB 3: Monitoring &amp; Review</a:t>
          </a:r>
        </a:p>
        <a:p>
          <a:pPr marL="228600" lvl="1" indent="-228600" algn="l" defTabSz="933450">
            <a:lnSpc>
              <a:spcPct val="90000"/>
            </a:lnSpc>
            <a:spcBef>
              <a:spcPct val="0"/>
            </a:spcBef>
            <a:spcAft>
              <a:spcPct val="15000"/>
            </a:spcAft>
            <a:buChar char="•"/>
          </a:pPr>
          <a:r>
            <a:rPr lang="en-US" sz="2100" kern="1200" dirty="0"/>
            <a:t>BB 4: Governance &amp; Coordination</a:t>
          </a:r>
        </a:p>
      </dsp:txBody>
      <dsp:txXfrm>
        <a:off x="1915600" y="184957"/>
        <a:ext cx="4064443" cy="1820749"/>
      </dsp:txXfrm>
    </dsp:sp>
    <dsp:sp modelId="{BF5E7672-766E-400A-9CDF-1F07DE439396}">
      <dsp:nvSpPr>
        <dsp:cNvPr id="0" name=""/>
        <dsp:cNvSpPr/>
      </dsp:nvSpPr>
      <dsp:spPr>
        <a:xfrm>
          <a:off x="2921" y="2158456"/>
          <a:ext cx="1494280" cy="987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US" sz="2100" kern="1200" dirty="0"/>
            <a:t>INFF E-learning Courses</a:t>
          </a:r>
        </a:p>
      </dsp:txBody>
      <dsp:txXfrm>
        <a:off x="2921" y="2158456"/>
        <a:ext cx="1494280" cy="987525"/>
      </dsp:txXfrm>
    </dsp:sp>
    <dsp:sp modelId="{F1A80CA2-4192-4BC8-94F9-32E6A47353F9}">
      <dsp:nvSpPr>
        <dsp:cNvPr id="0" name=""/>
        <dsp:cNvSpPr/>
      </dsp:nvSpPr>
      <dsp:spPr>
        <a:xfrm>
          <a:off x="1497201" y="2081306"/>
          <a:ext cx="298856" cy="1141825"/>
        </a:xfrm>
        <a:prstGeom prst="leftBrace">
          <a:avLst>
            <a:gd name="adj1" fmla="val 35000"/>
            <a:gd name="adj2" fmla="val 50000"/>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E4296C-CF06-47F4-A367-3CEA5E3F47FA}">
      <dsp:nvSpPr>
        <dsp:cNvPr id="0" name=""/>
        <dsp:cNvSpPr/>
      </dsp:nvSpPr>
      <dsp:spPr>
        <a:xfrm>
          <a:off x="1915600" y="2081306"/>
          <a:ext cx="4064443" cy="1141825"/>
        </a:xfrm>
        <a:prstGeom prst="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a:t>INFFs: An Introduction</a:t>
          </a:r>
          <a:endParaRPr lang="en-US" sz="2100" kern="1200" dirty="0"/>
        </a:p>
        <a:p>
          <a:pPr marL="228600" lvl="1" indent="-228600" algn="l" defTabSz="933450">
            <a:lnSpc>
              <a:spcPct val="90000"/>
            </a:lnSpc>
            <a:spcBef>
              <a:spcPct val="0"/>
            </a:spcBef>
            <a:spcAft>
              <a:spcPct val="15000"/>
            </a:spcAft>
            <a:buChar char="•"/>
          </a:pPr>
          <a:r>
            <a:rPr lang="en-US" sz="2100" kern="1200"/>
            <a:t>INFFs: From Theory to Practice</a:t>
          </a:r>
          <a:endParaRPr lang="en-US" sz="2100" kern="1200" dirty="0"/>
        </a:p>
        <a:p>
          <a:pPr marL="228600" lvl="1" indent="-228600" algn="l" defTabSz="933450">
            <a:lnSpc>
              <a:spcPct val="90000"/>
            </a:lnSpc>
            <a:spcBef>
              <a:spcPct val="0"/>
            </a:spcBef>
            <a:spcAft>
              <a:spcPct val="15000"/>
            </a:spcAft>
            <a:buChar char="•"/>
          </a:pPr>
          <a:r>
            <a:rPr lang="en-US" sz="2100" kern="1200" dirty="0"/>
            <a:t>INFFs: Climate Finance</a:t>
          </a:r>
        </a:p>
      </dsp:txBody>
      <dsp:txXfrm>
        <a:off x="1915600" y="2081306"/>
        <a:ext cx="4064443" cy="1141825"/>
      </dsp:txXfrm>
    </dsp:sp>
    <dsp:sp modelId="{3B24AB05-349E-452B-BE10-45359C99D6F7}">
      <dsp:nvSpPr>
        <dsp:cNvPr id="0" name=""/>
        <dsp:cNvSpPr/>
      </dsp:nvSpPr>
      <dsp:spPr>
        <a:xfrm>
          <a:off x="2921" y="3319035"/>
          <a:ext cx="1494280" cy="1299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US" sz="2100" kern="1200" dirty="0"/>
            <a:t>INFF Technical Deep Dives</a:t>
          </a:r>
        </a:p>
      </dsp:txBody>
      <dsp:txXfrm>
        <a:off x="2921" y="3319035"/>
        <a:ext cx="1494280" cy="1299375"/>
      </dsp:txXfrm>
    </dsp:sp>
    <dsp:sp modelId="{229733C2-964B-42D5-AD6B-7721D6875965}">
      <dsp:nvSpPr>
        <dsp:cNvPr id="0" name=""/>
        <dsp:cNvSpPr/>
      </dsp:nvSpPr>
      <dsp:spPr>
        <a:xfrm>
          <a:off x="1497201" y="3298732"/>
          <a:ext cx="298856" cy="1339980"/>
        </a:xfrm>
        <a:prstGeom prst="leftBrace">
          <a:avLst>
            <a:gd name="adj1" fmla="val 35000"/>
            <a:gd name="adj2" fmla="val 50000"/>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8584FA-BDC6-49D5-BC79-045A6745027E}">
      <dsp:nvSpPr>
        <dsp:cNvPr id="0" name=""/>
        <dsp:cNvSpPr/>
      </dsp:nvSpPr>
      <dsp:spPr>
        <a:xfrm>
          <a:off x="1915600" y="3298732"/>
          <a:ext cx="4064443" cy="1339980"/>
        </a:xfrm>
        <a:prstGeom prst="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None/>
          </a:pPr>
          <a:r>
            <a:rPr kumimoji="0" lang="en-US" sz="2100" b="0" i="0" u="none" strike="noStrike" kern="1200" cap="none" spc="0" normalizeH="0" baseline="0" noProof="0" dirty="0">
              <a:ln/>
              <a:effectLst/>
              <a:uLnTx/>
              <a:uFillTx/>
              <a:latin typeface="Roboto Light"/>
              <a:ea typeface="Roboto Light"/>
              <a:sym typeface="Roboto Light"/>
            </a:rPr>
            <a:t>	SIDS, Climate, DRR, LNOB, Development cooperation, Education, Health, Agriculture, DRR, Budget Credibility, LDCs </a:t>
          </a:r>
          <a:endParaRPr lang="en-US" sz="2100" kern="1200" dirty="0"/>
        </a:p>
      </dsp:txBody>
      <dsp:txXfrm>
        <a:off x="1915600" y="3298732"/>
        <a:ext cx="4064443" cy="1339980"/>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172BA3-C44F-1F49-AA42-BC2AE9B46995}" type="datetimeFigureOut">
              <a:rPr lang="fr-FR" smtClean="0"/>
              <a:t>18/11/2024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8A9FE8-1034-A644-9885-4313E466657F}" type="slidenum">
              <a:rPr lang="fr-FR" smtClean="0"/>
              <a:t>‹#›</a:t>
            </a:fld>
            <a:endParaRPr lang="fr-FR"/>
          </a:p>
        </p:txBody>
      </p:sp>
    </p:spTree>
    <p:extLst>
      <p:ext uri="{BB962C8B-B14F-4D97-AF65-F5344CB8AC3E}">
        <p14:creationId xmlns:p14="http://schemas.microsoft.com/office/powerpoint/2010/main" val="1822988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88A9FE8-1034-A644-9885-4313E466657F}" type="slidenum">
              <a:rPr lang="fr-FR" smtClean="0"/>
              <a:t>1</a:t>
            </a:fld>
            <a:endParaRPr lang="fr-FR"/>
          </a:p>
        </p:txBody>
      </p:sp>
    </p:spTree>
    <p:extLst>
      <p:ext uri="{BB962C8B-B14F-4D97-AF65-F5344CB8AC3E}">
        <p14:creationId xmlns:p14="http://schemas.microsoft.com/office/powerpoint/2010/main" val="781668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de-DE" dirty="0">
              <a:cs typeface="Calibri"/>
            </a:endParaRPr>
          </a:p>
        </p:txBody>
      </p:sp>
      <p:sp>
        <p:nvSpPr>
          <p:cNvPr id="4" name="Slide Number Placeholder 3"/>
          <p:cNvSpPr>
            <a:spLocks noGrp="1"/>
          </p:cNvSpPr>
          <p:nvPr>
            <p:ph type="sldNum" sz="quarter" idx="5"/>
          </p:nvPr>
        </p:nvSpPr>
        <p:spPr/>
        <p:txBody>
          <a:bodyPr/>
          <a:lstStyle/>
          <a:p>
            <a:fld id="{1838DEF1-17EF-4724-8E80-F70080106A86}" type="slidenum">
              <a:rPr lang="en-GB" smtClean="0"/>
              <a:t>11</a:t>
            </a:fld>
            <a:endParaRPr lang="en-GB"/>
          </a:p>
        </p:txBody>
      </p:sp>
    </p:spTree>
    <p:extLst>
      <p:ext uri="{BB962C8B-B14F-4D97-AF65-F5344CB8AC3E}">
        <p14:creationId xmlns:p14="http://schemas.microsoft.com/office/powerpoint/2010/main" val="2232172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88A9FE8-1034-A644-9885-4313E466657F}" type="slidenum">
              <a:rPr lang="fr-FR" smtClean="0"/>
              <a:t>3</a:t>
            </a:fld>
            <a:endParaRPr lang="fr-FR"/>
          </a:p>
        </p:txBody>
      </p:sp>
    </p:spTree>
    <p:extLst>
      <p:ext uri="{BB962C8B-B14F-4D97-AF65-F5344CB8AC3E}">
        <p14:creationId xmlns:p14="http://schemas.microsoft.com/office/powerpoint/2010/main" val="3613906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88A9FE8-1034-A644-9885-4313E466657F}" type="slidenum">
              <a:rPr lang="fr-FR" smtClean="0"/>
              <a:t>4</a:t>
            </a:fld>
            <a:endParaRPr lang="fr-FR"/>
          </a:p>
        </p:txBody>
      </p:sp>
    </p:spTree>
    <p:extLst>
      <p:ext uri="{BB962C8B-B14F-4D97-AF65-F5344CB8AC3E}">
        <p14:creationId xmlns:p14="http://schemas.microsoft.com/office/powerpoint/2010/main" val="1501982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a:t>INFFs have rapidly advanced in Africa since 2019. In the past four years, UNDP has assisted over 30 countries in Sub-Saharan Africa with INFF development. About 20 have finalized their financing strategies, and some are now in implementation.</a:t>
            </a:r>
          </a:p>
          <a:p>
            <a:endParaRPr lang="en-US">
              <a:cs typeface="+mn-lt"/>
            </a:endParaRPr>
          </a:p>
          <a:p>
            <a:r>
              <a:rPr lang="en-US"/>
              <a:t>These strategies align with National Development Plans and provide an integrated framework for public and private finance reforms, including SDG-aligned taxation, budgeting, thematic debt instruments, public-private partnerships, diaspora finance, Islamic finance, and robust monitoring systems.</a:t>
            </a:r>
            <a:endParaRPr lang="en-US">
              <a:cs typeface="Calibri" panose="020F0502020204030204"/>
            </a:endParaRPr>
          </a:p>
          <a:p>
            <a:pPr marL="0" indent="0"/>
            <a:endParaRPr lang="en-US">
              <a:cs typeface="Calibri" panose="020F0502020204030204"/>
            </a:endParaRPr>
          </a:p>
        </p:txBody>
      </p:sp>
      <p:sp>
        <p:nvSpPr>
          <p:cNvPr id="376" name="Google Shape;37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countries progress in the INFF implementation, this forum is an opportunity to reflect:</a:t>
            </a:r>
          </a:p>
          <a:p>
            <a:pPr marL="285750" indent="-285750">
              <a:buFont typeface="Arial"/>
              <a:buChar char="•"/>
            </a:pPr>
            <a:r>
              <a:rPr lang="en-US"/>
              <a:t>What’s working and what isn’t?</a:t>
            </a:r>
            <a:endParaRPr lang="en-US">
              <a:cs typeface="Calibri"/>
            </a:endParaRPr>
          </a:p>
          <a:p>
            <a:pPr marL="285750" indent="-285750">
              <a:buFont typeface="Arial"/>
              <a:buChar char="•"/>
            </a:pPr>
            <a:r>
              <a:rPr lang="en-US"/>
              <a:t>Are ministries incentivized to collaborate, or is it business as usual?</a:t>
            </a:r>
            <a:endParaRPr lang="en-US">
              <a:cs typeface="Calibri"/>
            </a:endParaRPr>
          </a:p>
          <a:p>
            <a:pPr marL="285750" indent="-285750">
              <a:buFont typeface="Arial"/>
              <a:buChar char="•"/>
            </a:pPr>
            <a:r>
              <a:rPr lang="en-US"/>
              <a:t>Will private investments materialize without addressing governance challenges and developing SDG-aligned instruments?</a:t>
            </a:r>
            <a:endParaRPr lang="en-US">
              <a:cs typeface="Calibri"/>
            </a:endParaRPr>
          </a:p>
          <a:p>
            <a:pPr marL="285750" indent="-285750">
              <a:buFont typeface="Arial"/>
              <a:buChar char="•"/>
            </a:pPr>
            <a:r>
              <a:rPr lang="en-US"/>
              <a:t>How can regional and global partners better collaborate to build capacity, foster exchanges, amplify Africa’s voice, and resource INFF implementation?</a:t>
            </a:r>
          </a:p>
          <a:p>
            <a:endParaRPr lang="en-US">
              <a:cs typeface="+mn-lt"/>
            </a:endParaRPr>
          </a:p>
          <a:p>
            <a:r>
              <a:rPr lang="en-US"/>
              <a:t>Country experiences suggest that collaborative ecosystems are essential to success.</a:t>
            </a:r>
          </a:p>
          <a:p>
            <a:pPr marL="285750" indent="-285750">
              <a:buFont typeface="Arial"/>
              <a:buChar char="•"/>
            </a:pPr>
            <a:r>
              <a:rPr lang="en-US"/>
              <a:t>Incentivize inter-ministerial collaboration.</a:t>
            </a:r>
            <a:endParaRPr lang="en-US">
              <a:cs typeface="Calibri"/>
            </a:endParaRPr>
          </a:p>
          <a:p>
            <a:pPr marL="285750" indent="-285750">
              <a:buFont typeface="Arial"/>
              <a:buChar char="•"/>
            </a:pPr>
            <a:r>
              <a:rPr lang="en-US"/>
              <a:t>Enable civil society to strengthen governance and Africa's voice in global forums.</a:t>
            </a:r>
            <a:endParaRPr lang="en-US">
              <a:cs typeface="Calibri"/>
            </a:endParaRPr>
          </a:p>
          <a:p>
            <a:pPr marL="285750" indent="-285750">
              <a:buFont typeface="Arial"/>
              <a:buChar char="•"/>
            </a:pPr>
            <a:r>
              <a:rPr lang="en-US"/>
              <a:t>Engage the private sector to design SDG-aligned instruments.</a:t>
            </a:r>
          </a:p>
          <a:p>
            <a:pPr marL="285750" indent="-285750">
              <a:buFont typeface="Arial"/>
              <a:buChar char="•"/>
            </a:pPr>
            <a:r>
              <a:rPr lang="en-US"/>
              <a:t>Align regional and international partners' efforts within a jointly owned strategy.</a:t>
            </a:r>
            <a:endParaRPr lang="en-US">
              <a:cs typeface="Calibri"/>
            </a:endParaRPr>
          </a:p>
          <a:p>
            <a:pPr marL="285750" indent="-285750">
              <a:buFont typeface="Arial"/>
              <a:buChar char="•"/>
            </a:pPr>
            <a:endParaRPr lang="en-US"/>
          </a:p>
          <a:p>
            <a:endParaRPr lang="en-US" sz="1200">
              <a:cs typeface="Calibri"/>
            </a:endParaRPr>
          </a:p>
          <a:p>
            <a:endParaRPr lang="en-MD"/>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8A9FE8-1034-A644-9885-4313E466657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9932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a:t>For example, countries have:</a:t>
            </a:r>
          </a:p>
          <a:p>
            <a:r>
              <a:rPr lang="en-US" b="1"/>
              <a:t>Used INFFs to </a:t>
            </a:r>
            <a:r>
              <a:rPr lang="en-US" b="1" err="1"/>
              <a:t>harmonise</a:t>
            </a:r>
            <a:r>
              <a:rPr lang="en-US" b="1"/>
              <a:t> efforts among partners:</a:t>
            </a:r>
            <a:endParaRPr lang="en-US" b="1">
              <a:cs typeface="Calibri"/>
            </a:endParaRPr>
          </a:p>
          <a:p>
            <a:r>
              <a:rPr lang="en-US"/>
              <a:t>-Nigeria: Leveraged TIWB to raise $30M in additional revenues and is developing an INFF Fund to align partner efforts.</a:t>
            </a:r>
            <a:endParaRPr lang="en-US">
              <a:cs typeface="Calibri"/>
            </a:endParaRPr>
          </a:p>
          <a:p>
            <a:r>
              <a:rPr lang="en-US"/>
              <a:t>-Senegal: Developed an ESG bonds framework within INFF leading to a $400M AfDB partial guarantee.</a:t>
            </a:r>
            <a:endParaRPr lang="en-US">
              <a:cs typeface="Calibri"/>
            </a:endParaRPr>
          </a:p>
          <a:p>
            <a:endParaRPr lang="en-US"/>
          </a:p>
          <a:p>
            <a:r>
              <a:rPr lang="en-US"/>
              <a:t> </a:t>
            </a:r>
            <a:r>
              <a:rPr lang="en-US" b="1"/>
              <a:t> Aligned private sector instruments with SDGs:</a:t>
            </a:r>
            <a:endParaRPr lang="en-US" b="1">
              <a:cs typeface="Calibri"/>
            </a:endParaRPr>
          </a:p>
          <a:p>
            <a:r>
              <a:rPr lang="en-US"/>
              <a:t>-Cabo Verde: Launched the </a:t>
            </a:r>
            <a:r>
              <a:rPr lang="en-US" err="1"/>
              <a:t>BluX</a:t>
            </a:r>
            <a:r>
              <a:rPr lang="en-US"/>
              <a:t> platform in partnership with the CB Stock Exchange, issuing $30M in sustainable bonds for blue infrastructure, SMEs, and social investments.</a:t>
            </a:r>
            <a:endParaRPr lang="en-US">
              <a:cs typeface="Calibri"/>
            </a:endParaRPr>
          </a:p>
          <a:p>
            <a:r>
              <a:rPr lang="en-US"/>
              <a:t>-Tanzania: Collaborated with UNDP and Tanzania Agricultural Development Bank to unlock $8M for agriculture through grants, loans, and equity.</a:t>
            </a:r>
            <a:endParaRPr lang="en-US">
              <a:cs typeface="Calibri"/>
            </a:endParaRPr>
          </a:p>
          <a:p>
            <a:r>
              <a:rPr lang="en-US"/>
              <a:t> </a:t>
            </a:r>
            <a:endParaRPr lang="en-US">
              <a:cs typeface="Calibri"/>
            </a:endParaRPr>
          </a:p>
          <a:p>
            <a:r>
              <a:rPr lang="en-US" b="1"/>
              <a:t>Developed integrated systems:</a:t>
            </a:r>
            <a:endParaRPr lang="en-US" b="1">
              <a:cs typeface="Calibri"/>
            </a:endParaRPr>
          </a:p>
          <a:p>
            <a:r>
              <a:rPr lang="en-US"/>
              <a:t>-Ghana &amp; Benin: Progress in integrated budgeting and financing across national and local levels, though breaking silos remains a challenge.</a:t>
            </a:r>
          </a:p>
        </p:txBody>
      </p:sp>
      <p:sp>
        <p:nvSpPr>
          <p:cNvPr id="538" name="Google Shape;53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Further efforts are needed. UNDP is supporting countries to reinforce the integration of tax, debt, and expenditure with SDGs in a more coherent and systematic way. In Gambia, for example, Public Expenditure Reviews have been institutionalized and are conducted quarterly. The next step could be to adapt these reviews to assess not only their efficiency but also the coherence of debt, expenditure, and tax policies in advancing priority SDGs.</a:t>
            </a:r>
          </a:p>
          <a:p>
            <a:endParaRPr lang="en-US">
              <a:cs typeface="Calibri"/>
            </a:endParaRPr>
          </a:p>
          <a:p>
            <a:r>
              <a:rPr lang="en-US" b="1"/>
              <a:t>Bottom Line</a:t>
            </a:r>
            <a:r>
              <a:rPr lang="en-US"/>
              <a:t>:</a:t>
            </a:r>
            <a:br>
              <a:rPr lang="en-US">
                <a:cs typeface="+mn-lt"/>
              </a:rPr>
            </a:br>
            <a:r>
              <a:rPr lang="en-US"/>
              <a:t> Adopting integrated approaches is a journey. While challenges vary in each country, a key lesson from Africa is clear:</a:t>
            </a:r>
            <a:br>
              <a:rPr lang="en-US">
                <a:cs typeface="+mn-lt"/>
              </a:rPr>
            </a:br>
            <a:r>
              <a:rPr lang="en-US"/>
              <a:t> </a:t>
            </a:r>
            <a:r>
              <a:rPr lang="en-US" b="1"/>
              <a:t>Fostering collaborative ecosystems that align stakeholder priorities is critical for INFF success.</a:t>
            </a:r>
            <a:endParaRPr lang="en-US"/>
          </a:p>
          <a:p>
            <a:endParaRPr lang="en-US">
              <a:cs typeface="Calibri"/>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314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de-DE" dirty="0">
              <a:cs typeface="Calibri"/>
            </a:endParaRPr>
          </a:p>
        </p:txBody>
      </p:sp>
      <p:sp>
        <p:nvSpPr>
          <p:cNvPr id="4" name="Slide Number Placeholder 3"/>
          <p:cNvSpPr>
            <a:spLocks noGrp="1"/>
          </p:cNvSpPr>
          <p:nvPr>
            <p:ph type="sldNum" sz="quarter" idx="5"/>
          </p:nvPr>
        </p:nvSpPr>
        <p:spPr/>
        <p:txBody>
          <a:bodyPr/>
          <a:lstStyle/>
          <a:p>
            <a:fld id="{1838DEF1-17EF-4724-8E80-F70080106A86}" type="slidenum">
              <a:rPr lang="en-GB" smtClean="0"/>
              <a:t>9</a:t>
            </a:fld>
            <a:endParaRPr lang="en-GB"/>
          </a:p>
        </p:txBody>
      </p:sp>
    </p:spTree>
    <p:extLst>
      <p:ext uri="{BB962C8B-B14F-4D97-AF65-F5344CB8AC3E}">
        <p14:creationId xmlns:p14="http://schemas.microsoft.com/office/powerpoint/2010/main" val="4180431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de-DE" dirty="0">
              <a:cs typeface="Calibri"/>
            </a:endParaRPr>
          </a:p>
        </p:txBody>
      </p:sp>
      <p:sp>
        <p:nvSpPr>
          <p:cNvPr id="4" name="Slide Number Placeholder 3"/>
          <p:cNvSpPr>
            <a:spLocks noGrp="1"/>
          </p:cNvSpPr>
          <p:nvPr>
            <p:ph type="sldNum" sz="quarter" idx="5"/>
          </p:nvPr>
        </p:nvSpPr>
        <p:spPr/>
        <p:txBody>
          <a:bodyPr/>
          <a:lstStyle/>
          <a:p>
            <a:fld id="{1838DEF1-17EF-4724-8E80-F70080106A86}" type="slidenum">
              <a:rPr lang="en-GB" smtClean="0"/>
              <a:t>10</a:t>
            </a:fld>
            <a:endParaRPr lang="en-GB"/>
          </a:p>
        </p:txBody>
      </p:sp>
    </p:spTree>
    <p:extLst>
      <p:ext uri="{BB962C8B-B14F-4D97-AF65-F5344CB8AC3E}">
        <p14:creationId xmlns:p14="http://schemas.microsoft.com/office/powerpoint/2010/main" val="2161810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896C62-C2E3-40CE-BFD4-0FE416C82343}" type="datetimeFigureOut">
              <a:rPr lang="en-US" smtClean="0"/>
              <a:t>18/11/2024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a:p>
        </p:txBody>
      </p:sp>
    </p:spTree>
    <p:extLst>
      <p:ext uri="{BB962C8B-B14F-4D97-AF65-F5344CB8AC3E}">
        <p14:creationId xmlns:p14="http://schemas.microsoft.com/office/powerpoint/2010/main" val="1754818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96C62-C2E3-40CE-BFD4-0FE416C82343}" type="datetimeFigureOut">
              <a:rPr lang="en-US" smtClean="0"/>
              <a:t>18/11/2024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a:p>
        </p:txBody>
      </p:sp>
    </p:spTree>
    <p:extLst>
      <p:ext uri="{BB962C8B-B14F-4D97-AF65-F5344CB8AC3E}">
        <p14:creationId xmlns:p14="http://schemas.microsoft.com/office/powerpoint/2010/main" val="2850080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96C62-C2E3-40CE-BFD4-0FE416C82343}" type="datetimeFigureOut">
              <a:rPr lang="en-US" smtClean="0"/>
              <a:t>18/11/2024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a:p>
        </p:txBody>
      </p:sp>
    </p:spTree>
    <p:extLst>
      <p:ext uri="{BB962C8B-B14F-4D97-AF65-F5344CB8AC3E}">
        <p14:creationId xmlns:p14="http://schemas.microsoft.com/office/powerpoint/2010/main" val="1418825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esentationFr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6D54DF-72D2-FE49-A5B9-714BC5CD175F}"/>
              </a:ext>
            </a:extLst>
          </p:cNvPr>
          <p:cNvPicPr>
            <a:picLocks noChangeAspect="1"/>
          </p:cNvPicPr>
          <p:nvPr userDrawn="1"/>
        </p:nvPicPr>
        <p:blipFill>
          <a:blip r:embed="rId2"/>
          <a:srcRect/>
          <a:stretch/>
        </p:blipFill>
        <p:spPr>
          <a:xfrm>
            <a:off x="0" y="0"/>
            <a:ext cx="12192000" cy="2832100"/>
          </a:xfrm>
          <a:prstGeom prst="rect">
            <a:avLst/>
          </a:prstGeom>
        </p:spPr>
      </p:pic>
      <p:sp>
        <p:nvSpPr>
          <p:cNvPr id="2" name="Title 1">
            <a:extLst>
              <a:ext uri="{FF2B5EF4-FFF2-40B4-BE49-F238E27FC236}">
                <a16:creationId xmlns:a16="http://schemas.microsoft.com/office/drawing/2014/main" id="{F85A2DDD-2812-9742-BE95-02C91D568D44}"/>
              </a:ext>
            </a:extLst>
          </p:cNvPr>
          <p:cNvSpPr>
            <a:spLocks noGrp="1"/>
          </p:cNvSpPr>
          <p:nvPr>
            <p:ph type="title"/>
          </p:nvPr>
        </p:nvSpPr>
        <p:spPr>
          <a:xfrm>
            <a:off x="510300" y="2334218"/>
            <a:ext cx="11171400" cy="1366582"/>
          </a:xfrm>
        </p:spPr>
        <p:txBody>
          <a:bodyPr>
            <a:normAutofit/>
          </a:bodyPr>
          <a:lstStyle>
            <a:lvl1pPr algn="ctr">
              <a:defRPr sz="3200" b="1" i="0" baseline="0">
                <a:latin typeface="Lucida Sans" panose="020B0602030504020204" pitchFamily="34" charset="77"/>
              </a:defRPr>
            </a:lvl1pPr>
          </a:lstStyle>
          <a:p>
            <a:r>
              <a:rPr lang="en-US"/>
              <a:t>Click to edit Master title style</a:t>
            </a:r>
          </a:p>
        </p:txBody>
      </p:sp>
      <p:pic>
        <p:nvPicPr>
          <p:cNvPr id="8" name="Picture 7">
            <a:extLst>
              <a:ext uri="{FF2B5EF4-FFF2-40B4-BE49-F238E27FC236}">
                <a16:creationId xmlns:a16="http://schemas.microsoft.com/office/drawing/2014/main" id="{72CB5E21-FDD3-CF44-B7FC-A065DB6444BE}"/>
              </a:ext>
            </a:extLst>
          </p:cNvPr>
          <p:cNvPicPr>
            <a:picLocks noChangeAspect="1"/>
          </p:cNvPicPr>
          <p:nvPr userDrawn="1"/>
        </p:nvPicPr>
        <p:blipFill rotWithShape="1">
          <a:blip r:embed="rId3"/>
          <a:srcRect b="8520"/>
          <a:stretch/>
        </p:blipFill>
        <p:spPr>
          <a:xfrm>
            <a:off x="8992301" y="5266818"/>
            <a:ext cx="2638951" cy="1250433"/>
          </a:xfrm>
          <a:prstGeom prst="rect">
            <a:avLst/>
          </a:prstGeom>
        </p:spPr>
      </p:pic>
      <p:pic>
        <p:nvPicPr>
          <p:cNvPr id="10" name="Picture 9" descr="A close up of a logo&#10;&#10;Description automatically generated">
            <a:extLst>
              <a:ext uri="{FF2B5EF4-FFF2-40B4-BE49-F238E27FC236}">
                <a16:creationId xmlns:a16="http://schemas.microsoft.com/office/drawing/2014/main" id="{6492DEB6-C0F2-8C48-A6E7-B6D175F0CD88}"/>
              </a:ext>
            </a:extLst>
          </p:cNvPr>
          <p:cNvPicPr>
            <a:picLocks noChangeAspect="1"/>
          </p:cNvPicPr>
          <p:nvPr userDrawn="1"/>
        </p:nvPicPr>
        <p:blipFill>
          <a:blip r:embed="rId4"/>
          <a:stretch>
            <a:fillRect/>
          </a:stretch>
        </p:blipFill>
        <p:spPr>
          <a:xfrm>
            <a:off x="7501801" y="281551"/>
            <a:ext cx="4376100" cy="378701"/>
          </a:xfrm>
          <a:prstGeom prst="rect">
            <a:avLst/>
          </a:prstGeom>
        </p:spPr>
      </p:pic>
    </p:spTree>
    <p:extLst>
      <p:ext uri="{BB962C8B-B14F-4D97-AF65-F5344CB8AC3E}">
        <p14:creationId xmlns:p14="http://schemas.microsoft.com/office/powerpoint/2010/main" val="2154388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200" y="1825625"/>
            <a:ext cx="11289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4"/>
            <a:ext cx="12192000" cy="365127"/>
          </a:xfrm>
          <a:prstGeom prst="rect">
            <a:avLst/>
          </a:prstGeom>
        </p:spPr>
      </p:pic>
    </p:spTree>
    <p:extLst>
      <p:ext uri="{BB962C8B-B14F-4D97-AF65-F5344CB8AC3E}">
        <p14:creationId xmlns:p14="http://schemas.microsoft.com/office/powerpoint/2010/main" val="4003181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7" name="Picture 6" descr="A picture containing outdoor object, solar cell&#10;&#10;Description automatically generated">
            <a:extLst>
              <a:ext uri="{FF2B5EF4-FFF2-40B4-BE49-F238E27FC236}">
                <a16:creationId xmlns:a16="http://schemas.microsoft.com/office/drawing/2014/main" id="{6307C092-7B1C-BC4F-8088-BBECA502B88B}"/>
              </a:ext>
            </a:extLst>
          </p:cNvPr>
          <p:cNvPicPr>
            <a:picLocks noChangeAspect="1"/>
          </p:cNvPicPr>
          <p:nvPr userDrawn="1"/>
        </p:nvPicPr>
        <p:blipFill>
          <a:blip r:embed="rId2"/>
          <a:stretch>
            <a:fillRect/>
          </a:stretch>
        </p:blipFill>
        <p:spPr>
          <a:xfrm>
            <a:off x="0" y="4787900"/>
            <a:ext cx="12192000" cy="2070100"/>
          </a:xfrm>
          <a:prstGeom prst="rect">
            <a:avLst/>
          </a:prstGeom>
        </p:spPr>
      </p:pic>
      <p:pic>
        <p:nvPicPr>
          <p:cNvPr id="8" name="Picture 7">
            <a:extLst>
              <a:ext uri="{FF2B5EF4-FFF2-40B4-BE49-F238E27FC236}">
                <a16:creationId xmlns:a16="http://schemas.microsoft.com/office/drawing/2014/main" id="{FAF345D1-61B6-1D40-8DFE-38133E869F49}"/>
              </a:ext>
            </a:extLst>
          </p:cNvPr>
          <p:cNvPicPr>
            <a:picLocks noChangeAspect="1"/>
          </p:cNvPicPr>
          <p:nvPr userDrawn="1"/>
        </p:nvPicPr>
        <p:blipFill rotWithShape="1">
          <a:blip r:embed="rId3"/>
          <a:srcRect b="8520"/>
          <a:stretch/>
        </p:blipFill>
        <p:spPr>
          <a:xfrm>
            <a:off x="4201132" y="277232"/>
            <a:ext cx="3789737" cy="1795718"/>
          </a:xfrm>
          <a:prstGeom prst="rect">
            <a:avLst/>
          </a:prstGeom>
        </p:spPr>
      </p:pic>
    </p:spTree>
    <p:extLst>
      <p:ext uri="{BB962C8B-B14F-4D97-AF65-F5344CB8AC3E}">
        <p14:creationId xmlns:p14="http://schemas.microsoft.com/office/powerpoint/2010/main" val="2454067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_White">
  <p:cSld name="Title Only_White">
    <p:spTree>
      <p:nvGrpSpPr>
        <p:cNvPr id="1" name="Shape 98"/>
        <p:cNvGrpSpPr/>
        <p:nvPr/>
      </p:nvGrpSpPr>
      <p:grpSpPr>
        <a:xfrm>
          <a:off x="0" y="0"/>
          <a:ext cx="0" cy="0"/>
          <a:chOff x="0" y="0"/>
          <a:chExt cx="0" cy="0"/>
        </a:xfrm>
      </p:grpSpPr>
      <p:sp>
        <p:nvSpPr>
          <p:cNvPr id="99" name="Google Shape;99;p43"/>
          <p:cNvSpPr txBox="1">
            <a:spLocks noGrp="1"/>
          </p:cNvSpPr>
          <p:nvPr>
            <p:ph type="title"/>
          </p:nvPr>
        </p:nvSpPr>
        <p:spPr>
          <a:xfrm>
            <a:off x="709103" y="799037"/>
            <a:ext cx="10786212" cy="817492"/>
          </a:xfrm>
          <a:prstGeom prst="rect">
            <a:avLst/>
          </a:prstGeom>
          <a:noFill/>
          <a:ln>
            <a:noFill/>
          </a:ln>
        </p:spPr>
        <p:txBody>
          <a:bodyPr spcFirstLastPara="1" wrap="square" lIns="50800" tIns="50800" rIns="50800" bIns="50800" anchor="t" anchorCtr="0">
            <a:normAutofit/>
          </a:bodyPr>
          <a:lstStyle>
            <a:lvl1pPr lvl="0" algn="l">
              <a:lnSpc>
                <a:spcPct val="107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Tree>
    <p:extLst>
      <p:ext uri="{BB962C8B-B14F-4D97-AF65-F5344CB8AC3E}">
        <p14:creationId xmlns:p14="http://schemas.microsoft.com/office/powerpoint/2010/main" val="3913702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Blank Slide">
    <p:bg>
      <p:bgPr>
        <a:solidFill>
          <a:schemeClr val="bg1"/>
        </a:solidFill>
        <a:effectLst/>
      </p:bgPr>
    </p:bg>
    <p:spTree>
      <p:nvGrpSpPr>
        <p:cNvPr id="1" name=""/>
        <p:cNvGrpSpPr/>
        <p:nvPr/>
      </p:nvGrpSpPr>
      <p:grpSpPr>
        <a:xfrm>
          <a:off x="0" y="0"/>
          <a:ext cx="0" cy="0"/>
          <a:chOff x="0" y="0"/>
          <a:chExt cx="0" cy="0"/>
        </a:xfrm>
      </p:grpSpPr>
      <p:sp>
        <p:nvSpPr>
          <p:cNvPr id="30" name="Text Placeholder 17">
            <a:extLst>
              <a:ext uri="{FF2B5EF4-FFF2-40B4-BE49-F238E27FC236}">
                <a16:creationId xmlns:a16="http://schemas.microsoft.com/office/drawing/2014/main" id="{85C5E540-E2EA-9141-8756-5190FB9DB30D}"/>
              </a:ext>
            </a:extLst>
          </p:cNvPr>
          <p:cNvSpPr>
            <a:spLocks noGrp="1"/>
          </p:cNvSpPr>
          <p:nvPr>
            <p:ph type="body" sz="quarter" idx="11"/>
          </p:nvPr>
        </p:nvSpPr>
        <p:spPr>
          <a:xfrm>
            <a:off x="911611" y="1700214"/>
            <a:ext cx="10475527" cy="4086224"/>
          </a:xfrm>
          <a:prstGeom prst="rect">
            <a:avLst/>
          </a:prstGeom>
        </p:spPr>
        <p:txBody>
          <a:bodyPr/>
          <a:lstStyle>
            <a:lvl1pPr marL="0" indent="0">
              <a:buFontTx/>
              <a:buNone/>
              <a:defRPr sz="1600" b="0" i="0">
                <a:latin typeface="+mn-lt"/>
                <a:ea typeface="Roboto" panose="02000000000000000000" pitchFamily="2" charset="0"/>
              </a:defRPr>
            </a:lvl1pPr>
            <a:lvl2pPr marL="457200" indent="0">
              <a:buFontTx/>
              <a:buNone/>
              <a:defRPr sz="1800" b="0" i="0">
                <a:latin typeface="+mn-lt"/>
                <a:ea typeface="Roboto" panose="02000000000000000000" pitchFamily="2" charset="0"/>
              </a:defRPr>
            </a:lvl2pPr>
            <a:lvl3pPr marL="914400" indent="0">
              <a:buFontTx/>
              <a:buNone/>
              <a:defRPr sz="1600" b="0" i="0">
                <a:latin typeface="+mn-lt"/>
                <a:ea typeface="Roboto" panose="02000000000000000000" pitchFamily="2" charset="0"/>
              </a:defRPr>
            </a:lvl3pPr>
            <a:lvl4pPr marL="1371600" indent="0">
              <a:buFontTx/>
              <a:buNone/>
              <a:defRPr sz="1400" b="0" i="0">
                <a:latin typeface="+mn-lt"/>
                <a:ea typeface="Roboto" panose="02000000000000000000" pitchFamily="2" charset="0"/>
              </a:defRPr>
            </a:lvl4pPr>
            <a:lvl5pPr marL="1828800" indent="0">
              <a:buFontTx/>
              <a:buNone/>
              <a:defRPr sz="1400" b="0" i="0">
                <a:latin typeface="+mn-lt"/>
                <a:ea typeface="Roboto" panose="02000000000000000000" pitchFamily="2" charset="0"/>
              </a:defRPr>
            </a:lvl5pPr>
          </a:lstStyle>
          <a:p>
            <a:pPr lvl="0"/>
            <a:r>
              <a:rPr lang="en-US"/>
              <a:t>Click to edit Master text styles</a:t>
            </a:r>
          </a:p>
        </p:txBody>
      </p:sp>
      <p:pic>
        <p:nvPicPr>
          <p:cNvPr id="31" name="Picture 30">
            <a:extLst>
              <a:ext uri="{FF2B5EF4-FFF2-40B4-BE49-F238E27FC236}">
                <a16:creationId xmlns:a16="http://schemas.microsoft.com/office/drawing/2014/main" id="{7B3F3735-4B8E-1B44-8FA9-7383D9185227}"/>
              </a:ext>
            </a:extLst>
          </p:cNvPr>
          <p:cNvPicPr>
            <a:picLocks noChangeAspect="1"/>
          </p:cNvPicPr>
          <p:nvPr userDrawn="1"/>
        </p:nvPicPr>
        <p:blipFill>
          <a:blip r:embed="rId2"/>
          <a:stretch>
            <a:fillRect/>
          </a:stretch>
        </p:blipFill>
        <p:spPr>
          <a:xfrm>
            <a:off x="1937982" y="6142511"/>
            <a:ext cx="10254018" cy="162440"/>
          </a:xfrm>
          <a:prstGeom prst="rect">
            <a:avLst/>
          </a:prstGeom>
        </p:spPr>
      </p:pic>
      <p:sp>
        <p:nvSpPr>
          <p:cNvPr id="11" name="Text Placeholder 5">
            <a:extLst>
              <a:ext uri="{FF2B5EF4-FFF2-40B4-BE49-F238E27FC236}">
                <a16:creationId xmlns:a16="http://schemas.microsoft.com/office/drawing/2014/main" id="{6DC37F36-7DC2-684E-8905-6F33DD7D5F28}"/>
              </a:ext>
            </a:extLst>
          </p:cNvPr>
          <p:cNvSpPr>
            <a:spLocks noGrp="1"/>
          </p:cNvSpPr>
          <p:nvPr>
            <p:ph type="body" sz="quarter" idx="10" hasCustomPrompt="1"/>
          </p:nvPr>
        </p:nvSpPr>
        <p:spPr>
          <a:xfrm>
            <a:off x="7838191" y="125716"/>
            <a:ext cx="4146550" cy="188913"/>
          </a:xfrm>
          <a:prstGeom prst="rect">
            <a:avLst/>
          </a:prstGeom>
        </p:spPr>
        <p:txBody>
          <a:bodyPr/>
          <a:lstStyle>
            <a:lvl1pPr marL="0" indent="0" algn="r">
              <a:buFontTx/>
              <a:buNone/>
              <a:defRPr sz="800"/>
            </a:lvl1pPr>
            <a:lvl2pPr marL="457200" indent="0">
              <a:buFontTx/>
              <a:buNone/>
              <a:defRPr sz="500"/>
            </a:lvl2pPr>
            <a:lvl3pPr marL="914400" indent="0">
              <a:buFontTx/>
              <a:buNone/>
              <a:defRPr sz="400"/>
            </a:lvl3pPr>
            <a:lvl4pPr marL="1371600" indent="0">
              <a:buFontTx/>
              <a:buNone/>
              <a:defRPr sz="300"/>
            </a:lvl4pPr>
            <a:lvl5pPr marL="1828800" indent="0">
              <a:buFontTx/>
              <a:buNone/>
              <a:defRPr sz="300"/>
            </a:lvl5pPr>
          </a:lstStyle>
          <a:p>
            <a:pPr lvl="0"/>
            <a:r>
              <a:rPr lang="en-US"/>
              <a:t>Header</a:t>
            </a:r>
          </a:p>
        </p:txBody>
      </p:sp>
      <p:sp>
        <p:nvSpPr>
          <p:cNvPr id="3" name="Text Placeholder 2">
            <a:extLst>
              <a:ext uri="{FF2B5EF4-FFF2-40B4-BE49-F238E27FC236}">
                <a16:creationId xmlns:a16="http://schemas.microsoft.com/office/drawing/2014/main" id="{3EC80141-81BE-4040-AF3D-DA712E349D18}"/>
              </a:ext>
            </a:extLst>
          </p:cNvPr>
          <p:cNvSpPr>
            <a:spLocks noGrp="1"/>
          </p:cNvSpPr>
          <p:nvPr>
            <p:ph type="body" sz="quarter" idx="12"/>
          </p:nvPr>
        </p:nvSpPr>
        <p:spPr>
          <a:xfrm>
            <a:off x="1314450" y="1100138"/>
            <a:ext cx="8543925" cy="500062"/>
          </a:xfrm>
          <a:prstGeom prst="rect">
            <a:avLst/>
          </a:prstGeom>
        </p:spPr>
        <p:txBody>
          <a:bodyPr/>
          <a:lstStyle>
            <a:lvl1pPr marL="0" indent="0">
              <a:buFontTx/>
              <a:buNone/>
              <a:defRPr sz="2800">
                <a:latin typeface="Georgia" panose="02040502050405020303" pitchFamily="18" charset="0"/>
              </a:defRPr>
            </a:lvl1pPr>
          </a:lstStyle>
          <a:p>
            <a:pPr lvl="0"/>
            <a:r>
              <a:rPr lang="en-US"/>
              <a:t>Click to edit Master text styles</a:t>
            </a:r>
          </a:p>
        </p:txBody>
      </p:sp>
    </p:spTree>
    <p:extLst>
      <p:ext uri="{BB962C8B-B14F-4D97-AF65-F5344CB8AC3E}">
        <p14:creationId xmlns:p14="http://schemas.microsoft.com/office/powerpoint/2010/main" val="1696709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96C62-C2E3-40CE-BFD4-0FE416C82343}" type="datetimeFigureOut">
              <a:rPr lang="en-US" smtClean="0"/>
              <a:t>18/11/2024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a:p>
        </p:txBody>
      </p:sp>
    </p:spTree>
    <p:extLst>
      <p:ext uri="{BB962C8B-B14F-4D97-AF65-F5344CB8AC3E}">
        <p14:creationId xmlns:p14="http://schemas.microsoft.com/office/powerpoint/2010/main" val="1946370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896C62-C2E3-40CE-BFD4-0FE416C82343}" type="datetimeFigureOut">
              <a:rPr lang="en-US" smtClean="0"/>
              <a:t>18/11/2024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a:p>
        </p:txBody>
      </p:sp>
    </p:spTree>
    <p:extLst>
      <p:ext uri="{BB962C8B-B14F-4D97-AF65-F5344CB8AC3E}">
        <p14:creationId xmlns:p14="http://schemas.microsoft.com/office/powerpoint/2010/main" val="849777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896C62-C2E3-40CE-BFD4-0FE416C82343}" type="datetimeFigureOut">
              <a:rPr lang="en-US" smtClean="0"/>
              <a:t>18/11/2024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975DA1-D75A-4B7A-8C0A-943C0366E8CA}" type="slidenum">
              <a:rPr lang="en-US" smtClean="0"/>
              <a:t>‹#›</a:t>
            </a:fld>
            <a:endParaRPr lang="en-US"/>
          </a:p>
        </p:txBody>
      </p:sp>
    </p:spTree>
    <p:extLst>
      <p:ext uri="{BB962C8B-B14F-4D97-AF65-F5344CB8AC3E}">
        <p14:creationId xmlns:p14="http://schemas.microsoft.com/office/powerpoint/2010/main" val="1707579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896C62-C2E3-40CE-BFD4-0FE416C82343}" type="datetimeFigureOut">
              <a:rPr lang="en-US" smtClean="0"/>
              <a:t>18/11/2024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975DA1-D75A-4B7A-8C0A-943C0366E8CA}" type="slidenum">
              <a:rPr lang="en-US" smtClean="0"/>
              <a:t>‹#›</a:t>
            </a:fld>
            <a:endParaRPr lang="en-US"/>
          </a:p>
        </p:txBody>
      </p:sp>
    </p:spTree>
    <p:extLst>
      <p:ext uri="{BB962C8B-B14F-4D97-AF65-F5344CB8AC3E}">
        <p14:creationId xmlns:p14="http://schemas.microsoft.com/office/powerpoint/2010/main" val="2170421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896C62-C2E3-40CE-BFD4-0FE416C82343}" type="datetimeFigureOut">
              <a:rPr lang="en-US" smtClean="0"/>
              <a:t>18/11/2024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975DA1-D75A-4B7A-8C0A-943C0366E8CA}" type="slidenum">
              <a:rPr lang="en-US" smtClean="0"/>
              <a:t>‹#›</a:t>
            </a:fld>
            <a:endParaRPr lang="en-US"/>
          </a:p>
        </p:txBody>
      </p:sp>
    </p:spTree>
    <p:extLst>
      <p:ext uri="{BB962C8B-B14F-4D97-AF65-F5344CB8AC3E}">
        <p14:creationId xmlns:p14="http://schemas.microsoft.com/office/powerpoint/2010/main" val="84082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896C62-C2E3-40CE-BFD4-0FE416C82343}" type="datetimeFigureOut">
              <a:rPr lang="en-US" smtClean="0"/>
              <a:t>18/11/2024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975DA1-D75A-4B7A-8C0A-943C0366E8CA}" type="slidenum">
              <a:rPr lang="en-US" smtClean="0"/>
              <a:t>‹#›</a:t>
            </a:fld>
            <a:endParaRPr lang="en-US"/>
          </a:p>
        </p:txBody>
      </p:sp>
    </p:spTree>
    <p:extLst>
      <p:ext uri="{BB962C8B-B14F-4D97-AF65-F5344CB8AC3E}">
        <p14:creationId xmlns:p14="http://schemas.microsoft.com/office/powerpoint/2010/main" val="3680159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896C62-C2E3-40CE-BFD4-0FE416C82343}" type="datetimeFigureOut">
              <a:rPr lang="en-US" smtClean="0"/>
              <a:t>18/11/2024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975DA1-D75A-4B7A-8C0A-943C0366E8CA}" type="slidenum">
              <a:rPr lang="en-US" smtClean="0"/>
              <a:t>‹#›</a:t>
            </a:fld>
            <a:endParaRPr lang="en-US"/>
          </a:p>
        </p:txBody>
      </p:sp>
    </p:spTree>
    <p:extLst>
      <p:ext uri="{BB962C8B-B14F-4D97-AF65-F5344CB8AC3E}">
        <p14:creationId xmlns:p14="http://schemas.microsoft.com/office/powerpoint/2010/main" val="2110461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896C62-C2E3-40CE-BFD4-0FE416C82343}" type="datetimeFigureOut">
              <a:rPr lang="en-US" smtClean="0"/>
              <a:t>18/11/2024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975DA1-D75A-4B7A-8C0A-943C0366E8CA}" type="slidenum">
              <a:rPr lang="en-US" smtClean="0"/>
              <a:t>‹#›</a:t>
            </a:fld>
            <a:endParaRPr lang="en-US"/>
          </a:p>
        </p:txBody>
      </p:sp>
    </p:spTree>
    <p:extLst>
      <p:ext uri="{BB962C8B-B14F-4D97-AF65-F5344CB8AC3E}">
        <p14:creationId xmlns:p14="http://schemas.microsoft.com/office/powerpoint/2010/main" val="986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96C62-C2E3-40CE-BFD4-0FE416C82343}" type="datetimeFigureOut">
              <a:rPr lang="en-US" smtClean="0"/>
              <a:t>18/11/2024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975DA1-D75A-4B7A-8C0A-943C0366E8CA}" type="slidenum">
              <a:rPr lang="en-US" smtClean="0"/>
              <a:t>‹#›</a:t>
            </a:fld>
            <a:endParaRPr lang="en-US"/>
          </a:p>
        </p:txBody>
      </p:sp>
    </p:spTree>
    <p:extLst>
      <p:ext uri="{BB962C8B-B14F-4D97-AF65-F5344CB8AC3E}">
        <p14:creationId xmlns:p14="http://schemas.microsoft.com/office/powerpoint/2010/main" val="3617066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8.png"/><Relationship Id="rId7" Type="http://schemas.openxmlformats.org/officeDocument/2006/relationships/diagramData" Target="../diagrams/data1.xm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19.png"/><Relationship Id="rId11" Type="http://schemas.microsoft.com/office/2007/relationships/diagramDrawing" Target="../diagrams/drawing1.xml"/><Relationship Id="rId5" Type="http://schemas.openxmlformats.org/officeDocument/2006/relationships/image" Target="../media/image18.png"/><Relationship Id="rId10" Type="http://schemas.openxmlformats.org/officeDocument/2006/relationships/diagramColors" Target="../diagrams/colors1.xml"/><Relationship Id="rId4" Type="http://schemas.openxmlformats.org/officeDocument/2006/relationships/image" Target="../media/image16.png"/><Relationship Id="rId9"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8.png"/><Relationship Id="rId7" Type="http://schemas.openxmlformats.org/officeDocument/2006/relationships/image" Target="../media/image22.jpeg"/><Relationship Id="rId12" Type="http://schemas.openxmlformats.org/officeDocument/2006/relationships/image" Target="../media/image27.png"/><Relationship Id="rId2" Type="http://schemas.openxmlformats.org/officeDocument/2006/relationships/notesSlide" Target="../notesSlides/notesSlide10.xml"/><Relationship Id="rId16" Type="http://schemas.openxmlformats.org/officeDocument/2006/relationships/image" Target="../media/image31.png"/><Relationship Id="rId1" Type="http://schemas.openxmlformats.org/officeDocument/2006/relationships/slideLayout" Target="../slideLayouts/slideLayout16.xml"/><Relationship Id="rId6" Type="http://schemas.openxmlformats.org/officeDocument/2006/relationships/image" Target="../media/image21.png"/><Relationship Id="rId11" Type="http://schemas.openxmlformats.org/officeDocument/2006/relationships/image" Target="../media/image26.jpeg"/><Relationship Id="rId5" Type="http://schemas.openxmlformats.org/officeDocument/2006/relationships/image" Target="../media/image20.png"/><Relationship Id="rId15" Type="http://schemas.openxmlformats.org/officeDocument/2006/relationships/image" Target="../media/image30.jpeg"/><Relationship Id="rId10" Type="http://schemas.openxmlformats.org/officeDocument/2006/relationships/image" Target="../media/image25.jpeg"/><Relationship Id="rId4" Type="http://schemas.openxmlformats.org/officeDocument/2006/relationships/image" Target="../media/image16.png"/><Relationship Id="rId9" Type="http://schemas.openxmlformats.org/officeDocument/2006/relationships/image" Target="../media/image24.jpeg"/><Relationship Id="rId14"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50A60-F5C6-B949-93F9-8123B827A653}"/>
              </a:ext>
            </a:extLst>
          </p:cNvPr>
          <p:cNvSpPr>
            <a:spLocks noGrp="1"/>
          </p:cNvSpPr>
          <p:nvPr>
            <p:ph type="title"/>
          </p:nvPr>
        </p:nvSpPr>
        <p:spPr>
          <a:xfrm>
            <a:off x="389767" y="1138305"/>
            <a:ext cx="11424564" cy="2011727"/>
          </a:xfrm>
        </p:spPr>
        <p:txBody>
          <a:bodyPr anchor="t" anchorCtr="0">
            <a:normAutofit fontScale="90000"/>
          </a:bodyPr>
          <a:lstStyle/>
          <a:p>
            <a:br>
              <a:rPr lang="en-US" dirty="0"/>
            </a:br>
            <a:br>
              <a:rPr lang="en-US" sz="3600" dirty="0">
                <a:latin typeface="Arial" panose="020B0604020202020204" pitchFamily="34" charset="0"/>
                <a:ea typeface="Calibri" panose="020F0502020204030204" pitchFamily="34" charset="0"/>
                <a:cs typeface="Arial" panose="020B0604020202020204" pitchFamily="34" charset="0"/>
              </a:rPr>
            </a:br>
            <a:br>
              <a:rPr lang="en-US" sz="3600" dirty="0">
                <a:latin typeface="Arial" panose="020B0604020202020204" pitchFamily="34" charset="0"/>
                <a:ea typeface="Calibri" panose="020F0502020204030204" pitchFamily="34" charset="0"/>
                <a:cs typeface="Arial" panose="020B0604020202020204" pitchFamily="34" charset="0"/>
              </a:rPr>
            </a:br>
            <a:r>
              <a:rPr lang="en-GB" sz="3600" dirty="0">
                <a:latin typeface="Arial" panose="020B0604020202020204" pitchFamily="34" charset="0"/>
                <a:ea typeface="Calibri" panose="020F0502020204030204" pitchFamily="34" charset="0"/>
                <a:cs typeface="Arial" panose="020B0604020202020204" pitchFamily="34" charset="0"/>
              </a:rPr>
              <a:t>Integrated National Financing Frameworks: integrated approaches to financing Sustainable Development</a:t>
            </a:r>
            <a:br>
              <a:rPr lang="en-US" sz="3600" dirty="0">
                <a:latin typeface="Arial" panose="020B0604020202020204" pitchFamily="34" charset="0"/>
                <a:ea typeface="Calibri" panose="020F0502020204030204" pitchFamily="34" charset="0"/>
                <a:cs typeface="Arial" panose="020B0604020202020204" pitchFamily="34" charset="0"/>
              </a:rPr>
            </a:br>
            <a:br>
              <a:rPr lang="en-US" sz="4000" dirty="0">
                <a:latin typeface="Arial" panose="020B0604020202020204" pitchFamily="34" charset="0"/>
                <a:cs typeface="Arial" panose="020B0604020202020204" pitchFamily="34" charset="0"/>
              </a:rPr>
            </a:br>
            <a:br>
              <a:rPr lang="en-US" sz="2900" dirty="0">
                <a:latin typeface="Arial" panose="020B0604020202020204" pitchFamily="34" charset="0"/>
                <a:cs typeface="Arial" panose="020B0604020202020204" pitchFamily="34" charset="0"/>
              </a:rPr>
            </a:br>
            <a:br>
              <a:rPr lang="en-US" sz="2900" dirty="0">
                <a:latin typeface="Arial" panose="020B0604020202020204" pitchFamily="34" charset="0"/>
                <a:cs typeface="Arial" panose="020B0604020202020204" pitchFamily="34" charset="0"/>
              </a:rPr>
            </a:br>
            <a:br>
              <a:rPr lang="en-US" sz="1800" dirty="0"/>
            </a:br>
            <a:br>
              <a:rPr lang="en-US" sz="1800" dirty="0"/>
            </a:br>
            <a:br>
              <a:rPr lang="en-US" sz="1800" dirty="0"/>
            </a:br>
            <a:endParaRPr lang="en-US" sz="1600" dirty="0"/>
          </a:p>
        </p:txBody>
      </p:sp>
      <p:pic>
        <p:nvPicPr>
          <p:cNvPr id="6" name="Picture 5" descr="A black and white logo with white text&#10;&#10;Description automatically generated">
            <a:extLst>
              <a:ext uri="{FF2B5EF4-FFF2-40B4-BE49-F238E27FC236}">
                <a16:creationId xmlns:a16="http://schemas.microsoft.com/office/drawing/2014/main" id="{628EAE82-FB25-14D6-A258-309851A8713F}"/>
              </a:ext>
            </a:extLst>
          </p:cNvPr>
          <p:cNvPicPr>
            <a:picLocks noChangeAspect="1"/>
          </p:cNvPicPr>
          <p:nvPr/>
        </p:nvPicPr>
        <p:blipFill>
          <a:blip r:embed="rId3"/>
          <a:stretch>
            <a:fillRect/>
          </a:stretch>
        </p:blipFill>
        <p:spPr>
          <a:xfrm>
            <a:off x="288022" y="224593"/>
            <a:ext cx="2095305" cy="1411027"/>
          </a:xfrm>
          <a:prstGeom prst="rect">
            <a:avLst/>
          </a:prstGeom>
        </p:spPr>
      </p:pic>
      <p:sp>
        <p:nvSpPr>
          <p:cNvPr id="3" name="TextBox 2">
            <a:extLst>
              <a:ext uri="{FF2B5EF4-FFF2-40B4-BE49-F238E27FC236}">
                <a16:creationId xmlns:a16="http://schemas.microsoft.com/office/drawing/2014/main" id="{04F0F33D-2AB0-4C4D-DC4F-889D5D6D540D}"/>
              </a:ext>
            </a:extLst>
          </p:cNvPr>
          <p:cNvSpPr txBox="1"/>
          <p:nvPr/>
        </p:nvSpPr>
        <p:spPr>
          <a:xfrm>
            <a:off x="1335674" y="3348744"/>
            <a:ext cx="8515023" cy="37764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Bef>
                <a:spcPct val="0"/>
              </a:spcBef>
            </a:pPr>
            <a:r>
              <a:rPr lang="en-US" sz="1600" b="1" dirty="0">
                <a:latin typeface="Arial"/>
                <a:cs typeface="Arial"/>
              </a:rPr>
              <a:t>Presented by </a:t>
            </a:r>
            <a:endParaRPr lang="en-US" sz="1600" dirty="0">
              <a:latin typeface="Arial"/>
              <a:cs typeface="Arial"/>
            </a:endParaRPr>
          </a:p>
          <a:p>
            <a:pPr algn="ctr">
              <a:lnSpc>
                <a:spcPct val="90000"/>
              </a:lnSpc>
              <a:spcBef>
                <a:spcPct val="0"/>
              </a:spcBef>
            </a:pPr>
            <a:r>
              <a:rPr lang="en-US" sz="2400" b="1" dirty="0">
                <a:latin typeface="Arial"/>
                <a:cs typeface="Arial"/>
              </a:rPr>
              <a:t>Farzana Sharmin</a:t>
            </a:r>
            <a:endParaRPr lang="en-US" sz="2400" dirty="0">
              <a:latin typeface="Arial"/>
              <a:cs typeface="Arial"/>
            </a:endParaRPr>
          </a:p>
          <a:p>
            <a:pPr algn="ctr">
              <a:lnSpc>
                <a:spcPct val="90000"/>
              </a:lnSpc>
              <a:spcBef>
                <a:spcPct val="0"/>
              </a:spcBef>
            </a:pPr>
            <a:r>
              <a:rPr lang="en-US" sz="1600" b="1" dirty="0">
                <a:latin typeface="Arial"/>
                <a:cs typeface="Arial"/>
              </a:rPr>
              <a:t>Economic Affairs Officer</a:t>
            </a:r>
            <a:endParaRPr lang="en-US" sz="1600" dirty="0">
              <a:latin typeface="Arial"/>
              <a:cs typeface="Arial"/>
            </a:endParaRPr>
          </a:p>
          <a:p>
            <a:pPr algn="ctr">
              <a:lnSpc>
                <a:spcPct val="90000"/>
              </a:lnSpc>
              <a:spcBef>
                <a:spcPct val="0"/>
              </a:spcBef>
            </a:pPr>
            <a:r>
              <a:rPr lang="en-US" sz="1600" b="1" dirty="0">
                <a:latin typeface="Arial"/>
                <a:cs typeface="Arial"/>
              </a:rPr>
              <a:t>Macroeconomics, Finance and Governance Division, ECA</a:t>
            </a:r>
            <a:endParaRPr lang="en-US" sz="1600" dirty="0">
              <a:latin typeface="Arial"/>
              <a:cs typeface="Arial"/>
            </a:endParaRPr>
          </a:p>
          <a:p>
            <a:pPr algn="ctr">
              <a:lnSpc>
                <a:spcPct val="90000"/>
              </a:lnSpc>
              <a:spcBef>
                <a:spcPct val="0"/>
              </a:spcBef>
            </a:pPr>
            <a:endParaRPr lang="en-US" sz="1600" b="1" dirty="0">
              <a:latin typeface="Arial"/>
              <a:cs typeface="Arial"/>
            </a:endParaRPr>
          </a:p>
          <a:p>
            <a:pPr algn="ctr">
              <a:lnSpc>
                <a:spcPct val="90000"/>
              </a:lnSpc>
              <a:spcBef>
                <a:spcPct val="0"/>
              </a:spcBef>
            </a:pPr>
            <a:r>
              <a:rPr lang="en-US" sz="2400" b="1" dirty="0">
                <a:latin typeface="Arial"/>
                <a:cs typeface="Arial"/>
              </a:rPr>
              <a:t>Ana-Maria Beldiga</a:t>
            </a:r>
          </a:p>
          <a:p>
            <a:pPr algn="ctr">
              <a:lnSpc>
                <a:spcPct val="90000"/>
              </a:lnSpc>
              <a:spcBef>
                <a:spcPct val="0"/>
              </a:spcBef>
            </a:pPr>
            <a:r>
              <a:rPr lang="en-US" sz="1600" b="1" dirty="0">
                <a:latin typeface="Arial"/>
                <a:cs typeface="Arial"/>
              </a:rPr>
              <a:t>SDG Finance Analyst</a:t>
            </a:r>
            <a:br>
              <a:rPr lang="en-US" sz="1600" b="1" dirty="0">
                <a:latin typeface="Arial"/>
                <a:cs typeface="Arial"/>
              </a:rPr>
            </a:br>
            <a:r>
              <a:rPr lang="en-US" sz="1600" b="1" dirty="0">
                <a:latin typeface="Arial"/>
                <a:cs typeface="Arial"/>
              </a:rPr>
              <a:t>UNDP Africa Sustainable Finance Hub</a:t>
            </a:r>
            <a:endParaRPr lang="en-US" sz="1600" dirty="0">
              <a:latin typeface="Arial"/>
              <a:cs typeface="Arial"/>
            </a:endParaRPr>
          </a:p>
          <a:p>
            <a:pPr algn="ctr">
              <a:lnSpc>
                <a:spcPct val="90000"/>
              </a:lnSpc>
              <a:spcBef>
                <a:spcPct val="0"/>
              </a:spcBef>
            </a:pPr>
            <a:endParaRPr lang="fr-FR" sz="1600" dirty="0">
              <a:latin typeface="Arial"/>
              <a:cs typeface="Arial"/>
            </a:endParaRPr>
          </a:p>
          <a:p>
            <a:pPr algn="ctr">
              <a:lnSpc>
                <a:spcPct val="90000"/>
              </a:lnSpc>
              <a:spcBef>
                <a:spcPct val="0"/>
              </a:spcBef>
            </a:pPr>
            <a:r>
              <a:rPr lang="en-US" sz="2400" b="1" dirty="0">
                <a:latin typeface="Arial"/>
                <a:cs typeface="Arial"/>
              </a:rPr>
              <a:t>Resina Katafono</a:t>
            </a:r>
            <a:r>
              <a:rPr lang="en-US" sz="1600" b="1" dirty="0">
                <a:latin typeface="Arial"/>
                <a:cs typeface="Arial"/>
              </a:rPr>
              <a:t>, </a:t>
            </a:r>
          </a:p>
          <a:p>
            <a:pPr algn="ctr">
              <a:lnSpc>
                <a:spcPct val="90000"/>
              </a:lnSpc>
              <a:spcBef>
                <a:spcPct val="0"/>
              </a:spcBef>
            </a:pPr>
            <a:r>
              <a:rPr lang="en-US" sz="1600" b="1" dirty="0">
                <a:latin typeface="Arial"/>
                <a:cs typeface="Arial"/>
              </a:rPr>
              <a:t>Inter-Regional Adviser, </a:t>
            </a:r>
          </a:p>
          <a:p>
            <a:pPr algn="ctr">
              <a:lnSpc>
                <a:spcPct val="90000"/>
              </a:lnSpc>
              <a:spcBef>
                <a:spcPct val="0"/>
              </a:spcBef>
            </a:pPr>
            <a:r>
              <a:rPr lang="en-US" sz="1600" b="1" dirty="0">
                <a:latin typeface="Arial"/>
                <a:cs typeface="Arial"/>
              </a:rPr>
              <a:t>Financing for Sustainable Development Office, DESA</a:t>
            </a:r>
          </a:p>
          <a:p>
            <a:pPr algn="ctr">
              <a:lnSpc>
                <a:spcPct val="90000"/>
              </a:lnSpc>
              <a:spcBef>
                <a:spcPct val="0"/>
              </a:spcBef>
            </a:pPr>
            <a:endParaRPr lang="fr-FR" sz="1600" dirty="0">
              <a:latin typeface="Arial"/>
              <a:cs typeface="Arial"/>
            </a:endParaRPr>
          </a:p>
          <a:p>
            <a:pPr algn="ctr">
              <a:lnSpc>
                <a:spcPct val="90000"/>
              </a:lnSpc>
              <a:spcBef>
                <a:spcPct val="0"/>
              </a:spcBef>
            </a:pPr>
            <a:r>
              <a:rPr lang="en-US" sz="1400" b="1" dirty="0">
                <a:latin typeface="Arial"/>
                <a:cs typeface="Arial"/>
              </a:rPr>
              <a:t>18 November 2024</a:t>
            </a:r>
            <a:endParaRPr lang="en-US" sz="1400" dirty="0">
              <a:latin typeface="Arial"/>
              <a:cs typeface="Arial"/>
            </a:endParaRPr>
          </a:p>
          <a:p>
            <a:pPr algn="l"/>
            <a:endParaRPr lang="en-US" dirty="0">
              <a:ea typeface="Calibri"/>
              <a:cs typeface="Calibri"/>
            </a:endParaRP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A05254D6-B8D8-8D60-0FE2-C42F393774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2552" y="-9027"/>
            <a:ext cx="3809524" cy="1380952"/>
          </a:xfrm>
          <a:prstGeom prst="rect">
            <a:avLst/>
          </a:prstGeom>
        </p:spPr>
      </p:pic>
    </p:spTree>
    <p:extLst>
      <p:ext uri="{BB962C8B-B14F-4D97-AF65-F5344CB8AC3E}">
        <p14:creationId xmlns:p14="http://schemas.microsoft.com/office/powerpoint/2010/main" val="1842697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background with a black square">
            <a:extLst>
              <a:ext uri="{FF2B5EF4-FFF2-40B4-BE49-F238E27FC236}">
                <a16:creationId xmlns:a16="http://schemas.microsoft.com/office/drawing/2014/main" id="{659AEF75-3F18-004E-A995-42311E724B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0462" y="-240543"/>
            <a:ext cx="3464621" cy="1255925"/>
          </a:xfrm>
          <a:prstGeom prst="rect">
            <a:avLst/>
          </a:prstGeom>
        </p:spPr>
      </p:pic>
      <p:pic>
        <p:nvPicPr>
          <p:cNvPr id="7" name="Picture 6" descr="A blue line on a black background&#10;&#10;Description automatically generated">
            <a:extLst>
              <a:ext uri="{FF2B5EF4-FFF2-40B4-BE49-F238E27FC236}">
                <a16:creationId xmlns:a16="http://schemas.microsoft.com/office/drawing/2014/main" id="{23B433D0-ABEB-C8B6-A9DD-265CAA773C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4201"/>
            <a:ext cx="2842347" cy="645046"/>
          </a:xfrm>
          <a:prstGeom prst="rect">
            <a:avLst/>
          </a:prstGeom>
        </p:spPr>
      </p:pic>
      <p:sp>
        <p:nvSpPr>
          <p:cNvPr id="3" name="Text Placeholder 3">
            <a:extLst>
              <a:ext uri="{FF2B5EF4-FFF2-40B4-BE49-F238E27FC236}">
                <a16:creationId xmlns:a16="http://schemas.microsoft.com/office/drawing/2014/main" id="{E2E55D38-9210-93A3-F272-239D88689B96}"/>
              </a:ext>
            </a:extLst>
          </p:cNvPr>
          <p:cNvSpPr txBox="1">
            <a:spLocks/>
          </p:cNvSpPr>
          <p:nvPr/>
        </p:nvSpPr>
        <p:spPr>
          <a:xfrm>
            <a:off x="1314450" y="850107"/>
            <a:ext cx="8543925" cy="5000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INFF Guidance</a:t>
            </a:r>
          </a:p>
        </p:txBody>
      </p:sp>
      <p:pic>
        <p:nvPicPr>
          <p:cNvPr id="8" name="Picture 7" descr="Graphical user interface&#10;&#10;Description automatically generated">
            <a:extLst>
              <a:ext uri="{FF2B5EF4-FFF2-40B4-BE49-F238E27FC236}">
                <a16:creationId xmlns:a16="http://schemas.microsoft.com/office/drawing/2014/main" id="{3C96E31C-4DE1-750C-AC2F-978CCD31E394}"/>
              </a:ext>
            </a:extLst>
          </p:cNvPr>
          <p:cNvPicPr>
            <a:picLocks noChangeAspect="1"/>
          </p:cNvPicPr>
          <p:nvPr/>
        </p:nvPicPr>
        <p:blipFill rotWithShape="1">
          <a:blip r:embed="rId5">
            <a:extLst>
              <a:ext uri="{28A0092B-C50C-407E-A947-70E740481C1C}">
                <a14:useLocalDpi xmlns:a14="http://schemas.microsoft.com/office/drawing/2010/main" val="0"/>
              </a:ext>
            </a:extLst>
          </a:blip>
          <a:srcRect l="16164" t="5030" r="14626" b="12001"/>
          <a:stretch/>
        </p:blipFill>
        <p:spPr>
          <a:xfrm>
            <a:off x="7888216" y="3237992"/>
            <a:ext cx="4122058" cy="2930864"/>
          </a:xfrm>
          <a:prstGeom prst="rect">
            <a:avLst/>
          </a:prstGeom>
        </p:spPr>
      </p:pic>
      <p:pic>
        <p:nvPicPr>
          <p:cNvPr id="9" name="Picture 8" descr="Graphical user interface">
            <a:extLst>
              <a:ext uri="{FF2B5EF4-FFF2-40B4-BE49-F238E27FC236}">
                <a16:creationId xmlns:a16="http://schemas.microsoft.com/office/drawing/2014/main" id="{30BBF5E2-F5A9-EE2E-58A2-AA73B502B05F}"/>
              </a:ext>
            </a:extLst>
          </p:cNvPr>
          <p:cNvPicPr>
            <a:picLocks noChangeAspect="1"/>
          </p:cNvPicPr>
          <p:nvPr/>
        </p:nvPicPr>
        <p:blipFill rotWithShape="1">
          <a:blip r:embed="rId6">
            <a:extLst>
              <a:ext uri="{28A0092B-C50C-407E-A947-70E740481C1C}">
                <a14:useLocalDpi xmlns:a14="http://schemas.microsoft.com/office/drawing/2010/main" val="0"/>
              </a:ext>
            </a:extLst>
          </a:blip>
          <a:srcRect l="18568" t="3295" r="14913" b="9674"/>
          <a:stretch/>
        </p:blipFill>
        <p:spPr>
          <a:xfrm>
            <a:off x="6255068" y="733995"/>
            <a:ext cx="3875903" cy="2834640"/>
          </a:xfrm>
          <a:prstGeom prst="rect">
            <a:avLst/>
          </a:prstGeom>
        </p:spPr>
      </p:pic>
      <p:graphicFrame>
        <p:nvGraphicFramePr>
          <p:cNvPr id="13" name="Diagram 12">
            <a:extLst>
              <a:ext uri="{FF2B5EF4-FFF2-40B4-BE49-F238E27FC236}">
                <a16:creationId xmlns:a16="http://schemas.microsoft.com/office/drawing/2014/main" id="{17943842-1BBE-7C0C-006C-066356CBF688}"/>
              </a:ext>
            </a:extLst>
          </p:cNvPr>
          <p:cNvGraphicFramePr/>
          <p:nvPr/>
        </p:nvGraphicFramePr>
        <p:xfrm>
          <a:off x="-156787" y="1285226"/>
          <a:ext cx="5982965" cy="48236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513692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background with a black square">
            <a:extLst>
              <a:ext uri="{FF2B5EF4-FFF2-40B4-BE49-F238E27FC236}">
                <a16:creationId xmlns:a16="http://schemas.microsoft.com/office/drawing/2014/main" id="{659AEF75-3F18-004E-A995-42311E724B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0462" y="-240543"/>
            <a:ext cx="3464621" cy="1255925"/>
          </a:xfrm>
          <a:prstGeom prst="rect">
            <a:avLst/>
          </a:prstGeom>
        </p:spPr>
      </p:pic>
      <p:pic>
        <p:nvPicPr>
          <p:cNvPr id="7" name="Picture 6" descr="A blue line on a black background&#10;&#10;Description automatically generated">
            <a:extLst>
              <a:ext uri="{FF2B5EF4-FFF2-40B4-BE49-F238E27FC236}">
                <a16:creationId xmlns:a16="http://schemas.microsoft.com/office/drawing/2014/main" id="{23B433D0-ABEB-C8B6-A9DD-265CAA773C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4201"/>
            <a:ext cx="2842347" cy="645046"/>
          </a:xfrm>
          <a:prstGeom prst="rect">
            <a:avLst/>
          </a:prstGeom>
        </p:spPr>
      </p:pic>
      <p:sp>
        <p:nvSpPr>
          <p:cNvPr id="2" name="Google Shape;384;p71">
            <a:extLst>
              <a:ext uri="{FF2B5EF4-FFF2-40B4-BE49-F238E27FC236}">
                <a16:creationId xmlns:a16="http://schemas.microsoft.com/office/drawing/2014/main" id="{57DD71EE-98F2-5187-6541-1C905BE10C63}"/>
              </a:ext>
            </a:extLst>
          </p:cNvPr>
          <p:cNvSpPr/>
          <p:nvPr/>
        </p:nvSpPr>
        <p:spPr>
          <a:xfrm>
            <a:off x="2362" y="0"/>
            <a:ext cx="6451547" cy="6858000"/>
          </a:xfrm>
          <a:prstGeom prst="rect">
            <a:avLst/>
          </a:prstGeom>
          <a:solidFill>
            <a:schemeClr val="lt2">
              <a:alpha val="40000"/>
            </a:schemeClr>
          </a:solidFill>
          <a:ln>
            <a:noFill/>
          </a:ln>
        </p:spPr>
        <p:txBody>
          <a:bodyPr spcFirstLastPara="1" wrap="square" lIns="25400" tIns="25400" rIns="25400" bIns="25400" anchor="ctr" anchorCtr="0">
            <a:noAutofit/>
          </a:bodyPr>
          <a:lstStyle/>
          <a:p>
            <a:pPr algn="ctr" defTabSz="457200">
              <a:buClr>
                <a:srgbClr val="000000"/>
              </a:buClr>
              <a:buSzPts val="6000"/>
            </a:pPr>
            <a:endParaRPr sz="3000" kern="0">
              <a:solidFill>
                <a:srgbClr val="FFFFFF"/>
              </a:solidFill>
              <a:latin typeface="Roboto"/>
              <a:ea typeface="Roboto"/>
              <a:cs typeface="Roboto"/>
              <a:sym typeface="Roboto"/>
            </a:endParaRPr>
          </a:p>
        </p:txBody>
      </p:sp>
      <p:pic>
        <p:nvPicPr>
          <p:cNvPr id="21" name="Google Shape;385;p71">
            <a:extLst>
              <a:ext uri="{FF2B5EF4-FFF2-40B4-BE49-F238E27FC236}">
                <a16:creationId xmlns:a16="http://schemas.microsoft.com/office/drawing/2014/main" id="{4AC9F1C4-07F9-1D94-BED6-5BD744FB4B0D}"/>
              </a:ext>
            </a:extLst>
          </p:cNvPr>
          <p:cNvPicPr preferRelativeResize="0"/>
          <p:nvPr/>
        </p:nvPicPr>
        <p:blipFill rotWithShape="1">
          <a:blip r:embed="rId5">
            <a:alphaModFix/>
          </a:blip>
          <a:srcRect/>
          <a:stretch/>
        </p:blipFill>
        <p:spPr>
          <a:xfrm>
            <a:off x="850072" y="887273"/>
            <a:ext cx="2952312" cy="499164"/>
          </a:xfrm>
          <a:prstGeom prst="rect">
            <a:avLst/>
          </a:prstGeom>
          <a:noFill/>
          <a:ln>
            <a:noFill/>
          </a:ln>
        </p:spPr>
      </p:pic>
      <p:sp>
        <p:nvSpPr>
          <p:cNvPr id="22" name="Google Shape;394;p71">
            <a:extLst>
              <a:ext uri="{FF2B5EF4-FFF2-40B4-BE49-F238E27FC236}">
                <a16:creationId xmlns:a16="http://schemas.microsoft.com/office/drawing/2014/main" id="{D5A89E4E-BA4F-E76B-7A89-85F4D5EB32EF}"/>
              </a:ext>
            </a:extLst>
          </p:cNvPr>
          <p:cNvSpPr txBox="1"/>
          <p:nvPr/>
        </p:nvSpPr>
        <p:spPr>
          <a:xfrm>
            <a:off x="901515" y="1911731"/>
            <a:ext cx="2340872" cy="276979"/>
          </a:xfrm>
          <a:prstGeom prst="rect">
            <a:avLst/>
          </a:prstGeom>
          <a:noFill/>
          <a:ln>
            <a:noFill/>
          </a:ln>
        </p:spPr>
        <p:txBody>
          <a:bodyPr spcFirstLastPara="1" wrap="square" lIns="45713" tIns="22850" rIns="45713" bIns="22850" anchor="t" anchorCtr="0">
            <a:spAutoFit/>
          </a:bodyPr>
          <a:lstStyle/>
          <a:p>
            <a:pPr defTabSz="457200">
              <a:buClr>
                <a:srgbClr val="000000"/>
              </a:buClr>
            </a:pPr>
            <a:r>
              <a:rPr lang="en-GB" sz="1500" b="1" kern="0" dirty="0">
                <a:solidFill>
                  <a:srgbClr val="000000"/>
                </a:solidFill>
                <a:latin typeface="Roboto"/>
                <a:ea typeface="Roboto"/>
                <a:cs typeface="Roboto"/>
                <a:sym typeface="Roboto"/>
              </a:rPr>
              <a:t>CORE PARTNERS</a:t>
            </a:r>
            <a:endParaRPr sz="1500" b="1" kern="0" dirty="0">
              <a:solidFill>
                <a:srgbClr val="000000"/>
              </a:solidFill>
              <a:latin typeface="Roboto"/>
              <a:ea typeface="Roboto"/>
              <a:cs typeface="Roboto"/>
              <a:sym typeface="Roboto"/>
            </a:endParaRPr>
          </a:p>
        </p:txBody>
      </p:sp>
      <p:pic>
        <p:nvPicPr>
          <p:cNvPr id="23" name="Google Shape;395;p71" descr="A picture containing logo&#10;&#10;Description automatically generated">
            <a:extLst>
              <a:ext uri="{FF2B5EF4-FFF2-40B4-BE49-F238E27FC236}">
                <a16:creationId xmlns:a16="http://schemas.microsoft.com/office/drawing/2014/main" id="{290C2CF3-005C-5B86-8568-2EAAE0126C1A}"/>
              </a:ext>
            </a:extLst>
          </p:cNvPr>
          <p:cNvPicPr preferRelativeResize="0"/>
          <p:nvPr/>
        </p:nvPicPr>
        <p:blipFill rotWithShape="1">
          <a:blip r:embed="rId6">
            <a:alphaModFix/>
          </a:blip>
          <a:srcRect/>
          <a:stretch/>
        </p:blipFill>
        <p:spPr>
          <a:xfrm>
            <a:off x="968939" y="2458199"/>
            <a:ext cx="426955" cy="864213"/>
          </a:xfrm>
          <a:prstGeom prst="rect">
            <a:avLst/>
          </a:prstGeom>
          <a:noFill/>
          <a:ln>
            <a:noFill/>
          </a:ln>
        </p:spPr>
      </p:pic>
      <p:pic>
        <p:nvPicPr>
          <p:cNvPr id="24" name="Google Shape;396;p71" descr="Call for OECD Internship Programme | EFnet English Portal">
            <a:extLst>
              <a:ext uri="{FF2B5EF4-FFF2-40B4-BE49-F238E27FC236}">
                <a16:creationId xmlns:a16="http://schemas.microsoft.com/office/drawing/2014/main" id="{A8CB20C1-32E7-8721-2C68-442009D27FE2}"/>
              </a:ext>
            </a:extLst>
          </p:cNvPr>
          <p:cNvPicPr preferRelativeResize="0"/>
          <p:nvPr/>
        </p:nvPicPr>
        <p:blipFill rotWithShape="1">
          <a:blip r:embed="rId7">
            <a:alphaModFix/>
          </a:blip>
          <a:srcRect l="16180" r="15781" b="11567"/>
          <a:stretch/>
        </p:blipFill>
        <p:spPr>
          <a:xfrm>
            <a:off x="3150947" y="2422839"/>
            <a:ext cx="1076855" cy="933082"/>
          </a:xfrm>
          <a:prstGeom prst="rect">
            <a:avLst/>
          </a:prstGeom>
          <a:noFill/>
          <a:ln>
            <a:noFill/>
          </a:ln>
        </p:spPr>
      </p:pic>
      <p:pic>
        <p:nvPicPr>
          <p:cNvPr id="25" name="Google Shape;397;p71">
            <a:extLst>
              <a:ext uri="{FF2B5EF4-FFF2-40B4-BE49-F238E27FC236}">
                <a16:creationId xmlns:a16="http://schemas.microsoft.com/office/drawing/2014/main" id="{A6513AB7-4AEA-9DB0-20ED-20696C1F5A42}"/>
              </a:ext>
            </a:extLst>
          </p:cNvPr>
          <p:cNvPicPr preferRelativeResize="0"/>
          <p:nvPr/>
        </p:nvPicPr>
        <p:blipFill rotWithShape="1">
          <a:blip r:embed="rId8">
            <a:alphaModFix/>
          </a:blip>
          <a:srcRect/>
          <a:stretch/>
        </p:blipFill>
        <p:spPr>
          <a:xfrm>
            <a:off x="1744736" y="2457273"/>
            <a:ext cx="1179290" cy="864213"/>
          </a:xfrm>
          <a:prstGeom prst="rect">
            <a:avLst/>
          </a:prstGeom>
          <a:noFill/>
          <a:ln>
            <a:noFill/>
          </a:ln>
        </p:spPr>
      </p:pic>
      <p:sp>
        <p:nvSpPr>
          <p:cNvPr id="26" name="Google Shape;398;p71">
            <a:extLst>
              <a:ext uri="{FF2B5EF4-FFF2-40B4-BE49-F238E27FC236}">
                <a16:creationId xmlns:a16="http://schemas.microsoft.com/office/drawing/2014/main" id="{9417ABA3-9BC9-FEA3-66CB-2D5F6CBEF57B}"/>
              </a:ext>
            </a:extLst>
          </p:cNvPr>
          <p:cNvSpPr txBox="1"/>
          <p:nvPr/>
        </p:nvSpPr>
        <p:spPr>
          <a:xfrm>
            <a:off x="946565" y="4007575"/>
            <a:ext cx="3360482" cy="276979"/>
          </a:xfrm>
          <a:prstGeom prst="rect">
            <a:avLst/>
          </a:prstGeom>
          <a:noFill/>
          <a:ln>
            <a:noFill/>
          </a:ln>
        </p:spPr>
        <p:txBody>
          <a:bodyPr spcFirstLastPara="1" wrap="square" lIns="45713" tIns="22850" rIns="45713" bIns="22850" anchor="t" anchorCtr="0">
            <a:spAutoFit/>
          </a:bodyPr>
          <a:lstStyle/>
          <a:p>
            <a:pPr defTabSz="457200">
              <a:buClr>
                <a:srgbClr val="000000"/>
              </a:buClr>
            </a:pPr>
            <a:r>
              <a:rPr lang="en-GB" sz="1500" b="1" kern="0" dirty="0">
                <a:solidFill>
                  <a:srgbClr val="000000"/>
                </a:solidFill>
                <a:latin typeface="Roboto"/>
                <a:ea typeface="Roboto"/>
                <a:cs typeface="Roboto"/>
                <a:sym typeface="Roboto"/>
              </a:rPr>
              <a:t>SUPPORTING PARTNERS</a:t>
            </a:r>
            <a:endParaRPr sz="1500" b="1" kern="0" dirty="0">
              <a:solidFill>
                <a:srgbClr val="000000"/>
              </a:solidFill>
              <a:latin typeface="Roboto"/>
              <a:ea typeface="Roboto"/>
              <a:cs typeface="Roboto"/>
              <a:sym typeface="Roboto"/>
            </a:endParaRPr>
          </a:p>
        </p:txBody>
      </p:sp>
      <p:pic>
        <p:nvPicPr>
          <p:cNvPr id="27" name="Google Shape;399;p71" descr="Flag of Europe - Wikipedia">
            <a:extLst>
              <a:ext uri="{FF2B5EF4-FFF2-40B4-BE49-F238E27FC236}">
                <a16:creationId xmlns:a16="http://schemas.microsoft.com/office/drawing/2014/main" id="{FE0EF48B-1C6A-78B3-883D-FC8160DD7D38}"/>
              </a:ext>
            </a:extLst>
          </p:cNvPr>
          <p:cNvPicPr preferRelativeResize="0"/>
          <p:nvPr/>
        </p:nvPicPr>
        <p:blipFill rotWithShape="1">
          <a:blip r:embed="rId9">
            <a:alphaModFix/>
          </a:blip>
          <a:srcRect/>
          <a:stretch/>
        </p:blipFill>
        <p:spPr>
          <a:xfrm>
            <a:off x="1151939" y="4448273"/>
            <a:ext cx="848562" cy="565708"/>
          </a:xfrm>
          <a:prstGeom prst="rect">
            <a:avLst/>
          </a:prstGeom>
          <a:noFill/>
          <a:ln>
            <a:noFill/>
          </a:ln>
        </p:spPr>
      </p:pic>
      <p:pic>
        <p:nvPicPr>
          <p:cNvPr id="28" name="Google Shape;400;p71" descr="Sweden redesigns aid brand | Devex">
            <a:extLst>
              <a:ext uri="{FF2B5EF4-FFF2-40B4-BE49-F238E27FC236}">
                <a16:creationId xmlns:a16="http://schemas.microsoft.com/office/drawing/2014/main" id="{2F2A8178-B88E-ABCD-324C-A902A1D5DB14}"/>
              </a:ext>
            </a:extLst>
          </p:cNvPr>
          <p:cNvPicPr preferRelativeResize="0"/>
          <p:nvPr/>
        </p:nvPicPr>
        <p:blipFill rotWithShape="1">
          <a:blip r:embed="rId10">
            <a:alphaModFix/>
          </a:blip>
          <a:srcRect/>
          <a:stretch/>
        </p:blipFill>
        <p:spPr>
          <a:xfrm>
            <a:off x="3833549" y="5028472"/>
            <a:ext cx="1211869" cy="908902"/>
          </a:xfrm>
          <a:prstGeom prst="rect">
            <a:avLst/>
          </a:prstGeom>
          <a:noFill/>
          <a:ln>
            <a:noFill/>
          </a:ln>
        </p:spPr>
      </p:pic>
      <p:pic>
        <p:nvPicPr>
          <p:cNvPr id="29" name="Google Shape;401;p71" descr="Timeline&#10;&#10;Description automatically generated">
            <a:extLst>
              <a:ext uri="{FF2B5EF4-FFF2-40B4-BE49-F238E27FC236}">
                <a16:creationId xmlns:a16="http://schemas.microsoft.com/office/drawing/2014/main" id="{5E0F1C19-94CC-D491-8ABF-10D7975C9104}"/>
              </a:ext>
            </a:extLst>
          </p:cNvPr>
          <p:cNvPicPr preferRelativeResize="0"/>
          <p:nvPr/>
        </p:nvPicPr>
        <p:blipFill rotWithShape="1">
          <a:blip r:embed="rId11">
            <a:alphaModFix/>
          </a:blip>
          <a:srcRect/>
          <a:stretch/>
        </p:blipFill>
        <p:spPr>
          <a:xfrm>
            <a:off x="3044257" y="4397352"/>
            <a:ext cx="2177155" cy="499164"/>
          </a:xfrm>
          <a:prstGeom prst="rect">
            <a:avLst/>
          </a:prstGeom>
          <a:noFill/>
          <a:ln>
            <a:noFill/>
          </a:ln>
        </p:spPr>
      </p:pic>
      <p:pic>
        <p:nvPicPr>
          <p:cNvPr id="30" name="Google Shape;403;p71" descr="Logo&#10;&#10;Description automatically generated">
            <a:extLst>
              <a:ext uri="{FF2B5EF4-FFF2-40B4-BE49-F238E27FC236}">
                <a16:creationId xmlns:a16="http://schemas.microsoft.com/office/drawing/2014/main" id="{818B2D91-F014-9231-B103-42B3A4F25CC9}"/>
              </a:ext>
            </a:extLst>
          </p:cNvPr>
          <p:cNvPicPr preferRelativeResize="0"/>
          <p:nvPr/>
        </p:nvPicPr>
        <p:blipFill rotWithShape="1">
          <a:blip r:embed="rId12">
            <a:alphaModFix/>
          </a:blip>
          <a:srcRect/>
          <a:stretch/>
        </p:blipFill>
        <p:spPr>
          <a:xfrm>
            <a:off x="4439484" y="2468559"/>
            <a:ext cx="1376794" cy="845199"/>
          </a:xfrm>
          <a:prstGeom prst="rect">
            <a:avLst/>
          </a:prstGeom>
          <a:noFill/>
          <a:ln>
            <a:noFill/>
          </a:ln>
        </p:spPr>
      </p:pic>
      <p:pic>
        <p:nvPicPr>
          <p:cNvPr id="31" name="Picture 30">
            <a:extLst>
              <a:ext uri="{FF2B5EF4-FFF2-40B4-BE49-F238E27FC236}">
                <a16:creationId xmlns:a16="http://schemas.microsoft.com/office/drawing/2014/main" id="{1A115BA5-BD30-4AB7-7376-299964E1D15B}"/>
              </a:ext>
            </a:extLst>
          </p:cNvPr>
          <p:cNvPicPr>
            <a:picLocks noChangeAspect="1"/>
          </p:cNvPicPr>
          <p:nvPr/>
        </p:nvPicPr>
        <p:blipFill>
          <a:blip r:embed="rId13"/>
          <a:stretch>
            <a:fillRect/>
          </a:stretch>
        </p:blipFill>
        <p:spPr>
          <a:xfrm>
            <a:off x="1224799" y="5110782"/>
            <a:ext cx="1692641" cy="744282"/>
          </a:xfrm>
          <a:prstGeom prst="rect">
            <a:avLst/>
          </a:prstGeom>
        </p:spPr>
      </p:pic>
      <p:pic>
        <p:nvPicPr>
          <p:cNvPr id="38" name="Picture 37" descr="A logo with a colorful design&#10;&#10;Description automatically generated with medium confidence">
            <a:extLst>
              <a:ext uri="{FF2B5EF4-FFF2-40B4-BE49-F238E27FC236}">
                <a16:creationId xmlns:a16="http://schemas.microsoft.com/office/drawing/2014/main" id="{1F04F531-D4FA-EB16-78AC-372974C9E0F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346227" y="930109"/>
            <a:ext cx="1629837" cy="2037296"/>
          </a:xfrm>
          <a:prstGeom prst="rect">
            <a:avLst/>
          </a:prstGeom>
        </p:spPr>
      </p:pic>
      <p:sp>
        <p:nvSpPr>
          <p:cNvPr id="39" name="Google Shape;398;p71">
            <a:extLst>
              <a:ext uri="{FF2B5EF4-FFF2-40B4-BE49-F238E27FC236}">
                <a16:creationId xmlns:a16="http://schemas.microsoft.com/office/drawing/2014/main" id="{1CCAB2F6-D952-72EA-B733-4D0824BE2B2F}"/>
              </a:ext>
            </a:extLst>
          </p:cNvPr>
          <p:cNvSpPr txBox="1"/>
          <p:nvPr/>
        </p:nvSpPr>
        <p:spPr>
          <a:xfrm>
            <a:off x="6985300" y="4011367"/>
            <a:ext cx="3360482" cy="276979"/>
          </a:xfrm>
          <a:prstGeom prst="rect">
            <a:avLst/>
          </a:prstGeom>
          <a:noFill/>
          <a:ln>
            <a:noFill/>
          </a:ln>
        </p:spPr>
        <p:txBody>
          <a:bodyPr spcFirstLastPara="1" wrap="square" lIns="45713" tIns="22850" rIns="45713" bIns="22850" anchor="t" anchorCtr="0">
            <a:spAutoFit/>
          </a:bodyPr>
          <a:lstStyle/>
          <a:p>
            <a:pPr defTabSz="457200">
              <a:buClr>
                <a:srgbClr val="000000"/>
              </a:buClr>
            </a:pPr>
            <a:r>
              <a:rPr lang="en-GB" sz="1500" b="1" kern="0" dirty="0">
                <a:solidFill>
                  <a:srgbClr val="000000"/>
                </a:solidFill>
                <a:latin typeface="Roboto"/>
                <a:ea typeface="Roboto"/>
                <a:cs typeface="Roboto"/>
                <a:sym typeface="Roboto"/>
              </a:rPr>
              <a:t>SUPPORTING PARTNERS</a:t>
            </a:r>
            <a:endParaRPr sz="1500" b="1" kern="0" dirty="0">
              <a:solidFill>
                <a:srgbClr val="000000"/>
              </a:solidFill>
              <a:latin typeface="Roboto"/>
              <a:ea typeface="Roboto"/>
              <a:cs typeface="Roboto"/>
              <a:sym typeface="Roboto"/>
            </a:endParaRPr>
          </a:p>
        </p:txBody>
      </p:sp>
      <p:pic>
        <p:nvPicPr>
          <p:cNvPr id="40" name="Google Shape;401;p71" descr="Timeline&#10;&#10;Description automatically generated">
            <a:extLst>
              <a:ext uri="{FF2B5EF4-FFF2-40B4-BE49-F238E27FC236}">
                <a16:creationId xmlns:a16="http://schemas.microsoft.com/office/drawing/2014/main" id="{D09E4EE6-C270-29C2-CD8C-48E56253AFC0}"/>
              </a:ext>
            </a:extLst>
          </p:cNvPr>
          <p:cNvPicPr preferRelativeResize="0"/>
          <p:nvPr/>
        </p:nvPicPr>
        <p:blipFill rotWithShape="1">
          <a:blip r:embed="rId11">
            <a:alphaModFix/>
          </a:blip>
          <a:srcRect/>
          <a:stretch/>
        </p:blipFill>
        <p:spPr>
          <a:xfrm>
            <a:off x="6942072" y="4473004"/>
            <a:ext cx="2177155" cy="499164"/>
          </a:xfrm>
          <a:prstGeom prst="rect">
            <a:avLst/>
          </a:prstGeom>
          <a:noFill/>
          <a:ln>
            <a:noFill/>
          </a:ln>
        </p:spPr>
      </p:pic>
      <p:pic>
        <p:nvPicPr>
          <p:cNvPr id="1026" name="Picture 2">
            <a:extLst>
              <a:ext uri="{FF2B5EF4-FFF2-40B4-BE49-F238E27FC236}">
                <a16:creationId xmlns:a16="http://schemas.microsoft.com/office/drawing/2014/main" id="{5EDE11BD-A404-7E1D-515B-0B87148F190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495804" y="4174616"/>
            <a:ext cx="2247900" cy="1171575"/>
          </a:xfrm>
          <a:prstGeom prst="rect">
            <a:avLst/>
          </a:prstGeom>
          <a:noFill/>
          <a:extLst>
            <a:ext uri="{909E8E84-426E-40DD-AFC4-6F175D3DCCD1}">
              <a14:hiddenFill xmlns:a14="http://schemas.microsoft.com/office/drawing/2010/main">
                <a:solidFill>
                  <a:srgbClr val="FFFFFF"/>
                </a:solidFill>
              </a14:hiddenFill>
            </a:ext>
          </a:extLst>
        </p:spPr>
      </p:pic>
      <p:sp>
        <p:nvSpPr>
          <p:cNvPr id="41" name="Google Shape;142;p51">
            <a:extLst>
              <a:ext uri="{FF2B5EF4-FFF2-40B4-BE49-F238E27FC236}">
                <a16:creationId xmlns:a16="http://schemas.microsoft.com/office/drawing/2014/main" id="{9EB13DD6-0032-BD29-4422-7054B5E6E0E0}"/>
              </a:ext>
            </a:extLst>
          </p:cNvPr>
          <p:cNvSpPr txBox="1"/>
          <p:nvPr/>
        </p:nvSpPr>
        <p:spPr>
          <a:xfrm>
            <a:off x="6983991" y="5425293"/>
            <a:ext cx="4903209" cy="287258"/>
          </a:xfrm>
          <a:prstGeom prst="rect">
            <a:avLst/>
          </a:prstGeom>
          <a:noFill/>
          <a:ln>
            <a:noFill/>
          </a:ln>
        </p:spPr>
        <p:txBody>
          <a:bodyPr spcFirstLastPara="1" wrap="square" lIns="50800" tIns="50800" rIns="50800" bIns="50800" anchor="ctr" anchorCtr="0">
            <a:spAutoFit/>
          </a:bodyPr>
          <a:lstStyle/>
          <a:p>
            <a:pPr algn="ctr"/>
            <a:r>
              <a:rPr lang="en-GB" sz="1200" b="1" cap="none" dirty="0">
                <a:solidFill>
                  <a:srgbClr val="1255AB"/>
                </a:solidFill>
                <a:latin typeface="Roboto Light"/>
                <a:ea typeface="Roboto Light"/>
                <a:cs typeface="Roboto Light"/>
                <a:sym typeface="Roboto Light"/>
              </a:rPr>
              <a:t>United Nations Regular Programme of Technical Cooperation </a:t>
            </a:r>
            <a:endParaRPr lang="en-US" sz="1200" b="1" i="0" u="none" strike="noStrike" cap="none" dirty="0">
              <a:solidFill>
                <a:srgbClr val="1255AB"/>
              </a:solidFill>
              <a:latin typeface="Roboto Light"/>
              <a:ea typeface="Roboto Light"/>
              <a:cs typeface="Roboto Light"/>
            </a:endParaRPr>
          </a:p>
        </p:txBody>
      </p:sp>
      <p:pic>
        <p:nvPicPr>
          <p:cNvPr id="45" name="Picture 44" descr="A blue and black logo&#10;&#10;Description automatically generated">
            <a:extLst>
              <a:ext uri="{FF2B5EF4-FFF2-40B4-BE49-F238E27FC236}">
                <a16:creationId xmlns:a16="http://schemas.microsoft.com/office/drawing/2014/main" id="{D093932D-37CC-2C8E-6061-C5E2C6F61600}"/>
              </a:ext>
            </a:extLst>
          </p:cNvPr>
          <p:cNvPicPr>
            <a:picLocks noChangeAspect="1"/>
          </p:cNvPicPr>
          <p:nvPr/>
        </p:nvPicPr>
        <p:blipFill rotWithShape="1">
          <a:blip r:embed="rId16">
            <a:extLst>
              <a:ext uri="{28A0092B-C50C-407E-A947-70E740481C1C}">
                <a14:useLocalDpi xmlns:a14="http://schemas.microsoft.com/office/drawing/2010/main" val="0"/>
              </a:ext>
            </a:extLst>
          </a:blip>
          <a:srcRect l="9053" t="24124" r="9179" b="22391"/>
          <a:stretch/>
        </p:blipFill>
        <p:spPr>
          <a:xfrm>
            <a:off x="7603664" y="3064792"/>
            <a:ext cx="3114962" cy="738600"/>
          </a:xfrm>
          <a:prstGeom prst="rect">
            <a:avLst/>
          </a:prstGeom>
        </p:spPr>
      </p:pic>
    </p:spTree>
    <p:extLst>
      <p:ext uri="{BB962C8B-B14F-4D97-AF65-F5344CB8AC3E}">
        <p14:creationId xmlns:p14="http://schemas.microsoft.com/office/powerpoint/2010/main" val="3782321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576E76DD-03E3-9B40-BB4C-70018833582E}"/>
              </a:ext>
            </a:extLst>
          </p:cNvPr>
          <p:cNvSpPr>
            <a:spLocks/>
          </p:cNvSpPr>
          <p:nvPr/>
        </p:nvSpPr>
        <p:spPr bwMode="auto">
          <a:xfrm>
            <a:off x="3884613" y="3082636"/>
            <a:ext cx="4422775"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buFontTx/>
              <a:buNone/>
            </a:pPr>
            <a:r>
              <a:rPr lang="en-US" altLang="en-US" sz="5500" b="1">
                <a:solidFill>
                  <a:schemeClr val="tx1"/>
                </a:solidFill>
                <a:latin typeface="Arial" panose="020B0604020202020204" pitchFamily="34" charset="0"/>
                <a:cs typeface="Arial" panose="020B0604020202020204" pitchFamily="34" charset="0"/>
                <a:sym typeface="Lato" panose="020F0502020204030203" pitchFamily="34" charset="77"/>
              </a:rPr>
              <a:t>THANK YOU!</a:t>
            </a:r>
          </a:p>
        </p:txBody>
      </p:sp>
    </p:spTree>
    <p:extLst>
      <p:ext uri="{BB962C8B-B14F-4D97-AF65-F5344CB8AC3E}">
        <p14:creationId xmlns:p14="http://schemas.microsoft.com/office/powerpoint/2010/main" val="2324975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ângulo arredondado 8">
            <a:extLst>
              <a:ext uri="{FF2B5EF4-FFF2-40B4-BE49-F238E27FC236}">
                <a16:creationId xmlns:a16="http://schemas.microsoft.com/office/drawing/2014/main" id="{CD51E8DF-610E-B0EA-5D27-DC0E39DD9DCB}"/>
              </a:ext>
            </a:extLst>
          </p:cNvPr>
          <p:cNvSpPr/>
          <p:nvPr/>
        </p:nvSpPr>
        <p:spPr>
          <a:xfrm>
            <a:off x="838200" y="171162"/>
            <a:ext cx="2840182" cy="23711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357188" marR="0" lvl="0" indent="0" fontAlgn="auto">
              <a:lnSpc>
                <a:spcPct val="90000"/>
              </a:lnSpc>
              <a:spcBef>
                <a:spcPct val="0"/>
              </a:spcBef>
              <a:spcAft>
                <a:spcPts val="600"/>
              </a:spcAft>
              <a:buClrTx/>
              <a:buSzTx/>
              <a:tabLst/>
              <a:defRPr/>
            </a:pPr>
            <a:r>
              <a:rPr kumimoji="0" lang="en-US" sz="3200" b="1" u="none" strike="noStrike" kern="1200" cap="none" spc="0" normalizeH="0" baseline="0" noProof="0">
                <a:ln>
                  <a:noFill/>
                </a:ln>
                <a:solidFill>
                  <a:schemeClr val="bg1"/>
                </a:solidFill>
                <a:effectLst/>
                <a:uLnTx/>
                <a:uFillTx/>
                <a:latin typeface="Arail"/>
                <a:ea typeface="+mj-ea"/>
                <a:cs typeface="+mj-cs"/>
              </a:rPr>
              <a:t>Four Building blocks of INFFs</a:t>
            </a:r>
          </a:p>
        </p:txBody>
      </p:sp>
      <p:pic>
        <p:nvPicPr>
          <p:cNvPr id="6" name="Content Placeholder 3">
            <a:extLst>
              <a:ext uri="{FF2B5EF4-FFF2-40B4-BE49-F238E27FC236}">
                <a16:creationId xmlns:a16="http://schemas.microsoft.com/office/drawing/2014/main" id="{2FE8717B-25E1-FA77-FE20-4273955B16EA}"/>
              </a:ext>
            </a:extLst>
          </p:cNvPr>
          <p:cNvPicPr>
            <a:picLocks noGrp="1" noChangeAspect="1"/>
          </p:cNvPicPr>
          <p:nvPr>
            <p:ph idx="1"/>
          </p:nvPr>
        </p:nvPicPr>
        <p:blipFill>
          <a:blip r:embed="rId2"/>
          <a:stretch>
            <a:fillRect/>
          </a:stretch>
        </p:blipFill>
        <p:spPr>
          <a:xfrm>
            <a:off x="5020769" y="640080"/>
            <a:ext cx="5721864" cy="5578816"/>
          </a:xfrm>
          <a:prstGeom prst="rect">
            <a:avLst/>
          </a:prstGeom>
        </p:spPr>
      </p:pic>
      <p:sp>
        <p:nvSpPr>
          <p:cNvPr id="7" name="TextBox 6">
            <a:extLst>
              <a:ext uri="{FF2B5EF4-FFF2-40B4-BE49-F238E27FC236}">
                <a16:creationId xmlns:a16="http://schemas.microsoft.com/office/drawing/2014/main" id="{4DBF5CBD-5085-90F4-D202-7E3697CC660B}"/>
              </a:ext>
            </a:extLst>
          </p:cNvPr>
          <p:cNvSpPr txBox="1"/>
          <p:nvPr/>
        </p:nvSpPr>
        <p:spPr>
          <a:xfrm>
            <a:off x="638175" y="3771900"/>
            <a:ext cx="3390900" cy="2308324"/>
          </a:xfrm>
          <a:prstGeom prst="rect">
            <a:avLst/>
          </a:prstGeom>
          <a:solidFill>
            <a:schemeClr val="accent1">
              <a:lumMod val="50000"/>
            </a:schemeClr>
          </a:solidFill>
        </p:spPr>
        <p:txBody>
          <a:bodyPr wrap="square" rtlCol="0">
            <a:spAutoFit/>
          </a:bodyPr>
          <a:lstStyle/>
          <a:p>
            <a:pPr algn="just"/>
            <a:r>
              <a:rPr lang="en-US" b="1" i="0">
                <a:solidFill>
                  <a:schemeClr val="bg1"/>
                </a:solidFill>
                <a:effectLst/>
                <a:latin typeface="Arial" panose="020B0604020202020204" pitchFamily="34" charset="0"/>
                <a:cs typeface="Arial" panose="020B0604020202020204" pitchFamily="34" charset="0"/>
              </a:rPr>
              <a:t>Cohesive nationally owned sustainable development strategies, supported by integrated national financing frameworks, will be at the heart of our efforts”. </a:t>
            </a:r>
          </a:p>
          <a:p>
            <a:pPr algn="just"/>
            <a:r>
              <a:rPr lang="en-US" b="1" i="0">
                <a:solidFill>
                  <a:schemeClr val="bg1"/>
                </a:solidFill>
                <a:effectLst/>
                <a:latin typeface="Arial" panose="020B0604020202020204" pitchFamily="34" charset="0"/>
                <a:cs typeface="Arial" panose="020B0604020202020204" pitchFamily="34" charset="0"/>
              </a:rPr>
              <a:t>– Addis Ababa Action Agenda, 2015</a:t>
            </a:r>
          </a:p>
        </p:txBody>
      </p:sp>
    </p:spTree>
    <p:extLst>
      <p:ext uri="{BB962C8B-B14F-4D97-AF65-F5344CB8AC3E}">
        <p14:creationId xmlns:p14="http://schemas.microsoft.com/office/powerpoint/2010/main" val="4082914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ângulo arredondado 8"/>
          <p:cNvSpPr/>
          <p:nvPr/>
        </p:nvSpPr>
        <p:spPr>
          <a:xfrm>
            <a:off x="0" y="24138"/>
            <a:ext cx="12192000" cy="81724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algn="ctr"/>
            <a:r>
              <a:rPr lang="en-US" sz="3600" b="1" i="0">
                <a:solidFill>
                  <a:schemeClr val="bg1"/>
                </a:solidFill>
                <a:effectLst/>
                <a:latin typeface="Arial" panose="020B0604020202020204" pitchFamily="34" charset="0"/>
                <a:cs typeface="Arial" panose="020B0604020202020204" pitchFamily="34" charset="0"/>
              </a:rPr>
              <a:t>Why should countries adopt an INFF?</a:t>
            </a:r>
          </a:p>
        </p:txBody>
      </p:sp>
      <p:sp>
        <p:nvSpPr>
          <p:cNvPr id="5" name="TextBox 4">
            <a:extLst>
              <a:ext uri="{FF2B5EF4-FFF2-40B4-BE49-F238E27FC236}">
                <a16:creationId xmlns:a16="http://schemas.microsoft.com/office/drawing/2014/main" id="{AFA74EF0-13FA-9D67-244E-939D813B43A9}"/>
              </a:ext>
            </a:extLst>
          </p:cNvPr>
          <p:cNvSpPr txBox="1"/>
          <p:nvPr/>
        </p:nvSpPr>
        <p:spPr>
          <a:xfrm>
            <a:off x="165100" y="841383"/>
            <a:ext cx="11417300" cy="5632311"/>
          </a:xfrm>
          <a:prstGeom prst="rect">
            <a:avLst/>
          </a:prstGeom>
          <a:noFill/>
        </p:spPr>
        <p:txBody>
          <a:bodyPr wrap="square">
            <a:spAutoFit/>
          </a:bodyPr>
          <a:lstStyle/>
          <a:p>
            <a:pPr marL="285750" indent="-285750" algn="just">
              <a:buFont typeface="Arial" panose="020B0604020202020204" pitchFamily="34" charset="0"/>
              <a:buChar char="•"/>
            </a:pPr>
            <a:r>
              <a:rPr lang="en-US" sz="2400" b="1" i="0">
                <a:solidFill>
                  <a:srgbClr val="000000"/>
                </a:solidFill>
                <a:effectLst/>
                <a:latin typeface="Arial" panose="020B0604020202020204" pitchFamily="34" charset="0"/>
                <a:cs typeface="Arial" panose="020B0604020202020204" pitchFamily="34" charset="0"/>
              </a:rPr>
              <a:t>To better manage an increasingly complex financing landscape.</a:t>
            </a:r>
          </a:p>
          <a:p>
            <a:pPr algn="just"/>
            <a:endParaRPr lang="en-US" sz="2400" b="1" i="0">
              <a:solidFill>
                <a:srgbClr val="000000"/>
              </a:solidFill>
              <a:effectLst/>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400" b="1" i="0">
                <a:solidFill>
                  <a:srgbClr val="000000"/>
                </a:solidFill>
                <a:effectLst/>
                <a:latin typeface="Arial" panose="020B0604020202020204" pitchFamily="34" charset="0"/>
                <a:cs typeface="Arial" panose="020B0604020202020204" pitchFamily="34" charset="0"/>
              </a:rPr>
              <a:t>To enhance coherence of different financing policies.</a:t>
            </a:r>
          </a:p>
          <a:p>
            <a:pPr algn="just"/>
            <a:endParaRPr lang="en-US" sz="2400" b="1">
              <a:solidFill>
                <a:srgbClr val="00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400" b="1" i="0">
                <a:solidFill>
                  <a:srgbClr val="000000"/>
                </a:solidFill>
                <a:effectLst/>
                <a:latin typeface="Arial" panose="020B0604020202020204" pitchFamily="34" charset="0"/>
                <a:cs typeface="Arial" panose="020B0604020202020204" pitchFamily="34" charset="0"/>
              </a:rPr>
              <a:t>To </a:t>
            </a:r>
            <a:r>
              <a:rPr lang="en-US" sz="2400" b="1" i="0" err="1">
                <a:solidFill>
                  <a:srgbClr val="000000"/>
                </a:solidFill>
                <a:effectLst/>
                <a:latin typeface="Arial" panose="020B0604020202020204" pitchFamily="34" charset="0"/>
                <a:cs typeface="Arial" panose="020B0604020202020204" pitchFamily="34" charset="0"/>
              </a:rPr>
              <a:t>mobilise</a:t>
            </a:r>
            <a:r>
              <a:rPr lang="en-US" sz="2400" b="1" i="0">
                <a:solidFill>
                  <a:srgbClr val="000000"/>
                </a:solidFill>
                <a:effectLst/>
                <a:latin typeface="Arial" panose="020B0604020202020204" pitchFamily="34" charset="0"/>
                <a:cs typeface="Arial" panose="020B0604020202020204" pitchFamily="34" charset="0"/>
              </a:rPr>
              <a:t> additional financing to support sustainable development.</a:t>
            </a:r>
          </a:p>
          <a:p>
            <a:pPr algn="just"/>
            <a:endParaRPr lang="en-US" sz="2400" b="1" i="0">
              <a:solidFill>
                <a:srgbClr val="000000"/>
              </a:solidFill>
              <a:effectLst/>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400" b="1" i="0">
                <a:solidFill>
                  <a:srgbClr val="000000"/>
                </a:solidFill>
                <a:effectLst/>
                <a:latin typeface="Arial" panose="020B0604020202020204" pitchFamily="34" charset="0"/>
                <a:cs typeface="Arial" panose="020B0604020202020204" pitchFamily="34" charset="0"/>
              </a:rPr>
              <a:t>To strengthen the voice of developing countries in global policy processes.</a:t>
            </a:r>
          </a:p>
          <a:p>
            <a:pPr algn="just"/>
            <a:endParaRPr lang="en-US" sz="2400" b="1">
              <a:solidFill>
                <a:srgbClr val="00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400" b="1" i="0">
                <a:solidFill>
                  <a:srgbClr val="000000"/>
                </a:solidFill>
                <a:effectLst/>
                <a:latin typeface="Arial" panose="020B0604020202020204" pitchFamily="34" charset="0"/>
                <a:cs typeface="Arial" panose="020B0604020202020204" pitchFamily="34" charset="0"/>
              </a:rPr>
              <a:t>To support long-term investment and strengthen medium- and long-term planning.</a:t>
            </a:r>
          </a:p>
          <a:p>
            <a:pPr marL="285750" indent="-285750" algn="just">
              <a:buFont typeface="Arial" panose="020B0604020202020204" pitchFamily="34" charset="0"/>
              <a:buChar char="•"/>
            </a:pPr>
            <a:endParaRPr lang="en-US" sz="2400" b="1" i="0">
              <a:solidFill>
                <a:srgbClr val="000000"/>
              </a:solidFill>
              <a:effectLst/>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400" b="1" i="0">
                <a:solidFill>
                  <a:srgbClr val="000000"/>
                </a:solidFill>
                <a:effectLst/>
                <a:latin typeface="Arial" panose="020B0604020202020204" pitchFamily="34" charset="0"/>
                <a:cs typeface="Arial" panose="020B0604020202020204" pitchFamily="34" charset="0"/>
              </a:rPr>
              <a:t>To match different types of financing to their most appropriate use. </a:t>
            </a:r>
          </a:p>
          <a:p>
            <a:pPr marL="285750" indent="-285750" algn="just">
              <a:buFont typeface="Arial" panose="020B0604020202020204" pitchFamily="34" charset="0"/>
              <a:buChar char="•"/>
            </a:pPr>
            <a:endParaRPr lang="en-US" sz="2400" b="1" i="0">
              <a:solidFill>
                <a:srgbClr val="000000"/>
              </a:solidFill>
              <a:effectLst/>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400" b="1" i="0">
                <a:solidFill>
                  <a:srgbClr val="000000"/>
                </a:solidFill>
                <a:effectLst/>
                <a:latin typeface="Arial" panose="020B0604020202020204" pitchFamily="34" charset="0"/>
                <a:cs typeface="Arial" panose="020B0604020202020204" pitchFamily="34" charset="0"/>
              </a:rPr>
              <a:t>To align development cooperation with country priorities and enhance the transparency of financing flows.</a:t>
            </a:r>
            <a:endParaRPr lang="en-GB"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8415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ângulo arredondado 8"/>
          <p:cNvSpPr/>
          <p:nvPr/>
        </p:nvSpPr>
        <p:spPr>
          <a:xfrm>
            <a:off x="-38100" y="-71906"/>
            <a:ext cx="12192000" cy="1430179"/>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algn="ctr"/>
            <a:r>
              <a:rPr lang="en-US" sz="3600" b="1">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INFFs as a means of implementation for financing for development</a:t>
            </a:r>
            <a:endParaRPr lang="en-GB" sz="3600" b="1">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5BFFF9CA-D6EB-B80D-11B2-917D4EA70A7C}"/>
              </a:ext>
            </a:extLst>
          </p:cNvPr>
          <p:cNvSpPr/>
          <p:nvPr/>
        </p:nvSpPr>
        <p:spPr>
          <a:xfrm>
            <a:off x="4826000" y="1574800"/>
            <a:ext cx="2413000" cy="939800"/>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b="1">
                <a:latin typeface="Arial" panose="020B0604020202020204" pitchFamily="34" charset="0"/>
                <a:cs typeface="Arial" panose="020B0604020202020204" pitchFamily="34" charset="0"/>
              </a:rPr>
              <a:t>ECA approach to INFF</a:t>
            </a:r>
            <a:endParaRPr lang="en-GB" b="1">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A6260A8C-BC8C-87DE-074C-97C314316C43}"/>
              </a:ext>
            </a:extLst>
          </p:cNvPr>
          <p:cNvSpPr/>
          <p:nvPr/>
        </p:nvSpPr>
        <p:spPr>
          <a:xfrm>
            <a:off x="2260600" y="2832100"/>
            <a:ext cx="3035300" cy="1362075"/>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b="1">
                <a:latin typeface="Arial" panose="020B0604020202020204" pitchFamily="34" charset="0"/>
                <a:cs typeface="Arial" panose="020B0604020202020204" pitchFamily="34" charset="0"/>
              </a:rPr>
              <a:t>Country support at Burkina Faso and Zambia</a:t>
            </a:r>
            <a:endParaRPr lang="en-GB" b="1">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9DC9059B-1964-1F7C-FCE1-543E272A29A7}"/>
              </a:ext>
            </a:extLst>
          </p:cNvPr>
          <p:cNvSpPr/>
          <p:nvPr/>
        </p:nvSpPr>
        <p:spPr>
          <a:xfrm>
            <a:off x="6667500" y="2909888"/>
            <a:ext cx="3136900" cy="1233487"/>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b="1">
                <a:latin typeface="Arial" panose="020B0604020202020204" pitchFamily="34" charset="0"/>
                <a:cs typeface="Arial" panose="020B0604020202020204" pitchFamily="34" charset="0"/>
              </a:rPr>
              <a:t>Regional support by knowledge sharing</a:t>
            </a:r>
            <a:endParaRPr lang="en-GB" b="1">
              <a:latin typeface="Arial" panose="020B0604020202020204" pitchFamily="34" charset="0"/>
              <a:cs typeface="Arial" panose="020B0604020202020204" pitchFamily="34" charset="0"/>
            </a:endParaRPr>
          </a:p>
        </p:txBody>
      </p:sp>
      <p:sp>
        <p:nvSpPr>
          <p:cNvPr id="19" name="Rectangle: Rounded Corners 18">
            <a:extLst>
              <a:ext uri="{FF2B5EF4-FFF2-40B4-BE49-F238E27FC236}">
                <a16:creationId xmlns:a16="http://schemas.microsoft.com/office/drawing/2014/main" id="{0D57CD8B-4059-1577-0481-DA019F5B077D}"/>
              </a:ext>
            </a:extLst>
          </p:cNvPr>
          <p:cNvSpPr/>
          <p:nvPr/>
        </p:nvSpPr>
        <p:spPr>
          <a:xfrm>
            <a:off x="4724400" y="4743450"/>
            <a:ext cx="3136900" cy="1079500"/>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b="1">
                <a:latin typeface="Arial" panose="020B0604020202020204" pitchFamily="34" charset="0"/>
                <a:cs typeface="Arial" panose="020B0604020202020204" pitchFamily="34" charset="0"/>
              </a:rPr>
              <a:t>INFFs as a tool for financing for development</a:t>
            </a:r>
            <a:endParaRPr lang="en-GB" b="1">
              <a:latin typeface="Arial" panose="020B0604020202020204" pitchFamily="34" charset="0"/>
              <a:cs typeface="Arial" panose="020B0604020202020204" pitchFamily="34" charset="0"/>
            </a:endParaRPr>
          </a:p>
        </p:txBody>
      </p:sp>
      <p:sp>
        <p:nvSpPr>
          <p:cNvPr id="20" name="Arrow: Curved Right 19">
            <a:extLst>
              <a:ext uri="{FF2B5EF4-FFF2-40B4-BE49-F238E27FC236}">
                <a16:creationId xmlns:a16="http://schemas.microsoft.com/office/drawing/2014/main" id="{102C301F-4C94-D915-4015-D8EAADB2DDA8}"/>
              </a:ext>
            </a:extLst>
          </p:cNvPr>
          <p:cNvSpPr/>
          <p:nvPr/>
        </p:nvSpPr>
        <p:spPr>
          <a:xfrm>
            <a:off x="3487419" y="1739901"/>
            <a:ext cx="863600" cy="93980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Arrow: Curved Left 20">
            <a:extLst>
              <a:ext uri="{FF2B5EF4-FFF2-40B4-BE49-F238E27FC236}">
                <a16:creationId xmlns:a16="http://schemas.microsoft.com/office/drawing/2014/main" id="{ACA440EC-2631-17F9-4ECC-95F923F2622F}"/>
              </a:ext>
            </a:extLst>
          </p:cNvPr>
          <p:cNvSpPr/>
          <p:nvPr/>
        </p:nvSpPr>
        <p:spPr>
          <a:xfrm>
            <a:off x="7713981" y="1892300"/>
            <a:ext cx="863600" cy="939800"/>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Arrow: Down 21">
            <a:extLst>
              <a:ext uri="{FF2B5EF4-FFF2-40B4-BE49-F238E27FC236}">
                <a16:creationId xmlns:a16="http://schemas.microsoft.com/office/drawing/2014/main" id="{0348F9EB-27C3-1DC6-4C4D-BD3AD525AB7C}"/>
              </a:ext>
            </a:extLst>
          </p:cNvPr>
          <p:cNvSpPr/>
          <p:nvPr/>
        </p:nvSpPr>
        <p:spPr>
          <a:xfrm>
            <a:off x="5791200" y="3060700"/>
            <a:ext cx="558800" cy="939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Down 22">
            <a:extLst>
              <a:ext uri="{FF2B5EF4-FFF2-40B4-BE49-F238E27FC236}">
                <a16:creationId xmlns:a16="http://schemas.microsoft.com/office/drawing/2014/main" id="{3F781070-EE03-EB7D-08F8-551BDE1AF61C}"/>
              </a:ext>
            </a:extLst>
          </p:cNvPr>
          <p:cNvSpPr/>
          <p:nvPr/>
        </p:nvSpPr>
        <p:spPr>
          <a:xfrm rot="19867052" flipH="1">
            <a:off x="3971679" y="4198474"/>
            <a:ext cx="495186" cy="92844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Down 23">
            <a:extLst>
              <a:ext uri="{FF2B5EF4-FFF2-40B4-BE49-F238E27FC236}">
                <a16:creationId xmlns:a16="http://schemas.microsoft.com/office/drawing/2014/main" id="{4B370351-2B5C-7176-312E-2CB1CFCE7A30}"/>
              </a:ext>
            </a:extLst>
          </p:cNvPr>
          <p:cNvSpPr/>
          <p:nvPr/>
        </p:nvSpPr>
        <p:spPr>
          <a:xfrm rot="2536849">
            <a:off x="8072936" y="4351588"/>
            <a:ext cx="475858" cy="77382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A black and white logo with white text&#10;&#10;Description automatically generated">
            <a:extLst>
              <a:ext uri="{FF2B5EF4-FFF2-40B4-BE49-F238E27FC236}">
                <a16:creationId xmlns:a16="http://schemas.microsoft.com/office/drawing/2014/main" id="{BD1EE2AA-0357-9C47-FCCB-6DEA9FAF5E5F}"/>
              </a:ext>
            </a:extLst>
          </p:cNvPr>
          <p:cNvPicPr>
            <a:picLocks noChangeAspect="1"/>
          </p:cNvPicPr>
          <p:nvPr/>
        </p:nvPicPr>
        <p:blipFill>
          <a:blip r:embed="rId3"/>
          <a:stretch>
            <a:fillRect/>
          </a:stretch>
        </p:blipFill>
        <p:spPr>
          <a:xfrm>
            <a:off x="9888677" y="4548943"/>
            <a:ext cx="2095305" cy="1411027"/>
          </a:xfrm>
          <a:prstGeom prst="rect">
            <a:avLst/>
          </a:prstGeom>
        </p:spPr>
      </p:pic>
      <p:pic>
        <p:nvPicPr>
          <p:cNvPr id="6" name="Picture 5" descr="A black and white logo with white text&#10;&#10;Description automatically generated">
            <a:extLst>
              <a:ext uri="{FF2B5EF4-FFF2-40B4-BE49-F238E27FC236}">
                <a16:creationId xmlns:a16="http://schemas.microsoft.com/office/drawing/2014/main" id="{9DB7DA5E-5BB5-4D38-AFAD-6E2E8F82374B}"/>
              </a:ext>
            </a:extLst>
          </p:cNvPr>
          <p:cNvPicPr>
            <a:picLocks noChangeAspect="1"/>
          </p:cNvPicPr>
          <p:nvPr/>
        </p:nvPicPr>
        <p:blipFill>
          <a:blip r:embed="rId3"/>
          <a:stretch>
            <a:fillRect/>
          </a:stretch>
        </p:blipFill>
        <p:spPr>
          <a:xfrm>
            <a:off x="10041077" y="4701343"/>
            <a:ext cx="2095305" cy="1411027"/>
          </a:xfrm>
          <a:prstGeom prst="rect">
            <a:avLst/>
          </a:prstGeom>
        </p:spPr>
      </p:pic>
    </p:spTree>
    <p:extLst>
      <p:ext uri="{BB962C8B-B14F-4D97-AF65-F5344CB8AC3E}">
        <p14:creationId xmlns:p14="http://schemas.microsoft.com/office/powerpoint/2010/main" val="3386144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12" name="Picture 11" descr="A map of africa with different colored states&#10;&#10;Description automatically generated">
            <a:extLst>
              <a:ext uri="{FF2B5EF4-FFF2-40B4-BE49-F238E27FC236}">
                <a16:creationId xmlns:a16="http://schemas.microsoft.com/office/drawing/2014/main" id="{D6C95001-C137-9F6E-179B-801F629A3A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6736" y="1497778"/>
            <a:ext cx="4624162" cy="5266043"/>
          </a:xfrm>
          <a:prstGeom prst="rect">
            <a:avLst/>
          </a:prstGeom>
        </p:spPr>
      </p:pic>
      <p:sp>
        <p:nvSpPr>
          <p:cNvPr id="4" name="Rectângulo arredondado 8">
            <a:extLst>
              <a:ext uri="{FF2B5EF4-FFF2-40B4-BE49-F238E27FC236}">
                <a16:creationId xmlns:a16="http://schemas.microsoft.com/office/drawing/2014/main" id="{9ABDB14E-0D49-0CCF-C863-9D10FB1E853B}"/>
              </a:ext>
            </a:extLst>
          </p:cNvPr>
          <p:cNvSpPr/>
          <p:nvPr/>
        </p:nvSpPr>
        <p:spPr>
          <a:xfrm>
            <a:off x="0" y="0"/>
            <a:ext cx="12192000" cy="1430179"/>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pPr algn="ctr">
              <a:defRPr/>
            </a:pPr>
            <a:r>
              <a:rPr lang="en-US" sz="3600" b="1">
                <a:ln w="0"/>
                <a:solidFill>
                  <a:prstClr val="white"/>
                </a:solidFill>
                <a:effectLst>
                  <a:outerShdw blurRad="38100" dist="19050" dir="2700000" algn="tl" rotWithShape="0">
                    <a:prstClr val="black">
                      <a:alpha val="40000"/>
                    </a:prstClr>
                  </a:outerShdw>
                </a:effectLst>
                <a:latin typeface="Arial"/>
                <a:cs typeface="Arial"/>
              </a:rPr>
              <a:t>        </a:t>
            </a:r>
            <a:r>
              <a:rPr kumimoji="0" lang="en-US" sz="3600" b="1" i="0" u="none"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Arial"/>
                <a:cs typeface="Arial"/>
              </a:rPr>
              <a:t>Integrated financing strategies across Sub-Saharan Africa in 2024</a:t>
            </a:r>
            <a:endParaRPr kumimoji="0" lang="en-GB" sz="3600" b="1" i="0" u="none"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Arial"/>
              <a:cs typeface="Arial"/>
            </a:endParaRPr>
          </a:p>
        </p:txBody>
      </p:sp>
      <p:sp>
        <p:nvSpPr>
          <p:cNvPr id="392" name="Google Shape;392;p9"/>
          <p:cNvSpPr/>
          <p:nvPr/>
        </p:nvSpPr>
        <p:spPr>
          <a:xfrm>
            <a:off x="740261" y="170689"/>
            <a:ext cx="837384" cy="763286"/>
          </a:xfrm>
          <a:prstGeom prst="rect">
            <a:avLst/>
          </a:prstGeom>
          <a:solidFill>
            <a:srgbClr val="AEABA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3200"/>
              <a:buFontTx/>
              <a:buNone/>
              <a:tabLst/>
              <a:defRPr/>
            </a:pPr>
            <a:r>
              <a:rPr kumimoji="0" lang="en-GB" sz="4000" b="1" i="0" u="none" strike="noStrike" kern="1200" cap="none" spc="0" normalizeH="0" baseline="0" noProof="0">
                <a:ln>
                  <a:noFill/>
                </a:ln>
                <a:solidFill>
                  <a:srgbClr val="FFFFFF"/>
                </a:solidFill>
                <a:effectLst/>
                <a:uLnTx/>
                <a:uFillTx/>
                <a:latin typeface="Aptos" panose="020B0004020202020204" pitchFamily="34" charset="0"/>
                <a:ea typeface="Calibri"/>
                <a:cs typeface="Calibri"/>
                <a:sym typeface="Calibri"/>
              </a:rPr>
              <a:t>20</a:t>
            </a:r>
            <a:endParaRPr kumimoji="0" sz="4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pic>
        <p:nvPicPr>
          <p:cNvPr id="2" name="Picture 1">
            <a:extLst>
              <a:ext uri="{FF2B5EF4-FFF2-40B4-BE49-F238E27FC236}">
                <a16:creationId xmlns:a16="http://schemas.microsoft.com/office/drawing/2014/main" id="{D7ABE38C-1DE2-D871-25CC-AA6EAB973EE2}"/>
              </a:ext>
            </a:extLst>
          </p:cNvPr>
          <p:cNvPicPr>
            <a:picLocks noChangeAspect="1"/>
          </p:cNvPicPr>
          <p:nvPr/>
        </p:nvPicPr>
        <p:blipFill rotWithShape="1">
          <a:blip r:embed="rId4"/>
          <a:srcRect l="49038" t="25333"/>
          <a:stretch/>
        </p:blipFill>
        <p:spPr>
          <a:xfrm>
            <a:off x="6490140" y="1631269"/>
            <a:ext cx="5701860" cy="4699192"/>
          </a:xfrm>
          <a:prstGeom prst="rect">
            <a:avLst/>
          </a:prstGeom>
        </p:spPr>
      </p:pic>
      <p:sp>
        <p:nvSpPr>
          <p:cNvPr id="10" name="Arc 9">
            <a:extLst>
              <a:ext uri="{FF2B5EF4-FFF2-40B4-BE49-F238E27FC236}">
                <a16:creationId xmlns:a16="http://schemas.microsoft.com/office/drawing/2014/main" id="{907BB78A-BB79-484E-683D-275C1E85B1B5}"/>
              </a:ext>
            </a:extLst>
          </p:cNvPr>
          <p:cNvSpPr>
            <a:spLocks/>
          </p:cNvSpPr>
          <p:nvPr/>
        </p:nvSpPr>
        <p:spPr>
          <a:xfrm flipH="1">
            <a:off x="6193208" y="1734116"/>
            <a:ext cx="3118460" cy="4493498"/>
          </a:xfrm>
          <a:prstGeom prst="arc">
            <a:avLst>
              <a:gd name="adj1" fmla="val 16200000"/>
              <a:gd name="adj2" fmla="val 5433205"/>
            </a:avLst>
          </a:prstGeom>
          <a:ln w="53975">
            <a:gradFill>
              <a:gsLst>
                <a:gs pos="82000">
                  <a:srgbClr val="D9D9D9"/>
                </a:gs>
                <a:gs pos="0">
                  <a:schemeClr val="bg1">
                    <a:lumMod val="85000"/>
                    <a:alpha val="0"/>
                  </a:schemeClr>
                </a:gs>
                <a:gs pos="20000">
                  <a:schemeClr val="bg1">
                    <a:lumMod val="85000"/>
                  </a:schemeClr>
                </a:gs>
                <a:gs pos="100000">
                  <a:schemeClr val="bg1">
                    <a:lumMod val="85000"/>
                    <a:alpha val="0"/>
                  </a:schemeClr>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2438338" rtl="0" eaLnBrk="1" fontAlgn="auto" latinLnBrk="0" hangingPunct="0">
              <a:lnSpc>
                <a:spcPct val="100000"/>
              </a:lnSpc>
              <a:spcBef>
                <a:spcPts val="0"/>
              </a:spcBef>
              <a:spcAft>
                <a:spcPts val="0"/>
              </a:spcAft>
              <a:buClrTx/>
              <a:buSzTx/>
              <a:buFontTx/>
              <a:buNone/>
              <a:tabLst/>
              <a:defRPr/>
            </a:pPr>
            <a:endParaRPr kumimoji="0" lang="en-US" sz="5400" b="0" i="0" u="none" strike="noStrike" kern="1200" cap="all" spc="300" normalizeH="0" baseline="0" noProof="0">
              <a:ln>
                <a:noFill/>
              </a:ln>
              <a:solidFill>
                <a:srgbClr val="FFFFFF"/>
              </a:solidFill>
              <a:effectLst/>
              <a:uLnTx/>
              <a:uFillTx/>
              <a:latin typeface="Lora Medium"/>
              <a:ea typeface="+mn-ea"/>
              <a:cs typeface="+mn-cs"/>
              <a:sym typeface="Roboto Medium"/>
            </a:endParaRPr>
          </a:p>
        </p:txBody>
      </p:sp>
      <p:pic>
        <p:nvPicPr>
          <p:cNvPr id="380" name="Google Shape;380;p9"/>
          <p:cNvPicPr preferRelativeResize="0"/>
          <p:nvPr/>
        </p:nvPicPr>
        <p:blipFill rotWithShape="1">
          <a:blip r:embed="rId5">
            <a:alphaModFix/>
          </a:blip>
          <a:srcRect r="77585" b="28570"/>
          <a:stretch/>
        </p:blipFill>
        <p:spPr>
          <a:xfrm>
            <a:off x="155025" y="2001674"/>
            <a:ext cx="231351" cy="245746"/>
          </a:xfrm>
          <a:prstGeom prst="rect">
            <a:avLst/>
          </a:prstGeom>
          <a:noFill/>
          <a:ln>
            <a:noFill/>
          </a:ln>
        </p:spPr>
      </p:pic>
      <p:sp>
        <p:nvSpPr>
          <p:cNvPr id="381" name="Google Shape;381;p9"/>
          <p:cNvSpPr txBox="1"/>
          <p:nvPr/>
        </p:nvSpPr>
        <p:spPr>
          <a:xfrm>
            <a:off x="398541" y="1718814"/>
            <a:ext cx="1457094" cy="29234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kumimoji="0" lang="en-GB" sz="1300" b="1" i="0" u="none" strike="noStrike" kern="1200" cap="none" spc="0" normalizeH="0" baseline="0" noProof="0">
                <a:ln>
                  <a:noFill/>
                </a:ln>
                <a:solidFill>
                  <a:prstClr val="black"/>
                </a:solidFill>
                <a:effectLst/>
                <a:uLnTx/>
                <a:uFillTx/>
                <a:latin typeface="Calibri"/>
                <a:ea typeface="Calibri"/>
                <a:cs typeface="Calibri"/>
              </a:rPr>
              <a:t>13 DFA</a:t>
            </a:r>
          </a:p>
        </p:txBody>
      </p:sp>
      <p:pic>
        <p:nvPicPr>
          <p:cNvPr id="383" name="Google Shape;383;p9"/>
          <p:cNvPicPr preferRelativeResize="0"/>
          <p:nvPr/>
        </p:nvPicPr>
        <p:blipFill rotWithShape="1">
          <a:blip r:embed="rId6">
            <a:alphaModFix/>
          </a:blip>
          <a:srcRect r="85871" b="30532"/>
          <a:stretch/>
        </p:blipFill>
        <p:spPr>
          <a:xfrm>
            <a:off x="232867" y="1749055"/>
            <a:ext cx="131941" cy="170715"/>
          </a:xfrm>
          <a:prstGeom prst="rect">
            <a:avLst/>
          </a:prstGeom>
          <a:noFill/>
          <a:ln>
            <a:noFill/>
          </a:ln>
        </p:spPr>
      </p:pic>
      <p:sp>
        <p:nvSpPr>
          <p:cNvPr id="384" name="Google Shape;384;p9"/>
          <p:cNvSpPr txBox="1"/>
          <p:nvPr/>
        </p:nvSpPr>
        <p:spPr>
          <a:xfrm>
            <a:off x="398541" y="2031057"/>
            <a:ext cx="1524560" cy="449349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kumimoji="0" lang="en-GB" sz="1300" b="1" i="0" u="none" strike="noStrike" kern="1200" cap="none" spc="0" normalizeH="0" baseline="0" noProof="0">
                <a:ln>
                  <a:noFill/>
                </a:ln>
                <a:solidFill>
                  <a:prstClr val="black"/>
                </a:solidFill>
                <a:effectLst/>
                <a:uLnTx/>
                <a:uFillTx/>
                <a:latin typeface="Calibri"/>
                <a:ea typeface="Calibri"/>
                <a:cs typeface="Calibri"/>
                <a:sym typeface="Calibri"/>
              </a:rPr>
              <a:t>20 DFA &amp; Financing strategies</a:t>
            </a:r>
          </a:p>
          <a:p>
            <a:pPr marL="0" marR="0" lvl="0" indent="0" algn="l" defTabSz="457200" rtl="0" eaLnBrk="1" fontAlgn="auto" latinLnBrk="0" hangingPunct="1">
              <a:lnSpc>
                <a:spcPct val="100000"/>
              </a:lnSpc>
              <a:spcBef>
                <a:spcPts val="0"/>
              </a:spcBef>
              <a:spcAft>
                <a:spcPts val="0"/>
              </a:spcAft>
              <a:buClr>
                <a:srgbClr val="000000"/>
              </a:buClr>
              <a:buSzPts val="1100"/>
              <a:buFontTx/>
              <a:buNone/>
              <a:tabLst/>
              <a:defRPr/>
            </a:pPr>
            <a:r>
              <a:rPr kumimoji="0" lang="en-GB" sz="1300" b="0" i="0" u="none" strike="noStrike" kern="0" cap="none" spc="0" normalizeH="0" baseline="0" noProof="0">
                <a:ln>
                  <a:noFill/>
                </a:ln>
                <a:solidFill>
                  <a:srgbClr val="000000"/>
                </a:solidFill>
                <a:effectLst/>
                <a:uLnTx/>
                <a:uFillTx/>
                <a:latin typeface="Calibri"/>
                <a:ea typeface="Calibri"/>
                <a:cs typeface="Calibri"/>
                <a:sym typeface="Calibri"/>
              </a:rPr>
              <a:t>Benin</a:t>
            </a:r>
          </a:p>
          <a:p>
            <a:pPr marL="0" marR="0" lvl="0" indent="0" algn="l" defTabSz="457200" rtl="0" eaLnBrk="1" fontAlgn="auto" latinLnBrk="0" hangingPunct="1">
              <a:lnSpc>
                <a:spcPct val="100000"/>
              </a:lnSpc>
              <a:spcBef>
                <a:spcPts val="0"/>
              </a:spcBef>
              <a:spcAft>
                <a:spcPts val="0"/>
              </a:spcAft>
              <a:buClr>
                <a:srgbClr val="000000"/>
              </a:buClr>
              <a:buSzPts val="1100"/>
              <a:buFontTx/>
              <a:buNone/>
              <a:tabLst/>
              <a:defRPr/>
            </a:pPr>
            <a:r>
              <a:rPr kumimoji="0" lang="en-GB" sz="1300" b="0" i="0" u="none" strike="noStrike" kern="0" cap="none" spc="0" normalizeH="0" baseline="0" noProof="0">
                <a:ln>
                  <a:noFill/>
                </a:ln>
                <a:solidFill>
                  <a:srgbClr val="000000"/>
                </a:solidFill>
                <a:effectLst/>
                <a:uLnTx/>
                <a:uFillTx/>
                <a:latin typeface="Calibri"/>
                <a:ea typeface="Calibri"/>
                <a:cs typeface="Calibri"/>
                <a:sym typeface="Calibri"/>
              </a:rPr>
              <a:t>Botswana</a:t>
            </a:r>
          </a:p>
          <a:p>
            <a:pPr marL="0" marR="0" lvl="0" indent="0" algn="l" defTabSz="457200" rtl="0" eaLnBrk="1" fontAlgn="auto" latinLnBrk="0" hangingPunct="1">
              <a:lnSpc>
                <a:spcPct val="100000"/>
              </a:lnSpc>
              <a:spcBef>
                <a:spcPts val="0"/>
              </a:spcBef>
              <a:spcAft>
                <a:spcPts val="0"/>
              </a:spcAft>
              <a:buClr>
                <a:srgbClr val="000000"/>
              </a:buClr>
              <a:buSzPts val="1100"/>
              <a:buFontTx/>
              <a:buNone/>
              <a:tabLst/>
              <a:defRPr/>
            </a:pPr>
            <a:r>
              <a:rPr kumimoji="0" lang="en-GB" sz="1300" b="0" i="0" u="none" strike="noStrike" kern="0" cap="none" spc="0" normalizeH="0" baseline="0" noProof="0">
                <a:ln>
                  <a:noFill/>
                </a:ln>
                <a:solidFill>
                  <a:srgbClr val="000000"/>
                </a:solidFill>
                <a:effectLst/>
                <a:uLnTx/>
                <a:uFillTx/>
                <a:latin typeface="Calibri"/>
                <a:ea typeface="Calibri"/>
                <a:cs typeface="Calibri"/>
                <a:sym typeface="Calibri"/>
              </a:rPr>
              <a:t>Cameroon</a:t>
            </a:r>
          </a:p>
          <a:p>
            <a:pPr marL="0" marR="0" lvl="0" indent="0" algn="l" defTabSz="457200" rtl="0" eaLnBrk="1" fontAlgn="auto" latinLnBrk="0" hangingPunct="1">
              <a:lnSpc>
                <a:spcPct val="100000"/>
              </a:lnSpc>
              <a:spcBef>
                <a:spcPts val="0"/>
              </a:spcBef>
              <a:spcAft>
                <a:spcPts val="0"/>
              </a:spcAft>
              <a:buClr>
                <a:srgbClr val="000000"/>
              </a:buClr>
              <a:buSzPts val="1100"/>
              <a:buFontTx/>
              <a:buNone/>
              <a:tabLst/>
              <a:defRPr/>
            </a:pPr>
            <a:r>
              <a:rPr kumimoji="0" lang="en-GB" sz="1300" b="0" i="0" u="none" strike="noStrike" kern="0" cap="none" spc="0" normalizeH="0" baseline="0" noProof="0">
                <a:ln>
                  <a:noFill/>
                </a:ln>
                <a:solidFill>
                  <a:srgbClr val="000000"/>
                </a:solidFill>
                <a:effectLst/>
                <a:uLnTx/>
                <a:uFillTx/>
                <a:latin typeface="Calibri"/>
                <a:ea typeface="Calibri"/>
                <a:cs typeface="Calibri"/>
                <a:sym typeface="Calibri"/>
              </a:rPr>
              <a:t>Comoros</a:t>
            </a:r>
          </a:p>
          <a:p>
            <a:pPr marL="0" marR="0" lvl="0" indent="0" algn="l" defTabSz="457200" rtl="0" eaLnBrk="1" fontAlgn="auto" latinLnBrk="0" hangingPunct="1">
              <a:lnSpc>
                <a:spcPct val="100000"/>
              </a:lnSpc>
              <a:spcBef>
                <a:spcPts val="0"/>
              </a:spcBef>
              <a:spcAft>
                <a:spcPts val="0"/>
              </a:spcAft>
              <a:buClr>
                <a:srgbClr val="000000"/>
              </a:buClr>
              <a:buSzPts val="1100"/>
              <a:buFontTx/>
              <a:buNone/>
              <a:tabLst/>
              <a:defRPr/>
            </a:pPr>
            <a:r>
              <a:rPr kumimoji="0" lang="en-GB" sz="1300" b="0" i="0" u="none" strike="noStrike" kern="0" cap="none" spc="0" normalizeH="0" baseline="0" noProof="0">
                <a:ln>
                  <a:noFill/>
                </a:ln>
                <a:solidFill>
                  <a:srgbClr val="000000"/>
                </a:solidFill>
                <a:effectLst/>
                <a:uLnTx/>
                <a:uFillTx/>
                <a:latin typeface="Calibri"/>
                <a:ea typeface="Calibri"/>
                <a:cs typeface="Calibri"/>
                <a:sym typeface="Calibri"/>
              </a:rPr>
              <a:t>Eswatini</a:t>
            </a:r>
          </a:p>
          <a:p>
            <a:pPr marL="0" marR="0" lvl="0" indent="0" algn="l" defTabSz="457200" rtl="0" eaLnBrk="1" fontAlgn="auto" latinLnBrk="0" hangingPunct="1">
              <a:lnSpc>
                <a:spcPct val="100000"/>
              </a:lnSpc>
              <a:spcBef>
                <a:spcPts val="0"/>
              </a:spcBef>
              <a:spcAft>
                <a:spcPts val="0"/>
              </a:spcAft>
              <a:buClr>
                <a:srgbClr val="000000"/>
              </a:buClr>
              <a:buSzPts val="1100"/>
              <a:buFontTx/>
              <a:buNone/>
              <a:tabLst/>
              <a:defRPr/>
            </a:pPr>
            <a:r>
              <a:rPr kumimoji="0" lang="en-GB" sz="1300" b="0" i="0" u="none" strike="noStrike" kern="0" cap="none" spc="0" normalizeH="0" baseline="0" noProof="0">
                <a:ln>
                  <a:noFill/>
                </a:ln>
                <a:solidFill>
                  <a:srgbClr val="000000"/>
                </a:solidFill>
                <a:effectLst/>
                <a:uLnTx/>
                <a:uFillTx/>
                <a:latin typeface="Calibri"/>
                <a:ea typeface="Calibri"/>
                <a:cs typeface="Calibri"/>
                <a:sym typeface="Calibri"/>
              </a:rPr>
              <a:t>Ethiopia</a:t>
            </a:r>
          </a:p>
          <a:p>
            <a:pPr marL="0" marR="0" lvl="0" indent="0" algn="l" defTabSz="457200" rtl="0" eaLnBrk="1" fontAlgn="auto" latinLnBrk="0" hangingPunct="1">
              <a:lnSpc>
                <a:spcPct val="100000"/>
              </a:lnSpc>
              <a:spcBef>
                <a:spcPts val="0"/>
              </a:spcBef>
              <a:spcAft>
                <a:spcPts val="0"/>
              </a:spcAft>
              <a:buClr>
                <a:srgbClr val="000000"/>
              </a:buClr>
              <a:buSzPts val="1100"/>
              <a:buFontTx/>
              <a:buNone/>
              <a:tabLst/>
              <a:defRPr/>
            </a:pPr>
            <a:r>
              <a:rPr kumimoji="0" lang="en-GB" sz="1300" b="0" i="0" u="none" strike="noStrike" kern="0" cap="none" spc="0" normalizeH="0" baseline="0" noProof="0">
                <a:ln>
                  <a:noFill/>
                </a:ln>
                <a:solidFill>
                  <a:srgbClr val="000000"/>
                </a:solidFill>
                <a:effectLst/>
                <a:uLnTx/>
                <a:uFillTx/>
                <a:latin typeface="Calibri"/>
                <a:ea typeface="Calibri"/>
                <a:cs typeface="Calibri"/>
                <a:sym typeface="Calibri"/>
              </a:rPr>
              <a:t>Gabon</a:t>
            </a:r>
          </a:p>
          <a:p>
            <a:pPr marL="0" marR="0" lvl="0" indent="0" algn="l" defTabSz="457200" rtl="0" eaLnBrk="1" fontAlgn="auto" latinLnBrk="0" hangingPunct="1">
              <a:lnSpc>
                <a:spcPct val="100000"/>
              </a:lnSpc>
              <a:spcBef>
                <a:spcPts val="0"/>
              </a:spcBef>
              <a:spcAft>
                <a:spcPts val="0"/>
              </a:spcAft>
              <a:buClr>
                <a:srgbClr val="000000"/>
              </a:buClr>
              <a:buSzPts val="1100"/>
              <a:buFontTx/>
              <a:buNone/>
              <a:tabLst/>
              <a:defRPr/>
            </a:pPr>
            <a:r>
              <a:rPr kumimoji="0" lang="en-GB" sz="1300" b="0" i="0" u="none" strike="noStrike" kern="0" cap="none" spc="0" normalizeH="0" baseline="0" noProof="0">
                <a:ln>
                  <a:noFill/>
                </a:ln>
                <a:solidFill>
                  <a:srgbClr val="000000"/>
                </a:solidFill>
                <a:effectLst/>
                <a:uLnTx/>
                <a:uFillTx/>
                <a:latin typeface="Calibri"/>
                <a:ea typeface="Calibri"/>
                <a:cs typeface="Calibri"/>
                <a:sym typeface="Calibri"/>
              </a:rPr>
              <a:t>Gambia</a:t>
            </a:r>
          </a:p>
          <a:p>
            <a:pPr marL="0" marR="0" lvl="0" indent="0" algn="l" defTabSz="457200" rtl="0" eaLnBrk="1" fontAlgn="auto" latinLnBrk="0" hangingPunct="1">
              <a:lnSpc>
                <a:spcPct val="100000"/>
              </a:lnSpc>
              <a:spcBef>
                <a:spcPts val="0"/>
              </a:spcBef>
              <a:spcAft>
                <a:spcPts val="0"/>
              </a:spcAft>
              <a:buClr>
                <a:srgbClr val="000000"/>
              </a:buClr>
              <a:buSzPts val="1100"/>
              <a:buFontTx/>
              <a:buNone/>
              <a:tabLst/>
              <a:defRPr/>
            </a:pPr>
            <a:r>
              <a:rPr kumimoji="0" lang="en-GB" sz="1300" b="0" i="0" u="none" strike="noStrike" kern="0" cap="none" spc="0" normalizeH="0" baseline="0" noProof="0">
                <a:ln>
                  <a:noFill/>
                </a:ln>
                <a:solidFill>
                  <a:srgbClr val="000000"/>
                </a:solidFill>
                <a:effectLst/>
                <a:uLnTx/>
                <a:uFillTx/>
                <a:latin typeface="Calibri"/>
                <a:ea typeface="Calibri"/>
                <a:cs typeface="Calibri"/>
                <a:sym typeface="Calibri"/>
              </a:rPr>
              <a:t>Guinea</a:t>
            </a:r>
          </a:p>
          <a:p>
            <a:pPr marL="0" marR="0" lvl="0" indent="0" algn="l" defTabSz="457200" rtl="0" eaLnBrk="1" fontAlgn="auto" latinLnBrk="0" hangingPunct="1">
              <a:lnSpc>
                <a:spcPct val="100000"/>
              </a:lnSpc>
              <a:spcBef>
                <a:spcPts val="0"/>
              </a:spcBef>
              <a:spcAft>
                <a:spcPts val="0"/>
              </a:spcAft>
              <a:buClr>
                <a:srgbClr val="000000"/>
              </a:buClr>
              <a:buSzPts val="1100"/>
              <a:buFontTx/>
              <a:buNone/>
              <a:tabLst/>
              <a:defRPr/>
            </a:pPr>
            <a:r>
              <a:rPr kumimoji="0" lang="en-GB" sz="1300" b="0" i="0" u="none" strike="noStrike" kern="0" cap="none" spc="0" normalizeH="0" baseline="0" noProof="0">
                <a:ln>
                  <a:noFill/>
                </a:ln>
                <a:solidFill>
                  <a:srgbClr val="000000"/>
                </a:solidFill>
                <a:effectLst/>
                <a:uLnTx/>
                <a:uFillTx/>
                <a:latin typeface="Calibri"/>
                <a:ea typeface="Calibri"/>
                <a:cs typeface="Calibri"/>
                <a:sym typeface="Calibri"/>
              </a:rPr>
              <a:t>Lesotho</a:t>
            </a:r>
          </a:p>
          <a:p>
            <a:pPr marL="0" marR="0" lvl="0" indent="0" algn="l" defTabSz="457200" rtl="0" eaLnBrk="1" fontAlgn="auto" latinLnBrk="0" hangingPunct="1">
              <a:lnSpc>
                <a:spcPct val="100000"/>
              </a:lnSpc>
              <a:spcBef>
                <a:spcPts val="0"/>
              </a:spcBef>
              <a:spcAft>
                <a:spcPts val="0"/>
              </a:spcAft>
              <a:buClr>
                <a:srgbClr val="000000"/>
              </a:buClr>
              <a:buSzPts val="1100"/>
              <a:buFontTx/>
              <a:buNone/>
              <a:tabLst/>
              <a:defRPr/>
            </a:pPr>
            <a:r>
              <a:rPr kumimoji="0" lang="en-GB" sz="1300" b="0" i="0" u="none" strike="noStrike" kern="0" cap="none" spc="0" normalizeH="0" baseline="0" noProof="0">
                <a:ln>
                  <a:noFill/>
                </a:ln>
                <a:solidFill>
                  <a:srgbClr val="000000"/>
                </a:solidFill>
                <a:effectLst/>
                <a:uLnTx/>
                <a:uFillTx/>
                <a:latin typeface="Calibri"/>
                <a:ea typeface="Calibri"/>
                <a:cs typeface="Calibri"/>
                <a:sym typeface="Calibri"/>
              </a:rPr>
              <a:t>Malawi</a:t>
            </a:r>
          </a:p>
          <a:p>
            <a:pPr marL="0" marR="0" lvl="0" indent="0" algn="l" defTabSz="457200" rtl="0" eaLnBrk="1" fontAlgn="auto" latinLnBrk="0" hangingPunct="1">
              <a:lnSpc>
                <a:spcPct val="100000"/>
              </a:lnSpc>
              <a:spcBef>
                <a:spcPts val="0"/>
              </a:spcBef>
              <a:spcAft>
                <a:spcPts val="0"/>
              </a:spcAft>
              <a:buClr>
                <a:srgbClr val="000000"/>
              </a:buClr>
              <a:buSzPts val="1100"/>
              <a:buFontTx/>
              <a:buNone/>
              <a:tabLst/>
              <a:defRPr/>
            </a:pPr>
            <a:r>
              <a:rPr kumimoji="0" lang="en-GB" sz="1300" b="0" i="0" u="none" strike="noStrike" kern="0" cap="none" spc="0" normalizeH="0" baseline="0" noProof="0">
                <a:ln>
                  <a:noFill/>
                </a:ln>
                <a:solidFill>
                  <a:srgbClr val="000000"/>
                </a:solidFill>
                <a:effectLst/>
                <a:uLnTx/>
                <a:uFillTx/>
                <a:latin typeface="Calibri"/>
                <a:ea typeface="Calibri"/>
                <a:cs typeface="Calibri"/>
                <a:sym typeface="Calibri"/>
              </a:rPr>
              <a:t>Mali</a:t>
            </a:r>
          </a:p>
          <a:p>
            <a:pPr marL="0" marR="0" lvl="0" indent="0" algn="l" defTabSz="457200" rtl="0" eaLnBrk="1" fontAlgn="auto" latinLnBrk="0" hangingPunct="1">
              <a:lnSpc>
                <a:spcPct val="100000"/>
              </a:lnSpc>
              <a:spcBef>
                <a:spcPts val="0"/>
              </a:spcBef>
              <a:spcAft>
                <a:spcPts val="0"/>
              </a:spcAft>
              <a:buClr>
                <a:srgbClr val="000000"/>
              </a:buClr>
              <a:buSzPts val="1100"/>
              <a:buFontTx/>
              <a:buNone/>
              <a:tabLst/>
              <a:defRPr/>
            </a:pPr>
            <a:r>
              <a:rPr kumimoji="0" lang="en-GB" sz="1300" b="0" i="0" u="none" strike="noStrike" kern="0" cap="none" spc="0" normalizeH="0" baseline="0" noProof="0">
                <a:ln>
                  <a:noFill/>
                </a:ln>
                <a:solidFill>
                  <a:srgbClr val="000000"/>
                </a:solidFill>
                <a:effectLst/>
                <a:uLnTx/>
                <a:uFillTx/>
                <a:latin typeface="Calibri"/>
                <a:ea typeface="Calibri"/>
                <a:cs typeface="Calibri"/>
                <a:sym typeface="Calibri"/>
              </a:rPr>
              <a:t>Namibia</a:t>
            </a:r>
          </a:p>
          <a:p>
            <a:pPr marL="0" marR="0" lvl="0" indent="0" algn="l" defTabSz="457200" rtl="0" eaLnBrk="1" fontAlgn="auto" latinLnBrk="0" hangingPunct="1">
              <a:lnSpc>
                <a:spcPct val="100000"/>
              </a:lnSpc>
              <a:spcBef>
                <a:spcPts val="0"/>
              </a:spcBef>
              <a:spcAft>
                <a:spcPts val="0"/>
              </a:spcAft>
              <a:buClr>
                <a:srgbClr val="000000"/>
              </a:buClr>
              <a:buSzPts val="1100"/>
              <a:buFontTx/>
              <a:buNone/>
              <a:tabLst/>
              <a:defRPr/>
            </a:pPr>
            <a:r>
              <a:rPr kumimoji="0" lang="en-GB" sz="1300" b="0" i="0" u="none" strike="noStrike" kern="0" cap="none" spc="0" normalizeH="0" baseline="0" noProof="0">
                <a:ln>
                  <a:noFill/>
                </a:ln>
                <a:solidFill>
                  <a:srgbClr val="000000"/>
                </a:solidFill>
                <a:effectLst/>
                <a:uLnTx/>
                <a:uFillTx/>
                <a:latin typeface="Calibri"/>
                <a:ea typeface="Calibri"/>
                <a:cs typeface="Calibri"/>
                <a:sym typeface="Calibri"/>
              </a:rPr>
              <a:t>Nigeria</a:t>
            </a:r>
          </a:p>
          <a:p>
            <a:pPr marL="0" marR="0" lvl="0" indent="0" algn="l" defTabSz="457200" rtl="0" eaLnBrk="1" fontAlgn="auto" latinLnBrk="0" hangingPunct="1">
              <a:lnSpc>
                <a:spcPct val="100000"/>
              </a:lnSpc>
              <a:spcBef>
                <a:spcPts val="0"/>
              </a:spcBef>
              <a:spcAft>
                <a:spcPts val="0"/>
              </a:spcAft>
              <a:buClr>
                <a:srgbClr val="000000"/>
              </a:buClr>
              <a:buSzPts val="1100"/>
              <a:buFontTx/>
              <a:buNone/>
              <a:tabLst/>
              <a:defRPr/>
            </a:pPr>
            <a:r>
              <a:rPr kumimoji="0" lang="en-GB" sz="1300" b="0" i="0" u="none" strike="noStrike" kern="0" cap="none" spc="0" normalizeH="0" baseline="0" noProof="0">
                <a:ln>
                  <a:noFill/>
                </a:ln>
                <a:solidFill>
                  <a:srgbClr val="000000"/>
                </a:solidFill>
                <a:effectLst/>
                <a:uLnTx/>
                <a:uFillTx/>
                <a:latin typeface="Calibri"/>
                <a:ea typeface="Calibri"/>
                <a:cs typeface="Calibri"/>
                <a:sym typeface="Calibri"/>
              </a:rPr>
              <a:t>Rwanda</a:t>
            </a:r>
          </a:p>
          <a:p>
            <a:pPr marL="0" marR="0" lvl="0" indent="0" algn="l" defTabSz="457200" rtl="0" eaLnBrk="1" fontAlgn="auto" latinLnBrk="0" hangingPunct="1">
              <a:lnSpc>
                <a:spcPct val="100000"/>
              </a:lnSpc>
              <a:spcBef>
                <a:spcPts val="0"/>
              </a:spcBef>
              <a:spcAft>
                <a:spcPts val="0"/>
              </a:spcAft>
              <a:buClr>
                <a:srgbClr val="000000"/>
              </a:buClr>
              <a:buSzPts val="1100"/>
              <a:buFontTx/>
              <a:buNone/>
              <a:tabLst/>
              <a:defRPr/>
            </a:pPr>
            <a:r>
              <a:rPr kumimoji="0" lang="en-GB" sz="1300" b="0" i="0" u="none" strike="noStrike" kern="0" cap="none" spc="0" normalizeH="0" baseline="0" noProof="0">
                <a:ln>
                  <a:noFill/>
                </a:ln>
                <a:solidFill>
                  <a:srgbClr val="000000"/>
                </a:solidFill>
                <a:effectLst/>
                <a:uLnTx/>
                <a:uFillTx/>
                <a:latin typeface="Calibri"/>
                <a:ea typeface="Calibri"/>
                <a:cs typeface="Calibri"/>
                <a:sym typeface="Calibri"/>
              </a:rPr>
              <a:t>R. Congo</a:t>
            </a:r>
          </a:p>
          <a:p>
            <a:pPr marL="0" marR="0" lvl="0" indent="0" algn="l" defTabSz="457200" rtl="0" eaLnBrk="1" fontAlgn="auto" latinLnBrk="0" hangingPunct="1">
              <a:lnSpc>
                <a:spcPct val="100000"/>
              </a:lnSpc>
              <a:spcBef>
                <a:spcPts val="0"/>
              </a:spcBef>
              <a:spcAft>
                <a:spcPts val="0"/>
              </a:spcAft>
              <a:buClr>
                <a:srgbClr val="000000"/>
              </a:buClr>
              <a:buSzPts val="1100"/>
              <a:buFontTx/>
              <a:buNone/>
              <a:tabLst/>
              <a:defRPr/>
            </a:pPr>
            <a:r>
              <a:rPr kumimoji="0" lang="en-GB" sz="1300" b="0" i="0" u="none" strike="noStrike" kern="0" cap="none" spc="0" normalizeH="0" baseline="0" noProof="0">
                <a:ln>
                  <a:noFill/>
                </a:ln>
                <a:solidFill>
                  <a:srgbClr val="000000"/>
                </a:solidFill>
                <a:effectLst/>
                <a:uLnTx/>
                <a:uFillTx/>
                <a:latin typeface="Calibri"/>
                <a:ea typeface="Calibri"/>
                <a:cs typeface="Calibri"/>
                <a:sym typeface="Calibri"/>
              </a:rPr>
              <a:t>Senegal</a:t>
            </a:r>
          </a:p>
          <a:p>
            <a:pPr marL="0" marR="0" lvl="0" indent="0" algn="l" defTabSz="457200" rtl="0" eaLnBrk="1" fontAlgn="auto" latinLnBrk="0" hangingPunct="1">
              <a:lnSpc>
                <a:spcPct val="100000"/>
              </a:lnSpc>
              <a:spcBef>
                <a:spcPts val="0"/>
              </a:spcBef>
              <a:spcAft>
                <a:spcPts val="0"/>
              </a:spcAft>
              <a:buClr>
                <a:srgbClr val="000000"/>
              </a:buClr>
              <a:buSzPts val="1100"/>
              <a:buFontTx/>
              <a:buNone/>
              <a:tabLst/>
              <a:defRPr/>
            </a:pPr>
            <a:r>
              <a:rPr kumimoji="0" lang="en-GB" sz="1300" b="0" i="0" u="none" strike="noStrike" kern="0" cap="none" spc="0" normalizeH="0" baseline="0" noProof="0">
                <a:ln>
                  <a:noFill/>
                </a:ln>
                <a:solidFill>
                  <a:srgbClr val="000000"/>
                </a:solidFill>
                <a:effectLst/>
                <a:uLnTx/>
                <a:uFillTx/>
                <a:latin typeface="Calibri"/>
                <a:ea typeface="Calibri"/>
                <a:cs typeface="Calibri"/>
                <a:sym typeface="Calibri"/>
              </a:rPr>
              <a:t>Sierra Leone</a:t>
            </a:r>
          </a:p>
          <a:p>
            <a:pPr marL="0" marR="0" lvl="0" indent="0" algn="l" defTabSz="457200" rtl="0" eaLnBrk="1" fontAlgn="auto" latinLnBrk="0" hangingPunct="1">
              <a:lnSpc>
                <a:spcPct val="100000"/>
              </a:lnSpc>
              <a:spcBef>
                <a:spcPts val="0"/>
              </a:spcBef>
              <a:spcAft>
                <a:spcPts val="0"/>
              </a:spcAft>
              <a:buClr>
                <a:srgbClr val="000000"/>
              </a:buClr>
              <a:buSzPts val="1100"/>
              <a:buFontTx/>
              <a:buNone/>
              <a:tabLst/>
              <a:defRPr/>
            </a:pPr>
            <a:r>
              <a:rPr kumimoji="0" lang="en-GB" sz="1300" b="0" i="0" u="none" strike="noStrike" kern="0" cap="none" spc="0" normalizeH="0" baseline="0" noProof="0">
                <a:ln>
                  <a:noFill/>
                </a:ln>
                <a:solidFill>
                  <a:srgbClr val="000000"/>
                </a:solidFill>
                <a:effectLst/>
                <a:uLnTx/>
                <a:uFillTx/>
                <a:latin typeface="Calibri"/>
                <a:ea typeface="Calibri"/>
                <a:cs typeface="Calibri"/>
                <a:sym typeface="Calibri"/>
              </a:rPr>
              <a:t>Tanzania</a:t>
            </a:r>
          </a:p>
          <a:p>
            <a:pPr marL="0" marR="0" lvl="0" indent="0" algn="l" defTabSz="457200" rtl="0" eaLnBrk="1" fontAlgn="auto" latinLnBrk="0" hangingPunct="1">
              <a:lnSpc>
                <a:spcPct val="100000"/>
              </a:lnSpc>
              <a:spcBef>
                <a:spcPts val="0"/>
              </a:spcBef>
              <a:spcAft>
                <a:spcPts val="0"/>
              </a:spcAft>
              <a:buClr>
                <a:srgbClr val="000000"/>
              </a:buClr>
              <a:buSzPts val="1100"/>
              <a:buFontTx/>
              <a:buNone/>
              <a:tabLst/>
              <a:defRPr/>
            </a:pPr>
            <a:r>
              <a:rPr kumimoji="0" lang="en-GB" sz="1300" b="0" i="0" u="none" strike="noStrike" kern="0" cap="none" spc="0" normalizeH="0" baseline="0" noProof="0">
                <a:ln>
                  <a:noFill/>
                </a:ln>
                <a:solidFill>
                  <a:srgbClr val="000000"/>
                </a:solidFill>
                <a:effectLst/>
                <a:uLnTx/>
                <a:uFillTx/>
                <a:latin typeface="Calibri"/>
                <a:ea typeface="Calibri"/>
                <a:cs typeface="Calibri"/>
                <a:sym typeface="Calibri"/>
              </a:rPr>
              <a:t>Uganda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F0837F-7B31-0DCD-ED08-5E8E8EC4C14E}"/>
              </a:ext>
            </a:extLst>
          </p:cNvPr>
          <p:cNvSpPr/>
          <p:nvPr/>
        </p:nvSpPr>
        <p:spPr>
          <a:xfrm>
            <a:off x="-8467" y="770362"/>
            <a:ext cx="6096000" cy="6087638"/>
          </a:xfrm>
          <a:prstGeom prst="rect">
            <a:avLst/>
          </a:prstGeom>
          <a:solidFill>
            <a:schemeClr val="accent3">
              <a:lumMod val="40000"/>
              <a:lumOff val="6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MD"/>
          </a:p>
        </p:txBody>
      </p:sp>
      <p:sp>
        <p:nvSpPr>
          <p:cNvPr id="3" name="TextBox 2">
            <a:extLst>
              <a:ext uri="{FF2B5EF4-FFF2-40B4-BE49-F238E27FC236}">
                <a16:creationId xmlns:a16="http://schemas.microsoft.com/office/drawing/2014/main" id="{861DDC77-ABB5-365B-AB6B-1551D28A8FE1}"/>
              </a:ext>
            </a:extLst>
          </p:cNvPr>
          <p:cNvSpPr txBox="1"/>
          <p:nvPr/>
        </p:nvSpPr>
        <p:spPr>
          <a:xfrm>
            <a:off x="6265333" y="1046879"/>
            <a:ext cx="5926667" cy="3693319"/>
          </a:xfrm>
          <a:prstGeom prst="rect">
            <a:avLst/>
          </a:prstGeom>
          <a:noFill/>
        </p:spPr>
        <p:txBody>
          <a:bodyPr wrap="square" lIns="91440" tIns="45720" rIns="91440" bIns="45720" rtlCol="0" anchor="t">
            <a:spAutoFit/>
          </a:bodyPr>
          <a:lstStyle/>
          <a:p>
            <a:r>
              <a:rPr kumimoji="0" lang="en-US" sz="1800" b="1" i="0" u="none" strike="noStrike" kern="1200" cap="none" spc="0" normalizeH="0" baseline="0" noProof="0">
                <a:ln>
                  <a:noFill/>
                </a:ln>
                <a:solidFill>
                  <a:srgbClr val="00B0F0"/>
                </a:solidFill>
                <a:effectLst/>
                <a:uLnTx/>
                <a:uFillTx/>
                <a:latin typeface="-webkit-standard"/>
                <a:ea typeface="+mn-ea"/>
                <a:cs typeface="+mn-cs"/>
              </a:rPr>
              <a:t>Foster </a:t>
            </a:r>
            <a:r>
              <a:rPr lang="en-US" b="1">
                <a:solidFill>
                  <a:srgbClr val="00B0F0"/>
                </a:solidFill>
                <a:latin typeface="-webkit-standard"/>
              </a:rPr>
              <a:t>c</a:t>
            </a:r>
            <a:r>
              <a:rPr kumimoji="0" lang="en-US" sz="1800" b="1" i="0" u="none" strike="noStrike" kern="1200" cap="none" spc="0" normalizeH="0" baseline="0" noProof="0">
                <a:ln>
                  <a:noFill/>
                </a:ln>
                <a:solidFill>
                  <a:srgbClr val="00B0F0"/>
                </a:solidFill>
                <a:effectLst/>
                <a:uLnTx/>
                <a:uFillTx/>
                <a:latin typeface="-webkit-standard"/>
                <a:ea typeface="+mn-ea"/>
                <a:cs typeface="+mn-cs"/>
              </a:rPr>
              <a:t>ollaborative ecosystems </a:t>
            </a:r>
            <a:r>
              <a:rPr kumimoji="0" lang="en-US" sz="1800" b="0" i="0" u="none" strike="noStrike" kern="1200" cap="none" spc="0" normalizeH="0" baseline="0" noProof="0">
                <a:ln>
                  <a:noFill/>
                </a:ln>
                <a:solidFill>
                  <a:srgbClr val="000000"/>
                </a:solidFill>
                <a:effectLst/>
                <a:uLnTx/>
                <a:uFillTx/>
                <a:latin typeface="-webkit-standard"/>
                <a:ea typeface="+mn-ea"/>
                <a:cs typeface="+mn-cs"/>
              </a:rPr>
              <a:t>that align priorities across stakeholders:</a:t>
            </a:r>
          </a:p>
          <a:p>
            <a:r>
              <a:rPr lang="en-US" b="1">
                <a:solidFill>
                  <a:srgbClr val="000000"/>
                </a:solidFill>
                <a:latin typeface="-webkit-standard"/>
              </a:rPr>
              <a:t>1. Within government </a:t>
            </a:r>
            <a:r>
              <a:rPr lang="en-US">
                <a:solidFill>
                  <a:srgbClr val="000000"/>
                </a:solidFill>
                <a:latin typeface="-webkit-standard"/>
              </a:rPr>
              <a:t>(</a:t>
            </a:r>
            <a:r>
              <a:rPr lang="en-US" b="0" i="0" u="none" strike="noStrike">
                <a:solidFill>
                  <a:srgbClr val="000000"/>
                </a:solidFill>
                <a:effectLst/>
              </a:rPr>
              <a:t>digital tools and integrated systems, shared targets, integrator role of leading ministries)</a:t>
            </a:r>
          </a:p>
          <a:p>
            <a:r>
              <a:rPr lang="en-US" b="1">
                <a:solidFill>
                  <a:srgbClr val="000000"/>
                </a:solidFill>
              </a:rPr>
              <a:t>2. Private sector &amp; civil society </a:t>
            </a:r>
            <a:r>
              <a:rPr lang="en-US">
                <a:solidFill>
                  <a:srgbClr val="000000"/>
                </a:solidFill>
              </a:rPr>
              <a:t>(incentives like blended finance and green funds, SDG Investor Map, e-government systems, open budgets)</a:t>
            </a:r>
          </a:p>
          <a:p>
            <a:r>
              <a:rPr lang="en-US" b="1">
                <a:solidFill>
                  <a:srgbClr val="000000"/>
                </a:solidFill>
              </a:rPr>
              <a:t>3. Across regional and international partners </a:t>
            </a:r>
            <a:r>
              <a:rPr lang="en-US">
                <a:solidFill>
                  <a:srgbClr val="000000"/>
                </a:solidFill>
              </a:rPr>
              <a:t>(use INFFs to </a:t>
            </a:r>
            <a:r>
              <a:rPr lang="en-US" err="1">
                <a:solidFill>
                  <a:srgbClr val="000000"/>
                </a:solidFill>
              </a:rPr>
              <a:t>harmonise</a:t>
            </a:r>
            <a:r>
              <a:rPr lang="en-US">
                <a:solidFill>
                  <a:srgbClr val="000000"/>
                </a:solidFill>
              </a:rPr>
              <a:t> efforts among IFIs, bilateral donors; build civil society capacity to advocate for Africa’s voice in global forums, etc. )</a:t>
            </a:r>
            <a:endParaRPr lang="en-US" b="0" i="0" u="none" strike="noStrike">
              <a:solidFill>
                <a:srgbClr val="000000"/>
              </a:solidFill>
              <a:effectLst/>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webkit-standar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ângulo arredondado 8">
            <a:extLst>
              <a:ext uri="{FF2B5EF4-FFF2-40B4-BE49-F238E27FC236}">
                <a16:creationId xmlns:a16="http://schemas.microsoft.com/office/drawing/2014/main" id="{30BC1A6F-2B2E-391C-43B6-D80EE25AD775}"/>
              </a:ext>
            </a:extLst>
          </p:cNvPr>
          <p:cNvSpPr/>
          <p:nvPr/>
        </p:nvSpPr>
        <p:spPr>
          <a:xfrm>
            <a:off x="0" y="-46883"/>
            <a:ext cx="12192000" cy="81724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white"/>
                </a:solidFill>
                <a:effectLst/>
                <a:uLnTx/>
                <a:uFillTx/>
                <a:latin typeface="Aptos" panose="020B0004020202020204" pitchFamily="34" charset="0"/>
                <a:ea typeface="+mn-ea"/>
                <a:cs typeface="+mn-cs"/>
              </a:rPr>
              <a:t>What is undermining INFF implementation? </a:t>
            </a:r>
          </a:p>
        </p:txBody>
      </p:sp>
      <p:sp>
        <p:nvSpPr>
          <p:cNvPr id="31" name="TextBox 30">
            <a:extLst>
              <a:ext uri="{FF2B5EF4-FFF2-40B4-BE49-F238E27FC236}">
                <a16:creationId xmlns:a16="http://schemas.microsoft.com/office/drawing/2014/main" id="{0D0CEF5D-BD24-FB4C-D2EA-2DB313615CEC}"/>
              </a:ext>
            </a:extLst>
          </p:cNvPr>
          <p:cNvSpPr txBox="1"/>
          <p:nvPr/>
        </p:nvSpPr>
        <p:spPr>
          <a:xfrm>
            <a:off x="637746" y="1099634"/>
            <a:ext cx="5271987" cy="5078313"/>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1" i="0" u="none" strike="noStrike" kern="1200" cap="none" spc="0" normalizeH="0" baseline="0" noProof="0">
                <a:ln>
                  <a:noFill/>
                </a:ln>
                <a:solidFill>
                  <a:prstClr val="black"/>
                </a:solidFill>
                <a:effectLst/>
                <a:uLnTx/>
                <a:uFillTx/>
                <a:latin typeface="Calibri" panose="020F0502020204030204"/>
                <a:ea typeface="+mn-ea"/>
                <a:cs typeface="+mn-cs"/>
              </a:rPr>
              <a:t>Fragmented approaches and role of leadership</a:t>
            </a:r>
            <a:r>
              <a:rPr kumimoji="0" lang="en-US" b="0" i="0" u="none" strike="noStrike" kern="1200" cap="none" spc="0" normalizeH="0" baseline="0" noProof="0">
                <a:ln>
                  <a:noFill/>
                </a:ln>
                <a:solidFill>
                  <a:prstClr val="black"/>
                </a:solidFill>
                <a:effectLst/>
                <a:uLnTx/>
                <a:uFillTx/>
                <a:latin typeface="Calibri" panose="020F0502020204030204"/>
                <a:ea typeface="+mn-ea"/>
                <a:cs typeface="+mn-cs"/>
              </a:rPr>
              <a:t>: </a:t>
            </a:r>
            <a:r>
              <a:rPr lang="en-US">
                <a:solidFill>
                  <a:prstClr val="black"/>
                </a:solidFill>
                <a:latin typeface="Calibri" panose="020F0502020204030204"/>
              </a:rPr>
              <a:t>Are tax, expenditure, and debt policies coordinated and advancing SDGs? A</a:t>
            </a:r>
            <a:r>
              <a:rPr kumimoji="0" lang="en-US" b="0" i="0" u="none" strike="noStrike" kern="1200" cap="none" spc="0" normalizeH="0" baseline="0" noProof="0">
                <a:ln>
                  <a:noFill/>
                </a:ln>
                <a:solidFill>
                  <a:prstClr val="black"/>
                </a:solidFill>
                <a:effectLst/>
                <a:uLnTx/>
                <a:uFillTx/>
                <a:latin typeface="Calibri" panose="020F0502020204030204"/>
                <a:ea typeface="+mn-ea"/>
                <a:cs typeface="+mn-cs"/>
              </a:rPr>
              <a:t>re ministries competing for resources rather than collaborating? Who drives government integration efforts?</a:t>
            </a:r>
            <a:br>
              <a:rPr kumimoji="0" lang="en-US"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1" i="0" u="none" strike="noStrike" kern="1200" cap="none" spc="0" normalizeH="0" baseline="0" noProof="0">
                <a:ln>
                  <a:noFill/>
                </a:ln>
                <a:solidFill>
                  <a:prstClr val="black"/>
                </a:solidFill>
                <a:effectLst/>
                <a:uLnTx/>
                <a:uFillTx/>
                <a:latin typeface="Calibri" panose="020F0502020204030204"/>
                <a:ea typeface="+mn-ea"/>
                <a:cs typeface="+mn-cs"/>
              </a:rPr>
              <a:t>Trust and private sector misalignment</a:t>
            </a:r>
            <a:r>
              <a:rPr kumimoji="0" lang="en-US" b="0" i="0" u="none" strike="noStrike" kern="1200" cap="none" spc="0" normalizeH="0" baseline="0" noProof="0">
                <a:ln>
                  <a:noFill/>
                </a:ln>
                <a:solidFill>
                  <a:prstClr val="black"/>
                </a:solidFill>
                <a:effectLst/>
                <a:uLnTx/>
                <a:uFillTx/>
                <a:latin typeface="Calibri" panose="020F0502020204030204"/>
                <a:ea typeface="+mn-ea"/>
                <a:cs typeface="+mn-cs"/>
              </a:rPr>
              <a:t>: Is corruption and lack of transparency driving businesses in the informal? What incentives can align private sector ambitions with national priorities? </a:t>
            </a:r>
            <a:br>
              <a:rPr kumimoji="0" lang="en-US"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1" i="0" u="none" strike="noStrike" kern="1200" cap="none" spc="0" normalizeH="0" baseline="0" noProof="0">
                <a:ln>
                  <a:noFill/>
                </a:ln>
                <a:solidFill>
                  <a:prstClr val="black"/>
                </a:solidFill>
                <a:effectLst/>
                <a:uLnTx/>
                <a:uFillTx/>
                <a:latin typeface="Calibri" panose="020F0502020204030204"/>
                <a:ea typeface="+mn-ea"/>
                <a:cs typeface="+mn-cs"/>
              </a:rPr>
              <a:t>Knowledge, capacity and advocacy</a:t>
            </a:r>
            <a:r>
              <a:rPr kumimoji="0" lang="en-US" b="0" i="0" u="none" strike="noStrike" kern="1200" cap="none" spc="0" normalizeH="0" baseline="0" noProof="0">
                <a:ln>
                  <a:noFill/>
                </a:ln>
                <a:solidFill>
                  <a:prstClr val="black"/>
                </a:solidFill>
                <a:effectLst/>
                <a:uLnTx/>
                <a:uFillTx/>
                <a:latin typeface="Calibri" panose="020F0502020204030204"/>
                <a:ea typeface="+mn-ea"/>
                <a:cs typeface="+mn-cs"/>
              </a:rPr>
              <a:t>: Is there sufficient data, evidence, and opportunities for learning? </a:t>
            </a:r>
            <a:r>
              <a:rPr lang="en-US">
                <a:solidFill>
                  <a:prstClr val="black"/>
                </a:solidFill>
                <a:latin typeface="Calibri" panose="020F0502020204030204"/>
              </a:rPr>
              <a:t>Are</a:t>
            </a:r>
            <a:r>
              <a:rPr kumimoji="0" lang="en-US" b="0" i="0" u="none" strike="noStrike" kern="1200" cap="none" spc="0" normalizeH="0" baseline="0" noProof="0">
                <a:ln>
                  <a:noFill/>
                </a:ln>
                <a:solidFill>
                  <a:prstClr val="black"/>
                </a:solidFill>
                <a:effectLst/>
                <a:uLnTx/>
                <a:uFillTx/>
                <a:latin typeface="Calibri" panose="020F0502020204030204"/>
                <a:ea typeface="+mn-ea"/>
                <a:cs typeface="+mn-cs"/>
              </a:rPr>
              <a:t> country exchanges used enough to foster Africa-made solutions? Is Africa generating </a:t>
            </a:r>
            <a:r>
              <a:rPr lang="en-US">
                <a:solidFill>
                  <a:prstClr val="black"/>
                </a:solidFill>
                <a:latin typeface="Calibri" panose="020F0502020204030204"/>
              </a:rPr>
              <a:t>the knowledge needed </a:t>
            </a:r>
            <a:r>
              <a:rPr kumimoji="0" lang="en-US" b="0" i="0" u="none" strike="noStrike" kern="1200" cap="none" spc="0" normalizeH="0" baseline="0" noProof="0">
                <a:ln>
                  <a:noFill/>
                </a:ln>
                <a:solidFill>
                  <a:prstClr val="black"/>
                </a:solidFill>
                <a:effectLst/>
                <a:uLnTx/>
                <a:uFillTx/>
                <a:latin typeface="Calibri" panose="020F0502020204030204"/>
                <a:ea typeface="+mn-ea"/>
                <a:cs typeface="+mn-cs"/>
              </a:rPr>
              <a:t>to effectively advocate for its position within the global financing system?</a:t>
            </a:r>
            <a:endParaRPr lang="en-US" b="0" i="0" u="none" strike="noStrike" kern="1200" cap="none" spc="0" normalizeH="0" baseline="0" noProof="0">
              <a:ln>
                <a:noFill/>
              </a:ln>
              <a:solidFill>
                <a:prstClr val="black"/>
              </a:solidFill>
              <a:effectLst/>
              <a:uLnTx/>
              <a:uFillTx/>
              <a:latin typeface="Calibri" panose="020F0502020204030204"/>
              <a:cs typeface="Calibri"/>
            </a:endParaRPr>
          </a:p>
        </p:txBody>
      </p:sp>
      <p:pic>
        <p:nvPicPr>
          <p:cNvPr id="8" name="Picture 7" descr="A diagram of a network&#10;&#10;Description automatically generated with medium confidence">
            <a:extLst>
              <a:ext uri="{FF2B5EF4-FFF2-40B4-BE49-F238E27FC236}">
                <a16:creationId xmlns:a16="http://schemas.microsoft.com/office/drawing/2014/main" id="{7CA3A1A2-1669-FADF-615E-3235D8D7D0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503" y="4273061"/>
            <a:ext cx="5648294" cy="2479430"/>
          </a:xfrm>
          <a:prstGeom prst="rect">
            <a:avLst/>
          </a:prstGeom>
        </p:spPr>
      </p:pic>
    </p:spTree>
    <p:extLst>
      <p:ext uri="{BB962C8B-B14F-4D97-AF65-F5344CB8AC3E}">
        <p14:creationId xmlns:p14="http://schemas.microsoft.com/office/powerpoint/2010/main" val="626891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grpSp>
        <p:nvGrpSpPr>
          <p:cNvPr id="10" name="Group 9">
            <a:extLst>
              <a:ext uri="{FF2B5EF4-FFF2-40B4-BE49-F238E27FC236}">
                <a16:creationId xmlns:a16="http://schemas.microsoft.com/office/drawing/2014/main" id="{31F7F841-F1C5-C84C-73B7-034F5F049C12}"/>
              </a:ext>
            </a:extLst>
          </p:cNvPr>
          <p:cNvGrpSpPr/>
          <p:nvPr/>
        </p:nvGrpSpPr>
        <p:grpSpPr>
          <a:xfrm>
            <a:off x="3618427" y="5175909"/>
            <a:ext cx="4633073" cy="1678274"/>
            <a:chOff x="-515618" y="2035870"/>
            <a:chExt cx="4573709" cy="1678274"/>
          </a:xfrm>
        </p:grpSpPr>
        <p:sp>
          <p:nvSpPr>
            <p:cNvPr id="540" name="Google Shape;540;p16"/>
            <p:cNvSpPr txBox="1"/>
            <p:nvPr/>
          </p:nvSpPr>
          <p:spPr>
            <a:xfrm>
              <a:off x="-274411" y="2035870"/>
              <a:ext cx="2617027" cy="328295"/>
            </a:xfrm>
            <a:prstGeom prst="rect">
              <a:avLst/>
            </a:prstGeom>
            <a:noFill/>
            <a:ln>
              <a:noFill/>
            </a:ln>
          </p:spPr>
          <p:txBody>
            <a:bodyPr spcFirstLastPara="1" wrap="square" lIns="25400" tIns="25400" rIns="25400" bIns="25400" anchor="ctr" anchorCtr="0">
              <a:spAutoFit/>
            </a:bodyPr>
            <a:lstStyle/>
            <a:p>
              <a:pPr marL="0" marR="0" lvl="0" indent="0" algn="l" rtl="0">
                <a:spcBef>
                  <a:spcPts val="0"/>
                </a:spcBef>
                <a:spcAft>
                  <a:spcPts val="0"/>
                </a:spcAft>
                <a:buNone/>
              </a:pPr>
              <a:r>
                <a:rPr lang="en-GB" sz="1800" b="1">
                  <a:solidFill>
                    <a:srgbClr val="151515"/>
                  </a:solidFill>
                  <a:latin typeface="Aptos" panose="020B0004020202020204" pitchFamily="34" charset="0"/>
                  <a:ea typeface="Roboto Medium"/>
                  <a:cs typeface="Roboto Medium"/>
                  <a:sym typeface="Roboto Medium"/>
                </a:rPr>
                <a:t>CABO VERDE</a:t>
              </a:r>
              <a:endParaRPr sz="1800" b="1">
                <a:latin typeface="Aptos" panose="020B0004020202020204" pitchFamily="34" charset="0"/>
              </a:endParaRPr>
            </a:p>
          </p:txBody>
        </p:sp>
        <p:sp>
          <p:nvSpPr>
            <p:cNvPr id="545" name="Google Shape;545;p16"/>
            <p:cNvSpPr txBox="1"/>
            <p:nvPr/>
          </p:nvSpPr>
          <p:spPr>
            <a:xfrm>
              <a:off x="-515618" y="2323014"/>
              <a:ext cx="4573709" cy="1391130"/>
            </a:xfrm>
            <a:prstGeom prst="rect">
              <a:avLst/>
            </a:prstGeom>
            <a:noFill/>
            <a:ln>
              <a:noFill/>
            </a:ln>
          </p:spPr>
          <p:txBody>
            <a:bodyPr spcFirstLastPara="1" wrap="square" lIns="45700" tIns="22850" rIns="45700" bIns="22850" anchor="t" anchorCtr="0">
              <a:spAutoFit/>
            </a:bodyPr>
            <a:lstStyle/>
            <a:p>
              <a:pPr marL="285750" indent="-285750">
                <a:lnSpc>
                  <a:spcPct val="115000"/>
                </a:lnSpc>
                <a:buSzPts val="1600"/>
                <a:buFont typeface="Arial"/>
                <a:buChar char="•"/>
              </a:pPr>
              <a:r>
                <a:rPr lang="en-GB" sz="2800">
                  <a:solidFill>
                    <a:srgbClr val="1699ED"/>
                  </a:solidFill>
                  <a:latin typeface="Aptos" panose="020B0004020202020204" pitchFamily="34" charset="0"/>
                  <a:ea typeface="Roboto Light"/>
                  <a:cs typeface="Roboto Light"/>
                  <a:sym typeface="Roboto Light"/>
                </a:rPr>
                <a:t>&gt;$30m</a:t>
              </a:r>
              <a:r>
                <a:rPr lang="en-GB" sz="2800">
                  <a:latin typeface="Aptos" panose="020B0004020202020204" pitchFamily="34" charset="0"/>
                  <a:ea typeface="Roboto Light"/>
                </a:rPr>
                <a:t> </a:t>
              </a:r>
              <a:r>
                <a:rPr lang="en-US" sz="1600">
                  <a:solidFill>
                    <a:srgbClr val="000000"/>
                  </a:solidFill>
                  <a:latin typeface="Aptos" panose="020B0004020202020204" pitchFamily="34" charset="0"/>
                  <a:ea typeface="Roboto Light"/>
                  <a:cs typeface="Roboto Light"/>
                  <a:sym typeface="Roboto Light"/>
                </a:rPr>
                <a:t>sustainable bonds issued on its sustainable financing platform (Blu-X)</a:t>
              </a:r>
              <a:endParaRPr lang="en-GB" sz="1600">
                <a:solidFill>
                  <a:srgbClr val="000000"/>
                </a:solidFill>
                <a:latin typeface="Aptos" panose="020B0004020202020204" pitchFamily="34" charset="0"/>
                <a:ea typeface="Roboto Light"/>
                <a:cs typeface="Roboto Light"/>
                <a:sym typeface="Roboto Light"/>
              </a:endParaRPr>
            </a:p>
            <a:p>
              <a:pPr marL="285750" marR="0" lvl="0" indent="-285750" algn="l" rtl="0">
                <a:lnSpc>
                  <a:spcPct val="115000"/>
                </a:lnSpc>
                <a:spcBef>
                  <a:spcPts val="0"/>
                </a:spcBef>
                <a:spcAft>
                  <a:spcPts val="0"/>
                </a:spcAft>
                <a:buClr>
                  <a:srgbClr val="000000"/>
                </a:buClr>
                <a:buSzPts val="1600"/>
                <a:buFont typeface="Arial"/>
                <a:buChar char="•"/>
              </a:pPr>
              <a:r>
                <a:rPr lang="en-GB" sz="1600">
                  <a:solidFill>
                    <a:srgbClr val="000000"/>
                  </a:solidFill>
                  <a:latin typeface="Aptos" panose="020B0004020202020204" pitchFamily="34" charset="0"/>
                  <a:ea typeface="Roboto Light"/>
                  <a:cs typeface="Roboto Light"/>
                  <a:sym typeface="Roboto Light"/>
                </a:rPr>
                <a:t>For blue infrastructure, SMEs, social investment</a:t>
              </a:r>
              <a:endParaRPr>
                <a:latin typeface="Aptos" panose="020B0004020202020204" pitchFamily="34" charset="0"/>
              </a:endParaRPr>
            </a:p>
            <a:p>
              <a:pPr marL="285750" marR="0" lvl="0" indent="-285750" algn="l" rtl="0">
                <a:lnSpc>
                  <a:spcPct val="115000"/>
                </a:lnSpc>
                <a:spcBef>
                  <a:spcPts val="0"/>
                </a:spcBef>
                <a:spcAft>
                  <a:spcPts val="0"/>
                </a:spcAft>
                <a:buClr>
                  <a:srgbClr val="000000"/>
                </a:buClr>
                <a:buSzPts val="1600"/>
                <a:buFont typeface="Arial"/>
                <a:buChar char="•"/>
              </a:pPr>
              <a:r>
                <a:rPr lang="en-GB" sz="1600">
                  <a:solidFill>
                    <a:srgbClr val="000000"/>
                  </a:solidFill>
                  <a:latin typeface="Aptos" panose="020B0004020202020204" pitchFamily="34" charset="0"/>
                  <a:ea typeface="Roboto Light"/>
                  <a:cs typeface="Roboto Light"/>
                  <a:sym typeface="Roboto Light"/>
                </a:rPr>
                <a:t>Development of blue taxonomy</a:t>
              </a:r>
              <a:endParaRPr>
                <a:latin typeface="Aptos" panose="020B0004020202020204" pitchFamily="34" charset="0"/>
              </a:endParaRPr>
            </a:p>
          </p:txBody>
        </p:sp>
      </p:grpSp>
      <p:grpSp>
        <p:nvGrpSpPr>
          <p:cNvPr id="2" name="Group 1">
            <a:extLst>
              <a:ext uri="{FF2B5EF4-FFF2-40B4-BE49-F238E27FC236}">
                <a16:creationId xmlns:a16="http://schemas.microsoft.com/office/drawing/2014/main" id="{06B49DFE-D9D4-A82B-A0D9-C551D0ACB709}"/>
              </a:ext>
            </a:extLst>
          </p:cNvPr>
          <p:cNvGrpSpPr/>
          <p:nvPr/>
        </p:nvGrpSpPr>
        <p:grpSpPr>
          <a:xfrm>
            <a:off x="89570" y="1976686"/>
            <a:ext cx="3141954" cy="2214945"/>
            <a:chOff x="697177" y="1163782"/>
            <a:chExt cx="3616838" cy="2214945"/>
          </a:xfrm>
        </p:grpSpPr>
        <p:sp>
          <p:nvSpPr>
            <p:cNvPr id="549" name="Google Shape;549;p16"/>
            <p:cNvSpPr txBox="1"/>
            <p:nvPr/>
          </p:nvSpPr>
          <p:spPr>
            <a:xfrm>
              <a:off x="1023090" y="1163782"/>
              <a:ext cx="2617027" cy="328295"/>
            </a:xfrm>
            <a:prstGeom prst="rect">
              <a:avLst/>
            </a:prstGeom>
            <a:noFill/>
            <a:ln>
              <a:noFill/>
            </a:ln>
          </p:spPr>
          <p:txBody>
            <a:bodyPr spcFirstLastPara="1" wrap="square" lIns="25400" tIns="25400" rIns="25400" bIns="25400" anchor="ctr" anchorCtr="0">
              <a:spAutoFit/>
            </a:bodyPr>
            <a:lstStyle/>
            <a:p>
              <a:pPr marL="0" marR="0" lvl="0" indent="0" algn="l" rtl="0">
                <a:spcBef>
                  <a:spcPts val="0"/>
                </a:spcBef>
                <a:spcAft>
                  <a:spcPts val="0"/>
                </a:spcAft>
                <a:buNone/>
              </a:pPr>
              <a:r>
                <a:rPr lang="en-GB" sz="1800" b="1">
                  <a:solidFill>
                    <a:srgbClr val="151515"/>
                  </a:solidFill>
                  <a:latin typeface="Aptos" panose="020B0004020202020204" pitchFamily="34" charset="0"/>
                  <a:ea typeface="Roboto Medium"/>
                  <a:cs typeface="Roboto Medium"/>
                  <a:sym typeface="Roboto Medium"/>
                </a:rPr>
                <a:t>NIGERIA</a:t>
              </a:r>
              <a:endParaRPr sz="1800" b="1">
                <a:solidFill>
                  <a:srgbClr val="151515"/>
                </a:solidFill>
                <a:latin typeface="Aptos" panose="020B0004020202020204" pitchFamily="34" charset="0"/>
                <a:ea typeface="Roboto Medium"/>
                <a:cs typeface="Roboto Medium"/>
                <a:sym typeface="Roboto Medium"/>
              </a:endParaRPr>
            </a:p>
          </p:txBody>
        </p:sp>
        <p:sp>
          <p:nvSpPr>
            <p:cNvPr id="9" name="Google Shape;545;p16">
              <a:extLst>
                <a:ext uri="{FF2B5EF4-FFF2-40B4-BE49-F238E27FC236}">
                  <a16:creationId xmlns:a16="http://schemas.microsoft.com/office/drawing/2014/main" id="{AA7B14A5-720E-4B88-ACA8-B60666E444E5}"/>
                </a:ext>
              </a:extLst>
            </p:cNvPr>
            <p:cNvSpPr txBox="1"/>
            <p:nvPr/>
          </p:nvSpPr>
          <p:spPr>
            <a:xfrm>
              <a:off x="697177" y="1492077"/>
              <a:ext cx="3616838" cy="1886650"/>
            </a:xfrm>
            <a:prstGeom prst="rect">
              <a:avLst/>
            </a:prstGeom>
            <a:noFill/>
            <a:ln>
              <a:noFill/>
            </a:ln>
          </p:spPr>
          <p:txBody>
            <a:bodyPr spcFirstLastPara="1" wrap="square" lIns="45700" tIns="22850" rIns="45700" bIns="22850" anchor="t" anchorCtr="0">
              <a:spAutoFit/>
            </a:bodyPr>
            <a:lstStyle/>
            <a:p>
              <a:pPr marL="285750" indent="-285750">
                <a:lnSpc>
                  <a:spcPct val="115000"/>
                </a:lnSpc>
                <a:buSzPts val="1600"/>
                <a:buFont typeface="Arial"/>
                <a:buChar char="•"/>
              </a:pPr>
              <a:r>
                <a:rPr lang="en-GB" sz="2800">
                  <a:solidFill>
                    <a:srgbClr val="1699ED"/>
                  </a:solidFill>
                  <a:latin typeface="Aptos" panose="020B0004020202020204" pitchFamily="34" charset="0"/>
                  <a:ea typeface="Roboto Light"/>
                  <a:cs typeface="Roboto Light"/>
                  <a:sym typeface="Roboto Light"/>
                </a:rPr>
                <a:t>$100m</a:t>
              </a:r>
              <a:r>
                <a:rPr lang="en-GB" sz="2800">
                  <a:latin typeface="Aptos" panose="020B0004020202020204" pitchFamily="34" charset="0"/>
                  <a:ea typeface="Roboto Light"/>
                </a:rPr>
                <a:t> </a:t>
              </a:r>
              <a:r>
                <a:rPr lang="en-US" sz="1600">
                  <a:latin typeface="Aptos" panose="020B0004020202020204" pitchFamily="34" charset="0"/>
                  <a:ea typeface="Roboto Light"/>
                  <a:cs typeface="Roboto Light"/>
                  <a:sym typeface="Roboto Light"/>
                </a:rPr>
                <a:t>INFF Fund (2024, 10yr, govt, DP, others)</a:t>
              </a:r>
            </a:p>
            <a:p>
              <a:pPr marL="285750" indent="-285750">
                <a:lnSpc>
                  <a:spcPct val="115000"/>
                </a:lnSpc>
                <a:buSzPts val="1600"/>
                <a:buFont typeface="Arial"/>
                <a:buChar char="•"/>
              </a:pPr>
              <a:r>
                <a:rPr lang="en-GB" sz="2800">
                  <a:solidFill>
                    <a:srgbClr val="1699ED"/>
                  </a:solidFill>
                  <a:latin typeface="Aptos"/>
                  <a:ea typeface="Roboto Light"/>
                  <a:sym typeface="Roboto Light"/>
                </a:rPr>
                <a:t>$30m</a:t>
              </a:r>
              <a:r>
                <a:rPr lang="en-GB" sz="2800">
                  <a:solidFill>
                    <a:srgbClr val="1699ED"/>
                  </a:solidFill>
                  <a:latin typeface="Aptos"/>
                  <a:ea typeface="Roboto Light"/>
                </a:rPr>
                <a:t> </a:t>
              </a:r>
              <a:r>
                <a:rPr lang="en-US" sz="1600">
                  <a:solidFill>
                    <a:srgbClr val="000000"/>
                  </a:solidFill>
                  <a:latin typeface="Aptos"/>
                  <a:ea typeface="Roboto Light"/>
                  <a:sym typeface="Roboto Light"/>
                </a:rPr>
                <a:t>a</a:t>
              </a:r>
              <a:r>
                <a:rPr lang="en-US" sz="1600">
                  <a:solidFill>
                    <a:srgbClr val="000000"/>
                  </a:solidFill>
                  <a:latin typeface="Aptos"/>
                  <a:ea typeface="Roboto Light"/>
                  <a:cs typeface="Roboto Light"/>
                  <a:sym typeface="Roboto Light"/>
                </a:rPr>
                <a:t>dditional revenue collection via </a:t>
              </a:r>
              <a:r>
                <a:rPr lang="en-GB" sz="1600">
                  <a:solidFill>
                    <a:srgbClr val="000000"/>
                  </a:solidFill>
                  <a:latin typeface="Aptos"/>
                  <a:ea typeface="Roboto Light"/>
                  <a:cs typeface="Roboto Light"/>
                  <a:sym typeface="Roboto Light"/>
                </a:rPr>
                <a:t>tax auditing capacity improv. (TIWB)</a:t>
              </a:r>
              <a:endParaRPr lang="en-GB" sz="1600">
                <a:solidFill>
                  <a:srgbClr val="000000"/>
                </a:solidFill>
                <a:latin typeface="Aptos"/>
                <a:ea typeface="Roboto Light"/>
                <a:cs typeface="Roboto Light"/>
              </a:endParaRPr>
            </a:p>
          </p:txBody>
        </p:sp>
      </p:grpSp>
      <p:grpSp>
        <p:nvGrpSpPr>
          <p:cNvPr id="4" name="Group 3">
            <a:extLst>
              <a:ext uri="{FF2B5EF4-FFF2-40B4-BE49-F238E27FC236}">
                <a16:creationId xmlns:a16="http://schemas.microsoft.com/office/drawing/2014/main" id="{2607F7F2-8A73-2853-87F6-4BB9317A23DB}"/>
              </a:ext>
            </a:extLst>
          </p:cNvPr>
          <p:cNvGrpSpPr/>
          <p:nvPr/>
        </p:nvGrpSpPr>
        <p:grpSpPr>
          <a:xfrm>
            <a:off x="109605" y="4440297"/>
            <a:ext cx="3141954" cy="1999347"/>
            <a:chOff x="697177" y="3573038"/>
            <a:chExt cx="3616838" cy="1999347"/>
          </a:xfrm>
        </p:grpSpPr>
        <p:sp>
          <p:nvSpPr>
            <p:cNvPr id="13" name="Google Shape;549;p16">
              <a:extLst>
                <a:ext uri="{FF2B5EF4-FFF2-40B4-BE49-F238E27FC236}">
                  <a16:creationId xmlns:a16="http://schemas.microsoft.com/office/drawing/2014/main" id="{36A813BF-9170-AA08-2AAC-5CAAB15B0F35}"/>
                </a:ext>
              </a:extLst>
            </p:cNvPr>
            <p:cNvSpPr txBox="1"/>
            <p:nvPr/>
          </p:nvSpPr>
          <p:spPr>
            <a:xfrm>
              <a:off x="1023090" y="3573038"/>
              <a:ext cx="2617027" cy="328295"/>
            </a:xfrm>
            <a:prstGeom prst="rect">
              <a:avLst/>
            </a:prstGeom>
            <a:noFill/>
            <a:ln>
              <a:noFill/>
            </a:ln>
          </p:spPr>
          <p:txBody>
            <a:bodyPr spcFirstLastPara="1" wrap="square" lIns="25400" tIns="25400" rIns="25400" bIns="25400" anchor="ctr" anchorCtr="0">
              <a:spAutoFit/>
            </a:bodyPr>
            <a:lstStyle/>
            <a:p>
              <a:pPr marL="0" marR="0" lvl="0" indent="0" algn="l" rtl="0">
                <a:spcBef>
                  <a:spcPts val="0"/>
                </a:spcBef>
                <a:spcAft>
                  <a:spcPts val="0"/>
                </a:spcAft>
                <a:buNone/>
              </a:pPr>
              <a:r>
                <a:rPr lang="en-GB" b="1">
                  <a:solidFill>
                    <a:srgbClr val="151515"/>
                  </a:solidFill>
                  <a:latin typeface="Aptos" panose="020B0004020202020204" pitchFamily="34" charset="0"/>
                  <a:ea typeface="Roboto Medium"/>
                  <a:cs typeface="Roboto Medium"/>
                  <a:sym typeface="Roboto Medium"/>
                </a:rPr>
                <a:t>SENEGAL</a:t>
              </a:r>
              <a:endParaRPr sz="1400" b="1">
                <a:solidFill>
                  <a:srgbClr val="151515"/>
                </a:solidFill>
                <a:latin typeface="Aptos" panose="020B0004020202020204" pitchFamily="34" charset="0"/>
                <a:ea typeface="Roboto Medium"/>
                <a:cs typeface="Roboto Medium"/>
                <a:sym typeface="Roboto Medium"/>
              </a:endParaRPr>
            </a:p>
          </p:txBody>
        </p:sp>
        <p:sp>
          <p:nvSpPr>
            <p:cNvPr id="14" name="Google Shape;545;p16">
              <a:extLst>
                <a:ext uri="{FF2B5EF4-FFF2-40B4-BE49-F238E27FC236}">
                  <a16:creationId xmlns:a16="http://schemas.microsoft.com/office/drawing/2014/main" id="{2166DD2A-C63D-0F54-C52A-5286118BE1A2}"/>
                </a:ext>
              </a:extLst>
            </p:cNvPr>
            <p:cNvSpPr txBox="1"/>
            <p:nvPr/>
          </p:nvSpPr>
          <p:spPr>
            <a:xfrm>
              <a:off x="697177" y="3898101"/>
              <a:ext cx="3616838" cy="1674284"/>
            </a:xfrm>
            <a:prstGeom prst="rect">
              <a:avLst/>
            </a:prstGeom>
            <a:noFill/>
            <a:ln>
              <a:noFill/>
            </a:ln>
          </p:spPr>
          <p:txBody>
            <a:bodyPr spcFirstLastPara="1" wrap="square" lIns="45700" tIns="22850" rIns="45700" bIns="22850" anchor="t" anchorCtr="0">
              <a:spAutoFit/>
            </a:bodyPr>
            <a:lstStyle/>
            <a:p>
              <a:pPr marL="285750" indent="-285750">
                <a:lnSpc>
                  <a:spcPct val="115000"/>
                </a:lnSpc>
                <a:buSzPts val="1600"/>
                <a:buFont typeface="Arial"/>
                <a:buChar char="•"/>
              </a:pPr>
              <a:r>
                <a:rPr lang="en-GB" sz="2800">
                  <a:solidFill>
                    <a:srgbClr val="1699ED"/>
                  </a:solidFill>
                  <a:latin typeface="Aptos" panose="020B0004020202020204" pitchFamily="34" charset="0"/>
                  <a:ea typeface="Roboto Light"/>
                  <a:cs typeface="Roboto Light"/>
                  <a:sym typeface="Roboto Light"/>
                </a:rPr>
                <a:t>€400m</a:t>
              </a:r>
              <a:r>
                <a:rPr lang="en-GB" sz="2800">
                  <a:latin typeface="Aptos" panose="020B0004020202020204" pitchFamily="34" charset="0"/>
                  <a:ea typeface="Roboto Light"/>
                </a:rPr>
                <a:t> </a:t>
              </a:r>
              <a:r>
                <a:rPr lang="en-US" sz="1600">
                  <a:solidFill>
                    <a:srgbClr val="000000"/>
                  </a:solidFill>
                  <a:latin typeface="Aptos" panose="020B0004020202020204" pitchFamily="34" charset="0"/>
                  <a:ea typeface="Roboto Light"/>
                  <a:cs typeface="Roboto Light"/>
                  <a:sym typeface="Roboto Light"/>
                </a:rPr>
                <a:t>Partial credit guarantee from AfDB for the ESG bonds framework.</a:t>
              </a:r>
            </a:p>
            <a:p>
              <a:pPr marL="285750" indent="-285750">
                <a:lnSpc>
                  <a:spcPct val="115000"/>
                </a:lnSpc>
                <a:buSzPts val="1600"/>
                <a:buFont typeface="Arial"/>
                <a:buChar char="•"/>
              </a:pPr>
              <a:r>
                <a:rPr lang="en-US" sz="1600">
                  <a:solidFill>
                    <a:srgbClr val="000000"/>
                  </a:solidFill>
                  <a:latin typeface="Aptos" panose="020B0004020202020204" pitchFamily="34" charset="0"/>
                  <a:ea typeface="Roboto Light"/>
                  <a:cs typeface="Roboto Light"/>
                  <a:sym typeface="Roboto Light"/>
                </a:rPr>
                <a:t>Civil Society participation in the INFF and global forums</a:t>
              </a:r>
            </a:p>
          </p:txBody>
        </p:sp>
      </p:grpSp>
      <p:grpSp>
        <p:nvGrpSpPr>
          <p:cNvPr id="3" name="Group 2">
            <a:extLst>
              <a:ext uri="{FF2B5EF4-FFF2-40B4-BE49-F238E27FC236}">
                <a16:creationId xmlns:a16="http://schemas.microsoft.com/office/drawing/2014/main" id="{0A38ED06-CD17-A00A-AEAD-8405F13E5B04}"/>
              </a:ext>
            </a:extLst>
          </p:cNvPr>
          <p:cNvGrpSpPr/>
          <p:nvPr/>
        </p:nvGrpSpPr>
        <p:grpSpPr>
          <a:xfrm>
            <a:off x="8263355" y="4440297"/>
            <a:ext cx="3928645" cy="2506392"/>
            <a:chOff x="6315545" y="3932907"/>
            <a:chExt cx="4362734" cy="2506392"/>
          </a:xfrm>
        </p:grpSpPr>
        <p:sp>
          <p:nvSpPr>
            <p:cNvPr id="16" name="Google Shape;549;p16">
              <a:extLst>
                <a:ext uri="{FF2B5EF4-FFF2-40B4-BE49-F238E27FC236}">
                  <a16:creationId xmlns:a16="http://schemas.microsoft.com/office/drawing/2014/main" id="{8206B53E-CA39-2C27-D72C-A5704E4C3B6D}"/>
                </a:ext>
              </a:extLst>
            </p:cNvPr>
            <p:cNvSpPr txBox="1"/>
            <p:nvPr/>
          </p:nvSpPr>
          <p:spPr>
            <a:xfrm>
              <a:off x="6359431" y="3932907"/>
              <a:ext cx="2617027" cy="328295"/>
            </a:xfrm>
            <a:prstGeom prst="rect">
              <a:avLst/>
            </a:prstGeom>
            <a:noFill/>
            <a:ln>
              <a:noFill/>
            </a:ln>
          </p:spPr>
          <p:txBody>
            <a:bodyPr spcFirstLastPara="1" wrap="square" lIns="25400" tIns="25400" rIns="25400" bIns="25400" anchor="ctr" anchorCtr="0">
              <a:spAutoFit/>
            </a:bodyPr>
            <a:lstStyle/>
            <a:p>
              <a:pPr marL="0" marR="0" lvl="0" indent="0" algn="l" rtl="0">
                <a:spcBef>
                  <a:spcPts val="0"/>
                </a:spcBef>
                <a:spcAft>
                  <a:spcPts val="0"/>
                </a:spcAft>
                <a:buNone/>
              </a:pPr>
              <a:r>
                <a:rPr lang="en-GB" sz="1800" b="1">
                  <a:solidFill>
                    <a:srgbClr val="151515"/>
                  </a:solidFill>
                  <a:latin typeface="Aptos" panose="020B0004020202020204" pitchFamily="34" charset="0"/>
                  <a:ea typeface="Roboto Medium"/>
                  <a:cs typeface="Roboto Medium"/>
                  <a:sym typeface="Roboto Medium"/>
                </a:rPr>
                <a:t>GHANA</a:t>
              </a:r>
              <a:endParaRPr sz="1400" b="1">
                <a:solidFill>
                  <a:srgbClr val="151515"/>
                </a:solidFill>
                <a:latin typeface="Aptos" panose="020B0004020202020204" pitchFamily="34" charset="0"/>
                <a:ea typeface="Roboto Medium"/>
                <a:cs typeface="Roboto Medium"/>
                <a:sym typeface="Roboto Medium"/>
              </a:endParaRPr>
            </a:p>
          </p:txBody>
        </p:sp>
        <p:sp>
          <p:nvSpPr>
            <p:cNvPr id="17" name="Google Shape;545;p16">
              <a:extLst>
                <a:ext uri="{FF2B5EF4-FFF2-40B4-BE49-F238E27FC236}">
                  <a16:creationId xmlns:a16="http://schemas.microsoft.com/office/drawing/2014/main" id="{FEC3C330-8683-C9ED-56D8-75BC49E129B4}"/>
                </a:ext>
              </a:extLst>
            </p:cNvPr>
            <p:cNvSpPr txBox="1"/>
            <p:nvPr/>
          </p:nvSpPr>
          <p:spPr>
            <a:xfrm>
              <a:off x="6315545" y="4198706"/>
              <a:ext cx="4362734" cy="2240593"/>
            </a:xfrm>
            <a:prstGeom prst="rect">
              <a:avLst/>
            </a:prstGeom>
            <a:noFill/>
            <a:ln>
              <a:noFill/>
            </a:ln>
          </p:spPr>
          <p:txBody>
            <a:bodyPr spcFirstLastPara="1" wrap="square" lIns="45700" tIns="22850" rIns="45700" bIns="22850" anchor="t" anchorCtr="0">
              <a:spAutoFit/>
            </a:bodyPr>
            <a:lstStyle/>
            <a:p>
              <a:pPr marL="285750" indent="-285750">
                <a:lnSpc>
                  <a:spcPct val="115000"/>
                </a:lnSpc>
                <a:buSzPts val="1600"/>
                <a:buFont typeface="Arial"/>
                <a:buChar char="•"/>
              </a:pPr>
              <a:r>
                <a:rPr lang="en-GB" sz="2800">
                  <a:solidFill>
                    <a:srgbClr val="1699ED"/>
                  </a:solidFill>
                  <a:latin typeface="Aptos" panose="020B0004020202020204" pitchFamily="34" charset="0"/>
                  <a:ea typeface="Roboto Light"/>
                  <a:cs typeface="Roboto Light"/>
                  <a:sym typeface="Roboto Light"/>
                </a:rPr>
                <a:t>5</a:t>
              </a:r>
              <a:r>
                <a:rPr lang="en-GB" sz="2800">
                  <a:latin typeface="Aptos" panose="020B0004020202020204" pitchFamily="34" charset="0"/>
                  <a:ea typeface="Roboto Light"/>
                </a:rPr>
                <a:t> </a:t>
              </a:r>
              <a:r>
                <a:rPr lang="en-US" sz="1600">
                  <a:solidFill>
                    <a:srgbClr val="000000"/>
                  </a:solidFill>
                  <a:latin typeface="Aptos" panose="020B0004020202020204" pitchFamily="34" charset="0"/>
                  <a:ea typeface="Roboto Light"/>
                  <a:cs typeface="Roboto Light"/>
                  <a:sym typeface="Roboto Light"/>
                </a:rPr>
                <a:t>assemblies adopted INFFs</a:t>
              </a:r>
            </a:p>
            <a:p>
              <a:pPr marL="285750" indent="-285750">
                <a:lnSpc>
                  <a:spcPct val="115000"/>
                </a:lnSpc>
                <a:buSzPts val="1600"/>
                <a:buFont typeface="Arial"/>
                <a:buChar char="•"/>
              </a:pPr>
              <a:r>
                <a:rPr lang="en-US" sz="1600">
                  <a:solidFill>
                    <a:srgbClr val="000000"/>
                  </a:solidFill>
                  <a:latin typeface="Aptos" panose="020B0004020202020204" pitchFamily="34" charset="0"/>
                  <a:ea typeface="Roboto Light"/>
                  <a:cs typeface="Roboto Light"/>
                  <a:sym typeface="Roboto Light"/>
                </a:rPr>
                <a:t>To diversify local revenue streams, incl. own-sourced revenues, central government transfer, development partners and others.</a:t>
              </a:r>
            </a:p>
            <a:p>
              <a:pPr marL="285750" indent="-285750">
                <a:lnSpc>
                  <a:spcPct val="115000"/>
                </a:lnSpc>
                <a:buSzPts val="1600"/>
                <a:buFont typeface="Arial"/>
                <a:buChar char="•"/>
              </a:pPr>
              <a:r>
                <a:rPr lang="en-US" sz="1600">
                  <a:latin typeface="Aptos" panose="020B0004020202020204" pitchFamily="34" charset="0"/>
                  <a:ea typeface="Roboto Light"/>
                  <a:cs typeface="Roboto Light"/>
                  <a:sym typeface="Roboto Light"/>
                </a:rPr>
                <a:t>84 local authorities trained on </a:t>
              </a:r>
              <a:r>
                <a:rPr lang="en-US" sz="1600">
                  <a:solidFill>
                    <a:srgbClr val="000000"/>
                  </a:solidFill>
                  <a:latin typeface="Aptos" panose="020B0004020202020204" pitchFamily="34" charset="0"/>
                  <a:ea typeface="Roboto Light"/>
                  <a:cs typeface="Roboto Light"/>
                  <a:sym typeface="Roboto Light"/>
                </a:rPr>
                <a:t>local revenue mobilization.</a:t>
              </a:r>
            </a:p>
          </p:txBody>
        </p:sp>
      </p:grpSp>
      <p:sp>
        <p:nvSpPr>
          <p:cNvPr id="6" name="Rectângulo arredondado 8">
            <a:extLst>
              <a:ext uri="{FF2B5EF4-FFF2-40B4-BE49-F238E27FC236}">
                <a16:creationId xmlns:a16="http://schemas.microsoft.com/office/drawing/2014/main" id="{F1EC1C25-C96A-AF90-05B5-41478C319F66}"/>
              </a:ext>
            </a:extLst>
          </p:cNvPr>
          <p:cNvSpPr/>
          <p:nvPr/>
        </p:nvSpPr>
        <p:spPr>
          <a:xfrm>
            <a:off x="0" y="-46883"/>
            <a:ext cx="12192000" cy="81724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algn="ctr"/>
            <a:r>
              <a:rPr lang="en-GB" sz="3600" b="1" kern="1200">
                <a:latin typeface="Aptos" panose="020B0004020202020204" pitchFamily="34" charset="0"/>
                <a:ea typeface="+mj-ea"/>
                <a:cs typeface="+mj-cs"/>
              </a:rPr>
              <a:t>Emerging outcomes</a:t>
            </a:r>
          </a:p>
        </p:txBody>
      </p:sp>
      <p:grpSp>
        <p:nvGrpSpPr>
          <p:cNvPr id="7" name="Group 6">
            <a:extLst>
              <a:ext uri="{FF2B5EF4-FFF2-40B4-BE49-F238E27FC236}">
                <a16:creationId xmlns:a16="http://schemas.microsoft.com/office/drawing/2014/main" id="{D5B0FBA5-243D-DCA0-69F2-4AB2CC9AE18F}"/>
              </a:ext>
            </a:extLst>
          </p:cNvPr>
          <p:cNvGrpSpPr/>
          <p:nvPr/>
        </p:nvGrpSpPr>
        <p:grpSpPr>
          <a:xfrm>
            <a:off x="3635063" y="4027484"/>
            <a:ext cx="3616838" cy="1429037"/>
            <a:chOff x="1305040" y="1061286"/>
            <a:chExt cx="3616838" cy="1429037"/>
          </a:xfrm>
        </p:grpSpPr>
        <p:sp>
          <p:nvSpPr>
            <p:cNvPr id="8" name="Google Shape;549;p16">
              <a:extLst>
                <a:ext uri="{FF2B5EF4-FFF2-40B4-BE49-F238E27FC236}">
                  <a16:creationId xmlns:a16="http://schemas.microsoft.com/office/drawing/2014/main" id="{684532AD-7AC1-F105-B44C-9FB5A7394080}"/>
                </a:ext>
              </a:extLst>
            </p:cNvPr>
            <p:cNvSpPr txBox="1"/>
            <p:nvPr/>
          </p:nvSpPr>
          <p:spPr>
            <a:xfrm>
              <a:off x="1427355" y="1061286"/>
              <a:ext cx="2617027" cy="328295"/>
            </a:xfrm>
            <a:prstGeom prst="rect">
              <a:avLst/>
            </a:prstGeom>
            <a:noFill/>
            <a:ln>
              <a:noFill/>
            </a:ln>
          </p:spPr>
          <p:txBody>
            <a:bodyPr spcFirstLastPara="1" wrap="square" lIns="25400" tIns="25400" rIns="25400" bIns="25400" anchor="ctr" anchorCtr="0">
              <a:spAutoFit/>
            </a:bodyPr>
            <a:lstStyle/>
            <a:p>
              <a:pPr marL="0" marR="0" lvl="0" indent="0" algn="l" rtl="0">
                <a:spcBef>
                  <a:spcPts val="0"/>
                </a:spcBef>
                <a:spcAft>
                  <a:spcPts val="0"/>
                </a:spcAft>
                <a:buNone/>
              </a:pPr>
              <a:r>
                <a:rPr lang="en-GB" sz="1800" b="1">
                  <a:solidFill>
                    <a:srgbClr val="151515"/>
                  </a:solidFill>
                  <a:latin typeface="Aptos" panose="020B0004020202020204" pitchFamily="34" charset="0"/>
                  <a:ea typeface="Roboto Medium"/>
                  <a:cs typeface="Roboto Medium"/>
                  <a:sym typeface="Roboto Medium"/>
                </a:rPr>
                <a:t>UGANDA</a:t>
              </a:r>
              <a:endParaRPr sz="1800" b="1">
                <a:solidFill>
                  <a:srgbClr val="151515"/>
                </a:solidFill>
                <a:latin typeface="Aptos" panose="020B0004020202020204" pitchFamily="34" charset="0"/>
                <a:ea typeface="Roboto Medium"/>
                <a:cs typeface="Roboto Medium"/>
                <a:sym typeface="Roboto Medium"/>
              </a:endParaRPr>
            </a:p>
          </p:txBody>
        </p:sp>
        <p:sp>
          <p:nvSpPr>
            <p:cNvPr id="11" name="Google Shape;545;p16">
              <a:extLst>
                <a:ext uri="{FF2B5EF4-FFF2-40B4-BE49-F238E27FC236}">
                  <a16:creationId xmlns:a16="http://schemas.microsoft.com/office/drawing/2014/main" id="{73B0FAF3-A273-17C8-C959-7BAF83162B61}"/>
                </a:ext>
              </a:extLst>
            </p:cNvPr>
            <p:cNvSpPr txBox="1"/>
            <p:nvPr/>
          </p:nvSpPr>
          <p:spPr>
            <a:xfrm>
              <a:off x="1305040" y="1382348"/>
              <a:ext cx="3616838" cy="1107975"/>
            </a:xfrm>
            <a:prstGeom prst="rect">
              <a:avLst/>
            </a:prstGeom>
            <a:noFill/>
            <a:ln>
              <a:noFill/>
            </a:ln>
          </p:spPr>
          <p:txBody>
            <a:bodyPr spcFirstLastPara="1" wrap="square" lIns="45700" tIns="22850" rIns="45700" bIns="22850" anchor="t" anchorCtr="0">
              <a:spAutoFit/>
            </a:bodyPr>
            <a:lstStyle/>
            <a:p>
              <a:pPr marL="285750" indent="-285750">
                <a:lnSpc>
                  <a:spcPct val="115000"/>
                </a:lnSpc>
                <a:buSzPts val="1600"/>
                <a:buFont typeface="Arial"/>
                <a:buChar char="•"/>
              </a:pPr>
              <a:r>
                <a:rPr lang="en-GB" sz="2800">
                  <a:solidFill>
                    <a:srgbClr val="1699ED"/>
                  </a:solidFill>
                  <a:latin typeface="Aptos" panose="020B0004020202020204" pitchFamily="34" charset="0"/>
                  <a:ea typeface="Roboto Light"/>
                  <a:cs typeface="Roboto Light"/>
                  <a:sym typeface="Roboto Light"/>
                </a:rPr>
                <a:t>$13m</a:t>
              </a:r>
              <a:r>
                <a:rPr lang="en-GB" sz="2800">
                  <a:latin typeface="Aptos" panose="020B0004020202020204" pitchFamily="34" charset="0"/>
                  <a:ea typeface="Roboto Light"/>
                </a:rPr>
                <a:t> </a:t>
              </a:r>
              <a:r>
                <a:rPr lang="en-US" sz="1600">
                  <a:latin typeface="Aptos" panose="020B0004020202020204" pitchFamily="34" charset="0"/>
                  <a:ea typeface="Roboto Light"/>
                  <a:sym typeface="Roboto Light"/>
                </a:rPr>
                <a:t>Climate finance facility</a:t>
              </a:r>
              <a:endParaRPr lang="en-US" sz="1600">
                <a:solidFill>
                  <a:srgbClr val="000000"/>
                </a:solidFill>
                <a:latin typeface="Aptos" panose="020B0004020202020204" pitchFamily="34" charset="0"/>
                <a:ea typeface="Roboto Light"/>
                <a:cs typeface="Roboto Light"/>
                <a:sym typeface="Roboto Light"/>
              </a:endParaRPr>
            </a:p>
            <a:p>
              <a:pPr marL="285750" indent="-285750">
                <a:lnSpc>
                  <a:spcPct val="115000"/>
                </a:lnSpc>
                <a:buSzPts val="1600"/>
                <a:buFont typeface="Arial"/>
                <a:buChar char="•"/>
              </a:pPr>
              <a:endParaRPr lang="en-US" sz="1600">
                <a:solidFill>
                  <a:srgbClr val="000000"/>
                </a:solidFill>
                <a:latin typeface="Aptos" panose="020B0004020202020204" pitchFamily="34" charset="0"/>
                <a:ea typeface="Roboto Light"/>
                <a:cs typeface="Roboto Light"/>
                <a:sym typeface="Roboto Light"/>
              </a:endParaRPr>
            </a:p>
            <a:p>
              <a:pPr marL="285750" indent="-285750">
                <a:lnSpc>
                  <a:spcPct val="115000"/>
                </a:lnSpc>
                <a:buSzPts val="1600"/>
                <a:buFont typeface="Arial"/>
                <a:buChar char="•"/>
              </a:pPr>
              <a:endParaRPr lang="en-US" sz="1600">
                <a:solidFill>
                  <a:srgbClr val="000000"/>
                </a:solidFill>
                <a:latin typeface="Aptos" panose="020B0004020202020204" pitchFamily="34" charset="0"/>
                <a:ea typeface="Roboto Light"/>
                <a:cs typeface="Roboto Light"/>
                <a:sym typeface="Roboto Light"/>
              </a:endParaRPr>
            </a:p>
          </p:txBody>
        </p:sp>
      </p:grpSp>
      <p:grpSp>
        <p:nvGrpSpPr>
          <p:cNvPr id="12" name="Group 11">
            <a:extLst>
              <a:ext uri="{FF2B5EF4-FFF2-40B4-BE49-F238E27FC236}">
                <a16:creationId xmlns:a16="http://schemas.microsoft.com/office/drawing/2014/main" id="{CE40D6B0-ADFB-66E5-6CFF-7386F2EFBBE5}"/>
              </a:ext>
            </a:extLst>
          </p:cNvPr>
          <p:cNvGrpSpPr/>
          <p:nvPr/>
        </p:nvGrpSpPr>
        <p:grpSpPr>
          <a:xfrm>
            <a:off x="3514645" y="1929118"/>
            <a:ext cx="3967703" cy="2475558"/>
            <a:chOff x="604426" y="1495897"/>
            <a:chExt cx="3616838" cy="2475558"/>
          </a:xfrm>
        </p:grpSpPr>
        <p:sp>
          <p:nvSpPr>
            <p:cNvPr id="15" name="Google Shape;549;p16">
              <a:extLst>
                <a:ext uri="{FF2B5EF4-FFF2-40B4-BE49-F238E27FC236}">
                  <a16:creationId xmlns:a16="http://schemas.microsoft.com/office/drawing/2014/main" id="{ECA7A9A4-DA22-2B95-7662-D854117F160F}"/>
                </a:ext>
              </a:extLst>
            </p:cNvPr>
            <p:cNvSpPr txBox="1"/>
            <p:nvPr/>
          </p:nvSpPr>
          <p:spPr>
            <a:xfrm>
              <a:off x="825694" y="1495897"/>
              <a:ext cx="2617027" cy="328295"/>
            </a:xfrm>
            <a:prstGeom prst="rect">
              <a:avLst/>
            </a:prstGeom>
            <a:noFill/>
            <a:ln>
              <a:noFill/>
            </a:ln>
          </p:spPr>
          <p:txBody>
            <a:bodyPr spcFirstLastPara="1" wrap="square" lIns="25400" tIns="25400" rIns="25400" bIns="25400" anchor="ctr" anchorCtr="0">
              <a:spAutoFit/>
            </a:bodyPr>
            <a:lstStyle/>
            <a:p>
              <a:pPr marL="0" marR="0" lvl="0" indent="0" algn="l" rtl="0">
                <a:spcBef>
                  <a:spcPts val="0"/>
                </a:spcBef>
                <a:spcAft>
                  <a:spcPts val="0"/>
                </a:spcAft>
                <a:buNone/>
              </a:pPr>
              <a:r>
                <a:rPr lang="en-GB" b="1">
                  <a:solidFill>
                    <a:srgbClr val="151515"/>
                  </a:solidFill>
                  <a:latin typeface="Aptos" panose="020B0004020202020204" pitchFamily="34" charset="0"/>
                  <a:ea typeface="Roboto Medium"/>
                  <a:cs typeface="Roboto Medium"/>
                  <a:sym typeface="Roboto Medium"/>
                </a:rPr>
                <a:t>TANZANIA</a:t>
              </a:r>
              <a:endParaRPr sz="1800" b="1">
                <a:solidFill>
                  <a:srgbClr val="151515"/>
                </a:solidFill>
                <a:latin typeface="Aptos" panose="020B0004020202020204" pitchFamily="34" charset="0"/>
                <a:ea typeface="Roboto Medium"/>
                <a:cs typeface="Roboto Medium"/>
                <a:sym typeface="Roboto Medium"/>
              </a:endParaRPr>
            </a:p>
          </p:txBody>
        </p:sp>
        <p:sp>
          <p:nvSpPr>
            <p:cNvPr id="18" name="Google Shape;545;p16">
              <a:extLst>
                <a:ext uri="{FF2B5EF4-FFF2-40B4-BE49-F238E27FC236}">
                  <a16:creationId xmlns:a16="http://schemas.microsoft.com/office/drawing/2014/main" id="{2DC96553-218B-A220-1099-53826FC2470B}"/>
                </a:ext>
              </a:extLst>
            </p:cNvPr>
            <p:cNvSpPr txBox="1"/>
            <p:nvPr/>
          </p:nvSpPr>
          <p:spPr>
            <a:xfrm>
              <a:off x="604426" y="1730862"/>
              <a:ext cx="3616838" cy="2240593"/>
            </a:xfrm>
            <a:prstGeom prst="rect">
              <a:avLst/>
            </a:prstGeom>
            <a:noFill/>
            <a:ln>
              <a:noFill/>
            </a:ln>
          </p:spPr>
          <p:txBody>
            <a:bodyPr spcFirstLastPara="1" wrap="square" lIns="45700" tIns="22850" rIns="45700" bIns="22850" anchor="t" anchorCtr="0">
              <a:spAutoFit/>
            </a:bodyPr>
            <a:lstStyle/>
            <a:p>
              <a:pPr marL="285750" indent="-285750">
                <a:lnSpc>
                  <a:spcPct val="115000"/>
                </a:lnSpc>
                <a:buSzPts val="1600"/>
                <a:buFont typeface="Arial"/>
                <a:buChar char="•"/>
              </a:pPr>
              <a:r>
                <a:rPr lang="en-GB" sz="2800">
                  <a:solidFill>
                    <a:srgbClr val="1699ED"/>
                  </a:solidFill>
                  <a:latin typeface="Aptos" panose="020B0004020202020204" pitchFamily="34" charset="0"/>
                  <a:ea typeface="Roboto Light"/>
                  <a:cs typeface="Roboto Light"/>
                  <a:sym typeface="Roboto Light"/>
                </a:rPr>
                <a:t>$8m</a:t>
              </a:r>
              <a:r>
                <a:rPr lang="en-GB" sz="2800">
                  <a:latin typeface="Aptos" panose="020B0004020202020204" pitchFamily="34" charset="0"/>
                  <a:ea typeface="Roboto Light"/>
                </a:rPr>
                <a:t> </a:t>
              </a:r>
              <a:r>
                <a:rPr lang="en-US" sz="1600">
                  <a:latin typeface="Aptos" panose="020B0004020202020204" pitchFamily="34" charset="0"/>
                  <a:ea typeface="Roboto Light"/>
                  <a:sym typeface="Roboto Light"/>
                </a:rPr>
                <a:t>blended finance pilot</a:t>
              </a:r>
              <a:endParaRPr lang="en-GB" sz="1600">
                <a:solidFill>
                  <a:srgbClr val="000000"/>
                </a:solidFill>
                <a:latin typeface="Aptos" panose="020B0004020202020204" pitchFamily="34" charset="0"/>
                <a:ea typeface="Roboto Light"/>
                <a:cs typeface="Roboto Light"/>
                <a:sym typeface="Roboto Light"/>
              </a:endParaRPr>
            </a:p>
            <a:p>
              <a:pPr marL="285750" indent="-285750">
                <a:lnSpc>
                  <a:spcPct val="115000"/>
                </a:lnSpc>
                <a:buSzPts val="1600"/>
                <a:buFont typeface="Arial"/>
                <a:buChar char="•"/>
              </a:pPr>
              <a:r>
                <a:rPr lang="en-US" sz="1600">
                  <a:solidFill>
                    <a:srgbClr val="000000"/>
                  </a:solidFill>
                  <a:latin typeface="Aptos" panose="020B0004020202020204" pitchFamily="34" charset="0"/>
                  <a:ea typeface="Roboto Light"/>
                  <a:cs typeface="Roboto Light"/>
                  <a:sym typeface="Roboto Light"/>
                </a:rPr>
                <a:t>Sustainable financing securities framework (to attract $ 40m in 2024)</a:t>
              </a:r>
            </a:p>
            <a:p>
              <a:pPr marL="285750" indent="-285750">
                <a:lnSpc>
                  <a:spcPct val="115000"/>
                </a:lnSpc>
                <a:buSzPts val="1600"/>
                <a:buFont typeface="Arial"/>
                <a:buChar char="•"/>
              </a:pPr>
              <a:r>
                <a:rPr lang="en-US" sz="1600">
                  <a:solidFill>
                    <a:srgbClr val="000000"/>
                  </a:solidFill>
                  <a:latin typeface="Aptos" panose="020B0004020202020204" pitchFamily="34" charset="0"/>
                  <a:ea typeface="Roboto Light"/>
                  <a:cs typeface="Roboto Light"/>
                  <a:sym typeface="Roboto Light"/>
                </a:rPr>
                <a:t>Sukuk framework for Zanzibar; </a:t>
              </a:r>
            </a:p>
            <a:p>
              <a:pPr marL="285750" indent="-285750">
                <a:lnSpc>
                  <a:spcPct val="115000"/>
                </a:lnSpc>
                <a:buSzPts val="1600"/>
                <a:buFont typeface="Arial"/>
                <a:buChar char="•"/>
              </a:pPr>
              <a:r>
                <a:rPr lang="en-GB" sz="1600">
                  <a:solidFill>
                    <a:srgbClr val="000000"/>
                  </a:solidFill>
                  <a:latin typeface="Aptos" panose="020B0004020202020204" pitchFamily="34" charset="0"/>
                  <a:ea typeface="Roboto Light"/>
                  <a:sym typeface="Roboto Light"/>
                </a:rPr>
                <a:t>SDG investor maps</a:t>
              </a:r>
              <a:endParaRPr lang="en-US" sz="1600">
                <a:solidFill>
                  <a:srgbClr val="000000"/>
                </a:solidFill>
                <a:latin typeface="Aptos" panose="020B0004020202020204" pitchFamily="34" charset="0"/>
                <a:ea typeface="Roboto Light"/>
                <a:sym typeface="Roboto Light"/>
              </a:endParaRPr>
            </a:p>
            <a:p>
              <a:pPr>
                <a:lnSpc>
                  <a:spcPct val="115000"/>
                </a:lnSpc>
                <a:buSzPts val="1600"/>
              </a:pPr>
              <a:endParaRPr lang="en-US" sz="1600">
                <a:solidFill>
                  <a:srgbClr val="000000"/>
                </a:solidFill>
                <a:latin typeface="Aptos" panose="020B0004020202020204" pitchFamily="34" charset="0"/>
                <a:ea typeface="Roboto Light"/>
                <a:cs typeface="Roboto Light"/>
                <a:sym typeface="Roboto Light"/>
              </a:endParaRPr>
            </a:p>
            <a:p>
              <a:pPr>
                <a:lnSpc>
                  <a:spcPct val="115000"/>
                </a:lnSpc>
                <a:buSzPts val="1600"/>
              </a:pPr>
              <a:r>
                <a:rPr lang="en-US" sz="1600">
                  <a:solidFill>
                    <a:srgbClr val="000000"/>
                  </a:solidFill>
                  <a:latin typeface="Aptos" panose="020B0004020202020204" pitchFamily="34" charset="0"/>
                  <a:ea typeface="Roboto Light"/>
                  <a:cs typeface="Roboto Light"/>
                  <a:sym typeface="Roboto Light"/>
                </a:rPr>
                <a:t>     </a:t>
              </a:r>
            </a:p>
          </p:txBody>
        </p:sp>
      </p:grpSp>
      <p:grpSp>
        <p:nvGrpSpPr>
          <p:cNvPr id="20" name="Group 19">
            <a:extLst>
              <a:ext uri="{FF2B5EF4-FFF2-40B4-BE49-F238E27FC236}">
                <a16:creationId xmlns:a16="http://schemas.microsoft.com/office/drawing/2014/main" id="{64BBE162-0F12-7F2A-2F42-2BE8D9160837}"/>
              </a:ext>
            </a:extLst>
          </p:cNvPr>
          <p:cNvGrpSpPr/>
          <p:nvPr/>
        </p:nvGrpSpPr>
        <p:grpSpPr>
          <a:xfrm>
            <a:off x="8128781" y="1949875"/>
            <a:ext cx="4197792" cy="2577908"/>
            <a:chOff x="697178" y="4217983"/>
            <a:chExt cx="3457915" cy="2577908"/>
          </a:xfrm>
        </p:grpSpPr>
        <p:sp>
          <p:nvSpPr>
            <p:cNvPr id="21" name="Google Shape;549;p16">
              <a:extLst>
                <a:ext uri="{FF2B5EF4-FFF2-40B4-BE49-F238E27FC236}">
                  <a16:creationId xmlns:a16="http://schemas.microsoft.com/office/drawing/2014/main" id="{FDA3B619-DE54-2404-D79A-A809D182D9BA}"/>
                </a:ext>
              </a:extLst>
            </p:cNvPr>
            <p:cNvSpPr txBox="1"/>
            <p:nvPr/>
          </p:nvSpPr>
          <p:spPr>
            <a:xfrm>
              <a:off x="770245" y="4217983"/>
              <a:ext cx="2617027" cy="328295"/>
            </a:xfrm>
            <a:prstGeom prst="rect">
              <a:avLst/>
            </a:prstGeom>
            <a:noFill/>
            <a:ln>
              <a:noFill/>
            </a:ln>
          </p:spPr>
          <p:txBody>
            <a:bodyPr spcFirstLastPara="1" wrap="square" lIns="25400" tIns="25400" rIns="25400" bIns="25400" anchor="ctr" anchorCtr="0">
              <a:spAutoFit/>
            </a:bodyPr>
            <a:lstStyle/>
            <a:p>
              <a:pPr marL="0" marR="0" lvl="0" indent="0" algn="l" rtl="0">
                <a:spcBef>
                  <a:spcPts val="0"/>
                </a:spcBef>
                <a:spcAft>
                  <a:spcPts val="0"/>
                </a:spcAft>
                <a:buNone/>
              </a:pPr>
              <a:r>
                <a:rPr lang="en-GB" b="1">
                  <a:solidFill>
                    <a:srgbClr val="151515"/>
                  </a:solidFill>
                  <a:latin typeface="Aptos" panose="020B0004020202020204" pitchFamily="34" charset="0"/>
                  <a:ea typeface="Roboto Medium"/>
                  <a:sym typeface="Roboto Medium"/>
                </a:rPr>
                <a:t>BENIN</a:t>
              </a:r>
              <a:endParaRPr b="1">
                <a:solidFill>
                  <a:srgbClr val="151515"/>
                </a:solidFill>
                <a:latin typeface="Aptos" panose="020B0004020202020204" pitchFamily="34" charset="0"/>
                <a:ea typeface="Roboto Medium"/>
                <a:sym typeface="Roboto Medium"/>
              </a:endParaRPr>
            </a:p>
          </p:txBody>
        </p:sp>
        <p:sp>
          <p:nvSpPr>
            <p:cNvPr id="22" name="Google Shape;545;p16">
              <a:extLst>
                <a:ext uri="{FF2B5EF4-FFF2-40B4-BE49-F238E27FC236}">
                  <a16:creationId xmlns:a16="http://schemas.microsoft.com/office/drawing/2014/main" id="{D22DB989-F310-068F-1E3C-2442450A724C}"/>
                </a:ext>
              </a:extLst>
            </p:cNvPr>
            <p:cNvSpPr txBox="1"/>
            <p:nvPr/>
          </p:nvSpPr>
          <p:spPr>
            <a:xfrm>
              <a:off x="697178" y="4555298"/>
              <a:ext cx="3457915" cy="2240593"/>
            </a:xfrm>
            <a:prstGeom prst="rect">
              <a:avLst/>
            </a:prstGeom>
            <a:noFill/>
            <a:ln>
              <a:noFill/>
            </a:ln>
          </p:spPr>
          <p:txBody>
            <a:bodyPr spcFirstLastPara="1" wrap="square" lIns="45700" tIns="22850" rIns="45700" bIns="22850" anchor="t" anchorCtr="0">
              <a:spAutoFit/>
            </a:bodyPr>
            <a:lstStyle/>
            <a:p>
              <a:pPr marL="285750" indent="-285750">
                <a:lnSpc>
                  <a:spcPct val="115000"/>
                </a:lnSpc>
                <a:buSzPts val="1600"/>
                <a:buFont typeface="Arial"/>
                <a:buChar char="•"/>
              </a:pPr>
              <a:r>
                <a:rPr lang="en-GB" sz="2800">
                  <a:solidFill>
                    <a:srgbClr val="1699ED"/>
                  </a:solidFill>
                  <a:latin typeface="Aptos" panose="020B0004020202020204" pitchFamily="34" charset="0"/>
                  <a:ea typeface="Roboto Light"/>
                  <a:cs typeface="Roboto Light"/>
                  <a:sym typeface="Roboto Light"/>
                </a:rPr>
                <a:t>€500m</a:t>
              </a:r>
              <a:r>
                <a:rPr lang="en-GB" sz="2800">
                  <a:latin typeface="Aptos" panose="020B0004020202020204" pitchFamily="34" charset="0"/>
                  <a:ea typeface="Roboto Light"/>
                </a:rPr>
                <a:t> </a:t>
              </a:r>
              <a:r>
                <a:rPr lang="en-US" sz="1600">
                  <a:solidFill>
                    <a:srgbClr val="000000"/>
                  </a:solidFill>
                  <a:latin typeface="Aptos" panose="020B0004020202020204" pitchFamily="34" charset="0"/>
                  <a:ea typeface="Roboto Light"/>
                  <a:cs typeface="Roboto Light"/>
                  <a:sym typeface="Roboto Light"/>
                </a:rPr>
                <a:t>SDG Eurobond to finance social and environmental projects. </a:t>
              </a:r>
              <a:endParaRPr lang="en-GB" sz="1600">
                <a:solidFill>
                  <a:srgbClr val="000000"/>
                </a:solidFill>
                <a:latin typeface="Aptos" panose="020B0004020202020204" pitchFamily="34" charset="0"/>
                <a:ea typeface="Roboto Light"/>
                <a:cs typeface="Roboto Light"/>
                <a:sym typeface="Roboto Light"/>
              </a:endParaRPr>
            </a:p>
            <a:p>
              <a:pPr marL="285750" indent="-285750">
                <a:lnSpc>
                  <a:spcPct val="115000"/>
                </a:lnSpc>
                <a:buSzPts val="1600"/>
                <a:buFont typeface="Arial"/>
                <a:buChar char="•"/>
              </a:pPr>
              <a:r>
                <a:rPr lang="en-US" sz="1600">
                  <a:solidFill>
                    <a:srgbClr val="000000"/>
                  </a:solidFill>
                  <a:latin typeface="Aptos" panose="020B0004020202020204" pitchFamily="34" charset="0"/>
                  <a:ea typeface="Roboto Light"/>
                  <a:cs typeface="Roboto Light"/>
                  <a:sym typeface="Roboto Light"/>
                </a:rPr>
                <a:t>Built on the previous SDG costing and aligned with pillars of 2018–2025 NDP.</a:t>
              </a:r>
            </a:p>
            <a:p>
              <a:pPr marL="285750" indent="-285750">
                <a:lnSpc>
                  <a:spcPct val="115000"/>
                </a:lnSpc>
                <a:buSzPts val="1600"/>
                <a:buFont typeface="Arial"/>
                <a:buChar char="•"/>
              </a:pPr>
              <a:r>
                <a:rPr lang="en-US" sz="1600">
                  <a:solidFill>
                    <a:srgbClr val="000000"/>
                  </a:solidFill>
                  <a:latin typeface="Aptos" panose="020B0004020202020204" pitchFamily="34" charset="0"/>
                  <a:ea typeface="Roboto Light"/>
                  <a:cs typeface="Roboto Light"/>
                  <a:sym typeface="Roboto Light"/>
                </a:rPr>
                <a:t>Transparent impact reporting on </a:t>
              </a:r>
              <a:r>
                <a:rPr lang="en-US" sz="1600">
                  <a:effectLst/>
                  <a:latin typeface="Roboto" panose="02000000000000000000" pitchFamily="2" charset="0"/>
                </a:rPr>
                <a:t>12 pre-defined expenditure categories </a:t>
              </a:r>
            </a:p>
            <a:p>
              <a:pPr marL="285750" indent="-285750">
                <a:lnSpc>
                  <a:spcPct val="115000"/>
                </a:lnSpc>
                <a:buSzPts val="1600"/>
                <a:buFont typeface="Arial"/>
                <a:buChar char="•"/>
              </a:pPr>
              <a:endParaRPr lang="en-US" sz="1600">
                <a:solidFill>
                  <a:srgbClr val="000000"/>
                </a:solidFill>
                <a:latin typeface="Aptos" panose="020B0004020202020204" pitchFamily="34" charset="0"/>
                <a:ea typeface="Roboto Light"/>
                <a:cs typeface="Roboto Light"/>
                <a:sym typeface="Roboto Light"/>
              </a:endParaRPr>
            </a:p>
          </p:txBody>
        </p:sp>
      </p:grpSp>
      <p:grpSp>
        <p:nvGrpSpPr>
          <p:cNvPr id="28" name="Group 27">
            <a:extLst>
              <a:ext uri="{FF2B5EF4-FFF2-40B4-BE49-F238E27FC236}">
                <a16:creationId xmlns:a16="http://schemas.microsoft.com/office/drawing/2014/main" id="{21F2A19A-240D-D011-285B-B6B878EF41C7}"/>
              </a:ext>
            </a:extLst>
          </p:cNvPr>
          <p:cNvGrpSpPr/>
          <p:nvPr/>
        </p:nvGrpSpPr>
        <p:grpSpPr>
          <a:xfrm>
            <a:off x="-3702" y="967496"/>
            <a:ext cx="3141954" cy="1085088"/>
            <a:chOff x="-3702" y="861986"/>
            <a:chExt cx="3141954" cy="1085088"/>
          </a:xfrm>
        </p:grpSpPr>
        <p:sp>
          <p:nvSpPr>
            <p:cNvPr id="24" name="Down Arrow Callout 23">
              <a:extLst>
                <a:ext uri="{FF2B5EF4-FFF2-40B4-BE49-F238E27FC236}">
                  <a16:creationId xmlns:a16="http://schemas.microsoft.com/office/drawing/2014/main" id="{5FDCBA8F-B9D4-D519-9589-C770766BD79C}"/>
                </a:ext>
              </a:extLst>
            </p:cNvPr>
            <p:cNvSpPr/>
            <p:nvPr/>
          </p:nvSpPr>
          <p:spPr>
            <a:xfrm>
              <a:off x="177363" y="899237"/>
              <a:ext cx="2827026" cy="1047837"/>
            </a:xfrm>
            <a:prstGeom prst="downArrowCallou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D"/>
            </a:p>
          </p:txBody>
        </p:sp>
        <p:sp>
          <p:nvSpPr>
            <p:cNvPr id="5" name="TextBox 4">
              <a:extLst>
                <a:ext uri="{FF2B5EF4-FFF2-40B4-BE49-F238E27FC236}">
                  <a16:creationId xmlns:a16="http://schemas.microsoft.com/office/drawing/2014/main" id="{06201E73-09EF-78E1-0BDA-456AC39EAF9F}"/>
                </a:ext>
              </a:extLst>
            </p:cNvPr>
            <p:cNvSpPr txBox="1"/>
            <p:nvPr/>
          </p:nvSpPr>
          <p:spPr>
            <a:xfrm>
              <a:off x="-3702" y="861986"/>
              <a:ext cx="3141954" cy="707886"/>
            </a:xfrm>
            <a:prstGeom prst="rect">
              <a:avLst/>
            </a:prstGeom>
            <a:noFill/>
          </p:spPr>
          <p:txBody>
            <a:bodyPr wrap="square" rtlCol="0">
              <a:spAutoFit/>
            </a:bodyPr>
            <a:lstStyle/>
            <a:p>
              <a:pPr algn="ctr"/>
              <a:r>
                <a:rPr lang="en-US" sz="2000" b="1"/>
                <a:t>Use INFFs to </a:t>
              </a:r>
              <a:r>
                <a:rPr lang="en-US" sz="2000" b="1" err="1"/>
                <a:t>harmonise</a:t>
              </a:r>
              <a:r>
                <a:rPr lang="en-US" sz="2000" b="1"/>
                <a:t> efforts among partners </a:t>
              </a:r>
              <a:endParaRPr lang="en-MD" sz="2000" b="1"/>
            </a:p>
          </p:txBody>
        </p:sp>
      </p:grpSp>
      <p:grpSp>
        <p:nvGrpSpPr>
          <p:cNvPr id="29" name="Group 28">
            <a:extLst>
              <a:ext uri="{FF2B5EF4-FFF2-40B4-BE49-F238E27FC236}">
                <a16:creationId xmlns:a16="http://schemas.microsoft.com/office/drawing/2014/main" id="{2FBDC629-2079-7917-AABE-275E9EE65587}"/>
              </a:ext>
            </a:extLst>
          </p:cNvPr>
          <p:cNvGrpSpPr/>
          <p:nvPr/>
        </p:nvGrpSpPr>
        <p:grpSpPr>
          <a:xfrm>
            <a:off x="4092325" y="934679"/>
            <a:ext cx="3256475" cy="1096734"/>
            <a:chOff x="4092325" y="846754"/>
            <a:chExt cx="3256475" cy="1096734"/>
          </a:xfrm>
        </p:grpSpPr>
        <p:sp>
          <p:nvSpPr>
            <p:cNvPr id="26" name="Down Arrow Callout 25">
              <a:extLst>
                <a:ext uri="{FF2B5EF4-FFF2-40B4-BE49-F238E27FC236}">
                  <a16:creationId xmlns:a16="http://schemas.microsoft.com/office/drawing/2014/main" id="{F5D3BA51-36F1-C5E9-AFCD-489AEE475575}"/>
                </a:ext>
              </a:extLst>
            </p:cNvPr>
            <p:cNvSpPr/>
            <p:nvPr/>
          </p:nvSpPr>
          <p:spPr>
            <a:xfrm>
              <a:off x="4348783" y="895651"/>
              <a:ext cx="2827026" cy="1047837"/>
            </a:xfrm>
            <a:prstGeom prst="downArrowCallou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D"/>
            </a:p>
          </p:txBody>
        </p:sp>
        <p:sp>
          <p:nvSpPr>
            <p:cNvPr id="19" name="TextBox 18">
              <a:extLst>
                <a:ext uri="{FF2B5EF4-FFF2-40B4-BE49-F238E27FC236}">
                  <a16:creationId xmlns:a16="http://schemas.microsoft.com/office/drawing/2014/main" id="{99B5CA97-FE1D-2ADB-03D4-3EC9C5AF5F88}"/>
                </a:ext>
              </a:extLst>
            </p:cNvPr>
            <p:cNvSpPr txBox="1"/>
            <p:nvPr/>
          </p:nvSpPr>
          <p:spPr>
            <a:xfrm>
              <a:off x="4092325" y="846754"/>
              <a:ext cx="3256475" cy="707886"/>
            </a:xfrm>
            <a:prstGeom prst="rect">
              <a:avLst/>
            </a:prstGeom>
            <a:noFill/>
          </p:spPr>
          <p:txBody>
            <a:bodyPr wrap="square" rtlCol="0">
              <a:spAutoFit/>
            </a:bodyPr>
            <a:lstStyle/>
            <a:p>
              <a:pPr algn="ctr"/>
              <a:r>
                <a:rPr lang="en-US" sz="2000" b="1">
                  <a:solidFill>
                    <a:srgbClr val="000000"/>
                  </a:solidFill>
                </a:rPr>
                <a:t>Aligning private sector incentives with SDGs</a:t>
              </a:r>
              <a:endParaRPr lang="en-MD" sz="2000" b="1"/>
            </a:p>
          </p:txBody>
        </p:sp>
      </p:grpSp>
      <p:grpSp>
        <p:nvGrpSpPr>
          <p:cNvPr id="30" name="Group 29">
            <a:extLst>
              <a:ext uri="{FF2B5EF4-FFF2-40B4-BE49-F238E27FC236}">
                <a16:creationId xmlns:a16="http://schemas.microsoft.com/office/drawing/2014/main" id="{5324048A-96C6-C4E4-8523-E008306D695F}"/>
              </a:ext>
            </a:extLst>
          </p:cNvPr>
          <p:cNvGrpSpPr/>
          <p:nvPr/>
        </p:nvGrpSpPr>
        <p:grpSpPr>
          <a:xfrm>
            <a:off x="8302874" y="942601"/>
            <a:ext cx="3256475" cy="1047837"/>
            <a:chOff x="8302874" y="872261"/>
            <a:chExt cx="3256475" cy="1047837"/>
          </a:xfrm>
        </p:grpSpPr>
        <p:sp>
          <p:nvSpPr>
            <p:cNvPr id="27" name="Down Arrow Callout 26">
              <a:extLst>
                <a:ext uri="{FF2B5EF4-FFF2-40B4-BE49-F238E27FC236}">
                  <a16:creationId xmlns:a16="http://schemas.microsoft.com/office/drawing/2014/main" id="{A28504D6-1E05-D461-E792-72F363E32D06}"/>
                </a:ext>
              </a:extLst>
            </p:cNvPr>
            <p:cNvSpPr/>
            <p:nvPr/>
          </p:nvSpPr>
          <p:spPr>
            <a:xfrm>
              <a:off x="8520203" y="872261"/>
              <a:ext cx="2827026" cy="1047837"/>
            </a:xfrm>
            <a:prstGeom prst="downArrowCallou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D"/>
            </a:p>
          </p:txBody>
        </p:sp>
        <p:sp>
          <p:nvSpPr>
            <p:cNvPr id="23" name="TextBox 22">
              <a:extLst>
                <a:ext uri="{FF2B5EF4-FFF2-40B4-BE49-F238E27FC236}">
                  <a16:creationId xmlns:a16="http://schemas.microsoft.com/office/drawing/2014/main" id="{E0A3ED5C-58C4-6C87-CCA6-1EB93E8CBB31}"/>
                </a:ext>
              </a:extLst>
            </p:cNvPr>
            <p:cNvSpPr txBox="1"/>
            <p:nvPr/>
          </p:nvSpPr>
          <p:spPr>
            <a:xfrm>
              <a:off x="8302874" y="881281"/>
              <a:ext cx="3256475" cy="707886"/>
            </a:xfrm>
            <a:prstGeom prst="rect">
              <a:avLst/>
            </a:prstGeom>
            <a:noFill/>
          </p:spPr>
          <p:txBody>
            <a:bodyPr wrap="square" rtlCol="0">
              <a:spAutoFit/>
            </a:bodyPr>
            <a:lstStyle/>
            <a:p>
              <a:pPr algn="ctr"/>
              <a:r>
                <a:rPr lang="en-US" sz="2000" b="1">
                  <a:solidFill>
                    <a:srgbClr val="000000"/>
                  </a:solidFill>
                </a:rPr>
                <a:t>Integrated systems within the government</a:t>
              </a:r>
              <a:endParaRPr lang="en-MD" sz="2000" b="1"/>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F0D34205-63C4-4233-1675-3BF4F0A19C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36E123-DCE3-7B48-91DE-3D5672723083}" type="slidenum">
              <a:rPr kumimoji="0" lang="en-GB"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Rounded Rectangle 5">
            <a:extLst>
              <a:ext uri="{FF2B5EF4-FFF2-40B4-BE49-F238E27FC236}">
                <a16:creationId xmlns:a16="http://schemas.microsoft.com/office/drawing/2014/main" id="{A567935D-68AB-055A-CEF9-8FA34C989D7C}"/>
              </a:ext>
            </a:extLst>
          </p:cNvPr>
          <p:cNvSpPr/>
          <p:nvPr/>
        </p:nvSpPr>
        <p:spPr>
          <a:xfrm>
            <a:off x="838200" y="1327552"/>
            <a:ext cx="5552661" cy="5165323"/>
          </a:xfrm>
          <a:prstGeom prst="roundRect">
            <a:avLst>
              <a:gd name="adj" fmla="val 5137"/>
            </a:avLst>
          </a:prstGeom>
          <a:solidFill>
            <a:srgbClr val="D9D9D9">
              <a:alpha val="3215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Picture 6">
            <a:extLst>
              <a:ext uri="{FF2B5EF4-FFF2-40B4-BE49-F238E27FC236}">
                <a16:creationId xmlns:a16="http://schemas.microsoft.com/office/drawing/2014/main" id="{5C61A318-8C05-78FE-43A9-0F68D790F7A6}"/>
              </a:ext>
            </a:extLst>
          </p:cNvPr>
          <p:cNvPicPr>
            <a:picLocks noChangeAspect="1"/>
          </p:cNvPicPr>
          <p:nvPr/>
        </p:nvPicPr>
        <p:blipFill>
          <a:blip r:embed="rId3"/>
          <a:stretch>
            <a:fillRect/>
          </a:stretch>
        </p:blipFill>
        <p:spPr>
          <a:xfrm>
            <a:off x="1291217" y="1586900"/>
            <a:ext cx="4646625" cy="4646625"/>
          </a:xfrm>
          <a:prstGeom prst="rect">
            <a:avLst/>
          </a:prstGeom>
        </p:spPr>
      </p:pic>
      <p:sp>
        <p:nvSpPr>
          <p:cNvPr id="9" name="Rounded Rectangle 8">
            <a:extLst>
              <a:ext uri="{FF2B5EF4-FFF2-40B4-BE49-F238E27FC236}">
                <a16:creationId xmlns:a16="http://schemas.microsoft.com/office/drawing/2014/main" id="{689D3704-3EC2-7604-EC1B-14CDF662DC6F}"/>
              </a:ext>
            </a:extLst>
          </p:cNvPr>
          <p:cNvSpPr/>
          <p:nvPr/>
        </p:nvSpPr>
        <p:spPr>
          <a:xfrm>
            <a:off x="6522163" y="1316490"/>
            <a:ext cx="4955638" cy="2512929"/>
          </a:xfrm>
          <a:prstGeom prst="roundRect">
            <a:avLst>
              <a:gd name="adj" fmla="val 11151"/>
            </a:avLst>
          </a:prstGeom>
          <a:solidFill>
            <a:srgbClr val="D9A995">
              <a:alpha val="1098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CC97A662-C9F6-E054-4B9F-5EC231A2CD64}"/>
              </a:ext>
            </a:extLst>
          </p:cNvPr>
          <p:cNvSpPr txBox="1"/>
          <p:nvPr/>
        </p:nvSpPr>
        <p:spPr>
          <a:xfrm>
            <a:off x="6747112" y="1505926"/>
            <a:ext cx="4505740"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Aptos" panose="02110004020202020204"/>
                <a:ea typeface="+mn-ea"/>
                <a:cs typeface="+mn-cs"/>
              </a:rPr>
              <a:t>Key elements: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Aptos" panose="02110004020202020204"/>
                <a:ea typeface="+mn-ea"/>
                <a:cs typeface="+mn-cs"/>
              </a:rPr>
              <a:t>Fiscal policy decisions - tax, public expenditure &amp; thematic debt undertaken coherently</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Aptos" panose="02110004020202020204"/>
                <a:ea typeface="+mn-ea"/>
                <a:cs typeface="+mn-cs"/>
              </a:rPr>
              <a:t>SDGs lens in fiscal policy decisions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Aptos" panose="02110004020202020204"/>
                <a:ea typeface="+mn-ea"/>
                <a:cs typeface="+mn-cs"/>
              </a:rPr>
              <a:t>Strengthened governance and data</a:t>
            </a:r>
          </a:p>
        </p:txBody>
      </p:sp>
      <p:sp>
        <p:nvSpPr>
          <p:cNvPr id="11" name="Rounded Rectangle 10">
            <a:extLst>
              <a:ext uri="{FF2B5EF4-FFF2-40B4-BE49-F238E27FC236}">
                <a16:creationId xmlns:a16="http://schemas.microsoft.com/office/drawing/2014/main" id="{0D563D66-D068-EF7E-DB44-26FCA1ACF5BE}"/>
              </a:ext>
            </a:extLst>
          </p:cNvPr>
          <p:cNvSpPr/>
          <p:nvPr/>
        </p:nvSpPr>
        <p:spPr>
          <a:xfrm>
            <a:off x="6522162" y="3911353"/>
            <a:ext cx="4955637" cy="2581522"/>
          </a:xfrm>
          <a:prstGeom prst="roundRect">
            <a:avLst>
              <a:gd name="adj" fmla="val 11151"/>
            </a:avLst>
          </a:prstGeom>
          <a:solidFill>
            <a:srgbClr val="0B76A0">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TextBox 11">
            <a:extLst>
              <a:ext uri="{FF2B5EF4-FFF2-40B4-BE49-F238E27FC236}">
                <a16:creationId xmlns:a16="http://schemas.microsoft.com/office/drawing/2014/main" id="{8E8D85D0-D9E3-CC06-ECD7-E14DC31014E7}"/>
              </a:ext>
            </a:extLst>
          </p:cNvPr>
          <p:cNvSpPr txBox="1"/>
          <p:nvPr/>
        </p:nvSpPr>
        <p:spPr>
          <a:xfrm>
            <a:off x="6747110" y="4217831"/>
            <a:ext cx="4505740" cy="19902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ptos" panose="02110004020202020204"/>
                <a:ea typeface="+mn-ea"/>
                <a:cs typeface="+mn-cs"/>
              </a:rPr>
              <a:t>Coherent and synergetic decisions, balancing trade-offs, for impact:</a:t>
            </a:r>
          </a:p>
          <a:p>
            <a:pPr marL="285750" marR="0" lvl="0" indent="-285750" algn="l" defTabSz="914400" rtl="0" eaLnBrk="1" fontAlgn="auto" latinLnBrk="0" hangingPunct="1">
              <a:lnSpc>
                <a:spcPct val="100000"/>
              </a:lnSpc>
              <a:spcBef>
                <a:spcPts val="800"/>
              </a:spcBef>
              <a:spcAft>
                <a:spcPts val="80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Aptos" panose="02110004020202020204"/>
                <a:ea typeface="+mn-ea"/>
                <a:cs typeface="+mn-cs"/>
              </a:rPr>
              <a:t>Fiscal policy for poverty reduction</a:t>
            </a:r>
          </a:p>
          <a:p>
            <a:pPr marL="285750" marR="0" lvl="0" indent="-285750" algn="l" defTabSz="914400" rtl="0" eaLnBrk="1" fontAlgn="auto" latinLnBrk="0" hangingPunct="1">
              <a:lnSpc>
                <a:spcPct val="100000"/>
              </a:lnSpc>
              <a:spcBef>
                <a:spcPts val="800"/>
              </a:spcBef>
              <a:spcAft>
                <a:spcPts val="80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Aptos" panose="02110004020202020204"/>
                <a:ea typeface="+mn-ea"/>
                <a:cs typeface="+mn-cs"/>
              </a:rPr>
              <a:t>Fiscal policy for equality/inclusiveness</a:t>
            </a:r>
          </a:p>
          <a:p>
            <a:pPr marL="285750" marR="0" lvl="0" indent="-285750" algn="l" defTabSz="914400" rtl="0" eaLnBrk="1" fontAlgn="auto" latinLnBrk="0" hangingPunct="1">
              <a:lnSpc>
                <a:spcPct val="100000"/>
              </a:lnSpc>
              <a:spcBef>
                <a:spcPts val="800"/>
              </a:spcBef>
              <a:spcAft>
                <a:spcPts val="80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Aptos" panose="02110004020202020204"/>
                <a:ea typeface="+mn-ea"/>
                <a:cs typeface="+mn-cs"/>
              </a:rPr>
              <a:t>Fiscal policy for nature &amp; climate</a:t>
            </a:r>
          </a:p>
        </p:txBody>
      </p:sp>
      <p:sp>
        <p:nvSpPr>
          <p:cNvPr id="3" name="Rectângulo arredondado 8">
            <a:extLst>
              <a:ext uri="{FF2B5EF4-FFF2-40B4-BE49-F238E27FC236}">
                <a16:creationId xmlns:a16="http://schemas.microsoft.com/office/drawing/2014/main" id="{102FDB32-5CD5-08DD-20FC-AF7E12E1067E}"/>
              </a:ext>
            </a:extLst>
          </p:cNvPr>
          <p:cNvSpPr/>
          <p:nvPr/>
        </p:nvSpPr>
        <p:spPr>
          <a:xfrm>
            <a:off x="0" y="-34550"/>
            <a:ext cx="12192000" cy="81724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algn="ctr"/>
            <a:r>
              <a:rPr lang="en-US" sz="3600" b="1">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GB" sz="3600" b="1" kern="1200">
                <a:latin typeface="Aptos" panose="020B0004020202020204" pitchFamily="34" charset="0"/>
                <a:ea typeface="+mj-ea"/>
                <a:cs typeface="+mj-cs"/>
              </a:rPr>
              <a:t>UNDP’s Integrated Public Finance for the SDGs</a:t>
            </a:r>
            <a:endParaRPr lang="en-GB" sz="3600" b="1">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7554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background with a black square">
            <a:extLst>
              <a:ext uri="{FF2B5EF4-FFF2-40B4-BE49-F238E27FC236}">
                <a16:creationId xmlns:a16="http://schemas.microsoft.com/office/drawing/2014/main" id="{659AEF75-3F18-004E-A995-42311E724B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0462" y="-240543"/>
            <a:ext cx="3464621" cy="1255925"/>
          </a:xfrm>
          <a:prstGeom prst="rect">
            <a:avLst/>
          </a:prstGeom>
        </p:spPr>
      </p:pic>
      <p:pic>
        <p:nvPicPr>
          <p:cNvPr id="7" name="Picture 6" descr="A blue line on a black background&#10;&#10;Description automatically generated">
            <a:extLst>
              <a:ext uri="{FF2B5EF4-FFF2-40B4-BE49-F238E27FC236}">
                <a16:creationId xmlns:a16="http://schemas.microsoft.com/office/drawing/2014/main" id="{23B433D0-ABEB-C8B6-A9DD-265CAA773C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4201"/>
            <a:ext cx="2842347" cy="645046"/>
          </a:xfrm>
          <a:prstGeom prst="rect">
            <a:avLst/>
          </a:prstGeom>
        </p:spPr>
      </p:pic>
      <p:pic>
        <p:nvPicPr>
          <p:cNvPr id="10" name="Picture 9" descr="A map of the world&#10;&#10;Description automatically generated">
            <a:extLst>
              <a:ext uri="{FF2B5EF4-FFF2-40B4-BE49-F238E27FC236}">
                <a16:creationId xmlns:a16="http://schemas.microsoft.com/office/drawing/2014/main" id="{8713677E-A69A-D423-A6AE-0E7E1A56716A}"/>
              </a:ext>
            </a:extLst>
          </p:cNvPr>
          <p:cNvPicPr>
            <a:picLocks noChangeAspect="1"/>
          </p:cNvPicPr>
          <p:nvPr/>
        </p:nvPicPr>
        <p:blipFill>
          <a:blip r:embed="rId5"/>
          <a:stretch>
            <a:fillRect/>
          </a:stretch>
        </p:blipFill>
        <p:spPr>
          <a:xfrm>
            <a:off x="3084734" y="505600"/>
            <a:ext cx="8770197" cy="5846799"/>
          </a:xfrm>
          <a:prstGeom prst="rect">
            <a:avLst/>
          </a:prstGeom>
        </p:spPr>
      </p:pic>
      <p:sp>
        <p:nvSpPr>
          <p:cNvPr id="11" name="Google Shape;142;p51">
            <a:extLst>
              <a:ext uri="{FF2B5EF4-FFF2-40B4-BE49-F238E27FC236}">
                <a16:creationId xmlns:a16="http://schemas.microsoft.com/office/drawing/2014/main" id="{B7D674A7-E3ED-CDEE-5372-E695D53F7CC5}"/>
              </a:ext>
            </a:extLst>
          </p:cNvPr>
          <p:cNvSpPr txBox="1"/>
          <p:nvPr/>
        </p:nvSpPr>
        <p:spPr>
          <a:xfrm>
            <a:off x="290598" y="1639037"/>
            <a:ext cx="2544565" cy="2026196"/>
          </a:xfrm>
          <a:prstGeom prst="rect">
            <a:avLst/>
          </a:prstGeom>
          <a:noFill/>
          <a:ln>
            <a:noFill/>
          </a:ln>
        </p:spPr>
        <p:txBody>
          <a:bodyPr spcFirstLastPara="1" wrap="square" lIns="50800" tIns="50800" rIns="50800" bIns="50800" anchor="ctr" anchorCtr="0">
            <a:spAutoFit/>
          </a:bodyPr>
          <a:lstStyle/>
          <a:p>
            <a:pPr algn="r"/>
            <a:r>
              <a:rPr lang="en-GB" sz="10000" b="1" cap="none" dirty="0">
                <a:solidFill>
                  <a:srgbClr val="1255AB"/>
                </a:solidFill>
                <a:latin typeface="Roboto Light"/>
                <a:ea typeface="Roboto Light"/>
                <a:cs typeface="Roboto Light"/>
                <a:sym typeface="Roboto Light"/>
              </a:rPr>
              <a:t>86</a:t>
            </a:r>
            <a:r>
              <a:rPr lang="en-GB" sz="12500" b="1" cap="none" dirty="0">
                <a:solidFill>
                  <a:srgbClr val="1255AB"/>
                </a:solidFill>
                <a:latin typeface="Roboto Light"/>
                <a:ea typeface="Roboto Light"/>
                <a:cs typeface="Roboto Light"/>
                <a:sym typeface="Roboto Light"/>
              </a:rPr>
              <a:t> </a:t>
            </a:r>
            <a:endParaRPr lang="en-US" sz="12500" b="1" i="0" u="none" strike="noStrike" cap="none" dirty="0">
              <a:solidFill>
                <a:srgbClr val="1255AB"/>
              </a:solidFill>
              <a:latin typeface="Roboto Light"/>
              <a:ea typeface="Roboto Light"/>
              <a:cs typeface="Roboto Light"/>
            </a:endParaRPr>
          </a:p>
        </p:txBody>
      </p:sp>
      <p:sp>
        <p:nvSpPr>
          <p:cNvPr id="12" name="Google Shape;143;p51">
            <a:extLst>
              <a:ext uri="{FF2B5EF4-FFF2-40B4-BE49-F238E27FC236}">
                <a16:creationId xmlns:a16="http://schemas.microsoft.com/office/drawing/2014/main" id="{49E07723-35CD-007F-0462-F05E9E880FA7}"/>
              </a:ext>
            </a:extLst>
          </p:cNvPr>
          <p:cNvSpPr txBox="1"/>
          <p:nvPr/>
        </p:nvSpPr>
        <p:spPr>
          <a:xfrm>
            <a:off x="540169" y="3622646"/>
            <a:ext cx="2842347" cy="1384954"/>
          </a:xfrm>
          <a:prstGeom prst="rect">
            <a:avLst/>
          </a:prstGeom>
          <a:noFill/>
          <a:ln>
            <a:noFill/>
          </a:ln>
        </p:spPr>
        <p:txBody>
          <a:bodyPr spcFirstLastPara="1" wrap="square" lIns="91425" tIns="45700" rIns="91425" bIns="45700" anchor="t" anchorCtr="0">
            <a:spAutoFit/>
          </a:bodyPr>
          <a:lstStyle/>
          <a:p>
            <a:r>
              <a:rPr lang="en-GB" sz="2800" cap="none" spc="0" dirty="0">
                <a:solidFill>
                  <a:srgbClr val="000000"/>
                </a:solidFill>
                <a:latin typeface="Roboto Light"/>
                <a:ea typeface="Roboto Light"/>
                <a:cs typeface="Roboto Light"/>
                <a:sym typeface="Roboto Light"/>
              </a:rPr>
              <a:t>countries in different stages of </a:t>
            </a:r>
            <a:r>
              <a:rPr lang="en-GB" sz="2800" dirty="0">
                <a:latin typeface="Roboto Light"/>
                <a:ea typeface="Roboto Light"/>
                <a:cs typeface="Roboto Light"/>
                <a:sym typeface="Roboto Light"/>
              </a:rPr>
              <a:t>INFF process</a:t>
            </a:r>
            <a:endParaRPr sz="2800" cap="none" spc="0" dirty="0">
              <a:solidFill>
                <a:srgbClr val="000000"/>
              </a:solidFill>
              <a:latin typeface="Roboto Light"/>
              <a:ea typeface="Roboto Light"/>
              <a:cs typeface="Roboto Light"/>
              <a:sym typeface="Arial"/>
            </a:endParaRPr>
          </a:p>
        </p:txBody>
      </p:sp>
    </p:spTree>
    <p:extLst>
      <p:ext uri="{BB962C8B-B14F-4D97-AF65-F5344CB8AC3E}">
        <p14:creationId xmlns:p14="http://schemas.microsoft.com/office/powerpoint/2010/main" val="42561669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0f9e35db-544f-4f60-bdcc-5ea416e6dc70}" enabled="0" method="" siteId="{0f9e35db-544f-4f60-bdcc-5ea416e6dc70}" removed="1"/>
</clbl:labelList>
</file>

<file path=docProps/app.xml><?xml version="1.0" encoding="utf-8"?>
<Properties xmlns="http://schemas.openxmlformats.org/officeDocument/2006/extended-properties" xmlns:vt="http://schemas.openxmlformats.org/officeDocument/2006/docPropsVTypes">
  <TotalTime>0</TotalTime>
  <Words>1312</Words>
  <Application>Microsoft Office PowerPoint</Application>
  <PresentationFormat>Widescreen</PresentationFormat>
  <Paragraphs>166</Paragraphs>
  <Slides>12</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Arail</vt:lpstr>
      <vt:lpstr>-webkit-standard</vt:lpstr>
      <vt:lpstr>Aptos</vt:lpstr>
      <vt:lpstr>Arial</vt:lpstr>
      <vt:lpstr>Calibri</vt:lpstr>
      <vt:lpstr>Calibri Light</vt:lpstr>
      <vt:lpstr>Georgia</vt:lpstr>
      <vt:lpstr>Lora Medium</vt:lpstr>
      <vt:lpstr>Lucida Sans</vt:lpstr>
      <vt:lpstr>Roboto</vt:lpstr>
      <vt:lpstr>Roboto Light</vt:lpstr>
      <vt:lpstr>Office Theme</vt:lpstr>
      <vt:lpstr>   Integrated National Financing Frameworks: integrated approaches to financing Sustainable Development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Afework Temtime</dc:creator>
  <cp:lastModifiedBy>Resina Katafono</cp:lastModifiedBy>
  <cp:revision>73</cp:revision>
  <dcterms:created xsi:type="dcterms:W3CDTF">2020-03-26T10:12:40Z</dcterms:created>
  <dcterms:modified xsi:type="dcterms:W3CDTF">2024-11-18T06:36:11Z</dcterms:modified>
</cp:coreProperties>
</file>