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notesMasterIdLst>
    <p:notesMasterId r:id="rId14"/>
  </p:notesMasterIdLst>
  <p:sldIdLst>
    <p:sldId id="257" r:id="rId3"/>
    <p:sldId id="258" r:id="rId4"/>
    <p:sldId id="525" r:id="rId5"/>
    <p:sldId id="529" r:id="rId6"/>
    <p:sldId id="539" r:id="rId7"/>
    <p:sldId id="537" r:id="rId8"/>
    <p:sldId id="538" r:id="rId9"/>
    <p:sldId id="534" r:id="rId10"/>
    <p:sldId id="535" r:id="rId11"/>
    <p:sldId id="632" r:id="rId12"/>
    <p:sldId id="265"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6E1A4B5-A2E8-FFDA-59B1-2943BEE93BB3}" name="Simon Mevel" initials="SM" userId="Simon Mevel"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558B"/>
    <a:srgbClr val="487740"/>
    <a:srgbClr val="F46D29"/>
    <a:srgbClr val="8F1838"/>
    <a:srgbClr val="1C3867"/>
    <a:srgbClr val="0BADDB"/>
    <a:srgbClr val="F36C28"/>
    <a:srgbClr val="E21385"/>
    <a:srgbClr val="FEB614"/>
    <a:srgbClr val="259C4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A2F346-956A-4FB1-B688-120F93A836D7}" v="2" dt="2024-11-18T08:57:35.02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43"/>
    <p:restoredTop sz="71879" autoAdjust="0"/>
  </p:normalViewPr>
  <p:slideViewPr>
    <p:cSldViewPr snapToGrid="0">
      <p:cViewPr varScale="1">
        <p:scale>
          <a:sx n="47" d="100"/>
          <a:sy n="47" d="100"/>
        </p:scale>
        <p:origin x="1312"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3" Type="http://schemas.openxmlformats.org/officeDocument/2006/relationships/oleObject" Target="file:///C:\Users\amold\Dropbox\Services%20trade%20in%20global%20and%20African%20exports%202005-2022%20UNCTADStat.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lenovo%20T14S\Desktop\Contract\AfCFTA%20Q%20A\Intra%20expUS.TradeMatrix_20241104_090220.csv"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unitednations-my.sharepoint.com/personal/aline_kamenakaima_un_org/Documents/BIAT/0.BIAT%20post%20EGM/BIAT_TradeData.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0950349956255468E-2"/>
          <c:y val="0.12985876589977871"/>
          <c:w val="0.9039317585301837"/>
          <c:h val="0.59153603765159202"/>
        </c:manualLayout>
      </c:layout>
      <c:barChart>
        <c:barDir val="col"/>
        <c:grouping val="clustered"/>
        <c:varyColors val="0"/>
        <c:ser>
          <c:idx val="0"/>
          <c:order val="0"/>
          <c:spPr>
            <a:solidFill>
              <a:srgbClr val="002345"/>
            </a:solidFill>
            <a:ln w="76200">
              <a:noFill/>
            </a:ln>
            <a:effectLst/>
          </c:spPr>
          <c:invertIfNegative val="0"/>
          <c:dPt>
            <c:idx val="5"/>
            <c:invertIfNegative val="0"/>
            <c:bubble3D val="0"/>
            <c:spPr>
              <a:solidFill>
                <a:schemeClr val="accent1"/>
              </a:solidFill>
              <a:ln w="76200">
                <a:noFill/>
              </a:ln>
              <a:effectLst/>
            </c:spPr>
            <c:extLst>
              <c:ext xmlns:c16="http://schemas.microsoft.com/office/drawing/2014/chart" uri="{C3380CC4-5D6E-409C-BE32-E72D297353CC}">
                <c16:uniqueId val="{00000001-3CD1-4FF3-AA95-D6E8AF0F99B1}"/>
              </c:ext>
            </c:extLst>
          </c:dPt>
          <c:dPt>
            <c:idx val="6"/>
            <c:invertIfNegative val="0"/>
            <c:bubble3D val="0"/>
            <c:spPr>
              <a:solidFill>
                <a:schemeClr val="accent2"/>
              </a:solidFill>
              <a:ln w="76200">
                <a:noFill/>
              </a:ln>
              <a:effectLst/>
            </c:spPr>
            <c:extLst>
              <c:ext xmlns:c16="http://schemas.microsoft.com/office/drawing/2014/chart" uri="{C3380CC4-5D6E-409C-BE32-E72D297353CC}">
                <c16:uniqueId val="{00000003-3CD1-4FF3-AA95-D6E8AF0F99B1}"/>
              </c:ext>
            </c:extLst>
          </c:dPt>
          <c:dLbls>
            <c:spPr>
              <a:noFill/>
              <a:ln>
                <a:noFill/>
              </a:ln>
              <a:effectLst/>
            </c:spPr>
            <c:txPr>
              <a:bodyPr rot="0" spcFirstLastPara="1" vertOverflow="ellipsis" vert="horz" wrap="square" anchor="ctr" anchorCtr="1"/>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'[GEP-June-2024-Chapter1-Fig1.1-1.10.xlsx]1.3.D'!$M$3:$M$9</c:f>
              <c:strCache>
                <c:ptCount val="7"/>
                <c:pt idx="0">
                  <c:v>1990-94</c:v>
                </c:pt>
                <c:pt idx="1">
                  <c:v>1995-99</c:v>
                </c:pt>
                <c:pt idx="2">
                  <c:v>2000-04</c:v>
                </c:pt>
                <c:pt idx="3">
                  <c:v>2005-09</c:v>
                </c:pt>
                <c:pt idx="4">
                  <c:v>2010-14</c:v>
                </c:pt>
                <c:pt idx="5">
                  <c:v>2015-19</c:v>
                </c:pt>
                <c:pt idx="6">
                  <c:v>2020-24f</c:v>
                </c:pt>
              </c:strCache>
            </c:strRef>
          </c:cat>
          <c:val>
            <c:numRef>
              <c:f>'[GEP-June-2024-Chapter1-Fig1.1-1.10.xlsx]1.3.D'!$N$3:$N$9</c:f>
              <c:numCache>
                <c:formatCode>General</c:formatCode>
                <c:ptCount val="7"/>
                <c:pt idx="0">
                  <c:v>4.5</c:v>
                </c:pt>
                <c:pt idx="1">
                  <c:v>7.3</c:v>
                </c:pt>
                <c:pt idx="2">
                  <c:v>6.7</c:v>
                </c:pt>
                <c:pt idx="3">
                  <c:v>3.6</c:v>
                </c:pt>
                <c:pt idx="4">
                  <c:v>5.7</c:v>
                </c:pt>
                <c:pt idx="5">
                  <c:v>3.3</c:v>
                </c:pt>
                <c:pt idx="6" formatCode="0.0">
                  <c:v>2.4</c:v>
                </c:pt>
              </c:numCache>
            </c:numRef>
          </c:val>
          <c:extLst>
            <c:ext xmlns:c16="http://schemas.microsoft.com/office/drawing/2014/chart" uri="{C3380CC4-5D6E-409C-BE32-E72D297353CC}">
              <c16:uniqueId val="{00000004-3CD1-4FF3-AA95-D6E8AF0F99B1}"/>
            </c:ext>
          </c:extLst>
        </c:ser>
        <c:dLbls>
          <c:showLegendKey val="0"/>
          <c:showVal val="0"/>
          <c:showCatName val="0"/>
          <c:showSerName val="0"/>
          <c:showPercent val="0"/>
          <c:showBubbleSize val="0"/>
        </c:dLbls>
        <c:gapWidth val="100"/>
        <c:overlap val="-27"/>
        <c:axId val="1403801792"/>
        <c:axId val="163032464"/>
      </c:barChart>
      <c:catAx>
        <c:axId val="1403801792"/>
        <c:scaling>
          <c:orientation val="minMax"/>
        </c:scaling>
        <c:delete val="0"/>
        <c:axPos val="b"/>
        <c:numFmt formatCode="General" sourceLinked="1"/>
        <c:majorTickMark val="none"/>
        <c:minorTickMark val="none"/>
        <c:tickLblPos val="low"/>
        <c:spPr>
          <a:noFill/>
          <a:ln w="9525" cap="flat" cmpd="sng" algn="ctr">
            <a:solidFill>
              <a:srgbClr val="000000"/>
            </a:solidFill>
            <a:prstDash val="solid"/>
            <a:round/>
          </a:ln>
          <a:effectLst/>
        </c:spPr>
        <c:txPr>
          <a:bodyPr rot="-5400000" spcFirstLastPara="1" vertOverflow="ellipsis"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3032464"/>
        <c:crosses val="autoZero"/>
        <c:auto val="1"/>
        <c:lblAlgn val="ctr"/>
        <c:lblOffset val="100"/>
        <c:noMultiLvlLbl val="0"/>
      </c:catAx>
      <c:valAx>
        <c:axId val="163032464"/>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403801792"/>
        <c:crosses val="autoZero"/>
        <c:crossBetween val="between"/>
        <c:majorUnit val="2"/>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25400" cap="flat" cmpd="sng" algn="ctr">
      <a:noFill/>
      <a:round/>
    </a:ln>
    <a:effectLst/>
  </c:spPr>
  <c:txPr>
    <a:bodyPr/>
    <a:lstStyle/>
    <a:p>
      <a:pPr>
        <a:defRPr sz="900"/>
      </a:pPr>
      <a:endParaRPr lang="en-US"/>
    </a:p>
  </c:txPr>
  <c:externalData r:id="rId4">
    <c:autoUpdate val="0"/>
  </c:externalData>
  <c:userShapes r:id="rId5"/>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Services!$B$16</c:f>
              <c:strCache>
                <c:ptCount val="1"/>
                <c:pt idx="0">
                  <c:v>African Services Exports as % of African Merchandise Exports </c:v>
                </c:pt>
              </c:strCache>
            </c:strRef>
          </c:tx>
          <c:spPr>
            <a:ln w="28575" cap="rnd">
              <a:solidFill>
                <a:schemeClr val="accent2"/>
              </a:solidFill>
              <a:round/>
            </a:ln>
            <a:effectLst/>
          </c:spPr>
          <c:marker>
            <c:symbol val="none"/>
          </c:marker>
          <c:cat>
            <c:numRef>
              <c:f>Services!$C$15:$T$15</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Services!$C$16:$T$16</c:f>
              <c:numCache>
                <c:formatCode>0.0%</c:formatCode>
                <c:ptCount val="18"/>
                <c:pt idx="0">
                  <c:v>0.19831193792868487</c:v>
                </c:pt>
                <c:pt idx="1">
                  <c:v>0.18764609299805074</c:v>
                </c:pt>
                <c:pt idx="2">
                  <c:v>0.18771249122598435</c:v>
                </c:pt>
                <c:pt idx="3">
                  <c:v>0.16494354811504505</c:v>
                </c:pt>
                <c:pt idx="4">
                  <c:v>0.2173720727438169</c:v>
                </c:pt>
                <c:pt idx="5">
                  <c:v>0.1834314396092448</c:v>
                </c:pt>
                <c:pt idx="6">
                  <c:v>0.15976891442000132</c:v>
                </c:pt>
                <c:pt idx="7">
                  <c:v>0.16162487710100618</c:v>
                </c:pt>
                <c:pt idx="8">
                  <c:v>0.16712225185105881</c:v>
                </c:pt>
                <c:pt idx="9">
                  <c:v>0.18593386642553092</c:v>
                </c:pt>
                <c:pt idx="10">
                  <c:v>0.25095596367586015</c:v>
                </c:pt>
                <c:pt idx="11">
                  <c:v>0.26008405654713168</c:v>
                </c:pt>
                <c:pt idx="12">
                  <c:v>0.25377851847594968</c:v>
                </c:pt>
                <c:pt idx="13">
                  <c:v>0.23830062961329329</c:v>
                </c:pt>
                <c:pt idx="14">
                  <c:v>0.26121938285108215</c:v>
                </c:pt>
                <c:pt idx="15">
                  <c:v>0.20940904314431077</c:v>
                </c:pt>
                <c:pt idx="16">
                  <c:v>0.17952716235322502</c:v>
                </c:pt>
                <c:pt idx="17">
                  <c:v>0.2014095631569354</c:v>
                </c:pt>
              </c:numCache>
            </c:numRef>
          </c:val>
          <c:smooth val="0"/>
          <c:extLst>
            <c:ext xmlns:c16="http://schemas.microsoft.com/office/drawing/2014/chart" uri="{C3380CC4-5D6E-409C-BE32-E72D297353CC}">
              <c16:uniqueId val="{00000000-0861-4444-885F-CEA7F47A703E}"/>
            </c:ext>
          </c:extLst>
        </c:ser>
        <c:ser>
          <c:idx val="2"/>
          <c:order val="1"/>
          <c:tx>
            <c:strRef>
              <c:f>Services!$B$17</c:f>
              <c:strCache>
                <c:ptCount val="1"/>
                <c:pt idx="0">
                  <c:v>Services as a share of Global Merchandise exports </c:v>
                </c:pt>
              </c:strCache>
            </c:strRef>
          </c:tx>
          <c:spPr>
            <a:ln w="28575" cap="rnd">
              <a:solidFill>
                <a:schemeClr val="accent3"/>
              </a:solidFill>
              <a:round/>
            </a:ln>
            <a:effectLst/>
          </c:spPr>
          <c:marker>
            <c:symbol val="none"/>
          </c:marker>
          <c:cat>
            <c:numRef>
              <c:f>Services!$C$15:$T$15</c:f>
              <c:numCache>
                <c:formatCode>General</c:formatCode>
                <c:ptCount val="18"/>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numCache>
            </c:numRef>
          </c:cat>
          <c:val>
            <c:numRef>
              <c:f>Services!$C$17:$T$17</c:f>
              <c:numCache>
                <c:formatCode>0%</c:formatCode>
                <c:ptCount val="18"/>
                <c:pt idx="0">
                  <c:v>0.25586480803438877</c:v>
                </c:pt>
                <c:pt idx="1">
                  <c:v>0.25025697094139249</c:v>
                </c:pt>
                <c:pt idx="2">
                  <c:v>0.25881806629988846</c:v>
                </c:pt>
                <c:pt idx="3">
                  <c:v>0.25249145292332081</c:v>
                </c:pt>
                <c:pt idx="4">
                  <c:v>0.29111686068499687</c:v>
                </c:pt>
                <c:pt idx="5">
                  <c:v>0.26081485028609158</c:v>
                </c:pt>
                <c:pt idx="6">
                  <c:v>0.24462505306345561</c:v>
                </c:pt>
                <c:pt idx="7">
                  <c:v>0.24935269348461322</c:v>
                </c:pt>
                <c:pt idx="8">
                  <c:v>0.2584773421130892</c:v>
                </c:pt>
                <c:pt idx="9">
                  <c:v>0.27647804071385795</c:v>
                </c:pt>
                <c:pt idx="10">
                  <c:v>0.3032095392769335</c:v>
                </c:pt>
                <c:pt idx="11">
                  <c:v>0.31778144825106436</c:v>
                </c:pt>
                <c:pt idx="12">
                  <c:v>0.31304928126498038</c:v>
                </c:pt>
                <c:pt idx="13">
                  <c:v>0.31311749288344926</c:v>
                </c:pt>
                <c:pt idx="14">
                  <c:v>0.33203368700938901</c:v>
                </c:pt>
                <c:pt idx="15">
                  <c:v>0.29617109232371747</c:v>
                </c:pt>
                <c:pt idx="16">
                  <c:v>0.27823254521911728</c:v>
                </c:pt>
                <c:pt idx="17">
                  <c:v>0.28602718034774027</c:v>
                </c:pt>
              </c:numCache>
            </c:numRef>
          </c:val>
          <c:smooth val="0"/>
          <c:extLst>
            <c:ext xmlns:c16="http://schemas.microsoft.com/office/drawing/2014/chart" uri="{C3380CC4-5D6E-409C-BE32-E72D297353CC}">
              <c16:uniqueId val="{00000001-0861-4444-885F-CEA7F47A703E}"/>
            </c:ext>
          </c:extLst>
        </c:ser>
        <c:dLbls>
          <c:showLegendKey val="0"/>
          <c:showVal val="0"/>
          <c:showCatName val="0"/>
          <c:showSerName val="0"/>
          <c:showPercent val="0"/>
          <c:showBubbleSize val="0"/>
        </c:dLbls>
        <c:smooth val="0"/>
        <c:axId val="473929448"/>
        <c:axId val="473927808"/>
      </c:lineChart>
      <c:catAx>
        <c:axId val="473929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927808"/>
        <c:crosses val="autoZero"/>
        <c:auto val="1"/>
        <c:lblAlgn val="ctr"/>
        <c:lblOffset val="100"/>
        <c:noMultiLvlLbl val="0"/>
      </c:catAx>
      <c:valAx>
        <c:axId val="47392780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739294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'[Intra expUS.TradeMatrix_20241104_090220.xlsx]Sheet4'!$C$1</c:f>
              <c:strCache>
                <c:ptCount val="1"/>
                <c:pt idx="0">
                  <c:v>All food items (SITC 0 + 1 + 22 + 4)</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'[Intra expUS.TradeMatrix_20241104_090220.xlsx]Sheet4'!$B$2:$B$9</c:f>
              <c:numCache>
                <c:formatCode>General</c:formatCode>
                <c:ptCount val="8"/>
                <c:pt idx="0">
                  <c:v>2016</c:v>
                </c:pt>
                <c:pt idx="1">
                  <c:v>2017</c:v>
                </c:pt>
                <c:pt idx="2">
                  <c:v>2018</c:v>
                </c:pt>
                <c:pt idx="3">
                  <c:v>2019</c:v>
                </c:pt>
                <c:pt idx="4">
                  <c:v>2020</c:v>
                </c:pt>
                <c:pt idx="5">
                  <c:v>2021</c:v>
                </c:pt>
                <c:pt idx="6">
                  <c:v>2022</c:v>
                </c:pt>
                <c:pt idx="7">
                  <c:v>2023</c:v>
                </c:pt>
              </c:numCache>
            </c:numRef>
          </c:cat>
          <c:val>
            <c:numRef>
              <c:f>'[Intra expUS.TradeMatrix_20241104_090220.xlsx]Sheet4'!$C$2:$C$9</c:f>
              <c:numCache>
                <c:formatCode>0%</c:formatCode>
                <c:ptCount val="8"/>
                <c:pt idx="0">
                  <c:v>0.18659999999999999</c:v>
                </c:pt>
                <c:pt idx="1">
                  <c:v>0.19289999999999999</c:v>
                </c:pt>
                <c:pt idx="2">
                  <c:v>0.17330000000000001</c:v>
                </c:pt>
                <c:pt idx="3">
                  <c:v>0.1757</c:v>
                </c:pt>
                <c:pt idx="4">
                  <c:v>0.2074</c:v>
                </c:pt>
                <c:pt idx="5">
                  <c:v>0.2016</c:v>
                </c:pt>
                <c:pt idx="6">
                  <c:v>0.18909999999999999</c:v>
                </c:pt>
                <c:pt idx="7">
                  <c:v>0.20799999999999999</c:v>
                </c:pt>
              </c:numCache>
            </c:numRef>
          </c:val>
          <c:extLst>
            <c:ext xmlns:c16="http://schemas.microsoft.com/office/drawing/2014/chart" uri="{C3380CC4-5D6E-409C-BE32-E72D297353CC}">
              <c16:uniqueId val="{00000000-A7CF-4399-86AF-1E02AE03DB2C}"/>
            </c:ext>
          </c:extLst>
        </c:ser>
        <c:ser>
          <c:idx val="1"/>
          <c:order val="1"/>
          <c:tx>
            <c:strRef>
              <c:f>'[Intra expUS.TradeMatrix_20241104_090220.xlsx]Sheet4'!$D$1</c:f>
              <c:strCache>
                <c:ptCount val="1"/>
                <c:pt idx="0">
                  <c:v>Ores and metals (SITC 27 + 28 + 68)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'[Intra expUS.TradeMatrix_20241104_090220.xlsx]Sheet4'!$B$2:$B$9</c:f>
              <c:numCache>
                <c:formatCode>General</c:formatCode>
                <c:ptCount val="8"/>
                <c:pt idx="0">
                  <c:v>2016</c:v>
                </c:pt>
                <c:pt idx="1">
                  <c:v>2017</c:v>
                </c:pt>
                <c:pt idx="2">
                  <c:v>2018</c:v>
                </c:pt>
                <c:pt idx="3">
                  <c:v>2019</c:v>
                </c:pt>
                <c:pt idx="4">
                  <c:v>2020</c:v>
                </c:pt>
                <c:pt idx="5">
                  <c:v>2021</c:v>
                </c:pt>
                <c:pt idx="6">
                  <c:v>2022</c:v>
                </c:pt>
                <c:pt idx="7">
                  <c:v>2023</c:v>
                </c:pt>
              </c:numCache>
            </c:numRef>
          </c:cat>
          <c:val>
            <c:numRef>
              <c:f>'[Intra expUS.TradeMatrix_20241104_090220.xlsx]Sheet4'!$D$2:$D$9</c:f>
              <c:numCache>
                <c:formatCode>0%</c:formatCode>
                <c:ptCount val="8"/>
                <c:pt idx="0">
                  <c:v>6.2E-2</c:v>
                </c:pt>
                <c:pt idx="1">
                  <c:v>7.0599999999999996E-2</c:v>
                </c:pt>
                <c:pt idx="2">
                  <c:v>8.1000000000000003E-2</c:v>
                </c:pt>
                <c:pt idx="3">
                  <c:v>7.1300000000000002E-2</c:v>
                </c:pt>
                <c:pt idx="4">
                  <c:v>6.8900000000000003E-2</c:v>
                </c:pt>
                <c:pt idx="5">
                  <c:v>8.43E-2</c:v>
                </c:pt>
                <c:pt idx="6">
                  <c:v>6.2E-2</c:v>
                </c:pt>
                <c:pt idx="7">
                  <c:v>6.9400000000000003E-2</c:v>
                </c:pt>
              </c:numCache>
            </c:numRef>
          </c:val>
          <c:extLst>
            <c:ext xmlns:c16="http://schemas.microsoft.com/office/drawing/2014/chart" uri="{C3380CC4-5D6E-409C-BE32-E72D297353CC}">
              <c16:uniqueId val="{00000001-A7CF-4399-86AF-1E02AE03DB2C}"/>
            </c:ext>
          </c:extLst>
        </c:ser>
        <c:ser>
          <c:idx val="2"/>
          <c:order val="2"/>
          <c:tx>
            <c:strRef>
              <c:f>'[Intra expUS.TradeMatrix_20241104_090220.xlsx]Sheet4'!$E$1</c:f>
              <c:strCache>
                <c:ptCount val="1"/>
                <c:pt idx="0">
                  <c:v>Fuels (SITC 3)</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'[Intra expUS.TradeMatrix_20241104_090220.xlsx]Sheet4'!$B$2:$B$9</c:f>
              <c:numCache>
                <c:formatCode>General</c:formatCode>
                <c:ptCount val="8"/>
                <c:pt idx="0">
                  <c:v>2016</c:v>
                </c:pt>
                <c:pt idx="1">
                  <c:v>2017</c:v>
                </c:pt>
                <c:pt idx="2">
                  <c:v>2018</c:v>
                </c:pt>
                <c:pt idx="3">
                  <c:v>2019</c:v>
                </c:pt>
                <c:pt idx="4">
                  <c:v>2020</c:v>
                </c:pt>
                <c:pt idx="5">
                  <c:v>2021</c:v>
                </c:pt>
                <c:pt idx="6">
                  <c:v>2022</c:v>
                </c:pt>
                <c:pt idx="7">
                  <c:v>2023</c:v>
                </c:pt>
              </c:numCache>
            </c:numRef>
          </c:cat>
          <c:val>
            <c:numRef>
              <c:f>'[Intra expUS.TradeMatrix_20241104_090220.xlsx]Sheet4'!$E$2:$E$9</c:f>
              <c:numCache>
                <c:formatCode>0%</c:formatCode>
                <c:ptCount val="8"/>
                <c:pt idx="0">
                  <c:v>0.20280000000000001</c:v>
                </c:pt>
                <c:pt idx="1">
                  <c:v>0.21310000000000001</c:v>
                </c:pt>
                <c:pt idx="2">
                  <c:v>0.24099999999999999</c:v>
                </c:pt>
                <c:pt idx="3">
                  <c:v>0.24640000000000001</c:v>
                </c:pt>
                <c:pt idx="4">
                  <c:v>0.17630000000000001</c:v>
                </c:pt>
                <c:pt idx="5">
                  <c:v>0.1767</c:v>
                </c:pt>
                <c:pt idx="6">
                  <c:v>0.2427</c:v>
                </c:pt>
                <c:pt idx="7">
                  <c:v>0.20300000000000001</c:v>
                </c:pt>
              </c:numCache>
            </c:numRef>
          </c:val>
          <c:extLst>
            <c:ext xmlns:c16="http://schemas.microsoft.com/office/drawing/2014/chart" uri="{C3380CC4-5D6E-409C-BE32-E72D297353CC}">
              <c16:uniqueId val="{00000002-A7CF-4399-86AF-1E02AE03DB2C}"/>
            </c:ext>
          </c:extLst>
        </c:ser>
        <c:ser>
          <c:idx val="3"/>
          <c:order val="3"/>
          <c:tx>
            <c:strRef>
              <c:f>'[Intra expUS.TradeMatrix_20241104_090220.xlsx]Sheet4'!$F$1</c:f>
              <c:strCache>
                <c:ptCount val="1"/>
                <c:pt idx="0">
                  <c:v>Manufactured goods (SITC 5 to 8 less 667 and 68)</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'[Intra expUS.TradeMatrix_20241104_090220.xlsx]Sheet4'!$B$2:$B$9</c:f>
              <c:numCache>
                <c:formatCode>General</c:formatCode>
                <c:ptCount val="8"/>
                <c:pt idx="0">
                  <c:v>2016</c:v>
                </c:pt>
                <c:pt idx="1">
                  <c:v>2017</c:v>
                </c:pt>
                <c:pt idx="2">
                  <c:v>2018</c:v>
                </c:pt>
                <c:pt idx="3">
                  <c:v>2019</c:v>
                </c:pt>
                <c:pt idx="4">
                  <c:v>2020</c:v>
                </c:pt>
                <c:pt idx="5">
                  <c:v>2021</c:v>
                </c:pt>
                <c:pt idx="6">
                  <c:v>2022</c:v>
                </c:pt>
                <c:pt idx="7">
                  <c:v>2023</c:v>
                </c:pt>
              </c:numCache>
            </c:numRef>
          </c:cat>
          <c:val>
            <c:numRef>
              <c:f>'[Intra expUS.TradeMatrix_20241104_090220.xlsx]Sheet4'!$F$2:$F$9</c:f>
              <c:numCache>
                <c:formatCode>0%</c:formatCode>
                <c:ptCount val="8"/>
                <c:pt idx="0">
                  <c:v>0.46899999999999997</c:v>
                </c:pt>
                <c:pt idx="1">
                  <c:v>0.4425</c:v>
                </c:pt>
                <c:pt idx="2">
                  <c:v>0.44379999999999997</c:v>
                </c:pt>
                <c:pt idx="3">
                  <c:v>0.43969999999999998</c:v>
                </c:pt>
                <c:pt idx="4">
                  <c:v>0.44879999999999998</c:v>
                </c:pt>
                <c:pt idx="5">
                  <c:v>0.4647</c:v>
                </c:pt>
                <c:pt idx="6">
                  <c:v>0.43809999999999999</c:v>
                </c:pt>
                <c:pt idx="7">
                  <c:v>0.45129999999999998</c:v>
                </c:pt>
              </c:numCache>
            </c:numRef>
          </c:val>
          <c:extLst>
            <c:ext xmlns:c16="http://schemas.microsoft.com/office/drawing/2014/chart" uri="{C3380CC4-5D6E-409C-BE32-E72D297353CC}">
              <c16:uniqueId val="{00000003-A7CF-4399-86AF-1E02AE03DB2C}"/>
            </c:ext>
          </c:extLst>
        </c:ser>
        <c:ser>
          <c:idx val="4"/>
          <c:order val="4"/>
          <c:tx>
            <c:strRef>
              <c:f>'[Intra expUS.TradeMatrix_20241104_090220.xlsx]Sheet4'!$G$1</c:f>
              <c:strCache>
                <c:ptCount val="1"/>
                <c:pt idx="0">
                  <c:v>Other</c:v>
                </c:pt>
              </c:strCache>
            </c:strRef>
          </c:tx>
          <c:spPr>
            <a:solidFill>
              <a:schemeClr val="accent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'[Intra expUS.TradeMatrix_20241104_090220.xlsx]Sheet4'!$B$2:$B$9</c:f>
              <c:numCache>
                <c:formatCode>General</c:formatCode>
                <c:ptCount val="8"/>
                <c:pt idx="0">
                  <c:v>2016</c:v>
                </c:pt>
                <c:pt idx="1">
                  <c:v>2017</c:v>
                </c:pt>
                <c:pt idx="2">
                  <c:v>2018</c:v>
                </c:pt>
                <c:pt idx="3">
                  <c:v>2019</c:v>
                </c:pt>
                <c:pt idx="4">
                  <c:v>2020</c:v>
                </c:pt>
                <c:pt idx="5">
                  <c:v>2021</c:v>
                </c:pt>
                <c:pt idx="6">
                  <c:v>2022</c:v>
                </c:pt>
                <c:pt idx="7">
                  <c:v>2023</c:v>
                </c:pt>
              </c:numCache>
            </c:numRef>
          </c:cat>
          <c:val>
            <c:numRef>
              <c:f>'[Intra expUS.TradeMatrix_20241104_090220.xlsx]Sheet4'!$G$2:$G$9</c:f>
              <c:numCache>
                <c:formatCode>0%</c:formatCode>
                <c:ptCount val="8"/>
                <c:pt idx="0">
                  <c:v>7.9600000000000004E-2</c:v>
                </c:pt>
                <c:pt idx="1">
                  <c:v>8.09E-2</c:v>
                </c:pt>
                <c:pt idx="2">
                  <c:v>6.0900000000000003E-2</c:v>
                </c:pt>
                <c:pt idx="3">
                  <c:v>6.6900000000000098E-2</c:v>
                </c:pt>
                <c:pt idx="4">
                  <c:v>9.8600000000000104E-2</c:v>
                </c:pt>
                <c:pt idx="5">
                  <c:v>7.2700000000000001E-2</c:v>
                </c:pt>
                <c:pt idx="6">
                  <c:v>6.8099999999999994E-2</c:v>
                </c:pt>
                <c:pt idx="7">
                  <c:v>6.8300000000000097E-2</c:v>
                </c:pt>
              </c:numCache>
            </c:numRef>
          </c:val>
          <c:extLst>
            <c:ext xmlns:c16="http://schemas.microsoft.com/office/drawing/2014/chart" uri="{C3380CC4-5D6E-409C-BE32-E72D297353CC}">
              <c16:uniqueId val="{00000004-A7CF-4399-86AF-1E02AE03DB2C}"/>
            </c:ext>
          </c:extLst>
        </c:ser>
        <c:dLbls>
          <c:showLegendKey val="0"/>
          <c:showVal val="1"/>
          <c:showCatName val="0"/>
          <c:showSerName val="0"/>
          <c:showPercent val="0"/>
          <c:showBubbleSize val="0"/>
        </c:dLbls>
        <c:gapWidth val="75"/>
        <c:overlap val="100"/>
        <c:axId val="1023964191"/>
        <c:axId val="1023970911"/>
      </c:barChart>
      <c:catAx>
        <c:axId val="1023964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970911"/>
        <c:crosses val="autoZero"/>
        <c:auto val="1"/>
        <c:lblAlgn val="ctr"/>
        <c:lblOffset val="100"/>
        <c:noMultiLvlLbl val="0"/>
      </c:catAx>
      <c:valAx>
        <c:axId val="1023970911"/>
        <c:scaling>
          <c:orientation val="minMax"/>
          <c:max val="1"/>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23964191"/>
        <c:crosses val="autoZero"/>
        <c:crossBetween val="between"/>
        <c:minorUnit val="4.0000000000000008E-2"/>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1"/>
          <c:order val="1"/>
          <c:tx>
            <c:strRef>
              <c:f>'[BIAT_TradeData.xlsx]Intra-African Trade'!$B$34</c:f>
              <c:strCache>
                <c:ptCount val="1"/>
                <c:pt idx="0">
                  <c:v>Intra-African Exports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'[BIAT_TradeData.xlsx]Intra-African Trade'!$C$32:$P$32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'[BIAT_TradeData.xlsx]Intra-African Trade'!$C$34:$P$34</c:f>
              <c:numCache>
                <c:formatCode>0</c:formatCode>
                <c:ptCount val="14"/>
                <c:pt idx="0">
                  <c:v>75.271398161999997</c:v>
                </c:pt>
                <c:pt idx="1">
                  <c:v>90.222071838999994</c:v>
                </c:pt>
                <c:pt idx="2">
                  <c:v>93.296543165999992</c:v>
                </c:pt>
                <c:pt idx="3">
                  <c:v>94.232955629999992</c:v>
                </c:pt>
                <c:pt idx="4">
                  <c:v>94.452419235999997</c:v>
                </c:pt>
                <c:pt idx="5">
                  <c:v>78.634386311</c:v>
                </c:pt>
                <c:pt idx="6">
                  <c:v>69.874899450000001</c:v>
                </c:pt>
                <c:pt idx="7">
                  <c:v>75.317649818000007</c:v>
                </c:pt>
                <c:pt idx="8">
                  <c:v>88.543041635000009</c:v>
                </c:pt>
                <c:pt idx="9">
                  <c:v>81.17877716400001</c:v>
                </c:pt>
                <c:pt idx="10">
                  <c:v>69.636590757999997</c:v>
                </c:pt>
                <c:pt idx="11">
                  <c:v>84.358589702000003</c:v>
                </c:pt>
                <c:pt idx="12">
                  <c:v>97.484276062000006</c:v>
                </c:pt>
                <c:pt idx="13">
                  <c:v>94.802925631999997</c:v>
                </c:pt>
              </c:numCache>
            </c:numRef>
          </c:val>
          <c:extLst>
            <c:ext xmlns:c16="http://schemas.microsoft.com/office/drawing/2014/chart" uri="{C3380CC4-5D6E-409C-BE32-E72D297353CC}">
              <c16:uniqueId val="{00000000-0FCB-4401-B7AE-819893C9D8AB}"/>
            </c:ext>
          </c:extLst>
        </c:ser>
        <c:ser>
          <c:idx val="2"/>
          <c:order val="2"/>
          <c:tx>
            <c:strRef>
              <c:f>'[BIAT_TradeData.xlsx]Intra-African Trade'!$B$35</c:f>
              <c:strCache>
                <c:ptCount val="1"/>
                <c:pt idx="0">
                  <c:v>Total Exports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'[BIAT_TradeData.xlsx]Intra-African Trade'!$C$32:$P$32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'[BIAT_TradeData.xlsx]Intra-African Trade'!$C$35:$P$35</c:f>
              <c:numCache>
                <c:formatCode>0</c:formatCode>
                <c:ptCount val="14"/>
                <c:pt idx="0">
                  <c:v>512.52037390099997</c:v>
                </c:pt>
                <c:pt idx="1">
                  <c:v>621.12028101400006</c:v>
                </c:pt>
                <c:pt idx="2">
                  <c:v>634.06849532900003</c:v>
                </c:pt>
                <c:pt idx="3">
                  <c:v>597.67316515999994</c:v>
                </c:pt>
                <c:pt idx="4">
                  <c:v>579.915732499</c:v>
                </c:pt>
                <c:pt idx="5">
                  <c:v>413.84878971299997</c:v>
                </c:pt>
                <c:pt idx="6">
                  <c:v>376.99947377199999</c:v>
                </c:pt>
                <c:pt idx="7">
                  <c:v>438.24476298299999</c:v>
                </c:pt>
                <c:pt idx="8">
                  <c:v>516.15961803499999</c:v>
                </c:pt>
                <c:pt idx="9">
                  <c:v>483.922140711</c:v>
                </c:pt>
                <c:pt idx="10">
                  <c:v>398.66165676899999</c:v>
                </c:pt>
                <c:pt idx="11">
                  <c:v>563.56975265100004</c:v>
                </c:pt>
                <c:pt idx="12">
                  <c:v>662.49117687299997</c:v>
                </c:pt>
                <c:pt idx="13">
                  <c:v>597.16683405999993</c:v>
                </c:pt>
              </c:numCache>
            </c:numRef>
          </c:val>
          <c:extLst>
            <c:ext xmlns:c16="http://schemas.microsoft.com/office/drawing/2014/chart" uri="{C3380CC4-5D6E-409C-BE32-E72D297353CC}">
              <c16:uniqueId val="{00000001-0FCB-4401-B7AE-819893C9D8AB}"/>
            </c:ext>
          </c:extLst>
        </c:ser>
        <c:dLbls>
          <c:showLegendKey val="0"/>
          <c:showVal val="0"/>
          <c:showCatName val="0"/>
          <c:showSerName val="0"/>
          <c:showPercent val="0"/>
          <c:showBubbleSize val="0"/>
        </c:dLbls>
        <c:gapWidth val="150"/>
        <c:axId val="1821436431"/>
        <c:axId val="1821434031"/>
      </c:barChart>
      <c:lineChart>
        <c:grouping val="standard"/>
        <c:varyColors val="0"/>
        <c:ser>
          <c:idx val="0"/>
          <c:order val="0"/>
          <c:tx>
            <c:strRef>
              <c:f>'[BIAT_TradeData.xlsx]Intra-African Trade'!$B$33</c:f>
              <c:strCache>
                <c:ptCount val="1"/>
                <c:pt idx="0">
                  <c:v>Intra-African Exports, %</c:v>
                </c:pt>
              </c:strCache>
            </c:strRef>
          </c:tx>
          <c:spPr>
            <a:ln w="349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'[BIAT_TradeData.xlsx]Intra-African Trade'!$C$32:$P$32</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pt idx="11">
                  <c:v>2021</c:v>
                </c:pt>
                <c:pt idx="12">
                  <c:v>2022</c:v>
                </c:pt>
                <c:pt idx="13">
                  <c:v>2023</c:v>
                </c:pt>
              </c:numCache>
            </c:numRef>
          </c:cat>
          <c:val>
            <c:numRef>
              <c:f>'[BIAT_TradeData.xlsx]Intra-African Trade'!$C$33:$P$33</c:f>
              <c:numCache>
                <c:formatCode>0.0</c:formatCode>
                <c:ptCount val="14"/>
                <c:pt idx="0">
                  <c:v>14.68652</c:v>
                </c:pt>
                <c:pt idx="1">
                  <c:v>14.525700000000001</c:v>
                </c:pt>
                <c:pt idx="2">
                  <c:v>14.713950000000001</c:v>
                </c:pt>
                <c:pt idx="3">
                  <c:v>15.766640000000001</c:v>
                </c:pt>
                <c:pt idx="4">
                  <c:v>16.287269999999999</c:v>
                </c:pt>
                <c:pt idx="5">
                  <c:v>19.00075</c:v>
                </c:pt>
                <c:pt idx="6">
                  <c:v>18.534479999999999</c:v>
                </c:pt>
                <c:pt idx="7">
                  <c:v>17.186209999999999</c:v>
                </c:pt>
                <c:pt idx="8">
                  <c:v>17.154199999999999</c:v>
                </c:pt>
                <c:pt idx="9">
                  <c:v>16.775169999999999</c:v>
                </c:pt>
                <c:pt idx="10">
                  <c:v>17.467590000000001</c:v>
                </c:pt>
                <c:pt idx="11">
                  <c:v>14.96862</c:v>
                </c:pt>
                <c:pt idx="12">
                  <c:v>14.7148</c:v>
                </c:pt>
                <c:pt idx="13">
                  <c:v>15.875450000000001</c:v>
                </c:pt>
              </c:numCache>
            </c:numRef>
          </c:val>
          <c:smooth val="0"/>
          <c:extLst>
            <c:ext xmlns:c16="http://schemas.microsoft.com/office/drawing/2014/chart" uri="{C3380CC4-5D6E-409C-BE32-E72D297353CC}">
              <c16:uniqueId val="{00000002-0FCB-4401-B7AE-819893C9D8AB}"/>
            </c:ext>
          </c:extLst>
        </c:ser>
        <c:dLbls>
          <c:showLegendKey val="0"/>
          <c:showVal val="0"/>
          <c:showCatName val="0"/>
          <c:showSerName val="0"/>
          <c:showPercent val="0"/>
          <c:showBubbleSize val="0"/>
        </c:dLbls>
        <c:marker val="1"/>
        <c:smooth val="0"/>
        <c:axId val="1921462431"/>
        <c:axId val="1921475871"/>
      </c:lineChart>
      <c:catAx>
        <c:axId val="182143643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1434031"/>
        <c:crosses val="autoZero"/>
        <c:auto val="1"/>
        <c:lblAlgn val="ctr"/>
        <c:lblOffset val="100"/>
        <c:noMultiLvlLbl val="0"/>
      </c:catAx>
      <c:valAx>
        <c:axId val="1821434031"/>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 Exports, US$ billion</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1436431"/>
        <c:crosses val="autoZero"/>
        <c:crossBetween val="between"/>
      </c:valAx>
      <c:valAx>
        <c:axId val="1921475871"/>
        <c:scaling>
          <c:orientation val="minMax"/>
        </c:scaling>
        <c:delete val="0"/>
        <c:axPos val="r"/>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r>
                  <a:rPr lang="en-US"/>
                  <a:t>Intra-African Exports (%)</a:t>
                </a:r>
              </a:p>
            </c:rich>
          </c:tx>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title>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21462431"/>
        <c:crosses val="max"/>
        <c:crossBetween val="between"/>
      </c:valAx>
      <c:catAx>
        <c:axId val="1921462431"/>
        <c:scaling>
          <c:orientation val="minMax"/>
        </c:scaling>
        <c:delete val="1"/>
        <c:axPos val="b"/>
        <c:numFmt formatCode="General" sourceLinked="1"/>
        <c:majorTickMark val="none"/>
        <c:minorTickMark val="none"/>
        <c:tickLblPos val="nextTo"/>
        <c:crossAx val="1921475871"/>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35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402A7E1-E09E-462C-AE8B-DFF36AF69151}" type="doc">
      <dgm:prSet loTypeId="urn:microsoft.com/office/officeart/2005/8/layout/balance1" loCatId="relationship" qsTypeId="urn:microsoft.com/office/officeart/2005/8/quickstyle/simple1" qsCatId="simple" csTypeId="urn:microsoft.com/office/officeart/2005/8/colors/accent0_3" csCatId="mainScheme" phldr="1"/>
      <dgm:spPr/>
      <dgm:t>
        <a:bodyPr/>
        <a:lstStyle/>
        <a:p>
          <a:endParaRPr lang="en-US"/>
        </a:p>
      </dgm:t>
    </dgm:pt>
    <dgm:pt modelId="{4CFE8BDA-D5BA-4854-8D02-B68828C7B871}">
      <dgm:prSet phldrT="[Text]" custT="1"/>
      <dgm:spPr>
        <a:solidFill>
          <a:schemeClr val="tx1">
            <a:lumMod val="50000"/>
            <a:lumOff val="50000"/>
            <a:alpha val="90000"/>
          </a:schemeClr>
        </a:solidFill>
      </dgm:spPr>
      <dgm:t>
        <a:bodyPr/>
        <a:lstStyle/>
        <a:p>
          <a:r>
            <a:rPr lang="en-US" sz="2500" spc="-150" dirty="0">
              <a:latin typeface="Arial Nova" panose="020B0504020202020204" pitchFamily="34" charset="0"/>
              <a:ea typeface="Roboto Medium" panose="02000000000000000000" pitchFamily="2" charset="0"/>
              <a:cs typeface="Roboto Medium" panose="02000000000000000000" pitchFamily="2" charset="0"/>
            </a:rPr>
            <a:t>POTENTIAL</a:t>
          </a:r>
        </a:p>
      </dgm:t>
    </dgm:pt>
    <dgm:pt modelId="{03FD8B67-B6E5-450C-9A00-C8EC35C36456}" type="parTrans" cxnId="{8FC9D644-360E-464C-A84D-513201D5BE25}">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1B61EC27-A499-4D94-95E9-C978E90C4A77}" type="sibTrans" cxnId="{8FC9D644-360E-464C-A84D-513201D5BE25}">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AEB4CE27-77CE-4516-B1BE-F65E131F33BC}">
      <dgm:prSet phldrT="[Text]" custT="1"/>
      <dgm:spPr/>
      <dgm:t>
        <a:bodyPr/>
        <a:lstStyle/>
        <a:p>
          <a:r>
            <a:rPr lang="en-US" sz="2000" dirty="0">
              <a:latin typeface="Arial Narrow" panose="020B0606020202030204" pitchFamily="34" charset="0"/>
              <a:ea typeface="Roboto Condensed Light" panose="02000000000000000000" pitchFamily="2" charset="0"/>
              <a:cs typeface="Roboto Light" panose="02000000000000000000" pitchFamily="2" charset="0"/>
            </a:rPr>
            <a:t>Demographic dividends</a:t>
          </a:r>
        </a:p>
      </dgm:t>
    </dgm:pt>
    <dgm:pt modelId="{09F2AD0C-E1B0-4706-9DBF-EAB4F3BA5565}" type="parTrans" cxnId="{13B92C08-4DF5-4706-948F-E3D5A72D60E5}">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86B2CAD3-FC5A-4732-8ECC-4D7144903E36}" type="sibTrans" cxnId="{13B92C08-4DF5-4706-948F-E3D5A72D60E5}">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E3EF9E1C-2143-4F23-BB39-0CF0742E52BB}">
      <dgm:prSet phldrT="[Text]" custT="1"/>
      <dgm:spPr/>
      <dgm:t>
        <a:bodyPr/>
        <a:lstStyle/>
        <a:p>
          <a:r>
            <a:rPr lang="en-US" sz="2000" dirty="0">
              <a:latin typeface="Arial Narrow" panose="020B0606020202030204" pitchFamily="34" charset="0"/>
              <a:ea typeface="Roboto Condensed Light" panose="02000000000000000000" pitchFamily="2" charset="0"/>
              <a:cs typeface="Roboto Light" panose="02000000000000000000" pitchFamily="2" charset="0"/>
            </a:rPr>
            <a:t>Natural endowments</a:t>
          </a:r>
        </a:p>
      </dgm:t>
    </dgm:pt>
    <dgm:pt modelId="{43F2CBF5-C3A2-455C-81FD-CAF8AE377D26}" type="parTrans" cxnId="{ED473F21-F3D6-452A-A7FE-409F9E51B423}">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13F4AD5D-3BC7-4A56-B6EE-CDFB325CFB75}" type="sibTrans" cxnId="{ED473F21-F3D6-452A-A7FE-409F9E51B423}">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1623B16D-4728-4F72-BF34-99BD37F29270}">
      <dgm:prSet phldrT="[Text]" custT="1"/>
      <dgm:spPr>
        <a:solidFill>
          <a:schemeClr val="tx1">
            <a:lumMod val="50000"/>
            <a:lumOff val="50000"/>
            <a:alpha val="90000"/>
          </a:schemeClr>
        </a:solidFill>
      </dgm:spPr>
      <dgm:t>
        <a:bodyPr/>
        <a:lstStyle/>
        <a:p>
          <a:r>
            <a:rPr lang="en-US" sz="2500" spc="-150" dirty="0">
              <a:latin typeface="Arial Nova" panose="020B0504020202020204" pitchFamily="34" charset="0"/>
              <a:ea typeface="Roboto Medium" panose="02000000000000000000" pitchFamily="2" charset="0"/>
              <a:cs typeface="Roboto Medium" panose="02000000000000000000" pitchFamily="2" charset="0"/>
            </a:rPr>
            <a:t>RISKS</a:t>
          </a:r>
        </a:p>
      </dgm:t>
    </dgm:pt>
    <dgm:pt modelId="{1913AB72-5744-4370-8D1F-1230985B5EDA}" type="parTrans" cxnId="{C72B743E-0259-4616-AF69-7FE10338499B}">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D6C9CF10-0EC5-4422-A456-348C3168B1D3}" type="sibTrans" cxnId="{C72B743E-0259-4616-AF69-7FE10338499B}">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DCAB25A5-C9F5-4C5B-BF76-D6E6465EB308}">
      <dgm:prSet phldrT="[Text]" custT="1"/>
      <dgm:spPr/>
      <dgm:t>
        <a:bodyPr/>
        <a:lstStyle/>
        <a:p>
          <a:r>
            <a:rPr lang="en-US" sz="2000" dirty="0">
              <a:latin typeface="Arial Narrow" panose="020B0606020202030204" pitchFamily="34" charset="0"/>
              <a:ea typeface="Roboto Condensed Light" panose="02000000000000000000" pitchFamily="2" charset="0"/>
              <a:cs typeface="Roboto Light" panose="02000000000000000000" pitchFamily="2" charset="0"/>
            </a:rPr>
            <a:t>Environmental &amp; social risks</a:t>
          </a:r>
        </a:p>
      </dgm:t>
    </dgm:pt>
    <dgm:pt modelId="{C83A9424-0063-48BB-B381-96DD85F9EADC}" type="parTrans" cxnId="{F43576AA-3118-4C03-91CA-5479065DB3F0}">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48C7CF42-C1C0-4879-A482-F38B630A84BB}" type="sibTrans" cxnId="{F43576AA-3118-4C03-91CA-5479065DB3F0}">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70D48B9A-9754-4622-9078-EB97BB5A3181}">
      <dgm:prSet phldrT="[Text]" custT="1"/>
      <dgm:spPr/>
      <dgm:t>
        <a:bodyPr/>
        <a:lstStyle/>
        <a:p>
          <a:r>
            <a:rPr lang="en-US" sz="2000" dirty="0">
              <a:latin typeface="Arial Narrow" panose="020B0606020202030204" pitchFamily="34" charset="0"/>
              <a:ea typeface="Roboto Condensed Light" panose="02000000000000000000" pitchFamily="2" charset="0"/>
              <a:cs typeface="Roboto Light" panose="02000000000000000000" pitchFamily="2" charset="0"/>
            </a:rPr>
            <a:t>Regulatory &amp;</a:t>
          </a:r>
          <a:br>
            <a:rPr lang="en-US" sz="2000" dirty="0">
              <a:latin typeface="Arial Narrow" panose="020B0606020202030204" pitchFamily="34" charset="0"/>
              <a:ea typeface="Roboto Condensed Light" panose="02000000000000000000" pitchFamily="2" charset="0"/>
              <a:cs typeface="Roboto Light" panose="02000000000000000000" pitchFamily="2" charset="0"/>
            </a:rPr>
          </a:br>
          <a:r>
            <a:rPr lang="en-US" sz="2000" dirty="0">
              <a:latin typeface="Arial Narrow" panose="020B0606020202030204" pitchFamily="34" charset="0"/>
              <a:ea typeface="Roboto Condensed Light" panose="02000000000000000000" pitchFamily="2" charset="0"/>
              <a:cs typeface="Roboto Light" panose="02000000000000000000" pitchFamily="2" charset="0"/>
            </a:rPr>
            <a:t> legal risks</a:t>
          </a:r>
        </a:p>
      </dgm:t>
    </dgm:pt>
    <dgm:pt modelId="{156B5D76-2F9A-446B-B043-4DC75DFA067C}" type="parTrans" cxnId="{6D2DE06E-7842-43D8-B0F8-9034D6B2DB30}">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57EF8F68-2930-45E4-923D-89CDC273CD54}" type="sibTrans" cxnId="{6D2DE06E-7842-43D8-B0F8-9034D6B2DB30}">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B2F7F385-822D-4F04-8F16-BFC22FB10AA7}">
      <dgm:prSet phldrT="[Text]" custT="1"/>
      <dgm:spPr/>
      <dgm:t>
        <a:bodyPr/>
        <a:lstStyle/>
        <a:p>
          <a:r>
            <a:rPr lang="en-US" sz="2000" dirty="0">
              <a:latin typeface="Arial Narrow" panose="020B0606020202030204" pitchFamily="34" charset="0"/>
              <a:ea typeface="Roboto Condensed Light" panose="02000000000000000000" pitchFamily="2" charset="0"/>
              <a:cs typeface="Roboto Light" panose="02000000000000000000" pitchFamily="2" charset="0"/>
            </a:rPr>
            <a:t>Macroeconomic risks</a:t>
          </a:r>
        </a:p>
      </dgm:t>
    </dgm:pt>
    <dgm:pt modelId="{B6A54A58-6CFF-4BA9-AEDE-9FAD792348F6}" type="parTrans" cxnId="{9F5F18E2-C11E-40F3-BFCF-9591BBC647F8}">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ECEF0C26-7169-4E27-A39F-6C97E334CEC3}" type="sibTrans" cxnId="{9F5F18E2-C11E-40F3-BFCF-9591BBC647F8}">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CF9FE03C-DFC9-4564-AC0C-A8522DF11FF7}">
      <dgm:prSet phldrT="[Text]" custT="1"/>
      <dgm:spPr/>
      <dgm:t>
        <a:bodyPr/>
        <a:lstStyle/>
        <a:p>
          <a:r>
            <a:rPr lang="en-US" sz="2000" dirty="0">
              <a:latin typeface="Arial Narrow" panose="020B0606020202030204" pitchFamily="34" charset="0"/>
              <a:ea typeface="Roboto Condensed Light" panose="02000000000000000000" pitchFamily="2" charset="0"/>
              <a:cs typeface="Roboto Light" panose="02000000000000000000" pitchFamily="2" charset="0"/>
            </a:rPr>
            <a:t>Perceived risks</a:t>
          </a:r>
        </a:p>
      </dgm:t>
    </dgm:pt>
    <dgm:pt modelId="{D6531F4F-A328-4FD3-B83E-4D63184F0BF1}" type="parTrans" cxnId="{8F47D266-1F07-4367-A963-D83CA866756A}">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2E2F1D6D-F0A9-4873-98D0-4E2495CD01DE}" type="sibTrans" cxnId="{8F47D266-1F07-4367-A963-D83CA866756A}">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A42AC55A-6468-4C90-9F9C-CC38DF6AB280}">
      <dgm:prSet phldrT="[Text]" custT="1"/>
      <dgm:spPr/>
      <dgm:t>
        <a:bodyPr/>
        <a:lstStyle/>
        <a:p>
          <a:r>
            <a:rPr lang="en-US" sz="2000" dirty="0">
              <a:latin typeface="Arial Narrow" panose="020B0606020202030204" pitchFamily="34" charset="0"/>
              <a:ea typeface="Roboto Condensed Light" panose="02000000000000000000" pitchFamily="2" charset="0"/>
              <a:cs typeface="Roboto Light" panose="02000000000000000000" pitchFamily="2" charset="0"/>
            </a:rPr>
            <a:t>A continental single market</a:t>
          </a:r>
        </a:p>
      </dgm:t>
    </dgm:pt>
    <dgm:pt modelId="{36EEFB28-3EEA-4F3B-8D5F-D8585A2CB263}" type="parTrans" cxnId="{714B58B8-D317-412A-A71A-08C5A057F024}">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87D651B5-50EC-4B2E-8C1C-48066688A1A2}" type="sibTrans" cxnId="{714B58B8-D317-412A-A71A-08C5A057F024}">
      <dgm:prSet/>
      <dgm:spPr/>
      <dgm:t>
        <a:bodyPr/>
        <a:lstStyle/>
        <a:p>
          <a:endParaRPr lang="en-US">
            <a:latin typeface="Roboto Light" panose="02000000000000000000" pitchFamily="2" charset="0"/>
            <a:ea typeface="Roboto Light" panose="02000000000000000000" pitchFamily="2" charset="0"/>
            <a:cs typeface="Roboto Light" panose="02000000000000000000" pitchFamily="2" charset="0"/>
          </a:endParaRPr>
        </a:p>
      </dgm:t>
    </dgm:pt>
    <dgm:pt modelId="{AC129148-0D03-41DD-AB99-FDD3B6FFF15E}" type="pres">
      <dgm:prSet presAssocID="{4402A7E1-E09E-462C-AE8B-DFF36AF69151}" presName="outerComposite" presStyleCnt="0">
        <dgm:presLayoutVars>
          <dgm:chMax val="2"/>
          <dgm:animLvl val="lvl"/>
          <dgm:resizeHandles val="exact"/>
        </dgm:presLayoutVars>
      </dgm:prSet>
      <dgm:spPr/>
    </dgm:pt>
    <dgm:pt modelId="{E8EB7B73-7EC1-419A-A969-7B2855C3E6C8}" type="pres">
      <dgm:prSet presAssocID="{4402A7E1-E09E-462C-AE8B-DFF36AF69151}" presName="dummyMaxCanvas" presStyleCnt="0"/>
      <dgm:spPr/>
    </dgm:pt>
    <dgm:pt modelId="{BB571241-FA47-4987-8724-E48320B9E7D6}" type="pres">
      <dgm:prSet presAssocID="{4402A7E1-E09E-462C-AE8B-DFF36AF69151}" presName="parentComposite" presStyleCnt="0"/>
      <dgm:spPr/>
    </dgm:pt>
    <dgm:pt modelId="{A126CEC7-5840-436F-8606-86567025173A}" type="pres">
      <dgm:prSet presAssocID="{4402A7E1-E09E-462C-AE8B-DFF36AF69151}" presName="parent1" presStyleLbl="alignAccFollowNode1" presStyleIdx="0" presStyleCnt="4" custScaleY="60492" custLinFactNeighborX="9774" custLinFactNeighborY="13080">
        <dgm:presLayoutVars>
          <dgm:chMax val="4"/>
        </dgm:presLayoutVars>
      </dgm:prSet>
      <dgm:spPr>
        <a:prstGeom prst="rect">
          <a:avLst/>
        </a:prstGeom>
      </dgm:spPr>
    </dgm:pt>
    <dgm:pt modelId="{CF1CA493-EBA2-4DD2-94F4-C7C9CD248FAB}" type="pres">
      <dgm:prSet presAssocID="{4402A7E1-E09E-462C-AE8B-DFF36AF69151}" presName="parent2" presStyleLbl="alignAccFollowNode1" presStyleIdx="1" presStyleCnt="4" custScaleX="93263" custScaleY="60492" custLinFactNeighborX="6552" custLinFactNeighborY="13080">
        <dgm:presLayoutVars>
          <dgm:chMax val="4"/>
        </dgm:presLayoutVars>
      </dgm:prSet>
      <dgm:spPr>
        <a:prstGeom prst="rect">
          <a:avLst/>
        </a:prstGeom>
      </dgm:spPr>
    </dgm:pt>
    <dgm:pt modelId="{078044D8-9CD9-4663-BD40-BB35D4273C98}" type="pres">
      <dgm:prSet presAssocID="{4402A7E1-E09E-462C-AE8B-DFF36AF69151}" presName="childrenComposite" presStyleCnt="0"/>
      <dgm:spPr/>
    </dgm:pt>
    <dgm:pt modelId="{B9AFE62C-B167-4854-9ACB-5424FCED7E8B}" type="pres">
      <dgm:prSet presAssocID="{4402A7E1-E09E-462C-AE8B-DFF36AF69151}" presName="dummyMaxCanvas_ChildArea" presStyleCnt="0"/>
      <dgm:spPr/>
    </dgm:pt>
    <dgm:pt modelId="{51FC8DBB-064D-4DD9-8483-DBF335823D73}" type="pres">
      <dgm:prSet presAssocID="{4402A7E1-E09E-462C-AE8B-DFF36AF69151}" presName="fulcrum" presStyleLbl="alignAccFollowNode1" presStyleIdx="2" presStyleCnt="4" custScaleX="53851" custScaleY="53851" custLinFactNeighborY="-26380"/>
      <dgm:spPr>
        <a:solidFill>
          <a:schemeClr val="bg1">
            <a:lumMod val="75000"/>
          </a:schemeClr>
        </a:solidFill>
        <a:ln>
          <a:solidFill>
            <a:schemeClr val="dk2">
              <a:tint val="40000"/>
              <a:hueOff val="0"/>
              <a:satOff val="0"/>
              <a:lumOff val="0"/>
            </a:schemeClr>
          </a:solidFill>
        </a:ln>
      </dgm:spPr>
    </dgm:pt>
    <dgm:pt modelId="{445F014F-70D6-472A-B416-EB4C2FAD791D}" type="pres">
      <dgm:prSet presAssocID="{4402A7E1-E09E-462C-AE8B-DFF36AF69151}" presName="balance_34" presStyleLbl="alignAccFollowNode1" presStyleIdx="3" presStyleCnt="4" custScaleX="130250" custScaleY="85443">
        <dgm:presLayoutVars>
          <dgm:bulletEnabled val="1"/>
        </dgm:presLayoutVars>
      </dgm:prSet>
      <dgm:spPr>
        <a:solidFill>
          <a:schemeClr val="bg1">
            <a:lumMod val="75000"/>
            <a:alpha val="90000"/>
          </a:schemeClr>
        </a:solidFill>
      </dgm:spPr>
    </dgm:pt>
    <dgm:pt modelId="{346ABD5E-3AFD-4ACF-B86F-E27A3F3CDAC0}" type="pres">
      <dgm:prSet presAssocID="{4402A7E1-E09E-462C-AE8B-DFF36AF69151}" presName="right_34_1" presStyleLbl="node1" presStyleIdx="0" presStyleCnt="7" custScaleX="123408">
        <dgm:presLayoutVars>
          <dgm:bulletEnabled val="1"/>
        </dgm:presLayoutVars>
      </dgm:prSet>
      <dgm:spPr>
        <a:prstGeom prst="rect">
          <a:avLst/>
        </a:prstGeom>
      </dgm:spPr>
    </dgm:pt>
    <dgm:pt modelId="{137D34E8-F8C9-46A6-A828-FEFA99C944F7}" type="pres">
      <dgm:prSet presAssocID="{4402A7E1-E09E-462C-AE8B-DFF36AF69151}" presName="right_34_2" presStyleLbl="node1" presStyleIdx="1" presStyleCnt="7" custScaleX="123408">
        <dgm:presLayoutVars>
          <dgm:bulletEnabled val="1"/>
        </dgm:presLayoutVars>
      </dgm:prSet>
      <dgm:spPr>
        <a:prstGeom prst="rect">
          <a:avLst/>
        </a:prstGeom>
      </dgm:spPr>
    </dgm:pt>
    <dgm:pt modelId="{1F1225EB-70AE-4D20-BD8E-25BC63CBC06B}" type="pres">
      <dgm:prSet presAssocID="{4402A7E1-E09E-462C-AE8B-DFF36AF69151}" presName="right_34_3" presStyleLbl="node1" presStyleIdx="2" presStyleCnt="7" custScaleX="123408">
        <dgm:presLayoutVars>
          <dgm:bulletEnabled val="1"/>
        </dgm:presLayoutVars>
      </dgm:prSet>
      <dgm:spPr>
        <a:prstGeom prst="rect">
          <a:avLst/>
        </a:prstGeom>
      </dgm:spPr>
    </dgm:pt>
    <dgm:pt modelId="{D86766BC-FA79-4C3F-8097-9762F8A1144B}" type="pres">
      <dgm:prSet presAssocID="{4402A7E1-E09E-462C-AE8B-DFF36AF69151}" presName="right_34_4" presStyleLbl="node1" presStyleIdx="3" presStyleCnt="7" custScaleX="123408" custLinFactNeighborX="-240" custLinFactNeighborY="1786">
        <dgm:presLayoutVars>
          <dgm:bulletEnabled val="1"/>
        </dgm:presLayoutVars>
      </dgm:prSet>
      <dgm:spPr>
        <a:prstGeom prst="rect">
          <a:avLst/>
        </a:prstGeom>
      </dgm:spPr>
    </dgm:pt>
    <dgm:pt modelId="{22C1FB8A-399C-4709-A18B-DDCAE3B07C1C}" type="pres">
      <dgm:prSet presAssocID="{4402A7E1-E09E-462C-AE8B-DFF36AF69151}" presName="left_34_1" presStyleLbl="node1" presStyleIdx="4" presStyleCnt="7" custScaleX="121270">
        <dgm:presLayoutVars>
          <dgm:bulletEnabled val="1"/>
        </dgm:presLayoutVars>
      </dgm:prSet>
      <dgm:spPr>
        <a:prstGeom prst="rect">
          <a:avLst/>
        </a:prstGeom>
      </dgm:spPr>
    </dgm:pt>
    <dgm:pt modelId="{23B243EB-8A8B-4486-9A17-F1A3BD5DE71D}" type="pres">
      <dgm:prSet presAssocID="{4402A7E1-E09E-462C-AE8B-DFF36AF69151}" presName="left_34_2" presStyleLbl="node1" presStyleIdx="5" presStyleCnt="7" custScaleX="121270">
        <dgm:presLayoutVars>
          <dgm:bulletEnabled val="1"/>
        </dgm:presLayoutVars>
      </dgm:prSet>
      <dgm:spPr>
        <a:prstGeom prst="rect">
          <a:avLst/>
        </a:prstGeom>
      </dgm:spPr>
    </dgm:pt>
    <dgm:pt modelId="{ABB86A52-1B09-4CCF-8E6A-D60ED0449F92}" type="pres">
      <dgm:prSet presAssocID="{4402A7E1-E09E-462C-AE8B-DFF36AF69151}" presName="left_34_3" presStyleLbl="node1" presStyleIdx="6" presStyleCnt="7" custScaleX="121270">
        <dgm:presLayoutVars>
          <dgm:bulletEnabled val="1"/>
        </dgm:presLayoutVars>
      </dgm:prSet>
      <dgm:spPr>
        <a:prstGeom prst="rect">
          <a:avLst/>
        </a:prstGeom>
      </dgm:spPr>
    </dgm:pt>
  </dgm:ptLst>
  <dgm:cxnLst>
    <dgm:cxn modelId="{3B473F05-7CE1-4D75-BF98-0711A475D543}" type="presOf" srcId="{AEB4CE27-77CE-4516-B1BE-F65E131F33BC}" destId="{22C1FB8A-399C-4709-A18B-DDCAE3B07C1C}" srcOrd="0" destOrd="0" presId="urn:microsoft.com/office/officeart/2005/8/layout/balance1"/>
    <dgm:cxn modelId="{13B92C08-4DF5-4706-948F-E3D5A72D60E5}" srcId="{4CFE8BDA-D5BA-4854-8D02-B68828C7B871}" destId="{AEB4CE27-77CE-4516-B1BE-F65E131F33BC}" srcOrd="0" destOrd="0" parTransId="{09F2AD0C-E1B0-4706-9DBF-EAB4F3BA5565}" sibTransId="{86B2CAD3-FC5A-4732-8ECC-4D7144903E36}"/>
    <dgm:cxn modelId="{ED473F21-F3D6-452A-A7FE-409F9E51B423}" srcId="{4CFE8BDA-D5BA-4854-8D02-B68828C7B871}" destId="{E3EF9E1C-2143-4F23-BB39-0CF0742E52BB}" srcOrd="1" destOrd="0" parTransId="{43F2CBF5-C3A2-455C-81FD-CAF8AE377D26}" sibTransId="{13F4AD5D-3BC7-4A56-B6EE-CDFB325CFB75}"/>
    <dgm:cxn modelId="{C72B743E-0259-4616-AF69-7FE10338499B}" srcId="{4402A7E1-E09E-462C-AE8B-DFF36AF69151}" destId="{1623B16D-4728-4F72-BF34-99BD37F29270}" srcOrd="1" destOrd="0" parTransId="{1913AB72-5744-4370-8D1F-1230985B5EDA}" sibTransId="{D6C9CF10-0EC5-4422-A456-348C3168B1D3}"/>
    <dgm:cxn modelId="{D8B2AC61-7936-40E3-8EFE-0C600C15E00D}" type="presOf" srcId="{B2F7F385-822D-4F04-8F16-BFC22FB10AA7}" destId="{1F1225EB-70AE-4D20-BD8E-25BC63CBC06B}" srcOrd="0" destOrd="0" presId="urn:microsoft.com/office/officeart/2005/8/layout/balance1"/>
    <dgm:cxn modelId="{8FC9D644-360E-464C-A84D-513201D5BE25}" srcId="{4402A7E1-E09E-462C-AE8B-DFF36AF69151}" destId="{4CFE8BDA-D5BA-4854-8D02-B68828C7B871}" srcOrd="0" destOrd="0" parTransId="{03FD8B67-B6E5-450C-9A00-C8EC35C36456}" sibTransId="{1B61EC27-A499-4D94-95E9-C978E90C4A77}"/>
    <dgm:cxn modelId="{8F47D266-1F07-4367-A963-D83CA866756A}" srcId="{1623B16D-4728-4F72-BF34-99BD37F29270}" destId="{CF9FE03C-DFC9-4564-AC0C-A8522DF11FF7}" srcOrd="3" destOrd="0" parTransId="{D6531F4F-A328-4FD3-B83E-4D63184F0BF1}" sibTransId="{2E2F1D6D-F0A9-4873-98D0-4E2495CD01DE}"/>
    <dgm:cxn modelId="{6D2DE06E-7842-43D8-B0F8-9034D6B2DB30}" srcId="{1623B16D-4728-4F72-BF34-99BD37F29270}" destId="{70D48B9A-9754-4622-9078-EB97BB5A3181}" srcOrd="1" destOrd="0" parTransId="{156B5D76-2F9A-446B-B043-4DC75DFA067C}" sibTransId="{57EF8F68-2930-45E4-923D-89CDC273CD54}"/>
    <dgm:cxn modelId="{F173E27F-1802-4435-BBA3-632A4CCDD941}" type="presOf" srcId="{4CFE8BDA-D5BA-4854-8D02-B68828C7B871}" destId="{A126CEC7-5840-436F-8606-86567025173A}" srcOrd="0" destOrd="0" presId="urn:microsoft.com/office/officeart/2005/8/layout/balance1"/>
    <dgm:cxn modelId="{4141D883-D844-4046-8DDB-DA55D60D7510}" type="presOf" srcId="{E3EF9E1C-2143-4F23-BB39-0CF0742E52BB}" destId="{23B243EB-8A8B-4486-9A17-F1A3BD5DE71D}" srcOrd="0" destOrd="0" presId="urn:microsoft.com/office/officeart/2005/8/layout/balance1"/>
    <dgm:cxn modelId="{67488396-AB1A-49ED-84F7-B437B7B98881}" type="presOf" srcId="{70D48B9A-9754-4622-9078-EB97BB5A3181}" destId="{137D34E8-F8C9-46A6-A828-FEFA99C944F7}" srcOrd="0" destOrd="0" presId="urn:microsoft.com/office/officeart/2005/8/layout/balance1"/>
    <dgm:cxn modelId="{F43576AA-3118-4C03-91CA-5479065DB3F0}" srcId="{1623B16D-4728-4F72-BF34-99BD37F29270}" destId="{DCAB25A5-C9F5-4C5B-BF76-D6E6465EB308}" srcOrd="0" destOrd="0" parTransId="{C83A9424-0063-48BB-B381-96DD85F9EADC}" sibTransId="{48C7CF42-C1C0-4879-A482-F38B630A84BB}"/>
    <dgm:cxn modelId="{714B58B8-D317-412A-A71A-08C5A057F024}" srcId="{4CFE8BDA-D5BA-4854-8D02-B68828C7B871}" destId="{A42AC55A-6468-4C90-9F9C-CC38DF6AB280}" srcOrd="2" destOrd="0" parTransId="{36EEFB28-3EEA-4F3B-8D5F-D8585A2CB263}" sibTransId="{87D651B5-50EC-4B2E-8C1C-48066688A1A2}"/>
    <dgm:cxn modelId="{C1FFA6CF-194A-4A44-9F77-EBA43260D7F2}" type="presOf" srcId="{1623B16D-4728-4F72-BF34-99BD37F29270}" destId="{CF1CA493-EBA2-4DD2-94F4-C7C9CD248FAB}" srcOrd="0" destOrd="0" presId="urn:microsoft.com/office/officeart/2005/8/layout/balance1"/>
    <dgm:cxn modelId="{DFBB56D7-C9C7-4D13-BF45-A25624A8BEBF}" type="presOf" srcId="{DCAB25A5-C9F5-4C5B-BF76-D6E6465EB308}" destId="{346ABD5E-3AFD-4ACF-B86F-E27A3F3CDAC0}" srcOrd="0" destOrd="0" presId="urn:microsoft.com/office/officeart/2005/8/layout/balance1"/>
    <dgm:cxn modelId="{9F5F18E2-C11E-40F3-BFCF-9591BBC647F8}" srcId="{1623B16D-4728-4F72-BF34-99BD37F29270}" destId="{B2F7F385-822D-4F04-8F16-BFC22FB10AA7}" srcOrd="2" destOrd="0" parTransId="{B6A54A58-6CFF-4BA9-AEDE-9FAD792348F6}" sibTransId="{ECEF0C26-7169-4E27-A39F-6C97E334CEC3}"/>
    <dgm:cxn modelId="{B88C23E9-8511-4B4E-BAD6-C948EE36685B}" type="presOf" srcId="{A42AC55A-6468-4C90-9F9C-CC38DF6AB280}" destId="{ABB86A52-1B09-4CCF-8E6A-D60ED0449F92}" srcOrd="0" destOrd="0" presId="urn:microsoft.com/office/officeart/2005/8/layout/balance1"/>
    <dgm:cxn modelId="{3754DBEA-9B87-4D59-88A7-357D5CE26BCD}" type="presOf" srcId="{4402A7E1-E09E-462C-AE8B-DFF36AF69151}" destId="{AC129148-0D03-41DD-AB99-FDD3B6FFF15E}" srcOrd="0" destOrd="0" presId="urn:microsoft.com/office/officeart/2005/8/layout/balance1"/>
    <dgm:cxn modelId="{D2228EEE-134C-49D2-A2EB-663C0D141B1B}" type="presOf" srcId="{CF9FE03C-DFC9-4564-AC0C-A8522DF11FF7}" destId="{D86766BC-FA79-4C3F-8097-9762F8A1144B}" srcOrd="0" destOrd="0" presId="urn:microsoft.com/office/officeart/2005/8/layout/balance1"/>
    <dgm:cxn modelId="{2282491E-A87E-4482-B3A9-0C2DF0D3CFA1}" type="presParOf" srcId="{AC129148-0D03-41DD-AB99-FDD3B6FFF15E}" destId="{E8EB7B73-7EC1-419A-A969-7B2855C3E6C8}" srcOrd="0" destOrd="0" presId="urn:microsoft.com/office/officeart/2005/8/layout/balance1"/>
    <dgm:cxn modelId="{E70F7499-00F8-4ED6-9199-43B559564E65}" type="presParOf" srcId="{AC129148-0D03-41DD-AB99-FDD3B6FFF15E}" destId="{BB571241-FA47-4987-8724-E48320B9E7D6}" srcOrd="1" destOrd="0" presId="urn:microsoft.com/office/officeart/2005/8/layout/balance1"/>
    <dgm:cxn modelId="{564EE460-94DF-4457-BE9A-80642B681D11}" type="presParOf" srcId="{BB571241-FA47-4987-8724-E48320B9E7D6}" destId="{A126CEC7-5840-436F-8606-86567025173A}" srcOrd="0" destOrd="0" presId="urn:microsoft.com/office/officeart/2005/8/layout/balance1"/>
    <dgm:cxn modelId="{1F14FA99-5856-4200-A8A3-68E13888B834}" type="presParOf" srcId="{BB571241-FA47-4987-8724-E48320B9E7D6}" destId="{CF1CA493-EBA2-4DD2-94F4-C7C9CD248FAB}" srcOrd="1" destOrd="0" presId="urn:microsoft.com/office/officeart/2005/8/layout/balance1"/>
    <dgm:cxn modelId="{D53C8489-5153-4C3B-AD97-4F927F7FDB01}" type="presParOf" srcId="{AC129148-0D03-41DD-AB99-FDD3B6FFF15E}" destId="{078044D8-9CD9-4663-BD40-BB35D4273C98}" srcOrd="2" destOrd="0" presId="urn:microsoft.com/office/officeart/2005/8/layout/balance1"/>
    <dgm:cxn modelId="{0AE1575F-5C3C-4606-8A36-27A52A4BF161}" type="presParOf" srcId="{078044D8-9CD9-4663-BD40-BB35D4273C98}" destId="{B9AFE62C-B167-4854-9ACB-5424FCED7E8B}" srcOrd="0" destOrd="0" presId="urn:microsoft.com/office/officeart/2005/8/layout/balance1"/>
    <dgm:cxn modelId="{EED7A47F-E242-4661-B2ED-E6607D77CC6F}" type="presParOf" srcId="{078044D8-9CD9-4663-BD40-BB35D4273C98}" destId="{51FC8DBB-064D-4DD9-8483-DBF335823D73}" srcOrd="1" destOrd="0" presId="urn:microsoft.com/office/officeart/2005/8/layout/balance1"/>
    <dgm:cxn modelId="{CF9885F0-C8D1-46EF-A41A-7E2539CD48E0}" type="presParOf" srcId="{078044D8-9CD9-4663-BD40-BB35D4273C98}" destId="{445F014F-70D6-472A-B416-EB4C2FAD791D}" srcOrd="2" destOrd="0" presId="urn:microsoft.com/office/officeart/2005/8/layout/balance1"/>
    <dgm:cxn modelId="{FBD132E3-573C-4538-A934-1E773CD9EBE6}" type="presParOf" srcId="{078044D8-9CD9-4663-BD40-BB35D4273C98}" destId="{346ABD5E-3AFD-4ACF-B86F-E27A3F3CDAC0}" srcOrd="3" destOrd="0" presId="urn:microsoft.com/office/officeart/2005/8/layout/balance1"/>
    <dgm:cxn modelId="{B30A9ED2-AE52-4EDB-B8D4-EC12FCB15F4A}" type="presParOf" srcId="{078044D8-9CD9-4663-BD40-BB35D4273C98}" destId="{137D34E8-F8C9-46A6-A828-FEFA99C944F7}" srcOrd="4" destOrd="0" presId="urn:microsoft.com/office/officeart/2005/8/layout/balance1"/>
    <dgm:cxn modelId="{21D0EDD5-5F5F-42D7-9F1C-9EFB4905D3A3}" type="presParOf" srcId="{078044D8-9CD9-4663-BD40-BB35D4273C98}" destId="{1F1225EB-70AE-4D20-BD8E-25BC63CBC06B}" srcOrd="5" destOrd="0" presId="urn:microsoft.com/office/officeart/2005/8/layout/balance1"/>
    <dgm:cxn modelId="{096981AF-8E92-4D92-91C1-9AA07B3C1178}" type="presParOf" srcId="{078044D8-9CD9-4663-BD40-BB35D4273C98}" destId="{D86766BC-FA79-4C3F-8097-9762F8A1144B}" srcOrd="6" destOrd="0" presId="urn:microsoft.com/office/officeart/2005/8/layout/balance1"/>
    <dgm:cxn modelId="{8B7E895C-4B82-4CB5-A382-36D882A93EC3}" type="presParOf" srcId="{078044D8-9CD9-4663-BD40-BB35D4273C98}" destId="{22C1FB8A-399C-4709-A18B-DDCAE3B07C1C}" srcOrd="7" destOrd="0" presId="urn:microsoft.com/office/officeart/2005/8/layout/balance1"/>
    <dgm:cxn modelId="{90409C19-6784-4C57-93B7-A0F476DCD45D}" type="presParOf" srcId="{078044D8-9CD9-4663-BD40-BB35D4273C98}" destId="{23B243EB-8A8B-4486-9A17-F1A3BD5DE71D}" srcOrd="8" destOrd="0" presId="urn:microsoft.com/office/officeart/2005/8/layout/balance1"/>
    <dgm:cxn modelId="{D0987ED8-3E1A-4842-926D-2153DA3D4DEA}" type="presParOf" srcId="{078044D8-9CD9-4663-BD40-BB35D4273C98}" destId="{ABB86A52-1B09-4CCF-8E6A-D60ED0449F92}" srcOrd="9" destOrd="0" presId="urn:microsoft.com/office/officeart/2005/8/layout/balanc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26CEC7-5840-436F-8606-86567025173A}">
      <dsp:nvSpPr>
        <dsp:cNvPr id="0" name=""/>
        <dsp:cNvSpPr/>
      </dsp:nvSpPr>
      <dsp:spPr>
        <a:xfrm>
          <a:off x="1980341" y="398618"/>
          <a:ext cx="2185276" cy="734398"/>
        </a:xfrm>
        <a:prstGeom prst="rect">
          <a:avLst/>
        </a:prstGeom>
        <a:solidFill>
          <a:schemeClr val="tx1">
            <a:lumMod val="50000"/>
            <a:lumOff val="5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spc="-150" dirty="0">
              <a:latin typeface="Arial Nova" panose="020B0504020202020204" pitchFamily="34" charset="0"/>
              <a:ea typeface="Roboto Medium" panose="02000000000000000000" pitchFamily="2" charset="0"/>
              <a:cs typeface="Roboto Medium" panose="02000000000000000000" pitchFamily="2" charset="0"/>
            </a:rPr>
            <a:t>POTENTIAL</a:t>
          </a:r>
        </a:p>
      </dsp:txBody>
      <dsp:txXfrm>
        <a:off x="1980341" y="398618"/>
        <a:ext cx="2185276" cy="734398"/>
      </dsp:txXfrm>
    </dsp:sp>
    <dsp:sp modelId="{CF1CA493-EBA2-4DD2-94F4-C7C9CD248FAB}">
      <dsp:nvSpPr>
        <dsp:cNvPr id="0" name=""/>
        <dsp:cNvSpPr/>
      </dsp:nvSpPr>
      <dsp:spPr>
        <a:xfrm>
          <a:off x="5140053" y="398618"/>
          <a:ext cx="2038054" cy="734398"/>
        </a:xfrm>
        <a:prstGeom prst="rect">
          <a:avLst/>
        </a:prstGeom>
        <a:solidFill>
          <a:schemeClr val="tx1">
            <a:lumMod val="50000"/>
            <a:lumOff val="50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spc="-150" dirty="0">
              <a:latin typeface="Arial Nova" panose="020B0504020202020204" pitchFamily="34" charset="0"/>
              <a:ea typeface="Roboto Medium" panose="02000000000000000000" pitchFamily="2" charset="0"/>
              <a:cs typeface="Roboto Medium" panose="02000000000000000000" pitchFamily="2" charset="0"/>
            </a:rPr>
            <a:t>RISKS</a:t>
          </a:r>
        </a:p>
      </dsp:txBody>
      <dsp:txXfrm>
        <a:off x="5140053" y="398618"/>
        <a:ext cx="2038054" cy="734398"/>
      </dsp:txXfrm>
    </dsp:sp>
    <dsp:sp modelId="{51FC8DBB-064D-4DD9-8483-DBF335823D73}">
      <dsp:nvSpPr>
        <dsp:cNvPr id="0" name=""/>
        <dsp:cNvSpPr/>
      </dsp:nvSpPr>
      <dsp:spPr>
        <a:xfrm>
          <a:off x="4155675" y="5129582"/>
          <a:ext cx="490330" cy="490330"/>
        </a:xfrm>
        <a:prstGeom prst="triangle">
          <a:avLst/>
        </a:prstGeom>
        <a:solidFill>
          <a:schemeClr val="bg1">
            <a:lumMod val="75000"/>
          </a:schemeClr>
        </a:solidFill>
        <a:ln w="12700" cap="flat" cmpd="sng" algn="ctr">
          <a:solidFill>
            <a:schemeClr val="dk2">
              <a:tint val="40000"/>
              <a:hueOff val="0"/>
              <a:satOff val="0"/>
              <a:lumOff val="0"/>
            </a:schemeClr>
          </a:solidFill>
          <a:prstDash val="solid"/>
          <a:miter lim="800000"/>
        </a:ln>
        <a:effectLst/>
      </dsp:spPr>
      <dsp:style>
        <a:lnRef idx="2">
          <a:scrgbClr r="0" g="0" b="0"/>
        </a:lnRef>
        <a:fillRef idx="1">
          <a:scrgbClr r="0" g="0" b="0"/>
        </a:fillRef>
        <a:effectRef idx="0">
          <a:scrgbClr r="0" g="0" b="0"/>
        </a:effectRef>
        <a:fontRef idx="minor"/>
      </dsp:style>
    </dsp:sp>
    <dsp:sp modelId="{445F014F-70D6-472A-B416-EB4C2FAD791D}">
      <dsp:nvSpPr>
        <dsp:cNvPr id="0" name=""/>
        <dsp:cNvSpPr/>
      </dsp:nvSpPr>
      <dsp:spPr>
        <a:xfrm rot="240000">
          <a:off x="2066170" y="4797321"/>
          <a:ext cx="4669339" cy="326512"/>
        </a:xfrm>
        <a:prstGeom prst="rect">
          <a:avLst/>
        </a:prstGeom>
        <a:solidFill>
          <a:schemeClr val="bg1">
            <a:lumMod val="75000"/>
            <a:alpha val="90000"/>
          </a:schemeClr>
        </a:solidFill>
        <a:ln w="12700" cap="flat" cmpd="sng" algn="ctr">
          <a:solidFill>
            <a:schemeClr val="dk2">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6ABD5E-3AFD-4ACF-B86F-E27A3F3CDAC0}">
      <dsp:nvSpPr>
        <dsp:cNvPr id="0" name=""/>
        <dsp:cNvSpPr/>
      </dsp:nvSpPr>
      <dsp:spPr>
        <a:xfrm rot="240000">
          <a:off x="4694236" y="4099333"/>
          <a:ext cx="2691122" cy="71240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t>Environmental &amp; social risks</a:t>
          </a:r>
        </a:p>
      </dsp:txBody>
      <dsp:txXfrm>
        <a:off x="4694236" y="4099333"/>
        <a:ext cx="2691122" cy="712403"/>
      </dsp:txXfrm>
    </dsp:sp>
    <dsp:sp modelId="{137D34E8-F8C9-46A6-A828-FEFA99C944F7}">
      <dsp:nvSpPr>
        <dsp:cNvPr id="0" name=""/>
        <dsp:cNvSpPr/>
      </dsp:nvSpPr>
      <dsp:spPr>
        <a:xfrm rot="240000">
          <a:off x="4754938" y="3298065"/>
          <a:ext cx="2691122" cy="71240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t>Regulatory &amp;</a:t>
          </a:r>
          <a:b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br>
          <a: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t> legal risks</a:t>
          </a:r>
        </a:p>
      </dsp:txBody>
      <dsp:txXfrm>
        <a:off x="4754938" y="3298065"/>
        <a:ext cx="2691122" cy="712403"/>
      </dsp:txXfrm>
    </dsp:sp>
    <dsp:sp modelId="{1F1225EB-70AE-4D20-BD8E-25BC63CBC06B}">
      <dsp:nvSpPr>
        <dsp:cNvPr id="0" name=""/>
        <dsp:cNvSpPr/>
      </dsp:nvSpPr>
      <dsp:spPr>
        <a:xfrm rot="240000">
          <a:off x="4815640" y="2496797"/>
          <a:ext cx="2691122" cy="71240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t>Macroeconomic risks</a:t>
          </a:r>
        </a:p>
      </dsp:txBody>
      <dsp:txXfrm>
        <a:off x="4815640" y="2496797"/>
        <a:ext cx="2691122" cy="712403"/>
      </dsp:txXfrm>
    </dsp:sp>
    <dsp:sp modelId="{D86766BC-FA79-4C3F-8097-9762F8A1144B}">
      <dsp:nvSpPr>
        <dsp:cNvPr id="0" name=""/>
        <dsp:cNvSpPr/>
      </dsp:nvSpPr>
      <dsp:spPr>
        <a:xfrm rot="240000">
          <a:off x="4871025" y="1711575"/>
          <a:ext cx="2691122" cy="71240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t>Perceived risks</a:t>
          </a:r>
        </a:p>
      </dsp:txBody>
      <dsp:txXfrm>
        <a:off x="4871025" y="1711575"/>
        <a:ext cx="2691122" cy="712403"/>
      </dsp:txXfrm>
    </dsp:sp>
    <dsp:sp modelId="{22C1FB8A-399C-4709-A18B-DDCAE3B07C1C}">
      <dsp:nvSpPr>
        <dsp:cNvPr id="0" name=""/>
        <dsp:cNvSpPr/>
      </dsp:nvSpPr>
      <dsp:spPr>
        <a:xfrm rot="240000">
          <a:off x="1561586" y="3879137"/>
          <a:ext cx="2643402" cy="7157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t>Demographic dividends</a:t>
          </a:r>
        </a:p>
      </dsp:txBody>
      <dsp:txXfrm>
        <a:off x="1561586" y="3879137"/>
        <a:ext cx="2643402" cy="715740"/>
      </dsp:txXfrm>
    </dsp:sp>
    <dsp:sp modelId="{23B243EB-8A8B-4486-9A17-F1A3BD5DE71D}">
      <dsp:nvSpPr>
        <dsp:cNvPr id="0" name=""/>
        <dsp:cNvSpPr/>
      </dsp:nvSpPr>
      <dsp:spPr>
        <a:xfrm rot="240000">
          <a:off x="1622288" y="3077869"/>
          <a:ext cx="2643402" cy="7157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t>Natural endowments</a:t>
          </a:r>
        </a:p>
      </dsp:txBody>
      <dsp:txXfrm>
        <a:off x="1622288" y="3077869"/>
        <a:ext cx="2643402" cy="715740"/>
      </dsp:txXfrm>
    </dsp:sp>
    <dsp:sp modelId="{ABB86A52-1B09-4CCF-8E6A-D60ED0449F92}">
      <dsp:nvSpPr>
        <dsp:cNvPr id="0" name=""/>
        <dsp:cNvSpPr/>
      </dsp:nvSpPr>
      <dsp:spPr>
        <a:xfrm rot="240000">
          <a:off x="1682990" y="2276601"/>
          <a:ext cx="2643402" cy="71574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a:latin typeface="Arial Narrow" panose="020B0606020202030204" pitchFamily="34" charset="0"/>
              <a:ea typeface="Roboto Condensed Light" panose="02000000000000000000" pitchFamily="2" charset="0"/>
              <a:cs typeface="Roboto Light" panose="02000000000000000000" pitchFamily="2" charset="0"/>
            </a:rPr>
            <a:t>A continental single market</a:t>
          </a:r>
        </a:p>
      </dsp:txBody>
      <dsp:txXfrm>
        <a:off x="1682990" y="2276601"/>
        <a:ext cx="2643402" cy="715740"/>
      </dsp:txXfrm>
    </dsp:sp>
  </dsp:spTree>
</dsp:drawing>
</file>

<file path=ppt/diagrams/layout1.xml><?xml version="1.0" encoding="utf-8"?>
<dgm:layoutDef xmlns:dgm="http://schemas.openxmlformats.org/drawingml/2006/diagram" xmlns:a="http://schemas.openxmlformats.org/drawingml/2006/main" uniqueId="urn:microsoft.com/office/officeart/2005/8/layout/balance1">
  <dgm:title val=""/>
  <dgm:desc val=""/>
  <dgm:catLst>
    <dgm:cat type="relationship" pri="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23">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25" srcId="2" destId="23" srcOrd="0" destOrd="0"/>
      </dgm:cxnLst>
      <dgm:bg/>
      <dgm:whole/>
    </dgm:dataModel>
  </dgm:sampData>
  <dgm:styleData>
    <dgm:dataModel>
      <dgm:ptLst>
        <dgm:pt modelId="0" type="doc"/>
        <dgm:pt modelId="1"/>
        <dgm:pt modelId="11"/>
        <dgm:pt modelId="12"/>
        <dgm:pt modelId="2"/>
        <dgm:pt modelId="21"/>
        <dgm:pt modelId="22"/>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tyleData>
  <dgm:clrData>
    <dgm:dataModel>
      <dgm:ptLst>
        <dgm:pt modelId="0" type="doc"/>
        <dgm:pt modelId="1"/>
        <dgm:pt modelId="11"/>
        <dgm:pt modelId="12"/>
        <dgm:pt modelId="13"/>
        <dgm:pt modelId="2"/>
        <dgm:pt modelId="21"/>
        <dgm:pt modelId="22"/>
        <dgm:pt modelId="23"/>
      </dgm:ptLst>
      <dgm:cxnLst>
        <dgm:cxn modelId="4" srcId="0" destId="1" srcOrd="0" destOrd="0"/>
        <dgm:cxn modelId="5" srcId="0" destId="2" srcOrd="1" destOrd="0"/>
        <dgm:cxn modelId="15" srcId="1" destId="11" srcOrd="0" destOrd="0"/>
        <dgm:cxn modelId="16" srcId="1" destId="12" srcOrd="0" destOrd="0"/>
        <dgm:cxn modelId="17" srcId="1" destId="13" srcOrd="0" destOrd="0"/>
        <dgm:cxn modelId="25" srcId="2" destId="21" srcOrd="0" destOrd="0"/>
        <dgm:cxn modelId="26" srcId="2" destId="22" srcOrd="0" destOrd="0"/>
        <dgm:cxn modelId="27" srcId="2" destId="23" srcOrd="0" destOrd="0"/>
      </dgm:cxnLst>
      <dgm:bg/>
      <dgm:whole/>
    </dgm:dataModel>
  </dgm:clrData>
  <dgm:layoutNode name="outerComposite">
    <dgm:varLst>
      <dgm:chMax val="2"/>
      <dgm:animLvl val="lvl"/>
      <dgm:resizeHandles val="exact"/>
    </dgm:varLst>
    <dgm:alg type="composite">
      <dgm:param type="ar" val="1"/>
    </dgm:alg>
    <dgm:shape xmlns:r="http://schemas.openxmlformats.org/officeDocument/2006/relationships" r:blip="">
      <dgm:adjLst/>
    </dgm:shape>
    <dgm:presOf/>
    <dgm:constrLst>
      <dgm:constr type="h" for="ch" forName="parentComposite" refType="h" refFor="ch" refForName="dummyMaxCanvas" op="equ" fact="0.2"/>
      <dgm:constr type="t" for="ch" forName="parentComposite"/>
      <dgm:constr type="h" for="ch" forName="childrenComposite" refType="h" refFor="ch" refForName="dummyMaxCanvas" op="equ" fact="0.8"/>
      <dgm:constr type="t" for="ch" forName="childrenComposite" refType="h" refFor="ch" refForName="dummyMaxCanvas" fact="0.2"/>
    </dgm:constrLst>
    <dgm:ruleLst/>
    <dgm:layoutNode name="dummyMaxCanvas">
      <dgm:alg type="sp"/>
      <dgm:shape xmlns:r="http://schemas.openxmlformats.org/officeDocument/2006/relationships" r:blip="">
        <dgm:adjLst/>
      </dgm:shape>
      <dgm:presOf/>
      <dgm:constrLst/>
      <dgm:ruleLst/>
    </dgm:layoutNode>
    <dgm:layoutNode name="parentComposite">
      <dgm:alg type="composite"/>
      <dgm:shape xmlns:r="http://schemas.openxmlformats.org/officeDocument/2006/relationships" r:blip="">
        <dgm:adjLst/>
      </dgm:shape>
      <dgm:presOf/>
      <dgm:constrLst>
        <dgm:constr type="w" for="ch" forName="parent1" refType="w" fact="0.36"/>
        <dgm:constr type="ctrX" for="ch" forName="parent1" refType="w" fact="0.24"/>
        <dgm:constr type="w" for="ch" forName="parent2" refType="w" fact="0.36"/>
        <dgm:constr type="ctrX" for="ch" forName="parent2" refType="w" fact="0.76"/>
        <dgm:constr type="primFontSz" for="ch" ptType="node" op="equ"/>
      </dgm:constrLst>
      <dgm:ruleLst/>
      <dgm:layoutNode name="parent1" styleLbl="alignAccFollowNode1">
        <dgm:varLst>
          <dgm:chMax val="4"/>
        </dgm:varLst>
        <dgm:alg type="tx"/>
        <dgm:shape xmlns:r="http://schemas.openxmlformats.org/officeDocument/2006/relationships" type="roundRect" r:blip="">
          <dgm:adjLst>
            <dgm:adj idx="1" val="0.1"/>
          </dgm:adjLst>
        </dgm:shape>
        <dgm:presOf axis="ch" ptType="node"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arent2" styleLbl="alignAccFollowNode1">
        <dgm:varLst>
          <dgm:chMax val="4"/>
        </dgm:varLst>
        <dgm:alg type="tx"/>
        <dgm:shape xmlns:r="http://schemas.openxmlformats.org/officeDocument/2006/relationships" type="roundRect" r:blip="">
          <dgm:adjLst>
            <dgm:adj idx="1" val="0.1"/>
          </dgm:adjLst>
        </dgm:shape>
        <dgm:presOf axis="ch" ptType="node" st="2" cnt="1"/>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layoutNode name="childrenComposite">
      <dgm:alg type="composite"/>
      <dgm:shape xmlns:r="http://schemas.openxmlformats.org/officeDocument/2006/relationships" r:blip="">
        <dgm:adjLst/>
      </dgm:shape>
      <dgm:presOf/>
      <dgm:constrLst>
        <dgm:constr type="primFontSz" for="ch" ptType="node" op="equ" val="65"/>
        <dgm:constr type="w" for="ch" forName="fulcrum" refType="w" fact="0.15"/>
        <dgm:constr type="h" for="ch" forName="fulcrum" refType="w" refFor="ch" refForName="fulcrum"/>
        <dgm:constr type="b" for="ch" forName="fulcrum" refType="h"/>
        <dgm:constr type="ctrX" for="ch" forName="fulcrum" refType="w" fact="0.5"/>
        <dgm:constr type="w" for="ch" forName="balance_00" refType="w" fact="0.9"/>
        <dgm:constr type="h" for="ch" forName="balance_00" refType="h" fact="0.076"/>
        <dgm:constr type="b" for="ch" forName="balance_00" refType="h" fact="0.81"/>
        <dgm:constr type="ctrX" for="ch" forName="balance_00" refType="w" fact="0.5"/>
        <dgm:constr type="w" for="ch" forName="balance_01" refType="w"/>
        <dgm:constr type="h" for="ch" forName="balance_01" refType="h" fact="0.157"/>
        <dgm:constr type="b" for="ch" forName="balance_01" refType="h" fact="0.85"/>
        <dgm:constr type="ctrX" for="ch" forName="balance_01" refType="w" fact="0.5"/>
        <dgm:constr type="w" for="ch" forName="balance_02" refType="w"/>
        <dgm:constr type="h" for="ch" forName="balance_02" refType="h" fact="0.157"/>
        <dgm:constr type="b" for="ch" forName="balance_02" refType="h" fact="0.85"/>
        <dgm:constr type="ctrX" for="ch" forName="balance_02" refType="w" fact="0.5"/>
        <dgm:constr type="w" for="ch" forName="balance_03" refType="w"/>
        <dgm:constr type="h" for="ch" forName="balance_03" refType="h" fact="0.157"/>
        <dgm:constr type="b" for="ch" forName="balance_03" refType="h" fact="0.85"/>
        <dgm:constr type="ctrX" for="ch" forName="balance_03" refType="w" fact="0.5"/>
        <dgm:constr type="w" for="ch" forName="balance_04" refType="w"/>
        <dgm:constr type="h" for="ch" forName="balance_04" refType="h" fact="0.157"/>
        <dgm:constr type="b" for="ch" forName="balance_04" refType="h" fact="0.85"/>
        <dgm:constr type="ctrX" for="ch" forName="balance_04" refType="w" fact="0.5"/>
        <dgm:constr type="w" for="ch" forName="balance_10" refType="w"/>
        <dgm:constr type="h" for="ch" forName="balance_10" refType="h" fact="0.157"/>
        <dgm:constr type="b" for="ch" forName="balance_10" refType="h" fact="0.85"/>
        <dgm:constr type="ctrX" for="ch" forName="balance_10" refType="w" fact="0.5"/>
        <dgm:constr type="w" for="ch" forName="balance_11" refType="w" fact="0.9"/>
        <dgm:constr type="h" for="ch" forName="balance_11" refType="h" fact="0.076"/>
        <dgm:constr type="b" for="ch" forName="balance_11" refType="h" fact="0.81"/>
        <dgm:constr type="ctrX" for="ch" forName="balance_11" refType="w" fact="0.5"/>
        <dgm:constr type="w" for="ch" forName="balance_12" refType="w"/>
        <dgm:constr type="h" for="ch" forName="balance_12" refType="h" fact="0.157"/>
        <dgm:constr type="b" for="ch" forName="balance_12" refType="h" fact="0.85"/>
        <dgm:constr type="ctrX" for="ch" forName="balance_12" refType="w" fact="0.5"/>
        <dgm:constr type="w" for="ch" forName="balance_13" refType="w"/>
        <dgm:constr type="h" for="ch" forName="balance_13" refType="h" fact="0.157"/>
        <dgm:constr type="b" for="ch" forName="balance_13" refType="h" fact="0.85"/>
        <dgm:constr type="ctrX" for="ch" forName="balance_13" refType="w" fact="0.5"/>
        <dgm:constr type="w" for="ch" forName="balance_14" refType="w"/>
        <dgm:constr type="h" for="ch" forName="balance_14" refType="h" fact="0.157"/>
        <dgm:constr type="b" for="ch" forName="balance_14" refType="h" fact="0.85"/>
        <dgm:constr type="ctrX" for="ch" forName="balance_14" refType="w" fact="0.5"/>
        <dgm:constr type="w" for="ch" forName="balance_20" refType="w"/>
        <dgm:constr type="h" for="ch" forName="balance_20" refType="h" fact="0.157"/>
        <dgm:constr type="b" for="ch" forName="balance_20" refType="h" fact="0.85"/>
        <dgm:constr type="ctrX" for="ch" forName="balance_20" refType="w" fact="0.5"/>
        <dgm:constr type="w" for="ch" forName="balance_21" refType="w"/>
        <dgm:constr type="h" for="ch" forName="balance_21" refType="h" fact="0.157"/>
        <dgm:constr type="b" for="ch" forName="balance_21" refType="h" fact="0.85"/>
        <dgm:constr type="ctrX" for="ch" forName="balance_21" refType="w" fact="0.5"/>
        <dgm:constr type="w" for="ch" forName="balance_22" refType="w" fact="0.9"/>
        <dgm:constr type="h" for="ch" forName="balance_22" refType="h" fact="0.076"/>
        <dgm:constr type="b" for="ch" forName="balance_22" refType="h" fact="0.81"/>
        <dgm:constr type="ctrX" for="ch" forName="balance_22" refType="w" fact="0.5"/>
        <dgm:constr type="w" for="ch" forName="balance_23" refType="w"/>
        <dgm:constr type="h" for="ch" forName="balance_23" refType="h" fact="0.157"/>
        <dgm:constr type="b" for="ch" forName="balance_23" refType="h" fact="0.85"/>
        <dgm:constr type="ctrX" for="ch" forName="balance_23" refType="w" fact="0.5"/>
        <dgm:constr type="w" for="ch" forName="balance_24" refType="w"/>
        <dgm:constr type="h" for="ch" forName="balance_24" refType="h" fact="0.157"/>
        <dgm:constr type="b" for="ch" forName="balance_24" refType="h" fact="0.85"/>
        <dgm:constr type="ctrX" for="ch" forName="balance_24" refType="w" fact="0.5"/>
        <dgm:constr type="w" for="ch" forName="balance_30" refType="w"/>
        <dgm:constr type="h" for="ch" forName="balance_30" refType="h" fact="0.157"/>
        <dgm:constr type="b" for="ch" forName="balance_30" refType="h" fact="0.85"/>
        <dgm:constr type="ctrX" for="ch" forName="balance_30" refType="w" fact="0.5"/>
        <dgm:constr type="w" for="ch" forName="balance_31" refType="w"/>
        <dgm:constr type="h" for="ch" forName="balance_31" refType="h" fact="0.157"/>
        <dgm:constr type="b" for="ch" forName="balance_31" refType="h" fact="0.85"/>
        <dgm:constr type="ctrX" for="ch" forName="balance_31" refType="w" fact="0.5"/>
        <dgm:constr type="w" for="ch" forName="balance_32" refType="w"/>
        <dgm:constr type="h" for="ch" forName="balance_32" refType="h" fact="0.157"/>
        <dgm:constr type="b" for="ch" forName="balance_32" refType="h" fact="0.85"/>
        <dgm:constr type="ctrX" for="ch" forName="balance_32" refType="w" fact="0.5"/>
        <dgm:constr type="w" for="ch" forName="balance_33" refType="w" fact="0.9"/>
        <dgm:constr type="h" for="ch" forName="balance_33" refType="h" fact="0.076"/>
        <dgm:constr type="b" for="ch" forName="balance_33" refType="h" fact="0.81"/>
        <dgm:constr type="ctrX" for="ch" forName="balance_33" refType="w" fact="0.5"/>
        <dgm:constr type="w" for="ch" forName="balance_34" refType="w"/>
        <dgm:constr type="h" for="ch" forName="balance_34" refType="h" fact="0.157"/>
        <dgm:constr type="b" for="ch" forName="balance_34" refType="h" fact="0.85"/>
        <dgm:constr type="ctrX" for="ch" forName="balance_34" refType="w" fact="0.5"/>
        <dgm:constr type="w" for="ch" forName="balance_40" refType="w"/>
        <dgm:constr type="h" for="ch" forName="balance_40" refType="h" fact="0.157"/>
        <dgm:constr type="b" for="ch" forName="balance_40" refType="h" fact="0.85"/>
        <dgm:constr type="ctrX" for="ch" forName="balance_40" refType="w" fact="0.5"/>
        <dgm:constr type="w" for="ch" forName="balance_41" refType="w"/>
        <dgm:constr type="h" for="ch" forName="balance_41" refType="h" fact="0.157"/>
        <dgm:constr type="b" for="ch" forName="balance_41" refType="h" fact="0.85"/>
        <dgm:constr type="ctrX" for="ch" forName="balance_41" refType="w" fact="0.5"/>
        <dgm:constr type="w" for="ch" forName="balance_42" refType="w"/>
        <dgm:constr type="h" for="ch" forName="balance_42" refType="h" fact="0.157"/>
        <dgm:constr type="b" for="ch" forName="balance_42" refType="h" fact="0.85"/>
        <dgm:constr type="ctrX" for="ch" forName="balance_42" refType="w" fact="0.5"/>
        <dgm:constr type="w" for="ch" forName="balance_43" refType="w"/>
        <dgm:constr type="h" for="ch" forName="balance_43" refType="h" fact="0.157"/>
        <dgm:constr type="b" for="ch" forName="balance_43" refType="h" fact="0.85"/>
        <dgm:constr type="ctrX" for="ch" forName="balance_43" refType="w" fact="0.5"/>
        <dgm:constr type="w" for="ch" forName="balance_44" refType="w" fact="0.9"/>
        <dgm:constr type="h" for="ch" forName="balance_44" refType="h" fact="0.076"/>
        <dgm:constr type="b" for="ch" forName="balance_44" refType="h" fact="0.81"/>
        <dgm:constr type="ctrX" for="ch" forName="balance_44" refType="w" fact="0.5"/>
        <dgm:constr type="w" for="ch" forName="right_01_1" refType="w" fact="0.4"/>
        <dgm:constr type="h" for="ch" forName="right_01_1" refType="h" fact="0.7"/>
        <dgm:constr type="b" for="ch" forName="right_01_1" refType="h" fact="0.76"/>
        <dgm:constr type="ctrX" for="ch" forName="right_01_1" refType="w" fact="0.78"/>
        <dgm:constr type="w" for="ch" forName="left_10_1" refType="w" fact="0.4"/>
        <dgm:constr type="h" for="ch" forName="left_10_1" refType="h" fact="0.7"/>
        <dgm:constr type="b" for="ch" forName="left_10_1" refType="h" fact="0.76"/>
        <dgm:constr type="ctrX" for="ch" forName="left_10_1" refType="w" fact="0.22"/>
        <dgm:constr type="w" for="ch" forName="right_11_1" refType="w" fact="0.36"/>
        <dgm:constr type="h" for="ch" forName="right_11_1" refType="h" fact="0.67"/>
        <dgm:constr type="b" for="ch" forName="right_11_1" refType="h" fact="0.725"/>
        <dgm:constr type="ctrX" for="ch" forName="right_11_1" refType="w" fact="0.76"/>
        <dgm:constr type="w" for="ch" forName="left_11_1" refType="w" fact="0.36"/>
        <dgm:constr type="h" for="ch" forName="left_11_1" refType="h" fact="0.67"/>
        <dgm:constr type="b" for="ch" forName="left_11_1" refType="h" fact="0.725"/>
        <dgm:constr type="ctrX" for="ch" forName="left_11_1" refType="w" fact="0.24"/>
        <dgm:constr type="w" for="ch" forName="right_02_1" refType="w" fact="0.388"/>
        <dgm:constr type="h" for="ch" forName="right_02_1" refType="h" fact="0.36"/>
        <dgm:constr type="b" for="ch" forName="right_02_1" refType="h" fact="0.76"/>
        <dgm:constr type="ctrX" for="ch" forName="right_02_1" refType="w" fact="0.77"/>
        <dgm:constr type="w" for="ch" forName="right_02_2" refType="w" fact="0.388"/>
        <dgm:constr type="h" for="ch" forName="right_02_2" refType="h" fact="0.36"/>
        <dgm:constr type="b" for="ch" forName="right_02_2" refType="h" fact="0.42"/>
        <dgm:constr type="ctrX" for="ch" forName="right_02_2" refType="w" fact="0.79"/>
        <dgm:constr type="w" for="ch" forName="left_20_1" refType="w" fact="0.388"/>
        <dgm:constr type="h" for="ch" forName="left_20_1" refType="h" fact="0.36"/>
        <dgm:constr type="b" for="ch" forName="left_20_1" refType="h" fact="0.76"/>
        <dgm:constr type="ctrX" for="ch" forName="left_20_1" refType="w" fact="0.23"/>
        <dgm:constr type="w" for="ch" forName="left_20_2" refType="w" fact="0.388"/>
        <dgm:constr type="h" for="ch" forName="left_20_2" refType="h" fact="0.36"/>
        <dgm:constr type="b" for="ch" forName="left_20_2" refType="h" fact="0.42"/>
        <dgm:constr type="ctrX" for="ch" forName="left_20_2" refType="w" fact="0.21"/>
        <dgm:constr type="w" for="ch" forName="right_12_1" refType="w" fact="0.388"/>
        <dgm:constr type="h" for="ch" forName="right_12_1" refType="h" fact="0.36"/>
        <dgm:constr type="b" for="ch" forName="right_12_1" refType="h" fact="0.76"/>
        <dgm:constr type="ctrX" for="ch" forName="right_12_1" refType="w" fact="0.77"/>
        <dgm:constr type="w" for="ch" forName="right_12_2" refType="w" fact="0.388"/>
        <dgm:constr type="h" for="ch" forName="right_12_2" refType="h" fact="0.36"/>
        <dgm:constr type="b" for="ch" forName="right_12_2" refType="h" fact="0.42"/>
        <dgm:constr type="ctrX" for="ch" forName="right_12_2" refType="w" fact="0.79"/>
        <dgm:constr type="w" for="ch" forName="left_12_1" refType="w" fact="0.388"/>
        <dgm:constr type="h" for="ch" forName="left_12_1" refType="h" fact="0.36"/>
        <dgm:constr type="b" for="ch" forName="left_12_1" refType="h" fact="0.715"/>
        <dgm:constr type="ctrX" for="ch" forName="left_12_1" refType="w" fact="0.255"/>
        <dgm:constr type="w" for="ch" forName="right_22_1" refType="w" fact="0.36"/>
        <dgm:constr type="h" for="ch" forName="right_22_1" refType="h" fact="0.32"/>
        <dgm:constr type="b" for="ch" forName="right_22_1" refType="h" fact="0.725"/>
        <dgm:constr type="ctrX" for="ch" forName="right_22_1" refType="w" fact="0.76"/>
        <dgm:constr type="w" for="ch" forName="right_22_2" refType="w" fact="0.36"/>
        <dgm:constr type="h" for="ch" forName="right_22_2" refType="h" fact="0.32"/>
        <dgm:constr type="b" for="ch" forName="right_22_2" refType="h" fact="0.39"/>
        <dgm:constr type="ctrX" for="ch" forName="right_22_2" refType="w" fact="0.76"/>
        <dgm:constr type="w" for="ch" forName="left_22_1" refType="w" fact="0.36"/>
        <dgm:constr type="h" for="ch" forName="left_22_1" refType="h" fact="0.32"/>
        <dgm:constr type="b" for="ch" forName="left_22_1" refType="h" fact="0.725"/>
        <dgm:constr type="ctrX" for="ch" forName="left_22_1" refType="w" fact="0.24"/>
        <dgm:constr type="w" for="ch" forName="left_22_2" refType="w" fact="0.36"/>
        <dgm:constr type="h" for="ch" forName="left_22_2" refType="h" fact="0.32"/>
        <dgm:constr type="b" for="ch" forName="left_22_2" refType="h" fact="0.39"/>
        <dgm:constr type="ctrX" for="ch" forName="left_22_2" refType="w" fact="0.24"/>
        <dgm:constr type="w" for="ch" forName="left_21_1" refType="w" fact="0.388"/>
        <dgm:constr type="h" for="ch" forName="left_21_1" refType="h" fact="0.36"/>
        <dgm:constr type="b" for="ch" forName="left_21_1" refType="h" fact="0.76"/>
        <dgm:constr type="ctrX" for="ch" forName="left_21_1" refType="w" fact="0.23"/>
        <dgm:constr type="w" for="ch" forName="left_21_2" refType="w" fact="0.388"/>
        <dgm:constr type="h" for="ch" forName="left_21_2" refType="h" fact="0.36"/>
        <dgm:constr type="b" for="ch" forName="left_21_2" refType="h" fact="0.42"/>
        <dgm:constr type="ctrX" for="ch" forName="left_21_2" refType="w" fact="0.21"/>
        <dgm:constr type="w" for="ch" forName="right_21_1" refType="w" fact="0.388"/>
        <dgm:constr type="h" for="ch" forName="right_21_1" refType="h" fact="0.36"/>
        <dgm:constr type="b" for="ch" forName="right_21_1" refType="h" fact="0.715"/>
        <dgm:constr type="ctrX" for="ch" forName="right_21_1" refType="w" fact="0.745"/>
        <dgm:constr type="w" for="ch" forName="right_03_1" refType="w" fact="0.37"/>
        <dgm:constr type="h" for="ch" forName="right_03_1" refType="h" fact="0.24"/>
        <dgm:constr type="b" for="ch" forName="right_03_1" refType="h" fact="0.76"/>
        <dgm:constr type="ctrX" for="ch" forName="right_03_1" refType="w" fact="0.77"/>
        <dgm:constr type="w" for="ch" forName="right_03_2" refType="w" fact="0.37"/>
        <dgm:constr type="h" for="ch" forName="right_03_2" refType="h" fact="0.24"/>
        <dgm:constr type="b" for="ch" forName="right_03_2" refType="h" fact="0.535"/>
        <dgm:constr type="ctrX" for="ch" forName="right_03_2" refType="w" fact="0.783"/>
        <dgm:constr type="w" for="ch" forName="right_03_3" refType="w" fact="0.37"/>
        <dgm:constr type="h" for="ch" forName="right_03_3" refType="h" fact="0.24"/>
        <dgm:constr type="b" for="ch" forName="right_03_3" refType="h" fact="0.315"/>
        <dgm:constr type="ctrX" for="ch" forName="right_03_3" refType="w" fact="0.796"/>
        <dgm:constr type="w" for="ch" forName="left_30_1" refType="w" fact="0.37"/>
        <dgm:constr type="h" for="ch" forName="left_30_1" refType="h" fact="0.24"/>
        <dgm:constr type="b" for="ch" forName="left_30_1" refType="h" fact="0.76"/>
        <dgm:constr type="ctrX" for="ch" forName="left_30_1" refType="w" fact="0.23"/>
        <dgm:constr type="w" for="ch" forName="left_30_2" refType="w" fact="0.37"/>
        <dgm:constr type="h" for="ch" forName="left_30_2" refType="h" fact="0.24"/>
        <dgm:constr type="b" for="ch" forName="left_30_2" refType="h" fact="0.535"/>
        <dgm:constr type="ctrX" for="ch" forName="left_30_2" refType="w" fact="0.217"/>
        <dgm:constr type="w" for="ch" forName="left_30_3" refType="w" fact="0.37"/>
        <dgm:constr type="h" for="ch" forName="left_30_3" refType="h" fact="0.24"/>
        <dgm:constr type="b" for="ch" forName="left_30_3" refType="h" fact="0.315"/>
        <dgm:constr type="ctrX" for="ch" forName="left_30_3" refType="w" fact="0.204"/>
        <dgm:constr type="w" for="ch" forName="right_13_1" refType="w" fact="0.37"/>
        <dgm:constr type="h" for="ch" forName="right_13_1" refType="h" fact="0.24"/>
        <dgm:constr type="b" for="ch" forName="right_13_1" refType="h" fact="0.76"/>
        <dgm:constr type="ctrX" for="ch" forName="right_13_1" refType="w" fact="0.77"/>
        <dgm:constr type="w" for="ch" forName="right_13_2" refType="w" fact="0.37"/>
        <dgm:constr type="h" for="ch" forName="right_13_2" refType="h" fact="0.24"/>
        <dgm:constr type="b" for="ch" forName="right_13_2" refType="h" fact="0.535"/>
        <dgm:constr type="ctrX" for="ch" forName="right_13_2" refType="w" fact="0.783"/>
        <dgm:constr type="w" for="ch" forName="right_13_3" refType="w" fact="0.37"/>
        <dgm:constr type="h" for="ch" forName="right_13_3" refType="h" fact="0.24"/>
        <dgm:constr type="b" for="ch" forName="right_13_3" refType="h" fact="0.315"/>
        <dgm:constr type="ctrX" for="ch" forName="right_13_3" refType="w" fact="0.796"/>
        <dgm:constr type="w" for="ch" forName="left_13_1" refType="w" fact="0.37"/>
        <dgm:constr type="h" for="ch" forName="left_13_1" refType="h" fact="0.24"/>
        <dgm:constr type="b" for="ch" forName="left_13_1" refType="h" fact="0.715"/>
        <dgm:constr type="ctrX" for="ch" forName="left_13_1" refType="w" fact="0.255"/>
        <dgm:constr type="w" for="ch" forName="left_31_1" refType="w" fact="0.37"/>
        <dgm:constr type="h" for="ch" forName="left_31_1" refType="h" fact="0.24"/>
        <dgm:constr type="b" for="ch" forName="left_31_1" refType="h" fact="0.76"/>
        <dgm:constr type="ctrX" for="ch" forName="left_31_1" refType="w" fact="0.23"/>
        <dgm:constr type="w" for="ch" forName="left_31_2" refType="w" fact="0.37"/>
        <dgm:constr type="h" for="ch" forName="left_31_2" refType="h" fact="0.24"/>
        <dgm:constr type="b" for="ch" forName="left_31_2" refType="h" fact="0.535"/>
        <dgm:constr type="ctrX" for="ch" forName="left_31_2" refType="w" fact="0.217"/>
        <dgm:constr type="w" for="ch" forName="left_31_3" refType="w" fact="0.37"/>
        <dgm:constr type="h" for="ch" forName="left_31_3" refType="h" fact="0.24"/>
        <dgm:constr type="b" for="ch" forName="left_31_3" refType="h" fact="0.315"/>
        <dgm:constr type="ctrX" for="ch" forName="left_31_3" refType="w" fact="0.204"/>
        <dgm:constr type="w" for="ch" forName="right_31_1" refType="w" fact="0.37"/>
        <dgm:constr type="h" for="ch" forName="right_31_1" refType="h" fact="0.24"/>
        <dgm:constr type="b" for="ch" forName="right_31_1" refType="h" fact="0.715"/>
        <dgm:constr type="ctrX" for="ch" forName="right_31_1" refType="w" fact="0.745"/>
        <dgm:constr type="w" for="ch" forName="right_23_1" refType="w" fact="0.37"/>
        <dgm:constr type="h" for="ch" forName="right_23_1" refType="h" fact="0.24"/>
        <dgm:constr type="b" for="ch" forName="right_23_1" refType="h" fact="0.76"/>
        <dgm:constr type="ctrX" for="ch" forName="right_23_1" refType="w" fact="0.77"/>
        <dgm:constr type="w" for="ch" forName="right_23_2" refType="w" fact="0.37"/>
        <dgm:constr type="h" for="ch" forName="right_23_2" refType="h" fact="0.24"/>
        <dgm:constr type="b" for="ch" forName="right_23_2" refType="h" fact="0.535"/>
        <dgm:constr type="ctrX" for="ch" forName="right_23_2" refType="w" fact="0.783"/>
        <dgm:constr type="w" for="ch" forName="right_23_3" refType="w" fact="0.37"/>
        <dgm:constr type="h" for="ch" forName="right_23_3" refType="h" fact="0.24"/>
        <dgm:constr type="b" for="ch" forName="right_23_3" refType="h" fact="0.315"/>
        <dgm:constr type="ctrX" for="ch" forName="right_23_3" refType="w" fact="0.796"/>
        <dgm:constr type="w" for="ch" forName="left_23_1" refType="w" fact="0.37"/>
        <dgm:constr type="h" for="ch" forName="left_23_1" refType="h" fact="0.24"/>
        <dgm:constr type="b" for="ch" forName="left_23_1" refType="h" fact="0.715"/>
        <dgm:constr type="ctrX" for="ch" forName="left_23_1" refType="w" fact="0.255"/>
        <dgm:constr type="w" for="ch" forName="left_23_2" refType="w" fact="0.37"/>
        <dgm:constr type="h" for="ch" forName="left_23_2" refType="h" fact="0.24"/>
        <dgm:constr type="b" for="ch" forName="left_23_2" refType="h" fact="0.49"/>
        <dgm:constr type="ctrX" for="ch" forName="left_23_2" refType="w" fact="0.268"/>
        <dgm:constr type="w" for="ch" forName="left_32_1" refType="w" fact="0.37"/>
        <dgm:constr type="h" for="ch" forName="left_32_1" refType="h" fact="0.24"/>
        <dgm:constr type="b" for="ch" forName="left_32_1" refType="h" fact="0.76"/>
        <dgm:constr type="ctrX" for="ch" forName="left_32_1" refType="w" fact="0.23"/>
        <dgm:constr type="w" for="ch" forName="left_32_2" refType="w" fact="0.37"/>
        <dgm:constr type="h" for="ch" forName="left_32_2" refType="h" fact="0.24"/>
        <dgm:constr type="b" for="ch" forName="left_32_2" refType="h" fact="0.535"/>
        <dgm:constr type="ctrX" for="ch" forName="left_32_2" refType="w" fact="0.217"/>
        <dgm:constr type="w" for="ch" forName="left_32_3" refType="w" fact="0.37"/>
        <dgm:constr type="h" for="ch" forName="left_32_3" refType="h" fact="0.24"/>
        <dgm:constr type="b" for="ch" forName="left_32_3" refType="h" fact="0.315"/>
        <dgm:constr type="ctrX" for="ch" forName="left_32_3" refType="w" fact="0.204"/>
        <dgm:constr type="w" for="ch" forName="right_32_1" refType="w" fact="0.37"/>
        <dgm:constr type="h" for="ch" forName="right_32_1" refType="h" fact="0.24"/>
        <dgm:constr type="b" for="ch" forName="right_32_1" refType="h" fact="0.715"/>
        <dgm:constr type="ctrX" for="ch" forName="right_32_1" refType="w" fact="0.745"/>
        <dgm:constr type="w" for="ch" forName="right_32_2" refType="w" fact="0.37"/>
        <dgm:constr type="h" for="ch" forName="right_32_2" refType="h" fact="0.24"/>
        <dgm:constr type="b" for="ch" forName="right_32_2" refType="h" fact="0.49"/>
        <dgm:constr type="ctrX" for="ch" forName="right_32_2" refType="w" fact="0.732"/>
        <dgm:constr type="w" for="ch" forName="right_33_1" refType="w" fact="0.36"/>
        <dgm:constr type="h" for="ch" forName="right_33_1" refType="h" fact="0.21"/>
        <dgm:constr type="b" for="ch" forName="right_33_1" refType="h" fact="0.725"/>
        <dgm:constr type="ctrX" for="ch" forName="right_33_1" refType="w" fact="0.76"/>
        <dgm:constr type="w" for="ch" forName="right_33_2" refType="w" fact="0.36"/>
        <dgm:constr type="h" for="ch" forName="right_33_2" refType="h" fact="0.21"/>
        <dgm:constr type="b" for="ch" forName="right_33_2" refType="h" fact="0.5"/>
        <dgm:constr type="ctrX" for="ch" forName="right_33_2" refType="w" fact="0.76"/>
        <dgm:constr type="w" for="ch" forName="right_33_3" refType="w" fact="0.36"/>
        <dgm:constr type="h" for="ch" forName="right_33_3" refType="h" fact="0.21"/>
        <dgm:constr type="b" for="ch" forName="right_33_3" refType="h" fact="0.275"/>
        <dgm:constr type="ctrX" for="ch" forName="right_33_3" refType="w" fact="0.76"/>
        <dgm:constr type="w" for="ch" forName="left_33_1" refType="w" fact="0.36"/>
        <dgm:constr type="h" for="ch" forName="left_33_1" refType="h" fact="0.21"/>
        <dgm:constr type="b" for="ch" forName="left_33_1" refType="h" fact="0.725"/>
        <dgm:constr type="ctrX" for="ch" forName="left_33_1" refType="w" fact="0.24"/>
        <dgm:constr type="w" for="ch" forName="left_33_2" refType="w" fact="0.36"/>
        <dgm:constr type="h" for="ch" forName="left_33_2" refType="h" fact="0.21"/>
        <dgm:constr type="b" for="ch" forName="left_33_2" refType="h" fact="0.5"/>
        <dgm:constr type="ctrX" for="ch" forName="left_33_2" refType="w" fact="0.24"/>
        <dgm:constr type="w" for="ch" forName="left_33_3" refType="w" fact="0.36"/>
        <dgm:constr type="h" for="ch" forName="left_33_3" refType="h" fact="0.21"/>
        <dgm:constr type="b" for="ch" forName="left_33_3" refType="h" fact="0.275"/>
        <dgm:constr type="ctrX" for="ch" forName="left_33_3" refType="w" fact="0.24"/>
        <dgm:constr type="w" for="ch" forName="right_04_1" refType="w" fact="0.365"/>
        <dgm:constr type="h" for="ch" forName="right_04_1" refType="h" fact="0.185"/>
        <dgm:constr type="b" for="ch" forName="right_04_1" refType="h" fact="0.76"/>
        <dgm:constr type="ctrX" for="ch" forName="right_04_1" refType="w" fact="0.77"/>
        <dgm:constr type="w" for="ch" forName="right_04_2" refType="w" fact="0.365"/>
        <dgm:constr type="h" for="ch" forName="right_04_2" refType="h" fact="0.185"/>
        <dgm:constr type="b" for="ch" forName="right_04_2" refType="h" fact="0.595"/>
        <dgm:constr type="ctrX" for="ch" forName="right_04_2" refType="w" fact="0.78"/>
        <dgm:constr type="w" for="ch" forName="right_04_3" refType="w" fact="0.365"/>
        <dgm:constr type="h" for="ch" forName="right_04_3" refType="h" fact="0.185"/>
        <dgm:constr type="b" for="ch" forName="right_04_3" refType="h" fact="0.43"/>
        <dgm:constr type="ctrX" for="ch" forName="right_04_3" refType="w" fact="0.79"/>
        <dgm:constr type="w" for="ch" forName="right_04_4" refType="w" fact="0.365"/>
        <dgm:constr type="h" for="ch" forName="right_04_4" refType="h" fact="0.185"/>
        <dgm:constr type="b" for="ch" forName="right_04_4" refType="h" fact="0.265"/>
        <dgm:constr type="ctrX" for="ch" forName="right_04_4" refType="w" fact="0.8"/>
        <dgm:constr type="w" for="ch" forName="left_40_1" refType="w" fact="0.365"/>
        <dgm:constr type="h" for="ch" forName="left_40_1" refType="h" fact="0.185"/>
        <dgm:constr type="b" for="ch" forName="left_40_1" refType="h" fact="0.76"/>
        <dgm:constr type="ctrX" for="ch" forName="left_40_1" refType="w" fact="0.23"/>
        <dgm:constr type="w" for="ch" forName="left_40_2" refType="w" fact="0.365"/>
        <dgm:constr type="h" for="ch" forName="left_40_2" refType="h" fact="0.185"/>
        <dgm:constr type="b" for="ch" forName="left_40_2" refType="h" fact="0.595"/>
        <dgm:constr type="ctrX" for="ch" forName="left_40_2" refType="w" fact="0.22"/>
        <dgm:constr type="w" for="ch" forName="left_40_3" refType="w" fact="0.365"/>
        <dgm:constr type="h" for="ch" forName="left_40_3" refType="h" fact="0.185"/>
        <dgm:constr type="b" for="ch" forName="left_40_3" refType="h" fact="0.43"/>
        <dgm:constr type="ctrX" for="ch" forName="left_40_3" refType="w" fact="0.21"/>
        <dgm:constr type="w" for="ch" forName="left_40_4" refType="w" fact="0.365"/>
        <dgm:constr type="h" for="ch" forName="left_40_4" refType="h" fact="0.185"/>
        <dgm:constr type="b" for="ch" forName="left_40_4" refType="h" fact="0.265"/>
        <dgm:constr type="ctrX" for="ch" forName="left_40_4" refType="w" fact="0.2"/>
        <dgm:constr type="w" for="ch" forName="right_14_1" refType="w" fact="0.365"/>
        <dgm:constr type="h" for="ch" forName="right_14_1" refType="h" fact="0.185"/>
        <dgm:constr type="b" for="ch" forName="right_14_1" refType="h" fact="0.76"/>
        <dgm:constr type="ctrX" for="ch" forName="right_14_1" refType="w" fact="0.77"/>
        <dgm:constr type="w" for="ch" forName="right_14_2" refType="w" fact="0.365"/>
        <dgm:constr type="h" for="ch" forName="right_14_2" refType="h" fact="0.185"/>
        <dgm:constr type="b" for="ch" forName="right_14_2" refType="h" fact="0.595"/>
        <dgm:constr type="ctrX" for="ch" forName="right_14_2" refType="w" fact="0.78"/>
        <dgm:constr type="w" for="ch" forName="right_14_3" refType="w" fact="0.365"/>
        <dgm:constr type="h" for="ch" forName="right_14_3" refType="h" fact="0.185"/>
        <dgm:constr type="b" for="ch" forName="right_14_3" refType="h" fact="0.43"/>
        <dgm:constr type="ctrX" for="ch" forName="right_14_3" refType="w" fact="0.79"/>
        <dgm:constr type="w" for="ch" forName="right_14_4" refType="w" fact="0.365"/>
        <dgm:constr type="h" for="ch" forName="right_14_4" refType="h" fact="0.185"/>
        <dgm:constr type="b" for="ch" forName="right_14_4" refType="h" fact="0.265"/>
        <dgm:constr type="ctrX" for="ch" forName="right_14_4" refType="w" fact="0.8"/>
        <dgm:constr type="w" for="ch" forName="left_14_1" refType="w" fact="0.365"/>
        <dgm:constr type="h" for="ch" forName="left_14_1" refType="h" fact="0.185"/>
        <dgm:constr type="b" for="ch" forName="left_14_1" refType="h" fact="0.715"/>
        <dgm:constr type="ctrX" for="ch" forName="left_14_1" refType="w" fact="0.25"/>
        <dgm:constr type="w" for="ch" forName="left_41_1" refType="w" fact="0.365"/>
        <dgm:constr type="h" for="ch" forName="left_41_1" refType="h" fact="0.185"/>
        <dgm:constr type="b" for="ch" forName="left_41_1" refType="h" fact="0.76"/>
        <dgm:constr type="ctrX" for="ch" forName="left_41_1" refType="w" fact="0.23"/>
        <dgm:constr type="w" for="ch" forName="left_41_2" refType="w" fact="0.365"/>
        <dgm:constr type="h" for="ch" forName="left_41_2" refType="h" fact="0.185"/>
        <dgm:constr type="b" for="ch" forName="left_41_2" refType="h" fact="0.595"/>
        <dgm:constr type="ctrX" for="ch" forName="left_41_2" refType="w" fact="0.22"/>
        <dgm:constr type="w" for="ch" forName="left_41_3" refType="w" fact="0.365"/>
        <dgm:constr type="h" for="ch" forName="left_41_3" refType="h" fact="0.185"/>
        <dgm:constr type="b" for="ch" forName="left_41_3" refType="h" fact="0.43"/>
        <dgm:constr type="ctrX" for="ch" forName="left_41_3" refType="w" fact="0.21"/>
        <dgm:constr type="w" for="ch" forName="left_41_4" refType="w" fact="0.365"/>
        <dgm:constr type="h" for="ch" forName="left_41_4" refType="h" fact="0.185"/>
        <dgm:constr type="b" for="ch" forName="left_41_4" refType="h" fact="0.265"/>
        <dgm:constr type="ctrX" for="ch" forName="left_41_4" refType="w" fact="0.2"/>
        <dgm:constr type="w" for="ch" forName="right_41_1" refType="w" fact="0.365"/>
        <dgm:constr type="h" for="ch" forName="right_41_1" refType="h" fact="0.185"/>
        <dgm:constr type="b" for="ch" forName="right_41_1" refType="h" fact="0.715"/>
        <dgm:constr type="ctrX" for="ch" forName="right_41_1" refType="w" fact="0.75"/>
        <dgm:constr type="w" for="ch" forName="right_24_1" refType="w" fact="0.365"/>
        <dgm:constr type="h" for="ch" forName="right_24_1" refType="h" fact="0.185"/>
        <dgm:constr type="b" for="ch" forName="right_24_1" refType="h" fact="0.76"/>
        <dgm:constr type="ctrX" for="ch" forName="right_24_1" refType="w" fact="0.77"/>
        <dgm:constr type="w" for="ch" forName="right_24_2" refType="w" fact="0.365"/>
        <dgm:constr type="h" for="ch" forName="right_24_2" refType="h" fact="0.185"/>
        <dgm:constr type="b" for="ch" forName="right_24_2" refType="h" fact="0.595"/>
        <dgm:constr type="ctrX" for="ch" forName="right_24_2" refType="w" fact="0.78"/>
        <dgm:constr type="w" for="ch" forName="right_24_3" refType="w" fact="0.365"/>
        <dgm:constr type="h" for="ch" forName="right_24_3" refType="h" fact="0.185"/>
        <dgm:constr type="b" for="ch" forName="right_24_3" refType="h" fact="0.43"/>
        <dgm:constr type="ctrX" for="ch" forName="right_24_3" refType="w" fact="0.79"/>
        <dgm:constr type="w" for="ch" forName="right_24_4" refType="w" fact="0.365"/>
        <dgm:constr type="h" for="ch" forName="right_24_4" refType="h" fact="0.185"/>
        <dgm:constr type="b" for="ch" forName="right_24_4" refType="h" fact="0.265"/>
        <dgm:constr type="ctrX" for="ch" forName="right_24_4" refType="w" fact="0.8"/>
        <dgm:constr type="w" for="ch" forName="left_24_1" refType="w" fact="0.365"/>
        <dgm:constr type="h" for="ch" forName="left_24_1" refType="h" fact="0.185"/>
        <dgm:constr type="b" for="ch" forName="left_24_1" refType="h" fact="0.715"/>
        <dgm:constr type="ctrX" for="ch" forName="left_24_1" refType="w" fact="0.25"/>
        <dgm:constr type="w" for="ch" forName="left_24_2" refType="w" fact="0.365"/>
        <dgm:constr type="h" for="ch" forName="left_24_2" refType="h" fact="0.185"/>
        <dgm:constr type="b" for="ch" forName="left_24_2" refType="h" fact="0.55"/>
        <dgm:constr type="ctrX" for="ch" forName="left_24_2" refType="w" fact="0.26"/>
        <dgm:constr type="w" for="ch" forName="left_42_1" refType="w" fact="0.365"/>
        <dgm:constr type="h" for="ch" forName="left_42_1" refType="h" fact="0.185"/>
        <dgm:constr type="b" for="ch" forName="left_42_1" refType="h" fact="0.76"/>
        <dgm:constr type="ctrX" for="ch" forName="left_42_1" refType="w" fact="0.23"/>
        <dgm:constr type="w" for="ch" forName="left_42_2" refType="w" fact="0.365"/>
        <dgm:constr type="h" for="ch" forName="left_42_2" refType="h" fact="0.185"/>
        <dgm:constr type="b" for="ch" forName="left_42_2" refType="h" fact="0.595"/>
        <dgm:constr type="ctrX" for="ch" forName="left_42_2" refType="w" fact="0.22"/>
        <dgm:constr type="w" for="ch" forName="left_42_3" refType="w" fact="0.365"/>
        <dgm:constr type="h" for="ch" forName="left_42_3" refType="h" fact="0.185"/>
        <dgm:constr type="b" for="ch" forName="left_42_3" refType="h" fact="0.43"/>
        <dgm:constr type="ctrX" for="ch" forName="left_42_3" refType="w" fact="0.21"/>
        <dgm:constr type="w" for="ch" forName="left_42_4" refType="w" fact="0.365"/>
        <dgm:constr type="h" for="ch" forName="left_42_4" refType="h" fact="0.185"/>
        <dgm:constr type="b" for="ch" forName="left_42_4" refType="h" fact="0.265"/>
        <dgm:constr type="ctrX" for="ch" forName="left_42_4" refType="w" fact="0.2"/>
        <dgm:constr type="w" for="ch" forName="right_42_1" refType="w" fact="0.365"/>
        <dgm:constr type="h" for="ch" forName="right_42_1" refType="h" fact="0.185"/>
        <dgm:constr type="b" for="ch" forName="right_42_1" refType="h" fact="0.715"/>
        <dgm:constr type="ctrX" for="ch" forName="right_42_1" refType="w" fact="0.75"/>
        <dgm:constr type="w" for="ch" forName="right_42_2" refType="w" fact="0.365"/>
        <dgm:constr type="h" for="ch" forName="right_42_2" refType="h" fact="0.185"/>
        <dgm:constr type="b" for="ch" forName="right_42_2" refType="h" fact="0.55"/>
        <dgm:constr type="ctrX" for="ch" forName="right_42_2" refType="w" fact="0.74"/>
        <dgm:constr type="w" for="ch" forName="right_34_1" refType="w" fact="0.365"/>
        <dgm:constr type="h" for="ch" forName="right_34_1" refType="h" fact="0.185"/>
        <dgm:constr type="b" for="ch" forName="right_34_1" refType="h" fact="0.76"/>
        <dgm:constr type="ctrX" for="ch" forName="right_34_1" refType="w" fact="0.77"/>
        <dgm:constr type="w" for="ch" forName="right_34_2" refType="w" fact="0.365"/>
        <dgm:constr type="h" for="ch" forName="right_34_2" refType="h" fact="0.185"/>
        <dgm:constr type="b" for="ch" forName="right_34_2" refType="h" fact="0.595"/>
        <dgm:constr type="ctrX" for="ch" forName="right_34_2" refType="w" fact="0.78"/>
        <dgm:constr type="w" for="ch" forName="right_34_3" refType="w" fact="0.365"/>
        <dgm:constr type="h" for="ch" forName="right_34_3" refType="h" fact="0.185"/>
        <dgm:constr type="b" for="ch" forName="right_34_3" refType="h" fact="0.43"/>
        <dgm:constr type="ctrX" for="ch" forName="right_34_3" refType="w" fact="0.79"/>
        <dgm:constr type="w" for="ch" forName="right_34_4" refType="w" fact="0.365"/>
        <dgm:constr type="h" for="ch" forName="right_34_4" refType="h" fact="0.185"/>
        <dgm:constr type="b" for="ch" forName="right_34_4" refType="h" fact="0.265"/>
        <dgm:constr type="ctrX" for="ch" forName="right_34_4" refType="w" fact="0.8"/>
        <dgm:constr type="w" for="ch" forName="left_34_1" refType="w" fact="0.365"/>
        <dgm:constr type="h" for="ch" forName="left_34_1" refType="h" fact="0.185"/>
        <dgm:constr type="b" for="ch" forName="left_34_1" refType="h" fact="0.715"/>
        <dgm:constr type="ctrX" for="ch" forName="left_34_1" refType="w" fact="0.25"/>
        <dgm:constr type="w" for="ch" forName="left_34_2" refType="w" fact="0.365"/>
        <dgm:constr type="h" for="ch" forName="left_34_2" refType="h" fact="0.185"/>
        <dgm:constr type="b" for="ch" forName="left_34_2" refType="h" fact="0.55"/>
        <dgm:constr type="ctrX" for="ch" forName="left_34_2" refType="w" fact="0.26"/>
        <dgm:constr type="w" for="ch" forName="left_34_3" refType="w" fact="0.365"/>
        <dgm:constr type="h" for="ch" forName="left_34_3" refType="h" fact="0.185"/>
        <dgm:constr type="b" for="ch" forName="left_34_3" refType="h" fact="0.385"/>
        <dgm:constr type="ctrX" for="ch" forName="left_34_3" refType="w" fact="0.27"/>
        <dgm:constr type="w" for="ch" forName="left_43_1" refType="w" fact="0.365"/>
        <dgm:constr type="h" for="ch" forName="left_43_1" refType="h" fact="0.185"/>
        <dgm:constr type="b" for="ch" forName="left_43_1" refType="h" fact="0.76"/>
        <dgm:constr type="ctrX" for="ch" forName="left_43_1" refType="w" fact="0.23"/>
        <dgm:constr type="w" for="ch" forName="left_43_2" refType="w" fact="0.365"/>
        <dgm:constr type="h" for="ch" forName="left_43_2" refType="h" fact="0.185"/>
        <dgm:constr type="b" for="ch" forName="left_43_2" refType="h" fact="0.595"/>
        <dgm:constr type="ctrX" for="ch" forName="left_43_2" refType="w" fact="0.22"/>
        <dgm:constr type="w" for="ch" forName="left_43_3" refType="w" fact="0.365"/>
        <dgm:constr type="h" for="ch" forName="left_43_3" refType="h" fact="0.185"/>
        <dgm:constr type="b" for="ch" forName="left_43_3" refType="h" fact="0.43"/>
        <dgm:constr type="ctrX" for="ch" forName="left_43_3" refType="w" fact="0.21"/>
        <dgm:constr type="w" for="ch" forName="left_43_4" refType="w" fact="0.365"/>
        <dgm:constr type="h" for="ch" forName="left_43_4" refType="h" fact="0.185"/>
        <dgm:constr type="b" for="ch" forName="left_43_4" refType="h" fact="0.265"/>
        <dgm:constr type="ctrX" for="ch" forName="left_43_4" refType="w" fact="0.2"/>
        <dgm:constr type="w" for="ch" forName="right_43_1" refType="w" fact="0.365"/>
        <dgm:constr type="h" for="ch" forName="right_43_1" refType="h" fact="0.185"/>
        <dgm:constr type="b" for="ch" forName="right_43_1" refType="h" fact="0.715"/>
        <dgm:constr type="ctrX" for="ch" forName="right_43_1" refType="w" fact="0.75"/>
        <dgm:constr type="w" for="ch" forName="right_43_2" refType="w" fact="0.365"/>
        <dgm:constr type="h" for="ch" forName="right_43_2" refType="h" fact="0.185"/>
        <dgm:constr type="b" for="ch" forName="right_43_2" refType="h" fact="0.55"/>
        <dgm:constr type="ctrX" for="ch" forName="right_43_2" refType="w" fact="0.74"/>
        <dgm:constr type="w" for="ch" forName="right_43_3" refType="w" fact="0.365"/>
        <dgm:constr type="h" for="ch" forName="right_43_3" refType="h" fact="0.185"/>
        <dgm:constr type="b" for="ch" forName="right_43_3" refType="h" fact="0.385"/>
        <dgm:constr type="ctrX" for="ch" forName="right_43_3" refType="w" fact="0.73"/>
        <dgm:constr type="w" for="ch" forName="right_44_1" refType="w" fact="0.36"/>
        <dgm:constr type="h" for="ch" forName="right_44_1" refType="h" fact="0.154"/>
        <dgm:constr type="b" for="ch" forName="right_44_1" refType="h" fact="0.725"/>
        <dgm:constr type="ctrX" for="ch" forName="right_44_1" refType="w" fact="0.76"/>
        <dgm:constr type="w" for="ch" forName="right_44_2" refType="w" fact="0.36"/>
        <dgm:constr type="h" for="ch" forName="right_44_2" refType="h" fact="0.154"/>
        <dgm:constr type="b" for="ch" forName="right_44_2" refType="h" fact="0.559"/>
        <dgm:constr type="ctrX" for="ch" forName="right_44_2" refType="w" fact="0.76"/>
        <dgm:constr type="w" for="ch" forName="right_44_3" refType="w" fact="0.36"/>
        <dgm:constr type="h" for="ch" forName="right_44_3" refType="h" fact="0.154"/>
        <dgm:constr type="b" for="ch" forName="right_44_3" refType="h" fact="0.393"/>
        <dgm:constr type="ctrX" for="ch" forName="right_44_3" refType="w" fact="0.76"/>
        <dgm:constr type="w" for="ch" forName="right_44_4" refType="w" fact="0.36"/>
        <dgm:constr type="h" for="ch" forName="right_44_4" refType="h" fact="0.154"/>
        <dgm:constr type="b" for="ch" forName="right_44_4" refType="h" fact="0.224"/>
        <dgm:constr type="ctrX" for="ch" forName="right_44_4" refType="w" fact="0.76"/>
        <dgm:constr type="w" for="ch" forName="left_44_1" refType="w" fact="0.36"/>
        <dgm:constr type="h" for="ch" forName="left_44_1" refType="h" fact="0.154"/>
        <dgm:constr type="b" for="ch" forName="left_44_1" refType="h" fact="0.725"/>
        <dgm:constr type="ctrX" for="ch" forName="left_44_1" refType="w" fact="0.24"/>
        <dgm:constr type="w" for="ch" forName="left_44_2" refType="w" fact="0.36"/>
        <dgm:constr type="h" for="ch" forName="left_44_2" refType="h" fact="0.154"/>
        <dgm:constr type="b" for="ch" forName="left_44_2" refType="h" fact="0.559"/>
        <dgm:constr type="ctrX" for="ch" forName="left_44_2" refType="w" fact="0.24"/>
        <dgm:constr type="w" for="ch" forName="left_44_3" refType="w" fact="0.36"/>
        <dgm:constr type="h" for="ch" forName="left_44_3" refType="h" fact="0.154"/>
        <dgm:constr type="b" for="ch" forName="left_44_3" refType="h" fact="0.393"/>
        <dgm:constr type="ctrX" for="ch" forName="left_44_3" refType="w" fact="0.24"/>
        <dgm:constr type="w" for="ch" forName="left_44_4" refType="w" fact="0.36"/>
        <dgm:constr type="h" for="ch" forName="left_44_4" refType="h" fact="0.154"/>
        <dgm:constr type="b" for="ch" forName="left_44_4" refType="h" fact="0.224"/>
        <dgm:constr type="ctrX" for="ch" forName="left_44_4" refType="w" fact="0.24"/>
      </dgm:constrLst>
      <dgm:ruleLst/>
      <dgm:layoutNode name="dummyMaxCanvas_ChildArea">
        <dgm:alg type="sp"/>
        <dgm:shape xmlns:r="http://schemas.openxmlformats.org/officeDocument/2006/relationships" r:blip="">
          <dgm:adjLst/>
        </dgm:shape>
        <dgm:presOf/>
        <dgm:constrLst/>
        <dgm:ruleLst/>
      </dgm:layoutNode>
      <dgm:layoutNode name="fulcrum" styleLbl="alignAccFollowNode1">
        <dgm:alg type="sp"/>
        <dgm:shape xmlns:r="http://schemas.openxmlformats.org/officeDocument/2006/relationships" type="triangle" r:blip="">
          <dgm:adjLst/>
        </dgm:shape>
        <dgm:presOf/>
        <dgm:constrLst/>
        <dgm:ruleLst/>
      </dgm:layoutNode>
      <dgm:choose name="Name0">
        <dgm:if name="Name1" axis="ch ch" ptType="node node" st="1 1" cnt="1 0" func="cnt" op="equ" val="0">
          <dgm:choose name="Name2">
            <dgm:if name="Name3" axis="ch ch" ptType="node node" st="2 1" cnt="1 0" func="cnt" op="equ" val="0">
              <dgm:layoutNode name="balance_00" styleLbl="alignAccFollowNode1">
                <dgm:varLst>
                  <dgm:bulletEnabled val="1"/>
                </dgm:varLst>
                <dgm:alg type="sp"/>
                <dgm:shape xmlns:r="http://schemas.openxmlformats.org/officeDocument/2006/relationships" type="rect" r:blip="">
                  <dgm:adjLst/>
                </dgm:shape>
                <dgm:presOf/>
                <dgm:constrLst/>
                <dgm:ruleLst/>
              </dgm:layoutNode>
            </dgm:if>
            <dgm:else name="Name4">
              <dgm:choose name="Name5">
                <dgm:if name="Name6" axis="ch ch" ptType="node node" st="2 1" cnt="1 0" func="cnt" op="equ" val="1">
                  <dgm:layoutNode name="balance_01" styleLbl="alignAccFollowNode1">
                    <dgm:varLst>
                      <dgm:bulletEnabled val="1"/>
                    </dgm:varLst>
                    <dgm:alg type="sp"/>
                    <dgm:shape xmlns:r="http://schemas.openxmlformats.org/officeDocument/2006/relationships" rot="4" type="rect" r:blip="">
                      <dgm:adjLst/>
                    </dgm:shape>
                    <dgm:presOf/>
                    <dgm:constrLst/>
                    <dgm:ruleLst/>
                  </dgm:layoutNode>
                  <dgm:layoutNode name="right_0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
                  <dgm:choose name="Name8">
                    <dgm:if name="Name9" axis="ch ch" ptType="node node" st="2 1" cnt="1 0" func="cnt" op="equ" val="2">
                      <dgm:layoutNode name="balance_02" styleLbl="alignAccFollowNode1">
                        <dgm:varLst>
                          <dgm:bulletEnabled val="1"/>
                        </dgm:varLst>
                        <dgm:alg type="sp"/>
                        <dgm:shape xmlns:r="http://schemas.openxmlformats.org/officeDocument/2006/relationships" rot="4" type="rect" r:blip="">
                          <dgm:adjLst/>
                        </dgm:shape>
                        <dgm:presOf/>
                        <dgm:constrLst/>
                        <dgm:ruleLst/>
                      </dgm:layoutNode>
                      <dgm:layoutNode name="right_0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
                      <dgm:choose name="Name11">
                        <dgm:if name="Name12" axis="ch ch" ptType="node node" st="2 1" cnt="1 0" func="cnt" op="equ" val="3">
                          <dgm:layoutNode name="balance_03" styleLbl="alignAccFollowNode1">
                            <dgm:varLst>
                              <dgm:bulletEnabled val="1"/>
                            </dgm:varLst>
                            <dgm:alg type="sp"/>
                            <dgm:shape xmlns:r="http://schemas.openxmlformats.org/officeDocument/2006/relationships" rot="4" type="rect" r:blip="">
                              <dgm:adjLst/>
                            </dgm:shape>
                            <dgm:presOf/>
                            <dgm:constrLst/>
                            <dgm:ruleLst/>
                          </dgm:layoutNode>
                          <dgm:layoutNode name="right_0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3">
                          <dgm:choose name="Name14">
                            <dgm:if name="Name15" axis="ch ch" ptType="node node" st="2 1" cnt="1 0" func="cnt" op="gte" val="4">
                              <dgm:layoutNode name="balance_04" styleLbl="alignAccFollowNode1">
                                <dgm:varLst>
                                  <dgm:bulletEnabled val="1"/>
                                </dgm:varLst>
                                <dgm:alg type="sp"/>
                                <dgm:shape xmlns:r="http://schemas.openxmlformats.org/officeDocument/2006/relationships" rot="4" type="rect" r:blip="">
                                  <dgm:adjLst/>
                                </dgm:shape>
                                <dgm:presOf/>
                                <dgm:constrLst/>
                                <dgm:ruleLst/>
                              </dgm:layoutNode>
                              <dgm:layoutNode name="right_0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0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6"/>
                          </dgm:choose>
                        </dgm:else>
                      </dgm:choose>
                    </dgm:else>
                  </dgm:choose>
                </dgm:else>
              </dgm:choose>
            </dgm:else>
          </dgm:choose>
        </dgm:if>
        <dgm:else name="Name17">
          <dgm:choose name="Name18">
            <dgm:if name="Name19" axis="ch ch" ptType="node node" st="1 1" cnt="1 0" func="cnt" op="equ" val="1">
              <dgm:choose name="Name20">
                <dgm:if name="Name21" axis="ch ch" ptType="node node" st="2 1" cnt="1 0" func="cnt" op="equ" val="0">
                  <dgm:layoutNode name="balance_10" styleLbl="alignAccFollowNode1">
                    <dgm:varLst>
                      <dgm:bulletEnabled val="1"/>
                    </dgm:varLst>
                    <dgm:alg type="sp"/>
                    <dgm:shape xmlns:r="http://schemas.openxmlformats.org/officeDocument/2006/relationships" rot="-4" type="rect" r:blip="">
                      <dgm:adjLst/>
                    </dgm:shape>
                    <dgm:presOf/>
                    <dgm:constrLst/>
                    <dgm:ruleLst/>
                  </dgm:layoutNode>
                  <dgm:layoutNode name="left_1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2">
                  <dgm:choose name="Name23">
                    <dgm:if name="Name24" axis="ch ch" ptType="node node" st="2 1" cnt="1 0" func="cnt" op="equ" val="1">
                      <dgm:layoutNode name="balance_11" styleLbl="alignAccFollowNode1">
                        <dgm:varLst>
                          <dgm:bulletEnabled val="1"/>
                        </dgm:varLst>
                        <dgm:alg type="sp"/>
                        <dgm:shape xmlns:r="http://schemas.openxmlformats.org/officeDocument/2006/relationships" type="rect" r:blip="">
                          <dgm:adjLst/>
                        </dgm:shape>
                        <dgm:presOf/>
                        <dgm:constrLst/>
                        <dgm:ruleLst/>
                      </dgm:layoutNode>
                      <dgm:layoutNode name="left_11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1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5">
                      <dgm:choose name="Name26">
                        <dgm:if name="Name27" axis="ch ch" ptType="node node" st="2 1" cnt="1 0" func="cnt" op="equ" val="2">
                          <dgm:layoutNode name="balance_12" styleLbl="alignAccFollowNode1">
                            <dgm:varLst>
                              <dgm:bulletEnabled val="1"/>
                            </dgm:varLst>
                            <dgm:alg type="sp"/>
                            <dgm:shape xmlns:r="http://schemas.openxmlformats.org/officeDocument/2006/relationships" rot="4" type="rect" r:blip="">
                              <dgm:adjLst/>
                            </dgm:shape>
                            <dgm:presOf/>
                            <dgm:constrLst/>
                            <dgm:ruleLst/>
                          </dgm:layoutNode>
                          <dgm:layoutNode name="right_1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8">
                          <dgm:choose name="Name29">
                            <dgm:if name="Name30" axis="ch ch" ptType="node node" st="2 1" cnt="1 0" func="cnt" op="equ" val="3">
                              <dgm:layoutNode name="balance_13" styleLbl="alignAccFollowNode1">
                                <dgm:varLst>
                                  <dgm:bulletEnabled val="1"/>
                                </dgm:varLst>
                                <dgm:alg type="sp"/>
                                <dgm:shape xmlns:r="http://schemas.openxmlformats.org/officeDocument/2006/relationships" rot="4" type="rect" r:blip="">
                                  <dgm:adjLst/>
                                </dgm:shape>
                                <dgm:presOf/>
                                <dgm:constrLst/>
                                <dgm:ruleLst/>
                              </dgm:layoutNode>
                              <dgm:layoutNode name="right_1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1">
                              <dgm:choose name="Name32">
                                <dgm:if name="Name33" axis="ch ch" ptType="node node" st="2 1" cnt="1 0" func="cnt" op="gte" val="4">
                                  <dgm:layoutNode name="balance_14" styleLbl="alignAccFollowNode1">
                                    <dgm:varLst>
                                      <dgm:bulletEnabled val="1"/>
                                    </dgm:varLst>
                                    <dgm:alg type="sp"/>
                                    <dgm:shape xmlns:r="http://schemas.openxmlformats.org/officeDocument/2006/relationships" rot="4" type="rect" r:blip="">
                                      <dgm:adjLst/>
                                    </dgm:shape>
                                    <dgm:presOf/>
                                    <dgm:constrLst/>
                                    <dgm:ruleLst/>
                                  </dgm:layoutNode>
                                  <dgm:layoutNode name="right_1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1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1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4"/>
                              </dgm:choose>
                            </dgm:else>
                          </dgm:choose>
                        </dgm:else>
                      </dgm:choose>
                    </dgm:else>
                  </dgm:choose>
                </dgm:else>
              </dgm:choose>
            </dgm:if>
            <dgm:else name="Name35">
              <dgm:choose name="Name36">
                <dgm:if name="Name37" axis="ch ch" ptType="node node" st="1 1" cnt="1 0" func="cnt" op="equ" val="2">
                  <dgm:choose name="Name38">
                    <dgm:if name="Name39" axis="ch ch" ptType="node node" st="2 1" cnt="1 0" func="cnt" op="equ" val="0">
                      <dgm:layoutNode name="balance_20" styleLbl="alignAccFollowNode1">
                        <dgm:varLst>
                          <dgm:bulletEnabled val="1"/>
                        </dgm:varLst>
                        <dgm:alg type="sp"/>
                        <dgm:shape xmlns:r="http://schemas.openxmlformats.org/officeDocument/2006/relationships" rot="-4" type="rect" r:blip="">
                          <dgm:adjLst/>
                        </dgm:shape>
                        <dgm:presOf/>
                        <dgm:constrLst/>
                        <dgm:ruleLst/>
                      </dgm:layoutNode>
                      <dgm:layoutNode name="left_2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0">
                      <dgm:choose name="Name41">
                        <dgm:if name="Name42" axis="ch ch" ptType="node node" st="2 1" cnt="1 0" func="cnt" op="equ" val="1">
                          <dgm:layoutNode name="balance_21" styleLbl="alignAccFollowNode1">
                            <dgm:varLst>
                              <dgm:bulletEnabled val="1"/>
                            </dgm:varLst>
                            <dgm:alg type="sp"/>
                            <dgm:shape xmlns:r="http://schemas.openxmlformats.org/officeDocument/2006/relationships" rot="-4" type="rect" r:blip="">
                              <dgm:adjLst/>
                            </dgm:shape>
                            <dgm:presOf/>
                            <dgm:constrLst/>
                            <dgm:ruleLst/>
                          </dgm:layoutNode>
                          <dgm:layoutNode name="left_2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3">
                          <dgm:choose name="Name44">
                            <dgm:if name="Name45" axis="ch ch" ptType="node node" st="2 1" cnt="1 0" func="cnt" op="equ" val="2">
                              <dgm:layoutNode name="balance_22" styleLbl="alignAccFollowNode1">
                                <dgm:varLst>
                                  <dgm:bulletEnabled val="1"/>
                                </dgm:varLst>
                                <dgm:alg type="sp"/>
                                <dgm:shape xmlns:r="http://schemas.openxmlformats.org/officeDocument/2006/relationships" type="rect" r:blip="">
                                  <dgm:adjLst/>
                                </dgm:shape>
                                <dgm:presOf/>
                                <dgm:constrLst/>
                                <dgm:ruleLst/>
                              </dgm:layoutNode>
                              <dgm:layoutNode name="right_22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2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2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6">
                              <dgm:choose name="Name47">
                                <dgm:if name="Name48" axis="ch ch" ptType="node node" st="2 1" cnt="1 0" func="cnt" op="equ" val="3">
                                  <dgm:layoutNode name="balance_23" styleLbl="alignAccFollowNode1">
                                    <dgm:varLst>
                                      <dgm:bulletEnabled val="1"/>
                                    </dgm:varLst>
                                    <dgm:alg type="sp"/>
                                    <dgm:shape xmlns:r="http://schemas.openxmlformats.org/officeDocument/2006/relationships" rot="4" type="rect" r:blip="">
                                      <dgm:adjLst/>
                                    </dgm:shape>
                                    <dgm:presOf/>
                                    <dgm:constrLst/>
                                    <dgm:ruleLst/>
                                  </dgm:layoutNode>
                                  <dgm:layoutNode name="right_2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9">
                                  <dgm:choose name="Name50">
                                    <dgm:if name="Name51" axis="ch ch" ptType="node node" st="2 1" cnt="1 0" func="cnt" op="gte" val="4">
                                      <dgm:layoutNode name="balance_24" styleLbl="alignAccFollowNode1">
                                        <dgm:varLst>
                                          <dgm:bulletEnabled val="1"/>
                                        </dgm:varLst>
                                        <dgm:alg type="sp"/>
                                        <dgm:shape xmlns:r="http://schemas.openxmlformats.org/officeDocument/2006/relationships" rot="4" type="rect" r:blip="">
                                          <dgm:adjLst/>
                                        </dgm:shape>
                                        <dgm:presOf/>
                                        <dgm:constrLst/>
                                        <dgm:ruleLst/>
                                      </dgm:layoutNode>
                                      <dgm:layoutNode name="right_2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2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2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2"/>
                                  </dgm:choose>
                                </dgm:else>
                              </dgm:choose>
                            </dgm:else>
                          </dgm:choose>
                        </dgm:else>
                      </dgm:choose>
                    </dgm:else>
                  </dgm:choose>
                </dgm:if>
                <dgm:else name="Name53">
                  <dgm:choose name="Name54">
                    <dgm:if name="Name55" axis="ch ch" ptType="node node" st="1 1" cnt="1 0" func="cnt" op="equ" val="3">
                      <dgm:choose name="Name56">
                        <dgm:if name="Name57" axis="ch ch" ptType="node node" st="2 1" cnt="1 0" func="cnt" op="equ" val="0">
                          <dgm:layoutNode name="balance_30" styleLbl="alignAccFollowNode1">
                            <dgm:varLst>
                              <dgm:bulletEnabled val="1"/>
                            </dgm:varLst>
                            <dgm:alg type="sp"/>
                            <dgm:shape xmlns:r="http://schemas.openxmlformats.org/officeDocument/2006/relationships" rot="-4" type="rect" r:blip="">
                              <dgm:adjLst/>
                            </dgm:shape>
                            <dgm:presOf/>
                            <dgm:constrLst/>
                            <dgm:ruleLst/>
                          </dgm:layoutNode>
                          <dgm:layoutNode name="left_3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name="Name59">
                            <dgm:if name="Name60" axis="ch ch" ptType="node node" st="2 1" cnt="1 0" func="cnt" op="equ" val="1">
                              <dgm:layoutNode name="balance_31" styleLbl="alignAccFollowNode1">
                                <dgm:varLst>
                                  <dgm:bulletEnabled val="1"/>
                                </dgm:varLst>
                                <dgm:alg type="sp"/>
                                <dgm:shape xmlns:r="http://schemas.openxmlformats.org/officeDocument/2006/relationships" rot="-4" type="rect" r:blip="">
                                  <dgm:adjLst/>
                                </dgm:shape>
                                <dgm:presOf/>
                                <dgm:constrLst/>
                                <dgm:ruleLst/>
                              </dgm:layoutNode>
                              <dgm:layoutNode name="left_3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1">
                              <dgm:choose name="Name62">
                                <dgm:if name="Name63" axis="ch ch" ptType="node node" st="2 1" cnt="1 0" func="cnt" op="equ" val="2">
                                  <dgm:layoutNode name="balance_32" styleLbl="alignAccFollowNode1">
                                    <dgm:varLst>
                                      <dgm:bulletEnabled val="1"/>
                                    </dgm:varLst>
                                    <dgm:alg type="sp"/>
                                    <dgm:shape xmlns:r="http://schemas.openxmlformats.org/officeDocument/2006/relationships" rot="-4" type="rect" r:blip="">
                                      <dgm:adjLst/>
                                    </dgm:shape>
                                    <dgm:presOf/>
                                    <dgm:constrLst/>
                                    <dgm:ruleLst/>
                                  </dgm:layoutNode>
                                  <dgm:layoutNode name="left_3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4">
                                  <dgm:choose name="Name65">
                                    <dgm:if name="Name66" axis="ch ch" ptType="node node" st="2 1" cnt="1 0" func="cnt" op="equ" val="3">
                                      <dgm:layoutNode name="balance_33" styleLbl="alignAccFollowNode1">
                                        <dgm:varLst>
                                          <dgm:bulletEnabled val="1"/>
                                        </dgm:varLst>
                                        <dgm:alg type="sp"/>
                                        <dgm:shape xmlns:r="http://schemas.openxmlformats.org/officeDocument/2006/relationships" type="rect" r:blip="">
                                          <dgm:adjLst/>
                                        </dgm:shape>
                                        <dgm:presOf/>
                                        <dgm:constrLst/>
                                        <dgm:ruleLst/>
                                      </dgm:layoutNode>
                                      <dgm:layoutNode name="right_33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3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3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7">
                                      <dgm:choose name="Name68">
                                        <dgm:if name="Name69" axis="ch ch" ptType="node node" st="2 1" cnt="1 0" func="cnt" op="gte" val="4">
                                          <dgm:layoutNode name="balance_34" styleLbl="alignAccFollowNode1">
                                            <dgm:varLst>
                                              <dgm:bulletEnabled val="1"/>
                                            </dgm:varLst>
                                            <dgm:alg type="sp"/>
                                            <dgm:shape xmlns:r="http://schemas.openxmlformats.org/officeDocument/2006/relationships" rot="4" type="rect" r:blip="">
                                              <dgm:adjLst/>
                                            </dgm:shape>
                                            <dgm:presOf/>
                                            <dgm:constrLst/>
                                            <dgm:ruleLst/>
                                          </dgm:layoutNode>
                                          <dgm:layoutNode name="right_34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34_4" styleLbl="node1">
                                            <dgm:varLst>
                                              <dgm:bulletEnabled val="1"/>
                                            </dgm:varLst>
                                            <dgm:alg type="tx"/>
                                            <dgm:shape xmlns:r="http://schemas.openxmlformats.org/officeDocument/2006/relationships" rot="4"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34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0"/>
                                      </dgm:choose>
                                    </dgm:else>
                                  </dgm:choose>
                                </dgm:else>
                              </dgm:choose>
                            </dgm:else>
                          </dgm:choose>
                        </dgm:else>
                      </dgm:choose>
                    </dgm:if>
                    <dgm:else name="Name71">
                      <dgm:choose name="Name72">
                        <dgm:if name="Name73" axis="ch ch" ptType="node node" st="1 1" cnt="1 0" func="cnt" op="gte" val="4">
                          <dgm:choose name="Name74">
                            <dgm:if name="Name75" axis="ch ch" ptType="node node" st="2 1" cnt="1 0" func="cnt" op="equ" val="0">
                              <dgm:layoutNode name="balance_40" styleLbl="alignAccFollowNode1">
                                <dgm:varLst>
                                  <dgm:bulletEnabled val="1"/>
                                </dgm:varLst>
                                <dgm:alg type="sp"/>
                                <dgm:shape xmlns:r="http://schemas.openxmlformats.org/officeDocument/2006/relationships" rot="-4" type="rect" r:blip="">
                                  <dgm:adjLst/>
                                </dgm:shape>
                                <dgm:presOf/>
                                <dgm:constrLst/>
                                <dgm:ruleLst/>
                              </dgm:layoutNode>
                              <dgm:layoutNode name="left_40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0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6">
                              <dgm:choose name="Name77">
                                <dgm:if name="Name78" axis="ch ch" ptType="node node" st="2 1" cnt="1 0" func="cnt" op="equ" val="1">
                                  <dgm:layoutNode name="balance_41" styleLbl="alignAccFollowNode1">
                                    <dgm:varLst>
                                      <dgm:bulletEnabled val="1"/>
                                    </dgm:varLst>
                                    <dgm:alg type="sp"/>
                                    <dgm:shape xmlns:r="http://schemas.openxmlformats.org/officeDocument/2006/relationships" rot="-4" type="rect" r:blip="">
                                      <dgm:adjLst/>
                                    </dgm:shape>
                                    <dgm:presOf/>
                                    <dgm:constrLst/>
                                    <dgm:ruleLst/>
                                  </dgm:layoutNode>
                                  <dgm:layoutNode name="left_41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1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1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name="Name80">
                                    <dgm:if name="Name81" axis="ch ch" ptType="node node" st="2 1" cnt="1 0" func="cnt" op="equ" val="2">
                                      <dgm:layoutNode name="balance_42" styleLbl="alignAccFollowNode1">
                                        <dgm:varLst>
                                          <dgm:bulletEnabled val="1"/>
                                        </dgm:varLst>
                                        <dgm:alg type="sp"/>
                                        <dgm:shape xmlns:r="http://schemas.openxmlformats.org/officeDocument/2006/relationships" rot="-4" type="rect" r:blip="">
                                          <dgm:adjLst/>
                                        </dgm:shape>
                                        <dgm:presOf/>
                                        <dgm:constrLst/>
                                        <dgm:ruleLst/>
                                      </dgm:layoutNode>
                                      <dgm:layoutNode name="left_42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2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2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2">
                                      <dgm:choose name="Name83">
                                        <dgm:if name="Name84" axis="ch ch" ptType="node node" st="2 1" cnt="1 0" func="cnt" op="equ" val="3">
                                          <dgm:layoutNode name="balance_43" styleLbl="alignAccFollowNode1">
                                            <dgm:varLst>
                                              <dgm:bulletEnabled val="1"/>
                                            </dgm:varLst>
                                            <dgm:alg type="sp"/>
                                            <dgm:shape xmlns:r="http://schemas.openxmlformats.org/officeDocument/2006/relationships" rot="-4" type="rect" r:blip="">
                                              <dgm:adjLst/>
                                            </dgm:shape>
                                            <dgm:presOf/>
                                            <dgm:constrLst/>
                                            <dgm:ruleLst/>
                                          </dgm:layoutNode>
                                          <dgm:layoutNode name="left_43_1" styleLbl="node1">
                                            <dgm:varLst>
                                              <dgm:bulletEnabled val="1"/>
                                            </dgm:varLst>
                                            <dgm:alg type="tx"/>
                                            <dgm:shape xmlns:r="http://schemas.openxmlformats.org/officeDocument/2006/relationships" rot="-4"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2" styleLbl="node1">
                                            <dgm:varLst>
                                              <dgm:bulletEnabled val="1"/>
                                            </dgm:varLst>
                                            <dgm:alg type="tx"/>
                                            <dgm:shape xmlns:r="http://schemas.openxmlformats.org/officeDocument/2006/relationships" rot="-4"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3" styleLbl="node1">
                                            <dgm:varLst>
                                              <dgm:bulletEnabled val="1"/>
                                            </dgm:varLst>
                                            <dgm:alg type="tx"/>
                                            <dgm:shape xmlns:r="http://schemas.openxmlformats.org/officeDocument/2006/relationships" rot="-4"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3_4" styleLbl="node1">
                                            <dgm:varLst>
                                              <dgm:bulletEnabled val="1"/>
                                            </dgm:varLst>
                                            <dgm:alg type="tx"/>
                                            <dgm:shape xmlns:r="http://schemas.openxmlformats.org/officeDocument/2006/relationships" rot="-4"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1" styleLbl="node1">
                                            <dgm:varLst>
                                              <dgm:bulletEnabled val="1"/>
                                            </dgm:varLst>
                                            <dgm:alg type="tx"/>
                                            <dgm:shape xmlns:r="http://schemas.openxmlformats.org/officeDocument/2006/relationships" rot="-4"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2" styleLbl="node1">
                                            <dgm:varLst>
                                              <dgm:bulletEnabled val="1"/>
                                            </dgm:varLst>
                                            <dgm:alg type="tx"/>
                                            <dgm:shape xmlns:r="http://schemas.openxmlformats.org/officeDocument/2006/relationships" rot="-4"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3_3" styleLbl="node1">
                                            <dgm:varLst>
                                              <dgm:bulletEnabled val="1"/>
                                            </dgm:varLst>
                                            <dgm:alg type="tx"/>
                                            <dgm:shape xmlns:r="http://schemas.openxmlformats.org/officeDocument/2006/relationships" rot="-4"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5">
                                          <dgm:choose name="Name86">
                                            <dgm:if name="Name87" axis="ch ch" ptType="node node" st="2 1" cnt="1 0" func="cnt" op="gte" val="4">
                                              <dgm:layoutNode name="balance_44" styleLbl="alignAccFollowNode1">
                                                <dgm:varLst>
                                                  <dgm:bulletEnabled val="1"/>
                                                </dgm:varLst>
                                                <dgm:alg type="sp"/>
                                                <dgm:shape xmlns:r="http://schemas.openxmlformats.org/officeDocument/2006/relationships" type="rect" r:blip="">
                                                  <dgm:adjLst/>
                                                </dgm:shape>
                                                <dgm:presOf/>
                                                <dgm:constrLst/>
                                                <dgm:ruleLst/>
                                              </dgm:layoutNode>
                                              <dgm:layoutNode name="right_44_1" styleLbl="node1">
                                                <dgm:varLst>
                                                  <dgm:bulletEnabled val="1"/>
                                                </dgm:varLst>
                                                <dgm:alg type="tx"/>
                                                <dgm:shape xmlns:r="http://schemas.openxmlformats.org/officeDocument/2006/relationships" type="roundRect" r:blip="">
                                                  <dgm:adjLst/>
                                                </dgm:shape>
                                                <dgm:presOf axis="ch ch desOrSelf" ptType="node node node" st="2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2" styleLbl="node1">
                                                <dgm:varLst>
                                                  <dgm:bulletEnabled val="1"/>
                                                </dgm:varLst>
                                                <dgm:alg type="tx"/>
                                                <dgm:shape xmlns:r="http://schemas.openxmlformats.org/officeDocument/2006/relationships" type="roundRect" r:blip="">
                                                  <dgm:adjLst/>
                                                </dgm:shape>
                                                <dgm:presOf axis="ch ch desOrSelf" ptType="node node node" st="2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3" styleLbl="node1">
                                                <dgm:varLst>
                                                  <dgm:bulletEnabled val="1"/>
                                                </dgm:varLst>
                                                <dgm:alg type="tx"/>
                                                <dgm:shape xmlns:r="http://schemas.openxmlformats.org/officeDocument/2006/relationships" type="roundRect" r:blip="">
                                                  <dgm:adjLst/>
                                                </dgm:shape>
                                                <dgm:presOf axis="ch ch desOrSelf" ptType="node node node" st="2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ight_44_4" styleLbl="node1">
                                                <dgm:varLst>
                                                  <dgm:bulletEnabled val="1"/>
                                                </dgm:varLst>
                                                <dgm:alg type="tx"/>
                                                <dgm:shape xmlns:r="http://schemas.openxmlformats.org/officeDocument/2006/relationships" type="roundRect" r:blip="">
                                                  <dgm:adjLst/>
                                                </dgm:shape>
                                                <dgm:presOf axis="ch ch desOrSelf" ptType="node node node" st="2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1" styleLbl="node1">
                                                <dgm:varLst>
                                                  <dgm:bulletEnabled val="1"/>
                                                </dgm:varLst>
                                                <dgm:alg type="tx"/>
                                                <dgm:shape xmlns:r="http://schemas.openxmlformats.org/officeDocument/2006/relationships" type="roundRect" r:blip="">
                                                  <dgm:adjLst/>
                                                </dgm:shape>
                                                <dgm:presOf axis="ch ch desOrSelf" ptType="node node node" st="1 1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2" styleLbl="node1">
                                                <dgm:varLst>
                                                  <dgm:bulletEnabled val="1"/>
                                                </dgm:varLst>
                                                <dgm:alg type="tx"/>
                                                <dgm:shape xmlns:r="http://schemas.openxmlformats.org/officeDocument/2006/relationships" type="roundRect" r:blip="">
                                                  <dgm:adjLst/>
                                                </dgm:shape>
                                                <dgm:presOf axis="ch ch desOrSelf" ptType="node node node" st="1 2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3" styleLbl="node1">
                                                <dgm:varLst>
                                                  <dgm:bulletEnabled val="1"/>
                                                </dgm:varLst>
                                                <dgm:alg type="tx"/>
                                                <dgm:shape xmlns:r="http://schemas.openxmlformats.org/officeDocument/2006/relationships" type="roundRect" r:blip="">
                                                  <dgm:adjLst/>
                                                </dgm:shape>
                                                <dgm:presOf axis="ch ch desOrSelf" ptType="node node node" st="1 3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left_44_4" styleLbl="node1">
                                                <dgm:varLst>
                                                  <dgm:bulletEnabled val="1"/>
                                                </dgm:varLst>
                                                <dgm:alg type="tx"/>
                                                <dgm:shape xmlns:r="http://schemas.openxmlformats.org/officeDocument/2006/relationships" type="roundRect" r:blip="">
                                                  <dgm:adjLst/>
                                                </dgm:shape>
                                                <dgm:presOf axis="ch ch desOrSelf" ptType="node node node" st="1 4 1" cnt="1 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8"/>
                                          </dgm:choose>
                                        </dgm:else>
                                      </dgm:choose>
                                    </dgm:else>
                                  </dgm:choose>
                                </dgm:else>
                              </dgm:choose>
                            </dgm:else>
                          </dgm:choose>
                        </dgm:if>
                        <dgm:else name="Name89"/>
                      </dgm:choose>
                    </dgm:else>
                  </dgm:choose>
                </dgm:else>
              </dgm:choose>
            </dgm:else>
          </dgm:choose>
        </dgm:else>
      </dgm:choos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cdr:x>
      <cdr:y>0</cdr:y>
    </cdr:from>
    <cdr:to>
      <cdr:x>0.22222</cdr:x>
      <cdr:y>0.09535</cdr:y>
    </cdr:to>
    <cdr:sp macro="" textlink="">
      <cdr:nvSpPr>
        <cdr:cNvPr id="2" name="TextBox 1">
          <a:extLst xmlns:a="http://schemas.openxmlformats.org/drawingml/2006/main">
            <a:ext uri="{FF2B5EF4-FFF2-40B4-BE49-F238E27FC236}">
              <a16:creationId xmlns:a16="http://schemas.microsoft.com/office/drawing/2014/main" id="{4A90B2A1-4737-E04B-4727-56CF2CADE9DB}"/>
            </a:ext>
          </a:extLst>
        </cdr:cNvPr>
        <cdr:cNvSpPr txBox="1"/>
      </cdr:nvSpPr>
      <cdr:spPr>
        <a:xfrm xmlns:a="http://schemas.openxmlformats.org/drawingml/2006/main">
          <a:off x="0" y="0"/>
          <a:ext cx="622300" cy="247650"/>
        </a:xfrm>
        <a:prstGeom xmlns:a="http://schemas.openxmlformats.org/drawingml/2006/main" prst="rect">
          <a:avLst/>
        </a:prstGeom>
      </cdr:spPr>
      <cdr:txBody>
        <a:bodyPr xmlns:a="http://schemas.openxmlformats.org/drawingml/2006/main" vertOverflow="clip" vert="horz" rtlCol="0"/>
        <a:lstStyle xmlns:a="http://schemas.openxmlformats.org/drawingml/2006/main"/>
        <a:p xmlns:a="http://schemas.openxmlformats.org/drawingml/2006/main">
          <a:r>
            <a:rPr lang="en-US" sz="800" dirty="0">
              <a:latin typeface="Arial" panose="020B0604020202020204" pitchFamily="34" charset="0"/>
            </a:rPr>
            <a:t>Percent</a:t>
          </a:r>
          <a:endParaRPr lang="en-US" sz="2800" dirty="0">
            <a:latin typeface="Arial" panose="020B0604020202020204"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A112E6B-55D7-294B-96DA-B748B0A9B229}" type="datetimeFigureOut">
              <a:rPr lang="en-US" smtClean="0"/>
              <a:t>11/18/2024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E211C13-E2C9-BF4F-ACBD-C013875FCB09}" type="slidenum">
              <a:rPr lang="en-US" smtClean="0"/>
              <a:t>‹#›</a:t>
            </a:fld>
            <a:endParaRPr lang="en-US"/>
          </a:p>
        </p:txBody>
      </p:sp>
    </p:spTree>
    <p:extLst>
      <p:ext uri="{BB962C8B-B14F-4D97-AF65-F5344CB8AC3E}">
        <p14:creationId xmlns:p14="http://schemas.microsoft.com/office/powerpoint/2010/main" val="3117203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64871-C963-4A3F-8855-B0483C8DBBC6}" type="slidenum">
              <a:rPr lang="en-US" smtClean="0"/>
              <a:t>1</a:t>
            </a:fld>
            <a:endParaRPr lang="en-US" dirty="0"/>
          </a:p>
        </p:txBody>
      </p:sp>
    </p:spTree>
    <p:extLst>
      <p:ext uri="{BB962C8B-B14F-4D97-AF65-F5344CB8AC3E}">
        <p14:creationId xmlns:p14="http://schemas.microsoft.com/office/powerpoint/2010/main" val="15288342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sz="1200" dirty="0">
                <a:latin typeface="+mn-lt"/>
                <a:ea typeface="Batang" panose="02030600000101010101" pitchFamily="18" charset="-127"/>
                <a:cs typeface="Arial" panose="020B0604020202020204" pitchFamily="34" charset="0"/>
              </a:rPr>
              <a:t>This </a:t>
            </a:r>
            <a:r>
              <a:rPr lang="en-US" sz="1200" dirty="0" err="1">
                <a:latin typeface="+mn-lt"/>
                <a:ea typeface="Batang" panose="02030600000101010101" pitchFamily="18" charset="-127"/>
                <a:cs typeface="Arial" panose="020B0604020202020204" pitchFamily="34" charset="0"/>
              </a:rPr>
              <a:t>mutli</a:t>
            </a:r>
            <a:r>
              <a:rPr lang="en-US" sz="1200" dirty="0">
                <a:latin typeface="+mn-lt"/>
                <a:ea typeface="Batang" panose="02030600000101010101" pitchFamily="18" charset="-127"/>
                <a:cs typeface="Arial" panose="020B0604020202020204" pitchFamily="34" charset="0"/>
              </a:rPr>
              <a:t> –year </a:t>
            </a:r>
            <a:r>
              <a:rPr lang="en-US" sz="1200" dirty="0" err="1">
                <a:latin typeface="+mn-lt"/>
                <a:ea typeface="Batang" panose="02030600000101010101" pitchFamily="18" charset="-127"/>
                <a:cs typeface="Arial" panose="020B0604020202020204" pitchFamily="34" charset="0"/>
              </a:rPr>
              <a:t>programme</a:t>
            </a:r>
            <a:r>
              <a:rPr lang="en-US" sz="1200" dirty="0">
                <a:latin typeface="+mn-lt"/>
                <a:ea typeface="Batang" panose="02030600000101010101" pitchFamily="18" charset="-127"/>
                <a:cs typeface="Arial" panose="020B0604020202020204" pitchFamily="34" charset="0"/>
              </a:rPr>
              <a:t> is seeking to mobilize 15.2 million for 2025-2027 (3 years).</a:t>
            </a:r>
          </a:p>
          <a:p>
            <a:pPr defTabSz="931774">
              <a:defRPr/>
            </a:pPr>
            <a:endParaRPr lang="en-US" sz="1200" dirty="0">
              <a:latin typeface="+mn-lt"/>
              <a:ea typeface="Batang" panose="02030600000101010101" pitchFamily="18" charset="-127"/>
              <a:cs typeface="Arial" panose="020B0604020202020204" pitchFamily="34" charset="0"/>
            </a:endParaRPr>
          </a:p>
          <a:p>
            <a:pPr defTabSz="931774">
              <a:defRPr/>
            </a:pPr>
            <a:r>
              <a:rPr lang="en-US" sz="1200" dirty="0">
                <a:latin typeface="+mn-lt"/>
                <a:ea typeface="Batang" panose="02030600000101010101" pitchFamily="18" charset="-127"/>
                <a:cs typeface="Arial" panose="020B0604020202020204" pitchFamily="34" charset="0"/>
              </a:rPr>
              <a:t>Let’s hold here and zoom in on the “African RVCs and cross-border SEZs” pillar.</a:t>
            </a:r>
          </a:p>
          <a:p>
            <a:pPr defTabSz="931774">
              <a:defRPr/>
            </a:pPr>
            <a:endParaRPr lang="en-US" sz="1200" dirty="0">
              <a:latin typeface="+mn-lt"/>
              <a:ea typeface="Batang" panose="02030600000101010101" pitchFamily="18" charset="-127"/>
              <a:cs typeface="Arial" panose="020B0604020202020204" pitchFamily="34" charset="0"/>
            </a:endParaRPr>
          </a:p>
          <a:p>
            <a:pPr defTabSz="931774">
              <a:defRPr/>
            </a:pPr>
            <a:r>
              <a:rPr lang="en-US" sz="1200" dirty="0">
                <a:latin typeface="+mn-lt"/>
                <a:ea typeface="Batang" panose="02030600000101010101" pitchFamily="18" charset="-127"/>
                <a:cs typeface="Arial" panose="020B0604020202020204" pitchFamily="34" charset="0"/>
              </a:rPr>
              <a:t>ECA takes a regional approach in de-risking investment, recognizing the interconnected challenges and synergistic opportunities across African nations. </a:t>
            </a:r>
            <a:r>
              <a:rPr lang="en-US" sz="1200" dirty="0">
                <a:solidFill>
                  <a:srgbClr val="0D0D0D"/>
                </a:solidFill>
                <a:highlight>
                  <a:srgbClr val="FFFFFF"/>
                </a:highlight>
                <a:latin typeface="+mn-lt"/>
              </a:rPr>
              <a:t>At the core of this strategy, ECA focuses on the potential of Regional Value Chains and cross-border Special Economic Zones due to their significant de-risking attributes.</a:t>
            </a:r>
            <a:r>
              <a:rPr lang="en-US" sz="1200" dirty="0">
                <a:solidFill>
                  <a:srgbClr val="0D0D0D"/>
                </a:solidFill>
                <a:highlight>
                  <a:srgbClr val="FFFFFF"/>
                </a:highlight>
                <a:latin typeface="+mn-lt"/>
                <a:ea typeface="Batang" panose="02030600000101010101" pitchFamily="18" charset="-127"/>
                <a:cs typeface="Arial" panose="020B0604020202020204" pitchFamily="34" charset="0"/>
              </a:rPr>
              <a:t> </a:t>
            </a:r>
            <a:r>
              <a:rPr lang="en-US" sz="1200" dirty="0">
                <a:latin typeface="+mn-lt"/>
                <a:ea typeface="Batang" panose="02030600000101010101" pitchFamily="18" charset="-127"/>
              </a:rPr>
              <a:t>S</a:t>
            </a:r>
            <a:r>
              <a:rPr lang="en-US" sz="1200" dirty="0">
                <a:latin typeface="+mn-lt"/>
                <a:ea typeface="Batang" panose="02030600000101010101" pitchFamily="18" charset="-127"/>
                <a:cs typeface="Arial" panose="020B0604020202020204" pitchFamily="34" charset="0"/>
              </a:rPr>
              <a:t>EZs can mitigate risk through fiscal and non-fiscal incentives, along with shared infrastructure for services such as electricity, internet, logistics, and waste management. They also encourage a clustering effect that draws complementary businesses, enhancing supply chain resilience and fostering proximity among suppliers, manufacturers, and consumers. RVCs, on the other hand, broaden market extents of initial investment, thus encouraging retention and expansion of investment from the continent and beyond. </a:t>
            </a:r>
          </a:p>
          <a:p>
            <a:pPr defTabSz="931774">
              <a:defRPr/>
            </a:pPr>
            <a:endParaRPr lang="en-US" sz="1200" dirty="0">
              <a:latin typeface="+mn-lt"/>
              <a:ea typeface="Batang" panose="02030600000101010101" pitchFamily="18" charset="-127"/>
              <a:cs typeface="Arial" panose="020B0604020202020204" pitchFamily="34" charset="0"/>
            </a:endParaRPr>
          </a:p>
          <a:p>
            <a:pPr defTabSz="931774">
              <a:defRPr/>
            </a:pPr>
            <a:r>
              <a:rPr lang="en-US" sz="1200" dirty="0">
                <a:latin typeface="+mn-lt"/>
                <a:ea typeface="Batang" panose="02030600000101010101" pitchFamily="18" charset="-127"/>
                <a:cs typeface="Arial" panose="020B0604020202020204" pitchFamily="34" charset="0"/>
              </a:rPr>
              <a:t>Certainly, the potential of Regional Value Chains extends beyond de-risking, due to their significant economic benefits stemming from their scale and scope.</a:t>
            </a:r>
            <a:endParaRPr lang="en-US" i="1" dirty="0"/>
          </a:p>
        </p:txBody>
      </p:sp>
      <p:sp>
        <p:nvSpPr>
          <p:cNvPr id="4" name="Slide Number Placeholder 3"/>
          <p:cNvSpPr>
            <a:spLocks noGrp="1"/>
          </p:cNvSpPr>
          <p:nvPr>
            <p:ph type="sldNum" sz="quarter" idx="10"/>
          </p:nvPr>
        </p:nvSpPr>
        <p:spPr/>
        <p:txBody>
          <a:bodyPr/>
          <a:lstStyle/>
          <a:p>
            <a:pPr defTabSz="931774">
              <a:defRPr/>
            </a:pPr>
            <a:fld id="{B68D2766-C49B-4C1A-9FEE-6F146754B02B}" type="slidenum">
              <a:rPr lang="en-US">
                <a:solidFill>
                  <a:prstClr val="black"/>
                </a:solidFill>
                <a:latin typeface="Calibri" panose="020F0502020204030204"/>
              </a:rPr>
              <a:pPr defTabSz="931774">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2617491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64871-C963-4A3F-8855-B0483C8DBBC6}" type="slidenum">
              <a:rPr lang="en-US" smtClean="0"/>
              <a:t>11</a:t>
            </a:fld>
            <a:endParaRPr lang="en-US" dirty="0"/>
          </a:p>
        </p:txBody>
      </p:sp>
    </p:spTree>
    <p:extLst>
      <p:ext uri="{BB962C8B-B14F-4D97-AF65-F5344CB8AC3E}">
        <p14:creationId xmlns:p14="http://schemas.microsoft.com/office/powerpoint/2010/main" val="29911396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74622C1-7AE9-4672-A978-073B95905589}" type="slidenum">
              <a:rPr lang="en-US" smtClean="0"/>
              <a:t>2</a:t>
            </a:fld>
            <a:endParaRPr lang="en-US" dirty="0"/>
          </a:p>
        </p:txBody>
      </p:sp>
    </p:spTree>
    <p:extLst>
      <p:ext uri="{BB962C8B-B14F-4D97-AF65-F5344CB8AC3E}">
        <p14:creationId xmlns:p14="http://schemas.microsoft.com/office/powerpoint/2010/main" val="3911472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ea typeface="Roboto" panose="02000000000000000000" pitchFamily="2" charset="0"/>
                <a:cs typeface="Roboto" panose="02000000000000000000" pitchFamily="2" charset="0"/>
              </a:rPr>
              <a:t>However</a:t>
            </a:r>
            <a:r>
              <a:rPr lang="en-US" dirty="0">
                <a:ea typeface="Roboto" panose="02000000000000000000" pitchFamily="2" charset="0"/>
                <a:cs typeface="Roboto" panose="02000000000000000000" pitchFamily="2" charset="0"/>
              </a:rPr>
              <a:t>, that belief has been revaluated in recent years, amid an evident slow-down in trade growth since the 1990s and early 2000s (</a:t>
            </a:r>
            <a:r>
              <a:rPr lang="en-US" b="1" dirty="0">
                <a:ea typeface="Roboto" panose="02000000000000000000" pitchFamily="2" charset="0"/>
                <a:cs typeface="Roboto" panose="02000000000000000000" pitchFamily="2" charset="0"/>
              </a:rPr>
              <a:t>figure 1</a:t>
            </a:r>
            <a:r>
              <a:rPr lang="en-US" dirty="0">
                <a:ea typeface="Roboto" panose="02000000000000000000" pitchFamily="2" charset="0"/>
                <a:cs typeface="Roboto" panose="02000000000000000000" pitchFamily="2" charset="0"/>
              </a:rPr>
              <a:t>). </a:t>
            </a:r>
          </a:p>
          <a:p>
            <a:pPr algn="just"/>
            <a:r>
              <a:rPr lang="en-US" b="1" dirty="0">
                <a:ea typeface="Roboto" panose="02000000000000000000" pitchFamily="2" charset="0"/>
                <a:cs typeface="Roboto" panose="02000000000000000000" pitchFamily="2" charset="0"/>
              </a:rPr>
              <a:t>The causes of the slowdown </a:t>
            </a:r>
            <a:r>
              <a:rPr lang="en-US" dirty="0">
                <a:ea typeface="Roboto" panose="02000000000000000000" pitchFamily="2" charset="0"/>
                <a:cs typeface="Roboto" panose="02000000000000000000" pitchFamily="2" charset="0"/>
              </a:rPr>
              <a:t>are much discussed in the literature, but it has been associated with more uncertain economic prospects since the global financial crisis of 2008-9, growing geo-political tensions, the disruption to global supply chains due to the Covid-19 pandemic, and an evident impasse in trade negotiations at the multilateral level. </a:t>
            </a:r>
          </a:p>
          <a:p>
            <a:pPr algn="just"/>
            <a:endParaRPr lang="en-US" dirty="0">
              <a:ea typeface="Roboto" panose="02000000000000000000" pitchFamily="2" charset="0"/>
              <a:cs typeface="Roboto" panose="02000000000000000000" pitchFamily="2" charset="0"/>
            </a:endParaRPr>
          </a:p>
          <a:p>
            <a:pPr algn="just"/>
            <a:r>
              <a:rPr lang="en-US" b="1" dirty="0">
                <a:ea typeface="Roboto" panose="02000000000000000000" pitchFamily="2" charset="0"/>
                <a:cs typeface="Roboto" panose="02000000000000000000" pitchFamily="2" charset="0"/>
              </a:rPr>
              <a:t>Despite experiencing significant trade growth </a:t>
            </a:r>
            <a:r>
              <a:rPr lang="en-US" dirty="0">
                <a:ea typeface="Roboto" panose="02000000000000000000" pitchFamily="2" charset="0"/>
                <a:cs typeface="Roboto" panose="02000000000000000000" pitchFamily="2" charset="0"/>
              </a:rPr>
              <a:t>in Africa, economic transformation through trade has remained elusive for the continent. Africa’s trade has </a:t>
            </a:r>
            <a:r>
              <a:rPr lang="en-US">
                <a:ea typeface="Roboto" panose="02000000000000000000" pitchFamily="2" charset="0"/>
                <a:cs typeface="Roboto" panose="02000000000000000000" pitchFamily="2" charset="0"/>
              </a:rPr>
              <a:t>increased dramatically since the beginning of the century, </a:t>
            </a:r>
            <a:r>
              <a:rPr lang="en-US" dirty="0">
                <a:ea typeface="Roboto" panose="02000000000000000000" pitchFamily="2" charset="0"/>
                <a:cs typeface="Roboto" panose="02000000000000000000" pitchFamily="2" charset="0"/>
              </a:rPr>
              <a:t>with exports expanding more than four-fold, from 142.9 billion USD in 2000 to 667.2 billion USD in 2022.</a:t>
            </a:r>
            <a:r>
              <a:rPr lang="en-US" b="1" dirty="0">
                <a:ea typeface="Roboto" panose="02000000000000000000" pitchFamily="2" charset="0"/>
                <a:cs typeface="Roboto" panose="02000000000000000000" pitchFamily="2" charset="0"/>
              </a:rPr>
              <a:t> However, the continent’s share in total global exports remains low, at just 2.8% in 2022. </a:t>
            </a:r>
          </a:p>
          <a:p>
            <a:endParaRPr lang="en-US" kern="0" dirty="0">
              <a:latin typeface="Times New Roman" panose="02020603050405020304" pitchFamily="18" charset="0"/>
              <a:ea typeface="PMingLiU" panose="02020500000000000000" pitchFamily="18" charset="-120"/>
            </a:endParaRPr>
          </a:p>
          <a:p>
            <a:r>
              <a:rPr lang="en-US" b="1" kern="0" dirty="0">
                <a:latin typeface="Times New Roman" panose="02020603050405020304" pitchFamily="18" charset="0"/>
                <a:ea typeface="PMingLiU" panose="02020500000000000000" pitchFamily="18" charset="-120"/>
              </a:rPr>
              <a:t>On the services side</a:t>
            </a:r>
            <a:r>
              <a:rPr lang="en-US" kern="0" dirty="0">
                <a:latin typeface="Times New Roman" panose="02020603050405020304" pitchFamily="18" charset="0"/>
                <a:ea typeface="PMingLiU" panose="02020500000000000000" pitchFamily="18" charset="-120"/>
              </a:rPr>
              <a:t>, the African continent, services trade has maintained a relatively stable share of both GDP and merchandise trade (</a:t>
            </a:r>
            <a:r>
              <a:rPr lang="en-US" b="1" kern="0" dirty="0">
                <a:latin typeface="Times New Roman" panose="02020603050405020304" pitchFamily="18" charset="0"/>
                <a:ea typeface="PMingLiU" panose="02020500000000000000" pitchFamily="18" charset="-120"/>
              </a:rPr>
              <a:t>figure 2</a:t>
            </a:r>
            <a:r>
              <a:rPr lang="en-US" kern="0" dirty="0">
                <a:latin typeface="Times New Roman" panose="02020603050405020304" pitchFamily="18" charset="0"/>
                <a:ea typeface="PMingLiU" panose="02020500000000000000" pitchFamily="18" charset="-120"/>
              </a:rPr>
              <a:t>).</a:t>
            </a:r>
            <a:endParaRPr lang="en-US" b="1" dirty="0">
              <a:ea typeface="Roboto" panose="02000000000000000000" pitchFamily="2" charset="0"/>
              <a:cs typeface="Roboto" panose="02000000000000000000" pitchFamily="2" charset="0"/>
            </a:endParaRPr>
          </a:p>
          <a:p>
            <a:pPr algn="just"/>
            <a:endParaRPr lang="en-US" b="1" dirty="0">
              <a:ea typeface="Roboto" panose="02000000000000000000" pitchFamily="2" charset="0"/>
              <a:cs typeface="Roboto" panose="02000000000000000000" pitchFamily="2" charset="0"/>
            </a:endParaRPr>
          </a:p>
          <a:p>
            <a:pPr algn="just"/>
            <a:endParaRPr lang="en-US" sz="2000" b="1" dirty="0">
              <a:ea typeface="Roboto" panose="02000000000000000000" pitchFamily="2" charset="0"/>
              <a:cs typeface="Roboto" panose="02000000000000000000" pitchFamily="2" charset="0"/>
            </a:endParaRPr>
          </a:p>
        </p:txBody>
      </p:sp>
      <p:sp>
        <p:nvSpPr>
          <p:cNvPr id="4" name="Slide Number Placeholder 3"/>
          <p:cNvSpPr>
            <a:spLocks noGrp="1"/>
          </p:cNvSpPr>
          <p:nvPr>
            <p:ph type="sldNum" sz="quarter" idx="5"/>
          </p:nvPr>
        </p:nvSpPr>
        <p:spPr/>
        <p:txBody>
          <a:bodyPr/>
          <a:lstStyle/>
          <a:p>
            <a:fld id="{9E211C13-E2C9-BF4F-ACBD-C013875FCB09}" type="slidenum">
              <a:rPr lang="en-US" smtClean="0"/>
              <a:t>3</a:t>
            </a:fld>
            <a:endParaRPr lang="en-US"/>
          </a:p>
        </p:txBody>
      </p:sp>
    </p:spTree>
    <p:extLst>
      <p:ext uri="{BB962C8B-B14F-4D97-AF65-F5344CB8AC3E}">
        <p14:creationId xmlns:p14="http://schemas.microsoft.com/office/powerpoint/2010/main" val="644825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defTabSz="931774">
              <a:defRPr/>
            </a:pPr>
            <a:r>
              <a:rPr lang="en-US" sz="1400" dirty="0">
                <a:ea typeface="Roboto" panose="02000000000000000000" pitchFamily="2" charset="0"/>
                <a:cs typeface="Roboto" panose="02000000000000000000" pitchFamily="2" charset="0"/>
              </a:rPr>
              <a:t>However, to achieve this goal, there are many challenges/constraints that need to be addressed. Firms still often face prohibitive transaction costs in doing business across borders such as high tariff and non-tariff barriers, inadequate transportation, energy, and telecommunications infrastructure, etc. </a:t>
            </a:r>
          </a:p>
          <a:p>
            <a:pPr algn="just"/>
            <a:endParaRPr lang="en-US" sz="1400" dirty="0">
              <a:ea typeface="Roboto" panose="02000000000000000000" pitchFamily="2" charset="0"/>
              <a:cs typeface="Roboto" panose="02000000000000000000" pitchFamily="2" charset="0"/>
            </a:endParaRPr>
          </a:p>
          <a:p>
            <a:pPr defTabSz="931774">
              <a:defRPr/>
            </a:pPr>
            <a:r>
              <a:rPr lang="en-US" sz="1400" b="1" dirty="0">
                <a:latin typeface="Times New Roman" panose="02020603050405020304" pitchFamily="18" charset="0"/>
                <a:ea typeface="Calibri" panose="020F0502020204030204" pitchFamily="34" charset="0"/>
              </a:rPr>
              <a:t>According to </a:t>
            </a:r>
            <a:r>
              <a:rPr lang="en-GB" sz="1400" b="1" dirty="0">
                <a:latin typeface="Times New Roman" panose="02020603050405020304" pitchFamily="18" charset="0"/>
                <a:ea typeface="Calibri" panose="020F0502020204030204" pitchFamily="34" charset="0"/>
              </a:rPr>
              <a:t>ECA and CEPII (forthcoming</a:t>
            </a:r>
            <a:r>
              <a:rPr lang="en-GB" sz="1400" dirty="0">
                <a:latin typeface="Times New Roman" panose="02020603050405020304" pitchFamily="18" charset="0"/>
                <a:ea typeface="Calibri" panose="020F0502020204030204" pitchFamily="34" charset="0"/>
              </a:rPr>
              <a:t>) simulations, intra-African trade could increase by 45</a:t>
            </a:r>
            <a:r>
              <a:rPr lang="en-GB" sz="1400">
                <a:latin typeface="Times New Roman" panose="02020603050405020304" pitchFamily="18" charset="0"/>
                <a:ea typeface="Calibri" panose="020F0502020204030204" pitchFamily="34" charset="0"/>
              </a:rPr>
              <a:t>% by </a:t>
            </a:r>
            <a:r>
              <a:rPr lang="en-GB" sz="1400" dirty="0">
                <a:latin typeface="Times New Roman" panose="02020603050405020304" pitchFamily="18" charset="0"/>
                <a:ea typeface="Calibri" panose="020F0502020204030204" pitchFamily="34" charset="0"/>
              </a:rPr>
              <a:t>2045. Moreover, at the sectoral level, manufactured products like </a:t>
            </a:r>
            <a:r>
              <a:rPr lang="en-GB" sz="1400" dirty="0" err="1">
                <a:latin typeface="Times New Roman" panose="02020603050405020304" pitchFamily="18" charset="0"/>
                <a:ea typeface="Calibri" panose="020F0502020204030204" pitchFamily="34" charset="0"/>
              </a:rPr>
              <a:t>agro</a:t>
            </a:r>
            <a:r>
              <a:rPr lang="en-GB" sz="1400" dirty="0">
                <a:latin typeface="Times New Roman" panose="02020603050405020304" pitchFamily="18" charset="0"/>
                <a:ea typeface="Calibri" panose="020F0502020204030204" pitchFamily="34" charset="0"/>
              </a:rPr>
              <a:t>-foods, chemicals, textiles and clothing will most benefit in the </a:t>
            </a:r>
            <a:r>
              <a:rPr lang="en-GB" sz="1400" dirty="0" err="1">
                <a:latin typeface="Times New Roman" panose="02020603050405020304" pitchFamily="18" charset="0"/>
                <a:ea typeface="Calibri" panose="020F0502020204030204" pitchFamily="34" charset="0"/>
              </a:rPr>
              <a:t>AfCFTA</a:t>
            </a:r>
            <a:r>
              <a:rPr lang="en-GB" sz="1400" dirty="0">
                <a:latin typeface="Times New Roman" panose="02020603050405020304" pitchFamily="18" charset="0"/>
                <a:ea typeface="Calibri" panose="020F0502020204030204" pitchFamily="34" charset="0"/>
              </a:rPr>
              <a:t> if fully implemented.</a:t>
            </a:r>
            <a:endParaRPr lang="en-GB" sz="1400" dirty="0"/>
          </a:p>
        </p:txBody>
      </p:sp>
      <p:sp>
        <p:nvSpPr>
          <p:cNvPr id="4" name="Slide Number Placeholder 3"/>
          <p:cNvSpPr>
            <a:spLocks noGrp="1"/>
          </p:cNvSpPr>
          <p:nvPr>
            <p:ph type="sldNum" sz="quarter" idx="5"/>
          </p:nvPr>
        </p:nvSpPr>
        <p:spPr/>
        <p:txBody>
          <a:bodyPr/>
          <a:lstStyle/>
          <a:p>
            <a:fld id="{9E211C13-E2C9-BF4F-ACBD-C013875FCB09}" type="slidenum">
              <a:rPr lang="en-US" smtClean="0"/>
              <a:t>4</a:t>
            </a:fld>
            <a:endParaRPr lang="en-US"/>
          </a:p>
        </p:txBody>
      </p:sp>
    </p:spTree>
    <p:extLst>
      <p:ext uri="{BB962C8B-B14F-4D97-AF65-F5344CB8AC3E}">
        <p14:creationId xmlns:p14="http://schemas.microsoft.com/office/powerpoint/2010/main" val="3200345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6335AA-DA1F-E424-3B8C-3904BAB7F3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F7FC2EC-B10D-27DA-B34A-ACF88454407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2638F8-D3F0-BD24-25ED-8D6FB9655684}"/>
              </a:ext>
            </a:extLst>
          </p:cNvPr>
          <p:cNvSpPr>
            <a:spLocks noGrp="1"/>
          </p:cNvSpPr>
          <p:nvPr>
            <p:ph type="body" idx="1"/>
          </p:nvPr>
        </p:nvSpPr>
        <p:spPr/>
        <p:txBody>
          <a:bodyPr/>
          <a:lstStyle/>
          <a:p>
            <a:pPr marL="291179" marR="733772" indent="-291179" algn="just" defTabSz="931774">
              <a:lnSpc>
                <a:spcPct val="100000"/>
              </a:lnSpc>
              <a:spcAft>
                <a:spcPts val="0"/>
              </a:spcAft>
              <a:buFont typeface="Arial" panose="020B0604020202020204" pitchFamily="34" charset="0"/>
              <a:buChar char="•"/>
              <a:tabLst>
                <a:tab pos="1100658" algn="l"/>
              </a:tabLst>
              <a:defRPr/>
            </a:pPr>
            <a:r>
              <a:rPr lang="en-US" dirty="0">
                <a:latin typeface="Times New Roman" panose="02020603050405020304" pitchFamily="18" charset="0"/>
                <a:ea typeface="Times New Roman" panose="02020603050405020304" pitchFamily="18" charset="0"/>
                <a:cs typeface="Arial" panose="020B0604020202020204" pitchFamily="34" charset="0"/>
              </a:rPr>
              <a:t>Health is crucial for building robust and resilient economies. Beyond generating revenue and employment, the health sector underpins economic growth and well-being. However, Africa’s health sector faces significant challenges, including high debt levels, exogenous shocks, inflation, tighter global financial conditions, and high import dependency. Recent crises, especially COVID-19, have underscored this relationship. </a:t>
            </a:r>
            <a:endParaRPr lang="en-US" dirty="0">
              <a:latin typeface="Aptos" panose="020B0004020202020204" pitchFamily="34" charset="0"/>
              <a:ea typeface="Times New Roman" panose="02020603050405020304" pitchFamily="18" charset="0"/>
              <a:cs typeface="Arial" panose="020B0604020202020204" pitchFamily="34" charset="0"/>
            </a:endParaRPr>
          </a:p>
          <a:p>
            <a:pPr marL="291179" marR="733772" indent="-291179" algn="just">
              <a:lnSpc>
                <a:spcPct val="100000"/>
              </a:lnSpc>
              <a:spcAft>
                <a:spcPts val="0"/>
              </a:spcAft>
              <a:buFont typeface="Arial" panose="020B0604020202020204" pitchFamily="34" charset="0"/>
              <a:buChar char="•"/>
              <a:tabLst>
                <a:tab pos="1100658" algn="l"/>
              </a:tabLst>
            </a:pPr>
            <a:endParaRPr lang="en-GB" kern="700" spc="20" dirty="0">
              <a:latin typeface="Times New Roman" panose="02020603050405020304" pitchFamily="18" charset="0"/>
              <a:ea typeface="DengXian" panose="02010600030101010101" pitchFamily="2" charset="-122"/>
              <a:cs typeface="Arial" panose="020B0604020202020204" pitchFamily="34" charset="0"/>
            </a:endParaRPr>
          </a:p>
          <a:p>
            <a:pPr marL="291179" marR="733772" indent="-291179" algn="just">
              <a:lnSpc>
                <a:spcPct val="100000"/>
              </a:lnSpc>
              <a:spcAft>
                <a:spcPts val="0"/>
              </a:spcAft>
              <a:buFont typeface="Arial" panose="020B0604020202020204" pitchFamily="34" charset="0"/>
              <a:buChar char="•"/>
              <a:tabLst>
                <a:tab pos="1100658" algn="l"/>
              </a:tabLst>
            </a:pPr>
            <a:r>
              <a:rPr lang="en-GB" kern="700" spc="20" dirty="0">
                <a:latin typeface="Times New Roman" panose="02020603050405020304" pitchFamily="18" charset="0"/>
                <a:ea typeface="DengXian" panose="02010600030101010101" pitchFamily="2" charset="-122"/>
                <a:cs typeface="Arial" panose="020B0604020202020204" pitchFamily="34" charset="0"/>
              </a:rPr>
              <a:t>Africa relies heavily on pharmaceutical imports, totalling US$15.9 billion in 2022, compared to US$1.4 billion in export. The continent's limited pharmaceutical manufacturing capacity focuses on lower value-added activities like repackaging and fill-and-finish operations. This underscores a significant opportunity for private sector investment to boost Africa's pharmaceutical production capabilities.</a:t>
            </a:r>
          </a:p>
          <a:p>
            <a:pPr marL="291179" marR="733772" indent="-291179" algn="just">
              <a:lnSpc>
                <a:spcPct val="100000"/>
              </a:lnSpc>
              <a:spcAft>
                <a:spcPts val="0"/>
              </a:spcAft>
              <a:buFont typeface="Arial" panose="020B0604020202020204" pitchFamily="34" charset="0"/>
              <a:buChar char="•"/>
              <a:tabLst>
                <a:tab pos="1100658" algn="l"/>
              </a:tabLst>
            </a:pPr>
            <a:endParaRPr lang="en-GB" kern="700" spc="20" dirty="0">
              <a:latin typeface="Times New Roman" panose="02020603050405020304" pitchFamily="18" charset="0"/>
              <a:ea typeface="DengXian" panose="02010600030101010101" pitchFamily="2" charset="-122"/>
              <a:cs typeface="Arial" panose="020B0604020202020204" pitchFamily="34" charset="0"/>
            </a:endParaRPr>
          </a:p>
          <a:p>
            <a:pPr marL="291179" marR="733772" indent="-291179" algn="just">
              <a:lnSpc>
                <a:spcPct val="100000"/>
              </a:lnSpc>
              <a:spcAft>
                <a:spcPts val="0"/>
              </a:spcAft>
              <a:buFont typeface="Arial" panose="020B0604020202020204" pitchFamily="34" charset="0"/>
              <a:buChar char="•"/>
              <a:tabLst>
                <a:tab pos="1100658" algn="l"/>
              </a:tabLst>
            </a:pPr>
            <a:r>
              <a:rPr lang="en-GB" kern="700" spc="20" dirty="0">
                <a:latin typeface="Times New Roman" panose="02020603050405020304" pitchFamily="18" charset="0"/>
                <a:ea typeface="DengXian" panose="02010600030101010101" pitchFamily="2" charset="-122"/>
                <a:cs typeface="Arial" panose="020B0604020202020204" pitchFamily="34" charset="0"/>
              </a:rPr>
              <a:t>In May 2024, African Ministers of Health, Finance, and Trade, endorsed a strategy to transition the ECA-led AfCFTA-anchored Pharmaceutical Initiative into the start-up phase of the African Pooled Procurement Mechanism led by Africa CDC. </a:t>
            </a:r>
            <a:r>
              <a:rPr lang="en-US" dirty="0">
                <a:latin typeface="Times New Roman" panose="02020603050405020304" pitchFamily="18" charset="0"/>
                <a:ea typeface="Times New Roman" panose="02020603050405020304" pitchFamily="18" charset="0"/>
              </a:rPr>
              <a:t>ECA is supporting with Market analysis on the Sexual reproductive, Maternal and Neonatal Child Health (SRMNCH) Pharmaceutical products for the startup Phase of the African Pooled Procurement mechanism (APPM). </a:t>
            </a:r>
            <a:endParaRPr lang="en-GB" kern="700" spc="20" dirty="0">
              <a:latin typeface="Times New Roman" panose="02020603050405020304" pitchFamily="18" charset="0"/>
              <a:ea typeface="DengXian" panose="02010600030101010101" pitchFamily="2" charset="-122"/>
              <a:cs typeface="Arial" panose="020B0604020202020204" pitchFamily="34" charset="0"/>
            </a:endParaRPr>
          </a:p>
          <a:p>
            <a:pPr marL="349415" marR="733772" indent="-349415" algn="just">
              <a:lnSpc>
                <a:spcPts val="1223"/>
              </a:lnSpc>
              <a:spcAft>
                <a:spcPts val="611"/>
              </a:spcAft>
              <a:buFont typeface="+mj-lt"/>
              <a:buAutoNum type="arabicPeriod" startAt="14"/>
              <a:tabLst>
                <a:tab pos="1100658" algn="l"/>
              </a:tabLst>
            </a:pPr>
            <a:endParaRPr lang="en-GB" dirty="0"/>
          </a:p>
        </p:txBody>
      </p:sp>
      <p:sp>
        <p:nvSpPr>
          <p:cNvPr id="4" name="Slide Number Placeholder 3">
            <a:extLst>
              <a:ext uri="{FF2B5EF4-FFF2-40B4-BE49-F238E27FC236}">
                <a16:creationId xmlns:a16="http://schemas.microsoft.com/office/drawing/2014/main" id="{61BE57B2-EDEF-488E-A805-E3D74B677BC7}"/>
              </a:ext>
            </a:extLst>
          </p:cNvPr>
          <p:cNvSpPr>
            <a:spLocks noGrp="1"/>
          </p:cNvSpPr>
          <p:nvPr>
            <p:ph type="sldNum" sz="quarter" idx="5"/>
          </p:nvPr>
        </p:nvSpPr>
        <p:spPr/>
        <p:txBody>
          <a:bodyPr/>
          <a:lstStyle/>
          <a:p>
            <a:fld id="{87779CAC-4F0F-417C-9046-3ACC345A8E77}" type="slidenum">
              <a:rPr lang="en-GB" smtClean="0"/>
              <a:t>5</a:t>
            </a:fld>
            <a:endParaRPr lang="en-GB" dirty="0"/>
          </a:p>
        </p:txBody>
      </p:sp>
    </p:spTree>
    <p:extLst>
      <p:ext uri="{BB962C8B-B14F-4D97-AF65-F5344CB8AC3E}">
        <p14:creationId xmlns:p14="http://schemas.microsoft.com/office/powerpoint/2010/main" val="21129483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89FC47-C3A6-0272-5C69-90D3A6134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3D2CC96-4683-18DF-81F8-555067A819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5744814-3D3A-B508-938C-29D1CB027882}"/>
              </a:ext>
            </a:extLst>
          </p:cNvPr>
          <p:cNvSpPr>
            <a:spLocks noGrp="1"/>
          </p:cNvSpPr>
          <p:nvPr>
            <p:ph type="body" idx="1"/>
          </p:nvPr>
        </p:nvSpPr>
        <p:spPr/>
        <p:txBody>
          <a:bodyPr/>
          <a:lstStyle/>
          <a:p>
            <a:pPr marL="291179" indent="-291179">
              <a:buFont typeface="Arial" panose="020B0604020202020204" pitchFamily="34" charset="0"/>
              <a:buChar char="•"/>
            </a:pPr>
            <a:r>
              <a:rPr lang="en-US" dirty="0">
                <a:latin typeface="+mn-lt"/>
              </a:rPr>
              <a:t>Acknowledging the potential of intra-African trade to accelerate Africa’s structural transformation, in 2012, the AU, during its 18th Ordinary Session, resolved to establish the AfCFTA and adopted the BIAT Action Plan. </a:t>
            </a:r>
          </a:p>
          <a:p>
            <a:pPr marL="291179" indent="-291179">
              <a:buFont typeface="Arial" panose="020B0604020202020204" pitchFamily="34" charset="0"/>
              <a:buChar char="•"/>
            </a:pPr>
            <a:endParaRPr lang="en-US" dirty="0">
              <a:latin typeface="+mn-lt"/>
            </a:endParaRPr>
          </a:p>
          <a:p>
            <a:pPr marL="291179" indent="-291179">
              <a:buFont typeface="Arial" panose="020B0604020202020204" pitchFamily="34" charset="0"/>
              <a:buChar char="•"/>
            </a:pPr>
            <a:r>
              <a:rPr lang="en-US" dirty="0">
                <a:solidFill>
                  <a:srgbClr val="262626"/>
                </a:solidFill>
                <a:latin typeface="+mn-lt"/>
              </a:rPr>
              <a:t>To assess the progress of BIAT's implementation, ECA is conducting research to evaluate advancements and identify the challenges faced in this process.</a:t>
            </a:r>
          </a:p>
          <a:p>
            <a:pPr marL="291179" indent="-291179">
              <a:buFont typeface="Arial" panose="020B0604020202020204" pitchFamily="34" charset="0"/>
              <a:buChar char="•"/>
            </a:pPr>
            <a:endParaRPr lang="en-US" dirty="0">
              <a:latin typeface="+mn-lt"/>
            </a:endParaRPr>
          </a:p>
          <a:p>
            <a:pPr marL="291179" indent="-291179">
              <a:buFont typeface="Arial" panose="020B0604020202020204" pitchFamily="34" charset="0"/>
              <a:buChar char="•"/>
            </a:pPr>
            <a:r>
              <a:rPr lang="en-US" dirty="0">
                <a:latin typeface="+mn-lt"/>
              </a:rPr>
              <a:t>While the AfCFTA focuses on trade </a:t>
            </a:r>
            <a:r>
              <a:rPr lang="en-US" dirty="0" err="1">
                <a:latin typeface="+mn-lt"/>
              </a:rPr>
              <a:t>liberalisation</a:t>
            </a:r>
            <a:r>
              <a:rPr lang="en-US" dirty="0">
                <a:latin typeface="+mn-lt"/>
              </a:rPr>
              <a:t>, BIAT encompasses a broader agenda to strengthen and foster deeper integration. </a:t>
            </a:r>
          </a:p>
          <a:p>
            <a:pPr marL="291179" indent="-291179">
              <a:buFont typeface="Arial" panose="020B0604020202020204" pitchFamily="34" charset="0"/>
              <a:buChar char="•"/>
            </a:pPr>
            <a:endParaRPr lang="en-US" dirty="0">
              <a:latin typeface="+mn-lt"/>
            </a:endParaRPr>
          </a:p>
          <a:p>
            <a:pPr marL="0" indent="0">
              <a:buFont typeface="Arial" panose="020B0604020202020204" pitchFamily="34" charset="0"/>
              <a:buNone/>
            </a:pPr>
            <a:r>
              <a:rPr lang="en-US" dirty="0">
                <a:latin typeface="+mn-lt"/>
              </a:rPr>
              <a:t>Implementation of BIAT cluster has been mixed. Some notable advancements include: </a:t>
            </a:r>
          </a:p>
          <a:p>
            <a:pPr marL="232943" indent="-232943">
              <a:buFont typeface="Arial" panose="020B0604020202020204" pitchFamily="34" charset="0"/>
              <a:buAutoNum type="arabicPeriod"/>
            </a:pPr>
            <a:r>
              <a:rPr lang="en-US" dirty="0">
                <a:latin typeface="+mn-lt"/>
              </a:rPr>
              <a:t>Trade Policy: implementation of the AfCFTA</a:t>
            </a:r>
          </a:p>
          <a:p>
            <a:pPr marL="232943" indent="-232943">
              <a:buFont typeface="Arial" panose="020B0604020202020204" pitchFamily="34" charset="0"/>
              <a:buAutoNum type="arabicPeriod"/>
            </a:pPr>
            <a:r>
              <a:rPr lang="en-US" dirty="0">
                <a:latin typeface="+mn-lt"/>
              </a:rPr>
              <a:t>Trade Facilitation: </a:t>
            </a:r>
            <a:r>
              <a:rPr lang="en-GB" dirty="0">
                <a:latin typeface="+mn-lt"/>
                <a:ea typeface="Arial" panose="020B0604020202020204" pitchFamily="34" charset="0"/>
              </a:rPr>
              <a:t>Africa's trade facilitation and paperless trade measures increased from 32.93% in 2015 to 57.68% in 2023</a:t>
            </a:r>
          </a:p>
          <a:p>
            <a:pPr marL="232943" indent="-232943">
              <a:buFont typeface="Arial" panose="020B0604020202020204" pitchFamily="34" charset="0"/>
              <a:buAutoNum type="arabicPeriod"/>
            </a:pPr>
            <a:r>
              <a:rPr lang="en-GB" dirty="0">
                <a:latin typeface="+mn-lt"/>
                <a:ea typeface="Calibri" panose="020F0502020204030204" pitchFamily="34" charset="0"/>
                <a:cs typeface="Times New Roman" panose="02020603050405020304" pitchFamily="18" charset="0"/>
              </a:rPr>
              <a:t>Trade finance: establishment of PAPSS</a:t>
            </a:r>
          </a:p>
          <a:p>
            <a:pPr marL="232943" indent="-232943">
              <a:buFont typeface="Arial" panose="020B0604020202020204" pitchFamily="34" charset="0"/>
              <a:buAutoNum type="arabicPeriod"/>
            </a:pPr>
            <a:r>
              <a:rPr lang="en-GB" dirty="0">
                <a:latin typeface="+mn-lt"/>
                <a:ea typeface="Calibri" panose="020F0502020204030204" pitchFamily="34" charset="0"/>
                <a:cs typeface="Times New Roman" panose="02020603050405020304" pitchFamily="18" charset="0"/>
              </a:rPr>
              <a:t>Factor market integration: </a:t>
            </a:r>
            <a:r>
              <a:rPr lang="en-US" dirty="0">
                <a:latin typeface="+mn-lt"/>
                <a:ea typeface="Calibri" panose="020F0502020204030204" pitchFamily="34" charset="0"/>
                <a:cs typeface="Times New Roman" panose="02020603050405020304" pitchFamily="18" charset="0"/>
              </a:rPr>
              <a:t>increased FMP promoted by RECs</a:t>
            </a:r>
            <a:endParaRPr lang="en-US" dirty="0">
              <a:latin typeface="+mn-lt"/>
            </a:endParaRPr>
          </a:p>
          <a:p>
            <a:pPr marL="291179" indent="-291179">
              <a:buFont typeface="Arial" panose="020B0604020202020204" pitchFamily="34" charset="0"/>
              <a:buChar char="•"/>
            </a:pPr>
            <a:endParaRPr lang="en-US" dirty="0">
              <a:latin typeface="+mn-lt"/>
            </a:endParaRPr>
          </a:p>
          <a:p>
            <a:pPr marL="0" indent="0">
              <a:buFont typeface="Arial" panose="020B0604020202020204" pitchFamily="34" charset="0"/>
              <a:buNone/>
            </a:pPr>
            <a:r>
              <a:rPr lang="en-US" dirty="0">
                <a:latin typeface="+mn-lt"/>
              </a:rPr>
              <a:t>The successful implementation of BIAT will facilitate economic diversification, regional supply chains, enhance the impact of the </a:t>
            </a:r>
            <a:r>
              <a:rPr lang="en-US" dirty="0" err="1">
                <a:latin typeface="+mn-lt"/>
              </a:rPr>
              <a:t>AfCFTA</a:t>
            </a:r>
            <a:r>
              <a:rPr lang="en-US" dirty="0">
                <a:latin typeface="+mn-lt"/>
              </a:rPr>
              <a:t>.</a:t>
            </a:r>
          </a:p>
          <a:p>
            <a:endParaRPr lang="en-GB" dirty="0"/>
          </a:p>
        </p:txBody>
      </p:sp>
      <p:sp>
        <p:nvSpPr>
          <p:cNvPr id="4" name="Slide Number Placeholder 3">
            <a:extLst>
              <a:ext uri="{FF2B5EF4-FFF2-40B4-BE49-F238E27FC236}">
                <a16:creationId xmlns:a16="http://schemas.microsoft.com/office/drawing/2014/main" id="{1156111E-0F5E-C672-9BAE-6A3D1751E382}"/>
              </a:ext>
            </a:extLst>
          </p:cNvPr>
          <p:cNvSpPr>
            <a:spLocks noGrp="1"/>
          </p:cNvSpPr>
          <p:nvPr>
            <p:ph type="sldNum" sz="quarter" idx="5"/>
          </p:nvPr>
        </p:nvSpPr>
        <p:spPr/>
        <p:txBody>
          <a:bodyPr/>
          <a:lstStyle/>
          <a:p>
            <a:fld id="{87779CAC-4F0F-417C-9046-3ACC345A8E77}" type="slidenum">
              <a:rPr lang="en-GB" smtClean="0"/>
              <a:t>6</a:t>
            </a:fld>
            <a:endParaRPr lang="en-GB" dirty="0"/>
          </a:p>
        </p:txBody>
      </p:sp>
    </p:spTree>
    <p:extLst>
      <p:ext uri="{BB962C8B-B14F-4D97-AF65-F5344CB8AC3E}">
        <p14:creationId xmlns:p14="http://schemas.microsoft.com/office/powerpoint/2010/main" val="2657336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12E29-BC07-628F-9D6E-0E3BE7FC843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75F0973-880A-1F7F-8390-3CB57703268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E8DB23-362C-7A84-B014-55CCDF111ACF}"/>
              </a:ext>
            </a:extLst>
          </p:cNvPr>
          <p:cNvSpPr>
            <a:spLocks noGrp="1"/>
          </p:cNvSpPr>
          <p:nvPr>
            <p:ph type="body" idx="1"/>
          </p:nvPr>
        </p:nvSpPr>
        <p:spPr/>
        <p:txBody>
          <a:bodyPr/>
          <a:lstStyle/>
          <a:p>
            <a:pPr marL="174708" indent="-174708" defTabSz="931774">
              <a:buFont typeface="Arial" panose="020B0604020202020204" pitchFamily="34" charset="0"/>
              <a:buChar char="•"/>
              <a:defRPr/>
            </a:pPr>
            <a:r>
              <a:rPr lang="en-US" dirty="0"/>
              <a:t>ECA has been working with AUC on a joint project: “International Migration in Africa: Shaping a Positive Narrative and Removing Barriers to Mobility.”</a:t>
            </a:r>
          </a:p>
          <a:p>
            <a:pPr marL="174708" indent="-174708" defTabSz="931774">
              <a:buFont typeface="Arial" panose="020B0604020202020204" pitchFamily="34" charset="0"/>
              <a:buChar char="•"/>
              <a:defRPr/>
            </a:pPr>
            <a:endParaRPr lang="en-US" dirty="0"/>
          </a:p>
          <a:p>
            <a:pPr marL="174708" indent="-174708" defTabSz="931774">
              <a:buFont typeface="Arial" panose="020B0604020202020204" pitchFamily="34" charset="0"/>
              <a:buChar char="•"/>
              <a:defRPr/>
            </a:pPr>
            <a:r>
              <a:rPr lang="en-GB" dirty="0"/>
              <a:t>The studies will be launched in a combined report in Q1-Q2 2025.</a:t>
            </a:r>
          </a:p>
          <a:p>
            <a:pPr marL="174708" indent="-174708">
              <a:buFont typeface="Arial" panose="020B0604020202020204" pitchFamily="34" charset="0"/>
              <a:buChar char="•"/>
            </a:pPr>
            <a:endParaRPr lang="en-GB" dirty="0">
              <a:solidFill>
                <a:srgbClr val="000000"/>
              </a:solidFill>
              <a:latin typeface="Times New Roman" panose="02020603050405020304" pitchFamily="18" charset="0"/>
            </a:endParaRPr>
          </a:p>
          <a:p>
            <a:pPr marL="174708" indent="-174708">
              <a:buFont typeface="Arial" panose="020B0604020202020204" pitchFamily="34" charset="0"/>
              <a:buChar char="•"/>
            </a:pPr>
            <a:r>
              <a:rPr lang="en-US" dirty="0">
                <a:solidFill>
                  <a:srgbClr val="000000"/>
                </a:solidFill>
                <a:latin typeface="Times New Roman" panose="02020603050405020304" pitchFamily="18" charset="0"/>
              </a:rPr>
              <a:t>Despite having 32 signatories, the AU FMP Protocol has only been ratified by four countries: Rwanda, Niger, Mali, and São Tomé and Príncipe. The AU FMP Protocol requires 15 ratifications to enter into force.</a:t>
            </a:r>
            <a:r>
              <a:rPr lang="en-GB" dirty="0">
                <a:latin typeface="Times New Roman" panose="02020603050405020304" pitchFamily="18" charset="0"/>
                <a:ea typeface="Calibri" panose="020F0502020204030204" pitchFamily="34" charset="0"/>
              </a:rPr>
              <a:t>.</a:t>
            </a:r>
            <a:endParaRPr lang="en-US" dirty="0">
              <a:latin typeface="Calibri" panose="020F0502020204030204" pitchFamily="34" charset="0"/>
              <a:ea typeface="Calibri" panose="020F0502020204030204" pitchFamily="34" charset="0"/>
            </a:endParaRPr>
          </a:p>
          <a:p>
            <a:pPr>
              <a:spcAft>
                <a:spcPts val="815"/>
              </a:spcAft>
            </a:pPr>
            <a:endParaRPr lang="en-US" kern="100" dirty="0">
              <a:latin typeface="Calibri" panose="020F0502020204030204" pitchFamily="34" charset="0"/>
              <a:ea typeface="Calibri" panose="020F0502020204030204" pitchFamily="34" charset="0"/>
              <a:cs typeface="Arial" panose="020B0604020202020204" pitchFamily="34" charset="0"/>
            </a:endParaRPr>
          </a:p>
          <a:p>
            <a:pPr marL="174708" indent="-174708">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B639893F-1BD5-1E68-CD09-06F14B89240E}"/>
              </a:ext>
            </a:extLst>
          </p:cNvPr>
          <p:cNvSpPr>
            <a:spLocks noGrp="1"/>
          </p:cNvSpPr>
          <p:nvPr>
            <p:ph type="sldNum" sz="quarter" idx="5"/>
          </p:nvPr>
        </p:nvSpPr>
        <p:spPr/>
        <p:txBody>
          <a:bodyPr/>
          <a:lstStyle/>
          <a:p>
            <a:fld id="{87779CAC-4F0F-417C-9046-3ACC345A8E77}" type="slidenum">
              <a:rPr lang="en-GB" smtClean="0"/>
              <a:t>7</a:t>
            </a:fld>
            <a:endParaRPr lang="en-GB" dirty="0"/>
          </a:p>
        </p:txBody>
      </p:sp>
    </p:spTree>
    <p:extLst>
      <p:ext uri="{BB962C8B-B14F-4D97-AF65-F5344CB8AC3E}">
        <p14:creationId xmlns:p14="http://schemas.microsoft.com/office/powerpoint/2010/main" val="443191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mn-lt"/>
              </a:rPr>
              <a:t>The trade finance architecture is critical for enabling trade as a driver of development, particularly in regions like Africa, where significant trade finance gaps persist.</a:t>
            </a:r>
          </a:p>
          <a:p>
            <a:endParaRPr lang="en-US" dirty="0">
              <a:solidFill>
                <a:srgbClr val="222222"/>
              </a:solidFill>
              <a:latin typeface="+mn-lt"/>
              <a:ea typeface="Arial Unicode MS"/>
            </a:endParaRPr>
          </a:p>
          <a:p>
            <a:r>
              <a:rPr lang="en-US" dirty="0">
                <a:solidFill>
                  <a:srgbClr val="111111"/>
                </a:solidFill>
                <a:latin typeface="+mn-lt"/>
              </a:rPr>
              <a:t>As will be emphasized in the upcoming Fourth Financing for Development Conference</a:t>
            </a:r>
            <a:r>
              <a:rPr lang="en-US" dirty="0">
                <a:latin typeface="+mn-lt"/>
                <a:ea typeface="Arial Unicode MS"/>
              </a:rPr>
              <a:t>, it’s time to p</a:t>
            </a:r>
            <a:r>
              <a:rPr lang="en-US" dirty="0">
                <a:latin typeface="+mn-lt"/>
              </a:rPr>
              <a:t>rioritize </a:t>
            </a:r>
            <a:r>
              <a:rPr lang="en-US" b="1" dirty="0">
                <a:latin typeface="+mn-lt"/>
              </a:rPr>
              <a:t>developing Regional Value Chains</a:t>
            </a:r>
            <a:r>
              <a:rPr lang="en-US" dirty="0">
                <a:latin typeface="+mn-lt"/>
              </a:rPr>
              <a:t>. RVCs accounted for only 2.7 % of Africa’s global value chains participation in 2019, against 42.9 % in developing Asia. This approach is a powerful driver that (1) boosts export earnings, (2) strengthens resilience against export vulnerabilities, and (3) delivers developmental impact across the continent.</a:t>
            </a:r>
          </a:p>
          <a:p>
            <a:endParaRPr lang="en-US" dirty="0">
              <a:solidFill>
                <a:srgbClr val="222222"/>
              </a:solidFill>
              <a:latin typeface="+mn-lt"/>
              <a:ea typeface="Arial Unicode MS"/>
            </a:endParaRPr>
          </a:p>
          <a:p>
            <a:r>
              <a:rPr lang="en-US" b="1" dirty="0">
                <a:latin typeface="+mn-lt"/>
              </a:rPr>
              <a:t>1. Increasing Export Earnings</a:t>
            </a:r>
          </a:p>
          <a:p>
            <a:endParaRPr lang="en-US" b="1" dirty="0">
              <a:latin typeface="+mn-lt"/>
            </a:endParaRPr>
          </a:p>
          <a:p>
            <a:r>
              <a:rPr lang="en-US" dirty="0">
                <a:latin typeface="+mn-lt"/>
              </a:rPr>
              <a:t>Investing in RVCs and emphasizing value addition can significantly boost Africa’s export earnings. Consider the example of coffee: adding just one processing step - moving from raw beans to processed coffee - can increase revenues by nearly 6-fold. Similarly, for commodities like leather, processed products can generate up to 10 times the revenue of raw materials. These examples underscore the transformative power of value addition in unlocking higher returns for African exports.</a:t>
            </a:r>
            <a:endParaRPr lang="en-US" b="1" dirty="0">
              <a:latin typeface="+mn-lt"/>
            </a:endParaRPr>
          </a:p>
          <a:p>
            <a:endParaRPr lang="en-US" b="1" dirty="0">
              <a:latin typeface="+mn-lt"/>
            </a:endParaRPr>
          </a:p>
          <a:p>
            <a:pPr defTabSz="931774">
              <a:defRPr/>
            </a:pPr>
            <a:r>
              <a:rPr lang="en-US" dirty="0">
                <a:latin typeface="+mn-lt"/>
              </a:rPr>
              <a:t>Processed and semi-processed goods already accounted for 80% of intra-African exports, compared to just 40% of Africa’s exports to other destinations (2019). This highlights not only the higher value addition within intra-African trade but also the strong readiness of African enterprises to engage in more diversified and value-added activities.</a:t>
            </a:r>
          </a:p>
          <a:p>
            <a:endParaRPr lang="en-US" dirty="0">
              <a:latin typeface="+mn-lt"/>
            </a:endParaRPr>
          </a:p>
          <a:p>
            <a:r>
              <a:rPr lang="en-US" dirty="0">
                <a:latin typeface="+mn-lt"/>
              </a:rPr>
              <a:t>Also consider, in the U.S., intangible assets now represent about 90% of the S&amp;P 500's market value, underscoring the significant economic impact of integrating services and technologies into value chains. These chains are expanding to encompass a broader range of knowledge activities - from upstream tasks like R&amp;D and design to downstream functions such as distribution, marketing, and after-sales services - driven increasingly by digitization. Expanding value chains is therefore essential for capturing greater economic gains and ensuring sustained competitiveness in the global economy.</a:t>
            </a:r>
          </a:p>
          <a:p>
            <a:endParaRPr lang="en-US" dirty="0">
              <a:solidFill>
                <a:srgbClr val="222222"/>
              </a:solidFill>
              <a:latin typeface="+mn-lt"/>
            </a:endParaRPr>
          </a:p>
          <a:p>
            <a:r>
              <a:rPr lang="en-US" dirty="0">
                <a:latin typeface="+mn-lt"/>
              </a:rPr>
              <a:t>2. </a:t>
            </a:r>
            <a:r>
              <a:rPr lang="en-US" b="1" dirty="0">
                <a:latin typeface="+mn-lt"/>
              </a:rPr>
              <a:t>Reduction of Export Vulnerability</a:t>
            </a:r>
          </a:p>
          <a:p>
            <a:pPr defTabSz="931774">
              <a:defRPr/>
            </a:pPr>
            <a:endParaRPr lang="en-US" dirty="0">
              <a:solidFill>
                <a:srgbClr val="000821"/>
              </a:solidFill>
              <a:latin typeface="+mn-lt"/>
            </a:endParaRPr>
          </a:p>
          <a:p>
            <a:r>
              <a:rPr lang="en-US" dirty="0">
                <a:latin typeface="+mn-lt"/>
              </a:rPr>
              <a:t>Developing RVCs plays a critical role in reducing export vulnerability.</a:t>
            </a:r>
          </a:p>
          <a:p>
            <a:endParaRPr lang="en-US" dirty="0">
              <a:latin typeface="+mn-lt"/>
            </a:endParaRPr>
          </a:p>
          <a:p>
            <a:pPr defTabSz="931774">
              <a:defRPr/>
            </a:pPr>
            <a:r>
              <a:rPr lang="en-US" dirty="0">
                <a:latin typeface="+mn-lt"/>
              </a:rPr>
              <a:t>Currently, nearly 60% of African countries depend heavily on commodity exports, leaving them vulnerable to global price fluctuations. </a:t>
            </a:r>
          </a:p>
          <a:p>
            <a:pPr defTabSz="931774">
              <a:defRPr/>
            </a:pPr>
            <a:endParaRPr lang="en-US" dirty="0">
              <a:latin typeface="+mn-lt"/>
            </a:endParaRPr>
          </a:p>
          <a:p>
            <a:pPr defTabSz="931774">
              <a:defRPr/>
            </a:pPr>
            <a:r>
              <a:rPr lang="en-US" dirty="0">
                <a:latin typeface="+mn-lt"/>
              </a:rPr>
              <a:t>For instance, look at this chart. Nigeria and Angola, two of Africa's largest oil producers, generate 70-75% of export revenue from oil. Both Nigeria and Angola’s GDP per capita closely follow the trends in global oil prices. This reliance is unsustainable for long-term growth, especially in an era of heightened uncertainties. By developing RVCs, Africa can diversify its export base and build resilience against global economic shocks.</a:t>
            </a:r>
          </a:p>
          <a:p>
            <a:pPr defTabSz="931774">
              <a:defRPr/>
            </a:pPr>
            <a:endParaRPr lang="en-US" dirty="0">
              <a:solidFill>
                <a:srgbClr val="222222"/>
              </a:solidFill>
              <a:latin typeface="+mn-lt"/>
              <a:ea typeface="Arial Unicode MS"/>
            </a:endParaRPr>
          </a:p>
          <a:p>
            <a:r>
              <a:rPr lang="en-US" b="1" dirty="0">
                <a:latin typeface="+mn-lt"/>
              </a:rPr>
              <a:t>3. Developmental Impact</a:t>
            </a:r>
            <a:br>
              <a:rPr lang="en-US" dirty="0">
                <a:latin typeface="+mn-lt"/>
              </a:rPr>
            </a:br>
            <a:endParaRPr lang="en-US" dirty="0">
              <a:latin typeface="+mn-lt"/>
            </a:endParaRPr>
          </a:p>
          <a:p>
            <a:r>
              <a:rPr lang="en-US" dirty="0">
                <a:latin typeface="+mn-lt"/>
              </a:rPr>
              <a:t>Developing RVCs presents tremendous developmental impact. </a:t>
            </a:r>
          </a:p>
          <a:p>
            <a:endParaRPr lang="en-US" dirty="0">
              <a:latin typeface="+mn-lt"/>
            </a:endParaRPr>
          </a:p>
          <a:p>
            <a:r>
              <a:rPr lang="en-US" dirty="0">
                <a:latin typeface="+mn-lt"/>
              </a:rPr>
              <a:t>Africa's food market, for instance, is projected to grow at over 10% compound annual growth rate. Intra-African trade in the agrifood sector is projected to grow by 54% by 2045 due to the </a:t>
            </a:r>
            <a:r>
              <a:rPr lang="en-US" dirty="0" err="1">
                <a:latin typeface="+mn-lt"/>
              </a:rPr>
              <a:t>AfCFTA</a:t>
            </a:r>
            <a:r>
              <a:rPr lang="en-US" dirty="0">
                <a:latin typeface="+mn-lt"/>
              </a:rPr>
              <a:t>. This compares to a 35% increase for overall trade, highlighting the particularly strong potential of Africa’s agricultural regional value chains.</a:t>
            </a:r>
          </a:p>
          <a:p>
            <a:endParaRPr lang="en-US" dirty="0">
              <a:latin typeface="+mn-lt"/>
            </a:endParaRPr>
          </a:p>
          <a:p>
            <a:r>
              <a:rPr lang="en-US" dirty="0">
                <a:latin typeface="+mn-lt"/>
              </a:rPr>
              <a:t>The ECA has identified the </a:t>
            </a:r>
            <a:r>
              <a:rPr lang="en-US" dirty="0" err="1">
                <a:latin typeface="+mn-lt"/>
              </a:rPr>
              <a:t>agro</a:t>
            </a:r>
            <a:r>
              <a:rPr lang="en-US" dirty="0">
                <a:latin typeface="+mn-lt"/>
              </a:rPr>
              <a:t> value chains as not only highly profitable but also essential for sustainable, inclusive development. This sector brings substantial spillover benefits, particularly for women - who make up 70% of the agricultural labor force - and for smallholder farmers, responsible for 80% of Africa’s food production. Strengthening </a:t>
            </a:r>
            <a:r>
              <a:rPr lang="en-US" dirty="0" err="1">
                <a:latin typeface="+mn-lt"/>
              </a:rPr>
              <a:t>agro</a:t>
            </a:r>
            <a:r>
              <a:rPr lang="en-US" dirty="0">
                <a:latin typeface="+mn-lt"/>
              </a:rPr>
              <a:t>-RVCs can improve livelihoods by increasing income stability, enhancing market access, and creating value-added opportunities for local producers and communities across the continent.</a:t>
            </a:r>
          </a:p>
          <a:p>
            <a:endParaRPr lang="en-GB" dirty="0">
              <a:latin typeface="+mn-lt"/>
              <a:ea typeface="Batang" panose="02030600000101010101" pitchFamily="18" charset="-127"/>
              <a:cs typeface="Arial" panose="020B0604020202020204" pitchFamily="34" charset="0"/>
            </a:endParaRPr>
          </a:p>
          <a:p>
            <a:endParaRPr lang="en-GB" dirty="0">
              <a:latin typeface="+mn-lt"/>
              <a:ea typeface="Batang" panose="02030600000101010101" pitchFamily="18" charset="-127"/>
              <a:cs typeface="Arial" panose="020B0604020202020204" pitchFamily="34" charset="0"/>
            </a:endParaRPr>
          </a:p>
          <a:p>
            <a:r>
              <a:rPr lang="en-GB" b="1" dirty="0">
                <a:latin typeface="+mn-lt"/>
                <a:ea typeface="Batang" panose="02030600000101010101" pitchFamily="18" charset="-127"/>
                <a:cs typeface="Arial" panose="020B0604020202020204" pitchFamily="34" charset="0"/>
              </a:rPr>
              <a:t>References:</a:t>
            </a:r>
          </a:p>
          <a:p>
            <a:pPr defTabSz="931774">
              <a:defRPr/>
            </a:pPr>
            <a:r>
              <a:rPr lang="en-US" dirty="0">
                <a:solidFill>
                  <a:srgbClr val="111111"/>
                </a:solidFill>
                <a:latin typeface="+mn-lt"/>
              </a:rPr>
              <a:t>https://www.visualcapitalist.com/the-economics-of-coffee-in-one-chart/</a:t>
            </a:r>
          </a:p>
          <a:p>
            <a:r>
              <a:rPr lang="en-US" dirty="0">
                <a:latin typeface="+mn-lt"/>
              </a:rPr>
              <a:t>https://www.visualcapitalist.com/the-soaring-value-of-intangible-assets-in-the-sp-500/</a:t>
            </a:r>
          </a:p>
          <a:p>
            <a:pPr defTabSz="931774">
              <a:defRPr/>
            </a:pPr>
            <a:r>
              <a:rPr lang="en-US" dirty="0">
                <a:solidFill>
                  <a:srgbClr val="222222"/>
                </a:solidFill>
                <a:latin typeface="+mn-lt"/>
                <a:ea typeface="Arial Unicode MS"/>
              </a:rPr>
              <a:t>https://www.dw.com/en/commodities-vs-technology-in-africa-the-continents-needs-to-diversify-says-un/a-62465164</a:t>
            </a:r>
          </a:p>
          <a:p>
            <a:r>
              <a:rPr lang="en-US" dirty="0">
                <a:solidFill>
                  <a:srgbClr val="222222"/>
                </a:solidFill>
                <a:latin typeface="+mn-lt"/>
                <a:ea typeface="Arial Unicode MS"/>
              </a:rPr>
              <a:t>https://www.ers.usda.gov/amber-waves/2022/september/sub-saharan-africa-s-reliance-on-oil-exports-leads-to-decline-in-agricultural-imports-during-pandemic/</a:t>
            </a:r>
          </a:p>
          <a:p>
            <a:pPr defTabSz="931774">
              <a:defRPr/>
            </a:pPr>
            <a:r>
              <a:rPr lang="en-GB" dirty="0">
                <a:latin typeface="+mn-lt"/>
                <a:ea typeface="Batang" panose="02030600000101010101" pitchFamily="18" charset="-127"/>
                <a:cs typeface="Arial" panose="020B0604020202020204" pitchFamily="34" charset="0"/>
              </a:rPr>
              <a:t>https://www.weforum.org/agenda/2023/03/how-africa-s-free-trade-area-will-turbocharge-the-continent-s-agriculture-industry/</a:t>
            </a:r>
          </a:p>
          <a:p>
            <a:pPr defTabSz="931774">
              <a:defRPr/>
            </a:pPr>
            <a:r>
              <a:rPr lang="en-GB" dirty="0">
                <a:latin typeface="+mn-lt"/>
                <a:ea typeface="Batang" panose="02030600000101010101" pitchFamily="18" charset="-127"/>
                <a:cs typeface="Arial" panose="020B0604020202020204" pitchFamily="34" charset="0"/>
              </a:rPr>
              <a:t>UNECA &amp; CEPII (2023). Implementing the </a:t>
            </a:r>
            <a:r>
              <a:rPr lang="en-GB" dirty="0" err="1">
                <a:latin typeface="+mn-lt"/>
                <a:ea typeface="Batang" panose="02030600000101010101" pitchFamily="18" charset="-127"/>
                <a:cs typeface="Arial" panose="020B0604020202020204" pitchFamily="34" charset="0"/>
              </a:rPr>
              <a:t>AfCFTA</a:t>
            </a:r>
            <a:r>
              <a:rPr lang="en-GB" dirty="0">
                <a:latin typeface="+mn-lt"/>
                <a:ea typeface="Batang" panose="02030600000101010101" pitchFamily="18" charset="-127"/>
                <a:cs typeface="Arial" panose="020B0604020202020204" pitchFamily="34" charset="0"/>
              </a:rPr>
              <a:t> Agreement and implications for Africa’s RVCs.</a:t>
            </a:r>
          </a:p>
          <a:p>
            <a:pPr defTabSz="931774">
              <a:defRPr/>
            </a:pPr>
            <a:r>
              <a:rPr lang="en-GB" dirty="0">
                <a:latin typeface="+mn-lt"/>
                <a:ea typeface="Batang" panose="02030600000101010101" pitchFamily="18" charset="-127"/>
                <a:cs typeface="Arial" panose="020B0604020202020204" pitchFamily="34" charset="0"/>
              </a:rPr>
              <a:t>OECD (2022). </a:t>
            </a:r>
            <a:r>
              <a:rPr lang="en-US" dirty="0">
                <a:latin typeface="+mn-lt"/>
                <a:ea typeface="Batang" panose="02030600000101010101" pitchFamily="18" charset="-127"/>
                <a:cs typeface="Arial" panose="020B0604020202020204" pitchFamily="34" charset="0"/>
              </a:rPr>
              <a:t>AFRICA’S DEVELOPMENT DYNAMICS 2022: REGIONAL VALUE CHAINS FOR A SUSTAINABLE RECOVERY © AUC/OECD 2022. </a:t>
            </a:r>
          </a:p>
          <a:p>
            <a:pPr defTabSz="931774">
              <a:defRPr/>
            </a:pPr>
            <a:endParaRPr lang="en-GB" dirty="0">
              <a:latin typeface="Arial" panose="020B0604020202020204" pitchFamily="34" charset="0"/>
              <a:ea typeface="Batang" panose="02030600000101010101" pitchFamily="18" charset="-127"/>
              <a:cs typeface="Arial" panose="020B0604020202020204" pitchFamily="34" charset="0"/>
            </a:endParaRPr>
          </a:p>
        </p:txBody>
      </p:sp>
      <p:sp>
        <p:nvSpPr>
          <p:cNvPr id="4" name="Slide Number Placeholder 3"/>
          <p:cNvSpPr>
            <a:spLocks noGrp="1"/>
          </p:cNvSpPr>
          <p:nvPr>
            <p:ph type="sldNum" sz="quarter" idx="5"/>
          </p:nvPr>
        </p:nvSpPr>
        <p:spPr/>
        <p:txBody>
          <a:bodyPr/>
          <a:lstStyle/>
          <a:p>
            <a:pPr defTabSz="931774">
              <a:defRPr/>
            </a:pPr>
            <a:fld id="{33283AC4-BFF6-409A-9567-50BF343A7A38}" type="slidenum">
              <a:rPr lang="en-GB">
                <a:solidFill>
                  <a:prstClr val="black"/>
                </a:solidFill>
                <a:latin typeface="Calibri" panose="020F0502020204030204"/>
              </a:rPr>
              <a:pPr defTabSz="931774">
                <a:defRPr/>
              </a:pPr>
              <a:t>8</a:t>
            </a:fld>
            <a:endParaRPr lang="en-GB">
              <a:solidFill>
                <a:prstClr val="black"/>
              </a:solidFill>
              <a:latin typeface="Calibri" panose="020F0502020204030204"/>
            </a:endParaRPr>
          </a:p>
        </p:txBody>
      </p:sp>
    </p:spTree>
    <p:extLst>
      <p:ext uri="{BB962C8B-B14F-4D97-AF65-F5344CB8AC3E}">
        <p14:creationId xmlns:p14="http://schemas.microsoft.com/office/powerpoint/2010/main" val="791453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pPr>
            <a:r>
              <a:rPr lang="en-US" dirty="0">
                <a:solidFill>
                  <a:srgbClr val="111111"/>
                </a:solidFill>
                <a:latin typeface="+mn-lt"/>
              </a:rPr>
              <a:t>Strengthening trade finance in Africa requires </a:t>
            </a:r>
            <a:r>
              <a:rPr lang="en-US" b="1" dirty="0">
                <a:solidFill>
                  <a:srgbClr val="111111"/>
                </a:solidFill>
                <a:latin typeface="+mn-lt"/>
              </a:rPr>
              <a:t>de-risking investments</a:t>
            </a:r>
            <a:r>
              <a:rPr lang="en-US" dirty="0">
                <a:solidFill>
                  <a:srgbClr val="111111"/>
                </a:solidFill>
                <a:latin typeface="+mn-lt"/>
              </a:rPr>
              <a:t>. </a:t>
            </a:r>
            <a:r>
              <a:rPr lang="en-US" b="1" dirty="0">
                <a:solidFill>
                  <a:srgbClr val="000000"/>
                </a:solidFill>
                <a:latin typeface="+mn-lt"/>
                <a:ea typeface="Malgun Gothic" panose="020B0503020000020004" pitchFamily="34" charset="-127"/>
                <a:cs typeface="Georgia" panose="02040502050405020303" pitchFamily="18" charset="0"/>
              </a:rPr>
              <a:t>The core issue is the conversion of these initial interest into tangible projects</a:t>
            </a:r>
            <a:r>
              <a:rPr lang="en-US" dirty="0">
                <a:solidFill>
                  <a:srgbClr val="000000"/>
                </a:solidFill>
                <a:latin typeface="+mn-lt"/>
                <a:ea typeface="Malgun Gothic" panose="020B0503020000020004" pitchFamily="34" charset="-127"/>
                <a:cs typeface="Georgia" panose="02040502050405020303" pitchFamily="18" charset="0"/>
              </a:rPr>
              <a:t>. 80% of the initiated infrastructure projects across Africa fail at the feasibility and planning stage. FDI inflows have remained stagnant at around $40-50 billion annually, a trend that began well before the pandemic. This means </a:t>
            </a:r>
            <a:r>
              <a:rPr lang="en-US" b="1" dirty="0">
                <a:solidFill>
                  <a:srgbClr val="000000"/>
                </a:solidFill>
                <a:latin typeface="+mn-lt"/>
                <a:ea typeface="Malgun Gothic" panose="020B0503020000020004" pitchFamily="34" charset="-127"/>
                <a:cs typeface="Georgia" panose="02040502050405020303" pitchFamily="18" charset="0"/>
              </a:rPr>
              <a:t>de-risking is the key </a:t>
            </a:r>
            <a:r>
              <a:rPr lang="en-US" dirty="0">
                <a:solidFill>
                  <a:srgbClr val="000000"/>
                </a:solidFill>
                <a:latin typeface="+mn-lt"/>
                <a:ea typeface="Malgun Gothic" panose="020B0503020000020004" pitchFamily="34" charset="-127"/>
                <a:cs typeface="Georgia" panose="02040502050405020303" pitchFamily="18" charset="0"/>
              </a:rPr>
              <a:t>to </a:t>
            </a:r>
            <a:r>
              <a:rPr lang="en-US" dirty="0">
                <a:solidFill>
                  <a:srgbClr val="0D0D0D"/>
                </a:solidFill>
                <a:latin typeface="+mn-lt"/>
              </a:rPr>
              <a:t>tilting the balance. </a:t>
            </a:r>
          </a:p>
          <a:p>
            <a:pPr defTabSz="931774">
              <a:lnSpc>
                <a:spcPct val="100000"/>
              </a:lnSpc>
              <a:spcAft>
                <a:spcPts val="0"/>
              </a:spcAft>
              <a:defRPr/>
            </a:pPr>
            <a:endParaRPr lang="en-US" dirty="0">
              <a:solidFill>
                <a:srgbClr val="0D0D0D"/>
              </a:solidFill>
              <a:latin typeface="+mn-lt"/>
              <a:ea typeface="Malgun Gothic" panose="020B0503020000020004" pitchFamily="34" charset="-127"/>
              <a:cs typeface="Times New Roman" panose="02020603050405020304" pitchFamily="18" charset="0"/>
            </a:endParaRPr>
          </a:p>
          <a:p>
            <a:pPr defTabSz="931774">
              <a:lnSpc>
                <a:spcPct val="100000"/>
              </a:lnSpc>
              <a:spcAft>
                <a:spcPts val="0"/>
              </a:spcAft>
              <a:defRPr/>
            </a:pPr>
            <a:r>
              <a:rPr lang="en-US" dirty="0">
                <a:solidFill>
                  <a:srgbClr val="000000"/>
                </a:solidFill>
                <a:latin typeface="+mn-lt"/>
                <a:ea typeface="Malgun Gothic" panose="020B0503020000020004" pitchFamily="34" charset="-127"/>
                <a:cs typeface="Times New Roman" panose="02020603050405020304" pitchFamily="18" charset="0"/>
              </a:rPr>
              <a:t>There is a mix of different risks Africa needs to mitigate:</a:t>
            </a:r>
          </a:p>
          <a:p>
            <a:pPr algn="l">
              <a:lnSpc>
                <a:spcPct val="100000"/>
              </a:lnSpc>
              <a:spcAft>
                <a:spcPts val="0"/>
              </a:spcAft>
              <a:buFont typeface="Arial" panose="020B0604020202020204" pitchFamily="34" charset="0"/>
              <a:buChar char="•"/>
            </a:pPr>
            <a:r>
              <a:rPr lang="en-US" b="1" dirty="0">
                <a:solidFill>
                  <a:srgbClr val="0D0D0D"/>
                </a:solidFill>
                <a:latin typeface="+mn-lt"/>
              </a:rPr>
              <a:t>Macroeconomic risks: </a:t>
            </a:r>
            <a:r>
              <a:rPr lang="en-US" dirty="0">
                <a:solidFill>
                  <a:srgbClr val="0D0D0D"/>
                </a:solidFill>
                <a:latin typeface="+mn-lt"/>
              </a:rPr>
              <a:t>currency and interest rate fluctuations, inflation, high debt levels, economic shocks, pandemic, geopolitics conflicts, and climate change impacts</a:t>
            </a:r>
          </a:p>
          <a:p>
            <a:pPr algn="l">
              <a:lnSpc>
                <a:spcPct val="100000"/>
              </a:lnSpc>
              <a:spcAft>
                <a:spcPts val="0"/>
              </a:spcAft>
              <a:buFont typeface="Arial" panose="020B0604020202020204" pitchFamily="34" charset="0"/>
              <a:buChar char="•"/>
            </a:pPr>
            <a:r>
              <a:rPr lang="en-US" b="1" dirty="0">
                <a:solidFill>
                  <a:srgbClr val="0D0D0D"/>
                </a:solidFill>
                <a:latin typeface="+mn-lt"/>
              </a:rPr>
              <a:t>Regulatory risks</a:t>
            </a:r>
            <a:r>
              <a:rPr lang="en-US" dirty="0">
                <a:solidFill>
                  <a:srgbClr val="0D0D0D"/>
                </a:solidFill>
                <a:latin typeface="+mn-lt"/>
              </a:rPr>
              <a:t>: sudden changes in laws, policies, and regulations can destabilize the investment climate</a:t>
            </a:r>
          </a:p>
          <a:p>
            <a:pPr algn="l">
              <a:lnSpc>
                <a:spcPct val="100000"/>
              </a:lnSpc>
              <a:spcAft>
                <a:spcPts val="0"/>
              </a:spcAft>
              <a:buFont typeface="Arial" panose="020B0604020202020204" pitchFamily="34" charset="0"/>
              <a:buChar char="•"/>
            </a:pPr>
            <a:r>
              <a:rPr lang="en-US" b="1" dirty="0">
                <a:solidFill>
                  <a:srgbClr val="0D0D0D"/>
                </a:solidFill>
                <a:latin typeface="+mn-lt"/>
              </a:rPr>
              <a:t>Legal risks</a:t>
            </a:r>
            <a:r>
              <a:rPr lang="en-US" dirty="0">
                <a:solidFill>
                  <a:srgbClr val="0D0D0D"/>
                </a:solidFill>
                <a:latin typeface="+mn-lt"/>
              </a:rPr>
              <a:t>: disputes and potential litigation related to contractual or legal disagreements</a:t>
            </a:r>
          </a:p>
          <a:p>
            <a:pPr algn="l">
              <a:lnSpc>
                <a:spcPct val="100000"/>
              </a:lnSpc>
              <a:spcAft>
                <a:spcPts val="0"/>
              </a:spcAft>
              <a:buFont typeface="Arial" panose="020B0604020202020204" pitchFamily="34" charset="0"/>
              <a:buChar char="•"/>
            </a:pPr>
            <a:r>
              <a:rPr lang="en-US" b="1" dirty="0">
                <a:solidFill>
                  <a:srgbClr val="0D0D0D"/>
                </a:solidFill>
                <a:latin typeface="+mn-lt"/>
              </a:rPr>
              <a:t>Operational risks</a:t>
            </a:r>
            <a:r>
              <a:rPr lang="en-US" dirty="0">
                <a:solidFill>
                  <a:srgbClr val="0D0D0D"/>
                </a:solidFill>
                <a:latin typeface="+mn-lt"/>
              </a:rPr>
              <a:t>: project execution, management, and performance</a:t>
            </a:r>
          </a:p>
          <a:p>
            <a:pPr algn="l">
              <a:lnSpc>
                <a:spcPct val="100000"/>
              </a:lnSpc>
              <a:spcAft>
                <a:spcPts val="0"/>
              </a:spcAft>
              <a:buFont typeface="Arial" panose="020B0604020202020204" pitchFamily="34" charset="0"/>
              <a:buChar char="•"/>
            </a:pPr>
            <a:r>
              <a:rPr lang="en-US" b="1" dirty="0">
                <a:solidFill>
                  <a:srgbClr val="0D0D0D"/>
                </a:solidFill>
                <a:latin typeface="+mn-lt"/>
              </a:rPr>
              <a:t>Environmental and social risks</a:t>
            </a:r>
            <a:r>
              <a:rPr lang="en-US" dirty="0">
                <a:solidFill>
                  <a:srgbClr val="0D0D0D"/>
                </a:solidFill>
                <a:latin typeface="+mn-lt"/>
              </a:rPr>
              <a:t>: climate change, social conflict, and human rights issues</a:t>
            </a:r>
          </a:p>
          <a:p>
            <a:pPr algn="l">
              <a:lnSpc>
                <a:spcPct val="100000"/>
              </a:lnSpc>
              <a:spcAft>
                <a:spcPts val="0"/>
              </a:spcAft>
              <a:buFont typeface="Arial" panose="020B0604020202020204" pitchFamily="34" charset="0"/>
              <a:buChar char="•"/>
            </a:pPr>
            <a:r>
              <a:rPr lang="en-US" b="1" dirty="0">
                <a:solidFill>
                  <a:srgbClr val="0D0D0D"/>
                </a:solidFill>
                <a:latin typeface="+mn-lt"/>
              </a:rPr>
              <a:t>Perceived risks</a:t>
            </a:r>
            <a:r>
              <a:rPr lang="en-US" dirty="0">
                <a:solidFill>
                  <a:srgbClr val="0D0D0D"/>
                </a:solidFill>
                <a:latin typeface="+mn-lt"/>
              </a:rPr>
              <a:t>: biased risk perceptions and credit ratings restrict borrowing options. Only two African countries have an investment-grade rating. Rating information asymmetries cost the continent up to US$74.5 billion.</a:t>
            </a:r>
          </a:p>
          <a:p>
            <a:pPr defTabSz="931774">
              <a:lnSpc>
                <a:spcPct val="100000"/>
              </a:lnSpc>
              <a:spcAft>
                <a:spcPts val="1223"/>
              </a:spcAft>
              <a:defRPr/>
            </a:pPr>
            <a:endParaRPr lang="en-US" dirty="0">
              <a:solidFill>
                <a:srgbClr val="000000"/>
              </a:solidFill>
              <a:latin typeface="+mn-lt"/>
              <a:ea typeface="Malgun Gothic" panose="020B0503020000020004" pitchFamily="34" charset="-127"/>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defTabSz="931774">
              <a:defRPr/>
            </a:pPr>
            <a:fld id="{33283AC4-BFF6-409A-9567-50BF343A7A38}" type="slidenum">
              <a:rPr lang="en-GB">
                <a:solidFill>
                  <a:prstClr val="black"/>
                </a:solidFill>
                <a:latin typeface="Calibri" panose="020F0502020204030204"/>
              </a:rPr>
              <a:pPr defTabSz="931774">
                <a:defRPr/>
              </a:pPr>
              <a:t>9</a:t>
            </a:fld>
            <a:endParaRPr lang="en-GB">
              <a:solidFill>
                <a:prstClr val="black"/>
              </a:solidFill>
              <a:latin typeface="Calibri" panose="020F0502020204030204"/>
            </a:endParaRPr>
          </a:p>
        </p:txBody>
      </p:sp>
    </p:spTree>
    <p:extLst>
      <p:ext uri="{BB962C8B-B14F-4D97-AF65-F5344CB8AC3E}">
        <p14:creationId xmlns:p14="http://schemas.microsoft.com/office/powerpoint/2010/main" val="32456077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137A3-58EA-57A4-76CF-16A8A8935A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4AA0C26-13F1-65A0-6CB5-958C98FCEE8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4473DC-82E3-AADE-5E3F-F1F0EEB7BED4}"/>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5" name="Footer Placeholder 4">
            <a:extLst>
              <a:ext uri="{FF2B5EF4-FFF2-40B4-BE49-F238E27FC236}">
                <a16:creationId xmlns:a16="http://schemas.microsoft.com/office/drawing/2014/main" id="{15143591-19DF-9710-AE1F-E83F8E7409F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5039B5-EDC7-D622-9425-F7A808DE687F}"/>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402126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69194-29B6-6F21-6BBA-3AD353B8022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39491C-3D3C-0C83-CE62-16A36C10C0D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221D4E-92B1-2ED4-C3A2-F413D1F7281A}"/>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5" name="Footer Placeholder 4">
            <a:extLst>
              <a:ext uri="{FF2B5EF4-FFF2-40B4-BE49-F238E27FC236}">
                <a16:creationId xmlns:a16="http://schemas.microsoft.com/office/drawing/2014/main" id="{11ECEAD9-9519-8B18-E545-FF0697210C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E92C7-B223-D544-A57F-3404A16D9339}"/>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305945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12EB64E-E3FA-1987-C1F8-17876902EA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0D91A71-33A5-58B6-449C-A73A435667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14A9FAD-E1AB-7B9B-04D2-36584FCDBA25}"/>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5" name="Footer Placeholder 4">
            <a:extLst>
              <a:ext uri="{FF2B5EF4-FFF2-40B4-BE49-F238E27FC236}">
                <a16:creationId xmlns:a16="http://schemas.microsoft.com/office/drawing/2014/main" id="{B2917809-7E38-958B-5FAF-B3BB9601A7F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5888F7-89F9-F927-A574-B48EE51F7616}"/>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443037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3266051"/>
            <a:ext cx="11171400" cy="1366582"/>
          </a:xfrm>
        </p:spPr>
        <p:txBody>
          <a:bodyPr>
            <a:normAutofit/>
          </a:bodyPr>
          <a:lstStyle>
            <a:lvl1pPr algn="ctr">
              <a:defRPr sz="3200" b="1" i="0" baseline="0">
                <a:latin typeface="Lucida Sans" panose="020B0602030504020204" pitchFamily="34" charset="77"/>
              </a:defRPr>
            </a:lvl1pPr>
          </a:lstStyle>
          <a:p>
            <a:r>
              <a:rPr lang="en-US" dirty="0"/>
              <a:t>Click to edit Master title style</a:t>
            </a:r>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a:srcRect b="8520"/>
          <a:stretch/>
        </p:blipFill>
        <p:spPr>
          <a:xfrm>
            <a:off x="711902" y="5311849"/>
            <a:ext cx="2450108" cy="1160952"/>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1" y="433951"/>
            <a:ext cx="4376100" cy="378701"/>
          </a:xfrm>
          <a:prstGeom prst="rect">
            <a:avLst/>
          </a:prstGeom>
        </p:spPr>
      </p:pic>
      <p:pic>
        <p:nvPicPr>
          <p:cNvPr id="11" name="Picture 10">
            <a:extLst>
              <a:ext uri="{FF2B5EF4-FFF2-40B4-BE49-F238E27FC236}">
                <a16:creationId xmlns:a16="http://schemas.microsoft.com/office/drawing/2014/main" id="{CCBB4607-3DBE-D8C7-827F-E1AE870B91F2}"/>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5617119" y="5326816"/>
            <a:ext cx="1376994" cy="1145985"/>
          </a:xfrm>
          <a:prstGeom prst="rect">
            <a:avLst/>
          </a:prstGeom>
        </p:spPr>
      </p:pic>
      <p:pic>
        <p:nvPicPr>
          <p:cNvPr id="12" name="Picture 11">
            <a:extLst>
              <a:ext uri="{FF2B5EF4-FFF2-40B4-BE49-F238E27FC236}">
                <a16:creationId xmlns:a16="http://schemas.microsoft.com/office/drawing/2014/main" id="{C6DC2C9D-62B8-76A0-379A-E0720E9080F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0096422" y="5480007"/>
            <a:ext cx="1274247" cy="839601"/>
          </a:xfrm>
          <a:prstGeom prst="rect">
            <a:avLst/>
          </a:prstGeom>
        </p:spPr>
      </p:pic>
    </p:spTree>
    <p:extLst>
      <p:ext uri="{BB962C8B-B14F-4D97-AF65-F5344CB8AC3E}">
        <p14:creationId xmlns:p14="http://schemas.microsoft.com/office/powerpoint/2010/main" val="2146861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B380E99E-EAB3-441E-802E-A65016F184D1}"/>
              </a:ext>
            </a:extLst>
          </p:cNvPr>
          <p:cNvSpPr txBox="1">
            <a:spLocks noGrp="1"/>
          </p:cNvSpPr>
          <p:nvPr>
            <p:ph idx="4294967295"/>
          </p:nvPr>
        </p:nvSpPr>
        <p:spPr>
          <a:xfrm>
            <a:off x="451202" y="1825627"/>
            <a:ext cx="11289596" cy="4351336"/>
          </a:xfrm>
        </p:spPr>
        <p:txBody>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Content Placeholder 4">
            <a:extLst>
              <a:ext uri="{FF2B5EF4-FFF2-40B4-BE49-F238E27FC236}">
                <a16:creationId xmlns:a16="http://schemas.microsoft.com/office/drawing/2014/main" id="{75B20518-8021-4F36-BD2D-AD4BFC95018A}"/>
              </a:ext>
            </a:extLst>
          </p:cNvPr>
          <p:cNvPicPr>
            <a:picLocks noChangeAspect="1"/>
          </p:cNvPicPr>
          <p:nvPr/>
        </p:nvPicPr>
        <p:blipFill>
          <a:blip r:embed="rId2"/>
          <a:srcRect t="94676"/>
          <a:stretch>
            <a:fillRect/>
          </a:stretch>
        </p:blipFill>
        <p:spPr>
          <a:xfrm>
            <a:off x="0" y="6492871"/>
            <a:ext cx="12192000" cy="365129"/>
          </a:xfrm>
          <a:prstGeom prst="rect">
            <a:avLst/>
          </a:prstGeom>
          <a:noFill/>
          <a:ln cap="flat">
            <a:noFill/>
          </a:ln>
        </p:spPr>
      </p:pic>
    </p:spTree>
    <p:extLst>
      <p:ext uri="{BB962C8B-B14F-4D97-AF65-F5344CB8AC3E}">
        <p14:creationId xmlns:p14="http://schemas.microsoft.com/office/powerpoint/2010/main" val="13051584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a:srcRect b="8520"/>
          <a:stretch/>
        </p:blipFill>
        <p:spPr>
          <a:xfrm>
            <a:off x="243386" y="291192"/>
            <a:ext cx="2243296" cy="1062957"/>
          </a:xfrm>
          <a:prstGeom prst="rect">
            <a:avLst/>
          </a:prstGeom>
        </p:spPr>
      </p:pic>
      <p:pic>
        <p:nvPicPr>
          <p:cNvPr id="4" name="Picture 3">
            <a:extLst>
              <a:ext uri="{FF2B5EF4-FFF2-40B4-BE49-F238E27FC236}">
                <a16:creationId xmlns:a16="http://schemas.microsoft.com/office/drawing/2014/main" id="{B115E14C-AC6A-5F8C-2B3D-D51579A57746}"/>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358547" y="226764"/>
            <a:ext cx="1409990" cy="1210414"/>
          </a:xfrm>
          <a:prstGeom prst="rect">
            <a:avLst/>
          </a:prstGeom>
        </p:spPr>
      </p:pic>
      <p:sp>
        <p:nvSpPr>
          <p:cNvPr id="2" name="TextBox 1">
            <a:extLst>
              <a:ext uri="{FF2B5EF4-FFF2-40B4-BE49-F238E27FC236}">
                <a16:creationId xmlns:a16="http://schemas.microsoft.com/office/drawing/2014/main" id="{5A48A1F8-967D-BC52-AD51-AC1B0EB20968}"/>
              </a:ext>
            </a:extLst>
          </p:cNvPr>
          <p:cNvSpPr txBox="1"/>
          <p:nvPr userDrawn="1"/>
        </p:nvSpPr>
        <p:spPr>
          <a:xfrm>
            <a:off x="2975956" y="2261062"/>
            <a:ext cx="6517179" cy="707886"/>
          </a:xfrm>
          <a:prstGeom prst="rect">
            <a:avLst/>
          </a:prstGeom>
          <a:noFill/>
        </p:spPr>
        <p:txBody>
          <a:bodyPr wrap="square" rtlCol="0">
            <a:spAutoFit/>
          </a:bodyPr>
          <a:lstStyle/>
          <a:p>
            <a:pPr algn="ctr"/>
            <a:r>
              <a:rPr lang="en-US" sz="4000" dirty="0"/>
              <a:t>Thank you!</a:t>
            </a:r>
          </a:p>
        </p:txBody>
      </p:sp>
    </p:spTree>
    <p:extLst>
      <p:ext uri="{BB962C8B-B14F-4D97-AF65-F5344CB8AC3E}">
        <p14:creationId xmlns:p14="http://schemas.microsoft.com/office/powerpoint/2010/main" val="6294683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6"/>
            <a:ext cx="12192000" cy="365127"/>
          </a:xfrm>
          <a:prstGeom prst="rect">
            <a:avLst/>
          </a:prstGeom>
        </p:spPr>
      </p:pic>
    </p:spTree>
    <p:extLst>
      <p:ext uri="{BB962C8B-B14F-4D97-AF65-F5344CB8AC3E}">
        <p14:creationId xmlns:p14="http://schemas.microsoft.com/office/powerpoint/2010/main" val="1016717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esentationFro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D6D54DF-72D2-FE49-A5B9-714BC5CD175F}"/>
              </a:ext>
            </a:extLst>
          </p:cNvPr>
          <p:cNvPicPr>
            <a:picLocks noChangeAspect="1"/>
          </p:cNvPicPr>
          <p:nvPr userDrawn="1"/>
        </p:nvPicPr>
        <p:blipFill>
          <a:blip r:embed="rId2"/>
          <a:srcRect/>
          <a:stretch/>
        </p:blipFill>
        <p:spPr>
          <a:xfrm>
            <a:off x="0" y="0"/>
            <a:ext cx="12192000" cy="2832100"/>
          </a:xfrm>
          <a:prstGeom prst="rect">
            <a:avLst/>
          </a:prstGeom>
        </p:spPr>
      </p:pic>
      <p:sp>
        <p:nvSpPr>
          <p:cNvPr id="2" name="Title 1">
            <a:extLst>
              <a:ext uri="{FF2B5EF4-FFF2-40B4-BE49-F238E27FC236}">
                <a16:creationId xmlns:a16="http://schemas.microsoft.com/office/drawing/2014/main" id="{F85A2DDD-2812-9742-BE95-02C91D568D44}"/>
              </a:ext>
            </a:extLst>
          </p:cNvPr>
          <p:cNvSpPr>
            <a:spLocks noGrp="1"/>
          </p:cNvSpPr>
          <p:nvPr>
            <p:ph type="title"/>
          </p:nvPr>
        </p:nvSpPr>
        <p:spPr>
          <a:xfrm>
            <a:off x="510300" y="2334218"/>
            <a:ext cx="11171400" cy="1366582"/>
          </a:xfrm>
        </p:spPr>
        <p:txBody>
          <a:bodyPr>
            <a:normAutofit/>
          </a:bodyPr>
          <a:lstStyle>
            <a:lvl1pPr algn="ctr">
              <a:defRPr sz="3200" b="1" i="0" baseline="0">
                <a:latin typeface="Lucida Sans" panose="020B0602030504020204" pitchFamily="34" charset="77"/>
              </a:defRPr>
            </a:lvl1pPr>
          </a:lstStyle>
          <a:p>
            <a:r>
              <a:rPr lang="en-US" dirty="0"/>
              <a:t>Click to edit Master title style</a:t>
            </a:r>
          </a:p>
        </p:txBody>
      </p:sp>
      <p:pic>
        <p:nvPicPr>
          <p:cNvPr id="8" name="Picture 7">
            <a:extLst>
              <a:ext uri="{FF2B5EF4-FFF2-40B4-BE49-F238E27FC236}">
                <a16:creationId xmlns:a16="http://schemas.microsoft.com/office/drawing/2014/main" id="{72CB5E21-FDD3-CF44-B7FC-A065DB6444B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8520"/>
          <a:stretch/>
        </p:blipFill>
        <p:spPr>
          <a:xfrm>
            <a:off x="711901" y="5222368"/>
            <a:ext cx="2638951" cy="1250433"/>
          </a:xfrm>
          <a:prstGeom prst="rect">
            <a:avLst/>
          </a:prstGeom>
        </p:spPr>
      </p:pic>
      <p:pic>
        <p:nvPicPr>
          <p:cNvPr id="10" name="Picture 9" descr="A close up of a logo&#10;&#10;Description automatically generated">
            <a:extLst>
              <a:ext uri="{FF2B5EF4-FFF2-40B4-BE49-F238E27FC236}">
                <a16:creationId xmlns:a16="http://schemas.microsoft.com/office/drawing/2014/main" id="{6492DEB6-C0F2-8C48-A6E7-B6D175F0CD88}"/>
              </a:ext>
            </a:extLst>
          </p:cNvPr>
          <p:cNvPicPr>
            <a:picLocks noChangeAspect="1"/>
          </p:cNvPicPr>
          <p:nvPr userDrawn="1"/>
        </p:nvPicPr>
        <p:blipFill>
          <a:blip r:embed="rId4"/>
          <a:stretch>
            <a:fillRect/>
          </a:stretch>
        </p:blipFill>
        <p:spPr>
          <a:xfrm>
            <a:off x="529501" y="433951"/>
            <a:ext cx="4376100" cy="378701"/>
          </a:xfrm>
          <a:prstGeom prst="rect">
            <a:avLst/>
          </a:prstGeom>
        </p:spPr>
      </p:pic>
    </p:spTree>
    <p:extLst>
      <p:ext uri="{BB962C8B-B14F-4D97-AF65-F5344CB8AC3E}">
        <p14:creationId xmlns:p14="http://schemas.microsoft.com/office/powerpoint/2010/main" val="21365458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1200" y="1825625"/>
            <a:ext cx="11289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Content Placeholder 4">
            <a:extLst>
              <a:ext uri="{FF2B5EF4-FFF2-40B4-BE49-F238E27FC236}">
                <a16:creationId xmlns:a16="http://schemas.microsoft.com/office/drawing/2014/main" id="{5B475743-3A64-A74D-A307-659BB60BB78B}"/>
              </a:ext>
            </a:extLst>
          </p:cNvPr>
          <p:cNvPicPr>
            <a:picLocks noChangeAspect="1"/>
          </p:cNvPicPr>
          <p:nvPr userDrawn="1"/>
        </p:nvPicPr>
        <p:blipFill rotWithShape="1">
          <a:blip r:embed="rId2"/>
          <a:srcRect t="94676"/>
          <a:stretch/>
        </p:blipFill>
        <p:spPr>
          <a:xfrm>
            <a:off x="0" y="6492874"/>
            <a:ext cx="12192000" cy="365127"/>
          </a:xfrm>
          <a:prstGeom prst="rect">
            <a:avLst/>
          </a:prstGeom>
        </p:spPr>
      </p:pic>
      <p:sp>
        <p:nvSpPr>
          <p:cNvPr id="5" name="Rectângulo arredondado 8"/>
          <p:cNvSpPr/>
          <p:nvPr userDrawn="1"/>
        </p:nvSpPr>
        <p:spPr>
          <a:xfrm>
            <a:off x="95238" y="162179"/>
            <a:ext cx="12001524"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91440" bIns="91440" rtlCol="0" anchor="ctr">
            <a:spAutoFit/>
          </a:bodyPr>
          <a:lstStyle/>
          <a:p>
            <a:pPr marL="357188"/>
            <a:endParaRPr lang="en-US" sz="3200" dirty="0">
              <a:solidFill>
                <a:schemeClr val="bg1"/>
              </a:solidFill>
              <a:latin typeface="Bebas Neue" panose="020B0606020202050201" pitchFamily="2" charset="0"/>
            </a:endParaRPr>
          </a:p>
        </p:txBody>
      </p:sp>
    </p:spTree>
    <p:extLst>
      <p:ext uri="{BB962C8B-B14F-4D97-AF65-F5344CB8AC3E}">
        <p14:creationId xmlns:p14="http://schemas.microsoft.com/office/powerpoint/2010/main" val="23534300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7" name="Picture 6" descr="A picture containing outdoor object, solar cell&#10;&#10;Description automatically generated">
            <a:extLst>
              <a:ext uri="{FF2B5EF4-FFF2-40B4-BE49-F238E27FC236}">
                <a16:creationId xmlns:a16="http://schemas.microsoft.com/office/drawing/2014/main" id="{6307C092-7B1C-BC4F-8088-BBECA502B88B}"/>
              </a:ext>
            </a:extLst>
          </p:cNvPr>
          <p:cNvPicPr>
            <a:picLocks noChangeAspect="1"/>
          </p:cNvPicPr>
          <p:nvPr userDrawn="1"/>
        </p:nvPicPr>
        <p:blipFill>
          <a:blip r:embed="rId2"/>
          <a:stretch>
            <a:fillRect/>
          </a:stretch>
        </p:blipFill>
        <p:spPr>
          <a:xfrm>
            <a:off x="0" y="4787900"/>
            <a:ext cx="12192000" cy="2070100"/>
          </a:xfrm>
          <a:prstGeom prst="rect">
            <a:avLst/>
          </a:prstGeom>
        </p:spPr>
      </p:pic>
      <p:pic>
        <p:nvPicPr>
          <p:cNvPr id="8" name="Picture 7">
            <a:extLst>
              <a:ext uri="{FF2B5EF4-FFF2-40B4-BE49-F238E27FC236}">
                <a16:creationId xmlns:a16="http://schemas.microsoft.com/office/drawing/2014/main" id="{FAF345D1-61B6-1D40-8DFE-38133E869F49}"/>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b="8520"/>
          <a:stretch/>
        </p:blipFill>
        <p:spPr>
          <a:xfrm>
            <a:off x="4201132" y="277232"/>
            <a:ext cx="3789737" cy="1795718"/>
          </a:xfrm>
          <a:prstGeom prst="rect">
            <a:avLst/>
          </a:prstGeom>
        </p:spPr>
      </p:pic>
    </p:spTree>
    <p:extLst>
      <p:ext uri="{BB962C8B-B14F-4D97-AF65-F5344CB8AC3E}">
        <p14:creationId xmlns:p14="http://schemas.microsoft.com/office/powerpoint/2010/main" val="27658143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14" name="Title 13"/>
          <p:cNvSpPr>
            <a:spLocks noGrp="1"/>
          </p:cNvSpPr>
          <p:nvPr>
            <p:ph type="title"/>
          </p:nvPr>
        </p:nvSpPr>
        <p:spPr>
          <a:xfrm>
            <a:off x="577960" y="3523963"/>
            <a:ext cx="2556163" cy="2170257"/>
          </a:xfrm>
          <a:prstGeom prst="rect">
            <a:avLst/>
          </a:prstGeom>
        </p:spPr>
        <p:txBody>
          <a:bodyPr/>
          <a:lstStyle>
            <a:lvl1pPr>
              <a:lnSpc>
                <a:spcPct val="75000"/>
              </a:lnSpc>
              <a:defRPr sz="3600" b="1" i="0">
                <a:solidFill>
                  <a:schemeClr val="tx1"/>
                </a:solidFill>
                <a:latin typeface="Bebas Neue" charset="0"/>
                <a:ea typeface="Bebas Neue" charset="0"/>
                <a:cs typeface="Bebas Neue" charset="0"/>
              </a:defRPr>
            </a:lvl1pPr>
          </a:lstStyle>
          <a:p>
            <a:r>
              <a:rPr lang="en-US" dirty="0"/>
              <a:t>Click to edit Master title style</a:t>
            </a:r>
          </a:p>
        </p:txBody>
      </p:sp>
      <p:sp>
        <p:nvSpPr>
          <p:cNvPr id="16" name="Slide Number Placeholder 5"/>
          <p:cNvSpPr txBox="1">
            <a:spLocks/>
          </p:cNvSpPr>
          <p:nvPr userDrawn="1"/>
        </p:nvSpPr>
        <p:spPr>
          <a:xfrm>
            <a:off x="1061122" y="6131622"/>
            <a:ext cx="647753" cy="328295"/>
          </a:xfrm>
          <a:prstGeom prst="rect">
            <a:avLst/>
          </a:prstGeom>
        </p:spPr>
        <p:txBody>
          <a:bodyPr vert="horz" wrap="none" lIns="9144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1A290D8D-6BA0-418D-AFED-C65293F70DA0}" type="slidenum">
              <a:rPr lang="en-US" sz="1050" b="0" i="0" smtClean="0">
                <a:solidFill>
                  <a:schemeClr val="tx1"/>
                </a:solidFill>
                <a:latin typeface="Bebas Neue" charset="0"/>
                <a:ea typeface="Bebas Neue" charset="0"/>
                <a:cs typeface="Bebas Neue" charset="0"/>
              </a:rPr>
              <a:pPr algn="l"/>
              <a:t>‹#›</a:t>
            </a:fld>
            <a:endParaRPr lang="en-US" sz="1050" b="0" i="0" dirty="0">
              <a:solidFill>
                <a:schemeClr val="tx1"/>
              </a:solidFill>
              <a:latin typeface="Bebas Neue" charset="0"/>
              <a:ea typeface="Bebas Neue" charset="0"/>
              <a:cs typeface="Bebas Neue" charset="0"/>
            </a:endParaRPr>
          </a:p>
        </p:txBody>
      </p:sp>
      <p:sp>
        <p:nvSpPr>
          <p:cNvPr id="17" name="TextBox 16"/>
          <p:cNvSpPr txBox="1"/>
          <p:nvPr userDrawn="1"/>
        </p:nvSpPr>
        <p:spPr>
          <a:xfrm>
            <a:off x="602673" y="6168550"/>
            <a:ext cx="503664" cy="253916"/>
          </a:xfrm>
          <a:prstGeom prst="rect">
            <a:avLst/>
          </a:prstGeom>
          <a:noFill/>
        </p:spPr>
        <p:txBody>
          <a:bodyPr wrap="none" rtlCol="0">
            <a:spAutoFit/>
          </a:bodyPr>
          <a:lstStyle/>
          <a:p>
            <a:r>
              <a:rPr lang="en-US" sz="1050" b="0" i="0" dirty="0">
                <a:latin typeface="Bebas Neue" charset="0"/>
                <a:ea typeface="Bebas Neue" charset="0"/>
                <a:cs typeface="Bebas Neue" charset="0"/>
              </a:rPr>
              <a:t>Sl</a:t>
            </a:r>
            <a:r>
              <a:rPr lang="en-US" sz="1050" b="0" i="0" kern="1200" dirty="0">
                <a:solidFill>
                  <a:schemeClr val="tx1"/>
                </a:solidFill>
                <a:latin typeface="Bebas Neue" charset="0"/>
                <a:ea typeface="Bebas Neue" charset="0"/>
                <a:cs typeface="Bebas Neue" charset="0"/>
              </a:rPr>
              <a:t>ide  /</a:t>
            </a:r>
          </a:p>
        </p:txBody>
      </p:sp>
      <p:cxnSp>
        <p:nvCxnSpPr>
          <p:cNvPr id="19" name="Straight Connector 18"/>
          <p:cNvCxnSpPr/>
          <p:nvPr userDrawn="1"/>
        </p:nvCxnSpPr>
        <p:spPr>
          <a:xfrm>
            <a:off x="711200" y="6085263"/>
            <a:ext cx="436419" cy="0"/>
          </a:xfrm>
          <a:prstGeom prst="line">
            <a:avLst/>
          </a:prstGeom>
          <a:ln w="38100"/>
        </p:spPr>
        <p:style>
          <a:lnRef idx="1">
            <a:schemeClr val="accent1"/>
          </a:lnRef>
          <a:fillRef idx="0">
            <a:schemeClr val="accent1"/>
          </a:fillRef>
          <a:effectRef idx="0">
            <a:schemeClr val="accent1"/>
          </a:effectRef>
          <a:fontRef idx="minor">
            <a:schemeClr val="tx1"/>
          </a:fontRef>
        </p:style>
      </p:cxnSp>
      <p:pic>
        <p:nvPicPr>
          <p:cNvPr id="6" name="Content Placeholder 4"/>
          <p:cNvPicPr>
            <a:picLocks noChangeAspect="1"/>
          </p:cNvPicPr>
          <p:nvPr userDrawn="1"/>
        </p:nvPicPr>
        <p:blipFill rotWithShape="1">
          <a:blip r:embed="rId2"/>
          <a:srcRect t="94676"/>
          <a:stretch/>
        </p:blipFill>
        <p:spPr>
          <a:xfrm>
            <a:off x="0" y="6492874"/>
            <a:ext cx="12192000" cy="365127"/>
          </a:xfrm>
          <a:prstGeom prst="rect">
            <a:avLst/>
          </a:prstGeom>
        </p:spPr>
      </p:pic>
    </p:spTree>
    <p:extLst>
      <p:ext uri="{BB962C8B-B14F-4D97-AF65-F5344CB8AC3E}">
        <p14:creationId xmlns:p14="http://schemas.microsoft.com/office/powerpoint/2010/main" val="426000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B871C-7716-E930-D829-99AF919DB18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2EEF11-60E5-D87E-9655-B7325BDE86B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8A20CB-6964-7788-1C09-11D2DE4F2C3C}"/>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5" name="Footer Placeholder 4">
            <a:extLst>
              <a:ext uri="{FF2B5EF4-FFF2-40B4-BE49-F238E27FC236}">
                <a16:creationId xmlns:a16="http://schemas.microsoft.com/office/drawing/2014/main" id="{2B13C6D7-0B44-B8BF-E34F-63F9D66F102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3A73F-ACF2-544E-5F3A-3A4649BAD3A3}"/>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27407354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D5BA0FC-59A3-4DF2-A966-F79A877CBDC4}" type="datetimeFigureOut">
              <a:rPr lang="en-GB" smtClean="0"/>
              <a:t>18/11/2024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20D6AF2-4A0B-427F-BCE2-A86A9D9AC99D}" type="slidenum">
              <a:rPr lang="en-GB" smtClean="0"/>
              <a:t>‹#›</a:t>
            </a:fld>
            <a:endParaRPr lang="en-GB"/>
          </a:p>
        </p:txBody>
      </p:sp>
    </p:spTree>
    <p:extLst>
      <p:ext uri="{BB962C8B-B14F-4D97-AF65-F5344CB8AC3E}">
        <p14:creationId xmlns:p14="http://schemas.microsoft.com/office/powerpoint/2010/main" val="22770289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2E9E4-F62C-A17F-27C3-F89AF060705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5755508-E140-2385-8BD7-362F0A159C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1BA41D-6370-6237-B309-181D323F310F}"/>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5" name="Footer Placeholder 4">
            <a:extLst>
              <a:ext uri="{FF2B5EF4-FFF2-40B4-BE49-F238E27FC236}">
                <a16:creationId xmlns:a16="http://schemas.microsoft.com/office/drawing/2014/main" id="{897345F3-DE5C-522D-2466-38B6DE52BD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6F31C9-D197-E607-A81F-0EE897585A13}"/>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654213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7BAED-0320-0550-1CD4-02B0D52A79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F235EA6-EBE0-DBDC-5F4A-5789EB846A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101D43E-0C13-0D23-3EAE-13B6621A7A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7B7293A-C6BE-6032-FA28-77828D227CEA}"/>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6" name="Footer Placeholder 5">
            <a:extLst>
              <a:ext uri="{FF2B5EF4-FFF2-40B4-BE49-F238E27FC236}">
                <a16:creationId xmlns:a16="http://schemas.microsoft.com/office/drawing/2014/main" id="{35454FEF-31D4-2051-C414-CBA3E3F52D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FE7549-C4D3-4958-D065-42F29F9094FF}"/>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734803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E7FC0-F9E5-2746-08FC-96D9787044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D750F35-2C70-47D0-3BEB-F92D956230F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416F6A-F90B-89AC-7171-F814D2C21AF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6C0D2F-7AC0-B95B-B573-B63E553FD0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DDF98BF-AC72-B025-ACEF-AC071092E5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9AFDBDE-3DAB-CE21-3656-2218E3E3918B}"/>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8" name="Footer Placeholder 7">
            <a:extLst>
              <a:ext uri="{FF2B5EF4-FFF2-40B4-BE49-F238E27FC236}">
                <a16:creationId xmlns:a16="http://schemas.microsoft.com/office/drawing/2014/main" id="{EF487FFD-1D74-3D90-1945-EA9B6081F29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AD7631F-1BF8-2BF3-61D8-943FDF73F341}"/>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35832518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5A20F-85E3-74E8-B1C5-9969FAE631B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B246F7D-BBBD-FB69-F358-1CE12E813E8C}"/>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4" name="Footer Placeholder 3">
            <a:extLst>
              <a:ext uri="{FF2B5EF4-FFF2-40B4-BE49-F238E27FC236}">
                <a16:creationId xmlns:a16="http://schemas.microsoft.com/office/drawing/2014/main" id="{9E5A84B5-7C9D-68CD-A4E1-9EC23900B8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8A9BE15-6D2E-DE35-D053-ADCDD15B1463}"/>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3037351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78D3B5-BB9A-3E32-F871-87C4024C4C8C}"/>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3" name="Footer Placeholder 2">
            <a:extLst>
              <a:ext uri="{FF2B5EF4-FFF2-40B4-BE49-F238E27FC236}">
                <a16:creationId xmlns:a16="http://schemas.microsoft.com/office/drawing/2014/main" id="{C4CDF68D-B33E-E3E1-E071-267645E55F4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C3B32E-A9ED-A970-D9E7-850F86DDA94B}"/>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8180883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0D5E2C-CB21-B68C-8F1F-41EDFFE70D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01E3E8-ADF8-FEB7-3E6D-AD8A3976A7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13DC784-6FFD-9D3A-13CB-950E9822C41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38658B1-F871-DF19-A1CE-4ED60952E0DA}"/>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6" name="Footer Placeholder 5">
            <a:extLst>
              <a:ext uri="{FF2B5EF4-FFF2-40B4-BE49-F238E27FC236}">
                <a16:creationId xmlns:a16="http://schemas.microsoft.com/office/drawing/2014/main" id="{39F79671-FC42-7862-9F9B-9CECAF320D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492E49-78CD-1503-FEC9-3C724A108958}"/>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1916871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F77495-9B24-0DF6-DDB4-03095164F6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37899B-12ED-8653-1275-7C0D776A8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69A9A5A-9F65-AD7D-82D8-4B43BA7BD6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28D321-5693-93E9-D8AD-552C74AE326D}"/>
              </a:ext>
            </a:extLst>
          </p:cNvPr>
          <p:cNvSpPr>
            <a:spLocks noGrp="1"/>
          </p:cNvSpPr>
          <p:nvPr>
            <p:ph type="dt" sz="half" idx="10"/>
          </p:nvPr>
        </p:nvSpPr>
        <p:spPr/>
        <p:txBody>
          <a:bodyPr/>
          <a:lstStyle/>
          <a:p>
            <a:fld id="{54ACD579-10CB-B74E-8F13-A41D97B492A4}" type="datetimeFigureOut">
              <a:rPr lang="en-US" smtClean="0"/>
              <a:t>11/18/2024</a:t>
            </a:fld>
            <a:endParaRPr lang="en-US"/>
          </a:p>
        </p:txBody>
      </p:sp>
      <p:sp>
        <p:nvSpPr>
          <p:cNvPr id="6" name="Footer Placeholder 5">
            <a:extLst>
              <a:ext uri="{FF2B5EF4-FFF2-40B4-BE49-F238E27FC236}">
                <a16:creationId xmlns:a16="http://schemas.microsoft.com/office/drawing/2014/main" id="{D2D69763-AE75-098D-C219-27CE509E44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90FE19-68E8-0C50-DC81-D2830321BEA1}"/>
              </a:ext>
            </a:extLst>
          </p:cNvPr>
          <p:cNvSpPr>
            <a:spLocks noGrp="1"/>
          </p:cNvSpPr>
          <p:nvPr>
            <p:ph type="sldNum" sz="quarter" idx="12"/>
          </p:nvPr>
        </p:nvSpPr>
        <p:spPr/>
        <p:txBody>
          <a:bodyPr/>
          <a:lstStyle/>
          <a:p>
            <a:fld id="{AFA979AF-A9CB-AD4B-9595-EBCBAA17965A}" type="slidenum">
              <a:rPr lang="en-US" smtClean="0"/>
              <a:t>‹#›</a:t>
            </a:fld>
            <a:endParaRPr lang="en-US"/>
          </a:p>
        </p:txBody>
      </p:sp>
    </p:spTree>
    <p:extLst>
      <p:ext uri="{BB962C8B-B14F-4D97-AF65-F5344CB8AC3E}">
        <p14:creationId xmlns:p14="http://schemas.microsoft.com/office/powerpoint/2010/main" val="24558005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2.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8C1BF3-07B2-344E-59E7-35E21ECEEDE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19654B7-9BBF-6798-AB8D-7E45349C275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34502-3A6D-1A7C-FA1A-63758E043A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ACD579-10CB-B74E-8F13-A41D97B492A4}" type="datetimeFigureOut">
              <a:rPr lang="en-US" smtClean="0"/>
              <a:t>11/18/2024</a:t>
            </a:fld>
            <a:endParaRPr lang="en-US"/>
          </a:p>
        </p:txBody>
      </p:sp>
      <p:sp>
        <p:nvSpPr>
          <p:cNvPr id="5" name="Footer Placeholder 4">
            <a:extLst>
              <a:ext uri="{FF2B5EF4-FFF2-40B4-BE49-F238E27FC236}">
                <a16:creationId xmlns:a16="http://schemas.microsoft.com/office/drawing/2014/main" id="{D852834D-4AEA-5E99-DB79-63F0CDFD28C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EC6EF7D-F229-6370-476F-22BC77D24BB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A979AF-A9CB-AD4B-9595-EBCBAA17965A}" type="slidenum">
              <a:rPr lang="en-US" smtClean="0"/>
              <a:t>‹#›</a:t>
            </a:fld>
            <a:endParaRPr lang="en-US"/>
          </a:p>
        </p:txBody>
      </p:sp>
    </p:spTree>
    <p:extLst>
      <p:ext uri="{BB962C8B-B14F-4D97-AF65-F5344CB8AC3E}">
        <p14:creationId xmlns:p14="http://schemas.microsoft.com/office/powerpoint/2010/main" val="12554761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78660"/>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0.xml"/><Relationship Id="rId6" Type="http://schemas.openxmlformats.org/officeDocument/2006/relationships/image" Target="../media/image17.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svg"/><Relationship Id="rId9" Type="http://schemas.openxmlformats.org/officeDocument/2006/relationships/image" Target="../media/image20.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850A60-F5C6-B949-93F9-8123B827A653}"/>
              </a:ext>
            </a:extLst>
          </p:cNvPr>
          <p:cNvSpPr>
            <a:spLocks noGrp="1"/>
          </p:cNvSpPr>
          <p:nvPr>
            <p:ph type="title"/>
          </p:nvPr>
        </p:nvSpPr>
        <p:spPr>
          <a:xfrm>
            <a:off x="377642" y="1891816"/>
            <a:ext cx="11436715" cy="3237232"/>
          </a:xfrm>
        </p:spPr>
        <p:txBody>
          <a:bodyPr anchor="t" anchorCtr="0">
            <a:noAutofit/>
          </a:bodyPr>
          <a:lstStyle/>
          <a:p>
            <a:br>
              <a:rPr lang="en-US" sz="3600" dirty="0">
                <a:latin typeface="+mn-lt"/>
              </a:rPr>
            </a:br>
            <a:r>
              <a:rPr lang="en-GB" sz="2600" dirty="0">
                <a:latin typeface="+mn-lt"/>
              </a:rPr>
              <a:t>“</a:t>
            </a:r>
            <a:r>
              <a:rPr lang="en-US" sz="2600" dirty="0">
                <a:latin typeface="+mn-lt"/>
              </a:rPr>
              <a:t>Regional Consultation for the Fourth International Conference on Financing for Development in Africa</a:t>
            </a:r>
            <a:r>
              <a:rPr lang="en-GB" sz="2600" dirty="0">
                <a:latin typeface="+mn-lt"/>
              </a:rPr>
              <a:t>”</a:t>
            </a:r>
            <a:br>
              <a:rPr lang="en-GB" sz="2000" b="0" dirty="0">
                <a:latin typeface="+mn-lt"/>
              </a:rPr>
            </a:br>
            <a:br>
              <a:rPr lang="en-GB" sz="2000" b="0" dirty="0">
                <a:latin typeface="+mn-lt"/>
              </a:rPr>
            </a:br>
            <a:r>
              <a:rPr lang="en-US" sz="2800" dirty="0">
                <a:solidFill>
                  <a:srgbClr val="00B050"/>
                </a:solidFill>
                <a:latin typeface="+mn-lt"/>
              </a:rPr>
              <a:t>International trade as an engine for development – Regional integration, payments, trade finance, and investment</a:t>
            </a:r>
            <a:r>
              <a:rPr lang="en-US" sz="2400" dirty="0">
                <a:latin typeface="+mn-lt"/>
              </a:rPr>
              <a:t>​</a:t>
            </a:r>
            <a:br>
              <a:rPr lang="en-US" sz="2400" dirty="0">
                <a:latin typeface="+mn-lt"/>
              </a:rPr>
            </a:br>
            <a:br>
              <a:rPr lang="en-US" sz="2000" dirty="0">
                <a:latin typeface="+mn-lt"/>
              </a:rPr>
            </a:br>
            <a:r>
              <a:rPr lang="en-US" sz="2000" dirty="0">
                <a:latin typeface="+mn-lt"/>
              </a:rPr>
              <a:t>Laura P</a:t>
            </a:r>
            <a:r>
              <a:rPr lang="es-ES" sz="2000" dirty="0" err="1">
                <a:latin typeface="+mn-lt"/>
              </a:rPr>
              <a:t>áez</a:t>
            </a:r>
            <a:br>
              <a:rPr lang="es-ES" sz="2000" dirty="0">
                <a:latin typeface="+mn-lt"/>
              </a:rPr>
            </a:br>
            <a:r>
              <a:rPr lang="es-ES" sz="2000" dirty="0">
                <a:latin typeface="+mn-lt"/>
              </a:rPr>
              <a:t>Regional </a:t>
            </a:r>
            <a:r>
              <a:rPr lang="es-ES" sz="2000" dirty="0" err="1">
                <a:latin typeface="+mn-lt"/>
              </a:rPr>
              <a:t>Integration</a:t>
            </a:r>
            <a:r>
              <a:rPr lang="es-ES" sz="2000" dirty="0">
                <a:latin typeface="+mn-lt"/>
              </a:rPr>
              <a:t> and </a:t>
            </a:r>
            <a:r>
              <a:rPr lang="es-ES" sz="2000" dirty="0" err="1">
                <a:latin typeface="+mn-lt"/>
              </a:rPr>
              <a:t>Trade</a:t>
            </a:r>
            <a:r>
              <a:rPr lang="es-ES" sz="2000" dirty="0">
                <a:latin typeface="+mn-lt"/>
              </a:rPr>
              <a:t> </a:t>
            </a:r>
            <a:r>
              <a:rPr lang="es-ES" sz="2000" dirty="0" err="1">
                <a:latin typeface="+mn-lt"/>
              </a:rPr>
              <a:t>Division</a:t>
            </a:r>
            <a:r>
              <a:rPr lang="es-ES" sz="2000" dirty="0">
                <a:latin typeface="+mn-lt"/>
              </a:rPr>
              <a:t>, ECA</a:t>
            </a:r>
            <a:br>
              <a:rPr lang="en-US" sz="2800" dirty="0">
                <a:latin typeface="Lucida Sans"/>
              </a:rPr>
            </a:br>
            <a:br>
              <a:rPr lang="en-US" dirty="0"/>
            </a:br>
            <a:br>
              <a:rPr lang="en-US" sz="1600" dirty="0"/>
            </a:br>
            <a:br>
              <a:rPr lang="en-US" sz="2400" dirty="0"/>
            </a:br>
            <a:br>
              <a:rPr lang="en-US" sz="2400" dirty="0"/>
            </a:br>
            <a:br>
              <a:rPr lang="en-US" sz="1600" dirty="0"/>
            </a:br>
            <a:br>
              <a:rPr lang="en-US" sz="1400" dirty="0"/>
            </a:br>
            <a:endParaRPr lang="en-US" sz="1400" dirty="0"/>
          </a:p>
        </p:txBody>
      </p:sp>
      <p:sp>
        <p:nvSpPr>
          <p:cNvPr id="4" name="Title 1">
            <a:extLst>
              <a:ext uri="{FF2B5EF4-FFF2-40B4-BE49-F238E27FC236}">
                <a16:creationId xmlns:a16="http://schemas.microsoft.com/office/drawing/2014/main" id="{82907463-66D6-634F-8999-ECE9EAA94504}"/>
              </a:ext>
            </a:extLst>
          </p:cNvPr>
          <p:cNvSpPr txBox="1">
            <a:spLocks/>
          </p:cNvSpPr>
          <p:nvPr/>
        </p:nvSpPr>
        <p:spPr>
          <a:xfrm>
            <a:off x="5884159" y="5629893"/>
            <a:ext cx="6307841" cy="1206533"/>
          </a:xfrm>
          <a:prstGeom prst="rect">
            <a:avLst/>
          </a:prstGeom>
        </p:spPr>
        <p:txBody>
          <a:bodyPr vert="horz" lIns="91440" tIns="45720" rIns="91440" bIns="45720" rtlCol="0" anchor="b" anchorCtr="0">
            <a:noAutofit/>
          </a:bodyPr>
          <a:lstStyle>
            <a:lvl1pPr algn="ctr" defTabSz="914400" rtl="0" eaLnBrk="1" latinLnBrk="0" hangingPunct="1">
              <a:lnSpc>
                <a:spcPct val="90000"/>
              </a:lnSpc>
              <a:spcBef>
                <a:spcPct val="0"/>
              </a:spcBef>
              <a:buNone/>
              <a:defRPr sz="3200" b="1" i="0" kern="1200" baseline="0">
                <a:solidFill>
                  <a:schemeClr val="tx1"/>
                </a:solidFill>
                <a:latin typeface="Lucida Sans" panose="020B0602030504020204" pitchFamily="34" charset="77"/>
                <a:ea typeface="+mj-ea"/>
                <a:cs typeface="+mj-cs"/>
              </a:defRPr>
            </a:lvl1pPr>
          </a:lstStyle>
          <a:p>
            <a:pPr algn="r"/>
            <a:endParaRPr lang="en-US" sz="2000" dirty="0">
              <a:solidFill>
                <a:schemeClr val="accent1">
                  <a:lumMod val="50000"/>
                </a:schemeClr>
              </a:solidFill>
            </a:endParaRPr>
          </a:p>
        </p:txBody>
      </p:sp>
    </p:spTree>
    <p:extLst>
      <p:ext uri="{BB962C8B-B14F-4D97-AF65-F5344CB8AC3E}">
        <p14:creationId xmlns:p14="http://schemas.microsoft.com/office/powerpoint/2010/main" val="1842697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79EE162-8833-5C9C-5855-83FC47A52550}"/>
              </a:ext>
            </a:extLst>
          </p:cNvPr>
          <p:cNvSpPr txBox="1"/>
          <p:nvPr/>
        </p:nvSpPr>
        <p:spPr>
          <a:xfrm>
            <a:off x="154756" y="202364"/>
            <a:ext cx="11155974"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150" normalizeH="0" baseline="0" noProof="0" dirty="0">
                <a:ln>
                  <a:noFill/>
                </a:ln>
                <a:solidFill>
                  <a:prstClr val="black">
                    <a:lumMod val="95000"/>
                    <a:lumOff val="5000"/>
                  </a:prstClr>
                </a:solidFill>
                <a:effectLst/>
                <a:uLnTx/>
                <a:uFillTx/>
                <a:latin typeface="Roboto Medium" panose="02000000000000000000" pitchFamily="2" charset="0"/>
                <a:ea typeface="Roboto Medium" panose="02000000000000000000" pitchFamily="2" charset="0"/>
                <a:cs typeface="Roboto Medium" panose="02000000000000000000" pitchFamily="2" charset="0"/>
              </a:rPr>
              <a:t>        ECA Multi-Year Programme: De-risking RVCs &amp; SEZs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150" normalizeH="0" baseline="0" noProof="0" dirty="0">
              <a:ln>
                <a:noFill/>
              </a:ln>
              <a:solidFill>
                <a:prstClr val="black">
                  <a:lumMod val="95000"/>
                  <a:lumOff val="5000"/>
                </a:prstClr>
              </a:solidFill>
              <a:effectLst/>
              <a:uLnTx/>
              <a:uFillTx/>
              <a:latin typeface="Arial Nova" panose="020B0504020202020204" pitchFamily="34" charset="0"/>
              <a:ea typeface="Roboto Medium" panose="02000000000000000000" pitchFamily="2" charset="0"/>
              <a:cs typeface="Roboto Medium" panose="02000000000000000000" pitchFamily="2" charset="0"/>
            </a:endParaRPr>
          </a:p>
        </p:txBody>
      </p:sp>
      <p:cxnSp>
        <p:nvCxnSpPr>
          <p:cNvPr id="6" name="Straight Connector 5">
            <a:extLst>
              <a:ext uri="{FF2B5EF4-FFF2-40B4-BE49-F238E27FC236}">
                <a16:creationId xmlns:a16="http://schemas.microsoft.com/office/drawing/2014/main" id="{ED2E4F9C-E7D1-CC66-6575-5775E968569D}"/>
              </a:ext>
            </a:extLst>
          </p:cNvPr>
          <p:cNvCxnSpPr/>
          <p:nvPr/>
        </p:nvCxnSpPr>
        <p:spPr>
          <a:xfrm>
            <a:off x="308919" y="788756"/>
            <a:ext cx="11491784" cy="0"/>
          </a:xfrm>
          <a:prstGeom prst="line">
            <a:avLst/>
          </a:prstGeom>
          <a:ln w="9525">
            <a:gradFill flip="none" rotWithShape="1">
              <a:gsLst>
                <a:gs pos="0">
                  <a:schemeClr val="tx1">
                    <a:lumMod val="85000"/>
                    <a:lumOff val="15000"/>
                  </a:schemeClr>
                </a:gs>
                <a:gs pos="71000">
                  <a:schemeClr val="bg1">
                    <a:lumMod val="50000"/>
                  </a:schemeClr>
                </a:gs>
                <a:gs pos="100000">
                  <a:schemeClr val="bg1">
                    <a:lumMod val="85000"/>
                  </a:schemeClr>
                </a:gs>
              </a:gsLst>
              <a:lin ang="0" scaled="1"/>
              <a:tileRect/>
            </a:gradFill>
          </a:ln>
        </p:spPr>
        <p:style>
          <a:lnRef idx="1">
            <a:schemeClr val="dk1"/>
          </a:lnRef>
          <a:fillRef idx="0">
            <a:schemeClr val="dk1"/>
          </a:fillRef>
          <a:effectRef idx="0">
            <a:schemeClr val="dk1"/>
          </a:effectRef>
          <a:fontRef idx="minor">
            <a:schemeClr val="tx1"/>
          </a:fontRef>
        </p:style>
      </p:cxnSp>
      <p:pic>
        <p:nvPicPr>
          <p:cNvPr id="8" name="Graphic 7" descr="Route (Two Pins With A Path) with solid fill">
            <a:extLst>
              <a:ext uri="{FF2B5EF4-FFF2-40B4-BE49-F238E27FC236}">
                <a16:creationId xmlns:a16="http://schemas.microsoft.com/office/drawing/2014/main" id="{B502B1D2-2683-DC95-FACB-710FCA39302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88318" y="202364"/>
            <a:ext cx="523338" cy="523338"/>
          </a:xfrm>
          <a:prstGeom prst="rect">
            <a:avLst/>
          </a:prstGeom>
        </p:spPr>
      </p:pic>
      <p:grpSp>
        <p:nvGrpSpPr>
          <p:cNvPr id="10" name="Group 9">
            <a:extLst>
              <a:ext uri="{FF2B5EF4-FFF2-40B4-BE49-F238E27FC236}">
                <a16:creationId xmlns:a16="http://schemas.microsoft.com/office/drawing/2014/main" id="{B4E8C5D9-8598-35C7-B9C0-D392365A6373}"/>
              </a:ext>
            </a:extLst>
          </p:cNvPr>
          <p:cNvGrpSpPr/>
          <p:nvPr/>
        </p:nvGrpSpPr>
        <p:grpSpPr>
          <a:xfrm>
            <a:off x="659256" y="2336035"/>
            <a:ext cx="10872344" cy="3962400"/>
            <a:chOff x="659256" y="2247899"/>
            <a:chExt cx="10872344" cy="3962400"/>
          </a:xfrm>
        </p:grpSpPr>
        <p:sp>
          <p:nvSpPr>
            <p:cNvPr id="2" name="Rectangle 1">
              <a:extLst>
                <a:ext uri="{FF2B5EF4-FFF2-40B4-BE49-F238E27FC236}">
                  <a16:creationId xmlns:a16="http://schemas.microsoft.com/office/drawing/2014/main" id="{DDB74B19-011C-CEA4-DD8C-FE800CF9B11D}"/>
                </a:ext>
              </a:extLst>
            </p:cNvPr>
            <p:cNvSpPr/>
            <p:nvPr/>
          </p:nvSpPr>
          <p:spPr>
            <a:xfrm>
              <a:off x="659256" y="2247900"/>
              <a:ext cx="1982344" cy="3962399"/>
            </a:xfrm>
            <a:prstGeom prst="rect">
              <a:avLst/>
            </a:prstGeom>
            <a:solidFill>
              <a:schemeClr val="tx2">
                <a:lumMod val="7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DE-RISKING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AT NATIONAL LEVEL</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1">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by facilitating the implementation </a:t>
              </a:r>
              <a:br>
                <a:rPr kumimoji="0" lang="en-US" sz="1800" b="0" i="0" u="none" strike="noStrike" kern="1200" cap="none" spc="-50" normalizeH="0" baseline="0" noProof="1">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br>
              <a:r>
                <a:rPr kumimoji="0" lang="en-US" sz="1800" b="0" i="0" u="none" strike="noStrike" kern="1200" cap="none" spc="-50" normalizeH="0" baseline="0" noProof="1">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of national AfCFTA strategies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FE8170BF-2774-A1E8-BCC8-2F58DF2966B5}"/>
                </a:ext>
              </a:extLst>
            </p:cNvPr>
            <p:cNvSpPr/>
            <p:nvPr/>
          </p:nvSpPr>
          <p:spPr>
            <a:xfrm>
              <a:off x="2881756" y="2247900"/>
              <a:ext cx="1982344" cy="3962399"/>
            </a:xfrm>
            <a:prstGeom prst="rect">
              <a:avLst/>
            </a:prstGeom>
            <a:solidFill>
              <a:schemeClr val="tx2">
                <a:lumMod val="7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DE-RISKING TRANSBOUNDARY TRANSPORT INVESTMENT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in infrastructure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and services in the </a:t>
              </a:r>
              <a:r>
                <a:rPr kumimoji="0" lang="en-US" sz="1800" b="0" i="0" u="none" strike="noStrike" kern="1200" cap="none" spc="-50" normalizeH="0" baseline="0" noProof="0" dirty="0" err="1">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AfCFTA</a:t>
              </a: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 context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BC12F98-2107-8A7B-99F5-24A8E32590CD}"/>
                </a:ext>
              </a:extLst>
            </p:cNvPr>
            <p:cNvSpPr/>
            <p:nvPr/>
          </p:nvSpPr>
          <p:spPr>
            <a:xfrm>
              <a:off x="5104256" y="2247899"/>
              <a:ext cx="1982344" cy="3962399"/>
            </a:xfrm>
            <a:prstGeom prst="rect">
              <a:avLst/>
            </a:prstGeom>
            <a:solidFill>
              <a:schemeClr val="tx2">
                <a:lumMod val="7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5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5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5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5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5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ts val="1900"/>
                </a:lnSpc>
                <a:spcBef>
                  <a:spcPts val="0"/>
                </a:spcBef>
                <a:spcAft>
                  <a:spcPts val="0"/>
                </a:spcAft>
                <a:buClrTx/>
                <a:buSzTx/>
                <a:buFontTx/>
                <a:buNone/>
                <a:tabLst/>
                <a:defRPr/>
              </a:pPr>
              <a:endParaRPr kumimoji="0" lang="en-US" sz="1800" b="0" i="0" u="none" strike="noStrike" kern="1200" cap="none" spc="-5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ctr" defTabSz="914400" rtl="0" eaLnBrk="1" fontAlgn="auto" latinLnBrk="0" hangingPunct="1">
                <a:lnSpc>
                  <a:spcPts val="1900"/>
                </a:lnSpc>
                <a:spcBef>
                  <a:spcPts val="0"/>
                </a:spcBef>
                <a:spcAft>
                  <a:spcPts val="0"/>
                </a:spcAft>
                <a:buClrTx/>
                <a:buSzTx/>
                <a:buFontTx/>
                <a:buNone/>
                <a:tabLst/>
                <a:defRPr/>
              </a:pPr>
              <a:endPar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endParaRPr>
            </a:p>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DE-RISKING</a:t>
              </a:r>
            </a:p>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 ENERGY INVESTMENT</a:t>
              </a:r>
              <a:r>
                <a:rPr kumimoji="0" lang="en-US" sz="1800" b="1" i="0" u="none" strike="noStrike" kern="1200" cap="none" spc="-100" normalizeH="0" baseline="0" noProof="0" dirty="0">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 </a:t>
              </a:r>
            </a:p>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focused on energy-trade connections, </a:t>
              </a:r>
            </a:p>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value chains, local manufacturing </a:t>
              </a:r>
            </a:p>
            <a:p>
              <a:pPr marL="0" marR="0" lvl="0" indent="0" algn="ctr" defTabSz="914400" rtl="0" eaLnBrk="1" fontAlgn="auto" latinLnBrk="0" hangingPunct="1">
                <a:lnSpc>
                  <a:spcPts val="1900"/>
                </a:lnSpc>
                <a:spcBef>
                  <a:spcPts val="0"/>
                </a:spcBef>
                <a:spcAft>
                  <a:spcPts val="0"/>
                </a:spcAft>
                <a:buClrTx/>
                <a:buSzTx/>
                <a:buFontTx/>
                <a:buNone/>
                <a:tabLst/>
                <a:defRPr/>
              </a:pP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of energy technologies</a:t>
              </a:r>
              <a:endParaRPr kumimoji="0" lang="en-US" sz="1800" b="0" i="0" u="none" strike="noStrike" kern="1200" cap="none" spc="-50" normalizeH="0" baseline="0" noProof="1">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68E83B00-FA87-1FF6-2782-4856719AF8D7}"/>
                </a:ext>
              </a:extLst>
            </p:cNvPr>
            <p:cNvSpPr/>
            <p:nvPr/>
          </p:nvSpPr>
          <p:spPr>
            <a:xfrm>
              <a:off x="7326756" y="2247899"/>
              <a:ext cx="1982344" cy="3962399"/>
            </a:xfrm>
            <a:prstGeom prst="rect">
              <a:avLst/>
            </a:prstGeom>
            <a:solidFill>
              <a:schemeClr val="tx2">
                <a:lumMod val="7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60" normalizeH="0" baseline="0" noProof="1">
                <a:ln>
                  <a:noFill/>
                </a:ln>
                <a:solidFill>
                  <a:prstClr val="white"/>
                </a:solidFill>
                <a:effectLst/>
                <a:uLnTx/>
                <a:uFillTx/>
                <a:latin typeface="Arial Nova Cond" panose="020B0506020202020204" pitchFamily="34"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DE-RISKING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1">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RVCS &amp; SEZS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in priority sectors, inc. agri-business,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electronic battery and vehicles</a:t>
              </a:r>
              <a:endParaRPr kumimoji="0" lang="en-US" sz="1800" b="0" i="0" u="none" strike="noStrike" kern="1200" cap="none" spc="-50" normalizeH="0" baseline="0" noProof="1">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2342A3A4-D19A-B97D-4479-28C2419D8974}"/>
                </a:ext>
              </a:extLst>
            </p:cNvPr>
            <p:cNvSpPr/>
            <p:nvPr/>
          </p:nvSpPr>
          <p:spPr>
            <a:xfrm>
              <a:off x="9549256" y="2247899"/>
              <a:ext cx="1982344" cy="3962399"/>
            </a:xfrm>
            <a:prstGeom prst="rect">
              <a:avLst/>
            </a:prstGeom>
            <a:solidFill>
              <a:schemeClr val="tx2">
                <a:lumMod val="7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DE-RISKING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AT SOVEREIGN,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100" normalizeH="0" baseline="0" noProof="0" dirty="0">
                  <a:ln>
                    <a:noFill/>
                  </a:ln>
                  <a:solidFill>
                    <a:prstClr val="white"/>
                  </a:solidFill>
                  <a:effectLst/>
                  <a:uLnTx/>
                  <a:uFillTx/>
                  <a:latin typeface="Arial Nova Cond" panose="020B0506020202020204" pitchFamily="34" charset="0"/>
                  <a:ea typeface="Roboto Condensed Medium" panose="02000000000000000000" pitchFamily="2" charset="0"/>
                  <a:cs typeface="Roboto Condensed Medium" panose="02000000000000000000" pitchFamily="2" charset="0"/>
                </a:rPr>
                <a:t>SUB-SOVEREIGN, INSTITUTIONAL, PROJECT LEVELS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a:noFill/>
                  </a:ln>
                  <a:solidFill>
                    <a:prstClr val="white">
                      <a:lumMod val="95000"/>
                    </a:prstClr>
                  </a:solidFill>
                  <a:effectLst/>
                  <a:uLnTx/>
                  <a:uFillTx/>
                  <a:latin typeface="Arial Nova Cond" panose="020B0506020202020204" pitchFamily="34" charset="0"/>
                  <a:ea typeface="Roboto Condensed Light" panose="02000000000000000000" pitchFamily="2" charset="0"/>
                  <a:cs typeface="Roboto Condensed Medium" panose="02000000000000000000" pitchFamily="2" charset="0"/>
                </a:rPr>
                <a:t>through enhanced risk management</a:t>
              </a:r>
            </a:p>
          </p:txBody>
        </p:sp>
        <p:sp>
          <p:nvSpPr>
            <p:cNvPr id="14" name="Flowchart: Connector 13">
              <a:extLst>
                <a:ext uri="{FF2B5EF4-FFF2-40B4-BE49-F238E27FC236}">
                  <a16:creationId xmlns:a16="http://schemas.microsoft.com/office/drawing/2014/main" id="{A68CD9A9-6B8B-8758-A521-1D74913B4B7D}"/>
                </a:ext>
              </a:extLst>
            </p:cNvPr>
            <p:cNvSpPr/>
            <p:nvPr/>
          </p:nvSpPr>
          <p:spPr>
            <a:xfrm>
              <a:off x="1165225" y="2503723"/>
              <a:ext cx="965200" cy="965200"/>
            </a:xfrm>
            <a:prstGeom prst="flowChartConnector">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Flowchart: Connector 23">
              <a:extLst>
                <a:ext uri="{FF2B5EF4-FFF2-40B4-BE49-F238E27FC236}">
                  <a16:creationId xmlns:a16="http://schemas.microsoft.com/office/drawing/2014/main" id="{0D0A69A6-9969-7DF7-B083-3B80C92531C8}"/>
                </a:ext>
              </a:extLst>
            </p:cNvPr>
            <p:cNvSpPr/>
            <p:nvPr/>
          </p:nvSpPr>
          <p:spPr>
            <a:xfrm>
              <a:off x="3391408" y="2515993"/>
              <a:ext cx="963040" cy="965200"/>
            </a:xfrm>
            <a:prstGeom prst="flowChartConnector">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5" name="Flowchart: Connector 24">
              <a:extLst>
                <a:ext uri="{FF2B5EF4-FFF2-40B4-BE49-F238E27FC236}">
                  <a16:creationId xmlns:a16="http://schemas.microsoft.com/office/drawing/2014/main" id="{008F90B7-0EC0-1246-03DE-D97BB6AC5DDE}"/>
                </a:ext>
              </a:extLst>
            </p:cNvPr>
            <p:cNvSpPr/>
            <p:nvPr/>
          </p:nvSpPr>
          <p:spPr>
            <a:xfrm>
              <a:off x="5612828" y="2499622"/>
              <a:ext cx="965200" cy="965200"/>
            </a:xfrm>
            <a:prstGeom prst="flowChartConnector">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owchart: Connector 25">
              <a:extLst>
                <a:ext uri="{FF2B5EF4-FFF2-40B4-BE49-F238E27FC236}">
                  <a16:creationId xmlns:a16="http://schemas.microsoft.com/office/drawing/2014/main" id="{D6452261-0925-83FA-A2F6-D60C983FB1D7}"/>
                </a:ext>
              </a:extLst>
            </p:cNvPr>
            <p:cNvSpPr/>
            <p:nvPr/>
          </p:nvSpPr>
          <p:spPr>
            <a:xfrm>
              <a:off x="7831029" y="2517167"/>
              <a:ext cx="965200" cy="965200"/>
            </a:xfrm>
            <a:prstGeom prst="flowChartConnector">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Flowchart: Connector 26">
              <a:extLst>
                <a:ext uri="{FF2B5EF4-FFF2-40B4-BE49-F238E27FC236}">
                  <a16:creationId xmlns:a16="http://schemas.microsoft.com/office/drawing/2014/main" id="{445F98DC-964D-415A-B0B8-BE914CCD41B6}"/>
                </a:ext>
              </a:extLst>
            </p:cNvPr>
            <p:cNvSpPr/>
            <p:nvPr/>
          </p:nvSpPr>
          <p:spPr>
            <a:xfrm>
              <a:off x="10053528" y="2517167"/>
              <a:ext cx="965200" cy="965200"/>
            </a:xfrm>
            <a:prstGeom prst="flowChartConnector">
              <a:avLst/>
            </a:prstGeom>
            <a:solidFill>
              <a:schemeClr val="bg1">
                <a:lumMod val="95000"/>
              </a:schemeClr>
            </a:solidFill>
            <a:ln w="76200">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8" name="Picture 27" descr="A black background with a black square&#10;&#10;Description automatically generated with medium confidence">
              <a:extLst>
                <a:ext uri="{FF2B5EF4-FFF2-40B4-BE49-F238E27FC236}">
                  <a16:creationId xmlns:a16="http://schemas.microsoft.com/office/drawing/2014/main" id="{FDE99212-DE88-F39C-E7D0-1B26A34F68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20428" y="2684864"/>
              <a:ext cx="545788" cy="545788"/>
            </a:xfrm>
            <a:prstGeom prst="rect">
              <a:avLst/>
            </a:prstGeom>
            <a:ln w="76200">
              <a:solidFill>
                <a:schemeClr val="tx1"/>
              </a:solidFill>
            </a:ln>
          </p:spPr>
        </p:pic>
        <p:pic>
          <p:nvPicPr>
            <p:cNvPr id="30" name="Picture 29" descr="A black background with a black square&#10;&#10;Description automatically generated with medium confidence">
              <a:extLst>
                <a:ext uri="{FF2B5EF4-FFF2-40B4-BE49-F238E27FC236}">
                  <a16:creationId xmlns:a16="http://schemas.microsoft.com/office/drawing/2014/main" id="{8C75CE61-0C95-82FE-A5AF-8F626D89C4B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52264" y="2738828"/>
              <a:ext cx="514561" cy="514561"/>
            </a:xfrm>
            <a:prstGeom prst="rect">
              <a:avLst/>
            </a:prstGeom>
            <a:ln w="76200">
              <a:solidFill>
                <a:schemeClr val="tx1"/>
              </a:solidFill>
            </a:ln>
          </p:spPr>
        </p:pic>
        <p:pic>
          <p:nvPicPr>
            <p:cNvPr id="33" name="Graphic 32" descr="Blockchain with solid fill">
              <a:extLst>
                <a:ext uri="{FF2B5EF4-FFF2-40B4-BE49-F238E27FC236}">
                  <a16:creationId xmlns:a16="http://schemas.microsoft.com/office/drawing/2014/main" id="{8E62FDDB-067E-9B95-095D-93FCF5B30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2386" y="2671435"/>
              <a:ext cx="604520" cy="604520"/>
            </a:xfrm>
            <a:prstGeom prst="rect">
              <a:avLst/>
            </a:prstGeom>
          </p:spPr>
        </p:pic>
        <p:pic>
          <p:nvPicPr>
            <p:cNvPr id="39" name="Picture 38" descr="A black background with a black square&#10;&#10;Description automatically generated with medium confidence">
              <a:extLst>
                <a:ext uri="{FF2B5EF4-FFF2-40B4-BE49-F238E27FC236}">
                  <a16:creationId xmlns:a16="http://schemas.microsoft.com/office/drawing/2014/main" id="{AEFAA539-8EEC-8853-CEF0-2FCFF49BD76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279171" y="2758317"/>
              <a:ext cx="513915" cy="513915"/>
            </a:xfrm>
            <a:prstGeom prst="rect">
              <a:avLst/>
            </a:prstGeom>
            <a:ln w="76200">
              <a:solidFill>
                <a:schemeClr val="tx1"/>
              </a:solidFill>
            </a:ln>
          </p:spPr>
        </p:pic>
        <p:pic>
          <p:nvPicPr>
            <p:cNvPr id="41" name="Picture 40" descr="A black background with a black square&#10;&#10;Description automatically generated with medium confidence">
              <a:extLst>
                <a:ext uri="{FF2B5EF4-FFF2-40B4-BE49-F238E27FC236}">
                  <a16:creationId xmlns:a16="http://schemas.microsoft.com/office/drawing/2014/main" id="{B206624E-381A-BF05-34AC-D0A32B1B776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79565" y="2716737"/>
              <a:ext cx="513915" cy="513915"/>
            </a:xfrm>
            <a:prstGeom prst="rect">
              <a:avLst/>
            </a:prstGeom>
            <a:ln w="76200">
              <a:solidFill>
                <a:schemeClr val="tx1"/>
              </a:solidFill>
            </a:ln>
          </p:spPr>
        </p:pic>
      </p:grpSp>
      <p:grpSp>
        <p:nvGrpSpPr>
          <p:cNvPr id="9" name="Group 8">
            <a:extLst>
              <a:ext uri="{FF2B5EF4-FFF2-40B4-BE49-F238E27FC236}">
                <a16:creationId xmlns:a16="http://schemas.microsoft.com/office/drawing/2014/main" id="{F617668B-AC86-A2D1-9E91-C36DC76452F9}"/>
              </a:ext>
            </a:extLst>
          </p:cNvPr>
          <p:cNvGrpSpPr/>
          <p:nvPr/>
        </p:nvGrpSpPr>
        <p:grpSpPr>
          <a:xfrm>
            <a:off x="554037" y="987855"/>
            <a:ext cx="10977563" cy="1104650"/>
            <a:chOff x="554037" y="877685"/>
            <a:chExt cx="10977563" cy="1104650"/>
          </a:xfrm>
        </p:grpSpPr>
        <p:sp>
          <p:nvSpPr>
            <p:cNvPr id="43" name="Rectangle 42">
              <a:extLst>
                <a:ext uri="{FF2B5EF4-FFF2-40B4-BE49-F238E27FC236}">
                  <a16:creationId xmlns:a16="http://schemas.microsoft.com/office/drawing/2014/main" id="{ED680D68-5DDE-BAAC-B08A-4246C0E98D8D}"/>
                </a:ext>
              </a:extLst>
            </p:cNvPr>
            <p:cNvSpPr/>
            <p:nvPr/>
          </p:nvSpPr>
          <p:spPr>
            <a:xfrm>
              <a:off x="659256" y="1157147"/>
              <a:ext cx="10872344" cy="825188"/>
            </a:xfrm>
            <a:prstGeom prst="rect">
              <a:avLst/>
            </a:prstGeom>
            <a:solidFill>
              <a:schemeClr val="bg1">
                <a:lumMod val="95000"/>
              </a:schemeClr>
            </a:solidFill>
            <a:ln w="19050">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70" normalizeH="0" baseline="0" noProof="0" dirty="0">
                  <a:ln>
                    <a:noFill/>
                  </a:ln>
                  <a:solidFill>
                    <a:srgbClr val="44546A">
                      <a:lumMod val="50000"/>
                    </a:srgbClr>
                  </a:solidFill>
                  <a:effectLst/>
                  <a:uLnTx/>
                  <a:uFillTx/>
                  <a:latin typeface="Georgia" panose="02040502050405020303" pitchFamily="18" charset="0"/>
                  <a:ea typeface="Verdana" panose="020B0604030504040204" pitchFamily="34" charset="0"/>
                  <a:cs typeface="Arial" panose="020B0604020202020204" pitchFamily="34" charset="0"/>
                </a:rPr>
                <a:t>A transformed Africa, </a:t>
              </a:r>
              <a:r>
                <a:rPr kumimoji="0" lang="en-US" sz="2000" b="1" i="0" u="none" strike="noStrike" kern="1200" cap="none" spc="-70" normalizeH="0" baseline="0" noProof="0" dirty="0">
                  <a:ln>
                    <a:noFill/>
                  </a:ln>
                  <a:solidFill>
                    <a:srgbClr val="44546A">
                      <a:lumMod val="50000"/>
                    </a:srgbClr>
                  </a:solidFill>
                  <a:effectLst/>
                  <a:uLnTx/>
                  <a:uFillTx/>
                  <a:latin typeface="Georgia" panose="02040502050405020303" pitchFamily="18" charset="0"/>
                  <a:ea typeface="Verdana" panose="020B0604030504040204" pitchFamily="34" charset="0"/>
                  <a:cs typeface="Arial" panose="020B0604020202020204" pitchFamily="34" charset="0"/>
                </a:rPr>
                <a:t>unified </a:t>
              </a:r>
              <a:r>
                <a:rPr kumimoji="0" lang="en-US" sz="2000" b="0" i="0" u="none" strike="noStrike" kern="1200" cap="none" spc="-70" normalizeH="0" baseline="0" noProof="0" dirty="0">
                  <a:ln>
                    <a:noFill/>
                  </a:ln>
                  <a:solidFill>
                    <a:srgbClr val="44546A">
                      <a:lumMod val="50000"/>
                    </a:srgbClr>
                  </a:solidFill>
                  <a:effectLst/>
                  <a:uLnTx/>
                  <a:uFillTx/>
                  <a:latin typeface="Georgia" panose="02040502050405020303" pitchFamily="18" charset="0"/>
                  <a:ea typeface="Verdana" panose="020B0604030504040204" pitchFamily="34" charset="0"/>
                  <a:cs typeface="Arial" panose="020B0604020202020204" pitchFamily="34" charset="0"/>
                </a:rPr>
                <a:t>as one market, enriched by </a:t>
              </a:r>
              <a:r>
                <a:rPr kumimoji="0" lang="en-US" sz="2000" b="1" i="0" u="none" strike="noStrike" kern="1200" cap="none" spc="-70" normalizeH="0" baseline="0" noProof="0" dirty="0">
                  <a:ln>
                    <a:noFill/>
                  </a:ln>
                  <a:solidFill>
                    <a:srgbClr val="44546A">
                      <a:lumMod val="50000"/>
                    </a:srgbClr>
                  </a:solidFill>
                  <a:effectLst/>
                  <a:uLnTx/>
                  <a:uFillTx/>
                  <a:latin typeface="Georgia" panose="02040502050405020303" pitchFamily="18" charset="0"/>
                  <a:ea typeface="Verdana" panose="020B0604030504040204" pitchFamily="34" charset="0"/>
                  <a:cs typeface="Arial" panose="020B0604020202020204" pitchFamily="34" charset="0"/>
                </a:rPr>
                <a:t>economic diversification</a:t>
              </a:r>
              <a:r>
                <a:rPr kumimoji="0" lang="en-US" sz="2000" b="0" i="0" u="none" strike="noStrike" kern="1200" cap="none" spc="-70" normalizeH="0" baseline="0" noProof="0" dirty="0">
                  <a:ln>
                    <a:noFill/>
                  </a:ln>
                  <a:solidFill>
                    <a:srgbClr val="44546A">
                      <a:lumMod val="50000"/>
                    </a:srgbClr>
                  </a:solidFill>
                  <a:effectLst/>
                  <a:uLnTx/>
                  <a:uFillTx/>
                  <a:latin typeface="Georgia" panose="02040502050405020303" pitchFamily="18" charset="0"/>
                  <a:ea typeface="Verdana" panose="020B0604030504040204" pitchFamily="34" charset="0"/>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70" normalizeH="0" baseline="0" noProof="0" dirty="0">
                  <a:ln>
                    <a:noFill/>
                  </a:ln>
                  <a:solidFill>
                    <a:srgbClr val="44546A">
                      <a:lumMod val="50000"/>
                    </a:srgbClr>
                  </a:solidFill>
                  <a:effectLst/>
                  <a:uLnTx/>
                  <a:uFillTx/>
                  <a:latin typeface="Georgia" panose="02040502050405020303" pitchFamily="18" charset="0"/>
                  <a:ea typeface="Verdana" panose="020B0604030504040204" pitchFamily="34" charset="0"/>
                  <a:cs typeface="Arial" panose="020B0604020202020204" pitchFamily="34" charset="0"/>
                </a:rPr>
                <a:t>and empowered by </a:t>
              </a:r>
              <a:r>
                <a:rPr kumimoji="0" lang="en-US" sz="2000" b="1" i="0" u="none" strike="noStrike" kern="1200" cap="none" spc="-70" normalizeH="0" baseline="0" noProof="0" dirty="0">
                  <a:ln>
                    <a:noFill/>
                  </a:ln>
                  <a:solidFill>
                    <a:srgbClr val="44546A">
                      <a:lumMod val="50000"/>
                    </a:srgbClr>
                  </a:solidFill>
                  <a:effectLst/>
                  <a:uLnTx/>
                  <a:uFillTx/>
                  <a:latin typeface="Georgia" panose="02040502050405020303" pitchFamily="18" charset="0"/>
                  <a:ea typeface="Verdana" panose="020B0604030504040204" pitchFamily="34" charset="0"/>
                  <a:cs typeface="Arial" panose="020B0604020202020204" pitchFamily="34" charset="0"/>
                </a:rPr>
                <a:t>sustainable industrialization</a:t>
              </a:r>
            </a:p>
          </p:txBody>
        </p:sp>
        <p:sp>
          <p:nvSpPr>
            <p:cNvPr id="42" name="Rectangle: Rounded Corners 41">
              <a:extLst>
                <a:ext uri="{FF2B5EF4-FFF2-40B4-BE49-F238E27FC236}">
                  <a16:creationId xmlns:a16="http://schemas.microsoft.com/office/drawing/2014/main" id="{E564A36F-39DF-38A4-36B8-0C3CE81DE7F8}"/>
                </a:ext>
              </a:extLst>
            </p:cNvPr>
            <p:cNvSpPr/>
            <p:nvPr/>
          </p:nvSpPr>
          <p:spPr>
            <a:xfrm>
              <a:off x="554037" y="877685"/>
              <a:ext cx="1304925" cy="373765"/>
            </a:xfrm>
            <a:prstGeom prst="roundRect">
              <a:avLst/>
            </a:prstGeom>
            <a:solidFill>
              <a:schemeClr val="tx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70"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Roboto Condensed Medium" panose="02000000000000000000" pitchFamily="2" charset="0"/>
                </a:rPr>
                <a:t>VISION</a:t>
              </a:r>
              <a:endParaRPr kumimoji="0" lang="en-US" sz="2000" b="1" i="0" u="none" strike="noStrike" kern="1200" cap="none" spc="-70" normalizeH="0" baseline="0" noProof="0" dirty="0">
                <a:ln>
                  <a:noFill/>
                </a:ln>
                <a:solidFill>
                  <a:prstClr val="white">
                    <a:lumMod val="95000"/>
                  </a:prstClr>
                </a:solidFill>
                <a:effectLst/>
                <a:uLnTx/>
                <a:uFillTx/>
                <a:latin typeface="Verdana" panose="020B0604030504040204" pitchFamily="34" charset="0"/>
                <a:ea typeface="Verdana" panose="020B0604030504040204" pitchFamily="34" charset="0"/>
                <a:cs typeface="Roboto Condensed Medium" panose="02000000000000000000" pitchFamily="2" charset="0"/>
              </a:endParaRPr>
            </a:p>
          </p:txBody>
        </p:sp>
      </p:grpSp>
      <p:sp>
        <p:nvSpPr>
          <p:cNvPr id="11" name="Minus Sign 10">
            <a:extLst>
              <a:ext uri="{FF2B5EF4-FFF2-40B4-BE49-F238E27FC236}">
                <a16:creationId xmlns:a16="http://schemas.microsoft.com/office/drawing/2014/main" id="{BE7E4DE6-7126-3E86-22AF-AC6D6ACDD203}"/>
              </a:ext>
            </a:extLst>
          </p:cNvPr>
          <p:cNvSpPr/>
          <p:nvPr/>
        </p:nvSpPr>
        <p:spPr>
          <a:xfrm>
            <a:off x="950723" y="3708952"/>
            <a:ext cx="1371600" cy="91440"/>
          </a:xfrm>
          <a:prstGeom prst="mathMinus">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Minus Sign 11">
            <a:extLst>
              <a:ext uri="{FF2B5EF4-FFF2-40B4-BE49-F238E27FC236}">
                <a16:creationId xmlns:a16="http://schemas.microsoft.com/office/drawing/2014/main" id="{0B0BB833-3B7F-7428-054E-41B527E6D78A}"/>
              </a:ext>
            </a:extLst>
          </p:cNvPr>
          <p:cNvSpPr/>
          <p:nvPr/>
        </p:nvSpPr>
        <p:spPr>
          <a:xfrm>
            <a:off x="3187128" y="3717037"/>
            <a:ext cx="1371600" cy="91440"/>
          </a:xfrm>
          <a:prstGeom prst="mathMinus">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Minus Sign 14">
            <a:extLst>
              <a:ext uri="{FF2B5EF4-FFF2-40B4-BE49-F238E27FC236}">
                <a16:creationId xmlns:a16="http://schemas.microsoft.com/office/drawing/2014/main" id="{99755734-AA80-B363-754F-89BD2AFBBEB5}"/>
              </a:ext>
            </a:extLst>
          </p:cNvPr>
          <p:cNvSpPr/>
          <p:nvPr/>
        </p:nvSpPr>
        <p:spPr>
          <a:xfrm>
            <a:off x="5409628" y="3708952"/>
            <a:ext cx="1371600" cy="91440"/>
          </a:xfrm>
          <a:prstGeom prst="mathMinus">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Minus Sign 15">
            <a:extLst>
              <a:ext uri="{FF2B5EF4-FFF2-40B4-BE49-F238E27FC236}">
                <a16:creationId xmlns:a16="http://schemas.microsoft.com/office/drawing/2014/main" id="{7C432073-656E-9415-3129-6AABB7E6C617}"/>
              </a:ext>
            </a:extLst>
          </p:cNvPr>
          <p:cNvSpPr/>
          <p:nvPr/>
        </p:nvSpPr>
        <p:spPr>
          <a:xfrm>
            <a:off x="7627829" y="3708952"/>
            <a:ext cx="1371600" cy="91440"/>
          </a:xfrm>
          <a:prstGeom prst="mathMinus">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Minus Sign 16">
            <a:extLst>
              <a:ext uri="{FF2B5EF4-FFF2-40B4-BE49-F238E27FC236}">
                <a16:creationId xmlns:a16="http://schemas.microsoft.com/office/drawing/2014/main" id="{1218D073-3910-ED3C-04CB-A9E8A13A42F0}"/>
              </a:ext>
            </a:extLst>
          </p:cNvPr>
          <p:cNvSpPr/>
          <p:nvPr/>
        </p:nvSpPr>
        <p:spPr>
          <a:xfrm>
            <a:off x="9850328" y="3708952"/>
            <a:ext cx="1371600" cy="91440"/>
          </a:xfrm>
          <a:prstGeom prst="mathMinus">
            <a:avLst/>
          </a:prstGeom>
          <a:solidFill>
            <a:schemeClr val="bg1">
              <a:lumMod val="95000"/>
            </a:schemeClr>
          </a:solidFill>
          <a:ln>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Oval 17">
            <a:extLst>
              <a:ext uri="{FF2B5EF4-FFF2-40B4-BE49-F238E27FC236}">
                <a16:creationId xmlns:a16="http://schemas.microsoft.com/office/drawing/2014/main" id="{88AB10CA-348E-D4BE-6D87-908477441145}"/>
              </a:ext>
            </a:extLst>
          </p:cNvPr>
          <p:cNvSpPr/>
          <p:nvPr/>
        </p:nvSpPr>
        <p:spPr>
          <a:xfrm>
            <a:off x="7108426" y="2092505"/>
            <a:ext cx="2349083" cy="4465049"/>
          </a:xfrm>
          <a:prstGeom prst="ellipse">
            <a:avLst/>
          </a:prstGeom>
          <a:noFill/>
          <a:ln w="76200">
            <a:solidFill>
              <a:srgbClr val="0855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39779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49755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ADCCB25-F525-4BA9-AB6A-B006D3337394}"/>
              </a:ext>
            </a:extLst>
          </p:cNvPr>
          <p:cNvSpPr/>
          <p:nvPr/>
        </p:nvSpPr>
        <p:spPr>
          <a:xfrm>
            <a:off x="2177035" y="1843950"/>
            <a:ext cx="7837929" cy="3170099"/>
          </a:xfrm>
          <a:prstGeom prst="rect">
            <a:avLst/>
          </a:prstGeom>
        </p:spPr>
        <p:txBody>
          <a:bodyPr wrap="square">
            <a:spAutoFit/>
          </a:bodyPr>
          <a:lstStyle/>
          <a:p>
            <a:pPr marL="514350" indent="-514350">
              <a:spcBef>
                <a:spcPts val="1200"/>
              </a:spcBef>
              <a:spcAft>
                <a:spcPts val="1200"/>
              </a:spcAft>
              <a:buFont typeface="+mj-lt"/>
              <a:buAutoNum type="arabicPeriod"/>
            </a:pPr>
            <a:r>
              <a:rPr lang="en-US" altLang="en-US" sz="2400" b="1" dirty="0">
                <a:latin typeface="Arial" panose="020B0604020202020204" pitchFamily="34" charset="0"/>
                <a:cs typeface="Arial" panose="020B0604020202020204" pitchFamily="34" charset="0"/>
              </a:rPr>
              <a:t>Introduction</a:t>
            </a:r>
          </a:p>
          <a:p>
            <a:pPr marL="514350" indent="-514350">
              <a:spcBef>
                <a:spcPts val="1200"/>
              </a:spcBef>
              <a:spcAft>
                <a:spcPts val="1200"/>
              </a:spcAft>
              <a:buFont typeface="+mj-lt"/>
              <a:buAutoNum type="arabicPeriod"/>
            </a:pPr>
            <a:r>
              <a:rPr lang="en-US" altLang="en-US" sz="2400" b="1" dirty="0">
                <a:latin typeface="Arial" panose="020B0604020202020204" pitchFamily="34" charset="0"/>
                <a:cs typeface="Arial" panose="020B0604020202020204" pitchFamily="34" charset="0"/>
              </a:rPr>
              <a:t> Highlights on </a:t>
            </a:r>
            <a:r>
              <a:rPr lang="en-US" altLang="en-US" sz="2400" b="1" dirty="0" err="1">
                <a:latin typeface="Arial" panose="020B0604020202020204" pitchFamily="34" charset="0"/>
                <a:cs typeface="Arial" panose="020B0604020202020204" pitchFamily="34" charset="0"/>
              </a:rPr>
              <a:t>AfCFTA</a:t>
            </a:r>
            <a:endParaRPr lang="en-US" altLang="en-US" sz="2400" b="1" dirty="0">
              <a:latin typeface="Arial" panose="020B0604020202020204" pitchFamily="34" charset="0"/>
              <a:cs typeface="Arial" panose="020B0604020202020204" pitchFamily="34" charset="0"/>
            </a:endParaRPr>
          </a:p>
          <a:p>
            <a:pPr marL="514350" indent="-514350">
              <a:spcBef>
                <a:spcPts val="1200"/>
              </a:spcBef>
              <a:spcAft>
                <a:spcPts val="1200"/>
              </a:spcAft>
              <a:buFont typeface="+mj-lt"/>
              <a:buAutoNum type="arabicPeriod"/>
            </a:pPr>
            <a:r>
              <a:rPr lang="en-US" altLang="en-US" sz="2400" b="1" dirty="0">
                <a:latin typeface="Arial" panose="020B0604020202020204" pitchFamily="34" charset="0"/>
                <a:cs typeface="Arial" panose="020B0604020202020204" pitchFamily="34" charset="0"/>
              </a:rPr>
              <a:t>Opportunities for Intra-African Trade</a:t>
            </a:r>
          </a:p>
          <a:p>
            <a:pPr marL="514350" indent="-514350">
              <a:spcBef>
                <a:spcPts val="1200"/>
              </a:spcBef>
              <a:spcAft>
                <a:spcPts val="1200"/>
              </a:spcAft>
              <a:buFont typeface="+mj-lt"/>
              <a:buAutoNum type="arabicPeriod"/>
            </a:pPr>
            <a:r>
              <a:rPr lang="en-US" altLang="en-US" sz="2400" b="1" dirty="0">
                <a:latin typeface="Arial" panose="020B0604020202020204" pitchFamily="34" charset="0"/>
                <a:cs typeface="Arial" panose="020B0604020202020204" pitchFamily="34" charset="0"/>
              </a:rPr>
              <a:t>Trade Finance and Investment</a:t>
            </a:r>
            <a:endParaRPr lang="en-GB" altLang="en-US" sz="2400" b="1" dirty="0">
              <a:latin typeface="Arial" panose="020B0604020202020204" pitchFamily="34" charset="0"/>
              <a:cs typeface="Arial" panose="020B0604020202020204" pitchFamily="34" charset="0"/>
            </a:endParaRPr>
          </a:p>
          <a:p>
            <a:pPr>
              <a:spcBef>
                <a:spcPts val="1200"/>
              </a:spcBef>
              <a:spcAft>
                <a:spcPts val="1200"/>
              </a:spcAft>
            </a:pPr>
            <a:r>
              <a:rPr lang="en-GB" altLang="en-US" sz="2400" b="1" dirty="0">
                <a:latin typeface="Arial" panose="020B0604020202020204" pitchFamily="34" charset="0"/>
                <a:cs typeface="Arial" panose="020B0604020202020204" pitchFamily="34" charset="0"/>
              </a:rPr>
              <a:t>	</a:t>
            </a:r>
          </a:p>
        </p:txBody>
      </p:sp>
      <p:sp>
        <p:nvSpPr>
          <p:cNvPr id="6" name="Rectângulo arredondado 8">
            <a:extLst>
              <a:ext uri="{FF2B5EF4-FFF2-40B4-BE49-F238E27FC236}">
                <a16:creationId xmlns:a16="http://schemas.microsoft.com/office/drawing/2014/main" id="{F0396185-37C7-6644-A9EF-A570DF9E5C39}"/>
              </a:ext>
            </a:extLst>
          </p:cNvPr>
          <p:cNvSpPr/>
          <p:nvPr/>
        </p:nvSpPr>
        <p:spPr>
          <a:xfrm>
            <a:off x="0" y="-6247"/>
            <a:ext cx="12192000" cy="749141"/>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lgn="ctr"/>
            <a:r>
              <a:rPr lang="en-GB" sz="3200" b="1" dirty="0"/>
              <a:t>Outline</a:t>
            </a:r>
          </a:p>
        </p:txBody>
      </p:sp>
    </p:spTree>
    <p:extLst>
      <p:ext uri="{BB962C8B-B14F-4D97-AF65-F5344CB8AC3E}">
        <p14:creationId xmlns:p14="http://schemas.microsoft.com/office/powerpoint/2010/main" val="37240043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82C1-0BD7-46E0-794E-6BFA4B236552}"/>
            </a:ext>
          </a:extLst>
        </p:cNvPr>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A1D85CC9-5273-C16B-BB78-B555DA50683B}"/>
              </a:ext>
            </a:extLst>
          </p:cNvPr>
          <p:cNvSpPr/>
          <p:nvPr/>
        </p:nvSpPr>
        <p:spPr>
          <a:xfrm>
            <a:off x="0" y="0"/>
            <a:ext cx="12192000"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algn="ctr" defTabSz="457200">
              <a:defRPr sz="1800" b="0" i="0" u="none" strike="noStrike" kern="0" cap="none" spc="0" baseline="0">
                <a:solidFill>
                  <a:srgbClr val="000000"/>
                </a:solidFill>
                <a:uFillTx/>
              </a:defRPr>
            </a:pPr>
            <a:r>
              <a:rPr lang="en-US" sz="2800" b="1" kern="0" dirty="0">
                <a:solidFill>
                  <a:srgbClr val="FFFFFF"/>
                </a:solidFill>
                <a:latin typeface="Century Gothic" pitchFamily="34"/>
              </a:rPr>
              <a:t>1. Introduction</a:t>
            </a:r>
          </a:p>
        </p:txBody>
      </p:sp>
      <p:sp>
        <p:nvSpPr>
          <p:cNvPr id="3" name="TextBox 2">
            <a:extLst>
              <a:ext uri="{FF2B5EF4-FFF2-40B4-BE49-F238E27FC236}">
                <a16:creationId xmlns:a16="http://schemas.microsoft.com/office/drawing/2014/main" id="{EC5417EE-F03B-D2B8-1EE1-872C5B310DD1}"/>
              </a:ext>
            </a:extLst>
          </p:cNvPr>
          <p:cNvSpPr txBox="1"/>
          <p:nvPr/>
        </p:nvSpPr>
        <p:spPr>
          <a:xfrm>
            <a:off x="164728" y="733308"/>
            <a:ext cx="11862544" cy="104644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wrap="square" rtlCol="0">
            <a:spAutoFit/>
          </a:bodyPr>
          <a:lstStyle/>
          <a:p>
            <a:pPr algn="just"/>
            <a:endParaRPr lang="en-US" sz="200" b="1" dirty="0">
              <a:solidFill>
                <a:schemeClr val="tx1"/>
              </a:solidFill>
              <a:latin typeface="Times New Roman" panose="02020603050405020304" pitchFamily="18" charset="0"/>
              <a:ea typeface="Times New Roman" panose="02020603050405020304" pitchFamily="18" charset="0"/>
            </a:endParaRPr>
          </a:p>
          <a:p>
            <a:pPr algn="ctr"/>
            <a:r>
              <a:rPr lang="en-US" sz="2000" b="1" dirty="0">
                <a:solidFill>
                  <a:schemeClr val="accent2"/>
                </a:solidFill>
                <a:ea typeface="Roboto" panose="02000000000000000000" pitchFamily="2" charset="0"/>
                <a:cs typeface="Roboto" panose="02000000000000000000" pitchFamily="2" charset="0"/>
              </a:rPr>
              <a:t>Trade has long been recognized as a major driver of economic development, offering countries opportunities for growth, poverty reduction, and integration into the global economy</a:t>
            </a:r>
            <a:endParaRPr lang="en-US" sz="2000" b="1" dirty="0">
              <a:solidFill>
                <a:schemeClr val="accent2"/>
              </a:solidFill>
              <a:effectLst/>
              <a:ea typeface="Roboto" panose="02000000000000000000" pitchFamily="2" charset="0"/>
              <a:cs typeface="Roboto" panose="02000000000000000000" pitchFamily="2" charset="0"/>
            </a:endParaRPr>
          </a:p>
          <a:p>
            <a:pPr algn="just"/>
            <a:endParaRPr lang="en-US" sz="2000" dirty="0">
              <a:solidFill>
                <a:schemeClr val="tx1"/>
              </a:solidFill>
              <a:ea typeface="Roboto" panose="02000000000000000000" pitchFamily="2" charset="0"/>
              <a:cs typeface="Roboto" panose="02000000000000000000" pitchFamily="2" charset="0"/>
            </a:endParaRPr>
          </a:p>
        </p:txBody>
      </p:sp>
      <p:graphicFrame>
        <p:nvGraphicFramePr>
          <p:cNvPr id="5" name="Chart 4">
            <a:extLst>
              <a:ext uri="{FF2B5EF4-FFF2-40B4-BE49-F238E27FC236}">
                <a16:creationId xmlns:a16="http://schemas.microsoft.com/office/drawing/2014/main" id="{3315EBB7-5881-4B6D-A6A0-2C7E9326FE19}"/>
              </a:ext>
            </a:extLst>
          </p:cNvPr>
          <p:cNvGraphicFramePr/>
          <p:nvPr>
            <p:extLst>
              <p:ext uri="{D42A27DB-BD31-4B8C-83A1-F6EECF244321}">
                <p14:modId xmlns:p14="http://schemas.microsoft.com/office/powerpoint/2010/main" val="4145246478"/>
              </p:ext>
            </p:extLst>
          </p:nvPr>
        </p:nvGraphicFramePr>
        <p:xfrm>
          <a:off x="275229" y="2047163"/>
          <a:ext cx="5730263" cy="39714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4803D369-5C46-A685-285F-314F67C9DC68}"/>
              </a:ext>
            </a:extLst>
          </p:cNvPr>
          <p:cNvSpPr txBox="1"/>
          <p:nvPr/>
        </p:nvSpPr>
        <p:spPr>
          <a:xfrm>
            <a:off x="164728" y="1711290"/>
            <a:ext cx="6140538" cy="390684"/>
          </a:xfrm>
          <a:prstGeom prst="rect">
            <a:avLst/>
          </a:prstGeom>
          <a:noFill/>
        </p:spPr>
        <p:txBody>
          <a:bodyPr wrap="square">
            <a:spAutoFit/>
          </a:bodyPr>
          <a:lstStyle/>
          <a:p>
            <a:pPr marL="0" marR="0" algn="ctr">
              <a:lnSpc>
                <a:spcPct val="115000"/>
              </a:lnSpc>
              <a:spcBef>
                <a:spcPts val="0"/>
              </a:spcBef>
              <a:spcAft>
                <a:spcPts val="800"/>
              </a:spcAft>
            </a:pPr>
            <a:r>
              <a:rPr lang="en-GB" b="1" kern="100" dirty="0">
                <a:effectLst/>
                <a:latin typeface="Times New Roman" panose="02020603050405020304" pitchFamily="18" charset="0"/>
                <a:ea typeface="Calibri" panose="020F0502020204030204" pitchFamily="34" charset="0"/>
                <a:cs typeface="Arial" panose="020B0604020202020204" pitchFamily="34" charset="0"/>
              </a:rPr>
              <a:t>Figure 1: Global Merchandise Trade Growth, </a:t>
            </a:r>
            <a:r>
              <a:rPr lang="en-GB" b="1" dirty="0">
                <a:effectLst/>
                <a:latin typeface="Times New Roman" panose="02020603050405020304" pitchFamily="18" charset="0"/>
                <a:ea typeface="Calibri" panose="020F0502020204030204" pitchFamily="34" charset="0"/>
              </a:rPr>
              <a:t>1990-2024</a:t>
            </a:r>
            <a:endParaRPr lang="en-GB" dirty="0"/>
          </a:p>
        </p:txBody>
      </p:sp>
      <p:graphicFrame>
        <p:nvGraphicFramePr>
          <p:cNvPr id="2" name="Chart 1">
            <a:extLst>
              <a:ext uri="{FF2B5EF4-FFF2-40B4-BE49-F238E27FC236}">
                <a16:creationId xmlns:a16="http://schemas.microsoft.com/office/drawing/2014/main" id="{67A338EB-C2CF-48EC-B96F-5D67EE2CE0D3}"/>
              </a:ext>
            </a:extLst>
          </p:cNvPr>
          <p:cNvGraphicFramePr/>
          <p:nvPr>
            <p:extLst>
              <p:ext uri="{D42A27DB-BD31-4B8C-83A1-F6EECF244321}">
                <p14:modId xmlns:p14="http://schemas.microsoft.com/office/powerpoint/2010/main" val="3266279924"/>
              </p:ext>
            </p:extLst>
          </p:nvPr>
        </p:nvGraphicFramePr>
        <p:xfrm>
          <a:off x="6583909" y="2101974"/>
          <a:ext cx="5332862" cy="4258102"/>
        </p:xfrm>
        <a:graphic>
          <a:graphicData uri="http://schemas.openxmlformats.org/drawingml/2006/chart">
            <c:chart xmlns:c="http://schemas.openxmlformats.org/drawingml/2006/chart" xmlns:r="http://schemas.openxmlformats.org/officeDocument/2006/relationships" r:id="rId4"/>
          </a:graphicData>
        </a:graphic>
      </p:graphicFrame>
      <p:sp>
        <p:nvSpPr>
          <p:cNvPr id="6" name="TextBox 5">
            <a:extLst>
              <a:ext uri="{FF2B5EF4-FFF2-40B4-BE49-F238E27FC236}">
                <a16:creationId xmlns:a16="http://schemas.microsoft.com/office/drawing/2014/main" id="{572B4D27-1C68-724E-08C3-4298DA366BC9}"/>
              </a:ext>
            </a:extLst>
          </p:cNvPr>
          <p:cNvSpPr txBox="1"/>
          <p:nvPr/>
        </p:nvSpPr>
        <p:spPr>
          <a:xfrm>
            <a:off x="6583909" y="1745519"/>
            <a:ext cx="5262348" cy="390684"/>
          </a:xfrm>
          <a:prstGeom prst="rect">
            <a:avLst/>
          </a:prstGeom>
          <a:noFill/>
        </p:spPr>
        <p:txBody>
          <a:bodyPr wrap="square">
            <a:spAutoFit/>
          </a:bodyPr>
          <a:lstStyle/>
          <a:p>
            <a:pPr marL="0" marR="0" algn="ctr">
              <a:lnSpc>
                <a:spcPct val="115000"/>
              </a:lnSpc>
              <a:spcBef>
                <a:spcPts val="0"/>
              </a:spcBef>
              <a:spcAft>
                <a:spcPts val="600"/>
              </a:spcAft>
            </a:pPr>
            <a:r>
              <a:rPr lang="en-GB" sz="1800" b="1" kern="100" dirty="0">
                <a:effectLst/>
                <a:latin typeface="Times New Roman" panose="02020603050405020304" pitchFamily="18" charset="0"/>
                <a:ea typeface="Calibri" panose="020F0502020204030204" pitchFamily="34" charset="0"/>
                <a:cs typeface="Arial" panose="020B0604020202020204" pitchFamily="34" charset="0"/>
              </a:rPr>
              <a:t>Figure 2: Share of Services in Trade, 2005-2022</a:t>
            </a:r>
            <a:endParaRPr lang="en-GB" sz="1600" kern="1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10" name="TextBox 9">
            <a:extLst>
              <a:ext uri="{FF2B5EF4-FFF2-40B4-BE49-F238E27FC236}">
                <a16:creationId xmlns:a16="http://schemas.microsoft.com/office/drawing/2014/main" id="{47101493-9704-9471-B640-9F6CDC062BB4}"/>
              </a:ext>
            </a:extLst>
          </p:cNvPr>
          <p:cNvSpPr txBox="1"/>
          <p:nvPr/>
        </p:nvSpPr>
        <p:spPr>
          <a:xfrm>
            <a:off x="200977" y="6090455"/>
            <a:ext cx="5895023" cy="369332"/>
          </a:xfrm>
          <a:prstGeom prst="rect">
            <a:avLst/>
          </a:prstGeom>
          <a:noFill/>
        </p:spPr>
        <p:txBody>
          <a:bodyPr wrap="square">
            <a:spAutoFit/>
          </a:bodyPr>
          <a:lstStyle/>
          <a:p>
            <a:r>
              <a:rPr lang="en-GB" sz="1800" dirty="0">
                <a:effectLst/>
                <a:latin typeface="Times New Roman" panose="02020603050405020304" pitchFamily="18" charset="0"/>
                <a:ea typeface="Calibri" panose="020F0502020204030204" pitchFamily="34" charset="0"/>
              </a:rPr>
              <a:t>Source: World Bank Global Economic Prospects, June 2024</a:t>
            </a:r>
            <a:endParaRPr lang="en-GB" dirty="0"/>
          </a:p>
        </p:txBody>
      </p:sp>
    </p:spTree>
    <p:extLst>
      <p:ext uri="{BB962C8B-B14F-4D97-AF65-F5344CB8AC3E}">
        <p14:creationId xmlns:p14="http://schemas.microsoft.com/office/powerpoint/2010/main" val="2328871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6982C1-0BD7-46E0-794E-6BFA4B236552}"/>
            </a:ext>
          </a:extLst>
        </p:cNvPr>
        <p:cNvGrpSpPr/>
        <p:nvPr/>
      </p:nvGrpSpPr>
      <p:grpSpPr>
        <a:xfrm>
          <a:off x="0" y="0"/>
          <a:ext cx="0" cy="0"/>
          <a:chOff x="0" y="0"/>
          <a:chExt cx="0" cy="0"/>
        </a:xfrm>
      </p:grpSpPr>
      <p:sp>
        <p:nvSpPr>
          <p:cNvPr id="4" name="Rectângulo arredondado 8">
            <a:extLst>
              <a:ext uri="{FF2B5EF4-FFF2-40B4-BE49-F238E27FC236}">
                <a16:creationId xmlns:a16="http://schemas.microsoft.com/office/drawing/2014/main" id="{A1D85CC9-5273-C16B-BB78-B555DA50683B}"/>
              </a:ext>
            </a:extLst>
          </p:cNvPr>
          <p:cNvSpPr/>
          <p:nvPr/>
        </p:nvSpPr>
        <p:spPr>
          <a:xfrm>
            <a:off x="0" y="0"/>
            <a:ext cx="12192000" cy="681038"/>
          </a:xfrm>
          <a:custGeom>
            <a:avLst>
              <a:gd name="f0" fmla="val 3600"/>
            </a:avLst>
            <a:gdLst>
              <a:gd name="f1" fmla="val 10800000"/>
              <a:gd name="f2" fmla="val 5400000"/>
              <a:gd name="f3" fmla="val 16200000"/>
              <a:gd name="f4" fmla="val w"/>
              <a:gd name="f5" fmla="val h"/>
              <a:gd name="f6" fmla="val ss"/>
              <a:gd name="f7" fmla="val 0"/>
              <a:gd name="f8" fmla="*/ 5419351 1 1725033"/>
              <a:gd name="f9" fmla="val 45"/>
              <a:gd name="f10" fmla="val 10800"/>
              <a:gd name="f11" fmla="val -2147483647"/>
              <a:gd name="f12" fmla="val 2147483647"/>
              <a:gd name="f13" fmla="abs f4"/>
              <a:gd name="f14" fmla="abs f5"/>
              <a:gd name="f15" fmla="abs f6"/>
              <a:gd name="f16" fmla="*/ f8 1 180"/>
              <a:gd name="f17" fmla="pin 0 f0 10800"/>
              <a:gd name="f18" fmla="+- 0 0 f2"/>
              <a:gd name="f19" fmla="?: f13 f4 1"/>
              <a:gd name="f20" fmla="?: f14 f5 1"/>
              <a:gd name="f21" fmla="?: f15 f6 1"/>
              <a:gd name="f22" fmla="*/ f9 f16 1"/>
              <a:gd name="f23" fmla="+- f7 f17 0"/>
              <a:gd name="f24" fmla="*/ f19 1 21600"/>
              <a:gd name="f25" fmla="*/ f20 1 21600"/>
              <a:gd name="f26" fmla="*/ 21600 f19 1"/>
              <a:gd name="f27" fmla="*/ 21600 f20 1"/>
              <a:gd name="f28" fmla="+- 0 0 f22"/>
              <a:gd name="f29" fmla="min f25 f24"/>
              <a:gd name="f30" fmla="*/ f26 1 f21"/>
              <a:gd name="f31" fmla="*/ f27 1 f21"/>
              <a:gd name="f32" fmla="*/ f28 f1 1"/>
              <a:gd name="f33" fmla="*/ f32 1 f8"/>
              <a:gd name="f34" fmla="+- f31 0 f17"/>
              <a:gd name="f35" fmla="+- f30 0 f17"/>
              <a:gd name="f36" fmla="*/ f17 f29 1"/>
              <a:gd name="f37" fmla="*/ f7 f29 1"/>
              <a:gd name="f38" fmla="*/ f23 f29 1"/>
              <a:gd name="f39" fmla="*/ f31 f29 1"/>
              <a:gd name="f40" fmla="*/ f30 f29 1"/>
              <a:gd name="f41" fmla="+- f33 0 f2"/>
              <a:gd name="f42" fmla="+- f37 0 f38"/>
              <a:gd name="f43" fmla="+- f38 0 f37"/>
              <a:gd name="f44" fmla="*/ f34 f29 1"/>
              <a:gd name="f45" fmla="*/ f35 f29 1"/>
              <a:gd name="f46" fmla="cos 1 f41"/>
              <a:gd name="f47" fmla="abs f42"/>
              <a:gd name="f48" fmla="abs f43"/>
              <a:gd name="f49" fmla="?: f42 f18 f2"/>
              <a:gd name="f50" fmla="?: f42 f2 f18"/>
              <a:gd name="f51" fmla="?: f42 f3 f2"/>
              <a:gd name="f52" fmla="?: f42 f2 f3"/>
              <a:gd name="f53" fmla="+- f39 0 f44"/>
              <a:gd name="f54" fmla="?: f43 f18 f2"/>
              <a:gd name="f55" fmla="?: f43 f2 f18"/>
              <a:gd name="f56" fmla="+- f40 0 f45"/>
              <a:gd name="f57" fmla="+- f44 0 f39"/>
              <a:gd name="f58" fmla="+- f45 0 f40"/>
              <a:gd name="f59" fmla="?: f42 0 f1"/>
              <a:gd name="f60" fmla="?: f42 f1 0"/>
              <a:gd name="f61" fmla="+- 0 0 f46"/>
              <a:gd name="f62" fmla="?: f42 f52 f51"/>
              <a:gd name="f63" fmla="?: f42 f51 f52"/>
              <a:gd name="f64" fmla="?: f43 f50 f49"/>
              <a:gd name="f65" fmla="abs f53"/>
              <a:gd name="f66" fmla="?: f53 0 f1"/>
              <a:gd name="f67" fmla="?: f53 f1 0"/>
              <a:gd name="f68" fmla="?: f53 f54 f55"/>
              <a:gd name="f69" fmla="abs f56"/>
              <a:gd name="f70" fmla="abs f57"/>
              <a:gd name="f71" fmla="?: f56 f18 f2"/>
              <a:gd name="f72" fmla="?: f56 f2 f18"/>
              <a:gd name="f73" fmla="?: f56 f3 f2"/>
              <a:gd name="f74" fmla="?: f56 f2 f3"/>
              <a:gd name="f75" fmla="abs f58"/>
              <a:gd name="f76" fmla="?: f58 f18 f2"/>
              <a:gd name="f77" fmla="?: f58 f2 f18"/>
              <a:gd name="f78" fmla="?: f58 f60 f59"/>
              <a:gd name="f79" fmla="?: f58 f59 f60"/>
              <a:gd name="f80" fmla="*/ f17 f61 1"/>
              <a:gd name="f81" fmla="?: f43 f63 f62"/>
              <a:gd name="f82" fmla="?: f43 f67 f66"/>
              <a:gd name="f83" fmla="?: f43 f66 f67"/>
              <a:gd name="f84" fmla="?: f56 f74 f73"/>
              <a:gd name="f85" fmla="?: f56 f73 f74"/>
              <a:gd name="f86" fmla="?: f57 f72 f71"/>
              <a:gd name="f87" fmla="?: f42 f78 f79"/>
              <a:gd name="f88" fmla="?: f42 f76 f77"/>
              <a:gd name="f89" fmla="*/ f80 3163 1"/>
              <a:gd name="f90" fmla="?: f53 f82 f83"/>
              <a:gd name="f91" fmla="?: f57 f85 f84"/>
              <a:gd name="f92" fmla="*/ f89 1 7636"/>
              <a:gd name="f93" fmla="+- f7 f92 0"/>
              <a:gd name="f94" fmla="+- f30 0 f92"/>
              <a:gd name="f95" fmla="+- f31 0 f92"/>
              <a:gd name="f96" fmla="*/ f93 f29 1"/>
              <a:gd name="f97" fmla="*/ f94 f29 1"/>
              <a:gd name="f98" fmla="*/ f95 f29 1"/>
            </a:gdLst>
            <a:ahLst>
              <a:ahXY gdRefX="f0" minX="f7" maxX="f10">
                <a:pos x="f36" y="f37"/>
              </a:ahXY>
            </a:ahLst>
            <a:cxnLst>
              <a:cxn ang="3cd4">
                <a:pos x="hc" y="t"/>
              </a:cxn>
              <a:cxn ang="0">
                <a:pos x="r" y="vc"/>
              </a:cxn>
              <a:cxn ang="cd4">
                <a:pos x="hc" y="b"/>
              </a:cxn>
              <a:cxn ang="cd2">
                <a:pos x="l" y="vc"/>
              </a:cxn>
            </a:cxnLst>
            <a:rect l="f96" t="f96" r="f97" b="f98"/>
            <a:pathLst>
              <a:path>
                <a:moveTo>
                  <a:pt x="f38" y="f37"/>
                </a:moveTo>
                <a:arcTo wR="f47" hR="f48" stAng="f81" swAng="f64"/>
                <a:lnTo>
                  <a:pt x="f37" y="f44"/>
                </a:lnTo>
                <a:arcTo wR="f48" hR="f65" stAng="f90" swAng="f68"/>
                <a:lnTo>
                  <a:pt x="f45" y="f39"/>
                </a:lnTo>
                <a:arcTo wR="f69" hR="f70" stAng="f91" swAng="f86"/>
                <a:lnTo>
                  <a:pt x="f40" y="f38"/>
                </a:lnTo>
                <a:arcTo wR="f75" hR="f47" stAng="f87" swAng="f88"/>
                <a:close/>
              </a:path>
            </a:pathLst>
          </a:custGeom>
          <a:solidFill>
            <a:srgbClr val="203864"/>
          </a:solidFill>
          <a:ln cap="flat">
            <a:noFill/>
            <a:prstDash val="solid"/>
          </a:ln>
        </p:spPr>
        <p:txBody>
          <a:bodyPr vert="horz" wrap="square" lIns="91440" tIns="91440" rIns="91440" bIns="91440" anchor="ctr" anchorCtr="0" compatLnSpc="1">
            <a:spAutoFit/>
          </a:bodyPr>
          <a:lstStyle/>
          <a:p>
            <a:pPr marL="357192" algn="ctr" defTabSz="457200">
              <a:defRPr sz="1800" b="0" i="0" u="none" strike="noStrike" kern="0" cap="none" spc="0" baseline="0">
                <a:solidFill>
                  <a:srgbClr val="000000"/>
                </a:solidFill>
                <a:uFillTx/>
              </a:defRPr>
            </a:pPr>
            <a:r>
              <a:rPr lang="en-US" sz="2800" b="1" kern="0" dirty="0">
                <a:solidFill>
                  <a:srgbClr val="FFFFFF"/>
                </a:solidFill>
                <a:latin typeface="Century Gothic" pitchFamily="34"/>
              </a:rPr>
              <a:t>2. Highlights on </a:t>
            </a:r>
            <a:r>
              <a:rPr lang="en-US" sz="2800" b="1" kern="0" dirty="0" err="1">
                <a:solidFill>
                  <a:srgbClr val="FFFFFF"/>
                </a:solidFill>
                <a:latin typeface="Century Gothic" pitchFamily="34"/>
              </a:rPr>
              <a:t>AfCFTA</a:t>
            </a:r>
            <a:r>
              <a:rPr lang="en-US" sz="2800" b="1" kern="0" dirty="0">
                <a:solidFill>
                  <a:srgbClr val="FFFFFF"/>
                </a:solidFill>
                <a:latin typeface="Century Gothic" pitchFamily="34"/>
              </a:rPr>
              <a:t> </a:t>
            </a:r>
          </a:p>
        </p:txBody>
      </p:sp>
      <p:graphicFrame>
        <p:nvGraphicFramePr>
          <p:cNvPr id="5" name="Chart 4">
            <a:extLst>
              <a:ext uri="{FF2B5EF4-FFF2-40B4-BE49-F238E27FC236}">
                <a16:creationId xmlns:a16="http://schemas.microsoft.com/office/drawing/2014/main" id="{4F83402B-1E47-FB07-510D-F50A952E4243}"/>
              </a:ext>
            </a:extLst>
          </p:cNvPr>
          <p:cNvGraphicFramePr/>
          <p:nvPr>
            <p:extLst>
              <p:ext uri="{D42A27DB-BD31-4B8C-83A1-F6EECF244321}">
                <p14:modId xmlns:p14="http://schemas.microsoft.com/office/powerpoint/2010/main" val="2227770230"/>
              </p:ext>
            </p:extLst>
          </p:nvPr>
        </p:nvGraphicFramePr>
        <p:xfrm>
          <a:off x="6096000" y="1351129"/>
          <a:ext cx="5654722" cy="449011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14F603F9-C7C3-7D96-7B7C-504EC0334FDD}"/>
              </a:ext>
            </a:extLst>
          </p:cNvPr>
          <p:cNvSpPr txBox="1"/>
          <p:nvPr/>
        </p:nvSpPr>
        <p:spPr>
          <a:xfrm>
            <a:off x="6096000" y="730072"/>
            <a:ext cx="5654719" cy="369332"/>
          </a:xfrm>
          <a:prstGeom prst="rect">
            <a:avLst/>
          </a:prstGeom>
          <a:noFill/>
        </p:spPr>
        <p:txBody>
          <a:bodyPr wrap="square">
            <a:spAutoFit/>
          </a:bodyPr>
          <a:lstStyle/>
          <a:p>
            <a:pPr algn="ctr"/>
            <a:r>
              <a:rPr lang="en-US" b="1" dirty="0">
                <a:effectLst/>
                <a:latin typeface="+mj-lt"/>
                <a:ea typeface="Calibri" panose="020F0502020204030204" pitchFamily="34" charset="0"/>
              </a:rPr>
              <a:t>Figure 3: Composition of Intra-African Exports, 2016-2023</a:t>
            </a:r>
            <a:r>
              <a:rPr lang="en-US" b="1" dirty="0">
                <a:effectLst/>
                <a:latin typeface="+mj-lt"/>
                <a:ea typeface="Calibri" panose="020F0502020204030204" pitchFamily="34" charset="0"/>
                <a:cs typeface="Arial" panose="020B0604020202020204" pitchFamily="34" charset="0"/>
              </a:rPr>
              <a:t> </a:t>
            </a:r>
            <a:endParaRPr lang="en-GB" b="1" dirty="0">
              <a:latin typeface="+mj-lt"/>
            </a:endParaRPr>
          </a:p>
        </p:txBody>
      </p:sp>
      <p:sp>
        <p:nvSpPr>
          <p:cNvPr id="9" name="TextBox 8">
            <a:extLst>
              <a:ext uri="{FF2B5EF4-FFF2-40B4-BE49-F238E27FC236}">
                <a16:creationId xmlns:a16="http://schemas.microsoft.com/office/drawing/2014/main" id="{D5EDF128-8DDB-B6CD-AE0B-FDE03BD5112D}"/>
              </a:ext>
            </a:extLst>
          </p:cNvPr>
          <p:cNvSpPr txBox="1"/>
          <p:nvPr/>
        </p:nvSpPr>
        <p:spPr>
          <a:xfrm>
            <a:off x="6796585" y="5975361"/>
            <a:ext cx="4696920" cy="369332"/>
          </a:xfrm>
          <a:prstGeom prst="rect">
            <a:avLst/>
          </a:prstGeom>
          <a:noFill/>
        </p:spPr>
        <p:txBody>
          <a:bodyPr wrap="square">
            <a:spAutoFit/>
          </a:bodyPr>
          <a:lstStyle/>
          <a:p>
            <a:pPr algn="ctr"/>
            <a:r>
              <a:rPr lang="en-US" sz="1800" dirty="0">
                <a:effectLst/>
                <a:latin typeface="Calibri" panose="020F0502020204030204" pitchFamily="34" charset="0"/>
                <a:ea typeface="Calibri" panose="020F0502020204030204" pitchFamily="34" charset="0"/>
                <a:cs typeface="Arial" panose="020B0604020202020204" pitchFamily="34" charset="0"/>
              </a:rPr>
              <a:t>Source: </a:t>
            </a:r>
            <a:r>
              <a:rPr lang="en-US" sz="1800" dirty="0" err="1">
                <a:effectLst/>
                <a:latin typeface="Calibri" panose="020F0502020204030204" pitchFamily="34" charset="0"/>
                <a:ea typeface="Calibri" panose="020F0502020204030204" pitchFamily="34" charset="0"/>
                <a:cs typeface="Arial" panose="020B0604020202020204" pitchFamily="34" charset="0"/>
              </a:rPr>
              <a:t>UNCTADStat</a:t>
            </a:r>
            <a:r>
              <a:rPr lang="en-US" sz="1800" dirty="0">
                <a:effectLst/>
                <a:latin typeface="Calibri" panose="020F0502020204030204" pitchFamily="34" charset="0"/>
                <a:ea typeface="Calibri" panose="020F0502020204030204" pitchFamily="34" charset="0"/>
                <a:cs typeface="Arial" panose="020B0604020202020204" pitchFamily="34" charset="0"/>
              </a:rPr>
              <a:t>, 2024 </a:t>
            </a:r>
            <a:endParaRPr lang="en-GB" dirty="0"/>
          </a:p>
        </p:txBody>
      </p:sp>
      <p:sp>
        <p:nvSpPr>
          <p:cNvPr id="10" name="Rounded Rectangle 8">
            <a:extLst>
              <a:ext uri="{FF2B5EF4-FFF2-40B4-BE49-F238E27FC236}">
                <a16:creationId xmlns:a16="http://schemas.microsoft.com/office/drawing/2014/main" id="{EA69D028-BC88-4D00-892D-63624BED681D}"/>
              </a:ext>
            </a:extLst>
          </p:cNvPr>
          <p:cNvSpPr/>
          <p:nvPr/>
        </p:nvSpPr>
        <p:spPr>
          <a:xfrm>
            <a:off x="286603" y="772826"/>
            <a:ext cx="5486400" cy="564671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2400" dirty="0">
                <a:solidFill>
                  <a:schemeClr val="tx1"/>
                </a:solidFill>
                <a:ea typeface="Roboto" panose="02000000000000000000" pitchFamily="2" charset="0"/>
                <a:cs typeface="Roboto" panose="02000000000000000000" pitchFamily="2" charset="0"/>
              </a:rPr>
              <a:t>The </a:t>
            </a:r>
            <a:r>
              <a:rPr lang="en-US" sz="2400" dirty="0" err="1">
                <a:solidFill>
                  <a:schemeClr val="tx1"/>
                </a:solidFill>
                <a:ea typeface="Roboto" panose="02000000000000000000" pitchFamily="2" charset="0"/>
                <a:cs typeface="Roboto" panose="02000000000000000000" pitchFamily="2" charset="0"/>
              </a:rPr>
              <a:t>AfCFTA</a:t>
            </a:r>
            <a:r>
              <a:rPr lang="en-US" sz="2400" dirty="0">
                <a:solidFill>
                  <a:schemeClr val="tx1"/>
                </a:solidFill>
                <a:ea typeface="Roboto" panose="02000000000000000000" pitchFamily="2" charset="0"/>
                <a:cs typeface="Roboto" panose="02000000000000000000" pitchFamily="2" charset="0"/>
              </a:rPr>
              <a:t> provides a unique opportunity for Africa to escape its commodity dependence</a:t>
            </a:r>
          </a:p>
          <a:p>
            <a:endParaRPr lang="en-US" sz="2400" dirty="0">
              <a:solidFill>
                <a:schemeClr val="tx1"/>
              </a:solidFill>
              <a:ea typeface="Roboto" panose="02000000000000000000" pitchFamily="2" charset="0"/>
              <a:cs typeface="Roboto" panose="02000000000000000000" pitchFamily="2" charset="0"/>
            </a:endParaRPr>
          </a:p>
          <a:p>
            <a:r>
              <a:rPr lang="en-US" sz="2400" dirty="0">
                <a:solidFill>
                  <a:schemeClr val="tx1"/>
                </a:solidFill>
                <a:ea typeface="Roboto" panose="02000000000000000000" pitchFamily="2" charset="0"/>
                <a:cs typeface="Roboto" panose="02000000000000000000" pitchFamily="2" charset="0"/>
              </a:rPr>
              <a:t>Given the much higher share of manufacturing products in intra-regional trade </a:t>
            </a:r>
            <a:r>
              <a:rPr lang="en-US" sz="2400" b="1" dirty="0">
                <a:solidFill>
                  <a:schemeClr val="tx1"/>
                </a:solidFill>
                <a:ea typeface="Roboto" panose="02000000000000000000" pitchFamily="2" charset="0"/>
                <a:cs typeface="Roboto" panose="02000000000000000000" pitchFamily="2" charset="0"/>
              </a:rPr>
              <a:t>45% in 2023 </a:t>
            </a:r>
            <a:r>
              <a:rPr lang="en-US" sz="2400" dirty="0">
                <a:solidFill>
                  <a:schemeClr val="tx1"/>
                </a:solidFill>
                <a:ea typeface="Roboto" panose="02000000000000000000" pitchFamily="2" charset="0"/>
                <a:cs typeface="Roboto" panose="02000000000000000000" pitchFamily="2" charset="0"/>
              </a:rPr>
              <a:t>(</a:t>
            </a:r>
            <a:r>
              <a:rPr lang="en-US" sz="2400" b="1" dirty="0">
                <a:solidFill>
                  <a:schemeClr val="tx1"/>
                </a:solidFill>
                <a:ea typeface="Roboto" panose="02000000000000000000" pitchFamily="2" charset="0"/>
                <a:cs typeface="Roboto" panose="02000000000000000000" pitchFamily="2" charset="0"/>
              </a:rPr>
              <a:t>figure 3</a:t>
            </a:r>
            <a:r>
              <a:rPr lang="en-US" sz="2400" dirty="0">
                <a:solidFill>
                  <a:schemeClr val="tx1"/>
                </a:solidFill>
                <a:ea typeface="Roboto" panose="02000000000000000000" pitchFamily="2" charset="0"/>
                <a:cs typeface="Roboto" panose="02000000000000000000" pitchFamily="2" charset="0"/>
              </a:rPr>
              <a:t>), boosting intra-African trade under the </a:t>
            </a:r>
            <a:r>
              <a:rPr lang="en-US" sz="2400" dirty="0" err="1">
                <a:solidFill>
                  <a:schemeClr val="tx1"/>
                </a:solidFill>
                <a:ea typeface="Roboto" panose="02000000000000000000" pitchFamily="2" charset="0"/>
                <a:cs typeface="Roboto" panose="02000000000000000000" pitchFamily="2" charset="0"/>
              </a:rPr>
              <a:t>AfCFTA</a:t>
            </a:r>
            <a:r>
              <a:rPr lang="en-US" sz="2400" dirty="0">
                <a:solidFill>
                  <a:schemeClr val="tx1"/>
                </a:solidFill>
                <a:ea typeface="Roboto" panose="02000000000000000000" pitchFamily="2" charset="0"/>
                <a:cs typeface="Roboto" panose="02000000000000000000" pitchFamily="2" charset="0"/>
              </a:rPr>
              <a:t> will be a powerful stimulus to economic diversification. </a:t>
            </a:r>
          </a:p>
          <a:p>
            <a:endParaRPr lang="en-US" sz="2400" dirty="0">
              <a:solidFill>
                <a:schemeClr val="tx1"/>
              </a:solidFill>
              <a:ea typeface="Roboto" panose="02000000000000000000" pitchFamily="2" charset="0"/>
              <a:cs typeface="Roboto" panose="02000000000000000000" pitchFamily="2" charset="0"/>
            </a:endParaRPr>
          </a:p>
          <a:p>
            <a:r>
              <a:rPr lang="en-US" sz="2400" dirty="0">
                <a:solidFill>
                  <a:schemeClr val="tx1"/>
                </a:solidFill>
                <a:ea typeface="Roboto" panose="02000000000000000000" pitchFamily="2" charset="0"/>
                <a:cs typeface="Roboto" panose="02000000000000000000" pitchFamily="2" charset="0"/>
              </a:rPr>
              <a:t>It will also allow the industrial sector to reap advantage of scale economies on the larger regional markets. </a:t>
            </a:r>
          </a:p>
          <a:p>
            <a:endParaRPr lang="en-US" sz="2200" dirty="0">
              <a:solidFill>
                <a:schemeClr val="tx1"/>
              </a:solidFill>
              <a:ea typeface="Roboto" panose="02000000000000000000" pitchFamily="2" charset="0"/>
              <a:cs typeface="Roboto" panose="02000000000000000000" pitchFamily="2" charset="0"/>
            </a:endParaRPr>
          </a:p>
          <a:p>
            <a:r>
              <a:rPr lang="en-US" sz="2200" dirty="0">
                <a:solidFill>
                  <a:schemeClr val="tx1"/>
                </a:solidFill>
                <a:ea typeface="Roboto" panose="02000000000000000000" pitchFamily="2" charset="0"/>
                <a:cs typeface="Roboto" panose="02000000000000000000" pitchFamily="2" charset="0"/>
              </a:rPr>
              <a:t> </a:t>
            </a:r>
          </a:p>
          <a:p>
            <a:endParaRPr lang="en-US" sz="1600" dirty="0">
              <a:solidFill>
                <a:schemeClr val="tx1"/>
              </a:solidFill>
              <a:ea typeface="Roboto" panose="02000000000000000000" pitchFamily="2" charset="0"/>
              <a:cs typeface="Roboto" panose="02000000000000000000" pitchFamily="2" charset="0"/>
            </a:endParaRPr>
          </a:p>
        </p:txBody>
      </p:sp>
    </p:spTree>
    <p:extLst>
      <p:ext uri="{BB962C8B-B14F-4D97-AF65-F5344CB8AC3E}">
        <p14:creationId xmlns:p14="http://schemas.microsoft.com/office/powerpoint/2010/main" val="155233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73D3AF-24DA-E744-ABE7-E11701DBAE1E}"/>
            </a:ext>
          </a:extLst>
        </p:cNvPr>
        <p:cNvGrpSpPr/>
        <p:nvPr/>
      </p:nvGrpSpPr>
      <p:grpSpPr>
        <a:xfrm>
          <a:off x="0" y="0"/>
          <a:ext cx="0" cy="0"/>
          <a:chOff x="0" y="0"/>
          <a:chExt cx="0" cy="0"/>
        </a:xfrm>
      </p:grpSpPr>
      <p:sp>
        <p:nvSpPr>
          <p:cNvPr id="14" name="Rectângulo arredondado 8">
            <a:extLst>
              <a:ext uri="{FF2B5EF4-FFF2-40B4-BE49-F238E27FC236}">
                <a16:creationId xmlns:a16="http://schemas.microsoft.com/office/drawing/2014/main" id="{9358412F-5DFE-7052-8990-46239F2C3A98}"/>
              </a:ext>
            </a:extLst>
          </p:cNvPr>
          <p:cNvSpPr/>
          <p:nvPr/>
        </p:nvSpPr>
        <p:spPr>
          <a:xfrm>
            <a:off x="0" y="0"/>
            <a:ext cx="12192000" cy="681038"/>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800" b="1" dirty="0"/>
              <a:t> 2. Highlights on </a:t>
            </a:r>
            <a:r>
              <a:rPr lang="en-US" sz="2800" b="1" dirty="0" err="1"/>
              <a:t>AfCFTA</a:t>
            </a:r>
            <a:r>
              <a:rPr lang="en-US" sz="2800" b="1" dirty="0"/>
              <a:t>: Empowering Africa's Pharmaceutical Sector</a:t>
            </a:r>
          </a:p>
        </p:txBody>
      </p:sp>
      <p:sp>
        <p:nvSpPr>
          <p:cNvPr id="3" name="Rectangle 2">
            <a:extLst>
              <a:ext uri="{FF2B5EF4-FFF2-40B4-BE49-F238E27FC236}">
                <a16:creationId xmlns:a16="http://schemas.microsoft.com/office/drawing/2014/main" id="{EFAEBF45-9AAD-8077-B3FC-9DE663450A5A}"/>
              </a:ext>
            </a:extLst>
          </p:cNvPr>
          <p:cNvSpPr/>
          <p:nvPr/>
        </p:nvSpPr>
        <p:spPr>
          <a:xfrm>
            <a:off x="177421" y="818866"/>
            <a:ext cx="4572000" cy="5581933"/>
          </a:xfrm>
          <a:prstGeom prst="rect">
            <a:avLst/>
          </a:prstGeom>
          <a:solidFill>
            <a:srgbClr val="085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The Challenge</a:t>
            </a:r>
          </a:p>
          <a:p>
            <a:pPr algn="ctr"/>
            <a:endParaRPr lang="en-US" sz="750" b="1" dirty="0">
              <a:solidFill>
                <a:schemeClr val="bg1"/>
              </a:solidFill>
            </a:endParaRPr>
          </a:p>
          <a:p>
            <a:pPr marL="214313" indent="-214313" algn="just">
              <a:spcAft>
                <a:spcPts val="1200"/>
              </a:spcAft>
              <a:buFont typeface="Arial" panose="020B0604020202020204" pitchFamily="34" charset="0"/>
              <a:buChar char="•"/>
            </a:pPr>
            <a:r>
              <a:rPr lang="en-US" b="1" dirty="0">
                <a:solidFill>
                  <a:schemeClr val="bg1"/>
                </a:solidFill>
              </a:rPr>
              <a:t>25% of the global disease burden</a:t>
            </a:r>
            <a:r>
              <a:rPr lang="en-US" dirty="0">
                <a:solidFill>
                  <a:schemeClr val="bg1"/>
                </a:solidFill>
              </a:rPr>
              <a:t> is in Africa while </a:t>
            </a:r>
            <a:r>
              <a:rPr lang="en-US" b="1" dirty="0">
                <a:solidFill>
                  <a:schemeClr val="bg1"/>
                </a:solidFill>
              </a:rPr>
              <a:t>&lt; 2%</a:t>
            </a:r>
            <a:r>
              <a:rPr lang="en-US" dirty="0">
                <a:solidFill>
                  <a:schemeClr val="bg1"/>
                </a:solidFill>
              </a:rPr>
              <a:t> of consumed medicines are manufactured on the continent.</a:t>
            </a:r>
          </a:p>
          <a:p>
            <a:pPr marL="214313" indent="-214313" algn="just">
              <a:spcAft>
                <a:spcPts val="1200"/>
              </a:spcAft>
              <a:buFont typeface="Arial" panose="020B0604020202020204" pitchFamily="34" charset="0"/>
              <a:buChar char="•"/>
            </a:pPr>
            <a:r>
              <a:rPr lang="en-US" dirty="0">
                <a:solidFill>
                  <a:schemeClr val="bg1"/>
                </a:solidFill>
              </a:rPr>
              <a:t>Africa’s </a:t>
            </a:r>
            <a:r>
              <a:rPr lang="en-US" b="1" dirty="0">
                <a:solidFill>
                  <a:schemeClr val="bg1"/>
                </a:solidFill>
              </a:rPr>
              <a:t>demographic, urban, and epidemiological transitions </a:t>
            </a:r>
            <a:r>
              <a:rPr lang="en-US" dirty="0">
                <a:solidFill>
                  <a:schemeClr val="bg1"/>
                </a:solidFill>
              </a:rPr>
              <a:t>that will further pressure its health systems. </a:t>
            </a:r>
          </a:p>
          <a:p>
            <a:pPr marL="214313" indent="-214313" algn="just">
              <a:buFont typeface="Arial" panose="020B0604020202020204" pitchFamily="34" charset="0"/>
              <a:buChar char="•"/>
            </a:pPr>
            <a:r>
              <a:rPr lang="en-US" dirty="0">
                <a:solidFill>
                  <a:schemeClr val="bg1"/>
                </a:solidFill>
                <a:sym typeface="Calibri" panose="020F0502020204030204" pitchFamily="34" charset="0"/>
              </a:rPr>
              <a:t>Africa </a:t>
            </a:r>
            <a:r>
              <a:rPr lang="en-US" b="1" dirty="0">
                <a:solidFill>
                  <a:schemeClr val="bg1"/>
                </a:solidFill>
                <a:sym typeface="Calibri" panose="020F0502020204030204" pitchFamily="34" charset="0"/>
              </a:rPr>
              <a:t>relies heavily on pharmaceutical imports</a:t>
            </a:r>
            <a:r>
              <a:rPr lang="en-US" dirty="0">
                <a:solidFill>
                  <a:schemeClr val="bg1"/>
                </a:solidFill>
                <a:sym typeface="Calibri" panose="020F0502020204030204" pitchFamily="34" charset="0"/>
              </a:rPr>
              <a:t>, US$15.9 billion in 2022, compared to US$1.4 billion in export.</a:t>
            </a:r>
          </a:p>
          <a:p>
            <a:pPr marL="214313" indent="-214313" algn="just">
              <a:buFont typeface="Arial" panose="020B0604020202020204" pitchFamily="34" charset="0"/>
              <a:buChar char="•"/>
            </a:pPr>
            <a:endParaRPr lang="en-US" dirty="0">
              <a:solidFill>
                <a:schemeClr val="bg1"/>
              </a:solidFill>
              <a:sym typeface="Calibri" panose="020F0502020204030204" pitchFamily="34" charset="0"/>
            </a:endParaRPr>
          </a:p>
          <a:p>
            <a:pPr marL="214313" indent="-214313" algn="just">
              <a:buFont typeface="Arial" panose="020B0604020202020204" pitchFamily="34" charset="0"/>
              <a:buChar char="•"/>
            </a:pPr>
            <a:r>
              <a:rPr lang="en-GB" dirty="0">
                <a:solidFill>
                  <a:schemeClr val="bg1"/>
                </a:solidFill>
              </a:rPr>
              <a:t>This underscores a significant </a:t>
            </a:r>
            <a:r>
              <a:rPr lang="en-GB" b="1" dirty="0">
                <a:solidFill>
                  <a:schemeClr val="bg1"/>
                </a:solidFill>
              </a:rPr>
              <a:t>opportunity for private sector investment </a:t>
            </a:r>
            <a:r>
              <a:rPr lang="en-GB" dirty="0">
                <a:solidFill>
                  <a:schemeClr val="bg1"/>
                </a:solidFill>
              </a:rPr>
              <a:t>to boost Africa's pharmaceutical production capabilities.</a:t>
            </a:r>
            <a:endParaRPr lang="en-US" dirty="0">
              <a:solidFill>
                <a:schemeClr val="bg1"/>
              </a:solidFill>
            </a:endParaRPr>
          </a:p>
          <a:p>
            <a:pPr marL="214313" indent="-214313">
              <a:buFont typeface="Arial" panose="020B0604020202020204" pitchFamily="34" charset="0"/>
              <a:buChar char="•"/>
            </a:pPr>
            <a:endParaRPr lang="en-US" dirty="0">
              <a:solidFill>
                <a:schemeClr val="bg1"/>
              </a:solidFill>
              <a:sym typeface="Calibri" panose="020F0502020204030204" pitchFamily="34" charset="0"/>
            </a:endParaRPr>
          </a:p>
        </p:txBody>
      </p:sp>
      <p:sp>
        <p:nvSpPr>
          <p:cNvPr id="6" name="Rectangle 5">
            <a:extLst>
              <a:ext uri="{FF2B5EF4-FFF2-40B4-BE49-F238E27FC236}">
                <a16:creationId xmlns:a16="http://schemas.microsoft.com/office/drawing/2014/main" id="{78563BA7-CC1C-32F0-F5B0-9A3BFA554A0A}"/>
              </a:ext>
            </a:extLst>
          </p:cNvPr>
          <p:cNvSpPr/>
          <p:nvPr/>
        </p:nvSpPr>
        <p:spPr>
          <a:xfrm>
            <a:off x="4858603" y="818866"/>
            <a:ext cx="7155976" cy="5581932"/>
          </a:xfrm>
          <a:prstGeom prst="rect">
            <a:avLst/>
          </a:prstGeom>
          <a:solidFill>
            <a:srgbClr val="FFFFFF"/>
          </a:solidFill>
          <a:ln w="28575">
            <a:solidFill>
              <a:srgbClr val="08558B"/>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a:extLst>
              <a:ext uri="{FF2B5EF4-FFF2-40B4-BE49-F238E27FC236}">
                <a16:creationId xmlns:a16="http://schemas.microsoft.com/office/drawing/2014/main" id="{7122CD41-CE32-7A1C-22AC-B01FD1DD456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35339" y="3852806"/>
            <a:ext cx="4156661" cy="2916029"/>
          </a:xfrm>
          <a:prstGeom prst="rect">
            <a:avLst/>
          </a:prstGeom>
          <a:noFill/>
        </p:spPr>
      </p:pic>
      <p:sp>
        <p:nvSpPr>
          <p:cNvPr id="10" name="TextBox 9">
            <a:extLst>
              <a:ext uri="{FF2B5EF4-FFF2-40B4-BE49-F238E27FC236}">
                <a16:creationId xmlns:a16="http://schemas.microsoft.com/office/drawing/2014/main" id="{B1C2DEF5-1142-DFD0-3C33-346A29867FE8}"/>
              </a:ext>
            </a:extLst>
          </p:cNvPr>
          <p:cNvSpPr txBox="1"/>
          <p:nvPr/>
        </p:nvSpPr>
        <p:spPr>
          <a:xfrm>
            <a:off x="5018963" y="882762"/>
            <a:ext cx="6835255" cy="5940088"/>
          </a:xfrm>
          <a:prstGeom prst="rect">
            <a:avLst/>
          </a:prstGeom>
          <a:noFill/>
        </p:spPr>
        <p:txBody>
          <a:bodyPr wrap="square" rtlCol="0">
            <a:spAutoFit/>
          </a:bodyPr>
          <a:lstStyle/>
          <a:p>
            <a:r>
              <a:rPr lang="en-US" sz="2000" dirty="0"/>
              <a:t>ECA and partners established  the </a:t>
            </a:r>
            <a:r>
              <a:rPr lang="en-US" sz="2000" b="1" dirty="0">
                <a:solidFill>
                  <a:srgbClr val="08558B"/>
                </a:solidFill>
              </a:rPr>
              <a:t>AfCFTA-Anchored Pharmaceutical Initiative,</a:t>
            </a:r>
            <a:r>
              <a:rPr lang="en-US" sz="2000" dirty="0"/>
              <a:t> which has 3 pillars:</a:t>
            </a:r>
          </a:p>
          <a:p>
            <a:endParaRPr lang="en-US" sz="2000" dirty="0"/>
          </a:p>
          <a:p>
            <a:r>
              <a:rPr lang="en-US" sz="2000" dirty="0"/>
              <a:t>1. Establish a </a:t>
            </a:r>
            <a:r>
              <a:rPr lang="en-US" sz="2000" b="1" dirty="0">
                <a:solidFill>
                  <a:srgbClr val="08558B"/>
                </a:solidFill>
              </a:rPr>
              <a:t>pooled procurement mechanism</a:t>
            </a:r>
          </a:p>
          <a:p>
            <a:r>
              <a:rPr lang="en-US" sz="2000" dirty="0"/>
              <a:t>2. Advocate </a:t>
            </a:r>
            <a:r>
              <a:rPr lang="en-US" sz="2000" b="1" dirty="0">
                <a:solidFill>
                  <a:srgbClr val="08558B"/>
                </a:solidFill>
              </a:rPr>
              <a:t>local production </a:t>
            </a:r>
            <a:r>
              <a:rPr lang="en-US" sz="2000" dirty="0"/>
              <a:t>of pharmaceuticals</a:t>
            </a:r>
          </a:p>
          <a:p>
            <a:r>
              <a:rPr lang="en-US" sz="2000" dirty="0"/>
              <a:t>3. Promote </a:t>
            </a:r>
            <a:r>
              <a:rPr lang="en-US" sz="2000" b="1" dirty="0">
                <a:solidFill>
                  <a:srgbClr val="08558B"/>
                </a:solidFill>
              </a:rPr>
              <a:t>regulatory harmonization</a:t>
            </a:r>
          </a:p>
          <a:p>
            <a:endParaRPr lang="en-US" sz="2000" b="1" dirty="0">
              <a:solidFill>
                <a:srgbClr val="08558B"/>
              </a:solidFill>
            </a:endParaRPr>
          </a:p>
          <a:p>
            <a:r>
              <a:rPr lang="en-US" sz="2000" dirty="0"/>
              <a:t>The Pooled Procurement pillar is transitioning into the start-up phase of the </a:t>
            </a:r>
            <a:r>
              <a:rPr lang="en-US" sz="2000" b="1" dirty="0">
                <a:solidFill>
                  <a:srgbClr val="08558B"/>
                </a:solidFill>
              </a:rPr>
              <a:t>African Pooled Procurement Mechanism</a:t>
            </a:r>
            <a:r>
              <a:rPr lang="en-US" sz="2000" dirty="0"/>
              <a:t> led by Africa CDC.</a:t>
            </a:r>
          </a:p>
          <a:p>
            <a:endParaRPr lang="en-US" sz="2000" dirty="0"/>
          </a:p>
          <a:p>
            <a:r>
              <a:rPr lang="en-US" sz="2000" dirty="0"/>
              <a:t>ECA is supporting the market analysis on </a:t>
            </a:r>
          </a:p>
          <a:p>
            <a:r>
              <a:rPr lang="en-US" sz="2000" dirty="0"/>
              <a:t>SRMNCH products.</a:t>
            </a:r>
          </a:p>
          <a:p>
            <a:endParaRPr lang="en-US" sz="2000" dirty="0"/>
          </a:p>
          <a:p>
            <a:r>
              <a:rPr lang="en-US" sz="2000" dirty="0"/>
              <a:t>Pilot countries: </a:t>
            </a:r>
            <a:r>
              <a:rPr lang="en-US" sz="2000" dirty="0">
                <a:solidFill>
                  <a:schemeClr val="tx1"/>
                </a:solidFill>
              </a:rPr>
              <a:t>Comoros, Djibouti, Eritrea, </a:t>
            </a:r>
          </a:p>
          <a:p>
            <a:r>
              <a:rPr lang="en-US" sz="2000" dirty="0">
                <a:solidFill>
                  <a:schemeClr val="tx1"/>
                </a:solidFill>
              </a:rPr>
              <a:t>Ethiopia, Kenya, Madagascar, </a:t>
            </a:r>
          </a:p>
          <a:p>
            <a:r>
              <a:rPr lang="en-US" sz="2000" dirty="0">
                <a:solidFill>
                  <a:schemeClr val="tx1"/>
                </a:solidFill>
              </a:rPr>
              <a:t>Mauritius, Rwanda, </a:t>
            </a:r>
          </a:p>
          <a:p>
            <a:r>
              <a:rPr lang="en-US" sz="2000" dirty="0">
                <a:solidFill>
                  <a:schemeClr val="tx1"/>
                </a:solidFill>
              </a:rPr>
              <a:t>Seychelles and Sudan.</a:t>
            </a:r>
          </a:p>
          <a:p>
            <a:endParaRPr lang="en-US" sz="2000" dirty="0"/>
          </a:p>
        </p:txBody>
      </p:sp>
    </p:spTree>
    <p:extLst>
      <p:ext uri="{BB962C8B-B14F-4D97-AF65-F5344CB8AC3E}">
        <p14:creationId xmlns:p14="http://schemas.microsoft.com/office/powerpoint/2010/main" val="2604956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72EF2E-A8C3-5BC2-E699-4CD0C949649E}"/>
            </a:ext>
          </a:extLst>
        </p:cNvPr>
        <p:cNvGrpSpPr/>
        <p:nvPr/>
      </p:nvGrpSpPr>
      <p:grpSpPr>
        <a:xfrm>
          <a:off x="0" y="0"/>
          <a:ext cx="0" cy="0"/>
          <a:chOff x="0" y="0"/>
          <a:chExt cx="0" cy="0"/>
        </a:xfrm>
      </p:grpSpPr>
      <p:sp>
        <p:nvSpPr>
          <p:cNvPr id="14" name="Rectângulo arredondado 8">
            <a:extLst>
              <a:ext uri="{FF2B5EF4-FFF2-40B4-BE49-F238E27FC236}">
                <a16:creationId xmlns:a16="http://schemas.microsoft.com/office/drawing/2014/main" id="{743A5188-12AE-022C-A6A6-83E4E95314C6}"/>
              </a:ext>
            </a:extLst>
          </p:cNvPr>
          <p:cNvSpPr/>
          <p:nvPr/>
        </p:nvSpPr>
        <p:spPr>
          <a:xfrm>
            <a:off x="0" y="0"/>
            <a:ext cx="12192000" cy="612934"/>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400" b="1" dirty="0"/>
              <a:t>3. Opportunities : Implementing the BIAT Action Plan to facilitate trade under the AfCFTA</a:t>
            </a:r>
          </a:p>
        </p:txBody>
      </p:sp>
      <p:sp>
        <p:nvSpPr>
          <p:cNvPr id="159" name="Trapezoid 158">
            <a:extLst>
              <a:ext uri="{FF2B5EF4-FFF2-40B4-BE49-F238E27FC236}">
                <a16:creationId xmlns:a16="http://schemas.microsoft.com/office/drawing/2014/main" id="{75E29039-6BB8-0B97-7898-D7F7FD10FFDF}"/>
              </a:ext>
            </a:extLst>
          </p:cNvPr>
          <p:cNvSpPr/>
          <p:nvPr/>
        </p:nvSpPr>
        <p:spPr bwMode="auto">
          <a:xfrm rot="5400000">
            <a:off x="915918" y="1031319"/>
            <a:ext cx="701390" cy="61913"/>
          </a:xfrm>
          <a:prstGeom prst="trapezoid">
            <a:avLst>
              <a:gd name="adj" fmla="val 82895"/>
            </a:avLst>
          </a:prstGeom>
          <a:solidFill>
            <a:schemeClr val="accent1">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0" name="Arrow: Pentagon 159">
            <a:extLst>
              <a:ext uri="{FF2B5EF4-FFF2-40B4-BE49-F238E27FC236}">
                <a16:creationId xmlns:a16="http://schemas.microsoft.com/office/drawing/2014/main" id="{3DB9B195-01F8-88AF-6DFE-AFCECB3E1A6A}"/>
              </a:ext>
            </a:extLst>
          </p:cNvPr>
          <p:cNvSpPr/>
          <p:nvPr/>
        </p:nvSpPr>
        <p:spPr bwMode="auto">
          <a:xfrm>
            <a:off x="1294840" y="771932"/>
            <a:ext cx="2950664" cy="600002"/>
          </a:xfrm>
          <a:prstGeom prst="homePlate">
            <a:avLst>
              <a:gd name="adj" fmla="val 31380"/>
            </a:avLst>
          </a:prstGeom>
          <a:solidFill>
            <a:srgbClr val="08558B"/>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b="1">
              <a:solidFill>
                <a:schemeClr val="bg1"/>
              </a:solidFill>
              <a:latin typeface="Calibri"/>
            </a:endParaRPr>
          </a:p>
        </p:txBody>
      </p:sp>
      <p:sp>
        <p:nvSpPr>
          <p:cNvPr id="161" name="Rectangle: Top Corners Rounded 160">
            <a:extLst>
              <a:ext uri="{FF2B5EF4-FFF2-40B4-BE49-F238E27FC236}">
                <a16:creationId xmlns:a16="http://schemas.microsoft.com/office/drawing/2014/main" id="{1D5ECD1C-A12E-0F41-1CE7-BEC64FE4C2AC}"/>
              </a:ext>
            </a:extLst>
          </p:cNvPr>
          <p:cNvSpPr/>
          <p:nvPr/>
        </p:nvSpPr>
        <p:spPr bwMode="auto">
          <a:xfrm rot="16200000">
            <a:off x="578992" y="763507"/>
            <a:ext cx="701390" cy="616852"/>
          </a:xfrm>
          <a:prstGeom prst="round2SameRect">
            <a:avLst/>
          </a:prstGeom>
          <a:solidFill>
            <a:srgbClr val="08558B"/>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a:endParaRPr lang="en-US" b="1">
              <a:solidFill>
                <a:schemeClr val="bg1"/>
              </a:solidFill>
              <a:latin typeface="Calibri"/>
            </a:endParaRPr>
          </a:p>
        </p:txBody>
      </p:sp>
      <p:sp>
        <p:nvSpPr>
          <p:cNvPr id="162" name="Arrow: Pentagon 161">
            <a:extLst>
              <a:ext uri="{FF2B5EF4-FFF2-40B4-BE49-F238E27FC236}">
                <a16:creationId xmlns:a16="http://schemas.microsoft.com/office/drawing/2014/main" id="{B59BD44D-0B5D-0D54-6AEE-F420B9F3DC39}"/>
              </a:ext>
            </a:extLst>
          </p:cNvPr>
          <p:cNvSpPr/>
          <p:nvPr/>
        </p:nvSpPr>
        <p:spPr bwMode="auto">
          <a:xfrm>
            <a:off x="1436813" y="835408"/>
            <a:ext cx="2725640" cy="469232"/>
          </a:xfrm>
          <a:prstGeom prst="homePlate">
            <a:avLst>
              <a:gd name="adj" fmla="val 31144"/>
            </a:avLst>
          </a:prstGeom>
          <a:solidFill>
            <a:srgbClr val="117DBE"/>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bg1"/>
                </a:solidFill>
                <a:latin typeface="Calibri"/>
              </a:rPr>
              <a:t>TRADE POLICY</a:t>
            </a:r>
            <a:endParaRPr kumimoji="0" lang="en-US" sz="1800" b="1" i="0" u="none" strike="noStrike" kern="1200" cap="none" spc="0" normalizeH="0" baseline="0" noProof="0" dirty="0">
              <a:ln>
                <a:noFill/>
              </a:ln>
              <a:solidFill>
                <a:schemeClr val="bg1"/>
              </a:solidFill>
              <a:effectLst/>
              <a:uLnTx/>
              <a:uFillTx/>
              <a:latin typeface="Calibri"/>
              <a:ea typeface="+mn-ea"/>
              <a:cs typeface="+mn-cs"/>
            </a:endParaRPr>
          </a:p>
        </p:txBody>
      </p:sp>
      <p:sp>
        <p:nvSpPr>
          <p:cNvPr id="163" name="Oval 162">
            <a:extLst>
              <a:ext uri="{FF2B5EF4-FFF2-40B4-BE49-F238E27FC236}">
                <a16:creationId xmlns:a16="http://schemas.microsoft.com/office/drawing/2014/main" id="{46E9F0B8-C755-7DC6-03B4-15DDA7ACA016}"/>
              </a:ext>
            </a:extLst>
          </p:cNvPr>
          <p:cNvSpPr/>
          <p:nvPr/>
        </p:nvSpPr>
        <p:spPr bwMode="auto">
          <a:xfrm>
            <a:off x="695071" y="837316"/>
            <a:ext cx="469232" cy="469232"/>
          </a:xfrm>
          <a:prstGeom prst="ellipse">
            <a:avLst/>
          </a:prstGeom>
          <a:solidFill>
            <a:srgbClr val="117DBE">
              <a:alpha val="15000"/>
            </a:srgbClr>
          </a:solidFill>
          <a:ln w="19050">
            <a:solidFill>
              <a:schemeClr val="bg1">
                <a:alpha val="50000"/>
              </a:schemeClr>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4" name="Trapezoid 163">
            <a:extLst>
              <a:ext uri="{FF2B5EF4-FFF2-40B4-BE49-F238E27FC236}">
                <a16:creationId xmlns:a16="http://schemas.microsoft.com/office/drawing/2014/main" id="{FB336F4C-BD3E-1EDD-7007-03867ACCBEF8}"/>
              </a:ext>
            </a:extLst>
          </p:cNvPr>
          <p:cNvSpPr/>
          <p:nvPr/>
        </p:nvSpPr>
        <p:spPr bwMode="auto">
          <a:xfrm rot="5400000">
            <a:off x="915917" y="1881181"/>
            <a:ext cx="701390" cy="61913"/>
          </a:xfrm>
          <a:prstGeom prst="trapezoid">
            <a:avLst>
              <a:gd name="adj" fmla="val 82895"/>
            </a:avLst>
          </a:prstGeom>
          <a:solidFill>
            <a:schemeClr val="accent2">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5" name="Arrow: Pentagon 164">
            <a:extLst>
              <a:ext uri="{FF2B5EF4-FFF2-40B4-BE49-F238E27FC236}">
                <a16:creationId xmlns:a16="http://schemas.microsoft.com/office/drawing/2014/main" id="{F8638833-81DC-AB03-6A22-B633C611170D}"/>
              </a:ext>
            </a:extLst>
          </p:cNvPr>
          <p:cNvSpPr/>
          <p:nvPr/>
        </p:nvSpPr>
        <p:spPr bwMode="auto">
          <a:xfrm>
            <a:off x="1294840" y="1612136"/>
            <a:ext cx="2950664" cy="600002"/>
          </a:xfrm>
          <a:prstGeom prst="homePlate">
            <a:avLst>
              <a:gd name="adj" fmla="val 31380"/>
            </a:avLst>
          </a:prstGeom>
          <a:solidFill>
            <a:srgbClr val="EE3D2B"/>
          </a:solidFill>
          <a:ln>
            <a:no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6" name="Rectangle: Top Corners Rounded 165">
            <a:extLst>
              <a:ext uri="{FF2B5EF4-FFF2-40B4-BE49-F238E27FC236}">
                <a16:creationId xmlns:a16="http://schemas.microsoft.com/office/drawing/2014/main" id="{83B8F9C0-AF88-C15B-952F-3BAB0390051E}"/>
              </a:ext>
            </a:extLst>
          </p:cNvPr>
          <p:cNvSpPr/>
          <p:nvPr/>
        </p:nvSpPr>
        <p:spPr bwMode="auto">
          <a:xfrm rot="16200000">
            <a:off x="578992" y="1603711"/>
            <a:ext cx="701390" cy="616852"/>
          </a:xfrm>
          <a:prstGeom prst="round2SameRect">
            <a:avLst/>
          </a:prstGeom>
          <a:solidFill>
            <a:srgbClr val="EE3D2B"/>
          </a:solidFill>
          <a:ln>
            <a:no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algn="ctr"/>
            <a:endParaRPr lang="en-US">
              <a:solidFill>
                <a:prstClr val="black"/>
              </a:solidFill>
              <a:latin typeface="Calibri"/>
            </a:endParaRPr>
          </a:p>
        </p:txBody>
      </p:sp>
      <p:sp>
        <p:nvSpPr>
          <p:cNvPr id="167" name="Arrow: Pentagon 166">
            <a:extLst>
              <a:ext uri="{FF2B5EF4-FFF2-40B4-BE49-F238E27FC236}">
                <a16:creationId xmlns:a16="http://schemas.microsoft.com/office/drawing/2014/main" id="{B433C69D-0B58-2461-9198-AE91639E6F78}"/>
              </a:ext>
            </a:extLst>
          </p:cNvPr>
          <p:cNvSpPr/>
          <p:nvPr/>
        </p:nvSpPr>
        <p:spPr bwMode="auto">
          <a:xfrm>
            <a:off x="1436813" y="1677519"/>
            <a:ext cx="2725640" cy="469232"/>
          </a:xfrm>
          <a:prstGeom prst="homePlate">
            <a:avLst>
              <a:gd name="adj" fmla="val 31144"/>
            </a:avLst>
          </a:prstGeom>
          <a:solidFill>
            <a:srgbClr val="F46D29"/>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lvl="0" indent="0" algn="ctr" defTabSz="914400" rtl="0" eaLnBrk="1" fontAlgn="base" latinLnBrk="0" hangingPunct="1">
              <a:lnSpc>
                <a:spcPct val="100000"/>
              </a:lnSpc>
              <a:spcBef>
                <a:spcPts val="1200"/>
              </a:spcBef>
              <a:spcAft>
                <a:spcPts val="0"/>
              </a:spcAft>
              <a:buClrTx/>
              <a:buSzTx/>
              <a:buFontTx/>
              <a:buNone/>
              <a:tabLst/>
              <a:defRPr/>
            </a:pPr>
            <a:r>
              <a:rPr lang="en-US" b="1">
                <a:solidFill>
                  <a:schemeClr val="bg1"/>
                </a:solidFill>
                <a:latin typeface="Calibri"/>
              </a:rPr>
              <a:t>TRADE FACILITATION</a:t>
            </a:r>
            <a:endParaRPr lang="en-US" b="1" dirty="0">
              <a:solidFill>
                <a:schemeClr val="bg1"/>
              </a:solidFill>
              <a:latin typeface="Calibri"/>
            </a:endParaRPr>
          </a:p>
        </p:txBody>
      </p:sp>
      <p:sp>
        <p:nvSpPr>
          <p:cNvPr id="168" name="Oval 167">
            <a:extLst>
              <a:ext uri="{FF2B5EF4-FFF2-40B4-BE49-F238E27FC236}">
                <a16:creationId xmlns:a16="http://schemas.microsoft.com/office/drawing/2014/main" id="{977DD890-5C4C-5F8B-8695-EA9697888E1F}"/>
              </a:ext>
            </a:extLst>
          </p:cNvPr>
          <p:cNvSpPr/>
          <p:nvPr/>
        </p:nvSpPr>
        <p:spPr bwMode="auto">
          <a:xfrm>
            <a:off x="695071" y="1677520"/>
            <a:ext cx="469232" cy="469232"/>
          </a:xfrm>
          <a:prstGeom prst="ellipse">
            <a:avLst/>
          </a:prstGeom>
          <a:solidFill>
            <a:srgbClr val="F46D29">
              <a:alpha val="15000"/>
            </a:srgbClr>
          </a:solidFill>
          <a:ln w="19050">
            <a:solidFill>
              <a:schemeClr val="bg1">
                <a:alpha val="50000"/>
              </a:schemeClr>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69" name="Trapezoid 168">
            <a:extLst>
              <a:ext uri="{FF2B5EF4-FFF2-40B4-BE49-F238E27FC236}">
                <a16:creationId xmlns:a16="http://schemas.microsoft.com/office/drawing/2014/main" id="{F4222B32-0F24-8771-9535-879FD2AA19CA}"/>
              </a:ext>
            </a:extLst>
          </p:cNvPr>
          <p:cNvSpPr/>
          <p:nvPr/>
        </p:nvSpPr>
        <p:spPr bwMode="auto">
          <a:xfrm rot="5400000">
            <a:off x="915916" y="2711726"/>
            <a:ext cx="701390" cy="61913"/>
          </a:xfrm>
          <a:prstGeom prst="trapezoid">
            <a:avLst>
              <a:gd name="adj" fmla="val 82895"/>
            </a:avLst>
          </a:prstGeom>
          <a:solidFill>
            <a:schemeClr val="accent3">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0" name="Arrow: Pentagon 169">
            <a:extLst>
              <a:ext uri="{FF2B5EF4-FFF2-40B4-BE49-F238E27FC236}">
                <a16:creationId xmlns:a16="http://schemas.microsoft.com/office/drawing/2014/main" id="{0C08AB78-7A9A-6740-E3D5-AB7620205216}"/>
              </a:ext>
            </a:extLst>
          </p:cNvPr>
          <p:cNvSpPr/>
          <p:nvPr/>
        </p:nvSpPr>
        <p:spPr bwMode="auto">
          <a:xfrm>
            <a:off x="1294840" y="2452340"/>
            <a:ext cx="2950664" cy="600002"/>
          </a:xfrm>
          <a:prstGeom prst="homePlate">
            <a:avLst>
              <a:gd name="adj" fmla="val 31380"/>
            </a:avLst>
          </a:prstGeom>
          <a:solidFill>
            <a:srgbClr val="8F1838"/>
          </a:solidFill>
          <a:ln>
            <a:no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1" name="Rectangle: Top Corners Rounded 170">
            <a:extLst>
              <a:ext uri="{FF2B5EF4-FFF2-40B4-BE49-F238E27FC236}">
                <a16:creationId xmlns:a16="http://schemas.microsoft.com/office/drawing/2014/main" id="{C31D277C-0E26-9594-6ECC-7F2A2E0B4367}"/>
              </a:ext>
            </a:extLst>
          </p:cNvPr>
          <p:cNvSpPr/>
          <p:nvPr/>
        </p:nvSpPr>
        <p:spPr bwMode="auto">
          <a:xfrm rot="16200000">
            <a:off x="578992" y="2443915"/>
            <a:ext cx="701390" cy="616852"/>
          </a:xfrm>
          <a:prstGeom prst="round2SameRect">
            <a:avLst/>
          </a:prstGeom>
          <a:solidFill>
            <a:srgbClr val="8F1838"/>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2" name="Arrow: Pentagon 171">
            <a:extLst>
              <a:ext uri="{FF2B5EF4-FFF2-40B4-BE49-F238E27FC236}">
                <a16:creationId xmlns:a16="http://schemas.microsoft.com/office/drawing/2014/main" id="{7E6A92EF-52AD-1430-CF1B-8243A2E76364}"/>
              </a:ext>
            </a:extLst>
          </p:cNvPr>
          <p:cNvSpPr/>
          <p:nvPr/>
        </p:nvSpPr>
        <p:spPr bwMode="auto">
          <a:xfrm>
            <a:off x="1436813" y="2517723"/>
            <a:ext cx="2725640" cy="469232"/>
          </a:xfrm>
          <a:prstGeom prst="homePlate">
            <a:avLst>
              <a:gd name="adj" fmla="val 31144"/>
            </a:avLst>
          </a:prstGeom>
          <a:solidFill>
            <a:srgbClr val="C51F35"/>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ts val="1200"/>
              </a:spcBef>
            </a:pPr>
            <a:r>
              <a:rPr lang="en-US" b="1" dirty="0">
                <a:solidFill>
                  <a:schemeClr val="bg1"/>
                </a:solidFill>
                <a:latin typeface="Calibri"/>
              </a:rPr>
              <a:t>PRODUCTIVE CAPACITY</a:t>
            </a:r>
          </a:p>
        </p:txBody>
      </p:sp>
      <p:sp>
        <p:nvSpPr>
          <p:cNvPr id="173" name="Oval 172">
            <a:extLst>
              <a:ext uri="{FF2B5EF4-FFF2-40B4-BE49-F238E27FC236}">
                <a16:creationId xmlns:a16="http://schemas.microsoft.com/office/drawing/2014/main" id="{974A8F6E-D6C6-CAE6-F193-46BB555A347D}"/>
              </a:ext>
            </a:extLst>
          </p:cNvPr>
          <p:cNvSpPr/>
          <p:nvPr/>
        </p:nvSpPr>
        <p:spPr bwMode="auto">
          <a:xfrm>
            <a:off x="695071" y="2517724"/>
            <a:ext cx="469232" cy="469232"/>
          </a:xfrm>
          <a:prstGeom prst="ellipse">
            <a:avLst/>
          </a:prstGeom>
          <a:solidFill>
            <a:srgbClr val="C51F35">
              <a:alpha val="15000"/>
            </a:srgbClr>
          </a:solidFill>
          <a:ln w="19050">
            <a:solidFill>
              <a:schemeClr val="bg1">
                <a:alpha val="50000"/>
              </a:schemeClr>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4" name="Trapezoid 173">
            <a:extLst>
              <a:ext uri="{FF2B5EF4-FFF2-40B4-BE49-F238E27FC236}">
                <a16:creationId xmlns:a16="http://schemas.microsoft.com/office/drawing/2014/main" id="{6B374C14-8C86-8281-6102-5F34FA921264}"/>
              </a:ext>
            </a:extLst>
          </p:cNvPr>
          <p:cNvSpPr/>
          <p:nvPr/>
        </p:nvSpPr>
        <p:spPr bwMode="auto">
          <a:xfrm rot="5400000">
            <a:off x="915915" y="3561590"/>
            <a:ext cx="701390" cy="61913"/>
          </a:xfrm>
          <a:prstGeom prst="trapezoid">
            <a:avLst>
              <a:gd name="adj" fmla="val 82895"/>
            </a:avLst>
          </a:prstGeom>
          <a:solidFill>
            <a:schemeClr val="accent4">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5" name="Arrow: Pentagon 174">
            <a:extLst>
              <a:ext uri="{FF2B5EF4-FFF2-40B4-BE49-F238E27FC236}">
                <a16:creationId xmlns:a16="http://schemas.microsoft.com/office/drawing/2014/main" id="{18003A24-85FA-6C91-AA27-6AE4C46C61C5}"/>
              </a:ext>
            </a:extLst>
          </p:cNvPr>
          <p:cNvSpPr/>
          <p:nvPr/>
        </p:nvSpPr>
        <p:spPr bwMode="auto">
          <a:xfrm>
            <a:off x="1294840" y="3292544"/>
            <a:ext cx="2950664" cy="600002"/>
          </a:xfrm>
          <a:prstGeom prst="homePlate">
            <a:avLst>
              <a:gd name="adj" fmla="val 31380"/>
            </a:avLst>
          </a:prstGeom>
          <a:solidFill>
            <a:srgbClr val="F99E29"/>
          </a:solidFill>
          <a:ln>
            <a:no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6" name="Rectangle: Top Corners Rounded 175">
            <a:extLst>
              <a:ext uri="{FF2B5EF4-FFF2-40B4-BE49-F238E27FC236}">
                <a16:creationId xmlns:a16="http://schemas.microsoft.com/office/drawing/2014/main" id="{B0B7B1B7-511F-A510-EFBB-7EA2A6975357}"/>
              </a:ext>
            </a:extLst>
          </p:cNvPr>
          <p:cNvSpPr/>
          <p:nvPr/>
        </p:nvSpPr>
        <p:spPr bwMode="auto">
          <a:xfrm rot="16200000">
            <a:off x="578992" y="3284119"/>
            <a:ext cx="701390" cy="616852"/>
          </a:xfrm>
          <a:prstGeom prst="round2SameRect">
            <a:avLst/>
          </a:prstGeom>
          <a:solidFill>
            <a:srgbClr val="F99E29"/>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7" name="Arrow: Pentagon 176">
            <a:extLst>
              <a:ext uri="{FF2B5EF4-FFF2-40B4-BE49-F238E27FC236}">
                <a16:creationId xmlns:a16="http://schemas.microsoft.com/office/drawing/2014/main" id="{3857B8D0-D269-BDB0-619F-C454A492DC2C}"/>
              </a:ext>
            </a:extLst>
          </p:cNvPr>
          <p:cNvSpPr/>
          <p:nvPr/>
        </p:nvSpPr>
        <p:spPr bwMode="auto">
          <a:xfrm>
            <a:off x="1436813" y="3357927"/>
            <a:ext cx="2725640" cy="469232"/>
          </a:xfrm>
          <a:prstGeom prst="homePlate">
            <a:avLst>
              <a:gd name="adj" fmla="val 31144"/>
            </a:avLst>
          </a:prstGeom>
          <a:solidFill>
            <a:srgbClr val="FEB614"/>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ts val="1200"/>
              </a:spcBef>
            </a:pPr>
            <a:r>
              <a:rPr lang="en-US" b="1" dirty="0">
                <a:solidFill>
                  <a:schemeClr val="bg1"/>
                </a:solidFill>
                <a:latin typeface="Calibri"/>
              </a:rPr>
              <a:t>TRADE-RELATED INFRASTRUCTURE</a:t>
            </a:r>
          </a:p>
        </p:txBody>
      </p:sp>
      <p:sp>
        <p:nvSpPr>
          <p:cNvPr id="178" name="Oval 177">
            <a:extLst>
              <a:ext uri="{FF2B5EF4-FFF2-40B4-BE49-F238E27FC236}">
                <a16:creationId xmlns:a16="http://schemas.microsoft.com/office/drawing/2014/main" id="{EFEC8038-9E57-113B-D311-5443394D64AA}"/>
              </a:ext>
            </a:extLst>
          </p:cNvPr>
          <p:cNvSpPr/>
          <p:nvPr/>
        </p:nvSpPr>
        <p:spPr bwMode="auto">
          <a:xfrm>
            <a:off x="695071" y="3357928"/>
            <a:ext cx="469232" cy="469232"/>
          </a:xfrm>
          <a:prstGeom prst="ellipse">
            <a:avLst/>
          </a:prstGeom>
          <a:solidFill>
            <a:srgbClr val="FEB614">
              <a:alpha val="15000"/>
            </a:srgbClr>
          </a:solidFill>
          <a:ln w="19050">
            <a:solidFill>
              <a:schemeClr val="bg1">
                <a:alpha val="50000"/>
              </a:schemeClr>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79" name="Trapezoid 178">
            <a:extLst>
              <a:ext uri="{FF2B5EF4-FFF2-40B4-BE49-F238E27FC236}">
                <a16:creationId xmlns:a16="http://schemas.microsoft.com/office/drawing/2014/main" id="{CCFD0B14-3B0C-B962-540E-65B6706984CA}"/>
              </a:ext>
            </a:extLst>
          </p:cNvPr>
          <p:cNvSpPr/>
          <p:nvPr/>
        </p:nvSpPr>
        <p:spPr bwMode="auto">
          <a:xfrm rot="5400000">
            <a:off x="915914" y="4411453"/>
            <a:ext cx="701390" cy="61913"/>
          </a:xfrm>
          <a:prstGeom prst="trapezoid">
            <a:avLst>
              <a:gd name="adj" fmla="val 82895"/>
            </a:avLst>
          </a:prstGeom>
          <a:solidFill>
            <a:schemeClr val="accent5">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0" name="Arrow: Pentagon 179">
            <a:extLst>
              <a:ext uri="{FF2B5EF4-FFF2-40B4-BE49-F238E27FC236}">
                <a16:creationId xmlns:a16="http://schemas.microsoft.com/office/drawing/2014/main" id="{DD56A95C-70BE-1443-E016-CB5EACDE0A0C}"/>
              </a:ext>
            </a:extLst>
          </p:cNvPr>
          <p:cNvSpPr/>
          <p:nvPr/>
        </p:nvSpPr>
        <p:spPr bwMode="auto">
          <a:xfrm>
            <a:off x="1294840" y="4132748"/>
            <a:ext cx="2950664" cy="600002"/>
          </a:xfrm>
          <a:prstGeom prst="homePlate">
            <a:avLst>
              <a:gd name="adj" fmla="val 31380"/>
            </a:avLst>
          </a:prstGeom>
          <a:solidFill>
            <a:srgbClr val="117DBE"/>
          </a:solidFill>
          <a:ln>
            <a:no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1" name="Rectangle: Top Corners Rounded 180">
            <a:extLst>
              <a:ext uri="{FF2B5EF4-FFF2-40B4-BE49-F238E27FC236}">
                <a16:creationId xmlns:a16="http://schemas.microsoft.com/office/drawing/2014/main" id="{CEE74323-08F9-9FAA-37AF-E035E0D8486F}"/>
              </a:ext>
            </a:extLst>
          </p:cNvPr>
          <p:cNvSpPr/>
          <p:nvPr/>
        </p:nvSpPr>
        <p:spPr bwMode="auto">
          <a:xfrm rot="16200000">
            <a:off x="578992" y="4124323"/>
            <a:ext cx="701390" cy="616852"/>
          </a:xfrm>
          <a:prstGeom prst="round2SameRect">
            <a:avLst/>
          </a:prstGeom>
          <a:solidFill>
            <a:srgbClr val="117DBE"/>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2" name="Arrow: Pentagon 181">
            <a:extLst>
              <a:ext uri="{FF2B5EF4-FFF2-40B4-BE49-F238E27FC236}">
                <a16:creationId xmlns:a16="http://schemas.microsoft.com/office/drawing/2014/main" id="{E3263332-0608-7D96-A1C5-33378BDEB158}"/>
              </a:ext>
            </a:extLst>
          </p:cNvPr>
          <p:cNvSpPr/>
          <p:nvPr/>
        </p:nvSpPr>
        <p:spPr bwMode="auto">
          <a:xfrm>
            <a:off x="1436813" y="4198131"/>
            <a:ext cx="2725640" cy="469232"/>
          </a:xfrm>
          <a:prstGeom prst="homePlate">
            <a:avLst>
              <a:gd name="adj" fmla="val 31144"/>
            </a:avLst>
          </a:prstGeom>
          <a:solidFill>
            <a:srgbClr val="0BADDB"/>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ts val="1200"/>
              </a:spcBef>
            </a:pPr>
            <a:r>
              <a:rPr lang="en-US" b="1">
                <a:solidFill>
                  <a:schemeClr val="bg1"/>
                </a:solidFill>
                <a:latin typeface="Calibri"/>
              </a:rPr>
              <a:t>TRADE FINANCE</a:t>
            </a:r>
            <a:endParaRPr lang="en-US" b="1" dirty="0">
              <a:solidFill>
                <a:schemeClr val="bg1"/>
              </a:solidFill>
              <a:latin typeface="Calibri"/>
            </a:endParaRPr>
          </a:p>
        </p:txBody>
      </p:sp>
      <p:sp>
        <p:nvSpPr>
          <p:cNvPr id="183" name="Oval 182">
            <a:extLst>
              <a:ext uri="{FF2B5EF4-FFF2-40B4-BE49-F238E27FC236}">
                <a16:creationId xmlns:a16="http://schemas.microsoft.com/office/drawing/2014/main" id="{92BC7FBD-1459-337A-CAB9-72A75F26B98A}"/>
              </a:ext>
            </a:extLst>
          </p:cNvPr>
          <p:cNvSpPr/>
          <p:nvPr/>
        </p:nvSpPr>
        <p:spPr bwMode="auto">
          <a:xfrm>
            <a:off x="695071" y="4198132"/>
            <a:ext cx="469232" cy="469232"/>
          </a:xfrm>
          <a:prstGeom prst="ellipse">
            <a:avLst/>
          </a:prstGeom>
          <a:solidFill>
            <a:schemeClr val="bg1">
              <a:alpha val="15000"/>
            </a:schemeClr>
          </a:solidFill>
          <a:ln w="19050">
            <a:solidFill>
              <a:schemeClr val="bg1">
                <a:alpha val="50000"/>
              </a:schemeClr>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4" name="Trapezoid 183">
            <a:extLst>
              <a:ext uri="{FF2B5EF4-FFF2-40B4-BE49-F238E27FC236}">
                <a16:creationId xmlns:a16="http://schemas.microsoft.com/office/drawing/2014/main" id="{92ADAC1E-7C28-75F5-C3F9-B65531E7105C}"/>
              </a:ext>
            </a:extLst>
          </p:cNvPr>
          <p:cNvSpPr/>
          <p:nvPr/>
        </p:nvSpPr>
        <p:spPr bwMode="auto">
          <a:xfrm rot="5400000">
            <a:off x="912267" y="5229646"/>
            <a:ext cx="701390" cy="61913"/>
          </a:xfrm>
          <a:prstGeom prst="trapezoid">
            <a:avLst>
              <a:gd name="adj" fmla="val 82895"/>
            </a:avLst>
          </a:prstGeom>
          <a:solidFill>
            <a:schemeClr val="accent6">
              <a:lumMod val="50000"/>
            </a:schemeClr>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5" name="Arrow: Pentagon 184">
            <a:extLst>
              <a:ext uri="{FF2B5EF4-FFF2-40B4-BE49-F238E27FC236}">
                <a16:creationId xmlns:a16="http://schemas.microsoft.com/office/drawing/2014/main" id="{23A8F36D-422B-F8AB-5C03-4AB0CB329A7F}"/>
              </a:ext>
            </a:extLst>
          </p:cNvPr>
          <p:cNvSpPr/>
          <p:nvPr/>
        </p:nvSpPr>
        <p:spPr bwMode="auto">
          <a:xfrm>
            <a:off x="1294840" y="4960601"/>
            <a:ext cx="2950664" cy="600002"/>
          </a:xfrm>
          <a:prstGeom prst="homePlate">
            <a:avLst>
              <a:gd name="adj" fmla="val 31380"/>
            </a:avLst>
          </a:prstGeom>
          <a:solidFill>
            <a:srgbClr val="497841"/>
          </a:solidFill>
          <a:ln>
            <a:no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6" name="Rectangle: Top Corners Rounded 185">
            <a:extLst>
              <a:ext uri="{FF2B5EF4-FFF2-40B4-BE49-F238E27FC236}">
                <a16:creationId xmlns:a16="http://schemas.microsoft.com/office/drawing/2014/main" id="{A845D5D2-9D55-DEA2-9A76-F72E4791E355}"/>
              </a:ext>
            </a:extLst>
          </p:cNvPr>
          <p:cNvSpPr/>
          <p:nvPr/>
        </p:nvSpPr>
        <p:spPr bwMode="auto">
          <a:xfrm rot="16200000">
            <a:off x="578992" y="4952176"/>
            <a:ext cx="701390" cy="616852"/>
          </a:xfrm>
          <a:prstGeom prst="round2SameRect">
            <a:avLst/>
          </a:prstGeom>
          <a:solidFill>
            <a:srgbClr val="497841"/>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7" name="Arrow: Pentagon 186">
            <a:extLst>
              <a:ext uri="{FF2B5EF4-FFF2-40B4-BE49-F238E27FC236}">
                <a16:creationId xmlns:a16="http://schemas.microsoft.com/office/drawing/2014/main" id="{F3DE9FCB-F724-1D51-DBCF-18631046AEB7}"/>
              </a:ext>
            </a:extLst>
          </p:cNvPr>
          <p:cNvSpPr/>
          <p:nvPr/>
        </p:nvSpPr>
        <p:spPr bwMode="auto">
          <a:xfrm>
            <a:off x="1436813" y="5025985"/>
            <a:ext cx="2725640" cy="469232"/>
          </a:xfrm>
          <a:prstGeom prst="homePlate">
            <a:avLst>
              <a:gd name="adj" fmla="val 31144"/>
            </a:avLst>
          </a:prstGeom>
          <a:solidFill>
            <a:srgbClr val="259C48"/>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ts val="1200"/>
              </a:spcBef>
            </a:pPr>
            <a:r>
              <a:rPr lang="en-US" b="1" dirty="0">
                <a:solidFill>
                  <a:schemeClr val="bg1"/>
                </a:solidFill>
                <a:latin typeface="Calibri"/>
              </a:rPr>
              <a:t>TRADE INFORMATION</a:t>
            </a:r>
          </a:p>
        </p:txBody>
      </p:sp>
      <p:sp>
        <p:nvSpPr>
          <p:cNvPr id="188" name="Oval 187">
            <a:extLst>
              <a:ext uri="{FF2B5EF4-FFF2-40B4-BE49-F238E27FC236}">
                <a16:creationId xmlns:a16="http://schemas.microsoft.com/office/drawing/2014/main" id="{47EB2C3B-2478-B02B-73F9-B556A477DAEA}"/>
              </a:ext>
            </a:extLst>
          </p:cNvPr>
          <p:cNvSpPr/>
          <p:nvPr/>
        </p:nvSpPr>
        <p:spPr bwMode="auto">
          <a:xfrm>
            <a:off x="695071" y="5025985"/>
            <a:ext cx="469232" cy="469232"/>
          </a:xfrm>
          <a:prstGeom prst="ellipse">
            <a:avLst/>
          </a:prstGeom>
          <a:solidFill>
            <a:schemeClr val="bg1">
              <a:alpha val="15000"/>
            </a:schemeClr>
          </a:solidFill>
          <a:ln w="19050">
            <a:solidFill>
              <a:schemeClr val="bg1">
                <a:alpha val="50000"/>
              </a:schemeClr>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89" name="TextBox 188">
            <a:extLst>
              <a:ext uri="{FF2B5EF4-FFF2-40B4-BE49-F238E27FC236}">
                <a16:creationId xmlns:a16="http://schemas.microsoft.com/office/drawing/2014/main" id="{475166EF-CCA8-6893-5B99-D2931F393405}"/>
              </a:ext>
            </a:extLst>
          </p:cNvPr>
          <p:cNvSpPr txBox="1"/>
          <p:nvPr/>
        </p:nvSpPr>
        <p:spPr>
          <a:xfrm>
            <a:off x="756669" y="919316"/>
            <a:ext cx="346036" cy="30523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pitchFamily="34" charset="0"/>
              </a:rPr>
              <a:t>01</a:t>
            </a:r>
          </a:p>
        </p:txBody>
      </p:sp>
      <p:sp>
        <p:nvSpPr>
          <p:cNvPr id="190" name="TextBox 189">
            <a:extLst>
              <a:ext uri="{FF2B5EF4-FFF2-40B4-BE49-F238E27FC236}">
                <a16:creationId xmlns:a16="http://schemas.microsoft.com/office/drawing/2014/main" id="{29337172-EAD1-F063-6A33-67C6072ECEDA}"/>
              </a:ext>
            </a:extLst>
          </p:cNvPr>
          <p:cNvSpPr txBox="1"/>
          <p:nvPr/>
        </p:nvSpPr>
        <p:spPr>
          <a:xfrm>
            <a:off x="756669" y="1759520"/>
            <a:ext cx="346036" cy="30523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pitchFamily="34" charset="0"/>
              </a:rPr>
              <a:t>02</a:t>
            </a:r>
          </a:p>
        </p:txBody>
      </p:sp>
      <p:sp>
        <p:nvSpPr>
          <p:cNvPr id="191" name="TextBox 190">
            <a:extLst>
              <a:ext uri="{FF2B5EF4-FFF2-40B4-BE49-F238E27FC236}">
                <a16:creationId xmlns:a16="http://schemas.microsoft.com/office/drawing/2014/main" id="{63EFDE52-0805-A281-A233-29DF5A45A5F0}"/>
              </a:ext>
            </a:extLst>
          </p:cNvPr>
          <p:cNvSpPr txBox="1"/>
          <p:nvPr/>
        </p:nvSpPr>
        <p:spPr>
          <a:xfrm>
            <a:off x="756669" y="2599724"/>
            <a:ext cx="346036" cy="30523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pitchFamily="34" charset="0"/>
              </a:rPr>
              <a:t>03</a:t>
            </a:r>
          </a:p>
        </p:txBody>
      </p:sp>
      <p:sp>
        <p:nvSpPr>
          <p:cNvPr id="192" name="TextBox 191">
            <a:extLst>
              <a:ext uri="{FF2B5EF4-FFF2-40B4-BE49-F238E27FC236}">
                <a16:creationId xmlns:a16="http://schemas.microsoft.com/office/drawing/2014/main" id="{17652E02-5896-5784-BFA0-900F9EE21040}"/>
              </a:ext>
            </a:extLst>
          </p:cNvPr>
          <p:cNvSpPr txBox="1"/>
          <p:nvPr/>
        </p:nvSpPr>
        <p:spPr>
          <a:xfrm>
            <a:off x="756669" y="3439928"/>
            <a:ext cx="346036" cy="30523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pitchFamily="34" charset="0"/>
              </a:rPr>
              <a:t>04</a:t>
            </a:r>
          </a:p>
        </p:txBody>
      </p:sp>
      <p:sp>
        <p:nvSpPr>
          <p:cNvPr id="193" name="TextBox 192">
            <a:extLst>
              <a:ext uri="{FF2B5EF4-FFF2-40B4-BE49-F238E27FC236}">
                <a16:creationId xmlns:a16="http://schemas.microsoft.com/office/drawing/2014/main" id="{974A543B-62B6-DE83-5036-23AB08D6B93E}"/>
              </a:ext>
            </a:extLst>
          </p:cNvPr>
          <p:cNvSpPr txBox="1"/>
          <p:nvPr/>
        </p:nvSpPr>
        <p:spPr>
          <a:xfrm>
            <a:off x="756669" y="4280132"/>
            <a:ext cx="346036" cy="30523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pitchFamily="34" charset="0"/>
              </a:rPr>
              <a:t>05</a:t>
            </a:r>
          </a:p>
        </p:txBody>
      </p:sp>
      <p:sp>
        <p:nvSpPr>
          <p:cNvPr id="194" name="TextBox 193">
            <a:extLst>
              <a:ext uri="{FF2B5EF4-FFF2-40B4-BE49-F238E27FC236}">
                <a16:creationId xmlns:a16="http://schemas.microsoft.com/office/drawing/2014/main" id="{6FB8DB19-A518-50D9-0CBA-D38C1937CA07}"/>
              </a:ext>
            </a:extLst>
          </p:cNvPr>
          <p:cNvSpPr txBox="1"/>
          <p:nvPr/>
        </p:nvSpPr>
        <p:spPr>
          <a:xfrm>
            <a:off x="756669" y="5107985"/>
            <a:ext cx="346036" cy="305233"/>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pitchFamily="34" charset="0"/>
              </a:rPr>
              <a:t>06</a:t>
            </a:r>
          </a:p>
        </p:txBody>
      </p:sp>
      <p:sp>
        <p:nvSpPr>
          <p:cNvPr id="213" name="Trapezoid 212">
            <a:extLst>
              <a:ext uri="{FF2B5EF4-FFF2-40B4-BE49-F238E27FC236}">
                <a16:creationId xmlns:a16="http://schemas.microsoft.com/office/drawing/2014/main" id="{C05A86B7-EBC1-8B30-41B8-A1267118B516}"/>
              </a:ext>
            </a:extLst>
          </p:cNvPr>
          <p:cNvSpPr/>
          <p:nvPr/>
        </p:nvSpPr>
        <p:spPr bwMode="auto">
          <a:xfrm rot="5400000">
            <a:off x="912267" y="6076889"/>
            <a:ext cx="701390" cy="61913"/>
          </a:xfrm>
          <a:prstGeom prst="trapezoid">
            <a:avLst>
              <a:gd name="adj" fmla="val 82895"/>
            </a:avLst>
          </a:prstGeom>
          <a:solidFill>
            <a:srgbClr val="880A76"/>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4" name="Arrow: Pentagon 213">
            <a:extLst>
              <a:ext uri="{FF2B5EF4-FFF2-40B4-BE49-F238E27FC236}">
                <a16:creationId xmlns:a16="http://schemas.microsoft.com/office/drawing/2014/main" id="{8A15CBED-5FE4-2886-9728-7E9C8D1CE099}"/>
              </a:ext>
            </a:extLst>
          </p:cNvPr>
          <p:cNvSpPr/>
          <p:nvPr/>
        </p:nvSpPr>
        <p:spPr bwMode="auto">
          <a:xfrm>
            <a:off x="1294840" y="5807844"/>
            <a:ext cx="2950664" cy="600002"/>
          </a:xfrm>
          <a:prstGeom prst="homePlate">
            <a:avLst>
              <a:gd name="adj" fmla="val 31380"/>
            </a:avLst>
          </a:prstGeom>
          <a:solidFill>
            <a:srgbClr val="AB0D94"/>
          </a:solidFill>
          <a:ln>
            <a:noFill/>
          </a:ln>
          <a:effectLst>
            <a:outerShdw blurRad="50800" dist="38100" algn="l" rotWithShape="0">
              <a:prstClr val="black">
                <a:alpha val="40000"/>
              </a:prstClr>
            </a:outerShdw>
          </a:effectLst>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5" name="Rectangle: Top Corners Rounded 214">
            <a:extLst>
              <a:ext uri="{FF2B5EF4-FFF2-40B4-BE49-F238E27FC236}">
                <a16:creationId xmlns:a16="http://schemas.microsoft.com/office/drawing/2014/main" id="{EE755964-BFFC-5835-3431-4339F8B2E724}"/>
              </a:ext>
            </a:extLst>
          </p:cNvPr>
          <p:cNvSpPr/>
          <p:nvPr/>
        </p:nvSpPr>
        <p:spPr bwMode="auto">
          <a:xfrm rot="16200000">
            <a:off x="578992" y="5799419"/>
            <a:ext cx="701390" cy="616852"/>
          </a:xfrm>
          <a:prstGeom prst="round2SameRect">
            <a:avLst/>
          </a:prstGeom>
          <a:solidFill>
            <a:srgbClr val="AB0D94"/>
          </a:solidFill>
          <a:ln>
            <a:no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6" name="Arrow: Pentagon 215">
            <a:extLst>
              <a:ext uri="{FF2B5EF4-FFF2-40B4-BE49-F238E27FC236}">
                <a16:creationId xmlns:a16="http://schemas.microsoft.com/office/drawing/2014/main" id="{BFD62A74-6C4D-E21C-8A6D-38E5F745D791}"/>
              </a:ext>
            </a:extLst>
          </p:cNvPr>
          <p:cNvSpPr/>
          <p:nvPr/>
        </p:nvSpPr>
        <p:spPr bwMode="auto">
          <a:xfrm>
            <a:off x="1436813" y="5873228"/>
            <a:ext cx="2725640" cy="469232"/>
          </a:xfrm>
          <a:prstGeom prst="homePlate">
            <a:avLst>
              <a:gd name="adj" fmla="val 31144"/>
            </a:avLst>
          </a:prstGeom>
          <a:solidFill>
            <a:srgbClr val="E31385"/>
          </a:solidFill>
          <a:ln w="19050">
            <a:noFill/>
          </a:ln>
          <a:effectLst>
            <a:outerShdw blurRad="50800" dist="38100" algn="l"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algn="ctr" fontAlgn="base">
              <a:spcBef>
                <a:spcPts val="1200"/>
              </a:spcBef>
            </a:pPr>
            <a:r>
              <a:rPr lang="en-US" b="1" dirty="0">
                <a:solidFill>
                  <a:schemeClr val="bg1"/>
                </a:solidFill>
                <a:latin typeface="Calibri"/>
              </a:rPr>
              <a:t>FACTOR MARKET INTEGRATION</a:t>
            </a:r>
          </a:p>
        </p:txBody>
      </p:sp>
      <p:sp>
        <p:nvSpPr>
          <p:cNvPr id="217" name="Oval 216">
            <a:extLst>
              <a:ext uri="{FF2B5EF4-FFF2-40B4-BE49-F238E27FC236}">
                <a16:creationId xmlns:a16="http://schemas.microsoft.com/office/drawing/2014/main" id="{52391247-537D-6753-1E22-D13C361D0738}"/>
              </a:ext>
            </a:extLst>
          </p:cNvPr>
          <p:cNvSpPr/>
          <p:nvPr/>
        </p:nvSpPr>
        <p:spPr bwMode="auto">
          <a:xfrm>
            <a:off x="695071" y="5873228"/>
            <a:ext cx="469232" cy="469232"/>
          </a:xfrm>
          <a:prstGeom prst="ellipse">
            <a:avLst/>
          </a:prstGeom>
          <a:solidFill>
            <a:schemeClr val="bg1">
              <a:alpha val="15000"/>
            </a:schemeClr>
          </a:solidFill>
          <a:ln w="19050">
            <a:solidFill>
              <a:schemeClr val="bg1">
                <a:alpha val="50000"/>
              </a:schemeClr>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8" name="TextBox 217">
            <a:extLst>
              <a:ext uri="{FF2B5EF4-FFF2-40B4-BE49-F238E27FC236}">
                <a16:creationId xmlns:a16="http://schemas.microsoft.com/office/drawing/2014/main" id="{F5AD96ED-4EC4-0321-F97A-78E9B2111B86}"/>
              </a:ext>
            </a:extLst>
          </p:cNvPr>
          <p:cNvSpPr txBox="1"/>
          <p:nvPr/>
        </p:nvSpPr>
        <p:spPr>
          <a:xfrm>
            <a:off x="720335" y="5955228"/>
            <a:ext cx="41870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white"/>
                </a:solidFill>
                <a:effectLst/>
                <a:uLnTx/>
                <a:uFillTx/>
                <a:latin typeface="Calibri"/>
                <a:ea typeface="+mn-ea"/>
                <a:cs typeface="Arial" pitchFamily="34" charset="0"/>
              </a:rPr>
              <a:t>07</a:t>
            </a:r>
          </a:p>
        </p:txBody>
      </p:sp>
      <p:graphicFrame>
        <p:nvGraphicFramePr>
          <p:cNvPr id="220" name="Chart 219">
            <a:extLst>
              <a:ext uri="{FF2B5EF4-FFF2-40B4-BE49-F238E27FC236}">
                <a16:creationId xmlns:a16="http://schemas.microsoft.com/office/drawing/2014/main" id="{9A650423-3061-CC8E-5CFB-DAAA9B7E5FF4}"/>
              </a:ext>
            </a:extLst>
          </p:cNvPr>
          <p:cNvGraphicFramePr/>
          <p:nvPr/>
        </p:nvGraphicFramePr>
        <p:xfrm>
          <a:off x="4707925" y="985915"/>
          <a:ext cx="7393460" cy="2454013"/>
        </p:xfrm>
        <a:graphic>
          <a:graphicData uri="http://schemas.openxmlformats.org/drawingml/2006/chart">
            <c:chart xmlns:c="http://schemas.openxmlformats.org/drawingml/2006/chart" xmlns:r="http://schemas.openxmlformats.org/officeDocument/2006/relationships" r:id="rId3"/>
          </a:graphicData>
        </a:graphic>
      </p:graphicFrame>
      <p:sp>
        <p:nvSpPr>
          <p:cNvPr id="221" name="TextBox 220">
            <a:extLst>
              <a:ext uri="{FF2B5EF4-FFF2-40B4-BE49-F238E27FC236}">
                <a16:creationId xmlns:a16="http://schemas.microsoft.com/office/drawing/2014/main" id="{AE6C0F74-E8A1-4C24-CB1D-E4C989657CF0}"/>
              </a:ext>
            </a:extLst>
          </p:cNvPr>
          <p:cNvSpPr txBox="1"/>
          <p:nvPr/>
        </p:nvSpPr>
        <p:spPr>
          <a:xfrm>
            <a:off x="6721489" y="724901"/>
            <a:ext cx="3364062" cy="369332"/>
          </a:xfrm>
          <a:prstGeom prst="rect">
            <a:avLst/>
          </a:prstGeom>
          <a:noFill/>
        </p:spPr>
        <p:txBody>
          <a:bodyPr wrap="none" rtlCol="0">
            <a:spAutoFit/>
          </a:bodyPr>
          <a:lstStyle/>
          <a:p>
            <a:r>
              <a:rPr lang="en-US" b="1" dirty="0"/>
              <a:t>Evolution of Intra-African exports</a:t>
            </a:r>
          </a:p>
        </p:txBody>
      </p:sp>
      <p:sp>
        <p:nvSpPr>
          <p:cNvPr id="222" name="TextBox 221">
            <a:extLst>
              <a:ext uri="{FF2B5EF4-FFF2-40B4-BE49-F238E27FC236}">
                <a16:creationId xmlns:a16="http://schemas.microsoft.com/office/drawing/2014/main" id="{F7D08777-408A-12E6-A696-26EA1732C72F}"/>
              </a:ext>
            </a:extLst>
          </p:cNvPr>
          <p:cNvSpPr txBox="1"/>
          <p:nvPr/>
        </p:nvSpPr>
        <p:spPr>
          <a:xfrm rot="16200000">
            <a:off x="-716271" y="3286591"/>
            <a:ext cx="2070695" cy="461665"/>
          </a:xfrm>
          <a:prstGeom prst="rect">
            <a:avLst/>
          </a:prstGeom>
          <a:noFill/>
        </p:spPr>
        <p:txBody>
          <a:bodyPr wrap="none" rtlCol="0">
            <a:spAutoFit/>
          </a:bodyPr>
          <a:lstStyle/>
          <a:p>
            <a:r>
              <a:rPr lang="en-US" sz="2400" b="1" dirty="0"/>
              <a:t>BIAT CLUSTERS</a:t>
            </a:r>
          </a:p>
        </p:txBody>
      </p:sp>
      <p:sp>
        <p:nvSpPr>
          <p:cNvPr id="224" name="TextBox 223">
            <a:extLst>
              <a:ext uri="{FF2B5EF4-FFF2-40B4-BE49-F238E27FC236}">
                <a16:creationId xmlns:a16="http://schemas.microsoft.com/office/drawing/2014/main" id="{E1E30DB1-8AA4-6D62-A474-7A915E8D89C8}"/>
              </a:ext>
            </a:extLst>
          </p:cNvPr>
          <p:cNvSpPr txBox="1"/>
          <p:nvPr/>
        </p:nvSpPr>
        <p:spPr>
          <a:xfrm>
            <a:off x="10241580" y="3292544"/>
            <a:ext cx="1859805" cy="230832"/>
          </a:xfrm>
          <a:prstGeom prst="rect">
            <a:avLst/>
          </a:prstGeom>
          <a:noFill/>
        </p:spPr>
        <p:txBody>
          <a:bodyPr wrap="none" rtlCol="0">
            <a:spAutoFit/>
          </a:bodyPr>
          <a:lstStyle/>
          <a:p>
            <a:r>
              <a:rPr lang="en-US" sz="900" dirty="0">
                <a:solidFill>
                  <a:schemeClr val="bg1">
                    <a:lumMod val="75000"/>
                  </a:schemeClr>
                </a:solidFill>
              </a:rPr>
              <a:t>Source: ECA based on UNCTAD data</a:t>
            </a:r>
          </a:p>
        </p:txBody>
      </p:sp>
      <p:sp>
        <p:nvSpPr>
          <p:cNvPr id="225" name="Left Brace 224">
            <a:extLst>
              <a:ext uri="{FF2B5EF4-FFF2-40B4-BE49-F238E27FC236}">
                <a16:creationId xmlns:a16="http://schemas.microsoft.com/office/drawing/2014/main" id="{63A128BF-79E2-F3F4-03A9-94395BC235FA}"/>
              </a:ext>
            </a:extLst>
          </p:cNvPr>
          <p:cNvSpPr/>
          <p:nvPr/>
        </p:nvSpPr>
        <p:spPr>
          <a:xfrm rot="16200000">
            <a:off x="5973506" y="2707403"/>
            <a:ext cx="185351" cy="881582"/>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6" name="TextBox 225">
            <a:extLst>
              <a:ext uri="{FF2B5EF4-FFF2-40B4-BE49-F238E27FC236}">
                <a16:creationId xmlns:a16="http://schemas.microsoft.com/office/drawing/2014/main" id="{DFEB6205-609A-8A01-17A7-FAEDD71CC65B}"/>
              </a:ext>
            </a:extLst>
          </p:cNvPr>
          <p:cNvSpPr txBox="1"/>
          <p:nvPr/>
        </p:nvSpPr>
        <p:spPr>
          <a:xfrm>
            <a:off x="5713911" y="3177128"/>
            <a:ext cx="739305" cy="230832"/>
          </a:xfrm>
          <a:prstGeom prst="rect">
            <a:avLst/>
          </a:prstGeom>
          <a:noFill/>
        </p:spPr>
        <p:txBody>
          <a:bodyPr wrap="none" rtlCol="0">
            <a:spAutoFit/>
          </a:bodyPr>
          <a:lstStyle/>
          <a:p>
            <a:r>
              <a:rPr lang="en-US" sz="900" dirty="0"/>
              <a:t>Before BIAT</a:t>
            </a:r>
          </a:p>
        </p:txBody>
      </p:sp>
      <p:sp>
        <p:nvSpPr>
          <p:cNvPr id="231" name="Rectangle 230">
            <a:extLst>
              <a:ext uri="{FF2B5EF4-FFF2-40B4-BE49-F238E27FC236}">
                <a16:creationId xmlns:a16="http://schemas.microsoft.com/office/drawing/2014/main" id="{2BB491A5-EE25-A75F-811B-99EEB9468E83}"/>
              </a:ext>
            </a:extLst>
          </p:cNvPr>
          <p:cNvSpPr/>
          <p:nvPr/>
        </p:nvSpPr>
        <p:spPr>
          <a:xfrm>
            <a:off x="4603468" y="3561538"/>
            <a:ext cx="7393460" cy="2827070"/>
          </a:xfrm>
          <a:prstGeom prst="rect">
            <a:avLst/>
          </a:prstGeom>
          <a:solidFill>
            <a:srgbClr val="085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lgn="just">
              <a:spcAft>
                <a:spcPts val="600"/>
              </a:spcAft>
              <a:buFont typeface="Arial" panose="020B0604020202020204" pitchFamily="34" charset="0"/>
              <a:buChar char="•"/>
            </a:pPr>
            <a:r>
              <a:rPr lang="en-US" b="1" i="0" dirty="0">
                <a:solidFill>
                  <a:schemeClr val="bg1"/>
                </a:solidFill>
                <a:effectLst/>
              </a:rPr>
              <a:t>Despite notable efforts to implement BIAT clusters, intra-African exports averaged 15.9% in 2023, while imports averaged 13.4%.</a:t>
            </a:r>
          </a:p>
          <a:p>
            <a:pPr marL="285750" indent="-285750" algn="just">
              <a:spcAft>
                <a:spcPts val="600"/>
              </a:spcAft>
              <a:buFont typeface="Arial" panose="020B0604020202020204" pitchFamily="34" charset="0"/>
              <a:buChar char="•"/>
            </a:pPr>
            <a:r>
              <a:rPr lang="en-US" b="1" dirty="0">
                <a:solidFill>
                  <a:schemeClr val="bg1"/>
                </a:solidFill>
              </a:rPr>
              <a:t>Primary products made up 56% of African exports to the rest of the world, while </a:t>
            </a:r>
            <a:r>
              <a:rPr lang="en-US" b="1" dirty="0">
                <a:solidFill>
                  <a:srgbClr val="FFC000"/>
                </a:solidFill>
              </a:rPr>
              <a:t>resource-based and low- to medium-technology manufactures constituted 65% of intra-African exports</a:t>
            </a:r>
            <a:r>
              <a:rPr lang="en-US" b="1" dirty="0">
                <a:solidFill>
                  <a:schemeClr val="bg1"/>
                </a:solidFill>
              </a:rPr>
              <a:t>.</a:t>
            </a:r>
          </a:p>
          <a:p>
            <a:pPr marL="285750" indent="-285750" algn="just">
              <a:spcAft>
                <a:spcPts val="600"/>
              </a:spcAft>
              <a:buFont typeface="Arial" panose="020B0604020202020204" pitchFamily="34" charset="0"/>
              <a:buChar char="•"/>
            </a:pPr>
            <a:r>
              <a:rPr lang="en-US" b="1" dirty="0">
                <a:solidFill>
                  <a:schemeClr val="bg1"/>
                </a:solidFill>
              </a:rPr>
              <a:t>Implementing BIAT clusters is crucial for boosting intra-African trade and creating a more balanced trade composition that retains jobs, encourages innovation, and fosters economic diversification within the continent.</a:t>
            </a:r>
            <a:endParaRPr lang="en-US" b="1" i="0" dirty="0">
              <a:solidFill>
                <a:schemeClr val="bg1"/>
              </a:solidFill>
              <a:effectLst/>
            </a:endParaRPr>
          </a:p>
        </p:txBody>
      </p:sp>
    </p:spTree>
    <p:extLst>
      <p:ext uri="{BB962C8B-B14F-4D97-AF65-F5344CB8AC3E}">
        <p14:creationId xmlns:p14="http://schemas.microsoft.com/office/powerpoint/2010/main" val="6978259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45C7D5-10ED-4170-78E3-255B83E6B143}"/>
            </a:ext>
          </a:extLst>
        </p:cNvPr>
        <p:cNvGrpSpPr/>
        <p:nvPr/>
      </p:nvGrpSpPr>
      <p:grpSpPr>
        <a:xfrm>
          <a:off x="0" y="0"/>
          <a:ext cx="0" cy="0"/>
          <a:chOff x="0" y="0"/>
          <a:chExt cx="0" cy="0"/>
        </a:xfrm>
      </p:grpSpPr>
      <p:pic>
        <p:nvPicPr>
          <p:cNvPr id="1026" name="Picture 2" descr="African countries are stuck on the free movement of people. How to break  the logjam |">
            <a:extLst>
              <a:ext uri="{FF2B5EF4-FFF2-40B4-BE49-F238E27FC236}">
                <a16:creationId xmlns:a16="http://schemas.microsoft.com/office/drawing/2014/main" id="{70268619-B655-A52F-85FA-CB47CD00D2E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2594" y="612934"/>
            <a:ext cx="4405884" cy="2937256"/>
          </a:xfrm>
          <a:prstGeom prst="rect">
            <a:avLst/>
          </a:prstGeom>
          <a:noFill/>
          <a:extLst>
            <a:ext uri="{909E8E84-426E-40DD-AFC4-6F175D3DCCD1}">
              <a14:hiddenFill xmlns:a14="http://schemas.microsoft.com/office/drawing/2010/main">
                <a:solidFill>
                  <a:srgbClr val="FFFFFF"/>
                </a:solidFill>
              </a14:hiddenFill>
            </a:ext>
          </a:extLst>
        </p:spPr>
      </p:pic>
      <p:sp>
        <p:nvSpPr>
          <p:cNvPr id="14" name="Rectângulo arredondado 8">
            <a:extLst>
              <a:ext uri="{FF2B5EF4-FFF2-40B4-BE49-F238E27FC236}">
                <a16:creationId xmlns:a16="http://schemas.microsoft.com/office/drawing/2014/main" id="{58787DFA-BF61-DE91-163C-0CFC5B067823}"/>
              </a:ext>
            </a:extLst>
          </p:cNvPr>
          <p:cNvSpPr/>
          <p:nvPr/>
        </p:nvSpPr>
        <p:spPr>
          <a:xfrm>
            <a:off x="0" y="34052"/>
            <a:ext cx="12192000" cy="544830"/>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91440" bIns="91440" rtlCol="0" anchor="ctr">
            <a:spAutoFit/>
          </a:bodyPr>
          <a:lstStyle/>
          <a:p>
            <a:pPr marL="357188"/>
            <a:r>
              <a:rPr lang="en-US" sz="2000" b="1" dirty="0"/>
              <a:t>3. Opportunities: Enhancing FMP, Labor Mobility and Skills Portability for the Realization of the AfCFTA</a:t>
            </a:r>
          </a:p>
        </p:txBody>
      </p:sp>
      <p:sp>
        <p:nvSpPr>
          <p:cNvPr id="6" name="TextBox 5">
            <a:extLst>
              <a:ext uri="{FF2B5EF4-FFF2-40B4-BE49-F238E27FC236}">
                <a16:creationId xmlns:a16="http://schemas.microsoft.com/office/drawing/2014/main" id="{7AB1A89E-ABA4-F379-3EB0-DEA2BA9E0B0F}"/>
              </a:ext>
            </a:extLst>
          </p:cNvPr>
          <p:cNvSpPr txBox="1"/>
          <p:nvPr/>
        </p:nvSpPr>
        <p:spPr>
          <a:xfrm>
            <a:off x="104709" y="3429000"/>
            <a:ext cx="5991291" cy="3139321"/>
          </a:xfrm>
          <a:prstGeom prst="rect">
            <a:avLst/>
          </a:prstGeom>
          <a:noFill/>
        </p:spPr>
        <p:txBody>
          <a:bodyPr wrap="square" rtlCol="0">
            <a:spAutoFit/>
          </a:bodyPr>
          <a:lstStyle/>
          <a:p>
            <a:pPr marL="342900" indent="-342900" algn="just">
              <a:buFont typeface="Arial" panose="020B0604020202020204" pitchFamily="34" charset="0"/>
              <a:buChar char="•"/>
            </a:pPr>
            <a:r>
              <a:rPr lang="en-US" b="0" i="0" dirty="0">
                <a:solidFill>
                  <a:srgbClr val="262626"/>
                </a:solidFill>
                <a:effectLst/>
              </a:rPr>
              <a:t>AUC-ECA project on </a:t>
            </a:r>
            <a:r>
              <a:rPr lang="en-US" b="1" i="0" dirty="0">
                <a:solidFill>
                  <a:srgbClr val="F46D29"/>
                </a:solidFill>
                <a:effectLst/>
              </a:rPr>
              <a:t>“International Migration in Africa: Shaping a Positive Narrative and Removing Barriers to Mobility.”</a:t>
            </a:r>
          </a:p>
          <a:p>
            <a:pPr marL="342900" indent="-342900" algn="just">
              <a:buFont typeface="Arial" panose="020B0604020202020204" pitchFamily="34" charset="0"/>
              <a:buChar char="•"/>
            </a:pPr>
            <a:endParaRPr lang="en-US" b="0" i="0" dirty="0">
              <a:solidFill>
                <a:srgbClr val="262626"/>
              </a:solidFill>
              <a:effectLst/>
            </a:endParaRPr>
          </a:p>
          <a:p>
            <a:pPr marL="342900" indent="-342900" algn="just">
              <a:buFont typeface="Arial" panose="020B0604020202020204" pitchFamily="34" charset="0"/>
              <a:buChar char="•"/>
            </a:pPr>
            <a:r>
              <a:rPr lang="en-US" b="0" i="0" dirty="0">
                <a:solidFill>
                  <a:srgbClr val="262626"/>
                </a:solidFill>
                <a:effectLst/>
              </a:rPr>
              <a:t>Studies conducted in </a:t>
            </a:r>
            <a:r>
              <a:rPr lang="en-US" b="1" i="0" dirty="0">
                <a:solidFill>
                  <a:srgbClr val="F46D29"/>
                </a:solidFill>
                <a:effectLst/>
              </a:rPr>
              <a:t>Ghana</a:t>
            </a:r>
            <a:r>
              <a:rPr lang="en-US" b="0" i="0" dirty="0">
                <a:solidFill>
                  <a:srgbClr val="262626"/>
                </a:solidFill>
                <a:effectLst/>
              </a:rPr>
              <a:t>, </a:t>
            </a:r>
            <a:r>
              <a:rPr lang="en-US" b="1" i="0" dirty="0">
                <a:solidFill>
                  <a:srgbClr val="F46D29"/>
                </a:solidFill>
                <a:effectLst/>
              </a:rPr>
              <a:t>Kenya</a:t>
            </a:r>
            <a:r>
              <a:rPr lang="en-US" b="0" i="0" dirty="0">
                <a:solidFill>
                  <a:srgbClr val="262626"/>
                </a:solidFill>
                <a:effectLst/>
              </a:rPr>
              <a:t>, and </a:t>
            </a:r>
            <a:r>
              <a:rPr lang="en-US" b="1" i="0" dirty="0">
                <a:solidFill>
                  <a:srgbClr val="F46D29"/>
                </a:solidFill>
                <a:effectLst/>
              </a:rPr>
              <a:t>Zambia</a:t>
            </a:r>
            <a:r>
              <a:rPr lang="en-US" b="0" i="0" dirty="0">
                <a:solidFill>
                  <a:srgbClr val="262626"/>
                </a:solidFill>
                <a:effectLst/>
              </a:rPr>
              <a:t> to assess their policies and legislation to facilitate labor mobility, FMP, and skills portability, as well as their impact on the implementation of the AfCFTA.</a:t>
            </a:r>
          </a:p>
          <a:p>
            <a:pPr marL="342900" indent="-342900" algn="just">
              <a:buFont typeface="Arial" panose="020B0604020202020204" pitchFamily="34" charset="0"/>
              <a:buChar char="•"/>
            </a:pPr>
            <a:endParaRPr lang="en-US" dirty="0">
              <a:solidFill>
                <a:srgbClr val="262626"/>
              </a:solidFill>
            </a:endParaRPr>
          </a:p>
          <a:p>
            <a:pPr marL="342900" indent="-342900" algn="just">
              <a:buFont typeface="Arial" panose="020B0604020202020204" pitchFamily="34" charset="0"/>
              <a:buChar char="•"/>
            </a:pPr>
            <a:r>
              <a:rPr lang="en-US" b="0" i="0" dirty="0">
                <a:solidFill>
                  <a:srgbClr val="262626"/>
                </a:solidFill>
                <a:effectLst/>
              </a:rPr>
              <a:t>The ratification and implementation of the AU FMP Protocol is key to the realization of the AfCFTA’s benefits.</a:t>
            </a:r>
            <a:endParaRPr lang="en-US" dirty="0"/>
          </a:p>
        </p:txBody>
      </p:sp>
      <p:sp>
        <p:nvSpPr>
          <p:cNvPr id="2" name="Rectangle 1">
            <a:extLst>
              <a:ext uri="{FF2B5EF4-FFF2-40B4-BE49-F238E27FC236}">
                <a16:creationId xmlns:a16="http://schemas.microsoft.com/office/drawing/2014/main" id="{1F1114A5-271E-970A-2F0A-D04B5AA9E70F}"/>
              </a:ext>
            </a:extLst>
          </p:cNvPr>
          <p:cNvSpPr/>
          <p:nvPr/>
        </p:nvSpPr>
        <p:spPr>
          <a:xfrm>
            <a:off x="6193536" y="4425696"/>
            <a:ext cx="5803392" cy="1962912"/>
          </a:xfrm>
          <a:prstGeom prst="rect">
            <a:avLst/>
          </a:prstGeom>
          <a:solidFill>
            <a:srgbClr val="08558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1"/>
                </a:solidFill>
                <a:effectLst/>
              </a:rPr>
              <a:t>Goods and services do not move on their own; </a:t>
            </a:r>
            <a:r>
              <a:rPr lang="en-US" sz="2000" b="1" i="0" dirty="0">
                <a:solidFill>
                  <a:srgbClr val="FEB614"/>
                </a:solidFill>
                <a:effectLst/>
              </a:rPr>
              <a:t>people are the driving force behind trade</a:t>
            </a:r>
            <a:r>
              <a:rPr lang="en-US" sz="2000" b="1" i="0" dirty="0">
                <a:solidFill>
                  <a:schemeClr val="bg1"/>
                </a:solidFill>
                <a:effectLst/>
              </a:rPr>
              <a:t>. Therefore, promoting the free movement of persons in Africa is essential for supporting the AfCFTA implementation and unlocking its full benefits.</a:t>
            </a:r>
          </a:p>
        </p:txBody>
      </p:sp>
      <p:sp>
        <p:nvSpPr>
          <p:cNvPr id="3" name="TextBox 2">
            <a:extLst>
              <a:ext uri="{FF2B5EF4-FFF2-40B4-BE49-F238E27FC236}">
                <a16:creationId xmlns:a16="http://schemas.microsoft.com/office/drawing/2014/main" id="{E81CA838-248F-CA94-3EC1-D9FE2358666C}"/>
              </a:ext>
            </a:extLst>
          </p:cNvPr>
          <p:cNvSpPr txBox="1"/>
          <p:nvPr/>
        </p:nvSpPr>
        <p:spPr>
          <a:xfrm>
            <a:off x="6291072" y="616268"/>
            <a:ext cx="5705856" cy="3970318"/>
          </a:xfrm>
          <a:prstGeom prst="rect">
            <a:avLst/>
          </a:prstGeom>
          <a:noFill/>
        </p:spPr>
        <p:txBody>
          <a:bodyPr wrap="square" rtlCol="0">
            <a:spAutoFit/>
          </a:bodyPr>
          <a:lstStyle/>
          <a:p>
            <a:r>
              <a:rPr lang="en-US" b="1" dirty="0"/>
              <a:t>Key findings:</a:t>
            </a:r>
          </a:p>
          <a:p>
            <a:pPr marL="285750" indent="-285750" algn="just">
              <a:buFont typeface="Arial" panose="020B0604020202020204" pitchFamily="34" charset="0"/>
              <a:buChar char="•"/>
            </a:pPr>
            <a:r>
              <a:rPr lang="en-US" b="0" i="0" dirty="0">
                <a:solidFill>
                  <a:srgbClr val="262626"/>
                </a:solidFill>
                <a:effectLst/>
                <a:latin typeface="-apple-system"/>
              </a:rPr>
              <a:t>Key concerns hindering the ratification of the AU FMP Protocol include security issues, apprehensions about large inflows of people putting pressure on public systems, and fears of foreigners taking jobs.</a:t>
            </a:r>
          </a:p>
          <a:p>
            <a:pPr marL="285750" indent="-285750" algn="just">
              <a:buFont typeface="Arial" panose="020B0604020202020204" pitchFamily="34" charset="0"/>
              <a:buChar char="•"/>
            </a:pPr>
            <a:endParaRPr lang="en-US" b="0" i="0" dirty="0">
              <a:solidFill>
                <a:srgbClr val="262626"/>
              </a:solidFill>
              <a:effectLst/>
              <a:latin typeface="-apple-system"/>
            </a:endParaRPr>
          </a:p>
          <a:p>
            <a:pPr marL="285750" indent="-285750" algn="just">
              <a:buFont typeface="Arial" panose="020B0604020202020204" pitchFamily="34" charset="0"/>
              <a:buChar char="•"/>
            </a:pPr>
            <a:r>
              <a:rPr lang="en-US" b="0" i="0" dirty="0">
                <a:solidFill>
                  <a:srgbClr val="262626"/>
                </a:solidFill>
                <a:effectLst/>
                <a:latin typeface="-apple-system"/>
              </a:rPr>
              <a:t>FMP is happening in RECs, particularly ECOWAS and EAC, rendering these fears largely unfounded.</a:t>
            </a:r>
          </a:p>
          <a:p>
            <a:pPr marL="285750" indent="-285750" algn="just">
              <a:buFont typeface="Arial" panose="020B0604020202020204" pitchFamily="34" charset="0"/>
              <a:buChar char="•"/>
            </a:pPr>
            <a:endParaRPr lang="en-US" b="0" i="0" dirty="0">
              <a:solidFill>
                <a:srgbClr val="262626"/>
              </a:solidFill>
              <a:effectLst/>
              <a:latin typeface="-apple-system"/>
            </a:endParaRPr>
          </a:p>
          <a:p>
            <a:pPr marL="285750" indent="-285750" algn="just">
              <a:buFont typeface="Arial" panose="020B0604020202020204" pitchFamily="34" charset="0"/>
              <a:buChar char="•"/>
            </a:pPr>
            <a:r>
              <a:rPr lang="en-US" b="0" i="0" dirty="0">
                <a:solidFill>
                  <a:srgbClr val="262626"/>
                </a:solidFill>
                <a:effectLst/>
                <a:latin typeface="-apple-system"/>
              </a:rPr>
              <a:t>Labor mobility can bridge the gap between skills surplus and deficit among MS, facilitating the optimal utilization of human resources in Africa and fostering knowledge-based economies.</a:t>
            </a:r>
          </a:p>
          <a:p>
            <a:pPr algn="l"/>
            <a:endParaRPr lang="en-US" b="0" i="0" dirty="0">
              <a:solidFill>
                <a:srgbClr val="262626"/>
              </a:solidFill>
              <a:effectLst/>
              <a:latin typeface="-apple-system"/>
            </a:endParaRPr>
          </a:p>
        </p:txBody>
      </p:sp>
    </p:spTree>
    <p:extLst>
      <p:ext uri="{BB962C8B-B14F-4D97-AF65-F5344CB8AC3E}">
        <p14:creationId xmlns:p14="http://schemas.microsoft.com/office/powerpoint/2010/main" val="3510542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8D86825-7460-422C-28A8-4B32DFBF934A}"/>
              </a:ext>
            </a:extLst>
          </p:cNvPr>
          <p:cNvSpPr txBox="1"/>
          <p:nvPr/>
        </p:nvSpPr>
        <p:spPr>
          <a:xfrm>
            <a:off x="208003" y="264568"/>
            <a:ext cx="1128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Stronger Trade Finance: </a:t>
            </a:r>
            <a:r>
              <a:rPr kumimoji="0" lang="en-US" sz="2800" b="0"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① Develop Regional Value Chains</a:t>
            </a:r>
          </a:p>
        </p:txBody>
      </p:sp>
      <p:grpSp>
        <p:nvGrpSpPr>
          <p:cNvPr id="46" name="Group 45">
            <a:extLst>
              <a:ext uri="{FF2B5EF4-FFF2-40B4-BE49-F238E27FC236}">
                <a16:creationId xmlns:a16="http://schemas.microsoft.com/office/drawing/2014/main" id="{A00C6510-85FB-7A58-B7AE-B0D07511FE22}"/>
              </a:ext>
            </a:extLst>
          </p:cNvPr>
          <p:cNvGrpSpPr/>
          <p:nvPr/>
        </p:nvGrpSpPr>
        <p:grpSpPr>
          <a:xfrm>
            <a:off x="854230" y="1337970"/>
            <a:ext cx="10363828" cy="4863901"/>
            <a:chOff x="904334" y="1400600"/>
            <a:chExt cx="10363828" cy="4863901"/>
          </a:xfrm>
        </p:grpSpPr>
        <p:grpSp>
          <p:nvGrpSpPr>
            <p:cNvPr id="31" name="Group 30">
              <a:extLst>
                <a:ext uri="{FF2B5EF4-FFF2-40B4-BE49-F238E27FC236}">
                  <a16:creationId xmlns:a16="http://schemas.microsoft.com/office/drawing/2014/main" id="{811EF17F-9CA9-A9BD-16A5-A11A739EF9D5}"/>
                </a:ext>
              </a:extLst>
            </p:cNvPr>
            <p:cNvGrpSpPr/>
            <p:nvPr/>
          </p:nvGrpSpPr>
          <p:grpSpPr>
            <a:xfrm>
              <a:off x="904334" y="1400600"/>
              <a:ext cx="3188008" cy="4863901"/>
              <a:chOff x="674034" y="1393173"/>
              <a:chExt cx="2424507" cy="4863901"/>
            </a:xfrm>
          </p:grpSpPr>
          <p:sp>
            <p:nvSpPr>
              <p:cNvPr id="33" name="Rectangle 32">
                <a:extLst>
                  <a:ext uri="{FF2B5EF4-FFF2-40B4-BE49-F238E27FC236}">
                    <a16:creationId xmlns:a16="http://schemas.microsoft.com/office/drawing/2014/main" id="{74091FCA-16D3-0BF1-E43E-8C314656FB60}"/>
                  </a:ext>
                </a:extLst>
              </p:cNvPr>
              <p:cNvSpPr/>
              <p:nvPr/>
            </p:nvSpPr>
            <p:spPr>
              <a:xfrm>
                <a:off x="674034" y="1393173"/>
                <a:ext cx="2424507" cy="806492"/>
              </a:xfrm>
              <a:prstGeom prst="rect">
                <a:avLst/>
              </a:prstGeom>
              <a:solidFill>
                <a:schemeClr val="tx2">
                  <a:lumMod val="75000"/>
                </a:schemeClr>
              </a:solidFill>
              <a:ln w="34925">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30" normalizeH="0" baseline="0" noProof="0" dirty="0">
                    <a:ln>
                      <a:noFill/>
                    </a:ln>
                    <a:solidFill>
                      <a:prstClr val="white"/>
                    </a:solidFill>
                    <a:effectLst/>
                    <a:uLnTx/>
                    <a:uFillTx/>
                    <a:latin typeface="Verdana" panose="020B0604030504040204" pitchFamily="34" charset="0"/>
                    <a:ea typeface="Verdana" panose="020B0604030504040204" pitchFamily="34" charset="0"/>
                    <a:cs typeface="Roboto Medium" panose="02000000000000000000" pitchFamily="2" charset="0"/>
                  </a:rPr>
                  <a:t>INCREASED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30" normalizeH="0" baseline="0" noProof="0" dirty="0">
                    <a:ln>
                      <a:noFill/>
                    </a:ln>
                    <a:solidFill>
                      <a:prstClr val="white"/>
                    </a:solidFill>
                    <a:effectLst/>
                    <a:uLnTx/>
                    <a:uFillTx/>
                    <a:latin typeface="Verdana" panose="020B0604030504040204" pitchFamily="34" charset="0"/>
                    <a:ea typeface="Verdana" panose="020B0604030504040204" pitchFamily="34" charset="0"/>
                    <a:cs typeface="Roboto Medium" panose="02000000000000000000" pitchFamily="2" charset="0"/>
                  </a:rPr>
                  <a:t>EXPORT EARNINGS</a:t>
                </a:r>
                <a:endParaRPr kumimoji="0" lang="en-US" sz="2400" b="0" i="0" u="none" strike="noStrike" kern="1200" cap="none" spc="-130" normalizeH="0" baseline="0" noProof="0" dirty="0">
                  <a:ln>
                    <a:noFill/>
                  </a:ln>
                  <a:solidFill>
                    <a:prstClr val="white"/>
                  </a:solidFill>
                  <a:effectLst/>
                  <a:uLnTx/>
                  <a:uFillTx/>
                  <a:latin typeface="Verdana" panose="020B0604030504040204" pitchFamily="34" charset="0"/>
                  <a:ea typeface="Verdana" panose="020B0604030504040204" pitchFamily="34" charset="0"/>
                  <a:cs typeface="+mn-cs"/>
                </a:endParaRPr>
              </a:p>
            </p:txBody>
          </p:sp>
          <p:sp>
            <p:nvSpPr>
              <p:cNvPr id="34" name="Rectangle 33">
                <a:extLst>
                  <a:ext uri="{FF2B5EF4-FFF2-40B4-BE49-F238E27FC236}">
                    <a16:creationId xmlns:a16="http://schemas.microsoft.com/office/drawing/2014/main" id="{686FC097-5850-1358-3A51-18D81866A82B}"/>
                  </a:ext>
                </a:extLst>
              </p:cNvPr>
              <p:cNvSpPr/>
              <p:nvPr/>
            </p:nvSpPr>
            <p:spPr>
              <a:xfrm>
                <a:off x="674034" y="2175631"/>
                <a:ext cx="2405573" cy="40814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600" b="0" i="0" u="none" strike="noStrike" kern="1200" cap="none" spc="0" normalizeH="0" baseline="0" noProof="0" dirty="0">
                  <a:ln>
                    <a:noFill/>
                  </a:ln>
                  <a:solidFill>
                    <a:prstClr val="white"/>
                  </a:solidFill>
                  <a:effectLst/>
                  <a:uLnTx/>
                  <a:uFillTx/>
                  <a:latin typeface="Arial Narrow" panose="020B0606020202030204" pitchFamily="34" charset="0"/>
                  <a:ea typeface="+mn-ea"/>
                  <a:cs typeface="+mn-cs"/>
                </a:endParaRPr>
              </a:p>
            </p:txBody>
          </p:sp>
        </p:grpSp>
        <p:grpSp>
          <p:nvGrpSpPr>
            <p:cNvPr id="38" name="Group 37">
              <a:extLst>
                <a:ext uri="{FF2B5EF4-FFF2-40B4-BE49-F238E27FC236}">
                  <a16:creationId xmlns:a16="http://schemas.microsoft.com/office/drawing/2014/main" id="{C22CB90D-EC9B-CA42-BB55-3932E7F8EA4F}"/>
                </a:ext>
              </a:extLst>
            </p:cNvPr>
            <p:cNvGrpSpPr/>
            <p:nvPr/>
          </p:nvGrpSpPr>
          <p:grpSpPr>
            <a:xfrm>
              <a:off x="4491171" y="1400601"/>
              <a:ext cx="3192517" cy="4679659"/>
              <a:chOff x="3400431" y="1408033"/>
              <a:chExt cx="2427935" cy="4679659"/>
            </a:xfrm>
          </p:grpSpPr>
          <p:sp>
            <p:nvSpPr>
              <p:cNvPr id="39" name="Rectangle 38">
                <a:extLst>
                  <a:ext uri="{FF2B5EF4-FFF2-40B4-BE49-F238E27FC236}">
                    <a16:creationId xmlns:a16="http://schemas.microsoft.com/office/drawing/2014/main" id="{D45C4637-B875-ACA3-7FC0-8F1323FD5AC2}"/>
                  </a:ext>
                </a:extLst>
              </p:cNvPr>
              <p:cNvSpPr/>
              <p:nvPr/>
            </p:nvSpPr>
            <p:spPr>
              <a:xfrm>
                <a:off x="3400431" y="1408033"/>
                <a:ext cx="2400348" cy="806491"/>
              </a:xfrm>
              <a:prstGeom prst="rect">
                <a:avLst/>
              </a:prstGeom>
              <a:solidFill>
                <a:schemeClr val="tx2">
                  <a:lumMod val="75000"/>
                </a:schemeClr>
              </a:solidFill>
              <a:ln w="34925">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30" normalizeH="0" baseline="0" noProof="0" dirty="0">
                    <a:ln>
                      <a:noFill/>
                    </a:ln>
                    <a:solidFill>
                      <a:prstClr val="white"/>
                    </a:solidFill>
                    <a:effectLst/>
                    <a:uLnTx/>
                    <a:uFillTx/>
                    <a:latin typeface="Verdana" panose="020B0604030504040204" pitchFamily="34" charset="0"/>
                    <a:ea typeface="Verdana" panose="020B0604030504040204" pitchFamily="34" charset="0"/>
                    <a:cs typeface="Roboto Medium" panose="02000000000000000000" pitchFamily="2" charset="0"/>
                  </a:rPr>
                  <a:t>REDUCED EXPORT VULNERABILITY</a:t>
                </a:r>
              </a:p>
            </p:txBody>
          </p:sp>
          <p:sp>
            <p:nvSpPr>
              <p:cNvPr id="42" name="Rectangle 41">
                <a:extLst>
                  <a:ext uri="{FF2B5EF4-FFF2-40B4-BE49-F238E27FC236}">
                    <a16:creationId xmlns:a16="http://schemas.microsoft.com/office/drawing/2014/main" id="{34F087A5-68F8-AC50-BE75-93DCA4E4249F}"/>
                  </a:ext>
                </a:extLst>
              </p:cNvPr>
              <p:cNvSpPr/>
              <p:nvPr/>
            </p:nvSpPr>
            <p:spPr>
              <a:xfrm>
                <a:off x="3403859" y="2506371"/>
                <a:ext cx="2424507" cy="3581321"/>
              </a:xfrm>
              <a:prstGeom prst="rect">
                <a:avLst/>
              </a:prstGeom>
              <a:solidFill>
                <a:schemeClr val="bg1">
                  <a:lumMod val="95000"/>
                </a:schemeClr>
              </a:solidFill>
              <a:ln w="34925">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Ins="91440" rtlCol="0" anchor="ctr"/>
              <a:lstStyle/>
              <a:p>
                <a:pPr marL="0" marR="0" lvl="0" indent="0" algn="l" defTabSz="914400" rtl="0" eaLnBrk="1" fontAlgn="auto" latinLnBrk="0" hangingPunct="1">
                  <a:lnSpc>
                    <a:spcPts val="2300"/>
                  </a:lnSpc>
                  <a:spcBef>
                    <a:spcPts val="1200"/>
                  </a:spcBef>
                  <a:spcAft>
                    <a:spcPts val="0"/>
                  </a:spcAft>
                  <a:buClrTx/>
                  <a:buSzTx/>
                  <a:buFontTx/>
                  <a:buNone/>
                  <a:tabLst/>
                  <a:defRPr/>
                </a:pPr>
                <a:endParaRPr kumimoji="0" lang="en-US" sz="2400" b="0" i="0" u="none" strike="noStrike" kern="1200" cap="none" spc="-70" normalizeH="0" baseline="0" noProof="0" dirty="0">
                  <a:ln>
                    <a:noFill/>
                  </a:ln>
                  <a:solidFill>
                    <a:prstClr val="white"/>
                  </a:solidFill>
                  <a:effectLst/>
                  <a:uLnTx/>
                  <a:uFillTx/>
                  <a:latin typeface="Arial Narrow" panose="020B0606020202030204" pitchFamily="34" charset="0"/>
                  <a:ea typeface="Roboto Light" panose="02000000000000000000" pitchFamily="2" charset="0"/>
                  <a:cs typeface="Roboto Light" panose="02000000000000000000" pitchFamily="2" charset="0"/>
                </a:endParaRPr>
              </a:p>
            </p:txBody>
          </p:sp>
        </p:grpSp>
        <p:grpSp>
          <p:nvGrpSpPr>
            <p:cNvPr id="43" name="Group 42">
              <a:extLst>
                <a:ext uri="{FF2B5EF4-FFF2-40B4-BE49-F238E27FC236}">
                  <a16:creationId xmlns:a16="http://schemas.microsoft.com/office/drawing/2014/main" id="{2D4107A7-BE71-AE63-9D57-665BD8D184E7}"/>
                </a:ext>
              </a:extLst>
            </p:cNvPr>
            <p:cNvGrpSpPr/>
            <p:nvPr/>
          </p:nvGrpSpPr>
          <p:grpSpPr>
            <a:xfrm>
              <a:off x="8080153" y="1400602"/>
              <a:ext cx="3188009" cy="4679659"/>
              <a:chOff x="3403859" y="1577137"/>
              <a:chExt cx="2424507" cy="4679659"/>
            </a:xfrm>
          </p:grpSpPr>
          <p:sp>
            <p:nvSpPr>
              <p:cNvPr id="44" name="Rectangle 43">
                <a:extLst>
                  <a:ext uri="{FF2B5EF4-FFF2-40B4-BE49-F238E27FC236}">
                    <a16:creationId xmlns:a16="http://schemas.microsoft.com/office/drawing/2014/main" id="{34D9F4DF-A092-96B6-8292-97A0C8C40C1B}"/>
                  </a:ext>
                </a:extLst>
              </p:cNvPr>
              <p:cNvSpPr/>
              <p:nvPr/>
            </p:nvSpPr>
            <p:spPr>
              <a:xfrm>
                <a:off x="3415938" y="1577137"/>
                <a:ext cx="2400348" cy="806491"/>
              </a:xfrm>
              <a:prstGeom prst="rect">
                <a:avLst/>
              </a:prstGeom>
              <a:solidFill>
                <a:schemeClr val="tx2">
                  <a:lumMod val="75000"/>
                </a:schemeClr>
              </a:solidFill>
              <a:ln w="34925">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130" normalizeH="0" baseline="0" noProof="0" dirty="0">
                    <a:ln>
                      <a:noFill/>
                    </a:ln>
                    <a:solidFill>
                      <a:prstClr val="white"/>
                    </a:solidFill>
                    <a:effectLst/>
                    <a:uLnTx/>
                    <a:uFillTx/>
                    <a:latin typeface="Verdana" panose="020B0604030504040204" pitchFamily="34" charset="0"/>
                    <a:ea typeface="Verdana" panose="020B0604030504040204" pitchFamily="34" charset="0"/>
                    <a:cs typeface="Roboto Medium" panose="02000000000000000000" pitchFamily="2" charset="0"/>
                  </a:rPr>
                  <a:t>DEVELOPMENTAL IMPACT</a:t>
                </a:r>
              </a:p>
            </p:txBody>
          </p:sp>
          <p:sp>
            <p:nvSpPr>
              <p:cNvPr id="45" name="Rectangle 44">
                <a:extLst>
                  <a:ext uri="{FF2B5EF4-FFF2-40B4-BE49-F238E27FC236}">
                    <a16:creationId xmlns:a16="http://schemas.microsoft.com/office/drawing/2014/main" id="{3DADE800-085A-4514-C5DD-0351AFF1F651}"/>
                  </a:ext>
                </a:extLst>
              </p:cNvPr>
              <p:cNvSpPr/>
              <p:nvPr/>
            </p:nvSpPr>
            <p:spPr>
              <a:xfrm>
                <a:off x="3403859" y="2675475"/>
                <a:ext cx="2424507" cy="3581321"/>
              </a:xfrm>
              <a:prstGeom prst="rect">
                <a:avLst/>
              </a:prstGeom>
              <a:solidFill>
                <a:schemeClr val="bg1">
                  <a:lumMod val="95000"/>
                </a:schemeClr>
              </a:solidFill>
              <a:ln w="34925">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Ins="91440" rtlCol="0" anchor="ctr"/>
              <a:lstStyle/>
              <a:p>
                <a:pPr marL="342900" marR="0" lvl="0" indent="-342900" algn="l" defTabSz="914400" rtl="0" eaLnBrk="1" fontAlgn="auto" latinLnBrk="0" hangingPunct="1">
                  <a:lnSpc>
                    <a:spcPts val="2700"/>
                  </a:lnSpc>
                  <a:spcBef>
                    <a:spcPts val="600"/>
                  </a:spcBef>
                  <a:spcAft>
                    <a:spcPts val="0"/>
                  </a:spcAft>
                  <a:buClrTx/>
                  <a:buSzTx/>
                  <a:buFont typeface="Arial" panose="020B0604020202020204" pitchFamily="34" charset="0"/>
                  <a:buChar char="•"/>
                  <a:tabLst/>
                  <a:defRPr/>
                </a:pPr>
                <a:r>
                  <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African food market grows at +10% CAGR</a:t>
                </a:r>
              </a:p>
              <a:p>
                <a:pPr marL="342900" marR="0" lvl="0" indent="-342900" algn="l" defTabSz="914400" rtl="0" eaLnBrk="1" fontAlgn="auto" latinLnBrk="0" hangingPunct="1">
                  <a:lnSpc>
                    <a:spcPts val="2700"/>
                  </a:lnSpc>
                  <a:spcBef>
                    <a:spcPts val="600"/>
                  </a:spcBef>
                  <a:spcAft>
                    <a:spcPts val="0"/>
                  </a:spcAft>
                  <a:buClrTx/>
                  <a:buSzTx/>
                  <a:buFont typeface="Arial" panose="020B0604020202020204" pitchFamily="34" charset="0"/>
                  <a:buChar char="•"/>
                  <a:tabLst/>
                  <a:defRPr/>
                </a:pPr>
                <a:r>
                  <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Women occupy </a:t>
                </a:r>
                <a:br>
                  <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br>
                <a:r>
                  <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70% of agricultural labor force</a:t>
                </a:r>
              </a:p>
              <a:p>
                <a:pPr marL="342900" marR="0" lvl="0" indent="-342900" algn="l" defTabSz="914400" rtl="0" eaLnBrk="1" fontAlgn="auto" latinLnBrk="0" hangingPunct="1">
                  <a:lnSpc>
                    <a:spcPts val="2700"/>
                  </a:lnSpc>
                  <a:spcBef>
                    <a:spcPts val="600"/>
                  </a:spcBef>
                  <a:spcAft>
                    <a:spcPts val="0"/>
                  </a:spcAft>
                  <a:buClrTx/>
                  <a:buSzTx/>
                  <a:buFont typeface="Arial" panose="020B0604020202020204" pitchFamily="34" charset="0"/>
                  <a:buChar char="•"/>
                  <a:tabLst/>
                  <a:defRPr/>
                </a:pPr>
                <a:r>
                  <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Smallholder farmers produce 80% of Africa’s food</a:t>
                </a:r>
                <a:endPar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Roboto Light" panose="02000000000000000000" pitchFamily="2" charset="0"/>
                  <a:cs typeface="Arial" panose="020B0604020202020204" pitchFamily="34" charset="0"/>
                </a:endParaRPr>
              </a:p>
            </p:txBody>
          </p:sp>
        </p:grpSp>
      </p:grpSp>
      <p:pic>
        <p:nvPicPr>
          <p:cNvPr id="48" name="Picture 47">
            <a:extLst>
              <a:ext uri="{FF2B5EF4-FFF2-40B4-BE49-F238E27FC236}">
                <a16:creationId xmlns:a16="http://schemas.microsoft.com/office/drawing/2014/main" id="{6FBF1C97-60E3-0AA9-6A7C-9886370A33F9}"/>
              </a:ext>
            </a:extLst>
          </p:cNvPr>
          <p:cNvPicPr>
            <a:picLocks noChangeAspect="1"/>
          </p:cNvPicPr>
          <p:nvPr/>
        </p:nvPicPr>
        <p:blipFill>
          <a:blip r:embed="rId3"/>
          <a:stretch>
            <a:fillRect/>
          </a:stretch>
        </p:blipFill>
        <p:spPr>
          <a:xfrm>
            <a:off x="4470472" y="2461361"/>
            <a:ext cx="3126838" cy="3543742"/>
          </a:xfrm>
          <a:prstGeom prst="rect">
            <a:avLst/>
          </a:prstGeom>
        </p:spPr>
      </p:pic>
      <p:sp>
        <p:nvSpPr>
          <p:cNvPr id="53" name="Rectangle 52">
            <a:extLst>
              <a:ext uri="{FF2B5EF4-FFF2-40B4-BE49-F238E27FC236}">
                <a16:creationId xmlns:a16="http://schemas.microsoft.com/office/drawing/2014/main" id="{3984B01A-EA6A-E5BE-C235-8F8E19B4A93D}"/>
              </a:ext>
            </a:extLst>
          </p:cNvPr>
          <p:cNvSpPr/>
          <p:nvPr/>
        </p:nvSpPr>
        <p:spPr>
          <a:xfrm>
            <a:off x="854230" y="2425334"/>
            <a:ext cx="3188009" cy="3581321"/>
          </a:xfrm>
          <a:prstGeom prst="rect">
            <a:avLst/>
          </a:prstGeom>
          <a:solidFill>
            <a:schemeClr val="bg1">
              <a:lumMod val="95000"/>
            </a:schemeClr>
          </a:solidFill>
          <a:ln w="34925">
            <a:solidFill>
              <a:schemeClr val="tx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lIns="182880" rIns="91440" rtlCol="0" anchor="ctr"/>
          <a:lstStyle/>
          <a:p>
            <a:pPr marL="342900" marR="0" lvl="0" indent="-3429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Processed Coffee: 6x revenue vs. raw beans</a:t>
            </a:r>
          </a:p>
          <a:p>
            <a:pPr marL="342900" marR="0" lvl="0" indent="-3429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Processed Goods: 80% of Intra-African exports, vs. 40% of exports to </a:t>
            </a:r>
            <a:r>
              <a:rPr kumimoji="0" lang="en-US" sz="2300" b="0" i="0" u="none" strike="noStrike" kern="1200" cap="none" spc="-70" normalizeH="0" baseline="0" noProof="0" dirty="0" err="1">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RoW</a:t>
            </a:r>
            <a:endPar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endParaRPr>
          </a:p>
          <a:p>
            <a:pPr marL="342900" marR="0" lvl="0" indent="-342900" algn="l" defTabSz="914400" rtl="0" eaLnBrk="1" fontAlgn="auto" latinLnBrk="0" hangingPunct="1">
              <a:lnSpc>
                <a:spcPts val="2400"/>
              </a:lnSpc>
              <a:spcBef>
                <a:spcPts val="600"/>
              </a:spcBef>
              <a:spcAft>
                <a:spcPts val="0"/>
              </a:spcAft>
              <a:buClrTx/>
              <a:buSzTx/>
              <a:buFont typeface="Arial" panose="020B0604020202020204" pitchFamily="34" charset="0"/>
              <a:buChar char="•"/>
              <a:tabLst/>
              <a:defRPr/>
            </a:pPr>
            <a:r>
              <a:rPr kumimoji="0" lang="en-US" sz="2300" b="0" i="0" u="none" strike="noStrike" kern="1200" cap="none" spc="-70" normalizeH="0" baseline="0" noProof="0" dirty="0">
                <a:ln>
                  <a:noFill/>
                </a:ln>
                <a:solidFill>
                  <a:prstClr val="black"/>
                </a:solidFill>
                <a:effectLst/>
                <a:uLnTx/>
                <a:uFillTx/>
                <a:latin typeface="Arial" panose="020B0604020202020204" pitchFamily="34" charset="0"/>
                <a:ea typeface="Calibri" panose="020F0502020204030204" pitchFamily="34" charset="0"/>
                <a:cs typeface="Arial" panose="020B0604020202020204" pitchFamily="34" charset="0"/>
              </a:rPr>
              <a:t>Intangible Assets: 90% of S&amp;P 500 market value</a:t>
            </a:r>
          </a:p>
        </p:txBody>
      </p:sp>
    </p:spTree>
    <p:extLst>
      <p:ext uri="{BB962C8B-B14F-4D97-AF65-F5344CB8AC3E}">
        <p14:creationId xmlns:p14="http://schemas.microsoft.com/office/powerpoint/2010/main" val="1393375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400AF96-4034-6524-9C8C-15F76DEB0AA1}"/>
              </a:ext>
            </a:extLst>
          </p:cNvPr>
          <p:cNvSpPr txBox="1"/>
          <p:nvPr/>
        </p:nvSpPr>
        <p:spPr>
          <a:xfrm>
            <a:off x="208003" y="264568"/>
            <a:ext cx="1128960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Building Stronger Trade Finance: </a:t>
            </a:r>
            <a:r>
              <a:rPr kumimoji="0" lang="en-US" sz="2800" b="0" i="0" u="none" strike="noStrike" kern="1200" cap="none" spc="-13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De-Risk Investing in Africa</a:t>
            </a:r>
          </a:p>
        </p:txBody>
      </p:sp>
      <p:grpSp>
        <p:nvGrpSpPr>
          <p:cNvPr id="7" name="Group 6">
            <a:extLst>
              <a:ext uri="{FF2B5EF4-FFF2-40B4-BE49-F238E27FC236}">
                <a16:creationId xmlns:a16="http://schemas.microsoft.com/office/drawing/2014/main" id="{010B4883-F485-8461-2BD0-97F187B8744A}"/>
              </a:ext>
            </a:extLst>
          </p:cNvPr>
          <p:cNvGrpSpPr/>
          <p:nvPr/>
        </p:nvGrpSpPr>
        <p:grpSpPr>
          <a:xfrm>
            <a:off x="-142782" y="787788"/>
            <a:ext cx="8801681" cy="6070212"/>
            <a:chOff x="5595790" y="675292"/>
            <a:chExt cx="5261166" cy="6157380"/>
          </a:xfrm>
        </p:grpSpPr>
        <p:sp>
          <p:nvSpPr>
            <p:cNvPr id="9" name="Rectangle 8">
              <a:extLst>
                <a:ext uri="{FF2B5EF4-FFF2-40B4-BE49-F238E27FC236}">
                  <a16:creationId xmlns:a16="http://schemas.microsoft.com/office/drawing/2014/main" id="{B4BF9C9B-46E0-7D6F-369E-3CD03C6D1574}"/>
                </a:ext>
              </a:extLst>
            </p:cNvPr>
            <p:cNvSpPr/>
            <p:nvPr/>
          </p:nvSpPr>
          <p:spPr>
            <a:xfrm rot="891423">
              <a:off x="8624205" y="2100233"/>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0" name="Rectangle 9">
              <a:extLst>
                <a:ext uri="{FF2B5EF4-FFF2-40B4-BE49-F238E27FC236}">
                  <a16:creationId xmlns:a16="http://schemas.microsoft.com/office/drawing/2014/main" id="{5721211C-D7A5-0E6A-4AE3-B7FD41968BD5}"/>
                </a:ext>
              </a:extLst>
            </p:cNvPr>
            <p:cNvSpPr/>
            <p:nvPr/>
          </p:nvSpPr>
          <p:spPr>
            <a:xfrm rot="20610651">
              <a:off x="7273202" y="2819765"/>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AB685369-69FA-D8B9-3C4A-8672286B39DB}"/>
                </a:ext>
              </a:extLst>
            </p:cNvPr>
            <p:cNvSpPr/>
            <p:nvPr/>
          </p:nvSpPr>
          <p:spPr>
            <a:xfrm rot="20893202">
              <a:off x="6408452" y="2559192"/>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2" name="Rectangle 11">
              <a:extLst>
                <a:ext uri="{FF2B5EF4-FFF2-40B4-BE49-F238E27FC236}">
                  <a16:creationId xmlns:a16="http://schemas.microsoft.com/office/drawing/2014/main" id="{4E0A0417-9568-2CB8-4AD6-81FD28832F28}"/>
                </a:ext>
              </a:extLst>
            </p:cNvPr>
            <p:cNvSpPr/>
            <p:nvPr/>
          </p:nvSpPr>
          <p:spPr>
            <a:xfrm rot="1057016">
              <a:off x="6463230" y="2358427"/>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3" name="Rectangle 12">
              <a:extLst>
                <a:ext uri="{FF2B5EF4-FFF2-40B4-BE49-F238E27FC236}">
                  <a16:creationId xmlns:a16="http://schemas.microsoft.com/office/drawing/2014/main" id="{BAED21C1-5872-B5DE-F03A-348009D3D4CC}"/>
                </a:ext>
              </a:extLst>
            </p:cNvPr>
            <p:cNvSpPr/>
            <p:nvPr/>
          </p:nvSpPr>
          <p:spPr>
            <a:xfrm rot="20283265">
              <a:off x="9444309" y="2202370"/>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4" name="Rectangle 13">
              <a:extLst>
                <a:ext uri="{FF2B5EF4-FFF2-40B4-BE49-F238E27FC236}">
                  <a16:creationId xmlns:a16="http://schemas.microsoft.com/office/drawing/2014/main" id="{123182FD-E7BD-02A1-B483-A43DFBDAC6F2}"/>
                </a:ext>
              </a:extLst>
            </p:cNvPr>
            <p:cNvSpPr/>
            <p:nvPr/>
          </p:nvSpPr>
          <p:spPr>
            <a:xfrm rot="21157162">
              <a:off x="8842897" y="2334512"/>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nvGrpSpPr>
            <p:cNvPr id="15" name="Group 14">
              <a:extLst>
                <a:ext uri="{FF2B5EF4-FFF2-40B4-BE49-F238E27FC236}">
                  <a16:creationId xmlns:a16="http://schemas.microsoft.com/office/drawing/2014/main" id="{D09D6882-F637-A3D5-4735-596C9BBF2CDE}"/>
                </a:ext>
              </a:extLst>
            </p:cNvPr>
            <p:cNvGrpSpPr/>
            <p:nvPr/>
          </p:nvGrpSpPr>
          <p:grpSpPr>
            <a:xfrm>
              <a:off x="5595790" y="675292"/>
              <a:ext cx="5261166" cy="6157380"/>
              <a:chOff x="6581966" y="1327218"/>
              <a:chExt cx="5261166" cy="4662073"/>
            </a:xfrm>
          </p:grpSpPr>
          <p:graphicFrame>
            <p:nvGraphicFramePr>
              <p:cNvPr id="22" name="Diagram 21">
                <a:extLst>
                  <a:ext uri="{FF2B5EF4-FFF2-40B4-BE49-F238E27FC236}">
                    <a16:creationId xmlns:a16="http://schemas.microsoft.com/office/drawing/2014/main" id="{80D1A8EB-B571-A0A2-40B6-9331423EF7FA}"/>
                  </a:ext>
                </a:extLst>
              </p:cNvPr>
              <p:cNvGraphicFramePr/>
              <p:nvPr/>
            </p:nvGraphicFramePr>
            <p:xfrm>
              <a:off x="6581966" y="1327218"/>
              <a:ext cx="5261166" cy="466207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3" name="Graphic 22" descr="Caret Left with solid fill">
                <a:extLst>
                  <a:ext uri="{FF2B5EF4-FFF2-40B4-BE49-F238E27FC236}">
                    <a16:creationId xmlns:a16="http://schemas.microsoft.com/office/drawing/2014/main" id="{EE964DEB-D91D-8BDC-B658-1ADAD46B01B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899353" y="1601632"/>
                <a:ext cx="914400" cy="657729"/>
              </a:xfrm>
              <a:prstGeom prst="rect">
                <a:avLst/>
              </a:prstGeom>
            </p:spPr>
          </p:pic>
        </p:grpSp>
        <p:sp>
          <p:nvSpPr>
            <p:cNvPr id="16" name="Rectangle 15">
              <a:extLst>
                <a:ext uri="{FF2B5EF4-FFF2-40B4-BE49-F238E27FC236}">
                  <a16:creationId xmlns:a16="http://schemas.microsoft.com/office/drawing/2014/main" id="{13448934-2F5A-A805-35FC-2029F9395642}"/>
                </a:ext>
              </a:extLst>
            </p:cNvPr>
            <p:cNvSpPr/>
            <p:nvPr/>
          </p:nvSpPr>
          <p:spPr>
            <a:xfrm rot="194642">
              <a:off x="7310069" y="2427958"/>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7" name="Rectangle 16">
              <a:extLst>
                <a:ext uri="{FF2B5EF4-FFF2-40B4-BE49-F238E27FC236}">
                  <a16:creationId xmlns:a16="http://schemas.microsoft.com/office/drawing/2014/main" id="{12A96094-F33A-8657-B5FC-4515B8F9E6D7}"/>
                </a:ext>
              </a:extLst>
            </p:cNvPr>
            <p:cNvSpPr/>
            <p:nvPr/>
          </p:nvSpPr>
          <p:spPr>
            <a:xfrm>
              <a:off x="6589784" y="2728766"/>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8" name="Rectangle 17">
              <a:extLst>
                <a:ext uri="{FF2B5EF4-FFF2-40B4-BE49-F238E27FC236}">
                  <a16:creationId xmlns:a16="http://schemas.microsoft.com/office/drawing/2014/main" id="{B21D3ED2-7151-A62E-31B2-05181C30E0E5}"/>
                </a:ext>
              </a:extLst>
            </p:cNvPr>
            <p:cNvSpPr/>
            <p:nvPr/>
          </p:nvSpPr>
          <p:spPr>
            <a:xfrm rot="616686">
              <a:off x="6805671" y="2452177"/>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19" name="Rectangle 18">
              <a:extLst>
                <a:ext uri="{FF2B5EF4-FFF2-40B4-BE49-F238E27FC236}">
                  <a16:creationId xmlns:a16="http://schemas.microsoft.com/office/drawing/2014/main" id="{FBE1B758-77DC-979A-A34E-AE8420294E1C}"/>
                </a:ext>
              </a:extLst>
            </p:cNvPr>
            <p:cNvSpPr/>
            <p:nvPr/>
          </p:nvSpPr>
          <p:spPr>
            <a:xfrm rot="194642">
              <a:off x="6971956" y="2675981"/>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0" name="Rectangle 19">
              <a:extLst>
                <a:ext uri="{FF2B5EF4-FFF2-40B4-BE49-F238E27FC236}">
                  <a16:creationId xmlns:a16="http://schemas.microsoft.com/office/drawing/2014/main" id="{52EE082E-F9D9-579A-5ABE-FCCFA43A35E0}"/>
                </a:ext>
              </a:extLst>
            </p:cNvPr>
            <p:cNvSpPr/>
            <p:nvPr/>
          </p:nvSpPr>
          <p:spPr>
            <a:xfrm rot="1177980">
              <a:off x="7448608" y="2785823"/>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21" name="Rectangle 20">
              <a:extLst>
                <a:ext uri="{FF2B5EF4-FFF2-40B4-BE49-F238E27FC236}">
                  <a16:creationId xmlns:a16="http://schemas.microsoft.com/office/drawing/2014/main" id="{2F5C7117-E196-1154-DD3E-971EFCDE4BA7}"/>
                </a:ext>
              </a:extLst>
            </p:cNvPr>
            <p:cNvSpPr/>
            <p:nvPr/>
          </p:nvSpPr>
          <p:spPr>
            <a:xfrm rot="20471159">
              <a:off x="9209193" y="2100234"/>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sp>
          <p:nvSpPr>
            <p:cNvPr id="8" name="Rectangle 7">
              <a:extLst>
                <a:ext uri="{FF2B5EF4-FFF2-40B4-BE49-F238E27FC236}">
                  <a16:creationId xmlns:a16="http://schemas.microsoft.com/office/drawing/2014/main" id="{3E07D702-9D2F-BAEB-3F30-80A4EEB78AE2}"/>
                </a:ext>
              </a:extLst>
            </p:cNvPr>
            <p:cNvSpPr/>
            <p:nvPr/>
          </p:nvSpPr>
          <p:spPr>
            <a:xfrm rot="1710062">
              <a:off x="9557483" y="2155094"/>
              <a:ext cx="685800" cy="279397"/>
            </a:xfrm>
            <a:prstGeom prst="rect">
              <a:avLst/>
            </a:prstGeom>
            <a:solidFill>
              <a:schemeClr val="tx2">
                <a:lumMod val="40000"/>
                <a:lumOff val="60000"/>
              </a:schemeClr>
            </a:solidFill>
            <a:ln>
              <a:solidFill>
                <a:schemeClr val="tx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a:t>
              </a:r>
            </a:p>
          </p:txBody>
        </p:sp>
      </p:grpSp>
      <p:pic>
        <p:nvPicPr>
          <p:cNvPr id="54" name="Picture 53">
            <a:extLst>
              <a:ext uri="{FF2B5EF4-FFF2-40B4-BE49-F238E27FC236}">
                <a16:creationId xmlns:a16="http://schemas.microsoft.com/office/drawing/2014/main" id="{12247AAA-EDB3-FE74-18F8-6897A4B750E1}"/>
              </a:ext>
            </a:extLst>
          </p:cNvPr>
          <p:cNvPicPr>
            <a:picLocks noChangeAspect="1"/>
          </p:cNvPicPr>
          <p:nvPr/>
        </p:nvPicPr>
        <p:blipFill>
          <a:blip r:embed="rId10"/>
          <a:stretch>
            <a:fillRect/>
          </a:stretch>
        </p:blipFill>
        <p:spPr>
          <a:xfrm>
            <a:off x="8804279" y="4374572"/>
            <a:ext cx="2547944" cy="1855728"/>
          </a:xfrm>
          <a:prstGeom prst="rect">
            <a:avLst/>
          </a:prstGeom>
        </p:spPr>
      </p:pic>
    </p:spTree>
    <p:extLst>
      <p:ext uri="{BB962C8B-B14F-4D97-AF65-F5344CB8AC3E}">
        <p14:creationId xmlns:p14="http://schemas.microsoft.com/office/powerpoint/2010/main" val="1627681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CA_template_eng" id="{21C215F9-3DF1-7645-873B-0452BD189409}" vid="{FA40084B-1D7F-804F-9559-26E4B97E6254}"/>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ECPG">
    <a:dk1>
      <a:sysClr val="windowText" lastClr="000000"/>
    </a:dk1>
    <a:lt1>
      <a:sysClr val="window" lastClr="FFFFFF"/>
    </a:lt1>
    <a:dk2>
      <a:srgbClr val="000000"/>
    </a:dk2>
    <a:lt2>
      <a:srgbClr val="FFFFFF"/>
    </a:lt2>
    <a:accent1>
      <a:srgbClr val="002345"/>
    </a:accent1>
    <a:accent2>
      <a:srgbClr val="EB1C2D"/>
    </a:accent2>
    <a:accent3>
      <a:srgbClr val="F78D28"/>
    </a:accent3>
    <a:accent4>
      <a:srgbClr val="FDB714"/>
    </a:accent4>
    <a:accent5>
      <a:srgbClr val="00AB51"/>
    </a:accent5>
    <a:accent6>
      <a:srgbClr val="00ADE4"/>
    </a:accent6>
    <a:hlink>
      <a:srgbClr val="872B90"/>
    </a:hlink>
    <a:folHlink>
      <a:srgbClr val="00A99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Metadata/LabelInfo.xml><?xml version="1.0" encoding="utf-8"?>
<clbl:labelList xmlns:clbl="http://schemas.microsoft.com/office/2020/mipLabelMetadata">
  <clbl:label id="{0f9e35db-544f-4f60-bdcc-5ea416e6dc70}" enabled="0" method="" siteId="{0f9e35db-544f-4f60-bdcc-5ea416e6dc70}" removed="1"/>
</clbl:labelList>
</file>

<file path=docProps/app.xml><?xml version="1.0" encoding="utf-8"?>
<Properties xmlns="http://schemas.openxmlformats.org/officeDocument/2006/extended-properties" xmlns:vt="http://schemas.openxmlformats.org/officeDocument/2006/docPropsVTypes">
  <TotalTime>10930</TotalTime>
  <Words>2825</Words>
  <Application>Microsoft Office PowerPoint</Application>
  <PresentationFormat>Widescreen</PresentationFormat>
  <Paragraphs>261</Paragraphs>
  <Slides>11</Slides>
  <Notes>11</Notes>
  <HiddenSlides>1</HiddenSlides>
  <MMClips>0</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11</vt:i4>
      </vt:variant>
    </vt:vector>
  </HeadingPairs>
  <TitlesOfParts>
    <vt:vector size="28" baseType="lpstr">
      <vt:lpstr>-apple-system</vt:lpstr>
      <vt:lpstr>Aptos</vt:lpstr>
      <vt:lpstr>Arial</vt:lpstr>
      <vt:lpstr>Arial Narrow</vt:lpstr>
      <vt:lpstr>Arial Nova</vt:lpstr>
      <vt:lpstr>Arial Nova Cond</vt:lpstr>
      <vt:lpstr>Bebas Neue</vt:lpstr>
      <vt:lpstr>Calibri</vt:lpstr>
      <vt:lpstr>Calibri Light</vt:lpstr>
      <vt:lpstr>Century Gothic</vt:lpstr>
      <vt:lpstr>Georgia</vt:lpstr>
      <vt:lpstr>Lucida Sans</vt:lpstr>
      <vt:lpstr>Roboto Medium</vt:lpstr>
      <vt:lpstr>Times New Roman</vt:lpstr>
      <vt:lpstr>Verdana</vt:lpstr>
      <vt:lpstr>Office Theme</vt:lpstr>
      <vt:lpstr>1_Office Theme</vt:lpstr>
      <vt:lpstr> “Regional Consultation for the Fourth International Conference on Financing for Development in Africa”  International trade as an engine for development – Regional integration, payments, trade finance, and investment​  Laura Páez Regional Integration and Trade Division, ECA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African Continental Free Trade Area   A Summary &amp; Status Update  14 November 2022 Stephen Karingi UNECA</dc:title>
  <dc:creator>JASON MC CORMACK</dc:creator>
  <cp:lastModifiedBy>EGPFS</cp:lastModifiedBy>
  <cp:revision>128</cp:revision>
  <cp:lastPrinted>2024-11-18T09:02:36Z</cp:lastPrinted>
  <dcterms:created xsi:type="dcterms:W3CDTF">2022-11-08T06:49:35Z</dcterms:created>
  <dcterms:modified xsi:type="dcterms:W3CDTF">2024-11-18T12:19:32Z</dcterms:modified>
</cp:coreProperties>
</file>