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8" d="100"/>
          <a:sy n="108" d="100"/>
        </p:scale>
        <p:origin x="8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unitednations-my.sharepoint.com/personal/nadia_ouedraogo_un_org/Documents/GDP%20growth%20rate.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'Fig3'!$H$2</c:f>
              <c:strCache>
                <c:ptCount val="1"/>
                <c:pt idx="0">
                  <c:v>2024</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'Fig3'!$A$3:$A$8</c:f>
              <c:strCache>
                <c:ptCount val="6"/>
                <c:pt idx="0">
                  <c:v>Africa</c:v>
                </c:pt>
                <c:pt idx="1">
                  <c:v>Central Africa</c:v>
                </c:pt>
                <c:pt idx="2">
                  <c:v>East Africa</c:v>
                </c:pt>
                <c:pt idx="3">
                  <c:v>North Africa</c:v>
                </c:pt>
                <c:pt idx="4">
                  <c:v>Southern Africa</c:v>
                </c:pt>
                <c:pt idx="5">
                  <c:v>West Africa</c:v>
                </c:pt>
              </c:strCache>
            </c:strRef>
          </c:cat>
          <c:val>
            <c:numRef>
              <c:f>'Fig3'!$H$3:$H$8</c:f>
              <c:numCache>
                <c:formatCode>0.0</c:formatCode>
                <c:ptCount val="6"/>
                <c:pt idx="0" formatCode="General">
                  <c:v>2.8</c:v>
                </c:pt>
                <c:pt idx="1">
                  <c:v>2.9</c:v>
                </c:pt>
                <c:pt idx="2">
                  <c:v>5.6</c:v>
                </c:pt>
                <c:pt idx="3">
                  <c:v>1.1000000000000001</c:v>
                </c:pt>
                <c:pt idx="4">
                  <c:v>1.6</c:v>
                </c:pt>
                <c:pt idx="5">
                  <c:v>4.2</c:v>
                </c:pt>
              </c:numCache>
            </c:numRef>
          </c:val>
          <c:extLst>
            <c:ext xmlns:c16="http://schemas.microsoft.com/office/drawing/2014/chart" uri="{C3380CC4-5D6E-409C-BE32-E72D297353CC}">
              <c16:uniqueId val="{00000000-B61D-419D-BAB0-FD34A944A529}"/>
            </c:ext>
          </c:extLst>
        </c:ser>
        <c:ser>
          <c:idx val="1"/>
          <c:order val="1"/>
          <c:tx>
            <c:strRef>
              <c:f>'Fig3'!$I$2</c:f>
              <c:strCache>
                <c:ptCount val="1"/>
                <c:pt idx="0">
                  <c:v>2025a</c:v>
                </c:pt>
              </c:strCache>
            </c:strRef>
          </c:tx>
          <c:spPr>
            <a:solidFill>
              <a:schemeClr val="accent2"/>
            </a:solidFill>
            <a:ln>
              <a:noFill/>
            </a:ln>
            <a:effectLst/>
          </c:spPr>
          <c:invertIfNegative val="0"/>
          <c:dLbls>
            <c:numFmt formatCode="#,##0.0" sourceLinked="0"/>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'Fig3'!$A$3:$A$8</c:f>
              <c:strCache>
                <c:ptCount val="6"/>
                <c:pt idx="0">
                  <c:v>Africa</c:v>
                </c:pt>
                <c:pt idx="1">
                  <c:v>Central Africa</c:v>
                </c:pt>
                <c:pt idx="2">
                  <c:v>East Africa</c:v>
                </c:pt>
                <c:pt idx="3">
                  <c:v>North Africa</c:v>
                </c:pt>
                <c:pt idx="4">
                  <c:v>Southern Africa</c:v>
                </c:pt>
                <c:pt idx="5">
                  <c:v>West Africa</c:v>
                </c:pt>
              </c:strCache>
            </c:strRef>
          </c:cat>
          <c:val>
            <c:numRef>
              <c:f>'Fig3'!$I$3:$I$8</c:f>
              <c:numCache>
                <c:formatCode>0.0</c:formatCode>
                <c:ptCount val="6"/>
                <c:pt idx="0" formatCode="General">
                  <c:v>4</c:v>
                </c:pt>
                <c:pt idx="1">
                  <c:v>2.8</c:v>
                </c:pt>
                <c:pt idx="2">
                  <c:v>5.4</c:v>
                </c:pt>
                <c:pt idx="3">
                  <c:v>4.5999999999999996</c:v>
                </c:pt>
                <c:pt idx="4">
                  <c:v>1.6</c:v>
                </c:pt>
                <c:pt idx="5">
                  <c:v>4.5999999999999996</c:v>
                </c:pt>
              </c:numCache>
            </c:numRef>
          </c:val>
          <c:extLst>
            <c:ext xmlns:c16="http://schemas.microsoft.com/office/drawing/2014/chart" uri="{C3380CC4-5D6E-409C-BE32-E72D297353CC}">
              <c16:uniqueId val="{00000001-B61D-419D-BAB0-FD34A944A529}"/>
            </c:ext>
          </c:extLst>
        </c:ser>
        <c:ser>
          <c:idx val="2"/>
          <c:order val="2"/>
          <c:tx>
            <c:strRef>
              <c:f>'Fig3'!$J$2</c:f>
              <c:strCache>
                <c:ptCount val="1"/>
                <c:pt idx="0">
                  <c:v>2026b</c:v>
                </c:pt>
              </c:strCache>
            </c:strRef>
          </c:tx>
          <c:spPr>
            <a:solidFill>
              <a:schemeClr val="accent3"/>
            </a:solidFill>
            <a:ln>
              <a:noFill/>
            </a:ln>
            <a:effectLst/>
          </c:spPr>
          <c:invertIfNegative val="0"/>
          <c:dLbls>
            <c:numFmt formatCode="#,##0.0" sourceLinked="0"/>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'Fig3'!$A$3:$A$8</c:f>
              <c:strCache>
                <c:ptCount val="6"/>
                <c:pt idx="0">
                  <c:v>Africa</c:v>
                </c:pt>
                <c:pt idx="1">
                  <c:v>Central Africa</c:v>
                </c:pt>
                <c:pt idx="2">
                  <c:v>East Africa</c:v>
                </c:pt>
                <c:pt idx="3">
                  <c:v>North Africa</c:v>
                </c:pt>
                <c:pt idx="4">
                  <c:v>Southern Africa</c:v>
                </c:pt>
                <c:pt idx="5">
                  <c:v>West Africa</c:v>
                </c:pt>
              </c:strCache>
            </c:strRef>
          </c:cat>
          <c:val>
            <c:numRef>
              <c:f>'Fig3'!$J$3:$J$8</c:f>
              <c:numCache>
                <c:formatCode>0.0</c:formatCode>
                <c:ptCount val="6"/>
                <c:pt idx="0" formatCode="General">
                  <c:v>4</c:v>
                </c:pt>
                <c:pt idx="1">
                  <c:v>3</c:v>
                </c:pt>
                <c:pt idx="2">
                  <c:v>5.8</c:v>
                </c:pt>
                <c:pt idx="3">
                  <c:v>4.0999999999999996</c:v>
                </c:pt>
                <c:pt idx="4">
                  <c:v>2</c:v>
                </c:pt>
                <c:pt idx="5">
                  <c:v>4.4000000000000004</c:v>
                </c:pt>
              </c:numCache>
            </c:numRef>
          </c:val>
          <c:extLst>
            <c:ext xmlns:c16="http://schemas.microsoft.com/office/drawing/2014/chart" uri="{C3380CC4-5D6E-409C-BE32-E72D297353CC}">
              <c16:uniqueId val="{00000002-B61D-419D-BAB0-FD34A944A529}"/>
            </c:ext>
          </c:extLst>
        </c:ser>
        <c:dLbls>
          <c:dLblPos val="outEnd"/>
          <c:showLegendKey val="0"/>
          <c:showVal val="1"/>
          <c:showCatName val="0"/>
          <c:showSerName val="0"/>
          <c:showPercent val="0"/>
          <c:showBubbleSize val="0"/>
        </c:dLbls>
        <c:gapWidth val="444"/>
        <c:overlap val="-90"/>
        <c:axId val="1909215856"/>
        <c:axId val="1909207696"/>
      </c:barChart>
      <c:catAx>
        <c:axId val="1909215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solidFill>
                <a:latin typeface="Arial" panose="020B0604020202020204" pitchFamily="34" charset="0"/>
                <a:ea typeface="+mn-ea"/>
                <a:cs typeface="Arial" panose="020B0604020202020204" pitchFamily="34" charset="0"/>
              </a:defRPr>
            </a:pPr>
            <a:endParaRPr lang="en-US"/>
          </a:p>
        </c:txPr>
        <c:crossAx val="1909207696"/>
        <c:crosses val="autoZero"/>
        <c:auto val="1"/>
        <c:lblAlgn val="ctr"/>
        <c:lblOffset val="100"/>
        <c:noMultiLvlLbl val="0"/>
      </c:catAx>
      <c:valAx>
        <c:axId val="1909207696"/>
        <c:scaling>
          <c:orientation val="minMax"/>
        </c:scaling>
        <c:delete val="1"/>
        <c:axPos val="l"/>
        <c:title>
          <c:tx>
            <c:rich>
              <a:bodyPr rot="-5400000" spcFirstLastPara="1" vertOverflow="ellipsis" vert="horz" wrap="square" anchor="ctr" anchorCtr="1"/>
              <a:lstStyle/>
              <a:p>
                <a:pPr>
                  <a:defRPr sz="1197" b="0" i="0" u="none" strike="noStrike" kern="1200" cap="all" baseline="0">
                    <a:solidFill>
                      <a:schemeClr val="tx1"/>
                    </a:solidFill>
                    <a:latin typeface="Arial" panose="020B0604020202020204" pitchFamily="34" charset="0"/>
                    <a:ea typeface="+mn-ea"/>
                    <a:cs typeface="Arial" panose="020B0604020202020204" pitchFamily="34" charset="0"/>
                  </a:defRPr>
                </a:pPr>
                <a:r>
                  <a:rPr lang="en-US">
                    <a:latin typeface="Arial" panose="020B0604020202020204" pitchFamily="34" charset="0"/>
                    <a:cs typeface="Arial" panose="020B0604020202020204" pitchFamily="34" charset="0"/>
                  </a:rPr>
                  <a:t>GDP growth (per cent)</a:t>
                </a:r>
              </a:p>
            </c:rich>
          </c:tx>
          <c:layout>
            <c:manualLayout>
              <c:xMode val="edge"/>
              <c:yMode val="edge"/>
              <c:x val="2.3857758167243259E-3"/>
              <c:y val="0.25446519834369863"/>
            </c:manualLayout>
          </c:layout>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crossAx val="190921585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453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F4F5"/>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rcRect t="166" b="166"/>
          <a:stretch/>
        </p:blipFill>
        <p:spPr>
          <a:xfrm>
            <a:off x="5715000" y="0"/>
            <a:ext cx="3429000" cy="5143500"/>
          </a:xfrm>
          <a:prstGeom prst="rect">
            <a:avLst/>
          </a:prstGeom>
        </p:spPr>
      </p:pic>
      <p:sp>
        <p:nvSpPr>
          <p:cNvPr id="3" name="Text 0"/>
          <p:cNvSpPr/>
          <p:nvPr/>
        </p:nvSpPr>
        <p:spPr>
          <a:xfrm>
            <a:off x="496186" y="913982"/>
            <a:ext cx="4722628" cy="2215116"/>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Macroeconomic Outlook, Challenges and Opportunities for Domestic Public Resource Mobilization</a:t>
            </a:r>
            <a:endParaRPr lang="en-US" sz="2820" dirty="0"/>
          </a:p>
        </p:txBody>
      </p:sp>
      <p:sp>
        <p:nvSpPr>
          <p:cNvPr id="4" name="Text 1"/>
          <p:cNvSpPr/>
          <p:nvPr/>
        </p:nvSpPr>
        <p:spPr>
          <a:xfrm>
            <a:off x="496186" y="3341749"/>
            <a:ext cx="4722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United Nations Economic Commission for Africa</a:t>
            </a:r>
            <a:endParaRPr lang="en-US" sz="1410" dirty="0"/>
          </a:p>
        </p:txBody>
      </p:sp>
      <p:sp>
        <p:nvSpPr>
          <p:cNvPr id="5" name="Text 2"/>
          <p:cNvSpPr/>
          <p:nvPr/>
        </p:nvSpPr>
        <p:spPr>
          <a:xfrm>
            <a:off x="496186" y="3775912"/>
            <a:ext cx="4722628" cy="453607"/>
          </a:xfrm>
          <a:prstGeom prst="rect">
            <a:avLst/>
          </a:prstGeom>
          <a:noFill/>
          <a:ln/>
        </p:spPr>
        <p:txBody>
          <a:bodyPr wrap="square" lIns="0" tIns="0" rIns="0" bIns="0" rtlCol="0" anchor="ctr"/>
          <a:lstStyle/>
          <a:p>
            <a:pPr marL="0" indent="0" algn="l">
              <a:lnSpc>
                <a:spcPts val="1805"/>
              </a:lnSpc>
              <a:buNone/>
            </a:pPr>
            <a:endParaRPr lang="en-US" sz="1105" dirty="0">
              <a:solidFill>
                <a:srgbClr val="000000"/>
              </a:solidFill>
              <a:latin typeface="PT Serif" pitchFamily="34" charset="0"/>
              <a:ea typeface="PT Serif" pitchFamily="34" charset="-122"/>
              <a:cs typeface="PT Serif" pitchFamily="34" charset="-120"/>
            </a:endParaRPr>
          </a:p>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Gamal Ibrahim, Chief, Macroeconomic Analysis, Institutions and Economic Governance, Macroeconomics, Finance, Governance &amp; Planning Division. ECA</a:t>
            </a:r>
          </a:p>
          <a:p>
            <a:pPr marL="0" indent="0" algn="l">
              <a:lnSpc>
                <a:spcPts val="1805"/>
              </a:lnSpc>
              <a:buNone/>
            </a:pPr>
            <a:endParaRPr lang="en-US" sz="1105" dirty="0">
              <a:solidFill>
                <a:srgbClr val="000000"/>
              </a:solidFill>
              <a:latin typeface="PT Serif" pitchFamily="34" charset="0"/>
              <a:ea typeface="PT Serif" pitchFamily="34" charset="-122"/>
              <a:cs typeface="PT Serif" pitchFamily="34" charset="-120"/>
            </a:endParaRPr>
          </a:p>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June 2026.</a:t>
            </a:r>
            <a:endParaRPr lang="en-US" sz="1105" dirty="0"/>
          </a:p>
        </p:txBody>
      </p:sp>
      <p:pic>
        <p:nvPicPr>
          <p:cNvPr id="6" name="Picture 5">
            <a:extLst>
              <a:ext uri="{FF2B5EF4-FFF2-40B4-BE49-F238E27FC236}">
                <a16:creationId xmlns:a16="http://schemas.microsoft.com/office/drawing/2014/main" id="{D864BD10-5A6F-DC6F-BF80-D8CD6D19A7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0400" y="199769"/>
            <a:ext cx="2514600" cy="290195"/>
          </a:xfrm>
          <a:prstGeom prst="rect">
            <a:avLst/>
          </a:prstGeom>
        </p:spPr>
      </p:pic>
      <p:pic>
        <p:nvPicPr>
          <p:cNvPr id="7" name="Picture 6">
            <a:extLst>
              <a:ext uri="{FF2B5EF4-FFF2-40B4-BE49-F238E27FC236}">
                <a16:creationId xmlns:a16="http://schemas.microsoft.com/office/drawing/2014/main" id="{87DE0B0C-0E7C-0C2C-6B8B-F9C0B9ACC804}"/>
              </a:ext>
            </a:extLst>
          </p:cNvPr>
          <p:cNvPicPr>
            <a:picLocks noChangeAspect="1"/>
          </p:cNvPicPr>
          <p:nvPr/>
        </p:nvPicPr>
        <p:blipFill>
          <a:blip r:embed="rId5"/>
          <a:stretch>
            <a:fillRect/>
          </a:stretch>
        </p:blipFill>
        <p:spPr>
          <a:xfrm>
            <a:off x="156523" y="4787360"/>
            <a:ext cx="6047850" cy="28409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2F4F5"/>
        </a:solidFill>
        <a:effectLst/>
      </p:bgPr>
    </p:bg>
    <p:spTree>
      <p:nvGrpSpPr>
        <p:cNvPr id="1" name=""/>
        <p:cNvGrpSpPr/>
        <p:nvPr/>
      </p:nvGrpSpPr>
      <p:grpSpPr>
        <a:xfrm>
          <a:off x="0" y="0"/>
          <a:ext cx="0" cy="0"/>
          <a:chOff x="0" y="0"/>
          <a:chExt cx="0" cy="0"/>
        </a:xfrm>
      </p:grpSpPr>
      <p:sp>
        <p:nvSpPr>
          <p:cNvPr id="2" name="Text 0"/>
          <p:cNvSpPr/>
          <p:nvPr/>
        </p:nvSpPr>
        <p:spPr>
          <a:xfrm>
            <a:off x="496186" y="389860"/>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Strengthening Africa's Voice in Global Economic Governance</a:t>
            </a:r>
            <a:endParaRPr lang="en-US" sz="2820" dirty="0"/>
          </a:p>
        </p:txBody>
      </p:sp>
      <p:sp>
        <p:nvSpPr>
          <p:cNvPr id="3" name="Text 1"/>
          <p:cNvSpPr/>
          <p:nvPr/>
        </p:nvSpPr>
        <p:spPr>
          <a:xfrm>
            <a:off x="496186" y="1488558"/>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Financing for Development (FfD4)</a:t>
            </a:r>
            <a:endParaRPr lang="en-US" sz="1410" dirty="0"/>
          </a:p>
        </p:txBody>
      </p:sp>
      <p:sp>
        <p:nvSpPr>
          <p:cNvPr id="4" name="Text 2"/>
          <p:cNvSpPr/>
          <p:nvPr/>
        </p:nvSpPr>
        <p:spPr>
          <a:xfrm>
            <a:off x="496186" y="1795106"/>
            <a:ext cx="8151628"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In partnership with the African Union Commission, supported negotiators to inform Africa's Common Position and incorporate priorities into the Sevilla Commitment.</a:t>
            </a:r>
            <a:endParaRPr lang="en-US" sz="1105" dirty="0"/>
          </a:p>
        </p:txBody>
      </p:sp>
      <p:sp>
        <p:nvSpPr>
          <p:cNvPr id="5" name="Text 3"/>
          <p:cNvSpPr/>
          <p:nvPr/>
        </p:nvSpPr>
        <p:spPr>
          <a:xfrm>
            <a:off x="496186" y="2425922"/>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Operationalizing the Sevilla Commitment</a:t>
            </a:r>
            <a:endParaRPr lang="en-US" sz="1410" dirty="0"/>
          </a:p>
        </p:txBody>
      </p:sp>
      <p:sp>
        <p:nvSpPr>
          <p:cNvPr id="6" name="Text 4"/>
          <p:cNvSpPr/>
          <p:nvPr/>
        </p:nvSpPr>
        <p:spPr>
          <a:xfrm>
            <a:off x="496186" y="2732469"/>
            <a:ext cx="8151628"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Co-organized the Africa Regional Consultation to help member states translate global commitments into national and regional actions.</a:t>
            </a:r>
            <a:endParaRPr lang="en-US" sz="1105" dirty="0"/>
          </a:p>
        </p:txBody>
      </p:sp>
      <p:sp>
        <p:nvSpPr>
          <p:cNvPr id="7" name="Text 5"/>
          <p:cNvSpPr/>
          <p:nvPr/>
        </p:nvSpPr>
        <p:spPr>
          <a:xfrm>
            <a:off x="496186" y="3363285"/>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United Nations Tax Convention</a:t>
            </a:r>
            <a:endParaRPr lang="en-US" sz="1410" dirty="0"/>
          </a:p>
        </p:txBody>
      </p:sp>
      <p:sp>
        <p:nvSpPr>
          <p:cNvPr id="8" name="Text 6"/>
          <p:cNvSpPr/>
          <p:nvPr/>
        </p:nvSpPr>
        <p:spPr>
          <a:xfrm>
            <a:off x="496186" y="3669832"/>
            <a:ext cx="8151628" cy="22680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Supported negotiators with studies and briefs to strengthen Africa's common positions on international tax cooperation.</a:t>
            </a:r>
            <a:endParaRPr lang="en-US" sz="1105" dirty="0"/>
          </a:p>
        </p:txBody>
      </p:sp>
      <p:sp>
        <p:nvSpPr>
          <p:cNvPr id="9" name="Text 7"/>
          <p:cNvSpPr/>
          <p:nvPr/>
        </p:nvSpPr>
        <p:spPr>
          <a:xfrm>
            <a:off x="496186" y="4073845"/>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Regional Coordination</a:t>
            </a:r>
            <a:endParaRPr lang="en-US" sz="1410" dirty="0"/>
          </a:p>
        </p:txBody>
      </p:sp>
      <p:sp>
        <p:nvSpPr>
          <p:cNvPr id="10" name="Text 8"/>
          <p:cNvSpPr/>
          <p:nvPr/>
        </p:nvSpPr>
        <p:spPr>
          <a:xfrm>
            <a:off x="496186" y="4380392"/>
            <a:ext cx="8151628"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Worked with the AUC, ATAF, TJNA, and member states for a coherent African position on tax, debt, and financial architecture reform.</a:t>
            </a:r>
            <a:endParaRPr lang="en-US" sz="1105" dirty="0"/>
          </a:p>
        </p:txBody>
      </p:sp>
      <p:pic>
        <p:nvPicPr>
          <p:cNvPr id="11" name="Picture 10">
            <a:extLst>
              <a:ext uri="{FF2B5EF4-FFF2-40B4-BE49-F238E27FC236}">
                <a16:creationId xmlns:a16="http://schemas.microsoft.com/office/drawing/2014/main" id="{92FA1E6D-2AE7-0DF3-6126-ADB70661EB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12" name="Picture 11">
            <a:extLst>
              <a:ext uri="{FF2B5EF4-FFF2-40B4-BE49-F238E27FC236}">
                <a16:creationId xmlns:a16="http://schemas.microsoft.com/office/drawing/2014/main" id="{C75B661F-EFF2-FFFA-148E-49862B379BBD}"/>
              </a:ext>
            </a:extLst>
          </p:cNvPr>
          <p:cNvPicPr>
            <a:picLocks noChangeAspect="1"/>
          </p:cNvPicPr>
          <p:nvPr/>
        </p:nvPicPr>
        <p:blipFill>
          <a:blip r:embed="rId4"/>
          <a:stretch>
            <a:fillRect/>
          </a:stretch>
        </p:blipFill>
        <p:spPr>
          <a:xfrm>
            <a:off x="806026" y="4990056"/>
            <a:ext cx="8259901" cy="14204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F2F4F5"/>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rcRect/>
          <a:stretch/>
        </p:blipFill>
        <p:spPr>
          <a:xfrm>
            <a:off x="439770" y="1522954"/>
            <a:ext cx="3039386" cy="3070766"/>
          </a:xfrm>
          <a:prstGeom prst="rect">
            <a:avLst/>
          </a:prstGeom>
        </p:spPr>
      </p:pic>
      <p:sp>
        <p:nvSpPr>
          <p:cNvPr id="3" name="Text 0"/>
          <p:cNvSpPr/>
          <p:nvPr/>
        </p:nvSpPr>
        <p:spPr>
          <a:xfrm>
            <a:off x="496186" y="389860"/>
            <a:ext cx="8151628" cy="443023"/>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Key Takeaways &amp; Policy Recommendations</a:t>
            </a:r>
            <a:endParaRPr lang="en-US" sz="2820" dirty="0"/>
          </a:p>
        </p:txBody>
      </p:sp>
      <p:sp>
        <p:nvSpPr>
          <p:cNvPr id="4" name="Text 1"/>
          <p:cNvSpPr/>
          <p:nvPr/>
        </p:nvSpPr>
        <p:spPr>
          <a:xfrm>
            <a:off x="496186" y="1045535"/>
            <a:ext cx="8151628"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To navigate the complex economic landscape and unlock its potential, African countries must focus on strategic interventions to enhance domestic resource mobilization and governance.</a:t>
            </a:r>
            <a:endParaRPr lang="en-US" sz="1105" dirty="0"/>
          </a:p>
        </p:txBody>
      </p:sp>
      <p:sp>
        <p:nvSpPr>
          <p:cNvPr id="5" name="Text 2"/>
          <p:cNvSpPr/>
          <p:nvPr/>
        </p:nvSpPr>
        <p:spPr>
          <a:xfrm>
            <a:off x="3748223" y="1862544"/>
            <a:ext cx="4899591" cy="22680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Strengthen Global Voice</a:t>
            </a:r>
            <a:endParaRPr lang="en-US" sz="1105" dirty="0"/>
          </a:p>
        </p:txBody>
      </p:sp>
      <p:sp>
        <p:nvSpPr>
          <p:cNvPr id="6" name="Text 3"/>
          <p:cNvSpPr/>
          <p:nvPr/>
        </p:nvSpPr>
        <p:spPr>
          <a:xfrm>
            <a:off x="3748223" y="2674507"/>
            <a:ext cx="4899591" cy="22680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Improve Debt &amp; Tax Governance</a:t>
            </a:r>
            <a:endParaRPr lang="en-US" sz="1105" dirty="0"/>
          </a:p>
        </p:txBody>
      </p:sp>
      <p:sp>
        <p:nvSpPr>
          <p:cNvPr id="7" name="Text 4"/>
          <p:cNvSpPr/>
          <p:nvPr/>
        </p:nvSpPr>
        <p:spPr>
          <a:xfrm>
            <a:off x="3748223" y="3486470"/>
            <a:ext cx="4899591" cy="22680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Boost Domestic Resource Mobilization</a:t>
            </a:r>
            <a:endParaRPr lang="en-US" sz="1105" dirty="0"/>
          </a:p>
        </p:txBody>
      </p:sp>
      <p:sp>
        <p:nvSpPr>
          <p:cNvPr id="8" name="Text 5"/>
          <p:cNvSpPr/>
          <p:nvPr/>
        </p:nvSpPr>
        <p:spPr>
          <a:xfrm>
            <a:off x="3748223" y="4298556"/>
            <a:ext cx="4899591" cy="22680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Drive Structural Transformation</a:t>
            </a:r>
            <a:endParaRPr lang="en-US" sz="1105" dirty="0"/>
          </a:p>
        </p:txBody>
      </p:sp>
      <p:sp>
        <p:nvSpPr>
          <p:cNvPr id="9" name="Text 6"/>
          <p:cNvSpPr/>
          <p:nvPr/>
        </p:nvSpPr>
        <p:spPr>
          <a:xfrm>
            <a:off x="366401" y="4525359"/>
            <a:ext cx="8151628" cy="590329"/>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This involves strengthening tax systems, improving debt management, building analytical capacity, and advocating for a more equitable global financial architecture.</a:t>
            </a:r>
            <a:endParaRPr lang="en-US" sz="1105" dirty="0"/>
          </a:p>
        </p:txBody>
      </p:sp>
      <p:pic>
        <p:nvPicPr>
          <p:cNvPr id="10" name="Picture 9">
            <a:extLst>
              <a:ext uri="{FF2B5EF4-FFF2-40B4-BE49-F238E27FC236}">
                <a16:creationId xmlns:a16="http://schemas.microsoft.com/office/drawing/2014/main" id="{909B3277-13F8-3946-E5CD-44BC796894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rgbClr val="F2F4F5"/>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rcRect/>
          <a:stretch/>
        </p:blipFill>
        <p:spPr>
          <a:xfrm>
            <a:off x="3267789" y="2138449"/>
            <a:ext cx="2608422" cy="1956317"/>
          </a:xfrm>
          <a:prstGeom prst="rect">
            <a:avLst/>
          </a:prstGeom>
        </p:spPr>
      </p:pic>
      <p:sp>
        <p:nvSpPr>
          <p:cNvPr id="3" name="Text 0"/>
          <p:cNvSpPr/>
          <p:nvPr/>
        </p:nvSpPr>
        <p:spPr>
          <a:xfrm>
            <a:off x="496186" y="1048611"/>
            <a:ext cx="8151628" cy="443023"/>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Thank You</a:t>
            </a:r>
            <a:endParaRPr lang="en-US" sz="2820" dirty="0"/>
          </a:p>
        </p:txBody>
      </p:sp>
      <p:sp>
        <p:nvSpPr>
          <p:cNvPr id="4" name="Text 1"/>
          <p:cNvSpPr/>
          <p:nvPr/>
        </p:nvSpPr>
        <p:spPr>
          <a:xfrm>
            <a:off x="496186" y="1704286"/>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United Nations Economic Commission for Africa</a:t>
            </a:r>
            <a:endParaRPr lang="en-US" sz="1410" dirty="0"/>
          </a:p>
        </p:txBody>
      </p:sp>
      <p:pic>
        <p:nvPicPr>
          <p:cNvPr id="5" name="Picture 4">
            <a:extLst>
              <a:ext uri="{FF2B5EF4-FFF2-40B4-BE49-F238E27FC236}">
                <a16:creationId xmlns:a16="http://schemas.microsoft.com/office/drawing/2014/main" id="{D83F0EC2-C283-E96F-6F15-396DE60DC1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6" name="Picture 5">
            <a:extLst>
              <a:ext uri="{FF2B5EF4-FFF2-40B4-BE49-F238E27FC236}">
                <a16:creationId xmlns:a16="http://schemas.microsoft.com/office/drawing/2014/main" id="{14107EF0-0500-7228-9D45-69B5C5348B61}"/>
              </a:ext>
            </a:extLst>
          </p:cNvPr>
          <p:cNvPicPr>
            <a:picLocks noChangeAspect="1"/>
          </p:cNvPicPr>
          <p:nvPr/>
        </p:nvPicPr>
        <p:blipFill>
          <a:blip r:embed="rId5"/>
          <a:stretch>
            <a:fillRect/>
          </a:stretch>
        </p:blipFill>
        <p:spPr>
          <a:xfrm>
            <a:off x="176107" y="4709913"/>
            <a:ext cx="8354728" cy="2840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4F5"/>
        </a:solidFill>
        <a:effectLst/>
      </p:bgPr>
    </p:bg>
    <p:spTree>
      <p:nvGrpSpPr>
        <p:cNvPr id="1" name=""/>
        <p:cNvGrpSpPr/>
        <p:nvPr/>
      </p:nvGrpSpPr>
      <p:grpSpPr>
        <a:xfrm>
          <a:off x="0" y="0"/>
          <a:ext cx="0" cy="0"/>
          <a:chOff x="0" y="0"/>
          <a:chExt cx="0" cy="0"/>
        </a:xfrm>
      </p:grpSpPr>
      <p:sp>
        <p:nvSpPr>
          <p:cNvPr id="2" name="Shape 0"/>
          <p:cNvSpPr/>
          <p:nvPr/>
        </p:nvSpPr>
        <p:spPr>
          <a:xfrm>
            <a:off x="496186" y="1205023"/>
            <a:ext cx="330668" cy="330668"/>
          </a:xfrm>
          <a:prstGeom prst="roundRect">
            <a:avLst>
              <a:gd name="adj" fmla="val 14291"/>
            </a:avLst>
          </a:prstGeom>
          <a:solidFill>
            <a:srgbClr val="D9D9D9"/>
          </a:solidFill>
          <a:ln/>
        </p:spPr>
        <p:txBody>
          <a:bodyPr/>
          <a:lstStyle/>
          <a:p>
            <a:endParaRPr lang="en-KE"/>
          </a:p>
        </p:txBody>
      </p:sp>
      <p:sp>
        <p:nvSpPr>
          <p:cNvPr id="3" name="Text 1"/>
          <p:cNvSpPr/>
          <p:nvPr/>
        </p:nvSpPr>
        <p:spPr>
          <a:xfrm>
            <a:off x="496186" y="1205023"/>
            <a:ext cx="330668" cy="330668"/>
          </a:xfrm>
          <a:prstGeom prst="rect">
            <a:avLst/>
          </a:prstGeom>
          <a:noFill/>
          <a:ln/>
        </p:spPr>
        <p:txBody>
          <a:bodyPr wrap="square" lIns="0" tIns="0" rIns="0" bIns="0" rtlCol="0" anchor="ctr"/>
          <a:lstStyle/>
          <a:p>
            <a:pPr marL="0" indent="0" algn="ctr">
              <a:lnSpc>
                <a:spcPts val="1684"/>
              </a:lnSpc>
              <a:buNone/>
            </a:pPr>
            <a:r>
              <a:rPr lang="en-US" sz="1684" dirty="0">
                <a:solidFill>
                  <a:srgbClr val="000000"/>
                </a:solidFill>
                <a:latin typeface="PT Serif" pitchFamily="34" charset="0"/>
                <a:ea typeface="PT Serif" pitchFamily="34" charset="-122"/>
                <a:cs typeface="PT Serif" pitchFamily="34" charset="-120"/>
              </a:rPr>
              <a:t>1</a:t>
            </a:r>
            <a:endParaRPr lang="en-US" sz="1684" dirty="0"/>
          </a:p>
        </p:txBody>
      </p:sp>
      <p:sp>
        <p:nvSpPr>
          <p:cNvPr id="4" name="Shape 2"/>
          <p:cNvSpPr/>
          <p:nvPr/>
        </p:nvSpPr>
        <p:spPr>
          <a:xfrm>
            <a:off x="2505789" y="1205023"/>
            <a:ext cx="330668" cy="330668"/>
          </a:xfrm>
          <a:prstGeom prst="roundRect">
            <a:avLst>
              <a:gd name="adj" fmla="val 14291"/>
            </a:avLst>
          </a:prstGeom>
          <a:solidFill>
            <a:srgbClr val="D9D9D9"/>
          </a:solidFill>
          <a:ln/>
        </p:spPr>
        <p:txBody>
          <a:bodyPr/>
          <a:lstStyle/>
          <a:p>
            <a:endParaRPr lang="en-KE"/>
          </a:p>
        </p:txBody>
      </p:sp>
      <p:sp>
        <p:nvSpPr>
          <p:cNvPr id="5" name="Text 3"/>
          <p:cNvSpPr/>
          <p:nvPr/>
        </p:nvSpPr>
        <p:spPr>
          <a:xfrm>
            <a:off x="2505789" y="1205023"/>
            <a:ext cx="330668" cy="330668"/>
          </a:xfrm>
          <a:prstGeom prst="rect">
            <a:avLst/>
          </a:prstGeom>
          <a:noFill/>
          <a:ln/>
        </p:spPr>
        <p:txBody>
          <a:bodyPr wrap="square" lIns="0" tIns="0" rIns="0" bIns="0" rtlCol="0" anchor="ctr"/>
          <a:lstStyle/>
          <a:p>
            <a:pPr marL="0" indent="0" algn="ctr">
              <a:lnSpc>
                <a:spcPts val="1684"/>
              </a:lnSpc>
              <a:buNone/>
            </a:pPr>
            <a:r>
              <a:rPr lang="en-US" sz="1684" dirty="0">
                <a:solidFill>
                  <a:srgbClr val="000000"/>
                </a:solidFill>
                <a:latin typeface="PT Serif" pitchFamily="34" charset="0"/>
                <a:ea typeface="PT Serif" pitchFamily="34" charset="-122"/>
                <a:cs typeface="PT Serif" pitchFamily="34" charset="-120"/>
              </a:rPr>
              <a:t>2</a:t>
            </a:r>
            <a:endParaRPr lang="en-US" sz="1684" dirty="0"/>
          </a:p>
        </p:txBody>
      </p:sp>
      <p:sp>
        <p:nvSpPr>
          <p:cNvPr id="6" name="Shape 4"/>
          <p:cNvSpPr/>
          <p:nvPr/>
        </p:nvSpPr>
        <p:spPr>
          <a:xfrm>
            <a:off x="496186" y="3254990"/>
            <a:ext cx="330668" cy="330668"/>
          </a:xfrm>
          <a:prstGeom prst="roundRect">
            <a:avLst>
              <a:gd name="adj" fmla="val 14291"/>
            </a:avLst>
          </a:prstGeom>
          <a:solidFill>
            <a:srgbClr val="D9D9D9"/>
          </a:solidFill>
          <a:ln/>
        </p:spPr>
        <p:txBody>
          <a:bodyPr/>
          <a:lstStyle/>
          <a:p>
            <a:endParaRPr lang="en-KE"/>
          </a:p>
        </p:txBody>
      </p:sp>
      <p:sp>
        <p:nvSpPr>
          <p:cNvPr id="7" name="Text 5"/>
          <p:cNvSpPr/>
          <p:nvPr/>
        </p:nvSpPr>
        <p:spPr>
          <a:xfrm>
            <a:off x="496186" y="3254990"/>
            <a:ext cx="330668" cy="330668"/>
          </a:xfrm>
          <a:prstGeom prst="rect">
            <a:avLst/>
          </a:prstGeom>
          <a:noFill/>
          <a:ln/>
        </p:spPr>
        <p:txBody>
          <a:bodyPr wrap="square" lIns="0" tIns="0" rIns="0" bIns="0" rtlCol="0" anchor="ctr"/>
          <a:lstStyle/>
          <a:p>
            <a:pPr marL="0" indent="0" algn="ctr">
              <a:lnSpc>
                <a:spcPts val="1684"/>
              </a:lnSpc>
              <a:buNone/>
            </a:pPr>
            <a:r>
              <a:rPr lang="en-US" sz="1684" dirty="0">
                <a:solidFill>
                  <a:srgbClr val="000000"/>
                </a:solidFill>
                <a:latin typeface="PT Serif" pitchFamily="34" charset="0"/>
                <a:ea typeface="PT Serif" pitchFamily="34" charset="-122"/>
                <a:cs typeface="PT Serif" pitchFamily="34" charset="-120"/>
              </a:rPr>
              <a:t>3</a:t>
            </a:r>
            <a:endParaRPr lang="en-US" sz="1684" dirty="0"/>
          </a:p>
        </p:txBody>
      </p:sp>
      <p:sp>
        <p:nvSpPr>
          <p:cNvPr id="8" name="Shape 6"/>
          <p:cNvSpPr/>
          <p:nvPr/>
        </p:nvSpPr>
        <p:spPr>
          <a:xfrm>
            <a:off x="2505789" y="3254990"/>
            <a:ext cx="330668" cy="330668"/>
          </a:xfrm>
          <a:prstGeom prst="roundRect">
            <a:avLst>
              <a:gd name="adj" fmla="val 14291"/>
            </a:avLst>
          </a:prstGeom>
          <a:solidFill>
            <a:srgbClr val="D9D9D9"/>
          </a:solidFill>
          <a:ln/>
        </p:spPr>
        <p:txBody>
          <a:bodyPr/>
          <a:lstStyle/>
          <a:p>
            <a:endParaRPr lang="en-KE"/>
          </a:p>
        </p:txBody>
      </p:sp>
      <p:sp>
        <p:nvSpPr>
          <p:cNvPr id="9" name="Text 7"/>
          <p:cNvSpPr/>
          <p:nvPr/>
        </p:nvSpPr>
        <p:spPr>
          <a:xfrm>
            <a:off x="2505789" y="3254990"/>
            <a:ext cx="330668" cy="330668"/>
          </a:xfrm>
          <a:prstGeom prst="rect">
            <a:avLst/>
          </a:prstGeom>
          <a:noFill/>
          <a:ln/>
        </p:spPr>
        <p:txBody>
          <a:bodyPr wrap="square" lIns="0" tIns="0" rIns="0" bIns="0" rtlCol="0" anchor="ctr"/>
          <a:lstStyle/>
          <a:p>
            <a:pPr marL="0" indent="0" algn="ctr">
              <a:lnSpc>
                <a:spcPts val="1684"/>
              </a:lnSpc>
              <a:buNone/>
            </a:pPr>
            <a:r>
              <a:rPr lang="en-US" sz="1684" dirty="0">
                <a:solidFill>
                  <a:srgbClr val="000000"/>
                </a:solidFill>
                <a:latin typeface="PT Serif" pitchFamily="34" charset="0"/>
                <a:ea typeface="PT Serif" pitchFamily="34" charset="-122"/>
                <a:cs typeface="PT Serif" pitchFamily="34" charset="-120"/>
              </a:rPr>
              <a:t>4</a:t>
            </a:r>
            <a:endParaRPr lang="en-US" sz="1684" dirty="0"/>
          </a:p>
        </p:txBody>
      </p:sp>
      <p:sp>
        <p:nvSpPr>
          <p:cNvPr id="11" name="Text 8"/>
          <p:cNvSpPr/>
          <p:nvPr/>
        </p:nvSpPr>
        <p:spPr>
          <a:xfrm>
            <a:off x="496186" y="389860"/>
            <a:ext cx="8151628" cy="443023"/>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Africa's Economic Outlook</a:t>
            </a:r>
            <a:endParaRPr lang="en-US" sz="2820" dirty="0"/>
          </a:p>
        </p:txBody>
      </p:sp>
      <p:sp>
        <p:nvSpPr>
          <p:cNvPr id="12" name="Text 9"/>
          <p:cNvSpPr/>
          <p:nvPr/>
        </p:nvSpPr>
        <p:spPr>
          <a:xfrm>
            <a:off x="968621" y="1261632"/>
            <a:ext cx="1395400" cy="443023"/>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Resilient Growth</a:t>
            </a:r>
            <a:endParaRPr lang="en-US" sz="1410" dirty="0"/>
          </a:p>
        </p:txBody>
      </p:sp>
      <p:sp>
        <p:nvSpPr>
          <p:cNvPr id="13" name="Text 10"/>
          <p:cNvSpPr/>
          <p:nvPr/>
        </p:nvSpPr>
        <p:spPr>
          <a:xfrm>
            <a:off x="968621" y="1832147"/>
            <a:ext cx="1395400" cy="1134016"/>
          </a:xfrm>
          <a:prstGeom prst="rect">
            <a:avLst/>
          </a:prstGeom>
          <a:noFill/>
          <a:ln/>
        </p:spPr>
        <p:txBody>
          <a:bodyPr wrap="square" lIns="0" tIns="0" rIns="0" bIns="0" rtlCol="0" anchor="ctr"/>
          <a:lstStyle/>
          <a:p>
            <a:pPr marL="0" indent="0" algn="l">
              <a:lnSpc>
                <a:spcPts val="1805"/>
              </a:lnSpc>
              <a:buNone/>
            </a:pPr>
            <a:r>
              <a:rPr lang="en-US" sz="900" dirty="0">
                <a:solidFill>
                  <a:srgbClr val="000000"/>
                </a:solidFill>
                <a:latin typeface="PT Serif" pitchFamily="34" charset="0"/>
                <a:ea typeface="PT Serif" pitchFamily="34" charset="-122"/>
                <a:cs typeface="PT Serif" pitchFamily="34" charset="-120"/>
              </a:rPr>
              <a:t>Growth remains resilient, projected at ~4.0% in 2026, and averaging ~4.1% over 2025-2027.</a:t>
            </a:r>
            <a:endParaRPr lang="en-US" sz="900" dirty="0"/>
          </a:p>
        </p:txBody>
      </p:sp>
      <p:sp>
        <p:nvSpPr>
          <p:cNvPr id="14" name="Text 11"/>
          <p:cNvSpPr/>
          <p:nvPr/>
        </p:nvSpPr>
        <p:spPr>
          <a:xfrm>
            <a:off x="2978224" y="1261632"/>
            <a:ext cx="1395400"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Key Drivers</a:t>
            </a:r>
            <a:endParaRPr lang="en-US" sz="1410" dirty="0"/>
          </a:p>
        </p:txBody>
      </p:sp>
      <p:sp>
        <p:nvSpPr>
          <p:cNvPr id="15" name="Text 12"/>
          <p:cNvSpPr/>
          <p:nvPr/>
        </p:nvSpPr>
        <p:spPr>
          <a:xfrm>
            <a:off x="2978224" y="1610636"/>
            <a:ext cx="1395400" cy="1360820"/>
          </a:xfrm>
          <a:prstGeom prst="rect">
            <a:avLst/>
          </a:prstGeom>
          <a:noFill/>
          <a:ln/>
        </p:spPr>
        <p:txBody>
          <a:bodyPr wrap="square" lIns="0" tIns="0" rIns="0" bIns="0" rtlCol="0" anchor="ctr"/>
          <a:lstStyle/>
          <a:p>
            <a:pPr marL="0" indent="0" algn="l">
              <a:lnSpc>
                <a:spcPts val="1805"/>
              </a:lnSpc>
              <a:buNone/>
            </a:pPr>
            <a:r>
              <a:rPr lang="en-US" sz="900" dirty="0">
                <a:solidFill>
                  <a:srgbClr val="000000"/>
                </a:solidFill>
                <a:latin typeface="PT Serif" pitchFamily="34" charset="0"/>
                <a:ea typeface="PT Serif" pitchFamily="34" charset="-122"/>
                <a:cs typeface="PT Serif" pitchFamily="34" charset="-120"/>
              </a:rPr>
              <a:t>Growth is supported by public investment, infrastructure expansion, and improving trade dynamics.</a:t>
            </a:r>
            <a:endParaRPr lang="en-US" sz="900" dirty="0"/>
          </a:p>
        </p:txBody>
      </p:sp>
      <p:sp>
        <p:nvSpPr>
          <p:cNvPr id="16" name="Text 13"/>
          <p:cNvSpPr/>
          <p:nvPr/>
        </p:nvSpPr>
        <p:spPr>
          <a:xfrm>
            <a:off x="968621" y="3311599"/>
            <a:ext cx="1395400" cy="443023"/>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Downward Revision</a:t>
            </a:r>
            <a:endParaRPr lang="en-US" sz="1410" dirty="0"/>
          </a:p>
        </p:txBody>
      </p:sp>
      <p:sp>
        <p:nvSpPr>
          <p:cNvPr id="17" name="Text 14"/>
          <p:cNvSpPr/>
          <p:nvPr/>
        </p:nvSpPr>
        <p:spPr>
          <a:xfrm>
            <a:off x="968621" y="3676345"/>
            <a:ext cx="1395400" cy="1587623"/>
          </a:xfrm>
          <a:prstGeom prst="rect">
            <a:avLst/>
          </a:prstGeom>
          <a:noFill/>
          <a:ln/>
        </p:spPr>
        <p:txBody>
          <a:bodyPr wrap="square" lIns="0" tIns="0" rIns="0" bIns="0" rtlCol="0" anchor="ctr"/>
          <a:lstStyle/>
          <a:p>
            <a:pPr marL="0" indent="0" algn="l">
              <a:lnSpc>
                <a:spcPts val="1805"/>
              </a:lnSpc>
              <a:buNone/>
            </a:pPr>
            <a:r>
              <a:rPr lang="en-US" sz="900" dirty="0">
                <a:solidFill>
                  <a:srgbClr val="000000"/>
                </a:solidFill>
                <a:latin typeface="PT Serif" pitchFamily="34" charset="0"/>
                <a:ea typeface="PT Serif" pitchFamily="34" charset="-122"/>
                <a:cs typeface="PT Serif" pitchFamily="34" charset="-120"/>
              </a:rPr>
              <a:t>Due to the war in the Middle East, Africa's growth may be reduced by 2 percentage points in 2026 if the conflict exceeds 6 months.</a:t>
            </a:r>
            <a:endParaRPr lang="en-US" sz="900" dirty="0"/>
          </a:p>
        </p:txBody>
      </p:sp>
      <p:sp>
        <p:nvSpPr>
          <p:cNvPr id="18" name="Text 15"/>
          <p:cNvSpPr/>
          <p:nvPr/>
        </p:nvSpPr>
        <p:spPr>
          <a:xfrm>
            <a:off x="2978224" y="3311599"/>
            <a:ext cx="1395400"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Easing Inflation</a:t>
            </a:r>
            <a:endParaRPr lang="en-US" sz="1410" dirty="0"/>
          </a:p>
        </p:txBody>
      </p:sp>
      <p:sp>
        <p:nvSpPr>
          <p:cNvPr id="19" name="Text 16"/>
          <p:cNvSpPr/>
          <p:nvPr/>
        </p:nvSpPr>
        <p:spPr>
          <a:xfrm>
            <a:off x="2978224" y="3660603"/>
            <a:ext cx="1395400" cy="1587623"/>
          </a:xfrm>
          <a:prstGeom prst="rect">
            <a:avLst/>
          </a:prstGeom>
          <a:noFill/>
          <a:ln/>
        </p:spPr>
        <p:txBody>
          <a:bodyPr wrap="square" lIns="0" tIns="0" rIns="0" bIns="0" rtlCol="0" anchor="ctr"/>
          <a:lstStyle/>
          <a:p>
            <a:pPr marL="0" indent="0" algn="l">
              <a:lnSpc>
                <a:spcPts val="1805"/>
              </a:lnSpc>
              <a:buNone/>
            </a:pPr>
            <a:r>
              <a:rPr lang="en-US" sz="900" dirty="0">
                <a:solidFill>
                  <a:srgbClr val="000000"/>
                </a:solidFill>
                <a:latin typeface="PT Serif" pitchFamily="34" charset="0"/>
                <a:ea typeface="PT Serif" pitchFamily="34" charset="-122"/>
                <a:cs typeface="PT Serif" pitchFamily="34" charset="-120"/>
              </a:rPr>
              <a:t>Inflation is expected to decline from 11.3% in 2025 to about 8.2% by 2027, though some countries feel effects from the Middle East conflict.</a:t>
            </a:r>
            <a:endParaRPr lang="en-US" sz="900" dirty="0"/>
          </a:p>
        </p:txBody>
      </p:sp>
      <p:sp>
        <p:nvSpPr>
          <p:cNvPr id="20" name="Text 17"/>
          <p:cNvSpPr/>
          <p:nvPr/>
        </p:nvSpPr>
        <p:spPr>
          <a:xfrm>
            <a:off x="4778252" y="1173027"/>
            <a:ext cx="3877438" cy="680410"/>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Besides geo-political risks, growth remains constrained by high public debt, rising borrowing costs, and global economic uncertainty.</a:t>
            </a:r>
            <a:endParaRPr lang="en-US" sz="1105" dirty="0"/>
          </a:p>
        </p:txBody>
      </p:sp>
      <p:pic>
        <p:nvPicPr>
          <p:cNvPr id="21" name="Picture 20">
            <a:extLst>
              <a:ext uri="{FF2B5EF4-FFF2-40B4-BE49-F238E27FC236}">
                <a16:creationId xmlns:a16="http://schemas.microsoft.com/office/drawing/2014/main" id="{DDA16E94-1EC8-4B61-AD90-C92DB36543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523" y="72045"/>
            <a:ext cx="2514600" cy="290195"/>
          </a:xfrm>
          <a:prstGeom prst="rect">
            <a:avLst/>
          </a:prstGeom>
        </p:spPr>
      </p:pic>
      <p:graphicFrame>
        <p:nvGraphicFramePr>
          <p:cNvPr id="22" name="Content Placeholder 6">
            <a:extLst>
              <a:ext uri="{FF2B5EF4-FFF2-40B4-BE49-F238E27FC236}">
                <a16:creationId xmlns:a16="http://schemas.microsoft.com/office/drawing/2014/main" id="{D54F829E-F7BB-014E-2579-4696B1F60FE8}"/>
              </a:ext>
            </a:extLst>
          </p:cNvPr>
          <p:cNvGraphicFramePr>
            <a:graphicFrameLocks/>
          </p:cNvGraphicFramePr>
          <p:nvPr>
            <p:extLst>
              <p:ext uri="{D42A27DB-BD31-4B8C-83A1-F6EECF244321}">
                <p14:modId xmlns:p14="http://schemas.microsoft.com/office/powerpoint/2010/main" val="1400399120"/>
              </p:ext>
            </p:extLst>
          </p:nvPr>
        </p:nvGraphicFramePr>
        <p:xfrm>
          <a:off x="4627226" y="1853437"/>
          <a:ext cx="3877438" cy="30530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F4F5"/>
        </a:solidFill>
        <a:effectLst/>
      </p:bgPr>
    </p:bg>
    <p:spTree>
      <p:nvGrpSpPr>
        <p:cNvPr id="1" name=""/>
        <p:cNvGrpSpPr/>
        <p:nvPr/>
      </p:nvGrpSpPr>
      <p:grpSpPr>
        <a:xfrm>
          <a:off x="0" y="0"/>
          <a:ext cx="0" cy="0"/>
          <a:chOff x="0" y="0"/>
          <a:chExt cx="0" cy="0"/>
        </a:xfrm>
      </p:grpSpPr>
      <p:sp>
        <p:nvSpPr>
          <p:cNvPr id="2" name="Shape 0"/>
          <p:cNvSpPr/>
          <p:nvPr/>
        </p:nvSpPr>
        <p:spPr>
          <a:xfrm>
            <a:off x="397094" y="1612136"/>
            <a:ext cx="4004930" cy="821438"/>
          </a:xfrm>
          <a:prstGeom prst="roundRect">
            <a:avLst>
              <a:gd name="adj" fmla="val 4528"/>
            </a:avLst>
          </a:prstGeom>
          <a:solidFill>
            <a:srgbClr val="D9D9D9"/>
          </a:solidFill>
          <a:ln/>
        </p:spPr>
        <p:txBody>
          <a:bodyPr/>
          <a:lstStyle/>
          <a:p>
            <a:endParaRPr lang="en-KE"/>
          </a:p>
        </p:txBody>
      </p:sp>
      <p:sp>
        <p:nvSpPr>
          <p:cNvPr id="3" name="Shape 1"/>
          <p:cNvSpPr/>
          <p:nvPr/>
        </p:nvSpPr>
        <p:spPr>
          <a:xfrm>
            <a:off x="4586466" y="1612135"/>
            <a:ext cx="4004930" cy="821439"/>
          </a:xfrm>
          <a:prstGeom prst="roundRect">
            <a:avLst>
              <a:gd name="adj" fmla="val 4528"/>
            </a:avLst>
          </a:prstGeom>
          <a:solidFill>
            <a:srgbClr val="D9D9D9"/>
          </a:solidFill>
          <a:ln/>
        </p:spPr>
        <p:txBody>
          <a:bodyPr/>
          <a:lstStyle/>
          <a:p>
            <a:endParaRPr lang="en-KE"/>
          </a:p>
        </p:txBody>
      </p:sp>
      <p:sp>
        <p:nvSpPr>
          <p:cNvPr id="4" name="Shape 2"/>
          <p:cNvSpPr/>
          <p:nvPr/>
        </p:nvSpPr>
        <p:spPr>
          <a:xfrm>
            <a:off x="397094" y="3602463"/>
            <a:ext cx="4004930" cy="1202390"/>
          </a:xfrm>
          <a:prstGeom prst="roundRect">
            <a:avLst>
              <a:gd name="adj" fmla="val 4528"/>
            </a:avLst>
          </a:prstGeom>
          <a:solidFill>
            <a:srgbClr val="D9D9D9"/>
          </a:solidFill>
          <a:ln/>
        </p:spPr>
        <p:txBody>
          <a:bodyPr/>
          <a:lstStyle/>
          <a:p>
            <a:endParaRPr lang="en-KE"/>
          </a:p>
        </p:txBody>
      </p:sp>
      <p:sp>
        <p:nvSpPr>
          <p:cNvPr id="5" name="Shape 3"/>
          <p:cNvSpPr/>
          <p:nvPr/>
        </p:nvSpPr>
        <p:spPr>
          <a:xfrm>
            <a:off x="4586466" y="3578254"/>
            <a:ext cx="4004930" cy="1043689"/>
          </a:xfrm>
          <a:prstGeom prst="roundRect">
            <a:avLst>
              <a:gd name="adj" fmla="val 4528"/>
            </a:avLst>
          </a:prstGeom>
          <a:solidFill>
            <a:srgbClr val="D9D9D9"/>
          </a:solidFill>
          <a:ln/>
        </p:spPr>
        <p:txBody>
          <a:bodyPr/>
          <a:lstStyle/>
          <a:p>
            <a:endParaRPr lang="en-KE"/>
          </a:p>
        </p:txBody>
      </p:sp>
      <p:sp>
        <p:nvSpPr>
          <p:cNvPr id="6" name="Text 4"/>
          <p:cNvSpPr/>
          <p:nvPr/>
        </p:nvSpPr>
        <p:spPr>
          <a:xfrm>
            <a:off x="510652" y="338647"/>
            <a:ext cx="8151628" cy="886047"/>
          </a:xfrm>
          <a:prstGeom prst="rect">
            <a:avLst/>
          </a:prstGeom>
          <a:noFill/>
          <a:ln/>
        </p:spPr>
        <p:txBody>
          <a:bodyPr wrap="square" lIns="0" tIns="0" rIns="0" bIns="0" rtlCol="0" anchor="ctr"/>
          <a:lstStyle/>
          <a:p>
            <a:pPr marL="0" indent="0" algn="l">
              <a:lnSpc>
                <a:spcPts val="3525"/>
              </a:lnSpc>
              <a:buNone/>
            </a:pPr>
            <a:r>
              <a:rPr lang="en-US" sz="2000" b="1" dirty="0">
                <a:solidFill>
                  <a:srgbClr val="000000"/>
                </a:solidFill>
                <a:latin typeface="PT Serif" pitchFamily="34" charset="0"/>
                <a:ea typeface="PT Serif" pitchFamily="34" charset="-122"/>
                <a:cs typeface="PT Serif" pitchFamily="34" charset="-120"/>
              </a:rPr>
              <a:t>Slow Structural Transformation and Its Consequences</a:t>
            </a:r>
            <a:endParaRPr lang="en-US" sz="2000" dirty="0"/>
          </a:p>
        </p:txBody>
      </p:sp>
      <p:sp>
        <p:nvSpPr>
          <p:cNvPr id="8" name="Text 6"/>
          <p:cNvSpPr/>
          <p:nvPr/>
        </p:nvSpPr>
        <p:spPr>
          <a:xfrm>
            <a:off x="481470" y="1641116"/>
            <a:ext cx="3721395"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Stagnant Manufacturing: </a:t>
            </a:r>
            <a:endParaRPr lang="en-US" sz="1410" dirty="0"/>
          </a:p>
        </p:txBody>
      </p:sp>
      <p:sp>
        <p:nvSpPr>
          <p:cNvPr id="9" name="Text 7"/>
          <p:cNvSpPr/>
          <p:nvPr/>
        </p:nvSpPr>
        <p:spPr>
          <a:xfrm>
            <a:off x="439770" y="1887903"/>
            <a:ext cx="3721395"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Structural transformation is sluggish, with manufacturing contributing only ~10-11% of GDP.</a:t>
            </a:r>
            <a:endParaRPr lang="en-US" sz="1105" dirty="0"/>
          </a:p>
        </p:txBody>
      </p:sp>
      <p:sp>
        <p:nvSpPr>
          <p:cNvPr id="10" name="Text 8"/>
          <p:cNvSpPr/>
          <p:nvPr/>
        </p:nvSpPr>
        <p:spPr>
          <a:xfrm>
            <a:off x="4685558" y="1673097"/>
            <a:ext cx="3721395"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Service Sector Dominance</a:t>
            </a:r>
            <a:endParaRPr lang="en-US" sz="1410" dirty="0"/>
          </a:p>
        </p:txBody>
      </p:sp>
      <p:sp>
        <p:nvSpPr>
          <p:cNvPr id="11" name="Text 9"/>
          <p:cNvSpPr/>
          <p:nvPr/>
        </p:nvSpPr>
        <p:spPr>
          <a:xfrm>
            <a:off x="4685557" y="1911475"/>
            <a:ext cx="3721395"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Traditional services continue to dominate Africa's sectoral growth, limiting diversification.</a:t>
            </a:r>
            <a:endParaRPr lang="en-US" sz="1105" dirty="0"/>
          </a:p>
        </p:txBody>
      </p:sp>
      <p:sp>
        <p:nvSpPr>
          <p:cNvPr id="12" name="Text 10"/>
          <p:cNvSpPr/>
          <p:nvPr/>
        </p:nvSpPr>
        <p:spPr>
          <a:xfrm>
            <a:off x="481469" y="3674096"/>
            <a:ext cx="3721395" cy="221512"/>
          </a:xfrm>
          <a:prstGeom prst="rect">
            <a:avLst/>
          </a:prstGeom>
          <a:noFill/>
          <a:ln/>
        </p:spPr>
        <p:txBody>
          <a:bodyPr wrap="square" lIns="0" tIns="0" rIns="0" bIns="0" rtlCol="0" anchor="ctr"/>
          <a:lstStyle/>
          <a:p>
            <a:pPr marL="0" indent="0" algn="l">
              <a:lnSpc>
                <a:spcPts val="1763"/>
              </a:lnSpc>
              <a:buNone/>
            </a:pPr>
            <a:r>
              <a:rPr lang="en-US" sz="1310" b="1" dirty="0">
                <a:solidFill>
                  <a:srgbClr val="000000"/>
                </a:solidFill>
                <a:latin typeface="PT Serif" pitchFamily="34" charset="0"/>
                <a:ea typeface="PT Serif" pitchFamily="34" charset="-122"/>
                <a:cs typeface="PT Serif" pitchFamily="34" charset="-120"/>
              </a:rPr>
              <a:t>Energy Transition Challenges</a:t>
            </a:r>
            <a:endParaRPr lang="en-US" sz="1310" dirty="0"/>
          </a:p>
        </p:txBody>
      </p:sp>
      <p:sp>
        <p:nvSpPr>
          <p:cNvPr id="13" name="Text 11"/>
          <p:cNvSpPr/>
          <p:nvPr/>
        </p:nvSpPr>
        <p:spPr>
          <a:xfrm>
            <a:off x="493076" y="4083796"/>
            <a:ext cx="3721395" cy="453607"/>
          </a:xfrm>
          <a:prstGeom prst="rect">
            <a:avLst/>
          </a:prstGeom>
          <a:noFill/>
          <a:ln/>
        </p:spPr>
        <p:txBody>
          <a:bodyPr wrap="square" lIns="0" tIns="0" rIns="0" bIns="0" rtlCol="0" anchor="ctr"/>
          <a:lstStyle/>
          <a:p>
            <a:pPr>
              <a:lnSpc>
                <a:spcPts val="1805"/>
              </a:lnSpc>
            </a:pPr>
            <a:r>
              <a:rPr lang="en-US" sz="1110" dirty="0">
                <a:latin typeface="PT Serif" panose="020A0603040505020204" pitchFamily="18" charset="0"/>
              </a:rPr>
              <a:t>Global energy transition creates new opportunities but also exposes Africa to financing, technology and infrastructure gaps that could limit participation in emerging green value chains.</a:t>
            </a:r>
          </a:p>
        </p:txBody>
      </p:sp>
      <p:sp>
        <p:nvSpPr>
          <p:cNvPr id="14" name="Text 12"/>
          <p:cNvSpPr/>
          <p:nvPr/>
        </p:nvSpPr>
        <p:spPr>
          <a:xfrm>
            <a:off x="4728233" y="3684856"/>
            <a:ext cx="3721395" cy="221512"/>
          </a:xfrm>
          <a:prstGeom prst="rect">
            <a:avLst/>
          </a:prstGeom>
          <a:noFill/>
          <a:ln/>
        </p:spPr>
        <p:txBody>
          <a:bodyPr wrap="square" lIns="0" tIns="0" rIns="0" bIns="0" rtlCol="0" anchor="ctr"/>
          <a:lstStyle/>
          <a:p>
            <a:pPr>
              <a:lnSpc>
                <a:spcPts val="1763"/>
              </a:lnSpc>
            </a:pPr>
            <a:endParaRPr lang="en-US" sz="1410" b="1" dirty="0">
              <a:solidFill>
                <a:srgbClr val="000000"/>
              </a:solidFill>
              <a:latin typeface="PT Serif" pitchFamily="34" charset="0"/>
              <a:ea typeface="PT Serif" pitchFamily="34" charset="-122"/>
              <a:cs typeface="PT Serif" pitchFamily="34" charset="-120"/>
            </a:endParaRPr>
          </a:p>
          <a:p>
            <a:pPr>
              <a:lnSpc>
                <a:spcPts val="1763"/>
              </a:lnSpc>
            </a:pPr>
            <a:endParaRPr lang="en-US" sz="1410" b="1" dirty="0">
              <a:solidFill>
                <a:srgbClr val="000000"/>
              </a:solidFill>
              <a:latin typeface="PT Serif" pitchFamily="34" charset="0"/>
              <a:ea typeface="PT Serif" pitchFamily="34" charset="-122"/>
              <a:cs typeface="PT Serif" pitchFamily="34" charset="-120"/>
            </a:endParaRPr>
          </a:p>
          <a:p>
            <a:pPr>
              <a:lnSpc>
                <a:spcPts val="1763"/>
              </a:lnSpc>
            </a:pPr>
            <a:r>
              <a:rPr lang="en-US" sz="1300" b="1">
                <a:solidFill>
                  <a:srgbClr val="000000"/>
                </a:solidFill>
                <a:latin typeface="PT Serif" panose="020A0603040505020204" pitchFamily="18" charset="0"/>
                <a:ea typeface="PT Serif" pitchFamily="34" charset="-122"/>
                <a:cs typeface="PT Serif" pitchFamily="34" charset="-120"/>
              </a:rPr>
              <a:t>Vulnerability Assessment</a:t>
            </a:r>
            <a:r>
              <a:rPr lang="en-US" sz="1300" b="1" dirty="0">
                <a:solidFill>
                  <a:srgbClr val="000000"/>
                </a:solidFill>
                <a:latin typeface="PT Serif" panose="020A0603040505020204" pitchFamily="18" charset="0"/>
                <a:ea typeface="PT Serif" pitchFamily="34" charset="-122"/>
                <a:cs typeface="PT Serif" pitchFamily="34" charset="-120"/>
              </a:rPr>
              <a:t>: </a:t>
            </a:r>
            <a:r>
              <a:rPr lang="en-US" sz="1110" dirty="0">
                <a:latin typeface="PT Serif" panose="020A0603040505020204" pitchFamily="18" charset="0"/>
              </a:rPr>
              <a:t>Complement GDP with more inclusive measures that capture employment, resilience &amp; environmental sustainability.</a:t>
            </a:r>
          </a:p>
        </p:txBody>
      </p:sp>
      <p:sp>
        <p:nvSpPr>
          <p:cNvPr id="15" name="Text 13"/>
          <p:cNvSpPr/>
          <p:nvPr/>
        </p:nvSpPr>
        <p:spPr>
          <a:xfrm>
            <a:off x="4784650" y="4540400"/>
            <a:ext cx="3721395" cy="453607"/>
          </a:xfrm>
          <a:prstGeom prst="rect">
            <a:avLst/>
          </a:prstGeom>
          <a:noFill/>
          <a:ln/>
        </p:spPr>
        <p:txBody>
          <a:bodyPr wrap="square" lIns="0" tIns="0" rIns="0" bIns="0" rtlCol="0" anchor="ctr"/>
          <a:lstStyle/>
          <a:p>
            <a:pPr marL="0" indent="0" algn="l">
              <a:lnSpc>
                <a:spcPts val="1805"/>
              </a:lnSpc>
              <a:buNone/>
            </a:pPr>
            <a:endParaRPr lang="en-US" sz="1105" dirty="0"/>
          </a:p>
        </p:txBody>
      </p:sp>
      <p:pic>
        <p:nvPicPr>
          <p:cNvPr id="16" name="Picture 15">
            <a:extLst>
              <a:ext uri="{FF2B5EF4-FFF2-40B4-BE49-F238E27FC236}">
                <a16:creationId xmlns:a16="http://schemas.microsoft.com/office/drawing/2014/main" id="{07B27B8D-50B7-852C-9723-C7103B9525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sp>
        <p:nvSpPr>
          <p:cNvPr id="17" name="Shape 2">
            <a:extLst>
              <a:ext uri="{FF2B5EF4-FFF2-40B4-BE49-F238E27FC236}">
                <a16:creationId xmlns:a16="http://schemas.microsoft.com/office/drawing/2014/main" id="{34A6FB99-24B8-726D-4E77-EDE6F2C5951F}"/>
              </a:ext>
            </a:extLst>
          </p:cNvPr>
          <p:cNvSpPr/>
          <p:nvPr/>
        </p:nvSpPr>
        <p:spPr>
          <a:xfrm>
            <a:off x="397094" y="2569970"/>
            <a:ext cx="4004930" cy="896097"/>
          </a:xfrm>
          <a:prstGeom prst="roundRect">
            <a:avLst>
              <a:gd name="adj" fmla="val 9461"/>
            </a:avLst>
          </a:prstGeom>
          <a:solidFill>
            <a:srgbClr val="D9D9D9"/>
          </a:solidFill>
          <a:ln/>
        </p:spPr>
        <p:txBody>
          <a:bodyPr/>
          <a:lstStyle/>
          <a:p>
            <a:r>
              <a:rPr lang="en-US" sz="1300" b="1" dirty="0">
                <a:latin typeface="PT Serif" panose="020A0603040505020204" pitchFamily="18" charset="0"/>
              </a:rPr>
              <a:t>Economic Governance and Institutions: </a:t>
            </a:r>
            <a:r>
              <a:rPr lang="en-US" sz="1110" dirty="0">
                <a:latin typeface="PT Serif" panose="020A0603040505020204" pitchFamily="18" charset="0"/>
              </a:rPr>
              <a:t>Weak public institutions, fragmented policy implementation, and governance gaps continue to constrain productive investment.</a:t>
            </a:r>
            <a:endParaRPr lang="en-KE" sz="1110" dirty="0">
              <a:latin typeface="PT Serif" panose="020A0603040505020204" pitchFamily="18" charset="0"/>
            </a:endParaRPr>
          </a:p>
        </p:txBody>
      </p:sp>
      <p:sp>
        <p:nvSpPr>
          <p:cNvPr id="18" name="Shape 2">
            <a:extLst>
              <a:ext uri="{FF2B5EF4-FFF2-40B4-BE49-F238E27FC236}">
                <a16:creationId xmlns:a16="http://schemas.microsoft.com/office/drawing/2014/main" id="{467D7E26-C9DF-0B64-208C-45E7DB7A7215}"/>
              </a:ext>
            </a:extLst>
          </p:cNvPr>
          <p:cNvSpPr/>
          <p:nvPr/>
        </p:nvSpPr>
        <p:spPr>
          <a:xfrm>
            <a:off x="4586465" y="2596060"/>
            <a:ext cx="3919578" cy="870007"/>
          </a:xfrm>
          <a:prstGeom prst="roundRect">
            <a:avLst>
              <a:gd name="adj" fmla="val 4528"/>
            </a:avLst>
          </a:prstGeom>
          <a:solidFill>
            <a:srgbClr val="D9D9D9"/>
          </a:solidFill>
          <a:ln/>
        </p:spPr>
        <p:txBody>
          <a:bodyPr/>
          <a:lstStyle/>
          <a:p>
            <a:r>
              <a:rPr lang="en-US" sz="1300" b="1" dirty="0">
                <a:latin typeface="PT Serif" panose="020A0603040505020204" pitchFamily="18" charset="0"/>
              </a:rPr>
              <a:t>Low levels of Industrialization and Value Addition: </a:t>
            </a:r>
            <a:r>
              <a:rPr lang="en-US" sz="1100" dirty="0">
                <a:latin typeface="PT Serif" panose="020A0603040505020204" pitchFamily="18" charset="0"/>
              </a:rPr>
              <a:t>Policies</a:t>
            </a:r>
            <a:r>
              <a:rPr lang="en-US" sz="1300" dirty="0">
                <a:latin typeface="PT Serif" panose="020A0603040505020204" pitchFamily="18" charset="0"/>
              </a:rPr>
              <a:t> on </a:t>
            </a:r>
            <a:r>
              <a:rPr lang="en-US" sz="1110" dirty="0">
                <a:latin typeface="PT Serif" panose="020A0603040505020204" pitchFamily="18" charset="0"/>
              </a:rPr>
              <a:t>critical minerals value chains, local processing and beneficiation still lag behind.</a:t>
            </a:r>
            <a:endParaRPr lang="en-KE" sz="1110" dirty="0">
              <a:latin typeface="PT Serif" panose="020A060304050502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2F4F5"/>
        </a:solidFill>
        <a:effectLst/>
      </p:bgPr>
    </p:bg>
    <p:spTree>
      <p:nvGrpSpPr>
        <p:cNvPr id="1" name=""/>
        <p:cNvGrpSpPr/>
        <p:nvPr/>
      </p:nvGrpSpPr>
      <p:grpSpPr>
        <a:xfrm>
          <a:off x="0" y="0"/>
          <a:ext cx="0" cy="0"/>
          <a:chOff x="0" y="0"/>
          <a:chExt cx="0" cy="0"/>
        </a:xfrm>
      </p:grpSpPr>
      <p:sp>
        <p:nvSpPr>
          <p:cNvPr id="3" name="Text 0"/>
          <p:cNvSpPr/>
          <p:nvPr/>
        </p:nvSpPr>
        <p:spPr>
          <a:xfrm>
            <a:off x="496186" y="389860"/>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Investment Constraints and Resource Mobilization Challenges</a:t>
            </a:r>
            <a:endParaRPr lang="en-US" sz="2820" dirty="0"/>
          </a:p>
        </p:txBody>
      </p:sp>
      <p:sp>
        <p:nvSpPr>
          <p:cNvPr id="4" name="Text 1"/>
          <p:cNvSpPr/>
          <p:nvPr/>
        </p:nvSpPr>
        <p:spPr>
          <a:xfrm>
            <a:off x="496186" y="1488558"/>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Africa has a relatively low tax-to-GDP ratio, averaging 16.1% in 2023. This is below Asia-Pacific (19.6%), Latin America (21.3%), and the OECD (33.9%).</a:t>
            </a:r>
            <a:endParaRPr lang="en-US" sz="1105" dirty="0"/>
          </a:p>
        </p:txBody>
      </p:sp>
      <p:sp>
        <p:nvSpPr>
          <p:cNvPr id="5" name="Text 2"/>
          <p:cNvSpPr/>
          <p:nvPr/>
        </p:nvSpPr>
        <p:spPr>
          <a:xfrm>
            <a:off x="496186" y="1991759"/>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Global official development assistance (ODA) is declining. Africa's share of total global ODA dropped from 35.5% in 2015 to 26.4% in 2024.</a:t>
            </a:r>
            <a:endParaRPr lang="en-US" sz="1105" dirty="0"/>
          </a:p>
        </p:txBody>
      </p:sp>
      <p:sp>
        <p:nvSpPr>
          <p:cNvPr id="6" name="Text 3"/>
          <p:cNvSpPr/>
          <p:nvPr/>
        </p:nvSpPr>
        <p:spPr>
          <a:xfrm>
            <a:off x="496186" y="2494959"/>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Recent global shocks, high borrowing costs, and currency depreciation have worsened debt vulnerabilities.</a:t>
            </a:r>
            <a:endParaRPr lang="en-US" sz="1105" dirty="0"/>
          </a:p>
        </p:txBody>
      </p:sp>
      <p:sp>
        <p:nvSpPr>
          <p:cNvPr id="7" name="Text 4"/>
          <p:cNvSpPr/>
          <p:nvPr/>
        </p:nvSpPr>
        <p:spPr>
          <a:xfrm>
            <a:off x="496186" y="2771357"/>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A large number of African countries are now in or at high risk of debt distress, with rising debt service obligations crowding out public spending on critical sectors like health and education.</a:t>
            </a:r>
            <a:endParaRPr lang="en-US" sz="1105" dirty="0"/>
          </a:p>
        </p:txBody>
      </p:sp>
      <p:sp>
        <p:nvSpPr>
          <p:cNvPr id="8" name="Text 5"/>
          <p:cNvSpPr/>
          <p:nvPr/>
        </p:nvSpPr>
        <p:spPr>
          <a:xfrm>
            <a:off x="496186" y="3274557"/>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The cost of capital in Africa (11.9% bond yield in 2023) is significantly higher than in other regions like the EU (5.7%) and Asia (5.4%), constraining investment.</a:t>
            </a:r>
            <a:endParaRPr lang="en-US" sz="1105" dirty="0"/>
          </a:p>
        </p:txBody>
      </p:sp>
      <p:pic>
        <p:nvPicPr>
          <p:cNvPr id="9" name="Picture 8">
            <a:extLst>
              <a:ext uri="{FF2B5EF4-FFF2-40B4-BE49-F238E27FC236}">
                <a16:creationId xmlns:a16="http://schemas.microsoft.com/office/drawing/2014/main" id="{6634A538-D6EA-A4F8-39A5-90AEF12D32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2" name="Picture 1">
            <a:extLst>
              <a:ext uri="{FF2B5EF4-FFF2-40B4-BE49-F238E27FC236}">
                <a16:creationId xmlns:a16="http://schemas.microsoft.com/office/drawing/2014/main" id="{C1585144-4359-BAD8-F00B-CBBCF04D4BAA}"/>
              </a:ext>
            </a:extLst>
          </p:cNvPr>
          <p:cNvPicPr>
            <a:picLocks noChangeAspect="1"/>
          </p:cNvPicPr>
          <p:nvPr/>
        </p:nvPicPr>
        <p:blipFill>
          <a:blip r:embed="rId4"/>
          <a:stretch>
            <a:fillRect/>
          </a:stretch>
        </p:blipFill>
        <p:spPr>
          <a:xfrm>
            <a:off x="293086" y="4709913"/>
            <a:ext cx="8354728" cy="28409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F2F4F5"/>
        </a:solidFill>
        <a:effectLst/>
      </p:bgPr>
    </p:bg>
    <p:spTree>
      <p:nvGrpSpPr>
        <p:cNvPr id="1" name=""/>
        <p:cNvGrpSpPr/>
        <p:nvPr/>
      </p:nvGrpSpPr>
      <p:grpSpPr>
        <a:xfrm>
          <a:off x="0" y="0"/>
          <a:ext cx="0" cy="0"/>
          <a:chOff x="0" y="0"/>
          <a:chExt cx="0" cy="0"/>
        </a:xfrm>
      </p:grpSpPr>
      <p:sp>
        <p:nvSpPr>
          <p:cNvPr id="2" name="Text 0"/>
          <p:cNvSpPr/>
          <p:nvPr/>
        </p:nvSpPr>
        <p:spPr>
          <a:xfrm>
            <a:off x="496186" y="389860"/>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ECA's Support for Domestic Public Resource Mobilization</a:t>
            </a:r>
            <a:endParaRPr lang="en-US" sz="2820" dirty="0"/>
          </a:p>
        </p:txBody>
      </p:sp>
      <p:sp>
        <p:nvSpPr>
          <p:cNvPr id="3" name="Text 1"/>
          <p:cNvSpPr/>
          <p:nvPr/>
        </p:nvSpPr>
        <p:spPr>
          <a:xfrm>
            <a:off x="496186" y="1616050"/>
            <a:ext cx="387743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Domestic Resource Mobilization (DRM)</a:t>
            </a:r>
            <a:endParaRPr lang="en-US" sz="1410" dirty="0"/>
          </a:p>
        </p:txBody>
      </p:sp>
      <p:sp>
        <p:nvSpPr>
          <p:cNvPr id="4" name="Text 2"/>
          <p:cNvSpPr/>
          <p:nvPr/>
        </p:nvSpPr>
        <p:spPr>
          <a:xfrm>
            <a:off x="488310" y="1902996"/>
            <a:ext cx="3885314" cy="320858"/>
          </a:xfrm>
          <a:prstGeom prst="rect">
            <a:avLst/>
          </a:prstGeom>
          <a:noFill/>
          <a:ln/>
        </p:spPr>
        <p:txBody>
          <a:bodyPr wrap="square" lIns="0" tIns="0" rIns="0" bIns="0" rtlCol="0" anchor="ctr"/>
          <a:lstStyle/>
          <a:p>
            <a:pPr marL="254000" indent="-254000" algn="l">
              <a:lnSpc>
                <a:spcPts val="1805"/>
              </a:lnSpc>
              <a:buSzPct val="100000"/>
              <a:buChar char="●"/>
            </a:pPr>
            <a:endParaRPr lang="en-US" sz="1105" dirty="0">
              <a:solidFill>
                <a:srgbClr val="000000"/>
              </a:solidFill>
              <a:latin typeface="PT Serif" pitchFamily="34" charset="0"/>
              <a:ea typeface="PT Serif" pitchFamily="34" charset="-122"/>
              <a:cs typeface="PT Serif" pitchFamily="34" charset="-120"/>
            </a:endParaRPr>
          </a:p>
          <a:p>
            <a:pPr marL="254000" indent="-254000" algn="l">
              <a:lnSpc>
                <a:spcPts val="1805"/>
              </a:lnSpc>
              <a:buSzPct val="100000"/>
              <a:buChar char="●"/>
            </a:pPr>
            <a:endParaRPr lang="en-US" sz="1105" dirty="0">
              <a:solidFill>
                <a:srgbClr val="000000"/>
              </a:solidFill>
              <a:latin typeface="PT Serif" pitchFamily="34" charset="0"/>
              <a:ea typeface="PT Serif" pitchFamily="34" charset="-122"/>
              <a:cs typeface="PT Serif" pitchFamily="34" charset="-120"/>
            </a:endParaRPr>
          </a:p>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INFFs: continental </a:t>
            </a:r>
            <a:r>
              <a:rPr lang="en-US" sz="1105" dirty="0" err="1">
                <a:solidFill>
                  <a:srgbClr val="000000"/>
                </a:solidFill>
                <a:latin typeface="PT Serif" pitchFamily="34" charset="0"/>
                <a:ea typeface="PT Serif" pitchFamily="34" charset="-122"/>
                <a:cs typeface="PT Serif" pitchFamily="34" charset="-120"/>
              </a:rPr>
              <a:t>programe</a:t>
            </a:r>
            <a:r>
              <a:rPr lang="en-US" sz="1105" dirty="0">
                <a:solidFill>
                  <a:srgbClr val="000000"/>
                </a:solidFill>
                <a:latin typeface="PT Serif" pitchFamily="34" charset="0"/>
                <a:ea typeface="PT Serif" pitchFamily="34" charset="-122"/>
                <a:cs typeface="PT Serif" pitchFamily="34" charset="-120"/>
              </a:rPr>
              <a:t> plus Zambia (DRM manual) and Burkina Faso (Diagnosis and evaluation of financing for development)</a:t>
            </a:r>
          </a:p>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Trained 12 countries on tax expenditures.</a:t>
            </a:r>
            <a:endParaRPr lang="en-US" sz="1105" dirty="0"/>
          </a:p>
        </p:txBody>
      </p:sp>
      <p:sp>
        <p:nvSpPr>
          <p:cNvPr id="5" name="Text 3"/>
          <p:cNvSpPr/>
          <p:nvPr/>
        </p:nvSpPr>
        <p:spPr>
          <a:xfrm>
            <a:off x="496186" y="2640113"/>
            <a:ext cx="3877438" cy="313744"/>
          </a:xfrm>
          <a:prstGeom prst="rect">
            <a:avLst/>
          </a:prstGeom>
          <a:noFill/>
          <a:ln/>
        </p:spPr>
        <p:txBody>
          <a:bodyPr wrap="square" lIns="0" tIns="0" rIns="0" bIns="0" rtlCol="0" anchor="ctr"/>
          <a:lstStyle/>
          <a:p>
            <a:pPr marL="254000" indent="-254000" algn="l">
              <a:lnSpc>
                <a:spcPts val="1805"/>
              </a:lnSpc>
              <a:buSzPct val="100000"/>
              <a:buChar char="●"/>
            </a:pPr>
            <a:endParaRPr lang="en-US" sz="1105" dirty="0">
              <a:solidFill>
                <a:srgbClr val="000000"/>
              </a:solidFill>
              <a:latin typeface="PT Serif" pitchFamily="34" charset="0"/>
              <a:ea typeface="PT Serif" pitchFamily="34" charset="-122"/>
              <a:cs typeface="PT Serif" pitchFamily="34" charset="-120"/>
            </a:endParaRPr>
          </a:p>
          <a:p>
            <a:pPr marL="254000" indent="-254000" algn="l">
              <a:lnSpc>
                <a:spcPts val="1805"/>
              </a:lnSpc>
              <a:buSzPct val="100000"/>
              <a:buChar char="●"/>
            </a:pPr>
            <a:endParaRPr lang="en-US" sz="1105" dirty="0">
              <a:solidFill>
                <a:srgbClr val="000000"/>
              </a:solidFill>
              <a:latin typeface="PT Serif" pitchFamily="34" charset="0"/>
              <a:ea typeface="PT Serif" pitchFamily="34" charset="-122"/>
              <a:cs typeface="PT Serif" pitchFamily="34" charset="-120"/>
            </a:endParaRPr>
          </a:p>
          <a:p>
            <a:pPr marL="254000" indent="-254000" algn="l">
              <a:lnSpc>
                <a:spcPts val="1805"/>
              </a:lnSpc>
              <a:buSzPct val="100000"/>
              <a:buChar char="●"/>
            </a:pPr>
            <a:endParaRPr lang="en-US" sz="1105" dirty="0">
              <a:solidFill>
                <a:srgbClr val="000000"/>
              </a:solidFill>
              <a:latin typeface="PT Serif" pitchFamily="34" charset="0"/>
              <a:ea typeface="PT Serif" pitchFamily="34" charset="-122"/>
              <a:cs typeface="PT Serif" pitchFamily="34" charset="-120"/>
            </a:endParaRPr>
          </a:p>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Addressed illicit financial flows (IFFs) like profit shifting and trade misinvoicing in 14 countries, with ongoing training via IDEP.</a:t>
            </a:r>
            <a:endParaRPr lang="en-US" sz="1105" dirty="0"/>
          </a:p>
        </p:txBody>
      </p:sp>
      <p:sp>
        <p:nvSpPr>
          <p:cNvPr id="6" name="Text 4"/>
          <p:cNvSpPr/>
          <p:nvPr/>
        </p:nvSpPr>
        <p:spPr>
          <a:xfrm>
            <a:off x="602374" y="3610393"/>
            <a:ext cx="387743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Macroeconomic Policy Analysis</a:t>
            </a:r>
            <a:endParaRPr lang="en-US" sz="1410" dirty="0"/>
          </a:p>
        </p:txBody>
      </p:sp>
      <p:sp>
        <p:nvSpPr>
          <p:cNvPr id="7" name="Text 5"/>
          <p:cNvSpPr/>
          <p:nvPr/>
        </p:nvSpPr>
        <p:spPr>
          <a:xfrm>
            <a:off x="496186" y="3897338"/>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Built capacity in macroeconomic modelling, forecasting, and policy simulation to aid policy formulation (e.g., in Botswana).</a:t>
            </a:r>
            <a:endParaRPr lang="en-US" sz="1105" dirty="0"/>
          </a:p>
        </p:txBody>
      </p:sp>
      <p:sp>
        <p:nvSpPr>
          <p:cNvPr id="8" name="Text 6"/>
          <p:cNvSpPr/>
          <p:nvPr/>
        </p:nvSpPr>
        <p:spPr>
          <a:xfrm>
            <a:off x="4778252" y="1616050"/>
            <a:ext cx="387743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Debt Management</a:t>
            </a:r>
            <a:endParaRPr lang="en-US" sz="1410" dirty="0"/>
          </a:p>
        </p:txBody>
      </p:sp>
      <p:sp>
        <p:nvSpPr>
          <p:cNvPr id="9" name="Text 7"/>
          <p:cNvSpPr/>
          <p:nvPr/>
        </p:nvSpPr>
        <p:spPr>
          <a:xfrm>
            <a:off x="4778252" y="1997050"/>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Supported countries in improving debt governance frameworks using an ECA benchmarking approach.</a:t>
            </a:r>
            <a:endParaRPr lang="en-US" sz="1105" dirty="0"/>
          </a:p>
        </p:txBody>
      </p:sp>
      <p:sp>
        <p:nvSpPr>
          <p:cNvPr id="10" name="Text 8"/>
          <p:cNvSpPr/>
          <p:nvPr/>
        </p:nvSpPr>
        <p:spPr>
          <a:xfrm>
            <a:off x="4778252" y="2727054"/>
            <a:ext cx="387743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Designing technical training materials to enhance peer learning on debt management.</a:t>
            </a:r>
            <a:endParaRPr lang="en-US" sz="1105" dirty="0"/>
          </a:p>
        </p:txBody>
      </p:sp>
      <p:sp>
        <p:nvSpPr>
          <p:cNvPr id="11" name="Text 9"/>
          <p:cNvSpPr/>
          <p:nvPr/>
        </p:nvSpPr>
        <p:spPr>
          <a:xfrm>
            <a:off x="4778252" y="3340149"/>
            <a:ext cx="387743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Climate-Resilient Development</a:t>
            </a:r>
            <a:endParaRPr lang="en-US" sz="1410" dirty="0"/>
          </a:p>
        </p:txBody>
      </p:sp>
      <p:sp>
        <p:nvSpPr>
          <p:cNvPr id="12" name="Text 10"/>
          <p:cNvSpPr/>
          <p:nvPr/>
        </p:nvSpPr>
        <p:spPr>
          <a:xfrm>
            <a:off x="4778252" y="3721149"/>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Strengthened the capacity of Small Island Developing States (SIDS) to design and implement sustainable financing strategies.</a:t>
            </a:r>
            <a:endParaRPr lang="en-US" sz="1105" dirty="0"/>
          </a:p>
        </p:txBody>
      </p:sp>
      <p:sp>
        <p:nvSpPr>
          <p:cNvPr id="13" name="Text 11"/>
          <p:cNvSpPr/>
          <p:nvPr/>
        </p:nvSpPr>
        <p:spPr>
          <a:xfrm>
            <a:off x="4778252" y="4451153"/>
            <a:ext cx="387743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Led roadmap development for financial strategies in Cabo Verde and Comoros.</a:t>
            </a:r>
            <a:endParaRPr lang="en-US" sz="1105" dirty="0"/>
          </a:p>
        </p:txBody>
      </p:sp>
      <p:pic>
        <p:nvPicPr>
          <p:cNvPr id="14" name="Picture 13">
            <a:extLst>
              <a:ext uri="{FF2B5EF4-FFF2-40B4-BE49-F238E27FC236}">
                <a16:creationId xmlns:a16="http://schemas.microsoft.com/office/drawing/2014/main" id="{1AF95669-F6D6-97FA-2540-9D9266C00F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15" name="Picture 14">
            <a:extLst>
              <a:ext uri="{FF2B5EF4-FFF2-40B4-BE49-F238E27FC236}">
                <a16:creationId xmlns:a16="http://schemas.microsoft.com/office/drawing/2014/main" id="{9EF0727E-45B1-E595-F3BA-541C4A58C76B}"/>
              </a:ext>
            </a:extLst>
          </p:cNvPr>
          <p:cNvPicPr>
            <a:picLocks noChangeAspect="1"/>
          </p:cNvPicPr>
          <p:nvPr/>
        </p:nvPicPr>
        <p:blipFill>
          <a:blip r:embed="rId4"/>
          <a:stretch>
            <a:fillRect/>
          </a:stretch>
        </p:blipFill>
        <p:spPr>
          <a:xfrm>
            <a:off x="74507" y="4994008"/>
            <a:ext cx="8354728" cy="14949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F2F4F5"/>
        </a:solidFill>
        <a:effectLst/>
      </p:bgPr>
    </p:bg>
    <p:spTree>
      <p:nvGrpSpPr>
        <p:cNvPr id="1" name=""/>
        <p:cNvGrpSpPr/>
        <p:nvPr/>
      </p:nvGrpSpPr>
      <p:grpSpPr>
        <a:xfrm>
          <a:off x="0" y="0"/>
          <a:ext cx="0" cy="0"/>
          <a:chOff x="0" y="0"/>
          <a:chExt cx="0" cy="0"/>
        </a:xfrm>
      </p:grpSpPr>
      <p:sp>
        <p:nvSpPr>
          <p:cNvPr id="3" name="Text 0"/>
          <p:cNvSpPr/>
          <p:nvPr/>
        </p:nvSpPr>
        <p:spPr>
          <a:xfrm>
            <a:off x="496186" y="389860"/>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Impact Story: Strengthening Tax Expenditure Governance</a:t>
            </a:r>
            <a:endParaRPr lang="en-US" sz="2820" dirty="0"/>
          </a:p>
        </p:txBody>
      </p:sp>
      <p:sp>
        <p:nvSpPr>
          <p:cNvPr id="4" name="Text 1"/>
          <p:cNvSpPr/>
          <p:nvPr/>
        </p:nvSpPr>
        <p:spPr>
          <a:xfrm>
            <a:off x="496186" y="1488558"/>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12 countries utilized ECA's methodology to measure tax expenditure, including Angola, Burkina Faso, Cameroon, Chad, Cote d'Ivoire, Ghana, Kenya, Mauritius, Morocco, Namibia, Senegal, and South Africa.</a:t>
            </a:r>
            <a:endParaRPr lang="en-US" sz="1105" dirty="0"/>
          </a:p>
        </p:txBody>
      </p:sp>
      <p:sp>
        <p:nvSpPr>
          <p:cNvPr id="5" name="Text 2"/>
          <p:cNvSpPr/>
          <p:nvPr/>
        </p:nvSpPr>
        <p:spPr>
          <a:xfrm>
            <a:off x="496186" y="1991759"/>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Follow-up work in Benin and Zambia resulted in agreed national action plans.</a:t>
            </a:r>
            <a:endParaRPr lang="en-US" sz="1105" dirty="0"/>
          </a:p>
        </p:txBody>
      </p:sp>
      <p:sp>
        <p:nvSpPr>
          <p:cNvPr id="6" name="Text 3"/>
          <p:cNvSpPr/>
          <p:nvPr/>
        </p:nvSpPr>
        <p:spPr>
          <a:xfrm>
            <a:off x="496186" y="2268156"/>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Ethiopia produced a national tax expenditure report, influencing tax incentive policy reform and the publication of the Ethiopia Investment Directive 1064/2025.</a:t>
            </a:r>
            <a:endParaRPr lang="en-US" sz="1105" dirty="0"/>
          </a:p>
        </p:txBody>
      </p:sp>
      <p:sp>
        <p:nvSpPr>
          <p:cNvPr id="7" name="Text 4"/>
          <p:cNvSpPr/>
          <p:nvPr/>
        </p:nvSpPr>
        <p:spPr>
          <a:xfrm>
            <a:off x="496186" y="2771357"/>
            <a:ext cx="815162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In January 2026, ECA and the Ethiopian Ministry of Finance held a sub-national workshop with 51 participants from federal and regional bodies to review draft incentive regulations and strengthen governance.</a:t>
            </a:r>
            <a:endParaRPr lang="en-US" sz="1105" dirty="0"/>
          </a:p>
        </p:txBody>
      </p:sp>
      <p:pic>
        <p:nvPicPr>
          <p:cNvPr id="8" name="Picture 7">
            <a:extLst>
              <a:ext uri="{FF2B5EF4-FFF2-40B4-BE49-F238E27FC236}">
                <a16:creationId xmlns:a16="http://schemas.microsoft.com/office/drawing/2014/main" id="{C96AE8E6-402B-70B9-F9BD-C25A124BBD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2" name="Picture 1">
            <a:extLst>
              <a:ext uri="{FF2B5EF4-FFF2-40B4-BE49-F238E27FC236}">
                <a16:creationId xmlns:a16="http://schemas.microsoft.com/office/drawing/2014/main" id="{9A7415B1-4393-D15C-6000-316DE3F50F7F}"/>
              </a:ext>
            </a:extLst>
          </p:cNvPr>
          <p:cNvPicPr>
            <a:picLocks noChangeAspect="1"/>
          </p:cNvPicPr>
          <p:nvPr/>
        </p:nvPicPr>
        <p:blipFill>
          <a:blip r:embed="rId4"/>
          <a:stretch>
            <a:fillRect/>
          </a:stretch>
        </p:blipFill>
        <p:spPr>
          <a:xfrm>
            <a:off x="394636" y="4709913"/>
            <a:ext cx="8354728" cy="28409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2F4F5"/>
        </a:solidFill>
        <a:effectLst/>
      </p:bgPr>
    </p:bg>
    <p:spTree>
      <p:nvGrpSpPr>
        <p:cNvPr id="1" name=""/>
        <p:cNvGrpSpPr/>
        <p:nvPr/>
      </p:nvGrpSpPr>
      <p:grpSpPr>
        <a:xfrm>
          <a:off x="0" y="0"/>
          <a:ext cx="0" cy="0"/>
          <a:chOff x="0" y="0"/>
          <a:chExt cx="0" cy="0"/>
        </a:xfrm>
      </p:grpSpPr>
      <p:sp>
        <p:nvSpPr>
          <p:cNvPr id="2" name="Shape 0"/>
          <p:cNvSpPr/>
          <p:nvPr/>
        </p:nvSpPr>
        <p:spPr>
          <a:xfrm>
            <a:off x="496186" y="2454841"/>
            <a:ext cx="2622698" cy="1945610"/>
          </a:xfrm>
          <a:prstGeom prst="roundRect">
            <a:avLst>
              <a:gd name="adj" fmla="val 2429"/>
            </a:avLst>
          </a:prstGeom>
          <a:solidFill>
            <a:srgbClr val="D9D9D9"/>
          </a:solidFill>
          <a:ln/>
        </p:spPr>
        <p:txBody>
          <a:bodyPr/>
          <a:lstStyle/>
          <a:p>
            <a:endParaRPr lang="en-KE"/>
          </a:p>
        </p:txBody>
      </p:sp>
      <p:sp>
        <p:nvSpPr>
          <p:cNvPr id="3" name="Shape 1"/>
          <p:cNvSpPr/>
          <p:nvPr/>
        </p:nvSpPr>
        <p:spPr>
          <a:xfrm>
            <a:off x="3260651" y="2454841"/>
            <a:ext cx="2622698" cy="1945610"/>
          </a:xfrm>
          <a:prstGeom prst="roundRect">
            <a:avLst>
              <a:gd name="adj" fmla="val 2429"/>
            </a:avLst>
          </a:prstGeom>
          <a:solidFill>
            <a:srgbClr val="D9D9D9"/>
          </a:solidFill>
          <a:ln/>
        </p:spPr>
        <p:txBody>
          <a:bodyPr/>
          <a:lstStyle/>
          <a:p>
            <a:endParaRPr lang="en-KE"/>
          </a:p>
        </p:txBody>
      </p:sp>
      <p:sp>
        <p:nvSpPr>
          <p:cNvPr id="4" name="Shape 2"/>
          <p:cNvSpPr/>
          <p:nvPr/>
        </p:nvSpPr>
        <p:spPr>
          <a:xfrm>
            <a:off x="6025116" y="2454841"/>
            <a:ext cx="2622698" cy="1945610"/>
          </a:xfrm>
          <a:prstGeom prst="roundRect">
            <a:avLst>
              <a:gd name="adj" fmla="val 2429"/>
            </a:avLst>
          </a:prstGeom>
          <a:solidFill>
            <a:srgbClr val="D9D9D9"/>
          </a:solidFill>
          <a:ln/>
        </p:spPr>
        <p:txBody>
          <a:bodyPr/>
          <a:lstStyle/>
          <a:p>
            <a:endParaRPr lang="en-KE"/>
          </a:p>
        </p:txBody>
      </p:sp>
      <p:sp>
        <p:nvSpPr>
          <p:cNvPr id="5" name="Text 3"/>
          <p:cNvSpPr/>
          <p:nvPr/>
        </p:nvSpPr>
        <p:spPr>
          <a:xfrm>
            <a:off x="496186" y="743048"/>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Impact Story: Tackling Profit Shifting with Data-Driven Methods</a:t>
            </a:r>
            <a:endParaRPr lang="en-US" sz="2820" dirty="0"/>
          </a:p>
        </p:txBody>
      </p:sp>
      <p:sp>
        <p:nvSpPr>
          <p:cNvPr id="6" name="Text 4"/>
          <p:cNvSpPr/>
          <p:nvPr/>
        </p:nvSpPr>
        <p:spPr>
          <a:xfrm>
            <a:off x="496186" y="1841746"/>
            <a:ext cx="8151628" cy="453607"/>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ECA's methodology for risk assessment has enabled countries to better target transfer pricing audits and recover potential tax revenue losses.</a:t>
            </a:r>
            <a:endParaRPr lang="en-US" sz="1105" dirty="0"/>
          </a:p>
        </p:txBody>
      </p:sp>
      <p:sp>
        <p:nvSpPr>
          <p:cNvPr id="7" name="Text 5"/>
          <p:cNvSpPr/>
          <p:nvPr/>
        </p:nvSpPr>
        <p:spPr>
          <a:xfrm>
            <a:off x="637953" y="2596609"/>
            <a:ext cx="2339163"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Kenya: Targeted Audits</a:t>
            </a:r>
            <a:endParaRPr lang="en-US" sz="1410" dirty="0"/>
          </a:p>
        </p:txBody>
      </p:sp>
      <p:sp>
        <p:nvSpPr>
          <p:cNvPr id="8" name="Text 6"/>
          <p:cNvSpPr/>
          <p:nvPr/>
        </p:nvSpPr>
        <p:spPr>
          <a:xfrm>
            <a:off x="637953" y="2903156"/>
            <a:ext cx="2339163" cy="1134016"/>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Identified 4.8% of multinational enterprises as high-risk, with just four firms accounting for over 50% of estimated potential tax revenue losses.</a:t>
            </a:r>
            <a:endParaRPr lang="en-US" sz="1105" dirty="0"/>
          </a:p>
        </p:txBody>
      </p:sp>
      <p:sp>
        <p:nvSpPr>
          <p:cNvPr id="9" name="Text 7"/>
          <p:cNvSpPr/>
          <p:nvPr/>
        </p:nvSpPr>
        <p:spPr>
          <a:xfrm>
            <a:off x="3402419" y="2596609"/>
            <a:ext cx="2339163" cy="443023"/>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Uganda: Improved Allocation</a:t>
            </a:r>
            <a:endParaRPr lang="en-US" sz="1410" dirty="0"/>
          </a:p>
        </p:txBody>
      </p:sp>
      <p:sp>
        <p:nvSpPr>
          <p:cNvPr id="10" name="Text 8"/>
          <p:cNvSpPr/>
          <p:nvPr/>
        </p:nvSpPr>
        <p:spPr>
          <a:xfrm>
            <a:off x="3402419" y="3124668"/>
            <a:ext cx="2339163" cy="1134016"/>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Identified ~6% of multinational enterprises as high-risk, with four firms responsible for over 80% of estimated potential tax revenue losses.</a:t>
            </a:r>
            <a:endParaRPr lang="en-US" sz="1105" dirty="0"/>
          </a:p>
        </p:txBody>
      </p:sp>
      <p:sp>
        <p:nvSpPr>
          <p:cNvPr id="11" name="Text 9"/>
          <p:cNvSpPr/>
          <p:nvPr/>
        </p:nvSpPr>
        <p:spPr>
          <a:xfrm>
            <a:off x="6166884" y="2596609"/>
            <a:ext cx="2339163"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Policy Impact</a:t>
            </a:r>
            <a:endParaRPr lang="en-US" sz="1410" dirty="0"/>
          </a:p>
        </p:txBody>
      </p:sp>
      <p:sp>
        <p:nvSpPr>
          <p:cNvPr id="12" name="Text 10"/>
          <p:cNvSpPr/>
          <p:nvPr/>
        </p:nvSpPr>
        <p:spPr>
          <a:xfrm>
            <a:off x="6166884" y="2903156"/>
            <a:ext cx="2339163" cy="907213"/>
          </a:xfrm>
          <a:prstGeom prst="rect">
            <a:avLst/>
          </a:prstGeom>
          <a:noFill/>
          <a:ln/>
        </p:spPr>
        <p:txBody>
          <a:bodyPr wrap="square" lIns="0" tIns="0" rIns="0" bIns="0" rtlCol="0" anchor="ctr"/>
          <a:lstStyle/>
          <a:p>
            <a:pPr marL="0" indent="0" algn="l">
              <a:lnSpc>
                <a:spcPts val="1805"/>
              </a:lnSpc>
              <a:buNone/>
            </a:pPr>
            <a:r>
              <a:rPr lang="en-US" sz="1105" dirty="0">
                <a:solidFill>
                  <a:srgbClr val="000000"/>
                </a:solidFill>
                <a:latin typeface="PT Serif" pitchFamily="34" charset="0"/>
                <a:ea typeface="PT Serif" pitchFamily="34" charset="-122"/>
                <a:cs typeface="PT Serif" pitchFamily="34" charset="-120"/>
              </a:rPr>
              <a:t>ECA's support informed Kenya's Draft Income Tax Regulations for 2025, strengthening the country's international tax framework.</a:t>
            </a:r>
            <a:endParaRPr lang="en-US" sz="1105" dirty="0"/>
          </a:p>
        </p:txBody>
      </p:sp>
      <p:pic>
        <p:nvPicPr>
          <p:cNvPr id="13" name="Picture 12">
            <a:extLst>
              <a:ext uri="{FF2B5EF4-FFF2-40B4-BE49-F238E27FC236}">
                <a16:creationId xmlns:a16="http://schemas.microsoft.com/office/drawing/2014/main" id="{36D9CC3F-3BEF-7BC2-A4C3-E2E36ECC83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14" name="Picture 13">
            <a:extLst>
              <a:ext uri="{FF2B5EF4-FFF2-40B4-BE49-F238E27FC236}">
                <a16:creationId xmlns:a16="http://schemas.microsoft.com/office/drawing/2014/main" id="{9C375DAD-A798-C9D8-75B8-C005552161EB}"/>
              </a:ext>
            </a:extLst>
          </p:cNvPr>
          <p:cNvPicPr>
            <a:picLocks noChangeAspect="1"/>
          </p:cNvPicPr>
          <p:nvPr/>
        </p:nvPicPr>
        <p:blipFill>
          <a:blip r:embed="rId4"/>
          <a:stretch>
            <a:fillRect/>
          </a:stretch>
        </p:blipFill>
        <p:spPr>
          <a:xfrm>
            <a:off x="496186" y="4822613"/>
            <a:ext cx="8354728" cy="17139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2F4F5"/>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rcRect/>
          <a:stretch/>
        </p:blipFill>
        <p:spPr>
          <a:xfrm>
            <a:off x="496186" y="1648047"/>
            <a:ext cx="3877438" cy="2908078"/>
          </a:xfrm>
          <a:prstGeom prst="rect">
            <a:avLst/>
          </a:prstGeom>
        </p:spPr>
      </p:pic>
      <p:sp>
        <p:nvSpPr>
          <p:cNvPr id="3" name="Text 0"/>
          <p:cNvSpPr/>
          <p:nvPr/>
        </p:nvSpPr>
        <p:spPr>
          <a:xfrm>
            <a:off x="496186" y="389860"/>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Strengthening Debt Governance and Management</a:t>
            </a:r>
            <a:endParaRPr lang="en-US" sz="2820" dirty="0"/>
          </a:p>
        </p:txBody>
      </p:sp>
      <p:sp>
        <p:nvSpPr>
          <p:cNvPr id="4" name="Text 1"/>
          <p:cNvSpPr/>
          <p:nvPr/>
        </p:nvSpPr>
        <p:spPr>
          <a:xfrm>
            <a:off x="4778252" y="1648047"/>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Developed the Sustainable Debt Governance Cycle and Debt Sustainability Index via the Economic Governance' </a:t>
            </a:r>
            <a:r>
              <a:rPr lang="en-US" sz="1105" dirty="0" err="1">
                <a:solidFill>
                  <a:srgbClr val="000000"/>
                </a:solidFill>
                <a:latin typeface="PT Serif" pitchFamily="34" charset="0"/>
                <a:ea typeface="PT Serif" pitchFamily="34" charset="-122"/>
                <a:cs typeface="PT Serif" pitchFamily="34" charset="-120"/>
              </a:rPr>
              <a:t>reportIII</a:t>
            </a:r>
            <a:r>
              <a:rPr lang="en-US" sz="1105" dirty="0">
                <a:solidFill>
                  <a:srgbClr val="000000"/>
                </a:solidFill>
                <a:latin typeface="PT Serif" pitchFamily="34" charset="0"/>
                <a:ea typeface="PT Serif" pitchFamily="34" charset="-122"/>
                <a:cs typeface="PT Serif" pitchFamily="34" charset="-120"/>
              </a:rPr>
              <a:t>.</a:t>
            </a:r>
            <a:endParaRPr lang="en-US" sz="1105" dirty="0"/>
          </a:p>
        </p:txBody>
      </p:sp>
      <p:sp>
        <p:nvSpPr>
          <p:cNvPr id="5" name="Text 2"/>
          <p:cNvSpPr/>
          <p:nvPr/>
        </p:nvSpPr>
        <p:spPr>
          <a:xfrm>
            <a:off x="4778252" y="2378050"/>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Assessed debt governance in six countries (Cameroon, Comoros, Egypt, Ghana, Rwanda, Zambia) to identify policy gaps.</a:t>
            </a:r>
            <a:endParaRPr lang="en-US" sz="1105" dirty="0"/>
          </a:p>
        </p:txBody>
      </p:sp>
      <p:sp>
        <p:nvSpPr>
          <p:cNvPr id="6" name="Text 3"/>
          <p:cNvSpPr/>
          <p:nvPr/>
        </p:nvSpPr>
        <p:spPr>
          <a:xfrm>
            <a:off x="4778252" y="3108054"/>
            <a:ext cx="387743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Recommended reforms to strengthen debt management offices, strategies, and institutional coordination.</a:t>
            </a:r>
            <a:endParaRPr lang="en-US" sz="1105" dirty="0"/>
          </a:p>
        </p:txBody>
      </p:sp>
      <p:sp>
        <p:nvSpPr>
          <p:cNvPr id="7" name="Text 4"/>
          <p:cNvSpPr/>
          <p:nvPr/>
        </p:nvSpPr>
        <p:spPr>
          <a:xfrm>
            <a:off x="4778252" y="3611255"/>
            <a:ext cx="3877438" cy="680410"/>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Supported country-specific roadmaps to improve transparency, accountability, and alignment with national priorities.</a:t>
            </a:r>
            <a:endParaRPr lang="en-US" sz="1105" dirty="0"/>
          </a:p>
        </p:txBody>
      </p:sp>
      <p:sp>
        <p:nvSpPr>
          <p:cNvPr id="8" name="Text 5"/>
          <p:cNvSpPr/>
          <p:nvPr/>
        </p:nvSpPr>
        <p:spPr>
          <a:xfrm>
            <a:off x="4778252" y="4341259"/>
            <a:ext cx="3877438" cy="453607"/>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Provided practical policy recommendations for sustainable public debt management across Africa.</a:t>
            </a:r>
            <a:endParaRPr lang="en-US" sz="1105" dirty="0"/>
          </a:p>
        </p:txBody>
      </p:sp>
      <p:pic>
        <p:nvPicPr>
          <p:cNvPr id="9" name="Picture 8">
            <a:extLst>
              <a:ext uri="{FF2B5EF4-FFF2-40B4-BE49-F238E27FC236}">
                <a16:creationId xmlns:a16="http://schemas.microsoft.com/office/drawing/2014/main" id="{AA613162-CD3F-A2E3-9D28-FE3FB8C0BE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10" name="Picture 9">
            <a:extLst>
              <a:ext uri="{FF2B5EF4-FFF2-40B4-BE49-F238E27FC236}">
                <a16:creationId xmlns:a16="http://schemas.microsoft.com/office/drawing/2014/main" id="{E87A047B-F8F1-FA5C-E14E-206044B4E322}"/>
              </a:ext>
            </a:extLst>
          </p:cNvPr>
          <p:cNvPicPr>
            <a:picLocks noChangeAspect="1"/>
          </p:cNvPicPr>
          <p:nvPr/>
        </p:nvPicPr>
        <p:blipFill>
          <a:blip r:embed="rId5"/>
          <a:stretch>
            <a:fillRect/>
          </a:stretch>
        </p:blipFill>
        <p:spPr>
          <a:xfrm>
            <a:off x="293086" y="4928265"/>
            <a:ext cx="8354728" cy="2002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2F4F5"/>
        </a:solidFill>
        <a:effectLst/>
      </p:bgPr>
    </p:bg>
    <p:spTree>
      <p:nvGrpSpPr>
        <p:cNvPr id="1" name=""/>
        <p:cNvGrpSpPr/>
        <p:nvPr/>
      </p:nvGrpSpPr>
      <p:grpSpPr>
        <a:xfrm>
          <a:off x="0" y="0"/>
          <a:ext cx="0" cy="0"/>
          <a:chOff x="0" y="0"/>
          <a:chExt cx="0" cy="0"/>
        </a:xfrm>
      </p:grpSpPr>
      <p:sp>
        <p:nvSpPr>
          <p:cNvPr id="2" name="Text 0"/>
          <p:cNvSpPr/>
          <p:nvPr/>
        </p:nvSpPr>
        <p:spPr>
          <a:xfrm>
            <a:off x="496186" y="815655"/>
            <a:ext cx="8151628" cy="886047"/>
          </a:xfrm>
          <a:prstGeom prst="rect">
            <a:avLst/>
          </a:prstGeom>
          <a:noFill/>
          <a:ln/>
        </p:spPr>
        <p:txBody>
          <a:bodyPr wrap="square" lIns="0" tIns="0" rIns="0" bIns="0" rtlCol="0" anchor="ctr"/>
          <a:lstStyle/>
          <a:p>
            <a:pPr marL="0" indent="0" algn="l">
              <a:lnSpc>
                <a:spcPts val="3525"/>
              </a:lnSpc>
              <a:buNone/>
            </a:pPr>
            <a:r>
              <a:rPr lang="en-US" sz="2820" b="1" dirty="0">
                <a:solidFill>
                  <a:srgbClr val="000000"/>
                </a:solidFill>
                <a:latin typeface="PT Serif" pitchFamily="34" charset="0"/>
                <a:ea typeface="PT Serif" pitchFamily="34" charset="-122"/>
                <a:cs typeface="PT Serif" pitchFamily="34" charset="-120"/>
              </a:rPr>
              <a:t>Capacity Building in Macroeconomic Analysis</a:t>
            </a:r>
            <a:endParaRPr lang="en-US" sz="2820" dirty="0"/>
          </a:p>
        </p:txBody>
      </p:sp>
      <p:sp>
        <p:nvSpPr>
          <p:cNvPr id="3" name="Text 1"/>
          <p:cNvSpPr/>
          <p:nvPr/>
        </p:nvSpPr>
        <p:spPr>
          <a:xfrm>
            <a:off x="496186" y="1914353"/>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Botswana: Forecasting and Policy Simulation</a:t>
            </a:r>
            <a:endParaRPr lang="en-US" sz="1410" dirty="0"/>
          </a:p>
        </p:txBody>
      </p:sp>
      <p:sp>
        <p:nvSpPr>
          <p:cNvPr id="4" name="Text 2"/>
          <p:cNvSpPr/>
          <p:nvPr/>
        </p:nvSpPr>
        <p:spPr>
          <a:xfrm>
            <a:off x="496186" y="2348516"/>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Developed a macroeconomic model for the Ministry of Finance.</a:t>
            </a:r>
            <a:endParaRPr lang="en-US" sz="1105" dirty="0"/>
          </a:p>
        </p:txBody>
      </p:sp>
      <p:sp>
        <p:nvSpPr>
          <p:cNvPr id="5" name="Text 3"/>
          <p:cNvSpPr/>
          <p:nvPr/>
        </p:nvSpPr>
        <p:spPr>
          <a:xfrm>
            <a:off x="496186" y="2624913"/>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Provided capacity building training for model customization, updating, and simulation.</a:t>
            </a:r>
            <a:endParaRPr lang="en-US" sz="1105" dirty="0"/>
          </a:p>
        </p:txBody>
      </p:sp>
      <p:sp>
        <p:nvSpPr>
          <p:cNvPr id="6" name="Text 4"/>
          <p:cNvSpPr/>
          <p:nvPr/>
        </p:nvSpPr>
        <p:spPr>
          <a:xfrm>
            <a:off x="496186" y="2901310"/>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Supported the Ministry in preparing for bilateral meetings with the IMF and World Bank with economic analysis and forecasts.</a:t>
            </a:r>
            <a:endParaRPr lang="en-US" sz="1105" dirty="0"/>
          </a:p>
        </p:txBody>
      </p:sp>
      <p:sp>
        <p:nvSpPr>
          <p:cNvPr id="7" name="Text 5"/>
          <p:cNvSpPr/>
          <p:nvPr/>
        </p:nvSpPr>
        <p:spPr>
          <a:xfrm>
            <a:off x="496186" y="3340765"/>
            <a:ext cx="8151628" cy="221512"/>
          </a:xfrm>
          <a:prstGeom prst="rect">
            <a:avLst/>
          </a:prstGeom>
          <a:noFill/>
          <a:ln/>
        </p:spPr>
        <p:txBody>
          <a:bodyPr wrap="square" lIns="0" tIns="0" rIns="0" bIns="0" rtlCol="0" anchor="ctr"/>
          <a:lstStyle/>
          <a:p>
            <a:pPr marL="0" indent="0" algn="l">
              <a:lnSpc>
                <a:spcPts val="1763"/>
              </a:lnSpc>
              <a:buNone/>
            </a:pPr>
            <a:r>
              <a:rPr lang="en-US" sz="1410" b="1" dirty="0">
                <a:solidFill>
                  <a:srgbClr val="000000"/>
                </a:solidFill>
                <a:latin typeface="PT Serif" pitchFamily="34" charset="0"/>
                <a:ea typeface="PT Serif" pitchFamily="34" charset="-122"/>
                <a:cs typeface="PT Serif" pitchFamily="34" charset="-120"/>
              </a:rPr>
              <a:t>Pan-African: Machine Learning (ML) for Policymakers</a:t>
            </a:r>
            <a:endParaRPr lang="en-US" sz="1410" dirty="0"/>
          </a:p>
        </p:txBody>
      </p:sp>
      <p:sp>
        <p:nvSpPr>
          <p:cNvPr id="8" name="Text 6"/>
          <p:cNvSpPr/>
          <p:nvPr/>
        </p:nvSpPr>
        <p:spPr>
          <a:xfrm>
            <a:off x="496186" y="3774927"/>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Organized a workshop to demonstrate the effectiveness of ML in macroeconomic forecasting.</a:t>
            </a:r>
            <a:endParaRPr lang="en-US" sz="1105" dirty="0"/>
          </a:p>
        </p:txBody>
      </p:sp>
      <p:sp>
        <p:nvSpPr>
          <p:cNvPr id="9" name="Text 7"/>
          <p:cNvSpPr/>
          <p:nvPr/>
        </p:nvSpPr>
        <p:spPr>
          <a:xfrm>
            <a:off x="496186" y="4051325"/>
            <a:ext cx="8151628" cy="226803"/>
          </a:xfrm>
          <a:prstGeom prst="rect">
            <a:avLst/>
          </a:prstGeom>
          <a:noFill/>
          <a:ln/>
        </p:spPr>
        <p:txBody>
          <a:bodyPr wrap="square" lIns="0" tIns="0" rIns="0" bIns="0" rtlCol="0" anchor="ctr"/>
          <a:lstStyle/>
          <a:p>
            <a:pPr marL="254000" indent="-254000" algn="l">
              <a:lnSpc>
                <a:spcPts val="1805"/>
              </a:lnSpc>
              <a:buSzPct val="100000"/>
              <a:buChar char="●"/>
            </a:pPr>
            <a:r>
              <a:rPr lang="en-US" sz="1105" dirty="0">
                <a:solidFill>
                  <a:srgbClr val="000000"/>
                </a:solidFill>
                <a:latin typeface="PT Serif" pitchFamily="34" charset="0"/>
                <a:ea typeface="PT Serif" pitchFamily="34" charset="-122"/>
                <a:cs typeface="PT Serif" pitchFamily="34" charset="-120"/>
              </a:rPr>
              <a:t>Raised awareness and fostered collaboration on economic modeling and ML among policymakers.</a:t>
            </a:r>
            <a:endParaRPr lang="en-US" sz="1105" dirty="0"/>
          </a:p>
        </p:txBody>
      </p:sp>
      <p:pic>
        <p:nvPicPr>
          <p:cNvPr id="10" name="Picture 9">
            <a:extLst>
              <a:ext uri="{FF2B5EF4-FFF2-40B4-BE49-F238E27FC236}">
                <a16:creationId xmlns:a16="http://schemas.microsoft.com/office/drawing/2014/main" id="{7F7FF25D-5FA9-3D00-8840-DFED9E3355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770" y="149492"/>
            <a:ext cx="2514600" cy="290195"/>
          </a:xfrm>
          <a:prstGeom prst="rect">
            <a:avLst/>
          </a:prstGeom>
        </p:spPr>
      </p:pic>
      <p:pic>
        <p:nvPicPr>
          <p:cNvPr id="11" name="Picture 10">
            <a:extLst>
              <a:ext uri="{FF2B5EF4-FFF2-40B4-BE49-F238E27FC236}">
                <a16:creationId xmlns:a16="http://schemas.microsoft.com/office/drawing/2014/main" id="{3279420E-D1FF-5B5D-8FB0-7230024079E6}"/>
              </a:ext>
            </a:extLst>
          </p:cNvPr>
          <p:cNvPicPr>
            <a:picLocks noChangeAspect="1"/>
          </p:cNvPicPr>
          <p:nvPr/>
        </p:nvPicPr>
        <p:blipFill>
          <a:blip r:embed="rId4"/>
          <a:stretch>
            <a:fillRect/>
          </a:stretch>
        </p:blipFill>
        <p:spPr>
          <a:xfrm>
            <a:off x="394636" y="4765425"/>
            <a:ext cx="8354728" cy="28409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79</TotalTime>
  <Words>1204</Words>
  <Application>Microsoft Office PowerPoint</Application>
  <PresentationFormat>On-screen Show (16:9)</PresentationFormat>
  <Paragraphs>114</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PT Serif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 Outlook, Challenges and Opportunities for Domestic Public Resource Mobilization</dc:title>
  <dc:subject>PptxGenJS Presentation</dc:subject>
  <dc:creator>PptxGenJS</dc:creator>
  <cp:lastModifiedBy>Gamal Ibrahim</cp:lastModifiedBy>
  <cp:revision>9</cp:revision>
  <dcterms:created xsi:type="dcterms:W3CDTF">2026-06-28T01:16:02Z</dcterms:created>
  <dcterms:modified xsi:type="dcterms:W3CDTF">2026-06-29T11:23:25Z</dcterms:modified>
</cp:coreProperties>
</file>