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8" r:id="rId2"/>
    <p:sldId id="2147377430" r:id="rId3"/>
    <p:sldId id="2147377431" r:id="rId4"/>
    <p:sldId id="2147377432" r:id="rId5"/>
    <p:sldId id="2147377433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87FB433-AB75-8907-7D79-34F44B1911BC}" name="Sharon Chitambo" initials="SC" userId="S::sharon.chitambo@un.org::44f9988b-e853-4663-ac67-152e1e93d9e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6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8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4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Fr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6D54DF-72D2-FE49-A5B9-714BC5CD17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28321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5A2DDD-2812-9742-BE95-02C91D568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300" y="2334218"/>
            <a:ext cx="11171400" cy="1366582"/>
          </a:xfrm>
        </p:spPr>
        <p:txBody>
          <a:bodyPr>
            <a:normAutofit/>
          </a:bodyPr>
          <a:lstStyle>
            <a:lvl1pPr algn="ctr">
              <a:defRPr sz="3200" b="1" i="0" baseline="0"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CB5E21-FDD3-CF44-B7FC-A065DB6444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8520"/>
          <a:stretch/>
        </p:blipFill>
        <p:spPr>
          <a:xfrm>
            <a:off x="711901" y="5222368"/>
            <a:ext cx="2638951" cy="1250433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6492DEB6-C0F2-8C48-A6E7-B6D175F0CD8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9501" y="433951"/>
            <a:ext cx="4376100" cy="37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162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outdoor object, solar cell&#10;&#10;Description automatically generated">
            <a:extLst>
              <a:ext uri="{FF2B5EF4-FFF2-40B4-BE49-F238E27FC236}">
                <a16:creationId xmlns:a16="http://schemas.microsoft.com/office/drawing/2014/main" id="{6307C092-7B1C-BC4F-8088-BBECA502B8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787900"/>
            <a:ext cx="12192000" cy="2070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AF345D1-61B6-1D40-8DFE-38133E869F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8520"/>
          <a:stretch/>
        </p:blipFill>
        <p:spPr>
          <a:xfrm>
            <a:off x="4201132" y="277232"/>
            <a:ext cx="3789737" cy="179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396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D177C34-C4A8-75CA-CD1E-096EC616E8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477000"/>
            <a:ext cx="12192000" cy="35983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200" y="1825625"/>
            <a:ext cx="11289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5E5513-C3CE-CBE0-8C41-EE23F3F72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</p:spPr>
        <p:txBody>
          <a:bodyPr/>
          <a:lstStyle/>
          <a:p>
            <a:fld id="{06A4D788-7454-A849-95EF-E0A31EF5E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6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9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50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2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52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7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71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1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6B4CB-A110-4933-BD3E-AED8B9D8D890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823FE-9956-4A4B-9B0D-3BEC65250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66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50A60-F5C6-B949-93F9-8123B827A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753" y="1597618"/>
            <a:ext cx="8378550" cy="2339383"/>
          </a:xfrm>
        </p:spPr>
        <p:txBody>
          <a:bodyPr anchor="t" anchorCtr="0">
            <a:normAutofit fontScale="90000"/>
          </a:bodyPr>
          <a:lstStyle/>
          <a:p>
            <a:br>
              <a:rPr lang="en-US" sz="28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b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3600" dirty="0" err="1"/>
              <a:t>Programme</a:t>
            </a:r>
            <a:r>
              <a:rPr lang="en-US" sz="3600" dirty="0"/>
              <a:t> of Work 2025-2026 </a:t>
            </a:r>
            <a:br>
              <a:rPr lang="en-US" sz="3600" dirty="0"/>
            </a:br>
            <a:r>
              <a:rPr lang="en-US" sz="2700" dirty="0"/>
              <a:t>(Agenda item 10)</a:t>
            </a:r>
            <a:br>
              <a:rPr lang="en-US" sz="2700" dirty="0"/>
            </a:br>
            <a:br>
              <a:rPr lang="en-US" sz="2700" dirty="0"/>
            </a:br>
            <a:br>
              <a:rPr lang="en-US" sz="3600" dirty="0"/>
            </a:br>
            <a:b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400" dirty="0"/>
              <a:t>Third Session of the Committee on Economic Governance (CEG III)</a:t>
            </a:r>
            <a:br>
              <a:rPr lang="en-US" sz="2400" dirty="0"/>
            </a:br>
            <a:r>
              <a:rPr lang="en-US" sz="1600" dirty="0"/>
              <a:t>29 – 30 June 2026</a:t>
            </a:r>
            <a:br>
              <a:rPr lang="en-US" sz="1600" dirty="0"/>
            </a:br>
            <a:br>
              <a:rPr lang="en-US" sz="1600" b="0" i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3664C0-16B6-AD31-5BC7-50823174E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8763" y="4933670"/>
            <a:ext cx="2767202" cy="184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69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C78568D-FDEE-4DB3-AD62-DBE372D4036C}"/>
              </a:ext>
            </a:extLst>
          </p:cNvPr>
          <p:cNvSpPr/>
          <p:nvPr/>
        </p:nvSpPr>
        <p:spPr>
          <a:xfrm>
            <a:off x="715605" y="115759"/>
            <a:ext cx="11448510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Deliverables for the period 2025–2026, by category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006A9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_______________________________________________________________________</a:t>
            </a:r>
            <a:endParaRPr kumimoji="0" lang="en-GB" sz="2000" b="0" i="0" u="none" strike="noStrike" kern="1200" cap="none" spc="0" normalizeH="0" noProof="0" dirty="0">
              <a:ln>
                <a:noFill/>
              </a:ln>
              <a:solidFill>
                <a:srgbClr val="006A9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69827-EAE1-5D45-267D-D216C7B1E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0256"/>
            <a:ext cx="10322859" cy="5246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Parliamentary documentation for COM</a:t>
            </a:r>
          </a:p>
          <a:p>
            <a:pPr marL="0" indent="0">
              <a:buNone/>
            </a:pPr>
            <a:endParaRPr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Overview of economic and social conditions in Africa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[2025:1; 2026:1]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1175" indent="-395288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Progress report on the implementation of the priority areas of the </a:t>
            </a:r>
            <a:r>
              <a:rPr lang="en-US" sz="1800" dirty="0" err="1">
                <a:latin typeface="Helvetica" panose="020B0604020202020204" pitchFamily="34" charset="0"/>
                <a:cs typeface="Helvetica" panose="020B0604020202020204" pitchFamily="34" charset="0"/>
              </a:rPr>
              <a:t>DPoA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 for the LDCs for the decade 2011–2020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[2025:1; 2026:1]</a:t>
            </a:r>
          </a:p>
          <a:p>
            <a:pPr>
              <a:lnSpc>
                <a:spcPct val="120000"/>
              </a:lnSpc>
            </a:pPr>
            <a:endParaRPr lang="en-GB" sz="1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Substantive services for meetings (Number of three-hour meetings)</a:t>
            </a: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Meetings of the Committee on Economic Governance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[2025:0; 2026:4]</a:t>
            </a:r>
          </a:p>
          <a:p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Field and technical cooperation projects </a:t>
            </a: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Countering illicit financial flows from Africa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1; 2026:1]</a:t>
            </a:r>
            <a:endParaRPr lang="en-US" sz="1800" kern="700" spc="2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The use of the ECA macroeconomic model for selected countries 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1; 2026:1]</a:t>
            </a:r>
            <a:endParaRPr lang="en-US" sz="1800" kern="700" spc="2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The integrated planning and reporting toolkit 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2; 2026:1]</a:t>
            </a:r>
            <a:endParaRPr lang="en-US" sz="1800" kern="700" spc="2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Strengthening the capacity of members of ECA in public finance 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1; 2026:2]</a:t>
            </a:r>
            <a:endParaRPr lang="en-US" sz="1800" kern="700" spc="2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511175" indent="-395288">
              <a:buFont typeface="Wingdings" panose="05000000000000000000" pitchFamily="2" charset="2"/>
              <a:buChar char="Ø"/>
            </a:pPr>
            <a:endParaRPr lang="en-US" sz="2300" kern="700" spc="2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45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B92B8-C79E-159C-EEF8-E70F7CAB0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1582D3E-323E-CB6B-D28A-CF5C2D3DEB64}"/>
              </a:ext>
            </a:extLst>
          </p:cNvPr>
          <p:cNvSpPr/>
          <p:nvPr/>
        </p:nvSpPr>
        <p:spPr>
          <a:xfrm>
            <a:off x="715605" y="115759"/>
            <a:ext cx="11448510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Deliverables for the period 2025–2026, by category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006A9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_______________________________________________________________________</a:t>
            </a:r>
            <a:endParaRPr kumimoji="0" lang="en-GB" sz="2000" b="0" i="0" u="none" strike="noStrike" kern="1200" cap="none" spc="0" normalizeH="0" noProof="0" dirty="0">
              <a:ln>
                <a:noFill/>
              </a:ln>
              <a:solidFill>
                <a:srgbClr val="006A9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030113-7C6B-07C0-4C86-A31E25DD4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824" y="1004046"/>
            <a:ext cx="10515600" cy="50115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Field and technical cooperation projects (cont.)</a:t>
            </a: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Market access and private sector financing, investment and partnerships 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2; 2026: 2]</a:t>
            </a:r>
            <a:endParaRPr lang="en-US" sz="1800" kern="700" spc="2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Capital market development 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2; 2026: 0]</a:t>
            </a:r>
            <a:endParaRPr lang="en-US" sz="1800" kern="700" spc="2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Internship and fellowship </a:t>
            </a:r>
            <a:r>
              <a:rPr lang="en-US" sz="1800" dirty="0" err="1">
                <a:latin typeface="Helvetica" panose="020B0604020202020204" pitchFamily="34" charset="0"/>
                <a:cs typeface="Helvetica" panose="020B0604020202020204" pitchFamily="34" charset="0"/>
              </a:rPr>
              <a:t>programme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 for young African economists to build their capacity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1; 2026: 1]</a:t>
            </a:r>
          </a:p>
          <a:p>
            <a:pPr marL="511175" indent="-395288">
              <a:buFont typeface="Wingdings" panose="05000000000000000000" pitchFamily="2" charset="2"/>
              <a:buChar char="Ø"/>
            </a:pPr>
            <a:r>
              <a:rPr lang="en-GB" sz="1800" dirty="0">
                <a:latin typeface="Helvetica" panose="020B0604020202020204" pitchFamily="34" charset="0"/>
                <a:cs typeface="Helvetica" panose="020B0604020202020204" pitchFamily="34" charset="0"/>
              </a:rPr>
              <a:t>Urbanization and development to build the capacity of policy makers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1; 2026: 1]</a:t>
            </a:r>
            <a:endParaRPr lang="en-US" sz="1800" b="1" kern="700" spc="20" dirty="0">
              <a:solidFill>
                <a:srgbClr val="FF0000"/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800" b="1" kern="700" spc="20" dirty="0">
              <a:solidFill>
                <a:srgbClr val="FF0000"/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Seminars, workshops and training events (Number of days) </a:t>
            </a:r>
          </a:p>
          <a:p>
            <a:pPr marL="511175" indent="-395288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Workshop on macroeconomic modelling for African policymakers and experts</a:t>
            </a:r>
            <a:r>
              <a:rPr lang="en-GB" sz="1800" kern="700" spc="2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[2025:1; 2026: 1]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1175" indent="-395288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Training event on public finance and development planning in Africa (policy dialogue)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5; 2026:1]</a:t>
            </a:r>
          </a:p>
          <a:p>
            <a:pPr marL="511175" indent="-395288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Workshop on market access and private sector financing, investment and partnerships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7; 2026: 4]</a:t>
            </a:r>
          </a:p>
          <a:p>
            <a:pPr marL="511175" indent="-395288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800" dirty="0">
                <a:latin typeface="Helvetica" panose="020B0604020202020204" pitchFamily="34" charset="0"/>
                <a:cs typeface="Helvetica" panose="020B0604020202020204" pitchFamily="34" charset="0"/>
              </a:rPr>
              <a:t>Workshops on urbanization and development to build the policy capacity of members of ECA </a:t>
            </a:r>
            <a:r>
              <a:rPr lang="en-GB" sz="1800" kern="700" spc="2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[2025: 5; 2026: 5]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41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DCA5B-51ED-04ED-956B-2DD6E2D78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22F9100-4130-2314-CBFE-7325CB89A4B6}"/>
              </a:ext>
            </a:extLst>
          </p:cNvPr>
          <p:cNvSpPr/>
          <p:nvPr/>
        </p:nvSpPr>
        <p:spPr>
          <a:xfrm>
            <a:off x="715605" y="115759"/>
            <a:ext cx="11448510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Deliverables for the period 2025–2026, by category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006A9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_______________________________________________________________________</a:t>
            </a:r>
            <a:endParaRPr kumimoji="0" lang="en-GB" sz="2000" b="0" i="0" u="none" strike="noStrike" kern="1200" cap="none" spc="0" normalizeH="0" noProof="0" dirty="0">
              <a:ln>
                <a:noFill/>
              </a:ln>
              <a:solidFill>
                <a:srgbClr val="006A9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6992F6-D6E1-97CD-E538-E2D70B96A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824" y="1039907"/>
            <a:ext cx="10515600" cy="501155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Publications</a:t>
            </a: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Africa Sustainable Development Report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 1; 2026: 1]</a:t>
            </a: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Economic Report on Africa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[2025:1; 2026: 1]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Economic Governance Report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 1; 2026: 0]</a:t>
            </a: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dirty="0">
                <a:latin typeface="Helvetica" panose="020B0604020202020204" pitchFamily="34" charset="0"/>
                <a:cs typeface="Helvetica" panose="020B0604020202020204" pitchFamily="34" charset="0"/>
              </a:rPr>
              <a:t>The state of urbanization in Africa for evidence-based policymaking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 1; 2026: 1]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800" b="1" kern="700" spc="20" dirty="0">
              <a:solidFill>
                <a:srgbClr val="FF0000"/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Technical materials </a:t>
            </a: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On emerging economic issues and challenges to growth and development in Africa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 3; 2026:1]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Policy briefs on emerging issues related to macroeconomic analysis, economic governance and public finance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 3; 2026:1]</a:t>
            </a: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600" dirty="0">
                <a:latin typeface="Helvetica" panose="020B0604020202020204" pitchFamily="34" charset="0"/>
                <a:cs typeface="Helvetica" panose="020B0604020202020204" pitchFamily="34" charset="0"/>
              </a:rPr>
              <a:t>Policy briefs on urbanization 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 3; 2026:1]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Africa economic performance and outlook report 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 2; 2026:2]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Sovereign credit rating outlook 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 2; 2026:2]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73088" indent="-4032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On market access and private sector financing, investment and partnerships 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[2025: 1; 2026:1]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951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8A242-068A-8A9D-A465-D790BA001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E517EA5-A3B4-5AF3-BF67-234384C8A40E}"/>
              </a:ext>
            </a:extLst>
          </p:cNvPr>
          <p:cNvSpPr/>
          <p:nvPr/>
        </p:nvSpPr>
        <p:spPr>
          <a:xfrm>
            <a:off x="715605" y="115759"/>
            <a:ext cx="11448510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Deliverables for the period 2025–2026, by category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006A9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_______________________________________________________________________</a:t>
            </a:r>
            <a:endParaRPr kumimoji="0" lang="en-GB" sz="2000" b="0" i="0" u="none" strike="noStrike" kern="1200" cap="none" spc="0" normalizeH="0" noProof="0" dirty="0">
              <a:ln>
                <a:noFill/>
              </a:ln>
              <a:solidFill>
                <a:srgbClr val="006A9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A34B9-14AC-1C01-D983-64D1C6D10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1953"/>
            <a:ext cx="10515600" cy="489501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Consultation, advice and advocacy: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Advisory services to seven members of ECA and regional bodies on emerging macroeconomic issues, development planning and economic governance issues. </a:t>
            </a:r>
            <a:endParaRPr lang="en-GB" sz="18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800" b="1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Outreach </a:t>
            </a:r>
            <a:r>
              <a:rPr lang="en-US" sz="1800" b="1" kern="700" spc="20" dirty="0" err="1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programmes</a:t>
            </a: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 special events and information materials: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Annual African Economic Conference (Postponed until </a:t>
            </a:r>
            <a:r>
              <a:rPr lang="en-US" sz="1800">
                <a:latin typeface="Helvetica" panose="020B0604020202020204" pitchFamily="34" charset="0"/>
                <a:cs typeface="Helvetica" panose="020B0604020202020204" pitchFamily="34" charset="0"/>
              </a:rPr>
              <a:t>further decision)</a:t>
            </a: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Pan-African Conference on Illicit Financial Flows and Taxation.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kern="700" spc="20" dirty="0">
                <a:solidFill>
                  <a:srgbClr val="FF0000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Digital platforms and multimedia content: </a:t>
            </a: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Digital platform and visual materials on urbanization </a:t>
            </a:r>
          </a:p>
        </p:txBody>
      </p:sp>
    </p:spTree>
    <p:extLst>
      <p:ext uri="{BB962C8B-B14F-4D97-AF65-F5344CB8AC3E}">
        <p14:creationId xmlns:p14="http://schemas.microsoft.com/office/powerpoint/2010/main" val="744675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576E76DD-03E3-9B40-BB4C-70018833582E}"/>
              </a:ext>
            </a:extLst>
          </p:cNvPr>
          <p:cNvSpPr>
            <a:spLocks/>
          </p:cNvSpPr>
          <p:nvPr/>
        </p:nvSpPr>
        <p:spPr bwMode="auto">
          <a:xfrm>
            <a:off x="3884613" y="3082636"/>
            <a:ext cx="4422775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>
              <a:buFontTx/>
              <a:buNone/>
            </a:pPr>
            <a:r>
              <a:rPr lang="en-US" altLang="en-US" sz="5500" b="1" dirty="0">
                <a:solidFill>
                  <a:schemeClr val="tx1"/>
                </a:solidFill>
                <a:latin typeface="Lato" panose="020F0502020204030203" pitchFamily="34" charset="77"/>
                <a:sym typeface="Lato" panose="020F0502020204030203" pitchFamily="34" charset="77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24975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b77875e-5908-45a0-9cb4-dec9ae074618}" enabled="1" method="Privileged" siteId="{0f9e35db-544f-4f60-bdcc-5ea416e6dc7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955</TotalTime>
  <Words>598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Lato</vt:lpstr>
      <vt:lpstr>Lucida Sans</vt:lpstr>
      <vt:lpstr>Times New Roman</vt:lpstr>
      <vt:lpstr>Wingdings</vt:lpstr>
      <vt:lpstr>Office 2013 - 2022 Theme</vt:lpstr>
      <vt:lpstr>  Programme of Work 2025-2026  (Agenda item 10)    Third Session of the Committee on Economic Governance (CEG III) 29 – 30 June 2026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Macroeconomics and Governance Division   Programme of Work 2022-2023</dc:title>
  <dc:creator>EGPF_MGD</dc:creator>
  <cp:lastModifiedBy>Farzana</cp:lastModifiedBy>
  <cp:revision>17</cp:revision>
  <dcterms:created xsi:type="dcterms:W3CDTF">2022-04-21T10:30:47Z</dcterms:created>
  <dcterms:modified xsi:type="dcterms:W3CDTF">2026-06-26T11:59:11Z</dcterms:modified>
</cp:coreProperties>
</file>