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20" r:id="rId2"/>
    <p:sldId id="257" r:id="rId3"/>
    <p:sldId id="262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321" r:id="rId12"/>
    <p:sldId id="280" r:id="rId13"/>
  </p:sldIdLst>
  <p:sldSz cx="12192000" cy="6858000"/>
  <p:notesSz cx="6858000" cy="9144000"/>
  <p:embeddedFontLst>
    <p:embeddedFont>
      <p:font typeface="Lucida Sans" panose="020B0602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C"/>
    <a:srgbClr val="00B050"/>
    <a:srgbClr val="8EB4E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Functional classification of 103 countries (based on </a:t>
            </a:r>
            <a:r>
              <a:rPr lang="en-US" dirty="0" err="1"/>
              <a:t>Chimhowu</a:t>
            </a:r>
            <a:r>
              <a:rPr lang="en-US" dirty="0"/>
              <a:t>, Hulme &amp; Munro,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 classification of 103 countries (based on Chimhowu, Hulme &amp; Munro)</c:v>
                </c:pt>
              </c:strCache>
            </c:strRef>
          </c:tx>
          <c:dPt>
            <c:idx val="0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1-4487-937C-9D1BB150821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21-4487-937C-9D1BB150821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1-4487-937C-9D1BB150821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21-4487-937C-9D1BB150821B}"/>
              </c:ext>
            </c:extLst>
          </c:dPt>
          <c:cat>
            <c:strRef>
              <c:f>Sheet1!$A$2:$A$5</c:f>
              <c:strCache>
                <c:ptCount val="4"/>
                <c:pt idx="0">
                  <c:v>Type A</c:v>
                </c:pt>
                <c:pt idx="1">
                  <c:v>Type B</c:v>
                </c:pt>
                <c:pt idx="2">
                  <c:v>Type C</c:v>
                </c:pt>
                <c:pt idx="3">
                  <c:v>Type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42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1-4487-937C-9D1BB1508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36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92C8B-23E4-F952-800E-9798F31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D2B9FB-AED6-DC18-71E7-44EA3DA4F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22342D-8BA2-D645-893E-2A4E6477C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22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6F30FD-BC7D-85C8-637C-0497F2F6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433610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6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177C34-C4A8-75CA-CD1E-096EC616E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7000"/>
            <a:ext cx="12192000" cy="3598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5E5513-C3CE-CBE0-8C41-EE23F3F7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</p:spPr>
        <p:txBody>
          <a:bodyPr/>
          <a:lstStyle/>
          <a:p>
            <a:fld id="{06A4D788-7454-A849-95EF-E0A31EF5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BF7CC6-AA9A-F447-93B5-4F8BDBD5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890" y="4201649"/>
            <a:ext cx="7941717" cy="502594"/>
          </a:xfrm>
        </p:spPr>
        <p:txBody>
          <a:bodyPr anchor="t" anchorCtr="0"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Macroeconomics and Governance Division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E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1FF69E-BA45-7A4A-9291-2680A0031591}"/>
              </a:ext>
            </a:extLst>
          </p:cNvPr>
          <p:cNvSpPr txBox="1">
            <a:spLocks/>
          </p:cNvSpPr>
          <p:nvPr/>
        </p:nvSpPr>
        <p:spPr>
          <a:xfrm>
            <a:off x="2029968" y="1748014"/>
            <a:ext cx="7800725" cy="2891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endParaRPr lang="en-GB" sz="1800" b="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Strengthening integrated planning to achieve structural transformation and sustainable growth </a:t>
            </a:r>
          </a:p>
          <a:p>
            <a:r>
              <a:rPr lang="en-US" sz="1800" dirty="0">
                <a:latin typeface="+mn-lt"/>
              </a:rPr>
              <a:t>(agenda item 9) </a:t>
            </a:r>
          </a:p>
          <a:p>
            <a:endParaRPr lang="en-US" sz="18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latin typeface="+mn-lt"/>
              </a:rPr>
              <a:t>Third Session of the Committee on Economic Governance (CEG III)</a:t>
            </a:r>
          </a:p>
          <a:p>
            <a:r>
              <a:rPr lang="en-US" sz="1800" dirty="0">
                <a:latin typeface="+mn-lt"/>
              </a:rPr>
              <a:t>29 – 30 June 2026</a:t>
            </a:r>
          </a:p>
          <a:p>
            <a:endParaRPr lang="en-US" sz="1800" b="0" i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82819-084C-A09E-09DF-03244069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63" y="4933670"/>
            <a:ext cx="2767202" cy="1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DD0F9-CCB0-E30B-FC61-2D16F1AF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061A7E-C828-BB50-00B0-038AA7732E99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06;p13">
            <a:extLst>
              <a:ext uri="{FF2B5EF4-FFF2-40B4-BE49-F238E27FC236}">
                <a16:creationId xmlns:a16="http://schemas.microsoft.com/office/drawing/2014/main" id="{C8C632B6-D02C-0769-4066-D06885243CBE}"/>
              </a:ext>
            </a:extLst>
          </p:cNvPr>
          <p:cNvSpPr txBox="1"/>
          <p:nvPr/>
        </p:nvSpPr>
        <p:spPr>
          <a:xfrm>
            <a:off x="672430" y="42615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Analytical Reports for Evidence Based Policy Making</a:t>
            </a:r>
            <a:endParaRPr lang="en-US" sz="2000" b="1" i="0" u="none" strike="noStrike" cap="none" dirty="0">
              <a:solidFill>
                <a:srgbClr val="0B2545"/>
              </a:solidFill>
              <a:latin typeface="+mn-lt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" name="矩形: 圆角 45">
            <a:extLst>
              <a:ext uri="{FF2B5EF4-FFF2-40B4-BE49-F238E27FC236}">
                <a16:creationId xmlns:a16="http://schemas.microsoft.com/office/drawing/2014/main" id="{AA99F88C-D404-A4CF-E711-BBA42A205436}"/>
              </a:ext>
            </a:extLst>
          </p:cNvPr>
          <p:cNvSpPr>
            <a:spLocks/>
          </p:cNvSpPr>
          <p:nvPr/>
        </p:nvSpPr>
        <p:spPr>
          <a:xfrm>
            <a:off x="342900" y="1042143"/>
            <a:ext cx="3660140" cy="5008460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DE210F5-E388-F900-C6DF-05458FDDBD8C}"/>
              </a:ext>
            </a:extLst>
          </p:cNvPr>
          <p:cNvSpPr>
            <a:spLocks/>
          </p:cNvSpPr>
          <p:nvPr/>
        </p:nvSpPr>
        <p:spPr>
          <a:xfrm>
            <a:off x="506775" y="1163117"/>
            <a:ext cx="2313497" cy="245504"/>
          </a:xfrm>
          <a:prstGeom prst="roundRect">
            <a:avLst>
              <a:gd name="adj" fmla="val 5431"/>
            </a:avLst>
          </a:prstGeom>
          <a:solidFill>
            <a:srgbClr val="E0F2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97EEBDF2-BA9B-57C7-6FDD-595EBB71751D}"/>
              </a:ext>
            </a:extLst>
          </p:cNvPr>
          <p:cNvSpPr txBox="1"/>
          <p:nvPr/>
        </p:nvSpPr>
        <p:spPr>
          <a:xfrm>
            <a:off x="788714" y="1142224"/>
            <a:ext cx="284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SDG Monitoring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0E82EB9D-B986-2D9F-8B61-037CEE26D482}"/>
              </a:ext>
            </a:extLst>
          </p:cNvPr>
          <p:cNvSpPr txBox="1"/>
          <p:nvPr/>
        </p:nvSpPr>
        <p:spPr>
          <a:xfrm>
            <a:off x="399051" y="1566541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Africa Sustainable Development Report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1" name="直接连接符 42">
            <a:extLst>
              <a:ext uri="{FF2B5EF4-FFF2-40B4-BE49-F238E27FC236}">
                <a16:creationId xmlns:a16="http://schemas.microsoft.com/office/drawing/2014/main" id="{40302226-7863-4A50-348A-78195118C786}"/>
              </a:ext>
            </a:extLst>
          </p:cNvPr>
          <p:cNvCxnSpPr>
            <a:cxnSpLocks/>
          </p:cNvCxnSpPr>
          <p:nvPr/>
        </p:nvCxnSpPr>
        <p:spPr>
          <a:xfrm>
            <a:off x="399051" y="1974118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: 圆角 45">
            <a:extLst>
              <a:ext uri="{FF2B5EF4-FFF2-40B4-BE49-F238E27FC236}">
                <a16:creationId xmlns:a16="http://schemas.microsoft.com/office/drawing/2014/main" id="{20B1D329-7B98-CD6E-3412-BAD6AE52C4C1}"/>
              </a:ext>
            </a:extLst>
          </p:cNvPr>
          <p:cNvSpPr>
            <a:spLocks/>
          </p:cNvSpPr>
          <p:nvPr/>
        </p:nvSpPr>
        <p:spPr>
          <a:xfrm>
            <a:off x="4244340" y="1052303"/>
            <a:ext cx="3660140" cy="5008456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CC671D63-D6CA-7D8D-CC08-52A1426B1AF6}"/>
              </a:ext>
            </a:extLst>
          </p:cNvPr>
          <p:cNvSpPr>
            <a:spLocks/>
          </p:cNvSpPr>
          <p:nvPr/>
        </p:nvSpPr>
        <p:spPr>
          <a:xfrm>
            <a:off x="4408215" y="1173276"/>
            <a:ext cx="1571989" cy="265749"/>
          </a:xfrm>
          <a:prstGeom prst="roundRect">
            <a:avLst>
              <a:gd name="adj" fmla="val 543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79">
            <a:extLst>
              <a:ext uri="{FF2B5EF4-FFF2-40B4-BE49-F238E27FC236}">
                <a16:creationId xmlns:a16="http://schemas.microsoft.com/office/drawing/2014/main" id="{8C98D6DD-E9BD-BF26-178E-4D427FC4576A}"/>
              </a:ext>
            </a:extLst>
          </p:cNvPr>
          <p:cNvSpPr txBox="1"/>
          <p:nvPr/>
        </p:nvSpPr>
        <p:spPr>
          <a:xfrm>
            <a:off x="4524011" y="1154118"/>
            <a:ext cx="157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Urban Policy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2" name="TextBox 60">
            <a:extLst>
              <a:ext uri="{FF2B5EF4-FFF2-40B4-BE49-F238E27FC236}">
                <a16:creationId xmlns:a16="http://schemas.microsoft.com/office/drawing/2014/main" id="{5225D9B3-70C9-7D15-D526-A577351C9529}"/>
              </a:ext>
            </a:extLst>
          </p:cNvPr>
          <p:cNvSpPr txBox="1"/>
          <p:nvPr/>
        </p:nvSpPr>
        <p:spPr>
          <a:xfrm>
            <a:off x="4300491" y="1576701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State of urbanization in Africa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6" name="直接连接符 42">
            <a:extLst>
              <a:ext uri="{FF2B5EF4-FFF2-40B4-BE49-F238E27FC236}">
                <a16:creationId xmlns:a16="http://schemas.microsoft.com/office/drawing/2014/main" id="{E63DB5A7-DF6A-A70A-3079-C9A14E57C0C7}"/>
              </a:ext>
            </a:extLst>
          </p:cNvPr>
          <p:cNvCxnSpPr>
            <a:cxnSpLocks/>
          </p:cNvCxnSpPr>
          <p:nvPr/>
        </p:nvCxnSpPr>
        <p:spPr>
          <a:xfrm>
            <a:off x="4252766" y="1974118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矩形: 圆角 45">
            <a:extLst>
              <a:ext uri="{FF2B5EF4-FFF2-40B4-BE49-F238E27FC236}">
                <a16:creationId xmlns:a16="http://schemas.microsoft.com/office/drawing/2014/main" id="{80B05AA8-2172-3CCF-F47D-AA2169633F18}"/>
              </a:ext>
            </a:extLst>
          </p:cNvPr>
          <p:cNvSpPr>
            <a:spLocks/>
          </p:cNvSpPr>
          <p:nvPr/>
        </p:nvSpPr>
        <p:spPr>
          <a:xfrm>
            <a:off x="8054339" y="1052303"/>
            <a:ext cx="3660140" cy="5008445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03BD6F27-7C09-CCEA-3C71-849E664F2310}"/>
              </a:ext>
            </a:extLst>
          </p:cNvPr>
          <p:cNvSpPr>
            <a:spLocks/>
          </p:cNvSpPr>
          <p:nvPr/>
        </p:nvSpPr>
        <p:spPr>
          <a:xfrm>
            <a:off x="8218216" y="1173276"/>
            <a:ext cx="1892300" cy="264659"/>
          </a:xfrm>
          <a:prstGeom prst="roundRect">
            <a:avLst>
              <a:gd name="adj" fmla="val 54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34F65E3A-7613-9962-A266-0F3499D832D8}"/>
              </a:ext>
            </a:extLst>
          </p:cNvPr>
          <p:cNvSpPr txBox="1"/>
          <p:nvPr/>
        </p:nvSpPr>
        <p:spPr>
          <a:xfrm>
            <a:off x="8247380" y="1142224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Municipal Finance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0">
            <a:extLst>
              <a:ext uri="{FF2B5EF4-FFF2-40B4-BE49-F238E27FC236}">
                <a16:creationId xmlns:a16="http://schemas.microsoft.com/office/drawing/2014/main" id="{C61A77D3-83E4-7373-1116-5F7487C7DBA5}"/>
              </a:ext>
            </a:extLst>
          </p:cNvPr>
          <p:cNvSpPr txBox="1"/>
          <p:nvPr/>
        </p:nvSpPr>
        <p:spPr>
          <a:xfrm>
            <a:off x="8110491" y="1576701"/>
            <a:ext cx="3547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Building expanded and resilient urban fiscal space in Africa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4" name="直接连接符 42">
            <a:extLst>
              <a:ext uri="{FF2B5EF4-FFF2-40B4-BE49-F238E27FC236}">
                <a16:creationId xmlns:a16="http://schemas.microsoft.com/office/drawing/2014/main" id="{D1E1C6E7-6F98-1A93-C179-0329DE3D1FEA}"/>
              </a:ext>
            </a:extLst>
          </p:cNvPr>
          <p:cNvCxnSpPr>
            <a:cxnSpLocks/>
          </p:cNvCxnSpPr>
          <p:nvPr/>
        </p:nvCxnSpPr>
        <p:spPr>
          <a:xfrm>
            <a:off x="8110491" y="2081559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图片 84">
            <a:extLst>
              <a:ext uri="{FF2B5EF4-FFF2-40B4-BE49-F238E27FC236}">
                <a16:creationId xmlns:a16="http://schemas.microsoft.com/office/drawing/2014/main" id="{B5583C06-79C5-2DED-B91D-714759B9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4720" y="1146353"/>
            <a:ext cx="391969" cy="391969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3EA92B13-B27B-779E-654F-9AA984D2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4289" y="1142223"/>
            <a:ext cx="340582" cy="340582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03474410-B4E3-157F-D9E1-05102F4D2A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075" y="1164318"/>
            <a:ext cx="344309" cy="34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6CEA0C18-855C-F5BA-718E-FDBC3439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14" y="2014586"/>
            <a:ext cx="2722971" cy="3848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D5F6C4-FE2F-0713-688B-E53117D1B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790" y="2212975"/>
            <a:ext cx="2630914" cy="37347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C9BAFD-A151-E716-247B-D837FE96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885" y="2069678"/>
            <a:ext cx="2733608" cy="38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28314-B372-DB0A-1D24-860B8D15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A3968C-CC79-BD06-E9F6-3F97FE6F8789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C6F1049-74E6-1133-34AA-DD9A5AEF8228}"/>
              </a:ext>
            </a:extLst>
          </p:cNvPr>
          <p:cNvGrpSpPr/>
          <p:nvPr/>
        </p:nvGrpSpPr>
        <p:grpSpPr>
          <a:xfrm>
            <a:off x="904240" y="1135012"/>
            <a:ext cx="5073339" cy="2479265"/>
            <a:chOff x="1128877" y="1135012"/>
            <a:chExt cx="4967120" cy="1988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036D52-199C-5052-CF62-66B8E339FFC0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A15C491-6AE4-197E-A937-11A6D8F3B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7B478DB-E7F3-B3D0-4B1A-1E7AF6526333}"/>
              </a:ext>
            </a:extLst>
          </p:cNvPr>
          <p:cNvGrpSpPr/>
          <p:nvPr/>
        </p:nvGrpSpPr>
        <p:grpSpPr>
          <a:xfrm>
            <a:off x="6214421" y="1135012"/>
            <a:ext cx="4836158" cy="2479261"/>
            <a:chOff x="1128877" y="1135012"/>
            <a:chExt cx="4967120" cy="1988138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9C1F0F9D-2A3C-F25C-A10E-5DCD3AF3E903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07CA5B1-B85F-F617-3494-DE86C44E92A1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0879537-3D5D-E50C-9F94-6CB8BCE4EF4B}"/>
              </a:ext>
            </a:extLst>
          </p:cNvPr>
          <p:cNvGrpSpPr/>
          <p:nvPr/>
        </p:nvGrpSpPr>
        <p:grpSpPr>
          <a:xfrm>
            <a:off x="904240" y="3888372"/>
            <a:ext cx="5073338" cy="2258425"/>
            <a:chOff x="1128877" y="1135012"/>
            <a:chExt cx="4967120" cy="1988138"/>
          </a:xfrm>
          <a:solidFill>
            <a:srgbClr val="F8FAFC"/>
          </a:solidFill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445E203C-C11B-2C4A-F0BA-C2C1E5CCB911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BD03231-2F77-4C5A-7577-5DFD4D9C03E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BEE15C6-776D-9202-C8F9-A06B1D0FEECE}"/>
              </a:ext>
            </a:extLst>
          </p:cNvPr>
          <p:cNvGrpSpPr/>
          <p:nvPr/>
        </p:nvGrpSpPr>
        <p:grpSpPr>
          <a:xfrm>
            <a:off x="6212515" y="3888372"/>
            <a:ext cx="4838063" cy="2233023"/>
            <a:chOff x="1126921" y="1135012"/>
            <a:chExt cx="4969076" cy="1986507"/>
          </a:xfrm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1C3EA3F4-F554-C010-D512-118FE48EED3E}"/>
                </a:ext>
              </a:extLst>
            </p:cNvPr>
            <p:cNvSpPr/>
            <p:nvPr/>
          </p:nvSpPr>
          <p:spPr>
            <a:xfrm>
              <a:off x="1126921" y="1161957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867602F-3C80-9322-DF71-1E826E138ABF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51">
            <a:extLst>
              <a:ext uri="{FF2B5EF4-FFF2-40B4-BE49-F238E27FC236}">
                <a16:creationId xmlns:a16="http://schemas.microsoft.com/office/drawing/2014/main" id="{AB4374F1-4E2A-9AE8-72E5-D040485BB0FA}"/>
              </a:ext>
            </a:extLst>
          </p:cNvPr>
          <p:cNvSpPr txBox="1"/>
          <p:nvPr/>
        </p:nvSpPr>
        <p:spPr>
          <a:xfrm>
            <a:off x="965200" y="1185524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Botswana – </a:t>
            </a:r>
            <a:r>
              <a:rPr lang="en-GB" sz="1600" b="1" kern="700" spc="2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EPiC</a:t>
            </a:r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for NDP 12 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33CFC434-6659-EFB1-CDB1-D2419FFE75B2}"/>
              </a:ext>
            </a:extLst>
          </p:cNvPr>
          <p:cNvSpPr txBox="1"/>
          <p:nvPr/>
        </p:nvSpPr>
        <p:spPr>
          <a:xfrm>
            <a:off x="6226965" y="1209599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Zambia – IPRT for Local SDGs 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0961A56-5D58-94CE-CE66-A1CE2535F913}"/>
              </a:ext>
            </a:extLst>
          </p:cNvPr>
          <p:cNvSpPr txBox="1"/>
          <p:nvPr/>
        </p:nvSpPr>
        <p:spPr>
          <a:xfrm>
            <a:off x="970368" y="1449532"/>
            <a:ext cx="5168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/>
              <a:t>Support to National Planning Commission to design NDP 12 results framework, breaking down policy silos.</a:t>
            </a:r>
          </a:p>
          <a:p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Activities (Jan 2026): </a:t>
            </a:r>
            <a:r>
              <a:rPr lang="zh-CN" altLang="zh-CN" sz="1600" dirty="0"/>
              <a:t>4-day Gaborone workshop for 40+ senior officials; policy-data dialogues and NDP 12 simulations.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Outcome: </a:t>
            </a:r>
            <a:r>
              <a:rPr lang="zh-CN" altLang="zh-CN" sz="1600" dirty="0"/>
              <a:t>Evidence-based Indicator Framework; cross-sector systems; Africa's premier EPiC pilot.</a:t>
            </a:r>
            <a:endParaRPr lang="en-US" altLang="zh-CN" sz="1600" dirty="0">
              <a:latin typeface="+mn-lt"/>
            </a:endParaRPr>
          </a:p>
        </p:txBody>
      </p:sp>
      <p:sp>
        <p:nvSpPr>
          <p:cNvPr id="80" name="TextBox 51">
            <a:extLst>
              <a:ext uri="{FF2B5EF4-FFF2-40B4-BE49-F238E27FC236}">
                <a16:creationId xmlns:a16="http://schemas.microsoft.com/office/drawing/2014/main" id="{3C687841-166C-3A44-0CEB-F7127A470141}"/>
              </a:ext>
            </a:extLst>
          </p:cNvPr>
          <p:cNvSpPr txBox="1"/>
          <p:nvPr/>
        </p:nvSpPr>
        <p:spPr>
          <a:xfrm>
            <a:off x="904240" y="3923978"/>
            <a:ext cx="4926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Uganda &amp; Ghana – IPRT &amp; M&amp;E </a:t>
            </a:r>
          </a:p>
        </p:txBody>
      </p:sp>
      <p:sp>
        <p:nvSpPr>
          <p:cNvPr id="90" name="TextBox 51">
            <a:extLst>
              <a:ext uri="{FF2B5EF4-FFF2-40B4-BE49-F238E27FC236}">
                <a16:creationId xmlns:a16="http://schemas.microsoft.com/office/drawing/2014/main" id="{FAB336DB-94FA-7046-44A9-69C94B95D7E0}"/>
              </a:ext>
            </a:extLst>
          </p:cNvPr>
          <p:cNvSpPr txBox="1"/>
          <p:nvPr/>
        </p:nvSpPr>
        <p:spPr>
          <a:xfrm>
            <a:off x="6212514" y="3920704"/>
            <a:ext cx="507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Zambia &amp; South Sudan – NDP Support (coming)</a:t>
            </a:r>
            <a:endParaRPr lang="en-GB" sz="1600" b="1" kern="700" spc="2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06;p13">
            <a:extLst>
              <a:ext uri="{FF2B5EF4-FFF2-40B4-BE49-F238E27FC236}">
                <a16:creationId xmlns:a16="http://schemas.microsoft.com/office/drawing/2014/main" id="{7AF601E2-ABFB-911A-8992-3034A377CE95}"/>
              </a:ext>
            </a:extLst>
          </p:cNvPr>
          <p:cNvSpPr txBox="1"/>
          <p:nvPr/>
        </p:nvSpPr>
        <p:spPr>
          <a:xfrm>
            <a:off x="885791" y="416537"/>
            <a:ext cx="7770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Select Highlights of Our Work</a:t>
            </a:r>
            <a:endParaRPr lang="en-US" sz="2000" b="1" i="0" u="none" strike="noStrike" cap="none" dirty="0">
              <a:solidFill>
                <a:srgbClr val="0B2545"/>
              </a:solidFill>
              <a:latin typeface="+mn-lt"/>
              <a:ea typeface="Inter ExtraBold"/>
              <a:cs typeface="Inter ExtraBold"/>
              <a:sym typeface="Inter ExtraBold"/>
            </a:endParaRPr>
          </a:p>
        </p:txBody>
      </p:sp>
      <p:cxnSp>
        <p:nvCxnSpPr>
          <p:cNvPr id="2" name="直接连接符 42">
            <a:extLst>
              <a:ext uri="{FF2B5EF4-FFF2-40B4-BE49-F238E27FC236}">
                <a16:creationId xmlns:a16="http://schemas.microsoft.com/office/drawing/2014/main" id="{B78C6853-7FAE-104A-7F50-9CADEEF88FE8}"/>
              </a:ext>
            </a:extLst>
          </p:cNvPr>
          <p:cNvCxnSpPr>
            <a:cxnSpLocks/>
          </p:cNvCxnSpPr>
          <p:nvPr/>
        </p:nvCxnSpPr>
        <p:spPr>
          <a:xfrm>
            <a:off x="1063152" y="2088416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2">
            <a:extLst>
              <a:ext uri="{FF2B5EF4-FFF2-40B4-BE49-F238E27FC236}">
                <a16:creationId xmlns:a16="http://schemas.microsoft.com/office/drawing/2014/main" id="{A7C284C6-05C5-CBA0-3443-8E017FFF9936}"/>
              </a:ext>
            </a:extLst>
          </p:cNvPr>
          <p:cNvCxnSpPr>
            <a:cxnSpLocks/>
          </p:cNvCxnSpPr>
          <p:nvPr/>
        </p:nvCxnSpPr>
        <p:spPr>
          <a:xfrm>
            <a:off x="6348314" y="2097828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2">
            <a:extLst>
              <a:ext uri="{FF2B5EF4-FFF2-40B4-BE49-F238E27FC236}">
                <a16:creationId xmlns:a16="http://schemas.microsoft.com/office/drawing/2014/main" id="{261DC00C-1185-DB60-5CA5-7AD30E9CF619}"/>
              </a:ext>
            </a:extLst>
          </p:cNvPr>
          <p:cNvCxnSpPr>
            <a:cxnSpLocks/>
          </p:cNvCxnSpPr>
          <p:nvPr/>
        </p:nvCxnSpPr>
        <p:spPr>
          <a:xfrm>
            <a:off x="6348025" y="4860398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2">
            <a:extLst>
              <a:ext uri="{FF2B5EF4-FFF2-40B4-BE49-F238E27FC236}">
                <a16:creationId xmlns:a16="http://schemas.microsoft.com/office/drawing/2014/main" id="{B339E003-FD0A-3E5A-47C5-79C99AB2C775}"/>
              </a:ext>
            </a:extLst>
          </p:cNvPr>
          <p:cNvCxnSpPr>
            <a:cxnSpLocks/>
          </p:cNvCxnSpPr>
          <p:nvPr/>
        </p:nvCxnSpPr>
        <p:spPr>
          <a:xfrm>
            <a:off x="965200" y="4789192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086303D-48F3-3A69-68C9-13980FCB292B}"/>
              </a:ext>
            </a:extLst>
          </p:cNvPr>
          <p:cNvSpPr txBox="1"/>
          <p:nvPr/>
        </p:nvSpPr>
        <p:spPr>
          <a:xfrm>
            <a:off x="6212514" y="1478890"/>
            <a:ext cx="5218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/>
              <a:t>Africa's first municipal-level IPRT deployment</a:t>
            </a:r>
            <a:r>
              <a:rPr lang="en-US" altLang="zh-CN" sz="1600" dirty="0"/>
              <a:t>, supporting </a:t>
            </a:r>
            <a:r>
              <a:rPr lang="zh-CN" altLang="zh-CN" sz="1600" dirty="0"/>
              <a:t>Lusaka City Council digitalize the City Plan</a:t>
            </a:r>
            <a:r>
              <a:rPr lang="en-US" altLang="zh-CN" sz="1600" dirty="0"/>
              <a:t>.</a:t>
            </a:r>
          </a:p>
          <a:p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Activities (Feb 2026): </a:t>
            </a:r>
            <a:r>
              <a:rPr lang="zh-CN" altLang="zh-CN" sz="1600" dirty="0"/>
              <a:t>5-day training for Lusaka Council planners on digitalizing development priorities and department M&amp;E.</a:t>
            </a:r>
            <a:endParaRPr lang="en-US" altLang="zh-CN" sz="1600" dirty="0"/>
          </a:p>
          <a:p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Outcome: </a:t>
            </a:r>
            <a:r>
              <a:rPr lang="zh-CN" altLang="zh-CN" sz="1600" dirty="0"/>
              <a:t>Aligned city diagnostics, dynamic municipal M&amp;E</a:t>
            </a:r>
            <a:r>
              <a:rPr lang="en-US" altLang="zh-CN" sz="1600" dirty="0"/>
              <a:t>; </a:t>
            </a:r>
            <a:r>
              <a:rPr lang="zh-CN" altLang="zh-CN" sz="1600" dirty="0"/>
              <a:t>a replicable local IPRT model for Africa.</a:t>
            </a:r>
            <a:endParaRPr lang="en-US" altLang="zh-CN" sz="1600" dirty="0"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9528E9-A750-002E-53A0-EC9E8A0A82BD}"/>
              </a:ext>
            </a:extLst>
          </p:cNvPr>
          <p:cNvSpPr txBox="1"/>
          <p:nvPr/>
        </p:nvSpPr>
        <p:spPr>
          <a:xfrm>
            <a:off x="902878" y="4208888"/>
            <a:ext cx="5210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/>
              <a:t>Targeted refresher training and technical advice to reinforce national-level IPRT reporting capabilities. </a:t>
            </a:r>
            <a:endParaRPr lang="en-US" altLang="zh-CN" sz="1600" dirty="0"/>
          </a:p>
          <a:p>
            <a:endParaRPr lang="en-US" altLang="zh-CN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Activities: </a:t>
            </a:r>
            <a:r>
              <a:rPr lang="zh-CN" altLang="zh-CN" sz="1600" dirty="0"/>
              <a:t>Horizontal &amp; vertical alignment sessions; integration of </a:t>
            </a:r>
            <a:r>
              <a:rPr lang="en-US" altLang="zh-CN" sz="1600" dirty="0"/>
              <a:t>national </a:t>
            </a:r>
            <a:r>
              <a:rPr lang="zh-CN" altLang="zh-CN" sz="1600" dirty="0"/>
              <a:t>frameworks.</a:t>
            </a:r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Outcome: </a:t>
            </a:r>
            <a:r>
              <a:rPr lang="zh-CN" altLang="zh-CN" sz="1600" dirty="0"/>
              <a:t>Direct-entry system skills; identified practical integrations with National M&amp;E Frameworks.</a:t>
            </a:r>
            <a:endParaRPr lang="en-US" altLang="zh-CN" sz="1600" dirty="0">
              <a:latin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E21E62-8889-7F1C-0EED-A445ADA6E192}"/>
              </a:ext>
            </a:extLst>
          </p:cNvPr>
          <p:cNvSpPr txBox="1"/>
          <p:nvPr/>
        </p:nvSpPr>
        <p:spPr>
          <a:xfrm>
            <a:off x="6287332" y="4208888"/>
            <a:ext cx="5354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/>
              <a:t>Comprehensive advisory package to </a:t>
            </a:r>
            <a:r>
              <a:rPr lang="en-US" altLang="zh-CN" sz="1600" dirty="0"/>
              <a:t>support </a:t>
            </a:r>
            <a:r>
              <a:rPr lang="zh-CN" altLang="zh-CN" sz="1600" dirty="0"/>
              <a:t>Zambia's Ninth National Plan (NDP9) South Sudan</a:t>
            </a:r>
            <a:r>
              <a:rPr lang="en-US" altLang="zh-CN" sz="1600" dirty="0"/>
              <a:t> NDP development.</a:t>
            </a:r>
            <a:endParaRPr lang="zh-CN" altLang="zh-CN" sz="1600" dirty="0"/>
          </a:p>
          <a:p>
            <a:endParaRPr lang="en-US" altLang="zh-CN" sz="1600" b="1" dirty="0">
              <a:solidFill>
                <a:srgbClr val="92D050"/>
              </a:solidFill>
            </a:endParaRPr>
          </a:p>
          <a:p>
            <a:r>
              <a:rPr lang="en-US" altLang="zh-CN" sz="1600" b="1" dirty="0">
                <a:solidFill>
                  <a:srgbClr val="92D050"/>
                </a:solidFill>
              </a:rPr>
              <a:t>Key Activities: </a:t>
            </a:r>
            <a:r>
              <a:rPr lang="zh-CN" altLang="zh-CN" sz="1600" dirty="0"/>
              <a:t>Macroeconomic analysis; NDP8 gap tracking; integrating VLR reviews across 13 local authorities.</a:t>
            </a:r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rgbClr val="92D050"/>
                </a:solidFill>
              </a:rPr>
              <a:t>Key Outcome: </a:t>
            </a:r>
            <a:r>
              <a:rPr lang="zh-CN" altLang="zh-CN" sz="1600" dirty="0"/>
              <a:t>Evidence-driven NDP9; strong planning-to-budgeting link; national-to-local policy coherence.</a:t>
            </a:r>
            <a:endParaRPr lang="en-US" altLang="zh-CN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6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346651A-3280-2243-8879-4C38C6D9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2868613"/>
            <a:ext cx="3362325" cy="11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020333D6-5767-392F-9993-50F898417D2A}"/>
              </a:ext>
            </a:extLst>
          </p:cNvPr>
          <p:cNvCxnSpPr/>
          <p:nvPr/>
        </p:nvCxnSpPr>
        <p:spPr>
          <a:xfrm>
            <a:off x="499664" y="806587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06;p13">
            <a:extLst>
              <a:ext uri="{FF2B5EF4-FFF2-40B4-BE49-F238E27FC236}">
                <a16:creationId xmlns:a16="http://schemas.microsoft.com/office/drawing/2014/main" id="{A44ECF57-3878-7A8E-6C6A-AFC0F3A5CB4F}"/>
              </a:ext>
            </a:extLst>
          </p:cNvPr>
          <p:cNvSpPr txBox="1"/>
          <p:nvPr/>
        </p:nvSpPr>
        <p:spPr>
          <a:xfrm>
            <a:off x="672430" y="38551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Typology of National Development Plans</a:t>
            </a:r>
          </a:p>
        </p:txBody>
      </p:sp>
      <p:sp>
        <p:nvSpPr>
          <p:cNvPr id="6" name="矩形: 圆角 45">
            <a:extLst>
              <a:ext uri="{FF2B5EF4-FFF2-40B4-BE49-F238E27FC236}">
                <a16:creationId xmlns:a16="http://schemas.microsoft.com/office/drawing/2014/main" id="{6039F5BC-A866-AAA8-56D3-BE3224E214A8}"/>
              </a:ext>
            </a:extLst>
          </p:cNvPr>
          <p:cNvSpPr>
            <a:spLocks/>
          </p:cNvSpPr>
          <p:nvPr/>
        </p:nvSpPr>
        <p:spPr>
          <a:xfrm>
            <a:off x="342900" y="1042143"/>
            <a:ext cx="3788568" cy="2698157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42">
            <a:extLst>
              <a:ext uri="{FF2B5EF4-FFF2-40B4-BE49-F238E27FC236}">
                <a16:creationId xmlns:a16="http://schemas.microsoft.com/office/drawing/2014/main" id="{EDBC84B1-7BC6-DD40-DCEE-C8FBFA62109F}"/>
              </a:ext>
            </a:extLst>
          </p:cNvPr>
          <p:cNvCxnSpPr>
            <a:cxnSpLocks/>
          </p:cNvCxnSpPr>
          <p:nvPr/>
        </p:nvCxnSpPr>
        <p:spPr>
          <a:xfrm>
            <a:off x="491442" y="1412080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7">
            <a:extLst>
              <a:ext uri="{FF2B5EF4-FFF2-40B4-BE49-F238E27FC236}">
                <a16:creationId xmlns:a16="http://schemas.microsoft.com/office/drawing/2014/main" id="{2D336B49-C1E9-AA5A-9BAE-83D2724AE493}"/>
              </a:ext>
            </a:extLst>
          </p:cNvPr>
          <p:cNvSpPr txBox="1"/>
          <p:nvPr/>
        </p:nvSpPr>
        <p:spPr>
          <a:xfrm>
            <a:off x="485528" y="1114742"/>
            <a:ext cx="2823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B2545"/>
                </a:solidFill>
                <a:latin typeface="+mj-lt"/>
                <a:ea typeface="Inter"/>
                <a:cs typeface="Inter"/>
                <a:sym typeface="Inter"/>
              </a:rPr>
              <a:t>Assessment Dimensions</a:t>
            </a:r>
            <a:endParaRPr lang="en-US" b="1" dirty="0">
              <a:latin typeface="+mj-lt"/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FEF70E5B-312E-EB5D-C251-E8F556A2292B}"/>
              </a:ext>
            </a:extLst>
          </p:cNvPr>
          <p:cNvGrpSpPr/>
          <p:nvPr/>
        </p:nvGrpSpPr>
        <p:grpSpPr>
          <a:xfrm>
            <a:off x="527005" y="1482465"/>
            <a:ext cx="3407004" cy="459938"/>
            <a:chOff x="533400" y="1663248"/>
            <a:chExt cx="3407004" cy="459938"/>
          </a:xfrm>
        </p:grpSpPr>
        <p:grpSp>
          <p:nvGrpSpPr>
            <p:cNvPr id="10" name="Group 48">
              <a:extLst>
                <a:ext uri="{FF2B5EF4-FFF2-40B4-BE49-F238E27FC236}">
                  <a16:creationId xmlns:a16="http://schemas.microsoft.com/office/drawing/2014/main" id="{A9F3E0BC-FB09-1D4F-E045-557C60FC5E8B}"/>
                </a:ext>
              </a:extLst>
            </p:cNvPr>
            <p:cNvGrpSpPr/>
            <p:nvPr/>
          </p:nvGrpSpPr>
          <p:grpSpPr>
            <a:xfrm>
              <a:off x="533400" y="1663248"/>
              <a:ext cx="3407004" cy="459938"/>
              <a:chOff x="533400" y="1927358"/>
              <a:chExt cx="3407004" cy="459938"/>
            </a:xfrm>
          </p:grpSpPr>
          <p:sp>
            <p:nvSpPr>
              <p:cNvPr id="13" name="Rectangle 45">
                <a:extLst>
                  <a:ext uri="{FF2B5EF4-FFF2-40B4-BE49-F238E27FC236}">
                    <a16:creationId xmlns:a16="http://schemas.microsoft.com/office/drawing/2014/main" id="{49D52EAC-92EE-5C30-2D89-B8901A4AF813}"/>
                  </a:ext>
                </a:extLst>
              </p:cNvPr>
              <p:cNvSpPr/>
              <p:nvPr/>
            </p:nvSpPr>
            <p:spPr>
              <a:xfrm>
                <a:off x="533400" y="1927358"/>
                <a:ext cx="3407004" cy="459938"/>
              </a:xfrm>
              <a:prstGeom prst="rect">
                <a:avLst/>
              </a:prstGeom>
              <a:solidFill>
                <a:srgbClr val="F8FA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47">
                <a:extLst>
                  <a:ext uri="{FF2B5EF4-FFF2-40B4-BE49-F238E27FC236}">
                    <a16:creationId xmlns:a16="http://schemas.microsoft.com/office/drawing/2014/main" id="{6E6A532F-8881-72DB-1B0B-48D4C3FCDC54}"/>
                  </a:ext>
                </a:extLst>
              </p:cNvPr>
              <p:cNvCxnSpPr/>
              <p:nvPr/>
            </p:nvCxnSpPr>
            <p:spPr>
              <a:xfrm>
                <a:off x="533400" y="1927358"/>
                <a:ext cx="0" cy="4599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: 圆角 45">
              <a:extLst>
                <a:ext uri="{FF2B5EF4-FFF2-40B4-BE49-F238E27FC236}">
                  <a16:creationId xmlns:a16="http://schemas.microsoft.com/office/drawing/2014/main" id="{41039A6C-9958-F520-85B7-0E872DF08D29}"/>
                </a:ext>
              </a:extLst>
            </p:cNvPr>
            <p:cNvSpPr>
              <a:spLocks/>
            </p:cNvSpPr>
            <p:nvPr/>
          </p:nvSpPr>
          <p:spPr>
            <a:xfrm>
              <a:off x="628590" y="1765221"/>
              <a:ext cx="1562205" cy="268407"/>
            </a:xfrm>
            <a:prstGeom prst="roundRect">
              <a:avLst>
                <a:gd name="adj" fmla="val 543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54">
              <a:extLst>
                <a:ext uri="{FF2B5EF4-FFF2-40B4-BE49-F238E27FC236}">
                  <a16:creationId xmlns:a16="http://schemas.microsoft.com/office/drawing/2014/main" id="{3E1348AB-D850-F5B1-2CFE-CBE35578379A}"/>
                </a:ext>
              </a:extLst>
            </p:cNvPr>
            <p:cNvSpPr txBox="1"/>
            <p:nvPr/>
          </p:nvSpPr>
          <p:spPr>
            <a:xfrm>
              <a:off x="568261" y="1745669"/>
              <a:ext cx="1774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Planning Approach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2414E564-290F-4EA3-AF6A-0536F116458E}"/>
              </a:ext>
            </a:extLst>
          </p:cNvPr>
          <p:cNvGrpSpPr/>
          <p:nvPr/>
        </p:nvGrpSpPr>
        <p:grpSpPr>
          <a:xfrm>
            <a:off x="515378" y="2042192"/>
            <a:ext cx="3407004" cy="459938"/>
            <a:chOff x="533400" y="1663248"/>
            <a:chExt cx="3407004" cy="459938"/>
          </a:xfrm>
        </p:grpSpPr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797CB3AE-9A02-DF3B-A42B-72FC4B86D050}"/>
                </a:ext>
              </a:extLst>
            </p:cNvPr>
            <p:cNvGrpSpPr/>
            <p:nvPr/>
          </p:nvGrpSpPr>
          <p:grpSpPr>
            <a:xfrm>
              <a:off x="533400" y="1663248"/>
              <a:ext cx="3407004" cy="459938"/>
              <a:chOff x="533400" y="1927358"/>
              <a:chExt cx="3407004" cy="459938"/>
            </a:xfrm>
          </p:grpSpPr>
          <p:sp>
            <p:nvSpPr>
              <p:cNvPr id="19" name="Rectangle 60">
                <a:extLst>
                  <a:ext uri="{FF2B5EF4-FFF2-40B4-BE49-F238E27FC236}">
                    <a16:creationId xmlns:a16="http://schemas.microsoft.com/office/drawing/2014/main" id="{55B8E186-3517-9A0B-3FD1-8F4369067A32}"/>
                  </a:ext>
                </a:extLst>
              </p:cNvPr>
              <p:cNvSpPr/>
              <p:nvPr/>
            </p:nvSpPr>
            <p:spPr>
              <a:xfrm>
                <a:off x="533400" y="1927358"/>
                <a:ext cx="3407004" cy="459938"/>
              </a:xfrm>
              <a:prstGeom prst="rect">
                <a:avLst/>
              </a:prstGeom>
              <a:solidFill>
                <a:srgbClr val="F8FA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61">
                <a:extLst>
                  <a:ext uri="{FF2B5EF4-FFF2-40B4-BE49-F238E27FC236}">
                    <a16:creationId xmlns:a16="http://schemas.microsoft.com/office/drawing/2014/main" id="{2CF1E21C-CAAD-A103-2154-0D2BDFF9CEC2}"/>
                  </a:ext>
                </a:extLst>
              </p:cNvPr>
              <p:cNvCxnSpPr/>
              <p:nvPr/>
            </p:nvCxnSpPr>
            <p:spPr>
              <a:xfrm>
                <a:off x="533400" y="1927358"/>
                <a:ext cx="0" cy="4599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: 圆角 45">
              <a:extLst>
                <a:ext uri="{FF2B5EF4-FFF2-40B4-BE49-F238E27FC236}">
                  <a16:creationId xmlns:a16="http://schemas.microsoft.com/office/drawing/2014/main" id="{6E884F93-9CAE-D739-EC39-7716EAB0B875}"/>
                </a:ext>
              </a:extLst>
            </p:cNvPr>
            <p:cNvSpPr>
              <a:spLocks/>
            </p:cNvSpPr>
            <p:nvPr/>
          </p:nvSpPr>
          <p:spPr>
            <a:xfrm>
              <a:off x="628590" y="1765221"/>
              <a:ext cx="1573829" cy="268407"/>
            </a:xfrm>
            <a:prstGeom prst="roundRect">
              <a:avLst>
                <a:gd name="adj" fmla="val 543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6E3C6F4D-6098-EBAB-3525-D40142375058}"/>
                </a:ext>
              </a:extLst>
            </p:cNvPr>
            <p:cNvSpPr txBox="1"/>
            <p:nvPr/>
          </p:nvSpPr>
          <p:spPr>
            <a:xfrm>
              <a:off x="563181" y="1745669"/>
              <a:ext cx="1420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Strategic Logic</a:t>
              </a: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1B848BF6-C249-8539-948A-B7A1AC27BA6E}"/>
              </a:ext>
            </a:extLst>
          </p:cNvPr>
          <p:cNvGrpSpPr/>
          <p:nvPr/>
        </p:nvGrpSpPr>
        <p:grpSpPr>
          <a:xfrm>
            <a:off x="515378" y="2618620"/>
            <a:ext cx="3407004" cy="459938"/>
            <a:chOff x="533400" y="1663248"/>
            <a:chExt cx="3407004" cy="459938"/>
          </a:xfrm>
        </p:grpSpPr>
        <p:grpSp>
          <p:nvGrpSpPr>
            <p:cNvPr id="22" name="Group 63">
              <a:extLst>
                <a:ext uri="{FF2B5EF4-FFF2-40B4-BE49-F238E27FC236}">
                  <a16:creationId xmlns:a16="http://schemas.microsoft.com/office/drawing/2014/main" id="{B2DA26D0-EA35-CEDC-5A21-954663DE9FD4}"/>
                </a:ext>
              </a:extLst>
            </p:cNvPr>
            <p:cNvGrpSpPr/>
            <p:nvPr/>
          </p:nvGrpSpPr>
          <p:grpSpPr>
            <a:xfrm>
              <a:off x="533400" y="1663248"/>
              <a:ext cx="3407004" cy="459938"/>
              <a:chOff x="533400" y="1927358"/>
              <a:chExt cx="3407004" cy="459938"/>
            </a:xfrm>
          </p:grpSpPr>
          <p:sp>
            <p:nvSpPr>
              <p:cNvPr id="25" name="Rectangle 66">
                <a:extLst>
                  <a:ext uri="{FF2B5EF4-FFF2-40B4-BE49-F238E27FC236}">
                    <a16:creationId xmlns:a16="http://schemas.microsoft.com/office/drawing/2014/main" id="{4F15BE5B-FD5E-0D9F-C384-45021F4FFDC5}"/>
                  </a:ext>
                </a:extLst>
              </p:cNvPr>
              <p:cNvSpPr/>
              <p:nvPr/>
            </p:nvSpPr>
            <p:spPr>
              <a:xfrm>
                <a:off x="533400" y="1927358"/>
                <a:ext cx="3407004" cy="459938"/>
              </a:xfrm>
              <a:prstGeom prst="rect">
                <a:avLst/>
              </a:prstGeom>
              <a:solidFill>
                <a:srgbClr val="F8FA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67">
                <a:extLst>
                  <a:ext uri="{FF2B5EF4-FFF2-40B4-BE49-F238E27FC236}">
                    <a16:creationId xmlns:a16="http://schemas.microsoft.com/office/drawing/2014/main" id="{A783BDB9-7AAD-F7CC-DB36-BFB293484C0A}"/>
                  </a:ext>
                </a:extLst>
              </p:cNvPr>
              <p:cNvCxnSpPr/>
              <p:nvPr/>
            </p:nvCxnSpPr>
            <p:spPr>
              <a:xfrm>
                <a:off x="533400" y="1927358"/>
                <a:ext cx="0" cy="4599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: 圆角 45">
              <a:extLst>
                <a:ext uri="{FF2B5EF4-FFF2-40B4-BE49-F238E27FC236}">
                  <a16:creationId xmlns:a16="http://schemas.microsoft.com/office/drawing/2014/main" id="{A7AB1861-EB5A-A929-824A-10394670A7A8}"/>
                </a:ext>
              </a:extLst>
            </p:cNvPr>
            <p:cNvSpPr>
              <a:spLocks/>
            </p:cNvSpPr>
            <p:nvPr/>
          </p:nvSpPr>
          <p:spPr>
            <a:xfrm>
              <a:off x="628590" y="1765221"/>
              <a:ext cx="1573827" cy="268407"/>
            </a:xfrm>
            <a:prstGeom prst="roundRect">
              <a:avLst>
                <a:gd name="adj" fmla="val 543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2B66AB6F-2CCE-C6F5-B535-598AB77053E2}"/>
                </a:ext>
              </a:extLst>
            </p:cNvPr>
            <p:cNvSpPr txBox="1"/>
            <p:nvPr/>
          </p:nvSpPr>
          <p:spPr>
            <a:xfrm>
              <a:off x="573341" y="1745669"/>
              <a:ext cx="1725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Database Strength</a:t>
              </a:r>
            </a:p>
          </p:txBody>
        </p:sp>
      </p:grpSp>
      <p:grpSp>
        <p:nvGrpSpPr>
          <p:cNvPr id="27" name="Group 68">
            <a:extLst>
              <a:ext uri="{FF2B5EF4-FFF2-40B4-BE49-F238E27FC236}">
                <a16:creationId xmlns:a16="http://schemas.microsoft.com/office/drawing/2014/main" id="{BFB4E7FB-284E-2C31-E639-1F4561E3F880}"/>
              </a:ext>
            </a:extLst>
          </p:cNvPr>
          <p:cNvGrpSpPr/>
          <p:nvPr/>
        </p:nvGrpSpPr>
        <p:grpSpPr>
          <a:xfrm>
            <a:off x="515378" y="3182294"/>
            <a:ext cx="3407004" cy="459938"/>
            <a:chOff x="533400" y="1663248"/>
            <a:chExt cx="3407004" cy="459938"/>
          </a:xfrm>
        </p:grpSpPr>
        <p:grpSp>
          <p:nvGrpSpPr>
            <p:cNvPr id="28" name="Group 69">
              <a:extLst>
                <a:ext uri="{FF2B5EF4-FFF2-40B4-BE49-F238E27FC236}">
                  <a16:creationId xmlns:a16="http://schemas.microsoft.com/office/drawing/2014/main" id="{A8A11075-EC73-FB3C-3A9B-A8BAAAE934A3}"/>
                </a:ext>
              </a:extLst>
            </p:cNvPr>
            <p:cNvGrpSpPr/>
            <p:nvPr/>
          </p:nvGrpSpPr>
          <p:grpSpPr>
            <a:xfrm>
              <a:off x="533400" y="1663248"/>
              <a:ext cx="3407004" cy="459938"/>
              <a:chOff x="533400" y="1927358"/>
              <a:chExt cx="3407004" cy="459938"/>
            </a:xfrm>
          </p:grpSpPr>
          <p:sp>
            <p:nvSpPr>
              <p:cNvPr id="31" name="Rectangle 72">
                <a:extLst>
                  <a:ext uri="{FF2B5EF4-FFF2-40B4-BE49-F238E27FC236}">
                    <a16:creationId xmlns:a16="http://schemas.microsoft.com/office/drawing/2014/main" id="{F8DC8B34-1F13-7DD6-2E20-383711B00085}"/>
                  </a:ext>
                </a:extLst>
              </p:cNvPr>
              <p:cNvSpPr/>
              <p:nvPr/>
            </p:nvSpPr>
            <p:spPr>
              <a:xfrm>
                <a:off x="533400" y="1927358"/>
                <a:ext cx="3407004" cy="459938"/>
              </a:xfrm>
              <a:prstGeom prst="rect">
                <a:avLst/>
              </a:prstGeom>
              <a:solidFill>
                <a:srgbClr val="F8FA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2" name="Straight Connector 73">
                <a:extLst>
                  <a:ext uri="{FF2B5EF4-FFF2-40B4-BE49-F238E27FC236}">
                    <a16:creationId xmlns:a16="http://schemas.microsoft.com/office/drawing/2014/main" id="{F3D7A8F4-DF26-4134-B08A-6827B875439F}"/>
                  </a:ext>
                </a:extLst>
              </p:cNvPr>
              <p:cNvCxnSpPr/>
              <p:nvPr/>
            </p:nvCxnSpPr>
            <p:spPr>
              <a:xfrm>
                <a:off x="533400" y="1927358"/>
                <a:ext cx="0" cy="45993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: 圆角 45">
              <a:extLst>
                <a:ext uri="{FF2B5EF4-FFF2-40B4-BE49-F238E27FC236}">
                  <a16:creationId xmlns:a16="http://schemas.microsoft.com/office/drawing/2014/main" id="{9A953292-CB4A-5101-378B-331FED8131AC}"/>
                </a:ext>
              </a:extLst>
            </p:cNvPr>
            <p:cNvSpPr>
              <a:spLocks/>
            </p:cNvSpPr>
            <p:nvPr/>
          </p:nvSpPr>
          <p:spPr>
            <a:xfrm>
              <a:off x="628590" y="1765221"/>
              <a:ext cx="1573825" cy="268407"/>
            </a:xfrm>
            <a:prstGeom prst="roundRect">
              <a:avLst>
                <a:gd name="adj" fmla="val 543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0" name="TextBox 71">
              <a:extLst>
                <a:ext uri="{FF2B5EF4-FFF2-40B4-BE49-F238E27FC236}">
                  <a16:creationId xmlns:a16="http://schemas.microsoft.com/office/drawing/2014/main" id="{729E164A-14DF-200D-0DB8-BF619D9145DA}"/>
                </a:ext>
              </a:extLst>
            </p:cNvPr>
            <p:cNvSpPr txBox="1"/>
            <p:nvPr/>
          </p:nvSpPr>
          <p:spPr>
            <a:xfrm>
              <a:off x="791095" y="1734443"/>
              <a:ext cx="1700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Social Cohesion</a:t>
              </a:r>
            </a:p>
          </p:txBody>
        </p:sp>
      </p:grpSp>
      <p:sp>
        <p:nvSpPr>
          <p:cNvPr id="33" name="TextBox 74">
            <a:extLst>
              <a:ext uri="{FF2B5EF4-FFF2-40B4-BE49-F238E27FC236}">
                <a16:creationId xmlns:a16="http://schemas.microsoft.com/office/drawing/2014/main" id="{0BDF8AFA-0611-5716-501D-79E8BC3095DF}"/>
              </a:ext>
            </a:extLst>
          </p:cNvPr>
          <p:cNvSpPr txBox="1"/>
          <p:nvPr/>
        </p:nvSpPr>
        <p:spPr>
          <a:xfrm>
            <a:off x="2168529" y="1569966"/>
            <a:ext cx="224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700" spc="2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Top-Down vs. Bottom-Up</a:t>
            </a:r>
          </a:p>
        </p:txBody>
      </p:sp>
      <p:sp>
        <p:nvSpPr>
          <p:cNvPr id="34" name="TextBox 78">
            <a:extLst>
              <a:ext uri="{FF2B5EF4-FFF2-40B4-BE49-F238E27FC236}">
                <a16:creationId xmlns:a16="http://schemas.microsoft.com/office/drawing/2014/main" id="{C71C137D-1F08-6DE2-D724-864217A4EAA2}"/>
              </a:ext>
            </a:extLst>
          </p:cNvPr>
          <p:cNvSpPr txBox="1"/>
          <p:nvPr/>
        </p:nvSpPr>
        <p:spPr>
          <a:xfrm>
            <a:off x="2184393" y="2133448"/>
            <a:ext cx="2119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Rational vs. Communicative</a:t>
            </a:r>
          </a:p>
        </p:txBody>
      </p:sp>
      <p:sp>
        <p:nvSpPr>
          <p:cNvPr id="35" name="TextBox 80">
            <a:extLst>
              <a:ext uri="{FF2B5EF4-FFF2-40B4-BE49-F238E27FC236}">
                <a16:creationId xmlns:a16="http://schemas.microsoft.com/office/drawing/2014/main" id="{301918E3-944B-9BAC-2287-D9740787128B}"/>
              </a:ext>
            </a:extLst>
          </p:cNvPr>
          <p:cNvSpPr txBox="1"/>
          <p:nvPr/>
        </p:nvSpPr>
        <p:spPr>
          <a:xfrm>
            <a:off x="2184393" y="2705296"/>
            <a:ext cx="2002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Empirical Evidence Base</a:t>
            </a:r>
          </a:p>
        </p:txBody>
      </p:sp>
      <p:sp>
        <p:nvSpPr>
          <p:cNvPr id="37" name="TextBox 80">
            <a:extLst>
              <a:ext uri="{FF2B5EF4-FFF2-40B4-BE49-F238E27FC236}">
                <a16:creationId xmlns:a16="http://schemas.microsoft.com/office/drawing/2014/main" id="{D394784F-E256-14D9-905C-17D6260DCD4D}"/>
              </a:ext>
            </a:extLst>
          </p:cNvPr>
          <p:cNvSpPr txBox="1"/>
          <p:nvPr/>
        </p:nvSpPr>
        <p:spPr>
          <a:xfrm>
            <a:off x="2184393" y="3284267"/>
            <a:ext cx="2716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 of Embeddedness</a:t>
            </a:r>
          </a:p>
        </p:txBody>
      </p:sp>
      <p:sp>
        <p:nvSpPr>
          <p:cNvPr id="39" name="矩形: 圆角 45">
            <a:extLst>
              <a:ext uri="{FF2B5EF4-FFF2-40B4-BE49-F238E27FC236}">
                <a16:creationId xmlns:a16="http://schemas.microsoft.com/office/drawing/2014/main" id="{B5A11F8C-B533-2B68-5704-D972CA7FCAF9}"/>
              </a:ext>
            </a:extLst>
          </p:cNvPr>
          <p:cNvSpPr>
            <a:spLocks/>
          </p:cNvSpPr>
          <p:nvPr/>
        </p:nvSpPr>
        <p:spPr>
          <a:xfrm>
            <a:off x="4522378" y="1042141"/>
            <a:ext cx="7178180" cy="4280356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F0B02E50-881D-16D7-9D50-67754410ABFE}"/>
              </a:ext>
            </a:extLst>
          </p:cNvPr>
          <p:cNvGrpSpPr/>
          <p:nvPr/>
        </p:nvGrpSpPr>
        <p:grpSpPr>
          <a:xfrm>
            <a:off x="4756172" y="1523036"/>
            <a:ext cx="2791941" cy="1332307"/>
            <a:chOff x="533400" y="1927358"/>
            <a:chExt cx="3407004" cy="459938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FD8ECBC0-114D-C350-7C1E-840503E11603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6">
              <a:extLst>
                <a:ext uri="{FF2B5EF4-FFF2-40B4-BE49-F238E27FC236}">
                  <a16:creationId xmlns:a16="http://schemas.microsoft.com/office/drawing/2014/main" id="{0270938C-1F86-4684-2C8E-7AF8D1346CA6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0C7404F-6370-51B7-98EB-2FFAF512BA0A}"/>
              </a:ext>
            </a:extLst>
          </p:cNvPr>
          <p:cNvCxnSpPr/>
          <p:nvPr/>
        </p:nvCxnSpPr>
        <p:spPr>
          <a:xfrm>
            <a:off x="4684143" y="2982295"/>
            <a:ext cx="6788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76D0FFF8-5EE5-82F7-D87A-0215E5B24E88}"/>
              </a:ext>
            </a:extLst>
          </p:cNvPr>
          <p:cNvSpPr>
            <a:spLocks/>
          </p:cNvSpPr>
          <p:nvPr/>
        </p:nvSpPr>
        <p:spPr>
          <a:xfrm>
            <a:off x="6845076" y="1098698"/>
            <a:ext cx="2313497" cy="245504"/>
          </a:xfrm>
          <a:prstGeom prst="roundRect">
            <a:avLst>
              <a:gd name="adj" fmla="val 5431"/>
            </a:avLst>
          </a:prstGeom>
          <a:solidFill>
            <a:srgbClr val="E0F2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8" name="TextBox 79">
            <a:extLst>
              <a:ext uri="{FF2B5EF4-FFF2-40B4-BE49-F238E27FC236}">
                <a16:creationId xmlns:a16="http://schemas.microsoft.com/office/drawing/2014/main" id="{A118D80C-595C-DB7D-6B1E-DE1405CAD4FC}"/>
              </a:ext>
            </a:extLst>
          </p:cNvPr>
          <p:cNvSpPr txBox="1"/>
          <p:nvPr/>
        </p:nvSpPr>
        <p:spPr>
          <a:xfrm>
            <a:off x="6916118" y="1079201"/>
            <a:ext cx="211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Strong Evidence Base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AD7A5DF8-6E91-C952-4884-DC539F99CAFE}"/>
              </a:ext>
            </a:extLst>
          </p:cNvPr>
          <p:cNvSpPr>
            <a:spLocks/>
          </p:cNvSpPr>
          <p:nvPr/>
        </p:nvSpPr>
        <p:spPr>
          <a:xfrm>
            <a:off x="6856775" y="5003597"/>
            <a:ext cx="2313497" cy="245504"/>
          </a:xfrm>
          <a:prstGeom prst="roundRect">
            <a:avLst>
              <a:gd name="adj" fmla="val 5431"/>
            </a:avLst>
          </a:prstGeom>
          <a:solidFill>
            <a:srgbClr val="E0F2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id="{514AAF84-45F7-A192-B264-00BBF6589B66}"/>
              </a:ext>
            </a:extLst>
          </p:cNvPr>
          <p:cNvSpPr txBox="1"/>
          <p:nvPr/>
        </p:nvSpPr>
        <p:spPr>
          <a:xfrm>
            <a:off x="7044720" y="4984438"/>
            <a:ext cx="211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Weak Evidence Base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0689FD63-E4A9-A249-1028-83D4FC775867}"/>
              </a:ext>
            </a:extLst>
          </p:cNvPr>
          <p:cNvCxnSpPr/>
          <p:nvPr/>
        </p:nvCxnSpPr>
        <p:spPr>
          <a:xfrm>
            <a:off x="8100204" y="1422519"/>
            <a:ext cx="0" cy="3477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1">
            <a:extLst>
              <a:ext uri="{FF2B5EF4-FFF2-40B4-BE49-F238E27FC236}">
                <a16:creationId xmlns:a16="http://schemas.microsoft.com/office/drawing/2014/main" id="{8917E40E-6C14-2948-17B2-90BE221F5381}"/>
              </a:ext>
            </a:extLst>
          </p:cNvPr>
          <p:cNvSpPr txBox="1"/>
          <p:nvPr/>
        </p:nvSpPr>
        <p:spPr>
          <a:xfrm>
            <a:off x="4805430" y="1584438"/>
            <a:ext cx="200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A: Expert-led </a:t>
            </a:r>
          </a:p>
        </p:txBody>
      </p:sp>
      <p:sp>
        <p:nvSpPr>
          <p:cNvPr id="58" name="TextBox 74">
            <a:extLst>
              <a:ext uri="{FF2B5EF4-FFF2-40B4-BE49-F238E27FC236}">
                <a16:creationId xmlns:a16="http://schemas.microsoft.com/office/drawing/2014/main" id="{3DB19DB9-1754-7F51-BF4F-4B3A9C8BA627}"/>
              </a:ext>
            </a:extLst>
          </p:cNvPr>
          <p:cNvSpPr txBox="1"/>
          <p:nvPr/>
        </p:nvSpPr>
        <p:spPr>
          <a:xfrm>
            <a:off x="4901113" y="1918946"/>
            <a:ext cx="25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Largely top-down process </a:t>
            </a:r>
          </a:p>
          <a:p>
            <a:r>
              <a:rPr lang="en-US" sz="1200" dirty="0"/>
              <a:t>Rational blueprint </a:t>
            </a:r>
          </a:p>
          <a:p>
            <a:r>
              <a:rPr lang="en-US" sz="1200" dirty="0"/>
              <a:t>Strong evidence base </a:t>
            </a:r>
          </a:p>
          <a:p>
            <a:r>
              <a:rPr lang="en-US" sz="1200" dirty="0"/>
              <a:t>Limited social embeddedness</a:t>
            </a:r>
            <a:endParaRPr lang="en-GB" sz="1200" kern="700" spc="2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2">
            <a:extLst>
              <a:ext uri="{FF2B5EF4-FFF2-40B4-BE49-F238E27FC236}">
                <a16:creationId xmlns:a16="http://schemas.microsoft.com/office/drawing/2014/main" id="{3087DAE1-9100-E441-3E52-90E3277CB1A4}"/>
              </a:ext>
            </a:extLst>
          </p:cNvPr>
          <p:cNvGrpSpPr/>
          <p:nvPr/>
        </p:nvGrpSpPr>
        <p:grpSpPr>
          <a:xfrm>
            <a:off x="8419518" y="1528790"/>
            <a:ext cx="2791941" cy="1332307"/>
            <a:chOff x="533400" y="1927358"/>
            <a:chExt cx="3407004" cy="459938"/>
          </a:xfrm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2F183C11-C797-DC6E-D0EE-6F5E7FD419C5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">
              <a:extLst>
                <a:ext uri="{FF2B5EF4-FFF2-40B4-BE49-F238E27FC236}">
                  <a16:creationId xmlns:a16="http://schemas.microsoft.com/office/drawing/2014/main" id="{7D031E00-49BD-C0E7-AB9A-7114139710B2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51">
            <a:extLst>
              <a:ext uri="{FF2B5EF4-FFF2-40B4-BE49-F238E27FC236}">
                <a16:creationId xmlns:a16="http://schemas.microsoft.com/office/drawing/2014/main" id="{92494429-73CC-13F3-C204-D4453A7B40CF}"/>
              </a:ext>
            </a:extLst>
          </p:cNvPr>
          <p:cNvSpPr txBox="1"/>
          <p:nvPr/>
        </p:nvSpPr>
        <p:spPr>
          <a:xfrm>
            <a:off x="8468776" y="1590192"/>
            <a:ext cx="26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B: Collaborative </a:t>
            </a:r>
          </a:p>
        </p:txBody>
      </p:sp>
      <p:sp>
        <p:nvSpPr>
          <p:cNvPr id="63" name="TextBox 74">
            <a:extLst>
              <a:ext uri="{FF2B5EF4-FFF2-40B4-BE49-F238E27FC236}">
                <a16:creationId xmlns:a16="http://schemas.microsoft.com/office/drawing/2014/main" id="{36FE93E4-828D-F4AD-11C9-EFE887C73796}"/>
              </a:ext>
            </a:extLst>
          </p:cNvPr>
          <p:cNvSpPr txBox="1"/>
          <p:nvPr/>
        </p:nvSpPr>
        <p:spPr>
          <a:xfrm>
            <a:off x="8564459" y="2107580"/>
            <a:ext cx="25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Largely bottom-up process Communicative rationality </a:t>
            </a:r>
          </a:p>
          <a:p>
            <a:r>
              <a:rPr lang="en-US" sz="1200" dirty="0"/>
              <a:t>Strong evidence base </a:t>
            </a:r>
          </a:p>
          <a:p>
            <a:r>
              <a:rPr lang="en-US" sz="1200" dirty="0"/>
              <a:t>Socially embedded</a:t>
            </a:r>
            <a:endParaRPr lang="en-GB" sz="1200" kern="700" spc="2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id="{DD149993-E919-8AAA-877D-745113AF3771}"/>
              </a:ext>
            </a:extLst>
          </p:cNvPr>
          <p:cNvGrpSpPr/>
          <p:nvPr/>
        </p:nvGrpSpPr>
        <p:grpSpPr>
          <a:xfrm>
            <a:off x="4750425" y="3294330"/>
            <a:ext cx="2791941" cy="1332307"/>
            <a:chOff x="533400" y="1927358"/>
            <a:chExt cx="3407004" cy="459938"/>
          </a:xfrm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1F37278E-1E76-0771-9200-DF2178689E6D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">
              <a:extLst>
                <a:ext uri="{FF2B5EF4-FFF2-40B4-BE49-F238E27FC236}">
                  <a16:creationId xmlns:a16="http://schemas.microsoft.com/office/drawing/2014/main" id="{7A1AC736-3E22-15D0-9C1B-6C73C7C671FF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51">
            <a:extLst>
              <a:ext uri="{FF2B5EF4-FFF2-40B4-BE49-F238E27FC236}">
                <a16:creationId xmlns:a16="http://schemas.microsoft.com/office/drawing/2014/main" id="{60BDBB3A-9553-5318-2407-F4B7E5DE8BC5}"/>
              </a:ext>
            </a:extLst>
          </p:cNvPr>
          <p:cNvSpPr txBox="1"/>
          <p:nvPr/>
        </p:nvSpPr>
        <p:spPr>
          <a:xfrm>
            <a:off x="4799683" y="3355732"/>
            <a:ext cx="200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C: Disjointed</a:t>
            </a:r>
          </a:p>
        </p:txBody>
      </p:sp>
      <p:sp>
        <p:nvSpPr>
          <p:cNvPr id="68" name="TextBox 74">
            <a:extLst>
              <a:ext uri="{FF2B5EF4-FFF2-40B4-BE49-F238E27FC236}">
                <a16:creationId xmlns:a16="http://schemas.microsoft.com/office/drawing/2014/main" id="{CA31D5DC-48BB-1D68-0C3A-D2F705670BC3}"/>
              </a:ext>
            </a:extLst>
          </p:cNvPr>
          <p:cNvSpPr txBox="1"/>
          <p:nvPr/>
        </p:nvSpPr>
        <p:spPr>
          <a:xfrm>
            <a:off x="4895366" y="3699384"/>
            <a:ext cx="25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Largely top-down process Disjointed blueprint </a:t>
            </a:r>
          </a:p>
          <a:p>
            <a:r>
              <a:rPr lang="en-US" sz="1200" dirty="0"/>
              <a:t>Weak evidence base </a:t>
            </a:r>
          </a:p>
          <a:p>
            <a:r>
              <a:rPr lang="en-US" sz="1200" dirty="0"/>
              <a:t>Limited social embeddedness</a:t>
            </a:r>
            <a:endParaRPr lang="en-GB" sz="1200" kern="700" spc="2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">
            <a:extLst>
              <a:ext uri="{FF2B5EF4-FFF2-40B4-BE49-F238E27FC236}">
                <a16:creationId xmlns:a16="http://schemas.microsoft.com/office/drawing/2014/main" id="{870BA68A-A6A0-F9A9-07B7-9A6A5C145737}"/>
              </a:ext>
            </a:extLst>
          </p:cNvPr>
          <p:cNvGrpSpPr/>
          <p:nvPr/>
        </p:nvGrpSpPr>
        <p:grpSpPr>
          <a:xfrm>
            <a:off x="8413771" y="3308709"/>
            <a:ext cx="2791941" cy="1332307"/>
            <a:chOff x="533400" y="1927358"/>
            <a:chExt cx="3407004" cy="459938"/>
          </a:xfrm>
        </p:grpSpPr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72ACF314-4C49-758D-8DE8-2C59662468D5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6">
              <a:extLst>
                <a:ext uri="{FF2B5EF4-FFF2-40B4-BE49-F238E27FC236}">
                  <a16:creationId xmlns:a16="http://schemas.microsoft.com/office/drawing/2014/main" id="{5E26C17F-5F66-5A1E-1A7D-FF66D3476D22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51">
            <a:extLst>
              <a:ext uri="{FF2B5EF4-FFF2-40B4-BE49-F238E27FC236}">
                <a16:creationId xmlns:a16="http://schemas.microsoft.com/office/drawing/2014/main" id="{F58467CD-A587-D8BD-D691-352671BE9823}"/>
              </a:ext>
            </a:extLst>
          </p:cNvPr>
          <p:cNvSpPr txBox="1"/>
          <p:nvPr/>
        </p:nvSpPr>
        <p:spPr>
          <a:xfrm>
            <a:off x="8463029" y="3370111"/>
            <a:ext cx="242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D: Participatory</a:t>
            </a:r>
          </a:p>
        </p:txBody>
      </p:sp>
      <p:sp>
        <p:nvSpPr>
          <p:cNvPr id="73" name="TextBox 74">
            <a:extLst>
              <a:ext uri="{FF2B5EF4-FFF2-40B4-BE49-F238E27FC236}">
                <a16:creationId xmlns:a16="http://schemas.microsoft.com/office/drawing/2014/main" id="{868CEEE2-1178-C4E4-947A-D7DBF66D20BB}"/>
              </a:ext>
            </a:extLst>
          </p:cNvPr>
          <p:cNvSpPr txBox="1"/>
          <p:nvPr/>
        </p:nvSpPr>
        <p:spPr>
          <a:xfrm>
            <a:off x="8558712" y="3686331"/>
            <a:ext cx="253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Largely bottom-up process Communicative rationality </a:t>
            </a:r>
          </a:p>
          <a:p>
            <a:r>
              <a:rPr lang="en-US" sz="1200" dirty="0"/>
              <a:t>Weak evidence base </a:t>
            </a:r>
          </a:p>
          <a:p>
            <a:r>
              <a:rPr lang="en-US" sz="1200" dirty="0"/>
              <a:t>Socially embedded</a:t>
            </a:r>
            <a:endParaRPr lang="en-GB" sz="1200" kern="700" spc="2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972A6C72-DFBD-0AAE-DA29-01DC8DA8E28D}"/>
              </a:ext>
            </a:extLst>
          </p:cNvPr>
          <p:cNvSpPr>
            <a:spLocks/>
          </p:cNvSpPr>
          <p:nvPr/>
        </p:nvSpPr>
        <p:spPr>
          <a:xfrm>
            <a:off x="4389205" y="2944165"/>
            <a:ext cx="1162252" cy="267439"/>
          </a:xfrm>
          <a:prstGeom prst="roundRect">
            <a:avLst>
              <a:gd name="adj" fmla="val 54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7" name="TextBox 79">
            <a:extLst>
              <a:ext uri="{FF2B5EF4-FFF2-40B4-BE49-F238E27FC236}">
                <a16:creationId xmlns:a16="http://schemas.microsoft.com/office/drawing/2014/main" id="{900D7AB1-2761-F2CC-BB01-5BA38EF23BA5}"/>
              </a:ext>
            </a:extLst>
          </p:cNvPr>
          <p:cNvSpPr txBox="1"/>
          <p:nvPr/>
        </p:nvSpPr>
        <p:spPr>
          <a:xfrm>
            <a:off x="4456717" y="2914048"/>
            <a:ext cx="1068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Top-Down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0D4C3850-C6CF-0C3F-3046-3FAD3BAE1D46}"/>
              </a:ext>
            </a:extLst>
          </p:cNvPr>
          <p:cNvSpPr>
            <a:spLocks/>
          </p:cNvSpPr>
          <p:nvPr/>
        </p:nvSpPr>
        <p:spPr>
          <a:xfrm>
            <a:off x="10769862" y="2932665"/>
            <a:ext cx="1162252" cy="267439"/>
          </a:xfrm>
          <a:prstGeom prst="roundRect">
            <a:avLst>
              <a:gd name="adj" fmla="val 54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1" name="TextBox 79">
            <a:extLst>
              <a:ext uri="{FF2B5EF4-FFF2-40B4-BE49-F238E27FC236}">
                <a16:creationId xmlns:a16="http://schemas.microsoft.com/office/drawing/2014/main" id="{A5BCEE0E-F639-5CFD-95AA-91BD227244DE}"/>
              </a:ext>
            </a:extLst>
          </p:cNvPr>
          <p:cNvSpPr txBox="1"/>
          <p:nvPr/>
        </p:nvSpPr>
        <p:spPr>
          <a:xfrm>
            <a:off x="10837374" y="2902548"/>
            <a:ext cx="1187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Bottom-Up</a:t>
            </a:r>
          </a:p>
        </p:txBody>
      </p:sp>
      <p:sp>
        <p:nvSpPr>
          <p:cNvPr id="83" name="Google Shape;141;p13">
            <a:extLst>
              <a:ext uri="{FF2B5EF4-FFF2-40B4-BE49-F238E27FC236}">
                <a16:creationId xmlns:a16="http://schemas.microsoft.com/office/drawing/2014/main" id="{A919437B-A8B5-4DA8-E619-00D2344154E9}"/>
              </a:ext>
            </a:extLst>
          </p:cNvPr>
          <p:cNvSpPr txBox="1"/>
          <p:nvPr/>
        </p:nvSpPr>
        <p:spPr>
          <a:xfrm>
            <a:off x="6882461" y="1593729"/>
            <a:ext cx="806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9EDB"/>
                </a:solidFill>
                <a:latin typeface="+mn-lt"/>
                <a:ea typeface="Inter ExtraBold"/>
                <a:cs typeface="Inter ExtraBold"/>
                <a:sym typeface="Inter ExtraBold"/>
              </a:rPr>
              <a:t>26%</a:t>
            </a:r>
            <a:endParaRPr sz="1200" b="1" dirty="0">
              <a:latin typeface="+mn-lt"/>
            </a:endParaRPr>
          </a:p>
        </p:txBody>
      </p:sp>
      <p:sp>
        <p:nvSpPr>
          <p:cNvPr id="85" name="Google Shape;141;p13">
            <a:extLst>
              <a:ext uri="{FF2B5EF4-FFF2-40B4-BE49-F238E27FC236}">
                <a16:creationId xmlns:a16="http://schemas.microsoft.com/office/drawing/2014/main" id="{6034392D-884B-1FC7-2708-E3ED631D1177}"/>
              </a:ext>
            </a:extLst>
          </p:cNvPr>
          <p:cNvSpPr txBox="1"/>
          <p:nvPr/>
        </p:nvSpPr>
        <p:spPr>
          <a:xfrm>
            <a:off x="10678283" y="1599826"/>
            <a:ext cx="806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latin typeface="+mn-lt"/>
                <a:ea typeface="Inter ExtraBold"/>
                <a:cs typeface="Inter ExtraBold"/>
                <a:sym typeface="Inter ExtraBold"/>
              </a:rPr>
              <a:t>42%</a:t>
            </a:r>
            <a:endParaRPr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7" name="Google Shape;141;p13">
            <a:extLst>
              <a:ext uri="{FF2B5EF4-FFF2-40B4-BE49-F238E27FC236}">
                <a16:creationId xmlns:a16="http://schemas.microsoft.com/office/drawing/2014/main" id="{8FC2E2C0-9C74-EF18-BD48-ECF7A9BA7168}"/>
              </a:ext>
            </a:extLst>
          </p:cNvPr>
          <p:cNvSpPr txBox="1"/>
          <p:nvPr/>
        </p:nvSpPr>
        <p:spPr>
          <a:xfrm>
            <a:off x="6863386" y="3371120"/>
            <a:ext cx="806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Inter ExtraBold"/>
                <a:cs typeface="Inter ExtraBold"/>
                <a:sym typeface="Inter ExtraBold"/>
              </a:rPr>
              <a:t>12%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9" name="Google Shape;141;p13">
            <a:extLst>
              <a:ext uri="{FF2B5EF4-FFF2-40B4-BE49-F238E27FC236}">
                <a16:creationId xmlns:a16="http://schemas.microsoft.com/office/drawing/2014/main" id="{E849A291-20EA-CA14-4CFE-4974ABBBABC9}"/>
              </a:ext>
            </a:extLst>
          </p:cNvPr>
          <p:cNvSpPr txBox="1"/>
          <p:nvPr/>
        </p:nvSpPr>
        <p:spPr>
          <a:xfrm>
            <a:off x="10678283" y="3377530"/>
            <a:ext cx="806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Inter ExtraBold"/>
                <a:cs typeface="Inter ExtraBold"/>
                <a:sym typeface="Inter ExtraBold"/>
              </a:rPr>
              <a:t>20%</a:t>
            </a:r>
            <a:endParaRPr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8" name="矩形: 圆角 45">
            <a:extLst>
              <a:ext uri="{FF2B5EF4-FFF2-40B4-BE49-F238E27FC236}">
                <a16:creationId xmlns:a16="http://schemas.microsoft.com/office/drawing/2014/main" id="{FB0A1F58-7EC9-C915-F42C-795B43AA41C8}"/>
              </a:ext>
            </a:extLst>
          </p:cNvPr>
          <p:cNvSpPr>
            <a:spLocks/>
          </p:cNvSpPr>
          <p:nvPr/>
        </p:nvSpPr>
        <p:spPr>
          <a:xfrm>
            <a:off x="386636" y="3938955"/>
            <a:ext cx="3788568" cy="2698157"/>
          </a:xfrm>
          <a:prstGeom prst="roundRect">
            <a:avLst>
              <a:gd name="adj" fmla="val 54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6" name="图表 95">
            <a:extLst>
              <a:ext uri="{FF2B5EF4-FFF2-40B4-BE49-F238E27FC236}">
                <a16:creationId xmlns:a16="http://schemas.microsoft.com/office/drawing/2014/main" id="{F6AE24FE-7F2F-EC5D-373B-EFCBA3E78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474275"/>
              </p:ext>
            </p:extLst>
          </p:nvPr>
        </p:nvGraphicFramePr>
        <p:xfrm>
          <a:off x="-42821" y="4020222"/>
          <a:ext cx="4607595" cy="251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5ED6148C-00DF-4C7B-759C-A8B458FEBC9D}"/>
              </a:ext>
            </a:extLst>
          </p:cNvPr>
          <p:cNvSpPr/>
          <p:nvPr/>
        </p:nvSpPr>
        <p:spPr>
          <a:xfrm>
            <a:off x="4579803" y="5691760"/>
            <a:ext cx="7120755" cy="840887"/>
          </a:xfrm>
          <a:prstGeom prst="roundRect">
            <a:avLst>
              <a:gd name="adj" fmla="val 54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0" name="TextBox 65">
            <a:extLst>
              <a:ext uri="{FF2B5EF4-FFF2-40B4-BE49-F238E27FC236}">
                <a16:creationId xmlns:a16="http://schemas.microsoft.com/office/drawing/2014/main" id="{86646D00-C730-8A1D-E115-9625E65E4601}"/>
              </a:ext>
            </a:extLst>
          </p:cNvPr>
          <p:cNvSpPr txBox="1"/>
          <p:nvPr/>
        </p:nvSpPr>
        <p:spPr>
          <a:xfrm>
            <a:off x="4984955" y="5636670"/>
            <a:ext cx="290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sz="1600" b="1" kern="700" spc="20" dirty="0">
                <a:solidFill>
                  <a:srgbClr val="1E3A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insight:</a:t>
            </a:r>
          </a:p>
        </p:txBody>
      </p:sp>
      <p:sp>
        <p:nvSpPr>
          <p:cNvPr id="103" name="TextBox 1">
            <a:extLst>
              <a:ext uri="{FF2B5EF4-FFF2-40B4-BE49-F238E27FC236}">
                <a16:creationId xmlns:a16="http://schemas.microsoft.com/office/drawing/2014/main" id="{6CD00895-9142-02C7-FC08-378800FA75CF}"/>
              </a:ext>
            </a:extLst>
          </p:cNvPr>
          <p:cNvSpPr txBox="1"/>
          <p:nvPr/>
        </p:nvSpPr>
        <p:spPr>
          <a:xfrm>
            <a:off x="4984955" y="5912957"/>
            <a:ext cx="686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zh-CN" sz="1600" b="0" dirty="0">
                <a:solidFill>
                  <a:schemeClr val="tx1"/>
                </a:solidFill>
              </a:rPr>
              <a:t>The plurality of countries (42%) employ a bottom‑up, communicative, evidence‑based and socially embedded planning approach (Type B).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7526CE54-5048-A0E3-471D-84E3F02813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46" y="5689466"/>
            <a:ext cx="274587" cy="2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62FF-4824-7A26-C2D6-3B5661590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C51879-E7B3-4030-9226-DA3CAC15E605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06;p13">
            <a:extLst>
              <a:ext uri="{FF2B5EF4-FFF2-40B4-BE49-F238E27FC236}">
                <a16:creationId xmlns:a16="http://schemas.microsoft.com/office/drawing/2014/main" id="{8ABC19EF-5412-93DF-FD88-CB1516F77489}"/>
              </a:ext>
            </a:extLst>
          </p:cNvPr>
          <p:cNvSpPr txBox="1"/>
          <p:nvPr/>
        </p:nvSpPr>
        <p:spPr>
          <a:xfrm>
            <a:off x="672430" y="42615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Africa’s Development Planning Context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9FFFD3-A959-1575-8C0B-E6772D72A942}"/>
              </a:ext>
            </a:extLst>
          </p:cNvPr>
          <p:cNvGrpSpPr/>
          <p:nvPr/>
        </p:nvGrpSpPr>
        <p:grpSpPr>
          <a:xfrm>
            <a:off x="1128878" y="1163587"/>
            <a:ext cx="4967119" cy="2265409"/>
            <a:chOff x="533400" y="1927358"/>
            <a:chExt cx="3407004" cy="4599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2A2C1E-1BE8-61F2-8BCA-B5F3FB4F74D4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772EF8-018A-7410-9241-E4AE75BF7229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6BBB51-A76F-7FA9-7D9F-840CF40FEBFB}"/>
              </a:ext>
            </a:extLst>
          </p:cNvPr>
          <p:cNvGrpSpPr/>
          <p:nvPr/>
        </p:nvGrpSpPr>
        <p:grpSpPr>
          <a:xfrm>
            <a:off x="1128879" y="3790245"/>
            <a:ext cx="4967116" cy="2265409"/>
            <a:chOff x="533400" y="1927358"/>
            <a:chExt cx="3407004" cy="45993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BEBA47E-9B71-0866-BD65-3BAF7530332E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DB567C-3A09-07E2-8670-F312E69F08AF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35E28B-057B-77EB-5EC0-5C747D4C9467}"/>
              </a:ext>
            </a:extLst>
          </p:cNvPr>
          <p:cNvGrpSpPr/>
          <p:nvPr/>
        </p:nvGrpSpPr>
        <p:grpSpPr>
          <a:xfrm>
            <a:off x="6620908" y="1163587"/>
            <a:ext cx="4839572" cy="2265409"/>
            <a:chOff x="533400" y="1927358"/>
            <a:chExt cx="3407004" cy="45993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584AC2-4207-C673-F2D2-2FD5C427065E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3E732C-A94C-6244-4A43-1AB9110D9C12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D61445-312E-D673-367C-5C0257BD3D17}"/>
              </a:ext>
            </a:extLst>
          </p:cNvPr>
          <p:cNvGrpSpPr/>
          <p:nvPr/>
        </p:nvGrpSpPr>
        <p:grpSpPr>
          <a:xfrm>
            <a:off x="6620907" y="3790246"/>
            <a:ext cx="4900529" cy="2265409"/>
            <a:chOff x="533400" y="1927358"/>
            <a:chExt cx="3407004" cy="45993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10B3C1-5461-F86C-872F-DE3BC8C641BF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176E384-0DDF-6B60-3320-789C2C04A5ED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直接连接符 42">
            <a:extLst>
              <a:ext uri="{FF2B5EF4-FFF2-40B4-BE49-F238E27FC236}">
                <a16:creationId xmlns:a16="http://schemas.microsoft.com/office/drawing/2014/main" id="{B073B3B8-6A37-75E8-211F-EE0D37A904B7}"/>
              </a:ext>
            </a:extLst>
          </p:cNvPr>
          <p:cNvCxnSpPr>
            <a:cxnSpLocks/>
          </p:cNvCxnSpPr>
          <p:nvPr/>
        </p:nvCxnSpPr>
        <p:spPr>
          <a:xfrm>
            <a:off x="1266053" y="1557663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6DB8CDC-0667-7EE0-2964-CF67132BEB27}"/>
              </a:ext>
            </a:extLst>
          </p:cNvPr>
          <p:cNvSpPr txBox="1"/>
          <p:nvPr/>
        </p:nvSpPr>
        <p:spPr>
          <a:xfrm>
            <a:off x="1552483" y="1249224"/>
            <a:ext cx="1976812" cy="30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0" u="none" strike="noStrike" cap="none" dirty="0">
                <a:solidFill>
                  <a:srgbClr val="0B2545"/>
                </a:solidFill>
                <a:latin typeface="+mn-lt"/>
                <a:ea typeface="Inter"/>
                <a:cs typeface="Inter"/>
                <a:sym typeface="Inter"/>
              </a:rPr>
              <a:t>Political Factors</a:t>
            </a:r>
            <a:endParaRPr lang="en-US" b="1" dirty="0">
              <a:latin typeface="+mn-lt"/>
            </a:endParaRPr>
          </a:p>
        </p:txBody>
      </p:sp>
      <p:cxnSp>
        <p:nvCxnSpPr>
          <p:cNvPr id="67" name="直接连接符 42">
            <a:extLst>
              <a:ext uri="{FF2B5EF4-FFF2-40B4-BE49-F238E27FC236}">
                <a16:creationId xmlns:a16="http://schemas.microsoft.com/office/drawing/2014/main" id="{3599512E-2530-D005-2554-14170C2F4E8F}"/>
              </a:ext>
            </a:extLst>
          </p:cNvPr>
          <p:cNvCxnSpPr>
            <a:cxnSpLocks/>
          </p:cNvCxnSpPr>
          <p:nvPr/>
        </p:nvCxnSpPr>
        <p:spPr>
          <a:xfrm>
            <a:off x="6840067" y="1566628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23DE015-86D9-C459-A5B0-187ABE48F868}"/>
              </a:ext>
            </a:extLst>
          </p:cNvPr>
          <p:cNvSpPr txBox="1"/>
          <p:nvPr/>
        </p:nvSpPr>
        <p:spPr>
          <a:xfrm>
            <a:off x="7108707" y="1272963"/>
            <a:ext cx="1976812" cy="308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B2545"/>
                </a:solidFill>
                <a:latin typeface="+mj-lt"/>
                <a:ea typeface="Inter"/>
                <a:cs typeface="Inter"/>
              </a:defRPr>
            </a:lvl1pPr>
          </a:lstStyle>
          <a:p>
            <a:r>
              <a:rPr lang="en-US" dirty="0">
                <a:latin typeface="+mn-lt"/>
                <a:sym typeface="Inter"/>
              </a:rPr>
              <a:t>Institutional Factors</a:t>
            </a:r>
          </a:p>
        </p:txBody>
      </p:sp>
      <p:cxnSp>
        <p:nvCxnSpPr>
          <p:cNvPr id="69" name="直接连接符 42">
            <a:extLst>
              <a:ext uri="{FF2B5EF4-FFF2-40B4-BE49-F238E27FC236}">
                <a16:creationId xmlns:a16="http://schemas.microsoft.com/office/drawing/2014/main" id="{AE60FBAD-51A2-9645-1BAF-E6CCB6C8242E}"/>
              </a:ext>
            </a:extLst>
          </p:cNvPr>
          <p:cNvCxnSpPr>
            <a:cxnSpLocks/>
          </p:cNvCxnSpPr>
          <p:nvPr/>
        </p:nvCxnSpPr>
        <p:spPr>
          <a:xfrm>
            <a:off x="6840067" y="4184320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6996701-3ABA-12ED-5B3A-01B2B03F0210}"/>
              </a:ext>
            </a:extLst>
          </p:cNvPr>
          <p:cNvSpPr txBox="1"/>
          <p:nvPr/>
        </p:nvSpPr>
        <p:spPr>
          <a:xfrm>
            <a:off x="7183191" y="3843674"/>
            <a:ext cx="3061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0" u="none" strike="noStrike" cap="none" dirty="0">
                <a:solidFill>
                  <a:srgbClr val="0B2545"/>
                </a:solidFill>
                <a:latin typeface="+mn-lt"/>
                <a:ea typeface="Inter"/>
                <a:cs typeface="Inter"/>
                <a:sym typeface="Inter"/>
              </a:rPr>
              <a:t>External Pressures</a:t>
            </a:r>
          </a:p>
        </p:txBody>
      </p:sp>
      <p:cxnSp>
        <p:nvCxnSpPr>
          <p:cNvPr id="71" name="直接连接符 42">
            <a:extLst>
              <a:ext uri="{FF2B5EF4-FFF2-40B4-BE49-F238E27FC236}">
                <a16:creationId xmlns:a16="http://schemas.microsoft.com/office/drawing/2014/main" id="{421B8F13-E3FA-99D5-6EE3-6EAD15D59C8F}"/>
              </a:ext>
            </a:extLst>
          </p:cNvPr>
          <p:cNvCxnSpPr>
            <a:cxnSpLocks/>
          </p:cNvCxnSpPr>
          <p:nvPr/>
        </p:nvCxnSpPr>
        <p:spPr>
          <a:xfrm>
            <a:off x="1301910" y="4166387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0D30507-124A-4128-F203-85BBF228FB11}"/>
              </a:ext>
            </a:extLst>
          </p:cNvPr>
          <p:cNvSpPr txBox="1"/>
          <p:nvPr/>
        </p:nvSpPr>
        <p:spPr>
          <a:xfrm>
            <a:off x="1595949" y="3866903"/>
            <a:ext cx="329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B2545"/>
                </a:solidFill>
                <a:latin typeface="+mn-lt"/>
                <a:ea typeface="Inter"/>
                <a:sym typeface="Inter"/>
              </a:rPr>
              <a:t>Quality &amp; Effectiveness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3E7070-5671-0A35-80DD-56732A361C7C}"/>
              </a:ext>
            </a:extLst>
          </p:cNvPr>
          <p:cNvSpPr txBox="1"/>
          <p:nvPr/>
        </p:nvSpPr>
        <p:spPr>
          <a:xfrm>
            <a:off x="1230189" y="1542338"/>
            <a:ext cx="496711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Planning Discontinuity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: Regime changes and unconstitutional transitions abruptly disrupt long-term plans.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Cycle Misalignment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: Electoral terms (4-5 years)conflict with vision frameworks (10-20 years).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Manifesto Tensions: 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Party priorities often override existing non-partisan national planning systems and plans.</a:t>
            </a:r>
            <a:endParaRPr lang="en-US" sz="14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BB20CA-58A1-BAB9-7498-D13379822B89}"/>
              </a:ext>
            </a:extLst>
          </p:cNvPr>
          <p:cNvSpPr txBox="1"/>
          <p:nvPr/>
        </p:nvSpPr>
        <p:spPr>
          <a:xfrm>
            <a:off x="1301909" y="4311843"/>
            <a:ext cx="46503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Prioritization Deficits</a:t>
            </a:r>
            <a:r>
              <a:rPr lang="en-US" dirty="0">
                <a:latin typeface="+mn-lt"/>
              </a:rPr>
              <a:t>: Lack of strict target limits transforms plans into broad "wish lists."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Macro Divergence</a:t>
            </a:r>
            <a:r>
              <a:rPr lang="en-US" dirty="0">
                <a:latin typeface="+mn-lt"/>
              </a:rPr>
              <a:t>: Macroeconomic projections frequently clash with realistic local production targets.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Alignment Hurdles</a:t>
            </a:r>
            <a:r>
              <a:rPr lang="en-US" dirty="0">
                <a:latin typeface="+mn-lt"/>
              </a:rPr>
              <a:t>: Hard to reconcile national agendas with both SDGs, African Union Agenda 2063, Doha </a:t>
            </a:r>
            <a:r>
              <a:rPr lang="en-US" dirty="0" err="1">
                <a:latin typeface="+mn-lt"/>
              </a:rPr>
              <a:t>Programme</a:t>
            </a:r>
            <a:r>
              <a:rPr lang="en-US" dirty="0">
                <a:latin typeface="+mn-lt"/>
              </a:rPr>
              <a:t> of Action etc.</a:t>
            </a:r>
            <a:endParaRPr lang="en-US" b="1" i="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7754540-CDF4-75A7-C25C-0ACCF67281AE}"/>
              </a:ext>
            </a:extLst>
          </p:cNvPr>
          <p:cNvSpPr txBox="1"/>
          <p:nvPr/>
        </p:nvSpPr>
        <p:spPr>
          <a:xfrm>
            <a:off x="6840067" y="1706547"/>
            <a:ext cx="49671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Budget / Plan alignment: </a:t>
            </a:r>
            <a:r>
              <a:rPr lang="en-US" dirty="0">
                <a:latin typeface="+mn-lt"/>
              </a:rPr>
              <a:t>Tensions between development plans and financing and expenditure plans.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Coordination Gaps: </a:t>
            </a:r>
            <a:r>
              <a:rPr lang="en-US" dirty="0">
                <a:latin typeface="+mn-lt"/>
              </a:rPr>
              <a:t>Poor coordination between central, subnational, and sectoral planning entities resulting in implementation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Data Bottlenecks: </a:t>
            </a:r>
            <a:r>
              <a:rPr lang="en-US" dirty="0">
                <a:latin typeface="+mn-lt"/>
              </a:rPr>
              <a:t>Statistical systems struggle to provide reliable, real-time metrics for tracking.</a:t>
            </a:r>
          </a:p>
        </p:txBody>
      </p:sp>
      <p:pic>
        <p:nvPicPr>
          <p:cNvPr id="4" name="Picture 291">
            <a:extLst>
              <a:ext uri="{FF2B5EF4-FFF2-40B4-BE49-F238E27FC236}">
                <a16:creationId xmlns:a16="http://schemas.microsoft.com/office/drawing/2014/main" id="{2EEA3FC4-A4F6-2968-CB65-884EBC77FD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266053" y="1299961"/>
            <a:ext cx="196287" cy="196287"/>
          </a:xfrm>
          <a:prstGeom prst="rect">
            <a:avLst/>
          </a:prstGeom>
        </p:spPr>
      </p:pic>
      <p:sp>
        <p:nvSpPr>
          <p:cNvPr id="12" name="TextBox 73">
            <a:extLst>
              <a:ext uri="{FF2B5EF4-FFF2-40B4-BE49-F238E27FC236}">
                <a16:creationId xmlns:a16="http://schemas.microsoft.com/office/drawing/2014/main" id="{1EA10A9A-3398-35B6-C01E-C87F6A74C925}"/>
              </a:ext>
            </a:extLst>
          </p:cNvPr>
          <p:cNvSpPr txBox="1"/>
          <p:nvPr/>
        </p:nvSpPr>
        <p:spPr>
          <a:xfrm>
            <a:off x="6895910" y="4287203"/>
            <a:ext cx="47583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Uncontrollable Variables: 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Conflicts, technological disruptions and climate anomalies invalidate baselines.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Fiscal Contraction: 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Shrinking fiscal space and high debt interest payments prevent proactive action.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Volatile Assumptive Models: </a:t>
            </a:r>
            <a:r>
              <a:rPr lang="en-US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Arial" panose="020B0604020202020204" pitchFamily="34" charset="0"/>
              </a:rPr>
              <a:t>Highly unstable global environments continuously derail core projections.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FF00190-02FB-452A-4718-8168ABF46C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755833" y="1238217"/>
            <a:ext cx="307980" cy="3079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30EE5FB-D4EF-2568-E6C0-19C369C0C2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87292">
            <a:off x="6829677" y="3841381"/>
            <a:ext cx="333430" cy="3079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D32B3D-F0F2-79B4-19C3-3FA1F87C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237305" y="3823072"/>
            <a:ext cx="308062" cy="3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82C8702D-846D-A484-9E16-975003F6300A}"/>
              </a:ext>
            </a:extLst>
          </p:cNvPr>
          <p:cNvCxnSpPr/>
          <p:nvPr/>
        </p:nvCxnSpPr>
        <p:spPr>
          <a:xfrm>
            <a:off x="499664" y="806587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06;p13">
            <a:extLst>
              <a:ext uri="{FF2B5EF4-FFF2-40B4-BE49-F238E27FC236}">
                <a16:creationId xmlns:a16="http://schemas.microsoft.com/office/drawing/2014/main" id="{CFCEF158-3BB7-2CF4-E373-BEE96E7FDFB4}"/>
              </a:ext>
            </a:extLst>
          </p:cNvPr>
          <p:cNvSpPr txBox="1"/>
          <p:nvPr/>
        </p:nvSpPr>
        <p:spPr>
          <a:xfrm>
            <a:off x="672430" y="38551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Scope &amp; Methodology: Benchmark Countries</a:t>
            </a:r>
          </a:p>
        </p:txBody>
      </p:sp>
      <p:sp>
        <p:nvSpPr>
          <p:cNvPr id="6" name="矩形: 圆角 45">
            <a:extLst>
              <a:ext uri="{FF2B5EF4-FFF2-40B4-BE49-F238E27FC236}">
                <a16:creationId xmlns:a16="http://schemas.microsoft.com/office/drawing/2014/main" id="{7BF3D41D-A176-6879-39FE-BB41F57DE86C}"/>
              </a:ext>
            </a:extLst>
          </p:cNvPr>
          <p:cNvSpPr>
            <a:spLocks/>
          </p:cNvSpPr>
          <p:nvPr/>
        </p:nvSpPr>
        <p:spPr>
          <a:xfrm>
            <a:off x="689410" y="987066"/>
            <a:ext cx="4164208" cy="2126968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42">
            <a:extLst>
              <a:ext uri="{FF2B5EF4-FFF2-40B4-BE49-F238E27FC236}">
                <a16:creationId xmlns:a16="http://schemas.microsoft.com/office/drawing/2014/main" id="{95F779C9-ECE9-9958-CB41-5A9D9EE44B69}"/>
              </a:ext>
            </a:extLst>
          </p:cNvPr>
          <p:cNvCxnSpPr>
            <a:cxnSpLocks/>
          </p:cNvCxnSpPr>
          <p:nvPr/>
        </p:nvCxnSpPr>
        <p:spPr>
          <a:xfrm>
            <a:off x="837952" y="135700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5">
            <a:extLst>
              <a:ext uri="{FF2B5EF4-FFF2-40B4-BE49-F238E27FC236}">
                <a16:creationId xmlns:a16="http://schemas.microsoft.com/office/drawing/2014/main" id="{6EE3C81A-F0BB-3CB9-B0A3-D330AA61ECF0}"/>
              </a:ext>
            </a:extLst>
          </p:cNvPr>
          <p:cNvSpPr txBox="1"/>
          <p:nvPr/>
        </p:nvSpPr>
        <p:spPr>
          <a:xfrm>
            <a:off x="832038" y="1040414"/>
            <a:ext cx="2823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Analytical methodology</a:t>
            </a: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E14A46A8-4728-37BF-A668-32D927C370D8}"/>
              </a:ext>
            </a:extLst>
          </p:cNvPr>
          <p:cNvGrpSpPr/>
          <p:nvPr/>
        </p:nvGrpSpPr>
        <p:grpSpPr>
          <a:xfrm>
            <a:off x="873515" y="1427386"/>
            <a:ext cx="3869636" cy="1600437"/>
            <a:chOff x="533400" y="1927358"/>
            <a:chExt cx="3407004" cy="459938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C6044541-1B55-1347-95B3-C3A456CB9E95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21">
              <a:extLst>
                <a:ext uri="{FF2B5EF4-FFF2-40B4-BE49-F238E27FC236}">
                  <a16:creationId xmlns:a16="http://schemas.microsoft.com/office/drawing/2014/main" id="{AE885D91-00BE-A898-0775-6EF28CAD1B58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0">
            <a:extLst>
              <a:ext uri="{FF2B5EF4-FFF2-40B4-BE49-F238E27FC236}">
                <a16:creationId xmlns:a16="http://schemas.microsoft.com/office/drawing/2014/main" id="{FD683F3E-4DA5-37A5-28E8-CD91AE17C3C8}"/>
              </a:ext>
            </a:extLst>
          </p:cNvPr>
          <p:cNvSpPr txBox="1"/>
          <p:nvPr/>
        </p:nvSpPr>
        <p:spPr>
          <a:xfrm>
            <a:off x="954582" y="1438430"/>
            <a:ext cx="3788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Based on extensive desk reviews and country-level expert inputs.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9 benchmark countries</a:t>
            </a:r>
            <a:r>
              <a:rPr lang="zh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zh-CN" dirty="0"/>
              <a:t>selected across </a:t>
            </a: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zh-CN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regions</a:t>
            </a:r>
            <a:r>
              <a:rPr lang="zh-CN" altLang="zh-CN" dirty="0"/>
              <a:t>, based on </a:t>
            </a:r>
            <a:r>
              <a:rPr lang="zh-CN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 criteria</a:t>
            </a:r>
            <a:r>
              <a:rPr lang="zh-CN" altLang="zh-CN" dirty="0"/>
              <a:t>:</a:t>
            </a:r>
            <a:br>
              <a:rPr lang="zh-CN" altLang="zh-CN" dirty="0"/>
            </a:br>
            <a:r>
              <a:rPr lang="zh-CN" altLang="zh-CN" b="1" dirty="0"/>
              <a:t>(1)</a:t>
            </a:r>
            <a:r>
              <a:rPr lang="zh-CN" altLang="zh-CN" dirty="0"/>
              <a:t> System of government | </a:t>
            </a:r>
            <a:r>
              <a:rPr lang="zh-CN" altLang="zh-CN" b="1" dirty="0"/>
              <a:t>(2)</a:t>
            </a:r>
            <a:r>
              <a:rPr lang="zh-CN" altLang="zh-CN" dirty="0"/>
              <a:t> Income status | </a:t>
            </a:r>
            <a:r>
              <a:rPr lang="zh-CN" altLang="zh-CN" b="1" dirty="0"/>
              <a:t>(3)</a:t>
            </a:r>
            <a:r>
              <a:rPr lang="zh-CN" altLang="zh-CN" dirty="0"/>
              <a:t> Distinctive planning features</a:t>
            </a:r>
            <a:endParaRPr lang="en-US" dirty="0"/>
          </a:p>
        </p:txBody>
      </p:sp>
      <p:sp>
        <p:nvSpPr>
          <p:cNvPr id="14" name="矩形: 圆角 45">
            <a:extLst>
              <a:ext uri="{FF2B5EF4-FFF2-40B4-BE49-F238E27FC236}">
                <a16:creationId xmlns:a16="http://schemas.microsoft.com/office/drawing/2014/main" id="{873545E2-85DE-AE14-3ECF-DE822BD25A6F}"/>
              </a:ext>
            </a:extLst>
          </p:cNvPr>
          <p:cNvSpPr>
            <a:spLocks/>
          </p:cNvSpPr>
          <p:nvPr/>
        </p:nvSpPr>
        <p:spPr>
          <a:xfrm>
            <a:off x="730050" y="3334025"/>
            <a:ext cx="4164208" cy="2873733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42">
            <a:extLst>
              <a:ext uri="{FF2B5EF4-FFF2-40B4-BE49-F238E27FC236}">
                <a16:creationId xmlns:a16="http://schemas.microsoft.com/office/drawing/2014/main" id="{2A0A12A8-444D-A8B7-4032-0C753478422C}"/>
              </a:ext>
            </a:extLst>
          </p:cNvPr>
          <p:cNvCxnSpPr>
            <a:cxnSpLocks/>
          </p:cNvCxnSpPr>
          <p:nvPr/>
        </p:nvCxnSpPr>
        <p:spPr>
          <a:xfrm>
            <a:off x="878592" y="370396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37EEE3-35E2-7D11-ABA1-27819373EB50}"/>
              </a:ext>
            </a:extLst>
          </p:cNvPr>
          <p:cNvSpPr txBox="1"/>
          <p:nvPr/>
        </p:nvSpPr>
        <p:spPr>
          <a:xfrm>
            <a:off x="872678" y="3387374"/>
            <a:ext cx="371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Institutional origin and Background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82C36-A2ED-369F-D296-136C86B86857}"/>
              </a:ext>
            </a:extLst>
          </p:cNvPr>
          <p:cNvSpPr txBox="1"/>
          <p:nvPr/>
        </p:nvSpPr>
        <p:spPr>
          <a:xfrm>
            <a:off x="1178102" y="3884440"/>
            <a:ext cx="36885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zh-CN" b="1" dirty="0"/>
              <a:t>Member State Request</a:t>
            </a:r>
          </a:p>
          <a:p>
            <a:pPr>
              <a:buNone/>
            </a:pPr>
            <a:r>
              <a:rPr lang="zh-CN" altLang="zh-CN" dirty="0"/>
              <a:t>Initiated upon a request to the UN to support a newly established Ministry of Planning.</a:t>
            </a:r>
          </a:p>
          <a:p>
            <a:pPr>
              <a:buNone/>
            </a:pPr>
            <a:r>
              <a:rPr lang="zh-CN" altLang="zh-CN" b="1" dirty="0"/>
              <a:t>ECA Collaborative Ecosystem</a:t>
            </a:r>
          </a:p>
          <a:p>
            <a:pPr>
              <a:buNone/>
            </a:pPr>
            <a:r>
              <a:rPr lang="zh-CN" altLang="zh-CN" dirty="0"/>
              <a:t>Led by ECA, leveraging multi-agency Issue-Based Coalitions for comprehensive recommendations.</a:t>
            </a:r>
          </a:p>
          <a:p>
            <a:pPr>
              <a:buNone/>
            </a:pPr>
            <a:r>
              <a:rPr lang="zh-CN" altLang="zh-CN" b="1" dirty="0"/>
              <a:t>Desk Reviews &amp; Experts</a:t>
            </a:r>
          </a:p>
          <a:p>
            <a:pPr>
              <a:buNone/>
            </a:pPr>
            <a:r>
              <a:rPr lang="zh-CN" altLang="zh-CN" dirty="0"/>
              <a:t>Rigorous global literature review combined with target expert validation sessions.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06AB50F-39B3-064F-959D-7DE46B9921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756" y="5419570"/>
            <a:ext cx="340583" cy="34058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43E78C-ECDB-2A55-33CA-F2A2EDC1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390" y="4536189"/>
            <a:ext cx="319313" cy="3193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9370D46-500E-3D6A-B33A-8EA237E68B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038" y="3935149"/>
            <a:ext cx="319229" cy="319229"/>
          </a:xfrm>
          <a:prstGeom prst="rect">
            <a:avLst/>
          </a:prstGeom>
        </p:spPr>
      </p:pic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6111C3A9-0F09-A7DE-CC0F-690E301AB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92877"/>
              </p:ext>
            </p:extLst>
          </p:nvPr>
        </p:nvGraphicFramePr>
        <p:xfrm>
          <a:off x="5078363" y="919885"/>
          <a:ext cx="6880941" cy="5499612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215747">
                  <a:extLst>
                    <a:ext uri="{9D8B030D-6E8A-4147-A177-3AD203B41FA5}">
                      <a16:colId xmlns:a16="http://schemas.microsoft.com/office/drawing/2014/main" val="1433690627"/>
                    </a:ext>
                  </a:extLst>
                </a:gridCol>
                <a:gridCol w="782906">
                  <a:extLst>
                    <a:ext uri="{9D8B030D-6E8A-4147-A177-3AD203B41FA5}">
                      <a16:colId xmlns:a16="http://schemas.microsoft.com/office/drawing/2014/main" val="1951557720"/>
                    </a:ext>
                  </a:extLst>
                </a:gridCol>
                <a:gridCol w="1196104">
                  <a:extLst>
                    <a:ext uri="{9D8B030D-6E8A-4147-A177-3AD203B41FA5}">
                      <a16:colId xmlns:a16="http://schemas.microsoft.com/office/drawing/2014/main" val="1481720119"/>
                    </a:ext>
                  </a:extLst>
                </a:gridCol>
                <a:gridCol w="3686184">
                  <a:extLst>
                    <a:ext uri="{9D8B030D-6E8A-4147-A177-3AD203B41FA5}">
                      <a16:colId xmlns:a16="http://schemas.microsoft.com/office/drawing/2014/main" val="2971282525"/>
                    </a:ext>
                  </a:extLst>
                </a:gridCol>
              </a:tblGrid>
              <a:tr h="2581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Country</a:t>
                      </a:r>
                    </a:p>
                  </a:txBody>
                  <a:tcPr marL="45563" marR="45563" marT="22782" marB="2278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Political System</a:t>
                      </a:r>
                    </a:p>
                  </a:txBody>
                  <a:tcPr marL="45563" marR="45563" marT="22782" marB="2278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Income Status</a:t>
                      </a:r>
                    </a:p>
                  </a:txBody>
                  <a:tcPr marL="45563" marR="45563" marT="22782" marB="2278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Distinguishing Feature of Planning System</a:t>
                      </a:r>
                    </a:p>
                  </a:txBody>
                  <a:tcPr marL="45563" marR="45563" marT="22782" marB="2278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66555"/>
                  </a:ext>
                </a:extLst>
              </a:tr>
              <a:tr h="151878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Africa</a:t>
                      </a:r>
                    </a:p>
                  </a:txBody>
                  <a:tcPr marL="45563" marR="45563" marT="22782" marB="2278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53403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 dirty="0">
                          <a:latin typeface="+mn-lt"/>
                        </a:rPr>
                        <a:t>Botswana</a:t>
                      </a:r>
                      <a:endParaRPr lang="zh-CN" sz="1400" dirty="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Unitary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Upper-Middle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High levels of </a:t>
                      </a:r>
                      <a:r>
                        <a:rPr lang="zh-CN" sz="1400" b="1">
                          <a:latin typeface="+mn-lt"/>
                        </a:rPr>
                        <a:t>transparency and fiscal accountability</a:t>
                      </a:r>
                      <a:r>
                        <a:rPr lang="zh-CN" sz="1400">
                          <a:latin typeface="+mn-lt"/>
                        </a:rPr>
                        <a:t> in allocation.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2417311936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Ethiopia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Federal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Low-Income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Sustained focus on </a:t>
                      </a:r>
                      <a:r>
                        <a:rPr lang="zh-CN" sz="1400" b="1">
                          <a:latin typeface="+mn-lt"/>
                        </a:rPr>
                        <a:t>rapid, state-led industrial growth</a:t>
                      </a:r>
                      <a:r>
                        <a:rPr lang="zh-CN" sz="1400">
                          <a:latin typeface="+mn-lt"/>
                        </a:rPr>
                        <a:t> models.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2591985445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Ghana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Unitary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Low-Middle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Highly institutionalized </a:t>
                      </a:r>
                      <a:r>
                        <a:rPr lang="zh-CN" sz="1400" b="1">
                          <a:latin typeface="+mn-lt"/>
                        </a:rPr>
                        <a:t>decentralized national planning</a:t>
                      </a:r>
                      <a:r>
                        <a:rPr lang="zh-CN" sz="1400">
                          <a:latin typeface="+mn-lt"/>
                        </a:rPr>
                        <a:t>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2341095208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Nigeria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Federal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Low-Middle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Direct integration of </a:t>
                      </a:r>
                      <a:r>
                        <a:rPr lang="zh-CN" sz="1400" b="1">
                          <a:latin typeface="+mn-lt"/>
                        </a:rPr>
                        <a:t>planning and core budget functions</a:t>
                      </a:r>
                      <a:r>
                        <a:rPr lang="zh-CN" sz="1400">
                          <a:latin typeface="+mn-lt"/>
                        </a:rPr>
                        <a:t>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2817017534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Rwanda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Unitary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Low-Income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Unified </a:t>
                      </a:r>
                      <a:r>
                        <a:rPr lang="zh-CN" sz="1400" b="1" dirty="0">
                          <a:latin typeface="+mn-lt"/>
                        </a:rPr>
                        <a:t>Imihigo accountability metrics</a:t>
                      </a:r>
                      <a:r>
                        <a:rPr lang="zh-CN" sz="1400" dirty="0">
                          <a:latin typeface="+mn-lt"/>
                        </a:rPr>
                        <a:t> and active gender parity.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3082682179"/>
                  </a:ext>
                </a:extLst>
              </a:tr>
              <a:tr h="151878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Asia</a:t>
                      </a:r>
                    </a:p>
                  </a:txBody>
                  <a:tcPr marL="45563" marR="45563" marT="22782" marB="2278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41126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Indonesia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Unitary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Low-Middle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Inclusive, digital, and consultative </a:t>
                      </a:r>
                      <a:r>
                        <a:rPr lang="zh-CN" sz="1400" b="1">
                          <a:latin typeface="+mn-lt"/>
                        </a:rPr>
                        <a:t>e-Musrenbang platform</a:t>
                      </a:r>
                      <a:r>
                        <a:rPr lang="zh-CN" sz="1400">
                          <a:latin typeface="+mn-lt"/>
                        </a:rPr>
                        <a:t>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1009743809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Republic of Korea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Unitary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High-Income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Strong, centralized leadership driving </a:t>
                      </a:r>
                      <a:r>
                        <a:rPr lang="zh-CN" sz="1400" b="1" dirty="0">
                          <a:latin typeface="+mn-lt"/>
                        </a:rPr>
                        <a:t>rapid, diversified exports</a:t>
                      </a:r>
                      <a:r>
                        <a:rPr lang="zh-CN" sz="1400" dirty="0">
                          <a:latin typeface="+mn-lt"/>
                        </a:rPr>
                        <a:t>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1040300934"/>
                  </a:ext>
                </a:extLst>
              </a:tr>
              <a:tr h="151878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America</a:t>
                      </a:r>
                    </a:p>
                  </a:txBody>
                  <a:tcPr marL="45563" marR="45563" marT="22782" marB="227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43744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Brazil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Federal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Upper-Middle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latin typeface="+mn-lt"/>
                        </a:rPr>
                        <a:t>Robust </a:t>
                      </a:r>
                      <a:r>
                        <a:rPr lang="zh-CN" sz="1400" b="1">
                          <a:latin typeface="+mn-lt"/>
                        </a:rPr>
                        <a:t>social protection networks</a:t>
                      </a:r>
                      <a:r>
                        <a:rPr lang="zh-CN" sz="1400">
                          <a:latin typeface="+mn-lt"/>
                        </a:rPr>
                        <a:t> coupled with budget integration.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3824453358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b="1">
                          <a:latin typeface="+mn-lt"/>
                        </a:rPr>
                        <a:t>Canada</a:t>
                      </a:r>
                      <a:endParaRPr lang="zh-CN" sz="1400">
                        <a:latin typeface="+mn-lt"/>
                      </a:endParaRP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Federal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High-Income</a:t>
                      </a:r>
                    </a:p>
                  </a:txBody>
                  <a:tcPr marL="45563" marR="45563" marT="22782" marB="227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latin typeface="+mn-lt"/>
                        </a:rPr>
                        <a:t>Strong, federally coordinated </a:t>
                      </a:r>
                      <a:r>
                        <a:rPr lang="zh-CN" sz="1400" b="1" dirty="0">
                          <a:latin typeface="+mn-lt"/>
                        </a:rPr>
                        <a:t>public health and social security</a:t>
                      </a:r>
                      <a:r>
                        <a:rPr lang="zh-CN" sz="1400" dirty="0">
                          <a:latin typeface="+mn-lt"/>
                        </a:rPr>
                        <a:t>.</a:t>
                      </a:r>
                    </a:p>
                  </a:txBody>
                  <a:tcPr marL="45563" marR="45563" marT="22782" marB="22782" anchor="ctr"/>
                </a:tc>
                <a:extLst>
                  <a:ext uri="{0D108BD9-81ED-4DB2-BD59-A6C34878D82A}">
                    <a16:rowId xmlns:a16="http://schemas.microsoft.com/office/drawing/2014/main" val="327560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8861-5867-6C08-2A4A-4E644748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602307D6-F92D-434F-D4C7-5B814485F333}"/>
              </a:ext>
            </a:extLst>
          </p:cNvPr>
          <p:cNvCxnSpPr/>
          <p:nvPr/>
        </p:nvCxnSpPr>
        <p:spPr>
          <a:xfrm>
            <a:off x="499664" y="806587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06;p13">
            <a:extLst>
              <a:ext uri="{FF2B5EF4-FFF2-40B4-BE49-F238E27FC236}">
                <a16:creationId xmlns:a16="http://schemas.microsoft.com/office/drawing/2014/main" id="{FB48668D-E2FB-5821-C898-8720A7342924}"/>
              </a:ext>
            </a:extLst>
          </p:cNvPr>
          <p:cNvSpPr txBox="1"/>
          <p:nvPr/>
        </p:nvSpPr>
        <p:spPr>
          <a:xfrm>
            <a:off x="672430" y="38551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Lessons Learned from Case Countries </a:t>
            </a:r>
          </a:p>
        </p:txBody>
      </p:sp>
      <p:sp>
        <p:nvSpPr>
          <p:cNvPr id="2" name="矩形: 圆角 45">
            <a:extLst>
              <a:ext uri="{FF2B5EF4-FFF2-40B4-BE49-F238E27FC236}">
                <a16:creationId xmlns:a16="http://schemas.microsoft.com/office/drawing/2014/main" id="{6E3B95C2-6BD2-EE62-FD20-80EAB7181B04}"/>
              </a:ext>
            </a:extLst>
          </p:cNvPr>
          <p:cNvSpPr>
            <a:spLocks/>
          </p:cNvSpPr>
          <p:nvPr/>
        </p:nvSpPr>
        <p:spPr>
          <a:xfrm>
            <a:off x="689410" y="98706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FA423DB4-5F58-210F-B9BA-0AF414D219FE}"/>
              </a:ext>
            </a:extLst>
          </p:cNvPr>
          <p:cNvSpPr txBox="1"/>
          <p:nvPr/>
        </p:nvSpPr>
        <p:spPr>
          <a:xfrm>
            <a:off x="730437" y="1040414"/>
            <a:ext cx="3871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Institutional Roles &amp; Responsibilities</a:t>
            </a:r>
            <a:endParaRPr lang="en-US" sz="1600" b="1" dirty="0"/>
          </a:p>
        </p:txBody>
      </p:sp>
      <p:cxnSp>
        <p:nvCxnSpPr>
          <p:cNvPr id="112" name="直接连接符 42">
            <a:extLst>
              <a:ext uri="{FF2B5EF4-FFF2-40B4-BE49-F238E27FC236}">
                <a16:creationId xmlns:a16="http://schemas.microsoft.com/office/drawing/2014/main" id="{3304E6C1-C199-FF9C-0FD2-3522B0A66BBD}"/>
              </a:ext>
            </a:extLst>
          </p:cNvPr>
          <p:cNvCxnSpPr>
            <a:cxnSpLocks/>
          </p:cNvCxnSpPr>
          <p:nvPr/>
        </p:nvCxnSpPr>
        <p:spPr>
          <a:xfrm>
            <a:off x="766832" y="135700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7">
            <a:extLst>
              <a:ext uri="{FF2B5EF4-FFF2-40B4-BE49-F238E27FC236}">
                <a16:creationId xmlns:a16="http://schemas.microsoft.com/office/drawing/2014/main" id="{90A6F21D-6E49-E314-0480-049BF7AB5BED}"/>
              </a:ext>
            </a:extLst>
          </p:cNvPr>
          <p:cNvGrpSpPr/>
          <p:nvPr/>
        </p:nvGrpSpPr>
        <p:grpSpPr>
          <a:xfrm>
            <a:off x="832875" y="1427386"/>
            <a:ext cx="3373365" cy="2042367"/>
            <a:chOff x="533400" y="1927358"/>
            <a:chExt cx="3407004" cy="459938"/>
          </a:xfrm>
        </p:grpSpPr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id="{0176FC20-C7A9-E495-1A15-D8F1ECD317DE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21">
              <a:extLst>
                <a:ext uri="{FF2B5EF4-FFF2-40B4-BE49-F238E27FC236}">
                  <a16:creationId xmlns:a16="http://schemas.microsoft.com/office/drawing/2014/main" id="{11EDA36A-B9B1-C949-AEA2-7176DA94713B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40">
            <a:extLst>
              <a:ext uri="{FF2B5EF4-FFF2-40B4-BE49-F238E27FC236}">
                <a16:creationId xmlns:a16="http://schemas.microsoft.com/office/drawing/2014/main" id="{D66E9FD3-3EE4-0177-8CE5-F492C052C6FA}"/>
              </a:ext>
            </a:extLst>
          </p:cNvPr>
          <p:cNvSpPr txBox="1"/>
          <p:nvPr/>
        </p:nvSpPr>
        <p:spPr>
          <a:xfrm>
            <a:off x="972839" y="1770728"/>
            <a:ext cx="3416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 </a:t>
            </a:r>
            <a:r>
              <a:rPr lang="zh-CN" altLang="zh-CN" b="1" dirty="0"/>
              <a:t>Location varies</a:t>
            </a:r>
            <a:r>
              <a:rPr lang="zh-CN" altLang="zh-CN" dirty="0"/>
              <a:t> – Separate from MoF: 6 countries | Merged: Rwanda</a:t>
            </a:r>
            <a:endParaRPr lang="en-US" altLang="zh-CN" dirty="0"/>
          </a:p>
          <a:p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Frequent restructuring</a:t>
            </a:r>
            <a:r>
              <a:rPr lang="zh-CN" altLang="zh-CN" dirty="0"/>
              <a:t> – Ethiopia, Ghana, Kenya, South Africa (signals dissatisfaction)</a:t>
            </a:r>
            <a:endParaRPr lang="en-US" dirty="0"/>
          </a:p>
        </p:txBody>
      </p:sp>
      <p:sp>
        <p:nvSpPr>
          <p:cNvPr id="118" name="矩形: 圆角 45">
            <a:extLst>
              <a:ext uri="{FF2B5EF4-FFF2-40B4-BE49-F238E27FC236}">
                <a16:creationId xmlns:a16="http://schemas.microsoft.com/office/drawing/2014/main" id="{6A3B0839-0A63-93E9-45D9-BCD720AB40C9}"/>
              </a:ext>
            </a:extLst>
          </p:cNvPr>
          <p:cNvSpPr>
            <a:spLocks/>
          </p:cNvSpPr>
          <p:nvPr/>
        </p:nvSpPr>
        <p:spPr>
          <a:xfrm>
            <a:off x="689410" y="370994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9" name="TextBox 15">
            <a:extLst>
              <a:ext uri="{FF2B5EF4-FFF2-40B4-BE49-F238E27FC236}">
                <a16:creationId xmlns:a16="http://schemas.microsoft.com/office/drawing/2014/main" id="{A1AAFC01-0A54-35C6-DA33-BCC5A6D574C4}"/>
              </a:ext>
            </a:extLst>
          </p:cNvPr>
          <p:cNvSpPr txBox="1"/>
          <p:nvPr/>
        </p:nvSpPr>
        <p:spPr>
          <a:xfrm>
            <a:off x="1116518" y="3763294"/>
            <a:ext cx="2823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Accountability &amp; Inclusion</a:t>
            </a:r>
            <a:endParaRPr lang="en-US" sz="1600" b="1" dirty="0"/>
          </a:p>
        </p:txBody>
      </p:sp>
      <p:cxnSp>
        <p:nvCxnSpPr>
          <p:cNvPr id="120" name="直接连接符 42">
            <a:extLst>
              <a:ext uri="{FF2B5EF4-FFF2-40B4-BE49-F238E27FC236}">
                <a16:creationId xmlns:a16="http://schemas.microsoft.com/office/drawing/2014/main" id="{7A4EB827-1BE5-8D38-F7D2-6D95DBB7D40C}"/>
              </a:ext>
            </a:extLst>
          </p:cNvPr>
          <p:cNvCxnSpPr>
            <a:cxnSpLocks/>
          </p:cNvCxnSpPr>
          <p:nvPr/>
        </p:nvCxnSpPr>
        <p:spPr>
          <a:xfrm>
            <a:off x="766832" y="407988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7">
            <a:extLst>
              <a:ext uri="{FF2B5EF4-FFF2-40B4-BE49-F238E27FC236}">
                <a16:creationId xmlns:a16="http://schemas.microsoft.com/office/drawing/2014/main" id="{A0A7CD65-7DF4-0D5F-1BF8-F7483ED5162B}"/>
              </a:ext>
            </a:extLst>
          </p:cNvPr>
          <p:cNvGrpSpPr/>
          <p:nvPr/>
        </p:nvGrpSpPr>
        <p:grpSpPr>
          <a:xfrm>
            <a:off x="832875" y="4150266"/>
            <a:ext cx="3373365" cy="2042367"/>
            <a:chOff x="533400" y="1927358"/>
            <a:chExt cx="3407004" cy="459938"/>
          </a:xfrm>
        </p:grpSpPr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DA243F8C-022E-3345-F049-2C2AEBACC8AA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21">
              <a:extLst>
                <a:ext uri="{FF2B5EF4-FFF2-40B4-BE49-F238E27FC236}">
                  <a16:creationId xmlns:a16="http://schemas.microsoft.com/office/drawing/2014/main" id="{98E261C4-F908-461C-729A-5D98BBC42219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40">
            <a:extLst>
              <a:ext uri="{FF2B5EF4-FFF2-40B4-BE49-F238E27FC236}">
                <a16:creationId xmlns:a16="http://schemas.microsoft.com/office/drawing/2014/main" id="{9504F7DC-36D3-FE55-D5A0-DB2A8877B1CA}"/>
              </a:ext>
            </a:extLst>
          </p:cNvPr>
          <p:cNvSpPr txBox="1"/>
          <p:nvPr/>
        </p:nvSpPr>
        <p:spPr>
          <a:xfrm>
            <a:off x="934261" y="4232430"/>
            <a:ext cx="3364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</a:t>
            </a:r>
            <a:r>
              <a:rPr lang="zh-CN" altLang="zh-CN" b="1" dirty="0"/>
              <a:t>Rwanda (Imihigo)</a:t>
            </a:r>
            <a:r>
              <a:rPr lang="zh-CN" altLang="zh-CN" dirty="0"/>
              <a:t> – Performance contracts: indicators, targets, rewards → results culture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Indonesia (e-Musrenbang)</a:t>
            </a:r>
            <a:r>
              <a:rPr lang="zh-CN" altLang="zh-CN" dirty="0"/>
              <a:t> – Digital platform for citizen input → inclusive budgeting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Rep. Korea</a:t>
            </a:r>
            <a:r>
              <a:rPr lang="zh-CN" altLang="zh-CN" dirty="0"/>
              <a:t> – Stakeholder dialogues throughout, not just design phase</a:t>
            </a:r>
            <a:endParaRPr lang="en-US" dirty="0"/>
          </a:p>
        </p:txBody>
      </p:sp>
      <p:sp>
        <p:nvSpPr>
          <p:cNvPr id="125" name="矩形: 圆角 45">
            <a:extLst>
              <a:ext uri="{FF2B5EF4-FFF2-40B4-BE49-F238E27FC236}">
                <a16:creationId xmlns:a16="http://schemas.microsoft.com/office/drawing/2014/main" id="{CC3511A8-6D4E-DBF0-9B63-127BA50DB5C4}"/>
              </a:ext>
            </a:extLst>
          </p:cNvPr>
          <p:cNvSpPr>
            <a:spLocks/>
          </p:cNvSpPr>
          <p:nvPr/>
        </p:nvSpPr>
        <p:spPr>
          <a:xfrm>
            <a:off x="4499410" y="98706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6" name="TextBox 15">
            <a:extLst>
              <a:ext uri="{FF2B5EF4-FFF2-40B4-BE49-F238E27FC236}">
                <a16:creationId xmlns:a16="http://schemas.microsoft.com/office/drawing/2014/main" id="{26153615-56F3-B013-9A90-CC672E1BCD41}"/>
              </a:ext>
            </a:extLst>
          </p:cNvPr>
          <p:cNvSpPr txBox="1"/>
          <p:nvPr/>
        </p:nvSpPr>
        <p:spPr>
          <a:xfrm>
            <a:off x="4702998" y="1040414"/>
            <a:ext cx="341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Strong Leadership Commitment</a:t>
            </a:r>
            <a:endParaRPr lang="en-US" sz="1600" b="1" dirty="0"/>
          </a:p>
        </p:txBody>
      </p:sp>
      <p:cxnSp>
        <p:nvCxnSpPr>
          <p:cNvPr id="127" name="直接连接符 42">
            <a:extLst>
              <a:ext uri="{FF2B5EF4-FFF2-40B4-BE49-F238E27FC236}">
                <a16:creationId xmlns:a16="http://schemas.microsoft.com/office/drawing/2014/main" id="{AFE6E816-4808-FCDD-0CD8-6C15DB682E10}"/>
              </a:ext>
            </a:extLst>
          </p:cNvPr>
          <p:cNvCxnSpPr>
            <a:cxnSpLocks/>
          </p:cNvCxnSpPr>
          <p:nvPr/>
        </p:nvCxnSpPr>
        <p:spPr>
          <a:xfrm>
            <a:off x="4576832" y="135700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7">
            <a:extLst>
              <a:ext uri="{FF2B5EF4-FFF2-40B4-BE49-F238E27FC236}">
                <a16:creationId xmlns:a16="http://schemas.microsoft.com/office/drawing/2014/main" id="{01A53332-1FAA-5167-F06F-F769C3EE67F4}"/>
              </a:ext>
            </a:extLst>
          </p:cNvPr>
          <p:cNvGrpSpPr/>
          <p:nvPr/>
        </p:nvGrpSpPr>
        <p:grpSpPr>
          <a:xfrm>
            <a:off x="4642875" y="1427386"/>
            <a:ext cx="3373365" cy="2042367"/>
            <a:chOff x="533400" y="1927358"/>
            <a:chExt cx="3407004" cy="459938"/>
          </a:xfrm>
        </p:grpSpPr>
        <p:sp>
          <p:nvSpPr>
            <p:cNvPr id="129" name="Rectangle 20">
              <a:extLst>
                <a:ext uri="{FF2B5EF4-FFF2-40B4-BE49-F238E27FC236}">
                  <a16:creationId xmlns:a16="http://schemas.microsoft.com/office/drawing/2014/main" id="{D3BF44DE-2DFA-A683-E675-4F40EA46AA33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21">
              <a:extLst>
                <a:ext uri="{FF2B5EF4-FFF2-40B4-BE49-F238E27FC236}">
                  <a16:creationId xmlns:a16="http://schemas.microsoft.com/office/drawing/2014/main" id="{92883CA3-4966-0D93-9C5F-BE0697B4EA47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40">
            <a:extLst>
              <a:ext uri="{FF2B5EF4-FFF2-40B4-BE49-F238E27FC236}">
                <a16:creationId xmlns:a16="http://schemas.microsoft.com/office/drawing/2014/main" id="{E31B0CE8-C4AC-74C3-DB24-999867446D38}"/>
              </a:ext>
            </a:extLst>
          </p:cNvPr>
          <p:cNvSpPr txBox="1"/>
          <p:nvPr/>
        </p:nvSpPr>
        <p:spPr>
          <a:xfrm>
            <a:off x="4784902" y="1438430"/>
            <a:ext cx="3332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 </a:t>
            </a:r>
            <a:r>
              <a:rPr lang="zh-CN" altLang="zh-CN" b="1" dirty="0"/>
              <a:t>Rep. Korea</a:t>
            </a:r>
            <a:r>
              <a:rPr lang="zh-CN" altLang="zh-CN" dirty="0"/>
              <a:t> – EPB = "super ministry" (Deputy PM); President chaired 152 monthly meetings, missed only 5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Ghana</a:t>
            </a:r>
            <a:r>
              <a:rPr lang="zh-CN" altLang="zh-CN" dirty="0"/>
              <a:t> – Commission </a:t>
            </a:r>
            <a:r>
              <a:rPr lang="zh-CN" altLang="zh-CN" b="1" dirty="0"/>
              <a:t>not at cabinet</a:t>
            </a:r>
            <a:r>
              <a:rPr lang="zh-CN" altLang="zh-CN" dirty="0"/>
              <a:t> → decisions non-binding; MoF dominates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Ethiopia</a:t>
            </a:r>
            <a:r>
              <a:rPr lang="zh-CN" altLang="zh-CN" dirty="0"/>
              <a:t> – Separate from PM but </a:t>
            </a:r>
            <a:r>
              <a:rPr lang="zh-CN" altLang="zh-CN" b="1" dirty="0"/>
              <a:t>strong PM backing</a:t>
            </a:r>
            <a:endParaRPr lang="en-US" dirty="0"/>
          </a:p>
        </p:txBody>
      </p:sp>
      <p:sp>
        <p:nvSpPr>
          <p:cNvPr id="132" name="矩形: 圆角 45">
            <a:extLst>
              <a:ext uri="{FF2B5EF4-FFF2-40B4-BE49-F238E27FC236}">
                <a16:creationId xmlns:a16="http://schemas.microsoft.com/office/drawing/2014/main" id="{FB86B0B1-6C24-437C-21BB-EEDFB59D9AAE}"/>
              </a:ext>
            </a:extLst>
          </p:cNvPr>
          <p:cNvSpPr>
            <a:spLocks/>
          </p:cNvSpPr>
          <p:nvPr/>
        </p:nvSpPr>
        <p:spPr>
          <a:xfrm>
            <a:off x="4499410" y="370994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3" name="TextBox 15">
            <a:extLst>
              <a:ext uri="{FF2B5EF4-FFF2-40B4-BE49-F238E27FC236}">
                <a16:creationId xmlns:a16="http://schemas.microsoft.com/office/drawing/2014/main" id="{5A8E03DD-D1AD-B60F-52FE-4DD6DEBEEF51}"/>
              </a:ext>
            </a:extLst>
          </p:cNvPr>
          <p:cNvSpPr txBox="1"/>
          <p:nvPr/>
        </p:nvSpPr>
        <p:spPr>
          <a:xfrm>
            <a:off x="4601398" y="3763294"/>
            <a:ext cx="3627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Continuity in Plan Implementation</a:t>
            </a:r>
            <a:endParaRPr lang="en-US" sz="1600" b="1" dirty="0"/>
          </a:p>
        </p:txBody>
      </p:sp>
      <p:cxnSp>
        <p:nvCxnSpPr>
          <p:cNvPr id="134" name="直接连接符 42">
            <a:extLst>
              <a:ext uri="{FF2B5EF4-FFF2-40B4-BE49-F238E27FC236}">
                <a16:creationId xmlns:a16="http://schemas.microsoft.com/office/drawing/2014/main" id="{F95954D3-6FBB-BAFD-235A-A00F2E7FC839}"/>
              </a:ext>
            </a:extLst>
          </p:cNvPr>
          <p:cNvCxnSpPr>
            <a:cxnSpLocks/>
          </p:cNvCxnSpPr>
          <p:nvPr/>
        </p:nvCxnSpPr>
        <p:spPr>
          <a:xfrm>
            <a:off x="4576832" y="407988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7">
            <a:extLst>
              <a:ext uri="{FF2B5EF4-FFF2-40B4-BE49-F238E27FC236}">
                <a16:creationId xmlns:a16="http://schemas.microsoft.com/office/drawing/2014/main" id="{D7B50ECF-E82C-5376-0EDB-2EEB077AC97A}"/>
              </a:ext>
            </a:extLst>
          </p:cNvPr>
          <p:cNvGrpSpPr/>
          <p:nvPr/>
        </p:nvGrpSpPr>
        <p:grpSpPr>
          <a:xfrm>
            <a:off x="4642875" y="4150266"/>
            <a:ext cx="3373365" cy="2042367"/>
            <a:chOff x="533400" y="1927358"/>
            <a:chExt cx="3407004" cy="459938"/>
          </a:xfrm>
        </p:grpSpPr>
        <p:sp>
          <p:nvSpPr>
            <p:cNvPr id="136" name="Rectangle 20">
              <a:extLst>
                <a:ext uri="{FF2B5EF4-FFF2-40B4-BE49-F238E27FC236}">
                  <a16:creationId xmlns:a16="http://schemas.microsoft.com/office/drawing/2014/main" id="{A37C4AB6-F4FC-0BF2-85D4-44AE480476FB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21">
              <a:extLst>
                <a:ext uri="{FF2B5EF4-FFF2-40B4-BE49-F238E27FC236}">
                  <a16:creationId xmlns:a16="http://schemas.microsoft.com/office/drawing/2014/main" id="{CA3D56CE-5ED8-B34C-FCBE-DBF852B7DE33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40">
            <a:extLst>
              <a:ext uri="{FF2B5EF4-FFF2-40B4-BE49-F238E27FC236}">
                <a16:creationId xmlns:a16="http://schemas.microsoft.com/office/drawing/2014/main" id="{9F959322-79ED-B618-FFE7-900B126C9DF4}"/>
              </a:ext>
            </a:extLst>
          </p:cNvPr>
          <p:cNvSpPr txBox="1"/>
          <p:nvPr/>
        </p:nvSpPr>
        <p:spPr>
          <a:xfrm>
            <a:off x="4805222" y="4364510"/>
            <a:ext cx="30774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</a:t>
            </a:r>
            <a:r>
              <a:rPr lang="zh-CN" altLang="zh-CN" b="1" dirty="0"/>
              <a:t>Indonesia</a:t>
            </a:r>
            <a:r>
              <a:rPr lang="zh-CN" altLang="zh-CN" dirty="0"/>
              <a:t> – Candidates </a:t>
            </a:r>
            <a:r>
              <a:rPr lang="zh-CN" altLang="zh-CN" b="1" dirty="0"/>
              <a:t>must align manifestos</a:t>
            </a:r>
            <a:r>
              <a:rPr lang="zh-CN" altLang="zh-CN" dirty="0"/>
              <a:t> with medium-term plan</a:t>
            </a:r>
            <a:endParaRPr lang="en-US" altLang="zh-CN" dirty="0"/>
          </a:p>
          <a:p>
            <a:br>
              <a:rPr lang="zh-CN" altLang="zh-CN" dirty="0"/>
            </a:br>
            <a:r>
              <a:rPr lang="zh-CN" altLang="zh-CN" dirty="0"/>
              <a:t>🔹 Enforced by </a:t>
            </a:r>
            <a:r>
              <a:rPr lang="zh-CN" altLang="zh-CN" b="1" dirty="0"/>
              <a:t>Presidential Decree</a:t>
            </a:r>
            <a:r>
              <a:rPr lang="zh-CN" altLang="zh-CN" dirty="0"/>
              <a:t> → addresses plan discontinuity after regime change</a:t>
            </a:r>
            <a:endParaRPr lang="en-US" dirty="0"/>
          </a:p>
        </p:txBody>
      </p:sp>
      <p:sp>
        <p:nvSpPr>
          <p:cNvPr id="139" name="矩形: 圆角 45">
            <a:extLst>
              <a:ext uri="{FF2B5EF4-FFF2-40B4-BE49-F238E27FC236}">
                <a16:creationId xmlns:a16="http://schemas.microsoft.com/office/drawing/2014/main" id="{F2F7E3B9-2119-9CF8-19B3-CD0D9541CA90}"/>
              </a:ext>
            </a:extLst>
          </p:cNvPr>
          <p:cNvSpPr>
            <a:spLocks/>
          </p:cNvSpPr>
          <p:nvPr/>
        </p:nvSpPr>
        <p:spPr>
          <a:xfrm>
            <a:off x="8309410" y="98706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TextBox 15">
            <a:extLst>
              <a:ext uri="{FF2B5EF4-FFF2-40B4-BE49-F238E27FC236}">
                <a16:creationId xmlns:a16="http://schemas.microsoft.com/office/drawing/2014/main" id="{44B6B24A-13F8-D722-B25F-3C291E559A9C}"/>
              </a:ext>
            </a:extLst>
          </p:cNvPr>
          <p:cNvSpPr txBox="1"/>
          <p:nvPr/>
        </p:nvSpPr>
        <p:spPr>
          <a:xfrm>
            <a:off x="8401237" y="1040414"/>
            <a:ext cx="3708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Coordination &amp; Integrated Planning</a:t>
            </a:r>
            <a:endParaRPr lang="en-US" sz="1600" b="1" dirty="0"/>
          </a:p>
        </p:txBody>
      </p:sp>
      <p:cxnSp>
        <p:nvCxnSpPr>
          <p:cNvPr id="141" name="直接连接符 42">
            <a:extLst>
              <a:ext uri="{FF2B5EF4-FFF2-40B4-BE49-F238E27FC236}">
                <a16:creationId xmlns:a16="http://schemas.microsoft.com/office/drawing/2014/main" id="{2D484E71-F8A4-5E33-6E48-EEC47F1D6A17}"/>
              </a:ext>
            </a:extLst>
          </p:cNvPr>
          <p:cNvCxnSpPr>
            <a:cxnSpLocks/>
          </p:cNvCxnSpPr>
          <p:nvPr/>
        </p:nvCxnSpPr>
        <p:spPr>
          <a:xfrm>
            <a:off x="8386832" y="135700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7">
            <a:extLst>
              <a:ext uri="{FF2B5EF4-FFF2-40B4-BE49-F238E27FC236}">
                <a16:creationId xmlns:a16="http://schemas.microsoft.com/office/drawing/2014/main" id="{A553FDE4-ED83-00C1-960C-E5E4A1DF09CB}"/>
              </a:ext>
            </a:extLst>
          </p:cNvPr>
          <p:cNvGrpSpPr/>
          <p:nvPr/>
        </p:nvGrpSpPr>
        <p:grpSpPr>
          <a:xfrm>
            <a:off x="8452875" y="1427386"/>
            <a:ext cx="3373365" cy="2042367"/>
            <a:chOff x="533400" y="1927358"/>
            <a:chExt cx="3407004" cy="459938"/>
          </a:xfrm>
        </p:grpSpPr>
        <p:sp>
          <p:nvSpPr>
            <p:cNvPr id="143" name="Rectangle 20">
              <a:extLst>
                <a:ext uri="{FF2B5EF4-FFF2-40B4-BE49-F238E27FC236}">
                  <a16:creationId xmlns:a16="http://schemas.microsoft.com/office/drawing/2014/main" id="{E7D6CB33-73B6-4EEC-A047-838089758981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21">
              <a:extLst>
                <a:ext uri="{FF2B5EF4-FFF2-40B4-BE49-F238E27FC236}">
                  <a16:creationId xmlns:a16="http://schemas.microsoft.com/office/drawing/2014/main" id="{92A3548E-41B8-198E-A621-6D5C25C5EC48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40">
            <a:extLst>
              <a:ext uri="{FF2B5EF4-FFF2-40B4-BE49-F238E27FC236}">
                <a16:creationId xmlns:a16="http://schemas.microsoft.com/office/drawing/2014/main" id="{A337E938-6ACB-D4C3-26A7-AF48D8525F6E}"/>
              </a:ext>
            </a:extLst>
          </p:cNvPr>
          <p:cNvSpPr txBox="1"/>
          <p:nvPr/>
        </p:nvSpPr>
        <p:spPr>
          <a:xfrm>
            <a:off x="8574582" y="1438430"/>
            <a:ext cx="3145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 </a:t>
            </a:r>
            <a:r>
              <a:rPr lang="zh-CN" altLang="zh-CN" b="1" dirty="0"/>
              <a:t>Federal systems</a:t>
            </a:r>
            <a:r>
              <a:rPr lang="zh-CN" altLang="zh-CN" dirty="0"/>
              <a:t> (Nigeria, Brazil, Canada) face greater coordination challenges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Rep. Korea</a:t>
            </a:r>
            <a:r>
              <a:rPr lang="zh-CN" altLang="zh-CN" dirty="0"/>
              <a:t> – Layered planning (national → provincial → city) reduced inequalities</a:t>
            </a:r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Ghana</a:t>
            </a:r>
            <a:r>
              <a:rPr lang="zh-CN" altLang="zh-CN" dirty="0"/>
              <a:t> – Strong subnational framework (Act 480) but coordination still weak</a:t>
            </a:r>
            <a:endParaRPr lang="en-US" dirty="0"/>
          </a:p>
        </p:txBody>
      </p:sp>
      <p:sp>
        <p:nvSpPr>
          <p:cNvPr id="146" name="矩形: 圆角 45">
            <a:extLst>
              <a:ext uri="{FF2B5EF4-FFF2-40B4-BE49-F238E27FC236}">
                <a16:creationId xmlns:a16="http://schemas.microsoft.com/office/drawing/2014/main" id="{11E3DF15-7CA4-BA1F-C747-5A282C606242}"/>
              </a:ext>
            </a:extLst>
          </p:cNvPr>
          <p:cNvSpPr>
            <a:spLocks/>
          </p:cNvSpPr>
          <p:nvPr/>
        </p:nvSpPr>
        <p:spPr>
          <a:xfrm>
            <a:off x="8309410" y="3709945"/>
            <a:ext cx="3638750" cy="2538454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TextBox 15">
            <a:extLst>
              <a:ext uri="{FF2B5EF4-FFF2-40B4-BE49-F238E27FC236}">
                <a16:creationId xmlns:a16="http://schemas.microsoft.com/office/drawing/2014/main" id="{3E42CA28-CF69-8E8E-7E7C-D5D653B88FCF}"/>
              </a:ext>
            </a:extLst>
          </p:cNvPr>
          <p:cNvSpPr txBox="1"/>
          <p:nvPr/>
        </p:nvSpPr>
        <p:spPr>
          <a:xfrm>
            <a:off x="8585944" y="3763294"/>
            <a:ext cx="3373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/>
              <a:t>Flexible &amp; Adaptive Planning</a:t>
            </a:r>
            <a:endParaRPr lang="en-US" sz="1600" b="1" dirty="0"/>
          </a:p>
        </p:txBody>
      </p:sp>
      <p:cxnSp>
        <p:nvCxnSpPr>
          <p:cNvPr id="148" name="直接连接符 42">
            <a:extLst>
              <a:ext uri="{FF2B5EF4-FFF2-40B4-BE49-F238E27FC236}">
                <a16:creationId xmlns:a16="http://schemas.microsoft.com/office/drawing/2014/main" id="{7DC6DA26-CC2B-F375-9237-91D914568E2B}"/>
              </a:ext>
            </a:extLst>
          </p:cNvPr>
          <p:cNvCxnSpPr>
            <a:cxnSpLocks/>
          </p:cNvCxnSpPr>
          <p:nvPr/>
        </p:nvCxnSpPr>
        <p:spPr>
          <a:xfrm>
            <a:off x="8386832" y="4079882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9" name="Group 17">
            <a:extLst>
              <a:ext uri="{FF2B5EF4-FFF2-40B4-BE49-F238E27FC236}">
                <a16:creationId xmlns:a16="http://schemas.microsoft.com/office/drawing/2014/main" id="{6D697606-037D-4257-8AE6-8D6135B4A096}"/>
              </a:ext>
            </a:extLst>
          </p:cNvPr>
          <p:cNvGrpSpPr/>
          <p:nvPr/>
        </p:nvGrpSpPr>
        <p:grpSpPr>
          <a:xfrm>
            <a:off x="8452875" y="4150266"/>
            <a:ext cx="3373365" cy="2042367"/>
            <a:chOff x="533400" y="1927358"/>
            <a:chExt cx="3407004" cy="459938"/>
          </a:xfrm>
        </p:grpSpPr>
        <p:sp>
          <p:nvSpPr>
            <p:cNvPr id="150" name="Rectangle 20">
              <a:extLst>
                <a:ext uri="{FF2B5EF4-FFF2-40B4-BE49-F238E27FC236}">
                  <a16:creationId xmlns:a16="http://schemas.microsoft.com/office/drawing/2014/main" id="{B975BCBA-039A-9D7B-EBBB-B6064A3BF510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21">
              <a:extLst>
                <a:ext uri="{FF2B5EF4-FFF2-40B4-BE49-F238E27FC236}">
                  <a16:creationId xmlns:a16="http://schemas.microsoft.com/office/drawing/2014/main" id="{871DB2F9-92A4-56E9-C350-1DD432DF0A0D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40">
            <a:extLst>
              <a:ext uri="{FF2B5EF4-FFF2-40B4-BE49-F238E27FC236}">
                <a16:creationId xmlns:a16="http://schemas.microsoft.com/office/drawing/2014/main" id="{2367675B-C9B0-2E41-2C78-8C3F078A9B3C}"/>
              </a:ext>
            </a:extLst>
          </p:cNvPr>
          <p:cNvSpPr txBox="1"/>
          <p:nvPr/>
        </p:nvSpPr>
        <p:spPr>
          <a:xfrm>
            <a:off x="8605062" y="4222270"/>
            <a:ext cx="3209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🔹</a:t>
            </a:r>
            <a:r>
              <a:rPr lang="zh-CN" altLang="zh-CN" b="1" dirty="0"/>
              <a:t>Rep. Korea</a:t>
            </a:r>
            <a:r>
              <a:rPr lang="zh-CN" altLang="zh-CN" dirty="0"/>
              <a:t> – Shifted over time:</a:t>
            </a:r>
            <a:br>
              <a:rPr lang="zh-CN" altLang="zh-CN" dirty="0"/>
            </a:br>
            <a:r>
              <a:rPr lang="zh-CN" altLang="zh-CN" dirty="0"/>
              <a:t>Government‑led → Private sector‑led</a:t>
            </a:r>
            <a:br>
              <a:rPr lang="zh-CN" altLang="zh-CN" dirty="0"/>
            </a:br>
            <a:r>
              <a:rPr lang="zh-CN" altLang="zh-CN" dirty="0"/>
              <a:t>Top‑down → Bottom‑up</a:t>
            </a:r>
            <a:br>
              <a:rPr lang="zh-CN" altLang="zh-CN" dirty="0"/>
            </a:br>
            <a:r>
              <a:rPr lang="zh-CN" altLang="zh-CN" dirty="0"/>
              <a:t>Economic → Socioeconomic (from 4th plan)</a:t>
            </a:r>
            <a:endParaRPr lang="en-US" altLang="zh-CN" dirty="0"/>
          </a:p>
          <a:p>
            <a:br>
              <a:rPr lang="zh-CN" altLang="zh-CN" dirty="0"/>
            </a:br>
            <a:r>
              <a:rPr lang="zh-CN" altLang="zh-CN" dirty="0"/>
              <a:t>🔹 </a:t>
            </a:r>
            <a:r>
              <a:rPr lang="zh-CN" altLang="zh-CN" b="1" dirty="0"/>
              <a:t>Clear vision + flexible adaptation</a:t>
            </a:r>
            <a:r>
              <a:rPr lang="zh-CN" altLang="zh-CN" dirty="0"/>
              <a:t> = key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AE178-78E3-AC6C-C3C4-59CD0DED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95528-BD53-9C87-1562-DA3C9694CD80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1008848-F256-3B32-58A4-114772E02DA8}"/>
              </a:ext>
            </a:extLst>
          </p:cNvPr>
          <p:cNvGrpSpPr/>
          <p:nvPr/>
        </p:nvGrpSpPr>
        <p:grpSpPr>
          <a:xfrm>
            <a:off x="1128878" y="1163588"/>
            <a:ext cx="4967119" cy="1959562"/>
            <a:chOff x="533400" y="1927358"/>
            <a:chExt cx="3407004" cy="4599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9556CE-3F2E-B3FB-2ECC-EE53AF96AE43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169935-CE4E-7ABF-F023-41A605550A91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9DFA8C-B829-4CD5-DE0D-9B40B213BFB9}"/>
              </a:ext>
            </a:extLst>
          </p:cNvPr>
          <p:cNvGrpSpPr/>
          <p:nvPr/>
        </p:nvGrpSpPr>
        <p:grpSpPr>
          <a:xfrm>
            <a:off x="1128879" y="3208787"/>
            <a:ext cx="4967116" cy="2846868"/>
            <a:chOff x="533400" y="1927358"/>
            <a:chExt cx="3407004" cy="45993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2B4EC3-6FF6-1507-5258-22C57D6D8B2E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DA499D-C2FB-877E-1BB5-C53D5DCF700B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6CD3C-0431-A7D9-0E9D-5F823C9FED88}"/>
              </a:ext>
            </a:extLst>
          </p:cNvPr>
          <p:cNvGrpSpPr/>
          <p:nvPr/>
        </p:nvGrpSpPr>
        <p:grpSpPr>
          <a:xfrm>
            <a:off x="6620908" y="1163587"/>
            <a:ext cx="4839572" cy="2265409"/>
            <a:chOff x="533400" y="1927358"/>
            <a:chExt cx="3407004" cy="45993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FE6095-B97D-C36F-11C4-7CBE41F4A892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5FEACFE-080F-1AB5-FC27-DDA44B8E4D9B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107774-DD84-B1A4-0985-5BBB61928061}"/>
              </a:ext>
            </a:extLst>
          </p:cNvPr>
          <p:cNvGrpSpPr/>
          <p:nvPr/>
        </p:nvGrpSpPr>
        <p:grpSpPr>
          <a:xfrm>
            <a:off x="6620907" y="3790246"/>
            <a:ext cx="4900529" cy="2265409"/>
            <a:chOff x="533400" y="1927358"/>
            <a:chExt cx="3407004" cy="45993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0978C53-E445-6132-6D79-211279303187}"/>
                </a:ext>
              </a:extLst>
            </p:cNvPr>
            <p:cNvSpPr/>
            <p:nvPr/>
          </p:nvSpPr>
          <p:spPr>
            <a:xfrm>
              <a:off x="533400" y="1927358"/>
              <a:ext cx="3407004" cy="459938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4706F7D-AE71-5293-B5B2-6623E1EE3FBB}"/>
                </a:ext>
              </a:extLst>
            </p:cNvPr>
            <p:cNvCxnSpPr/>
            <p:nvPr/>
          </p:nvCxnSpPr>
          <p:spPr>
            <a:xfrm>
              <a:off x="533400" y="1927358"/>
              <a:ext cx="0" cy="459938"/>
            </a:xfrm>
            <a:prstGeom prst="line">
              <a:avLst/>
            </a:prstGeom>
            <a:ln w="571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直接连接符 42">
            <a:extLst>
              <a:ext uri="{FF2B5EF4-FFF2-40B4-BE49-F238E27FC236}">
                <a16:creationId xmlns:a16="http://schemas.microsoft.com/office/drawing/2014/main" id="{BB78E17F-6E00-C537-CC27-2C8C37D4BF81}"/>
              </a:ext>
            </a:extLst>
          </p:cNvPr>
          <p:cNvCxnSpPr>
            <a:cxnSpLocks/>
          </p:cNvCxnSpPr>
          <p:nvPr/>
        </p:nvCxnSpPr>
        <p:spPr>
          <a:xfrm>
            <a:off x="1266053" y="1557663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E7E0291-6E75-523D-B8B7-229F91F17D66}"/>
              </a:ext>
            </a:extLst>
          </p:cNvPr>
          <p:cNvSpPr txBox="1"/>
          <p:nvPr/>
        </p:nvSpPr>
        <p:spPr>
          <a:xfrm>
            <a:off x="1552482" y="1249224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Promoting Ownership &amp; Buy-in</a:t>
            </a:r>
            <a:endParaRPr lang="en-US" b="1" dirty="0">
              <a:latin typeface="+mn-lt"/>
            </a:endParaRPr>
          </a:p>
        </p:txBody>
      </p:sp>
      <p:cxnSp>
        <p:nvCxnSpPr>
          <p:cNvPr id="67" name="直接连接符 42">
            <a:extLst>
              <a:ext uri="{FF2B5EF4-FFF2-40B4-BE49-F238E27FC236}">
                <a16:creationId xmlns:a16="http://schemas.microsoft.com/office/drawing/2014/main" id="{3BF71A8A-1998-EA2D-A2F0-5CFE25BE944D}"/>
              </a:ext>
            </a:extLst>
          </p:cNvPr>
          <p:cNvCxnSpPr>
            <a:cxnSpLocks/>
          </p:cNvCxnSpPr>
          <p:nvPr/>
        </p:nvCxnSpPr>
        <p:spPr>
          <a:xfrm>
            <a:off x="6840067" y="1566628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60E8540-1153-FF0C-9F89-445A42D09732}"/>
              </a:ext>
            </a:extLst>
          </p:cNvPr>
          <p:cNvSpPr txBox="1"/>
          <p:nvPr/>
        </p:nvSpPr>
        <p:spPr>
          <a:xfrm>
            <a:off x="7108706" y="1272963"/>
            <a:ext cx="3620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B2545"/>
                </a:solidFill>
                <a:latin typeface="+mj-lt"/>
                <a:ea typeface="Inter"/>
                <a:cs typeface="Inter"/>
              </a:defRPr>
            </a:lvl1pPr>
          </a:lstStyle>
          <a:p>
            <a:r>
              <a:rPr lang="zh-CN" altLang="zh-CN" dirty="0"/>
              <a:t>Integrated Planning: Breaking Silos</a:t>
            </a:r>
            <a:endParaRPr lang="en-US" dirty="0">
              <a:latin typeface="+mn-lt"/>
              <a:sym typeface="Inter"/>
            </a:endParaRPr>
          </a:p>
        </p:txBody>
      </p:sp>
      <p:cxnSp>
        <p:nvCxnSpPr>
          <p:cNvPr id="69" name="直接连接符 42">
            <a:extLst>
              <a:ext uri="{FF2B5EF4-FFF2-40B4-BE49-F238E27FC236}">
                <a16:creationId xmlns:a16="http://schemas.microsoft.com/office/drawing/2014/main" id="{36A4713C-FA4E-7012-0B7D-93B56CCFA5B1}"/>
              </a:ext>
            </a:extLst>
          </p:cNvPr>
          <p:cNvCxnSpPr>
            <a:cxnSpLocks/>
          </p:cNvCxnSpPr>
          <p:nvPr/>
        </p:nvCxnSpPr>
        <p:spPr>
          <a:xfrm>
            <a:off x="6840067" y="4184320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2B954E2-2E59-C65F-5359-E6F845D630DB}"/>
              </a:ext>
            </a:extLst>
          </p:cNvPr>
          <p:cNvSpPr txBox="1"/>
          <p:nvPr/>
        </p:nvSpPr>
        <p:spPr>
          <a:xfrm>
            <a:off x="7183191" y="3843674"/>
            <a:ext cx="3061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Cross-Cutting Enablers</a:t>
            </a:r>
            <a:endParaRPr lang="en-US" altLang="zh-CN" sz="1400" b="1" i="0" u="none" strike="noStrike" cap="none" dirty="0">
              <a:solidFill>
                <a:srgbClr val="0B2545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cxnSp>
        <p:nvCxnSpPr>
          <p:cNvPr id="71" name="直接连接符 42">
            <a:extLst>
              <a:ext uri="{FF2B5EF4-FFF2-40B4-BE49-F238E27FC236}">
                <a16:creationId xmlns:a16="http://schemas.microsoft.com/office/drawing/2014/main" id="{E227FD84-F2B9-1213-9F76-1DA8FD31923F}"/>
              </a:ext>
            </a:extLst>
          </p:cNvPr>
          <p:cNvCxnSpPr>
            <a:cxnSpLocks/>
          </p:cNvCxnSpPr>
          <p:nvPr/>
        </p:nvCxnSpPr>
        <p:spPr>
          <a:xfrm>
            <a:off x="1301910" y="3536467"/>
            <a:ext cx="282328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FA55BD6-DDAC-3A5D-09B7-E006E136FB37}"/>
              </a:ext>
            </a:extLst>
          </p:cNvPr>
          <p:cNvSpPr txBox="1"/>
          <p:nvPr/>
        </p:nvSpPr>
        <p:spPr>
          <a:xfrm>
            <a:off x="1595949" y="3226823"/>
            <a:ext cx="329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Clarifying Roles &amp; Responsibilities</a:t>
            </a:r>
            <a:endParaRPr lang="en-US" altLang="zh-CN" b="1" dirty="0">
              <a:solidFill>
                <a:srgbClr val="0B2545"/>
              </a:solidFill>
              <a:latin typeface="+mn-lt"/>
              <a:ea typeface="Inter"/>
              <a:sym typeface="Inter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6EEA1B-91EC-1F67-50A6-35A2787770CD}"/>
              </a:ext>
            </a:extLst>
          </p:cNvPr>
          <p:cNvSpPr txBox="1"/>
          <p:nvPr/>
        </p:nvSpPr>
        <p:spPr>
          <a:xfrm>
            <a:off x="1230189" y="1661210"/>
            <a:ext cx="496711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b="1" dirty="0"/>
              <a:t>Community engagement</a:t>
            </a:r>
            <a:r>
              <a:rPr lang="zh-CN" altLang="zh-CN" dirty="0"/>
              <a:t> – Involve communities in </a:t>
            </a:r>
            <a:r>
              <a:rPr lang="zh-CN" altLang="zh-CN" b="1" dirty="0"/>
              <a:t>design, implementation AND monitoring</a:t>
            </a:r>
            <a:r>
              <a:rPr lang="zh-CN" altLang="zh-CN" dirty="0"/>
              <a:t> (not just design phase)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b="1" dirty="0"/>
              <a:t>Private sector engagement</a:t>
            </a:r>
            <a:r>
              <a:rPr lang="zh-CN" altLang="zh-CN" dirty="0"/>
              <a:t> – Structured dialogue, policy forums, industry committees</a:t>
            </a:r>
            <a:br>
              <a:rPr lang="zh-CN" altLang="zh-CN" dirty="0"/>
            </a:br>
            <a:endParaRPr lang="en-US" sz="14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CBC1CC-2768-4EC5-0CB4-76E461B76F41}"/>
              </a:ext>
            </a:extLst>
          </p:cNvPr>
          <p:cNvSpPr txBox="1"/>
          <p:nvPr/>
        </p:nvSpPr>
        <p:spPr>
          <a:xfrm>
            <a:off x="1261269" y="3661603"/>
            <a:ext cx="496711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CN" altLang="zh-CN" b="1" dirty="0"/>
              <a:t>Strengthen legal frameworks</a:t>
            </a:r>
            <a:r>
              <a:rPr lang="zh-CN" altLang="zh-CN" dirty="0"/>
              <a:t> – Clear legislative/regulatory frameworks; </a:t>
            </a:r>
            <a:r>
              <a:rPr lang="zh-CN" altLang="zh-CN" b="1" dirty="0"/>
              <a:t>locate planning in one body</a:t>
            </a:r>
            <a:r>
              <a:rPr lang="zh-CN" altLang="zh-CN" dirty="0"/>
              <a:t> to minimize ambiguity</a:t>
            </a:r>
            <a:endParaRPr lang="en-US" altLang="zh-CN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CN" altLang="zh-CN" b="1" dirty="0"/>
              <a:t>Strengthen accountability</a:t>
            </a:r>
            <a:r>
              <a:rPr lang="zh-CN" altLang="zh-CN" dirty="0"/>
              <a:t> – Performance contracts with indicators, targets, rewards</a:t>
            </a:r>
            <a:endParaRPr lang="en-US" altLang="zh-CN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CN" altLang="zh-CN" b="1" dirty="0"/>
              <a:t>Align budgets with priorities</a:t>
            </a:r>
            <a:r>
              <a:rPr lang="zh-CN" altLang="zh-CN" dirty="0"/>
              <a:t> – Link MTEF and annual budgets to national plans</a:t>
            </a:r>
            <a:endParaRPr lang="en-US" altLang="zh-CN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CN" altLang="zh-CN" b="1" dirty="0"/>
              <a:t>Flexible &amp; adaptive planning</a:t>
            </a:r>
            <a:r>
              <a:rPr lang="zh-CN" altLang="zh-CN" dirty="0"/>
              <a:t> – Scenario-building, foresight analysis, risk-informed plans</a:t>
            </a:r>
            <a:endParaRPr lang="en-US" altLang="zh-CN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CN" altLang="zh-CN" b="1" dirty="0"/>
              <a:t>International partnerships</a:t>
            </a:r>
            <a:r>
              <a:rPr lang="zh-CN" altLang="zh-CN" dirty="0"/>
              <a:t> – Learn from others; collaborate with international organizations</a:t>
            </a:r>
            <a:endParaRPr lang="en-US" b="1" i="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F61B94-EA0A-22BA-D1FA-8BD296ED9880}"/>
              </a:ext>
            </a:extLst>
          </p:cNvPr>
          <p:cNvSpPr txBox="1"/>
          <p:nvPr/>
        </p:nvSpPr>
        <p:spPr>
          <a:xfrm>
            <a:off x="6819747" y="1615107"/>
            <a:ext cx="46813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Strong leadership &amp; institutions</a:t>
            </a:r>
            <a:r>
              <a:rPr lang="zh-CN" altLang="zh-CN" dirty="0"/>
              <a:t> – Clear roles, </a:t>
            </a:r>
            <a:r>
              <a:rPr lang="zh-CN" altLang="zh-CN" b="1" dirty="0"/>
              <a:t>cabinet-level representation</a:t>
            </a:r>
            <a:r>
              <a:rPr lang="zh-CN" altLang="zh-CN" dirty="0"/>
              <a:t>, voice in resource allocation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Communication &amp; information flows</a:t>
            </a:r>
            <a:r>
              <a:rPr lang="zh-CN" altLang="zh-CN" dirty="0"/>
              <a:t> – Regular forums, joint planning sessions across all levels of government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b="1" dirty="0"/>
              <a:t>Digitization</a:t>
            </a:r>
            <a:r>
              <a:rPr lang="zh-CN" altLang="zh-CN" dirty="0"/>
              <a:t> – Digital platforms for planning, reporting and alignment</a:t>
            </a:r>
            <a:endParaRPr lang="en-US" dirty="0">
              <a:latin typeface="+mn-lt"/>
            </a:endParaRPr>
          </a:p>
        </p:txBody>
      </p:sp>
      <p:sp>
        <p:nvSpPr>
          <p:cNvPr id="12" name="TextBox 73">
            <a:extLst>
              <a:ext uri="{FF2B5EF4-FFF2-40B4-BE49-F238E27FC236}">
                <a16:creationId xmlns:a16="http://schemas.microsoft.com/office/drawing/2014/main" id="{B587007E-CF04-BF0D-9375-C3E4CFBDD597}"/>
              </a:ext>
            </a:extLst>
          </p:cNvPr>
          <p:cNvSpPr txBox="1"/>
          <p:nvPr/>
        </p:nvSpPr>
        <p:spPr>
          <a:xfrm>
            <a:off x="6895910" y="4287203"/>
            <a:ext cx="4758378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b="1" dirty="0"/>
              <a:t>Capacity-building</a:t>
            </a:r>
            <a:r>
              <a:rPr lang="zh-CN" altLang="zh-CN" dirty="0"/>
              <a:t> – Training personnel; improving administrative processes; adopting best practices in project management and policy implementation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b="1" dirty="0"/>
              <a:t>Data-driven &amp; evidence-based decision-making</a:t>
            </a:r>
            <a:r>
              <a:rPr lang="zh-CN" altLang="zh-CN" dirty="0"/>
              <a:t> – Invest in data collection, analysis, dissemination; </a:t>
            </a:r>
            <a:r>
              <a:rPr lang="zh-CN" altLang="zh-CN" b="1" dirty="0"/>
              <a:t>strong statistical institutions</a:t>
            </a:r>
            <a:r>
              <a:rPr lang="zh-CN" altLang="zh-CN" dirty="0"/>
              <a:t>; seamless links between plan monitoring and statistical systems</a:t>
            </a:r>
            <a:endParaRPr lang="en-US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91D25C-2698-95E5-34E8-4AEF9278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0325" y="3803095"/>
            <a:ext cx="407127" cy="4071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FB2710-1568-2F2D-D00B-88532ADDE2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1495" y="3249141"/>
            <a:ext cx="321740" cy="3217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611A54-6FD0-AE7B-35D9-FB50BB90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1881" y="1179416"/>
            <a:ext cx="419143" cy="419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FD7516-5C6A-FADA-0B5C-D1B71F31F5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650" y="1179416"/>
            <a:ext cx="377585" cy="377585"/>
          </a:xfrm>
          <a:prstGeom prst="rect">
            <a:avLst/>
          </a:prstGeom>
        </p:spPr>
      </p:pic>
      <p:sp>
        <p:nvSpPr>
          <p:cNvPr id="4" name="Google Shape;106;p13">
            <a:extLst>
              <a:ext uri="{FF2B5EF4-FFF2-40B4-BE49-F238E27FC236}">
                <a16:creationId xmlns:a16="http://schemas.microsoft.com/office/drawing/2014/main" id="{A83FAA8D-0EAF-F0C5-89E1-14695C667BB5}"/>
              </a:ext>
            </a:extLst>
          </p:cNvPr>
          <p:cNvSpPr txBox="1"/>
          <p:nvPr/>
        </p:nvSpPr>
        <p:spPr>
          <a:xfrm>
            <a:off x="672430" y="42615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Policy Directions for Africa's Development Planning System</a:t>
            </a:r>
          </a:p>
        </p:txBody>
      </p:sp>
    </p:spTree>
    <p:extLst>
      <p:ext uri="{BB962C8B-B14F-4D97-AF65-F5344CB8AC3E}">
        <p14:creationId xmlns:p14="http://schemas.microsoft.com/office/powerpoint/2010/main" val="330645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8C31-AF61-FA29-13D7-3741A845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3DFF5D-7EE4-C7AD-C074-6CD280391D64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CF1F8DE-4A65-7B90-3E3B-D4217A406CE4}"/>
              </a:ext>
            </a:extLst>
          </p:cNvPr>
          <p:cNvGrpSpPr/>
          <p:nvPr/>
        </p:nvGrpSpPr>
        <p:grpSpPr>
          <a:xfrm>
            <a:off x="904240" y="1135012"/>
            <a:ext cx="4836159" cy="1587867"/>
            <a:chOff x="1128877" y="1135012"/>
            <a:chExt cx="4967120" cy="1988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4EB1DE-EE0D-BCBF-A58F-B9980B950146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6224A38-6AD0-CAAC-56FE-D2D087A80260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DA8D07C-B907-922E-6F7D-31F9C4418027}"/>
              </a:ext>
            </a:extLst>
          </p:cNvPr>
          <p:cNvGrpSpPr/>
          <p:nvPr/>
        </p:nvGrpSpPr>
        <p:grpSpPr>
          <a:xfrm>
            <a:off x="6214421" y="1135012"/>
            <a:ext cx="4836158" cy="1587867"/>
            <a:chOff x="1128877" y="1135012"/>
            <a:chExt cx="4967120" cy="1988138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E5CADEBC-B0B2-DC72-8614-8F94147E9FD3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8EB6297-C305-45F3-7151-EE5F2C0B018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F3352A9-4431-758C-6F0F-79C20D3E4F2D}"/>
              </a:ext>
            </a:extLst>
          </p:cNvPr>
          <p:cNvSpPr/>
          <p:nvPr/>
        </p:nvSpPr>
        <p:spPr>
          <a:xfrm>
            <a:off x="904241" y="2996491"/>
            <a:ext cx="10158881" cy="1012946"/>
          </a:xfrm>
          <a:prstGeom prst="roundRect">
            <a:avLst>
              <a:gd name="adj" fmla="val 543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17FB74C-45C1-1D4B-590B-528CCB353711}"/>
              </a:ext>
            </a:extLst>
          </p:cNvPr>
          <p:cNvGrpSpPr/>
          <p:nvPr/>
        </p:nvGrpSpPr>
        <p:grpSpPr>
          <a:xfrm>
            <a:off x="904240" y="4254132"/>
            <a:ext cx="4836159" cy="1587867"/>
            <a:chOff x="1128877" y="1135012"/>
            <a:chExt cx="4967120" cy="1988138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0FE5BD33-4059-369A-735B-E6EB446136E2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FDA398E-D613-F830-2726-4B6D3501D53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1FA3587-FB83-5EAE-1C86-E520444CF799}"/>
              </a:ext>
            </a:extLst>
          </p:cNvPr>
          <p:cNvGrpSpPr/>
          <p:nvPr/>
        </p:nvGrpSpPr>
        <p:grpSpPr>
          <a:xfrm>
            <a:off x="6214420" y="4254132"/>
            <a:ext cx="4847587" cy="1597393"/>
            <a:chOff x="1128877" y="1135012"/>
            <a:chExt cx="4978860" cy="2000064"/>
          </a:xfrm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458288FE-1854-12C5-8FE0-76D51492D341}"/>
                </a:ext>
              </a:extLst>
            </p:cNvPr>
            <p:cNvSpPr/>
            <p:nvPr/>
          </p:nvSpPr>
          <p:spPr>
            <a:xfrm>
              <a:off x="1140618" y="1175514"/>
              <a:ext cx="4967119" cy="19595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B7CC3B4-ACD6-8556-5B9B-0268ED04B8B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51">
            <a:extLst>
              <a:ext uri="{FF2B5EF4-FFF2-40B4-BE49-F238E27FC236}">
                <a16:creationId xmlns:a16="http://schemas.microsoft.com/office/drawing/2014/main" id="{EBFC2AF4-81C4-66C7-D7F6-75140866E196}"/>
              </a:ext>
            </a:extLst>
          </p:cNvPr>
          <p:cNvSpPr txBox="1"/>
          <p:nvPr/>
        </p:nvSpPr>
        <p:spPr>
          <a:xfrm>
            <a:off x="965200" y="1185524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Development Planning Section (DPS)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9B3E75BC-2803-AD41-DF10-D17BE1A62DCF}"/>
              </a:ext>
            </a:extLst>
          </p:cNvPr>
          <p:cNvSpPr txBox="1"/>
          <p:nvPr/>
        </p:nvSpPr>
        <p:spPr>
          <a:xfrm>
            <a:off x="6226965" y="1209599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Urban Planning Section (UPS)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114213C-3954-4FC2-8396-2A0FBECB97BD}"/>
              </a:ext>
            </a:extLst>
          </p:cNvPr>
          <p:cNvCxnSpPr>
            <a:cxnSpLocks/>
            <a:stCxn id="6" idx="3"/>
            <a:endCxn id="32" idx="1"/>
          </p:cNvCxnSpPr>
          <p:nvPr/>
        </p:nvCxnSpPr>
        <p:spPr>
          <a:xfrm>
            <a:off x="5740399" y="1940357"/>
            <a:ext cx="474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08E86708-B9C3-692B-FC8F-D0A25D50C569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5983681" y="1940357"/>
            <a:ext cx="1" cy="105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DDBCD8B8-046C-BB01-6A7C-92CB7429D244}"/>
              </a:ext>
            </a:extLst>
          </p:cNvPr>
          <p:cNvSpPr txBox="1"/>
          <p:nvPr/>
        </p:nvSpPr>
        <p:spPr>
          <a:xfrm>
            <a:off x="1070043" y="1548153"/>
            <a:ext cx="489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Integrated Planning &amp; Reporting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Strengthened capacity of African LDCs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lt"/>
              </a:rPr>
              <a:t>Agenda 2063 STYIP Deployment and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Strengthening national monitoring and evaluation frameworks</a:t>
            </a:r>
            <a:endParaRPr lang="en-US" altLang="zh-CN" sz="1600" dirty="0">
              <a:latin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66CA685-140B-3508-38FE-7FA779C7FF5E}"/>
              </a:ext>
            </a:extLst>
          </p:cNvPr>
          <p:cNvSpPr txBox="1"/>
          <p:nvPr/>
        </p:nvSpPr>
        <p:spPr>
          <a:xfrm>
            <a:off x="6266333" y="1524078"/>
            <a:ext cx="438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Promot</a:t>
            </a:r>
            <a:r>
              <a:rPr lang="en-US" altLang="zh-CN" sz="1600" dirty="0">
                <a:latin typeface="+mn-lt"/>
              </a:rPr>
              <a:t>e</a:t>
            </a:r>
            <a:r>
              <a:rPr lang="zh-CN" altLang="zh-CN" sz="1600" dirty="0">
                <a:latin typeface="+mn-lt"/>
              </a:rPr>
              <a:t> sustainable urbanization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lt"/>
              </a:rPr>
              <a:t>E</a:t>
            </a:r>
            <a:r>
              <a:rPr lang="zh-CN" altLang="zh-CN" sz="1600" dirty="0">
                <a:latin typeface="+mn-lt"/>
              </a:rPr>
              <a:t>xpand urban fiscal space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SDG Localization</a:t>
            </a:r>
            <a:r>
              <a:rPr lang="en-US" altLang="zh-CN" sz="1600" dirty="0">
                <a:latin typeface="+mn-lt"/>
              </a:rPr>
              <a:t> / VLR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Urban Economic Resilience</a:t>
            </a:r>
            <a:endParaRPr lang="en-US" altLang="zh-CN" sz="1600" dirty="0">
              <a:latin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2E229DD-A2CD-2E7F-1E2B-A64182292EB5}"/>
              </a:ext>
            </a:extLst>
          </p:cNvPr>
          <p:cNvSpPr txBox="1"/>
          <p:nvPr/>
        </p:nvSpPr>
        <p:spPr>
          <a:xfrm>
            <a:off x="1046481" y="3356864"/>
            <a:ext cx="1026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>
                <a:solidFill>
                  <a:schemeClr val="bg1"/>
                </a:solidFill>
              </a:rPr>
              <a:t>Development Planning + Urban Planning </a:t>
            </a:r>
            <a:r>
              <a:rPr lang="zh-CN" altLang="zh-CN" sz="1600" b="1" dirty="0">
                <a:solidFill>
                  <a:schemeClr val="bg1"/>
                </a:solidFill>
              </a:rPr>
              <a:t>→ 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ctr"/>
            <a:r>
              <a:rPr lang="zh-CN" altLang="zh-CN" sz="1800" b="1" dirty="0">
                <a:solidFill>
                  <a:schemeClr val="bg1"/>
                </a:solidFill>
              </a:rPr>
              <a:t>Sustainable Development and Integrated Planning Section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矩形: 圆角 45">
            <a:extLst>
              <a:ext uri="{FF2B5EF4-FFF2-40B4-BE49-F238E27FC236}">
                <a16:creationId xmlns:a16="http://schemas.microsoft.com/office/drawing/2014/main" id="{3C28720E-B14C-D12F-8F7D-95BAF0758D5C}"/>
              </a:ext>
            </a:extLst>
          </p:cNvPr>
          <p:cNvSpPr>
            <a:spLocks/>
          </p:cNvSpPr>
          <p:nvPr/>
        </p:nvSpPr>
        <p:spPr>
          <a:xfrm>
            <a:off x="965200" y="3049923"/>
            <a:ext cx="1635760" cy="284119"/>
          </a:xfrm>
          <a:prstGeom prst="roundRect">
            <a:avLst>
              <a:gd name="adj" fmla="val 543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7" name="TextBox 51">
            <a:extLst>
              <a:ext uri="{FF2B5EF4-FFF2-40B4-BE49-F238E27FC236}">
                <a16:creationId xmlns:a16="http://schemas.microsoft.com/office/drawing/2014/main" id="{9082FAB8-6E36-5BF3-FD7B-0D47E21ABCA3}"/>
              </a:ext>
            </a:extLst>
          </p:cNvPr>
          <p:cNvSpPr txBox="1"/>
          <p:nvPr/>
        </p:nvSpPr>
        <p:spPr>
          <a:xfrm>
            <a:off x="904240" y="3006248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Merge</a:t>
            </a:r>
          </a:p>
        </p:txBody>
      </p:sp>
      <p:sp>
        <p:nvSpPr>
          <p:cNvPr id="80" name="TextBox 51">
            <a:extLst>
              <a:ext uri="{FF2B5EF4-FFF2-40B4-BE49-F238E27FC236}">
                <a16:creationId xmlns:a16="http://schemas.microsoft.com/office/drawing/2014/main" id="{78DB582E-FB9C-746C-58C8-7013660E7A48}"/>
              </a:ext>
            </a:extLst>
          </p:cNvPr>
          <p:cNvSpPr txBox="1"/>
          <p:nvPr/>
        </p:nvSpPr>
        <p:spPr>
          <a:xfrm>
            <a:off x="904240" y="4259258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Expended Roles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7FA5705-0D94-5F70-EB4D-8BF78C2C0251}"/>
              </a:ext>
            </a:extLst>
          </p:cNvPr>
          <p:cNvSpPr txBox="1"/>
          <p:nvPr/>
        </p:nvSpPr>
        <p:spPr>
          <a:xfrm>
            <a:off x="8420971" y="3589198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b="1" dirty="0">
                <a:solidFill>
                  <a:schemeClr val="bg1"/>
                </a:solidFill>
              </a:rPr>
              <a:t>(SDIPS)</a:t>
            </a:r>
            <a:endParaRPr lang="zh-CN" altLang="en-US" sz="1800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2A60438-223A-F926-E92E-2128C3633C7A}"/>
              </a:ext>
            </a:extLst>
          </p:cNvPr>
          <p:cNvSpPr txBox="1"/>
          <p:nvPr/>
        </p:nvSpPr>
        <p:spPr>
          <a:xfrm>
            <a:off x="965200" y="4635130"/>
            <a:ext cx="438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>
                <a:latin typeface="+mn-lt"/>
              </a:rPr>
              <a:t>SDG Monitoring &amp; Localization</a:t>
            </a:r>
            <a:endParaRPr lang="en-US" altLang="zh-CN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>
                <a:latin typeface="+mn-lt"/>
              </a:rPr>
              <a:t>HLPF Preparation Support</a:t>
            </a:r>
            <a:endParaRPr lang="en-US" altLang="zh-CN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>
                <a:latin typeface="+mn-lt"/>
              </a:rPr>
              <a:t>ARFSD Convening &amp; Support</a:t>
            </a:r>
            <a:endParaRPr lang="en-US" altLang="zh-CN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+mn-lt"/>
              </a:rPr>
              <a:t>Voluntary National Review</a:t>
            </a:r>
          </a:p>
        </p:txBody>
      </p:sp>
      <p:sp>
        <p:nvSpPr>
          <p:cNvPr id="90" name="TextBox 51">
            <a:extLst>
              <a:ext uri="{FF2B5EF4-FFF2-40B4-BE49-F238E27FC236}">
                <a16:creationId xmlns:a16="http://schemas.microsoft.com/office/drawing/2014/main" id="{29F8075B-9CBD-28BE-90E3-7180337C2F24}"/>
              </a:ext>
            </a:extLst>
          </p:cNvPr>
          <p:cNvSpPr txBox="1"/>
          <p:nvPr/>
        </p:nvSpPr>
        <p:spPr>
          <a:xfrm>
            <a:off x="6266333" y="4296576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Impact of Merger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D56E8FF-B0BA-758D-0BFC-8674A6F613B8}"/>
              </a:ext>
            </a:extLst>
          </p:cNvPr>
          <p:cNvSpPr txBox="1"/>
          <p:nvPr/>
        </p:nvSpPr>
        <p:spPr>
          <a:xfrm>
            <a:off x="6315866" y="4667477"/>
            <a:ext cx="460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lt"/>
              </a:rPr>
              <a:t>E</a:t>
            </a:r>
            <a:r>
              <a:rPr lang="zh-CN" altLang="zh-CN" sz="1600" dirty="0">
                <a:latin typeface="+mn-lt"/>
              </a:rPr>
              <a:t>nabling coherent planning across all scales – from national to local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Enhanced Policy Coherence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lt"/>
              </a:rPr>
              <a:t>Streamlined UN Support </a:t>
            </a:r>
            <a:endParaRPr lang="en-US" altLang="zh-CN" sz="1600" dirty="0">
              <a:latin typeface="+mn-lt"/>
            </a:endParaRPr>
          </a:p>
        </p:txBody>
      </p:sp>
      <p:sp>
        <p:nvSpPr>
          <p:cNvPr id="94" name="Google Shape;106;p13">
            <a:extLst>
              <a:ext uri="{FF2B5EF4-FFF2-40B4-BE49-F238E27FC236}">
                <a16:creationId xmlns:a16="http://schemas.microsoft.com/office/drawing/2014/main" id="{1885E9E0-C30C-88DB-360C-5F3F26CDFF8B}"/>
              </a:ext>
            </a:extLst>
          </p:cNvPr>
          <p:cNvSpPr txBox="1"/>
          <p:nvPr/>
        </p:nvSpPr>
        <p:spPr>
          <a:xfrm>
            <a:off x="885791" y="416537"/>
            <a:ext cx="7770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Integrated Development Planning</a:t>
            </a:r>
            <a:endParaRPr lang="en-US" sz="2000" b="1" i="0" u="none" strike="noStrike" cap="none" dirty="0">
              <a:solidFill>
                <a:srgbClr val="0B2545"/>
              </a:solidFill>
              <a:latin typeface="+mn-lt"/>
              <a:ea typeface="Inter ExtraBold"/>
              <a:cs typeface="Inter ExtraBold"/>
              <a:sym typeface="Inter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89136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2C6FC-0E1D-475B-73DD-5A39F985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59B36F-D262-BC8A-EBA1-139E17032313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06;p13">
            <a:extLst>
              <a:ext uri="{FF2B5EF4-FFF2-40B4-BE49-F238E27FC236}">
                <a16:creationId xmlns:a16="http://schemas.microsoft.com/office/drawing/2014/main" id="{1A27CED7-D761-8864-D18D-129961762D21}"/>
              </a:ext>
            </a:extLst>
          </p:cNvPr>
          <p:cNvSpPr txBox="1"/>
          <p:nvPr/>
        </p:nvSpPr>
        <p:spPr>
          <a:xfrm>
            <a:off x="672430" y="426153"/>
            <a:ext cx="11286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Leveraging Technology to Enhance Planning Outcomes</a:t>
            </a:r>
            <a:endParaRPr lang="en-US" sz="2000" b="1" i="0" u="none" strike="noStrike" cap="none" dirty="0">
              <a:solidFill>
                <a:srgbClr val="0B2545"/>
              </a:solidFill>
              <a:latin typeface="+mn-lt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" name="矩形: 圆角 45">
            <a:extLst>
              <a:ext uri="{FF2B5EF4-FFF2-40B4-BE49-F238E27FC236}">
                <a16:creationId xmlns:a16="http://schemas.microsoft.com/office/drawing/2014/main" id="{4433CEB6-60E4-C91B-D380-88C53A6B4757}"/>
              </a:ext>
            </a:extLst>
          </p:cNvPr>
          <p:cNvSpPr>
            <a:spLocks/>
          </p:cNvSpPr>
          <p:nvPr/>
        </p:nvSpPr>
        <p:spPr>
          <a:xfrm>
            <a:off x="342900" y="1042143"/>
            <a:ext cx="3660140" cy="4576329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6B3950A-B387-EED7-898A-886FD0ECD217}"/>
              </a:ext>
            </a:extLst>
          </p:cNvPr>
          <p:cNvSpPr>
            <a:spLocks/>
          </p:cNvSpPr>
          <p:nvPr/>
        </p:nvSpPr>
        <p:spPr>
          <a:xfrm>
            <a:off x="506775" y="1163117"/>
            <a:ext cx="2313497" cy="245504"/>
          </a:xfrm>
          <a:prstGeom prst="roundRect">
            <a:avLst>
              <a:gd name="adj" fmla="val 5431"/>
            </a:avLst>
          </a:prstGeom>
          <a:solidFill>
            <a:srgbClr val="E0F2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8DDC82B9-FEB9-093C-6CB5-F0E322DC9D3E}"/>
              </a:ext>
            </a:extLst>
          </p:cNvPr>
          <p:cNvSpPr txBox="1"/>
          <p:nvPr/>
        </p:nvSpPr>
        <p:spPr>
          <a:xfrm>
            <a:off x="399051" y="1152428"/>
            <a:ext cx="284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Strategy Alignment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E4A4D45F-C468-0C89-B375-76CB0C4D2ABA}"/>
              </a:ext>
            </a:extLst>
          </p:cNvPr>
          <p:cNvSpPr txBox="1"/>
          <p:nvPr/>
        </p:nvSpPr>
        <p:spPr>
          <a:xfrm>
            <a:off x="399051" y="1566541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Integrated Planning &amp; Reporting Toolkit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E34A5774-63AA-342D-6004-5E1F3A9D75D2}"/>
              </a:ext>
            </a:extLst>
          </p:cNvPr>
          <p:cNvSpPr txBox="1"/>
          <p:nvPr/>
        </p:nvSpPr>
        <p:spPr>
          <a:xfrm>
            <a:off x="399051" y="1883333"/>
            <a:ext cx="345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Web-based platform to align National Development Plans (NDPs) with SDGs, Agenda 2063, and DPoA</a:t>
            </a:r>
            <a:endParaRPr lang="en-US" dirty="0"/>
          </a:p>
        </p:txBody>
      </p:sp>
      <p:cxnSp>
        <p:nvCxnSpPr>
          <p:cNvPr id="21" name="直接连接符 42">
            <a:extLst>
              <a:ext uri="{FF2B5EF4-FFF2-40B4-BE49-F238E27FC236}">
                <a16:creationId xmlns:a16="http://schemas.microsoft.com/office/drawing/2014/main" id="{83CCF693-0DEA-67D6-F5A7-B9CEFC047294}"/>
              </a:ext>
            </a:extLst>
          </p:cNvPr>
          <p:cNvCxnSpPr>
            <a:cxnSpLocks/>
          </p:cNvCxnSpPr>
          <p:nvPr/>
        </p:nvCxnSpPr>
        <p:spPr>
          <a:xfrm>
            <a:off x="399051" y="2732880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40">
            <a:extLst>
              <a:ext uri="{FF2B5EF4-FFF2-40B4-BE49-F238E27FC236}">
                <a16:creationId xmlns:a16="http://schemas.microsoft.com/office/drawing/2014/main" id="{F373E166-335F-12E2-4AF7-ABD3DA982404}"/>
              </a:ext>
            </a:extLst>
          </p:cNvPr>
          <p:cNvSpPr txBox="1"/>
          <p:nvPr/>
        </p:nvSpPr>
        <p:spPr>
          <a:xfrm>
            <a:off x="399051" y="2779917"/>
            <a:ext cx="3547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Plan Digitization</a:t>
            </a:r>
            <a:r>
              <a:rPr lang="en-US" altLang="zh-CN" dirty="0"/>
              <a:t>: Map out results frameworks to assess system completeness.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Multilateral Alignment</a:t>
            </a:r>
            <a:r>
              <a:rPr lang="en-US" altLang="zh-CN" dirty="0"/>
              <a:t>: Synthesize sector/national/sub-national strategies with global agendas.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INFF &amp; M&amp;E: </a:t>
            </a:r>
            <a:r>
              <a:rPr lang="en-US" altLang="zh-CN" dirty="0"/>
              <a:t>Dynamic modules linking national plans to state budgets &amp; real-time reporting.</a:t>
            </a:r>
            <a:endParaRPr lang="en-US" dirty="0"/>
          </a:p>
        </p:txBody>
      </p:sp>
      <p:pic>
        <p:nvPicPr>
          <p:cNvPr id="26" name="Picture 257">
            <a:extLst>
              <a:ext uri="{FF2B5EF4-FFF2-40B4-BE49-F238E27FC236}">
                <a16:creationId xmlns:a16="http://schemas.microsoft.com/office/drawing/2014/main" id="{0FDC8DDE-015B-163E-0863-5C705D2C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82" y="2840954"/>
            <a:ext cx="194548" cy="194548"/>
          </a:xfrm>
          <a:prstGeom prst="rect">
            <a:avLst/>
          </a:prstGeom>
        </p:spPr>
      </p:pic>
      <p:pic>
        <p:nvPicPr>
          <p:cNvPr id="28" name="Picture 257">
            <a:extLst>
              <a:ext uri="{FF2B5EF4-FFF2-40B4-BE49-F238E27FC236}">
                <a16:creationId xmlns:a16="http://schemas.microsoft.com/office/drawing/2014/main" id="{9390151A-D853-0A2B-9F19-CAA124CCA9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82" y="3489960"/>
            <a:ext cx="194548" cy="194548"/>
          </a:xfrm>
          <a:prstGeom prst="rect">
            <a:avLst/>
          </a:prstGeom>
        </p:spPr>
      </p:pic>
      <p:pic>
        <p:nvPicPr>
          <p:cNvPr id="30" name="Picture 257">
            <a:extLst>
              <a:ext uri="{FF2B5EF4-FFF2-40B4-BE49-F238E27FC236}">
                <a16:creationId xmlns:a16="http://schemas.microsoft.com/office/drawing/2014/main" id="{9D986B73-8302-96E9-6507-3269B2B803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82" y="4118646"/>
            <a:ext cx="194548" cy="194548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01F90C4-A871-A971-3890-9B04154E0829}"/>
              </a:ext>
            </a:extLst>
          </p:cNvPr>
          <p:cNvSpPr>
            <a:spLocks/>
          </p:cNvSpPr>
          <p:nvPr/>
        </p:nvSpPr>
        <p:spPr>
          <a:xfrm>
            <a:off x="477881" y="4755877"/>
            <a:ext cx="3414463" cy="633568"/>
          </a:xfrm>
          <a:prstGeom prst="roundRect">
            <a:avLst>
              <a:gd name="adj" fmla="val 54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CA4BCDC-42A9-4537-FB7E-7F125615BB0D}"/>
              </a:ext>
            </a:extLst>
          </p:cNvPr>
          <p:cNvSpPr txBox="1"/>
          <p:nvPr/>
        </p:nvSpPr>
        <p:spPr>
          <a:xfrm>
            <a:off x="477881" y="4827994"/>
            <a:ext cx="3469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/>
              <a:t>🌍 </a:t>
            </a: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Deployment</a:t>
            </a:r>
            <a:r>
              <a:rPr lang="zh-CN" altLang="zh-CN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zh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zh-CN" dirty="0"/>
              <a:t>30+ Member States + SADC</a:t>
            </a:r>
            <a:endParaRPr lang="zh-CN" altLang="en-US" dirty="0"/>
          </a:p>
        </p:txBody>
      </p:sp>
      <p:sp>
        <p:nvSpPr>
          <p:cNvPr id="36" name="矩形: 圆角 45">
            <a:extLst>
              <a:ext uri="{FF2B5EF4-FFF2-40B4-BE49-F238E27FC236}">
                <a16:creationId xmlns:a16="http://schemas.microsoft.com/office/drawing/2014/main" id="{052003B2-5E4B-9DAC-1D69-B6299DA7F695}"/>
              </a:ext>
            </a:extLst>
          </p:cNvPr>
          <p:cNvSpPr>
            <a:spLocks/>
          </p:cNvSpPr>
          <p:nvPr/>
        </p:nvSpPr>
        <p:spPr>
          <a:xfrm>
            <a:off x="4244340" y="1052303"/>
            <a:ext cx="3660140" cy="4566169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A12F949-D9AE-22C9-0401-6A9FA4A9AED3}"/>
              </a:ext>
            </a:extLst>
          </p:cNvPr>
          <p:cNvSpPr>
            <a:spLocks/>
          </p:cNvSpPr>
          <p:nvPr/>
        </p:nvSpPr>
        <p:spPr>
          <a:xfrm>
            <a:off x="4408215" y="1173276"/>
            <a:ext cx="2635205" cy="292542"/>
          </a:xfrm>
          <a:prstGeom prst="roundRect">
            <a:avLst>
              <a:gd name="adj" fmla="val 543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79">
            <a:extLst>
              <a:ext uri="{FF2B5EF4-FFF2-40B4-BE49-F238E27FC236}">
                <a16:creationId xmlns:a16="http://schemas.microsoft.com/office/drawing/2014/main" id="{AF2E246C-7796-A26C-BB0B-41A5916839B6}"/>
              </a:ext>
            </a:extLst>
          </p:cNvPr>
          <p:cNvSpPr txBox="1"/>
          <p:nvPr/>
        </p:nvSpPr>
        <p:spPr>
          <a:xfrm>
            <a:off x="4408215" y="1154118"/>
            <a:ext cx="269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Strengthen M&amp;E frameworks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2" name="TextBox 60">
            <a:extLst>
              <a:ext uri="{FF2B5EF4-FFF2-40B4-BE49-F238E27FC236}">
                <a16:creationId xmlns:a16="http://schemas.microsoft.com/office/drawing/2014/main" id="{21177B87-C9F9-EF1C-DD97-922C41A71C78}"/>
              </a:ext>
            </a:extLst>
          </p:cNvPr>
          <p:cNvSpPr txBox="1"/>
          <p:nvPr/>
        </p:nvSpPr>
        <p:spPr>
          <a:xfrm>
            <a:off x="4300491" y="1576701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Every Policy is Connected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804DF59B-3DBA-6CE3-D44E-C845236BF1FF}"/>
              </a:ext>
            </a:extLst>
          </p:cNvPr>
          <p:cNvSpPr txBox="1"/>
          <p:nvPr/>
        </p:nvSpPr>
        <p:spPr>
          <a:xfrm>
            <a:off x="4300491" y="1893493"/>
            <a:ext cx="345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Strategic tool to break policy silos across 4 dimensions </a:t>
            </a:r>
            <a:r>
              <a:rPr lang="en-US" altLang="zh-CN" dirty="0"/>
              <a:t>(</a:t>
            </a:r>
            <a:r>
              <a:rPr lang="zh-CN" altLang="zh-CN" dirty="0"/>
              <a:t>Economic, Environmental, Institutional, Social)</a:t>
            </a:r>
            <a:endParaRPr lang="en-US" dirty="0"/>
          </a:p>
        </p:txBody>
      </p:sp>
      <p:cxnSp>
        <p:nvCxnSpPr>
          <p:cNvPr id="46" name="直接连接符 42">
            <a:extLst>
              <a:ext uri="{FF2B5EF4-FFF2-40B4-BE49-F238E27FC236}">
                <a16:creationId xmlns:a16="http://schemas.microsoft.com/office/drawing/2014/main" id="{77C39C1D-D0C8-A640-D220-AEA9882A3978}"/>
              </a:ext>
            </a:extLst>
          </p:cNvPr>
          <p:cNvCxnSpPr>
            <a:cxnSpLocks/>
          </p:cNvCxnSpPr>
          <p:nvPr/>
        </p:nvCxnSpPr>
        <p:spPr>
          <a:xfrm>
            <a:off x="4300491" y="2743040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0">
            <a:extLst>
              <a:ext uri="{FF2B5EF4-FFF2-40B4-BE49-F238E27FC236}">
                <a16:creationId xmlns:a16="http://schemas.microsoft.com/office/drawing/2014/main" id="{7AC39917-02A2-C8EB-CD01-461C8CCE8E57}"/>
              </a:ext>
            </a:extLst>
          </p:cNvPr>
          <p:cNvSpPr txBox="1"/>
          <p:nvPr/>
        </p:nvSpPr>
        <p:spPr>
          <a:xfrm>
            <a:off x="4300491" y="2790077"/>
            <a:ext cx="3547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Structured, data-driven policy dialogues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Identifies inter-sectoral synergies &amp; trade-offs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Codifies inclusive monitoring frameworks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Strengthens inter-sectoral policy coordination</a:t>
            </a:r>
            <a:endParaRPr lang="en-US" dirty="0"/>
          </a:p>
        </p:txBody>
      </p:sp>
      <p:pic>
        <p:nvPicPr>
          <p:cNvPr id="48" name="Picture 257">
            <a:extLst>
              <a:ext uri="{FF2B5EF4-FFF2-40B4-BE49-F238E27FC236}">
                <a16:creationId xmlns:a16="http://schemas.microsoft.com/office/drawing/2014/main" id="{80B43749-D65A-985D-4819-302CCD8D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22" y="2851114"/>
            <a:ext cx="194548" cy="194548"/>
          </a:xfrm>
          <a:prstGeom prst="rect">
            <a:avLst/>
          </a:prstGeom>
        </p:spPr>
      </p:pic>
      <p:pic>
        <p:nvPicPr>
          <p:cNvPr id="49" name="Picture 257">
            <a:extLst>
              <a:ext uri="{FF2B5EF4-FFF2-40B4-BE49-F238E27FC236}">
                <a16:creationId xmlns:a16="http://schemas.microsoft.com/office/drawing/2014/main" id="{BA908519-6844-536F-E052-2D929DCF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22" y="3276600"/>
            <a:ext cx="194548" cy="194548"/>
          </a:xfrm>
          <a:prstGeom prst="rect">
            <a:avLst/>
          </a:prstGeom>
        </p:spPr>
      </p:pic>
      <p:pic>
        <p:nvPicPr>
          <p:cNvPr id="50" name="Picture 257">
            <a:extLst>
              <a:ext uri="{FF2B5EF4-FFF2-40B4-BE49-F238E27FC236}">
                <a16:creationId xmlns:a16="http://schemas.microsoft.com/office/drawing/2014/main" id="{FAE08E1B-CEBE-E279-B67C-4C2B0025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22" y="4128806"/>
            <a:ext cx="194548" cy="194548"/>
          </a:xfrm>
          <a:prstGeom prst="rect">
            <a:avLst/>
          </a:prstGeom>
        </p:spPr>
      </p:pic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60F55370-CECE-A2A6-F60E-EABF09A1BC46}"/>
              </a:ext>
            </a:extLst>
          </p:cNvPr>
          <p:cNvSpPr>
            <a:spLocks/>
          </p:cNvSpPr>
          <p:nvPr/>
        </p:nvSpPr>
        <p:spPr>
          <a:xfrm>
            <a:off x="4379321" y="4766037"/>
            <a:ext cx="3414463" cy="633568"/>
          </a:xfrm>
          <a:prstGeom prst="roundRect">
            <a:avLst>
              <a:gd name="adj" fmla="val 54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B83324F-D060-6E66-737F-B9B1A138B25B}"/>
              </a:ext>
            </a:extLst>
          </p:cNvPr>
          <p:cNvSpPr txBox="1"/>
          <p:nvPr/>
        </p:nvSpPr>
        <p:spPr>
          <a:xfrm>
            <a:off x="4379321" y="4838154"/>
            <a:ext cx="3469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/>
              <a:t>🌍 </a:t>
            </a:r>
            <a:r>
              <a:rPr lang="en-US" altLang="zh-CN" b="1" dirty="0">
                <a:solidFill>
                  <a:srgbClr val="00B050"/>
                </a:solidFill>
              </a:rPr>
              <a:t>Deployment</a:t>
            </a:r>
            <a:r>
              <a:rPr lang="zh-CN" altLang="zh-CN" b="1" dirty="0">
                <a:solidFill>
                  <a:srgbClr val="00B050"/>
                </a:solidFill>
              </a:rPr>
              <a:t>:</a:t>
            </a:r>
            <a:r>
              <a:rPr lang="zh-CN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Africa first roll out in Botswana</a:t>
            </a:r>
            <a:endParaRPr lang="zh-CN" altLang="en-US" dirty="0"/>
          </a:p>
        </p:txBody>
      </p:sp>
      <p:sp>
        <p:nvSpPr>
          <p:cNvPr id="56" name="矩形: 圆角 45">
            <a:extLst>
              <a:ext uri="{FF2B5EF4-FFF2-40B4-BE49-F238E27FC236}">
                <a16:creationId xmlns:a16="http://schemas.microsoft.com/office/drawing/2014/main" id="{8805A0AF-6D17-EC88-2673-60916F676079}"/>
              </a:ext>
            </a:extLst>
          </p:cNvPr>
          <p:cNvSpPr>
            <a:spLocks/>
          </p:cNvSpPr>
          <p:nvPr/>
        </p:nvSpPr>
        <p:spPr>
          <a:xfrm>
            <a:off x="8054340" y="1052304"/>
            <a:ext cx="3660140" cy="4566168"/>
          </a:xfrm>
          <a:prstGeom prst="roundRect">
            <a:avLst>
              <a:gd name="adj" fmla="val 54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295D078D-F191-D3E2-96F1-EB155A28EF71}"/>
              </a:ext>
            </a:extLst>
          </p:cNvPr>
          <p:cNvSpPr>
            <a:spLocks/>
          </p:cNvSpPr>
          <p:nvPr/>
        </p:nvSpPr>
        <p:spPr>
          <a:xfrm>
            <a:off x="8218216" y="1173276"/>
            <a:ext cx="1892300" cy="264659"/>
          </a:xfrm>
          <a:prstGeom prst="roundRect">
            <a:avLst>
              <a:gd name="adj" fmla="val 54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A3DB6566-45D1-A08C-64F9-3B1A8FF4185E}"/>
              </a:ext>
            </a:extLst>
          </p:cNvPr>
          <p:cNvSpPr txBox="1"/>
          <p:nvPr/>
        </p:nvSpPr>
        <p:spPr>
          <a:xfrm>
            <a:off x="8247380" y="1142224"/>
            <a:ext cx="189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Municipal Finance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0">
            <a:extLst>
              <a:ext uri="{FF2B5EF4-FFF2-40B4-BE49-F238E27FC236}">
                <a16:creationId xmlns:a16="http://schemas.microsoft.com/office/drawing/2014/main" id="{61FC0E47-90BF-2FB6-DE42-9CFE4EF09392}"/>
              </a:ext>
            </a:extLst>
          </p:cNvPr>
          <p:cNvSpPr txBox="1"/>
          <p:nvPr/>
        </p:nvSpPr>
        <p:spPr>
          <a:xfrm>
            <a:off x="8110491" y="1576701"/>
            <a:ext cx="3547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Fiscal Assessment Tools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A1B74607-E8E1-0F58-A210-A7F43BAD564D}"/>
              </a:ext>
            </a:extLst>
          </p:cNvPr>
          <p:cNvSpPr txBox="1"/>
          <p:nvPr/>
        </p:nvSpPr>
        <p:spPr>
          <a:xfrm>
            <a:off x="8110491" y="1893493"/>
            <a:ext cx="345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Digital diagnostic tool to assess and strengthen urban fiscal performance</a:t>
            </a:r>
            <a:endParaRPr lang="en-US" dirty="0"/>
          </a:p>
        </p:txBody>
      </p:sp>
      <p:cxnSp>
        <p:nvCxnSpPr>
          <p:cNvPr id="64" name="直接连接符 42">
            <a:extLst>
              <a:ext uri="{FF2B5EF4-FFF2-40B4-BE49-F238E27FC236}">
                <a16:creationId xmlns:a16="http://schemas.microsoft.com/office/drawing/2014/main" id="{C4F406C9-B5A3-7A60-B264-20837D9E4AE5}"/>
              </a:ext>
            </a:extLst>
          </p:cNvPr>
          <p:cNvCxnSpPr>
            <a:cxnSpLocks/>
          </p:cNvCxnSpPr>
          <p:nvPr/>
        </p:nvCxnSpPr>
        <p:spPr>
          <a:xfrm>
            <a:off x="8110491" y="2743040"/>
            <a:ext cx="3454876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40">
            <a:extLst>
              <a:ext uri="{FF2B5EF4-FFF2-40B4-BE49-F238E27FC236}">
                <a16:creationId xmlns:a16="http://schemas.microsoft.com/office/drawing/2014/main" id="{060FB0A2-D619-264E-7952-F1390DDBF131}"/>
              </a:ext>
            </a:extLst>
          </p:cNvPr>
          <p:cNvSpPr txBox="1"/>
          <p:nvPr/>
        </p:nvSpPr>
        <p:spPr>
          <a:xfrm>
            <a:off x="8110491" y="2790077"/>
            <a:ext cx="3547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Analyze 5 Dimensions</a:t>
            </a:r>
            <a:r>
              <a:rPr lang="en-US" altLang="zh-CN" dirty="0"/>
              <a:t>: </a:t>
            </a:r>
            <a:r>
              <a:rPr lang="zh-CN" altLang="zh-CN" dirty="0"/>
              <a:t>Liquidity, Fiscal Autonomy, Operating Surplus, Collective Efficiency, Solvency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Identifies fiscal bottlenecks and reform priorities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</a:rPr>
              <a:t>Digital dashboard </a:t>
            </a:r>
            <a:r>
              <a:rPr lang="zh-CN" altLang="zh-CN" dirty="0"/>
              <a:t>for real-time revenue management &amp; fiscal performance monitoring</a:t>
            </a:r>
            <a:endParaRPr lang="en-US" altLang="zh-CN" dirty="0"/>
          </a:p>
        </p:txBody>
      </p:sp>
      <p:pic>
        <p:nvPicPr>
          <p:cNvPr id="66" name="Picture 257">
            <a:extLst>
              <a:ext uri="{FF2B5EF4-FFF2-40B4-BE49-F238E27FC236}">
                <a16:creationId xmlns:a16="http://schemas.microsoft.com/office/drawing/2014/main" id="{F2909057-DE55-DF7D-319C-75B9DEFF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9322" y="2851114"/>
            <a:ext cx="194548" cy="194548"/>
          </a:xfrm>
          <a:prstGeom prst="rect">
            <a:avLst/>
          </a:prstGeom>
        </p:spPr>
      </p:pic>
      <p:pic>
        <p:nvPicPr>
          <p:cNvPr id="73" name="Picture 257">
            <a:extLst>
              <a:ext uri="{FF2B5EF4-FFF2-40B4-BE49-F238E27FC236}">
                <a16:creationId xmlns:a16="http://schemas.microsoft.com/office/drawing/2014/main" id="{D7A1C9EA-3E3C-8CCF-706E-90BCA165E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9322" y="3500120"/>
            <a:ext cx="194548" cy="194548"/>
          </a:xfrm>
          <a:prstGeom prst="rect">
            <a:avLst/>
          </a:prstGeom>
        </p:spPr>
      </p:pic>
      <p:pic>
        <p:nvPicPr>
          <p:cNvPr id="75" name="Picture 257">
            <a:extLst>
              <a:ext uri="{FF2B5EF4-FFF2-40B4-BE49-F238E27FC236}">
                <a16:creationId xmlns:a16="http://schemas.microsoft.com/office/drawing/2014/main" id="{147434B2-FD9C-FC00-F7D8-6FFE60F6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9322" y="3907826"/>
            <a:ext cx="194548" cy="194548"/>
          </a:xfrm>
          <a:prstGeom prst="rect">
            <a:avLst/>
          </a:prstGeom>
        </p:spPr>
      </p:pic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62E37A38-4D0C-A820-9B6F-D0BC8479959D}"/>
              </a:ext>
            </a:extLst>
          </p:cNvPr>
          <p:cNvSpPr>
            <a:spLocks/>
          </p:cNvSpPr>
          <p:nvPr/>
        </p:nvSpPr>
        <p:spPr>
          <a:xfrm>
            <a:off x="8189321" y="4776197"/>
            <a:ext cx="3414463" cy="633568"/>
          </a:xfrm>
          <a:prstGeom prst="roundRect">
            <a:avLst>
              <a:gd name="adj" fmla="val 54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ADBDF0F-4BAF-E718-4677-3F551B4A8337}"/>
              </a:ext>
            </a:extLst>
          </p:cNvPr>
          <p:cNvSpPr txBox="1"/>
          <p:nvPr/>
        </p:nvSpPr>
        <p:spPr>
          <a:xfrm>
            <a:off x="8189321" y="4741043"/>
            <a:ext cx="34690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/>
              <a:t>🌍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Deployment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CN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zh-CN" altLang="zh-CN" b="1" dirty="0"/>
              <a:t>(DA-15) – 6 cities</a:t>
            </a:r>
            <a:r>
              <a:rPr lang="zh-CN" altLang="zh-CN" dirty="0"/>
              <a:t>: Addis Ababa, Yaoundé, Kigali, Lusaka, Dar es Salaam, Nairobi</a:t>
            </a:r>
            <a:endParaRPr lang="zh-CN" altLang="en-US" dirty="0"/>
          </a:p>
        </p:txBody>
      </p:sp>
      <p:pic>
        <p:nvPicPr>
          <p:cNvPr id="81" name="Picture 257">
            <a:extLst>
              <a:ext uri="{FF2B5EF4-FFF2-40B4-BE49-F238E27FC236}">
                <a16:creationId xmlns:a16="http://schemas.microsoft.com/office/drawing/2014/main" id="{59064056-2E5E-3181-D1D5-26B01CA7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22" y="3693160"/>
            <a:ext cx="194548" cy="194548"/>
          </a:xfrm>
          <a:prstGeom prst="rect">
            <a:avLst/>
          </a:prstGeom>
        </p:spPr>
      </p:pic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ACB555AC-8D87-AF27-124A-38E217A2AC4C}"/>
              </a:ext>
            </a:extLst>
          </p:cNvPr>
          <p:cNvSpPr/>
          <p:nvPr/>
        </p:nvSpPr>
        <p:spPr>
          <a:xfrm>
            <a:off x="399051" y="5815857"/>
            <a:ext cx="11286873" cy="643426"/>
          </a:xfrm>
          <a:prstGeom prst="roundRect">
            <a:avLst>
              <a:gd name="adj" fmla="val 543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Three tools, one integrated vision:</a:t>
            </a:r>
            <a:r>
              <a:rPr lang="en-US" altLang="zh-CN" dirty="0">
                <a:solidFill>
                  <a:schemeClr val="tx1"/>
                </a:solidFill>
              </a:rPr>
              <a:t> IPRT aligns national policies top-down │ EPIC ensures cross-sectoral coherence horizontally │ Fiscal Tools build urban resilience bottom-up — together forming a complete planning cycle from design to municipal financing and tracking.</a:t>
            </a:r>
          </a:p>
        </p:txBody>
      </p:sp>
      <p:pic>
        <p:nvPicPr>
          <p:cNvPr id="85" name="图片 84">
            <a:extLst>
              <a:ext uri="{FF2B5EF4-FFF2-40B4-BE49-F238E27FC236}">
                <a16:creationId xmlns:a16="http://schemas.microsoft.com/office/drawing/2014/main" id="{77E983C9-2969-B23D-A11B-259A2B0D80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4720" y="1146353"/>
            <a:ext cx="391969" cy="391969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0A62E83C-A83D-52CF-4ED2-DE9B06F94D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4289" y="1142223"/>
            <a:ext cx="340582" cy="340582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FA9D364F-DC79-8F25-FB3D-4DC786DE93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075" y="1164318"/>
            <a:ext cx="344309" cy="3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B41B-77E2-838C-155F-69DDFBB8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D3FB17-69A8-BFE2-F163-65C56D26F0C6}"/>
              </a:ext>
            </a:extLst>
          </p:cNvPr>
          <p:cNvCxnSpPr/>
          <p:nvPr/>
        </p:nvCxnSpPr>
        <p:spPr>
          <a:xfrm>
            <a:off x="499664" y="884222"/>
            <a:ext cx="1088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9900993-220B-BA04-A360-486DD2226C4F}"/>
              </a:ext>
            </a:extLst>
          </p:cNvPr>
          <p:cNvGrpSpPr/>
          <p:nvPr/>
        </p:nvGrpSpPr>
        <p:grpSpPr>
          <a:xfrm>
            <a:off x="904240" y="1135012"/>
            <a:ext cx="5073339" cy="2479265"/>
            <a:chOff x="1128877" y="1135012"/>
            <a:chExt cx="4967120" cy="19881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999F70-1EC8-9C74-DA5C-6400CA5190EE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759DBAD-8D43-E07B-CE5A-DE4A075C3F28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BD460C-844C-191F-846B-9D1CF91E2EC9}"/>
              </a:ext>
            </a:extLst>
          </p:cNvPr>
          <p:cNvGrpSpPr/>
          <p:nvPr/>
        </p:nvGrpSpPr>
        <p:grpSpPr>
          <a:xfrm>
            <a:off x="6214421" y="1135012"/>
            <a:ext cx="4836158" cy="2479261"/>
            <a:chOff x="1128877" y="1135012"/>
            <a:chExt cx="4967120" cy="1988138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926B4BA-5422-1323-D9AE-EE6D6086E884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2CBDCAC-5478-D2CD-1E89-EE48E05342B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CDF0A02-0918-A539-A4A8-E5D9833A6BE0}"/>
              </a:ext>
            </a:extLst>
          </p:cNvPr>
          <p:cNvGrpSpPr/>
          <p:nvPr/>
        </p:nvGrpSpPr>
        <p:grpSpPr>
          <a:xfrm>
            <a:off x="904240" y="3888372"/>
            <a:ext cx="5073338" cy="2258425"/>
            <a:chOff x="1128877" y="1135012"/>
            <a:chExt cx="4967120" cy="1988138"/>
          </a:xfrm>
          <a:solidFill>
            <a:srgbClr val="F8FAFC"/>
          </a:solidFill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2163880-7406-6913-4BAD-02539A5EAF28}"/>
                </a:ext>
              </a:extLst>
            </p:cNvPr>
            <p:cNvSpPr/>
            <p:nvPr/>
          </p:nvSpPr>
          <p:spPr>
            <a:xfrm>
              <a:off x="1128878" y="1163588"/>
              <a:ext cx="4967119" cy="195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BAA0C4A-EA65-D705-3B31-AA7EB1C9C9F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85B9E5B-6EB3-91DA-CA15-3768664A5473}"/>
              </a:ext>
            </a:extLst>
          </p:cNvPr>
          <p:cNvGrpSpPr/>
          <p:nvPr/>
        </p:nvGrpSpPr>
        <p:grpSpPr>
          <a:xfrm>
            <a:off x="6212515" y="3888372"/>
            <a:ext cx="4838063" cy="2233023"/>
            <a:chOff x="1126921" y="1135012"/>
            <a:chExt cx="4969076" cy="1986507"/>
          </a:xfrm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244050B3-9ABB-87D3-4B8D-C1E7550CB57D}"/>
                </a:ext>
              </a:extLst>
            </p:cNvPr>
            <p:cNvSpPr/>
            <p:nvPr/>
          </p:nvSpPr>
          <p:spPr>
            <a:xfrm>
              <a:off x="1126921" y="1161957"/>
              <a:ext cx="4967119" cy="1959562"/>
            </a:xfrm>
            <a:prstGeom prst="rect">
              <a:avLst/>
            </a:prstGeom>
            <a:solidFill>
              <a:srgbClr val="F8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9BB2A24-0910-E89E-9C83-B1E872D47CCB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77" y="1135012"/>
              <a:ext cx="496712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51">
            <a:extLst>
              <a:ext uri="{FF2B5EF4-FFF2-40B4-BE49-F238E27FC236}">
                <a16:creationId xmlns:a16="http://schemas.microsoft.com/office/drawing/2014/main" id="{354BBC55-0D30-6D48-C2CB-36DC4852B82F}"/>
              </a:ext>
            </a:extLst>
          </p:cNvPr>
          <p:cNvSpPr txBox="1"/>
          <p:nvPr/>
        </p:nvSpPr>
        <p:spPr>
          <a:xfrm>
            <a:off x="965200" y="1185524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Fiscal Assessment &amp; Diagnostics 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B9292A0C-9821-E14C-C21A-9E38258BA548}"/>
              </a:ext>
            </a:extLst>
          </p:cNvPr>
          <p:cNvSpPr txBox="1"/>
          <p:nvPr/>
        </p:nvSpPr>
        <p:spPr>
          <a:xfrm>
            <a:off x="6226965" y="1209599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Asset Management Action Plan (AMAP) 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1E494E5-6483-F69B-B969-F03E5A0A4564}"/>
              </a:ext>
            </a:extLst>
          </p:cNvPr>
          <p:cNvSpPr txBox="1"/>
          <p:nvPr/>
        </p:nvSpPr>
        <p:spPr>
          <a:xfrm>
            <a:off x="970369" y="1556538"/>
            <a:ext cx="4899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It Is</a:t>
            </a:r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dirty="0"/>
              <a:t>Digital diagnostic tool assessing performance across 5 dimensions: solvency, operating surplus, liquidity, efficiency, &amp; autonomy.</a:t>
            </a:r>
            <a:endParaRPr lang="en-US" altLang="zh-CN" sz="1600" dirty="0"/>
          </a:p>
          <a:p>
            <a:endParaRPr lang="zh-CN" altLang="zh-CN" sz="1600" dirty="0"/>
          </a:p>
          <a:p>
            <a:r>
              <a:rPr lang="zh-CN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Approach</a:t>
            </a:r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dirty="0"/>
              <a:t>Diagnostic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>
                <a:solidFill>
                  <a:schemeClr val="tx1"/>
                </a:solidFill>
              </a:rPr>
              <a:t> </a:t>
            </a:r>
            <a:r>
              <a:rPr lang="zh-CN" altLang="zh-CN" sz="1600" dirty="0"/>
              <a:t>Reforms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/>
              <a:t> Strategies 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Output: </a:t>
            </a:r>
            <a:r>
              <a:rPr lang="zh-CN" altLang="zh-CN" sz="1600" dirty="0"/>
              <a:t>Fiscal space assessment reports &amp; action plans; digital real-time revenue dashboard.</a:t>
            </a:r>
          </a:p>
          <a:p>
            <a:endParaRPr lang="en-US" altLang="zh-CN" sz="1600" dirty="0">
              <a:latin typeface="+mn-lt"/>
            </a:endParaRPr>
          </a:p>
        </p:txBody>
      </p:sp>
      <p:sp>
        <p:nvSpPr>
          <p:cNvPr id="80" name="TextBox 51">
            <a:extLst>
              <a:ext uri="{FF2B5EF4-FFF2-40B4-BE49-F238E27FC236}">
                <a16:creationId xmlns:a16="http://schemas.microsoft.com/office/drawing/2014/main" id="{51EB3F26-102F-E603-A29B-E39A16BBE54A}"/>
              </a:ext>
            </a:extLst>
          </p:cNvPr>
          <p:cNvSpPr txBox="1"/>
          <p:nvPr/>
        </p:nvSpPr>
        <p:spPr>
          <a:xfrm>
            <a:off x="904240" y="3923978"/>
            <a:ext cx="4926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Urban Resilience Bankable Project Incubation </a:t>
            </a:r>
          </a:p>
        </p:txBody>
      </p:sp>
      <p:sp>
        <p:nvSpPr>
          <p:cNvPr id="90" name="TextBox 51">
            <a:extLst>
              <a:ext uri="{FF2B5EF4-FFF2-40B4-BE49-F238E27FC236}">
                <a16:creationId xmlns:a16="http://schemas.microsoft.com/office/drawing/2014/main" id="{E357B584-B7D6-B85A-234C-7CF8BCEABD94}"/>
              </a:ext>
            </a:extLst>
          </p:cNvPr>
          <p:cNvSpPr txBox="1"/>
          <p:nvPr/>
        </p:nvSpPr>
        <p:spPr>
          <a:xfrm>
            <a:off x="6212515" y="3920704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700" spc="2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SDG-STYIP Impact Labs </a:t>
            </a:r>
          </a:p>
        </p:txBody>
      </p:sp>
      <p:sp>
        <p:nvSpPr>
          <p:cNvPr id="94" name="Google Shape;106;p13">
            <a:extLst>
              <a:ext uri="{FF2B5EF4-FFF2-40B4-BE49-F238E27FC236}">
                <a16:creationId xmlns:a16="http://schemas.microsoft.com/office/drawing/2014/main" id="{4D03DF6D-0BD8-93C1-51C9-C303FC2F24FB}"/>
              </a:ext>
            </a:extLst>
          </p:cNvPr>
          <p:cNvSpPr txBox="1"/>
          <p:nvPr/>
        </p:nvSpPr>
        <p:spPr>
          <a:xfrm>
            <a:off x="885791" y="416537"/>
            <a:ext cx="7770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cap="none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Expanding Fiscal </a:t>
            </a:r>
            <a:r>
              <a:rPr lang="en-US" altLang="zh-CN" sz="2000" b="1" i="0" u="none" strike="noStrike" cap="none" dirty="0">
                <a:solidFill>
                  <a:srgbClr val="0B2545"/>
                </a:solidFill>
                <a:latin typeface="+mn-lt"/>
                <a:ea typeface="Inter ExtraBold"/>
                <a:cs typeface="Inter ExtraBold"/>
                <a:sym typeface="Inter ExtraBold"/>
              </a:rPr>
              <a:t>Space</a:t>
            </a:r>
            <a:endParaRPr lang="en-US" sz="2000" b="1" i="0" u="none" strike="noStrike" cap="none" dirty="0">
              <a:solidFill>
                <a:srgbClr val="0B2545"/>
              </a:solidFill>
              <a:latin typeface="+mn-lt"/>
              <a:ea typeface="Inter ExtraBold"/>
              <a:cs typeface="Inter ExtraBold"/>
              <a:sym typeface="Inter ExtraBold"/>
            </a:endParaRPr>
          </a:p>
        </p:txBody>
      </p:sp>
      <p:cxnSp>
        <p:nvCxnSpPr>
          <p:cNvPr id="2" name="直接连接符 42">
            <a:extLst>
              <a:ext uri="{FF2B5EF4-FFF2-40B4-BE49-F238E27FC236}">
                <a16:creationId xmlns:a16="http://schemas.microsoft.com/office/drawing/2014/main" id="{65C96EDD-57C6-2420-37F0-3342E09A6B19}"/>
              </a:ext>
            </a:extLst>
          </p:cNvPr>
          <p:cNvCxnSpPr>
            <a:cxnSpLocks/>
          </p:cNvCxnSpPr>
          <p:nvPr/>
        </p:nvCxnSpPr>
        <p:spPr>
          <a:xfrm>
            <a:off x="1075553" y="1548153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2">
            <a:extLst>
              <a:ext uri="{FF2B5EF4-FFF2-40B4-BE49-F238E27FC236}">
                <a16:creationId xmlns:a16="http://schemas.microsoft.com/office/drawing/2014/main" id="{9690650A-A249-BF9B-1542-9ADC59743762}"/>
              </a:ext>
            </a:extLst>
          </p:cNvPr>
          <p:cNvCxnSpPr>
            <a:cxnSpLocks/>
          </p:cNvCxnSpPr>
          <p:nvPr/>
        </p:nvCxnSpPr>
        <p:spPr>
          <a:xfrm>
            <a:off x="6315866" y="1519885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2">
            <a:extLst>
              <a:ext uri="{FF2B5EF4-FFF2-40B4-BE49-F238E27FC236}">
                <a16:creationId xmlns:a16="http://schemas.microsoft.com/office/drawing/2014/main" id="{1EF75DE2-B104-0256-DBDF-F9FDAF8E4226}"/>
              </a:ext>
            </a:extLst>
          </p:cNvPr>
          <p:cNvCxnSpPr>
            <a:cxnSpLocks/>
          </p:cNvCxnSpPr>
          <p:nvPr/>
        </p:nvCxnSpPr>
        <p:spPr>
          <a:xfrm>
            <a:off x="6315866" y="4208888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2">
            <a:extLst>
              <a:ext uri="{FF2B5EF4-FFF2-40B4-BE49-F238E27FC236}">
                <a16:creationId xmlns:a16="http://schemas.microsoft.com/office/drawing/2014/main" id="{5E6EA7F1-67D7-398C-04C7-64FED4A3F2DA}"/>
              </a:ext>
            </a:extLst>
          </p:cNvPr>
          <p:cNvCxnSpPr>
            <a:cxnSpLocks/>
          </p:cNvCxnSpPr>
          <p:nvPr/>
        </p:nvCxnSpPr>
        <p:spPr>
          <a:xfrm>
            <a:off x="965200" y="4301512"/>
            <a:ext cx="3298327" cy="8385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D96D262-88BA-5579-580E-8797DE5E8EB5}"/>
              </a:ext>
            </a:extLst>
          </p:cNvPr>
          <p:cNvSpPr txBox="1"/>
          <p:nvPr/>
        </p:nvSpPr>
        <p:spPr>
          <a:xfrm>
            <a:off x="6212514" y="1605353"/>
            <a:ext cx="5168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It Is</a:t>
            </a:r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dirty="0"/>
              <a:t>Structured plan to evaluate current municipal asset management against good practices, identify systemic gaps, and formulate actions.</a:t>
            </a:r>
          </a:p>
          <a:p>
            <a:r>
              <a:rPr lang="zh-CN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Approach</a:t>
            </a:r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b="1" dirty="0"/>
              <a:t>5-Step Cycle:</a:t>
            </a:r>
            <a:r>
              <a:rPr lang="zh-CN" altLang="zh-CN" sz="1600" dirty="0"/>
              <a:t> Framework design ➜ Priority assets &amp; goals ➜ Tool review ➜ Gap analysis ➜ Action plans.</a:t>
            </a:r>
            <a:endParaRPr lang="en-US" altLang="zh-CN" sz="1600" dirty="0"/>
          </a:p>
          <a:p>
            <a:r>
              <a:rPr lang="en-US" altLang="zh-CN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 Output: </a:t>
            </a:r>
            <a:r>
              <a:rPr lang="zh-CN" altLang="zh-CN" sz="1600" dirty="0"/>
              <a:t>AMAPs for core assets (roads, buildings, parks, utilities) tied to medium &amp; long-term budgets.</a:t>
            </a:r>
            <a:endParaRPr lang="en-US" altLang="zh-CN" sz="1600" dirty="0"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38FF57-E1C1-B1E1-3718-00F0C1952007}"/>
              </a:ext>
            </a:extLst>
          </p:cNvPr>
          <p:cNvSpPr txBox="1"/>
          <p:nvPr/>
        </p:nvSpPr>
        <p:spPr>
          <a:xfrm>
            <a:off x="885790" y="4315537"/>
            <a:ext cx="5210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It Is</a:t>
            </a:r>
            <a:r>
              <a:rPr lang="en-US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dirty="0"/>
              <a:t>A specialized incubator converting municipal resilience needs into bankable, investor-ready concepts with firm cash-flow projections.</a:t>
            </a:r>
          </a:p>
          <a:p>
            <a:r>
              <a:rPr lang="zh-CN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Approach</a:t>
            </a:r>
            <a:r>
              <a:rPr lang="en-US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CN" altLang="zh-CN" sz="1600" dirty="0"/>
              <a:t>Needs Assessment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>
                <a:solidFill>
                  <a:schemeClr val="tx1"/>
                </a:solidFill>
              </a:rPr>
              <a:t> </a:t>
            </a:r>
            <a:r>
              <a:rPr lang="zh-CN" altLang="zh-CN" sz="1600" dirty="0"/>
              <a:t>Concep</a:t>
            </a:r>
            <a:r>
              <a:rPr lang="en-US" altLang="zh-CN" sz="1600" dirty="0"/>
              <a:t>t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/>
              <a:t> Pitching</a:t>
            </a:r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Output: </a:t>
            </a:r>
            <a:r>
              <a:rPr lang="zh-CN" altLang="zh-CN" sz="1600" dirty="0"/>
              <a:t>Bankable project concepts, Multidimensional Resilience Building Guidelines, e-learning platform.</a:t>
            </a:r>
          </a:p>
          <a:p>
            <a:endParaRPr lang="en-US" altLang="zh-CN" sz="1600" dirty="0">
              <a:latin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D2DA364-F053-32B5-6910-27068A1B67B6}"/>
              </a:ext>
            </a:extLst>
          </p:cNvPr>
          <p:cNvSpPr txBox="1"/>
          <p:nvPr/>
        </p:nvSpPr>
        <p:spPr>
          <a:xfrm>
            <a:off x="6289237" y="4266285"/>
            <a:ext cx="5073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rgbClr val="92D050"/>
                </a:solidFill>
              </a:rPr>
              <a:t>What It Is</a:t>
            </a:r>
            <a:r>
              <a:rPr lang="en-US" altLang="zh-CN" sz="1600" b="1" dirty="0">
                <a:solidFill>
                  <a:srgbClr val="92D050"/>
                </a:solidFill>
              </a:rPr>
              <a:t>: </a:t>
            </a:r>
            <a:r>
              <a:rPr lang="zh-CN" altLang="zh-CN" sz="1600" dirty="0"/>
              <a:t>Structured co-creation platforms under ARFSD converting high-level policy discussions into actionable and highly specific field interventions</a:t>
            </a:r>
            <a:r>
              <a:rPr lang="en-US" altLang="zh-CN" sz="1600" dirty="0"/>
              <a:t>.</a:t>
            </a:r>
            <a:endParaRPr lang="zh-CN" altLang="zh-CN" sz="1600" dirty="0"/>
          </a:p>
          <a:p>
            <a:r>
              <a:rPr lang="zh-CN" altLang="zh-CN" sz="1600" b="1" dirty="0">
                <a:solidFill>
                  <a:srgbClr val="92D050"/>
                </a:solidFill>
              </a:rPr>
              <a:t>Approach</a:t>
            </a:r>
            <a:r>
              <a:rPr lang="en-US" altLang="zh-CN" sz="1600" b="1" dirty="0">
                <a:solidFill>
                  <a:srgbClr val="92D050"/>
                </a:solidFill>
              </a:rPr>
              <a:t>: </a:t>
            </a:r>
            <a:r>
              <a:rPr lang="zh-CN" altLang="zh-CN" sz="1600" dirty="0"/>
              <a:t>Issue Framing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/>
              <a:t> Crowdsourcing</a:t>
            </a:r>
            <a:r>
              <a:rPr lang="zh-CN" altLang="zh-CN" sz="1600" b="1" dirty="0">
                <a:solidFill>
                  <a:schemeClr val="tx1"/>
                </a:solidFill>
              </a:rPr>
              <a:t> →</a:t>
            </a:r>
            <a:r>
              <a:rPr lang="zh-CN" altLang="zh-CN" sz="1600" dirty="0"/>
              <a:t> Action</a:t>
            </a:r>
            <a:endParaRPr lang="en-US" altLang="zh-CN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 dirty="0">
                <a:solidFill>
                  <a:srgbClr val="92D050"/>
                </a:solidFill>
              </a:rPr>
              <a:t>Key Output: </a:t>
            </a:r>
            <a:r>
              <a:rPr lang="zh-CN" altLang="zh-CN" sz="1600" dirty="0"/>
              <a:t>Operationalized SDG interventions, direct bankable pipeline from ARFSD, post-Forum accountability loops.</a:t>
            </a:r>
            <a:endParaRPr lang="en-US" altLang="zh-CN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2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7745</Words>
  <Application>Microsoft Office PowerPoint</Application>
  <PresentationFormat>Widescreen</PresentationFormat>
  <Paragraphs>248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Lucida Sans</vt:lpstr>
      <vt:lpstr>Arial</vt:lpstr>
      <vt:lpstr>Office Theme</vt:lpstr>
      <vt:lpstr>Macroeconomics and Governance Division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Oyebanke</cp:lastModifiedBy>
  <cp:revision>7</cp:revision>
  <dcterms:modified xsi:type="dcterms:W3CDTF">2026-06-30T06:35:40Z</dcterms:modified>
</cp:coreProperties>
</file>