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7" r:id="rId6"/>
    <p:sldId id="266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FC1E6-256C-4B63-8EF6-76701A4E6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4110AF-41E2-4E69-9BDC-EC4266BAF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8A885-0F4A-4279-96E1-EBCCEBA68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B8E0A-B104-45B8-9E88-E75BFAF3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566C0-445E-47E2-B5F5-F16794E0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0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A56D4-E393-40D9-B9FA-11ACD1EC2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888E0-55A4-407B-9ED3-E899DA010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D0641-46E2-49AF-AD43-16270B838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14962-F62A-4D22-A85E-A05B5B70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C0FB2-3C6B-42F9-9516-B0611084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4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30AE78-2C89-48C4-96BC-6BF2DAFBF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90238-A243-4B40-B649-0E7063D2B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45F5E-7A19-43C4-BA3D-92DF4666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48C17-0BA5-4B51-9C38-C03DFDE2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2D257-B350-4421-A3F8-E63C55EF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9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00" y="2334218"/>
            <a:ext cx="1117140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711901" y="5222368"/>
            <a:ext cx="2638951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1" y="433951"/>
            <a:ext cx="4376100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4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4201132" y="277232"/>
            <a:ext cx="3789737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7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A61B-4F15-4486-870C-833E2E4C5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13A5D-25F6-4EAF-BFC2-BB45372F0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670DD-F061-4010-876E-165D9B97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EBEBB-E4AE-4901-B34C-B7FA96AB1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E7E4A-29C2-47E0-B4E2-B0F54FA4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0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CD93-F930-4A3D-AA1A-FB1A8B3A3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18D45-20A3-4FC1-BE94-2257AA40C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5EB20-3AA2-421E-A46F-D4E800EFA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97E5E-0524-4E7A-93FC-4309685C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73131-3ED5-458F-9BE6-93A79E68D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91BA4-CB3B-42AB-AB10-F11FD7C1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312F8-58C2-411C-A058-3E8B05443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F7F7F-FCBD-44BC-A157-D999C322E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EB6E-990B-403A-B58B-0DF10C04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E24EA-F79C-4352-B3E0-D0D85F525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F2DED-1093-4F2D-921E-270DAD7B5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0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EEBE-2B2F-4A18-8E73-BABFD6F4C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3EC5A-4F48-43A0-92FC-EEA108C06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46277C-6F7B-4028-A85E-D6FC7E72C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900BD2-46CD-4D9B-A4B3-67F96F687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29C1F-F475-4A97-8B30-EDC9B091A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D28C70-5CBE-41A1-A151-0F572BDDD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311E4-62E7-459C-ADCE-30E72602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FCE0E3-C1E3-446C-864D-1D05CCA1C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F59F8-693E-4B68-B48E-326825C5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420D9B-6F37-48C9-A81F-F686F145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CB6900-D482-4AAF-9B01-D23A1316C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AB5E6-E918-46C6-8A6B-A7CEAE1E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6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57DE33-E38F-47EC-9E90-3E421C257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F917C8-506A-4523-9E03-CE2CB28D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C60D3-5B10-44A7-B03D-B5ACE8CD8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14B00-1147-415C-8C09-AA01303EE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E1C7B-3CF1-45FB-9F9A-FEF8D2BB9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AF971-9F75-4D4D-BDFB-910842020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BA1E4-42FA-4A9C-9A21-749189FA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C0520-1FB0-4CEF-9CA1-D3D603645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A5BC32-166B-4A1A-BF3D-2FED8B43C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6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6A24A-92CD-4753-B42C-CC72488A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CF3F06-FE5A-4E8E-B833-51A9B347F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8F35B0-DF86-4DFC-8AFE-B912533AD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36423-661E-4442-BED6-9E9AFEC2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B9B39-35E5-4CD9-92A9-BC781B867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1F7F9-9E73-47F7-9488-1124AEAF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7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249704-1ECA-4A99-A2D7-3FB030F89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1BF76-5214-4BDD-B3AD-2383C364F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AD3C2-B895-4F78-808F-E7148663C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6B4CB-A110-4933-BD3E-AED8B9D8D89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34943-293F-4250-97B7-67213C831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9162C-EAB1-46EB-B89C-4EB3354C3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823FE-9956-4A4B-9B0D-3BEC65250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0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50A60-F5C6-B949-93F9-8123B827A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725" y="2414046"/>
            <a:ext cx="8378550" cy="2339383"/>
          </a:xfrm>
        </p:spPr>
        <p:txBody>
          <a:bodyPr anchor="t" anchorCtr="0">
            <a:normAutofit fontScale="90000"/>
          </a:bodyPr>
          <a:lstStyle/>
          <a:p>
            <a:br>
              <a:rPr lang="en-US" sz="2000" dirty="0"/>
            </a:br>
            <a:r>
              <a:rPr lang="en-US" sz="2800" dirty="0"/>
              <a:t>Macroeconomics, Finance and Governance Division</a:t>
            </a:r>
            <a:br>
              <a:rPr lang="en-US" sz="2800" dirty="0"/>
            </a:br>
            <a:br>
              <a:rPr lang="en-US" sz="2800" dirty="0"/>
            </a:br>
            <a:br>
              <a:rPr lang="en-US" sz="2400" dirty="0"/>
            </a:br>
            <a:r>
              <a:rPr lang="en-US" sz="2400" dirty="0" err="1"/>
              <a:t>Programme</a:t>
            </a:r>
            <a:r>
              <a:rPr lang="en-US" sz="2400" dirty="0"/>
              <a:t> of Work 2024-2025</a:t>
            </a:r>
            <a:br>
              <a:rPr lang="en-US" sz="2400" dirty="0"/>
            </a:br>
            <a:r>
              <a:rPr lang="en-US" sz="2400"/>
              <a:t>Agenda item 10</a:t>
            </a:r>
            <a:endParaRPr lang="en-US" sz="2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2907463-66D6-634F-8999-ECE9EAA94504}"/>
              </a:ext>
            </a:extLst>
          </p:cNvPr>
          <p:cNvSpPr txBox="1">
            <a:spLocks/>
          </p:cNvSpPr>
          <p:nvPr/>
        </p:nvSpPr>
        <p:spPr>
          <a:xfrm>
            <a:off x="4577306" y="5000625"/>
            <a:ext cx="6376444" cy="121092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Lucida Sans" panose="020B0602030504020204" pitchFamily="34" charset="77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Second Session of the Committee on Economic Governance </a:t>
            </a:r>
          </a:p>
          <a:p>
            <a:pPr algn="r">
              <a:lnSpc>
                <a:spcPct val="100000"/>
              </a:lnSpc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17 November 2024</a:t>
            </a:r>
          </a:p>
          <a:p>
            <a:pPr algn="r">
              <a:lnSpc>
                <a:spcPct val="100000"/>
              </a:lnSpc>
            </a:pPr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9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CE89-CF5C-4F65-8E08-8358916D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619"/>
            <a:ext cx="12118206" cy="888206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outputs for the period 2024–2025, by category </a:t>
            </a:r>
            <a:b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9AB07-2B43-4CF6-BB93-5EA684DE8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239543"/>
          </a:xfrm>
        </p:spPr>
        <p:txBody>
          <a:bodyPr>
            <a:normAutofit fontScale="47500" lnSpcReduction="20000"/>
          </a:bodyPr>
          <a:lstStyle/>
          <a:p>
            <a:r>
              <a:rPr lang="en-GB" sz="4000" b="1" kern="700" spc="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Parliamentary documentation </a:t>
            </a:r>
          </a:p>
          <a:p>
            <a:pPr marL="0" indent="0">
              <a:buNone/>
            </a:pPr>
            <a:endParaRPr lang="en-GB" sz="40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4000" kern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overview of economic and social conditions in Africa for the COM and Committee of Experts of the Economic Commission for Africa</a:t>
            </a:r>
            <a:r>
              <a:rPr lang="en-GB" sz="4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                                                                    	 						</a:t>
            </a:r>
            <a:r>
              <a:rPr lang="en-GB" sz="4000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4000" b="1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</a:t>
            </a:r>
            <a:r>
              <a:rPr lang="en-GB" sz="40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 1; 2025:1]</a:t>
            </a: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000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Progress report on the implementation of the priority areas of the Doha </a:t>
            </a:r>
            <a:r>
              <a:rPr lang="en-US" sz="4000" kern="700" spc="2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lang="en-US" sz="4000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Action for the Least Developed Countries</a:t>
            </a:r>
            <a:r>
              <a:rPr lang="en-GB" sz="4000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					</a:t>
            </a:r>
            <a:r>
              <a:rPr lang="en-GB" sz="40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[2024: 1; 2025:1]</a:t>
            </a:r>
            <a:endParaRPr lang="en-US" sz="4000" b="1" kern="700" spc="2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4000" b="1" kern="700" spc="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Substantive meetings, seminars and training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 Session of the Committee on Economic Governance                             		</a:t>
            </a:r>
            <a:r>
              <a:rPr lang="en-GB" sz="4000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	</a:t>
            </a:r>
            <a:r>
              <a:rPr lang="en-GB" sz="4000" b="1" kern="700" spc="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[2024]</a:t>
            </a:r>
          </a:p>
          <a:p>
            <a:pPr marL="0" indent="0">
              <a:spcBef>
                <a:spcPts val="0"/>
              </a:spcBef>
              <a:buNone/>
            </a:pPr>
            <a:endParaRPr lang="en-GB" sz="4000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4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Workshop on macroeconomic modelling for African policymakers and experts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0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0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[2024: 1; 2025:1]</a:t>
            </a:r>
            <a:endParaRPr lang="en-GB" sz="40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4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event on public finance and development planning in Africa (policy dialogue) </a:t>
            </a:r>
            <a:r>
              <a:rPr lang="en-GB" sz="40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</a:t>
            </a:r>
            <a:r>
              <a:rPr lang="en-GB" sz="4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4000" kern="700" spc="2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4000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     </a:t>
            </a:r>
            <a:r>
              <a:rPr lang="en-GB" sz="40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[2025:2]</a:t>
            </a:r>
            <a:endParaRPr lang="en-US" sz="40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4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4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events on market access and private sector financing, investment and partnerships</a:t>
            </a:r>
            <a:r>
              <a:rPr lang="en-GB" sz="4000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                                  </a:t>
            </a:r>
            <a:r>
              <a:rPr lang="en-GB" sz="4000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4000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</a:t>
            </a:r>
            <a:r>
              <a:rPr lang="en-GB" sz="40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[2024:6; 2025:5]</a:t>
            </a:r>
            <a:endParaRPr lang="en-US" sz="40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4000" b="1" kern="700" spc="2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1CF0C930-2D3B-419C-A372-21B66D7CE7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676"/>
          <a:stretch/>
        </p:blipFill>
        <p:spPr>
          <a:xfrm>
            <a:off x="0" y="6450193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3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64315-EC51-4990-32C5-C7320E80D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04016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3600" b="1" kern="700" spc="2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Generation and transfer of </a:t>
            </a:r>
            <a:r>
              <a:rPr lang="en-GB" sz="3600" b="1" kern="700" spc="2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(# of countries) in 2024-25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BD685-8A44-6B0E-4BFB-FB433623F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187" y="1588167"/>
            <a:ext cx="11439626" cy="49185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400" b="1" kern="700" spc="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 and technical cooperation projects </a:t>
            </a:r>
          </a:p>
          <a:p>
            <a:pPr algn="just"/>
            <a:endParaRPr lang="en-GB" sz="2400" kern="700" spc="2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Strengthening capacities to counter illicit financial flows from Africa 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</a:t>
            </a:r>
            <a:r>
              <a:rPr lang="en-US" sz="2400" b="1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2400" b="1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24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 1; 2025:1]</a:t>
            </a:r>
            <a:endParaRPr lang="en-GB" sz="24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the use of the ECA macroeconomic model for selected countries </a:t>
            </a:r>
            <a:r>
              <a:rPr lang="en-GB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GB" sz="2400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</a:t>
            </a:r>
            <a:r>
              <a:rPr lang="en-GB" sz="24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 2; 2025:1]</a:t>
            </a:r>
          </a:p>
          <a:p>
            <a:pPr marL="571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the integrated planning and reporting toolkit </a:t>
            </a:r>
            <a:r>
              <a:rPr lang="en-GB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GB" sz="2400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</a:t>
            </a:r>
            <a:r>
              <a:rPr lang="en-GB" sz="24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[2024: 3; 2025:3]</a:t>
            </a:r>
          </a:p>
          <a:p>
            <a:pPr marL="571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strengthening the capacity of members of ECA in public finance</a:t>
            </a:r>
            <a:r>
              <a:rPr lang="en-GB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									</a:t>
            </a:r>
            <a:r>
              <a:rPr lang="en-GB" sz="2400" b="1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GB" sz="24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 3; 2025:3]</a:t>
            </a:r>
          </a:p>
          <a:p>
            <a:pPr marL="571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market access and private sector financing, investment and partnerships</a:t>
            </a:r>
            <a:r>
              <a:rPr lang="en-GB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GB" sz="2400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		</a:t>
            </a:r>
            <a:r>
              <a:rPr lang="en-GB" sz="24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 2; 2025:2]</a:t>
            </a:r>
          </a:p>
          <a:p>
            <a:pPr marL="571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capital market development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GB" sz="2400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</a:t>
            </a:r>
            <a:r>
              <a:rPr lang="en-GB" sz="24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[2025:2]</a:t>
            </a:r>
          </a:p>
          <a:p>
            <a:pPr marL="571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Internship and fellowship </a:t>
            </a:r>
            <a:r>
              <a:rPr lang="en-US" sz="2400" kern="700" spc="2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lang="en-US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young African economists</a:t>
            </a:r>
            <a:r>
              <a:rPr lang="en-GB" sz="24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 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GB" sz="24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[2024: 1; 2025:1]</a:t>
            </a:r>
            <a:endParaRPr lang="en-GB" sz="24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9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0105C-EB67-4A73-AC27-6CC95249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9" y="128418"/>
            <a:ext cx="11762072" cy="87312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Key knowledge products for the period 2024–2025, by category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EC0FF-868E-405C-8447-10940B5C6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07" y="1184424"/>
            <a:ext cx="11482939" cy="513937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80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Africa Sustainable Development Report                                          </a:t>
            </a:r>
            <a:r>
              <a:rPr lang="en-GB" sz="80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[2024:1; 2025:1]</a:t>
            </a:r>
            <a:endParaRPr lang="en-US" sz="8000" b="1" kern="700" spc="2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8000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80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Economic Report on Africa </a:t>
            </a:r>
            <a:r>
              <a:rPr lang="en-GB" sz="8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8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                                                           </a:t>
            </a:r>
            <a:r>
              <a:rPr lang="en-GB" sz="80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[2024:1; 2025:1</a:t>
            </a:r>
            <a:r>
              <a:rPr lang="en-GB" sz="80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]</a:t>
            </a:r>
            <a:endParaRPr lang="en-GB" sz="8000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8000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80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Economic Governance Report					</a:t>
            </a:r>
            <a:r>
              <a:rPr lang="en-GB" sz="80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[2024:1; 2025:0]</a:t>
            </a:r>
            <a:endParaRPr lang="en-US" sz="8000" b="1" kern="700" spc="2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400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51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spcBef>
                <a:spcPts val="0"/>
              </a:spcBef>
            </a:pPr>
            <a:endParaRPr lang="en-GB" sz="6400" kern="700" spc="2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6400" b="1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GB" sz="64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emerging economic issues and challenges to growth and development in Africa  												</a:t>
            </a:r>
            <a:r>
              <a:rPr lang="en-GB" sz="64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[2024:3; 2025:3]</a:t>
            </a:r>
            <a:endParaRPr lang="en-GB" sz="6400" kern="700" spc="2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64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Policy briefs on emerging issues related to macroeconomic analysis, economic governance and public finance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6400" b="1" kern="700" spc="2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</a:t>
            </a:r>
            <a:r>
              <a:rPr lang="en-GB" sz="64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[2024:3; 2025:3]</a:t>
            </a:r>
            <a:endParaRPr lang="en-GB" sz="6400" kern="700" spc="2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64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Africa quarterly economic performance and outlook report</a:t>
            </a:r>
            <a:r>
              <a:rPr lang="en-GB" sz="6400" b="1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		</a:t>
            </a:r>
            <a:r>
              <a:rPr lang="en-GB" sz="64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[2024:4; 2025:4]</a:t>
            </a: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GB" sz="6400" b="1" kern="700" spc="2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64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Sovereign credit rating outlook 						</a:t>
            </a:r>
            <a:r>
              <a:rPr lang="en-GB" sz="64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[2025:2]</a:t>
            </a:r>
            <a:endParaRPr lang="en-US" sz="6400" b="1" kern="700" spc="2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GB" sz="64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64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market access and private sector financing, investment and partnerships	</a:t>
            </a:r>
            <a:r>
              <a:rPr lang="en-GB" sz="64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[2024:2; 2025:1]</a:t>
            </a:r>
          </a:p>
          <a:p>
            <a:pPr marL="514350" lvl="1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6400" b="1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indent="-28575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64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purchase-agreement markets among African regulators and market stakeholders </a:t>
            </a:r>
            <a:r>
              <a:rPr lang="en-GB" sz="6400" b="1" kern="700" spc="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[2024:2; 2025:1]</a:t>
            </a:r>
            <a:endParaRPr lang="en-US" sz="6400" b="1" kern="700" spc="2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5100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3600" kern="700" spc="2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600" b="1" kern="700" spc="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96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Consultation, advice and advocacy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9600" b="1" kern="700" spc="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Outreach programmes</a:t>
            </a:r>
            <a:endParaRPr lang="en-GB" sz="9600" b="1" kern="700" spc="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9A2979CB-324F-4DA8-AF57-E0E7FE4F25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676"/>
          <a:stretch/>
        </p:blipFill>
        <p:spPr>
          <a:xfrm>
            <a:off x="0" y="6492874"/>
            <a:ext cx="12192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3884613" y="3082636"/>
            <a:ext cx="4422775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55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324975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taileddescription xmlns="5e810d43-9e27-457f-bef9-12f61d11328b" xsi:nil="true"/>
    <TaxCatchAll xmlns="985ec44e-1bab-4c0b-9df0-6ba128686fc9" xsi:nil="true"/>
    <lcf76f155ced4ddcb4097134ff3c332f xmlns="5e810d43-9e27-457f-bef9-12f61d11328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A2637922ABE442AAE39217CD72F600" ma:contentTypeVersion="19" ma:contentTypeDescription="Create a new document." ma:contentTypeScope="" ma:versionID="d3923f83e86d3e74ef61eab3365a4b94">
  <xsd:schema xmlns:xsd="http://www.w3.org/2001/XMLSchema" xmlns:xs="http://www.w3.org/2001/XMLSchema" xmlns:p="http://schemas.microsoft.com/office/2006/metadata/properties" xmlns:ns2="5e810d43-9e27-457f-bef9-12f61d11328b" xmlns:ns3="015a1b56-f9db-44b0-a971-80694ead8fc0" xmlns:ns4="985ec44e-1bab-4c0b-9df0-6ba128686fc9" targetNamespace="http://schemas.microsoft.com/office/2006/metadata/properties" ma:root="true" ma:fieldsID="75b07d8e8af7edd269a83470184bc997" ns2:_="" ns3:_="" ns4:_="">
    <xsd:import namespace="5e810d43-9e27-457f-bef9-12f61d11328b"/>
    <xsd:import namespace="015a1b56-f9db-44b0-a971-80694ead8fc0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Detailed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10d43-9e27-457f-bef9-12f61d1132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etaileddescription" ma:index="26" nillable="true" ma:displayName="Detailed description" ma:format="Dropdown" ma:internalName="Detailed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23f45b64-4531-4715-a046-479aeb4814c0}" ma:internalName="TaxCatchAll" ma:showField="CatchAllData" ma:web="015a1b56-f9db-44b0-a971-80694ead8f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7CD133-41C7-41C1-9899-7BC653B9A0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1FC284-4AF7-4E7E-8F96-3CB2E5CFD099}">
  <ds:schemaRefs>
    <ds:schemaRef ds:uri="http://schemas.microsoft.com/office/2006/metadata/properties"/>
    <ds:schemaRef ds:uri="http://schemas.microsoft.com/office/infopath/2007/PartnerControls"/>
    <ds:schemaRef ds:uri="5e810d43-9e27-457f-bef9-12f61d11328b"/>
    <ds:schemaRef ds:uri="985ec44e-1bab-4c0b-9df0-6ba128686fc9"/>
  </ds:schemaRefs>
</ds:datastoreItem>
</file>

<file path=customXml/itemProps3.xml><?xml version="1.0" encoding="utf-8"?>
<ds:datastoreItem xmlns:ds="http://schemas.openxmlformats.org/officeDocument/2006/customXml" ds:itemID="{88477864-2C81-4C33-8E81-A9556D2DB4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810d43-9e27-457f-bef9-12f61d11328b"/>
    <ds:schemaRef ds:uri="015a1b56-f9db-44b0-a971-80694ead8fc0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601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Lato</vt:lpstr>
      <vt:lpstr>Lucida Sans</vt:lpstr>
      <vt:lpstr>Wingdings</vt:lpstr>
      <vt:lpstr>Office Theme</vt:lpstr>
      <vt:lpstr> Macroeconomics, Finance and Governance Division   Programme of Work 2024-2025 Agenda item 10</vt:lpstr>
      <vt:lpstr>Key outputs for the period 2024–2025, by category  </vt:lpstr>
      <vt:lpstr>Generation and transfer of knowledge (# of countries) in 2024-25</vt:lpstr>
      <vt:lpstr>Key knowledge products for the period 2024–2025, by category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Macroeconomics and Governance Division   Programme of Work 2022-2023</dc:title>
  <dc:creator>EGPF_MGD</dc:creator>
  <cp:lastModifiedBy>EGPFS</cp:lastModifiedBy>
  <cp:revision>14</cp:revision>
  <dcterms:created xsi:type="dcterms:W3CDTF">2022-04-21T10:30:47Z</dcterms:created>
  <dcterms:modified xsi:type="dcterms:W3CDTF">2024-11-28T06:17:29Z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0x01010080A2637922ABE442AAE39217CD72F600</vt:lpwstr>
  </property>
</Properties>
</file>