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handoutMasterIdLst>
    <p:handoutMasterId r:id="rId18"/>
  </p:handoutMasterIdLst>
  <p:sldIdLst>
    <p:sldId id="259" r:id="rId5"/>
    <p:sldId id="333" r:id="rId6"/>
    <p:sldId id="267" r:id="rId7"/>
    <p:sldId id="2147375682" r:id="rId8"/>
    <p:sldId id="2147375687" r:id="rId9"/>
    <p:sldId id="257" r:id="rId10"/>
    <p:sldId id="2147375684" r:id="rId11"/>
    <p:sldId id="265" r:id="rId12"/>
    <p:sldId id="266" r:id="rId13"/>
    <p:sldId id="2147375686" r:id="rId14"/>
    <p:sldId id="271" r:id="rId15"/>
    <p:sldId id="258" r:id="rId1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27F385-FF03-48A9-BC3C-8065A31B887D}" v="183" dt="2024-11-01T17:25:40.3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03"/>
    <p:restoredTop sz="79586" autoAdjust="0"/>
  </p:normalViewPr>
  <p:slideViewPr>
    <p:cSldViewPr snapToGrid="0" snapToObjects="1">
      <p:cViewPr varScale="1">
        <p:scale>
          <a:sx n="52" d="100"/>
          <a:sy n="52" d="100"/>
        </p:scale>
        <p:origin x="1840" y="52"/>
      </p:cViewPr>
      <p:guideLst/>
    </p:cSldViewPr>
  </p:slideViewPr>
  <p:notesTextViewPr>
    <p:cViewPr>
      <p:scale>
        <a:sx n="1" d="1"/>
        <a:sy n="1" d="1"/>
      </p:scale>
      <p:origin x="0" y="0"/>
    </p:cViewPr>
  </p:notesTextViewPr>
  <p:notesViewPr>
    <p:cSldViewPr snapToGrid="0" snapToObjects="1">
      <p:cViewPr varScale="1">
        <p:scale>
          <a:sx n="130" d="100"/>
          <a:sy n="130" d="100"/>
        </p:scale>
        <p:origin x="3456"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rian\Downloads\ClimateBonds-region-issued-20230414T02_31_4.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brian\Downloads\ClimateBonds-region-issued-20230414T02_31_4.csv"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b="1" dirty="0">
                <a:latin typeface="Arial" panose="020B0604020202020204" pitchFamily="34" charset="0"/>
                <a:cs typeface="Arial" panose="020B0604020202020204" pitchFamily="34" charset="0"/>
              </a:rPr>
              <a:t>2017-2019 (Total:</a:t>
            </a:r>
            <a:r>
              <a:rPr lang="en-US" b="1" baseline="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US$202 bn)</a:t>
            </a:r>
          </a:p>
        </c:rich>
      </c:tx>
      <c:layout>
        <c:manualLayout>
          <c:xMode val="edge"/>
          <c:yMode val="edge"/>
          <c:x val="0.10024327880470513"/>
          <c:y val="9.9737336440801141E-2"/>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tx>
            <c:strRef>
              <c:f>'ClimateBonds-region-issued-2023'!$M$4</c:f>
              <c:strCache>
                <c:ptCount val="1"/>
                <c:pt idx="0">
                  <c:v>2017-2019</c:v>
                </c:pt>
              </c:strCache>
            </c:strRef>
          </c:tx>
          <c:spPr>
            <a:solidFill>
              <a:srgbClr val="002060"/>
            </a:solidFill>
          </c:spPr>
          <c:dPt>
            <c:idx val="0"/>
            <c:bubble3D val="0"/>
            <c:spPr>
              <a:solidFill>
                <a:srgbClr val="002060"/>
              </a:solidFill>
              <a:ln w="19050">
                <a:solidFill>
                  <a:schemeClr val="lt1"/>
                </a:solidFill>
              </a:ln>
              <a:effectLst/>
            </c:spPr>
            <c:extLst>
              <c:ext xmlns:c16="http://schemas.microsoft.com/office/drawing/2014/chart" uri="{C3380CC4-5D6E-409C-BE32-E72D297353CC}">
                <c16:uniqueId val="{00000001-F6B8-452A-A4DD-DC838B32A8C8}"/>
              </c:ext>
            </c:extLst>
          </c:dPt>
          <c:dPt>
            <c:idx val="1"/>
            <c:bubble3D val="0"/>
            <c:spPr>
              <a:solidFill>
                <a:srgbClr val="002060"/>
              </a:solidFill>
              <a:ln w="19050">
                <a:solidFill>
                  <a:schemeClr val="lt1"/>
                </a:solidFill>
              </a:ln>
              <a:effectLst/>
            </c:spPr>
            <c:extLst>
              <c:ext xmlns:c16="http://schemas.microsoft.com/office/drawing/2014/chart" uri="{C3380CC4-5D6E-409C-BE32-E72D297353CC}">
                <c16:uniqueId val="{00000003-F6B8-452A-A4DD-DC838B32A8C8}"/>
              </c:ext>
            </c:extLst>
          </c:dPt>
          <c:dLbls>
            <c:dLbl>
              <c:idx val="0"/>
              <c:layout>
                <c:manualLayout>
                  <c:x val="0.31951630615874194"/>
                  <c:y val="-3.343254049938885E-3"/>
                </c:manualLayout>
              </c:layout>
              <c:tx>
                <c:rich>
                  <a:bodyPr/>
                  <a:lstStyle/>
                  <a:p>
                    <a:fld id="{79803B9F-D360-41E2-8433-82408B9E36DF}" type="CELLRANGE">
                      <a:rPr lang="en-US" baseline="0"/>
                      <a:pPr/>
                      <a:t>[CELLRANGE]</a:t>
                    </a:fld>
                    <a:r>
                      <a:rPr lang="en-US" baseline="0"/>
                      <a:t>, </a:t>
                    </a:r>
                    <a:fld id="{8B206AEC-495E-4F2B-B5C6-9702E63482D0}" type="CATEGORYNAME">
                      <a:rPr lang="en-US" baseline="0"/>
                      <a:pPr/>
                      <a:t>[CATEGORY NAME]</a:t>
                    </a:fld>
                    <a:endParaRPr lang="en-US" baseline="0"/>
                  </a:p>
                </c:rich>
              </c:tx>
              <c:dLblPos val="bestFit"/>
              <c:showLegendKey val="0"/>
              <c:showVal val="0"/>
              <c:showCatName val="1"/>
              <c:showSerName val="0"/>
              <c:showPercent val="0"/>
              <c:showBubbleSize val="0"/>
              <c:extLst>
                <c:ext xmlns:c15="http://schemas.microsoft.com/office/drawing/2012/chart" uri="{CE6537A1-D6FC-4f65-9D91-7224C49458BB}">
                  <c15:layout>
                    <c:manualLayout>
                      <c:w val="0.35152237324682328"/>
                      <c:h val="0.17320253779489003"/>
                    </c:manualLayout>
                  </c15:layout>
                  <c15:dlblFieldTable/>
                  <c15:showDataLabelsRange val="1"/>
                </c:ext>
                <c:ext xmlns:c16="http://schemas.microsoft.com/office/drawing/2014/chart" uri="{C3380CC4-5D6E-409C-BE32-E72D297353CC}">
                  <c16:uniqueId val="{00000001-F6B8-452A-A4DD-DC838B32A8C8}"/>
                </c:ext>
              </c:extLst>
            </c:dLbl>
            <c:dLbl>
              <c:idx val="1"/>
              <c:layout>
                <c:manualLayout>
                  <c:x val="0.10450397227100916"/>
                  <c:y val="1.8367332687010268E-3"/>
                </c:manualLayout>
              </c:layout>
              <c:tx>
                <c:rich>
                  <a:bodyPr/>
                  <a:lstStyle/>
                  <a:p>
                    <a:fld id="{F55A643F-14BC-4FE5-AC51-9B76796BA558}" type="CELLRANGE">
                      <a:rPr lang="en-US" baseline="0"/>
                      <a:pPr/>
                      <a:t>[CELLRANGE]</a:t>
                    </a:fld>
                    <a:r>
                      <a:rPr lang="en-US" baseline="0"/>
                      <a:t>, </a:t>
                    </a:r>
                    <a:fld id="{2143E508-C7FB-4D31-9AD4-03C304164219}" type="CATEGORYNAME">
                      <a:rPr lang="en-US" baseline="0"/>
                      <a:pPr/>
                      <a:t>[CATEGORY NAME]</a:t>
                    </a:fld>
                    <a:endParaRPr lang="en-US" baseline="0"/>
                  </a:p>
                </c:rich>
              </c:tx>
              <c:dLblPos val="bestFit"/>
              <c:showLegendKey val="0"/>
              <c:showVal val="0"/>
              <c:showCatName val="1"/>
              <c:showSerName val="0"/>
              <c:showPercent val="0"/>
              <c:showBubbleSize val="0"/>
              <c:extLst>
                <c:ext xmlns:c15="http://schemas.microsoft.com/office/drawing/2012/chart" uri="{CE6537A1-D6FC-4f65-9D91-7224C49458BB}">
                  <c15:layout>
                    <c:manualLayout>
                      <c:w val="0.51295217026380302"/>
                      <c:h val="0.11145289951368542"/>
                    </c:manualLayout>
                  </c15:layout>
                  <c15:dlblFieldTable/>
                  <c15:showDataLabelsRange val="1"/>
                </c:ext>
                <c:ext xmlns:c16="http://schemas.microsoft.com/office/drawing/2014/chart" uri="{C3380CC4-5D6E-409C-BE32-E72D297353CC}">
                  <c16:uniqueId val="{00000003-F6B8-452A-A4DD-DC838B32A8C8}"/>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'ClimateBonds-region-issued-2023'!$L$5:$L$6</c:f>
              <c:strCache>
                <c:ptCount val="2"/>
                <c:pt idx="0">
                  <c:v>Africa</c:v>
                </c:pt>
                <c:pt idx="1">
                  <c:v>Rest of World</c:v>
                </c:pt>
              </c:strCache>
            </c:strRef>
          </c:cat>
          <c:val>
            <c:numRef>
              <c:f>'ClimateBonds-region-issued-2023'!$M$5:$M$6</c:f>
              <c:numCache>
                <c:formatCode>General</c:formatCode>
                <c:ptCount val="2"/>
                <c:pt idx="0">
                  <c:v>1.4</c:v>
                </c:pt>
                <c:pt idx="1">
                  <c:v>603.70000000000005</c:v>
                </c:pt>
              </c:numCache>
            </c:numRef>
          </c:val>
          <c:extLst>
            <c:ext xmlns:c15="http://schemas.microsoft.com/office/drawing/2012/chart" uri="{02D57815-91ED-43cb-92C2-25804820EDAC}">
              <c15:datalabelsRange>
                <c15:f>'ClimateBonds-region-issued-2023'!$O$5:$O$6</c15:f>
                <c15:dlblRangeCache>
                  <c:ptCount val="2"/>
                  <c:pt idx="0">
                    <c:v>0.23%</c:v>
                  </c:pt>
                  <c:pt idx="1">
                    <c:v>99.77%</c:v>
                  </c:pt>
                </c15:dlblRangeCache>
              </c15:datalabelsRange>
            </c:ext>
            <c:ext xmlns:c16="http://schemas.microsoft.com/office/drawing/2014/chart" uri="{C3380CC4-5D6E-409C-BE32-E72D297353CC}">
              <c16:uniqueId val="{00000004-F6B8-452A-A4DD-DC838B32A8C8}"/>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0" baseline="0">
                <a:solidFill>
                  <a:sysClr val="windowText" lastClr="000000"/>
                </a:solidFill>
                <a:latin typeface="+mn-lt"/>
                <a:ea typeface="+mn-ea"/>
                <a:cs typeface="+mn-cs"/>
              </a:defRPr>
            </a:pPr>
            <a:r>
              <a:rPr lang="en-GB" b="1" dirty="0">
                <a:latin typeface="Arial" panose="020B0604020202020204" pitchFamily="34" charset="0"/>
                <a:cs typeface="Arial" panose="020B0604020202020204" pitchFamily="34" charset="0"/>
              </a:rPr>
              <a:t>2020-2022: (Total: US$428 bn)</a:t>
            </a:r>
          </a:p>
        </c:rich>
      </c:tx>
      <c:layout>
        <c:manualLayout>
          <c:xMode val="edge"/>
          <c:yMode val="edge"/>
          <c:x val="8.6635840251962859E-2"/>
          <c:y val="5.9917813518779756E-2"/>
        </c:manualLayout>
      </c:layout>
      <c:overlay val="0"/>
      <c:spPr>
        <a:noFill/>
        <a:ln>
          <a:noFill/>
        </a:ln>
        <a:effectLst/>
      </c:spPr>
      <c:txPr>
        <a:bodyPr rot="0" spcFirstLastPara="1" vertOverflow="ellipsis" vert="horz" wrap="square" anchor="ctr" anchorCtr="1"/>
        <a:lstStyle/>
        <a:p>
          <a:pPr>
            <a:defRPr sz="2160" b="1" i="0" u="none" strike="noStrike" kern="1200" spc="0" baseline="0">
              <a:solidFill>
                <a:sysClr val="windowText" lastClr="000000"/>
              </a:solidFill>
              <a:latin typeface="+mn-lt"/>
              <a:ea typeface="+mn-ea"/>
              <a:cs typeface="+mn-cs"/>
            </a:defRPr>
          </a:pPr>
          <a:endParaRPr lang="en-US"/>
        </a:p>
      </c:txPr>
    </c:title>
    <c:autoTitleDeleted val="0"/>
    <c:plotArea>
      <c:layout/>
      <c:pieChart>
        <c:varyColors val="1"/>
        <c:ser>
          <c:idx val="0"/>
          <c:order val="0"/>
          <c:tx>
            <c:strRef>
              <c:f>'ClimateBonds-region-issued-2023'!$N$4</c:f>
              <c:strCache>
                <c:ptCount val="1"/>
                <c:pt idx="0">
                  <c:v>2020-2022</c:v>
                </c:pt>
              </c:strCache>
            </c:strRef>
          </c:tx>
          <c:spPr>
            <a:solidFill>
              <a:srgbClr val="002060"/>
            </a:solidFill>
          </c:spPr>
          <c:dPt>
            <c:idx val="0"/>
            <c:bubble3D val="0"/>
            <c:spPr>
              <a:solidFill>
                <a:srgbClr val="002060"/>
              </a:solidFill>
              <a:ln w="19050">
                <a:solidFill>
                  <a:schemeClr val="lt1"/>
                </a:solidFill>
              </a:ln>
              <a:effectLst/>
            </c:spPr>
            <c:extLst>
              <c:ext xmlns:c16="http://schemas.microsoft.com/office/drawing/2014/chart" uri="{C3380CC4-5D6E-409C-BE32-E72D297353CC}">
                <c16:uniqueId val="{00000001-AF1B-4273-9B0E-396AD293FD34}"/>
              </c:ext>
            </c:extLst>
          </c:dPt>
          <c:dPt>
            <c:idx val="1"/>
            <c:bubble3D val="0"/>
            <c:spPr>
              <a:solidFill>
                <a:srgbClr val="002060"/>
              </a:solidFill>
              <a:ln w="19050">
                <a:solidFill>
                  <a:schemeClr val="lt1"/>
                </a:solidFill>
              </a:ln>
              <a:effectLst/>
            </c:spPr>
            <c:extLst>
              <c:ext xmlns:c16="http://schemas.microsoft.com/office/drawing/2014/chart" uri="{C3380CC4-5D6E-409C-BE32-E72D297353CC}">
                <c16:uniqueId val="{00000003-AF1B-4273-9B0E-396AD293FD34}"/>
              </c:ext>
            </c:extLst>
          </c:dPt>
          <c:dLbls>
            <c:dLbl>
              <c:idx val="0"/>
              <c:layout>
                <c:manualLayout>
                  <c:x val="0.28103608862613894"/>
                  <c:y val="2.0788283577434178E-2"/>
                </c:manualLayout>
              </c:layout>
              <c:tx>
                <c:rich>
                  <a:bodyPr/>
                  <a:lstStyle/>
                  <a:p>
                    <a:fld id="{0219D24C-7385-45C8-AB37-773863172A96}" type="CELLRANGE">
                      <a:rPr lang="en-US" baseline="0"/>
                      <a:pPr/>
                      <a:t>[CELLRANGE]</a:t>
                    </a:fld>
                    <a:r>
                      <a:rPr lang="en-US" baseline="0"/>
                      <a:t>, </a:t>
                    </a:r>
                    <a:fld id="{EC5208AD-0752-40FA-B3AB-7CD98E0B3499}" type="CATEGORYNAME">
                      <a:rPr lang="en-US" baseline="0"/>
                      <a:pPr/>
                      <a:t>[CATEGORY NAME]</a:t>
                    </a:fld>
                    <a:endParaRPr lang="en-US" baseline="0"/>
                  </a:p>
                </c:rich>
              </c:tx>
              <c:dLblPos val="bestFit"/>
              <c:showLegendKey val="0"/>
              <c:showVal val="0"/>
              <c:showCatName val="1"/>
              <c:showSerName val="0"/>
              <c:showPercent val="0"/>
              <c:showBubbleSize val="0"/>
              <c:extLst>
                <c:ext xmlns:c15="http://schemas.microsoft.com/office/drawing/2012/chart" uri="{CE6537A1-D6FC-4f65-9D91-7224C49458BB}">
                  <c15:layout>
                    <c:manualLayout>
                      <c:w val="0.26783333333333331"/>
                      <c:h val="0.12493945013630051"/>
                    </c:manualLayout>
                  </c15:layout>
                  <c15:dlblFieldTable/>
                  <c15:showDataLabelsRange val="1"/>
                </c:ext>
                <c:ext xmlns:c16="http://schemas.microsoft.com/office/drawing/2014/chart" uri="{C3380CC4-5D6E-409C-BE32-E72D297353CC}">
                  <c16:uniqueId val="{00000001-AF1B-4273-9B0E-396AD293FD34}"/>
                </c:ext>
              </c:extLst>
            </c:dLbl>
            <c:dLbl>
              <c:idx val="1"/>
              <c:layout>
                <c:manualLayout>
                  <c:x val="0.11200005600993773"/>
                  <c:y val="1.8343742996648552E-3"/>
                </c:manualLayout>
              </c:layout>
              <c:tx>
                <c:rich>
                  <a:bodyPr/>
                  <a:lstStyle/>
                  <a:p>
                    <a:fld id="{A32C4031-DFB9-4E9F-B18A-17A6E9088B7C}" type="CELLRANGE">
                      <a:rPr lang="en-US" baseline="0"/>
                      <a:pPr/>
                      <a:t>[CELLRANGE]</a:t>
                    </a:fld>
                    <a:r>
                      <a:rPr lang="en-US" baseline="0"/>
                      <a:t>, </a:t>
                    </a:r>
                    <a:fld id="{47713BB0-4E32-4077-A4D7-618A2C0DBFE7}" type="CATEGORYNAME">
                      <a:rPr lang="en-US" baseline="0"/>
                      <a:pPr/>
                      <a:t>[CATEGORY NAME]</a:t>
                    </a:fld>
                    <a:endParaRPr lang="en-US" baseline="0"/>
                  </a:p>
                </c:rich>
              </c:tx>
              <c:dLblPos val="bestFit"/>
              <c:showLegendKey val="0"/>
              <c:showVal val="0"/>
              <c:showCatName val="1"/>
              <c:showSerName val="0"/>
              <c:showPercent val="0"/>
              <c:showBubbleSize val="0"/>
              <c:extLst>
                <c:ext xmlns:c15="http://schemas.microsoft.com/office/drawing/2012/chart" uri="{CE6537A1-D6FC-4f65-9D91-7224C49458BB}">
                  <c15:layout>
                    <c:manualLayout>
                      <c:w val="0.52794433774166016"/>
                      <c:h val="0.11144818157561308"/>
                    </c:manualLayout>
                  </c15:layout>
                  <c15:dlblFieldTable/>
                  <c15:showDataLabelsRange val="1"/>
                </c:ext>
                <c:ext xmlns:c16="http://schemas.microsoft.com/office/drawing/2014/chart" uri="{C3380CC4-5D6E-409C-BE32-E72D297353CC}">
                  <c16:uniqueId val="{00000003-AF1B-4273-9B0E-396AD293FD34}"/>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'ClimateBonds-region-issued-2023'!$L$5:$L$6</c:f>
              <c:strCache>
                <c:ptCount val="2"/>
                <c:pt idx="0">
                  <c:v>Africa</c:v>
                </c:pt>
                <c:pt idx="1">
                  <c:v>Rest of World</c:v>
                </c:pt>
              </c:strCache>
            </c:strRef>
          </c:cat>
          <c:val>
            <c:numRef>
              <c:f>'ClimateBonds-region-issued-2023'!$N$5:$N$6</c:f>
              <c:numCache>
                <c:formatCode>General</c:formatCode>
                <c:ptCount val="2"/>
                <c:pt idx="0">
                  <c:v>1.7000000000000002</c:v>
                </c:pt>
                <c:pt idx="1">
                  <c:v>1282</c:v>
                </c:pt>
              </c:numCache>
            </c:numRef>
          </c:val>
          <c:extLst>
            <c:ext xmlns:c15="http://schemas.microsoft.com/office/drawing/2012/chart" uri="{02D57815-91ED-43cb-92C2-25804820EDAC}">
              <c15:datalabelsRange>
                <c15:f>'ClimateBonds-region-issued-2023'!$P$5:$P$6</c15:f>
                <c15:dlblRangeCache>
                  <c:ptCount val="2"/>
                  <c:pt idx="0">
                    <c:v>0.13%</c:v>
                  </c:pt>
                  <c:pt idx="1">
                    <c:v>99.87%</c:v>
                  </c:pt>
                </c15:dlblRangeCache>
              </c15:datalabelsRange>
            </c:ext>
            <c:ext xmlns:c16="http://schemas.microsoft.com/office/drawing/2014/chart" uri="{C3380CC4-5D6E-409C-BE32-E72D297353CC}">
              <c16:uniqueId val="{00000004-AF1B-4273-9B0E-396AD293FD34}"/>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A0EE70-641A-4A7A-B6B1-981E8DEA54A2}"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GB"/>
        </a:p>
      </dgm:t>
    </dgm:pt>
    <dgm:pt modelId="{878845C1-C6F6-47A7-B8DC-7B0B4137BE1E}">
      <dgm:prSet phldrT="[Text]"/>
      <dgm:spPr/>
      <dgm:t>
        <a:bodyPr/>
        <a:lstStyle/>
        <a:p>
          <a:r>
            <a:rPr lang="en-US" dirty="0"/>
            <a:t>African Government</a:t>
          </a:r>
          <a:endParaRPr lang="en-GB" dirty="0"/>
        </a:p>
      </dgm:t>
    </dgm:pt>
    <dgm:pt modelId="{FDCC080D-4868-4B26-929F-0C3706A4377C}" type="parTrans" cxnId="{24A062B8-DBA0-4AE1-94D5-F9881AC02297}">
      <dgm:prSet/>
      <dgm:spPr/>
      <dgm:t>
        <a:bodyPr/>
        <a:lstStyle/>
        <a:p>
          <a:endParaRPr lang="en-GB"/>
        </a:p>
      </dgm:t>
    </dgm:pt>
    <dgm:pt modelId="{CFAFFB7C-77D7-4129-AE2E-1B81E7E37DA1}" type="sibTrans" cxnId="{24A062B8-DBA0-4AE1-94D5-F9881AC02297}">
      <dgm:prSet/>
      <dgm:spPr/>
      <dgm:t>
        <a:bodyPr/>
        <a:lstStyle/>
        <a:p>
          <a:endParaRPr lang="en-GB"/>
        </a:p>
      </dgm:t>
    </dgm:pt>
    <dgm:pt modelId="{7A0A8E34-D22C-4855-B78F-AE51E50AEC39}">
      <dgm:prSet phldrT="[Text]"/>
      <dgm:spPr/>
      <dgm:t>
        <a:bodyPr/>
        <a:lstStyle/>
        <a:p>
          <a:r>
            <a:rPr lang="en-US" dirty="0"/>
            <a:t>At national level</a:t>
          </a:r>
          <a:endParaRPr lang="en-GB" dirty="0"/>
        </a:p>
      </dgm:t>
    </dgm:pt>
    <dgm:pt modelId="{1B645023-5D17-48FB-BA95-92EE70BF9E7E}" type="parTrans" cxnId="{920CF374-F357-4DDA-A5B4-71A16F95C8B0}">
      <dgm:prSet/>
      <dgm:spPr/>
      <dgm:t>
        <a:bodyPr/>
        <a:lstStyle/>
        <a:p>
          <a:endParaRPr lang="en-GB"/>
        </a:p>
      </dgm:t>
    </dgm:pt>
    <dgm:pt modelId="{72411E5D-645E-4C13-8183-CEF047FFC403}" type="sibTrans" cxnId="{920CF374-F357-4DDA-A5B4-71A16F95C8B0}">
      <dgm:prSet/>
      <dgm:spPr/>
      <dgm:t>
        <a:bodyPr/>
        <a:lstStyle/>
        <a:p>
          <a:endParaRPr lang="en-GB"/>
        </a:p>
      </dgm:t>
    </dgm:pt>
    <dgm:pt modelId="{EFCDA12F-8861-4DBC-88ED-506485204D7E}">
      <dgm:prSet phldrT="[Text]"/>
      <dgm:spPr/>
      <dgm:t>
        <a:bodyPr/>
        <a:lstStyle/>
        <a:p>
          <a:r>
            <a:rPr lang="en-US" dirty="0"/>
            <a:t>At regional and global levels</a:t>
          </a:r>
          <a:endParaRPr lang="en-GB" dirty="0"/>
        </a:p>
      </dgm:t>
    </dgm:pt>
    <dgm:pt modelId="{408C9CB9-A9CD-4620-861A-BAE4CB1593E7}" type="parTrans" cxnId="{F3C7CBB3-5FA0-4FB5-A38B-1DE430D22B2F}">
      <dgm:prSet/>
      <dgm:spPr/>
      <dgm:t>
        <a:bodyPr/>
        <a:lstStyle/>
        <a:p>
          <a:endParaRPr lang="en-GB"/>
        </a:p>
      </dgm:t>
    </dgm:pt>
    <dgm:pt modelId="{29A5D044-CB01-4551-83BF-F7BDF38F6920}" type="sibTrans" cxnId="{F3C7CBB3-5FA0-4FB5-A38B-1DE430D22B2F}">
      <dgm:prSet/>
      <dgm:spPr/>
      <dgm:t>
        <a:bodyPr/>
        <a:lstStyle/>
        <a:p>
          <a:endParaRPr lang="en-GB"/>
        </a:p>
      </dgm:t>
    </dgm:pt>
    <dgm:pt modelId="{98F1C221-4EA1-490B-99E2-9C59B389030E}">
      <dgm:prSet phldrT="[Text]"/>
      <dgm:spPr/>
      <dgm:t>
        <a:bodyPr/>
        <a:lstStyle/>
        <a:p>
          <a:r>
            <a:rPr lang="en-US" dirty="0"/>
            <a:t>International Community</a:t>
          </a:r>
          <a:endParaRPr lang="en-GB" dirty="0"/>
        </a:p>
      </dgm:t>
    </dgm:pt>
    <dgm:pt modelId="{18ED1E47-B3F1-4C90-A07F-F8C7FBB1AA55}" type="parTrans" cxnId="{99AB4BB7-5516-49BD-A377-DD21AFEB5C27}">
      <dgm:prSet/>
      <dgm:spPr/>
      <dgm:t>
        <a:bodyPr/>
        <a:lstStyle/>
        <a:p>
          <a:endParaRPr lang="en-GB"/>
        </a:p>
      </dgm:t>
    </dgm:pt>
    <dgm:pt modelId="{A6C41316-9D53-4E91-BBCB-0999FD5447E7}" type="sibTrans" cxnId="{99AB4BB7-5516-49BD-A377-DD21AFEB5C27}">
      <dgm:prSet/>
      <dgm:spPr/>
      <dgm:t>
        <a:bodyPr/>
        <a:lstStyle/>
        <a:p>
          <a:endParaRPr lang="en-GB"/>
        </a:p>
      </dgm:t>
    </dgm:pt>
    <dgm:pt modelId="{54D87817-558F-4CFC-8281-26E4A41D0124}">
      <dgm:prSet phldrT="[Text]"/>
      <dgm:spPr/>
      <dgm:t>
        <a:bodyPr/>
        <a:lstStyle/>
        <a:p>
          <a:r>
            <a:rPr lang="en-US" dirty="0"/>
            <a:t>At national level</a:t>
          </a:r>
          <a:endParaRPr lang="en-GB" dirty="0"/>
        </a:p>
      </dgm:t>
    </dgm:pt>
    <dgm:pt modelId="{C3211DE0-4C8D-4661-9587-4970389132BC}" type="parTrans" cxnId="{808873FA-1452-4040-B418-813BE3E062E9}">
      <dgm:prSet/>
      <dgm:spPr/>
      <dgm:t>
        <a:bodyPr/>
        <a:lstStyle/>
        <a:p>
          <a:endParaRPr lang="en-GB"/>
        </a:p>
      </dgm:t>
    </dgm:pt>
    <dgm:pt modelId="{A87698C3-CBDD-48A1-A48F-4BD2B2CCBF1F}" type="sibTrans" cxnId="{808873FA-1452-4040-B418-813BE3E062E9}">
      <dgm:prSet/>
      <dgm:spPr/>
      <dgm:t>
        <a:bodyPr/>
        <a:lstStyle/>
        <a:p>
          <a:endParaRPr lang="en-GB"/>
        </a:p>
      </dgm:t>
    </dgm:pt>
    <dgm:pt modelId="{2BB0B479-759E-47D8-8E56-0B7062A8E9E9}">
      <dgm:prSet phldrT="[Text]"/>
      <dgm:spPr/>
      <dgm:t>
        <a:bodyPr/>
        <a:lstStyle/>
        <a:p>
          <a:r>
            <a:rPr lang="en-US" dirty="0"/>
            <a:t>At regional and global levels</a:t>
          </a:r>
          <a:endParaRPr lang="en-GB" dirty="0"/>
        </a:p>
      </dgm:t>
    </dgm:pt>
    <dgm:pt modelId="{B14BA9C3-5B91-4472-97FB-D085AFAADB38}" type="parTrans" cxnId="{BC7A7C0D-4F36-4A71-88EB-E9FF2E945A4B}">
      <dgm:prSet/>
      <dgm:spPr/>
      <dgm:t>
        <a:bodyPr/>
        <a:lstStyle/>
        <a:p>
          <a:endParaRPr lang="en-GB"/>
        </a:p>
      </dgm:t>
    </dgm:pt>
    <dgm:pt modelId="{8384BF6B-EE1B-4C6D-A0FA-693977AB5031}" type="sibTrans" cxnId="{BC7A7C0D-4F36-4A71-88EB-E9FF2E945A4B}">
      <dgm:prSet/>
      <dgm:spPr/>
      <dgm:t>
        <a:bodyPr/>
        <a:lstStyle/>
        <a:p>
          <a:endParaRPr lang="en-GB"/>
        </a:p>
      </dgm:t>
    </dgm:pt>
    <dgm:pt modelId="{B8419AAE-9507-48C9-8037-1697B9956B50}">
      <dgm:prSet phldrT="[Text]"/>
      <dgm:spPr/>
      <dgm:t>
        <a:bodyPr/>
        <a:lstStyle/>
        <a:p>
          <a:r>
            <a:rPr lang="en-US" dirty="0"/>
            <a:t>Pan African Institutions</a:t>
          </a:r>
          <a:endParaRPr lang="en-GB" dirty="0"/>
        </a:p>
      </dgm:t>
    </dgm:pt>
    <dgm:pt modelId="{82144819-1DEB-42D1-BD2D-F0E4FDD99855}" type="parTrans" cxnId="{C91AB81E-B414-4E4B-9B0E-34AF194E6B1A}">
      <dgm:prSet/>
      <dgm:spPr/>
      <dgm:t>
        <a:bodyPr/>
        <a:lstStyle/>
        <a:p>
          <a:endParaRPr lang="en-GB"/>
        </a:p>
      </dgm:t>
    </dgm:pt>
    <dgm:pt modelId="{6C09E986-2122-4AB8-86D5-D2C922242D40}" type="sibTrans" cxnId="{C91AB81E-B414-4E4B-9B0E-34AF194E6B1A}">
      <dgm:prSet/>
      <dgm:spPr/>
      <dgm:t>
        <a:bodyPr/>
        <a:lstStyle/>
        <a:p>
          <a:endParaRPr lang="en-GB"/>
        </a:p>
      </dgm:t>
    </dgm:pt>
    <dgm:pt modelId="{B0DDA1DD-4D63-46F4-9041-4F3F63263D62}">
      <dgm:prSet phldrT="[Text]" phldr="1"/>
      <dgm:spPr/>
      <dgm:t>
        <a:bodyPr/>
        <a:lstStyle/>
        <a:p>
          <a:endParaRPr lang="en-GB"/>
        </a:p>
      </dgm:t>
    </dgm:pt>
    <dgm:pt modelId="{BF6FD6B7-3763-40BD-BA76-EC946D0B6845}" type="parTrans" cxnId="{6F5CC5C7-2DFB-431B-A616-AD216B903984}">
      <dgm:prSet/>
      <dgm:spPr/>
      <dgm:t>
        <a:bodyPr/>
        <a:lstStyle/>
        <a:p>
          <a:endParaRPr lang="en-GB"/>
        </a:p>
      </dgm:t>
    </dgm:pt>
    <dgm:pt modelId="{FE932177-5A34-40AA-957D-7B9495CA9043}" type="sibTrans" cxnId="{6F5CC5C7-2DFB-431B-A616-AD216B903984}">
      <dgm:prSet/>
      <dgm:spPr/>
      <dgm:t>
        <a:bodyPr/>
        <a:lstStyle/>
        <a:p>
          <a:endParaRPr lang="en-GB"/>
        </a:p>
      </dgm:t>
    </dgm:pt>
    <dgm:pt modelId="{296AF204-646D-4A0B-9841-EFF297B366F5}">
      <dgm:prSet phldrT="[Text]"/>
      <dgm:spPr/>
      <dgm:t>
        <a:bodyPr/>
        <a:lstStyle/>
        <a:p>
          <a:r>
            <a:rPr lang="en-US" dirty="0"/>
            <a:t>At regional and global levels</a:t>
          </a:r>
          <a:endParaRPr lang="en-GB" dirty="0"/>
        </a:p>
      </dgm:t>
    </dgm:pt>
    <dgm:pt modelId="{F1A4A1DF-C960-4AD3-87AE-8EC7F7AB10ED}" type="parTrans" cxnId="{11A83C51-A9A3-446A-8835-6D47BAC5D226}">
      <dgm:prSet/>
      <dgm:spPr/>
      <dgm:t>
        <a:bodyPr/>
        <a:lstStyle/>
        <a:p>
          <a:endParaRPr lang="en-GB"/>
        </a:p>
      </dgm:t>
    </dgm:pt>
    <dgm:pt modelId="{E947F704-99F7-4891-9848-F7F468E3BF52}" type="sibTrans" cxnId="{11A83C51-A9A3-446A-8835-6D47BAC5D226}">
      <dgm:prSet/>
      <dgm:spPr/>
      <dgm:t>
        <a:bodyPr/>
        <a:lstStyle/>
        <a:p>
          <a:endParaRPr lang="en-GB"/>
        </a:p>
      </dgm:t>
    </dgm:pt>
    <dgm:pt modelId="{B856BDB3-7E3C-4551-AA08-21DBD87B1B8E}" type="pres">
      <dgm:prSet presAssocID="{86A0EE70-641A-4A7A-B6B1-981E8DEA54A2}" presName="theList" presStyleCnt="0">
        <dgm:presLayoutVars>
          <dgm:dir/>
          <dgm:animLvl val="lvl"/>
          <dgm:resizeHandles val="exact"/>
        </dgm:presLayoutVars>
      </dgm:prSet>
      <dgm:spPr/>
    </dgm:pt>
    <dgm:pt modelId="{A3A322E0-8C4E-4708-8077-893E90236C5B}" type="pres">
      <dgm:prSet presAssocID="{878845C1-C6F6-47A7-B8DC-7B0B4137BE1E}" presName="compNode" presStyleCnt="0"/>
      <dgm:spPr/>
    </dgm:pt>
    <dgm:pt modelId="{62FC1FAC-F86C-4590-B145-77EFFE01EBCF}" type="pres">
      <dgm:prSet presAssocID="{878845C1-C6F6-47A7-B8DC-7B0B4137BE1E}" presName="aNode" presStyleLbl="bgShp" presStyleIdx="0" presStyleCnt="3"/>
      <dgm:spPr/>
    </dgm:pt>
    <dgm:pt modelId="{58767BC2-4466-434F-A71D-08B3AEC357CB}" type="pres">
      <dgm:prSet presAssocID="{878845C1-C6F6-47A7-B8DC-7B0B4137BE1E}" presName="textNode" presStyleLbl="bgShp" presStyleIdx="0" presStyleCnt="3"/>
      <dgm:spPr/>
    </dgm:pt>
    <dgm:pt modelId="{7470AA63-577F-4F52-8661-75526064E296}" type="pres">
      <dgm:prSet presAssocID="{878845C1-C6F6-47A7-B8DC-7B0B4137BE1E}" presName="compChildNode" presStyleCnt="0"/>
      <dgm:spPr/>
    </dgm:pt>
    <dgm:pt modelId="{7FD2C043-A69A-490E-A730-6B6E637C92B1}" type="pres">
      <dgm:prSet presAssocID="{878845C1-C6F6-47A7-B8DC-7B0B4137BE1E}" presName="theInnerList" presStyleCnt="0"/>
      <dgm:spPr/>
    </dgm:pt>
    <dgm:pt modelId="{13F1E4F9-8042-441D-9242-1AA845F9B398}" type="pres">
      <dgm:prSet presAssocID="{7A0A8E34-D22C-4855-B78F-AE51E50AEC39}" presName="childNode" presStyleLbl="node1" presStyleIdx="0" presStyleCnt="6">
        <dgm:presLayoutVars>
          <dgm:bulletEnabled val="1"/>
        </dgm:presLayoutVars>
      </dgm:prSet>
      <dgm:spPr/>
    </dgm:pt>
    <dgm:pt modelId="{D3AECB15-B5F0-4B5F-A8D3-88B08C48769E}" type="pres">
      <dgm:prSet presAssocID="{7A0A8E34-D22C-4855-B78F-AE51E50AEC39}" presName="aSpace2" presStyleCnt="0"/>
      <dgm:spPr/>
    </dgm:pt>
    <dgm:pt modelId="{C19EFF0D-190F-4B78-98A8-CF2C86149F4B}" type="pres">
      <dgm:prSet presAssocID="{EFCDA12F-8861-4DBC-88ED-506485204D7E}" presName="childNode" presStyleLbl="node1" presStyleIdx="1" presStyleCnt="6">
        <dgm:presLayoutVars>
          <dgm:bulletEnabled val="1"/>
        </dgm:presLayoutVars>
      </dgm:prSet>
      <dgm:spPr/>
    </dgm:pt>
    <dgm:pt modelId="{523683CC-F413-4476-98AB-5D5F3059BE6B}" type="pres">
      <dgm:prSet presAssocID="{878845C1-C6F6-47A7-B8DC-7B0B4137BE1E}" presName="aSpace" presStyleCnt="0"/>
      <dgm:spPr/>
    </dgm:pt>
    <dgm:pt modelId="{6CD46A75-6A71-4F0A-98B5-256983469DE6}" type="pres">
      <dgm:prSet presAssocID="{98F1C221-4EA1-490B-99E2-9C59B389030E}" presName="compNode" presStyleCnt="0"/>
      <dgm:spPr/>
    </dgm:pt>
    <dgm:pt modelId="{49D3C56B-1852-4FC7-A455-1FB17E871A8C}" type="pres">
      <dgm:prSet presAssocID="{98F1C221-4EA1-490B-99E2-9C59B389030E}" presName="aNode" presStyleLbl="bgShp" presStyleIdx="1" presStyleCnt="3"/>
      <dgm:spPr/>
    </dgm:pt>
    <dgm:pt modelId="{2C5DD159-F3F8-4B11-9746-C3E20D486B3A}" type="pres">
      <dgm:prSet presAssocID="{98F1C221-4EA1-490B-99E2-9C59B389030E}" presName="textNode" presStyleLbl="bgShp" presStyleIdx="1" presStyleCnt="3"/>
      <dgm:spPr/>
    </dgm:pt>
    <dgm:pt modelId="{44C3F92E-6E35-420D-A74F-15CD30BA19E4}" type="pres">
      <dgm:prSet presAssocID="{98F1C221-4EA1-490B-99E2-9C59B389030E}" presName="compChildNode" presStyleCnt="0"/>
      <dgm:spPr/>
    </dgm:pt>
    <dgm:pt modelId="{30166A4D-B2A6-4ED4-8453-3D2DD88B5A6C}" type="pres">
      <dgm:prSet presAssocID="{98F1C221-4EA1-490B-99E2-9C59B389030E}" presName="theInnerList" presStyleCnt="0"/>
      <dgm:spPr/>
    </dgm:pt>
    <dgm:pt modelId="{8FAEB0B8-E15E-48C0-B0BB-06ECFF0DC415}" type="pres">
      <dgm:prSet presAssocID="{54D87817-558F-4CFC-8281-26E4A41D0124}" presName="childNode" presStyleLbl="node1" presStyleIdx="2" presStyleCnt="6">
        <dgm:presLayoutVars>
          <dgm:bulletEnabled val="1"/>
        </dgm:presLayoutVars>
      </dgm:prSet>
      <dgm:spPr/>
    </dgm:pt>
    <dgm:pt modelId="{2BBD9EC4-F850-4A41-B926-E9B7C1604E22}" type="pres">
      <dgm:prSet presAssocID="{54D87817-558F-4CFC-8281-26E4A41D0124}" presName="aSpace2" presStyleCnt="0"/>
      <dgm:spPr/>
    </dgm:pt>
    <dgm:pt modelId="{B81BDD16-C9C1-43EC-B75D-F323A8799701}" type="pres">
      <dgm:prSet presAssocID="{2BB0B479-759E-47D8-8E56-0B7062A8E9E9}" presName="childNode" presStyleLbl="node1" presStyleIdx="3" presStyleCnt="6">
        <dgm:presLayoutVars>
          <dgm:bulletEnabled val="1"/>
        </dgm:presLayoutVars>
      </dgm:prSet>
      <dgm:spPr/>
    </dgm:pt>
    <dgm:pt modelId="{4F95B6E0-22DF-449D-B9BA-0DAE785E3F1D}" type="pres">
      <dgm:prSet presAssocID="{98F1C221-4EA1-490B-99E2-9C59B389030E}" presName="aSpace" presStyleCnt="0"/>
      <dgm:spPr/>
    </dgm:pt>
    <dgm:pt modelId="{8AAB1D37-CB7C-4C51-9BFC-AA6577D1B4EB}" type="pres">
      <dgm:prSet presAssocID="{B8419AAE-9507-48C9-8037-1697B9956B50}" presName="compNode" presStyleCnt="0"/>
      <dgm:spPr/>
    </dgm:pt>
    <dgm:pt modelId="{92B1A7B0-8432-47C0-A02E-9B18F3C40FA4}" type="pres">
      <dgm:prSet presAssocID="{B8419AAE-9507-48C9-8037-1697B9956B50}" presName="aNode" presStyleLbl="bgShp" presStyleIdx="2" presStyleCnt="3"/>
      <dgm:spPr/>
    </dgm:pt>
    <dgm:pt modelId="{C79F4BAB-B4F7-42D1-AE0E-E162B312BCEB}" type="pres">
      <dgm:prSet presAssocID="{B8419AAE-9507-48C9-8037-1697B9956B50}" presName="textNode" presStyleLbl="bgShp" presStyleIdx="2" presStyleCnt="3"/>
      <dgm:spPr/>
    </dgm:pt>
    <dgm:pt modelId="{3D67C482-ED6D-46A7-B25C-B06F3C1E3A1B}" type="pres">
      <dgm:prSet presAssocID="{B8419AAE-9507-48C9-8037-1697B9956B50}" presName="compChildNode" presStyleCnt="0"/>
      <dgm:spPr/>
    </dgm:pt>
    <dgm:pt modelId="{4F9BD352-D8DF-4D3D-B09C-30300C967CC5}" type="pres">
      <dgm:prSet presAssocID="{B8419AAE-9507-48C9-8037-1697B9956B50}" presName="theInnerList" presStyleCnt="0"/>
      <dgm:spPr/>
    </dgm:pt>
    <dgm:pt modelId="{C58C80C9-4394-4A0C-9980-41A397569421}" type="pres">
      <dgm:prSet presAssocID="{B0DDA1DD-4D63-46F4-9041-4F3F63263D62}" presName="childNode" presStyleLbl="node1" presStyleIdx="4" presStyleCnt="6">
        <dgm:presLayoutVars>
          <dgm:bulletEnabled val="1"/>
        </dgm:presLayoutVars>
      </dgm:prSet>
      <dgm:spPr/>
    </dgm:pt>
    <dgm:pt modelId="{9D32DB36-6463-4ACE-85E7-EE3DDF52E2FF}" type="pres">
      <dgm:prSet presAssocID="{B0DDA1DD-4D63-46F4-9041-4F3F63263D62}" presName="aSpace2" presStyleCnt="0"/>
      <dgm:spPr/>
    </dgm:pt>
    <dgm:pt modelId="{F60761B8-B593-4963-BAD9-B87D7ACBAA4E}" type="pres">
      <dgm:prSet presAssocID="{296AF204-646D-4A0B-9841-EFF297B366F5}" presName="childNode" presStyleLbl="node1" presStyleIdx="5" presStyleCnt="6">
        <dgm:presLayoutVars>
          <dgm:bulletEnabled val="1"/>
        </dgm:presLayoutVars>
      </dgm:prSet>
      <dgm:spPr/>
    </dgm:pt>
  </dgm:ptLst>
  <dgm:cxnLst>
    <dgm:cxn modelId="{BC7A7C0D-4F36-4A71-88EB-E9FF2E945A4B}" srcId="{98F1C221-4EA1-490B-99E2-9C59B389030E}" destId="{2BB0B479-759E-47D8-8E56-0B7062A8E9E9}" srcOrd="1" destOrd="0" parTransId="{B14BA9C3-5B91-4472-97FB-D085AFAADB38}" sibTransId="{8384BF6B-EE1B-4C6D-A0FA-693977AB5031}"/>
    <dgm:cxn modelId="{C91AB81E-B414-4E4B-9B0E-34AF194E6B1A}" srcId="{86A0EE70-641A-4A7A-B6B1-981E8DEA54A2}" destId="{B8419AAE-9507-48C9-8037-1697B9956B50}" srcOrd="2" destOrd="0" parTransId="{82144819-1DEB-42D1-BD2D-F0E4FDD99855}" sibTransId="{6C09E986-2122-4AB8-86D5-D2C922242D40}"/>
    <dgm:cxn modelId="{8EA0C529-76FD-46A2-BA61-60EDF3F12013}" type="presOf" srcId="{7A0A8E34-D22C-4855-B78F-AE51E50AEC39}" destId="{13F1E4F9-8042-441D-9242-1AA845F9B398}" srcOrd="0" destOrd="0" presId="urn:microsoft.com/office/officeart/2005/8/layout/lProcess2"/>
    <dgm:cxn modelId="{3C103A60-0F22-4119-9E02-D32958E2E3EB}" type="presOf" srcId="{EFCDA12F-8861-4DBC-88ED-506485204D7E}" destId="{C19EFF0D-190F-4B78-98A8-CF2C86149F4B}" srcOrd="0" destOrd="0" presId="urn:microsoft.com/office/officeart/2005/8/layout/lProcess2"/>
    <dgm:cxn modelId="{5E9CD34D-6477-4B1D-99E6-381B23A859DF}" type="presOf" srcId="{B8419AAE-9507-48C9-8037-1697B9956B50}" destId="{92B1A7B0-8432-47C0-A02E-9B18F3C40FA4}" srcOrd="0" destOrd="0" presId="urn:microsoft.com/office/officeart/2005/8/layout/lProcess2"/>
    <dgm:cxn modelId="{11A83C51-A9A3-446A-8835-6D47BAC5D226}" srcId="{B8419AAE-9507-48C9-8037-1697B9956B50}" destId="{296AF204-646D-4A0B-9841-EFF297B366F5}" srcOrd="1" destOrd="0" parTransId="{F1A4A1DF-C960-4AD3-87AE-8EC7F7AB10ED}" sibTransId="{E947F704-99F7-4891-9848-F7F468E3BF52}"/>
    <dgm:cxn modelId="{920CF374-F357-4DDA-A5B4-71A16F95C8B0}" srcId="{878845C1-C6F6-47A7-B8DC-7B0B4137BE1E}" destId="{7A0A8E34-D22C-4855-B78F-AE51E50AEC39}" srcOrd="0" destOrd="0" parTransId="{1B645023-5D17-48FB-BA95-92EE70BF9E7E}" sibTransId="{72411E5D-645E-4C13-8183-CEF047FFC403}"/>
    <dgm:cxn modelId="{37CEAD7B-8C3B-4C19-BA95-9B7CA562B72B}" type="presOf" srcId="{54D87817-558F-4CFC-8281-26E4A41D0124}" destId="{8FAEB0B8-E15E-48C0-B0BB-06ECFF0DC415}" srcOrd="0" destOrd="0" presId="urn:microsoft.com/office/officeart/2005/8/layout/lProcess2"/>
    <dgm:cxn modelId="{E721C382-E587-4193-83CC-D4E9F415B9EB}" type="presOf" srcId="{878845C1-C6F6-47A7-B8DC-7B0B4137BE1E}" destId="{62FC1FAC-F86C-4590-B145-77EFFE01EBCF}" srcOrd="0" destOrd="0" presId="urn:microsoft.com/office/officeart/2005/8/layout/lProcess2"/>
    <dgm:cxn modelId="{B2678D92-A71C-4001-BA77-37DCA23B6666}" type="presOf" srcId="{98F1C221-4EA1-490B-99E2-9C59B389030E}" destId="{2C5DD159-F3F8-4B11-9746-C3E20D486B3A}" srcOrd="1" destOrd="0" presId="urn:microsoft.com/office/officeart/2005/8/layout/lProcess2"/>
    <dgm:cxn modelId="{BF0D8399-EB38-41F8-BB17-698DB9627D3A}" type="presOf" srcId="{B0DDA1DD-4D63-46F4-9041-4F3F63263D62}" destId="{C58C80C9-4394-4A0C-9980-41A397569421}" srcOrd="0" destOrd="0" presId="urn:microsoft.com/office/officeart/2005/8/layout/lProcess2"/>
    <dgm:cxn modelId="{F3C7CBB3-5FA0-4FB5-A38B-1DE430D22B2F}" srcId="{878845C1-C6F6-47A7-B8DC-7B0B4137BE1E}" destId="{EFCDA12F-8861-4DBC-88ED-506485204D7E}" srcOrd="1" destOrd="0" parTransId="{408C9CB9-A9CD-4620-861A-BAE4CB1593E7}" sibTransId="{29A5D044-CB01-4551-83BF-F7BDF38F6920}"/>
    <dgm:cxn modelId="{99AB4BB7-5516-49BD-A377-DD21AFEB5C27}" srcId="{86A0EE70-641A-4A7A-B6B1-981E8DEA54A2}" destId="{98F1C221-4EA1-490B-99E2-9C59B389030E}" srcOrd="1" destOrd="0" parTransId="{18ED1E47-B3F1-4C90-A07F-F8C7FBB1AA55}" sibTransId="{A6C41316-9D53-4E91-BBCB-0999FD5447E7}"/>
    <dgm:cxn modelId="{24A062B8-DBA0-4AE1-94D5-F9881AC02297}" srcId="{86A0EE70-641A-4A7A-B6B1-981E8DEA54A2}" destId="{878845C1-C6F6-47A7-B8DC-7B0B4137BE1E}" srcOrd="0" destOrd="0" parTransId="{FDCC080D-4868-4B26-929F-0C3706A4377C}" sibTransId="{CFAFFB7C-77D7-4129-AE2E-1B81E7E37DA1}"/>
    <dgm:cxn modelId="{6F5CC5C7-2DFB-431B-A616-AD216B903984}" srcId="{B8419AAE-9507-48C9-8037-1697B9956B50}" destId="{B0DDA1DD-4D63-46F4-9041-4F3F63263D62}" srcOrd="0" destOrd="0" parTransId="{BF6FD6B7-3763-40BD-BA76-EC946D0B6845}" sibTransId="{FE932177-5A34-40AA-957D-7B9495CA9043}"/>
    <dgm:cxn modelId="{EC4082C8-1F28-4E97-BD95-0E300A275324}" type="presOf" srcId="{296AF204-646D-4A0B-9841-EFF297B366F5}" destId="{F60761B8-B593-4963-BAD9-B87D7ACBAA4E}" srcOrd="0" destOrd="0" presId="urn:microsoft.com/office/officeart/2005/8/layout/lProcess2"/>
    <dgm:cxn modelId="{200C82CE-669E-4192-A7C6-76025D8E35B2}" type="presOf" srcId="{878845C1-C6F6-47A7-B8DC-7B0B4137BE1E}" destId="{58767BC2-4466-434F-A71D-08B3AEC357CB}" srcOrd="1" destOrd="0" presId="urn:microsoft.com/office/officeart/2005/8/layout/lProcess2"/>
    <dgm:cxn modelId="{2D0844D9-F131-4E5B-AA4E-C9B8BDA9A82E}" type="presOf" srcId="{B8419AAE-9507-48C9-8037-1697B9956B50}" destId="{C79F4BAB-B4F7-42D1-AE0E-E162B312BCEB}" srcOrd="1" destOrd="0" presId="urn:microsoft.com/office/officeart/2005/8/layout/lProcess2"/>
    <dgm:cxn modelId="{44C595E7-72CD-44F9-8E6C-7B40DF92B910}" type="presOf" srcId="{98F1C221-4EA1-490B-99E2-9C59B389030E}" destId="{49D3C56B-1852-4FC7-A455-1FB17E871A8C}" srcOrd="0" destOrd="0" presId="urn:microsoft.com/office/officeart/2005/8/layout/lProcess2"/>
    <dgm:cxn modelId="{5272CDE9-8689-4495-97A4-BEF02C073D67}" type="presOf" srcId="{2BB0B479-759E-47D8-8E56-0B7062A8E9E9}" destId="{B81BDD16-C9C1-43EC-B75D-F323A8799701}" srcOrd="0" destOrd="0" presId="urn:microsoft.com/office/officeart/2005/8/layout/lProcess2"/>
    <dgm:cxn modelId="{808873FA-1452-4040-B418-813BE3E062E9}" srcId="{98F1C221-4EA1-490B-99E2-9C59B389030E}" destId="{54D87817-558F-4CFC-8281-26E4A41D0124}" srcOrd="0" destOrd="0" parTransId="{C3211DE0-4C8D-4661-9587-4970389132BC}" sibTransId="{A87698C3-CBDD-48A1-A48F-4BD2B2CCBF1F}"/>
    <dgm:cxn modelId="{61E8B7FE-BB16-434E-B698-3E998776AE47}" type="presOf" srcId="{86A0EE70-641A-4A7A-B6B1-981E8DEA54A2}" destId="{B856BDB3-7E3C-4551-AA08-21DBD87B1B8E}" srcOrd="0" destOrd="0" presId="urn:microsoft.com/office/officeart/2005/8/layout/lProcess2"/>
    <dgm:cxn modelId="{C811A1FC-FCDE-4933-975E-420F16CCB4DE}" type="presParOf" srcId="{B856BDB3-7E3C-4551-AA08-21DBD87B1B8E}" destId="{A3A322E0-8C4E-4708-8077-893E90236C5B}" srcOrd="0" destOrd="0" presId="urn:microsoft.com/office/officeart/2005/8/layout/lProcess2"/>
    <dgm:cxn modelId="{93C33DB1-9F4D-48E5-9B46-0F13AD91E138}" type="presParOf" srcId="{A3A322E0-8C4E-4708-8077-893E90236C5B}" destId="{62FC1FAC-F86C-4590-B145-77EFFE01EBCF}" srcOrd="0" destOrd="0" presId="urn:microsoft.com/office/officeart/2005/8/layout/lProcess2"/>
    <dgm:cxn modelId="{3DC2CE79-1865-4C7E-B893-A1C065E57BA5}" type="presParOf" srcId="{A3A322E0-8C4E-4708-8077-893E90236C5B}" destId="{58767BC2-4466-434F-A71D-08B3AEC357CB}" srcOrd="1" destOrd="0" presId="urn:microsoft.com/office/officeart/2005/8/layout/lProcess2"/>
    <dgm:cxn modelId="{208A3889-E1B7-476A-B88E-336C0471E81D}" type="presParOf" srcId="{A3A322E0-8C4E-4708-8077-893E90236C5B}" destId="{7470AA63-577F-4F52-8661-75526064E296}" srcOrd="2" destOrd="0" presId="urn:microsoft.com/office/officeart/2005/8/layout/lProcess2"/>
    <dgm:cxn modelId="{5D9C7337-48D7-494E-B978-3016FA63D9D7}" type="presParOf" srcId="{7470AA63-577F-4F52-8661-75526064E296}" destId="{7FD2C043-A69A-490E-A730-6B6E637C92B1}" srcOrd="0" destOrd="0" presId="urn:microsoft.com/office/officeart/2005/8/layout/lProcess2"/>
    <dgm:cxn modelId="{3259D2ED-8B5E-4B61-89DC-81CFFCE2C296}" type="presParOf" srcId="{7FD2C043-A69A-490E-A730-6B6E637C92B1}" destId="{13F1E4F9-8042-441D-9242-1AA845F9B398}" srcOrd="0" destOrd="0" presId="urn:microsoft.com/office/officeart/2005/8/layout/lProcess2"/>
    <dgm:cxn modelId="{62B9FF12-C82C-4343-A9E3-9BA453B650C9}" type="presParOf" srcId="{7FD2C043-A69A-490E-A730-6B6E637C92B1}" destId="{D3AECB15-B5F0-4B5F-A8D3-88B08C48769E}" srcOrd="1" destOrd="0" presId="urn:microsoft.com/office/officeart/2005/8/layout/lProcess2"/>
    <dgm:cxn modelId="{B0DAA9C6-8A09-42DC-933B-11E9443CAB7A}" type="presParOf" srcId="{7FD2C043-A69A-490E-A730-6B6E637C92B1}" destId="{C19EFF0D-190F-4B78-98A8-CF2C86149F4B}" srcOrd="2" destOrd="0" presId="urn:microsoft.com/office/officeart/2005/8/layout/lProcess2"/>
    <dgm:cxn modelId="{1917E2E7-5808-4465-A775-2CF682E9FA7B}" type="presParOf" srcId="{B856BDB3-7E3C-4551-AA08-21DBD87B1B8E}" destId="{523683CC-F413-4476-98AB-5D5F3059BE6B}" srcOrd="1" destOrd="0" presId="urn:microsoft.com/office/officeart/2005/8/layout/lProcess2"/>
    <dgm:cxn modelId="{1946CA12-F7D9-4849-9B2F-3039A1C2933A}" type="presParOf" srcId="{B856BDB3-7E3C-4551-AA08-21DBD87B1B8E}" destId="{6CD46A75-6A71-4F0A-98B5-256983469DE6}" srcOrd="2" destOrd="0" presId="urn:microsoft.com/office/officeart/2005/8/layout/lProcess2"/>
    <dgm:cxn modelId="{55DFE7A7-3570-4DFF-91DC-51A67B50220B}" type="presParOf" srcId="{6CD46A75-6A71-4F0A-98B5-256983469DE6}" destId="{49D3C56B-1852-4FC7-A455-1FB17E871A8C}" srcOrd="0" destOrd="0" presId="urn:microsoft.com/office/officeart/2005/8/layout/lProcess2"/>
    <dgm:cxn modelId="{31F86B8C-986F-4E32-B49D-480999D3F5C7}" type="presParOf" srcId="{6CD46A75-6A71-4F0A-98B5-256983469DE6}" destId="{2C5DD159-F3F8-4B11-9746-C3E20D486B3A}" srcOrd="1" destOrd="0" presId="urn:microsoft.com/office/officeart/2005/8/layout/lProcess2"/>
    <dgm:cxn modelId="{8B71F94E-BDB9-4AA5-9BE5-A8B261303767}" type="presParOf" srcId="{6CD46A75-6A71-4F0A-98B5-256983469DE6}" destId="{44C3F92E-6E35-420D-A74F-15CD30BA19E4}" srcOrd="2" destOrd="0" presId="urn:microsoft.com/office/officeart/2005/8/layout/lProcess2"/>
    <dgm:cxn modelId="{F78E8766-4C38-41AE-8D5A-AB607B4E0252}" type="presParOf" srcId="{44C3F92E-6E35-420D-A74F-15CD30BA19E4}" destId="{30166A4D-B2A6-4ED4-8453-3D2DD88B5A6C}" srcOrd="0" destOrd="0" presId="urn:microsoft.com/office/officeart/2005/8/layout/lProcess2"/>
    <dgm:cxn modelId="{848F6CAD-E690-43CF-A1D6-4E837F793495}" type="presParOf" srcId="{30166A4D-B2A6-4ED4-8453-3D2DD88B5A6C}" destId="{8FAEB0B8-E15E-48C0-B0BB-06ECFF0DC415}" srcOrd="0" destOrd="0" presId="urn:microsoft.com/office/officeart/2005/8/layout/lProcess2"/>
    <dgm:cxn modelId="{9EE9882D-C092-4912-9B6B-D4D6A6BFB7F0}" type="presParOf" srcId="{30166A4D-B2A6-4ED4-8453-3D2DD88B5A6C}" destId="{2BBD9EC4-F850-4A41-B926-E9B7C1604E22}" srcOrd="1" destOrd="0" presId="urn:microsoft.com/office/officeart/2005/8/layout/lProcess2"/>
    <dgm:cxn modelId="{5DF3C653-447D-4D05-880D-BCE5F9270369}" type="presParOf" srcId="{30166A4D-B2A6-4ED4-8453-3D2DD88B5A6C}" destId="{B81BDD16-C9C1-43EC-B75D-F323A8799701}" srcOrd="2" destOrd="0" presId="urn:microsoft.com/office/officeart/2005/8/layout/lProcess2"/>
    <dgm:cxn modelId="{77582E3C-7B84-46E8-8C51-9FB678C81B1E}" type="presParOf" srcId="{B856BDB3-7E3C-4551-AA08-21DBD87B1B8E}" destId="{4F95B6E0-22DF-449D-B9BA-0DAE785E3F1D}" srcOrd="3" destOrd="0" presId="urn:microsoft.com/office/officeart/2005/8/layout/lProcess2"/>
    <dgm:cxn modelId="{180C1AF3-B1AC-4B11-B17D-0BF14F0B287C}" type="presParOf" srcId="{B856BDB3-7E3C-4551-AA08-21DBD87B1B8E}" destId="{8AAB1D37-CB7C-4C51-9BFC-AA6577D1B4EB}" srcOrd="4" destOrd="0" presId="urn:microsoft.com/office/officeart/2005/8/layout/lProcess2"/>
    <dgm:cxn modelId="{022DE12E-B453-4CE6-85F8-BD3A1A96418C}" type="presParOf" srcId="{8AAB1D37-CB7C-4C51-9BFC-AA6577D1B4EB}" destId="{92B1A7B0-8432-47C0-A02E-9B18F3C40FA4}" srcOrd="0" destOrd="0" presId="urn:microsoft.com/office/officeart/2005/8/layout/lProcess2"/>
    <dgm:cxn modelId="{43F34FF0-64CB-4FB4-B9A7-186BB15C3273}" type="presParOf" srcId="{8AAB1D37-CB7C-4C51-9BFC-AA6577D1B4EB}" destId="{C79F4BAB-B4F7-42D1-AE0E-E162B312BCEB}" srcOrd="1" destOrd="0" presId="urn:microsoft.com/office/officeart/2005/8/layout/lProcess2"/>
    <dgm:cxn modelId="{A070468F-1198-4987-B250-080AA87FCE9E}" type="presParOf" srcId="{8AAB1D37-CB7C-4C51-9BFC-AA6577D1B4EB}" destId="{3D67C482-ED6D-46A7-B25C-B06F3C1E3A1B}" srcOrd="2" destOrd="0" presId="urn:microsoft.com/office/officeart/2005/8/layout/lProcess2"/>
    <dgm:cxn modelId="{B232B37D-D501-43E6-9600-C1370271C9A0}" type="presParOf" srcId="{3D67C482-ED6D-46A7-B25C-B06F3C1E3A1B}" destId="{4F9BD352-D8DF-4D3D-B09C-30300C967CC5}" srcOrd="0" destOrd="0" presId="urn:microsoft.com/office/officeart/2005/8/layout/lProcess2"/>
    <dgm:cxn modelId="{D4DCD661-B460-42B8-A017-1769A6F5E66A}" type="presParOf" srcId="{4F9BD352-D8DF-4D3D-B09C-30300C967CC5}" destId="{C58C80C9-4394-4A0C-9980-41A397569421}" srcOrd="0" destOrd="0" presId="urn:microsoft.com/office/officeart/2005/8/layout/lProcess2"/>
    <dgm:cxn modelId="{90B9036E-C5F4-4B55-881D-F3083B2C1D3C}" type="presParOf" srcId="{4F9BD352-D8DF-4D3D-B09C-30300C967CC5}" destId="{9D32DB36-6463-4ACE-85E7-EE3DDF52E2FF}" srcOrd="1" destOrd="0" presId="urn:microsoft.com/office/officeart/2005/8/layout/lProcess2"/>
    <dgm:cxn modelId="{BE80271C-12EB-448E-865A-C2F55689390D}" type="presParOf" srcId="{4F9BD352-D8DF-4D3D-B09C-30300C967CC5}" destId="{F60761B8-B593-4963-BAD9-B87D7ACBAA4E}"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C1FAC-F86C-4590-B145-77EFFE01EBCF}">
      <dsp:nvSpPr>
        <dsp:cNvPr id="0" name=""/>
        <dsp:cNvSpPr/>
      </dsp:nvSpPr>
      <dsp:spPr>
        <a:xfrm>
          <a:off x="744" y="0"/>
          <a:ext cx="1934765" cy="4064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African Government</a:t>
          </a:r>
          <a:endParaRPr lang="en-GB" sz="2600" kern="1200" dirty="0"/>
        </a:p>
      </dsp:txBody>
      <dsp:txXfrm>
        <a:off x="744" y="0"/>
        <a:ext cx="1934765" cy="1219200"/>
      </dsp:txXfrm>
    </dsp:sp>
    <dsp:sp modelId="{13F1E4F9-8042-441D-9242-1AA845F9B398}">
      <dsp:nvSpPr>
        <dsp:cNvPr id="0" name=""/>
        <dsp:cNvSpPr/>
      </dsp:nvSpPr>
      <dsp:spPr>
        <a:xfrm>
          <a:off x="194220" y="1220390"/>
          <a:ext cx="1547812" cy="12253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At national level</a:t>
          </a:r>
          <a:endParaRPr lang="en-GB" sz="2400" kern="1200" dirty="0"/>
        </a:p>
      </dsp:txBody>
      <dsp:txXfrm>
        <a:off x="230109" y="1256279"/>
        <a:ext cx="1476034" cy="1153573"/>
      </dsp:txXfrm>
    </dsp:sp>
    <dsp:sp modelId="{C19EFF0D-190F-4B78-98A8-CF2C86149F4B}">
      <dsp:nvSpPr>
        <dsp:cNvPr id="0" name=""/>
        <dsp:cNvSpPr/>
      </dsp:nvSpPr>
      <dsp:spPr>
        <a:xfrm>
          <a:off x="194220" y="2634257"/>
          <a:ext cx="1547812" cy="12253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At regional and global levels</a:t>
          </a:r>
          <a:endParaRPr lang="en-GB" sz="2400" kern="1200" dirty="0"/>
        </a:p>
      </dsp:txBody>
      <dsp:txXfrm>
        <a:off x="230109" y="2670146"/>
        <a:ext cx="1476034" cy="1153573"/>
      </dsp:txXfrm>
    </dsp:sp>
    <dsp:sp modelId="{49D3C56B-1852-4FC7-A455-1FB17E871A8C}">
      <dsp:nvSpPr>
        <dsp:cNvPr id="0" name=""/>
        <dsp:cNvSpPr/>
      </dsp:nvSpPr>
      <dsp:spPr>
        <a:xfrm>
          <a:off x="2080617" y="0"/>
          <a:ext cx="1934765" cy="4064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International Community</a:t>
          </a:r>
          <a:endParaRPr lang="en-GB" sz="2600" kern="1200" dirty="0"/>
        </a:p>
      </dsp:txBody>
      <dsp:txXfrm>
        <a:off x="2080617" y="0"/>
        <a:ext cx="1934765" cy="1219200"/>
      </dsp:txXfrm>
    </dsp:sp>
    <dsp:sp modelId="{8FAEB0B8-E15E-48C0-B0BB-06ECFF0DC415}">
      <dsp:nvSpPr>
        <dsp:cNvPr id="0" name=""/>
        <dsp:cNvSpPr/>
      </dsp:nvSpPr>
      <dsp:spPr>
        <a:xfrm>
          <a:off x="2274093" y="1220390"/>
          <a:ext cx="1547812" cy="12253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At national level</a:t>
          </a:r>
          <a:endParaRPr lang="en-GB" sz="2400" kern="1200" dirty="0"/>
        </a:p>
      </dsp:txBody>
      <dsp:txXfrm>
        <a:off x="2309982" y="1256279"/>
        <a:ext cx="1476034" cy="1153573"/>
      </dsp:txXfrm>
    </dsp:sp>
    <dsp:sp modelId="{B81BDD16-C9C1-43EC-B75D-F323A8799701}">
      <dsp:nvSpPr>
        <dsp:cNvPr id="0" name=""/>
        <dsp:cNvSpPr/>
      </dsp:nvSpPr>
      <dsp:spPr>
        <a:xfrm>
          <a:off x="2274093" y="2634257"/>
          <a:ext cx="1547812" cy="12253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At regional and global levels</a:t>
          </a:r>
          <a:endParaRPr lang="en-GB" sz="2400" kern="1200" dirty="0"/>
        </a:p>
      </dsp:txBody>
      <dsp:txXfrm>
        <a:off x="2309982" y="2670146"/>
        <a:ext cx="1476034" cy="1153573"/>
      </dsp:txXfrm>
    </dsp:sp>
    <dsp:sp modelId="{92B1A7B0-8432-47C0-A02E-9B18F3C40FA4}">
      <dsp:nvSpPr>
        <dsp:cNvPr id="0" name=""/>
        <dsp:cNvSpPr/>
      </dsp:nvSpPr>
      <dsp:spPr>
        <a:xfrm>
          <a:off x="4160490" y="0"/>
          <a:ext cx="1934765" cy="4064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Pan African Institutions</a:t>
          </a:r>
          <a:endParaRPr lang="en-GB" sz="2600" kern="1200" dirty="0"/>
        </a:p>
      </dsp:txBody>
      <dsp:txXfrm>
        <a:off x="4160490" y="0"/>
        <a:ext cx="1934765" cy="1219200"/>
      </dsp:txXfrm>
    </dsp:sp>
    <dsp:sp modelId="{C58C80C9-4394-4A0C-9980-41A397569421}">
      <dsp:nvSpPr>
        <dsp:cNvPr id="0" name=""/>
        <dsp:cNvSpPr/>
      </dsp:nvSpPr>
      <dsp:spPr>
        <a:xfrm>
          <a:off x="4353966" y="1220390"/>
          <a:ext cx="1547812" cy="12253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endParaRPr lang="en-GB" sz="2400" kern="1200"/>
        </a:p>
      </dsp:txBody>
      <dsp:txXfrm>
        <a:off x="4389855" y="1256279"/>
        <a:ext cx="1476034" cy="1153573"/>
      </dsp:txXfrm>
    </dsp:sp>
    <dsp:sp modelId="{F60761B8-B593-4963-BAD9-B87D7ACBAA4E}">
      <dsp:nvSpPr>
        <dsp:cNvPr id="0" name=""/>
        <dsp:cNvSpPr/>
      </dsp:nvSpPr>
      <dsp:spPr>
        <a:xfrm>
          <a:off x="4353966" y="2634257"/>
          <a:ext cx="1547812" cy="12253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At regional and global levels</a:t>
          </a:r>
          <a:endParaRPr lang="en-GB" sz="2400" kern="1200" dirty="0"/>
        </a:p>
      </dsp:txBody>
      <dsp:txXfrm>
        <a:off x="4389855" y="2670146"/>
        <a:ext cx="1476034" cy="115357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51B593-BDC6-FA48-A420-BBD9D7579CD8}"/>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7885BF-D4B5-C143-82C3-670AE055FE29}"/>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9D49CD1-9B06-E547-A223-4BBCC648BBA1}" type="datetimeFigureOut">
              <a:rPr lang="en-US" smtClean="0"/>
              <a:t>11/14/2024</a:t>
            </a:fld>
            <a:endParaRPr lang="en-US"/>
          </a:p>
        </p:txBody>
      </p:sp>
      <p:sp>
        <p:nvSpPr>
          <p:cNvPr id="4" name="Footer Placeholder 3">
            <a:extLst>
              <a:ext uri="{FF2B5EF4-FFF2-40B4-BE49-F238E27FC236}">
                <a16:creationId xmlns:a16="http://schemas.microsoft.com/office/drawing/2014/main" id="{48A5F0F1-DCF3-364F-9BFD-A3CE067DDF8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0C769EC-AB48-B343-B777-56FE7821D21E}"/>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57DCBF4-7FC2-8748-86FA-D425BDBEDCD8}" type="slidenum">
              <a:rPr lang="en-US" smtClean="0"/>
              <a:t>‹#›</a:t>
            </a:fld>
            <a:endParaRPr lang="en-US"/>
          </a:p>
        </p:txBody>
      </p:sp>
    </p:spTree>
    <p:extLst>
      <p:ext uri="{BB962C8B-B14F-4D97-AF65-F5344CB8AC3E}">
        <p14:creationId xmlns:p14="http://schemas.microsoft.com/office/powerpoint/2010/main" val="2662462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E9822C3-DFA8-4AE9-B229-747B5C284F46}" type="datetimeFigureOut">
              <a:rPr lang="en-US" smtClean="0"/>
              <a:t>11/14/2024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B66F1D5-3A1C-4CC5-BDB6-A3B2F3B85D63}" type="slidenum">
              <a:rPr lang="en-US" smtClean="0"/>
              <a:t>‹#›</a:t>
            </a:fld>
            <a:endParaRPr lang="en-US"/>
          </a:p>
        </p:txBody>
      </p:sp>
    </p:spTree>
    <p:extLst>
      <p:ext uri="{BB962C8B-B14F-4D97-AF65-F5344CB8AC3E}">
        <p14:creationId xmlns:p14="http://schemas.microsoft.com/office/powerpoint/2010/main" val="1176900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Times New Roman" panose="02020603050405020304" pitchFamily="18" charset="0"/>
                <a:ea typeface="Calibri" panose="020F0502020204030204" pitchFamily="34" charset="0"/>
                <a:cs typeface="Arial" panose="020B0604020202020204" pitchFamily="34" charset="0"/>
              </a:rPr>
              <a:t>An upcoming ECA study found that t</a:t>
            </a:r>
            <a:r>
              <a:rPr lang="en-GB" sz="1200" kern="100" dirty="0">
                <a:effectLst/>
                <a:latin typeface="Times New Roman" panose="02020603050405020304" pitchFamily="18" charset="0"/>
                <a:ea typeface="Calibri" panose="020F0502020204030204" pitchFamily="34" charset="0"/>
                <a:cs typeface="Arial" panose="020B0604020202020204" pitchFamily="34" charset="0"/>
              </a:rPr>
              <a:t>he total SDG financing needs for all 54 African countries in 2030 range from 1.7 to 21 trillion USD, depending on the level of ambition, such as high, medium and low achievement levels. This study focuses on the lower-bound estimate of 1.7 trillion USD for further gap analysis, as this level of investment can already drive significant progress toward the SDGs. Based on projections of GDP, expenditure, and population, the analysis shows that Africa will require an additional 670 to 760 billion USD in 2030 to meet this lower-bound investment need. In relative terms, this represents about 12% to 17% of the continent's projected GDP for 2030. Even under optimistic domestic growth scenarios, 35 countries will still fall short of meeting the SDG investment requirement by 2030. </a:t>
            </a:r>
            <a:endParaRPr lang="en-GB" sz="1200" kern="1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6B66F1D5-3A1C-4CC5-BDB6-A3B2F3B85D63}" type="slidenum">
              <a:rPr lang="en-US" smtClean="0"/>
              <a:t>3</a:t>
            </a:fld>
            <a:endParaRPr lang="en-US"/>
          </a:p>
        </p:txBody>
      </p:sp>
    </p:spTree>
    <p:extLst>
      <p:ext uri="{BB962C8B-B14F-4D97-AF65-F5344CB8AC3E}">
        <p14:creationId xmlns:p14="http://schemas.microsoft.com/office/powerpoint/2010/main" val="11234461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54DF-72D2-FE49-A5B9-714BC5CD175F}"/>
              </a:ext>
            </a:extLst>
          </p:cNvPr>
          <p:cNvPicPr>
            <a:picLocks noChangeAspect="1"/>
          </p:cNvPicPr>
          <p:nvPr userDrawn="1"/>
        </p:nvPicPr>
        <p:blipFill>
          <a:blip r:embed="rId2"/>
          <a:srcRect/>
          <a:stretch/>
        </p:blipFill>
        <p:spPr>
          <a:xfrm>
            <a:off x="0" y="0"/>
            <a:ext cx="9144000" cy="2832100"/>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p:nvPr>
        </p:nvSpPr>
        <p:spPr>
          <a:xfrm>
            <a:off x="382725" y="2334218"/>
            <a:ext cx="8378550" cy="1366582"/>
          </a:xfrm>
        </p:spPr>
        <p:txBody>
          <a:bodyPr>
            <a:normAutofit/>
          </a:bodyPr>
          <a:lstStyle>
            <a:lvl1pPr algn="ctr">
              <a:defRPr sz="3200" b="1" i="0" baseline="0">
                <a:latin typeface="Lucida Sans" panose="020B0602030504020204" pitchFamily="34" charset="77"/>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72CB5E21-FDD3-CF44-B7FC-A065DB6444BE}"/>
              </a:ext>
            </a:extLst>
          </p:cNvPr>
          <p:cNvPicPr>
            <a:picLocks noChangeAspect="1"/>
          </p:cNvPicPr>
          <p:nvPr userDrawn="1"/>
        </p:nvPicPr>
        <p:blipFill rotWithShape="1">
          <a:blip r:embed="rId3"/>
          <a:srcRect b="8520"/>
          <a:stretch/>
        </p:blipFill>
        <p:spPr>
          <a:xfrm>
            <a:off x="533925" y="5222367"/>
            <a:ext cx="1979213" cy="1250433"/>
          </a:xfrm>
          <a:prstGeom prst="rect">
            <a:avLst/>
          </a:prstGeom>
        </p:spPr>
      </p:pic>
      <p:pic>
        <p:nvPicPr>
          <p:cNvPr id="10" name="Picture 9" descr="A close up of a logo&#10;&#10;Description automatically generated">
            <a:extLst>
              <a:ext uri="{FF2B5EF4-FFF2-40B4-BE49-F238E27FC236}">
                <a16:creationId xmlns:a16="http://schemas.microsoft.com/office/drawing/2014/main" id="{6492DEB6-C0F2-8C48-A6E7-B6D175F0CD88}"/>
              </a:ext>
            </a:extLst>
          </p:cNvPr>
          <p:cNvPicPr>
            <a:picLocks noChangeAspect="1"/>
          </p:cNvPicPr>
          <p:nvPr userDrawn="1"/>
        </p:nvPicPr>
        <p:blipFill>
          <a:blip r:embed="rId4"/>
          <a:stretch>
            <a:fillRect/>
          </a:stretch>
        </p:blipFill>
        <p:spPr>
          <a:xfrm>
            <a:off x="397125" y="433950"/>
            <a:ext cx="3282075" cy="378701"/>
          </a:xfrm>
          <a:prstGeom prst="rect">
            <a:avLst/>
          </a:prstGeom>
        </p:spPr>
      </p:pic>
    </p:spTree>
    <p:extLst>
      <p:ext uri="{BB962C8B-B14F-4D97-AF65-F5344CB8AC3E}">
        <p14:creationId xmlns:p14="http://schemas.microsoft.com/office/powerpoint/2010/main" val="1357240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00" y="1825625"/>
            <a:ext cx="8467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3"/>
            <a:ext cx="9144000" cy="365127"/>
          </a:xfrm>
          <a:prstGeom prst="rect">
            <a:avLst/>
          </a:prstGeom>
        </p:spPr>
      </p:pic>
    </p:spTree>
    <p:extLst>
      <p:ext uri="{BB962C8B-B14F-4D97-AF65-F5344CB8AC3E}">
        <p14:creationId xmlns:p14="http://schemas.microsoft.com/office/powerpoint/2010/main" val="1817807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7" name="Picture 6" descr="A picture containing outdoor object, solar cell&#10;&#10;Description automatically generated">
            <a:extLst>
              <a:ext uri="{FF2B5EF4-FFF2-40B4-BE49-F238E27FC236}">
                <a16:creationId xmlns:a16="http://schemas.microsoft.com/office/drawing/2014/main" id="{6307C092-7B1C-BC4F-8088-BBECA502B88B}"/>
              </a:ext>
            </a:extLst>
          </p:cNvPr>
          <p:cNvPicPr>
            <a:picLocks noChangeAspect="1"/>
          </p:cNvPicPr>
          <p:nvPr userDrawn="1"/>
        </p:nvPicPr>
        <p:blipFill>
          <a:blip r:embed="rId2"/>
          <a:stretch>
            <a:fillRect/>
          </a:stretch>
        </p:blipFill>
        <p:spPr>
          <a:xfrm>
            <a:off x="0" y="4787900"/>
            <a:ext cx="9144000" cy="2070100"/>
          </a:xfrm>
          <a:prstGeom prst="rect">
            <a:avLst/>
          </a:prstGeom>
        </p:spPr>
      </p:pic>
      <p:pic>
        <p:nvPicPr>
          <p:cNvPr id="8" name="Picture 7">
            <a:extLst>
              <a:ext uri="{FF2B5EF4-FFF2-40B4-BE49-F238E27FC236}">
                <a16:creationId xmlns:a16="http://schemas.microsoft.com/office/drawing/2014/main" id="{FAF345D1-61B6-1D40-8DFE-38133E869F49}"/>
              </a:ext>
            </a:extLst>
          </p:cNvPr>
          <p:cNvPicPr>
            <a:picLocks noChangeAspect="1"/>
          </p:cNvPicPr>
          <p:nvPr userDrawn="1"/>
        </p:nvPicPr>
        <p:blipFill rotWithShape="1">
          <a:blip r:embed="rId3"/>
          <a:srcRect b="8520"/>
          <a:stretch/>
        </p:blipFill>
        <p:spPr>
          <a:xfrm>
            <a:off x="3150848" y="277232"/>
            <a:ext cx="2842303" cy="1795718"/>
          </a:xfrm>
          <a:prstGeom prst="rect">
            <a:avLst/>
          </a:prstGeom>
        </p:spPr>
      </p:pic>
    </p:spTree>
    <p:extLst>
      <p:ext uri="{BB962C8B-B14F-4D97-AF65-F5344CB8AC3E}">
        <p14:creationId xmlns:p14="http://schemas.microsoft.com/office/powerpoint/2010/main" val="1469052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00" y="1825625"/>
            <a:ext cx="8467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85"/>
            <a:ext cx="9144000" cy="365127"/>
          </a:xfrm>
          <a:prstGeom prst="rect">
            <a:avLst/>
          </a:prstGeom>
        </p:spPr>
      </p:pic>
    </p:spTree>
    <p:extLst>
      <p:ext uri="{BB962C8B-B14F-4D97-AF65-F5344CB8AC3E}">
        <p14:creationId xmlns:p14="http://schemas.microsoft.com/office/powerpoint/2010/main" val="2273537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55FD4-2B07-40B2-BA58-80DBCF9641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238FCD-A5D6-433C-A206-D008844AF1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70FF4D-CA56-4717-ABDC-186A75730572}"/>
              </a:ext>
            </a:extLst>
          </p:cNvPr>
          <p:cNvSpPr>
            <a:spLocks noGrp="1"/>
          </p:cNvSpPr>
          <p:nvPr>
            <p:ph type="dt" sz="half" idx="10"/>
          </p:nvPr>
        </p:nvSpPr>
        <p:spPr/>
        <p:txBody>
          <a:bodyPr/>
          <a:lstStyle/>
          <a:p>
            <a:fld id="{B5F91238-0F9F-4CB8-B0B2-8C60D0153741}" type="datetimeFigureOut">
              <a:rPr lang="en-GB" smtClean="0"/>
              <a:t>14/11/2024</a:t>
            </a:fld>
            <a:endParaRPr lang="en-GB"/>
          </a:p>
        </p:txBody>
      </p:sp>
      <p:sp>
        <p:nvSpPr>
          <p:cNvPr id="5" name="Footer Placeholder 4">
            <a:extLst>
              <a:ext uri="{FF2B5EF4-FFF2-40B4-BE49-F238E27FC236}">
                <a16:creationId xmlns:a16="http://schemas.microsoft.com/office/drawing/2014/main" id="{20A9EC33-1B3A-41C1-831E-47507E9971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35A230-E4ED-48C6-9665-89EEA1F00A25}"/>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10707231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8869006"/>
      </p:ext>
    </p:extLst>
  </p:cSld>
  <p:clrMap bg1="lt1" tx1="dk1" bg2="lt2" tx2="dk2" accent1="accent1" accent2="accent2" accent3="accent3" accent4="accent4" accent5="accent5" accent6="accent6" hlink="hlink" folHlink="folHlink"/>
  <p:sldLayoutIdLst>
    <p:sldLayoutId id="2147483673" r:id="rId1"/>
    <p:sldLayoutId id="2147483662" r:id="rId2"/>
    <p:sldLayoutId id="2147483672" r:id="rId3"/>
    <p:sldLayoutId id="2147483674" r:id="rId4"/>
    <p:sldLayoutId id="214748367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50A60-F5C6-B949-93F9-8123B827A653}"/>
              </a:ext>
            </a:extLst>
          </p:cNvPr>
          <p:cNvSpPr>
            <a:spLocks noGrp="1"/>
          </p:cNvSpPr>
          <p:nvPr>
            <p:ph type="title"/>
          </p:nvPr>
        </p:nvSpPr>
        <p:spPr>
          <a:xfrm>
            <a:off x="382725" y="2414045"/>
            <a:ext cx="8590946" cy="2339383"/>
          </a:xfrm>
        </p:spPr>
        <p:txBody>
          <a:bodyPr anchor="t" anchorCtr="0">
            <a:normAutofit fontScale="90000"/>
          </a:bodyPr>
          <a:lstStyle/>
          <a:p>
            <a:r>
              <a:rPr lang="en-US" sz="2800" dirty="0"/>
              <a:t>Issues and challenges of financing for sustainable development in Africa: </a:t>
            </a:r>
            <a:br>
              <a:rPr lang="en-US" sz="2800" dirty="0"/>
            </a:br>
            <a:r>
              <a:rPr lang="en-US" sz="2800" dirty="0"/>
              <a:t>priorities for Africa for the FfD4 in 2025 </a:t>
            </a:r>
            <a:br>
              <a:rPr lang="en-US" sz="2800" dirty="0"/>
            </a:br>
            <a:r>
              <a:rPr lang="en-US" sz="2200" dirty="0"/>
              <a:t>(Agenda item 3)</a:t>
            </a:r>
            <a:br>
              <a:rPr lang="en-US" sz="2200" dirty="0"/>
            </a:br>
            <a:br>
              <a:rPr lang="en-US" sz="2200" dirty="0"/>
            </a:br>
            <a:br>
              <a:rPr lang="en-US" sz="2200" dirty="0"/>
            </a:br>
            <a:r>
              <a:rPr lang="en-US" sz="1300" dirty="0"/>
              <a:t>Presented by</a:t>
            </a:r>
            <a:br>
              <a:rPr lang="en-US" sz="2800" dirty="0"/>
            </a:br>
            <a:r>
              <a:rPr lang="en-US" sz="2200" dirty="0"/>
              <a:t>Zuzana </a:t>
            </a:r>
            <a:r>
              <a:rPr lang="en-US" sz="2200" dirty="0" err="1"/>
              <a:t>Schwidrowski</a:t>
            </a:r>
            <a:br>
              <a:rPr lang="en-US" sz="2800" dirty="0"/>
            </a:br>
            <a:r>
              <a:rPr lang="en-US" sz="1600" dirty="0"/>
              <a:t>Director</a:t>
            </a:r>
            <a:br>
              <a:rPr lang="en-US" sz="1600" dirty="0"/>
            </a:br>
            <a:r>
              <a:rPr lang="en-US" sz="1600" dirty="0"/>
              <a:t>Macroeconomics, Finance and Governance Division</a:t>
            </a:r>
            <a:br>
              <a:rPr lang="en-US" sz="1600" dirty="0"/>
            </a:br>
            <a:r>
              <a:rPr lang="en-US" sz="1600" dirty="0"/>
              <a:t>16 November 2024</a:t>
            </a:r>
          </a:p>
        </p:txBody>
      </p:sp>
    </p:spTree>
    <p:extLst>
      <p:ext uri="{BB962C8B-B14F-4D97-AF65-F5344CB8AC3E}">
        <p14:creationId xmlns:p14="http://schemas.microsoft.com/office/powerpoint/2010/main" val="2473930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DD2C7C-5D43-00CC-6EC2-FA16E00844CF}"/>
              </a:ext>
            </a:extLst>
          </p:cNvPr>
          <p:cNvSpPr>
            <a:spLocks noGrp="1"/>
          </p:cNvSpPr>
          <p:nvPr>
            <p:ph idx="1"/>
          </p:nvPr>
        </p:nvSpPr>
        <p:spPr>
          <a:xfrm>
            <a:off x="214832" y="1599120"/>
            <a:ext cx="8482141" cy="4838750"/>
          </a:xfrm>
        </p:spPr>
        <p:txBody>
          <a:bodyPr>
            <a:normAutofit/>
          </a:bodyPr>
          <a:lstStyle/>
          <a:p>
            <a:pPr algn="just"/>
            <a:r>
              <a:rPr lang="en-US" sz="2200" dirty="0">
                <a:latin typeface="Arial" panose="020B0604020202020204" pitchFamily="34" charset="0"/>
                <a:cs typeface="Arial" panose="020B0604020202020204" pitchFamily="34" charset="0"/>
              </a:rPr>
              <a:t>Begin negotiations under the UNTC Framework Convention with all States members of Africa for fair taxing rights</a:t>
            </a:r>
          </a:p>
          <a:p>
            <a:pPr algn="just"/>
            <a:r>
              <a:rPr lang="en-US" sz="2200" dirty="0">
                <a:latin typeface="Arial" panose="020B0604020202020204" pitchFamily="34" charset="0"/>
                <a:cs typeface="Arial" panose="020B0604020202020204" pitchFamily="34" charset="0"/>
              </a:rPr>
              <a:t>Call upon the Africa high-level working group for the global financial architecture reform to serve the interests of Africa </a:t>
            </a:r>
          </a:p>
          <a:p>
            <a:pPr algn="just"/>
            <a:r>
              <a:rPr lang="en-US" sz="2200" dirty="0">
                <a:latin typeface="Arial" panose="020B0604020202020204" pitchFamily="34" charset="0"/>
                <a:ea typeface="Calibri" panose="020F0502020204030204" pitchFamily="34" charset="0"/>
                <a:cs typeface="Arial" panose="020B0604020202020204" pitchFamily="34" charset="0"/>
              </a:rPr>
              <a:t>E</a:t>
            </a:r>
            <a:r>
              <a:rPr lang="en-US" sz="2200" dirty="0">
                <a:effectLst/>
                <a:latin typeface="Arial" panose="020B0604020202020204" pitchFamily="34" charset="0"/>
                <a:ea typeface="Calibri" panose="020F0502020204030204" pitchFamily="34" charset="0"/>
                <a:cs typeface="Arial" panose="020B0604020202020204" pitchFamily="34" charset="0"/>
              </a:rPr>
              <a:t>nhance the Common Framework's effectiveness and promote equitable and timely debt restructuring</a:t>
            </a:r>
          </a:p>
          <a:p>
            <a:pPr algn="just"/>
            <a:r>
              <a:rPr lang="en-US" sz="2200" dirty="0">
                <a:latin typeface="Arial" panose="020B0604020202020204" pitchFamily="34" charset="0"/>
                <a:cs typeface="Arial" panose="020B0604020202020204" pitchFamily="34" charset="0"/>
              </a:rPr>
              <a:t>Scale up development finance for Africa to a level where sustainable development can be attained</a:t>
            </a:r>
          </a:p>
          <a:p>
            <a:pPr algn="just"/>
            <a:r>
              <a:rPr lang="en-US" sz="2200" dirty="0">
                <a:latin typeface="Arial" panose="020B0604020202020204" pitchFamily="34" charset="0"/>
                <a:cs typeface="Arial" panose="020B0604020202020204" pitchFamily="34" charset="0"/>
              </a:rPr>
              <a:t>Enhance the representation of Africa, by ensuring the improved governance of the international financial institutions</a:t>
            </a:r>
          </a:p>
          <a:p>
            <a:pPr algn="just"/>
            <a:r>
              <a:rPr lang="en-GB" sz="2200" dirty="0">
                <a:latin typeface="Arial" panose="020B0604020202020204" pitchFamily="34" charset="0"/>
                <a:cs typeface="Arial" panose="020B0604020202020204" pitchFamily="34" charset="0"/>
              </a:rPr>
              <a:t>Revitalization of the </a:t>
            </a:r>
            <a:r>
              <a:rPr lang="en-US" sz="2200" dirty="0">
                <a:latin typeface="Arial" panose="020B0604020202020204" pitchFamily="34" charset="0"/>
                <a:cs typeface="Arial" panose="020B0604020202020204" pitchFamily="34" charset="0"/>
              </a:rPr>
              <a:t>Group of 20 Debt Service Suspension Initiative</a:t>
            </a:r>
          </a:p>
          <a:p>
            <a:pPr algn="just"/>
            <a:r>
              <a:rPr lang="en-US" sz="2200" dirty="0">
                <a:latin typeface="Arial" panose="020B0604020202020204" pitchFamily="34" charset="0"/>
                <a:cs typeface="Arial" panose="020B0604020202020204" pitchFamily="34" charset="0"/>
              </a:rPr>
              <a:t>Debt for climate swaps and other innovative tools.</a:t>
            </a:r>
          </a:p>
        </p:txBody>
      </p:sp>
      <p:sp>
        <p:nvSpPr>
          <p:cNvPr id="3" name="Rectângulo arredondado 8">
            <a:extLst>
              <a:ext uri="{FF2B5EF4-FFF2-40B4-BE49-F238E27FC236}">
                <a16:creationId xmlns:a16="http://schemas.microsoft.com/office/drawing/2014/main" id="{D5E0A40E-E942-2E32-89D5-DECC17FD17CD}"/>
              </a:ext>
            </a:extLst>
          </p:cNvPr>
          <p:cNvSpPr/>
          <p:nvPr/>
        </p:nvSpPr>
        <p:spPr>
          <a:xfrm>
            <a:off x="0" y="68104"/>
            <a:ext cx="8696973" cy="129397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indent="0" algn="just"/>
            <a:r>
              <a:rPr lang="en-GB" sz="3200" b="1" dirty="0">
                <a:latin typeface="Arial" panose="020B0604020202020204" pitchFamily="34" charset="0"/>
                <a:cs typeface="Arial" panose="020B0604020202020204" pitchFamily="34" charset="0"/>
              </a:rPr>
              <a:t>Global financial architecture reforms</a:t>
            </a:r>
            <a:r>
              <a:rPr lang="en-US" sz="3200" b="1" dirty="0">
                <a:latin typeface="Arial" panose="020B0604020202020204" pitchFamily="34" charset="0"/>
                <a:cs typeface="Arial" panose="020B0604020202020204" pitchFamily="34" charset="0"/>
              </a:rPr>
              <a:t> for sustainable development in Africa</a:t>
            </a:r>
            <a:endParaRPr lang="en-GB" sz="3200"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4579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ângulo arredondado 8">
            <a:extLst>
              <a:ext uri="{FF2B5EF4-FFF2-40B4-BE49-F238E27FC236}">
                <a16:creationId xmlns:a16="http://schemas.microsoft.com/office/drawing/2014/main" id="{34401310-0E25-4E04-A945-7A43BDDC2D72}"/>
              </a:ext>
            </a:extLst>
          </p:cNvPr>
          <p:cNvSpPr/>
          <p:nvPr/>
        </p:nvSpPr>
        <p:spPr>
          <a:xfrm>
            <a:off x="159026" y="233896"/>
            <a:ext cx="8696973" cy="74914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indent="0" algn="l"/>
            <a:r>
              <a:rPr lang="en-GB" sz="3200" b="1" i="0" dirty="0">
                <a:latin typeface="Arial" panose="020B0604020202020204" pitchFamily="34" charset="0"/>
                <a:cs typeface="Arial" panose="020B0604020202020204" pitchFamily="34" charset="0"/>
              </a:rPr>
              <a:t>What should different stakeholders do</a:t>
            </a:r>
          </a:p>
        </p:txBody>
      </p:sp>
      <p:graphicFrame>
        <p:nvGraphicFramePr>
          <p:cNvPr id="4" name="Diagram 3">
            <a:extLst>
              <a:ext uri="{FF2B5EF4-FFF2-40B4-BE49-F238E27FC236}">
                <a16:creationId xmlns:a16="http://schemas.microsoft.com/office/drawing/2014/main" id="{13C0805F-1809-D762-BD9E-02E243C0931D}"/>
              </a:ext>
            </a:extLst>
          </p:cNvPr>
          <p:cNvGraphicFramePr/>
          <p:nvPr>
            <p:extLst>
              <p:ext uri="{D42A27DB-BD31-4B8C-83A1-F6EECF244321}">
                <p14:modId xmlns:p14="http://schemas.microsoft.com/office/powerpoint/2010/main" val="173721449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028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576E76DD-03E3-9B40-BB4C-70018833582E}"/>
              </a:ext>
            </a:extLst>
          </p:cNvPr>
          <p:cNvSpPr>
            <a:spLocks/>
          </p:cNvSpPr>
          <p:nvPr/>
        </p:nvSpPr>
        <p:spPr bwMode="auto">
          <a:xfrm>
            <a:off x="2360612" y="3082636"/>
            <a:ext cx="4422775"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buFontTx/>
              <a:buNone/>
            </a:pPr>
            <a:r>
              <a:rPr lang="en-US" altLang="en-US" sz="5500" b="1" dirty="0">
                <a:solidFill>
                  <a:schemeClr val="tx1"/>
                </a:solidFill>
                <a:latin typeface="Arial" panose="020B0604020202020204" pitchFamily="34" charset="0"/>
                <a:cs typeface="Arial" panose="020B0604020202020204" pitchFamily="34" charset="0"/>
                <a:sym typeface="Lato" panose="020F0502020204030203" pitchFamily="34" charset="77"/>
              </a:rPr>
              <a:t>THANK YOU!</a:t>
            </a:r>
          </a:p>
        </p:txBody>
      </p:sp>
    </p:spTree>
    <p:extLst>
      <p:ext uri="{BB962C8B-B14F-4D97-AF65-F5344CB8AC3E}">
        <p14:creationId xmlns:p14="http://schemas.microsoft.com/office/powerpoint/2010/main" val="424695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E30A75-C8E3-8383-0379-E56EDEC9B97F}"/>
              </a:ext>
            </a:extLst>
          </p:cNvPr>
          <p:cNvSpPr>
            <a:spLocks noGrp="1"/>
          </p:cNvSpPr>
          <p:nvPr>
            <p:ph idx="1"/>
          </p:nvPr>
        </p:nvSpPr>
        <p:spPr>
          <a:xfrm>
            <a:off x="0" y="1417585"/>
            <a:ext cx="8405265" cy="4513470"/>
          </a:xfrm>
        </p:spPr>
        <p:txBody>
          <a:bodyPr>
            <a:noAutofit/>
          </a:bodyPr>
          <a:lstStyle/>
          <a:p>
            <a:pPr marL="257175" indent="-257175" algn="just">
              <a:lnSpc>
                <a:spcPct val="70000"/>
              </a:lnSpc>
              <a:buFont typeface="Symbol" panose="05050102010706020507" pitchFamily="18" charset="2"/>
              <a:buChar char=""/>
            </a:pPr>
            <a:r>
              <a:rPr lang="en-GB" sz="2200" dirty="0">
                <a:latin typeface="Arial" panose="020B0604020202020204" pitchFamily="34" charset="0"/>
                <a:ea typeface="SimSun" panose="02010600030101010101" pitchFamily="2" charset="-122"/>
                <a:cs typeface="Arial" panose="020B0604020202020204" pitchFamily="34" charset="0"/>
              </a:rPr>
              <a:t>Recent global shocks including the Covid-19 pandemic, the Russia-Ukraine war and climate threats have worsened the already constrained and fragile Africa’s financing landscape</a:t>
            </a:r>
            <a:endParaRPr lang="en-US" sz="2200" dirty="0">
              <a:latin typeface="Arial" panose="020B0604020202020204" pitchFamily="34" charset="0"/>
              <a:ea typeface="SimSun" panose="02010600030101010101" pitchFamily="2" charset="-122"/>
              <a:cs typeface="Arial" panose="020B0604020202020204" pitchFamily="34" charset="0"/>
            </a:endParaRPr>
          </a:p>
          <a:p>
            <a:pPr marL="257175" indent="-257175" algn="just">
              <a:lnSpc>
                <a:spcPct val="70000"/>
              </a:lnSpc>
              <a:buFont typeface="Symbol" panose="05050102010706020507" pitchFamily="18" charset="2"/>
              <a:buChar char=""/>
            </a:pPr>
            <a:r>
              <a:rPr lang="en-GB" sz="2200" dirty="0">
                <a:latin typeface="Arial" panose="020B0604020202020204" pitchFamily="34" charset="0"/>
                <a:ea typeface="SimSun" panose="02010600030101010101" pitchFamily="2" charset="-122"/>
                <a:cs typeface="Arial" panose="020B0604020202020204" pitchFamily="34" charset="0"/>
              </a:rPr>
              <a:t>Progress gap between the current status and the target of Agenda 2030 is huge</a:t>
            </a:r>
            <a:endParaRPr lang="en-US" sz="2200" dirty="0">
              <a:latin typeface="Arial" panose="020B0604020202020204" pitchFamily="34" charset="0"/>
              <a:ea typeface="SimSun" panose="02010600030101010101" pitchFamily="2" charset="-122"/>
              <a:cs typeface="Arial" panose="020B0604020202020204" pitchFamily="34" charset="0"/>
            </a:endParaRPr>
          </a:p>
          <a:p>
            <a:pPr marL="257175" indent="-257175" algn="just">
              <a:lnSpc>
                <a:spcPct val="70000"/>
              </a:lnSpc>
              <a:buFont typeface="Symbol" panose="05050102010706020507" pitchFamily="18" charset="2"/>
              <a:buChar char=""/>
            </a:pPr>
            <a:r>
              <a:rPr lang="en-GB" sz="2200" dirty="0">
                <a:latin typeface="Arial" panose="020B0604020202020204" pitchFamily="34" charset="0"/>
                <a:ea typeface="SimSun" panose="02010600030101010101" pitchFamily="2" charset="-122"/>
                <a:cs typeface="Arial" panose="020B0604020202020204" pitchFamily="34" charset="0"/>
              </a:rPr>
              <a:t>Millions of people are deprived of the basic necessities of a quality life </a:t>
            </a:r>
          </a:p>
          <a:p>
            <a:pPr marL="257175" indent="-257175" algn="just">
              <a:lnSpc>
                <a:spcPct val="70000"/>
              </a:lnSpc>
              <a:buFont typeface="Symbol" panose="05050102010706020507" pitchFamily="18" charset="2"/>
              <a:buChar char=""/>
            </a:pPr>
            <a:r>
              <a:rPr lang="en-US" sz="2200" dirty="0">
                <a:latin typeface="Arial" panose="020B0604020202020204" pitchFamily="34" charset="0"/>
                <a:cs typeface="Arial" panose="020B0604020202020204" pitchFamily="34" charset="0"/>
              </a:rPr>
              <a:t>Growth in Africa remains below the average recorded prior to the COVID-19 pandemic with low quality which is insufficient to meet the SDGs and Agenda 2063 targets</a:t>
            </a:r>
          </a:p>
          <a:p>
            <a:pPr marL="257175" indent="-257175" algn="just">
              <a:lnSpc>
                <a:spcPct val="70000"/>
              </a:lnSpc>
              <a:buFont typeface="Symbol" panose="05050102010706020507" pitchFamily="18" charset="2"/>
              <a:buChar char=""/>
            </a:pPr>
            <a:r>
              <a:rPr lang="en-US" sz="2200" dirty="0">
                <a:latin typeface="Arial" panose="020B0604020202020204" pitchFamily="34" charset="0"/>
                <a:cs typeface="Arial" panose="020B0604020202020204" pitchFamily="34" charset="0"/>
              </a:rPr>
              <a:t>The average tax-to-GDP ratio in Africa is still below the pre-pandemic level of 15.8%</a:t>
            </a:r>
          </a:p>
          <a:p>
            <a:pPr marL="257175" indent="-257175" algn="just">
              <a:lnSpc>
                <a:spcPct val="70000"/>
              </a:lnSpc>
              <a:buFont typeface="Symbol" panose="05050102010706020507" pitchFamily="18" charset="2"/>
              <a:buChar char=""/>
            </a:pPr>
            <a:r>
              <a:rPr lang="en-US" sz="2200" dirty="0">
                <a:latin typeface="Arial" panose="020B0604020202020204" pitchFamily="34" charset="0"/>
                <a:cs typeface="Arial" panose="020B0604020202020204" pitchFamily="34" charset="0"/>
              </a:rPr>
              <a:t>Fiscal deficits remains above their pre-pandemic levels and are projected to reach 5.0% of GDP in 2024</a:t>
            </a:r>
          </a:p>
          <a:p>
            <a:pPr marL="257175" indent="-257175" algn="just">
              <a:lnSpc>
                <a:spcPct val="70000"/>
              </a:lnSpc>
              <a:buFont typeface="Symbol" panose="05050102010706020507" pitchFamily="18" charset="2"/>
              <a:buChar char=""/>
            </a:pPr>
            <a:r>
              <a:rPr lang="en-US" sz="2200" dirty="0">
                <a:latin typeface="Arial" panose="020B0604020202020204" pitchFamily="34" charset="0"/>
                <a:cs typeface="Arial" panose="020B0604020202020204" pitchFamily="34" charset="0"/>
              </a:rPr>
              <a:t>Public debt reached 67.3% of GDP in 2024. </a:t>
            </a:r>
            <a:r>
              <a:rPr lang="en-GB" sz="2200" dirty="0">
                <a:latin typeface="Arial" panose="020B0604020202020204" pitchFamily="34" charset="0"/>
                <a:cs typeface="Arial" panose="020B0604020202020204" pitchFamily="34" charset="0"/>
              </a:rPr>
              <a:t>As of April 2024, 7 African countries were in external debt distress, and  at a high risk of debt distress.</a:t>
            </a:r>
          </a:p>
          <a:p>
            <a:pPr marL="257175" indent="-257175" algn="just">
              <a:lnSpc>
                <a:spcPct val="70000"/>
              </a:lnSpc>
              <a:buFont typeface="Symbol" panose="05050102010706020507" pitchFamily="18" charset="2"/>
              <a:buChar char=""/>
            </a:pPr>
            <a:endParaRPr lang="en-US" sz="2400" dirty="0">
              <a:latin typeface="Arial" panose="020B0604020202020204" pitchFamily="34" charset="0"/>
              <a:cs typeface="Arial" panose="020B0604020202020204" pitchFamily="34" charset="0"/>
            </a:endParaRPr>
          </a:p>
        </p:txBody>
      </p:sp>
      <p:sp>
        <p:nvSpPr>
          <p:cNvPr id="4" name="Rectângulo arredondado 8">
            <a:extLst>
              <a:ext uri="{FF2B5EF4-FFF2-40B4-BE49-F238E27FC236}">
                <a16:creationId xmlns:a16="http://schemas.microsoft.com/office/drawing/2014/main" id="{E61103BD-5A3B-3E5E-FCE2-23B5937CEF99}"/>
              </a:ext>
            </a:extLst>
          </p:cNvPr>
          <p:cNvSpPr>
            <a:spLocks noGrp="1"/>
          </p:cNvSpPr>
          <p:nvPr>
            <p:ph type="title"/>
          </p:nvPr>
        </p:nvSpPr>
        <p:spPr>
          <a:xfrm>
            <a:off x="223602" y="61293"/>
            <a:ext cx="8614269" cy="113392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68580" rIns="91440" bIns="68580" rtlCol="0" anchor="ctr">
            <a:spAutoFit/>
          </a:bodyPr>
          <a:lstStyle/>
          <a:p>
            <a:pPr marL="267891" algn="ctr"/>
            <a:r>
              <a:rPr lang="en-US" sz="3200" b="1" dirty="0">
                <a:solidFill>
                  <a:srgbClr val="FFFFFF"/>
                </a:solidFill>
                <a:latin typeface="Arial" panose="020B0604020202020204" pitchFamily="34" charset="0"/>
                <a:cs typeface="Arial" panose="020B0604020202020204" pitchFamily="34" charset="0"/>
              </a:rPr>
              <a:t>A glimpse into the prevailing macroeconomic status</a:t>
            </a:r>
            <a:endParaRPr lang="en-US" sz="3200" b="1" dirty="0">
              <a:latin typeface="Arial" panose="020B0604020202020204" pitchFamily="34" charset="0"/>
              <a:cs typeface="Arial" panose="020B0604020202020204" pitchFamily="34" charset="0"/>
            </a:endParaRPr>
          </a:p>
        </p:txBody>
      </p:sp>
      <p:pic>
        <p:nvPicPr>
          <p:cNvPr id="2" name="Content Placeholder 4">
            <a:extLst>
              <a:ext uri="{FF2B5EF4-FFF2-40B4-BE49-F238E27FC236}">
                <a16:creationId xmlns:a16="http://schemas.microsoft.com/office/drawing/2014/main" id="{C348C6E5-1776-B09F-EAC7-C039CA958F74}"/>
              </a:ext>
            </a:extLst>
          </p:cNvPr>
          <p:cNvPicPr>
            <a:picLocks noChangeAspect="1"/>
          </p:cNvPicPr>
          <p:nvPr/>
        </p:nvPicPr>
        <p:blipFill rotWithShape="1">
          <a:blip r:embed="rId2"/>
          <a:srcRect t="94676"/>
          <a:stretch/>
        </p:blipFill>
        <p:spPr>
          <a:xfrm>
            <a:off x="0" y="6492873"/>
            <a:ext cx="9144000" cy="365127"/>
          </a:xfrm>
          <a:prstGeom prst="rect">
            <a:avLst/>
          </a:prstGeom>
        </p:spPr>
      </p:pic>
    </p:spTree>
    <p:extLst>
      <p:ext uri="{BB962C8B-B14F-4D97-AF65-F5344CB8AC3E}">
        <p14:creationId xmlns:p14="http://schemas.microsoft.com/office/powerpoint/2010/main" val="854112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CD9CEF-F440-A73C-B0F9-72DFCB989D99}"/>
              </a:ext>
            </a:extLst>
          </p:cNvPr>
          <p:cNvSpPr>
            <a:spLocks noGrp="1"/>
          </p:cNvSpPr>
          <p:nvPr>
            <p:ph idx="1"/>
          </p:nvPr>
        </p:nvSpPr>
        <p:spPr>
          <a:xfrm>
            <a:off x="0" y="863085"/>
            <a:ext cx="8696973" cy="5433197"/>
          </a:xfrm>
        </p:spPr>
        <p:txBody>
          <a:bodyPr>
            <a:noAutofit/>
          </a:bodyPr>
          <a:lstStyle/>
          <a:p>
            <a:pPr algn="just">
              <a:lnSpc>
                <a:spcPct val="70000"/>
              </a:lnSpc>
              <a:spcAft>
                <a:spcPts val="800"/>
              </a:spcAft>
            </a:pPr>
            <a:r>
              <a:rPr lang="en-US" sz="2300" kern="100" dirty="0">
                <a:effectLst/>
                <a:latin typeface="Arial" panose="020B0604020202020204" pitchFamily="34" charset="0"/>
                <a:ea typeface="Calibri" panose="020F0502020204030204" pitchFamily="34" charset="0"/>
                <a:cs typeface="Arial" panose="020B0604020202020204" pitchFamily="34" charset="0"/>
              </a:rPr>
              <a:t>An upcoming ECA study found that </a:t>
            </a:r>
            <a:r>
              <a:rPr lang="en-GB" sz="2300" kern="100" dirty="0">
                <a:effectLst/>
                <a:latin typeface="Arial" panose="020B0604020202020204" pitchFamily="34" charset="0"/>
                <a:ea typeface="Calibri" panose="020F0502020204030204" pitchFamily="34" charset="0"/>
                <a:cs typeface="Arial" panose="020B0604020202020204" pitchFamily="34" charset="0"/>
              </a:rPr>
              <a:t>total SDG financing needs for all 54 African countries in 2030 range from 1.7 to 21 trillion USD</a:t>
            </a:r>
          </a:p>
          <a:p>
            <a:pPr algn="just">
              <a:lnSpc>
                <a:spcPct val="70000"/>
              </a:lnSpc>
              <a:spcAft>
                <a:spcPts val="800"/>
              </a:spcAft>
            </a:pPr>
            <a:r>
              <a:rPr lang="en-GB" sz="2300" kern="100" dirty="0">
                <a:effectLst/>
                <a:latin typeface="Arial" panose="020B0604020202020204" pitchFamily="34" charset="0"/>
                <a:ea typeface="Calibri" panose="020F0502020204030204" pitchFamily="34" charset="0"/>
                <a:cs typeface="Arial" panose="020B0604020202020204" pitchFamily="34" charset="0"/>
              </a:rPr>
              <a:t>Based on projections of GDP, expenditure, and population, the analysis shows that Africa will require an additional 670 to 760 billion USD in 2030 to meet the lower-bound investment need of 1.7 trillion USD or 12% to 17% of the continent's projected GDP for 2030</a:t>
            </a:r>
          </a:p>
          <a:p>
            <a:pPr algn="just">
              <a:lnSpc>
                <a:spcPct val="70000"/>
              </a:lnSpc>
              <a:spcAft>
                <a:spcPts val="800"/>
              </a:spcAft>
            </a:pPr>
            <a:r>
              <a:rPr lang="en-GB" sz="2300" kern="100" dirty="0">
                <a:effectLst/>
                <a:latin typeface="Arial" panose="020B0604020202020204" pitchFamily="34" charset="0"/>
                <a:ea typeface="Calibri" panose="020F0502020204030204" pitchFamily="34" charset="0"/>
                <a:cs typeface="Arial" panose="020B0604020202020204" pitchFamily="34" charset="0"/>
              </a:rPr>
              <a:t>Even under optimistic domestic growth scenarios, 35 countries will still fall short of meeting the SDG investment requirement by 2030</a:t>
            </a:r>
          </a:p>
          <a:p>
            <a:pPr algn="just">
              <a:lnSpc>
                <a:spcPct val="70000"/>
              </a:lnSpc>
            </a:pPr>
            <a:r>
              <a:rPr lang="en-US" sz="2300" dirty="0">
                <a:latin typeface="Arial" panose="020B0604020202020204" pitchFamily="34" charset="0"/>
                <a:cs typeface="Arial" panose="020B0604020202020204" pitchFamily="34" charset="0"/>
              </a:rPr>
              <a:t>Meanwhile, development aid to Africa declined from 33.6% in 2021 to 25.6% of total aid in 2022</a:t>
            </a:r>
            <a:endParaRPr lang="en-GB" sz="2300" dirty="0">
              <a:latin typeface="Arial" panose="020B0604020202020204" pitchFamily="34" charset="0"/>
              <a:cs typeface="Arial" panose="020B0604020202020204" pitchFamily="34" charset="0"/>
            </a:endParaRPr>
          </a:p>
          <a:p>
            <a:pPr algn="just">
              <a:lnSpc>
                <a:spcPct val="70000"/>
              </a:lnSpc>
            </a:pPr>
            <a:r>
              <a:rPr lang="en-US" sz="2300" dirty="0">
                <a:latin typeface="Arial" panose="020B0604020202020204" pitchFamily="34" charset="0"/>
                <a:ea typeface="Calibri" panose="020F0502020204030204" pitchFamily="34" charset="0"/>
                <a:cs typeface="Arial" panose="020B0604020202020204" pitchFamily="34" charset="0"/>
              </a:rPr>
              <a:t>Moreover, there is low DRM potential: low tax to GDP ratio, a low tax base, high debt, low savings and investment, and a high prevalence of IFFs</a:t>
            </a:r>
            <a:endParaRPr lang="en-US" sz="2300" dirty="0">
              <a:latin typeface="Arial" panose="020B0604020202020204" pitchFamily="34" charset="0"/>
              <a:cs typeface="Arial" panose="020B0604020202020204" pitchFamily="34" charset="0"/>
            </a:endParaRPr>
          </a:p>
          <a:p>
            <a:pPr algn="just">
              <a:lnSpc>
                <a:spcPct val="70000"/>
              </a:lnSpc>
            </a:pPr>
            <a:r>
              <a:rPr lang="en-US" sz="2300" dirty="0">
                <a:latin typeface="Arial" panose="020B0604020202020204" pitchFamily="34" charset="0"/>
                <a:ea typeface="Calibri" panose="020F0502020204030204" pitchFamily="34" charset="0"/>
                <a:cs typeface="Arial" panose="020B0604020202020204" pitchFamily="34" charset="0"/>
              </a:rPr>
              <a:t>At the same time, continued multifaceted global crisis in coming years implies a continued need for various fiscal support measures.</a:t>
            </a:r>
          </a:p>
        </p:txBody>
      </p:sp>
      <p:sp>
        <p:nvSpPr>
          <p:cNvPr id="3" name="Rectângulo arredondado 8">
            <a:extLst>
              <a:ext uri="{FF2B5EF4-FFF2-40B4-BE49-F238E27FC236}">
                <a16:creationId xmlns:a16="http://schemas.microsoft.com/office/drawing/2014/main" id="{D4644AC3-87E1-E750-5C44-C6AE59ED4D8C}"/>
              </a:ext>
            </a:extLst>
          </p:cNvPr>
          <p:cNvSpPr/>
          <p:nvPr/>
        </p:nvSpPr>
        <p:spPr>
          <a:xfrm>
            <a:off x="223513" y="0"/>
            <a:ext cx="8696973" cy="74914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indent="0" algn="ctr"/>
            <a:r>
              <a:rPr lang="en-US" sz="3200" b="1" i="0" dirty="0">
                <a:latin typeface="Arial" panose="020B0604020202020204" pitchFamily="34" charset="0"/>
                <a:cs typeface="Arial" panose="020B0604020202020204" pitchFamily="34" charset="0"/>
              </a:rPr>
              <a:t>Size of the </a:t>
            </a:r>
            <a:r>
              <a:rPr lang="en-US" sz="3200" b="1" dirty="0">
                <a:latin typeface="Arial" panose="020B0604020202020204" pitchFamily="34" charset="0"/>
                <a:cs typeface="Arial" panose="020B0604020202020204" pitchFamily="34" charset="0"/>
              </a:rPr>
              <a:t>Africa’s</a:t>
            </a:r>
            <a:r>
              <a:rPr lang="en-US" sz="3200" b="1" i="0" dirty="0">
                <a:latin typeface="Arial" panose="020B0604020202020204" pitchFamily="34" charset="0"/>
                <a:cs typeface="Arial" panose="020B0604020202020204" pitchFamily="34" charset="0"/>
              </a:rPr>
              <a:t> SDG financing gap</a:t>
            </a:r>
          </a:p>
        </p:txBody>
      </p:sp>
    </p:spTree>
    <p:extLst>
      <p:ext uri="{BB962C8B-B14F-4D97-AF65-F5344CB8AC3E}">
        <p14:creationId xmlns:p14="http://schemas.microsoft.com/office/powerpoint/2010/main" val="419983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495489-ADBF-D07C-1D40-F44E01D1D61D}"/>
              </a:ext>
            </a:extLst>
          </p:cNvPr>
          <p:cNvSpPr>
            <a:spLocks noGrp="1"/>
          </p:cNvSpPr>
          <p:nvPr>
            <p:ph idx="1"/>
          </p:nvPr>
        </p:nvSpPr>
        <p:spPr>
          <a:xfrm>
            <a:off x="78129" y="1911725"/>
            <a:ext cx="4090012" cy="4020812"/>
          </a:xfrm>
        </p:spPr>
        <p:txBody>
          <a:bodyPr>
            <a:normAutofit fontScale="85000" lnSpcReduction="20000"/>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About US</a:t>
            </a:r>
            <a:r>
              <a:rPr lang="en-GB" sz="2100" dirty="0">
                <a:solidFill>
                  <a:prstClr val="black"/>
                </a:solidFill>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3 trillion USD is needed to implement NDCs in Africa</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Financing gap of US</a:t>
            </a:r>
            <a:r>
              <a:rPr lang="en-GB" sz="2100" dirty="0">
                <a:solidFill>
                  <a:prstClr val="black"/>
                </a:solidFill>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250 billion per year remains</a:t>
            </a:r>
          </a:p>
          <a:p>
            <a:endParaRPr lang="en-US" dirty="0">
              <a:latin typeface="Arial" panose="020B0604020202020204" pitchFamily="34" charset="0"/>
              <a:cs typeface="Arial" panose="020B0604020202020204" pitchFamily="34" charset="0"/>
            </a:endParaRPr>
          </a:p>
          <a:p>
            <a:r>
              <a:rPr lang="en-US" b="0" i="0" dirty="0">
                <a:solidFill>
                  <a:srgbClr val="171717"/>
                </a:solidFill>
                <a:effectLst/>
                <a:latin typeface="Arial" panose="020B0604020202020204" pitchFamily="34" charset="0"/>
                <a:cs typeface="Arial" panose="020B0604020202020204" pitchFamily="34" charset="0"/>
              </a:rPr>
              <a:t>10% of Africa’s 2022 GDP needs to be mobilized above and beyond current flows every year until 2030</a:t>
            </a:r>
            <a:endParaRPr lang="en-US" dirty="0">
              <a:latin typeface="Arial" panose="020B0604020202020204" pitchFamily="34" charset="0"/>
              <a:cs typeface="Arial" panose="020B0604020202020204" pitchFamily="34" charset="0"/>
            </a:endParaRPr>
          </a:p>
          <a:p>
            <a:endParaRPr lang="en-US" dirty="0"/>
          </a:p>
        </p:txBody>
      </p:sp>
      <p:sp>
        <p:nvSpPr>
          <p:cNvPr id="3" name="TextBox 2">
            <a:extLst>
              <a:ext uri="{FF2B5EF4-FFF2-40B4-BE49-F238E27FC236}">
                <a16:creationId xmlns:a16="http://schemas.microsoft.com/office/drawing/2014/main" id="{2FEA617D-61AA-33CB-7746-C47F53888DE5}"/>
              </a:ext>
            </a:extLst>
          </p:cNvPr>
          <p:cNvSpPr txBox="1"/>
          <p:nvPr/>
        </p:nvSpPr>
        <p:spPr>
          <a:xfrm>
            <a:off x="78129" y="11965"/>
            <a:ext cx="9065871" cy="1736646"/>
          </a:xfrm>
          <a:prstGeom prst="roundRect">
            <a:avLst/>
          </a:prstGeom>
          <a:solidFill>
            <a:srgbClr val="002060"/>
          </a:solidFill>
        </p:spPr>
        <p:txBody>
          <a:bodyPr wrap="square">
            <a:spAutoFit/>
          </a:bodyPr>
          <a:lstStyle/>
          <a:p>
            <a:pPr algn="just"/>
            <a:r>
              <a:rPr lang="en-US" sz="3200" b="1" dirty="0">
                <a:solidFill>
                  <a:schemeClr val="bg1"/>
                </a:solidFill>
                <a:latin typeface="Arial" panose="020B0604020202020204" pitchFamily="34" charset="0"/>
                <a:ea typeface="Roboto" panose="02000000000000000000" pitchFamily="2" charset="0"/>
                <a:cs typeface="Arial" panose="020B0604020202020204" pitchFamily="34" charset="0"/>
              </a:rPr>
              <a:t>Concomitantly, Africa’s climate financing needs are growing and continue to be severely underfunded</a:t>
            </a:r>
          </a:p>
        </p:txBody>
      </p:sp>
      <p:pic>
        <p:nvPicPr>
          <p:cNvPr id="13" name="Picture 12">
            <a:extLst>
              <a:ext uri="{FF2B5EF4-FFF2-40B4-BE49-F238E27FC236}">
                <a16:creationId xmlns:a16="http://schemas.microsoft.com/office/drawing/2014/main" id="{9D9610BD-2422-F510-62E0-953700F8CC0C}"/>
              </a:ext>
            </a:extLst>
          </p:cNvPr>
          <p:cNvPicPr>
            <a:picLocks noChangeAspect="1"/>
          </p:cNvPicPr>
          <p:nvPr/>
        </p:nvPicPr>
        <p:blipFill>
          <a:blip r:embed="rId2"/>
          <a:stretch>
            <a:fillRect/>
          </a:stretch>
        </p:blipFill>
        <p:spPr>
          <a:xfrm>
            <a:off x="4205006" y="2712429"/>
            <a:ext cx="4500563" cy="3642526"/>
          </a:xfrm>
          <a:prstGeom prst="rect">
            <a:avLst/>
          </a:prstGeom>
        </p:spPr>
      </p:pic>
      <p:sp>
        <p:nvSpPr>
          <p:cNvPr id="14" name="TextBox 13">
            <a:extLst>
              <a:ext uri="{FF2B5EF4-FFF2-40B4-BE49-F238E27FC236}">
                <a16:creationId xmlns:a16="http://schemas.microsoft.com/office/drawing/2014/main" id="{74439726-650F-F9A2-ACBF-79B68A084085}"/>
              </a:ext>
            </a:extLst>
          </p:cNvPr>
          <p:cNvSpPr txBox="1"/>
          <p:nvPr/>
        </p:nvSpPr>
        <p:spPr>
          <a:xfrm>
            <a:off x="4429265" y="1957462"/>
            <a:ext cx="4500563" cy="52498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defTabSz="685800">
              <a:defRPr/>
            </a:pPr>
            <a:r>
              <a:rPr lang="en-US" sz="1500" b="1" dirty="0">
                <a:solidFill>
                  <a:srgbClr val="4B82AD"/>
                </a:solidFill>
                <a:latin typeface="Arial" panose="020B0604020202020204" pitchFamily="34" charset="0"/>
                <a:cs typeface="Arial" panose="020B0604020202020204" pitchFamily="34" charset="0"/>
              </a:rPr>
              <a:t>Africa’s estimated costs to implement NDCs (2020 – 2030) vary by sub-regions </a:t>
            </a:r>
          </a:p>
        </p:txBody>
      </p:sp>
      <p:sp>
        <p:nvSpPr>
          <p:cNvPr id="15" name="TextBox 14">
            <a:extLst>
              <a:ext uri="{FF2B5EF4-FFF2-40B4-BE49-F238E27FC236}">
                <a16:creationId xmlns:a16="http://schemas.microsoft.com/office/drawing/2014/main" id="{D5A44933-BD2E-4395-436E-9DE8C1DA2538}"/>
              </a:ext>
            </a:extLst>
          </p:cNvPr>
          <p:cNvSpPr txBox="1"/>
          <p:nvPr/>
        </p:nvSpPr>
        <p:spPr>
          <a:xfrm>
            <a:off x="177675" y="5885773"/>
            <a:ext cx="8527894" cy="23920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685800">
              <a:defRPr/>
            </a:pPr>
            <a:r>
              <a:rPr lang="en-US" sz="1200" b="1" dirty="0">
                <a:solidFill>
                  <a:srgbClr val="4B82AD"/>
                </a:solidFill>
                <a:latin typeface="Arial" panose="020B0604020202020204" pitchFamily="34" charset="0"/>
                <a:cs typeface="Arial" panose="020B0604020202020204" pitchFamily="34" charset="0"/>
              </a:rPr>
              <a:t>Source: Climate Policy Initiative, 2022.  </a:t>
            </a:r>
          </a:p>
        </p:txBody>
      </p:sp>
    </p:spTree>
    <p:extLst>
      <p:ext uri="{BB962C8B-B14F-4D97-AF65-F5344CB8AC3E}">
        <p14:creationId xmlns:p14="http://schemas.microsoft.com/office/powerpoint/2010/main" val="29180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EA617D-61AA-33CB-7746-C47F53888DE5}"/>
              </a:ext>
            </a:extLst>
          </p:cNvPr>
          <p:cNvSpPr txBox="1"/>
          <p:nvPr/>
        </p:nvSpPr>
        <p:spPr>
          <a:xfrm>
            <a:off x="78129" y="11965"/>
            <a:ext cx="9065871" cy="1191816"/>
          </a:xfrm>
          <a:prstGeom prst="roundRect">
            <a:avLst/>
          </a:prstGeom>
          <a:solidFill>
            <a:srgbClr val="002060"/>
          </a:solidFill>
        </p:spPr>
        <p:txBody>
          <a:bodyPr wrap="square">
            <a:spAutoFit/>
          </a:bodyPr>
          <a:lstStyle/>
          <a:p>
            <a:pPr algn="ctr"/>
            <a:r>
              <a:rPr lang="en-US" sz="3200" b="1" dirty="0">
                <a:solidFill>
                  <a:schemeClr val="bg1"/>
                </a:solidFill>
                <a:latin typeface="Arial" panose="020B0604020202020204" pitchFamily="34" charset="0"/>
                <a:ea typeface="Roboto" panose="02000000000000000000" pitchFamily="2" charset="0"/>
                <a:cs typeface="Arial" panose="020B0604020202020204" pitchFamily="34" charset="0"/>
              </a:rPr>
              <a:t>Geographic distribution of climate financing is greatly unequal</a:t>
            </a:r>
          </a:p>
        </p:txBody>
      </p:sp>
      <p:sp>
        <p:nvSpPr>
          <p:cNvPr id="6" name="TextBox 5">
            <a:extLst>
              <a:ext uri="{FF2B5EF4-FFF2-40B4-BE49-F238E27FC236}">
                <a16:creationId xmlns:a16="http://schemas.microsoft.com/office/drawing/2014/main" id="{A007F1AA-9A3B-365F-D97A-AB9C7415952F}"/>
              </a:ext>
            </a:extLst>
          </p:cNvPr>
          <p:cNvSpPr txBox="1"/>
          <p:nvPr/>
        </p:nvSpPr>
        <p:spPr>
          <a:xfrm>
            <a:off x="345362" y="1426666"/>
            <a:ext cx="4002370" cy="100210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defTabSz="685800">
              <a:defRPr/>
            </a:pPr>
            <a:r>
              <a:rPr lang="en-US" sz="1800" b="1" dirty="0">
                <a:solidFill>
                  <a:srgbClr val="4B82AD"/>
                </a:solidFill>
                <a:latin typeface="Arial" panose="020B0604020202020204" pitchFamily="34" charset="0"/>
                <a:cs typeface="Arial" panose="020B0604020202020204" pitchFamily="34" charset="0"/>
              </a:rPr>
              <a:t>Regional breakdown of total climate finance, 2019-20 average</a:t>
            </a:r>
          </a:p>
          <a:p>
            <a:pPr algn="ctr" defTabSz="685800">
              <a:defRPr/>
            </a:pPr>
            <a:r>
              <a:rPr lang="en-US" sz="1800" b="1" dirty="0">
                <a:solidFill>
                  <a:srgbClr val="4B82AD"/>
                </a:solidFill>
                <a:latin typeface="Arial" panose="020B0604020202020204" pitchFamily="34" charset="0"/>
                <a:cs typeface="Arial" panose="020B0604020202020204" pitchFamily="34" charset="0"/>
              </a:rPr>
              <a:t>(US$ millions) </a:t>
            </a:r>
          </a:p>
        </p:txBody>
      </p:sp>
      <p:pic>
        <p:nvPicPr>
          <p:cNvPr id="7" name="Picture 6">
            <a:extLst>
              <a:ext uri="{FF2B5EF4-FFF2-40B4-BE49-F238E27FC236}">
                <a16:creationId xmlns:a16="http://schemas.microsoft.com/office/drawing/2014/main" id="{E150F423-8887-CE61-369F-B19B2A77E403}"/>
              </a:ext>
            </a:extLst>
          </p:cNvPr>
          <p:cNvPicPr>
            <a:picLocks noChangeAspect="1"/>
          </p:cNvPicPr>
          <p:nvPr/>
        </p:nvPicPr>
        <p:blipFill>
          <a:blip r:embed="rId3"/>
          <a:stretch>
            <a:fillRect/>
          </a:stretch>
        </p:blipFill>
        <p:spPr>
          <a:xfrm>
            <a:off x="202619" y="2380792"/>
            <a:ext cx="4074544" cy="3923019"/>
          </a:xfrm>
          <a:prstGeom prst="rect">
            <a:avLst/>
          </a:prstGeom>
        </p:spPr>
      </p:pic>
      <p:sp>
        <p:nvSpPr>
          <p:cNvPr id="8" name="TextBox 7">
            <a:extLst>
              <a:ext uri="{FF2B5EF4-FFF2-40B4-BE49-F238E27FC236}">
                <a16:creationId xmlns:a16="http://schemas.microsoft.com/office/drawing/2014/main" id="{1379B03E-5094-32C0-A810-F91BD58A1FB8}"/>
              </a:ext>
            </a:extLst>
          </p:cNvPr>
          <p:cNvSpPr txBox="1"/>
          <p:nvPr/>
        </p:nvSpPr>
        <p:spPr>
          <a:xfrm>
            <a:off x="4782618" y="1361399"/>
            <a:ext cx="3680940" cy="1002100"/>
          </a:xfrm>
          <a:prstGeom prst="rect">
            <a:avLst/>
          </a:prstGeom>
          <a:solidFill>
            <a:schemeClr val="bg1"/>
          </a:solidFill>
        </p:spPr>
        <p:style>
          <a:lnRef idx="0">
            <a:scrgbClr r="0" g="0" b="0"/>
          </a:lnRef>
          <a:fillRef idx="0">
            <a:scrgbClr r="0" g="0" b="0"/>
          </a:fillRef>
          <a:effectRef idx="0">
            <a:scrgbClr r="0" g="0" b="0"/>
          </a:effectRef>
          <a:fontRef idx="minor">
            <a:schemeClr val="tx1"/>
          </a:fontRef>
        </p:style>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defTabSz="685800">
              <a:defRPr/>
            </a:pPr>
            <a:r>
              <a:rPr lang="en-US" sz="1800" b="1" dirty="0">
                <a:solidFill>
                  <a:srgbClr val="4B82AD"/>
                </a:solidFill>
                <a:latin typeface="Arial" panose="020B0604020202020204" pitchFamily="34" charset="0"/>
                <a:cs typeface="Arial" panose="020B0604020202020204" pitchFamily="34" charset="0"/>
              </a:rPr>
              <a:t>Global: green bond issuance, </a:t>
            </a:r>
          </a:p>
          <a:p>
            <a:pPr algn="ctr" defTabSz="685800">
              <a:defRPr/>
            </a:pPr>
            <a:r>
              <a:rPr lang="en-US" sz="1800" b="1" dirty="0">
                <a:solidFill>
                  <a:srgbClr val="4B82AD"/>
                </a:solidFill>
                <a:latin typeface="Arial" panose="020B0604020202020204" pitchFamily="34" charset="0"/>
                <a:cs typeface="Arial" panose="020B0604020202020204" pitchFamily="34" charset="0"/>
              </a:rPr>
              <a:t>3-year average</a:t>
            </a:r>
          </a:p>
          <a:p>
            <a:pPr algn="ctr" defTabSz="685800">
              <a:defRPr/>
            </a:pPr>
            <a:r>
              <a:rPr lang="en-US" sz="1800" b="1" dirty="0">
                <a:solidFill>
                  <a:srgbClr val="4B82AD"/>
                </a:solidFill>
                <a:latin typeface="Arial" panose="020B0604020202020204" pitchFamily="34" charset="0"/>
                <a:cs typeface="Arial" panose="020B0604020202020204" pitchFamily="34" charset="0"/>
              </a:rPr>
              <a:t>(percent) </a:t>
            </a:r>
          </a:p>
        </p:txBody>
      </p:sp>
      <p:graphicFrame>
        <p:nvGraphicFramePr>
          <p:cNvPr id="9" name="Chart 8">
            <a:extLst>
              <a:ext uri="{FF2B5EF4-FFF2-40B4-BE49-F238E27FC236}">
                <a16:creationId xmlns:a16="http://schemas.microsoft.com/office/drawing/2014/main" id="{8C85CE73-167E-DA2F-8B58-0068D1C3B064}"/>
              </a:ext>
            </a:extLst>
          </p:cNvPr>
          <p:cNvGraphicFramePr>
            <a:graphicFrameLocks/>
          </p:cNvGraphicFramePr>
          <p:nvPr>
            <p:extLst>
              <p:ext uri="{D42A27DB-BD31-4B8C-83A1-F6EECF244321}">
                <p14:modId xmlns:p14="http://schemas.microsoft.com/office/powerpoint/2010/main" val="829274241"/>
              </p:ext>
            </p:extLst>
          </p:nvPr>
        </p:nvGraphicFramePr>
        <p:xfrm>
          <a:off x="4492694" y="2358323"/>
          <a:ext cx="4260788" cy="13934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54938B8A-BE22-2F4E-C04D-690C16278077}"/>
              </a:ext>
            </a:extLst>
          </p:cNvPr>
          <p:cNvGraphicFramePr>
            <a:graphicFrameLocks/>
          </p:cNvGraphicFramePr>
          <p:nvPr>
            <p:extLst>
              <p:ext uri="{D42A27DB-BD31-4B8C-83A1-F6EECF244321}">
                <p14:modId xmlns:p14="http://schemas.microsoft.com/office/powerpoint/2010/main" val="3644222973"/>
              </p:ext>
            </p:extLst>
          </p:nvPr>
        </p:nvGraphicFramePr>
        <p:xfrm>
          <a:off x="4716677" y="3991783"/>
          <a:ext cx="4224704" cy="1683568"/>
        </p:xfrm>
        <a:graphic>
          <a:graphicData uri="http://schemas.openxmlformats.org/drawingml/2006/chart">
            <c:chart xmlns:c="http://schemas.openxmlformats.org/drawingml/2006/chart" xmlns:r="http://schemas.openxmlformats.org/officeDocument/2006/relationships" r:id="rId5"/>
          </a:graphicData>
        </a:graphic>
      </p:graphicFrame>
      <p:sp>
        <p:nvSpPr>
          <p:cNvPr id="11" name="5. Source">
            <a:extLst>
              <a:ext uri="{FF2B5EF4-FFF2-40B4-BE49-F238E27FC236}">
                <a16:creationId xmlns:a16="http://schemas.microsoft.com/office/drawing/2014/main" id="{A9D71293-D28A-95E2-7534-96CE152725AD}"/>
              </a:ext>
            </a:extLst>
          </p:cNvPr>
          <p:cNvSpPr txBox="1"/>
          <p:nvPr>
            <p:custDataLst>
              <p:tags r:id="rId1"/>
            </p:custDataLst>
          </p:nvPr>
        </p:nvSpPr>
        <p:spPr>
          <a:xfrm>
            <a:off x="6272067" y="6155435"/>
            <a:ext cx="3680940" cy="184666"/>
          </a:xfrm>
          <a:prstGeom prst="rect">
            <a:avLst/>
          </a:prstGeom>
          <a:noFill/>
        </p:spPr>
        <p:txBody>
          <a:bodyPr vert="horz" wrap="square" lIns="0" tIns="0" rIns="0" bIns="0" rtlCol="0" anchor="b" anchorCtr="0">
            <a:spAutoFit/>
          </a:bodyPr>
          <a:lstStyle/>
          <a:p>
            <a:pPr marL="152400" indent="-159544" defTabSz="685800">
              <a:defRPr/>
            </a:pPr>
            <a:r>
              <a:rPr lang="en-US" sz="1200" dirty="0">
                <a:solidFill>
                  <a:prstClr val="black"/>
                </a:solidFill>
                <a:latin typeface="Segoe UI" panose="020B0502040204020203" pitchFamily="34" charset="0"/>
                <a:cs typeface="Segoe UI" panose="020B0502040204020203" pitchFamily="34" charset="0"/>
              </a:rPr>
              <a:t>Source: Climate Bonds</a:t>
            </a:r>
          </a:p>
        </p:txBody>
      </p:sp>
    </p:spTree>
    <p:extLst>
      <p:ext uri="{BB962C8B-B14F-4D97-AF65-F5344CB8AC3E}">
        <p14:creationId xmlns:p14="http://schemas.microsoft.com/office/powerpoint/2010/main" val="3007446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ângulo arredondado 8">
            <a:extLst>
              <a:ext uri="{FF2B5EF4-FFF2-40B4-BE49-F238E27FC236}">
                <a16:creationId xmlns:a16="http://schemas.microsoft.com/office/drawing/2014/main" id="{443265F4-C211-0040-94B5-C85919DD8C06}"/>
              </a:ext>
            </a:extLst>
          </p:cNvPr>
          <p:cNvSpPr/>
          <p:nvPr/>
        </p:nvSpPr>
        <p:spPr>
          <a:xfrm>
            <a:off x="62495" y="19326"/>
            <a:ext cx="8696973" cy="129397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indent="0" algn="ctr"/>
            <a:r>
              <a:rPr lang="en-US" sz="3200" b="1" dirty="0">
                <a:latin typeface="Arial" panose="020B0604020202020204" pitchFamily="34" charset="0"/>
                <a:cs typeface="Arial" panose="020B0604020202020204" pitchFamily="34" charset="0"/>
              </a:rPr>
              <a:t>Potential sources of financing for the SDGs</a:t>
            </a:r>
            <a:endParaRPr lang="en-GB" sz="3200" b="1" i="0" dirty="0">
              <a:latin typeface="Arial" panose="020B0604020202020204" pitchFamily="34" charset="0"/>
              <a:cs typeface="Arial" panose="020B0604020202020204" pitchFamily="34" charset="0"/>
            </a:endParaRPr>
          </a:p>
        </p:txBody>
      </p:sp>
      <p:sp>
        <p:nvSpPr>
          <p:cNvPr id="9" name="Title 2">
            <a:extLst>
              <a:ext uri="{FF2B5EF4-FFF2-40B4-BE49-F238E27FC236}">
                <a16:creationId xmlns:a16="http://schemas.microsoft.com/office/drawing/2014/main" id="{9182D358-C67E-41FF-8170-82C8DBB88463}"/>
              </a:ext>
            </a:extLst>
          </p:cNvPr>
          <p:cNvSpPr txBox="1">
            <a:spLocks/>
          </p:cNvSpPr>
          <p:nvPr/>
        </p:nvSpPr>
        <p:spPr>
          <a:xfrm>
            <a:off x="112514" y="5508424"/>
            <a:ext cx="8467200" cy="6832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700" b="1" dirty="0"/>
              <a:t>Source: ECA, 2024</a:t>
            </a:r>
          </a:p>
        </p:txBody>
      </p:sp>
      <p:pic>
        <p:nvPicPr>
          <p:cNvPr id="11" name="Picture 10">
            <a:extLst>
              <a:ext uri="{FF2B5EF4-FFF2-40B4-BE49-F238E27FC236}">
                <a16:creationId xmlns:a16="http://schemas.microsoft.com/office/drawing/2014/main" id="{042D6A7D-7D0C-08E7-AA32-7D8D79ABB88B}"/>
              </a:ext>
            </a:extLst>
          </p:cNvPr>
          <p:cNvPicPr>
            <a:picLocks noChangeAspect="1"/>
          </p:cNvPicPr>
          <p:nvPr/>
        </p:nvPicPr>
        <p:blipFill>
          <a:blip r:embed="rId2"/>
          <a:stretch>
            <a:fillRect/>
          </a:stretch>
        </p:blipFill>
        <p:spPr>
          <a:xfrm>
            <a:off x="384532" y="1311389"/>
            <a:ext cx="8474974" cy="4372718"/>
          </a:xfrm>
          <a:prstGeom prst="rect">
            <a:avLst/>
          </a:prstGeom>
        </p:spPr>
      </p:pic>
      <p:sp>
        <p:nvSpPr>
          <p:cNvPr id="13" name="TextBox 12">
            <a:extLst>
              <a:ext uri="{FF2B5EF4-FFF2-40B4-BE49-F238E27FC236}">
                <a16:creationId xmlns:a16="http://schemas.microsoft.com/office/drawing/2014/main" id="{0D77346E-A0AD-8945-8746-E623721ADA67}"/>
              </a:ext>
            </a:extLst>
          </p:cNvPr>
          <p:cNvSpPr txBox="1"/>
          <p:nvPr/>
        </p:nvSpPr>
        <p:spPr>
          <a:xfrm>
            <a:off x="284206" y="5991633"/>
            <a:ext cx="9092786" cy="400110"/>
          </a:xfrm>
          <a:prstGeom prst="rect">
            <a:avLst/>
          </a:prstGeom>
          <a:noFill/>
        </p:spPr>
        <p:txBody>
          <a:bodyPr wrap="square">
            <a:spAutoFit/>
          </a:bodyPr>
          <a:lstStyle/>
          <a:p>
            <a:pPr algn="just"/>
            <a:r>
              <a:rPr lang="en-GB" sz="2000" b="1" i="1" dirty="0">
                <a:solidFill>
                  <a:srgbClr val="FF0000"/>
                </a:solidFill>
                <a:effectLst/>
                <a:latin typeface="Arial" panose="020B0604020202020204" pitchFamily="34" charset="0"/>
                <a:ea typeface="Aptos" panose="020B0004020202020204" pitchFamily="34" charset="0"/>
                <a:cs typeface="Arial" panose="020B0604020202020204" pitchFamily="34" charset="0"/>
              </a:rPr>
              <a:t>We need to tap into DRM efforts while ensuring a reform in the GFA</a:t>
            </a:r>
          </a:p>
        </p:txBody>
      </p:sp>
    </p:spTree>
    <p:extLst>
      <p:ext uri="{BB962C8B-B14F-4D97-AF65-F5344CB8AC3E}">
        <p14:creationId xmlns:p14="http://schemas.microsoft.com/office/powerpoint/2010/main" val="1936050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DD2C7C-5D43-00CC-6EC2-FA16E00844CF}"/>
              </a:ext>
            </a:extLst>
          </p:cNvPr>
          <p:cNvSpPr>
            <a:spLocks noGrp="1"/>
          </p:cNvSpPr>
          <p:nvPr>
            <p:ph idx="1"/>
          </p:nvPr>
        </p:nvSpPr>
        <p:spPr>
          <a:xfrm>
            <a:off x="214832" y="1599120"/>
            <a:ext cx="8929168" cy="5431876"/>
          </a:xfrm>
        </p:spPr>
        <p:txBody>
          <a:bodyPr>
            <a:normAutofit fontScale="25000" lnSpcReduction="20000"/>
          </a:bodyPr>
          <a:lstStyle/>
          <a:p>
            <a:pPr algn="just"/>
            <a:r>
              <a:rPr lang="en-US" sz="9600" dirty="0">
                <a:latin typeface="Arial" panose="020B0604020202020204" pitchFamily="34" charset="0"/>
                <a:cs typeface="Arial" panose="020B0604020202020204" pitchFamily="34" charset="0"/>
              </a:rPr>
              <a:t>Broadening the tax base and improving the efficiency and effectiveness of the current system</a:t>
            </a:r>
          </a:p>
          <a:p>
            <a:pPr algn="just"/>
            <a:r>
              <a:rPr lang="en-US" sz="9600" dirty="0">
                <a:latin typeface="Arial" panose="020B0604020202020204" pitchFamily="34" charset="0"/>
                <a:cs typeface="Arial" panose="020B0604020202020204" pitchFamily="34" charset="0"/>
              </a:rPr>
              <a:t>Strengthening institutional capacity by improving the design of core domestic taxes, including carbon taxation for reducing emissions and promoting a green transition</a:t>
            </a:r>
          </a:p>
          <a:p>
            <a:pPr algn="just"/>
            <a:r>
              <a:rPr lang="en-US" sz="9600" dirty="0">
                <a:latin typeface="Arial" panose="020B0604020202020204" pitchFamily="34" charset="0"/>
                <a:cs typeface="Arial" panose="020B0604020202020204" pitchFamily="34" charset="0"/>
              </a:rPr>
              <a:t>African Governments need to revisit tax expenditures to examine the costs and benefits of the associated tax incentive provisions against the intended objectives</a:t>
            </a:r>
          </a:p>
          <a:p>
            <a:pPr algn="just"/>
            <a:r>
              <a:rPr lang="en-US" sz="9600" dirty="0">
                <a:latin typeface="Arial" panose="020B0604020202020204" pitchFamily="34" charset="0"/>
                <a:cs typeface="Arial" panose="020B0604020202020204" pitchFamily="34" charset="0"/>
              </a:rPr>
              <a:t>Digitalizing tax collection systems and taxing the digital economy</a:t>
            </a:r>
          </a:p>
          <a:p>
            <a:pPr algn="just"/>
            <a:r>
              <a:rPr lang="en-US" sz="9600" dirty="0">
                <a:latin typeface="Arial" panose="020B0604020202020204" pitchFamily="34" charset="0"/>
                <a:cs typeface="Arial" panose="020B0604020202020204" pitchFamily="34" charset="0"/>
              </a:rPr>
              <a:t>A strong political commitment and a whole-of-system approach to curb IFFs</a:t>
            </a:r>
          </a:p>
          <a:p>
            <a:pPr algn="just"/>
            <a:r>
              <a:rPr lang="en-US" sz="9600" dirty="0">
                <a:latin typeface="Arial" panose="020B0604020202020204" pitchFamily="34" charset="0"/>
                <a:cs typeface="Arial" panose="020B0604020202020204" pitchFamily="34" charset="0"/>
              </a:rPr>
              <a:t>An effective debt management framework to prevent deviation, leakages and inefficiencies in the use of debt</a:t>
            </a:r>
          </a:p>
          <a:p>
            <a:pPr algn="just"/>
            <a:r>
              <a:rPr lang="en-US" sz="9600" dirty="0">
                <a:latin typeface="Arial" panose="020B0604020202020204" pitchFamily="34" charset="0"/>
                <a:cs typeface="Arial" panose="020B0604020202020204" pitchFamily="34" charset="0"/>
              </a:rPr>
              <a:t>Deepening of African domestic financial market is warranted</a:t>
            </a:r>
            <a:r>
              <a:rPr lang="en-US" sz="7400" dirty="0">
                <a:latin typeface="Arial" panose="020B0604020202020204" pitchFamily="34" charset="0"/>
                <a:cs typeface="Arial" panose="020B0604020202020204" pitchFamily="34" charset="0"/>
              </a:rPr>
              <a:t>.</a:t>
            </a:r>
          </a:p>
        </p:txBody>
      </p:sp>
      <p:sp>
        <p:nvSpPr>
          <p:cNvPr id="3" name="Rectângulo arredondado 8">
            <a:extLst>
              <a:ext uri="{FF2B5EF4-FFF2-40B4-BE49-F238E27FC236}">
                <a16:creationId xmlns:a16="http://schemas.microsoft.com/office/drawing/2014/main" id="{D5E0A40E-E942-2E32-89D5-DECC17FD17CD}"/>
              </a:ext>
            </a:extLst>
          </p:cNvPr>
          <p:cNvSpPr/>
          <p:nvPr/>
        </p:nvSpPr>
        <p:spPr>
          <a:xfrm>
            <a:off x="0" y="68104"/>
            <a:ext cx="8696973" cy="129397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indent="0" algn="just"/>
            <a:r>
              <a:rPr lang="en-US" sz="3200" b="1" dirty="0">
                <a:latin typeface="Arial" panose="020B0604020202020204" pitchFamily="34" charset="0"/>
                <a:cs typeface="Arial" panose="020B0604020202020204" pitchFamily="34" charset="0"/>
              </a:rPr>
              <a:t>Enhanced DRM for sustainable financing for development in Africa</a:t>
            </a:r>
            <a:endParaRPr lang="en-GB" sz="3200"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0612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2B5A70A-5470-430D-A87F-3E03C88BC538}"/>
              </a:ext>
            </a:extLst>
          </p:cNvPr>
          <p:cNvPicPr>
            <a:picLocks noGrp="1" noChangeAspect="1"/>
          </p:cNvPicPr>
          <p:nvPr>
            <p:ph idx="1"/>
          </p:nvPr>
        </p:nvPicPr>
        <p:blipFill>
          <a:blip r:embed="rId2"/>
          <a:stretch>
            <a:fillRect/>
          </a:stretch>
        </p:blipFill>
        <p:spPr>
          <a:xfrm>
            <a:off x="234771" y="2611634"/>
            <a:ext cx="8670690" cy="3771262"/>
          </a:xfrm>
        </p:spPr>
      </p:pic>
      <p:sp>
        <p:nvSpPr>
          <p:cNvPr id="6" name="TextBox 5">
            <a:extLst>
              <a:ext uri="{FF2B5EF4-FFF2-40B4-BE49-F238E27FC236}">
                <a16:creationId xmlns:a16="http://schemas.microsoft.com/office/drawing/2014/main" id="{622F8033-34C0-425D-BB90-6B6B392FFD02}"/>
              </a:ext>
            </a:extLst>
          </p:cNvPr>
          <p:cNvSpPr txBox="1"/>
          <p:nvPr/>
        </p:nvSpPr>
        <p:spPr>
          <a:xfrm>
            <a:off x="159026" y="1595970"/>
            <a:ext cx="8674458" cy="1015663"/>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In 2021, the IMF injected $650 billion - in SDRs - into the global economy. The 54 countries of the African continent received $33 billion. By contrast, the seven largest economies of the world, the G7, received $277 billion. </a:t>
            </a:r>
          </a:p>
        </p:txBody>
      </p:sp>
      <p:sp>
        <p:nvSpPr>
          <p:cNvPr id="7" name="Rectângulo arredondado 8">
            <a:extLst>
              <a:ext uri="{FF2B5EF4-FFF2-40B4-BE49-F238E27FC236}">
                <a16:creationId xmlns:a16="http://schemas.microsoft.com/office/drawing/2014/main" id="{E425A8A8-7B0C-4838-BA7C-5576AFF7C9C7}"/>
              </a:ext>
            </a:extLst>
          </p:cNvPr>
          <p:cNvSpPr/>
          <p:nvPr/>
        </p:nvSpPr>
        <p:spPr>
          <a:xfrm>
            <a:off x="-27203" y="0"/>
            <a:ext cx="8860687" cy="129397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indent="0" algn="l"/>
            <a:r>
              <a:rPr lang="en-GB" sz="3200" b="1" i="0" dirty="0">
                <a:latin typeface="Arial" panose="020B0604020202020204" pitchFamily="34" charset="0"/>
                <a:cs typeface="Arial" panose="020B0604020202020204" pitchFamily="34" charset="0"/>
              </a:rPr>
              <a:t>Scaling up development finance - Africa needs fair share of SDRs</a:t>
            </a:r>
          </a:p>
        </p:txBody>
      </p:sp>
    </p:spTree>
    <p:extLst>
      <p:ext uri="{BB962C8B-B14F-4D97-AF65-F5344CB8AC3E}">
        <p14:creationId xmlns:p14="http://schemas.microsoft.com/office/powerpoint/2010/main" val="3655174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342319-5BEF-44B5-A7DD-B5DA675EF91E}"/>
              </a:ext>
            </a:extLst>
          </p:cNvPr>
          <p:cNvSpPr>
            <a:spLocks noGrp="1"/>
          </p:cNvSpPr>
          <p:nvPr>
            <p:ph idx="1"/>
          </p:nvPr>
        </p:nvSpPr>
        <p:spPr>
          <a:xfrm>
            <a:off x="143123" y="1825625"/>
            <a:ext cx="4373218" cy="4351338"/>
          </a:xfrm>
        </p:spPr>
        <p:txBody>
          <a:bodyPr>
            <a:normAutofit fontScale="92500" lnSpcReduction="20000"/>
          </a:bodyPr>
          <a:lstStyle/>
          <a:p>
            <a:pPr algn="just"/>
            <a:r>
              <a:rPr lang="en-US" sz="2400" dirty="0"/>
              <a:t>The DSSI lacked the required enforcement mechanisms that could ensure equitable treatment across creditor types in debt relief</a:t>
            </a:r>
          </a:p>
          <a:p>
            <a:pPr marL="0" indent="0" algn="just">
              <a:buNone/>
            </a:pPr>
            <a:endParaRPr lang="en-US" sz="300" dirty="0"/>
          </a:p>
          <a:p>
            <a:pPr algn="just"/>
            <a:r>
              <a:rPr lang="en-US" sz="2400" dirty="0"/>
              <a:t>A comprehensive debt restructuring including the private sector and multilateral creditors – with creditor parties accepting losses on equitable terms – could enhance countries’ credit profiles</a:t>
            </a:r>
          </a:p>
          <a:p>
            <a:pPr algn="just"/>
            <a:endParaRPr lang="en-US" sz="400" dirty="0"/>
          </a:p>
          <a:p>
            <a:pPr algn="just"/>
            <a:r>
              <a:rPr lang="en-US" sz="2400" dirty="0"/>
              <a:t>Debt relief that goes beyond DSSI &amp; the Common Framework and includes MICs is needed for sustainable recovery and equity.</a:t>
            </a:r>
          </a:p>
        </p:txBody>
      </p:sp>
      <p:sp>
        <p:nvSpPr>
          <p:cNvPr id="3" name="Rectângulo arredondado 8">
            <a:extLst>
              <a:ext uri="{FF2B5EF4-FFF2-40B4-BE49-F238E27FC236}">
                <a16:creationId xmlns:a16="http://schemas.microsoft.com/office/drawing/2014/main" id="{A4B69931-DB0D-4CB7-BB31-5DB757457758}"/>
              </a:ext>
            </a:extLst>
          </p:cNvPr>
          <p:cNvSpPr/>
          <p:nvPr/>
        </p:nvSpPr>
        <p:spPr>
          <a:xfrm>
            <a:off x="47708" y="-175762"/>
            <a:ext cx="9048584" cy="183880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indent="0" algn="ctr"/>
            <a:r>
              <a:rPr lang="en-GB" sz="3200" b="1" i="0" dirty="0">
                <a:latin typeface="Arial" panose="020B0604020202020204" pitchFamily="34" charset="0"/>
                <a:cs typeface="Arial" panose="020B0604020202020204" pitchFamily="34" charset="0"/>
              </a:rPr>
              <a:t>Debt restructuring mechanism beyond DSSI extension </a:t>
            </a:r>
            <a:r>
              <a:rPr lang="en-GB" sz="3200" b="1" dirty="0">
                <a:latin typeface="Arial" panose="020B0604020202020204" pitchFamily="34" charset="0"/>
                <a:cs typeface="Arial" panose="020B0604020202020204" pitchFamily="34" charset="0"/>
              </a:rPr>
              <a:t>– Reform of G20 </a:t>
            </a:r>
            <a:r>
              <a:rPr lang="en-GB" sz="3200" b="1" i="0" dirty="0">
                <a:latin typeface="Arial" panose="020B0604020202020204" pitchFamily="34" charset="0"/>
                <a:cs typeface="Arial" panose="020B0604020202020204" pitchFamily="34" charset="0"/>
              </a:rPr>
              <a:t>Common Framework</a:t>
            </a:r>
          </a:p>
        </p:txBody>
      </p:sp>
      <p:pic>
        <p:nvPicPr>
          <p:cNvPr id="10" name="Picture 9">
            <a:extLst>
              <a:ext uri="{FF2B5EF4-FFF2-40B4-BE49-F238E27FC236}">
                <a16:creationId xmlns:a16="http://schemas.microsoft.com/office/drawing/2014/main" id="{3E2856CA-4E11-48E4-9581-64BF77D10215}"/>
              </a:ext>
            </a:extLst>
          </p:cNvPr>
          <p:cNvPicPr>
            <a:picLocks noChangeAspect="1"/>
          </p:cNvPicPr>
          <p:nvPr/>
        </p:nvPicPr>
        <p:blipFill>
          <a:blip r:embed="rId2"/>
          <a:stretch>
            <a:fillRect/>
          </a:stretch>
        </p:blipFill>
        <p:spPr>
          <a:xfrm>
            <a:off x="4589973" y="1825625"/>
            <a:ext cx="4210050" cy="4351338"/>
          </a:xfrm>
          <a:prstGeom prst="rect">
            <a:avLst/>
          </a:prstGeom>
        </p:spPr>
      </p:pic>
    </p:spTree>
    <p:extLst>
      <p:ext uri="{BB962C8B-B14F-4D97-AF65-F5344CB8AC3E}">
        <p14:creationId xmlns:p14="http://schemas.microsoft.com/office/powerpoint/2010/main" val="12265236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AME" val="5. Sourc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PPT template 2019 EN" id="{3AEE0BC8-FD92-4857-84F7-70B725EA3979}" vid="{AE1FF82E-0C82-45B0-A71B-7D8E04437D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0A2637922ABE442AAE39217CD72F600" ma:contentTypeVersion="19" ma:contentTypeDescription="Create a new document." ma:contentTypeScope="" ma:versionID="d3923f83e86d3e74ef61eab3365a4b94">
  <xsd:schema xmlns:xsd="http://www.w3.org/2001/XMLSchema" xmlns:xs="http://www.w3.org/2001/XMLSchema" xmlns:p="http://schemas.microsoft.com/office/2006/metadata/properties" xmlns:ns2="5e810d43-9e27-457f-bef9-12f61d11328b" xmlns:ns3="015a1b56-f9db-44b0-a971-80694ead8fc0" xmlns:ns4="985ec44e-1bab-4c0b-9df0-6ba128686fc9" targetNamespace="http://schemas.microsoft.com/office/2006/metadata/properties" ma:root="true" ma:fieldsID="75b07d8e8af7edd269a83470184bc997" ns2:_="" ns3:_="" ns4:_="">
    <xsd:import namespace="5e810d43-9e27-457f-bef9-12f61d11328b"/>
    <xsd:import namespace="015a1b56-f9db-44b0-a971-80694ead8fc0"/>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4:TaxCatchAll" minOccurs="0"/>
                <xsd:element ref="ns2:MediaLengthInSeconds" minOccurs="0"/>
                <xsd:element ref="ns2:MediaServiceObjectDetectorVersions" minOccurs="0"/>
                <xsd:element ref="ns2:MediaServiceSearchProperties" minOccurs="0"/>
                <xsd:element ref="ns2:Detailed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810d43-9e27-457f-bef9-12f61d1132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Detaileddescription" ma:index="26" nillable="true" ma:displayName="Detailed description" ma:format="Dropdown" ma:internalName="Detaileddescript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15a1b56-f9db-44b0-a971-80694ead8fc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23f45b64-4531-4715-a046-479aeb4814c0}" ma:internalName="TaxCatchAll" ma:showField="CatchAllData" ma:web="015a1b56-f9db-44b0-a971-80694ead8f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etaileddescription xmlns="5e810d43-9e27-457f-bef9-12f61d11328b" xsi:nil="true"/>
    <TaxCatchAll xmlns="985ec44e-1bab-4c0b-9df0-6ba128686fc9" xsi:nil="true"/>
    <lcf76f155ced4ddcb4097134ff3c332f xmlns="5e810d43-9e27-457f-bef9-12f61d11328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2E2BE82-0593-48B5-AB63-D180D7E19C79}">
  <ds:schemaRefs>
    <ds:schemaRef ds:uri="http://schemas.microsoft.com/sharepoint/v3/contenttype/forms"/>
  </ds:schemaRefs>
</ds:datastoreItem>
</file>

<file path=customXml/itemProps2.xml><?xml version="1.0" encoding="utf-8"?>
<ds:datastoreItem xmlns:ds="http://schemas.openxmlformats.org/officeDocument/2006/customXml" ds:itemID="{ACE43D19-AB3E-458E-ABCD-3CF09AD2F1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810d43-9e27-457f-bef9-12f61d11328b"/>
    <ds:schemaRef ds:uri="015a1b56-f9db-44b0-a971-80694ead8fc0"/>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B33AFB-2457-4619-A162-2B60F743EDD3}">
  <ds:schemaRefs>
    <ds:schemaRef ds:uri="http://purl.org/dc/terms/"/>
    <ds:schemaRef ds:uri="95e5e678-43ad-40d1-ac60-f89d2cdf5b98"/>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66598c8a-6b47-4fa5-ac2b-785d0e3e46d1"/>
    <ds:schemaRef ds:uri="http://schemas.microsoft.com/office/2006/metadata/properties"/>
    <ds:schemaRef ds:uri="http://www.w3.org/XML/1998/namespace"/>
    <ds:schemaRef ds:uri="http://purl.org/dc/dcmitype/"/>
    <ds:schemaRef ds:uri="5e810d43-9e27-457f-bef9-12f61d11328b"/>
    <ds:schemaRef ds:uri="985ec44e-1bab-4c0b-9df0-6ba128686fc9"/>
  </ds:schemaRefs>
</ds:datastoreItem>
</file>

<file path=docMetadata/LabelInfo.xml><?xml version="1.0" encoding="utf-8"?>
<clbl:labelList xmlns:clbl="http://schemas.microsoft.com/office/2020/mipLabelMetadata">
  <clbl:label id="{0f9e35db-544f-4f60-bdcc-5ea416e6dc70}" enabled="0" method="" siteId="{0f9e35db-544f-4f60-bdcc-5ea416e6dc70}" removed="1"/>
</clbl:labelList>
</file>

<file path=docProps/app.xml><?xml version="1.0" encoding="utf-8"?>
<Properties xmlns="http://schemas.openxmlformats.org/officeDocument/2006/extended-properties" xmlns:vt="http://schemas.openxmlformats.org/officeDocument/2006/docPropsVTypes">
  <Template>PPT fin</Template>
  <TotalTime>996</TotalTime>
  <Words>1094</Words>
  <Application>Microsoft Office PowerPoint</Application>
  <PresentationFormat>On-screen Show (4:3)</PresentationFormat>
  <Paragraphs>77</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Issues and challenges of financing for sustainable development in Africa:  priorities for Africa for the FfD4 in 2025  (Agenda item 3)   Presented by Zuzana Schwidrowski Director Macroeconomics, Finance and Governance Division 16 November 2024</vt:lpstr>
      <vt:lpstr>A glimpse into the prevailing macroeconomic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Closing SDG financing gap</dc:title>
  <dc:creator>Zuzana SCHWIDROWSKI</dc:creator>
  <cp:lastModifiedBy>EGPFS</cp:lastModifiedBy>
  <cp:revision>8</cp:revision>
  <cp:lastPrinted>2019-09-16T07:34:27Z</cp:lastPrinted>
  <dcterms:created xsi:type="dcterms:W3CDTF">2024-05-22T11:12:51Z</dcterms:created>
  <dcterms:modified xsi:type="dcterms:W3CDTF">2024-11-15T07:23:42Z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0x01010080A2637922ABE442AAE39217CD72F600</vt:lpwstr>
  </property>
</Properties>
</file>