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648" r:id="rId5"/>
  </p:sldMasterIdLst>
  <p:notesMasterIdLst>
    <p:notesMasterId r:id="rId15"/>
  </p:notesMasterIdLst>
  <p:sldIdLst>
    <p:sldId id="263" r:id="rId6"/>
    <p:sldId id="2147377446" r:id="rId7"/>
    <p:sldId id="2147375722" r:id="rId8"/>
    <p:sldId id="2147377444" r:id="rId9"/>
    <p:sldId id="2147375747" r:id="rId10"/>
    <p:sldId id="2147377445" r:id="rId11"/>
    <p:sldId id="2147375781" r:id="rId12"/>
    <p:sldId id="2147377447" r:id="rId13"/>
    <p:sldId id="280" r:id="rId14"/>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5517" autoAdjust="0"/>
  </p:normalViewPr>
  <p:slideViewPr>
    <p:cSldViewPr snapToGrid="0">
      <p:cViewPr varScale="1">
        <p:scale>
          <a:sx n="74" d="100"/>
          <a:sy n="74" d="100"/>
        </p:scale>
        <p:origin x="376" y="36"/>
      </p:cViewPr>
      <p:guideLst/>
    </p:cSldViewPr>
  </p:slideViewPr>
  <p:notesTextViewPr>
    <p:cViewPr>
      <p:scale>
        <a:sx n="1" d="1"/>
        <a:sy n="1" d="1"/>
      </p:scale>
      <p:origin x="0" y="0"/>
    </p:cViewPr>
  </p:notesTextViewPr>
  <p:sorterViewPr>
    <p:cViewPr>
      <p:scale>
        <a:sx n="100" d="100"/>
        <a:sy n="100" d="100"/>
      </p:scale>
      <p:origin x="0" y="-22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diagrams/_rels/data1.xml.rels><?xml version="1.0" encoding="UTF-8" standalone="yes"?>
<Relationships xmlns="http://schemas.openxmlformats.org/package/2006/relationships"><Relationship Id="rId1" Type="http://schemas.openxmlformats.org/officeDocument/2006/relationships/image" Target="../media/image8.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8.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5A2FEC-87DE-45D8-9A26-CB1432B80F8E}" type="doc">
      <dgm:prSet loTypeId="urn:microsoft.com/office/officeart/2005/8/layout/hierarchy2" loCatId="hierarchy" qsTypeId="urn:microsoft.com/office/officeart/2005/8/quickstyle/simple4" qsCatId="simple" csTypeId="urn:microsoft.com/office/officeart/2005/8/colors/colorful1" csCatId="colorful" phldr="1"/>
      <dgm:spPr/>
      <dgm:t>
        <a:bodyPr/>
        <a:lstStyle/>
        <a:p>
          <a:endParaRPr lang="en-US"/>
        </a:p>
      </dgm:t>
    </dgm:pt>
    <dgm:pt modelId="{50D45F9D-0D7B-48BD-8B3E-7CCFCBF783FA}">
      <dgm:prSet custT="1"/>
      <dgm:spPr/>
      <dgm:t>
        <a:bodyPr/>
        <a:lstStyle/>
        <a:p>
          <a:r>
            <a:rPr lang="en-GB" sz="2800" dirty="0">
              <a:latin typeface="Times New Roman" panose="02020603050405020304" pitchFamily="18" charset="0"/>
              <a:cs typeface="Times New Roman" panose="02020603050405020304" pitchFamily="18" charset="0"/>
            </a:rPr>
            <a:t>Commitments Emphasize</a:t>
          </a:r>
          <a:endParaRPr lang="en-US" sz="2800" dirty="0">
            <a:latin typeface="Times New Roman" panose="02020603050405020304" pitchFamily="18" charset="0"/>
            <a:cs typeface="Times New Roman" panose="02020603050405020304" pitchFamily="18" charset="0"/>
          </a:endParaRPr>
        </a:p>
      </dgm:t>
    </dgm:pt>
    <dgm:pt modelId="{295A0461-020A-4A7B-A539-38275AF47ABB}" type="parTrans" cxnId="{53019F98-E387-4DFB-8016-A63BED75AB7F}">
      <dgm:prSet/>
      <dgm:spPr/>
      <dgm:t>
        <a:bodyPr/>
        <a:lstStyle/>
        <a:p>
          <a:endParaRPr lang="en-US" sz="2800">
            <a:latin typeface="Times New Roman" panose="02020603050405020304" pitchFamily="18" charset="0"/>
            <a:cs typeface="Times New Roman" panose="02020603050405020304" pitchFamily="18" charset="0"/>
          </a:endParaRPr>
        </a:p>
      </dgm:t>
    </dgm:pt>
    <dgm:pt modelId="{FD225A34-0331-4EC3-B8D0-52A024EFD543}" type="sibTrans" cxnId="{53019F98-E387-4DFB-8016-A63BED75AB7F}">
      <dgm:prSet/>
      <dgm:spPr/>
      <dgm:t>
        <a:bodyPr/>
        <a:lstStyle/>
        <a:p>
          <a:endParaRPr lang="en-US" sz="2800">
            <a:latin typeface="Times New Roman" panose="02020603050405020304" pitchFamily="18" charset="0"/>
            <a:cs typeface="Times New Roman" panose="02020603050405020304" pitchFamily="18" charset="0"/>
          </a:endParaRPr>
        </a:p>
      </dgm:t>
    </dgm:pt>
    <dgm:pt modelId="{A12BC0AE-187B-4730-A356-8432580B4001}">
      <dgm:prSet custT="1"/>
      <dgm:spPr>
        <a:blipFill rotWithShape="0">
          <a:blip xmlns:r="http://schemas.openxmlformats.org/officeDocument/2006/relationships" r:embed="rId1"/>
          <a:tile tx="0" ty="0" sx="100000" sy="100000" flip="none" algn="tl"/>
        </a:blipFill>
      </dgm:spPr>
      <dgm:t>
        <a:bodyPr/>
        <a:lstStyle/>
        <a:p>
          <a:pPr algn="ctr"/>
          <a:r>
            <a:rPr lang="en-US" sz="2800" dirty="0">
              <a:effectLst/>
              <a:latin typeface="Times New Roman" panose="02020603050405020304" pitchFamily="18" charset="0"/>
              <a:ea typeface="Aptos" panose="020B0004020202020204" pitchFamily="34" charset="0"/>
              <a:cs typeface="Times New Roman" panose="02020603050405020304" pitchFamily="18" charset="0"/>
            </a:rPr>
            <a:t>Beneficial ownership transparency</a:t>
          </a:r>
          <a:endParaRPr lang="en-US" sz="2800" dirty="0">
            <a:latin typeface="Times New Roman" panose="02020603050405020304" pitchFamily="18" charset="0"/>
            <a:cs typeface="Times New Roman" panose="02020603050405020304" pitchFamily="18" charset="0"/>
          </a:endParaRPr>
        </a:p>
      </dgm:t>
    </dgm:pt>
    <dgm:pt modelId="{E5512325-38AA-4C41-BD16-0A21CF36D079}" type="parTrans" cxnId="{C171DDEE-A21A-40A4-89E1-63AC1FAEE1C9}">
      <dgm:prSet custT="1"/>
      <dgm:spPr/>
      <dgm:t>
        <a:bodyPr/>
        <a:lstStyle/>
        <a:p>
          <a:endParaRPr lang="en-US" sz="2800">
            <a:latin typeface="Times New Roman" panose="02020603050405020304" pitchFamily="18" charset="0"/>
            <a:cs typeface="Times New Roman" panose="02020603050405020304" pitchFamily="18" charset="0"/>
          </a:endParaRPr>
        </a:p>
      </dgm:t>
    </dgm:pt>
    <dgm:pt modelId="{A7E1A260-6B1A-49C2-BFB6-F6D6FAFDE78C}" type="sibTrans" cxnId="{C171DDEE-A21A-40A4-89E1-63AC1FAEE1C9}">
      <dgm:prSet/>
      <dgm:spPr/>
      <dgm:t>
        <a:bodyPr/>
        <a:lstStyle/>
        <a:p>
          <a:endParaRPr lang="en-US" sz="2800">
            <a:latin typeface="Times New Roman" panose="02020603050405020304" pitchFamily="18" charset="0"/>
            <a:cs typeface="Times New Roman" panose="02020603050405020304" pitchFamily="18" charset="0"/>
          </a:endParaRPr>
        </a:p>
      </dgm:t>
    </dgm:pt>
    <dgm:pt modelId="{F5887B4E-332C-4DD9-A543-AAE0D3496E20}">
      <dgm:prSet custT="1"/>
      <dgm:spPr>
        <a:solidFill>
          <a:schemeClr val="accent1">
            <a:lumMod val="40000"/>
            <a:lumOff val="60000"/>
          </a:schemeClr>
        </a:solidFill>
      </dgm:spPr>
      <dgm:t>
        <a:bodyPr/>
        <a:lstStyle/>
        <a:p>
          <a:r>
            <a:rPr lang="en-US" sz="2400" dirty="0">
              <a:effectLst/>
              <a:latin typeface="Times New Roman" panose="02020603050405020304" pitchFamily="18" charset="0"/>
              <a:ea typeface="Aptos" panose="020B0004020202020204" pitchFamily="34" charset="0"/>
              <a:cs typeface="Times New Roman" panose="02020603050405020304" pitchFamily="18" charset="0"/>
            </a:rPr>
            <a:t>Combating trade mis-invoicing and enhancing customs cooperation</a:t>
          </a:r>
          <a:endParaRPr lang="en-US" sz="2400" dirty="0">
            <a:latin typeface="Times New Roman" panose="02020603050405020304" pitchFamily="18" charset="0"/>
            <a:cs typeface="Times New Roman" panose="02020603050405020304" pitchFamily="18" charset="0"/>
          </a:endParaRPr>
        </a:p>
      </dgm:t>
    </dgm:pt>
    <dgm:pt modelId="{6F9516CF-DB29-47DB-9A74-15A5A8C3A396}" type="parTrans" cxnId="{9CE9D693-2496-4960-864F-E88D03F05B29}">
      <dgm:prSet custT="1"/>
      <dgm:spPr/>
      <dgm:t>
        <a:bodyPr/>
        <a:lstStyle/>
        <a:p>
          <a:endParaRPr lang="en-US" sz="2800">
            <a:latin typeface="Times New Roman" panose="02020603050405020304" pitchFamily="18" charset="0"/>
            <a:cs typeface="Times New Roman" panose="02020603050405020304" pitchFamily="18" charset="0"/>
          </a:endParaRPr>
        </a:p>
      </dgm:t>
    </dgm:pt>
    <dgm:pt modelId="{0C8E1D45-6FE3-4DFC-91F5-B92BC6F800A4}" type="sibTrans" cxnId="{9CE9D693-2496-4960-864F-E88D03F05B29}">
      <dgm:prSet/>
      <dgm:spPr/>
      <dgm:t>
        <a:bodyPr/>
        <a:lstStyle/>
        <a:p>
          <a:endParaRPr lang="en-US" sz="2800">
            <a:latin typeface="Times New Roman" panose="02020603050405020304" pitchFamily="18" charset="0"/>
            <a:cs typeface="Times New Roman" panose="02020603050405020304" pitchFamily="18" charset="0"/>
          </a:endParaRPr>
        </a:p>
      </dgm:t>
    </dgm:pt>
    <dgm:pt modelId="{8BC26ABC-A567-4204-90DA-E042CDF0D616}">
      <dgm:prSet custT="1"/>
      <dgm:spPr>
        <a:solidFill>
          <a:srgbClr val="92D050"/>
        </a:solidFill>
      </dgm:spPr>
      <dgm:t>
        <a:bodyPr/>
        <a:lstStyle/>
        <a:p>
          <a:r>
            <a:rPr lang="en-US" sz="2400" dirty="0">
              <a:effectLst/>
              <a:latin typeface="Times New Roman" panose="02020603050405020304" pitchFamily="18" charset="0"/>
              <a:ea typeface="Aptos" panose="020B0004020202020204" pitchFamily="34" charset="0"/>
              <a:cs typeface="Times New Roman" panose="02020603050405020304" pitchFamily="18" charset="0"/>
            </a:rPr>
            <a:t>Strengthening asset recovery and return mechanisms</a:t>
          </a:r>
          <a:endParaRPr lang="en-US" sz="2400" dirty="0">
            <a:latin typeface="Times New Roman" panose="02020603050405020304" pitchFamily="18" charset="0"/>
            <a:cs typeface="Times New Roman" panose="02020603050405020304" pitchFamily="18" charset="0"/>
          </a:endParaRPr>
        </a:p>
      </dgm:t>
    </dgm:pt>
    <dgm:pt modelId="{FCFE3895-4896-4C31-825F-FC645D500AA5}" type="parTrans" cxnId="{1789B590-C445-4BA7-9EB9-9860E3B92A6C}">
      <dgm:prSet custT="1"/>
      <dgm:spPr/>
      <dgm:t>
        <a:bodyPr/>
        <a:lstStyle/>
        <a:p>
          <a:endParaRPr lang="en-US" sz="2800">
            <a:latin typeface="Times New Roman" panose="02020603050405020304" pitchFamily="18" charset="0"/>
            <a:cs typeface="Times New Roman" panose="02020603050405020304" pitchFamily="18" charset="0"/>
          </a:endParaRPr>
        </a:p>
      </dgm:t>
    </dgm:pt>
    <dgm:pt modelId="{55EA1608-49EE-4399-87AA-F73E7A7E45E1}" type="sibTrans" cxnId="{1789B590-C445-4BA7-9EB9-9860E3B92A6C}">
      <dgm:prSet/>
      <dgm:spPr/>
      <dgm:t>
        <a:bodyPr/>
        <a:lstStyle/>
        <a:p>
          <a:endParaRPr lang="en-US" sz="2800">
            <a:latin typeface="Times New Roman" panose="02020603050405020304" pitchFamily="18" charset="0"/>
            <a:cs typeface="Times New Roman" panose="02020603050405020304" pitchFamily="18" charset="0"/>
          </a:endParaRPr>
        </a:p>
      </dgm:t>
    </dgm:pt>
    <dgm:pt modelId="{823C1446-7DF0-4F36-93F4-D186A16DD912}" type="pres">
      <dgm:prSet presAssocID="{D45A2FEC-87DE-45D8-9A26-CB1432B80F8E}" presName="diagram" presStyleCnt="0">
        <dgm:presLayoutVars>
          <dgm:chPref val="1"/>
          <dgm:dir/>
          <dgm:animOne val="branch"/>
          <dgm:animLvl val="lvl"/>
          <dgm:resizeHandles val="exact"/>
        </dgm:presLayoutVars>
      </dgm:prSet>
      <dgm:spPr/>
    </dgm:pt>
    <dgm:pt modelId="{6FD8C600-42D1-4D8B-BDB1-D2746DDD6D01}" type="pres">
      <dgm:prSet presAssocID="{50D45F9D-0D7B-48BD-8B3E-7CCFCBF783FA}" presName="root1" presStyleCnt="0"/>
      <dgm:spPr/>
    </dgm:pt>
    <dgm:pt modelId="{5E7502A5-2A1E-4CB0-953E-20C3CB0490A1}" type="pres">
      <dgm:prSet presAssocID="{50D45F9D-0D7B-48BD-8B3E-7CCFCBF783FA}" presName="LevelOneTextNode" presStyleLbl="node0" presStyleIdx="0" presStyleCnt="1" custScaleX="128698" custLinFactNeighborX="-71021" custLinFactNeighborY="4376">
        <dgm:presLayoutVars>
          <dgm:chPref val="3"/>
        </dgm:presLayoutVars>
      </dgm:prSet>
      <dgm:spPr/>
    </dgm:pt>
    <dgm:pt modelId="{263781B4-FF72-4128-B6A9-A291AED8D26F}" type="pres">
      <dgm:prSet presAssocID="{50D45F9D-0D7B-48BD-8B3E-7CCFCBF783FA}" presName="level2hierChild" presStyleCnt="0"/>
      <dgm:spPr/>
    </dgm:pt>
    <dgm:pt modelId="{33340884-3319-49FD-9F5A-22D057BD6727}" type="pres">
      <dgm:prSet presAssocID="{E5512325-38AA-4C41-BD16-0A21CF36D079}" presName="conn2-1" presStyleLbl="parChTrans1D2" presStyleIdx="0" presStyleCnt="3"/>
      <dgm:spPr/>
    </dgm:pt>
    <dgm:pt modelId="{3D4AD334-7EFC-4D76-A943-C352519D72E3}" type="pres">
      <dgm:prSet presAssocID="{E5512325-38AA-4C41-BD16-0A21CF36D079}" presName="connTx" presStyleLbl="parChTrans1D2" presStyleIdx="0" presStyleCnt="3"/>
      <dgm:spPr/>
    </dgm:pt>
    <dgm:pt modelId="{F792CDFD-A3B6-4F30-9F27-0E5868D8485A}" type="pres">
      <dgm:prSet presAssocID="{A12BC0AE-187B-4730-A356-8432580B4001}" presName="root2" presStyleCnt="0"/>
      <dgm:spPr/>
    </dgm:pt>
    <dgm:pt modelId="{FECF4DB2-5B18-487E-82CC-D0C4D915C3D5}" type="pres">
      <dgm:prSet presAssocID="{A12BC0AE-187B-4730-A356-8432580B4001}" presName="LevelTwoTextNode" presStyleLbl="node2" presStyleIdx="0" presStyleCnt="3" custScaleX="385594">
        <dgm:presLayoutVars>
          <dgm:chPref val="3"/>
        </dgm:presLayoutVars>
      </dgm:prSet>
      <dgm:spPr/>
    </dgm:pt>
    <dgm:pt modelId="{58740F32-9A7A-45F7-971B-6FD9855A212D}" type="pres">
      <dgm:prSet presAssocID="{A12BC0AE-187B-4730-A356-8432580B4001}" presName="level3hierChild" presStyleCnt="0"/>
      <dgm:spPr/>
    </dgm:pt>
    <dgm:pt modelId="{F8EFC203-69A6-4FD6-862E-B3F7D0C606D9}" type="pres">
      <dgm:prSet presAssocID="{6F9516CF-DB29-47DB-9A74-15A5A8C3A396}" presName="conn2-1" presStyleLbl="parChTrans1D2" presStyleIdx="1" presStyleCnt="3"/>
      <dgm:spPr/>
    </dgm:pt>
    <dgm:pt modelId="{6EFAD763-0630-4964-927A-31C0DD2B8D51}" type="pres">
      <dgm:prSet presAssocID="{6F9516CF-DB29-47DB-9A74-15A5A8C3A396}" presName="connTx" presStyleLbl="parChTrans1D2" presStyleIdx="1" presStyleCnt="3"/>
      <dgm:spPr/>
    </dgm:pt>
    <dgm:pt modelId="{F7F5DF7D-3925-4C6E-9C5C-9F646154DDE3}" type="pres">
      <dgm:prSet presAssocID="{F5887B4E-332C-4DD9-A543-AAE0D3496E20}" presName="root2" presStyleCnt="0"/>
      <dgm:spPr/>
    </dgm:pt>
    <dgm:pt modelId="{A3F51370-3E64-4A4C-9186-4B209F5192F3}" type="pres">
      <dgm:prSet presAssocID="{F5887B4E-332C-4DD9-A543-AAE0D3496E20}" presName="LevelTwoTextNode" presStyleLbl="node2" presStyleIdx="1" presStyleCnt="3" custScaleX="396795" custScaleY="119708">
        <dgm:presLayoutVars>
          <dgm:chPref val="3"/>
        </dgm:presLayoutVars>
      </dgm:prSet>
      <dgm:spPr/>
    </dgm:pt>
    <dgm:pt modelId="{D63644F4-EBCE-4B02-960C-7EDE69288FBD}" type="pres">
      <dgm:prSet presAssocID="{F5887B4E-332C-4DD9-A543-AAE0D3496E20}" presName="level3hierChild" presStyleCnt="0"/>
      <dgm:spPr/>
    </dgm:pt>
    <dgm:pt modelId="{A692E3F2-2F7C-43D8-863C-4F2A2283C68E}" type="pres">
      <dgm:prSet presAssocID="{FCFE3895-4896-4C31-825F-FC645D500AA5}" presName="conn2-1" presStyleLbl="parChTrans1D2" presStyleIdx="2" presStyleCnt="3"/>
      <dgm:spPr/>
    </dgm:pt>
    <dgm:pt modelId="{358AE841-4DD4-4590-B67D-13BB5CBE438F}" type="pres">
      <dgm:prSet presAssocID="{FCFE3895-4896-4C31-825F-FC645D500AA5}" presName="connTx" presStyleLbl="parChTrans1D2" presStyleIdx="2" presStyleCnt="3"/>
      <dgm:spPr/>
    </dgm:pt>
    <dgm:pt modelId="{123F6335-5308-4D08-B328-4FC3E2BB9F27}" type="pres">
      <dgm:prSet presAssocID="{8BC26ABC-A567-4204-90DA-E042CDF0D616}" presName="root2" presStyleCnt="0"/>
      <dgm:spPr/>
    </dgm:pt>
    <dgm:pt modelId="{A0C38D92-CD7C-4E5C-9B01-C754BB62129C}" type="pres">
      <dgm:prSet presAssocID="{8BC26ABC-A567-4204-90DA-E042CDF0D616}" presName="LevelTwoTextNode" presStyleLbl="node2" presStyleIdx="2" presStyleCnt="3" custScaleX="399557">
        <dgm:presLayoutVars>
          <dgm:chPref val="3"/>
        </dgm:presLayoutVars>
      </dgm:prSet>
      <dgm:spPr/>
    </dgm:pt>
    <dgm:pt modelId="{93E417B2-1C87-4A08-BD38-063591A094C8}" type="pres">
      <dgm:prSet presAssocID="{8BC26ABC-A567-4204-90DA-E042CDF0D616}" presName="level3hierChild" presStyleCnt="0"/>
      <dgm:spPr/>
    </dgm:pt>
  </dgm:ptLst>
  <dgm:cxnLst>
    <dgm:cxn modelId="{3702BB85-F251-4A00-B0A5-DF87C369FE8D}" type="presOf" srcId="{FCFE3895-4896-4C31-825F-FC645D500AA5}" destId="{A692E3F2-2F7C-43D8-863C-4F2A2283C68E}" srcOrd="0" destOrd="0" presId="urn:microsoft.com/office/officeart/2005/8/layout/hierarchy2"/>
    <dgm:cxn modelId="{1789B590-C445-4BA7-9EB9-9860E3B92A6C}" srcId="{50D45F9D-0D7B-48BD-8B3E-7CCFCBF783FA}" destId="{8BC26ABC-A567-4204-90DA-E042CDF0D616}" srcOrd="2" destOrd="0" parTransId="{FCFE3895-4896-4C31-825F-FC645D500AA5}" sibTransId="{55EA1608-49EE-4399-87AA-F73E7A7E45E1}"/>
    <dgm:cxn modelId="{9CE9D693-2496-4960-864F-E88D03F05B29}" srcId="{50D45F9D-0D7B-48BD-8B3E-7CCFCBF783FA}" destId="{F5887B4E-332C-4DD9-A543-AAE0D3496E20}" srcOrd="1" destOrd="0" parTransId="{6F9516CF-DB29-47DB-9A74-15A5A8C3A396}" sibTransId="{0C8E1D45-6FE3-4DFC-91F5-B92BC6F800A4}"/>
    <dgm:cxn modelId="{53019F98-E387-4DFB-8016-A63BED75AB7F}" srcId="{D45A2FEC-87DE-45D8-9A26-CB1432B80F8E}" destId="{50D45F9D-0D7B-48BD-8B3E-7CCFCBF783FA}" srcOrd="0" destOrd="0" parTransId="{295A0461-020A-4A7B-A539-38275AF47ABB}" sibTransId="{FD225A34-0331-4EC3-B8D0-52A024EFD543}"/>
    <dgm:cxn modelId="{FA6BE29B-169D-475E-9D99-6A8F0F5EA221}" type="presOf" srcId="{8BC26ABC-A567-4204-90DA-E042CDF0D616}" destId="{A0C38D92-CD7C-4E5C-9B01-C754BB62129C}" srcOrd="0" destOrd="0" presId="urn:microsoft.com/office/officeart/2005/8/layout/hierarchy2"/>
    <dgm:cxn modelId="{BE04D8AA-67C3-4AE7-8190-0317927D527B}" type="presOf" srcId="{F5887B4E-332C-4DD9-A543-AAE0D3496E20}" destId="{A3F51370-3E64-4A4C-9186-4B209F5192F3}" srcOrd="0" destOrd="0" presId="urn:microsoft.com/office/officeart/2005/8/layout/hierarchy2"/>
    <dgm:cxn modelId="{3E4520D4-28A5-4B30-B3EA-9675AB2385C1}" type="presOf" srcId="{A12BC0AE-187B-4730-A356-8432580B4001}" destId="{FECF4DB2-5B18-487E-82CC-D0C4D915C3D5}" srcOrd="0" destOrd="0" presId="urn:microsoft.com/office/officeart/2005/8/layout/hierarchy2"/>
    <dgm:cxn modelId="{66F5C3D5-81E7-478D-BC72-FC362D09E092}" type="presOf" srcId="{E5512325-38AA-4C41-BD16-0A21CF36D079}" destId="{33340884-3319-49FD-9F5A-22D057BD6727}" srcOrd="0" destOrd="0" presId="urn:microsoft.com/office/officeart/2005/8/layout/hierarchy2"/>
    <dgm:cxn modelId="{63A3F0D5-B09C-4672-B8AB-A4EB5080ACDF}" type="presOf" srcId="{E5512325-38AA-4C41-BD16-0A21CF36D079}" destId="{3D4AD334-7EFC-4D76-A943-C352519D72E3}" srcOrd="1" destOrd="0" presId="urn:microsoft.com/office/officeart/2005/8/layout/hierarchy2"/>
    <dgm:cxn modelId="{089F0AD7-D402-4B06-B64F-48E94310F204}" type="presOf" srcId="{D45A2FEC-87DE-45D8-9A26-CB1432B80F8E}" destId="{823C1446-7DF0-4F36-93F4-D186A16DD912}" srcOrd="0" destOrd="0" presId="urn:microsoft.com/office/officeart/2005/8/layout/hierarchy2"/>
    <dgm:cxn modelId="{ADB89DE1-916B-4983-ACF5-E47F7BEA0613}" type="presOf" srcId="{6F9516CF-DB29-47DB-9A74-15A5A8C3A396}" destId="{6EFAD763-0630-4964-927A-31C0DD2B8D51}" srcOrd="1" destOrd="0" presId="urn:microsoft.com/office/officeart/2005/8/layout/hierarchy2"/>
    <dgm:cxn modelId="{C171DDEE-A21A-40A4-89E1-63AC1FAEE1C9}" srcId="{50D45F9D-0D7B-48BD-8B3E-7CCFCBF783FA}" destId="{A12BC0AE-187B-4730-A356-8432580B4001}" srcOrd="0" destOrd="0" parTransId="{E5512325-38AA-4C41-BD16-0A21CF36D079}" sibTransId="{A7E1A260-6B1A-49C2-BFB6-F6D6FAFDE78C}"/>
    <dgm:cxn modelId="{612984F3-60DD-45D7-8D47-25F77128A0FC}" type="presOf" srcId="{FCFE3895-4896-4C31-825F-FC645D500AA5}" destId="{358AE841-4DD4-4590-B67D-13BB5CBE438F}" srcOrd="1" destOrd="0" presId="urn:microsoft.com/office/officeart/2005/8/layout/hierarchy2"/>
    <dgm:cxn modelId="{C20D43F5-A703-42DD-87D5-1553B0A9FC29}" type="presOf" srcId="{6F9516CF-DB29-47DB-9A74-15A5A8C3A396}" destId="{F8EFC203-69A6-4FD6-862E-B3F7D0C606D9}" srcOrd="0" destOrd="0" presId="urn:microsoft.com/office/officeart/2005/8/layout/hierarchy2"/>
    <dgm:cxn modelId="{0EB0FEFE-FAA4-4561-B334-E018EE578001}" type="presOf" srcId="{50D45F9D-0D7B-48BD-8B3E-7CCFCBF783FA}" destId="{5E7502A5-2A1E-4CB0-953E-20C3CB0490A1}" srcOrd="0" destOrd="0" presId="urn:microsoft.com/office/officeart/2005/8/layout/hierarchy2"/>
    <dgm:cxn modelId="{00E3C09D-1961-483B-AA37-A0320B085C6A}" type="presParOf" srcId="{823C1446-7DF0-4F36-93F4-D186A16DD912}" destId="{6FD8C600-42D1-4D8B-BDB1-D2746DDD6D01}" srcOrd="0" destOrd="0" presId="urn:microsoft.com/office/officeart/2005/8/layout/hierarchy2"/>
    <dgm:cxn modelId="{21D58695-A856-4C80-801E-6EDA1ED5F141}" type="presParOf" srcId="{6FD8C600-42D1-4D8B-BDB1-D2746DDD6D01}" destId="{5E7502A5-2A1E-4CB0-953E-20C3CB0490A1}" srcOrd="0" destOrd="0" presId="urn:microsoft.com/office/officeart/2005/8/layout/hierarchy2"/>
    <dgm:cxn modelId="{615B5C56-9ED8-4B30-98DF-9C1CE088DFE9}" type="presParOf" srcId="{6FD8C600-42D1-4D8B-BDB1-D2746DDD6D01}" destId="{263781B4-FF72-4128-B6A9-A291AED8D26F}" srcOrd="1" destOrd="0" presId="urn:microsoft.com/office/officeart/2005/8/layout/hierarchy2"/>
    <dgm:cxn modelId="{B9F25F2E-EEB4-471D-92A1-0D4C4909DDC2}" type="presParOf" srcId="{263781B4-FF72-4128-B6A9-A291AED8D26F}" destId="{33340884-3319-49FD-9F5A-22D057BD6727}" srcOrd="0" destOrd="0" presId="urn:microsoft.com/office/officeart/2005/8/layout/hierarchy2"/>
    <dgm:cxn modelId="{514B8FF4-93A9-402F-AED9-C2F9B405ECB2}" type="presParOf" srcId="{33340884-3319-49FD-9F5A-22D057BD6727}" destId="{3D4AD334-7EFC-4D76-A943-C352519D72E3}" srcOrd="0" destOrd="0" presId="urn:microsoft.com/office/officeart/2005/8/layout/hierarchy2"/>
    <dgm:cxn modelId="{077E62D9-1917-4559-B8F7-6C30BC257276}" type="presParOf" srcId="{263781B4-FF72-4128-B6A9-A291AED8D26F}" destId="{F792CDFD-A3B6-4F30-9F27-0E5868D8485A}" srcOrd="1" destOrd="0" presId="urn:microsoft.com/office/officeart/2005/8/layout/hierarchy2"/>
    <dgm:cxn modelId="{DD3C24A3-38D6-43F8-902C-184E1DA9BA91}" type="presParOf" srcId="{F792CDFD-A3B6-4F30-9F27-0E5868D8485A}" destId="{FECF4DB2-5B18-487E-82CC-D0C4D915C3D5}" srcOrd="0" destOrd="0" presId="urn:microsoft.com/office/officeart/2005/8/layout/hierarchy2"/>
    <dgm:cxn modelId="{DDCBD100-FC7A-420E-BD8B-67FB72EF12CA}" type="presParOf" srcId="{F792CDFD-A3B6-4F30-9F27-0E5868D8485A}" destId="{58740F32-9A7A-45F7-971B-6FD9855A212D}" srcOrd="1" destOrd="0" presId="urn:microsoft.com/office/officeart/2005/8/layout/hierarchy2"/>
    <dgm:cxn modelId="{EEBC3621-1E03-41B2-A146-1BFFBA5394A0}" type="presParOf" srcId="{263781B4-FF72-4128-B6A9-A291AED8D26F}" destId="{F8EFC203-69A6-4FD6-862E-B3F7D0C606D9}" srcOrd="2" destOrd="0" presId="urn:microsoft.com/office/officeart/2005/8/layout/hierarchy2"/>
    <dgm:cxn modelId="{5D4B58B2-B628-4328-9760-6E8687A186B0}" type="presParOf" srcId="{F8EFC203-69A6-4FD6-862E-B3F7D0C606D9}" destId="{6EFAD763-0630-4964-927A-31C0DD2B8D51}" srcOrd="0" destOrd="0" presId="urn:microsoft.com/office/officeart/2005/8/layout/hierarchy2"/>
    <dgm:cxn modelId="{8CA765FF-4380-4D18-933D-3076615DE548}" type="presParOf" srcId="{263781B4-FF72-4128-B6A9-A291AED8D26F}" destId="{F7F5DF7D-3925-4C6E-9C5C-9F646154DDE3}" srcOrd="3" destOrd="0" presId="urn:microsoft.com/office/officeart/2005/8/layout/hierarchy2"/>
    <dgm:cxn modelId="{AC565AD8-D3DF-41AA-A5C2-05438199FDE9}" type="presParOf" srcId="{F7F5DF7D-3925-4C6E-9C5C-9F646154DDE3}" destId="{A3F51370-3E64-4A4C-9186-4B209F5192F3}" srcOrd="0" destOrd="0" presId="urn:microsoft.com/office/officeart/2005/8/layout/hierarchy2"/>
    <dgm:cxn modelId="{AA613008-EB0C-429A-968E-76BE6E7087C3}" type="presParOf" srcId="{F7F5DF7D-3925-4C6E-9C5C-9F646154DDE3}" destId="{D63644F4-EBCE-4B02-960C-7EDE69288FBD}" srcOrd="1" destOrd="0" presId="urn:microsoft.com/office/officeart/2005/8/layout/hierarchy2"/>
    <dgm:cxn modelId="{3D612341-41C1-4649-A841-2DFDFF6D3106}" type="presParOf" srcId="{263781B4-FF72-4128-B6A9-A291AED8D26F}" destId="{A692E3F2-2F7C-43D8-863C-4F2A2283C68E}" srcOrd="4" destOrd="0" presId="urn:microsoft.com/office/officeart/2005/8/layout/hierarchy2"/>
    <dgm:cxn modelId="{B15236A2-347F-4B24-BCA7-3D94C4F3A0BE}" type="presParOf" srcId="{A692E3F2-2F7C-43D8-863C-4F2A2283C68E}" destId="{358AE841-4DD4-4590-B67D-13BB5CBE438F}" srcOrd="0" destOrd="0" presId="urn:microsoft.com/office/officeart/2005/8/layout/hierarchy2"/>
    <dgm:cxn modelId="{F3CB3B69-EE01-4C7A-A720-5726BB433490}" type="presParOf" srcId="{263781B4-FF72-4128-B6A9-A291AED8D26F}" destId="{123F6335-5308-4D08-B328-4FC3E2BB9F27}" srcOrd="5" destOrd="0" presId="urn:microsoft.com/office/officeart/2005/8/layout/hierarchy2"/>
    <dgm:cxn modelId="{CC527EDB-16CE-449A-929C-F3B2CC666DD8}" type="presParOf" srcId="{123F6335-5308-4D08-B328-4FC3E2BB9F27}" destId="{A0C38D92-CD7C-4E5C-9B01-C754BB62129C}" srcOrd="0" destOrd="0" presId="urn:microsoft.com/office/officeart/2005/8/layout/hierarchy2"/>
    <dgm:cxn modelId="{0FEC37D0-94C6-4705-BEFF-F5A830490E7F}" type="presParOf" srcId="{123F6335-5308-4D08-B328-4FC3E2BB9F27}" destId="{93E417B2-1C87-4A08-BD38-063591A094C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FECF29-307C-4732-A4A0-84F78A100930}"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en-US"/>
        </a:p>
      </dgm:t>
    </dgm:pt>
    <dgm:pt modelId="{C3274312-728E-4DE4-85F8-8A82E48DA786}" type="pres">
      <dgm:prSet presAssocID="{F8FECF29-307C-4732-A4A0-84F78A100930}" presName="hierChild1" presStyleCnt="0">
        <dgm:presLayoutVars>
          <dgm:orgChart val="1"/>
          <dgm:chPref val="1"/>
          <dgm:dir/>
          <dgm:animOne val="branch"/>
          <dgm:animLvl val="lvl"/>
          <dgm:resizeHandles/>
        </dgm:presLayoutVars>
      </dgm:prSet>
      <dgm:spPr/>
    </dgm:pt>
  </dgm:ptLst>
  <dgm:cxnLst>
    <dgm:cxn modelId="{3C8C026E-0EE2-4A1A-BD20-C325F6CE034E}" type="presOf" srcId="{F8FECF29-307C-4732-A4A0-84F78A100930}" destId="{C3274312-728E-4DE4-85F8-8A82E48DA786}" srcOrd="0" destOrd="0" presId="urn:microsoft.com/office/officeart/2009/3/layout/HorizontalOrganizationChar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8FECF29-307C-4732-A4A0-84F78A100930}"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en-US"/>
        </a:p>
      </dgm:t>
    </dgm:pt>
    <dgm:pt modelId="{C3274312-728E-4DE4-85F8-8A82E48DA786}" type="pres">
      <dgm:prSet presAssocID="{F8FECF29-307C-4732-A4A0-84F78A100930}" presName="hierChild1" presStyleCnt="0">
        <dgm:presLayoutVars>
          <dgm:orgChart val="1"/>
          <dgm:chPref val="1"/>
          <dgm:dir/>
          <dgm:animOne val="branch"/>
          <dgm:animLvl val="lvl"/>
          <dgm:resizeHandles/>
        </dgm:presLayoutVars>
      </dgm:prSet>
      <dgm:spPr/>
    </dgm:pt>
  </dgm:ptLst>
  <dgm:cxnLst>
    <dgm:cxn modelId="{3C8C026E-0EE2-4A1A-BD20-C325F6CE034E}" type="presOf" srcId="{F8FECF29-307C-4732-A4A0-84F78A100930}" destId="{C3274312-728E-4DE4-85F8-8A82E48DA786}" srcOrd="0" destOrd="0" presId="urn:microsoft.com/office/officeart/2009/3/layout/HorizontalOrganizationChar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7502A5-2A1E-4CB0-953E-20C3CB0490A1}">
      <dsp:nvSpPr>
        <dsp:cNvPr id="0" name=""/>
        <dsp:cNvSpPr/>
      </dsp:nvSpPr>
      <dsp:spPr>
        <a:xfrm>
          <a:off x="0" y="1886970"/>
          <a:ext cx="2640535" cy="1025865"/>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GB" sz="2800" kern="1200" dirty="0">
              <a:latin typeface="Times New Roman" panose="02020603050405020304" pitchFamily="18" charset="0"/>
              <a:cs typeface="Times New Roman" panose="02020603050405020304" pitchFamily="18" charset="0"/>
            </a:rPr>
            <a:t>Commitments Emphasize</a:t>
          </a:r>
          <a:endParaRPr lang="en-US" sz="2800" kern="1200" dirty="0">
            <a:latin typeface="Times New Roman" panose="02020603050405020304" pitchFamily="18" charset="0"/>
            <a:cs typeface="Times New Roman" panose="02020603050405020304" pitchFamily="18" charset="0"/>
          </a:endParaRPr>
        </a:p>
      </dsp:txBody>
      <dsp:txXfrm>
        <a:off x="30047" y="1917017"/>
        <a:ext cx="2580441" cy="965771"/>
      </dsp:txXfrm>
    </dsp:sp>
    <dsp:sp modelId="{33340884-3319-49FD-9F5A-22D057BD6727}">
      <dsp:nvSpPr>
        <dsp:cNvPr id="0" name=""/>
        <dsp:cNvSpPr/>
      </dsp:nvSpPr>
      <dsp:spPr>
        <a:xfrm rot="18117252">
          <a:off x="2272758" y="1717438"/>
          <a:ext cx="1562486" cy="39204"/>
        </a:xfrm>
        <a:custGeom>
          <a:avLst/>
          <a:gdLst/>
          <a:ahLst/>
          <a:cxnLst/>
          <a:rect l="0" t="0" r="0" b="0"/>
          <a:pathLst>
            <a:path>
              <a:moveTo>
                <a:pt x="0" y="19602"/>
              </a:moveTo>
              <a:lnTo>
                <a:pt x="1562486" y="19602"/>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US" sz="2800" kern="1200">
            <a:latin typeface="Times New Roman" panose="02020603050405020304" pitchFamily="18" charset="0"/>
            <a:cs typeface="Times New Roman" panose="02020603050405020304" pitchFamily="18" charset="0"/>
          </a:endParaRPr>
        </a:p>
      </dsp:txBody>
      <dsp:txXfrm>
        <a:off x="3014939" y="1697978"/>
        <a:ext cx="78124" cy="78124"/>
      </dsp:txXfrm>
    </dsp:sp>
    <dsp:sp modelId="{FECF4DB2-5B18-487E-82CC-D0C4D915C3D5}">
      <dsp:nvSpPr>
        <dsp:cNvPr id="0" name=""/>
        <dsp:cNvSpPr/>
      </dsp:nvSpPr>
      <dsp:spPr>
        <a:xfrm>
          <a:off x="3467467" y="561245"/>
          <a:ext cx="7911347" cy="1025865"/>
        </a:xfrm>
        <a:prstGeom prst="roundRect">
          <a:avLst>
            <a:gd name="adj" fmla="val 10000"/>
          </a:avLst>
        </a:prstGeom>
        <a:blipFill rotWithShape="0">
          <a:blip xmlns:r="http://schemas.openxmlformats.org/officeDocument/2006/relationships" r:embed="rId1"/>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effectLst/>
              <a:latin typeface="Times New Roman" panose="02020603050405020304" pitchFamily="18" charset="0"/>
              <a:ea typeface="Aptos" panose="020B0004020202020204" pitchFamily="34" charset="0"/>
              <a:cs typeface="Times New Roman" panose="02020603050405020304" pitchFamily="18" charset="0"/>
            </a:rPr>
            <a:t>Beneficial ownership transparency</a:t>
          </a:r>
          <a:endParaRPr lang="en-US" sz="2800" kern="1200" dirty="0">
            <a:latin typeface="Times New Roman" panose="02020603050405020304" pitchFamily="18" charset="0"/>
            <a:cs typeface="Times New Roman" panose="02020603050405020304" pitchFamily="18" charset="0"/>
          </a:endParaRPr>
        </a:p>
      </dsp:txBody>
      <dsp:txXfrm>
        <a:off x="3497514" y="591292"/>
        <a:ext cx="7851253" cy="965771"/>
      </dsp:txXfrm>
    </dsp:sp>
    <dsp:sp modelId="{F8EFC203-69A6-4FD6-862E-B3F7D0C606D9}">
      <dsp:nvSpPr>
        <dsp:cNvPr id="0" name=""/>
        <dsp:cNvSpPr/>
      </dsp:nvSpPr>
      <dsp:spPr>
        <a:xfrm rot="21413557">
          <a:off x="2639926" y="2357855"/>
          <a:ext cx="828149" cy="39204"/>
        </a:xfrm>
        <a:custGeom>
          <a:avLst/>
          <a:gdLst/>
          <a:ahLst/>
          <a:cxnLst/>
          <a:rect l="0" t="0" r="0" b="0"/>
          <a:pathLst>
            <a:path>
              <a:moveTo>
                <a:pt x="0" y="19602"/>
              </a:moveTo>
              <a:lnTo>
                <a:pt x="828149" y="19602"/>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US" sz="2800" kern="1200">
            <a:latin typeface="Times New Roman" panose="02020603050405020304" pitchFamily="18" charset="0"/>
            <a:cs typeface="Times New Roman" panose="02020603050405020304" pitchFamily="18" charset="0"/>
          </a:endParaRPr>
        </a:p>
      </dsp:txBody>
      <dsp:txXfrm>
        <a:off x="3033297" y="2356753"/>
        <a:ext cx="41407" cy="41407"/>
      </dsp:txXfrm>
    </dsp:sp>
    <dsp:sp modelId="{A3F51370-3E64-4A4C-9186-4B209F5192F3}">
      <dsp:nvSpPr>
        <dsp:cNvPr id="0" name=""/>
        <dsp:cNvSpPr/>
      </dsp:nvSpPr>
      <dsp:spPr>
        <a:xfrm>
          <a:off x="3467467" y="1740990"/>
          <a:ext cx="8141162" cy="1228042"/>
        </a:xfrm>
        <a:prstGeom prst="roundRect">
          <a:avLst>
            <a:gd name="adj" fmla="val 10000"/>
          </a:avLst>
        </a:prstGeom>
        <a:solidFill>
          <a:schemeClr val="accent1">
            <a:lumMod val="40000"/>
            <a:lumOff val="6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effectLst/>
              <a:latin typeface="Times New Roman" panose="02020603050405020304" pitchFamily="18" charset="0"/>
              <a:ea typeface="Aptos" panose="020B0004020202020204" pitchFamily="34" charset="0"/>
              <a:cs typeface="Times New Roman" panose="02020603050405020304" pitchFamily="18" charset="0"/>
            </a:rPr>
            <a:t>Combating trade mis-invoicing and enhancing customs cooperation</a:t>
          </a:r>
          <a:endParaRPr lang="en-US" sz="2400" kern="1200" dirty="0">
            <a:latin typeface="Times New Roman" panose="02020603050405020304" pitchFamily="18" charset="0"/>
            <a:cs typeface="Times New Roman" panose="02020603050405020304" pitchFamily="18" charset="0"/>
          </a:endParaRPr>
        </a:p>
      </dsp:txBody>
      <dsp:txXfrm>
        <a:off x="3503435" y="1776958"/>
        <a:ext cx="8069226" cy="1156106"/>
      </dsp:txXfrm>
    </dsp:sp>
    <dsp:sp modelId="{A692E3F2-2F7C-43D8-863C-4F2A2283C68E}">
      <dsp:nvSpPr>
        <dsp:cNvPr id="0" name=""/>
        <dsp:cNvSpPr/>
      </dsp:nvSpPr>
      <dsp:spPr>
        <a:xfrm rot="3372881">
          <a:off x="2310468" y="2998271"/>
          <a:ext cx="1487067" cy="39204"/>
        </a:xfrm>
        <a:custGeom>
          <a:avLst/>
          <a:gdLst/>
          <a:ahLst/>
          <a:cxnLst/>
          <a:rect l="0" t="0" r="0" b="0"/>
          <a:pathLst>
            <a:path>
              <a:moveTo>
                <a:pt x="0" y="19602"/>
              </a:moveTo>
              <a:lnTo>
                <a:pt x="1487067" y="19602"/>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US" sz="2800" kern="1200">
            <a:latin typeface="Times New Roman" panose="02020603050405020304" pitchFamily="18" charset="0"/>
            <a:cs typeface="Times New Roman" panose="02020603050405020304" pitchFamily="18" charset="0"/>
          </a:endParaRPr>
        </a:p>
      </dsp:txBody>
      <dsp:txXfrm>
        <a:off x="3016824" y="2980697"/>
        <a:ext cx="74353" cy="74353"/>
      </dsp:txXfrm>
    </dsp:sp>
    <dsp:sp modelId="{A0C38D92-CD7C-4E5C-9B01-C754BB62129C}">
      <dsp:nvSpPr>
        <dsp:cNvPr id="0" name=""/>
        <dsp:cNvSpPr/>
      </dsp:nvSpPr>
      <dsp:spPr>
        <a:xfrm>
          <a:off x="3467467" y="3122912"/>
          <a:ext cx="8197830" cy="1025865"/>
        </a:xfrm>
        <a:prstGeom prst="roundRect">
          <a:avLst>
            <a:gd name="adj" fmla="val 10000"/>
          </a:avLst>
        </a:prstGeom>
        <a:solidFill>
          <a:srgbClr val="92D05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effectLst/>
              <a:latin typeface="Times New Roman" panose="02020603050405020304" pitchFamily="18" charset="0"/>
              <a:ea typeface="Aptos" panose="020B0004020202020204" pitchFamily="34" charset="0"/>
              <a:cs typeface="Times New Roman" panose="02020603050405020304" pitchFamily="18" charset="0"/>
            </a:rPr>
            <a:t>Strengthening asset recovery and return mechanisms</a:t>
          </a:r>
          <a:endParaRPr lang="en-US" sz="2400" kern="1200" dirty="0">
            <a:latin typeface="Times New Roman" panose="02020603050405020304" pitchFamily="18" charset="0"/>
            <a:cs typeface="Times New Roman" panose="02020603050405020304" pitchFamily="18" charset="0"/>
          </a:endParaRPr>
        </a:p>
      </dsp:txBody>
      <dsp:txXfrm>
        <a:off x="3497514" y="3152959"/>
        <a:ext cx="8137736" cy="9657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CD3C8DE8-BA0E-4DA2-95BE-C8A86B9CC138}" type="datetimeFigureOut">
              <a:rPr lang="en-US" smtClean="0"/>
              <a:t>6/26/2026</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F659C306-965E-4D9F-BE84-E09AC9C6A761}" type="slidenum">
              <a:rPr lang="en-US" smtClean="0"/>
              <a:t>‹#›</a:t>
            </a:fld>
            <a:endParaRPr lang="en-US"/>
          </a:p>
        </p:txBody>
      </p:sp>
    </p:spTree>
    <p:extLst>
      <p:ext uri="{BB962C8B-B14F-4D97-AF65-F5344CB8AC3E}">
        <p14:creationId xmlns:p14="http://schemas.microsoft.com/office/powerpoint/2010/main" val="2144234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hdl.handle.net/10855/46555"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hdl.handle.net/10855/46555"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hdl.handle.net/10855/46555"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hdl.handle.net/10855/46555"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hdl.handle.net/10855/46555"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9C306-965E-4D9F-BE84-E09AC9C6A761}" type="slidenum">
              <a:rPr lang="en-US" smtClean="0"/>
              <a:t>1</a:t>
            </a:fld>
            <a:endParaRPr lang="en-US"/>
          </a:p>
        </p:txBody>
      </p:sp>
    </p:spTree>
    <p:extLst>
      <p:ext uri="{BB962C8B-B14F-4D97-AF65-F5344CB8AC3E}">
        <p14:creationId xmlns:p14="http://schemas.microsoft.com/office/powerpoint/2010/main" val="469299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D1EDA-FD16-9289-CAA3-A74894626C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C94931-8329-3D67-FE60-88D51D1563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21E3BA-B944-EB09-0B62-5D2DE3F9EC64}"/>
              </a:ext>
            </a:extLst>
          </p:cNvPr>
          <p:cNvSpPr>
            <a:spLocks noGrp="1"/>
          </p:cNvSpPr>
          <p:nvPr>
            <p:ph type="body" idx="1"/>
          </p:nvPr>
        </p:nvSpPr>
        <p:spPr/>
        <p:txBody>
          <a:bodyPr/>
          <a:lstStyle/>
          <a:p>
            <a:pPr algn="just"/>
            <a:r>
              <a:rPr lang="en-US" sz="1200" dirty="0">
                <a:solidFill>
                  <a:srgbClr val="000000"/>
                </a:solidFill>
                <a:effectLst/>
                <a:latin typeface="Times New Roman" panose="02020603050405020304" pitchFamily="18" charset="0"/>
                <a:ea typeface="Times New Roman" panose="02020603050405020304" pitchFamily="18" charset="0"/>
              </a:rPr>
              <a:t>More than 44 African countries have undertaken reforms to improve public financial management systems, including the adoption of medium-term expenditure frameworks, performance-based budgeting, and integrated financial management information systems. These reforms were aimed at contributing to better planning, execution, and monitoring of public expenditures. Nevertheless, several challenges continue to inhibit public financial management efficiency mostly arising from weak institutional capacities, limited technical expertise, corruption and the need for greater transparency and accountability frameworks in public planning and expenditure monitoring. Moreover, fragmented budgeting processes which exclude tax expenditures granted for various reasons and weak links between planning and budgeting further hinder the effective allocation and use of public resources. Strengthening anti-corruption measures and promoting good governance remain essential to ensuring that public funds are used effectively and contribute to sustainable development.</a:t>
            </a:r>
            <a:endParaRPr lang="en-GB" sz="1200" dirty="0">
              <a:effectLst/>
              <a:latin typeface="Times New Roman" panose="02020603050405020304" pitchFamily="18" charset="0"/>
              <a:ea typeface="Times New Roman" panose="02020603050405020304" pitchFamily="18" charset="0"/>
            </a:endParaRPr>
          </a:p>
          <a:p>
            <a:pPr algn="just"/>
            <a:r>
              <a:rPr lang="en-US" sz="1200" dirty="0">
                <a:solidFill>
                  <a:srgbClr val="222222"/>
                </a:solidFill>
                <a:effectLst/>
                <a:highlight>
                  <a:srgbClr val="FFFFFF"/>
                </a:highligh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https://papers.ssrn.com/sol3/papers.cfm?abstract_id=3043168</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https://www.uneca.org/economic-governance-report-ii-%28egr-ii%29</a:t>
            </a:r>
            <a:endParaRPr lang="en-GB" sz="1200" dirty="0">
              <a:effectLst/>
              <a:latin typeface="Times New Roman" panose="02020603050405020304" pitchFamily="18" charset="0"/>
              <a:ea typeface="Times New Roman" panose="02020603050405020304" pitchFamily="18" charset="0"/>
            </a:endParaRPr>
          </a:p>
          <a:p>
            <a:r>
              <a:rPr lang="en-US" sz="1200" u="sng" dirty="0">
                <a:solidFill>
                  <a:srgbClr val="415262"/>
                </a:solidFill>
                <a:effectLst/>
                <a:highlight>
                  <a:srgbClr val="FFFFFF"/>
                </a:highlight>
                <a:latin typeface="Times New Roman" panose="02020603050405020304" pitchFamily="18" charset="0"/>
                <a:ea typeface="Times New Roman" panose="02020603050405020304" pitchFamily="18" charset="0"/>
                <a:hlinkClick r:id="rId3"/>
              </a:rPr>
              <a:t>https://hdl.handle.net/10855/46555</a:t>
            </a:r>
            <a:endParaRPr lang="en-GB" sz="12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8F75611D-4426-FB20-BCB1-F4898BB804E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59C306-965E-4D9F-BE84-E09AC9C6A7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4040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sz="1200" dirty="0">
                <a:solidFill>
                  <a:srgbClr val="000000"/>
                </a:solidFill>
                <a:effectLst/>
                <a:latin typeface="Times New Roman" panose="02020603050405020304" pitchFamily="18" charset="0"/>
                <a:ea typeface="Times New Roman" panose="02020603050405020304" pitchFamily="18" charset="0"/>
              </a:rPr>
              <a:t>More than 44 African countries have undertaken reforms to improve public financial management systems, including the adoption of medium-term expenditure frameworks, performance-based budgeting, and integrated financial management information systems. These reforms were aimed at contributing to better planning, execution, and monitoring of public expenditures. Nevertheless, several challenges continue to inhibit public financial management efficiency mostly arising from weak institutional capacities, limited technical expertise, corruption and the need for greater transparency and accountability frameworks in public planning and expenditure monitoring. Moreover, fragmented budgeting processes which exclude tax expenditures granted for various reasons and weak links between planning and budgeting further hinder the effective allocation and use of public resources. Strengthening anti-corruption measures and promoting good governance remain essential to ensuring that public funds are used effectively and contribute to sustainable development.</a:t>
            </a:r>
            <a:endParaRPr lang="en-GB" sz="1200" dirty="0">
              <a:effectLst/>
              <a:latin typeface="Times New Roman" panose="02020603050405020304" pitchFamily="18" charset="0"/>
              <a:ea typeface="Times New Roman" panose="02020603050405020304" pitchFamily="18" charset="0"/>
            </a:endParaRPr>
          </a:p>
          <a:p>
            <a:pPr algn="just"/>
            <a:r>
              <a:rPr lang="en-US" sz="1200" dirty="0">
                <a:solidFill>
                  <a:srgbClr val="222222"/>
                </a:solidFill>
                <a:effectLst/>
                <a:highlight>
                  <a:srgbClr val="FFFFFF"/>
                </a:highligh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https://papers.ssrn.com/sol3/papers.cfm?abstract_id=3043168</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https://www.uneca.org/economic-governance-report-ii-%28egr-ii%29</a:t>
            </a:r>
            <a:endParaRPr lang="en-GB" sz="1200" dirty="0">
              <a:effectLst/>
              <a:latin typeface="Times New Roman" panose="02020603050405020304" pitchFamily="18" charset="0"/>
              <a:ea typeface="Times New Roman" panose="02020603050405020304" pitchFamily="18" charset="0"/>
            </a:endParaRPr>
          </a:p>
          <a:p>
            <a:r>
              <a:rPr lang="en-US" sz="1200" u="sng" dirty="0">
                <a:solidFill>
                  <a:srgbClr val="415262"/>
                </a:solidFill>
                <a:effectLst/>
                <a:highlight>
                  <a:srgbClr val="FFFFFF"/>
                </a:highlight>
                <a:latin typeface="Times New Roman" panose="02020603050405020304" pitchFamily="18" charset="0"/>
                <a:ea typeface="Times New Roman" panose="02020603050405020304" pitchFamily="18" charset="0"/>
                <a:hlinkClick r:id="rId3"/>
              </a:rPr>
              <a:t>https://hdl.handle.net/10855/46555</a:t>
            </a:r>
            <a:endParaRPr lang="en-GB" sz="12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59C306-965E-4D9F-BE84-E09AC9C6A7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6371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8F576-86A8-05B3-8B9D-EF9662F0A3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65D124-ADCA-BC54-3D7A-F147A99A1A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75D432-7495-F53F-9DBC-B9A647D03C47}"/>
              </a:ext>
            </a:extLst>
          </p:cNvPr>
          <p:cNvSpPr>
            <a:spLocks noGrp="1"/>
          </p:cNvSpPr>
          <p:nvPr>
            <p:ph type="body" idx="1"/>
          </p:nvPr>
        </p:nvSpPr>
        <p:spPr/>
        <p:txBody>
          <a:bodyPr/>
          <a:lstStyle/>
          <a:p>
            <a:pPr algn="just"/>
            <a:r>
              <a:rPr lang="en-US" sz="1200" dirty="0">
                <a:solidFill>
                  <a:srgbClr val="000000"/>
                </a:solidFill>
                <a:effectLst/>
                <a:latin typeface="Times New Roman" panose="02020603050405020304" pitchFamily="18" charset="0"/>
                <a:ea typeface="Times New Roman" panose="02020603050405020304" pitchFamily="18" charset="0"/>
              </a:rPr>
              <a:t>More than 44 African countries have undertaken reforms to improve public financial management systems, including the adoption of medium-term expenditure frameworks, performance-based budgeting, and integrated financial management information systems. These reforms were aimed at contributing to better planning, execution, and monitoring of public expenditures. Nevertheless, several challenges continue to inhibit public financial management efficiency mostly arising from weak institutional capacities, limited technical expertise, corruption and the need for greater transparency and accountability frameworks in public planning and expenditure monitoring. Moreover, fragmented budgeting processes which exclude tax expenditures granted for various reasons and weak links between planning and budgeting further hinder the effective allocation and use of public resources. Strengthening anti-corruption measures and promoting good governance remain essential to ensuring that public funds are used effectively and contribute to sustainable development.</a:t>
            </a:r>
            <a:endParaRPr lang="en-GB" sz="1200" dirty="0">
              <a:effectLst/>
              <a:latin typeface="Times New Roman" panose="02020603050405020304" pitchFamily="18" charset="0"/>
              <a:ea typeface="Times New Roman" panose="02020603050405020304" pitchFamily="18" charset="0"/>
            </a:endParaRPr>
          </a:p>
          <a:p>
            <a:pPr algn="just"/>
            <a:r>
              <a:rPr lang="en-US" sz="1200" dirty="0">
                <a:solidFill>
                  <a:srgbClr val="222222"/>
                </a:solidFill>
                <a:effectLst/>
                <a:highlight>
                  <a:srgbClr val="FFFFFF"/>
                </a:highligh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https://papers.ssrn.com/sol3/papers.cfm?abstract_id=3043168</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https://www.uneca.org/economic-governance-report-ii-%28egr-ii%29</a:t>
            </a:r>
            <a:endParaRPr lang="en-GB" sz="1200" dirty="0">
              <a:effectLst/>
              <a:latin typeface="Times New Roman" panose="02020603050405020304" pitchFamily="18" charset="0"/>
              <a:ea typeface="Times New Roman" panose="02020603050405020304" pitchFamily="18" charset="0"/>
            </a:endParaRPr>
          </a:p>
          <a:p>
            <a:r>
              <a:rPr lang="en-US" sz="1200" u="sng" dirty="0">
                <a:solidFill>
                  <a:srgbClr val="415262"/>
                </a:solidFill>
                <a:effectLst/>
                <a:highlight>
                  <a:srgbClr val="FFFFFF"/>
                </a:highlight>
                <a:latin typeface="Times New Roman" panose="02020603050405020304" pitchFamily="18" charset="0"/>
                <a:ea typeface="Times New Roman" panose="02020603050405020304" pitchFamily="18" charset="0"/>
                <a:hlinkClick r:id="rId3"/>
              </a:rPr>
              <a:t>https://hdl.handle.net/10855/46555</a:t>
            </a:r>
            <a:endParaRPr lang="en-GB" sz="12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FBB7EAF5-25B0-68E0-C634-3E5FBAF61B1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59C306-965E-4D9F-BE84-E09AC9C6A7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022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67607-687B-B15D-0593-A02486B71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6C057F-63BA-5F70-835C-80EEA0D098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DEDFA9-1182-E679-D3A0-1D2D35893C01}"/>
              </a:ext>
            </a:extLst>
          </p:cNvPr>
          <p:cNvSpPr>
            <a:spLocks noGrp="1"/>
          </p:cNvSpPr>
          <p:nvPr>
            <p:ph type="body" idx="1"/>
          </p:nvPr>
        </p:nvSpPr>
        <p:spPr/>
        <p:txBody>
          <a:bodyPr/>
          <a:lstStyle/>
          <a:p>
            <a:pPr algn="just"/>
            <a:r>
              <a:rPr lang="en-US" sz="1200" dirty="0">
                <a:solidFill>
                  <a:srgbClr val="000000"/>
                </a:solidFill>
                <a:effectLst/>
                <a:latin typeface="Times New Roman" panose="02020603050405020304" pitchFamily="18" charset="0"/>
                <a:ea typeface="Times New Roman" panose="02020603050405020304" pitchFamily="18" charset="0"/>
              </a:rPr>
              <a:t>More than 44 African countries have undertaken reforms to improve public financial management systems, including the adoption of medium-term expenditure frameworks, performance-based budgeting, and integrated financial management information systems. These reforms were aimed at contributing to better planning, execution, and monitoring of public expenditures. Nevertheless, several challenges continue to inhibit public financial management efficiency mostly arising from weak institutional capacities, limited technical expertise, corruption and the need for greater transparency and accountability frameworks in public planning and expenditure monitoring. Moreover, fragmented budgeting processes which exclude tax expenditures granted for various reasons and weak links between planning and budgeting further hinder the effective allocation and use of public resources. Strengthening anti-corruption measures and promoting good governance remain essential to ensuring that public funds are used effectively and contribute to sustainable development.</a:t>
            </a:r>
            <a:endParaRPr lang="en-GB" sz="1200" dirty="0">
              <a:effectLst/>
              <a:latin typeface="Times New Roman" panose="02020603050405020304" pitchFamily="18" charset="0"/>
              <a:ea typeface="Times New Roman" panose="02020603050405020304" pitchFamily="18" charset="0"/>
            </a:endParaRPr>
          </a:p>
          <a:p>
            <a:pPr algn="just"/>
            <a:r>
              <a:rPr lang="en-US" sz="1200" dirty="0">
                <a:solidFill>
                  <a:srgbClr val="222222"/>
                </a:solidFill>
                <a:effectLst/>
                <a:highlight>
                  <a:srgbClr val="FFFFFF"/>
                </a:highligh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https://papers.ssrn.com/sol3/papers.cfm?abstract_id=3043168</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https://www.uneca.org/economic-governance-report-ii-%28egr-ii%29</a:t>
            </a:r>
            <a:endParaRPr lang="en-GB" sz="1200" dirty="0">
              <a:effectLst/>
              <a:latin typeface="Times New Roman" panose="02020603050405020304" pitchFamily="18" charset="0"/>
              <a:ea typeface="Times New Roman" panose="02020603050405020304" pitchFamily="18" charset="0"/>
            </a:endParaRPr>
          </a:p>
          <a:p>
            <a:r>
              <a:rPr lang="en-US" sz="1200" u="sng" dirty="0">
                <a:solidFill>
                  <a:srgbClr val="415262"/>
                </a:solidFill>
                <a:effectLst/>
                <a:highlight>
                  <a:srgbClr val="FFFFFF"/>
                </a:highlight>
                <a:latin typeface="Times New Roman" panose="02020603050405020304" pitchFamily="18" charset="0"/>
                <a:ea typeface="Times New Roman" panose="02020603050405020304" pitchFamily="18" charset="0"/>
                <a:hlinkClick r:id="rId3"/>
              </a:rPr>
              <a:t>https://hdl.handle.net/10855/46555</a:t>
            </a:r>
            <a:endParaRPr lang="en-GB" sz="12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3FFB1F9B-6059-E75B-20BD-BD03DC4423C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59C306-965E-4D9F-BE84-E09AC9C6A7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1281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8F576-86A8-05B3-8B9D-EF9662F0A3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65D124-ADCA-BC54-3D7A-F147A99A1A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75D432-7495-F53F-9DBC-B9A647D03C47}"/>
              </a:ext>
            </a:extLst>
          </p:cNvPr>
          <p:cNvSpPr>
            <a:spLocks noGrp="1"/>
          </p:cNvSpPr>
          <p:nvPr>
            <p:ph type="body" idx="1"/>
          </p:nvPr>
        </p:nvSpPr>
        <p:spPr/>
        <p:txBody>
          <a:bodyPr/>
          <a:lstStyle/>
          <a:p>
            <a:pPr algn="just"/>
            <a:r>
              <a:rPr lang="en-US" sz="1200" dirty="0">
                <a:solidFill>
                  <a:srgbClr val="000000"/>
                </a:solidFill>
                <a:effectLst/>
                <a:latin typeface="Times New Roman" panose="02020603050405020304" pitchFamily="18" charset="0"/>
                <a:ea typeface="Times New Roman" panose="02020603050405020304" pitchFamily="18" charset="0"/>
              </a:rPr>
              <a:t>More than 44 African countries have undertaken reforms to improve public financial management systems, including the adoption of medium-term expenditure frameworks, performance-based budgeting, and integrated financial management information systems. These reforms were aimed at contributing to better planning, execution, and monitoring of public expenditures. Nevertheless, several challenges continue to inhibit public financial management efficiency mostly arising from weak institutional capacities, limited technical expertise, corruption and the need for greater transparency and accountability frameworks in public planning and expenditure monitoring. Moreover, fragmented budgeting processes which exclude tax expenditures granted for various reasons and weak links between planning and budgeting further hinder the effective allocation and use of public resources. Strengthening anti-corruption measures and promoting good governance remain essential to ensuring that public funds are used effectively and contribute to sustainable development.</a:t>
            </a:r>
            <a:endParaRPr lang="en-GB" sz="1200" dirty="0">
              <a:effectLst/>
              <a:latin typeface="Times New Roman" panose="02020603050405020304" pitchFamily="18" charset="0"/>
              <a:ea typeface="Times New Roman" panose="02020603050405020304" pitchFamily="18" charset="0"/>
            </a:endParaRPr>
          </a:p>
          <a:p>
            <a:pPr algn="just"/>
            <a:r>
              <a:rPr lang="en-US" sz="1200" dirty="0">
                <a:solidFill>
                  <a:srgbClr val="222222"/>
                </a:solidFill>
                <a:effectLst/>
                <a:highlight>
                  <a:srgbClr val="FFFFFF"/>
                </a:highligh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https://papers.ssrn.com/sol3/papers.cfm?abstract_id=3043168</a:t>
            </a:r>
            <a:endParaRPr lang="en-GB" sz="1200" dirty="0">
              <a:effectLst/>
              <a:latin typeface="Times New Roman" panose="02020603050405020304" pitchFamily="18" charset="0"/>
              <a:ea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rPr>
              <a:t>https://www.uneca.org/economic-governance-report-ii-%28egr-ii%29</a:t>
            </a:r>
            <a:endParaRPr lang="en-GB" sz="1200" dirty="0">
              <a:effectLst/>
              <a:latin typeface="Times New Roman" panose="02020603050405020304" pitchFamily="18" charset="0"/>
              <a:ea typeface="Times New Roman" panose="02020603050405020304" pitchFamily="18" charset="0"/>
            </a:endParaRPr>
          </a:p>
          <a:p>
            <a:r>
              <a:rPr lang="en-US" sz="1200" u="sng" dirty="0">
                <a:solidFill>
                  <a:srgbClr val="415262"/>
                </a:solidFill>
                <a:effectLst/>
                <a:highlight>
                  <a:srgbClr val="FFFFFF"/>
                </a:highlight>
                <a:latin typeface="Times New Roman" panose="02020603050405020304" pitchFamily="18" charset="0"/>
                <a:ea typeface="Times New Roman" panose="02020603050405020304" pitchFamily="18" charset="0"/>
                <a:hlinkClick r:id="rId3"/>
              </a:rPr>
              <a:t>https://hdl.handle.net/10855/46555</a:t>
            </a:r>
            <a:endParaRPr lang="en-GB" sz="12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FBB7EAF5-25B0-68E0-C634-3E5FBAF61B1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59C306-965E-4D9F-BE84-E09AC9C6A7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022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BB851-04AD-4A7F-B9F2-7E4598AA43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51011CE-C8CA-4A62-864A-EC61709322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60F2661-A2E0-4C63-A6B2-E596004C5D51}"/>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5" name="Footer Placeholder 4">
            <a:extLst>
              <a:ext uri="{FF2B5EF4-FFF2-40B4-BE49-F238E27FC236}">
                <a16:creationId xmlns:a16="http://schemas.microsoft.com/office/drawing/2014/main" id="{40D8B5B9-7718-4BF6-AD93-79690F8F16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195939-95EC-45B6-B1BE-103188F3E1A8}"/>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794148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B7BB3-1B04-40F8-94D4-818A5FAFDB4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0617EF-441E-482F-8EF2-47921D2E3F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190129-1CCB-438D-B625-B35EF23BFAAF}"/>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5" name="Footer Placeholder 4">
            <a:extLst>
              <a:ext uri="{FF2B5EF4-FFF2-40B4-BE49-F238E27FC236}">
                <a16:creationId xmlns:a16="http://schemas.microsoft.com/office/drawing/2014/main" id="{C54B95CD-2551-41E8-B3D0-E3A4BBBA2B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D1E9D9-D033-45F6-8210-7175D892D509}"/>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726888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59AB22-5FD4-4F54-A1AA-1866A87A40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349245-8EC7-49E9-BCEE-3D44AC3330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930F69-AB1C-4C52-BF45-82E2C64116C7}"/>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5" name="Footer Placeholder 4">
            <a:extLst>
              <a:ext uri="{FF2B5EF4-FFF2-40B4-BE49-F238E27FC236}">
                <a16:creationId xmlns:a16="http://schemas.microsoft.com/office/drawing/2014/main" id="{BB6B809F-1FEA-426F-9B97-7E6DCF801D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C444AF-4A53-4AB8-9BF8-D8783B3B1532}"/>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927527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200" y="1825625"/>
            <a:ext cx="11289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Content Placeholder 4">
            <a:extLst>
              <a:ext uri="{FF2B5EF4-FFF2-40B4-BE49-F238E27FC236}">
                <a16:creationId xmlns:a16="http://schemas.microsoft.com/office/drawing/2014/main" id="{5B475743-3A64-A74D-A307-659BB60BB78B}"/>
              </a:ext>
            </a:extLst>
          </p:cNvPr>
          <p:cNvPicPr>
            <a:picLocks noChangeAspect="1"/>
          </p:cNvPicPr>
          <p:nvPr userDrawn="1"/>
        </p:nvPicPr>
        <p:blipFill rotWithShape="1">
          <a:blip r:embed="rId2"/>
          <a:srcRect t="94676"/>
          <a:stretch/>
        </p:blipFill>
        <p:spPr>
          <a:xfrm>
            <a:off x="0" y="6492880"/>
            <a:ext cx="12192000" cy="365127"/>
          </a:xfrm>
          <a:prstGeom prst="rect">
            <a:avLst/>
          </a:prstGeom>
        </p:spPr>
      </p:pic>
    </p:spTree>
    <p:extLst>
      <p:ext uri="{BB962C8B-B14F-4D97-AF65-F5344CB8AC3E}">
        <p14:creationId xmlns:p14="http://schemas.microsoft.com/office/powerpoint/2010/main" val="1015565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PresentationFro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6D54DF-72D2-FE49-A5B9-714BC5CD175F}"/>
              </a:ext>
            </a:extLst>
          </p:cNvPr>
          <p:cNvPicPr>
            <a:picLocks noChangeAspect="1"/>
          </p:cNvPicPr>
          <p:nvPr userDrawn="1"/>
        </p:nvPicPr>
        <p:blipFill>
          <a:blip r:embed="rId2"/>
          <a:srcRect/>
          <a:stretch/>
        </p:blipFill>
        <p:spPr>
          <a:xfrm>
            <a:off x="0" y="0"/>
            <a:ext cx="12192000" cy="2832100"/>
          </a:xfrm>
          <a:prstGeom prst="rect">
            <a:avLst/>
          </a:prstGeom>
        </p:spPr>
      </p:pic>
      <p:sp>
        <p:nvSpPr>
          <p:cNvPr id="2" name="Title 1">
            <a:extLst>
              <a:ext uri="{FF2B5EF4-FFF2-40B4-BE49-F238E27FC236}">
                <a16:creationId xmlns:a16="http://schemas.microsoft.com/office/drawing/2014/main" id="{F85A2DDD-2812-9742-BE95-02C91D568D44}"/>
              </a:ext>
            </a:extLst>
          </p:cNvPr>
          <p:cNvSpPr>
            <a:spLocks noGrp="1"/>
          </p:cNvSpPr>
          <p:nvPr>
            <p:ph type="title"/>
          </p:nvPr>
        </p:nvSpPr>
        <p:spPr>
          <a:xfrm>
            <a:off x="510300" y="2334218"/>
            <a:ext cx="11171400" cy="1366582"/>
          </a:xfrm>
        </p:spPr>
        <p:txBody>
          <a:bodyPr>
            <a:normAutofit/>
          </a:bodyPr>
          <a:lstStyle>
            <a:lvl1pPr algn="ctr">
              <a:defRPr sz="3200" b="1" i="0" baseline="0">
                <a:latin typeface="Lucida Sans" panose="020B0602030504020204" pitchFamily="34" charset="77"/>
              </a:defRPr>
            </a:lvl1pPr>
          </a:lstStyle>
          <a:p>
            <a:r>
              <a:rPr lang="en-US"/>
              <a:t>Click to edit Master title style</a:t>
            </a:r>
            <a:endParaRPr lang="en-US" dirty="0"/>
          </a:p>
        </p:txBody>
      </p:sp>
      <p:pic>
        <p:nvPicPr>
          <p:cNvPr id="8" name="Picture 7">
            <a:extLst>
              <a:ext uri="{FF2B5EF4-FFF2-40B4-BE49-F238E27FC236}">
                <a16:creationId xmlns:a16="http://schemas.microsoft.com/office/drawing/2014/main" id="{72CB5E21-FDD3-CF44-B7FC-A065DB6444BE}"/>
              </a:ext>
            </a:extLst>
          </p:cNvPr>
          <p:cNvPicPr>
            <a:picLocks noChangeAspect="1"/>
          </p:cNvPicPr>
          <p:nvPr userDrawn="1"/>
        </p:nvPicPr>
        <p:blipFill rotWithShape="1">
          <a:blip r:embed="rId3"/>
          <a:srcRect b="8520"/>
          <a:stretch/>
        </p:blipFill>
        <p:spPr>
          <a:xfrm>
            <a:off x="9537700" y="5524500"/>
            <a:ext cx="1955800" cy="921970"/>
          </a:xfrm>
          <a:prstGeom prst="rect">
            <a:avLst/>
          </a:prstGeom>
        </p:spPr>
      </p:pic>
    </p:spTree>
    <p:extLst>
      <p:ext uri="{BB962C8B-B14F-4D97-AF65-F5344CB8AC3E}">
        <p14:creationId xmlns:p14="http://schemas.microsoft.com/office/powerpoint/2010/main" val="2404117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55FD4-2B07-40B2-BA58-80DBCF9641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238FCD-A5D6-433C-A206-D008844AF1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70FF4D-CA56-4717-ABDC-186A75730572}"/>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5" name="Footer Placeholder 4">
            <a:extLst>
              <a:ext uri="{FF2B5EF4-FFF2-40B4-BE49-F238E27FC236}">
                <a16:creationId xmlns:a16="http://schemas.microsoft.com/office/drawing/2014/main" id="{20A9EC33-1B3A-41C1-831E-47507E9971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35A230-E4ED-48C6-9665-89EEA1F00A25}"/>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688145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B06CA-A91C-463A-9132-AB2BDDF298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701C752-AFE6-46AE-9B3B-667AD6EB33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3EEA14-F36A-4E5D-AB5E-A045A919FA89}"/>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5" name="Footer Placeholder 4">
            <a:extLst>
              <a:ext uri="{FF2B5EF4-FFF2-40B4-BE49-F238E27FC236}">
                <a16:creationId xmlns:a16="http://schemas.microsoft.com/office/drawing/2014/main" id="{98D7592F-9434-475D-BEEF-F26B554639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349E0A-5713-4AD6-9C0A-31D0E56EA981}"/>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2341531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FDA54-5EE0-437A-A366-B4E795AA15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FB2B8B9-48AA-473D-8465-303F5C1543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1994FE-5BFA-4749-BB4F-50D4A96363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4A5AD0E-667F-47EE-859D-8F17F97C0D06}"/>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6" name="Footer Placeholder 5">
            <a:extLst>
              <a:ext uri="{FF2B5EF4-FFF2-40B4-BE49-F238E27FC236}">
                <a16:creationId xmlns:a16="http://schemas.microsoft.com/office/drawing/2014/main" id="{74484958-7B63-495B-9A9C-3C0387959E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0EB2B5-C47D-4619-BC0E-8E333061E825}"/>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869460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3DD3-6038-4862-8DB3-24380EC2A4F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C8E760-BAC1-4DEF-8E58-6B7C220973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2CFF46-DEBD-411C-8217-3ACB2C1FC2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B2B3EF4-496D-4336-9C68-EACDECCBFF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AFB02D-8903-4425-BC6D-636F4314EB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09CF9A4-BF82-497C-A256-A1AA84F729AB}"/>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8" name="Footer Placeholder 7">
            <a:extLst>
              <a:ext uri="{FF2B5EF4-FFF2-40B4-BE49-F238E27FC236}">
                <a16:creationId xmlns:a16="http://schemas.microsoft.com/office/drawing/2014/main" id="{7D8946E5-FF08-4181-8B4E-7255DDEE474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548B684-9E3E-445B-A843-19A39B1EE4FC}"/>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415777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8218D-09D4-4EFF-AE23-C489B230265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ED6A7BD-1A68-4952-9A3D-03BC9749F68C}"/>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4" name="Footer Placeholder 3">
            <a:extLst>
              <a:ext uri="{FF2B5EF4-FFF2-40B4-BE49-F238E27FC236}">
                <a16:creationId xmlns:a16="http://schemas.microsoft.com/office/drawing/2014/main" id="{3462A0ED-38C1-476A-8C9F-81B1455FCA6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7C5C49F-F73F-46C5-B206-B0696036F241}"/>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4152508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5689EB-AC71-49EA-8252-E11D2662459E}"/>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3" name="Footer Placeholder 2">
            <a:extLst>
              <a:ext uri="{FF2B5EF4-FFF2-40B4-BE49-F238E27FC236}">
                <a16:creationId xmlns:a16="http://schemas.microsoft.com/office/drawing/2014/main" id="{920E9F62-A92B-4990-87EF-877F0DF00AA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77EDC8B-4460-4AF1-A2AA-3FD1A84C1791}"/>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995943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F6027-B889-457C-9E20-52B41C4457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8C44906-AD15-4CFC-9DDC-894438F023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746D111-9394-4225-B57E-3D2D91CD49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22C56A-0B13-48D1-A624-894CB4BA1776}"/>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6" name="Footer Placeholder 5">
            <a:extLst>
              <a:ext uri="{FF2B5EF4-FFF2-40B4-BE49-F238E27FC236}">
                <a16:creationId xmlns:a16="http://schemas.microsoft.com/office/drawing/2014/main" id="{A6743941-13FD-48B2-A705-246673D97B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8DF922-5446-4742-A86B-654B332FFEAD}"/>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1684665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CA14A-6337-4D1E-991A-8C90E2D360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1693197-7D5D-4AC7-8B5B-98D426C41A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EB6C2FC-7D06-498D-A46F-16AE4D5CF8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D6AEAB-7DCD-4DF0-9EEE-9ACBAD81067F}"/>
              </a:ext>
            </a:extLst>
          </p:cNvPr>
          <p:cNvSpPr>
            <a:spLocks noGrp="1"/>
          </p:cNvSpPr>
          <p:nvPr>
            <p:ph type="dt" sz="half" idx="10"/>
          </p:nvPr>
        </p:nvSpPr>
        <p:spPr/>
        <p:txBody>
          <a:bodyPr/>
          <a:lstStyle/>
          <a:p>
            <a:fld id="{B5F91238-0F9F-4CB8-B0B2-8C60D0153741}" type="datetimeFigureOut">
              <a:rPr lang="en-GB" smtClean="0"/>
              <a:t>26/06/2026</a:t>
            </a:fld>
            <a:endParaRPr lang="en-GB"/>
          </a:p>
        </p:txBody>
      </p:sp>
      <p:sp>
        <p:nvSpPr>
          <p:cNvPr id="6" name="Footer Placeholder 5">
            <a:extLst>
              <a:ext uri="{FF2B5EF4-FFF2-40B4-BE49-F238E27FC236}">
                <a16:creationId xmlns:a16="http://schemas.microsoft.com/office/drawing/2014/main" id="{9B67D3C1-BFFE-4F78-BE72-AA87281680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9890AE-D705-49D4-B1CA-DD38C01F4B96}"/>
              </a:ext>
            </a:extLst>
          </p:cNvPr>
          <p:cNvSpPr>
            <a:spLocks noGrp="1"/>
          </p:cNvSpPr>
          <p:nvPr>
            <p:ph type="sldNum" sz="quarter" idx="12"/>
          </p:nvPr>
        </p:nvSpPr>
        <p:spPr/>
        <p:txBody>
          <a:bodyPr/>
          <a:lstStyle/>
          <a:p>
            <a:fld id="{9122DB64-21F3-4F0A-8BF0-59DD72DA38A9}" type="slidenum">
              <a:rPr lang="en-GB" smtClean="0"/>
              <a:t>‹#›</a:t>
            </a:fld>
            <a:endParaRPr lang="en-GB"/>
          </a:p>
        </p:txBody>
      </p:sp>
    </p:spTree>
    <p:extLst>
      <p:ext uri="{BB962C8B-B14F-4D97-AF65-F5344CB8AC3E}">
        <p14:creationId xmlns:p14="http://schemas.microsoft.com/office/powerpoint/2010/main" val="3700992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E05B45-2A5C-426A-87A2-FA8D07FB24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59DE27B-B535-44E0-B5C7-1D7DB05BEB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D43D07-0CC4-4F35-A4BF-8BC8FEB644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91238-0F9F-4CB8-B0B2-8C60D0153741}" type="datetimeFigureOut">
              <a:rPr lang="en-GB" smtClean="0"/>
              <a:t>26/06/2026</a:t>
            </a:fld>
            <a:endParaRPr lang="en-GB"/>
          </a:p>
        </p:txBody>
      </p:sp>
      <p:sp>
        <p:nvSpPr>
          <p:cNvPr id="5" name="Footer Placeholder 4">
            <a:extLst>
              <a:ext uri="{FF2B5EF4-FFF2-40B4-BE49-F238E27FC236}">
                <a16:creationId xmlns:a16="http://schemas.microsoft.com/office/drawing/2014/main" id="{E6711266-85A3-496E-81D0-B8B77B1D8C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4F408C3-303F-4DDE-8ABE-1FC1150740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2DB64-21F3-4F0A-8BF0-59DD72DA38A9}" type="slidenum">
              <a:rPr lang="en-GB" smtClean="0"/>
              <a:t>‹#›</a:t>
            </a:fld>
            <a:endParaRPr lang="en-GB"/>
          </a:p>
        </p:txBody>
      </p:sp>
    </p:spTree>
    <p:extLst>
      <p:ext uri="{BB962C8B-B14F-4D97-AF65-F5344CB8AC3E}">
        <p14:creationId xmlns:p14="http://schemas.microsoft.com/office/powerpoint/2010/main" val="3640214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D4428F-1F34-41D6-86BB-EBFD1D4D5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7E6329-47FF-454D-B7E2-0F65964C11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515070-BAFC-4BCD-A47F-D84DA50870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D7AD0A-C10C-4E0A-B605-25872C88A4C7}" type="datetimeFigureOut">
              <a:rPr lang="en-GB" smtClean="0"/>
              <a:t>26/06/2026</a:t>
            </a:fld>
            <a:endParaRPr lang="en-GB"/>
          </a:p>
        </p:txBody>
      </p:sp>
      <p:sp>
        <p:nvSpPr>
          <p:cNvPr id="5" name="Footer Placeholder 4">
            <a:extLst>
              <a:ext uri="{FF2B5EF4-FFF2-40B4-BE49-F238E27FC236}">
                <a16:creationId xmlns:a16="http://schemas.microsoft.com/office/drawing/2014/main" id="{4D311CD2-F393-4815-A0CE-D4D374838B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CAD3CEF-D52B-4DBB-8E0C-3AC80D864C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5FBBA-82E8-4899-855E-004C265ADA72}" type="slidenum">
              <a:rPr lang="en-GB" smtClean="0"/>
              <a:t>‹#›</a:t>
            </a:fld>
            <a:endParaRPr lang="en-GB"/>
          </a:p>
        </p:txBody>
      </p:sp>
    </p:spTree>
    <p:extLst>
      <p:ext uri="{BB962C8B-B14F-4D97-AF65-F5344CB8AC3E}">
        <p14:creationId xmlns:p14="http://schemas.microsoft.com/office/powerpoint/2010/main" val="2184059672"/>
      </p:ext>
    </p:extLst>
  </p:cSld>
  <p:clrMap bg1="lt1" tx1="dk1" bg2="lt2" tx2="dk2" accent1="accent1" accent2="accent2" accent3="accent3" accent4="accent4" accent5="accent5" accent6="accent6" hlink="hlink" folHlink="folHlink"/>
  <p:sldLayoutIdLst>
    <p:sldLayoutId id="214748366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sv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50A60-F5C6-B949-93F9-8123B827A653}"/>
              </a:ext>
            </a:extLst>
          </p:cNvPr>
          <p:cNvSpPr>
            <a:spLocks noGrp="1"/>
          </p:cNvSpPr>
          <p:nvPr>
            <p:ph type="title"/>
          </p:nvPr>
        </p:nvSpPr>
        <p:spPr>
          <a:xfrm>
            <a:off x="0" y="828136"/>
            <a:ext cx="12111487" cy="5840083"/>
          </a:xfrm>
        </p:spPr>
        <p:txBody>
          <a:bodyPr anchor="t" anchorCtr="0">
            <a:noAutofit/>
          </a:bodyPr>
          <a:lstStyle/>
          <a:p>
            <a:pPr marL="0" marR="0">
              <a:lnSpc>
                <a:spcPct val="115000"/>
              </a:lnSpc>
              <a:spcAft>
                <a:spcPts val="800"/>
              </a:spcAft>
              <a:buNone/>
            </a:pPr>
            <a:br>
              <a:rPr lang="en-US" sz="48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4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br>
              <a:rPr lang="en-US" sz="4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br>
            <a:r>
              <a:rPr lang="en-US" sz="2800" b="1" kern="100" dirty="0">
                <a:solidFill>
                  <a:srgbClr val="00B0F0"/>
                </a:solidFill>
                <a:effectLst/>
                <a:latin typeface="Times New Roman" panose="02020603050405020304" pitchFamily="18" charset="0"/>
                <a:ea typeface="Aptos" panose="020B0004020202020204" pitchFamily="34" charset="0"/>
                <a:cs typeface="Times New Roman" panose="02020603050405020304" pitchFamily="18" charset="0"/>
              </a:rPr>
              <a:t>Tackling IFFs and International Tax Cooperation </a:t>
            </a:r>
            <a:br>
              <a:rPr lang="en-US" sz="2800" b="1" kern="100" dirty="0">
                <a:effectLst/>
                <a:latin typeface="Aptos" panose="020B0004020202020204" pitchFamily="34" charset="0"/>
                <a:ea typeface="Aptos" panose="020B0004020202020204" pitchFamily="34" charset="0"/>
                <a:cs typeface="Times New Roman" panose="02020603050405020304" pitchFamily="18" charset="0"/>
              </a:rPr>
            </a:b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By</a:t>
            </a:r>
            <a:r>
              <a:rPr lang="en-US" sz="2400" kern="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a:effectLst/>
                <a:latin typeface="Times New Roman" panose="02020603050405020304" pitchFamily="18" charset="0"/>
                <a:ea typeface="Times New Roman" panose="02020603050405020304" pitchFamily="18" charset="0"/>
                <a:cs typeface="Times New Roman" panose="02020603050405020304" pitchFamily="18" charset="0"/>
              </a:rPr>
              <a:t>Douglas  Kigabo</a:t>
            </a:r>
            <a:br>
              <a:rPr lang="en-US" sz="2400" kern="0" dirty="0">
                <a:latin typeface="Times New Roman" panose="02020603050405020304" pitchFamily="18" charset="0"/>
                <a:ea typeface="Times New Roman" panose="02020603050405020304" pitchFamily="18" charset="0"/>
                <a:cs typeface="Times New Roman" panose="02020603050405020304" pitchFamily="18" charset="0"/>
              </a:rPr>
            </a:br>
            <a:b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Economic Affairs Officer,</a:t>
            </a:r>
            <a:br>
              <a:rPr lang="en-US"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Macroeconomics, Finance, Governance and Planning Division, UNECA</a:t>
            </a:r>
            <a:b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82907463-66D6-634F-8999-ECE9EAA94504}"/>
              </a:ext>
            </a:extLst>
          </p:cNvPr>
          <p:cNvSpPr txBox="1">
            <a:spLocks/>
          </p:cNvSpPr>
          <p:nvPr/>
        </p:nvSpPr>
        <p:spPr>
          <a:xfrm>
            <a:off x="1651577" y="6133879"/>
            <a:ext cx="6844723" cy="895571"/>
          </a:xfrm>
          <a:prstGeom prst="rect">
            <a:avLst/>
          </a:prstGeom>
        </p:spPr>
        <p:txBody>
          <a:bodyPr vert="horz" lIns="91440" tIns="45720" rIns="91440" bIns="45720" rtlCol="0" anchor="b" anchorCtr="0">
            <a:noAutofit/>
          </a:bodyPr>
          <a:lstStyle>
            <a:lvl1pPr algn="ctr" defTabSz="914400" rtl="0" eaLnBrk="1" latinLnBrk="0" hangingPunct="1">
              <a:lnSpc>
                <a:spcPct val="90000"/>
              </a:lnSpc>
              <a:spcBef>
                <a:spcPct val="0"/>
              </a:spcBef>
              <a:buNone/>
              <a:defRPr sz="3200" b="1" i="0" kern="1200" baseline="0">
                <a:solidFill>
                  <a:schemeClr val="tx1"/>
                </a:solidFill>
                <a:latin typeface="Lucida Sans" panose="020B0602030504020204" pitchFamily="34" charset="77"/>
                <a:ea typeface="+mj-ea"/>
                <a:cs typeface="+mj-cs"/>
              </a:defRPr>
            </a:lvl1pPr>
          </a:lstStyle>
          <a:p>
            <a:pPr algn="r"/>
            <a:endParaRPr lang="en-US" sz="1600" dirty="0">
              <a:latin typeface="Arial" panose="020B0604020202020204" pitchFamily="34" charset="0"/>
              <a:cs typeface="Arial" panose="020B0604020202020204" pitchFamily="34" charset="0"/>
            </a:endParaRPr>
          </a:p>
          <a:p>
            <a:pPr algn="r"/>
            <a:endParaRPr lang="en-US" sz="1800" dirty="0">
              <a:solidFill>
                <a:schemeClr val="accent1">
                  <a:lumMod val="50000"/>
                </a:schemeClr>
              </a:solidFill>
            </a:endParaRPr>
          </a:p>
        </p:txBody>
      </p:sp>
      <p:pic>
        <p:nvPicPr>
          <p:cNvPr id="3" name="Picture 2" descr="A close up of a logo&#10;&#10;Description automatically generated">
            <a:extLst>
              <a:ext uri="{FF2B5EF4-FFF2-40B4-BE49-F238E27FC236}">
                <a16:creationId xmlns:a16="http://schemas.microsoft.com/office/drawing/2014/main" id="{9B5C1CBB-933B-54D1-1013-AF323379D44F}"/>
              </a:ext>
            </a:extLst>
          </p:cNvPr>
          <p:cNvPicPr>
            <a:picLocks noChangeAspect="1"/>
          </p:cNvPicPr>
          <p:nvPr/>
        </p:nvPicPr>
        <p:blipFill>
          <a:blip r:embed="rId3"/>
          <a:stretch>
            <a:fillRect/>
          </a:stretch>
        </p:blipFill>
        <p:spPr>
          <a:xfrm>
            <a:off x="561032" y="297316"/>
            <a:ext cx="4376100" cy="378701"/>
          </a:xfrm>
          <a:prstGeom prst="rect">
            <a:avLst/>
          </a:prstGeom>
        </p:spPr>
      </p:pic>
    </p:spTree>
    <p:extLst>
      <p:ext uri="{BB962C8B-B14F-4D97-AF65-F5344CB8AC3E}">
        <p14:creationId xmlns:p14="http://schemas.microsoft.com/office/powerpoint/2010/main" val="184269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8F6C6-BEC6-8763-3C61-D872375127D4}"/>
            </a:ext>
          </a:extLst>
        </p:cNvPr>
        <p:cNvGrpSpPr/>
        <p:nvPr/>
      </p:nvGrpSpPr>
      <p:grpSpPr>
        <a:xfrm>
          <a:off x="0" y="0"/>
          <a:ext cx="0" cy="0"/>
          <a:chOff x="0" y="0"/>
          <a:chExt cx="0" cy="0"/>
        </a:xfrm>
      </p:grpSpPr>
      <p:pic>
        <p:nvPicPr>
          <p:cNvPr id="2" name="Content Placeholder 4">
            <a:extLst>
              <a:ext uri="{FF2B5EF4-FFF2-40B4-BE49-F238E27FC236}">
                <a16:creationId xmlns:a16="http://schemas.microsoft.com/office/drawing/2014/main" id="{F876970D-AEAC-04DC-B87D-617F7EB38E4B}"/>
              </a:ext>
            </a:extLst>
          </p:cNvPr>
          <p:cNvPicPr>
            <a:picLocks noChangeAspect="1"/>
          </p:cNvPicPr>
          <p:nvPr/>
        </p:nvPicPr>
        <p:blipFill rotWithShape="1">
          <a:blip r:embed="rId3"/>
          <a:srcRect t="94676"/>
          <a:stretch/>
        </p:blipFill>
        <p:spPr>
          <a:xfrm>
            <a:off x="0" y="6502500"/>
            <a:ext cx="12192000" cy="365127"/>
          </a:xfrm>
          <a:prstGeom prst="rect">
            <a:avLst/>
          </a:prstGeom>
        </p:spPr>
      </p:pic>
      <p:sp>
        <p:nvSpPr>
          <p:cNvPr id="3" name="Shape 2">
            <a:extLst>
              <a:ext uri="{FF2B5EF4-FFF2-40B4-BE49-F238E27FC236}">
                <a16:creationId xmlns:a16="http://schemas.microsoft.com/office/drawing/2014/main" id="{2260A789-0323-ABA8-BF34-BD569F9B447B}"/>
              </a:ext>
            </a:extLst>
          </p:cNvPr>
          <p:cNvSpPr/>
          <p:nvPr/>
        </p:nvSpPr>
        <p:spPr>
          <a:xfrm>
            <a:off x="203796" y="92161"/>
            <a:ext cx="12080733" cy="1633122"/>
          </a:xfrm>
          <a:prstGeom prst="leftRightRibbon">
            <a:avLst/>
          </a:prstGeom>
          <a:gradFill rotWithShape="0">
            <a:gsLst>
              <a:gs pos="30000">
                <a:srgbClr val="92D050"/>
              </a:gs>
              <a:gs pos="20000">
                <a:srgbClr val="CC606A"/>
              </a:gs>
              <a:gs pos="80000">
                <a:srgbClr val="27AF61"/>
              </a:gs>
            </a:gsLst>
            <a:lin ang="0" scaled="0"/>
          </a:grad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dirty="0"/>
          </a:p>
        </p:txBody>
      </p:sp>
      <p:sp>
        <p:nvSpPr>
          <p:cNvPr id="10" name="TextBox 9">
            <a:extLst>
              <a:ext uri="{FF2B5EF4-FFF2-40B4-BE49-F238E27FC236}">
                <a16:creationId xmlns:a16="http://schemas.microsoft.com/office/drawing/2014/main" id="{28B17D6D-EA02-2DE5-0E1C-4362AAC2CB2C}"/>
              </a:ext>
            </a:extLst>
          </p:cNvPr>
          <p:cNvSpPr txBox="1"/>
          <p:nvPr/>
        </p:nvSpPr>
        <p:spPr>
          <a:xfrm>
            <a:off x="1966823" y="519965"/>
            <a:ext cx="9031856" cy="743473"/>
          </a:xfrm>
          <a:prstGeom prst="rect">
            <a:avLst/>
          </a:prstGeom>
          <a:noFill/>
        </p:spPr>
        <p:txBody>
          <a:bodyPr wrap="square">
            <a:spAutoFit/>
          </a:bodyPr>
          <a:lstStyle/>
          <a:p>
            <a:pPr marL="0" marR="0">
              <a:lnSpc>
                <a:spcPct val="115000"/>
              </a:lnSpc>
              <a:spcAft>
                <a:spcPts val="800"/>
              </a:spcAft>
              <a:buNone/>
            </a:pP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Current Situation in Africa (Context)</a:t>
            </a:r>
            <a:endParaRPr lang="en-US" sz="4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C63BFBDB-BCBF-F50B-CF6E-365345EBBBB4}"/>
              </a:ext>
            </a:extLst>
          </p:cNvPr>
          <p:cNvSpPr txBox="1"/>
          <p:nvPr/>
        </p:nvSpPr>
        <p:spPr>
          <a:xfrm>
            <a:off x="715689" y="1779495"/>
            <a:ext cx="4331136" cy="2050818"/>
          </a:xfrm>
          <a:prstGeom prst="rect">
            <a:avLst/>
          </a:prstGeom>
          <a:solidFill>
            <a:schemeClr val="bg1"/>
          </a:solidFill>
          <a:ln>
            <a:solidFill>
              <a:schemeClr val="accent1"/>
            </a:solidFill>
          </a:ln>
        </p:spPr>
        <p:txBody>
          <a:bodyPr wrap="square" rtlCol="0">
            <a:spAutoFit/>
          </a:bodyPr>
          <a:lstStyle/>
          <a:p>
            <a:pPr marR="0" lvl="0" algn="ctr">
              <a:lnSpc>
                <a:spcPct val="115000"/>
              </a:lnSpc>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Illicit financial flows undermine Africa’s development prospects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BBE120B-AAAB-5D2E-AC03-9946744262B7}"/>
              </a:ext>
            </a:extLst>
          </p:cNvPr>
          <p:cNvSpPr txBox="1"/>
          <p:nvPr/>
        </p:nvSpPr>
        <p:spPr>
          <a:xfrm>
            <a:off x="667289" y="4034436"/>
            <a:ext cx="4340612" cy="2420150"/>
          </a:xfrm>
          <a:prstGeom prst="rect">
            <a:avLst/>
          </a:prstGeom>
          <a:solidFill>
            <a:schemeClr val="bg1"/>
          </a:solidFill>
          <a:ln>
            <a:solidFill>
              <a:schemeClr val="accent1"/>
            </a:solidFill>
          </a:ln>
        </p:spPr>
        <p:txBody>
          <a:bodyPr wrap="square" rtlCol="0">
            <a:spAutoFit/>
          </a:bodyPr>
          <a:lstStyle/>
          <a:p>
            <a:pPr marR="0" lvl="0" algn="ctr">
              <a:lnSpc>
                <a:spcPct val="115000"/>
              </a:lnSpc>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Africa loses USD 88.6 billion annually ( around 3.7% of GDP) through IFFs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1" name="Hexagon 20">
            <a:extLst>
              <a:ext uri="{FF2B5EF4-FFF2-40B4-BE49-F238E27FC236}">
                <a16:creationId xmlns:a16="http://schemas.microsoft.com/office/drawing/2014/main" id="{9820A528-2D06-BCC3-C65C-2D2830619616}"/>
              </a:ext>
            </a:extLst>
          </p:cNvPr>
          <p:cNvSpPr/>
          <p:nvPr/>
        </p:nvSpPr>
        <p:spPr>
          <a:xfrm>
            <a:off x="0" y="2448207"/>
            <a:ext cx="679111" cy="431652"/>
          </a:xfrm>
          <a:prstGeom prst="hexagon">
            <a:avLst/>
          </a:prstGeom>
          <a:solidFill>
            <a:srgbClr val="009EDB"/>
          </a:solidFill>
          <a:ln w="12700" cap="flat" cmpd="sng" algn="ctr">
            <a:solidFill>
              <a:srgbClr val="009EDB">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FFFF"/>
                </a:solidFill>
                <a:effectLst/>
                <a:uLnTx/>
                <a:uFillTx/>
                <a:latin typeface="Roboto" panose="020B0604020202020204"/>
                <a:ea typeface="+mn-ea"/>
                <a:cs typeface="+mn-cs"/>
              </a:rPr>
              <a:t>1</a:t>
            </a:r>
          </a:p>
        </p:txBody>
      </p:sp>
      <p:sp>
        <p:nvSpPr>
          <p:cNvPr id="22" name="Hexagon 21">
            <a:extLst>
              <a:ext uri="{FF2B5EF4-FFF2-40B4-BE49-F238E27FC236}">
                <a16:creationId xmlns:a16="http://schemas.microsoft.com/office/drawing/2014/main" id="{A21BBCFD-DE65-A8D4-7F8E-43C061F1993F}"/>
              </a:ext>
            </a:extLst>
          </p:cNvPr>
          <p:cNvSpPr/>
          <p:nvPr/>
        </p:nvSpPr>
        <p:spPr>
          <a:xfrm>
            <a:off x="-11822" y="4705075"/>
            <a:ext cx="679111" cy="431652"/>
          </a:xfrm>
          <a:prstGeom prst="hexagon">
            <a:avLst/>
          </a:prstGeom>
          <a:solidFill>
            <a:srgbClr val="009EDB"/>
          </a:solidFill>
          <a:ln w="12700" cap="flat" cmpd="sng" algn="ctr">
            <a:solidFill>
              <a:srgbClr val="009EDB">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kern="0" dirty="0">
                <a:solidFill>
                  <a:srgbClr val="FFFFFF"/>
                </a:solidFill>
                <a:latin typeface="Roboto" panose="020B0604020202020204"/>
              </a:rPr>
              <a:t>2</a:t>
            </a:r>
            <a:endParaRPr kumimoji="0" lang="en-US" sz="2400" b="0" i="0" u="none" strike="noStrike" kern="0" cap="none" spc="0" normalizeH="0" baseline="0" noProof="0" dirty="0">
              <a:ln>
                <a:noFill/>
              </a:ln>
              <a:solidFill>
                <a:srgbClr val="FFFFFF"/>
              </a:solidFill>
              <a:effectLst/>
              <a:uLnTx/>
              <a:uFillTx/>
              <a:latin typeface="Roboto" panose="020B0604020202020204"/>
              <a:ea typeface="+mn-ea"/>
              <a:cs typeface="+mn-cs"/>
            </a:endParaRPr>
          </a:p>
        </p:txBody>
      </p:sp>
      <p:sp>
        <p:nvSpPr>
          <p:cNvPr id="24" name="Hexagon 23">
            <a:extLst>
              <a:ext uri="{FF2B5EF4-FFF2-40B4-BE49-F238E27FC236}">
                <a16:creationId xmlns:a16="http://schemas.microsoft.com/office/drawing/2014/main" id="{78C4B9E8-495E-BF58-5A31-3D57AAAE963C}"/>
              </a:ext>
            </a:extLst>
          </p:cNvPr>
          <p:cNvSpPr/>
          <p:nvPr/>
        </p:nvSpPr>
        <p:spPr>
          <a:xfrm>
            <a:off x="5361009" y="4798465"/>
            <a:ext cx="679111" cy="431652"/>
          </a:xfrm>
          <a:prstGeom prst="hexagon">
            <a:avLst/>
          </a:prstGeom>
          <a:solidFill>
            <a:srgbClr val="009EDB"/>
          </a:solidFill>
          <a:ln w="12700" cap="flat" cmpd="sng" algn="ctr">
            <a:solidFill>
              <a:srgbClr val="009EDB">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kern="0" dirty="0">
                <a:solidFill>
                  <a:srgbClr val="FFFFFF"/>
                </a:solidFill>
                <a:latin typeface="Roboto" panose="020B0604020202020204"/>
              </a:rPr>
              <a:t>4</a:t>
            </a:r>
            <a:endParaRPr kumimoji="0" lang="en-US" sz="2400" b="0" i="0" u="none" strike="noStrike" kern="0" cap="none" spc="0" normalizeH="0" baseline="0" noProof="0" dirty="0">
              <a:ln>
                <a:noFill/>
              </a:ln>
              <a:solidFill>
                <a:srgbClr val="FFFFFF"/>
              </a:solidFill>
              <a:effectLst/>
              <a:uLnTx/>
              <a:uFillTx/>
              <a:latin typeface="Roboto" panose="020B0604020202020204"/>
              <a:ea typeface="+mn-ea"/>
              <a:cs typeface="+mn-cs"/>
            </a:endParaRPr>
          </a:p>
        </p:txBody>
      </p:sp>
      <p:sp>
        <p:nvSpPr>
          <p:cNvPr id="27" name="Hexagon 26">
            <a:extLst>
              <a:ext uri="{FF2B5EF4-FFF2-40B4-BE49-F238E27FC236}">
                <a16:creationId xmlns:a16="http://schemas.microsoft.com/office/drawing/2014/main" id="{8692F14B-5558-C5F9-9632-556B96D86D2F}"/>
              </a:ext>
            </a:extLst>
          </p:cNvPr>
          <p:cNvSpPr/>
          <p:nvPr/>
        </p:nvSpPr>
        <p:spPr>
          <a:xfrm>
            <a:off x="5361009" y="2448207"/>
            <a:ext cx="679111" cy="431652"/>
          </a:xfrm>
          <a:prstGeom prst="hexagon">
            <a:avLst/>
          </a:prstGeom>
          <a:solidFill>
            <a:srgbClr val="009EDB"/>
          </a:solidFill>
          <a:ln w="12700" cap="flat" cmpd="sng" algn="ctr">
            <a:solidFill>
              <a:srgbClr val="009EDB">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kern="0" dirty="0">
                <a:solidFill>
                  <a:srgbClr val="FFFFFF"/>
                </a:solidFill>
                <a:latin typeface="Roboto" panose="020B0604020202020204"/>
              </a:rPr>
              <a:t>3</a:t>
            </a:r>
            <a:endParaRPr kumimoji="0" lang="en-US" sz="2400" b="0" i="0" u="none" strike="noStrike" kern="0" cap="none" spc="0" normalizeH="0" baseline="0" noProof="0" dirty="0">
              <a:ln>
                <a:noFill/>
              </a:ln>
              <a:solidFill>
                <a:srgbClr val="FFFFFF"/>
              </a:solidFill>
              <a:effectLst/>
              <a:uLnTx/>
              <a:uFillTx/>
              <a:latin typeface="Roboto" panose="020B0604020202020204"/>
              <a:ea typeface="+mn-ea"/>
              <a:cs typeface="+mn-cs"/>
            </a:endParaRPr>
          </a:p>
        </p:txBody>
      </p:sp>
      <p:sp>
        <p:nvSpPr>
          <p:cNvPr id="5" name="TextBox 4">
            <a:extLst>
              <a:ext uri="{FF2B5EF4-FFF2-40B4-BE49-F238E27FC236}">
                <a16:creationId xmlns:a16="http://schemas.microsoft.com/office/drawing/2014/main" id="{CC641A3E-16EE-B84A-D02F-DC7E6C18C0B9}"/>
              </a:ext>
            </a:extLst>
          </p:cNvPr>
          <p:cNvSpPr txBox="1"/>
          <p:nvPr/>
        </p:nvSpPr>
        <p:spPr>
          <a:xfrm>
            <a:off x="6040120" y="4486190"/>
            <a:ext cx="5845834" cy="1554465"/>
          </a:xfrm>
          <a:prstGeom prst="rect">
            <a:avLst/>
          </a:prstGeom>
          <a:noFill/>
          <a:ln>
            <a:solidFill>
              <a:schemeClr val="accent1"/>
            </a:solidFill>
          </a:ln>
        </p:spPr>
        <p:txBody>
          <a:bodyPr wrap="square">
            <a:spAutoFit/>
          </a:bodyPr>
          <a:lstStyle/>
          <a:p>
            <a:pPr marR="0" lvl="0" algn="ctr">
              <a:lnSpc>
                <a:spcPct val="115000"/>
              </a:lnSpc>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As a result, Financing gaps for the Sustainable Development Goals are widening</a:t>
            </a:r>
          </a:p>
        </p:txBody>
      </p:sp>
      <p:sp>
        <p:nvSpPr>
          <p:cNvPr id="7" name="TextBox 6">
            <a:extLst>
              <a:ext uri="{FF2B5EF4-FFF2-40B4-BE49-F238E27FC236}">
                <a16:creationId xmlns:a16="http://schemas.microsoft.com/office/drawing/2014/main" id="{E7B3D6E3-ED53-A7BD-1A10-55B2A214287E}"/>
              </a:ext>
            </a:extLst>
          </p:cNvPr>
          <p:cNvSpPr txBox="1"/>
          <p:nvPr/>
        </p:nvSpPr>
        <p:spPr>
          <a:xfrm>
            <a:off x="6040120" y="1772634"/>
            <a:ext cx="5845834" cy="2530180"/>
          </a:xfrm>
          <a:prstGeom prst="rect">
            <a:avLst/>
          </a:prstGeom>
          <a:noFill/>
          <a:ln>
            <a:solidFill>
              <a:srgbClr val="009EDB">
                <a:shade val="50000"/>
              </a:srgbClr>
            </a:solidFill>
          </a:ln>
        </p:spPr>
        <p:txBody>
          <a:bodyPr wrap="square">
            <a:spAutoFit/>
          </a:bodyPr>
          <a:lstStyle/>
          <a:p>
            <a:pPr marR="0" lvl="0" algn="ctr">
              <a:lnSpc>
                <a:spcPct val="115000"/>
              </a:lnSpc>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Losses erode domestic resource mobilization, weaken governance, and reduce funds for infrastructure, social services, climate action, and economic transformation</a:t>
            </a:r>
          </a:p>
        </p:txBody>
      </p:sp>
    </p:spTree>
    <p:extLst>
      <p:ext uri="{BB962C8B-B14F-4D97-AF65-F5344CB8AC3E}">
        <p14:creationId xmlns:p14="http://schemas.microsoft.com/office/powerpoint/2010/main" val="941433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4">
            <a:extLst>
              <a:ext uri="{FF2B5EF4-FFF2-40B4-BE49-F238E27FC236}">
                <a16:creationId xmlns:a16="http://schemas.microsoft.com/office/drawing/2014/main" id="{A2F9D370-773D-C279-0847-596DEA31D03D}"/>
              </a:ext>
            </a:extLst>
          </p:cNvPr>
          <p:cNvPicPr>
            <a:picLocks noChangeAspect="1"/>
          </p:cNvPicPr>
          <p:nvPr/>
        </p:nvPicPr>
        <p:blipFill rotWithShape="1">
          <a:blip r:embed="rId3"/>
          <a:srcRect t="94676"/>
          <a:stretch/>
        </p:blipFill>
        <p:spPr>
          <a:xfrm>
            <a:off x="0" y="6502500"/>
            <a:ext cx="12192000" cy="365127"/>
          </a:xfrm>
          <a:prstGeom prst="rect">
            <a:avLst/>
          </a:prstGeom>
        </p:spPr>
      </p:pic>
      <p:sp>
        <p:nvSpPr>
          <p:cNvPr id="3" name="Rectangle: Rounded Corners 2">
            <a:extLst>
              <a:ext uri="{FF2B5EF4-FFF2-40B4-BE49-F238E27FC236}">
                <a16:creationId xmlns:a16="http://schemas.microsoft.com/office/drawing/2014/main" id="{EFDCD979-1803-D7A4-A4D0-D96F289FC509}"/>
              </a:ext>
            </a:extLst>
          </p:cNvPr>
          <p:cNvSpPr/>
          <p:nvPr/>
        </p:nvSpPr>
        <p:spPr>
          <a:xfrm>
            <a:off x="-2" y="20780"/>
            <a:ext cx="12192002" cy="4657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algn="just">
              <a:lnSpc>
                <a:spcPct val="115000"/>
              </a:lnSpc>
              <a:spcAft>
                <a:spcPts val="800"/>
              </a:spcAft>
              <a:buNone/>
            </a:pPr>
            <a:r>
              <a:rPr lang="en-US" sz="3200" b="1"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Current Situation(Context-continued)</a:t>
            </a:r>
            <a:endParaRPr lang="en-US" sz="32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4" name="Forme libre 50">
            <a:extLst>
              <a:ext uri="{FF2B5EF4-FFF2-40B4-BE49-F238E27FC236}">
                <a16:creationId xmlns:a16="http://schemas.microsoft.com/office/drawing/2014/main" id="{B5CFAEF0-9D64-290A-CC3D-786D4CCF091E}"/>
              </a:ext>
            </a:extLst>
          </p:cNvPr>
          <p:cNvSpPr/>
          <p:nvPr/>
        </p:nvSpPr>
        <p:spPr>
          <a:xfrm>
            <a:off x="147723" y="1138796"/>
            <a:ext cx="4397129" cy="1604598"/>
          </a:xfrm>
          <a:custGeom>
            <a:avLst/>
            <a:gdLst>
              <a:gd name="csX0" fmla="*/ 445716 w 1215188"/>
              <a:gd name="csY0" fmla="*/ 891804 h 891804"/>
              <a:gd name="csX1" fmla="*/ 769294 w 1215188"/>
              <a:gd name="csY1" fmla="*/ 891804 h 891804"/>
              <a:gd name="csX2" fmla="*/ 1112944 w 1215188"/>
              <a:gd name="csY2" fmla="*/ 729592 h 891804"/>
              <a:gd name="csX3" fmla="*/ 1118052 w 1215188"/>
              <a:gd name="csY3" fmla="*/ 722781 h 891804"/>
              <a:gd name="csX4" fmla="*/ 1123160 w 1215188"/>
              <a:gd name="csY4" fmla="*/ 715970 h 891804"/>
              <a:gd name="csX5" fmla="*/ 1207571 w 1215188"/>
              <a:gd name="csY5" fmla="*/ 525438 h 891804"/>
              <a:gd name="csX6" fmla="*/ 1208646 w 1215188"/>
              <a:gd name="csY6" fmla="*/ 518627 h 891804"/>
              <a:gd name="csX7" fmla="*/ 1209722 w 1215188"/>
              <a:gd name="csY7" fmla="*/ 511816 h 891804"/>
              <a:gd name="csX8" fmla="*/ 1215188 w 1215188"/>
              <a:gd name="csY8" fmla="*/ 445857 h 891804"/>
              <a:gd name="csX9" fmla="*/ 1209722 w 1215188"/>
              <a:gd name="csY9" fmla="*/ 379896 h 891804"/>
              <a:gd name="csX10" fmla="*/ 1075487 w 1215188"/>
              <a:gd name="csY10" fmla="*/ 379896 h 891804"/>
              <a:gd name="csX11" fmla="*/ 1021543 w 1215188"/>
              <a:gd name="csY11" fmla="*/ 408126 h 891804"/>
              <a:gd name="csX12" fmla="*/ 1024679 w 1215188"/>
              <a:gd name="csY12" fmla="*/ 445768 h 891804"/>
              <a:gd name="csX13" fmla="*/ 1021543 w 1215188"/>
              <a:gd name="csY13" fmla="*/ 483407 h 891804"/>
              <a:gd name="csX14" fmla="*/ 1020199 w 1215188"/>
              <a:gd name="csY14" fmla="*/ 492369 h 891804"/>
              <a:gd name="csX15" fmla="*/ 1018496 w 1215188"/>
              <a:gd name="csY15" fmla="*/ 500972 h 891804"/>
              <a:gd name="csX16" fmla="*/ 909980 w 1215188"/>
              <a:gd name="csY16" fmla="*/ 658704 h 891804"/>
              <a:gd name="csX17" fmla="*/ 903707 w 1215188"/>
              <a:gd name="csY17" fmla="*/ 662467 h 891804"/>
              <a:gd name="csX18" fmla="*/ 897434 w 1215188"/>
              <a:gd name="csY18" fmla="*/ 666320 h 891804"/>
              <a:gd name="csX19" fmla="*/ 769294 w 1215188"/>
              <a:gd name="csY19" fmla="*/ 701183 h 891804"/>
              <a:gd name="csX20" fmla="*/ 445716 w 1215188"/>
              <a:gd name="csY20" fmla="*/ 701183 h 891804"/>
              <a:gd name="csX21" fmla="*/ 190419 w 1215188"/>
              <a:gd name="csY21" fmla="*/ 445857 h 891804"/>
              <a:gd name="csX22" fmla="*/ 445716 w 1215188"/>
              <a:gd name="csY22" fmla="*/ 190531 h 891804"/>
              <a:gd name="csX23" fmla="*/ 769294 w 1215188"/>
              <a:gd name="csY23" fmla="*/ 190531 h 891804"/>
              <a:gd name="csX24" fmla="*/ 897434 w 1215188"/>
              <a:gd name="csY24" fmla="*/ 225392 h 891804"/>
              <a:gd name="csX25" fmla="*/ 1075487 w 1215188"/>
              <a:gd name="csY25" fmla="*/ 162210 h 891804"/>
              <a:gd name="csX26" fmla="*/ 1113034 w 1215188"/>
              <a:gd name="csY26" fmla="*/ 162210 h 891804"/>
              <a:gd name="csX27" fmla="*/ 769383 w 1215188"/>
              <a:gd name="csY27" fmla="*/ 0 h 891804"/>
              <a:gd name="csX28" fmla="*/ 445805 w 1215188"/>
              <a:gd name="csY28" fmla="*/ 0 h 891804"/>
              <a:gd name="csX29" fmla="*/ 0 w 1215188"/>
              <a:gd name="csY29" fmla="*/ 445857 h 891804"/>
              <a:gd name="csX30" fmla="*/ 445805 w 1215188"/>
              <a:gd name="csY30" fmla="*/ 891714 h 89180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1215188" h="891804">
                <a:moveTo>
                  <a:pt x="445716" y="891804"/>
                </a:moveTo>
                <a:lnTo>
                  <a:pt x="769294" y="891804"/>
                </a:lnTo>
                <a:cubicBezTo>
                  <a:pt x="907471" y="891804"/>
                  <a:pt x="1031131" y="828622"/>
                  <a:pt x="1112944" y="729592"/>
                </a:cubicBezTo>
                <a:cubicBezTo>
                  <a:pt x="1114736" y="727441"/>
                  <a:pt x="1116349" y="725021"/>
                  <a:pt x="1118052" y="722781"/>
                </a:cubicBezTo>
                <a:cubicBezTo>
                  <a:pt x="1119844" y="720540"/>
                  <a:pt x="1121457" y="718210"/>
                  <a:pt x="1123160" y="715970"/>
                </a:cubicBezTo>
                <a:cubicBezTo>
                  <a:pt x="1165186" y="661034"/>
                  <a:pt x="1194757" y="596149"/>
                  <a:pt x="1207571" y="525438"/>
                </a:cubicBezTo>
                <a:cubicBezTo>
                  <a:pt x="1208019" y="523198"/>
                  <a:pt x="1208198" y="520868"/>
                  <a:pt x="1208646" y="518627"/>
                </a:cubicBezTo>
                <a:cubicBezTo>
                  <a:pt x="1209005" y="516387"/>
                  <a:pt x="1209363" y="514056"/>
                  <a:pt x="1209722" y="511816"/>
                </a:cubicBezTo>
                <a:cubicBezTo>
                  <a:pt x="1212948" y="490218"/>
                  <a:pt x="1215188" y="468352"/>
                  <a:pt x="1215188" y="445857"/>
                </a:cubicBezTo>
                <a:cubicBezTo>
                  <a:pt x="1215188" y="423363"/>
                  <a:pt x="1212948" y="401494"/>
                  <a:pt x="1209722" y="379896"/>
                </a:cubicBezTo>
                <a:lnTo>
                  <a:pt x="1075487" y="379896"/>
                </a:lnTo>
                <a:cubicBezTo>
                  <a:pt x="1053175" y="379896"/>
                  <a:pt x="1033461" y="391099"/>
                  <a:pt x="1021543" y="408126"/>
                </a:cubicBezTo>
                <a:cubicBezTo>
                  <a:pt x="1023335" y="420494"/>
                  <a:pt x="1024679" y="432950"/>
                  <a:pt x="1024679" y="445768"/>
                </a:cubicBezTo>
                <a:cubicBezTo>
                  <a:pt x="1024679" y="458583"/>
                  <a:pt x="1023425" y="471128"/>
                  <a:pt x="1021543" y="483407"/>
                </a:cubicBezTo>
                <a:cubicBezTo>
                  <a:pt x="1021095" y="486365"/>
                  <a:pt x="1020736" y="489411"/>
                  <a:pt x="1020199" y="492369"/>
                </a:cubicBezTo>
                <a:cubicBezTo>
                  <a:pt x="1019661" y="495238"/>
                  <a:pt x="1019124" y="498104"/>
                  <a:pt x="1018496" y="500972"/>
                </a:cubicBezTo>
                <a:cubicBezTo>
                  <a:pt x="1003980" y="566575"/>
                  <a:pt x="964283" y="622676"/>
                  <a:pt x="909980" y="658704"/>
                </a:cubicBezTo>
                <a:cubicBezTo>
                  <a:pt x="907918" y="660047"/>
                  <a:pt x="905768" y="661211"/>
                  <a:pt x="903707" y="662467"/>
                </a:cubicBezTo>
                <a:cubicBezTo>
                  <a:pt x="901646" y="663721"/>
                  <a:pt x="899585" y="665066"/>
                  <a:pt x="897434" y="666320"/>
                </a:cubicBezTo>
                <a:cubicBezTo>
                  <a:pt x="859709" y="688276"/>
                  <a:pt x="816069" y="701183"/>
                  <a:pt x="769294" y="701183"/>
                </a:cubicBezTo>
                <a:lnTo>
                  <a:pt x="445716" y="701183"/>
                </a:lnTo>
                <a:cubicBezTo>
                  <a:pt x="304940" y="701183"/>
                  <a:pt x="190419" y="586649"/>
                  <a:pt x="190419" y="445857"/>
                </a:cubicBezTo>
                <a:cubicBezTo>
                  <a:pt x="190419" y="305063"/>
                  <a:pt x="304940" y="190531"/>
                  <a:pt x="445716" y="190531"/>
                </a:cubicBezTo>
                <a:lnTo>
                  <a:pt x="769294" y="190531"/>
                </a:lnTo>
                <a:cubicBezTo>
                  <a:pt x="815980" y="190531"/>
                  <a:pt x="859709" y="203346"/>
                  <a:pt x="897434" y="225392"/>
                </a:cubicBezTo>
                <a:cubicBezTo>
                  <a:pt x="946182" y="185961"/>
                  <a:pt x="1008101" y="162210"/>
                  <a:pt x="1075487" y="162210"/>
                </a:cubicBezTo>
                <a:lnTo>
                  <a:pt x="1113034" y="162210"/>
                </a:lnTo>
                <a:cubicBezTo>
                  <a:pt x="1031221" y="63180"/>
                  <a:pt x="907560" y="0"/>
                  <a:pt x="769383" y="0"/>
                </a:cubicBezTo>
                <a:lnTo>
                  <a:pt x="445805" y="0"/>
                </a:lnTo>
                <a:cubicBezTo>
                  <a:pt x="200007" y="0"/>
                  <a:pt x="0" y="200029"/>
                  <a:pt x="0" y="445857"/>
                </a:cubicBezTo>
                <a:cubicBezTo>
                  <a:pt x="0" y="691683"/>
                  <a:pt x="200007" y="891714"/>
                  <a:pt x="445805" y="891714"/>
                </a:cubicBezTo>
                <a:close/>
              </a:path>
            </a:pathLst>
          </a:custGeom>
          <a:solidFill>
            <a:srgbClr val="6EA56C"/>
          </a:solidFill>
          <a:ln w="8960" cap="flat">
            <a:noFill/>
            <a:prstDash val="solid"/>
            <a:miter/>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5" name="Graphic 3" descr="Badge 1 with solid fill">
            <a:extLst>
              <a:ext uri="{FF2B5EF4-FFF2-40B4-BE49-F238E27FC236}">
                <a16:creationId xmlns:a16="http://schemas.microsoft.com/office/drawing/2014/main" id="{225B0707-76BD-B356-AA4C-516B4B101AD8}"/>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1889087" y="1396838"/>
            <a:ext cx="914400" cy="914400"/>
          </a:xfrm>
          <a:prstGeom prst="rect">
            <a:avLst/>
          </a:prstGeom>
        </p:spPr>
      </p:pic>
      <p:sp>
        <p:nvSpPr>
          <p:cNvPr id="6" name="Forme libre 48">
            <a:extLst>
              <a:ext uri="{FF2B5EF4-FFF2-40B4-BE49-F238E27FC236}">
                <a16:creationId xmlns:a16="http://schemas.microsoft.com/office/drawing/2014/main" id="{DB047F77-C94F-4DB3-1E1D-D93F42DB25E3}"/>
              </a:ext>
            </a:extLst>
          </p:cNvPr>
          <p:cNvSpPr/>
          <p:nvPr/>
        </p:nvSpPr>
        <p:spPr>
          <a:xfrm>
            <a:off x="2755395" y="1045431"/>
            <a:ext cx="6161410" cy="1640057"/>
          </a:xfrm>
          <a:custGeom>
            <a:avLst/>
            <a:gdLst>
              <a:gd name="csX0" fmla="*/ 712392 w 1128356"/>
              <a:gd name="csY0" fmla="*/ 349606 h 540137"/>
              <a:gd name="csX1" fmla="*/ 793577 w 1128356"/>
              <a:gd name="csY1" fmla="*/ 540137 h 540137"/>
              <a:gd name="csX2" fmla="*/ 330837 w 1128356"/>
              <a:gd name="csY2" fmla="*/ 540137 h 540137"/>
              <a:gd name="csX3" fmla="*/ 412023 w 1128356"/>
              <a:gd name="csY3" fmla="*/ 349606 h 540137"/>
              <a:gd name="csX4" fmla="*/ 712392 w 1128356"/>
              <a:gd name="csY4" fmla="*/ 349606 h 540137"/>
              <a:gd name="csX5" fmla="*/ 1034984 w 1128356"/>
              <a:gd name="csY5" fmla="*/ 66320 h 540137"/>
              <a:gd name="csX6" fmla="*/ 1029697 w 1128356"/>
              <a:gd name="csY6" fmla="*/ 61570 h 540137"/>
              <a:gd name="csX7" fmla="*/ 1023873 w 1128356"/>
              <a:gd name="csY7" fmla="*/ 57178 h 540137"/>
              <a:gd name="csX8" fmla="*/ 858365 w 1128356"/>
              <a:gd name="csY8" fmla="*/ 0 h 540137"/>
              <a:gd name="csX9" fmla="*/ 270082 w 1128356"/>
              <a:gd name="csY9" fmla="*/ 0 h 540137"/>
              <a:gd name="csX10" fmla="*/ 102782 w 1128356"/>
              <a:gd name="csY10" fmla="*/ 58522 h 540137"/>
              <a:gd name="csX11" fmla="*/ 97047 w 1128356"/>
              <a:gd name="csY11" fmla="*/ 63003 h 540137"/>
              <a:gd name="csX12" fmla="*/ 91760 w 1128356"/>
              <a:gd name="csY12" fmla="*/ 67753 h 540137"/>
              <a:gd name="csX13" fmla="*/ 0 w 1128356"/>
              <a:gd name="csY13" fmla="*/ 270115 h 540137"/>
              <a:gd name="csX14" fmla="*/ 91760 w 1128356"/>
              <a:gd name="csY14" fmla="*/ 472474 h 540137"/>
              <a:gd name="csX15" fmla="*/ 198842 w 1128356"/>
              <a:gd name="csY15" fmla="*/ 304886 h 540137"/>
              <a:gd name="csX16" fmla="*/ 190509 w 1128356"/>
              <a:gd name="csY16" fmla="*/ 270115 h 540137"/>
              <a:gd name="csX17" fmla="*/ 198842 w 1128356"/>
              <a:gd name="csY17" fmla="*/ 235341 h 540137"/>
              <a:gd name="csX18" fmla="*/ 204219 w 1128356"/>
              <a:gd name="csY18" fmla="*/ 225572 h 540137"/>
              <a:gd name="csX19" fmla="*/ 210044 w 1128356"/>
              <a:gd name="csY19" fmla="*/ 218583 h 540137"/>
              <a:gd name="csX20" fmla="*/ 270082 w 1128356"/>
              <a:gd name="csY20" fmla="*/ 190621 h 540137"/>
              <a:gd name="csX21" fmla="*/ 858365 w 1128356"/>
              <a:gd name="csY21" fmla="*/ 190621 h 540137"/>
              <a:gd name="csX22" fmla="*/ 915356 w 1128356"/>
              <a:gd name="csY22" fmla="*/ 214907 h 540137"/>
              <a:gd name="csX23" fmla="*/ 920822 w 1128356"/>
              <a:gd name="csY23" fmla="*/ 221539 h 540137"/>
              <a:gd name="csX24" fmla="*/ 926468 w 1128356"/>
              <a:gd name="csY24" fmla="*/ 229696 h 540137"/>
              <a:gd name="csX25" fmla="*/ 937848 w 1128356"/>
              <a:gd name="csY25" fmla="*/ 270115 h 540137"/>
              <a:gd name="csX26" fmla="*/ 926468 w 1128356"/>
              <a:gd name="csY26" fmla="*/ 310533 h 540137"/>
              <a:gd name="csX27" fmla="*/ 1034984 w 1128356"/>
              <a:gd name="csY27" fmla="*/ 473909 h 540137"/>
              <a:gd name="csX28" fmla="*/ 1128357 w 1128356"/>
              <a:gd name="csY28" fmla="*/ 270115 h 540137"/>
              <a:gd name="csX29" fmla="*/ 1034984 w 1128356"/>
              <a:gd name="csY29" fmla="*/ 66320 h 54013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Lst>
            <a:rect l="l" t="t" r="r" b="b"/>
            <a:pathLst>
              <a:path w="1128356" h="540137">
                <a:moveTo>
                  <a:pt x="712392" y="349606"/>
                </a:moveTo>
                <a:cubicBezTo>
                  <a:pt x="724758" y="419958"/>
                  <a:pt x="753074" y="484663"/>
                  <a:pt x="793577" y="540137"/>
                </a:cubicBezTo>
                <a:lnTo>
                  <a:pt x="330837" y="540137"/>
                </a:lnTo>
                <a:cubicBezTo>
                  <a:pt x="371340" y="484663"/>
                  <a:pt x="399656" y="419958"/>
                  <a:pt x="412023" y="349606"/>
                </a:cubicBezTo>
                <a:lnTo>
                  <a:pt x="712392" y="349606"/>
                </a:lnTo>
                <a:close/>
                <a:moveTo>
                  <a:pt x="1034984" y="66320"/>
                </a:moveTo>
                <a:cubicBezTo>
                  <a:pt x="1033192" y="64795"/>
                  <a:pt x="1031579" y="63093"/>
                  <a:pt x="1029697" y="61570"/>
                </a:cubicBezTo>
                <a:cubicBezTo>
                  <a:pt x="1027815" y="60045"/>
                  <a:pt x="1025755" y="58701"/>
                  <a:pt x="1023873" y="57178"/>
                </a:cubicBezTo>
                <a:cubicBezTo>
                  <a:pt x="978082" y="21510"/>
                  <a:pt x="920733" y="0"/>
                  <a:pt x="858365" y="0"/>
                </a:cubicBezTo>
                <a:lnTo>
                  <a:pt x="270082" y="0"/>
                </a:lnTo>
                <a:cubicBezTo>
                  <a:pt x="206907" y="0"/>
                  <a:pt x="148841" y="21956"/>
                  <a:pt x="102782" y="58522"/>
                </a:cubicBezTo>
                <a:cubicBezTo>
                  <a:pt x="100900" y="60045"/>
                  <a:pt x="98929" y="61480"/>
                  <a:pt x="97047" y="63003"/>
                </a:cubicBezTo>
                <a:cubicBezTo>
                  <a:pt x="95254" y="64526"/>
                  <a:pt x="93552" y="66230"/>
                  <a:pt x="91760" y="67753"/>
                </a:cubicBezTo>
                <a:cubicBezTo>
                  <a:pt x="35665" y="117313"/>
                  <a:pt x="0" y="189547"/>
                  <a:pt x="0" y="270115"/>
                </a:cubicBezTo>
                <a:cubicBezTo>
                  <a:pt x="0" y="350682"/>
                  <a:pt x="35665" y="422914"/>
                  <a:pt x="91760" y="472474"/>
                </a:cubicBezTo>
                <a:cubicBezTo>
                  <a:pt x="148572" y="435372"/>
                  <a:pt x="188627" y="374969"/>
                  <a:pt x="198842" y="304886"/>
                </a:cubicBezTo>
                <a:cubicBezTo>
                  <a:pt x="193645" y="294311"/>
                  <a:pt x="190509" y="282660"/>
                  <a:pt x="190509" y="270115"/>
                </a:cubicBezTo>
                <a:cubicBezTo>
                  <a:pt x="190509" y="257566"/>
                  <a:pt x="193645" y="245916"/>
                  <a:pt x="198842" y="235341"/>
                </a:cubicBezTo>
                <a:cubicBezTo>
                  <a:pt x="200455" y="231937"/>
                  <a:pt x="202158" y="228620"/>
                  <a:pt x="204219" y="225572"/>
                </a:cubicBezTo>
                <a:cubicBezTo>
                  <a:pt x="205922" y="223064"/>
                  <a:pt x="207983" y="220824"/>
                  <a:pt x="210044" y="218583"/>
                </a:cubicBezTo>
                <a:cubicBezTo>
                  <a:pt x="224650" y="201644"/>
                  <a:pt x="245977" y="190621"/>
                  <a:pt x="270082" y="190621"/>
                </a:cubicBezTo>
                <a:lnTo>
                  <a:pt x="858365" y="190621"/>
                </a:lnTo>
                <a:cubicBezTo>
                  <a:pt x="880767" y="190621"/>
                  <a:pt x="900929" y="200031"/>
                  <a:pt x="915356" y="214907"/>
                </a:cubicBezTo>
                <a:cubicBezTo>
                  <a:pt x="917327" y="216969"/>
                  <a:pt x="919030" y="219299"/>
                  <a:pt x="920822" y="221539"/>
                </a:cubicBezTo>
                <a:cubicBezTo>
                  <a:pt x="922883" y="224139"/>
                  <a:pt x="924765" y="226828"/>
                  <a:pt x="926468" y="229696"/>
                </a:cubicBezTo>
                <a:cubicBezTo>
                  <a:pt x="933547" y="241614"/>
                  <a:pt x="937848" y="255326"/>
                  <a:pt x="937848" y="270115"/>
                </a:cubicBezTo>
                <a:cubicBezTo>
                  <a:pt x="937848" y="284901"/>
                  <a:pt x="933547" y="298613"/>
                  <a:pt x="926468" y="310533"/>
                </a:cubicBezTo>
                <a:cubicBezTo>
                  <a:pt x="938117" y="379091"/>
                  <a:pt x="978530" y="437882"/>
                  <a:pt x="1034984" y="473909"/>
                </a:cubicBezTo>
                <a:cubicBezTo>
                  <a:pt x="1092065" y="424349"/>
                  <a:pt x="1128357" y="351488"/>
                  <a:pt x="1128357" y="270115"/>
                </a:cubicBezTo>
                <a:cubicBezTo>
                  <a:pt x="1128357" y="188739"/>
                  <a:pt x="1092065" y="115877"/>
                  <a:pt x="1034984" y="66320"/>
                </a:cubicBezTo>
                <a:close/>
              </a:path>
            </a:pathLst>
          </a:custGeom>
          <a:solidFill>
            <a:srgbClr val="FBA91E"/>
          </a:solidFill>
          <a:ln w="8960" cap="flat">
            <a:noFill/>
            <a:prstDash val="solid"/>
            <a:miter/>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8" name="Forme libre 49">
            <a:extLst>
              <a:ext uri="{FF2B5EF4-FFF2-40B4-BE49-F238E27FC236}">
                <a16:creationId xmlns:a16="http://schemas.microsoft.com/office/drawing/2014/main" id="{434C20E1-8AE1-0691-758B-1D5348949D57}"/>
              </a:ext>
            </a:extLst>
          </p:cNvPr>
          <p:cNvSpPr/>
          <p:nvPr/>
        </p:nvSpPr>
        <p:spPr>
          <a:xfrm>
            <a:off x="7132363" y="1138796"/>
            <a:ext cx="4313649" cy="1624035"/>
          </a:xfrm>
          <a:custGeom>
            <a:avLst/>
            <a:gdLst>
              <a:gd name="csX0" fmla="*/ 6452 w 1215187"/>
              <a:gd name="csY0" fmla="*/ 518537 h 891714"/>
              <a:gd name="csX1" fmla="*/ 7527 w 1215187"/>
              <a:gd name="csY1" fmla="*/ 525349 h 891714"/>
              <a:gd name="csX2" fmla="*/ 91939 w 1215187"/>
              <a:gd name="csY2" fmla="*/ 715880 h 891714"/>
              <a:gd name="csX3" fmla="*/ 97047 w 1215187"/>
              <a:gd name="csY3" fmla="*/ 722691 h 891714"/>
              <a:gd name="csX4" fmla="*/ 102154 w 1215187"/>
              <a:gd name="csY4" fmla="*/ 729502 h 891714"/>
              <a:gd name="csX5" fmla="*/ 445805 w 1215187"/>
              <a:gd name="csY5" fmla="*/ 891714 h 891714"/>
              <a:gd name="csX6" fmla="*/ 769383 w 1215187"/>
              <a:gd name="csY6" fmla="*/ 891714 h 891714"/>
              <a:gd name="csX7" fmla="*/ 1215188 w 1215187"/>
              <a:gd name="csY7" fmla="*/ 445857 h 891714"/>
              <a:gd name="csX8" fmla="*/ 769383 w 1215187"/>
              <a:gd name="csY8" fmla="*/ 0 h 891714"/>
              <a:gd name="csX9" fmla="*/ 445805 w 1215187"/>
              <a:gd name="csY9" fmla="*/ 0 h 891714"/>
              <a:gd name="csX10" fmla="*/ 102154 w 1215187"/>
              <a:gd name="csY10" fmla="*/ 162210 h 891714"/>
              <a:gd name="csX11" fmla="*/ 139701 w 1215187"/>
              <a:gd name="csY11" fmla="*/ 162210 h 891714"/>
              <a:gd name="csX12" fmla="*/ 317754 w 1215187"/>
              <a:gd name="csY12" fmla="*/ 225392 h 891714"/>
              <a:gd name="csX13" fmla="*/ 445894 w 1215187"/>
              <a:gd name="csY13" fmla="*/ 190531 h 891714"/>
              <a:gd name="csX14" fmla="*/ 769472 w 1215187"/>
              <a:gd name="csY14" fmla="*/ 190531 h 891714"/>
              <a:gd name="csX15" fmla="*/ 1024768 w 1215187"/>
              <a:gd name="csY15" fmla="*/ 445857 h 891714"/>
              <a:gd name="csX16" fmla="*/ 769472 w 1215187"/>
              <a:gd name="csY16" fmla="*/ 701183 h 891714"/>
              <a:gd name="csX17" fmla="*/ 445894 w 1215187"/>
              <a:gd name="csY17" fmla="*/ 701183 h 891714"/>
              <a:gd name="csX18" fmla="*/ 317754 w 1215187"/>
              <a:gd name="csY18" fmla="*/ 666320 h 891714"/>
              <a:gd name="csX19" fmla="*/ 311481 w 1215187"/>
              <a:gd name="csY19" fmla="*/ 662467 h 891714"/>
              <a:gd name="csX20" fmla="*/ 305208 w 1215187"/>
              <a:gd name="csY20" fmla="*/ 658704 h 891714"/>
              <a:gd name="csX21" fmla="*/ 196692 w 1215187"/>
              <a:gd name="csY21" fmla="*/ 500972 h 891714"/>
              <a:gd name="csX22" fmla="*/ 194989 w 1215187"/>
              <a:gd name="csY22" fmla="*/ 492369 h 891714"/>
              <a:gd name="csX23" fmla="*/ 193645 w 1215187"/>
              <a:gd name="csY23" fmla="*/ 483407 h 891714"/>
              <a:gd name="csX24" fmla="*/ 190509 w 1215187"/>
              <a:gd name="csY24" fmla="*/ 445768 h 891714"/>
              <a:gd name="csX25" fmla="*/ 193645 w 1215187"/>
              <a:gd name="csY25" fmla="*/ 408126 h 891714"/>
              <a:gd name="csX26" fmla="*/ 139701 w 1215187"/>
              <a:gd name="csY26" fmla="*/ 379896 h 891714"/>
              <a:gd name="csX27" fmla="*/ 5466 w 1215187"/>
              <a:gd name="csY27" fmla="*/ 379896 h 891714"/>
              <a:gd name="csX28" fmla="*/ 0 w 1215187"/>
              <a:gd name="csY28" fmla="*/ 445857 h 891714"/>
              <a:gd name="csX29" fmla="*/ 5466 w 1215187"/>
              <a:gd name="csY29" fmla="*/ 511816 h 891714"/>
              <a:gd name="csX30" fmla="*/ 6541 w 1215187"/>
              <a:gd name="csY30" fmla="*/ 518627 h 89171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1215187" h="891714">
                <a:moveTo>
                  <a:pt x="6452" y="518537"/>
                </a:moveTo>
                <a:cubicBezTo>
                  <a:pt x="6810" y="520778"/>
                  <a:pt x="7079" y="523108"/>
                  <a:pt x="7527" y="525349"/>
                </a:cubicBezTo>
                <a:cubicBezTo>
                  <a:pt x="20341" y="596060"/>
                  <a:pt x="49912" y="660944"/>
                  <a:pt x="91939" y="715880"/>
                </a:cubicBezTo>
                <a:cubicBezTo>
                  <a:pt x="93642" y="718120"/>
                  <a:pt x="95254" y="720451"/>
                  <a:pt x="97047" y="722691"/>
                </a:cubicBezTo>
                <a:cubicBezTo>
                  <a:pt x="98839" y="724932"/>
                  <a:pt x="100362" y="727262"/>
                  <a:pt x="102154" y="729502"/>
                </a:cubicBezTo>
                <a:cubicBezTo>
                  <a:pt x="183968" y="828532"/>
                  <a:pt x="307628" y="891714"/>
                  <a:pt x="445805" y="891714"/>
                </a:cubicBezTo>
                <a:lnTo>
                  <a:pt x="769383" y="891714"/>
                </a:lnTo>
                <a:cubicBezTo>
                  <a:pt x="1015180" y="891714"/>
                  <a:pt x="1215188" y="691683"/>
                  <a:pt x="1215188" y="445857"/>
                </a:cubicBezTo>
                <a:cubicBezTo>
                  <a:pt x="1215188" y="200029"/>
                  <a:pt x="1015180" y="0"/>
                  <a:pt x="769383" y="0"/>
                </a:cubicBezTo>
                <a:lnTo>
                  <a:pt x="445805" y="0"/>
                </a:lnTo>
                <a:cubicBezTo>
                  <a:pt x="307628" y="0"/>
                  <a:pt x="183968" y="63180"/>
                  <a:pt x="102154" y="162210"/>
                </a:cubicBezTo>
                <a:lnTo>
                  <a:pt x="139701" y="162210"/>
                </a:lnTo>
                <a:cubicBezTo>
                  <a:pt x="207086" y="162210"/>
                  <a:pt x="269006" y="185961"/>
                  <a:pt x="317754" y="225392"/>
                </a:cubicBezTo>
                <a:cubicBezTo>
                  <a:pt x="355479" y="203436"/>
                  <a:pt x="399118" y="190531"/>
                  <a:pt x="445894" y="190531"/>
                </a:cubicBezTo>
                <a:lnTo>
                  <a:pt x="769472" y="190531"/>
                </a:lnTo>
                <a:cubicBezTo>
                  <a:pt x="910248" y="190531"/>
                  <a:pt x="1024768" y="305063"/>
                  <a:pt x="1024768" y="445857"/>
                </a:cubicBezTo>
                <a:cubicBezTo>
                  <a:pt x="1024768" y="586649"/>
                  <a:pt x="910248" y="701183"/>
                  <a:pt x="769472" y="701183"/>
                </a:cubicBezTo>
                <a:lnTo>
                  <a:pt x="445894" y="701183"/>
                </a:lnTo>
                <a:cubicBezTo>
                  <a:pt x="399208" y="701183"/>
                  <a:pt x="355479" y="688366"/>
                  <a:pt x="317754" y="666320"/>
                </a:cubicBezTo>
                <a:cubicBezTo>
                  <a:pt x="315603" y="665066"/>
                  <a:pt x="313542" y="663810"/>
                  <a:pt x="311481" y="662467"/>
                </a:cubicBezTo>
                <a:cubicBezTo>
                  <a:pt x="309420" y="661211"/>
                  <a:pt x="307269" y="660047"/>
                  <a:pt x="305208" y="658704"/>
                </a:cubicBezTo>
                <a:cubicBezTo>
                  <a:pt x="250905" y="622766"/>
                  <a:pt x="211208" y="566575"/>
                  <a:pt x="196692" y="500972"/>
                </a:cubicBezTo>
                <a:cubicBezTo>
                  <a:pt x="196065" y="498104"/>
                  <a:pt x="195527" y="495325"/>
                  <a:pt x="194989" y="492369"/>
                </a:cubicBezTo>
                <a:cubicBezTo>
                  <a:pt x="194452" y="489411"/>
                  <a:pt x="194093" y="486363"/>
                  <a:pt x="193645" y="483407"/>
                </a:cubicBezTo>
                <a:cubicBezTo>
                  <a:pt x="191853" y="471039"/>
                  <a:pt x="190509" y="458583"/>
                  <a:pt x="190509" y="445768"/>
                </a:cubicBezTo>
                <a:cubicBezTo>
                  <a:pt x="190509" y="432950"/>
                  <a:pt x="191763" y="420404"/>
                  <a:pt x="193645" y="408126"/>
                </a:cubicBezTo>
                <a:cubicBezTo>
                  <a:pt x="181727" y="391099"/>
                  <a:pt x="162013" y="379896"/>
                  <a:pt x="139701" y="379896"/>
                </a:cubicBezTo>
                <a:lnTo>
                  <a:pt x="5466" y="379896"/>
                </a:lnTo>
                <a:cubicBezTo>
                  <a:pt x="2240" y="401494"/>
                  <a:pt x="0" y="423363"/>
                  <a:pt x="0" y="445857"/>
                </a:cubicBezTo>
                <a:cubicBezTo>
                  <a:pt x="0" y="468352"/>
                  <a:pt x="2240" y="490218"/>
                  <a:pt x="5466" y="511816"/>
                </a:cubicBezTo>
                <a:cubicBezTo>
                  <a:pt x="5825" y="514056"/>
                  <a:pt x="6093" y="516387"/>
                  <a:pt x="6541" y="518627"/>
                </a:cubicBezTo>
                <a:close/>
              </a:path>
            </a:pathLst>
          </a:custGeom>
          <a:solidFill>
            <a:srgbClr val="3AC6E1"/>
          </a:solidFill>
          <a:ln w="8960" cap="flat">
            <a:noFill/>
            <a:prstDash val="solid"/>
            <a:miter/>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9" name="Graphic 5" descr="Badge with solid fill">
            <a:extLst>
              <a:ext uri="{FF2B5EF4-FFF2-40B4-BE49-F238E27FC236}">
                <a16:creationId xmlns:a16="http://schemas.microsoft.com/office/drawing/2014/main" id="{FFFB8814-DCBA-69F1-3598-48F6469095D4}"/>
              </a:ext>
            </a:extLst>
          </p:cNvPr>
          <p:cNvPicPr>
            <a:picLocks noChangeAspect="1"/>
          </p:cNvPicPr>
          <p:nvPr/>
        </p:nvPicPr>
        <p:blipFill>
          <a:blip>
            <a:extLst>
              <a:ext uri="{96DAC541-7B7A-43D3-8B79-37D633B846F1}">
                <asvg:svgBlip xmlns:asvg="http://schemas.microsoft.com/office/drawing/2016/SVG/main" r:embed="rId5"/>
              </a:ext>
            </a:extLst>
          </a:blip>
          <a:srcRect/>
          <a:stretch/>
        </p:blipFill>
        <p:spPr>
          <a:xfrm>
            <a:off x="5411159" y="1396838"/>
            <a:ext cx="914400" cy="787593"/>
          </a:xfrm>
          <a:prstGeom prst="rect">
            <a:avLst/>
          </a:prstGeom>
        </p:spPr>
      </p:pic>
      <p:pic>
        <p:nvPicPr>
          <p:cNvPr id="10" name="Graphic 4" descr="Badge 3 with solid fill">
            <a:extLst>
              <a:ext uri="{FF2B5EF4-FFF2-40B4-BE49-F238E27FC236}">
                <a16:creationId xmlns:a16="http://schemas.microsoft.com/office/drawing/2014/main" id="{8E7DD052-85A9-0FBB-39B3-0F567C6EBF69}"/>
              </a:ext>
            </a:extLst>
          </p:cNvPr>
          <p:cNvPicPr>
            <a:picLocks noChangeAspect="1"/>
          </p:cNvPicPr>
          <p:nvPr/>
        </p:nvPicPr>
        <p:blipFill>
          <a:blip>
            <a:extLst>
              <a:ext uri="{96DAC541-7B7A-43D3-8B79-37D633B846F1}">
                <asvg:svgBlip xmlns:asvg="http://schemas.microsoft.com/office/drawing/2016/SVG/main" r:embed="rId6"/>
              </a:ext>
            </a:extLst>
          </a:blip>
          <a:srcRect/>
          <a:stretch/>
        </p:blipFill>
        <p:spPr>
          <a:xfrm>
            <a:off x="9388513" y="1372613"/>
            <a:ext cx="914400" cy="914400"/>
          </a:xfrm>
          <a:prstGeom prst="rect">
            <a:avLst/>
          </a:prstGeom>
        </p:spPr>
      </p:pic>
      <p:sp>
        <p:nvSpPr>
          <p:cNvPr id="13" name="TextBox 12">
            <a:extLst>
              <a:ext uri="{FF2B5EF4-FFF2-40B4-BE49-F238E27FC236}">
                <a16:creationId xmlns:a16="http://schemas.microsoft.com/office/drawing/2014/main" id="{480CD38E-80AE-12A9-7EEA-D9F66BB9C3F2}"/>
              </a:ext>
            </a:extLst>
          </p:cNvPr>
          <p:cNvSpPr txBox="1"/>
          <p:nvPr/>
        </p:nvSpPr>
        <p:spPr>
          <a:xfrm>
            <a:off x="389083" y="3205893"/>
            <a:ext cx="3381464" cy="2606676"/>
          </a:xfrm>
          <a:prstGeom prst="rect">
            <a:avLst/>
          </a:prstGeom>
          <a:solidFill>
            <a:schemeClr val="bg1"/>
          </a:solidFill>
        </p:spPr>
        <p:txBody>
          <a:bodyPr wrap="square">
            <a:spAutoFit/>
          </a:bodyPr>
          <a:lstStyle/>
          <a:p>
            <a:pPr marR="0" lvl="0" algn="ctr">
              <a:lnSpc>
                <a:spcPct val="115000"/>
              </a:lnSpc>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IFF is a global phenomenon,  driven by globalization, digitalization, cross-border services, and multinational enterprises</a:t>
            </a:r>
          </a:p>
        </p:txBody>
      </p:sp>
      <p:sp>
        <p:nvSpPr>
          <p:cNvPr id="16" name="TextBox 15">
            <a:extLst>
              <a:ext uri="{FF2B5EF4-FFF2-40B4-BE49-F238E27FC236}">
                <a16:creationId xmlns:a16="http://schemas.microsoft.com/office/drawing/2014/main" id="{7E509805-64E6-4CEA-26F1-29F59B2A9F16}"/>
              </a:ext>
            </a:extLst>
          </p:cNvPr>
          <p:cNvSpPr txBox="1"/>
          <p:nvPr/>
        </p:nvSpPr>
        <p:spPr>
          <a:xfrm>
            <a:off x="3857866" y="3082189"/>
            <a:ext cx="4313649" cy="1345561"/>
          </a:xfrm>
          <a:prstGeom prst="rect">
            <a:avLst/>
          </a:prstGeom>
          <a:noFill/>
        </p:spPr>
        <p:txBody>
          <a:bodyPr wrap="square">
            <a:spAutoFit/>
          </a:bodyPr>
          <a:lstStyle/>
          <a:p>
            <a:pPr marR="0" lvl="0" algn="ctr">
              <a:lnSpc>
                <a:spcPct val="115000"/>
              </a:lnSpc>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Progress in curbing IFFs has been uneven despite growing global awareness</a:t>
            </a:r>
          </a:p>
        </p:txBody>
      </p:sp>
      <p:sp>
        <p:nvSpPr>
          <p:cNvPr id="19" name="TextBox 18">
            <a:extLst>
              <a:ext uri="{FF2B5EF4-FFF2-40B4-BE49-F238E27FC236}">
                <a16:creationId xmlns:a16="http://schemas.microsoft.com/office/drawing/2014/main" id="{4BA5931F-C34F-7D4A-1865-6F9F1C18A4C4}"/>
              </a:ext>
            </a:extLst>
          </p:cNvPr>
          <p:cNvSpPr txBox="1"/>
          <p:nvPr/>
        </p:nvSpPr>
        <p:spPr>
          <a:xfrm>
            <a:off x="8171515" y="3205893"/>
            <a:ext cx="4024223" cy="1938992"/>
          </a:xfrm>
          <a:prstGeom prst="rect">
            <a:avLst/>
          </a:prstGeom>
          <a:noFill/>
        </p:spPr>
        <p:txBody>
          <a:bodyPr wrap="square">
            <a:spAutoFit/>
          </a:bodyPr>
          <a:lstStyle/>
          <a:p>
            <a:pPr lvl="0" algn="ctr"/>
            <a:r>
              <a:rPr lang="en-US" sz="2400" dirty="0">
                <a:latin typeface="Times New Roman" panose="02020603050405020304" pitchFamily="18" charset="0"/>
                <a:cs typeface="Times New Roman" panose="02020603050405020304" pitchFamily="18" charset="0"/>
              </a:rPr>
              <a:t>Effective solutions require inclusive global tax cooperation that strengthens Africa’s representation in international tax architecture</a:t>
            </a:r>
          </a:p>
        </p:txBody>
      </p:sp>
    </p:spTree>
    <p:extLst>
      <p:ext uri="{BB962C8B-B14F-4D97-AF65-F5344CB8AC3E}">
        <p14:creationId xmlns:p14="http://schemas.microsoft.com/office/powerpoint/2010/main" val="3807807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BF169B0-0F8C-2866-59DA-B8B2120091E9}"/>
              </a:ext>
            </a:extLst>
          </p:cNvPr>
          <p:cNvSpPr>
            <a:spLocks noGrp="1"/>
          </p:cNvSpPr>
          <p:nvPr>
            <p:ph type="sldNum" sz="quarter" idx="12"/>
          </p:nvPr>
        </p:nvSpPr>
        <p:spPr>
          <a:xfrm>
            <a:off x="10485782" y="6477000"/>
            <a:ext cx="1255017"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6A4D788-7454-A849-95EF-E0A31EF5E4C8}" type="slidenum">
              <a:rPr lang="en-US" smtClean="0"/>
              <a:pPr/>
              <a:t>4</a:t>
            </a:fld>
            <a:endParaRPr lang="en-US"/>
          </a:p>
        </p:txBody>
      </p:sp>
      <p:sp>
        <p:nvSpPr>
          <p:cNvPr id="6" name="Rectangle: Rounded Corners 5">
            <a:extLst>
              <a:ext uri="{FF2B5EF4-FFF2-40B4-BE49-F238E27FC236}">
                <a16:creationId xmlns:a16="http://schemas.microsoft.com/office/drawing/2014/main" id="{9E6A72AB-4CB4-5ABF-44E7-331C9C6D8884}"/>
              </a:ext>
            </a:extLst>
          </p:cNvPr>
          <p:cNvSpPr/>
          <p:nvPr/>
        </p:nvSpPr>
        <p:spPr>
          <a:xfrm>
            <a:off x="-2" y="20780"/>
            <a:ext cx="12192002" cy="4657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b="1" dirty="0">
                <a:effectLst/>
                <a:latin typeface="Times New Roman" panose="02020603050405020304" pitchFamily="18" charset="0"/>
                <a:ea typeface="Aptos" panose="020B0004020202020204" pitchFamily="34" charset="0"/>
                <a:cs typeface="Times New Roman" panose="02020603050405020304" pitchFamily="18" charset="0"/>
              </a:rPr>
              <a:t>Sevilla Commitment (Relevant to Africa I)</a:t>
            </a:r>
            <a:endParaRPr lang="en-US" sz="3200" b="1" dirty="0">
              <a:latin typeface="Times New Roman" panose="02020603050405020304" pitchFamily="18" charset="0"/>
              <a:cs typeface="Times New Roman" panose="02020603050405020304" pitchFamily="18" charset="0"/>
            </a:endParaRPr>
          </a:p>
        </p:txBody>
      </p:sp>
      <p:graphicFrame>
        <p:nvGraphicFramePr>
          <p:cNvPr id="2" name="Content Placeholder 4">
            <a:extLst>
              <a:ext uri="{FF2B5EF4-FFF2-40B4-BE49-F238E27FC236}">
                <a16:creationId xmlns:a16="http://schemas.microsoft.com/office/drawing/2014/main" id="{F874DBF5-1990-438F-E0D8-51998D312063}"/>
              </a:ext>
            </a:extLst>
          </p:cNvPr>
          <p:cNvGraphicFramePr>
            <a:graphicFrameLocks noGrp="1"/>
          </p:cNvGraphicFramePr>
          <p:nvPr>
            <p:ph idx="1"/>
            <p:extLst>
              <p:ext uri="{D42A27DB-BD31-4B8C-83A1-F6EECF244321}">
                <p14:modId xmlns:p14="http://schemas.microsoft.com/office/powerpoint/2010/main" val="1121649709"/>
              </p:ext>
            </p:extLst>
          </p:nvPr>
        </p:nvGraphicFramePr>
        <p:xfrm>
          <a:off x="267419" y="1500995"/>
          <a:ext cx="11671539" cy="47100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 3">
            <a:extLst>
              <a:ext uri="{FF2B5EF4-FFF2-40B4-BE49-F238E27FC236}">
                <a16:creationId xmlns:a16="http://schemas.microsoft.com/office/drawing/2014/main" id="{9AE6F24F-B3F0-51D4-B504-B17C6E7CB176}"/>
              </a:ext>
            </a:extLst>
          </p:cNvPr>
          <p:cNvSpPr/>
          <p:nvPr/>
        </p:nvSpPr>
        <p:spPr>
          <a:xfrm>
            <a:off x="3700030" y="2199948"/>
            <a:ext cx="610080" cy="622950"/>
          </a:xfrm>
          <a:prstGeom prst="ellipse">
            <a:avLst/>
          </a:prstGeom>
          <a:solidFill>
            <a:srgbClr val="00B0F0">
              <a:alpha val="60000"/>
            </a:srgb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8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a:t>
            </a:r>
            <a:endPar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Oval 6">
            <a:extLst>
              <a:ext uri="{FF2B5EF4-FFF2-40B4-BE49-F238E27FC236}">
                <a16:creationId xmlns:a16="http://schemas.microsoft.com/office/drawing/2014/main" id="{4C09E89E-35F3-6182-2001-ED2181FF9F08}"/>
              </a:ext>
            </a:extLst>
          </p:cNvPr>
          <p:cNvSpPr/>
          <p:nvPr/>
        </p:nvSpPr>
        <p:spPr>
          <a:xfrm>
            <a:off x="3700030" y="3525860"/>
            <a:ext cx="610080" cy="622950"/>
          </a:xfrm>
          <a:prstGeom prst="ellipse">
            <a:avLst/>
          </a:prstGeom>
          <a:solidFill>
            <a:srgbClr val="00B0F0">
              <a:alpha val="60000"/>
            </a:srgb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kern="1800" dirty="0">
                <a:solidFill>
                  <a:prstClr val="black"/>
                </a:solidFill>
                <a:latin typeface="Times New Roman" panose="02020603050405020304" pitchFamily="18" charset="0"/>
                <a:cs typeface="Times New Roman" panose="02020603050405020304" pitchFamily="18" charset="0"/>
              </a:rPr>
              <a:t>2</a:t>
            </a:r>
            <a:endPar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Oval 7">
            <a:extLst>
              <a:ext uri="{FF2B5EF4-FFF2-40B4-BE49-F238E27FC236}">
                <a16:creationId xmlns:a16="http://schemas.microsoft.com/office/drawing/2014/main" id="{1776423E-6AA1-F7FA-EE13-C8B29BE61940}"/>
              </a:ext>
            </a:extLst>
          </p:cNvPr>
          <p:cNvSpPr/>
          <p:nvPr/>
        </p:nvSpPr>
        <p:spPr>
          <a:xfrm>
            <a:off x="3712174" y="4868439"/>
            <a:ext cx="597936" cy="622950"/>
          </a:xfrm>
          <a:prstGeom prst="ellipse">
            <a:avLst/>
          </a:prstGeom>
          <a:solidFill>
            <a:srgbClr val="00B0F0">
              <a:alpha val="60000"/>
            </a:srgb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kern="1800" dirty="0">
                <a:solidFill>
                  <a:prstClr val="black"/>
                </a:solidFill>
                <a:latin typeface="Times New Roman" panose="02020603050405020304" pitchFamily="18" charset="0"/>
                <a:cs typeface="Times New Roman" panose="02020603050405020304" pitchFamily="18" charset="0"/>
              </a:rPr>
              <a:t>3</a:t>
            </a:r>
            <a:endPar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904F5498-B779-74B2-2A9A-99E532E26CE2}"/>
              </a:ext>
            </a:extLst>
          </p:cNvPr>
          <p:cNvSpPr txBox="1"/>
          <p:nvPr/>
        </p:nvSpPr>
        <p:spPr>
          <a:xfrm>
            <a:off x="629729" y="927298"/>
            <a:ext cx="10368950" cy="461665"/>
          </a:xfrm>
          <a:prstGeom prst="rect">
            <a:avLst/>
          </a:prstGeom>
          <a:noFill/>
        </p:spPr>
        <p:txBody>
          <a:bodyPr wrap="square" rtlCol="0">
            <a:spAutoFit/>
          </a:bodyPr>
          <a:lstStyle/>
          <a:p>
            <a:r>
              <a:rPr lang="en-US" sz="2400" dirty="0">
                <a:effectLst/>
                <a:latin typeface="Times New Roman" panose="02020603050405020304" pitchFamily="18" charset="0"/>
                <a:ea typeface="Aptos" panose="020B0004020202020204" pitchFamily="34" charset="0"/>
                <a:cs typeface="Times New Roman" panose="02020603050405020304" pitchFamily="18" charset="0"/>
              </a:rPr>
              <a:t>Recognize IFFs as a cross-border global phenomenon requiring global solutions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315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C20F0-00A6-45C6-431D-F31D752910FA}"/>
            </a:ext>
          </a:extLst>
        </p:cNvPr>
        <p:cNvGrpSpPr/>
        <p:nvPr/>
      </p:nvGrpSpPr>
      <p:grpSpPr>
        <a:xfrm>
          <a:off x="0" y="0"/>
          <a:ext cx="0" cy="0"/>
          <a:chOff x="0" y="0"/>
          <a:chExt cx="0" cy="0"/>
        </a:xfrm>
      </p:grpSpPr>
      <p:graphicFrame>
        <p:nvGraphicFramePr>
          <p:cNvPr id="7" name="Content Placeholder 4">
            <a:extLst>
              <a:ext uri="{FF2B5EF4-FFF2-40B4-BE49-F238E27FC236}">
                <a16:creationId xmlns:a16="http://schemas.microsoft.com/office/drawing/2014/main" id="{D2307565-2934-3A62-6E16-3D7FBD335B6E}"/>
              </a:ext>
            </a:extLst>
          </p:cNvPr>
          <p:cNvGraphicFramePr>
            <a:graphicFrameLocks noGrp="1"/>
          </p:cNvGraphicFramePr>
          <p:nvPr>
            <p:ph idx="4294967295"/>
            <p:extLst>
              <p:ext uri="{D42A27DB-BD31-4B8C-83A1-F6EECF244321}">
                <p14:modId xmlns:p14="http://schemas.microsoft.com/office/powerpoint/2010/main" val="1853191425"/>
              </p:ext>
            </p:extLst>
          </p:nvPr>
        </p:nvGraphicFramePr>
        <p:xfrm>
          <a:off x="-1" y="371371"/>
          <a:ext cx="11913079" cy="6013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Content Placeholder 4" descr="A colorful rectangular object with a white background&#10;&#10;AI-generated content may be incorrect.">
            <a:extLst>
              <a:ext uri="{FF2B5EF4-FFF2-40B4-BE49-F238E27FC236}">
                <a16:creationId xmlns:a16="http://schemas.microsoft.com/office/drawing/2014/main" id="{FD656423-21A1-64E6-FD24-F91C2EB20D6C}"/>
              </a:ext>
            </a:extLst>
          </p:cNvPr>
          <p:cNvPicPr>
            <a:picLocks noChangeAspect="1"/>
          </p:cNvPicPr>
          <p:nvPr/>
        </p:nvPicPr>
        <p:blipFill rotWithShape="1">
          <a:blip r:embed="rId8"/>
          <a:srcRect t="94676"/>
          <a:stretch/>
        </p:blipFill>
        <p:spPr>
          <a:xfrm>
            <a:off x="0" y="6502500"/>
            <a:ext cx="12192000" cy="365127"/>
          </a:xfrm>
          <a:prstGeom prst="rect">
            <a:avLst/>
          </a:prstGeom>
        </p:spPr>
      </p:pic>
      <p:sp>
        <p:nvSpPr>
          <p:cNvPr id="6" name="TextBox 5">
            <a:extLst>
              <a:ext uri="{FF2B5EF4-FFF2-40B4-BE49-F238E27FC236}">
                <a16:creationId xmlns:a16="http://schemas.microsoft.com/office/drawing/2014/main" id="{79F87896-8EE7-CD05-29C7-FD4E593945D0}"/>
              </a:ext>
            </a:extLst>
          </p:cNvPr>
          <p:cNvSpPr txBox="1"/>
          <p:nvPr/>
        </p:nvSpPr>
        <p:spPr>
          <a:xfrm>
            <a:off x="5434642" y="5294697"/>
            <a:ext cx="6454397" cy="1089722"/>
          </a:xfrm>
          <a:prstGeom prst="rect">
            <a:avLst/>
          </a:prstGeom>
          <a:solidFill>
            <a:srgbClr val="009EDB">
              <a:lumMod val="40000"/>
              <a:lumOff val="60000"/>
            </a:srgbClr>
          </a:solidFill>
        </p:spPr>
        <p:txBody>
          <a:bodyPr wrap="square" lIns="121920" tIns="60960" rIns="121920" bIns="60960" rtlCol="0" anchor="t">
            <a:spAutoFit/>
          </a:bodyPr>
          <a:lstStyle/>
          <a:p>
            <a:pPr marR="0" lvl="0">
              <a:lnSpc>
                <a:spcPct val="115000"/>
              </a:lnSpc>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Ensuring stronger voice and representation of developing countries</a:t>
            </a:r>
          </a:p>
        </p:txBody>
      </p:sp>
      <p:sp>
        <p:nvSpPr>
          <p:cNvPr id="11" name="Hexagon 10">
            <a:extLst>
              <a:ext uri="{FF2B5EF4-FFF2-40B4-BE49-F238E27FC236}">
                <a16:creationId xmlns:a16="http://schemas.microsoft.com/office/drawing/2014/main" id="{E866CD11-4D6E-010C-807B-9D2B779E4FC7}"/>
              </a:ext>
            </a:extLst>
          </p:cNvPr>
          <p:cNvSpPr/>
          <p:nvPr/>
        </p:nvSpPr>
        <p:spPr>
          <a:xfrm>
            <a:off x="4401500" y="469004"/>
            <a:ext cx="679111" cy="431652"/>
          </a:xfrm>
          <a:prstGeom prst="hexagon">
            <a:avLst/>
          </a:prstGeom>
          <a:solidFill>
            <a:srgbClr val="009EDB"/>
          </a:solidFill>
          <a:ln w="12700" cap="flat" cmpd="sng" algn="ctr">
            <a:solidFill>
              <a:srgbClr val="009EDB">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FFFF"/>
                </a:solidFill>
                <a:effectLst/>
                <a:uLnTx/>
                <a:uFillTx/>
                <a:latin typeface="Roboto" panose="020B0604020202020204"/>
                <a:ea typeface="+mn-ea"/>
                <a:cs typeface="+mn-cs"/>
              </a:rPr>
              <a:t>1</a:t>
            </a:r>
          </a:p>
        </p:txBody>
      </p:sp>
      <p:sp>
        <p:nvSpPr>
          <p:cNvPr id="12" name="Hexagon 11">
            <a:extLst>
              <a:ext uri="{FF2B5EF4-FFF2-40B4-BE49-F238E27FC236}">
                <a16:creationId xmlns:a16="http://schemas.microsoft.com/office/drawing/2014/main" id="{B8D70EEF-5EEC-3741-03DF-75CDD5BDD3AD}"/>
              </a:ext>
            </a:extLst>
          </p:cNvPr>
          <p:cNvSpPr/>
          <p:nvPr/>
        </p:nvSpPr>
        <p:spPr>
          <a:xfrm>
            <a:off x="4403468" y="2297989"/>
            <a:ext cx="584220" cy="396748"/>
          </a:xfrm>
          <a:prstGeom prst="hexagon">
            <a:avLst/>
          </a:prstGeom>
          <a:solidFill>
            <a:srgbClr val="009EDB"/>
          </a:solidFill>
          <a:ln w="12700" cap="flat" cmpd="sng" algn="ctr">
            <a:solidFill>
              <a:srgbClr val="009EDB">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kern="0" dirty="0">
                <a:solidFill>
                  <a:srgbClr val="FFFFFF"/>
                </a:solidFill>
                <a:latin typeface="Roboto" panose="020B0604020202020204"/>
              </a:rPr>
              <a:t>2</a:t>
            </a:r>
            <a:endParaRPr kumimoji="0" lang="en-US" sz="2400" b="0" i="0" u="none" strike="noStrike" kern="0" cap="none" spc="0" normalizeH="0" baseline="0" noProof="0" dirty="0">
              <a:ln>
                <a:noFill/>
              </a:ln>
              <a:solidFill>
                <a:srgbClr val="FFFFFF"/>
              </a:solidFill>
              <a:effectLst/>
              <a:uLnTx/>
              <a:uFillTx/>
              <a:latin typeface="Roboto" panose="020B0604020202020204"/>
              <a:ea typeface="+mn-ea"/>
              <a:cs typeface="+mn-cs"/>
            </a:endParaRPr>
          </a:p>
        </p:txBody>
      </p:sp>
      <p:sp>
        <p:nvSpPr>
          <p:cNvPr id="13" name="Hexagon 12">
            <a:extLst>
              <a:ext uri="{FF2B5EF4-FFF2-40B4-BE49-F238E27FC236}">
                <a16:creationId xmlns:a16="http://schemas.microsoft.com/office/drawing/2014/main" id="{35B9D8B2-6E0E-170D-D05C-8DD251CCFF76}"/>
              </a:ext>
            </a:extLst>
          </p:cNvPr>
          <p:cNvSpPr/>
          <p:nvPr/>
        </p:nvSpPr>
        <p:spPr>
          <a:xfrm>
            <a:off x="4395513" y="3687482"/>
            <a:ext cx="584220" cy="396748"/>
          </a:xfrm>
          <a:prstGeom prst="hexagon">
            <a:avLst/>
          </a:prstGeom>
          <a:solidFill>
            <a:srgbClr val="009EDB"/>
          </a:solidFill>
          <a:ln w="12700" cap="flat" cmpd="sng" algn="ctr">
            <a:solidFill>
              <a:srgbClr val="009EDB">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FFFF"/>
                </a:solidFill>
                <a:effectLst/>
                <a:uLnTx/>
                <a:uFillTx/>
                <a:latin typeface="Roboto" panose="020B0604020202020204"/>
                <a:ea typeface="+mn-ea"/>
                <a:cs typeface="+mn-cs"/>
              </a:rPr>
              <a:t>3</a:t>
            </a:r>
          </a:p>
        </p:txBody>
      </p:sp>
      <p:sp>
        <p:nvSpPr>
          <p:cNvPr id="14" name="Hexagon 13">
            <a:extLst>
              <a:ext uri="{FF2B5EF4-FFF2-40B4-BE49-F238E27FC236}">
                <a16:creationId xmlns:a16="http://schemas.microsoft.com/office/drawing/2014/main" id="{0B6CDC46-C8E1-1696-15CE-2B8D19F17589}"/>
              </a:ext>
            </a:extLst>
          </p:cNvPr>
          <p:cNvSpPr/>
          <p:nvPr/>
        </p:nvSpPr>
        <p:spPr>
          <a:xfrm>
            <a:off x="4448945" y="5558362"/>
            <a:ext cx="584220" cy="396748"/>
          </a:xfrm>
          <a:prstGeom prst="hexagon">
            <a:avLst/>
          </a:prstGeom>
          <a:solidFill>
            <a:srgbClr val="009EDB"/>
          </a:solidFill>
          <a:ln w="12700" cap="flat" cmpd="sng" algn="ctr">
            <a:solidFill>
              <a:srgbClr val="009EDB">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FFFF"/>
                </a:solidFill>
                <a:effectLst/>
                <a:uLnTx/>
                <a:uFillTx/>
                <a:latin typeface="Roboto" panose="020B0604020202020204"/>
                <a:ea typeface="+mn-ea"/>
                <a:cs typeface="+mn-cs"/>
              </a:rPr>
              <a:t>4</a:t>
            </a:r>
          </a:p>
        </p:txBody>
      </p:sp>
      <p:sp>
        <p:nvSpPr>
          <p:cNvPr id="20" name="TextBox 19">
            <a:extLst>
              <a:ext uri="{FF2B5EF4-FFF2-40B4-BE49-F238E27FC236}">
                <a16:creationId xmlns:a16="http://schemas.microsoft.com/office/drawing/2014/main" id="{6004274A-97B8-4F67-2258-F58BF46EC988}"/>
              </a:ext>
            </a:extLst>
          </p:cNvPr>
          <p:cNvSpPr txBox="1"/>
          <p:nvPr/>
        </p:nvSpPr>
        <p:spPr>
          <a:xfrm>
            <a:off x="94891" y="2470084"/>
            <a:ext cx="3966228" cy="553998"/>
          </a:xfrm>
          <a:prstGeom prst="rect">
            <a:avLst/>
          </a:prstGeom>
          <a:solidFill>
            <a:srgbClr val="009EDB">
              <a:lumMod val="40000"/>
              <a:lumOff val="60000"/>
            </a:srgbClr>
          </a:solidFill>
        </p:spPr>
        <p:txBody>
          <a:bodyPr wrap="square" lIns="121920" tIns="60960" rIns="121920" bIns="60960" rtlCol="0" anchor="t">
            <a:spAutoFit/>
          </a:bodyPr>
          <a:lstStyle/>
          <a:p>
            <a:pPr lvl="0">
              <a:defRPr/>
            </a:pPr>
            <a:r>
              <a:rPr lang="en-US" sz="2800" b="1"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b="1" dirty="0">
                <a:effectLst/>
                <a:latin typeface="Times New Roman" panose="02020603050405020304" pitchFamily="18" charset="0"/>
                <a:ea typeface="Aptos" panose="020B0004020202020204" pitchFamily="34" charset="0"/>
                <a:cs typeface="Times New Roman" panose="02020603050405020304" pitchFamily="18" charset="0"/>
              </a:rPr>
              <a:t>Commitments Emphasize</a:t>
            </a:r>
            <a:endParaRPr kumimoji="0" lang="en-US" sz="2400" b="1"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1" name="Rectangle 20">
            <a:extLst>
              <a:ext uri="{FF2B5EF4-FFF2-40B4-BE49-F238E27FC236}">
                <a16:creationId xmlns:a16="http://schemas.microsoft.com/office/drawing/2014/main" id="{367F2CD3-1CF9-EEF3-6850-9855348B3990}"/>
              </a:ext>
            </a:extLst>
          </p:cNvPr>
          <p:cNvSpPr>
            <a:spLocks/>
          </p:cNvSpPr>
          <p:nvPr/>
        </p:nvSpPr>
        <p:spPr bwMode="auto">
          <a:xfrm>
            <a:off x="4061119" y="469004"/>
            <a:ext cx="350303" cy="5919990"/>
          </a:xfrm>
          <a:prstGeom prst="rect">
            <a:avLst/>
          </a:prstGeom>
          <a:solidFill>
            <a:srgbClr val="00B0F0"/>
          </a:solidFill>
          <a:ln>
            <a:noFill/>
          </a:ln>
        </p:spPr>
        <p:txBody>
          <a:bodyPr vert="horz" wrap="square" lIns="91416" tIns="45708" rIns="91416" bIns="457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3599"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Subtitle 2">
            <a:extLst>
              <a:ext uri="{FF2B5EF4-FFF2-40B4-BE49-F238E27FC236}">
                <a16:creationId xmlns:a16="http://schemas.microsoft.com/office/drawing/2014/main" id="{552A0FF5-6AC7-B1E3-312C-31A6CC2A8F49}"/>
              </a:ext>
            </a:extLst>
          </p:cNvPr>
          <p:cNvSpPr txBox="1">
            <a:spLocks/>
          </p:cNvSpPr>
          <p:nvPr/>
        </p:nvSpPr>
        <p:spPr>
          <a:xfrm>
            <a:off x="5434642" y="1867661"/>
            <a:ext cx="6454397" cy="1561339"/>
          </a:xfrm>
          <a:prstGeom prst="rect">
            <a:avLst/>
          </a:prstGeom>
          <a:solidFill>
            <a:schemeClr val="accent2">
              <a:lumMod val="40000"/>
              <a:lumOff val="60000"/>
            </a:schemeClr>
          </a:solidFill>
          <a:ln>
            <a:solidFill>
              <a:schemeClr val="accent2">
                <a:lumMod val="40000"/>
                <a:lumOff val="60000"/>
              </a:schemeClr>
            </a:solidFill>
          </a:ln>
        </p:spPr>
        <p:txBody>
          <a:bodyPr vert="horz" wrap="square" lIns="108745" tIns="54373" rIns="108745" bIns="54373" rtlCol="0">
            <a:no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R="0" lvl="0" algn="just">
              <a:lnSpc>
                <a:spcPct val="115000"/>
              </a:lnSpc>
              <a:spcAft>
                <a:spcPts val="800"/>
              </a:spcAft>
            </a:pPr>
            <a:r>
              <a:rPr lang="en-US" sz="2800" dirty="0">
                <a:effectLst/>
                <a:latin typeface="Times New Roman" panose="02020603050405020304" pitchFamily="18" charset="0"/>
                <a:ea typeface="Aptos" panose="020B0004020202020204" pitchFamily="34" charset="0"/>
                <a:cs typeface="Times New Roman" panose="02020603050405020304" pitchFamily="18" charset="0"/>
              </a:rPr>
              <a:t>Eliminating tax havens and aggressive tax practices</a:t>
            </a:r>
            <a:endParaRPr lang="en-US" sz="28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23" name="Subtitle 2">
            <a:extLst>
              <a:ext uri="{FF2B5EF4-FFF2-40B4-BE49-F238E27FC236}">
                <a16:creationId xmlns:a16="http://schemas.microsoft.com/office/drawing/2014/main" id="{C9B5DC54-7A34-C6A2-69F2-5A8E458118A2}"/>
              </a:ext>
            </a:extLst>
          </p:cNvPr>
          <p:cNvSpPr txBox="1">
            <a:spLocks/>
          </p:cNvSpPr>
          <p:nvPr/>
        </p:nvSpPr>
        <p:spPr>
          <a:xfrm>
            <a:off x="5430327" y="3613514"/>
            <a:ext cx="6183521" cy="1345717"/>
          </a:xfrm>
          <a:prstGeom prst="rect">
            <a:avLst/>
          </a:prstGeom>
          <a:blipFill>
            <a:blip r:embed="rId9"/>
            <a:tile tx="0" ty="0" sx="100000" sy="100000" flip="none" algn="tl"/>
          </a:blipFill>
        </p:spPr>
        <p:txBody>
          <a:bodyPr vert="horz" wrap="square" lIns="108745" tIns="54373" rIns="108745" bIns="54373" rtlCol="0">
            <a:no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R="0" lvl="0" algn="l">
              <a:lnSpc>
                <a:spcPct val="115000"/>
              </a:lnSpc>
              <a:spcAft>
                <a:spcPts val="800"/>
              </a:spcAft>
              <a:buSzPts val="1000"/>
              <a:tabLst>
                <a:tab pos="457200" algn="l"/>
              </a:tabLst>
            </a:pPr>
            <a:r>
              <a:rPr lang="en-US" sz="2800" dirty="0">
                <a:effectLst/>
                <a:latin typeface="Times New Roman" panose="02020603050405020304" pitchFamily="18" charset="0"/>
                <a:ea typeface="Aptos" panose="020B0004020202020204" pitchFamily="34" charset="0"/>
                <a:cs typeface="Times New Roman" panose="02020603050405020304" pitchFamily="18" charset="0"/>
              </a:rPr>
              <a:t>Advancing inclusive international tax cooperation</a:t>
            </a:r>
            <a:endParaRPr lang="en-US" sz="28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24" name="Subtitle 2">
            <a:extLst>
              <a:ext uri="{FF2B5EF4-FFF2-40B4-BE49-F238E27FC236}">
                <a16:creationId xmlns:a16="http://schemas.microsoft.com/office/drawing/2014/main" id="{53BD7F33-14A9-1833-7FD8-9F125DA28AD5}"/>
              </a:ext>
            </a:extLst>
          </p:cNvPr>
          <p:cNvSpPr txBox="1">
            <a:spLocks/>
          </p:cNvSpPr>
          <p:nvPr/>
        </p:nvSpPr>
        <p:spPr>
          <a:xfrm>
            <a:off x="5434642" y="448787"/>
            <a:ext cx="6506711" cy="1130387"/>
          </a:xfrm>
          <a:prstGeom prst="rect">
            <a:avLst/>
          </a:prstGeom>
          <a:solidFill>
            <a:schemeClr val="accent1">
              <a:lumMod val="20000"/>
              <a:lumOff val="80000"/>
            </a:schemeClr>
          </a:solidFill>
        </p:spPr>
        <p:txBody>
          <a:bodyPr vert="horz" wrap="square" lIns="108745" tIns="54373" rIns="108745" bIns="54373" rtlCol="0">
            <a:no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R="0" lvl="0" algn="l">
              <a:lnSpc>
                <a:spcPct val="115000"/>
              </a:lnSpc>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Anti-money laundering systems</a:t>
            </a:r>
          </a:p>
        </p:txBody>
      </p:sp>
      <p:cxnSp>
        <p:nvCxnSpPr>
          <p:cNvPr id="25" name="Straight Arrow Connector 24">
            <a:extLst>
              <a:ext uri="{FF2B5EF4-FFF2-40B4-BE49-F238E27FC236}">
                <a16:creationId xmlns:a16="http://schemas.microsoft.com/office/drawing/2014/main" id="{6FE3CCCF-AF4D-987B-4C20-7386E677E705}"/>
              </a:ext>
            </a:extLst>
          </p:cNvPr>
          <p:cNvCxnSpPr>
            <a:cxnSpLocks/>
          </p:cNvCxnSpPr>
          <p:nvPr/>
        </p:nvCxnSpPr>
        <p:spPr>
          <a:xfrm>
            <a:off x="4385375" y="943420"/>
            <a:ext cx="1049267" cy="0"/>
          </a:xfrm>
          <a:prstGeom prst="straightConnector1">
            <a:avLst/>
          </a:prstGeom>
          <a:ln w="38100">
            <a:solidFill>
              <a:schemeClr val="accent1">
                <a:lumMod val="40000"/>
                <a:lumOff val="6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A02FDACA-A738-4EEA-64EB-9F4BE24C11B9}"/>
              </a:ext>
            </a:extLst>
          </p:cNvPr>
          <p:cNvCxnSpPr>
            <a:cxnSpLocks/>
          </p:cNvCxnSpPr>
          <p:nvPr/>
        </p:nvCxnSpPr>
        <p:spPr>
          <a:xfrm>
            <a:off x="4411422" y="2737502"/>
            <a:ext cx="962835" cy="0"/>
          </a:xfrm>
          <a:prstGeom prst="straightConnector1">
            <a:avLst/>
          </a:prstGeom>
          <a:ln w="38100">
            <a:solidFill>
              <a:schemeClr val="accent2">
                <a:lumMod val="20000"/>
                <a:lumOff val="8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CF7C1B38-7DFE-76F5-F445-87DB57EEC326}"/>
              </a:ext>
            </a:extLst>
          </p:cNvPr>
          <p:cNvCxnSpPr>
            <a:cxnSpLocks/>
          </p:cNvCxnSpPr>
          <p:nvPr/>
        </p:nvCxnSpPr>
        <p:spPr>
          <a:xfrm>
            <a:off x="4411422" y="4104657"/>
            <a:ext cx="962835" cy="0"/>
          </a:xfrm>
          <a:prstGeom prst="straightConnector1">
            <a:avLst/>
          </a:prstGeom>
          <a:ln w="38100">
            <a:solidFill>
              <a:schemeClr val="accent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47B21E3F-C5DD-C614-E676-37620B6C7918}"/>
              </a:ext>
            </a:extLst>
          </p:cNvPr>
          <p:cNvCxnSpPr>
            <a:cxnSpLocks/>
          </p:cNvCxnSpPr>
          <p:nvPr/>
        </p:nvCxnSpPr>
        <p:spPr>
          <a:xfrm>
            <a:off x="4411422" y="6014150"/>
            <a:ext cx="1023220" cy="0"/>
          </a:xfrm>
          <a:prstGeom prst="straightConnector1">
            <a:avLst/>
          </a:prstGeom>
          <a:ln w="38100">
            <a:solidFill>
              <a:schemeClr val="accent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B57D1798-3635-D1EB-15FE-CF83A290DD17}"/>
              </a:ext>
            </a:extLst>
          </p:cNvPr>
          <p:cNvSpPr>
            <a:spLocks noGrp="1"/>
          </p:cNvSpPr>
          <p:nvPr>
            <p:ph type="title"/>
          </p:nvPr>
        </p:nvSpPr>
        <p:spPr>
          <a:xfrm>
            <a:off x="0" y="-85725"/>
            <a:ext cx="12204000" cy="457096"/>
          </a:xfrm>
          <a:solidFill>
            <a:srgbClr val="00B0F0"/>
          </a:solidFill>
          <a:ln>
            <a:solidFill>
              <a:schemeClr val="accent5">
                <a:lumMod val="50000"/>
              </a:schemeClr>
            </a:solidFill>
          </a:ln>
        </p:spPr>
        <p:txBody>
          <a:bodyPr>
            <a:normAutofit fontScale="90000"/>
          </a:bodyPr>
          <a:lstStyle/>
          <a:p>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Seville Commitments (</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Relevant to Africa II)</a:t>
            </a:r>
            <a:endParaRPr lang="en-GB" sz="2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1181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48EFD-E323-3BC5-05EA-645726A4DE3C}"/>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D6164A8-0039-7D1F-1153-0D62940E1DFE}"/>
              </a:ext>
            </a:extLst>
          </p:cNvPr>
          <p:cNvSpPr>
            <a:spLocks noGrp="1"/>
          </p:cNvSpPr>
          <p:nvPr>
            <p:ph type="sldNum" sz="quarter" idx="12"/>
          </p:nvPr>
        </p:nvSpPr>
        <p:spPr>
          <a:xfrm>
            <a:off x="10485782" y="6477000"/>
            <a:ext cx="1255017"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6A4D788-7454-A849-95EF-E0A31EF5E4C8}" type="slidenum">
              <a:rPr lang="en-US" smtClean="0"/>
              <a:pPr/>
              <a:t>6</a:t>
            </a:fld>
            <a:endParaRPr lang="en-US"/>
          </a:p>
        </p:txBody>
      </p:sp>
      <p:sp>
        <p:nvSpPr>
          <p:cNvPr id="6" name="Rectangle: Rounded Corners 5">
            <a:extLst>
              <a:ext uri="{FF2B5EF4-FFF2-40B4-BE49-F238E27FC236}">
                <a16:creationId xmlns:a16="http://schemas.microsoft.com/office/drawing/2014/main" id="{A56D1C72-4E22-A6E8-FF21-0232B6892EAA}"/>
              </a:ext>
            </a:extLst>
          </p:cNvPr>
          <p:cNvSpPr/>
          <p:nvPr/>
        </p:nvSpPr>
        <p:spPr>
          <a:xfrm>
            <a:off x="-2" y="20780"/>
            <a:ext cx="12192002" cy="4657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b="1"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Operationalizing </a:t>
            </a:r>
            <a:r>
              <a:rPr lang="en-US" sz="3200" b="1"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Commitments (</a:t>
            </a:r>
            <a:r>
              <a:rPr lang="en-US" sz="3200" b="1"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National and Regional)</a:t>
            </a:r>
            <a:endParaRPr lang="en-US" sz="3200" b="1" dirty="0">
              <a:solidFill>
                <a:schemeClr val="tx1"/>
              </a:solidFill>
              <a:latin typeface="Times New Roman" panose="02020603050405020304" pitchFamily="18" charset="0"/>
              <a:cs typeface="Times New Roman" panose="02020603050405020304" pitchFamily="18" charset="0"/>
            </a:endParaRPr>
          </a:p>
        </p:txBody>
      </p:sp>
      <p:grpSp>
        <p:nvGrpSpPr>
          <p:cNvPr id="4" name="Group 3">
            <a:extLst>
              <a:ext uri="{FF2B5EF4-FFF2-40B4-BE49-F238E27FC236}">
                <a16:creationId xmlns:a16="http://schemas.microsoft.com/office/drawing/2014/main" id="{473DC0B4-EDE2-5666-5264-61A116E095D8}"/>
              </a:ext>
            </a:extLst>
          </p:cNvPr>
          <p:cNvGrpSpPr/>
          <p:nvPr/>
        </p:nvGrpSpPr>
        <p:grpSpPr>
          <a:xfrm>
            <a:off x="520523" y="471686"/>
            <a:ext cx="1550694" cy="1422727"/>
            <a:chOff x="2275781" y="3399217"/>
            <a:chExt cx="2084832" cy="2082406"/>
          </a:xfrm>
          <a:solidFill>
            <a:srgbClr val="0059E9"/>
          </a:solidFill>
          <a:effectLst/>
        </p:grpSpPr>
        <p:sp>
          <p:nvSpPr>
            <p:cNvPr id="5" name="Rectangle 4">
              <a:extLst>
                <a:ext uri="{FF2B5EF4-FFF2-40B4-BE49-F238E27FC236}">
                  <a16:creationId xmlns:a16="http://schemas.microsoft.com/office/drawing/2014/main" id="{31450032-43C2-354D-A7AD-7B0D14059C50}"/>
                </a:ext>
              </a:extLst>
            </p:cNvPr>
            <p:cNvSpPr/>
            <p:nvPr/>
          </p:nvSpPr>
          <p:spPr>
            <a:xfrm>
              <a:off x="2275781" y="3399217"/>
              <a:ext cx="2084832" cy="2082406"/>
            </a:xfrm>
            <a:prstGeom prst="rect">
              <a:avLst/>
            </a:prstGeom>
            <a:grpFill/>
            <a:ln w="12700" cap="flat" cmpd="sng" algn="ctr">
              <a:noFill/>
              <a:prstDash val="solid"/>
              <a:miter lim="800000"/>
            </a:ln>
            <a:effectLst/>
            <a:scene3d>
              <a:camera prst="isometricOffAxis1Top"/>
              <a:lightRig rig="threePt" dir="t"/>
            </a:scene3d>
            <a:sp3d extrusionH="952500" prstMaterial="matte"/>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grpSp>
          <p:nvGrpSpPr>
            <p:cNvPr id="17" name="Group 16">
              <a:extLst>
                <a:ext uri="{FF2B5EF4-FFF2-40B4-BE49-F238E27FC236}">
                  <a16:creationId xmlns:a16="http://schemas.microsoft.com/office/drawing/2014/main" id="{7E5E6509-4CBF-C966-6EBE-AD9E0E80B136}"/>
                </a:ext>
              </a:extLst>
            </p:cNvPr>
            <p:cNvGrpSpPr/>
            <p:nvPr/>
          </p:nvGrpSpPr>
          <p:grpSpPr>
            <a:xfrm>
              <a:off x="2374302" y="3407373"/>
              <a:ext cx="1675047" cy="1670008"/>
              <a:chOff x="6017575" y="2826810"/>
              <a:chExt cx="1675047" cy="1670008"/>
            </a:xfrm>
            <a:grpFill/>
            <a:effectLst>
              <a:outerShdw blurRad="88900" dist="190500" dir="2700000" algn="tl" rotWithShape="0">
                <a:prstClr val="black">
                  <a:alpha val="40000"/>
                </a:prstClr>
              </a:outerShdw>
            </a:effectLst>
            <a:scene3d>
              <a:camera prst="isometricOffAxis1Top"/>
              <a:lightRig rig="threePt" dir="t"/>
            </a:scene3d>
          </p:grpSpPr>
          <p:sp>
            <p:nvSpPr>
              <p:cNvPr id="19" name="Oval 18">
                <a:extLst>
                  <a:ext uri="{FF2B5EF4-FFF2-40B4-BE49-F238E27FC236}">
                    <a16:creationId xmlns:a16="http://schemas.microsoft.com/office/drawing/2014/main" id="{D08F02F2-43D5-AC43-7C8A-95E38BA0B74D}"/>
                  </a:ext>
                </a:extLst>
              </p:cNvPr>
              <p:cNvSpPr/>
              <p:nvPr/>
            </p:nvSpPr>
            <p:spPr>
              <a:xfrm>
                <a:off x="6017575" y="387516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20" name="Oval 19">
                <a:extLst>
                  <a:ext uri="{FF2B5EF4-FFF2-40B4-BE49-F238E27FC236}">
                    <a16:creationId xmlns:a16="http://schemas.microsoft.com/office/drawing/2014/main" id="{981495FE-07EE-2E8D-659F-E7248BE39BE9}"/>
                  </a:ext>
                </a:extLst>
              </p:cNvPr>
              <p:cNvSpPr/>
              <p:nvPr/>
            </p:nvSpPr>
            <p:spPr>
              <a:xfrm>
                <a:off x="7070964" y="387516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22" name="Oval 21">
                <a:extLst>
                  <a:ext uri="{FF2B5EF4-FFF2-40B4-BE49-F238E27FC236}">
                    <a16:creationId xmlns:a16="http://schemas.microsoft.com/office/drawing/2014/main" id="{8E745474-1F50-DC68-7B24-F54AE265AAEA}"/>
                  </a:ext>
                </a:extLst>
              </p:cNvPr>
              <p:cNvSpPr/>
              <p:nvPr/>
            </p:nvSpPr>
            <p:spPr>
              <a:xfrm>
                <a:off x="6017575" y="282681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23" name="Oval 22">
                <a:extLst>
                  <a:ext uri="{FF2B5EF4-FFF2-40B4-BE49-F238E27FC236}">
                    <a16:creationId xmlns:a16="http://schemas.microsoft.com/office/drawing/2014/main" id="{B13A78B4-5C0A-22BC-87D5-3003738BD23D}"/>
                  </a:ext>
                </a:extLst>
              </p:cNvPr>
              <p:cNvSpPr/>
              <p:nvPr/>
            </p:nvSpPr>
            <p:spPr>
              <a:xfrm>
                <a:off x="7070964" y="282681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grpSp>
      </p:grpSp>
      <p:sp>
        <p:nvSpPr>
          <p:cNvPr id="25" name="Freeform: Shape 24">
            <a:extLst>
              <a:ext uri="{FF2B5EF4-FFF2-40B4-BE49-F238E27FC236}">
                <a16:creationId xmlns:a16="http://schemas.microsoft.com/office/drawing/2014/main" id="{9DA55018-34EF-3885-D39F-E0E3AA185234}"/>
              </a:ext>
            </a:extLst>
          </p:cNvPr>
          <p:cNvSpPr/>
          <p:nvPr/>
        </p:nvSpPr>
        <p:spPr>
          <a:xfrm>
            <a:off x="1073422" y="1778679"/>
            <a:ext cx="766278" cy="507653"/>
          </a:xfrm>
          <a:custGeom>
            <a:avLst/>
            <a:gdLst/>
            <a:ahLst/>
            <a:cxnLst/>
            <a:rect l="l" t="t" r="r" b="b"/>
            <a:pathLst>
              <a:path w="766278" h="507653">
                <a:moveTo>
                  <a:pt x="199243" y="90748"/>
                </a:moveTo>
                <a:cubicBezTo>
                  <a:pt x="176696" y="90748"/>
                  <a:pt x="160399" y="102189"/>
                  <a:pt x="150353" y="125071"/>
                </a:cubicBezTo>
                <a:cubicBezTo>
                  <a:pt x="140307" y="147954"/>
                  <a:pt x="135284" y="190314"/>
                  <a:pt x="135284" y="252152"/>
                </a:cubicBezTo>
                <a:cubicBezTo>
                  <a:pt x="135284" y="314660"/>
                  <a:pt x="140810" y="357355"/>
                  <a:pt x="151860" y="380237"/>
                </a:cubicBezTo>
                <a:cubicBezTo>
                  <a:pt x="162911" y="403120"/>
                  <a:pt x="178928" y="414561"/>
                  <a:pt x="199913" y="414561"/>
                </a:cubicBezTo>
                <a:cubicBezTo>
                  <a:pt x="213754" y="414561"/>
                  <a:pt x="225753" y="409705"/>
                  <a:pt x="235911" y="399994"/>
                </a:cubicBezTo>
                <a:cubicBezTo>
                  <a:pt x="246068" y="390283"/>
                  <a:pt x="253547" y="374935"/>
                  <a:pt x="258347" y="353950"/>
                </a:cubicBezTo>
                <a:cubicBezTo>
                  <a:pt x="263146" y="332966"/>
                  <a:pt x="265546" y="300261"/>
                  <a:pt x="265546" y="255836"/>
                </a:cubicBezTo>
                <a:cubicBezTo>
                  <a:pt x="265546" y="190649"/>
                  <a:pt x="260021" y="146838"/>
                  <a:pt x="248971" y="124402"/>
                </a:cubicBezTo>
                <a:cubicBezTo>
                  <a:pt x="237920" y="101966"/>
                  <a:pt x="221344" y="90748"/>
                  <a:pt x="199243" y="90748"/>
                </a:cubicBezTo>
                <a:close/>
                <a:moveTo>
                  <a:pt x="653430" y="0"/>
                </a:moveTo>
                <a:lnTo>
                  <a:pt x="766278" y="0"/>
                </a:lnTo>
                <a:lnTo>
                  <a:pt x="766278" y="499281"/>
                </a:lnTo>
                <a:lnTo>
                  <a:pt x="628315" y="499281"/>
                </a:lnTo>
                <a:lnTo>
                  <a:pt x="628315" y="172120"/>
                </a:lnTo>
                <a:cubicBezTo>
                  <a:pt x="605991" y="189086"/>
                  <a:pt x="584392" y="202816"/>
                  <a:pt x="563519" y="213308"/>
                </a:cubicBezTo>
                <a:cubicBezTo>
                  <a:pt x="542646" y="223800"/>
                  <a:pt x="516470" y="233846"/>
                  <a:pt x="484993" y="243446"/>
                </a:cubicBezTo>
                <a:lnTo>
                  <a:pt x="484993" y="131601"/>
                </a:lnTo>
                <a:cubicBezTo>
                  <a:pt x="531428" y="116644"/>
                  <a:pt x="567481" y="98673"/>
                  <a:pt x="593154" y="77688"/>
                </a:cubicBezTo>
                <a:cubicBezTo>
                  <a:pt x="618827" y="56703"/>
                  <a:pt x="638919" y="30807"/>
                  <a:pt x="653430" y="0"/>
                </a:cubicBezTo>
                <a:close/>
                <a:moveTo>
                  <a:pt x="203931" y="0"/>
                </a:moveTo>
                <a:cubicBezTo>
                  <a:pt x="236971" y="0"/>
                  <a:pt x="264095" y="4074"/>
                  <a:pt x="285303" y="12222"/>
                </a:cubicBezTo>
                <a:cubicBezTo>
                  <a:pt x="306511" y="20371"/>
                  <a:pt x="323812" y="30975"/>
                  <a:pt x="337207" y="44034"/>
                </a:cubicBezTo>
                <a:cubicBezTo>
                  <a:pt x="350602" y="57094"/>
                  <a:pt x="361150" y="70823"/>
                  <a:pt x="368852" y="85223"/>
                </a:cubicBezTo>
                <a:cubicBezTo>
                  <a:pt x="376553" y="99622"/>
                  <a:pt x="382748" y="116421"/>
                  <a:pt x="387436" y="135620"/>
                </a:cubicBezTo>
                <a:cubicBezTo>
                  <a:pt x="396589" y="172231"/>
                  <a:pt x="401166" y="210406"/>
                  <a:pt x="401166" y="250143"/>
                </a:cubicBezTo>
                <a:cubicBezTo>
                  <a:pt x="401166" y="339216"/>
                  <a:pt x="386097" y="404403"/>
                  <a:pt x="355959" y="445703"/>
                </a:cubicBezTo>
                <a:cubicBezTo>
                  <a:pt x="325822" y="487003"/>
                  <a:pt x="273918" y="507653"/>
                  <a:pt x="200248" y="507653"/>
                </a:cubicBezTo>
                <a:cubicBezTo>
                  <a:pt x="158948" y="507653"/>
                  <a:pt x="125573" y="501067"/>
                  <a:pt x="100124" y="487896"/>
                </a:cubicBezTo>
                <a:cubicBezTo>
                  <a:pt x="74674" y="474725"/>
                  <a:pt x="53801" y="455414"/>
                  <a:pt x="37504" y="429964"/>
                </a:cubicBezTo>
                <a:cubicBezTo>
                  <a:pt x="25673" y="411882"/>
                  <a:pt x="16464" y="387158"/>
                  <a:pt x="9878" y="355792"/>
                </a:cubicBezTo>
                <a:cubicBezTo>
                  <a:pt x="3292" y="324427"/>
                  <a:pt x="0" y="289768"/>
                  <a:pt x="0" y="251817"/>
                </a:cubicBezTo>
                <a:cubicBezTo>
                  <a:pt x="0" y="158502"/>
                  <a:pt x="16799" y="93204"/>
                  <a:pt x="50397" y="55922"/>
                </a:cubicBezTo>
                <a:cubicBezTo>
                  <a:pt x="83995" y="18641"/>
                  <a:pt x="135173" y="0"/>
                  <a:pt x="203931" y="0"/>
                </a:cubicBezTo>
                <a:close/>
              </a:path>
            </a:pathLst>
          </a:custGeom>
          <a:solidFill>
            <a:sysClr val="window" lastClr="FFFFFF"/>
          </a:solidFill>
          <a:ln w="12700" cap="flat" cmpd="sng" algn="ctr">
            <a:noFill/>
            <a:prstDash val="solid"/>
            <a:miter lim="800000"/>
          </a:ln>
          <a:effectLst>
            <a:outerShdw blurRad="50800" dist="38100" dir="2700000" algn="tl" rotWithShape="0">
              <a:prstClr val="black">
                <a:alpha val="40000"/>
              </a:prstClr>
            </a:outerShdw>
          </a:effectLst>
          <a:scene3d>
            <a:camera prst="isometricOffAxis1Right"/>
            <a:lightRig rig="threePt" dir="t"/>
          </a:scene3d>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grpSp>
        <p:nvGrpSpPr>
          <p:cNvPr id="38" name="Group 37">
            <a:extLst>
              <a:ext uri="{FF2B5EF4-FFF2-40B4-BE49-F238E27FC236}">
                <a16:creationId xmlns:a16="http://schemas.microsoft.com/office/drawing/2014/main" id="{E7C59D23-BE01-54C3-264D-C1214ACB8BE1}"/>
              </a:ext>
            </a:extLst>
          </p:cNvPr>
          <p:cNvGrpSpPr/>
          <p:nvPr/>
        </p:nvGrpSpPr>
        <p:grpSpPr>
          <a:xfrm>
            <a:off x="3487342" y="392364"/>
            <a:ext cx="1550694" cy="1596244"/>
            <a:chOff x="2169409" y="3407373"/>
            <a:chExt cx="2084832" cy="2146071"/>
          </a:xfrm>
          <a:solidFill>
            <a:srgbClr val="0059E9"/>
          </a:solidFill>
          <a:effectLst/>
        </p:grpSpPr>
        <p:sp>
          <p:nvSpPr>
            <p:cNvPr id="39" name="Rectangle 38">
              <a:extLst>
                <a:ext uri="{FF2B5EF4-FFF2-40B4-BE49-F238E27FC236}">
                  <a16:creationId xmlns:a16="http://schemas.microsoft.com/office/drawing/2014/main" id="{0538A5DC-7123-E307-B960-BE5952919D9D}"/>
                </a:ext>
              </a:extLst>
            </p:cNvPr>
            <p:cNvSpPr/>
            <p:nvPr/>
          </p:nvSpPr>
          <p:spPr>
            <a:xfrm>
              <a:off x="2169409" y="3471039"/>
              <a:ext cx="2084832" cy="2082405"/>
            </a:xfrm>
            <a:prstGeom prst="rect">
              <a:avLst/>
            </a:prstGeom>
            <a:grpFill/>
            <a:ln w="12700" cap="flat" cmpd="sng" algn="ctr">
              <a:noFill/>
              <a:prstDash val="solid"/>
              <a:miter lim="800000"/>
            </a:ln>
            <a:effectLst/>
            <a:scene3d>
              <a:camera prst="isometricOffAxis1Top"/>
              <a:lightRig rig="threePt" dir="t"/>
            </a:scene3d>
            <a:sp3d extrusionH="952500" prstMaterial="matte"/>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endParaRPr>
            </a:p>
          </p:txBody>
        </p:sp>
        <p:grpSp>
          <p:nvGrpSpPr>
            <p:cNvPr id="40" name="Group 39">
              <a:extLst>
                <a:ext uri="{FF2B5EF4-FFF2-40B4-BE49-F238E27FC236}">
                  <a16:creationId xmlns:a16="http://schemas.microsoft.com/office/drawing/2014/main" id="{E14E3E17-FA6E-8AAD-70E8-008AC46C4B74}"/>
                </a:ext>
              </a:extLst>
            </p:cNvPr>
            <p:cNvGrpSpPr/>
            <p:nvPr/>
          </p:nvGrpSpPr>
          <p:grpSpPr>
            <a:xfrm>
              <a:off x="2374302" y="3407373"/>
              <a:ext cx="1675047" cy="1670008"/>
              <a:chOff x="6017575" y="2826810"/>
              <a:chExt cx="1675047" cy="1670008"/>
            </a:xfrm>
            <a:grpFill/>
            <a:effectLst>
              <a:outerShdw blurRad="88900" dist="190500" dir="2700000" algn="tl" rotWithShape="0">
                <a:prstClr val="black">
                  <a:alpha val="40000"/>
                </a:prstClr>
              </a:outerShdw>
            </a:effectLst>
            <a:scene3d>
              <a:camera prst="isometricOffAxis1Top"/>
              <a:lightRig rig="threePt" dir="t"/>
            </a:scene3d>
          </p:grpSpPr>
          <p:sp>
            <p:nvSpPr>
              <p:cNvPr id="41" name="Oval 40">
                <a:extLst>
                  <a:ext uri="{FF2B5EF4-FFF2-40B4-BE49-F238E27FC236}">
                    <a16:creationId xmlns:a16="http://schemas.microsoft.com/office/drawing/2014/main" id="{9FF81D80-A7E1-8B35-C3D8-A4715E5CBBA1}"/>
                  </a:ext>
                </a:extLst>
              </p:cNvPr>
              <p:cNvSpPr/>
              <p:nvPr/>
            </p:nvSpPr>
            <p:spPr>
              <a:xfrm>
                <a:off x="6017575" y="387516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42" name="Oval 41">
                <a:extLst>
                  <a:ext uri="{FF2B5EF4-FFF2-40B4-BE49-F238E27FC236}">
                    <a16:creationId xmlns:a16="http://schemas.microsoft.com/office/drawing/2014/main" id="{64B735E0-133A-C69A-52F2-AED52DE37055}"/>
                  </a:ext>
                </a:extLst>
              </p:cNvPr>
              <p:cNvSpPr/>
              <p:nvPr/>
            </p:nvSpPr>
            <p:spPr>
              <a:xfrm>
                <a:off x="7070964" y="387516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43" name="Oval 42">
                <a:extLst>
                  <a:ext uri="{FF2B5EF4-FFF2-40B4-BE49-F238E27FC236}">
                    <a16:creationId xmlns:a16="http://schemas.microsoft.com/office/drawing/2014/main" id="{89A8F729-806C-FE58-B9AF-99E0BFA1CBA6}"/>
                  </a:ext>
                </a:extLst>
              </p:cNvPr>
              <p:cNvSpPr/>
              <p:nvPr/>
            </p:nvSpPr>
            <p:spPr>
              <a:xfrm>
                <a:off x="6017575" y="282681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44" name="Oval 43">
                <a:extLst>
                  <a:ext uri="{FF2B5EF4-FFF2-40B4-BE49-F238E27FC236}">
                    <a16:creationId xmlns:a16="http://schemas.microsoft.com/office/drawing/2014/main" id="{C1E8F233-1E85-0D72-6F5D-E9BD659845F8}"/>
                  </a:ext>
                </a:extLst>
              </p:cNvPr>
              <p:cNvSpPr/>
              <p:nvPr/>
            </p:nvSpPr>
            <p:spPr>
              <a:xfrm>
                <a:off x="7070964" y="282681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grpSp>
      </p:grpSp>
      <p:grpSp>
        <p:nvGrpSpPr>
          <p:cNvPr id="45" name="Group 44">
            <a:extLst>
              <a:ext uri="{FF2B5EF4-FFF2-40B4-BE49-F238E27FC236}">
                <a16:creationId xmlns:a16="http://schemas.microsoft.com/office/drawing/2014/main" id="{93748C07-E10D-E8DC-7E31-C1450D2160F6}"/>
              </a:ext>
            </a:extLst>
          </p:cNvPr>
          <p:cNvGrpSpPr/>
          <p:nvPr/>
        </p:nvGrpSpPr>
        <p:grpSpPr>
          <a:xfrm>
            <a:off x="6062929" y="410109"/>
            <a:ext cx="1550694" cy="1596244"/>
            <a:chOff x="2169409" y="3407373"/>
            <a:chExt cx="2084832" cy="2146071"/>
          </a:xfrm>
          <a:solidFill>
            <a:srgbClr val="0059E9"/>
          </a:solidFill>
          <a:effectLst/>
        </p:grpSpPr>
        <p:sp>
          <p:nvSpPr>
            <p:cNvPr id="46" name="Rectangle 45">
              <a:extLst>
                <a:ext uri="{FF2B5EF4-FFF2-40B4-BE49-F238E27FC236}">
                  <a16:creationId xmlns:a16="http://schemas.microsoft.com/office/drawing/2014/main" id="{5B4CA709-2335-F47A-2415-49366751F981}"/>
                </a:ext>
              </a:extLst>
            </p:cNvPr>
            <p:cNvSpPr/>
            <p:nvPr/>
          </p:nvSpPr>
          <p:spPr>
            <a:xfrm>
              <a:off x="2169409" y="3471039"/>
              <a:ext cx="2084832" cy="2082405"/>
            </a:xfrm>
            <a:prstGeom prst="rect">
              <a:avLst/>
            </a:prstGeom>
            <a:grpFill/>
            <a:ln w="12700" cap="flat" cmpd="sng" algn="ctr">
              <a:noFill/>
              <a:prstDash val="solid"/>
              <a:miter lim="800000"/>
            </a:ln>
            <a:effectLst/>
            <a:scene3d>
              <a:camera prst="isometricOffAxis1Top"/>
              <a:lightRig rig="threePt" dir="t"/>
            </a:scene3d>
            <a:sp3d extrusionH="952500" prstMaterial="matte"/>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endParaRPr>
            </a:p>
          </p:txBody>
        </p:sp>
        <p:grpSp>
          <p:nvGrpSpPr>
            <p:cNvPr id="47" name="Group 46">
              <a:extLst>
                <a:ext uri="{FF2B5EF4-FFF2-40B4-BE49-F238E27FC236}">
                  <a16:creationId xmlns:a16="http://schemas.microsoft.com/office/drawing/2014/main" id="{7724E52C-CB0A-7FC4-AF70-ADC1569E928C}"/>
                </a:ext>
              </a:extLst>
            </p:cNvPr>
            <p:cNvGrpSpPr/>
            <p:nvPr/>
          </p:nvGrpSpPr>
          <p:grpSpPr>
            <a:xfrm>
              <a:off x="2374302" y="3407373"/>
              <a:ext cx="1675047" cy="1670008"/>
              <a:chOff x="6017575" y="2826810"/>
              <a:chExt cx="1675047" cy="1670008"/>
            </a:xfrm>
            <a:grpFill/>
            <a:effectLst>
              <a:outerShdw blurRad="88900" dist="190500" dir="2700000" algn="tl" rotWithShape="0">
                <a:prstClr val="black">
                  <a:alpha val="40000"/>
                </a:prstClr>
              </a:outerShdw>
            </a:effectLst>
            <a:scene3d>
              <a:camera prst="isometricOffAxis1Top"/>
              <a:lightRig rig="threePt" dir="t"/>
            </a:scene3d>
          </p:grpSpPr>
          <p:sp>
            <p:nvSpPr>
              <p:cNvPr id="48" name="Oval 47">
                <a:extLst>
                  <a:ext uri="{FF2B5EF4-FFF2-40B4-BE49-F238E27FC236}">
                    <a16:creationId xmlns:a16="http://schemas.microsoft.com/office/drawing/2014/main" id="{E6270A59-F266-8F32-6C0F-7DD34B53A236}"/>
                  </a:ext>
                </a:extLst>
              </p:cNvPr>
              <p:cNvSpPr/>
              <p:nvPr/>
            </p:nvSpPr>
            <p:spPr>
              <a:xfrm>
                <a:off x="6017575" y="387516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49" name="Oval 48">
                <a:extLst>
                  <a:ext uri="{FF2B5EF4-FFF2-40B4-BE49-F238E27FC236}">
                    <a16:creationId xmlns:a16="http://schemas.microsoft.com/office/drawing/2014/main" id="{E8B228B2-7F7E-F131-86BF-8E920DF55E48}"/>
                  </a:ext>
                </a:extLst>
              </p:cNvPr>
              <p:cNvSpPr/>
              <p:nvPr/>
            </p:nvSpPr>
            <p:spPr>
              <a:xfrm>
                <a:off x="7070964" y="387516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50" name="Oval 49">
                <a:extLst>
                  <a:ext uri="{FF2B5EF4-FFF2-40B4-BE49-F238E27FC236}">
                    <a16:creationId xmlns:a16="http://schemas.microsoft.com/office/drawing/2014/main" id="{0030B045-ED73-C6D9-B6AE-D4013FDCF10F}"/>
                  </a:ext>
                </a:extLst>
              </p:cNvPr>
              <p:cNvSpPr/>
              <p:nvPr/>
            </p:nvSpPr>
            <p:spPr>
              <a:xfrm>
                <a:off x="6017575" y="282681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51" name="Oval 50">
                <a:extLst>
                  <a:ext uri="{FF2B5EF4-FFF2-40B4-BE49-F238E27FC236}">
                    <a16:creationId xmlns:a16="http://schemas.microsoft.com/office/drawing/2014/main" id="{B30059F0-7985-AC88-72BF-089720715546}"/>
                  </a:ext>
                </a:extLst>
              </p:cNvPr>
              <p:cNvSpPr/>
              <p:nvPr/>
            </p:nvSpPr>
            <p:spPr>
              <a:xfrm>
                <a:off x="7070964" y="282681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grpSp>
      </p:grpSp>
      <p:grpSp>
        <p:nvGrpSpPr>
          <p:cNvPr id="52" name="Group 51">
            <a:extLst>
              <a:ext uri="{FF2B5EF4-FFF2-40B4-BE49-F238E27FC236}">
                <a16:creationId xmlns:a16="http://schemas.microsoft.com/office/drawing/2014/main" id="{67068C27-D8F2-A31B-05DB-82995CB9C5B7}"/>
              </a:ext>
            </a:extLst>
          </p:cNvPr>
          <p:cNvGrpSpPr/>
          <p:nvPr/>
        </p:nvGrpSpPr>
        <p:grpSpPr>
          <a:xfrm>
            <a:off x="9775967" y="374003"/>
            <a:ext cx="1550694" cy="1596244"/>
            <a:chOff x="2169409" y="3407373"/>
            <a:chExt cx="2084832" cy="2146071"/>
          </a:xfrm>
          <a:solidFill>
            <a:srgbClr val="0059E9"/>
          </a:solidFill>
          <a:effectLst/>
        </p:grpSpPr>
        <p:sp>
          <p:nvSpPr>
            <p:cNvPr id="53" name="Rectangle 52">
              <a:extLst>
                <a:ext uri="{FF2B5EF4-FFF2-40B4-BE49-F238E27FC236}">
                  <a16:creationId xmlns:a16="http://schemas.microsoft.com/office/drawing/2014/main" id="{6761DE2D-50CE-252E-2756-A95606E97A93}"/>
                </a:ext>
              </a:extLst>
            </p:cNvPr>
            <p:cNvSpPr/>
            <p:nvPr/>
          </p:nvSpPr>
          <p:spPr>
            <a:xfrm>
              <a:off x="2169409" y="3471039"/>
              <a:ext cx="2084832" cy="2082405"/>
            </a:xfrm>
            <a:prstGeom prst="rect">
              <a:avLst/>
            </a:prstGeom>
            <a:grpFill/>
            <a:ln w="12700" cap="flat" cmpd="sng" algn="ctr">
              <a:noFill/>
              <a:prstDash val="solid"/>
              <a:miter lim="800000"/>
            </a:ln>
            <a:effectLst/>
            <a:scene3d>
              <a:camera prst="isometricOffAxis1Top"/>
              <a:lightRig rig="threePt" dir="t"/>
            </a:scene3d>
            <a:sp3d extrusionH="952500" prstMaterial="matte"/>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endParaRPr>
            </a:p>
          </p:txBody>
        </p:sp>
        <p:grpSp>
          <p:nvGrpSpPr>
            <p:cNvPr id="54" name="Group 53">
              <a:extLst>
                <a:ext uri="{FF2B5EF4-FFF2-40B4-BE49-F238E27FC236}">
                  <a16:creationId xmlns:a16="http://schemas.microsoft.com/office/drawing/2014/main" id="{424AE60D-F015-E326-ABC4-4D8637E8F1FB}"/>
                </a:ext>
              </a:extLst>
            </p:cNvPr>
            <p:cNvGrpSpPr/>
            <p:nvPr/>
          </p:nvGrpSpPr>
          <p:grpSpPr>
            <a:xfrm>
              <a:off x="2374302" y="3407373"/>
              <a:ext cx="1675047" cy="1670008"/>
              <a:chOff x="6017575" y="2826810"/>
              <a:chExt cx="1675047" cy="1670008"/>
            </a:xfrm>
            <a:grpFill/>
            <a:effectLst>
              <a:outerShdw blurRad="88900" dist="190500" dir="2700000" algn="tl" rotWithShape="0">
                <a:prstClr val="black">
                  <a:alpha val="40000"/>
                </a:prstClr>
              </a:outerShdw>
            </a:effectLst>
            <a:scene3d>
              <a:camera prst="isometricOffAxis1Top"/>
              <a:lightRig rig="threePt" dir="t"/>
            </a:scene3d>
          </p:grpSpPr>
          <p:sp>
            <p:nvSpPr>
              <p:cNvPr id="55" name="Oval 54">
                <a:extLst>
                  <a:ext uri="{FF2B5EF4-FFF2-40B4-BE49-F238E27FC236}">
                    <a16:creationId xmlns:a16="http://schemas.microsoft.com/office/drawing/2014/main" id="{3547CEFB-102B-DB2E-7284-7963175357F2}"/>
                  </a:ext>
                </a:extLst>
              </p:cNvPr>
              <p:cNvSpPr/>
              <p:nvPr/>
            </p:nvSpPr>
            <p:spPr>
              <a:xfrm>
                <a:off x="6017575" y="387516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56" name="Oval 55">
                <a:extLst>
                  <a:ext uri="{FF2B5EF4-FFF2-40B4-BE49-F238E27FC236}">
                    <a16:creationId xmlns:a16="http://schemas.microsoft.com/office/drawing/2014/main" id="{BBD0CEB0-E894-7167-82F1-019A95C1B508}"/>
                  </a:ext>
                </a:extLst>
              </p:cNvPr>
              <p:cNvSpPr/>
              <p:nvPr/>
            </p:nvSpPr>
            <p:spPr>
              <a:xfrm>
                <a:off x="7070964" y="387516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57" name="Oval 56">
                <a:extLst>
                  <a:ext uri="{FF2B5EF4-FFF2-40B4-BE49-F238E27FC236}">
                    <a16:creationId xmlns:a16="http://schemas.microsoft.com/office/drawing/2014/main" id="{4D8ECEFF-4CCC-5344-FE13-33C0CDB4FD06}"/>
                  </a:ext>
                </a:extLst>
              </p:cNvPr>
              <p:cNvSpPr/>
              <p:nvPr/>
            </p:nvSpPr>
            <p:spPr>
              <a:xfrm>
                <a:off x="6017575" y="282681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58" name="Oval 57">
                <a:extLst>
                  <a:ext uri="{FF2B5EF4-FFF2-40B4-BE49-F238E27FC236}">
                    <a16:creationId xmlns:a16="http://schemas.microsoft.com/office/drawing/2014/main" id="{D9209416-7485-D1CF-A193-D0F23D7130E9}"/>
                  </a:ext>
                </a:extLst>
              </p:cNvPr>
              <p:cNvSpPr/>
              <p:nvPr/>
            </p:nvSpPr>
            <p:spPr>
              <a:xfrm>
                <a:off x="7070964" y="2826810"/>
                <a:ext cx="621658" cy="621658"/>
              </a:xfrm>
              <a:prstGeom prst="ellipse">
                <a:avLst/>
              </a:prstGeom>
              <a:grpFill/>
              <a:ln w="12700" cap="flat" cmpd="sng" algn="ctr">
                <a:noFill/>
                <a:prstDash val="solid"/>
                <a:miter lim="800000"/>
              </a:ln>
              <a:effectLst/>
              <a:sp3d extrusionH="133350">
                <a:bevelT w="57150"/>
              </a:sp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grpSp>
      </p:grpSp>
      <p:sp>
        <p:nvSpPr>
          <p:cNvPr id="62" name="Freeform: Shape 61">
            <a:extLst>
              <a:ext uri="{FF2B5EF4-FFF2-40B4-BE49-F238E27FC236}">
                <a16:creationId xmlns:a16="http://schemas.microsoft.com/office/drawing/2014/main" id="{B3FB4145-A3CB-75F7-8E01-7F59A6FE1E6A}"/>
              </a:ext>
            </a:extLst>
          </p:cNvPr>
          <p:cNvSpPr/>
          <p:nvPr/>
        </p:nvSpPr>
        <p:spPr>
          <a:xfrm>
            <a:off x="4102129" y="1552369"/>
            <a:ext cx="856357" cy="507653"/>
          </a:xfrm>
          <a:custGeom>
            <a:avLst/>
            <a:gdLst/>
            <a:ahLst/>
            <a:cxnLst/>
            <a:rect l="l" t="t" r="r" b="b"/>
            <a:pathLst>
              <a:path w="856357" h="507653">
                <a:moveTo>
                  <a:pt x="199243" y="90748"/>
                </a:moveTo>
                <a:cubicBezTo>
                  <a:pt x="176696" y="90748"/>
                  <a:pt x="160399" y="102189"/>
                  <a:pt x="150353" y="125072"/>
                </a:cubicBezTo>
                <a:cubicBezTo>
                  <a:pt x="140307" y="147954"/>
                  <a:pt x="135284" y="190314"/>
                  <a:pt x="135284" y="252152"/>
                </a:cubicBezTo>
                <a:cubicBezTo>
                  <a:pt x="135284" y="314660"/>
                  <a:pt x="140810" y="357355"/>
                  <a:pt x="151860" y="380237"/>
                </a:cubicBezTo>
                <a:cubicBezTo>
                  <a:pt x="162911" y="403120"/>
                  <a:pt x="178928" y="414561"/>
                  <a:pt x="199913" y="414561"/>
                </a:cubicBezTo>
                <a:cubicBezTo>
                  <a:pt x="213754" y="414561"/>
                  <a:pt x="225753" y="409705"/>
                  <a:pt x="235911" y="399994"/>
                </a:cubicBezTo>
                <a:cubicBezTo>
                  <a:pt x="246068" y="390283"/>
                  <a:pt x="253547" y="374935"/>
                  <a:pt x="258347" y="353951"/>
                </a:cubicBezTo>
                <a:cubicBezTo>
                  <a:pt x="263146" y="332966"/>
                  <a:pt x="265546" y="300261"/>
                  <a:pt x="265546" y="255836"/>
                </a:cubicBezTo>
                <a:cubicBezTo>
                  <a:pt x="265546" y="190649"/>
                  <a:pt x="260021" y="146838"/>
                  <a:pt x="248971" y="124402"/>
                </a:cubicBezTo>
                <a:cubicBezTo>
                  <a:pt x="237920" y="101966"/>
                  <a:pt x="221344" y="90748"/>
                  <a:pt x="199243" y="90748"/>
                </a:cubicBezTo>
                <a:close/>
                <a:moveTo>
                  <a:pt x="655104" y="0"/>
                </a:moveTo>
                <a:cubicBezTo>
                  <a:pt x="703101" y="0"/>
                  <a:pt x="740438" y="5469"/>
                  <a:pt x="767116" y="16408"/>
                </a:cubicBezTo>
                <a:cubicBezTo>
                  <a:pt x="793793" y="27347"/>
                  <a:pt x="814778" y="44146"/>
                  <a:pt x="830070" y="66805"/>
                </a:cubicBezTo>
                <a:cubicBezTo>
                  <a:pt x="845362" y="89464"/>
                  <a:pt x="853008" y="114858"/>
                  <a:pt x="853008" y="142987"/>
                </a:cubicBezTo>
                <a:cubicBezTo>
                  <a:pt x="853008" y="172901"/>
                  <a:pt x="844246" y="201476"/>
                  <a:pt x="826721" y="228712"/>
                </a:cubicBezTo>
                <a:cubicBezTo>
                  <a:pt x="809197" y="255947"/>
                  <a:pt x="777329" y="285862"/>
                  <a:pt x="731118" y="318455"/>
                </a:cubicBezTo>
                <a:cubicBezTo>
                  <a:pt x="703659" y="337431"/>
                  <a:pt x="685297" y="350714"/>
                  <a:pt x="676033" y="358304"/>
                </a:cubicBezTo>
                <a:cubicBezTo>
                  <a:pt x="666768" y="365894"/>
                  <a:pt x="655885" y="375828"/>
                  <a:pt x="643384" y="388107"/>
                </a:cubicBezTo>
                <a:lnTo>
                  <a:pt x="856357" y="388107"/>
                </a:lnTo>
                <a:lnTo>
                  <a:pt x="856357" y="499281"/>
                </a:lnTo>
                <a:lnTo>
                  <a:pt x="447154" y="499281"/>
                </a:lnTo>
                <a:cubicBezTo>
                  <a:pt x="451842" y="458874"/>
                  <a:pt x="466074" y="420867"/>
                  <a:pt x="489849" y="385260"/>
                </a:cubicBezTo>
                <a:cubicBezTo>
                  <a:pt x="513624" y="349653"/>
                  <a:pt x="558217" y="307628"/>
                  <a:pt x="623627" y="259184"/>
                </a:cubicBezTo>
                <a:cubicBezTo>
                  <a:pt x="663587" y="229493"/>
                  <a:pt x="689148" y="206946"/>
                  <a:pt x="700310" y="191542"/>
                </a:cubicBezTo>
                <a:cubicBezTo>
                  <a:pt x="711473" y="176138"/>
                  <a:pt x="717054" y="161516"/>
                  <a:pt x="717054" y="147675"/>
                </a:cubicBezTo>
                <a:cubicBezTo>
                  <a:pt x="717054" y="132718"/>
                  <a:pt x="711528" y="119937"/>
                  <a:pt x="700478" y="109333"/>
                </a:cubicBezTo>
                <a:cubicBezTo>
                  <a:pt x="689427" y="98729"/>
                  <a:pt x="675531" y="93427"/>
                  <a:pt x="658787" y="93427"/>
                </a:cubicBezTo>
                <a:cubicBezTo>
                  <a:pt x="641374" y="93427"/>
                  <a:pt x="627143" y="98896"/>
                  <a:pt x="616092" y="109835"/>
                </a:cubicBezTo>
                <a:cubicBezTo>
                  <a:pt x="605042" y="120774"/>
                  <a:pt x="597619" y="140085"/>
                  <a:pt x="593824" y="167767"/>
                </a:cubicBezTo>
                <a:lnTo>
                  <a:pt x="457200" y="156716"/>
                </a:lnTo>
                <a:cubicBezTo>
                  <a:pt x="462557" y="118318"/>
                  <a:pt x="472380" y="88348"/>
                  <a:pt x="486668" y="66805"/>
                </a:cubicBezTo>
                <a:cubicBezTo>
                  <a:pt x="500955" y="45262"/>
                  <a:pt x="521103" y="28742"/>
                  <a:pt x="547110" y="17245"/>
                </a:cubicBezTo>
                <a:cubicBezTo>
                  <a:pt x="573118" y="5748"/>
                  <a:pt x="609116" y="0"/>
                  <a:pt x="655104" y="0"/>
                </a:cubicBezTo>
                <a:close/>
                <a:moveTo>
                  <a:pt x="203931" y="0"/>
                </a:moveTo>
                <a:cubicBezTo>
                  <a:pt x="236971" y="0"/>
                  <a:pt x="264095" y="4074"/>
                  <a:pt x="285303" y="12222"/>
                </a:cubicBezTo>
                <a:cubicBezTo>
                  <a:pt x="306511" y="20371"/>
                  <a:pt x="323812" y="30975"/>
                  <a:pt x="337207" y="44034"/>
                </a:cubicBezTo>
                <a:cubicBezTo>
                  <a:pt x="350602" y="57094"/>
                  <a:pt x="361150" y="70824"/>
                  <a:pt x="368852" y="85223"/>
                </a:cubicBezTo>
                <a:cubicBezTo>
                  <a:pt x="376553" y="99622"/>
                  <a:pt x="382748" y="116421"/>
                  <a:pt x="387436" y="135620"/>
                </a:cubicBezTo>
                <a:cubicBezTo>
                  <a:pt x="396589" y="172231"/>
                  <a:pt x="401166" y="210406"/>
                  <a:pt x="401166" y="250143"/>
                </a:cubicBezTo>
                <a:cubicBezTo>
                  <a:pt x="401166" y="339217"/>
                  <a:pt x="386097" y="404403"/>
                  <a:pt x="355959" y="445703"/>
                </a:cubicBezTo>
                <a:cubicBezTo>
                  <a:pt x="325822" y="487003"/>
                  <a:pt x="273918" y="507653"/>
                  <a:pt x="200248" y="507653"/>
                </a:cubicBezTo>
                <a:cubicBezTo>
                  <a:pt x="158948" y="507653"/>
                  <a:pt x="125573" y="501067"/>
                  <a:pt x="100124" y="487896"/>
                </a:cubicBezTo>
                <a:cubicBezTo>
                  <a:pt x="74674" y="474725"/>
                  <a:pt x="53801" y="455414"/>
                  <a:pt x="37504" y="429965"/>
                </a:cubicBezTo>
                <a:cubicBezTo>
                  <a:pt x="25673" y="411882"/>
                  <a:pt x="16464" y="387158"/>
                  <a:pt x="9878" y="355792"/>
                </a:cubicBezTo>
                <a:cubicBezTo>
                  <a:pt x="3292" y="324427"/>
                  <a:pt x="0" y="289768"/>
                  <a:pt x="0" y="251817"/>
                </a:cubicBezTo>
                <a:cubicBezTo>
                  <a:pt x="0" y="158502"/>
                  <a:pt x="16799" y="93204"/>
                  <a:pt x="50397" y="55922"/>
                </a:cubicBezTo>
                <a:cubicBezTo>
                  <a:pt x="83995" y="18641"/>
                  <a:pt x="135173" y="0"/>
                  <a:pt x="203931" y="0"/>
                </a:cubicBezTo>
                <a:close/>
              </a:path>
            </a:pathLst>
          </a:custGeom>
          <a:solidFill>
            <a:sysClr val="window" lastClr="FFFFFF"/>
          </a:solidFill>
          <a:ln w="12700" cap="flat" cmpd="sng" algn="ctr">
            <a:noFill/>
            <a:prstDash val="solid"/>
            <a:miter lim="800000"/>
          </a:ln>
          <a:effectLst>
            <a:outerShdw blurRad="50800" dist="38100" dir="2700000" algn="tl" rotWithShape="0">
              <a:prstClr val="black">
                <a:alpha val="40000"/>
              </a:prstClr>
            </a:outerShdw>
          </a:effectLst>
          <a:scene3d>
            <a:camera prst="isometricOffAxis1Right"/>
            <a:lightRig rig="threePt" dir="t"/>
          </a:scene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63" name="Freeform: Shape 62">
            <a:extLst>
              <a:ext uri="{FF2B5EF4-FFF2-40B4-BE49-F238E27FC236}">
                <a16:creationId xmlns:a16="http://schemas.microsoft.com/office/drawing/2014/main" id="{EA3301FF-E845-77B6-AF17-5D539F324BE4}"/>
              </a:ext>
            </a:extLst>
          </p:cNvPr>
          <p:cNvSpPr/>
          <p:nvPr/>
        </p:nvSpPr>
        <p:spPr>
          <a:xfrm>
            <a:off x="6730029" y="1628491"/>
            <a:ext cx="858701" cy="507653"/>
          </a:xfrm>
          <a:custGeom>
            <a:avLst/>
            <a:gdLst/>
            <a:ahLst/>
            <a:cxnLst/>
            <a:rect l="l" t="t" r="r" b="b"/>
            <a:pathLst>
              <a:path w="858701" h="507653">
                <a:moveTo>
                  <a:pt x="199243" y="90748"/>
                </a:moveTo>
                <a:cubicBezTo>
                  <a:pt x="176696" y="90748"/>
                  <a:pt x="160399" y="102189"/>
                  <a:pt x="150353" y="125071"/>
                </a:cubicBezTo>
                <a:cubicBezTo>
                  <a:pt x="140307" y="147954"/>
                  <a:pt x="135285" y="190314"/>
                  <a:pt x="135285" y="252152"/>
                </a:cubicBezTo>
                <a:cubicBezTo>
                  <a:pt x="135285" y="314660"/>
                  <a:pt x="140810" y="357355"/>
                  <a:pt x="151860" y="380237"/>
                </a:cubicBezTo>
                <a:cubicBezTo>
                  <a:pt x="162911" y="403120"/>
                  <a:pt x="178928" y="414561"/>
                  <a:pt x="199913" y="414561"/>
                </a:cubicBezTo>
                <a:cubicBezTo>
                  <a:pt x="213754" y="414561"/>
                  <a:pt x="225753" y="409705"/>
                  <a:pt x="235911" y="399994"/>
                </a:cubicBezTo>
                <a:cubicBezTo>
                  <a:pt x="246068" y="390283"/>
                  <a:pt x="253547" y="374935"/>
                  <a:pt x="258347" y="353950"/>
                </a:cubicBezTo>
                <a:cubicBezTo>
                  <a:pt x="263146" y="332966"/>
                  <a:pt x="265546" y="300261"/>
                  <a:pt x="265546" y="255836"/>
                </a:cubicBezTo>
                <a:cubicBezTo>
                  <a:pt x="265546" y="190649"/>
                  <a:pt x="260021" y="146838"/>
                  <a:pt x="248971" y="124402"/>
                </a:cubicBezTo>
                <a:cubicBezTo>
                  <a:pt x="237920" y="101966"/>
                  <a:pt x="221344" y="90748"/>
                  <a:pt x="199243" y="90748"/>
                </a:cubicBezTo>
                <a:close/>
                <a:moveTo>
                  <a:pt x="651755" y="0"/>
                </a:moveTo>
                <a:cubicBezTo>
                  <a:pt x="715826" y="0"/>
                  <a:pt x="762149" y="11943"/>
                  <a:pt x="790724" y="35830"/>
                </a:cubicBezTo>
                <a:cubicBezTo>
                  <a:pt x="819299" y="59717"/>
                  <a:pt x="833586" y="89743"/>
                  <a:pt x="833586" y="125909"/>
                </a:cubicBezTo>
                <a:cubicBezTo>
                  <a:pt x="833586" y="147117"/>
                  <a:pt x="827782" y="166315"/>
                  <a:pt x="816173" y="183505"/>
                </a:cubicBezTo>
                <a:cubicBezTo>
                  <a:pt x="804565" y="200695"/>
                  <a:pt x="787040" y="215764"/>
                  <a:pt x="763600" y="228712"/>
                </a:cubicBezTo>
                <a:cubicBezTo>
                  <a:pt x="782575" y="233400"/>
                  <a:pt x="797086" y="238869"/>
                  <a:pt x="807132" y="245120"/>
                </a:cubicBezTo>
                <a:cubicBezTo>
                  <a:pt x="823429" y="255166"/>
                  <a:pt x="836098" y="268393"/>
                  <a:pt x="845139" y="284801"/>
                </a:cubicBezTo>
                <a:cubicBezTo>
                  <a:pt x="854180" y="301210"/>
                  <a:pt x="858701" y="320799"/>
                  <a:pt x="858701" y="343570"/>
                </a:cubicBezTo>
                <a:cubicBezTo>
                  <a:pt x="858701" y="372145"/>
                  <a:pt x="851222" y="399548"/>
                  <a:pt x="836265" y="425779"/>
                </a:cubicBezTo>
                <a:cubicBezTo>
                  <a:pt x="821308" y="452010"/>
                  <a:pt x="799765" y="472213"/>
                  <a:pt x="771636" y="486389"/>
                </a:cubicBezTo>
                <a:cubicBezTo>
                  <a:pt x="743508" y="500565"/>
                  <a:pt x="706561" y="507653"/>
                  <a:pt x="660797" y="507653"/>
                </a:cubicBezTo>
                <a:cubicBezTo>
                  <a:pt x="616148" y="507653"/>
                  <a:pt x="580932" y="502407"/>
                  <a:pt x="555147" y="491914"/>
                </a:cubicBezTo>
                <a:cubicBezTo>
                  <a:pt x="529363" y="481422"/>
                  <a:pt x="508155" y="466074"/>
                  <a:pt x="491523" y="445870"/>
                </a:cubicBezTo>
                <a:cubicBezTo>
                  <a:pt x="474892" y="425667"/>
                  <a:pt x="462111" y="400273"/>
                  <a:pt x="453181" y="369689"/>
                </a:cubicBezTo>
                <a:lnTo>
                  <a:pt x="589471" y="351606"/>
                </a:lnTo>
                <a:cubicBezTo>
                  <a:pt x="594829" y="379065"/>
                  <a:pt x="603144" y="398097"/>
                  <a:pt x="614418" y="408701"/>
                </a:cubicBezTo>
                <a:cubicBezTo>
                  <a:pt x="625692" y="419305"/>
                  <a:pt x="640035" y="424607"/>
                  <a:pt x="657448" y="424607"/>
                </a:cubicBezTo>
                <a:cubicBezTo>
                  <a:pt x="675754" y="424607"/>
                  <a:pt x="690990" y="417909"/>
                  <a:pt x="703157" y="404515"/>
                </a:cubicBezTo>
                <a:cubicBezTo>
                  <a:pt x="715324" y="391120"/>
                  <a:pt x="721407" y="373261"/>
                  <a:pt x="721407" y="350937"/>
                </a:cubicBezTo>
                <a:cubicBezTo>
                  <a:pt x="721407" y="328166"/>
                  <a:pt x="715547" y="310530"/>
                  <a:pt x="703827" y="298028"/>
                </a:cubicBezTo>
                <a:cubicBezTo>
                  <a:pt x="692106" y="285527"/>
                  <a:pt x="676200" y="279276"/>
                  <a:pt x="656109" y="279276"/>
                </a:cubicBezTo>
                <a:cubicBezTo>
                  <a:pt x="645393" y="279276"/>
                  <a:pt x="630659" y="281955"/>
                  <a:pt x="611907" y="287313"/>
                </a:cubicBezTo>
                <a:lnTo>
                  <a:pt x="618939" y="189867"/>
                </a:lnTo>
                <a:cubicBezTo>
                  <a:pt x="626529" y="190984"/>
                  <a:pt x="632445" y="191542"/>
                  <a:pt x="636686" y="191542"/>
                </a:cubicBezTo>
                <a:cubicBezTo>
                  <a:pt x="654546" y="191542"/>
                  <a:pt x="669447" y="185849"/>
                  <a:pt x="681391" y="174464"/>
                </a:cubicBezTo>
                <a:cubicBezTo>
                  <a:pt x="693334" y="163078"/>
                  <a:pt x="699306" y="149572"/>
                  <a:pt x="699306" y="133945"/>
                </a:cubicBezTo>
                <a:cubicBezTo>
                  <a:pt x="699306" y="118988"/>
                  <a:pt x="694841" y="107045"/>
                  <a:pt x="685911" y="98115"/>
                </a:cubicBezTo>
                <a:cubicBezTo>
                  <a:pt x="676982" y="89185"/>
                  <a:pt x="664703" y="84720"/>
                  <a:pt x="649076" y="84720"/>
                </a:cubicBezTo>
                <a:cubicBezTo>
                  <a:pt x="633003" y="84720"/>
                  <a:pt x="619943" y="89576"/>
                  <a:pt x="609897" y="99287"/>
                </a:cubicBezTo>
                <a:cubicBezTo>
                  <a:pt x="599851" y="108998"/>
                  <a:pt x="593043" y="126020"/>
                  <a:pt x="589471" y="150354"/>
                </a:cubicBezTo>
                <a:lnTo>
                  <a:pt x="460548" y="127248"/>
                </a:lnTo>
                <a:cubicBezTo>
                  <a:pt x="471264" y="86171"/>
                  <a:pt x="491858" y="54694"/>
                  <a:pt x="522331" y="32817"/>
                </a:cubicBezTo>
                <a:cubicBezTo>
                  <a:pt x="552803" y="10939"/>
                  <a:pt x="595945" y="0"/>
                  <a:pt x="651755" y="0"/>
                </a:cubicBezTo>
                <a:close/>
                <a:moveTo>
                  <a:pt x="203931" y="0"/>
                </a:moveTo>
                <a:cubicBezTo>
                  <a:pt x="236971" y="0"/>
                  <a:pt x="264095" y="4074"/>
                  <a:pt x="285303" y="12222"/>
                </a:cubicBezTo>
                <a:cubicBezTo>
                  <a:pt x="306511" y="20371"/>
                  <a:pt x="323813" y="30975"/>
                  <a:pt x="337207" y="44034"/>
                </a:cubicBezTo>
                <a:cubicBezTo>
                  <a:pt x="350602" y="57094"/>
                  <a:pt x="361150" y="70823"/>
                  <a:pt x="368852" y="85223"/>
                </a:cubicBezTo>
                <a:cubicBezTo>
                  <a:pt x="376554" y="99622"/>
                  <a:pt x="382748" y="116421"/>
                  <a:pt x="387437" y="135620"/>
                </a:cubicBezTo>
                <a:cubicBezTo>
                  <a:pt x="396590" y="172231"/>
                  <a:pt x="401166" y="210406"/>
                  <a:pt x="401166" y="250143"/>
                </a:cubicBezTo>
                <a:cubicBezTo>
                  <a:pt x="401166" y="339216"/>
                  <a:pt x="386097" y="404403"/>
                  <a:pt x="355959" y="445703"/>
                </a:cubicBezTo>
                <a:cubicBezTo>
                  <a:pt x="325822" y="487003"/>
                  <a:pt x="273918" y="507653"/>
                  <a:pt x="200248" y="507653"/>
                </a:cubicBezTo>
                <a:cubicBezTo>
                  <a:pt x="158948" y="507653"/>
                  <a:pt x="125574" y="501067"/>
                  <a:pt x="100124" y="487896"/>
                </a:cubicBezTo>
                <a:cubicBezTo>
                  <a:pt x="74674" y="474725"/>
                  <a:pt x="53801" y="455414"/>
                  <a:pt x="37504" y="429964"/>
                </a:cubicBezTo>
                <a:cubicBezTo>
                  <a:pt x="25673" y="411882"/>
                  <a:pt x="16464" y="387158"/>
                  <a:pt x="9878" y="355792"/>
                </a:cubicBezTo>
                <a:cubicBezTo>
                  <a:pt x="3293" y="324427"/>
                  <a:pt x="0" y="289768"/>
                  <a:pt x="0" y="251817"/>
                </a:cubicBezTo>
                <a:cubicBezTo>
                  <a:pt x="0" y="158502"/>
                  <a:pt x="16799" y="93204"/>
                  <a:pt x="50397" y="55922"/>
                </a:cubicBezTo>
                <a:cubicBezTo>
                  <a:pt x="83995" y="18641"/>
                  <a:pt x="135173" y="0"/>
                  <a:pt x="203931" y="0"/>
                </a:cubicBezTo>
                <a:close/>
              </a:path>
            </a:pathLst>
          </a:custGeom>
          <a:solidFill>
            <a:sysClr val="window" lastClr="FFFFFF"/>
          </a:solidFill>
          <a:ln w="12700" cap="flat" cmpd="sng" algn="ctr">
            <a:noFill/>
            <a:prstDash val="solid"/>
            <a:miter lim="800000"/>
          </a:ln>
          <a:effectLst>
            <a:outerShdw blurRad="50800" dist="38100" dir="2700000" algn="tl" rotWithShape="0">
              <a:prstClr val="black">
                <a:alpha val="40000"/>
              </a:prstClr>
            </a:outerShdw>
          </a:effectLst>
          <a:scene3d>
            <a:camera prst="isometricOffAxis1Right"/>
            <a:lightRig rig="threePt" dir="t"/>
          </a:scene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endParaRPr>
          </a:p>
        </p:txBody>
      </p:sp>
      <p:sp>
        <p:nvSpPr>
          <p:cNvPr id="64" name="Freeform: Shape 63">
            <a:extLst>
              <a:ext uri="{FF2B5EF4-FFF2-40B4-BE49-F238E27FC236}">
                <a16:creationId xmlns:a16="http://schemas.microsoft.com/office/drawing/2014/main" id="{E5851FB0-AF14-C51F-325A-217559266650}"/>
              </a:ext>
            </a:extLst>
          </p:cNvPr>
          <p:cNvSpPr/>
          <p:nvPr/>
        </p:nvSpPr>
        <p:spPr>
          <a:xfrm>
            <a:off x="10378640" y="1524852"/>
            <a:ext cx="872095" cy="507653"/>
          </a:xfrm>
          <a:custGeom>
            <a:avLst/>
            <a:gdLst/>
            <a:ahLst/>
            <a:cxnLst/>
            <a:rect l="l" t="t" r="r" b="b"/>
            <a:pathLst>
              <a:path w="872095" h="507653">
                <a:moveTo>
                  <a:pt x="691604" y="147219"/>
                </a:moveTo>
                <a:lnTo>
                  <a:pt x="560316" y="301712"/>
                </a:lnTo>
                <a:lnTo>
                  <a:pt x="691604" y="301712"/>
                </a:lnTo>
                <a:close/>
                <a:moveTo>
                  <a:pt x="199243" y="90748"/>
                </a:moveTo>
                <a:cubicBezTo>
                  <a:pt x="176696" y="90748"/>
                  <a:pt x="160399" y="102189"/>
                  <a:pt x="150353" y="125071"/>
                </a:cubicBezTo>
                <a:cubicBezTo>
                  <a:pt x="140307" y="147954"/>
                  <a:pt x="135284" y="190314"/>
                  <a:pt x="135284" y="252152"/>
                </a:cubicBezTo>
                <a:cubicBezTo>
                  <a:pt x="135284" y="314660"/>
                  <a:pt x="140810" y="357355"/>
                  <a:pt x="151860" y="380237"/>
                </a:cubicBezTo>
                <a:cubicBezTo>
                  <a:pt x="162911" y="403120"/>
                  <a:pt x="178928" y="414561"/>
                  <a:pt x="199913" y="414561"/>
                </a:cubicBezTo>
                <a:cubicBezTo>
                  <a:pt x="213754" y="414561"/>
                  <a:pt x="225753" y="409705"/>
                  <a:pt x="235911" y="399994"/>
                </a:cubicBezTo>
                <a:cubicBezTo>
                  <a:pt x="246068" y="390283"/>
                  <a:pt x="253547" y="374935"/>
                  <a:pt x="258347" y="353950"/>
                </a:cubicBezTo>
                <a:cubicBezTo>
                  <a:pt x="263146" y="332966"/>
                  <a:pt x="265546" y="300261"/>
                  <a:pt x="265546" y="255836"/>
                </a:cubicBezTo>
                <a:cubicBezTo>
                  <a:pt x="265546" y="190649"/>
                  <a:pt x="260021" y="146838"/>
                  <a:pt x="248970" y="124402"/>
                </a:cubicBezTo>
                <a:cubicBezTo>
                  <a:pt x="237920" y="101966"/>
                  <a:pt x="221344" y="90748"/>
                  <a:pt x="199243" y="90748"/>
                </a:cubicBezTo>
                <a:close/>
                <a:moveTo>
                  <a:pt x="691604" y="0"/>
                </a:moveTo>
                <a:lnTo>
                  <a:pt x="810480" y="0"/>
                </a:lnTo>
                <a:lnTo>
                  <a:pt x="810480" y="301712"/>
                </a:lnTo>
                <a:lnTo>
                  <a:pt x="872095" y="301712"/>
                </a:lnTo>
                <a:lnTo>
                  <a:pt x="872095" y="407529"/>
                </a:lnTo>
                <a:lnTo>
                  <a:pt x="810480" y="407529"/>
                </a:lnTo>
                <a:lnTo>
                  <a:pt x="810480" y="499281"/>
                </a:lnTo>
                <a:lnTo>
                  <a:pt x="691604" y="499281"/>
                </a:lnTo>
                <a:lnTo>
                  <a:pt x="691604" y="407529"/>
                </a:lnTo>
                <a:lnTo>
                  <a:pt x="443135" y="407529"/>
                </a:lnTo>
                <a:lnTo>
                  <a:pt x="443135" y="295349"/>
                </a:lnTo>
                <a:close/>
                <a:moveTo>
                  <a:pt x="203931" y="0"/>
                </a:moveTo>
                <a:cubicBezTo>
                  <a:pt x="236971" y="0"/>
                  <a:pt x="264095" y="4074"/>
                  <a:pt x="285303" y="12222"/>
                </a:cubicBezTo>
                <a:cubicBezTo>
                  <a:pt x="306511" y="20371"/>
                  <a:pt x="323812" y="30975"/>
                  <a:pt x="337207" y="44034"/>
                </a:cubicBezTo>
                <a:cubicBezTo>
                  <a:pt x="350601" y="57094"/>
                  <a:pt x="361150" y="70824"/>
                  <a:pt x="368851" y="85223"/>
                </a:cubicBezTo>
                <a:cubicBezTo>
                  <a:pt x="376553" y="99622"/>
                  <a:pt x="382748" y="116421"/>
                  <a:pt x="387436" y="135620"/>
                </a:cubicBezTo>
                <a:cubicBezTo>
                  <a:pt x="396589" y="172231"/>
                  <a:pt x="401166" y="210406"/>
                  <a:pt x="401166" y="250143"/>
                </a:cubicBezTo>
                <a:cubicBezTo>
                  <a:pt x="401166" y="339216"/>
                  <a:pt x="386097" y="404403"/>
                  <a:pt x="355959" y="445703"/>
                </a:cubicBezTo>
                <a:cubicBezTo>
                  <a:pt x="325822" y="487003"/>
                  <a:pt x="273918" y="507653"/>
                  <a:pt x="200248" y="507653"/>
                </a:cubicBezTo>
                <a:cubicBezTo>
                  <a:pt x="158948" y="507653"/>
                  <a:pt x="125573" y="501067"/>
                  <a:pt x="100124" y="487896"/>
                </a:cubicBezTo>
                <a:cubicBezTo>
                  <a:pt x="74674" y="474725"/>
                  <a:pt x="53801" y="455414"/>
                  <a:pt x="37504" y="429964"/>
                </a:cubicBezTo>
                <a:cubicBezTo>
                  <a:pt x="25672" y="411882"/>
                  <a:pt x="16464" y="387158"/>
                  <a:pt x="9878" y="355792"/>
                </a:cubicBezTo>
                <a:cubicBezTo>
                  <a:pt x="3292" y="324427"/>
                  <a:pt x="0" y="289768"/>
                  <a:pt x="0" y="251817"/>
                </a:cubicBezTo>
                <a:cubicBezTo>
                  <a:pt x="0" y="158502"/>
                  <a:pt x="16798" y="93204"/>
                  <a:pt x="50396" y="55922"/>
                </a:cubicBezTo>
                <a:cubicBezTo>
                  <a:pt x="83994" y="18641"/>
                  <a:pt x="135173" y="0"/>
                  <a:pt x="203931" y="0"/>
                </a:cubicBezTo>
                <a:close/>
              </a:path>
            </a:pathLst>
          </a:custGeom>
          <a:solidFill>
            <a:sysClr val="window" lastClr="FFFFFF"/>
          </a:solidFill>
          <a:ln w="12700" cap="flat" cmpd="sng" algn="ctr">
            <a:noFill/>
            <a:prstDash val="solid"/>
            <a:miter lim="800000"/>
          </a:ln>
          <a:effectLst>
            <a:outerShdw blurRad="50800" dist="38100" dir="2700000" algn="tl" rotWithShape="0">
              <a:prstClr val="black">
                <a:alpha val="40000"/>
              </a:prstClr>
            </a:outerShdw>
          </a:effectLst>
          <a:scene3d>
            <a:camera prst="isometricOffAxis1Right"/>
            <a:lightRig rig="threePt" dir="t"/>
          </a:scene3d>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panose="020F0502020204030204"/>
              <a:ea typeface="+mn-ea"/>
              <a:cs typeface="+mn-cs"/>
            </a:endParaRPr>
          </a:p>
        </p:txBody>
      </p:sp>
      <p:sp>
        <p:nvSpPr>
          <p:cNvPr id="67" name="TextBox 66">
            <a:extLst>
              <a:ext uri="{FF2B5EF4-FFF2-40B4-BE49-F238E27FC236}">
                <a16:creationId xmlns:a16="http://schemas.microsoft.com/office/drawing/2014/main" id="{BB012DF4-E1EC-4F27-6B85-7870D288E7DB}"/>
              </a:ext>
            </a:extLst>
          </p:cNvPr>
          <p:cNvSpPr txBox="1"/>
          <p:nvPr/>
        </p:nvSpPr>
        <p:spPr>
          <a:xfrm>
            <a:off x="111691" y="2849837"/>
            <a:ext cx="2537676" cy="1938992"/>
          </a:xfrm>
          <a:prstGeom prst="rect">
            <a:avLst/>
          </a:prstGeom>
          <a:solidFill>
            <a:schemeClr val="bg1"/>
          </a:solidFill>
        </p:spPr>
        <p:txBody>
          <a:bodyPr wrap="square">
            <a:spAutoFit/>
          </a:bodyPr>
          <a:lstStyle/>
          <a:p>
            <a:pPr lvl="0" algn="ctr"/>
            <a:r>
              <a:rPr lang="en-US" sz="2400" b="1" dirty="0">
                <a:effectLst/>
                <a:latin typeface="Times New Roman" panose="02020603050405020304" pitchFamily="18" charset="0"/>
                <a:ea typeface="Aptos" panose="020B0004020202020204" pitchFamily="34" charset="0"/>
                <a:cs typeface="Times New Roman" panose="02020603050405020304" pitchFamily="18" charset="0"/>
              </a:rPr>
              <a:t>Strengthen national institutions to detect and curb IFFs</a:t>
            </a:r>
            <a:endParaRPr lang="en-US" sz="2400" b="1" dirty="0">
              <a:latin typeface="Times New Roman" panose="02020603050405020304" pitchFamily="18" charset="0"/>
              <a:cs typeface="Times New Roman" panose="02020603050405020304" pitchFamily="18" charset="0"/>
            </a:endParaRPr>
          </a:p>
        </p:txBody>
      </p:sp>
      <p:sp>
        <p:nvSpPr>
          <p:cNvPr id="69" name="TextBox 68">
            <a:extLst>
              <a:ext uri="{FF2B5EF4-FFF2-40B4-BE49-F238E27FC236}">
                <a16:creationId xmlns:a16="http://schemas.microsoft.com/office/drawing/2014/main" id="{578936FC-0F67-74E7-73AC-F92BBE22956D}"/>
              </a:ext>
            </a:extLst>
          </p:cNvPr>
          <p:cNvSpPr txBox="1"/>
          <p:nvPr/>
        </p:nvSpPr>
        <p:spPr>
          <a:xfrm>
            <a:off x="3154412" y="2940727"/>
            <a:ext cx="2537676" cy="1757212"/>
          </a:xfrm>
          <a:prstGeom prst="rect">
            <a:avLst/>
          </a:prstGeom>
          <a:noFill/>
        </p:spPr>
        <p:txBody>
          <a:bodyPr wrap="square">
            <a:spAutoFit/>
          </a:bodyPr>
          <a:lstStyle/>
          <a:p>
            <a:pPr marR="0" lvl="0">
              <a:lnSpc>
                <a:spcPct val="115000"/>
              </a:lnSpc>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Invest in customs modernization and financial integrity systems</a:t>
            </a:r>
          </a:p>
        </p:txBody>
      </p:sp>
      <p:sp>
        <p:nvSpPr>
          <p:cNvPr id="71" name="TextBox 70">
            <a:extLst>
              <a:ext uri="{FF2B5EF4-FFF2-40B4-BE49-F238E27FC236}">
                <a16:creationId xmlns:a16="http://schemas.microsoft.com/office/drawing/2014/main" id="{04E2A3FF-B7C7-D7C7-4375-85DCA60A3163}"/>
              </a:ext>
            </a:extLst>
          </p:cNvPr>
          <p:cNvSpPr txBox="1"/>
          <p:nvPr/>
        </p:nvSpPr>
        <p:spPr>
          <a:xfrm>
            <a:off x="6053688" y="2978353"/>
            <a:ext cx="2613804" cy="2709268"/>
          </a:xfrm>
          <a:prstGeom prst="rect">
            <a:avLst/>
          </a:prstGeom>
          <a:noFill/>
        </p:spPr>
        <p:txBody>
          <a:bodyPr wrap="square">
            <a:spAutoFit/>
          </a:bodyPr>
          <a:lstStyle/>
          <a:p>
            <a:pPr algn="ctr">
              <a:lnSpc>
                <a:spcPct val="115000"/>
              </a:lnSpc>
              <a:spcAft>
                <a:spcPts val="800"/>
              </a:spcAft>
            </a:pPr>
            <a:r>
              <a:rPr lang="en-US" sz="2400" b="1" dirty="0">
                <a:latin typeface="Times New Roman" panose="02020603050405020304" pitchFamily="18" charset="0"/>
                <a:cs typeface="Times New Roman" panose="02020603050405020304" pitchFamily="18" charset="0"/>
              </a:rPr>
              <a:t>Enhance regional coordination (AUC, ECA, ATAF, TJNA, member states)</a:t>
            </a:r>
          </a:p>
          <a:p>
            <a:pPr marR="0" lvl="0" algn="ctr">
              <a:lnSpc>
                <a:spcPct val="115000"/>
              </a:lnSpc>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t>
            </a:r>
          </a:p>
        </p:txBody>
      </p:sp>
      <p:sp>
        <p:nvSpPr>
          <p:cNvPr id="73" name="TextBox 72">
            <a:extLst>
              <a:ext uri="{FF2B5EF4-FFF2-40B4-BE49-F238E27FC236}">
                <a16:creationId xmlns:a16="http://schemas.microsoft.com/office/drawing/2014/main" id="{8E0A1C43-F833-8A60-D44E-494B33110E21}"/>
              </a:ext>
            </a:extLst>
          </p:cNvPr>
          <p:cNvSpPr txBox="1"/>
          <p:nvPr/>
        </p:nvSpPr>
        <p:spPr>
          <a:xfrm>
            <a:off x="9096409" y="3024824"/>
            <a:ext cx="2983901" cy="2308324"/>
          </a:xfrm>
          <a:prstGeom prst="rect">
            <a:avLst/>
          </a:prstGeom>
          <a:noFill/>
        </p:spPr>
        <p:txBody>
          <a:bodyPr wrap="square">
            <a:spAutoFit/>
          </a:bodyPr>
          <a:lstStyle/>
          <a:p>
            <a:pPr lvl="0" algn="ctr"/>
            <a:r>
              <a:rPr lang="en-US" sz="2400" b="1" dirty="0">
                <a:latin typeface="Times New Roman" panose="02020603050405020304" pitchFamily="18" charset="0"/>
                <a:cs typeface="Times New Roman" panose="02020603050405020304" pitchFamily="18" charset="0"/>
              </a:rPr>
              <a:t>Ensure Africa’s full representation in global financial integrity and tax cooperation processes</a:t>
            </a:r>
          </a:p>
        </p:txBody>
      </p:sp>
    </p:spTree>
    <p:extLst>
      <p:ext uri="{BB962C8B-B14F-4D97-AF65-F5344CB8AC3E}">
        <p14:creationId xmlns:p14="http://schemas.microsoft.com/office/powerpoint/2010/main" val="1370356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27B1B-1342-659F-9E5C-73389961D12D}"/>
            </a:ext>
          </a:extLst>
        </p:cNvPr>
        <p:cNvGrpSpPr/>
        <p:nvPr/>
      </p:nvGrpSpPr>
      <p:grpSpPr>
        <a:xfrm>
          <a:off x="0" y="0"/>
          <a:ext cx="0" cy="0"/>
          <a:chOff x="0" y="0"/>
          <a:chExt cx="0" cy="0"/>
        </a:xfrm>
      </p:grpSpPr>
      <p:pic>
        <p:nvPicPr>
          <p:cNvPr id="2" name="Content Placeholder 4">
            <a:extLst>
              <a:ext uri="{FF2B5EF4-FFF2-40B4-BE49-F238E27FC236}">
                <a16:creationId xmlns:a16="http://schemas.microsoft.com/office/drawing/2014/main" id="{7A1677EF-54C3-7B18-2368-6DC10BAA09BB}"/>
              </a:ext>
            </a:extLst>
          </p:cNvPr>
          <p:cNvPicPr>
            <a:picLocks noChangeAspect="1"/>
          </p:cNvPicPr>
          <p:nvPr/>
        </p:nvPicPr>
        <p:blipFill rotWithShape="1">
          <a:blip r:embed="rId3"/>
          <a:srcRect t="94676"/>
          <a:stretch/>
        </p:blipFill>
        <p:spPr>
          <a:xfrm>
            <a:off x="0" y="6502500"/>
            <a:ext cx="12192000" cy="365127"/>
          </a:xfrm>
          <a:prstGeom prst="rect">
            <a:avLst/>
          </a:prstGeom>
        </p:spPr>
      </p:pic>
      <p:sp>
        <p:nvSpPr>
          <p:cNvPr id="5" name="TextBox 4">
            <a:extLst>
              <a:ext uri="{FF2B5EF4-FFF2-40B4-BE49-F238E27FC236}">
                <a16:creationId xmlns:a16="http://schemas.microsoft.com/office/drawing/2014/main" id="{62BB41E4-FBDD-32B3-EA32-9C731FCB92E5}"/>
              </a:ext>
            </a:extLst>
          </p:cNvPr>
          <p:cNvSpPr txBox="1"/>
          <p:nvPr/>
        </p:nvSpPr>
        <p:spPr>
          <a:xfrm>
            <a:off x="5754268" y="850444"/>
            <a:ext cx="316112" cy="353943"/>
          </a:xfrm>
          <a:prstGeom prst="rect">
            <a:avLst/>
          </a:prstGeom>
          <a:noFill/>
        </p:spPr>
        <p:txBody>
          <a:bodyPr wrap="non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700" b="1" dirty="0">
                <a:solidFill>
                  <a:prstClr val="white"/>
                </a:solidFill>
                <a:latin typeface="Nunito Sans ExtraBold" pitchFamily="2" charset="77"/>
                <a:ea typeface="League Spartan" charset="0"/>
                <a:cs typeface="Poppins" pitchFamily="2" charset="77"/>
              </a:rPr>
              <a:t>1</a:t>
            </a:r>
            <a:endParaRPr kumimoji="0" lang="en-US" sz="1700" b="1" i="0" u="none" strike="noStrike" kern="1200" cap="none" spc="0" normalizeH="0" baseline="0" noProof="0" dirty="0">
              <a:ln>
                <a:noFill/>
              </a:ln>
              <a:solidFill>
                <a:prstClr val="white"/>
              </a:solidFill>
              <a:effectLst/>
              <a:uLnTx/>
              <a:uFillTx/>
              <a:latin typeface="Nunito Sans ExtraBold" pitchFamily="2" charset="77"/>
              <a:ea typeface="League Spartan" charset="0"/>
              <a:cs typeface="Poppins" pitchFamily="2" charset="77"/>
            </a:endParaRPr>
          </a:p>
        </p:txBody>
      </p:sp>
      <p:sp>
        <p:nvSpPr>
          <p:cNvPr id="4" name="Rectangle 3">
            <a:extLst>
              <a:ext uri="{FF2B5EF4-FFF2-40B4-BE49-F238E27FC236}">
                <a16:creationId xmlns:a16="http://schemas.microsoft.com/office/drawing/2014/main" id="{80559F2C-4E13-CB87-6F6E-DEF0A334F1C9}"/>
              </a:ext>
            </a:extLst>
          </p:cNvPr>
          <p:cNvSpPr>
            <a:spLocks/>
          </p:cNvSpPr>
          <p:nvPr/>
        </p:nvSpPr>
        <p:spPr bwMode="auto">
          <a:xfrm>
            <a:off x="475727" y="861195"/>
            <a:ext cx="297984" cy="874440"/>
          </a:xfrm>
          <a:prstGeom prst="rect">
            <a:avLst/>
          </a:prstGeom>
          <a:solidFill>
            <a:schemeClr val="accent1">
              <a:lumMod val="75000"/>
            </a:schemeClr>
          </a:solidFill>
          <a:ln>
            <a:noFill/>
          </a:ln>
        </p:spPr>
        <p:txBody>
          <a:bodyPr vert="horz" wrap="square" lIns="91416" tIns="45708" rIns="91416" bIns="457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1</a:t>
            </a:r>
            <a:endParaRPr kumimoji="0" lang="id-ID" sz="4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C7DDABC5-F9F6-0153-2A20-4990E39390B2}"/>
              </a:ext>
            </a:extLst>
          </p:cNvPr>
          <p:cNvSpPr txBox="1"/>
          <p:nvPr/>
        </p:nvSpPr>
        <p:spPr>
          <a:xfrm>
            <a:off x="5840945" y="1002844"/>
            <a:ext cx="447558" cy="353943"/>
          </a:xfrm>
          <a:prstGeom prst="rect">
            <a:avLst/>
          </a:prstGeom>
          <a:noFill/>
        </p:spPr>
        <p:txBody>
          <a:bodyPr wrap="non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700" b="1" dirty="0">
                <a:solidFill>
                  <a:prstClr val="white"/>
                </a:solidFill>
                <a:latin typeface="Nunito Sans ExtraBold" pitchFamily="2" charset="77"/>
                <a:ea typeface="League Spartan" charset="0"/>
                <a:cs typeface="Poppins" pitchFamily="2" charset="77"/>
              </a:rPr>
              <a:t>11</a:t>
            </a:r>
            <a:endParaRPr kumimoji="0" lang="en-US" sz="1700" b="1" i="0" u="none" strike="noStrike" kern="1200" cap="none" spc="0" normalizeH="0" baseline="0" noProof="0" dirty="0">
              <a:ln>
                <a:noFill/>
              </a:ln>
              <a:solidFill>
                <a:prstClr val="white"/>
              </a:solidFill>
              <a:effectLst/>
              <a:uLnTx/>
              <a:uFillTx/>
              <a:latin typeface="Nunito Sans ExtraBold" pitchFamily="2" charset="77"/>
              <a:ea typeface="League Spartan" charset="0"/>
              <a:cs typeface="Poppins" pitchFamily="2" charset="77"/>
            </a:endParaRPr>
          </a:p>
        </p:txBody>
      </p:sp>
      <p:sp>
        <p:nvSpPr>
          <p:cNvPr id="8" name="Rectangle 7">
            <a:extLst>
              <a:ext uri="{FF2B5EF4-FFF2-40B4-BE49-F238E27FC236}">
                <a16:creationId xmlns:a16="http://schemas.microsoft.com/office/drawing/2014/main" id="{E1EA304A-2E77-A3BB-AFBF-B746B219B7B8}"/>
              </a:ext>
            </a:extLst>
          </p:cNvPr>
          <p:cNvSpPr>
            <a:spLocks/>
          </p:cNvSpPr>
          <p:nvPr/>
        </p:nvSpPr>
        <p:spPr bwMode="auto">
          <a:xfrm>
            <a:off x="468375" y="2950999"/>
            <a:ext cx="326468" cy="1453448"/>
          </a:xfrm>
          <a:prstGeom prst="rect">
            <a:avLst/>
          </a:prstGeom>
          <a:solidFill>
            <a:srgbClr val="00B050"/>
          </a:solidFill>
          <a:ln>
            <a:noFill/>
          </a:ln>
        </p:spPr>
        <p:txBody>
          <a:bodyPr vert="horz" wrap="square" lIns="91416" tIns="45708" rIns="91416" bIns="457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3599" dirty="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99" b="0" i="0" u="none" strike="noStrike" kern="1200" cap="none" spc="0" normalizeH="0" baseline="0" noProof="0" dirty="0">
                <a:ln>
                  <a:noFill/>
                </a:ln>
                <a:solidFill>
                  <a:prstClr val="black"/>
                </a:solidFill>
                <a:effectLst/>
                <a:uLnTx/>
                <a:uFillTx/>
                <a:latin typeface="Calibri" panose="020F0502020204030204"/>
                <a:ea typeface="+mn-ea"/>
                <a:cs typeface="+mn-cs"/>
              </a:rPr>
              <a:t>3</a:t>
            </a:r>
            <a:endParaRPr kumimoji="0" lang="id-ID" sz="3599"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CC3ABAC5-342A-A7A0-3953-B8D91714E1A0}"/>
              </a:ext>
            </a:extLst>
          </p:cNvPr>
          <p:cNvSpPr>
            <a:spLocks/>
          </p:cNvSpPr>
          <p:nvPr/>
        </p:nvSpPr>
        <p:spPr bwMode="auto">
          <a:xfrm>
            <a:off x="475897" y="1739226"/>
            <a:ext cx="297814" cy="1211773"/>
          </a:xfrm>
          <a:prstGeom prst="rect">
            <a:avLst/>
          </a:prstGeom>
          <a:solidFill>
            <a:srgbClr val="FFC000"/>
          </a:solidFill>
          <a:ln>
            <a:noFill/>
          </a:ln>
        </p:spPr>
        <p:txBody>
          <a:bodyPr vert="horz" wrap="square" lIns="91416" tIns="45708" rIns="91416" bIns="457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99" b="0" i="0" u="none" strike="noStrike" kern="1200" cap="none" spc="0" normalizeH="0" baseline="0" noProof="0" dirty="0">
                <a:ln>
                  <a:noFill/>
                </a:ln>
                <a:solidFill>
                  <a:prstClr val="black"/>
                </a:solidFill>
                <a:effectLst/>
                <a:uLnTx/>
                <a:uFillTx/>
                <a:latin typeface="Calibri" panose="020F0502020204030204"/>
                <a:ea typeface="+mn-ea"/>
                <a:cs typeface="+mn-cs"/>
              </a:rPr>
              <a:t>2</a:t>
            </a:r>
            <a:endParaRPr kumimoji="0" lang="id-ID" sz="3599"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6BB7EF38-8932-54D2-7FAD-E7199D9500E5}"/>
              </a:ext>
            </a:extLst>
          </p:cNvPr>
          <p:cNvSpPr>
            <a:spLocks/>
          </p:cNvSpPr>
          <p:nvPr/>
        </p:nvSpPr>
        <p:spPr bwMode="auto">
          <a:xfrm>
            <a:off x="461485" y="4399110"/>
            <a:ext cx="326468" cy="1758446"/>
          </a:xfrm>
          <a:prstGeom prst="rect">
            <a:avLst/>
          </a:prstGeom>
          <a:solidFill>
            <a:schemeClr val="accent1">
              <a:lumMod val="40000"/>
              <a:lumOff val="60000"/>
            </a:schemeClr>
          </a:solidFill>
          <a:ln>
            <a:noFill/>
          </a:ln>
        </p:spPr>
        <p:txBody>
          <a:bodyPr vert="horz" wrap="square" lIns="91416" tIns="45708" rIns="91416" bIns="457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3599" dirty="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599" dirty="0">
                <a:solidFill>
                  <a:prstClr val="black"/>
                </a:solidFill>
                <a:latin typeface="Calibri" panose="020F0502020204030204"/>
              </a:rPr>
              <a:t>4</a:t>
            </a:r>
            <a:endParaRPr kumimoji="0" lang="id-ID" sz="3599"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Subtitle 2">
            <a:extLst>
              <a:ext uri="{FF2B5EF4-FFF2-40B4-BE49-F238E27FC236}">
                <a16:creationId xmlns:a16="http://schemas.microsoft.com/office/drawing/2014/main" id="{3DAFA536-E0C2-3343-48EA-E43B628FCF10}"/>
              </a:ext>
            </a:extLst>
          </p:cNvPr>
          <p:cNvSpPr txBox="1">
            <a:spLocks/>
          </p:cNvSpPr>
          <p:nvPr/>
        </p:nvSpPr>
        <p:spPr>
          <a:xfrm>
            <a:off x="1788243" y="953033"/>
            <a:ext cx="9608914" cy="797196"/>
          </a:xfrm>
          <a:prstGeom prst="rect">
            <a:avLst/>
          </a:prstGeom>
          <a:solidFill>
            <a:srgbClr val="00B0F0"/>
          </a:solidFill>
          <a:ln>
            <a:solidFill>
              <a:srgbClr val="0070C0"/>
            </a:solidFill>
          </a:ln>
        </p:spPr>
        <p:txBody>
          <a:bodyPr vert="horz" wrap="square" lIns="108745" tIns="54373" rIns="108745" bIns="54373" rtlCol="0">
            <a:no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dirty="0">
                <a:latin typeface="Times New Roman" panose="02020603050405020304" pitchFamily="18" charset="0"/>
                <a:cs typeface="Times New Roman" panose="02020603050405020304" pitchFamily="18" charset="0"/>
              </a:rPr>
              <a:t>Expand international cooperation on IFFs and asset recovery</a:t>
            </a:r>
          </a:p>
        </p:txBody>
      </p:sp>
      <p:sp>
        <p:nvSpPr>
          <p:cNvPr id="32" name="Subtitle 2">
            <a:extLst>
              <a:ext uri="{FF2B5EF4-FFF2-40B4-BE49-F238E27FC236}">
                <a16:creationId xmlns:a16="http://schemas.microsoft.com/office/drawing/2014/main" id="{2B6C63C2-8EF6-068D-7E2B-60485CBD9E39}"/>
              </a:ext>
            </a:extLst>
          </p:cNvPr>
          <p:cNvSpPr txBox="1">
            <a:spLocks/>
          </p:cNvSpPr>
          <p:nvPr/>
        </p:nvSpPr>
        <p:spPr>
          <a:xfrm>
            <a:off x="1779151" y="4403173"/>
            <a:ext cx="9702605" cy="1754383"/>
          </a:xfrm>
          <a:prstGeom prst="rect">
            <a:avLst/>
          </a:prstGeom>
          <a:solidFill>
            <a:schemeClr val="accent1">
              <a:lumMod val="20000"/>
              <a:lumOff val="80000"/>
            </a:schemeClr>
          </a:solidFill>
          <a:ln>
            <a:solidFill>
              <a:schemeClr val="accent1">
                <a:lumMod val="40000"/>
                <a:lumOff val="60000"/>
              </a:schemeClr>
            </a:solidFill>
          </a:ln>
        </p:spPr>
        <p:txBody>
          <a:bodyPr vert="horz" wrap="square" lIns="108745" tIns="54373" rIns="108745" bIns="54373" rtlCol="0">
            <a:no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dirty="0">
                <a:latin typeface="Times New Roman" panose="02020603050405020304" pitchFamily="18" charset="0"/>
                <a:cs typeface="Times New Roman" panose="02020603050405020304" pitchFamily="18" charset="0"/>
              </a:rPr>
              <a:t>Leverage technical assistance, technology transfer, and capacity building initiatives aimed at strengthening IFF detection, measurement, prevention, and Asset recovery and return</a:t>
            </a:r>
          </a:p>
        </p:txBody>
      </p:sp>
      <p:sp>
        <p:nvSpPr>
          <p:cNvPr id="36" name="Subtitle 2">
            <a:extLst>
              <a:ext uri="{FF2B5EF4-FFF2-40B4-BE49-F238E27FC236}">
                <a16:creationId xmlns:a16="http://schemas.microsoft.com/office/drawing/2014/main" id="{4A7C5FF1-5994-5546-93F4-76EFFDB88E70}"/>
              </a:ext>
            </a:extLst>
          </p:cNvPr>
          <p:cNvSpPr txBox="1">
            <a:spLocks/>
          </p:cNvSpPr>
          <p:nvPr/>
        </p:nvSpPr>
        <p:spPr>
          <a:xfrm>
            <a:off x="1788243" y="1892576"/>
            <a:ext cx="9608914" cy="941594"/>
          </a:xfrm>
          <a:prstGeom prst="rect">
            <a:avLst/>
          </a:prstGeom>
          <a:solidFill>
            <a:srgbClr val="FFC000"/>
          </a:solidFill>
          <a:ln>
            <a:solidFill>
              <a:srgbClr val="FFC000"/>
            </a:solidFill>
          </a:ln>
        </p:spPr>
        <p:txBody>
          <a:bodyPr vert="horz" wrap="square" lIns="108745" tIns="54373" rIns="108745" bIns="54373" rtlCol="0">
            <a:no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R="0" lvl="0" algn="l">
              <a:lnSpc>
                <a:spcPct val="115000"/>
              </a:lnSpc>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Strengthen detection, measurement, prevention, recovery, and return of illicitly transferred assets</a:t>
            </a:r>
          </a:p>
        </p:txBody>
      </p:sp>
      <p:sp>
        <p:nvSpPr>
          <p:cNvPr id="37" name="Subtitle 2">
            <a:extLst>
              <a:ext uri="{FF2B5EF4-FFF2-40B4-BE49-F238E27FC236}">
                <a16:creationId xmlns:a16="http://schemas.microsoft.com/office/drawing/2014/main" id="{8083EC9C-D931-D8D6-EB14-688F710483F7}"/>
              </a:ext>
            </a:extLst>
          </p:cNvPr>
          <p:cNvSpPr txBox="1">
            <a:spLocks/>
          </p:cNvSpPr>
          <p:nvPr/>
        </p:nvSpPr>
        <p:spPr>
          <a:xfrm>
            <a:off x="1770306" y="3248949"/>
            <a:ext cx="9711451" cy="885195"/>
          </a:xfrm>
          <a:prstGeom prst="rect">
            <a:avLst/>
          </a:prstGeom>
          <a:solidFill>
            <a:srgbClr val="00B050"/>
          </a:solidFill>
          <a:ln>
            <a:solidFill>
              <a:srgbClr val="00B050"/>
            </a:solidFill>
          </a:ln>
        </p:spPr>
        <p:txBody>
          <a:bodyPr vert="horz" wrap="square" lIns="108745" tIns="54373" rIns="108745" bIns="54373" rtlCol="0">
            <a:no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dirty="0">
                <a:latin typeface="Times New Roman" panose="02020603050405020304" pitchFamily="18" charset="0"/>
                <a:cs typeface="Times New Roman" panose="02020603050405020304" pitchFamily="18" charset="0"/>
              </a:rPr>
              <a:t>Build partnerships to ensure Africa benefits from inclusive global tax frameworks</a:t>
            </a:r>
          </a:p>
          <a:p>
            <a:pPr marL="0" marR="0" lvl="0" indent="0" algn="l" defTabSz="1087636" rtl="0" eaLnBrk="1" fontAlgn="auto" latinLnBrk="0" hangingPunct="1">
              <a:lnSpc>
                <a:spcPts val="1750"/>
              </a:lnSpc>
              <a:spcBef>
                <a:spcPct val="20000"/>
              </a:spcBef>
              <a:spcAft>
                <a:spcPts val="0"/>
              </a:spcAft>
              <a:buClrTx/>
              <a:buSzTx/>
              <a:buFont typeface="Arial"/>
              <a:buNone/>
              <a:tabLst/>
              <a:defRPr/>
            </a:pPr>
            <a:endParaRPr kumimoji="0" lang="en-US" b="0" i="0" u="none" strike="noStrike" kern="1200" cap="none" spc="0" normalizeH="0" baseline="0" noProof="0" dirty="0">
              <a:ln>
                <a:noFill/>
              </a:ln>
              <a:solidFill>
                <a:prstClr val="black"/>
              </a:solidFill>
              <a:effectLst/>
              <a:uLnTx/>
              <a:uFillTx/>
              <a:latin typeface="Times New Roman" panose="02020603050405020304" pitchFamily="18" charset="0"/>
              <a:ea typeface="Lato Light" panose="020F0502020204030203" pitchFamily="34" charset="0"/>
              <a:cs typeface="Times New Roman" panose="02020603050405020304" pitchFamily="18" charset="0"/>
            </a:endParaRPr>
          </a:p>
        </p:txBody>
      </p:sp>
      <p:cxnSp>
        <p:nvCxnSpPr>
          <p:cNvPr id="42" name="Straight Arrow Connector 41">
            <a:extLst>
              <a:ext uri="{FF2B5EF4-FFF2-40B4-BE49-F238E27FC236}">
                <a16:creationId xmlns:a16="http://schemas.microsoft.com/office/drawing/2014/main" id="{94CC2A9F-7F96-F706-CB15-192043D2EBB0}"/>
              </a:ext>
            </a:extLst>
          </p:cNvPr>
          <p:cNvCxnSpPr>
            <a:cxnSpLocks/>
          </p:cNvCxnSpPr>
          <p:nvPr/>
        </p:nvCxnSpPr>
        <p:spPr>
          <a:xfrm>
            <a:off x="794843" y="1298415"/>
            <a:ext cx="975464" cy="0"/>
          </a:xfrm>
          <a:prstGeom prst="straightConnector1">
            <a:avLst/>
          </a:prstGeom>
          <a:ln w="38100">
            <a:solidFill>
              <a:schemeClr val="accent1">
                <a:lumMod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7FBEE992-6026-6079-AD54-9835464235DE}"/>
              </a:ext>
            </a:extLst>
          </p:cNvPr>
          <p:cNvCxnSpPr>
            <a:cxnSpLocks/>
          </p:cNvCxnSpPr>
          <p:nvPr/>
        </p:nvCxnSpPr>
        <p:spPr>
          <a:xfrm>
            <a:off x="773711" y="2272338"/>
            <a:ext cx="1014532" cy="0"/>
          </a:xfrm>
          <a:prstGeom prst="straightConnector1">
            <a:avLst/>
          </a:prstGeom>
          <a:ln w="3810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69D0F729-909B-7B7A-D961-EE585887EB3C}"/>
              </a:ext>
            </a:extLst>
          </p:cNvPr>
          <p:cNvCxnSpPr>
            <a:cxnSpLocks/>
          </p:cNvCxnSpPr>
          <p:nvPr/>
        </p:nvCxnSpPr>
        <p:spPr>
          <a:xfrm>
            <a:off x="788067" y="3655852"/>
            <a:ext cx="911337" cy="10920"/>
          </a:xfrm>
          <a:prstGeom prst="straightConnector1">
            <a:avLst/>
          </a:prstGeom>
          <a:ln w="38100">
            <a:solidFill>
              <a:srgbClr val="00B050"/>
            </a:solidFill>
            <a:tailEnd type="oval"/>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3C66AA39-01A6-7630-3255-BA1FD81C2068}"/>
              </a:ext>
            </a:extLst>
          </p:cNvPr>
          <p:cNvCxnSpPr>
            <a:cxnSpLocks/>
          </p:cNvCxnSpPr>
          <p:nvPr/>
        </p:nvCxnSpPr>
        <p:spPr>
          <a:xfrm>
            <a:off x="802424" y="5278333"/>
            <a:ext cx="896980" cy="0"/>
          </a:xfrm>
          <a:prstGeom prst="straightConnector1">
            <a:avLst/>
          </a:prstGeom>
          <a:ln w="38100">
            <a:solidFill>
              <a:schemeClr val="accent1">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59" name="Title 1">
            <a:extLst>
              <a:ext uri="{FF2B5EF4-FFF2-40B4-BE49-F238E27FC236}">
                <a16:creationId xmlns:a16="http://schemas.microsoft.com/office/drawing/2014/main" id="{F9D65234-7521-F748-4C78-49EC48C8BB36}"/>
              </a:ext>
            </a:extLst>
          </p:cNvPr>
          <p:cNvSpPr>
            <a:spLocks noGrp="1"/>
          </p:cNvSpPr>
          <p:nvPr>
            <p:ph type="title"/>
          </p:nvPr>
        </p:nvSpPr>
        <p:spPr>
          <a:xfrm>
            <a:off x="0" y="-85725"/>
            <a:ext cx="12204000" cy="457096"/>
          </a:xfrm>
          <a:solidFill>
            <a:srgbClr val="00B0F0"/>
          </a:solidFill>
          <a:ln>
            <a:solidFill>
              <a:schemeClr val="accent5">
                <a:lumMod val="50000"/>
              </a:schemeClr>
            </a:solidFill>
          </a:ln>
        </p:spPr>
        <p:txBody>
          <a:bodyPr>
            <a:normAutofit fontScale="90000"/>
          </a:bodyPr>
          <a:lstStyle/>
          <a:p>
            <a:r>
              <a:rPr lang="en-US" sz="3200" b="1" dirty="0">
                <a:effectLst/>
                <a:latin typeface="Times New Roman" panose="02020603050405020304" pitchFamily="18" charset="0"/>
                <a:ea typeface="Aptos" panose="020B0004020202020204" pitchFamily="34" charset="0"/>
                <a:cs typeface="Times New Roman" panose="02020603050405020304" pitchFamily="18" charset="0"/>
              </a:rPr>
              <a:t>Operationalizing Commitments (Global &amp; Capacity Building)</a:t>
            </a:r>
            <a:endParaRPr lang="en-GB"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7920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C20F0-00A6-45C6-431D-F31D752910FA}"/>
            </a:ext>
          </a:extLst>
        </p:cNvPr>
        <p:cNvGrpSpPr/>
        <p:nvPr/>
      </p:nvGrpSpPr>
      <p:grpSpPr>
        <a:xfrm>
          <a:off x="0" y="0"/>
          <a:ext cx="0" cy="0"/>
          <a:chOff x="0" y="0"/>
          <a:chExt cx="0" cy="0"/>
        </a:xfrm>
      </p:grpSpPr>
      <p:graphicFrame>
        <p:nvGraphicFramePr>
          <p:cNvPr id="7" name="Content Placeholder 4">
            <a:extLst>
              <a:ext uri="{FF2B5EF4-FFF2-40B4-BE49-F238E27FC236}">
                <a16:creationId xmlns:a16="http://schemas.microsoft.com/office/drawing/2014/main" id="{D2307565-2934-3A62-6E16-3D7FBD335B6E}"/>
              </a:ext>
            </a:extLst>
          </p:cNvPr>
          <p:cNvGraphicFramePr>
            <a:graphicFrameLocks noGrp="1"/>
          </p:cNvGraphicFramePr>
          <p:nvPr>
            <p:ph idx="4294967295"/>
            <p:extLst>
              <p:ext uri="{D42A27DB-BD31-4B8C-83A1-F6EECF244321}">
                <p14:modId xmlns:p14="http://schemas.microsoft.com/office/powerpoint/2010/main" val="1546686565"/>
              </p:ext>
            </p:extLst>
          </p:nvPr>
        </p:nvGraphicFramePr>
        <p:xfrm>
          <a:off x="-1" y="408886"/>
          <a:ext cx="12052540" cy="60936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Content Placeholder 4" descr="A colorful rectangular object with a white background&#10;&#10;AI-generated content may be incorrect.">
            <a:extLst>
              <a:ext uri="{FF2B5EF4-FFF2-40B4-BE49-F238E27FC236}">
                <a16:creationId xmlns:a16="http://schemas.microsoft.com/office/drawing/2014/main" id="{FD656423-21A1-64E6-FD24-F91C2EB20D6C}"/>
              </a:ext>
            </a:extLst>
          </p:cNvPr>
          <p:cNvPicPr>
            <a:picLocks noChangeAspect="1"/>
          </p:cNvPicPr>
          <p:nvPr/>
        </p:nvPicPr>
        <p:blipFill rotWithShape="1">
          <a:blip r:embed="rId8"/>
          <a:srcRect t="94676"/>
          <a:stretch/>
        </p:blipFill>
        <p:spPr>
          <a:xfrm>
            <a:off x="0" y="6502500"/>
            <a:ext cx="12192000" cy="365127"/>
          </a:xfrm>
          <a:prstGeom prst="rect">
            <a:avLst/>
          </a:prstGeom>
        </p:spPr>
      </p:pic>
      <p:sp>
        <p:nvSpPr>
          <p:cNvPr id="3" name="Parallelogram 2">
            <a:extLst>
              <a:ext uri="{FF2B5EF4-FFF2-40B4-BE49-F238E27FC236}">
                <a16:creationId xmlns:a16="http://schemas.microsoft.com/office/drawing/2014/main" id="{BFAEE39E-7A06-80C5-8E53-0C265DB03857}"/>
              </a:ext>
            </a:extLst>
          </p:cNvPr>
          <p:cNvSpPr/>
          <p:nvPr/>
        </p:nvSpPr>
        <p:spPr>
          <a:xfrm>
            <a:off x="208440" y="578430"/>
            <a:ext cx="11185347" cy="349570"/>
          </a:xfrm>
          <a:prstGeom prst="parallelogram">
            <a:avLst/>
          </a:prstGeom>
          <a:solidFill>
            <a:srgbClr val="009EDB"/>
          </a:solidFill>
          <a:ln w="12700" cap="flat" cmpd="sng" algn="ctr">
            <a:solidFill>
              <a:srgbClr val="009EDB">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1" u="none" strike="noStrike" kern="0" cap="none" spc="0" normalizeH="0" baseline="0" noProof="0" dirty="0">
                <a:ln>
                  <a:noFill/>
                </a:ln>
                <a:solidFill>
                  <a:srgbClr val="FFFFFF"/>
                </a:solidFill>
                <a:effectLst/>
                <a:uLnTx/>
                <a:uFillTx/>
                <a:latin typeface="Roboto" panose="020B0604020202020204"/>
                <a:ea typeface="+mn-ea"/>
                <a:cs typeface="+mn-cs"/>
              </a:rPr>
              <a:t>Africa's Illicit Financial Flows </a:t>
            </a:r>
          </a:p>
        </p:txBody>
      </p:sp>
      <p:sp>
        <p:nvSpPr>
          <p:cNvPr id="32" name="Title 1">
            <a:extLst>
              <a:ext uri="{FF2B5EF4-FFF2-40B4-BE49-F238E27FC236}">
                <a16:creationId xmlns:a16="http://schemas.microsoft.com/office/drawing/2014/main" id="{3CADEEA9-A9EF-54A9-D6FA-AD01CD846D6B}"/>
              </a:ext>
            </a:extLst>
          </p:cNvPr>
          <p:cNvSpPr>
            <a:spLocks noGrp="1"/>
          </p:cNvSpPr>
          <p:nvPr>
            <p:ph type="title"/>
          </p:nvPr>
        </p:nvSpPr>
        <p:spPr>
          <a:xfrm>
            <a:off x="0" y="-85725"/>
            <a:ext cx="12204000" cy="457096"/>
          </a:xfrm>
          <a:solidFill>
            <a:srgbClr val="00B0F0"/>
          </a:solidFill>
          <a:ln>
            <a:solidFill>
              <a:schemeClr val="accent5">
                <a:lumMod val="50000"/>
              </a:schemeClr>
            </a:solidFill>
          </a:ln>
        </p:spPr>
        <p:txBody>
          <a:bodyPr>
            <a:noAutofit/>
          </a:bodyPr>
          <a:lstStyle/>
          <a:p>
            <a:r>
              <a:rPr lang="en-US" sz="3200" b="1" dirty="0">
                <a:effectLst/>
                <a:latin typeface="Times New Roman" panose="02020603050405020304" pitchFamily="18" charset="0"/>
                <a:ea typeface="Aptos" panose="020B0004020202020204" pitchFamily="34" charset="0"/>
                <a:cs typeface="Times New Roman" panose="02020603050405020304" pitchFamily="18" charset="0"/>
              </a:rPr>
              <a:t>Recap-IFFs and Africa’s Development-snapshoot </a:t>
            </a:r>
            <a:endParaRPr lang="en-GB" sz="3200" b="1" dirty="0">
              <a:solidFill>
                <a:schemeClr val="bg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7ACF33FE-CDF3-7999-4F30-04F969FBA87D}"/>
              </a:ext>
            </a:extLst>
          </p:cNvPr>
          <p:cNvSpPr txBox="1"/>
          <p:nvPr/>
        </p:nvSpPr>
        <p:spPr bwMode="auto">
          <a:xfrm>
            <a:off x="278922" y="1135953"/>
            <a:ext cx="2476263" cy="830997"/>
          </a:xfrm>
          <a:prstGeom prst="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AU" sz="2400" b="1" kern="0" dirty="0">
                <a:solidFill>
                  <a:srgbClr val="FFFFFF"/>
                </a:solidFill>
                <a:latin typeface="Times New Roman" panose="02020603050405020304" pitchFamily="18" charset="0"/>
                <a:ea typeface="Arial Unicode MS" pitchFamily="34" charset="-128"/>
                <a:cs typeface="Times New Roman" panose="02020603050405020304" pitchFamily="18" charset="0"/>
              </a:rPr>
              <a:t>Scale of the problem</a:t>
            </a:r>
            <a:endParaRPr kumimoji="0" lang="en-AU" sz="2400" b="1" i="0" u="none" strike="noStrike" kern="0" cap="none" spc="0" normalizeH="0" baseline="0" noProof="0" dirty="0">
              <a:ln>
                <a:noFill/>
              </a:ln>
              <a:solidFill>
                <a:srgbClr val="FFFFFF"/>
              </a:solidFill>
              <a:effectLst/>
              <a:uLnTx/>
              <a:uFillTx/>
              <a:latin typeface="Times New Roman" panose="02020603050405020304" pitchFamily="18" charset="0"/>
              <a:ea typeface="Arial Unicode MS" pitchFamily="34" charset="-128"/>
              <a:cs typeface="Times New Roman" panose="02020603050405020304" pitchFamily="18" charset="0"/>
            </a:endParaRPr>
          </a:p>
        </p:txBody>
      </p:sp>
      <p:sp>
        <p:nvSpPr>
          <p:cNvPr id="16" name="TextBox 6">
            <a:extLst>
              <a:ext uri="{FF2B5EF4-FFF2-40B4-BE49-F238E27FC236}">
                <a16:creationId xmlns:a16="http://schemas.microsoft.com/office/drawing/2014/main" id="{BB5846D2-18B6-ECB8-544D-C21F30031B33}"/>
              </a:ext>
            </a:extLst>
          </p:cNvPr>
          <p:cNvSpPr txBox="1">
            <a:spLocks noChangeArrowheads="1"/>
          </p:cNvSpPr>
          <p:nvPr/>
        </p:nvSpPr>
        <p:spPr bwMode="auto">
          <a:xfrm>
            <a:off x="312903" y="2140430"/>
            <a:ext cx="1907368"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ＭＳ Ｐゴシック" panose="020B0600070205080204" pitchFamily="34" charset="-128"/>
                <a:cs typeface="Arial Unicode MS" panose="020B0604020202020204" pitchFamily="34" charset="-128"/>
              </a:defRPr>
            </a:lvl1pPr>
            <a:lvl2pPr marL="742950" indent="-285750"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2pPr>
            <a:lvl3pPr marL="1143000" indent="-228600"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3pPr>
            <a:lvl4pPr marL="1600200" indent="-228600"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4pPr>
            <a:lvl5pPr marL="2057400" indent="-228600"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USD 88.6 billion lost annually</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b="1"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b="1"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19" name="TextBox 6">
            <a:extLst>
              <a:ext uri="{FF2B5EF4-FFF2-40B4-BE49-F238E27FC236}">
                <a16:creationId xmlns:a16="http://schemas.microsoft.com/office/drawing/2014/main" id="{89F02A95-08FA-0437-53EB-036069998217}"/>
              </a:ext>
            </a:extLst>
          </p:cNvPr>
          <p:cNvSpPr txBox="1">
            <a:spLocks noChangeArrowheads="1"/>
          </p:cNvSpPr>
          <p:nvPr/>
        </p:nvSpPr>
        <p:spPr bwMode="auto">
          <a:xfrm>
            <a:off x="228226" y="3499500"/>
            <a:ext cx="190736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ＭＳ Ｐゴシック" panose="020B0600070205080204" pitchFamily="34" charset="-128"/>
                <a:cs typeface="Arial Unicode MS" panose="020B0604020202020204" pitchFamily="34" charset="-128"/>
              </a:defRPr>
            </a:lvl1pPr>
            <a:lvl2pPr marL="742950" indent="-285750"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2pPr>
            <a:lvl3pPr marL="1143000" indent="-228600"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3pPr>
            <a:lvl4pPr marL="1600200" indent="-228600"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4pPr>
            <a:lvl5pPr marL="2057400" indent="-228600" eaLnBrk="0" hangingPunct="0">
              <a:spcBef>
                <a:spcPct val="20000"/>
              </a:spcBef>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400">
                <a:solidFill>
                  <a:srgbClr val="4D4D4D"/>
                </a:solidFill>
                <a:latin typeface="Calibri" panose="020F0502020204030204" pitchFamily="34" charset="0"/>
                <a:ea typeface="Arial Unicode MS" panose="020B0604020202020204" pitchFamily="34" charset="-128"/>
                <a:cs typeface="Arial Unicode MS" panose="020B060402020202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3.7% of Africa’s GDP</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b="1"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b="1"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8" name="TextBox 27">
            <a:extLst>
              <a:ext uri="{FF2B5EF4-FFF2-40B4-BE49-F238E27FC236}">
                <a16:creationId xmlns:a16="http://schemas.microsoft.com/office/drawing/2014/main" id="{FF11D31F-064F-D2A5-A09A-EC4C30949286}"/>
              </a:ext>
            </a:extLst>
          </p:cNvPr>
          <p:cNvSpPr txBox="1"/>
          <p:nvPr/>
        </p:nvSpPr>
        <p:spPr bwMode="auto">
          <a:xfrm>
            <a:off x="3085053" y="1129200"/>
            <a:ext cx="2406329" cy="830997"/>
          </a:xfrm>
          <a:prstGeom prst="rect">
            <a:avLst/>
          </a:prstGeom>
          <a:solidFill>
            <a:srgbClr val="FFFF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AU" sz="2400" b="1" kern="0" dirty="0">
                <a:solidFill>
                  <a:srgbClr val="000000"/>
                </a:solidFill>
                <a:latin typeface="Times New Roman" panose="02020603050405020304" pitchFamily="18" charset="0"/>
                <a:ea typeface="Arial Unicode MS" pitchFamily="34" charset="-128"/>
                <a:cs typeface="Times New Roman" panose="02020603050405020304" pitchFamily="18" charset="0"/>
              </a:rPr>
              <a:t>Impact on development </a:t>
            </a:r>
            <a:endParaRPr kumimoji="0" lang="en-AU" sz="2400" b="1" i="0" u="none" strike="noStrike" kern="0" cap="none" spc="0" normalizeH="0" baseline="0" noProof="0" dirty="0">
              <a:ln>
                <a:noFill/>
              </a:ln>
              <a:solidFill>
                <a:srgbClr val="000000"/>
              </a:solidFill>
              <a:effectLst/>
              <a:uLnTx/>
              <a:uFillTx/>
              <a:latin typeface="Times New Roman" panose="02020603050405020304" pitchFamily="18" charset="0"/>
              <a:ea typeface="Arial Unicode MS" pitchFamily="34" charset="-128"/>
              <a:cs typeface="Times New Roman" panose="02020603050405020304" pitchFamily="18" charset="0"/>
            </a:endParaRPr>
          </a:p>
        </p:txBody>
      </p:sp>
      <p:sp>
        <p:nvSpPr>
          <p:cNvPr id="29" name="TextBox 28">
            <a:extLst>
              <a:ext uri="{FF2B5EF4-FFF2-40B4-BE49-F238E27FC236}">
                <a16:creationId xmlns:a16="http://schemas.microsoft.com/office/drawing/2014/main" id="{3793F8E4-B984-E80C-82B6-ACE82222BD15}"/>
              </a:ext>
            </a:extLst>
          </p:cNvPr>
          <p:cNvSpPr txBox="1"/>
          <p:nvPr/>
        </p:nvSpPr>
        <p:spPr bwMode="auto">
          <a:xfrm>
            <a:off x="5638882" y="1106939"/>
            <a:ext cx="2476263"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AU" sz="2400" b="1" kern="0" dirty="0">
                <a:solidFill>
                  <a:srgbClr val="000000"/>
                </a:solidFill>
                <a:latin typeface="Times New Roman" panose="02020603050405020304" pitchFamily="18" charset="0"/>
                <a:ea typeface="Arial Unicode MS" pitchFamily="34" charset="-128"/>
                <a:cs typeface="Times New Roman" panose="02020603050405020304" pitchFamily="18" charset="0"/>
              </a:rPr>
              <a:t>Key</a:t>
            </a:r>
            <a:r>
              <a:rPr lang="en-AU" sz="2400" b="1" kern="0" dirty="0">
                <a:solidFill>
                  <a:srgbClr val="000000"/>
                </a:solidFill>
                <a:latin typeface="Arial" charset="0"/>
                <a:ea typeface="Arial Unicode MS" pitchFamily="34" charset="-128"/>
                <a:cs typeface="Arial Unicode MS"/>
              </a:rPr>
              <a:t> </a:t>
            </a:r>
            <a:r>
              <a:rPr lang="en-AU" sz="2400" b="1" kern="0" dirty="0">
                <a:solidFill>
                  <a:srgbClr val="000000"/>
                </a:solidFill>
                <a:latin typeface="Times New Roman" panose="02020603050405020304" pitchFamily="18" charset="0"/>
                <a:ea typeface="Arial Unicode MS" pitchFamily="34" charset="-128"/>
                <a:cs typeface="Times New Roman" panose="02020603050405020304" pitchFamily="18" charset="0"/>
              </a:rPr>
              <a:t>Challenges</a:t>
            </a:r>
            <a:endParaRPr kumimoji="0" lang="en-AU" sz="2400" b="1" i="0" u="none" strike="noStrike" kern="0" cap="none" spc="0" normalizeH="0" baseline="0" noProof="0" dirty="0">
              <a:ln>
                <a:noFill/>
              </a:ln>
              <a:solidFill>
                <a:srgbClr val="000000"/>
              </a:solidFill>
              <a:effectLst/>
              <a:uLnTx/>
              <a:uFillTx/>
              <a:latin typeface="Times New Roman" panose="02020603050405020304" pitchFamily="18" charset="0"/>
              <a:ea typeface="Arial Unicode MS" pitchFamily="34" charset="-128"/>
              <a:cs typeface="Times New Roman" panose="02020603050405020304" pitchFamily="18" charset="0"/>
            </a:endParaRPr>
          </a:p>
        </p:txBody>
      </p:sp>
      <p:sp>
        <p:nvSpPr>
          <p:cNvPr id="30" name="TextBox 29">
            <a:extLst>
              <a:ext uri="{FF2B5EF4-FFF2-40B4-BE49-F238E27FC236}">
                <a16:creationId xmlns:a16="http://schemas.microsoft.com/office/drawing/2014/main" id="{0A76FDC8-095B-42B0-C348-5181E60069A7}"/>
              </a:ext>
            </a:extLst>
          </p:cNvPr>
          <p:cNvSpPr txBox="1"/>
          <p:nvPr/>
        </p:nvSpPr>
        <p:spPr bwMode="auto">
          <a:xfrm>
            <a:off x="8487077" y="1135953"/>
            <a:ext cx="2938101" cy="461665"/>
          </a:xfrm>
          <a:prstGeom prst="rect">
            <a:avLst/>
          </a:prstGeom>
          <a:solidFill>
            <a:srgbClr val="00B0F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AU" sz="2400" b="1" dirty="0">
                <a:solidFill>
                  <a:srgbClr val="FFFFFF"/>
                </a:solidFill>
                <a:latin typeface="Times New Roman" panose="02020603050405020304" pitchFamily="18" charset="0"/>
                <a:ea typeface="Arial Unicode MS" pitchFamily="34" charset="-128"/>
                <a:cs typeface="Times New Roman" panose="02020603050405020304" pitchFamily="18" charset="0"/>
              </a:rPr>
              <a:t>Path Forward</a:t>
            </a:r>
            <a:endParaRPr kumimoji="0" lang="en-AU" sz="2400" b="1" i="0" u="none" strike="noStrike" kern="1200" cap="none" spc="0" normalizeH="0" baseline="0" noProof="0" dirty="0">
              <a:ln>
                <a:noFill/>
              </a:ln>
              <a:solidFill>
                <a:srgbClr val="FFFFFF"/>
              </a:solidFill>
              <a:effectLst/>
              <a:uLnTx/>
              <a:uFillTx/>
              <a:latin typeface="Times New Roman" panose="02020603050405020304" pitchFamily="18" charset="0"/>
              <a:ea typeface="Arial Unicode MS" pitchFamily="34" charset="-128"/>
              <a:cs typeface="Times New Roman" panose="02020603050405020304" pitchFamily="18" charset="0"/>
            </a:endParaRPr>
          </a:p>
        </p:txBody>
      </p:sp>
      <p:sp>
        <p:nvSpPr>
          <p:cNvPr id="36" name="TextBox 35">
            <a:extLst>
              <a:ext uri="{FF2B5EF4-FFF2-40B4-BE49-F238E27FC236}">
                <a16:creationId xmlns:a16="http://schemas.microsoft.com/office/drawing/2014/main" id="{3F86F6DA-2B1B-704A-2349-0A708DA899B2}"/>
              </a:ext>
            </a:extLst>
          </p:cNvPr>
          <p:cNvSpPr txBox="1"/>
          <p:nvPr/>
        </p:nvSpPr>
        <p:spPr>
          <a:xfrm>
            <a:off x="5839233" y="3885031"/>
            <a:ext cx="2413814"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Lack of transparency</a:t>
            </a:r>
          </a:p>
        </p:txBody>
      </p:sp>
      <p:sp>
        <p:nvSpPr>
          <p:cNvPr id="37" name="TextBox 36">
            <a:extLst>
              <a:ext uri="{FF2B5EF4-FFF2-40B4-BE49-F238E27FC236}">
                <a16:creationId xmlns:a16="http://schemas.microsoft.com/office/drawing/2014/main" id="{F2521ECE-5E2D-DCAC-F1D0-37D97A263A92}"/>
              </a:ext>
            </a:extLst>
          </p:cNvPr>
          <p:cNvSpPr txBox="1"/>
          <p:nvPr/>
        </p:nvSpPr>
        <p:spPr>
          <a:xfrm>
            <a:off x="3239963" y="3244178"/>
            <a:ext cx="1935592"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Weakness Governance</a:t>
            </a:r>
          </a:p>
        </p:txBody>
      </p:sp>
      <p:sp>
        <p:nvSpPr>
          <p:cNvPr id="38" name="TextBox 37">
            <a:extLst>
              <a:ext uri="{FF2B5EF4-FFF2-40B4-BE49-F238E27FC236}">
                <a16:creationId xmlns:a16="http://schemas.microsoft.com/office/drawing/2014/main" id="{96028AFC-DC8A-B38E-1624-BE87D7DEE2EC}"/>
              </a:ext>
            </a:extLst>
          </p:cNvPr>
          <p:cNvSpPr txBox="1"/>
          <p:nvPr/>
        </p:nvSpPr>
        <p:spPr>
          <a:xfrm>
            <a:off x="3044397" y="4163865"/>
            <a:ext cx="2326724"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Stalls Infrastructure</a:t>
            </a:r>
          </a:p>
        </p:txBody>
      </p:sp>
      <p:sp>
        <p:nvSpPr>
          <p:cNvPr id="39" name="TextBox 38">
            <a:extLst>
              <a:ext uri="{FF2B5EF4-FFF2-40B4-BE49-F238E27FC236}">
                <a16:creationId xmlns:a16="http://schemas.microsoft.com/office/drawing/2014/main" id="{A331A31E-17A5-005E-8210-981E1AC85AEF}"/>
              </a:ext>
            </a:extLst>
          </p:cNvPr>
          <p:cNvSpPr txBox="1"/>
          <p:nvPr/>
        </p:nvSpPr>
        <p:spPr>
          <a:xfrm>
            <a:off x="3159738" y="5196062"/>
            <a:ext cx="2029929"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Hampers SDGs</a:t>
            </a:r>
          </a:p>
        </p:txBody>
      </p:sp>
      <p:sp>
        <p:nvSpPr>
          <p:cNvPr id="40" name="TextBox 39">
            <a:extLst>
              <a:ext uri="{FF2B5EF4-FFF2-40B4-BE49-F238E27FC236}">
                <a16:creationId xmlns:a16="http://schemas.microsoft.com/office/drawing/2014/main" id="{F8A9B94B-8409-7D3C-5D53-6EADE9952AB1}"/>
              </a:ext>
            </a:extLst>
          </p:cNvPr>
          <p:cNvSpPr txBox="1"/>
          <p:nvPr/>
        </p:nvSpPr>
        <p:spPr>
          <a:xfrm>
            <a:off x="3282299" y="2186689"/>
            <a:ext cx="1907368"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Drains Public Resources </a:t>
            </a:r>
          </a:p>
        </p:txBody>
      </p:sp>
      <p:sp>
        <p:nvSpPr>
          <p:cNvPr id="41" name="TextBox 40">
            <a:extLst>
              <a:ext uri="{FF2B5EF4-FFF2-40B4-BE49-F238E27FC236}">
                <a16:creationId xmlns:a16="http://schemas.microsoft.com/office/drawing/2014/main" id="{ED543220-6525-4842-FA7A-F9866E31902D}"/>
              </a:ext>
            </a:extLst>
          </p:cNvPr>
          <p:cNvSpPr txBox="1"/>
          <p:nvPr/>
        </p:nvSpPr>
        <p:spPr>
          <a:xfrm>
            <a:off x="5913422" y="2841641"/>
            <a:ext cx="2326724"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Tax evasion and trade fraud</a:t>
            </a:r>
          </a:p>
        </p:txBody>
      </p:sp>
      <p:sp>
        <p:nvSpPr>
          <p:cNvPr id="42" name="TextBox 41">
            <a:extLst>
              <a:ext uri="{FF2B5EF4-FFF2-40B4-BE49-F238E27FC236}">
                <a16:creationId xmlns:a16="http://schemas.microsoft.com/office/drawing/2014/main" id="{84B8319D-AAB1-0184-D6F4-9235377CB342}"/>
              </a:ext>
            </a:extLst>
          </p:cNvPr>
          <p:cNvSpPr txBox="1"/>
          <p:nvPr/>
        </p:nvSpPr>
        <p:spPr>
          <a:xfrm>
            <a:off x="5839233" y="1798251"/>
            <a:ext cx="2454883"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Globalization &amp; Digitalization</a:t>
            </a:r>
          </a:p>
        </p:txBody>
      </p:sp>
      <p:sp>
        <p:nvSpPr>
          <p:cNvPr id="43" name="TextBox 42">
            <a:extLst>
              <a:ext uri="{FF2B5EF4-FFF2-40B4-BE49-F238E27FC236}">
                <a16:creationId xmlns:a16="http://schemas.microsoft.com/office/drawing/2014/main" id="{2CF28D04-1A18-FD77-8DCD-722845D82A78}"/>
              </a:ext>
            </a:extLst>
          </p:cNvPr>
          <p:cNvSpPr txBox="1"/>
          <p:nvPr/>
        </p:nvSpPr>
        <p:spPr>
          <a:xfrm>
            <a:off x="9147603" y="4780563"/>
            <a:ext cx="2454883"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Build strong institutions</a:t>
            </a:r>
          </a:p>
        </p:txBody>
      </p:sp>
      <p:sp>
        <p:nvSpPr>
          <p:cNvPr id="44" name="TextBox 43">
            <a:extLst>
              <a:ext uri="{FF2B5EF4-FFF2-40B4-BE49-F238E27FC236}">
                <a16:creationId xmlns:a16="http://schemas.microsoft.com/office/drawing/2014/main" id="{87C267A2-A204-17A6-D95B-882ED9CA5209}"/>
              </a:ext>
            </a:extLst>
          </p:cNvPr>
          <p:cNvSpPr txBox="1"/>
          <p:nvPr/>
        </p:nvSpPr>
        <p:spPr>
          <a:xfrm>
            <a:off x="8916725" y="3687389"/>
            <a:ext cx="2831904"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Boost international representation</a:t>
            </a:r>
          </a:p>
        </p:txBody>
      </p:sp>
      <p:sp>
        <p:nvSpPr>
          <p:cNvPr id="45" name="TextBox 44">
            <a:extLst>
              <a:ext uri="{FF2B5EF4-FFF2-40B4-BE49-F238E27FC236}">
                <a16:creationId xmlns:a16="http://schemas.microsoft.com/office/drawing/2014/main" id="{E4FB704C-2870-47D8-2368-B3B928D4C861}"/>
              </a:ext>
            </a:extLst>
          </p:cNvPr>
          <p:cNvSpPr txBox="1"/>
          <p:nvPr/>
        </p:nvSpPr>
        <p:spPr>
          <a:xfrm>
            <a:off x="8963901" y="2737157"/>
            <a:ext cx="2454883"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Enhance financial oversight</a:t>
            </a:r>
          </a:p>
        </p:txBody>
      </p:sp>
      <p:sp>
        <p:nvSpPr>
          <p:cNvPr id="46" name="TextBox 45">
            <a:extLst>
              <a:ext uri="{FF2B5EF4-FFF2-40B4-BE49-F238E27FC236}">
                <a16:creationId xmlns:a16="http://schemas.microsoft.com/office/drawing/2014/main" id="{BFA40F08-0388-9445-BF40-19DFC313C8AC}"/>
              </a:ext>
            </a:extLst>
          </p:cNvPr>
          <p:cNvSpPr txBox="1"/>
          <p:nvPr/>
        </p:nvSpPr>
        <p:spPr>
          <a:xfrm>
            <a:off x="8875733" y="1786925"/>
            <a:ext cx="2454883"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Strengthen tax cooperation</a:t>
            </a:r>
          </a:p>
        </p:txBody>
      </p:sp>
      <p:sp>
        <p:nvSpPr>
          <p:cNvPr id="47" name="TextBox 46">
            <a:extLst>
              <a:ext uri="{FF2B5EF4-FFF2-40B4-BE49-F238E27FC236}">
                <a16:creationId xmlns:a16="http://schemas.microsoft.com/office/drawing/2014/main" id="{50108FC3-341D-7F1F-44BD-352F34939997}"/>
              </a:ext>
            </a:extLst>
          </p:cNvPr>
          <p:cNvSpPr txBox="1"/>
          <p:nvPr/>
        </p:nvSpPr>
        <p:spPr>
          <a:xfrm>
            <a:off x="139460" y="5997426"/>
            <a:ext cx="11913079" cy="461665"/>
          </a:xfrm>
          <a:prstGeom prst="rect">
            <a:avLst/>
          </a:prstGeom>
          <a:solidFill>
            <a:srgbClr val="00B0F0"/>
          </a:solid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Curbing IFFs is Essential for Africa’s Development</a:t>
            </a:r>
          </a:p>
        </p:txBody>
      </p:sp>
    </p:spTree>
    <p:extLst>
      <p:ext uri="{BB962C8B-B14F-4D97-AF65-F5344CB8AC3E}">
        <p14:creationId xmlns:p14="http://schemas.microsoft.com/office/powerpoint/2010/main" val="2759968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Logo&#10;&#10;Description automatically generated">
            <a:extLst>
              <a:ext uri="{FF2B5EF4-FFF2-40B4-BE49-F238E27FC236}">
                <a16:creationId xmlns:a16="http://schemas.microsoft.com/office/drawing/2014/main" id="{F346651A-3280-2243-8879-4C38C6D931C8}"/>
              </a:ext>
            </a:extLst>
          </p:cNvPr>
          <p:cNvPicPr>
            <a:picLocks noChangeAspect="1"/>
          </p:cNvPicPr>
          <p:nvPr/>
        </p:nvPicPr>
        <p:blipFill>
          <a:blip r:embed="rId2"/>
          <a:stretch>
            <a:fillRect/>
          </a:stretch>
        </p:blipFill>
        <p:spPr>
          <a:xfrm>
            <a:off x="3753826" y="2868612"/>
            <a:ext cx="3362325" cy="1120775"/>
          </a:xfrm>
          <a:prstGeom prst="rect">
            <a:avLst/>
          </a:prstGeom>
        </p:spPr>
      </p:pic>
    </p:spTree>
    <p:extLst>
      <p:ext uri="{BB962C8B-B14F-4D97-AF65-F5344CB8AC3E}">
        <p14:creationId xmlns:p14="http://schemas.microsoft.com/office/powerpoint/2010/main" val="20897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E41D675-07A9-4FC6-A98A-F77D723F82ED}">
  <we:reference id="a3b40b4f-8edf-490e-9df1-7e66f93912bf" version="1.2.0.0" store="EXCatalog" storeType="EXCatalog"/>
  <we:alternateReferences>
    <we:reference id="WA104380526" version="1.2.0.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483dba53-7734-44b0-a8e9-8dd24ce872c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3F009AA20B2ED4399E9C39C77341190" ma:contentTypeVersion="15" ma:contentTypeDescription="Create a new document." ma:contentTypeScope="" ma:versionID="e51c0e6a976e31a83e840c0bd05819be">
  <xsd:schema xmlns:xsd="http://www.w3.org/2001/XMLSchema" xmlns:xs="http://www.w3.org/2001/XMLSchema" xmlns:p="http://schemas.microsoft.com/office/2006/metadata/properties" xmlns:ns3="483dba53-7734-44b0-a8e9-8dd24ce872c9" xmlns:ns4="c7d0f312-d748-48d1-b1de-9d5105df2206" targetNamespace="http://schemas.microsoft.com/office/2006/metadata/properties" ma:root="true" ma:fieldsID="cbd2116a1f1963a2b4ca6db55099263a" ns3:_="" ns4:_="">
    <xsd:import namespace="483dba53-7734-44b0-a8e9-8dd24ce872c9"/>
    <xsd:import namespace="c7d0f312-d748-48d1-b1de-9d5105df220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3dba53-7734-44b0-a8e9-8dd24ce872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7d0f312-d748-48d1-b1de-9d5105df220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1610FB-6B60-430A-AF7F-2F73E6063DBE}">
  <ds:schemaRefs>
    <ds:schemaRef ds:uri="c7d0f312-d748-48d1-b1de-9d5105df2206"/>
    <ds:schemaRef ds:uri="http://purl.org/dc/terms/"/>
    <ds:schemaRef ds:uri="http://purl.org/dc/dcmitype/"/>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483dba53-7734-44b0-a8e9-8dd24ce872c9"/>
    <ds:schemaRef ds:uri="http://schemas.microsoft.com/office/2006/metadata/properties"/>
  </ds:schemaRefs>
</ds:datastoreItem>
</file>

<file path=customXml/itemProps2.xml><?xml version="1.0" encoding="utf-8"?>
<ds:datastoreItem xmlns:ds="http://schemas.openxmlformats.org/officeDocument/2006/customXml" ds:itemID="{C033DA6C-8452-4A89-8703-C94BDCE100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3dba53-7734-44b0-a8e9-8dd24ce872c9"/>
    <ds:schemaRef ds:uri="c7d0f312-d748-48d1-b1de-9d5105df22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3E94AD6-F46A-4C53-9E59-89117639EB21}">
  <ds:schemaRefs>
    <ds:schemaRef ds:uri="http://schemas.microsoft.com/sharepoint/v3/contenttype/forms"/>
  </ds:schemaRefs>
</ds:datastoreItem>
</file>

<file path=docMetadata/LabelInfo.xml><?xml version="1.0" encoding="utf-8"?>
<clbl:labelList xmlns:clbl="http://schemas.microsoft.com/office/2020/mipLabelMetadata">
  <clbl:label id="{606bed3f-efae-4d70-a15b-866bb27c918d}"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otalTime>12485</TotalTime>
  <Words>1362</Words>
  <Application>Microsoft Office PowerPoint</Application>
  <PresentationFormat>Widescreen</PresentationFormat>
  <Paragraphs>105</Paragraphs>
  <Slides>9</Slides>
  <Notes>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Aptos</vt:lpstr>
      <vt:lpstr>Arial</vt:lpstr>
      <vt:lpstr>Calibri</vt:lpstr>
      <vt:lpstr>Calibri Light</vt:lpstr>
      <vt:lpstr>Lucida Sans</vt:lpstr>
      <vt:lpstr>Nunito Sans ExtraBold</vt:lpstr>
      <vt:lpstr>Roboto</vt:lpstr>
      <vt:lpstr>Times New Roman</vt:lpstr>
      <vt:lpstr>Office Theme</vt:lpstr>
      <vt:lpstr>Office Theme</vt:lpstr>
      <vt:lpstr>   Tackling IFFs and International Tax Cooperation   By Douglas  Kigabo  Economic Affairs Officer,  Macroeconomics, Finance, Governance and Planning Division, UNECA   </vt:lpstr>
      <vt:lpstr>PowerPoint Presentation</vt:lpstr>
      <vt:lpstr>PowerPoint Presentation</vt:lpstr>
      <vt:lpstr>PowerPoint Presentation</vt:lpstr>
      <vt:lpstr>Seville Commitments (Relevant to Africa II)</vt:lpstr>
      <vt:lpstr>PowerPoint Presentation</vt:lpstr>
      <vt:lpstr>Operationalizing Commitments (Global &amp; Capacity Building)</vt:lpstr>
      <vt:lpstr>Recap-IFFs and Africa’s Development-snapshoot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and Governance Division  Macroeconomic Analysis Section; Economic Governance and Public Finance Section; Development Planning Section</dc:title>
  <dc:creator>Bartholomew Armah</dc:creator>
  <cp:lastModifiedBy>Douglas Kigabo Bitonda</cp:lastModifiedBy>
  <cp:revision>329</cp:revision>
  <cp:lastPrinted>2025-09-23T14:20:07Z</cp:lastPrinted>
  <dcterms:created xsi:type="dcterms:W3CDTF">2021-07-06T08:28:28Z</dcterms:created>
  <dcterms:modified xsi:type="dcterms:W3CDTF">2026-06-26T08:37:18Z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0x01010043F009AA20B2ED4399E9C39C77341190</vt:lpwstr>
  </property>
</Properties>
</file>