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8" r:id="rId3"/>
    <p:sldId id="289" r:id="rId4"/>
    <p:sldId id="290" r:id="rId5"/>
    <p:sldId id="294" r:id="rId6"/>
    <p:sldId id="296" r:id="rId7"/>
    <p:sldId id="301" r:id="rId8"/>
    <p:sldId id="297" r:id="rId9"/>
    <p:sldId id="292" r:id="rId10"/>
    <p:sldId id="293" r:id="rId11"/>
    <p:sldId id="291" r:id="rId12"/>
    <p:sldId id="300" r:id="rId13"/>
    <p:sldId id="295" r:id="rId14"/>
    <p:sldId id="287" r:id="rId15"/>
    <p:sldId id="288" r:id="rId16"/>
    <p:sldId id="282" r:id="rId17"/>
    <p:sldId id="283" r:id="rId18"/>
    <p:sldId id="281" r:id="rId19"/>
    <p:sldId id="302" r:id="rId20"/>
    <p:sldId id="303" r:id="rId21"/>
    <p:sldId id="299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C936C-646C-4F21-824F-E0382F9C1B87}" v="1" dt="2026-06-30T18:38:38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Essobmadje" userId="f2482b20-3bc4-407e-8c5e-3c2a547802b7" providerId="ADAL" clId="{3A809551-3792-4D00-99D8-2F1CF40770F2}"/>
    <pc:docChg chg="undo redo custSel addSld delSld modSld sldOrd modNotesMaster">
      <pc:chgData name="Sonia Essobmadje" userId="f2482b20-3bc4-407e-8c5e-3c2a547802b7" providerId="ADAL" clId="{3A809551-3792-4D00-99D8-2F1CF40770F2}" dt="2026-06-30T22:25:58.866" v="628" actId="478"/>
      <pc:docMkLst>
        <pc:docMk/>
      </pc:docMkLst>
      <pc:sldChg chg="modSp mod">
        <pc:chgData name="Sonia Essobmadje" userId="f2482b20-3bc4-407e-8c5e-3c2a547802b7" providerId="ADAL" clId="{3A809551-3792-4D00-99D8-2F1CF40770F2}" dt="2026-06-30T16:23:50.696" v="19" actId="26606"/>
        <pc:sldMkLst>
          <pc:docMk/>
          <pc:sldMk cId="3774849534" sldId="257"/>
        </pc:sldMkLst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74849534" sldId="257"/>
            <ac:spMk id="6" creationId="{00000000-0000-0000-0000-000000000000}"/>
          </ac:spMkLst>
        </pc:spChg>
      </pc:sldChg>
      <pc:sldChg chg="addSp delSp modSp mod">
        <pc:chgData name="Sonia Essobmadje" userId="f2482b20-3bc4-407e-8c5e-3c2a547802b7" providerId="ADAL" clId="{3A809551-3792-4D00-99D8-2F1CF40770F2}" dt="2026-06-30T22:25:58.866" v="628" actId="478"/>
        <pc:sldMkLst>
          <pc:docMk/>
          <pc:sldMk cId="1205069295" sldId="262"/>
        </pc:sldMkLst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1205069295" sldId="262"/>
            <ac:spMk id="4" creationId="{14747112-E030-6C0D-670E-A05CCC42BD12}"/>
          </ac:spMkLst>
        </pc:spChg>
        <pc:spChg chg="add del mod">
          <ac:chgData name="Sonia Essobmadje" userId="f2482b20-3bc4-407e-8c5e-3c2a547802b7" providerId="ADAL" clId="{3A809551-3792-4D00-99D8-2F1CF40770F2}" dt="2026-06-30T22:25:58.866" v="628" actId="478"/>
          <ac:spMkLst>
            <pc:docMk/>
            <pc:sldMk cId="1205069295" sldId="262"/>
            <ac:spMk id="7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22:25:58.866" v="628" actId="478"/>
          <ac:spMkLst>
            <pc:docMk/>
            <pc:sldMk cId="1205069295" sldId="262"/>
            <ac:spMk id="8" creationId="{00000000-0000-0000-0000-000000000000}"/>
          </ac:spMkLst>
        </pc:spChg>
      </pc:sldChg>
      <pc:sldChg chg="addSp delSp modSp del mod ord">
        <pc:chgData name="Sonia Essobmadje" userId="f2482b20-3bc4-407e-8c5e-3c2a547802b7" providerId="ADAL" clId="{3A809551-3792-4D00-99D8-2F1CF40770F2}" dt="2026-06-30T21:04:27.766" v="399" actId="26606"/>
        <pc:sldMkLst>
          <pc:docMk/>
          <pc:sldMk cId="3486354743" sldId="272"/>
        </pc:sldMkLst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3486354743" sldId="272"/>
            <ac:spMk id="3" creationId="{72927411-10F7-21CA-A1FB-280D132D22BD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3486354743" sldId="272"/>
            <ac:spMk id="9" creationId="{975CBDB5-A932-007D-5FF4-A6401858768C}"/>
          </ac:spMkLst>
        </pc:spChg>
        <pc:spChg chg="mod">
          <ac:chgData name="Sonia Essobmadje" userId="f2482b20-3bc4-407e-8c5e-3c2a547802b7" providerId="ADAL" clId="{3A809551-3792-4D00-99D8-2F1CF40770F2}" dt="2026-06-30T20:42:05.153" v="358" actId="26606"/>
          <ac:spMkLst>
            <pc:docMk/>
            <pc:sldMk cId="3486354743" sldId="272"/>
            <ac:spMk id="10" creationId="{72E09D2F-0351-A736-682B-C87332E16B58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3486354743" sldId="272"/>
            <ac:spMk id="19" creationId="{9A7A9B70-A2DF-DA81-73E9-9A586F494C30}"/>
          </ac:spMkLst>
        </pc:spChg>
        <pc:spChg chg="mod">
          <ac:chgData name="Sonia Essobmadje" userId="f2482b20-3bc4-407e-8c5e-3c2a547802b7" providerId="ADAL" clId="{3A809551-3792-4D00-99D8-2F1CF40770F2}" dt="2026-06-30T20:05:32.477" v="242" actId="20577"/>
          <ac:spMkLst>
            <pc:docMk/>
            <pc:sldMk cId="3486354743" sldId="272"/>
            <ac:spMk id="3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486354743" sldId="272"/>
            <ac:spMk id="3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72"/>
            <ac:spMk id="3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72"/>
            <ac:spMk id="3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3486354743" sldId="272"/>
            <ac:spMk id="3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486354743" sldId="272"/>
            <ac:spMk id="4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72"/>
            <ac:spMk id="4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72"/>
            <ac:spMk id="4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3486354743" sldId="272"/>
            <ac:spMk id="4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72"/>
            <ac:spMk id="49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72"/>
            <ac:spMk id="5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72"/>
            <ac:spMk id="55" creationId="{00000000-0000-0000-0000-000000000000}"/>
          </ac:spMkLst>
        </pc:spChg>
        <pc:spChg chg="del">
          <ac:chgData name="Sonia Essobmadje" userId="f2482b20-3bc4-407e-8c5e-3c2a547802b7" providerId="ADAL" clId="{3A809551-3792-4D00-99D8-2F1CF40770F2}" dt="2026-06-30T20:11:11.270" v="249" actId="26606"/>
          <ac:spMkLst>
            <pc:docMk/>
            <pc:sldMk cId="3486354743" sldId="272"/>
            <ac:spMk id="56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20:11:11.270" v="249" actId="26606"/>
          <ac:spMkLst>
            <pc:docMk/>
            <pc:sldMk cId="3486354743" sldId="272"/>
            <ac:spMk id="57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20:11:11.270" v="249" actId="26606"/>
          <ac:spMkLst>
            <pc:docMk/>
            <pc:sldMk cId="3486354743" sldId="272"/>
            <ac:spMk id="58" creationId="{00000000-0000-0000-0000-000000000000}"/>
          </ac:spMkLst>
        </pc:spChg>
        <pc:spChg chg="del mod">
          <ac:chgData name="Sonia Essobmadje" userId="f2482b20-3bc4-407e-8c5e-3c2a547802b7" providerId="ADAL" clId="{3A809551-3792-4D00-99D8-2F1CF40770F2}" dt="2026-06-30T20:11:11.270" v="249" actId="26606"/>
          <ac:spMkLst>
            <pc:docMk/>
            <pc:sldMk cId="3486354743" sldId="272"/>
            <ac:spMk id="59" creationId="{00000000-0000-0000-0000-000000000000}"/>
          </ac:spMkLst>
        </pc:spChg>
      </pc:sldChg>
      <pc:sldChg chg="addSp delSp modSp mo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1279630228" sldId="281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1279630228" sldId="281"/>
            <ac:spMk id="2" creationId="{2254071D-1B28-ABEC-D92B-E1A009F09A39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1279630228" sldId="281"/>
            <ac:spMk id="8" creationId="{DC521A62-A839-D3F4-AD05-F36828F148D7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279630228" sldId="281"/>
            <ac:spMk id="1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1279630228" sldId="281"/>
            <ac:spMk id="1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1279630228" sldId="281"/>
            <ac:spMk id="1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279630228" sldId="281"/>
            <ac:spMk id="1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279630228" sldId="281"/>
            <ac:spMk id="1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1279630228" sldId="281"/>
            <ac:spMk id="2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1279630228" sldId="281"/>
            <ac:spMk id="2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279630228" sldId="281"/>
            <ac:spMk id="2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279630228" sldId="281"/>
            <ac:spMk id="2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1279630228" sldId="281"/>
            <ac:spMk id="2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1279630228" sldId="281"/>
            <ac:spMk id="2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279630228" sldId="281"/>
            <ac:spMk id="2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279630228" sldId="281"/>
            <ac:spMk id="2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279630228" sldId="281"/>
            <ac:spMk id="30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279630228" sldId="281"/>
            <ac:spMk id="3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279630228" sldId="281"/>
            <ac:spMk id="32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8:49:42.132" v="145" actId="478"/>
          <ac:spMkLst>
            <pc:docMk/>
            <pc:sldMk cId="1279630228" sldId="281"/>
            <ac:spMk id="33" creationId="{00000000-0000-0000-0000-000000000000}"/>
          </ac:spMkLst>
        </pc:spChg>
      </pc:sldChg>
      <pc:sldChg chg="addSp delSp modSp mod">
        <pc:chgData name="Sonia Essobmadje" userId="f2482b20-3bc4-407e-8c5e-3c2a547802b7" providerId="ADAL" clId="{3A809551-3792-4D00-99D8-2F1CF40770F2}" dt="2026-06-30T21:44:37.227" v="425" actId="207"/>
        <pc:sldMkLst>
          <pc:docMk/>
          <pc:sldMk cId="715006287" sldId="282"/>
        </pc:sldMkLst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715006287" sldId="282"/>
            <ac:spMk id="3" creationId="{E4C2FC96-745B-8874-E945-2131C758205F}"/>
          </ac:spMkLst>
        </pc:spChg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715006287" sldId="282"/>
            <ac:spMk id="4" creationId="{9A47792B-3DB4-699E-5F7D-A07D6E6CC46B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715006287" sldId="282"/>
            <ac:spMk id="6" creationId="{0AD08CCF-027E-6DE0-7577-7D887D3B047B}"/>
          </ac:spMkLst>
        </pc:spChg>
        <pc:spChg chg="mod">
          <ac:chgData name="Sonia Essobmadje" userId="f2482b20-3bc4-407e-8c5e-3c2a547802b7" providerId="ADAL" clId="{3A809551-3792-4D00-99D8-2F1CF40770F2}" dt="2026-06-30T21:44:37.227" v="425" actId="207"/>
          <ac:spMkLst>
            <pc:docMk/>
            <pc:sldMk cId="715006287" sldId="282"/>
            <ac:spMk id="18" creationId="{7857BB3A-47EA-1616-C5BC-3311935EB22F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715006287" sldId="282"/>
            <ac:spMk id="3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715006287" sldId="282"/>
            <ac:spMk id="3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715006287" sldId="282"/>
            <ac:spMk id="3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715006287" sldId="282"/>
            <ac:spMk id="3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715006287" sldId="282"/>
            <ac:spMk id="4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715006287" sldId="282"/>
            <ac:spMk id="4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715006287" sldId="282"/>
            <ac:spMk id="4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715006287" sldId="282"/>
            <ac:spMk id="4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715006287" sldId="282"/>
            <ac:spMk id="4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715006287" sldId="282"/>
            <ac:spMk id="4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9.588" v="18" actId="26606"/>
          <ac:spMkLst>
            <pc:docMk/>
            <pc:sldMk cId="715006287" sldId="282"/>
            <ac:spMk id="47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21:43:37.591" v="424" actId="26606"/>
          <ac:spMkLst>
            <pc:docMk/>
            <pc:sldMk cId="715006287" sldId="282"/>
            <ac:spMk id="48" creationId="{00000000-0000-0000-0000-000000000000}"/>
          </ac:spMkLst>
        </pc:spChg>
        <pc:spChg chg="del mod">
          <ac:chgData name="Sonia Essobmadje" userId="f2482b20-3bc4-407e-8c5e-3c2a547802b7" providerId="ADAL" clId="{3A809551-3792-4D00-99D8-2F1CF40770F2}" dt="2026-06-30T20:14:01.642" v="261" actId="21"/>
          <ac:spMkLst>
            <pc:docMk/>
            <pc:sldMk cId="715006287" sldId="282"/>
            <ac:spMk id="49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8:49:34.031" v="143" actId="478"/>
          <ac:spMkLst>
            <pc:docMk/>
            <pc:sldMk cId="715006287" sldId="282"/>
            <ac:spMk id="50" creationId="{00000000-0000-0000-0000-000000000000}"/>
          </ac:spMkLst>
        </pc:spChg>
        <pc:picChg chg="del">
          <ac:chgData name="Sonia Essobmadje" userId="f2482b20-3bc4-407e-8c5e-3c2a547802b7" providerId="ADAL" clId="{3A809551-3792-4D00-99D8-2F1CF40770F2}" dt="2026-06-30T20:13:54.149" v="260" actId="21"/>
          <ac:picMkLst>
            <pc:docMk/>
            <pc:sldMk cId="715006287" sldId="282"/>
            <ac:picMk id="31" creationId="{13EABDC5-7203-929E-A01B-A83DD3BB024D}"/>
          </ac:picMkLst>
        </pc:picChg>
      </pc:sldChg>
      <pc:sldChg chg="addSp delSp modSp mo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2281805903" sldId="283"/>
        </pc:sldMkLst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2281805903" sldId="283"/>
            <ac:spMk id="3" creationId="{9A214406-872E-907C-FC09-B9E5D08CAC3D}"/>
          </ac:spMkLst>
        </pc:spChg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2281805903" sldId="283"/>
            <ac:spMk id="4" creationId="{F79BC14F-1E12-BFAD-0D69-251E1C978BA7}"/>
          </ac:spMkLst>
        </pc:spChg>
        <pc:spChg chg="mod">
          <ac:chgData name="Sonia Essobmadje" userId="f2482b20-3bc4-407e-8c5e-3c2a547802b7" providerId="ADAL" clId="{3A809551-3792-4D00-99D8-2F1CF40770F2}" dt="2026-06-30T20:15:12.230" v="264" actId="207"/>
          <ac:spMkLst>
            <pc:docMk/>
            <pc:sldMk cId="2281805903" sldId="283"/>
            <ac:spMk id="18" creationId="{4D412EB1-2F23-6F6F-40C2-06D0E7205DB8}"/>
          </ac:spMkLst>
        </pc:spChg>
        <pc:spChg chg="mod">
          <ac:chgData name="Sonia Essobmadje" userId="f2482b20-3bc4-407e-8c5e-3c2a547802b7" providerId="ADAL" clId="{3A809551-3792-4D00-99D8-2F1CF40770F2}" dt="2026-06-30T20:15:43.235" v="267" actId="207"/>
          <ac:spMkLst>
            <pc:docMk/>
            <pc:sldMk cId="2281805903" sldId="283"/>
            <ac:spMk id="3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2281805903" sldId="283"/>
            <ac:spMk id="3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2281805903" sldId="283"/>
            <ac:spMk id="3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2281805903" sldId="283"/>
            <ac:spMk id="3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2281805903" sldId="283"/>
            <ac:spMk id="3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2281805903" sldId="283"/>
            <ac:spMk id="4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2281805903" sldId="283"/>
            <ac:spMk id="4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2281805903" sldId="283"/>
            <ac:spMk id="4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2281805903" sldId="283"/>
            <ac:spMk id="4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2281805903" sldId="283"/>
            <ac:spMk id="4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2281805903" sldId="283"/>
            <ac:spMk id="4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2281805903" sldId="283"/>
            <ac:spMk id="4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2281805903" sldId="283"/>
            <ac:spMk id="4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32:14.033" v="418" actId="113"/>
          <ac:spMkLst>
            <pc:docMk/>
            <pc:sldMk cId="2281805903" sldId="283"/>
            <ac:spMk id="4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8:49:38.683" v="144" actId="478"/>
          <ac:spMkLst>
            <pc:docMk/>
            <pc:sldMk cId="2281805903" sldId="283"/>
            <ac:spMk id="50" creationId="{00000000-0000-0000-0000-000000000000}"/>
          </ac:spMkLst>
        </pc:spChg>
        <pc:picChg chg="del">
          <ac:chgData name="Sonia Essobmadje" userId="f2482b20-3bc4-407e-8c5e-3c2a547802b7" providerId="ADAL" clId="{3A809551-3792-4D00-99D8-2F1CF40770F2}" dt="2026-06-30T20:15:16.573" v="265" actId="21"/>
          <ac:picMkLst>
            <pc:docMk/>
            <pc:sldMk cId="2281805903" sldId="283"/>
            <ac:picMk id="31" creationId="{91B78550-3C4C-0CD1-8256-82882CFF17F8}"/>
          </ac:picMkLst>
        </pc:picChg>
      </pc:sldChg>
      <pc:sldChg chg="addSp delSp modSp mo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1576495774" sldId="287"/>
        </pc:sldMkLst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576495774" sldId="287"/>
            <ac:spMk id="3" creationId="{A1C5F194-9533-3B9D-B94A-90FD3C58DD18}"/>
          </ac:spMkLst>
        </pc:spChg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1576495774" sldId="287"/>
            <ac:spMk id="6" creationId="{D1F86213-2EE6-1727-C345-E3583232B44A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1576495774" sldId="287"/>
            <ac:spMk id="8" creationId="{F4EE8CD2-98B9-2474-0431-B867B9E67E5D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1576495774" sldId="287"/>
            <ac:spMk id="30" creationId="{6C937E9C-2DDE-53D8-F67B-E0FD6B06288B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1576495774" sldId="287"/>
            <ac:spMk id="32" creationId="{6BE95D36-5E9E-FED8-8D85-0A88AE87AD1A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1576495774" sldId="287"/>
            <ac:spMk id="34" creationId="{8016C4CF-2F03-EBD2-2FC7-29C0FD1D39CB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1576495774" sldId="287"/>
            <ac:spMk id="40" creationId="{1EFD77ED-4907-793E-0399-DADDAF276D61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576495774" sldId="287"/>
            <ac:spMk id="4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576495774" sldId="287"/>
            <ac:spMk id="44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1576495774" sldId="287"/>
            <ac:spMk id="46" creationId="{00000000-0000-0000-0000-000000000000}"/>
          </ac:spMkLst>
        </pc:spChg>
        <pc:spChg chg="add 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576495774" sldId="287"/>
            <ac:spMk id="47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576495774" sldId="287"/>
            <ac:spMk id="48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1576495774" sldId="287"/>
            <ac:spMk id="50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576495774" sldId="287"/>
            <ac:spMk id="5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1576495774" sldId="287"/>
            <ac:spMk id="52" creationId="{00000000-0000-0000-0000-000000000000}"/>
          </ac:spMkLst>
        </pc:spChg>
        <pc:spChg chg="del mod">
          <ac:chgData name="Sonia Essobmadje" userId="f2482b20-3bc4-407e-8c5e-3c2a547802b7" providerId="ADAL" clId="{3A809551-3792-4D00-99D8-2F1CF40770F2}" dt="2026-06-30T21:32:06.834" v="417" actId="113"/>
          <ac:spMkLst>
            <pc:docMk/>
            <pc:sldMk cId="1576495774" sldId="287"/>
            <ac:spMk id="53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8:49:26.180" v="140" actId="478"/>
          <ac:spMkLst>
            <pc:docMk/>
            <pc:sldMk cId="1576495774" sldId="287"/>
            <ac:spMk id="54" creationId="{00000000-0000-0000-0000-000000000000}"/>
          </ac:spMkLst>
        </pc:spChg>
      </pc:sldChg>
      <pc:sldChg chg="addSp delSp modSp mo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3739626298" sldId="288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3739626298" sldId="288"/>
            <ac:spMk id="6" creationId="{D1F86213-2EE6-1727-C345-E3583232B44A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39626298" sldId="288"/>
            <ac:spMk id="7" creationId="{945D682F-BA4B-5B2B-5590-CD61DF634ADC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3739626298" sldId="288"/>
            <ac:spMk id="8" creationId="{F4EE8CD2-98B9-2474-0431-B867B9E67E5D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3739626298" sldId="288"/>
            <ac:spMk id="12" creationId="{B2890420-D4F7-818A-BF15-53FF052B8765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3739626298" sldId="288"/>
            <ac:spMk id="30" creationId="{6C937E9C-2DDE-53D8-F67B-E0FD6B06288B}"/>
          </ac:spMkLst>
        </pc:spChg>
        <pc:spChg chg="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3739626298" sldId="288"/>
            <ac:spMk id="33" creationId="{597A2E97-65DF-AD65-D466-F2EBDA3A03D4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3739626298" sldId="288"/>
            <ac:spMk id="40" creationId="{1EFD77ED-4907-793E-0399-DADDAF276D61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39626298" sldId="288"/>
            <ac:spMk id="4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39626298" sldId="288"/>
            <ac:spMk id="4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39626298" sldId="288"/>
            <ac:spMk id="47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39626298" sldId="288"/>
            <ac:spMk id="48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3739626298" sldId="288"/>
            <ac:spMk id="49" creationId="{00000000-0000-0000-0000-000000000000}"/>
          </ac:spMkLst>
        </pc:spChg>
        <pc:spChg chg="del">
          <ac:chgData name="Sonia Essobmadje" userId="f2482b20-3bc4-407e-8c5e-3c2a547802b7" providerId="ADAL" clId="{3A809551-3792-4D00-99D8-2F1CF40770F2}" dt="2026-06-30T16:23:42.295" v="12" actId="26606"/>
          <ac:spMkLst>
            <pc:docMk/>
            <pc:sldMk cId="3739626298" sldId="288"/>
            <ac:spMk id="50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39626298" sldId="288"/>
            <ac:spMk id="5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9:34.926" v="190" actId="26606"/>
          <ac:spMkLst>
            <pc:docMk/>
            <pc:sldMk cId="3739626298" sldId="288"/>
            <ac:spMk id="52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39626298" sldId="288"/>
            <ac:spMk id="53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8:49:29.731" v="141" actId="478"/>
          <ac:spMkLst>
            <pc:docMk/>
            <pc:sldMk cId="3739626298" sldId="288"/>
            <ac:spMk id="54" creationId="{00000000-0000-0000-0000-000000000000}"/>
          </ac:spMkLst>
        </pc:spChg>
      </pc:sldChg>
      <pc:sldChg chg="addSp delSp modSp mo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3725152728" sldId="289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3725152728" sldId="289"/>
            <ac:spMk id="3" creationId="{DC523757-2C97-8CB7-5B33-A8AD02AC4597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25152728" sldId="289"/>
            <ac:spMk id="4" creationId="{A9FC7AF3-21CA-D6D9-5D2E-2CC7272D5005}"/>
          </ac:spMkLst>
        </pc:spChg>
        <pc:spChg chg="mod">
          <ac:chgData name="Sonia Essobmadje" userId="f2482b20-3bc4-407e-8c5e-3c2a547802b7" providerId="ADAL" clId="{3A809551-3792-4D00-99D8-2F1CF40770F2}" dt="2026-06-30T16:23:46.026" v="13" actId="26606"/>
          <ac:spMkLst>
            <pc:docMk/>
            <pc:sldMk cId="3725152728" sldId="289"/>
            <ac:spMk id="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3725152728" sldId="289"/>
            <ac:spMk id="10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20:30:06.236" v="298" actId="1036"/>
          <ac:spMkLst>
            <pc:docMk/>
            <pc:sldMk cId="3725152728" sldId="289"/>
            <ac:spMk id="11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20:30:06.236" v="298" actId="1036"/>
          <ac:spMkLst>
            <pc:docMk/>
            <pc:sldMk cId="3725152728" sldId="289"/>
            <ac:spMk id="12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20:30:10.409" v="305" actId="1035"/>
          <ac:spMkLst>
            <pc:docMk/>
            <pc:sldMk cId="3725152728" sldId="289"/>
            <ac:spMk id="13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20:30:10.409" v="305" actId="1035"/>
          <ac:spMkLst>
            <pc:docMk/>
            <pc:sldMk cId="3725152728" sldId="289"/>
            <ac:spMk id="14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25152728" sldId="289"/>
            <ac:spMk id="15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3725152728" sldId="289"/>
            <ac:spMk id="16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3725152728" sldId="289"/>
            <ac:spMk id="26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3725152728" sldId="289"/>
            <ac:spMk id="2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3725152728" sldId="289"/>
            <ac:spMk id="30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3725152728" sldId="289"/>
            <ac:spMk id="31" creationId="{00000000-0000-0000-0000-000000000000}"/>
          </ac:spMkLst>
        </pc:spChg>
        <pc:spChg chg="add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3725152728" sldId="289"/>
            <ac:spMk id="32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3725152728" sldId="289"/>
            <ac:spMk id="3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3725152728" sldId="289"/>
            <ac:spMk id="43" creationId="{00000000-0000-0000-0000-000000000000}"/>
          </ac:spMkLst>
        </pc:spChg>
        <pc:spChg chg="del">
          <ac:chgData name="Sonia Essobmadje" userId="f2482b20-3bc4-407e-8c5e-3c2a547802b7" providerId="ADAL" clId="{3A809551-3792-4D00-99D8-2F1CF40770F2}" dt="2026-06-30T16:23:39.250" v="10" actId="26606"/>
          <ac:spMkLst>
            <pc:docMk/>
            <pc:sldMk cId="3725152728" sldId="289"/>
            <ac:spMk id="50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3725152728" sldId="289"/>
            <ac:spMk id="54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3725152728" sldId="289"/>
            <ac:spMk id="58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3725152728" sldId="289"/>
            <ac:spMk id="63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18:48:55.642" v="130" actId="478"/>
          <ac:spMkLst>
            <pc:docMk/>
            <pc:sldMk cId="3725152728" sldId="289"/>
            <ac:spMk id="6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3725152728" sldId="289"/>
            <ac:spMk id="65" creationId="{00000000-0000-0000-0000-000000000000}"/>
          </ac:spMkLst>
        </pc:spChg>
        <pc:spChg chg="add">
          <ac:chgData name="Sonia Essobmadje" userId="f2482b20-3bc4-407e-8c5e-3c2a547802b7" providerId="ADAL" clId="{3A809551-3792-4D00-99D8-2F1CF40770F2}" dt="2026-06-30T16:26:59.591" v="21" actId="26606"/>
          <ac:spMkLst>
            <pc:docMk/>
            <pc:sldMk cId="3725152728" sldId="289"/>
            <ac:spMk id="66" creationId="{00000000-0000-0000-0000-000000000000}"/>
          </ac:spMkLst>
        </pc:spChg>
        <pc:spChg chg="add">
          <ac:chgData name="Sonia Essobmadje" userId="f2482b20-3bc4-407e-8c5e-3c2a547802b7" providerId="ADAL" clId="{3A809551-3792-4D00-99D8-2F1CF40770F2}" dt="2026-06-30T16:26:59.591" v="21" actId="26606"/>
          <ac:spMkLst>
            <pc:docMk/>
            <pc:sldMk cId="3725152728" sldId="289"/>
            <ac:spMk id="67" creationId="{00000000-0000-0000-0000-000000000000}"/>
          </ac:spMkLst>
        </pc:spChg>
        <pc:spChg chg="add">
          <ac:chgData name="Sonia Essobmadje" userId="f2482b20-3bc4-407e-8c5e-3c2a547802b7" providerId="ADAL" clId="{3A809551-3792-4D00-99D8-2F1CF40770F2}" dt="2026-06-30T16:26:59.591" v="21" actId="26606"/>
          <ac:spMkLst>
            <pc:docMk/>
            <pc:sldMk cId="3725152728" sldId="289"/>
            <ac:spMk id="70" creationId="{00000000-0000-0000-0000-000000000000}"/>
          </ac:spMkLst>
        </pc:spChg>
        <pc:spChg chg="add">
          <ac:chgData name="Sonia Essobmadje" userId="f2482b20-3bc4-407e-8c5e-3c2a547802b7" providerId="ADAL" clId="{3A809551-3792-4D00-99D8-2F1CF40770F2}" dt="2026-06-30T16:26:59.591" v="21" actId="26606"/>
          <ac:spMkLst>
            <pc:docMk/>
            <pc:sldMk cId="3725152728" sldId="289"/>
            <ac:spMk id="71" creationId="{00000000-0000-0000-0000-000000000000}"/>
          </ac:spMkLst>
        </pc:spChg>
        <pc:spChg chg="add">
          <ac:chgData name="Sonia Essobmadje" userId="f2482b20-3bc4-407e-8c5e-3c2a547802b7" providerId="ADAL" clId="{3A809551-3792-4D00-99D8-2F1CF40770F2}" dt="2026-06-30T16:26:59.591" v="21" actId="26606"/>
          <ac:spMkLst>
            <pc:docMk/>
            <pc:sldMk cId="3725152728" sldId="289"/>
            <ac:spMk id="73" creationId="{00000000-0000-0000-0000-000000000000}"/>
          </ac:spMkLst>
        </pc:spChg>
        <pc:spChg chg="add">
          <ac:chgData name="Sonia Essobmadje" userId="f2482b20-3bc4-407e-8c5e-3c2a547802b7" providerId="ADAL" clId="{3A809551-3792-4D00-99D8-2F1CF40770F2}" dt="2026-06-30T16:26:59.591" v="21" actId="26606"/>
          <ac:spMkLst>
            <pc:docMk/>
            <pc:sldMk cId="3725152728" sldId="289"/>
            <ac:spMk id="80" creationId="{00000000-0000-0000-0000-000000000000}"/>
          </ac:spMkLst>
        </pc:spChg>
        <pc:spChg chg="add">
          <ac:chgData name="Sonia Essobmadje" userId="f2482b20-3bc4-407e-8c5e-3c2a547802b7" providerId="ADAL" clId="{3A809551-3792-4D00-99D8-2F1CF40770F2}" dt="2026-06-30T16:26:59.591" v="21" actId="26606"/>
          <ac:spMkLst>
            <pc:docMk/>
            <pc:sldMk cId="3725152728" sldId="289"/>
            <ac:spMk id="81" creationId="{00000000-0000-0000-0000-000000000000}"/>
          </ac:spMkLst>
        </pc:spChg>
        <pc:spChg chg="add">
          <ac:chgData name="Sonia Essobmadje" userId="f2482b20-3bc4-407e-8c5e-3c2a547802b7" providerId="ADAL" clId="{3A809551-3792-4D00-99D8-2F1CF40770F2}" dt="2026-06-30T16:26:59.591" v="21" actId="26606"/>
          <ac:spMkLst>
            <pc:docMk/>
            <pc:sldMk cId="3725152728" sldId="289"/>
            <ac:spMk id="82" creationId="{00000000-0000-0000-0000-000000000000}"/>
          </ac:spMkLst>
        </pc:spChg>
        <pc:spChg chg="add">
          <ac:chgData name="Sonia Essobmadje" userId="f2482b20-3bc4-407e-8c5e-3c2a547802b7" providerId="ADAL" clId="{3A809551-3792-4D00-99D8-2F1CF40770F2}" dt="2026-06-30T16:26:59.591" v="21" actId="26606"/>
          <ac:spMkLst>
            <pc:docMk/>
            <pc:sldMk cId="3725152728" sldId="289"/>
            <ac:spMk id="85" creationId="{00000000-0000-0000-0000-000000000000}"/>
          </ac:spMkLst>
        </pc:spChg>
        <pc:graphicFrameChg chg="del mod">
          <ac:chgData name="Sonia Essobmadje" userId="f2482b20-3bc4-407e-8c5e-3c2a547802b7" providerId="ADAL" clId="{3A809551-3792-4D00-99D8-2F1CF40770F2}" dt="2026-06-30T16:28:03.501" v="22" actId="478"/>
          <ac:graphicFrameMkLst>
            <pc:docMk/>
            <pc:sldMk cId="3725152728" sldId="289"/>
            <ac:graphicFrameMk id="8" creationId="{3FB33AB6-636F-3FD2-2971-808CB6EB6764}"/>
          </ac:graphicFrameMkLst>
        </pc:graphicFrameChg>
      </pc:sldChg>
      <pc:sldChg chg="addSp delSp modSp add del mod ord">
        <pc:chgData name="Sonia Essobmadje" userId="f2482b20-3bc4-407e-8c5e-3c2a547802b7" providerId="ADAL" clId="{3A809551-3792-4D00-99D8-2F1CF40770F2}" dt="2026-06-30T22:02:54.953" v="606" actId="26606"/>
        <pc:sldMkLst>
          <pc:docMk/>
          <pc:sldMk cId="0" sldId="290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0" sldId="290"/>
            <ac:spMk id="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0" sldId="290"/>
            <ac:spMk id="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0"/>
            <ac:spMk id="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9:11.374" v="513" actId="14100"/>
          <ac:spMkLst>
            <pc:docMk/>
            <pc:sldMk cId="0" sldId="290"/>
            <ac:spMk id="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0"/>
            <ac:spMk id="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8:33.993" v="508" actId="20577"/>
          <ac:spMkLst>
            <pc:docMk/>
            <pc:sldMk cId="0" sldId="290"/>
            <ac:spMk id="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0"/>
            <ac:spMk id="1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0"/>
            <ac:spMk id="1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0"/>
            <ac:spMk id="1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0"/>
            <ac:spMk id="1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0"/>
            <ac:spMk id="1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0"/>
            <ac:spMk id="1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9:11.374" v="513" actId="14100"/>
          <ac:spMkLst>
            <pc:docMk/>
            <pc:sldMk cId="0" sldId="290"/>
            <ac:spMk id="1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8:54.936" v="512" actId="14100"/>
          <ac:spMkLst>
            <pc:docMk/>
            <pc:sldMk cId="0" sldId="290"/>
            <ac:spMk id="1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7:42.618" v="483" actId="1036"/>
          <ac:spMkLst>
            <pc:docMk/>
            <pc:sldMk cId="0" sldId="290"/>
            <ac:spMk id="1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7:27.573" v="452" actId="1036"/>
          <ac:spMkLst>
            <pc:docMk/>
            <pc:sldMk cId="0" sldId="290"/>
            <ac:spMk id="2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7:27.573" v="452" actId="1036"/>
          <ac:spMkLst>
            <pc:docMk/>
            <pc:sldMk cId="0" sldId="290"/>
            <ac:spMk id="2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7:27.573" v="452" actId="1036"/>
          <ac:spMkLst>
            <pc:docMk/>
            <pc:sldMk cId="0" sldId="290"/>
            <ac:spMk id="2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0"/>
            <ac:spMk id="2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0"/>
            <ac:spMk id="2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7:27.573" v="452" actId="1036"/>
          <ac:spMkLst>
            <pc:docMk/>
            <pc:sldMk cId="0" sldId="290"/>
            <ac:spMk id="2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0"/>
            <ac:spMk id="2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7:27.573" v="452" actId="1036"/>
          <ac:spMkLst>
            <pc:docMk/>
            <pc:sldMk cId="0" sldId="290"/>
            <ac:spMk id="2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0"/>
            <ac:spMk id="3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7:27.573" v="452" actId="1036"/>
          <ac:spMkLst>
            <pc:docMk/>
            <pc:sldMk cId="0" sldId="290"/>
            <ac:spMk id="3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0"/>
            <ac:spMk id="3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7:27.573" v="452" actId="1036"/>
          <ac:spMkLst>
            <pc:docMk/>
            <pc:sldMk cId="0" sldId="290"/>
            <ac:spMk id="3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0"/>
            <ac:spMk id="3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0"/>
            <ac:spMk id="3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0"/>
            <ac:spMk id="37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0"/>
            <ac:spMk id="55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0"/>
            <ac:spMk id="56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0"/>
            <ac:spMk id="58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0"/>
            <ac:spMk id="5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0"/>
            <ac:spMk id="64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0"/>
            <ac:spMk id="67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0"/>
            <ac:spMk id="77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0"/>
            <ac:spMk id="7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0"/>
            <ac:spMk id="82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0"/>
            <ac:spMk id="84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8:49:00.375" v="132" actId="478"/>
          <ac:spMkLst>
            <pc:docMk/>
            <pc:sldMk cId="0" sldId="290"/>
            <ac:spMk id="85" creationId="{00000000-0000-0000-0000-000000000000}"/>
          </ac:spMkLst>
        </pc:spChg>
      </pc:sldChg>
      <pc:sldChg chg="addSp delSp modSp add del mod or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0" sldId="291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0" sldId="291"/>
            <ac:spMk id="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0" sldId="291"/>
            <ac:spMk id="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1"/>
            <ac:spMk id="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1"/>
            <ac:spMk id="1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1"/>
            <ac:spMk id="1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1"/>
            <ac:spMk id="1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1"/>
            <ac:spMk id="2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1"/>
            <ac:spMk id="2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1"/>
            <ac:spMk id="3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1"/>
            <ac:spMk id="3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1"/>
            <ac:spMk id="3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12:08.336" v="255" actId="14100"/>
          <ac:spMkLst>
            <pc:docMk/>
            <pc:sldMk cId="0" sldId="291"/>
            <ac:spMk id="3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1"/>
            <ac:spMk id="3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12:00.762" v="253" actId="14100"/>
          <ac:spMkLst>
            <pc:docMk/>
            <pc:sldMk cId="0" sldId="291"/>
            <ac:spMk id="4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1"/>
            <ac:spMk id="4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1"/>
            <ac:spMk id="4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12:04.591" v="254" actId="14100"/>
          <ac:spMkLst>
            <pc:docMk/>
            <pc:sldMk cId="0" sldId="291"/>
            <ac:spMk id="4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1"/>
            <ac:spMk id="45" creationId="{00000000-0000-0000-0000-000000000000}"/>
          </ac:spMkLst>
        </pc:spChg>
        <pc:spChg chg="del mod">
          <ac:chgData name="Sonia Essobmadje" userId="f2482b20-3bc4-407e-8c5e-3c2a547802b7" providerId="ADAL" clId="{3A809551-3792-4D00-99D8-2F1CF40770F2}" dt="2026-06-30T20:11:50.957" v="252" actId="21"/>
          <ac:spMkLst>
            <pc:docMk/>
            <pc:sldMk cId="0" sldId="291"/>
            <ac:spMk id="46" creationId="{00000000-0000-0000-0000-000000000000}"/>
          </ac:spMkLst>
        </pc:spChg>
        <pc:spChg chg="del">
          <ac:chgData name="Sonia Essobmadje" userId="f2482b20-3bc4-407e-8c5e-3c2a547802b7" providerId="ADAL" clId="{3A809551-3792-4D00-99D8-2F1CF40770F2}" dt="2026-06-30T20:11:46.917" v="251" actId="21"/>
          <ac:spMkLst>
            <pc:docMk/>
            <pc:sldMk cId="0" sldId="291"/>
            <ac:spMk id="47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1"/>
            <ac:spMk id="53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1"/>
            <ac:spMk id="5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1"/>
            <ac:spMk id="61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1"/>
            <ac:spMk id="63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1"/>
            <ac:spMk id="73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1"/>
            <ac:spMk id="81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1"/>
            <ac:spMk id="83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1"/>
            <ac:spMk id="86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1"/>
            <ac:spMk id="87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1"/>
            <ac:spMk id="90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21:29:47.787" v="401" actId="26606"/>
          <ac:spMkLst>
            <pc:docMk/>
            <pc:sldMk cId="0" sldId="291"/>
            <ac:spMk id="96" creationId="{00000000-0000-0000-0000-000000000000}"/>
          </ac:spMkLst>
        </pc:spChg>
        <pc:spChg chg="add mod">
          <ac:chgData name="Sonia Essobmadje" userId="f2482b20-3bc4-407e-8c5e-3c2a547802b7" providerId="ADAL" clId="{3A809551-3792-4D00-99D8-2F1CF40770F2}" dt="2026-06-30T21:30:53.594" v="409" actId="122"/>
          <ac:spMkLst>
            <pc:docMk/>
            <pc:sldMk cId="0" sldId="291"/>
            <ac:spMk id="97" creationId="{00000000-0000-0000-0000-000000000000}"/>
          </ac:spMkLst>
        </pc:spChg>
      </pc:sldChg>
      <pc:sldChg chg="addSp delSp modSp add del mod modNotesTx">
        <pc:chgData name="Sonia Essobmadje" userId="f2482b20-3bc4-407e-8c5e-3c2a547802b7" providerId="ADAL" clId="{3A809551-3792-4D00-99D8-2F1CF40770F2}" dt="2026-06-30T22:05:18.106" v="613" actId="26606"/>
        <pc:sldMkLst>
          <pc:docMk/>
          <pc:sldMk cId="0" sldId="292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0" sldId="292"/>
            <ac:spMk id="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0" sldId="292"/>
            <ac:spMk id="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0:54.458" v="36" actId="26606"/>
          <ac:spMkLst>
            <pc:docMk/>
            <pc:sldMk cId="0" sldId="292"/>
            <ac:spMk id="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0:46.851" v="596" actId="14100"/>
          <ac:spMkLst>
            <pc:docMk/>
            <pc:sldMk cId="0" sldId="292"/>
            <ac:spMk id="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2"/>
            <ac:spMk id="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2"/>
            <ac:spMk id="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2"/>
            <ac:spMk id="1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2"/>
            <ac:spMk id="1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2"/>
            <ac:spMk id="1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2"/>
            <ac:spMk id="1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2"/>
            <ac:spMk id="1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2"/>
            <ac:spMk id="1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2"/>
            <ac:spMk id="1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0:56.711" v="604" actId="1036"/>
          <ac:spMkLst>
            <pc:docMk/>
            <pc:sldMk cId="0" sldId="292"/>
            <ac:spMk id="1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2"/>
            <ac:spMk id="2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3:39.216" v="37" actId="14100"/>
          <ac:spMkLst>
            <pc:docMk/>
            <pc:sldMk cId="0" sldId="292"/>
            <ac:spMk id="2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0:54.458" v="36" actId="26606"/>
          <ac:spMkLst>
            <pc:docMk/>
            <pc:sldMk cId="0" sldId="292"/>
            <ac:spMk id="2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0:54.458" v="36" actId="26606"/>
          <ac:spMkLst>
            <pc:docMk/>
            <pc:sldMk cId="0" sldId="292"/>
            <ac:spMk id="2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0:54.458" v="36" actId="26606"/>
          <ac:spMkLst>
            <pc:docMk/>
            <pc:sldMk cId="0" sldId="292"/>
            <ac:spMk id="2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0:54.458" v="36" actId="26606"/>
          <ac:spMkLst>
            <pc:docMk/>
            <pc:sldMk cId="0" sldId="292"/>
            <ac:spMk id="2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0:54.458" v="36" actId="26606"/>
          <ac:spMkLst>
            <pc:docMk/>
            <pc:sldMk cId="0" sldId="292"/>
            <ac:spMk id="2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0:54.458" v="36" actId="26606"/>
          <ac:spMkLst>
            <pc:docMk/>
            <pc:sldMk cId="0" sldId="292"/>
            <ac:spMk id="2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0:54.458" v="36" actId="26606"/>
          <ac:spMkLst>
            <pc:docMk/>
            <pc:sldMk cId="0" sldId="292"/>
            <ac:spMk id="2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0:54.458" v="36" actId="26606"/>
          <ac:spMkLst>
            <pc:docMk/>
            <pc:sldMk cId="0" sldId="292"/>
            <ac:spMk id="3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0:54.458" v="36" actId="26606"/>
          <ac:spMkLst>
            <pc:docMk/>
            <pc:sldMk cId="0" sldId="292"/>
            <ac:spMk id="31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2"/>
            <ac:spMk id="33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2"/>
            <ac:spMk id="34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2"/>
            <ac:spMk id="45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2"/>
            <ac:spMk id="4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2"/>
            <ac:spMk id="57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2"/>
            <ac:spMk id="62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2"/>
            <ac:spMk id="64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2"/>
            <ac:spMk id="65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2"/>
            <ac:spMk id="68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2"/>
            <ac:spMk id="75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21:29:47.787" v="401" actId="26606"/>
          <ac:spMkLst>
            <pc:docMk/>
            <pc:sldMk cId="0" sldId="292"/>
            <ac:spMk id="79" creationId="{00000000-0000-0000-0000-000000000000}"/>
          </ac:spMkLst>
        </pc:spChg>
        <pc:spChg chg="add mod">
          <ac:chgData name="Sonia Essobmadje" userId="f2482b20-3bc4-407e-8c5e-3c2a547802b7" providerId="ADAL" clId="{3A809551-3792-4D00-99D8-2F1CF40770F2}" dt="2026-06-30T21:30:33.455" v="406" actId="255"/>
          <ac:spMkLst>
            <pc:docMk/>
            <pc:sldMk cId="0" sldId="292"/>
            <ac:spMk id="80" creationId="{00000000-0000-0000-0000-000000000000}"/>
          </ac:spMkLst>
        </pc:spChg>
        <pc:graphicFrameChg chg="add mod">
          <ac:chgData name="Sonia Essobmadje" userId="f2482b20-3bc4-407e-8c5e-3c2a547802b7" providerId="ADAL" clId="{3A809551-3792-4D00-99D8-2F1CF40770F2}" dt="2026-06-30T22:05:18.106" v="613" actId="26606"/>
          <ac:graphicFrameMkLst>
            <pc:docMk/>
            <pc:sldMk cId="0" sldId="292"/>
            <ac:graphicFrameMk id="19" creationId="{00000000-0000-0000-0000-000000000000}"/>
          </ac:graphicFrameMkLst>
        </pc:graphicFrameChg>
      </pc:sldChg>
      <pc:sldChg chg="addSp delSp modSp add del mo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0" sldId="293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0" sldId="293"/>
            <ac:spMk id="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0" sldId="293"/>
            <ac:spMk id="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7.048" v="16" actId="26606"/>
          <ac:spMkLst>
            <pc:docMk/>
            <pc:sldMk cId="0" sldId="293"/>
            <ac:spMk id="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12.717" v="38" actId="14100"/>
          <ac:spMkLst>
            <pc:docMk/>
            <pc:sldMk cId="0" sldId="293"/>
            <ac:spMk id="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36.725" v="46" actId="1035"/>
          <ac:spMkLst>
            <pc:docMk/>
            <pc:sldMk cId="0" sldId="293"/>
            <ac:spMk id="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3"/>
            <ac:spMk id="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12.717" v="38" actId="14100"/>
          <ac:spMkLst>
            <pc:docMk/>
            <pc:sldMk cId="0" sldId="293"/>
            <ac:spMk id="1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36.725" v="46" actId="1035"/>
          <ac:spMkLst>
            <pc:docMk/>
            <pc:sldMk cId="0" sldId="293"/>
            <ac:spMk id="1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50.756" v="87" actId="1035"/>
          <ac:spMkLst>
            <pc:docMk/>
            <pc:sldMk cId="0" sldId="293"/>
            <ac:spMk id="1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12.717" v="38" actId="14100"/>
          <ac:spMkLst>
            <pc:docMk/>
            <pc:sldMk cId="0" sldId="293"/>
            <ac:spMk id="1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36.725" v="46" actId="1035"/>
          <ac:spMkLst>
            <pc:docMk/>
            <pc:sldMk cId="0" sldId="293"/>
            <ac:spMk id="1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50.756" v="87" actId="1035"/>
          <ac:spMkLst>
            <pc:docMk/>
            <pc:sldMk cId="0" sldId="293"/>
            <ac:spMk id="1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18.772" v="39" actId="14100"/>
          <ac:spMkLst>
            <pc:docMk/>
            <pc:sldMk cId="0" sldId="293"/>
            <ac:spMk id="1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36.725" v="46" actId="1035"/>
          <ac:spMkLst>
            <pc:docMk/>
            <pc:sldMk cId="0" sldId="293"/>
            <ac:spMk id="1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4:50.756" v="87" actId="1035"/>
          <ac:spMkLst>
            <pc:docMk/>
            <pc:sldMk cId="0" sldId="293"/>
            <ac:spMk id="1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3"/>
            <ac:spMk id="2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3"/>
            <ac:spMk id="2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8:46:14.561" v="127" actId="14100"/>
          <ac:spMkLst>
            <pc:docMk/>
            <pc:sldMk cId="0" sldId="293"/>
            <ac:spMk id="2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3"/>
            <ac:spMk id="2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3"/>
            <ac:spMk id="2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3"/>
            <ac:spMk id="3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30:20.986" v="404" actId="108"/>
          <ac:spMkLst>
            <pc:docMk/>
            <pc:sldMk cId="0" sldId="293"/>
            <ac:spMk id="34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3"/>
            <ac:spMk id="36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3"/>
            <ac:spMk id="3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3"/>
            <ac:spMk id="47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3"/>
            <ac:spMk id="56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3"/>
            <ac:spMk id="63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3"/>
            <ac:spMk id="6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3"/>
            <ac:spMk id="74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3"/>
            <ac:spMk id="7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3"/>
            <ac:spMk id="81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8:49:14.840" v="136" actId="478"/>
          <ac:spMkLst>
            <pc:docMk/>
            <pc:sldMk cId="0" sldId="293"/>
            <ac:spMk id="83" creationId="{00000000-0000-0000-0000-000000000000}"/>
          </ac:spMkLst>
        </pc:spChg>
      </pc:sldChg>
      <pc:sldChg chg="addSp delSp modSp add del mod or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0" sldId="294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0" sldId="294"/>
            <ac:spMk id="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0" sldId="294"/>
            <ac:spMk id="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7.048" v="16" actId="26606"/>
          <ac:spMkLst>
            <pc:docMk/>
            <pc:sldMk cId="0" sldId="294"/>
            <ac:spMk id="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44.103" v="384" actId="1036"/>
          <ac:spMkLst>
            <pc:docMk/>
            <pc:sldMk cId="0" sldId="294"/>
            <ac:spMk id="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4"/>
            <ac:spMk id="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4"/>
            <ac:spMk id="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44.103" v="384" actId="1036"/>
          <ac:spMkLst>
            <pc:docMk/>
            <pc:sldMk cId="0" sldId="294"/>
            <ac:spMk id="1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4"/>
            <ac:spMk id="1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4"/>
            <ac:spMk id="1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44.103" v="384" actId="1036"/>
          <ac:spMkLst>
            <pc:docMk/>
            <pc:sldMk cId="0" sldId="294"/>
            <ac:spMk id="1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4"/>
            <ac:spMk id="1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4"/>
            <ac:spMk id="1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44.103" v="384" actId="1036"/>
          <ac:spMkLst>
            <pc:docMk/>
            <pc:sldMk cId="0" sldId="294"/>
            <ac:spMk id="1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44.103" v="384" actId="1036"/>
          <ac:spMkLst>
            <pc:docMk/>
            <pc:sldMk cId="0" sldId="294"/>
            <ac:spMk id="1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44.103" v="384" actId="1036"/>
          <ac:spMkLst>
            <pc:docMk/>
            <pc:sldMk cId="0" sldId="294"/>
            <ac:spMk id="1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25.690" v="369" actId="1036"/>
          <ac:spMkLst>
            <pc:docMk/>
            <pc:sldMk cId="0" sldId="294"/>
            <ac:spMk id="1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25.690" v="369" actId="1036"/>
          <ac:spMkLst>
            <pc:docMk/>
            <pc:sldMk cId="0" sldId="294"/>
            <ac:spMk id="2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25.690" v="369" actId="1036"/>
          <ac:spMkLst>
            <pc:docMk/>
            <pc:sldMk cId="0" sldId="294"/>
            <ac:spMk id="2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25.690" v="369" actId="1036"/>
          <ac:spMkLst>
            <pc:docMk/>
            <pc:sldMk cId="0" sldId="294"/>
            <ac:spMk id="2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25.690" v="369" actId="1036"/>
          <ac:spMkLst>
            <pc:docMk/>
            <pc:sldMk cId="0" sldId="294"/>
            <ac:spMk id="2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25.690" v="369" actId="1036"/>
          <ac:spMkLst>
            <pc:docMk/>
            <pc:sldMk cId="0" sldId="294"/>
            <ac:spMk id="2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25.690" v="369" actId="1036"/>
          <ac:spMkLst>
            <pc:docMk/>
            <pc:sldMk cId="0" sldId="294"/>
            <ac:spMk id="2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25.690" v="369" actId="1036"/>
          <ac:spMkLst>
            <pc:docMk/>
            <pc:sldMk cId="0" sldId="294"/>
            <ac:spMk id="2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25.690" v="369" actId="1036"/>
          <ac:spMkLst>
            <pc:docMk/>
            <pc:sldMk cId="0" sldId="294"/>
            <ac:spMk id="2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6:25.690" v="369" actId="1036"/>
          <ac:spMkLst>
            <pc:docMk/>
            <pc:sldMk cId="0" sldId="294"/>
            <ac:spMk id="2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37:27.710" v="330" actId="1036"/>
          <ac:spMkLst>
            <pc:docMk/>
            <pc:sldMk cId="0" sldId="294"/>
            <ac:spMk id="2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9:37.796" v="391" actId="20577"/>
          <ac:spMkLst>
            <pc:docMk/>
            <pc:sldMk cId="0" sldId="294"/>
            <ac:spMk id="3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4"/>
            <ac:spMk id="31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4"/>
            <ac:spMk id="41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4"/>
            <ac:spMk id="43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4"/>
            <ac:spMk id="45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4"/>
            <ac:spMk id="46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4"/>
            <ac:spMk id="51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4"/>
            <ac:spMk id="55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4"/>
            <ac:spMk id="62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4"/>
            <ac:spMk id="68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4"/>
            <ac:spMk id="74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8:49:03.814" v="133" actId="478"/>
          <ac:spMkLst>
            <pc:docMk/>
            <pc:sldMk cId="0" sldId="294"/>
            <ac:spMk id="79" creationId="{00000000-0000-0000-0000-000000000000}"/>
          </ac:spMkLst>
        </pc:spChg>
      </pc:sldChg>
      <pc:sldChg chg="addSp delSp modSp add del mod">
        <pc:chgData name="Sonia Essobmadje" userId="f2482b20-3bc4-407e-8c5e-3c2a547802b7" providerId="ADAL" clId="{3A809551-3792-4D00-99D8-2F1CF40770F2}" dt="2026-06-30T22:04:18.344" v="611" actId="1035"/>
        <pc:sldMkLst>
          <pc:docMk/>
          <pc:sldMk cId="0" sldId="295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0" sldId="295"/>
            <ac:spMk id="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0" sldId="295"/>
            <ac:spMk id="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5"/>
            <ac:spMk id="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5"/>
            <ac:spMk id="1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5"/>
            <ac:spMk id="1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4:18.344" v="611" actId="1035"/>
          <ac:spMkLst>
            <pc:docMk/>
            <pc:sldMk cId="0" sldId="295"/>
            <ac:spMk id="1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5"/>
            <ac:spMk id="1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5"/>
            <ac:spMk id="2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34.837" v="6" actId="26606"/>
          <ac:spMkLst>
            <pc:docMk/>
            <pc:sldMk cId="0" sldId="295"/>
            <ac:spMk id="2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9.588" v="18" actId="26606"/>
          <ac:spMkLst>
            <pc:docMk/>
            <pc:sldMk cId="0" sldId="295"/>
            <ac:spMk id="2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5"/>
            <ac:spMk id="2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5"/>
            <ac:spMk id="3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34.837" v="6" actId="26606"/>
          <ac:spMkLst>
            <pc:docMk/>
            <pc:sldMk cId="0" sldId="295"/>
            <ac:spMk id="3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34.837" v="6" actId="26606"/>
          <ac:spMkLst>
            <pc:docMk/>
            <pc:sldMk cId="0" sldId="295"/>
            <ac:spMk id="3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5"/>
            <ac:spMk id="3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5"/>
            <ac:spMk id="3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5"/>
            <ac:spMk id="4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0" sldId="295"/>
            <ac:spMk id="4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12:46.654" v="257" actId="14100"/>
          <ac:spMkLst>
            <pc:docMk/>
            <pc:sldMk cId="0" sldId="295"/>
            <ac:spMk id="4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16:41.179" v="281" actId="20577"/>
          <ac:spMkLst>
            <pc:docMk/>
            <pc:sldMk cId="0" sldId="295"/>
            <ac:spMk id="4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5"/>
            <ac:spMk id="45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5"/>
            <ac:spMk id="4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5"/>
            <ac:spMk id="50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5"/>
            <ac:spMk id="52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5"/>
            <ac:spMk id="56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5"/>
            <ac:spMk id="57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5"/>
            <ac:spMk id="61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5"/>
            <ac:spMk id="79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6:23:46.774" v="15" actId="26606"/>
          <ac:spMkLst>
            <pc:docMk/>
            <pc:sldMk cId="0" sldId="295"/>
            <ac:spMk id="90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18:49:21.222" v="139" actId="478"/>
          <ac:spMkLst>
            <pc:docMk/>
            <pc:sldMk cId="0" sldId="295"/>
            <ac:spMk id="93" creationId="{00000000-0000-0000-0000-000000000000}"/>
          </ac:spMkLst>
        </pc:spChg>
      </pc:sldChg>
      <pc:sldChg chg="delSp modSp add del mod">
        <pc:chgData name="Sonia Essobmadje" userId="f2482b20-3bc4-407e-8c5e-3c2a547802b7" providerId="ADAL" clId="{3A809551-3792-4D00-99D8-2F1CF40770F2}" dt="2026-06-30T22:02:54.953" v="606" actId="26606"/>
        <pc:sldMkLst>
          <pc:docMk/>
          <pc:sldMk cId="0" sldId="296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0" sldId="296"/>
            <ac:spMk id="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0" sldId="296"/>
            <ac:spMk id="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0:08.998" v="566" actId="14100"/>
          <ac:spMkLst>
            <pc:docMk/>
            <pc:sldMk cId="0" sldId="296"/>
            <ac:spMk id="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6"/>
            <ac:spMk id="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6"/>
            <ac:spMk id="1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6"/>
            <ac:spMk id="1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50.696" v="19" actId="26606"/>
          <ac:spMkLst>
            <pc:docMk/>
            <pc:sldMk cId="0" sldId="296"/>
            <ac:spMk id="1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6"/>
            <ac:spMk id="1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6"/>
            <ac:spMk id="1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6"/>
            <ac:spMk id="1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9:56.470" v="565" actId="1036"/>
          <ac:spMkLst>
            <pc:docMk/>
            <pc:sldMk cId="0" sldId="296"/>
            <ac:spMk id="1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6"/>
            <ac:spMk id="20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9:51.128" v="550" actId="1035"/>
          <ac:spMkLst>
            <pc:docMk/>
            <pc:sldMk cId="0" sldId="296"/>
            <ac:spMk id="2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9:51.128" v="550" actId="1035"/>
          <ac:spMkLst>
            <pc:docMk/>
            <pc:sldMk cId="0" sldId="296"/>
            <ac:spMk id="2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9:51.128" v="550" actId="1035"/>
          <ac:spMkLst>
            <pc:docMk/>
            <pc:sldMk cId="0" sldId="296"/>
            <ac:spMk id="2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9:51.128" v="550" actId="1035"/>
          <ac:spMkLst>
            <pc:docMk/>
            <pc:sldMk cId="0" sldId="296"/>
            <ac:spMk id="2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6"/>
            <ac:spMk id="2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6"/>
            <ac:spMk id="2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6"/>
            <ac:spMk id="2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6"/>
            <ac:spMk id="2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6:23:49.588" v="18" actId="26606"/>
          <ac:spMkLst>
            <pc:docMk/>
            <pc:sldMk cId="0" sldId="296"/>
            <ac:spMk id="2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9:51.128" v="550" actId="1035"/>
          <ac:spMkLst>
            <pc:docMk/>
            <pc:sldMk cId="0" sldId="296"/>
            <ac:spMk id="31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6"/>
            <ac:spMk id="3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02:54.953" v="606" actId="26606"/>
          <ac:spMkLst>
            <pc:docMk/>
            <pc:sldMk cId="0" sldId="296"/>
            <ac:spMk id="33" creationId="{00000000-0000-0000-0000-000000000000}"/>
          </ac:spMkLst>
        </pc:spChg>
        <pc:spChg chg="del">
          <ac:chgData name="Sonia Essobmadje" userId="f2482b20-3bc4-407e-8c5e-3c2a547802b7" providerId="ADAL" clId="{3A809551-3792-4D00-99D8-2F1CF40770F2}" dt="2026-06-30T18:49:06.654" v="134" actId="478"/>
          <ac:spMkLst>
            <pc:docMk/>
            <pc:sldMk cId="0" sldId="296"/>
            <ac:spMk id="3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1:18.558" v="386" actId="26606"/>
          <ac:spMkLst>
            <pc:docMk/>
            <pc:sldMk cId="0" sldId="296"/>
            <ac:spMk id="35" creationId="{00000000-0000-0000-0000-000000000000}"/>
          </ac:spMkLst>
        </pc:spChg>
      </pc:sldChg>
      <pc:sldChg chg="delSp modSp add mod or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3725152728" sldId="297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3725152728" sldId="297"/>
            <ac:spMk id="3" creationId="{DC523757-2C97-8CB7-5B33-A8AD02AC4597}"/>
          </ac:spMkLst>
        </pc:spChg>
        <pc:spChg chg="del">
          <ac:chgData name="Sonia Essobmadje" userId="f2482b20-3bc4-407e-8c5e-3c2a547802b7" providerId="ADAL" clId="{3A809551-3792-4D00-99D8-2F1CF40770F2}" dt="2026-06-30T18:48:58.038" v="131" actId="478"/>
          <ac:spMkLst>
            <pc:docMk/>
            <pc:sldMk cId="3725152728" sldId="297"/>
            <ac:spMk id="6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3725152728" sldId="297"/>
            <ac:spMk id="65" creationId="{00000000-0000-0000-0000-000000000000}"/>
          </ac:spMkLst>
        </pc:spChg>
      </pc:sldChg>
      <pc:sldChg chg="addSp delSp modSp add mod">
        <pc:chgData name="Sonia Essobmadje" userId="f2482b20-3bc4-407e-8c5e-3c2a547802b7" providerId="ADAL" clId="{3A809551-3792-4D00-99D8-2F1CF40770F2}" dt="2026-06-30T22:24:28.317" v="627" actId="20577"/>
        <pc:sldMkLst>
          <pc:docMk/>
          <pc:sldMk cId="3486354743" sldId="298"/>
        </pc:sldMkLst>
        <pc:spChg chg="mod">
          <ac:chgData name="Sonia Essobmadje" userId="f2482b20-3bc4-407e-8c5e-3c2a547802b7" providerId="ADAL" clId="{3A809551-3792-4D00-99D8-2F1CF40770F2}" dt="2026-06-30T22:05:18.106" v="613" actId="26606"/>
          <ac:spMkLst>
            <pc:docMk/>
            <pc:sldMk cId="3486354743" sldId="298"/>
            <ac:spMk id="3" creationId="{72927411-10F7-21CA-A1FB-280D132D22BD}"/>
          </ac:spMkLst>
        </pc:spChg>
        <pc:spChg chg="mod">
          <ac:chgData name="Sonia Essobmadje" userId="f2482b20-3bc4-407e-8c5e-3c2a547802b7" providerId="ADAL" clId="{3A809551-3792-4D00-99D8-2F1CF40770F2}" dt="2026-06-30T19:00:07.188" v="158" actId="26606"/>
          <ac:spMkLst>
            <pc:docMk/>
            <pc:sldMk cId="3486354743" sldId="298"/>
            <ac:spMk id="10" creationId="{72E09D2F-0351-A736-682B-C87332E16B58}"/>
          </ac:spMkLst>
        </pc:spChg>
        <pc:spChg chg="mod">
          <ac:chgData name="Sonia Essobmadje" userId="f2482b20-3bc4-407e-8c5e-3c2a547802b7" providerId="ADAL" clId="{3A809551-3792-4D00-99D8-2F1CF40770F2}" dt="2026-06-30T22:05:18.106" v="613" actId="26606"/>
          <ac:spMkLst>
            <pc:docMk/>
            <pc:sldMk cId="3486354743" sldId="298"/>
            <ac:spMk id="3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98"/>
            <ac:spMk id="3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98"/>
            <ac:spMk id="37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98"/>
            <ac:spMk id="4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98"/>
            <ac:spMk id="4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98"/>
            <ac:spMk id="4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98"/>
            <ac:spMk id="4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3486354743" sldId="298"/>
            <ac:spMk id="5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51:59.849" v="429" actId="26606"/>
          <ac:spMkLst>
            <pc:docMk/>
            <pc:sldMk cId="3486354743" sldId="298"/>
            <ac:spMk id="55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22:24:28.317" v="627" actId="20577"/>
          <ac:spMkLst>
            <pc:docMk/>
            <pc:sldMk cId="3486354743" sldId="298"/>
            <ac:spMk id="56" creationId="{00000000-0000-0000-0000-000000000000}"/>
          </ac:spMkLst>
        </pc:spChg>
        <pc:spChg chg="add del mod">
          <ac:chgData name="Sonia Essobmadje" userId="f2482b20-3bc4-407e-8c5e-3c2a547802b7" providerId="ADAL" clId="{3A809551-3792-4D00-99D8-2F1CF40770F2}" dt="2026-06-30T22:09:41.022" v="616" actId="478"/>
          <ac:spMkLst>
            <pc:docMk/>
            <pc:sldMk cId="3486354743" sldId="298"/>
            <ac:spMk id="57" creationId="{00000000-0000-0000-0000-000000000000}"/>
          </ac:spMkLst>
        </pc:spChg>
        <pc:spChg chg="del mod">
          <ac:chgData name="Sonia Essobmadje" userId="f2482b20-3bc4-407e-8c5e-3c2a547802b7" providerId="ADAL" clId="{3A809551-3792-4D00-99D8-2F1CF40770F2}" dt="2026-06-30T20:09:45.729" v="247" actId="478"/>
          <ac:spMkLst>
            <pc:docMk/>
            <pc:sldMk cId="3486354743" sldId="298"/>
            <ac:spMk id="58" creationId="{00000000-0000-0000-0000-000000000000}"/>
          </ac:spMkLst>
        </pc:spChg>
        <pc:spChg chg="del">
          <ac:chgData name="Sonia Essobmadje" userId="f2482b20-3bc4-407e-8c5e-3c2a547802b7" providerId="ADAL" clId="{3A809551-3792-4D00-99D8-2F1CF40770F2}" dt="2026-06-30T18:48:48.567" v="128" actId="478"/>
          <ac:spMkLst>
            <pc:docMk/>
            <pc:sldMk cId="3486354743" sldId="298"/>
            <ac:spMk id="59" creationId="{00000000-0000-0000-0000-000000000000}"/>
          </ac:spMkLst>
        </pc:spChg>
        <pc:picChg chg="del">
          <ac:chgData name="Sonia Essobmadje" userId="f2482b20-3bc4-407e-8c5e-3c2a547802b7" providerId="ADAL" clId="{3A809551-3792-4D00-99D8-2F1CF40770F2}" dt="2026-06-30T22:09:33.657" v="614" actId="478"/>
          <ac:picMkLst>
            <pc:docMk/>
            <pc:sldMk cId="3486354743" sldId="298"/>
            <ac:picMk id="31" creationId="{9D31DD1D-248E-955E-C7F9-C5621124B490}"/>
          </ac:picMkLst>
        </pc:picChg>
      </pc:sldChg>
      <pc:sldChg chg="addSp delSp modSp add mod">
        <pc:chgData name="Sonia Essobmadje" userId="f2482b20-3bc4-407e-8c5e-3c2a547802b7" providerId="ADAL" clId="{3A809551-3792-4D00-99D8-2F1CF40770F2}" dt="2026-06-30T22:14:02.601" v="618" actId="26606"/>
        <pc:sldMkLst>
          <pc:docMk/>
          <pc:sldMk cId="715006287" sldId="299"/>
        </pc:sldMkLst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715006287" sldId="299"/>
            <ac:spMk id="3" creationId="{E4C2FC96-745B-8874-E945-2131C758205F}"/>
          </ac:spMkLst>
        </pc:spChg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715006287" sldId="299"/>
            <ac:spMk id="4" creationId="{9A47792B-3DB4-699E-5F7D-A07D6E6CC46B}"/>
          </ac:spMkLst>
        </pc:spChg>
        <pc:spChg chg="mod">
          <ac:chgData name="Sonia Essobmadje" userId="f2482b20-3bc4-407e-8c5e-3c2a547802b7" providerId="ADAL" clId="{3A809551-3792-4D00-99D8-2F1CF40770F2}" dt="2026-06-30T22:14:02.601" v="618" actId="26606"/>
          <ac:spMkLst>
            <pc:docMk/>
            <pc:sldMk cId="715006287" sldId="299"/>
            <ac:spMk id="6" creationId="{0AD08CCF-027E-6DE0-7577-7D887D3B047B}"/>
          </ac:spMkLst>
        </pc:spChg>
        <pc:spChg chg="mod">
          <ac:chgData name="Sonia Essobmadje" userId="f2482b20-3bc4-407e-8c5e-3c2a547802b7" providerId="ADAL" clId="{3A809551-3792-4D00-99D8-2F1CF40770F2}" dt="2026-06-30T22:14:02.601" v="618" actId="26606"/>
          <ac:spMkLst>
            <pc:docMk/>
            <pc:sldMk cId="715006287" sldId="299"/>
            <ac:spMk id="18" creationId="{7857BB3A-47EA-1616-C5BC-3311935EB22F}"/>
          </ac:spMkLst>
        </pc:spChg>
        <pc:spChg chg="mod">
          <ac:chgData name="Sonia Essobmadje" userId="f2482b20-3bc4-407e-8c5e-3c2a547802b7" providerId="ADAL" clId="{3A809551-3792-4D00-99D8-2F1CF40770F2}" dt="2026-06-30T22:14:02.601" v="618" actId="26606"/>
          <ac:spMkLst>
            <pc:docMk/>
            <pc:sldMk cId="715006287" sldId="299"/>
            <ac:spMk id="3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19:54:44.224" v="185" actId="26606"/>
          <ac:spMkLst>
            <pc:docMk/>
            <pc:sldMk cId="715006287" sldId="299"/>
            <ac:spMk id="35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14:02.601" v="618" actId="26606"/>
          <ac:spMkLst>
            <pc:docMk/>
            <pc:sldMk cId="715006287" sldId="299"/>
            <ac:spMk id="38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14:02.601" v="618" actId="26606"/>
          <ac:spMkLst>
            <pc:docMk/>
            <pc:sldMk cId="715006287" sldId="299"/>
            <ac:spMk id="39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14:02.601" v="618" actId="26606"/>
          <ac:spMkLst>
            <pc:docMk/>
            <pc:sldMk cId="715006287" sldId="299"/>
            <ac:spMk id="42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14:02.601" v="618" actId="26606"/>
          <ac:spMkLst>
            <pc:docMk/>
            <pc:sldMk cId="715006287" sldId="299"/>
            <ac:spMk id="4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14:02.601" v="618" actId="26606"/>
          <ac:spMkLst>
            <pc:docMk/>
            <pc:sldMk cId="715006287" sldId="299"/>
            <ac:spMk id="4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2:14:02.601" v="618" actId="26606"/>
          <ac:spMkLst>
            <pc:docMk/>
            <pc:sldMk cId="715006287" sldId="299"/>
            <ac:spMk id="47" creationId="{00000000-0000-0000-0000-000000000000}"/>
          </ac:spMkLst>
        </pc:spChg>
        <pc:spChg chg="add del">
          <ac:chgData name="Sonia Essobmadje" userId="f2482b20-3bc4-407e-8c5e-3c2a547802b7" providerId="ADAL" clId="{3A809551-3792-4D00-99D8-2F1CF40770F2}" dt="2026-06-30T22:14:02.601" v="618" actId="26606"/>
          <ac:spMkLst>
            <pc:docMk/>
            <pc:sldMk cId="715006287" sldId="299"/>
            <ac:spMk id="48" creationId="{00000000-0000-0000-0000-000000000000}"/>
          </ac:spMkLst>
        </pc:spChg>
        <pc:spChg chg="del mod">
          <ac:chgData name="Sonia Essobmadje" userId="f2482b20-3bc4-407e-8c5e-3c2a547802b7" providerId="ADAL" clId="{3A809551-3792-4D00-99D8-2F1CF40770F2}" dt="2026-06-30T20:14:26.862" v="263" actId="21"/>
          <ac:spMkLst>
            <pc:docMk/>
            <pc:sldMk cId="715006287" sldId="299"/>
            <ac:spMk id="49" creationId="{00000000-0000-0000-0000-000000000000}"/>
          </ac:spMkLst>
        </pc:spChg>
        <pc:spChg chg="del">
          <ac:chgData name="Sonia Essobmadje" userId="f2482b20-3bc4-407e-8c5e-3c2a547802b7" providerId="ADAL" clId="{3A809551-3792-4D00-99D8-2F1CF40770F2}" dt="2026-06-30T18:51:48.271" v="150" actId="478"/>
          <ac:spMkLst>
            <pc:docMk/>
            <pc:sldMk cId="715006287" sldId="299"/>
            <ac:spMk id="50" creationId="{00000000-0000-0000-0000-000000000000}"/>
          </ac:spMkLst>
        </pc:spChg>
        <pc:picChg chg="del">
          <ac:chgData name="Sonia Essobmadje" userId="f2482b20-3bc4-407e-8c5e-3c2a547802b7" providerId="ADAL" clId="{3A809551-3792-4D00-99D8-2F1CF40770F2}" dt="2026-06-30T18:51:25.463" v="149" actId="478"/>
          <ac:picMkLst>
            <pc:docMk/>
            <pc:sldMk cId="715006287" sldId="299"/>
            <ac:picMk id="31" creationId="{13EABDC5-7203-929E-A01B-A83DD3BB024D}"/>
          </ac:picMkLst>
        </pc:picChg>
      </pc:sldChg>
      <pc:sldChg chg="modSp add mo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0" sldId="300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0" sldId="300"/>
            <ac:spMk id="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20:10.651" v="283" actId="26606"/>
          <ac:spMkLst>
            <pc:docMk/>
            <pc:sldMk cId="0" sldId="300"/>
            <ac:spMk id="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31:12.327" v="410" actId="255"/>
          <ac:spMkLst>
            <pc:docMk/>
            <pc:sldMk cId="0" sldId="300"/>
            <ac:spMk id="33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1:31:35.592" v="416" actId="108"/>
          <ac:spMkLst>
            <pc:docMk/>
            <pc:sldMk cId="0" sldId="300"/>
            <ac:spMk id="34" creationId="{00000000-0000-0000-0000-000000000000}"/>
          </ac:spMkLst>
        </pc:spChg>
      </pc:sldChg>
      <pc:sldChg chg="modSp add mod">
        <pc:chgData name="Sonia Essobmadje" userId="f2482b20-3bc4-407e-8c5e-3c2a547802b7" providerId="ADAL" clId="{3A809551-3792-4D00-99D8-2F1CF40770F2}" dt="2026-06-30T20:59:49.720" v="397" actId="20577"/>
        <pc:sldMkLst>
          <pc:docMk/>
          <pc:sldMk cId="0" sldId="301"/>
        </pc:sldMkLst>
        <pc:spChg chg="mod">
          <ac:chgData name="Sonia Essobmadje" userId="f2482b20-3bc4-407e-8c5e-3c2a547802b7" providerId="ADAL" clId="{3A809551-3792-4D00-99D8-2F1CF40770F2}" dt="2026-06-30T20:42:05.153" v="358" actId="26606"/>
          <ac:spMkLst>
            <pc:docMk/>
            <pc:sldMk cId="0" sldId="301"/>
            <ac:spMk id="4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42:51.494" v="359" actId="20577"/>
          <ac:spMkLst>
            <pc:docMk/>
            <pc:sldMk cId="0" sldId="301"/>
            <ac:spMk id="6" creationId="{00000000-0000-0000-0000-000000000000}"/>
          </ac:spMkLst>
        </pc:spChg>
        <pc:spChg chg="mod">
          <ac:chgData name="Sonia Essobmadje" userId="f2482b20-3bc4-407e-8c5e-3c2a547802b7" providerId="ADAL" clId="{3A809551-3792-4D00-99D8-2F1CF40770F2}" dt="2026-06-30T20:59:49.720" v="397" actId="20577"/>
          <ac:spMkLst>
            <pc:docMk/>
            <pc:sldMk cId="0" sldId="301"/>
            <ac:spMk id="29" creationId="{00000000-0000-0000-0000-000000000000}"/>
          </ac:spMkLst>
        </pc:spChg>
      </pc:sldChg>
      <pc:sldChg chg="modSp add mod ord">
        <pc:chgData name="Sonia Essobmadje" userId="f2482b20-3bc4-407e-8c5e-3c2a547802b7" providerId="ADAL" clId="{3A809551-3792-4D00-99D8-2F1CF40770F2}" dt="2026-06-30T21:38:59.558" v="420" actId="26606"/>
        <pc:sldMkLst>
          <pc:docMk/>
          <pc:sldMk cId="0" sldId="302"/>
        </pc:sldMkLst>
        <pc:spChg chg="mod">
          <ac:chgData name="Sonia Essobmadje" userId="f2482b20-3bc4-407e-8c5e-3c2a547802b7" providerId="ADAL" clId="{3A809551-3792-4D00-99D8-2F1CF40770F2}" dt="2026-06-30T21:38:59.558" v="420" actId="26606"/>
          <ac:spMkLst>
            <pc:docMk/>
            <pc:sldMk cId="0" sldId="302"/>
            <ac:spMk id="3" creationId="{00000000-0000-0000-0000-000000000000}"/>
          </ac:spMkLst>
        </pc:spChg>
      </pc:sldChg>
      <pc:sldChg chg="modSp add mod">
        <pc:chgData name="Sonia Essobmadje" userId="f2482b20-3bc4-407e-8c5e-3c2a547802b7" providerId="ADAL" clId="{3A809551-3792-4D00-99D8-2F1CF40770F2}" dt="2026-06-30T21:41:32.880" v="422" actId="122"/>
        <pc:sldMkLst>
          <pc:docMk/>
          <pc:sldMk cId="0" sldId="303"/>
        </pc:sldMkLst>
        <pc:spChg chg="mod">
          <ac:chgData name="Sonia Essobmadje" userId="f2482b20-3bc4-407e-8c5e-3c2a547802b7" providerId="ADAL" clId="{3A809551-3792-4D00-99D8-2F1CF40770F2}" dt="2026-06-30T21:41:32.880" v="422" actId="122"/>
          <ac:spMkLst>
            <pc:docMk/>
            <pc:sldMk cId="0" sldId="303"/>
            <ac:spMk id="4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Remittances 2024 (US$B)</c:v>
                </c:pt>
              </c:strCache>
            </c:strRef>
          </c:tx>
          <c:spPr>
            <a:solidFill>
              <a:srgbClr val="006A98"/>
            </a:solidFill>
          </c:spPr>
          <c:invertIfNegative val="1"/>
          <c:cat>
            <c:strRef>
              <c:f>Sheet1!$A$2:$A$7</c:f>
              <c:strCache>
                <c:ptCount val="6"/>
                <c:pt idx="0">
                  <c:v>Nigeria</c:v>
                </c:pt>
                <c:pt idx="1">
                  <c:v>Ethiopia</c:v>
                </c:pt>
                <c:pt idx="2">
                  <c:v>Kenya</c:v>
                </c:pt>
                <c:pt idx="3">
                  <c:v>Zimbabwe</c:v>
                </c:pt>
                <c:pt idx="4">
                  <c:v>Ghana</c:v>
                </c:pt>
                <c:pt idx="5">
                  <c:v>Other SSA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21.3</c:v>
                </c:pt>
                <c:pt idx="1">
                  <c:v>7.1</c:v>
                </c:pt>
                <c:pt idx="2">
                  <c:v>5</c:v>
                </c:pt>
                <c:pt idx="3">
                  <c:v>3.5</c:v>
                </c:pt>
                <c:pt idx="4">
                  <c:v>3</c:v>
                </c:pt>
                <c:pt idx="5">
                  <c:v>15.9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D08C-4193-86E9-109C3CC68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027336"/>
        <c:axId val="2113994440"/>
      </c:barChart>
      <c:catAx>
        <c:axId val="2068027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3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9EB61-36F7-810F-BAE2-B53746641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0088805-EFA1-6DBE-8606-B74C1EAE0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B4EB9D6-79B0-739E-7A0A-345698D12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2A6F04-D507-98C9-C81B-51F539CF6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7578-237B-4B2D-97FF-4104DD0347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1BC6-02B5-1699-675D-693BB24E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6FF06B-E47E-667D-2016-D7FD867C3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B90D85F-BB23-EB43-E092-4F2ADABCC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2EC0E7-84B6-4B99-6D0B-0A73D2F88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B7578-237B-4B2D-97FF-4104DD034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55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1BC6-02B5-1699-675D-693BB24EF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6FF06B-E47E-667D-2016-D7FD867C3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B90D85F-BB23-EB43-E092-4F2ADABCC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2EC0E7-84B6-4B99-6D0B-0A73D2F88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B7578-237B-4B2D-97FF-4104DD034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5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4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8DA6-A465-140A-96D4-96CBF1D3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0FAF82-18FA-EDEA-DF10-409D5F006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E229F8E-4CE3-42BB-0137-3EF020D4D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AE8A44-9D94-6576-1CF0-2A1A542F4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B7578-237B-4B2D-97FF-4104DD034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9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8DA6-A465-140A-96D4-96CBF1D3A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0FAF82-18FA-EDEA-DF10-409D5F006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E229F8E-4CE3-42BB-0137-3EF020D4D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AE8A44-9D94-6576-1CF0-2A1A542F4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B7578-237B-4B2D-97FF-4104DD034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92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F2D90-182F-DEE7-EE3E-FD6945961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455029-1FD3-7B0D-A671-FA1D8F8CF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3660889-C795-856A-C118-5E933E2B7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12DA60-BE93-77C6-9895-8C5CAEC17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7578-237B-4B2D-97FF-4104DD0347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620B2-BB81-7B4E-31D6-DEB96B7D8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42929A-BDA0-E911-65E7-2DDB955B3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1E1980D-6504-C123-24DD-2240BE5CE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B2F035-24B9-A25D-453B-68D84925A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7578-237B-4B2D-97FF-4104DD0347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4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F2D90-182F-DEE7-EE3E-FD6945961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8455029-1FD3-7B0D-A671-FA1D8F8CF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3660889-C795-856A-C118-5E933E2B7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12DA60-BE93-77C6-9895-8C5CAEC17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7578-237B-4B2D-97FF-4104DD0347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7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5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300" y="2334218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Cliquez pour modifier le style du titre principal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b="8520"/>
          <a:stretch>
            <a:fillRect/>
          </a:stretch>
        </p:blipFill>
        <p:spPr>
          <a:xfrm>
            <a:off x="711901" y="5222368"/>
            <a:ext cx="2638951" cy="1250433"/>
          </a:xfrm>
          <a:prstGeom prst="rect">
            <a:avLst/>
          </a:prstGeom>
        </p:spPr>
      </p:pic>
      <p:pic>
        <p:nvPicPr>
          <p:cNvPr id="10" name="Picture 9" descr="A close up of a logo  Description automatically generated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9501" y="433951"/>
            <a:ext cx="4376100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0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Modifier les styles de texte principaux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pic>
        <p:nvPicPr>
          <p:cNvPr id="7" name="Content Placeholder 4"/>
          <p:cNvPicPr>
            <a:picLocks noChangeAspect="1"/>
          </p:cNvPicPr>
          <p:nvPr userDrawn="1"/>
        </p:nvPicPr>
        <p:blipFill rotWithShape="1">
          <a:blip r:embed="rId2"/>
          <a:srcRect t="94676"/>
          <a:stretch>
            <a:fillRect/>
          </a:stretch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8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6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5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C5DF-25B6-4F34-8AF5-494DB7D4AC8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9A9C-4A15-4AF2-BB72-CC5CD69D3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7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ECA_faded_watermark.png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352800" y="685800"/>
            <a:ext cx="5486400" cy="5486400"/>
          </a:xfrm>
          <a:prstGeom prst="rect">
            <a:avLst/>
          </a:prstGeom>
        </p:spPr>
      </p:pic>
      <p:sp>
        <p:nvSpPr>
          <p:cNvPr id="6" name="Title 1"/>
          <p:cNvSpPr txBox="1"/>
          <p:nvPr/>
        </p:nvSpPr>
        <p:spPr bwMode="auto">
          <a:xfrm>
            <a:off x="820592" y="2091664"/>
            <a:ext cx="10550815" cy="325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18288" rIns="45720" bIns="1828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FFFFFF"/>
                </a:solidFill>
                <a:latin typeface="Lucida Sans" panose="020B0602030504020204" pitchFamily="34" charset="77"/>
                <a:ea typeface="+mj-ea"/>
                <a:cs typeface="+mj-cs"/>
                <a:sym typeface="Lucida Sans" panose="020B0602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  <a:sym typeface="Lucida Sans" panose="020B06020305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  <a:sym typeface="Lucida Sans" panose="020B06020305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  <a:sym typeface="Lucida Sans" panose="020B06020305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  <a:sym typeface="Lucida Sans" panose="020B0602030504020204" pitchFamily="34" charset="0"/>
              </a:defRPr>
            </a:lvl5pPr>
            <a:lvl6pPr marL="4572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  <a:sym typeface="Lucida Sans" panose="020B0602030504020204" pitchFamily="34" charset="0"/>
              </a:defRPr>
            </a:lvl6pPr>
            <a:lvl7pPr marL="9144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  <a:sym typeface="Lucida Sans" panose="020B0602030504020204" pitchFamily="34" charset="0"/>
              </a:defRPr>
            </a:lvl7pPr>
            <a:lvl8pPr marL="13716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  <a:sym typeface="Lucida Sans" panose="020B0602030504020204" pitchFamily="34" charset="0"/>
              </a:defRPr>
            </a:lvl8pPr>
            <a:lvl9pPr marL="1828800" algn="l" rtl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Lucida Sans" panose="020B0602030504020204" pitchFamily="34" charset="0"/>
                <a:sym typeface="Lucida Sans" panose="020B0602030504020204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2500" b="1" dirty="0">
                <a:solidFill>
                  <a:srgbClr val="003E63"/>
                </a:solidFill>
                <a:latin typeface="Calibri"/>
              </a:rPr>
              <a:t>3.2. Strengthening Domestic Private Business and Finance</a:t>
            </a:r>
            <a:endParaRPr lang="en-US" sz="2400" dirty="0">
              <a:solidFill>
                <a:srgbClr val="000000"/>
              </a:solidFill>
              <a:latin typeface="Times New Roman" panose="02020503050405090304" pitchFamily="18" charset="0"/>
              <a:cs typeface="Arial" panose="020B060402020209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900" b="0" dirty="0">
                <a:solidFill>
                  <a:srgbClr val="006A98"/>
                </a:solidFill>
                <a:latin typeface="Calibri"/>
              </a:rPr>
              <a:t>Mobilizing domestic savings into enterprise investment</a:t>
            </a:r>
          </a:p>
          <a:p>
            <a:pPr algn="ctr">
              <a:spcAft>
                <a:spcPts val="0"/>
              </a:spcAft>
            </a:pPr>
            <a:r>
              <a:rPr lang="en-US" sz="1700" b="1" dirty="0">
                <a:solidFill>
                  <a:srgbClr val="141B20"/>
                </a:solidFill>
                <a:latin typeface="Calibri"/>
              </a:rPr>
              <a:t>Conference Room 6</a:t>
            </a:r>
          </a:p>
          <a:p>
            <a:pPr algn="ctr">
              <a:spcAft>
                <a:spcPts val="0"/>
              </a:spcAft>
            </a:pPr>
            <a:endParaRPr lang="en-US" sz="1700" b="1" dirty="0">
              <a:solidFill>
                <a:srgbClr val="141B20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lang="en-US" sz="1500" b="1" dirty="0">
                <a:solidFill>
                  <a:srgbClr val="006A98"/>
                </a:solidFill>
                <a:latin typeface="Calibri"/>
              </a:rPr>
              <a:t>Ms. Sonia ESSOBMADJE, Section Chief</a:t>
            </a:r>
          </a:p>
          <a:p>
            <a:pPr algn="ctr">
              <a:spcAft>
                <a:spcPts val="0"/>
              </a:spcAft>
            </a:pPr>
            <a:r>
              <a:rPr lang="en-US" sz="1400" b="0" dirty="0">
                <a:solidFill>
                  <a:srgbClr val="006A98"/>
                </a:solidFill>
                <a:latin typeface="Calibri"/>
              </a:rPr>
              <a:t>Macroeconomic, Finance, Governance and Planning Division</a:t>
            </a:r>
          </a:p>
          <a:p>
            <a:pPr algn="ctr">
              <a:spcAft>
                <a:spcPts val="0"/>
              </a:spcAft>
            </a:pPr>
            <a:r>
              <a:rPr lang="en-US" sz="1400" b="0" dirty="0">
                <a:solidFill>
                  <a:srgbClr val="006A98"/>
                </a:solidFill>
                <a:latin typeface="Calibri"/>
              </a:rPr>
              <a:t>Economic Commission for Africa</a:t>
            </a:r>
          </a:p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006A98"/>
                </a:solidFill>
                <a:latin typeface="Calibri"/>
              </a:rPr>
              <a:t>01 July 2026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" y="1051560"/>
            <a:ext cx="8229600" cy="18288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49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728" y="109728"/>
            <a:ext cx="457200" cy="521207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9</a:t>
            </a:r>
            <a:endParaRPr lang="en-US" sz="16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63212"/>
            <a:ext cx="9006840" cy="406265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Option 2: mobilize domestic institutional capital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3000" y="866269"/>
            <a:ext cx="9509760" cy="498598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Pension funds</a:t>
            </a:r>
            <a:r>
              <a:rPr sz="1500" b="0">
                <a:solidFill>
                  <a:srgbClr val="003E63"/>
                </a:solidFill>
                <a:latin typeface="Calibri"/>
              </a:rPr>
              <a:t>, </a:t>
            </a:r>
            <a:r>
              <a:rPr lang="en-US" sz="1500" b="0">
                <a:solidFill>
                  <a:srgbClr val="003E63"/>
                </a:solidFill>
                <a:latin typeface="Calibri"/>
              </a:rPr>
              <a:t>insurers and development banks can provide patient </a:t>
            </a:r>
            <a:r>
              <a:rPr sz="1500" b="0">
                <a:solidFill>
                  <a:srgbClr val="003E63"/>
                </a:solidFill>
                <a:latin typeface="Calibri"/>
              </a:rPr>
              <a:t>local-currency </a:t>
            </a:r>
            <a:r>
              <a:rPr lang="en-US" sz="1500" b="0">
                <a:solidFill>
                  <a:srgbClr val="003E63"/>
                </a:solidFill>
                <a:latin typeface="Calibri"/>
              </a:rPr>
              <a:t>capital if investable opportunities and safeguards exist</a:t>
            </a:r>
            <a:r>
              <a:rPr sz="1500" b="0">
                <a:solidFill>
                  <a:srgbClr val="003E63"/>
                </a:solidFill>
                <a:latin typeface="Calibri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1248" y="1389888"/>
            <a:ext cx="2788920" cy="123790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50976" y="1442466"/>
            <a:ext cx="2569463" cy="411480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2700" b="1">
                <a:solidFill>
                  <a:srgbClr val="006A98"/>
                </a:solidFill>
                <a:latin typeface="Calibri"/>
              </a:rPr>
              <a:t>&gt;$1.1T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812" y="2016252"/>
            <a:ext cx="2894075" cy="484632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estimated 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African domestic capital in pensions,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insurers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, public development banks 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SWFs</a:t>
            </a:r>
            <a:endParaRPr sz="1400" b="0" dirty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0480" y="1389888"/>
            <a:ext cx="2788920" cy="123790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50208" y="1442466"/>
            <a:ext cx="2569463" cy="411480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2700" b="1">
                <a:solidFill>
                  <a:srgbClr val="70AD47"/>
                </a:solidFill>
                <a:latin typeface="Calibri"/>
              </a:rPr>
              <a:t>12% GDP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5072" y="2016252"/>
            <a:ext cx="2459736" cy="365759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sz="1400" b="0" dirty="0">
                <a:solidFill>
                  <a:srgbClr val="141B20"/>
                </a:solidFill>
                <a:latin typeface="Calibri"/>
              </a:rPr>
              <a:t>Kenya pension-fund assets — a growing source of domestic long-term finance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39712" y="1389888"/>
            <a:ext cx="2788920" cy="123790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949440" y="1442466"/>
            <a:ext cx="2569463" cy="411480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2700" b="1">
                <a:solidFill>
                  <a:srgbClr val="ED7D31"/>
                </a:solidFill>
                <a:latin typeface="Calibri"/>
              </a:rPr>
              <a:t>$5B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4304" y="2016252"/>
            <a:ext cx="2459736" cy="365759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sz="1400" b="0" dirty="0">
                <a:solidFill>
                  <a:srgbClr val="141B20"/>
                </a:solidFill>
                <a:latin typeface="Calibri"/>
              </a:rPr>
              <a:t>assets represented by Kenya’s pension consortium KEPFIC across 24 member funds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738360" y="1389888"/>
            <a:ext cx="1847088" cy="123790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848088" y="1442466"/>
            <a:ext cx="1380744" cy="411480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2700" b="1" dirty="0">
                <a:solidFill>
                  <a:srgbClr val="003E63"/>
                </a:solidFill>
                <a:latin typeface="Calibri"/>
              </a:rPr>
              <a:t>$113M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2952" y="2016252"/>
            <a:ext cx="1549908" cy="420624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sz="1400" b="0" dirty="0">
                <a:solidFill>
                  <a:srgbClr val="141B20"/>
                </a:solidFill>
                <a:latin typeface="Calibri"/>
              </a:rPr>
              <a:t>mobilized by KEPFIC into two housing projects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2779776"/>
            <a:ext cx="10287000" cy="274320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1700" b="1">
                <a:solidFill>
                  <a:srgbClr val="003E63"/>
                </a:solidFill>
                <a:latin typeface="Calibri"/>
              </a:rPr>
              <a:t>Why domestic investors hesitate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2960" y="3246120"/>
            <a:ext cx="2423160" cy="114300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960120" y="3401568"/>
            <a:ext cx="2148840" cy="219456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Pipeline risk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7552" y="3730752"/>
            <a:ext cx="2084831" cy="402336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few prepared, rated and structured projects with predictable cash flows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11879" y="3246120"/>
            <a:ext cx="2423160" cy="114300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3749039" y="3401568"/>
            <a:ext cx="2148840" cy="219456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Regulatory limits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20439" y="3730751"/>
            <a:ext cx="2575561" cy="658369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sz="1400" b="0" dirty="0">
                <a:solidFill>
                  <a:srgbClr val="141B20"/>
                </a:solidFill>
                <a:latin typeface="Calibri"/>
              </a:rPr>
              <a:t>investment rules may restrict alternative assets or local-currency infrastructure exposure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00800" y="3246120"/>
            <a:ext cx="2423160" cy="114300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537960" y="3401568"/>
            <a:ext cx="2148840" cy="219456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Liquidity mismatch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5392" y="3730752"/>
            <a:ext cx="2084831" cy="402336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funds need prudential protection and a clear path to exit or refinance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189719" y="3246120"/>
            <a:ext cx="2423160" cy="114300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3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9326880" y="3401568"/>
            <a:ext cx="2148840" cy="219456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Information gaps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54311" y="3730752"/>
            <a:ext cx="2084831" cy="402336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limited project data, credit ratings, benchmarks and performance track records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05840" y="4892040"/>
            <a:ext cx="10149840" cy="713232"/>
          </a:xfrm>
          <a:prstGeom prst="rect">
            <a:avLst/>
          </a:prstGeom>
          <a:solidFill>
            <a:srgbClr val="EAF4F8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1170432" y="5001768"/>
            <a:ext cx="9829800" cy="201168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1500" b="1" dirty="0">
                <a:solidFill>
                  <a:srgbClr val="003E63"/>
                </a:solidFill>
                <a:latin typeface="Calibri"/>
              </a:rPr>
              <a:t>Policy lever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0432" y="5285232"/>
            <a:ext cx="9829800" cy="219456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/>
            <a:r>
              <a:rPr sz="1500" b="1" dirty="0">
                <a:solidFill>
                  <a:srgbClr val="003E63"/>
                </a:solidFill>
                <a:latin typeface="Calibri"/>
              </a:rPr>
              <a:t>Enable prudently diversified pension and insurance investment while using guarantees, ratings and pooled vehicles to protect beneficiaries.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" y="6327648"/>
            <a:ext cx="10972800" cy="201168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l">
              <a:spcAft>
                <a:spcPts val="0"/>
              </a:spcAft>
            </a:pPr>
            <a:r>
              <a:rPr sz="800" b="0">
                <a:solidFill>
                  <a:srgbClr val="5A5A5A"/>
                </a:solidFill>
                <a:latin typeface="Calibri"/>
              </a:rPr>
              <a:t>Sources: AFC State of Africa’s Infrastructure Report 2025; IFC story on Kenya Pension Funds Investment Consortium.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26060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52120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78181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104241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130302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156362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182422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4" name="Rectangle 43"/>
          <p:cNvSpPr/>
          <p:nvPr/>
        </p:nvSpPr>
        <p:spPr>
          <a:xfrm>
            <a:off x="208483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234543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260604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286664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312724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9" name="Rectangle 48"/>
          <p:cNvSpPr/>
          <p:nvPr/>
        </p:nvSpPr>
        <p:spPr>
          <a:xfrm>
            <a:off x="338785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364845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390906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416966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443026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469087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>
            <a:off x="495147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521208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547268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573328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>
            <a:off x="599389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625449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>
            <a:off x="651510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677570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703630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729691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5" name="Rectangle 64"/>
          <p:cNvSpPr/>
          <p:nvPr/>
        </p:nvSpPr>
        <p:spPr>
          <a:xfrm>
            <a:off x="755751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>
            <a:off x="781812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7" name="Rectangle 66"/>
          <p:cNvSpPr/>
          <p:nvPr/>
        </p:nvSpPr>
        <p:spPr>
          <a:xfrm>
            <a:off x="807872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8" name="Rectangle 67"/>
          <p:cNvSpPr/>
          <p:nvPr/>
        </p:nvSpPr>
        <p:spPr>
          <a:xfrm>
            <a:off x="833932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859993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0" name="Rectangle 69"/>
          <p:cNvSpPr/>
          <p:nvPr/>
        </p:nvSpPr>
        <p:spPr>
          <a:xfrm>
            <a:off x="886053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>
            <a:off x="912114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2" name="Rectangle 71"/>
          <p:cNvSpPr/>
          <p:nvPr/>
        </p:nvSpPr>
        <p:spPr>
          <a:xfrm>
            <a:off x="938174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964234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>
            <a:off x="990295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5" name="Rectangle 74"/>
          <p:cNvSpPr/>
          <p:nvPr/>
        </p:nvSpPr>
        <p:spPr>
          <a:xfrm>
            <a:off x="1016355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1042416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1068476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8" name="Rectangle 77"/>
          <p:cNvSpPr/>
          <p:nvPr/>
        </p:nvSpPr>
        <p:spPr>
          <a:xfrm>
            <a:off x="1094536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9" name="Rectangle 78"/>
          <p:cNvSpPr/>
          <p:nvPr/>
        </p:nvSpPr>
        <p:spPr>
          <a:xfrm>
            <a:off x="1120597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0" name="Rectangle 79"/>
          <p:cNvSpPr/>
          <p:nvPr/>
        </p:nvSpPr>
        <p:spPr>
          <a:xfrm>
            <a:off x="1146657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1" name="Rectangle 80"/>
          <p:cNvSpPr/>
          <p:nvPr/>
        </p:nvSpPr>
        <p:spPr>
          <a:xfrm>
            <a:off x="1172718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1198778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728" y="109728"/>
            <a:ext cx="457200" cy="521207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77831"/>
            <a:ext cx="9006840" cy="37702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Option 3: package finance instruments around firm needs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3000" y="866269"/>
            <a:ext cx="9509760" cy="498598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Member states can combine bank finance, alternative mechanisms and capital-market bridges so each enterprise segment receives the right type of capital.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1600200"/>
            <a:ext cx="2029968" cy="141732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777240" y="1737360"/>
            <a:ext cx="402336" cy="402336"/>
          </a:xfrm>
          <a:prstGeom prst="round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77240" y="1819656"/>
            <a:ext cx="402336" cy="164592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0160" y="1737360"/>
            <a:ext cx="1280160" cy="269304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Diagnose need</a:t>
            </a:r>
            <a:endParaRPr lang="en-US"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" y="2139696"/>
            <a:ext cx="1664208" cy="684803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working capital, asset finance, trade</a:t>
            </a:r>
            <a:r>
              <a:rPr sz="1400" b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expansion or equity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7752" y="1993392"/>
            <a:ext cx="329184" cy="347472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3000" b="1">
                <a:solidFill>
                  <a:srgbClr val="006A98"/>
                </a:solidFill>
                <a:latin typeface="Calibri"/>
              </a:rPr>
              <a:t>›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44368" y="1600200"/>
            <a:ext cx="2029968" cy="141732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3035808" y="1737360"/>
            <a:ext cx="402336" cy="402336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035808" y="1819656"/>
            <a:ext cx="402336" cy="164592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8728" y="1737360"/>
            <a:ext cx="1280160" cy="500137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Strengthen channels</a:t>
            </a:r>
            <a:endParaRPr lang="en-US"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7248" y="2139696"/>
            <a:ext cx="1664208" cy="90024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bank/MFI/NDB credit lines, SME capacity and risk-based products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6320" y="1993392"/>
            <a:ext cx="329184" cy="347472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3000" b="1">
                <a:solidFill>
                  <a:srgbClr val="70AD47"/>
                </a:solidFill>
                <a:latin typeface="Calibri"/>
              </a:rPr>
              <a:t>›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02936" y="1600200"/>
            <a:ext cx="2029968" cy="141732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5294376" y="1737360"/>
            <a:ext cx="402336" cy="402336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5294376" y="1819656"/>
            <a:ext cx="402336" cy="164592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7296" y="1737360"/>
            <a:ext cx="1280160" cy="269304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De-risk finance</a:t>
            </a:r>
            <a:endParaRPr lang="en-US"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5816" y="2139696"/>
            <a:ext cx="1664208" cy="684803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guarantees, movable collateral registries, credit information and portfolio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04888" y="1993392"/>
            <a:ext cx="329184" cy="347472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3000" b="1">
                <a:solidFill>
                  <a:srgbClr val="ED7D31"/>
                </a:solidFill>
                <a:latin typeface="Calibri"/>
              </a:rPr>
              <a:t>›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461504" y="1600200"/>
            <a:ext cx="2029968" cy="141732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6" name="Rounded Rectangle 25"/>
          <p:cNvSpPr/>
          <p:nvPr/>
        </p:nvSpPr>
        <p:spPr>
          <a:xfrm>
            <a:off x="7552944" y="1737360"/>
            <a:ext cx="402336" cy="40233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7552944" y="1819656"/>
            <a:ext cx="402336" cy="164592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55864" y="1737360"/>
            <a:ext cx="1280160" cy="500137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Add mechanisms</a:t>
            </a:r>
            <a:endParaRPr lang="en-US"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44383" y="2139696"/>
            <a:ext cx="1664208" cy="90024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leasing, factoring</a:t>
            </a:r>
            <a:r>
              <a:rPr sz="1400" b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supply-chain finance</a:t>
            </a:r>
            <a:r>
              <a:rPr sz="1400" b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fintech and warehouse receipts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63456" y="1993392"/>
            <a:ext cx="329184" cy="347472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3000" b="1">
                <a:solidFill>
                  <a:srgbClr val="FFC000"/>
                </a:solidFill>
                <a:latin typeface="Calibri"/>
              </a:rPr>
              <a:t>›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720072" y="1600200"/>
            <a:ext cx="2029968" cy="141732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3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9811512" y="1737360"/>
            <a:ext cx="402336" cy="402336"/>
          </a:xfrm>
          <a:prstGeom prst="roundRect">
            <a:avLst/>
          </a:prstGeom>
          <a:solidFill>
            <a:srgbClr val="003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9811512" y="1819656"/>
            <a:ext cx="402336" cy="164592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14432" y="1737360"/>
            <a:ext cx="1280160" cy="269304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Connect markets</a:t>
            </a:r>
            <a:endParaRPr lang="en-US"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2952" y="2139696"/>
            <a:ext cx="1664208" cy="684803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MSME listings, SME bonds, funds</a:t>
            </a:r>
            <a:r>
              <a:rPr sz="1400" b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private placements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institutional investors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8680" y="3429000"/>
            <a:ext cx="10378440" cy="300082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Financing tools that support private firms</a:t>
            </a:r>
            <a:endParaRPr lang="en-US" sz="17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0120" y="3886200"/>
            <a:ext cx="3246120" cy="1371598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1124712" y="4041648"/>
            <a:ext cx="2916936" cy="269304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Bank finance &amp; guarantees</a:t>
            </a:r>
            <a:endParaRPr lang="en-US"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88720" y="4379976"/>
            <a:ext cx="2788920" cy="90024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Credit lines, portfolio guarantees and risk-based SME products expand lending while protecting financial stability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  <a:endParaRPr lang="en-US"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63440" y="3886200"/>
            <a:ext cx="3246120" cy="13716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828031" y="4041648"/>
            <a:ext cx="2916936" cy="269304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Working-capital mechanisms</a:t>
            </a:r>
            <a:endParaRPr lang="en-US"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92040" y="4379976"/>
            <a:ext cx="2788920" cy="90024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srgbClr val="141B20"/>
                </a:solidFill>
                <a:latin typeface="Calibri"/>
              </a:rPr>
              <a:t>Trade finance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 dirty="0">
                <a:solidFill>
                  <a:srgbClr val="141B20"/>
                </a:solidFill>
                <a:latin typeface="Calibri"/>
              </a:rPr>
              <a:t>factoring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 dirty="0">
                <a:solidFill>
                  <a:srgbClr val="141B20"/>
                </a:solidFill>
                <a:latin typeface="Calibri"/>
              </a:rPr>
              <a:t>leasing and supply-chain finance turn invoices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 dirty="0">
                <a:solidFill>
                  <a:srgbClr val="141B20"/>
                </a:solidFill>
                <a:latin typeface="Calibri"/>
              </a:rPr>
              <a:t>equipment and inventory into usable collateral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.</a:t>
            </a:r>
            <a:endParaRPr lang="en-US" sz="1400" b="0" dirty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366760" y="3886199"/>
            <a:ext cx="3246120" cy="1371599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8531352" y="4041648"/>
            <a:ext cx="2916936" cy="269304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Capital-market bridge</a:t>
            </a:r>
            <a:endParaRPr lang="en-US"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95360" y="4379976"/>
            <a:ext cx="2788920" cy="684803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MSME listings</a:t>
            </a:r>
            <a:r>
              <a:rPr sz="1400" b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SME funds and private placements connect growth firms and lenders to domestic investors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  <a:endParaRPr lang="en-US"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" y="6327648"/>
            <a:ext cx="10972800" cy="161583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l">
              <a:spcAft>
                <a:spcPts val="0"/>
              </a:spcAft>
            </a:pPr>
            <a:r>
              <a:rPr lang="en-US" sz="750" b="0">
                <a:solidFill>
                  <a:srgbClr val="141B20"/>
                </a:solidFill>
                <a:latin typeface="Calibri"/>
              </a:rPr>
              <a:t>Sources: EIB Finance in Africa 2024; UNCTAD supply-chain finance in African markets; ILO credit guarantee schemes; OECD Africa Capital Markets Report 2025.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26060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52120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78181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104241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130302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>
            <a:off x="156362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182422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208483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234543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>
            <a:off x="260604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286664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>
            <a:off x="312724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338785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364845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390906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5" name="Rectangle 64"/>
          <p:cNvSpPr/>
          <p:nvPr/>
        </p:nvSpPr>
        <p:spPr>
          <a:xfrm>
            <a:off x="416966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>
            <a:off x="443026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7" name="Rectangle 66"/>
          <p:cNvSpPr/>
          <p:nvPr/>
        </p:nvSpPr>
        <p:spPr>
          <a:xfrm>
            <a:off x="469087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8" name="Rectangle 67"/>
          <p:cNvSpPr/>
          <p:nvPr/>
        </p:nvSpPr>
        <p:spPr>
          <a:xfrm>
            <a:off x="495147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521208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0" name="Rectangle 69"/>
          <p:cNvSpPr/>
          <p:nvPr/>
        </p:nvSpPr>
        <p:spPr>
          <a:xfrm>
            <a:off x="547268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>
            <a:off x="573328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2" name="Rectangle 71"/>
          <p:cNvSpPr/>
          <p:nvPr/>
        </p:nvSpPr>
        <p:spPr>
          <a:xfrm>
            <a:off x="599389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625449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>
            <a:off x="651510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5" name="Rectangle 74"/>
          <p:cNvSpPr/>
          <p:nvPr/>
        </p:nvSpPr>
        <p:spPr>
          <a:xfrm>
            <a:off x="677570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703630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729691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8" name="Rectangle 77"/>
          <p:cNvSpPr/>
          <p:nvPr/>
        </p:nvSpPr>
        <p:spPr>
          <a:xfrm>
            <a:off x="755751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9" name="Rectangle 78"/>
          <p:cNvSpPr/>
          <p:nvPr/>
        </p:nvSpPr>
        <p:spPr>
          <a:xfrm>
            <a:off x="781812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0" name="Rectangle 79"/>
          <p:cNvSpPr/>
          <p:nvPr/>
        </p:nvSpPr>
        <p:spPr>
          <a:xfrm>
            <a:off x="807872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1" name="Rectangle 80"/>
          <p:cNvSpPr/>
          <p:nvPr/>
        </p:nvSpPr>
        <p:spPr>
          <a:xfrm>
            <a:off x="833932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859993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3" name="Rectangle 82"/>
          <p:cNvSpPr/>
          <p:nvPr/>
        </p:nvSpPr>
        <p:spPr>
          <a:xfrm>
            <a:off x="886053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4" name="Rectangle 83"/>
          <p:cNvSpPr/>
          <p:nvPr/>
        </p:nvSpPr>
        <p:spPr>
          <a:xfrm>
            <a:off x="912114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5" name="Rectangle 84"/>
          <p:cNvSpPr/>
          <p:nvPr/>
        </p:nvSpPr>
        <p:spPr>
          <a:xfrm>
            <a:off x="938174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6" name="Rectangle 85"/>
          <p:cNvSpPr/>
          <p:nvPr/>
        </p:nvSpPr>
        <p:spPr>
          <a:xfrm>
            <a:off x="964234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7" name="Rectangle 86"/>
          <p:cNvSpPr/>
          <p:nvPr/>
        </p:nvSpPr>
        <p:spPr>
          <a:xfrm>
            <a:off x="990295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8" name="Rectangle 87"/>
          <p:cNvSpPr/>
          <p:nvPr/>
        </p:nvSpPr>
        <p:spPr>
          <a:xfrm>
            <a:off x="1016355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9" name="Rectangle 88"/>
          <p:cNvSpPr/>
          <p:nvPr/>
        </p:nvSpPr>
        <p:spPr>
          <a:xfrm>
            <a:off x="1042416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0" name="Rectangle 89"/>
          <p:cNvSpPr/>
          <p:nvPr/>
        </p:nvSpPr>
        <p:spPr>
          <a:xfrm>
            <a:off x="1068476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1" name="Rectangle 90"/>
          <p:cNvSpPr/>
          <p:nvPr/>
        </p:nvSpPr>
        <p:spPr>
          <a:xfrm>
            <a:off x="1094536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2" name="Rectangle 91"/>
          <p:cNvSpPr/>
          <p:nvPr/>
        </p:nvSpPr>
        <p:spPr>
          <a:xfrm>
            <a:off x="1120597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3" name="Rectangle 92"/>
          <p:cNvSpPr/>
          <p:nvPr/>
        </p:nvSpPr>
        <p:spPr>
          <a:xfrm>
            <a:off x="1146657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4" name="Rectangle 93"/>
          <p:cNvSpPr/>
          <p:nvPr/>
        </p:nvSpPr>
        <p:spPr>
          <a:xfrm>
            <a:off x="1172718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5" name="Rectangle 94"/>
          <p:cNvSpPr/>
          <p:nvPr/>
        </p:nvSpPr>
        <p:spPr>
          <a:xfrm>
            <a:off x="1198778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6" name="Rounded Rectangle 95"/>
          <p:cNvSpPr/>
          <p:nvPr/>
        </p:nvSpPr>
        <p:spPr>
          <a:xfrm>
            <a:off x="987552" y="5532120"/>
            <a:ext cx="10149840" cy="530352"/>
          </a:xfrm>
          <a:prstGeom prst="roundRect">
            <a:avLst/>
          </a:prstGeom>
          <a:solidFill>
            <a:srgbClr val="F5F7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7" name="TextBox 96"/>
          <p:cNvSpPr txBox="1"/>
          <p:nvPr/>
        </p:nvSpPr>
        <p:spPr>
          <a:xfrm>
            <a:off x="1170432" y="5544496"/>
            <a:ext cx="9784080" cy="487313"/>
          </a:xfrm>
          <a:prstGeom prst="rect">
            <a:avLst/>
          </a:prstGeom>
          <a:noFill/>
        </p:spPr>
        <p:txBody>
          <a:bodyPr wrap="square" lIns="38100" tIns="12700" rIns="38100" bIns="1270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sz="1500" b="1" dirty="0">
                <a:solidFill>
                  <a:srgbClr val="003E63"/>
                </a:solidFill>
                <a:latin typeface="Calibri"/>
              </a:rPr>
              <a:t>Policy lever:</a:t>
            </a:r>
            <a:endParaRPr lang="en-US" sz="1500" b="1" dirty="0">
              <a:solidFill>
                <a:srgbClr val="003E63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sz="1500" b="1" dirty="0">
                <a:solidFill>
                  <a:srgbClr val="003E63"/>
                </a:solidFill>
                <a:latin typeface="Calibri"/>
              </a:rPr>
              <a:t> assign each instrument to a channel owner, risk-sharing tool and measurable MSME or growth-firm outcome.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728" y="109728"/>
            <a:ext cx="457200" cy="521207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11</a:t>
            </a:r>
            <a:endParaRPr lang="en-US" sz="16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63212"/>
            <a:ext cx="9006840" cy="406265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2300" b="1">
                <a:solidFill>
                  <a:srgbClr val="141B20"/>
                </a:solidFill>
                <a:latin typeface="Calibri"/>
              </a:rPr>
              <a:t>Option 4: movable collateral registry unlocks secured MSME lending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3000" y="866269"/>
            <a:ext cx="9509760" cy="498598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500" b="0">
                <a:solidFill>
                  <a:srgbClr val="003E63"/>
                </a:solidFill>
                <a:latin typeface="Calibri"/>
              </a:rPr>
              <a:t>A registry lets firms pledge movable assets — inventory, receivables, equipment, livestock or farm produce — so lenders can verify priority and enforce rights.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1248" y="1389888"/>
            <a:ext cx="2788920" cy="123790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50976" y="1426464"/>
            <a:ext cx="2569463" cy="36576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2700" b="1">
                <a:solidFill>
                  <a:srgbClr val="006A98"/>
                </a:solidFill>
                <a:latin typeface="Calibri"/>
              </a:rPr>
              <a:t>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812" y="1865376"/>
            <a:ext cx="2894075" cy="566928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Ethiopia law created a modern secured-transactions framework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40480" y="1389888"/>
            <a:ext cx="2788920" cy="123790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950208" y="1426464"/>
            <a:ext cx="2569463" cy="36576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2700" b="1">
                <a:solidFill>
                  <a:srgbClr val="70AD47"/>
                </a:solidFill>
                <a:latin typeface="Calibri"/>
              </a:rPr>
              <a:t>91,615+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5072" y="1865376"/>
            <a:ext cx="2459736" cy="566928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registered notices in Ethiopia’s EMCR by May 2024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39712" y="1389888"/>
            <a:ext cx="2788920" cy="123790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949440" y="1426464"/>
            <a:ext cx="2569463" cy="36576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2700" b="1">
                <a:solidFill>
                  <a:srgbClr val="ED7D31"/>
                </a:solidFill>
                <a:latin typeface="Calibri"/>
              </a:rPr>
              <a:t>74%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4304" y="1865376"/>
            <a:ext cx="2459736" cy="566928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registered notices submitted by banks — highest users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738360" y="1389888"/>
            <a:ext cx="1847088" cy="123790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848088" y="1426464"/>
            <a:ext cx="1380744" cy="36576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2700" b="1">
                <a:solidFill>
                  <a:srgbClr val="003E63"/>
                </a:solidFill>
                <a:latin typeface="Calibri"/>
              </a:rPr>
              <a:t>6.3k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2952" y="1865376"/>
            <a:ext cx="1549908" cy="566928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SMEs reached via Ethiopia credit and leasing lines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2779776"/>
            <a:ext cx="10287000" cy="27432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General prerequisites for member states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2960" y="3246120"/>
            <a:ext cx="2423160" cy="114300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960120" y="3383280"/>
            <a:ext cx="2148840" cy="256032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Legal basis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7552" y="3712463"/>
            <a:ext cx="2084831" cy="640080"/>
          </a:xfrm>
          <a:prstGeom prst="rect">
            <a:avLst/>
          </a:prstGeom>
          <a:noFill/>
        </p:spPr>
        <p:txBody>
          <a:bodyPr wrap="square" lIns="25400" tIns="12700" rIns="254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law covers movable assets, priority and enforcement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11879" y="3246120"/>
            <a:ext cx="2423160" cy="114300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3749039" y="3383280"/>
            <a:ext cx="2148840" cy="256032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Digital registry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20439" y="3712463"/>
            <a:ext cx="2575561" cy="640080"/>
          </a:xfrm>
          <a:prstGeom prst="rect">
            <a:avLst/>
          </a:prstGeom>
          <a:noFill/>
        </p:spPr>
        <p:txBody>
          <a:bodyPr wrap="square" lIns="25400" tIns="12700" rIns="254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online filing, unique IDs, public search, low fees and data safeguards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00800" y="3246120"/>
            <a:ext cx="2423160" cy="114300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537960" y="3383280"/>
            <a:ext cx="2148840" cy="256032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Valuation &amp; enforcement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5392" y="3712463"/>
            <a:ext cx="2084831" cy="640080"/>
          </a:xfrm>
          <a:prstGeom prst="rect">
            <a:avLst/>
          </a:prstGeom>
          <a:noFill/>
        </p:spPr>
        <p:txBody>
          <a:bodyPr wrap="square" lIns="25400" tIns="12700" rIns="254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valuation standards, fast dispute resolution and predictable enforcement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189719" y="3246120"/>
            <a:ext cx="2423160" cy="114300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3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9326880" y="3383280"/>
            <a:ext cx="2148840" cy="256032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Market adoption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54311" y="3712463"/>
            <a:ext cx="2084831" cy="640080"/>
          </a:xfrm>
          <a:prstGeom prst="rect">
            <a:avLst/>
          </a:prstGeom>
          <a:noFill/>
        </p:spPr>
        <p:txBody>
          <a:bodyPr wrap="square" lIns="25400" tIns="12700" rIns="254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lender training, borrower awareness, adapted products and credit 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05840" y="5010912"/>
            <a:ext cx="10149840" cy="713232"/>
          </a:xfrm>
          <a:prstGeom prst="rect">
            <a:avLst/>
          </a:prstGeom>
          <a:solidFill>
            <a:srgbClr val="EAF4F8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1170432" y="5102352"/>
            <a:ext cx="9829800" cy="210312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500" b="1" dirty="0">
                <a:solidFill>
                  <a:srgbClr val="003E63"/>
                </a:solidFill>
                <a:latin typeface="Calibri"/>
              </a:rPr>
              <a:t>Policy lever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0432" y="5404104"/>
            <a:ext cx="9829800" cy="22860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500" b="1" dirty="0">
                <a:solidFill>
                  <a:srgbClr val="003E63"/>
                </a:solidFill>
                <a:latin typeface="Calibri"/>
              </a:rPr>
              <a:t>Works when lenders trust priority/enforcement and MSMEs know which assets can be pledged.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" y="6327648"/>
            <a:ext cx="10972800" cy="201168"/>
          </a:xfrm>
          <a:prstGeom prst="rect">
            <a:avLst/>
          </a:prstGeom>
          <a:noFill/>
        </p:spPr>
        <p:txBody>
          <a:bodyPr wrap="square" lIns="25400" tIns="12700" rIns="254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800" b="0">
                <a:solidFill>
                  <a:srgbClr val="5A5A5A"/>
                </a:solidFill>
                <a:latin typeface="Calibri"/>
              </a:rPr>
              <a:t>Sources: Ethiopia Movable Property Security Right Proclamation No. 1147/2019; NBE Ethiopia Movable Collateral Registry portal; World Bank Ethiopia SME Finance Project ISR, Jul 2024.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26060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52120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78181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104241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130302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156362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182422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4" name="Rectangle 43"/>
          <p:cNvSpPr/>
          <p:nvPr/>
        </p:nvSpPr>
        <p:spPr>
          <a:xfrm>
            <a:off x="208483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234543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260604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286664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312724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9" name="Rectangle 48"/>
          <p:cNvSpPr/>
          <p:nvPr/>
        </p:nvSpPr>
        <p:spPr>
          <a:xfrm>
            <a:off x="338785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364845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390906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416966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443026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469087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>
            <a:off x="495147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521208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547268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573328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>
            <a:off x="599389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625449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>
            <a:off x="651510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677570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703630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729691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5" name="Rectangle 64"/>
          <p:cNvSpPr/>
          <p:nvPr/>
        </p:nvSpPr>
        <p:spPr>
          <a:xfrm>
            <a:off x="755751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>
            <a:off x="781812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7" name="Rectangle 66"/>
          <p:cNvSpPr/>
          <p:nvPr/>
        </p:nvSpPr>
        <p:spPr>
          <a:xfrm>
            <a:off x="807872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8" name="Rectangle 67"/>
          <p:cNvSpPr/>
          <p:nvPr/>
        </p:nvSpPr>
        <p:spPr>
          <a:xfrm>
            <a:off x="833932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859993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0" name="Rectangle 69"/>
          <p:cNvSpPr/>
          <p:nvPr/>
        </p:nvSpPr>
        <p:spPr>
          <a:xfrm>
            <a:off x="886053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>
            <a:off x="912114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2" name="Rectangle 71"/>
          <p:cNvSpPr/>
          <p:nvPr/>
        </p:nvSpPr>
        <p:spPr>
          <a:xfrm>
            <a:off x="938174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964234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>
            <a:off x="990295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5" name="Rectangle 74"/>
          <p:cNvSpPr/>
          <p:nvPr/>
        </p:nvSpPr>
        <p:spPr>
          <a:xfrm>
            <a:off x="1016355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1042416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1068476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8" name="Rectangle 77"/>
          <p:cNvSpPr/>
          <p:nvPr/>
        </p:nvSpPr>
        <p:spPr>
          <a:xfrm>
            <a:off x="1094536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9" name="Rectangle 78"/>
          <p:cNvSpPr/>
          <p:nvPr/>
        </p:nvSpPr>
        <p:spPr>
          <a:xfrm>
            <a:off x="1120597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0" name="Rectangle 79"/>
          <p:cNvSpPr/>
          <p:nvPr/>
        </p:nvSpPr>
        <p:spPr>
          <a:xfrm>
            <a:off x="1146657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1" name="Rectangle 80"/>
          <p:cNvSpPr/>
          <p:nvPr/>
        </p:nvSpPr>
        <p:spPr>
          <a:xfrm>
            <a:off x="1172718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1198778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728" y="109728"/>
            <a:ext cx="457200" cy="521207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12</a:t>
            </a:r>
            <a:endParaRPr lang="en-US" sz="16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63212"/>
            <a:ext cx="9006840" cy="406265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Proposal toolkit in practice: proof points for member states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3000" y="866269"/>
            <a:ext cx="9509760" cy="498598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The proposal combines bank finance, collateral infrastructure, working-capital tools, diaspora savings, institutional investors and MSME market listings</a:t>
            </a:r>
            <a:r>
              <a:rPr sz="1500" b="0">
                <a:solidFill>
                  <a:srgbClr val="003E63"/>
                </a:solidFill>
                <a:latin typeface="Calibri"/>
              </a:rPr>
              <a:t>.</a:t>
            </a:r>
            <a:endParaRPr lang="en-US" sz="1500" b="0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" y="1417320"/>
            <a:ext cx="2926080" cy="411480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13231" y="1517904"/>
            <a:ext cx="2779776" cy="164592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Instrument / reform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4760" y="1417320"/>
            <a:ext cx="3383280" cy="411480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867912" y="1517904"/>
            <a:ext cx="3236976" cy="16459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African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60920" y="1417320"/>
            <a:ext cx="4160520" cy="411480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434072" y="1517904"/>
            <a:ext cx="4014215" cy="164592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What it solves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1856231"/>
            <a:ext cx="2926080" cy="713232"/>
          </a:xfrm>
          <a:prstGeom prst="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31519" y="1947672"/>
            <a:ext cx="2743200" cy="71323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Bank guarantees &amp; movable-asset registries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94760" y="1856231"/>
            <a:ext cx="3383280" cy="713232"/>
          </a:xfrm>
          <a:prstGeom prst="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3886200" y="1890522"/>
            <a:ext cx="3200400" cy="71323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srgbClr val="141B20"/>
                </a:solidFill>
                <a:latin typeface="Calibri"/>
              </a:rPr>
              <a:t>IFC: 5.6M SME loans ($385B) in 2024; Ethiopia EMCR had 91,615+ notices by May 2024.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60920" y="1856231"/>
            <a:ext cx="4160520" cy="713232"/>
          </a:xfrm>
          <a:prstGeom prst="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452360" y="1947672"/>
            <a:ext cx="3977639" cy="71323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Expands lender appetite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lets MSMEs pledge movable assets, reducing collateral constraints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  <a:endParaRPr lang="en-US"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" y="2514600"/>
            <a:ext cx="292608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31519" y="2606040"/>
            <a:ext cx="2743200" cy="71323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l"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Supply-chain finance &amp; factoring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4760" y="2514600"/>
            <a:ext cx="338328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3886200" y="2606040"/>
            <a:ext cx="3200400" cy="713232"/>
          </a:xfrm>
          <a:prstGeom prst="rect">
            <a:avLst/>
          </a:prstGeom>
          <a:noFill/>
        </p:spPr>
        <p:txBody>
          <a:bodyPr wrap="square" lIns="38100" tIns="12700" rIns="38100" bIns="12700" anchor="t"/>
          <a:lstStyle/>
          <a:p>
            <a:pPr algn="l">
              <a:spcAft>
                <a:spcPts val="0"/>
              </a:spcAft>
            </a:pPr>
            <a:r>
              <a:rPr lang="en-US" sz="1400">
                <a:solidFill>
                  <a:srgbClr val="141B20"/>
                </a:solidFill>
                <a:latin typeface="Calibri"/>
              </a:rPr>
              <a:t>SCF market exceeds $60B; only 7–25% of African demand is met.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60920" y="2514600"/>
            <a:ext cx="416052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452360" y="2606040"/>
            <a:ext cx="3977639" cy="71323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l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Turns invoices</a:t>
            </a:r>
            <a:r>
              <a:rPr sz="1400" b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receivables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buyer relationships into working capital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0080" y="3172968"/>
            <a:ext cx="2926080" cy="713232"/>
          </a:xfrm>
          <a:prstGeom prst="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731519" y="3264408"/>
            <a:ext cx="2743200" cy="25391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l"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Diaspora instruments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94760" y="3172968"/>
            <a:ext cx="3383280" cy="713232"/>
          </a:xfrm>
          <a:prstGeom prst="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3886200" y="3207258"/>
            <a:ext cx="3396996" cy="684803"/>
          </a:xfrm>
          <a:prstGeom prst="rect">
            <a:avLst/>
          </a:prstGeom>
          <a:noFill/>
        </p:spPr>
        <p:txBody>
          <a:bodyPr wrap="square" lIns="38100" tIns="12700" rIns="38100" bIns="12700" anchor="t"/>
          <a:lstStyle/>
          <a:p>
            <a:pPr algn="l">
              <a:spcAft>
                <a:spcPts val="0"/>
              </a:spcAft>
            </a:pPr>
            <a:r>
              <a:rPr lang="en-US" sz="1400">
                <a:solidFill>
                  <a:srgbClr val="141B20"/>
                </a:solidFill>
                <a:latin typeface="Calibri"/>
              </a:rPr>
              <a:t>Burkina Faso 2026 diaspora bond reported FCFA 151bn raised; SME impact depends on ring-fenced vehicles.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60920" y="3172968"/>
            <a:ext cx="4160520" cy="713232"/>
          </a:xfrm>
          <a:prstGeom prst="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452360" y="3264408"/>
            <a:ext cx="3977639" cy="469359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l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Channels diaspora savings when disclosure, use-of-proceeds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SME-link vehicles are credible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0080" y="3831335"/>
            <a:ext cx="292608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731519" y="3922775"/>
            <a:ext cx="2743200" cy="71323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l"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Pension pooling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94760" y="3831335"/>
            <a:ext cx="338328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3886200" y="3922775"/>
            <a:ext cx="3200400" cy="71323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l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Kenya KEPFIC pools 24 funds (~$5B)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has mobilized $113M into housing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60920" y="3831335"/>
            <a:ext cx="4160520" cy="713232"/>
          </a:xfrm>
          <a:prstGeom prst="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7452360" y="3922775"/>
            <a:ext cx="3977639" cy="71323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l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Creates scale, shared due diligence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safer entry into alternative assets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0080" y="4489703"/>
            <a:ext cx="2926080" cy="713232"/>
          </a:xfrm>
          <a:prstGeom prst="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731519" y="4581143"/>
            <a:ext cx="2743200" cy="25391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Capital-market bridge &amp; MSME listings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794760" y="4489703"/>
            <a:ext cx="3383280" cy="713232"/>
          </a:xfrm>
          <a:prstGeom prst="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3886200" y="4581143"/>
            <a:ext cx="3200400" cy="71323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SME boards/MSME listings, private placements and funds connect growth firms/lenders to investors.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360920" y="4489703"/>
            <a:ext cx="4160520" cy="713232"/>
          </a:xfrm>
          <a:prstGeom prst="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7452360" y="4581143"/>
            <a:ext cx="3977639" cy="71323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Moves beyond bank balance sheets while creating a visible pipeline for private enterprise.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05840" y="5669279"/>
            <a:ext cx="10104120" cy="484633"/>
          </a:xfrm>
          <a:prstGeom prst="rect">
            <a:avLst/>
          </a:prstGeom>
          <a:solidFill>
            <a:srgbClr val="EAF4F8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1172718" y="5767351"/>
            <a:ext cx="9784080" cy="38484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dirty="0">
                <a:solidFill>
                  <a:srgbClr val="003E63"/>
                </a:solidFill>
                <a:latin typeface="Calibri"/>
              </a:rPr>
              <a:t>R</a:t>
            </a:r>
            <a:r>
              <a:rPr lang="en-US" sz="1400" b="0" dirty="0">
                <a:solidFill>
                  <a:srgbClr val="003E63"/>
                </a:solidFill>
                <a:latin typeface="Calibri"/>
              </a:rPr>
              <a:t>eforms should connect domestic savings to firms through bank channels, collateral registries, working-capital tools and market listings.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0080" y="6327648"/>
            <a:ext cx="10972800" cy="201168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800" b="0">
                <a:solidFill>
                  <a:srgbClr val="5A5A5A"/>
                </a:solidFill>
                <a:latin typeface="Calibri"/>
              </a:rPr>
              <a:t>Sources: IFC MSME Finance; UNCTAD SCF; IFC/KEPFIC; OECD Africa Capital Markets; NBE EMCR; World Bank Ethiopia SME Finance ISR; Burkina Faso Diaspora Bonds/Ecofin.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26060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52120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9" name="Rectangle 48"/>
          <p:cNvSpPr/>
          <p:nvPr/>
        </p:nvSpPr>
        <p:spPr>
          <a:xfrm>
            <a:off x="78181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104241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130302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156362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182422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208483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>
            <a:off x="234543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260604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286664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312724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>
            <a:off x="338785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364845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>
            <a:off x="390906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416966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443026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469087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5" name="Rectangle 64"/>
          <p:cNvSpPr/>
          <p:nvPr/>
        </p:nvSpPr>
        <p:spPr>
          <a:xfrm>
            <a:off x="495147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>
            <a:off x="521208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7" name="Rectangle 66"/>
          <p:cNvSpPr/>
          <p:nvPr/>
        </p:nvSpPr>
        <p:spPr>
          <a:xfrm>
            <a:off x="547268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8" name="Rectangle 67"/>
          <p:cNvSpPr/>
          <p:nvPr/>
        </p:nvSpPr>
        <p:spPr>
          <a:xfrm>
            <a:off x="573328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599389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0" name="Rectangle 69"/>
          <p:cNvSpPr/>
          <p:nvPr/>
        </p:nvSpPr>
        <p:spPr>
          <a:xfrm>
            <a:off x="625449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>
            <a:off x="651510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2" name="Rectangle 71"/>
          <p:cNvSpPr/>
          <p:nvPr/>
        </p:nvSpPr>
        <p:spPr>
          <a:xfrm>
            <a:off x="677570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703630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>
            <a:off x="729691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5" name="Rectangle 74"/>
          <p:cNvSpPr/>
          <p:nvPr/>
        </p:nvSpPr>
        <p:spPr>
          <a:xfrm>
            <a:off x="755751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781812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807872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8" name="Rectangle 77"/>
          <p:cNvSpPr/>
          <p:nvPr/>
        </p:nvSpPr>
        <p:spPr>
          <a:xfrm>
            <a:off x="833932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9" name="Rectangle 78"/>
          <p:cNvSpPr/>
          <p:nvPr/>
        </p:nvSpPr>
        <p:spPr>
          <a:xfrm>
            <a:off x="859993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0" name="Rectangle 79"/>
          <p:cNvSpPr/>
          <p:nvPr/>
        </p:nvSpPr>
        <p:spPr>
          <a:xfrm>
            <a:off x="886053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1" name="Rectangle 80"/>
          <p:cNvSpPr/>
          <p:nvPr/>
        </p:nvSpPr>
        <p:spPr>
          <a:xfrm>
            <a:off x="912114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938174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3" name="Rectangle 82"/>
          <p:cNvSpPr/>
          <p:nvPr/>
        </p:nvSpPr>
        <p:spPr>
          <a:xfrm>
            <a:off x="964234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4" name="Rectangle 83"/>
          <p:cNvSpPr/>
          <p:nvPr/>
        </p:nvSpPr>
        <p:spPr>
          <a:xfrm>
            <a:off x="990295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5" name="Rectangle 84"/>
          <p:cNvSpPr/>
          <p:nvPr/>
        </p:nvSpPr>
        <p:spPr>
          <a:xfrm>
            <a:off x="1016355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6" name="Rectangle 85"/>
          <p:cNvSpPr/>
          <p:nvPr/>
        </p:nvSpPr>
        <p:spPr>
          <a:xfrm>
            <a:off x="1042416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7" name="Rectangle 86"/>
          <p:cNvSpPr/>
          <p:nvPr/>
        </p:nvSpPr>
        <p:spPr>
          <a:xfrm>
            <a:off x="1068476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8" name="Rectangle 87"/>
          <p:cNvSpPr/>
          <p:nvPr/>
        </p:nvSpPr>
        <p:spPr>
          <a:xfrm>
            <a:off x="1094536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9" name="Rectangle 88"/>
          <p:cNvSpPr/>
          <p:nvPr/>
        </p:nvSpPr>
        <p:spPr>
          <a:xfrm>
            <a:off x="1120597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0" name="Rectangle 89"/>
          <p:cNvSpPr/>
          <p:nvPr/>
        </p:nvSpPr>
        <p:spPr>
          <a:xfrm>
            <a:off x="1146657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1" name="Rectangle 90"/>
          <p:cNvSpPr/>
          <p:nvPr/>
        </p:nvSpPr>
        <p:spPr>
          <a:xfrm>
            <a:off x="1172718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2" name="Rectangle 91"/>
          <p:cNvSpPr/>
          <p:nvPr/>
        </p:nvSpPr>
        <p:spPr>
          <a:xfrm>
            <a:off x="1198778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90443-1DA0-BBFC-A609-B45C97BF7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ECA_faded_watermark.png">
            <a:extLst>
              <a:ext uri="{FF2B5EF4-FFF2-40B4-BE49-F238E27FC236}">
                <a16:creationId xmlns:a16="http://schemas.microsoft.com/office/drawing/2014/main" id="{7BD1EE5D-27C1-32ED-1548-06CF2B26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352800" y="685800"/>
            <a:ext cx="5486400" cy="5486400"/>
          </a:xfrm>
          <a:prstGeom prst="rect">
            <a:avLst/>
          </a:prstGeom>
        </p:spPr>
      </p:pic>
      <p:pic>
        <p:nvPicPr>
          <p:cNvPr id="4" name="Picture 3" descr="2nd Decade of Action provides new opportunity to deliver 5-star ...">
            <a:extLst>
              <a:ext uri="{FF2B5EF4-FFF2-40B4-BE49-F238E27FC236}">
                <a16:creationId xmlns:a16="http://schemas.microsoft.com/office/drawing/2014/main" id="{C9096287-12D4-1791-48E9-804CCEA8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33" r="29714"/>
          <a:stretch>
            <a:fillRect/>
          </a:stretch>
        </p:blipFill>
        <p:spPr>
          <a:xfrm>
            <a:off x="10331180" y="26667"/>
            <a:ext cx="1845856" cy="9723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F86213-2EE6-1727-C345-E3583232B44A}"/>
              </a:ext>
            </a:extLst>
          </p:cNvPr>
          <p:cNvSpPr/>
          <p:nvPr/>
        </p:nvSpPr>
        <p:spPr>
          <a:xfrm>
            <a:off x="108856" y="109797"/>
            <a:ext cx="457201" cy="519928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13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1FAE69-17AB-89F4-E007-8EE35EE25479}"/>
              </a:ext>
            </a:extLst>
          </p:cNvPr>
          <p:cNvSpPr/>
          <p:nvPr/>
        </p:nvSpPr>
        <p:spPr>
          <a:xfrm>
            <a:off x="1619711" y="1030994"/>
            <a:ext cx="8707684" cy="71012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FD77ED-4907-793E-0399-DADDAF276D61}"/>
              </a:ext>
            </a:extLst>
          </p:cNvPr>
          <p:cNvSpPr txBox="1"/>
          <p:nvPr/>
        </p:nvSpPr>
        <p:spPr>
          <a:xfrm>
            <a:off x="1630076" y="529848"/>
            <a:ext cx="8758611" cy="406265"/>
          </a:xfrm>
          <a:prstGeom prst="rect">
            <a:avLst/>
          </a:prstGeom>
          <a:noFill/>
        </p:spPr>
        <p:txBody>
          <a:bodyPr wrap="square" lIns="12700" tIns="12700" rIns="12700" bIns="127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Sevilla reforms I: domestic finance priorities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C5F194-9533-3B9D-B94A-90FD3C58DD18}"/>
              </a:ext>
            </a:extLst>
          </p:cNvPr>
          <p:cNvSpPr txBox="1"/>
          <p:nvPr/>
        </p:nvSpPr>
        <p:spPr>
          <a:xfrm>
            <a:off x="1630076" y="1268453"/>
            <a:ext cx="8611204" cy="49859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Translate the session proposal into reforms that mobilize domestic savings, de-risk MSME finance and create market pathways for enterprise investment.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51560" y="1874519"/>
            <a:ext cx="10012680" cy="1078992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1051560" y="1874519"/>
            <a:ext cx="475488" cy="1078992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18288" rIns="45720" bIns="18288" rtlCol="0" anchor="ctr"/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73352" y="1993391"/>
            <a:ext cx="9262872" cy="25603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Mobilize domestic savings and trust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73352" y="2304287"/>
            <a:ext cx="9262872" cy="566927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Expand formal savings channels, diaspora links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and transparent investment vehicles tied to</a:t>
            </a:r>
            <a:r>
              <a:rPr sz="1400" b="0">
                <a:solidFill>
                  <a:srgbClr val="141B20"/>
                </a:solidFill>
                <a:latin typeface="Calibri"/>
              </a:rPr>
              <a:t> national priorities.</a:t>
            </a:r>
            <a:endParaRPr lang="en-US"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51560" y="3182111"/>
            <a:ext cx="10012680" cy="1078992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1051560" y="3182111"/>
            <a:ext cx="475488" cy="1078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18288" rIns="45720" bIns="18288" rtlCol="0" anchor="ctr"/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73352" y="3300983"/>
            <a:ext cx="9262872" cy="25603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Expand MSME finance channels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73352" y="3611879"/>
            <a:ext cx="9262872" cy="566927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Scale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bank lending, </a:t>
            </a:r>
            <a:r>
              <a:rPr sz="1400" b="0">
                <a:solidFill>
                  <a:srgbClr val="141B20"/>
                </a:solidFill>
                <a:latin typeface="Calibri"/>
              </a:rPr>
              <a:t>guarantees,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leasing, factoring, trade finance, movable collateral and </a:t>
            </a:r>
            <a:r>
              <a:rPr sz="1400" b="0">
                <a:solidFill>
                  <a:srgbClr val="141B20"/>
                </a:solidFill>
                <a:latin typeface="Calibri"/>
              </a:rPr>
              <a:t>credit information systems.</a:t>
            </a:r>
            <a:endParaRPr lang="en-US"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51560" y="4489703"/>
            <a:ext cx="10012680" cy="1078992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1051560" y="4489703"/>
            <a:ext cx="475488" cy="107899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18288" rIns="45720" bIns="18288" rtlCol="0" anchor="ctr"/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73352" y="4608575"/>
            <a:ext cx="9262872" cy="25603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Deepen market pathways for growth firms</a:t>
            </a:r>
            <a:endParaRPr lang="en-US"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673352" y="4919471"/>
            <a:ext cx="9262872" cy="25391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Develop local-currency bonds,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MSME listings</a:t>
            </a:r>
            <a:r>
              <a:rPr sz="1400" b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private placements, funds, securitization and credit enhancement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  <a:endParaRPr lang="en-US"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88720" y="5806440"/>
            <a:ext cx="9738360" cy="237744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3E63"/>
                </a:solidFill>
                <a:latin typeface="Calibri"/>
              </a:rPr>
              <a:t>Design principle: match firm needs to the right channel — bank, non-bank, market-based or blended capital.</a:t>
            </a:r>
          </a:p>
        </p:txBody>
      </p:sp>
    </p:spTree>
    <p:extLst>
      <p:ext uri="{BB962C8B-B14F-4D97-AF65-F5344CB8AC3E}">
        <p14:creationId xmlns:p14="http://schemas.microsoft.com/office/powerpoint/2010/main" val="157649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90443-1DA0-BBFC-A609-B45C97BF7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ECA_faded_watermark.png">
            <a:extLst>
              <a:ext uri="{FF2B5EF4-FFF2-40B4-BE49-F238E27FC236}">
                <a16:creationId xmlns:a16="http://schemas.microsoft.com/office/drawing/2014/main" id="{7BD1EE5D-27C1-32ED-1548-06CF2B26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352800" y="685800"/>
            <a:ext cx="5486400" cy="5486400"/>
          </a:xfrm>
          <a:prstGeom prst="rect">
            <a:avLst/>
          </a:prstGeom>
        </p:spPr>
      </p:pic>
      <p:pic>
        <p:nvPicPr>
          <p:cNvPr id="4" name="Picture 3" descr="2nd Decade of Action provides new opportunity to deliver 5-star ...">
            <a:extLst>
              <a:ext uri="{FF2B5EF4-FFF2-40B4-BE49-F238E27FC236}">
                <a16:creationId xmlns:a16="http://schemas.microsoft.com/office/drawing/2014/main" id="{C9096287-12D4-1791-48E9-804CCEA8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33" r="29714"/>
          <a:stretch>
            <a:fillRect/>
          </a:stretch>
        </p:blipFill>
        <p:spPr>
          <a:xfrm>
            <a:off x="10331180" y="26667"/>
            <a:ext cx="1845856" cy="9723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F86213-2EE6-1727-C345-E3583232B44A}"/>
              </a:ext>
            </a:extLst>
          </p:cNvPr>
          <p:cNvSpPr/>
          <p:nvPr/>
        </p:nvSpPr>
        <p:spPr>
          <a:xfrm>
            <a:off x="108856" y="109797"/>
            <a:ext cx="457201" cy="519928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14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1FAE69-17AB-89F4-E007-8EE35EE25479}"/>
              </a:ext>
            </a:extLst>
          </p:cNvPr>
          <p:cNvSpPr/>
          <p:nvPr/>
        </p:nvSpPr>
        <p:spPr>
          <a:xfrm>
            <a:off x="1619711" y="1030994"/>
            <a:ext cx="8707684" cy="71012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FD77ED-4907-793E-0399-DADDAF276D61}"/>
              </a:ext>
            </a:extLst>
          </p:cNvPr>
          <p:cNvSpPr txBox="1"/>
          <p:nvPr/>
        </p:nvSpPr>
        <p:spPr>
          <a:xfrm>
            <a:off x="1630076" y="537543"/>
            <a:ext cx="8758611" cy="390876"/>
          </a:xfrm>
          <a:prstGeom prst="rect">
            <a:avLst/>
          </a:prstGeom>
          <a:noFill/>
        </p:spPr>
        <p:txBody>
          <a:bodyPr wrap="square" lIns="45720" tIns="18288" rIns="45720" bIns="18288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Sevilla reforms II: institutions and enabling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D682F-BA4B-5B2B-5590-CD61DF634ADC}"/>
              </a:ext>
            </a:extLst>
          </p:cNvPr>
          <p:cNvSpPr txBox="1"/>
          <p:nvPr/>
        </p:nvSpPr>
        <p:spPr>
          <a:xfrm>
            <a:off x="1630076" y="1383869"/>
            <a:ext cx="8611204" cy="26776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45720" tIns="18288" rIns="45720" bIns="18288" rtlCol="0" anchor="ctr"/>
          <a:lstStyle/>
          <a:p>
            <a:pPr algn="ctr"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Institutional reforms reduce risk, lengthen maturities and create conditions for sustainable enterprise growth.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51560" y="1874519"/>
            <a:ext cx="10012680" cy="1078992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1051560" y="1874519"/>
            <a:ext cx="475488" cy="1078992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18288" rIns="45720" bIns="18288" rtlCol="0" anchor="ctr"/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73352" y="1993391"/>
            <a:ext cx="9262872" cy="256032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Institutional long-term capital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73352" y="2304287"/>
            <a:ext cx="9262872" cy="566927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Activate pension funds, insurance markets and development finance to mobilize patient domestic capital.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51560" y="3182111"/>
            <a:ext cx="10012680" cy="1078992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1051560" y="3182111"/>
            <a:ext cx="475488" cy="10789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18288" rIns="45720" bIns="18288" rtlCol="0" anchor="ctr"/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73352" y="3300983"/>
            <a:ext cx="9262872" cy="256032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National development banks and catalytic platforms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73352" y="3611879"/>
            <a:ext cx="9262872" cy="566927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Use guarantees, blended finance and co-investment to crowd in private capital for national priorities.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51560" y="4489703"/>
            <a:ext cx="10012680" cy="1078992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1051560" y="4489703"/>
            <a:ext cx="475488" cy="1078992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18288" rIns="45720" bIns="18288" rtlCol="0" anchor="ctr"/>
          <a:lstStyle/>
          <a:p>
            <a:pPr algn="ctr">
              <a:spcAft>
                <a:spcPts val="0"/>
              </a:spcAft>
            </a:pPr>
            <a:r>
              <a:rPr sz="1800" b="1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73352" y="4608575"/>
            <a:ext cx="9262872" cy="256032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Enterprise enabling environment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73352" y="4919471"/>
            <a:ext cx="9262872" cy="4678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Strengthen policy, regulation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, skills, standards</a:t>
            </a:r>
            <a:r>
              <a:rPr sz="1400" b="0">
                <a:solidFill>
                  <a:srgbClr val="141B20"/>
                </a:solidFill>
                <a:latin typeface="Calibri"/>
              </a:rPr>
              <a:t> 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sustainability incentives </a:t>
            </a:r>
            <a:r>
              <a:rPr sz="1400" b="0">
                <a:solidFill>
                  <a:srgbClr val="141B20"/>
                </a:solidFill>
                <a:latin typeface="Calibri"/>
              </a:rPr>
              <a:t>that support entrepreneurship, competitiveness 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sustainable</a:t>
            </a:r>
            <a:r>
              <a:rPr sz="1400" b="0">
                <a:solidFill>
                  <a:srgbClr val="141B20"/>
                </a:solidFill>
                <a:latin typeface="Calibri"/>
              </a:rPr>
              <a:t> business practices.</a:t>
            </a:r>
            <a:endParaRPr lang="en-US"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88720" y="5806440"/>
            <a:ext cx="9738360" cy="237744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Success condition: public action should reduce risk, lengthen maturities and expand the enterprise pipeline.</a:t>
            </a:r>
          </a:p>
        </p:txBody>
      </p:sp>
    </p:spTree>
    <p:extLst>
      <p:ext uri="{BB962C8B-B14F-4D97-AF65-F5344CB8AC3E}">
        <p14:creationId xmlns:p14="http://schemas.microsoft.com/office/powerpoint/2010/main" val="373962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C7732-D807-F12F-E662-EE89523B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C2FC96-745B-8874-E945-2131C758205F}"/>
              </a:ext>
            </a:extLst>
          </p:cNvPr>
          <p:cNvSpPr txBox="1"/>
          <p:nvPr/>
        </p:nvSpPr>
        <p:spPr>
          <a:xfrm>
            <a:off x="1981200" y="293246"/>
            <a:ext cx="8229600" cy="406265"/>
          </a:xfrm>
          <a:prstGeom prst="rect">
            <a:avLst/>
          </a:prstGeom>
          <a:noFill/>
        </p:spPr>
        <p:txBody>
          <a:bodyPr wrap="square" lIns="12700" tIns="12700" rIns="12700" bIns="12700" rtlCol="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Sevilla reforms III: national action agenda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7BB3A-47EA-1616-C5BC-3311935EB22F}"/>
              </a:ext>
            </a:extLst>
          </p:cNvPr>
          <p:cNvSpPr txBox="1"/>
          <p:nvPr/>
        </p:nvSpPr>
        <p:spPr>
          <a:xfrm>
            <a:off x="1265630" y="1452018"/>
            <a:ext cx="5170714" cy="283154"/>
          </a:xfrm>
          <a:prstGeom prst="rect">
            <a:avLst/>
          </a:prstGeom>
          <a:solidFill>
            <a:srgbClr val="006A98"/>
          </a:solidFill>
        </p:spPr>
        <p:txBody>
          <a:bodyPr wrap="square" lIns="12700" tIns="12700" rIns="12700" bIns="12700" rtlCol="0" anchor="ctr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500" b="1" dirty="0">
                <a:solidFill>
                  <a:schemeClr val="bg2"/>
                </a:solidFill>
                <a:latin typeface="Calibri"/>
              </a:rPr>
              <a:t>National proposal: build the transmission chain</a:t>
            </a:r>
          </a:p>
        </p:txBody>
      </p:sp>
      <p:pic>
        <p:nvPicPr>
          <p:cNvPr id="19" name="Picture 18" descr="2nd Decade of Action provides new opportunity to deliver 5-star ...">
            <a:extLst>
              <a:ext uri="{FF2B5EF4-FFF2-40B4-BE49-F238E27FC236}">
                <a16:creationId xmlns:a16="http://schemas.microsoft.com/office/drawing/2014/main" id="{8725F5EA-886C-B6A3-9A53-2C0F65DD73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33" r="29714"/>
          <a:stretch>
            <a:fillRect/>
          </a:stretch>
        </p:blipFill>
        <p:spPr>
          <a:xfrm>
            <a:off x="10331180" y="26667"/>
            <a:ext cx="1845856" cy="9723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A47792B-3DB4-699E-5F7D-A07D6E6CC46B}"/>
              </a:ext>
            </a:extLst>
          </p:cNvPr>
          <p:cNvSpPr/>
          <p:nvPr/>
        </p:nvSpPr>
        <p:spPr>
          <a:xfrm>
            <a:off x="108856" y="109797"/>
            <a:ext cx="457201" cy="519928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08CCF-027E-6DE0-7577-7D887D3B047B}"/>
              </a:ext>
            </a:extLst>
          </p:cNvPr>
          <p:cNvSpPr txBox="1"/>
          <p:nvPr/>
        </p:nvSpPr>
        <p:spPr>
          <a:xfrm>
            <a:off x="1269157" y="836562"/>
            <a:ext cx="9653686" cy="498598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Member states should sequence reforms from enabling rules to rails, risk-sharing and enterprise pipelines so domestic capital reaches firms.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09468-C9D6-C3BE-D315-66F6FDCE8579}"/>
              </a:ext>
            </a:extLst>
          </p:cNvPr>
          <p:cNvSpPr/>
          <p:nvPr/>
        </p:nvSpPr>
        <p:spPr>
          <a:xfrm>
            <a:off x="1623496" y="768677"/>
            <a:ext cx="8707684" cy="71012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960120" y="1874519"/>
            <a:ext cx="4617720" cy="142646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960120" y="1874519"/>
            <a:ext cx="182880" cy="1426464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1307592" y="2057400"/>
            <a:ext cx="4041648" cy="2743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1. Fix the rules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07592" y="2441448"/>
            <a:ext cx="3977639" cy="4678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Predictable regulation, investor protection, contract enforcement and proportionate MSME-finance rules.</a:t>
            </a:r>
          </a:p>
        </p:txBody>
      </p:sp>
      <p:sp>
        <p:nvSpPr>
          <p:cNvPr id="36" name="Rounded Rectangle 35"/>
          <p:cNvSpPr>
            <a:spLocks/>
          </p:cNvSpPr>
          <p:nvPr/>
        </p:nvSpPr>
        <p:spPr>
          <a:xfrm>
            <a:off x="6217920" y="1874519"/>
            <a:ext cx="4617720" cy="142646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17920" y="1874519"/>
            <a:ext cx="182880" cy="1426464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6565392" y="2057400"/>
            <a:ext cx="4041648" cy="2743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2. Build the rails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65392" y="2441448"/>
            <a:ext cx="3977639" cy="4678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Digital payments, credit information, movable-collateral registries and interoperable market infrastructure.</a:t>
            </a:r>
          </a:p>
        </p:txBody>
      </p:sp>
      <p:sp>
        <p:nvSpPr>
          <p:cNvPr id="40" name="Rounded Rectangle 39"/>
          <p:cNvSpPr>
            <a:spLocks/>
          </p:cNvSpPr>
          <p:nvPr/>
        </p:nvSpPr>
        <p:spPr>
          <a:xfrm>
            <a:off x="960120" y="3767328"/>
            <a:ext cx="4617720" cy="142646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60120" y="3767328"/>
            <a:ext cx="182880" cy="142646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1307592" y="3950208"/>
            <a:ext cx="4041648" cy="2743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3. De-risk enterprise finance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07592" y="4334256"/>
            <a:ext cx="3977639" cy="4678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Guarantees, leasing, factoring, supply-chain finance, NDB/bank credit lines and business development services.</a:t>
            </a:r>
          </a:p>
        </p:txBody>
      </p:sp>
      <p:sp>
        <p:nvSpPr>
          <p:cNvPr id="44" name="Rounded Rectangle 43"/>
          <p:cNvSpPr>
            <a:spLocks/>
          </p:cNvSpPr>
          <p:nvPr/>
        </p:nvSpPr>
        <p:spPr>
          <a:xfrm>
            <a:off x="6217920" y="3767328"/>
            <a:ext cx="4617720" cy="142646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3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17920" y="3767328"/>
            <a:ext cx="182880" cy="1426464"/>
          </a:xfrm>
          <a:prstGeom prst="rect">
            <a:avLst/>
          </a:prstGeom>
          <a:solidFill>
            <a:srgbClr val="003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6565392" y="3950208"/>
            <a:ext cx="4041648" cy="2743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4. Develop market pathways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65392" y="4334256"/>
            <a:ext cx="3977639" cy="684803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Local-currency bonds, MSME listings, private placements, receivables finance and benchmark yield curves.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88720" y="5806440"/>
            <a:ext cx="9784080" cy="274320"/>
          </a:xfrm>
          <a:prstGeom prst="rect">
            <a:avLst/>
          </a:prstGeom>
          <a:noFill/>
        </p:spPr>
        <p:txBody>
          <a:bodyPr wrap="square" lIns="38100" tIns="12700" rIns="38100" bIns="127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Delivery condition: sequence rules, rails, risk-sharing and market pathways so domestic capital reaches firms.</a:t>
            </a:r>
          </a:p>
        </p:txBody>
      </p:sp>
    </p:spTree>
    <p:extLst>
      <p:ext uri="{BB962C8B-B14F-4D97-AF65-F5344CB8AC3E}">
        <p14:creationId xmlns:p14="http://schemas.microsoft.com/office/powerpoint/2010/main" val="71500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2D024-8A61-B8A6-DA75-703293FE4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14406-872E-907C-FC09-B9E5D08CAC3D}"/>
              </a:ext>
            </a:extLst>
          </p:cNvPr>
          <p:cNvSpPr txBox="1"/>
          <p:nvPr/>
        </p:nvSpPr>
        <p:spPr>
          <a:xfrm>
            <a:off x="1981200" y="293246"/>
            <a:ext cx="8229600" cy="406265"/>
          </a:xfrm>
          <a:prstGeom prst="rect">
            <a:avLst/>
          </a:prstGeom>
          <a:noFill/>
        </p:spPr>
        <p:txBody>
          <a:bodyPr wrap="square" lIns="45720" tIns="18288" rIns="45720" bIns="18288" rtlCol="0" anchor="t"/>
          <a:lstStyle/>
          <a:p>
            <a:pPr algn="ctr"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Sevilla reforms IV: regional and international scale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412EB1-2F23-6F6F-40C2-06D0E7205DB8}"/>
              </a:ext>
            </a:extLst>
          </p:cNvPr>
          <p:cNvSpPr txBox="1"/>
          <p:nvPr/>
        </p:nvSpPr>
        <p:spPr>
          <a:xfrm>
            <a:off x="1310003" y="1238949"/>
            <a:ext cx="4152895" cy="283154"/>
          </a:xfrm>
          <a:prstGeom prst="rect">
            <a:avLst/>
          </a:prstGeom>
          <a:solidFill>
            <a:srgbClr val="006A98"/>
          </a:solidFill>
        </p:spPr>
        <p:txBody>
          <a:bodyPr wrap="square" lIns="12700" tIns="12700" rIns="12700" bIns="12700" rtlCol="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500" b="1" dirty="0">
                <a:solidFill>
                  <a:schemeClr val="bg2"/>
                </a:solidFill>
                <a:latin typeface="Calibri"/>
              </a:rPr>
              <a:t>Regional and international reforms for scale</a:t>
            </a:r>
          </a:p>
        </p:txBody>
      </p:sp>
      <p:pic>
        <p:nvPicPr>
          <p:cNvPr id="11" name="Picture 10" descr="2nd Decade of Action provides new opportunity to deliver 5-star ...">
            <a:extLst>
              <a:ext uri="{FF2B5EF4-FFF2-40B4-BE49-F238E27FC236}">
                <a16:creationId xmlns:a16="http://schemas.microsoft.com/office/drawing/2014/main" id="{9C7B92A4-F308-39E9-AF15-860A5AD822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33" r="29714"/>
          <a:stretch>
            <a:fillRect/>
          </a:stretch>
        </p:blipFill>
        <p:spPr>
          <a:xfrm>
            <a:off x="10331180" y="26667"/>
            <a:ext cx="1845856" cy="9723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9BC14F-1E12-BFAD-0D69-251E1C978BA7}"/>
              </a:ext>
            </a:extLst>
          </p:cNvPr>
          <p:cNvSpPr/>
          <p:nvPr/>
        </p:nvSpPr>
        <p:spPr>
          <a:xfrm>
            <a:off x="108856" y="109797"/>
            <a:ext cx="457201" cy="519928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C6063-5AE8-E990-9BE2-6806769C3846}"/>
              </a:ext>
            </a:extLst>
          </p:cNvPr>
          <p:cNvSpPr/>
          <p:nvPr/>
        </p:nvSpPr>
        <p:spPr>
          <a:xfrm>
            <a:off x="1623496" y="757989"/>
            <a:ext cx="8707684" cy="71012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868680" y="1874519"/>
            <a:ext cx="3337560" cy="2084831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868680" y="1874519"/>
            <a:ext cx="3337560" cy="3931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1033271" y="1923517"/>
            <a:ext cx="2999232" cy="26776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3E63"/>
                </a:solidFill>
                <a:latin typeface="Calibri"/>
              </a:rPr>
              <a:t>Harmonize markets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43000" y="2680460"/>
            <a:ext cx="2788920" cy="683264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Align secured-transactions rules, payments, listings and cross-border investment frameworks.</a:t>
            </a: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4105656" y="2670048"/>
            <a:ext cx="457200" cy="475488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lang="en-US" sz="3400" b="1">
                <a:solidFill>
                  <a:srgbClr val="006A98"/>
                </a:solidFill>
                <a:latin typeface="Calibri"/>
              </a:rPr>
              <a:t>›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544568" y="1874519"/>
            <a:ext cx="3337560" cy="2084831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Rectangle 37"/>
          <p:cNvSpPr>
            <a:spLocks/>
          </p:cNvSpPr>
          <p:nvPr/>
        </p:nvSpPr>
        <p:spPr>
          <a:xfrm>
            <a:off x="4544568" y="1874519"/>
            <a:ext cx="3337560" cy="393192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709159" y="1923517"/>
            <a:ext cx="2999232" cy="26776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Crowd in patient capital</a:t>
            </a:r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4818888" y="2542032"/>
            <a:ext cx="2788920" cy="9601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Use MDB guarantees, local-currency lending and institutional-investor reforms to lengthen maturities.</a:t>
            </a:r>
          </a:p>
        </p:txBody>
      </p:sp>
      <p:sp>
        <p:nvSpPr>
          <p:cNvPr id="41" name="TextBox 40"/>
          <p:cNvSpPr txBox="1">
            <a:spLocks/>
          </p:cNvSpPr>
          <p:nvPr/>
        </p:nvSpPr>
        <p:spPr>
          <a:xfrm>
            <a:off x="7781544" y="2670048"/>
            <a:ext cx="457200" cy="475488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lang="en-US" sz="3400" b="1">
                <a:solidFill>
                  <a:srgbClr val="70AD47"/>
                </a:solidFill>
                <a:latin typeface="Calibri"/>
              </a:rPr>
              <a:t>›</a:t>
            </a:r>
          </a:p>
        </p:txBody>
      </p:sp>
      <p:sp>
        <p:nvSpPr>
          <p:cNvPr id="42" name="Rounded Rectangle 41"/>
          <p:cNvSpPr>
            <a:spLocks/>
          </p:cNvSpPr>
          <p:nvPr/>
        </p:nvSpPr>
        <p:spPr>
          <a:xfrm>
            <a:off x="8220455" y="1874519"/>
            <a:ext cx="3337560" cy="2084831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8220455" y="1874519"/>
            <a:ext cx="3337560" cy="39319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8385047" y="1930442"/>
            <a:ext cx="2999232" cy="25391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Build enterprise pipelines</a:t>
            </a:r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8494776" y="2679690"/>
            <a:ext cx="2788920" cy="684803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Prepare bankable MSME, growth-firm, climate and productive-sector opportunities.</a:t>
            </a:r>
          </a:p>
        </p:txBody>
      </p:sp>
      <p:sp>
        <p:nvSpPr>
          <p:cNvPr id="46" name="Rectangle 45"/>
          <p:cNvSpPr>
            <a:spLocks/>
          </p:cNvSpPr>
          <p:nvPr/>
        </p:nvSpPr>
        <p:spPr>
          <a:xfrm>
            <a:off x="1005840" y="4526280"/>
            <a:ext cx="10195560" cy="713232"/>
          </a:xfrm>
          <a:prstGeom prst="rect">
            <a:avLst/>
          </a:prstGeom>
          <a:solidFill>
            <a:srgbClr val="EAF4F8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170432" y="4620997"/>
            <a:ext cx="9875520" cy="267766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lang="en-US" sz="1500" b="1">
                <a:solidFill>
                  <a:srgbClr val="003E63"/>
                </a:solidFill>
                <a:latin typeface="Calibri"/>
              </a:rPr>
              <a:t>Role of international partners</a:t>
            </a:r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1170432" y="4956048"/>
            <a:ext cx="9875520" cy="219456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Provide risk-sharing, technical assistance, evidence and peer learning while preserving country ownership.</a:t>
            </a:r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>
            <a:off x="1188720" y="5812840"/>
            <a:ext cx="9784080" cy="252377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3E63"/>
                </a:solidFill>
                <a:latin typeface="Calibri"/>
              </a:rPr>
              <a:t>Scale comes from coordinated platforms that connect reforms, pipelines, guarantees and long-term domestic capital.</a:t>
            </a:r>
          </a:p>
        </p:txBody>
      </p:sp>
    </p:spTree>
    <p:extLst>
      <p:ext uri="{BB962C8B-B14F-4D97-AF65-F5344CB8AC3E}">
        <p14:creationId xmlns:p14="http://schemas.microsoft.com/office/powerpoint/2010/main" val="228180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521A62-A839-D3F4-AD05-F36828F148D7}"/>
              </a:ext>
            </a:extLst>
          </p:cNvPr>
          <p:cNvSpPr txBox="1"/>
          <p:nvPr/>
        </p:nvSpPr>
        <p:spPr>
          <a:xfrm>
            <a:off x="1404258" y="433837"/>
            <a:ext cx="9020740" cy="406265"/>
          </a:xfrm>
          <a:prstGeom prst="rect">
            <a:avLst/>
          </a:prstGeom>
          <a:noFill/>
        </p:spPr>
        <p:txBody>
          <a:bodyPr wrap="square" lIns="12700" tIns="12700" rIns="12700" bIns="12700" rtlCol="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ECA implementation support: from proposal to delivery</a:t>
            </a:r>
          </a:p>
        </p:txBody>
      </p:sp>
      <p:pic>
        <p:nvPicPr>
          <p:cNvPr id="12" name="Picture 11" descr="2nd Decade of Action provides new opportunity to deliver 5-star ...">
            <a:extLst>
              <a:ext uri="{FF2B5EF4-FFF2-40B4-BE49-F238E27FC236}">
                <a16:creationId xmlns:a16="http://schemas.microsoft.com/office/drawing/2014/main" id="{659EC797-86C0-F3D1-3351-65CA0534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33" r="29714"/>
          <a:stretch>
            <a:fillRect/>
          </a:stretch>
        </p:blipFill>
        <p:spPr>
          <a:xfrm>
            <a:off x="10331180" y="26667"/>
            <a:ext cx="1845856" cy="9723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254071D-1B28-ABEC-D92B-E1A009F09A39}"/>
              </a:ext>
            </a:extLst>
          </p:cNvPr>
          <p:cNvSpPr/>
          <p:nvPr/>
        </p:nvSpPr>
        <p:spPr>
          <a:xfrm>
            <a:off x="108856" y="109797"/>
            <a:ext cx="457201" cy="519928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B222C1-DF99-40A5-70D2-EF9AA5A0A42F}"/>
              </a:ext>
            </a:extLst>
          </p:cNvPr>
          <p:cNvSpPr/>
          <p:nvPr/>
        </p:nvSpPr>
        <p:spPr>
          <a:xfrm>
            <a:off x="1513114" y="898578"/>
            <a:ext cx="8818066" cy="50663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868680" y="1143000"/>
            <a:ext cx="10424160" cy="27432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ECA support can help member states diagnose the transmission chain, design instruments, build capacity and monitor whether finance reaches firms.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2960" y="1847088"/>
            <a:ext cx="3337560" cy="233172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084831" y="1609344"/>
            <a:ext cx="786384" cy="502920"/>
          </a:xfrm>
          <a:prstGeom prst="round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2084831" y="1709928"/>
            <a:ext cx="786384" cy="182880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560" y="2298421"/>
            <a:ext cx="2880360" cy="26776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1. Diagnostics &amp; readiness</a:t>
            </a: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1143000" y="2677894"/>
            <a:ext cx="2697480" cy="1114151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Map MSME constraints, domestic savings, bank/non-bank channels, investor bases, collateral systems and issuer readiness.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80560" y="1847088"/>
            <a:ext cx="3337560" cy="233172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>
            <a:spLocks/>
          </p:cNvSpPr>
          <p:nvPr/>
        </p:nvSpPr>
        <p:spPr>
          <a:xfrm>
            <a:off x="5742432" y="1609344"/>
            <a:ext cx="786384" cy="50292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42432" y="1659791"/>
            <a:ext cx="786384" cy="283154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9160" y="2298421"/>
            <a:ext cx="2880360" cy="26776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2. Instruments &amp; pipelines</a:t>
            </a: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4800600" y="2697480"/>
            <a:ext cx="2697480" cy="1114151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Design credit lines, guarantee schemes, collateral registries, leasing/factoring, SCF, local-currency markets and MSME listings.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38160" y="1847088"/>
            <a:ext cx="3337560" cy="233172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>
            <a:spLocks/>
          </p:cNvSpPr>
          <p:nvPr/>
        </p:nvSpPr>
        <p:spPr>
          <a:xfrm>
            <a:off x="9400032" y="1609344"/>
            <a:ext cx="786384" cy="502920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400032" y="1659791"/>
            <a:ext cx="786384" cy="283154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8366760" y="2298421"/>
            <a:ext cx="2880360" cy="26776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3. Capacity &amp; delivery</a:t>
            </a: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8458200" y="2677894"/>
            <a:ext cx="2697480" cy="898708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Use e-learning, peer exchanges, clinics, policy advisory and monitoring tools to move from commitments to implementation.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05840" y="4864608"/>
            <a:ext cx="10104120" cy="640080"/>
          </a:xfrm>
          <a:prstGeom prst="rect">
            <a:avLst/>
          </a:prstGeom>
          <a:solidFill>
            <a:srgbClr val="EAF4F8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70432" y="4950181"/>
            <a:ext cx="9784080" cy="26776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Concrete implementation package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70432" y="5241340"/>
            <a:ext cx="9784080" cy="252377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Country-owned delivery compact with prioritized reforms, instrument owners, pipeline owners and technical-assistance next steps.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3000" y="5727978"/>
            <a:ext cx="9875520" cy="4678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Examples: MSME finance diagnostics; guarantee and supply-chain finance design; collateral-registry readiness; local-currency market and MSME-listing support.</a:t>
            </a:r>
          </a:p>
        </p:txBody>
      </p:sp>
    </p:spTree>
    <p:extLst>
      <p:ext uri="{BB962C8B-B14F-4D97-AF65-F5344CB8AC3E}">
        <p14:creationId xmlns:p14="http://schemas.microsoft.com/office/powerpoint/2010/main" val="1279630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9728" y="109728"/>
            <a:ext cx="457200" cy="521207"/>
          </a:xfrm>
          <a:prstGeom prst="roundRect">
            <a:avLst/>
          </a:prstGeom>
          <a:solidFill>
            <a:srgbClr val="003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18</a:t>
            </a:r>
            <a:endParaRPr sz="15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74320"/>
            <a:ext cx="9006840" cy="50292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2300" b="1">
                <a:solidFill>
                  <a:srgbClr val="141B20"/>
                </a:solidFill>
                <a:latin typeface="Calibri"/>
              </a:rPr>
              <a:t>ECA–FinAfrique project: Inclusive Bond pilot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051560" y="960120"/>
            <a:ext cx="10012680" cy="53035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0">
                <a:solidFill>
                  <a:srgbClr val="003E63"/>
                </a:solidFill>
                <a:latin typeface="Calibri"/>
              </a:rPr>
              <a:t>A practical response: use sector studies, microfinance channels and risk-sharing guarantees to connect bond investors to very small enterprises and informal-sector operators.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1600200"/>
            <a:ext cx="4709160" cy="27432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Operating model</a:t>
            </a:r>
          </a:p>
        </p:txBody>
      </p:sp>
      <p:sp>
        <p:nvSpPr>
          <p:cNvPr id="8" name="Oval 7"/>
          <p:cNvSpPr/>
          <p:nvPr/>
        </p:nvSpPr>
        <p:spPr>
          <a:xfrm>
            <a:off x="914400" y="1965960"/>
            <a:ext cx="438912" cy="438912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8760" y="1947672"/>
            <a:ext cx="3931920" cy="237744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Map priority sectors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8760" y="2221991"/>
            <a:ext cx="4160520" cy="475488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Pilot focus: cross-border trade and local/artisanal processing in Cameroon and Côte d’Ivoire.</a:t>
            </a:r>
          </a:p>
        </p:txBody>
      </p:sp>
      <p:sp>
        <p:nvSpPr>
          <p:cNvPr id="11" name="Oval 10"/>
          <p:cNvSpPr/>
          <p:nvPr/>
        </p:nvSpPr>
        <p:spPr>
          <a:xfrm>
            <a:off x="914400" y="2926080"/>
            <a:ext cx="438912" cy="438912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8760" y="2907792"/>
            <a:ext cx="3931920" cy="237744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Channel through MFIs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8760" y="3182112"/>
            <a:ext cx="4160520" cy="475488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A credible microfinance institution acts as issuer and selects beneficiaries through groupings/cooperatives.</a:t>
            </a:r>
          </a:p>
        </p:txBody>
      </p:sp>
      <p:sp>
        <p:nvSpPr>
          <p:cNvPr id="14" name="Oval 13"/>
          <p:cNvSpPr/>
          <p:nvPr/>
        </p:nvSpPr>
        <p:spPr>
          <a:xfrm>
            <a:off x="914400" y="3886200"/>
            <a:ext cx="438912" cy="438912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8760" y="3867912"/>
            <a:ext cx="3931920" cy="237744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Share risk upfront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08760" y="4142232"/>
            <a:ext cx="4160520" cy="475488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Guarantee stack: State 20–50%, IFIs 20–50%, and beneficiaries up to 30%.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89320" y="1554480"/>
            <a:ext cx="5303520" cy="3246120"/>
          </a:xfrm>
          <a:prstGeom prst="roundRect">
            <a:avLst/>
          </a:prstGeom>
          <a:solidFill>
            <a:srgbClr val="AFF3F8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263640" y="1783080"/>
            <a:ext cx="4709160" cy="27432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Why it matters for this proposal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91072" y="2267712"/>
            <a:ext cx="109728" cy="109728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510528" y="2194560"/>
            <a:ext cx="4389120" cy="43891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Turns a capital-market instrument into MSME working capital, not only sovereign funding.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91072" y="2798064"/>
            <a:ext cx="109728" cy="10972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510528" y="2724912"/>
            <a:ext cx="4389120" cy="43891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Uses sector studies to map groupings, business plans, investment needs and support gaps.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91072" y="3328416"/>
            <a:ext cx="109728" cy="109728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510528" y="3255264"/>
            <a:ext cx="4389120" cy="43891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Creates data for guarantee pricing, structuring decisions and post-issuance monitoring.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91072" y="3858768"/>
            <a:ext cx="109728" cy="109728"/>
          </a:xfrm>
          <a:prstGeom prst="rect">
            <a:avLst/>
          </a:prstGeom>
          <a:solidFill>
            <a:srgbClr val="003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510528" y="3785616"/>
            <a:ext cx="4389120" cy="62179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Cameroon update: FTSL identified as issuer for an FCFA 5bn operation; social-bond labeling and guarantor documentation are progressing.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87552" y="5257800"/>
            <a:ext cx="10149840" cy="530352"/>
          </a:xfrm>
          <a:prstGeom prst="roundRect">
            <a:avLst/>
          </a:prstGeom>
          <a:solidFill>
            <a:srgbClr val="F5F7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170432" y="5367528"/>
            <a:ext cx="9784080" cy="25603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Session takeaway: inclusive instruments work best when country sector strategy, MSME mapping, guarantee design and investor disclosure are built together.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080" y="6236208"/>
            <a:ext cx="10972800" cy="237744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850" b="0">
                <a:solidFill>
                  <a:srgbClr val="5A636B"/>
                </a:solidFill>
                <a:latin typeface="Calibri"/>
              </a:rPr>
              <a:t>Sources: ECA–FinAfrique Inclusive Bond concept note, project progress presentation, sector-study ToR, and Cameroon/Côte d’Ivoire project updates.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92977-BB2D-2776-7D91-008349101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927411-10F7-21CA-A1FB-280D132D22BD}"/>
              </a:ext>
            </a:extLst>
          </p:cNvPr>
          <p:cNvSpPr txBox="1"/>
          <p:nvPr/>
        </p:nvSpPr>
        <p:spPr>
          <a:xfrm>
            <a:off x="1981199" y="282613"/>
            <a:ext cx="8229600" cy="806375"/>
          </a:xfrm>
          <a:prstGeom prst="rect">
            <a:avLst/>
          </a:prstGeom>
          <a:noFill/>
        </p:spPr>
        <p:txBody>
          <a:bodyPr wrap="square" lIns="12700" tIns="12700" rIns="12700" bIns="12700" rtlCol="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How can domestic savings become enterprise investment?</a:t>
            </a:r>
            <a:endParaRPr sz="2500" b="1" dirty="0">
              <a:solidFill>
                <a:srgbClr val="141B20"/>
              </a:solidFill>
              <a:latin typeface="Calibri"/>
            </a:endParaRPr>
          </a:p>
        </p:txBody>
      </p:sp>
      <p:pic>
        <p:nvPicPr>
          <p:cNvPr id="6" name="Picture 5" descr="2nd Decade of Action provides new opportunity to deliver 5-star ...">
            <a:extLst>
              <a:ext uri="{FF2B5EF4-FFF2-40B4-BE49-F238E27FC236}">
                <a16:creationId xmlns:a16="http://schemas.microsoft.com/office/drawing/2014/main" id="{C4022527-3BA0-1EC3-EFD1-64058B655E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33" r="29714"/>
          <a:stretch>
            <a:fillRect/>
          </a:stretch>
        </p:blipFill>
        <p:spPr>
          <a:xfrm>
            <a:off x="10331180" y="26667"/>
            <a:ext cx="1845856" cy="97231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2E09D2F-0351-A736-682B-C87332E16B58}"/>
              </a:ext>
            </a:extLst>
          </p:cNvPr>
          <p:cNvSpPr/>
          <p:nvPr/>
        </p:nvSpPr>
        <p:spPr>
          <a:xfrm>
            <a:off x="108856" y="109797"/>
            <a:ext cx="457201" cy="519928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57074E-92CE-27AE-6BDC-92381E5DED2E}"/>
              </a:ext>
            </a:extLst>
          </p:cNvPr>
          <p:cNvSpPr/>
          <p:nvPr/>
        </p:nvSpPr>
        <p:spPr>
          <a:xfrm>
            <a:off x="1619711" y="1030994"/>
            <a:ext cx="8707684" cy="71012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1143000" y="1133856"/>
            <a:ext cx="9921240" cy="50292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A delivery approach</a:t>
            </a:r>
            <a:r>
              <a:rPr sz="1500" b="0" dirty="0">
                <a:solidFill>
                  <a:srgbClr val="003E63"/>
                </a:solidFill>
                <a:latin typeface="Calibri"/>
              </a:rPr>
              <a:t>: </a:t>
            </a:r>
            <a:r>
              <a:rPr lang="en-US" sz="1500" b="0">
                <a:solidFill>
                  <a:srgbClr val="003E63"/>
                </a:solidFill>
                <a:latin typeface="Calibri"/>
              </a:rPr>
              <a:t>diagnose where savings fail to reach firms, strengthen </a:t>
            </a:r>
            <a:r>
              <a:rPr sz="1500" b="0" dirty="0">
                <a:solidFill>
                  <a:srgbClr val="003E63"/>
                </a:solidFill>
                <a:latin typeface="Calibri"/>
              </a:rPr>
              <a:t>channels, </a:t>
            </a:r>
            <a:r>
              <a:rPr lang="en-US" sz="1500" b="0">
                <a:solidFill>
                  <a:srgbClr val="003E63"/>
                </a:solidFill>
                <a:latin typeface="Calibri"/>
              </a:rPr>
              <a:t>deploy tools </a:t>
            </a:r>
            <a:r>
              <a:rPr sz="1500" b="0" dirty="0">
                <a:solidFill>
                  <a:srgbClr val="003E63"/>
                </a:solidFill>
                <a:latin typeface="Calibri"/>
              </a:rPr>
              <a:t>and </a:t>
            </a:r>
            <a:r>
              <a:rPr lang="en-US" sz="1500" b="0">
                <a:solidFill>
                  <a:srgbClr val="003E63"/>
                </a:solidFill>
                <a:latin typeface="Calibri"/>
              </a:rPr>
              <a:t>track results</a:t>
            </a:r>
            <a:r>
              <a:rPr sz="1500" b="0" dirty="0">
                <a:solidFill>
                  <a:srgbClr val="003E63"/>
                </a:solidFill>
                <a:latin typeface="Calibri"/>
              </a:rPr>
              <a:t>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58952" y="2057400"/>
            <a:ext cx="2633472" cy="2048256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4" name="Rounded Rectangle 33"/>
          <p:cNvSpPr>
            <a:spLocks/>
          </p:cNvSpPr>
          <p:nvPr/>
        </p:nvSpPr>
        <p:spPr>
          <a:xfrm>
            <a:off x="923544" y="2221992"/>
            <a:ext cx="475488" cy="475488"/>
          </a:xfrm>
          <a:prstGeom prst="round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23544" y="2251252"/>
            <a:ext cx="475488" cy="252377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1508760" y="2260395"/>
            <a:ext cx="1719072" cy="252377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003E63"/>
                </a:solidFill>
                <a:latin typeface="Calibri"/>
              </a:rPr>
              <a:t>Diagnose</a:t>
            </a:r>
            <a:endParaRPr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8407" y="2843784"/>
            <a:ext cx="2194560" cy="1331134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Identify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where </a:t>
            </a:r>
            <a:r>
              <a:rPr sz="1400" b="0">
                <a:solidFill>
                  <a:srgbClr val="141B20"/>
                </a:solidFill>
                <a:latin typeface="Calibri"/>
              </a:rPr>
              <a:t>savings,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banks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market tools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fail to reach MSMEs and growth</a:t>
            </a:r>
            <a:r>
              <a:rPr sz="1400" b="0">
                <a:solidFill>
                  <a:srgbClr val="141B20"/>
                </a:solidFill>
                <a:latin typeface="Calibri"/>
              </a:rPr>
              <a:t> firms.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5848" y="2798552"/>
            <a:ext cx="310896" cy="529376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lang="en-US" sz="3200" b="1">
                <a:solidFill>
                  <a:srgbClr val="006A98"/>
                </a:solidFill>
                <a:latin typeface="Calibri"/>
              </a:rPr>
              <a:t>›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611880" y="2057400"/>
            <a:ext cx="2633472" cy="2048256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0" name="Rounded Rectangle 39"/>
          <p:cNvSpPr/>
          <p:nvPr/>
        </p:nvSpPr>
        <p:spPr>
          <a:xfrm>
            <a:off x="3776472" y="2221992"/>
            <a:ext cx="475488" cy="475488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3776472" y="2251252"/>
            <a:ext cx="475488" cy="252377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2</a:t>
            </a:r>
            <a:endParaRPr sz="14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61688" y="2220542"/>
            <a:ext cx="1719072" cy="252377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003E63"/>
                </a:solidFill>
                <a:latin typeface="Calibri"/>
              </a:rPr>
              <a:t>Build channels</a:t>
            </a:r>
            <a:endParaRPr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>
            <a:off x="3831336" y="2843784"/>
            <a:ext cx="2194560" cy="898708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Strengthen </a:t>
            </a:r>
            <a:r>
              <a:rPr sz="1400" b="0">
                <a:solidFill>
                  <a:srgbClr val="141B20"/>
                </a:solidFill>
                <a:latin typeface="Calibri"/>
              </a:rPr>
              <a:t>banks, NDBs, MFIs, fintechs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, funds</a:t>
            </a:r>
            <a:r>
              <a:rPr sz="1400" b="0">
                <a:solidFill>
                  <a:srgbClr val="141B20"/>
                </a:solidFill>
                <a:latin typeface="Calibri"/>
              </a:rPr>
              <a:t> 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platforms that can take </a:t>
            </a:r>
            <a:r>
              <a:rPr sz="1400" b="0">
                <a:solidFill>
                  <a:srgbClr val="141B20"/>
                </a:solidFill>
                <a:latin typeface="Calibri"/>
              </a:rPr>
              <a:t>enterprise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risk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6208776" y="2862072"/>
            <a:ext cx="310896" cy="402336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lang="en-US" sz="3200" b="1">
                <a:solidFill>
                  <a:srgbClr val="70AD47"/>
                </a:solidFill>
                <a:latin typeface="Calibri"/>
              </a:rPr>
              <a:t>›</a:t>
            </a:r>
          </a:p>
        </p:txBody>
      </p:sp>
      <p:sp>
        <p:nvSpPr>
          <p:cNvPr id="45" name="Rounded Rectangle 44"/>
          <p:cNvSpPr>
            <a:spLocks/>
          </p:cNvSpPr>
          <p:nvPr/>
        </p:nvSpPr>
        <p:spPr>
          <a:xfrm>
            <a:off x="6464808" y="2057400"/>
            <a:ext cx="2633472" cy="2048256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>
            <a:spLocks/>
          </p:cNvSpPr>
          <p:nvPr/>
        </p:nvSpPr>
        <p:spPr>
          <a:xfrm>
            <a:off x="6629400" y="2221992"/>
            <a:ext cx="475488" cy="475488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6629400" y="2286000"/>
            <a:ext cx="475488" cy="182880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14616" y="2220542"/>
            <a:ext cx="1719072" cy="252377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003E63"/>
                </a:solidFill>
                <a:latin typeface="Calibri"/>
              </a:rPr>
              <a:t>Deploy tools</a:t>
            </a:r>
            <a:endParaRPr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84264" y="2843784"/>
            <a:ext cx="2194560" cy="898708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Use guarantees, movable collateral, factoring, </a:t>
            </a:r>
            <a:r>
              <a:rPr sz="1400" b="0">
                <a:solidFill>
                  <a:srgbClr val="141B20"/>
                </a:solidFill>
                <a:latin typeface="Calibri"/>
              </a:rPr>
              <a:t>diaspora finance,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pension </a:t>
            </a:r>
            <a:r>
              <a:rPr sz="1400" b="0">
                <a:solidFill>
                  <a:srgbClr val="141B20"/>
                </a:solidFill>
                <a:latin typeface="Calibri"/>
              </a:rPr>
              <a:t>capital 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MSME listings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061704" y="2862072"/>
            <a:ext cx="310896" cy="402336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3200" b="1">
                <a:solidFill>
                  <a:srgbClr val="ED7D31"/>
                </a:solidFill>
                <a:latin typeface="Calibri"/>
              </a:rPr>
              <a:t>›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317736" y="2057400"/>
            <a:ext cx="2633472" cy="2048256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3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2" name="Rounded Rectangle 51"/>
          <p:cNvSpPr/>
          <p:nvPr/>
        </p:nvSpPr>
        <p:spPr>
          <a:xfrm>
            <a:off x="9482328" y="2221992"/>
            <a:ext cx="475488" cy="475488"/>
          </a:xfrm>
          <a:prstGeom prst="roundRect">
            <a:avLst/>
          </a:prstGeom>
          <a:solidFill>
            <a:srgbClr val="003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9482328" y="2286000"/>
            <a:ext cx="475488" cy="182880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067544" y="2260395"/>
            <a:ext cx="1719072" cy="252377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003E63"/>
                </a:solidFill>
                <a:latin typeface="Calibri"/>
              </a:rPr>
              <a:t>Deliver results</a:t>
            </a:r>
            <a:endParaRPr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537192" y="2843784"/>
            <a:ext cx="2194560" cy="898708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Sequence </a:t>
            </a:r>
            <a:r>
              <a:rPr sz="1400" b="0">
                <a:solidFill>
                  <a:srgbClr val="141B20"/>
                </a:solidFill>
                <a:latin typeface="Calibri"/>
              </a:rPr>
              <a:t>reforms,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identify responsible institutions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track whether finance reaches productive enterprise investment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87552" y="4828032"/>
            <a:ext cx="10149840" cy="694944"/>
          </a:xfrm>
          <a:prstGeom prst="roundRect">
            <a:avLst/>
          </a:prstGeom>
          <a:solidFill>
            <a:srgbClr val="F4F7FA"/>
          </a:solidFill>
          <a:ln w="9525">
            <a:solidFill>
              <a:srgbClr val="D4DE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rIns="164592" rtlCol="0" anchor="ctr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 dirty="0">
                <a:solidFill>
                  <a:srgbClr val="141B20"/>
                </a:solidFill>
                <a:latin typeface="Calibri"/>
              </a:rPr>
              <a:t>Domestic savings become enterprise investment only when the four blocks work as a chain — diagnose the bottleneck, build credible channels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 dirty="0">
                <a:solidFill>
                  <a:srgbClr val="141B20"/>
                </a:solidFill>
                <a:latin typeface="Calibri"/>
              </a:rPr>
              <a:t>deploy risk-sharing tools 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 dirty="0">
                <a:solidFill>
                  <a:srgbClr val="141B20"/>
                </a:solidFill>
                <a:latin typeface="Calibri"/>
              </a:rPr>
              <a:t>verify delivery to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 firms.</a:t>
            </a:r>
          </a:p>
        </p:txBody>
      </p:sp>
    </p:spTree>
    <p:extLst>
      <p:ext uri="{BB962C8B-B14F-4D97-AF65-F5344CB8AC3E}">
        <p14:creationId xmlns:p14="http://schemas.microsoft.com/office/powerpoint/2010/main" val="3486354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9728" y="109728"/>
            <a:ext cx="457200" cy="521207"/>
          </a:xfrm>
          <a:prstGeom prst="roundRect">
            <a:avLst/>
          </a:prstGeom>
          <a:solidFill>
            <a:srgbClr val="003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74320"/>
            <a:ext cx="9006840" cy="50292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2300" b="1">
                <a:solidFill>
                  <a:srgbClr val="141B20"/>
                </a:solidFill>
                <a:latin typeface="Calibri"/>
              </a:rPr>
              <a:t>Inclusive Bond structure: transaction flow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051560" y="960120"/>
            <a:ext cx="10012680" cy="50292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0">
                <a:solidFill>
                  <a:srgbClr val="003E63"/>
                </a:solidFill>
                <a:latin typeface="Calibri"/>
              </a:rPr>
              <a:t>The instrument links bond investors to very small enterprises and informal-sector operators through a credible MFI issuer, sector-based beneficiary selection and shared guarantees.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719072"/>
            <a:ext cx="2240280" cy="1572768"/>
          </a:xfrm>
          <a:prstGeom prst="roundRect">
            <a:avLst/>
          </a:prstGeom>
          <a:solidFill>
            <a:srgbClr val="EAF3F8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" name="Oval 7"/>
          <p:cNvSpPr/>
          <p:nvPr/>
        </p:nvSpPr>
        <p:spPr>
          <a:xfrm>
            <a:off x="886968" y="1874519"/>
            <a:ext cx="384048" cy="384048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4168" y="1847088"/>
            <a:ext cx="1554480" cy="32004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Investors subscribe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1832" y="2359152"/>
            <a:ext cx="1901952" cy="64008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Banks, institutions, diaspora and households buy the bond.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6392" y="2157984"/>
            <a:ext cx="320040" cy="41148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sz="3200" b="1">
                <a:solidFill>
                  <a:srgbClr val="006A98"/>
                </a:solidFill>
                <a:latin typeface="Calibri"/>
              </a:rPr>
              <a:t>›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11880" y="1719072"/>
            <a:ext cx="2240280" cy="1572768"/>
          </a:xfrm>
          <a:prstGeom prst="roundRect">
            <a:avLst/>
          </a:prstGeom>
          <a:solidFill>
            <a:srgbClr val="FEF2EA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3" name="Oval 12"/>
          <p:cNvSpPr/>
          <p:nvPr/>
        </p:nvSpPr>
        <p:spPr>
          <a:xfrm>
            <a:off x="3721608" y="1874519"/>
            <a:ext cx="384048" cy="384048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8808" y="1847088"/>
            <a:ext cx="1554480" cy="32004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MFI issues / on-lends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2359152"/>
            <a:ext cx="1901952" cy="64008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A designated microfinance issuer channels funds to eligible borrowers.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1032" y="2157984"/>
            <a:ext cx="320040" cy="41148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sz="3200" b="1">
                <a:solidFill>
                  <a:srgbClr val="ED7D31"/>
                </a:solidFill>
                <a:latin typeface="Calibri"/>
              </a:rPr>
              <a:t>›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46520" y="1719072"/>
            <a:ext cx="2240280" cy="1572768"/>
          </a:xfrm>
          <a:prstGeom prst="roundRect">
            <a:avLst/>
          </a:prstGeom>
          <a:solidFill>
            <a:srgbClr val="F1F7EE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8" name="Oval 17"/>
          <p:cNvSpPr/>
          <p:nvPr/>
        </p:nvSpPr>
        <p:spPr>
          <a:xfrm>
            <a:off x="6556248" y="1874519"/>
            <a:ext cx="384048" cy="384048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3448" y="1847088"/>
            <a:ext cx="1554480" cy="32004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Groups select beneficiaries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11112" y="2359152"/>
            <a:ext cx="1901952" cy="64008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Cooperatives or groupings validate members in targeted sectors.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05672" y="2157984"/>
            <a:ext cx="320040" cy="41148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sz="3200" b="1">
                <a:solidFill>
                  <a:srgbClr val="70AD47"/>
                </a:solidFill>
                <a:latin typeface="Calibri"/>
              </a:rPr>
              <a:t>›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281160" y="1719072"/>
            <a:ext cx="2240280" cy="1572768"/>
          </a:xfrm>
          <a:prstGeom prst="roundRect">
            <a:avLst/>
          </a:prstGeom>
          <a:solidFill>
            <a:srgbClr val="F5F7F9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3" name="Oval 22"/>
          <p:cNvSpPr/>
          <p:nvPr/>
        </p:nvSpPr>
        <p:spPr>
          <a:xfrm>
            <a:off x="9390888" y="1874519"/>
            <a:ext cx="384048" cy="384048"/>
          </a:xfrm>
          <a:prstGeom prst="ellipse">
            <a:avLst/>
          </a:prstGeom>
          <a:solidFill>
            <a:srgbClr val="003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48088" y="1847088"/>
            <a:ext cx="1554480" cy="32004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VSEs receive finance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45752" y="2359152"/>
            <a:ext cx="1901952" cy="64008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Very small enterprises use loans for trade, processing and working capital.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23160" y="3456432"/>
            <a:ext cx="7406640" cy="25603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Repayments flow back through the issuer to service investors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48840" y="3730752"/>
            <a:ext cx="7818120" cy="36576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810512" y="3493008"/>
            <a:ext cx="320040" cy="41148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sz="2800" b="1">
                <a:solidFill>
                  <a:srgbClr val="006A98"/>
                </a:solidFill>
                <a:latin typeface="Calibri"/>
              </a:rPr>
              <a:t>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21240" y="3493008"/>
            <a:ext cx="320040" cy="41148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sz="2800" b="1">
                <a:solidFill>
                  <a:srgbClr val="006A98"/>
                </a:solidFill>
                <a:latin typeface="Calibri"/>
              </a:rPr>
              <a:t>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4400" y="4078224"/>
            <a:ext cx="10332720" cy="25603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Risk-sharing and safeguards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4400" y="4425696"/>
            <a:ext cx="3246120" cy="658368"/>
          </a:xfrm>
          <a:prstGeom prst="roundRect">
            <a:avLst/>
          </a:prstGeom>
          <a:solidFill>
            <a:srgbClr val="EAF3F8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1060704" y="4489704"/>
            <a:ext cx="1645920" cy="237744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State guarantee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88920" y="4471416"/>
            <a:ext cx="1188720" cy="25603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sz="1500" b="1">
                <a:solidFill>
                  <a:srgbClr val="006A98"/>
                </a:solidFill>
                <a:latin typeface="Calibri"/>
              </a:rPr>
              <a:t>20–50%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0704" y="4718304"/>
            <a:ext cx="2907792" cy="402336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anchors policy priority and first-loss confidence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17720" y="4425696"/>
            <a:ext cx="3246120" cy="658368"/>
          </a:xfrm>
          <a:prstGeom prst="roundRect">
            <a:avLst/>
          </a:prstGeom>
          <a:solidFill>
            <a:srgbClr val="FEF2EA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4764024" y="4489704"/>
            <a:ext cx="1645920" cy="237744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IFI guarantee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92240" y="4471416"/>
            <a:ext cx="1188720" cy="25603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sz="1500" b="1">
                <a:solidFill>
                  <a:srgbClr val="ED7D31"/>
                </a:solidFill>
                <a:latin typeface="Calibri"/>
              </a:rPr>
              <a:t>20–50%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64024" y="4718304"/>
            <a:ext cx="2907792" cy="402336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adds credibility and improves investor risk appetite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321040" y="4425696"/>
            <a:ext cx="3246120" cy="658368"/>
          </a:xfrm>
          <a:prstGeom prst="roundRect">
            <a:avLst/>
          </a:prstGeom>
          <a:solidFill>
            <a:srgbClr val="F1F7EE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8467344" y="4489704"/>
            <a:ext cx="1645920" cy="237744"/>
          </a:xfrm>
          <a:prstGeom prst="rect">
            <a:avLst/>
          </a:prstGeom>
          <a:noFill/>
        </p:spPr>
        <p:txBody>
          <a:bodyPr wrap="square" lIns="38100" tIns="12700" rIns="38100" bIns="127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Beneficiary stake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95559" y="4471416"/>
            <a:ext cx="1188720" cy="25603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r">
              <a:spcAft>
                <a:spcPts val="0"/>
              </a:spcAft>
            </a:pPr>
            <a:r>
              <a:rPr sz="1500" b="1">
                <a:solidFill>
                  <a:srgbClr val="70AD47"/>
                </a:solidFill>
                <a:latin typeface="Calibri"/>
              </a:rPr>
              <a:t>up to 30%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467344" y="4718304"/>
            <a:ext cx="2907792" cy="402336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creates ownership and repayment discipline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87552" y="5394960"/>
            <a:ext cx="10149840" cy="530352"/>
          </a:xfrm>
          <a:prstGeom prst="roundRect">
            <a:avLst/>
          </a:prstGeom>
          <a:solidFill>
            <a:srgbClr val="F5F7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1170432" y="5504688"/>
            <a:ext cx="9784080" cy="482183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 dirty="0">
                <a:solidFill>
                  <a:srgbClr val="003E63"/>
                </a:solidFill>
                <a:latin typeface="Calibri"/>
              </a:rPr>
              <a:t>Policy lever:</a:t>
            </a:r>
            <a:endParaRPr lang="en-US" sz="1400" b="1" dirty="0">
              <a:solidFill>
                <a:srgbClr val="003E63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sz="1400" b="1" dirty="0">
                <a:solidFill>
                  <a:srgbClr val="003E63"/>
                </a:solidFill>
                <a:latin typeface="Calibri"/>
              </a:rPr>
              <a:t> structure the bond only after sector mapping, issuer readiness, guarantee pricing and use-of-proceeds reporting are clear.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0080" y="6236208"/>
            <a:ext cx="10972800" cy="237744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850" b="0">
                <a:solidFill>
                  <a:srgbClr val="5A636B"/>
                </a:solidFill>
                <a:latin typeface="Calibri"/>
              </a:rPr>
              <a:t>Sources: ECA–FinAfrique Inclusive Bond concept note and project progress presentation.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C7732-D807-F12F-E662-EE89523B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C2FC96-745B-8874-E945-2131C758205F}"/>
              </a:ext>
            </a:extLst>
          </p:cNvPr>
          <p:cNvSpPr txBox="1"/>
          <p:nvPr/>
        </p:nvSpPr>
        <p:spPr>
          <a:xfrm>
            <a:off x="1981200" y="293246"/>
            <a:ext cx="8229600" cy="406265"/>
          </a:xfrm>
          <a:prstGeom prst="rect">
            <a:avLst/>
          </a:prstGeom>
          <a:noFill/>
        </p:spPr>
        <p:txBody>
          <a:bodyPr wrap="square" lIns="12700" tIns="12700" rIns="12700" bIns="12700" rtlCol="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Recommendations for member states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57BB3A-47EA-1616-C5BC-3311935EB22F}"/>
              </a:ext>
            </a:extLst>
          </p:cNvPr>
          <p:cNvSpPr txBox="1"/>
          <p:nvPr/>
        </p:nvSpPr>
        <p:spPr>
          <a:xfrm>
            <a:off x="1261872" y="1453896"/>
            <a:ext cx="6995160" cy="338328"/>
          </a:xfrm>
          <a:prstGeom prst="rect">
            <a:avLst/>
          </a:prstGeom>
          <a:solidFill>
            <a:srgbClr val="006A98"/>
          </a:solidFill>
        </p:spPr>
        <p:txBody>
          <a:bodyPr wrap="square" lIns="27432" tIns="18288" rIns="27432" bIns="18288" rtlCol="0" anchor="ctr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600" b="1">
                <a:solidFill>
                  <a:srgbClr val="FFFFFF"/>
                </a:solidFill>
                <a:latin typeface="Calibri"/>
              </a:rPr>
              <a:t>Delivery compact: sectors → instruments → institutions → results</a:t>
            </a:r>
          </a:p>
        </p:txBody>
      </p:sp>
      <p:pic>
        <p:nvPicPr>
          <p:cNvPr id="19" name="Picture 18" descr="2nd Decade of Action provides new opportunity to deliver 5-star ...">
            <a:extLst>
              <a:ext uri="{FF2B5EF4-FFF2-40B4-BE49-F238E27FC236}">
                <a16:creationId xmlns:a16="http://schemas.microsoft.com/office/drawing/2014/main" id="{8725F5EA-886C-B6A3-9A53-2C0F65DD73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33" r="29714"/>
          <a:stretch>
            <a:fillRect/>
          </a:stretch>
        </p:blipFill>
        <p:spPr>
          <a:xfrm>
            <a:off x="10331180" y="26667"/>
            <a:ext cx="1845856" cy="97231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A47792B-3DB4-699E-5F7D-A07D6E6CC46B}"/>
              </a:ext>
            </a:extLst>
          </p:cNvPr>
          <p:cNvSpPr/>
          <p:nvPr/>
        </p:nvSpPr>
        <p:spPr>
          <a:xfrm>
            <a:off x="108856" y="109797"/>
            <a:ext cx="457201" cy="519928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20</a:t>
            </a:r>
            <a:endParaRPr sz="15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08CCF-027E-6DE0-7577-7D887D3B047B}"/>
              </a:ext>
            </a:extLst>
          </p:cNvPr>
          <p:cNvSpPr txBox="1"/>
          <p:nvPr/>
        </p:nvSpPr>
        <p:spPr>
          <a:xfrm>
            <a:off x="1271016" y="832104"/>
            <a:ext cx="9656064" cy="50292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lIns="27432" tIns="18288" rIns="27432" bIns="18288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Move from isolated </a:t>
            </a:r>
            <a:r>
              <a:rPr sz="1500" b="0">
                <a:solidFill>
                  <a:srgbClr val="003E63"/>
                </a:solidFill>
                <a:latin typeface="Calibri"/>
              </a:rPr>
              <a:t>instruments </a:t>
            </a:r>
            <a:r>
              <a:rPr lang="en-US" sz="1500" b="0">
                <a:solidFill>
                  <a:srgbClr val="003E63"/>
                </a:solidFill>
                <a:latin typeface="Calibri"/>
              </a:rPr>
              <a:t>to a country-owned package that maps priority sectors, de-risks channels and tracks whether finance reaches MSMEs </a:t>
            </a:r>
            <a:r>
              <a:rPr sz="1500" b="0">
                <a:solidFill>
                  <a:srgbClr val="003E63"/>
                </a:solidFill>
                <a:latin typeface="Calibri"/>
              </a:rPr>
              <a:t>and </a:t>
            </a:r>
            <a:r>
              <a:rPr lang="en-US" sz="1500" b="0">
                <a:solidFill>
                  <a:srgbClr val="003E63"/>
                </a:solidFill>
                <a:latin typeface="Calibri"/>
              </a:rPr>
              <a:t>growth firms</a:t>
            </a:r>
            <a:r>
              <a:rPr sz="1500" b="0">
                <a:solidFill>
                  <a:srgbClr val="003E63"/>
                </a:solidFill>
                <a:latin typeface="Calibri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09468-C9D6-C3BE-D315-66F6FDCE8579}"/>
              </a:ext>
            </a:extLst>
          </p:cNvPr>
          <p:cNvSpPr/>
          <p:nvPr/>
        </p:nvSpPr>
        <p:spPr>
          <a:xfrm>
            <a:off x="1623496" y="768677"/>
            <a:ext cx="8707684" cy="71012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960120" y="1874519"/>
            <a:ext cx="4617720" cy="142646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960120" y="1874519"/>
            <a:ext cx="182880" cy="1426464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1307592" y="2057400"/>
            <a:ext cx="4041648" cy="274320"/>
          </a:xfrm>
          <a:prstGeom prst="rect">
            <a:avLst/>
          </a:prstGeom>
          <a:noFill/>
        </p:spPr>
        <p:txBody>
          <a:bodyPr wrap="square" lIns="27432" tIns="18288" rIns="27432" bIns="18288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1. </a:t>
            </a:r>
            <a:r>
              <a:rPr lang="en-US" sz="1400" b="1">
                <a:solidFill>
                  <a:srgbClr val="003E63"/>
                </a:solidFill>
                <a:latin typeface="Calibri"/>
              </a:rPr>
              <a:t>Map sectors and firm needs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7592" y="2441448"/>
            <a:ext cx="3977639" cy="786384"/>
          </a:xfrm>
          <a:prstGeom prst="rect">
            <a:avLst/>
          </a:prstGeom>
          <a:noFill/>
        </p:spPr>
        <p:txBody>
          <a:bodyPr wrap="square" lIns="27432" tIns="18288" rIns="27432" bIns="18288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Identify priority value chains, MSME groups, </a:t>
            </a:r>
            <a:r>
              <a:rPr sz="1400" b="0">
                <a:solidFill>
                  <a:srgbClr val="141B20"/>
                </a:solidFill>
                <a:latin typeface="Calibri"/>
              </a:rPr>
              <a:t>financing needs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, data gaps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readiness for bank, MFI or market instruments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36" name="Rounded Rectangle 35"/>
          <p:cNvSpPr>
            <a:spLocks/>
          </p:cNvSpPr>
          <p:nvPr/>
        </p:nvSpPr>
        <p:spPr>
          <a:xfrm>
            <a:off x="6217920" y="1874519"/>
            <a:ext cx="4617720" cy="142646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17920" y="1874519"/>
            <a:ext cx="182880" cy="1426464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6565392" y="2057400"/>
            <a:ext cx="4041648" cy="274320"/>
          </a:xfrm>
          <a:prstGeom prst="rect">
            <a:avLst/>
          </a:prstGeom>
          <a:noFill/>
        </p:spPr>
        <p:txBody>
          <a:bodyPr wrap="square" lIns="27432" tIns="18288" rIns="27432" bIns="18288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2. </a:t>
            </a:r>
            <a:r>
              <a:rPr lang="en-US" sz="1400" b="1">
                <a:solidFill>
                  <a:srgbClr val="003E63"/>
                </a:solidFill>
                <a:latin typeface="Calibri"/>
              </a:rPr>
              <a:t>Build data and </a:t>
            </a:r>
            <a:r>
              <a:rPr sz="1400" b="1">
                <a:solidFill>
                  <a:srgbClr val="003E63"/>
                </a:solidFill>
                <a:latin typeface="Calibri"/>
              </a:rPr>
              <a:t>enabling </a:t>
            </a:r>
            <a:r>
              <a:rPr lang="en-US" sz="1400" b="1">
                <a:solidFill>
                  <a:srgbClr val="003E63"/>
                </a:solidFill>
                <a:latin typeface="Calibri"/>
              </a:rPr>
              <a:t>rails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65392" y="2441448"/>
            <a:ext cx="3977639" cy="786384"/>
          </a:xfrm>
          <a:prstGeom prst="rect">
            <a:avLst/>
          </a:prstGeom>
          <a:noFill/>
        </p:spPr>
        <p:txBody>
          <a:bodyPr wrap="square" lIns="27432" tIns="18288" rIns="27432" bIns="18288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Prioritize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payments</a:t>
            </a:r>
            <a:r>
              <a:rPr sz="1400" b="0">
                <a:solidFill>
                  <a:srgbClr val="141B20"/>
                </a:solidFill>
                <a:latin typeface="Calibri"/>
              </a:rPr>
              <a:t>, credit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information</a:t>
            </a:r>
            <a:r>
              <a:rPr sz="1400" b="0">
                <a:solidFill>
                  <a:srgbClr val="141B20"/>
                </a:solidFill>
                <a:latin typeface="Calibri"/>
              </a:rPr>
              <a:t>, collateral registries,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investor protection,</a:t>
            </a:r>
            <a:r>
              <a:rPr sz="1400" b="0">
                <a:solidFill>
                  <a:srgbClr val="141B20"/>
                </a:solidFill>
                <a:latin typeface="Calibri"/>
              </a:rPr>
              <a:t> proportionate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MSME</a:t>
            </a:r>
            <a:r>
              <a:rPr sz="1400" b="0">
                <a:solidFill>
                  <a:srgbClr val="141B20"/>
                </a:solidFill>
                <a:latin typeface="Calibri"/>
              </a:rPr>
              <a:t> rules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 and sector data for risk pricing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40" name="Rounded Rectangle 39"/>
          <p:cNvSpPr>
            <a:spLocks/>
          </p:cNvSpPr>
          <p:nvPr/>
        </p:nvSpPr>
        <p:spPr>
          <a:xfrm>
            <a:off x="960120" y="3767328"/>
            <a:ext cx="4617720" cy="142646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60120" y="3767328"/>
            <a:ext cx="182880" cy="142646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1307592" y="3950208"/>
            <a:ext cx="4041648" cy="274320"/>
          </a:xfrm>
          <a:prstGeom prst="rect">
            <a:avLst/>
          </a:prstGeom>
          <a:noFill/>
        </p:spPr>
        <p:txBody>
          <a:bodyPr wrap="square" lIns="27432" tIns="18288" rIns="27432" bIns="18288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3. </a:t>
            </a:r>
            <a:r>
              <a:rPr lang="en-US" sz="1400" b="1">
                <a:solidFill>
                  <a:srgbClr val="003E63"/>
                </a:solidFill>
                <a:latin typeface="Calibri"/>
              </a:rPr>
              <a:t>Package instruments by channel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7592" y="4334256"/>
            <a:ext cx="3977639" cy="786384"/>
          </a:xfrm>
          <a:prstGeom prst="rect">
            <a:avLst/>
          </a:prstGeom>
          <a:noFill/>
        </p:spPr>
        <p:txBody>
          <a:bodyPr wrap="square" lIns="27432" tIns="18288" rIns="27432" bIns="18288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Combine </a:t>
            </a:r>
            <a:r>
              <a:rPr sz="1400" b="0">
                <a:solidFill>
                  <a:srgbClr val="141B20"/>
                </a:solidFill>
                <a:latin typeface="Calibri"/>
              </a:rPr>
              <a:t>guarantees, NDB/bank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/MFI</a:t>
            </a:r>
            <a:r>
              <a:rPr sz="1400" b="0">
                <a:solidFill>
                  <a:srgbClr val="141B20"/>
                </a:solidFill>
                <a:latin typeface="Calibri"/>
              </a:rPr>
              <a:t> credit lines, leasing, factoring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, SCF, inclusive bonds</a:t>
            </a:r>
            <a:r>
              <a:rPr sz="1400" b="0">
                <a:solidFill>
                  <a:srgbClr val="141B20"/>
                </a:solidFill>
                <a:latin typeface="Calibri"/>
              </a:rPr>
              <a:t> 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business development services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44" name="Rounded Rectangle 43"/>
          <p:cNvSpPr>
            <a:spLocks/>
          </p:cNvSpPr>
          <p:nvPr/>
        </p:nvSpPr>
        <p:spPr>
          <a:xfrm>
            <a:off x="6217920" y="3767328"/>
            <a:ext cx="4617720" cy="1426464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3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17920" y="3767328"/>
            <a:ext cx="182880" cy="1426464"/>
          </a:xfrm>
          <a:prstGeom prst="rect">
            <a:avLst/>
          </a:prstGeom>
          <a:solidFill>
            <a:srgbClr val="003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6565392" y="3950208"/>
            <a:ext cx="4041648" cy="274320"/>
          </a:xfrm>
          <a:prstGeom prst="rect">
            <a:avLst/>
          </a:prstGeom>
          <a:noFill/>
        </p:spPr>
        <p:txBody>
          <a:bodyPr wrap="square" lIns="27432" tIns="18288" rIns="27432" bIns="18288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4. Mobilize capital</a:t>
            </a:r>
            <a:r>
              <a:rPr lang="en-US" sz="1400" b="1">
                <a:solidFill>
                  <a:srgbClr val="003E63"/>
                </a:solidFill>
                <a:latin typeface="Calibri"/>
              </a:rPr>
              <a:t> with accountability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65392" y="4334256"/>
            <a:ext cx="3977639" cy="786384"/>
          </a:xfrm>
          <a:prstGeom prst="rect">
            <a:avLst/>
          </a:prstGeom>
          <a:noFill/>
        </p:spPr>
        <p:txBody>
          <a:bodyPr wrap="square" lIns="27432" tIns="18288" rIns="27432" bIns="18288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Create pipelines for diaspora savings,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pensions</a:t>
            </a:r>
            <a:r>
              <a:rPr sz="1400" b="0">
                <a:solidFill>
                  <a:srgbClr val="141B20"/>
                </a:solidFill>
                <a:latin typeface="Calibri"/>
              </a:rPr>
              <a:t>, insurers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, MSME listings</a:t>
            </a:r>
            <a:r>
              <a:rPr sz="1400" b="0">
                <a:solidFill>
                  <a:srgbClr val="141B20"/>
                </a:solidFill>
                <a:latin typeface="Calibri"/>
              </a:rPr>
              <a:t> and local-currency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vehicles — with named institutions and result metrics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87552" y="5559552"/>
            <a:ext cx="10149840" cy="530352"/>
          </a:xfrm>
          <a:prstGeom prst="roundRect">
            <a:avLst/>
          </a:prstGeom>
          <a:solidFill>
            <a:srgbClr val="F4F7FA"/>
          </a:solidFill>
          <a:ln w="9525">
            <a:solidFill>
              <a:srgbClr val="D4DEE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18288" rIns="27432" bIns="18288" rtlCol="0" anchor="ctr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Recommendation test: every instrument specifies target firms, delivery channel, risk-sharing tool, data needs and monitoring indicator.</a:t>
            </a:r>
          </a:p>
        </p:txBody>
      </p:sp>
    </p:spTree>
    <p:extLst>
      <p:ext uri="{BB962C8B-B14F-4D97-AF65-F5344CB8AC3E}">
        <p14:creationId xmlns:p14="http://schemas.microsoft.com/office/powerpoint/2010/main" val="71500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10" y="953935"/>
            <a:ext cx="7072821" cy="441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747112-E030-6C0D-670E-A05CCC42BD12}"/>
              </a:ext>
            </a:extLst>
          </p:cNvPr>
          <p:cNvSpPr txBox="1"/>
          <p:nvPr/>
        </p:nvSpPr>
        <p:spPr>
          <a:xfrm>
            <a:off x="786969" y="2702647"/>
            <a:ext cx="3261360" cy="1452705"/>
          </a:xfrm>
          <a:prstGeom prst="rect">
            <a:avLst/>
          </a:prstGeom>
          <a:noFill/>
        </p:spPr>
        <p:txBody>
          <a:bodyPr wrap="square" lIns="45720" tIns="18288" rIns="45720" bIns="18288" rtlCol="0" anchor="ctr"/>
          <a:lstStyle/>
          <a:p>
            <a:pPr algn="ctr">
              <a:spcAft>
                <a:spcPts val="0"/>
              </a:spcAft>
            </a:pPr>
            <a:r>
              <a:rPr lang="en-US" sz="4600" b="1" dirty="0">
                <a:solidFill>
                  <a:srgbClr val="003E63"/>
                </a:solidFill>
                <a:latin typeface="Calibri"/>
              </a:rPr>
              <a:t>THANK</a:t>
            </a:r>
          </a:p>
          <a:p>
            <a:pPr algn="ctr">
              <a:spcAft>
                <a:spcPts val="0"/>
              </a:spcAft>
            </a:pPr>
            <a:r>
              <a:rPr lang="en-US" sz="4600" b="1" dirty="0">
                <a:solidFill>
                  <a:srgbClr val="003E63"/>
                </a:solidFill>
                <a:latin typeface="Calibri"/>
              </a:rPr>
              <a:t>YOU</a:t>
            </a:r>
          </a:p>
        </p:txBody>
      </p:sp>
      <p:pic>
        <p:nvPicPr>
          <p:cNvPr id="6" name="Picture 5" descr="2nd Decade of Action provides new opportunity to deliver 5-star ...">
            <a:extLst>
              <a:ext uri="{FF2B5EF4-FFF2-40B4-BE49-F238E27FC236}">
                <a16:creationId xmlns:a16="http://schemas.microsoft.com/office/drawing/2014/main" id="{C8CA31CD-DF78-598B-3AD8-8CDFE3553B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33" r="29714"/>
          <a:stretch>
            <a:fillRect/>
          </a:stretch>
        </p:blipFill>
        <p:spPr>
          <a:xfrm>
            <a:off x="10331180" y="26667"/>
            <a:ext cx="1845856" cy="9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6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90DF-97DE-A9B8-7DD7-FCF5C99D8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C7AF3-21CA-D6D9-5D2E-2CC7272D5005}"/>
              </a:ext>
            </a:extLst>
          </p:cNvPr>
          <p:cNvSpPr txBox="1"/>
          <p:nvPr/>
        </p:nvSpPr>
        <p:spPr>
          <a:xfrm>
            <a:off x="777240" y="6216848"/>
            <a:ext cx="10332720" cy="221599"/>
          </a:xfrm>
          <a:prstGeom prst="rect">
            <a:avLst/>
          </a:prstGeom>
          <a:noFill/>
        </p:spPr>
        <p:txBody>
          <a:bodyPr wrap="square" lIns="38100" tIns="25400" rIns="38100" bIns="254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 b="0">
                <a:solidFill>
                  <a:srgbClr val="141B20"/>
                </a:solidFill>
                <a:latin typeface="Calibri"/>
              </a:rPr>
              <a:t>Sources: EIB Finance in Africa 2024; AfDB Trade Finance Report 2025; OECD Africa Capital Markets Report 2025.</a:t>
            </a:r>
          </a:p>
        </p:txBody>
      </p:sp>
      <p:pic>
        <p:nvPicPr>
          <p:cNvPr id="2" name="Picture 1" descr="2nd Decade of Action provides new opportunity to deliver 5-star ...">
            <a:extLst>
              <a:ext uri="{FF2B5EF4-FFF2-40B4-BE49-F238E27FC236}">
                <a16:creationId xmlns:a16="http://schemas.microsoft.com/office/drawing/2014/main" id="{D8226E68-EE6B-2649-864B-E67DF616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33" r="29714"/>
          <a:stretch>
            <a:fillRect/>
          </a:stretch>
        </p:blipFill>
        <p:spPr>
          <a:xfrm>
            <a:off x="10331180" y="26667"/>
            <a:ext cx="1845856" cy="97231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C523757-2C97-8CB7-5B33-A8AD02AC4597}"/>
              </a:ext>
            </a:extLst>
          </p:cNvPr>
          <p:cNvSpPr/>
          <p:nvPr/>
        </p:nvSpPr>
        <p:spPr>
          <a:xfrm>
            <a:off x="108856" y="109797"/>
            <a:ext cx="457201" cy="519928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22208" y="1078992"/>
            <a:ext cx="2606040" cy="443484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686800" y="1170432"/>
            <a:ext cx="2304288" cy="658368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700" b="1">
                <a:solidFill>
                  <a:srgbClr val="141B20"/>
                </a:solidFill>
                <a:latin typeface="Calibri"/>
              </a:rPr>
              <a:t>Transmission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9952" y="1657350"/>
            <a:ext cx="2084831" cy="21945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Current evidence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59952" y="1904238"/>
            <a:ext cx="2057400" cy="658368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>
              <a:spcAft>
                <a:spcPts val="0"/>
              </a:spcAft>
            </a:pPr>
            <a:r>
              <a:rPr lang="en-US" sz="1400" b="0" dirty="0">
                <a:solidFill>
                  <a:srgbClr val="141B20"/>
                </a:solidFill>
                <a:latin typeface="Calibri"/>
              </a:rPr>
              <a:t>The issue is transmission: do savings, banks and market innovation reach firms?</a:t>
            </a:r>
            <a:endParaRPr sz="1400" b="0" dirty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59952" y="3063240"/>
            <a:ext cx="2084831" cy="21945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003E63"/>
                </a:solidFill>
                <a:latin typeface="Calibri"/>
              </a:rPr>
              <a:t>Bank channel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9952" y="3310128"/>
            <a:ext cx="2057400" cy="658368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Funding costs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capital constraints limit SME risk appetite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59952" y="4279392"/>
            <a:ext cx="2084831" cy="21945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Why it matters</a:t>
            </a:r>
            <a:endParaRPr sz="1400" b="1">
              <a:solidFill>
                <a:srgbClr val="006A98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952" y="4526280"/>
            <a:ext cx="2057400" cy="80467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Firms remain dependent on short-term, high-cost credit unless channels improve</a:t>
            </a:r>
            <a:r>
              <a:rPr sz="1400" b="0">
                <a:solidFill>
                  <a:srgbClr val="141B20"/>
                </a:solidFill>
                <a:latin typeface="Calibri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26060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52120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8181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104241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130302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156362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82422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208483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234543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260604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286664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312724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338785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364845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390906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416966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443026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469087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495147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521208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547268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573328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599389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625449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651510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677570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4" name="Rectangle 43"/>
          <p:cNvSpPr/>
          <p:nvPr/>
        </p:nvSpPr>
        <p:spPr>
          <a:xfrm>
            <a:off x="703630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729691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755751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781812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807872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9" name="Rectangle 48"/>
          <p:cNvSpPr/>
          <p:nvPr/>
        </p:nvSpPr>
        <p:spPr>
          <a:xfrm>
            <a:off x="833932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859993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886053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912114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938174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964234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>
            <a:off x="990295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1016355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1042416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1068476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>
            <a:off x="1094536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1120597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>
            <a:off x="1146657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1172718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1198778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685800" y="713232"/>
            <a:ext cx="7452360" cy="53035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2300" b="1" dirty="0">
                <a:solidFill>
                  <a:srgbClr val="141B20"/>
                </a:solidFill>
                <a:latin typeface="Calibri"/>
              </a:rPr>
              <a:t>Challenge 1: finance is not reaching firms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234440" y="1207008"/>
            <a:ext cx="6355080" cy="36576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77240" y="1298448"/>
            <a:ext cx="7223760" cy="411480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/>
            <a:r>
              <a:rPr sz="1400" b="0" dirty="0">
                <a:solidFill>
                  <a:srgbClr val="003E63"/>
                </a:solidFill>
                <a:latin typeface="Calibri"/>
              </a:rPr>
              <a:t>Recent data point to bank balance-sheet constraints, trade-finance gaps and shallow market channels as the immediate policy problem.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85800" y="1847088"/>
            <a:ext cx="3429000" cy="1261872"/>
          </a:xfrm>
          <a:prstGeom prst="roundRect">
            <a:avLst/>
          </a:prstGeom>
          <a:solidFill>
            <a:srgbClr val="F7FBFD"/>
          </a:solidFill>
          <a:ln w="12700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685800" y="1847088"/>
            <a:ext cx="73152" cy="1261872"/>
          </a:xfrm>
          <a:prstGeom prst="rect">
            <a:avLst/>
          </a:prstGeom>
          <a:solidFill>
            <a:srgbClr val="006A98"/>
          </a:solidFill>
          <a:ln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50392" y="1975104"/>
            <a:ext cx="3136392" cy="384048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/>
            <a:r>
              <a:rPr sz="2500" b="1">
                <a:solidFill>
                  <a:srgbClr val="F26B21"/>
                </a:solidFill>
                <a:latin typeface="Calibri"/>
              </a:rPr>
              <a:t>77%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86968" y="2423160"/>
            <a:ext cx="3044952" cy="603503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/>
            <a:r>
              <a:rPr sz="1400" b="0">
                <a:solidFill>
                  <a:srgbClr val="141B20"/>
                </a:solidFill>
                <a:latin typeface="Calibri"/>
              </a:rPr>
              <a:t>SSA banks citing macro conditions as their top concern in the EIB 2024 survey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434840" y="1847088"/>
            <a:ext cx="3429000" cy="1261872"/>
          </a:xfrm>
          <a:prstGeom prst="roundRect">
            <a:avLst/>
          </a:prstGeom>
          <a:solidFill>
            <a:srgbClr val="F7FBFD"/>
          </a:solidFill>
          <a:ln w="12700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4434840" y="1847088"/>
            <a:ext cx="73152" cy="1261872"/>
          </a:xfrm>
          <a:prstGeom prst="rect">
            <a:avLst/>
          </a:prstGeom>
          <a:solidFill>
            <a:srgbClr val="F26B21"/>
          </a:solidFill>
          <a:ln>
            <a:solidFill>
              <a:srgbClr val="F26B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4599431" y="1975104"/>
            <a:ext cx="3136392" cy="384048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/>
            <a:r>
              <a:rPr sz="2500" b="1">
                <a:solidFill>
                  <a:srgbClr val="006A98"/>
                </a:solidFill>
                <a:latin typeface="Calibri"/>
              </a:rPr>
              <a:t>1/3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636007" y="2423160"/>
            <a:ext cx="3044952" cy="603503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/>
            <a:r>
              <a:rPr sz="1400" b="0">
                <a:solidFill>
                  <a:srgbClr val="141B20"/>
                </a:solidFill>
                <a:latin typeface="Calibri"/>
              </a:rPr>
              <a:t>African banks reporting lack of capital or funding cost/availability as a problem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85800" y="3364992"/>
            <a:ext cx="3429000" cy="1261872"/>
          </a:xfrm>
          <a:prstGeom prst="roundRect">
            <a:avLst/>
          </a:prstGeom>
          <a:solidFill>
            <a:srgbClr val="F7FBFD"/>
          </a:solidFill>
          <a:ln w="12700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685800" y="3364992"/>
            <a:ext cx="73152" cy="1261872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850392" y="3493008"/>
            <a:ext cx="3136392" cy="384048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/>
            <a:r>
              <a:rPr sz="2500" b="1">
                <a:solidFill>
                  <a:srgbClr val="70AD47"/>
                </a:solidFill>
                <a:latin typeface="Calibri"/>
              </a:rPr>
              <a:t>$74–92B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86968" y="3941064"/>
            <a:ext cx="3044952" cy="603503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/>
            <a:r>
              <a:rPr sz="1400" b="0">
                <a:solidFill>
                  <a:srgbClr val="141B20"/>
                </a:solidFill>
                <a:latin typeface="Calibri"/>
              </a:rPr>
              <a:t>unmet African trade-finance demand in 2024, directly constraining working capital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434840" y="3364992"/>
            <a:ext cx="3429000" cy="1261872"/>
          </a:xfrm>
          <a:prstGeom prst="roundRect">
            <a:avLst/>
          </a:prstGeom>
          <a:solidFill>
            <a:srgbClr val="F7FBFD"/>
          </a:solidFill>
          <a:ln w="12700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1" name="Rectangle 80"/>
          <p:cNvSpPr/>
          <p:nvPr/>
        </p:nvSpPr>
        <p:spPr>
          <a:xfrm>
            <a:off x="4434840" y="3364992"/>
            <a:ext cx="73152" cy="1261872"/>
          </a:xfrm>
          <a:prstGeom prst="rect">
            <a:avLst/>
          </a:prstGeom>
          <a:solidFill>
            <a:srgbClr val="006A98"/>
          </a:solidFill>
          <a:ln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4599431" y="3493008"/>
            <a:ext cx="3136392" cy="384048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/>
            <a:r>
              <a:rPr sz="2500" b="1">
                <a:solidFill>
                  <a:srgbClr val="006A98"/>
                </a:solidFill>
                <a:latin typeface="Calibri"/>
              </a:rPr>
              <a:t>23%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36007" y="3941064"/>
            <a:ext cx="3044952" cy="603503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/>
            <a:r>
              <a:rPr sz="1400" b="0">
                <a:solidFill>
                  <a:srgbClr val="141B20"/>
                </a:solidFill>
                <a:latin typeface="Calibri"/>
              </a:rPr>
              <a:t>average share of Africa’s total trade intermediated by commercial banks in 2020–2024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68680" y="5010912"/>
            <a:ext cx="6995160" cy="603504"/>
          </a:xfrm>
          <a:prstGeom prst="roundRect">
            <a:avLst/>
          </a:prstGeom>
          <a:solidFill>
            <a:srgbClr val="E8F3F7"/>
          </a:solidFill>
          <a:ln w="12700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987552" y="5102352"/>
            <a:ext cx="6720840" cy="402336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/>
            <a:r>
              <a:rPr sz="1400" b="1">
                <a:solidFill>
                  <a:srgbClr val="003E63"/>
                </a:solidFill>
                <a:latin typeface="Calibri"/>
              </a:rPr>
              <a:t>Implication: strengthen the channels that convert domestic savings into bank lending, trade finance, guarantees and longer-tenor capital.</a:t>
            </a:r>
          </a:p>
        </p:txBody>
      </p:sp>
    </p:spTree>
    <p:extLst>
      <p:ext uri="{BB962C8B-B14F-4D97-AF65-F5344CB8AC3E}">
        <p14:creationId xmlns:p14="http://schemas.microsoft.com/office/powerpoint/2010/main" val="372515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728" y="109728"/>
            <a:ext cx="457200" cy="521207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3</a:t>
            </a:r>
            <a:endParaRPr lang="en-US" sz="16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77831"/>
            <a:ext cx="9006840" cy="37702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2300" b="1" dirty="0">
                <a:solidFill>
                  <a:srgbClr val="141B20"/>
                </a:solidFill>
                <a:latin typeface="Calibri"/>
              </a:rPr>
              <a:t>Challenge 2: capital markets are weakly connected to SME finance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3000" y="866269"/>
            <a:ext cx="9509760" cy="498598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The SME link is mostly indirect: capital markets can fund banks, NDBs, funds and guarantees — but these channels remain shallow, costly and weakly targeted to enterprise risk</a:t>
            </a:r>
            <a:r>
              <a:rPr sz="1500" b="0">
                <a:solidFill>
                  <a:srgbClr val="003E63"/>
                </a:solidFill>
                <a:latin typeface="Calibri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81328"/>
            <a:ext cx="2395728" cy="111556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86968" y="1591056"/>
            <a:ext cx="2176272" cy="453970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spcAft>
                <a:spcPts val="0"/>
              </a:spcAft>
            </a:pPr>
            <a:r>
              <a:rPr lang="en-US" sz="2700" b="1">
                <a:solidFill>
                  <a:srgbClr val="006A98"/>
                </a:solidFill>
                <a:latin typeface="Calibri"/>
              </a:rPr>
              <a:t>&gt;$1.1T</a:t>
            </a:r>
            <a:endParaRPr sz="2700" b="1">
              <a:solidFill>
                <a:srgbClr val="006A98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832" y="2084832"/>
            <a:ext cx="2066544" cy="90024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 dirty="0">
                <a:solidFill>
                  <a:srgbClr val="141B20"/>
                </a:solidFill>
                <a:latin typeface="Calibri"/>
              </a:rPr>
              <a:t>domestic capital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 in African pensions, insurers, development banks and sovereign funds</a:t>
            </a:r>
            <a:endParaRPr sz="1400" b="0" dirty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83280" y="1481328"/>
            <a:ext cx="2395728" cy="111556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493008" y="1591056"/>
            <a:ext cx="2176272" cy="453970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2700" b="1">
                <a:solidFill>
                  <a:srgbClr val="F26B21"/>
                </a:solidFill>
                <a:latin typeface="Calibri"/>
              </a:rPr>
              <a:t>$331B</a:t>
            </a:r>
            <a:endParaRPr sz="27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7872" y="2084832"/>
            <a:ext cx="2066544" cy="1115690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estimated SME financing gap in Sub-Saharan Africa</a:t>
            </a:r>
            <a:endParaRPr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89320" y="1481328"/>
            <a:ext cx="2395728" cy="111556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099048" y="1591056"/>
            <a:ext cx="2176272" cy="453970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spcAft>
                <a:spcPts val="0"/>
              </a:spcAft>
            </a:pPr>
            <a:r>
              <a:rPr lang="en-US" sz="2700" b="1">
                <a:solidFill>
                  <a:srgbClr val="70AD47"/>
                </a:solidFill>
                <a:latin typeface="Calibri"/>
              </a:rPr>
              <a:t>36% GDP</a:t>
            </a:r>
            <a:endParaRPr sz="2700" b="1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3912" y="2084832"/>
            <a:ext cx="2066544" cy="90024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 dirty="0">
                <a:solidFill>
                  <a:srgbClr val="141B20"/>
                </a:solidFill>
                <a:latin typeface="Calibri"/>
              </a:rPr>
              <a:t>private-sector credit in Africa in 2022, down from 56% in 2007</a:t>
            </a:r>
            <a:endParaRPr sz="1400" b="0" dirty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95360" y="1481328"/>
            <a:ext cx="2395728" cy="111556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705088" y="1591056"/>
            <a:ext cx="2176272" cy="453970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spcAft>
                <a:spcPts val="0"/>
              </a:spcAft>
            </a:pPr>
            <a:r>
              <a:rPr lang="en-US" sz="2700" b="1">
                <a:solidFill>
                  <a:srgbClr val="006A98"/>
                </a:solidFill>
                <a:latin typeface="Calibri"/>
              </a:rPr>
              <a:t>$60B+</a:t>
            </a:r>
            <a:endParaRPr sz="27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9952" y="2084832"/>
            <a:ext cx="2066544" cy="90024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 dirty="0">
                <a:solidFill>
                  <a:srgbClr val="141B20"/>
                </a:solidFill>
                <a:latin typeface="Calibri"/>
              </a:rPr>
              <a:t>estimated African supply-chain finance market; only 7–25% of demand is met</a:t>
            </a:r>
            <a:endParaRPr sz="1400" b="0" dirty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680" y="2926080"/>
            <a:ext cx="10378440" cy="30008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500" b="1" dirty="0">
                <a:solidFill>
                  <a:srgbClr val="003E63"/>
                </a:solidFill>
                <a:latin typeface="Calibri"/>
              </a:rPr>
              <a:t>Why the SME link breaks</a:t>
            </a:r>
            <a:endParaRPr sz="1700" b="1" dirty="0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96112" y="3401568"/>
            <a:ext cx="1993392" cy="1353312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005840" y="3547872"/>
            <a:ext cx="1773936" cy="25391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003E63"/>
                </a:solidFill>
                <a:latin typeface="Calibri"/>
              </a:rPr>
              <a:t>Short-term bank funding</a:t>
            </a:r>
            <a:endParaRPr sz="1400" b="1" dirty="0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4128" y="3922776"/>
            <a:ext cx="1737360" cy="1115690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banks rely on deposits</a:t>
            </a:r>
            <a:r>
              <a:rPr sz="1400" b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limiting tenor and SME risk appetite</a:t>
            </a:r>
            <a:endParaRPr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18104" y="3401568"/>
            <a:ext cx="1993392" cy="1353312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3227832" y="3547872"/>
            <a:ext cx="1773936" cy="25391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Limited wholesale channels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6120" y="3922776"/>
            <a:ext cx="1737360" cy="80467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few SME-refinance, securitization or bond channels</a:t>
            </a:r>
            <a:endParaRPr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40096" y="3401568"/>
            <a:ext cx="1993392" cy="1353312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5449824" y="3547872"/>
            <a:ext cx="1773936" cy="25391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Narrow product mix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8112" y="3922776"/>
            <a:ext cx="1737360" cy="80467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few SME boards</a:t>
            </a:r>
            <a:r>
              <a:rPr sz="1400" b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private placements and receivables tools</a:t>
            </a:r>
            <a:endParaRPr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62088" y="3401568"/>
            <a:ext cx="1993392" cy="1353312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671816" y="3547872"/>
            <a:ext cx="1773936" cy="25391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Weak credit enhancement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0104" y="3922776"/>
            <a:ext cx="1737360" cy="80467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guarantees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first-loss tools too limited to crowd in investors</a:t>
            </a:r>
            <a:endParaRPr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84080" y="3401568"/>
            <a:ext cx="1993392" cy="1353312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3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9893808" y="3547872"/>
            <a:ext cx="1773936" cy="469359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1">
                <a:solidFill>
                  <a:srgbClr val="003E63"/>
                </a:solidFill>
                <a:latin typeface="Calibri"/>
              </a:rPr>
              <a:t>Market data gaps</a:t>
            </a:r>
            <a:endParaRPr sz="1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12096" y="3922776"/>
            <a:ext cx="1737360" cy="80467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thin credit data, ratings and benchmarks limit risk pricing</a:t>
            </a:r>
            <a:endParaRPr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87552" y="5212080"/>
            <a:ext cx="10195560" cy="530352"/>
          </a:xfrm>
          <a:prstGeom prst="rect">
            <a:avLst/>
          </a:prstGeom>
          <a:solidFill>
            <a:srgbClr val="EAF4F8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1170432" y="5266944"/>
            <a:ext cx="9820656" cy="402336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sz="1400" b="1" dirty="0">
                <a:solidFill>
                  <a:srgbClr val="003E63"/>
                </a:solidFill>
                <a:latin typeface="Calibri"/>
              </a:rPr>
              <a:t>Implication: </a:t>
            </a:r>
            <a:r>
              <a:rPr lang="en-US" sz="1400" b="1" dirty="0">
                <a:solidFill>
                  <a:srgbClr val="003E63"/>
                </a:solidFill>
                <a:latin typeface="Calibri"/>
              </a:rPr>
              <a:t>connect institutional investors → intermediaries → SMEs and growth firms</a:t>
            </a:r>
            <a:r>
              <a:rPr sz="1400" b="1" dirty="0">
                <a:solidFill>
                  <a:srgbClr val="003E63"/>
                </a:solidFill>
                <a:latin typeface="Calibri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0080" y="6327648"/>
            <a:ext cx="10972800" cy="161583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l">
              <a:spcAft>
                <a:spcPts val="0"/>
              </a:spcAft>
            </a:pPr>
            <a:r>
              <a:rPr lang="en-US" sz="750" b="0">
                <a:solidFill>
                  <a:srgbClr val="141B20"/>
                </a:solidFill>
                <a:latin typeface="Calibri"/>
              </a:rPr>
              <a:t>Sources: AFC State of Africa’s Infrastructure Report 2025; MIT Sloan/Cauris Finance 2024; EIB Finance in Africa 2024; UNCTAD supply-chain finance in African markets.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26060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52120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78181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104241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130302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4" name="Rectangle 43"/>
          <p:cNvSpPr/>
          <p:nvPr/>
        </p:nvSpPr>
        <p:spPr>
          <a:xfrm>
            <a:off x="156362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182422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208483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234543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260604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9" name="Rectangle 48"/>
          <p:cNvSpPr/>
          <p:nvPr/>
        </p:nvSpPr>
        <p:spPr>
          <a:xfrm>
            <a:off x="286664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312724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338785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364845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390906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416966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>
            <a:off x="443026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469087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495147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521208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>
            <a:off x="547268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573328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>
            <a:off x="599389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625449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651510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677570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5" name="Rectangle 64"/>
          <p:cNvSpPr/>
          <p:nvPr/>
        </p:nvSpPr>
        <p:spPr>
          <a:xfrm>
            <a:off x="703630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>
            <a:off x="729691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7" name="Rectangle 66"/>
          <p:cNvSpPr/>
          <p:nvPr/>
        </p:nvSpPr>
        <p:spPr>
          <a:xfrm>
            <a:off x="755751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8" name="Rectangle 67"/>
          <p:cNvSpPr/>
          <p:nvPr/>
        </p:nvSpPr>
        <p:spPr>
          <a:xfrm>
            <a:off x="781812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807872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0" name="Rectangle 69"/>
          <p:cNvSpPr/>
          <p:nvPr/>
        </p:nvSpPr>
        <p:spPr>
          <a:xfrm>
            <a:off x="833932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>
            <a:off x="859993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2" name="Rectangle 71"/>
          <p:cNvSpPr/>
          <p:nvPr/>
        </p:nvSpPr>
        <p:spPr>
          <a:xfrm>
            <a:off x="886053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912114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>
            <a:off x="938174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5" name="Rectangle 74"/>
          <p:cNvSpPr/>
          <p:nvPr/>
        </p:nvSpPr>
        <p:spPr>
          <a:xfrm>
            <a:off x="964234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990295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1016355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8" name="Rectangle 77"/>
          <p:cNvSpPr/>
          <p:nvPr/>
        </p:nvSpPr>
        <p:spPr>
          <a:xfrm>
            <a:off x="1042416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9" name="Rectangle 78"/>
          <p:cNvSpPr/>
          <p:nvPr/>
        </p:nvSpPr>
        <p:spPr>
          <a:xfrm>
            <a:off x="1068476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0" name="Rectangle 79"/>
          <p:cNvSpPr/>
          <p:nvPr/>
        </p:nvSpPr>
        <p:spPr>
          <a:xfrm>
            <a:off x="1094536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1" name="Rectangle 80"/>
          <p:cNvSpPr/>
          <p:nvPr/>
        </p:nvSpPr>
        <p:spPr>
          <a:xfrm>
            <a:off x="1120597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2" name="Rectangle 81"/>
          <p:cNvSpPr/>
          <p:nvPr/>
        </p:nvSpPr>
        <p:spPr>
          <a:xfrm>
            <a:off x="1146657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3" name="Rectangle 82"/>
          <p:cNvSpPr/>
          <p:nvPr/>
        </p:nvSpPr>
        <p:spPr>
          <a:xfrm>
            <a:off x="1172718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4" name="Rectangle 83"/>
          <p:cNvSpPr/>
          <p:nvPr/>
        </p:nvSpPr>
        <p:spPr>
          <a:xfrm>
            <a:off x="1198778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728" y="109728"/>
            <a:ext cx="457200" cy="521207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4</a:t>
            </a:r>
            <a:endParaRPr lang="en-US" sz="16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78601"/>
            <a:ext cx="9006840" cy="375487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Challenge 3: MSME finance constraints limit enterprise growth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3000" y="866269"/>
            <a:ext cx="9509760" cy="498598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500" b="0" dirty="0">
                <a:solidFill>
                  <a:srgbClr val="003E63"/>
                </a:solidFill>
                <a:latin typeface="Calibri"/>
              </a:rPr>
              <a:t>Bank finance remains the first channel for most MSMEs, but collateral gaps, weak records</a:t>
            </a:r>
            <a:r>
              <a:rPr sz="1500" b="0" dirty="0">
                <a:solidFill>
                  <a:srgbClr val="003E63"/>
                </a:solidFill>
                <a:latin typeface="Calibri"/>
              </a:rPr>
              <a:t>, </a:t>
            </a:r>
            <a:r>
              <a:rPr lang="en-US" sz="1500" b="0" dirty="0">
                <a:solidFill>
                  <a:srgbClr val="003E63"/>
                </a:solidFill>
                <a:latin typeface="Calibri"/>
              </a:rPr>
              <a:t>short tenors</a:t>
            </a:r>
            <a:r>
              <a:rPr sz="1500" b="0" dirty="0">
                <a:solidFill>
                  <a:srgbClr val="003E63"/>
                </a:solidFill>
                <a:latin typeface="Calibri"/>
              </a:rPr>
              <a:t> and </a:t>
            </a:r>
            <a:r>
              <a:rPr lang="en-US" sz="1500" b="0" dirty="0">
                <a:solidFill>
                  <a:srgbClr val="003E63"/>
                </a:solidFill>
                <a:latin typeface="Calibri"/>
              </a:rPr>
              <a:t>high perceived risk keep credit costly and scarce</a:t>
            </a:r>
            <a:r>
              <a:rPr sz="1500" b="0" dirty="0">
                <a:solidFill>
                  <a:srgbClr val="003E63"/>
                </a:solidFill>
                <a:latin typeface="Calibri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60" y="1517904"/>
            <a:ext cx="2514600" cy="1562173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32688" y="1627632"/>
            <a:ext cx="2295144" cy="411480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lang="en-US" sz="2700" b="1">
                <a:solidFill>
                  <a:srgbClr val="006A98"/>
                </a:solidFill>
                <a:latin typeface="Calibri"/>
              </a:rPr>
              <a:t>&gt;</a:t>
            </a:r>
            <a:r>
              <a:rPr sz="2700" b="1" dirty="0">
                <a:solidFill>
                  <a:srgbClr val="006A98"/>
                </a:solidFill>
                <a:latin typeface="Calibri"/>
              </a:rPr>
              <a:t>90%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7552" y="2121409"/>
            <a:ext cx="2185416" cy="338327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of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all firms </a:t>
            </a:r>
            <a:r>
              <a:rPr sz="1400" b="0">
                <a:solidFill>
                  <a:srgbClr val="141B20"/>
                </a:solidFill>
                <a:latin typeface="Calibri"/>
              </a:rPr>
              <a:t>are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MSMEs worldwide</a:t>
            </a:r>
            <a:endParaRPr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8728" y="1517904"/>
            <a:ext cx="2514600" cy="1562173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648456" y="1627632"/>
            <a:ext cx="2295144" cy="411480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lang="en-US" sz="2700" b="1">
                <a:solidFill>
                  <a:srgbClr val="ED7D31"/>
                </a:solidFill>
                <a:latin typeface="Calibri"/>
              </a:rPr>
              <a:t>70%</a:t>
            </a:r>
            <a:endParaRPr sz="27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3320" y="2121409"/>
            <a:ext cx="2185416" cy="338327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average employment share of MSMEs worldwide</a:t>
            </a:r>
            <a:endParaRPr sz="1400" b="0" dirty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4496" y="1485899"/>
            <a:ext cx="2514600" cy="1562173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364224" y="1595627"/>
            <a:ext cx="2295144" cy="411480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lang="en-US" sz="2700" b="1">
                <a:solidFill>
                  <a:srgbClr val="70AD47"/>
                </a:solidFill>
                <a:latin typeface="Calibri"/>
              </a:rPr>
              <a:t>50</a:t>
            </a:r>
            <a:r>
              <a:rPr sz="2700" b="1">
                <a:solidFill>
                  <a:srgbClr val="70AD47"/>
                </a:solidFill>
                <a:latin typeface="Calibri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19088" y="2121409"/>
            <a:ext cx="2267712" cy="411480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average GDP share of 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MSMEs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worldwide</a:t>
            </a:r>
            <a:endParaRPr sz="1400" b="0" dirty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970264" y="1485899"/>
            <a:ext cx="2514600" cy="1562173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079992" y="1595627"/>
            <a:ext cx="2295144" cy="411480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2700" b="1">
                <a:solidFill>
                  <a:srgbClr val="003E63"/>
                </a:solidFill>
                <a:latin typeface="Calibri"/>
              </a:rPr>
              <a:t>$385B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4856" y="2089404"/>
            <a:ext cx="2185416" cy="338327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IFC financial clients’ SME loans in 2024, reaching 5.6 million SMEs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3260671"/>
            <a:ext cx="10287000" cy="300082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500" b="1" dirty="0">
                <a:solidFill>
                  <a:srgbClr val="003E63"/>
                </a:solidFill>
                <a:latin typeface="Calibri"/>
              </a:rPr>
              <a:t>Three mechanisms that move MSMEs from finance-constrained to investment-ready</a:t>
            </a:r>
            <a:endParaRPr sz="1700" b="1" dirty="0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14400" y="3823027"/>
            <a:ext cx="3246120" cy="129844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097280" y="4005907"/>
            <a:ext cx="2880360" cy="237744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500" b="1" dirty="0">
                <a:solidFill>
                  <a:srgbClr val="003E63"/>
                </a:solidFill>
                <a:latin typeface="Calibri"/>
              </a:rPr>
              <a:t>Bank and MFI lending</a:t>
            </a:r>
            <a:endParaRPr sz="1500" b="1" dirty="0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3856" y="4371667"/>
            <a:ext cx="2788920" cy="457200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SME </a:t>
            </a:r>
            <a:r>
              <a:rPr sz="1400" b="0">
                <a:solidFill>
                  <a:srgbClr val="141B20"/>
                </a:solidFill>
                <a:latin typeface="Calibri"/>
              </a:rPr>
              <a:t>credit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lines, cash-flow lending</a:t>
            </a:r>
            <a:r>
              <a:rPr sz="1400" b="0">
                <a:solidFill>
                  <a:srgbClr val="141B20"/>
                </a:solidFill>
                <a:latin typeface="Calibri"/>
              </a:rPr>
              <a:t>, digital histories 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relationship banking</a:t>
            </a:r>
            <a:endParaRPr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17720" y="3823027"/>
            <a:ext cx="3246120" cy="129844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800600" y="4005907"/>
            <a:ext cx="2880360" cy="237744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500" b="1">
                <a:solidFill>
                  <a:srgbClr val="003E63"/>
                </a:solidFill>
                <a:latin typeface="Calibri"/>
              </a:rPr>
              <a:t>Working-capital tools</a:t>
            </a:r>
            <a:endParaRPr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7176" y="4371667"/>
            <a:ext cx="2788920" cy="457200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movable collateral</a:t>
            </a:r>
            <a:r>
              <a:rPr sz="1400" b="0">
                <a:solidFill>
                  <a:srgbClr val="141B20"/>
                </a:solidFill>
                <a:latin typeface="Calibri"/>
              </a:rPr>
              <a:t>, warehouse receipts,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leasing, factoring</a:t>
            </a:r>
            <a:r>
              <a:rPr sz="1400" b="0">
                <a:solidFill>
                  <a:srgbClr val="141B20"/>
                </a:solidFill>
                <a:latin typeface="Calibri"/>
              </a:rPr>
              <a:t> and supplier-payment data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21040" y="3823027"/>
            <a:ext cx="3246120" cy="129844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8503919" y="4005907"/>
            <a:ext cx="2880360" cy="237744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lang="en-US" sz="1500" b="1">
                <a:solidFill>
                  <a:srgbClr val="003E63"/>
                </a:solidFill>
                <a:latin typeface="Calibri"/>
              </a:rPr>
              <a:t>Risk sharing and advisory</a:t>
            </a:r>
            <a:endParaRPr sz="15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40496" y="4371667"/>
            <a:ext cx="2788920" cy="457200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partial credit guarantees, first-loss facilities, portfolio guarantees 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business development services</a:t>
            </a:r>
            <a:endParaRPr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4128" y="5532120"/>
            <a:ext cx="10104120" cy="502920"/>
          </a:xfrm>
          <a:prstGeom prst="rect">
            <a:avLst/>
          </a:prstGeom>
          <a:solidFill>
            <a:srgbClr val="EAF4F8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1188720" y="5577840"/>
            <a:ext cx="9784080" cy="384048"/>
          </a:xfrm>
          <a:prstGeom prst="rect">
            <a:avLst/>
          </a:prstGeom>
          <a:noFill/>
        </p:spPr>
        <p:txBody>
          <a:bodyPr wrap="square" lIns="38100" tIns="25400" rIns="38100" bIns="25400" anchor="ctr"/>
          <a:lstStyle/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003E63"/>
                </a:solidFill>
                <a:latin typeface="Calibri"/>
              </a:rPr>
              <a:t>Implication</a:t>
            </a:r>
            <a:r>
              <a:rPr sz="1400" b="1" dirty="0">
                <a:solidFill>
                  <a:srgbClr val="003E63"/>
                </a:solidFill>
                <a:latin typeface="Calibri"/>
              </a:rPr>
              <a:t>: </a:t>
            </a:r>
            <a:r>
              <a:rPr lang="en-US" sz="1400" b="1" dirty="0">
                <a:solidFill>
                  <a:srgbClr val="003E63"/>
                </a:solidFill>
                <a:latin typeface="Calibri"/>
              </a:rPr>
              <a:t>combine MSME </a:t>
            </a:r>
            <a:r>
              <a:rPr sz="1400" b="1" dirty="0">
                <a:solidFill>
                  <a:srgbClr val="003E63"/>
                </a:solidFill>
                <a:latin typeface="Calibri"/>
              </a:rPr>
              <a:t>data</a:t>
            </a:r>
            <a:r>
              <a:rPr lang="en-US" sz="1400" b="1" dirty="0">
                <a:solidFill>
                  <a:srgbClr val="003E63"/>
                </a:solidFill>
                <a:latin typeface="Calibri"/>
              </a:rPr>
              <a:t>,</a:t>
            </a:r>
            <a:r>
              <a:rPr sz="1400" b="1" dirty="0">
                <a:solidFill>
                  <a:srgbClr val="003E63"/>
                </a:solidFill>
                <a:latin typeface="Calibri"/>
              </a:rPr>
              <a:t> enforceable collateral </a:t>
            </a:r>
            <a:r>
              <a:rPr lang="en-US" sz="1400" b="1" dirty="0">
                <a:solidFill>
                  <a:srgbClr val="003E63"/>
                </a:solidFill>
                <a:latin typeface="Calibri"/>
              </a:rPr>
              <a:t>and </a:t>
            </a:r>
            <a:r>
              <a:rPr sz="1400" b="1" dirty="0">
                <a:solidFill>
                  <a:srgbClr val="003E63"/>
                </a:solidFill>
                <a:latin typeface="Calibri"/>
              </a:rPr>
              <a:t>risk sharing </a:t>
            </a:r>
            <a:r>
              <a:rPr lang="en-US" sz="1400" b="1" dirty="0">
                <a:solidFill>
                  <a:srgbClr val="003E63"/>
                </a:solidFill>
                <a:latin typeface="Calibri"/>
              </a:rPr>
              <a:t>to lower financing costs</a:t>
            </a:r>
            <a:r>
              <a:rPr sz="1400" b="1" dirty="0">
                <a:solidFill>
                  <a:srgbClr val="003E63"/>
                </a:solidFill>
                <a:latin typeface="Calibri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80" y="6327648"/>
            <a:ext cx="10972800" cy="201168"/>
          </a:xfrm>
          <a:prstGeom prst="rect">
            <a:avLst/>
          </a:prstGeom>
          <a:noFill/>
        </p:spPr>
        <p:txBody>
          <a:bodyPr wrap="square" lIns="38100" tIns="25400" rIns="38100" bIns="25400" anchor="t"/>
          <a:lstStyle/>
          <a:p>
            <a:pPr algn="l">
              <a:spcAft>
                <a:spcPts val="0"/>
              </a:spcAft>
            </a:pPr>
            <a:r>
              <a:rPr lang="en-US" sz="750" b="0">
                <a:solidFill>
                  <a:srgbClr val="141B20"/>
                </a:solidFill>
                <a:latin typeface="Calibri"/>
              </a:rPr>
              <a:t>Sources: IFC MSME Finance; AFI MSME Access to Finance Ecosystem in Africa; ILO credit guarantee schemes in Africa.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26060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52120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78181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104241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130302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156362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182422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208483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234543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260604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286664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4" name="Rectangle 43"/>
          <p:cNvSpPr/>
          <p:nvPr/>
        </p:nvSpPr>
        <p:spPr>
          <a:xfrm>
            <a:off x="312724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338785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364845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390906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416966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9" name="Rectangle 48"/>
          <p:cNvSpPr/>
          <p:nvPr/>
        </p:nvSpPr>
        <p:spPr>
          <a:xfrm>
            <a:off x="443026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469087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495147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521208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547268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573328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>
            <a:off x="599389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625449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651510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677570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>
            <a:off x="703630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729691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>
            <a:off x="755751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781812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807872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833932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5" name="Rectangle 64"/>
          <p:cNvSpPr/>
          <p:nvPr/>
        </p:nvSpPr>
        <p:spPr>
          <a:xfrm>
            <a:off x="859993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>
            <a:off x="886053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7" name="Rectangle 66"/>
          <p:cNvSpPr/>
          <p:nvPr/>
        </p:nvSpPr>
        <p:spPr>
          <a:xfrm>
            <a:off x="912114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8" name="Rectangle 67"/>
          <p:cNvSpPr/>
          <p:nvPr/>
        </p:nvSpPr>
        <p:spPr>
          <a:xfrm>
            <a:off x="938174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964234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0" name="Rectangle 69"/>
          <p:cNvSpPr/>
          <p:nvPr/>
        </p:nvSpPr>
        <p:spPr>
          <a:xfrm>
            <a:off x="990295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>
            <a:off x="1016355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2" name="Rectangle 71"/>
          <p:cNvSpPr/>
          <p:nvPr/>
        </p:nvSpPr>
        <p:spPr>
          <a:xfrm>
            <a:off x="1042416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1068476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>
            <a:off x="1094536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5" name="Rectangle 74"/>
          <p:cNvSpPr/>
          <p:nvPr/>
        </p:nvSpPr>
        <p:spPr>
          <a:xfrm>
            <a:off x="1120597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1146657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1172718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8" name="Rectangle 77"/>
          <p:cNvSpPr/>
          <p:nvPr/>
        </p:nvSpPr>
        <p:spPr>
          <a:xfrm>
            <a:off x="1198778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728" y="109728"/>
            <a:ext cx="457200" cy="521207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74320"/>
            <a:ext cx="9006840" cy="384048"/>
          </a:xfrm>
          <a:prstGeom prst="rect">
            <a:avLst/>
          </a:prstGeom>
          <a:noFill/>
        </p:spPr>
        <p:txBody>
          <a:bodyPr wrap="square" lIns="45720" tIns="18288" rIns="45720" bIns="18288" anchor="t"/>
          <a:lstStyle/>
          <a:p>
            <a:pPr algn="ctr">
              <a:spcAft>
                <a:spcPts val="0"/>
              </a:spcAft>
            </a:pPr>
            <a:r>
              <a:rPr sz="2300" b="1">
                <a:solidFill>
                  <a:srgbClr val="141B20"/>
                </a:solidFill>
                <a:latin typeface="Calibri"/>
              </a:rPr>
              <a:t>Challenge 4: Enterprise growth must be competitive and sustainable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051560" y="969264"/>
            <a:ext cx="9784080" cy="310896"/>
          </a:xfrm>
          <a:prstGeom prst="rect">
            <a:avLst/>
          </a:prstGeom>
          <a:noFill/>
        </p:spPr>
        <p:txBody>
          <a:bodyPr wrap="square" lIns="36576" tIns="18288" rIns="36576" bIns="18288" anchor="ctr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003E63"/>
                </a:solidFill>
                <a:latin typeface="Calibri"/>
              </a:rPr>
              <a:t>Finance creates development impact only when firms can innovate, reach markets and adopt responsible business practices.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9808" y="1353312"/>
            <a:ext cx="2560320" cy="129844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41247" y="1444752"/>
            <a:ext cx="2377439" cy="347472"/>
          </a:xfrm>
          <a:prstGeom prst="rect">
            <a:avLst/>
          </a:prstGeom>
          <a:noFill/>
        </p:spPr>
        <p:txBody>
          <a:bodyPr wrap="square" lIns="36576" tIns="18288" rIns="36576" bIns="18288" anchor="ctr"/>
          <a:lstStyle/>
          <a:p>
            <a:pPr algn="ctr">
              <a:spcAft>
                <a:spcPts val="0"/>
              </a:spcAft>
            </a:pPr>
            <a:r>
              <a:rPr sz="2400" b="1">
                <a:solidFill>
                  <a:srgbClr val="006A98"/>
                </a:solidFill>
                <a:latin typeface="Calibri"/>
              </a:rPr>
              <a:t>&gt;80%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1901952"/>
            <a:ext cx="2231136" cy="658368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of African businesses are SMEs; central to jobs and inclusion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56432" y="1353312"/>
            <a:ext cx="2560320" cy="129844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547872" y="1444752"/>
            <a:ext cx="2377439" cy="347472"/>
          </a:xfrm>
          <a:prstGeom prst="rect">
            <a:avLst/>
          </a:prstGeom>
          <a:noFill/>
        </p:spPr>
        <p:txBody>
          <a:bodyPr wrap="square" lIns="36576" tIns="18288" rIns="36576" bIns="18288" anchor="ctr"/>
          <a:lstStyle/>
          <a:p>
            <a:pPr algn="ctr">
              <a:spcAft>
                <a:spcPts val="0"/>
              </a:spcAft>
            </a:pPr>
            <a:r>
              <a:rPr sz="2400" b="1">
                <a:solidFill>
                  <a:srgbClr val="ED7D31"/>
                </a:solidFill>
                <a:latin typeface="Calibri"/>
              </a:rPr>
              <a:t>10–12M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21024" y="1901952"/>
            <a:ext cx="2231136" cy="658368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young Africans enter the labour market each year; ~3M formal jobs are created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63056" y="1353312"/>
            <a:ext cx="2560320" cy="129844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254496" y="1444752"/>
            <a:ext cx="2377439" cy="347472"/>
          </a:xfrm>
          <a:prstGeom prst="rect">
            <a:avLst/>
          </a:prstGeom>
          <a:noFill/>
        </p:spPr>
        <p:txBody>
          <a:bodyPr wrap="square" lIns="36576" tIns="18288" rIns="36576" bIns="18288" anchor="ctr"/>
          <a:lstStyle/>
          <a:p>
            <a:pPr algn="ctr">
              <a:spcAft>
                <a:spcPts val="0"/>
              </a:spcAft>
            </a:pPr>
            <a:r>
              <a:rPr sz="2400" b="1">
                <a:solidFill>
                  <a:srgbClr val="70AD47"/>
                </a:solidFill>
                <a:latin typeface="Calibri"/>
              </a:rPr>
              <a:t>65%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7648" y="1901952"/>
            <a:ext cx="2231136" cy="658368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of surveyed MSMEs in four markets reported a worse business environment in 2024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869680" y="1353312"/>
            <a:ext cx="2560320" cy="1298448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003E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961119" y="1444752"/>
            <a:ext cx="2377439" cy="347472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ctr">
              <a:spcAft>
                <a:spcPts val="0"/>
              </a:spcAft>
            </a:pPr>
            <a:r>
              <a:rPr lang="en-US" sz="2400" b="1">
                <a:solidFill>
                  <a:srgbClr val="003E63"/>
                </a:solidFill>
                <a:latin typeface="Calibri"/>
              </a:rPr>
              <a:t>20–40%</a:t>
            </a:r>
            <a:endParaRPr sz="2400" b="1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4272" y="1901952"/>
            <a:ext cx="2231136" cy="658368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ctr"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SME contribution </a:t>
            </a:r>
            <a:r>
              <a:rPr sz="1400" b="0">
                <a:solidFill>
                  <a:srgbClr val="141B20"/>
                </a:solidFill>
                <a:latin typeface="Calibri"/>
              </a:rPr>
              <a:t>to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national GDP in some African countries; higher when informal firms are included</a:t>
            </a:r>
            <a:endParaRPr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2816352"/>
            <a:ext cx="10332720" cy="256032"/>
          </a:xfrm>
          <a:prstGeom prst="rect">
            <a:avLst/>
          </a:prstGeom>
          <a:noFill/>
        </p:spPr>
        <p:txBody>
          <a:bodyPr wrap="square" lIns="36576" tIns="18288" rIns="36576" bIns="18288" anchor="ctr"/>
          <a:lstStyle/>
          <a:p>
            <a:pPr algn="ctr">
              <a:spcAft>
                <a:spcPts val="0"/>
              </a:spcAft>
            </a:pPr>
            <a:r>
              <a:rPr sz="1700" b="1" dirty="0">
                <a:solidFill>
                  <a:srgbClr val="003E63"/>
                </a:solidFill>
                <a:latin typeface="Calibri"/>
              </a:rPr>
              <a:t>What needs to complement finance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68680" y="3218688"/>
            <a:ext cx="3337560" cy="13716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868680" y="3218688"/>
            <a:ext cx="3337560" cy="384048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005839" y="3310128"/>
            <a:ext cx="3063240" cy="182880"/>
          </a:xfrm>
          <a:prstGeom prst="rect">
            <a:avLst/>
          </a:prstGeom>
          <a:noFill/>
        </p:spPr>
        <p:txBody>
          <a:bodyPr wrap="square" lIns="36576" tIns="18288" rIns="36576" bIns="18288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Entrepreneurship ecosystems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9848" y="3785615"/>
            <a:ext cx="2935224" cy="713232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ctr">
              <a:spcAft>
                <a:spcPts val="0"/>
              </a:spcAft>
            </a:pPr>
            <a:r>
              <a:rPr sz="1400" b="0" dirty="0">
                <a:solidFill>
                  <a:srgbClr val="141B20"/>
                </a:solidFill>
                <a:latin typeface="Calibri"/>
              </a:rPr>
              <a:t>Business development services, start-up support, women/youth entrepreneurship, mentorship and market information.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34840" y="3218688"/>
            <a:ext cx="3337560" cy="13716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4434840" y="3218688"/>
            <a:ext cx="3337560" cy="38404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4572000" y="3310128"/>
            <a:ext cx="3063240" cy="182880"/>
          </a:xfrm>
          <a:prstGeom prst="rect">
            <a:avLst/>
          </a:prstGeom>
          <a:noFill/>
        </p:spPr>
        <p:txBody>
          <a:bodyPr wrap="square" lIns="36576" tIns="18288" rIns="36576" bIns="18288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Competitiveness and markets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36007" y="3785615"/>
            <a:ext cx="2935224" cy="713232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Digital tools, skills, standards compliance, quality infrastructure and AfCFTA value-chain access.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001000" y="3218688"/>
            <a:ext cx="3337560" cy="13716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8001000" y="3218688"/>
            <a:ext cx="3337560" cy="384048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8138160" y="3310128"/>
            <a:ext cx="3063240" cy="182880"/>
          </a:xfrm>
          <a:prstGeom prst="rect">
            <a:avLst/>
          </a:prstGeom>
          <a:noFill/>
        </p:spPr>
        <p:txBody>
          <a:bodyPr wrap="square" lIns="36576" tIns="18288" rIns="36576" bIns="18288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FFFFFF"/>
                </a:solidFill>
                <a:latin typeface="Calibri"/>
              </a:rPr>
              <a:t>Sustainable practices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02168" y="3785615"/>
            <a:ext cx="2935224" cy="713232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ctr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ESG readiness, green and circular business models, climate-smart production and sustainable finance frameworks.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87552" y="4956048"/>
            <a:ext cx="10149840" cy="530352"/>
          </a:xfrm>
          <a:prstGeom prst="rect">
            <a:avLst/>
          </a:prstGeom>
          <a:solidFill>
            <a:srgbClr val="EAF4F8"/>
          </a:solidFill>
          <a:ln w="9525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1170432" y="5074920"/>
            <a:ext cx="9784080" cy="256032"/>
          </a:xfrm>
          <a:prstGeom prst="rect">
            <a:avLst/>
          </a:prstGeom>
          <a:noFill/>
        </p:spPr>
        <p:txBody>
          <a:bodyPr wrap="square" lIns="36576" tIns="18288" rIns="36576" bIns="18288" anchor="ctr"/>
          <a:lstStyle/>
          <a:p>
            <a:pPr algn="ctr">
              <a:spcAft>
                <a:spcPts val="0"/>
              </a:spcAft>
            </a:pPr>
            <a:r>
              <a:rPr lang="en-US" sz="1400" b="1" dirty="0">
                <a:solidFill>
                  <a:srgbClr val="003E63"/>
                </a:solidFill>
                <a:latin typeface="Calibri"/>
              </a:rPr>
              <a:t>I</a:t>
            </a:r>
            <a:r>
              <a:rPr sz="1400" b="1" dirty="0">
                <a:solidFill>
                  <a:srgbClr val="003E63"/>
                </a:solidFill>
                <a:latin typeface="Calibri"/>
              </a:rPr>
              <a:t>mplication: pair finance reforms with skills, digital readiness, standards, market access and sustainability incentives.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" y="6236208"/>
            <a:ext cx="10972800" cy="237744"/>
          </a:xfrm>
          <a:prstGeom prst="rect">
            <a:avLst/>
          </a:prstGeom>
          <a:noFill/>
        </p:spPr>
        <p:txBody>
          <a:bodyPr wrap="square" lIns="36576" tIns="18288" rIns="36576" bIns="18288" anchor="t"/>
          <a:lstStyle/>
          <a:p>
            <a:pPr algn="l">
              <a:spcAft>
                <a:spcPts val="0"/>
              </a:spcAft>
            </a:pPr>
            <a:r>
              <a:rPr sz="800" b="0">
                <a:solidFill>
                  <a:srgbClr val="5A5A5A"/>
                </a:solidFill>
                <a:latin typeface="Calibri"/>
              </a:rPr>
              <a:t>Sources: AfDB/ILO youth jobs data; AfDB SME Day commentary; GeoPoll Africa MSME Pulse 2024; </a:t>
            </a:r>
            <a:r>
              <a:rPr lang="en-US" sz="800" b="0">
                <a:solidFill>
                  <a:srgbClr val="5A5A5A"/>
                </a:solidFill>
                <a:latin typeface="Calibri"/>
              </a:rPr>
              <a:t>MIT Sloan/Cauris Finance 2024</a:t>
            </a:r>
            <a:r>
              <a:rPr sz="800" b="0">
                <a:solidFill>
                  <a:srgbClr val="5A5A5A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9728" y="109728"/>
            <a:ext cx="457200" cy="521207"/>
          </a:xfrm>
          <a:prstGeom prst="roundRect">
            <a:avLst/>
          </a:prstGeom>
          <a:solidFill>
            <a:srgbClr val="003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spcAft>
                <a:spcPts val="0"/>
              </a:spcAft>
            </a:pPr>
            <a:r>
              <a:rPr sz="1500" b="1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74320"/>
            <a:ext cx="9006840" cy="405239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2300" b="1">
                <a:solidFill>
                  <a:srgbClr val="141B20"/>
                </a:solidFill>
                <a:latin typeface="Calibri"/>
              </a:rPr>
              <a:t>Challenge 5: </a:t>
            </a:r>
            <a:r>
              <a:rPr lang="en-US" sz="2300" b="1">
                <a:solidFill>
                  <a:srgbClr val="141B20"/>
                </a:solidFill>
                <a:latin typeface="Calibri"/>
              </a:rPr>
              <a:t>delivery gap in </a:t>
            </a:r>
            <a:r>
              <a:rPr sz="2300" b="1">
                <a:solidFill>
                  <a:srgbClr val="141B20"/>
                </a:solidFill>
                <a:latin typeface="Calibri"/>
              </a:rPr>
              <a:t>sector maps and risk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051560" y="960120"/>
            <a:ext cx="10012680" cy="53035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0" dirty="0">
                <a:solidFill>
                  <a:srgbClr val="003E63"/>
                </a:solidFill>
                <a:latin typeface="Calibri"/>
              </a:rPr>
              <a:t>National plans often name priority sectors, but financing instruments need granular MSME maps and data to target firms, price risk and attract capital.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60" y="1645920"/>
            <a:ext cx="3246120" cy="1874519"/>
          </a:xfrm>
          <a:prstGeom prst="roundRect">
            <a:avLst/>
          </a:prstGeom>
          <a:solidFill>
            <a:srgbClr val="AFF3F8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22960" y="1645920"/>
            <a:ext cx="91440" cy="1874519"/>
          </a:xfrm>
          <a:prstGeom prst="rect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24128" y="1810512"/>
            <a:ext cx="2816352" cy="34747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Sector strategy → pipeline gap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4128" y="2286000"/>
            <a:ext cx="2816352" cy="91440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Priority sectors are identified, but not always translated into bankable maps of MSMEs, associations, locations, support needs and readiness.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80560" y="1645920"/>
            <a:ext cx="3246120" cy="1874519"/>
          </a:xfrm>
          <a:prstGeom prst="roundRect">
            <a:avLst/>
          </a:prstGeom>
          <a:solidFill>
            <a:srgbClr val="FEF2EA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4480560" y="1645920"/>
            <a:ext cx="91440" cy="187451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681728" y="1810512"/>
            <a:ext cx="2816352" cy="34747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Thin data → blunt risk metrics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81728" y="2286000"/>
            <a:ext cx="2816352" cy="91440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Lenders and guarantors lack reliable financial and extra-financial data: cash flows, seasonality, repayment behaviour, collateral and digital records.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38160" y="1645920"/>
            <a:ext cx="3246120" cy="1874519"/>
          </a:xfrm>
          <a:prstGeom prst="roundRect">
            <a:avLst/>
          </a:prstGeom>
          <a:solidFill>
            <a:srgbClr val="F1F7EE"/>
          </a:solidFill>
          <a:ln w="9525">
            <a:solidFill>
              <a:srgbClr val="D7DE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8138160" y="1645920"/>
            <a:ext cx="91440" cy="1874519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339328" y="1810512"/>
            <a:ext cx="2816352" cy="34747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500" b="1">
                <a:solidFill>
                  <a:srgbClr val="003E63"/>
                </a:solidFill>
                <a:latin typeface="Calibri"/>
              </a:rPr>
              <a:t>Weak evidence → costly finance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9328" y="2286000"/>
            <a:ext cx="2816352" cy="91440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Without data, guarantees, bonds and credit lines are harder to price and monitor; capital stays general or flows to safer borrowers.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3840480"/>
            <a:ext cx="10332720" cy="25603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What should member states ask before launching an instrument?</a:t>
            </a:r>
          </a:p>
        </p:txBody>
      </p:sp>
      <p:sp>
        <p:nvSpPr>
          <p:cNvPr id="20" name="Oval 19"/>
          <p:cNvSpPr/>
          <p:nvPr/>
        </p:nvSpPr>
        <p:spPr>
          <a:xfrm>
            <a:off x="914400" y="4343400"/>
            <a:ext cx="411480" cy="411480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7320" y="4297680"/>
            <a:ext cx="2011680" cy="53035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Which sectors and value chains?</a:t>
            </a:r>
          </a:p>
        </p:txBody>
      </p:sp>
      <p:sp>
        <p:nvSpPr>
          <p:cNvPr id="22" name="Oval 21"/>
          <p:cNvSpPr/>
          <p:nvPr/>
        </p:nvSpPr>
        <p:spPr>
          <a:xfrm>
            <a:off x="3657600" y="4343400"/>
            <a:ext cx="411480" cy="41148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60520" y="4297680"/>
            <a:ext cx="2011680" cy="53035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Which MSMEs, groups or cooperatives?</a:t>
            </a:r>
          </a:p>
        </p:txBody>
      </p:sp>
      <p:sp>
        <p:nvSpPr>
          <p:cNvPr id="24" name="Oval 23"/>
          <p:cNvSpPr/>
          <p:nvPr/>
        </p:nvSpPr>
        <p:spPr>
          <a:xfrm>
            <a:off x="6400800" y="4343400"/>
            <a:ext cx="411480" cy="411480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03720" y="4297680"/>
            <a:ext cx="2011680" cy="53035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Which finance channel and guarantee?</a:t>
            </a:r>
          </a:p>
        </p:txBody>
      </p:sp>
      <p:sp>
        <p:nvSpPr>
          <p:cNvPr id="26" name="Oval 25"/>
          <p:cNvSpPr/>
          <p:nvPr/>
        </p:nvSpPr>
        <p:spPr>
          <a:xfrm>
            <a:off x="9144000" y="4343400"/>
            <a:ext cx="411480" cy="411480"/>
          </a:xfrm>
          <a:prstGeom prst="ellipse">
            <a:avLst/>
          </a:prstGeom>
          <a:solidFill>
            <a:srgbClr val="003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sz="14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46920" y="4297680"/>
            <a:ext cx="2011680" cy="530352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Which data will refine risk pricing?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87552" y="5230368"/>
            <a:ext cx="10149840" cy="530352"/>
          </a:xfrm>
          <a:prstGeom prst="roundRect">
            <a:avLst/>
          </a:prstGeom>
          <a:solidFill>
            <a:srgbClr val="F5F7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1170432" y="5340096"/>
            <a:ext cx="9784080" cy="266740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400" b="1" dirty="0">
                <a:solidFill>
                  <a:srgbClr val="003E63"/>
                </a:solidFill>
                <a:latin typeface="Calibri"/>
              </a:rPr>
              <a:t>I</a:t>
            </a:r>
            <a:r>
              <a:rPr sz="1400" b="1" dirty="0">
                <a:solidFill>
                  <a:srgbClr val="003E63"/>
                </a:solidFill>
                <a:latin typeface="Calibri"/>
              </a:rPr>
              <a:t>mplication: make sector mapping and MSME data infrastructure a prerequisite for every financing instrument.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0080" y="6236208"/>
            <a:ext cx="10972800" cy="237744"/>
          </a:xfrm>
          <a:prstGeom prst="rect">
            <a:avLst/>
          </a:prstGeom>
          <a:noFill/>
        </p:spPr>
        <p:txBody>
          <a:bodyPr wrap="square" lIns="38100" tIns="25400" rIns="38100" bIns="25400" anchor="t">
            <a:spAutoFit/>
          </a:bodyPr>
          <a:lstStyle/>
          <a:p>
            <a:pPr algn="l">
              <a:spcAft>
                <a:spcPts val="0"/>
              </a:spcAft>
            </a:pPr>
            <a:r>
              <a:rPr sz="850" b="0">
                <a:solidFill>
                  <a:srgbClr val="5A636B"/>
                </a:solidFill>
                <a:latin typeface="Calibri"/>
              </a:rPr>
              <a:t>Sources: ECA–FinAfrique Inclusive Bond sector-study ToR; Inclusive Bond project progress documents.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B90DF-97DE-A9B8-7DD7-FCF5C99D8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C7AF3-21CA-D6D9-5D2E-2CC7272D5005}"/>
              </a:ext>
            </a:extLst>
          </p:cNvPr>
          <p:cNvSpPr txBox="1"/>
          <p:nvPr/>
        </p:nvSpPr>
        <p:spPr>
          <a:xfrm>
            <a:off x="777240" y="6216848"/>
            <a:ext cx="10332720" cy="2215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600" b="0">
                <a:solidFill>
                  <a:srgbClr val="141B20"/>
                </a:solidFill>
                <a:latin typeface="Calibri"/>
              </a:rPr>
              <a:t>Sources: EIB Finance in Africa 2024; AfDB Trade Finance Report 2025; OECD Africa Capital Markets Report 2025.</a:t>
            </a:r>
          </a:p>
        </p:txBody>
      </p:sp>
      <p:pic>
        <p:nvPicPr>
          <p:cNvPr id="2" name="Picture 1" descr="2nd Decade of Action provides new opportunity to deliver 5-star ...">
            <a:extLst>
              <a:ext uri="{FF2B5EF4-FFF2-40B4-BE49-F238E27FC236}">
                <a16:creationId xmlns:a16="http://schemas.microsoft.com/office/drawing/2014/main" id="{D8226E68-EE6B-2649-864B-E67DF61645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33" r="29714"/>
          <a:stretch>
            <a:fillRect/>
          </a:stretch>
        </p:blipFill>
        <p:spPr>
          <a:xfrm>
            <a:off x="10331180" y="26667"/>
            <a:ext cx="1845856" cy="97231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C523757-2C97-8CB7-5B33-A8AD02AC4597}"/>
              </a:ext>
            </a:extLst>
          </p:cNvPr>
          <p:cNvSpPr/>
          <p:nvPr/>
        </p:nvSpPr>
        <p:spPr>
          <a:xfrm>
            <a:off x="108856" y="109797"/>
            <a:ext cx="457201" cy="519928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7</a:t>
            </a:r>
            <a:endParaRPr sz="15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22208" y="1078992"/>
            <a:ext cx="2606040" cy="443484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686800" y="1170432"/>
            <a:ext cx="2304288" cy="658368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700" b="1">
                <a:solidFill>
                  <a:srgbClr val="141B20"/>
                </a:solidFill>
                <a:latin typeface="Calibri"/>
              </a:rPr>
              <a:t>Policy test: will finance reach firms?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9952" y="2057400"/>
            <a:ext cx="2084831" cy="219456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Transmission test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59952" y="2304288"/>
            <a:ext cx="2057400" cy="658368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Do domestic savings become affordable credit, trade finance or risk capital for MSMEs?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9952" y="3154680"/>
            <a:ext cx="2084831" cy="219456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Bank channel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9952" y="3401568"/>
            <a:ext cx="2057400" cy="658368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Reduce capital and funding constraints before expecting banks to expand SME lending.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59952" y="4279392"/>
            <a:ext cx="2084831" cy="219456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Why it matters</a:t>
            </a:r>
            <a:endParaRPr sz="1400" b="1">
              <a:solidFill>
                <a:srgbClr val="006A98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952" y="4526280"/>
            <a:ext cx="2057400" cy="804672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Without stronger channels, domestic capital stays in safe assets rather than enterprise growth.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26060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52120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78181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104241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130302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156362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82422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208483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234543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260604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286664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312724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338785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364845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390906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416966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443026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469087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495147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521208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547268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573328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599389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625449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651510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677570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4" name="Rectangle 43"/>
          <p:cNvSpPr/>
          <p:nvPr/>
        </p:nvSpPr>
        <p:spPr>
          <a:xfrm>
            <a:off x="703630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729691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755751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781812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807872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9" name="Rectangle 48"/>
          <p:cNvSpPr/>
          <p:nvPr/>
        </p:nvSpPr>
        <p:spPr>
          <a:xfrm>
            <a:off x="833932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859993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886053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912114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938174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964234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>
            <a:off x="990295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1016355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1042416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1068476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>
            <a:off x="1094536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1120597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>
            <a:off x="1146657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1172718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1198778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685800" y="713232"/>
            <a:ext cx="7452360" cy="530352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Transmission fix: connect savings to firms through channels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234440" y="1207008"/>
            <a:ext cx="6355080" cy="36576"/>
          </a:xfrm>
          <a:prstGeom prst="rect">
            <a:avLst/>
          </a:prstGeom>
          <a:solidFill>
            <a:srgbClr val="BEBEBE"/>
          </a:solidFill>
          <a:ln>
            <a:solidFill>
              <a:srgbClr val="BEBEB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7" name="TextBox 66"/>
          <p:cNvSpPr txBox="1"/>
          <p:nvPr/>
        </p:nvSpPr>
        <p:spPr>
          <a:xfrm>
            <a:off x="777240" y="1298448"/>
            <a:ext cx="7223760" cy="411480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003E63"/>
                </a:solidFill>
                <a:latin typeface="Calibri"/>
              </a:rPr>
              <a:t>The practical task is to move domestic resources through institutions that can take enterprise risk and provide usable finance.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85800" y="1847088"/>
            <a:ext cx="3429000" cy="1261872"/>
          </a:xfrm>
          <a:prstGeom prst="roundRect">
            <a:avLst/>
          </a:prstGeom>
          <a:solidFill>
            <a:srgbClr val="F7FBFD"/>
          </a:solidFill>
          <a:ln w="12700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685800" y="1847088"/>
            <a:ext cx="73152" cy="1261872"/>
          </a:xfrm>
          <a:prstGeom prst="rect">
            <a:avLst/>
          </a:prstGeom>
          <a:solidFill>
            <a:srgbClr val="006A98"/>
          </a:solidFill>
          <a:ln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850392" y="1975104"/>
            <a:ext cx="3136392" cy="384048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sz="2300" b="1">
                <a:solidFill>
                  <a:srgbClr val="F26B21"/>
                </a:solidFill>
                <a:latin typeface="Calibri"/>
              </a:rPr>
              <a:t>1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200" b="1">
                <a:solidFill>
                  <a:srgbClr val="003E63"/>
                </a:solidFill>
                <a:latin typeface="Calibri"/>
              </a:rPr>
              <a:t>Formalize savings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86968" y="2395728"/>
            <a:ext cx="3044952" cy="713232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Trusted savings, pensions and diaspora instruments expand local-currency funding.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4434840" y="1847088"/>
            <a:ext cx="3429000" cy="1261872"/>
          </a:xfrm>
          <a:prstGeom prst="roundRect">
            <a:avLst/>
          </a:prstGeom>
          <a:solidFill>
            <a:srgbClr val="F7FBFD"/>
          </a:solidFill>
          <a:ln w="12700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4434840" y="1847088"/>
            <a:ext cx="73152" cy="1261872"/>
          </a:xfrm>
          <a:prstGeom prst="rect">
            <a:avLst/>
          </a:prstGeom>
          <a:solidFill>
            <a:srgbClr val="F26B21"/>
          </a:solidFill>
          <a:ln>
            <a:solidFill>
              <a:srgbClr val="F26B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4599431" y="1975104"/>
            <a:ext cx="3136392" cy="384048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sz="2300" b="1">
                <a:solidFill>
                  <a:srgbClr val="006F9F"/>
                </a:solidFill>
                <a:latin typeface="Calibri"/>
              </a:rPr>
              <a:t>2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200" b="1">
                <a:solidFill>
                  <a:srgbClr val="003E63"/>
                </a:solidFill>
                <a:latin typeface="Calibri"/>
              </a:rPr>
              <a:t>De-risk intermediaries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636007" y="2395728"/>
            <a:ext cx="3044952" cy="713232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Guarantees, credit data and collateral registries lower SME risk for lenders.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85800" y="3364992"/>
            <a:ext cx="3429000" cy="1261872"/>
          </a:xfrm>
          <a:prstGeom prst="roundRect">
            <a:avLst/>
          </a:prstGeom>
          <a:solidFill>
            <a:srgbClr val="F7FBFD"/>
          </a:solidFill>
          <a:ln w="12700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685800" y="3364992"/>
            <a:ext cx="73152" cy="1261872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850392" y="3493008"/>
            <a:ext cx="3136392" cy="384048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sz="2300" b="1">
                <a:solidFill>
                  <a:srgbClr val="70AD47"/>
                </a:solidFill>
                <a:latin typeface="Calibri"/>
              </a:rPr>
              <a:t>3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200" b="1">
                <a:solidFill>
                  <a:srgbClr val="003E63"/>
                </a:solidFill>
                <a:latin typeface="Calibri"/>
              </a:rPr>
              <a:t>Diversify finance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86968" y="3913632"/>
            <a:ext cx="3044952" cy="713232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Leasing, factoring and supply-chain finance target working-capital gaps.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434840" y="3364992"/>
            <a:ext cx="3429000" cy="1261872"/>
          </a:xfrm>
          <a:prstGeom prst="roundRect">
            <a:avLst/>
          </a:prstGeom>
          <a:solidFill>
            <a:srgbClr val="F7FBFD"/>
          </a:solidFill>
          <a:ln w="12700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1" name="Rectangle 80"/>
          <p:cNvSpPr/>
          <p:nvPr/>
        </p:nvSpPr>
        <p:spPr>
          <a:xfrm>
            <a:off x="4434840" y="3364992"/>
            <a:ext cx="73152" cy="1261872"/>
          </a:xfrm>
          <a:prstGeom prst="rect">
            <a:avLst/>
          </a:prstGeom>
          <a:solidFill>
            <a:srgbClr val="006A98"/>
          </a:solidFill>
          <a:ln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4599431" y="3493008"/>
            <a:ext cx="3136392" cy="384048"/>
          </a:xfrm>
          <a:prstGeom prst="rect">
            <a:avLst/>
          </a:prstGeom>
          <a:noFill/>
        </p:spPr>
        <p:txBody>
          <a:bodyPr wrap="square" lIns="0" tIns="0" rIns="0" bIns="0" anchor="t"/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sz="2300" b="1">
                <a:solidFill>
                  <a:srgbClr val="006F9F"/>
                </a:solidFill>
                <a:latin typeface="Calibri"/>
              </a:rPr>
              <a:t>4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200" b="1">
                <a:solidFill>
                  <a:srgbClr val="003E63"/>
                </a:solidFill>
                <a:latin typeface="Calibri"/>
              </a:rPr>
              <a:t>Scale market links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636007" y="3913632"/>
            <a:ext cx="3044952" cy="713232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Bond markets and funds provide wholesale funding and growth capital.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68680" y="5010912"/>
            <a:ext cx="6995160" cy="603504"/>
          </a:xfrm>
          <a:prstGeom prst="roundRect">
            <a:avLst/>
          </a:prstGeom>
          <a:solidFill>
            <a:srgbClr val="E8F3F7"/>
          </a:solidFill>
          <a:ln w="12700">
            <a:solidFill>
              <a:srgbClr val="006A9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987552" y="5102352"/>
            <a:ext cx="6720840" cy="402336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Design priority: finance the channels — not just the savings pool — so capital reaches productive firms.</a:t>
            </a:r>
          </a:p>
        </p:txBody>
      </p:sp>
    </p:spTree>
    <p:extLst>
      <p:ext uri="{BB962C8B-B14F-4D97-AF65-F5344CB8AC3E}">
        <p14:creationId xmlns:p14="http://schemas.microsoft.com/office/powerpoint/2010/main" val="372515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720" y="234279"/>
            <a:ext cx="1847088" cy="55556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728" y="109728"/>
            <a:ext cx="457200" cy="521207"/>
          </a:xfrm>
          <a:prstGeom prst="ellipse">
            <a:avLst/>
          </a:prstGeom>
          <a:solidFill>
            <a:srgbClr val="006A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700" tIns="12700" rIns="12700" bIns="12700"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1">
                <a:solidFill>
                  <a:srgbClr val="FFFFFF"/>
                </a:solidFill>
                <a:latin typeface="Calibri"/>
              </a:rPr>
              <a:t>8</a:t>
            </a:r>
            <a:endParaRPr lang="en-US" sz="16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63212"/>
            <a:ext cx="9006840" cy="406265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300" b="1">
                <a:solidFill>
                  <a:srgbClr val="141B20"/>
                </a:solidFill>
                <a:latin typeface="Calibri"/>
              </a:rPr>
              <a:t>Option 1: diaspora bonds can move beyond remittances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7632" y="786384"/>
            <a:ext cx="8705088" cy="54864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43000" y="981685"/>
            <a:ext cx="9509760" cy="267766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500" b="0">
                <a:solidFill>
                  <a:srgbClr val="003E63"/>
                </a:solidFill>
                <a:latin typeface="Calibri"/>
              </a:rPr>
              <a:t>Burkina Faso’s 2026 bond is a sovereign example; SME impact is usually indirect unless proceeds are ring-fenced through MSME vehicles</a:t>
            </a:r>
            <a:r>
              <a:rPr sz="1500" b="0">
                <a:solidFill>
                  <a:srgbClr val="003E63"/>
                </a:solidFill>
                <a:latin typeface="Calibri"/>
              </a:rPr>
              <a:t>.</a:t>
            </a:r>
            <a:endParaRPr lang="en-US" sz="1500" b="0">
              <a:solidFill>
                <a:srgbClr val="003E63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7240" y="1335024"/>
            <a:ext cx="2514600" cy="105156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86968" y="1444752"/>
            <a:ext cx="2295144" cy="41148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2700" b="1">
                <a:solidFill>
                  <a:srgbClr val="006A98"/>
                </a:solidFill>
                <a:latin typeface="Calibri"/>
              </a:rPr>
              <a:t>$55.8B</a:t>
            </a:r>
            <a:endParaRPr lang="en-US" sz="2700" b="1">
              <a:solidFill>
                <a:srgbClr val="006A98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832" y="1883664"/>
            <a:ext cx="2185416" cy="45720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1400" b="0">
                <a:solidFill>
                  <a:srgbClr val="141B20"/>
                </a:solidFill>
                <a:latin typeface="Calibri"/>
              </a:rPr>
              <a:t>personal remittances received by Sub-Saharan Africa in 2024</a:t>
            </a:r>
            <a:endParaRPr lang="en-US" sz="1400" b="0">
              <a:solidFill>
                <a:srgbClr val="141B20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3008" y="1335024"/>
            <a:ext cx="2514600" cy="105156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602736" y="1444752"/>
            <a:ext cx="2295144" cy="41148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700" b="1">
                <a:solidFill>
                  <a:srgbClr val="70AD47"/>
                </a:solidFill>
                <a:latin typeface="Calibri"/>
              </a:rPr>
              <a:t>FCFA 151bn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883664"/>
            <a:ext cx="2185416" cy="45720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Burkina Faso 2026 diaspora bond reported raised, above target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08776" y="1335024"/>
            <a:ext cx="2514600" cy="105156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318504" y="1444752"/>
            <a:ext cx="2295144" cy="41148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700" b="1">
                <a:solidFill>
                  <a:srgbClr val="ED7D31"/>
                </a:solidFill>
                <a:latin typeface="Calibri"/>
              </a:rPr>
              <a:t>6.75–6.85%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3368" y="1883664"/>
            <a:ext cx="2185416" cy="45720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tax-exempt coupons on 5- and 7-year tranches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24544" y="1335024"/>
            <a:ext cx="2514600" cy="1051560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034272" y="1444752"/>
            <a:ext cx="2295144" cy="41148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2700" b="1">
                <a:solidFill>
                  <a:srgbClr val="003E63"/>
                </a:solidFill>
                <a:latin typeface="Calibri"/>
              </a:rPr>
              <a:t>FCFA 10k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89136" y="1883664"/>
            <a:ext cx="2185416" cy="457200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unit price; subscription via SGI/broker or digital channels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13554"/>
              </p:ext>
            </p:extLst>
          </p:nvPr>
        </p:nvGraphicFramePr>
        <p:xfrm>
          <a:off x="822960" y="2834640"/>
          <a:ext cx="489204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0392" y="2578608"/>
            <a:ext cx="4800600" cy="219456"/>
          </a:xfrm>
          <a:prstGeom prst="rect">
            <a:avLst/>
          </a:prstGeom>
          <a:noFill/>
        </p:spPr>
        <p:txBody>
          <a:bodyPr wrap="square" lIns="45720" tIns="18288" rIns="45720" bIns="18288" anchor="ctr"/>
          <a:lstStyle/>
          <a:p>
            <a:pPr algn="ctr">
              <a:spcAft>
                <a:spcPts val="0"/>
              </a:spcAft>
            </a:pPr>
            <a:r>
              <a:rPr sz="1400" b="1">
                <a:solidFill>
                  <a:srgbClr val="003E63"/>
                </a:solidFill>
                <a:latin typeface="Calibri"/>
              </a:rPr>
              <a:t>Top recipients and “other SSA” (US$ billions)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26480" y="2798064"/>
            <a:ext cx="5166360" cy="2642616"/>
          </a:xfrm>
          <a:prstGeom prst="roundRect">
            <a:avLst/>
          </a:prstGeom>
          <a:solidFill>
            <a:srgbClr val="F7FBFD"/>
          </a:solidFill>
          <a:ln w="9525">
            <a:solidFill>
              <a:srgbClr val="D8E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355080" y="2889504"/>
            <a:ext cx="4718304" cy="384048"/>
          </a:xfrm>
          <a:prstGeom prst="rect">
            <a:avLst/>
          </a:prstGeom>
          <a:noFill/>
        </p:spPr>
        <p:txBody>
          <a:bodyPr wrap="square" lIns="12700" tIns="12700" rIns="12700" bIns="1270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600" b="1">
                <a:solidFill>
                  <a:srgbClr val="003E63"/>
                </a:solidFill>
                <a:latin typeface="Calibri"/>
              </a:rPr>
              <a:t>Diaspora bonds: general prerequisites, proceeds and SME link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0" y="3364992"/>
            <a:ext cx="1417320" cy="32004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6A98"/>
                </a:solidFill>
                <a:latin typeface="Calibri"/>
              </a:rPr>
              <a:t>Prerequisites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18120" y="3364992"/>
            <a:ext cx="3246120" cy="39319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credible issuer; diaspora data/marketing; legal approval; SGI/bank/digital channels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3822191"/>
            <a:ext cx="1417320" cy="32004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6A98"/>
                </a:solidFill>
                <a:latin typeface="Calibri"/>
              </a:rPr>
              <a:t>Investor trust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8120" y="3822191"/>
            <a:ext cx="3246120" cy="39319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clear terms, tax/currency treatment</a:t>
            </a:r>
            <a:r>
              <a:rPr sz="1400" b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risk disclosure </a:t>
            </a:r>
            <a:r>
              <a:rPr sz="1400" b="0">
                <a:solidFill>
                  <a:srgbClr val="141B20"/>
                </a:solidFill>
                <a:latin typeface="Calibri"/>
              </a:rPr>
              <a:t>and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use-of-proceeds reporting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800" y="4279392"/>
            <a:ext cx="1417320" cy="32004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6A98"/>
                </a:solidFill>
                <a:latin typeface="Calibri"/>
              </a:rPr>
              <a:t>Typical proceeds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18120" y="4279392"/>
            <a:ext cx="3246120" cy="39319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national infrastructure/productive projects; BF: agro-industrial zone + hydropower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00800" y="4736592"/>
            <a:ext cx="1417320" cy="320040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1">
                <a:solidFill>
                  <a:srgbClr val="006A98"/>
                </a:solidFill>
                <a:latin typeface="Calibri"/>
              </a:rPr>
              <a:t>SME use?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18120" y="4736592"/>
            <a:ext cx="3246120" cy="393192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US" sz="1400" b="0">
                <a:solidFill>
                  <a:srgbClr val="141B20"/>
                </a:solidFill>
                <a:latin typeface="Calibri"/>
              </a:rPr>
              <a:t>no clear sovereign-bond SME case found; SME link is via funds</a:t>
            </a:r>
            <a:r>
              <a:rPr sz="1400" b="0" dirty="0">
                <a:solidFill>
                  <a:srgbClr val="141B20"/>
                </a:solidFill>
                <a:latin typeface="Calibri"/>
              </a:rPr>
              <a:t>, </a:t>
            </a:r>
            <a:r>
              <a:rPr lang="en-US" sz="1400" b="0">
                <a:solidFill>
                  <a:srgbClr val="141B20"/>
                </a:solidFill>
                <a:latin typeface="Calibri"/>
              </a:rPr>
              <a:t>guarantees or NDB lending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80" y="6327648"/>
            <a:ext cx="10972800" cy="219456"/>
          </a:xfrm>
          <a:prstGeom prst="rect">
            <a:avLst/>
          </a:prstGeom>
          <a:noFill/>
        </p:spPr>
        <p:txBody>
          <a:bodyPr wrap="square" lIns="12700" tIns="12700" rIns="12700" bIns="12700" anchor="t"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800" b="0">
                <a:solidFill>
                  <a:srgbClr val="5A5A5A"/>
                </a:solidFill>
                <a:latin typeface="Calibri"/>
              </a:rPr>
              <a:t>Sources: World Bank remittance data; </a:t>
            </a:r>
            <a:r>
              <a:rPr lang="en-US" sz="800" b="0">
                <a:solidFill>
                  <a:srgbClr val="5A5A5A"/>
                </a:solidFill>
                <a:latin typeface="Calibri"/>
              </a:rPr>
              <a:t>Burkina Faso Diaspora Bonds portal (2026); Ecofin Agency/Vista Group (2026); AfDB diaspora bond lessons; IFAD</a:t>
            </a:r>
            <a:r>
              <a:rPr sz="800" b="0">
                <a:solidFill>
                  <a:srgbClr val="5A5A5A"/>
                </a:solidFill>
                <a:latin typeface="Calibri"/>
              </a:rPr>
              <a:t>/</a:t>
            </a:r>
            <a:r>
              <a:rPr lang="en-US" sz="800" b="0">
                <a:solidFill>
                  <a:srgbClr val="5A5A5A"/>
                </a:solidFill>
                <a:latin typeface="Calibri"/>
              </a:rPr>
              <a:t>EUDiF on diaspora investment for SMEs.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26060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52120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5" name="Rectangle 34"/>
          <p:cNvSpPr/>
          <p:nvPr/>
        </p:nvSpPr>
        <p:spPr>
          <a:xfrm>
            <a:off x="78181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104241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130302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156362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39" name="Rectangle 38"/>
          <p:cNvSpPr/>
          <p:nvPr/>
        </p:nvSpPr>
        <p:spPr>
          <a:xfrm>
            <a:off x="182422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0" name="Rectangle 39"/>
          <p:cNvSpPr/>
          <p:nvPr/>
        </p:nvSpPr>
        <p:spPr>
          <a:xfrm>
            <a:off x="208483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234543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260604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3" name="Rectangle 42"/>
          <p:cNvSpPr/>
          <p:nvPr/>
        </p:nvSpPr>
        <p:spPr>
          <a:xfrm>
            <a:off x="286664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4" name="Rectangle 43"/>
          <p:cNvSpPr/>
          <p:nvPr/>
        </p:nvSpPr>
        <p:spPr>
          <a:xfrm>
            <a:off x="312724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338785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6" name="Rectangle 45"/>
          <p:cNvSpPr/>
          <p:nvPr/>
        </p:nvSpPr>
        <p:spPr>
          <a:xfrm>
            <a:off x="364845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390906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8" name="Rectangle 47"/>
          <p:cNvSpPr/>
          <p:nvPr/>
        </p:nvSpPr>
        <p:spPr>
          <a:xfrm>
            <a:off x="416966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49" name="Rectangle 48"/>
          <p:cNvSpPr/>
          <p:nvPr/>
        </p:nvSpPr>
        <p:spPr>
          <a:xfrm>
            <a:off x="443026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0" name="Rectangle 49"/>
          <p:cNvSpPr/>
          <p:nvPr/>
        </p:nvSpPr>
        <p:spPr>
          <a:xfrm>
            <a:off x="469087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495147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2" name="Rectangle 51"/>
          <p:cNvSpPr/>
          <p:nvPr/>
        </p:nvSpPr>
        <p:spPr>
          <a:xfrm>
            <a:off x="521208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3" name="Rectangle 52"/>
          <p:cNvSpPr/>
          <p:nvPr/>
        </p:nvSpPr>
        <p:spPr>
          <a:xfrm>
            <a:off x="547268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4" name="Rectangle 53"/>
          <p:cNvSpPr/>
          <p:nvPr/>
        </p:nvSpPr>
        <p:spPr>
          <a:xfrm>
            <a:off x="573328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5" name="Rectangle 54"/>
          <p:cNvSpPr/>
          <p:nvPr/>
        </p:nvSpPr>
        <p:spPr>
          <a:xfrm>
            <a:off x="599389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6" name="Rectangle 55"/>
          <p:cNvSpPr/>
          <p:nvPr/>
        </p:nvSpPr>
        <p:spPr>
          <a:xfrm>
            <a:off x="625449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7" name="Rectangle 56"/>
          <p:cNvSpPr/>
          <p:nvPr/>
        </p:nvSpPr>
        <p:spPr>
          <a:xfrm>
            <a:off x="651510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677570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59" name="Rectangle 58"/>
          <p:cNvSpPr/>
          <p:nvPr/>
        </p:nvSpPr>
        <p:spPr>
          <a:xfrm>
            <a:off x="703630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0" name="Rectangle 59"/>
          <p:cNvSpPr/>
          <p:nvPr/>
        </p:nvSpPr>
        <p:spPr>
          <a:xfrm>
            <a:off x="729691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1" name="Rectangle 60"/>
          <p:cNvSpPr/>
          <p:nvPr/>
        </p:nvSpPr>
        <p:spPr>
          <a:xfrm>
            <a:off x="755751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>
          <a:xfrm>
            <a:off x="781812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3" name="Rectangle 62"/>
          <p:cNvSpPr/>
          <p:nvPr/>
        </p:nvSpPr>
        <p:spPr>
          <a:xfrm>
            <a:off x="807872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4" name="Rectangle 63"/>
          <p:cNvSpPr/>
          <p:nvPr/>
        </p:nvSpPr>
        <p:spPr>
          <a:xfrm>
            <a:off x="8339328" y="6565392"/>
            <a:ext cx="246888" cy="91440"/>
          </a:xfrm>
          <a:prstGeom prst="rect">
            <a:avLst/>
          </a:prstGeom>
          <a:solidFill>
            <a:srgbClr val="F48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5" name="Rectangle 64"/>
          <p:cNvSpPr/>
          <p:nvPr/>
        </p:nvSpPr>
        <p:spPr>
          <a:xfrm>
            <a:off x="8599932" y="6565392"/>
            <a:ext cx="246888" cy="91440"/>
          </a:xfrm>
          <a:prstGeom prst="rect">
            <a:avLst/>
          </a:prstGeom>
          <a:solidFill>
            <a:srgbClr val="FAC3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6" name="Rectangle 65"/>
          <p:cNvSpPr/>
          <p:nvPr/>
        </p:nvSpPr>
        <p:spPr>
          <a:xfrm>
            <a:off x="8860536" y="6565392"/>
            <a:ext cx="246888" cy="91440"/>
          </a:xfrm>
          <a:prstGeom prst="rect">
            <a:avLst/>
          </a:prstGeom>
          <a:solidFill>
            <a:srgbClr val="00AA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7" name="Rectangle 66"/>
          <p:cNvSpPr/>
          <p:nvPr/>
        </p:nvSpPr>
        <p:spPr>
          <a:xfrm>
            <a:off x="9121140" y="6565392"/>
            <a:ext cx="246888" cy="91440"/>
          </a:xfrm>
          <a:prstGeom prst="rect">
            <a:avLst/>
          </a:prstGeom>
          <a:solidFill>
            <a:srgbClr val="EE3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8" name="Rectangle 67"/>
          <p:cNvSpPr/>
          <p:nvPr/>
        </p:nvSpPr>
        <p:spPr>
          <a:xfrm>
            <a:off x="9381744" y="6565392"/>
            <a:ext cx="246888" cy="91440"/>
          </a:xfrm>
          <a:prstGeom prst="rect">
            <a:avLst/>
          </a:prstGeom>
          <a:solidFill>
            <a:srgbClr val="8C25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69" name="Rectangle 68"/>
          <p:cNvSpPr/>
          <p:nvPr/>
        </p:nvSpPr>
        <p:spPr>
          <a:xfrm>
            <a:off x="9642348" y="6565392"/>
            <a:ext cx="246888" cy="91440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0" name="Rectangle 69"/>
          <p:cNvSpPr/>
          <p:nvPr/>
        </p:nvSpPr>
        <p:spPr>
          <a:xfrm>
            <a:off x="9902952" y="6565392"/>
            <a:ext cx="246888" cy="91440"/>
          </a:xfrm>
          <a:prstGeom prst="rect">
            <a:avLst/>
          </a:prstGeom>
          <a:solidFill>
            <a:srgbClr val="C02E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>
            <a:off x="10163556" y="6565392"/>
            <a:ext cx="246888" cy="914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2" name="Rectangle 71"/>
          <p:cNvSpPr/>
          <p:nvPr/>
        </p:nvSpPr>
        <p:spPr>
          <a:xfrm>
            <a:off x="10424160" y="6565392"/>
            <a:ext cx="246888" cy="91440"/>
          </a:xfrm>
          <a:prstGeom prst="rect">
            <a:avLst/>
          </a:prstGeom>
          <a:solidFill>
            <a:srgbClr val="93BF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3" name="Rectangle 72"/>
          <p:cNvSpPr/>
          <p:nvPr/>
        </p:nvSpPr>
        <p:spPr>
          <a:xfrm>
            <a:off x="10684764" y="6565392"/>
            <a:ext cx="246888" cy="91440"/>
          </a:xfrm>
          <a:prstGeom prst="rect">
            <a:avLst/>
          </a:prstGeom>
          <a:solidFill>
            <a:srgbClr val="0084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4" name="Rectangle 73"/>
          <p:cNvSpPr/>
          <p:nvPr/>
        </p:nvSpPr>
        <p:spPr>
          <a:xfrm>
            <a:off x="10945368" y="6565392"/>
            <a:ext cx="246888" cy="9144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5" name="Rectangle 74"/>
          <p:cNvSpPr/>
          <p:nvPr/>
        </p:nvSpPr>
        <p:spPr>
          <a:xfrm>
            <a:off x="11205972" y="6565392"/>
            <a:ext cx="246888" cy="91440"/>
          </a:xfrm>
          <a:prstGeom prst="rect">
            <a:avLst/>
          </a:prstGeom>
          <a:solidFill>
            <a:srgbClr val="004E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6" name="Rectangle 75"/>
          <p:cNvSpPr/>
          <p:nvPr/>
        </p:nvSpPr>
        <p:spPr>
          <a:xfrm>
            <a:off x="11466576" y="6565392"/>
            <a:ext cx="246888" cy="91440"/>
          </a:xfrm>
          <a:prstGeom prst="rect">
            <a:avLst/>
          </a:prstGeom>
          <a:solidFill>
            <a:srgbClr val="0037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11727180" y="6565392"/>
            <a:ext cx="246888" cy="91440"/>
          </a:xfrm>
          <a:prstGeom prst="rect">
            <a:avLst/>
          </a:prstGeom>
          <a:solidFill>
            <a:srgbClr val="E82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8" name="Rectangle 77"/>
          <p:cNvSpPr/>
          <p:nvPr/>
        </p:nvSpPr>
        <p:spPr>
          <a:xfrm>
            <a:off x="11987784" y="6565392"/>
            <a:ext cx="246888" cy="91440"/>
          </a:xfrm>
          <a:prstGeom prst="rect">
            <a:avLst/>
          </a:prstGeom>
          <a:solidFill>
            <a:srgbClr val="77B5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79" name="Rounded Rectangle 78"/>
          <p:cNvSpPr/>
          <p:nvPr/>
        </p:nvSpPr>
        <p:spPr>
          <a:xfrm>
            <a:off x="987552" y="5559552"/>
            <a:ext cx="10149840" cy="530352"/>
          </a:xfrm>
          <a:prstGeom prst="roundRect">
            <a:avLst/>
          </a:prstGeom>
          <a:solidFill>
            <a:srgbClr val="F5F7F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1170432" y="5571928"/>
            <a:ext cx="9784080" cy="487313"/>
          </a:xfrm>
          <a:prstGeom prst="rect">
            <a:avLst/>
          </a:prstGeom>
          <a:noFill/>
        </p:spPr>
        <p:txBody>
          <a:bodyPr wrap="square" lIns="38100" tIns="12700" rIns="38100" bIns="1270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sz="1500" b="1" dirty="0">
                <a:solidFill>
                  <a:srgbClr val="003E63"/>
                </a:solidFill>
                <a:latin typeface="Calibri"/>
              </a:rPr>
              <a:t>Policy lever:</a:t>
            </a:r>
            <a:endParaRPr lang="en-US" sz="1500" b="1" dirty="0">
              <a:solidFill>
                <a:srgbClr val="003E63"/>
              </a:solidFill>
              <a:latin typeface="Calibri"/>
            </a:endParaRPr>
          </a:p>
          <a:p>
            <a:pPr algn="ctr">
              <a:spcAft>
                <a:spcPts val="0"/>
              </a:spcAft>
            </a:pPr>
            <a:r>
              <a:rPr sz="1500" b="1" dirty="0">
                <a:solidFill>
                  <a:srgbClr val="003E63"/>
                </a:solidFill>
                <a:latin typeface="Calibri"/>
              </a:rPr>
              <a:t> ring-fence proceeds through MSME funds, guarantees or NDB credit lines, with transparent use-of-proceeds reporting.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3590</Words>
  <Application>Microsoft Office PowerPoint</Application>
  <PresentationFormat>Widescreen</PresentationFormat>
  <Paragraphs>426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Lucida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Sonia Essobmadje</cp:lastModifiedBy>
  <cp:revision>2</cp:revision>
  <dcterms:created xsi:type="dcterms:W3CDTF">2025-11-26T12:35:24Z</dcterms:created>
  <dcterms:modified xsi:type="dcterms:W3CDTF">2026-06-30T22:26:09Z</dcterms:modified>
</cp:coreProperties>
</file>