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sldIdLst>
    <p:sldId id="259" r:id="rId2"/>
    <p:sldId id="278" r:id="rId3"/>
    <p:sldId id="267" r:id="rId4"/>
    <p:sldId id="273" r:id="rId5"/>
    <p:sldId id="275" r:id="rId6"/>
    <p:sldId id="277" r:id="rId7"/>
    <p:sldId id="27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7A60C-4746-7C00-3C74-BDEBFA816C70}" name="Katharina Goetze" initials="KG" userId="e516c09ca0a27556" providerId="Windows Live"/>
  <p188:author id="{8CFF9B86-04F9-CFBB-6C27-946A803A2ABE}" name="Emebet Mesfin" initials="EM" userId="S::mesfine@un.org::c20767b5-9c67-4bc5-a96e-66a720db2958" providerId="AD"/>
  <p188:author id="{85BB56DA-984C-D179-649F-0D1EB6577E2E}" name="Nozipho Freya Simelane" initials="NFS" userId="S::simelane@un.org::0883ebc8-1960-4c36-bb6f-57f6573515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E"/>
    <a:srgbClr val="FFF5DF"/>
    <a:srgbClr val="3078BB"/>
    <a:srgbClr val="009900"/>
    <a:srgbClr val="00689D"/>
    <a:srgbClr val="C2D9FF"/>
    <a:srgbClr val="CCCCFF"/>
    <a:srgbClr val="E8F4E2"/>
    <a:srgbClr val="FCE0CE"/>
    <a:srgbClr val="FF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31C28-7E72-BF42-9C5A-69CDA5D490C4}" type="datetimeFigureOut">
              <a:rPr lang="en-BH" smtClean="0"/>
              <a:t>03/14/2023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2A4A-A595-8440-ACDD-B3F5D6ACF977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51066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479B-1C25-474B-82C2-B669E7FFB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7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6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00" y="3324520"/>
            <a:ext cx="11171400" cy="2175228"/>
          </a:xfrm>
        </p:spPr>
        <p:txBody>
          <a:bodyPr>
            <a:normAutofit/>
          </a:bodyPr>
          <a:lstStyle>
            <a:lvl1pPr algn="ctr">
              <a:defRPr sz="18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Title, Division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[Exact delivery date]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3" y="433955"/>
            <a:ext cx="3618548" cy="378701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9A4FEE-386F-4FB4-BF09-1C2DED3625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7" y="1443384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>
            <a:normAutofit/>
          </a:bodyPr>
          <a:lstStyle>
            <a:lvl1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8"/>
            <a:ext cx="12192000" cy="365127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B694E8-8ADF-4ADC-9520-523B679FF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84" y="241069"/>
            <a:ext cx="2810757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6F980D-2EB1-40C6-A935-6E86C936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4" y="520672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3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0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4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5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ca.org/eca-events/sites/default/files/resources/documents/com2023/E_ECA_COE_41_19_E.pdf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lp.org/event/capacity-building-workshop-for-oelp-tea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lp.org/event/capacity-building-workshop-for-oelp-tea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a.org/cfm2023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389" y="3115693"/>
            <a:ext cx="115283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Report on United Nations system support for the African Union and its New Partnership for Africa’s Development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(Doc Ref. No.: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E/ECA/COE/41/19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Asmara Lua Achcar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Chief, UN System-wide Coherence &amp; Quality Assurance Section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(SCQAS), SPORD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 March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240639" y="249586"/>
            <a:ext cx="6952641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Africa Regional Collaborative Platform (RCP)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5" name="Picture 1324">
            <a:extLst>
              <a:ext uri="{FF2B5EF4-FFF2-40B4-BE49-F238E27FC236}">
                <a16:creationId xmlns:a16="http://schemas.microsoft.com/office/drawing/2014/main" id="{818B9786-3A20-9C66-2A3B-1A283071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43" y="1067959"/>
            <a:ext cx="10826042" cy="552915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2D273C-62AA-0E36-0F2D-0D84AB28180A}"/>
              </a:ext>
            </a:extLst>
          </p:cNvPr>
          <p:cNvSpPr/>
          <p:nvPr/>
        </p:nvSpPr>
        <p:spPr>
          <a:xfrm>
            <a:off x="9577137" y="1395663"/>
            <a:ext cx="2418347" cy="529390"/>
          </a:xfrm>
          <a:prstGeom prst="roundRect">
            <a:avLst/>
          </a:prstGeom>
          <a:solidFill>
            <a:srgbClr val="00689D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Annual Africa RCP meeting </a:t>
            </a:r>
          </a:p>
          <a:p>
            <a:pPr algn="ctr"/>
            <a:r>
              <a:rPr lang="en-US" sz="1400" dirty="0"/>
              <a:t>held in Nairobi 28 Feb 2022</a:t>
            </a:r>
            <a:endParaRPr lang="en-BH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8CB5F-4699-111C-5519-2C03976FD410}"/>
              </a:ext>
            </a:extLst>
          </p:cNvPr>
          <p:cNvSpPr/>
          <p:nvPr/>
        </p:nvSpPr>
        <p:spPr>
          <a:xfrm>
            <a:off x="812395" y="3180363"/>
            <a:ext cx="2098384" cy="200367"/>
          </a:xfrm>
          <a:prstGeom prst="rect">
            <a:avLst/>
          </a:prstGeom>
          <a:solidFill>
            <a:srgbClr val="F6E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AU-UN Framework for the Implementation of Agenda 2063 &amp; 2030 Agenda</a:t>
            </a:r>
            <a:endParaRPr lang="en-BH" sz="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1C961-5138-CC3A-094F-45AB6671898B}"/>
              </a:ext>
            </a:extLst>
          </p:cNvPr>
          <p:cNvSpPr/>
          <p:nvPr/>
        </p:nvSpPr>
        <p:spPr>
          <a:xfrm>
            <a:off x="812395" y="3378909"/>
            <a:ext cx="2098384" cy="200367"/>
          </a:xfrm>
          <a:prstGeom prst="rect">
            <a:avLst/>
          </a:prstGeom>
          <a:solidFill>
            <a:srgbClr val="F1D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UN-AU Framework for Enhanced Partnership in Peace and Security</a:t>
            </a:r>
            <a:endParaRPr lang="en-BH" sz="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68" y="331632"/>
            <a:ext cx="951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of major joint activities on UN support to AU and AUDA-NEPAD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5C74E-1348-481C-BDB1-505DBCBB69EA}"/>
              </a:ext>
            </a:extLst>
          </p:cNvPr>
          <p:cNvGrpSpPr/>
          <p:nvPr/>
        </p:nvGrpSpPr>
        <p:grpSpPr>
          <a:xfrm>
            <a:off x="2601631" y="1395671"/>
            <a:ext cx="9296079" cy="2072967"/>
            <a:chOff x="758267" y="546302"/>
            <a:chExt cx="8754959" cy="10926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680E96-CFA2-460E-9E3E-4043B480A66C}"/>
                </a:ext>
              </a:extLst>
            </p:cNvPr>
            <p:cNvSpPr/>
            <p:nvPr/>
          </p:nvSpPr>
          <p:spPr>
            <a:xfrm>
              <a:off x="758267" y="546302"/>
              <a:ext cx="8754959" cy="1092604"/>
            </a:xfrm>
            <a:prstGeom prst="rect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0720DD-ECAC-42B5-B8DE-D7A633153933}"/>
                </a:ext>
              </a:extLst>
            </p:cNvPr>
            <p:cNvSpPr txBox="1"/>
            <p:nvPr/>
          </p:nvSpPr>
          <p:spPr>
            <a:xfrm>
              <a:off x="758267" y="546302"/>
              <a:ext cx="8754959" cy="109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254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7B6F487-E768-4193-A389-27FAECD47983}"/>
              </a:ext>
            </a:extLst>
          </p:cNvPr>
          <p:cNvSpPr/>
          <p:nvPr/>
        </p:nvSpPr>
        <p:spPr>
          <a:xfrm>
            <a:off x="1459222" y="1584230"/>
            <a:ext cx="1482392" cy="1473002"/>
          </a:xfrm>
          <a:prstGeom prst="ellipse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53390-A229-459D-AB92-BFAA89C991EC}"/>
              </a:ext>
            </a:extLst>
          </p:cNvPr>
          <p:cNvSpPr txBox="1"/>
          <p:nvPr/>
        </p:nvSpPr>
        <p:spPr>
          <a:xfrm>
            <a:off x="2941614" y="1512721"/>
            <a:ext cx="879715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AU-UN Regional Collaborative Platform inaugural meeting, on 23 June 2022 which defined: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priority areas: Climate Change, Macro/Trade &amp; Diversification, Digital Transformation/Data &amp; Stats, Food Sustainability, Humanitarian issues, Covid-19 &amp; Transboundary issues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E935D6-EF19-4B95-A44F-E3839A1AF7E8}"/>
              </a:ext>
            </a:extLst>
          </p:cNvPr>
          <p:cNvGrpSpPr/>
          <p:nvPr/>
        </p:nvGrpSpPr>
        <p:grpSpPr>
          <a:xfrm>
            <a:off x="3356812" y="3649118"/>
            <a:ext cx="8456816" cy="2278717"/>
            <a:chOff x="880571" y="2160433"/>
            <a:chExt cx="8632654" cy="11173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500C92-90BA-47CB-8075-FCB4BCC70010}"/>
                </a:ext>
              </a:extLst>
            </p:cNvPr>
            <p:cNvSpPr/>
            <p:nvPr/>
          </p:nvSpPr>
          <p:spPr>
            <a:xfrm>
              <a:off x="1155428" y="2185208"/>
              <a:ext cx="8357797" cy="1092604"/>
            </a:xfrm>
            <a:prstGeom prst="rect">
              <a:avLst/>
            </a:prstGeom>
            <a:solidFill>
              <a:srgbClr val="3078B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010509-D272-40FB-BD4B-C6AD96805ED0}"/>
                </a:ext>
              </a:extLst>
            </p:cNvPr>
            <p:cNvSpPr txBox="1"/>
            <p:nvPr/>
          </p:nvSpPr>
          <p:spPr>
            <a:xfrm>
              <a:off x="880571" y="2160433"/>
              <a:ext cx="8632654" cy="1117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254" tIns="48260" rIns="48260" bIns="4826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AU-UN Annual Conference, Addis Ababa, December 2022.   </a:t>
              </a:r>
            </a:p>
            <a:p>
              <a:pPr marL="342900" lvl="0" indent="-34290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Reviewed progress towards Joint AU-UN Framework for the Implementation of Agenda 2063 &amp; 2030 Agenda </a:t>
              </a:r>
            </a:p>
            <a:p>
              <a:pPr marL="342900" lvl="0" indent="-34290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CP &amp; SG welcomed peace dev, discussed droughts &amp; conflicts on IDPs and recognized opportunities for ongoing development and future economic recovery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BF737D3-D777-4361-8223-F32E2F6C7A4D}"/>
              </a:ext>
            </a:extLst>
          </p:cNvPr>
          <p:cNvSpPr/>
          <p:nvPr/>
        </p:nvSpPr>
        <p:spPr>
          <a:xfrm>
            <a:off x="2669685" y="4109546"/>
            <a:ext cx="1463577" cy="1538612"/>
          </a:xfrm>
          <a:prstGeom prst="ellipse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 w="762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90DE86-CEFE-4644-9422-FA9616CD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968" y="3257190"/>
            <a:ext cx="2415066" cy="201658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290D930-B807-4D9B-B12F-D21FA26994B4}"/>
              </a:ext>
            </a:extLst>
          </p:cNvPr>
          <p:cNvSpPr/>
          <p:nvPr/>
        </p:nvSpPr>
        <p:spPr>
          <a:xfrm>
            <a:off x="2856393" y="4330262"/>
            <a:ext cx="1137538" cy="110172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07A30B-AC12-47EA-8970-2BB0C9BE354A}"/>
              </a:ext>
            </a:extLst>
          </p:cNvPr>
          <p:cNvSpPr/>
          <p:nvPr/>
        </p:nvSpPr>
        <p:spPr>
          <a:xfrm>
            <a:off x="1717802" y="1885837"/>
            <a:ext cx="965232" cy="96523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88A7DC45-5AB6-A5A5-D937-8773E4315D62}"/>
              </a:ext>
            </a:extLst>
          </p:cNvPr>
          <p:cNvSpPr/>
          <p:nvPr/>
        </p:nvSpPr>
        <p:spPr>
          <a:xfrm>
            <a:off x="84224" y="168446"/>
            <a:ext cx="9023682" cy="9778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Highlights of other major events at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principals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</a:p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integrated implementation of Agendas 2030 and 2063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2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139337" y="249586"/>
            <a:ext cx="9056914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Highlights of Africa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Regional Collaborative Platform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croll: Horizontal 13">
            <a:extLst>
              <a:ext uri="{FF2B5EF4-FFF2-40B4-BE49-F238E27FC236}">
                <a16:creationId xmlns:a16="http://schemas.microsoft.com/office/drawing/2014/main" id="{60F2E38C-AA2F-50B4-0FCF-C3E17C69AB6C}"/>
              </a:ext>
            </a:extLst>
          </p:cNvPr>
          <p:cNvSpPr/>
          <p:nvPr/>
        </p:nvSpPr>
        <p:spPr>
          <a:xfrm>
            <a:off x="541439" y="866274"/>
            <a:ext cx="11429437" cy="5630780"/>
          </a:xfrm>
          <a:prstGeom prst="horizontalScroll">
            <a:avLst>
              <a:gd name="adj" fmla="val 13472"/>
            </a:avLst>
          </a:prstGeom>
          <a:solidFill>
            <a:srgbClr val="FFF5DE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Flagship Platform “Africa UN Data for Development” provided 31 countries with 160 SDGs indicators with data.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Technical assistance on digital census provided to 9 countries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Supported 10 countries develop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AfCFTA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strategies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AfCFTA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Country Business Index rolled out in 13 countries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Supported 17 country teams design digital strategies and policies on tech solutions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Provided 25,000 girls and young women in 52 countries with skills for the digital economy via the “Girls Can Code” initiative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Provided support to AUC and RECs in integrating human rights into early warning system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7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3">
            <a:extLst>
              <a:ext uri="{FF2B5EF4-FFF2-40B4-BE49-F238E27FC236}">
                <a16:creationId xmlns:a16="http://schemas.microsoft.com/office/drawing/2014/main" id="{60F2E38C-AA2F-50B4-0FCF-C3E17C69AB6C}"/>
              </a:ext>
            </a:extLst>
          </p:cNvPr>
          <p:cNvSpPr/>
          <p:nvPr/>
        </p:nvSpPr>
        <p:spPr>
          <a:xfrm>
            <a:off x="132347" y="866274"/>
            <a:ext cx="11838529" cy="5642810"/>
          </a:xfrm>
          <a:prstGeom prst="horizontalScroll">
            <a:avLst>
              <a:gd name="adj" fmla="val 13472"/>
            </a:avLst>
          </a:prstGeom>
          <a:solidFill>
            <a:srgbClr val="FFF5DE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lnSpc>
                <a:spcPct val="110000"/>
              </a:lnSpc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Coordinated launch of regional migration-response plan, along the eastern route (Horn-Yemen)  through a multi-partner, multi-year response plan.</a:t>
            </a:r>
          </a:p>
          <a:p>
            <a:pPr marL="0" lvl="2">
              <a:lnSpc>
                <a:spcPct val="110000"/>
              </a:lnSpc>
            </a:pP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Strengthened AU-UN collaboration via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AU-UN RCP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1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270510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OIBC 1 (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and OIBC 5 (Climate) met with AU 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data and statistics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climate change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Supported African common position on energy access &amp; transition, Climate Statistics for negotiations​, and Africa Pavilion at CoP27</a:t>
            </a:r>
          </a:p>
          <a:p>
            <a:pPr marL="342900" indent="-342900">
              <a:lnSpc>
                <a:spcPct val="101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270510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AU-UN high-level side event on the margins of Transforming Education Summit, specific context of Africa, culmination of 49 country perspectives</a:t>
            </a:r>
          </a:p>
          <a:p>
            <a:pPr marL="342900" indent="-342900">
              <a:lnSpc>
                <a:spcPct val="101000"/>
              </a:lnSpc>
              <a:buFont typeface="Wingdings" pitchFamily="2" charset="2"/>
              <a:buChar char="Ø"/>
              <a:tabLst>
                <a:tab pos="270510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ECA collaborated with AUC on Tangier conference on peace, security and development nexus, in October 2022. ECA organized a pre-event and a panel session. </a:t>
            </a:r>
          </a:p>
          <a:p>
            <a:pPr marL="342900" lvl="2" indent="-342900">
              <a:lnSpc>
                <a:spcPct val="110000"/>
              </a:lnSpc>
              <a:buFont typeface="Wingdings" pitchFamily="2" charset="2"/>
              <a:buChar char="Ø"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45DC556-E42F-CB0B-9302-3431979439F4}"/>
              </a:ext>
            </a:extLst>
          </p:cNvPr>
          <p:cNvSpPr/>
          <p:nvPr/>
        </p:nvSpPr>
        <p:spPr>
          <a:xfrm>
            <a:off x="180479" y="249586"/>
            <a:ext cx="8939456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Highlights of Africa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Regional collaborative Platform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8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68" y="331632"/>
            <a:ext cx="951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of major joint activities on UN support to AU and AUDA-NEPAD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B6F487-E768-4193-A389-27FAECD47983}"/>
              </a:ext>
            </a:extLst>
          </p:cNvPr>
          <p:cNvSpPr/>
          <p:nvPr/>
        </p:nvSpPr>
        <p:spPr>
          <a:xfrm>
            <a:off x="698326" y="1427818"/>
            <a:ext cx="1482392" cy="1473002"/>
          </a:xfrm>
          <a:prstGeom prst="ellipse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F737D3-D777-4361-8223-F32E2F6C7A4D}"/>
              </a:ext>
            </a:extLst>
          </p:cNvPr>
          <p:cNvSpPr/>
          <p:nvPr/>
        </p:nvSpPr>
        <p:spPr>
          <a:xfrm>
            <a:off x="2225755" y="4393329"/>
            <a:ext cx="1463577" cy="1538612"/>
          </a:xfrm>
          <a:prstGeom prst="ellipse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 w="762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90DE86-CEFE-4644-9422-FA9616CD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12" y="3257190"/>
            <a:ext cx="2415066" cy="201658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290D930-B807-4D9B-B12F-D21FA26994B4}"/>
              </a:ext>
            </a:extLst>
          </p:cNvPr>
          <p:cNvSpPr/>
          <p:nvPr/>
        </p:nvSpPr>
        <p:spPr>
          <a:xfrm>
            <a:off x="2412463" y="4614045"/>
            <a:ext cx="1137538" cy="110172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07A30B-AC12-47EA-8970-2BB0C9BE354A}"/>
              </a:ext>
            </a:extLst>
          </p:cNvPr>
          <p:cNvSpPr/>
          <p:nvPr/>
        </p:nvSpPr>
        <p:spPr>
          <a:xfrm>
            <a:off x="956906" y="1729425"/>
            <a:ext cx="965232" cy="96523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41110F0-7D17-BADA-72F7-A9ECF5C1812D}"/>
              </a:ext>
            </a:extLst>
          </p:cNvPr>
          <p:cNvSpPr/>
          <p:nvPr/>
        </p:nvSpPr>
        <p:spPr>
          <a:xfrm>
            <a:off x="79647" y="115457"/>
            <a:ext cx="9192123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Highlights of ECA’s joint activities with OSAA and AUDA-NEPAD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3BB49-1423-2780-59E2-BB1FA21D0B57}"/>
              </a:ext>
            </a:extLst>
          </p:cNvPr>
          <p:cNvSpPr txBox="1"/>
          <p:nvPr/>
        </p:nvSpPr>
        <p:spPr>
          <a:xfrm>
            <a:off x="2243782" y="1653388"/>
            <a:ext cx="86568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Office of the Special Adviser on Africa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2022: Delivery of 5th joint OSAA-led Africa Dialogue Series on “Building resilience in nutrition” – related to the AU theme of the year </a:t>
            </a:r>
            <a:endParaRPr lang="en-B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24008-EB39-8BB1-3F3F-A6AF5B48734C}"/>
              </a:ext>
            </a:extLst>
          </p:cNvPr>
          <p:cNvSpPr txBox="1"/>
          <p:nvPr/>
        </p:nvSpPr>
        <p:spPr>
          <a:xfrm>
            <a:off x="4162239" y="3868597"/>
            <a:ext cx="743620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AUDA-NEPAD: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7th PIDA week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on Industrialization and Economic Diversification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safety framework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on enhancing electricity market regulation;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Single African Air Transport Market</a:t>
            </a:r>
          </a:p>
        </p:txBody>
      </p:sp>
      <p:sp>
        <p:nvSpPr>
          <p:cNvPr id="3" name="Scroll: Horizontal 13">
            <a:extLst>
              <a:ext uri="{FF2B5EF4-FFF2-40B4-BE49-F238E27FC236}">
                <a16:creationId xmlns:a16="http://schemas.microsoft.com/office/drawing/2014/main" id="{973158EF-8D8C-EC91-B2E8-C7CA2DB2FAF5}"/>
              </a:ext>
            </a:extLst>
          </p:cNvPr>
          <p:cNvSpPr/>
          <p:nvPr/>
        </p:nvSpPr>
        <p:spPr>
          <a:xfrm>
            <a:off x="2502362" y="1087231"/>
            <a:ext cx="9445573" cy="2016528"/>
          </a:xfrm>
          <a:prstGeom prst="horizontalScroll">
            <a:avLst>
              <a:gd name="adj" fmla="val 13472"/>
            </a:avLst>
          </a:prstGeom>
          <a:solidFill>
            <a:srgbClr val="009900">
              <a:alpha val="50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 the Office of the Special Adviser on Africa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2022: Delivery of 5th joint OSAA-led Africa Dialogue Series on “Building resilience in nutrition” – related to the AU theme of the year </a:t>
            </a:r>
          </a:p>
        </p:txBody>
      </p:sp>
      <p:sp>
        <p:nvSpPr>
          <p:cNvPr id="9" name="Scroll: Horizontal 13">
            <a:extLst>
              <a:ext uri="{FF2B5EF4-FFF2-40B4-BE49-F238E27FC236}">
                <a16:creationId xmlns:a16="http://schemas.microsoft.com/office/drawing/2014/main" id="{FEEEE606-2B08-CAE7-934E-E76C0EC76AC9}"/>
              </a:ext>
            </a:extLst>
          </p:cNvPr>
          <p:cNvSpPr/>
          <p:nvPr/>
        </p:nvSpPr>
        <p:spPr>
          <a:xfrm>
            <a:off x="4004579" y="3105772"/>
            <a:ext cx="7785696" cy="3309282"/>
          </a:xfrm>
          <a:prstGeom prst="horizontalScroll">
            <a:avLst>
              <a:gd name="adj" fmla="val 13472"/>
            </a:avLst>
          </a:prstGeom>
          <a:solidFill>
            <a:srgbClr val="3078BB">
              <a:alpha val="50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 AUDA-NEPAD: 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7th PIDA week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Summit on Industrialization and Economic Diversification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Road safety framework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on enhancing electricity market regulation;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Single African Air Transport Market</a:t>
            </a:r>
          </a:p>
        </p:txBody>
      </p:sp>
    </p:spTree>
    <p:extLst>
      <p:ext uri="{BB962C8B-B14F-4D97-AF65-F5344CB8AC3E}">
        <p14:creationId xmlns:p14="http://schemas.microsoft.com/office/powerpoint/2010/main" val="215325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4198"/>
            <a:ext cx="1007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 Opportunities, challenges and lessons learned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F154C-42F5-49ED-A4B7-B954AFE55368}"/>
              </a:ext>
            </a:extLst>
          </p:cNvPr>
          <p:cNvSpPr txBox="1"/>
          <p:nvPr/>
        </p:nvSpPr>
        <p:spPr>
          <a:xfrm>
            <a:off x="114667" y="1264799"/>
            <a:ext cx="5796278" cy="3677930"/>
          </a:xfrm>
          <a:prstGeom prst="rect">
            <a:avLst/>
          </a:prstGeom>
          <a:solidFill>
            <a:srgbClr val="CEFED4"/>
          </a:solidFill>
        </p:spPr>
        <p:txBody>
          <a:bodyPr wrap="square" rtlCol="0">
            <a:spAutoFit/>
          </a:bodyPr>
          <a:lstStyle/>
          <a:p>
            <a:pPr marL="28575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support to countries in development of UN Cooperation Frameworks (15 in 2023).</a:t>
            </a:r>
          </a:p>
          <a:p>
            <a:pPr marL="28575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on key global commitments: COP27, including carbon markets and energy transition</a:t>
            </a:r>
          </a:p>
          <a:p>
            <a:pPr marL="28575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Systems and Education Summits</a:t>
            </a:r>
          </a:p>
          <a:p>
            <a:pPr marL="28575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Deepen collaboration with the AU: </a:t>
            </a:r>
            <a:r>
              <a:rPr lang="en-US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AfCFTA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(theme of the year) and economic diversification</a:t>
            </a:r>
          </a:p>
          <a:p>
            <a:pPr marL="28575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partnership with OSAA &amp; DGC</a:t>
            </a:r>
          </a:p>
          <a:p>
            <a:pPr marL="28575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implementation of MoU with AUDA-NEPAD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571655-9870-4508-B25E-C4F988122FFE}"/>
              </a:ext>
            </a:extLst>
          </p:cNvPr>
          <p:cNvSpPr/>
          <p:nvPr/>
        </p:nvSpPr>
        <p:spPr>
          <a:xfrm>
            <a:off x="114667" y="714996"/>
            <a:ext cx="5796278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opportunities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F46AF1-3591-4EE7-9C68-89CE99DB3ECA}"/>
              </a:ext>
            </a:extLst>
          </p:cNvPr>
          <p:cNvSpPr txBox="1"/>
          <p:nvPr/>
        </p:nvSpPr>
        <p:spPr>
          <a:xfrm>
            <a:off x="6171075" y="2506305"/>
            <a:ext cx="5678626" cy="3690882"/>
          </a:xfrm>
          <a:prstGeom prst="rect">
            <a:avLst/>
          </a:prstGeom>
          <a:solidFill>
            <a:srgbClr val="FFF3D7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highlight>
                  <a:srgbClr val="F6CCB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RCP needs to: 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Enlist more partnerships to deliver collectively and individually as one UN in Africa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deepen vertical and horizontal integration of UNDS </a:t>
            </a:r>
          </a:p>
          <a:p>
            <a:pPr>
              <a:lnSpc>
                <a:spcPct val="107000"/>
              </a:lnSpc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highlight>
                  <a:srgbClr val="F6CCB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RCP has reorganized OIBCs from 8 to 6; 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practice of RCs meeting with RDs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Reconciling ‘Two Agendas, One Framework’, as agreed by CP and SG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AC6902-8951-42DE-AE8E-A2E6C170AF81}"/>
              </a:ext>
            </a:extLst>
          </p:cNvPr>
          <p:cNvSpPr/>
          <p:nvPr/>
        </p:nvSpPr>
        <p:spPr>
          <a:xfrm>
            <a:off x="6096000" y="2020530"/>
            <a:ext cx="567862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challenges and lessons learned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76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5061958" y="3007223"/>
            <a:ext cx="1865858" cy="3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2321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4187566" y="3658169"/>
            <a:ext cx="37656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Follow the conversation: #COM2023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3907624" y="3940331"/>
            <a:ext cx="4481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More: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  <a:hlinkClick r:id="rId2"/>
              </a:rPr>
              <a:t>www.uneca.org/cfm2023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71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701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Avenir Book</vt:lpstr>
      <vt:lpstr>Lato</vt:lpstr>
      <vt:lpstr>Arial</vt:lpstr>
      <vt:lpstr>Calibri</vt:lpstr>
      <vt:lpstr>Calibri Light</vt:lpstr>
      <vt:lpstr>Courier New</vt:lpstr>
      <vt:lpstr>Lucida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Afework Temtime</cp:lastModifiedBy>
  <cp:revision>119</cp:revision>
  <dcterms:created xsi:type="dcterms:W3CDTF">2023-01-03T08:00:30Z</dcterms:created>
  <dcterms:modified xsi:type="dcterms:W3CDTF">2023-03-14T08:10:17Z</dcterms:modified>
</cp:coreProperties>
</file>