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9" r:id="rId2"/>
    <p:sldId id="269" r:id="rId3"/>
    <p:sldId id="401" r:id="rId4"/>
    <p:sldId id="402" r:id="rId5"/>
    <p:sldId id="406" r:id="rId6"/>
    <p:sldId id="407" r:id="rId7"/>
    <p:sldId id="408"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ECC"/>
    <a:srgbClr val="E3F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87B6C8-7EDF-4C52-90B4-12CC20A0144E}"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58B086AF-8BAB-4020-9189-BC1610DA3B06}">
      <dgm:prSet phldrT="[Text]"/>
      <dgm:spPr>
        <a:solidFill>
          <a:schemeClr val="accent2"/>
        </a:solidFill>
      </dgm:spPr>
      <dgm:t>
        <a:bodyPr/>
        <a:lstStyle/>
        <a:p>
          <a:r>
            <a:rPr lang="en-US" b="1" dirty="0"/>
            <a:t>TRACK 1</a:t>
          </a:r>
        </a:p>
      </dgm:t>
    </dgm:pt>
    <dgm:pt modelId="{0B4946DC-B466-4D52-8C71-5A1CCD256237}" type="parTrans" cxnId="{63499BEA-3322-487E-95B9-3BAD2A108863}">
      <dgm:prSet/>
      <dgm:spPr/>
      <dgm:t>
        <a:bodyPr/>
        <a:lstStyle/>
        <a:p>
          <a:endParaRPr lang="en-US"/>
        </a:p>
      </dgm:t>
    </dgm:pt>
    <dgm:pt modelId="{65E24A8D-D090-4C21-BD44-DA962593EC88}" type="sibTrans" cxnId="{63499BEA-3322-487E-95B9-3BAD2A108863}">
      <dgm:prSet/>
      <dgm:spPr/>
      <dgm:t>
        <a:bodyPr/>
        <a:lstStyle/>
        <a:p>
          <a:endParaRPr lang="en-US"/>
        </a:p>
      </dgm:t>
    </dgm:pt>
    <dgm:pt modelId="{6D734E8B-06C3-4D8D-AC89-AAF1ED9E2F51}">
      <dgm:prSet phldrT="[Text]"/>
      <dgm:spPr>
        <a:solidFill>
          <a:schemeClr val="bg2">
            <a:lumMod val="75000"/>
          </a:schemeClr>
        </a:solidFill>
      </dgm:spPr>
      <dgm:t>
        <a:bodyPr/>
        <a:lstStyle/>
        <a:p>
          <a:r>
            <a:rPr lang="en-US" b="1" dirty="0"/>
            <a:t>TRACK 2</a:t>
          </a:r>
        </a:p>
      </dgm:t>
    </dgm:pt>
    <dgm:pt modelId="{9797BD45-4955-47DC-B2C1-AA950EF6B8D6}" type="parTrans" cxnId="{EA80B472-EDFF-42A7-A4BF-06CD7316931B}">
      <dgm:prSet/>
      <dgm:spPr/>
      <dgm:t>
        <a:bodyPr/>
        <a:lstStyle/>
        <a:p>
          <a:endParaRPr lang="en-US"/>
        </a:p>
      </dgm:t>
    </dgm:pt>
    <dgm:pt modelId="{3C82F2DA-5DB5-4EB1-939C-DDAADDF71D1B}" type="sibTrans" cxnId="{EA80B472-EDFF-42A7-A4BF-06CD7316931B}">
      <dgm:prSet/>
      <dgm:spPr/>
      <dgm:t>
        <a:bodyPr/>
        <a:lstStyle/>
        <a:p>
          <a:endParaRPr lang="en-US"/>
        </a:p>
      </dgm:t>
    </dgm:pt>
    <dgm:pt modelId="{AB1B76A8-E1C1-40E8-9E69-837E731881F0}">
      <dgm:prSet phldrT="[Text]" custT="1"/>
      <dgm:spPr>
        <a:solidFill>
          <a:schemeClr val="accent4"/>
        </a:solidFill>
      </dgm:spPr>
      <dgm:t>
        <a:bodyPr/>
        <a:lstStyle/>
        <a:p>
          <a:endParaRPr lang="en-US" sz="1400" b="1" dirty="0"/>
        </a:p>
        <a:p>
          <a:r>
            <a:rPr lang="en-US" sz="1400" b="1" dirty="0"/>
            <a:t>OCA, ECA’s Strategic Framework, MTPF, PPB, ABP</a:t>
          </a:r>
        </a:p>
      </dgm:t>
    </dgm:pt>
    <dgm:pt modelId="{92F8E299-5E1A-48E7-852E-312BFD395CCE}" type="parTrans" cxnId="{FF7D28F1-E034-4341-A8CA-1391AE9B53FB}">
      <dgm:prSet/>
      <dgm:spPr/>
      <dgm:t>
        <a:bodyPr/>
        <a:lstStyle/>
        <a:p>
          <a:endParaRPr lang="en-US"/>
        </a:p>
      </dgm:t>
    </dgm:pt>
    <dgm:pt modelId="{05D49F6C-0F61-4C69-AF30-4C37AEFC64B4}" type="sibTrans" cxnId="{FF7D28F1-E034-4341-A8CA-1391AE9B53FB}">
      <dgm:prSet/>
      <dgm:spPr/>
      <dgm:t>
        <a:bodyPr/>
        <a:lstStyle/>
        <a:p>
          <a:endParaRPr lang="en-US"/>
        </a:p>
      </dgm:t>
    </dgm:pt>
    <dgm:pt modelId="{8F95FDA9-EDF5-413F-AB58-E36D81A19039}">
      <dgm:prSet phldrT="[Text]"/>
      <dgm:spPr/>
      <dgm:t>
        <a:bodyPr/>
        <a:lstStyle/>
        <a:p>
          <a:r>
            <a:rPr lang="en-US" b="1" dirty="0"/>
            <a:t>TRACK 3</a:t>
          </a:r>
        </a:p>
      </dgm:t>
    </dgm:pt>
    <dgm:pt modelId="{3CF22CAD-4EAD-4A86-AAE0-D523E3DD39E8}" type="parTrans" cxnId="{97A6DB03-A421-4BAD-A15F-01C97BD82AD2}">
      <dgm:prSet/>
      <dgm:spPr/>
      <dgm:t>
        <a:bodyPr/>
        <a:lstStyle/>
        <a:p>
          <a:endParaRPr lang="en-US"/>
        </a:p>
      </dgm:t>
    </dgm:pt>
    <dgm:pt modelId="{50332EBD-3C13-4857-AC32-94112C0F42DC}" type="sibTrans" cxnId="{97A6DB03-A421-4BAD-A15F-01C97BD82AD2}">
      <dgm:prSet/>
      <dgm:spPr/>
      <dgm:t>
        <a:bodyPr/>
        <a:lstStyle/>
        <a:p>
          <a:endParaRPr lang="en-US"/>
        </a:p>
      </dgm:t>
    </dgm:pt>
    <dgm:pt modelId="{471BB08B-197D-4C49-8D33-5FA9B08F2B7E}" type="pres">
      <dgm:prSet presAssocID="{7E87B6C8-7EDF-4C52-90B4-12CC20A0144E}" presName="compositeShape" presStyleCnt="0">
        <dgm:presLayoutVars>
          <dgm:chMax val="9"/>
          <dgm:dir/>
          <dgm:resizeHandles val="exact"/>
        </dgm:presLayoutVars>
      </dgm:prSet>
      <dgm:spPr/>
    </dgm:pt>
    <dgm:pt modelId="{BDAF4374-D774-4705-A0ED-F56C7545842B}" type="pres">
      <dgm:prSet presAssocID="{7E87B6C8-7EDF-4C52-90B4-12CC20A0144E}" presName="triangle1" presStyleLbl="node1" presStyleIdx="0" presStyleCnt="4">
        <dgm:presLayoutVars>
          <dgm:bulletEnabled val="1"/>
        </dgm:presLayoutVars>
      </dgm:prSet>
      <dgm:spPr/>
    </dgm:pt>
    <dgm:pt modelId="{90A74634-B64A-44EF-90C3-05F20B8A1539}" type="pres">
      <dgm:prSet presAssocID="{7E87B6C8-7EDF-4C52-90B4-12CC20A0144E}" presName="triangle2" presStyleLbl="node1" presStyleIdx="1" presStyleCnt="4">
        <dgm:presLayoutVars>
          <dgm:bulletEnabled val="1"/>
        </dgm:presLayoutVars>
      </dgm:prSet>
      <dgm:spPr/>
    </dgm:pt>
    <dgm:pt modelId="{0589131A-5C05-42E9-8192-6826C28A7FFA}" type="pres">
      <dgm:prSet presAssocID="{7E87B6C8-7EDF-4C52-90B4-12CC20A0144E}" presName="triangle3" presStyleLbl="node1" presStyleIdx="2" presStyleCnt="4">
        <dgm:presLayoutVars>
          <dgm:bulletEnabled val="1"/>
        </dgm:presLayoutVars>
      </dgm:prSet>
      <dgm:spPr/>
    </dgm:pt>
    <dgm:pt modelId="{646C83D1-7020-4492-B76B-72873187B3A0}" type="pres">
      <dgm:prSet presAssocID="{7E87B6C8-7EDF-4C52-90B4-12CC20A0144E}" presName="triangle4" presStyleLbl="node1" presStyleIdx="3" presStyleCnt="4">
        <dgm:presLayoutVars>
          <dgm:bulletEnabled val="1"/>
        </dgm:presLayoutVars>
      </dgm:prSet>
      <dgm:spPr/>
    </dgm:pt>
  </dgm:ptLst>
  <dgm:cxnLst>
    <dgm:cxn modelId="{97A6DB03-A421-4BAD-A15F-01C97BD82AD2}" srcId="{7E87B6C8-7EDF-4C52-90B4-12CC20A0144E}" destId="{8F95FDA9-EDF5-413F-AB58-E36D81A19039}" srcOrd="3" destOrd="0" parTransId="{3CF22CAD-4EAD-4A86-AAE0-D523E3DD39E8}" sibTransId="{50332EBD-3C13-4857-AC32-94112C0F42DC}"/>
    <dgm:cxn modelId="{6FC78E0F-1D9F-4924-89FE-F67FE48A6FB1}" type="presOf" srcId="{AB1B76A8-E1C1-40E8-9E69-837E731881F0}" destId="{0589131A-5C05-42E9-8192-6826C28A7FFA}" srcOrd="0" destOrd="0" presId="urn:microsoft.com/office/officeart/2005/8/layout/pyramid4"/>
    <dgm:cxn modelId="{832BCD18-9DB1-41D6-B618-B29279234C21}" type="presOf" srcId="{7E87B6C8-7EDF-4C52-90B4-12CC20A0144E}" destId="{471BB08B-197D-4C49-8D33-5FA9B08F2B7E}" srcOrd="0" destOrd="0" presId="urn:microsoft.com/office/officeart/2005/8/layout/pyramid4"/>
    <dgm:cxn modelId="{B9721424-6683-4D60-92DD-571579CCB457}" type="presOf" srcId="{8F95FDA9-EDF5-413F-AB58-E36D81A19039}" destId="{646C83D1-7020-4492-B76B-72873187B3A0}" srcOrd="0" destOrd="0" presId="urn:microsoft.com/office/officeart/2005/8/layout/pyramid4"/>
    <dgm:cxn modelId="{A6507537-C0F8-4225-A6AD-D5A3D7D9F52B}" type="presOf" srcId="{6D734E8B-06C3-4D8D-AC89-AAF1ED9E2F51}" destId="{90A74634-B64A-44EF-90C3-05F20B8A1539}" srcOrd="0" destOrd="0" presId="urn:microsoft.com/office/officeart/2005/8/layout/pyramid4"/>
    <dgm:cxn modelId="{522FE668-A252-4B0A-A2D3-316FBD191BF3}" type="presOf" srcId="{58B086AF-8BAB-4020-9189-BC1610DA3B06}" destId="{BDAF4374-D774-4705-A0ED-F56C7545842B}" srcOrd="0" destOrd="0" presId="urn:microsoft.com/office/officeart/2005/8/layout/pyramid4"/>
    <dgm:cxn modelId="{EA80B472-EDFF-42A7-A4BF-06CD7316931B}" srcId="{7E87B6C8-7EDF-4C52-90B4-12CC20A0144E}" destId="{6D734E8B-06C3-4D8D-AC89-AAF1ED9E2F51}" srcOrd="1" destOrd="0" parTransId="{9797BD45-4955-47DC-B2C1-AA950EF6B8D6}" sibTransId="{3C82F2DA-5DB5-4EB1-939C-DDAADDF71D1B}"/>
    <dgm:cxn modelId="{63499BEA-3322-487E-95B9-3BAD2A108863}" srcId="{7E87B6C8-7EDF-4C52-90B4-12CC20A0144E}" destId="{58B086AF-8BAB-4020-9189-BC1610DA3B06}" srcOrd="0" destOrd="0" parTransId="{0B4946DC-B466-4D52-8C71-5A1CCD256237}" sibTransId="{65E24A8D-D090-4C21-BD44-DA962593EC88}"/>
    <dgm:cxn modelId="{FF7D28F1-E034-4341-A8CA-1391AE9B53FB}" srcId="{7E87B6C8-7EDF-4C52-90B4-12CC20A0144E}" destId="{AB1B76A8-E1C1-40E8-9E69-837E731881F0}" srcOrd="2" destOrd="0" parTransId="{92F8E299-5E1A-48E7-852E-312BFD395CCE}" sibTransId="{05D49F6C-0F61-4C69-AF30-4C37AEFC64B4}"/>
    <dgm:cxn modelId="{BA929FDA-DBF1-419A-9432-BD58F6315077}" type="presParOf" srcId="{471BB08B-197D-4C49-8D33-5FA9B08F2B7E}" destId="{BDAF4374-D774-4705-A0ED-F56C7545842B}" srcOrd="0" destOrd="0" presId="urn:microsoft.com/office/officeart/2005/8/layout/pyramid4"/>
    <dgm:cxn modelId="{5812749E-DD3C-48F0-BB92-2B44F7E29C40}" type="presParOf" srcId="{471BB08B-197D-4C49-8D33-5FA9B08F2B7E}" destId="{90A74634-B64A-44EF-90C3-05F20B8A1539}" srcOrd="1" destOrd="0" presId="urn:microsoft.com/office/officeart/2005/8/layout/pyramid4"/>
    <dgm:cxn modelId="{67FA0BD6-F956-441C-A7BA-2572DA69B51A}" type="presParOf" srcId="{471BB08B-197D-4C49-8D33-5FA9B08F2B7E}" destId="{0589131A-5C05-42E9-8192-6826C28A7FFA}" srcOrd="2" destOrd="0" presId="urn:microsoft.com/office/officeart/2005/8/layout/pyramid4"/>
    <dgm:cxn modelId="{AEB1F5A6-8CA5-4C6B-BAF1-2E21982FA7F2}" type="presParOf" srcId="{471BB08B-197D-4C49-8D33-5FA9B08F2B7E}" destId="{646C83D1-7020-4492-B76B-72873187B3A0}"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F4374-D774-4705-A0ED-F56C7545842B}">
      <dsp:nvSpPr>
        <dsp:cNvPr id="0" name=""/>
        <dsp:cNvSpPr/>
      </dsp:nvSpPr>
      <dsp:spPr>
        <a:xfrm>
          <a:off x="2115296" y="0"/>
          <a:ext cx="2109246" cy="2109246"/>
        </a:xfrm>
        <a:prstGeom prst="triangl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TRACK 1</a:t>
          </a:r>
        </a:p>
      </dsp:txBody>
      <dsp:txXfrm>
        <a:off x="2642608" y="1054623"/>
        <a:ext cx="1054623" cy="1054623"/>
      </dsp:txXfrm>
    </dsp:sp>
    <dsp:sp modelId="{90A74634-B64A-44EF-90C3-05F20B8A1539}">
      <dsp:nvSpPr>
        <dsp:cNvPr id="0" name=""/>
        <dsp:cNvSpPr/>
      </dsp:nvSpPr>
      <dsp:spPr>
        <a:xfrm>
          <a:off x="1060673" y="2109246"/>
          <a:ext cx="2109246" cy="2109246"/>
        </a:xfrm>
        <a:prstGeom prst="triangl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TRACK 2</a:t>
          </a:r>
        </a:p>
      </dsp:txBody>
      <dsp:txXfrm>
        <a:off x="1587985" y="3163869"/>
        <a:ext cx="1054623" cy="1054623"/>
      </dsp:txXfrm>
    </dsp:sp>
    <dsp:sp modelId="{0589131A-5C05-42E9-8192-6826C28A7FFA}">
      <dsp:nvSpPr>
        <dsp:cNvPr id="0" name=""/>
        <dsp:cNvSpPr/>
      </dsp:nvSpPr>
      <dsp:spPr>
        <a:xfrm rot="10800000">
          <a:off x="2115296" y="2109246"/>
          <a:ext cx="2109246" cy="2109246"/>
        </a:xfrm>
        <a:prstGeom prst="triangl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US" sz="1400" b="1" kern="1200" dirty="0"/>
        </a:p>
        <a:p>
          <a:pPr marL="0" lvl="0" indent="0" algn="ctr" defTabSz="622300">
            <a:lnSpc>
              <a:spcPct val="90000"/>
            </a:lnSpc>
            <a:spcBef>
              <a:spcPct val="0"/>
            </a:spcBef>
            <a:spcAft>
              <a:spcPct val="35000"/>
            </a:spcAft>
            <a:buNone/>
          </a:pPr>
          <a:r>
            <a:rPr lang="en-US" sz="1400" b="1" kern="1200" dirty="0"/>
            <a:t>OCA, ECA’s Strategic Framework, MTPF, PPB, ABP</a:t>
          </a:r>
        </a:p>
      </dsp:txBody>
      <dsp:txXfrm rot="10800000">
        <a:off x="2642607" y="2109246"/>
        <a:ext cx="1054623" cy="1054623"/>
      </dsp:txXfrm>
    </dsp:sp>
    <dsp:sp modelId="{646C83D1-7020-4492-B76B-72873187B3A0}">
      <dsp:nvSpPr>
        <dsp:cNvPr id="0" name=""/>
        <dsp:cNvSpPr/>
      </dsp:nvSpPr>
      <dsp:spPr>
        <a:xfrm>
          <a:off x="3169919" y="2109246"/>
          <a:ext cx="2109246" cy="2109246"/>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TRACK 3</a:t>
          </a:r>
        </a:p>
      </dsp:txBody>
      <dsp:txXfrm>
        <a:off x="3697231" y="3163869"/>
        <a:ext cx="1054623" cy="1054623"/>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5917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6577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69396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66674"/>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324520"/>
            <a:ext cx="11171400" cy="2175228"/>
          </a:xfrm>
        </p:spPr>
        <p:txBody>
          <a:bodyPr>
            <a:normAutofit/>
          </a:bodyPr>
          <a:lstStyle>
            <a:lvl1pPr algn="ctr">
              <a:defRPr sz="18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1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Name of presenter</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Title, Division</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[Exact delivery date]</a:t>
            </a:r>
            <a:endParaRPr lang="en-US" dirty="0"/>
          </a:p>
        </p:txBody>
      </p:sp>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3"/>
          <a:stretch>
            <a:fillRect/>
          </a:stretch>
        </p:blipFill>
        <p:spPr>
          <a:xfrm>
            <a:off x="529503" y="433955"/>
            <a:ext cx="3618548" cy="378701"/>
          </a:xfrm>
          <a:prstGeom prst="rect">
            <a:avLst/>
          </a:prstGeom>
        </p:spPr>
      </p:pic>
      <p:pic>
        <p:nvPicPr>
          <p:cNvPr id="12" name="Picture 11" descr="A picture containing graphical user interface&#10;&#10;Description automatically generated">
            <a:extLst>
              <a:ext uri="{FF2B5EF4-FFF2-40B4-BE49-F238E27FC236}">
                <a16:creationId xmlns:a16="http://schemas.microsoft.com/office/drawing/2014/main" id="{619A4FEE-386F-4FB4-BF09-1C2DED3625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6117" y="1443384"/>
            <a:ext cx="4148888" cy="1401176"/>
          </a:xfrm>
          <a:prstGeom prst="rect">
            <a:avLst/>
          </a:prstGeom>
        </p:spPr>
      </p:pic>
    </p:spTree>
    <p:extLst>
      <p:ext uri="{BB962C8B-B14F-4D97-AF65-F5344CB8AC3E}">
        <p14:creationId xmlns:p14="http://schemas.microsoft.com/office/powerpoint/2010/main" val="45936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1575">
                <a:latin typeface="Arial" panose="020B0604020202020204" pitchFamily="34" charset="0"/>
                <a:cs typeface="Arial" panose="020B0604020202020204" pitchFamily="34" charset="0"/>
              </a:defRPr>
            </a:lvl1pPr>
            <a:lvl2pPr>
              <a:defRPr sz="1575">
                <a:latin typeface="Arial" panose="020B0604020202020204" pitchFamily="34" charset="0"/>
                <a:cs typeface="Arial" panose="020B0604020202020204" pitchFamily="34" charset="0"/>
              </a:defRPr>
            </a:lvl2pPr>
            <a:lvl3pPr>
              <a:defRPr sz="1575">
                <a:latin typeface="Arial" panose="020B0604020202020204" pitchFamily="34" charset="0"/>
                <a:cs typeface="Arial" panose="020B0604020202020204" pitchFamily="34" charset="0"/>
              </a:defRPr>
            </a:lvl3pPr>
            <a:lvl4pPr>
              <a:defRPr sz="1575">
                <a:latin typeface="Arial" panose="020B0604020202020204" pitchFamily="34" charset="0"/>
                <a:cs typeface="Arial" panose="020B0604020202020204" pitchFamily="34" charset="0"/>
              </a:defRPr>
            </a:lvl4pPr>
            <a:lvl5pPr>
              <a:defRPr sz="1575">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8"/>
            <a:ext cx="12192000" cy="365127"/>
          </a:xfrm>
          <a:prstGeom prst="rect">
            <a:avLst/>
          </a:prstGeom>
        </p:spPr>
      </p:pic>
      <p:pic>
        <p:nvPicPr>
          <p:cNvPr id="5" name="Picture 4" descr="A picture containing graphical user interface&#10;&#10;Description automatically generated">
            <a:extLst>
              <a:ext uri="{FF2B5EF4-FFF2-40B4-BE49-F238E27FC236}">
                <a16:creationId xmlns:a16="http://schemas.microsoft.com/office/drawing/2014/main" id="{9FB694E8-8ADF-4ADC-9520-523B679FF7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6784" y="241069"/>
            <a:ext cx="2810757" cy="922713"/>
          </a:xfrm>
          <a:prstGeom prst="rect">
            <a:avLst/>
          </a:prstGeom>
        </p:spPr>
      </p:pic>
    </p:spTree>
    <p:extLst>
      <p:ext uri="{BB962C8B-B14F-4D97-AF65-F5344CB8AC3E}">
        <p14:creationId xmlns:p14="http://schemas.microsoft.com/office/powerpoint/2010/main" val="31904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5303520"/>
            <a:ext cx="12192000" cy="1554480"/>
          </a:xfrm>
          <a:prstGeom prst="rect">
            <a:avLst/>
          </a:prstGeom>
        </p:spPr>
      </p:pic>
      <p:pic>
        <p:nvPicPr>
          <p:cNvPr id="9" name="Picture 8" descr="A picture containing graphical user interface&#10;&#10;Description automatically generated">
            <a:extLst>
              <a:ext uri="{FF2B5EF4-FFF2-40B4-BE49-F238E27FC236}">
                <a16:creationId xmlns:a16="http://schemas.microsoft.com/office/drawing/2014/main" id="{9F6F980D-2EB1-40C6-A935-6E86C936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2494" y="520672"/>
            <a:ext cx="4148888" cy="1401176"/>
          </a:xfrm>
          <a:prstGeom prst="rect">
            <a:avLst/>
          </a:prstGeom>
        </p:spPr>
      </p:pic>
    </p:spTree>
    <p:extLst>
      <p:ext uri="{BB962C8B-B14F-4D97-AF65-F5344CB8AC3E}">
        <p14:creationId xmlns:p14="http://schemas.microsoft.com/office/powerpoint/2010/main" val="36220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5577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43EB8-F0F7-4F58-999E-243676C81D79}"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911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43EB8-F0F7-4F58-999E-243676C81D79}"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70150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43EB8-F0F7-4F58-999E-243676C81D79}" type="datetimeFigureOut">
              <a:rPr lang="en-GB" smtClean="0"/>
              <a:t>15/03/2023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57304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43EB8-F0F7-4F58-999E-243676C81D79}" type="datetimeFigureOut">
              <a:rPr lang="en-GB" smtClean="0"/>
              <a:t>15/03/2023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3362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3EB8-F0F7-4F58-999E-243676C81D79}" type="datetimeFigureOut">
              <a:rPr lang="en-GB" smtClean="0"/>
              <a:t>15/03/2023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98236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0119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6667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3EB8-F0F7-4F58-999E-243676C81D79}" type="datetimeFigureOut">
              <a:rPr lang="en-GB" smtClean="0"/>
              <a:t>15/03/2023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7C17-03A5-414F-9B7A-F87902DAED50}" type="slidenum">
              <a:rPr lang="en-GB" smtClean="0"/>
              <a:t>‹#›</a:t>
            </a:fld>
            <a:endParaRPr lang="en-GB"/>
          </a:p>
        </p:txBody>
      </p:sp>
    </p:spTree>
    <p:extLst>
      <p:ext uri="{BB962C8B-B14F-4D97-AF65-F5344CB8AC3E}">
        <p14:creationId xmlns:p14="http://schemas.microsoft.com/office/powerpoint/2010/main" val="10472441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eca.org/eca-events/sites/default/files/resources/documents/com2023/e2300309_draft-proposed-programme-budget-for-2024.pdf" TargetMode="External"/><Relationship Id="rId2" Type="http://schemas.openxmlformats.org/officeDocument/2006/relationships/hyperlink" Target="https://www.uneca.org/eca-events/sites/default/files/resources/documents/com2023/E_ECA_COE_41_18_E.pdf"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uneca.org/cfm2023"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7F4CF9-040F-430C-841B-2DA3623F0648}"/>
              </a:ext>
            </a:extLst>
          </p:cNvPr>
          <p:cNvSpPr/>
          <p:nvPr/>
        </p:nvSpPr>
        <p:spPr>
          <a:xfrm>
            <a:off x="3151802" y="3308614"/>
            <a:ext cx="5888395" cy="3200876"/>
          </a:xfrm>
          <a:prstGeom prst="rect">
            <a:avLst/>
          </a:prstGeom>
        </p:spPr>
        <p:txBody>
          <a:bodyPr wrap="square">
            <a:spAutoFit/>
          </a:bodyPr>
          <a:lstStyle/>
          <a:p>
            <a:pPr algn="ctr"/>
            <a:r>
              <a:rPr lang="en-US" sz="2800" b="1" dirty="0">
                <a:latin typeface="Arial" panose="020B0604020202020204" pitchFamily="34" charset="0"/>
                <a:cs typeface="Arial" panose="020B0604020202020204" pitchFamily="34" charset="0"/>
              </a:rPr>
              <a:t>2024 Proposed </a:t>
            </a:r>
            <a:r>
              <a:rPr lang="en-US" sz="2800" b="1" dirty="0" err="1">
                <a:latin typeface="Arial" panose="020B0604020202020204" pitchFamily="34" charset="0"/>
                <a:cs typeface="Arial" panose="020B0604020202020204" pitchFamily="34" charset="0"/>
              </a:rPr>
              <a:t>Programme</a:t>
            </a:r>
            <a:r>
              <a:rPr lang="en-US" sz="2800" b="1" dirty="0">
                <a:latin typeface="Arial" panose="020B0604020202020204" pitchFamily="34" charset="0"/>
                <a:cs typeface="Arial" panose="020B0604020202020204" pitchFamily="34" charset="0"/>
              </a:rPr>
              <a:t> Plan</a:t>
            </a:r>
          </a:p>
          <a:p>
            <a:pPr algn="ctr"/>
            <a:endParaRPr lang="en-GB" kern="7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kern="700" dirty="0">
                <a:effectLst/>
                <a:latin typeface="Arial" panose="020B0604020202020204" pitchFamily="34" charset="0"/>
                <a:ea typeface="Times New Roman" panose="02020603050405020304" pitchFamily="18" charset="0"/>
                <a:cs typeface="Arial" panose="020B0604020202020204" pitchFamily="34" charset="0"/>
              </a:rPr>
              <a:t>(</a:t>
            </a:r>
            <a:r>
              <a:rPr lang="en-US" b="1" i="1" dirty="0">
                <a:latin typeface="Arial" panose="020B0604020202020204" pitchFamily="34" charset="0"/>
                <a:cs typeface="Arial" panose="020B0604020202020204" pitchFamily="34" charset="0"/>
              </a:rPr>
              <a:t>Doc Ref. No.: </a:t>
            </a:r>
            <a:r>
              <a:rPr lang="en-GB" b="1" kern="700" dirty="0">
                <a:effectLst/>
                <a:latin typeface="Arial" panose="020B0604020202020204" pitchFamily="34" charset="0"/>
                <a:ea typeface="Times New Roman" panose="02020603050405020304" pitchFamily="18" charset="0"/>
                <a:cs typeface="Arial" panose="020B0604020202020204" pitchFamily="34" charset="0"/>
                <a:hlinkClick r:id="rId2"/>
              </a:rPr>
              <a:t>E/ECA/COE/41/18 </a:t>
            </a:r>
            <a:r>
              <a:rPr lang="en-GB" b="1" kern="700" dirty="0">
                <a:effectLst/>
                <a:latin typeface="Arial" panose="020B0604020202020204" pitchFamily="34" charset="0"/>
                <a:ea typeface="Times New Roman" panose="02020603050405020304" pitchFamily="18" charset="0"/>
                <a:cs typeface="Arial" panose="020B0604020202020204" pitchFamily="34" charset="0"/>
              </a:rPr>
              <a:t>– Summary </a:t>
            </a:r>
          </a:p>
          <a:p>
            <a:pPr algn="ctr"/>
            <a:r>
              <a:rPr lang="en-GB" b="1" kern="700" spc="20" dirty="0">
                <a:effectLst/>
                <a:latin typeface="Arial" panose="020B0604020202020204" pitchFamily="34" charset="0"/>
                <a:ea typeface="Calibri" panose="020F0502020204030204" pitchFamily="34" charset="0"/>
                <a:cs typeface="Arial" panose="020B0604020202020204" pitchFamily="34" charset="0"/>
                <a:hlinkClick r:id="rId3"/>
              </a:rPr>
              <a:t>E/ECA/COE/41/INF/2</a:t>
            </a:r>
            <a:r>
              <a:rPr lang="en-GB" b="1" kern="700" spc="20" dirty="0">
                <a:effectLst/>
                <a:latin typeface="Arial" panose="020B0604020202020204" pitchFamily="34" charset="0"/>
                <a:ea typeface="Calibri" panose="020F0502020204030204" pitchFamily="34" charset="0"/>
                <a:cs typeface="Arial" panose="020B0604020202020204" pitchFamily="34" charset="0"/>
              </a:rPr>
              <a:t>)</a:t>
            </a:r>
            <a:br>
              <a:rPr lang="en-US"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Daya Bragante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Chief, Corporate Policy and Planning Section (CPPS), SPORD</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16 March 2023</a:t>
            </a:r>
            <a:endParaRPr lang="en-US" sz="2000" dirty="0"/>
          </a:p>
        </p:txBody>
      </p:sp>
    </p:spTree>
    <p:extLst>
      <p:ext uri="{BB962C8B-B14F-4D97-AF65-F5344CB8AC3E}">
        <p14:creationId xmlns:p14="http://schemas.microsoft.com/office/powerpoint/2010/main" val="24739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975" y="324197"/>
            <a:ext cx="829246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Contextualization</a:t>
            </a:r>
          </a:p>
        </p:txBody>
      </p:sp>
      <p:sp>
        <p:nvSpPr>
          <p:cNvPr id="3" name="Circle: Hollow 11">
            <a:extLst>
              <a:ext uri="{FF2B5EF4-FFF2-40B4-BE49-F238E27FC236}">
                <a16:creationId xmlns:a16="http://schemas.microsoft.com/office/drawing/2014/main" id="{B376198B-2AC7-424B-B64A-E53CFD9163D9}"/>
              </a:ext>
            </a:extLst>
          </p:cNvPr>
          <p:cNvSpPr/>
          <p:nvPr/>
        </p:nvSpPr>
        <p:spPr>
          <a:xfrm>
            <a:off x="2729346" y="1163781"/>
            <a:ext cx="5463988" cy="5152261"/>
          </a:xfrm>
          <a:prstGeom prst="donut">
            <a:avLst>
              <a:gd name="adj" fmla="val 12667"/>
            </a:avLst>
          </a:prstGeom>
          <a:solidFill>
            <a:srgbClr val="FFFF00"/>
          </a:solidFill>
          <a:ln>
            <a:noFill/>
          </a:ln>
          <a:effectLst>
            <a:outerShdw blurRad="1016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eeform: Shape 2">
            <a:extLst>
              <a:ext uri="{FF2B5EF4-FFF2-40B4-BE49-F238E27FC236}">
                <a16:creationId xmlns:a16="http://schemas.microsoft.com/office/drawing/2014/main" id="{3091B22B-F858-4553-AC54-BAFC5A30C8FD}"/>
              </a:ext>
            </a:extLst>
          </p:cNvPr>
          <p:cNvSpPr/>
          <p:nvPr/>
        </p:nvSpPr>
        <p:spPr>
          <a:xfrm rot="5400000" flipH="1">
            <a:off x="8850972" y="1174101"/>
            <a:ext cx="1213226" cy="3253393"/>
          </a:xfrm>
          <a:custGeom>
            <a:avLst/>
            <a:gdLst>
              <a:gd name="connsiteX0" fmla="*/ 981176 w 1213226"/>
              <a:gd name="connsiteY0" fmla="*/ 2957249 h 3253393"/>
              <a:gd name="connsiteX1" fmla="*/ 636943 w 1213226"/>
              <a:gd name="connsiteY1" fmla="*/ 3174419 h 3253393"/>
              <a:gd name="connsiteX2" fmla="*/ 292710 w 1213226"/>
              <a:gd name="connsiteY2" fmla="*/ 2957249 h 3253393"/>
              <a:gd name="connsiteX3" fmla="*/ 636943 w 1213226"/>
              <a:gd name="connsiteY3" fmla="*/ 2740079 h 3253393"/>
              <a:gd name="connsiteX4" fmla="*/ 981176 w 1213226"/>
              <a:gd name="connsiteY4" fmla="*/ 2957249 h 3253393"/>
              <a:gd name="connsiteX5" fmla="*/ 1213226 w 1213226"/>
              <a:gd name="connsiteY5" fmla="*/ 3253393 h 3253393"/>
              <a:gd name="connsiteX6" fmla="*/ 1213226 w 1213226"/>
              <a:gd name="connsiteY6" fmla="*/ 150369 h 3253393"/>
              <a:gd name="connsiteX7" fmla="*/ 1062859 w 1213226"/>
              <a:gd name="connsiteY7" fmla="*/ 0 h 3253393"/>
              <a:gd name="connsiteX8" fmla="*/ 150367 w 1213226"/>
              <a:gd name="connsiteY8" fmla="*/ 0 h 3253393"/>
              <a:gd name="connsiteX9" fmla="*/ 0 w 1213226"/>
              <a:gd name="connsiteY9" fmla="*/ 150369 h 3253393"/>
              <a:gd name="connsiteX10" fmla="*/ 0 w 1213226"/>
              <a:gd name="connsiteY10" fmla="*/ 3253393 h 325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3226" h="3253393">
                <a:moveTo>
                  <a:pt x="981176" y="2957249"/>
                </a:moveTo>
                <a:cubicBezTo>
                  <a:pt x="981176" y="3077189"/>
                  <a:pt x="827058" y="3174419"/>
                  <a:pt x="636943" y="3174419"/>
                </a:cubicBezTo>
                <a:cubicBezTo>
                  <a:pt x="446828" y="3174419"/>
                  <a:pt x="292710" y="3077189"/>
                  <a:pt x="292710" y="2957249"/>
                </a:cubicBezTo>
                <a:cubicBezTo>
                  <a:pt x="292710" y="2837309"/>
                  <a:pt x="446828" y="2740079"/>
                  <a:pt x="636943" y="2740079"/>
                </a:cubicBezTo>
                <a:cubicBezTo>
                  <a:pt x="827058" y="2740079"/>
                  <a:pt x="981176" y="2837309"/>
                  <a:pt x="981176" y="2957249"/>
                </a:cubicBezTo>
                <a:close/>
                <a:moveTo>
                  <a:pt x="1213226" y="3253393"/>
                </a:moveTo>
                <a:lnTo>
                  <a:pt x="1213226" y="150369"/>
                </a:lnTo>
                <a:cubicBezTo>
                  <a:pt x="1213226" y="67323"/>
                  <a:pt x="1145904" y="0"/>
                  <a:pt x="1062859" y="0"/>
                </a:cubicBezTo>
                <a:lnTo>
                  <a:pt x="150367" y="0"/>
                </a:lnTo>
                <a:cubicBezTo>
                  <a:pt x="67322" y="0"/>
                  <a:pt x="0" y="67323"/>
                  <a:pt x="0" y="150369"/>
                </a:cubicBezTo>
                <a:lnTo>
                  <a:pt x="0" y="3253393"/>
                </a:lnTo>
                <a:close/>
              </a:path>
            </a:pathLst>
          </a:custGeom>
          <a:gradFill>
            <a:gsLst>
              <a:gs pos="0">
                <a:srgbClr val="FEB868"/>
              </a:gs>
              <a:gs pos="94000">
                <a:srgbClr val="FE7A08"/>
              </a:gs>
            </a:gsLst>
            <a:lin ang="18000000" scaled="0"/>
          </a:gra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13">
            <a:extLst>
              <a:ext uri="{FF2B5EF4-FFF2-40B4-BE49-F238E27FC236}">
                <a16:creationId xmlns:a16="http://schemas.microsoft.com/office/drawing/2014/main" id="{B0D9CEC1-0060-49E2-83F9-165701863F19}"/>
              </a:ext>
            </a:extLst>
          </p:cNvPr>
          <p:cNvSpPr/>
          <p:nvPr/>
        </p:nvSpPr>
        <p:spPr>
          <a:xfrm rot="20510721">
            <a:off x="7004514" y="2037700"/>
            <a:ext cx="1213223" cy="1121297"/>
          </a:xfrm>
          <a:custGeom>
            <a:avLst/>
            <a:gdLst>
              <a:gd name="connsiteX0" fmla="*/ 606612 w 1213223"/>
              <a:gd name="connsiteY0" fmla="*/ 0 h 1121297"/>
              <a:gd name="connsiteX1" fmla="*/ 842733 w 1213223"/>
              <a:gd name="connsiteY1" fmla="*/ 47671 h 1121297"/>
              <a:gd name="connsiteX2" fmla="*/ 924270 w 1213223"/>
              <a:gd name="connsiteY2" fmla="*/ 91928 h 1121297"/>
              <a:gd name="connsiteX3" fmla="*/ 924270 w 1213223"/>
              <a:gd name="connsiteY3" fmla="*/ 91928 h 1121297"/>
              <a:gd name="connsiteX4" fmla="*/ 945774 w 1213223"/>
              <a:gd name="connsiteY4" fmla="*/ 103600 h 1121297"/>
              <a:gd name="connsiteX5" fmla="*/ 1213223 w 1213223"/>
              <a:gd name="connsiteY5" fmla="*/ 606612 h 1121297"/>
              <a:gd name="connsiteX6" fmla="*/ 945774 w 1213223"/>
              <a:gd name="connsiteY6" fmla="*/ 1109624 h 1121297"/>
              <a:gd name="connsiteX7" fmla="*/ 924269 w 1213223"/>
              <a:gd name="connsiteY7" fmla="*/ 1121297 h 1121297"/>
              <a:gd name="connsiteX8" fmla="*/ 957985 w 1213223"/>
              <a:gd name="connsiteY8" fmla="*/ 900379 h 1121297"/>
              <a:gd name="connsiteX9" fmla="*/ 964033 w 1213223"/>
              <a:gd name="connsiteY9" fmla="*/ 820842 h 1121297"/>
              <a:gd name="connsiteX10" fmla="*/ 991956 w 1213223"/>
              <a:gd name="connsiteY10" fmla="*/ 769398 h 1121297"/>
              <a:gd name="connsiteX11" fmla="*/ 1024821 w 1213223"/>
              <a:gd name="connsiteY11" fmla="*/ 606612 h 1121297"/>
              <a:gd name="connsiteX12" fmla="*/ 991956 w 1213223"/>
              <a:gd name="connsiteY12" fmla="*/ 443826 h 1121297"/>
              <a:gd name="connsiteX13" fmla="*/ 964033 w 1213223"/>
              <a:gd name="connsiteY13" fmla="*/ 392382 h 1121297"/>
              <a:gd name="connsiteX14" fmla="*/ 964033 w 1213223"/>
              <a:gd name="connsiteY14" fmla="*/ 392380 h 1121297"/>
              <a:gd name="connsiteX15" fmla="*/ 953398 w 1213223"/>
              <a:gd name="connsiteY15" fmla="*/ 372787 h 1121297"/>
              <a:gd name="connsiteX16" fmla="*/ 606612 w 1213223"/>
              <a:gd name="connsiteY16" fmla="*/ 188402 h 1121297"/>
              <a:gd name="connsiteX17" fmla="*/ 259826 w 1213223"/>
              <a:gd name="connsiteY17" fmla="*/ 372787 h 1121297"/>
              <a:gd name="connsiteX18" fmla="*/ 235393 w 1213223"/>
              <a:gd name="connsiteY18" fmla="*/ 417801 h 1121297"/>
              <a:gd name="connsiteX19" fmla="*/ 221267 w 1213223"/>
              <a:gd name="connsiteY19" fmla="*/ 443826 h 1121297"/>
              <a:gd name="connsiteX20" fmla="*/ 188402 w 1213223"/>
              <a:gd name="connsiteY20" fmla="*/ 606612 h 1121297"/>
              <a:gd name="connsiteX21" fmla="*/ 221267 w 1213223"/>
              <a:gd name="connsiteY21" fmla="*/ 769398 h 1121297"/>
              <a:gd name="connsiteX22" fmla="*/ 235393 w 1213223"/>
              <a:gd name="connsiteY22" fmla="*/ 795423 h 1121297"/>
              <a:gd name="connsiteX23" fmla="*/ 233851 w 1213223"/>
              <a:gd name="connsiteY23" fmla="*/ 825956 h 1121297"/>
              <a:gd name="connsiteX24" fmla="*/ 201342 w 1213223"/>
              <a:gd name="connsiteY24" fmla="*/ 1038964 h 1121297"/>
              <a:gd name="connsiteX25" fmla="*/ 197923 w 1213223"/>
              <a:gd name="connsiteY25" fmla="*/ 1052261 h 1121297"/>
              <a:gd name="connsiteX26" fmla="*/ 177672 w 1213223"/>
              <a:gd name="connsiteY26" fmla="*/ 1035552 h 1121297"/>
              <a:gd name="connsiteX27" fmla="*/ 0 w 1213223"/>
              <a:gd name="connsiteY27" fmla="*/ 606612 h 1121297"/>
              <a:gd name="connsiteX28" fmla="*/ 177672 w 1213223"/>
              <a:gd name="connsiteY28" fmla="*/ 177672 h 1121297"/>
              <a:gd name="connsiteX29" fmla="*/ 197923 w 1213223"/>
              <a:gd name="connsiteY29" fmla="*/ 160964 h 1121297"/>
              <a:gd name="connsiteX30" fmla="*/ 267449 w 1213223"/>
              <a:gd name="connsiteY30" fmla="*/ 103600 h 1121297"/>
              <a:gd name="connsiteX31" fmla="*/ 606612 w 1213223"/>
              <a:gd name="connsiteY31" fmla="*/ 0 h 11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3223" h="1121297">
                <a:moveTo>
                  <a:pt x="606612" y="0"/>
                </a:moveTo>
                <a:cubicBezTo>
                  <a:pt x="690368" y="0"/>
                  <a:pt x="770159" y="16974"/>
                  <a:pt x="842733" y="47671"/>
                </a:cubicBezTo>
                <a:lnTo>
                  <a:pt x="924270" y="91928"/>
                </a:lnTo>
                <a:lnTo>
                  <a:pt x="924270" y="91928"/>
                </a:lnTo>
                <a:lnTo>
                  <a:pt x="945774" y="103600"/>
                </a:lnTo>
                <a:cubicBezTo>
                  <a:pt x="1107134" y="212612"/>
                  <a:pt x="1213223" y="397223"/>
                  <a:pt x="1213223" y="606612"/>
                </a:cubicBezTo>
                <a:cubicBezTo>
                  <a:pt x="1213223" y="816002"/>
                  <a:pt x="1107134" y="1000612"/>
                  <a:pt x="945774" y="1109624"/>
                </a:cubicBezTo>
                <a:lnTo>
                  <a:pt x="924269" y="1121297"/>
                </a:lnTo>
                <a:lnTo>
                  <a:pt x="957985" y="900379"/>
                </a:lnTo>
                <a:lnTo>
                  <a:pt x="964033" y="820842"/>
                </a:lnTo>
                <a:lnTo>
                  <a:pt x="991956" y="769398"/>
                </a:lnTo>
                <a:cubicBezTo>
                  <a:pt x="1013119" y="719364"/>
                  <a:pt x="1024821" y="664355"/>
                  <a:pt x="1024821" y="606612"/>
                </a:cubicBezTo>
                <a:cubicBezTo>
                  <a:pt x="1024821" y="548869"/>
                  <a:pt x="1013119" y="493860"/>
                  <a:pt x="991956" y="443826"/>
                </a:cubicBezTo>
                <a:lnTo>
                  <a:pt x="964033" y="392382"/>
                </a:lnTo>
                <a:lnTo>
                  <a:pt x="964033" y="392380"/>
                </a:lnTo>
                <a:lnTo>
                  <a:pt x="953398" y="372787"/>
                </a:lnTo>
                <a:cubicBezTo>
                  <a:pt x="878243" y="261542"/>
                  <a:pt x="750969" y="188402"/>
                  <a:pt x="606612" y="188402"/>
                </a:cubicBezTo>
                <a:cubicBezTo>
                  <a:pt x="462255" y="188402"/>
                  <a:pt x="334981" y="261542"/>
                  <a:pt x="259826" y="372787"/>
                </a:cubicBezTo>
                <a:lnTo>
                  <a:pt x="235393" y="417801"/>
                </a:lnTo>
                <a:lnTo>
                  <a:pt x="221267" y="443826"/>
                </a:lnTo>
                <a:cubicBezTo>
                  <a:pt x="200105" y="493860"/>
                  <a:pt x="188402" y="548869"/>
                  <a:pt x="188402" y="606612"/>
                </a:cubicBezTo>
                <a:cubicBezTo>
                  <a:pt x="188402" y="664355"/>
                  <a:pt x="200105" y="719364"/>
                  <a:pt x="221267" y="769398"/>
                </a:cubicBezTo>
                <a:lnTo>
                  <a:pt x="235393" y="795423"/>
                </a:lnTo>
                <a:lnTo>
                  <a:pt x="233851" y="825956"/>
                </a:lnTo>
                <a:cubicBezTo>
                  <a:pt x="226527" y="898075"/>
                  <a:pt x="215631" y="969137"/>
                  <a:pt x="201342" y="1038964"/>
                </a:cubicBezTo>
                <a:lnTo>
                  <a:pt x="197923" y="1052261"/>
                </a:lnTo>
                <a:lnTo>
                  <a:pt x="177672" y="1035552"/>
                </a:lnTo>
                <a:cubicBezTo>
                  <a:pt x="67897" y="925777"/>
                  <a:pt x="0" y="774124"/>
                  <a:pt x="0" y="606612"/>
                </a:cubicBezTo>
                <a:cubicBezTo>
                  <a:pt x="0" y="439101"/>
                  <a:pt x="67897" y="287448"/>
                  <a:pt x="177672" y="177672"/>
                </a:cubicBezTo>
                <a:lnTo>
                  <a:pt x="197923" y="160964"/>
                </a:lnTo>
                <a:lnTo>
                  <a:pt x="267449" y="103600"/>
                </a:lnTo>
                <a:cubicBezTo>
                  <a:pt x="364265" y="38192"/>
                  <a:pt x="480978" y="0"/>
                  <a:pt x="606612" y="0"/>
                </a:cubicBezTo>
                <a:close/>
              </a:path>
            </a:pathLst>
          </a:custGeom>
          <a:gradFill>
            <a:gsLst>
              <a:gs pos="0">
                <a:srgbClr val="FEB868"/>
              </a:gs>
              <a:gs pos="100000">
                <a:srgbClr val="FE7A08"/>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 name="Oval 20">
            <a:extLst>
              <a:ext uri="{FF2B5EF4-FFF2-40B4-BE49-F238E27FC236}">
                <a16:creationId xmlns:a16="http://schemas.microsoft.com/office/drawing/2014/main" id="{83EDD46D-1704-4348-A6F2-5710835B44AB}"/>
              </a:ext>
            </a:extLst>
          </p:cNvPr>
          <p:cNvSpPr/>
          <p:nvPr/>
        </p:nvSpPr>
        <p:spPr>
          <a:xfrm>
            <a:off x="4409565" y="2688136"/>
            <a:ext cx="2103550" cy="2103550"/>
          </a:xfrm>
          <a:prstGeom prst="ellipse">
            <a:avLst/>
          </a:prstGeom>
          <a:gradFill>
            <a:gsLst>
              <a:gs pos="0">
                <a:schemeClr val="bg1">
                  <a:lumMod val="95000"/>
                </a:schemeClr>
              </a:gs>
              <a:gs pos="92000">
                <a:schemeClr val="bg1">
                  <a:lumMod val="85000"/>
                </a:schemeClr>
              </a:gs>
            </a:gsLst>
            <a:lin ang="15000000" scaled="0"/>
          </a:gradFill>
          <a:ln>
            <a:noFill/>
          </a:ln>
          <a:effectLst>
            <a:outerShdw blurRad="177800" dist="38100" dir="2700000" sx="102000" sy="102000" algn="tl"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21">
            <a:extLst>
              <a:ext uri="{FF2B5EF4-FFF2-40B4-BE49-F238E27FC236}">
                <a16:creationId xmlns:a16="http://schemas.microsoft.com/office/drawing/2014/main" id="{32DA92CD-EEFD-4080-B595-8AEEF909CBEE}"/>
              </a:ext>
            </a:extLst>
          </p:cNvPr>
          <p:cNvSpPr/>
          <p:nvPr/>
        </p:nvSpPr>
        <p:spPr>
          <a:xfrm>
            <a:off x="3933047" y="2169724"/>
            <a:ext cx="3056586" cy="3056586"/>
          </a:xfrm>
          <a:prstGeom prst="ellipse">
            <a:avLst/>
          </a:prstGeom>
          <a:noFill/>
          <a:ln w="38100">
            <a:gradFill>
              <a:gsLst>
                <a:gs pos="38036">
                  <a:schemeClr val="tx1">
                    <a:lumMod val="85000"/>
                    <a:lumOff val="15000"/>
                  </a:schemeClr>
                </a:gs>
                <a:gs pos="21000">
                  <a:schemeClr val="accent1">
                    <a:lumMod val="5000"/>
                    <a:lumOff val="95000"/>
                  </a:schemeClr>
                </a:gs>
                <a:gs pos="62000">
                  <a:schemeClr val="bg1"/>
                </a:gs>
                <a:gs pos="89000">
                  <a:schemeClr val="bg1"/>
                </a:gs>
                <a:gs pos="100000">
                  <a:schemeClr val="tx1">
                    <a:lumMod val="85000"/>
                    <a:lumOff val="1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4">
            <a:extLst>
              <a:ext uri="{FF2B5EF4-FFF2-40B4-BE49-F238E27FC236}">
                <a16:creationId xmlns:a16="http://schemas.microsoft.com/office/drawing/2014/main" id="{5D77EA08-AB24-4A38-ADE7-FEC6CA69AF9B}"/>
              </a:ext>
            </a:extLst>
          </p:cNvPr>
          <p:cNvSpPr/>
          <p:nvPr/>
        </p:nvSpPr>
        <p:spPr>
          <a:xfrm rot="16200000">
            <a:off x="1097887" y="3771603"/>
            <a:ext cx="1213226" cy="3253391"/>
          </a:xfrm>
          <a:custGeom>
            <a:avLst/>
            <a:gdLst>
              <a:gd name="connsiteX0" fmla="*/ 985293 w 1213226"/>
              <a:gd name="connsiteY0" fmla="*/ 2968839 h 3253391"/>
              <a:gd name="connsiteX1" fmla="*/ 638583 w 1213226"/>
              <a:gd name="connsiteY1" fmla="*/ 2747859 h 3253391"/>
              <a:gd name="connsiteX2" fmla="*/ 291873 w 1213226"/>
              <a:gd name="connsiteY2" fmla="*/ 2968839 h 3253391"/>
              <a:gd name="connsiteX3" fmla="*/ 638583 w 1213226"/>
              <a:gd name="connsiteY3" fmla="*/ 3189819 h 3253391"/>
              <a:gd name="connsiteX4" fmla="*/ 985293 w 1213226"/>
              <a:gd name="connsiteY4" fmla="*/ 2968839 h 3253391"/>
              <a:gd name="connsiteX5" fmla="*/ 1213226 w 1213226"/>
              <a:gd name="connsiteY5" fmla="*/ 150367 h 3253391"/>
              <a:gd name="connsiteX6" fmla="*/ 1213226 w 1213226"/>
              <a:gd name="connsiteY6" fmla="*/ 3253391 h 3253391"/>
              <a:gd name="connsiteX7" fmla="*/ 0 w 1213226"/>
              <a:gd name="connsiteY7" fmla="*/ 3253391 h 3253391"/>
              <a:gd name="connsiteX8" fmla="*/ 0 w 1213226"/>
              <a:gd name="connsiteY8" fmla="*/ 150367 h 3253391"/>
              <a:gd name="connsiteX9" fmla="*/ 150367 w 1213226"/>
              <a:gd name="connsiteY9" fmla="*/ 0 h 3253391"/>
              <a:gd name="connsiteX10" fmla="*/ 1062859 w 1213226"/>
              <a:gd name="connsiteY10" fmla="*/ 0 h 3253391"/>
              <a:gd name="connsiteX11" fmla="*/ 1213226 w 1213226"/>
              <a:gd name="connsiteY11" fmla="*/ 150367 h 325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3226" h="3253391">
                <a:moveTo>
                  <a:pt x="985293" y="2968839"/>
                </a:moveTo>
                <a:cubicBezTo>
                  <a:pt x="985293" y="2846795"/>
                  <a:pt x="830066" y="2747859"/>
                  <a:pt x="638583" y="2747859"/>
                </a:cubicBezTo>
                <a:cubicBezTo>
                  <a:pt x="447100" y="2747859"/>
                  <a:pt x="291873" y="2846795"/>
                  <a:pt x="291873" y="2968839"/>
                </a:cubicBezTo>
                <a:cubicBezTo>
                  <a:pt x="291873" y="3090883"/>
                  <a:pt x="447100" y="3189819"/>
                  <a:pt x="638583" y="3189819"/>
                </a:cubicBezTo>
                <a:cubicBezTo>
                  <a:pt x="830066" y="3189819"/>
                  <a:pt x="985293" y="3090883"/>
                  <a:pt x="985293" y="2968839"/>
                </a:cubicBezTo>
                <a:close/>
                <a:moveTo>
                  <a:pt x="1213226" y="150367"/>
                </a:moveTo>
                <a:lnTo>
                  <a:pt x="1213226" y="3253391"/>
                </a:lnTo>
                <a:lnTo>
                  <a:pt x="0" y="3253391"/>
                </a:lnTo>
                <a:lnTo>
                  <a:pt x="0" y="150367"/>
                </a:lnTo>
                <a:cubicBezTo>
                  <a:pt x="0" y="67322"/>
                  <a:pt x="67322" y="0"/>
                  <a:pt x="150367" y="0"/>
                </a:cubicBezTo>
                <a:lnTo>
                  <a:pt x="1062859" y="0"/>
                </a:lnTo>
                <a:cubicBezTo>
                  <a:pt x="1145904" y="0"/>
                  <a:pt x="1213226" y="67322"/>
                  <a:pt x="1213226" y="150367"/>
                </a:cubicBezTo>
                <a:close/>
              </a:path>
            </a:pathLst>
          </a:custGeom>
          <a:gradFill>
            <a:gsLst>
              <a:gs pos="0">
                <a:srgbClr val="B0F2C4"/>
              </a:gs>
              <a:gs pos="82000">
                <a:srgbClr val="80C896"/>
              </a:gs>
            </a:gsLst>
            <a:lin ang="16200000" scaled="0"/>
          </a:gradFill>
          <a:ln>
            <a:no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14">
            <a:extLst>
              <a:ext uri="{FF2B5EF4-FFF2-40B4-BE49-F238E27FC236}">
                <a16:creationId xmlns:a16="http://schemas.microsoft.com/office/drawing/2014/main" id="{8E4A86C8-E2B1-41EA-B7C4-ACC59134A826}"/>
              </a:ext>
            </a:extLst>
          </p:cNvPr>
          <p:cNvSpPr/>
          <p:nvPr/>
        </p:nvSpPr>
        <p:spPr>
          <a:xfrm rot="19445116">
            <a:off x="3122819" y="4837698"/>
            <a:ext cx="1213224" cy="1121199"/>
          </a:xfrm>
          <a:custGeom>
            <a:avLst/>
            <a:gdLst>
              <a:gd name="connsiteX0" fmla="*/ 1015073 w 1213224"/>
              <a:gd name="connsiteY0" fmla="*/ 68751 h 1121199"/>
              <a:gd name="connsiteX1" fmla="*/ 1035552 w 1213224"/>
              <a:gd name="connsiteY1" fmla="*/ 85647 h 1121199"/>
              <a:gd name="connsiteX2" fmla="*/ 1213224 w 1213224"/>
              <a:gd name="connsiteY2" fmla="*/ 514587 h 1121199"/>
              <a:gd name="connsiteX3" fmla="*/ 1035552 w 1213224"/>
              <a:gd name="connsiteY3" fmla="*/ 943527 h 1121199"/>
              <a:gd name="connsiteX4" fmla="*/ 1015529 w 1213224"/>
              <a:gd name="connsiteY4" fmla="*/ 960048 h 1121199"/>
              <a:gd name="connsiteX5" fmla="*/ 1011882 w 1213224"/>
              <a:gd name="connsiteY5" fmla="*/ 945865 h 1121199"/>
              <a:gd name="connsiteX6" fmla="*/ 979373 w 1213224"/>
              <a:gd name="connsiteY6" fmla="*/ 732857 h 1121199"/>
              <a:gd name="connsiteX7" fmla="*/ 977881 w 1213224"/>
              <a:gd name="connsiteY7" fmla="*/ 703306 h 1121199"/>
              <a:gd name="connsiteX8" fmla="*/ 991957 w 1213224"/>
              <a:gd name="connsiteY8" fmla="*/ 677373 h 1121199"/>
              <a:gd name="connsiteX9" fmla="*/ 1024822 w 1213224"/>
              <a:gd name="connsiteY9" fmla="*/ 514587 h 1121199"/>
              <a:gd name="connsiteX10" fmla="*/ 991957 w 1213224"/>
              <a:gd name="connsiteY10" fmla="*/ 351801 h 1121199"/>
              <a:gd name="connsiteX11" fmla="*/ 977781 w 1213224"/>
              <a:gd name="connsiteY11" fmla="*/ 325685 h 1121199"/>
              <a:gd name="connsiteX12" fmla="*/ 979373 w 1213224"/>
              <a:gd name="connsiteY12" fmla="*/ 294169 h 1121199"/>
              <a:gd name="connsiteX13" fmla="*/ 1011882 w 1213224"/>
              <a:gd name="connsiteY13" fmla="*/ 81161 h 1121199"/>
              <a:gd name="connsiteX14" fmla="*/ 288775 w 1213224"/>
              <a:gd name="connsiteY14" fmla="*/ 0 h 1121199"/>
              <a:gd name="connsiteX15" fmla="*/ 255238 w 1213224"/>
              <a:gd name="connsiteY15" fmla="*/ 219746 h 1121199"/>
              <a:gd name="connsiteX16" fmla="*/ 249095 w 1213224"/>
              <a:gd name="connsiteY16" fmla="*/ 300532 h 1121199"/>
              <a:gd name="connsiteX17" fmla="*/ 221267 w 1213224"/>
              <a:gd name="connsiteY17" fmla="*/ 351801 h 1121199"/>
              <a:gd name="connsiteX18" fmla="*/ 188402 w 1213224"/>
              <a:gd name="connsiteY18" fmla="*/ 514587 h 1121199"/>
              <a:gd name="connsiteX19" fmla="*/ 221267 w 1213224"/>
              <a:gd name="connsiteY19" fmla="*/ 677373 h 1121199"/>
              <a:gd name="connsiteX20" fmla="*/ 249285 w 1213224"/>
              <a:gd name="connsiteY20" fmla="*/ 728992 h 1121199"/>
              <a:gd name="connsiteX21" fmla="*/ 249285 w 1213224"/>
              <a:gd name="connsiteY21" fmla="*/ 728994 h 1121199"/>
              <a:gd name="connsiteX22" fmla="*/ 259825 w 1213224"/>
              <a:gd name="connsiteY22" fmla="*/ 748412 h 1121199"/>
              <a:gd name="connsiteX23" fmla="*/ 606611 w 1213224"/>
              <a:gd name="connsiteY23" fmla="*/ 932797 h 1121199"/>
              <a:gd name="connsiteX24" fmla="*/ 953397 w 1213224"/>
              <a:gd name="connsiteY24" fmla="*/ 748412 h 1121199"/>
              <a:gd name="connsiteX25" fmla="*/ 977880 w 1213224"/>
              <a:gd name="connsiteY25" fmla="*/ 703306 h 1121199"/>
              <a:gd name="connsiteX26" fmla="*/ 979372 w 1213224"/>
              <a:gd name="connsiteY26" fmla="*/ 732857 h 1121199"/>
              <a:gd name="connsiteX27" fmla="*/ 1011881 w 1213224"/>
              <a:gd name="connsiteY27" fmla="*/ 945865 h 1121199"/>
              <a:gd name="connsiteX28" fmla="*/ 1015528 w 1213224"/>
              <a:gd name="connsiteY28" fmla="*/ 960048 h 1121199"/>
              <a:gd name="connsiteX29" fmla="*/ 945774 w 1213224"/>
              <a:gd name="connsiteY29" fmla="*/ 1017599 h 1121199"/>
              <a:gd name="connsiteX30" fmla="*/ 606611 w 1213224"/>
              <a:gd name="connsiteY30" fmla="*/ 1121199 h 1121199"/>
              <a:gd name="connsiteX31" fmla="*/ 370490 w 1213224"/>
              <a:gd name="connsiteY31" fmla="*/ 1073528 h 1121199"/>
              <a:gd name="connsiteX32" fmla="*/ 289132 w 1213224"/>
              <a:gd name="connsiteY32" fmla="*/ 1029369 h 1121199"/>
              <a:gd name="connsiteX33" fmla="*/ 289132 w 1213224"/>
              <a:gd name="connsiteY33" fmla="*/ 1029369 h 1121199"/>
              <a:gd name="connsiteX34" fmla="*/ 267449 w 1213224"/>
              <a:gd name="connsiteY34" fmla="*/ 1017599 h 1121199"/>
              <a:gd name="connsiteX35" fmla="*/ 0 w 1213224"/>
              <a:gd name="connsiteY35" fmla="*/ 514587 h 1121199"/>
              <a:gd name="connsiteX36" fmla="*/ 267449 w 1213224"/>
              <a:gd name="connsiteY36" fmla="*/ 11575 h 112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13224" h="1121199">
                <a:moveTo>
                  <a:pt x="1015073" y="68751"/>
                </a:moveTo>
                <a:lnTo>
                  <a:pt x="1035552" y="85647"/>
                </a:lnTo>
                <a:cubicBezTo>
                  <a:pt x="1145327" y="195423"/>
                  <a:pt x="1213224" y="347076"/>
                  <a:pt x="1213224" y="514587"/>
                </a:cubicBezTo>
                <a:cubicBezTo>
                  <a:pt x="1213224" y="682099"/>
                  <a:pt x="1145327" y="833752"/>
                  <a:pt x="1035552" y="943527"/>
                </a:cubicBezTo>
                <a:lnTo>
                  <a:pt x="1015529" y="960048"/>
                </a:lnTo>
                <a:lnTo>
                  <a:pt x="1011882" y="945865"/>
                </a:lnTo>
                <a:cubicBezTo>
                  <a:pt x="997593" y="876038"/>
                  <a:pt x="986697" y="804976"/>
                  <a:pt x="979373" y="732857"/>
                </a:cubicBezTo>
                <a:lnTo>
                  <a:pt x="977881" y="703306"/>
                </a:lnTo>
                <a:lnTo>
                  <a:pt x="991957" y="677373"/>
                </a:lnTo>
                <a:cubicBezTo>
                  <a:pt x="1013119" y="627339"/>
                  <a:pt x="1024822" y="572330"/>
                  <a:pt x="1024822" y="514587"/>
                </a:cubicBezTo>
                <a:cubicBezTo>
                  <a:pt x="1024822" y="456844"/>
                  <a:pt x="1013119" y="401835"/>
                  <a:pt x="991957" y="351801"/>
                </a:cubicBezTo>
                <a:lnTo>
                  <a:pt x="977781" y="325685"/>
                </a:lnTo>
                <a:lnTo>
                  <a:pt x="979373" y="294169"/>
                </a:lnTo>
                <a:cubicBezTo>
                  <a:pt x="986697" y="222051"/>
                  <a:pt x="997593" y="150988"/>
                  <a:pt x="1011882" y="81161"/>
                </a:cubicBezTo>
                <a:close/>
                <a:moveTo>
                  <a:pt x="288775" y="0"/>
                </a:moveTo>
                <a:lnTo>
                  <a:pt x="255238" y="219746"/>
                </a:lnTo>
                <a:lnTo>
                  <a:pt x="249095" y="300532"/>
                </a:lnTo>
                <a:lnTo>
                  <a:pt x="221267" y="351801"/>
                </a:lnTo>
                <a:cubicBezTo>
                  <a:pt x="200104" y="401835"/>
                  <a:pt x="188402" y="456844"/>
                  <a:pt x="188402" y="514587"/>
                </a:cubicBezTo>
                <a:cubicBezTo>
                  <a:pt x="188402" y="572330"/>
                  <a:pt x="200104" y="627339"/>
                  <a:pt x="221267" y="677373"/>
                </a:cubicBezTo>
                <a:lnTo>
                  <a:pt x="249285" y="728992"/>
                </a:lnTo>
                <a:lnTo>
                  <a:pt x="249285" y="728994"/>
                </a:lnTo>
                <a:lnTo>
                  <a:pt x="259825" y="748412"/>
                </a:lnTo>
                <a:cubicBezTo>
                  <a:pt x="334980" y="859657"/>
                  <a:pt x="462254" y="932797"/>
                  <a:pt x="606611" y="932797"/>
                </a:cubicBezTo>
                <a:cubicBezTo>
                  <a:pt x="750968" y="932797"/>
                  <a:pt x="878242" y="859657"/>
                  <a:pt x="953397" y="748412"/>
                </a:cubicBezTo>
                <a:lnTo>
                  <a:pt x="977880" y="703306"/>
                </a:lnTo>
                <a:lnTo>
                  <a:pt x="979372" y="732857"/>
                </a:lnTo>
                <a:cubicBezTo>
                  <a:pt x="986696" y="804976"/>
                  <a:pt x="997592" y="876038"/>
                  <a:pt x="1011881" y="945865"/>
                </a:cubicBezTo>
                <a:lnTo>
                  <a:pt x="1015528" y="960048"/>
                </a:lnTo>
                <a:lnTo>
                  <a:pt x="945774" y="1017599"/>
                </a:lnTo>
                <a:cubicBezTo>
                  <a:pt x="848958" y="1083007"/>
                  <a:pt x="732244" y="1121199"/>
                  <a:pt x="606611" y="1121199"/>
                </a:cubicBezTo>
                <a:cubicBezTo>
                  <a:pt x="522855" y="1121199"/>
                  <a:pt x="443064" y="1104225"/>
                  <a:pt x="370490" y="1073528"/>
                </a:cubicBezTo>
                <a:lnTo>
                  <a:pt x="289132" y="1029369"/>
                </a:lnTo>
                <a:lnTo>
                  <a:pt x="289132" y="1029369"/>
                </a:lnTo>
                <a:lnTo>
                  <a:pt x="267449" y="1017599"/>
                </a:lnTo>
                <a:cubicBezTo>
                  <a:pt x="106089" y="908587"/>
                  <a:pt x="0" y="723977"/>
                  <a:pt x="0" y="514587"/>
                </a:cubicBezTo>
                <a:cubicBezTo>
                  <a:pt x="0" y="305198"/>
                  <a:pt x="106089" y="120587"/>
                  <a:pt x="267449" y="11575"/>
                </a:cubicBezTo>
                <a:close/>
              </a:path>
            </a:pathLst>
          </a:custGeom>
          <a:gradFill flip="none" rotWithShape="1">
            <a:gsLst>
              <a:gs pos="0">
                <a:srgbClr val="B0F2C4"/>
              </a:gs>
              <a:gs pos="89000">
                <a:srgbClr val="80C896"/>
              </a:gs>
            </a:gsLst>
            <a:lin ang="9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 name="TextBox 36">
            <a:extLst>
              <a:ext uri="{FF2B5EF4-FFF2-40B4-BE49-F238E27FC236}">
                <a16:creationId xmlns:a16="http://schemas.microsoft.com/office/drawing/2014/main" id="{F93E9DBF-0A88-4132-8D4E-CDB6F7D72F94}"/>
              </a:ext>
            </a:extLst>
          </p:cNvPr>
          <p:cNvSpPr txBox="1"/>
          <p:nvPr/>
        </p:nvSpPr>
        <p:spPr>
          <a:xfrm>
            <a:off x="4455548" y="3287197"/>
            <a:ext cx="2103549" cy="923330"/>
          </a:xfrm>
          <a:prstGeom prst="rect">
            <a:avLst/>
          </a:prstGeom>
          <a:noFill/>
        </p:spPr>
        <p:txBody>
          <a:bodyPr wrap="square" rtlCol="0">
            <a:spAutoFit/>
          </a:bodyPr>
          <a:lstStyle/>
          <a:p>
            <a:pPr algn="ctr"/>
            <a:r>
              <a:rPr lang="en-US" spc="300" dirty="0">
                <a:latin typeface="Casanova Scotia" panose="02000500000000000000" pitchFamily="2" charset="0"/>
              </a:rPr>
              <a:t>ECA</a:t>
            </a:r>
          </a:p>
          <a:p>
            <a:pPr algn="ctr"/>
            <a:r>
              <a:rPr lang="en-US" spc="300" dirty="0">
                <a:latin typeface="Casanova Scotia" panose="02000500000000000000" pitchFamily="2" charset="0"/>
              </a:rPr>
              <a:t>STRATEGIC FRAMEWORK</a:t>
            </a:r>
            <a:endParaRPr lang="en-US" sz="1600" dirty="0">
              <a:solidFill>
                <a:schemeClr val="tx1">
                  <a:lumMod val="65000"/>
                  <a:lumOff val="35000"/>
                </a:schemeClr>
              </a:solidFill>
              <a:latin typeface="Economica" panose="02000506040000020004" pitchFamily="2" charset="0"/>
            </a:endParaRPr>
          </a:p>
        </p:txBody>
      </p:sp>
      <p:sp>
        <p:nvSpPr>
          <p:cNvPr id="11" name="TextBox 36">
            <a:extLst>
              <a:ext uri="{FF2B5EF4-FFF2-40B4-BE49-F238E27FC236}">
                <a16:creationId xmlns:a16="http://schemas.microsoft.com/office/drawing/2014/main" id="{F93E9DBF-0A88-4132-8D4E-CDB6F7D72F94}"/>
              </a:ext>
            </a:extLst>
          </p:cNvPr>
          <p:cNvSpPr txBox="1"/>
          <p:nvPr/>
        </p:nvSpPr>
        <p:spPr>
          <a:xfrm>
            <a:off x="8362228" y="2330193"/>
            <a:ext cx="2482647" cy="1077218"/>
          </a:xfrm>
          <a:prstGeom prst="rect">
            <a:avLst/>
          </a:prstGeom>
          <a:noFill/>
        </p:spPr>
        <p:txBody>
          <a:bodyPr wrap="square" rtlCol="0">
            <a:spAutoFit/>
          </a:bodyPr>
          <a:lstStyle/>
          <a:p>
            <a:pPr algn="ctr"/>
            <a:r>
              <a:rPr lang="en-US" sz="1600" b="1" spc="300" dirty="0">
                <a:solidFill>
                  <a:schemeClr val="bg1"/>
                </a:solidFill>
                <a:latin typeface="Arial" charset="0"/>
                <a:ea typeface="Arial" charset="0"/>
                <a:cs typeface="Arial" charset="0"/>
              </a:rPr>
              <a:t>MEDIUM-TERM PROGRAMME FRAMEWORK (2022-2025)</a:t>
            </a:r>
            <a:endParaRPr lang="en-US" sz="1600" b="1" dirty="0">
              <a:solidFill>
                <a:schemeClr val="bg1"/>
              </a:solidFill>
              <a:latin typeface="Arial" charset="0"/>
              <a:ea typeface="Arial" charset="0"/>
              <a:cs typeface="Arial" charset="0"/>
            </a:endParaRPr>
          </a:p>
        </p:txBody>
      </p:sp>
      <p:sp>
        <p:nvSpPr>
          <p:cNvPr id="12" name="TextBox 36">
            <a:extLst>
              <a:ext uri="{FF2B5EF4-FFF2-40B4-BE49-F238E27FC236}">
                <a16:creationId xmlns:a16="http://schemas.microsoft.com/office/drawing/2014/main" id="{F93E9DBF-0A88-4132-8D4E-CDB6F7D72F94}"/>
              </a:ext>
            </a:extLst>
          </p:cNvPr>
          <p:cNvSpPr txBox="1"/>
          <p:nvPr/>
        </p:nvSpPr>
        <p:spPr>
          <a:xfrm>
            <a:off x="445620" y="4804583"/>
            <a:ext cx="2160049" cy="1200329"/>
          </a:xfrm>
          <a:prstGeom prst="rect">
            <a:avLst/>
          </a:prstGeom>
          <a:noFill/>
        </p:spPr>
        <p:txBody>
          <a:bodyPr wrap="square" rtlCol="0">
            <a:spAutoFit/>
          </a:bodyPr>
          <a:lstStyle/>
          <a:p>
            <a:pPr algn="ctr"/>
            <a:r>
              <a:rPr lang="en-US" b="1" spc="300" dirty="0">
                <a:solidFill>
                  <a:schemeClr val="bg1"/>
                </a:solidFill>
                <a:latin typeface="Arial" charset="0"/>
                <a:ea typeface="Arial" charset="0"/>
                <a:cs typeface="Arial" charset="0"/>
              </a:rPr>
              <a:t>2024 PROPOSED PROGRAMME PLAN</a:t>
            </a:r>
            <a:endParaRPr lang="en-US" sz="1600" b="1" dirty="0">
              <a:solidFill>
                <a:schemeClr val="bg1"/>
              </a:solidFill>
              <a:latin typeface="Arial" charset="0"/>
              <a:ea typeface="Arial" charset="0"/>
              <a:cs typeface="Arial" charset="0"/>
            </a:endParaRPr>
          </a:p>
        </p:txBody>
      </p:sp>
      <p:pic>
        <p:nvPicPr>
          <p:cNvPr id="14" name="Picture 159" descr="A picture containing window&#10;&#10;Description automatically generated">
            <a:extLst>
              <a:ext uri="{FF2B5EF4-FFF2-40B4-BE49-F238E27FC236}">
                <a16:creationId xmlns:a16="http://schemas.microsoft.com/office/drawing/2014/main" id="{1D835534-81F7-492E-A17C-E82C1A427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8532" y="2038585"/>
            <a:ext cx="3665615" cy="3534033"/>
          </a:xfrm>
          <a:prstGeom prst="rect">
            <a:avLst/>
          </a:prstGeom>
        </p:spPr>
      </p:pic>
      <p:sp>
        <p:nvSpPr>
          <p:cNvPr id="34" name="Chevron 33"/>
          <p:cNvSpPr/>
          <p:nvPr/>
        </p:nvSpPr>
        <p:spPr>
          <a:xfrm rot="5400000">
            <a:off x="2856958" y="4128862"/>
            <a:ext cx="563852" cy="72718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5" name="Chevron 34"/>
          <p:cNvSpPr/>
          <p:nvPr/>
        </p:nvSpPr>
        <p:spPr>
          <a:xfrm rot="16200000">
            <a:off x="7576115" y="3391487"/>
            <a:ext cx="563852" cy="72718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Rounded Rectangle 1">
            <a:extLst>
              <a:ext uri="{FF2B5EF4-FFF2-40B4-BE49-F238E27FC236}">
                <a16:creationId xmlns:a16="http://schemas.microsoft.com/office/drawing/2014/main" id="{CF22DD54-DFE2-421D-AC40-78D178315E19}"/>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b="1" dirty="0">
                <a:latin typeface="Arial" panose="020B0604020202020204" pitchFamily="34" charset="0"/>
                <a:cs typeface="Arial" panose="020B0604020202020204" pitchFamily="34" charset="0"/>
              </a:rPr>
              <a:t>Contextualization</a:t>
            </a:r>
          </a:p>
        </p:txBody>
      </p:sp>
    </p:spTree>
    <p:extLst>
      <p:ext uri="{BB962C8B-B14F-4D97-AF65-F5344CB8AC3E}">
        <p14:creationId xmlns:p14="http://schemas.microsoft.com/office/powerpoint/2010/main" val="109694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3308" y="1368289"/>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3882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b="1" dirty="0">
                <a:latin typeface="Arial" panose="020B0604020202020204" pitchFamily="34" charset="0"/>
                <a:cs typeface="Arial" panose="020B0604020202020204" pitchFamily="34" charset="0"/>
              </a:rPr>
              <a:t>THREE STRATEGIC TRACKS FOR 2023-2024</a:t>
            </a:r>
          </a:p>
        </p:txBody>
      </p:sp>
      <p:graphicFrame>
        <p:nvGraphicFramePr>
          <p:cNvPr id="6" name="Diagram 5">
            <a:extLst>
              <a:ext uri="{FF2B5EF4-FFF2-40B4-BE49-F238E27FC236}">
                <a16:creationId xmlns:a16="http://schemas.microsoft.com/office/drawing/2014/main" id="{00367418-0C2C-46C3-AE43-7CD345B43919}"/>
              </a:ext>
            </a:extLst>
          </p:cNvPr>
          <p:cNvGraphicFramePr/>
          <p:nvPr>
            <p:extLst>
              <p:ext uri="{D42A27DB-BD31-4B8C-83A1-F6EECF244321}">
                <p14:modId xmlns:p14="http://schemas.microsoft.com/office/powerpoint/2010/main" val="1787302474"/>
              </p:ext>
            </p:extLst>
          </p:nvPr>
        </p:nvGraphicFramePr>
        <p:xfrm>
          <a:off x="3028973" y="1428779"/>
          <a:ext cx="6339840" cy="4218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08E83C46-F82B-4839-B244-9A5627813EC1}"/>
              </a:ext>
            </a:extLst>
          </p:cNvPr>
          <p:cNvSpPr txBox="1"/>
          <p:nvPr/>
        </p:nvSpPr>
        <p:spPr>
          <a:xfrm>
            <a:off x="533400" y="1368289"/>
            <a:ext cx="4962525" cy="1938992"/>
          </a:xfrm>
          <a:prstGeom prst="rect">
            <a:avLst/>
          </a:prstGeom>
          <a:noFill/>
        </p:spPr>
        <p:txBody>
          <a:bodyPr wrap="square" rtlCol="0">
            <a:spAutoFit/>
          </a:bodyPr>
          <a:lstStyle/>
          <a:p>
            <a:r>
              <a:rPr lang="en-US" sz="2000" b="1" u="sng" dirty="0">
                <a:solidFill>
                  <a:schemeClr val="accent2"/>
                </a:solidFill>
              </a:rPr>
              <a:t>TRACK 1:</a:t>
            </a:r>
            <a:r>
              <a:rPr lang="en-US" sz="2000" b="1" dirty="0">
                <a:solidFill>
                  <a:schemeClr val="accent2"/>
                </a:solidFill>
              </a:rPr>
              <a:t> STRENGHTENING </a:t>
            </a:r>
          </a:p>
          <a:p>
            <a:r>
              <a:rPr lang="en-US" sz="2000" b="1" dirty="0">
                <a:solidFill>
                  <a:schemeClr val="accent2"/>
                </a:solidFill>
              </a:rPr>
              <a:t>MACROECONOMIC POLICY </a:t>
            </a:r>
          </a:p>
          <a:p>
            <a:r>
              <a:rPr lang="en-US" sz="2000" b="1" dirty="0">
                <a:solidFill>
                  <a:schemeClr val="accent2"/>
                </a:solidFill>
              </a:rPr>
              <a:t>INCLUDING ISSUES OF SUSTAINABLE</a:t>
            </a:r>
          </a:p>
          <a:p>
            <a:r>
              <a:rPr lang="en-US" sz="2000" b="1" dirty="0">
                <a:solidFill>
                  <a:schemeClr val="accent2"/>
                </a:solidFill>
              </a:rPr>
              <a:t>FINANCING, DEBT </a:t>
            </a:r>
          </a:p>
          <a:p>
            <a:r>
              <a:rPr lang="en-US" sz="2000" b="1" dirty="0">
                <a:solidFill>
                  <a:schemeClr val="accent2"/>
                </a:solidFill>
              </a:rPr>
              <a:t>MANAGEMENT, AND INTERFACE </a:t>
            </a:r>
          </a:p>
          <a:p>
            <a:r>
              <a:rPr lang="en-US" sz="2000" b="1" dirty="0">
                <a:solidFill>
                  <a:schemeClr val="accent2"/>
                </a:solidFill>
              </a:rPr>
              <a:t>WITH GOVERNANCE ISSUES</a:t>
            </a:r>
            <a:endParaRPr lang="en-US" sz="2000" b="1" u="sng" dirty="0">
              <a:solidFill>
                <a:schemeClr val="accent2"/>
              </a:solidFill>
            </a:endParaRPr>
          </a:p>
        </p:txBody>
      </p:sp>
      <p:sp>
        <p:nvSpPr>
          <p:cNvPr id="8" name="TextBox 7">
            <a:extLst>
              <a:ext uri="{FF2B5EF4-FFF2-40B4-BE49-F238E27FC236}">
                <a16:creationId xmlns:a16="http://schemas.microsoft.com/office/drawing/2014/main" id="{3E2F1B09-9BA2-4022-8016-67CA3DFB0359}"/>
              </a:ext>
            </a:extLst>
          </p:cNvPr>
          <p:cNvSpPr txBox="1"/>
          <p:nvPr/>
        </p:nvSpPr>
        <p:spPr>
          <a:xfrm>
            <a:off x="487984" y="3612335"/>
            <a:ext cx="2975943" cy="2554545"/>
          </a:xfrm>
          <a:prstGeom prst="rect">
            <a:avLst/>
          </a:prstGeom>
          <a:noFill/>
        </p:spPr>
        <p:txBody>
          <a:bodyPr wrap="none" rtlCol="0">
            <a:spAutoFit/>
          </a:bodyPr>
          <a:lstStyle/>
          <a:p>
            <a:r>
              <a:rPr lang="en-US" sz="2000" b="1" u="sng" dirty="0">
                <a:solidFill>
                  <a:schemeClr val="bg1">
                    <a:lumMod val="50000"/>
                  </a:schemeClr>
                </a:solidFill>
              </a:rPr>
              <a:t>TRACK 2:</a:t>
            </a:r>
            <a:r>
              <a:rPr lang="en-US" sz="2000" b="1" dirty="0">
                <a:solidFill>
                  <a:schemeClr val="bg1">
                    <a:lumMod val="50000"/>
                  </a:schemeClr>
                </a:solidFill>
              </a:rPr>
              <a:t> BOOSTING THE</a:t>
            </a:r>
          </a:p>
          <a:p>
            <a:r>
              <a:rPr lang="en-US" sz="2000" b="1" dirty="0">
                <a:solidFill>
                  <a:schemeClr val="bg1">
                    <a:lumMod val="50000"/>
                  </a:schemeClr>
                </a:solidFill>
              </a:rPr>
              <a:t>IMPLEMENTATION OF</a:t>
            </a:r>
          </a:p>
          <a:p>
            <a:r>
              <a:rPr lang="en-US" sz="2000" b="1" dirty="0">
                <a:solidFill>
                  <a:schemeClr val="bg1">
                    <a:lumMod val="50000"/>
                  </a:schemeClr>
                </a:solidFill>
              </a:rPr>
              <a:t>THE AfCFTA, SUSTAINABLE</a:t>
            </a:r>
          </a:p>
          <a:p>
            <a:r>
              <a:rPr lang="en-US" sz="2000" b="1" dirty="0">
                <a:solidFill>
                  <a:schemeClr val="bg1">
                    <a:lumMod val="50000"/>
                  </a:schemeClr>
                </a:solidFill>
              </a:rPr>
              <a:t>INDUSTRIALIZATION AND </a:t>
            </a:r>
          </a:p>
          <a:p>
            <a:r>
              <a:rPr lang="en-US" sz="2000" b="1" dirty="0">
                <a:solidFill>
                  <a:schemeClr val="bg1">
                    <a:lumMod val="50000"/>
                  </a:schemeClr>
                </a:solidFill>
              </a:rPr>
              <a:t>ECONOMIC </a:t>
            </a:r>
          </a:p>
          <a:p>
            <a:r>
              <a:rPr lang="en-US" sz="2000" b="1" dirty="0">
                <a:solidFill>
                  <a:schemeClr val="bg1">
                    <a:lumMod val="50000"/>
                  </a:schemeClr>
                </a:solidFill>
              </a:rPr>
              <a:t>DIVERSIFICATION,</a:t>
            </a:r>
          </a:p>
          <a:p>
            <a:r>
              <a:rPr lang="en-US" sz="2000" b="1" dirty="0">
                <a:solidFill>
                  <a:schemeClr val="bg1">
                    <a:lumMod val="50000"/>
                  </a:schemeClr>
                </a:solidFill>
              </a:rPr>
              <a:t>JOB CREATION &amp; </a:t>
            </a:r>
          </a:p>
          <a:p>
            <a:r>
              <a:rPr lang="en-US" sz="2000" b="1" dirty="0">
                <a:solidFill>
                  <a:schemeClr val="bg1">
                    <a:lumMod val="50000"/>
                  </a:schemeClr>
                </a:solidFill>
              </a:rPr>
              <a:t>POVERTY REDUCTION</a:t>
            </a:r>
          </a:p>
        </p:txBody>
      </p:sp>
      <p:sp>
        <p:nvSpPr>
          <p:cNvPr id="9" name="TextBox 8">
            <a:extLst>
              <a:ext uri="{FF2B5EF4-FFF2-40B4-BE49-F238E27FC236}">
                <a16:creationId xmlns:a16="http://schemas.microsoft.com/office/drawing/2014/main" id="{7E4CDF91-B465-4720-BF9E-9750226D6217}"/>
              </a:ext>
            </a:extLst>
          </p:cNvPr>
          <p:cNvSpPr txBox="1"/>
          <p:nvPr/>
        </p:nvSpPr>
        <p:spPr>
          <a:xfrm>
            <a:off x="8066768" y="3460252"/>
            <a:ext cx="4125232" cy="1631216"/>
          </a:xfrm>
          <a:prstGeom prst="rect">
            <a:avLst/>
          </a:prstGeom>
          <a:noFill/>
        </p:spPr>
        <p:txBody>
          <a:bodyPr wrap="none" rtlCol="0">
            <a:spAutoFit/>
          </a:bodyPr>
          <a:lstStyle/>
          <a:p>
            <a:r>
              <a:rPr lang="en-US" sz="2000" b="1" u="sng" dirty="0">
                <a:solidFill>
                  <a:schemeClr val="accent1">
                    <a:lumMod val="75000"/>
                  </a:schemeClr>
                </a:solidFill>
              </a:rPr>
              <a:t>TRACK 3:</a:t>
            </a:r>
            <a:r>
              <a:rPr lang="en-US" sz="2000" b="1" dirty="0">
                <a:solidFill>
                  <a:schemeClr val="accent1">
                    <a:lumMod val="75000"/>
                  </a:schemeClr>
                </a:solidFill>
              </a:rPr>
              <a:t> ENHANCING RESILIENCE </a:t>
            </a:r>
          </a:p>
          <a:p>
            <a:r>
              <a:rPr lang="en-US" sz="2000" b="1" dirty="0">
                <a:solidFill>
                  <a:schemeClr val="accent1">
                    <a:lumMod val="75000"/>
                  </a:schemeClr>
                </a:solidFill>
              </a:rPr>
              <a:t>THROUGH CLIMATE ACTION, ENERGY</a:t>
            </a:r>
          </a:p>
          <a:p>
            <a:r>
              <a:rPr lang="en-US" sz="2000" b="1" dirty="0">
                <a:solidFill>
                  <a:schemeClr val="accent1">
                    <a:lumMod val="75000"/>
                  </a:schemeClr>
                </a:solidFill>
              </a:rPr>
              <a:t>JUST TRANSITION, GREEN</a:t>
            </a:r>
          </a:p>
          <a:p>
            <a:r>
              <a:rPr lang="en-US" sz="2000" b="1" dirty="0">
                <a:solidFill>
                  <a:schemeClr val="accent1">
                    <a:lumMod val="75000"/>
                  </a:schemeClr>
                </a:solidFill>
              </a:rPr>
              <a:t>AND BLUE ECONOMY, AND DATA,</a:t>
            </a:r>
          </a:p>
          <a:p>
            <a:r>
              <a:rPr lang="en-US" sz="2000" b="1" dirty="0">
                <a:solidFill>
                  <a:schemeClr val="accent1">
                    <a:lumMod val="75000"/>
                  </a:schemeClr>
                </a:solidFill>
              </a:rPr>
              <a:t>DIGITAL TRANSFORMATION</a:t>
            </a:r>
          </a:p>
        </p:txBody>
      </p:sp>
    </p:spTree>
    <p:extLst>
      <p:ext uri="{BB962C8B-B14F-4D97-AF65-F5344CB8AC3E}">
        <p14:creationId xmlns:p14="http://schemas.microsoft.com/office/powerpoint/2010/main" val="225994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3882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dirty="0">
                <a:latin typeface="Arial" panose="020B0604020202020204" pitchFamily="34" charset="0"/>
                <a:cs typeface="Arial" panose="020B0604020202020204" pitchFamily="34" charset="0"/>
              </a:rPr>
              <a:t>Snapshot of 2024 </a:t>
            </a:r>
            <a:r>
              <a:rPr lang="en-US" sz="2400" b="1" dirty="0" err="1">
                <a:latin typeface="Arial" panose="020B0604020202020204" pitchFamily="34" charset="0"/>
                <a:cs typeface="Arial" panose="020B0604020202020204" pitchFamily="34" charset="0"/>
              </a:rPr>
              <a:t>Programme</a:t>
            </a:r>
            <a:r>
              <a:rPr lang="en-US" sz="2400" b="1" dirty="0">
                <a:latin typeface="Arial" panose="020B0604020202020204" pitchFamily="34" charset="0"/>
                <a:cs typeface="Arial" panose="020B0604020202020204" pitchFamily="34" charset="0"/>
              </a:rPr>
              <a:t> Plan per </a:t>
            </a:r>
            <a:r>
              <a:rPr lang="en-US" sz="2400" b="1" dirty="0" err="1">
                <a:latin typeface="Arial" panose="020B0604020202020204" pitchFamily="34" charset="0"/>
                <a:cs typeface="Arial" panose="020B0604020202020204" pitchFamily="34" charset="0"/>
              </a:rPr>
              <a:t>Subprogramme</a:t>
            </a:r>
            <a:r>
              <a:rPr lang="en-US" sz="2400" b="1" dirty="0">
                <a:latin typeface="Arial" panose="020B0604020202020204" pitchFamily="34" charset="0"/>
                <a:cs typeface="Arial" panose="020B0604020202020204" pitchFamily="34" charset="0"/>
              </a:rPr>
              <a:t> (SP)</a:t>
            </a:r>
          </a:p>
        </p:txBody>
      </p:sp>
      <p:sp>
        <p:nvSpPr>
          <p:cNvPr id="6" name="Rectangle 5">
            <a:extLst>
              <a:ext uri="{FF2B5EF4-FFF2-40B4-BE49-F238E27FC236}">
                <a16:creationId xmlns:a16="http://schemas.microsoft.com/office/drawing/2014/main" id="{3A4BEFFA-C3C1-4A5E-BB88-0CF66E8F50A4}"/>
              </a:ext>
            </a:extLst>
          </p:cNvPr>
          <p:cNvSpPr/>
          <p:nvPr/>
        </p:nvSpPr>
        <p:spPr>
          <a:xfrm>
            <a:off x="219075" y="1770176"/>
            <a:ext cx="2797209" cy="4570995"/>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sz="1900" dirty="0">
                <a:latin typeface="Calibri" panose="020F0502020204030204" pitchFamily="34" charset="0"/>
                <a:ea typeface="Calibri" panose="020F0502020204030204" pitchFamily="34" charset="0"/>
              </a:rPr>
              <a:t>T</a:t>
            </a:r>
            <a:r>
              <a:rPr lang="en-GB" sz="1900" dirty="0">
                <a:effectLst/>
                <a:latin typeface="Calibri" panose="020F0502020204030204" pitchFamily="34" charset="0"/>
                <a:ea typeface="Calibri" panose="020F0502020204030204" pitchFamily="34" charset="0"/>
              </a:rPr>
              <a:t>rack progress in the implementation of the 2030 Agenda &amp; Agenda 2063 &amp; customize IPRT</a:t>
            </a:r>
          </a:p>
          <a:p>
            <a:pPr marL="285750" lvl="2" indent="-285750">
              <a:lnSpc>
                <a:spcPct val="110000"/>
              </a:lnSpc>
              <a:buFont typeface="Arial" panose="020B0604020202020204" pitchFamily="34" charset="0"/>
              <a:buChar char="•"/>
            </a:pPr>
            <a:endParaRPr lang="en-GB" sz="1900" dirty="0">
              <a:effectLst/>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sz="1900" dirty="0">
                <a:effectLst/>
                <a:latin typeface="Calibri" panose="020F0502020204030204" pitchFamily="34" charset="0"/>
                <a:ea typeface="Calibri" panose="020F0502020204030204" pitchFamily="34" charset="0"/>
              </a:rPr>
              <a:t>Strengthen debt management capacities</a:t>
            </a:r>
          </a:p>
          <a:p>
            <a:pPr marL="285750" lvl="2" indent="-285750">
              <a:lnSpc>
                <a:spcPct val="110000"/>
              </a:lnSpc>
              <a:buFont typeface="Arial" panose="020B0604020202020204" pitchFamily="34" charset="0"/>
              <a:buChar char="•"/>
            </a:pPr>
            <a:endParaRPr lang="en-GB" sz="1900" dirty="0">
              <a:effectLst/>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sz="1900" dirty="0">
                <a:solidFill>
                  <a:schemeClr val="tx1"/>
                </a:solidFill>
                <a:latin typeface="Calibri" panose="020F0502020204030204" pitchFamily="34" charset="0"/>
                <a:ea typeface="DengXian"/>
                <a:cs typeface="Calibri Light" panose="020F0302020204030204" pitchFamily="34" charset="0"/>
              </a:rPr>
              <a:t>Improve economic governance </a:t>
            </a:r>
            <a:r>
              <a:rPr lang="en-GB" sz="1900" dirty="0">
                <a:latin typeface="Calibri" panose="020F0502020204030204" pitchFamily="34" charset="0"/>
                <a:ea typeface="DengXian"/>
                <a:cs typeface="Calibri Light" panose="020F0302020204030204" pitchFamily="34" charset="0"/>
              </a:rPr>
              <a:t>&amp;</a:t>
            </a:r>
            <a:r>
              <a:rPr lang="en-GB" sz="1900" dirty="0">
                <a:solidFill>
                  <a:schemeClr val="tx1"/>
                </a:solidFill>
                <a:latin typeface="Calibri" panose="020F0502020204030204" pitchFamily="34" charset="0"/>
                <a:ea typeface="DengXian"/>
                <a:cs typeface="Calibri Light" panose="020F0302020204030204" pitchFamily="34" charset="0"/>
              </a:rPr>
              <a:t> domestic resource mobilization through tax </a:t>
            </a:r>
            <a:r>
              <a:rPr lang="en-GB" sz="1900" dirty="0">
                <a:latin typeface="Calibri" panose="020F0502020204030204" pitchFamily="34" charset="0"/>
                <a:ea typeface="DengXian"/>
                <a:cs typeface="Calibri Light" panose="020F0302020204030204" pitchFamily="34" charset="0"/>
              </a:rPr>
              <a:t>policy/administration</a:t>
            </a:r>
          </a:p>
          <a:p>
            <a:pPr marL="285750" lvl="2" indent="-285750">
              <a:lnSpc>
                <a:spcPct val="110000"/>
              </a:lnSpc>
              <a:buFont typeface="Arial" panose="020B0604020202020204" pitchFamily="34" charset="0"/>
              <a:buChar char="•"/>
            </a:pPr>
            <a:endParaRPr lang="en-GB" sz="1850" dirty="0">
              <a:latin typeface="Calibri" panose="020F0502020204030204" pitchFamily="34" charset="0"/>
              <a:ea typeface="DengXian"/>
              <a:cs typeface="Calibri Light" panose="020F0302020204030204" pitchFamily="34" charset="0"/>
            </a:endParaRPr>
          </a:p>
        </p:txBody>
      </p:sp>
      <p:sp>
        <p:nvSpPr>
          <p:cNvPr id="7" name="Rectangle 6">
            <a:extLst>
              <a:ext uri="{FF2B5EF4-FFF2-40B4-BE49-F238E27FC236}">
                <a16:creationId xmlns:a16="http://schemas.microsoft.com/office/drawing/2014/main" id="{65D11C49-C30C-49BC-9908-ACEB30852692}"/>
              </a:ext>
            </a:extLst>
          </p:cNvPr>
          <p:cNvSpPr/>
          <p:nvPr/>
        </p:nvSpPr>
        <p:spPr>
          <a:xfrm>
            <a:off x="263559" y="1120227"/>
            <a:ext cx="2752725"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charset="0"/>
                <a:ea typeface="Arial" charset="0"/>
                <a:cs typeface="Arial" charset="0"/>
              </a:rPr>
              <a:t>SP 1- MACROECONOMIC POLICY &amp; GOVERNANCE </a:t>
            </a:r>
            <a:endParaRPr lang="fr-FR" sz="1600" dirty="0">
              <a:latin typeface="Arial" charset="0"/>
              <a:ea typeface="Arial" charset="0"/>
              <a:cs typeface="Arial" charset="0"/>
            </a:endParaRPr>
          </a:p>
        </p:txBody>
      </p:sp>
      <p:sp>
        <p:nvSpPr>
          <p:cNvPr id="9" name="Rectangle 8">
            <a:extLst>
              <a:ext uri="{FF2B5EF4-FFF2-40B4-BE49-F238E27FC236}">
                <a16:creationId xmlns:a16="http://schemas.microsoft.com/office/drawing/2014/main" id="{7EFA37FE-34F4-4268-8A8A-820984089A6F}"/>
              </a:ext>
            </a:extLst>
          </p:cNvPr>
          <p:cNvSpPr/>
          <p:nvPr/>
        </p:nvSpPr>
        <p:spPr>
          <a:xfrm>
            <a:off x="3094290" y="1120227"/>
            <a:ext cx="2601660"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charset="0"/>
                <a:ea typeface="Arial" charset="0"/>
                <a:cs typeface="Arial" charset="0"/>
              </a:rPr>
              <a:t>SP 2 –REGIONAL INTEGRATION &amp; TRADE</a:t>
            </a:r>
          </a:p>
        </p:txBody>
      </p:sp>
      <p:sp>
        <p:nvSpPr>
          <p:cNvPr id="10" name="Rectangle 9">
            <a:extLst>
              <a:ext uri="{FF2B5EF4-FFF2-40B4-BE49-F238E27FC236}">
                <a16:creationId xmlns:a16="http://schemas.microsoft.com/office/drawing/2014/main" id="{D9726116-56B0-4C96-8B2B-A4B748BA9E6E}"/>
              </a:ext>
            </a:extLst>
          </p:cNvPr>
          <p:cNvSpPr/>
          <p:nvPr/>
        </p:nvSpPr>
        <p:spPr>
          <a:xfrm>
            <a:off x="8821955" y="1106200"/>
            <a:ext cx="2487359"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charset="0"/>
                <a:ea typeface="Arial" charset="0"/>
                <a:cs typeface="Arial" charset="0"/>
              </a:rPr>
              <a:t>SP 4- DATA &amp; STATS</a:t>
            </a:r>
          </a:p>
        </p:txBody>
      </p:sp>
      <p:sp>
        <p:nvSpPr>
          <p:cNvPr id="11" name="Rectangle 10">
            <a:extLst>
              <a:ext uri="{FF2B5EF4-FFF2-40B4-BE49-F238E27FC236}">
                <a16:creationId xmlns:a16="http://schemas.microsoft.com/office/drawing/2014/main" id="{AAD9FB22-3045-415E-8D0C-8E7058B4A0C9}"/>
              </a:ext>
            </a:extLst>
          </p:cNvPr>
          <p:cNvSpPr/>
          <p:nvPr/>
        </p:nvSpPr>
        <p:spPr>
          <a:xfrm>
            <a:off x="5770815" y="1110702"/>
            <a:ext cx="2830260"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charset="0"/>
                <a:ea typeface="Arial" charset="0"/>
                <a:cs typeface="Arial" charset="0"/>
              </a:rPr>
              <a:t>SP 3 – PRIVATE SECTOR DEV. &amp; FINANCE</a:t>
            </a:r>
            <a:endParaRPr lang="fr-FR" sz="2000" dirty="0">
              <a:latin typeface="Arial" charset="0"/>
              <a:ea typeface="Arial" charset="0"/>
              <a:cs typeface="Arial" charset="0"/>
            </a:endParaRPr>
          </a:p>
        </p:txBody>
      </p:sp>
      <p:sp>
        <p:nvSpPr>
          <p:cNvPr id="13" name="Rectangle 12">
            <a:extLst>
              <a:ext uri="{FF2B5EF4-FFF2-40B4-BE49-F238E27FC236}">
                <a16:creationId xmlns:a16="http://schemas.microsoft.com/office/drawing/2014/main" id="{147E94E3-E21D-4D88-AE90-1EB7D7FCBCE4}"/>
              </a:ext>
            </a:extLst>
          </p:cNvPr>
          <p:cNvSpPr/>
          <p:nvPr/>
        </p:nvSpPr>
        <p:spPr>
          <a:xfrm>
            <a:off x="3094290" y="1770175"/>
            <a:ext cx="2601660" cy="4460965"/>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sz="1850" dirty="0"/>
              <a:t>Support the operationalization of the </a:t>
            </a:r>
            <a:r>
              <a:rPr lang="en-GB" sz="1850" dirty="0" err="1"/>
              <a:t>AfCFTA</a:t>
            </a:r>
            <a:r>
              <a:rPr lang="en-GB" sz="1850" dirty="0"/>
              <a:t> (sustainable industrialization)</a:t>
            </a:r>
          </a:p>
          <a:p>
            <a:pPr marL="285750" lvl="2" indent="-285750">
              <a:lnSpc>
                <a:spcPct val="110000"/>
              </a:lnSpc>
              <a:buFont typeface="Arial" panose="020B0604020202020204" pitchFamily="34" charset="0"/>
              <a:buChar char="•"/>
            </a:pPr>
            <a:endParaRPr lang="en-GB" sz="1850" dirty="0"/>
          </a:p>
          <a:p>
            <a:pPr marL="285750" lvl="2" indent="-285750">
              <a:lnSpc>
                <a:spcPct val="110000"/>
              </a:lnSpc>
              <a:buFont typeface="Arial" panose="020B0604020202020204" pitchFamily="34" charset="0"/>
              <a:buChar char="•"/>
            </a:pPr>
            <a:r>
              <a:rPr lang="en-GB" sz="1850" dirty="0"/>
              <a:t>Foster regional integration (incl. RECs)</a:t>
            </a:r>
          </a:p>
          <a:p>
            <a:pPr marL="285750" lvl="2" indent="-285750">
              <a:lnSpc>
                <a:spcPct val="110000"/>
              </a:lnSpc>
              <a:buFont typeface="Arial" panose="020B0604020202020204" pitchFamily="34" charset="0"/>
              <a:buChar char="•"/>
            </a:pPr>
            <a:endParaRPr lang="en-GB" sz="1850" dirty="0"/>
          </a:p>
          <a:p>
            <a:pPr marL="285750" lvl="2" indent="-285750">
              <a:lnSpc>
                <a:spcPct val="110000"/>
              </a:lnSpc>
              <a:buFont typeface="Arial" panose="020B0604020202020204" pitchFamily="34" charset="0"/>
              <a:buChar char="•"/>
            </a:pPr>
            <a:r>
              <a:rPr lang="en-GB" sz="1850" dirty="0"/>
              <a:t>Strengthen capacities of member States in developing key sectors</a:t>
            </a:r>
          </a:p>
        </p:txBody>
      </p:sp>
      <p:sp>
        <p:nvSpPr>
          <p:cNvPr id="14" name="Rectangle 13">
            <a:extLst>
              <a:ext uri="{FF2B5EF4-FFF2-40B4-BE49-F238E27FC236}">
                <a16:creationId xmlns:a16="http://schemas.microsoft.com/office/drawing/2014/main" id="{E8821A01-4C39-4213-BCBE-1EE0C600AA4B}"/>
              </a:ext>
            </a:extLst>
          </p:cNvPr>
          <p:cNvSpPr/>
          <p:nvPr/>
        </p:nvSpPr>
        <p:spPr>
          <a:xfrm>
            <a:off x="5770815" y="1732074"/>
            <a:ext cx="2830260" cy="4547270"/>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sz="1650" dirty="0">
                <a:effectLst/>
                <a:ea typeface="Calibri" panose="020F0502020204030204" pitchFamily="34" charset="0"/>
              </a:rPr>
              <a:t>Support PIDA </a:t>
            </a:r>
            <a:r>
              <a:rPr lang="en-GB" sz="1650" dirty="0">
                <a:ea typeface="Calibri" panose="020F0502020204030204" pitchFamily="34" charset="0"/>
              </a:rPr>
              <a:t>&amp; the</a:t>
            </a:r>
            <a:r>
              <a:rPr lang="en-GB" sz="1650" kern="700" spc="20" dirty="0">
                <a:effectLst/>
                <a:ea typeface="Calibri" panose="020F0502020204030204" pitchFamily="34" charset="0"/>
              </a:rPr>
              <a:t> Yamoussoukro Decision to enhance liberalization of African air transport markets</a:t>
            </a:r>
          </a:p>
          <a:p>
            <a:pPr marL="285750" lvl="2" indent="-285750">
              <a:lnSpc>
                <a:spcPct val="110000"/>
              </a:lnSpc>
              <a:buFont typeface="Arial" panose="020B0604020202020204" pitchFamily="34" charset="0"/>
              <a:buChar char="•"/>
            </a:pPr>
            <a:endParaRPr lang="en-GB" sz="1650" kern="700" spc="20" dirty="0">
              <a:effectLst/>
              <a:ea typeface="Calibri" panose="020F0502020204030204" pitchFamily="34" charset="0"/>
            </a:endParaRPr>
          </a:p>
          <a:p>
            <a:pPr marL="285750" lvl="2" indent="-285750">
              <a:lnSpc>
                <a:spcPct val="110000"/>
              </a:lnSpc>
              <a:buFont typeface="Arial" panose="020B0604020202020204" pitchFamily="34" charset="0"/>
              <a:buChar char="•"/>
            </a:pPr>
            <a:r>
              <a:rPr lang="en-GB" sz="1650" kern="700" spc="20" dirty="0">
                <a:ea typeface="DengXian"/>
                <a:cs typeface="Calibri Light" panose="020F0302020204030204" pitchFamily="34" charset="0"/>
              </a:rPr>
              <a:t>Develop best practices in PPP Models (access to financing for infrastructure development)</a:t>
            </a:r>
          </a:p>
          <a:p>
            <a:pPr marL="285750" lvl="2" indent="-285750">
              <a:lnSpc>
                <a:spcPct val="110000"/>
              </a:lnSpc>
              <a:buFont typeface="Arial" panose="020B0604020202020204" pitchFamily="34" charset="0"/>
              <a:buChar char="•"/>
            </a:pPr>
            <a:endParaRPr lang="en-GB" sz="1650" kern="700" spc="2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650" kern="700" spc="20" dirty="0">
                <a:ea typeface="Calibri" panose="020F0502020204030204" pitchFamily="34" charset="0"/>
              </a:rPr>
              <a:t>I</a:t>
            </a:r>
            <a:r>
              <a:rPr lang="en-GB" sz="1650" kern="700" spc="20" dirty="0">
                <a:effectLst/>
                <a:ea typeface="Calibri" panose="020F0502020204030204" pitchFamily="34" charset="0"/>
              </a:rPr>
              <a:t>mprove the business enabling environment </a:t>
            </a:r>
            <a:r>
              <a:rPr lang="en-GB" sz="1650" kern="700" spc="20" dirty="0">
                <a:ea typeface="Calibri" panose="020F0502020204030204" pitchFamily="34" charset="0"/>
              </a:rPr>
              <a:t>re.</a:t>
            </a:r>
            <a:r>
              <a:rPr lang="en-GB" sz="1650" kern="700" spc="20" dirty="0">
                <a:effectLst/>
                <a:ea typeface="Calibri" panose="020F0502020204030204" pitchFamily="34" charset="0"/>
              </a:rPr>
              <a:t> attracting investments in food systems, agriculture &amp; land</a:t>
            </a:r>
          </a:p>
        </p:txBody>
      </p:sp>
      <p:sp>
        <p:nvSpPr>
          <p:cNvPr id="15" name="Rectangle 14">
            <a:extLst>
              <a:ext uri="{FF2B5EF4-FFF2-40B4-BE49-F238E27FC236}">
                <a16:creationId xmlns:a16="http://schemas.microsoft.com/office/drawing/2014/main" id="{2D76B1E9-19B3-4014-A481-EF45ECF8FC44}"/>
              </a:ext>
            </a:extLst>
          </p:cNvPr>
          <p:cNvSpPr/>
          <p:nvPr/>
        </p:nvSpPr>
        <p:spPr>
          <a:xfrm>
            <a:off x="8821955" y="1708294"/>
            <a:ext cx="2487359" cy="4521046"/>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sz="1750" dirty="0">
                <a:solidFill>
                  <a:schemeClr val="tx1"/>
                </a:solidFill>
                <a:ea typeface="DengXian"/>
                <a:cs typeface="Calibri Light" panose="020F0302020204030204" pitchFamily="34" charset="0"/>
              </a:rPr>
              <a:t>Strengthen capacity to produce </a:t>
            </a:r>
            <a:r>
              <a:rPr lang="en-GB" sz="1750" dirty="0">
                <a:ea typeface="DengXian"/>
                <a:cs typeface="Calibri Light" panose="020F0302020204030204" pitchFamily="34" charset="0"/>
              </a:rPr>
              <a:t>&amp;</a:t>
            </a:r>
            <a:r>
              <a:rPr lang="en-GB" sz="1750" dirty="0">
                <a:solidFill>
                  <a:schemeClr val="tx1"/>
                </a:solidFill>
                <a:ea typeface="DengXian"/>
                <a:cs typeface="Calibri Light" panose="020F0302020204030204" pitchFamily="34" charset="0"/>
              </a:rPr>
              <a:t> disseminate comparable statistics</a:t>
            </a:r>
          </a:p>
          <a:p>
            <a:pPr marL="285750" lvl="2" indent="-285750">
              <a:lnSpc>
                <a:spcPct val="110000"/>
              </a:lnSpc>
              <a:buFont typeface="Arial" panose="020B0604020202020204" pitchFamily="34" charset="0"/>
              <a:buChar char="•"/>
            </a:pPr>
            <a:endParaRPr lang="en-GB" sz="1750" dirty="0">
              <a:solidFill>
                <a:schemeClr val="tx1"/>
              </a:solidFill>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750" dirty="0">
                <a:solidFill>
                  <a:schemeClr val="tx1"/>
                </a:solidFill>
                <a:ea typeface="DengXian"/>
                <a:cs typeface="Calibri Light" panose="020F0302020204030204" pitchFamily="34" charset="0"/>
              </a:rPr>
              <a:t>Support the modernization of national statistical systems</a:t>
            </a:r>
          </a:p>
          <a:p>
            <a:pPr marL="285750" lvl="2" indent="-285750">
              <a:lnSpc>
                <a:spcPct val="110000"/>
              </a:lnSpc>
              <a:buFont typeface="Arial" panose="020B0604020202020204" pitchFamily="34" charset="0"/>
              <a:buChar char="•"/>
            </a:pPr>
            <a:endParaRPr lang="en-GB" sz="1750" dirty="0">
              <a:solidFill>
                <a:schemeClr val="tx1"/>
              </a:solidFill>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750" dirty="0">
                <a:solidFill>
                  <a:schemeClr val="tx1"/>
                </a:solidFill>
                <a:ea typeface="DengXian"/>
                <a:cs typeface="Calibri Light" panose="020F0302020204030204" pitchFamily="34" charset="0"/>
              </a:rPr>
              <a:t>Enhance communication and </a:t>
            </a:r>
            <a:r>
              <a:rPr lang="en-GB" sz="1750" dirty="0">
                <a:ea typeface="DengXian"/>
                <a:cs typeface="Calibri Light" panose="020F0302020204030204" pitchFamily="34" charset="0"/>
              </a:rPr>
              <a:t>capacity on integrated geospatial information systems</a:t>
            </a:r>
          </a:p>
        </p:txBody>
      </p:sp>
    </p:spTree>
    <p:extLst>
      <p:ext uri="{BB962C8B-B14F-4D97-AF65-F5344CB8AC3E}">
        <p14:creationId xmlns:p14="http://schemas.microsoft.com/office/powerpoint/2010/main" val="406749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3882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dirty="0">
                <a:latin typeface="Arial" panose="020B0604020202020204" pitchFamily="34" charset="0"/>
                <a:cs typeface="Arial" panose="020B0604020202020204" pitchFamily="34" charset="0"/>
              </a:rPr>
              <a:t>Snapshot of 2024 </a:t>
            </a:r>
            <a:r>
              <a:rPr lang="en-US" sz="2400" b="1" dirty="0" err="1">
                <a:latin typeface="Arial" panose="020B0604020202020204" pitchFamily="34" charset="0"/>
                <a:cs typeface="Arial" panose="020B0604020202020204" pitchFamily="34" charset="0"/>
              </a:rPr>
              <a:t>Programme</a:t>
            </a:r>
            <a:r>
              <a:rPr lang="en-US" sz="2400" b="1" dirty="0">
                <a:latin typeface="Arial" panose="020B0604020202020204" pitchFamily="34" charset="0"/>
                <a:cs typeface="Arial" panose="020B0604020202020204" pitchFamily="34" charset="0"/>
              </a:rPr>
              <a:t> Plan per </a:t>
            </a:r>
            <a:r>
              <a:rPr lang="en-US" sz="2400" b="1" dirty="0" err="1">
                <a:latin typeface="Arial" panose="020B0604020202020204" pitchFamily="34" charset="0"/>
                <a:cs typeface="Arial" panose="020B0604020202020204" pitchFamily="34" charset="0"/>
              </a:rPr>
              <a:t>Subprogramme</a:t>
            </a:r>
            <a:r>
              <a:rPr lang="en-US" sz="2400" b="1" dirty="0">
                <a:latin typeface="Arial" panose="020B0604020202020204" pitchFamily="34" charset="0"/>
                <a:cs typeface="Arial" panose="020B0604020202020204" pitchFamily="34" charset="0"/>
              </a:rPr>
              <a:t> (SP)</a:t>
            </a:r>
          </a:p>
        </p:txBody>
      </p:sp>
      <p:sp>
        <p:nvSpPr>
          <p:cNvPr id="6" name="Rectangle 5">
            <a:extLst>
              <a:ext uri="{FF2B5EF4-FFF2-40B4-BE49-F238E27FC236}">
                <a16:creationId xmlns:a16="http://schemas.microsoft.com/office/drawing/2014/main" id="{3A4BEFFA-C3C1-4A5E-BB88-0CF66E8F50A4}"/>
              </a:ext>
            </a:extLst>
          </p:cNvPr>
          <p:cNvSpPr/>
          <p:nvPr/>
        </p:nvSpPr>
        <p:spPr>
          <a:xfrm>
            <a:off x="417766" y="1827326"/>
            <a:ext cx="2487359" cy="4579074"/>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sz="1900" dirty="0">
                <a:solidFill>
                  <a:schemeClr val="tx1"/>
                </a:solidFill>
                <a:ea typeface="DengXian"/>
                <a:cs typeface="Calibri Light" panose="020F0302020204030204" pitchFamily="34" charset="0"/>
              </a:rPr>
              <a:t>Enhance cap</a:t>
            </a:r>
            <a:r>
              <a:rPr lang="en-GB" sz="1900" dirty="0">
                <a:ea typeface="DengXian"/>
                <a:cs typeface="Calibri Light" panose="020F0302020204030204" pitchFamily="34" charset="0"/>
              </a:rPr>
              <a:t>acity for inclusive &amp; climate-resilient economies</a:t>
            </a:r>
          </a:p>
          <a:p>
            <a:pPr marL="285750" lvl="2" indent="-285750">
              <a:lnSpc>
                <a:spcPct val="110000"/>
              </a:lnSpc>
              <a:buFont typeface="Arial" panose="020B0604020202020204" pitchFamily="34" charset="0"/>
              <a:buChar char="•"/>
            </a:pPr>
            <a:endParaRPr lang="en-GB" sz="190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900" dirty="0">
                <a:ea typeface="DengXian"/>
                <a:cs typeface="Calibri Light" panose="020F0302020204030204" pitchFamily="34" charset="0"/>
              </a:rPr>
              <a:t>Advance</a:t>
            </a:r>
            <a:r>
              <a:rPr lang="en-GB" sz="1900" dirty="0">
                <a:solidFill>
                  <a:schemeClr val="tx1"/>
                </a:solidFill>
                <a:ea typeface="DengXian"/>
                <a:cs typeface="Calibri Light" panose="020F0302020204030204" pitchFamily="34" charset="0"/>
              </a:rPr>
              <a:t> the digital transformation agenda </a:t>
            </a:r>
          </a:p>
          <a:p>
            <a:pPr marL="285750" lvl="2" indent="-285750">
              <a:lnSpc>
                <a:spcPct val="110000"/>
              </a:lnSpc>
              <a:buFont typeface="Arial" panose="020B0604020202020204" pitchFamily="34" charset="0"/>
              <a:buChar char="•"/>
            </a:pPr>
            <a:endParaRPr lang="en-GB" sz="1900" dirty="0">
              <a:solidFill>
                <a:schemeClr val="tx1"/>
              </a:solidFill>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900" dirty="0">
                <a:ea typeface="DengXian"/>
                <a:cs typeface="Calibri Light" panose="020F0302020204030204" pitchFamily="34" charset="0"/>
              </a:rPr>
              <a:t>Advise on policy formulation re. the circular economy, the green/blue economy</a:t>
            </a:r>
          </a:p>
        </p:txBody>
      </p:sp>
      <p:sp>
        <p:nvSpPr>
          <p:cNvPr id="7" name="Rectangle 6">
            <a:extLst>
              <a:ext uri="{FF2B5EF4-FFF2-40B4-BE49-F238E27FC236}">
                <a16:creationId xmlns:a16="http://schemas.microsoft.com/office/drawing/2014/main" id="{65D11C49-C30C-49BC-9908-ACEB30852692}"/>
              </a:ext>
            </a:extLst>
          </p:cNvPr>
          <p:cNvSpPr/>
          <p:nvPr/>
        </p:nvSpPr>
        <p:spPr>
          <a:xfrm>
            <a:off x="417766" y="1148802"/>
            <a:ext cx="2487359"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5 –CLIMATE CHANGE, ENV. &amp; NRM</a:t>
            </a:r>
            <a:endParaRPr lang="fr-FR" sz="16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EFA37FE-34F4-4268-8A8A-820984089A6F}"/>
              </a:ext>
            </a:extLst>
          </p:cNvPr>
          <p:cNvSpPr/>
          <p:nvPr/>
        </p:nvSpPr>
        <p:spPr>
          <a:xfrm>
            <a:off x="3094290" y="1167852"/>
            <a:ext cx="3116584"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500" b="1" dirty="0">
                <a:latin typeface="Arial" panose="020B0604020202020204" pitchFamily="34" charset="0"/>
                <a:ea typeface="Arial" charset="0"/>
                <a:cs typeface="Arial" panose="020B0604020202020204" pitchFamily="34" charset="0"/>
              </a:rPr>
              <a:t>SP 6 – GENDER EQUALITY &amp; WOMEN’S EMPOWERMENT</a:t>
            </a:r>
            <a:endParaRPr lang="fr-FR" sz="15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D9726116-56B0-4C96-8B2B-A4B748BA9E6E}"/>
              </a:ext>
            </a:extLst>
          </p:cNvPr>
          <p:cNvSpPr/>
          <p:nvPr/>
        </p:nvSpPr>
        <p:spPr>
          <a:xfrm>
            <a:off x="9121049" y="1159700"/>
            <a:ext cx="2639760"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7- C2 WESTERN AFRICA</a:t>
            </a:r>
          </a:p>
        </p:txBody>
      </p:sp>
      <p:sp>
        <p:nvSpPr>
          <p:cNvPr id="11" name="Rectangle 10">
            <a:extLst>
              <a:ext uri="{FF2B5EF4-FFF2-40B4-BE49-F238E27FC236}">
                <a16:creationId xmlns:a16="http://schemas.microsoft.com/office/drawing/2014/main" id="{AAD9FB22-3045-415E-8D0C-8E7058B4A0C9}"/>
              </a:ext>
            </a:extLst>
          </p:cNvPr>
          <p:cNvSpPr/>
          <p:nvPr/>
        </p:nvSpPr>
        <p:spPr>
          <a:xfrm>
            <a:off x="6332790" y="1148802"/>
            <a:ext cx="2639760"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b="1" dirty="0">
                <a:latin typeface="Arial" panose="020B0604020202020204" pitchFamily="34" charset="0"/>
                <a:ea typeface="Arial" charset="0"/>
                <a:cs typeface="Arial" panose="020B0604020202020204" pitchFamily="34" charset="0"/>
              </a:rPr>
              <a:t>SP 7- C1 SUBREGIONAL ACTIVITIES IN NORTHERN ACTIVITIES</a:t>
            </a:r>
          </a:p>
        </p:txBody>
      </p:sp>
      <p:sp>
        <p:nvSpPr>
          <p:cNvPr id="13" name="Rectangle 12">
            <a:extLst>
              <a:ext uri="{FF2B5EF4-FFF2-40B4-BE49-F238E27FC236}">
                <a16:creationId xmlns:a16="http://schemas.microsoft.com/office/drawing/2014/main" id="{147E94E3-E21D-4D88-AE90-1EB7D7FCBCE4}"/>
              </a:ext>
            </a:extLst>
          </p:cNvPr>
          <p:cNvSpPr/>
          <p:nvPr/>
        </p:nvSpPr>
        <p:spPr>
          <a:xfrm>
            <a:off x="3094290" y="1827325"/>
            <a:ext cx="3116584" cy="4647554"/>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dirty="0"/>
              <a:t>Strengthen capacity on measurement of gender inequality (using ECA’s </a:t>
            </a:r>
            <a:r>
              <a:rPr lang="en-GB" dirty="0">
                <a:effectLst/>
                <a:ea typeface="Calibri" panose="020F0502020204030204" pitchFamily="34" charset="0"/>
              </a:rPr>
              <a:t>African Gender &amp; Development Index </a:t>
            </a:r>
            <a:r>
              <a:rPr lang="en-GB" dirty="0">
                <a:ea typeface="Calibri" panose="020F0502020204030204" pitchFamily="34" charset="0"/>
              </a:rPr>
              <a:t>&amp;</a:t>
            </a:r>
            <a:r>
              <a:rPr lang="en-GB" dirty="0">
                <a:effectLst/>
                <a:ea typeface="Calibri" panose="020F0502020204030204" pitchFamily="34" charset="0"/>
              </a:rPr>
              <a:t> Africa Gender Index reporting tools)</a:t>
            </a:r>
          </a:p>
          <a:p>
            <a:pPr marL="0" lvl="2">
              <a:lnSpc>
                <a:spcPct val="110000"/>
              </a:lnSpc>
            </a:pPr>
            <a:endParaRPr lang="en-GB" dirty="0"/>
          </a:p>
          <a:p>
            <a:pPr marL="285750" lvl="2" indent="-285750">
              <a:lnSpc>
                <a:spcPct val="110000"/>
              </a:lnSpc>
              <a:buFont typeface="Arial" panose="020B0604020202020204" pitchFamily="34" charset="0"/>
              <a:buChar char="•"/>
            </a:pPr>
            <a:r>
              <a:rPr lang="en-GB" dirty="0"/>
              <a:t>Support the integration of a gender perspective in sectoral policies</a:t>
            </a:r>
          </a:p>
          <a:p>
            <a:pPr marL="285750" lvl="2" indent="-285750">
              <a:lnSpc>
                <a:spcPct val="110000"/>
              </a:lnSpc>
              <a:buFont typeface="Arial" panose="020B0604020202020204" pitchFamily="34" charset="0"/>
              <a:buChar char="•"/>
            </a:pPr>
            <a:endParaRPr lang="en-GB" dirty="0">
              <a:solidFill>
                <a:schemeClr val="tx1"/>
              </a:solidFill>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dirty="0">
                <a:ea typeface="DengXian"/>
                <a:cs typeface="Calibri Light" panose="020F0302020204030204" pitchFamily="34" charset="0"/>
              </a:rPr>
              <a:t>Str</a:t>
            </a:r>
            <a:r>
              <a:rPr lang="en-GB" dirty="0">
                <a:solidFill>
                  <a:schemeClr val="tx1"/>
                </a:solidFill>
                <a:ea typeface="DengXian"/>
                <a:cs typeface="Calibri Light" panose="020F0302020204030204" pitchFamily="34" charset="0"/>
              </a:rPr>
              <a:t>engthen capacity to address the gender digital divide</a:t>
            </a:r>
          </a:p>
        </p:txBody>
      </p:sp>
      <p:sp>
        <p:nvSpPr>
          <p:cNvPr id="14" name="Rectangle 13">
            <a:extLst>
              <a:ext uri="{FF2B5EF4-FFF2-40B4-BE49-F238E27FC236}">
                <a16:creationId xmlns:a16="http://schemas.microsoft.com/office/drawing/2014/main" id="{E8821A01-4C39-4213-BCBE-1EE0C600AA4B}"/>
              </a:ext>
            </a:extLst>
          </p:cNvPr>
          <p:cNvSpPr/>
          <p:nvPr/>
        </p:nvSpPr>
        <p:spPr>
          <a:xfrm>
            <a:off x="6400039" y="1860412"/>
            <a:ext cx="2572511" cy="4631396"/>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kern="700" spc="20" dirty="0">
                <a:ea typeface="Times New Roman" panose="02020603050405020304" pitchFamily="18" charset="0"/>
              </a:rPr>
              <a:t>Develop c</a:t>
            </a:r>
            <a:r>
              <a:rPr lang="en-GB" kern="700" spc="20" dirty="0">
                <a:effectLst/>
                <a:ea typeface="Times New Roman" panose="02020603050405020304" pitchFamily="18" charset="0"/>
              </a:rPr>
              <a:t>apacity </a:t>
            </a:r>
            <a:r>
              <a:rPr lang="en-US" kern="700" spc="20" dirty="0">
                <a:ea typeface="Times New Roman" panose="02020603050405020304" pitchFamily="18" charset="0"/>
              </a:rPr>
              <a:t>for</a:t>
            </a:r>
            <a:r>
              <a:rPr lang="en-US" kern="700" spc="20" dirty="0">
                <a:effectLst/>
                <a:ea typeface="Times New Roman" panose="02020603050405020304" pitchFamily="18" charset="0"/>
              </a:rPr>
              <a:t> evidence-based policies leveraging migrants’ economic contributions</a:t>
            </a:r>
          </a:p>
          <a:p>
            <a:pPr marL="285750" lvl="2" indent="-285750">
              <a:lnSpc>
                <a:spcPct val="110000"/>
              </a:lnSpc>
              <a:buFont typeface="Arial" panose="020B0604020202020204" pitchFamily="34" charset="0"/>
              <a:buChar char="•"/>
            </a:pPr>
            <a:endParaRPr lang="en-US" kern="700" spc="20" dirty="0">
              <a:effectLst/>
              <a:ea typeface="Times New Roman" panose="02020603050405020304" pitchFamily="18" charset="0"/>
            </a:endParaRPr>
          </a:p>
          <a:p>
            <a:pPr marL="285750" lvl="2" indent="-285750">
              <a:lnSpc>
                <a:spcPct val="110000"/>
              </a:lnSpc>
              <a:buFont typeface="Arial" panose="020B0604020202020204" pitchFamily="34" charset="0"/>
              <a:buChar char="•"/>
            </a:pPr>
            <a:r>
              <a:rPr lang="en-US" kern="700" spc="20" dirty="0">
                <a:ea typeface="DengXian"/>
                <a:cs typeface="Calibri Light" panose="020F0302020204030204" pitchFamily="34" charset="0"/>
              </a:rPr>
              <a:t>Support SMEs with a focus on employment creation &amp; the green economy</a:t>
            </a:r>
          </a:p>
          <a:p>
            <a:pPr marL="285750" lvl="2" indent="-285750">
              <a:lnSpc>
                <a:spcPct val="110000"/>
              </a:lnSpc>
              <a:buFont typeface="Arial" panose="020B0604020202020204" pitchFamily="34" charset="0"/>
              <a:buChar char="•"/>
            </a:pPr>
            <a:endParaRPr lang="en-US" kern="700" spc="2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US" kern="700" spc="20" dirty="0">
                <a:ea typeface="DengXian"/>
                <a:cs typeface="Calibri Light" panose="020F0302020204030204" pitchFamily="34" charset="0"/>
              </a:rPr>
              <a:t>Foster regional integration through the </a:t>
            </a:r>
            <a:r>
              <a:rPr lang="en-US" kern="700" spc="20" dirty="0" err="1">
                <a:ea typeface="DengXian"/>
                <a:cs typeface="Calibri Light" panose="020F0302020204030204" pitchFamily="34" charset="0"/>
              </a:rPr>
              <a:t>AfCFTA</a:t>
            </a:r>
            <a:r>
              <a:rPr lang="en-US" kern="700" spc="20" dirty="0">
                <a:ea typeface="DengXian"/>
                <a:cs typeface="Calibri Light" panose="020F0302020204030204" pitchFamily="34" charset="0"/>
              </a:rPr>
              <a:t> </a:t>
            </a:r>
          </a:p>
          <a:p>
            <a:pPr marL="0" lvl="2">
              <a:lnSpc>
                <a:spcPct val="110000"/>
              </a:lnSpc>
            </a:pPr>
            <a:endParaRPr kumimoji="0" lang="en-US" sz="1750" b="0" i="1" u="none" strike="noStrike" kern="700" cap="none" spc="20" normalizeH="0" baseline="0" noProof="0" dirty="0">
              <a:ln>
                <a:noFill/>
              </a:ln>
              <a:solidFill>
                <a:srgbClr val="000000">
                  <a:lumMod val="65000"/>
                  <a:lumOff val="35000"/>
                </a:srgbClr>
              </a:solidFill>
              <a:effectLst/>
              <a:uLnTx/>
              <a:uFillTx/>
              <a:latin typeface="Arial" panose="020B0604020202020204" pitchFamily="34" charset="0"/>
              <a:ea typeface="DengXian"/>
              <a:cs typeface="Calibri Light" panose="020F0302020204030204" pitchFamily="34" charset="0"/>
              <a:sym typeface="Arial" panose="020B0604020202020204" pitchFamily="34" charset="0"/>
            </a:endParaRPr>
          </a:p>
        </p:txBody>
      </p:sp>
      <p:sp>
        <p:nvSpPr>
          <p:cNvPr id="15" name="Rectangle 14">
            <a:extLst>
              <a:ext uri="{FF2B5EF4-FFF2-40B4-BE49-F238E27FC236}">
                <a16:creationId xmlns:a16="http://schemas.microsoft.com/office/drawing/2014/main" id="{2D76B1E9-19B3-4014-A481-EF45ECF8FC44}"/>
              </a:ext>
            </a:extLst>
          </p:cNvPr>
          <p:cNvSpPr/>
          <p:nvPr/>
        </p:nvSpPr>
        <p:spPr>
          <a:xfrm>
            <a:off x="9076563" y="1809166"/>
            <a:ext cx="2697671" cy="4683077"/>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sz="1600" dirty="0"/>
              <a:t>Support the establishment of a regional accountability mechanism (African Union’s Roadmap on harnessing the Demographic Dividend through investments in the youth)</a:t>
            </a:r>
          </a:p>
          <a:p>
            <a:pPr marL="285750" lvl="2" indent="-285750">
              <a:lnSpc>
                <a:spcPct val="110000"/>
              </a:lnSpc>
              <a:buFont typeface="Arial" panose="020B0604020202020204" pitchFamily="34" charset="0"/>
              <a:buChar char="•"/>
            </a:pPr>
            <a:endParaRPr lang="en-GB" sz="1600" dirty="0"/>
          </a:p>
          <a:p>
            <a:pPr marL="285750" lvl="2" indent="-285750">
              <a:lnSpc>
                <a:spcPct val="110000"/>
              </a:lnSpc>
              <a:buFont typeface="Arial" panose="020B0604020202020204" pitchFamily="34" charset="0"/>
              <a:buChar char="•"/>
            </a:pPr>
            <a:r>
              <a:rPr lang="en-GB" sz="1600" dirty="0"/>
              <a:t>Strengthen capacity re. the integration of the demographic dividend in planning/budget frameworks</a:t>
            </a:r>
          </a:p>
          <a:p>
            <a:pPr marL="285750" lvl="2" indent="-285750">
              <a:lnSpc>
                <a:spcPct val="110000"/>
              </a:lnSpc>
              <a:buFont typeface="Arial" panose="020B0604020202020204" pitchFamily="34" charset="0"/>
              <a:buChar char="•"/>
            </a:pPr>
            <a:endParaRPr lang="en-GB" sz="1600" dirty="0"/>
          </a:p>
          <a:p>
            <a:pPr marL="285750" lvl="2" indent="-285750">
              <a:lnSpc>
                <a:spcPct val="110000"/>
              </a:lnSpc>
              <a:buFont typeface="Arial" panose="020B0604020202020204" pitchFamily="34" charset="0"/>
              <a:buChar char="•"/>
            </a:pPr>
            <a:r>
              <a:rPr lang="en-GB" sz="1600" dirty="0"/>
              <a:t>Support national strategies on the </a:t>
            </a:r>
            <a:r>
              <a:rPr lang="en-GB" sz="1600" dirty="0" err="1"/>
              <a:t>AfCFTA</a:t>
            </a:r>
            <a:endParaRPr lang="en-GB" sz="1600" dirty="0"/>
          </a:p>
        </p:txBody>
      </p:sp>
    </p:spTree>
    <p:extLst>
      <p:ext uri="{BB962C8B-B14F-4D97-AF65-F5344CB8AC3E}">
        <p14:creationId xmlns:p14="http://schemas.microsoft.com/office/powerpoint/2010/main" val="203536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3882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dirty="0">
                <a:latin typeface="Arial" panose="020B0604020202020204" pitchFamily="34" charset="0"/>
                <a:cs typeface="Arial" panose="020B0604020202020204" pitchFamily="34" charset="0"/>
              </a:rPr>
              <a:t>Snapshot of 2024 </a:t>
            </a:r>
            <a:r>
              <a:rPr lang="en-US" sz="2400" b="1" dirty="0" err="1">
                <a:latin typeface="Arial" panose="020B0604020202020204" pitchFamily="34" charset="0"/>
                <a:cs typeface="Arial" panose="020B0604020202020204" pitchFamily="34" charset="0"/>
              </a:rPr>
              <a:t>Programme</a:t>
            </a:r>
            <a:r>
              <a:rPr lang="en-US" sz="2400" b="1" dirty="0">
                <a:latin typeface="Arial" panose="020B0604020202020204" pitchFamily="34" charset="0"/>
                <a:cs typeface="Arial" panose="020B0604020202020204" pitchFamily="34" charset="0"/>
              </a:rPr>
              <a:t> Plan per </a:t>
            </a:r>
            <a:r>
              <a:rPr lang="en-US" sz="2400" b="1" dirty="0" err="1">
                <a:latin typeface="Arial" panose="020B0604020202020204" pitchFamily="34" charset="0"/>
                <a:cs typeface="Arial" panose="020B0604020202020204" pitchFamily="34" charset="0"/>
              </a:rPr>
              <a:t>Subprogramme</a:t>
            </a:r>
            <a:r>
              <a:rPr lang="en-US" sz="2400" b="1" dirty="0">
                <a:latin typeface="Arial" panose="020B0604020202020204" pitchFamily="34" charset="0"/>
                <a:cs typeface="Arial" panose="020B0604020202020204" pitchFamily="34" charset="0"/>
              </a:rPr>
              <a:t> (SP)</a:t>
            </a:r>
          </a:p>
        </p:txBody>
      </p:sp>
      <p:sp>
        <p:nvSpPr>
          <p:cNvPr id="6" name="Rectangle 5">
            <a:extLst>
              <a:ext uri="{FF2B5EF4-FFF2-40B4-BE49-F238E27FC236}">
                <a16:creationId xmlns:a16="http://schemas.microsoft.com/office/drawing/2014/main" id="{3A4BEFFA-C3C1-4A5E-BB88-0CF66E8F50A4}"/>
              </a:ext>
            </a:extLst>
          </p:cNvPr>
          <p:cNvSpPr/>
          <p:nvPr/>
        </p:nvSpPr>
        <p:spPr>
          <a:xfrm>
            <a:off x="333376" y="1746121"/>
            <a:ext cx="2571750" cy="4547270"/>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US" sz="1650" kern="700" spc="20" dirty="0">
                <a:effectLst/>
                <a:ea typeface="Calibri" panose="020F0502020204030204" pitchFamily="34" charset="0"/>
              </a:rPr>
              <a:t>Support bankable projects on sustainable industrialization </a:t>
            </a:r>
            <a:r>
              <a:rPr lang="en-US" sz="1650" kern="700" spc="20" dirty="0">
                <a:ea typeface="Calibri" panose="020F0502020204030204" pitchFamily="34" charset="0"/>
              </a:rPr>
              <a:t>&amp;</a:t>
            </a:r>
            <a:r>
              <a:rPr lang="en-US" sz="1650" kern="700" spc="20" dirty="0">
                <a:effectLst/>
                <a:ea typeface="Calibri" panose="020F0502020204030204" pitchFamily="34" charset="0"/>
              </a:rPr>
              <a:t> economic diversification </a:t>
            </a:r>
            <a:endParaRPr lang="en-GB" sz="1650" dirty="0">
              <a:ea typeface="DengXian"/>
              <a:cs typeface="Calibri Light" panose="020F0302020204030204" pitchFamily="34" charset="0"/>
            </a:endParaRPr>
          </a:p>
          <a:p>
            <a:pPr marL="0" lvl="2">
              <a:lnSpc>
                <a:spcPct val="110000"/>
              </a:lnSpc>
            </a:pPr>
            <a:endParaRPr lang="en-GB" sz="1650" dirty="0">
              <a:solidFill>
                <a:schemeClr val="tx1"/>
              </a:solidFill>
              <a:latin typeface="Helvetica Neue" panose="020B0604020202020204"/>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US" sz="1650" kern="700" spc="20" dirty="0">
                <a:ea typeface="Calibri" panose="020F0502020204030204" pitchFamily="34" charset="0"/>
              </a:rPr>
              <a:t>S</a:t>
            </a:r>
            <a:r>
              <a:rPr lang="en-US" sz="1650" kern="700" spc="20" dirty="0">
                <a:effectLst/>
                <a:ea typeface="Calibri" panose="020F0502020204030204" pitchFamily="34" charset="0"/>
              </a:rPr>
              <a:t>trengthen capacity re. sustainable financing through mainstreaming of natural capital in national accounts </a:t>
            </a:r>
          </a:p>
          <a:p>
            <a:pPr marL="285750" lvl="2" indent="-285750">
              <a:lnSpc>
                <a:spcPct val="110000"/>
              </a:lnSpc>
              <a:buFont typeface="Arial" panose="020B0604020202020204" pitchFamily="34" charset="0"/>
              <a:buChar char="•"/>
            </a:pPr>
            <a:endParaRPr lang="en-US" sz="1650" kern="700" spc="2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US" sz="1650" kern="700" spc="20" dirty="0">
                <a:ea typeface="DengXian"/>
                <a:cs typeface="Calibri Light" panose="020F0302020204030204" pitchFamily="34" charset="0"/>
              </a:rPr>
              <a:t>Support the operationalization of the </a:t>
            </a:r>
            <a:r>
              <a:rPr lang="en-US" sz="1650" kern="700" spc="20" dirty="0" err="1">
                <a:ea typeface="DengXian"/>
                <a:cs typeface="Calibri Light" panose="020F0302020204030204" pitchFamily="34" charset="0"/>
              </a:rPr>
              <a:t>AfCFTA</a:t>
            </a:r>
            <a:r>
              <a:rPr lang="en-US" sz="1650" kern="700" spc="20" dirty="0">
                <a:ea typeface="DengXian"/>
                <a:cs typeface="Calibri Light" panose="020F0302020204030204" pitchFamily="34" charset="0"/>
              </a:rPr>
              <a:t> (incl. with RECs)</a:t>
            </a:r>
          </a:p>
        </p:txBody>
      </p:sp>
      <p:sp>
        <p:nvSpPr>
          <p:cNvPr id="7" name="Rectangle 6">
            <a:extLst>
              <a:ext uri="{FF2B5EF4-FFF2-40B4-BE49-F238E27FC236}">
                <a16:creationId xmlns:a16="http://schemas.microsoft.com/office/drawing/2014/main" id="{65D11C49-C30C-49BC-9908-ACEB30852692}"/>
              </a:ext>
            </a:extLst>
          </p:cNvPr>
          <p:cNvSpPr/>
          <p:nvPr/>
        </p:nvSpPr>
        <p:spPr>
          <a:xfrm>
            <a:off x="333376" y="1148802"/>
            <a:ext cx="2571749"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7- C3 CENTRAL AFRICA</a:t>
            </a:r>
            <a:endParaRPr lang="fr-FR" sz="1600" dirty="0">
              <a:latin typeface="Arial" panose="020B0604020202020204" pitchFamily="34" charset="0"/>
              <a:ea typeface="Arial" charset="0"/>
              <a:cs typeface="Arial" panose="020B0604020202020204" pitchFamily="34" charset="0"/>
            </a:endParaRPr>
          </a:p>
        </p:txBody>
      </p:sp>
      <p:sp>
        <p:nvSpPr>
          <p:cNvPr id="9" name="Rectangle 8">
            <a:extLst>
              <a:ext uri="{FF2B5EF4-FFF2-40B4-BE49-F238E27FC236}">
                <a16:creationId xmlns:a16="http://schemas.microsoft.com/office/drawing/2014/main" id="{7EFA37FE-34F4-4268-8A8A-820984089A6F}"/>
              </a:ext>
            </a:extLst>
          </p:cNvPr>
          <p:cNvSpPr/>
          <p:nvPr/>
        </p:nvSpPr>
        <p:spPr>
          <a:xfrm>
            <a:off x="3057526" y="1148802"/>
            <a:ext cx="2809874"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7- C4 EASTERN AFRICA</a:t>
            </a:r>
            <a:endParaRPr lang="fr-FR" sz="1600" dirty="0">
              <a:latin typeface="Arial" panose="020B0604020202020204" pitchFamily="34" charset="0"/>
              <a:ea typeface="Arial" charset="0"/>
              <a:cs typeface="Arial" panose="020B0604020202020204" pitchFamily="34" charset="0"/>
            </a:endParaRPr>
          </a:p>
        </p:txBody>
      </p:sp>
      <p:sp>
        <p:nvSpPr>
          <p:cNvPr id="10" name="Rectangle 9">
            <a:extLst>
              <a:ext uri="{FF2B5EF4-FFF2-40B4-BE49-F238E27FC236}">
                <a16:creationId xmlns:a16="http://schemas.microsoft.com/office/drawing/2014/main" id="{D9726116-56B0-4C96-8B2B-A4B748BA9E6E}"/>
              </a:ext>
            </a:extLst>
          </p:cNvPr>
          <p:cNvSpPr/>
          <p:nvPr/>
        </p:nvSpPr>
        <p:spPr>
          <a:xfrm>
            <a:off x="9155330" y="1163350"/>
            <a:ext cx="2487359" cy="5424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latin typeface="Arial" panose="020B0604020202020204" pitchFamily="34" charset="0"/>
                <a:ea typeface="Arial" charset="0"/>
                <a:cs typeface="Arial" panose="020B0604020202020204" pitchFamily="34" charset="0"/>
              </a:rPr>
              <a:t>SP 8 – ECONOMIC DEV. &amp;  PLANNING</a:t>
            </a:r>
            <a:endParaRPr lang="fr-FR" sz="1400" dirty="0">
              <a:latin typeface="Arial" panose="020B0604020202020204" pitchFamily="34" charset="0"/>
              <a:ea typeface="Arial" charset="0"/>
              <a:cs typeface="Arial" panose="020B0604020202020204" pitchFamily="34" charset="0"/>
            </a:endParaRPr>
          </a:p>
        </p:txBody>
      </p:sp>
      <p:sp>
        <p:nvSpPr>
          <p:cNvPr id="11" name="Rectangle 10">
            <a:extLst>
              <a:ext uri="{FF2B5EF4-FFF2-40B4-BE49-F238E27FC236}">
                <a16:creationId xmlns:a16="http://schemas.microsoft.com/office/drawing/2014/main" id="{AAD9FB22-3045-415E-8D0C-8E7058B4A0C9}"/>
              </a:ext>
            </a:extLst>
          </p:cNvPr>
          <p:cNvSpPr/>
          <p:nvPr/>
        </p:nvSpPr>
        <p:spPr>
          <a:xfrm>
            <a:off x="6019801" y="1148802"/>
            <a:ext cx="2943223"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7- C5  SOUTHERN AFRICA</a:t>
            </a:r>
          </a:p>
        </p:txBody>
      </p:sp>
      <p:sp>
        <p:nvSpPr>
          <p:cNvPr id="13" name="Rectangle 12">
            <a:extLst>
              <a:ext uri="{FF2B5EF4-FFF2-40B4-BE49-F238E27FC236}">
                <a16:creationId xmlns:a16="http://schemas.microsoft.com/office/drawing/2014/main" id="{147E94E3-E21D-4D88-AE90-1EB7D7FCBCE4}"/>
              </a:ext>
            </a:extLst>
          </p:cNvPr>
          <p:cNvSpPr/>
          <p:nvPr/>
        </p:nvSpPr>
        <p:spPr>
          <a:xfrm>
            <a:off x="3057526" y="1667714"/>
            <a:ext cx="2809874" cy="4826578"/>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sz="1650" dirty="0">
                <a:ea typeface="DengXian"/>
                <a:cs typeface="Calibri Light" panose="020F0302020204030204" pitchFamily="34" charset="0"/>
              </a:rPr>
              <a:t>Strengthen capacity on policy formulation on trade, the blue economy and tourism</a:t>
            </a:r>
          </a:p>
          <a:p>
            <a:pPr marL="285750" lvl="2" indent="-285750">
              <a:lnSpc>
                <a:spcPct val="110000"/>
              </a:lnSpc>
              <a:buFont typeface="Arial" panose="020B0604020202020204" pitchFamily="34" charset="0"/>
              <a:buChar char="•"/>
            </a:pPr>
            <a:endParaRPr lang="en-GB" sz="165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650" dirty="0">
                <a:ea typeface="DengXian"/>
                <a:cs typeface="Calibri Light" panose="020F0302020204030204" pitchFamily="34" charset="0"/>
              </a:rPr>
              <a:t>Support the operationalization of the </a:t>
            </a:r>
            <a:r>
              <a:rPr lang="en-GB" sz="1650" dirty="0" err="1">
                <a:ea typeface="DengXian"/>
                <a:cs typeface="Calibri Light" panose="020F0302020204030204" pitchFamily="34" charset="0"/>
              </a:rPr>
              <a:t>AfCFTA</a:t>
            </a:r>
            <a:endParaRPr lang="en-GB" sz="165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endParaRPr lang="en-GB" sz="1650" kern="700" spc="20" dirty="0">
              <a:solidFill>
                <a:srgbClr val="000000"/>
              </a:solidFill>
              <a:effectLst/>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650" kern="700" spc="20" dirty="0">
                <a:solidFill>
                  <a:srgbClr val="000000"/>
                </a:solidFill>
                <a:effectLst/>
                <a:ea typeface="Calibri" panose="020F0502020204030204" pitchFamily="34" charset="0"/>
              </a:rPr>
              <a:t>Engage in policy dialogue and provide training to promote transboundary investments </a:t>
            </a:r>
            <a:r>
              <a:rPr lang="en-GB" sz="1650" kern="700" spc="20" dirty="0">
                <a:solidFill>
                  <a:srgbClr val="000000"/>
                </a:solidFill>
                <a:ea typeface="Calibri" panose="020F0502020204030204" pitchFamily="34" charset="0"/>
              </a:rPr>
              <a:t>&amp;</a:t>
            </a:r>
            <a:r>
              <a:rPr lang="en-GB" sz="1650" kern="700" spc="20" dirty="0">
                <a:solidFill>
                  <a:srgbClr val="000000"/>
                </a:solidFill>
                <a:effectLst/>
                <a:ea typeface="Calibri" panose="020F0502020204030204" pitchFamily="34" charset="0"/>
              </a:rPr>
              <a:t> cost-effective trade logistics, incl. the creation </a:t>
            </a:r>
            <a:r>
              <a:rPr lang="en-GB" sz="1650" kern="700" spc="20" dirty="0">
                <a:solidFill>
                  <a:srgbClr val="000000"/>
                </a:solidFill>
                <a:ea typeface="Calibri" panose="020F0502020204030204" pitchFamily="34" charset="0"/>
              </a:rPr>
              <a:t>&amp;</a:t>
            </a:r>
            <a:r>
              <a:rPr lang="en-GB" sz="1650" kern="700" spc="20" dirty="0">
                <a:solidFill>
                  <a:srgbClr val="000000"/>
                </a:solidFill>
                <a:effectLst/>
                <a:ea typeface="Calibri" panose="020F0502020204030204" pitchFamily="34" charset="0"/>
              </a:rPr>
              <a:t> utilisation of digital platforms </a:t>
            </a:r>
          </a:p>
        </p:txBody>
      </p:sp>
      <p:sp>
        <p:nvSpPr>
          <p:cNvPr id="14" name="Rectangle 13">
            <a:extLst>
              <a:ext uri="{FF2B5EF4-FFF2-40B4-BE49-F238E27FC236}">
                <a16:creationId xmlns:a16="http://schemas.microsoft.com/office/drawing/2014/main" id="{E8821A01-4C39-4213-BCBE-1EE0C600AA4B}"/>
              </a:ext>
            </a:extLst>
          </p:cNvPr>
          <p:cNvSpPr/>
          <p:nvPr/>
        </p:nvSpPr>
        <p:spPr>
          <a:xfrm>
            <a:off x="6019802" y="1827325"/>
            <a:ext cx="2971798" cy="4547270"/>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sz="1650" dirty="0"/>
              <a:t>Support the alignment of national industrialization strategies with regional frameworks</a:t>
            </a:r>
          </a:p>
          <a:p>
            <a:pPr marL="285750" lvl="2" indent="-285750">
              <a:lnSpc>
                <a:spcPct val="110000"/>
              </a:lnSpc>
              <a:buFont typeface="Arial" panose="020B0604020202020204" pitchFamily="34" charset="0"/>
              <a:buChar char="•"/>
            </a:pPr>
            <a:endParaRPr lang="en-GB" sz="1650" dirty="0"/>
          </a:p>
          <a:p>
            <a:pPr marL="285750" lvl="2" indent="-285750">
              <a:lnSpc>
                <a:spcPct val="110000"/>
              </a:lnSpc>
              <a:buFont typeface="Arial" panose="020B0604020202020204" pitchFamily="34" charset="0"/>
              <a:buChar char="•"/>
            </a:pPr>
            <a:r>
              <a:rPr lang="en-GB" sz="1650" dirty="0">
                <a:solidFill>
                  <a:schemeClr val="tx1"/>
                </a:solidFill>
                <a:ea typeface="DengXian"/>
                <a:cs typeface="Calibri Light" panose="020F0302020204030204" pitchFamily="34" charset="0"/>
              </a:rPr>
              <a:t>Accelerate intraregional trade through the </a:t>
            </a:r>
            <a:r>
              <a:rPr lang="en-GB" sz="1650" dirty="0" err="1">
                <a:solidFill>
                  <a:schemeClr val="tx1"/>
                </a:solidFill>
                <a:ea typeface="DengXian"/>
                <a:cs typeface="Calibri Light" panose="020F0302020204030204" pitchFamily="34" charset="0"/>
              </a:rPr>
              <a:t>AfCFTA</a:t>
            </a:r>
            <a:endParaRPr lang="en-GB" sz="1650" dirty="0">
              <a:solidFill>
                <a:schemeClr val="tx1"/>
              </a:solidFill>
              <a:ea typeface="DengXian"/>
              <a:cs typeface="Calibri Light" panose="020F0302020204030204" pitchFamily="34" charset="0"/>
            </a:endParaRPr>
          </a:p>
          <a:p>
            <a:pPr marL="285750" lvl="2" indent="-285750">
              <a:lnSpc>
                <a:spcPct val="110000"/>
              </a:lnSpc>
              <a:buFont typeface="Arial" panose="020B0604020202020204" pitchFamily="34" charset="0"/>
              <a:buChar char="•"/>
            </a:pPr>
            <a:endParaRPr lang="en-GB" sz="165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650" dirty="0">
                <a:solidFill>
                  <a:schemeClr val="tx1"/>
                </a:solidFill>
                <a:ea typeface="DengXian"/>
                <a:cs typeface="Calibri Light" panose="020F0302020204030204" pitchFamily="34" charset="0"/>
              </a:rPr>
              <a:t>Enhance industrialization through private sector development (</a:t>
            </a:r>
            <a:r>
              <a:rPr lang="en-GB" sz="1650" dirty="0">
                <a:effectLst/>
                <a:ea typeface="Calibri" panose="020F0502020204030204" pitchFamily="34" charset="0"/>
              </a:rPr>
              <a:t>advance the implementation of the SADC industrialization strategy and road map (2015–2063) and the COMESA industrial policy (2015–2030))</a:t>
            </a:r>
            <a:endParaRPr kumimoji="0" lang="en-GB" sz="1650" b="0" i="1" u="none" strike="noStrike" kern="1200" cap="none" spc="0" normalizeH="0" baseline="0" noProof="0" dirty="0">
              <a:ln>
                <a:noFill/>
              </a:ln>
              <a:solidFill>
                <a:srgbClr val="000000">
                  <a:lumMod val="65000"/>
                  <a:lumOff val="35000"/>
                </a:srgbClr>
              </a:solidFill>
              <a:effectLst/>
              <a:uLnTx/>
              <a:uFillTx/>
              <a:ea typeface="SimSun" panose="02010600030101010101" pitchFamily="2" charset="-122"/>
              <a:cs typeface="Calibri Light" panose="020F0302020204030204" pitchFamily="34" charset="0"/>
              <a:sym typeface="Arial" panose="020B0604020202020204" pitchFamily="34" charset="0"/>
            </a:endParaRPr>
          </a:p>
        </p:txBody>
      </p:sp>
      <p:sp>
        <p:nvSpPr>
          <p:cNvPr id="15" name="Rectangle 14">
            <a:extLst>
              <a:ext uri="{FF2B5EF4-FFF2-40B4-BE49-F238E27FC236}">
                <a16:creationId xmlns:a16="http://schemas.microsoft.com/office/drawing/2014/main" id="{2D76B1E9-19B3-4014-A481-EF45ECF8FC44}"/>
              </a:ext>
            </a:extLst>
          </p:cNvPr>
          <p:cNvSpPr/>
          <p:nvPr/>
        </p:nvSpPr>
        <p:spPr>
          <a:xfrm>
            <a:off x="9183905" y="1827325"/>
            <a:ext cx="2487359" cy="4539704"/>
          </a:xfrm>
          <a:prstGeom prst="rect">
            <a:avLst/>
          </a:prstGeom>
          <a:solidFill>
            <a:srgbClr val="E3F5E5"/>
          </a:solidFill>
        </p:spPr>
        <p:txBody>
          <a:bodyPr wrap="square">
            <a:spAutoFit/>
          </a:bodyPr>
          <a:lstStyle/>
          <a:p>
            <a:pPr marL="285750" lvl="2" indent="-285750">
              <a:lnSpc>
                <a:spcPct val="110000"/>
              </a:lnSpc>
              <a:buFont typeface="Arial" panose="020B0604020202020204" pitchFamily="34" charset="0"/>
              <a:buChar char="•"/>
            </a:pPr>
            <a:r>
              <a:rPr lang="en-GB" sz="1550" dirty="0"/>
              <a:t>Support the integration of social protection into development planning &amp; economic analysis</a:t>
            </a:r>
          </a:p>
          <a:p>
            <a:pPr marL="285750" lvl="2" indent="-285750">
              <a:lnSpc>
                <a:spcPct val="110000"/>
              </a:lnSpc>
              <a:buFont typeface="Arial" panose="020B0604020202020204" pitchFamily="34" charset="0"/>
              <a:buChar char="•"/>
            </a:pPr>
            <a:endParaRPr lang="en-GB" sz="1550" dirty="0"/>
          </a:p>
          <a:p>
            <a:pPr marL="285750" lvl="2" indent="-285750">
              <a:lnSpc>
                <a:spcPct val="110000"/>
              </a:lnSpc>
              <a:buFont typeface="Arial" panose="020B0604020202020204" pitchFamily="34" charset="0"/>
              <a:buChar char="•"/>
            </a:pPr>
            <a:r>
              <a:rPr lang="en-GB" sz="1550" dirty="0">
                <a:ea typeface="DengXian"/>
                <a:cs typeface="Calibri Light" panose="020F0302020204030204" pitchFamily="34" charset="0"/>
              </a:rPr>
              <a:t>Strengthen capacity to mainstream risk management into policy planning</a:t>
            </a:r>
          </a:p>
          <a:p>
            <a:pPr marL="285750" lvl="2" indent="-285750">
              <a:lnSpc>
                <a:spcPct val="110000"/>
              </a:lnSpc>
              <a:buFont typeface="Arial" panose="020B0604020202020204" pitchFamily="34" charset="0"/>
              <a:buChar char="•"/>
            </a:pPr>
            <a:endParaRPr lang="en-GB" sz="1550"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sz="1550" dirty="0">
                <a:effectLst/>
                <a:ea typeface="Calibri" panose="020F0502020204030204" pitchFamily="34" charset="0"/>
                <a:cs typeface="Calibri" panose="020F0502020204030204" pitchFamily="34" charset="0"/>
              </a:rPr>
              <a:t>Promote peer learning and collaboration among African development planners through communities of practice, </a:t>
            </a:r>
            <a:r>
              <a:rPr lang="en-GB" sz="1550" dirty="0">
                <a:ea typeface="Calibri" panose="020F0502020204030204" pitchFamily="34" charset="0"/>
                <a:cs typeface="Calibri" panose="020F0502020204030204" pitchFamily="34" charset="0"/>
              </a:rPr>
              <a:t>access to </a:t>
            </a:r>
            <a:r>
              <a:rPr lang="en-GB" sz="1550" dirty="0">
                <a:effectLst/>
                <a:ea typeface="Calibri" panose="020F0502020204030204" pitchFamily="34" charset="0"/>
                <a:cs typeface="Calibri" panose="020F0502020204030204" pitchFamily="34" charset="0"/>
              </a:rPr>
              <a:t>digitized knowledge repository</a:t>
            </a:r>
            <a:endParaRPr kumimoji="0" lang="en-GB" sz="1550" b="0" i="1" u="none" strike="noStrike" kern="1200" cap="none" spc="0" normalizeH="0" baseline="0" noProof="0" dirty="0">
              <a:ln>
                <a:noFill/>
              </a:ln>
              <a:solidFill>
                <a:srgbClr val="000000">
                  <a:lumMod val="65000"/>
                  <a:lumOff val="35000"/>
                </a:srgbClr>
              </a:solidFill>
              <a:effectLst/>
              <a:uLnTx/>
              <a:uFillTx/>
              <a:ea typeface="SimSun" panose="02010600030101010101" pitchFamily="2" charset="-122"/>
              <a:cs typeface="Calibri Light" panose="020F0302020204030204" pitchFamily="34" charset="0"/>
              <a:sym typeface="Arial" panose="020B0604020202020204" pitchFamily="34" charset="0"/>
            </a:endParaRPr>
          </a:p>
        </p:txBody>
      </p:sp>
    </p:spTree>
    <p:extLst>
      <p:ext uri="{BB962C8B-B14F-4D97-AF65-F5344CB8AC3E}">
        <p14:creationId xmlns:p14="http://schemas.microsoft.com/office/powerpoint/2010/main" val="300436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3882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dirty="0">
                <a:latin typeface="Arial" panose="020B0604020202020204" pitchFamily="34" charset="0"/>
                <a:cs typeface="Arial" panose="020B0604020202020204" pitchFamily="34" charset="0"/>
              </a:rPr>
              <a:t>Snapshot of 2024 </a:t>
            </a:r>
            <a:r>
              <a:rPr lang="en-US" sz="2400" b="1" dirty="0" err="1">
                <a:latin typeface="Arial" panose="020B0604020202020204" pitchFamily="34" charset="0"/>
                <a:cs typeface="Arial" panose="020B0604020202020204" pitchFamily="34" charset="0"/>
              </a:rPr>
              <a:t>Programme</a:t>
            </a:r>
            <a:r>
              <a:rPr lang="en-US" sz="2400" b="1" dirty="0">
                <a:latin typeface="Arial" panose="020B0604020202020204" pitchFamily="34" charset="0"/>
                <a:cs typeface="Arial" panose="020B0604020202020204" pitchFamily="34" charset="0"/>
              </a:rPr>
              <a:t> Plan per </a:t>
            </a:r>
            <a:r>
              <a:rPr lang="en-US" sz="2400" b="1" dirty="0" err="1">
                <a:latin typeface="Arial" panose="020B0604020202020204" pitchFamily="34" charset="0"/>
                <a:cs typeface="Arial" panose="020B0604020202020204" pitchFamily="34" charset="0"/>
              </a:rPr>
              <a:t>Subprogramme</a:t>
            </a:r>
            <a:r>
              <a:rPr lang="en-US" sz="2400" b="1" dirty="0">
                <a:latin typeface="Arial" panose="020B0604020202020204" pitchFamily="34" charset="0"/>
                <a:cs typeface="Arial" panose="020B0604020202020204" pitchFamily="34" charset="0"/>
              </a:rPr>
              <a:t> (SP)</a:t>
            </a:r>
          </a:p>
        </p:txBody>
      </p:sp>
      <p:sp>
        <p:nvSpPr>
          <p:cNvPr id="6" name="Rectangle 5">
            <a:extLst>
              <a:ext uri="{FF2B5EF4-FFF2-40B4-BE49-F238E27FC236}">
                <a16:creationId xmlns:a16="http://schemas.microsoft.com/office/drawing/2014/main" id="{3A4BEFFA-C3C1-4A5E-BB88-0CF66E8F50A4}"/>
              </a:ext>
            </a:extLst>
          </p:cNvPr>
          <p:cNvSpPr/>
          <p:nvPr/>
        </p:nvSpPr>
        <p:spPr>
          <a:xfrm>
            <a:off x="417766" y="1827326"/>
            <a:ext cx="4278059" cy="4647554"/>
          </a:xfrm>
          <a:prstGeom prst="rect">
            <a:avLst/>
          </a:prstGeom>
          <a:solidFill>
            <a:srgbClr val="E2E9F6"/>
          </a:solidFill>
        </p:spPr>
        <p:txBody>
          <a:bodyPr wrap="square">
            <a:spAutoFit/>
          </a:bodyPr>
          <a:lstStyle/>
          <a:p>
            <a:pPr marL="285750" lvl="2" indent="-285750">
              <a:lnSpc>
                <a:spcPct val="110000"/>
              </a:lnSpc>
              <a:buFont typeface="Arial" panose="020B0604020202020204" pitchFamily="34" charset="0"/>
              <a:buChar char="•"/>
            </a:pPr>
            <a:r>
              <a:rPr lang="en-GB" dirty="0"/>
              <a:t>Strengthen capacity of local governments to design policies for financial sustainability</a:t>
            </a:r>
          </a:p>
          <a:p>
            <a:pPr marL="285750" lvl="2" indent="-285750">
              <a:lnSpc>
                <a:spcPct val="110000"/>
              </a:lnSpc>
              <a:buFont typeface="Arial" panose="020B0604020202020204" pitchFamily="34" charset="0"/>
              <a:buChar char="•"/>
            </a:pPr>
            <a:endParaRPr lang="en-GB" dirty="0"/>
          </a:p>
          <a:p>
            <a:pPr marL="285750" lvl="2" indent="-285750">
              <a:lnSpc>
                <a:spcPct val="110000"/>
              </a:lnSpc>
              <a:buFont typeface="Arial" panose="020B0604020202020204" pitchFamily="34" charset="0"/>
              <a:buChar char="•"/>
            </a:pPr>
            <a:r>
              <a:rPr lang="en-GB" dirty="0"/>
              <a:t>Enhance capacity on design of inclusive youth policies</a:t>
            </a:r>
          </a:p>
          <a:p>
            <a:pPr marL="0" lvl="2">
              <a:lnSpc>
                <a:spcPct val="110000"/>
              </a:lnSpc>
            </a:pPr>
            <a:endParaRPr lang="en-GB" dirty="0">
              <a:ea typeface="DengXian"/>
              <a:cs typeface="Calibri Light" panose="020F0302020204030204" pitchFamily="34" charset="0"/>
            </a:endParaRPr>
          </a:p>
          <a:p>
            <a:pPr marL="285750" lvl="2" indent="-285750">
              <a:lnSpc>
                <a:spcPct val="110000"/>
              </a:lnSpc>
              <a:buFont typeface="Arial" panose="020B0604020202020204" pitchFamily="34" charset="0"/>
              <a:buChar char="•"/>
            </a:pPr>
            <a:r>
              <a:rPr lang="en-GB" dirty="0">
                <a:effectLst/>
                <a:ea typeface="Calibri" panose="020F0502020204030204" pitchFamily="34" charset="0"/>
                <a:cs typeface="Calibri" panose="020F0502020204030204" pitchFamily="34" charset="0"/>
              </a:rPr>
              <a:t>Develop analytical knowledge re. the Global Compact for Safe, Orderly and Regular Migration, the Madrid International Plan of Action on Ageing, the Programme of Action of the International Conference on Population and Development, the Addis Ababa Declaration on Population among others</a:t>
            </a:r>
            <a:endParaRPr kumimoji="0" lang="en-GB" b="0" i="1" u="none" strike="noStrike" kern="1200" cap="none" spc="0" normalizeH="0" baseline="0" noProof="0" dirty="0">
              <a:ln>
                <a:noFill/>
              </a:ln>
              <a:solidFill>
                <a:srgbClr val="000000">
                  <a:lumMod val="65000"/>
                  <a:lumOff val="35000"/>
                </a:srgbClr>
              </a:solidFill>
              <a:effectLst/>
              <a:uLnTx/>
              <a:uFillTx/>
              <a:ea typeface="SimSun" panose="02010600030101010101" pitchFamily="2" charset="-122"/>
              <a:cs typeface="Calibri Light" panose="020F0302020204030204" pitchFamily="34" charset="0"/>
              <a:sym typeface="Arial" panose="020B0604020202020204" pitchFamily="34" charset="0"/>
            </a:endParaRPr>
          </a:p>
        </p:txBody>
      </p:sp>
      <p:sp>
        <p:nvSpPr>
          <p:cNvPr id="7" name="Rectangle 6">
            <a:extLst>
              <a:ext uri="{FF2B5EF4-FFF2-40B4-BE49-F238E27FC236}">
                <a16:creationId xmlns:a16="http://schemas.microsoft.com/office/drawing/2014/main" id="{65D11C49-C30C-49BC-9908-ACEB30852692}"/>
              </a:ext>
            </a:extLst>
          </p:cNvPr>
          <p:cNvSpPr/>
          <p:nvPr/>
        </p:nvSpPr>
        <p:spPr>
          <a:xfrm>
            <a:off x="417765" y="1148802"/>
            <a:ext cx="4278058" cy="542464"/>
          </a:xfrm>
          <a:prstGeom prst="rect">
            <a:avLst/>
          </a:prstGeom>
          <a:solidFill>
            <a:srgbClr val="628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latin typeface="Arial" panose="020B0604020202020204" pitchFamily="34" charset="0"/>
                <a:ea typeface="Arial" charset="0"/>
                <a:cs typeface="Arial" panose="020B0604020202020204" pitchFamily="34" charset="0"/>
              </a:rPr>
              <a:t>SP 9- POVERTY, INEQUALITY &amp; SOCIAL POLICY </a:t>
            </a:r>
            <a:endParaRPr lang="fr-FR" sz="1600" dirty="0">
              <a:latin typeface="Arial" panose="020B0604020202020204" pitchFamily="34" charset="0"/>
              <a:ea typeface="Arial" charset="0"/>
              <a:cs typeface="Arial" panose="020B0604020202020204" pitchFamily="34" charset="0"/>
            </a:endParaRPr>
          </a:p>
        </p:txBody>
      </p:sp>
      <p:sp>
        <p:nvSpPr>
          <p:cNvPr id="10" name="Rectangle 9">
            <a:extLst>
              <a:ext uri="{FF2B5EF4-FFF2-40B4-BE49-F238E27FC236}">
                <a16:creationId xmlns:a16="http://schemas.microsoft.com/office/drawing/2014/main" id="{D9726116-56B0-4C96-8B2B-A4B748BA9E6E}"/>
              </a:ext>
            </a:extLst>
          </p:cNvPr>
          <p:cNvSpPr/>
          <p:nvPr/>
        </p:nvSpPr>
        <p:spPr>
          <a:xfrm>
            <a:off x="5353051" y="1148802"/>
            <a:ext cx="6315074" cy="5424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700" b="1" dirty="0">
                <a:latin typeface="Arial" charset="0"/>
                <a:ea typeface="Arial" charset="0"/>
                <a:cs typeface="Arial" charset="0"/>
              </a:rPr>
              <a:t>CROSS-CUTTING ISSUES</a:t>
            </a:r>
          </a:p>
        </p:txBody>
      </p:sp>
      <p:sp>
        <p:nvSpPr>
          <p:cNvPr id="15" name="Rectangle 14">
            <a:extLst>
              <a:ext uri="{FF2B5EF4-FFF2-40B4-BE49-F238E27FC236}">
                <a16:creationId xmlns:a16="http://schemas.microsoft.com/office/drawing/2014/main" id="{2D76B1E9-19B3-4014-A481-EF45ECF8FC44}"/>
              </a:ext>
            </a:extLst>
          </p:cNvPr>
          <p:cNvSpPr/>
          <p:nvPr/>
        </p:nvSpPr>
        <p:spPr>
          <a:xfrm>
            <a:off x="5353050" y="1827325"/>
            <a:ext cx="6315074" cy="4647554"/>
          </a:xfrm>
          <a:prstGeom prst="rect">
            <a:avLst/>
          </a:prstGeom>
          <a:solidFill>
            <a:srgbClr val="F8DECC"/>
          </a:solidFill>
        </p:spPr>
        <p:txBody>
          <a:bodyPr wrap="square">
            <a:spAutoFit/>
          </a:bodyPr>
          <a:lstStyle/>
          <a:p>
            <a:pPr marL="285750" lvl="2" indent="-285750">
              <a:lnSpc>
                <a:spcPct val="110000"/>
              </a:lnSpc>
              <a:buFont typeface="Arial" panose="020B0604020202020204" pitchFamily="34" charset="0"/>
              <a:buChar char="•"/>
            </a:pPr>
            <a:r>
              <a:rPr lang="en-GB" dirty="0">
                <a:effectLst/>
                <a:latin typeface="Calibri" panose="020F0502020204030204" pitchFamily="34" charset="0"/>
                <a:ea typeface="Calibri" panose="020F0502020204030204" pitchFamily="34" charset="0"/>
              </a:rPr>
              <a:t>ECA will continue to integrate a gender perspective in its operational activities, deliverables and results.</a:t>
            </a:r>
          </a:p>
          <a:p>
            <a:pPr marL="285750" lvl="2" indent="-285750">
              <a:lnSpc>
                <a:spcPct val="110000"/>
              </a:lnSpc>
              <a:buFont typeface="Arial" panose="020B0604020202020204" pitchFamily="34" charset="0"/>
              <a:buChar char="•"/>
            </a:pPr>
            <a:endParaRPr lang="en-GB" dirty="0">
              <a:effectLst/>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dirty="0">
                <a:effectLst/>
                <a:latin typeface="Calibri" panose="020F0502020204030204" pitchFamily="34" charset="0"/>
                <a:ea typeface="Calibri" panose="020F0502020204030204" pitchFamily="34" charset="0"/>
              </a:rPr>
              <a:t>In line with the United Nations Disability Inclusion Strategy, ECA will pursue the implementation of measures to ensure the inclusion of persons with disabilities.</a:t>
            </a:r>
          </a:p>
          <a:p>
            <a:pPr marL="285750" lvl="2" indent="-285750">
              <a:lnSpc>
                <a:spcPct val="110000"/>
              </a:lnSpc>
              <a:buFont typeface="Arial" panose="020B0604020202020204" pitchFamily="34" charset="0"/>
              <a:buChar char="•"/>
            </a:pPr>
            <a:endParaRPr lang="en-GB" dirty="0">
              <a:effectLst/>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dirty="0">
                <a:latin typeface="Calibri" panose="020F0502020204030204" pitchFamily="34" charset="0"/>
                <a:ea typeface="Calibri" panose="020F0502020204030204" pitchFamily="34" charset="0"/>
              </a:rPr>
              <a:t>ECA will ensure that the findings of evaluations completed feed back into the 2024 programme plan.</a:t>
            </a:r>
          </a:p>
          <a:p>
            <a:pPr marL="285750" lvl="2" indent="-285750">
              <a:lnSpc>
                <a:spcPct val="110000"/>
              </a:lnSpc>
              <a:buFont typeface="Arial" panose="020B0604020202020204" pitchFamily="34" charset="0"/>
              <a:buChar char="•"/>
            </a:pPr>
            <a:endParaRPr lang="en-GB" dirty="0">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dirty="0">
                <a:effectLst/>
                <a:latin typeface="Calibri" panose="020F0502020204030204" pitchFamily="34" charset="0"/>
                <a:ea typeface="Calibri" panose="020F0502020204030204" pitchFamily="34" charset="0"/>
              </a:rPr>
              <a:t>ECA will </a:t>
            </a:r>
            <a:r>
              <a:rPr lang="en-GB" dirty="0">
                <a:latin typeface="Calibri" panose="020F0502020204030204" pitchFamily="34" charset="0"/>
                <a:ea typeface="Calibri" panose="020F0502020204030204" pitchFamily="34" charset="0"/>
              </a:rPr>
              <a:t>enhance its joint planning and delivery mechanism among and between subprogrammes.</a:t>
            </a:r>
          </a:p>
          <a:p>
            <a:pPr marL="285750" lvl="2" indent="-285750">
              <a:lnSpc>
                <a:spcPct val="110000"/>
              </a:lnSpc>
              <a:buFont typeface="Arial" panose="020B0604020202020204" pitchFamily="34" charset="0"/>
              <a:buChar char="•"/>
            </a:pPr>
            <a:endParaRPr lang="en-GB" dirty="0">
              <a:latin typeface="Calibri" panose="020F0502020204030204" pitchFamily="34" charset="0"/>
              <a:ea typeface="Calibri" panose="020F0502020204030204" pitchFamily="34" charset="0"/>
            </a:endParaRPr>
          </a:p>
          <a:p>
            <a:pPr marL="285750" lvl="2" indent="-285750">
              <a:lnSpc>
                <a:spcPct val="110000"/>
              </a:lnSpc>
              <a:buFont typeface="Arial" panose="020B0604020202020204" pitchFamily="34" charset="0"/>
              <a:buChar char="•"/>
            </a:pPr>
            <a:r>
              <a:rPr lang="en-GB" dirty="0">
                <a:effectLst/>
                <a:latin typeface="Calibri" panose="020F0502020204030204" pitchFamily="34" charset="0"/>
                <a:ea typeface="Calibri" panose="020F0502020204030204" pitchFamily="34" charset="0"/>
              </a:rPr>
              <a:t>ECA will continue to ensure a sound resource utilization rate while implementing the 2024 programme plan.</a:t>
            </a:r>
          </a:p>
        </p:txBody>
      </p:sp>
    </p:spTree>
    <p:extLst>
      <p:ext uri="{BB962C8B-B14F-4D97-AF65-F5344CB8AC3E}">
        <p14:creationId xmlns:p14="http://schemas.microsoft.com/office/powerpoint/2010/main" val="289025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5061958" y="3007223"/>
            <a:ext cx="1865858" cy="3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2321"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4187566" y="3658169"/>
            <a:ext cx="3765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00" dirty="0">
                <a:solidFill>
                  <a:schemeClr val="accent1">
                    <a:lumMod val="75000"/>
                  </a:schemeClr>
                </a:solidFill>
                <a:latin typeface="Lato" pitchFamily="34" charset="0"/>
                <a:cs typeface="Lato" pitchFamily="34" charset="0"/>
                <a:sym typeface="Lato" pitchFamily="34" charset="0"/>
              </a:rPr>
              <a:t>Follow the conversation: #COM2023</a:t>
            </a:r>
          </a:p>
        </p:txBody>
      </p:sp>
      <p:sp>
        <p:nvSpPr>
          <p:cNvPr id="4" name="Rectangle 7"/>
          <p:cNvSpPr>
            <a:spLocks/>
          </p:cNvSpPr>
          <p:nvPr/>
        </p:nvSpPr>
        <p:spPr bwMode="auto">
          <a:xfrm>
            <a:off x="3907624" y="3940331"/>
            <a:ext cx="4481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2000" b="1" dirty="0">
                <a:solidFill>
                  <a:schemeClr val="accent1">
                    <a:lumMod val="75000"/>
                  </a:schemeClr>
                </a:solidFill>
                <a:latin typeface="Avenir Book"/>
              </a:rPr>
              <a:t>More: </a:t>
            </a:r>
            <a:r>
              <a:rPr lang="en-US" altLang="en-US" sz="2000" b="1" dirty="0">
                <a:solidFill>
                  <a:schemeClr val="accent1">
                    <a:lumMod val="75000"/>
                  </a:schemeClr>
                </a:solidFill>
                <a:latin typeface="Avenir Book"/>
                <a:hlinkClick r:id="rId2"/>
              </a:rPr>
              <a:t>www.uneca.org/cfm2023</a:t>
            </a:r>
            <a:r>
              <a:rPr lang="en-US" altLang="en-US" sz="2000" b="1" dirty="0">
                <a:solidFill>
                  <a:schemeClr val="accent1">
                    <a:lumMod val="75000"/>
                  </a:schemeClr>
                </a:solidFill>
                <a:latin typeface="Avenir Book"/>
              </a:rPr>
              <a:t> </a:t>
            </a:r>
          </a:p>
        </p:txBody>
      </p:sp>
    </p:spTree>
    <p:extLst>
      <p:ext uri="{BB962C8B-B14F-4D97-AF65-F5344CB8AC3E}">
        <p14:creationId xmlns:p14="http://schemas.microsoft.com/office/powerpoint/2010/main" val="41267177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795</TotalTime>
  <Words>871</Words>
  <Application>Microsoft Office PowerPoint</Application>
  <PresentationFormat>Widescreen</PresentationFormat>
  <Paragraphs>135</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Avenir Book</vt:lpstr>
      <vt:lpstr>Casanova Scotia</vt:lpstr>
      <vt:lpstr>Economica</vt:lpstr>
      <vt:lpstr>Helvetica Neue</vt:lpstr>
      <vt:lpstr>Lato</vt:lpstr>
      <vt:lpstr>Arial</vt:lpstr>
      <vt:lpstr>Calibri</vt:lpstr>
      <vt:lpstr>Calibri Light</vt:lpstr>
      <vt:lpstr>Lucida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Afework Temtime</cp:lastModifiedBy>
  <cp:revision>33</cp:revision>
  <dcterms:created xsi:type="dcterms:W3CDTF">2023-01-03T08:00:30Z</dcterms:created>
  <dcterms:modified xsi:type="dcterms:W3CDTF">2023-03-15T06:28:21Z</dcterms:modified>
</cp:coreProperties>
</file>