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3_9AEE9AE3.xml" ContentType="application/vnd.ms-powerpoint.comments+xml"/>
  <Override PartName="/ppt/comments/modernComment_115_430C877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9" r:id="rId3"/>
    <p:sldId id="296" r:id="rId4"/>
    <p:sldId id="2147377451" r:id="rId5"/>
    <p:sldId id="267" r:id="rId6"/>
    <p:sldId id="266" r:id="rId7"/>
    <p:sldId id="258" r:id="rId8"/>
    <p:sldId id="259" r:id="rId9"/>
    <p:sldId id="294" r:id="rId10"/>
    <p:sldId id="277" r:id="rId11"/>
    <p:sldId id="272" r:id="rId12"/>
    <p:sldId id="271" r:id="rId13"/>
    <p:sldId id="2147377453" r:id="rId14"/>
    <p:sldId id="289" r:id="rId15"/>
    <p:sldId id="276" r:id="rId16"/>
    <p:sldId id="278" r:id="rId17"/>
    <p:sldId id="2147377456" r:id="rId18"/>
    <p:sldId id="292" r:id="rId19"/>
    <p:sldId id="297" r:id="rId20"/>
    <p:sldId id="2147377457" r:id="rId21"/>
    <p:sldId id="2147377458" r:id="rId22"/>
    <p:sldId id="261" r:id="rId23"/>
    <p:sldId id="281" r:id="rId24"/>
    <p:sldId id="2147377460" r:id="rId25"/>
    <p:sldId id="287" r:id="rId26"/>
    <p:sldId id="284" r:id="rId27"/>
    <p:sldId id="286" r:id="rId28"/>
    <p:sldId id="263" r:id="rId29"/>
    <p:sldId id="305" r:id="rId30"/>
    <p:sldId id="264" r:id="rId31"/>
    <p:sldId id="257" r:id="rId32"/>
    <p:sldId id="308" r:id="rId33"/>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D623C2-0330-90CE-D0CC-18E0A9B02D9D}" name="Jane Wangui Muthumbi" initials="JM" userId="S::jane.muthumbi1@un.org::5e7e25b2-7250-4483-885c-f7f8831516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56B31-F3A3-4D40-9D61-AA6806D72A85}" v="1" dt="2026-03-23T05:41:25.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7" d="100"/>
          <a:sy n="57" d="100"/>
        </p:scale>
        <p:origin x="992" y="3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ocuments\Director%20work%20on%20employment\Data%20visualis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schwidrowski\Downloads\WPP2024_POP_F01_1_POPULATION_SINGLE_AGE_BOTH_SEX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indicators'!$E$58</c:f>
              <c:strCache>
                <c:ptCount val="1"/>
                <c:pt idx="0">
                  <c:v>Africa</c:v>
                </c:pt>
              </c:strCache>
            </c:strRef>
          </c:tx>
          <c:spPr>
            <a:ln w="50800" cap="rnd">
              <a:solidFill>
                <a:srgbClr val="C00000"/>
              </a:solidFill>
              <a:round/>
            </a:ln>
            <a:effectLst/>
          </c:spPr>
          <c:marker>
            <c:symbol val="none"/>
          </c:marker>
          <c:cat>
            <c:numRef>
              <c:f>'Population indicators'!$F$57:$M$57</c:f>
              <c:numCache>
                <c:formatCode>General</c:formatCode>
                <c:ptCount val="8"/>
                <c:pt idx="0">
                  <c:v>1990</c:v>
                </c:pt>
                <c:pt idx="1">
                  <c:v>1995</c:v>
                </c:pt>
                <c:pt idx="2">
                  <c:v>2000</c:v>
                </c:pt>
                <c:pt idx="3">
                  <c:v>2005</c:v>
                </c:pt>
                <c:pt idx="4">
                  <c:v>2010</c:v>
                </c:pt>
                <c:pt idx="5">
                  <c:v>2015</c:v>
                </c:pt>
                <c:pt idx="6">
                  <c:v>2020</c:v>
                </c:pt>
                <c:pt idx="7">
                  <c:v>2023</c:v>
                </c:pt>
              </c:numCache>
            </c:numRef>
          </c:cat>
          <c:val>
            <c:numRef>
              <c:f>'Population indicators'!$F$58:$M$58</c:f>
              <c:numCache>
                <c:formatCode>##0.00;\-##0.00;0</c:formatCode>
                <c:ptCount val="8"/>
                <c:pt idx="0">
                  <c:v>2.7290000000000001</c:v>
                </c:pt>
                <c:pt idx="1">
                  <c:v>2.5840000000000001</c:v>
                </c:pt>
                <c:pt idx="2">
                  <c:v>2.5049999999999999</c:v>
                </c:pt>
                <c:pt idx="3">
                  <c:v>2.5529999999999999</c:v>
                </c:pt>
                <c:pt idx="4">
                  <c:v>2.605</c:v>
                </c:pt>
                <c:pt idx="5">
                  <c:v>2.5609999999999999</c:v>
                </c:pt>
                <c:pt idx="6">
                  <c:v>2.3959999999999999</c:v>
                </c:pt>
                <c:pt idx="7">
                  <c:v>2.3159999999999998</c:v>
                </c:pt>
              </c:numCache>
            </c:numRef>
          </c:val>
          <c:smooth val="0"/>
          <c:extLst>
            <c:ext xmlns:c16="http://schemas.microsoft.com/office/drawing/2014/chart" uri="{C3380CC4-5D6E-409C-BE32-E72D297353CC}">
              <c16:uniqueId val="{00000000-D866-4102-8ADC-5E339301865D}"/>
            </c:ext>
          </c:extLst>
        </c:ser>
        <c:ser>
          <c:idx val="1"/>
          <c:order val="1"/>
          <c:tx>
            <c:strRef>
              <c:f>'Population indicators'!$E$59</c:f>
              <c:strCache>
                <c:ptCount val="1"/>
                <c:pt idx="0">
                  <c:v>Asia</c:v>
                </c:pt>
              </c:strCache>
            </c:strRef>
          </c:tx>
          <c:spPr>
            <a:ln w="38100" cap="rnd">
              <a:solidFill>
                <a:schemeClr val="accent2"/>
              </a:solidFill>
              <a:round/>
            </a:ln>
            <a:effectLst/>
          </c:spPr>
          <c:marker>
            <c:symbol val="none"/>
          </c:marker>
          <c:cat>
            <c:numRef>
              <c:f>'Population indicators'!$F$57:$M$57</c:f>
              <c:numCache>
                <c:formatCode>General</c:formatCode>
                <c:ptCount val="8"/>
                <c:pt idx="0">
                  <c:v>1990</c:v>
                </c:pt>
                <c:pt idx="1">
                  <c:v>1995</c:v>
                </c:pt>
                <c:pt idx="2">
                  <c:v>2000</c:v>
                </c:pt>
                <c:pt idx="3">
                  <c:v>2005</c:v>
                </c:pt>
                <c:pt idx="4">
                  <c:v>2010</c:v>
                </c:pt>
                <c:pt idx="5">
                  <c:v>2015</c:v>
                </c:pt>
                <c:pt idx="6">
                  <c:v>2020</c:v>
                </c:pt>
                <c:pt idx="7">
                  <c:v>2023</c:v>
                </c:pt>
              </c:numCache>
            </c:numRef>
          </c:cat>
          <c:val>
            <c:numRef>
              <c:f>'Population indicators'!$F$59:$M$59</c:f>
              <c:numCache>
                <c:formatCode>##0.00;\-##0.00;0</c:formatCode>
                <c:ptCount val="8"/>
                <c:pt idx="0">
                  <c:v>1.907</c:v>
                </c:pt>
                <c:pt idx="1">
                  <c:v>1.5269999999999999</c:v>
                </c:pt>
                <c:pt idx="2">
                  <c:v>1.377</c:v>
                </c:pt>
                <c:pt idx="3">
                  <c:v>1.2170000000000001</c:v>
                </c:pt>
                <c:pt idx="4">
                  <c:v>1.17</c:v>
                </c:pt>
                <c:pt idx="5">
                  <c:v>1.0009999999999999</c:v>
                </c:pt>
                <c:pt idx="6">
                  <c:v>0.71299999999999997</c:v>
                </c:pt>
                <c:pt idx="7">
                  <c:v>0.60599999999999998</c:v>
                </c:pt>
              </c:numCache>
            </c:numRef>
          </c:val>
          <c:smooth val="0"/>
          <c:extLst>
            <c:ext xmlns:c16="http://schemas.microsoft.com/office/drawing/2014/chart" uri="{C3380CC4-5D6E-409C-BE32-E72D297353CC}">
              <c16:uniqueId val="{00000001-D866-4102-8ADC-5E339301865D}"/>
            </c:ext>
          </c:extLst>
        </c:ser>
        <c:ser>
          <c:idx val="2"/>
          <c:order val="2"/>
          <c:tx>
            <c:strRef>
              <c:f>'Population indicators'!$E$60</c:f>
              <c:strCache>
                <c:ptCount val="1"/>
                <c:pt idx="0">
                  <c:v>Europe</c:v>
                </c:pt>
              </c:strCache>
            </c:strRef>
          </c:tx>
          <c:spPr>
            <a:ln w="38100" cap="rnd">
              <a:solidFill>
                <a:srgbClr val="7030A0"/>
              </a:solidFill>
              <a:round/>
            </a:ln>
            <a:effectLst/>
          </c:spPr>
          <c:marker>
            <c:symbol val="none"/>
          </c:marker>
          <c:cat>
            <c:numRef>
              <c:f>'Population indicators'!$F$57:$M$57</c:f>
              <c:numCache>
                <c:formatCode>General</c:formatCode>
                <c:ptCount val="8"/>
                <c:pt idx="0">
                  <c:v>1990</c:v>
                </c:pt>
                <c:pt idx="1">
                  <c:v>1995</c:v>
                </c:pt>
                <c:pt idx="2">
                  <c:v>2000</c:v>
                </c:pt>
                <c:pt idx="3">
                  <c:v>2005</c:v>
                </c:pt>
                <c:pt idx="4">
                  <c:v>2010</c:v>
                </c:pt>
                <c:pt idx="5">
                  <c:v>2015</c:v>
                </c:pt>
                <c:pt idx="6">
                  <c:v>2020</c:v>
                </c:pt>
                <c:pt idx="7">
                  <c:v>2023</c:v>
                </c:pt>
              </c:numCache>
            </c:numRef>
          </c:cat>
          <c:val>
            <c:numRef>
              <c:f>'Population indicators'!$F$60:$M$60</c:f>
              <c:numCache>
                <c:formatCode>##0.00;\-##0.00;0</c:formatCode>
                <c:ptCount val="8"/>
                <c:pt idx="0">
                  <c:v>0.36199999999999999</c:v>
                </c:pt>
                <c:pt idx="1">
                  <c:v>-2.5999999999999999E-2</c:v>
                </c:pt>
                <c:pt idx="2">
                  <c:v>1.6E-2</c:v>
                </c:pt>
                <c:pt idx="3">
                  <c:v>8.4000000000000005E-2</c:v>
                </c:pt>
                <c:pt idx="4">
                  <c:v>0.161</c:v>
                </c:pt>
                <c:pt idx="5">
                  <c:v>0.25700000000000001</c:v>
                </c:pt>
                <c:pt idx="6">
                  <c:v>-0.107</c:v>
                </c:pt>
                <c:pt idx="7">
                  <c:v>-0.06</c:v>
                </c:pt>
              </c:numCache>
            </c:numRef>
          </c:val>
          <c:smooth val="0"/>
          <c:extLst>
            <c:ext xmlns:c16="http://schemas.microsoft.com/office/drawing/2014/chart" uri="{C3380CC4-5D6E-409C-BE32-E72D297353CC}">
              <c16:uniqueId val="{00000002-D866-4102-8ADC-5E339301865D}"/>
            </c:ext>
          </c:extLst>
        </c:ser>
        <c:ser>
          <c:idx val="3"/>
          <c:order val="3"/>
          <c:tx>
            <c:strRef>
              <c:f>'Population indicators'!$E$61</c:f>
              <c:strCache>
                <c:ptCount val="1"/>
                <c:pt idx="0">
                  <c:v>Latin America and the Caribbean</c:v>
                </c:pt>
              </c:strCache>
            </c:strRef>
          </c:tx>
          <c:spPr>
            <a:ln w="38100" cap="rnd">
              <a:solidFill>
                <a:schemeClr val="tx1">
                  <a:lumMod val="85000"/>
                  <a:lumOff val="15000"/>
                </a:schemeClr>
              </a:solidFill>
              <a:round/>
            </a:ln>
            <a:effectLst/>
          </c:spPr>
          <c:marker>
            <c:symbol val="none"/>
          </c:marker>
          <c:cat>
            <c:numRef>
              <c:f>'Population indicators'!$F$57:$M$57</c:f>
              <c:numCache>
                <c:formatCode>General</c:formatCode>
                <c:ptCount val="8"/>
                <c:pt idx="0">
                  <c:v>1990</c:v>
                </c:pt>
                <c:pt idx="1">
                  <c:v>1995</c:v>
                </c:pt>
                <c:pt idx="2">
                  <c:v>2000</c:v>
                </c:pt>
                <c:pt idx="3">
                  <c:v>2005</c:v>
                </c:pt>
                <c:pt idx="4">
                  <c:v>2010</c:v>
                </c:pt>
                <c:pt idx="5">
                  <c:v>2015</c:v>
                </c:pt>
                <c:pt idx="6">
                  <c:v>2020</c:v>
                </c:pt>
                <c:pt idx="7">
                  <c:v>2023</c:v>
                </c:pt>
              </c:numCache>
            </c:numRef>
          </c:cat>
          <c:val>
            <c:numRef>
              <c:f>'Population indicators'!$F$61:$M$61</c:f>
              <c:numCache>
                <c:formatCode>##0.00;\-##0.00;0</c:formatCode>
                <c:ptCount val="8"/>
                <c:pt idx="0">
                  <c:v>1.875</c:v>
                </c:pt>
                <c:pt idx="1">
                  <c:v>1.651</c:v>
                </c:pt>
                <c:pt idx="2">
                  <c:v>1.423</c:v>
                </c:pt>
                <c:pt idx="3">
                  <c:v>1.2</c:v>
                </c:pt>
                <c:pt idx="4">
                  <c:v>1.0660000000000001</c:v>
                </c:pt>
                <c:pt idx="5">
                  <c:v>0.95799999999999996</c:v>
                </c:pt>
                <c:pt idx="6">
                  <c:v>0.63200000000000001</c:v>
                </c:pt>
                <c:pt idx="7">
                  <c:v>0.70299999999999996</c:v>
                </c:pt>
              </c:numCache>
            </c:numRef>
          </c:val>
          <c:smooth val="0"/>
          <c:extLst>
            <c:ext xmlns:c16="http://schemas.microsoft.com/office/drawing/2014/chart" uri="{C3380CC4-5D6E-409C-BE32-E72D297353CC}">
              <c16:uniqueId val="{00000003-D866-4102-8ADC-5E339301865D}"/>
            </c:ext>
          </c:extLst>
        </c:ser>
        <c:dLbls>
          <c:showLegendKey val="0"/>
          <c:showVal val="0"/>
          <c:showCatName val="0"/>
          <c:showSerName val="0"/>
          <c:showPercent val="0"/>
          <c:showBubbleSize val="0"/>
        </c:dLbls>
        <c:smooth val="0"/>
        <c:axId val="237385743"/>
        <c:axId val="237386223"/>
      </c:lineChart>
      <c:catAx>
        <c:axId val="237385743"/>
        <c:scaling>
          <c:orientation val="minMax"/>
        </c:scaling>
        <c:delete val="0"/>
        <c:axPos val="b"/>
        <c:numFmt formatCode="General" sourceLinked="1"/>
        <c:majorTickMark val="none"/>
        <c:minorTickMark val="out"/>
        <c:tickLblPos val="low"/>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7386223"/>
        <c:crosses val="autoZero"/>
        <c:auto val="1"/>
        <c:lblAlgn val="ctr"/>
        <c:lblOffset val="100"/>
        <c:noMultiLvlLbl val="0"/>
      </c:catAx>
      <c:valAx>
        <c:axId val="237386223"/>
        <c:scaling>
          <c:orientation val="minMax"/>
          <c:max val="5"/>
          <c:min val="-1"/>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sz="1600"/>
                  <a:t>Population growth (in percent)</a:t>
                </a:r>
              </a:p>
            </c:rich>
          </c:tx>
          <c:layout>
            <c:manualLayout>
              <c:xMode val="edge"/>
              <c:yMode val="edge"/>
              <c:x val="1.2861838171192078E-2"/>
              <c:y val="0.1866135783094856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7385743"/>
        <c:crosses val="autoZero"/>
        <c:crossBetween val="between"/>
      </c:valAx>
      <c:spPr>
        <a:noFill/>
        <a:ln>
          <a:noFill/>
        </a:ln>
        <a:effectLst/>
      </c:spPr>
    </c:plotArea>
    <c:legend>
      <c:legendPos val="b"/>
      <c:layout>
        <c:manualLayout>
          <c:xMode val="edge"/>
          <c:yMode val="edge"/>
          <c:x val="0.1479131279247424"/>
          <c:y val="2.3183236558282215E-2"/>
          <c:w val="0.82580825606647823"/>
          <c:h val="0.1890572347811362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Sheet1!$Y$8</c:f>
              <c:strCache>
                <c:ptCount val="1"/>
                <c:pt idx="0">
                  <c:v>mln</c:v>
                </c:pt>
              </c:strCache>
            </c:strRef>
          </c:tx>
          <c:spPr>
            <a:solidFill>
              <a:schemeClr val="accent1"/>
            </a:solidFill>
            <a:ln>
              <a:noFill/>
            </a:ln>
            <a:effectLst/>
          </c:spPr>
          <c:invertIfNegative val="0"/>
          <c:cat>
            <c:numRef>
              <c:f>Sheet1!$Z$7:$AU$7</c:f>
              <c:numCache>
                <c:formatCode>General</c:formatCode>
                <c:ptCount val="22"/>
                <c:pt idx="0">
                  <c:v>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31</c:v>
                </c:pt>
                <c:pt idx="18">
                  <c:v>32</c:v>
                </c:pt>
                <c:pt idx="19">
                  <c:v>33</c:v>
                </c:pt>
                <c:pt idx="20">
                  <c:v>34</c:v>
                </c:pt>
                <c:pt idx="21">
                  <c:v>35</c:v>
                </c:pt>
              </c:numCache>
            </c:numRef>
          </c:cat>
          <c:val>
            <c:numRef>
              <c:f>Sheet1!$Z$8:$AU$8</c:f>
              <c:numCache>
                <c:formatCode>#\ ###\ ###\ ##0;\-#\ ###\ ###\ ##0;0</c:formatCode>
                <c:ptCount val="22"/>
                <c:pt idx="0">
                  <c:v>36.096344999999999</c:v>
                </c:pt>
                <c:pt idx="1">
                  <c:v>35.349845999999999</c:v>
                </c:pt>
                <c:pt idx="2">
                  <c:v>34.552049500000003</c:v>
                </c:pt>
                <c:pt idx="3">
                  <c:v>33.691188499999996</c:v>
                </c:pt>
                <c:pt idx="4">
                  <c:v>32.808427000000002</c:v>
                </c:pt>
                <c:pt idx="5">
                  <c:v>31.903581500000001</c:v>
                </c:pt>
                <c:pt idx="6">
                  <c:v>30.975428000000001</c:v>
                </c:pt>
                <c:pt idx="7">
                  <c:v>29.991351999999999</c:v>
                </c:pt>
                <c:pt idx="8">
                  <c:v>29.009380499999999</c:v>
                </c:pt>
                <c:pt idx="9">
                  <c:v>28.093146000000001</c:v>
                </c:pt>
                <c:pt idx="10">
                  <c:v>27.238509499999999</c:v>
                </c:pt>
                <c:pt idx="11">
                  <c:v>26.414124999999999</c:v>
                </c:pt>
                <c:pt idx="12">
                  <c:v>25.578668</c:v>
                </c:pt>
                <c:pt idx="13">
                  <c:v>24.733098999999999</c:v>
                </c:pt>
                <c:pt idx="14">
                  <c:v>23.981589</c:v>
                </c:pt>
                <c:pt idx="15">
                  <c:v>23.354293500000001</c:v>
                </c:pt>
                <c:pt idx="16">
                  <c:v>22.7554625</c:v>
                </c:pt>
                <c:pt idx="17">
                  <c:v>22.113804499999997</c:v>
                </c:pt>
                <c:pt idx="18">
                  <c:v>21.506399000000002</c:v>
                </c:pt>
                <c:pt idx="19">
                  <c:v>20.9582975</c:v>
                </c:pt>
                <c:pt idx="20">
                  <c:v>20.396742500000002</c:v>
                </c:pt>
                <c:pt idx="21">
                  <c:v>19.856025500000001</c:v>
                </c:pt>
              </c:numCache>
            </c:numRef>
          </c:val>
          <c:extLst>
            <c:ext xmlns:c16="http://schemas.microsoft.com/office/drawing/2014/chart" uri="{C3380CC4-5D6E-409C-BE32-E72D297353CC}">
              <c16:uniqueId val="{00000000-D63D-4220-83B2-A27B9FEA9C0D}"/>
            </c:ext>
          </c:extLst>
        </c:ser>
        <c:dLbls>
          <c:showLegendKey val="0"/>
          <c:showVal val="0"/>
          <c:showCatName val="0"/>
          <c:showSerName val="0"/>
          <c:showPercent val="0"/>
          <c:showBubbleSize val="0"/>
        </c:dLbls>
        <c:gapWidth val="219"/>
        <c:overlap val="-27"/>
        <c:axId val="589783152"/>
        <c:axId val="589782192"/>
      </c:barChart>
      <c:catAx>
        <c:axId val="58978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89782192"/>
        <c:crosses val="autoZero"/>
        <c:auto val="1"/>
        <c:lblAlgn val="ctr"/>
        <c:lblOffset val="100"/>
        <c:tickLblSkip val="3"/>
        <c:tickMarkSkip val="2"/>
        <c:noMultiLvlLbl val="0"/>
      </c:catAx>
      <c:valAx>
        <c:axId val="589782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89783152"/>
        <c:crossesAt val="2"/>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3_9AEE9AE3.xml><?xml version="1.0" encoding="utf-8"?>
<p188:cmLst xmlns:a="http://schemas.openxmlformats.org/drawingml/2006/main" xmlns:r="http://schemas.openxmlformats.org/officeDocument/2006/relationships" xmlns:p188="http://schemas.microsoft.com/office/powerpoint/2018/8/main">
  <p188:cm id="{53DC20C3-0431-43D0-9780-F3D92E5D2587}" authorId="{77D623C2-0330-90CE-D0CC-18E0A9B02D9D}" created="2026-03-28T18:57:23.523">
    <ac:txMkLst xmlns:ac="http://schemas.microsoft.com/office/drawing/2013/main/command">
      <pc:docMk xmlns:pc="http://schemas.microsoft.com/office/powerpoint/2013/main/command"/>
      <pc:sldMk xmlns:pc="http://schemas.microsoft.com/office/powerpoint/2013/main/command" cId="2599328483" sldId="259"/>
      <ac:spMk id="7" creationId="{00000000-0000-0000-0000-000000000000}"/>
      <ac:txMk cp="0" len="66">
        <ac:context len="67" hash="2810203536"/>
      </ac:txMk>
    </ac:txMkLst>
    <p188:pos x="3829316" y="395850"/>
    <p188:txBody>
      <a:bodyPr/>
      <a:lstStyle/>
      <a:p>
        <a:r>
          <a:rPr lang="en-GB"/>
          <a:t>Although this is not part of the research, it may be important to note that In 2023, 53 million young people in Sub-Saharan Africa, the disproportionate number of whom were women, were not in employment, education, or training -NEET (ILO, 2023). </a:t>
        </a:r>
      </a:p>
    </p188:txBody>
  </p188:cm>
</p188:cmLst>
</file>

<file path=ppt/comments/modernComment_115_430C8771.xml><?xml version="1.0" encoding="utf-8"?>
<p188:cmLst xmlns:a="http://schemas.openxmlformats.org/drawingml/2006/main" xmlns:r="http://schemas.openxmlformats.org/officeDocument/2006/relationships" xmlns:p188="http://schemas.microsoft.com/office/powerpoint/2018/8/main">
  <p188:cm id="{3BE32E82-3C24-40F8-BB38-5BDDDFBC4B9C}" authorId="{77D623C2-0330-90CE-D0CC-18E0A9B02D9D}" created="2026-03-28T19:24:17.337">
    <pc:sldMkLst xmlns:pc="http://schemas.microsoft.com/office/powerpoint/2013/main/command">
      <pc:docMk/>
      <pc:sldMk cId="1124894577" sldId="277"/>
    </pc:sldMkLst>
    <p188:txBody>
      <a:bodyPr/>
      <a:lstStyle/>
      <a:p>
        <a:r>
          <a:rPr lang="en-GB"/>
          <a:t>- Small and medium-sized enterprises (SMEs) comprise of 80-90 per cent of businesses on the continent, the majority of which remain small and informal (AfDB). Moreover,  more than 80 per cent of  employment in the majority of African countries is in the informal economy (ILO, 2023).
- Lack of formalization of sectors in the informal economy hinders growth and expansion, with informality often limiting the potential for job creation. Gradual formalization of the informal economy, including through the registration of businesses and the provision of labour protections is vital.
- Lack of structural transformation in key sectors, in particular, agriculture generates few, low-quality jobs with low-incomes
- Low industrialization which results in fewer opportunities for decent wage-paying formal jobs
Skills mismatch is a critical bottleneck - there is a mismatch in the skills that young people (supply-side) versus  those that the labour market demands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18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opener: frame this as a short synthesis of the draft report. The main message is that Africa's youth jobs challenge is large, persistent, and increasingly urgent - and the evidence points to demand-led, integrated, scalable interventions rather than stand-alone training programmes.
[Sources]
- Attached report, cover page and overall framing (page 1).</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the problem is not uniform across the continent, but the pattern is clear - young people struggle more than the general population to secure work, and “good” low rates often mask informality rather than decent jobs.
[Sources]
- Attached report, unemployment / underemployment / informality discussion and Figure 1 (page 4).
- Asset used: chart cropped from page 4.</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66098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the jobs challenge is also an inclusion challenge. Young women face systematically higher exclusion, and demographic growth plus urbanisation mean the window for effective policy is narrowing.
[Sources]
- Attached report, gender dimensions and Figure 2 (pages 5-6).
- Attached report, demographic / urbanisation outlook (pages 6-7).
- Asset used: gender chart cropped from page 5.</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68980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D0E29-82C9-7C79-4086-0BE211A5F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AF0FD-56E7-7C3F-43E4-CF28691BE3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63FFB-1A66-B679-5B1C-803A88D0B686}"/>
              </a:ext>
            </a:extLst>
          </p:cNvPr>
          <p:cNvSpPr>
            <a:spLocks noGrp="1"/>
          </p:cNvSpPr>
          <p:nvPr>
            <p:ph type="body" idx="1"/>
          </p:nvPr>
        </p:nvSpPr>
        <p:spPr/>
        <p:txBody>
          <a:bodyPr/>
          <a:lstStyle/>
          <a:p>
            <a:r>
              <a:rPr lang="en-US" dirty="0"/>
              <a:t>Talking point: previous public interventions often suffered from the same weaknesses - fragmentation, weak execution, and an over-focus on training without enough attention to actual job creation. The country examples on the map make that message concrete.
[Sources]
- Attached report, evidence from previous reviews and discussion of challenges (pages 11-12).
- Asset used: constraints-and-challenges infographic cropped from page 12.</a:t>
            </a:r>
          </a:p>
        </p:txBody>
      </p:sp>
      <p:sp>
        <p:nvSpPr>
          <p:cNvPr id="4" name="Slide Number Placeholder 3">
            <a:extLst>
              <a:ext uri="{FF2B5EF4-FFF2-40B4-BE49-F238E27FC236}">
                <a16:creationId xmlns:a16="http://schemas.microsoft.com/office/drawing/2014/main" id="{7EB370C0-719E-E670-68B6-C16284E5C796}"/>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18918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this figure is a helpful pivot slide. It shows that the report is not arguing for one magic programme type. Instead, it organises interventions into complementary channels and emphasises that the strongest initiatives address multiple constraints at once.
[Sources]
- Attached report, typology of youth employment and entrepreneurship interventions (pages 9-10).
- Asset used: typology figure cropped from page 10.</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D0FF2-7EF3-47DE-FB62-EE410741C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3F207-B067-A639-685F-FC97A3484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28BC2-8CC2-58C8-E668-EAF65B0CAF11}"/>
              </a:ext>
            </a:extLst>
          </p:cNvPr>
          <p:cNvSpPr>
            <a:spLocks noGrp="1"/>
          </p:cNvSpPr>
          <p:nvPr>
            <p:ph type="body" idx="1"/>
          </p:nvPr>
        </p:nvSpPr>
        <p:spPr/>
        <p:txBody>
          <a:bodyPr/>
          <a:lstStyle/>
          <a:p>
            <a:r>
              <a:rPr lang="en-US" dirty="0"/>
              <a:t>Talking point: if you need one framework for the audience to remember, use this slide. It turns the report into an assessment checklist: are we linked to real demand, do we solve multiple barriers, can the model last, and is there evidence it can scale?
[Sources]
- Attached report, job creation diagnostic text and Figure 6 (pages 17-19).
- Asset used: diagnostic figure cropped from page 18.</a:t>
            </a:r>
          </a:p>
        </p:txBody>
      </p:sp>
      <p:sp>
        <p:nvSpPr>
          <p:cNvPr id="4" name="Slide Number Placeholder 3">
            <a:extLst>
              <a:ext uri="{FF2B5EF4-FFF2-40B4-BE49-F238E27FC236}">
                <a16:creationId xmlns:a16="http://schemas.microsoft.com/office/drawing/2014/main" id="{BABE3339-4FBC-53A9-9F7D-0922C321B638}"/>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31262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the case studies are useful because they show the framework in practice. These three examples are easy to explain: one strong on matching, one strong on inclusion and reach, one strong on anchoring and scale - each with a different weakness that limits long-term impact.
[Sources]
- Attached report, analytical case studies and page 21 assessments for Harambee, Ajira Digital, and N-Power (pages 20-21).
- Assets used: case-study crops from page 21.</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end with the policy translation. The recommendations are straightforward and memorable: start from labour demand, bundle services, invest in delivery systems and accountability, and design for inclusion from the outset.
[Sources]
- Attached report, policy recommendations (pages 22-24).
- Assets used: diagnostic-factor strips cropped from pages 22, 23, and 24.</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open with three messages. First, the challenge is about unemployment, underemployment and informality - not only headline joblessness. Second, the literature points to integrated, demand-led models. Third, the report's own diagnostic turns those lessons into a practical framework.
[Sources]
- Attached report, context and future pressures (pages 4-7).
- Attached report, best-practice evidence and diagnostic framing (pages 13-18).
- Asset used: diagnostic figure cropped from page 18.</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314300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2186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2220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380E99E-EAB3-441E-802E-A65016F184D1}"/>
              </a:ext>
            </a:extLst>
          </p:cNvPr>
          <p:cNvSpPr txBox="1">
            <a:spLocks noGrp="1"/>
          </p:cNvSpPr>
          <p:nvPr>
            <p:ph idx="4294967295"/>
          </p:nvPr>
        </p:nvSpPr>
        <p:spPr>
          <a:xfrm>
            <a:off x="451202" y="1825627"/>
            <a:ext cx="11289596"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Content Placeholder 4">
            <a:extLst>
              <a:ext uri="{FF2B5EF4-FFF2-40B4-BE49-F238E27FC236}">
                <a16:creationId xmlns:a16="http://schemas.microsoft.com/office/drawing/2014/main" id="{75B20518-8021-4F36-BD2D-AD4BFC95018A}"/>
              </a:ext>
            </a:extLst>
          </p:cNvPr>
          <p:cNvPicPr>
            <a:picLocks noChangeAspect="1"/>
          </p:cNvPicPr>
          <p:nvPr/>
        </p:nvPicPr>
        <p:blipFill>
          <a:blip r:embed="rId2"/>
          <a:srcRect t="94676"/>
          <a:stretch>
            <a:fillRect/>
          </a:stretch>
        </p:blipFill>
        <p:spPr>
          <a:xfrm>
            <a:off x="0" y="6492871"/>
            <a:ext cx="12192000" cy="365129"/>
          </a:xfrm>
          <a:prstGeom prst="rect">
            <a:avLst/>
          </a:prstGeom>
          <a:noFill/>
          <a:ln cap="flat">
            <a:noFill/>
          </a:ln>
        </p:spPr>
      </p:pic>
    </p:spTree>
    <p:extLst>
      <p:ext uri="{BB962C8B-B14F-4D97-AF65-F5344CB8AC3E}">
        <p14:creationId xmlns:p14="http://schemas.microsoft.com/office/powerpoint/2010/main" val="37562866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microsoft.com/office/2018/10/relationships/comments" Target="../comments/modernComment_115_430C877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remarks-president-cyril-ramaphosa-youth-employment-service-yes-200-000-jobs-celebration-gibs#:~:text=Some%20examples%20of%20companies%20participating%20in%20YES,The%" TargetMode="External"/><Relationship Id="rId2" Type="http://schemas.openxmlformats.org/officeDocument/2006/relationships/hyperlink" Target="https://www.google.com/url?sa=i&amp;source=web&amp;rct=j&amp;url=https://www.yes4youth.co.za/&amp;ved=2ahUKEwin_6aFmciTAxXtTaQEHabAOjcQy_kOegQIARAB&amp;opi=89978449&amp;cd&amp;psig=AOvVaw2Bhx3Wj_-_RiIuui_qUror&amp;ust=1774979767148000"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3_9AEE9AE3.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B3B70"/>
        </a:solidFill>
        <a:effectLst/>
      </p:bgPr>
    </p:bg>
    <p:spTree>
      <p:nvGrpSpPr>
        <p:cNvPr id="1" name=""/>
        <p:cNvGrpSpPr/>
        <p:nvPr/>
      </p:nvGrpSpPr>
      <p:grpSpPr>
        <a:xfrm>
          <a:off x="0" y="0"/>
          <a:ext cx="0" cy="0"/>
          <a:chOff x="0" y="0"/>
          <a:chExt cx="0" cy="0"/>
        </a:xfrm>
      </p:grpSpPr>
      <p:pic>
        <p:nvPicPr>
          <p:cNvPr id="2" name="Image 0" descr="/mnt/data/crops/cover_full.png"/>
          <p:cNvPicPr>
            <a:picLocks noChangeAspect="1"/>
          </p:cNvPicPr>
          <p:nvPr/>
        </p:nvPicPr>
        <p:blipFill>
          <a:blip r:embed="rId3"/>
          <a:srcRect t="28906" b="28906"/>
          <a:stretch/>
        </p:blipFill>
        <p:spPr>
          <a:xfrm>
            <a:off x="0" y="0"/>
            <a:ext cx="12191695" cy="6858000"/>
          </a:xfrm>
          <a:prstGeom prst="rect">
            <a:avLst/>
          </a:prstGeom>
        </p:spPr>
      </p:pic>
      <p:sp>
        <p:nvSpPr>
          <p:cNvPr id="4" name="Text 1"/>
          <p:cNvSpPr/>
          <p:nvPr/>
        </p:nvSpPr>
        <p:spPr>
          <a:xfrm>
            <a:off x="2305050" y="3547426"/>
            <a:ext cx="7820257" cy="822960"/>
          </a:xfrm>
          <a:prstGeom prst="rect">
            <a:avLst/>
          </a:prstGeom>
          <a:noFill/>
          <a:ln/>
        </p:spPr>
        <p:txBody>
          <a:bodyPr wrap="square" lIns="0" tIns="0" rIns="0" bIns="0" rtlCol="0" anchor="ctr"/>
          <a:lstStyle/>
          <a:p>
            <a:pPr marL="0" indent="0">
              <a:buNone/>
            </a:pPr>
            <a:r>
              <a:rPr lang="en-US" sz="3600" b="1" dirty="0">
                <a:solidFill>
                  <a:srgbClr val="FFFFFF"/>
                </a:solidFill>
                <a:latin typeface="Aptos Display" pitchFamily="34" charset="0"/>
                <a:ea typeface="Aptos Display" pitchFamily="34" charset="-122"/>
                <a:cs typeface="Aptos Display" pitchFamily="34" charset="-120"/>
              </a:rPr>
              <a:t>Africa’s Youth Employment Challenge –</a:t>
            </a:r>
          </a:p>
          <a:p>
            <a:pPr marL="0" indent="0">
              <a:buNone/>
            </a:pPr>
            <a:r>
              <a:rPr lang="en-US" sz="3600" b="1" dirty="0">
                <a:solidFill>
                  <a:srgbClr val="FFFFFF"/>
                </a:solidFill>
                <a:latin typeface="Aptos Display" pitchFamily="34" charset="0"/>
                <a:ea typeface="Aptos Display" pitchFamily="34" charset="-122"/>
                <a:cs typeface="Aptos Display" pitchFamily="34" charset="-120"/>
              </a:rPr>
              <a:t>Good Practices in Youth Employment</a:t>
            </a:r>
            <a:endParaRPr lang="en-US" sz="3600" dirty="0"/>
          </a:p>
        </p:txBody>
      </p:sp>
      <p:pic>
        <p:nvPicPr>
          <p:cNvPr id="8" name="Image 1" descr="/mnt/data/struct_transform_assets2/logos_strip.png">
            <a:extLst>
              <a:ext uri="{FF2B5EF4-FFF2-40B4-BE49-F238E27FC236}">
                <a16:creationId xmlns:a16="http://schemas.microsoft.com/office/drawing/2014/main" id="{075BF507-D137-6EBA-C52A-3C85DD4D0949}"/>
              </a:ext>
            </a:extLst>
          </p:cNvPr>
          <p:cNvPicPr>
            <a:picLocks noChangeAspect="1"/>
          </p:cNvPicPr>
          <p:nvPr/>
        </p:nvPicPr>
        <p:blipFill>
          <a:blip r:embed="rId4"/>
          <a:stretch>
            <a:fillRect/>
          </a:stretch>
        </p:blipFill>
        <p:spPr>
          <a:xfrm>
            <a:off x="502920" y="256478"/>
            <a:ext cx="5593080" cy="15723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Rectangle 10">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BF43984-4A0B-7211-B181-48F7105B5A4C}"/>
              </a:ext>
            </a:extLst>
          </p:cNvPr>
          <p:cNvSpPr txBox="1"/>
          <p:nvPr/>
        </p:nvSpPr>
        <p:spPr>
          <a:xfrm>
            <a:off x="3371787" y="1741336"/>
            <a:ext cx="7614076" cy="381037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kern="1200" dirty="0">
                <a:solidFill>
                  <a:schemeClr val="tx2"/>
                </a:solidFill>
                <a:latin typeface="+mj-lt"/>
                <a:ea typeface="+mj-ea"/>
                <a:cs typeface="+mj-cs"/>
              </a:rPr>
              <a:t>2. Youth Employment Bottlenecks </a:t>
            </a:r>
          </a:p>
          <a:p>
            <a:pPr algn="ctr">
              <a:lnSpc>
                <a:spcPct val="90000"/>
              </a:lnSpc>
              <a:spcBef>
                <a:spcPct val="0"/>
              </a:spcBef>
              <a:spcAft>
                <a:spcPts val="600"/>
              </a:spcAft>
            </a:pPr>
            <a:r>
              <a:rPr lang="en-US" sz="4000" b="1" kern="1200" dirty="0">
                <a:solidFill>
                  <a:schemeClr val="tx2"/>
                </a:solidFill>
                <a:latin typeface="+mj-lt"/>
                <a:ea typeface="+mj-ea"/>
                <a:cs typeface="+mj-cs"/>
              </a:rPr>
              <a:t>– Some of the Main Causes</a:t>
            </a:r>
          </a:p>
        </p:txBody>
      </p:sp>
      <p:grpSp>
        <p:nvGrpSpPr>
          <p:cNvPr id="13" name="Group 12">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2489457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948" y="4364258"/>
            <a:ext cx="10958201" cy="584775"/>
          </a:xfrm>
          <a:prstGeom prst="rect">
            <a:avLst/>
          </a:prstGeom>
          <a:noFill/>
        </p:spPr>
        <p:txBody>
          <a:bodyPr wrap="square">
            <a:spAutoFit/>
          </a:bodyPr>
          <a:lstStyle/>
          <a:p>
            <a:r>
              <a:rPr sz="3200" b="1" dirty="0">
                <a:solidFill>
                  <a:srgbClr val="006699"/>
                </a:solidFill>
              </a:rPr>
              <a:t>Failed structural transformation →</a:t>
            </a:r>
            <a:r>
              <a:rPr lang="en-US" sz="3200" b="1" dirty="0">
                <a:solidFill>
                  <a:srgbClr val="006699"/>
                </a:solidFill>
              </a:rPr>
              <a:t>not enough </a:t>
            </a:r>
            <a:r>
              <a:rPr sz="3200" b="1" dirty="0">
                <a:solidFill>
                  <a:srgbClr val="006699"/>
                </a:solidFill>
              </a:rPr>
              <a:t>quality jobs</a:t>
            </a:r>
          </a:p>
        </p:txBody>
      </p:sp>
      <p:sp>
        <p:nvSpPr>
          <p:cNvPr id="4" name="Rectangle 3"/>
          <p:cNvSpPr/>
          <p:nvPr/>
        </p:nvSpPr>
        <p:spPr>
          <a:xfrm>
            <a:off x="576146" y="1807726"/>
            <a:ext cx="10596694" cy="133937"/>
          </a:xfrm>
          <a:prstGeom prst="rect">
            <a:avLst/>
          </a:prstGeom>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615832" y="2132114"/>
            <a:ext cx="7268913" cy="1384995"/>
          </a:xfrm>
          <a:prstGeom prst="rect">
            <a:avLst/>
          </a:prstGeom>
          <a:solidFill>
            <a:schemeClr val="bg1"/>
          </a:solidFill>
        </p:spPr>
        <p:txBody>
          <a:bodyPr wrap="none">
            <a:spAutoFit/>
          </a:bodyPr>
          <a:lstStyle/>
          <a:p>
            <a:r>
              <a:rPr sz="2800" dirty="0">
                <a:solidFill>
                  <a:schemeClr val="accent1">
                    <a:lumMod val="75000"/>
                  </a:schemeClr>
                </a:solidFill>
              </a:rPr>
              <a:t>Growth has not created enough decent jobs</a:t>
            </a:r>
          </a:p>
          <a:p>
            <a:r>
              <a:rPr sz="2800" dirty="0">
                <a:solidFill>
                  <a:schemeClr val="accent1">
                    <a:lumMod val="75000"/>
                  </a:schemeClr>
                </a:solidFill>
              </a:rPr>
              <a:t>Youth face unemployment or informality</a:t>
            </a:r>
          </a:p>
          <a:p>
            <a:r>
              <a:rPr sz="2800" dirty="0">
                <a:solidFill>
                  <a:schemeClr val="accent1">
                    <a:lumMod val="75000"/>
                  </a:schemeClr>
                </a:solidFill>
              </a:rPr>
              <a:t>Core issue is </a:t>
            </a:r>
            <a:r>
              <a:rPr lang="en-US" sz="2800" dirty="0">
                <a:solidFill>
                  <a:schemeClr val="accent1">
                    <a:lumMod val="75000"/>
                  </a:schemeClr>
                </a:solidFill>
              </a:rPr>
              <a:t>limited </a:t>
            </a:r>
            <a:r>
              <a:rPr sz="2800" dirty="0">
                <a:solidFill>
                  <a:schemeClr val="accent1">
                    <a:lumMod val="75000"/>
                  </a:schemeClr>
                </a:solidFill>
              </a:rPr>
              <a:t>structural</a:t>
            </a:r>
            <a:r>
              <a:rPr lang="en-US" sz="2800" dirty="0">
                <a:solidFill>
                  <a:schemeClr val="accent1">
                    <a:lumMod val="75000"/>
                  </a:schemeClr>
                </a:solidFill>
              </a:rPr>
              <a:t> transformation</a:t>
            </a:r>
            <a:endParaRPr sz="2800" dirty="0">
              <a:solidFill>
                <a:schemeClr val="accent1">
                  <a:lumMod val="75000"/>
                </a:schemeClr>
              </a:solidFill>
            </a:endParaRPr>
          </a:p>
        </p:txBody>
      </p:sp>
      <p:sp>
        <p:nvSpPr>
          <p:cNvPr id="6" name="TextBox 5">
            <a:extLst>
              <a:ext uri="{FF2B5EF4-FFF2-40B4-BE49-F238E27FC236}">
                <a16:creationId xmlns:a16="http://schemas.microsoft.com/office/drawing/2014/main" id="{65C9D29D-B496-1CB9-6A3C-4773F722CBFD}"/>
              </a:ext>
            </a:extLst>
          </p:cNvPr>
          <p:cNvSpPr txBox="1"/>
          <p:nvPr/>
        </p:nvSpPr>
        <p:spPr>
          <a:xfrm>
            <a:off x="148403" y="245771"/>
            <a:ext cx="11783402" cy="584775"/>
          </a:xfrm>
          <a:prstGeom prst="rect">
            <a:avLst/>
          </a:prstGeom>
          <a:noFill/>
        </p:spPr>
        <p:txBody>
          <a:bodyPr wrap="square">
            <a:spAutoFit/>
          </a:bodyPr>
          <a:lstStyle/>
          <a:p>
            <a:r>
              <a:rPr lang="en-US" sz="3200" b="1" dirty="0">
                <a:solidFill>
                  <a:srgbClr val="003366"/>
                </a:solidFill>
              </a:rPr>
              <a:t>Labor Market Pressures – Risk of t</a:t>
            </a:r>
            <a:r>
              <a:rPr sz="3200" b="1" dirty="0">
                <a:solidFill>
                  <a:srgbClr val="003366"/>
                </a:solidFill>
              </a:rPr>
              <a:t>he Youth Employment Crisis</a:t>
            </a:r>
          </a:p>
        </p:txBody>
      </p:sp>
      <p:sp>
        <p:nvSpPr>
          <p:cNvPr id="8" name="TextBox 7">
            <a:extLst>
              <a:ext uri="{FF2B5EF4-FFF2-40B4-BE49-F238E27FC236}">
                <a16:creationId xmlns:a16="http://schemas.microsoft.com/office/drawing/2014/main" id="{EE31F49E-9BC4-BB0A-47DB-696C6DEF1C79}"/>
              </a:ext>
            </a:extLst>
          </p:cNvPr>
          <p:cNvSpPr txBox="1"/>
          <p:nvPr/>
        </p:nvSpPr>
        <p:spPr>
          <a:xfrm>
            <a:off x="113926" y="3717927"/>
            <a:ext cx="11230469" cy="646331"/>
          </a:xfrm>
          <a:prstGeom prst="rect">
            <a:avLst/>
          </a:prstGeom>
          <a:noFill/>
        </p:spPr>
        <p:txBody>
          <a:bodyPr wrap="square">
            <a:spAutoFit/>
          </a:bodyPr>
          <a:lstStyle/>
          <a:p>
            <a:r>
              <a:rPr sz="3600" b="1" dirty="0">
                <a:solidFill>
                  <a:srgbClr val="003366"/>
                </a:solidFill>
              </a:rPr>
              <a:t>Informality </a:t>
            </a:r>
            <a:r>
              <a:rPr lang="en-US" sz="3600" b="1" dirty="0">
                <a:solidFill>
                  <a:srgbClr val="003366"/>
                </a:solidFill>
              </a:rPr>
              <a:t>often means l</a:t>
            </a:r>
            <a:r>
              <a:rPr sz="3600" b="1" dirty="0">
                <a:solidFill>
                  <a:srgbClr val="003366"/>
                </a:solidFill>
              </a:rPr>
              <a:t>ow </a:t>
            </a:r>
            <a:r>
              <a:rPr lang="en-US" sz="3600" b="1" dirty="0">
                <a:solidFill>
                  <a:srgbClr val="003366"/>
                </a:solidFill>
              </a:rPr>
              <a:t>q</a:t>
            </a:r>
            <a:r>
              <a:rPr sz="3600" b="1" dirty="0">
                <a:solidFill>
                  <a:srgbClr val="003366"/>
                </a:solidFill>
              </a:rPr>
              <a:t>uality</a:t>
            </a:r>
            <a:r>
              <a:rPr lang="en-US" sz="3600" b="1" dirty="0">
                <a:solidFill>
                  <a:srgbClr val="003366"/>
                </a:solidFill>
              </a:rPr>
              <a:t> employment</a:t>
            </a:r>
            <a:endParaRPr sz="3600" b="1" dirty="0">
              <a:solidFill>
                <a:srgbClr val="003366"/>
              </a:solidFill>
            </a:endParaRPr>
          </a:p>
        </p:txBody>
      </p:sp>
      <p:sp>
        <p:nvSpPr>
          <p:cNvPr id="10" name="TextBox 9">
            <a:extLst>
              <a:ext uri="{FF2B5EF4-FFF2-40B4-BE49-F238E27FC236}">
                <a16:creationId xmlns:a16="http://schemas.microsoft.com/office/drawing/2014/main" id="{3BA683DD-CEDB-3501-5C29-BFCEB03ADDD1}"/>
              </a:ext>
            </a:extLst>
          </p:cNvPr>
          <p:cNvSpPr txBox="1"/>
          <p:nvPr/>
        </p:nvSpPr>
        <p:spPr>
          <a:xfrm>
            <a:off x="497948" y="5325799"/>
            <a:ext cx="5542156" cy="1384995"/>
          </a:xfrm>
          <a:prstGeom prst="rect">
            <a:avLst/>
          </a:prstGeom>
          <a:noFill/>
        </p:spPr>
        <p:txBody>
          <a:bodyPr wrap="square">
            <a:spAutoFit/>
          </a:bodyPr>
          <a:lstStyle/>
          <a:p>
            <a:r>
              <a:rPr sz="2800" dirty="0">
                <a:solidFill>
                  <a:schemeClr val="accent1">
                    <a:lumMod val="75000"/>
                  </a:schemeClr>
                </a:solidFill>
              </a:rPr>
              <a:t>Low productivity and earnings</a:t>
            </a:r>
          </a:p>
          <a:p>
            <a:r>
              <a:rPr sz="2800" dirty="0">
                <a:solidFill>
                  <a:schemeClr val="accent1">
                    <a:lumMod val="75000"/>
                  </a:schemeClr>
                </a:solidFill>
              </a:rPr>
              <a:t>Lack of social protection</a:t>
            </a:r>
          </a:p>
          <a:p>
            <a:r>
              <a:rPr sz="2800" dirty="0">
                <a:solidFill>
                  <a:schemeClr val="accent1">
                    <a:lumMod val="75000"/>
                  </a:schemeClr>
                </a:solidFill>
              </a:rPr>
              <a:t>High vulnerability to shocks</a:t>
            </a:r>
          </a:p>
        </p:txBody>
      </p:sp>
      <p:sp>
        <p:nvSpPr>
          <p:cNvPr id="11" name="Rectangle 10">
            <a:extLst>
              <a:ext uri="{FF2B5EF4-FFF2-40B4-BE49-F238E27FC236}">
                <a16:creationId xmlns:a16="http://schemas.microsoft.com/office/drawing/2014/main" id="{99A678A1-62F5-4B4E-53AF-1500C38BABCD}"/>
              </a:ext>
            </a:extLst>
          </p:cNvPr>
          <p:cNvSpPr/>
          <p:nvPr/>
        </p:nvSpPr>
        <p:spPr>
          <a:xfrm>
            <a:off x="551580" y="4911987"/>
            <a:ext cx="10827292" cy="335654"/>
          </a:xfrm>
          <a:prstGeom prst="rect">
            <a:avLst/>
          </a:prstGeom>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TextBox 11">
            <a:extLst>
              <a:ext uri="{FF2B5EF4-FFF2-40B4-BE49-F238E27FC236}">
                <a16:creationId xmlns:a16="http://schemas.microsoft.com/office/drawing/2014/main" id="{B242473A-123F-4B9B-E35B-FE50549220F6}"/>
              </a:ext>
            </a:extLst>
          </p:cNvPr>
          <p:cNvSpPr txBox="1"/>
          <p:nvPr/>
        </p:nvSpPr>
        <p:spPr>
          <a:xfrm>
            <a:off x="17774" y="1197163"/>
            <a:ext cx="7866971" cy="646331"/>
          </a:xfrm>
          <a:prstGeom prst="rect">
            <a:avLst/>
          </a:prstGeom>
          <a:noFill/>
        </p:spPr>
        <p:txBody>
          <a:bodyPr wrap="square">
            <a:spAutoFit/>
          </a:bodyPr>
          <a:lstStyle/>
          <a:p>
            <a:r>
              <a:rPr sz="3600" b="1" dirty="0">
                <a:solidFill>
                  <a:srgbClr val="006699"/>
                </a:solidFill>
              </a:rPr>
              <a:t>A growing labor market mismatch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068" y="315575"/>
            <a:ext cx="9512348" cy="646331"/>
          </a:xfrm>
          <a:prstGeom prst="rect">
            <a:avLst/>
          </a:prstGeom>
          <a:noFill/>
        </p:spPr>
        <p:txBody>
          <a:bodyPr wrap="none">
            <a:spAutoFit/>
          </a:bodyPr>
          <a:lstStyle/>
          <a:p>
            <a:r>
              <a:rPr sz="3600" b="1" dirty="0">
                <a:solidFill>
                  <a:srgbClr val="003366"/>
                </a:solidFill>
              </a:rPr>
              <a:t>Root Cause: Weak Structural Transformation</a:t>
            </a:r>
          </a:p>
        </p:txBody>
      </p:sp>
      <p:sp>
        <p:nvSpPr>
          <p:cNvPr id="3" name="TextBox 2"/>
          <p:cNvSpPr txBox="1"/>
          <p:nvPr/>
        </p:nvSpPr>
        <p:spPr>
          <a:xfrm>
            <a:off x="420030" y="1190506"/>
            <a:ext cx="10269414" cy="646331"/>
          </a:xfrm>
          <a:prstGeom prst="rect">
            <a:avLst/>
          </a:prstGeom>
          <a:noFill/>
        </p:spPr>
        <p:txBody>
          <a:bodyPr wrap="none">
            <a:spAutoFit/>
          </a:bodyPr>
          <a:lstStyle/>
          <a:p>
            <a:r>
              <a:rPr sz="3600" dirty="0">
                <a:solidFill>
                  <a:srgbClr val="006699"/>
                </a:solidFill>
              </a:rPr>
              <a:t>Economies not shifting to high-productivity sectors</a:t>
            </a:r>
          </a:p>
        </p:txBody>
      </p:sp>
      <p:sp>
        <p:nvSpPr>
          <p:cNvPr id="4" name="Rectangle 3"/>
          <p:cNvSpPr/>
          <p:nvPr/>
        </p:nvSpPr>
        <p:spPr>
          <a:xfrm>
            <a:off x="535259" y="1920240"/>
            <a:ext cx="10883590" cy="137160"/>
          </a:xfrm>
          <a:prstGeom prst="rect">
            <a:avLst/>
          </a:prstGeom>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420030" y="2255143"/>
            <a:ext cx="7769371" cy="1384995"/>
          </a:xfrm>
          <a:prstGeom prst="rect">
            <a:avLst/>
          </a:prstGeom>
          <a:noFill/>
        </p:spPr>
        <p:txBody>
          <a:bodyPr wrap="none">
            <a:spAutoFit/>
          </a:bodyPr>
          <a:lstStyle/>
          <a:p>
            <a:r>
              <a:rPr sz="2800" dirty="0"/>
              <a:t>Growth driven by extractives &amp; low-value services</a:t>
            </a:r>
          </a:p>
          <a:p>
            <a:r>
              <a:rPr sz="2800" dirty="0"/>
              <a:t>Limited industrialization</a:t>
            </a:r>
          </a:p>
          <a:p>
            <a:r>
              <a:rPr sz="2800" dirty="0"/>
              <a:t>Dual economy: small formal vs large informal</a:t>
            </a:r>
          </a:p>
        </p:txBody>
      </p:sp>
      <p:sp>
        <p:nvSpPr>
          <p:cNvPr id="6" name="TextBox 5">
            <a:extLst>
              <a:ext uri="{FF2B5EF4-FFF2-40B4-BE49-F238E27FC236}">
                <a16:creationId xmlns:a16="http://schemas.microsoft.com/office/drawing/2014/main" id="{8B706F3C-8060-2FF3-46F5-12AA1B58791F}"/>
              </a:ext>
            </a:extLst>
          </p:cNvPr>
          <p:cNvSpPr txBox="1"/>
          <p:nvPr/>
        </p:nvSpPr>
        <p:spPr>
          <a:xfrm>
            <a:off x="271218" y="3616027"/>
            <a:ext cx="7419278" cy="646331"/>
          </a:xfrm>
          <a:prstGeom prst="rect">
            <a:avLst/>
          </a:prstGeom>
          <a:noFill/>
        </p:spPr>
        <p:txBody>
          <a:bodyPr wrap="square">
            <a:spAutoFit/>
          </a:bodyPr>
          <a:lstStyle/>
          <a:p>
            <a:r>
              <a:rPr sz="3600" b="1" dirty="0">
                <a:solidFill>
                  <a:srgbClr val="003366"/>
                </a:solidFill>
              </a:rPr>
              <a:t>What Needs to Change</a:t>
            </a:r>
          </a:p>
        </p:txBody>
      </p:sp>
      <p:sp>
        <p:nvSpPr>
          <p:cNvPr id="7" name="TextBox 6">
            <a:extLst>
              <a:ext uri="{FF2B5EF4-FFF2-40B4-BE49-F238E27FC236}">
                <a16:creationId xmlns:a16="http://schemas.microsoft.com/office/drawing/2014/main" id="{256CDC84-490A-C331-2F98-ED11F1F18477}"/>
              </a:ext>
            </a:extLst>
          </p:cNvPr>
          <p:cNvSpPr txBox="1"/>
          <p:nvPr/>
        </p:nvSpPr>
        <p:spPr>
          <a:xfrm>
            <a:off x="393020" y="4279007"/>
            <a:ext cx="8657178" cy="646331"/>
          </a:xfrm>
          <a:prstGeom prst="rect">
            <a:avLst/>
          </a:prstGeom>
          <a:noFill/>
        </p:spPr>
        <p:txBody>
          <a:bodyPr wrap="none">
            <a:spAutoFit/>
          </a:bodyPr>
          <a:lstStyle/>
          <a:p>
            <a:r>
              <a:rPr sz="3600" dirty="0">
                <a:solidFill>
                  <a:srgbClr val="006699"/>
                </a:solidFill>
              </a:rPr>
              <a:t>From informality → productive employment</a:t>
            </a:r>
          </a:p>
        </p:txBody>
      </p:sp>
      <p:sp>
        <p:nvSpPr>
          <p:cNvPr id="8" name="TextBox 7">
            <a:extLst>
              <a:ext uri="{FF2B5EF4-FFF2-40B4-BE49-F238E27FC236}">
                <a16:creationId xmlns:a16="http://schemas.microsoft.com/office/drawing/2014/main" id="{CFD9791D-E2EF-B333-BEFF-FED13AAC2A9D}"/>
              </a:ext>
            </a:extLst>
          </p:cNvPr>
          <p:cNvSpPr txBox="1"/>
          <p:nvPr/>
        </p:nvSpPr>
        <p:spPr>
          <a:xfrm>
            <a:off x="509240" y="5029200"/>
            <a:ext cx="7255897" cy="1384995"/>
          </a:xfrm>
          <a:prstGeom prst="rect">
            <a:avLst/>
          </a:prstGeom>
          <a:noFill/>
        </p:spPr>
        <p:txBody>
          <a:bodyPr wrap="none">
            <a:spAutoFit/>
          </a:bodyPr>
          <a:lstStyle/>
          <a:p>
            <a:r>
              <a:rPr sz="2800" dirty="0"/>
              <a:t>Leverage technology for job creation</a:t>
            </a:r>
          </a:p>
          <a:p>
            <a:r>
              <a:rPr sz="2800" dirty="0"/>
              <a:t>Invest in skills (digital &amp; vocational)</a:t>
            </a:r>
          </a:p>
          <a:p>
            <a:r>
              <a:rPr sz="2800" dirty="0"/>
              <a:t>Support transition to formal, higher-value jobs</a:t>
            </a:r>
          </a:p>
        </p:txBody>
      </p:sp>
      <p:sp>
        <p:nvSpPr>
          <p:cNvPr id="9" name="Rectangle 8">
            <a:extLst>
              <a:ext uri="{FF2B5EF4-FFF2-40B4-BE49-F238E27FC236}">
                <a16:creationId xmlns:a16="http://schemas.microsoft.com/office/drawing/2014/main" id="{88206F02-5F8D-A1CD-B33D-968C4377ED51}"/>
              </a:ext>
            </a:extLst>
          </p:cNvPr>
          <p:cNvSpPr/>
          <p:nvPr/>
        </p:nvSpPr>
        <p:spPr>
          <a:xfrm flipV="1">
            <a:off x="535259" y="4892040"/>
            <a:ext cx="11035990" cy="137160"/>
          </a:xfrm>
          <a:prstGeom prst="rect">
            <a:avLst/>
          </a:prstGeom>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06872-11A2-1203-610E-605942CF8B9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68D0EA-0777-40DA-322B-F94A45C9C0E1}"/>
              </a:ext>
            </a:extLst>
          </p:cNvPr>
          <p:cNvSpPr/>
          <p:nvPr/>
        </p:nvSpPr>
        <p:spPr>
          <a:xfrm>
            <a:off x="393020" y="1188720"/>
            <a:ext cx="11025829" cy="406400"/>
          </a:xfrm>
          <a:prstGeom prst="rect">
            <a:avLst/>
          </a:prstGeom>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6" name="TextBox 5">
            <a:extLst>
              <a:ext uri="{FF2B5EF4-FFF2-40B4-BE49-F238E27FC236}">
                <a16:creationId xmlns:a16="http://schemas.microsoft.com/office/drawing/2014/main" id="{EB55402B-20E2-E9CF-5A3E-8DF792C3A605}"/>
              </a:ext>
            </a:extLst>
          </p:cNvPr>
          <p:cNvSpPr txBox="1"/>
          <p:nvPr/>
        </p:nvSpPr>
        <p:spPr>
          <a:xfrm>
            <a:off x="393020" y="345440"/>
            <a:ext cx="7561517" cy="646331"/>
          </a:xfrm>
          <a:prstGeom prst="rect">
            <a:avLst/>
          </a:prstGeom>
          <a:noFill/>
        </p:spPr>
        <p:txBody>
          <a:bodyPr wrap="square">
            <a:spAutoFit/>
          </a:bodyPr>
          <a:lstStyle/>
          <a:p>
            <a:r>
              <a:rPr sz="3600" b="1" dirty="0">
                <a:solidFill>
                  <a:srgbClr val="003366"/>
                </a:solidFill>
              </a:rPr>
              <a:t>What Needs to Change</a:t>
            </a:r>
            <a:r>
              <a:rPr lang="en-US" sz="3600" b="1" dirty="0">
                <a:solidFill>
                  <a:srgbClr val="003366"/>
                </a:solidFill>
              </a:rPr>
              <a:t> (cont.)</a:t>
            </a:r>
            <a:endParaRPr sz="3600" b="1" dirty="0">
              <a:solidFill>
                <a:srgbClr val="003366"/>
              </a:solidFill>
            </a:endParaRPr>
          </a:p>
        </p:txBody>
      </p:sp>
      <p:sp>
        <p:nvSpPr>
          <p:cNvPr id="11" name="TextBox 10">
            <a:extLst>
              <a:ext uri="{FF2B5EF4-FFF2-40B4-BE49-F238E27FC236}">
                <a16:creationId xmlns:a16="http://schemas.microsoft.com/office/drawing/2014/main" id="{2A2C51D2-C387-7836-5B5A-FF6D89A3CC8D}"/>
              </a:ext>
            </a:extLst>
          </p:cNvPr>
          <p:cNvSpPr txBox="1"/>
          <p:nvPr/>
        </p:nvSpPr>
        <p:spPr>
          <a:xfrm>
            <a:off x="393020" y="1997839"/>
            <a:ext cx="11321460" cy="3539430"/>
          </a:xfrm>
          <a:prstGeom prst="rect">
            <a:avLst/>
          </a:prstGeom>
          <a:noFill/>
        </p:spPr>
        <p:txBody>
          <a:bodyPr wrap="square">
            <a:spAutoFit/>
          </a:bodyPr>
          <a:lstStyle/>
          <a:p>
            <a:pPr>
              <a:buNone/>
            </a:pPr>
            <a:r>
              <a:rPr lang="en-US" sz="2800" dirty="0">
                <a:solidFill>
                  <a:schemeClr val="accent1">
                    <a:lumMod val="75000"/>
                  </a:schemeClr>
                </a:solidFill>
                <a:effectLst/>
                <a:latin typeface="Segoe UI" panose="020B0502040204020203" pitchFamily="34" charset="0"/>
              </a:rPr>
              <a:t>- Target sectors with high growth and high-job multipliers on the continent i.e. agriculture, technology, creative industries</a:t>
            </a:r>
            <a:br>
              <a:rPr lang="en-US" sz="2800" dirty="0">
                <a:solidFill>
                  <a:schemeClr val="accent1">
                    <a:lumMod val="75000"/>
                  </a:schemeClr>
                </a:solidFill>
                <a:effectLst/>
                <a:latin typeface="Segoe UI" panose="020B0502040204020203" pitchFamily="34" charset="0"/>
              </a:rPr>
            </a:br>
            <a:r>
              <a:rPr lang="en-US" sz="2800" dirty="0">
                <a:solidFill>
                  <a:schemeClr val="accent1">
                    <a:lumMod val="75000"/>
                  </a:schemeClr>
                </a:solidFill>
                <a:effectLst/>
                <a:latin typeface="Segoe UI" panose="020B0502040204020203" pitchFamily="34" charset="0"/>
              </a:rPr>
              <a:t>- Promote industrialization - agribusiness, manufacturing, technology to support job creation with strong absorptive potential</a:t>
            </a:r>
            <a:br>
              <a:rPr lang="en-US" sz="2800" dirty="0">
                <a:solidFill>
                  <a:schemeClr val="accent1">
                    <a:lumMod val="75000"/>
                  </a:schemeClr>
                </a:solidFill>
                <a:effectLst/>
                <a:latin typeface="Segoe UI" panose="020B0502040204020203" pitchFamily="34" charset="0"/>
              </a:rPr>
            </a:br>
            <a:r>
              <a:rPr lang="en-US" sz="2800" dirty="0">
                <a:solidFill>
                  <a:schemeClr val="accent1">
                    <a:lumMod val="75000"/>
                  </a:schemeClr>
                </a:solidFill>
                <a:effectLst/>
                <a:latin typeface="Segoe UI" panose="020B0502040204020203" pitchFamily="34" charset="0"/>
              </a:rPr>
              <a:t>- Strengthen the development of growth-oriented entrepreneurship ecosystems in Africa</a:t>
            </a:r>
            <a:br>
              <a:rPr lang="en-US" sz="1800" dirty="0">
                <a:solidFill>
                  <a:schemeClr val="accent1">
                    <a:lumMod val="75000"/>
                  </a:schemeClr>
                </a:solidFill>
                <a:effectLst/>
                <a:latin typeface="Segoe UI" panose="020B0502040204020203" pitchFamily="34" charset="0"/>
              </a:rPr>
            </a:br>
            <a:r>
              <a:rPr lang="en-US" sz="2800" dirty="0">
                <a:solidFill>
                  <a:schemeClr val="accent1">
                    <a:lumMod val="75000"/>
                  </a:schemeClr>
                </a:solidFill>
                <a:effectLst/>
                <a:latin typeface="Segoe UI" panose="020B0502040204020203" pitchFamily="34" charset="0"/>
              </a:rPr>
              <a:t>- Align education to the </a:t>
            </a:r>
            <a:r>
              <a:rPr lang="en-US" sz="2800" dirty="0" err="1">
                <a:solidFill>
                  <a:schemeClr val="accent1">
                    <a:lumMod val="75000"/>
                  </a:schemeClr>
                </a:solidFill>
                <a:effectLst/>
                <a:latin typeface="Segoe UI" panose="020B0502040204020203" pitchFamily="34" charset="0"/>
              </a:rPr>
              <a:t>labour</a:t>
            </a:r>
            <a:r>
              <a:rPr lang="en-US" sz="2800" dirty="0">
                <a:solidFill>
                  <a:schemeClr val="accent1">
                    <a:lumMod val="75000"/>
                  </a:schemeClr>
                </a:solidFill>
                <a:effectLst/>
                <a:latin typeface="Segoe UI" panose="020B0502040204020203" pitchFamily="34" charset="0"/>
              </a:rPr>
              <a:t> market’s needs and strengthen vocational training in countries </a:t>
            </a:r>
            <a:endParaRPr lang="en-US" sz="2800" dirty="0">
              <a:solidFill>
                <a:schemeClr val="accent1">
                  <a:lumMod val="75000"/>
                </a:schemeClr>
              </a:solidFill>
              <a:effectLst/>
              <a:latin typeface="Arial" panose="020B0604020202020204" pitchFamily="34" charset="0"/>
            </a:endParaRPr>
          </a:p>
        </p:txBody>
      </p:sp>
    </p:spTree>
    <p:extLst>
      <p:ext uri="{BB962C8B-B14F-4D97-AF65-F5344CB8AC3E}">
        <p14:creationId xmlns:p14="http://schemas.microsoft.com/office/powerpoint/2010/main" val="215854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C55E25-C814-8298-F87F-567F7D012D5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C28482EB-E8CC-CB92-8D71-143C7497B97C}"/>
              </a:ext>
            </a:extLst>
          </p:cNvPr>
          <p:cNvSpPr txBox="1"/>
          <p:nvPr/>
        </p:nvSpPr>
        <p:spPr>
          <a:xfrm>
            <a:off x="2547257" y="1764407"/>
            <a:ext cx="7001692"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kern="1200" dirty="0">
                <a:solidFill>
                  <a:schemeClr val="tx2"/>
                </a:solidFill>
                <a:latin typeface="+mj-lt"/>
                <a:ea typeface="+mj-ea"/>
                <a:cs typeface="+mj-cs"/>
              </a:rPr>
              <a:t>3. What Can Be Done? What to Avoid?</a:t>
            </a:r>
          </a:p>
        </p:txBody>
      </p:sp>
    </p:spTree>
    <p:extLst>
      <p:ext uri="{BB962C8B-B14F-4D97-AF65-F5344CB8AC3E}">
        <p14:creationId xmlns:p14="http://schemas.microsoft.com/office/powerpoint/2010/main" val="325332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9891E0-58C8-44CA-021D-918A7BCBB1CB}"/>
              </a:ext>
            </a:extLst>
          </p:cNvPr>
          <p:cNvPicPr>
            <a:picLocks noChangeAspect="1"/>
          </p:cNvPicPr>
          <p:nvPr/>
        </p:nvPicPr>
        <p:blipFill>
          <a:blip r:embed="rId2"/>
          <a:stretch>
            <a:fillRect/>
          </a:stretch>
        </p:blipFill>
        <p:spPr>
          <a:xfrm>
            <a:off x="148403" y="998876"/>
            <a:ext cx="11783402" cy="5613353"/>
          </a:xfrm>
          <a:prstGeom prst="rect">
            <a:avLst/>
          </a:prstGeom>
          <a:ln>
            <a:noFill/>
          </a:ln>
        </p:spPr>
      </p:pic>
      <p:sp>
        <p:nvSpPr>
          <p:cNvPr id="7" name="Title 6">
            <a:extLst>
              <a:ext uri="{FF2B5EF4-FFF2-40B4-BE49-F238E27FC236}">
                <a16:creationId xmlns:a16="http://schemas.microsoft.com/office/drawing/2014/main" id="{E83251B2-E90D-223F-26C5-FB217D6F4A4E}"/>
              </a:ext>
            </a:extLst>
          </p:cNvPr>
          <p:cNvSpPr>
            <a:spLocks noGrp="1"/>
          </p:cNvSpPr>
          <p:nvPr>
            <p:ph type="title"/>
          </p:nvPr>
        </p:nvSpPr>
        <p:spPr/>
        <p:txBody>
          <a:bodyPr/>
          <a:lstStyle/>
          <a:p>
            <a:pPr algn="r"/>
            <a:r>
              <a:rPr lang="en-US" dirty="0"/>
              <a:t>      </a:t>
            </a:r>
          </a:p>
        </p:txBody>
      </p:sp>
      <p:sp>
        <p:nvSpPr>
          <p:cNvPr id="10" name="TextBox 9">
            <a:extLst>
              <a:ext uri="{FF2B5EF4-FFF2-40B4-BE49-F238E27FC236}">
                <a16:creationId xmlns:a16="http://schemas.microsoft.com/office/drawing/2014/main" id="{7321365C-90D6-CAED-0A25-A2369276BABA}"/>
              </a:ext>
            </a:extLst>
          </p:cNvPr>
          <p:cNvSpPr txBox="1"/>
          <p:nvPr/>
        </p:nvSpPr>
        <p:spPr>
          <a:xfrm>
            <a:off x="148403" y="245771"/>
            <a:ext cx="11783402" cy="584775"/>
          </a:xfrm>
          <a:prstGeom prst="rect">
            <a:avLst/>
          </a:prstGeom>
          <a:noFill/>
        </p:spPr>
        <p:txBody>
          <a:bodyPr wrap="square">
            <a:spAutoFit/>
          </a:bodyPr>
          <a:lstStyle/>
          <a:p>
            <a:r>
              <a:rPr lang="en-US" sz="3200" b="1" dirty="0">
                <a:solidFill>
                  <a:schemeClr val="accent1">
                    <a:lumMod val="75000"/>
                  </a:schemeClr>
                </a:solidFill>
              </a:rPr>
              <a:t>Typology of Interventions</a:t>
            </a:r>
            <a:endParaRPr sz="3200" b="1" dirty="0">
              <a:solidFill>
                <a:schemeClr val="accent1">
                  <a:lumMod val="75000"/>
                </a:schemeClr>
              </a:solidFill>
            </a:endParaRPr>
          </a:p>
        </p:txBody>
      </p:sp>
    </p:spTree>
    <p:extLst>
      <p:ext uri="{BB962C8B-B14F-4D97-AF65-F5344CB8AC3E}">
        <p14:creationId xmlns:p14="http://schemas.microsoft.com/office/powerpoint/2010/main" val="225357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FBC76-C7C4-83F4-1AD3-E8B183961BA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7A0B3B7-696B-0374-65A3-FEAF906FADBE}"/>
              </a:ext>
            </a:extLst>
          </p:cNvPr>
          <p:cNvSpPr/>
          <p:nvPr/>
        </p:nvSpPr>
        <p:spPr>
          <a:xfrm>
            <a:off x="640080" y="320040"/>
            <a:ext cx="10726730" cy="411480"/>
          </a:xfrm>
          <a:prstGeom prst="rect">
            <a:avLst/>
          </a:prstGeom>
          <a:noFill/>
          <a:ln/>
        </p:spPr>
        <p:txBody>
          <a:bodyPr wrap="square" lIns="0" tIns="0" rIns="0" bIns="0" rtlCol="0" anchor="ctr"/>
          <a:lstStyle/>
          <a:p>
            <a:pPr marL="0" indent="0">
              <a:buNone/>
            </a:pPr>
            <a:r>
              <a:rPr lang="en-US" sz="3600" b="1" dirty="0">
                <a:solidFill>
                  <a:srgbClr val="0B3B70"/>
                </a:solidFill>
                <a:latin typeface="Aptos Display" pitchFamily="34" charset="0"/>
                <a:ea typeface="Aptos Display" pitchFamily="34" charset="-122"/>
                <a:cs typeface="Aptos Display" pitchFamily="34" charset="-120"/>
              </a:rPr>
              <a:t>Why have so many youth initiatives underperformed?</a:t>
            </a:r>
            <a:endParaRPr lang="en-US" sz="3600" dirty="0"/>
          </a:p>
        </p:txBody>
      </p:sp>
      <p:sp>
        <p:nvSpPr>
          <p:cNvPr id="3" name="Shape 1">
            <a:extLst>
              <a:ext uri="{FF2B5EF4-FFF2-40B4-BE49-F238E27FC236}">
                <a16:creationId xmlns:a16="http://schemas.microsoft.com/office/drawing/2014/main" id="{FEAA5E1F-EB19-0A6A-C146-861F11146D76}"/>
              </a:ext>
            </a:extLst>
          </p:cNvPr>
          <p:cNvSpPr/>
          <p:nvPr/>
        </p:nvSpPr>
        <p:spPr>
          <a:xfrm>
            <a:off x="640080" y="804672"/>
            <a:ext cx="1188720" cy="64008"/>
          </a:xfrm>
          <a:prstGeom prst="rect">
            <a:avLst/>
          </a:prstGeom>
          <a:solidFill>
            <a:srgbClr val="C61B2A"/>
          </a:solidFill>
          <a:ln w="12700">
            <a:solidFill>
              <a:srgbClr val="C61B2A">
                <a:alpha val="0"/>
              </a:srgbClr>
            </a:solidFill>
            <a:prstDash val="solid"/>
          </a:ln>
        </p:spPr>
        <p:txBody>
          <a:bodyPr/>
          <a:lstStyle/>
          <a:p>
            <a:endParaRPr lang="en-US"/>
          </a:p>
        </p:txBody>
      </p:sp>
      <p:sp>
        <p:nvSpPr>
          <p:cNvPr id="6" name="Text 3">
            <a:extLst>
              <a:ext uri="{FF2B5EF4-FFF2-40B4-BE49-F238E27FC236}">
                <a16:creationId xmlns:a16="http://schemas.microsoft.com/office/drawing/2014/main" id="{FD92D8E2-A96C-A507-16EF-D7E958B8E333}"/>
              </a:ext>
            </a:extLst>
          </p:cNvPr>
          <p:cNvSpPr/>
          <p:nvPr/>
        </p:nvSpPr>
        <p:spPr>
          <a:xfrm>
            <a:off x="640080" y="1271017"/>
            <a:ext cx="11191364" cy="512063"/>
          </a:xfrm>
          <a:prstGeom prst="rect">
            <a:avLst/>
          </a:prstGeom>
          <a:noFill/>
          <a:ln/>
        </p:spPr>
        <p:txBody>
          <a:bodyPr wrap="square" lIns="0" tIns="0" rIns="0" bIns="0" rtlCol="0" anchor="ctr"/>
          <a:lstStyle/>
          <a:p>
            <a:pPr marL="0" indent="0">
              <a:buNone/>
            </a:pPr>
            <a:r>
              <a:rPr lang="en-US" sz="2800" b="1" dirty="0">
                <a:solidFill>
                  <a:srgbClr val="0B3B70"/>
                </a:solidFill>
              </a:rPr>
              <a:t>Cross-cutting patterns in the evidence</a:t>
            </a:r>
            <a:endParaRPr lang="en-US" sz="2800" dirty="0"/>
          </a:p>
        </p:txBody>
      </p:sp>
      <p:sp>
        <p:nvSpPr>
          <p:cNvPr id="7" name="Text 4">
            <a:extLst>
              <a:ext uri="{FF2B5EF4-FFF2-40B4-BE49-F238E27FC236}">
                <a16:creationId xmlns:a16="http://schemas.microsoft.com/office/drawing/2014/main" id="{49BA3114-C76C-414B-83A0-BE6F9702A859}"/>
              </a:ext>
            </a:extLst>
          </p:cNvPr>
          <p:cNvSpPr/>
          <p:nvPr/>
        </p:nvSpPr>
        <p:spPr>
          <a:xfrm>
            <a:off x="640080" y="1737360"/>
            <a:ext cx="10378440" cy="2560320"/>
          </a:xfrm>
          <a:prstGeom prst="rect">
            <a:avLst/>
          </a:prstGeom>
          <a:noFill/>
          <a:ln/>
        </p:spPr>
        <p:txBody>
          <a:bodyPr wrap="square" lIns="508" tIns="508" rIns="508" bIns="508" rtlCol="0" anchor="ctr"/>
          <a:lstStyle/>
          <a:p>
            <a:pPr marL="177800" indent="-177800">
              <a:buSzPct val="100000"/>
              <a:buChar char="•"/>
            </a:pPr>
            <a:r>
              <a:rPr lang="en-US" sz="2400" dirty="0">
                <a:solidFill>
                  <a:srgbClr val="1F1F1F"/>
                </a:solidFill>
              </a:rPr>
              <a:t>Too much emphasis on labour supply alone</a:t>
            </a:r>
            <a:endParaRPr lang="en-US" sz="2400" dirty="0"/>
          </a:p>
          <a:p>
            <a:pPr marL="177800" indent="-177800">
              <a:buSzPct val="100000"/>
              <a:buChar char="•"/>
            </a:pPr>
            <a:r>
              <a:rPr lang="en-US" sz="2400" dirty="0">
                <a:solidFill>
                  <a:srgbClr val="1F1F1F"/>
                </a:solidFill>
              </a:rPr>
              <a:t>Weak coordination across ministries, agencies, and partners</a:t>
            </a:r>
            <a:endParaRPr lang="en-US" sz="2400" dirty="0"/>
          </a:p>
          <a:p>
            <a:pPr marL="177800" indent="-177800">
              <a:buSzPct val="100000"/>
              <a:buChar char="•"/>
            </a:pPr>
            <a:r>
              <a:rPr lang="en-US" sz="2400" dirty="0">
                <a:solidFill>
                  <a:srgbClr val="1F1F1F"/>
                </a:solidFill>
              </a:rPr>
              <a:t>Poor monitoring, evaluation, and accountability</a:t>
            </a:r>
            <a:endParaRPr lang="en-US" sz="2400" dirty="0"/>
          </a:p>
          <a:p>
            <a:pPr marL="177800" indent="-177800">
              <a:buSzPct val="100000"/>
              <a:buChar char="•"/>
            </a:pPr>
            <a:r>
              <a:rPr lang="en-US" sz="2400" dirty="0">
                <a:solidFill>
                  <a:srgbClr val="1F1F1F"/>
                </a:solidFill>
              </a:rPr>
              <a:t>Funding instability and limited institutional capacity</a:t>
            </a:r>
            <a:endParaRPr lang="en-US" sz="2400" dirty="0"/>
          </a:p>
          <a:p>
            <a:pPr marL="177800" indent="-177800">
              <a:buSzPct val="100000"/>
              <a:buChar char="•"/>
            </a:pPr>
            <a:r>
              <a:rPr lang="en-US" sz="2400" dirty="0">
                <a:solidFill>
                  <a:srgbClr val="1F1F1F"/>
                </a:solidFill>
              </a:rPr>
              <a:t>Political capture, duplication, and misalignment with market needs</a:t>
            </a:r>
            <a:endParaRPr lang="en-US" sz="2400" dirty="0"/>
          </a:p>
        </p:txBody>
      </p:sp>
      <p:sp>
        <p:nvSpPr>
          <p:cNvPr id="8" name="Shape 5">
            <a:extLst>
              <a:ext uri="{FF2B5EF4-FFF2-40B4-BE49-F238E27FC236}">
                <a16:creationId xmlns:a16="http://schemas.microsoft.com/office/drawing/2014/main" id="{1E02A598-9B5B-C543-4E03-5267EE746E3B}"/>
              </a:ext>
            </a:extLst>
          </p:cNvPr>
          <p:cNvSpPr/>
          <p:nvPr/>
        </p:nvSpPr>
        <p:spPr>
          <a:xfrm>
            <a:off x="142240" y="4709160"/>
            <a:ext cx="11897360" cy="1051560"/>
          </a:xfrm>
          <a:prstGeom prst="rect">
            <a:avLst/>
          </a:prstGeom>
          <a:solidFill>
            <a:srgbClr val="0B3B70"/>
          </a:solidFill>
          <a:ln w="12700">
            <a:solidFill>
              <a:srgbClr val="0B3B70"/>
            </a:solidFill>
            <a:prstDash val="solid"/>
          </a:ln>
        </p:spPr>
        <p:txBody>
          <a:bodyPr/>
          <a:lstStyle/>
          <a:p>
            <a:endParaRPr lang="en-US" dirty="0"/>
          </a:p>
        </p:txBody>
      </p:sp>
      <p:sp>
        <p:nvSpPr>
          <p:cNvPr id="9" name="Text 6">
            <a:extLst>
              <a:ext uri="{FF2B5EF4-FFF2-40B4-BE49-F238E27FC236}">
                <a16:creationId xmlns:a16="http://schemas.microsoft.com/office/drawing/2014/main" id="{E7A0BA7C-B940-E261-97EA-634A9BDBD2CD}"/>
              </a:ext>
            </a:extLst>
          </p:cNvPr>
          <p:cNvSpPr/>
          <p:nvPr/>
        </p:nvSpPr>
        <p:spPr>
          <a:xfrm>
            <a:off x="175446" y="4700017"/>
            <a:ext cx="11752394" cy="1088133"/>
          </a:xfrm>
          <a:prstGeom prst="rect">
            <a:avLst/>
          </a:prstGeom>
          <a:noFill/>
          <a:ln/>
        </p:spPr>
        <p:txBody>
          <a:bodyPr wrap="square" lIns="0" tIns="0" rIns="0" bIns="0" rtlCol="0" anchor="ctr"/>
          <a:lstStyle/>
          <a:p>
            <a:pPr marL="0" indent="0">
              <a:buNone/>
            </a:pPr>
            <a:r>
              <a:rPr lang="en-US" sz="2400" b="1" dirty="0">
                <a:solidFill>
                  <a:srgbClr val="FFFFFF"/>
                </a:solidFill>
              </a:rPr>
              <a:t> Design lesson: stand-alone training schemes rarely solve jobs problem on their own.</a:t>
            </a:r>
            <a:endParaRPr lang="en-US" sz="2400" dirty="0"/>
          </a:p>
        </p:txBody>
      </p:sp>
      <p:sp>
        <p:nvSpPr>
          <p:cNvPr id="10" name="Shape 7">
            <a:extLst>
              <a:ext uri="{FF2B5EF4-FFF2-40B4-BE49-F238E27FC236}">
                <a16:creationId xmlns:a16="http://schemas.microsoft.com/office/drawing/2014/main" id="{365FC3F3-17A7-22F3-75DB-1D405ABEA748}"/>
              </a:ext>
            </a:extLst>
          </p:cNvPr>
          <p:cNvSpPr/>
          <p:nvPr/>
        </p:nvSpPr>
        <p:spPr>
          <a:xfrm>
            <a:off x="640080" y="6419088"/>
            <a:ext cx="10927080" cy="0"/>
          </a:xfrm>
          <a:prstGeom prst="line">
            <a:avLst/>
          </a:prstGeom>
          <a:noFill/>
          <a:ln w="12700">
            <a:solidFill>
              <a:srgbClr val="D8D8D4"/>
            </a:solidFill>
            <a:prstDash val="solid"/>
          </a:ln>
        </p:spPr>
        <p:txBody>
          <a:bodyPr/>
          <a:lstStyle/>
          <a:p>
            <a:endParaRPr lang="en-US"/>
          </a:p>
        </p:txBody>
      </p:sp>
      <p:sp>
        <p:nvSpPr>
          <p:cNvPr id="11" name="Text 8">
            <a:extLst>
              <a:ext uri="{FF2B5EF4-FFF2-40B4-BE49-F238E27FC236}">
                <a16:creationId xmlns:a16="http://schemas.microsoft.com/office/drawing/2014/main" id="{6BCCCF90-05C5-2561-6A57-9001DF455D07}"/>
              </a:ext>
            </a:extLst>
          </p:cNvPr>
          <p:cNvSpPr/>
          <p:nvPr/>
        </p:nvSpPr>
        <p:spPr>
          <a:xfrm>
            <a:off x="658368" y="6446520"/>
            <a:ext cx="4937760" cy="182880"/>
          </a:xfrm>
          <a:prstGeom prst="rect">
            <a:avLst/>
          </a:prstGeom>
          <a:noFill/>
          <a:ln/>
        </p:spPr>
        <p:txBody>
          <a:bodyPr wrap="square" lIns="0" tIns="0" rIns="0" bIns="0" rtlCol="0" anchor="ctr"/>
          <a:lstStyle/>
          <a:p>
            <a:pPr marL="0" indent="0">
              <a:buNone/>
            </a:pPr>
            <a:r>
              <a:rPr lang="en-US" sz="850" dirty="0">
                <a:solidFill>
                  <a:srgbClr val="6E6E6E"/>
                </a:solidFill>
              </a:rPr>
              <a:t>Source: Oxford Economics Africa / ECA draft report</a:t>
            </a:r>
            <a:endParaRPr lang="en-US" sz="850" dirty="0"/>
          </a:p>
        </p:txBody>
      </p:sp>
      <p:sp>
        <p:nvSpPr>
          <p:cNvPr id="12" name="Text 9">
            <a:extLst>
              <a:ext uri="{FF2B5EF4-FFF2-40B4-BE49-F238E27FC236}">
                <a16:creationId xmlns:a16="http://schemas.microsoft.com/office/drawing/2014/main" id="{99306D84-4285-EB81-9D61-E367E536E2C6}"/>
              </a:ext>
            </a:extLst>
          </p:cNvPr>
          <p:cNvSpPr/>
          <p:nvPr/>
        </p:nvSpPr>
        <p:spPr>
          <a:xfrm>
            <a:off x="11201400" y="6428232"/>
            <a:ext cx="320040" cy="182880"/>
          </a:xfrm>
          <a:prstGeom prst="rect">
            <a:avLst/>
          </a:prstGeom>
          <a:noFill/>
          <a:ln/>
        </p:spPr>
        <p:txBody>
          <a:bodyPr wrap="square" lIns="0" tIns="0" rIns="0" bIns="0" rtlCol="0" anchor="ctr"/>
          <a:lstStyle/>
          <a:p>
            <a:pPr marL="0" indent="0" algn="r">
              <a:buNone/>
            </a:pPr>
            <a:r>
              <a:rPr lang="en-US" sz="850" dirty="0">
                <a:solidFill>
                  <a:srgbClr val="6E6E6E"/>
                </a:solidFill>
              </a:rPr>
              <a:t>5</a:t>
            </a:r>
            <a:endParaRPr lang="en-US" sz="850" dirty="0"/>
          </a:p>
        </p:txBody>
      </p:sp>
    </p:spTree>
    <p:extLst>
      <p:ext uri="{BB962C8B-B14F-4D97-AF65-F5344CB8AC3E}">
        <p14:creationId xmlns:p14="http://schemas.microsoft.com/office/powerpoint/2010/main" val="58673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174298-CDDE-4C30-E8B9-6482C45247C7}"/>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166E19A-5214-18B2-A385-FC6F31C1E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EAF0B1C-F8B5-F144-3BC7-91F93F729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F1112303-E1D5-D10C-69E2-9D024F3BD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3" name="Freeform: Shape 22">
              <a:extLst>
                <a:ext uri="{FF2B5EF4-FFF2-40B4-BE49-F238E27FC236}">
                  <a16:creationId xmlns:a16="http://schemas.microsoft.com/office/drawing/2014/main" id="{8AD9E15C-CAD2-8E1A-56CA-FD2F491D1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06CE2F2-2F94-B1AF-F61B-0F842F1CA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EBBC0422-8715-3DE1-C5A8-FAB3BF506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7B6A6FFC-4489-6CC8-303F-769D24D60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Text 0">
            <a:extLst>
              <a:ext uri="{FF2B5EF4-FFF2-40B4-BE49-F238E27FC236}">
                <a16:creationId xmlns:a16="http://schemas.microsoft.com/office/drawing/2014/main" id="{86D52BCC-939F-14FC-8AE0-D638A1462D4B}"/>
              </a:ext>
            </a:extLst>
          </p:cNvPr>
          <p:cNvSpPr/>
          <p:nvPr/>
        </p:nvSpPr>
        <p:spPr>
          <a:xfrm>
            <a:off x="640080" y="1243013"/>
            <a:ext cx="3855720" cy="4371974"/>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3600" b="1" kern="1200" dirty="0">
                <a:solidFill>
                  <a:schemeClr val="tx2"/>
                </a:solidFill>
                <a:latin typeface="+mj-lt"/>
                <a:ea typeface="+mj-ea"/>
                <a:cs typeface="+mj-cs"/>
              </a:rPr>
              <a:t>Country Experiences – </a:t>
            </a:r>
            <a:r>
              <a:rPr lang="en-US" sz="3600" b="1" dirty="0">
                <a:solidFill>
                  <a:schemeClr val="tx2"/>
                </a:solidFill>
                <a:latin typeface="+mj-lt"/>
                <a:ea typeface="+mj-ea"/>
                <a:cs typeface="+mj-cs"/>
              </a:rPr>
              <a:t>South Africa</a:t>
            </a:r>
            <a:endParaRPr lang="en-US" sz="3600" b="1" kern="1200" dirty="0">
              <a:solidFill>
                <a:schemeClr val="tx2"/>
              </a:solidFill>
              <a:latin typeface="+mj-lt"/>
              <a:ea typeface="+mj-ea"/>
              <a:cs typeface="+mj-cs"/>
            </a:endParaRPr>
          </a:p>
        </p:txBody>
      </p:sp>
      <p:sp>
        <p:nvSpPr>
          <p:cNvPr id="4" name="TextBox 3">
            <a:extLst>
              <a:ext uri="{FF2B5EF4-FFF2-40B4-BE49-F238E27FC236}">
                <a16:creationId xmlns:a16="http://schemas.microsoft.com/office/drawing/2014/main" id="{352DB36E-9AC8-9F25-2CB1-B9DEA8C1BDB8}"/>
              </a:ext>
            </a:extLst>
          </p:cNvPr>
          <p:cNvSpPr txBox="1"/>
          <p:nvPr/>
        </p:nvSpPr>
        <p:spPr>
          <a:xfrm>
            <a:off x="5460275" y="248195"/>
            <a:ext cx="6387736" cy="6500304"/>
          </a:xfrm>
          <a:prstGeom prst="rect">
            <a:avLst/>
          </a:prstGeom>
        </p:spPr>
        <p:txBody>
          <a:bodyPr vert="horz" lIns="91440" tIns="45720" rIns="91440" bIns="45720" rtlCol="0" anchor="ctr">
            <a:noAutofit/>
          </a:bodyPr>
          <a:lstStyle/>
          <a:p>
            <a:pPr>
              <a:lnSpc>
                <a:spcPct val="90000"/>
              </a:lnSpc>
              <a:spcAft>
                <a:spcPts val="600"/>
              </a:spcAft>
            </a:pPr>
            <a:r>
              <a:rPr lang="en-US" sz="2800" b="1" i="1" dirty="0">
                <a:solidFill>
                  <a:schemeClr val="tx2"/>
                </a:solidFill>
              </a:rPr>
              <a:t>Youth employment initiatives in South Africa have underperformed due to:  </a:t>
            </a:r>
          </a:p>
          <a:p>
            <a:pPr marL="457200" indent="-457200">
              <a:lnSpc>
                <a:spcPct val="90000"/>
              </a:lnSpc>
              <a:spcAft>
                <a:spcPts val="600"/>
              </a:spcAft>
              <a:buFont typeface="Arial" panose="020B0604020202020204" pitchFamily="34" charset="0"/>
              <a:buChar char="•"/>
            </a:pPr>
            <a:r>
              <a:rPr lang="en-US" sz="2800" dirty="0"/>
              <a:t>structural economic issues leading to declining real GPD per capita</a:t>
            </a:r>
          </a:p>
          <a:p>
            <a:pPr marL="457200" indent="-457200">
              <a:lnSpc>
                <a:spcPct val="90000"/>
              </a:lnSpc>
              <a:spcAft>
                <a:spcPts val="600"/>
              </a:spcAft>
              <a:buFont typeface="Arial" panose="020B0604020202020204" pitchFamily="34" charset="0"/>
              <a:buChar char="•"/>
            </a:pPr>
            <a:r>
              <a:rPr lang="en-US" sz="2800" dirty="0"/>
              <a:t>poor education quality, and </a:t>
            </a:r>
          </a:p>
          <a:p>
            <a:pPr marL="457200" indent="-457200">
              <a:lnSpc>
                <a:spcPct val="90000"/>
              </a:lnSpc>
              <a:spcAft>
                <a:spcPts val="600"/>
              </a:spcAft>
              <a:buFont typeface="Arial" panose="020B0604020202020204" pitchFamily="34" charset="0"/>
              <a:buChar char="•"/>
            </a:pPr>
            <a:r>
              <a:rPr lang="en-US" sz="2800" dirty="0"/>
              <a:t>weak implementation of programs</a:t>
            </a:r>
            <a:r>
              <a:rPr lang="en-US" dirty="0"/>
              <a:t>. </a:t>
            </a:r>
            <a:r>
              <a:rPr lang="en-US" sz="2800" dirty="0"/>
              <a:t>Chronic low economic growth, </a:t>
            </a:r>
          </a:p>
          <a:p>
            <a:pPr marL="457200" indent="-457200">
              <a:lnSpc>
                <a:spcPct val="90000"/>
              </a:lnSpc>
              <a:spcAft>
                <a:spcPts val="600"/>
              </a:spcAft>
              <a:buFont typeface="Arial" panose="020B0604020202020204" pitchFamily="34" charset="0"/>
              <a:buChar char="•"/>
            </a:pPr>
            <a:r>
              <a:rPr lang="en-US" sz="2800" dirty="0"/>
              <a:t>a severe skills mismatch, </a:t>
            </a:r>
          </a:p>
          <a:p>
            <a:pPr marL="457200" indent="-457200">
              <a:lnSpc>
                <a:spcPct val="90000"/>
              </a:lnSpc>
              <a:spcAft>
                <a:spcPts val="600"/>
              </a:spcAft>
              <a:buFont typeface="Arial" panose="020B0604020202020204" pitchFamily="34" charset="0"/>
              <a:buChar char="•"/>
            </a:pPr>
            <a:r>
              <a:rPr lang="en-US" sz="2800" dirty="0"/>
              <a:t>limited entrepreneurship support, and lack of accountability in government initiatives</a:t>
            </a:r>
          </a:p>
          <a:p>
            <a:pPr marL="457200" indent="-457200">
              <a:lnSpc>
                <a:spcPct val="90000"/>
              </a:lnSpc>
              <a:spcAft>
                <a:spcPts val="600"/>
              </a:spcAft>
              <a:buFont typeface="Arial" panose="020B0604020202020204" pitchFamily="34" charset="0"/>
              <a:buChar char="•"/>
            </a:pPr>
            <a:endParaRPr lang="en-US" sz="2800" dirty="0"/>
          </a:p>
          <a:p>
            <a:pPr>
              <a:lnSpc>
                <a:spcPct val="90000"/>
              </a:lnSpc>
              <a:spcAft>
                <a:spcPts val="600"/>
              </a:spcAft>
            </a:pPr>
            <a:r>
              <a:rPr lang="en-US" sz="2400" dirty="0"/>
              <a:t>Source: </a:t>
            </a:r>
            <a:r>
              <a:rPr lang="pt-BR" sz="2400" dirty="0"/>
              <a:t>Zikhali and Matsiliza, </a:t>
            </a:r>
            <a:r>
              <a:rPr lang="en-US" sz="2400" dirty="0"/>
              <a:t>An evaluation of the Presidential Youth Employment Initiative in addressing youth unemployment</a:t>
            </a:r>
            <a:endParaRPr lang="en-US" sz="2400" dirty="0">
              <a:solidFill>
                <a:schemeClr val="tx2"/>
              </a:solidFill>
            </a:endParaRPr>
          </a:p>
          <a:p>
            <a:pPr marL="457200" indent="-457200">
              <a:lnSpc>
                <a:spcPct val="90000"/>
              </a:lnSpc>
              <a:spcAft>
                <a:spcPts val="6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286711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70D3D7-4554-9FD0-B04A-4B7E77130F1D}"/>
              </a:ext>
            </a:extLst>
          </p:cNvPr>
          <p:cNvPicPr>
            <a:picLocks noChangeAspect="1"/>
          </p:cNvPicPr>
          <p:nvPr/>
        </p:nvPicPr>
        <p:blipFill>
          <a:blip r:embed="rId2"/>
          <a:stretch>
            <a:fillRect/>
          </a:stretch>
        </p:blipFill>
        <p:spPr>
          <a:xfrm>
            <a:off x="0" y="2065778"/>
            <a:ext cx="12192000" cy="4186741"/>
          </a:xfrm>
          <a:prstGeom prst="rect">
            <a:avLst/>
          </a:prstGeom>
        </p:spPr>
      </p:pic>
      <p:sp>
        <p:nvSpPr>
          <p:cNvPr id="9" name="TextBox 8">
            <a:extLst>
              <a:ext uri="{FF2B5EF4-FFF2-40B4-BE49-F238E27FC236}">
                <a16:creationId xmlns:a16="http://schemas.microsoft.com/office/drawing/2014/main" id="{2DD0F8D3-0803-593A-3B9B-CAC754CDD80D}"/>
              </a:ext>
            </a:extLst>
          </p:cNvPr>
          <p:cNvSpPr txBox="1"/>
          <p:nvPr/>
        </p:nvSpPr>
        <p:spPr>
          <a:xfrm>
            <a:off x="148402" y="245771"/>
            <a:ext cx="12043597" cy="523220"/>
          </a:xfrm>
          <a:prstGeom prst="rect">
            <a:avLst/>
          </a:prstGeom>
          <a:noFill/>
        </p:spPr>
        <p:txBody>
          <a:bodyPr wrap="square">
            <a:spAutoFit/>
          </a:bodyPr>
          <a:lstStyle/>
          <a:p>
            <a:r>
              <a:rPr lang="en-US" sz="2800" b="1" dirty="0">
                <a:solidFill>
                  <a:srgbClr val="003366"/>
                </a:solidFill>
              </a:rPr>
              <a:t>South Africa’s Low Growth Challenge – Decline in GDP per Capita  </a:t>
            </a:r>
            <a:endParaRPr sz="2800" b="1" dirty="0">
              <a:solidFill>
                <a:srgbClr val="003366"/>
              </a:solidFill>
            </a:endParaRPr>
          </a:p>
        </p:txBody>
      </p:sp>
      <p:sp>
        <p:nvSpPr>
          <p:cNvPr id="11" name="TextBox 10">
            <a:extLst>
              <a:ext uri="{FF2B5EF4-FFF2-40B4-BE49-F238E27FC236}">
                <a16:creationId xmlns:a16="http://schemas.microsoft.com/office/drawing/2014/main" id="{E3B12AD3-2CFA-08FA-86E7-15D684D89842}"/>
              </a:ext>
            </a:extLst>
          </p:cNvPr>
          <p:cNvSpPr txBox="1"/>
          <p:nvPr/>
        </p:nvSpPr>
        <p:spPr>
          <a:xfrm>
            <a:off x="259266" y="1094219"/>
            <a:ext cx="6094140" cy="646331"/>
          </a:xfrm>
          <a:prstGeom prst="rect">
            <a:avLst/>
          </a:prstGeom>
          <a:noFill/>
        </p:spPr>
        <p:txBody>
          <a:bodyPr wrap="square">
            <a:spAutoFit/>
          </a:bodyPr>
          <a:lstStyle/>
          <a:p>
            <a:r>
              <a:rPr lang="en-US" dirty="0"/>
              <a:t>Real GDP growth in South Africa and other emerging markets (EMs), annual, % </a:t>
            </a:r>
          </a:p>
        </p:txBody>
      </p:sp>
      <p:sp>
        <p:nvSpPr>
          <p:cNvPr id="13" name="TextBox 12">
            <a:extLst>
              <a:ext uri="{FF2B5EF4-FFF2-40B4-BE49-F238E27FC236}">
                <a16:creationId xmlns:a16="http://schemas.microsoft.com/office/drawing/2014/main" id="{3A9F17C6-2A74-80C1-F01F-6B290793CCA0}"/>
              </a:ext>
            </a:extLst>
          </p:cNvPr>
          <p:cNvSpPr txBox="1"/>
          <p:nvPr/>
        </p:nvSpPr>
        <p:spPr>
          <a:xfrm>
            <a:off x="5979842" y="1094218"/>
            <a:ext cx="5952892" cy="646331"/>
          </a:xfrm>
          <a:prstGeom prst="rect">
            <a:avLst/>
          </a:prstGeom>
          <a:noFill/>
        </p:spPr>
        <p:txBody>
          <a:bodyPr wrap="square">
            <a:spAutoFit/>
          </a:bodyPr>
          <a:lstStyle/>
          <a:p>
            <a:r>
              <a:rPr lang="en-US" dirty="0"/>
              <a:t>GDP per capita (constant PPP) in BRICS relative to G7 countries, %, equal = 100 </a:t>
            </a:r>
          </a:p>
        </p:txBody>
      </p:sp>
    </p:spTree>
    <p:extLst>
      <p:ext uri="{BB962C8B-B14F-4D97-AF65-F5344CB8AC3E}">
        <p14:creationId xmlns:p14="http://schemas.microsoft.com/office/powerpoint/2010/main" val="3828844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E8D022-CBD5-41E0-67B4-B09F92C0D8A4}"/>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3" name="Freeform: Shape 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Text 0">
            <a:extLst>
              <a:ext uri="{FF2B5EF4-FFF2-40B4-BE49-F238E27FC236}">
                <a16:creationId xmlns:a16="http://schemas.microsoft.com/office/drawing/2014/main" id="{DAB82DF8-A2A2-14EA-79A5-6D429B0CB519}"/>
              </a:ext>
            </a:extLst>
          </p:cNvPr>
          <p:cNvSpPr/>
          <p:nvPr/>
        </p:nvSpPr>
        <p:spPr>
          <a:xfrm>
            <a:off x="640080" y="1243013"/>
            <a:ext cx="3855720" cy="4371974"/>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3600" b="1" kern="1200">
                <a:solidFill>
                  <a:schemeClr val="tx2"/>
                </a:solidFill>
                <a:latin typeface="+mj-lt"/>
                <a:ea typeface="+mj-ea"/>
                <a:cs typeface="+mj-cs"/>
              </a:rPr>
              <a:t>Country Experiences - Ghana</a:t>
            </a:r>
          </a:p>
        </p:txBody>
      </p:sp>
      <p:sp>
        <p:nvSpPr>
          <p:cNvPr id="4" name="TextBox 3">
            <a:extLst>
              <a:ext uri="{FF2B5EF4-FFF2-40B4-BE49-F238E27FC236}">
                <a16:creationId xmlns:a16="http://schemas.microsoft.com/office/drawing/2014/main" id="{E0D44A74-8F08-FB26-8461-E81B8C40F14E}"/>
              </a:ext>
            </a:extLst>
          </p:cNvPr>
          <p:cNvSpPr txBox="1"/>
          <p:nvPr/>
        </p:nvSpPr>
        <p:spPr>
          <a:xfrm>
            <a:off x="5460275" y="248195"/>
            <a:ext cx="6387736" cy="6500304"/>
          </a:xfrm>
          <a:prstGeom prst="rect">
            <a:avLst/>
          </a:prstGeom>
        </p:spPr>
        <p:txBody>
          <a:bodyPr vert="horz" lIns="91440" tIns="45720" rIns="91440" bIns="45720" rtlCol="0" anchor="ctr">
            <a:noAutofit/>
          </a:bodyPr>
          <a:lstStyle/>
          <a:p>
            <a:pPr>
              <a:lnSpc>
                <a:spcPct val="90000"/>
              </a:lnSpc>
              <a:spcAft>
                <a:spcPts val="600"/>
              </a:spcAft>
            </a:pPr>
            <a:r>
              <a:rPr lang="en-US" sz="2800" b="1" i="1" dirty="0">
                <a:solidFill>
                  <a:schemeClr val="tx2"/>
                </a:solidFill>
              </a:rPr>
              <a:t>Youth employment initiatives in Ghana have underperformed due to:  </a:t>
            </a:r>
          </a:p>
          <a:p>
            <a:pPr indent="-228600">
              <a:lnSpc>
                <a:spcPct val="90000"/>
              </a:lnSpc>
              <a:spcAft>
                <a:spcPts val="600"/>
              </a:spcAft>
              <a:buFont typeface="Arial" panose="020B0604020202020204" pitchFamily="34" charset="0"/>
              <a:buChar char="•"/>
            </a:pPr>
            <a:r>
              <a:rPr lang="en-US" sz="2800" dirty="0">
                <a:solidFill>
                  <a:schemeClr val="tx2"/>
                </a:solidFill>
              </a:rPr>
              <a:t>significant skills mismatch between education outcomes &amp; industry needs, </a:t>
            </a:r>
          </a:p>
          <a:p>
            <a:pPr indent="-228600">
              <a:lnSpc>
                <a:spcPct val="90000"/>
              </a:lnSpc>
              <a:spcAft>
                <a:spcPts val="600"/>
              </a:spcAft>
              <a:buFont typeface="Arial" panose="020B0604020202020204" pitchFamily="34" charset="0"/>
              <a:buChar char="•"/>
            </a:pPr>
            <a:r>
              <a:rPr lang="en-US" sz="2800" dirty="0">
                <a:solidFill>
                  <a:schemeClr val="tx2"/>
                </a:solidFill>
              </a:rPr>
              <a:t>chronic funding constraints, and </a:t>
            </a:r>
          </a:p>
          <a:p>
            <a:pPr indent="-228600">
              <a:lnSpc>
                <a:spcPct val="90000"/>
              </a:lnSpc>
              <a:spcAft>
                <a:spcPts val="600"/>
              </a:spcAft>
              <a:buFont typeface="Arial" panose="020B0604020202020204" pitchFamily="34" charset="0"/>
              <a:buChar char="•"/>
            </a:pPr>
            <a:r>
              <a:rPr lang="en-US" sz="2800" dirty="0">
                <a:solidFill>
                  <a:schemeClr val="tx2"/>
                </a:solidFill>
              </a:rPr>
              <a:t>political interference</a:t>
            </a:r>
            <a:r>
              <a:rPr lang="en-US" sz="2800" b="0" i="0" dirty="0">
                <a:solidFill>
                  <a:schemeClr val="tx2"/>
                </a:solidFill>
                <a:effectLst/>
              </a:rPr>
              <a:t>. </a:t>
            </a:r>
          </a:p>
          <a:p>
            <a:pPr indent="-228600">
              <a:lnSpc>
                <a:spcPct val="90000"/>
              </a:lnSpc>
              <a:spcAft>
                <a:spcPts val="600"/>
              </a:spcAft>
              <a:buFont typeface="Arial" panose="020B0604020202020204" pitchFamily="34" charset="0"/>
              <a:buChar char="•"/>
            </a:pPr>
            <a:r>
              <a:rPr lang="en-US" sz="2800" dirty="0">
                <a:solidFill>
                  <a:schemeClr val="tx2"/>
                </a:solidFill>
              </a:rPr>
              <a:t>p</a:t>
            </a:r>
            <a:r>
              <a:rPr lang="en-US" sz="2800" b="0" i="0" dirty="0">
                <a:solidFill>
                  <a:schemeClr val="tx2"/>
                </a:solidFill>
                <a:effectLst/>
              </a:rPr>
              <a:t>rograms often suffer from poor implementation, lack of monitoring,  </a:t>
            </a:r>
          </a:p>
          <a:p>
            <a:pPr indent="-228600">
              <a:lnSpc>
                <a:spcPct val="90000"/>
              </a:lnSpc>
              <a:spcAft>
                <a:spcPts val="600"/>
              </a:spcAft>
              <a:buFont typeface="Arial" panose="020B0604020202020204" pitchFamily="34" charset="0"/>
              <a:buChar char="•"/>
            </a:pPr>
            <a:r>
              <a:rPr lang="en-US" sz="2800" dirty="0">
                <a:solidFill>
                  <a:schemeClr val="tx2"/>
                </a:solidFill>
              </a:rPr>
              <a:t>excessive</a:t>
            </a:r>
            <a:r>
              <a:rPr lang="en-US" sz="2800" b="0" i="0" dirty="0">
                <a:solidFill>
                  <a:schemeClr val="tx2"/>
                </a:solidFill>
                <a:effectLst/>
              </a:rPr>
              <a:t> focus on temporary public sector jobs rather than sustainable private sector </a:t>
            </a:r>
            <a:r>
              <a:rPr lang="en-US" sz="2800" dirty="0">
                <a:solidFill>
                  <a:schemeClr val="tx2"/>
                </a:solidFill>
              </a:rPr>
              <a:t>opportunitie</a:t>
            </a:r>
            <a:r>
              <a:rPr lang="en-US" sz="2800" b="0" i="0" dirty="0">
                <a:solidFill>
                  <a:schemeClr val="tx2"/>
                </a:solidFill>
                <a:effectLst/>
              </a:rPr>
              <a:t>s.</a:t>
            </a:r>
          </a:p>
          <a:p>
            <a:pPr>
              <a:lnSpc>
                <a:spcPct val="90000"/>
              </a:lnSpc>
              <a:spcAft>
                <a:spcPts val="600"/>
              </a:spcAft>
            </a:pPr>
            <a:r>
              <a:rPr lang="en-US" sz="2800" dirty="0">
                <a:solidFill>
                  <a:schemeClr val="tx2"/>
                </a:solidFill>
              </a:rPr>
              <a:t>Source: ACET, 2024</a:t>
            </a:r>
          </a:p>
        </p:txBody>
      </p:sp>
    </p:spTree>
    <p:extLst>
      <p:ext uri="{BB962C8B-B14F-4D97-AF65-F5344CB8AC3E}">
        <p14:creationId xmlns:p14="http://schemas.microsoft.com/office/powerpoint/2010/main" val="138662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p:cNvSpPr txBox="1"/>
          <p:nvPr/>
        </p:nvSpPr>
        <p:spPr>
          <a:xfrm>
            <a:off x="3215729" y="1764407"/>
            <a:ext cx="6883312"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kern="1200" dirty="0">
                <a:solidFill>
                  <a:schemeClr val="tx2"/>
                </a:solidFill>
                <a:latin typeface="+mj-lt"/>
                <a:ea typeface="+mj-ea"/>
                <a:cs typeface="+mj-cs"/>
              </a:rPr>
              <a:t>1. Youth Bulge and Labor Market Pressures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A1451F-9A3F-947B-1F68-92C5A85FC3C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D4938C5-1243-9AE0-4F40-BB825CAAE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9C1D14-DCA6-20F2-3EB6-657D7E28A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8C453778-F3AB-BF13-1AC6-FF54BEC245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3" name="Freeform: Shape 22">
              <a:extLst>
                <a:ext uri="{FF2B5EF4-FFF2-40B4-BE49-F238E27FC236}">
                  <a16:creationId xmlns:a16="http://schemas.microsoft.com/office/drawing/2014/main" id="{BFF35E8C-BCD9-7D47-4FC5-619C1C31E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D1C6711-5CDF-2700-7CAF-F253CF5F6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57DBC81-ECC1-E14A-2D5B-006E0D31A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08E6E63-16A9-83FF-4B9A-C8C4AA4C6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Text 0">
            <a:extLst>
              <a:ext uri="{FF2B5EF4-FFF2-40B4-BE49-F238E27FC236}">
                <a16:creationId xmlns:a16="http://schemas.microsoft.com/office/drawing/2014/main" id="{F727D998-A3CE-E23C-6C9D-8CC952C09661}"/>
              </a:ext>
            </a:extLst>
          </p:cNvPr>
          <p:cNvSpPr/>
          <p:nvPr/>
        </p:nvSpPr>
        <p:spPr>
          <a:xfrm>
            <a:off x="640080" y="1243013"/>
            <a:ext cx="3855720" cy="4371974"/>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3600" b="1" dirty="0">
                <a:solidFill>
                  <a:schemeClr val="tx2"/>
                </a:solidFill>
                <a:latin typeface="+mj-lt"/>
                <a:ea typeface="+mj-ea"/>
                <a:cs typeface="+mj-cs"/>
              </a:rPr>
              <a:t>P</a:t>
            </a:r>
            <a:r>
              <a:rPr lang="en-US" sz="3600" b="1" kern="1200" dirty="0">
                <a:solidFill>
                  <a:schemeClr val="tx2"/>
                </a:solidFill>
                <a:latin typeface="+mj-lt"/>
                <a:ea typeface="+mj-ea"/>
                <a:cs typeface="+mj-cs"/>
              </a:rPr>
              <a:t>an-African  Experiences</a:t>
            </a:r>
          </a:p>
        </p:txBody>
      </p:sp>
      <p:sp>
        <p:nvSpPr>
          <p:cNvPr id="4" name="TextBox 3">
            <a:extLst>
              <a:ext uri="{FF2B5EF4-FFF2-40B4-BE49-F238E27FC236}">
                <a16:creationId xmlns:a16="http://schemas.microsoft.com/office/drawing/2014/main" id="{6C0B3F4E-F9E8-5705-BF94-BEB67B2F8CE8}"/>
              </a:ext>
            </a:extLst>
          </p:cNvPr>
          <p:cNvSpPr txBox="1"/>
          <p:nvPr/>
        </p:nvSpPr>
        <p:spPr>
          <a:xfrm>
            <a:off x="5215810" y="248195"/>
            <a:ext cx="6880939" cy="6500304"/>
          </a:xfrm>
          <a:prstGeom prst="rect">
            <a:avLst/>
          </a:prstGeom>
        </p:spPr>
        <p:txBody>
          <a:bodyPr vert="horz" lIns="91440" tIns="45720" rIns="91440" bIns="45720" rtlCol="0" anchor="ctr">
            <a:noAutofit/>
          </a:bodyPr>
          <a:lstStyle/>
          <a:p>
            <a:pPr>
              <a:lnSpc>
                <a:spcPct val="90000"/>
              </a:lnSpc>
              <a:spcAft>
                <a:spcPts val="600"/>
              </a:spcAft>
            </a:pPr>
            <a:r>
              <a:rPr lang="en-US" sz="2800" b="1" i="1" dirty="0">
                <a:solidFill>
                  <a:schemeClr val="tx2"/>
                </a:solidFill>
              </a:rPr>
              <a:t>Pan-African youth employment initiatives underperformed due to:  </a:t>
            </a:r>
          </a:p>
          <a:p>
            <a:pPr marL="457200" indent="-457200">
              <a:lnSpc>
                <a:spcPct val="90000"/>
              </a:lnSpc>
              <a:spcAft>
                <a:spcPts val="600"/>
              </a:spcAft>
              <a:buFont typeface="Arial" panose="020B0604020202020204" pitchFamily="34" charset="0"/>
              <a:buChar char="•"/>
            </a:pPr>
            <a:r>
              <a:rPr lang="en-US" sz="2800" dirty="0"/>
              <a:t>Weak Job Creation (Demand-Side Failure – Missing Jobs)</a:t>
            </a:r>
          </a:p>
          <a:p>
            <a:pPr marL="457200" indent="-457200">
              <a:lnSpc>
                <a:spcPct val="90000"/>
              </a:lnSpc>
              <a:spcAft>
                <a:spcPts val="600"/>
              </a:spcAft>
              <a:buFont typeface="Arial" panose="020B0604020202020204" pitchFamily="34" charset="0"/>
              <a:buChar char="•"/>
            </a:pPr>
            <a:r>
              <a:rPr lang="en-US" sz="2800" dirty="0"/>
              <a:t>Focus on Supply-Side Reforms</a:t>
            </a:r>
          </a:p>
          <a:p>
            <a:pPr marL="457200" indent="-457200">
              <a:lnSpc>
                <a:spcPct val="90000"/>
              </a:lnSpc>
              <a:spcAft>
                <a:spcPts val="600"/>
              </a:spcAft>
              <a:buFont typeface="Arial" panose="020B0604020202020204" pitchFamily="34" charset="0"/>
              <a:buChar char="•"/>
            </a:pPr>
            <a:r>
              <a:rPr lang="en-US" sz="2800" dirty="0"/>
              <a:t>Skills Mismatches</a:t>
            </a:r>
          </a:p>
          <a:p>
            <a:pPr marL="457200" indent="-457200">
              <a:lnSpc>
                <a:spcPct val="90000"/>
              </a:lnSpc>
              <a:spcAft>
                <a:spcPts val="600"/>
              </a:spcAft>
              <a:buFont typeface="Arial" panose="020B0604020202020204" pitchFamily="34" charset="0"/>
              <a:buChar char="•"/>
            </a:pPr>
            <a:r>
              <a:rPr lang="en-US" sz="2800" dirty="0"/>
              <a:t>Limited Access to Finance by Young Entrepreneurs</a:t>
            </a:r>
          </a:p>
          <a:p>
            <a:pPr marL="457200" indent="-457200">
              <a:lnSpc>
                <a:spcPct val="90000"/>
              </a:lnSpc>
              <a:spcAft>
                <a:spcPts val="600"/>
              </a:spcAft>
              <a:buFont typeface="Arial" panose="020B0604020202020204" pitchFamily="34" charset="0"/>
              <a:buChar char="•"/>
            </a:pPr>
            <a:r>
              <a:rPr lang="en-US" sz="2800" dirty="0"/>
              <a:t>Implementation and Monitoring Gaps</a:t>
            </a:r>
          </a:p>
          <a:p>
            <a:pPr>
              <a:lnSpc>
                <a:spcPct val="90000"/>
              </a:lnSpc>
              <a:spcAft>
                <a:spcPts val="600"/>
              </a:spcAft>
            </a:pPr>
            <a:endParaRPr lang="en-US" sz="2800" dirty="0"/>
          </a:p>
          <a:p>
            <a:pPr>
              <a:lnSpc>
                <a:spcPct val="90000"/>
              </a:lnSpc>
              <a:spcAft>
                <a:spcPts val="600"/>
              </a:spcAft>
            </a:pPr>
            <a:r>
              <a:rPr lang="en-US" sz="2800" dirty="0">
                <a:solidFill>
                  <a:schemeClr val="tx2"/>
                </a:solidFill>
              </a:rPr>
              <a:t>Sources: Sumberg et al., 2020; Morsy and Mukasa, 2019. </a:t>
            </a:r>
          </a:p>
        </p:txBody>
      </p:sp>
    </p:spTree>
    <p:extLst>
      <p:ext uri="{BB962C8B-B14F-4D97-AF65-F5344CB8AC3E}">
        <p14:creationId xmlns:p14="http://schemas.microsoft.com/office/powerpoint/2010/main" val="416224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56ABB1-A189-87D8-68E5-72243BAD471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6B62F303-5E0D-2F1C-705D-F5295053C7CB}"/>
              </a:ext>
            </a:extLst>
          </p:cNvPr>
          <p:cNvSpPr txBox="1"/>
          <p:nvPr/>
        </p:nvSpPr>
        <p:spPr>
          <a:xfrm>
            <a:off x="2644346" y="1764407"/>
            <a:ext cx="7006281"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kern="1200" dirty="0">
                <a:solidFill>
                  <a:schemeClr val="tx2"/>
                </a:solidFill>
                <a:latin typeface="+mj-lt"/>
                <a:ea typeface="+mj-ea"/>
                <a:cs typeface="+mj-cs"/>
              </a:rPr>
              <a:t>3. What has Worked?</a:t>
            </a:r>
          </a:p>
        </p:txBody>
      </p:sp>
    </p:spTree>
    <p:extLst>
      <p:ext uri="{BB962C8B-B14F-4D97-AF65-F5344CB8AC3E}">
        <p14:creationId xmlns:p14="http://schemas.microsoft.com/office/powerpoint/2010/main" val="381811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40080" y="320040"/>
            <a:ext cx="10011444" cy="220038"/>
          </a:xfrm>
          <a:prstGeom prst="rect">
            <a:avLst/>
          </a:prstGeom>
          <a:noFill/>
          <a:ln/>
        </p:spPr>
        <p:txBody>
          <a:bodyPr wrap="square" lIns="0" tIns="0" rIns="0" bIns="0" rtlCol="0" anchor="ctr"/>
          <a:lstStyle/>
          <a:p>
            <a:pPr marL="0" indent="0">
              <a:buNone/>
            </a:pPr>
            <a:r>
              <a:rPr lang="en-US" sz="2400" b="1" dirty="0">
                <a:solidFill>
                  <a:srgbClr val="0B3B70"/>
                </a:solidFill>
                <a:latin typeface="Aptos Display" pitchFamily="34" charset="0"/>
                <a:ea typeface="Aptos Display" pitchFamily="34" charset="-122"/>
                <a:cs typeface="Aptos Display" pitchFamily="34" charset="-120"/>
              </a:rPr>
              <a:t>Good-practice interventions  typically combine multiple levers</a:t>
            </a:r>
            <a:endParaRPr lang="en-US" sz="2400" dirty="0"/>
          </a:p>
        </p:txBody>
      </p:sp>
      <p:sp>
        <p:nvSpPr>
          <p:cNvPr id="3" name="Shape 1"/>
          <p:cNvSpPr/>
          <p:nvPr/>
        </p:nvSpPr>
        <p:spPr>
          <a:xfrm>
            <a:off x="640080" y="804672"/>
            <a:ext cx="1188720" cy="64008"/>
          </a:xfrm>
          <a:prstGeom prst="rect">
            <a:avLst/>
          </a:prstGeom>
          <a:solidFill>
            <a:srgbClr val="C61B2A"/>
          </a:solidFill>
          <a:ln w="12700">
            <a:solidFill>
              <a:srgbClr val="C61B2A">
                <a:alpha val="0"/>
              </a:srgbClr>
            </a:solidFill>
            <a:prstDash val="solid"/>
          </a:ln>
        </p:spPr>
        <p:txBody>
          <a:bodyPr/>
          <a:lstStyle/>
          <a:p>
            <a:endParaRPr lang="en-US"/>
          </a:p>
        </p:txBody>
      </p:sp>
      <p:sp>
        <p:nvSpPr>
          <p:cNvPr id="6" name="Text 3"/>
          <p:cNvSpPr/>
          <p:nvPr/>
        </p:nvSpPr>
        <p:spPr>
          <a:xfrm>
            <a:off x="298854" y="955217"/>
            <a:ext cx="3416807" cy="892988"/>
          </a:xfrm>
          <a:prstGeom prst="rect">
            <a:avLst/>
          </a:prstGeom>
          <a:noFill/>
          <a:ln/>
        </p:spPr>
        <p:txBody>
          <a:bodyPr wrap="square" lIns="0" tIns="0" rIns="0" bIns="0" rtlCol="0" anchor="ctr"/>
          <a:lstStyle/>
          <a:p>
            <a:pPr marL="0" indent="0">
              <a:buNone/>
            </a:pPr>
            <a:r>
              <a:rPr lang="en-US" sz="2400" b="1" dirty="0">
                <a:solidFill>
                  <a:srgbClr val="0B3B70"/>
                </a:solidFill>
              </a:rPr>
              <a:t>Five pillars</a:t>
            </a:r>
            <a:endParaRPr lang="en-US" sz="2400" dirty="0"/>
          </a:p>
        </p:txBody>
      </p:sp>
      <p:sp>
        <p:nvSpPr>
          <p:cNvPr id="7" name="Text 4"/>
          <p:cNvSpPr/>
          <p:nvPr/>
        </p:nvSpPr>
        <p:spPr>
          <a:xfrm>
            <a:off x="282499" y="144968"/>
            <a:ext cx="11381677" cy="5414583"/>
          </a:xfrm>
          <a:prstGeom prst="rect">
            <a:avLst/>
          </a:prstGeom>
          <a:noFill/>
          <a:ln/>
        </p:spPr>
        <p:txBody>
          <a:bodyPr wrap="square" lIns="381" tIns="381" rIns="381" bIns="381" rtlCol="0" anchor="ctr"/>
          <a:lstStyle/>
          <a:p>
            <a:pPr marL="177800" indent="-177800">
              <a:buSzPct val="100000"/>
              <a:buChar char="•"/>
            </a:pPr>
            <a:r>
              <a:rPr lang="en-US" sz="2000" dirty="0">
                <a:solidFill>
                  <a:srgbClr val="1F1F1F"/>
                </a:solidFill>
              </a:rPr>
              <a:t>Supply-side employability</a:t>
            </a:r>
            <a:endParaRPr lang="en-US" sz="2000" dirty="0"/>
          </a:p>
          <a:p>
            <a:pPr marL="177800" indent="-177800">
              <a:buSzPct val="100000"/>
              <a:buChar char="•"/>
            </a:pPr>
            <a:r>
              <a:rPr lang="en-US" sz="2000" dirty="0">
                <a:solidFill>
                  <a:srgbClr val="1F1F1F"/>
                </a:solidFill>
              </a:rPr>
              <a:t>Demand-side job creation</a:t>
            </a:r>
            <a:endParaRPr lang="en-US" sz="2000" dirty="0"/>
          </a:p>
          <a:p>
            <a:pPr marL="177800" indent="-177800">
              <a:buSzPct val="100000"/>
              <a:buChar char="•"/>
            </a:pPr>
            <a:r>
              <a:rPr lang="en-US" sz="2000" dirty="0">
                <a:solidFill>
                  <a:srgbClr val="1F1F1F"/>
                </a:solidFill>
              </a:rPr>
              <a:t>Entrepreneurship support</a:t>
            </a:r>
            <a:endParaRPr lang="en-US" sz="2000" dirty="0"/>
          </a:p>
          <a:p>
            <a:pPr marL="177800" indent="-177800">
              <a:buSzPct val="100000"/>
              <a:buChar char="•"/>
            </a:pPr>
            <a:r>
              <a:rPr lang="en-US" sz="2000" dirty="0">
                <a:solidFill>
                  <a:srgbClr val="1F1F1F"/>
                </a:solidFill>
              </a:rPr>
              <a:t>Matching / school-to-work transition</a:t>
            </a:r>
            <a:endParaRPr lang="en-US" sz="2000" dirty="0"/>
          </a:p>
          <a:p>
            <a:pPr marL="177800" indent="-177800">
              <a:buSzPct val="100000"/>
              <a:buChar char="•"/>
            </a:pPr>
            <a:r>
              <a:rPr lang="en-US" sz="2000" dirty="0">
                <a:solidFill>
                  <a:srgbClr val="1F1F1F"/>
                </a:solidFill>
              </a:rPr>
              <a:t>Enabling environment</a:t>
            </a:r>
            <a:endParaRPr lang="en-US" sz="2000" dirty="0"/>
          </a:p>
        </p:txBody>
      </p:sp>
      <p:sp>
        <p:nvSpPr>
          <p:cNvPr id="8" name="Shape 5"/>
          <p:cNvSpPr/>
          <p:nvPr/>
        </p:nvSpPr>
        <p:spPr>
          <a:xfrm>
            <a:off x="5705707" y="2011680"/>
            <a:ext cx="4389120" cy="1417320"/>
          </a:xfrm>
          <a:prstGeom prst="roundRect">
            <a:avLst/>
          </a:prstGeom>
          <a:solidFill>
            <a:srgbClr val="FFF7EB"/>
          </a:solidFill>
          <a:ln w="12700">
            <a:solidFill>
              <a:srgbClr val="F0D6A6"/>
            </a:solidFill>
            <a:prstDash val="solid"/>
          </a:ln>
        </p:spPr>
        <p:txBody>
          <a:bodyPr/>
          <a:lstStyle/>
          <a:p>
            <a:endParaRPr lang="en-US"/>
          </a:p>
        </p:txBody>
      </p:sp>
      <p:sp>
        <p:nvSpPr>
          <p:cNvPr id="9" name="Text 6"/>
          <p:cNvSpPr/>
          <p:nvPr/>
        </p:nvSpPr>
        <p:spPr>
          <a:xfrm>
            <a:off x="5849932" y="1044559"/>
            <a:ext cx="5813501" cy="702527"/>
          </a:xfrm>
          <a:prstGeom prst="rect">
            <a:avLst/>
          </a:prstGeom>
          <a:noFill/>
          <a:ln/>
        </p:spPr>
        <p:txBody>
          <a:bodyPr wrap="square" lIns="0" tIns="0" rIns="0" bIns="0" rtlCol="0" anchor="ctr"/>
          <a:lstStyle/>
          <a:p>
            <a:pPr marL="0" indent="0">
              <a:buNone/>
            </a:pPr>
            <a:r>
              <a:rPr lang="en-US" sz="2800" b="1" dirty="0">
                <a:solidFill>
                  <a:srgbClr val="1F1F1F"/>
                </a:solidFill>
              </a:rPr>
              <a:t>Good practice is usually a bundle, not a single instrument.</a:t>
            </a:r>
            <a:endParaRPr lang="en-US" sz="2800" dirty="0"/>
          </a:p>
        </p:txBody>
      </p:sp>
      <p:sp>
        <p:nvSpPr>
          <p:cNvPr id="10" name="Text 7"/>
          <p:cNvSpPr/>
          <p:nvPr/>
        </p:nvSpPr>
        <p:spPr>
          <a:xfrm>
            <a:off x="6071467" y="2249465"/>
            <a:ext cx="3657600" cy="896070"/>
          </a:xfrm>
          <a:prstGeom prst="rect">
            <a:avLst/>
          </a:prstGeom>
          <a:noFill/>
          <a:ln/>
        </p:spPr>
        <p:txBody>
          <a:bodyPr wrap="square" lIns="0" tIns="0" rIns="0" bIns="0" rtlCol="0" anchor="ctr"/>
          <a:lstStyle/>
          <a:p>
            <a:pPr marL="0" indent="0">
              <a:buNone/>
            </a:pPr>
            <a:r>
              <a:rPr lang="en-US" sz="2400" dirty="0">
                <a:solidFill>
                  <a:srgbClr val="1F1F1F"/>
                </a:solidFill>
              </a:rPr>
              <a:t>Examples pair training with internships, mentorship, finance, or employer links</a:t>
            </a:r>
            <a:r>
              <a:rPr lang="en-US" sz="1500" dirty="0">
                <a:solidFill>
                  <a:srgbClr val="1F1F1F"/>
                </a:solidFill>
              </a:rPr>
              <a:t>.</a:t>
            </a:r>
            <a:endParaRPr lang="en-US" sz="1500" dirty="0"/>
          </a:p>
        </p:txBody>
      </p:sp>
      <p:sp>
        <p:nvSpPr>
          <p:cNvPr id="11" name="Shape 8"/>
          <p:cNvSpPr/>
          <p:nvPr/>
        </p:nvSpPr>
        <p:spPr>
          <a:xfrm>
            <a:off x="640080" y="6419088"/>
            <a:ext cx="10927080" cy="0"/>
          </a:xfrm>
          <a:prstGeom prst="line">
            <a:avLst/>
          </a:prstGeom>
          <a:noFill/>
          <a:ln w="12700">
            <a:solidFill>
              <a:srgbClr val="D8D8D4"/>
            </a:solidFill>
            <a:prstDash val="solid"/>
          </a:ln>
        </p:spPr>
        <p:txBody>
          <a:bodyPr/>
          <a:lstStyle/>
          <a:p>
            <a:endParaRPr lang="en-US"/>
          </a:p>
        </p:txBody>
      </p:sp>
      <p:sp>
        <p:nvSpPr>
          <p:cNvPr id="12" name="Text 9"/>
          <p:cNvSpPr/>
          <p:nvPr/>
        </p:nvSpPr>
        <p:spPr>
          <a:xfrm>
            <a:off x="658368" y="6446520"/>
            <a:ext cx="4937760" cy="182880"/>
          </a:xfrm>
          <a:prstGeom prst="rect">
            <a:avLst/>
          </a:prstGeom>
          <a:noFill/>
          <a:ln/>
        </p:spPr>
        <p:txBody>
          <a:bodyPr wrap="square" lIns="0" tIns="0" rIns="0" bIns="0" rtlCol="0" anchor="ctr"/>
          <a:lstStyle/>
          <a:p>
            <a:pPr marL="0" indent="0">
              <a:buNone/>
            </a:pPr>
            <a:r>
              <a:rPr lang="en-US" sz="850" dirty="0">
                <a:solidFill>
                  <a:srgbClr val="6E6E6E"/>
                </a:solidFill>
              </a:rPr>
              <a:t>Source: Oxford Economics Africa / ECA draft report</a:t>
            </a:r>
            <a:endParaRPr lang="en-US" sz="850" dirty="0"/>
          </a:p>
        </p:txBody>
      </p:sp>
      <p:sp>
        <p:nvSpPr>
          <p:cNvPr id="13" name="Text 10"/>
          <p:cNvSpPr/>
          <p:nvPr/>
        </p:nvSpPr>
        <p:spPr>
          <a:xfrm>
            <a:off x="11201400" y="6428232"/>
            <a:ext cx="320040" cy="182880"/>
          </a:xfrm>
          <a:prstGeom prst="rect">
            <a:avLst/>
          </a:prstGeom>
          <a:noFill/>
          <a:ln/>
        </p:spPr>
        <p:txBody>
          <a:bodyPr wrap="square" lIns="0" tIns="0" rIns="0" bIns="0" rtlCol="0" anchor="ctr"/>
          <a:lstStyle/>
          <a:p>
            <a:pPr marL="0" indent="0" algn="r">
              <a:buNone/>
            </a:pPr>
            <a:r>
              <a:rPr lang="en-US" sz="850" dirty="0">
                <a:solidFill>
                  <a:srgbClr val="6E6E6E"/>
                </a:solidFill>
              </a:rPr>
              <a:t>6</a:t>
            </a:r>
            <a:endParaRPr lang="en-US" sz="8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481BE-5FB4-10F8-B18A-A2DD80CBD460}"/>
            </a:ext>
          </a:extLst>
        </p:cNvPr>
        <p:cNvGrpSpPr/>
        <p:nvPr/>
      </p:nvGrpSpPr>
      <p:grpSpPr>
        <a:xfrm>
          <a:off x="0" y="0"/>
          <a:ext cx="0" cy="0"/>
          <a:chOff x="0" y="0"/>
          <a:chExt cx="0" cy="0"/>
        </a:xfrm>
      </p:grpSpPr>
      <p:sp>
        <p:nvSpPr>
          <p:cNvPr id="13" name="Text 0">
            <a:extLst>
              <a:ext uri="{FF2B5EF4-FFF2-40B4-BE49-F238E27FC236}">
                <a16:creationId xmlns:a16="http://schemas.microsoft.com/office/drawing/2014/main" id="{F52A6880-994E-B606-E204-67276F802CC4}"/>
              </a:ext>
            </a:extLst>
          </p:cNvPr>
          <p:cNvSpPr/>
          <p:nvPr/>
        </p:nvSpPr>
        <p:spPr>
          <a:xfrm>
            <a:off x="640080" y="320040"/>
            <a:ext cx="7772400" cy="411480"/>
          </a:xfrm>
          <a:prstGeom prst="rect">
            <a:avLst/>
          </a:prstGeom>
          <a:noFill/>
          <a:ln/>
        </p:spPr>
        <p:txBody>
          <a:bodyPr wrap="square" lIns="0" tIns="0" rIns="0" bIns="0" rtlCol="0" anchor="ctr"/>
          <a:lstStyle/>
          <a:p>
            <a:pPr marL="0" indent="0">
              <a:buNone/>
            </a:pPr>
            <a:r>
              <a:rPr lang="en-US" sz="3600" b="1" dirty="0"/>
              <a:t>Country Examples -  Rwanda</a:t>
            </a:r>
          </a:p>
        </p:txBody>
      </p:sp>
      <p:pic>
        <p:nvPicPr>
          <p:cNvPr id="5" name="Picture 4">
            <a:extLst>
              <a:ext uri="{FF2B5EF4-FFF2-40B4-BE49-F238E27FC236}">
                <a16:creationId xmlns:a16="http://schemas.microsoft.com/office/drawing/2014/main" id="{6624E2FB-2A13-AA70-29C2-40F3FEF27EE6}"/>
              </a:ext>
            </a:extLst>
          </p:cNvPr>
          <p:cNvPicPr>
            <a:picLocks noChangeAspect="1"/>
          </p:cNvPicPr>
          <p:nvPr/>
        </p:nvPicPr>
        <p:blipFill>
          <a:blip r:embed="rId2"/>
          <a:stretch>
            <a:fillRect/>
          </a:stretch>
        </p:blipFill>
        <p:spPr>
          <a:xfrm>
            <a:off x="308919" y="1170878"/>
            <a:ext cx="11555979" cy="5140712"/>
          </a:xfrm>
          <a:prstGeom prst="rect">
            <a:avLst/>
          </a:prstGeom>
        </p:spPr>
      </p:pic>
    </p:spTree>
    <p:extLst>
      <p:ext uri="{BB962C8B-B14F-4D97-AF65-F5344CB8AC3E}">
        <p14:creationId xmlns:p14="http://schemas.microsoft.com/office/powerpoint/2010/main" val="3832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6BE7-14AD-7C49-6FA6-FEAE49D5FBB9}"/>
            </a:ext>
          </a:extLst>
        </p:cNvPr>
        <p:cNvGrpSpPr/>
        <p:nvPr/>
      </p:nvGrpSpPr>
      <p:grpSpPr>
        <a:xfrm>
          <a:off x="0" y="0"/>
          <a:ext cx="0" cy="0"/>
          <a:chOff x="0" y="0"/>
          <a:chExt cx="0" cy="0"/>
        </a:xfrm>
      </p:grpSpPr>
      <p:sp>
        <p:nvSpPr>
          <p:cNvPr id="13" name="Text 0">
            <a:extLst>
              <a:ext uri="{FF2B5EF4-FFF2-40B4-BE49-F238E27FC236}">
                <a16:creationId xmlns:a16="http://schemas.microsoft.com/office/drawing/2014/main" id="{B5EC454D-0FE8-0DFA-7EF4-DDF7DAE3EDC2}"/>
              </a:ext>
            </a:extLst>
          </p:cNvPr>
          <p:cNvSpPr/>
          <p:nvPr/>
        </p:nvSpPr>
        <p:spPr>
          <a:xfrm>
            <a:off x="190499" y="143113"/>
            <a:ext cx="7869556" cy="411480"/>
          </a:xfrm>
          <a:prstGeom prst="rect">
            <a:avLst/>
          </a:prstGeom>
          <a:noFill/>
          <a:ln/>
        </p:spPr>
        <p:txBody>
          <a:bodyPr wrap="square" lIns="0" tIns="0" rIns="0" bIns="0" rtlCol="0" anchor="ctr"/>
          <a:lstStyle/>
          <a:p>
            <a:pPr marL="0" indent="0">
              <a:buNone/>
            </a:pPr>
            <a:r>
              <a:rPr lang="en-US" sz="3600" b="1" dirty="0"/>
              <a:t>Country Examples -  South Africa</a:t>
            </a:r>
          </a:p>
        </p:txBody>
      </p:sp>
      <p:sp>
        <p:nvSpPr>
          <p:cNvPr id="3" name="TextBox 2">
            <a:extLst>
              <a:ext uri="{FF2B5EF4-FFF2-40B4-BE49-F238E27FC236}">
                <a16:creationId xmlns:a16="http://schemas.microsoft.com/office/drawing/2014/main" id="{B81F5229-618C-7973-3ABB-CC1023BE5065}"/>
              </a:ext>
            </a:extLst>
          </p:cNvPr>
          <p:cNvSpPr txBox="1"/>
          <p:nvPr/>
        </p:nvSpPr>
        <p:spPr>
          <a:xfrm>
            <a:off x="171448" y="554593"/>
            <a:ext cx="11801475" cy="830997"/>
          </a:xfrm>
          <a:prstGeom prst="rect">
            <a:avLst/>
          </a:prstGeom>
          <a:noFill/>
        </p:spPr>
        <p:txBody>
          <a:bodyPr wrap="square">
            <a:spAutoFit/>
          </a:bodyPr>
          <a:lstStyle/>
          <a:p>
            <a:r>
              <a:rPr lang="en-US" sz="2400" dirty="0"/>
              <a:t>The </a:t>
            </a:r>
            <a:r>
              <a:rPr lang="en-US" sz="2400" b="0" i="0" dirty="0">
                <a:solidFill>
                  <a:srgbClr val="1A0DAB"/>
                </a:solidFill>
                <a:effectLst/>
                <a:hlinkClick r:id="rId2"/>
              </a:rPr>
              <a:t>Youth Employment Service (YES)</a:t>
            </a:r>
            <a:r>
              <a:rPr lang="en-US" sz="2400" b="0" i="0" dirty="0">
                <a:solidFill>
                  <a:srgbClr val="0A0A0A"/>
                </a:solidFill>
                <a:effectLst/>
              </a:rPr>
              <a:t>  has successfully created over 190,000+ jobs by </a:t>
            </a:r>
            <a:r>
              <a:rPr lang="en-US" sz="2400" dirty="0"/>
              <a:t>partnering with private businesses to offer 12-month, paid work experiences</a:t>
            </a:r>
          </a:p>
        </p:txBody>
      </p:sp>
      <p:sp>
        <p:nvSpPr>
          <p:cNvPr id="4" name="Rectangle 1">
            <a:extLst>
              <a:ext uri="{FF2B5EF4-FFF2-40B4-BE49-F238E27FC236}">
                <a16:creationId xmlns:a16="http://schemas.microsoft.com/office/drawing/2014/main" id="{B83A28DC-FFEC-5D11-3503-26F987E5A786}"/>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A0A0A"/>
                </a:solidFill>
                <a:effectLst/>
                <a:latin typeface="Google Sans"/>
              </a:rPr>
              <a:t>Key successful elements of the YES initiative include:</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E8D74B5F-2D18-9E2A-9EF1-6AB0398E888F}"/>
              </a:ext>
            </a:extLst>
          </p:cNvPr>
          <p:cNvSpPr txBox="1"/>
          <p:nvPr/>
        </p:nvSpPr>
        <p:spPr>
          <a:xfrm>
            <a:off x="142874" y="1866901"/>
            <a:ext cx="11906251" cy="4719674"/>
          </a:xfrm>
          <a:prstGeom prst="rect">
            <a:avLst/>
          </a:prstGeom>
        </p:spPr>
        <p:txBody>
          <a:bodyPr vert="horz" lIns="91440" tIns="45720" rIns="91440" bIns="45720" rtlCol="0" anchor="ctr">
            <a:noAutofit/>
          </a:bodyPr>
          <a:lstStyle/>
          <a:p>
            <a:pPr>
              <a:lnSpc>
                <a:spcPct val="90000"/>
              </a:lnSpc>
              <a:spcAft>
                <a:spcPts val="600"/>
              </a:spcAft>
            </a:pPr>
            <a:r>
              <a:rPr lang="en-US" sz="2800" b="1" i="1" dirty="0">
                <a:solidFill>
                  <a:schemeClr val="tx2"/>
                </a:solidFill>
              </a:rPr>
              <a:t>Key Success Factors:  </a:t>
            </a:r>
          </a:p>
          <a:p>
            <a:pPr>
              <a:lnSpc>
                <a:spcPct val="90000"/>
              </a:lnSpc>
              <a:spcAft>
                <a:spcPts val="600"/>
              </a:spcAft>
            </a:pPr>
            <a:r>
              <a:rPr lang="en-US" sz="2400" b="1" dirty="0"/>
              <a:t>Quality Work Experience (QWE):</a:t>
            </a:r>
            <a:r>
              <a:rPr lang="en-US" sz="2400" dirty="0"/>
              <a:t> Besides training, the program provides 12-month, fixed-term, paid work contracts</a:t>
            </a:r>
          </a:p>
          <a:p>
            <a:pPr>
              <a:lnSpc>
                <a:spcPct val="90000"/>
              </a:lnSpc>
              <a:spcAft>
                <a:spcPts val="600"/>
              </a:spcAft>
            </a:pPr>
            <a:r>
              <a:rPr lang="en-US" sz="2400" b="1" dirty="0"/>
              <a:t>Private-Sector Led &amp; Funded:</a:t>
            </a:r>
            <a:r>
              <a:rPr lang="en-US" sz="2400" dirty="0"/>
              <a:t> The initiative functions without state funding, utilizing corporate funding</a:t>
            </a:r>
          </a:p>
          <a:p>
            <a:pPr>
              <a:lnSpc>
                <a:spcPct val="90000"/>
              </a:lnSpc>
              <a:spcAft>
                <a:spcPts val="600"/>
              </a:spcAft>
            </a:pPr>
            <a:r>
              <a:rPr lang="en-US" sz="2400" b="1" dirty="0"/>
              <a:t>Host Partnerships:</a:t>
            </a:r>
            <a:r>
              <a:rPr lang="en-US" sz="2400" dirty="0"/>
              <a:t> If companies cannot hire directly, they can place youth in smaller, companies or partner organizations</a:t>
            </a:r>
          </a:p>
          <a:p>
            <a:pPr>
              <a:lnSpc>
                <a:spcPct val="90000"/>
              </a:lnSpc>
              <a:spcAft>
                <a:spcPts val="600"/>
              </a:spcAft>
            </a:pPr>
            <a:r>
              <a:rPr lang="en-US" sz="2400" b="1" dirty="0"/>
              <a:t>Focus on High-Multiplier Areas:</a:t>
            </a:r>
            <a:r>
              <a:rPr lang="en-US" sz="2400" dirty="0"/>
              <a:t> Jobs are created in areas with significant social impact, such as community health, education (reading champions), and environmental protection (rhino protection).</a:t>
            </a:r>
          </a:p>
          <a:p>
            <a:pPr>
              <a:lnSpc>
                <a:spcPct val="90000"/>
              </a:lnSpc>
              <a:spcAft>
                <a:spcPts val="600"/>
              </a:spcAft>
            </a:pPr>
            <a:r>
              <a:rPr lang="en-US" sz="2400" b="1" dirty="0"/>
              <a:t>B-BBEE Incentives:</a:t>
            </a:r>
            <a:r>
              <a:rPr lang="en-US" sz="2400" dirty="0"/>
              <a:t> Focus on structural transformation and inclusiveness which encourages large-scale corporate engagement.</a:t>
            </a:r>
          </a:p>
          <a:p>
            <a:r>
              <a:rPr lang="en-US" sz="2400" b="1" dirty="0"/>
              <a:t>Digital Integration:</a:t>
            </a:r>
            <a:r>
              <a:rPr lang="en-US" sz="2400" dirty="0"/>
              <a:t> The program utilizes mobile technology which keeps youth connected and trained during the program.</a:t>
            </a:r>
          </a:p>
          <a:p>
            <a:r>
              <a:rPr lang="en-US" sz="2000" dirty="0">
                <a:hlinkClick r:id="rId3" action="ppaction://hlinkfile"/>
              </a:rPr>
              <a:t>Source: RSA Presidency</a:t>
            </a:r>
            <a:endParaRPr lang="en-US" sz="2000" dirty="0"/>
          </a:p>
          <a:p>
            <a:pPr>
              <a:lnSpc>
                <a:spcPct val="90000"/>
              </a:lnSpc>
              <a:spcAft>
                <a:spcPts val="600"/>
              </a:spcAft>
            </a:pPr>
            <a:endParaRPr lang="en-US" sz="2400" dirty="0"/>
          </a:p>
        </p:txBody>
      </p:sp>
    </p:spTree>
    <p:extLst>
      <p:ext uri="{BB962C8B-B14F-4D97-AF65-F5344CB8AC3E}">
        <p14:creationId xmlns:p14="http://schemas.microsoft.com/office/powerpoint/2010/main" val="2889846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E5471B-C6E0-89B9-1C53-FED78892B638}"/>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8750DB01-06F4-E4FB-0668-A52EDF3C7C50}"/>
              </a:ext>
            </a:extLst>
          </p:cNvPr>
          <p:cNvSpPr txBox="1"/>
          <p:nvPr/>
        </p:nvSpPr>
        <p:spPr>
          <a:xfrm>
            <a:off x="3215729" y="1764407"/>
            <a:ext cx="5760846"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kern="1200">
                <a:solidFill>
                  <a:schemeClr val="tx2"/>
                </a:solidFill>
                <a:latin typeface="+mj-lt"/>
                <a:ea typeface="+mj-ea"/>
                <a:cs typeface="+mj-cs"/>
              </a:rPr>
              <a:t>5. Practical Diagnostics</a:t>
            </a:r>
          </a:p>
        </p:txBody>
      </p:sp>
    </p:spTree>
    <p:extLst>
      <p:ext uri="{BB962C8B-B14F-4D97-AF65-F5344CB8AC3E}">
        <p14:creationId xmlns:p14="http://schemas.microsoft.com/office/powerpoint/2010/main" val="2493657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B081F-7E1E-9D7E-68F1-408B4178E80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55E57AF-E32A-1676-D4F2-233A5B66802B}"/>
              </a:ext>
            </a:extLst>
          </p:cNvPr>
          <p:cNvSpPr/>
          <p:nvPr/>
        </p:nvSpPr>
        <p:spPr>
          <a:xfrm>
            <a:off x="640080" y="320039"/>
            <a:ext cx="10700710" cy="612643"/>
          </a:xfrm>
          <a:prstGeom prst="rect">
            <a:avLst/>
          </a:prstGeom>
          <a:noFill/>
          <a:ln/>
        </p:spPr>
        <p:txBody>
          <a:bodyPr wrap="square" lIns="0" tIns="0" rIns="0" bIns="0" rtlCol="0" anchor="ctr"/>
          <a:lstStyle/>
          <a:p>
            <a:pPr marL="0" indent="0">
              <a:buNone/>
            </a:pPr>
            <a:r>
              <a:rPr lang="en-US" sz="2800" b="1" dirty="0">
                <a:solidFill>
                  <a:srgbClr val="0B3B70"/>
                </a:solidFill>
                <a:latin typeface="Aptos Display" pitchFamily="34" charset="0"/>
                <a:ea typeface="Aptos Display" pitchFamily="34" charset="-122"/>
                <a:cs typeface="Aptos Display" pitchFamily="34" charset="-120"/>
              </a:rPr>
              <a:t>A practical diagnostic too for youth employment success</a:t>
            </a:r>
            <a:endParaRPr lang="en-US" sz="2800" dirty="0"/>
          </a:p>
        </p:txBody>
      </p:sp>
      <p:sp>
        <p:nvSpPr>
          <p:cNvPr id="3" name="Shape 1">
            <a:extLst>
              <a:ext uri="{FF2B5EF4-FFF2-40B4-BE49-F238E27FC236}">
                <a16:creationId xmlns:a16="http://schemas.microsoft.com/office/drawing/2014/main" id="{C644D004-5F34-DD4D-95D9-B06EA5FDEE13}"/>
              </a:ext>
            </a:extLst>
          </p:cNvPr>
          <p:cNvSpPr/>
          <p:nvPr/>
        </p:nvSpPr>
        <p:spPr>
          <a:xfrm>
            <a:off x="640080" y="804672"/>
            <a:ext cx="1188720" cy="64008"/>
          </a:xfrm>
          <a:prstGeom prst="rect">
            <a:avLst/>
          </a:prstGeom>
          <a:solidFill>
            <a:srgbClr val="C61B2A"/>
          </a:solidFill>
          <a:ln w="12700">
            <a:solidFill>
              <a:srgbClr val="C61B2A">
                <a:alpha val="0"/>
              </a:srgbClr>
            </a:solidFill>
            <a:prstDash val="solid"/>
          </a:ln>
        </p:spPr>
        <p:txBody>
          <a:bodyPr/>
          <a:lstStyle/>
          <a:p>
            <a:endParaRPr lang="en-US"/>
          </a:p>
        </p:txBody>
      </p:sp>
      <p:sp>
        <p:nvSpPr>
          <p:cNvPr id="6" name="Text 3">
            <a:extLst>
              <a:ext uri="{FF2B5EF4-FFF2-40B4-BE49-F238E27FC236}">
                <a16:creationId xmlns:a16="http://schemas.microsoft.com/office/drawing/2014/main" id="{A7C0CF4B-C4B6-0218-6777-E6952652D62F}"/>
              </a:ext>
            </a:extLst>
          </p:cNvPr>
          <p:cNvSpPr/>
          <p:nvPr/>
        </p:nvSpPr>
        <p:spPr>
          <a:xfrm>
            <a:off x="749808" y="1234440"/>
            <a:ext cx="3945760" cy="64008"/>
          </a:xfrm>
          <a:prstGeom prst="rect">
            <a:avLst/>
          </a:prstGeom>
          <a:noFill/>
          <a:ln/>
        </p:spPr>
        <p:txBody>
          <a:bodyPr wrap="square" lIns="0" tIns="0" rIns="0" bIns="0" rtlCol="0" anchor="ctr"/>
          <a:lstStyle/>
          <a:p>
            <a:pPr marL="0" indent="0">
              <a:buNone/>
            </a:pPr>
            <a:r>
              <a:rPr lang="en-US" sz="2800" b="1" dirty="0">
                <a:solidFill>
                  <a:srgbClr val="0B3B70"/>
                </a:solidFill>
              </a:rPr>
              <a:t>Three layers</a:t>
            </a:r>
            <a:endParaRPr lang="en-US" sz="2800" dirty="0"/>
          </a:p>
        </p:txBody>
      </p:sp>
      <p:sp>
        <p:nvSpPr>
          <p:cNvPr id="7" name="Shape 4">
            <a:extLst>
              <a:ext uri="{FF2B5EF4-FFF2-40B4-BE49-F238E27FC236}">
                <a16:creationId xmlns:a16="http://schemas.microsoft.com/office/drawing/2014/main" id="{A6E3464E-9FCA-B9A9-BF89-7FAD42794267}"/>
              </a:ext>
            </a:extLst>
          </p:cNvPr>
          <p:cNvSpPr/>
          <p:nvPr/>
        </p:nvSpPr>
        <p:spPr>
          <a:xfrm>
            <a:off x="749808" y="1600200"/>
            <a:ext cx="10927080" cy="1051560"/>
          </a:xfrm>
          <a:prstGeom prst="roundRect">
            <a:avLst>
              <a:gd name="adj" fmla="val 6957"/>
            </a:avLst>
          </a:prstGeom>
          <a:solidFill>
            <a:srgbClr val="FFFFFF"/>
          </a:solidFill>
          <a:ln w="12700">
            <a:solidFill>
              <a:srgbClr val="C61B2A"/>
            </a:solidFill>
            <a:prstDash val="solid"/>
          </a:ln>
          <a:effectLst>
            <a:outerShdw blurRad="12700" dist="12700" dir="2700000" algn="bl" rotWithShape="0">
              <a:srgbClr val="000000">
                <a:alpha val="10000"/>
              </a:srgbClr>
            </a:outerShdw>
          </a:effectLst>
        </p:spPr>
        <p:txBody>
          <a:bodyPr/>
          <a:lstStyle/>
          <a:p>
            <a:endParaRPr lang="en-US"/>
          </a:p>
        </p:txBody>
      </p:sp>
      <p:sp>
        <p:nvSpPr>
          <p:cNvPr id="8" name="Text 5">
            <a:extLst>
              <a:ext uri="{FF2B5EF4-FFF2-40B4-BE49-F238E27FC236}">
                <a16:creationId xmlns:a16="http://schemas.microsoft.com/office/drawing/2014/main" id="{4C8D4535-46F6-EC3D-29D8-64EAA1B5C219}"/>
              </a:ext>
            </a:extLst>
          </p:cNvPr>
          <p:cNvSpPr/>
          <p:nvPr/>
        </p:nvSpPr>
        <p:spPr>
          <a:xfrm>
            <a:off x="896112" y="1673352"/>
            <a:ext cx="10625328" cy="905256"/>
          </a:xfrm>
          <a:prstGeom prst="rect">
            <a:avLst/>
          </a:prstGeom>
          <a:noFill/>
          <a:ln/>
        </p:spPr>
        <p:txBody>
          <a:bodyPr wrap="square" lIns="254" tIns="254" rIns="254" bIns="254" rtlCol="0" anchor="ctr"/>
          <a:lstStyle/>
          <a:p>
            <a:pPr marL="0" indent="0" algn="l">
              <a:buNone/>
            </a:pPr>
            <a:r>
              <a:rPr lang="en-US" sz="2400" b="1" dirty="0">
                <a:solidFill>
                  <a:srgbClr val="1F1F1F"/>
                </a:solidFill>
              </a:rPr>
              <a:t>Necessary foundations: Real demand, a credible transition path, multi-barrier support, and basic delivery capacity.</a:t>
            </a:r>
            <a:endParaRPr lang="en-US" sz="2400" dirty="0"/>
          </a:p>
        </p:txBody>
      </p:sp>
      <p:sp>
        <p:nvSpPr>
          <p:cNvPr id="9" name="Shape 6">
            <a:extLst>
              <a:ext uri="{FF2B5EF4-FFF2-40B4-BE49-F238E27FC236}">
                <a16:creationId xmlns:a16="http://schemas.microsoft.com/office/drawing/2014/main" id="{62FA7F2E-E4C2-6402-FEA5-B177476CE8B0}"/>
              </a:ext>
            </a:extLst>
          </p:cNvPr>
          <p:cNvSpPr/>
          <p:nvPr/>
        </p:nvSpPr>
        <p:spPr>
          <a:xfrm>
            <a:off x="749808" y="2834640"/>
            <a:ext cx="10817352" cy="1051560"/>
          </a:xfrm>
          <a:prstGeom prst="roundRect">
            <a:avLst>
              <a:gd name="adj" fmla="val 6957"/>
            </a:avLst>
          </a:prstGeom>
          <a:solidFill>
            <a:srgbClr val="FFFFFF"/>
          </a:solidFill>
          <a:ln w="12700">
            <a:solidFill>
              <a:srgbClr val="0B3B70"/>
            </a:solidFill>
            <a:prstDash val="solid"/>
          </a:ln>
          <a:effectLst>
            <a:outerShdw blurRad="12700" dist="12700" dir="2700000" algn="bl" rotWithShape="0">
              <a:srgbClr val="000000">
                <a:alpha val="10000"/>
              </a:srgbClr>
            </a:outerShdw>
          </a:effectLst>
        </p:spPr>
        <p:txBody>
          <a:bodyPr/>
          <a:lstStyle/>
          <a:p>
            <a:endParaRPr lang="en-US"/>
          </a:p>
        </p:txBody>
      </p:sp>
      <p:sp>
        <p:nvSpPr>
          <p:cNvPr id="10" name="Text 7">
            <a:extLst>
              <a:ext uri="{FF2B5EF4-FFF2-40B4-BE49-F238E27FC236}">
                <a16:creationId xmlns:a16="http://schemas.microsoft.com/office/drawing/2014/main" id="{99665DCB-1B3C-AA7F-DE46-5EA4F3CDFB1C}"/>
              </a:ext>
            </a:extLst>
          </p:cNvPr>
          <p:cNvSpPr/>
          <p:nvPr/>
        </p:nvSpPr>
        <p:spPr>
          <a:xfrm>
            <a:off x="896112" y="2907792"/>
            <a:ext cx="10444678" cy="905256"/>
          </a:xfrm>
          <a:prstGeom prst="rect">
            <a:avLst/>
          </a:prstGeom>
          <a:noFill/>
          <a:ln/>
        </p:spPr>
        <p:txBody>
          <a:bodyPr wrap="square" lIns="254" tIns="254" rIns="254" bIns="254" rtlCol="0" anchor="ctr"/>
          <a:lstStyle/>
          <a:p>
            <a:pPr marL="0" indent="0" algn="l">
              <a:buNone/>
            </a:pPr>
            <a:r>
              <a:rPr lang="en-US" sz="2400" b="1" dirty="0">
                <a:solidFill>
                  <a:srgbClr val="1F1F1F"/>
                </a:solidFill>
              </a:rPr>
              <a:t>Performance enhancers: Employer integration, entrepreneurship enablement, matching, mentorship, inclusion, and learning.</a:t>
            </a:r>
            <a:endParaRPr lang="en-US" sz="2400" dirty="0"/>
          </a:p>
        </p:txBody>
      </p:sp>
      <p:sp>
        <p:nvSpPr>
          <p:cNvPr id="11" name="Shape 8">
            <a:extLst>
              <a:ext uri="{FF2B5EF4-FFF2-40B4-BE49-F238E27FC236}">
                <a16:creationId xmlns:a16="http://schemas.microsoft.com/office/drawing/2014/main" id="{13402424-4ECF-2A11-26B9-DD1EB8DE1ACF}"/>
              </a:ext>
            </a:extLst>
          </p:cNvPr>
          <p:cNvSpPr/>
          <p:nvPr/>
        </p:nvSpPr>
        <p:spPr>
          <a:xfrm>
            <a:off x="749808" y="4069080"/>
            <a:ext cx="10817352" cy="1051560"/>
          </a:xfrm>
          <a:prstGeom prst="roundRect">
            <a:avLst>
              <a:gd name="adj" fmla="val 6957"/>
            </a:avLst>
          </a:prstGeom>
          <a:solidFill>
            <a:srgbClr val="FFFFFF"/>
          </a:solidFill>
          <a:ln w="12700">
            <a:solidFill>
              <a:srgbClr val="D6A528"/>
            </a:solidFill>
            <a:prstDash val="solid"/>
          </a:ln>
          <a:effectLst>
            <a:outerShdw blurRad="12700" dist="12700" dir="2700000" algn="bl" rotWithShape="0">
              <a:srgbClr val="000000">
                <a:alpha val="10000"/>
              </a:srgbClr>
            </a:outerShdw>
          </a:effectLst>
        </p:spPr>
        <p:txBody>
          <a:bodyPr/>
          <a:lstStyle/>
          <a:p>
            <a:endParaRPr lang="en-US"/>
          </a:p>
        </p:txBody>
      </p:sp>
      <p:sp>
        <p:nvSpPr>
          <p:cNvPr id="12" name="Text 9">
            <a:extLst>
              <a:ext uri="{FF2B5EF4-FFF2-40B4-BE49-F238E27FC236}">
                <a16:creationId xmlns:a16="http://schemas.microsoft.com/office/drawing/2014/main" id="{B8B99AC3-6C83-834E-3A72-52F53B3B5BCD}"/>
              </a:ext>
            </a:extLst>
          </p:cNvPr>
          <p:cNvSpPr/>
          <p:nvPr/>
        </p:nvSpPr>
        <p:spPr>
          <a:xfrm>
            <a:off x="896112" y="4142232"/>
            <a:ext cx="10625328" cy="905256"/>
          </a:xfrm>
          <a:prstGeom prst="rect">
            <a:avLst/>
          </a:prstGeom>
          <a:noFill/>
          <a:ln/>
        </p:spPr>
        <p:txBody>
          <a:bodyPr wrap="square" lIns="254" tIns="254" rIns="254" bIns="254" rtlCol="0" anchor="ctr"/>
          <a:lstStyle/>
          <a:p>
            <a:pPr marL="0" indent="0" algn="l">
              <a:buNone/>
            </a:pPr>
            <a:r>
              <a:rPr lang="en-US" sz="2400" b="1" dirty="0">
                <a:solidFill>
                  <a:srgbClr val="1F1F1F"/>
                </a:solidFill>
              </a:rPr>
              <a:t>Sustainability catalysts: Institutional anchoring, viable financing, ecosystem contribution, and replicability.</a:t>
            </a:r>
            <a:endParaRPr lang="en-US" sz="2400" dirty="0"/>
          </a:p>
        </p:txBody>
      </p:sp>
      <p:sp>
        <p:nvSpPr>
          <p:cNvPr id="14" name="Shape 11">
            <a:extLst>
              <a:ext uri="{FF2B5EF4-FFF2-40B4-BE49-F238E27FC236}">
                <a16:creationId xmlns:a16="http://schemas.microsoft.com/office/drawing/2014/main" id="{59E73103-6539-844F-2F15-D5C65C22CB8F}"/>
              </a:ext>
            </a:extLst>
          </p:cNvPr>
          <p:cNvSpPr/>
          <p:nvPr/>
        </p:nvSpPr>
        <p:spPr>
          <a:xfrm>
            <a:off x="640080" y="6419088"/>
            <a:ext cx="10927080" cy="0"/>
          </a:xfrm>
          <a:prstGeom prst="line">
            <a:avLst/>
          </a:prstGeom>
          <a:noFill/>
          <a:ln w="12700">
            <a:solidFill>
              <a:srgbClr val="D8D8D4"/>
            </a:solidFill>
            <a:prstDash val="solid"/>
          </a:ln>
        </p:spPr>
        <p:txBody>
          <a:bodyPr/>
          <a:lstStyle/>
          <a:p>
            <a:endParaRPr lang="en-US"/>
          </a:p>
        </p:txBody>
      </p:sp>
      <p:sp>
        <p:nvSpPr>
          <p:cNvPr id="15" name="Text 12">
            <a:extLst>
              <a:ext uri="{FF2B5EF4-FFF2-40B4-BE49-F238E27FC236}">
                <a16:creationId xmlns:a16="http://schemas.microsoft.com/office/drawing/2014/main" id="{2DF1CAD5-998B-B034-74C6-E7FF207CFEC9}"/>
              </a:ext>
            </a:extLst>
          </p:cNvPr>
          <p:cNvSpPr/>
          <p:nvPr/>
        </p:nvSpPr>
        <p:spPr>
          <a:xfrm>
            <a:off x="658368" y="6446520"/>
            <a:ext cx="4937760" cy="182880"/>
          </a:xfrm>
          <a:prstGeom prst="rect">
            <a:avLst/>
          </a:prstGeom>
          <a:noFill/>
          <a:ln/>
        </p:spPr>
        <p:txBody>
          <a:bodyPr wrap="square" lIns="0" tIns="0" rIns="0" bIns="0" rtlCol="0" anchor="ctr"/>
          <a:lstStyle/>
          <a:p>
            <a:pPr marL="0" indent="0">
              <a:buNone/>
            </a:pPr>
            <a:r>
              <a:rPr lang="en-US" sz="850" dirty="0">
                <a:solidFill>
                  <a:srgbClr val="6E6E6E"/>
                </a:solidFill>
              </a:rPr>
              <a:t>Source: Oxford Economics Africa / ECA draft report</a:t>
            </a:r>
            <a:endParaRPr lang="en-US" sz="850" dirty="0"/>
          </a:p>
        </p:txBody>
      </p:sp>
      <p:sp>
        <p:nvSpPr>
          <p:cNvPr id="16" name="Text 13">
            <a:extLst>
              <a:ext uri="{FF2B5EF4-FFF2-40B4-BE49-F238E27FC236}">
                <a16:creationId xmlns:a16="http://schemas.microsoft.com/office/drawing/2014/main" id="{C80E1420-DC34-D190-556D-8247B8E813E9}"/>
              </a:ext>
            </a:extLst>
          </p:cNvPr>
          <p:cNvSpPr/>
          <p:nvPr/>
        </p:nvSpPr>
        <p:spPr>
          <a:xfrm>
            <a:off x="11201400" y="6428232"/>
            <a:ext cx="320040" cy="182880"/>
          </a:xfrm>
          <a:prstGeom prst="rect">
            <a:avLst/>
          </a:prstGeom>
          <a:noFill/>
          <a:ln/>
        </p:spPr>
        <p:txBody>
          <a:bodyPr wrap="square" lIns="0" tIns="0" rIns="0" bIns="0" rtlCol="0" anchor="ctr"/>
          <a:lstStyle/>
          <a:p>
            <a:pPr marL="0" indent="0" algn="r">
              <a:buNone/>
            </a:pPr>
            <a:r>
              <a:rPr lang="en-US" sz="850" dirty="0">
                <a:solidFill>
                  <a:srgbClr val="6E6E6E"/>
                </a:solidFill>
              </a:rPr>
              <a:t>7</a:t>
            </a:r>
            <a:endParaRPr lang="en-US" sz="850" dirty="0"/>
          </a:p>
        </p:txBody>
      </p:sp>
    </p:spTree>
    <p:extLst>
      <p:ext uri="{BB962C8B-B14F-4D97-AF65-F5344CB8AC3E}">
        <p14:creationId xmlns:p14="http://schemas.microsoft.com/office/powerpoint/2010/main" val="4180429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40E58-6342-8974-0869-35A2ED7A8B09}"/>
              </a:ext>
            </a:extLst>
          </p:cNvPr>
          <p:cNvPicPr>
            <a:picLocks noChangeAspect="1"/>
          </p:cNvPicPr>
          <p:nvPr/>
        </p:nvPicPr>
        <p:blipFill>
          <a:blip r:embed="rId2"/>
          <a:stretch>
            <a:fillRect/>
          </a:stretch>
        </p:blipFill>
        <p:spPr>
          <a:xfrm>
            <a:off x="506626" y="1185333"/>
            <a:ext cx="11516497" cy="5376105"/>
          </a:xfrm>
          <a:prstGeom prst="rect">
            <a:avLst/>
          </a:prstGeom>
        </p:spPr>
      </p:pic>
      <p:sp>
        <p:nvSpPr>
          <p:cNvPr id="4" name="Text 0">
            <a:extLst>
              <a:ext uri="{FF2B5EF4-FFF2-40B4-BE49-F238E27FC236}">
                <a16:creationId xmlns:a16="http://schemas.microsoft.com/office/drawing/2014/main" id="{D4579633-6597-F065-0E1E-2DA10EF151D0}"/>
              </a:ext>
            </a:extLst>
          </p:cNvPr>
          <p:cNvSpPr/>
          <p:nvPr/>
        </p:nvSpPr>
        <p:spPr>
          <a:xfrm>
            <a:off x="640080" y="320040"/>
            <a:ext cx="7772400" cy="411480"/>
          </a:xfrm>
          <a:prstGeom prst="rect">
            <a:avLst/>
          </a:prstGeom>
          <a:noFill/>
          <a:ln/>
        </p:spPr>
        <p:txBody>
          <a:bodyPr wrap="square" lIns="0" tIns="0" rIns="0" bIns="0" rtlCol="0" anchor="ctr"/>
          <a:lstStyle/>
          <a:p>
            <a:pPr marL="0" indent="0">
              <a:buNone/>
            </a:pPr>
            <a:r>
              <a:rPr lang="en-US" sz="2400" b="1" dirty="0">
                <a:solidFill>
                  <a:srgbClr val="0B3B70"/>
                </a:solidFill>
                <a:latin typeface="Aptos Display" pitchFamily="34" charset="0"/>
                <a:ea typeface="Aptos Display" pitchFamily="34" charset="-122"/>
                <a:cs typeface="Aptos Display" pitchFamily="34" charset="-120"/>
              </a:rPr>
              <a:t>A practical diagnostic tool for youth employment success</a:t>
            </a:r>
            <a:endParaRPr lang="en-US" sz="2400" dirty="0"/>
          </a:p>
        </p:txBody>
      </p:sp>
    </p:spTree>
    <p:extLst>
      <p:ext uri="{BB962C8B-B14F-4D97-AF65-F5344CB8AC3E}">
        <p14:creationId xmlns:p14="http://schemas.microsoft.com/office/powerpoint/2010/main" val="3142460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123825" y="320040"/>
            <a:ext cx="11772899" cy="411480"/>
          </a:xfrm>
          <a:prstGeom prst="rect">
            <a:avLst/>
          </a:prstGeom>
          <a:noFill/>
          <a:ln/>
        </p:spPr>
        <p:txBody>
          <a:bodyPr wrap="square" lIns="0" tIns="0" rIns="0" bIns="0" rtlCol="0" anchor="ctr"/>
          <a:lstStyle/>
          <a:p>
            <a:pPr marL="0" indent="0">
              <a:buNone/>
            </a:pPr>
            <a:r>
              <a:rPr lang="en-US" sz="3200" b="1" dirty="0">
                <a:solidFill>
                  <a:srgbClr val="0B3B70"/>
                </a:solidFill>
                <a:latin typeface="Aptos Display" pitchFamily="34" charset="0"/>
                <a:ea typeface="Aptos Display" pitchFamily="34" charset="-122"/>
                <a:cs typeface="Aptos Display" pitchFamily="34" charset="-120"/>
              </a:rPr>
              <a:t>Case studies show different strengths - and different failure risks</a:t>
            </a:r>
            <a:endParaRPr lang="en-US" sz="3200" dirty="0"/>
          </a:p>
        </p:txBody>
      </p:sp>
      <p:sp>
        <p:nvSpPr>
          <p:cNvPr id="3" name="Shape 1"/>
          <p:cNvSpPr/>
          <p:nvPr/>
        </p:nvSpPr>
        <p:spPr>
          <a:xfrm>
            <a:off x="640080" y="804672"/>
            <a:ext cx="1188720" cy="64008"/>
          </a:xfrm>
          <a:prstGeom prst="rect">
            <a:avLst/>
          </a:prstGeom>
          <a:solidFill>
            <a:srgbClr val="C61B2A"/>
          </a:solidFill>
          <a:ln w="12700">
            <a:solidFill>
              <a:srgbClr val="C61B2A">
                <a:alpha val="0"/>
              </a:srgbClr>
            </a:solidFill>
            <a:prstDash val="solid"/>
          </a:ln>
        </p:spPr>
        <p:txBody>
          <a:bodyPr/>
          <a:lstStyle/>
          <a:p>
            <a:endParaRPr lang="en-US"/>
          </a:p>
        </p:txBody>
      </p:sp>
      <p:sp>
        <p:nvSpPr>
          <p:cNvPr id="9" name="Text 4"/>
          <p:cNvSpPr/>
          <p:nvPr/>
        </p:nvSpPr>
        <p:spPr>
          <a:xfrm>
            <a:off x="626745" y="2077695"/>
            <a:ext cx="10698480" cy="3004362"/>
          </a:xfrm>
          <a:prstGeom prst="rect">
            <a:avLst/>
          </a:prstGeom>
          <a:noFill/>
          <a:ln/>
        </p:spPr>
        <p:txBody>
          <a:bodyPr wrap="square" lIns="381" tIns="381" rIns="381" bIns="381" rtlCol="0" anchor="ctr"/>
          <a:lstStyle/>
          <a:p>
            <a:pPr marL="177800" indent="-177800">
              <a:buSzPct val="100000"/>
              <a:buChar char="•"/>
            </a:pPr>
            <a:r>
              <a:rPr lang="en-US" sz="2800" b="1" dirty="0">
                <a:solidFill>
                  <a:srgbClr val="0B3B70"/>
                </a:solidFill>
              </a:rPr>
              <a:t>Harambee:</a:t>
            </a:r>
            <a:r>
              <a:rPr lang="en-US" sz="2800" dirty="0">
                <a:solidFill>
                  <a:srgbClr val="1F1F1F"/>
                </a:solidFill>
              </a:rPr>
              <a:t> strong matching and employer integration (job placement + training); weaker financing sustainability.</a:t>
            </a:r>
            <a:endParaRPr lang="en-US" sz="2800" dirty="0"/>
          </a:p>
          <a:p>
            <a:pPr marL="177800" indent="-177800">
              <a:buSzPct val="100000"/>
              <a:buChar char="•"/>
            </a:pPr>
            <a:r>
              <a:rPr lang="en-US" sz="2800" b="1" dirty="0">
                <a:solidFill>
                  <a:srgbClr val="0B3B70"/>
                </a:solidFill>
              </a:rPr>
              <a:t>Ajira Digital:</a:t>
            </a:r>
            <a:r>
              <a:rPr lang="en-US" sz="2800" dirty="0">
                <a:solidFill>
                  <a:srgbClr val="1F1F1F"/>
                </a:solidFill>
              </a:rPr>
              <a:t> good implementation reach and inclusion (online freelance skills); weaker transition to stable income.</a:t>
            </a:r>
            <a:endParaRPr lang="en-US" sz="2800" dirty="0"/>
          </a:p>
          <a:p>
            <a:pPr marL="177800" indent="-177800">
              <a:buSzPct val="100000"/>
              <a:buChar char="•"/>
            </a:pPr>
            <a:r>
              <a:rPr lang="en-US" sz="2800" b="1" dirty="0">
                <a:solidFill>
                  <a:srgbClr val="0B3B70"/>
                </a:solidFill>
              </a:rPr>
              <a:t>N-Power:</a:t>
            </a:r>
            <a:r>
              <a:rPr lang="en-US" sz="2800" dirty="0">
                <a:solidFill>
                  <a:srgbClr val="1F1F1F"/>
                </a:solidFill>
              </a:rPr>
              <a:t> strong state anchoring and scale (jobs + stipends + public service); weaker path from temporary placement to lasting jobs.</a:t>
            </a:r>
            <a:endParaRPr lang="en-US" sz="2800" dirty="0"/>
          </a:p>
        </p:txBody>
      </p:sp>
      <p:sp>
        <p:nvSpPr>
          <p:cNvPr id="10" name="Shape 5"/>
          <p:cNvSpPr/>
          <p:nvPr/>
        </p:nvSpPr>
        <p:spPr>
          <a:xfrm>
            <a:off x="581025" y="5299228"/>
            <a:ext cx="10789920" cy="475488"/>
          </a:xfrm>
          <a:prstGeom prst="rect">
            <a:avLst/>
          </a:prstGeom>
          <a:solidFill>
            <a:srgbClr val="EEF3F8"/>
          </a:solidFill>
          <a:ln w="12700">
            <a:solidFill>
              <a:srgbClr val="D7E1EC"/>
            </a:solidFill>
            <a:prstDash val="solid"/>
          </a:ln>
        </p:spPr>
        <p:txBody>
          <a:bodyPr/>
          <a:lstStyle/>
          <a:p>
            <a:endParaRPr lang="en-US"/>
          </a:p>
        </p:txBody>
      </p:sp>
      <p:sp>
        <p:nvSpPr>
          <p:cNvPr id="11" name="Text 6"/>
          <p:cNvSpPr/>
          <p:nvPr/>
        </p:nvSpPr>
        <p:spPr>
          <a:xfrm>
            <a:off x="690372" y="390069"/>
            <a:ext cx="10927080" cy="2680307"/>
          </a:xfrm>
          <a:prstGeom prst="rect">
            <a:avLst/>
          </a:prstGeom>
          <a:noFill/>
          <a:ln/>
        </p:spPr>
        <p:txBody>
          <a:bodyPr wrap="square" lIns="0" tIns="0" rIns="0" bIns="0" rtlCol="0" anchor="ctr"/>
          <a:lstStyle/>
          <a:p>
            <a:pPr marL="0" indent="0">
              <a:buNone/>
            </a:pPr>
            <a:r>
              <a:rPr lang="en-US" sz="2800" b="1" dirty="0">
                <a:solidFill>
                  <a:srgbClr val="1F1F1F"/>
                </a:solidFill>
              </a:rPr>
              <a:t>Different models can work - but each succeeds or fails for identifiable reasons that the diagnostic helps identify.</a:t>
            </a:r>
            <a:endParaRPr lang="en-US" sz="2800" dirty="0"/>
          </a:p>
        </p:txBody>
      </p:sp>
      <p:sp>
        <p:nvSpPr>
          <p:cNvPr id="12" name="Shape 7"/>
          <p:cNvSpPr/>
          <p:nvPr/>
        </p:nvSpPr>
        <p:spPr>
          <a:xfrm>
            <a:off x="640080" y="6419088"/>
            <a:ext cx="10927080" cy="0"/>
          </a:xfrm>
          <a:prstGeom prst="line">
            <a:avLst/>
          </a:prstGeom>
          <a:noFill/>
          <a:ln w="12700">
            <a:solidFill>
              <a:srgbClr val="D8D8D4"/>
            </a:solidFill>
            <a:prstDash val="solid"/>
          </a:ln>
        </p:spPr>
        <p:txBody>
          <a:bodyPr/>
          <a:lstStyle/>
          <a:p>
            <a:endParaRPr lang="en-US"/>
          </a:p>
        </p:txBody>
      </p:sp>
      <p:sp>
        <p:nvSpPr>
          <p:cNvPr id="13" name="Text 8"/>
          <p:cNvSpPr/>
          <p:nvPr/>
        </p:nvSpPr>
        <p:spPr>
          <a:xfrm>
            <a:off x="658368" y="6446520"/>
            <a:ext cx="4937760" cy="182880"/>
          </a:xfrm>
          <a:prstGeom prst="rect">
            <a:avLst/>
          </a:prstGeom>
          <a:noFill/>
          <a:ln/>
        </p:spPr>
        <p:txBody>
          <a:bodyPr wrap="square" lIns="0" tIns="0" rIns="0" bIns="0" rtlCol="0" anchor="ctr"/>
          <a:lstStyle/>
          <a:p>
            <a:pPr marL="0" indent="0">
              <a:buNone/>
            </a:pPr>
            <a:r>
              <a:rPr lang="en-US" sz="850" dirty="0">
                <a:solidFill>
                  <a:srgbClr val="6E6E6E"/>
                </a:solidFill>
              </a:rPr>
              <a:t>Source: Oxford Economics Africa / ECA draft report</a:t>
            </a:r>
            <a:endParaRPr lang="en-US" sz="850" dirty="0"/>
          </a:p>
        </p:txBody>
      </p:sp>
      <p:sp>
        <p:nvSpPr>
          <p:cNvPr id="14" name="Text 9"/>
          <p:cNvSpPr/>
          <p:nvPr/>
        </p:nvSpPr>
        <p:spPr>
          <a:xfrm>
            <a:off x="11201400" y="6428232"/>
            <a:ext cx="320040" cy="182880"/>
          </a:xfrm>
          <a:prstGeom prst="rect">
            <a:avLst/>
          </a:prstGeom>
          <a:noFill/>
          <a:ln/>
        </p:spPr>
        <p:txBody>
          <a:bodyPr wrap="square" lIns="0" tIns="0" rIns="0" bIns="0" rtlCol="0" anchor="ctr"/>
          <a:lstStyle/>
          <a:p>
            <a:pPr marL="0" indent="0" algn="r">
              <a:buNone/>
            </a:pPr>
            <a:r>
              <a:rPr lang="en-US" sz="850" dirty="0">
                <a:solidFill>
                  <a:srgbClr val="6E6E6E"/>
                </a:solidFill>
              </a:rPr>
              <a:t>8</a:t>
            </a:r>
            <a:endParaRPr lang="en-US" sz="8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183C0B-334F-844B-8461-A093602835A1}"/>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0EDFB7A8-30C2-4191-A8E8-F77BAB20EF57}"/>
              </a:ext>
            </a:extLst>
          </p:cNvPr>
          <p:cNvSpPr txBox="1"/>
          <p:nvPr/>
        </p:nvSpPr>
        <p:spPr>
          <a:xfrm>
            <a:off x="3215728" y="1764407"/>
            <a:ext cx="6249547"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kern="1200" dirty="0">
                <a:solidFill>
                  <a:schemeClr val="tx2"/>
                </a:solidFill>
                <a:latin typeface="+mj-lt"/>
                <a:ea typeface="+mj-ea"/>
                <a:cs typeface="+mj-cs"/>
              </a:rPr>
              <a:t>6. Policy Implications</a:t>
            </a:r>
          </a:p>
        </p:txBody>
      </p:sp>
    </p:spTree>
    <p:extLst>
      <p:ext uri="{BB962C8B-B14F-4D97-AF65-F5344CB8AC3E}">
        <p14:creationId xmlns:p14="http://schemas.microsoft.com/office/powerpoint/2010/main" val="61400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0133EB0-1E6C-3342-B2BC-AD02F3D59583}"/>
              </a:ext>
            </a:extLst>
          </p:cNvPr>
          <p:cNvGraphicFramePr/>
          <p:nvPr>
            <p:extLst>
              <p:ext uri="{D42A27DB-BD31-4B8C-83A1-F6EECF244321}">
                <p14:modId xmlns:p14="http://schemas.microsoft.com/office/powerpoint/2010/main" val="1826492884"/>
              </p:ext>
            </p:extLst>
          </p:nvPr>
        </p:nvGraphicFramePr>
        <p:xfrm>
          <a:off x="680720" y="1519881"/>
          <a:ext cx="11244580" cy="500283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7817D5D-ADF3-DF65-6BF4-34393D95AFE0}"/>
              </a:ext>
            </a:extLst>
          </p:cNvPr>
          <p:cNvSpPr txBox="1"/>
          <p:nvPr/>
        </p:nvSpPr>
        <p:spPr>
          <a:xfrm>
            <a:off x="760921" y="705020"/>
            <a:ext cx="10983404" cy="646331"/>
          </a:xfrm>
          <a:prstGeom prst="rect">
            <a:avLst/>
          </a:prstGeom>
          <a:noFill/>
        </p:spPr>
        <p:txBody>
          <a:bodyPr wrap="square">
            <a:spAutoFit/>
          </a:bodyPr>
          <a:lstStyle/>
          <a:p>
            <a:r>
              <a:rPr lang="en-US" sz="3600" b="1" dirty="0">
                <a:effectLst/>
                <a:latin typeface="Times New Roman" panose="02020603050405020304" pitchFamily="18" charset="0"/>
                <a:ea typeface="Aptos" panose="020B0004020202020204" pitchFamily="34" charset="0"/>
              </a:rPr>
              <a:t>Population growth (total) by global regions 1990-2023</a:t>
            </a:r>
            <a:endParaRPr lang="en-US" sz="3600" dirty="0"/>
          </a:p>
        </p:txBody>
      </p:sp>
    </p:spTree>
    <p:extLst>
      <p:ext uri="{BB962C8B-B14F-4D97-AF65-F5344CB8AC3E}">
        <p14:creationId xmlns:p14="http://schemas.microsoft.com/office/powerpoint/2010/main" val="4036674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40080" y="320040"/>
            <a:ext cx="7772400" cy="411480"/>
          </a:xfrm>
          <a:prstGeom prst="rect">
            <a:avLst/>
          </a:prstGeom>
          <a:noFill/>
          <a:ln/>
        </p:spPr>
        <p:txBody>
          <a:bodyPr wrap="square" lIns="0" tIns="0" rIns="0" bIns="0" rtlCol="0" anchor="ctr"/>
          <a:lstStyle/>
          <a:p>
            <a:pPr marL="0" indent="0">
              <a:buNone/>
            </a:pPr>
            <a:r>
              <a:rPr lang="en-US" sz="3600" b="1" dirty="0">
                <a:solidFill>
                  <a:srgbClr val="0B3B70"/>
                </a:solidFill>
                <a:latin typeface="Aptos Display" pitchFamily="34" charset="0"/>
                <a:ea typeface="Aptos Display" pitchFamily="34" charset="-122"/>
                <a:cs typeface="Aptos Display" pitchFamily="34" charset="-120"/>
              </a:rPr>
              <a:t>Policy priorities</a:t>
            </a:r>
            <a:endParaRPr lang="en-US" sz="3600" dirty="0"/>
          </a:p>
        </p:txBody>
      </p:sp>
      <p:sp>
        <p:nvSpPr>
          <p:cNvPr id="3" name="Shape 1"/>
          <p:cNvSpPr/>
          <p:nvPr/>
        </p:nvSpPr>
        <p:spPr>
          <a:xfrm>
            <a:off x="640080" y="804672"/>
            <a:ext cx="1188720" cy="64008"/>
          </a:xfrm>
          <a:prstGeom prst="rect">
            <a:avLst/>
          </a:prstGeom>
          <a:solidFill>
            <a:srgbClr val="C61B2A"/>
          </a:solidFill>
          <a:ln w="12700">
            <a:solidFill>
              <a:srgbClr val="C61B2A">
                <a:alpha val="0"/>
              </a:srgbClr>
            </a:solidFill>
            <a:prstDash val="solid"/>
          </a:ln>
        </p:spPr>
        <p:txBody>
          <a:bodyPr/>
          <a:lstStyle/>
          <a:p>
            <a:endParaRPr lang="en-US"/>
          </a:p>
        </p:txBody>
      </p:sp>
      <p:sp>
        <p:nvSpPr>
          <p:cNvPr id="4" name="Text 2"/>
          <p:cNvSpPr/>
          <p:nvPr/>
        </p:nvSpPr>
        <p:spPr>
          <a:xfrm>
            <a:off x="9418320" y="338328"/>
            <a:ext cx="2103120" cy="182880"/>
          </a:xfrm>
          <a:prstGeom prst="rect">
            <a:avLst/>
          </a:prstGeom>
          <a:noFill/>
          <a:ln/>
        </p:spPr>
        <p:txBody>
          <a:bodyPr wrap="square" lIns="0" tIns="0" rIns="0" bIns="0" rtlCol="0" anchor="ctr"/>
          <a:lstStyle/>
          <a:p>
            <a:pPr marL="0" indent="0" algn="r">
              <a:buNone/>
            </a:pPr>
            <a:r>
              <a:rPr lang="en-US" sz="950" b="1" dirty="0">
                <a:solidFill>
                  <a:srgbClr val="6E6E6E"/>
                </a:solidFill>
              </a:rPr>
              <a:t>RECOMMENDATIONS</a:t>
            </a:r>
            <a:endParaRPr lang="en-US" sz="950" dirty="0"/>
          </a:p>
        </p:txBody>
      </p:sp>
      <p:sp>
        <p:nvSpPr>
          <p:cNvPr id="5" name="Shape 3"/>
          <p:cNvSpPr/>
          <p:nvPr/>
        </p:nvSpPr>
        <p:spPr>
          <a:xfrm>
            <a:off x="749808" y="1170432"/>
            <a:ext cx="10817352" cy="749808"/>
          </a:xfrm>
          <a:prstGeom prst="roundRect">
            <a:avLst>
              <a:gd name="adj" fmla="val 9756"/>
            </a:avLst>
          </a:prstGeom>
          <a:solidFill>
            <a:srgbClr val="FFFFFF"/>
          </a:solidFill>
          <a:ln w="12700">
            <a:solidFill>
              <a:srgbClr val="C61B2A"/>
            </a:solidFill>
            <a:prstDash val="solid"/>
          </a:ln>
          <a:effectLst>
            <a:outerShdw blurRad="12700" dist="12700" dir="2700000" algn="bl" rotWithShape="0">
              <a:srgbClr val="000000">
                <a:alpha val="10000"/>
              </a:srgbClr>
            </a:outerShdw>
          </a:effectLst>
        </p:spPr>
        <p:txBody>
          <a:bodyPr/>
          <a:lstStyle/>
          <a:p>
            <a:endParaRPr lang="en-US"/>
          </a:p>
        </p:txBody>
      </p:sp>
      <p:sp>
        <p:nvSpPr>
          <p:cNvPr id="6" name="Text 4"/>
          <p:cNvSpPr/>
          <p:nvPr/>
        </p:nvSpPr>
        <p:spPr>
          <a:xfrm>
            <a:off x="896112" y="1243584"/>
            <a:ext cx="10546080" cy="603504"/>
          </a:xfrm>
          <a:prstGeom prst="rect">
            <a:avLst/>
          </a:prstGeom>
          <a:noFill/>
          <a:ln/>
        </p:spPr>
        <p:txBody>
          <a:bodyPr wrap="square" lIns="254" tIns="254" rIns="254" bIns="254" rtlCol="0" anchor="ctr"/>
          <a:lstStyle/>
          <a:p>
            <a:pPr marL="0" indent="0" algn="l">
              <a:buNone/>
            </a:pPr>
            <a:r>
              <a:rPr lang="en-US" sz="2400" b="1" dirty="0">
                <a:solidFill>
                  <a:srgbClr val="1F1F1F"/>
                </a:solidFill>
              </a:rPr>
              <a:t>Put labour-market demand at the centre.</a:t>
            </a:r>
            <a:endParaRPr lang="en-US" sz="2400" dirty="0"/>
          </a:p>
        </p:txBody>
      </p:sp>
      <p:sp>
        <p:nvSpPr>
          <p:cNvPr id="7" name="Shape 5"/>
          <p:cNvSpPr/>
          <p:nvPr/>
        </p:nvSpPr>
        <p:spPr>
          <a:xfrm>
            <a:off x="864666" y="2103120"/>
            <a:ext cx="10692384" cy="749808"/>
          </a:xfrm>
          <a:prstGeom prst="roundRect">
            <a:avLst>
              <a:gd name="adj" fmla="val 9756"/>
            </a:avLst>
          </a:prstGeom>
          <a:solidFill>
            <a:srgbClr val="FFFFFF"/>
          </a:solidFill>
          <a:ln w="12700">
            <a:solidFill>
              <a:srgbClr val="0B3B70"/>
            </a:solidFill>
            <a:prstDash val="solid"/>
          </a:ln>
          <a:effectLst>
            <a:outerShdw blurRad="12700" dist="12700" dir="2700000" algn="bl" rotWithShape="0">
              <a:srgbClr val="000000">
                <a:alpha val="10000"/>
              </a:srgbClr>
            </a:outerShdw>
          </a:effectLst>
        </p:spPr>
        <p:txBody>
          <a:bodyPr/>
          <a:lstStyle/>
          <a:p>
            <a:endParaRPr lang="en-US"/>
          </a:p>
        </p:txBody>
      </p:sp>
      <p:sp>
        <p:nvSpPr>
          <p:cNvPr id="8" name="Text 6"/>
          <p:cNvSpPr/>
          <p:nvPr/>
        </p:nvSpPr>
        <p:spPr>
          <a:xfrm>
            <a:off x="896112" y="2139696"/>
            <a:ext cx="10305288" cy="603504"/>
          </a:xfrm>
          <a:prstGeom prst="rect">
            <a:avLst/>
          </a:prstGeom>
          <a:noFill/>
          <a:ln/>
        </p:spPr>
        <p:txBody>
          <a:bodyPr wrap="square" lIns="254" tIns="254" rIns="254" bIns="254" rtlCol="0" anchor="ctr"/>
          <a:lstStyle/>
          <a:p>
            <a:pPr marL="0" indent="0" algn="l">
              <a:buNone/>
            </a:pPr>
            <a:r>
              <a:rPr lang="en-US" sz="2400" b="1" dirty="0">
                <a:solidFill>
                  <a:srgbClr val="1F1F1F"/>
                </a:solidFill>
              </a:rPr>
              <a:t>Deliver integrated packages, not stand-alone interventions.</a:t>
            </a:r>
            <a:endParaRPr lang="en-US" sz="2400" dirty="0"/>
          </a:p>
        </p:txBody>
      </p:sp>
      <p:sp>
        <p:nvSpPr>
          <p:cNvPr id="9" name="Shape 7"/>
          <p:cNvSpPr/>
          <p:nvPr/>
        </p:nvSpPr>
        <p:spPr>
          <a:xfrm>
            <a:off x="749808" y="2962656"/>
            <a:ext cx="10817352" cy="749808"/>
          </a:xfrm>
          <a:prstGeom prst="roundRect">
            <a:avLst>
              <a:gd name="adj" fmla="val 9756"/>
            </a:avLst>
          </a:prstGeom>
          <a:solidFill>
            <a:srgbClr val="FFFFFF"/>
          </a:solidFill>
          <a:ln w="12700">
            <a:solidFill>
              <a:srgbClr val="D6A528"/>
            </a:solidFill>
            <a:prstDash val="solid"/>
          </a:ln>
          <a:effectLst>
            <a:outerShdw blurRad="12700" dist="12700" dir="2700000" algn="bl" rotWithShape="0">
              <a:srgbClr val="000000">
                <a:alpha val="10000"/>
              </a:srgbClr>
            </a:outerShdw>
          </a:effectLst>
        </p:spPr>
        <p:txBody>
          <a:bodyPr/>
          <a:lstStyle/>
          <a:p>
            <a:endParaRPr lang="en-US"/>
          </a:p>
        </p:txBody>
      </p:sp>
      <p:sp>
        <p:nvSpPr>
          <p:cNvPr id="10" name="Text 8"/>
          <p:cNvSpPr/>
          <p:nvPr/>
        </p:nvSpPr>
        <p:spPr>
          <a:xfrm>
            <a:off x="896112" y="3035808"/>
            <a:ext cx="10546080" cy="603504"/>
          </a:xfrm>
          <a:prstGeom prst="rect">
            <a:avLst/>
          </a:prstGeom>
          <a:noFill/>
          <a:ln/>
        </p:spPr>
        <p:txBody>
          <a:bodyPr wrap="square" lIns="254" tIns="254" rIns="254" bIns="254" rtlCol="0" anchor="ctr"/>
          <a:lstStyle/>
          <a:p>
            <a:pPr marL="0" indent="0" algn="l">
              <a:buNone/>
            </a:pPr>
            <a:r>
              <a:rPr lang="en-US" sz="2400" b="1" dirty="0">
                <a:solidFill>
                  <a:srgbClr val="1F1F1F"/>
                </a:solidFill>
              </a:rPr>
              <a:t>Build implementation capacity and accountability before scaling.</a:t>
            </a:r>
            <a:endParaRPr lang="en-US" sz="2400" dirty="0"/>
          </a:p>
        </p:txBody>
      </p:sp>
      <p:sp>
        <p:nvSpPr>
          <p:cNvPr id="11" name="Shape 9"/>
          <p:cNvSpPr/>
          <p:nvPr/>
        </p:nvSpPr>
        <p:spPr>
          <a:xfrm>
            <a:off x="749808" y="3858768"/>
            <a:ext cx="10817352" cy="749808"/>
          </a:xfrm>
          <a:prstGeom prst="roundRect">
            <a:avLst>
              <a:gd name="adj" fmla="val 9756"/>
            </a:avLst>
          </a:prstGeom>
          <a:solidFill>
            <a:srgbClr val="FFFFFF"/>
          </a:solidFill>
          <a:ln w="12700">
            <a:solidFill>
              <a:srgbClr val="C61B2A"/>
            </a:solidFill>
            <a:prstDash val="solid"/>
          </a:ln>
          <a:effectLst>
            <a:outerShdw blurRad="12700" dist="12700" dir="2700000" algn="bl" rotWithShape="0">
              <a:srgbClr val="000000">
                <a:alpha val="10000"/>
              </a:srgbClr>
            </a:outerShdw>
          </a:effectLst>
        </p:spPr>
        <p:txBody>
          <a:bodyPr/>
          <a:lstStyle/>
          <a:p>
            <a:endParaRPr lang="en-US"/>
          </a:p>
        </p:txBody>
      </p:sp>
      <p:sp>
        <p:nvSpPr>
          <p:cNvPr id="12" name="Text 10"/>
          <p:cNvSpPr/>
          <p:nvPr/>
        </p:nvSpPr>
        <p:spPr>
          <a:xfrm>
            <a:off x="896111" y="3931920"/>
            <a:ext cx="10455829" cy="603504"/>
          </a:xfrm>
          <a:prstGeom prst="rect">
            <a:avLst/>
          </a:prstGeom>
          <a:noFill/>
          <a:ln/>
        </p:spPr>
        <p:txBody>
          <a:bodyPr wrap="square" lIns="254" tIns="254" rIns="254" bIns="254" rtlCol="0" anchor="ctr"/>
          <a:lstStyle/>
          <a:p>
            <a:pPr marL="0" indent="0" algn="l">
              <a:buNone/>
            </a:pPr>
            <a:r>
              <a:rPr lang="en-US" sz="2400" b="1" dirty="0">
                <a:solidFill>
                  <a:srgbClr val="1F1F1F"/>
                </a:solidFill>
              </a:rPr>
              <a:t>Make inclusion an explicit design requirement.</a:t>
            </a:r>
            <a:endParaRPr lang="en-US" sz="2400" dirty="0"/>
          </a:p>
        </p:txBody>
      </p:sp>
      <p:sp>
        <p:nvSpPr>
          <p:cNvPr id="13" name="Shape 11"/>
          <p:cNvSpPr/>
          <p:nvPr/>
        </p:nvSpPr>
        <p:spPr>
          <a:xfrm>
            <a:off x="749807" y="4892040"/>
            <a:ext cx="11014729" cy="987552"/>
          </a:xfrm>
          <a:prstGeom prst="rect">
            <a:avLst/>
          </a:prstGeom>
          <a:solidFill>
            <a:srgbClr val="0B3B70"/>
          </a:solidFill>
          <a:ln w="12700">
            <a:solidFill>
              <a:srgbClr val="0B3B70"/>
            </a:solidFill>
            <a:prstDash val="solid"/>
          </a:ln>
        </p:spPr>
        <p:txBody>
          <a:bodyPr/>
          <a:lstStyle/>
          <a:p>
            <a:endParaRPr lang="en-US"/>
          </a:p>
        </p:txBody>
      </p:sp>
      <p:sp>
        <p:nvSpPr>
          <p:cNvPr id="15" name="Text 13"/>
          <p:cNvSpPr/>
          <p:nvPr/>
        </p:nvSpPr>
        <p:spPr>
          <a:xfrm>
            <a:off x="932688" y="5321808"/>
            <a:ext cx="10268712" cy="292608"/>
          </a:xfrm>
          <a:prstGeom prst="rect">
            <a:avLst/>
          </a:prstGeom>
          <a:noFill/>
          <a:ln/>
        </p:spPr>
        <p:txBody>
          <a:bodyPr wrap="square" lIns="0" tIns="0" rIns="0" bIns="0" rtlCol="0" anchor="ctr"/>
          <a:lstStyle/>
          <a:p>
            <a:pPr marL="0" indent="0">
              <a:buNone/>
            </a:pPr>
            <a:r>
              <a:rPr lang="en-US" sz="1600" b="1" dirty="0">
                <a:solidFill>
                  <a:srgbClr val="FFFFFF"/>
                </a:solidFill>
              </a:rPr>
              <a:t>Africa does not only need more youth programmes; it needs programmes that are demand-led, bundled, measurable, and built to last.</a:t>
            </a:r>
            <a:endParaRPr lang="en-US" sz="1600" dirty="0"/>
          </a:p>
        </p:txBody>
      </p:sp>
      <p:sp>
        <p:nvSpPr>
          <p:cNvPr id="19" name="Shape 14"/>
          <p:cNvSpPr/>
          <p:nvPr/>
        </p:nvSpPr>
        <p:spPr>
          <a:xfrm>
            <a:off x="640080" y="6419088"/>
            <a:ext cx="10927080" cy="0"/>
          </a:xfrm>
          <a:prstGeom prst="line">
            <a:avLst/>
          </a:prstGeom>
          <a:noFill/>
          <a:ln w="12700">
            <a:solidFill>
              <a:srgbClr val="D8D8D4"/>
            </a:solidFill>
            <a:prstDash val="solid"/>
          </a:ln>
        </p:spPr>
        <p:txBody>
          <a:bodyPr/>
          <a:lstStyle/>
          <a:p>
            <a:endParaRPr lang="en-US"/>
          </a:p>
        </p:txBody>
      </p:sp>
      <p:sp>
        <p:nvSpPr>
          <p:cNvPr id="20" name="Text 15"/>
          <p:cNvSpPr/>
          <p:nvPr/>
        </p:nvSpPr>
        <p:spPr>
          <a:xfrm>
            <a:off x="658368" y="6446520"/>
            <a:ext cx="4937760" cy="182880"/>
          </a:xfrm>
          <a:prstGeom prst="rect">
            <a:avLst/>
          </a:prstGeom>
          <a:noFill/>
          <a:ln/>
        </p:spPr>
        <p:txBody>
          <a:bodyPr wrap="square" lIns="0" tIns="0" rIns="0" bIns="0" rtlCol="0" anchor="ctr"/>
          <a:lstStyle/>
          <a:p>
            <a:pPr marL="0" indent="0">
              <a:buNone/>
            </a:pPr>
            <a:r>
              <a:rPr lang="en-US" sz="850" dirty="0">
                <a:solidFill>
                  <a:srgbClr val="6E6E6E"/>
                </a:solidFill>
              </a:rPr>
              <a:t>Source: Oxford Economics Africa / ECA draft report</a:t>
            </a:r>
            <a:endParaRPr lang="en-US" sz="850" dirty="0"/>
          </a:p>
        </p:txBody>
      </p:sp>
      <p:sp>
        <p:nvSpPr>
          <p:cNvPr id="21" name="Text 16"/>
          <p:cNvSpPr/>
          <p:nvPr/>
        </p:nvSpPr>
        <p:spPr>
          <a:xfrm>
            <a:off x="11201400" y="6428232"/>
            <a:ext cx="320040" cy="182880"/>
          </a:xfrm>
          <a:prstGeom prst="rect">
            <a:avLst/>
          </a:prstGeom>
          <a:noFill/>
          <a:ln/>
        </p:spPr>
        <p:txBody>
          <a:bodyPr wrap="square" lIns="0" tIns="0" rIns="0" bIns="0" rtlCol="0" anchor="ctr"/>
          <a:lstStyle/>
          <a:p>
            <a:pPr marL="0" indent="0" algn="r">
              <a:buNone/>
            </a:pPr>
            <a:r>
              <a:rPr lang="en-US" sz="850" dirty="0">
                <a:solidFill>
                  <a:srgbClr val="6E6E6E"/>
                </a:solidFill>
              </a:rPr>
              <a:t>9</a:t>
            </a:r>
            <a:endParaRPr lang="en-US" sz="8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320040"/>
            <a:ext cx="7772400" cy="411480"/>
          </a:xfrm>
          <a:prstGeom prst="rect">
            <a:avLst/>
          </a:prstGeom>
          <a:noFill/>
          <a:ln/>
        </p:spPr>
        <p:txBody>
          <a:bodyPr wrap="square" lIns="0" tIns="0" rIns="0" bIns="0" rtlCol="0" anchor="ctr"/>
          <a:lstStyle/>
          <a:p>
            <a:pPr marL="0" indent="0">
              <a:buNone/>
            </a:pPr>
            <a:r>
              <a:rPr lang="en-US" sz="3600" b="1" dirty="0">
                <a:solidFill>
                  <a:srgbClr val="0B3B70"/>
                </a:solidFill>
                <a:latin typeface="Aptos Display" pitchFamily="34" charset="0"/>
                <a:ea typeface="Aptos Display" pitchFamily="34" charset="-122"/>
                <a:cs typeface="Aptos Display" pitchFamily="34" charset="-120"/>
              </a:rPr>
              <a:t>Three key messages</a:t>
            </a:r>
            <a:endParaRPr lang="en-US" sz="3600" dirty="0"/>
          </a:p>
        </p:txBody>
      </p:sp>
      <p:sp>
        <p:nvSpPr>
          <p:cNvPr id="3" name="Shape 1"/>
          <p:cNvSpPr/>
          <p:nvPr/>
        </p:nvSpPr>
        <p:spPr>
          <a:xfrm>
            <a:off x="640080" y="804672"/>
            <a:ext cx="1188720" cy="64008"/>
          </a:xfrm>
          <a:prstGeom prst="rect">
            <a:avLst/>
          </a:prstGeom>
          <a:solidFill>
            <a:srgbClr val="C61B2A"/>
          </a:solidFill>
          <a:ln w="12700">
            <a:solidFill>
              <a:srgbClr val="C61B2A">
                <a:alpha val="0"/>
              </a:srgbClr>
            </a:solidFill>
            <a:prstDash val="solid"/>
          </a:ln>
        </p:spPr>
        <p:txBody>
          <a:bodyPr/>
          <a:lstStyle/>
          <a:p>
            <a:endParaRPr lang="en-US"/>
          </a:p>
        </p:txBody>
      </p:sp>
      <p:sp>
        <p:nvSpPr>
          <p:cNvPr id="4" name="Text 2"/>
          <p:cNvSpPr/>
          <p:nvPr/>
        </p:nvSpPr>
        <p:spPr>
          <a:xfrm>
            <a:off x="9418320" y="338328"/>
            <a:ext cx="2103120" cy="182880"/>
          </a:xfrm>
          <a:prstGeom prst="rect">
            <a:avLst/>
          </a:prstGeom>
          <a:noFill/>
          <a:ln/>
        </p:spPr>
        <p:txBody>
          <a:bodyPr wrap="square" lIns="0" tIns="0" rIns="0" bIns="0" rtlCol="0" anchor="ctr"/>
          <a:lstStyle/>
          <a:p>
            <a:pPr marL="0" indent="0" algn="r">
              <a:buNone/>
            </a:pPr>
            <a:r>
              <a:rPr lang="en-US" sz="950" b="1" dirty="0">
                <a:solidFill>
                  <a:srgbClr val="6E6E6E"/>
                </a:solidFill>
              </a:rPr>
              <a:t>EXECUTIVE SUMMARY</a:t>
            </a:r>
            <a:endParaRPr lang="en-US" sz="950" dirty="0"/>
          </a:p>
        </p:txBody>
      </p:sp>
      <p:sp>
        <p:nvSpPr>
          <p:cNvPr id="5" name="Shape 3"/>
          <p:cNvSpPr/>
          <p:nvPr/>
        </p:nvSpPr>
        <p:spPr>
          <a:xfrm>
            <a:off x="640080" y="1106424"/>
            <a:ext cx="10551059" cy="1005840"/>
          </a:xfrm>
          <a:prstGeom prst="roundRect">
            <a:avLst>
              <a:gd name="adj" fmla="val 7273"/>
            </a:avLst>
          </a:prstGeom>
          <a:solidFill>
            <a:srgbClr val="FFFFFF"/>
          </a:solidFill>
          <a:ln w="12700">
            <a:solidFill>
              <a:srgbClr val="0B3B70"/>
            </a:solidFill>
            <a:prstDash val="solid"/>
          </a:ln>
          <a:effectLst>
            <a:outerShdw blurRad="12700" dist="12700" dir="2700000" algn="bl" rotWithShape="0">
              <a:srgbClr val="000000">
                <a:alpha val="10000"/>
              </a:srgbClr>
            </a:outerShdw>
          </a:effectLst>
        </p:spPr>
        <p:txBody>
          <a:bodyPr/>
          <a:lstStyle/>
          <a:p>
            <a:endParaRPr lang="en-US"/>
          </a:p>
        </p:txBody>
      </p:sp>
      <p:sp>
        <p:nvSpPr>
          <p:cNvPr id="6" name="Text 4"/>
          <p:cNvSpPr/>
          <p:nvPr/>
        </p:nvSpPr>
        <p:spPr>
          <a:xfrm>
            <a:off x="877824" y="1170432"/>
            <a:ext cx="9660078" cy="859536"/>
          </a:xfrm>
          <a:prstGeom prst="rect">
            <a:avLst/>
          </a:prstGeom>
          <a:noFill/>
          <a:ln/>
        </p:spPr>
        <p:txBody>
          <a:bodyPr wrap="square" lIns="254" tIns="254" rIns="254" bIns="254" rtlCol="0" anchor="ctr"/>
          <a:lstStyle/>
          <a:p>
            <a:pPr marL="0" indent="0" algn="l">
              <a:buNone/>
            </a:pPr>
            <a:r>
              <a:rPr lang="en-US" sz="1800" b="1" dirty="0">
                <a:solidFill>
                  <a:srgbClr val="1F1F1F"/>
                </a:solidFill>
              </a:rPr>
              <a:t>1</a:t>
            </a:r>
            <a:r>
              <a:rPr lang="en-US" sz="2400" b="1" dirty="0">
                <a:solidFill>
                  <a:srgbClr val="1F1F1F"/>
                </a:solidFill>
              </a:rPr>
              <a:t>. Youth unemployment is a scale problem and also a job-quality and informality problem.</a:t>
            </a:r>
            <a:endParaRPr lang="en-US" sz="2400" dirty="0"/>
          </a:p>
        </p:txBody>
      </p:sp>
      <p:sp>
        <p:nvSpPr>
          <p:cNvPr id="7" name="Shape 5"/>
          <p:cNvSpPr/>
          <p:nvPr/>
        </p:nvSpPr>
        <p:spPr>
          <a:xfrm>
            <a:off x="631158" y="2500884"/>
            <a:ext cx="10570241" cy="854964"/>
          </a:xfrm>
          <a:prstGeom prst="roundRect">
            <a:avLst>
              <a:gd name="adj" fmla="val 7273"/>
            </a:avLst>
          </a:prstGeom>
          <a:solidFill>
            <a:srgbClr val="FFFFFF"/>
          </a:solidFill>
          <a:ln w="12700">
            <a:solidFill>
              <a:srgbClr val="C61B2A"/>
            </a:solidFill>
            <a:prstDash val="solid"/>
          </a:ln>
          <a:effectLst>
            <a:outerShdw blurRad="12700" dist="12700" dir="2700000" algn="bl" rotWithShape="0">
              <a:srgbClr val="000000">
                <a:alpha val="10000"/>
              </a:srgbClr>
            </a:outerShdw>
          </a:effectLst>
        </p:spPr>
        <p:txBody>
          <a:bodyPr/>
          <a:lstStyle/>
          <a:p>
            <a:endParaRPr lang="en-US"/>
          </a:p>
        </p:txBody>
      </p:sp>
      <p:sp>
        <p:nvSpPr>
          <p:cNvPr id="8" name="Text 6"/>
          <p:cNvSpPr/>
          <p:nvPr/>
        </p:nvSpPr>
        <p:spPr>
          <a:xfrm>
            <a:off x="877824" y="2404872"/>
            <a:ext cx="10062414" cy="859536"/>
          </a:xfrm>
          <a:prstGeom prst="rect">
            <a:avLst/>
          </a:prstGeom>
          <a:noFill/>
          <a:ln/>
        </p:spPr>
        <p:txBody>
          <a:bodyPr wrap="square" lIns="254" tIns="254" rIns="254" bIns="254" rtlCol="0" anchor="ctr"/>
          <a:lstStyle/>
          <a:p>
            <a:pPr marL="0" indent="0" algn="l">
              <a:buNone/>
            </a:pPr>
            <a:r>
              <a:rPr lang="en-US" sz="2400" b="1" dirty="0">
                <a:solidFill>
                  <a:srgbClr val="1F1F1F"/>
                </a:solidFill>
              </a:rPr>
              <a:t>2. Programmes work best when they start from real labour demand and bundle multiple supports.</a:t>
            </a:r>
            <a:endParaRPr lang="en-US" sz="2400" dirty="0"/>
          </a:p>
        </p:txBody>
      </p:sp>
      <p:sp>
        <p:nvSpPr>
          <p:cNvPr id="9" name="Shape 7"/>
          <p:cNvSpPr/>
          <p:nvPr/>
        </p:nvSpPr>
        <p:spPr>
          <a:xfrm>
            <a:off x="658368" y="3566160"/>
            <a:ext cx="10543032" cy="1005840"/>
          </a:xfrm>
          <a:prstGeom prst="roundRect">
            <a:avLst>
              <a:gd name="adj" fmla="val 7273"/>
            </a:avLst>
          </a:prstGeom>
          <a:solidFill>
            <a:srgbClr val="FFFFFF"/>
          </a:solidFill>
          <a:ln w="12700">
            <a:solidFill>
              <a:srgbClr val="D6A528"/>
            </a:solidFill>
            <a:prstDash val="solid"/>
          </a:ln>
          <a:effectLst>
            <a:outerShdw blurRad="12700" dist="12700" dir="2700000" algn="bl" rotWithShape="0">
              <a:srgbClr val="000000">
                <a:alpha val="10000"/>
              </a:srgbClr>
            </a:outerShdw>
          </a:effectLst>
        </p:spPr>
        <p:txBody>
          <a:bodyPr/>
          <a:lstStyle/>
          <a:p>
            <a:endParaRPr lang="en-US"/>
          </a:p>
        </p:txBody>
      </p:sp>
      <p:sp>
        <p:nvSpPr>
          <p:cNvPr id="10" name="Text 8"/>
          <p:cNvSpPr/>
          <p:nvPr/>
        </p:nvSpPr>
        <p:spPr>
          <a:xfrm>
            <a:off x="877824" y="3639312"/>
            <a:ext cx="10062414" cy="859536"/>
          </a:xfrm>
          <a:prstGeom prst="rect">
            <a:avLst/>
          </a:prstGeom>
          <a:noFill/>
          <a:ln/>
        </p:spPr>
        <p:txBody>
          <a:bodyPr wrap="square" lIns="254" tIns="254" rIns="254" bIns="254" rtlCol="0" anchor="ctr"/>
          <a:lstStyle/>
          <a:p>
            <a:pPr marL="0" indent="0" algn="l">
              <a:buNone/>
            </a:pPr>
            <a:r>
              <a:rPr lang="en-US" sz="1800" b="1" dirty="0">
                <a:solidFill>
                  <a:srgbClr val="1F1F1F"/>
                </a:solidFill>
              </a:rPr>
              <a:t>3</a:t>
            </a:r>
            <a:r>
              <a:rPr lang="en-US" sz="2400" b="1" dirty="0">
                <a:solidFill>
                  <a:srgbClr val="1F1F1F"/>
                </a:solidFill>
              </a:rPr>
              <a:t>. The priority is not more projects - it is better-designed, better-coordinated, more durable ones.</a:t>
            </a:r>
            <a:endParaRPr lang="en-US" sz="2400" dirty="0"/>
          </a:p>
        </p:txBody>
      </p:sp>
      <p:sp>
        <p:nvSpPr>
          <p:cNvPr id="11" name="Text 9"/>
          <p:cNvSpPr/>
          <p:nvPr/>
        </p:nvSpPr>
        <p:spPr>
          <a:xfrm>
            <a:off x="749807" y="4892039"/>
            <a:ext cx="2833651" cy="310891"/>
          </a:xfrm>
          <a:prstGeom prst="rect">
            <a:avLst/>
          </a:prstGeom>
          <a:noFill/>
          <a:ln/>
        </p:spPr>
        <p:txBody>
          <a:bodyPr wrap="square" lIns="0" tIns="0" rIns="0" bIns="0" rtlCol="0" anchor="ctr"/>
          <a:lstStyle/>
          <a:p>
            <a:pPr marL="0" indent="0">
              <a:buNone/>
            </a:pPr>
            <a:r>
              <a:rPr lang="en-US" sz="3600" b="1" dirty="0">
                <a:solidFill>
                  <a:srgbClr val="0B3B70"/>
                </a:solidFill>
              </a:rPr>
              <a:t>Why now</a:t>
            </a:r>
            <a:endParaRPr lang="en-US" sz="3600" dirty="0"/>
          </a:p>
        </p:txBody>
      </p:sp>
      <p:sp>
        <p:nvSpPr>
          <p:cNvPr id="12" name="Text 10"/>
          <p:cNvSpPr/>
          <p:nvPr/>
        </p:nvSpPr>
        <p:spPr>
          <a:xfrm>
            <a:off x="658368" y="5353560"/>
            <a:ext cx="10771633" cy="731520"/>
          </a:xfrm>
          <a:prstGeom prst="rect">
            <a:avLst/>
          </a:prstGeom>
          <a:noFill/>
          <a:ln/>
        </p:spPr>
        <p:txBody>
          <a:bodyPr wrap="square" lIns="0" tIns="0" rIns="0" bIns="0" rtlCol="0" anchor="ctr"/>
          <a:lstStyle/>
          <a:p>
            <a:pPr marL="0" indent="0">
              <a:buNone/>
            </a:pPr>
            <a:r>
              <a:rPr lang="en-US" sz="2400" b="1" dirty="0">
                <a:solidFill>
                  <a:srgbClr val="C61B2A"/>
                </a:solidFill>
              </a:rPr>
              <a:t>By 2035 </a:t>
            </a:r>
            <a:r>
              <a:rPr lang="en-US" sz="2400" dirty="0">
                <a:solidFill>
                  <a:srgbClr val="1F1F1F"/>
                </a:solidFill>
              </a:rPr>
              <a:t>more young Africans will enter the workforce each year than in the rest of the world combined</a:t>
            </a:r>
            <a:r>
              <a:rPr lang="en-US" sz="1700" dirty="0">
                <a:solidFill>
                  <a:srgbClr val="1F1F1F"/>
                </a:solidFill>
              </a:rPr>
              <a:t>.</a:t>
            </a:r>
            <a:endParaRPr lang="en-US" sz="1700" dirty="0"/>
          </a:p>
        </p:txBody>
      </p:sp>
      <p:sp>
        <p:nvSpPr>
          <p:cNvPr id="17" name="Shape 14"/>
          <p:cNvSpPr/>
          <p:nvPr/>
        </p:nvSpPr>
        <p:spPr>
          <a:xfrm>
            <a:off x="640080" y="6419088"/>
            <a:ext cx="10927080" cy="0"/>
          </a:xfrm>
          <a:prstGeom prst="line">
            <a:avLst/>
          </a:prstGeom>
          <a:noFill/>
          <a:ln w="12700">
            <a:solidFill>
              <a:srgbClr val="D8D8D4"/>
            </a:solidFill>
            <a:prstDash val="solid"/>
          </a:ln>
        </p:spPr>
        <p:txBody>
          <a:bodyPr/>
          <a:lstStyle/>
          <a:p>
            <a:endParaRPr lang="en-US"/>
          </a:p>
        </p:txBody>
      </p:sp>
      <p:sp>
        <p:nvSpPr>
          <p:cNvPr id="18" name="Text 15"/>
          <p:cNvSpPr/>
          <p:nvPr/>
        </p:nvSpPr>
        <p:spPr>
          <a:xfrm>
            <a:off x="658368" y="6053328"/>
            <a:ext cx="7410594" cy="576072"/>
          </a:xfrm>
          <a:prstGeom prst="rect">
            <a:avLst/>
          </a:prstGeom>
          <a:noFill/>
          <a:ln/>
        </p:spPr>
        <p:txBody>
          <a:bodyPr wrap="square" lIns="0" tIns="0" rIns="0" bIns="0" rtlCol="0" anchor="ctr"/>
          <a:lstStyle/>
          <a:p>
            <a:pPr marL="0" indent="0">
              <a:buNone/>
            </a:pPr>
            <a:r>
              <a:rPr lang="en-US" dirty="0">
                <a:solidFill>
                  <a:srgbClr val="6E6E6E"/>
                </a:solidFill>
              </a:rPr>
              <a:t>Source: Oxford Economics Africa / ECA draft report</a:t>
            </a:r>
            <a:endParaRPr lang="en-US" dirty="0"/>
          </a:p>
        </p:txBody>
      </p:sp>
      <p:sp>
        <p:nvSpPr>
          <p:cNvPr id="19" name="Text 16"/>
          <p:cNvSpPr/>
          <p:nvPr/>
        </p:nvSpPr>
        <p:spPr>
          <a:xfrm>
            <a:off x="11201400" y="6428232"/>
            <a:ext cx="320040" cy="182880"/>
          </a:xfrm>
          <a:prstGeom prst="rect">
            <a:avLst/>
          </a:prstGeom>
          <a:noFill/>
          <a:ln/>
        </p:spPr>
        <p:txBody>
          <a:bodyPr wrap="square" lIns="0" tIns="0" rIns="0" bIns="0" rtlCol="0" anchor="ctr"/>
          <a:lstStyle/>
          <a:p>
            <a:pPr marL="0" indent="0" algn="r">
              <a:buNone/>
            </a:pPr>
            <a:r>
              <a:rPr lang="en-US" sz="850" dirty="0">
                <a:solidFill>
                  <a:srgbClr val="6E6E6E"/>
                </a:solidFill>
              </a:rPr>
              <a:t>2</a:t>
            </a:r>
            <a:endParaRPr lang="en-US" sz="850" dirty="0"/>
          </a:p>
        </p:txBody>
      </p:sp>
    </p:spTree>
    <p:extLst>
      <p:ext uri="{BB962C8B-B14F-4D97-AF65-F5344CB8AC3E}">
        <p14:creationId xmlns:p14="http://schemas.microsoft.com/office/powerpoint/2010/main" val="2201555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89FE3A23-0634-9F27-5227-C651AA5A1E90}"/>
              </a:ext>
            </a:extLst>
          </p:cNvPr>
          <p:cNvSpPr txBox="1"/>
          <p:nvPr/>
        </p:nvSpPr>
        <p:spPr>
          <a:xfrm>
            <a:off x="3215729" y="1764407"/>
            <a:ext cx="5760846"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kern="1200">
                <a:solidFill>
                  <a:schemeClr val="tx2"/>
                </a:solidFill>
                <a:latin typeface="+mj-lt"/>
                <a:ea typeface="+mj-ea"/>
                <a:cs typeface="+mj-cs"/>
              </a:rPr>
              <a:t>Thank you. </a:t>
            </a:r>
          </a:p>
        </p:txBody>
      </p:sp>
    </p:spTree>
    <p:extLst>
      <p:ext uri="{BB962C8B-B14F-4D97-AF65-F5344CB8AC3E}">
        <p14:creationId xmlns:p14="http://schemas.microsoft.com/office/powerpoint/2010/main" val="70749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
            <a:extLst>
              <a:ext uri="{FF2B5EF4-FFF2-40B4-BE49-F238E27FC236}">
                <a16:creationId xmlns:a16="http://schemas.microsoft.com/office/drawing/2014/main" id="{20E6B9DB-1101-6A7F-BE0B-50AA75E347A7}"/>
              </a:ext>
            </a:extLst>
          </p:cNvPr>
          <p:cNvSpPr/>
          <p:nvPr/>
        </p:nvSpPr>
        <p:spPr>
          <a:xfrm>
            <a:off x="233680" y="148901"/>
            <a:ext cx="1125728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Africa’s youth bulge – labor market pressure &amp; opportunity</a:t>
            </a:r>
            <a:endParaRPr lang="en-US" sz="2400" b="1" dirty="0">
              <a:latin typeface="Arial" panose="020B0604020202020204" pitchFamily="34" charset="0"/>
              <a:cs typeface="Arial" panose="020B0604020202020204" pitchFamily="34" charset="0"/>
            </a:endParaRPr>
          </a:p>
        </p:txBody>
      </p:sp>
      <p:sp>
        <p:nvSpPr>
          <p:cNvPr id="4" name="Text Placeholder 6">
            <a:extLst>
              <a:ext uri="{FF2B5EF4-FFF2-40B4-BE49-F238E27FC236}">
                <a16:creationId xmlns:a16="http://schemas.microsoft.com/office/drawing/2014/main" id="{0BF3F14F-9DE9-D153-19EA-B3801631023C}"/>
              </a:ext>
            </a:extLst>
          </p:cNvPr>
          <p:cNvSpPr txBox="1">
            <a:spLocks/>
          </p:cNvSpPr>
          <p:nvPr/>
        </p:nvSpPr>
        <p:spPr>
          <a:xfrm>
            <a:off x="451202" y="1011226"/>
            <a:ext cx="5641975" cy="4937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rPr>
              <a:t>Youth Bulge</a:t>
            </a:r>
          </a:p>
        </p:txBody>
      </p:sp>
      <p:sp>
        <p:nvSpPr>
          <p:cNvPr id="5" name="Text Placeholder 8">
            <a:extLst>
              <a:ext uri="{FF2B5EF4-FFF2-40B4-BE49-F238E27FC236}">
                <a16:creationId xmlns:a16="http://schemas.microsoft.com/office/drawing/2014/main" id="{3A62F324-32E3-6230-B263-FD00B009F47B}"/>
              </a:ext>
            </a:extLst>
          </p:cNvPr>
          <p:cNvSpPr txBox="1">
            <a:spLocks/>
          </p:cNvSpPr>
          <p:nvPr/>
        </p:nvSpPr>
        <p:spPr>
          <a:xfrm>
            <a:off x="6476716" y="1011226"/>
            <a:ext cx="5183188" cy="40163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rPr>
              <a:t>Africa’s population, by age (</a:t>
            </a:r>
            <a:r>
              <a:rPr lang="en-US" b="1" dirty="0" err="1">
                <a:solidFill>
                  <a:schemeClr val="tx2"/>
                </a:solidFill>
              </a:rPr>
              <a:t>mln</a:t>
            </a:r>
            <a:r>
              <a:rPr lang="en-US" b="1" dirty="0">
                <a:solidFill>
                  <a:schemeClr val="tx2"/>
                </a:solidFill>
              </a:rPr>
              <a:t>)</a:t>
            </a:r>
          </a:p>
        </p:txBody>
      </p:sp>
      <p:sp>
        <p:nvSpPr>
          <p:cNvPr id="6" name="Content Placeholder 7">
            <a:extLst>
              <a:ext uri="{FF2B5EF4-FFF2-40B4-BE49-F238E27FC236}">
                <a16:creationId xmlns:a16="http://schemas.microsoft.com/office/drawing/2014/main" id="{D40670EF-E5A6-9161-5CE3-8EB09B537536}"/>
              </a:ext>
            </a:extLst>
          </p:cNvPr>
          <p:cNvSpPr txBox="1">
            <a:spLocks/>
          </p:cNvSpPr>
          <p:nvPr/>
        </p:nvSpPr>
        <p:spPr>
          <a:xfrm>
            <a:off x="67661" y="1825625"/>
            <a:ext cx="6409055" cy="431768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~60% of population under age 25</a:t>
            </a:r>
          </a:p>
          <a:p>
            <a:r>
              <a:rPr lang="en-US" dirty="0"/>
              <a:t> ~ Median age ≈ 19 years</a:t>
            </a:r>
          </a:p>
          <a:p>
            <a:r>
              <a:rPr lang="en-US" dirty="0"/>
              <a:t>Each age cohort (15 – 35) includes tens of millions, </a:t>
            </a:r>
          </a:p>
          <a:p>
            <a:r>
              <a:rPr lang="en-US" dirty="0"/>
              <a:t>But only 3 </a:t>
            </a:r>
            <a:r>
              <a:rPr lang="en-US" dirty="0" err="1"/>
              <a:t>mln</a:t>
            </a:r>
            <a:r>
              <a:rPr lang="en-US" dirty="0"/>
              <a:t> formal jobs created each year</a:t>
            </a:r>
          </a:p>
          <a:p>
            <a:r>
              <a:rPr lang="en-US" dirty="0"/>
              <a:t>→ Massive &amp; growing pressure on labor market</a:t>
            </a:r>
          </a:p>
          <a:p>
            <a:endParaRPr lang="en-US" dirty="0"/>
          </a:p>
          <a:p>
            <a:endParaRPr lang="en-US" dirty="0"/>
          </a:p>
          <a:p>
            <a:r>
              <a:rPr lang="en-US" dirty="0"/>
              <a:t>By 2030, half of all new entrants into the global labor force will come from  Africa.</a:t>
            </a:r>
          </a:p>
          <a:p>
            <a:r>
              <a:rPr lang="en-US" dirty="0"/>
              <a:t>Youth population set to double by 2063</a:t>
            </a:r>
          </a:p>
        </p:txBody>
      </p:sp>
      <p:graphicFrame>
        <p:nvGraphicFramePr>
          <p:cNvPr id="7" name="Content Placeholder 4">
            <a:extLst>
              <a:ext uri="{FF2B5EF4-FFF2-40B4-BE49-F238E27FC236}">
                <a16:creationId xmlns:a16="http://schemas.microsoft.com/office/drawing/2014/main" id="{34C84E68-80DF-8311-AF2A-6F1C9DF68C0B}"/>
              </a:ext>
            </a:extLst>
          </p:cNvPr>
          <p:cNvGraphicFramePr>
            <a:graphicFrameLocks/>
          </p:cNvGraphicFramePr>
          <p:nvPr>
            <p:extLst>
              <p:ext uri="{D42A27DB-BD31-4B8C-83A1-F6EECF244321}">
                <p14:modId xmlns:p14="http://schemas.microsoft.com/office/powerpoint/2010/main" val="2338453401"/>
              </p:ext>
            </p:extLst>
          </p:nvPr>
        </p:nvGraphicFramePr>
        <p:xfrm>
          <a:off x="6908800" y="1504939"/>
          <a:ext cx="5086668" cy="47231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610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29A595-E5C7-7252-0F78-16A270CFC115}"/>
              </a:ext>
            </a:extLst>
          </p:cNvPr>
          <p:cNvPicPr>
            <a:picLocks noChangeAspect="1"/>
          </p:cNvPicPr>
          <p:nvPr/>
        </p:nvPicPr>
        <p:blipFill>
          <a:blip r:embed="rId2"/>
          <a:stretch>
            <a:fillRect/>
          </a:stretch>
        </p:blipFill>
        <p:spPr>
          <a:xfrm>
            <a:off x="548640" y="1"/>
            <a:ext cx="10637520" cy="5843202"/>
          </a:xfrm>
          <a:prstGeom prst="rect">
            <a:avLst/>
          </a:prstGeom>
        </p:spPr>
      </p:pic>
      <p:sp>
        <p:nvSpPr>
          <p:cNvPr id="3" name="TextBox 2">
            <a:extLst>
              <a:ext uri="{FF2B5EF4-FFF2-40B4-BE49-F238E27FC236}">
                <a16:creationId xmlns:a16="http://schemas.microsoft.com/office/drawing/2014/main" id="{56C6B50F-2F12-6AB8-5743-C78AA6194ADA}"/>
              </a:ext>
            </a:extLst>
          </p:cNvPr>
          <p:cNvSpPr txBox="1"/>
          <p:nvPr/>
        </p:nvSpPr>
        <p:spPr>
          <a:xfrm>
            <a:off x="1993557" y="5555906"/>
            <a:ext cx="8013356" cy="369332"/>
          </a:xfrm>
          <a:prstGeom prst="rect">
            <a:avLst/>
          </a:prstGeom>
          <a:noFill/>
        </p:spPr>
        <p:txBody>
          <a:bodyPr wrap="square">
            <a:spAutoFit/>
          </a:bodyPr>
          <a:lstStyle/>
          <a:p>
            <a:r>
              <a:rPr lang="en-US" dirty="0"/>
              <a:t>Source: UNPD.</a:t>
            </a:r>
          </a:p>
        </p:txBody>
      </p:sp>
    </p:spTree>
    <p:extLst>
      <p:ext uri="{BB962C8B-B14F-4D97-AF65-F5344CB8AC3E}">
        <p14:creationId xmlns:p14="http://schemas.microsoft.com/office/powerpoint/2010/main" val="281240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79B3C-6068-CFF2-A4CE-D163859564B9}"/>
              </a:ext>
            </a:extLst>
          </p:cNvPr>
          <p:cNvPicPr>
            <a:picLocks noChangeAspect="1"/>
          </p:cNvPicPr>
          <p:nvPr/>
        </p:nvPicPr>
        <p:blipFill>
          <a:blip r:embed="rId2"/>
          <a:stretch>
            <a:fillRect/>
          </a:stretch>
        </p:blipFill>
        <p:spPr>
          <a:xfrm>
            <a:off x="426720" y="965200"/>
            <a:ext cx="11145520" cy="4978400"/>
          </a:xfrm>
          <a:prstGeom prst="rect">
            <a:avLst/>
          </a:prstGeom>
        </p:spPr>
      </p:pic>
      <p:sp>
        <p:nvSpPr>
          <p:cNvPr id="5" name="TextBox 4">
            <a:extLst>
              <a:ext uri="{FF2B5EF4-FFF2-40B4-BE49-F238E27FC236}">
                <a16:creationId xmlns:a16="http://schemas.microsoft.com/office/drawing/2014/main" id="{757DF787-8212-B2AD-2711-2CFFE30B1003}"/>
              </a:ext>
            </a:extLst>
          </p:cNvPr>
          <p:cNvSpPr txBox="1"/>
          <p:nvPr/>
        </p:nvSpPr>
        <p:spPr>
          <a:xfrm>
            <a:off x="762000" y="325565"/>
            <a:ext cx="10810240" cy="461665"/>
          </a:xfrm>
          <a:prstGeom prst="rect">
            <a:avLst/>
          </a:prstGeom>
          <a:noFill/>
        </p:spPr>
        <p:txBody>
          <a:bodyPr wrap="square">
            <a:spAutoFit/>
          </a:bodyPr>
          <a:lstStyle/>
          <a:p>
            <a:r>
              <a:rPr lang="en-US" sz="2400" b="1" dirty="0"/>
              <a:t>Africa’s fertility rate projected to remain above the replacement rate</a:t>
            </a:r>
            <a:endParaRPr lang="en-US" sz="2400" dirty="0"/>
          </a:p>
        </p:txBody>
      </p:sp>
      <p:sp>
        <p:nvSpPr>
          <p:cNvPr id="6" name="TextBox 5">
            <a:extLst>
              <a:ext uri="{FF2B5EF4-FFF2-40B4-BE49-F238E27FC236}">
                <a16:creationId xmlns:a16="http://schemas.microsoft.com/office/drawing/2014/main" id="{3BD91EBB-0C89-BE8A-C85C-851BFCCB9681}"/>
              </a:ext>
            </a:extLst>
          </p:cNvPr>
          <p:cNvSpPr txBox="1"/>
          <p:nvPr/>
        </p:nvSpPr>
        <p:spPr>
          <a:xfrm>
            <a:off x="1839097" y="6163103"/>
            <a:ext cx="8013356" cy="369332"/>
          </a:xfrm>
          <a:prstGeom prst="rect">
            <a:avLst/>
          </a:prstGeom>
          <a:noFill/>
        </p:spPr>
        <p:txBody>
          <a:bodyPr wrap="square">
            <a:spAutoFit/>
          </a:bodyPr>
          <a:lstStyle/>
          <a:p>
            <a:r>
              <a:rPr lang="en-US" dirty="0"/>
              <a:t>Source: UNPD.</a:t>
            </a:r>
          </a:p>
        </p:txBody>
      </p:sp>
    </p:spTree>
    <p:extLst>
      <p:ext uri="{BB962C8B-B14F-4D97-AF65-F5344CB8AC3E}">
        <p14:creationId xmlns:p14="http://schemas.microsoft.com/office/powerpoint/2010/main" val="390513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320040"/>
            <a:ext cx="7772400" cy="411480"/>
          </a:xfrm>
          <a:prstGeom prst="rect">
            <a:avLst/>
          </a:prstGeom>
          <a:noFill/>
          <a:ln/>
        </p:spPr>
        <p:txBody>
          <a:bodyPr wrap="square" lIns="0" tIns="0" rIns="0" bIns="0" rtlCol="0" anchor="ctr"/>
          <a:lstStyle/>
          <a:p>
            <a:pPr marL="0" indent="0">
              <a:buNone/>
            </a:pPr>
            <a:r>
              <a:rPr lang="en-US" sz="2400" b="1" dirty="0">
                <a:solidFill>
                  <a:srgbClr val="0B3B70"/>
                </a:solidFill>
                <a:latin typeface="Aptos Display" pitchFamily="34" charset="0"/>
                <a:ea typeface="Aptos Display" pitchFamily="34" charset="-122"/>
                <a:cs typeface="Aptos Display" pitchFamily="34" charset="-120"/>
              </a:rPr>
              <a:t>The labour-market challenge is broad and uneven</a:t>
            </a:r>
            <a:endParaRPr lang="en-US" sz="2400" dirty="0"/>
          </a:p>
        </p:txBody>
      </p:sp>
      <p:sp>
        <p:nvSpPr>
          <p:cNvPr id="3" name="Shape 1"/>
          <p:cNvSpPr/>
          <p:nvPr/>
        </p:nvSpPr>
        <p:spPr>
          <a:xfrm>
            <a:off x="640080" y="804672"/>
            <a:ext cx="1188720" cy="64008"/>
          </a:xfrm>
          <a:prstGeom prst="rect">
            <a:avLst/>
          </a:prstGeom>
          <a:solidFill>
            <a:srgbClr val="C61B2A"/>
          </a:solidFill>
          <a:ln w="12700">
            <a:solidFill>
              <a:srgbClr val="C61B2A">
                <a:alpha val="0"/>
              </a:srgbClr>
            </a:solidFill>
            <a:prstDash val="solid"/>
          </a:ln>
        </p:spPr>
        <p:txBody>
          <a:bodyPr/>
          <a:lstStyle/>
          <a:p>
            <a:endParaRPr lang="en-US"/>
          </a:p>
        </p:txBody>
      </p:sp>
      <p:sp>
        <p:nvSpPr>
          <p:cNvPr id="4" name="Text 2"/>
          <p:cNvSpPr/>
          <p:nvPr/>
        </p:nvSpPr>
        <p:spPr>
          <a:xfrm>
            <a:off x="9418320" y="338328"/>
            <a:ext cx="2103120" cy="182880"/>
          </a:xfrm>
          <a:prstGeom prst="rect">
            <a:avLst/>
          </a:prstGeom>
          <a:noFill/>
          <a:ln/>
        </p:spPr>
        <p:txBody>
          <a:bodyPr wrap="square" lIns="0" tIns="0" rIns="0" bIns="0" rtlCol="0" anchor="ctr"/>
          <a:lstStyle/>
          <a:p>
            <a:pPr marL="0" indent="0" algn="r">
              <a:buNone/>
            </a:pPr>
            <a:r>
              <a:rPr lang="en-US" sz="950" b="1" dirty="0">
                <a:solidFill>
                  <a:srgbClr val="6E6E6E"/>
                </a:solidFill>
              </a:rPr>
              <a:t>CURRENT CONTEXT</a:t>
            </a:r>
            <a:endParaRPr lang="en-US" sz="950" dirty="0"/>
          </a:p>
        </p:txBody>
      </p:sp>
      <p:sp>
        <p:nvSpPr>
          <p:cNvPr id="6" name="Shape 3"/>
          <p:cNvSpPr/>
          <p:nvPr/>
        </p:nvSpPr>
        <p:spPr>
          <a:xfrm>
            <a:off x="7119027" y="1287073"/>
            <a:ext cx="4850779" cy="5570927"/>
          </a:xfrm>
          <a:prstGeom prst="roundRect">
            <a:avLst/>
          </a:prstGeom>
          <a:solidFill>
            <a:srgbClr val="FFFFFF"/>
          </a:solidFill>
          <a:ln w="12700">
            <a:solidFill>
              <a:srgbClr val="D8D8D4"/>
            </a:solidFill>
            <a:prstDash val="solid"/>
          </a:ln>
        </p:spPr>
        <p:txBody>
          <a:bodyPr/>
          <a:lstStyle/>
          <a:p>
            <a:endParaRPr lang="en-US"/>
          </a:p>
        </p:txBody>
      </p:sp>
      <p:sp>
        <p:nvSpPr>
          <p:cNvPr id="8" name="Text 5"/>
          <p:cNvSpPr/>
          <p:nvPr/>
        </p:nvSpPr>
        <p:spPr>
          <a:xfrm>
            <a:off x="7749540" y="1453896"/>
            <a:ext cx="3474720" cy="1737360"/>
          </a:xfrm>
          <a:prstGeom prst="rect">
            <a:avLst/>
          </a:prstGeom>
          <a:noFill/>
          <a:ln/>
        </p:spPr>
        <p:txBody>
          <a:bodyPr wrap="square" lIns="254" tIns="254" rIns="254" bIns="254" rtlCol="0" anchor="ctr"/>
          <a:lstStyle/>
          <a:p>
            <a:pPr marL="177800" indent="-177800">
              <a:buSzPct val="100000"/>
              <a:buChar char="•"/>
            </a:pPr>
            <a:r>
              <a:rPr lang="en-US" sz="2000" dirty="0">
                <a:solidFill>
                  <a:srgbClr val="1F1F1F"/>
                </a:solidFill>
              </a:rPr>
              <a:t>Youth joblessness is consistently above overall unemployment in most countries.</a:t>
            </a:r>
            <a:endParaRPr lang="en-US" sz="2000" dirty="0"/>
          </a:p>
          <a:p>
            <a:pPr marL="177800" indent="-177800">
              <a:buSzPct val="100000"/>
              <a:buChar char="•"/>
            </a:pPr>
            <a:r>
              <a:rPr lang="en-US" sz="2000" dirty="0">
                <a:solidFill>
                  <a:srgbClr val="1F1F1F"/>
                </a:solidFill>
              </a:rPr>
              <a:t>Southern Africa is the epicentre: South Africa is about 60.9% and Eswatini 58.2%.</a:t>
            </a:r>
            <a:endParaRPr lang="en-US" sz="2000" dirty="0"/>
          </a:p>
          <a:p>
            <a:pPr marL="177800" indent="-177800">
              <a:buSzPct val="100000"/>
              <a:buChar char="•"/>
            </a:pPr>
            <a:r>
              <a:rPr lang="en-US" sz="2000" dirty="0">
                <a:solidFill>
                  <a:srgbClr val="1F1F1F"/>
                </a:solidFill>
              </a:rPr>
              <a:t>Very low official rates in some countries often reflect informal survival activity, not abundant decent work.</a:t>
            </a:r>
            <a:endParaRPr lang="en-US" sz="2000" dirty="0"/>
          </a:p>
        </p:txBody>
      </p:sp>
      <p:sp>
        <p:nvSpPr>
          <p:cNvPr id="9" name="Shape 6"/>
          <p:cNvSpPr/>
          <p:nvPr/>
        </p:nvSpPr>
        <p:spPr>
          <a:xfrm>
            <a:off x="7447280" y="4695444"/>
            <a:ext cx="4226560" cy="1417320"/>
          </a:xfrm>
          <a:prstGeom prst="rect">
            <a:avLst/>
          </a:prstGeom>
          <a:solidFill>
            <a:srgbClr val="EEF3F8"/>
          </a:solidFill>
          <a:ln w="12700">
            <a:solidFill>
              <a:srgbClr val="D7E1EC"/>
            </a:solidFill>
            <a:prstDash val="solid"/>
          </a:ln>
        </p:spPr>
        <p:txBody>
          <a:bodyPr/>
          <a:lstStyle/>
          <a:p>
            <a:endParaRPr lang="en-US"/>
          </a:p>
        </p:txBody>
      </p:sp>
      <p:sp>
        <p:nvSpPr>
          <p:cNvPr id="10" name="Text 7"/>
          <p:cNvSpPr/>
          <p:nvPr/>
        </p:nvSpPr>
        <p:spPr>
          <a:xfrm flipV="1">
            <a:off x="8012796" y="4304285"/>
            <a:ext cx="1250076" cy="363728"/>
          </a:xfrm>
          <a:prstGeom prst="rect">
            <a:avLst/>
          </a:prstGeom>
          <a:noFill/>
          <a:ln/>
        </p:spPr>
        <p:txBody>
          <a:bodyPr wrap="square" lIns="0" tIns="0" rIns="0" bIns="0" rtlCol="0" anchor="ctr"/>
          <a:lstStyle/>
          <a:p>
            <a:pPr marL="0" indent="0">
              <a:buNone/>
            </a:pPr>
            <a:endParaRPr lang="en-US" sz="1350" dirty="0"/>
          </a:p>
        </p:txBody>
      </p:sp>
      <p:sp>
        <p:nvSpPr>
          <p:cNvPr id="11" name="Text 8"/>
          <p:cNvSpPr/>
          <p:nvPr/>
        </p:nvSpPr>
        <p:spPr>
          <a:xfrm>
            <a:off x="8012796" y="4695444"/>
            <a:ext cx="3063240" cy="1078992"/>
          </a:xfrm>
          <a:prstGeom prst="rect">
            <a:avLst/>
          </a:prstGeom>
          <a:noFill/>
          <a:ln/>
        </p:spPr>
        <p:txBody>
          <a:bodyPr wrap="square" lIns="0" tIns="0" rIns="0" bIns="0" rtlCol="0" anchor="ctr"/>
          <a:lstStyle/>
          <a:p>
            <a:pPr marL="0" indent="0">
              <a:buNone/>
            </a:pPr>
            <a:r>
              <a:rPr lang="en-US" sz="2000" dirty="0">
                <a:solidFill>
                  <a:srgbClr val="1F1F1F"/>
                </a:solidFill>
              </a:rPr>
              <a:t>Policy cannot treat “employment” as equivalent to decent or productive work. The quality of labour-market insertion matters.</a:t>
            </a:r>
            <a:endParaRPr lang="en-US" sz="2000" dirty="0"/>
          </a:p>
        </p:txBody>
      </p:sp>
      <p:sp>
        <p:nvSpPr>
          <p:cNvPr id="12" name="Shape 9"/>
          <p:cNvSpPr/>
          <p:nvPr/>
        </p:nvSpPr>
        <p:spPr>
          <a:xfrm>
            <a:off x="640080" y="6419088"/>
            <a:ext cx="10927080" cy="0"/>
          </a:xfrm>
          <a:prstGeom prst="line">
            <a:avLst/>
          </a:prstGeom>
          <a:noFill/>
          <a:ln w="12700">
            <a:solidFill>
              <a:srgbClr val="D8D8D4"/>
            </a:solidFill>
            <a:prstDash val="solid"/>
          </a:ln>
        </p:spPr>
        <p:txBody>
          <a:bodyPr/>
          <a:lstStyle/>
          <a:p>
            <a:endParaRPr lang="en-US"/>
          </a:p>
        </p:txBody>
      </p:sp>
      <p:sp>
        <p:nvSpPr>
          <p:cNvPr id="13" name="Text 10"/>
          <p:cNvSpPr/>
          <p:nvPr/>
        </p:nvSpPr>
        <p:spPr>
          <a:xfrm>
            <a:off x="658368" y="6446520"/>
            <a:ext cx="4937760" cy="182880"/>
          </a:xfrm>
          <a:prstGeom prst="rect">
            <a:avLst/>
          </a:prstGeom>
          <a:noFill/>
          <a:ln/>
        </p:spPr>
        <p:txBody>
          <a:bodyPr wrap="square" lIns="0" tIns="0" rIns="0" bIns="0" rtlCol="0" anchor="ctr"/>
          <a:lstStyle/>
          <a:p>
            <a:pPr marL="0" indent="0">
              <a:buNone/>
            </a:pPr>
            <a:r>
              <a:rPr lang="en-US" sz="850" dirty="0">
                <a:solidFill>
                  <a:srgbClr val="6E6E6E"/>
                </a:solidFill>
              </a:rPr>
              <a:t>Source: Oxford Economics Africa / ECA draft report</a:t>
            </a:r>
            <a:endParaRPr lang="en-US" sz="850" dirty="0"/>
          </a:p>
        </p:txBody>
      </p:sp>
      <p:sp>
        <p:nvSpPr>
          <p:cNvPr id="14" name="Text 11"/>
          <p:cNvSpPr/>
          <p:nvPr/>
        </p:nvSpPr>
        <p:spPr>
          <a:xfrm>
            <a:off x="11201400" y="6428232"/>
            <a:ext cx="320040" cy="182880"/>
          </a:xfrm>
          <a:prstGeom prst="rect">
            <a:avLst/>
          </a:prstGeom>
          <a:noFill/>
          <a:ln/>
        </p:spPr>
        <p:txBody>
          <a:bodyPr wrap="square" lIns="0" tIns="0" rIns="0" bIns="0" rtlCol="0" anchor="ctr"/>
          <a:lstStyle/>
          <a:p>
            <a:pPr marL="0" indent="0" algn="r">
              <a:buNone/>
            </a:pPr>
            <a:r>
              <a:rPr lang="en-US" sz="850" dirty="0">
                <a:solidFill>
                  <a:srgbClr val="6E6E6E"/>
                </a:solidFill>
              </a:rPr>
              <a:t>3</a:t>
            </a:r>
            <a:endParaRPr lang="en-US" sz="850" dirty="0"/>
          </a:p>
        </p:txBody>
      </p:sp>
      <p:pic>
        <p:nvPicPr>
          <p:cNvPr id="7" name="Picture 6">
            <a:extLst>
              <a:ext uri="{FF2B5EF4-FFF2-40B4-BE49-F238E27FC236}">
                <a16:creationId xmlns:a16="http://schemas.microsoft.com/office/drawing/2014/main" id="{08A6BA11-2ABF-EF92-2DC5-77C61D802910}"/>
              </a:ext>
            </a:extLst>
          </p:cNvPr>
          <p:cNvPicPr>
            <a:picLocks noChangeAspect="1"/>
          </p:cNvPicPr>
          <p:nvPr/>
        </p:nvPicPr>
        <p:blipFill>
          <a:blip r:embed="rId3"/>
          <a:stretch>
            <a:fillRect/>
          </a:stretch>
        </p:blipFill>
        <p:spPr>
          <a:xfrm>
            <a:off x="174502" y="1453897"/>
            <a:ext cx="6766576" cy="4828030"/>
          </a:xfrm>
          <a:prstGeom prst="rect">
            <a:avLst/>
          </a:prstGeom>
        </p:spPr>
      </p:pic>
      <p:sp>
        <p:nvSpPr>
          <p:cNvPr id="15" name="Text Placeholder 8">
            <a:extLst>
              <a:ext uri="{FF2B5EF4-FFF2-40B4-BE49-F238E27FC236}">
                <a16:creationId xmlns:a16="http://schemas.microsoft.com/office/drawing/2014/main" id="{11F55DDD-A40D-9CA8-682F-FD3C671A0552}"/>
              </a:ext>
            </a:extLst>
          </p:cNvPr>
          <p:cNvSpPr txBox="1">
            <a:spLocks/>
          </p:cNvSpPr>
          <p:nvPr/>
        </p:nvSpPr>
        <p:spPr>
          <a:xfrm>
            <a:off x="535654" y="1107122"/>
            <a:ext cx="5997226" cy="41148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rPr>
              <a:t>Total and youth employment (% of LF), 2024</a:t>
            </a:r>
          </a:p>
        </p:txBody>
      </p:sp>
    </p:spTree>
    <p:extLst>
      <p:ext uri="{BB962C8B-B14F-4D97-AF65-F5344CB8AC3E}">
        <p14:creationId xmlns:p14="http://schemas.microsoft.com/office/powerpoint/2010/main" val="70198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320040"/>
            <a:ext cx="7772400" cy="411480"/>
          </a:xfrm>
          <a:prstGeom prst="rect">
            <a:avLst/>
          </a:prstGeom>
          <a:noFill/>
          <a:ln/>
        </p:spPr>
        <p:txBody>
          <a:bodyPr wrap="square" lIns="0" tIns="0" rIns="0" bIns="0" rtlCol="0" anchor="ctr"/>
          <a:lstStyle/>
          <a:p>
            <a:pPr marL="0" indent="0">
              <a:buNone/>
            </a:pPr>
            <a:r>
              <a:rPr lang="en-US" sz="2400" b="1" dirty="0">
                <a:solidFill>
                  <a:srgbClr val="0B3B70"/>
                </a:solidFill>
                <a:latin typeface="Aptos Display" pitchFamily="34" charset="0"/>
                <a:ea typeface="Aptos Display" pitchFamily="34" charset="-122"/>
                <a:cs typeface="Aptos Display" pitchFamily="34" charset="-120"/>
              </a:rPr>
              <a:t>Gender gaps and demographic pressure raise the stakes</a:t>
            </a:r>
            <a:endParaRPr lang="en-US" sz="2400" dirty="0"/>
          </a:p>
        </p:txBody>
      </p:sp>
      <p:sp>
        <p:nvSpPr>
          <p:cNvPr id="3" name="Shape 1"/>
          <p:cNvSpPr/>
          <p:nvPr/>
        </p:nvSpPr>
        <p:spPr>
          <a:xfrm>
            <a:off x="640080" y="804672"/>
            <a:ext cx="1188720" cy="64008"/>
          </a:xfrm>
          <a:prstGeom prst="rect">
            <a:avLst/>
          </a:prstGeom>
          <a:solidFill>
            <a:srgbClr val="C61B2A"/>
          </a:solidFill>
          <a:ln w="12700">
            <a:solidFill>
              <a:srgbClr val="C61B2A">
                <a:alpha val="0"/>
              </a:srgbClr>
            </a:solidFill>
            <a:prstDash val="solid"/>
          </a:ln>
        </p:spPr>
        <p:txBody>
          <a:bodyPr/>
          <a:lstStyle/>
          <a:p>
            <a:endParaRPr lang="en-US"/>
          </a:p>
        </p:txBody>
      </p:sp>
      <p:sp>
        <p:nvSpPr>
          <p:cNvPr id="4" name="Text 2"/>
          <p:cNvSpPr/>
          <p:nvPr/>
        </p:nvSpPr>
        <p:spPr>
          <a:xfrm>
            <a:off x="9418320" y="338328"/>
            <a:ext cx="2103120" cy="182880"/>
          </a:xfrm>
          <a:prstGeom prst="rect">
            <a:avLst/>
          </a:prstGeom>
          <a:noFill/>
          <a:ln/>
        </p:spPr>
        <p:txBody>
          <a:bodyPr wrap="square" lIns="0" tIns="0" rIns="0" bIns="0" rtlCol="0" anchor="ctr"/>
          <a:lstStyle/>
          <a:p>
            <a:pPr marL="0" indent="0" algn="r">
              <a:buNone/>
            </a:pPr>
            <a:r>
              <a:rPr lang="en-US" sz="950" b="1" dirty="0">
                <a:solidFill>
                  <a:srgbClr val="6E6E6E"/>
                </a:solidFill>
              </a:rPr>
              <a:t>URGENCY</a:t>
            </a:r>
            <a:endParaRPr lang="en-US" sz="950" dirty="0"/>
          </a:p>
        </p:txBody>
      </p:sp>
      <p:sp>
        <p:nvSpPr>
          <p:cNvPr id="6" name="Shape 3"/>
          <p:cNvSpPr/>
          <p:nvPr/>
        </p:nvSpPr>
        <p:spPr>
          <a:xfrm>
            <a:off x="6835140" y="2053330"/>
            <a:ext cx="4572000" cy="1417320"/>
          </a:xfrm>
          <a:prstGeom prst="roundRect">
            <a:avLst/>
          </a:prstGeom>
          <a:solidFill>
            <a:srgbClr val="FFF7EB"/>
          </a:solidFill>
          <a:ln w="12700">
            <a:solidFill>
              <a:srgbClr val="F0D6A6"/>
            </a:solidFill>
            <a:prstDash val="solid"/>
          </a:ln>
        </p:spPr>
        <p:txBody>
          <a:bodyPr/>
          <a:lstStyle/>
          <a:p>
            <a:endParaRPr lang="en-US"/>
          </a:p>
        </p:txBody>
      </p:sp>
      <p:sp>
        <p:nvSpPr>
          <p:cNvPr id="7" name="Text 4"/>
          <p:cNvSpPr/>
          <p:nvPr/>
        </p:nvSpPr>
        <p:spPr>
          <a:xfrm>
            <a:off x="6835140" y="1092708"/>
            <a:ext cx="4320540" cy="827532"/>
          </a:xfrm>
          <a:prstGeom prst="rect">
            <a:avLst/>
          </a:prstGeom>
          <a:noFill/>
          <a:ln/>
        </p:spPr>
        <p:txBody>
          <a:bodyPr wrap="square" lIns="0" tIns="0" rIns="0" bIns="0" rtlCol="0" anchor="ctr"/>
          <a:lstStyle/>
          <a:p>
            <a:pPr marL="0" indent="0">
              <a:buNone/>
            </a:pPr>
            <a:r>
              <a:rPr lang="en-US" sz="1800" b="1" dirty="0">
                <a:solidFill>
                  <a:srgbClr val="1F1F1F"/>
                </a:solidFill>
              </a:rPr>
              <a:t>Young women are consistently more likely to be NEET or unemployed.</a:t>
            </a:r>
            <a:endParaRPr lang="en-US" sz="1800" dirty="0"/>
          </a:p>
        </p:txBody>
      </p:sp>
      <p:sp>
        <p:nvSpPr>
          <p:cNvPr id="8" name="Text 5"/>
          <p:cNvSpPr/>
          <p:nvPr/>
        </p:nvSpPr>
        <p:spPr>
          <a:xfrm>
            <a:off x="6966166" y="2425948"/>
            <a:ext cx="4318867" cy="523996"/>
          </a:xfrm>
          <a:prstGeom prst="rect">
            <a:avLst/>
          </a:prstGeom>
          <a:noFill/>
          <a:ln/>
        </p:spPr>
        <p:txBody>
          <a:bodyPr wrap="square" lIns="0" tIns="0" rIns="0" bIns="0" rtlCol="0" anchor="ctr"/>
          <a:lstStyle/>
          <a:p>
            <a:pPr marL="0" indent="0">
              <a:buNone/>
            </a:pPr>
            <a:r>
              <a:rPr lang="en-US" sz="2000" dirty="0">
                <a:solidFill>
                  <a:srgbClr val="1F1F1F"/>
                </a:solidFill>
              </a:rPr>
              <a:t>Examples : Morocco female NEET ~51% vs male 15%; Nigeria 18% vs 9%.</a:t>
            </a:r>
            <a:endParaRPr lang="en-US" sz="2000" dirty="0"/>
          </a:p>
        </p:txBody>
      </p:sp>
      <p:sp>
        <p:nvSpPr>
          <p:cNvPr id="9" name="Shape 6"/>
          <p:cNvSpPr/>
          <p:nvPr/>
        </p:nvSpPr>
        <p:spPr>
          <a:xfrm>
            <a:off x="6786073" y="4070223"/>
            <a:ext cx="5164687" cy="2227567"/>
          </a:xfrm>
          <a:prstGeom prst="roundRect">
            <a:avLst/>
          </a:prstGeom>
          <a:solidFill>
            <a:srgbClr val="EEF3F8"/>
          </a:solidFill>
          <a:ln w="12700">
            <a:solidFill>
              <a:srgbClr val="D7E1EC"/>
            </a:solidFill>
            <a:prstDash val="solid"/>
          </a:ln>
        </p:spPr>
        <p:txBody>
          <a:bodyPr/>
          <a:lstStyle/>
          <a:p>
            <a:endParaRPr lang="en-US"/>
          </a:p>
        </p:txBody>
      </p:sp>
      <p:sp>
        <p:nvSpPr>
          <p:cNvPr id="10" name="Text 7"/>
          <p:cNvSpPr/>
          <p:nvPr/>
        </p:nvSpPr>
        <p:spPr>
          <a:xfrm>
            <a:off x="6878072" y="3720326"/>
            <a:ext cx="3657600" cy="228600"/>
          </a:xfrm>
          <a:prstGeom prst="rect">
            <a:avLst/>
          </a:prstGeom>
          <a:noFill/>
          <a:ln/>
        </p:spPr>
        <p:txBody>
          <a:bodyPr wrap="square" lIns="0" tIns="0" rIns="0" bIns="0" rtlCol="0" anchor="ctr"/>
          <a:lstStyle/>
          <a:p>
            <a:pPr marL="0" indent="0">
              <a:buNone/>
            </a:pPr>
            <a:r>
              <a:rPr lang="en-US" sz="1600" b="1" dirty="0">
                <a:solidFill>
                  <a:srgbClr val="0B3B70"/>
                </a:solidFill>
              </a:rPr>
              <a:t>Future pressure on the labour market</a:t>
            </a:r>
            <a:endParaRPr lang="en-US" sz="1600" dirty="0"/>
          </a:p>
        </p:txBody>
      </p:sp>
      <p:sp>
        <p:nvSpPr>
          <p:cNvPr id="11" name="Text 8"/>
          <p:cNvSpPr/>
          <p:nvPr/>
        </p:nvSpPr>
        <p:spPr>
          <a:xfrm>
            <a:off x="7246620" y="4920476"/>
            <a:ext cx="3749040" cy="1051560"/>
          </a:xfrm>
          <a:prstGeom prst="rect">
            <a:avLst/>
          </a:prstGeom>
          <a:noFill/>
          <a:ln/>
        </p:spPr>
        <p:txBody>
          <a:bodyPr wrap="square" lIns="0" tIns="0" rIns="0" bIns="0" rtlCol="0" anchor="ctr"/>
          <a:lstStyle/>
          <a:p>
            <a:pPr marL="0" indent="0">
              <a:buNone/>
            </a:pPr>
            <a:r>
              <a:rPr lang="en-US" sz="1600" b="1" dirty="0">
                <a:solidFill>
                  <a:srgbClr val="C61B2A"/>
                </a:solidFill>
              </a:rPr>
              <a:t>By 2035 </a:t>
            </a:r>
            <a:endParaRPr lang="en-US" sz="1600" dirty="0"/>
          </a:p>
          <a:p>
            <a:pPr marL="0" indent="0">
              <a:buNone/>
            </a:pPr>
            <a:r>
              <a:rPr lang="en-US" sz="1600" dirty="0">
                <a:solidFill>
                  <a:srgbClr val="1F1F1F"/>
                </a:solidFill>
              </a:rPr>
              <a:t>the continent adds more workforce entrants per year than the rest of the world combined.</a:t>
            </a:r>
            <a:endParaRPr lang="en-US" sz="1600" dirty="0"/>
          </a:p>
          <a:p>
            <a:pPr marL="0" indent="0">
              <a:buNone/>
            </a:pPr>
            <a:r>
              <a:rPr lang="en-US" sz="1600" b="1" dirty="0">
                <a:solidFill>
                  <a:srgbClr val="C61B2A"/>
                </a:solidFill>
              </a:rPr>
              <a:t>Urban population </a:t>
            </a:r>
            <a:endParaRPr lang="en-US" sz="1600" dirty="0"/>
          </a:p>
          <a:p>
            <a:pPr marL="0" indent="0">
              <a:buNone/>
            </a:pPr>
            <a:r>
              <a:rPr lang="en-US" sz="1600" dirty="0">
                <a:solidFill>
                  <a:srgbClr val="1F1F1F"/>
                </a:solidFill>
              </a:rPr>
              <a:t>is set to double by 2050.</a:t>
            </a:r>
            <a:endParaRPr lang="en-US" sz="1600" dirty="0"/>
          </a:p>
        </p:txBody>
      </p:sp>
      <p:sp>
        <p:nvSpPr>
          <p:cNvPr id="12" name="Shape 9"/>
          <p:cNvSpPr/>
          <p:nvPr/>
        </p:nvSpPr>
        <p:spPr>
          <a:xfrm>
            <a:off x="640080" y="6419088"/>
            <a:ext cx="10927080" cy="0"/>
          </a:xfrm>
          <a:prstGeom prst="line">
            <a:avLst/>
          </a:prstGeom>
          <a:noFill/>
          <a:ln w="12700">
            <a:solidFill>
              <a:srgbClr val="D8D8D4"/>
            </a:solidFill>
            <a:prstDash val="solid"/>
          </a:ln>
        </p:spPr>
        <p:txBody>
          <a:bodyPr/>
          <a:lstStyle/>
          <a:p>
            <a:endParaRPr lang="en-US"/>
          </a:p>
        </p:txBody>
      </p:sp>
      <p:sp>
        <p:nvSpPr>
          <p:cNvPr id="13" name="Text 10"/>
          <p:cNvSpPr/>
          <p:nvPr/>
        </p:nvSpPr>
        <p:spPr>
          <a:xfrm>
            <a:off x="658368" y="6446520"/>
            <a:ext cx="4937760" cy="182880"/>
          </a:xfrm>
          <a:prstGeom prst="rect">
            <a:avLst/>
          </a:prstGeom>
          <a:noFill/>
          <a:ln/>
        </p:spPr>
        <p:txBody>
          <a:bodyPr wrap="square" lIns="0" tIns="0" rIns="0" bIns="0" rtlCol="0" anchor="ctr"/>
          <a:lstStyle/>
          <a:p>
            <a:pPr marL="0" indent="0">
              <a:buNone/>
            </a:pPr>
            <a:r>
              <a:rPr lang="en-US" sz="850" dirty="0">
                <a:solidFill>
                  <a:srgbClr val="6E6E6E"/>
                </a:solidFill>
              </a:rPr>
              <a:t>Source: Oxford Economics Africa / ECA draft report</a:t>
            </a:r>
            <a:endParaRPr lang="en-US" sz="850" dirty="0"/>
          </a:p>
        </p:txBody>
      </p:sp>
      <p:sp>
        <p:nvSpPr>
          <p:cNvPr id="14" name="Text 11"/>
          <p:cNvSpPr/>
          <p:nvPr/>
        </p:nvSpPr>
        <p:spPr>
          <a:xfrm>
            <a:off x="11201400" y="6428232"/>
            <a:ext cx="320040" cy="182880"/>
          </a:xfrm>
          <a:prstGeom prst="rect">
            <a:avLst/>
          </a:prstGeom>
          <a:noFill/>
          <a:ln/>
        </p:spPr>
        <p:txBody>
          <a:bodyPr wrap="square" lIns="0" tIns="0" rIns="0" bIns="0" rtlCol="0" anchor="ctr"/>
          <a:lstStyle/>
          <a:p>
            <a:pPr marL="0" indent="0" algn="r">
              <a:buNone/>
            </a:pPr>
            <a:r>
              <a:rPr lang="en-US" sz="850" dirty="0">
                <a:solidFill>
                  <a:srgbClr val="6E6E6E"/>
                </a:solidFill>
              </a:rPr>
              <a:t>4</a:t>
            </a:r>
            <a:endParaRPr lang="en-US" sz="850" dirty="0"/>
          </a:p>
        </p:txBody>
      </p:sp>
      <p:pic>
        <p:nvPicPr>
          <p:cNvPr id="15" name="Picture 14">
            <a:extLst>
              <a:ext uri="{FF2B5EF4-FFF2-40B4-BE49-F238E27FC236}">
                <a16:creationId xmlns:a16="http://schemas.microsoft.com/office/drawing/2014/main" id="{17915DD3-0F58-FBA2-9C2D-C2A94855B41C}"/>
              </a:ext>
            </a:extLst>
          </p:cNvPr>
          <p:cNvPicPr>
            <a:picLocks noChangeAspect="1"/>
          </p:cNvPicPr>
          <p:nvPr/>
        </p:nvPicPr>
        <p:blipFill>
          <a:blip r:embed="rId4"/>
          <a:stretch>
            <a:fillRect/>
          </a:stretch>
        </p:blipFill>
        <p:spPr>
          <a:xfrm>
            <a:off x="241240" y="1506474"/>
            <a:ext cx="6224735" cy="5351526"/>
          </a:xfrm>
          <a:prstGeom prst="rect">
            <a:avLst/>
          </a:prstGeom>
        </p:spPr>
      </p:pic>
      <p:sp>
        <p:nvSpPr>
          <p:cNvPr id="17" name="Text Placeholder 8">
            <a:extLst>
              <a:ext uri="{FF2B5EF4-FFF2-40B4-BE49-F238E27FC236}">
                <a16:creationId xmlns:a16="http://schemas.microsoft.com/office/drawing/2014/main" id="{FCE69A87-58F3-05AD-75CA-7ECAF2405FDC}"/>
              </a:ext>
            </a:extLst>
          </p:cNvPr>
          <p:cNvSpPr txBox="1">
            <a:spLocks/>
          </p:cNvSpPr>
          <p:nvPr/>
        </p:nvSpPr>
        <p:spPr>
          <a:xfrm>
            <a:off x="535654" y="1107122"/>
            <a:ext cx="5997226" cy="41148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rPr>
              <a:t>Youth employment by gender (% of LF), 2024</a:t>
            </a:r>
          </a:p>
        </p:txBody>
      </p:sp>
    </p:spTree>
    <p:extLst>
      <p:ext uri="{BB962C8B-B14F-4D97-AF65-F5344CB8AC3E}">
        <p14:creationId xmlns:p14="http://schemas.microsoft.com/office/powerpoint/2010/main" val="259932848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9AA90A-98BF-040A-C958-872748CADC6C}"/>
              </a:ext>
            </a:extLst>
          </p:cNvPr>
          <p:cNvPicPr>
            <a:picLocks noChangeAspect="1"/>
          </p:cNvPicPr>
          <p:nvPr/>
        </p:nvPicPr>
        <p:blipFill>
          <a:blip r:embed="rId2"/>
          <a:stretch>
            <a:fillRect/>
          </a:stretch>
        </p:blipFill>
        <p:spPr>
          <a:xfrm>
            <a:off x="239070" y="1210963"/>
            <a:ext cx="10956152" cy="4842342"/>
          </a:xfrm>
          <a:prstGeom prst="rect">
            <a:avLst/>
          </a:prstGeom>
        </p:spPr>
      </p:pic>
      <p:sp>
        <p:nvSpPr>
          <p:cNvPr id="9" name="TextBox 8">
            <a:extLst>
              <a:ext uri="{FF2B5EF4-FFF2-40B4-BE49-F238E27FC236}">
                <a16:creationId xmlns:a16="http://schemas.microsoft.com/office/drawing/2014/main" id="{AFBB98CA-C461-5691-5348-9E908A28ED85}"/>
              </a:ext>
            </a:extLst>
          </p:cNvPr>
          <p:cNvSpPr txBox="1"/>
          <p:nvPr/>
        </p:nvSpPr>
        <p:spPr>
          <a:xfrm>
            <a:off x="119535" y="192860"/>
            <a:ext cx="11952930" cy="830997"/>
          </a:xfrm>
          <a:prstGeom prst="rect">
            <a:avLst/>
          </a:prstGeom>
          <a:noFill/>
        </p:spPr>
        <p:txBody>
          <a:bodyPr wrap="square">
            <a:spAutoFit/>
          </a:bodyPr>
          <a:lstStyle/>
          <a:p>
            <a:r>
              <a:rPr lang="en-US" sz="2400" b="1" dirty="0"/>
              <a:t>In some Africa’s regions, the window for demographic dividend is narrowing </a:t>
            </a:r>
          </a:p>
          <a:p>
            <a:r>
              <a:rPr lang="en-US" sz="2400" b="1" dirty="0"/>
              <a:t>Youth in total population in Africa’s regions, % </a:t>
            </a:r>
          </a:p>
        </p:txBody>
      </p:sp>
      <p:sp>
        <p:nvSpPr>
          <p:cNvPr id="2" name="TextBox 1">
            <a:extLst>
              <a:ext uri="{FF2B5EF4-FFF2-40B4-BE49-F238E27FC236}">
                <a16:creationId xmlns:a16="http://schemas.microsoft.com/office/drawing/2014/main" id="{A34F941D-EADC-4176-74EA-3FD7900B1BDF}"/>
              </a:ext>
            </a:extLst>
          </p:cNvPr>
          <p:cNvSpPr txBox="1"/>
          <p:nvPr/>
        </p:nvSpPr>
        <p:spPr>
          <a:xfrm>
            <a:off x="766923" y="6249641"/>
            <a:ext cx="8013356" cy="369332"/>
          </a:xfrm>
          <a:prstGeom prst="rect">
            <a:avLst/>
          </a:prstGeom>
          <a:noFill/>
        </p:spPr>
        <p:txBody>
          <a:bodyPr wrap="square">
            <a:spAutoFit/>
          </a:bodyPr>
          <a:lstStyle/>
          <a:p>
            <a:r>
              <a:rPr lang="en-US" dirty="0"/>
              <a:t>Source: UNPD.</a:t>
            </a:r>
          </a:p>
        </p:txBody>
      </p:sp>
    </p:spTree>
    <p:extLst>
      <p:ext uri="{BB962C8B-B14F-4D97-AF65-F5344CB8AC3E}">
        <p14:creationId xmlns:p14="http://schemas.microsoft.com/office/powerpoint/2010/main" val="3428129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b77875e-5908-45a0-9cb4-dec9ae074618}"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otalTime>788</TotalTime>
  <Words>2193</Words>
  <Application>Microsoft Office PowerPoint</Application>
  <PresentationFormat>Widescreen</PresentationFormat>
  <Paragraphs>189</Paragraphs>
  <Slides>32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 Display</vt:lpstr>
      <vt:lpstr>Arial</vt:lpstr>
      <vt:lpstr>Google Sans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Employment and Entrepreneurship in Africa</dc:title>
  <dc:subject>Best Practices in Youth Employment and Entrepreneurship</dc:subject>
  <dc:creator>OpenAI</dc:creator>
  <cp:lastModifiedBy>Zuzana SCHWIDROWSKI</cp:lastModifiedBy>
  <cp:revision>4</cp:revision>
  <dcterms:created xsi:type="dcterms:W3CDTF">2026-03-22T12:38:32Z</dcterms:created>
  <dcterms:modified xsi:type="dcterms:W3CDTF">2026-03-30T18:27:33Z</dcterms:modified>
</cp:coreProperties>
</file>