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648" r:id="rId5"/>
    <p:sldMasterId id="2147483662" r:id="rId6"/>
  </p:sldMasterIdLst>
  <p:notesMasterIdLst>
    <p:notesMasterId r:id="rId18"/>
  </p:notesMasterIdLst>
  <p:sldIdLst>
    <p:sldId id="263" r:id="rId7"/>
    <p:sldId id="2147375738" r:id="rId8"/>
    <p:sldId id="2147375740" r:id="rId9"/>
    <p:sldId id="2147377503" r:id="rId10"/>
    <p:sldId id="2147375741" r:id="rId11"/>
    <p:sldId id="2147377502" r:id="rId12"/>
    <p:sldId id="2147377500" r:id="rId13"/>
    <p:sldId id="2147377501" r:id="rId14"/>
    <p:sldId id="2147375752" r:id="rId15"/>
    <p:sldId id="2147377499" r:id="rId16"/>
    <p:sldId id="2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71" autoAdjust="0"/>
    <p:restoredTop sz="65535" autoAdjust="0"/>
  </p:normalViewPr>
  <p:slideViewPr>
    <p:cSldViewPr snapToGrid="0">
      <p:cViewPr varScale="1">
        <p:scale>
          <a:sx n="57" d="100"/>
          <a:sy n="57" d="100"/>
        </p:scale>
        <p:origin x="1084" y="56"/>
      </p:cViewPr>
      <p:guideLst/>
    </p:cSldViewPr>
  </p:slideViewPr>
  <p:notesTextViewPr>
    <p:cViewPr>
      <p:scale>
        <a:sx n="1" d="1"/>
        <a:sy n="1" d="1"/>
      </p:scale>
      <p:origin x="0" y="0"/>
    </p:cViewPr>
  </p:notesTextViewPr>
  <p:sorterViewPr>
    <p:cViewPr>
      <p:scale>
        <a:sx n="100" d="100"/>
        <a:sy n="100" d="100"/>
      </p:scale>
      <p:origin x="0" y="-22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diagrams/_rels/data4.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svg"/><Relationship Id="rId1" Type="http://schemas.openxmlformats.org/officeDocument/2006/relationships/image" Target="../media/image5.svg"/><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svg"/><Relationship Id="rId1" Type="http://schemas.openxmlformats.org/officeDocument/2006/relationships/image" Target="../media/image5.svg"/><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51EE6F-FDB3-4A46-B5E8-7B1E18A7EF4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5D9F246-F036-46D5-BFB3-44B509867172}">
      <dgm:prSet/>
      <dgm:spPr>
        <a:solidFill>
          <a:srgbClr val="00B050"/>
        </a:solidFill>
      </dgm:spPr>
      <dgm:t>
        <a:bodyPr/>
        <a:lstStyle/>
        <a:p>
          <a:r>
            <a:rPr lang="en-GB" dirty="0">
              <a:latin typeface="Times New Roman" panose="02020603050405020304" pitchFamily="18" charset="0"/>
              <a:cs typeface="Times New Roman" panose="02020603050405020304" pitchFamily="18" charset="0"/>
            </a:rPr>
            <a:t>Debt supports development only when managed through </a:t>
          </a:r>
          <a:r>
            <a:rPr lang="en-GB" b="1" dirty="0">
              <a:latin typeface="Times New Roman" panose="02020603050405020304" pitchFamily="18" charset="0"/>
              <a:cs typeface="Times New Roman" panose="02020603050405020304" pitchFamily="18" charset="0"/>
            </a:rPr>
            <a:t>robust governance frameworks</a:t>
          </a:r>
          <a:r>
            <a:rPr lang="en-GB" dirty="0">
              <a:latin typeface="Times New Roman" panose="02020603050405020304" pitchFamily="18" charset="0"/>
              <a:cs typeface="Times New Roman" panose="02020603050405020304" pitchFamily="18" charset="0"/>
            </a:rPr>
            <a:t> that ensure transparency, accountability, and efficiency.</a:t>
          </a:r>
          <a:endParaRPr lang="en-US" dirty="0">
            <a:latin typeface="Times New Roman" panose="02020603050405020304" pitchFamily="18" charset="0"/>
            <a:cs typeface="Times New Roman" panose="02020603050405020304" pitchFamily="18" charset="0"/>
          </a:endParaRPr>
        </a:p>
      </dgm:t>
    </dgm:pt>
    <dgm:pt modelId="{EF6352E3-C29A-4734-A394-EB5E717BFB18}" type="parTrans" cxnId="{435F9BD8-F47E-478F-B863-77AD127EDF6A}">
      <dgm:prSet/>
      <dgm:spPr/>
      <dgm:t>
        <a:bodyPr/>
        <a:lstStyle/>
        <a:p>
          <a:endParaRPr lang="en-US">
            <a:latin typeface="Times New Roman" panose="02020603050405020304" pitchFamily="18" charset="0"/>
            <a:cs typeface="Times New Roman" panose="02020603050405020304" pitchFamily="18" charset="0"/>
          </a:endParaRPr>
        </a:p>
      </dgm:t>
    </dgm:pt>
    <dgm:pt modelId="{21C6196F-0FA9-4B80-95BD-9A6D6267F2FF}" type="sibTrans" cxnId="{435F9BD8-F47E-478F-B863-77AD127EDF6A}">
      <dgm:prSet/>
      <dgm:spPr/>
      <dgm:t>
        <a:bodyPr/>
        <a:lstStyle/>
        <a:p>
          <a:endParaRPr lang="en-US">
            <a:latin typeface="Times New Roman" panose="02020603050405020304" pitchFamily="18" charset="0"/>
            <a:cs typeface="Times New Roman" panose="02020603050405020304" pitchFamily="18" charset="0"/>
          </a:endParaRPr>
        </a:p>
      </dgm:t>
    </dgm:pt>
    <dgm:pt modelId="{55FC2DB1-1EB1-48A2-B82A-32257BF669CC}">
      <dgm:prSet/>
      <dgm:spPr>
        <a:solidFill>
          <a:srgbClr val="00B0F0"/>
        </a:solidFill>
      </dgm:spPr>
      <dgm:t>
        <a:bodyPr/>
        <a:lstStyle/>
        <a:p>
          <a:r>
            <a:rPr lang="en-GB" dirty="0">
              <a:latin typeface="Times New Roman" panose="02020603050405020304" pitchFamily="18" charset="0"/>
              <a:cs typeface="Times New Roman" panose="02020603050405020304" pitchFamily="18" charset="0"/>
            </a:rPr>
            <a:t>Weak institutions lead to </a:t>
          </a:r>
          <a:r>
            <a:rPr lang="en-GB" b="1" dirty="0">
              <a:latin typeface="Times New Roman" panose="02020603050405020304" pitchFamily="18" charset="0"/>
              <a:cs typeface="Times New Roman" panose="02020603050405020304" pitchFamily="18" charset="0"/>
            </a:rPr>
            <a:t>inefficient debt use</a:t>
          </a:r>
          <a:r>
            <a:rPr lang="en-GB" dirty="0">
              <a:latin typeface="Times New Roman" panose="02020603050405020304" pitchFamily="18" charset="0"/>
              <a:cs typeface="Times New Roman" panose="02020603050405020304" pitchFamily="18" charset="0"/>
            </a:rPr>
            <a:t>, </a:t>
          </a:r>
          <a:r>
            <a:rPr lang="en-GB" b="1" dirty="0">
              <a:latin typeface="Times New Roman" panose="02020603050405020304" pitchFamily="18" charset="0"/>
              <a:cs typeface="Times New Roman" panose="02020603050405020304" pitchFamily="18" charset="0"/>
            </a:rPr>
            <a:t>corruption</a:t>
          </a:r>
          <a:r>
            <a:rPr lang="en-GB" dirty="0">
              <a:latin typeface="Times New Roman" panose="02020603050405020304" pitchFamily="18" charset="0"/>
              <a:cs typeface="Times New Roman" panose="02020603050405020304" pitchFamily="18" charset="0"/>
            </a:rPr>
            <a:t>, and </a:t>
          </a:r>
          <a:r>
            <a:rPr lang="en-GB" b="1" dirty="0">
              <a:latin typeface="Times New Roman" panose="02020603050405020304" pitchFamily="18" charset="0"/>
              <a:cs typeface="Times New Roman" panose="02020603050405020304" pitchFamily="18" charset="0"/>
            </a:rPr>
            <a:t>unsustainable borrowing</a:t>
          </a:r>
          <a:r>
            <a:rPr lang="en-GB"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dgm:t>
    </dgm:pt>
    <dgm:pt modelId="{055B9BE9-2C43-48C7-A785-C74AB448632C}" type="parTrans" cxnId="{12F31ABD-68C6-458B-A080-03A0ACB21C8A}">
      <dgm:prSet/>
      <dgm:spPr/>
      <dgm:t>
        <a:bodyPr/>
        <a:lstStyle/>
        <a:p>
          <a:endParaRPr lang="en-US">
            <a:latin typeface="Times New Roman" panose="02020603050405020304" pitchFamily="18" charset="0"/>
            <a:cs typeface="Times New Roman" panose="02020603050405020304" pitchFamily="18" charset="0"/>
          </a:endParaRPr>
        </a:p>
      </dgm:t>
    </dgm:pt>
    <dgm:pt modelId="{89638BC2-4744-4A48-90C3-58EC6BB54357}" type="sibTrans" cxnId="{12F31ABD-68C6-458B-A080-03A0ACB21C8A}">
      <dgm:prSet/>
      <dgm:spPr/>
      <dgm:t>
        <a:bodyPr/>
        <a:lstStyle/>
        <a:p>
          <a:endParaRPr lang="en-US">
            <a:latin typeface="Times New Roman" panose="02020603050405020304" pitchFamily="18" charset="0"/>
            <a:cs typeface="Times New Roman" panose="02020603050405020304" pitchFamily="18" charset="0"/>
          </a:endParaRPr>
        </a:p>
      </dgm:t>
    </dgm:pt>
    <dgm:pt modelId="{97E2C704-A890-4155-A3E3-B5C2BA3D273E}">
      <dgm:prSet/>
      <dgm:spPr>
        <a:solidFill>
          <a:srgbClr val="92D050"/>
        </a:solidFill>
      </dgm:spPr>
      <dgm:t>
        <a:bodyPr/>
        <a:lstStyle/>
        <a:p>
          <a:r>
            <a:rPr lang="en-GB" b="1" dirty="0">
              <a:latin typeface="Times New Roman" panose="02020603050405020304" pitchFamily="18" charset="0"/>
              <a:cs typeface="Times New Roman" panose="02020603050405020304" pitchFamily="18" charset="0"/>
            </a:rPr>
            <a:t>Effective governance</a:t>
          </a:r>
          <a:r>
            <a:rPr lang="en-GB" dirty="0">
              <a:latin typeface="Times New Roman" panose="02020603050405020304" pitchFamily="18" charset="0"/>
              <a:cs typeface="Times New Roman" panose="02020603050405020304" pitchFamily="18" charset="0"/>
            </a:rPr>
            <a:t> provides </a:t>
          </a:r>
          <a:r>
            <a:rPr lang="en-GB" b="1" dirty="0">
              <a:latin typeface="Times New Roman" panose="02020603050405020304" pitchFamily="18" charset="0"/>
              <a:cs typeface="Times New Roman" panose="02020603050405020304" pitchFamily="18" charset="0"/>
            </a:rPr>
            <a:t>ex-ante prevention, </a:t>
          </a:r>
          <a:r>
            <a:rPr lang="en-GB" dirty="0">
              <a:latin typeface="Times New Roman" panose="02020603050405020304" pitchFamily="18" charset="0"/>
              <a:cs typeface="Times New Roman" panose="02020603050405020304" pitchFamily="18" charset="0"/>
            </a:rPr>
            <a:t>guiding responsible borrowing, aligning debt with national priorities, and strengthening fiscal resilience.</a:t>
          </a:r>
          <a:endParaRPr lang="en-US" dirty="0">
            <a:latin typeface="Times New Roman" panose="02020603050405020304" pitchFamily="18" charset="0"/>
            <a:cs typeface="Times New Roman" panose="02020603050405020304" pitchFamily="18" charset="0"/>
          </a:endParaRPr>
        </a:p>
      </dgm:t>
    </dgm:pt>
    <dgm:pt modelId="{FD074436-4911-49F8-B237-B6610CB47428}" type="parTrans" cxnId="{1900445C-8180-4ACE-9684-2619E86C13FD}">
      <dgm:prSet/>
      <dgm:spPr/>
      <dgm:t>
        <a:bodyPr/>
        <a:lstStyle/>
        <a:p>
          <a:endParaRPr lang="en-US">
            <a:latin typeface="Times New Roman" panose="02020603050405020304" pitchFamily="18" charset="0"/>
            <a:cs typeface="Times New Roman" panose="02020603050405020304" pitchFamily="18" charset="0"/>
          </a:endParaRPr>
        </a:p>
      </dgm:t>
    </dgm:pt>
    <dgm:pt modelId="{F9363645-C6A7-496C-9199-A4A0EBA9D21A}" type="sibTrans" cxnId="{1900445C-8180-4ACE-9684-2619E86C13FD}">
      <dgm:prSet/>
      <dgm:spPr/>
      <dgm:t>
        <a:bodyPr/>
        <a:lstStyle/>
        <a:p>
          <a:endParaRPr lang="en-US">
            <a:latin typeface="Times New Roman" panose="02020603050405020304" pitchFamily="18" charset="0"/>
            <a:cs typeface="Times New Roman" panose="02020603050405020304" pitchFamily="18" charset="0"/>
          </a:endParaRPr>
        </a:p>
      </dgm:t>
    </dgm:pt>
    <dgm:pt modelId="{CBC124C7-C6B4-4EC4-8C26-0B33A29355F5}">
      <dgm:prSet/>
      <dgm:spPr/>
      <dgm:t>
        <a:bodyPr/>
        <a:lstStyle/>
        <a:p>
          <a:r>
            <a:rPr lang="en-GB" dirty="0">
              <a:latin typeface="Times New Roman" panose="02020603050405020304" pitchFamily="18" charset="0"/>
              <a:cs typeface="Times New Roman" panose="02020603050405020304" pitchFamily="18" charset="0"/>
            </a:rPr>
            <a:t>Strong institutional capacity helps shift focus from </a:t>
          </a:r>
          <a:r>
            <a:rPr lang="en-GB" b="1" dirty="0">
              <a:latin typeface="Times New Roman" panose="02020603050405020304" pitchFamily="18" charset="0"/>
              <a:cs typeface="Times New Roman" panose="02020603050405020304" pitchFamily="18" charset="0"/>
            </a:rPr>
            <a:t>debt resolution to debt prevention</a:t>
          </a:r>
          <a:r>
            <a:rPr lang="en-GB"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dgm:t>
    </dgm:pt>
    <dgm:pt modelId="{964BFB6F-6F96-4D04-A9AF-EC866EEE097C}" type="parTrans" cxnId="{D51B1727-BB77-4BCC-885F-4C5596562987}">
      <dgm:prSet/>
      <dgm:spPr/>
      <dgm:t>
        <a:bodyPr/>
        <a:lstStyle/>
        <a:p>
          <a:endParaRPr lang="en-US">
            <a:latin typeface="Times New Roman" panose="02020603050405020304" pitchFamily="18" charset="0"/>
            <a:cs typeface="Times New Roman" panose="02020603050405020304" pitchFamily="18" charset="0"/>
          </a:endParaRPr>
        </a:p>
      </dgm:t>
    </dgm:pt>
    <dgm:pt modelId="{ADA37346-8F2B-402D-8015-04D392EC6873}" type="sibTrans" cxnId="{D51B1727-BB77-4BCC-885F-4C5596562987}">
      <dgm:prSet/>
      <dgm:spPr/>
      <dgm:t>
        <a:bodyPr/>
        <a:lstStyle/>
        <a:p>
          <a:endParaRPr lang="en-US">
            <a:latin typeface="Times New Roman" panose="02020603050405020304" pitchFamily="18" charset="0"/>
            <a:cs typeface="Times New Roman" panose="02020603050405020304" pitchFamily="18" charset="0"/>
          </a:endParaRPr>
        </a:p>
      </dgm:t>
    </dgm:pt>
    <dgm:pt modelId="{80FCE4DF-8111-4000-8D4C-3406A49661FD}" type="pres">
      <dgm:prSet presAssocID="{D451EE6F-FDB3-4A46-B5E8-7B1E18A7EF41}" presName="linear" presStyleCnt="0">
        <dgm:presLayoutVars>
          <dgm:animLvl val="lvl"/>
          <dgm:resizeHandles val="exact"/>
        </dgm:presLayoutVars>
      </dgm:prSet>
      <dgm:spPr/>
    </dgm:pt>
    <dgm:pt modelId="{719D3E46-A501-4875-ABD9-1D94A4014E2D}" type="pres">
      <dgm:prSet presAssocID="{35D9F246-F036-46D5-BFB3-44B509867172}" presName="parentText" presStyleLbl="node1" presStyleIdx="0" presStyleCnt="4">
        <dgm:presLayoutVars>
          <dgm:chMax val="0"/>
          <dgm:bulletEnabled val="1"/>
        </dgm:presLayoutVars>
      </dgm:prSet>
      <dgm:spPr/>
    </dgm:pt>
    <dgm:pt modelId="{CD2E6C4F-8736-424D-8F26-1679D0A4601A}" type="pres">
      <dgm:prSet presAssocID="{21C6196F-0FA9-4B80-95BD-9A6D6267F2FF}" presName="spacer" presStyleCnt="0"/>
      <dgm:spPr/>
    </dgm:pt>
    <dgm:pt modelId="{F9131501-020F-4E4A-8B07-11031B621BDE}" type="pres">
      <dgm:prSet presAssocID="{55FC2DB1-1EB1-48A2-B82A-32257BF669CC}" presName="parentText" presStyleLbl="node1" presStyleIdx="1" presStyleCnt="4">
        <dgm:presLayoutVars>
          <dgm:chMax val="0"/>
          <dgm:bulletEnabled val="1"/>
        </dgm:presLayoutVars>
      </dgm:prSet>
      <dgm:spPr/>
    </dgm:pt>
    <dgm:pt modelId="{B673F8D2-4B70-4EBD-90CD-6BE98842097B}" type="pres">
      <dgm:prSet presAssocID="{89638BC2-4744-4A48-90C3-58EC6BB54357}" presName="spacer" presStyleCnt="0"/>
      <dgm:spPr/>
    </dgm:pt>
    <dgm:pt modelId="{5E9CBEB0-07F2-4F33-AE3B-C6F1419DC9CE}" type="pres">
      <dgm:prSet presAssocID="{97E2C704-A890-4155-A3E3-B5C2BA3D273E}" presName="parentText" presStyleLbl="node1" presStyleIdx="2" presStyleCnt="4">
        <dgm:presLayoutVars>
          <dgm:chMax val="0"/>
          <dgm:bulletEnabled val="1"/>
        </dgm:presLayoutVars>
      </dgm:prSet>
      <dgm:spPr/>
    </dgm:pt>
    <dgm:pt modelId="{8544FB87-69D9-4FB1-A48B-F7A8F3B40E76}" type="pres">
      <dgm:prSet presAssocID="{F9363645-C6A7-496C-9199-A4A0EBA9D21A}" presName="spacer" presStyleCnt="0"/>
      <dgm:spPr/>
    </dgm:pt>
    <dgm:pt modelId="{3719AB98-F988-4F52-85E7-5AFD772A1D36}" type="pres">
      <dgm:prSet presAssocID="{CBC124C7-C6B4-4EC4-8C26-0B33A29355F5}" presName="parentText" presStyleLbl="node1" presStyleIdx="3" presStyleCnt="4">
        <dgm:presLayoutVars>
          <dgm:chMax val="0"/>
          <dgm:bulletEnabled val="1"/>
        </dgm:presLayoutVars>
      </dgm:prSet>
      <dgm:spPr/>
    </dgm:pt>
  </dgm:ptLst>
  <dgm:cxnLst>
    <dgm:cxn modelId="{58611414-52FD-4465-BB7C-73EF726FC1EE}" type="presOf" srcId="{D451EE6F-FDB3-4A46-B5E8-7B1E18A7EF41}" destId="{80FCE4DF-8111-4000-8D4C-3406A49661FD}" srcOrd="0" destOrd="0" presId="urn:microsoft.com/office/officeart/2005/8/layout/vList2"/>
    <dgm:cxn modelId="{D51B1727-BB77-4BCC-885F-4C5596562987}" srcId="{D451EE6F-FDB3-4A46-B5E8-7B1E18A7EF41}" destId="{CBC124C7-C6B4-4EC4-8C26-0B33A29355F5}" srcOrd="3" destOrd="0" parTransId="{964BFB6F-6F96-4D04-A9AF-EC866EEE097C}" sibTransId="{ADA37346-8F2B-402D-8015-04D392EC6873}"/>
    <dgm:cxn modelId="{1900445C-8180-4ACE-9684-2619E86C13FD}" srcId="{D451EE6F-FDB3-4A46-B5E8-7B1E18A7EF41}" destId="{97E2C704-A890-4155-A3E3-B5C2BA3D273E}" srcOrd="2" destOrd="0" parTransId="{FD074436-4911-49F8-B237-B6610CB47428}" sibTransId="{F9363645-C6A7-496C-9199-A4A0EBA9D21A}"/>
    <dgm:cxn modelId="{8D1B314C-2F30-4A42-8836-D192D0A831B0}" type="presOf" srcId="{55FC2DB1-1EB1-48A2-B82A-32257BF669CC}" destId="{F9131501-020F-4E4A-8B07-11031B621BDE}" srcOrd="0" destOrd="0" presId="urn:microsoft.com/office/officeart/2005/8/layout/vList2"/>
    <dgm:cxn modelId="{1A209579-8271-468A-BD0F-92DDF8D8E95E}" type="presOf" srcId="{35D9F246-F036-46D5-BFB3-44B509867172}" destId="{719D3E46-A501-4875-ABD9-1D94A4014E2D}" srcOrd="0" destOrd="0" presId="urn:microsoft.com/office/officeart/2005/8/layout/vList2"/>
    <dgm:cxn modelId="{12F31ABD-68C6-458B-A080-03A0ACB21C8A}" srcId="{D451EE6F-FDB3-4A46-B5E8-7B1E18A7EF41}" destId="{55FC2DB1-1EB1-48A2-B82A-32257BF669CC}" srcOrd="1" destOrd="0" parTransId="{055B9BE9-2C43-48C7-A785-C74AB448632C}" sibTransId="{89638BC2-4744-4A48-90C3-58EC6BB54357}"/>
    <dgm:cxn modelId="{4FF6B0D3-58A7-4D9C-8A1D-0A06930285F3}" type="presOf" srcId="{97E2C704-A890-4155-A3E3-B5C2BA3D273E}" destId="{5E9CBEB0-07F2-4F33-AE3B-C6F1419DC9CE}" srcOrd="0" destOrd="0" presId="urn:microsoft.com/office/officeart/2005/8/layout/vList2"/>
    <dgm:cxn modelId="{435F9BD8-F47E-478F-B863-77AD127EDF6A}" srcId="{D451EE6F-FDB3-4A46-B5E8-7B1E18A7EF41}" destId="{35D9F246-F036-46D5-BFB3-44B509867172}" srcOrd="0" destOrd="0" parTransId="{EF6352E3-C29A-4734-A394-EB5E717BFB18}" sibTransId="{21C6196F-0FA9-4B80-95BD-9A6D6267F2FF}"/>
    <dgm:cxn modelId="{9AFEA2D9-B40A-488B-A03D-71F25CF4B2B2}" type="presOf" srcId="{CBC124C7-C6B4-4EC4-8C26-0B33A29355F5}" destId="{3719AB98-F988-4F52-85E7-5AFD772A1D36}" srcOrd="0" destOrd="0" presId="urn:microsoft.com/office/officeart/2005/8/layout/vList2"/>
    <dgm:cxn modelId="{24CE806A-2BD2-40A4-8633-FA6029CDB45B}" type="presParOf" srcId="{80FCE4DF-8111-4000-8D4C-3406A49661FD}" destId="{719D3E46-A501-4875-ABD9-1D94A4014E2D}" srcOrd="0" destOrd="0" presId="urn:microsoft.com/office/officeart/2005/8/layout/vList2"/>
    <dgm:cxn modelId="{72248076-41D2-4E76-A750-29795B78F0CA}" type="presParOf" srcId="{80FCE4DF-8111-4000-8D4C-3406A49661FD}" destId="{CD2E6C4F-8736-424D-8F26-1679D0A4601A}" srcOrd="1" destOrd="0" presId="urn:microsoft.com/office/officeart/2005/8/layout/vList2"/>
    <dgm:cxn modelId="{2DA3F35F-D24D-459D-A863-DABE3108179B}" type="presParOf" srcId="{80FCE4DF-8111-4000-8D4C-3406A49661FD}" destId="{F9131501-020F-4E4A-8B07-11031B621BDE}" srcOrd="2" destOrd="0" presId="urn:microsoft.com/office/officeart/2005/8/layout/vList2"/>
    <dgm:cxn modelId="{A4CF41B3-3617-4535-B778-074016EF04C8}" type="presParOf" srcId="{80FCE4DF-8111-4000-8D4C-3406A49661FD}" destId="{B673F8D2-4B70-4EBD-90CD-6BE98842097B}" srcOrd="3" destOrd="0" presId="urn:microsoft.com/office/officeart/2005/8/layout/vList2"/>
    <dgm:cxn modelId="{76C5CEC9-D0A8-422D-9500-8CD9004A806A}" type="presParOf" srcId="{80FCE4DF-8111-4000-8D4C-3406A49661FD}" destId="{5E9CBEB0-07F2-4F33-AE3B-C6F1419DC9CE}" srcOrd="4" destOrd="0" presId="urn:microsoft.com/office/officeart/2005/8/layout/vList2"/>
    <dgm:cxn modelId="{53F0F340-28A7-4655-BBCE-18EDCDC3ADA9}" type="presParOf" srcId="{80FCE4DF-8111-4000-8D4C-3406A49661FD}" destId="{8544FB87-69D9-4FB1-A48B-F7A8F3B40E76}" srcOrd="5" destOrd="0" presId="urn:microsoft.com/office/officeart/2005/8/layout/vList2"/>
    <dgm:cxn modelId="{FC5E71C9-C079-4014-9338-83EADA584D84}" type="presParOf" srcId="{80FCE4DF-8111-4000-8D4C-3406A49661FD}" destId="{3719AB98-F988-4F52-85E7-5AFD772A1D3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AB043B-D606-46F4-AE99-A7C808CC429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AF48DEC-B381-4583-B1A3-3884E79B3B8C}">
      <dgm:prSet custT="1"/>
      <dgm:spPr>
        <a:solidFill>
          <a:srgbClr val="00B050"/>
        </a:solidFill>
      </dgm:spPr>
      <dgm:t>
        <a:bodyPr/>
        <a:lstStyle/>
        <a:p>
          <a:r>
            <a:rPr lang="en-GB" sz="2000" b="0" dirty="0">
              <a:solidFill>
                <a:schemeClr val="bg1"/>
              </a:solidFill>
              <a:latin typeface="Times New Roman" panose="02020603050405020304" pitchFamily="18" charset="0"/>
              <a:cs typeface="Times New Roman" panose="02020603050405020304" pitchFamily="18" charset="0"/>
            </a:rPr>
            <a:t>1. Across the six countries assessed, performance under the Debt Sustainability Index (DSI) reveals clear patterns of strength and challenge. </a:t>
          </a:r>
          <a:endParaRPr lang="en-US" sz="2000" b="0" dirty="0">
            <a:solidFill>
              <a:schemeClr val="bg1"/>
            </a:solidFill>
            <a:latin typeface="Times New Roman" panose="02020603050405020304" pitchFamily="18" charset="0"/>
            <a:cs typeface="Times New Roman" panose="02020603050405020304" pitchFamily="18" charset="0"/>
          </a:endParaRPr>
        </a:p>
      </dgm:t>
    </dgm:pt>
    <dgm:pt modelId="{81FDCD6B-E46C-4CED-854B-BAA84691BDA9}" type="parTrans" cxnId="{65FA4087-4161-42C9-BFAA-B3C9DBFD8A75}">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87CE8450-AF34-46C4-BBFB-F24608A62F7C}" type="sibTrans" cxnId="{65FA4087-4161-42C9-BFAA-B3C9DBFD8A75}">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38603680-B69E-4FBB-8004-0BB2014A1E1C}">
      <dgm:prSet custT="1"/>
      <dgm:spPr>
        <a:solidFill>
          <a:srgbClr val="00B0F0"/>
        </a:solidFill>
      </dgm:spPr>
      <dgm:t>
        <a:bodyPr/>
        <a:lstStyle/>
        <a:p>
          <a:r>
            <a:rPr lang="en-GB" sz="2000" b="0" dirty="0">
              <a:solidFill>
                <a:schemeClr val="bg1"/>
              </a:solidFill>
              <a:latin typeface="Times New Roman" panose="02020603050405020304" pitchFamily="18" charset="0"/>
              <a:cs typeface="Times New Roman" panose="02020603050405020304" pitchFamily="18" charset="0"/>
            </a:rPr>
            <a:t>2. Most countries perform relatively well in defining strategic priorities, signalling good policy direction and alignment of debt management with national development goals. </a:t>
          </a:r>
          <a:endParaRPr lang="en-US" sz="2000" b="0" dirty="0">
            <a:solidFill>
              <a:schemeClr val="bg1"/>
            </a:solidFill>
            <a:latin typeface="Times New Roman" panose="02020603050405020304" pitchFamily="18" charset="0"/>
            <a:cs typeface="Times New Roman" panose="02020603050405020304" pitchFamily="18" charset="0"/>
          </a:endParaRPr>
        </a:p>
      </dgm:t>
    </dgm:pt>
    <dgm:pt modelId="{A4C3A589-A312-4006-B022-1543E86D0AD3}" type="parTrans" cxnId="{469340AB-52B1-4936-8525-F4BA155B27BD}">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B9F16400-FEA0-4B7A-82DE-4A6C52566340}" type="sibTrans" cxnId="{469340AB-52B1-4936-8525-F4BA155B27BD}">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1C5205D2-461A-4CB7-9FE3-C406652AE281}">
      <dgm:prSet custT="1"/>
      <dgm:spPr/>
      <dgm:t>
        <a:bodyPr/>
        <a:lstStyle/>
        <a:p>
          <a:r>
            <a:rPr lang="en-GB" sz="2000" b="0" dirty="0">
              <a:solidFill>
                <a:schemeClr val="bg1"/>
              </a:solidFill>
              <a:latin typeface="Times New Roman" panose="02020603050405020304" pitchFamily="18" charset="0"/>
              <a:cs typeface="Times New Roman" panose="02020603050405020304" pitchFamily="18" charset="0"/>
            </a:rPr>
            <a:t>3. Similarly, financing needs are generally well identified, suggesting progress in articulating development funding requirements.</a:t>
          </a:r>
          <a:endParaRPr lang="en-US" sz="2000" b="0" dirty="0">
            <a:solidFill>
              <a:schemeClr val="bg1"/>
            </a:solidFill>
            <a:latin typeface="Times New Roman" panose="02020603050405020304" pitchFamily="18" charset="0"/>
            <a:cs typeface="Times New Roman" panose="02020603050405020304" pitchFamily="18" charset="0"/>
          </a:endParaRPr>
        </a:p>
      </dgm:t>
    </dgm:pt>
    <dgm:pt modelId="{9BDC5A28-7E80-484D-8710-5FF53BCEEBD4}" type="parTrans" cxnId="{DA796406-D052-4B7C-9362-40D00FF161A9}">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99AF32A9-F6BA-4B6E-B817-18EBF669E4BA}" type="sibTrans" cxnId="{DA796406-D052-4B7C-9362-40D00FF161A9}">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C364FCAF-A665-47C9-95EB-242E2CAED92B}">
      <dgm:prSet custT="1"/>
      <dgm:spPr>
        <a:solidFill>
          <a:srgbClr val="92D050"/>
        </a:solidFill>
      </dgm:spPr>
      <dgm:t>
        <a:bodyPr/>
        <a:lstStyle/>
        <a:p>
          <a:r>
            <a:rPr lang="en-GB" sz="2000" b="0" dirty="0">
              <a:solidFill>
                <a:schemeClr val="bg1"/>
              </a:solidFill>
              <a:latin typeface="Times New Roman" panose="02020603050405020304" pitchFamily="18" charset="0"/>
              <a:cs typeface="Times New Roman" panose="02020603050405020304" pitchFamily="18" charset="0"/>
            </a:rPr>
            <a:t>4. However, countries tend to struggle in diversifying financing sources and securing favourable terms and conditions, pointing to limited access to varied funding instruments and weaker negotiation capacity. </a:t>
          </a:r>
          <a:endParaRPr lang="en-US" sz="2000" b="0" dirty="0">
            <a:solidFill>
              <a:schemeClr val="bg1"/>
            </a:solidFill>
            <a:latin typeface="Times New Roman" panose="02020603050405020304" pitchFamily="18" charset="0"/>
            <a:cs typeface="Times New Roman" panose="02020603050405020304" pitchFamily="18" charset="0"/>
          </a:endParaRPr>
        </a:p>
      </dgm:t>
    </dgm:pt>
    <dgm:pt modelId="{03BD49B4-DD35-4AAF-8529-AD0210BA80EE}" type="parTrans" cxnId="{D0883138-30DC-41C2-941F-F0006E5D939E}">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E5EB2E6C-8A2F-4327-9F0F-E970D2D06161}" type="sibTrans" cxnId="{D0883138-30DC-41C2-941F-F0006E5D939E}">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51B26E26-B01E-4572-82A8-51C25A178FC4}">
      <dgm:prSet custT="1"/>
      <dgm:spPr>
        <a:solidFill>
          <a:schemeClr val="accent2">
            <a:lumMod val="75000"/>
          </a:schemeClr>
        </a:solidFill>
      </dgm:spPr>
      <dgm:t>
        <a:bodyPr/>
        <a:lstStyle/>
        <a:p>
          <a:r>
            <a:rPr lang="en-GB" sz="2000" b="0" dirty="0">
              <a:solidFill>
                <a:schemeClr val="bg1"/>
              </a:solidFill>
              <a:latin typeface="Times New Roman" panose="02020603050405020304" pitchFamily="18" charset="0"/>
              <a:cs typeface="Times New Roman" panose="02020603050405020304" pitchFamily="18" charset="0"/>
            </a:rPr>
            <a:t>5. Debt oversight and impact assessment also remain areas of concern, reflecting gaps in monitoring, transparency, and evaluation of debt outcomes.</a:t>
          </a:r>
          <a:endParaRPr lang="en-US" sz="2000" b="0" dirty="0">
            <a:solidFill>
              <a:schemeClr val="bg1"/>
            </a:solidFill>
            <a:latin typeface="Times New Roman" panose="02020603050405020304" pitchFamily="18" charset="0"/>
            <a:cs typeface="Times New Roman" panose="02020603050405020304" pitchFamily="18" charset="0"/>
          </a:endParaRPr>
        </a:p>
      </dgm:t>
    </dgm:pt>
    <dgm:pt modelId="{0A964AD6-5213-46F5-89E0-7C4EA7FAE97C}" type="parTrans" cxnId="{4D34674B-624B-4B1F-927F-2F3A3CE12B4E}">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668A5610-1D57-4B3C-A40D-E315295DC72B}" type="sibTrans" cxnId="{4D34674B-624B-4B1F-927F-2F3A3CE12B4E}">
      <dgm:prSet/>
      <dgm:spPr/>
      <dgm:t>
        <a:bodyPr/>
        <a:lstStyle/>
        <a:p>
          <a:endParaRPr lang="en-US" sz="2000" b="0">
            <a:solidFill>
              <a:schemeClr val="bg1"/>
            </a:solidFill>
            <a:latin typeface="Times New Roman" panose="02020603050405020304" pitchFamily="18" charset="0"/>
            <a:cs typeface="Times New Roman" panose="02020603050405020304" pitchFamily="18" charset="0"/>
          </a:endParaRPr>
        </a:p>
      </dgm:t>
    </dgm:pt>
    <dgm:pt modelId="{3CA29072-BB72-46F4-AFB3-F841BF853577}" type="pres">
      <dgm:prSet presAssocID="{EDAB043B-D606-46F4-AE99-A7C808CC4297}" presName="diagram" presStyleCnt="0">
        <dgm:presLayoutVars>
          <dgm:dir/>
          <dgm:resizeHandles val="exact"/>
        </dgm:presLayoutVars>
      </dgm:prSet>
      <dgm:spPr/>
    </dgm:pt>
    <dgm:pt modelId="{476FB569-B894-4047-9B16-516541C4312E}" type="pres">
      <dgm:prSet presAssocID="{BAF48DEC-B381-4583-B1A3-3884E79B3B8C}" presName="node" presStyleLbl="node1" presStyleIdx="0" presStyleCnt="5">
        <dgm:presLayoutVars>
          <dgm:bulletEnabled val="1"/>
        </dgm:presLayoutVars>
      </dgm:prSet>
      <dgm:spPr/>
    </dgm:pt>
    <dgm:pt modelId="{ADC4EAA3-CA50-4993-B792-C4D57EF826AE}" type="pres">
      <dgm:prSet presAssocID="{87CE8450-AF34-46C4-BBFB-F24608A62F7C}" presName="sibTrans" presStyleCnt="0"/>
      <dgm:spPr/>
    </dgm:pt>
    <dgm:pt modelId="{8A83D9F4-747B-404B-92F3-385C3EF3A855}" type="pres">
      <dgm:prSet presAssocID="{38603680-B69E-4FBB-8004-0BB2014A1E1C}" presName="node" presStyleLbl="node1" presStyleIdx="1" presStyleCnt="5">
        <dgm:presLayoutVars>
          <dgm:bulletEnabled val="1"/>
        </dgm:presLayoutVars>
      </dgm:prSet>
      <dgm:spPr/>
    </dgm:pt>
    <dgm:pt modelId="{44BD9B50-CAA3-470E-9236-2C1624F6D441}" type="pres">
      <dgm:prSet presAssocID="{B9F16400-FEA0-4B7A-82DE-4A6C52566340}" presName="sibTrans" presStyleCnt="0"/>
      <dgm:spPr/>
    </dgm:pt>
    <dgm:pt modelId="{2FE25554-7E48-4A37-A77C-31FD9F9B9ECD}" type="pres">
      <dgm:prSet presAssocID="{1C5205D2-461A-4CB7-9FE3-C406652AE281}" presName="node" presStyleLbl="node1" presStyleIdx="2" presStyleCnt="5">
        <dgm:presLayoutVars>
          <dgm:bulletEnabled val="1"/>
        </dgm:presLayoutVars>
      </dgm:prSet>
      <dgm:spPr/>
    </dgm:pt>
    <dgm:pt modelId="{F0C12DF9-4305-43ED-BF73-85B9A005367D}" type="pres">
      <dgm:prSet presAssocID="{99AF32A9-F6BA-4B6E-B817-18EBF669E4BA}" presName="sibTrans" presStyleCnt="0"/>
      <dgm:spPr/>
    </dgm:pt>
    <dgm:pt modelId="{3E541730-8B46-4D6B-A909-8459EB5F3608}" type="pres">
      <dgm:prSet presAssocID="{C364FCAF-A665-47C9-95EB-242E2CAED92B}" presName="node" presStyleLbl="node1" presStyleIdx="3" presStyleCnt="5">
        <dgm:presLayoutVars>
          <dgm:bulletEnabled val="1"/>
        </dgm:presLayoutVars>
      </dgm:prSet>
      <dgm:spPr/>
    </dgm:pt>
    <dgm:pt modelId="{2ABBDBF3-FD58-48BE-AA4E-841D4BD301BD}" type="pres">
      <dgm:prSet presAssocID="{E5EB2E6C-8A2F-4327-9F0F-E970D2D06161}" presName="sibTrans" presStyleCnt="0"/>
      <dgm:spPr/>
    </dgm:pt>
    <dgm:pt modelId="{744E3E0F-7E7C-4495-9C21-6194DAA309B0}" type="pres">
      <dgm:prSet presAssocID="{51B26E26-B01E-4572-82A8-51C25A178FC4}" presName="node" presStyleLbl="node1" presStyleIdx="4" presStyleCnt="5">
        <dgm:presLayoutVars>
          <dgm:bulletEnabled val="1"/>
        </dgm:presLayoutVars>
      </dgm:prSet>
      <dgm:spPr/>
    </dgm:pt>
  </dgm:ptLst>
  <dgm:cxnLst>
    <dgm:cxn modelId="{DA796406-D052-4B7C-9362-40D00FF161A9}" srcId="{EDAB043B-D606-46F4-AE99-A7C808CC4297}" destId="{1C5205D2-461A-4CB7-9FE3-C406652AE281}" srcOrd="2" destOrd="0" parTransId="{9BDC5A28-7E80-484D-8710-5FF53BCEEBD4}" sibTransId="{99AF32A9-F6BA-4B6E-B817-18EBF669E4BA}"/>
    <dgm:cxn modelId="{2253B209-2D53-4E20-B5CF-8BDF24A274D0}" type="presOf" srcId="{EDAB043B-D606-46F4-AE99-A7C808CC4297}" destId="{3CA29072-BB72-46F4-AFB3-F841BF853577}" srcOrd="0" destOrd="0" presId="urn:microsoft.com/office/officeart/2005/8/layout/default"/>
    <dgm:cxn modelId="{12E6E330-3AE7-4008-8313-A61DA8D0353C}" type="presOf" srcId="{38603680-B69E-4FBB-8004-0BB2014A1E1C}" destId="{8A83D9F4-747B-404B-92F3-385C3EF3A855}" srcOrd="0" destOrd="0" presId="urn:microsoft.com/office/officeart/2005/8/layout/default"/>
    <dgm:cxn modelId="{D0883138-30DC-41C2-941F-F0006E5D939E}" srcId="{EDAB043B-D606-46F4-AE99-A7C808CC4297}" destId="{C364FCAF-A665-47C9-95EB-242E2CAED92B}" srcOrd="3" destOrd="0" parTransId="{03BD49B4-DD35-4AAF-8529-AD0210BA80EE}" sibTransId="{E5EB2E6C-8A2F-4327-9F0F-E970D2D06161}"/>
    <dgm:cxn modelId="{4D34674B-624B-4B1F-927F-2F3A3CE12B4E}" srcId="{EDAB043B-D606-46F4-AE99-A7C808CC4297}" destId="{51B26E26-B01E-4572-82A8-51C25A178FC4}" srcOrd="4" destOrd="0" parTransId="{0A964AD6-5213-46F5-89E0-7C4EA7FAE97C}" sibTransId="{668A5610-1D57-4B3C-A40D-E315295DC72B}"/>
    <dgm:cxn modelId="{6D9E9A6E-EB3B-4F2B-BD47-FC61C2FBE457}" type="presOf" srcId="{51B26E26-B01E-4572-82A8-51C25A178FC4}" destId="{744E3E0F-7E7C-4495-9C21-6194DAA309B0}" srcOrd="0" destOrd="0" presId="urn:microsoft.com/office/officeart/2005/8/layout/default"/>
    <dgm:cxn modelId="{65FA4087-4161-42C9-BFAA-B3C9DBFD8A75}" srcId="{EDAB043B-D606-46F4-AE99-A7C808CC4297}" destId="{BAF48DEC-B381-4583-B1A3-3884E79B3B8C}" srcOrd="0" destOrd="0" parTransId="{81FDCD6B-E46C-4CED-854B-BAA84691BDA9}" sibTransId="{87CE8450-AF34-46C4-BBFB-F24608A62F7C}"/>
    <dgm:cxn modelId="{469340AB-52B1-4936-8525-F4BA155B27BD}" srcId="{EDAB043B-D606-46F4-AE99-A7C808CC4297}" destId="{38603680-B69E-4FBB-8004-0BB2014A1E1C}" srcOrd="1" destOrd="0" parTransId="{A4C3A589-A312-4006-B022-1543E86D0AD3}" sibTransId="{B9F16400-FEA0-4B7A-82DE-4A6C52566340}"/>
    <dgm:cxn modelId="{7CEFD4DC-27D5-4D91-9112-B4DE89D788CA}" type="presOf" srcId="{BAF48DEC-B381-4583-B1A3-3884E79B3B8C}" destId="{476FB569-B894-4047-9B16-516541C4312E}" srcOrd="0" destOrd="0" presId="urn:microsoft.com/office/officeart/2005/8/layout/default"/>
    <dgm:cxn modelId="{13FD8ADE-7CE3-44BF-BE6F-7793F447CDF9}" type="presOf" srcId="{C364FCAF-A665-47C9-95EB-242E2CAED92B}" destId="{3E541730-8B46-4D6B-A909-8459EB5F3608}" srcOrd="0" destOrd="0" presId="urn:microsoft.com/office/officeart/2005/8/layout/default"/>
    <dgm:cxn modelId="{6E419AE3-D525-49DA-B78D-DA07D0948A2C}" type="presOf" srcId="{1C5205D2-461A-4CB7-9FE3-C406652AE281}" destId="{2FE25554-7E48-4A37-A77C-31FD9F9B9ECD}" srcOrd="0" destOrd="0" presId="urn:microsoft.com/office/officeart/2005/8/layout/default"/>
    <dgm:cxn modelId="{81BE9777-8A07-4EBD-BE66-7290D2BAD899}" type="presParOf" srcId="{3CA29072-BB72-46F4-AFB3-F841BF853577}" destId="{476FB569-B894-4047-9B16-516541C4312E}" srcOrd="0" destOrd="0" presId="urn:microsoft.com/office/officeart/2005/8/layout/default"/>
    <dgm:cxn modelId="{E8552650-AAAB-4C2F-AE12-44FB0AE895C7}" type="presParOf" srcId="{3CA29072-BB72-46F4-AFB3-F841BF853577}" destId="{ADC4EAA3-CA50-4993-B792-C4D57EF826AE}" srcOrd="1" destOrd="0" presId="urn:microsoft.com/office/officeart/2005/8/layout/default"/>
    <dgm:cxn modelId="{4CC38F38-2BAF-4A97-8D8C-8B16D7A84439}" type="presParOf" srcId="{3CA29072-BB72-46F4-AFB3-F841BF853577}" destId="{8A83D9F4-747B-404B-92F3-385C3EF3A855}" srcOrd="2" destOrd="0" presId="urn:microsoft.com/office/officeart/2005/8/layout/default"/>
    <dgm:cxn modelId="{FF818A2D-DC8B-4550-A7BF-0167768F53E9}" type="presParOf" srcId="{3CA29072-BB72-46F4-AFB3-F841BF853577}" destId="{44BD9B50-CAA3-470E-9236-2C1624F6D441}" srcOrd="3" destOrd="0" presId="urn:microsoft.com/office/officeart/2005/8/layout/default"/>
    <dgm:cxn modelId="{1F27A158-7757-40E3-AE5A-195A6CF0ADBF}" type="presParOf" srcId="{3CA29072-BB72-46F4-AFB3-F841BF853577}" destId="{2FE25554-7E48-4A37-A77C-31FD9F9B9ECD}" srcOrd="4" destOrd="0" presId="urn:microsoft.com/office/officeart/2005/8/layout/default"/>
    <dgm:cxn modelId="{8A08F8D8-FDC7-4B66-A165-1C0B6C34CB9D}" type="presParOf" srcId="{3CA29072-BB72-46F4-AFB3-F841BF853577}" destId="{F0C12DF9-4305-43ED-BF73-85B9A005367D}" srcOrd="5" destOrd="0" presId="urn:microsoft.com/office/officeart/2005/8/layout/default"/>
    <dgm:cxn modelId="{9495E951-6A1D-4108-8EEE-2580BF7AFF2B}" type="presParOf" srcId="{3CA29072-BB72-46F4-AFB3-F841BF853577}" destId="{3E541730-8B46-4D6B-A909-8459EB5F3608}" srcOrd="6" destOrd="0" presId="urn:microsoft.com/office/officeart/2005/8/layout/default"/>
    <dgm:cxn modelId="{ABC0A7B6-13B0-4312-85B0-EF5310BCDB85}" type="presParOf" srcId="{3CA29072-BB72-46F4-AFB3-F841BF853577}" destId="{2ABBDBF3-FD58-48BE-AA4E-841D4BD301BD}" srcOrd="7" destOrd="0" presId="urn:microsoft.com/office/officeart/2005/8/layout/default"/>
    <dgm:cxn modelId="{1ECF0F9E-AA7B-49E0-8940-DC4BCF39200B}" type="presParOf" srcId="{3CA29072-BB72-46F4-AFB3-F841BF853577}" destId="{744E3E0F-7E7C-4495-9C21-6194DAA309B0}"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5CDDEA5-198D-4067-81CA-2F6269713906}" type="doc">
      <dgm:prSet loTypeId="urn:microsoft.com/office/officeart/2016/7/layout/RepeatingBendingProcessNew" loCatId="process" qsTypeId="urn:microsoft.com/office/officeart/2005/8/quickstyle/simple1" qsCatId="simple" csTypeId="urn:microsoft.com/office/officeart/2005/8/colors/accent1_2" csCatId="accent1"/>
      <dgm:spPr/>
      <dgm:t>
        <a:bodyPr/>
        <a:lstStyle/>
        <a:p>
          <a:endParaRPr lang="en-US"/>
        </a:p>
      </dgm:t>
    </dgm:pt>
    <dgm:pt modelId="{FC6A234C-7278-4FEE-9CFE-E35D8CDD6BDC}">
      <dgm:prSet custT="1"/>
      <dgm:spPr/>
      <dgm:t>
        <a:bodyPr/>
        <a:lstStyle/>
        <a:p>
          <a:r>
            <a:rPr lang="en-GB" sz="2000" b="1" dirty="0">
              <a:latin typeface="Times New Roman" panose="02020603050405020304" pitchFamily="18" charset="0"/>
              <a:cs typeface="Times New Roman" panose="02020603050405020304" pitchFamily="18" charset="0"/>
            </a:rPr>
            <a:t>A. </a:t>
          </a:r>
          <a:r>
            <a:rPr lang="en-GB" sz="2000" b="1" i="0" baseline="0" dirty="0">
              <a:latin typeface="Times New Roman" panose="02020603050405020304" pitchFamily="18" charset="0"/>
              <a:cs typeface="Times New Roman" panose="02020603050405020304" pitchFamily="18" charset="0"/>
            </a:rPr>
            <a:t>Institutional Fragmentation &amp; Weak Coordination</a:t>
          </a:r>
          <a:r>
            <a:rPr lang="en-GB" sz="2000" dirty="0">
              <a:latin typeface="Times New Roman" panose="02020603050405020304" pitchFamily="18" charset="0"/>
              <a:cs typeface="Times New Roman" panose="02020603050405020304" pitchFamily="18" charset="0"/>
            </a:rPr>
            <a:t>: </a:t>
          </a:r>
          <a:r>
            <a:rPr lang="en-GB" sz="2000" b="0" i="0" baseline="0" dirty="0">
              <a:latin typeface="Times New Roman" panose="02020603050405020304" pitchFamily="18" charset="0"/>
              <a:cs typeface="Times New Roman" panose="02020603050405020304" pitchFamily="18" charset="0"/>
            </a:rPr>
            <a:t>Debt functions spread across multiple agencies with limited integration or data sharing which led to duplicated efforts, operational risks, and inefficient project implementation.</a:t>
          </a:r>
          <a:endParaRPr lang="en-US" sz="2000" dirty="0">
            <a:latin typeface="Times New Roman" panose="02020603050405020304" pitchFamily="18" charset="0"/>
            <a:cs typeface="Times New Roman" panose="02020603050405020304" pitchFamily="18" charset="0"/>
          </a:endParaRPr>
        </a:p>
      </dgm:t>
    </dgm:pt>
    <dgm:pt modelId="{0F3C452C-B75D-4984-AEA8-75D2784BC949}" type="parTrans" cxnId="{ACA220E3-DA33-443A-A1F7-8E6496236A89}">
      <dgm:prSet/>
      <dgm:spPr/>
      <dgm:t>
        <a:bodyPr/>
        <a:lstStyle/>
        <a:p>
          <a:endParaRPr lang="en-US" sz="2000">
            <a:latin typeface="Times New Roman" panose="02020603050405020304" pitchFamily="18" charset="0"/>
            <a:cs typeface="Times New Roman" panose="02020603050405020304" pitchFamily="18" charset="0"/>
          </a:endParaRPr>
        </a:p>
      </dgm:t>
    </dgm:pt>
    <dgm:pt modelId="{C65100BB-33B6-44F0-8D2B-2833E05F8617}" type="sibTrans" cxnId="{ACA220E3-DA33-443A-A1F7-8E6496236A89}">
      <dgm:prSet custT="1"/>
      <dgm:spPr/>
      <dgm:t>
        <a:bodyPr/>
        <a:lstStyle/>
        <a:p>
          <a:endParaRPr lang="en-US" sz="2000">
            <a:latin typeface="Times New Roman" panose="02020603050405020304" pitchFamily="18" charset="0"/>
            <a:cs typeface="Times New Roman" panose="02020603050405020304" pitchFamily="18" charset="0"/>
          </a:endParaRPr>
        </a:p>
      </dgm:t>
    </dgm:pt>
    <dgm:pt modelId="{2E4FDE4B-EC51-42B5-A1AB-B92274551D1D}">
      <dgm:prSet custT="1"/>
      <dgm:spPr/>
      <dgm:t>
        <a:bodyPr/>
        <a:lstStyle/>
        <a:p>
          <a:r>
            <a:rPr lang="en-GB" sz="2000" b="1" i="0" baseline="0" dirty="0">
              <a:latin typeface="Times New Roman" panose="02020603050405020304" pitchFamily="18" charset="0"/>
              <a:cs typeface="Times New Roman" panose="02020603050405020304" pitchFamily="18" charset="0"/>
            </a:rPr>
            <a:t>B.  Weak Legal &amp; Regulatory Foundations</a:t>
          </a:r>
          <a:r>
            <a:rPr lang="en-GB" sz="2000" dirty="0">
              <a:latin typeface="Times New Roman" panose="02020603050405020304" pitchFamily="18" charset="0"/>
              <a:cs typeface="Times New Roman" panose="02020603050405020304" pitchFamily="18" charset="0"/>
            </a:rPr>
            <a:t>: </a:t>
          </a:r>
          <a:r>
            <a:rPr lang="en-GB" sz="2000" b="0" i="0" baseline="0" dirty="0">
              <a:latin typeface="Times New Roman" panose="02020603050405020304" pitchFamily="18" charset="0"/>
              <a:cs typeface="Times New Roman" panose="02020603050405020304" pitchFamily="18" charset="0"/>
            </a:rPr>
            <a:t>Lack of comprehensive debt laws; unclear mandates for off-budget liabilities, SOEs, and local government debt.</a:t>
          </a:r>
          <a:endParaRPr lang="en-US" sz="2000" dirty="0">
            <a:latin typeface="Times New Roman" panose="02020603050405020304" pitchFamily="18" charset="0"/>
            <a:cs typeface="Times New Roman" panose="02020603050405020304" pitchFamily="18" charset="0"/>
          </a:endParaRPr>
        </a:p>
      </dgm:t>
    </dgm:pt>
    <dgm:pt modelId="{1A099302-3C57-4336-811C-68595FBE35C0}" type="parTrans" cxnId="{E0483722-09DF-402D-97AF-E3F4E475EACE}">
      <dgm:prSet/>
      <dgm:spPr/>
      <dgm:t>
        <a:bodyPr/>
        <a:lstStyle/>
        <a:p>
          <a:endParaRPr lang="en-US" sz="2000">
            <a:latin typeface="Times New Roman" panose="02020603050405020304" pitchFamily="18" charset="0"/>
            <a:cs typeface="Times New Roman" panose="02020603050405020304" pitchFamily="18" charset="0"/>
          </a:endParaRPr>
        </a:p>
      </dgm:t>
    </dgm:pt>
    <dgm:pt modelId="{F86E0779-ED4E-4EDB-82FE-460E781A239B}" type="sibTrans" cxnId="{E0483722-09DF-402D-97AF-E3F4E475EACE}">
      <dgm:prSet custT="1"/>
      <dgm:spPr/>
      <dgm:t>
        <a:bodyPr/>
        <a:lstStyle/>
        <a:p>
          <a:endParaRPr lang="en-US" sz="2000">
            <a:latin typeface="Times New Roman" panose="02020603050405020304" pitchFamily="18" charset="0"/>
            <a:cs typeface="Times New Roman" panose="02020603050405020304" pitchFamily="18" charset="0"/>
          </a:endParaRPr>
        </a:p>
      </dgm:t>
    </dgm:pt>
    <dgm:pt modelId="{081BC398-E35E-4E05-9389-6475A369A976}">
      <dgm:prSet custT="1"/>
      <dgm:spPr/>
      <dgm:t>
        <a:bodyPr/>
        <a:lstStyle/>
        <a:p>
          <a:r>
            <a:rPr lang="en-GB" sz="2000" b="1" i="0" baseline="0">
              <a:latin typeface="Times New Roman" panose="02020603050405020304" pitchFamily="18" charset="0"/>
              <a:cs typeface="Times New Roman" panose="02020603050405020304" pitchFamily="18" charset="0"/>
            </a:rPr>
            <a:t>C. Oversight, Transparency &amp; Accountability Deficits</a:t>
          </a:r>
          <a:r>
            <a:rPr lang="en-GB" sz="2000">
              <a:latin typeface="Times New Roman" panose="02020603050405020304" pitchFamily="18" charset="0"/>
              <a:cs typeface="Times New Roman" panose="02020603050405020304" pitchFamily="18" charset="0"/>
            </a:rPr>
            <a:t>: </a:t>
          </a:r>
          <a:r>
            <a:rPr lang="en-GB" sz="2000" b="0" i="0" baseline="0">
              <a:latin typeface="Times New Roman" panose="02020603050405020304" pitchFamily="18" charset="0"/>
              <a:cs typeface="Times New Roman" panose="02020603050405020304" pitchFamily="18" charset="0"/>
            </a:rPr>
            <a:t>Parliaments and audit institutions often lack capacity and independence; political interference, and poor monitoring of SOEs borrowing.</a:t>
          </a:r>
          <a:endParaRPr lang="en-US" sz="2000">
            <a:latin typeface="Times New Roman" panose="02020603050405020304" pitchFamily="18" charset="0"/>
            <a:cs typeface="Times New Roman" panose="02020603050405020304" pitchFamily="18" charset="0"/>
          </a:endParaRPr>
        </a:p>
      </dgm:t>
    </dgm:pt>
    <dgm:pt modelId="{6BF73B89-F638-42D2-8E01-32FDC0EFE7D7}" type="parTrans" cxnId="{E49EEFD5-DBE7-474E-9D41-6DB42CED1FA6}">
      <dgm:prSet/>
      <dgm:spPr/>
      <dgm:t>
        <a:bodyPr/>
        <a:lstStyle/>
        <a:p>
          <a:endParaRPr lang="en-US" sz="2000">
            <a:latin typeface="Times New Roman" panose="02020603050405020304" pitchFamily="18" charset="0"/>
            <a:cs typeface="Times New Roman" panose="02020603050405020304" pitchFamily="18" charset="0"/>
          </a:endParaRPr>
        </a:p>
      </dgm:t>
    </dgm:pt>
    <dgm:pt modelId="{33988846-B79C-46C7-BCFD-EFD89836C312}" type="sibTrans" cxnId="{E49EEFD5-DBE7-474E-9D41-6DB42CED1FA6}">
      <dgm:prSet custT="1"/>
      <dgm:spPr/>
      <dgm:t>
        <a:bodyPr/>
        <a:lstStyle/>
        <a:p>
          <a:endParaRPr lang="en-US" sz="2000">
            <a:latin typeface="Times New Roman" panose="02020603050405020304" pitchFamily="18" charset="0"/>
            <a:cs typeface="Times New Roman" panose="02020603050405020304" pitchFamily="18" charset="0"/>
          </a:endParaRPr>
        </a:p>
      </dgm:t>
    </dgm:pt>
    <dgm:pt modelId="{5269443A-B238-4ED0-A0C7-004C5C8C478E}">
      <dgm:prSet custT="1"/>
      <dgm:spPr/>
      <dgm:t>
        <a:bodyPr/>
        <a:lstStyle/>
        <a:p>
          <a:r>
            <a:rPr lang="en-GB" sz="2000" b="1">
              <a:latin typeface="Times New Roman" panose="02020603050405020304" pitchFamily="18" charset="0"/>
              <a:cs typeface="Times New Roman" panose="02020603050405020304" pitchFamily="18" charset="0"/>
            </a:rPr>
            <a:t>D. Technical Capacity Constraints: </a:t>
          </a:r>
          <a:r>
            <a:rPr lang="en-GB" sz="2000">
              <a:latin typeface="Times New Roman" panose="02020603050405020304" pitchFamily="18" charset="0"/>
              <a:cs typeface="Times New Roman" panose="02020603050405020304" pitchFamily="18" charset="0"/>
            </a:rPr>
            <a:t>DMOs face staffing gaps, weak analytical skills, and limited tools for risk modelling, sustainability analysis, and project assessment</a:t>
          </a:r>
          <a:endParaRPr lang="en-US" sz="2000">
            <a:latin typeface="Times New Roman" panose="02020603050405020304" pitchFamily="18" charset="0"/>
            <a:cs typeface="Times New Roman" panose="02020603050405020304" pitchFamily="18" charset="0"/>
          </a:endParaRPr>
        </a:p>
      </dgm:t>
    </dgm:pt>
    <dgm:pt modelId="{4AC072C3-2DC0-4484-9CCC-C201D78186BB}" type="parTrans" cxnId="{3430DE88-FD21-4750-8DEB-E213B57415E9}">
      <dgm:prSet/>
      <dgm:spPr/>
      <dgm:t>
        <a:bodyPr/>
        <a:lstStyle/>
        <a:p>
          <a:endParaRPr lang="en-US" sz="2000">
            <a:latin typeface="Times New Roman" panose="02020603050405020304" pitchFamily="18" charset="0"/>
            <a:cs typeface="Times New Roman" panose="02020603050405020304" pitchFamily="18" charset="0"/>
          </a:endParaRPr>
        </a:p>
      </dgm:t>
    </dgm:pt>
    <dgm:pt modelId="{94848D97-9BEC-49C4-9689-1B490905AB18}" type="sibTrans" cxnId="{3430DE88-FD21-4750-8DEB-E213B57415E9}">
      <dgm:prSet custT="1"/>
      <dgm:spPr/>
      <dgm:t>
        <a:bodyPr/>
        <a:lstStyle/>
        <a:p>
          <a:endParaRPr lang="en-US" sz="2000">
            <a:latin typeface="Times New Roman" panose="02020603050405020304" pitchFamily="18" charset="0"/>
            <a:cs typeface="Times New Roman" panose="02020603050405020304" pitchFamily="18" charset="0"/>
          </a:endParaRPr>
        </a:p>
      </dgm:t>
    </dgm:pt>
    <dgm:pt modelId="{33BD0BD1-4B02-4BDB-B6A9-E56DFBAB33E3}">
      <dgm:prSet custT="1"/>
      <dgm:spPr/>
      <dgm:t>
        <a:bodyPr/>
        <a:lstStyle/>
        <a:p>
          <a:r>
            <a:rPr lang="en-GB" sz="2000" b="1">
              <a:latin typeface="Times New Roman" panose="02020603050405020304" pitchFamily="18" charset="0"/>
              <a:cs typeface="Times New Roman" panose="02020603050405020304" pitchFamily="18" charset="0"/>
            </a:rPr>
            <a:t>E. Political Economy Constraints: </a:t>
          </a:r>
          <a:r>
            <a:rPr lang="en-GB" sz="2000">
              <a:latin typeface="Times New Roman" panose="02020603050405020304" pitchFamily="18" charset="0"/>
              <a:cs typeface="Times New Roman" panose="02020603050405020304" pitchFamily="18" charset="0"/>
            </a:rPr>
            <a:t>Political interference prioritizing short-term or electoral projects over fiscally sound investments</a:t>
          </a:r>
          <a:endParaRPr lang="en-US" sz="2000">
            <a:latin typeface="Times New Roman" panose="02020603050405020304" pitchFamily="18" charset="0"/>
            <a:cs typeface="Times New Roman" panose="02020603050405020304" pitchFamily="18" charset="0"/>
          </a:endParaRPr>
        </a:p>
      </dgm:t>
    </dgm:pt>
    <dgm:pt modelId="{48EF7806-B229-4003-B94E-50C316C7B192}" type="parTrans" cxnId="{6913BFFB-1983-4C58-9A23-432195B58D9C}">
      <dgm:prSet/>
      <dgm:spPr/>
      <dgm:t>
        <a:bodyPr/>
        <a:lstStyle/>
        <a:p>
          <a:endParaRPr lang="en-US" sz="2000">
            <a:latin typeface="Times New Roman" panose="02020603050405020304" pitchFamily="18" charset="0"/>
            <a:cs typeface="Times New Roman" panose="02020603050405020304" pitchFamily="18" charset="0"/>
          </a:endParaRPr>
        </a:p>
      </dgm:t>
    </dgm:pt>
    <dgm:pt modelId="{FEF6424E-7386-4CA3-BDF1-964588063737}" type="sibTrans" cxnId="{6913BFFB-1983-4C58-9A23-432195B58D9C}">
      <dgm:prSet custT="1"/>
      <dgm:spPr/>
      <dgm:t>
        <a:bodyPr/>
        <a:lstStyle/>
        <a:p>
          <a:endParaRPr lang="en-US" sz="2000">
            <a:latin typeface="Times New Roman" panose="02020603050405020304" pitchFamily="18" charset="0"/>
            <a:cs typeface="Times New Roman" panose="02020603050405020304" pitchFamily="18" charset="0"/>
          </a:endParaRPr>
        </a:p>
      </dgm:t>
    </dgm:pt>
    <dgm:pt modelId="{66322A99-1109-4567-9BA3-FE44BB62C807}">
      <dgm:prSet custT="1"/>
      <dgm:spPr/>
      <dgm:t>
        <a:bodyPr/>
        <a:lstStyle/>
        <a:p>
          <a:r>
            <a:rPr lang="en-GB" sz="2000" b="1">
              <a:latin typeface="Times New Roman" panose="02020603050405020304" pitchFamily="18" charset="0"/>
              <a:cs typeface="Times New Roman" panose="02020603050405020304" pitchFamily="18" charset="0"/>
            </a:rPr>
            <a:t>F. Operational &amp; Project Management Inefficiencies: </a:t>
          </a:r>
          <a:r>
            <a:rPr lang="en-GB" sz="2000">
              <a:latin typeface="Times New Roman" panose="02020603050405020304" pitchFamily="18" charset="0"/>
              <a:cs typeface="Times New Roman" panose="02020603050405020304" pitchFamily="18" charset="0"/>
            </a:rPr>
            <a:t>Inefficient use of borrowed funds and high undisbursed balances.</a:t>
          </a:r>
          <a:endParaRPr lang="en-US" sz="2000">
            <a:latin typeface="Times New Roman" panose="02020603050405020304" pitchFamily="18" charset="0"/>
            <a:cs typeface="Times New Roman" panose="02020603050405020304" pitchFamily="18" charset="0"/>
          </a:endParaRPr>
        </a:p>
      </dgm:t>
    </dgm:pt>
    <dgm:pt modelId="{DCFFBB0E-AA78-434F-BF26-7E5369354EB2}" type="parTrans" cxnId="{F2D98546-5589-4BB8-90BC-F241FDD5AE0D}">
      <dgm:prSet/>
      <dgm:spPr/>
      <dgm:t>
        <a:bodyPr/>
        <a:lstStyle/>
        <a:p>
          <a:endParaRPr lang="en-US" sz="2000">
            <a:latin typeface="Times New Roman" panose="02020603050405020304" pitchFamily="18" charset="0"/>
            <a:cs typeface="Times New Roman" panose="02020603050405020304" pitchFamily="18" charset="0"/>
          </a:endParaRPr>
        </a:p>
      </dgm:t>
    </dgm:pt>
    <dgm:pt modelId="{47DF03BE-FD37-4A12-AB0E-796C0F4A986F}" type="sibTrans" cxnId="{F2D98546-5589-4BB8-90BC-F241FDD5AE0D}">
      <dgm:prSet/>
      <dgm:spPr/>
      <dgm:t>
        <a:bodyPr/>
        <a:lstStyle/>
        <a:p>
          <a:endParaRPr lang="en-US" sz="2000">
            <a:latin typeface="Times New Roman" panose="02020603050405020304" pitchFamily="18" charset="0"/>
            <a:cs typeface="Times New Roman" panose="02020603050405020304" pitchFamily="18" charset="0"/>
          </a:endParaRPr>
        </a:p>
      </dgm:t>
    </dgm:pt>
    <dgm:pt modelId="{A31C90CF-4D46-4102-AA7D-4B9AE481AEE9}" type="pres">
      <dgm:prSet presAssocID="{05CDDEA5-198D-4067-81CA-2F6269713906}" presName="Name0" presStyleCnt="0">
        <dgm:presLayoutVars>
          <dgm:dir/>
          <dgm:resizeHandles val="exact"/>
        </dgm:presLayoutVars>
      </dgm:prSet>
      <dgm:spPr/>
    </dgm:pt>
    <dgm:pt modelId="{6029B529-ED4F-4899-95D4-36EFFB968806}" type="pres">
      <dgm:prSet presAssocID="{FC6A234C-7278-4FEE-9CFE-E35D8CDD6BDC}" presName="node" presStyleLbl="node1" presStyleIdx="0" presStyleCnt="6">
        <dgm:presLayoutVars>
          <dgm:bulletEnabled val="1"/>
        </dgm:presLayoutVars>
      </dgm:prSet>
      <dgm:spPr/>
    </dgm:pt>
    <dgm:pt modelId="{1B8D523D-32E2-4630-AAE8-6574D1060AC6}" type="pres">
      <dgm:prSet presAssocID="{C65100BB-33B6-44F0-8D2B-2833E05F8617}" presName="sibTrans" presStyleLbl="sibTrans1D1" presStyleIdx="0" presStyleCnt="5"/>
      <dgm:spPr/>
    </dgm:pt>
    <dgm:pt modelId="{93733BAB-9366-45D8-BA77-89B80DFB27BD}" type="pres">
      <dgm:prSet presAssocID="{C65100BB-33B6-44F0-8D2B-2833E05F8617}" presName="connectorText" presStyleLbl="sibTrans1D1" presStyleIdx="0" presStyleCnt="5"/>
      <dgm:spPr/>
    </dgm:pt>
    <dgm:pt modelId="{BD22E7DD-9C58-4E26-94CC-D6D3E3FCC8D7}" type="pres">
      <dgm:prSet presAssocID="{2E4FDE4B-EC51-42B5-A1AB-B92274551D1D}" presName="node" presStyleLbl="node1" presStyleIdx="1" presStyleCnt="6">
        <dgm:presLayoutVars>
          <dgm:bulletEnabled val="1"/>
        </dgm:presLayoutVars>
      </dgm:prSet>
      <dgm:spPr/>
    </dgm:pt>
    <dgm:pt modelId="{E5C026FD-3AB2-4128-B5DA-7129681DE3FE}" type="pres">
      <dgm:prSet presAssocID="{F86E0779-ED4E-4EDB-82FE-460E781A239B}" presName="sibTrans" presStyleLbl="sibTrans1D1" presStyleIdx="1" presStyleCnt="5"/>
      <dgm:spPr/>
    </dgm:pt>
    <dgm:pt modelId="{93175092-65AE-43B4-AA64-A1E7670C62A7}" type="pres">
      <dgm:prSet presAssocID="{F86E0779-ED4E-4EDB-82FE-460E781A239B}" presName="connectorText" presStyleLbl="sibTrans1D1" presStyleIdx="1" presStyleCnt="5"/>
      <dgm:spPr/>
    </dgm:pt>
    <dgm:pt modelId="{766221F1-C56A-4860-A81F-E4E234188F37}" type="pres">
      <dgm:prSet presAssocID="{081BC398-E35E-4E05-9389-6475A369A976}" presName="node" presStyleLbl="node1" presStyleIdx="2" presStyleCnt="6">
        <dgm:presLayoutVars>
          <dgm:bulletEnabled val="1"/>
        </dgm:presLayoutVars>
      </dgm:prSet>
      <dgm:spPr/>
    </dgm:pt>
    <dgm:pt modelId="{7010B02A-E8B6-454D-9D37-7EF0BBCF887D}" type="pres">
      <dgm:prSet presAssocID="{33988846-B79C-46C7-BCFD-EFD89836C312}" presName="sibTrans" presStyleLbl="sibTrans1D1" presStyleIdx="2" presStyleCnt="5"/>
      <dgm:spPr/>
    </dgm:pt>
    <dgm:pt modelId="{68500D6F-768B-4732-8C3B-4595BB58E200}" type="pres">
      <dgm:prSet presAssocID="{33988846-B79C-46C7-BCFD-EFD89836C312}" presName="connectorText" presStyleLbl="sibTrans1D1" presStyleIdx="2" presStyleCnt="5"/>
      <dgm:spPr/>
    </dgm:pt>
    <dgm:pt modelId="{294C8464-B4CE-40D1-AE7A-325BE8A64B95}" type="pres">
      <dgm:prSet presAssocID="{5269443A-B238-4ED0-A0C7-004C5C8C478E}" presName="node" presStyleLbl="node1" presStyleIdx="3" presStyleCnt="6">
        <dgm:presLayoutVars>
          <dgm:bulletEnabled val="1"/>
        </dgm:presLayoutVars>
      </dgm:prSet>
      <dgm:spPr/>
    </dgm:pt>
    <dgm:pt modelId="{06DF8AC4-9754-468B-AB11-6694F27585F0}" type="pres">
      <dgm:prSet presAssocID="{94848D97-9BEC-49C4-9689-1B490905AB18}" presName="sibTrans" presStyleLbl="sibTrans1D1" presStyleIdx="3" presStyleCnt="5"/>
      <dgm:spPr/>
    </dgm:pt>
    <dgm:pt modelId="{89E3E58A-7223-4027-9E9A-0C558C9B97C4}" type="pres">
      <dgm:prSet presAssocID="{94848D97-9BEC-49C4-9689-1B490905AB18}" presName="connectorText" presStyleLbl="sibTrans1D1" presStyleIdx="3" presStyleCnt="5"/>
      <dgm:spPr/>
    </dgm:pt>
    <dgm:pt modelId="{4EE740BC-D3E9-4E20-8F69-B4963E2A8EEA}" type="pres">
      <dgm:prSet presAssocID="{33BD0BD1-4B02-4BDB-B6A9-E56DFBAB33E3}" presName="node" presStyleLbl="node1" presStyleIdx="4" presStyleCnt="6">
        <dgm:presLayoutVars>
          <dgm:bulletEnabled val="1"/>
        </dgm:presLayoutVars>
      </dgm:prSet>
      <dgm:spPr/>
    </dgm:pt>
    <dgm:pt modelId="{C8A51453-993A-4714-B3E7-4A66DDA5F4A5}" type="pres">
      <dgm:prSet presAssocID="{FEF6424E-7386-4CA3-BDF1-964588063737}" presName="sibTrans" presStyleLbl="sibTrans1D1" presStyleIdx="4" presStyleCnt="5"/>
      <dgm:spPr/>
    </dgm:pt>
    <dgm:pt modelId="{71249B2B-8946-4377-901E-FBCCC3B6FB37}" type="pres">
      <dgm:prSet presAssocID="{FEF6424E-7386-4CA3-BDF1-964588063737}" presName="connectorText" presStyleLbl="sibTrans1D1" presStyleIdx="4" presStyleCnt="5"/>
      <dgm:spPr/>
    </dgm:pt>
    <dgm:pt modelId="{9ABA3779-BA7A-4FF2-B21E-839EF62C5B46}" type="pres">
      <dgm:prSet presAssocID="{66322A99-1109-4567-9BA3-FE44BB62C807}" presName="node" presStyleLbl="node1" presStyleIdx="5" presStyleCnt="6">
        <dgm:presLayoutVars>
          <dgm:bulletEnabled val="1"/>
        </dgm:presLayoutVars>
      </dgm:prSet>
      <dgm:spPr/>
    </dgm:pt>
  </dgm:ptLst>
  <dgm:cxnLst>
    <dgm:cxn modelId="{AA1D9E21-5189-4859-B5B1-D0513AC88386}" type="presOf" srcId="{5269443A-B238-4ED0-A0C7-004C5C8C478E}" destId="{294C8464-B4CE-40D1-AE7A-325BE8A64B95}" srcOrd="0" destOrd="0" presId="urn:microsoft.com/office/officeart/2016/7/layout/RepeatingBendingProcessNew"/>
    <dgm:cxn modelId="{E0483722-09DF-402D-97AF-E3F4E475EACE}" srcId="{05CDDEA5-198D-4067-81CA-2F6269713906}" destId="{2E4FDE4B-EC51-42B5-A1AB-B92274551D1D}" srcOrd="1" destOrd="0" parTransId="{1A099302-3C57-4336-811C-68595FBE35C0}" sibTransId="{F86E0779-ED4E-4EDB-82FE-460E781A239B}"/>
    <dgm:cxn modelId="{51A29927-ECCC-49A7-8D12-4D67263406A9}" type="presOf" srcId="{33988846-B79C-46C7-BCFD-EFD89836C312}" destId="{7010B02A-E8B6-454D-9D37-7EF0BBCF887D}" srcOrd="0" destOrd="0" presId="urn:microsoft.com/office/officeart/2016/7/layout/RepeatingBendingProcessNew"/>
    <dgm:cxn modelId="{B3141D35-4DC6-45FC-930C-DF0F24BA506B}" type="presOf" srcId="{2E4FDE4B-EC51-42B5-A1AB-B92274551D1D}" destId="{BD22E7DD-9C58-4E26-94CC-D6D3E3FCC8D7}" srcOrd="0" destOrd="0" presId="urn:microsoft.com/office/officeart/2016/7/layout/RepeatingBendingProcessNew"/>
    <dgm:cxn modelId="{D9C33639-0E1A-4AA9-B044-5946B5F7FF63}" type="presOf" srcId="{94848D97-9BEC-49C4-9689-1B490905AB18}" destId="{89E3E58A-7223-4027-9E9A-0C558C9B97C4}" srcOrd="1" destOrd="0" presId="urn:microsoft.com/office/officeart/2016/7/layout/RepeatingBendingProcessNew"/>
    <dgm:cxn modelId="{6AECC83D-6B28-4872-B165-38CFFADC9AAB}" type="presOf" srcId="{C65100BB-33B6-44F0-8D2B-2833E05F8617}" destId="{93733BAB-9366-45D8-BA77-89B80DFB27BD}" srcOrd="1" destOrd="0" presId="urn:microsoft.com/office/officeart/2016/7/layout/RepeatingBendingProcessNew"/>
    <dgm:cxn modelId="{22C9CA41-E387-4156-B5DD-879880E2220B}" type="presOf" srcId="{FEF6424E-7386-4CA3-BDF1-964588063737}" destId="{71249B2B-8946-4377-901E-FBCCC3B6FB37}" srcOrd="1" destOrd="0" presId="urn:microsoft.com/office/officeart/2016/7/layout/RepeatingBendingProcessNew"/>
    <dgm:cxn modelId="{FAB3DE43-3057-40C3-BE70-141BDB31EDEE}" type="presOf" srcId="{33BD0BD1-4B02-4BDB-B6A9-E56DFBAB33E3}" destId="{4EE740BC-D3E9-4E20-8F69-B4963E2A8EEA}" srcOrd="0" destOrd="0" presId="urn:microsoft.com/office/officeart/2016/7/layout/RepeatingBendingProcessNew"/>
    <dgm:cxn modelId="{F2D98546-5589-4BB8-90BC-F241FDD5AE0D}" srcId="{05CDDEA5-198D-4067-81CA-2F6269713906}" destId="{66322A99-1109-4567-9BA3-FE44BB62C807}" srcOrd="5" destOrd="0" parTransId="{DCFFBB0E-AA78-434F-BF26-7E5369354EB2}" sibTransId="{47DF03BE-FD37-4A12-AB0E-796C0F4A986F}"/>
    <dgm:cxn modelId="{8C73E04A-45DC-42A3-999D-94DB2DDE3E6B}" type="presOf" srcId="{FC6A234C-7278-4FEE-9CFE-E35D8CDD6BDC}" destId="{6029B529-ED4F-4899-95D4-36EFFB968806}" srcOrd="0" destOrd="0" presId="urn:microsoft.com/office/officeart/2016/7/layout/RepeatingBendingProcessNew"/>
    <dgm:cxn modelId="{D80AA84C-782D-4805-AC60-621F6BF1D238}" type="presOf" srcId="{94848D97-9BEC-49C4-9689-1B490905AB18}" destId="{06DF8AC4-9754-468B-AB11-6694F27585F0}" srcOrd="0" destOrd="0" presId="urn:microsoft.com/office/officeart/2016/7/layout/RepeatingBendingProcessNew"/>
    <dgm:cxn modelId="{023C894D-40DF-448B-9549-CCFD3A924258}" type="presOf" srcId="{33988846-B79C-46C7-BCFD-EFD89836C312}" destId="{68500D6F-768B-4732-8C3B-4595BB58E200}" srcOrd="1" destOrd="0" presId="urn:microsoft.com/office/officeart/2016/7/layout/RepeatingBendingProcessNew"/>
    <dgm:cxn modelId="{AFD3C650-3FE2-44AB-AEA0-589A4BABBEF0}" type="presOf" srcId="{FEF6424E-7386-4CA3-BDF1-964588063737}" destId="{C8A51453-993A-4714-B3E7-4A66DDA5F4A5}" srcOrd="0" destOrd="0" presId="urn:microsoft.com/office/officeart/2016/7/layout/RepeatingBendingProcessNew"/>
    <dgm:cxn modelId="{3430DE88-FD21-4750-8DEB-E213B57415E9}" srcId="{05CDDEA5-198D-4067-81CA-2F6269713906}" destId="{5269443A-B238-4ED0-A0C7-004C5C8C478E}" srcOrd="3" destOrd="0" parTransId="{4AC072C3-2DC0-4484-9CCC-C201D78186BB}" sibTransId="{94848D97-9BEC-49C4-9689-1B490905AB18}"/>
    <dgm:cxn modelId="{FEDC8691-C904-450D-B553-C6C855BC7F41}" type="presOf" srcId="{C65100BB-33B6-44F0-8D2B-2833E05F8617}" destId="{1B8D523D-32E2-4630-AAE8-6574D1060AC6}" srcOrd="0" destOrd="0" presId="urn:microsoft.com/office/officeart/2016/7/layout/RepeatingBendingProcessNew"/>
    <dgm:cxn modelId="{2B94869F-4DB3-4858-8687-2ADAEC96B273}" type="presOf" srcId="{66322A99-1109-4567-9BA3-FE44BB62C807}" destId="{9ABA3779-BA7A-4FF2-B21E-839EF62C5B46}" srcOrd="0" destOrd="0" presId="urn:microsoft.com/office/officeart/2016/7/layout/RepeatingBendingProcessNew"/>
    <dgm:cxn modelId="{4D65C5CB-4EE8-4B7C-9540-5F404B5B49FD}" type="presOf" srcId="{F86E0779-ED4E-4EDB-82FE-460E781A239B}" destId="{93175092-65AE-43B4-AA64-A1E7670C62A7}" srcOrd="1" destOrd="0" presId="urn:microsoft.com/office/officeart/2016/7/layout/RepeatingBendingProcessNew"/>
    <dgm:cxn modelId="{E49EEFD5-DBE7-474E-9D41-6DB42CED1FA6}" srcId="{05CDDEA5-198D-4067-81CA-2F6269713906}" destId="{081BC398-E35E-4E05-9389-6475A369A976}" srcOrd="2" destOrd="0" parTransId="{6BF73B89-F638-42D2-8E01-32FDC0EFE7D7}" sibTransId="{33988846-B79C-46C7-BCFD-EFD89836C312}"/>
    <dgm:cxn modelId="{9F0C08DD-5FC8-463D-8E79-CD874941883F}" type="presOf" srcId="{05CDDEA5-198D-4067-81CA-2F6269713906}" destId="{A31C90CF-4D46-4102-AA7D-4B9AE481AEE9}" srcOrd="0" destOrd="0" presId="urn:microsoft.com/office/officeart/2016/7/layout/RepeatingBendingProcessNew"/>
    <dgm:cxn modelId="{ACA220E3-DA33-443A-A1F7-8E6496236A89}" srcId="{05CDDEA5-198D-4067-81CA-2F6269713906}" destId="{FC6A234C-7278-4FEE-9CFE-E35D8CDD6BDC}" srcOrd="0" destOrd="0" parTransId="{0F3C452C-B75D-4984-AEA8-75D2784BC949}" sibTransId="{C65100BB-33B6-44F0-8D2B-2833E05F8617}"/>
    <dgm:cxn modelId="{837CFCED-2BCF-4079-8202-074B53A6D2AC}" type="presOf" srcId="{F86E0779-ED4E-4EDB-82FE-460E781A239B}" destId="{E5C026FD-3AB2-4128-B5DA-7129681DE3FE}" srcOrd="0" destOrd="0" presId="urn:microsoft.com/office/officeart/2016/7/layout/RepeatingBendingProcessNew"/>
    <dgm:cxn modelId="{4A1461F9-EF01-4E15-A0E8-EABCBF336707}" type="presOf" srcId="{081BC398-E35E-4E05-9389-6475A369A976}" destId="{766221F1-C56A-4860-A81F-E4E234188F37}" srcOrd="0" destOrd="0" presId="urn:microsoft.com/office/officeart/2016/7/layout/RepeatingBendingProcessNew"/>
    <dgm:cxn modelId="{6913BFFB-1983-4C58-9A23-432195B58D9C}" srcId="{05CDDEA5-198D-4067-81CA-2F6269713906}" destId="{33BD0BD1-4B02-4BDB-B6A9-E56DFBAB33E3}" srcOrd="4" destOrd="0" parTransId="{48EF7806-B229-4003-B94E-50C316C7B192}" sibTransId="{FEF6424E-7386-4CA3-BDF1-964588063737}"/>
    <dgm:cxn modelId="{6153DD24-2EE1-4C07-B91C-D113C240FC69}" type="presParOf" srcId="{A31C90CF-4D46-4102-AA7D-4B9AE481AEE9}" destId="{6029B529-ED4F-4899-95D4-36EFFB968806}" srcOrd="0" destOrd="0" presId="urn:microsoft.com/office/officeart/2016/7/layout/RepeatingBendingProcessNew"/>
    <dgm:cxn modelId="{13EFD280-3491-4573-9FDD-9EBBF2D2AB0C}" type="presParOf" srcId="{A31C90CF-4D46-4102-AA7D-4B9AE481AEE9}" destId="{1B8D523D-32E2-4630-AAE8-6574D1060AC6}" srcOrd="1" destOrd="0" presId="urn:microsoft.com/office/officeart/2016/7/layout/RepeatingBendingProcessNew"/>
    <dgm:cxn modelId="{9DDA9651-2E6B-4E5A-82E9-28D27F1950A4}" type="presParOf" srcId="{1B8D523D-32E2-4630-AAE8-6574D1060AC6}" destId="{93733BAB-9366-45D8-BA77-89B80DFB27BD}" srcOrd="0" destOrd="0" presId="urn:microsoft.com/office/officeart/2016/7/layout/RepeatingBendingProcessNew"/>
    <dgm:cxn modelId="{699F3147-1C27-4706-A5A2-E8933437CB3D}" type="presParOf" srcId="{A31C90CF-4D46-4102-AA7D-4B9AE481AEE9}" destId="{BD22E7DD-9C58-4E26-94CC-D6D3E3FCC8D7}" srcOrd="2" destOrd="0" presId="urn:microsoft.com/office/officeart/2016/7/layout/RepeatingBendingProcessNew"/>
    <dgm:cxn modelId="{9A317819-B5D2-4837-AF3E-94D56060F28C}" type="presParOf" srcId="{A31C90CF-4D46-4102-AA7D-4B9AE481AEE9}" destId="{E5C026FD-3AB2-4128-B5DA-7129681DE3FE}" srcOrd="3" destOrd="0" presId="urn:microsoft.com/office/officeart/2016/7/layout/RepeatingBendingProcessNew"/>
    <dgm:cxn modelId="{5EBE8F2C-B220-4468-AC9F-F973FA95150F}" type="presParOf" srcId="{E5C026FD-3AB2-4128-B5DA-7129681DE3FE}" destId="{93175092-65AE-43B4-AA64-A1E7670C62A7}" srcOrd="0" destOrd="0" presId="urn:microsoft.com/office/officeart/2016/7/layout/RepeatingBendingProcessNew"/>
    <dgm:cxn modelId="{54CE75C9-AD46-428B-B390-5A8F0FCF8C0C}" type="presParOf" srcId="{A31C90CF-4D46-4102-AA7D-4B9AE481AEE9}" destId="{766221F1-C56A-4860-A81F-E4E234188F37}" srcOrd="4" destOrd="0" presId="urn:microsoft.com/office/officeart/2016/7/layout/RepeatingBendingProcessNew"/>
    <dgm:cxn modelId="{8840D0D4-829A-432D-8940-249C9EBED987}" type="presParOf" srcId="{A31C90CF-4D46-4102-AA7D-4B9AE481AEE9}" destId="{7010B02A-E8B6-454D-9D37-7EF0BBCF887D}" srcOrd="5" destOrd="0" presId="urn:microsoft.com/office/officeart/2016/7/layout/RepeatingBendingProcessNew"/>
    <dgm:cxn modelId="{C47E940E-8016-4B8F-ADDA-B41E01879F62}" type="presParOf" srcId="{7010B02A-E8B6-454D-9D37-7EF0BBCF887D}" destId="{68500D6F-768B-4732-8C3B-4595BB58E200}" srcOrd="0" destOrd="0" presId="urn:microsoft.com/office/officeart/2016/7/layout/RepeatingBendingProcessNew"/>
    <dgm:cxn modelId="{2DC10620-9CC1-41A1-8A5B-E513094DC8EF}" type="presParOf" srcId="{A31C90CF-4D46-4102-AA7D-4B9AE481AEE9}" destId="{294C8464-B4CE-40D1-AE7A-325BE8A64B95}" srcOrd="6" destOrd="0" presId="urn:microsoft.com/office/officeart/2016/7/layout/RepeatingBendingProcessNew"/>
    <dgm:cxn modelId="{6ED0FA9F-7389-477B-9E0A-F46D0B27323B}" type="presParOf" srcId="{A31C90CF-4D46-4102-AA7D-4B9AE481AEE9}" destId="{06DF8AC4-9754-468B-AB11-6694F27585F0}" srcOrd="7" destOrd="0" presId="urn:microsoft.com/office/officeart/2016/7/layout/RepeatingBendingProcessNew"/>
    <dgm:cxn modelId="{25A1843F-D89E-42F4-A287-070DF66FE02B}" type="presParOf" srcId="{06DF8AC4-9754-468B-AB11-6694F27585F0}" destId="{89E3E58A-7223-4027-9E9A-0C558C9B97C4}" srcOrd="0" destOrd="0" presId="urn:microsoft.com/office/officeart/2016/7/layout/RepeatingBendingProcessNew"/>
    <dgm:cxn modelId="{962E5C3D-97F8-40A0-8EE0-9DC72720253B}" type="presParOf" srcId="{A31C90CF-4D46-4102-AA7D-4B9AE481AEE9}" destId="{4EE740BC-D3E9-4E20-8F69-B4963E2A8EEA}" srcOrd="8" destOrd="0" presId="urn:microsoft.com/office/officeart/2016/7/layout/RepeatingBendingProcessNew"/>
    <dgm:cxn modelId="{4EE117E8-F9CD-440F-944D-4988BF2E62B6}" type="presParOf" srcId="{A31C90CF-4D46-4102-AA7D-4B9AE481AEE9}" destId="{C8A51453-993A-4714-B3E7-4A66DDA5F4A5}" srcOrd="9" destOrd="0" presId="urn:microsoft.com/office/officeart/2016/7/layout/RepeatingBendingProcessNew"/>
    <dgm:cxn modelId="{522ACD9F-0247-47A6-8953-06349AE36C80}" type="presParOf" srcId="{C8A51453-993A-4714-B3E7-4A66DDA5F4A5}" destId="{71249B2B-8946-4377-901E-FBCCC3B6FB37}" srcOrd="0" destOrd="0" presId="urn:microsoft.com/office/officeart/2016/7/layout/RepeatingBendingProcessNew"/>
    <dgm:cxn modelId="{4B9260BD-55AD-4CCD-81A3-FF88826F0DE1}" type="presParOf" srcId="{A31C90CF-4D46-4102-AA7D-4B9AE481AEE9}" destId="{9ABA3779-BA7A-4FF2-B21E-839EF62C5B46}" srcOrd="10" destOrd="0" presId="urn:microsoft.com/office/officeart/2016/7/layout/RepeatingBendingProcessNew"/>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5538404-84DC-41ED-92F0-5EE8046B53D6}"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8A88FD3D-C0E1-47A0-ABBE-830FE2F93517}">
      <dgm:prSet custT="1"/>
      <dgm:spPr/>
      <dgm:t>
        <a:bodyPr/>
        <a:lstStyle/>
        <a:p>
          <a:pPr>
            <a:lnSpc>
              <a:spcPct val="100000"/>
            </a:lnSpc>
          </a:pPr>
          <a:r>
            <a:rPr lang="it-IT" sz="2000" dirty="0">
              <a:latin typeface="Times New Roman" panose="02020603050405020304" pitchFamily="18" charset="0"/>
              <a:cs typeface="Times New Roman" panose="02020603050405020304" pitchFamily="18" charset="0"/>
            </a:rPr>
            <a:t>Strengthening Institutional Coordination and Oversight through National Debt Governance Councils(NDGC)</a:t>
          </a:r>
          <a:endParaRPr lang="en-US" sz="2000" dirty="0">
            <a:latin typeface="Times New Roman" panose="02020603050405020304" pitchFamily="18" charset="0"/>
            <a:cs typeface="Times New Roman" panose="02020603050405020304" pitchFamily="18" charset="0"/>
          </a:endParaRPr>
        </a:p>
      </dgm:t>
    </dgm:pt>
    <dgm:pt modelId="{C21C91D4-8B11-45AA-983C-354E56FDADE3}" type="parTrans" cxnId="{0605A705-B543-4734-8F1D-2E34A7167FF4}">
      <dgm:prSet/>
      <dgm:spPr/>
      <dgm:t>
        <a:bodyPr/>
        <a:lstStyle/>
        <a:p>
          <a:endParaRPr lang="en-US" sz="2000">
            <a:latin typeface="Times New Roman" panose="02020603050405020304" pitchFamily="18" charset="0"/>
            <a:cs typeface="Times New Roman" panose="02020603050405020304" pitchFamily="18" charset="0"/>
          </a:endParaRPr>
        </a:p>
      </dgm:t>
    </dgm:pt>
    <dgm:pt modelId="{9D4EF868-6BFD-496D-ABA5-8FF56D2D6F06}" type="sibTrans" cxnId="{0605A705-B543-4734-8F1D-2E34A7167FF4}">
      <dgm:prSet/>
      <dgm:spPr/>
      <dgm:t>
        <a:bodyPr/>
        <a:lstStyle/>
        <a:p>
          <a:endParaRPr lang="en-US" sz="2000">
            <a:latin typeface="Times New Roman" panose="02020603050405020304" pitchFamily="18" charset="0"/>
            <a:cs typeface="Times New Roman" panose="02020603050405020304" pitchFamily="18" charset="0"/>
          </a:endParaRPr>
        </a:p>
      </dgm:t>
    </dgm:pt>
    <dgm:pt modelId="{1710E908-E58E-44F8-8AF4-7C1202DA7D9C}">
      <dgm:prSet custT="1"/>
      <dgm:spPr/>
      <dgm:t>
        <a:bodyPr/>
        <a:lstStyle/>
        <a:p>
          <a:pPr>
            <a:lnSpc>
              <a:spcPct val="100000"/>
            </a:lnSpc>
          </a:pPr>
          <a:r>
            <a:rPr lang="it-IT" sz="2000" dirty="0">
              <a:latin typeface="Times New Roman" panose="02020603050405020304" pitchFamily="18" charset="0"/>
              <a:cs typeface="Times New Roman" panose="02020603050405020304" pitchFamily="18" charset="0"/>
            </a:rPr>
            <a:t>Enact/Update </a:t>
          </a:r>
          <a:r>
            <a:rPr lang="en-US" sz="2000" dirty="0">
              <a:latin typeface="Times New Roman" panose="02020603050405020304" pitchFamily="18" charset="0"/>
              <a:cs typeface="Times New Roman" panose="02020603050405020304" pitchFamily="18" charset="0"/>
            </a:rPr>
            <a:t>Comprehensive Debt Governance Framework Laws</a:t>
          </a:r>
        </a:p>
      </dgm:t>
    </dgm:pt>
    <dgm:pt modelId="{823AE53C-6C35-44A6-B847-684D0B575ECA}" type="parTrans" cxnId="{D89C9E2F-E319-4E87-9609-277971A8CA80}">
      <dgm:prSet/>
      <dgm:spPr/>
      <dgm:t>
        <a:bodyPr/>
        <a:lstStyle/>
        <a:p>
          <a:endParaRPr lang="en-US" sz="2000">
            <a:latin typeface="Times New Roman" panose="02020603050405020304" pitchFamily="18" charset="0"/>
            <a:cs typeface="Times New Roman" panose="02020603050405020304" pitchFamily="18" charset="0"/>
          </a:endParaRPr>
        </a:p>
      </dgm:t>
    </dgm:pt>
    <dgm:pt modelId="{E5C11B62-9512-455A-8D77-3DC954B5BF7A}" type="sibTrans" cxnId="{D89C9E2F-E319-4E87-9609-277971A8CA80}">
      <dgm:prSet/>
      <dgm:spPr/>
      <dgm:t>
        <a:bodyPr/>
        <a:lstStyle/>
        <a:p>
          <a:endParaRPr lang="en-US" sz="2000">
            <a:latin typeface="Times New Roman" panose="02020603050405020304" pitchFamily="18" charset="0"/>
            <a:cs typeface="Times New Roman" panose="02020603050405020304" pitchFamily="18" charset="0"/>
          </a:endParaRPr>
        </a:p>
      </dgm:t>
    </dgm:pt>
    <dgm:pt modelId="{516116F4-EDD6-482B-AB34-B085448E8928}">
      <dgm:prSet custT="1"/>
      <dgm:spPr/>
      <dgm:t>
        <a:bodyPr/>
        <a:lstStyle/>
        <a:p>
          <a:pPr>
            <a:lnSpc>
              <a:spcPct val="100000"/>
            </a:lnSpc>
          </a:pPr>
          <a:r>
            <a:rPr lang="it-IT" sz="2000">
              <a:latin typeface="Times New Roman" panose="02020603050405020304" pitchFamily="18" charset="0"/>
              <a:cs typeface="Times New Roman" panose="02020603050405020304" pitchFamily="18" charset="0"/>
            </a:rPr>
            <a:t>Building Inhouse Technical Capacity for DMOs and Modernizing Data Systems</a:t>
          </a:r>
          <a:endParaRPr lang="en-US" sz="2000">
            <a:latin typeface="Times New Roman" panose="02020603050405020304" pitchFamily="18" charset="0"/>
            <a:cs typeface="Times New Roman" panose="02020603050405020304" pitchFamily="18" charset="0"/>
          </a:endParaRPr>
        </a:p>
      </dgm:t>
    </dgm:pt>
    <dgm:pt modelId="{6BFCDCBF-518E-4427-BF02-FF01ABB0FF9A}" type="parTrans" cxnId="{4E637DC7-A4C0-48BB-8678-5AAADCC5DBE3}">
      <dgm:prSet/>
      <dgm:spPr/>
      <dgm:t>
        <a:bodyPr/>
        <a:lstStyle/>
        <a:p>
          <a:endParaRPr lang="en-US" sz="2000">
            <a:latin typeface="Times New Roman" panose="02020603050405020304" pitchFamily="18" charset="0"/>
            <a:cs typeface="Times New Roman" panose="02020603050405020304" pitchFamily="18" charset="0"/>
          </a:endParaRPr>
        </a:p>
      </dgm:t>
    </dgm:pt>
    <dgm:pt modelId="{3F5D4EE6-17ED-4A1D-8CDA-C5383819DA37}" type="sibTrans" cxnId="{4E637DC7-A4C0-48BB-8678-5AAADCC5DBE3}">
      <dgm:prSet/>
      <dgm:spPr/>
      <dgm:t>
        <a:bodyPr/>
        <a:lstStyle/>
        <a:p>
          <a:endParaRPr lang="en-US" sz="2000">
            <a:latin typeface="Times New Roman" panose="02020603050405020304" pitchFamily="18" charset="0"/>
            <a:cs typeface="Times New Roman" panose="02020603050405020304" pitchFamily="18" charset="0"/>
          </a:endParaRPr>
        </a:p>
      </dgm:t>
    </dgm:pt>
    <dgm:pt modelId="{177044CF-569A-4A59-81AD-4757C7ED7C71}">
      <dgm:prSet custT="1"/>
      <dgm:spPr/>
      <dgm:t>
        <a:bodyPr/>
        <a:lstStyle/>
        <a:p>
          <a:pPr>
            <a:lnSpc>
              <a:spcPct val="100000"/>
            </a:lnSpc>
          </a:pPr>
          <a:r>
            <a:rPr lang="en-US" sz="2000" dirty="0">
              <a:latin typeface="Times New Roman" panose="02020603050405020304" pitchFamily="18" charset="0"/>
              <a:cs typeface="Times New Roman" panose="02020603050405020304" pitchFamily="18" charset="0"/>
            </a:rPr>
            <a:t>Introducing Fiscal Neutrality Clauses ( Esp. During electoral periods) and Depoliticize SOE Oversight</a:t>
          </a:r>
        </a:p>
      </dgm:t>
    </dgm:pt>
    <dgm:pt modelId="{E287B78C-1A0D-4F29-8565-83255AB0BAA9}" type="parTrans" cxnId="{EDCA3D84-FC31-4182-A5FE-F5C0AD507C5B}">
      <dgm:prSet/>
      <dgm:spPr/>
      <dgm:t>
        <a:bodyPr/>
        <a:lstStyle/>
        <a:p>
          <a:endParaRPr lang="en-US" sz="2000">
            <a:latin typeface="Times New Roman" panose="02020603050405020304" pitchFamily="18" charset="0"/>
            <a:cs typeface="Times New Roman" panose="02020603050405020304" pitchFamily="18" charset="0"/>
          </a:endParaRPr>
        </a:p>
      </dgm:t>
    </dgm:pt>
    <dgm:pt modelId="{B468B917-CEA3-4E5B-AC78-9A38A1A04BA2}" type="sibTrans" cxnId="{EDCA3D84-FC31-4182-A5FE-F5C0AD507C5B}">
      <dgm:prSet/>
      <dgm:spPr/>
      <dgm:t>
        <a:bodyPr/>
        <a:lstStyle/>
        <a:p>
          <a:endParaRPr lang="en-US" sz="2000">
            <a:latin typeface="Times New Roman" panose="02020603050405020304" pitchFamily="18" charset="0"/>
            <a:cs typeface="Times New Roman" panose="02020603050405020304" pitchFamily="18" charset="0"/>
          </a:endParaRPr>
        </a:p>
      </dgm:t>
    </dgm:pt>
    <dgm:pt modelId="{0DB820B3-2570-4DF9-8DA7-A5DE5737594B}">
      <dgm:prSet custT="1"/>
      <dgm:spPr/>
      <dgm:t>
        <a:bodyPr/>
        <a:lstStyle/>
        <a:p>
          <a:pPr>
            <a:lnSpc>
              <a:spcPct val="100000"/>
            </a:lnSpc>
          </a:pPr>
          <a:r>
            <a:rPr lang="en-US" sz="2000">
              <a:latin typeface="Times New Roman" panose="02020603050405020304" pitchFamily="18" charset="0"/>
              <a:cs typeface="Times New Roman" panose="02020603050405020304" pitchFamily="18" charset="0"/>
            </a:rPr>
            <a:t>Create Integrated Debt Dashboards for Transparency( incl. central, subnational, and SOE debt data)</a:t>
          </a:r>
        </a:p>
      </dgm:t>
    </dgm:pt>
    <dgm:pt modelId="{AFF8333F-6339-4A67-81A8-F52853A46DA2}" type="parTrans" cxnId="{A3AD0616-5390-4662-A267-46AD6584FF5A}">
      <dgm:prSet/>
      <dgm:spPr/>
      <dgm:t>
        <a:bodyPr/>
        <a:lstStyle/>
        <a:p>
          <a:endParaRPr lang="en-US" sz="2000">
            <a:latin typeface="Times New Roman" panose="02020603050405020304" pitchFamily="18" charset="0"/>
            <a:cs typeface="Times New Roman" panose="02020603050405020304" pitchFamily="18" charset="0"/>
          </a:endParaRPr>
        </a:p>
      </dgm:t>
    </dgm:pt>
    <dgm:pt modelId="{F9FFBA34-C0CA-4AB2-A53C-D0DFE53DC842}" type="sibTrans" cxnId="{A3AD0616-5390-4662-A267-46AD6584FF5A}">
      <dgm:prSet/>
      <dgm:spPr/>
      <dgm:t>
        <a:bodyPr/>
        <a:lstStyle/>
        <a:p>
          <a:endParaRPr lang="en-US" sz="2000">
            <a:latin typeface="Times New Roman" panose="02020603050405020304" pitchFamily="18" charset="0"/>
            <a:cs typeface="Times New Roman" panose="02020603050405020304" pitchFamily="18" charset="0"/>
          </a:endParaRPr>
        </a:p>
      </dgm:t>
    </dgm:pt>
    <dgm:pt modelId="{81F9EFD6-1E29-4158-94E0-FAC98C69D189}">
      <dgm:prSet custT="1"/>
      <dgm:spPr/>
      <dgm:t>
        <a:bodyPr/>
        <a:lstStyle/>
        <a:p>
          <a:pPr>
            <a:lnSpc>
              <a:spcPct val="100000"/>
            </a:lnSpc>
          </a:pPr>
          <a:r>
            <a:rPr lang="en-US" sz="2000">
              <a:latin typeface="Times New Roman" panose="02020603050405020304" pitchFamily="18" charset="0"/>
              <a:cs typeface="Times New Roman" panose="02020603050405020304" pitchFamily="18" charset="0"/>
            </a:rPr>
            <a:t>Institutionalize Parliamentary Debt Review Panels (PDRPs)</a:t>
          </a:r>
        </a:p>
      </dgm:t>
    </dgm:pt>
    <dgm:pt modelId="{69E73F2F-E380-417F-BE2C-B3C967566AD4}" type="parTrans" cxnId="{9CE00428-FCB1-4B63-9F65-550DBD0153BB}">
      <dgm:prSet/>
      <dgm:spPr/>
      <dgm:t>
        <a:bodyPr/>
        <a:lstStyle/>
        <a:p>
          <a:endParaRPr lang="en-US" sz="2000">
            <a:latin typeface="Times New Roman" panose="02020603050405020304" pitchFamily="18" charset="0"/>
            <a:cs typeface="Times New Roman" panose="02020603050405020304" pitchFamily="18" charset="0"/>
          </a:endParaRPr>
        </a:p>
      </dgm:t>
    </dgm:pt>
    <dgm:pt modelId="{DE9F7F53-6895-4169-91D7-04AE9988E6A6}" type="sibTrans" cxnId="{9CE00428-FCB1-4B63-9F65-550DBD0153BB}">
      <dgm:prSet/>
      <dgm:spPr/>
      <dgm:t>
        <a:bodyPr/>
        <a:lstStyle/>
        <a:p>
          <a:endParaRPr lang="en-US" sz="2000">
            <a:latin typeface="Times New Roman" panose="02020603050405020304" pitchFamily="18" charset="0"/>
            <a:cs typeface="Times New Roman" panose="02020603050405020304" pitchFamily="18" charset="0"/>
          </a:endParaRPr>
        </a:p>
      </dgm:t>
    </dgm:pt>
    <dgm:pt modelId="{FE72C4FB-563C-4D62-9F6A-2B1E2E0D9A89}">
      <dgm:prSet custT="1"/>
      <dgm:spPr/>
      <dgm:t>
        <a:bodyPr/>
        <a:lstStyle/>
        <a:p>
          <a:pPr>
            <a:lnSpc>
              <a:spcPct val="100000"/>
            </a:lnSpc>
          </a:pPr>
          <a:r>
            <a:rPr lang="en-US" sz="2000" dirty="0">
              <a:latin typeface="Times New Roman" panose="02020603050405020304" pitchFamily="18" charset="0"/>
              <a:cs typeface="Times New Roman" panose="02020603050405020304" pitchFamily="18" charset="0"/>
            </a:rPr>
            <a:t>Align National Debt Strategies with Global Governance Standards</a:t>
          </a:r>
        </a:p>
      </dgm:t>
    </dgm:pt>
    <dgm:pt modelId="{9F9FC423-F697-4B20-A72F-EC7A21D6AC3A}" type="parTrans" cxnId="{786292B6-1E91-4663-9D97-479306F89288}">
      <dgm:prSet/>
      <dgm:spPr/>
      <dgm:t>
        <a:bodyPr/>
        <a:lstStyle/>
        <a:p>
          <a:endParaRPr lang="en-US" sz="2000">
            <a:latin typeface="Times New Roman" panose="02020603050405020304" pitchFamily="18" charset="0"/>
            <a:cs typeface="Times New Roman" panose="02020603050405020304" pitchFamily="18" charset="0"/>
          </a:endParaRPr>
        </a:p>
      </dgm:t>
    </dgm:pt>
    <dgm:pt modelId="{914069BC-B70B-4A86-9CD4-469FD4A7B314}" type="sibTrans" cxnId="{786292B6-1E91-4663-9D97-479306F89288}">
      <dgm:prSet/>
      <dgm:spPr/>
      <dgm:t>
        <a:bodyPr/>
        <a:lstStyle/>
        <a:p>
          <a:endParaRPr lang="en-US" sz="2000">
            <a:latin typeface="Times New Roman" panose="02020603050405020304" pitchFamily="18" charset="0"/>
            <a:cs typeface="Times New Roman" panose="02020603050405020304" pitchFamily="18" charset="0"/>
          </a:endParaRPr>
        </a:p>
      </dgm:t>
    </dgm:pt>
    <dgm:pt modelId="{5B5DA5E7-69ED-4292-BCF8-0BA0AF414EBB}" type="pres">
      <dgm:prSet presAssocID="{25538404-84DC-41ED-92F0-5EE8046B53D6}" presName="root" presStyleCnt="0">
        <dgm:presLayoutVars>
          <dgm:dir/>
          <dgm:resizeHandles val="exact"/>
        </dgm:presLayoutVars>
      </dgm:prSet>
      <dgm:spPr/>
    </dgm:pt>
    <dgm:pt modelId="{5C7EE2A3-785A-42D6-8C2E-D6FDF0064982}" type="pres">
      <dgm:prSet presAssocID="{8A88FD3D-C0E1-47A0-ABBE-830FE2F93517}" presName="compNode" presStyleCnt="0"/>
      <dgm:spPr/>
    </dgm:pt>
    <dgm:pt modelId="{06ED6706-3AB9-4661-A0F7-A4611C1A898A}" type="pres">
      <dgm:prSet presAssocID="{8A88FD3D-C0E1-47A0-ABBE-830FE2F93517}" presName="iconRect" presStyleLbl="node1" presStyleIdx="0"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Bank"/>
        </a:ext>
      </dgm:extLst>
    </dgm:pt>
    <dgm:pt modelId="{2375E135-85BE-4286-BBFB-8603EB90428F}" type="pres">
      <dgm:prSet presAssocID="{8A88FD3D-C0E1-47A0-ABBE-830FE2F93517}" presName="spaceRect" presStyleCnt="0"/>
      <dgm:spPr/>
    </dgm:pt>
    <dgm:pt modelId="{D45F1ED4-3289-49CE-9F7D-C5CE8E650B35}" type="pres">
      <dgm:prSet presAssocID="{8A88FD3D-C0E1-47A0-ABBE-830FE2F93517}" presName="textRect" presStyleLbl="revTx" presStyleIdx="0" presStyleCnt="7" custScaleY="124745">
        <dgm:presLayoutVars>
          <dgm:chMax val="1"/>
          <dgm:chPref val="1"/>
        </dgm:presLayoutVars>
      </dgm:prSet>
      <dgm:spPr/>
    </dgm:pt>
    <dgm:pt modelId="{1C1CE915-B07F-490B-9FC0-8A12E6CFFFFE}" type="pres">
      <dgm:prSet presAssocID="{9D4EF868-6BFD-496D-ABA5-8FF56D2D6F06}" presName="sibTrans" presStyleCnt="0"/>
      <dgm:spPr/>
    </dgm:pt>
    <dgm:pt modelId="{6347CA5C-B971-4E35-9E24-36B53124DD7C}" type="pres">
      <dgm:prSet presAssocID="{1710E908-E58E-44F8-8AF4-7C1202DA7D9C}" presName="compNode" presStyleCnt="0"/>
      <dgm:spPr/>
    </dgm:pt>
    <dgm:pt modelId="{25E99547-69B4-4CAD-AF25-31F68B228A69}" type="pres">
      <dgm:prSet presAssocID="{1710E908-E58E-44F8-8AF4-7C1202DA7D9C}" presName="iconRect" presStyleLbl="node1" presStyleIdx="1"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cales of Justice"/>
        </a:ext>
      </dgm:extLst>
    </dgm:pt>
    <dgm:pt modelId="{7733EF69-5DCC-48FA-8788-2FA61CA8E97A}" type="pres">
      <dgm:prSet presAssocID="{1710E908-E58E-44F8-8AF4-7C1202DA7D9C}" presName="spaceRect" presStyleCnt="0"/>
      <dgm:spPr/>
    </dgm:pt>
    <dgm:pt modelId="{9E1A5502-2A2A-422E-A68F-03FEEDEA5F63}" type="pres">
      <dgm:prSet presAssocID="{1710E908-E58E-44F8-8AF4-7C1202DA7D9C}" presName="textRect" presStyleLbl="revTx" presStyleIdx="1" presStyleCnt="7">
        <dgm:presLayoutVars>
          <dgm:chMax val="1"/>
          <dgm:chPref val="1"/>
        </dgm:presLayoutVars>
      </dgm:prSet>
      <dgm:spPr/>
    </dgm:pt>
    <dgm:pt modelId="{0E466E97-EB09-48D1-8DFA-B43D59BA5FD8}" type="pres">
      <dgm:prSet presAssocID="{E5C11B62-9512-455A-8D77-3DC954B5BF7A}" presName="sibTrans" presStyleCnt="0"/>
      <dgm:spPr/>
    </dgm:pt>
    <dgm:pt modelId="{DF385F7C-CC33-4631-A310-648800446033}" type="pres">
      <dgm:prSet presAssocID="{516116F4-EDD6-482B-AB34-B085448E8928}" presName="compNode" presStyleCnt="0"/>
      <dgm:spPr/>
    </dgm:pt>
    <dgm:pt modelId="{B728F113-A616-44AD-94ED-B17E98BE8462}" type="pres">
      <dgm:prSet presAssocID="{516116F4-EDD6-482B-AB34-B085448E8928}" presName="iconRect" presStyleLbl="node1" presStyleIdx="2"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City"/>
        </a:ext>
      </dgm:extLst>
    </dgm:pt>
    <dgm:pt modelId="{AB07E6C4-9F32-4BAD-99A8-EBCD81CFECF3}" type="pres">
      <dgm:prSet presAssocID="{516116F4-EDD6-482B-AB34-B085448E8928}" presName="spaceRect" presStyleCnt="0"/>
      <dgm:spPr/>
    </dgm:pt>
    <dgm:pt modelId="{E64D768A-6E30-49AA-8D54-F5C354787789}" type="pres">
      <dgm:prSet presAssocID="{516116F4-EDD6-482B-AB34-B085448E8928}" presName="textRect" presStyleLbl="revTx" presStyleIdx="2" presStyleCnt="7">
        <dgm:presLayoutVars>
          <dgm:chMax val="1"/>
          <dgm:chPref val="1"/>
        </dgm:presLayoutVars>
      </dgm:prSet>
      <dgm:spPr/>
    </dgm:pt>
    <dgm:pt modelId="{C36F3D24-7893-401A-AEBD-36A109D170B3}" type="pres">
      <dgm:prSet presAssocID="{3F5D4EE6-17ED-4A1D-8CDA-C5383819DA37}" presName="sibTrans" presStyleCnt="0"/>
      <dgm:spPr/>
    </dgm:pt>
    <dgm:pt modelId="{AE6B3F49-361B-4E9D-ACA8-72A4FF2F0627}" type="pres">
      <dgm:prSet presAssocID="{177044CF-569A-4A59-81AD-4757C7ED7C71}" presName="compNode" presStyleCnt="0"/>
      <dgm:spPr/>
    </dgm:pt>
    <dgm:pt modelId="{69FBC0F7-05D7-46D3-9625-3516788BDCA5}" type="pres">
      <dgm:prSet presAssocID="{177044CF-569A-4A59-81AD-4757C7ED7C71}" presName="iconRect" presStyleLbl="node1" presStyleIdx="3"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Gavel"/>
        </a:ext>
      </dgm:extLst>
    </dgm:pt>
    <dgm:pt modelId="{2289913F-B367-47EA-94EB-C646D0459C77}" type="pres">
      <dgm:prSet presAssocID="{177044CF-569A-4A59-81AD-4757C7ED7C71}" presName="spaceRect" presStyleCnt="0"/>
      <dgm:spPr/>
    </dgm:pt>
    <dgm:pt modelId="{AA55E144-CAAE-4135-BADD-29E923AA2B39}" type="pres">
      <dgm:prSet presAssocID="{177044CF-569A-4A59-81AD-4757C7ED7C71}" presName="textRect" presStyleLbl="revTx" presStyleIdx="3" presStyleCnt="7">
        <dgm:presLayoutVars>
          <dgm:chMax val="1"/>
          <dgm:chPref val="1"/>
        </dgm:presLayoutVars>
      </dgm:prSet>
      <dgm:spPr/>
    </dgm:pt>
    <dgm:pt modelId="{B0991040-23FB-4A40-A66C-1AD88ED08503}" type="pres">
      <dgm:prSet presAssocID="{B468B917-CEA3-4E5B-AC78-9A38A1A04BA2}" presName="sibTrans" presStyleCnt="0"/>
      <dgm:spPr/>
    </dgm:pt>
    <dgm:pt modelId="{961FAB5A-E019-4539-8F2A-FD9AF4EB93E1}" type="pres">
      <dgm:prSet presAssocID="{0DB820B3-2570-4DF9-8DA7-A5DE5737594B}" presName="compNode" presStyleCnt="0"/>
      <dgm:spPr/>
    </dgm:pt>
    <dgm:pt modelId="{F19D5DE3-BD7D-411D-976F-3FDF75D60BBA}" type="pres">
      <dgm:prSet presAssocID="{0DB820B3-2570-4DF9-8DA7-A5DE5737594B}" presName="iconRect" presStyleLbl="node1" presStyleIdx="4"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Database"/>
        </a:ext>
      </dgm:extLst>
    </dgm:pt>
    <dgm:pt modelId="{6C3E0084-A8D3-44E4-8884-85518A7D35F7}" type="pres">
      <dgm:prSet presAssocID="{0DB820B3-2570-4DF9-8DA7-A5DE5737594B}" presName="spaceRect" presStyleCnt="0"/>
      <dgm:spPr/>
    </dgm:pt>
    <dgm:pt modelId="{F61CF847-2824-4A63-A461-1568D321CCF7}" type="pres">
      <dgm:prSet presAssocID="{0DB820B3-2570-4DF9-8DA7-A5DE5737594B}" presName="textRect" presStyleLbl="revTx" presStyleIdx="4" presStyleCnt="7">
        <dgm:presLayoutVars>
          <dgm:chMax val="1"/>
          <dgm:chPref val="1"/>
        </dgm:presLayoutVars>
      </dgm:prSet>
      <dgm:spPr/>
    </dgm:pt>
    <dgm:pt modelId="{DB93B6B3-EB2F-4B5C-AB25-F45870E18F01}" type="pres">
      <dgm:prSet presAssocID="{F9FFBA34-C0CA-4AB2-A53C-D0DFE53DC842}" presName="sibTrans" presStyleCnt="0"/>
      <dgm:spPr/>
    </dgm:pt>
    <dgm:pt modelId="{9B3D2F0D-E5A6-4368-ABF5-49156BD6503A}" type="pres">
      <dgm:prSet presAssocID="{81F9EFD6-1E29-4158-94E0-FAC98C69D189}" presName="compNode" presStyleCnt="0"/>
      <dgm:spPr/>
    </dgm:pt>
    <dgm:pt modelId="{3B1F90C8-72E5-4F7C-AA03-8064C29CF9DD}" type="pres">
      <dgm:prSet presAssocID="{81F9EFD6-1E29-4158-94E0-FAC98C69D189}" presName="iconRect" presStyleLbl="node1" presStyleIdx="5"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Judge"/>
        </a:ext>
      </dgm:extLst>
    </dgm:pt>
    <dgm:pt modelId="{19F28D17-D869-4FB2-8202-DD7C5FC7BECA}" type="pres">
      <dgm:prSet presAssocID="{81F9EFD6-1E29-4158-94E0-FAC98C69D189}" presName="spaceRect" presStyleCnt="0"/>
      <dgm:spPr/>
    </dgm:pt>
    <dgm:pt modelId="{A4155542-2D2D-43EC-8526-2B4BDCED4F0B}" type="pres">
      <dgm:prSet presAssocID="{81F9EFD6-1E29-4158-94E0-FAC98C69D189}" presName="textRect" presStyleLbl="revTx" presStyleIdx="5" presStyleCnt="7">
        <dgm:presLayoutVars>
          <dgm:chMax val="1"/>
          <dgm:chPref val="1"/>
        </dgm:presLayoutVars>
      </dgm:prSet>
      <dgm:spPr/>
    </dgm:pt>
    <dgm:pt modelId="{E51DC2E1-59E8-4064-AD6F-DAF12F525C12}" type="pres">
      <dgm:prSet presAssocID="{DE9F7F53-6895-4169-91D7-04AE9988E6A6}" presName="sibTrans" presStyleCnt="0"/>
      <dgm:spPr/>
    </dgm:pt>
    <dgm:pt modelId="{51994887-8073-436E-9082-D6F816F53D37}" type="pres">
      <dgm:prSet presAssocID="{FE72C4FB-563C-4D62-9F6A-2B1E2E0D9A89}" presName="compNode" presStyleCnt="0"/>
      <dgm:spPr/>
    </dgm:pt>
    <dgm:pt modelId="{4646EF58-6EE3-4FB7-9F34-46BC3943F5CD}" type="pres">
      <dgm:prSet presAssocID="{FE72C4FB-563C-4D62-9F6A-2B1E2E0D9A89}" presName="iconRect" presStyleLbl="node1" presStyleIdx="6"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dgm:spPr>
      <dgm:extLst>
        <a:ext uri="{E40237B7-FDA0-4F09-8148-C483321AD2D9}">
          <dgm14:cNvPr xmlns:dgm14="http://schemas.microsoft.com/office/drawing/2010/diagram" id="0" name="" descr="Earth Globe Americas"/>
        </a:ext>
      </dgm:extLst>
    </dgm:pt>
    <dgm:pt modelId="{8A2FB302-0210-4DD4-BA47-256027645353}" type="pres">
      <dgm:prSet presAssocID="{FE72C4FB-563C-4D62-9F6A-2B1E2E0D9A89}" presName="spaceRect" presStyleCnt="0"/>
      <dgm:spPr/>
    </dgm:pt>
    <dgm:pt modelId="{87597F34-77A0-4245-8292-75171E4EDD63}" type="pres">
      <dgm:prSet presAssocID="{FE72C4FB-563C-4D62-9F6A-2B1E2E0D9A89}" presName="textRect" presStyleLbl="revTx" presStyleIdx="6" presStyleCnt="7">
        <dgm:presLayoutVars>
          <dgm:chMax val="1"/>
          <dgm:chPref val="1"/>
        </dgm:presLayoutVars>
      </dgm:prSet>
      <dgm:spPr/>
    </dgm:pt>
  </dgm:ptLst>
  <dgm:cxnLst>
    <dgm:cxn modelId="{0605A705-B543-4734-8F1D-2E34A7167FF4}" srcId="{25538404-84DC-41ED-92F0-5EE8046B53D6}" destId="{8A88FD3D-C0E1-47A0-ABBE-830FE2F93517}" srcOrd="0" destOrd="0" parTransId="{C21C91D4-8B11-45AA-983C-354E56FDADE3}" sibTransId="{9D4EF868-6BFD-496D-ABA5-8FF56D2D6F06}"/>
    <dgm:cxn modelId="{31530A11-BFFB-44DF-A2BD-C182C0BF8DD1}" type="presOf" srcId="{8A88FD3D-C0E1-47A0-ABBE-830FE2F93517}" destId="{D45F1ED4-3289-49CE-9F7D-C5CE8E650B35}" srcOrd="0" destOrd="0" presId="urn:microsoft.com/office/officeart/2018/2/layout/IconLabelList"/>
    <dgm:cxn modelId="{A3AD0616-5390-4662-A267-46AD6584FF5A}" srcId="{25538404-84DC-41ED-92F0-5EE8046B53D6}" destId="{0DB820B3-2570-4DF9-8DA7-A5DE5737594B}" srcOrd="4" destOrd="0" parTransId="{AFF8333F-6339-4A67-81A8-F52853A46DA2}" sibTransId="{F9FFBA34-C0CA-4AB2-A53C-D0DFE53DC842}"/>
    <dgm:cxn modelId="{9CE00428-FCB1-4B63-9F65-550DBD0153BB}" srcId="{25538404-84DC-41ED-92F0-5EE8046B53D6}" destId="{81F9EFD6-1E29-4158-94E0-FAC98C69D189}" srcOrd="5" destOrd="0" parTransId="{69E73F2F-E380-417F-BE2C-B3C967566AD4}" sibTransId="{DE9F7F53-6895-4169-91D7-04AE9988E6A6}"/>
    <dgm:cxn modelId="{D89C9E2F-E319-4E87-9609-277971A8CA80}" srcId="{25538404-84DC-41ED-92F0-5EE8046B53D6}" destId="{1710E908-E58E-44F8-8AF4-7C1202DA7D9C}" srcOrd="1" destOrd="0" parTransId="{823AE53C-6C35-44A6-B847-684D0B575ECA}" sibTransId="{E5C11B62-9512-455A-8D77-3DC954B5BF7A}"/>
    <dgm:cxn modelId="{1A85605B-D367-4DA8-B74F-4E0F0BC073EB}" type="presOf" srcId="{25538404-84DC-41ED-92F0-5EE8046B53D6}" destId="{5B5DA5E7-69ED-4292-BCF8-0BA0AF414EBB}" srcOrd="0" destOrd="0" presId="urn:microsoft.com/office/officeart/2018/2/layout/IconLabelList"/>
    <dgm:cxn modelId="{15258C45-A0A8-4385-91E0-DE8095C7AF12}" type="presOf" srcId="{1710E908-E58E-44F8-8AF4-7C1202DA7D9C}" destId="{9E1A5502-2A2A-422E-A68F-03FEEDEA5F63}" srcOrd="0" destOrd="0" presId="urn:microsoft.com/office/officeart/2018/2/layout/IconLabelList"/>
    <dgm:cxn modelId="{F672D652-AD7C-4948-A12E-A82439E8C823}" type="presOf" srcId="{81F9EFD6-1E29-4158-94E0-FAC98C69D189}" destId="{A4155542-2D2D-43EC-8526-2B4BDCED4F0B}" srcOrd="0" destOrd="0" presId="urn:microsoft.com/office/officeart/2018/2/layout/IconLabelList"/>
    <dgm:cxn modelId="{EDCA3D84-FC31-4182-A5FE-F5C0AD507C5B}" srcId="{25538404-84DC-41ED-92F0-5EE8046B53D6}" destId="{177044CF-569A-4A59-81AD-4757C7ED7C71}" srcOrd="3" destOrd="0" parTransId="{E287B78C-1A0D-4F29-8565-83255AB0BAA9}" sibTransId="{B468B917-CEA3-4E5B-AC78-9A38A1A04BA2}"/>
    <dgm:cxn modelId="{C7D8B49C-A9D3-410F-87E9-1182DEABE5B2}" type="presOf" srcId="{FE72C4FB-563C-4D62-9F6A-2B1E2E0D9A89}" destId="{87597F34-77A0-4245-8292-75171E4EDD63}" srcOrd="0" destOrd="0" presId="urn:microsoft.com/office/officeart/2018/2/layout/IconLabelList"/>
    <dgm:cxn modelId="{8282E8A6-C7A2-49A4-8EBC-7AB53B765DF6}" type="presOf" srcId="{516116F4-EDD6-482B-AB34-B085448E8928}" destId="{E64D768A-6E30-49AA-8D54-F5C354787789}" srcOrd="0" destOrd="0" presId="urn:microsoft.com/office/officeart/2018/2/layout/IconLabelList"/>
    <dgm:cxn modelId="{DF6A86AC-A744-442C-8C9A-3CFFE2144940}" type="presOf" srcId="{177044CF-569A-4A59-81AD-4757C7ED7C71}" destId="{AA55E144-CAAE-4135-BADD-29E923AA2B39}" srcOrd="0" destOrd="0" presId="urn:microsoft.com/office/officeart/2018/2/layout/IconLabelList"/>
    <dgm:cxn modelId="{786292B6-1E91-4663-9D97-479306F89288}" srcId="{25538404-84DC-41ED-92F0-5EE8046B53D6}" destId="{FE72C4FB-563C-4D62-9F6A-2B1E2E0D9A89}" srcOrd="6" destOrd="0" parTransId="{9F9FC423-F697-4B20-A72F-EC7A21D6AC3A}" sibTransId="{914069BC-B70B-4A86-9CD4-469FD4A7B314}"/>
    <dgm:cxn modelId="{4E637DC7-A4C0-48BB-8678-5AAADCC5DBE3}" srcId="{25538404-84DC-41ED-92F0-5EE8046B53D6}" destId="{516116F4-EDD6-482B-AB34-B085448E8928}" srcOrd="2" destOrd="0" parTransId="{6BFCDCBF-518E-4427-BF02-FF01ABB0FF9A}" sibTransId="{3F5D4EE6-17ED-4A1D-8CDA-C5383819DA37}"/>
    <dgm:cxn modelId="{2513CEF4-36D9-4E72-A042-5766C623C62E}" type="presOf" srcId="{0DB820B3-2570-4DF9-8DA7-A5DE5737594B}" destId="{F61CF847-2824-4A63-A461-1568D321CCF7}" srcOrd="0" destOrd="0" presId="urn:microsoft.com/office/officeart/2018/2/layout/IconLabelList"/>
    <dgm:cxn modelId="{926702BF-FCAE-4E0C-A152-036352F66A92}" type="presParOf" srcId="{5B5DA5E7-69ED-4292-BCF8-0BA0AF414EBB}" destId="{5C7EE2A3-785A-42D6-8C2E-D6FDF0064982}" srcOrd="0" destOrd="0" presId="urn:microsoft.com/office/officeart/2018/2/layout/IconLabelList"/>
    <dgm:cxn modelId="{F4FC4DE4-1220-49F8-A6D9-E60EE3FC4E1F}" type="presParOf" srcId="{5C7EE2A3-785A-42D6-8C2E-D6FDF0064982}" destId="{06ED6706-3AB9-4661-A0F7-A4611C1A898A}" srcOrd="0" destOrd="0" presId="urn:microsoft.com/office/officeart/2018/2/layout/IconLabelList"/>
    <dgm:cxn modelId="{99A69C51-E244-41C9-885D-561FD6497835}" type="presParOf" srcId="{5C7EE2A3-785A-42D6-8C2E-D6FDF0064982}" destId="{2375E135-85BE-4286-BBFB-8603EB90428F}" srcOrd="1" destOrd="0" presId="urn:microsoft.com/office/officeart/2018/2/layout/IconLabelList"/>
    <dgm:cxn modelId="{AA667BEB-6B92-4555-BE8C-91907089CDE6}" type="presParOf" srcId="{5C7EE2A3-785A-42D6-8C2E-D6FDF0064982}" destId="{D45F1ED4-3289-49CE-9F7D-C5CE8E650B35}" srcOrd="2" destOrd="0" presId="urn:microsoft.com/office/officeart/2018/2/layout/IconLabelList"/>
    <dgm:cxn modelId="{96ED9C59-9138-4119-AB59-09F353C5FB60}" type="presParOf" srcId="{5B5DA5E7-69ED-4292-BCF8-0BA0AF414EBB}" destId="{1C1CE915-B07F-490B-9FC0-8A12E6CFFFFE}" srcOrd="1" destOrd="0" presId="urn:microsoft.com/office/officeart/2018/2/layout/IconLabelList"/>
    <dgm:cxn modelId="{703B1C33-915F-4B1B-AEF2-1CD6660FB5E1}" type="presParOf" srcId="{5B5DA5E7-69ED-4292-BCF8-0BA0AF414EBB}" destId="{6347CA5C-B971-4E35-9E24-36B53124DD7C}" srcOrd="2" destOrd="0" presId="urn:microsoft.com/office/officeart/2018/2/layout/IconLabelList"/>
    <dgm:cxn modelId="{A71F20E2-4209-414B-9FAB-709F7F3520C1}" type="presParOf" srcId="{6347CA5C-B971-4E35-9E24-36B53124DD7C}" destId="{25E99547-69B4-4CAD-AF25-31F68B228A69}" srcOrd="0" destOrd="0" presId="urn:microsoft.com/office/officeart/2018/2/layout/IconLabelList"/>
    <dgm:cxn modelId="{07031F0E-687A-4450-B579-B69E7D79574A}" type="presParOf" srcId="{6347CA5C-B971-4E35-9E24-36B53124DD7C}" destId="{7733EF69-5DCC-48FA-8788-2FA61CA8E97A}" srcOrd="1" destOrd="0" presId="urn:microsoft.com/office/officeart/2018/2/layout/IconLabelList"/>
    <dgm:cxn modelId="{F7D69E3F-41CE-49D7-A21B-DFA078E76023}" type="presParOf" srcId="{6347CA5C-B971-4E35-9E24-36B53124DD7C}" destId="{9E1A5502-2A2A-422E-A68F-03FEEDEA5F63}" srcOrd="2" destOrd="0" presId="urn:microsoft.com/office/officeart/2018/2/layout/IconLabelList"/>
    <dgm:cxn modelId="{7B68CD27-9F99-4A13-BCD5-61038DC45CD3}" type="presParOf" srcId="{5B5DA5E7-69ED-4292-BCF8-0BA0AF414EBB}" destId="{0E466E97-EB09-48D1-8DFA-B43D59BA5FD8}" srcOrd="3" destOrd="0" presId="urn:microsoft.com/office/officeart/2018/2/layout/IconLabelList"/>
    <dgm:cxn modelId="{8575510B-F68E-4FF0-A172-5E5E8C02A533}" type="presParOf" srcId="{5B5DA5E7-69ED-4292-BCF8-0BA0AF414EBB}" destId="{DF385F7C-CC33-4631-A310-648800446033}" srcOrd="4" destOrd="0" presId="urn:microsoft.com/office/officeart/2018/2/layout/IconLabelList"/>
    <dgm:cxn modelId="{3FACC213-0799-4C46-9E87-EDED6994B349}" type="presParOf" srcId="{DF385F7C-CC33-4631-A310-648800446033}" destId="{B728F113-A616-44AD-94ED-B17E98BE8462}" srcOrd="0" destOrd="0" presId="urn:microsoft.com/office/officeart/2018/2/layout/IconLabelList"/>
    <dgm:cxn modelId="{DB98C663-1989-4950-AC79-615A2AFD842E}" type="presParOf" srcId="{DF385F7C-CC33-4631-A310-648800446033}" destId="{AB07E6C4-9F32-4BAD-99A8-EBCD81CFECF3}" srcOrd="1" destOrd="0" presId="urn:microsoft.com/office/officeart/2018/2/layout/IconLabelList"/>
    <dgm:cxn modelId="{782C7225-3D3A-4034-B9AA-90F227D50EF1}" type="presParOf" srcId="{DF385F7C-CC33-4631-A310-648800446033}" destId="{E64D768A-6E30-49AA-8D54-F5C354787789}" srcOrd="2" destOrd="0" presId="urn:microsoft.com/office/officeart/2018/2/layout/IconLabelList"/>
    <dgm:cxn modelId="{375DA179-F50E-44D9-B87A-F057325F5642}" type="presParOf" srcId="{5B5DA5E7-69ED-4292-BCF8-0BA0AF414EBB}" destId="{C36F3D24-7893-401A-AEBD-36A109D170B3}" srcOrd="5" destOrd="0" presId="urn:microsoft.com/office/officeart/2018/2/layout/IconLabelList"/>
    <dgm:cxn modelId="{21902D0F-D44E-4A7D-B61A-F5D12180D183}" type="presParOf" srcId="{5B5DA5E7-69ED-4292-BCF8-0BA0AF414EBB}" destId="{AE6B3F49-361B-4E9D-ACA8-72A4FF2F0627}" srcOrd="6" destOrd="0" presId="urn:microsoft.com/office/officeart/2018/2/layout/IconLabelList"/>
    <dgm:cxn modelId="{00FC6171-9F1B-4D92-AB65-EE5057D33263}" type="presParOf" srcId="{AE6B3F49-361B-4E9D-ACA8-72A4FF2F0627}" destId="{69FBC0F7-05D7-46D3-9625-3516788BDCA5}" srcOrd="0" destOrd="0" presId="urn:microsoft.com/office/officeart/2018/2/layout/IconLabelList"/>
    <dgm:cxn modelId="{927DBBAA-8B6F-4027-9179-2D772458C120}" type="presParOf" srcId="{AE6B3F49-361B-4E9D-ACA8-72A4FF2F0627}" destId="{2289913F-B367-47EA-94EB-C646D0459C77}" srcOrd="1" destOrd="0" presId="urn:microsoft.com/office/officeart/2018/2/layout/IconLabelList"/>
    <dgm:cxn modelId="{F94C25C1-D4ED-4385-B463-83D9C464A87D}" type="presParOf" srcId="{AE6B3F49-361B-4E9D-ACA8-72A4FF2F0627}" destId="{AA55E144-CAAE-4135-BADD-29E923AA2B39}" srcOrd="2" destOrd="0" presId="urn:microsoft.com/office/officeart/2018/2/layout/IconLabelList"/>
    <dgm:cxn modelId="{2C0C0231-7817-4435-B051-F6028442653F}" type="presParOf" srcId="{5B5DA5E7-69ED-4292-BCF8-0BA0AF414EBB}" destId="{B0991040-23FB-4A40-A66C-1AD88ED08503}" srcOrd="7" destOrd="0" presId="urn:microsoft.com/office/officeart/2018/2/layout/IconLabelList"/>
    <dgm:cxn modelId="{D06C6A3A-CBD5-4401-85E4-FCF317280770}" type="presParOf" srcId="{5B5DA5E7-69ED-4292-BCF8-0BA0AF414EBB}" destId="{961FAB5A-E019-4539-8F2A-FD9AF4EB93E1}" srcOrd="8" destOrd="0" presId="urn:microsoft.com/office/officeart/2018/2/layout/IconLabelList"/>
    <dgm:cxn modelId="{B8A6BF35-AE3F-4BC4-9B9D-04E5497D13B5}" type="presParOf" srcId="{961FAB5A-E019-4539-8F2A-FD9AF4EB93E1}" destId="{F19D5DE3-BD7D-411D-976F-3FDF75D60BBA}" srcOrd="0" destOrd="0" presId="urn:microsoft.com/office/officeart/2018/2/layout/IconLabelList"/>
    <dgm:cxn modelId="{C9EC3606-758A-456D-A599-80CC4CC880AE}" type="presParOf" srcId="{961FAB5A-E019-4539-8F2A-FD9AF4EB93E1}" destId="{6C3E0084-A8D3-44E4-8884-85518A7D35F7}" srcOrd="1" destOrd="0" presId="urn:microsoft.com/office/officeart/2018/2/layout/IconLabelList"/>
    <dgm:cxn modelId="{B695AE2C-D5DC-4489-83FE-C0694A73CAE5}" type="presParOf" srcId="{961FAB5A-E019-4539-8F2A-FD9AF4EB93E1}" destId="{F61CF847-2824-4A63-A461-1568D321CCF7}" srcOrd="2" destOrd="0" presId="urn:microsoft.com/office/officeart/2018/2/layout/IconLabelList"/>
    <dgm:cxn modelId="{F84C7AD6-7A53-4DA9-95D5-9D79902D9023}" type="presParOf" srcId="{5B5DA5E7-69ED-4292-BCF8-0BA0AF414EBB}" destId="{DB93B6B3-EB2F-4B5C-AB25-F45870E18F01}" srcOrd="9" destOrd="0" presId="urn:microsoft.com/office/officeart/2018/2/layout/IconLabelList"/>
    <dgm:cxn modelId="{40FEC218-0AF6-4E57-A016-4E909CF52D32}" type="presParOf" srcId="{5B5DA5E7-69ED-4292-BCF8-0BA0AF414EBB}" destId="{9B3D2F0D-E5A6-4368-ABF5-49156BD6503A}" srcOrd="10" destOrd="0" presId="urn:microsoft.com/office/officeart/2018/2/layout/IconLabelList"/>
    <dgm:cxn modelId="{EEACBE96-BDAA-4D74-B925-E788B9187356}" type="presParOf" srcId="{9B3D2F0D-E5A6-4368-ABF5-49156BD6503A}" destId="{3B1F90C8-72E5-4F7C-AA03-8064C29CF9DD}" srcOrd="0" destOrd="0" presId="urn:microsoft.com/office/officeart/2018/2/layout/IconLabelList"/>
    <dgm:cxn modelId="{A742091B-2D9C-4977-B6E7-0E58C090E33E}" type="presParOf" srcId="{9B3D2F0D-E5A6-4368-ABF5-49156BD6503A}" destId="{19F28D17-D869-4FB2-8202-DD7C5FC7BECA}" srcOrd="1" destOrd="0" presId="urn:microsoft.com/office/officeart/2018/2/layout/IconLabelList"/>
    <dgm:cxn modelId="{F0BB8F72-8E5D-4D8B-8FFD-1755639A5FB6}" type="presParOf" srcId="{9B3D2F0D-E5A6-4368-ABF5-49156BD6503A}" destId="{A4155542-2D2D-43EC-8526-2B4BDCED4F0B}" srcOrd="2" destOrd="0" presId="urn:microsoft.com/office/officeart/2018/2/layout/IconLabelList"/>
    <dgm:cxn modelId="{756622B1-73D8-4B44-89D4-8529FC8B6BC8}" type="presParOf" srcId="{5B5DA5E7-69ED-4292-BCF8-0BA0AF414EBB}" destId="{E51DC2E1-59E8-4064-AD6F-DAF12F525C12}" srcOrd="11" destOrd="0" presId="urn:microsoft.com/office/officeart/2018/2/layout/IconLabelList"/>
    <dgm:cxn modelId="{C22708E8-E2FD-41EF-953D-997D9C8ACEF9}" type="presParOf" srcId="{5B5DA5E7-69ED-4292-BCF8-0BA0AF414EBB}" destId="{51994887-8073-436E-9082-D6F816F53D37}" srcOrd="12" destOrd="0" presId="urn:microsoft.com/office/officeart/2018/2/layout/IconLabelList"/>
    <dgm:cxn modelId="{DD4BBD5B-17D4-435B-8A4B-B3E4B52DC539}" type="presParOf" srcId="{51994887-8073-436E-9082-D6F816F53D37}" destId="{4646EF58-6EE3-4FB7-9F34-46BC3943F5CD}" srcOrd="0" destOrd="0" presId="urn:microsoft.com/office/officeart/2018/2/layout/IconLabelList"/>
    <dgm:cxn modelId="{B21C26DA-9F84-4AE9-85C9-6481B014F4B3}" type="presParOf" srcId="{51994887-8073-436E-9082-D6F816F53D37}" destId="{8A2FB302-0210-4DD4-BA47-256027645353}" srcOrd="1" destOrd="0" presId="urn:microsoft.com/office/officeart/2018/2/layout/IconLabelList"/>
    <dgm:cxn modelId="{1580AC68-89DF-4E1F-AC78-30DF0D949013}" type="presParOf" srcId="{51994887-8073-436E-9082-D6F816F53D37}" destId="{87597F34-77A0-4245-8292-75171E4EDD63}"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9D3E46-A501-4875-ABD9-1D94A4014E2D}">
      <dsp:nvSpPr>
        <dsp:cNvPr id="0" name=""/>
        <dsp:cNvSpPr/>
      </dsp:nvSpPr>
      <dsp:spPr>
        <a:xfrm>
          <a:off x="0" y="570405"/>
          <a:ext cx="11956211" cy="1042470"/>
        </a:xfrm>
        <a:prstGeom prst="round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latin typeface="Times New Roman" panose="02020603050405020304" pitchFamily="18" charset="0"/>
              <a:cs typeface="Times New Roman" panose="02020603050405020304" pitchFamily="18" charset="0"/>
            </a:rPr>
            <a:t>Debt supports development only when managed through </a:t>
          </a:r>
          <a:r>
            <a:rPr lang="en-GB" sz="2700" b="1" kern="1200" dirty="0">
              <a:latin typeface="Times New Roman" panose="02020603050405020304" pitchFamily="18" charset="0"/>
              <a:cs typeface="Times New Roman" panose="02020603050405020304" pitchFamily="18" charset="0"/>
            </a:rPr>
            <a:t>robust governance frameworks</a:t>
          </a:r>
          <a:r>
            <a:rPr lang="en-GB" sz="2700" kern="1200" dirty="0">
              <a:latin typeface="Times New Roman" panose="02020603050405020304" pitchFamily="18" charset="0"/>
              <a:cs typeface="Times New Roman" panose="02020603050405020304" pitchFamily="18" charset="0"/>
            </a:rPr>
            <a:t> that ensure transparency, accountability, and efficiency.</a:t>
          </a:r>
          <a:endParaRPr lang="en-US" sz="2700" kern="1200" dirty="0">
            <a:latin typeface="Times New Roman" panose="02020603050405020304" pitchFamily="18" charset="0"/>
            <a:cs typeface="Times New Roman" panose="02020603050405020304" pitchFamily="18" charset="0"/>
          </a:endParaRPr>
        </a:p>
      </dsp:txBody>
      <dsp:txXfrm>
        <a:off x="50889" y="621294"/>
        <a:ext cx="11854433" cy="940692"/>
      </dsp:txXfrm>
    </dsp:sp>
    <dsp:sp modelId="{F9131501-020F-4E4A-8B07-11031B621BDE}">
      <dsp:nvSpPr>
        <dsp:cNvPr id="0" name=""/>
        <dsp:cNvSpPr/>
      </dsp:nvSpPr>
      <dsp:spPr>
        <a:xfrm>
          <a:off x="0" y="1690635"/>
          <a:ext cx="11956211" cy="1042470"/>
        </a:xfrm>
        <a:prstGeom prst="roundRect">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latin typeface="Times New Roman" panose="02020603050405020304" pitchFamily="18" charset="0"/>
              <a:cs typeface="Times New Roman" panose="02020603050405020304" pitchFamily="18" charset="0"/>
            </a:rPr>
            <a:t>Weak institutions lead to </a:t>
          </a:r>
          <a:r>
            <a:rPr lang="en-GB" sz="2700" b="1" kern="1200" dirty="0">
              <a:latin typeface="Times New Roman" panose="02020603050405020304" pitchFamily="18" charset="0"/>
              <a:cs typeface="Times New Roman" panose="02020603050405020304" pitchFamily="18" charset="0"/>
            </a:rPr>
            <a:t>inefficient debt use</a:t>
          </a:r>
          <a:r>
            <a:rPr lang="en-GB" sz="2700" kern="1200" dirty="0">
              <a:latin typeface="Times New Roman" panose="02020603050405020304" pitchFamily="18" charset="0"/>
              <a:cs typeface="Times New Roman" panose="02020603050405020304" pitchFamily="18" charset="0"/>
            </a:rPr>
            <a:t>, </a:t>
          </a:r>
          <a:r>
            <a:rPr lang="en-GB" sz="2700" b="1" kern="1200" dirty="0">
              <a:latin typeface="Times New Roman" panose="02020603050405020304" pitchFamily="18" charset="0"/>
              <a:cs typeface="Times New Roman" panose="02020603050405020304" pitchFamily="18" charset="0"/>
            </a:rPr>
            <a:t>corruption</a:t>
          </a:r>
          <a:r>
            <a:rPr lang="en-GB" sz="2700" kern="1200" dirty="0">
              <a:latin typeface="Times New Roman" panose="02020603050405020304" pitchFamily="18" charset="0"/>
              <a:cs typeface="Times New Roman" panose="02020603050405020304" pitchFamily="18" charset="0"/>
            </a:rPr>
            <a:t>, and </a:t>
          </a:r>
          <a:r>
            <a:rPr lang="en-GB" sz="2700" b="1" kern="1200" dirty="0">
              <a:latin typeface="Times New Roman" panose="02020603050405020304" pitchFamily="18" charset="0"/>
              <a:cs typeface="Times New Roman" panose="02020603050405020304" pitchFamily="18" charset="0"/>
            </a:rPr>
            <a:t>unsustainable borrowing</a:t>
          </a:r>
          <a:r>
            <a:rPr lang="en-GB" sz="2700" kern="1200" dirty="0">
              <a:latin typeface="Times New Roman" panose="02020603050405020304" pitchFamily="18" charset="0"/>
              <a:cs typeface="Times New Roman" panose="02020603050405020304" pitchFamily="18" charset="0"/>
            </a:rPr>
            <a:t>.</a:t>
          </a:r>
          <a:endParaRPr lang="en-US" sz="2700" kern="1200" dirty="0">
            <a:latin typeface="Times New Roman" panose="02020603050405020304" pitchFamily="18" charset="0"/>
            <a:cs typeface="Times New Roman" panose="02020603050405020304" pitchFamily="18" charset="0"/>
          </a:endParaRPr>
        </a:p>
      </dsp:txBody>
      <dsp:txXfrm>
        <a:off x="50889" y="1741524"/>
        <a:ext cx="11854433" cy="940692"/>
      </dsp:txXfrm>
    </dsp:sp>
    <dsp:sp modelId="{5E9CBEB0-07F2-4F33-AE3B-C6F1419DC9CE}">
      <dsp:nvSpPr>
        <dsp:cNvPr id="0" name=""/>
        <dsp:cNvSpPr/>
      </dsp:nvSpPr>
      <dsp:spPr>
        <a:xfrm>
          <a:off x="0" y="2810865"/>
          <a:ext cx="11956211" cy="1042470"/>
        </a:xfrm>
        <a:prstGeom prst="round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b="1" kern="1200" dirty="0">
              <a:latin typeface="Times New Roman" panose="02020603050405020304" pitchFamily="18" charset="0"/>
              <a:cs typeface="Times New Roman" panose="02020603050405020304" pitchFamily="18" charset="0"/>
            </a:rPr>
            <a:t>Effective governance</a:t>
          </a:r>
          <a:r>
            <a:rPr lang="en-GB" sz="2700" kern="1200" dirty="0">
              <a:latin typeface="Times New Roman" panose="02020603050405020304" pitchFamily="18" charset="0"/>
              <a:cs typeface="Times New Roman" panose="02020603050405020304" pitchFamily="18" charset="0"/>
            </a:rPr>
            <a:t> provides </a:t>
          </a:r>
          <a:r>
            <a:rPr lang="en-GB" sz="2700" b="1" kern="1200" dirty="0">
              <a:latin typeface="Times New Roman" panose="02020603050405020304" pitchFamily="18" charset="0"/>
              <a:cs typeface="Times New Roman" panose="02020603050405020304" pitchFamily="18" charset="0"/>
            </a:rPr>
            <a:t>ex-ante prevention, </a:t>
          </a:r>
          <a:r>
            <a:rPr lang="en-GB" sz="2700" kern="1200" dirty="0">
              <a:latin typeface="Times New Roman" panose="02020603050405020304" pitchFamily="18" charset="0"/>
              <a:cs typeface="Times New Roman" panose="02020603050405020304" pitchFamily="18" charset="0"/>
            </a:rPr>
            <a:t>guiding responsible borrowing, aligning debt with national priorities, and strengthening fiscal resilience.</a:t>
          </a:r>
          <a:endParaRPr lang="en-US" sz="2700" kern="1200" dirty="0">
            <a:latin typeface="Times New Roman" panose="02020603050405020304" pitchFamily="18" charset="0"/>
            <a:cs typeface="Times New Roman" panose="02020603050405020304" pitchFamily="18" charset="0"/>
          </a:endParaRPr>
        </a:p>
      </dsp:txBody>
      <dsp:txXfrm>
        <a:off x="50889" y="2861754"/>
        <a:ext cx="11854433" cy="940692"/>
      </dsp:txXfrm>
    </dsp:sp>
    <dsp:sp modelId="{3719AB98-F988-4F52-85E7-5AFD772A1D36}">
      <dsp:nvSpPr>
        <dsp:cNvPr id="0" name=""/>
        <dsp:cNvSpPr/>
      </dsp:nvSpPr>
      <dsp:spPr>
        <a:xfrm>
          <a:off x="0" y="3931095"/>
          <a:ext cx="11956211" cy="10424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latin typeface="Times New Roman" panose="02020603050405020304" pitchFamily="18" charset="0"/>
              <a:cs typeface="Times New Roman" panose="02020603050405020304" pitchFamily="18" charset="0"/>
            </a:rPr>
            <a:t>Strong institutional capacity helps shift focus from </a:t>
          </a:r>
          <a:r>
            <a:rPr lang="en-GB" sz="2700" b="1" kern="1200" dirty="0">
              <a:latin typeface="Times New Roman" panose="02020603050405020304" pitchFamily="18" charset="0"/>
              <a:cs typeface="Times New Roman" panose="02020603050405020304" pitchFamily="18" charset="0"/>
            </a:rPr>
            <a:t>debt resolution to debt prevention</a:t>
          </a:r>
          <a:r>
            <a:rPr lang="en-GB" sz="2700" kern="1200" dirty="0">
              <a:latin typeface="Times New Roman" panose="02020603050405020304" pitchFamily="18" charset="0"/>
              <a:cs typeface="Times New Roman" panose="02020603050405020304" pitchFamily="18" charset="0"/>
            </a:rPr>
            <a:t>.</a:t>
          </a:r>
          <a:endParaRPr lang="en-US" sz="2700" kern="1200" dirty="0">
            <a:latin typeface="Times New Roman" panose="02020603050405020304" pitchFamily="18" charset="0"/>
            <a:cs typeface="Times New Roman" panose="02020603050405020304" pitchFamily="18" charset="0"/>
          </a:endParaRPr>
        </a:p>
      </dsp:txBody>
      <dsp:txXfrm>
        <a:off x="50889" y="3981984"/>
        <a:ext cx="11854433" cy="9406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6FB569-B894-4047-9B16-516541C4312E}">
      <dsp:nvSpPr>
        <dsp:cNvPr id="0" name=""/>
        <dsp:cNvSpPr/>
      </dsp:nvSpPr>
      <dsp:spPr>
        <a:xfrm>
          <a:off x="0" y="119718"/>
          <a:ext cx="3688474" cy="2213084"/>
        </a:xfrm>
        <a:prstGeom prst="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dirty="0">
              <a:solidFill>
                <a:schemeClr val="bg1"/>
              </a:solidFill>
              <a:latin typeface="Times New Roman" panose="02020603050405020304" pitchFamily="18" charset="0"/>
              <a:cs typeface="Times New Roman" panose="02020603050405020304" pitchFamily="18" charset="0"/>
            </a:rPr>
            <a:t>1. Across the six countries assessed, performance under the Debt Sustainability Index (DSI) reveals clear patterns of strength and challenge. </a:t>
          </a:r>
          <a:endParaRPr lang="en-US" sz="2000" b="0" kern="1200" dirty="0">
            <a:solidFill>
              <a:schemeClr val="bg1"/>
            </a:solidFill>
            <a:latin typeface="Times New Roman" panose="02020603050405020304" pitchFamily="18" charset="0"/>
            <a:cs typeface="Times New Roman" panose="02020603050405020304" pitchFamily="18" charset="0"/>
          </a:endParaRPr>
        </a:p>
      </dsp:txBody>
      <dsp:txXfrm>
        <a:off x="0" y="119718"/>
        <a:ext cx="3688474" cy="2213084"/>
      </dsp:txXfrm>
    </dsp:sp>
    <dsp:sp modelId="{8A83D9F4-747B-404B-92F3-385C3EF3A855}">
      <dsp:nvSpPr>
        <dsp:cNvPr id="0" name=""/>
        <dsp:cNvSpPr/>
      </dsp:nvSpPr>
      <dsp:spPr>
        <a:xfrm>
          <a:off x="4057321" y="119718"/>
          <a:ext cx="3688474" cy="2213084"/>
        </a:xfrm>
        <a:prstGeom prst="rect">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dirty="0">
              <a:solidFill>
                <a:schemeClr val="bg1"/>
              </a:solidFill>
              <a:latin typeface="Times New Roman" panose="02020603050405020304" pitchFamily="18" charset="0"/>
              <a:cs typeface="Times New Roman" panose="02020603050405020304" pitchFamily="18" charset="0"/>
            </a:rPr>
            <a:t>2. Most countries perform relatively well in defining strategic priorities, signalling good policy direction and alignment of debt management with national development goals. </a:t>
          </a:r>
          <a:endParaRPr lang="en-US" sz="2000" b="0" kern="1200" dirty="0">
            <a:solidFill>
              <a:schemeClr val="bg1"/>
            </a:solidFill>
            <a:latin typeface="Times New Roman" panose="02020603050405020304" pitchFamily="18" charset="0"/>
            <a:cs typeface="Times New Roman" panose="02020603050405020304" pitchFamily="18" charset="0"/>
          </a:endParaRPr>
        </a:p>
      </dsp:txBody>
      <dsp:txXfrm>
        <a:off x="4057321" y="119718"/>
        <a:ext cx="3688474" cy="2213084"/>
      </dsp:txXfrm>
    </dsp:sp>
    <dsp:sp modelId="{2FE25554-7E48-4A37-A77C-31FD9F9B9ECD}">
      <dsp:nvSpPr>
        <dsp:cNvPr id="0" name=""/>
        <dsp:cNvSpPr/>
      </dsp:nvSpPr>
      <dsp:spPr>
        <a:xfrm>
          <a:off x="8114642" y="119718"/>
          <a:ext cx="3688474" cy="22130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dirty="0">
              <a:solidFill>
                <a:schemeClr val="bg1"/>
              </a:solidFill>
              <a:latin typeface="Times New Roman" panose="02020603050405020304" pitchFamily="18" charset="0"/>
              <a:cs typeface="Times New Roman" panose="02020603050405020304" pitchFamily="18" charset="0"/>
            </a:rPr>
            <a:t>3. Similarly, financing needs are generally well identified, suggesting progress in articulating development funding requirements.</a:t>
          </a:r>
          <a:endParaRPr lang="en-US" sz="2000" b="0" kern="1200" dirty="0">
            <a:solidFill>
              <a:schemeClr val="bg1"/>
            </a:solidFill>
            <a:latin typeface="Times New Roman" panose="02020603050405020304" pitchFamily="18" charset="0"/>
            <a:cs typeface="Times New Roman" panose="02020603050405020304" pitchFamily="18" charset="0"/>
          </a:endParaRPr>
        </a:p>
      </dsp:txBody>
      <dsp:txXfrm>
        <a:off x="8114642" y="119718"/>
        <a:ext cx="3688474" cy="2213084"/>
      </dsp:txXfrm>
    </dsp:sp>
    <dsp:sp modelId="{3E541730-8B46-4D6B-A909-8459EB5F3608}">
      <dsp:nvSpPr>
        <dsp:cNvPr id="0" name=""/>
        <dsp:cNvSpPr/>
      </dsp:nvSpPr>
      <dsp:spPr>
        <a:xfrm>
          <a:off x="2028660" y="2701650"/>
          <a:ext cx="3688474" cy="2213084"/>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dirty="0">
              <a:solidFill>
                <a:schemeClr val="bg1"/>
              </a:solidFill>
              <a:latin typeface="Times New Roman" panose="02020603050405020304" pitchFamily="18" charset="0"/>
              <a:cs typeface="Times New Roman" panose="02020603050405020304" pitchFamily="18" charset="0"/>
            </a:rPr>
            <a:t>4. However, countries tend to struggle in diversifying financing sources and securing favourable terms and conditions, pointing to limited access to varied funding instruments and weaker negotiation capacity. </a:t>
          </a:r>
          <a:endParaRPr lang="en-US" sz="2000" b="0" kern="1200" dirty="0">
            <a:solidFill>
              <a:schemeClr val="bg1"/>
            </a:solidFill>
            <a:latin typeface="Times New Roman" panose="02020603050405020304" pitchFamily="18" charset="0"/>
            <a:cs typeface="Times New Roman" panose="02020603050405020304" pitchFamily="18" charset="0"/>
          </a:endParaRPr>
        </a:p>
      </dsp:txBody>
      <dsp:txXfrm>
        <a:off x="2028660" y="2701650"/>
        <a:ext cx="3688474" cy="2213084"/>
      </dsp:txXfrm>
    </dsp:sp>
    <dsp:sp modelId="{744E3E0F-7E7C-4495-9C21-6194DAA309B0}">
      <dsp:nvSpPr>
        <dsp:cNvPr id="0" name=""/>
        <dsp:cNvSpPr/>
      </dsp:nvSpPr>
      <dsp:spPr>
        <a:xfrm>
          <a:off x="6085982" y="2701650"/>
          <a:ext cx="3688474" cy="2213084"/>
        </a:xfrm>
        <a:prstGeom prst="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dirty="0">
              <a:solidFill>
                <a:schemeClr val="bg1"/>
              </a:solidFill>
              <a:latin typeface="Times New Roman" panose="02020603050405020304" pitchFamily="18" charset="0"/>
              <a:cs typeface="Times New Roman" panose="02020603050405020304" pitchFamily="18" charset="0"/>
            </a:rPr>
            <a:t>5. Debt oversight and impact assessment also remain areas of concern, reflecting gaps in monitoring, transparency, and evaluation of debt outcomes.</a:t>
          </a:r>
          <a:endParaRPr lang="en-US" sz="2000" b="0" kern="1200" dirty="0">
            <a:solidFill>
              <a:schemeClr val="bg1"/>
            </a:solidFill>
            <a:latin typeface="Times New Roman" panose="02020603050405020304" pitchFamily="18" charset="0"/>
            <a:cs typeface="Times New Roman" panose="02020603050405020304" pitchFamily="18" charset="0"/>
          </a:endParaRPr>
        </a:p>
      </dsp:txBody>
      <dsp:txXfrm>
        <a:off x="6085982" y="2701650"/>
        <a:ext cx="3688474" cy="22130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8D523D-32E2-4630-AAE8-6574D1060AC6}">
      <dsp:nvSpPr>
        <dsp:cNvPr id="0" name=""/>
        <dsp:cNvSpPr/>
      </dsp:nvSpPr>
      <dsp:spPr>
        <a:xfrm>
          <a:off x="3415120" y="1314884"/>
          <a:ext cx="751887" cy="91440"/>
        </a:xfrm>
        <a:custGeom>
          <a:avLst/>
          <a:gdLst/>
          <a:ahLst/>
          <a:cxnLst/>
          <a:rect l="0" t="0" r="0" b="0"/>
          <a:pathLst>
            <a:path>
              <a:moveTo>
                <a:pt x="0" y="45720"/>
              </a:moveTo>
              <a:lnTo>
                <a:pt x="75188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Times New Roman" panose="02020603050405020304" pitchFamily="18" charset="0"/>
            <a:cs typeface="Times New Roman" panose="02020603050405020304" pitchFamily="18" charset="0"/>
          </a:endParaRPr>
        </a:p>
      </dsp:txBody>
      <dsp:txXfrm>
        <a:off x="3771501" y="1356687"/>
        <a:ext cx="39124" cy="7832"/>
      </dsp:txXfrm>
    </dsp:sp>
    <dsp:sp modelId="{6029B529-ED4F-4899-95D4-36EFFB968806}">
      <dsp:nvSpPr>
        <dsp:cNvPr id="0" name=""/>
        <dsp:cNvSpPr/>
      </dsp:nvSpPr>
      <dsp:spPr>
        <a:xfrm>
          <a:off x="14799" y="339968"/>
          <a:ext cx="3402120" cy="20412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6707" tIns="174988" rIns="166707" bIns="174988" numCol="1" spcCol="1270" anchor="ctr" anchorCtr="0">
          <a:noAutofit/>
        </a:bodyPr>
        <a:lstStyle/>
        <a:p>
          <a:pPr marL="0" lvl="0" indent="0" algn="ctr" defTabSz="889000">
            <a:lnSpc>
              <a:spcPct val="90000"/>
            </a:lnSpc>
            <a:spcBef>
              <a:spcPct val="0"/>
            </a:spcBef>
            <a:spcAft>
              <a:spcPct val="35000"/>
            </a:spcAft>
            <a:buNone/>
          </a:pPr>
          <a:r>
            <a:rPr lang="en-GB" sz="2000" b="1" kern="1200" dirty="0">
              <a:latin typeface="Times New Roman" panose="02020603050405020304" pitchFamily="18" charset="0"/>
              <a:cs typeface="Times New Roman" panose="02020603050405020304" pitchFamily="18" charset="0"/>
            </a:rPr>
            <a:t>A. </a:t>
          </a:r>
          <a:r>
            <a:rPr lang="en-GB" sz="2000" b="1" i="0" kern="1200" baseline="0" dirty="0">
              <a:latin typeface="Times New Roman" panose="02020603050405020304" pitchFamily="18" charset="0"/>
              <a:cs typeface="Times New Roman" panose="02020603050405020304" pitchFamily="18" charset="0"/>
            </a:rPr>
            <a:t>Institutional Fragmentation &amp; Weak Coordination</a:t>
          </a:r>
          <a:r>
            <a:rPr lang="en-GB" sz="2000" kern="1200" dirty="0">
              <a:latin typeface="Times New Roman" panose="02020603050405020304" pitchFamily="18" charset="0"/>
              <a:cs typeface="Times New Roman" panose="02020603050405020304" pitchFamily="18" charset="0"/>
            </a:rPr>
            <a:t>: </a:t>
          </a:r>
          <a:r>
            <a:rPr lang="en-GB" sz="2000" b="0" i="0" kern="1200" baseline="0" dirty="0">
              <a:latin typeface="Times New Roman" panose="02020603050405020304" pitchFamily="18" charset="0"/>
              <a:cs typeface="Times New Roman" panose="02020603050405020304" pitchFamily="18" charset="0"/>
            </a:rPr>
            <a:t>Debt functions spread across multiple agencies with limited integration or data sharing which led to duplicated efforts, operational risks, and inefficient project implementation.</a:t>
          </a:r>
          <a:endParaRPr lang="en-US" sz="2000" kern="1200" dirty="0">
            <a:latin typeface="Times New Roman" panose="02020603050405020304" pitchFamily="18" charset="0"/>
            <a:cs typeface="Times New Roman" panose="02020603050405020304" pitchFamily="18" charset="0"/>
          </a:endParaRPr>
        </a:p>
      </dsp:txBody>
      <dsp:txXfrm>
        <a:off x="14799" y="339968"/>
        <a:ext cx="3402120" cy="2041272"/>
      </dsp:txXfrm>
    </dsp:sp>
    <dsp:sp modelId="{E5C026FD-3AB2-4128-B5DA-7129681DE3FE}">
      <dsp:nvSpPr>
        <dsp:cNvPr id="0" name=""/>
        <dsp:cNvSpPr/>
      </dsp:nvSpPr>
      <dsp:spPr>
        <a:xfrm>
          <a:off x="7599728" y="1314884"/>
          <a:ext cx="751887" cy="91440"/>
        </a:xfrm>
        <a:custGeom>
          <a:avLst/>
          <a:gdLst/>
          <a:ahLst/>
          <a:cxnLst/>
          <a:rect l="0" t="0" r="0" b="0"/>
          <a:pathLst>
            <a:path>
              <a:moveTo>
                <a:pt x="0" y="45720"/>
              </a:moveTo>
              <a:lnTo>
                <a:pt x="75188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Times New Roman" panose="02020603050405020304" pitchFamily="18" charset="0"/>
            <a:cs typeface="Times New Roman" panose="02020603050405020304" pitchFamily="18" charset="0"/>
          </a:endParaRPr>
        </a:p>
      </dsp:txBody>
      <dsp:txXfrm>
        <a:off x="7956109" y="1356687"/>
        <a:ext cx="39124" cy="7832"/>
      </dsp:txXfrm>
    </dsp:sp>
    <dsp:sp modelId="{BD22E7DD-9C58-4E26-94CC-D6D3E3FCC8D7}">
      <dsp:nvSpPr>
        <dsp:cNvPr id="0" name=""/>
        <dsp:cNvSpPr/>
      </dsp:nvSpPr>
      <dsp:spPr>
        <a:xfrm>
          <a:off x="4199407" y="339968"/>
          <a:ext cx="3402120" cy="20412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6707" tIns="174988" rIns="166707" bIns="174988" numCol="1" spcCol="1270" anchor="ctr" anchorCtr="0">
          <a:noAutofit/>
        </a:bodyPr>
        <a:lstStyle/>
        <a:p>
          <a:pPr marL="0" lvl="0" indent="0" algn="ctr" defTabSz="889000">
            <a:lnSpc>
              <a:spcPct val="90000"/>
            </a:lnSpc>
            <a:spcBef>
              <a:spcPct val="0"/>
            </a:spcBef>
            <a:spcAft>
              <a:spcPct val="35000"/>
            </a:spcAft>
            <a:buNone/>
          </a:pPr>
          <a:r>
            <a:rPr lang="en-GB" sz="2000" b="1" i="0" kern="1200" baseline="0" dirty="0">
              <a:latin typeface="Times New Roman" panose="02020603050405020304" pitchFamily="18" charset="0"/>
              <a:cs typeface="Times New Roman" panose="02020603050405020304" pitchFamily="18" charset="0"/>
            </a:rPr>
            <a:t>B.  Weak Legal &amp; Regulatory Foundations</a:t>
          </a:r>
          <a:r>
            <a:rPr lang="en-GB" sz="2000" kern="1200" dirty="0">
              <a:latin typeface="Times New Roman" panose="02020603050405020304" pitchFamily="18" charset="0"/>
              <a:cs typeface="Times New Roman" panose="02020603050405020304" pitchFamily="18" charset="0"/>
            </a:rPr>
            <a:t>: </a:t>
          </a:r>
          <a:r>
            <a:rPr lang="en-GB" sz="2000" b="0" i="0" kern="1200" baseline="0" dirty="0">
              <a:latin typeface="Times New Roman" panose="02020603050405020304" pitchFamily="18" charset="0"/>
              <a:cs typeface="Times New Roman" panose="02020603050405020304" pitchFamily="18" charset="0"/>
            </a:rPr>
            <a:t>Lack of comprehensive debt laws; unclear mandates for off-budget liabilities, SOEs, and local government debt.</a:t>
          </a:r>
          <a:endParaRPr lang="en-US" sz="2000" kern="1200" dirty="0">
            <a:latin typeface="Times New Roman" panose="02020603050405020304" pitchFamily="18" charset="0"/>
            <a:cs typeface="Times New Roman" panose="02020603050405020304" pitchFamily="18" charset="0"/>
          </a:endParaRPr>
        </a:p>
      </dsp:txBody>
      <dsp:txXfrm>
        <a:off x="4199407" y="339968"/>
        <a:ext cx="3402120" cy="2041272"/>
      </dsp:txXfrm>
    </dsp:sp>
    <dsp:sp modelId="{7010B02A-E8B6-454D-9D37-7EF0BBCF887D}">
      <dsp:nvSpPr>
        <dsp:cNvPr id="0" name=""/>
        <dsp:cNvSpPr/>
      </dsp:nvSpPr>
      <dsp:spPr>
        <a:xfrm>
          <a:off x="1715860" y="2379440"/>
          <a:ext cx="8369215" cy="751887"/>
        </a:xfrm>
        <a:custGeom>
          <a:avLst/>
          <a:gdLst/>
          <a:ahLst/>
          <a:cxnLst/>
          <a:rect l="0" t="0" r="0" b="0"/>
          <a:pathLst>
            <a:path>
              <a:moveTo>
                <a:pt x="8369215" y="0"/>
              </a:moveTo>
              <a:lnTo>
                <a:pt x="8369215" y="393043"/>
              </a:lnTo>
              <a:lnTo>
                <a:pt x="0" y="393043"/>
              </a:lnTo>
              <a:lnTo>
                <a:pt x="0" y="751887"/>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Times New Roman" panose="02020603050405020304" pitchFamily="18" charset="0"/>
            <a:cs typeface="Times New Roman" panose="02020603050405020304" pitchFamily="18" charset="0"/>
          </a:endParaRPr>
        </a:p>
      </dsp:txBody>
      <dsp:txXfrm>
        <a:off x="5690325" y="2751467"/>
        <a:ext cx="420285" cy="7832"/>
      </dsp:txXfrm>
    </dsp:sp>
    <dsp:sp modelId="{766221F1-C56A-4860-A81F-E4E234188F37}">
      <dsp:nvSpPr>
        <dsp:cNvPr id="0" name=""/>
        <dsp:cNvSpPr/>
      </dsp:nvSpPr>
      <dsp:spPr>
        <a:xfrm>
          <a:off x="8384015" y="339968"/>
          <a:ext cx="3402120" cy="20412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6707" tIns="174988" rIns="166707" bIns="174988" numCol="1" spcCol="1270" anchor="ctr" anchorCtr="0">
          <a:noAutofit/>
        </a:bodyPr>
        <a:lstStyle/>
        <a:p>
          <a:pPr marL="0" lvl="0" indent="0" algn="ctr" defTabSz="889000">
            <a:lnSpc>
              <a:spcPct val="90000"/>
            </a:lnSpc>
            <a:spcBef>
              <a:spcPct val="0"/>
            </a:spcBef>
            <a:spcAft>
              <a:spcPct val="35000"/>
            </a:spcAft>
            <a:buNone/>
          </a:pPr>
          <a:r>
            <a:rPr lang="en-GB" sz="2000" b="1" i="0" kern="1200" baseline="0">
              <a:latin typeface="Times New Roman" panose="02020603050405020304" pitchFamily="18" charset="0"/>
              <a:cs typeface="Times New Roman" panose="02020603050405020304" pitchFamily="18" charset="0"/>
            </a:rPr>
            <a:t>C. Oversight, Transparency &amp; Accountability Deficits</a:t>
          </a:r>
          <a:r>
            <a:rPr lang="en-GB" sz="2000" kern="1200">
              <a:latin typeface="Times New Roman" panose="02020603050405020304" pitchFamily="18" charset="0"/>
              <a:cs typeface="Times New Roman" panose="02020603050405020304" pitchFamily="18" charset="0"/>
            </a:rPr>
            <a:t>: </a:t>
          </a:r>
          <a:r>
            <a:rPr lang="en-GB" sz="2000" b="0" i="0" kern="1200" baseline="0">
              <a:latin typeface="Times New Roman" panose="02020603050405020304" pitchFamily="18" charset="0"/>
              <a:cs typeface="Times New Roman" panose="02020603050405020304" pitchFamily="18" charset="0"/>
            </a:rPr>
            <a:t>Parliaments and audit institutions often lack capacity and independence; political interference, and poor monitoring of SOEs borrowing.</a:t>
          </a:r>
          <a:endParaRPr lang="en-US" sz="2000" kern="1200">
            <a:latin typeface="Times New Roman" panose="02020603050405020304" pitchFamily="18" charset="0"/>
            <a:cs typeface="Times New Roman" panose="02020603050405020304" pitchFamily="18" charset="0"/>
          </a:endParaRPr>
        </a:p>
      </dsp:txBody>
      <dsp:txXfrm>
        <a:off x="8384015" y="339968"/>
        <a:ext cx="3402120" cy="2041272"/>
      </dsp:txXfrm>
    </dsp:sp>
    <dsp:sp modelId="{06DF8AC4-9754-468B-AB11-6694F27585F0}">
      <dsp:nvSpPr>
        <dsp:cNvPr id="0" name=""/>
        <dsp:cNvSpPr/>
      </dsp:nvSpPr>
      <dsp:spPr>
        <a:xfrm>
          <a:off x="3415120" y="4138643"/>
          <a:ext cx="751887" cy="91440"/>
        </a:xfrm>
        <a:custGeom>
          <a:avLst/>
          <a:gdLst/>
          <a:ahLst/>
          <a:cxnLst/>
          <a:rect l="0" t="0" r="0" b="0"/>
          <a:pathLst>
            <a:path>
              <a:moveTo>
                <a:pt x="0" y="45720"/>
              </a:moveTo>
              <a:lnTo>
                <a:pt x="75188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Times New Roman" panose="02020603050405020304" pitchFamily="18" charset="0"/>
            <a:cs typeface="Times New Roman" panose="02020603050405020304" pitchFamily="18" charset="0"/>
          </a:endParaRPr>
        </a:p>
      </dsp:txBody>
      <dsp:txXfrm>
        <a:off x="3771501" y="4180447"/>
        <a:ext cx="39124" cy="7832"/>
      </dsp:txXfrm>
    </dsp:sp>
    <dsp:sp modelId="{294C8464-B4CE-40D1-AE7A-325BE8A64B95}">
      <dsp:nvSpPr>
        <dsp:cNvPr id="0" name=""/>
        <dsp:cNvSpPr/>
      </dsp:nvSpPr>
      <dsp:spPr>
        <a:xfrm>
          <a:off x="14799" y="3163727"/>
          <a:ext cx="3402120" cy="20412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6707" tIns="174988" rIns="166707" bIns="174988" numCol="1" spcCol="1270" anchor="ctr" anchorCtr="0">
          <a:noAutofit/>
        </a:bodyPr>
        <a:lstStyle/>
        <a:p>
          <a:pPr marL="0" lvl="0" indent="0" algn="ctr" defTabSz="889000">
            <a:lnSpc>
              <a:spcPct val="90000"/>
            </a:lnSpc>
            <a:spcBef>
              <a:spcPct val="0"/>
            </a:spcBef>
            <a:spcAft>
              <a:spcPct val="35000"/>
            </a:spcAft>
            <a:buNone/>
          </a:pPr>
          <a:r>
            <a:rPr lang="en-GB" sz="2000" b="1" kern="1200">
              <a:latin typeface="Times New Roman" panose="02020603050405020304" pitchFamily="18" charset="0"/>
              <a:cs typeface="Times New Roman" panose="02020603050405020304" pitchFamily="18" charset="0"/>
            </a:rPr>
            <a:t>D. Technical Capacity Constraints: </a:t>
          </a:r>
          <a:r>
            <a:rPr lang="en-GB" sz="2000" kern="1200">
              <a:latin typeface="Times New Roman" panose="02020603050405020304" pitchFamily="18" charset="0"/>
              <a:cs typeface="Times New Roman" panose="02020603050405020304" pitchFamily="18" charset="0"/>
            </a:rPr>
            <a:t>DMOs face staffing gaps, weak analytical skills, and limited tools for risk modelling, sustainability analysis, and project assessment</a:t>
          </a:r>
          <a:endParaRPr lang="en-US" sz="2000" kern="1200">
            <a:latin typeface="Times New Roman" panose="02020603050405020304" pitchFamily="18" charset="0"/>
            <a:cs typeface="Times New Roman" panose="02020603050405020304" pitchFamily="18" charset="0"/>
          </a:endParaRPr>
        </a:p>
      </dsp:txBody>
      <dsp:txXfrm>
        <a:off x="14799" y="3163727"/>
        <a:ext cx="3402120" cy="2041272"/>
      </dsp:txXfrm>
    </dsp:sp>
    <dsp:sp modelId="{C8A51453-993A-4714-B3E7-4A66DDA5F4A5}">
      <dsp:nvSpPr>
        <dsp:cNvPr id="0" name=""/>
        <dsp:cNvSpPr/>
      </dsp:nvSpPr>
      <dsp:spPr>
        <a:xfrm>
          <a:off x="7599728" y="4138643"/>
          <a:ext cx="751887" cy="91440"/>
        </a:xfrm>
        <a:custGeom>
          <a:avLst/>
          <a:gdLst/>
          <a:ahLst/>
          <a:cxnLst/>
          <a:rect l="0" t="0" r="0" b="0"/>
          <a:pathLst>
            <a:path>
              <a:moveTo>
                <a:pt x="0" y="45720"/>
              </a:moveTo>
              <a:lnTo>
                <a:pt x="75188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Times New Roman" panose="02020603050405020304" pitchFamily="18" charset="0"/>
            <a:cs typeface="Times New Roman" panose="02020603050405020304" pitchFamily="18" charset="0"/>
          </a:endParaRPr>
        </a:p>
      </dsp:txBody>
      <dsp:txXfrm>
        <a:off x="7956109" y="4180447"/>
        <a:ext cx="39124" cy="7832"/>
      </dsp:txXfrm>
    </dsp:sp>
    <dsp:sp modelId="{4EE740BC-D3E9-4E20-8F69-B4963E2A8EEA}">
      <dsp:nvSpPr>
        <dsp:cNvPr id="0" name=""/>
        <dsp:cNvSpPr/>
      </dsp:nvSpPr>
      <dsp:spPr>
        <a:xfrm>
          <a:off x="4199407" y="3163727"/>
          <a:ext cx="3402120" cy="20412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6707" tIns="174988" rIns="166707" bIns="174988" numCol="1" spcCol="1270" anchor="ctr" anchorCtr="0">
          <a:noAutofit/>
        </a:bodyPr>
        <a:lstStyle/>
        <a:p>
          <a:pPr marL="0" lvl="0" indent="0" algn="ctr" defTabSz="889000">
            <a:lnSpc>
              <a:spcPct val="90000"/>
            </a:lnSpc>
            <a:spcBef>
              <a:spcPct val="0"/>
            </a:spcBef>
            <a:spcAft>
              <a:spcPct val="35000"/>
            </a:spcAft>
            <a:buNone/>
          </a:pPr>
          <a:r>
            <a:rPr lang="en-GB" sz="2000" b="1" kern="1200">
              <a:latin typeface="Times New Roman" panose="02020603050405020304" pitchFamily="18" charset="0"/>
              <a:cs typeface="Times New Roman" panose="02020603050405020304" pitchFamily="18" charset="0"/>
            </a:rPr>
            <a:t>E. Political Economy Constraints: </a:t>
          </a:r>
          <a:r>
            <a:rPr lang="en-GB" sz="2000" kern="1200">
              <a:latin typeface="Times New Roman" panose="02020603050405020304" pitchFamily="18" charset="0"/>
              <a:cs typeface="Times New Roman" panose="02020603050405020304" pitchFamily="18" charset="0"/>
            </a:rPr>
            <a:t>Political interference prioritizing short-term or electoral projects over fiscally sound investments</a:t>
          </a:r>
          <a:endParaRPr lang="en-US" sz="2000" kern="1200">
            <a:latin typeface="Times New Roman" panose="02020603050405020304" pitchFamily="18" charset="0"/>
            <a:cs typeface="Times New Roman" panose="02020603050405020304" pitchFamily="18" charset="0"/>
          </a:endParaRPr>
        </a:p>
      </dsp:txBody>
      <dsp:txXfrm>
        <a:off x="4199407" y="3163727"/>
        <a:ext cx="3402120" cy="2041272"/>
      </dsp:txXfrm>
    </dsp:sp>
    <dsp:sp modelId="{9ABA3779-BA7A-4FF2-B21E-839EF62C5B46}">
      <dsp:nvSpPr>
        <dsp:cNvPr id="0" name=""/>
        <dsp:cNvSpPr/>
      </dsp:nvSpPr>
      <dsp:spPr>
        <a:xfrm>
          <a:off x="8384015" y="3163727"/>
          <a:ext cx="3402120" cy="20412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6707" tIns="174988" rIns="166707" bIns="174988" numCol="1" spcCol="1270" anchor="ctr" anchorCtr="0">
          <a:noAutofit/>
        </a:bodyPr>
        <a:lstStyle/>
        <a:p>
          <a:pPr marL="0" lvl="0" indent="0" algn="ctr" defTabSz="889000">
            <a:lnSpc>
              <a:spcPct val="90000"/>
            </a:lnSpc>
            <a:spcBef>
              <a:spcPct val="0"/>
            </a:spcBef>
            <a:spcAft>
              <a:spcPct val="35000"/>
            </a:spcAft>
            <a:buNone/>
          </a:pPr>
          <a:r>
            <a:rPr lang="en-GB" sz="2000" b="1" kern="1200">
              <a:latin typeface="Times New Roman" panose="02020603050405020304" pitchFamily="18" charset="0"/>
              <a:cs typeface="Times New Roman" panose="02020603050405020304" pitchFamily="18" charset="0"/>
            </a:rPr>
            <a:t>F. Operational &amp; Project Management Inefficiencies: </a:t>
          </a:r>
          <a:r>
            <a:rPr lang="en-GB" sz="2000" kern="1200">
              <a:latin typeface="Times New Roman" panose="02020603050405020304" pitchFamily="18" charset="0"/>
              <a:cs typeface="Times New Roman" panose="02020603050405020304" pitchFamily="18" charset="0"/>
            </a:rPr>
            <a:t>Inefficient use of borrowed funds and high undisbursed balances.</a:t>
          </a:r>
          <a:endParaRPr lang="en-US" sz="2000" kern="1200">
            <a:latin typeface="Times New Roman" panose="02020603050405020304" pitchFamily="18" charset="0"/>
            <a:cs typeface="Times New Roman" panose="02020603050405020304" pitchFamily="18" charset="0"/>
          </a:endParaRPr>
        </a:p>
      </dsp:txBody>
      <dsp:txXfrm>
        <a:off x="8384015" y="3163727"/>
        <a:ext cx="3402120" cy="20412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ED6706-3AB9-4661-A0F7-A4611C1A898A}">
      <dsp:nvSpPr>
        <dsp:cNvPr id="0" name=""/>
        <dsp:cNvSpPr/>
      </dsp:nvSpPr>
      <dsp:spPr>
        <a:xfrm>
          <a:off x="412761" y="1091995"/>
          <a:ext cx="672363" cy="67236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5F1ED4-3289-49CE-9F7D-C5CE8E650B35}">
      <dsp:nvSpPr>
        <dsp:cNvPr id="0" name=""/>
        <dsp:cNvSpPr/>
      </dsp:nvSpPr>
      <dsp:spPr>
        <a:xfrm>
          <a:off x="1872" y="1973907"/>
          <a:ext cx="1494140" cy="2143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it-IT" sz="2000" kern="1200" dirty="0">
              <a:latin typeface="Times New Roman" panose="02020603050405020304" pitchFamily="18" charset="0"/>
              <a:cs typeface="Times New Roman" panose="02020603050405020304" pitchFamily="18" charset="0"/>
            </a:rPr>
            <a:t>Strengthening Institutional Coordination and Oversight through National Debt Governance Councils(NDGC)</a:t>
          </a:r>
          <a:endParaRPr lang="en-US" sz="2000" kern="1200" dirty="0">
            <a:latin typeface="Times New Roman" panose="02020603050405020304" pitchFamily="18" charset="0"/>
            <a:cs typeface="Times New Roman" panose="02020603050405020304" pitchFamily="18" charset="0"/>
          </a:endParaRPr>
        </a:p>
      </dsp:txBody>
      <dsp:txXfrm>
        <a:off x="1872" y="1973907"/>
        <a:ext cx="1494140" cy="2143445"/>
      </dsp:txXfrm>
    </dsp:sp>
    <dsp:sp modelId="{25E99547-69B4-4CAD-AF25-31F68B228A69}">
      <dsp:nvSpPr>
        <dsp:cNvPr id="0" name=""/>
        <dsp:cNvSpPr/>
      </dsp:nvSpPr>
      <dsp:spPr>
        <a:xfrm>
          <a:off x="2168376" y="1198291"/>
          <a:ext cx="672363" cy="67236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1A5502-2A2A-422E-A68F-03FEEDEA5F63}">
      <dsp:nvSpPr>
        <dsp:cNvPr id="0" name=""/>
        <dsp:cNvSpPr/>
      </dsp:nvSpPr>
      <dsp:spPr>
        <a:xfrm>
          <a:off x="1757487" y="2292794"/>
          <a:ext cx="1494140" cy="1718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it-IT" sz="2000" kern="1200" dirty="0">
              <a:latin typeface="Times New Roman" panose="02020603050405020304" pitchFamily="18" charset="0"/>
              <a:cs typeface="Times New Roman" panose="02020603050405020304" pitchFamily="18" charset="0"/>
            </a:rPr>
            <a:t>Enact/Update </a:t>
          </a:r>
          <a:r>
            <a:rPr lang="en-US" sz="2000" kern="1200" dirty="0">
              <a:latin typeface="Times New Roman" panose="02020603050405020304" pitchFamily="18" charset="0"/>
              <a:cs typeface="Times New Roman" panose="02020603050405020304" pitchFamily="18" charset="0"/>
            </a:rPr>
            <a:t>Comprehensive Debt Governance Framework Laws</a:t>
          </a:r>
        </a:p>
      </dsp:txBody>
      <dsp:txXfrm>
        <a:off x="1757487" y="2292794"/>
        <a:ext cx="1494140" cy="1718261"/>
      </dsp:txXfrm>
    </dsp:sp>
    <dsp:sp modelId="{B728F113-A616-44AD-94ED-B17E98BE8462}">
      <dsp:nvSpPr>
        <dsp:cNvPr id="0" name=""/>
        <dsp:cNvSpPr/>
      </dsp:nvSpPr>
      <dsp:spPr>
        <a:xfrm>
          <a:off x="3923991" y="1198291"/>
          <a:ext cx="672363" cy="67236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4D768A-6E30-49AA-8D54-F5C354787789}">
      <dsp:nvSpPr>
        <dsp:cNvPr id="0" name=""/>
        <dsp:cNvSpPr/>
      </dsp:nvSpPr>
      <dsp:spPr>
        <a:xfrm>
          <a:off x="3513102" y="2292794"/>
          <a:ext cx="1494140" cy="1718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it-IT" sz="2000" kern="1200">
              <a:latin typeface="Times New Roman" panose="02020603050405020304" pitchFamily="18" charset="0"/>
              <a:cs typeface="Times New Roman" panose="02020603050405020304" pitchFamily="18" charset="0"/>
            </a:rPr>
            <a:t>Building Inhouse Technical Capacity for DMOs and Modernizing Data Systems</a:t>
          </a:r>
          <a:endParaRPr lang="en-US" sz="2000" kern="1200">
            <a:latin typeface="Times New Roman" panose="02020603050405020304" pitchFamily="18" charset="0"/>
            <a:cs typeface="Times New Roman" panose="02020603050405020304" pitchFamily="18" charset="0"/>
          </a:endParaRPr>
        </a:p>
      </dsp:txBody>
      <dsp:txXfrm>
        <a:off x="3513102" y="2292794"/>
        <a:ext cx="1494140" cy="1718261"/>
      </dsp:txXfrm>
    </dsp:sp>
    <dsp:sp modelId="{69FBC0F7-05D7-46D3-9625-3516788BDCA5}">
      <dsp:nvSpPr>
        <dsp:cNvPr id="0" name=""/>
        <dsp:cNvSpPr/>
      </dsp:nvSpPr>
      <dsp:spPr>
        <a:xfrm>
          <a:off x="5679606" y="1198291"/>
          <a:ext cx="672363" cy="67236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55E144-CAAE-4135-BADD-29E923AA2B39}">
      <dsp:nvSpPr>
        <dsp:cNvPr id="0" name=""/>
        <dsp:cNvSpPr/>
      </dsp:nvSpPr>
      <dsp:spPr>
        <a:xfrm>
          <a:off x="5268718" y="2292794"/>
          <a:ext cx="1494140" cy="1718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US" sz="2000" kern="1200" dirty="0">
              <a:latin typeface="Times New Roman" panose="02020603050405020304" pitchFamily="18" charset="0"/>
              <a:cs typeface="Times New Roman" panose="02020603050405020304" pitchFamily="18" charset="0"/>
            </a:rPr>
            <a:t>Introducing Fiscal Neutrality Clauses ( Esp. During electoral periods) and Depoliticize SOE Oversight</a:t>
          </a:r>
        </a:p>
      </dsp:txBody>
      <dsp:txXfrm>
        <a:off x="5268718" y="2292794"/>
        <a:ext cx="1494140" cy="1718261"/>
      </dsp:txXfrm>
    </dsp:sp>
    <dsp:sp modelId="{F19D5DE3-BD7D-411D-976F-3FDF75D60BBA}">
      <dsp:nvSpPr>
        <dsp:cNvPr id="0" name=""/>
        <dsp:cNvSpPr/>
      </dsp:nvSpPr>
      <dsp:spPr>
        <a:xfrm>
          <a:off x="7435222" y="1198291"/>
          <a:ext cx="672363" cy="67236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1CF847-2824-4A63-A461-1568D321CCF7}">
      <dsp:nvSpPr>
        <dsp:cNvPr id="0" name=""/>
        <dsp:cNvSpPr/>
      </dsp:nvSpPr>
      <dsp:spPr>
        <a:xfrm>
          <a:off x="7024333" y="2292794"/>
          <a:ext cx="1494140" cy="1718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Create Integrated Debt Dashboards for Transparency( incl. central, subnational, and SOE debt data)</a:t>
          </a:r>
        </a:p>
      </dsp:txBody>
      <dsp:txXfrm>
        <a:off x="7024333" y="2292794"/>
        <a:ext cx="1494140" cy="1718261"/>
      </dsp:txXfrm>
    </dsp:sp>
    <dsp:sp modelId="{3B1F90C8-72E5-4F7C-AA03-8064C29CF9DD}">
      <dsp:nvSpPr>
        <dsp:cNvPr id="0" name=""/>
        <dsp:cNvSpPr/>
      </dsp:nvSpPr>
      <dsp:spPr>
        <a:xfrm>
          <a:off x="9190837" y="1198291"/>
          <a:ext cx="672363" cy="67236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155542-2D2D-43EC-8526-2B4BDCED4F0B}">
      <dsp:nvSpPr>
        <dsp:cNvPr id="0" name=""/>
        <dsp:cNvSpPr/>
      </dsp:nvSpPr>
      <dsp:spPr>
        <a:xfrm>
          <a:off x="8779948" y="2292794"/>
          <a:ext cx="1494140" cy="1718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Institutionalize Parliamentary Debt Review Panels (PDRPs)</a:t>
          </a:r>
        </a:p>
      </dsp:txBody>
      <dsp:txXfrm>
        <a:off x="8779948" y="2292794"/>
        <a:ext cx="1494140" cy="1718261"/>
      </dsp:txXfrm>
    </dsp:sp>
    <dsp:sp modelId="{4646EF58-6EE3-4FB7-9F34-46BC3943F5CD}">
      <dsp:nvSpPr>
        <dsp:cNvPr id="0" name=""/>
        <dsp:cNvSpPr/>
      </dsp:nvSpPr>
      <dsp:spPr>
        <a:xfrm>
          <a:off x="10946452" y="1198291"/>
          <a:ext cx="672363" cy="67236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597F34-77A0-4245-8292-75171E4EDD63}">
      <dsp:nvSpPr>
        <dsp:cNvPr id="0" name=""/>
        <dsp:cNvSpPr/>
      </dsp:nvSpPr>
      <dsp:spPr>
        <a:xfrm>
          <a:off x="10535563" y="2292794"/>
          <a:ext cx="1494140" cy="1718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US" sz="2000" kern="1200" dirty="0">
              <a:latin typeface="Times New Roman" panose="02020603050405020304" pitchFamily="18" charset="0"/>
              <a:cs typeface="Times New Roman" panose="02020603050405020304" pitchFamily="18" charset="0"/>
            </a:rPr>
            <a:t>Align National Debt Strategies with Global Governance Standards</a:t>
          </a:r>
        </a:p>
      </dsp:txBody>
      <dsp:txXfrm>
        <a:off x="10535563" y="2292794"/>
        <a:ext cx="1494140" cy="171826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3C8DE8-BA0E-4DA2-95BE-C8A86B9CC138}" type="datetimeFigureOut">
              <a:rPr lang="en-US" smtClean="0"/>
              <a:t>3/29/2026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59C306-965E-4D9F-BE84-E09AC9C6A761}" type="slidenum">
              <a:rPr lang="en-US" smtClean="0"/>
              <a:t>‹#›</a:t>
            </a:fld>
            <a:endParaRPr lang="en-US"/>
          </a:p>
        </p:txBody>
      </p:sp>
    </p:spTree>
    <p:extLst>
      <p:ext uri="{BB962C8B-B14F-4D97-AF65-F5344CB8AC3E}">
        <p14:creationId xmlns:p14="http://schemas.microsoft.com/office/powerpoint/2010/main" val="2144234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hdl.handle.net/10855/46555"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hdl.handle.net/10855/46555"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hdl.handle.net/10855/46555"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9C306-965E-4D9F-BE84-E09AC9C6A761}" type="slidenum">
              <a:rPr lang="en-US" smtClean="0"/>
              <a:t>1</a:t>
            </a:fld>
            <a:endParaRPr lang="en-US"/>
          </a:p>
        </p:txBody>
      </p:sp>
    </p:spTree>
    <p:extLst>
      <p:ext uri="{BB962C8B-B14F-4D97-AF65-F5344CB8AC3E}">
        <p14:creationId xmlns:p14="http://schemas.microsoft.com/office/powerpoint/2010/main" val="469299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13AAF-BE37-FB96-DC4E-AEC3FAA341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F9F57E-AE86-4DA3-5745-6A9E59B6AF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1C7CFF-57B4-4300-3F45-7F2B2B1DDB51}"/>
              </a:ext>
            </a:extLst>
          </p:cNvPr>
          <p:cNvSpPr>
            <a:spLocks noGrp="1"/>
          </p:cNvSpPr>
          <p:nvPr>
            <p:ph type="body" idx="1"/>
          </p:nvPr>
        </p:nvSpPr>
        <p:spPr/>
        <p:txBody>
          <a:bodyPr/>
          <a:lstStyle/>
          <a:p>
            <a:pPr algn="just"/>
            <a:r>
              <a:rPr lang="en-US" sz="1200" dirty="0">
                <a:solidFill>
                  <a:srgbClr val="000000"/>
                </a:solidFill>
                <a:effectLst/>
                <a:latin typeface="Times New Roman" panose="02020603050405020304" pitchFamily="18" charset="0"/>
                <a:ea typeface="Times New Roman" panose="02020603050405020304" pitchFamily="18" charset="0"/>
              </a:rPr>
              <a:t>More than 44 African countries have undertaken reforms to improve public financial management systems, including the adoption of medium-term expenditure frameworks, performance-based budgeting, and integrated financial management information systems. These reforms were aimed at contributing to better planning, execution, and monitoring of public expenditures. Nevertheless, several challenges continue to inhibit public financial management efficiency mostly arising from weak institutional capacities, limited technical expertise, corruption and the need for greater transparency and accountability frameworks in public planning and expenditure monitoring. Moreover, fragmented budgeting processes which exclude tax expenditures granted for various reasons and weak links between planning and budgeting further hinder the effective allocation and use of public resources. Strengthening anti-corruption measures and promoting good governance remain essential to ensuring that public funds are used effectively and contribute to sustainable development.</a:t>
            </a:r>
            <a:endParaRPr lang="en-GB" sz="1200" dirty="0">
              <a:effectLst/>
              <a:latin typeface="Times New Roman" panose="02020603050405020304" pitchFamily="18" charset="0"/>
              <a:ea typeface="Times New Roman" panose="02020603050405020304" pitchFamily="18" charset="0"/>
            </a:endParaRPr>
          </a:p>
          <a:p>
            <a:pPr algn="just"/>
            <a:r>
              <a:rPr lang="en-US" sz="1200" dirty="0">
                <a:solidFill>
                  <a:srgbClr val="222222"/>
                </a:solidFill>
                <a:effectLst/>
                <a:highlight>
                  <a:srgbClr val="FFFFFF"/>
                </a:highligh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https://papers.ssrn.com/sol3/papers.cfm?abstract_id=3043168</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https://www.uneca.org/economic-governance-report-ii-%28egr-ii%29</a:t>
            </a:r>
            <a:endParaRPr lang="en-GB" sz="1200" dirty="0">
              <a:effectLst/>
              <a:latin typeface="Times New Roman" panose="02020603050405020304" pitchFamily="18" charset="0"/>
              <a:ea typeface="Times New Roman" panose="02020603050405020304" pitchFamily="18" charset="0"/>
            </a:endParaRPr>
          </a:p>
          <a:p>
            <a:r>
              <a:rPr lang="en-US" sz="1200" u="sng" dirty="0">
                <a:solidFill>
                  <a:srgbClr val="415262"/>
                </a:solidFill>
                <a:effectLst/>
                <a:highlight>
                  <a:srgbClr val="FFFFFF"/>
                </a:highlight>
                <a:latin typeface="Times New Roman" panose="02020603050405020304" pitchFamily="18" charset="0"/>
                <a:ea typeface="Times New Roman" panose="02020603050405020304" pitchFamily="18" charset="0"/>
                <a:hlinkClick r:id="rId3"/>
              </a:rPr>
              <a:t>https://hdl.handle.net/10855/46555</a:t>
            </a:r>
            <a:endParaRPr lang="en-GB" sz="12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ADC005DD-C47B-68E9-1807-C9F38C3437E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59C306-965E-4D9F-BE84-E09AC9C6A7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2949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4E616-0807-D4A4-699C-A1784B64DF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514E7-F3FC-201A-59F1-1B820BF680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7C320F-1D0F-5BA7-635D-2AF9FCC227BD}"/>
              </a:ext>
            </a:extLst>
          </p:cNvPr>
          <p:cNvSpPr>
            <a:spLocks noGrp="1"/>
          </p:cNvSpPr>
          <p:nvPr>
            <p:ph type="body" idx="1"/>
          </p:nvPr>
        </p:nvSpPr>
        <p:spPr/>
        <p:txBody>
          <a:bodyPr/>
          <a:lstStyle/>
          <a:p>
            <a:pPr algn="just"/>
            <a:r>
              <a:rPr lang="en-US" sz="1200" dirty="0">
                <a:solidFill>
                  <a:srgbClr val="000000"/>
                </a:solidFill>
                <a:effectLst/>
                <a:latin typeface="Times New Roman" panose="02020603050405020304" pitchFamily="18" charset="0"/>
                <a:ea typeface="Times New Roman" panose="02020603050405020304" pitchFamily="18" charset="0"/>
              </a:rPr>
              <a:t>More than 44 African countries have undertaken reforms to improve public financial management systems, including the adoption of medium-term expenditure frameworks, performance-based budgeting, and integrated financial management information systems. These reforms were aimed at contributing to better planning, execution, and monitoring of public expenditures. Nevertheless, several challenges continue to inhibit public financial management efficiency mostly arising from weak institutional capacities, limited technical expertise, corruption and the need for greater transparency and accountability frameworks in public planning and expenditure monitoring. Moreover, fragmented budgeting processes which exclude tax expenditures granted for various reasons and weak links between planning and budgeting further hinder the effective allocation and use of public resources. Strengthening anti-corruption measures and promoting good governance remain essential to ensuring that public funds are used effectively and contribute to sustainable development.</a:t>
            </a:r>
            <a:endParaRPr lang="en-GB" sz="1200" dirty="0">
              <a:effectLst/>
              <a:latin typeface="Times New Roman" panose="02020603050405020304" pitchFamily="18" charset="0"/>
              <a:ea typeface="Times New Roman" panose="02020603050405020304" pitchFamily="18" charset="0"/>
            </a:endParaRPr>
          </a:p>
          <a:p>
            <a:pPr algn="just"/>
            <a:r>
              <a:rPr lang="en-US" sz="1200" dirty="0">
                <a:solidFill>
                  <a:srgbClr val="222222"/>
                </a:solidFill>
                <a:effectLst/>
                <a:highlight>
                  <a:srgbClr val="FFFFFF"/>
                </a:highligh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https://papers.ssrn.com/sol3/papers.cfm?abstract_id=3043168</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https://www.uneca.org/economic-governance-report-ii-%28egr-ii%29</a:t>
            </a:r>
            <a:endParaRPr lang="en-GB" sz="1200" dirty="0">
              <a:effectLst/>
              <a:latin typeface="Times New Roman" panose="02020603050405020304" pitchFamily="18" charset="0"/>
              <a:ea typeface="Times New Roman" panose="02020603050405020304" pitchFamily="18" charset="0"/>
            </a:endParaRPr>
          </a:p>
          <a:p>
            <a:r>
              <a:rPr lang="en-US" sz="1200" u="sng" dirty="0">
                <a:solidFill>
                  <a:srgbClr val="415262"/>
                </a:solidFill>
                <a:effectLst/>
                <a:highlight>
                  <a:srgbClr val="FFFFFF"/>
                </a:highlight>
                <a:latin typeface="Times New Roman" panose="02020603050405020304" pitchFamily="18" charset="0"/>
                <a:ea typeface="Times New Roman" panose="02020603050405020304" pitchFamily="18" charset="0"/>
                <a:hlinkClick r:id="rId3"/>
              </a:rPr>
              <a:t>https://hdl.handle.net/10855/46555</a:t>
            </a:r>
            <a:endParaRPr lang="en-GB" sz="12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946C2A8B-CFB9-6C5F-B9B4-D54A7E57B1C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59C306-965E-4D9F-BE84-E09AC9C6A7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331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E4603-DE76-93B8-C09B-9EF1B325C7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E24508-F9CC-C564-BC8F-67506A1AD5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09B158-076D-A545-15DD-C1A3E2AAE50C}"/>
              </a:ext>
            </a:extLst>
          </p:cNvPr>
          <p:cNvSpPr>
            <a:spLocks noGrp="1"/>
          </p:cNvSpPr>
          <p:nvPr>
            <p:ph type="body" idx="1"/>
          </p:nvPr>
        </p:nvSpPr>
        <p:spPr/>
        <p:txBody>
          <a:bodyPr/>
          <a:lstStyle/>
          <a:p>
            <a:pPr algn="just"/>
            <a:r>
              <a:rPr lang="en-US" sz="1200" dirty="0">
                <a:solidFill>
                  <a:srgbClr val="000000"/>
                </a:solidFill>
                <a:effectLst/>
                <a:latin typeface="Times New Roman" panose="02020603050405020304" pitchFamily="18" charset="0"/>
                <a:ea typeface="Times New Roman" panose="02020603050405020304" pitchFamily="18" charset="0"/>
              </a:rPr>
              <a:t>More than 44 African countries have undertaken reforms to improve public financial management systems, including the adoption of medium-term expenditure frameworks, performance-based budgeting, and integrated financial management information systems. These reforms were aimed at contributing to better planning, execution, and monitoring of public expenditures. Nevertheless, several challenges continue to inhibit public financial management efficiency mostly arising from weak institutional capacities, limited technical expertise, corruption and the need for greater transparency and accountability frameworks in public planning and expenditure monitoring. Moreover, fragmented budgeting processes which exclude tax expenditures granted for various reasons and weak links between planning and budgeting further hinder the effective allocation and use of public resources. Strengthening anti-corruption measures and promoting good governance remain essential to ensuring that public funds are used effectively and contribute to sustainable development.</a:t>
            </a:r>
            <a:endParaRPr lang="en-GB" sz="1200" dirty="0">
              <a:effectLst/>
              <a:latin typeface="Times New Roman" panose="02020603050405020304" pitchFamily="18" charset="0"/>
              <a:ea typeface="Times New Roman" panose="02020603050405020304" pitchFamily="18" charset="0"/>
            </a:endParaRPr>
          </a:p>
          <a:p>
            <a:pPr algn="just"/>
            <a:r>
              <a:rPr lang="en-US" sz="1200" dirty="0">
                <a:solidFill>
                  <a:srgbClr val="222222"/>
                </a:solidFill>
                <a:effectLst/>
                <a:highlight>
                  <a:srgbClr val="FFFFFF"/>
                </a:highligh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https://papers.ssrn.com/sol3/papers.cfm?abstract_id=3043168</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https://www.uneca.org/economic-governance-report-ii-%28egr-ii%29</a:t>
            </a:r>
            <a:endParaRPr lang="en-GB" sz="1200" dirty="0">
              <a:effectLst/>
              <a:latin typeface="Times New Roman" panose="02020603050405020304" pitchFamily="18" charset="0"/>
              <a:ea typeface="Times New Roman" panose="02020603050405020304" pitchFamily="18" charset="0"/>
            </a:endParaRPr>
          </a:p>
          <a:p>
            <a:r>
              <a:rPr lang="en-US" sz="1200" u="sng" dirty="0">
                <a:solidFill>
                  <a:srgbClr val="415262"/>
                </a:solidFill>
                <a:effectLst/>
                <a:highlight>
                  <a:srgbClr val="FFFFFF"/>
                </a:highlight>
                <a:latin typeface="Times New Roman" panose="02020603050405020304" pitchFamily="18" charset="0"/>
                <a:ea typeface="Times New Roman" panose="02020603050405020304" pitchFamily="18" charset="0"/>
                <a:hlinkClick r:id="rId3"/>
              </a:rPr>
              <a:t>https://hdl.handle.net/10855/46555</a:t>
            </a:r>
            <a:endParaRPr lang="en-GB" sz="12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9E568FD9-FA8A-C3C4-9CDB-9B5A45D58C3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59C306-965E-4D9F-BE84-E09AC9C6A7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9301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BB851-04AD-4A7F-B9F2-7E4598AA43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51011CE-C8CA-4A62-864A-EC61709322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60F2661-A2E0-4C63-A6B2-E596004C5D51}"/>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40D8B5B9-7718-4BF6-AD93-79690F8F16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195939-95EC-45B6-B1BE-103188F3E1A8}"/>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794148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B7BB3-1B04-40F8-94D4-818A5FAFDB4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0617EF-441E-482F-8EF2-47921D2E3F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190129-1CCB-438D-B625-B35EF23BFAAF}"/>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C54B95CD-2551-41E8-B3D0-E3A4BBBA2B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D1E9D9-D033-45F6-8210-7175D892D509}"/>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726888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59AB22-5FD4-4F54-A1AA-1866A87A40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349245-8EC7-49E9-BCEE-3D44AC3330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930F69-AB1C-4C52-BF45-82E2C64116C7}"/>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BB6B809F-1FEA-426F-9B97-7E6DCF801D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C444AF-4A53-4AB8-9BF8-D8783B3B1532}"/>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927527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Fro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6D54DF-72D2-FE49-A5B9-714BC5CD175F}"/>
              </a:ext>
            </a:extLst>
          </p:cNvPr>
          <p:cNvPicPr>
            <a:picLocks noChangeAspect="1"/>
          </p:cNvPicPr>
          <p:nvPr userDrawn="1"/>
        </p:nvPicPr>
        <p:blipFill>
          <a:blip r:embed="rId2"/>
          <a:srcRect/>
          <a:stretch/>
        </p:blipFill>
        <p:spPr>
          <a:xfrm>
            <a:off x="0" y="0"/>
            <a:ext cx="12192000" cy="2832100"/>
          </a:xfrm>
          <a:prstGeom prst="rect">
            <a:avLst/>
          </a:prstGeom>
        </p:spPr>
      </p:pic>
      <p:sp>
        <p:nvSpPr>
          <p:cNvPr id="2" name="Title 1">
            <a:extLst>
              <a:ext uri="{FF2B5EF4-FFF2-40B4-BE49-F238E27FC236}">
                <a16:creationId xmlns:a16="http://schemas.microsoft.com/office/drawing/2014/main" id="{F85A2DDD-2812-9742-BE95-02C91D568D44}"/>
              </a:ext>
            </a:extLst>
          </p:cNvPr>
          <p:cNvSpPr>
            <a:spLocks noGrp="1"/>
          </p:cNvSpPr>
          <p:nvPr>
            <p:ph type="title"/>
          </p:nvPr>
        </p:nvSpPr>
        <p:spPr>
          <a:xfrm>
            <a:off x="510300" y="2334218"/>
            <a:ext cx="11171400" cy="1366582"/>
          </a:xfrm>
        </p:spPr>
        <p:txBody>
          <a:bodyPr>
            <a:normAutofit/>
          </a:bodyPr>
          <a:lstStyle>
            <a:lvl1pPr algn="ctr">
              <a:defRPr sz="3200" b="1" i="0" baseline="0">
                <a:latin typeface="Lucida Sans" panose="020B0602030504020204" pitchFamily="34" charset="77"/>
              </a:defRPr>
            </a:lvl1pPr>
          </a:lstStyle>
          <a:p>
            <a:r>
              <a:rPr lang="en-US"/>
              <a:t>Click to edit Master title style</a:t>
            </a:r>
            <a:endParaRPr lang="en-US" dirty="0"/>
          </a:p>
        </p:txBody>
      </p:sp>
      <p:pic>
        <p:nvPicPr>
          <p:cNvPr id="8" name="Picture 7">
            <a:extLst>
              <a:ext uri="{FF2B5EF4-FFF2-40B4-BE49-F238E27FC236}">
                <a16:creationId xmlns:a16="http://schemas.microsoft.com/office/drawing/2014/main" id="{72CB5E21-FDD3-CF44-B7FC-A065DB6444BE}"/>
              </a:ext>
            </a:extLst>
          </p:cNvPr>
          <p:cNvPicPr>
            <a:picLocks noChangeAspect="1"/>
          </p:cNvPicPr>
          <p:nvPr userDrawn="1"/>
        </p:nvPicPr>
        <p:blipFill rotWithShape="1">
          <a:blip r:embed="rId3"/>
          <a:srcRect b="8520"/>
          <a:stretch/>
        </p:blipFill>
        <p:spPr>
          <a:xfrm>
            <a:off x="9537700" y="5524500"/>
            <a:ext cx="1955800" cy="921970"/>
          </a:xfrm>
          <a:prstGeom prst="rect">
            <a:avLst/>
          </a:prstGeom>
        </p:spPr>
      </p:pic>
    </p:spTree>
    <p:extLst>
      <p:ext uri="{BB962C8B-B14F-4D97-AF65-F5344CB8AC3E}">
        <p14:creationId xmlns:p14="http://schemas.microsoft.com/office/powerpoint/2010/main" val="2404117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BB851-04AD-4A7F-B9F2-7E4598AA43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51011CE-C8CA-4A62-864A-EC61709322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60F2661-A2E0-4C63-A6B2-E596004C5D51}"/>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40D8B5B9-7718-4BF6-AD93-79690F8F16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195939-95EC-45B6-B1BE-103188F3E1A8}"/>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33962577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55FD4-2B07-40B2-BA58-80DBCF9641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238FCD-A5D6-433C-A206-D008844AF1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70FF4D-CA56-4717-ABDC-186A75730572}"/>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20A9EC33-1B3A-41C1-831E-47507E9971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35A230-E4ED-48C6-9665-89EEA1F00A25}"/>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658680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B06CA-A91C-463A-9132-AB2BDDF298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701C752-AFE6-46AE-9B3B-667AD6EB33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3EEA14-F36A-4E5D-AB5E-A045A919FA89}"/>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98D7592F-9434-475D-BEEF-F26B554639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349E0A-5713-4AD6-9C0A-31D0E56EA981}"/>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3401051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FDA54-5EE0-437A-A366-B4E795AA15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FB2B8B9-48AA-473D-8465-303F5C1543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1994FE-5BFA-4749-BB4F-50D4A96363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4A5AD0E-667F-47EE-859D-8F17F97C0D06}"/>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6" name="Footer Placeholder 5">
            <a:extLst>
              <a:ext uri="{FF2B5EF4-FFF2-40B4-BE49-F238E27FC236}">
                <a16:creationId xmlns:a16="http://schemas.microsoft.com/office/drawing/2014/main" id="{74484958-7B63-495B-9A9C-3C0387959E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0EB2B5-C47D-4619-BC0E-8E333061E825}"/>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5825852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3DD3-6038-4862-8DB3-24380EC2A4F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C8E760-BAC1-4DEF-8E58-6B7C220973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2CFF46-DEBD-411C-8217-3ACB2C1FC2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B2B3EF4-496D-4336-9C68-EACDECCBFF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AFB02D-8903-4425-BC6D-636F4314EB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09CF9A4-BF82-497C-A256-A1AA84F729AB}"/>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8" name="Footer Placeholder 7">
            <a:extLst>
              <a:ext uri="{FF2B5EF4-FFF2-40B4-BE49-F238E27FC236}">
                <a16:creationId xmlns:a16="http://schemas.microsoft.com/office/drawing/2014/main" id="{7D8946E5-FF08-4181-8B4E-7255DDEE474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548B684-9E3E-445B-A843-19A39B1EE4FC}"/>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38627170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8218D-09D4-4EFF-AE23-C489B230265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ED6A7BD-1A68-4952-9A3D-03BC9749F68C}"/>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4" name="Footer Placeholder 3">
            <a:extLst>
              <a:ext uri="{FF2B5EF4-FFF2-40B4-BE49-F238E27FC236}">
                <a16:creationId xmlns:a16="http://schemas.microsoft.com/office/drawing/2014/main" id="{3462A0ED-38C1-476A-8C9F-81B1455FCA6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7C5C49F-F73F-46C5-B206-B0696036F241}"/>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9718243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5689EB-AC71-49EA-8252-E11D2662459E}"/>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3" name="Footer Placeholder 2">
            <a:extLst>
              <a:ext uri="{FF2B5EF4-FFF2-40B4-BE49-F238E27FC236}">
                <a16:creationId xmlns:a16="http://schemas.microsoft.com/office/drawing/2014/main" id="{920E9F62-A92B-4990-87EF-877F0DF00AA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77EDC8B-4460-4AF1-A2AA-3FD1A84C1791}"/>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15140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55FD4-2B07-40B2-BA58-80DBCF9641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238FCD-A5D6-433C-A206-D008844AF1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70FF4D-CA56-4717-ABDC-186A75730572}"/>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20A9EC33-1B3A-41C1-831E-47507E9971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35A230-E4ED-48C6-9665-89EEA1F00A25}"/>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6881450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F6027-B889-457C-9E20-52B41C4457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8C44906-AD15-4CFC-9DDC-894438F023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746D111-9394-4225-B57E-3D2D91CD49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22C56A-0B13-48D1-A624-894CB4BA1776}"/>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6" name="Footer Placeholder 5">
            <a:extLst>
              <a:ext uri="{FF2B5EF4-FFF2-40B4-BE49-F238E27FC236}">
                <a16:creationId xmlns:a16="http://schemas.microsoft.com/office/drawing/2014/main" id="{A6743941-13FD-48B2-A705-246673D97B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8DF922-5446-4742-A86B-654B332FFEAD}"/>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3071150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CA14A-6337-4D1E-991A-8C90E2D360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1693197-7D5D-4AC7-8B5B-98D426C41A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EB6C2FC-7D06-498D-A46F-16AE4D5CF8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D6AEAB-7DCD-4DF0-9EEE-9ACBAD81067F}"/>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6" name="Footer Placeholder 5">
            <a:extLst>
              <a:ext uri="{FF2B5EF4-FFF2-40B4-BE49-F238E27FC236}">
                <a16:creationId xmlns:a16="http://schemas.microsoft.com/office/drawing/2014/main" id="{9B67D3C1-BFFE-4F78-BE72-AA87281680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9890AE-D705-49D4-B1CA-DD38C01F4B96}"/>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8602106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B7BB3-1B04-40F8-94D4-818A5FAFDB4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0617EF-441E-482F-8EF2-47921D2E3F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190129-1CCB-438D-B625-B35EF23BFAAF}"/>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C54B95CD-2551-41E8-B3D0-E3A4BBBA2B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D1E9D9-D033-45F6-8210-7175D892D509}"/>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31112737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59AB22-5FD4-4F54-A1AA-1866A87A40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349245-8EC7-49E9-BCEE-3D44AC3330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930F69-AB1C-4C52-BF45-82E2C64116C7}"/>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BB6B809F-1FEA-426F-9B97-7E6DCF801D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C444AF-4A53-4AB8-9BF8-D8783B3B1532}"/>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202194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200" y="1825625"/>
            <a:ext cx="11289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Content Placeholder 4">
            <a:extLst>
              <a:ext uri="{FF2B5EF4-FFF2-40B4-BE49-F238E27FC236}">
                <a16:creationId xmlns:a16="http://schemas.microsoft.com/office/drawing/2014/main" id="{5B475743-3A64-A74D-A307-659BB60BB78B}"/>
              </a:ext>
            </a:extLst>
          </p:cNvPr>
          <p:cNvPicPr>
            <a:picLocks noChangeAspect="1"/>
          </p:cNvPicPr>
          <p:nvPr userDrawn="1"/>
        </p:nvPicPr>
        <p:blipFill rotWithShape="1">
          <a:blip r:embed="rId2"/>
          <a:srcRect t="94676"/>
          <a:stretch/>
        </p:blipFill>
        <p:spPr>
          <a:xfrm>
            <a:off x="0" y="6492880"/>
            <a:ext cx="12192000" cy="365127"/>
          </a:xfrm>
          <a:prstGeom prst="rect">
            <a:avLst/>
          </a:prstGeom>
        </p:spPr>
      </p:pic>
    </p:spTree>
    <p:extLst>
      <p:ext uri="{BB962C8B-B14F-4D97-AF65-F5344CB8AC3E}">
        <p14:creationId xmlns:p14="http://schemas.microsoft.com/office/powerpoint/2010/main" val="2859265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B06CA-A91C-463A-9132-AB2BDDF298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701C752-AFE6-46AE-9B3B-667AD6EB33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3EEA14-F36A-4E5D-AB5E-A045A919FA89}"/>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98D7592F-9434-475D-BEEF-F26B554639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349E0A-5713-4AD6-9C0A-31D0E56EA981}"/>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341531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FDA54-5EE0-437A-A366-B4E795AA15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FB2B8B9-48AA-473D-8465-303F5C1543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1994FE-5BFA-4749-BB4F-50D4A96363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4A5AD0E-667F-47EE-859D-8F17F97C0D06}"/>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6" name="Footer Placeholder 5">
            <a:extLst>
              <a:ext uri="{FF2B5EF4-FFF2-40B4-BE49-F238E27FC236}">
                <a16:creationId xmlns:a16="http://schemas.microsoft.com/office/drawing/2014/main" id="{74484958-7B63-495B-9A9C-3C0387959E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0EB2B5-C47D-4619-BC0E-8E333061E825}"/>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869460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3DD3-6038-4862-8DB3-24380EC2A4F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C8E760-BAC1-4DEF-8E58-6B7C220973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2CFF46-DEBD-411C-8217-3ACB2C1FC2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B2B3EF4-496D-4336-9C68-EACDECCBFF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AFB02D-8903-4425-BC6D-636F4314EB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09CF9A4-BF82-497C-A256-A1AA84F729AB}"/>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8" name="Footer Placeholder 7">
            <a:extLst>
              <a:ext uri="{FF2B5EF4-FFF2-40B4-BE49-F238E27FC236}">
                <a16:creationId xmlns:a16="http://schemas.microsoft.com/office/drawing/2014/main" id="{7D8946E5-FF08-4181-8B4E-7255DDEE474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548B684-9E3E-445B-A843-19A39B1EE4FC}"/>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415777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8218D-09D4-4EFF-AE23-C489B230265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ED6A7BD-1A68-4952-9A3D-03BC9749F68C}"/>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4" name="Footer Placeholder 3">
            <a:extLst>
              <a:ext uri="{FF2B5EF4-FFF2-40B4-BE49-F238E27FC236}">
                <a16:creationId xmlns:a16="http://schemas.microsoft.com/office/drawing/2014/main" id="{3462A0ED-38C1-476A-8C9F-81B1455FCA6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7C5C49F-F73F-46C5-B206-B0696036F241}"/>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4152508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5689EB-AC71-49EA-8252-E11D2662459E}"/>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3" name="Footer Placeholder 2">
            <a:extLst>
              <a:ext uri="{FF2B5EF4-FFF2-40B4-BE49-F238E27FC236}">
                <a16:creationId xmlns:a16="http://schemas.microsoft.com/office/drawing/2014/main" id="{920E9F62-A92B-4990-87EF-877F0DF00AA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77EDC8B-4460-4AF1-A2AA-3FD1A84C1791}"/>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995943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F6027-B889-457C-9E20-52B41C4457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8C44906-AD15-4CFC-9DDC-894438F023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746D111-9394-4225-B57E-3D2D91CD49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22C56A-0B13-48D1-A624-894CB4BA1776}"/>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6" name="Footer Placeholder 5">
            <a:extLst>
              <a:ext uri="{FF2B5EF4-FFF2-40B4-BE49-F238E27FC236}">
                <a16:creationId xmlns:a16="http://schemas.microsoft.com/office/drawing/2014/main" id="{A6743941-13FD-48B2-A705-246673D97B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8DF922-5446-4742-A86B-654B332FFEAD}"/>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684665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CA14A-6337-4D1E-991A-8C90E2D360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1693197-7D5D-4AC7-8B5B-98D426C41A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EB6C2FC-7D06-498D-A46F-16AE4D5CF8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D6AEAB-7DCD-4DF0-9EEE-9ACBAD81067F}"/>
              </a:ext>
            </a:extLst>
          </p:cNvPr>
          <p:cNvSpPr>
            <a:spLocks noGrp="1"/>
          </p:cNvSpPr>
          <p:nvPr>
            <p:ph type="dt" sz="half" idx="10"/>
          </p:nvPr>
        </p:nvSpPr>
        <p:spPr/>
        <p:txBody>
          <a:bodyPr/>
          <a:lstStyle/>
          <a:p>
            <a:fld id="{B5F91238-0F9F-4CB8-B0B2-8C60D0153741}" type="datetimeFigureOut">
              <a:rPr lang="en-GB" smtClean="0"/>
              <a:t>29/03/2026</a:t>
            </a:fld>
            <a:endParaRPr lang="en-GB"/>
          </a:p>
        </p:txBody>
      </p:sp>
      <p:sp>
        <p:nvSpPr>
          <p:cNvPr id="6" name="Footer Placeholder 5">
            <a:extLst>
              <a:ext uri="{FF2B5EF4-FFF2-40B4-BE49-F238E27FC236}">
                <a16:creationId xmlns:a16="http://schemas.microsoft.com/office/drawing/2014/main" id="{9B67D3C1-BFFE-4F78-BE72-AA87281680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9890AE-D705-49D4-B1CA-DD38C01F4B96}"/>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3700992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E05B45-2A5C-426A-87A2-FA8D07FB24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59DE27B-B535-44E0-B5C7-1D7DB05BEB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D43D07-0CC4-4F35-A4BF-8BC8FEB644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E6711266-85A3-496E-81D0-B8B77B1D8C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4F408C3-303F-4DDE-8ABE-1FC1150740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2DB64-21F3-4F0A-8BF0-59DD72DA38A9}" type="slidenum">
              <a:rPr lang="en-GB" smtClean="0"/>
              <a:t>‹#›</a:t>
            </a:fld>
            <a:endParaRPr lang="en-GB"/>
          </a:p>
        </p:txBody>
      </p:sp>
    </p:spTree>
    <p:extLst>
      <p:ext uri="{BB962C8B-B14F-4D97-AF65-F5344CB8AC3E}">
        <p14:creationId xmlns:p14="http://schemas.microsoft.com/office/powerpoint/2010/main" val="3640214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D4428F-1F34-41D6-86BB-EBFD1D4D5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7E6329-47FF-454D-B7E2-0F65964C11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515070-BAFC-4BCD-A47F-D84DA50870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D7AD0A-C10C-4E0A-B605-25872C88A4C7}" type="datetimeFigureOut">
              <a:rPr lang="en-GB" smtClean="0"/>
              <a:t>29/03/2026</a:t>
            </a:fld>
            <a:endParaRPr lang="en-GB"/>
          </a:p>
        </p:txBody>
      </p:sp>
      <p:sp>
        <p:nvSpPr>
          <p:cNvPr id="5" name="Footer Placeholder 4">
            <a:extLst>
              <a:ext uri="{FF2B5EF4-FFF2-40B4-BE49-F238E27FC236}">
                <a16:creationId xmlns:a16="http://schemas.microsoft.com/office/drawing/2014/main" id="{4D311CD2-F393-4815-A0CE-D4D374838B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CAD3CEF-D52B-4DBB-8E0C-3AC80D864C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5FBBA-82E8-4899-855E-004C265ADA72}" type="slidenum">
              <a:rPr lang="en-GB" smtClean="0"/>
              <a:t>‹#›</a:t>
            </a:fld>
            <a:endParaRPr lang="en-GB"/>
          </a:p>
        </p:txBody>
      </p:sp>
    </p:spTree>
    <p:extLst>
      <p:ext uri="{BB962C8B-B14F-4D97-AF65-F5344CB8AC3E}">
        <p14:creationId xmlns:p14="http://schemas.microsoft.com/office/powerpoint/2010/main" val="2184059672"/>
      </p:ext>
    </p:extLst>
  </p:cSld>
  <p:clrMap bg1="lt1" tx1="dk1" bg2="lt2" tx2="dk2" accent1="accent1" accent2="accent2" accent3="accent3" accent4="accent4" accent5="accent5" accent6="accent6" hlink="hlink" folHlink="folHlink"/>
  <p:sldLayoutIdLst>
    <p:sldLayoutId id="214748366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E05B45-2A5C-426A-87A2-FA8D07FB24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59DE27B-B535-44E0-B5C7-1D7DB05BEB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D43D07-0CC4-4F35-A4BF-8BC8FEB644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91238-0F9F-4CB8-B0B2-8C60D0153741}" type="datetimeFigureOut">
              <a:rPr lang="en-GB" smtClean="0"/>
              <a:t>29/03/2026</a:t>
            </a:fld>
            <a:endParaRPr lang="en-GB"/>
          </a:p>
        </p:txBody>
      </p:sp>
      <p:sp>
        <p:nvSpPr>
          <p:cNvPr id="5" name="Footer Placeholder 4">
            <a:extLst>
              <a:ext uri="{FF2B5EF4-FFF2-40B4-BE49-F238E27FC236}">
                <a16:creationId xmlns:a16="http://schemas.microsoft.com/office/drawing/2014/main" id="{E6711266-85A3-496E-81D0-B8B77B1D8C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4F408C3-303F-4DDE-8ABE-1FC1150740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2DB64-21F3-4F0A-8BF0-59DD72DA38A9}" type="slidenum">
              <a:rPr lang="en-GB" smtClean="0"/>
              <a:t>‹#›</a:t>
            </a:fld>
            <a:endParaRPr lang="en-GB"/>
          </a:p>
        </p:txBody>
      </p:sp>
    </p:spTree>
    <p:extLst>
      <p:ext uri="{BB962C8B-B14F-4D97-AF65-F5344CB8AC3E}">
        <p14:creationId xmlns:p14="http://schemas.microsoft.com/office/powerpoint/2010/main" val="54798834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3.jpeg"/><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3.jpe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50A60-F5C6-B949-93F9-8123B827A653}"/>
              </a:ext>
            </a:extLst>
          </p:cNvPr>
          <p:cNvSpPr>
            <a:spLocks noGrp="1"/>
          </p:cNvSpPr>
          <p:nvPr>
            <p:ph type="title"/>
          </p:nvPr>
        </p:nvSpPr>
        <p:spPr>
          <a:xfrm>
            <a:off x="895350" y="1133475"/>
            <a:ext cx="10148733" cy="5534744"/>
          </a:xfrm>
        </p:spPr>
        <p:txBody>
          <a:bodyPr anchor="t" anchorCtr="0">
            <a:normAutofit fontScale="90000"/>
          </a:bodyPr>
          <a:lstStyle/>
          <a:p>
            <a:pPr>
              <a:lnSpc>
                <a:spcPct val="115000"/>
              </a:lnSpc>
              <a:spcBef>
                <a:spcPts val="0"/>
              </a:spcBef>
              <a:spcAft>
                <a:spcPts val="400"/>
              </a:spcAft>
            </a:pPr>
            <a:r>
              <a:rPr lang="en-US" sz="3100" dirty="0">
                <a:latin typeface="Times New Roman" panose="02020603050405020304" pitchFamily="18" charset="0"/>
                <a:cs typeface="Times New Roman" panose="02020603050405020304" pitchFamily="18" charset="0"/>
              </a:rPr>
              <a:t> </a:t>
            </a:r>
            <a:br>
              <a:rPr lang="en-US" sz="3100" dirty="0">
                <a:latin typeface="Times New Roman" panose="02020603050405020304" pitchFamily="18" charset="0"/>
                <a:cs typeface="Times New Roman" panose="02020603050405020304" pitchFamily="18" charset="0"/>
              </a:rPr>
            </a:br>
            <a:r>
              <a:rPr lang="en-US" sz="2700" dirty="0">
                <a:solidFill>
                  <a:srgbClr val="0070C0"/>
                </a:solidFill>
                <a:latin typeface="Times New Roman" panose="02020603050405020304" pitchFamily="18" charset="0"/>
                <a:cs typeface="Times New Roman" panose="02020603050405020304" pitchFamily="18" charset="0"/>
              </a:rPr>
              <a:t>Economic Governance Report-III</a:t>
            </a:r>
            <a:br>
              <a:rPr lang="en-US" sz="3100" dirty="0">
                <a:latin typeface="Times New Roman" panose="02020603050405020304" pitchFamily="18" charset="0"/>
                <a:cs typeface="Times New Roman" panose="02020603050405020304" pitchFamily="18" charset="0"/>
              </a:rPr>
            </a:br>
            <a:br>
              <a:rPr lang="en-US" sz="3100" dirty="0">
                <a:latin typeface="Times New Roman" panose="02020603050405020304" pitchFamily="18" charset="0"/>
                <a:cs typeface="Times New Roman" panose="02020603050405020304" pitchFamily="18" charset="0"/>
              </a:rPr>
            </a:br>
            <a:r>
              <a:rPr lang="en-US" sz="3100" dirty="0">
                <a:solidFill>
                  <a:srgbClr val="00B050"/>
                </a:solidFill>
                <a:latin typeface="Times New Roman" panose="02020603050405020304" pitchFamily="18" charset="0"/>
                <a:cs typeface="Times New Roman" panose="02020603050405020304" pitchFamily="18" charset="0"/>
              </a:rPr>
              <a:t>Assessment of Institutional Governance of Public Debt in Africa</a:t>
            </a:r>
            <a:br>
              <a:rPr lang="en-US" sz="3100" dirty="0">
                <a:solidFill>
                  <a:srgbClr val="00B050"/>
                </a:solidFill>
                <a:latin typeface="Times New Roman" panose="02020603050405020304" pitchFamily="18" charset="0"/>
                <a:cs typeface="Times New Roman" panose="02020603050405020304" pitchFamily="18" charset="0"/>
              </a:rPr>
            </a:br>
            <a:br>
              <a:rPr lang="en-US" sz="3100" dirty="0">
                <a:solidFill>
                  <a:srgbClr val="00B050"/>
                </a:solidFill>
                <a:latin typeface="Times New Roman" panose="02020603050405020304" pitchFamily="18" charset="0"/>
                <a:cs typeface="Times New Roman" panose="02020603050405020304" pitchFamily="18" charset="0"/>
              </a:rPr>
            </a:br>
            <a:r>
              <a:rPr lang="en-US" dirty="0">
                <a:latin typeface="Aptos" panose="020B0004020202020204" pitchFamily="34" charset="0"/>
              </a:rPr>
              <a:t>COM2026-Side Event on “</a:t>
            </a:r>
            <a:r>
              <a:rPr lang="en-US" sz="3200" dirty="0">
                <a:effectLst/>
                <a:latin typeface="Aptos" panose="020B0004020202020204" pitchFamily="34" charset="0"/>
                <a:ea typeface="Aptos" panose="020B0004020202020204" pitchFamily="34" charset="0"/>
                <a:cs typeface="Aptos" panose="020B0004020202020204" pitchFamily="34" charset="0"/>
              </a:rPr>
              <a:t>Leveraging Data and Technology to Strengthen Domestic Resource Mobilization and Debt Governance in Africa”, March, 31</a:t>
            </a:r>
            <a:r>
              <a:rPr lang="en-US" sz="3200" baseline="30000" dirty="0">
                <a:effectLst/>
                <a:latin typeface="Aptos" panose="020B0004020202020204" pitchFamily="34" charset="0"/>
                <a:ea typeface="Aptos" panose="020B0004020202020204" pitchFamily="34" charset="0"/>
                <a:cs typeface="Aptos" panose="020B0004020202020204" pitchFamily="34" charset="0"/>
              </a:rPr>
              <a:t>ST</a:t>
            </a:r>
            <a:r>
              <a:rPr lang="en-US" sz="3200" dirty="0">
                <a:effectLst/>
                <a:latin typeface="Aptos" panose="020B0004020202020204" pitchFamily="34" charset="0"/>
                <a:ea typeface="Aptos" panose="020B0004020202020204" pitchFamily="34" charset="0"/>
                <a:cs typeface="Aptos" panose="020B0004020202020204" pitchFamily="34" charset="0"/>
              </a:rPr>
              <a:t> 2026</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By: Gamal Ibrahim, </a:t>
            </a:r>
            <a:br>
              <a:rPr lang="en-US" sz="2700">
                <a:latin typeface="Times New Roman" panose="02020603050405020304" pitchFamily="18" charset="0"/>
                <a:cs typeface="Times New Roman" panose="02020603050405020304" pitchFamily="18" charset="0"/>
              </a:rPr>
            </a:br>
            <a:r>
              <a:rPr lang="en-US" sz="2700">
                <a:latin typeface="Times New Roman" panose="02020603050405020304" pitchFamily="18" charset="0"/>
                <a:cs typeface="Times New Roman" panose="02020603050405020304" pitchFamily="18" charset="0"/>
              </a:rPr>
              <a:t>Chief</a:t>
            </a:r>
            <a:r>
              <a:rPr lang="en-US" sz="2700" dirty="0">
                <a:latin typeface="Times New Roman" panose="02020603050405020304" pitchFamily="18" charset="0"/>
                <a:cs typeface="Times New Roman" panose="02020603050405020304" pitchFamily="18" charset="0"/>
              </a:rPr>
              <a:t>, Macroeconomic Analysis, Institutions and Economic Governance Section, MFGD, UNECA</a:t>
            </a:r>
            <a:br>
              <a:rPr lang="en-US" sz="2700" dirty="0">
                <a:latin typeface="Times New Roman" panose="02020603050405020304" pitchFamily="18" charset="0"/>
                <a:cs typeface="Times New Roman" panose="02020603050405020304" pitchFamily="18" charset="0"/>
              </a:rPr>
            </a:br>
            <a:br>
              <a:rPr lang="en-US" sz="3100" dirty="0">
                <a:latin typeface="Times New Roman" panose="02020603050405020304" pitchFamily="18" charset="0"/>
                <a:cs typeface="Times New Roman" panose="02020603050405020304" pitchFamily="18" charset="0"/>
              </a:rPr>
            </a:br>
            <a:br>
              <a:rPr lang="en-US" sz="3100" dirty="0">
                <a:latin typeface="Times New Roman" panose="02020603050405020304" pitchFamily="18" charset="0"/>
                <a:cs typeface="Times New Roman" panose="02020603050405020304" pitchFamily="18" charset="0"/>
              </a:rPr>
            </a:br>
            <a:br>
              <a:rPr lang="en-US" sz="3100" dirty="0">
                <a:latin typeface="Times New Roman" panose="02020603050405020304" pitchFamily="18" charset="0"/>
                <a:cs typeface="Times New Roman" panose="02020603050405020304" pitchFamily="18" charset="0"/>
              </a:rPr>
            </a:br>
            <a:br>
              <a:rPr lang="en-US" sz="3100" dirty="0">
                <a:latin typeface="Times New Roman" panose="02020603050405020304" pitchFamily="18" charset="0"/>
                <a:cs typeface="Times New Roman" panose="02020603050405020304" pitchFamily="18" charset="0"/>
              </a:rPr>
            </a:br>
            <a:br>
              <a:rPr lang="en-US" sz="3100" dirty="0">
                <a:latin typeface="Times New Roman" panose="02020603050405020304" pitchFamily="18" charset="0"/>
                <a:cs typeface="Times New Roman" panose="02020603050405020304" pitchFamily="18" charset="0"/>
              </a:rPr>
            </a:br>
            <a:br>
              <a:rPr lang="en-GB" sz="2000" dirty="0">
                <a:latin typeface="Times New Roman" panose="02020603050405020304" pitchFamily="18" charset="0"/>
                <a:cs typeface="Times New Roman" panose="02020603050405020304" pitchFamily="18" charset="0"/>
              </a:rPr>
            </a:br>
            <a:endParaRPr lang="en-US" sz="2700"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82907463-66D6-634F-8999-ECE9EAA94504}"/>
              </a:ext>
            </a:extLst>
          </p:cNvPr>
          <p:cNvSpPr txBox="1">
            <a:spLocks/>
          </p:cNvSpPr>
          <p:nvPr/>
        </p:nvSpPr>
        <p:spPr>
          <a:xfrm>
            <a:off x="1651577" y="6133879"/>
            <a:ext cx="6844723" cy="895571"/>
          </a:xfrm>
          <a:prstGeom prst="rect">
            <a:avLst/>
          </a:prstGeom>
        </p:spPr>
        <p:txBody>
          <a:bodyPr vert="horz" lIns="91440" tIns="45720" rIns="91440" bIns="45720" rtlCol="0" anchor="b" anchorCtr="0">
            <a:noAutofit/>
          </a:bodyPr>
          <a:lstStyle>
            <a:lvl1pPr algn="ctr" defTabSz="914400" rtl="0" eaLnBrk="1" latinLnBrk="0" hangingPunct="1">
              <a:lnSpc>
                <a:spcPct val="90000"/>
              </a:lnSpc>
              <a:spcBef>
                <a:spcPct val="0"/>
              </a:spcBef>
              <a:buNone/>
              <a:defRPr sz="3200" b="1" i="0" kern="1200" baseline="0">
                <a:solidFill>
                  <a:schemeClr val="tx1"/>
                </a:solidFill>
                <a:latin typeface="Lucida Sans" panose="020B0602030504020204" pitchFamily="34" charset="77"/>
                <a:ea typeface="+mj-ea"/>
                <a:cs typeface="+mj-cs"/>
              </a:defRPr>
            </a:lvl1pPr>
          </a:lstStyle>
          <a:p>
            <a:pPr algn="r"/>
            <a:endParaRPr lang="en-US" sz="1600" dirty="0">
              <a:latin typeface="Arial" panose="020B0604020202020204" pitchFamily="34" charset="0"/>
              <a:cs typeface="Arial" panose="020B0604020202020204" pitchFamily="34" charset="0"/>
            </a:endParaRPr>
          </a:p>
          <a:p>
            <a:pPr algn="r"/>
            <a:endParaRPr lang="en-US" sz="1800" dirty="0">
              <a:solidFill>
                <a:schemeClr val="accent1">
                  <a:lumMod val="50000"/>
                </a:schemeClr>
              </a:solidFill>
            </a:endParaRPr>
          </a:p>
        </p:txBody>
      </p:sp>
      <p:pic>
        <p:nvPicPr>
          <p:cNvPr id="3" name="Picture 2" descr="A close up of a logo&#10;&#10;Description automatically generated">
            <a:extLst>
              <a:ext uri="{FF2B5EF4-FFF2-40B4-BE49-F238E27FC236}">
                <a16:creationId xmlns:a16="http://schemas.microsoft.com/office/drawing/2014/main" id="{9B5C1CBB-933B-54D1-1013-AF323379D44F}"/>
              </a:ext>
            </a:extLst>
          </p:cNvPr>
          <p:cNvPicPr>
            <a:picLocks noChangeAspect="1"/>
          </p:cNvPicPr>
          <p:nvPr/>
        </p:nvPicPr>
        <p:blipFill>
          <a:blip r:embed="rId3"/>
          <a:stretch>
            <a:fillRect/>
          </a:stretch>
        </p:blipFill>
        <p:spPr>
          <a:xfrm>
            <a:off x="561032" y="297316"/>
            <a:ext cx="4376100" cy="378701"/>
          </a:xfrm>
          <a:prstGeom prst="rect">
            <a:avLst/>
          </a:prstGeom>
        </p:spPr>
      </p:pic>
    </p:spTree>
    <p:extLst>
      <p:ext uri="{BB962C8B-B14F-4D97-AF65-F5344CB8AC3E}">
        <p14:creationId xmlns:p14="http://schemas.microsoft.com/office/powerpoint/2010/main" val="1842697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0C104-8643-A05E-EAD9-907030BE53F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D503DB2-3DEA-9226-F262-306ABE4D32F9}"/>
              </a:ext>
            </a:extLst>
          </p:cNvPr>
          <p:cNvSpPr>
            <a:spLocks noGrp="1"/>
          </p:cNvSpPr>
          <p:nvPr>
            <p:ph type="title"/>
          </p:nvPr>
        </p:nvSpPr>
        <p:spPr>
          <a:xfrm>
            <a:off x="-1" y="0"/>
            <a:ext cx="12120113" cy="821868"/>
          </a:xfrm>
          <a:solidFill>
            <a:srgbClr val="0070C0"/>
          </a:solidFill>
          <a:ln>
            <a:solidFill>
              <a:schemeClr val="accent5">
                <a:lumMod val="50000"/>
              </a:schemeClr>
            </a:solidFill>
          </a:ln>
        </p:spPr>
        <p:txBody>
          <a:bodyPr>
            <a:normAutofit fontScale="90000"/>
          </a:bodyPr>
          <a:lstStyle/>
          <a:p>
            <a:pPr indent="-228600">
              <a:lnSpc>
                <a:spcPct val="107000"/>
              </a:lnSpc>
              <a:spcBef>
                <a:spcPts val="1000"/>
              </a:spcBef>
              <a:spcAft>
                <a:spcPts val="800"/>
              </a:spcAft>
              <a:defRPr/>
            </a:pPr>
            <a:br>
              <a:rPr lang="en-US" b="1" dirty="0"/>
            </a:br>
            <a:br>
              <a:rPr lang="en-US" b="1" dirty="0"/>
            </a:br>
            <a:br>
              <a:rPr lang="en-US" b="1" dirty="0"/>
            </a:br>
            <a:br>
              <a:rPr lang="en-US" b="1" dirty="0"/>
            </a:br>
            <a:br>
              <a:rPr lang="en-US" b="1" dirty="0"/>
            </a:br>
            <a:br>
              <a:rPr lang="en-US" sz="2700" b="1" dirty="0">
                <a:latin typeface="Times New Roman" panose="02020603050405020304" pitchFamily="18" charset="0"/>
                <a:cs typeface="Times New Roman" panose="02020603050405020304" pitchFamily="18" charset="0"/>
              </a:rPr>
            </a:br>
            <a:r>
              <a:rPr lang="en-GB" sz="2700" b="1" dirty="0">
                <a:latin typeface="Times New Roman" panose="02020603050405020304" pitchFamily="18" charset="0"/>
                <a:cs typeface="Times New Roman" panose="02020603050405020304" pitchFamily="18" charset="0"/>
              </a:rPr>
              <a:t>Cont’d: </a:t>
            </a:r>
            <a:r>
              <a:rPr lang="en-GB" sz="2700" b="1" dirty="0">
                <a:solidFill>
                  <a:prstClr val="black"/>
                </a:solidFill>
                <a:latin typeface="Times New Roman" panose="02020603050405020304" pitchFamily="18" charset="0"/>
                <a:cs typeface="Times New Roman" panose="02020603050405020304" pitchFamily="18" charset="0"/>
              </a:rPr>
              <a:t>National debt governance is only “ half the battle”: GFA needs </a:t>
            </a:r>
            <a:r>
              <a:rPr lang="en-GB" sz="2700" b="1">
                <a:solidFill>
                  <a:prstClr val="black"/>
                </a:solidFill>
                <a:latin typeface="Times New Roman" panose="02020603050405020304" pitchFamily="18" charset="0"/>
                <a:cs typeface="Times New Roman" panose="02020603050405020304" pitchFamily="18" charset="0"/>
              </a:rPr>
              <a:t>to be </a:t>
            </a:r>
            <a:r>
              <a:rPr lang="en-GB" sz="2700" b="1" dirty="0">
                <a:solidFill>
                  <a:prstClr val="black"/>
                </a:solidFill>
                <a:latin typeface="Times New Roman" panose="02020603050405020304" pitchFamily="18" charset="0"/>
                <a:cs typeface="Times New Roman" panose="02020603050405020304" pitchFamily="18" charset="0"/>
              </a:rPr>
              <a:t>reformed </a:t>
            </a:r>
            <a:br>
              <a:rPr lang="en-GB" b="1" dirty="0">
                <a:solidFill>
                  <a:prstClr val="black"/>
                </a:solidFill>
                <a:latin typeface="Times New Roman" panose="02020603050405020304" pitchFamily="18" charset="0"/>
                <a:cs typeface="Times New Roman" panose="02020603050405020304" pitchFamily="18" charset="0"/>
              </a:rPr>
            </a:br>
            <a:br>
              <a:rPr lang="en-US" dirty="0"/>
            </a:br>
            <a:br>
              <a:rPr lang="en-US" dirty="0"/>
            </a:br>
            <a:br>
              <a:rPr lang="en-US" dirty="0"/>
            </a:br>
            <a:br>
              <a:rPr lang="en-US" dirty="0"/>
            </a:br>
            <a:br>
              <a:rPr lang="en-US" sz="1600" kern="100" dirty="0">
                <a:effectLst/>
                <a:latin typeface="Aptos" panose="020B0004020202020204" pitchFamily="34" charset="0"/>
                <a:ea typeface="Aptos" panose="020B0004020202020204" pitchFamily="34" charset="0"/>
                <a:cs typeface="Times New Roman" panose="02020603050405020304" pitchFamily="18" charset="0"/>
              </a:rPr>
            </a:br>
            <a:endParaRPr lang="en-GB" sz="2400" b="1" dirty="0">
              <a:solidFill>
                <a:schemeClr val="bg1"/>
              </a:solidFill>
              <a:latin typeface="Arial" panose="020B0604020202020204" pitchFamily="34" charset="0"/>
              <a:cs typeface="Arial" panose="020B0604020202020204" pitchFamily="34" charset="0"/>
            </a:endParaRPr>
          </a:p>
        </p:txBody>
      </p:sp>
      <p:sp>
        <p:nvSpPr>
          <p:cNvPr id="5" name="Content Placeholder 4">
            <a:extLst>
              <a:ext uri="{FF2B5EF4-FFF2-40B4-BE49-F238E27FC236}">
                <a16:creationId xmlns:a16="http://schemas.microsoft.com/office/drawing/2014/main" id="{4F62298E-ACCD-E696-8D57-DED1D66AFA80}"/>
              </a:ext>
            </a:extLst>
          </p:cNvPr>
          <p:cNvSpPr>
            <a:spLocks noGrp="1"/>
          </p:cNvSpPr>
          <p:nvPr>
            <p:ph sz="half" idx="1"/>
          </p:nvPr>
        </p:nvSpPr>
        <p:spPr>
          <a:xfrm>
            <a:off x="838200" y="2130819"/>
            <a:ext cx="5181600" cy="4046144"/>
          </a:xfrm>
        </p:spPr>
        <p:txBody>
          <a:bodyPr>
            <a:normAutofit/>
          </a:bodyPr>
          <a:lstStyle/>
          <a:p>
            <a:pPr>
              <a:buFont typeface="Wingdings" panose="05000000000000000000" pitchFamily="2" charset="2"/>
              <a:buChar char="v"/>
            </a:pPr>
            <a:endParaRPr kumimoji="0" lang="en-GB" sz="32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endParaRPr>
          </a:p>
          <a:p>
            <a:pPr marL="0" indent="0">
              <a:buNone/>
            </a:pPr>
            <a:endParaRPr lang="en-US" dirty="0">
              <a:solidFill>
                <a:prstClr val="black"/>
              </a:solidFill>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p:txBody>
      </p:sp>
      <p:sp>
        <p:nvSpPr>
          <p:cNvPr id="8" name="Content Placeholder 7">
            <a:extLst>
              <a:ext uri="{FF2B5EF4-FFF2-40B4-BE49-F238E27FC236}">
                <a16:creationId xmlns:a16="http://schemas.microsoft.com/office/drawing/2014/main" id="{E7F84816-345A-6DFA-AE3B-822EFDAD2B27}"/>
              </a:ext>
            </a:extLst>
          </p:cNvPr>
          <p:cNvSpPr>
            <a:spLocks noGrp="1"/>
          </p:cNvSpPr>
          <p:nvPr>
            <p:ph sz="half" idx="2"/>
          </p:nvPr>
        </p:nvSpPr>
        <p:spPr>
          <a:xfrm>
            <a:off x="6172200" y="2260121"/>
            <a:ext cx="5181600" cy="3545455"/>
          </a:xfrm>
        </p:spPr>
        <p:style>
          <a:lnRef idx="2">
            <a:schemeClr val="accent6"/>
          </a:lnRef>
          <a:fillRef idx="1">
            <a:schemeClr val="lt1"/>
          </a:fillRef>
          <a:effectRef idx="0">
            <a:schemeClr val="accent6"/>
          </a:effectRef>
          <a:fontRef idx="minor">
            <a:schemeClr val="dk1"/>
          </a:fontRef>
        </p:style>
        <p:txBody>
          <a:bodyPr>
            <a:normAutofit/>
          </a:bodyPr>
          <a:lstStyle/>
          <a:p>
            <a:pPr marL="0" indent="0">
              <a:buNone/>
            </a:pPr>
            <a:endParaRPr lang="en-US" dirty="0"/>
          </a:p>
        </p:txBody>
      </p:sp>
      <p:pic>
        <p:nvPicPr>
          <p:cNvPr id="2" name="Content Placeholder 4" descr="A colorful rectangular object with a white background&#10;&#10;AI-generated content may be incorrect.">
            <a:extLst>
              <a:ext uri="{FF2B5EF4-FFF2-40B4-BE49-F238E27FC236}">
                <a16:creationId xmlns:a16="http://schemas.microsoft.com/office/drawing/2014/main" id="{FF8F1462-B725-FA6D-057B-9BA179D5231D}"/>
              </a:ext>
            </a:extLst>
          </p:cNvPr>
          <p:cNvPicPr>
            <a:picLocks noChangeAspect="1"/>
          </p:cNvPicPr>
          <p:nvPr/>
        </p:nvPicPr>
        <p:blipFill rotWithShape="1">
          <a:blip r:embed="rId3"/>
          <a:srcRect t="94676"/>
          <a:stretch/>
        </p:blipFill>
        <p:spPr>
          <a:xfrm>
            <a:off x="0" y="6502500"/>
            <a:ext cx="12192000" cy="365127"/>
          </a:xfrm>
          <a:prstGeom prst="rect">
            <a:avLst/>
          </a:prstGeom>
        </p:spPr>
      </p:pic>
      <p:sp>
        <p:nvSpPr>
          <p:cNvPr id="13" name="Rectangle 12">
            <a:extLst>
              <a:ext uri="{FF2B5EF4-FFF2-40B4-BE49-F238E27FC236}">
                <a16:creationId xmlns:a16="http://schemas.microsoft.com/office/drawing/2014/main" id="{E8BA7C90-A540-2E0F-56FA-525A037E3BCE}"/>
              </a:ext>
            </a:extLst>
          </p:cNvPr>
          <p:cNvSpPr/>
          <p:nvPr/>
        </p:nvSpPr>
        <p:spPr>
          <a:xfrm>
            <a:off x="1172817" y="983411"/>
            <a:ext cx="9825862" cy="821869"/>
          </a:xfrm>
          <a:prstGeom prst="rect">
            <a:avLst/>
          </a:prstGeom>
          <a:solidFill>
            <a:schemeClr val="bg1"/>
          </a:solid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7160" tIns="342900" rIns="137160" bIns="68580" numCol="1" spcCol="0" rtlCol="0" fromWordArt="0" anchor="t" anchorCtr="0" forceAA="0" compatLnSpc="1">
            <a:prstTxWarp prst="textNoShape">
              <a:avLst/>
            </a:prstTxWarp>
            <a:noAutofit/>
          </a:bodyPr>
          <a:lstStyle/>
          <a:p>
            <a:pPr marR="0" lvl="0" algn="l" defTabSz="914400" rtl="0" eaLnBrk="1" fontAlgn="auto" latinLnBrk="0" hangingPunct="1">
              <a:lnSpc>
                <a:spcPct val="90000"/>
              </a:lnSpc>
              <a:spcBef>
                <a:spcPts val="1000"/>
              </a:spcBef>
              <a:spcAft>
                <a:spcPts val="0"/>
              </a:spcAft>
              <a:buClrTx/>
              <a:buSzTx/>
              <a:tabLst/>
              <a:defRPr/>
            </a:pPr>
            <a:r>
              <a:rPr kumimoji="0" lang="en-US" sz="15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Global financial architecture reform is imperative </a:t>
            </a:r>
            <a:r>
              <a:rPr lang="en-US" sz="2000" b="1" dirty="0">
                <a:solidFill>
                  <a:prstClr val="black"/>
                </a:solidFill>
                <a:latin typeface="Times New Roman" panose="02020603050405020304" pitchFamily="18" charset="0"/>
                <a:cs typeface="Times New Roman" panose="02020603050405020304" pitchFamily="18" charset="0"/>
              </a:rPr>
              <a:t>on </a:t>
            </a: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two fronts</a:t>
            </a:r>
          </a:p>
        </p:txBody>
      </p:sp>
      <p:sp>
        <p:nvSpPr>
          <p:cNvPr id="14" name="Rectangle 13">
            <a:extLst>
              <a:ext uri="{FF2B5EF4-FFF2-40B4-BE49-F238E27FC236}">
                <a16:creationId xmlns:a16="http://schemas.microsoft.com/office/drawing/2014/main" id="{E975FA46-796F-89A2-3679-E95FA8895CE1}"/>
              </a:ext>
            </a:extLst>
          </p:cNvPr>
          <p:cNvSpPr/>
          <p:nvPr/>
        </p:nvSpPr>
        <p:spPr>
          <a:xfrm>
            <a:off x="838200" y="2260121"/>
            <a:ext cx="4768970" cy="4046144"/>
          </a:xfrm>
          <a:prstGeom prst="rect">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endParaRPr lang="en-US" sz="2000" b="1" dirty="0">
              <a:latin typeface="Times New Roman" panose="02020603050405020304" pitchFamily="18" charset="0"/>
              <a:cs typeface="Times New Roman" panose="02020603050405020304" pitchFamily="18" charset="0"/>
            </a:endParaRPr>
          </a:p>
          <a:p>
            <a:pPr marL="514350" indent="-514350">
              <a:buAutoNum type="arabicPeriod"/>
            </a:pPr>
            <a:r>
              <a:rPr lang="en-US" sz="2000" b="1" dirty="0">
                <a:solidFill>
                  <a:prstClr val="black"/>
                </a:solidFill>
                <a:latin typeface="Times New Roman" panose="02020603050405020304" pitchFamily="18" charset="0"/>
                <a:cs typeface="Times New Roman" panose="02020603050405020304" pitchFamily="18" charset="0"/>
              </a:rPr>
              <a:t>Urgent crisis responses including:</a:t>
            </a:r>
          </a:p>
          <a:p>
            <a:endParaRPr lang="en-US" sz="2000" b="1" dirty="0">
              <a:solidFill>
                <a:prstClr val="black"/>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r>
              <a:rPr lang="en-US" sz="2000" b="1" dirty="0">
                <a:solidFill>
                  <a:prstClr val="black"/>
                </a:solidFill>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Automatic Debt Service Standstills during restructuring → immediate liquidity relief &amp; reduced social/economic costs</a:t>
            </a:r>
          </a:p>
          <a:p>
            <a:pPr marL="514350" indent="-514350">
              <a:buAutoNum type="arabicPeriod"/>
            </a:pPr>
            <a:endParaRPr lang="en-US" dirty="0">
              <a:solidFill>
                <a:prstClr val="black"/>
              </a:solidFill>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11B16659-725E-8535-2AFB-64D47AE8F02E}"/>
              </a:ext>
            </a:extLst>
          </p:cNvPr>
          <p:cNvSpPr/>
          <p:nvPr/>
        </p:nvSpPr>
        <p:spPr>
          <a:xfrm>
            <a:off x="6019800" y="2260120"/>
            <a:ext cx="5334000" cy="4242380"/>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r>
              <a:rPr lang="en-US" sz="2000" b="1" dirty="0">
                <a:latin typeface="Times New Roman" panose="02020603050405020304" pitchFamily="18" charset="0"/>
                <a:cs typeface="Times New Roman" panose="02020603050405020304" pitchFamily="18" charset="0"/>
              </a:rPr>
              <a:t>2. Structural reforms to complement domestic efforts, including:</a:t>
            </a:r>
            <a:r>
              <a:rPr lang="en-US" sz="20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 Borrowers’ Club → collective bargaining power</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Re-channel SDRs via AfDB → cheaper, longer-term financing</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IMF quota review → reflect Africa’s economic weight</a:t>
            </a:r>
          </a:p>
          <a:p>
            <a:pPr lvl="0">
              <a:lnSpc>
                <a:spcPct val="100000"/>
              </a:lnSpc>
            </a:pPr>
            <a:r>
              <a:rPr lang="en-US" sz="2000" dirty="0">
                <a:latin typeface="Times New Roman" panose="02020603050405020304" pitchFamily="18" charset="0"/>
                <a:cs typeface="Times New Roman" panose="02020603050405020304" pitchFamily="18" charset="0"/>
              </a:rPr>
              <a:t>Sovereign African Credit Rating Agency → address bias</a:t>
            </a:r>
          </a:p>
          <a:p>
            <a:pPr marL="285750" lvl="0" indent="-285750">
              <a:lnSpc>
                <a:spcPct val="10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Independent African-led IMF governance review</a:t>
            </a:r>
          </a:p>
        </p:txBody>
      </p:sp>
      <p:cxnSp>
        <p:nvCxnSpPr>
          <p:cNvPr id="18" name="Straight Arrow Connector 17">
            <a:extLst>
              <a:ext uri="{FF2B5EF4-FFF2-40B4-BE49-F238E27FC236}">
                <a16:creationId xmlns:a16="http://schemas.microsoft.com/office/drawing/2014/main" id="{A2D224D7-6C79-C29E-1891-CA17D959F9DC}"/>
              </a:ext>
            </a:extLst>
          </p:cNvPr>
          <p:cNvCxnSpPr>
            <a:cxnSpLocks/>
          </p:cNvCxnSpPr>
          <p:nvPr/>
        </p:nvCxnSpPr>
        <p:spPr>
          <a:xfrm>
            <a:off x="5806827" y="1790617"/>
            <a:ext cx="478954" cy="454839"/>
          </a:xfrm>
          <a:prstGeom prst="straightConnector1">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0A847306-958A-4275-A725-7F9FE6D50C3A}"/>
              </a:ext>
            </a:extLst>
          </p:cNvPr>
          <p:cNvCxnSpPr>
            <a:cxnSpLocks/>
          </p:cNvCxnSpPr>
          <p:nvPr/>
        </p:nvCxnSpPr>
        <p:spPr>
          <a:xfrm flipH="1">
            <a:off x="5367693" y="1797949"/>
            <a:ext cx="445792" cy="454839"/>
          </a:xfrm>
          <a:prstGeom prst="straightConnector1">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7267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Logo&#10;&#10;Description automatically generated">
            <a:extLst>
              <a:ext uri="{FF2B5EF4-FFF2-40B4-BE49-F238E27FC236}">
                <a16:creationId xmlns:a16="http://schemas.microsoft.com/office/drawing/2014/main" id="{F346651A-3280-2243-8879-4C38C6D931C8}"/>
              </a:ext>
            </a:extLst>
          </p:cNvPr>
          <p:cNvPicPr>
            <a:picLocks noChangeAspect="1"/>
          </p:cNvPicPr>
          <p:nvPr/>
        </p:nvPicPr>
        <p:blipFill>
          <a:blip r:embed="rId2"/>
          <a:stretch>
            <a:fillRect/>
          </a:stretch>
        </p:blipFill>
        <p:spPr>
          <a:xfrm>
            <a:off x="3753826" y="2868612"/>
            <a:ext cx="3362325" cy="1120775"/>
          </a:xfrm>
          <a:prstGeom prst="rect">
            <a:avLst/>
          </a:prstGeom>
        </p:spPr>
      </p:pic>
    </p:spTree>
    <p:extLst>
      <p:ext uri="{BB962C8B-B14F-4D97-AF65-F5344CB8AC3E}">
        <p14:creationId xmlns:p14="http://schemas.microsoft.com/office/powerpoint/2010/main" val="20897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8AAAF-3A8A-41FF-B039-EAD296554CAD}"/>
              </a:ext>
            </a:extLst>
          </p:cNvPr>
          <p:cNvSpPr>
            <a:spLocks noGrp="1"/>
          </p:cNvSpPr>
          <p:nvPr>
            <p:ph type="title"/>
          </p:nvPr>
        </p:nvSpPr>
        <p:spPr>
          <a:xfrm>
            <a:off x="838200" y="163902"/>
            <a:ext cx="10515600" cy="646981"/>
          </a:xfrm>
        </p:spPr>
        <p:txBody>
          <a:bodyPr>
            <a:normAutofit/>
          </a:bodyPr>
          <a:lstStyle/>
          <a:p>
            <a:pPr algn="ctr"/>
            <a:r>
              <a:rPr lang="en-GB" sz="28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Rethinking Global Debt Sustainability</a:t>
            </a:r>
            <a:endParaRPr lang="en-GB" sz="28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3DB9BE5-4510-41C1-8172-FAA5C4F6FA70}"/>
              </a:ext>
            </a:extLst>
          </p:cNvPr>
          <p:cNvSpPr>
            <a:spLocks noGrp="1"/>
          </p:cNvSpPr>
          <p:nvPr>
            <p:ph idx="1"/>
          </p:nvPr>
        </p:nvSpPr>
        <p:spPr>
          <a:xfrm>
            <a:off x="439947" y="1333500"/>
            <a:ext cx="10913853" cy="5169000"/>
          </a:xfrm>
        </p:spPr>
        <p:txBody>
          <a:bodyPr>
            <a:normAutofit/>
          </a:bodyPr>
          <a:lstStyle/>
          <a:p>
            <a:pPr algn="just">
              <a:buFont typeface="Wingdings" panose="05000000000000000000" pitchFamily="2" charset="2"/>
              <a:buChar char="Ø"/>
            </a:pP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Framing statement</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“Debt sustainability is not only about numbers, it is about governance. Without strong institutions to manage, monitor, and direct debt toward productive use, no amount of debt or restructuring can secure long-term sustainability.”</a:t>
            </a:r>
          </a:p>
          <a:p>
            <a:pPr algn="just">
              <a:buFont typeface="Wingdings" panose="05000000000000000000" pitchFamily="2" charset="2"/>
              <a:buChar char="Ø"/>
            </a:pP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buFont typeface="Wingdings" panose="05000000000000000000" pitchFamily="2" charset="2"/>
              <a:buChar char="Ø"/>
            </a:pPr>
            <a:endParaRPr lang="en-GB" sz="2400" dirty="0">
              <a:latin typeface="Times New Roman" panose="02020603050405020304" pitchFamily="18" charset="0"/>
              <a:cs typeface="Times New Roman" panose="02020603050405020304" pitchFamily="18" charset="0"/>
            </a:endParaRPr>
          </a:p>
        </p:txBody>
      </p:sp>
      <p:pic>
        <p:nvPicPr>
          <p:cNvPr id="4" name="Content Placeholder 4">
            <a:extLst>
              <a:ext uri="{FF2B5EF4-FFF2-40B4-BE49-F238E27FC236}">
                <a16:creationId xmlns:a16="http://schemas.microsoft.com/office/drawing/2014/main" id="{6C043637-77C4-42B2-88AB-DD3920C6BD81}"/>
              </a:ext>
            </a:extLst>
          </p:cNvPr>
          <p:cNvPicPr>
            <a:picLocks noChangeAspect="1"/>
          </p:cNvPicPr>
          <p:nvPr/>
        </p:nvPicPr>
        <p:blipFill rotWithShape="1">
          <a:blip r:embed="rId2"/>
          <a:srcRect t="94676"/>
          <a:stretch/>
        </p:blipFill>
        <p:spPr>
          <a:xfrm>
            <a:off x="0" y="6502500"/>
            <a:ext cx="12192000" cy="365127"/>
          </a:xfrm>
          <a:prstGeom prst="rect">
            <a:avLst/>
          </a:prstGeom>
        </p:spPr>
      </p:pic>
      <p:sp>
        <p:nvSpPr>
          <p:cNvPr id="18" name="Rectangle: Rounded Corners 17">
            <a:extLst>
              <a:ext uri="{FF2B5EF4-FFF2-40B4-BE49-F238E27FC236}">
                <a16:creationId xmlns:a16="http://schemas.microsoft.com/office/drawing/2014/main" id="{F4E34A56-BC3C-4CE3-864B-F320979E9FA6}"/>
              </a:ext>
            </a:extLst>
          </p:cNvPr>
          <p:cNvSpPr/>
          <p:nvPr/>
        </p:nvSpPr>
        <p:spPr>
          <a:xfrm>
            <a:off x="590550" y="3121946"/>
            <a:ext cx="3267075" cy="1753728"/>
          </a:xfrm>
          <a:prstGeom prst="roundRect">
            <a:avLst>
              <a:gd name="adj" fmla="val 15145"/>
            </a:avLst>
          </a:prstGeom>
          <a:solidFill>
            <a:schemeClr val="accent6">
              <a:lumMod val="20000"/>
              <a:lumOff val="80000"/>
            </a:schemeClr>
          </a:solidFill>
          <a:ln w="28575">
            <a:solidFill>
              <a:srgbClr val="05ACC7"/>
            </a:solidFill>
          </a:ln>
        </p:spPr>
        <p:style>
          <a:lnRef idx="2">
            <a:schemeClr val="accent1">
              <a:shade val="50000"/>
            </a:schemeClr>
          </a:lnRef>
          <a:fillRef idx="1">
            <a:schemeClr val="accent1"/>
          </a:fillRef>
          <a:effectRef idx="0">
            <a:schemeClr val="accent1"/>
          </a:effectRef>
          <a:fontRef idx="minor">
            <a:schemeClr val="lt1"/>
          </a:fontRef>
        </p:style>
        <p:txBody>
          <a:bodyPr bIns="182880" rtlCol="0" anchor="b"/>
          <a:lstStyle/>
          <a:p>
            <a:pPr>
              <a:lnSpc>
                <a:spcPct val="107000"/>
              </a:lnSpc>
              <a:spcAft>
                <a:spcPts val="800"/>
              </a:spcAft>
              <a:buSzPts val="1000"/>
              <a:tabLst>
                <a:tab pos="457200" algn="l"/>
              </a:tabLst>
            </a:pPr>
            <a:endParaRPr lang="en-GB"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buSzPts val="1000"/>
              <a:tabLst>
                <a:tab pos="457200" algn="l"/>
              </a:tabLst>
            </a:pPr>
            <a:r>
              <a:rPr lang="en-GB"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Global public debt is at record highs, with African countries increasingly vulnerable.</a:t>
            </a:r>
          </a:p>
        </p:txBody>
      </p:sp>
      <p:sp>
        <p:nvSpPr>
          <p:cNvPr id="20" name="Rectangle: Rounded Corners 19">
            <a:extLst>
              <a:ext uri="{FF2B5EF4-FFF2-40B4-BE49-F238E27FC236}">
                <a16:creationId xmlns:a16="http://schemas.microsoft.com/office/drawing/2014/main" id="{61027504-2ED3-4C72-AF5B-2C0E3A9AA3D1}"/>
              </a:ext>
            </a:extLst>
          </p:cNvPr>
          <p:cNvSpPr/>
          <p:nvPr/>
        </p:nvSpPr>
        <p:spPr>
          <a:xfrm>
            <a:off x="4071937" y="3129217"/>
            <a:ext cx="4114800" cy="1753728"/>
          </a:xfrm>
          <a:prstGeom prst="roundRect">
            <a:avLst>
              <a:gd name="adj" fmla="val 15145"/>
            </a:avLst>
          </a:prstGeom>
          <a:solidFill>
            <a:schemeClr val="accent2">
              <a:lumMod val="20000"/>
              <a:lumOff val="80000"/>
            </a:schemeClr>
          </a:solidFill>
          <a:ln/>
        </p:spPr>
        <p:style>
          <a:lnRef idx="2">
            <a:schemeClr val="accent4"/>
          </a:lnRef>
          <a:fillRef idx="1">
            <a:schemeClr val="lt1"/>
          </a:fillRef>
          <a:effectRef idx="0">
            <a:schemeClr val="accent4"/>
          </a:effectRef>
          <a:fontRef idx="minor">
            <a:schemeClr val="dk1"/>
          </a:fontRef>
        </p:style>
        <p:txBody>
          <a:bodyPr bIns="182880" rtlCol="0" anchor="b"/>
          <a:lstStyle/>
          <a:p>
            <a:pPr>
              <a:lnSpc>
                <a:spcPct val="107000"/>
              </a:lnSpc>
              <a:spcAft>
                <a:spcPts val="800"/>
              </a:spcAft>
              <a:buSzPts val="1000"/>
              <a:tabLst>
                <a:tab pos="457200" algn="l"/>
              </a:tabLst>
            </a:pPr>
            <a:endParaRPr lang="en-GB"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buSzPts val="1000"/>
              <a:tabLst>
                <a:tab pos="457200" algn="l"/>
              </a:tabLst>
            </a:pPr>
            <a:endParaRPr lang="en-GB" sz="2400" kern="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SzPts val="1000"/>
              <a:tabLst>
                <a:tab pos="457200" algn="l"/>
              </a:tabLst>
            </a:pP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Global responses: </a:t>
            </a:r>
            <a:r>
              <a:rPr lang="en-GB" b="1" kern="100" dirty="0">
                <a:effectLst/>
                <a:latin typeface="Times New Roman" panose="02020603050405020304" pitchFamily="18" charset="0"/>
                <a:ea typeface="Calibri" panose="020F0502020204030204" pitchFamily="34" charset="0"/>
                <a:cs typeface="Times New Roman" panose="02020603050405020304" pitchFamily="18" charset="0"/>
              </a:rPr>
              <a:t>DSSI</a:t>
            </a: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kern="100" dirty="0">
                <a:effectLst/>
                <a:latin typeface="Times New Roman" panose="02020603050405020304" pitchFamily="18" charset="0"/>
                <a:ea typeface="Calibri" panose="020F0502020204030204" pitchFamily="34" charset="0"/>
                <a:cs typeface="Times New Roman" panose="02020603050405020304" pitchFamily="18" charset="0"/>
              </a:rPr>
              <a:t>Common Framework</a:t>
            </a: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GB" b="1" kern="100" dirty="0">
                <a:effectLst/>
                <a:latin typeface="Times New Roman" panose="02020603050405020304" pitchFamily="18" charset="0"/>
                <a:ea typeface="Calibri" panose="020F0502020204030204" pitchFamily="34" charset="0"/>
                <a:cs typeface="Times New Roman" panose="02020603050405020304" pitchFamily="18" charset="0"/>
              </a:rPr>
              <a:t>Debt Roundtable</a:t>
            </a: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 have provided short-term relief but failed to address </a:t>
            </a:r>
            <a:r>
              <a:rPr lang="en-GB" b="1" kern="100" dirty="0">
                <a:effectLst/>
                <a:latin typeface="Times New Roman" panose="02020603050405020304" pitchFamily="18" charset="0"/>
                <a:ea typeface="Calibri" panose="020F0502020204030204" pitchFamily="34" charset="0"/>
                <a:cs typeface="Times New Roman" panose="02020603050405020304" pitchFamily="18" charset="0"/>
              </a:rPr>
              <a:t>structural drivers</a:t>
            </a: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 of debt.</a:t>
            </a:r>
            <a:endParaRPr lang="en-GB"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2" name="Rectangle: Rounded Corners 21">
            <a:extLst>
              <a:ext uri="{FF2B5EF4-FFF2-40B4-BE49-F238E27FC236}">
                <a16:creationId xmlns:a16="http://schemas.microsoft.com/office/drawing/2014/main" id="{953ADA64-50A3-4D68-8682-52CE916517DE}"/>
              </a:ext>
            </a:extLst>
          </p:cNvPr>
          <p:cNvSpPr/>
          <p:nvPr/>
        </p:nvSpPr>
        <p:spPr>
          <a:xfrm>
            <a:off x="8401049" y="3121946"/>
            <a:ext cx="3643313" cy="1753728"/>
          </a:xfrm>
          <a:prstGeom prst="roundRect">
            <a:avLst>
              <a:gd name="adj" fmla="val 15145"/>
            </a:avLst>
          </a:prstGeom>
          <a:solidFill>
            <a:schemeClr val="accent1">
              <a:lumMod val="20000"/>
              <a:lumOff val="80000"/>
            </a:schemeClr>
          </a:solidFill>
          <a:ln/>
        </p:spPr>
        <p:style>
          <a:lnRef idx="2">
            <a:schemeClr val="accent4"/>
          </a:lnRef>
          <a:fillRef idx="1">
            <a:schemeClr val="lt1"/>
          </a:fillRef>
          <a:effectRef idx="0">
            <a:schemeClr val="accent4"/>
          </a:effectRef>
          <a:fontRef idx="minor">
            <a:schemeClr val="dk1"/>
          </a:fontRef>
        </p:style>
        <p:txBody>
          <a:bodyPr bIns="182880" rtlCol="0" anchor="b"/>
          <a:lstStyle/>
          <a:p>
            <a:pPr algn="just">
              <a:lnSpc>
                <a:spcPct val="107000"/>
              </a:lnSpc>
              <a:spcAft>
                <a:spcPts val="800"/>
              </a:spcAft>
              <a:buSzPts val="1000"/>
              <a:tabLst>
                <a:tab pos="4572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Current debt frameworks remain </a:t>
            </a: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creditor-driven</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and focus narrowly on repayment capacity, neglecting whether debt fuels development.</a:t>
            </a:r>
            <a:endParaRPr lang="en-GB" sz="2400" kern="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6865581E-DA84-4DC3-B5BC-F7FD85C097F6}"/>
              </a:ext>
            </a:extLst>
          </p:cNvPr>
          <p:cNvSpPr/>
          <p:nvPr/>
        </p:nvSpPr>
        <p:spPr>
          <a:xfrm>
            <a:off x="1638299" y="5095304"/>
            <a:ext cx="9296401" cy="1282805"/>
          </a:xfrm>
          <a:prstGeom prst="roundRect">
            <a:avLst>
              <a:gd name="adj" fmla="val 15145"/>
            </a:avLst>
          </a:prstGeom>
          <a:solidFill>
            <a:schemeClr val="bg1">
              <a:lumMod val="95000"/>
            </a:schemeClr>
          </a:solidFill>
          <a:ln w="28575">
            <a:solidFill>
              <a:srgbClr val="05ACC7"/>
            </a:solidFill>
          </a:ln>
        </p:spPr>
        <p:style>
          <a:lnRef idx="2">
            <a:schemeClr val="accent1">
              <a:shade val="50000"/>
            </a:schemeClr>
          </a:lnRef>
          <a:fillRef idx="1">
            <a:schemeClr val="accent1"/>
          </a:fillRef>
          <a:effectRef idx="0">
            <a:schemeClr val="accent1"/>
          </a:effectRef>
          <a:fontRef idx="minor">
            <a:schemeClr val="lt1"/>
          </a:fontRef>
        </p:style>
        <p:txBody>
          <a:bodyPr bIns="182880" rtlCol="0" anchor="b"/>
          <a:lstStyle/>
          <a:p>
            <a:pPr>
              <a:lnSpc>
                <a:spcPct val="107000"/>
              </a:lnSpc>
              <a:spcAft>
                <a:spcPts val="800"/>
              </a:spcAft>
              <a:buSzPts val="1000"/>
              <a:tabLst>
                <a:tab pos="457200" algn="l"/>
              </a:tabLst>
            </a:pPr>
            <a:r>
              <a:rPr lang="en-US"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Critically needed</a:t>
            </a:r>
            <a:r>
              <a:rPr lang="en-US"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 developmental approach that aligns borrowing with long-term national growth, productive investment, and domestic resource mobilization</a:t>
            </a:r>
            <a:r>
              <a:rPr lang="en-GB"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GB"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0804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80E4-3BDF-4D74-A601-482C2005BEAF}"/>
              </a:ext>
            </a:extLst>
          </p:cNvPr>
          <p:cNvSpPr>
            <a:spLocks noGrp="1"/>
          </p:cNvSpPr>
          <p:nvPr>
            <p:ph type="title"/>
          </p:nvPr>
        </p:nvSpPr>
        <p:spPr>
          <a:xfrm>
            <a:off x="409575" y="148591"/>
            <a:ext cx="11315700" cy="1005840"/>
          </a:xfrm>
        </p:spPr>
        <p:txBody>
          <a:bodyPr>
            <a:normAutofit/>
          </a:bodyPr>
          <a:lstStyle/>
          <a:p>
            <a:pPr algn="ctr"/>
            <a:r>
              <a:rPr lang="en-GB" sz="3200" b="1"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Debt Governance: The Foundation of Sustainable Borrowing</a:t>
            </a:r>
            <a:endParaRPr lang="en-GB" sz="3200" dirty="0">
              <a:solidFill>
                <a:schemeClr val="accent1"/>
              </a:solidFill>
              <a:latin typeface="Times New Roman" panose="02020603050405020304" pitchFamily="18" charset="0"/>
              <a:cs typeface="Times New Roman" panose="02020603050405020304" pitchFamily="18" charset="0"/>
            </a:endParaRPr>
          </a:p>
        </p:txBody>
      </p:sp>
      <p:graphicFrame>
        <p:nvGraphicFramePr>
          <p:cNvPr id="6" name="Content Placeholder 2">
            <a:extLst>
              <a:ext uri="{FF2B5EF4-FFF2-40B4-BE49-F238E27FC236}">
                <a16:creationId xmlns:a16="http://schemas.microsoft.com/office/drawing/2014/main" id="{9F78DFC3-C83B-6616-F93C-1C7D362FA54A}"/>
              </a:ext>
            </a:extLst>
          </p:cNvPr>
          <p:cNvGraphicFramePr>
            <a:graphicFrameLocks noGrp="1"/>
          </p:cNvGraphicFramePr>
          <p:nvPr>
            <p:ph idx="1"/>
            <p:extLst>
              <p:ext uri="{D42A27DB-BD31-4B8C-83A1-F6EECF244321}">
                <p14:modId xmlns:p14="http://schemas.microsoft.com/office/powerpoint/2010/main" val="2254165609"/>
              </p:ext>
            </p:extLst>
          </p:nvPr>
        </p:nvGraphicFramePr>
        <p:xfrm>
          <a:off x="146649" y="948906"/>
          <a:ext cx="11956211" cy="55439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Content Placeholder 4">
            <a:extLst>
              <a:ext uri="{FF2B5EF4-FFF2-40B4-BE49-F238E27FC236}">
                <a16:creationId xmlns:a16="http://schemas.microsoft.com/office/drawing/2014/main" id="{DEFE9BBC-8C84-4994-A7D5-29705B4D8969}"/>
              </a:ext>
            </a:extLst>
          </p:cNvPr>
          <p:cNvPicPr>
            <a:picLocks noChangeAspect="1"/>
          </p:cNvPicPr>
          <p:nvPr/>
        </p:nvPicPr>
        <p:blipFill rotWithShape="1">
          <a:blip r:embed="rId7"/>
          <a:srcRect t="94676"/>
          <a:stretch/>
        </p:blipFill>
        <p:spPr>
          <a:xfrm>
            <a:off x="0" y="6502500"/>
            <a:ext cx="12192000" cy="365127"/>
          </a:xfrm>
          <a:prstGeom prst="rect">
            <a:avLst/>
          </a:prstGeom>
        </p:spPr>
      </p:pic>
    </p:spTree>
    <p:extLst>
      <p:ext uri="{BB962C8B-B14F-4D97-AF65-F5344CB8AC3E}">
        <p14:creationId xmlns:p14="http://schemas.microsoft.com/office/powerpoint/2010/main" val="3925049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1E073-B0E6-FA9D-5227-CCAC5352A8A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245ACA5-821D-DEB8-75D2-88AA2FCD9C06}"/>
              </a:ext>
            </a:extLst>
          </p:cNvPr>
          <p:cNvSpPr>
            <a:spLocks noGrp="1"/>
          </p:cNvSpPr>
          <p:nvPr>
            <p:ph type="title"/>
          </p:nvPr>
        </p:nvSpPr>
        <p:spPr>
          <a:xfrm>
            <a:off x="0" y="1"/>
            <a:ext cx="12192000" cy="831575"/>
          </a:xfrm>
          <a:solidFill>
            <a:srgbClr val="0070C0"/>
          </a:solidFill>
          <a:ln>
            <a:solidFill>
              <a:schemeClr val="accent5">
                <a:lumMod val="50000"/>
              </a:schemeClr>
            </a:solidFill>
          </a:ln>
        </p:spPr>
        <p:txBody>
          <a:bodyPr>
            <a:normAutofit fontScale="90000"/>
          </a:bodyPr>
          <a:lstStyle/>
          <a:p>
            <a:pPr indent="-228600" algn="ctr">
              <a:lnSpc>
                <a:spcPct val="107000"/>
              </a:lnSpc>
              <a:spcBef>
                <a:spcPts val="1000"/>
              </a:spcBef>
              <a:spcAft>
                <a:spcPts val="800"/>
              </a:spcAft>
              <a:defRPr/>
            </a:pPr>
            <a:br>
              <a:rPr lang="en-US" b="1" dirty="0"/>
            </a:br>
            <a:br>
              <a:rPr lang="en-US" b="1" dirty="0"/>
            </a:br>
            <a:br>
              <a:rPr lang="en-US" b="1" dirty="0"/>
            </a:br>
            <a:br>
              <a:rPr lang="en-US" b="1" dirty="0"/>
            </a:br>
            <a:br>
              <a:rPr lang="en-US" b="1" dirty="0"/>
            </a:br>
            <a:br>
              <a:rPr lang="en-US" sz="2700" b="1" dirty="0">
                <a:latin typeface="Times New Roman" panose="02020603050405020304" pitchFamily="18" charset="0"/>
                <a:cs typeface="Times New Roman" panose="02020603050405020304" pitchFamily="18" charset="0"/>
              </a:rPr>
            </a:br>
            <a:r>
              <a:rPr kumimoji="0" lang="en-GB" sz="2800" b="1" i="0" u="none" strike="noStrike" kern="1200" cap="none" spc="0" normalizeH="0" baseline="0" noProof="0" dirty="0">
                <a:ln>
                  <a:noFill/>
                </a:ln>
                <a:effectLst/>
                <a:uLnTx/>
                <a:uFillTx/>
                <a:latin typeface="Times New Roman" panose="02020603050405020304" pitchFamily="18" charset="0"/>
                <a:ea typeface="Calibri" panose="020F0502020204030204" pitchFamily="34" charset="0"/>
                <a:cs typeface="Times New Roman" panose="02020603050405020304" pitchFamily="18" charset="0"/>
              </a:rPr>
              <a:t>Objectives of the Report</a:t>
            </a:r>
            <a:br>
              <a:rPr lang="en-GB" b="1" dirty="0">
                <a:solidFill>
                  <a:prstClr val="black"/>
                </a:solidFill>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br>
              <a:rPr lang="en-US" dirty="0"/>
            </a:br>
            <a:br>
              <a:rPr lang="en-US" dirty="0"/>
            </a:br>
            <a:br>
              <a:rPr lang="en-US" dirty="0"/>
            </a:br>
            <a:br>
              <a:rPr lang="en-US" dirty="0"/>
            </a:br>
            <a:br>
              <a:rPr lang="en-US" sz="1600" kern="100" dirty="0">
                <a:effectLst/>
                <a:latin typeface="Aptos" panose="020B0004020202020204" pitchFamily="34" charset="0"/>
                <a:ea typeface="Aptos" panose="020B0004020202020204" pitchFamily="34" charset="0"/>
                <a:cs typeface="Times New Roman" panose="02020603050405020304" pitchFamily="18" charset="0"/>
              </a:rPr>
            </a:br>
            <a:endParaRPr lang="en-GB" sz="2400" b="1" dirty="0">
              <a:solidFill>
                <a:schemeClr val="bg1"/>
              </a:solidFill>
              <a:latin typeface="Arial" panose="020B0604020202020204" pitchFamily="34" charset="0"/>
              <a:cs typeface="Arial" panose="020B0604020202020204" pitchFamily="34" charset="0"/>
            </a:endParaRPr>
          </a:p>
        </p:txBody>
      </p:sp>
      <p:sp>
        <p:nvSpPr>
          <p:cNvPr id="13" name="Content Placeholder 12">
            <a:extLst>
              <a:ext uri="{FF2B5EF4-FFF2-40B4-BE49-F238E27FC236}">
                <a16:creationId xmlns:a16="http://schemas.microsoft.com/office/drawing/2014/main" id="{DE92CE89-8A5E-D5CF-2872-B658CF3DB317}"/>
              </a:ext>
            </a:extLst>
          </p:cNvPr>
          <p:cNvSpPr>
            <a:spLocks noGrp="1"/>
          </p:cNvSpPr>
          <p:nvPr>
            <p:ph idx="1"/>
          </p:nvPr>
        </p:nvSpPr>
        <p:spPr>
          <a:xfrm>
            <a:off x="101663" y="1013792"/>
            <a:ext cx="12090337" cy="5488708"/>
          </a:xfrm>
        </p:spPr>
        <p:txBody>
          <a:bodyPr/>
          <a:lstStyle/>
          <a:p>
            <a:endParaRPr lang="en-US" dirty="0"/>
          </a:p>
          <a:p>
            <a:endParaRPr lang="en-US" dirty="0"/>
          </a:p>
        </p:txBody>
      </p:sp>
      <p:pic>
        <p:nvPicPr>
          <p:cNvPr id="2" name="Content Placeholder 4" descr="A colorful rectangular object with a white background&#10;&#10;AI-generated content may be incorrect.">
            <a:extLst>
              <a:ext uri="{FF2B5EF4-FFF2-40B4-BE49-F238E27FC236}">
                <a16:creationId xmlns:a16="http://schemas.microsoft.com/office/drawing/2014/main" id="{59950494-2B0A-927F-94C5-B3EEEE830CD0}"/>
              </a:ext>
            </a:extLst>
          </p:cNvPr>
          <p:cNvPicPr>
            <a:picLocks noChangeAspect="1"/>
          </p:cNvPicPr>
          <p:nvPr/>
        </p:nvPicPr>
        <p:blipFill rotWithShape="1">
          <a:blip r:embed="rId3"/>
          <a:srcRect t="94676"/>
          <a:stretch/>
        </p:blipFill>
        <p:spPr>
          <a:xfrm>
            <a:off x="0" y="6502500"/>
            <a:ext cx="12192000" cy="365127"/>
          </a:xfrm>
          <a:prstGeom prst="rect">
            <a:avLst/>
          </a:prstGeom>
        </p:spPr>
      </p:pic>
      <p:grpSp>
        <p:nvGrpSpPr>
          <p:cNvPr id="17" name="Group 16">
            <a:extLst>
              <a:ext uri="{FF2B5EF4-FFF2-40B4-BE49-F238E27FC236}">
                <a16:creationId xmlns:a16="http://schemas.microsoft.com/office/drawing/2014/main" id="{D3A094BB-6432-7D9D-30DD-0D5837FF97D3}"/>
              </a:ext>
            </a:extLst>
          </p:cNvPr>
          <p:cNvGrpSpPr/>
          <p:nvPr/>
        </p:nvGrpSpPr>
        <p:grpSpPr>
          <a:xfrm>
            <a:off x="129423" y="2807634"/>
            <a:ext cx="2857499" cy="686816"/>
            <a:chOff x="810439" y="2573522"/>
            <a:chExt cx="4898919" cy="1461545"/>
          </a:xfrm>
          <a:solidFill>
            <a:schemeClr val="bg2"/>
          </a:solidFill>
        </p:grpSpPr>
        <p:sp>
          <p:nvSpPr>
            <p:cNvPr id="18" name="Rectangle 5">
              <a:extLst>
                <a:ext uri="{FF2B5EF4-FFF2-40B4-BE49-F238E27FC236}">
                  <a16:creationId xmlns:a16="http://schemas.microsoft.com/office/drawing/2014/main" id="{C23DE1CE-2178-C834-B018-9D9056C01868}"/>
                </a:ext>
              </a:extLst>
            </p:cNvPr>
            <p:cNvSpPr/>
            <p:nvPr/>
          </p:nvSpPr>
          <p:spPr>
            <a:xfrm>
              <a:off x="1142191" y="2811696"/>
              <a:ext cx="4045044" cy="648517"/>
            </a:xfrm>
            <a:custGeom>
              <a:avLst/>
              <a:gdLst>
                <a:gd name="connsiteX0" fmla="*/ 0 w 3456709"/>
                <a:gd name="connsiteY0" fmla="*/ 0 h 499661"/>
                <a:gd name="connsiteX1" fmla="*/ 3456709 w 3456709"/>
                <a:gd name="connsiteY1" fmla="*/ 0 h 499661"/>
                <a:gd name="connsiteX2" fmla="*/ 3456709 w 3456709"/>
                <a:gd name="connsiteY2" fmla="*/ 499661 h 499661"/>
                <a:gd name="connsiteX3" fmla="*/ 0 w 3456709"/>
                <a:gd name="connsiteY3" fmla="*/ 499661 h 499661"/>
                <a:gd name="connsiteX4" fmla="*/ 0 w 3456709"/>
                <a:gd name="connsiteY4" fmla="*/ 0 h 499661"/>
                <a:gd name="connsiteX0" fmla="*/ 0 w 3952895"/>
                <a:gd name="connsiteY0" fmla="*/ 0 h 648517"/>
                <a:gd name="connsiteX1" fmla="*/ 3456709 w 3952895"/>
                <a:gd name="connsiteY1" fmla="*/ 0 h 648517"/>
                <a:gd name="connsiteX2" fmla="*/ 3952895 w 3952895"/>
                <a:gd name="connsiteY2" fmla="*/ 648517 h 648517"/>
                <a:gd name="connsiteX3" fmla="*/ 0 w 3952895"/>
                <a:gd name="connsiteY3" fmla="*/ 499661 h 648517"/>
                <a:gd name="connsiteX4" fmla="*/ 0 w 3952895"/>
                <a:gd name="connsiteY4" fmla="*/ 0 h 648517"/>
                <a:gd name="connsiteX0" fmla="*/ 0 w 3952895"/>
                <a:gd name="connsiteY0" fmla="*/ 0 h 648517"/>
                <a:gd name="connsiteX1" fmla="*/ 3456709 w 3952895"/>
                <a:gd name="connsiteY1" fmla="*/ 0 h 648517"/>
                <a:gd name="connsiteX2" fmla="*/ 3952895 w 3952895"/>
                <a:gd name="connsiteY2" fmla="*/ 648517 h 648517"/>
                <a:gd name="connsiteX3" fmla="*/ 7089 w 3952895"/>
                <a:gd name="connsiteY3" fmla="*/ 442954 h 648517"/>
                <a:gd name="connsiteX4" fmla="*/ 0 w 3952895"/>
                <a:gd name="connsiteY4" fmla="*/ 0 h 648517"/>
                <a:gd name="connsiteX0" fmla="*/ 92149 w 4045044"/>
                <a:gd name="connsiteY0" fmla="*/ 0 h 648517"/>
                <a:gd name="connsiteX1" fmla="*/ 3548858 w 4045044"/>
                <a:gd name="connsiteY1" fmla="*/ 0 h 648517"/>
                <a:gd name="connsiteX2" fmla="*/ 4045044 w 4045044"/>
                <a:gd name="connsiteY2" fmla="*/ 648517 h 648517"/>
                <a:gd name="connsiteX3" fmla="*/ 0 w 4045044"/>
                <a:gd name="connsiteY3" fmla="*/ 435865 h 648517"/>
                <a:gd name="connsiteX4" fmla="*/ 92149 w 4045044"/>
                <a:gd name="connsiteY4" fmla="*/ 0 h 6485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5044" h="648517">
                  <a:moveTo>
                    <a:pt x="92149" y="0"/>
                  </a:moveTo>
                  <a:lnTo>
                    <a:pt x="3548858" y="0"/>
                  </a:lnTo>
                  <a:lnTo>
                    <a:pt x="4045044" y="648517"/>
                  </a:lnTo>
                  <a:lnTo>
                    <a:pt x="0" y="435865"/>
                  </a:lnTo>
                  <a:lnTo>
                    <a:pt x="92149" y="0"/>
                  </a:lnTo>
                  <a:close/>
                </a:path>
              </a:pathLst>
            </a:custGeom>
            <a:grpFill/>
            <a:ln>
              <a:noFill/>
            </a:ln>
            <a:effectLst>
              <a:outerShdw blurRad="254000" dist="165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nvGrpSpPr>
            <p:cNvPr id="19" name="Group 18">
              <a:extLst>
                <a:ext uri="{FF2B5EF4-FFF2-40B4-BE49-F238E27FC236}">
                  <a16:creationId xmlns:a16="http://schemas.microsoft.com/office/drawing/2014/main" id="{9F48FDE5-7B8E-580F-5ED6-1ADA635C6C4E}"/>
                </a:ext>
              </a:extLst>
            </p:cNvPr>
            <p:cNvGrpSpPr/>
            <p:nvPr/>
          </p:nvGrpSpPr>
          <p:grpSpPr>
            <a:xfrm>
              <a:off x="810439" y="2573522"/>
              <a:ext cx="4898919" cy="1461545"/>
              <a:chOff x="810439" y="2573522"/>
              <a:chExt cx="4898919" cy="1461545"/>
            </a:xfrm>
            <a:grpFill/>
          </p:grpSpPr>
          <p:sp>
            <p:nvSpPr>
              <p:cNvPr id="20" name="Rectangle 19">
                <a:extLst>
                  <a:ext uri="{FF2B5EF4-FFF2-40B4-BE49-F238E27FC236}">
                    <a16:creationId xmlns:a16="http://schemas.microsoft.com/office/drawing/2014/main" id="{F9CEC528-84AE-F073-343F-4DD6612DE4BE}"/>
                  </a:ext>
                </a:extLst>
              </p:cNvPr>
              <p:cNvSpPr/>
              <p:nvPr/>
            </p:nvSpPr>
            <p:spPr>
              <a:xfrm>
                <a:off x="810439" y="2573522"/>
                <a:ext cx="4376796" cy="1322267"/>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latin typeface="Times New Roman" panose="02020603050405020304" pitchFamily="18" charset="0"/>
                    <a:cs typeface="Times New Roman" panose="02020603050405020304" pitchFamily="18" charset="0"/>
                  </a:rPr>
                  <a:t>Specific Objectives</a:t>
                </a:r>
              </a:p>
            </p:txBody>
          </p:sp>
          <p:grpSp>
            <p:nvGrpSpPr>
              <p:cNvPr id="21" name="Group 20">
                <a:extLst>
                  <a:ext uri="{FF2B5EF4-FFF2-40B4-BE49-F238E27FC236}">
                    <a16:creationId xmlns:a16="http://schemas.microsoft.com/office/drawing/2014/main" id="{031C1A02-76BB-AF07-B3C8-8ECB15D97018}"/>
                  </a:ext>
                </a:extLst>
              </p:cNvPr>
              <p:cNvGrpSpPr/>
              <p:nvPr/>
            </p:nvGrpSpPr>
            <p:grpSpPr>
              <a:xfrm>
                <a:off x="4672955" y="2573522"/>
                <a:ext cx="1036403" cy="1461545"/>
                <a:chOff x="4672955" y="2573522"/>
                <a:chExt cx="1036403" cy="1461545"/>
              </a:xfrm>
              <a:grpFill/>
            </p:grpSpPr>
            <p:sp>
              <p:nvSpPr>
                <p:cNvPr id="22" name="Arrow: Pentagon 21">
                  <a:extLst>
                    <a:ext uri="{FF2B5EF4-FFF2-40B4-BE49-F238E27FC236}">
                      <a16:creationId xmlns:a16="http://schemas.microsoft.com/office/drawing/2014/main" id="{FEE3C0E9-6F21-B076-9756-B926B7E1B007}"/>
                    </a:ext>
                  </a:extLst>
                </p:cNvPr>
                <p:cNvSpPr/>
                <p:nvPr/>
              </p:nvSpPr>
              <p:spPr>
                <a:xfrm>
                  <a:off x="4672955" y="2573522"/>
                  <a:ext cx="1036403" cy="1461545"/>
                </a:xfrm>
                <a:prstGeom prst="homePlat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100" b="1" dirty="0">
                    <a:solidFill>
                      <a:schemeClr val="tx1"/>
                    </a:solidFill>
                  </a:endParaRPr>
                </a:p>
              </p:txBody>
            </p:sp>
            <p:sp>
              <p:nvSpPr>
                <p:cNvPr id="23" name="Rectangle 22">
                  <a:extLst>
                    <a:ext uri="{FF2B5EF4-FFF2-40B4-BE49-F238E27FC236}">
                      <a16:creationId xmlns:a16="http://schemas.microsoft.com/office/drawing/2014/main" id="{1B01EE36-A566-5502-BC3B-82197B532B10}"/>
                    </a:ext>
                  </a:extLst>
                </p:cNvPr>
                <p:cNvSpPr/>
                <p:nvPr/>
              </p:nvSpPr>
              <p:spPr>
                <a:xfrm>
                  <a:off x="4691049" y="2573522"/>
                  <a:ext cx="91440" cy="886691"/>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100" b="1" dirty="0">
                    <a:solidFill>
                      <a:schemeClr val="tx1"/>
                    </a:solidFill>
                  </a:endParaRPr>
                </a:p>
              </p:txBody>
            </p:sp>
          </p:grpSp>
        </p:grpSp>
      </p:grpSp>
      <p:sp>
        <p:nvSpPr>
          <p:cNvPr id="24" name="Shape">
            <a:extLst>
              <a:ext uri="{FF2B5EF4-FFF2-40B4-BE49-F238E27FC236}">
                <a16:creationId xmlns:a16="http://schemas.microsoft.com/office/drawing/2014/main" id="{67A2CF19-4257-E33B-121F-444820DAE77C}"/>
              </a:ext>
            </a:extLst>
          </p:cNvPr>
          <p:cNvSpPr/>
          <p:nvPr/>
        </p:nvSpPr>
        <p:spPr>
          <a:xfrm>
            <a:off x="3099837" y="3129234"/>
            <a:ext cx="1296181" cy="210752"/>
          </a:xfrm>
          <a:custGeom>
            <a:avLst/>
            <a:gdLst/>
            <a:ahLst/>
            <a:cxnLst>
              <a:cxn ang="0">
                <a:pos x="wd2" y="hd2"/>
              </a:cxn>
              <a:cxn ang="5400000">
                <a:pos x="wd2" y="hd2"/>
              </a:cxn>
              <a:cxn ang="10800000">
                <a:pos x="wd2" y="hd2"/>
              </a:cxn>
              <a:cxn ang="16200000">
                <a:pos x="wd2" y="hd2"/>
              </a:cxn>
            </a:cxnLst>
            <a:rect l="0" t="0" r="r" b="b"/>
            <a:pathLst>
              <a:path w="21600" h="21600" extrusionOk="0">
                <a:moveTo>
                  <a:pt x="20637" y="21600"/>
                </a:moveTo>
                <a:lnTo>
                  <a:pt x="963" y="21600"/>
                </a:lnTo>
                <a:cubicBezTo>
                  <a:pt x="435" y="21600"/>
                  <a:pt x="0" y="18924"/>
                  <a:pt x="0" y="15674"/>
                </a:cubicBezTo>
                <a:lnTo>
                  <a:pt x="0" y="5926"/>
                </a:lnTo>
                <a:cubicBezTo>
                  <a:pt x="0" y="2676"/>
                  <a:pt x="435" y="0"/>
                  <a:pt x="963" y="0"/>
                </a:cubicBezTo>
                <a:lnTo>
                  <a:pt x="20637" y="0"/>
                </a:lnTo>
                <a:cubicBezTo>
                  <a:pt x="21165" y="0"/>
                  <a:pt x="21600" y="2676"/>
                  <a:pt x="21600" y="5926"/>
                </a:cubicBezTo>
                <a:lnTo>
                  <a:pt x="21600" y="15674"/>
                </a:lnTo>
                <a:cubicBezTo>
                  <a:pt x="21600" y="18924"/>
                  <a:pt x="21165" y="21600"/>
                  <a:pt x="20637" y="21600"/>
                </a:cubicBezTo>
                <a:close/>
              </a:path>
            </a:pathLst>
          </a:custGeom>
          <a:solidFill>
            <a:schemeClr val="bg1">
              <a:lumMod val="75000"/>
            </a:schemeClr>
          </a:solidFill>
          <a:ln w="12700">
            <a:miter lim="400000"/>
          </a:ln>
        </p:spPr>
        <p:txBody>
          <a:bodyPr lIns="28575" tIns="28575" rIns="28575" bIns="28575" anchor="ctr"/>
          <a:lstStyle/>
          <a:p>
            <a:pPr>
              <a:defRPr sz="3000">
                <a:solidFill>
                  <a:srgbClr val="FFFFFF"/>
                </a:solidFill>
                <a:effectLst>
                  <a:outerShdw blurRad="38100" dist="12700" dir="5400000" rotWithShape="0">
                    <a:srgbClr val="000000">
                      <a:alpha val="50000"/>
                    </a:srgbClr>
                  </a:outerShdw>
                </a:effectLst>
              </a:defRPr>
            </a:pPr>
            <a:endParaRPr sz="2250"/>
          </a:p>
        </p:txBody>
      </p:sp>
      <p:sp>
        <p:nvSpPr>
          <p:cNvPr id="25" name="Shape">
            <a:extLst>
              <a:ext uri="{FF2B5EF4-FFF2-40B4-BE49-F238E27FC236}">
                <a16:creationId xmlns:a16="http://schemas.microsoft.com/office/drawing/2014/main" id="{45C17B31-2E7C-4206-0241-5846B9D934EF}"/>
              </a:ext>
            </a:extLst>
          </p:cNvPr>
          <p:cNvSpPr/>
          <p:nvPr/>
        </p:nvSpPr>
        <p:spPr>
          <a:xfrm>
            <a:off x="3108814" y="3355888"/>
            <a:ext cx="1191742" cy="1160971"/>
          </a:xfrm>
          <a:custGeom>
            <a:avLst/>
            <a:gdLst/>
            <a:ahLst/>
            <a:cxnLst>
              <a:cxn ang="0">
                <a:pos x="wd2" y="hd2"/>
              </a:cxn>
              <a:cxn ang="5400000">
                <a:pos x="wd2" y="hd2"/>
              </a:cxn>
              <a:cxn ang="10800000">
                <a:pos x="wd2" y="hd2"/>
              </a:cxn>
              <a:cxn ang="16200000">
                <a:pos x="wd2" y="hd2"/>
              </a:cxn>
            </a:cxnLst>
            <a:rect l="0" t="0" r="r" b="b"/>
            <a:pathLst>
              <a:path w="21600" h="21242" extrusionOk="0">
                <a:moveTo>
                  <a:pt x="10310" y="19245"/>
                </a:moveTo>
                <a:lnTo>
                  <a:pt x="1555" y="0"/>
                </a:lnTo>
                <a:lnTo>
                  <a:pt x="20045" y="0"/>
                </a:lnTo>
                <a:lnTo>
                  <a:pt x="11290" y="19245"/>
                </a:lnTo>
                <a:cubicBezTo>
                  <a:pt x="11189" y="19450"/>
                  <a:pt x="11020" y="19553"/>
                  <a:pt x="10783" y="19553"/>
                </a:cubicBezTo>
                <a:cubicBezTo>
                  <a:pt x="10546" y="19553"/>
                  <a:pt x="10377" y="19450"/>
                  <a:pt x="10310" y="19245"/>
                </a:cubicBezTo>
                <a:close/>
                <a:moveTo>
                  <a:pt x="11493" y="19382"/>
                </a:moveTo>
                <a:cubicBezTo>
                  <a:pt x="11358" y="19655"/>
                  <a:pt x="11087" y="19860"/>
                  <a:pt x="10783" y="19860"/>
                </a:cubicBezTo>
                <a:cubicBezTo>
                  <a:pt x="10479" y="19860"/>
                  <a:pt x="10208" y="19689"/>
                  <a:pt x="10073" y="19382"/>
                </a:cubicBezTo>
                <a:lnTo>
                  <a:pt x="1285" y="0"/>
                </a:lnTo>
                <a:lnTo>
                  <a:pt x="0" y="0"/>
                </a:lnTo>
                <a:lnTo>
                  <a:pt x="9161" y="20167"/>
                </a:lnTo>
                <a:cubicBezTo>
                  <a:pt x="9803" y="21600"/>
                  <a:pt x="11797" y="21600"/>
                  <a:pt x="12439" y="20167"/>
                </a:cubicBezTo>
                <a:lnTo>
                  <a:pt x="21600" y="0"/>
                </a:lnTo>
                <a:lnTo>
                  <a:pt x="20315" y="0"/>
                </a:lnTo>
                <a:lnTo>
                  <a:pt x="11493" y="19382"/>
                </a:lnTo>
                <a:close/>
              </a:path>
            </a:pathLst>
          </a:custGeom>
          <a:solidFill>
            <a:schemeClr val="accent4"/>
          </a:solidFill>
          <a:ln w="12700">
            <a:miter lim="400000"/>
          </a:ln>
        </p:spPr>
        <p:txBody>
          <a:bodyPr lIns="28575" tIns="28575" rIns="28575" bIns="28575" anchor="ctr"/>
          <a:lstStyle/>
          <a:p>
            <a:pPr>
              <a:defRPr sz="3000">
                <a:solidFill>
                  <a:srgbClr val="FFFFFF"/>
                </a:solidFill>
                <a:effectLst>
                  <a:outerShdw blurRad="38100" dist="12700" dir="5400000" rotWithShape="0">
                    <a:srgbClr val="000000">
                      <a:alpha val="50000"/>
                    </a:srgbClr>
                  </a:outerShdw>
                </a:effectLst>
              </a:defRPr>
            </a:pPr>
            <a:endParaRPr sz="2250"/>
          </a:p>
        </p:txBody>
      </p:sp>
      <p:sp>
        <p:nvSpPr>
          <p:cNvPr id="27" name="Shape">
            <a:extLst>
              <a:ext uri="{FF2B5EF4-FFF2-40B4-BE49-F238E27FC236}">
                <a16:creationId xmlns:a16="http://schemas.microsoft.com/office/drawing/2014/main" id="{BD65B094-46F0-8E3D-B448-4BE222AD7C36}"/>
              </a:ext>
            </a:extLst>
          </p:cNvPr>
          <p:cNvSpPr/>
          <p:nvPr/>
        </p:nvSpPr>
        <p:spPr>
          <a:xfrm>
            <a:off x="5561926" y="3157232"/>
            <a:ext cx="1296272" cy="210752"/>
          </a:xfrm>
          <a:custGeom>
            <a:avLst/>
            <a:gdLst/>
            <a:ahLst/>
            <a:cxnLst>
              <a:cxn ang="0">
                <a:pos x="wd2" y="hd2"/>
              </a:cxn>
              <a:cxn ang="5400000">
                <a:pos x="wd2" y="hd2"/>
              </a:cxn>
              <a:cxn ang="10800000">
                <a:pos x="wd2" y="hd2"/>
              </a:cxn>
              <a:cxn ang="16200000">
                <a:pos x="wd2" y="hd2"/>
              </a:cxn>
            </a:cxnLst>
            <a:rect l="0" t="0" r="r" b="b"/>
            <a:pathLst>
              <a:path w="21570" h="21600" extrusionOk="0">
                <a:moveTo>
                  <a:pt x="20607" y="21600"/>
                </a:moveTo>
                <a:lnTo>
                  <a:pt x="962" y="21600"/>
                </a:lnTo>
                <a:cubicBezTo>
                  <a:pt x="434" y="21600"/>
                  <a:pt x="0" y="18924"/>
                  <a:pt x="0" y="15674"/>
                </a:cubicBezTo>
                <a:lnTo>
                  <a:pt x="0" y="5926"/>
                </a:lnTo>
                <a:cubicBezTo>
                  <a:pt x="0" y="2676"/>
                  <a:pt x="434" y="0"/>
                  <a:pt x="962" y="0"/>
                </a:cubicBezTo>
                <a:lnTo>
                  <a:pt x="20607" y="0"/>
                </a:lnTo>
                <a:cubicBezTo>
                  <a:pt x="21134" y="0"/>
                  <a:pt x="21569" y="2676"/>
                  <a:pt x="21569" y="5926"/>
                </a:cubicBezTo>
                <a:lnTo>
                  <a:pt x="21569" y="15674"/>
                </a:lnTo>
                <a:cubicBezTo>
                  <a:pt x="21600" y="18924"/>
                  <a:pt x="21134" y="21600"/>
                  <a:pt x="20607" y="21600"/>
                </a:cubicBezTo>
                <a:close/>
              </a:path>
            </a:pathLst>
          </a:custGeom>
          <a:solidFill>
            <a:schemeClr val="bg1">
              <a:lumMod val="75000"/>
            </a:schemeClr>
          </a:solidFill>
          <a:ln w="12700">
            <a:miter lim="400000"/>
          </a:ln>
        </p:spPr>
        <p:txBody>
          <a:bodyPr lIns="28575" tIns="28575" rIns="28575" bIns="28575" anchor="ctr"/>
          <a:lstStyle/>
          <a:p>
            <a:pPr>
              <a:defRPr sz="3000">
                <a:solidFill>
                  <a:srgbClr val="FFFFFF"/>
                </a:solidFill>
                <a:effectLst>
                  <a:outerShdw blurRad="38100" dist="12700" dir="5400000" rotWithShape="0">
                    <a:srgbClr val="000000">
                      <a:alpha val="50000"/>
                    </a:srgbClr>
                  </a:outerShdw>
                </a:effectLst>
              </a:defRPr>
            </a:pPr>
            <a:endParaRPr sz="2250" dirty="0"/>
          </a:p>
        </p:txBody>
      </p:sp>
      <p:sp>
        <p:nvSpPr>
          <p:cNvPr id="28" name="Shape">
            <a:extLst>
              <a:ext uri="{FF2B5EF4-FFF2-40B4-BE49-F238E27FC236}">
                <a16:creationId xmlns:a16="http://schemas.microsoft.com/office/drawing/2014/main" id="{42C08F72-3F96-9FD9-A0D4-7DFC6E607D3A}"/>
              </a:ext>
            </a:extLst>
          </p:cNvPr>
          <p:cNvSpPr/>
          <p:nvPr/>
        </p:nvSpPr>
        <p:spPr>
          <a:xfrm>
            <a:off x="5614191" y="3379476"/>
            <a:ext cx="1191742" cy="1160971"/>
          </a:xfrm>
          <a:custGeom>
            <a:avLst/>
            <a:gdLst/>
            <a:ahLst/>
            <a:cxnLst>
              <a:cxn ang="0">
                <a:pos x="wd2" y="hd2"/>
              </a:cxn>
              <a:cxn ang="5400000">
                <a:pos x="wd2" y="hd2"/>
              </a:cxn>
              <a:cxn ang="10800000">
                <a:pos x="wd2" y="hd2"/>
              </a:cxn>
              <a:cxn ang="16200000">
                <a:pos x="wd2" y="hd2"/>
              </a:cxn>
            </a:cxnLst>
            <a:rect l="0" t="0" r="r" b="b"/>
            <a:pathLst>
              <a:path w="21600" h="21242" extrusionOk="0">
                <a:moveTo>
                  <a:pt x="10276" y="19245"/>
                </a:moveTo>
                <a:lnTo>
                  <a:pt x="1521" y="0"/>
                </a:lnTo>
                <a:lnTo>
                  <a:pt x="20011" y="0"/>
                </a:lnTo>
                <a:lnTo>
                  <a:pt x="11256" y="19245"/>
                </a:lnTo>
                <a:cubicBezTo>
                  <a:pt x="11155" y="19450"/>
                  <a:pt x="10986" y="19553"/>
                  <a:pt x="10749" y="19553"/>
                </a:cubicBezTo>
                <a:cubicBezTo>
                  <a:pt x="10513" y="19553"/>
                  <a:pt x="10377" y="19450"/>
                  <a:pt x="10276" y="19245"/>
                </a:cubicBezTo>
                <a:close/>
                <a:moveTo>
                  <a:pt x="11493" y="19382"/>
                </a:moveTo>
                <a:cubicBezTo>
                  <a:pt x="11358" y="19655"/>
                  <a:pt x="11087" y="19860"/>
                  <a:pt x="10783" y="19860"/>
                </a:cubicBezTo>
                <a:cubicBezTo>
                  <a:pt x="10479" y="19860"/>
                  <a:pt x="10208" y="19689"/>
                  <a:pt x="10073" y="19382"/>
                </a:cubicBezTo>
                <a:lnTo>
                  <a:pt x="1285" y="0"/>
                </a:lnTo>
                <a:lnTo>
                  <a:pt x="0" y="0"/>
                </a:lnTo>
                <a:lnTo>
                  <a:pt x="9161" y="20167"/>
                </a:lnTo>
                <a:cubicBezTo>
                  <a:pt x="9803" y="21600"/>
                  <a:pt x="11797" y="21600"/>
                  <a:pt x="12439" y="20167"/>
                </a:cubicBezTo>
                <a:lnTo>
                  <a:pt x="21600" y="0"/>
                </a:lnTo>
                <a:lnTo>
                  <a:pt x="20315" y="0"/>
                </a:lnTo>
                <a:lnTo>
                  <a:pt x="11493" y="19382"/>
                </a:lnTo>
                <a:close/>
              </a:path>
            </a:pathLst>
          </a:custGeom>
          <a:solidFill>
            <a:schemeClr val="accent2"/>
          </a:solidFill>
          <a:ln w="12700">
            <a:miter lim="400000"/>
          </a:ln>
        </p:spPr>
        <p:txBody>
          <a:bodyPr lIns="28575" tIns="28575" rIns="28575" bIns="28575" anchor="ctr"/>
          <a:lstStyle/>
          <a:p>
            <a:pPr>
              <a:defRPr sz="3000">
                <a:solidFill>
                  <a:srgbClr val="FFFFFF"/>
                </a:solidFill>
                <a:effectLst>
                  <a:outerShdw blurRad="38100" dist="12700" dir="5400000" rotWithShape="0">
                    <a:srgbClr val="000000">
                      <a:alpha val="50000"/>
                    </a:srgbClr>
                  </a:outerShdw>
                </a:effectLst>
              </a:defRPr>
            </a:pPr>
            <a:endParaRPr sz="2250"/>
          </a:p>
        </p:txBody>
      </p:sp>
      <p:sp>
        <p:nvSpPr>
          <p:cNvPr id="29" name="Shape">
            <a:extLst>
              <a:ext uri="{FF2B5EF4-FFF2-40B4-BE49-F238E27FC236}">
                <a16:creationId xmlns:a16="http://schemas.microsoft.com/office/drawing/2014/main" id="{F3529050-28EC-B092-149A-F4FAA5E64434}"/>
              </a:ext>
            </a:extLst>
          </p:cNvPr>
          <p:cNvSpPr/>
          <p:nvPr/>
        </p:nvSpPr>
        <p:spPr>
          <a:xfrm>
            <a:off x="7847874" y="3148202"/>
            <a:ext cx="1296277" cy="210752"/>
          </a:xfrm>
          <a:custGeom>
            <a:avLst/>
            <a:gdLst/>
            <a:ahLst/>
            <a:cxnLst>
              <a:cxn ang="0">
                <a:pos x="wd2" y="hd2"/>
              </a:cxn>
              <a:cxn ang="5400000">
                <a:pos x="wd2" y="hd2"/>
              </a:cxn>
              <a:cxn ang="10800000">
                <a:pos x="wd2" y="hd2"/>
              </a:cxn>
              <a:cxn ang="16200000">
                <a:pos x="wd2" y="hd2"/>
              </a:cxn>
            </a:cxnLst>
            <a:rect l="0" t="0" r="r" b="b"/>
            <a:pathLst>
              <a:path w="21571" h="21600" extrusionOk="0">
                <a:moveTo>
                  <a:pt x="20607" y="21600"/>
                </a:moveTo>
                <a:lnTo>
                  <a:pt x="962" y="21600"/>
                </a:lnTo>
                <a:cubicBezTo>
                  <a:pt x="434" y="21600"/>
                  <a:pt x="0" y="18924"/>
                  <a:pt x="0" y="15674"/>
                </a:cubicBezTo>
                <a:lnTo>
                  <a:pt x="0" y="5926"/>
                </a:lnTo>
                <a:cubicBezTo>
                  <a:pt x="0" y="2676"/>
                  <a:pt x="434" y="0"/>
                  <a:pt x="962" y="0"/>
                </a:cubicBezTo>
                <a:lnTo>
                  <a:pt x="20607" y="0"/>
                </a:lnTo>
                <a:cubicBezTo>
                  <a:pt x="21134" y="0"/>
                  <a:pt x="21569" y="2676"/>
                  <a:pt x="21569" y="5926"/>
                </a:cubicBezTo>
                <a:lnTo>
                  <a:pt x="21569" y="15674"/>
                </a:lnTo>
                <a:cubicBezTo>
                  <a:pt x="21600" y="18924"/>
                  <a:pt x="21166" y="21600"/>
                  <a:pt x="20607" y="21600"/>
                </a:cubicBezTo>
                <a:close/>
              </a:path>
            </a:pathLst>
          </a:custGeom>
          <a:solidFill>
            <a:schemeClr val="bg1">
              <a:lumMod val="75000"/>
            </a:schemeClr>
          </a:solidFill>
          <a:ln w="12700">
            <a:miter lim="400000"/>
          </a:ln>
        </p:spPr>
        <p:txBody>
          <a:bodyPr lIns="28575" tIns="28575" rIns="28575" bIns="28575" anchor="ctr"/>
          <a:lstStyle/>
          <a:p>
            <a:pPr>
              <a:defRPr sz="3000">
                <a:solidFill>
                  <a:srgbClr val="FFFFFF"/>
                </a:solidFill>
                <a:effectLst>
                  <a:outerShdw blurRad="38100" dist="12700" dir="5400000" rotWithShape="0">
                    <a:srgbClr val="000000">
                      <a:alpha val="50000"/>
                    </a:srgbClr>
                  </a:outerShdw>
                </a:effectLst>
              </a:defRPr>
            </a:pPr>
            <a:endParaRPr sz="2250"/>
          </a:p>
        </p:txBody>
      </p:sp>
      <p:sp>
        <p:nvSpPr>
          <p:cNvPr id="30" name="Shape">
            <a:extLst>
              <a:ext uri="{FF2B5EF4-FFF2-40B4-BE49-F238E27FC236}">
                <a16:creationId xmlns:a16="http://schemas.microsoft.com/office/drawing/2014/main" id="{FF603054-0B43-14BE-CBD1-5DD7D3597980}"/>
              </a:ext>
            </a:extLst>
          </p:cNvPr>
          <p:cNvSpPr/>
          <p:nvPr/>
        </p:nvSpPr>
        <p:spPr>
          <a:xfrm>
            <a:off x="7952409" y="3394636"/>
            <a:ext cx="1191742" cy="1160971"/>
          </a:xfrm>
          <a:custGeom>
            <a:avLst/>
            <a:gdLst/>
            <a:ahLst/>
            <a:cxnLst>
              <a:cxn ang="0">
                <a:pos x="wd2" y="hd2"/>
              </a:cxn>
              <a:cxn ang="5400000">
                <a:pos x="wd2" y="hd2"/>
              </a:cxn>
              <a:cxn ang="10800000">
                <a:pos x="wd2" y="hd2"/>
              </a:cxn>
              <a:cxn ang="16200000">
                <a:pos x="wd2" y="hd2"/>
              </a:cxn>
            </a:cxnLst>
            <a:rect l="0" t="0" r="r" b="b"/>
            <a:pathLst>
              <a:path w="21600" h="21242" extrusionOk="0">
                <a:moveTo>
                  <a:pt x="10276" y="19245"/>
                </a:moveTo>
                <a:lnTo>
                  <a:pt x="1521" y="0"/>
                </a:lnTo>
                <a:lnTo>
                  <a:pt x="20011" y="0"/>
                </a:lnTo>
                <a:lnTo>
                  <a:pt x="11256" y="19245"/>
                </a:lnTo>
                <a:cubicBezTo>
                  <a:pt x="11155" y="19450"/>
                  <a:pt x="10986" y="19553"/>
                  <a:pt x="10749" y="19553"/>
                </a:cubicBezTo>
                <a:cubicBezTo>
                  <a:pt x="10513" y="19553"/>
                  <a:pt x="10377" y="19450"/>
                  <a:pt x="10276" y="19245"/>
                </a:cubicBezTo>
                <a:close/>
                <a:moveTo>
                  <a:pt x="11493" y="19382"/>
                </a:moveTo>
                <a:cubicBezTo>
                  <a:pt x="11358" y="19655"/>
                  <a:pt x="11087" y="19860"/>
                  <a:pt x="10783" y="19860"/>
                </a:cubicBezTo>
                <a:cubicBezTo>
                  <a:pt x="10479" y="19860"/>
                  <a:pt x="10208" y="19689"/>
                  <a:pt x="10073" y="19382"/>
                </a:cubicBezTo>
                <a:lnTo>
                  <a:pt x="1285" y="0"/>
                </a:lnTo>
                <a:lnTo>
                  <a:pt x="0" y="0"/>
                </a:lnTo>
                <a:lnTo>
                  <a:pt x="9161" y="20167"/>
                </a:lnTo>
                <a:cubicBezTo>
                  <a:pt x="9803" y="21600"/>
                  <a:pt x="11797" y="21600"/>
                  <a:pt x="12439" y="20167"/>
                </a:cubicBezTo>
                <a:lnTo>
                  <a:pt x="21600" y="0"/>
                </a:lnTo>
                <a:lnTo>
                  <a:pt x="20315" y="0"/>
                </a:lnTo>
                <a:lnTo>
                  <a:pt x="11493" y="19382"/>
                </a:lnTo>
                <a:close/>
              </a:path>
            </a:pathLst>
          </a:custGeom>
          <a:solidFill>
            <a:schemeClr val="accent5"/>
          </a:solidFill>
          <a:ln w="12700">
            <a:miter lim="400000"/>
          </a:ln>
        </p:spPr>
        <p:txBody>
          <a:bodyPr lIns="28575" tIns="28575" rIns="28575" bIns="28575" anchor="ctr"/>
          <a:lstStyle/>
          <a:p>
            <a:pPr>
              <a:defRPr sz="3000">
                <a:solidFill>
                  <a:srgbClr val="FFFFFF"/>
                </a:solidFill>
                <a:effectLst>
                  <a:outerShdw blurRad="38100" dist="12700" dir="5400000" rotWithShape="0">
                    <a:srgbClr val="000000">
                      <a:alpha val="50000"/>
                    </a:srgbClr>
                  </a:outerShdw>
                </a:effectLst>
              </a:defRPr>
            </a:pPr>
            <a:endParaRPr sz="2250" dirty="0"/>
          </a:p>
        </p:txBody>
      </p:sp>
      <p:sp>
        <p:nvSpPr>
          <p:cNvPr id="31" name="Rectangle 30">
            <a:extLst>
              <a:ext uri="{FF2B5EF4-FFF2-40B4-BE49-F238E27FC236}">
                <a16:creationId xmlns:a16="http://schemas.microsoft.com/office/drawing/2014/main" id="{ECAAE308-01A3-5CA4-390E-B22AE1FE48F3}"/>
              </a:ext>
            </a:extLst>
          </p:cNvPr>
          <p:cNvSpPr/>
          <p:nvPr/>
        </p:nvSpPr>
        <p:spPr>
          <a:xfrm>
            <a:off x="1172817" y="1035734"/>
            <a:ext cx="7742583" cy="1314543"/>
          </a:xfrm>
          <a:prstGeom prst="rect">
            <a:avLst/>
          </a:prstGeom>
          <a:solidFill>
            <a:schemeClr val="bg1"/>
          </a:solid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7160" tIns="342900" rIns="137160" bIns="68580" numCol="1" spcCol="0" rtlCol="0" fromWordArt="0" anchor="t" anchorCtr="0" forceAA="0" compatLnSpc="1">
            <a:prstTxWarp prst="textNoShape">
              <a:avLst/>
            </a:prstTxWarp>
            <a:noAutofit/>
          </a:bodyPr>
          <a:lstStyle/>
          <a:p>
            <a:pPr algn="just"/>
            <a:r>
              <a:rPr lang="en-US" sz="2000" b="1"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Overall objective</a:t>
            </a:r>
            <a:r>
              <a:rPr lang="en-US" sz="20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20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To support African countries in strengthening debt governance frameworks that promote responsible borrowing and reduce debt vulnerabilities</a:t>
            </a:r>
            <a:endParaRPr lang="en-US" sz="2000" noProof="1">
              <a:solidFill>
                <a:schemeClr val="accent1">
                  <a:lumMod val="75000"/>
                </a:schemeClr>
              </a:solidFill>
              <a:latin typeface="Times New Roman" panose="02020603050405020304" pitchFamily="18" charset="0"/>
              <a:cs typeface="Times New Roman" panose="02020603050405020304" pitchFamily="18" charset="0"/>
            </a:endParaRPr>
          </a:p>
        </p:txBody>
      </p:sp>
      <p:cxnSp>
        <p:nvCxnSpPr>
          <p:cNvPr id="33" name="Straight Arrow Connector 32">
            <a:extLst>
              <a:ext uri="{FF2B5EF4-FFF2-40B4-BE49-F238E27FC236}">
                <a16:creationId xmlns:a16="http://schemas.microsoft.com/office/drawing/2014/main" id="{D3084678-18CF-47DC-2E06-4E50B2D1AD4B}"/>
              </a:ext>
            </a:extLst>
          </p:cNvPr>
          <p:cNvCxnSpPr>
            <a:cxnSpLocks/>
          </p:cNvCxnSpPr>
          <p:nvPr/>
        </p:nvCxnSpPr>
        <p:spPr>
          <a:xfrm>
            <a:off x="2872409" y="3129234"/>
            <a:ext cx="8350136" cy="159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Shape">
            <a:extLst>
              <a:ext uri="{FF2B5EF4-FFF2-40B4-BE49-F238E27FC236}">
                <a16:creationId xmlns:a16="http://schemas.microsoft.com/office/drawing/2014/main" id="{2F85602E-DD5B-9752-FB72-D4AC67BD488C}"/>
              </a:ext>
            </a:extLst>
          </p:cNvPr>
          <p:cNvSpPr/>
          <p:nvPr/>
        </p:nvSpPr>
        <p:spPr>
          <a:xfrm>
            <a:off x="10589999" y="1403646"/>
            <a:ext cx="1321077" cy="321805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59" y="0"/>
                  <a:pt x="21600" y="4840"/>
                  <a:pt x="21600" y="10800"/>
                </a:cubicBezTo>
                <a:cubicBezTo>
                  <a:pt x="21600" y="16760"/>
                  <a:pt x="16759" y="21600"/>
                  <a:pt x="10800" y="21600"/>
                </a:cubicBezTo>
                <a:cubicBezTo>
                  <a:pt x="4841" y="21600"/>
                  <a:pt x="0" y="16760"/>
                  <a:pt x="0" y="10800"/>
                </a:cubicBezTo>
                <a:cubicBezTo>
                  <a:pt x="0" y="4829"/>
                  <a:pt x="4841" y="0"/>
                  <a:pt x="10800" y="0"/>
                </a:cubicBezTo>
                <a:close/>
                <a:moveTo>
                  <a:pt x="10800" y="19520"/>
                </a:moveTo>
                <a:cubicBezTo>
                  <a:pt x="15641" y="19520"/>
                  <a:pt x="19552" y="15618"/>
                  <a:pt x="19552" y="10800"/>
                </a:cubicBezTo>
                <a:cubicBezTo>
                  <a:pt x="19552" y="5982"/>
                  <a:pt x="15641" y="2069"/>
                  <a:pt x="10800" y="2069"/>
                </a:cubicBezTo>
                <a:cubicBezTo>
                  <a:pt x="5959" y="2069"/>
                  <a:pt x="2048" y="5971"/>
                  <a:pt x="2048" y="10800"/>
                </a:cubicBezTo>
                <a:cubicBezTo>
                  <a:pt x="2110" y="15618"/>
                  <a:pt x="6021" y="19520"/>
                  <a:pt x="10800" y="19520"/>
                </a:cubicBezTo>
              </a:path>
            </a:pathLst>
          </a:custGeom>
          <a:solidFill>
            <a:schemeClr val="accent5"/>
          </a:solidFill>
          <a:ln w="12700">
            <a:miter lim="400000"/>
          </a:ln>
        </p:spPr>
        <p:txBody>
          <a:bodyPr lIns="28575" tIns="28575" rIns="28575" bIns="28575" anchor="ctr"/>
          <a:lstStyle/>
          <a:p>
            <a:pPr>
              <a:defRPr sz="3000">
                <a:solidFill>
                  <a:srgbClr val="FFFFFF"/>
                </a:solidFill>
                <a:effectLst>
                  <a:outerShdw blurRad="38100" dist="12700" dir="5400000" rotWithShape="0">
                    <a:srgbClr val="000000">
                      <a:alpha val="50000"/>
                    </a:srgbClr>
                  </a:outerShdw>
                </a:effectLst>
              </a:defRPr>
            </a:pPr>
            <a:endParaRPr sz="2250"/>
          </a:p>
        </p:txBody>
      </p:sp>
      <p:sp>
        <p:nvSpPr>
          <p:cNvPr id="38" name="Shape">
            <a:extLst>
              <a:ext uri="{FF2B5EF4-FFF2-40B4-BE49-F238E27FC236}">
                <a16:creationId xmlns:a16="http://schemas.microsoft.com/office/drawing/2014/main" id="{75748103-B45B-555C-A3E5-5DE28A003256}"/>
              </a:ext>
            </a:extLst>
          </p:cNvPr>
          <p:cNvSpPr/>
          <p:nvPr/>
        </p:nvSpPr>
        <p:spPr>
          <a:xfrm>
            <a:off x="10958317" y="2342820"/>
            <a:ext cx="399113" cy="176298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55" y="0"/>
                  <a:pt x="21600" y="4839"/>
                  <a:pt x="21600" y="10800"/>
                </a:cubicBezTo>
                <a:cubicBezTo>
                  <a:pt x="21600" y="16761"/>
                  <a:pt x="16755" y="21600"/>
                  <a:pt x="10800" y="21600"/>
                </a:cubicBezTo>
                <a:cubicBezTo>
                  <a:pt x="4845" y="21600"/>
                  <a:pt x="0" y="16761"/>
                  <a:pt x="0" y="10800"/>
                </a:cubicBezTo>
                <a:cubicBezTo>
                  <a:pt x="0" y="4839"/>
                  <a:pt x="4845" y="0"/>
                  <a:pt x="10800" y="0"/>
                </a:cubicBezTo>
                <a:close/>
                <a:moveTo>
                  <a:pt x="10800" y="18234"/>
                </a:moveTo>
                <a:cubicBezTo>
                  <a:pt x="14938" y="18234"/>
                  <a:pt x="18269" y="14903"/>
                  <a:pt x="18269" y="10800"/>
                </a:cubicBezTo>
                <a:cubicBezTo>
                  <a:pt x="18269" y="6697"/>
                  <a:pt x="14938" y="3366"/>
                  <a:pt x="10800" y="3366"/>
                </a:cubicBezTo>
                <a:cubicBezTo>
                  <a:pt x="6662" y="3366"/>
                  <a:pt x="3331" y="6697"/>
                  <a:pt x="3331" y="10800"/>
                </a:cubicBezTo>
                <a:cubicBezTo>
                  <a:pt x="3432" y="14903"/>
                  <a:pt x="6763" y="18234"/>
                  <a:pt x="10800" y="18234"/>
                </a:cubicBezTo>
              </a:path>
            </a:pathLst>
          </a:custGeom>
          <a:solidFill>
            <a:schemeClr val="accent5"/>
          </a:solidFill>
          <a:ln w="12700">
            <a:miter lim="400000"/>
          </a:ln>
        </p:spPr>
        <p:txBody>
          <a:bodyPr lIns="28575" tIns="28575" rIns="28575" bIns="28575" anchor="ctr"/>
          <a:lstStyle/>
          <a:p>
            <a:pPr>
              <a:defRPr sz="3000">
                <a:solidFill>
                  <a:srgbClr val="FFFFFF"/>
                </a:solidFill>
                <a:effectLst>
                  <a:outerShdw blurRad="38100" dist="12700" dir="5400000" rotWithShape="0">
                    <a:srgbClr val="000000">
                      <a:alpha val="50000"/>
                    </a:srgbClr>
                  </a:outerShdw>
                </a:effectLst>
              </a:defRPr>
            </a:pPr>
            <a:endParaRPr sz="2250"/>
          </a:p>
        </p:txBody>
      </p:sp>
      <p:sp>
        <p:nvSpPr>
          <p:cNvPr id="39" name="Shape">
            <a:extLst>
              <a:ext uri="{FF2B5EF4-FFF2-40B4-BE49-F238E27FC236}">
                <a16:creationId xmlns:a16="http://schemas.microsoft.com/office/drawing/2014/main" id="{C9EB889C-09AA-20C4-AC8D-980B726440C3}"/>
              </a:ext>
            </a:extLst>
          </p:cNvPr>
          <p:cNvSpPr/>
          <p:nvPr/>
        </p:nvSpPr>
        <p:spPr>
          <a:xfrm>
            <a:off x="11137930" y="2869536"/>
            <a:ext cx="84615" cy="56301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962" y="0"/>
                  <a:pt x="0" y="4817"/>
                  <a:pt x="0" y="10800"/>
                </a:cubicBezTo>
                <a:cubicBezTo>
                  <a:pt x="0" y="16783"/>
                  <a:pt x="4962" y="21600"/>
                  <a:pt x="10800" y="21600"/>
                </a:cubicBezTo>
                <a:cubicBezTo>
                  <a:pt x="16638" y="21600"/>
                  <a:pt x="21600" y="16783"/>
                  <a:pt x="21600" y="10800"/>
                </a:cubicBezTo>
                <a:cubicBezTo>
                  <a:pt x="21600" y="4817"/>
                  <a:pt x="16930" y="0"/>
                  <a:pt x="10800" y="0"/>
                </a:cubicBezTo>
                <a:close/>
              </a:path>
            </a:pathLst>
          </a:custGeom>
          <a:solidFill>
            <a:schemeClr val="accent5"/>
          </a:solidFill>
          <a:ln w="12700">
            <a:miter lim="400000"/>
          </a:ln>
        </p:spPr>
        <p:txBody>
          <a:bodyPr lIns="28575" tIns="28575" rIns="28575" bIns="28575" anchor="ctr"/>
          <a:lstStyle/>
          <a:p>
            <a:pPr>
              <a:defRPr sz="3000">
                <a:solidFill>
                  <a:srgbClr val="FFFFFF"/>
                </a:solidFill>
                <a:effectLst>
                  <a:outerShdw blurRad="38100" dist="12700" dir="5400000" rotWithShape="0">
                    <a:srgbClr val="000000">
                      <a:alpha val="50000"/>
                    </a:srgbClr>
                  </a:outerShdw>
                </a:effectLst>
              </a:defRPr>
            </a:pPr>
            <a:endParaRPr sz="2250"/>
          </a:p>
        </p:txBody>
      </p:sp>
      <p:sp>
        <p:nvSpPr>
          <p:cNvPr id="43" name="Rectangle: Rounded Corners 42">
            <a:extLst>
              <a:ext uri="{FF2B5EF4-FFF2-40B4-BE49-F238E27FC236}">
                <a16:creationId xmlns:a16="http://schemas.microsoft.com/office/drawing/2014/main" id="{D6469159-1BE0-A60A-1163-699C9A7CB445}"/>
              </a:ext>
            </a:extLst>
          </p:cNvPr>
          <p:cNvSpPr/>
          <p:nvPr/>
        </p:nvSpPr>
        <p:spPr>
          <a:xfrm>
            <a:off x="2288031" y="4540447"/>
            <a:ext cx="2756077" cy="1843154"/>
          </a:xfrm>
          <a:prstGeom prst="roundRect">
            <a:avLst>
              <a:gd name="adj" fmla="val 15145"/>
            </a:avLst>
          </a:prstGeom>
          <a:solidFill>
            <a:schemeClr val="bg1"/>
          </a:solidFill>
          <a:ln w="28575">
            <a:solidFill>
              <a:srgbClr val="05ACC7"/>
            </a:solidFill>
          </a:ln>
        </p:spPr>
        <p:style>
          <a:lnRef idx="2">
            <a:schemeClr val="accent1">
              <a:shade val="50000"/>
            </a:schemeClr>
          </a:lnRef>
          <a:fillRef idx="1">
            <a:schemeClr val="accent1"/>
          </a:fillRef>
          <a:effectRef idx="0">
            <a:schemeClr val="accent1"/>
          </a:effectRef>
          <a:fontRef idx="minor">
            <a:schemeClr val="lt1"/>
          </a:fontRef>
        </p:style>
        <p:txBody>
          <a:bodyPr bIns="182880" rtlCol="0" anchor="b"/>
          <a:lstStyle/>
          <a:p>
            <a:r>
              <a:rPr lang="en-GB"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Assess the robustness, transparency, and independence of institutional frameworks governing public debt</a:t>
            </a:r>
            <a:endParaRPr lang="en-US"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cxnSp>
        <p:nvCxnSpPr>
          <p:cNvPr id="47" name="Straight Arrow Connector 46">
            <a:extLst>
              <a:ext uri="{FF2B5EF4-FFF2-40B4-BE49-F238E27FC236}">
                <a16:creationId xmlns:a16="http://schemas.microsoft.com/office/drawing/2014/main" id="{2612FBCB-6971-90C2-8840-193599AC356C}"/>
              </a:ext>
            </a:extLst>
          </p:cNvPr>
          <p:cNvCxnSpPr>
            <a:cxnSpLocks/>
            <a:endCxn id="39" idx="0"/>
          </p:cNvCxnSpPr>
          <p:nvPr/>
        </p:nvCxnSpPr>
        <p:spPr>
          <a:xfrm>
            <a:off x="8915400" y="2350277"/>
            <a:ext cx="2264838" cy="8007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Rectangle: Rounded Corners 51">
            <a:extLst>
              <a:ext uri="{FF2B5EF4-FFF2-40B4-BE49-F238E27FC236}">
                <a16:creationId xmlns:a16="http://schemas.microsoft.com/office/drawing/2014/main" id="{0B94811E-E353-8F80-E315-321F2A153FAF}"/>
              </a:ext>
            </a:extLst>
          </p:cNvPr>
          <p:cNvSpPr/>
          <p:nvPr/>
        </p:nvSpPr>
        <p:spPr>
          <a:xfrm>
            <a:off x="5166000" y="4540447"/>
            <a:ext cx="2647577" cy="1843150"/>
          </a:xfrm>
          <a:prstGeom prst="roundRect">
            <a:avLst>
              <a:gd name="adj" fmla="val 15145"/>
            </a:avLst>
          </a:prstGeom>
          <a:solidFill>
            <a:schemeClr val="bg1"/>
          </a:solidFill>
          <a:ln w="28575">
            <a:solidFill>
              <a:srgbClr val="05ACC7"/>
            </a:solidFill>
          </a:ln>
        </p:spPr>
        <p:style>
          <a:lnRef idx="2">
            <a:schemeClr val="accent1">
              <a:shade val="50000"/>
            </a:schemeClr>
          </a:lnRef>
          <a:fillRef idx="1">
            <a:schemeClr val="accent1"/>
          </a:fillRef>
          <a:effectRef idx="0">
            <a:schemeClr val="accent1"/>
          </a:effectRef>
          <a:fontRef idx="minor">
            <a:schemeClr val="lt1"/>
          </a:fontRef>
        </p:style>
        <p:txBody>
          <a:bodyPr bIns="182880" rtlCol="0" anchor="b"/>
          <a:lstStyle/>
          <a:p>
            <a:pPr lvl="0">
              <a:lnSpc>
                <a:spcPct val="107000"/>
              </a:lnSpc>
              <a:spcAft>
                <a:spcPts val="800"/>
              </a:spcAft>
              <a:buSzPts val="1000"/>
              <a:tabLst>
                <a:tab pos="457200" algn="l"/>
              </a:tabLst>
            </a:pPr>
            <a:r>
              <a:rPr lang="en-GB" kern="1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Identify gaps and weaknesses in existing systems and propose practical policy recommendations</a:t>
            </a:r>
          </a:p>
        </p:txBody>
      </p:sp>
      <p:sp>
        <p:nvSpPr>
          <p:cNvPr id="53" name="Rectangle: Rounded Corners 52">
            <a:extLst>
              <a:ext uri="{FF2B5EF4-FFF2-40B4-BE49-F238E27FC236}">
                <a16:creationId xmlns:a16="http://schemas.microsoft.com/office/drawing/2014/main" id="{ADB49FA3-FDD0-4DCF-5374-4D0E3B59A603}"/>
              </a:ext>
            </a:extLst>
          </p:cNvPr>
          <p:cNvSpPr/>
          <p:nvPr/>
        </p:nvSpPr>
        <p:spPr>
          <a:xfrm>
            <a:off x="7852589" y="4540447"/>
            <a:ext cx="3105728" cy="1882878"/>
          </a:xfrm>
          <a:prstGeom prst="roundRect">
            <a:avLst>
              <a:gd name="adj" fmla="val 15145"/>
            </a:avLst>
          </a:prstGeom>
          <a:solidFill>
            <a:schemeClr val="bg1"/>
          </a:solidFill>
          <a:ln w="28575">
            <a:solidFill>
              <a:srgbClr val="05ACC7"/>
            </a:solidFill>
          </a:ln>
        </p:spPr>
        <p:style>
          <a:lnRef idx="2">
            <a:schemeClr val="accent1">
              <a:shade val="50000"/>
            </a:schemeClr>
          </a:lnRef>
          <a:fillRef idx="1">
            <a:schemeClr val="accent1"/>
          </a:fillRef>
          <a:effectRef idx="0">
            <a:schemeClr val="accent1"/>
          </a:effectRef>
          <a:fontRef idx="minor">
            <a:schemeClr val="lt1"/>
          </a:fontRef>
        </p:style>
        <p:txBody>
          <a:bodyPr bIns="182880" rtlCol="0" anchor="b"/>
          <a:lstStyle/>
          <a:p>
            <a:pPr lvl="0">
              <a:lnSpc>
                <a:spcPct val="107000"/>
              </a:lnSpc>
              <a:spcAft>
                <a:spcPts val="800"/>
              </a:spcAft>
              <a:buSzPts val="1000"/>
              <a:tabLst>
                <a:tab pos="457200" algn="l"/>
              </a:tabLst>
            </a:pPr>
            <a:endParaRPr lang="en-GB" sz="1800" b="1"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endParaRPr lang="en-GB" b="1" dirty="0">
              <a:solidFill>
                <a:schemeClr val="accent1">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r>
              <a:rPr lang="en-GB"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Promote a developmentally aligned approach to debt governance that enhances inclusive and sustainable growth</a:t>
            </a:r>
            <a:endParaRPr lang="en-GB" kern="1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4849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rme libre 40">
            <a:extLst>
              <a:ext uri="{FF2B5EF4-FFF2-40B4-BE49-F238E27FC236}">
                <a16:creationId xmlns:a16="http://schemas.microsoft.com/office/drawing/2014/main" id="{7C53543C-FBF8-404D-818F-4E3FA5690504}"/>
              </a:ext>
            </a:extLst>
          </p:cNvPr>
          <p:cNvSpPr/>
          <p:nvPr/>
        </p:nvSpPr>
        <p:spPr>
          <a:xfrm>
            <a:off x="4148378" y="3651667"/>
            <a:ext cx="532243" cy="473124"/>
          </a:xfrm>
          <a:custGeom>
            <a:avLst/>
            <a:gdLst>
              <a:gd name="connsiteX0" fmla="*/ 0 w 602629"/>
              <a:gd name="connsiteY0" fmla="*/ 521582 h 535665"/>
              <a:gd name="connsiteX1" fmla="*/ 461903 w 602629"/>
              <a:gd name="connsiteY1" fmla="*/ 535666 h 535665"/>
              <a:gd name="connsiteX2" fmla="*/ 602630 w 602629"/>
              <a:gd name="connsiteY2" fmla="*/ 208421 h 535665"/>
              <a:gd name="connsiteX3" fmla="*/ 443019 w 602629"/>
              <a:gd name="connsiteY3" fmla="*/ 0 h 535665"/>
              <a:gd name="connsiteX4" fmla="*/ 0 w 602629"/>
              <a:gd name="connsiteY4" fmla="*/ 138749 h 535665"/>
              <a:gd name="connsiteX5" fmla="*/ 0 w 602629"/>
              <a:gd name="connsiteY5" fmla="*/ 521582 h 53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2629" h="535665">
                <a:moveTo>
                  <a:pt x="0" y="521582"/>
                </a:moveTo>
                <a:lnTo>
                  <a:pt x="461903" y="535666"/>
                </a:lnTo>
                <a:lnTo>
                  <a:pt x="602630" y="208421"/>
                </a:lnTo>
                <a:lnTo>
                  <a:pt x="443019" y="0"/>
                </a:lnTo>
                <a:lnTo>
                  <a:pt x="0" y="138749"/>
                </a:lnTo>
                <a:lnTo>
                  <a:pt x="0" y="521582"/>
                </a:lnTo>
                <a:close/>
              </a:path>
            </a:pathLst>
          </a:custGeom>
          <a:solidFill>
            <a:schemeClr val="accent3">
              <a:lumMod val="60000"/>
              <a:lumOff val="40000"/>
            </a:schemeClr>
          </a:solidFill>
          <a:ln w="14986" cap="flat">
            <a:noFill/>
            <a:prstDash val="solid"/>
            <a:miter/>
          </a:ln>
        </p:spPr>
        <p:txBody>
          <a:bodyPr rtlCol="0" anchor="ctr"/>
          <a:lstStyle/>
          <a:p>
            <a:endParaRPr lang="fr-FR" sz="1350"/>
          </a:p>
        </p:txBody>
      </p:sp>
      <p:sp>
        <p:nvSpPr>
          <p:cNvPr id="7" name="Forme libre 41">
            <a:extLst>
              <a:ext uri="{FF2B5EF4-FFF2-40B4-BE49-F238E27FC236}">
                <a16:creationId xmlns:a16="http://schemas.microsoft.com/office/drawing/2014/main" id="{20C97CA2-6D08-41F9-B74E-5BEB9D34D295}"/>
              </a:ext>
            </a:extLst>
          </p:cNvPr>
          <p:cNvSpPr/>
          <p:nvPr/>
        </p:nvSpPr>
        <p:spPr>
          <a:xfrm>
            <a:off x="3997745" y="3093181"/>
            <a:ext cx="609281" cy="595144"/>
          </a:xfrm>
          <a:custGeom>
            <a:avLst/>
            <a:gdLst>
              <a:gd name="connsiteX0" fmla="*/ 152421 w 689855"/>
              <a:gd name="connsiteY0" fmla="*/ 673814 h 673814"/>
              <a:gd name="connsiteX1" fmla="*/ 592439 w 689855"/>
              <a:gd name="connsiteY1" fmla="*/ 535666 h 673814"/>
              <a:gd name="connsiteX2" fmla="*/ 689855 w 689855"/>
              <a:gd name="connsiteY2" fmla="*/ 214563 h 673814"/>
              <a:gd name="connsiteX3" fmla="*/ 360590 w 689855"/>
              <a:gd name="connsiteY3" fmla="*/ 0 h 673814"/>
              <a:gd name="connsiteX4" fmla="*/ 0 w 689855"/>
              <a:gd name="connsiteY4" fmla="*/ 290981 h 673814"/>
              <a:gd name="connsiteX5" fmla="*/ 152421 w 689855"/>
              <a:gd name="connsiteY5" fmla="*/ 673814 h 673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855" h="673814">
                <a:moveTo>
                  <a:pt x="152421" y="673814"/>
                </a:moveTo>
                <a:lnTo>
                  <a:pt x="592439" y="535666"/>
                </a:lnTo>
                <a:lnTo>
                  <a:pt x="689855" y="214563"/>
                </a:lnTo>
                <a:lnTo>
                  <a:pt x="360590" y="0"/>
                </a:lnTo>
                <a:lnTo>
                  <a:pt x="0" y="290981"/>
                </a:lnTo>
                <a:lnTo>
                  <a:pt x="152421" y="673814"/>
                </a:lnTo>
                <a:close/>
              </a:path>
            </a:pathLst>
          </a:custGeom>
          <a:solidFill>
            <a:schemeClr val="accent2">
              <a:lumMod val="60000"/>
              <a:lumOff val="40000"/>
            </a:schemeClr>
          </a:solidFill>
          <a:ln w="14986" cap="flat">
            <a:noFill/>
            <a:prstDash val="solid"/>
            <a:miter/>
          </a:ln>
        </p:spPr>
        <p:txBody>
          <a:bodyPr rtlCol="0" anchor="ctr"/>
          <a:lstStyle/>
          <a:p>
            <a:endParaRPr lang="fr-FR" sz="1350"/>
          </a:p>
        </p:txBody>
      </p:sp>
      <p:sp>
        <p:nvSpPr>
          <p:cNvPr id="8" name="Forme libre 42">
            <a:extLst>
              <a:ext uri="{FF2B5EF4-FFF2-40B4-BE49-F238E27FC236}">
                <a16:creationId xmlns:a16="http://schemas.microsoft.com/office/drawing/2014/main" id="{B77643C5-85DC-44D2-934D-0D73FB19C33B}"/>
              </a:ext>
            </a:extLst>
          </p:cNvPr>
          <p:cNvSpPr/>
          <p:nvPr/>
        </p:nvSpPr>
        <p:spPr>
          <a:xfrm>
            <a:off x="3559613" y="2534564"/>
            <a:ext cx="742838" cy="729734"/>
          </a:xfrm>
          <a:custGeom>
            <a:avLst/>
            <a:gdLst>
              <a:gd name="connsiteX0" fmla="*/ 432077 w 841074"/>
              <a:gd name="connsiteY0" fmla="*/ 826197 h 826196"/>
              <a:gd name="connsiteX1" fmla="*/ 789520 w 841074"/>
              <a:gd name="connsiteY1" fmla="*/ 535666 h 826196"/>
              <a:gd name="connsiteX2" fmla="*/ 841074 w 841074"/>
              <a:gd name="connsiteY2" fmla="*/ 181000 h 826196"/>
              <a:gd name="connsiteX3" fmla="*/ 143577 w 841074"/>
              <a:gd name="connsiteY3" fmla="*/ 0 h 826196"/>
              <a:gd name="connsiteX4" fmla="*/ 0 w 841074"/>
              <a:gd name="connsiteY4" fmla="*/ 443364 h 826196"/>
              <a:gd name="connsiteX5" fmla="*/ 432077 w 841074"/>
              <a:gd name="connsiteY5" fmla="*/ 826197 h 826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1074" h="826196">
                <a:moveTo>
                  <a:pt x="432077" y="826197"/>
                </a:moveTo>
                <a:lnTo>
                  <a:pt x="789520" y="535666"/>
                </a:lnTo>
                <a:lnTo>
                  <a:pt x="841074" y="181000"/>
                </a:lnTo>
                <a:lnTo>
                  <a:pt x="143577" y="0"/>
                </a:lnTo>
                <a:lnTo>
                  <a:pt x="0" y="443364"/>
                </a:lnTo>
                <a:lnTo>
                  <a:pt x="432077" y="826197"/>
                </a:lnTo>
                <a:close/>
              </a:path>
            </a:pathLst>
          </a:custGeom>
          <a:solidFill>
            <a:schemeClr val="accent1">
              <a:lumMod val="60000"/>
              <a:lumOff val="40000"/>
            </a:schemeClr>
          </a:solidFill>
          <a:ln w="14986" cap="flat">
            <a:noFill/>
            <a:prstDash val="solid"/>
            <a:miter/>
          </a:ln>
        </p:spPr>
        <p:txBody>
          <a:bodyPr rtlCol="0" anchor="ctr"/>
          <a:lstStyle/>
          <a:p>
            <a:endParaRPr lang="fr-FR" sz="1350"/>
          </a:p>
        </p:txBody>
      </p:sp>
      <p:sp>
        <p:nvSpPr>
          <p:cNvPr id="9" name="Forme libre 43">
            <a:extLst>
              <a:ext uri="{FF2B5EF4-FFF2-40B4-BE49-F238E27FC236}">
                <a16:creationId xmlns:a16="http://schemas.microsoft.com/office/drawing/2014/main" id="{48EA3378-4B1A-456F-816A-3F7636BA0340}"/>
              </a:ext>
            </a:extLst>
          </p:cNvPr>
          <p:cNvSpPr/>
          <p:nvPr/>
        </p:nvSpPr>
        <p:spPr>
          <a:xfrm>
            <a:off x="2057921" y="2926163"/>
            <a:ext cx="1883303" cy="338136"/>
          </a:xfrm>
          <a:custGeom>
            <a:avLst/>
            <a:gdLst>
              <a:gd name="connsiteX0" fmla="*/ 0 w 2132359"/>
              <a:gd name="connsiteY0" fmla="*/ 382833 h 382833"/>
              <a:gd name="connsiteX1" fmla="*/ 2132359 w 2132359"/>
              <a:gd name="connsiteY1" fmla="*/ 382833 h 382833"/>
              <a:gd name="connsiteX2" fmla="*/ 1700283 w 2132359"/>
              <a:gd name="connsiteY2" fmla="*/ 0 h 382833"/>
              <a:gd name="connsiteX3" fmla="*/ 432077 w 2132359"/>
              <a:gd name="connsiteY3" fmla="*/ 0 h 382833"/>
              <a:gd name="connsiteX4" fmla="*/ 0 w 2132359"/>
              <a:gd name="connsiteY4" fmla="*/ 382833 h 382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2359" h="382833">
                <a:moveTo>
                  <a:pt x="0" y="382833"/>
                </a:moveTo>
                <a:lnTo>
                  <a:pt x="2132359" y="382833"/>
                </a:lnTo>
                <a:cubicBezTo>
                  <a:pt x="2018610" y="225505"/>
                  <a:pt x="1871136" y="94248"/>
                  <a:pt x="1700283" y="0"/>
                </a:cubicBezTo>
                <a:lnTo>
                  <a:pt x="432077" y="0"/>
                </a:lnTo>
                <a:cubicBezTo>
                  <a:pt x="261225" y="94248"/>
                  <a:pt x="113751" y="225505"/>
                  <a:pt x="0" y="382833"/>
                </a:cubicBezTo>
                <a:close/>
              </a:path>
            </a:pathLst>
          </a:custGeom>
          <a:solidFill>
            <a:schemeClr val="accent1"/>
          </a:solidFill>
          <a:ln w="14986" cap="flat">
            <a:noFill/>
            <a:prstDash val="solid"/>
            <a:miter/>
          </a:ln>
        </p:spPr>
        <p:txBody>
          <a:bodyPr rtlCol="0" anchor="ctr"/>
          <a:lstStyle/>
          <a:p>
            <a:endParaRPr lang="fr-FR" sz="1350"/>
          </a:p>
        </p:txBody>
      </p:sp>
      <p:sp>
        <p:nvSpPr>
          <p:cNvPr id="10" name="Forme libre 44">
            <a:extLst>
              <a:ext uri="{FF2B5EF4-FFF2-40B4-BE49-F238E27FC236}">
                <a16:creationId xmlns:a16="http://schemas.microsoft.com/office/drawing/2014/main" id="{EA0F9F02-ADB1-40E0-9D5E-1800404304A2}"/>
              </a:ext>
            </a:extLst>
          </p:cNvPr>
          <p:cNvSpPr/>
          <p:nvPr/>
        </p:nvSpPr>
        <p:spPr>
          <a:xfrm>
            <a:off x="1866785" y="3350190"/>
            <a:ext cx="2265578" cy="338136"/>
          </a:xfrm>
          <a:custGeom>
            <a:avLst/>
            <a:gdLst>
              <a:gd name="connsiteX0" fmla="*/ 0 w 2565187"/>
              <a:gd name="connsiteY0" fmla="*/ 382833 h 382833"/>
              <a:gd name="connsiteX1" fmla="*/ 2565188 w 2565187"/>
              <a:gd name="connsiteY1" fmla="*/ 382833 h 382833"/>
              <a:gd name="connsiteX2" fmla="*/ 2412917 w 2565187"/>
              <a:gd name="connsiteY2" fmla="*/ 0 h 382833"/>
              <a:gd name="connsiteX3" fmla="*/ 152417 w 2565187"/>
              <a:gd name="connsiteY3" fmla="*/ 0 h 382833"/>
              <a:gd name="connsiteX4" fmla="*/ 148 w 2565187"/>
              <a:gd name="connsiteY4" fmla="*/ 382833 h 382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5187" h="382833">
                <a:moveTo>
                  <a:pt x="0" y="382833"/>
                </a:moveTo>
                <a:lnTo>
                  <a:pt x="2565188" y="382833"/>
                </a:lnTo>
                <a:cubicBezTo>
                  <a:pt x="2534464" y="245880"/>
                  <a:pt x="2482609" y="117023"/>
                  <a:pt x="2412917" y="0"/>
                </a:cubicBezTo>
                <a:lnTo>
                  <a:pt x="152417" y="0"/>
                </a:lnTo>
                <a:cubicBezTo>
                  <a:pt x="82727" y="117023"/>
                  <a:pt x="30722" y="245880"/>
                  <a:pt x="148" y="382833"/>
                </a:cubicBezTo>
                <a:close/>
              </a:path>
            </a:pathLst>
          </a:custGeom>
          <a:solidFill>
            <a:schemeClr val="accent2"/>
          </a:solidFill>
          <a:ln w="14986" cap="flat">
            <a:noFill/>
            <a:prstDash val="solid"/>
            <a:miter/>
          </a:ln>
        </p:spPr>
        <p:txBody>
          <a:bodyPr rtlCol="0" anchor="ctr"/>
          <a:lstStyle/>
          <a:p>
            <a:endParaRPr lang="fr-FR" sz="1350"/>
          </a:p>
        </p:txBody>
      </p:sp>
      <p:sp>
        <p:nvSpPr>
          <p:cNvPr id="11" name="Forme libre 45">
            <a:extLst>
              <a:ext uri="{FF2B5EF4-FFF2-40B4-BE49-F238E27FC236}">
                <a16:creationId xmlns:a16="http://schemas.microsoft.com/office/drawing/2014/main" id="{8175B61D-D998-4E40-959E-9700E2B55EE6}"/>
              </a:ext>
            </a:extLst>
          </p:cNvPr>
          <p:cNvSpPr/>
          <p:nvPr/>
        </p:nvSpPr>
        <p:spPr>
          <a:xfrm>
            <a:off x="1838325" y="3774215"/>
            <a:ext cx="2322494" cy="338269"/>
          </a:xfrm>
          <a:custGeom>
            <a:avLst/>
            <a:gdLst>
              <a:gd name="connsiteX0" fmla="*/ 0 w 2629630"/>
              <a:gd name="connsiteY0" fmla="*/ 191492 h 382983"/>
              <a:gd name="connsiteX1" fmla="*/ 14087 w 2629630"/>
              <a:gd name="connsiteY1" fmla="*/ 382983 h 382983"/>
              <a:gd name="connsiteX2" fmla="*/ 2615544 w 2629630"/>
              <a:gd name="connsiteY2" fmla="*/ 382983 h 382983"/>
              <a:gd name="connsiteX3" fmla="*/ 2629631 w 2629630"/>
              <a:gd name="connsiteY3" fmla="*/ 191492 h 382983"/>
              <a:gd name="connsiteX4" fmla="*/ 2615544 w 2629630"/>
              <a:gd name="connsiteY4" fmla="*/ 0 h 382983"/>
              <a:gd name="connsiteX5" fmla="*/ 14087 w 2629630"/>
              <a:gd name="connsiteY5" fmla="*/ 0 h 382983"/>
              <a:gd name="connsiteX6" fmla="*/ 0 w 2629630"/>
              <a:gd name="connsiteY6" fmla="*/ 191492 h 382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29630" h="382983">
                <a:moveTo>
                  <a:pt x="0" y="191492"/>
                </a:moveTo>
                <a:cubicBezTo>
                  <a:pt x="0" y="256518"/>
                  <a:pt x="4945" y="320349"/>
                  <a:pt x="14087" y="382983"/>
                </a:cubicBezTo>
                <a:lnTo>
                  <a:pt x="2615544" y="382983"/>
                </a:lnTo>
                <a:cubicBezTo>
                  <a:pt x="2624684" y="320499"/>
                  <a:pt x="2629631" y="256668"/>
                  <a:pt x="2629631" y="191492"/>
                </a:cubicBezTo>
                <a:cubicBezTo>
                  <a:pt x="2629631" y="126311"/>
                  <a:pt x="2624684" y="62631"/>
                  <a:pt x="2615544" y="0"/>
                </a:cubicBezTo>
                <a:lnTo>
                  <a:pt x="14087" y="0"/>
                </a:lnTo>
                <a:cubicBezTo>
                  <a:pt x="4945" y="62481"/>
                  <a:pt x="0" y="126311"/>
                  <a:pt x="0" y="191492"/>
                </a:cubicBezTo>
                <a:close/>
              </a:path>
            </a:pathLst>
          </a:custGeom>
          <a:solidFill>
            <a:schemeClr val="accent3"/>
          </a:solidFill>
          <a:ln w="14986" cap="flat">
            <a:noFill/>
            <a:prstDash val="solid"/>
            <a:miter/>
          </a:ln>
        </p:spPr>
        <p:txBody>
          <a:bodyPr rtlCol="0" anchor="ctr"/>
          <a:lstStyle/>
          <a:p>
            <a:endParaRPr lang="fr-FR" sz="1350"/>
          </a:p>
        </p:txBody>
      </p:sp>
      <p:sp>
        <p:nvSpPr>
          <p:cNvPr id="12" name="Forme libre 46">
            <a:extLst>
              <a:ext uri="{FF2B5EF4-FFF2-40B4-BE49-F238E27FC236}">
                <a16:creationId xmlns:a16="http://schemas.microsoft.com/office/drawing/2014/main" id="{B9951E47-4FF7-4961-89AC-A57CF6DBD3D5}"/>
              </a:ext>
            </a:extLst>
          </p:cNvPr>
          <p:cNvSpPr/>
          <p:nvPr/>
        </p:nvSpPr>
        <p:spPr>
          <a:xfrm>
            <a:off x="1866652" y="4198241"/>
            <a:ext cx="2265578" cy="338136"/>
          </a:xfrm>
          <a:custGeom>
            <a:avLst/>
            <a:gdLst>
              <a:gd name="connsiteX0" fmla="*/ 152417 w 2565187"/>
              <a:gd name="connsiteY0" fmla="*/ 382833 h 382833"/>
              <a:gd name="connsiteX1" fmla="*/ 2412917 w 2565187"/>
              <a:gd name="connsiteY1" fmla="*/ 382833 h 382833"/>
              <a:gd name="connsiteX2" fmla="*/ 2565188 w 2565187"/>
              <a:gd name="connsiteY2" fmla="*/ 0 h 382833"/>
              <a:gd name="connsiteX3" fmla="*/ 0 w 2565187"/>
              <a:gd name="connsiteY3" fmla="*/ 0 h 382833"/>
              <a:gd name="connsiteX4" fmla="*/ 152267 w 2565187"/>
              <a:gd name="connsiteY4" fmla="*/ 382833 h 382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5187" h="382833">
                <a:moveTo>
                  <a:pt x="152417" y="382833"/>
                </a:moveTo>
                <a:lnTo>
                  <a:pt x="2412917" y="382833"/>
                </a:lnTo>
                <a:cubicBezTo>
                  <a:pt x="2482609" y="265810"/>
                  <a:pt x="2534614" y="136949"/>
                  <a:pt x="2565188" y="0"/>
                </a:cubicBezTo>
                <a:lnTo>
                  <a:pt x="0" y="0"/>
                </a:lnTo>
                <a:cubicBezTo>
                  <a:pt x="30722" y="136949"/>
                  <a:pt x="82579" y="265810"/>
                  <a:pt x="152267" y="382833"/>
                </a:cubicBezTo>
                <a:close/>
              </a:path>
            </a:pathLst>
          </a:custGeom>
          <a:solidFill>
            <a:schemeClr val="accent4"/>
          </a:solidFill>
          <a:ln w="14986" cap="flat">
            <a:noFill/>
            <a:prstDash val="solid"/>
            <a:miter/>
          </a:ln>
        </p:spPr>
        <p:txBody>
          <a:bodyPr rtlCol="0" anchor="ctr"/>
          <a:lstStyle/>
          <a:p>
            <a:endParaRPr lang="fr-FR" sz="1350"/>
          </a:p>
        </p:txBody>
      </p:sp>
      <p:sp>
        <p:nvSpPr>
          <p:cNvPr id="13" name="Forme libre 47">
            <a:extLst>
              <a:ext uri="{FF2B5EF4-FFF2-40B4-BE49-F238E27FC236}">
                <a16:creationId xmlns:a16="http://schemas.microsoft.com/office/drawing/2014/main" id="{98667C95-88B7-48B7-85B6-D139ECDC1C33}"/>
              </a:ext>
            </a:extLst>
          </p:cNvPr>
          <p:cNvSpPr/>
          <p:nvPr/>
        </p:nvSpPr>
        <p:spPr>
          <a:xfrm>
            <a:off x="2057921" y="4622268"/>
            <a:ext cx="1883303" cy="338132"/>
          </a:xfrm>
          <a:custGeom>
            <a:avLst/>
            <a:gdLst>
              <a:gd name="connsiteX0" fmla="*/ 432077 w 2132359"/>
              <a:gd name="connsiteY0" fmla="*/ 382829 h 382829"/>
              <a:gd name="connsiteX1" fmla="*/ 1700283 w 2132359"/>
              <a:gd name="connsiteY1" fmla="*/ 382829 h 382829"/>
              <a:gd name="connsiteX2" fmla="*/ 2132359 w 2132359"/>
              <a:gd name="connsiteY2" fmla="*/ 0 h 382829"/>
              <a:gd name="connsiteX3" fmla="*/ 0 w 2132359"/>
              <a:gd name="connsiteY3" fmla="*/ 0 h 382829"/>
              <a:gd name="connsiteX4" fmla="*/ 432077 w 2132359"/>
              <a:gd name="connsiteY4" fmla="*/ 382829 h 3828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2359" h="382829">
                <a:moveTo>
                  <a:pt x="432077" y="382829"/>
                </a:moveTo>
                <a:lnTo>
                  <a:pt x="1700283" y="382829"/>
                </a:lnTo>
                <a:cubicBezTo>
                  <a:pt x="1871136" y="288585"/>
                  <a:pt x="2018610" y="157328"/>
                  <a:pt x="2132359" y="0"/>
                </a:cubicBezTo>
                <a:lnTo>
                  <a:pt x="0" y="0"/>
                </a:lnTo>
                <a:cubicBezTo>
                  <a:pt x="113751" y="157328"/>
                  <a:pt x="261225" y="288585"/>
                  <a:pt x="432077" y="382829"/>
                </a:cubicBezTo>
                <a:close/>
              </a:path>
            </a:pathLst>
          </a:custGeom>
          <a:solidFill>
            <a:schemeClr val="accent5"/>
          </a:solidFill>
          <a:ln w="14986" cap="flat">
            <a:noFill/>
            <a:prstDash val="solid"/>
            <a:miter/>
          </a:ln>
        </p:spPr>
        <p:txBody>
          <a:bodyPr rtlCol="0" anchor="ctr"/>
          <a:lstStyle/>
          <a:p>
            <a:endParaRPr lang="fr-FR" sz="1350"/>
          </a:p>
        </p:txBody>
      </p:sp>
      <p:sp>
        <p:nvSpPr>
          <p:cNvPr id="14" name="Forme libre 24">
            <a:extLst>
              <a:ext uri="{FF2B5EF4-FFF2-40B4-BE49-F238E27FC236}">
                <a16:creationId xmlns:a16="http://schemas.microsoft.com/office/drawing/2014/main" id="{032B11E4-D7C0-4AC4-9085-D6ECF2F93041}"/>
              </a:ext>
            </a:extLst>
          </p:cNvPr>
          <p:cNvSpPr/>
          <p:nvPr/>
        </p:nvSpPr>
        <p:spPr>
          <a:xfrm>
            <a:off x="2000293" y="2909633"/>
            <a:ext cx="2034731" cy="2034369"/>
          </a:xfrm>
          <a:custGeom>
            <a:avLst/>
            <a:gdLst>
              <a:gd name="connsiteX0" fmla="*/ 2303813 w 2303812"/>
              <a:gd name="connsiteY0" fmla="*/ 1151644 h 2303286"/>
              <a:gd name="connsiteX1" fmla="*/ 1151907 w 2303812"/>
              <a:gd name="connsiteY1" fmla="*/ 2303289 h 2303286"/>
              <a:gd name="connsiteX2" fmla="*/ 1 w 2303812"/>
              <a:gd name="connsiteY2" fmla="*/ 1151644 h 2303286"/>
              <a:gd name="connsiteX3" fmla="*/ 1151907 w 2303812"/>
              <a:gd name="connsiteY3" fmla="*/ -1 h 2303286"/>
              <a:gd name="connsiteX4" fmla="*/ 2303813 w 2303812"/>
              <a:gd name="connsiteY4" fmla="*/ 1151644 h 23032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812" h="2303286">
                <a:moveTo>
                  <a:pt x="2303813" y="1151644"/>
                </a:moveTo>
                <a:cubicBezTo>
                  <a:pt x="2303813" y="1787678"/>
                  <a:pt x="1788088" y="2303289"/>
                  <a:pt x="1151907" y="2303289"/>
                </a:cubicBezTo>
                <a:cubicBezTo>
                  <a:pt x="515727" y="2303289"/>
                  <a:pt x="1" y="1787681"/>
                  <a:pt x="1" y="1151644"/>
                </a:cubicBezTo>
                <a:cubicBezTo>
                  <a:pt x="1" y="515611"/>
                  <a:pt x="515727" y="-1"/>
                  <a:pt x="1151907" y="-1"/>
                </a:cubicBezTo>
                <a:cubicBezTo>
                  <a:pt x="1788088" y="-1"/>
                  <a:pt x="2303813" y="515607"/>
                  <a:pt x="2303813" y="1151644"/>
                </a:cubicBezTo>
                <a:close/>
              </a:path>
            </a:pathLst>
          </a:custGeom>
          <a:solidFill>
            <a:schemeClr val="bg1"/>
          </a:solidFill>
          <a:ln w="14986" cap="flat">
            <a:noFill/>
            <a:prstDash val="solid"/>
            <a:miter/>
          </a:ln>
        </p:spPr>
        <p:txBody>
          <a:bodyPr rtlCol="0" anchor="ctr"/>
          <a:lstStyle/>
          <a:p>
            <a:pPr algn="ctr"/>
            <a:r>
              <a:rPr lang="en-GB"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Value Addition of the report </a:t>
            </a:r>
            <a:endParaRPr lang="fr-FR" sz="2800" dirty="0">
              <a:solidFill>
                <a:srgbClr val="FF0000"/>
              </a:solidFill>
              <a:latin typeface="Times New Roman" panose="02020603050405020304" pitchFamily="18" charset="0"/>
              <a:cs typeface="Times New Roman" panose="02020603050405020304" pitchFamily="18" charset="0"/>
            </a:endParaRPr>
          </a:p>
        </p:txBody>
      </p:sp>
      <p:sp>
        <p:nvSpPr>
          <p:cNvPr id="15" name="Forme libre 58">
            <a:extLst>
              <a:ext uri="{FF2B5EF4-FFF2-40B4-BE49-F238E27FC236}">
                <a16:creationId xmlns:a16="http://schemas.microsoft.com/office/drawing/2014/main" id="{C46E31B1-1A5B-4B05-B0AB-EDC15ABAE835}"/>
              </a:ext>
            </a:extLst>
          </p:cNvPr>
          <p:cNvSpPr/>
          <p:nvPr/>
        </p:nvSpPr>
        <p:spPr>
          <a:xfrm>
            <a:off x="4305071" y="2534564"/>
            <a:ext cx="2436888" cy="473125"/>
          </a:xfrm>
          <a:custGeom>
            <a:avLst/>
            <a:gdLst>
              <a:gd name="connsiteX0" fmla="*/ 0 w 2579426"/>
              <a:gd name="connsiteY0" fmla="*/ 0 h 535665"/>
              <a:gd name="connsiteX1" fmla="*/ 385021 w 2579426"/>
              <a:gd name="connsiteY1" fmla="*/ 535666 h 535665"/>
              <a:gd name="connsiteX2" fmla="*/ 2579427 w 2579426"/>
              <a:gd name="connsiteY2" fmla="*/ 535666 h 535665"/>
              <a:gd name="connsiteX3" fmla="*/ 2408425 w 2579426"/>
              <a:gd name="connsiteY3" fmla="*/ 0 h 535665"/>
              <a:gd name="connsiteX4" fmla="*/ 0 w 2579426"/>
              <a:gd name="connsiteY4" fmla="*/ 0 h 535665"/>
              <a:gd name="connsiteX0" fmla="*/ 121991 w 2701418"/>
              <a:gd name="connsiteY0" fmla="*/ 0 h 535666"/>
              <a:gd name="connsiteX1" fmla="*/ 371020 w 2701418"/>
              <a:gd name="connsiteY1" fmla="*/ 276359 h 535666"/>
              <a:gd name="connsiteX2" fmla="*/ 507012 w 2701418"/>
              <a:gd name="connsiteY2" fmla="*/ 535666 h 535666"/>
              <a:gd name="connsiteX3" fmla="*/ 2701418 w 2701418"/>
              <a:gd name="connsiteY3" fmla="*/ 535666 h 535666"/>
              <a:gd name="connsiteX4" fmla="*/ 2530416 w 2701418"/>
              <a:gd name="connsiteY4" fmla="*/ 0 h 535666"/>
              <a:gd name="connsiteX5" fmla="*/ 121991 w 2701418"/>
              <a:gd name="connsiteY5" fmla="*/ 0 h 535666"/>
              <a:gd name="connsiteX0" fmla="*/ 179725 w 2759152"/>
              <a:gd name="connsiteY0" fmla="*/ 0 h 535666"/>
              <a:gd name="connsiteX1" fmla="*/ 165039 w 2759152"/>
              <a:gd name="connsiteY1" fmla="*/ 334959 h 535666"/>
              <a:gd name="connsiteX2" fmla="*/ 564746 w 2759152"/>
              <a:gd name="connsiteY2" fmla="*/ 535666 h 535666"/>
              <a:gd name="connsiteX3" fmla="*/ 2759152 w 2759152"/>
              <a:gd name="connsiteY3" fmla="*/ 535666 h 535666"/>
              <a:gd name="connsiteX4" fmla="*/ 2588150 w 2759152"/>
              <a:gd name="connsiteY4" fmla="*/ 0 h 535666"/>
              <a:gd name="connsiteX5" fmla="*/ 179725 w 2759152"/>
              <a:gd name="connsiteY5" fmla="*/ 0 h 535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59152" h="535666">
                <a:moveTo>
                  <a:pt x="179725" y="0"/>
                </a:moveTo>
                <a:cubicBezTo>
                  <a:pt x="-180174" y="46060"/>
                  <a:pt x="100869" y="245681"/>
                  <a:pt x="165039" y="334959"/>
                </a:cubicBezTo>
                <a:cubicBezTo>
                  <a:pt x="229209" y="424237"/>
                  <a:pt x="176346" y="492448"/>
                  <a:pt x="564746" y="535666"/>
                </a:cubicBezTo>
                <a:lnTo>
                  <a:pt x="2759152" y="535666"/>
                </a:lnTo>
                <a:cubicBezTo>
                  <a:pt x="2713440" y="352266"/>
                  <a:pt x="2656339" y="173358"/>
                  <a:pt x="2588150" y="0"/>
                </a:cubicBezTo>
                <a:lnTo>
                  <a:pt x="179725" y="0"/>
                </a:lnTo>
                <a:close/>
              </a:path>
            </a:pathLst>
          </a:custGeom>
          <a:solidFill>
            <a:schemeClr val="bg1"/>
          </a:solidFill>
          <a:ln w="14986" cap="flat">
            <a:noFill/>
            <a:prstDash val="solid"/>
            <a:miter/>
          </a:ln>
        </p:spPr>
        <p:txBody>
          <a:bodyPr rtlCol="0" anchor="ctr"/>
          <a:lstStyle/>
          <a:p>
            <a:endParaRPr lang="fr-FR" sz="1350"/>
          </a:p>
        </p:txBody>
      </p:sp>
      <p:sp>
        <p:nvSpPr>
          <p:cNvPr id="16" name="Forme libre 59">
            <a:extLst>
              <a:ext uri="{FF2B5EF4-FFF2-40B4-BE49-F238E27FC236}">
                <a16:creationId xmlns:a16="http://schemas.microsoft.com/office/drawing/2014/main" id="{86B2E486-90C4-4DC9-925C-F50B0BE399EA}"/>
              </a:ext>
            </a:extLst>
          </p:cNvPr>
          <p:cNvSpPr/>
          <p:nvPr/>
        </p:nvSpPr>
        <p:spPr>
          <a:xfrm>
            <a:off x="3686421" y="2534564"/>
            <a:ext cx="1117435" cy="473124"/>
          </a:xfrm>
          <a:custGeom>
            <a:avLst/>
            <a:gdLst>
              <a:gd name="connsiteX0" fmla="*/ 645942 w 1265209"/>
              <a:gd name="connsiteY0" fmla="*/ 535666 h 535665"/>
              <a:gd name="connsiteX1" fmla="*/ 1265209 w 1265209"/>
              <a:gd name="connsiteY1" fmla="*/ 535666 h 535665"/>
              <a:gd name="connsiteX2" fmla="*/ 880189 w 1265209"/>
              <a:gd name="connsiteY2" fmla="*/ 0 h 535665"/>
              <a:gd name="connsiteX3" fmla="*/ 0 w 1265209"/>
              <a:gd name="connsiteY3" fmla="*/ 0 h 535665"/>
              <a:gd name="connsiteX4" fmla="*/ 645942 w 1265209"/>
              <a:gd name="connsiteY4" fmla="*/ 535666 h 5356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5209" h="535665">
                <a:moveTo>
                  <a:pt x="645942" y="535666"/>
                </a:moveTo>
                <a:lnTo>
                  <a:pt x="1265209" y="535666"/>
                </a:lnTo>
                <a:cubicBezTo>
                  <a:pt x="1162846" y="338628"/>
                  <a:pt x="1032760" y="158375"/>
                  <a:pt x="880189" y="0"/>
                </a:cubicBezTo>
                <a:lnTo>
                  <a:pt x="0" y="0"/>
                </a:lnTo>
                <a:cubicBezTo>
                  <a:pt x="255829" y="124961"/>
                  <a:pt x="477188" y="309561"/>
                  <a:pt x="645942" y="535666"/>
                </a:cubicBezTo>
                <a:close/>
              </a:path>
            </a:pathLst>
          </a:custGeom>
          <a:solidFill>
            <a:schemeClr val="accent1"/>
          </a:solidFill>
          <a:ln w="14986" cap="flat">
            <a:noFill/>
            <a:prstDash val="solid"/>
            <a:miter/>
          </a:ln>
        </p:spPr>
        <p:txBody>
          <a:bodyPr rtlCol="0" anchor="ctr"/>
          <a:lstStyle/>
          <a:p>
            <a:endParaRPr lang="fr-FR" sz="1350"/>
          </a:p>
        </p:txBody>
      </p:sp>
      <p:sp>
        <p:nvSpPr>
          <p:cNvPr id="17" name="Forme libre 60">
            <a:extLst>
              <a:ext uri="{FF2B5EF4-FFF2-40B4-BE49-F238E27FC236}">
                <a16:creationId xmlns:a16="http://schemas.microsoft.com/office/drawing/2014/main" id="{273505C5-2F4D-4625-950B-27C307C99283}"/>
              </a:ext>
            </a:extLst>
          </p:cNvPr>
          <p:cNvSpPr/>
          <p:nvPr/>
        </p:nvSpPr>
        <p:spPr>
          <a:xfrm>
            <a:off x="4656372" y="3093181"/>
            <a:ext cx="2181684" cy="473125"/>
          </a:xfrm>
          <a:custGeom>
            <a:avLst/>
            <a:gdLst>
              <a:gd name="connsiteX0" fmla="*/ 170851 w 2255854"/>
              <a:gd name="connsiteY0" fmla="*/ 535666 h 535665"/>
              <a:gd name="connsiteX1" fmla="*/ 2255854 w 2255854"/>
              <a:gd name="connsiteY1" fmla="*/ 535666 h 535665"/>
              <a:gd name="connsiteX2" fmla="*/ 2169979 w 2255854"/>
              <a:gd name="connsiteY2" fmla="*/ 0 h 535665"/>
              <a:gd name="connsiteX3" fmla="*/ 0 w 2255854"/>
              <a:gd name="connsiteY3" fmla="*/ 0 h 535665"/>
              <a:gd name="connsiteX4" fmla="*/ 171001 w 2255854"/>
              <a:gd name="connsiteY4" fmla="*/ 535666 h 535665"/>
              <a:gd name="connsiteX0" fmla="*/ 310361 w 2395364"/>
              <a:gd name="connsiteY0" fmla="*/ 535666 h 535666"/>
              <a:gd name="connsiteX1" fmla="*/ 2395364 w 2395364"/>
              <a:gd name="connsiteY1" fmla="*/ 535666 h 535666"/>
              <a:gd name="connsiteX2" fmla="*/ 2309489 w 2395364"/>
              <a:gd name="connsiteY2" fmla="*/ 0 h 535666"/>
              <a:gd name="connsiteX3" fmla="*/ 139510 w 2395364"/>
              <a:gd name="connsiteY3" fmla="*/ 0 h 535666"/>
              <a:gd name="connsiteX4" fmla="*/ 227202 w 2395364"/>
              <a:gd name="connsiteY4" fmla="*/ 266527 h 535666"/>
              <a:gd name="connsiteX5" fmla="*/ 310511 w 2395364"/>
              <a:gd name="connsiteY5" fmla="*/ 535666 h 535666"/>
              <a:gd name="connsiteX6" fmla="*/ 310361 w 2395364"/>
              <a:gd name="connsiteY6" fmla="*/ 535666 h 535666"/>
              <a:gd name="connsiteX0" fmla="*/ 385196 w 2470199"/>
              <a:gd name="connsiteY0" fmla="*/ 535666 h 535666"/>
              <a:gd name="connsiteX1" fmla="*/ 2470199 w 2470199"/>
              <a:gd name="connsiteY1" fmla="*/ 535666 h 535666"/>
              <a:gd name="connsiteX2" fmla="*/ 2384324 w 2470199"/>
              <a:gd name="connsiteY2" fmla="*/ 0 h 535666"/>
              <a:gd name="connsiteX3" fmla="*/ 214345 w 2470199"/>
              <a:gd name="connsiteY3" fmla="*/ 0 h 535666"/>
              <a:gd name="connsiteX4" fmla="*/ 67624 w 2470199"/>
              <a:gd name="connsiteY4" fmla="*/ 288502 h 535666"/>
              <a:gd name="connsiteX5" fmla="*/ 385346 w 2470199"/>
              <a:gd name="connsiteY5" fmla="*/ 535666 h 535666"/>
              <a:gd name="connsiteX6" fmla="*/ 385196 w 2470199"/>
              <a:gd name="connsiteY6" fmla="*/ 535666 h 535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70199" h="535666">
                <a:moveTo>
                  <a:pt x="385196" y="535666"/>
                </a:moveTo>
                <a:lnTo>
                  <a:pt x="2470199" y="535666"/>
                </a:lnTo>
                <a:cubicBezTo>
                  <a:pt x="2452516" y="353612"/>
                  <a:pt x="2423588" y="174858"/>
                  <a:pt x="2384324" y="0"/>
                </a:cubicBezTo>
                <a:lnTo>
                  <a:pt x="214345" y="0"/>
                </a:lnTo>
                <a:cubicBezTo>
                  <a:pt x="-132703" y="44421"/>
                  <a:pt x="39124" y="199224"/>
                  <a:pt x="67624" y="288502"/>
                </a:cubicBezTo>
                <a:cubicBezTo>
                  <a:pt x="96124" y="377780"/>
                  <a:pt x="371486" y="490810"/>
                  <a:pt x="385346" y="535666"/>
                </a:cubicBezTo>
                <a:lnTo>
                  <a:pt x="385196" y="535666"/>
                </a:lnTo>
                <a:close/>
              </a:path>
            </a:pathLst>
          </a:custGeom>
          <a:solidFill>
            <a:schemeClr val="bg1"/>
          </a:solidFill>
          <a:ln w="14986" cap="flat">
            <a:noFill/>
            <a:prstDash val="solid"/>
            <a:miter/>
          </a:ln>
        </p:spPr>
        <p:txBody>
          <a:bodyPr rtlCol="0" anchor="ctr"/>
          <a:lstStyle/>
          <a:p>
            <a:endParaRPr lang="fr-FR" sz="1350"/>
          </a:p>
        </p:txBody>
      </p:sp>
      <p:sp>
        <p:nvSpPr>
          <p:cNvPr id="18" name="Forme libre 61">
            <a:extLst>
              <a:ext uri="{FF2B5EF4-FFF2-40B4-BE49-F238E27FC236}">
                <a16:creationId xmlns:a16="http://schemas.microsoft.com/office/drawing/2014/main" id="{75EAF42E-4E95-434F-9AF9-091D8673AABD}"/>
              </a:ext>
            </a:extLst>
          </p:cNvPr>
          <p:cNvSpPr/>
          <p:nvPr/>
        </p:nvSpPr>
        <p:spPr>
          <a:xfrm>
            <a:off x="4316085" y="3093181"/>
            <a:ext cx="680493" cy="473124"/>
          </a:xfrm>
          <a:custGeom>
            <a:avLst/>
            <a:gdLst>
              <a:gd name="connsiteX0" fmla="*/ 232000 w 770484"/>
              <a:gd name="connsiteY0" fmla="*/ 535666 h 535665"/>
              <a:gd name="connsiteX1" fmla="*/ 770484 w 770484"/>
              <a:gd name="connsiteY1" fmla="*/ 535666 h 535665"/>
              <a:gd name="connsiteX2" fmla="*/ 599483 w 770484"/>
              <a:gd name="connsiteY2" fmla="*/ 0 h 535665"/>
              <a:gd name="connsiteX3" fmla="*/ 0 w 770484"/>
              <a:gd name="connsiteY3" fmla="*/ 0 h 535665"/>
              <a:gd name="connsiteX4" fmla="*/ 231850 w 770484"/>
              <a:gd name="connsiteY4" fmla="*/ 535666 h 5356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0484" h="535665">
                <a:moveTo>
                  <a:pt x="232000" y="535666"/>
                </a:moveTo>
                <a:lnTo>
                  <a:pt x="770484" y="535666"/>
                </a:lnTo>
                <a:cubicBezTo>
                  <a:pt x="735267" y="348070"/>
                  <a:pt x="677265" y="168566"/>
                  <a:pt x="599483" y="0"/>
                </a:cubicBezTo>
                <a:lnTo>
                  <a:pt x="0" y="0"/>
                </a:lnTo>
                <a:cubicBezTo>
                  <a:pt x="105060" y="162270"/>
                  <a:pt x="184192" y="342824"/>
                  <a:pt x="231850" y="535666"/>
                </a:cubicBezTo>
                <a:close/>
              </a:path>
            </a:pathLst>
          </a:custGeom>
          <a:solidFill>
            <a:schemeClr val="accent2"/>
          </a:solidFill>
          <a:ln w="14986" cap="flat">
            <a:noFill/>
            <a:prstDash val="solid"/>
            <a:miter/>
          </a:ln>
        </p:spPr>
        <p:txBody>
          <a:bodyPr rtlCol="0" anchor="ctr"/>
          <a:lstStyle/>
          <a:p>
            <a:endParaRPr lang="fr-FR" sz="1350"/>
          </a:p>
        </p:txBody>
      </p:sp>
      <p:sp>
        <p:nvSpPr>
          <p:cNvPr id="19" name="Forme libre 62">
            <a:extLst>
              <a:ext uri="{FF2B5EF4-FFF2-40B4-BE49-F238E27FC236}">
                <a16:creationId xmlns:a16="http://schemas.microsoft.com/office/drawing/2014/main" id="{AEAE2F6D-2266-4F18-89B7-3D0537777F06}"/>
              </a:ext>
            </a:extLst>
          </p:cNvPr>
          <p:cNvSpPr/>
          <p:nvPr/>
        </p:nvSpPr>
        <p:spPr>
          <a:xfrm>
            <a:off x="4793975" y="3651667"/>
            <a:ext cx="2062346" cy="473125"/>
          </a:xfrm>
          <a:custGeom>
            <a:avLst/>
            <a:gdLst>
              <a:gd name="connsiteX0" fmla="*/ 23831 w 2089796"/>
              <a:gd name="connsiteY0" fmla="*/ 330240 h 535665"/>
              <a:gd name="connsiteX1" fmla="*/ 14537 w 2089796"/>
              <a:gd name="connsiteY1" fmla="*/ 535666 h 535665"/>
              <a:gd name="connsiteX2" fmla="*/ 2084853 w 2089796"/>
              <a:gd name="connsiteY2" fmla="*/ 535666 h 535665"/>
              <a:gd name="connsiteX3" fmla="*/ 2089796 w 2089796"/>
              <a:gd name="connsiteY3" fmla="*/ 330240 h 535665"/>
              <a:gd name="connsiteX4" fmla="*/ 2077360 w 2089796"/>
              <a:gd name="connsiteY4" fmla="*/ 0 h 535665"/>
              <a:gd name="connsiteX5" fmla="*/ 0 w 2089796"/>
              <a:gd name="connsiteY5" fmla="*/ 0 h 535665"/>
              <a:gd name="connsiteX6" fmla="*/ 23681 w 2089796"/>
              <a:gd name="connsiteY6" fmla="*/ 330240 h 535665"/>
              <a:gd name="connsiteX0" fmla="*/ 0 w 2293053"/>
              <a:gd name="connsiteY0" fmla="*/ 300940 h 535666"/>
              <a:gd name="connsiteX1" fmla="*/ 217794 w 2293053"/>
              <a:gd name="connsiteY1" fmla="*/ 535666 h 535666"/>
              <a:gd name="connsiteX2" fmla="*/ 2288110 w 2293053"/>
              <a:gd name="connsiteY2" fmla="*/ 535666 h 535666"/>
              <a:gd name="connsiteX3" fmla="*/ 2293053 w 2293053"/>
              <a:gd name="connsiteY3" fmla="*/ 330240 h 535666"/>
              <a:gd name="connsiteX4" fmla="*/ 2280617 w 2293053"/>
              <a:gd name="connsiteY4" fmla="*/ 0 h 535666"/>
              <a:gd name="connsiteX5" fmla="*/ 203257 w 2293053"/>
              <a:gd name="connsiteY5" fmla="*/ 0 h 535666"/>
              <a:gd name="connsiteX6" fmla="*/ 226938 w 2293053"/>
              <a:gd name="connsiteY6" fmla="*/ 330240 h 535666"/>
              <a:gd name="connsiteX7" fmla="*/ 0 w 2293053"/>
              <a:gd name="connsiteY7" fmla="*/ 300940 h 535666"/>
              <a:gd name="connsiteX0" fmla="*/ 42027 w 2335080"/>
              <a:gd name="connsiteY0" fmla="*/ 300940 h 535666"/>
              <a:gd name="connsiteX1" fmla="*/ 259821 w 2335080"/>
              <a:gd name="connsiteY1" fmla="*/ 535666 h 535666"/>
              <a:gd name="connsiteX2" fmla="*/ 2330137 w 2335080"/>
              <a:gd name="connsiteY2" fmla="*/ 535666 h 535666"/>
              <a:gd name="connsiteX3" fmla="*/ 2335080 w 2335080"/>
              <a:gd name="connsiteY3" fmla="*/ 330240 h 535666"/>
              <a:gd name="connsiteX4" fmla="*/ 2322644 w 2335080"/>
              <a:gd name="connsiteY4" fmla="*/ 0 h 535666"/>
              <a:gd name="connsiteX5" fmla="*/ 245284 w 2335080"/>
              <a:gd name="connsiteY5" fmla="*/ 0 h 535666"/>
              <a:gd name="connsiteX6" fmla="*/ 42027 w 2335080"/>
              <a:gd name="connsiteY6" fmla="*/ 300940 h 535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35080" h="535666">
                <a:moveTo>
                  <a:pt x="42027" y="300940"/>
                </a:moveTo>
                <a:cubicBezTo>
                  <a:pt x="42027" y="370163"/>
                  <a:pt x="265818" y="467939"/>
                  <a:pt x="259821" y="535666"/>
                </a:cubicBezTo>
                <a:lnTo>
                  <a:pt x="2330137" y="535666"/>
                </a:lnTo>
                <a:cubicBezTo>
                  <a:pt x="2333284" y="467489"/>
                  <a:pt x="2335080" y="399013"/>
                  <a:pt x="2335080" y="330240"/>
                </a:cubicBezTo>
                <a:cubicBezTo>
                  <a:pt x="2335080" y="219209"/>
                  <a:pt x="2330887" y="109081"/>
                  <a:pt x="2322644" y="0"/>
                </a:cubicBezTo>
                <a:lnTo>
                  <a:pt x="245284" y="0"/>
                </a:lnTo>
                <a:cubicBezTo>
                  <a:pt x="-134819" y="50157"/>
                  <a:pt x="39604" y="211662"/>
                  <a:pt x="42027" y="300940"/>
                </a:cubicBezTo>
                <a:close/>
              </a:path>
            </a:pathLst>
          </a:custGeom>
          <a:solidFill>
            <a:schemeClr val="bg1"/>
          </a:solidFill>
          <a:ln w="14986" cap="flat">
            <a:noFill/>
            <a:prstDash val="solid"/>
            <a:miter/>
          </a:ln>
        </p:spPr>
        <p:txBody>
          <a:bodyPr rtlCol="0" anchor="ctr"/>
          <a:lstStyle/>
          <a:p>
            <a:endParaRPr lang="fr-FR" sz="1350"/>
          </a:p>
        </p:txBody>
      </p:sp>
      <p:sp>
        <p:nvSpPr>
          <p:cNvPr id="20" name="Forme libre 63">
            <a:extLst>
              <a:ext uri="{FF2B5EF4-FFF2-40B4-BE49-F238E27FC236}">
                <a16:creationId xmlns:a16="http://schemas.microsoft.com/office/drawing/2014/main" id="{1F4EFDEB-4753-44C0-A777-4186DF6BADB1}"/>
              </a:ext>
            </a:extLst>
          </p:cNvPr>
          <p:cNvSpPr/>
          <p:nvPr/>
        </p:nvSpPr>
        <p:spPr>
          <a:xfrm>
            <a:off x="4539521" y="3651667"/>
            <a:ext cx="492136" cy="473124"/>
          </a:xfrm>
          <a:custGeom>
            <a:avLst/>
            <a:gdLst>
              <a:gd name="connsiteX0" fmla="*/ 30871 w 557218"/>
              <a:gd name="connsiteY0" fmla="*/ 330240 h 535665"/>
              <a:gd name="connsiteX1" fmla="*/ 18884 w 557218"/>
              <a:gd name="connsiteY1" fmla="*/ 535666 h 535665"/>
              <a:gd name="connsiteX2" fmla="*/ 547925 w 557218"/>
              <a:gd name="connsiteY2" fmla="*/ 535666 h 535665"/>
              <a:gd name="connsiteX3" fmla="*/ 557218 w 557218"/>
              <a:gd name="connsiteY3" fmla="*/ 330240 h 535665"/>
              <a:gd name="connsiteX4" fmla="*/ 533538 w 557218"/>
              <a:gd name="connsiteY4" fmla="*/ 0 h 535665"/>
              <a:gd name="connsiteX5" fmla="*/ 0 w 557218"/>
              <a:gd name="connsiteY5" fmla="*/ 0 h 535665"/>
              <a:gd name="connsiteX6" fmla="*/ 30871 w 557218"/>
              <a:gd name="connsiteY6" fmla="*/ 330240 h 53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7218" h="535665">
                <a:moveTo>
                  <a:pt x="30871" y="330240"/>
                </a:moveTo>
                <a:cubicBezTo>
                  <a:pt x="30871" y="399763"/>
                  <a:pt x="26674" y="468239"/>
                  <a:pt x="18884" y="535666"/>
                </a:cubicBezTo>
                <a:lnTo>
                  <a:pt x="547925" y="535666"/>
                </a:lnTo>
                <a:cubicBezTo>
                  <a:pt x="553922" y="467939"/>
                  <a:pt x="557218" y="399463"/>
                  <a:pt x="557218" y="330240"/>
                </a:cubicBezTo>
                <a:cubicBezTo>
                  <a:pt x="557218" y="218163"/>
                  <a:pt x="548975" y="107882"/>
                  <a:pt x="533538" y="0"/>
                </a:cubicBezTo>
                <a:lnTo>
                  <a:pt x="0" y="0"/>
                </a:lnTo>
                <a:cubicBezTo>
                  <a:pt x="20080" y="106982"/>
                  <a:pt x="30871" y="217413"/>
                  <a:pt x="30871" y="330240"/>
                </a:cubicBezTo>
                <a:close/>
              </a:path>
            </a:pathLst>
          </a:custGeom>
          <a:solidFill>
            <a:schemeClr val="accent3"/>
          </a:solidFill>
          <a:ln w="14986" cap="flat">
            <a:noFill/>
            <a:prstDash val="solid"/>
            <a:miter/>
          </a:ln>
        </p:spPr>
        <p:txBody>
          <a:bodyPr rtlCol="0" anchor="ctr"/>
          <a:lstStyle/>
          <a:p>
            <a:endParaRPr lang="fr-FR" sz="1350"/>
          </a:p>
        </p:txBody>
      </p:sp>
      <p:sp>
        <p:nvSpPr>
          <p:cNvPr id="29" name="TextBox 36">
            <a:extLst>
              <a:ext uri="{FF2B5EF4-FFF2-40B4-BE49-F238E27FC236}">
                <a16:creationId xmlns:a16="http://schemas.microsoft.com/office/drawing/2014/main" id="{EF0EB16E-5E5E-4A30-9C85-D4A63DD65041}"/>
              </a:ext>
            </a:extLst>
          </p:cNvPr>
          <p:cNvSpPr txBox="1"/>
          <p:nvPr/>
        </p:nvSpPr>
        <p:spPr>
          <a:xfrm>
            <a:off x="4707109" y="3944936"/>
            <a:ext cx="6164984" cy="1938992"/>
          </a:xfrm>
          <a:prstGeom prst="rect">
            <a:avLst/>
          </a:prstGeom>
          <a:solidFill>
            <a:schemeClr val="bg2">
              <a:lumMod val="90000"/>
            </a:schemeClr>
          </a:solidFill>
        </p:spPr>
        <p:txBody>
          <a:bodyPr wrap="square" lIns="0" rIns="0" rtlCol="0" anchor="ctr">
            <a:spAutoFit/>
          </a:bodyPr>
          <a:lstStyle/>
          <a:p>
            <a:r>
              <a:rPr lang="en-GB" sz="2400" kern="0" dirty="0">
                <a:solidFill>
                  <a:srgbClr val="0070C0"/>
                </a:solidFill>
                <a:effectLst/>
                <a:latin typeface="Times New Roman" panose="02020603050405020304" pitchFamily="18" charset="0"/>
                <a:ea typeface="Times New Roman" panose="02020603050405020304" pitchFamily="18" charset="0"/>
              </a:rPr>
              <a:t>Empirically, the developmental approach redefines debt sustainability as a function of institutional quality, policy coherence, and the alignment of public debt with a country’s broader development goals,</a:t>
            </a:r>
            <a:endParaRPr lang="en-US" sz="2400" b="1" noProof="1">
              <a:solidFill>
                <a:srgbClr val="0070C0"/>
              </a:solidFill>
              <a:latin typeface="Arial" panose="020B0604020202020204" pitchFamily="34" charset="0"/>
              <a:cs typeface="Arial" panose="020B0604020202020204" pitchFamily="34" charset="0"/>
            </a:endParaRPr>
          </a:p>
        </p:txBody>
      </p:sp>
      <p:sp>
        <p:nvSpPr>
          <p:cNvPr id="30" name="TextBox 36">
            <a:extLst>
              <a:ext uri="{FF2B5EF4-FFF2-40B4-BE49-F238E27FC236}">
                <a16:creationId xmlns:a16="http://schemas.microsoft.com/office/drawing/2014/main" id="{57E6F0DE-E42F-472A-AEAA-8CCDFE4842C1}"/>
              </a:ext>
            </a:extLst>
          </p:cNvPr>
          <p:cNvSpPr txBox="1"/>
          <p:nvPr/>
        </p:nvSpPr>
        <p:spPr>
          <a:xfrm>
            <a:off x="4985728" y="1962618"/>
            <a:ext cx="5891611" cy="1569660"/>
          </a:xfrm>
          <a:prstGeom prst="rect">
            <a:avLst/>
          </a:prstGeom>
          <a:solidFill>
            <a:schemeClr val="accent2">
              <a:lumMod val="60000"/>
              <a:lumOff val="40000"/>
            </a:schemeClr>
          </a:solidFill>
        </p:spPr>
        <p:txBody>
          <a:bodyPr wrap="square" lIns="0" rIns="0" rtlCol="0" anchor="ctr">
            <a:spAutoFit/>
          </a:bodyPr>
          <a:lstStyle/>
          <a:p>
            <a:r>
              <a:rPr lang="en-GB" sz="2400" dirty="0">
                <a:effectLst/>
                <a:latin typeface="Times New Roman" panose="02020603050405020304" pitchFamily="18" charset="0"/>
                <a:ea typeface="Calibri" panose="020F0502020204030204" pitchFamily="34" charset="0"/>
                <a:cs typeface="Times New Roman" panose="02020603050405020304" pitchFamily="18" charset="0"/>
              </a:rPr>
              <a:t>It brings an </a:t>
            </a: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African perspective</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emphasizing how a developmental approach to governance  shapes debt sustainability (growth vs market enhancing governance)</a:t>
            </a:r>
            <a:endParaRPr lang="en-US" sz="2400" b="1" noProof="1">
              <a:latin typeface="Times New Roman" panose="02020603050405020304" pitchFamily="18" charset="0"/>
              <a:cs typeface="Times New Roman" panose="02020603050405020304" pitchFamily="18" charset="0"/>
            </a:endParaRPr>
          </a:p>
        </p:txBody>
      </p:sp>
      <p:sp>
        <p:nvSpPr>
          <p:cNvPr id="32" name="TextBox 36">
            <a:extLst>
              <a:ext uri="{FF2B5EF4-FFF2-40B4-BE49-F238E27FC236}">
                <a16:creationId xmlns:a16="http://schemas.microsoft.com/office/drawing/2014/main" id="{2AE7ED30-67A9-4FC7-BADB-F74BA66D9C0F}"/>
              </a:ext>
            </a:extLst>
          </p:cNvPr>
          <p:cNvSpPr txBox="1"/>
          <p:nvPr/>
        </p:nvSpPr>
        <p:spPr>
          <a:xfrm>
            <a:off x="4316085" y="718964"/>
            <a:ext cx="6556008" cy="830997"/>
          </a:xfrm>
          <a:prstGeom prst="rect">
            <a:avLst/>
          </a:prstGeom>
          <a:solidFill>
            <a:schemeClr val="accent1">
              <a:lumMod val="60000"/>
              <a:lumOff val="40000"/>
            </a:schemeClr>
          </a:solidFill>
        </p:spPr>
        <p:txBody>
          <a:bodyPr wrap="square" lIns="0" rIns="0" rtlCol="0" anchor="ctr">
            <a:spAutoFit/>
          </a:bodyPr>
          <a:lstStyle/>
          <a:p>
            <a:r>
              <a:rPr lang="en-GB" sz="2400" dirty="0">
                <a:effectLst/>
                <a:latin typeface="Times New Roman" panose="02020603050405020304" pitchFamily="18" charset="0"/>
                <a:ea typeface="Calibri" panose="020F0502020204030204" pitchFamily="34" charset="0"/>
                <a:cs typeface="Times New Roman" panose="02020603050405020304" pitchFamily="18" charset="0"/>
              </a:rPr>
              <a:t>This report bridges the gap between global debt debates and national governance realities</a:t>
            </a:r>
            <a:endParaRPr lang="en-US" sz="2400" noProof="1">
              <a:latin typeface="Times New Roman" panose="02020603050405020304" pitchFamily="18" charset="0"/>
              <a:cs typeface="Times New Roman" panose="02020603050405020304" pitchFamily="18" charset="0"/>
            </a:endParaRPr>
          </a:p>
        </p:txBody>
      </p:sp>
      <p:pic>
        <p:nvPicPr>
          <p:cNvPr id="34" name="Content Placeholder 4">
            <a:extLst>
              <a:ext uri="{FF2B5EF4-FFF2-40B4-BE49-F238E27FC236}">
                <a16:creationId xmlns:a16="http://schemas.microsoft.com/office/drawing/2014/main" id="{90F38789-408D-4C05-8E68-BEA2F29813ED}"/>
              </a:ext>
            </a:extLst>
          </p:cNvPr>
          <p:cNvPicPr>
            <a:picLocks noChangeAspect="1"/>
          </p:cNvPicPr>
          <p:nvPr/>
        </p:nvPicPr>
        <p:blipFill rotWithShape="1">
          <a:blip r:embed="rId2"/>
          <a:srcRect t="94676"/>
          <a:stretch/>
        </p:blipFill>
        <p:spPr>
          <a:xfrm>
            <a:off x="0" y="6492873"/>
            <a:ext cx="12192000" cy="365127"/>
          </a:xfrm>
          <a:prstGeom prst="rect">
            <a:avLst/>
          </a:prstGeom>
        </p:spPr>
      </p:pic>
    </p:spTree>
    <p:extLst>
      <p:ext uri="{BB962C8B-B14F-4D97-AF65-F5344CB8AC3E}">
        <p14:creationId xmlns:p14="http://schemas.microsoft.com/office/powerpoint/2010/main" val="2824796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94DD5-E706-57C3-FB54-70F71CF07A64}"/>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79171B2-78CC-DEFA-551F-5A61B4FCE756}"/>
              </a:ext>
            </a:extLst>
          </p:cNvPr>
          <p:cNvSpPr>
            <a:spLocks noGrp="1"/>
          </p:cNvSpPr>
          <p:nvPr>
            <p:ph type="title"/>
          </p:nvPr>
        </p:nvSpPr>
        <p:spPr>
          <a:xfrm>
            <a:off x="-1" y="0"/>
            <a:ext cx="12191999" cy="931654"/>
          </a:xfrm>
          <a:solidFill>
            <a:srgbClr val="0070C0"/>
          </a:solidFill>
          <a:ln>
            <a:solidFill>
              <a:schemeClr val="accent5">
                <a:lumMod val="50000"/>
              </a:schemeClr>
            </a:solidFill>
          </a:ln>
        </p:spPr>
        <p:txBody>
          <a:bodyPr>
            <a:normAutofit fontScale="90000"/>
          </a:bodyPr>
          <a:lstStyle/>
          <a:p>
            <a:pPr indent="-228600" algn="ctr">
              <a:lnSpc>
                <a:spcPct val="107000"/>
              </a:lnSpc>
              <a:spcBef>
                <a:spcPts val="1000"/>
              </a:spcBef>
              <a:spcAft>
                <a:spcPts val="800"/>
              </a:spcAft>
              <a:defRPr/>
            </a:pPr>
            <a:br>
              <a:rPr lang="en-US" b="1" dirty="0"/>
            </a:br>
            <a:br>
              <a:rPr lang="en-US" b="1" dirty="0"/>
            </a:br>
            <a:br>
              <a:rPr lang="en-US" b="1" dirty="0"/>
            </a:br>
            <a:br>
              <a:rPr lang="en-US" b="1" dirty="0"/>
            </a:br>
            <a:br>
              <a:rPr lang="en-US" b="1" dirty="0"/>
            </a:br>
            <a:br>
              <a:rPr lang="en-US" sz="2700" b="1" dirty="0">
                <a:latin typeface="Times New Roman" panose="02020603050405020304" pitchFamily="18" charset="0"/>
                <a:cs typeface="Times New Roman" panose="02020603050405020304" pitchFamily="18" charset="0"/>
              </a:rPr>
            </a:br>
            <a:r>
              <a:rPr kumimoji="0" lang="en-US" sz="4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Methodology Overview</a:t>
            </a:r>
            <a:br>
              <a:rPr lang="en-GB" b="1" dirty="0">
                <a:solidFill>
                  <a:prstClr val="black"/>
                </a:solidFill>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br>
              <a:rPr lang="en-US" dirty="0"/>
            </a:br>
            <a:br>
              <a:rPr lang="en-US" dirty="0"/>
            </a:br>
            <a:br>
              <a:rPr lang="en-US" dirty="0"/>
            </a:br>
            <a:br>
              <a:rPr lang="en-US" dirty="0"/>
            </a:br>
            <a:br>
              <a:rPr lang="en-US" sz="1600" kern="100" dirty="0">
                <a:effectLst/>
                <a:latin typeface="Aptos" panose="020B0004020202020204" pitchFamily="34" charset="0"/>
                <a:ea typeface="Aptos" panose="020B0004020202020204" pitchFamily="34" charset="0"/>
                <a:cs typeface="Times New Roman" panose="02020603050405020304" pitchFamily="18" charset="0"/>
              </a:rPr>
            </a:br>
            <a:endParaRPr lang="en-GB" sz="2400" b="1" dirty="0">
              <a:solidFill>
                <a:schemeClr val="bg1"/>
              </a:solidFill>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61CA27C6-5D60-EC99-1D54-C8B7250FEA8E}"/>
              </a:ext>
            </a:extLst>
          </p:cNvPr>
          <p:cNvSpPr>
            <a:spLocks noGrp="1"/>
          </p:cNvSpPr>
          <p:nvPr>
            <p:ph sz="half" idx="1"/>
          </p:nvPr>
        </p:nvSpPr>
        <p:spPr>
          <a:xfrm>
            <a:off x="103517" y="1138687"/>
            <a:ext cx="5916283" cy="686938"/>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17220" tIns="34290" rIns="68580" bIns="34290" numCol="1" spcCol="0" rtlCol="0" fromWordArt="0" anchor="ctr" anchorCtr="0" forceAA="0" compatLnSpc="1">
            <a:prstTxWarp prst="textNoShape">
              <a:avLst/>
            </a:prstTxWarp>
            <a:noAutofit/>
          </a:bodyPr>
          <a:lstStyle/>
          <a:p>
            <a:pPr marL="0" indent="0">
              <a:lnSpc>
                <a:spcPct val="107000"/>
              </a:lnSpc>
              <a:spcAft>
                <a:spcPts val="800"/>
              </a:spcAft>
              <a:buNone/>
            </a:pPr>
            <a:r>
              <a:rPr lang="en-GB" sz="1800" b="1" kern="100" dirty="0">
                <a:effectLst/>
                <a:latin typeface="Times New Roman" panose="02020603050405020304" pitchFamily="18" charset="0"/>
                <a:ea typeface="Calibri" panose="020F0502020204030204" pitchFamily="34" charset="0"/>
                <a:cs typeface="Times New Roman" panose="02020603050405020304" pitchFamily="18" charset="0"/>
              </a:rPr>
              <a:t>Quantitative: Using Customized tool( Sustainable Debt Governance Cycle FW)</a:t>
            </a:r>
            <a:endParaRPr lang="en-GB"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Content Placeholder 4" descr="A colorful rectangular object with a white background&#10;&#10;AI-generated content may be incorrect.">
            <a:extLst>
              <a:ext uri="{FF2B5EF4-FFF2-40B4-BE49-F238E27FC236}">
                <a16:creationId xmlns:a16="http://schemas.microsoft.com/office/drawing/2014/main" id="{1395A408-4034-47CB-97BA-06F508D7F174}"/>
              </a:ext>
            </a:extLst>
          </p:cNvPr>
          <p:cNvPicPr>
            <a:picLocks noChangeAspect="1"/>
          </p:cNvPicPr>
          <p:nvPr/>
        </p:nvPicPr>
        <p:blipFill rotWithShape="1">
          <a:blip r:embed="rId3"/>
          <a:srcRect t="94676"/>
          <a:stretch/>
        </p:blipFill>
        <p:spPr>
          <a:xfrm>
            <a:off x="0" y="6502500"/>
            <a:ext cx="12192000" cy="365127"/>
          </a:xfrm>
          <a:prstGeom prst="rect">
            <a:avLst/>
          </a:prstGeom>
        </p:spPr>
      </p:pic>
      <p:sp>
        <p:nvSpPr>
          <p:cNvPr id="9" name="Content Placeholder 4">
            <a:extLst>
              <a:ext uri="{FF2B5EF4-FFF2-40B4-BE49-F238E27FC236}">
                <a16:creationId xmlns:a16="http://schemas.microsoft.com/office/drawing/2014/main" id="{44128085-9042-A31D-3412-F0BA3221FA85}"/>
              </a:ext>
            </a:extLst>
          </p:cNvPr>
          <p:cNvSpPr txBox="1">
            <a:spLocks/>
          </p:cNvSpPr>
          <p:nvPr/>
        </p:nvSpPr>
        <p:spPr>
          <a:xfrm>
            <a:off x="103517" y="1897812"/>
            <a:ext cx="5429659" cy="4604688"/>
          </a:xfrm>
          <a:prstGeom prst="rect">
            <a:avLst/>
          </a:prstGeom>
          <a:solidFill>
            <a:schemeClr val="bg1"/>
          </a:solidFill>
          <a:ln w="57150" cap="flat" cmpd="sng" algn="ctr">
            <a:solidFill>
              <a:schemeClr val="bg1">
                <a:lumMod val="65000"/>
              </a:schemeClr>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7160" tIns="342900" rIns="137160" bIns="68580" numCol="1" spcCol="0" rtlCol="0" fromWordArt="0" anchor="t"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285750" indent="-285750">
              <a:lnSpc>
                <a:spcPct val="107000"/>
              </a:lnSpc>
              <a:spcAft>
                <a:spcPts val="800"/>
              </a:spcAft>
              <a:buSzPct val="100000"/>
              <a:buFont typeface="Wingdings" panose="05000000000000000000" pitchFamily="2" charset="2"/>
              <a:buChar char="Ø"/>
              <a:tabLst>
                <a:tab pos="457200" algn="l"/>
              </a:tabLst>
            </a:pPr>
            <a:r>
              <a:rPr lang="en-GB" sz="1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Applied a customized analytical tool developed for this study: </a:t>
            </a:r>
            <a:r>
              <a:rPr lang="en-GB" sz="1800"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the Sustainable Debt Governance Cycle</a:t>
            </a:r>
            <a:r>
              <a:rPr lang="en-GB" sz="1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p>
          <a:p>
            <a:pPr marL="285750" indent="-285750">
              <a:lnSpc>
                <a:spcPct val="107000"/>
              </a:lnSpc>
              <a:spcAft>
                <a:spcPts val="800"/>
              </a:spcAft>
              <a:buSzPct val="100000"/>
              <a:buFont typeface="Wingdings" panose="05000000000000000000" pitchFamily="2" charset="2"/>
              <a:buChar char="Ø"/>
              <a:tabLst>
                <a:tab pos="457200" algn="l"/>
              </a:tabLst>
            </a:pPr>
            <a:r>
              <a:rPr lang="en-GB" sz="1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Developed a Debt Governance Index to rate each country’s adherence to the growth enhancing approach to  sustainable debt governance  across five stages:</a:t>
            </a:r>
          </a:p>
          <a:p>
            <a:pPr marL="285750" indent="-285750">
              <a:lnSpc>
                <a:spcPct val="107000"/>
              </a:lnSpc>
              <a:spcAft>
                <a:spcPts val="800"/>
              </a:spcAft>
              <a:buSzPct val="100000"/>
              <a:buFont typeface="Wingdings" panose="05000000000000000000" pitchFamily="2" charset="2"/>
              <a:buChar char="Ø"/>
              <a:tabLst>
                <a:tab pos="457200" algn="l"/>
              </a:tabLst>
            </a:pPr>
            <a:r>
              <a:rPr lang="en-GB" sz="1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 total of 29 indicators were used to construct the indices.</a:t>
            </a:r>
          </a:p>
          <a:p>
            <a:pPr>
              <a:lnSpc>
                <a:spcPct val="107000"/>
              </a:lnSpc>
              <a:spcAft>
                <a:spcPts val="800"/>
              </a:spcAft>
              <a:buSzPct val="100000"/>
              <a:buFont typeface="Wingdings" panose="05000000000000000000" pitchFamily="2" charset="2"/>
              <a:buChar char="Ø"/>
              <a:tabLst>
                <a:tab pos="457200" algn="l"/>
              </a:tabLst>
            </a:pPr>
            <a:r>
              <a:rPr lang="en-GB" sz="1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Technical details on the construction of the Debt Governance Index are presented in the appendix of the report</a:t>
            </a:r>
          </a:p>
        </p:txBody>
      </p:sp>
      <p:sp>
        <p:nvSpPr>
          <p:cNvPr id="10" name="Arrow: Pentagon 9">
            <a:extLst>
              <a:ext uri="{FF2B5EF4-FFF2-40B4-BE49-F238E27FC236}">
                <a16:creationId xmlns:a16="http://schemas.microsoft.com/office/drawing/2014/main" id="{067D9001-6ED5-3B42-49C7-25BE08BA0D63}"/>
              </a:ext>
            </a:extLst>
          </p:cNvPr>
          <p:cNvSpPr/>
          <p:nvPr/>
        </p:nvSpPr>
        <p:spPr>
          <a:xfrm>
            <a:off x="6172200" y="1138687"/>
            <a:ext cx="5916283" cy="686936"/>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17220" tIns="34290" rIns="68580" bIns="34290" numCol="1" spcCol="0" rtlCol="0" fromWordArt="0" anchor="ctr" anchorCtr="0" forceAA="0" compatLnSpc="1">
            <a:prstTxWarp prst="textNoShape">
              <a:avLst/>
            </a:prstTxWarp>
            <a:noAutofit/>
          </a:bodyPr>
          <a:lstStyle/>
          <a:p>
            <a:pPr>
              <a:lnSpc>
                <a:spcPct val="107000"/>
              </a:lnSpc>
              <a:spcAft>
                <a:spcPts val="800"/>
              </a:spcAft>
            </a:pPr>
            <a:r>
              <a:rPr lang="en-GB" sz="2000" b="1" kern="100" dirty="0">
                <a:effectLst/>
                <a:latin typeface="Times New Roman" panose="02020603050405020304" pitchFamily="18" charset="0"/>
                <a:ea typeface="Calibri" panose="020F0502020204030204" pitchFamily="34" charset="0"/>
                <a:cs typeface="Times New Roman" panose="02020603050405020304" pitchFamily="18" charset="0"/>
              </a:rPr>
              <a:t>I</a:t>
            </a:r>
            <a:r>
              <a:rPr lang="en-GB" b="1" kern="100" dirty="0">
                <a:effectLst/>
                <a:latin typeface="Times New Roman" panose="02020603050405020304" pitchFamily="18" charset="0"/>
                <a:ea typeface="Calibri" panose="020F0502020204030204" pitchFamily="34" charset="0"/>
                <a:cs typeface="Times New Roman" panose="02020603050405020304" pitchFamily="18" charset="0"/>
              </a:rPr>
              <a:t>nstitutional Role Mapping(Qualitative Analysis)</a:t>
            </a:r>
            <a:endParaRPr lang="en-GB"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Content Placeholder 10">
            <a:extLst>
              <a:ext uri="{FF2B5EF4-FFF2-40B4-BE49-F238E27FC236}">
                <a16:creationId xmlns:a16="http://schemas.microsoft.com/office/drawing/2014/main" id="{C1809E8A-68F1-2DB4-34EE-65D22665C1DF}"/>
              </a:ext>
            </a:extLst>
          </p:cNvPr>
          <p:cNvSpPr>
            <a:spLocks noGrp="1"/>
          </p:cNvSpPr>
          <p:nvPr>
            <p:ph sz="half" idx="2"/>
          </p:nvPr>
        </p:nvSpPr>
        <p:spPr>
          <a:xfrm>
            <a:off x="6172199" y="1897812"/>
            <a:ext cx="5916284" cy="4604686"/>
          </a:xfrm>
          <a:prstGeom prst="rect">
            <a:avLst/>
          </a:prstGeom>
          <a:solidFill>
            <a:schemeClr val="bg1"/>
          </a:solid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7160" tIns="342900" rIns="137160" bIns="68580" numCol="1" spcCol="0" rtlCol="0" fromWordArt="0" anchor="t" anchorCtr="0" forceAA="0" compatLnSpc="1">
            <a:prstTxWarp prst="textNoShape">
              <a:avLst/>
            </a:prstTxWarp>
            <a:noAutofit/>
          </a:bodyPr>
          <a:lstStyle/>
          <a:p>
            <a:pPr marL="285750" lvl="0" indent="-285750">
              <a:lnSpc>
                <a:spcPct val="107000"/>
              </a:lnSpc>
              <a:spcAft>
                <a:spcPts val="800"/>
              </a:spcAft>
              <a:buSzPct val="90000"/>
              <a:buFont typeface="Wingdings" panose="05000000000000000000" pitchFamily="2" charset="2"/>
              <a:buChar char="Ø"/>
              <a:tabLst>
                <a:tab pos="457200" algn="l"/>
              </a:tabLst>
            </a:pPr>
            <a:r>
              <a:rPr lang="en-GB" sz="19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Mapped formal and informal roles of all key actors involved in debt management.</a:t>
            </a:r>
          </a:p>
          <a:p>
            <a:pPr marL="285750" lvl="0" indent="-285750">
              <a:lnSpc>
                <a:spcPct val="107000"/>
              </a:lnSpc>
              <a:spcAft>
                <a:spcPts val="800"/>
              </a:spcAft>
              <a:buSzPct val="100000"/>
              <a:buFont typeface="Wingdings" panose="05000000000000000000" pitchFamily="2" charset="2"/>
              <a:buChar char="Ø"/>
              <a:tabLst>
                <a:tab pos="457200" algn="l"/>
              </a:tabLst>
            </a:pPr>
            <a:r>
              <a:rPr lang="en-GB" sz="19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Assessed overlaps, gaps, and coordination across the debt management process — from origination and planning to approval, contracting, implementation, and oversight.</a:t>
            </a:r>
          </a:p>
          <a:p>
            <a:pPr marL="285750" indent="-285750">
              <a:buFont typeface="Wingdings" panose="05000000000000000000" pitchFamily="2" charset="2"/>
              <a:buChar char="Ø"/>
            </a:pPr>
            <a:r>
              <a:rPr lang="en-GB" sz="19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Helped identify institutional strengths and weaknesses within each country’s debt architecture</a:t>
            </a:r>
            <a:endParaRPr lang="en-US" sz="19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7685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1191C-4EE2-025C-41B0-C6227B88D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BBBD7-2ED1-9D13-FCE5-4A46E2C0EBED}"/>
              </a:ext>
            </a:extLst>
          </p:cNvPr>
          <p:cNvSpPr>
            <a:spLocks noGrp="1"/>
          </p:cNvSpPr>
          <p:nvPr>
            <p:ph type="title"/>
          </p:nvPr>
        </p:nvSpPr>
        <p:spPr>
          <a:xfrm>
            <a:off x="80211" y="94891"/>
            <a:ext cx="12031577" cy="1048476"/>
          </a:xfrm>
          <a:solidFill>
            <a:schemeClr val="accent1">
              <a:lumMod val="75000"/>
            </a:schemeClr>
          </a:solidFill>
        </p:spPr>
        <p:txBody>
          <a:bodyPr>
            <a:normAutofit fontScale="90000"/>
          </a:bodyPr>
          <a:lstStyle/>
          <a:p>
            <a:pPr algn="ctr"/>
            <a:br>
              <a:rPr lang="it-IT" b="1" kern="100" dirty="0">
                <a:latin typeface="Times New Roman" panose="02020603050405020304" pitchFamily="18" charset="0"/>
                <a:ea typeface="Calibri" panose="020F0502020204030204" pitchFamily="34" charset="0"/>
                <a:cs typeface="Times New Roman" panose="02020603050405020304" pitchFamily="18" charset="0"/>
              </a:rPr>
            </a:b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Key Findings - from DSI Analysis</a:t>
            </a:r>
            <a:br>
              <a:rPr lang="en-GB" kern="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br>
            <a:endParaRPr lang="en-GB" dirty="0">
              <a:solidFill>
                <a:schemeClr val="bg1"/>
              </a:solidFill>
              <a:latin typeface="Times New Roman" panose="02020603050405020304" pitchFamily="18" charset="0"/>
              <a:cs typeface="Times New Roman" panose="02020603050405020304" pitchFamily="18" charset="0"/>
            </a:endParaRPr>
          </a:p>
        </p:txBody>
      </p:sp>
      <p:pic>
        <p:nvPicPr>
          <p:cNvPr id="4" name="Content Placeholder 4" descr="A colorful rectangular object with a white background&#10;&#10;AI-generated content may be incorrect.">
            <a:extLst>
              <a:ext uri="{FF2B5EF4-FFF2-40B4-BE49-F238E27FC236}">
                <a16:creationId xmlns:a16="http://schemas.microsoft.com/office/drawing/2014/main" id="{1F2E0847-E412-2444-BCFE-D899A29253F1}"/>
              </a:ext>
            </a:extLst>
          </p:cNvPr>
          <p:cNvPicPr>
            <a:picLocks noChangeAspect="1"/>
          </p:cNvPicPr>
          <p:nvPr/>
        </p:nvPicPr>
        <p:blipFill rotWithShape="1">
          <a:blip r:embed="rId2"/>
          <a:srcRect t="94676"/>
          <a:stretch/>
        </p:blipFill>
        <p:spPr>
          <a:xfrm>
            <a:off x="0" y="6502500"/>
            <a:ext cx="12192000" cy="365127"/>
          </a:xfrm>
          <a:prstGeom prst="rect">
            <a:avLst/>
          </a:prstGeom>
        </p:spPr>
      </p:pic>
      <p:graphicFrame>
        <p:nvGraphicFramePr>
          <p:cNvPr id="7" name="Content Placeholder 4">
            <a:extLst>
              <a:ext uri="{FF2B5EF4-FFF2-40B4-BE49-F238E27FC236}">
                <a16:creationId xmlns:a16="http://schemas.microsoft.com/office/drawing/2014/main" id="{2B42B36F-8C0A-6329-F6BA-D8B82781CB51}"/>
              </a:ext>
            </a:extLst>
          </p:cNvPr>
          <p:cNvGraphicFramePr>
            <a:graphicFrameLocks noGrp="1"/>
          </p:cNvGraphicFramePr>
          <p:nvPr>
            <p:ph idx="1"/>
            <p:extLst>
              <p:ext uri="{D42A27DB-BD31-4B8C-83A1-F6EECF244321}">
                <p14:modId xmlns:p14="http://schemas.microsoft.com/office/powerpoint/2010/main" val="2847365499"/>
              </p:ext>
            </p:extLst>
          </p:nvPr>
        </p:nvGraphicFramePr>
        <p:xfrm>
          <a:off x="210207" y="1313794"/>
          <a:ext cx="11803117" cy="50344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67484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2FFBB-87D2-D688-86A8-E02EA093D1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5EFDE5-4CBB-29E9-9B91-1F4BABCA3288}"/>
              </a:ext>
            </a:extLst>
          </p:cNvPr>
          <p:cNvSpPr>
            <a:spLocks noGrp="1"/>
          </p:cNvSpPr>
          <p:nvPr>
            <p:ph type="title"/>
          </p:nvPr>
        </p:nvSpPr>
        <p:spPr>
          <a:xfrm>
            <a:off x="163902" y="60386"/>
            <a:ext cx="11938958" cy="715992"/>
          </a:xfrm>
          <a:solidFill>
            <a:schemeClr val="accent1">
              <a:lumMod val="75000"/>
            </a:schemeClr>
          </a:solidFill>
        </p:spPr>
        <p:txBody>
          <a:bodyPr>
            <a:normAutofit fontScale="90000"/>
          </a:bodyPr>
          <a:lstStyle/>
          <a:p>
            <a:pPr algn="ctr"/>
            <a:br>
              <a:rPr lang="it-IT" b="1" kern="100" dirty="0">
                <a:latin typeface="Times New Roman" panose="02020603050405020304" pitchFamily="18" charset="0"/>
                <a:ea typeface="Calibri" panose="020F0502020204030204" pitchFamily="34" charset="0"/>
                <a:cs typeface="Times New Roman" panose="02020603050405020304" pitchFamily="18" charset="0"/>
              </a:rPr>
            </a:b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Cont’d: Key Findings- Gaps in Debt Governance</a:t>
            </a:r>
            <a:br>
              <a:rPr lang="en-GB" kern="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br>
            <a:endParaRPr lang="en-GB" dirty="0">
              <a:solidFill>
                <a:schemeClr val="bg1"/>
              </a:solidFill>
              <a:latin typeface="Times New Roman" panose="02020603050405020304" pitchFamily="18" charset="0"/>
              <a:cs typeface="Times New Roman" panose="02020603050405020304" pitchFamily="18" charset="0"/>
            </a:endParaRPr>
          </a:p>
        </p:txBody>
      </p:sp>
      <p:graphicFrame>
        <p:nvGraphicFramePr>
          <p:cNvPr id="7" name="Content Placeholder 4">
            <a:extLst>
              <a:ext uri="{FF2B5EF4-FFF2-40B4-BE49-F238E27FC236}">
                <a16:creationId xmlns:a16="http://schemas.microsoft.com/office/drawing/2014/main" id="{9214390F-9A87-1447-5D0B-C4FC563F3326}"/>
              </a:ext>
            </a:extLst>
          </p:cNvPr>
          <p:cNvGraphicFramePr>
            <a:graphicFrameLocks noGrp="1"/>
          </p:cNvGraphicFramePr>
          <p:nvPr>
            <p:ph sz="half" idx="1"/>
            <p:extLst>
              <p:ext uri="{D42A27DB-BD31-4B8C-83A1-F6EECF244321}">
                <p14:modId xmlns:p14="http://schemas.microsoft.com/office/powerpoint/2010/main" val="2148695381"/>
              </p:ext>
            </p:extLst>
          </p:nvPr>
        </p:nvGraphicFramePr>
        <p:xfrm>
          <a:off x="163902" y="957532"/>
          <a:ext cx="11800936" cy="5544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Content Placeholder 4" descr="A colorful rectangular object with a white background&#10;&#10;AI-generated content may be incorrect.">
            <a:extLst>
              <a:ext uri="{FF2B5EF4-FFF2-40B4-BE49-F238E27FC236}">
                <a16:creationId xmlns:a16="http://schemas.microsoft.com/office/drawing/2014/main" id="{27B646C5-BB18-A7F1-1B53-1905936E7190}"/>
              </a:ext>
            </a:extLst>
          </p:cNvPr>
          <p:cNvPicPr>
            <a:picLocks noChangeAspect="1"/>
          </p:cNvPicPr>
          <p:nvPr/>
        </p:nvPicPr>
        <p:blipFill rotWithShape="1">
          <a:blip r:embed="rId7"/>
          <a:srcRect t="94676"/>
          <a:stretch/>
        </p:blipFill>
        <p:spPr>
          <a:xfrm>
            <a:off x="0" y="6502500"/>
            <a:ext cx="12192000" cy="365127"/>
          </a:xfrm>
          <a:prstGeom prst="rect">
            <a:avLst/>
          </a:prstGeom>
        </p:spPr>
      </p:pic>
    </p:spTree>
    <p:extLst>
      <p:ext uri="{BB962C8B-B14F-4D97-AF65-F5344CB8AC3E}">
        <p14:creationId xmlns:p14="http://schemas.microsoft.com/office/powerpoint/2010/main" val="2163114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206C5-1333-4774-A537-4A9DB0430BD0}"/>
              </a:ext>
            </a:extLst>
          </p:cNvPr>
          <p:cNvSpPr>
            <a:spLocks noGrp="1"/>
          </p:cNvSpPr>
          <p:nvPr>
            <p:ph type="title"/>
          </p:nvPr>
        </p:nvSpPr>
        <p:spPr>
          <a:xfrm>
            <a:off x="80211" y="94891"/>
            <a:ext cx="12031577" cy="1048476"/>
          </a:xfrm>
          <a:solidFill>
            <a:schemeClr val="accent1">
              <a:lumMod val="75000"/>
            </a:schemeClr>
          </a:solidFill>
        </p:spPr>
        <p:txBody>
          <a:bodyPr>
            <a:normAutofit fontScale="90000"/>
          </a:bodyPr>
          <a:lstStyle/>
          <a:p>
            <a:pPr algn="ctr"/>
            <a:br>
              <a:rPr lang="it-IT" b="1" kern="100" dirty="0">
                <a:latin typeface="Times New Roman" panose="02020603050405020304" pitchFamily="18" charset="0"/>
                <a:ea typeface="Calibri" panose="020F0502020204030204" pitchFamily="34" charset="0"/>
                <a:cs typeface="Times New Roman" panose="02020603050405020304" pitchFamily="18" charset="0"/>
              </a:rPr>
            </a:br>
            <a:r>
              <a:rPr lang="it-IT"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Key Policy Recommendations </a:t>
            </a:r>
            <a:br>
              <a:rPr lang="en-GB" kern="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br>
            <a:endParaRPr lang="en-GB" dirty="0">
              <a:solidFill>
                <a:schemeClr val="bg1"/>
              </a:solidFill>
              <a:latin typeface="Times New Roman" panose="02020603050405020304" pitchFamily="18" charset="0"/>
              <a:cs typeface="Times New Roman" panose="02020603050405020304" pitchFamily="18" charset="0"/>
            </a:endParaRPr>
          </a:p>
        </p:txBody>
      </p:sp>
      <p:graphicFrame>
        <p:nvGraphicFramePr>
          <p:cNvPr id="6" name="Content Placeholder 2">
            <a:extLst>
              <a:ext uri="{FF2B5EF4-FFF2-40B4-BE49-F238E27FC236}">
                <a16:creationId xmlns:a16="http://schemas.microsoft.com/office/drawing/2014/main" id="{BD6A469E-B426-55F0-5D2F-34F59DD0C568}"/>
              </a:ext>
            </a:extLst>
          </p:cNvPr>
          <p:cNvGraphicFramePr>
            <a:graphicFrameLocks noGrp="1"/>
          </p:cNvGraphicFramePr>
          <p:nvPr>
            <p:ph idx="1"/>
            <p:extLst>
              <p:ext uri="{D42A27DB-BD31-4B8C-83A1-F6EECF244321}">
                <p14:modId xmlns:p14="http://schemas.microsoft.com/office/powerpoint/2010/main" val="1234901991"/>
              </p:ext>
            </p:extLst>
          </p:nvPr>
        </p:nvGraphicFramePr>
        <p:xfrm>
          <a:off x="80211" y="1208705"/>
          <a:ext cx="12031577" cy="52093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Content Placeholder 4" descr="A colorful rectangular object with a white background&#10;&#10;AI-generated content may be incorrect.">
            <a:extLst>
              <a:ext uri="{FF2B5EF4-FFF2-40B4-BE49-F238E27FC236}">
                <a16:creationId xmlns:a16="http://schemas.microsoft.com/office/drawing/2014/main" id="{B07F44F6-6D4C-44FA-AC40-20F1F7E8E75E}"/>
              </a:ext>
            </a:extLst>
          </p:cNvPr>
          <p:cNvPicPr>
            <a:picLocks noChangeAspect="1"/>
          </p:cNvPicPr>
          <p:nvPr/>
        </p:nvPicPr>
        <p:blipFill rotWithShape="1">
          <a:blip r:embed="rId7"/>
          <a:srcRect t="94676"/>
          <a:stretch/>
        </p:blipFill>
        <p:spPr>
          <a:xfrm>
            <a:off x="0" y="6502500"/>
            <a:ext cx="12192000" cy="365127"/>
          </a:xfrm>
          <a:prstGeom prst="rect">
            <a:avLst/>
          </a:prstGeom>
        </p:spPr>
      </p:pic>
    </p:spTree>
    <p:extLst>
      <p:ext uri="{BB962C8B-B14F-4D97-AF65-F5344CB8AC3E}">
        <p14:creationId xmlns:p14="http://schemas.microsoft.com/office/powerpoint/2010/main" val="1206820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483dba53-7734-44b0-a8e9-8dd24ce872c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3F009AA20B2ED4399E9C39C77341190" ma:contentTypeVersion="15" ma:contentTypeDescription="Create a new document." ma:contentTypeScope="" ma:versionID="e51c0e6a976e31a83e840c0bd05819be">
  <xsd:schema xmlns:xsd="http://www.w3.org/2001/XMLSchema" xmlns:xs="http://www.w3.org/2001/XMLSchema" xmlns:p="http://schemas.microsoft.com/office/2006/metadata/properties" xmlns:ns3="483dba53-7734-44b0-a8e9-8dd24ce872c9" xmlns:ns4="c7d0f312-d748-48d1-b1de-9d5105df2206" targetNamespace="http://schemas.microsoft.com/office/2006/metadata/properties" ma:root="true" ma:fieldsID="cbd2116a1f1963a2b4ca6db55099263a" ns3:_="" ns4:_="">
    <xsd:import namespace="483dba53-7734-44b0-a8e9-8dd24ce872c9"/>
    <xsd:import namespace="c7d0f312-d748-48d1-b1de-9d5105df220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3dba53-7734-44b0-a8e9-8dd24ce872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7d0f312-d748-48d1-b1de-9d5105df220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E94AD6-F46A-4C53-9E59-89117639EB21}">
  <ds:schemaRefs>
    <ds:schemaRef ds:uri="http://schemas.microsoft.com/sharepoint/v3/contenttype/forms"/>
  </ds:schemaRefs>
</ds:datastoreItem>
</file>

<file path=customXml/itemProps2.xml><?xml version="1.0" encoding="utf-8"?>
<ds:datastoreItem xmlns:ds="http://schemas.openxmlformats.org/officeDocument/2006/customXml" ds:itemID="{C11610FB-6B60-430A-AF7F-2F73E6063DBE}">
  <ds:schemaRefs>
    <ds:schemaRef ds:uri="http://purl.org/dc/elements/1.1/"/>
    <ds:schemaRef ds:uri="http://schemas.microsoft.com/office/2006/metadata/properties"/>
    <ds:schemaRef ds:uri="c7d0f312-d748-48d1-b1de-9d5105df2206"/>
    <ds:schemaRef ds:uri="http://purl.org/dc/terms/"/>
    <ds:schemaRef ds:uri="http://schemas.openxmlformats.org/package/2006/metadata/core-properties"/>
    <ds:schemaRef ds:uri="483dba53-7734-44b0-a8e9-8dd24ce872c9"/>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C033DA6C-8452-4A89-8703-C94BDCE100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3dba53-7734-44b0-a8e9-8dd24ce872c9"/>
    <ds:schemaRef ds:uri="c7d0f312-d748-48d1-b1de-9d5105df22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8b77875e-5908-45a0-9cb4-dec9ae074618}"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otalTime>12766</TotalTime>
  <Words>1633</Words>
  <Application>Microsoft Office PowerPoint</Application>
  <PresentationFormat>Widescreen</PresentationFormat>
  <Paragraphs>101</Paragraphs>
  <Slides>11</Slides>
  <Notes>4</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11</vt:i4>
      </vt:variant>
    </vt:vector>
  </HeadingPairs>
  <TitlesOfParts>
    <vt:vector size="21" baseType="lpstr">
      <vt:lpstr>Aptos</vt:lpstr>
      <vt:lpstr>Arial</vt:lpstr>
      <vt:lpstr>Calibri</vt:lpstr>
      <vt:lpstr>Calibri Light</vt:lpstr>
      <vt:lpstr>Lucida Sans</vt:lpstr>
      <vt:lpstr>Times New Roman</vt:lpstr>
      <vt:lpstr>Wingdings</vt:lpstr>
      <vt:lpstr>Office Theme</vt:lpstr>
      <vt:lpstr>Office Theme</vt:lpstr>
      <vt:lpstr>1_Office Theme</vt:lpstr>
      <vt:lpstr>  Economic Governance Report-III  Assessment of Institutional Governance of Public Debt in Africa  COM2026-Side Event on “Leveraging Data and Technology to Strengthen Domestic Resource Mobilization and Debt Governance in Africa”, March, 31ST 2026 By: Gamal Ibrahim,  Chief, Macroeconomic Analysis, Institutions and Economic Governance Section, MFGD, UNECA       </vt:lpstr>
      <vt:lpstr>Rethinking Global Debt Sustainability</vt:lpstr>
      <vt:lpstr>Debt Governance: The Foundation of Sustainable Borrowing</vt:lpstr>
      <vt:lpstr>      Objectives of the Report        </vt:lpstr>
      <vt:lpstr>PowerPoint Presentation</vt:lpstr>
      <vt:lpstr>      Methodology Overview        </vt:lpstr>
      <vt:lpstr> Key Findings - from DSI Analysis </vt:lpstr>
      <vt:lpstr> Cont’d: Key Findings- Gaps in Debt Governance </vt:lpstr>
      <vt:lpstr> Key Policy Recommendations  </vt:lpstr>
      <vt:lpstr>      Cont’d: National debt governance is only “ half the battle”: GFA needs to be reformed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and Governance Division  Macroeconomic Analysis Section; Economic Governance and Public Finance Section; Development Planning Section</dc:title>
  <dc:creator>Bartholomew Armah</dc:creator>
  <cp:lastModifiedBy>EGPFS</cp:lastModifiedBy>
  <cp:revision>368</cp:revision>
  <dcterms:created xsi:type="dcterms:W3CDTF">2021-07-06T08:28:28Z</dcterms:created>
  <dcterms:modified xsi:type="dcterms:W3CDTF">2026-03-29T18:22:40Z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0x01010043F009AA20B2ED4399E9C39C77341190</vt:lpwstr>
  </property>
</Properties>
</file>