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3.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4.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5.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notesSlides/notesSlide6.xml" ContentType="application/vnd.openxmlformats-officedocument.presentationml.notesSlide+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notesSlides/notesSlide7.xml" ContentType="application/vnd.openxmlformats-officedocument.presentationml.notesSlid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notesSlides/notesSlide8.xml" ContentType="application/vnd.openxmlformats-officedocument.presentationml.notesSlide+xml"/>
  <Override PartName="/ppt/tags/tag344.xml" ContentType="application/vnd.openxmlformats-officedocument.presentationml.tags+xml"/>
  <Override PartName="/ppt/tags/tag345.xml" ContentType="application/vnd.openxmlformats-officedocument.presentationml.tags+xml"/>
  <Override PartName="/ppt/notesSlides/notesSlide9.xml" ContentType="application/vnd.openxmlformats-officedocument.presentationml.notesSlide+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notesSlides/notesSlide10.xml" ContentType="application/vnd.openxmlformats-officedocument.presentationml.notesSlide+xml"/>
  <Override PartName="/ppt/tags/tag390.xml" ContentType="application/vnd.openxmlformats-officedocument.presentationml.tags+xml"/>
  <Override PartName="/ppt/tags/tag391.xml" ContentType="application/vnd.openxmlformats-officedocument.presentationml.tags+xml"/>
  <Override PartName="/ppt/notesSlides/notesSlide11.xml" ContentType="application/vnd.openxmlformats-officedocument.presentationml.notesSlide+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notesSlides/notesSlide12.xml" ContentType="application/vnd.openxmlformats-officedocument.presentationml.notesSlide+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74" r:id="rId8"/>
    <p:sldMasterId id="2147483691" r:id="rId9"/>
  </p:sldMasterIdLst>
  <p:notesMasterIdLst>
    <p:notesMasterId r:id="rId37"/>
  </p:notesMasterIdLst>
  <p:handoutMasterIdLst>
    <p:handoutMasterId r:id="rId38"/>
  </p:handoutMasterIdLst>
  <p:sldIdLst>
    <p:sldId id="256" r:id="rId10"/>
    <p:sldId id="2147481612" r:id="rId11"/>
    <p:sldId id="2147481583" r:id="rId12"/>
    <p:sldId id="2147481611" r:id="rId13"/>
    <p:sldId id="2147482083" r:id="rId14"/>
    <p:sldId id="2147481585" r:id="rId15"/>
    <p:sldId id="2147481613" r:id="rId16"/>
    <p:sldId id="2147482687" r:id="rId17"/>
    <p:sldId id="2147482469" r:id="rId18"/>
    <p:sldId id="2147482630" r:id="rId19"/>
    <p:sldId id="2147482512" r:id="rId20"/>
    <p:sldId id="2147482447" r:id="rId21"/>
    <p:sldId id="2147482448" r:id="rId22"/>
    <p:sldId id="2147482520" r:id="rId23"/>
    <p:sldId id="2147482524" r:id="rId24"/>
    <p:sldId id="2147482223" r:id="rId25"/>
    <p:sldId id="2147482612" r:id="rId26"/>
    <p:sldId id="2147482602" r:id="rId27"/>
    <p:sldId id="2147482533" r:id="rId28"/>
    <p:sldId id="2147482470" r:id="rId29"/>
    <p:sldId id="2147482516" r:id="rId30"/>
    <p:sldId id="2147482686" r:id="rId31"/>
    <p:sldId id="2147482485" r:id="rId32"/>
    <p:sldId id="2147481588" r:id="rId33"/>
    <p:sldId id="2147482465" r:id="rId34"/>
    <p:sldId id="2147482610" r:id="rId35"/>
    <p:sldId id="326" r:id="rId36"/>
  </p:sldIdLst>
  <p:sldSz cx="12192000" cy="6858000"/>
  <p:notesSz cx="6858000" cy="9144000"/>
  <p:custDataLst>
    <p:tags r:id="rId3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EE0E0E-6D85-C9D8-BA86-7B0A9F4BC3E1}" name="Landry Dongmo Tsague" initials="LDT" userId="S::ltsague@unicef.org::f1d6c6fc-7cd0-4bbc-a5df-e3499c9233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853A"/>
    <a:srgbClr val="B4A269"/>
    <a:srgbClr val="EBABAB"/>
    <a:srgbClr val="9F2525"/>
    <a:srgbClr val="E1B955"/>
    <a:srgbClr val="F1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79"/>
    <p:restoredTop sz="94626"/>
  </p:normalViewPr>
  <p:slideViewPr>
    <p:cSldViewPr snapToGrid="0">
      <p:cViewPr varScale="1">
        <p:scale>
          <a:sx n="62" d="100"/>
          <a:sy n="62" d="100"/>
        </p:scale>
        <p:origin x="284" y="28"/>
      </p:cViewPr>
      <p:guideLst>
        <p:guide orient="horz" pos="2160"/>
        <p:guide pos="3840"/>
      </p:guideLst>
    </p:cSldViewPr>
  </p:slideViewPr>
  <p:notesTextViewPr>
    <p:cViewPr>
      <p:scale>
        <a:sx n="1" d="1"/>
        <a:sy n="1" d="1"/>
      </p:scale>
      <p:origin x="0" y="0"/>
    </p:cViewPr>
  </p:notesTextViewPr>
  <p:sorterViewPr>
    <p:cViewPr varScale="1">
      <p:scale>
        <a:sx n="1" d="1"/>
        <a:sy n="1" d="1"/>
      </p:scale>
      <p:origin x="0" y="-970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88162672476398E-2"/>
          <c:y val="3.0232558139534883E-2"/>
          <c:w val="0.96223674655047209"/>
          <c:h val="0.93953488372093019"/>
        </c:manualLayout>
      </c:layout>
      <c:areaChart>
        <c:grouping val="stacked"/>
        <c:varyColors val="0"/>
        <c:ser>
          <c:idx val="0"/>
          <c:order val="0"/>
          <c:spPr>
            <a:solidFill>
              <a:schemeClr val="accent1"/>
            </a:solidFill>
            <a:ln w="9525" algn="ctr">
              <a:solidFill>
                <a:schemeClr val="bg1"/>
              </a:solidFill>
              <a:prstDash val="solid"/>
            </a:ln>
          </c:spPr>
          <c:dLbls>
            <c:dLbl>
              <c:idx val="9"/>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CH"/>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F56-4C87-983D-75570420BFAB}"/>
                </c:ext>
              </c:extLst>
            </c:dLbl>
            <c:dLbl>
              <c:idx val="19"/>
              <c:layout>
                <c:manualLayout>
                  <c:x val="-2.4328249818445898E-2"/>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CH"/>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F56-4C87-983D-75570420BF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1</c:v>
                </c:pt>
                <c:pt idx="1">
                  <c:v>4.2222222222222223</c:v>
                </c:pt>
                <c:pt idx="2">
                  <c:v>7.4444444444444438</c:v>
                </c:pt>
                <c:pt idx="3">
                  <c:v>10.666666666666664</c:v>
                </c:pt>
                <c:pt idx="4">
                  <c:v>13.888888888888889</c:v>
                </c:pt>
                <c:pt idx="5">
                  <c:v>17.111111111111111</c:v>
                </c:pt>
                <c:pt idx="6">
                  <c:v>20.333333333333332</c:v>
                </c:pt>
                <c:pt idx="7">
                  <c:v>23.555555555555554</c:v>
                </c:pt>
                <c:pt idx="8">
                  <c:v>26.777777777777779</c:v>
                </c:pt>
                <c:pt idx="9">
                  <c:v>30</c:v>
                </c:pt>
                <c:pt idx="10">
                  <c:v>32.999999999999993</c:v>
                </c:pt>
                <c:pt idx="11">
                  <c:v>36</c:v>
                </c:pt>
                <c:pt idx="12">
                  <c:v>39</c:v>
                </c:pt>
                <c:pt idx="13">
                  <c:v>42</c:v>
                </c:pt>
                <c:pt idx="14">
                  <c:v>44.999999999999993</c:v>
                </c:pt>
                <c:pt idx="15">
                  <c:v>48</c:v>
                </c:pt>
                <c:pt idx="16">
                  <c:v>51</c:v>
                </c:pt>
                <c:pt idx="17">
                  <c:v>54</c:v>
                </c:pt>
                <c:pt idx="18">
                  <c:v>57.000000000000007</c:v>
                </c:pt>
                <c:pt idx="19">
                  <c:v>60</c:v>
                </c:pt>
              </c:numCache>
            </c:numRef>
          </c:val>
          <c:extLst>
            <c:ext xmlns:c16="http://schemas.microsoft.com/office/drawing/2014/chart" uri="{C3380CC4-5D6E-409C-BE32-E72D297353CC}">
              <c16:uniqueId val="{00000002-8F56-4C87-983D-75570420BFAB}"/>
            </c:ext>
          </c:extLst>
        </c:ser>
        <c:ser>
          <c:idx val="1"/>
          <c:order val="1"/>
          <c:spPr>
            <a:solidFill>
              <a:srgbClr val="E6E6E6"/>
            </a:solidFill>
            <a:ln w="9525" algn="ctr">
              <a:solidFill>
                <a:schemeClr val="bg1"/>
              </a:solidFill>
              <a:prstDash val="solid"/>
            </a:ln>
          </c:spPr>
          <c:dLbls>
            <c:dLbl>
              <c:idx val="0"/>
              <c:layout>
                <c:manualLayout>
                  <c:x val="2.4328249818445898E-2"/>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CH"/>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F56-4C87-983D-75570420BFAB}"/>
                </c:ext>
              </c:extLst>
            </c:dLbl>
            <c:dLbl>
              <c:idx val="9"/>
              <c:layout>
                <c:manualLayout>
                  <c:x val="0"/>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CH"/>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F56-4C87-983D-75570420BFAB}"/>
                </c:ext>
              </c:extLst>
            </c:dLbl>
            <c:dLbl>
              <c:idx val="19"/>
              <c:layout>
                <c:manualLayout>
                  <c:x val="-2.4328249818445898E-2"/>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CH"/>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F56-4C87-983D-75570420BF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Sheet1!$A$2:$T$2</c:f>
              <c:numCache>
                <c:formatCode>General</c:formatCode>
                <c:ptCount val="20"/>
                <c:pt idx="0">
                  <c:v>99</c:v>
                </c:pt>
                <c:pt idx="1">
                  <c:v>95.777777777777771</c:v>
                </c:pt>
                <c:pt idx="2">
                  <c:v>92.555555555555557</c:v>
                </c:pt>
                <c:pt idx="3">
                  <c:v>89.333333333333329</c:v>
                </c:pt>
                <c:pt idx="4">
                  <c:v>86.111111111111114</c:v>
                </c:pt>
                <c:pt idx="5">
                  <c:v>82.888888888888886</c:v>
                </c:pt>
                <c:pt idx="6">
                  <c:v>79.666666666666657</c:v>
                </c:pt>
                <c:pt idx="7">
                  <c:v>76.444444444444443</c:v>
                </c:pt>
                <c:pt idx="8">
                  <c:v>73.222222222222229</c:v>
                </c:pt>
                <c:pt idx="9">
                  <c:v>70</c:v>
                </c:pt>
                <c:pt idx="10">
                  <c:v>67</c:v>
                </c:pt>
                <c:pt idx="11">
                  <c:v>64</c:v>
                </c:pt>
                <c:pt idx="12">
                  <c:v>61</c:v>
                </c:pt>
                <c:pt idx="13">
                  <c:v>58.000000000000007</c:v>
                </c:pt>
                <c:pt idx="14">
                  <c:v>55.000000000000007</c:v>
                </c:pt>
                <c:pt idx="15">
                  <c:v>52</c:v>
                </c:pt>
                <c:pt idx="16">
                  <c:v>49</c:v>
                </c:pt>
                <c:pt idx="17">
                  <c:v>46</c:v>
                </c:pt>
                <c:pt idx="18">
                  <c:v>42.999999999999993</c:v>
                </c:pt>
                <c:pt idx="19">
                  <c:v>40</c:v>
                </c:pt>
              </c:numCache>
            </c:numRef>
          </c:val>
          <c:extLst>
            <c:ext xmlns:c16="http://schemas.microsoft.com/office/drawing/2014/chart" uri="{C3380CC4-5D6E-409C-BE32-E72D297353CC}">
              <c16:uniqueId val="{00000006-8F56-4C87-983D-75570420BFAB}"/>
            </c:ext>
          </c:extLst>
        </c:ser>
        <c:dLbls>
          <c:showLegendKey val="0"/>
          <c:showVal val="0"/>
          <c:showCatName val="0"/>
          <c:showSerName val="0"/>
          <c:showPercent val="0"/>
          <c:showBubbleSize val="0"/>
        </c:dLbls>
        <c:axId val="1851909183"/>
        <c:axId val="1"/>
      </c:areaChart>
      <c:catAx>
        <c:axId val="185190918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1851909183"/>
        <c:crosses val="min"/>
        <c:crossBetween val="midCat"/>
        <c:majorUnit val="20"/>
      </c:valAx>
    </c:plotArea>
    <c:plotVisOnly val="0"/>
    <c:dispBlanksAs val="zero"/>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888600194868465E-2"/>
          <c:y val="3.0232558139534883E-2"/>
          <c:w val="0.96622279961026303"/>
          <c:h val="0.93953488372093019"/>
        </c:manualLayout>
      </c:layout>
      <c:scatterChart>
        <c:scatterStyle val="lineMarker"/>
        <c:varyColors val="0"/>
        <c:ser>
          <c:idx val="0"/>
          <c:order val="0"/>
          <c:spPr>
            <a:ln w="25400" algn="ctr">
              <a:solidFill>
                <a:schemeClr val="accent1"/>
              </a:solidFill>
              <a:prstDash val="solid"/>
            </a:ln>
          </c:spPr>
          <c:marker>
            <c:symbol val="none"/>
          </c:marker>
          <c:xVal>
            <c:numRef>
              <c:f>Sheet1!$A$1:$T$1</c:f>
              <c:numCache>
                <c:formatCode>General</c:formatCode>
                <c:ptCount val="20"/>
                <c:pt idx="0">
                  <c:v>18628</c:v>
                </c:pt>
                <c:pt idx="1">
                  <c:v>18993</c:v>
                </c:pt>
                <c:pt idx="2">
                  <c:v>19358</c:v>
                </c:pt>
                <c:pt idx="3">
                  <c:v>19723</c:v>
                </c:pt>
                <c:pt idx="4">
                  <c:v>20089</c:v>
                </c:pt>
                <c:pt idx="5">
                  <c:v>20454</c:v>
                </c:pt>
                <c:pt idx="6">
                  <c:v>20819</c:v>
                </c:pt>
                <c:pt idx="7">
                  <c:v>21184</c:v>
                </c:pt>
                <c:pt idx="8">
                  <c:v>21550</c:v>
                </c:pt>
                <c:pt idx="9">
                  <c:v>21915</c:v>
                </c:pt>
                <c:pt idx="10">
                  <c:v>22280</c:v>
                </c:pt>
                <c:pt idx="11">
                  <c:v>22645</c:v>
                </c:pt>
                <c:pt idx="12">
                  <c:v>23011</c:v>
                </c:pt>
                <c:pt idx="13">
                  <c:v>23376</c:v>
                </c:pt>
                <c:pt idx="14">
                  <c:v>23741</c:v>
                </c:pt>
                <c:pt idx="15">
                  <c:v>24106</c:v>
                </c:pt>
                <c:pt idx="16">
                  <c:v>24472</c:v>
                </c:pt>
                <c:pt idx="17">
                  <c:v>24837</c:v>
                </c:pt>
                <c:pt idx="18">
                  <c:v>25202</c:v>
                </c:pt>
                <c:pt idx="19">
                  <c:v>25567</c:v>
                </c:pt>
              </c:numCache>
            </c:numRef>
          </c:xVal>
          <c:yVal>
            <c:numRef>
              <c:f>Sheet1!$A$2:$T$2</c:f>
              <c:numCache>
                <c:formatCode>General</c:formatCode>
                <c:ptCount val="20"/>
                <c:pt idx="9">
                  <c:v>1.35</c:v>
                </c:pt>
                <c:pt idx="10">
                  <c:v>1.3150191675794085</c:v>
                </c:pt>
                <c:pt idx="11">
                  <c:v>1.2800383351588172</c:v>
                </c:pt>
                <c:pt idx="12">
                  <c:v>1.244961664841183</c:v>
                </c:pt>
                <c:pt idx="13">
                  <c:v>1.2099808324205914</c:v>
                </c:pt>
                <c:pt idx="14">
                  <c:v>1.175</c:v>
                </c:pt>
                <c:pt idx="15">
                  <c:v>1.1400191675794087</c:v>
                </c:pt>
                <c:pt idx="16">
                  <c:v>1.1049424972617743</c:v>
                </c:pt>
                <c:pt idx="17">
                  <c:v>1.0699616648411829</c:v>
                </c:pt>
                <c:pt idx="18">
                  <c:v>1.0349808324205916</c:v>
                </c:pt>
                <c:pt idx="19">
                  <c:v>1</c:v>
                </c:pt>
              </c:numCache>
            </c:numRef>
          </c:yVal>
          <c:smooth val="1"/>
          <c:extLst>
            <c:ext xmlns:c16="http://schemas.microsoft.com/office/drawing/2014/chart" uri="{C3380CC4-5D6E-409C-BE32-E72D297353CC}">
              <c16:uniqueId val="{00000000-6D37-49EA-8B13-159B9B7816F4}"/>
            </c:ext>
          </c:extLst>
        </c:ser>
        <c:ser>
          <c:idx val="1"/>
          <c:order val="1"/>
          <c:spPr>
            <a:ln w="25400" algn="ctr">
              <a:solidFill>
                <a:srgbClr val="E6E6E6"/>
              </a:solidFill>
              <a:prstDash val="solid"/>
            </a:ln>
          </c:spPr>
          <c:marker>
            <c:symbol val="none"/>
          </c:marker>
          <c:xVal>
            <c:numRef>
              <c:f>Sheet1!$A$1:$T$1</c:f>
              <c:numCache>
                <c:formatCode>General</c:formatCode>
                <c:ptCount val="20"/>
                <c:pt idx="0">
                  <c:v>18628</c:v>
                </c:pt>
                <c:pt idx="1">
                  <c:v>18993</c:v>
                </c:pt>
                <c:pt idx="2">
                  <c:v>19358</c:v>
                </c:pt>
                <c:pt idx="3">
                  <c:v>19723</c:v>
                </c:pt>
                <c:pt idx="4">
                  <c:v>20089</c:v>
                </c:pt>
                <c:pt idx="5">
                  <c:v>20454</c:v>
                </c:pt>
                <c:pt idx="6">
                  <c:v>20819</c:v>
                </c:pt>
                <c:pt idx="7">
                  <c:v>21184</c:v>
                </c:pt>
                <c:pt idx="8">
                  <c:v>21550</c:v>
                </c:pt>
                <c:pt idx="9">
                  <c:v>21915</c:v>
                </c:pt>
                <c:pt idx="10">
                  <c:v>22280</c:v>
                </c:pt>
                <c:pt idx="11">
                  <c:v>22645</c:v>
                </c:pt>
                <c:pt idx="12">
                  <c:v>23011</c:v>
                </c:pt>
                <c:pt idx="13">
                  <c:v>23376</c:v>
                </c:pt>
                <c:pt idx="14">
                  <c:v>23741</c:v>
                </c:pt>
                <c:pt idx="15">
                  <c:v>24106</c:v>
                </c:pt>
                <c:pt idx="16">
                  <c:v>24472</c:v>
                </c:pt>
                <c:pt idx="17">
                  <c:v>24837</c:v>
                </c:pt>
                <c:pt idx="18">
                  <c:v>25202</c:v>
                </c:pt>
                <c:pt idx="19">
                  <c:v>25567</c:v>
                </c:pt>
              </c:numCache>
            </c:numRef>
          </c:xVal>
          <c:yVal>
            <c:numRef>
              <c:f>Sheet1!$A$3:$T$3</c:f>
              <c:numCache>
                <c:formatCode>General</c:formatCode>
                <c:ptCount val="20"/>
                <c:pt idx="0">
                  <c:v>1.5</c:v>
                </c:pt>
                <c:pt idx="1">
                  <c:v>1.4736993803141663</c:v>
                </c:pt>
                <c:pt idx="2">
                  <c:v>1.4473987606283325</c:v>
                </c:pt>
                <c:pt idx="3">
                  <c:v>1.421098140942499</c:v>
                </c:pt>
                <c:pt idx="4">
                  <c:v>1.3947254647643752</c:v>
                </c:pt>
                <c:pt idx="5">
                  <c:v>1.3684248450785415</c:v>
                </c:pt>
                <c:pt idx="6">
                  <c:v>1.3421242253927079</c:v>
                </c:pt>
                <c:pt idx="7">
                  <c:v>1.3158236057068742</c:v>
                </c:pt>
                <c:pt idx="8">
                  <c:v>1.2894509295287506</c:v>
                </c:pt>
                <c:pt idx="9">
                  <c:v>1.2631503098429169</c:v>
                </c:pt>
                <c:pt idx="10">
                  <c:v>1.2368496901570831</c:v>
                </c:pt>
                <c:pt idx="11">
                  <c:v>1.2105490704712494</c:v>
                </c:pt>
                <c:pt idx="12">
                  <c:v>1.1841763942931258</c:v>
                </c:pt>
                <c:pt idx="13">
                  <c:v>1.1578757746072921</c:v>
                </c:pt>
                <c:pt idx="14">
                  <c:v>1.1315751549214585</c:v>
                </c:pt>
                <c:pt idx="15">
                  <c:v>1.1052745352356248</c:v>
                </c:pt>
                <c:pt idx="16">
                  <c:v>1.078901859057501</c:v>
                </c:pt>
                <c:pt idx="17">
                  <c:v>1.0526012393716675</c:v>
                </c:pt>
                <c:pt idx="18">
                  <c:v>1.0263006196858337</c:v>
                </c:pt>
                <c:pt idx="19">
                  <c:v>1</c:v>
                </c:pt>
              </c:numCache>
            </c:numRef>
          </c:yVal>
          <c:smooth val="0"/>
          <c:extLst>
            <c:ext xmlns:c16="http://schemas.microsoft.com/office/drawing/2014/chart" uri="{C3380CC4-5D6E-409C-BE32-E72D297353CC}">
              <c16:uniqueId val="{00000001-6D37-49EA-8B13-159B9B7816F4}"/>
            </c:ext>
          </c:extLst>
        </c:ser>
        <c:dLbls>
          <c:showLegendKey val="0"/>
          <c:showVal val="0"/>
          <c:showCatName val="0"/>
          <c:showSerName val="0"/>
          <c:showPercent val="0"/>
          <c:showBubbleSize val="0"/>
        </c:dLbls>
        <c:axId val="200112223"/>
        <c:axId val="1"/>
      </c:scatterChart>
      <c:valAx>
        <c:axId val="200112223"/>
        <c:scaling>
          <c:orientation val="minMax"/>
          <c:max val="25567"/>
          <c:min val="18262"/>
        </c:scaling>
        <c:delete val="0"/>
        <c:axPos val="b"/>
        <c:majorGridlines>
          <c:spPr>
            <a:ln>
              <a:noFill/>
            </a:ln>
          </c:spPr>
        </c:majorGridlines>
        <c:numFmt formatCode="General" sourceLinked="1"/>
        <c:majorTickMark val="none"/>
        <c:minorTickMark val="none"/>
        <c:tickLblPos val="none"/>
        <c:spPr>
          <a:ln w="9525" algn="ctr">
            <a:solidFill>
              <a:schemeClr val="tx1"/>
            </a:solidFill>
            <a:prstDash val="solid"/>
          </a:ln>
        </c:spPr>
        <c:crossAx val="1"/>
        <c:crosses val="min"/>
        <c:crossBetween val="midCat"/>
      </c:valAx>
      <c:valAx>
        <c:axId val="1"/>
        <c:scaling>
          <c:orientation val="minMax"/>
          <c:max val="4"/>
          <c:min val="0.5"/>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200112223"/>
        <c:crosses val="min"/>
        <c:crossBetween val="midCat"/>
        <c:majorUnit val="0.5"/>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F40CE6-3997-435F-AEEE-EC5CEF82027C}" type="datetimeFigureOut">
              <a:rPr lang="en-CA" smtClean="0"/>
              <a:t>2024-05-14</a:t>
            </a:fld>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A6CFC7-A22B-41F5-9360-7C6C1F6236C8}" type="slidenum">
              <a:rPr lang="en-CA" smtClean="0"/>
              <a:t>‹#›</a:t>
            </a:fld>
            <a:endParaRPr lang="en-CA"/>
          </a:p>
        </p:txBody>
      </p:sp>
    </p:spTree>
    <p:extLst>
      <p:ext uri="{BB962C8B-B14F-4D97-AF65-F5344CB8AC3E}">
        <p14:creationId xmlns:p14="http://schemas.microsoft.com/office/powerpoint/2010/main" val="68542731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39DC6-22AC-49B0-9AA6-208320700C11}" type="datetimeFigureOut">
              <a:rPr lang="en-US" smtClean="0"/>
              <a:t>5/14/2024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Guidance and recommendations on the development of proposed new International legal Instrument on Pandemic Preparedness and Response</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01D24E-BADE-4347-9F6D-195169569486}" type="slidenum">
              <a:rPr lang="en-US" smtClean="0"/>
              <a:t>‹#›</a:t>
            </a:fld>
            <a:endParaRPr lang="en-US"/>
          </a:p>
        </p:txBody>
      </p:sp>
    </p:spTree>
    <p:extLst>
      <p:ext uri="{BB962C8B-B14F-4D97-AF65-F5344CB8AC3E}">
        <p14:creationId xmlns:p14="http://schemas.microsoft.com/office/powerpoint/2010/main" val="58484625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6" name="Header Placeholder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684270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14 May 2024</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a:endParaRPr>
          </a:p>
        </p:txBody>
      </p:sp>
    </p:spTree>
    <p:extLst>
      <p:ext uri="{BB962C8B-B14F-4D97-AF65-F5344CB8AC3E}">
        <p14:creationId xmlns:p14="http://schemas.microsoft.com/office/powerpoint/2010/main" val="101677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98DFB31-011F-4EC0-B8C5-EF9A2BAACE7A}"/>
              </a:ext>
            </a:extLst>
          </p:cNvPr>
          <p:cNvSpPr>
            <a:spLocks noGrp="1"/>
          </p:cNvSpPr>
          <p:nvPr>
            <p:ph type="body" idx="1"/>
          </p:nvPr>
        </p:nvSpPr>
        <p:spPr>
          <a:xfrm>
            <a:off x="688849" y="4673910"/>
            <a:ext cx="5278680" cy="165625"/>
          </a:xfrm>
        </p:spPr>
        <p:txBody>
          <a:bodyPr/>
          <a:lstStyle/>
          <a:p>
            <a:endParaRPr lang="en-GB"/>
          </a:p>
        </p:txBody>
      </p:sp>
    </p:spTree>
    <p:extLst>
      <p:ext uri="{BB962C8B-B14F-4D97-AF65-F5344CB8AC3E}">
        <p14:creationId xmlns:p14="http://schemas.microsoft.com/office/powerpoint/2010/main" val="4093471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 May 2024</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2353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Notes view: </a:t>
            </a:r>
            <a:fld id="{128CEAFE-FA94-43E5-B0FF-D47E1CCDD1B4}" type="slidenum">
              <a:rPr kumimoji="0" lang="en-GB"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3495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GB"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 May, 2024</a:t>
            </a:fld>
            <a:endParaRPr kumimoji="0" lang="en-GB"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GB"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37922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GB"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 May, 2024</a:t>
            </a:fld>
            <a:endPar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GB"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59597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50" y="4673911"/>
            <a:ext cx="5278680" cy="166529"/>
          </a:xfrm>
        </p:spPr>
        <p:txBody>
          <a:bodyPr/>
          <a:lstStyle/>
          <a:p>
            <a:endParaRPr lang="en-GB"/>
          </a:p>
        </p:txBody>
      </p:sp>
      <p:sp>
        <p:nvSpPr>
          <p:cNvPr id="4" name="Date Placeholder 3"/>
          <p:cNvSpPr>
            <a:spLocks noGrp="1"/>
          </p:cNvSpPr>
          <p:nvPr>
            <p:ph type="dt" idx="1"/>
          </p:nvPr>
        </p:nvSpPr>
        <p:spPr/>
        <p:txBody>
          <a:bodyPr/>
          <a:lstStyle/>
          <a:p>
            <a:pPr marL="0" marR="0" lvl="0" indent="0" algn="r" defTabSz="892637" rtl="0" eaLnBrk="1" fontAlgn="auto" latinLnBrk="0" hangingPunct="1">
              <a:lnSpc>
                <a:spcPct val="100000"/>
              </a:lnSpc>
              <a:spcBef>
                <a:spcPts val="0"/>
              </a:spcBef>
              <a:spcAft>
                <a:spcPts val="0"/>
              </a:spcAft>
              <a:buClrTx/>
              <a:buSzTx/>
              <a:buFontTx/>
              <a:buNone/>
              <a:tabLst/>
              <a:defRPr/>
            </a:pPr>
            <a:fld id="{1DF34805-1F01-4BDA-A8CA-FCEA2B4BC8D0}" type="datetime3">
              <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pPr marL="0" marR="0" lvl="0" indent="0" algn="r" defTabSz="892637" rtl="0" eaLnBrk="1" fontAlgn="auto" latinLnBrk="0" hangingPunct="1">
                <a:lnSpc>
                  <a:spcPct val="100000"/>
                </a:lnSpc>
                <a:spcBef>
                  <a:spcPts val="0"/>
                </a:spcBef>
                <a:spcAft>
                  <a:spcPts val="0"/>
                </a:spcAft>
                <a:buClrTx/>
                <a:buSzTx/>
                <a:buFontTx/>
                <a:buNone/>
                <a:tabLst/>
                <a:defRPr/>
              </a:pPr>
              <a:t>14 May, 2024</a:t>
            </a:fld>
            <a:endPar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892637" rtl="0" eaLnBrk="1" fontAlgn="auto" latinLnBrk="0" hangingPunct="1">
              <a:lnSpc>
                <a:spcPct val="100000"/>
              </a:lnSpc>
              <a:spcBef>
                <a:spcPts val="0"/>
              </a:spcBef>
              <a:spcAft>
                <a:spcPts val="0"/>
              </a:spcAft>
              <a:buClrTx/>
              <a:buSzTx/>
              <a:buFontTx/>
              <a:buNone/>
              <a:tabLst/>
              <a:defRPr/>
            </a:pPr>
            <a:fld id="{CF5EBCF4-26FC-4F76-8DA1-52FDDC328D44}" type="slidenum">
              <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pPr marL="0" marR="0" lvl="0" indent="0" algn="r" defTabSz="892637" rtl="0" eaLnBrk="1" fontAlgn="auto" latinLnBrk="0" hangingPunct="1">
                <a:lnSpc>
                  <a:spcPct val="100000"/>
                </a:lnSpc>
                <a:spcBef>
                  <a:spcPts val="0"/>
                </a:spcBef>
                <a:spcAft>
                  <a:spcPts val="0"/>
                </a:spcAft>
                <a:buClrTx/>
                <a:buSzTx/>
                <a:buFontTx/>
                <a:buNone/>
                <a:tabLst/>
                <a:defRPr/>
              </a:pPr>
              <a:t>12</a:t>
            </a:fld>
            <a:endPar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318051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50" y="4673911"/>
            <a:ext cx="5278680" cy="166529"/>
          </a:xfrm>
        </p:spPr>
        <p:txBody>
          <a:bodyPr/>
          <a:lstStyle/>
          <a:p>
            <a:endParaRPr lang="en-GB"/>
          </a:p>
        </p:txBody>
      </p:sp>
      <p:sp>
        <p:nvSpPr>
          <p:cNvPr id="4" name="Date Placeholder 3"/>
          <p:cNvSpPr>
            <a:spLocks noGrp="1"/>
          </p:cNvSpPr>
          <p:nvPr>
            <p:ph type="dt" idx="1"/>
          </p:nvPr>
        </p:nvSpPr>
        <p:spPr/>
        <p:txBody>
          <a:bodyPr/>
          <a:lstStyle/>
          <a:p>
            <a:pPr marL="0" marR="0" lvl="0" indent="0" algn="r" defTabSz="892637" rtl="0" eaLnBrk="1" fontAlgn="auto" latinLnBrk="0" hangingPunct="1">
              <a:lnSpc>
                <a:spcPct val="100000"/>
              </a:lnSpc>
              <a:spcBef>
                <a:spcPts val="0"/>
              </a:spcBef>
              <a:spcAft>
                <a:spcPts val="0"/>
              </a:spcAft>
              <a:buClrTx/>
              <a:buSzTx/>
              <a:buFontTx/>
              <a:buNone/>
              <a:tabLst/>
              <a:defRPr/>
            </a:pPr>
            <a:fld id="{1DF34805-1F01-4BDA-A8CA-FCEA2B4BC8D0}" type="datetime3">
              <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pPr marL="0" marR="0" lvl="0" indent="0" algn="r" defTabSz="892637" rtl="0" eaLnBrk="1" fontAlgn="auto" latinLnBrk="0" hangingPunct="1">
                <a:lnSpc>
                  <a:spcPct val="100000"/>
                </a:lnSpc>
                <a:spcBef>
                  <a:spcPts val="0"/>
                </a:spcBef>
                <a:spcAft>
                  <a:spcPts val="0"/>
                </a:spcAft>
                <a:buClrTx/>
                <a:buSzTx/>
                <a:buFontTx/>
                <a:buNone/>
                <a:tabLst/>
                <a:defRPr/>
              </a:pPr>
              <a:t>14 May, 2024</a:t>
            </a:fld>
            <a:endPar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892637" rtl="0" eaLnBrk="1" fontAlgn="auto" latinLnBrk="0" hangingPunct="1">
              <a:lnSpc>
                <a:spcPct val="100000"/>
              </a:lnSpc>
              <a:spcBef>
                <a:spcPts val="0"/>
              </a:spcBef>
              <a:spcAft>
                <a:spcPts val="0"/>
              </a:spcAft>
              <a:buClrTx/>
              <a:buSzTx/>
              <a:buFontTx/>
              <a:buNone/>
              <a:tabLst/>
              <a:defRPr/>
            </a:pPr>
            <a:fld id="{CF5EBCF4-26FC-4F76-8DA1-52FDDC328D44}" type="slidenum">
              <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pPr marL="0" marR="0" lvl="0" indent="0" algn="r" defTabSz="892637" rtl="0" eaLnBrk="1" fontAlgn="auto" latinLnBrk="0" hangingPunct="1">
                <a:lnSpc>
                  <a:spcPct val="100000"/>
                </a:lnSpc>
                <a:spcBef>
                  <a:spcPts val="0"/>
                </a:spcBef>
                <a:spcAft>
                  <a:spcPts val="0"/>
                </a:spcAft>
                <a:buClrTx/>
                <a:buSzTx/>
                <a:buFontTx/>
                <a:buNone/>
                <a:tabLst/>
                <a:defRPr/>
              </a:pPr>
              <a:t>13</a:t>
            </a:fld>
            <a:endPar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7507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98DFB31-011F-4EC0-B8C5-EF9A2BAACE7A}"/>
              </a:ext>
            </a:extLst>
          </p:cNvPr>
          <p:cNvSpPr>
            <a:spLocks noGrp="1"/>
          </p:cNvSpPr>
          <p:nvPr>
            <p:ph type="body" idx="1"/>
          </p:nvPr>
        </p:nvSpPr>
        <p:spPr>
          <a:xfrm>
            <a:off x="688849" y="4673910"/>
            <a:ext cx="5278680" cy="165625"/>
          </a:xfrm>
        </p:spPr>
        <p:txBody>
          <a:bodyPr/>
          <a:lstStyle/>
          <a:p>
            <a:endParaRPr lang="en-GB"/>
          </a:p>
        </p:txBody>
      </p:sp>
    </p:spTree>
    <p:extLst>
      <p:ext uri="{BB962C8B-B14F-4D97-AF65-F5344CB8AC3E}">
        <p14:creationId xmlns:p14="http://schemas.microsoft.com/office/powerpoint/2010/main" val="2039818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GB"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 May, 2024</a:t>
            </a:fld>
            <a:endPar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GB"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350997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 May 2024</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072639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98DFB31-011F-4EC0-B8C5-EF9A2BAACE7A}"/>
              </a:ext>
            </a:extLst>
          </p:cNvPr>
          <p:cNvSpPr>
            <a:spLocks noGrp="1"/>
          </p:cNvSpPr>
          <p:nvPr>
            <p:ph type="body" idx="1"/>
          </p:nvPr>
        </p:nvSpPr>
        <p:spPr>
          <a:xfrm>
            <a:off x="688849" y="4673910"/>
            <a:ext cx="5278680" cy="165625"/>
          </a:xfrm>
        </p:spPr>
        <p:txBody>
          <a:bodyPr/>
          <a:lstStyle/>
          <a:p>
            <a:endParaRPr lang="en-GB"/>
          </a:p>
        </p:txBody>
      </p:sp>
    </p:spTree>
    <p:extLst>
      <p:ext uri="{BB962C8B-B14F-4D97-AF65-F5344CB8AC3E}">
        <p14:creationId xmlns:p14="http://schemas.microsoft.com/office/powerpoint/2010/main" val="1583220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9.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3.emf"/><Relationship Id="rId5" Type="http://schemas.openxmlformats.org/officeDocument/2006/relationships/tags" Target="../tags/tag80.xml"/><Relationship Id="rId10" Type="http://schemas.openxmlformats.org/officeDocument/2006/relationships/oleObject" Target="../embeddings/oleObject11.bin"/><Relationship Id="rId4" Type="http://schemas.openxmlformats.org/officeDocument/2006/relationships/tags" Target="../tags/tag79.xml"/><Relationship Id="rId9"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9.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10.emf"/><Relationship Id="rId5" Type="http://schemas.openxmlformats.org/officeDocument/2006/relationships/tags" Target="../tags/tag88.xml"/><Relationship Id="rId10" Type="http://schemas.openxmlformats.org/officeDocument/2006/relationships/oleObject" Target="../embeddings/oleObject12.bin"/><Relationship Id="rId4" Type="http://schemas.openxmlformats.org/officeDocument/2006/relationships/tags" Target="../tags/tag87.xml"/><Relationship Id="rId9"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9.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3.emf"/><Relationship Id="rId5" Type="http://schemas.openxmlformats.org/officeDocument/2006/relationships/tags" Target="../tags/tag96.xml"/><Relationship Id="rId10" Type="http://schemas.openxmlformats.org/officeDocument/2006/relationships/oleObject" Target="../embeddings/oleObject13.bin"/><Relationship Id="rId4" Type="http://schemas.openxmlformats.org/officeDocument/2006/relationships/tags" Target="../tags/tag95.xml"/><Relationship Id="rId9"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102.xml"/><Relationship Id="rId7"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10" Type="http://schemas.openxmlformats.org/officeDocument/2006/relationships/image" Target="../media/image11.png"/><Relationship Id="rId4" Type="http://schemas.openxmlformats.org/officeDocument/2006/relationships/tags" Target="../tags/tag103.xml"/><Relationship Id="rId9"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08.xml"/><Relationship Id="rId7" Type="http://schemas.openxmlformats.org/officeDocument/2006/relationships/image" Target="../media/image4.emf"/><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oleObject" Target="../embeddings/oleObject15.bin"/><Relationship Id="rId5" Type="http://schemas.openxmlformats.org/officeDocument/2006/relationships/slideMaster" Target="../slideMasters/slideMaster2.xml"/><Relationship Id="rId4" Type="http://schemas.openxmlformats.org/officeDocument/2006/relationships/tags" Target="../tags/tag109.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12.xml"/><Relationship Id="rId7" Type="http://schemas.openxmlformats.org/officeDocument/2006/relationships/image" Target="../media/image12.jpe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4.emf"/><Relationship Id="rId5" Type="http://schemas.openxmlformats.org/officeDocument/2006/relationships/oleObject" Target="../embeddings/oleObject16.bin"/><Relationship Id="rId4" Type="http://schemas.openxmlformats.org/officeDocument/2006/relationships/slideMaster" Target="../slideMasters/slideMaster2.xml"/><Relationship Id="rId9"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135.xml"/><Relationship Id="rId7" Type="http://schemas.openxmlformats.org/officeDocument/2006/relationships/oleObject" Target="../embeddings/oleObject18.bin"/><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Master" Target="../slideMasters/slideMaster3.xml"/><Relationship Id="rId11" Type="http://schemas.openxmlformats.org/officeDocument/2006/relationships/image" Target="../media/image7.png"/><Relationship Id="rId5" Type="http://schemas.openxmlformats.org/officeDocument/2006/relationships/tags" Target="../tags/tag137.xml"/><Relationship Id="rId10" Type="http://schemas.openxmlformats.org/officeDocument/2006/relationships/image" Target="../media/image6.png"/><Relationship Id="rId4" Type="http://schemas.openxmlformats.org/officeDocument/2006/relationships/tags" Target="../tags/tag136.xml"/><Relationship Id="rId9"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5" Type="http://schemas.openxmlformats.org/officeDocument/2006/relationships/tags" Target="../tags/tag142.xml"/><Relationship Id="rId10" Type="http://schemas.openxmlformats.org/officeDocument/2006/relationships/image" Target="../media/image3.emf"/><Relationship Id="rId4" Type="http://schemas.openxmlformats.org/officeDocument/2006/relationships/tags" Target="../tags/tag141.xml"/><Relationship Id="rId9"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47.xml"/><Relationship Id="rId7" Type="http://schemas.openxmlformats.org/officeDocument/2006/relationships/slideMaster" Target="../slideMasters/slideMaster3.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10" Type="http://schemas.openxmlformats.org/officeDocument/2006/relationships/image" Target="../media/image8.jpeg"/><Relationship Id="rId4" Type="http://schemas.openxmlformats.org/officeDocument/2006/relationships/tags" Target="../tags/tag148.xml"/><Relationship Id="rId9"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5.xml"/><Relationship Id="rId7" Type="http://schemas.openxmlformats.org/officeDocument/2006/relationships/oleObject" Target="../embeddings/oleObject3.bin"/><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2.xml"/><Relationship Id="rId11" Type="http://schemas.openxmlformats.org/officeDocument/2006/relationships/image" Target="../media/image7.png"/><Relationship Id="rId5" Type="http://schemas.openxmlformats.org/officeDocument/2006/relationships/tags" Target="../tags/tag27.xml"/><Relationship Id="rId10" Type="http://schemas.openxmlformats.org/officeDocument/2006/relationships/image" Target="../media/image6.png"/><Relationship Id="rId4" Type="http://schemas.openxmlformats.org/officeDocument/2006/relationships/tags" Target="../tags/tag26.xml"/><Relationship Id="rId9"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53.xml"/><Relationship Id="rId7" Type="http://schemas.openxmlformats.org/officeDocument/2006/relationships/slideMaster" Target="../slideMasters/slideMaster3.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9"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59.xml"/><Relationship Id="rId7" Type="http://schemas.openxmlformats.org/officeDocument/2006/relationships/slideMaster" Target="../slideMasters/slideMaster3.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9"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65.xml"/><Relationship Id="rId7" Type="http://schemas.openxmlformats.org/officeDocument/2006/relationships/tags" Target="../tags/tag169.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10" Type="http://schemas.openxmlformats.org/officeDocument/2006/relationships/image" Target="../media/image4.emf"/><Relationship Id="rId4" Type="http://schemas.openxmlformats.org/officeDocument/2006/relationships/tags" Target="../tags/tag166.xml"/><Relationship Id="rId9"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77.xml"/><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image" Target="../media/image2.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image" Target="../media/image3.emf"/><Relationship Id="rId5" Type="http://schemas.openxmlformats.org/officeDocument/2006/relationships/tags" Target="../tags/tag174.xml"/><Relationship Id="rId10" Type="http://schemas.openxmlformats.org/officeDocument/2006/relationships/oleObject" Target="../embeddings/oleObject24.bin"/><Relationship Id="rId4" Type="http://schemas.openxmlformats.org/officeDocument/2006/relationships/tags" Target="../tags/tag173.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85.xml"/><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image" Target="../media/image2.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image" Target="../media/image3.emf"/><Relationship Id="rId5" Type="http://schemas.openxmlformats.org/officeDocument/2006/relationships/tags" Target="../tags/tag182.xml"/><Relationship Id="rId10" Type="http://schemas.openxmlformats.org/officeDocument/2006/relationships/oleObject" Target="../embeddings/oleObject25.bin"/><Relationship Id="rId4" Type="http://schemas.openxmlformats.org/officeDocument/2006/relationships/tags" Target="../tags/tag181.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93.xml"/><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image" Target="../media/image2.png"/><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image" Target="../media/image3.emf"/><Relationship Id="rId5" Type="http://schemas.openxmlformats.org/officeDocument/2006/relationships/tags" Target="../tags/tag190.xml"/><Relationship Id="rId10" Type="http://schemas.openxmlformats.org/officeDocument/2006/relationships/oleObject" Target="../embeddings/oleObject26.bin"/><Relationship Id="rId4" Type="http://schemas.openxmlformats.org/officeDocument/2006/relationships/tags" Target="../tags/tag189.xml"/><Relationship Id="rId9"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01.xml"/><Relationship Id="rId3" Type="http://schemas.openxmlformats.org/officeDocument/2006/relationships/tags" Target="../tags/tag196.xml"/><Relationship Id="rId7" Type="http://schemas.openxmlformats.org/officeDocument/2006/relationships/tags" Target="../tags/tag200.xml"/><Relationship Id="rId12" Type="http://schemas.openxmlformats.org/officeDocument/2006/relationships/image" Target="../media/image2.png"/><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image" Target="../media/image10.emf"/><Relationship Id="rId5" Type="http://schemas.openxmlformats.org/officeDocument/2006/relationships/tags" Target="../tags/tag198.xml"/><Relationship Id="rId10" Type="http://schemas.openxmlformats.org/officeDocument/2006/relationships/oleObject" Target="../embeddings/oleObject27.bin"/><Relationship Id="rId4" Type="http://schemas.openxmlformats.org/officeDocument/2006/relationships/tags" Target="../tags/tag197.xml"/><Relationship Id="rId9"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09.xml"/><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image" Target="../media/image2.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image" Target="../media/image3.emf"/><Relationship Id="rId5" Type="http://schemas.openxmlformats.org/officeDocument/2006/relationships/tags" Target="../tags/tag206.xml"/><Relationship Id="rId10" Type="http://schemas.openxmlformats.org/officeDocument/2006/relationships/oleObject" Target="../embeddings/oleObject28.bin"/><Relationship Id="rId4" Type="http://schemas.openxmlformats.org/officeDocument/2006/relationships/tags" Target="../tags/tag205.xml"/><Relationship Id="rId9"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212.xml"/><Relationship Id="rId7" Type="http://schemas.openxmlformats.org/officeDocument/2006/relationships/slideMaster" Target="../slideMasters/slideMaster3.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image" Target="../media/image2.png"/><Relationship Id="rId5" Type="http://schemas.openxmlformats.org/officeDocument/2006/relationships/tags" Target="../tags/tag214.xml"/><Relationship Id="rId10" Type="http://schemas.openxmlformats.org/officeDocument/2006/relationships/image" Target="../media/image15.png"/><Relationship Id="rId4" Type="http://schemas.openxmlformats.org/officeDocument/2006/relationships/tags" Target="../tags/tag213.xml"/><Relationship Id="rId9"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18.xml"/><Relationship Id="rId7" Type="http://schemas.openxmlformats.org/officeDocument/2006/relationships/image" Target="../media/image4.emf"/><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oleObject" Target="../embeddings/oleObject30.bin"/><Relationship Id="rId5" Type="http://schemas.openxmlformats.org/officeDocument/2006/relationships/slideMaster" Target="../slideMasters/slideMaster3.xml"/><Relationship Id="rId4" Type="http://schemas.openxmlformats.org/officeDocument/2006/relationships/tags" Target="../tags/tag219.xml"/><Relationship Id="rId9"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3.emf"/><Relationship Id="rId4" Type="http://schemas.openxmlformats.org/officeDocument/2006/relationships/tags" Target="../tags/tag31.xml"/><Relationship Id="rId9"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22.xml"/><Relationship Id="rId7" Type="http://schemas.openxmlformats.org/officeDocument/2006/relationships/image" Target="../media/image12.jpeg"/><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image" Target="../media/image4.emf"/><Relationship Id="rId5" Type="http://schemas.openxmlformats.org/officeDocument/2006/relationships/oleObject" Target="../embeddings/oleObject31.bin"/><Relationship Id="rId4" Type="http://schemas.openxmlformats.org/officeDocument/2006/relationships/slideMaster" Target="../slideMasters/slideMaster3.xml"/><Relationship Id="rId9"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3.xml"/><Relationship Id="rId1" Type="http://schemas.openxmlformats.org/officeDocument/2006/relationships/tags" Target="../tags/tag223.xml"/><Relationship Id="rId4" Type="http://schemas.openxmlformats.org/officeDocument/2006/relationships/image" Target="../media/image16.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37.xml"/><Relationship Id="rId7"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10" Type="http://schemas.openxmlformats.org/officeDocument/2006/relationships/image" Target="../media/image8.jpeg"/><Relationship Id="rId4" Type="http://schemas.openxmlformats.org/officeDocument/2006/relationships/tags" Target="../tags/tag38.xml"/><Relationship Id="rId9"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3.xml"/><Relationship Id="rId7"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49.xml"/><Relationship Id="rId7"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4.emf"/><Relationship Id="rId4" Type="http://schemas.openxmlformats.org/officeDocument/2006/relationships/tags" Target="../tags/tag56.xml"/><Relationship Id="rId9"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9.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3.emf"/><Relationship Id="rId5" Type="http://schemas.openxmlformats.org/officeDocument/2006/relationships/tags" Target="../tags/tag64.xml"/><Relationship Id="rId10" Type="http://schemas.openxmlformats.org/officeDocument/2006/relationships/oleObject" Target="../embeddings/oleObject9.bin"/><Relationship Id="rId4" Type="http://schemas.openxmlformats.org/officeDocument/2006/relationships/tags" Target="../tags/tag63.xml"/><Relationship Id="rId9"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3.emf"/><Relationship Id="rId5" Type="http://schemas.openxmlformats.org/officeDocument/2006/relationships/tags" Target="../tags/tag72.xml"/><Relationship Id="rId10" Type="http://schemas.openxmlformats.org/officeDocument/2006/relationships/oleObject" Target="../embeddings/oleObject10.bin"/><Relationship Id="rId4" Type="http://schemas.openxmlformats.org/officeDocument/2006/relationships/tags" Target="../tags/tag71.xml"/><Relationship Id="rId9"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0F658-7124-4D27-89F8-5AF1A12397F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186E64-5D31-4619-8776-666CB4EB1A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A96B506-A7C6-49D7-A950-580D461F0A71}"/>
              </a:ext>
            </a:extLst>
          </p:cNvPr>
          <p:cNvSpPr>
            <a:spLocks noGrp="1"/>
          </p:cNvSpPr>
          <p:nvPr>
            <p:ph type="sldNum" sz="quarter" idx="12"/>
          </p:nvPr>
        </p:nvSpPr>
        <p:spPr/>
        <p:txBody>
          <a:bodyPr/>
          <a:lstStyle/>
          <a:p>
            <a:fld id="{CBD43EAB-9A1C-4B58-B84A-AC67B6EC63E1}" type="slidenum">
              <a:rPr lang="en-US" smtClean="0"/>
              <a:t>‹#›</a:t>
            </a:fld>
            <a:endParaRPr lang="en-US"/>
          </a:p>
        </p:txBody>
      </p:sp>
      <p:sp>
        <p:nvSpPr>
          <p:cNvPr id="4" name="TextBox 3">
            <a:extLst>
              <a:ext uri="{FF2B5EF4-FFF2-40B4-BE49-F238E27FC236}">
                <a16:creationId xmlns:a16="http://schemas.microsoft.com/office/drawing/2014/main" id="{D181B0F2-5167-19AF-D4D6-51095A49E557}"/>
              </a:ext>
            </a:extLst>
          </p:cNvPr>
          <p:cNvSpPr txBox="1"/>
          <p:nvPr userDrawn="1"/>
        </p:nvSpPr>
        <p:spPr>
          <a:xfrm>
            <a:off x="8323117" y="765996"/>
            <a:ext cx="3348465" cy="369332"/>
          </a:xfrm>
          <a:prstGeom prst="rect">
            <a:avLst/>
          </a:prstGeom>
          <a:noFill/>
        </p:spPr>
        <p:txBody>
          <a:bodyPr wrap="square">
            <a:spAutoFit/>
          </a:bodyPr>
          <a:lstStyle/>
          <a:p>
            <a:r>
              <a:rPr lang="en-UG" sz="1800" b="1">
                <a:solidFill>
                  <a:schemeClr val="bg1"/>
                </a:solidFill>
              </a:rPr>
              <a:t>Safeguarding Africa’s health</a:t>
            </a:r>
          </a:p>
        </p:txBody>
      </p:sp>
    </p:spTree>
    <p:extLst>
      <p:ext uri="{BB962C8B-B14F-4D97-AF65-F5344CB8AC3E}">
        <p14:creationId xmlns:p14="http://schemas.microsoft.com/office/powerpoint/2010/main" val="1715197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BE5D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5" name="Picture 4">
            <a:extLst>
              <a:ext uri="{FF2B5EF4-FFF2-40B4-BE49-F238E27FC236}">
                <a16:creationId xmlns:a16="http://schemas.microsoft.com/office/drawing/2014/main" id="{C65B12BD-2DD1-3457-716E-3BF02FE4683A}"/>
              </a:ext>
            </a:extLst>
          </p:cNvPr>
          <p:cNvPicPr>
            <a:picLocks noChangeAspect="1"/>
          </p:cNvPicPr>
          <p:nvPr userDrawn="1"/>
        </p:nvPicPr>
        <p:blipFill>
          <a:blip r:embed="rId12"/>
          <a:stretch>
            <a:fillRect/>
          </a:stretch>
        </p:blipFill>
        <p:spPr>
          <a:xfrm>
            <a:off x="9732397" y="313347"/>
            <a:ext cx="1990476" cy="923810"/>
          </a:xfrm>
          <a:prstGeom prst="rect">
            <a:avLst/>
          </a:prstGeom>
        </p:spPr>
      </p:pic>
    </p:spTree>
    <p:extLst>
      <p:ext uri="{BB962C8B-B14F-4D97-AF65-F5344CB8AC3E}">
        <p14:creationId xmlns:p14="http://schemas.microsoft.com/office/powerpoint/2010/main" val="1131698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BE5D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5" name="Picture 4">
            <a:extLst>
              <a:ext uri="{FF2B5EF4-FFF2-40B4-BE49-F238E27FC236}">
                <a16:creationId xmlns:a16="http://schemas.microsoft.com/office/drawing/2014/main" id="{74A06D2E-9D5F-5B95-10E7-57267E7CA9A5}"/>
              </a:ext>
            </a:extLst>
          </p:cNvPr>
          <p:cNvPicPr>
            <a:picLocks noChangeAspect="1"/>
          </p:cNvPicPr>
          <p:nvPr userDrawn="1"/>
        </p:nvPicPr>
        <p:blipFill>
          <a:blip r:embed="rId12"/>
          <a:stretch>
            <a:fillRect/>
          </a:stretch>
        </p:blipFill>
        <p:spPr>
          <a:xfrm>
            <a:off x="9959465" y="220747"/>
            <a:ext cx="1990476" cy="923810"/>
          </a:xfrm>
          <a:prstGeom prst="rect">
            <a:avLst/>
          </a:prstGeom>
        </p:spPr>
      </p:pic>
    </p:spTree>
    <p:extLst>
      <p:ext uri="{BB962C8B-B14F-4D97-AF65-F5344CB8AC3E}">
        <p14:creationId xmlns:p14="http://schemas.microsoft.com/office/powerpoint/2010/main" val="3730386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BE5D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5" name="Picture 4">
            <a:extLst>
              <a:ext uri="{FF2B5EF4-FFF2-40B4-BE49-F238E27FC236}">
                <a16:creationId xmlns:a16="http://schemas.microsoft.com/office/drawing/2014/main" id="{88A218DA-EC36-5593-A84E-30E247E02DA6}"/>
              </a:ext>
            </a:extLst>
          </p:cNvPr>
          <p:cNvPicPr>
            <a:picLocks noChangeAspect="1"/>
          </p:cNvPicPr>
          <p:nvPr userDrawn="1"/>
        </p:nvPicPr>
        <p:blipFill>
          <a:blip r:embed="rId12"/>
          <a:stretch>
            <a:fillRect/>
          </a:stretch>
        </p:blipFill>
        <p:spPr>
          <a:xfrm>
            <a:off x="10575274" y="164708"/>
            <a:ext cx="1474501" cy="684338"/>
          </a:xfrm>
          <a:prstGeom prst="rect">
            <a:avLst/>
          </a:prstGeom>
        </p:spPr>
      </p:pic>
    </p:spTree>
    <p:extLst>
      <p:ext uri="{BB962C8B-B14F-4D97-AF65-F5344CB8AC3E}">
        <p14:creationId xmlns:p14="http://schemas.microsoft.com/office/powerpoint/2010/main" val="3925791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996890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477EB99F-4F0E-FDA2-C1D6-E490DB85CB98}"/>
              </a:ext>
            </a:extLst>
          </p:cNvPr>
          <p:cNvSpPr/>
          <p:nvPr userDrawn="1"/>
        </p:nvSpPr>
        <p:spPr>
          <a:xfrm>
            <a:off x="11239500" y="6276975"/>
            <a:ext cx="114300" cy="581025"/>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66A642D2-37B6-1B1B-D613-84069D20421D}"/>
              </a:ext>
            </a:extLst>
          </p:cNvPr>
          <p:cNvSpPr/>
          <p:nvPr userDrawn="1"/>
        </p:nvSpPr>
        <p:spPr>
          <a:xfrm>
            <a:off x="1524" y="6781800"/>
            <a:ext cx="12188952" cy="76200"/>
          </a:xfrm>
          <a:prstGeom prst="rect">
            <a:avLst/>
          </a:prstGeom>
          <a:solidFill>
            <a:srgbClr val="15853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7" y="172212"/>
            <a:ext cx="8559767" cy="98951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5" name="Picture 2">
            <a:extLst>
              <a:ext uri="{FF2B5EF4-FFF2-40B4-BE49-F238E27FC236}">
                <a16:creationId xmlns:a16="http://schemas.microsoft.com/office/drawing/2014/main" id="{A7AE3998-0989-D7CF-DE4F-3FFE44124C9A}"/>
              </a:ext>
            </a:extLst>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9398558" y="741102"/>
            <a:ext cx="2258370" cy="42062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A038AAA4-DB0D-2638-82C2-9ACF8B0D0353}"/>
              </a:ext>
            </a:extLst>
          </p:cNvPr>
          <p:cNvSpPr/>
          <p:nvPr userDrawn="1"/>
        </p:nvSpPr>
        <p:spPr>
          <a:xfrm>
            <a:off x="7235120" y="1415720"/>
            <a:ext cx="4956880" cy="61912"/>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848276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4" name="Picture 2">
            <a:extLst>
              <a:ext uri="{FF2B5EF4-FFF2-40B4-BE49-F238E27FC236}">
                <a16:creationId xmlns:a16="http://schemas.microsoft.com/office/drawing/2014/main" id="{8385ED83-22FF-01D3-1AAE-660C5CDC2C95}"/>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398558" y="483110"/>
            <a:ext cx="2258370" cy="42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781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449776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C13874F2-58EF-5576-60D6-54BF3E5DEA18}"/>
              </a:ext>
            </a:extLst>
          </p:cNvPr>
          <p:cNvSpPr/>
          <p:nvPr userDrawn="1"/>
        </p:nvSpPr>
        <p:spPr>
          <a:xfrm>
            <a:off x="11239500" y="6276975"/>
            <a:ext cx="114300" cy="581025"/>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Rectangle 10">
            <a:extLst>
              <a:ext uri="{FF2B5EF4-FFF2-40B4-BE49-F238E27FC236}">
                <a16:creationId xmlns:a16="http://schemas.microsoft.com/office/drawing/2014/main" id="{3B895936-3BA6-9AFB-5D5D-00DFD038A053}"/>
              </a:ext>
            </a:extLst>
          </p:cNvPr>
          <p:cNvSpPr/>
          <p:nvPr userDrawn="1"/>
        </p:nvSpPr>
        <p:spPr>
          <a:xfrm>
            <a:off x="1524" y="6781800"/>
            <a:ext cx="12188952" cy="76200"/>
          </a:xfrm>
          <a:prstGeom prst="rect">
            <a:avLst/>
          </a:prstGeom>
          <a:solidFill>
            <a:srgbClr val="15853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7" name="Picture 6">
            <a:extLst>
              <a:ext uri="{FF2B5EF4-FFF2-40B4-BE49-F238E27FC236}">
                <a16:creationId xmlns:a16="http://schemas.microsoft.com/office/drawing/2014/main" id="{19B3CF9A-8D2B-B8C5-9DFE-BF8DCE20DC2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1312881"/>
            <a:ext cx="5486400" cy="4793063"/>
          </a:xfrm>
          <a:prstGeom prst="rect">
            <a:avLst/>
          </a:prstGeom>
        </p:spPr>
      </p:pic>
      <p:sp>
        <p:nvSpPr>
          <p:cNvPr id="31" name="2. Slide Title">
            <a:extLst>
              <a:ext uri="{FF2B5EF4-FFF2-40B4-BE49-F238E27FC236}">
                <a16:creationId xmlns:a16="http://schemas.microsoft.com/office/drawing/2014/main" id="{3D808FF2-F49C-2D52-47EE-F6907151141A}"/>
              </a:ext>
            </a:extLst>
          </p:cNvPr>
          <p:cNvSpPr>
            <a:spLocks noGrp="1"/>
          </p:cNvSpPr>
          <p:nvPr>
            <p:ph type="title" hasCustomPrompt="1"/>
            <p:custDataLst>
              <p:tags r:id="rId3"/>
            </p:custDataLst>
          </p:nvPr>
        </p:nvSpPr>
        <p:spPr>
          <a:xfrm>
            <a:off x="5743575" y="3247747"/>
            <a:ext cx="5913354" cy="923330"/>
          </a:xfrm>
        </p:spPr>
        <p:txBody>
          <a:bodyPr vert="horz" anchor="ctr">
            <a:noAutofit/>
          </a:bodyPr>
          <a:lstStyle>
            <a:lvl1pPr algn="ctr" rtl="0">
              <a:defRPr sz="6000"/>
            </a:lvl1pPr>
          </a:lstStyle>
          <a:p>
            <a:r>
              <a:rPr lang="en-US"/>
              <a:t>Thank you</a:t>
            </a:r>
          </a:p>
        </p:txBody>
      </p:sp>
      <p:grpSp>
        <p:nvGrpSpPr>
          <p:cNvPr id="44" name="Group 43">
            <a:extLst>
              <a:ext uri="{FF2B5EF4-FFF2-40B4-BE49-F238E27FC236}">
                <a16:creationId xmlns:a16="http://schemas.microsoft.com/office/drawing/2014/main" id="{A8426E44-A9E2-97FB-2B03-55F3E4AF9321}"/>
              </a:ext>
            </a:extLst>
          </p:cNvPr>
          <p:cNvGrpSpPr/>
          <p:nvPr userDrawn="1"/>
        </p:nvGrpSpPr>
        <p:grpSpPr>
          <a:xfrm>
            <a:off x="1888755" y="212074"/>
            <a:ext cx="8414490" cy="851022"/>
            <a:chOff x="879714" y="685971"/>
            <a:chExt cx="10395165" cy="1051341"/>
          </a:xfrm>
        </p:grpSpPr>
        <p:pic>
          <p:nvPicPr>
            <p:cNvPr id="45" name="Picture 44">
              <a:extLst>
                <a:ext uri="{FF2B5EF4-FFF2-40B4-BE49-F238E27FC236}">
                  <a16:creationId xmlns:a16="http://schemas.microsoft.com/office/drawing/2014/main" id="{9A12FF36-884D-37EE-D83B-58EBDAB4D56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17404" y="685971"/>
              <a:ext cx="2657475" cy="973572"/>
            </a:xfrm>
            <a:prstGeom prst="rect">
              <a:avLst/>
            </a:prstGeom>
          </p:spPr>
        </p:pic>
        <p:pic>
          <p:nvPicPr>
            <p:cNvPr id="46" name="Picture 45">
              <a:extLst>
                <a:ext uri="{FF2B5EF4-FFF2-40B4-BE49-F238E27FC236}">
                  <a16:creationId xmlns:a16="http://schemas.microsoft.com/office/drawing/2014/main" id="{7C5906F8-29DC-3826-B546-EDE3FFC58A8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9714" y="815192"/>
              <a:ext cx="2673112" cy="922120"/>
            </a:xfrm>
            <a:prstGeom prst="rect">
              <a:avLst/>
            </a:prstGeom>
          </p:spPr>
        </p:pic>
      </p:grpSp>
    </p:spTree>
    <p:extLst>
      <p:ext uri="{BB962C8B-B14F-4D97-AF65-F5344CB8AC3E}">
        <p14:creationId xmlns:p14="http://schemas.microsoft.com/office/powerpoint/2010/main" val="15869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A684793-220E-47B9-958B-71524A4FC79D}"/>
              </a:ext>
            </a:extLst>
          </p:cNvPr>
          <p:cNvSpPr>
            <a:spLocks noGrp="1"/>
          </p:cNvSpPr>
          <p:nvPr>
            <p:ph type="pic" sz="quarter" idx="13"/>
          </p:nvPr>
        </p:nvSpPr>
        <p:spPr>
          <a:xfrm>
            <a:off x="-23180" y="2834018"/>
            <a:ext cx="932893" cy="1853752"/>
          </a:xfrm>
          <a:custGeom>
            <a:avLst/>
            <a:gdLst>
              <a:gd name="connsiteX0" fmla="*/ 6012 w 932893"/>
              <a:gd name="connsiteY0" fmla="*/ 0 h 1853752"/>
              <a:gd name="connsiteX1" fmla="*/ 809714 w 932893"/>
              <a:gd name="connsiteY1" fmla="*/ 465173 h 1853752"/>
              <a:gd name="connsiteX2" fmla="*/ 806702 w 932893"/>
              <a:gd name="connsiteY2" fmla="*/ 1393783 h 1853752"/>
              <a:gd name="connsiteX3" fmla="*/ 0 w 932893"/>
              <a:gd name="connsiteY3" fmla="*/ 1853733 h 1853752"/>
            </a:gdLst>
            <a:ahLst/>
            <a:cxnLst>
              <a:cxn ang="0">
                <a:pos x="connsiteX0" y="connsiteY0"/>
              </a:cxn>
              <a:cxn ang="0">
                <a:pos x="connsiteX1" y="connsiteY1"/>
              </a:cxn>
              <a:cxn ang="0">
                <a:pos x="connsiteX2" y="connsiteY2"/>
              </a:cxn>
              <a:cxn ang="0">
                <a:pos x="connsiteX3" y="connsiteY3"/>
              </a:cxn>
            </a:cxnLst>
            <a:rect l="l" t="t" r="r" b="b"/>
            <a:pathLst>
              <a:path w="932893" h="1853752">
                <a:moveTo>
                  <a:pt x="6012" y="0"/>
                </a:moveTo>
                <a:cubicBezTo>
                  <a:pt x="337870" y="0"/>
                  <a:pt x="644406" y="177419"/>
                  <a:pt x="809714" y="465173"/>
                </a:cubicBezTo>
                <a:cubicBezTo>
                  <a:pt x="975023" y="752929"/>
                  <a:pt x="973874" y="1107106"/>
                  <a:pt x="806702" y="1393783"/>
                </a:cubicBezTo>
                <a:cubicBezTo>
                  <a:pt x="639531" y="1680458"/>
                  <a:pt x="331851" y="1855886"/>
                  <a:pt x="0" y="1853733"/>
                </a:cubicBezTo>
                <a:close/>
              </a:path>
            </a:pathLst>
          </a:custGeom>
        </p:spPr>
        <p:txBody>
          <a:bodyPr wrap="square">
            <a:noAutofit/>
          </a:bodyPr>
          <a:lstStyle/>
          <a:p>
            <a:endParaRPr lang="en-US"/>
          </a:p>
        </p:txBody>
      </p:sp>
      <p:sp>
        <p:nvSpPr>
          <p:cNvPr id="3" name="Date Placeholder 2">
            <a:extLst>
              <a:ext uri="{FF2B5EF4-FFF2-40B4-BE49-F238E27FC236}">
                <a16:creationId xmlns:a16="http://schemas.microsoft.com/office/drawing/2014/main" id="{AD952409-B6DC-4724-B099-E6E2AB2A53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C2F9B-50DB-424E-83FB-BD7AB01B0E34}" type="datetimeFigureOut">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5/14/2024</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E95B2618-4DAB-4CDC-97FE-1CEBC8B2CDF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08CFADC2-F040-4958-BD79-EB1463B83E9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223A-26E9-443E-8FB6-A57BDE7FB2D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17728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4284089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3ED5ACC7-F5ED-E071-A38C-6FC0E45B8581}"/>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3176" y="2373284"/>
            <a:ext cx="4172188" cy="4484716"/>
          </a:xfrm>
          <a:prstGeom prst="rect">
            <a:avLst/>
          </a:prstGeom>
        </p:spPr>
      </p:pic>
      <p:sp>
        <p:nvSpPr>
          <p:cNvPr id="8" name="직사각형 3">
            <a:extLst>
              <a:ext uri="{FF2B5EF4-FFF2-40B4-BE49-F238E27FC236}">
                <a16:creationId xmlns:a16="http://schemas.microsoft.com/office/drawing/2014/main" id="{87EF9490-B903-8955-D418-3C0BF4BC9950}"/>
              </a:ext>
            </a:extLst>
          </p:cNvPr>
          <p:cNvSpPr/>
          <p:nvPr userDrawn="1"/>
        </p:nvSpPr>
        <p:spPr>
          <a:xfrm>
            <a:off x="3945467" y="2373284"/>
            <a:ext cx="7329412" cy="3294092"/>
          </a:xfrm>
          <a:prstGeom prst="rect">
            <a:avLst/>
          </a:prstGeom>
          <a:solidFill>
            <a:srgbClr val="9F2525">
              <a:alpha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4095751" y="4429802"/>
            <a:ext cx="6553866"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400" b="1" dirty="0">
                <a:solidFill>
                  <a:schemeClr val="bg1"/>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4095751" y="4012193"/>
            <a:ext cx="6553866"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en-US" sz="2000" dirty="0">
                <a:solidFill>
                  <a:schemeClr val="bg1"/>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4095751" y="2731163"/>
            <a:ext cx="6553866" cy="4308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2800" dirty="0">
                <a:solidFill>
                  <a:schemeClr val="bg1"/>
                </a:solidFill>
              </a:defRPr>
            </a:lvl1pPr>
          </a:lstStyle>
          <a:p>
            <a:pPr lvl="0"/>
            <a:r>
              <a:rPr lang="en-US"/>
              <a:t>Click to edit Master title style</a:t>
            </a:r>
          </a:p>
        </p:txBody>
      </p:sp>
      <p:grpSp>
        <p:nvGrpSpPr>
          <p:cNvPr id="3" name="Group 2">
            <a:extLst>
              <a:ext uri="{FF2B5EF4-FFF2-40B4-BE49-F238E27FC236}">
                <a16:creationId xmlns:a16="http://schemas.microsoft.com/office/drawing/2014/main" id="{47769741-771C-DEEB-1A1D-5F492BFB7E0F}"/>
              </a:ext>
            </a:extLst>
          </p:cNvPr>
          <p:cNvGrpSpPr/>
          <p:nvPr userDrawn="1"/>
        </p:nvGrpSpPr>
        <p:grpSpPr>
          <a:xfrm>
            <a:off x="879714" y="685971"/>
            <a:ext cx="10395165" cy="1051341"/>
            <a:chOff x="879714" y="685971"/>
            <a:chExt cx="10395165" cy="1051341"/>
          </a:xfrm>
        </p:grpSpPr>
        <p:pic>
          <p:nvPicPr>
            <p:cNvPr id="4" name="Picture 3">
              <a:extLst>
                <a:ext uri="{FF2B5EF4-FFF2-40B4-BE49-F238E27FC236}">
                  <a16:creationId xmlns:a16="http://schemas.microsoft.com/office/drawing/2014/main" id="{96996C70-F044-4BD3-ACFF-6462840A72C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17404" y="685971"/>
              <a:ext cx="2657475" cy="973572"/>
            </a:xfrm>
            <a:prstGeom prst="rect">
              <a:avLst/>
            </a:prstGeom>
          </p:spPr>
        </p:pic>
        <p:pic>
          <p:nvPicPr>
            <p:cNvPr id="5" name="Picture 4">
              <a:extLst>
                <a:ext uri="{FF2B5EF4-FFF2-40B4-BE49-F238E27FC236}">
                  <a16:creationId xmlns:a16="http://schemas.microsoft.com/office/drawing/2014/main" id="{2C6ACD33-879E-9D88-DF8D-0FF623E45AC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79714" y="815192"/>
              <a:ext cx="2673112" cy="922120"/>
            </a:xfrm>
            <a:prstGeom prst="rect">
              <a:avLst/>
            </a:prstGeom>
          </p:spPr>
        </p:pic>
      </p:grpSp>
      <p:sp>
        <p:nvSpPr>
          <p:cNvPr id="15" name="Subtitle 2">
            <a:extLst>
              <a:ext uri="{FF2B5EF4-FFF2-40B4-BE49-F238E27FC236}">
                <a16:creationId xmlns:a16="http://schemas.microsoft.com/office/drawing/2014/main" id="{07B8090A-336B-EBC4-A9CF-1D23BEFB1557}"/>
              </a:ext>
            </a:extLst>
          </p:cNvPr>
          <p:cNvSpPr txBox="1">
            <a:spLocks/>
          </p:cNvSpPr>
          <p:nvPr userDrawn="1"/>
        </p:nvSpPr>
        <p:spPr>
          <a:xfrm>
            <a:off x="4014291" y="4839479"/>
            <a:ext cx="7329412" cy="56409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eaLnBrk="1" hangingPunct="1">
              <a:lnSpc>
                <a:spcPct val="90000"/>
              </a:lnSpc>
              <a:spcBef>
                <a:spcPts val="1000"/>
              </a:spcBef>
              <a:spcAft>
                <a:spcPts val="0"/>
              </a:spcAft>
              <a:buClr>
                <a:srgbClr val="53575A"/>
              </a:buClr>
              <a:buSzPts val="2800"/>
              <a:buFont typeface="Arial"/>
              <a:buNone/>
              <a:defRPr sz="2400" b="0" i="0" u="none" strike="noStrike" cap="none">
                <a:solidFill>
                  <a:srgbClr val="53575A"/>
                </a:solidFill>
                <a:latin typeface="Arial"/>
                <a:ea typeface="Arial"/>
                <a:cs typeface="Arial"/>
                <a:sym typeface="Arial"/>
              </a:defRPr>
            </a:lvl1pPr>
            <a:lvl2pPr marL="457200" marR="0" lvl="1" indent="0" algn="ctr" rtl="0" eaLnBrk="1" hangingPunct="1">
              <a:lnSpc>
                <a:spcPct val="90000"/>
              </a:lnSpc>
              <a:spcBef>
                <a:spcPts val="500"/>
              </a:spcBef>
              <a:spcAft>
                <a:spcPts val="0"/>
              </a:spcAft>
              <a:buClr>
                <a:srgbClr val="53575A"/>
              </a:buClr>
              <a:buSzPts val="2400"/>
              <a:buFont typeface="Arial"/>
              <a:buNone/>
              <a:defRPr sz="2000" b="0" i="0" u="none" strike="noStrike" cap="none">
                <a:solidFill>
                  <a:srgbClr val="53575A"/>
                </a:solidFill>
                <a:latin typeface="Arial"/>
                <a:ea typeface="Arial"/>
                <a:cs typeface="Arial"/>
                <a:sym typeface="Arial"/>
              </a:defRPr>
            </a:lvl2pPr>
            <a:lvl3pPr marL="914400" marR="0" lvl="2" indent="0" algn="ctr" rtl="0" eaLnBrk="1" hangingPunct="1">
              <a:lnSpc>
                <a:spcPct val="90000"/>
              </a:lnSpc>
              <a:spcBef>
                <a:spcPts val="500"/>
              </a:spcBef>
              <a:spcAft>
                <a:spcPts val="0"/>
              </a:spcAft>
              <a:buClr>
                <a:srgbClr val="53575A"/>
              </a:buClr>
              <a:buSzPts val="2000"/>
              <a:buFont typeface="Arial"/>
              <a:buNone/>
              <a:defRPr sz="1800" b="0" i="0" u="none" strike="noStrike" cap="none">
                <a:solidFill>
                  <a:srgbClr val="53575A"/>
                </a:solidFill>
                <a:latin typeface="Arial"/>
                <a:ea typeface="Arial"/>
                <a:cs typeface="Arial"/>
                <a:sym typeface="Arial"/>
              </a:defRPr>
            </a:lvl3pPr>
            <a:lvl4pPr marL="1371600" marR="0" lvl="3" indent="0" algn="ctr" rtl="0" eaLnBrk="1" hangingPunct="1">
              <a:lnSpc>
                <a:spcPct val="90000"/>
              </a:lnSpc>
              <a:spcBef>
                <a:spcPts val="500"/>
              </a:spcBef>
              <a:spcAft>
                <a:spcPts val="0"/>
              </a:spcAft>
              <a:buClr>
                <a:srgbClr val="53575A"/>
              </a:buClr>
              <a:buSzPts val="1800"/>
              <a:buFont typeface="Arial"/>
              <a:buNone/>
              <a:defRPr sz="1600" b="0" i="0" u="none" strike="noStrike" cap="none">
                <a:solidFill>
                  <a:srgbClr val="53575A"/>
                </a:solidFill>
                <a:latin typeface="Arial"/>
                <a:ea typeface="Arial"/>
                <a:cs typeface="Arial"/>
                <a:sym typeface="Arial"/>
              </a:defRPr>
            </a:lvl4pPr>
            <a:lvl5pPr marL="1828800" marR="0" lvl="4" indent="0" algn="ctr" rtl="0" eaLnBrk="1" hangingPunct="1">
              <a:lnSpc>
                <a:spcPct val="90000"/>
              </a:lnSpc>
              <a:spcBef>
                <a:spcPts val="500"/>
              </a:spcBef>
              <a:spcAft>
                <a:spcPts val="0"/>
              </a:spcAft>
              <a:buClr>
                <a:srgbClr val="53575A"/>
              </a:buClr>
              <a:buSzPts val="1800"/>
              <a:buFont typeface="Arial"/>
              <a:buNone/>
              <a:defRPr sz="1600" b="0" i="0" u="none" strike="noStrike" cap="none">
                <a:solidFill>
                  <a:srgbClr val="53575A"/>
                </a:solidFill>
                <a:latin typeface="Arial"/>
                <a:ea typeface="Arial"/>
                <a:cs typeface="Arial"/>
                <a:sym typeface="Arial"/>
              </a:defRPr>
            </a:lvl5pPr>
            <a:lvl6pPr marL="2286000" marR="0" lvl="5"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90000"/>
              </a:lnSpc>
              <a:spcBef>
                <a:spcPts val="1000"/>
              </a:spcBef>
              <a:spcAft>
                <a:spcPts val="0"/>
              </a:spcAft>
              <a:buClr>
                <a:srgbClr val="53575A"/>
              </a:buClr>
              <a:buSzPts val="2800"/>
              <a:buFont typeface="Arial"/>
              <a:buNone/>
              <a:tabLst/>
              <a:defRPr/>
            </a:pPr>
            <a:r>
              <a:rPr kumimoji="0" lang="en-US" sz="2000" b="0" i="0" u="none" strike="noStrike" kern="0" cap="none" spc="0" normalizeH="0" baseline="0" noProof="0">
                <a:ln>
                  <a:noFill/>
                </a:ln>
                <a:solidFill>
                  <a:srgbClr val="FFC000">
                    <a:lumMod val="40000"/>
                    <a:lumOff val="60000"/>
                  </a:srgbClr>
                </a:solidFill>
                <a:effectLst/>
                <a:uLnTx/>
                <a:uFillTx/>
                <a:latin typeface="Arial"/>
                <a:cs typeface="Arial"/>
                <a:sym typeface="Arial"/>
              </a:rPr>
              <a:t>Africa Centres for Disease Control and Prevention (Africa CDC)</a:t>
            </a:r>
          </a:p>
        </p:txBody>
      </p:sp>
    </p:spTree>
    <p:extLst>
      <p:ext uri="{BB962C8B-B14F-4D97-AF65-F5344CB8AC3E}">
        <p14:creationId xmlns:p14="http://schemas.microsoft.com/office/powerpoint/2010/main" val="313571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bui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189154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7" y="919250"/>
            <a:ext cx="85597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7" y="172212"/>
            <a:ext cx="8559767" cy="731520"/>
          </a:xfrm>
          <a:prstGeom prst="rect">
            <a:avLst/>
          </a:prstGeom>
        </p:spPr>
        <p:txBody>
          <a:bodyPr vert="horz" wrap="square" lIns="0" tIns="0" rIns="0" bIns="0" rtlCol="0" anchor="b" anchorCtr="0">
            <a:noAutofit/>
          </a:bodyPr>
          <a:lstStyle>
            <a:lvl1pPr>
              <a:defRPr lang="en-US" dirty="0">
                <a:solidFill>
                  <a:schemeClr val="accent5"/>
                </a:solidFill>
              </a:defRPr>
            </a:lvl1pPr>
          </a:lstStyle>
          <a:p>
            <a:pPr lvl="0"/>
            <a:r>
              <a:rPr lang="en-US" dirty="0"/>
              <a:t>Click to edit Master title style</a:t>
            </a:r>
          </a:p>
        </p:txBody>
      </p:sp>
      <p:sp>
        <p:nvSpPr>
          <p:cNvPr id="6" name="Slide Number">
            <a:extLst>
              <a:ext uri="{FF2B5EF4-FFF2-40B4-BE49-F238E27FC236}">
                <a16:creationId xmlns:a16="http://schemas.microsoft.com/office/drawing/2014/main" id="{5ACFADC1-9F3B-A235-E164-F8E0F353C83B}"/>
              </a:ext>
            </a:extLst>
          </p:cNvPr>
          <p:cNvSpPr>
            <a:spLocks noChangeArrowheads="1"/>
          </p:cNvSpPr>
          <p:nvPr userDrawn="1">
            <p:custDataLst>
              <p:tags r:id="rId7"/>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572136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801083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0AC0A4A7-851F-AD8C-0718-7DFB68D1260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505825" y="1219640"/>
            <a:ext cx="3686175" cy="5562159"/>
          </a:xfrm>
          <a:prstGeom prst="rect">
            <a:avLst/>
          </a:prstGeom>
        </p:spPr>
      </p:pic>
      <p:sp>
        <p:nvSpPr>
          <p:cNvPr id="12" name="Rectangle 11">
            <a:extLst>
              <a:ext uri="{FF2B5EF4-FFF2-40B4-BE49-F238E27FC236}">
                <a16:creationId xmlns:a16="http://schemas.microsoft.com/office/drawing/2014/main" id="{00274838-1A62-9753-403B-AE13418A0B45}"/>
              </a:ext>
            </a:extLst>
          </p:cNvPr>
          <p:cNvSpPr/>
          <p:nvPr userDrawn="1"/>
        </p:nvSpPr>
        <p:spPr>
          <a:xfrm>
            <a:off x="11239500" y="6276975"/>
            <a:ext cx="114300" cy="581025"/>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7" name="Rectangle 6">
            <a:extLst>
              <a:ext uri="{FF2B5EF4-FFF2-40B4-BE49-F238E27FC236}">
                <a16:creationId xmlns:a16="http://schemas.microsoft.com/office/drawing/2014/main" id="{AB7642C6-3713-0968-6C68-13B47B86D85A}"/>
              </a:ext>
            </a:extLst>
          </p:cNvPr>
          <p:cNvSpPr/>
          <p:nvPr userDrawn="1"/>
        </p:nvSpPr>
        <p:spPr>
          <a:xfrm>
            <a:off x="7235121" y="1157728"/>
            <a:ext cx="4956880" cy="61912"/>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075699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4284089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3ED5ACC7-F5ED-E071-A38C-6FC0E45B8581}"/>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3176" y="2373284"/>
            <a:ext cx="4172188" cy="4484716"/>
          </a:xfrm>
          <a:prstGeom prst="rect">
            <a:avLst/>
          </a:prstGeom>
        </p:spPr>
      </p:pic>
      <p:sp>
        <p:nvSpPr>
          <p:cNvPr id="8" name="직사각형 3">
            <a:extLst>
              <a:ext uri="{FF2B5EF4-FFF2-40B4-BE49-F238E27FC236}">
                <a16:creationId xmlns:a16="http://schemas.microsoft.com/office/drawing/2014/main" id="{87EF9490-B903-8955-D418-3C0BF4BC9950}"/>
              </a:ext>
            </a:extLst>
          </p:cNvPr>
          <p:cNvSpPr/>
          <p:nvPr userDrawn="1"/>
        </p:nvSpPr>
        <p:spPr>
          <a:xfrm>
            <a:off x="3945467" y="2373284"/>
            <a:ext cx="7329412" cy="3294092"/>
          </a:xfrm>
          <a:prstGeom prst="rect">
            <a:avLst/>
          </a:prstGeom>
          <a:solidFill>
            <a:srgbClr val="9F2525">
              <a:alpha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4095751" y="4429802"/>
            <a:ext cx="6553866"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400" b="1" dirty="0">
                <a:solidFill>
                  <a:schemeClr val="bg1"/>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4095751" y="4012193"/>
            <a:ext cx="6553866"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en-US" sz="2000" dirty="0">
                <a:solidFill>
                  <a:schemeClr val="bg1"/>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4095751" y="2731163"/>
            <a:ext cx="6553866" cy="4308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2800" dirty="0">
                <a:solidFill>
                  <a:schemeClr val="bg1"/>
                </a:solidFill>
              </a:defRPr>
            </a:lvl1pPr>
          </a:lstStyle>
          <a:p>
            <a:pPr lvl="0"/>
            <a:r>
              <a:rPr lang="en-US"/>
              <a:t>Click to edit Master title style</a:t>
            </a:r>
          </a:p>
        </p:txBody>
      </p:sp>
      <p:grpSp>
        <p:nvGrpSpPr>
          <p:cNvPr id="3" name="Group 2">
            <a:extLst>
              <a:ext uri="{FF2B5EF4-FFF2-40B4-BE49-F238E27FC236}">
                <a16:creationId xmlns:a16="http://schemas.microsoft.com/office/drawing/2014/main" id="{47769741-771C-DEEB-1A1D-5F492BFB7E0F}"/>
              </a:ext>
            </a:extLst>
          </p:cNvPr>
          <p:cNvGrpSpPr/>
          <p:nvPr userDrawn="1"/>
        </p:nvGrpSpPr>
        <p:grpSpPr>
          <a:xfrm>
            <a:off x="879714" y="685971"/>
            <a:ext cx="10395165" cy="1051341"/>
            <a:chOff x="879714" y="685971"/>
            <a:chExt cx="10395165" cy="1051341"/>
          </a:xfrm>
        </p:grpSpPr>
        <p:pic>
          <p:nvPicPr>
            <p:cNvPr id="4" name="Picture 3">
              <a:extLst>
                <a:ext uri="{FF2B5EF4-FFF2-40B4-BE49-F238E27FC236}">
                  <a16:creationId xmlns:a16="http://schemas.microsoft.com/office/drawing/2014/main" id="{96996C70-F044-4BD3-ACFF-6462840A72C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17404" y="685971"/>
              <a:ext cx="2657475" cy="973572"/>
            </a:xfrm>
            <a:prstGeom prst="rect">
              <a:avLst/>
            </a:prstGeom>
          </p:spPr>
        </p:pic>
        <p:pic>
          <p:nvPicPr>
            <p:cNvPr id="5" name="Picture 4">
              <a:extLst>
                <a:ext uri="{FF2B5EF4-FFF2-40B4-BE49-F238E27FC236}">
                  <a16:creationId xmlns:a16="http://schemas.microsoft.com/office/drawing/2014/main" id="{2C6ACD33-879E-9D88-DF8D-0FF623E45AC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79714" y="815192"/>
              <a:ext cx="2673112" cy="922120"/>
            </a:xfrm>
            <a:prstGeom prst="rect">
              <a:avLst/>
            </a:prstGeom>
          </p:spPr>
        </p:pic>
      </p:grpSp>
      <p:sp>
        <p:nvSpPr>
          <p:cNvPr id="15" name="Subtitle 2">
            <a:extLst>
              <a:ext uri="{FF2B5EF4-FFF2-40B4-BE49-F238E27FC236}">
                <a16:creationId xmlns:a16="http://schemas.microsoft.com/office/drawing/2014/main" id="{07B8090A-336B-EBC4-A9CF-1D23BEFB1557}"/>
              </a:ext>
            </a:extLst>
          </p:cNvPr>
          <p:cNvSpPr txBox="1">
            <a:spLocks/>
          </p:cNvSpPr>
          <p:nvPr userDrawn="1"/>
        </p:nvSpPr>
        <p:spPr>
          <a:xfrm>
            <a:off x="4014291" y="4839479"/>
            <a:ext cx="7329412" cy="56409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eaLnBrk="1" hangingPunct="1">
              <a:lnSpc>
                <a:spcPct val="90000"/>
              </a:lnSpc>
              <a:spcBef>
                <a:spcPts val="1000"/>
              </a:spcBef>
              <a:spcAft>
                <a:spcPts val="0"/>
              </a:spcAft>
              <a:buClr>
                <a:srgbClr val="53575A"/>
              </a:buClr>
              <a:buSzPts val="2800"/>
              <a:buFont typeface="Arial"/>
              <a:buNone/>
              <a:defRPr sz="2400" b="0" i="0" u="none" strike="noStrike" cap="none">
                <a:solidFill>
                  <a:srgbClr val="53575A"/>
                </a:solidFill>
                <a:latin typeface="Arial"/>
                <a:ea typeface="Arial"/>
                <a:cs typeface="Arial"/>
                <a:sym typeface="Arial"/>
              </a:defRPr>
            </a:lvl1pPr>
            <a:lvl2pPr marL="457200" marR="0" lvl="1" indent="0" algn="ctr" rtl="0" eaLnBrk="1" hangingPunct="1">
              <a:lnSpc>
                <a:spcPct val="90000"/>
              </a:lnSpc>
              <a:spcBef>
                <a:spcPts val="500"/>
              </a:spcBef>
              <a:spcAft>
                <a:spcPts val="0"/>
              </a:spcAft>
              <a:buClr>
                <a:srgbClr val="53575A"/>
              </a:buClr>
              <a:buSzPts val="2400"/>
              <a:buFont typeface="Arial"/>
              <a:buNone/>
              <a:defRPr sz="2000" b="0" i="0" u="none" strike="noStrike" cap="none">
                <a:solidFill>
                  <a:srgbClr val="53575A"/>
                </a:solidFill>
                <a:latin typeface="Arial"/>
                <a:ea typeface="Arial"/>
                <a:cs typeface="Arial"/>
                <a:sym typeface="Arial"/>
              </a:defRPr>
            </a:lvl2pPr>
            <a:lvl3pPr marL="914400" marR="0" lvl="2" indent="0" algn="ctr" rtl="0" eaLnBrk="1" hangingPunct="1">
              <a:lnSpc>
                <a:spcPct val="90000"/>
              </a:lnSpc>
              <a:spcBef>
                <a:spcPts val="500"/>
              </a:spcBef>
              <a:spcAft>
                <a:spcPts val="0"/>
              </a:spcAft>
              <a:buClr>
                <a:srgbClr val="53575A"/>
              </a:buClr>
              <a:buSzPts val="2000"/>
              <a:buFont typeface="Arial"/>
              <a:buNone/>
              <a:defRPr sz="1800" b="0" i="0" u="none" strike="noStrike" cap="none">
                <a:solidFill>
                  <a:srgbClr val="53575A"/>
                </a:solidFill>
                <a:latin typeface="Arial"/>
                <a:ea typeface="Arial"/>
                <a:cs typeface="Arial"/>
                <a:sym typeface="Arial"/>
              </a:defRPr>
            </a:lvl3pPr>
            <a:lvl4pPr marL="1371600" marR="0" lvl="3" indent="0" algn="ctr" rtl="0" eaLnBrk="1" hangingPunct="1">
              <a:lnSpc>
                <a:spcPct val="90000"/>
              </a:lnSpc>
              <a:spcBef>
                <a:spcPts val="500"/>
              </a:spcBef>
              <a:spcAft>
                <a:spcPts val="0"/>
              </a:spcAft>
              <a:buClr>
                <a:srgbClr val="53575A"/>
              </a:buClr>
              <a:buSzPts val="1800"/>
              <a:buFont typeface="Arial"/>
              <a:buNone/>
              <a:defRPr sz="1600" b="0" i="0" u="none" strike="noStrike" cap="none">
                <a:solidFill>
                  <a:srgbClr val="53575A"/>
                </a:solidFill>
                <a:latin typeface="Arial"/>
                <a:ea typeface="Arial"/>
                <a:cs typeface="Arial"/>
                <a:sym typeface="Arial"/>
              </a:defRPr>
            </a:lvl4pPr>
            <a:lvl5pPr marL="1828800" marR="0" lvl="4" indent="0" algn="ctr" rtl="0" eaLnBrk="1" hangingPunct="1">
              <a:lnSpc>
                <a:spcPct val="90000"/>
              </a:lnSpc>
              <a:spcBef>
                <a:spcPts val="500"/>
              </a:spcBef>
              <a:spcAft>
                <a:spcPts val="0"/>
              </a:spcAft>
              <a:buClr>
                <a:srgbClr val="53575A"/>
              </a:buClr>
              <a:buSzPts val="1800"/>
              <a:buFont typeface="Arial"/>
              <a:buNone/>
              <a:defRPr sz="1600" b="0" i="0" u="none" strike="noStrike" cap="none">
                <a:solidFill>
                  <a:srgbClr val="53575A"/>
                </a:solidFill>
                <a:latin typeface="Arial"/>
                <a:ea typeface="Arial"/>
                <a:cs typeface="Arial"/>
                <a:sym typeface="Arial"/>
              </a:defRPr>
            </a:lvl5pPr>
            <a:lvl6pPr marL="2286000" marR="0" lvl="5"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90000"/>
              </a:lnSpc>
              <a:spcBef>
                <a:spcPts val="1000"/>
              </a:spcBef>
              <a:spcAft>
                <a:spcPts val="0"/>
              </a:spcAft>
              <a:buClr>
                <a:srgbClr val="53575A"/>
              </a:buClr>
              <a:buSzPts val="2800"/>
              <a:buFont typeface="Arial"/>
              <a:buNone/>
              <a:tabLst/>
              <a:defRPr/>
            </a:pPr>
            <a:r>
              <a:rPr kumimoji="0" lang="en-US" sz="2000" b="0" i="0" u="none" strike="noStrike" kern="0" cap="none" spc="0" normalizeH="0" baseline="0" noProof="0">
                <a:ln>
                  <a:noFill/>
                </a:ln>
                <a:solidFill>
                  <a:srgbClr val="FFC000">
                    <a:lumMod val="40000"/>
                    <a:lumOff val="60000"/>
                  </a:srgbClr>
                </a:solidFill>
                <a:effectLst/>
                <a:uLnTx/>
                <a:uFillTx/>
                <a:latin typeface="Arial"/>
                <a:cs typeface="Arial"/>
                <a:sym typeface="Arial"/>
              </a:rPr>
              <a:t>Africa Centres for Disease Control and Prevention (Africa CDC)</a:t>
            </a:r>
          </a:p>
        </p:txBody>
      </p:sp>
    </p:spTree>
    <p:extLst>
      <p:ext uri="{BB962C8B-B14F-4D97-AF65-F5344CB8AC3E}">
        <p14:creationId xmlns:p14="http://schemas.microsoft.com/office/powerpoint/2010/main" val="347773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bui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925423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273718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338160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BE5D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5" name="Picture 2">
            <a:extLst>
              <a:ext uri="{FF2B5EF4-FFF2-40B4-BE49-F238E27FC236}">
                <a16:creationId xmlns:a16="http://schemas.microsoft.com/office/drawing/2014/main" id="{5233E18B-C89B-8B24-9F36-7C76F83A6908}"/>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p:blipFill>
        <p:spPr bwMode="auto">
          <a:xfrm>
            <a:off x="9878026" y="268102"/>
            <a:ext cx="1759237" cy="81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581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BE5D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5" name="Picture 2">
            <a:extLst>
              <a:ext uri="{FF2B5EF4-FFF2-40B4-BE49-F238E27FC236}">
                <a16:creationId xmlns:a16="http://schemas.microsoft.com/office/drawing/2014/main" id="{6C879065-8D58-C380-6035-35D935CB8E8B}"/>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p:blipFill>
        <p:spPr bwMode="auto">
          <a:xfrm>
            <a:off x="9878026" y="268102"/>
            <a:ext cx="1759237" cy="81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545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BE5D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5" name="Picture 2">
            <a:extLst>
              <a:ext uri="{FF2B5EF4-FFF2-40B4-BE49-F238E27FC236}">
                <a16:creationId xmlns:a16="http://schemas.microsoft.com/office/drawing/2014/main" id="{B4FDC93D-11BF-ED64-56C1-C25D7BD8F06F}"/>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p:blipFill>
        <p:spPr bwMode="auto">
          <a:xfrm>
            <a:off x="9878026" y="268102"/>
            <a:ext cx="1759237" cy="81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535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BE5D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5" name="Picture 2">
            <a:extLst>
              <a:ext uri="{FF2B5EF4-FFF2-40B4-BE49-F238E27FC236}">
                <a16:creationId xmlns:a16="http://schemas.microsoft.com/office/drawing/2014/main" id="{DBC8169E-C9B6-5815-6295-9E454F35CA3A}"/>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p:blipFill>
        <p:spPr bwMode="auto">
          <a:xfrm>
            <a:off x="9878026" y="268102"/>
            <a:ext cx="1759237" cy="81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544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BE5D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6" name="Picture 2">
            <a:extLst>
              <a:ext uri="{FF2B5EF4-FFF2-40B4-BE49-F238E27FC236}">
                <a16:creationId xmlns:a16="http://schemas.microsoft.com/office/drawing/2014/main" id="{54B6AA95-8BB2-A487-1627-08D8F59F7178}"/>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p:blipFill>
        <p:spPr bwMode="auto">
          <a:xfrm>
            <a:off x="9878026" y="268102"/>
            <a:ext cx="1759237" cy="81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369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996890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477EB99F-4F0E-FDA2-C1D6-E490DB85CB98}"/>
              </a:ext>
            </a:extLst>
          </p:cNvPr>
          <p:cNvSpPr/>
          <p:nvPr userDrawn="1"/>
        </p:nvSpPr>
        <p:spPr>
          <a:xfrm>
            <a:off x="11239500" y="6276975"/>
            <a:ext cx="114300" cy="581025"/>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66A642D2-37B6-1B1B-D613-84069D20421D}"/>
              </a:ext>
            </a:extLst>
          </p:cNvPr>
          <p:cNvSpPr/>
          <p:nvPr userDrawn="1"/>
        </p:nvSpPr>
        <p:spPr>
          <a:xfrm>
            <a:off x="1524" y="6781800"/>
            <a:ext cx="12188952" cy="76200"/>
          </a:xfrm>
          <a:prstGeom prst="rect">
            <a:avLst/>
          </a:prstGeom>
          <a:solidFill>
            <a:srgbClr val="15853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7" y="172212"/>
            <a:ext cx="8559767" cy="98951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6" name="Rectangle 15">
            <a:extLst>
              <a:ext uri="{FF2B5EF4-FFF2-40B4-BE49-F238E27FC236}">
                <a16:creationId xmlns:a16="http://schemas.microsoft.com/office/drawing/2014/main" id="{A038AAA4-DB0D-2638-82C2-9ACF8B0D0353}"/>
              </a:ext>
            </a:extLst>
          </p:cNvPr>
          <p:cNvSpPr/>
          <p:nvPr userDrawn="1"/>
        </p:nvSpPr>
        <p:spPr>
          <a:xfrm>
            <a:off x="7235120" y="1415720"/>
            <a:ext cx="4956880" cy="61912"/>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4CC10AD6-530B-92DB-03C6-C423B6E5BF8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184782" y="-27312"/>
            <a:ext cx="1069672" cy="1069672"/>
          </a:xfrm>
          <a:prstGeom prst="rect">
            <a:avLst/>
          </a:prstGeom>
        </p:spPr>
      </p:pic>
      <p:pic>
        <p:nvPicPr>
          <p:cNvPr id="7" name="Picture 2">
            <a:extLst>
              <a:ext uri="{FF2B5EF4-FFF2-40B4-BE49-F238E27FC236}">
                <a16:creationId xmlns:a16="http://schemas.microsoft.com/office/drawing/2014/main" id="{421D995D-B97A-1234-6416-7E4B0C351B0C}"/>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p:blipFill>
        <p:spPr bwMode="auto">
          <a:xfrm>
            <a:off x="9878026" y="268102"/>
            <a:ext cx="1759237" cy="81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043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3" name="Picture 2">
            <a:extLst>
              <a:ext uri="{FF2B5EF4-FFF2-40B4-BE49-F238E27FC236}">
                <a16:creationId xmlns:a16="http://schemas.microsoft.com/office/drawing/2014/main" id="{B3625CE7-5AC4-C96F-D355-FBA649D6434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184782" y="-27312"/>
            <a:ext cx="1069672" cy="1069672"/>
          </a:xfrm>
          <a:prstGeom prst="rect">
            <a:avLst/>
          </a:prstGeom>
        </p:spPr>
      </p:pic>
      <p:pic>
        <p:nvPicPr>
          <p:cNvPr id="5" name="Picture 2">
            <a:extLst>
              <a:ext uri="{FF2B5EF4-FFF2-40B4-BE49-F238E27FC236}">
                <a16:creationId xmlns:a16="http://schemas.microsoft.com/office/drawing/2014/main" id="{E8F6E787-A4FE-99A2-0DD3-5F454B1B9652}"/>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p:blipFill>
        <p:spPr bwMode="auto">
          <a:xfrm>
            <a:off x="9878026" y="268102"/>
            <a:ext cx="1759237" cy="81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43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189154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7" y="919250"/>
            <a:ext cx="85597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7" y="172212"/>
            <a:ext cx="8559767" cy="731520"/>
          </a:xfrm>
          <a:prstGeom prst="rect">
            <a:avLst/>
          </a:prstGeom>
        </p:spPr>
        <p:txBody>
          <a:bodyPr vert="horz" wrap="square" lIns="0" tIns="0" rIns="0" bIns="0" rtlCol="0" anchor="b" anchorCtr="0">
            <a:noAutofit/>
          </a:bodyPr>
          <a:lstStyle>
            <a:lvl1pPr>
              <a:defRPr lang="en-US" dirty="0">
                <a:solidFill>
                  <a:schemeClr val="accent5"/>
                </a:solidFill>
              </a:defRPr>
            </a:lvl1pPr>
          </a:lstStyle>
          <a:p>
            <a:pPr lvl="0"/>
            <a:r>
              <a:rPr lang="en-US"/>
              <a:t>Click to edit Master title style</a:t>
            </a:r>
          </a:p>
        </p:txBody>
      </p:sp>
      <p:sp>
        <p:nvSpPr>
          <p:cNvPr id="6" name="Slide Number">
            <a:extLst>
              <a:ext uri="{FF2B5EF4-FFF2-40B4-BE49-F238E27FC236}">
                <a16:creationId xmlns:a16="http://schemas.microsoft.com/office/drawing/2014/main" id="{5ACFADC1-9F3B-A235-E164-F8E0F353C83B}"/>
              </a:ext>
            </a:extLst>
          </p:cNvPr>
          <p:cNvSpPr>
            <a:spLocks noChangeArrowheads="1"/>
          </p:cNvSpPr>
          <p:nvPr userDrawn="1">
            <p:custDataLst>
              <p:tags r:id="rId7"/>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34785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449776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C13874F2-58EF-5576-60D6-54BF3E5DEA18}"/>
              </a:ext>
            </a:extLst>
          </p:cNvPr>
          <p:cNvSpPr/>
          <p:nvPr userDrawn="1"/>
        </p:nvSpPr>
        <p:spPr>
          <a:xfrm>
            <a:off x="11239500" y="6276975"/>
            <a:ext cx="114300" cy="581025"/>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Rectangle 10">
            <a:extLst>
              <a:ext uri="{FF2B5EF4-FFF2-40B4-BE49-F238E27FC236}">
                <a16:creationId xmlns:a16="http://schemas.microsoft.com/office/drawing/2014/main" id="{3B895936-3BA6-9AFB-5D5D-00DFD038A053}"/>
              </a:ext>
            </a:extLst>
          </p:cNvPr>
          <p:cNvSpPr/>
          <p:nvPr userDrawn="1"/>
        </p:nvSpPr>
        <p:spPr>
          <a:xfrm>
            <a:off x="1524" y="6781800"/>
            <a:ext cx="12188952" cy="76200"/>
          </a:xfrm>
          <a:prstGeom prst="rect">
            <a:avLst/>
          </a:prstGeom>
          <a:solidFill>
            <a:srgbClr val="15853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7" name="Picture 6">
            <a:extLst>
              <a:ext uri="{FF2B5EF4-FFF2-40B4-BE49-F238E27FC236}">
                <a16:creationId xmlns:a16="http://schemas.microsoft.com/office/drawing/2014/main" id="{19B3CF9A-8D2B-B8C5-9DFE-BF8DCE20DC2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1312881"/>
            <a:ext cx="5486400" cy="4793063"/>
          </a:xfrm>
          <a:prstGeom prst="rect">
            <a:avLst/>
          </a:prstGeom>
        </p:spPr>
      </p:pic>
      <p:sp>
        <p:nvSpPr>
          <p:cNvPr id="31" name="2. Slide Title">
            <a:extLst>
              <a:ext uri="{FF2B5EF4-FFF2-40B4-BE49-F238E27FC236}">
                <a16:creationId xmlns:a16="http://schemas.microsoft.com/office/drawing/2014/main" id="{3D808FF2-F49C-2D52-47EE-F6907151141A}"/>
              </a:ext>
            </a:extLst>
          </p:cNvPr>
          <p:cNvSpPr>
            <a:spLocks noGrp="1"/>
          </p:cNvSpPr>
          <p:nvPr>
            <p:ph type="title" hasCustomPrompt="1"/>
            <p:custDataLst>
              <p:tags r:id="rId3"/>
            </p:custDataLst>
          </p:nvPr>
        </p:nvSpPr>
        <p:spPr>
          <a:xfrm>
            <a:off x="5743575" y="3247747"/>
            <a:ext cx="5913354" cy="923330"/>
          </a:xfrm>
        </p:spPr>
        <p:txBody>
          <a:bodyPr vert="horz" anchor="ctr">
            <a:noAutofit/>
          </a:bodyPr>
          <a:lstStyle>
            <a:lvl1pPr algn="ctr" rtl="0">
              <a:defRPr sz="6000"/>
            </a:lvl1pPr>
          </a:lstStyle>
          <a:p>
            <a:r>
              <a:rPr lang="en-US"/>
              <a:t>Thank you</a:t>
            </a:r>
          </a:p>
        </p:txBody>
      </p:sp>
      <p:grpSp>
        <p:nvGrpSpPr>
          <p:cNvPr id="44" name="Group 43">
            <a:extLst>
              <a:ext uri="{FF2B5EF4-FFF2-40B4-BE49-F238E27FC236}">
                <a16:creationId xmlns:a16="http://schemas.microsoft.com/office/drawing/2014/main" id="{A8426E44-A9E2-97FB-2B03-55F3E4AF9321}"/>
              </a:ext>
            </a:extLst>
          </p:cNvPr>
          <p:cNvGrpSpPr/>
          <p:nvPr userDrawn="1"/>
        </p:nvGrpSpPr>
        <p:grpSpPr>
          <a:xfrm>
            <a:off x="1888755" y="212074"/>
            <a:ext cx="8414490" cy="851022"/>
            <a:chOff x="879714" y="685971"/>
            <a:chExt cx="10395165" cy="1051341"/>
          </a:xfrm>
        </p:grpSpPr>
        <p:pic>
          <p:nvPicPr>
            <p:cNvPr id="45" name="Picture 44">
              <a:extLst>
                <a:ext uri="{FF2B5EF4-FFF2-40B4-BE49-F238E27FC236}">
                  <a16:creationId xmlns:a16="http://schemas.microsoft.com/office/drawing/2014/main" id="{9A12FF36-884D-37EE-D83B-58EBDAB4D56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17404" y="685971"/>
              <a:ext cx="2657475" cy="973572"/>
            </a:xfrm>
            <a:prstGeom prst="rect">
              <a:avLst/>
            </a:prstGeom>
          </p:spPr>
        </p:pic>
        <p:pic>
          <p:nvPicPr>
            <p:cNvPr id="46" name="Picture 45">
              <a:extLst>
                <a:ext uri="{FF2B5EF4-FFF2-40B4-BE49-F238E27FC236}">
                  <a16:creationId xmlns:a16="http://schemas.microsoft.com/office/drawing/2014/main" id="{7C5906F8-29DC-3826-B546-EDE3FFC58A8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9714" y="815192"/>
              <a:ext cx="2673112" cy="922120"/>
            </a:xfrm>
            <a:prstGeom prst="rect">
              <a:avLst/>
            </a:prstGeom>
          </p:spPr>
        </p:pic>
      </p:grpSp>
    </p:spTree>
    <p:extLst>
      <p:ext uri="{BB962C8B-B14F-4D97-AF65-F5344CB8AC3E}">
        <p14:creationId xmlns:p14="http://schemas.microsoft.com/office/powerpoint/2010/main" val="143048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03321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rtl="0">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7"/>
          <p:cNvSpPr>
            <a:spLocks noGrp="1"/>
          </p:cNvSpPr>
          <p:nvPr>
            <p:ph type="title" hasCustomPrompt="1"/>
          </p:nvPr>
        </p:nvSpPr>
        <p:spPr>
          <a:xfrm>
            <a:off x="457079" y="421353"/>
            <a:ext cx="11082528" cy="332399"/>
          </a:xfrm>
        </p:spPr>
        <p:txBody>
          <a:bodyPr vert="horz"/>
          <a:lstStyle>
            <a:lvl1pPr rtl="0">
              <a:defRPr>
                <a:solidFill>
                  <a:srgbClr val="002060"/>
                </a:solidFill>
                <a:latin typeface="+mj-lt"/>
                <a:ea typeface="+mj-ea"/>
                <a:cs typeface="+mj-cs"/>
                <a:sym typeface="Trebuchet MS" panose="020B0603020202020204" pitchFamily="34" charset="0"/>
              </a:defRPr>
            </a:lvl1pPr>
          </a:lstStyle>
          <a:p>
            <a:r>
              <a:rPr lang="en-GB"/>
              <a:t>Click to add title</a:t>
            </a:r>
          </a:p>
        </p:txBody>
      </p:sp>
    </p:spTree>
    <p:extLst>
      <p:ext uri="{BB962C8B-B14F-4D97-AF65-F5344CB8AC3E}">
        <p14:creationId xmlns:p14="http://schemas.microsoft.com/office/powerpoint/2010/main" val="1640138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A684793-220E-47B9-958B-71524A4FC79D}"/>
              </a:ext>
            </a:extLst>
          </p:cNvPr>
          <p:cNvSpPr>
            <a:spLocks noGrp="1"/>
          </p:cNvSpPr>
          <p:nvPr>
            <p:ph type="pic" sz="quarter" idx="13"/>
          </p:nvPr>
        </p:nvSpPr>
        <p:spPr>
          <a:xfrm>
            <a:off x="-23180" y="2834018"/>
            <a:ext cx="932893" cy="1853752"/>
          </a:xfrm>
          <a:custGeom>
            <a:avLst/>
            <a:gdLst>
              <a:gd name="connsiteX0" fmla="*/ 6012 w 932893"/>
              <a:gd name="connsiteY0" fmla="*/ 0 h 1853752"/>
              <a:gd name="connsiteX1" fmla="*/ 809714 w 932893"/>
              <a:gd name="connsiteY1" fmla="*/ 465173 h 1853752"/>
              <a:gd name="connsiteX2" fmla="*/ 806702 w 932893"/>
              <a:gd name="connsiteY2" fmla="*/ 1393783 h 1853752"/>
              <a:gd name="connsiteX3" fmla="*/ 0 w 932893"/>
              <a:gd name="connsiteY3" fmla="*/ 1853733 h 1853752"/>
            </a:gdLst>
            <a:ahLst/>
            <a:cxnLst>
              <a:cxn ang="0">
                <a:pos x="connsiteX0" y="connsiteY0"/>
              </a:cxn>
              <a:cxn ang="0">
                <a:pos x="connsiteX1" y="connsiteY1"/>
              </a:cxn>
              <a:cxn ang="0">
                <a:pos x="connsiteX2" y="connsiteY2"/>
              </a:cxn>
              <a:cxn ang="0">
                <a:pos x="connsiteX3" y="connsiteY3"/>
              </a:cxn>
            </a:cxnLst>
            <a:rect l="l" t="t" r="r" b="b"/>
            <a:pathLst>
              <a:path w="932893" h="1853752">
                <a:moveTo>
                  <a:pt x="6012" y="0"/>
                </a:moveTo>
                <a:cubicBezTo>
                  <a:pt x="337870" y="0"/>
                  <a:pt x="644406" y="177419"/>
                  <a:pt x="809714" y="465173"/>
                </a:cubicBezTo>
                <a:cubicBezTo>
                  <a:pt x="975023" y="752929"/>
                  <a:pt x="973874" y="1107106"/>
                  <a:pt x="806702" y="1393783"/>
                </a:cubicBezTo>
                <a:cubicBezTo>
                  <a:pt x="639531" y="1680458"/>
                  <a:pt x="331851" y="1855886"/>
                  <a:pt x="0" y="1853733"/>
                </a:cubicBezTo>
                <a:close/>
              </a:path>
            </a:pathLst>
          </a:custGeom>
        </p:spPr>
        <p:txBody>
          <a:bodyPr wrap="square">
            <a:noAutofit/>
          </a:bodyPr>
          <a:lstStyle/>
          <a:p>
            <a:endParaRPr lang="en-US"/>
          </a:p>
        </p:txBody>
      </p:sp>
      <p:sp>
        <p:nvSpPr>
          <p:cNvPr id="3" name="Date Placeholder 2">
            <a:extLst>
              <a:ext uri="{FF2B5EF4-FFF2-40B4-BE49-F238E27FC236}">
                <a16:creationId xmlns:a16="http://schemas.microsoft.com/office/drawing/2014/main" id="{AD952409-B6DC-4724-B099-E6E2AB2A53B6}"/>
              </a:ext>
            </a:extLst>
          </p:cNvPr>
          <p:cNvSpPr>
            <a:spLocks noGrp="1"/>
          </p:cNvSpPr>
          <p:nvPr>
            <p:ph type="dt" sz="half" idx="10"/>
          </p:nvPr>
        </p:nvSpPr>
        <p:spPr/>
        <p:txBody>
          <a:bodyPr/>
          <a:lstStyle/>
          <a:p>
            <a:fld id="{378C2F9B-50DB-424E-83FB-BD7AB01B0E34}" type="datetimeFigureOut">
              <a:rPr lang="en-US" smtClean="0"/>
              <a:t>5/14/2024</a:t>
            </a:fld>
            <a:endParaRPr lang="en-US"/>
          </a:p>
        </p:txBody>
      </p:sp>
      <p:sp>
        <p:nvSpPr>
          <p:cNvPr id="4" name="Footer Placeholder 3">
            <a:extLst>
              <a:ext uri="{FF2B5EF4-FFF2-40B4-BE49-F238E27FC236}">
                <a16:creationId xmlns:a16="http://schemas.microsoft.com/office/drawing/2014/main" id="{E95B2618-4DAB-4CDC-97FE-1CEBC8B2CD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CFADC2-F040-4958-BD79-EB1463B83E92}"/>
              </a:ext>
            </a:extLst>
          </p:cNvPr>
          <p:cNvSpPr>
            <a:spLocks noGrp="1"/>
          </p:cNvSpPr>
          <p:nvPr>
            <p:ph type="sldNum" sz="quarter" idx="12"/>
          </p:nvPr>
        </p:nvSpPr>
        <p:spPr/>
        <p:txBody>
          <a:bodyPr/>
          <a:lstStyle/>
          <a:p>
            <a:fld id="{4790223A-26E9-443E-8FB6-A57BDE7FB2D6}" type="slidenum">
              <a:rPr lang="en-US" smtClean="0"/>
              <a:t>‹#›</a:t>
            </a:fld>
            <a:endParaRPr lang="en-US"/>
          </a:p>
        </p:txBody>
      </p:sp>
    </p:spTree>
    <p:extLst>
      <p:ext uri="{BB962C8B-B14F-4D97-AF65-F5344CB8AC3E}">
        <p14:creationId xmlns:p14="http://schemas.microsoft.com/office/powerpoint/2010/main" val="1110250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0F658-7124-4D27-89F8-5AF1A12397F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186E64-5D31-4619-8776-666CB4EB1A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A96B506-A7C6-49D7-A950-580D461F0A71}"/>
              </a:ext>
            </a:extLst>
          </p:cNvPr>
          <p:cNvSpPr>
            <a:spLocks noGrp="1"/>
          </p:cNvSpPr>
          <p:nvPr>
            <p:ph type="sldNum" sz="quarter" idx="12"/>
          </p:nvPr>
        </p:nvSpPr>
        <p:spPr/>
        <p:txBody>
          <a:bodyPr/>
          <a:lstStyle/>
          <a:p>
            <a:fld id="{CBD43EAB-9A1C-4B58-B84A-AC67B6EC63E1}" type="slidenum">
              <a:rPr lang="en-US" smtClean="0"/>
              <a:t>‹#›</a:t>
            </a:fld>
            <a:endParaRPr lang="en-US"/>
          </a:p>
        </p:txBody>
      </p:sp>
      <p:sp>
        <p:nvSpPr>
          <p:cNvPr id="4" name="TextBox 3">
            <a:extLst>
              <a:ext uri="{FF2B5EF4-FFF2-40B4-BE49-F238E27FC236}">
                <a16:creationId xmlns:a16="http://schemas.microsoft.com/office/drawing/2014/main" id="{D181B0F2-5167-19AF-D4D6-51095A49E557}"/>
              </a:ext>
            </a:extLst>
          </p:cNvPr>
          <p:cNvSpPr txBox="1"/>
          <p:nvPr userDrawn="1"/>
        </p:nvSpPr>
        <p:spPr>
          <a:xfrm>
            <a:off x="8323117" y="765996"/>
            <a:ext cx="3348465" cy="369332"/>
          </a:xfrm>
          <a:prstGeom prst="rect">
            <a:avLst/>
          </a:prstGeom>
          <a:noFill/>
        </p:spPr>
        <p:txBody>
          <a:bodyPr wrap="square">
            <a:spAutoFit/>
          </a:bodyPr>
          <a:lstStyle/>
          <a:p>
            <a:r>
              <a:rPr lang="en-UG" sz="1800" b="1">
                <a:solidFill>
                  <a:schemeClr val="bg1"/>
                </a:solidFill>
              </a:rPr>
              <a:t>Safeguarding Africa’s health</a:t>
            </a:r>
          </a:p>
        </p:txBody>
      </p:sp>
    </p:spTree>
    <p:extLst>
      <p:ext uri="{BB962C8B-B14F-4D97-AF65-F5344CB8AC3E}">
        <p14:creationId xmlns:p14="http://schemas.microsoft.com/office/powerpoint/2010/main" val="164347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801083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0AC0A4A7-851F-AD8C-0718-7DFB68D1260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505825" y="1219640"/>
            <a:ext cx="3686175" cy="5562159"/>
          </a:xfrm>
          <a:prstGeom prst="rect">
            <a:avLst/>
          </a:prstGeom>
        </p:spPr>
      </p:pic>
      <p:sp>
        <p:nvSpPr>
          <p:cNvPr id="12" name="Rectangle 11">
            <a:extLst>
              <a:ext uri="{FF2B5EF4-FFF2-40B4-BE49-F238E27FC236}">
                <a16:creationId xmlns:a16="http://schemas.microsoft.com/office/drawing/2014/main" id="{00274838-1A62-9753-403B-AE13418A0B45}"/>
              </a:ext>
            </a:extLst>
          </p:cNvPr>
          <p:cNvSpPr/>
          <p:nvPr userDrawn="1"/>
        </p:nvSpPr>
        <p:spPr>
          <a:xfrm>
            <a:off x="11239500" y="6276975"/>
            <a:ext cx="114300" cy="581025"/>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7" name="Rectangle 6">
            <a:extLst>
              <a:ext uri="{FF2B5EF4-FFF2-40B4-BE49-F238E27FC236}">
                <a16:creationId xmlns:a16="http://schemas.microsoft.com/office/drawing/2014/main" id="{AB7642C6-3713-0968-6C68-13B47B86D85A}"/>
              </a:ext>
            </a:extLst>
          </p:cNvPr>
          <p:cNvSpPr/>
          <p:nvPr userDrawn="1"/>
        </p:nvSpPr>
        <p:spPr>
          <a:xfrm>
            <a:off x="7235121" y="1157728"/>
            <a:ext cx="4956880" cy="61912"/>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67217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4333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36213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06050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BE5D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5" name="Picture 4">
            <a:extLst>
              <a:ext uri="{FF2B5EF4-FFF2-40B4-BE49-F238E27FC236}">
                <a16:creationId xmlns:a16="http://schemas.microsoft.com/office/drawing/2014/main" id="{2A864C38-E2CD-F3C3-B425-50AABF253AE6}"/>
              </a:ext>
            </a:extLst>
          </p:cNvPr>
          <p:cNvPicPr>
            <a:picLocks noChangeAspect="1"/>
          </p:cNvPicPr>
          <p:nvPr userDrawn="1"/>
        </p:nvPicPr>
        <p:blipFill>
          <a:blip r:embed="rId12"/>
          <a:stretch>
            <a:fillRect/>
          </a:stretch>
        </p:blipFill>
        <p:spPr>
          <a:xfrm>
            <a:off x="9931179" y="372982"/>
            <a:ext cx="1990476" cy="923810"/>
          </a:xfrm>
          <a:prstGeom prst="rect">
            <a:avLst/>
          </a:prstGeom>
        </p:spPr>
      </p:pic>
    </p:spTree>
    <p:extLst>
      <p:ext uri="{BB962C8B-B14F-4D97-AF65-F5344CB8AC3E}">
        <p14:creationId xmlns:p14="http://schemas.microsoft.com/office/powerpoint/2010/main" val="3963963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BE5D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4994450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ags" Target="../tags/tag4.xml"/><Relationship Id="rId26" Type="http://schemas.openxmlformats.org/officeDocument/2006/relationships/tags" Target="../tags/tag12.xml"/><Relationship Id="rId39" Type="http://schemas.openxmlformats.org/officeDocument/2006/relationships/image" Target="../media/image2.png"/><Relationship Id="rId3" Type="http://schemas.openxmlformats.org/officeDocument/2006/relationships/slideLayout" Target="../slideLayouts/slideLayout4.xml"/><Relationship Id="rId21" Type="http://schemas.openxmlformats.org/officeDocument/2006/relationships/tags" Target="../tags/tag7.xml"/><Relationship Id="rId34" Type="http://schemas.openxmlformats.org/officeDocument/2006/relationships/tags" Target="../tags/tag20.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ags" Target="../tags/tag3.xml"/><Relationship Id="rId25" Type="http://schemas.openxmlformats.org/officeDocument/2006/relationships/tags" Target="../tags/tag11.xml"/><Relationship Id="rId33" Type="http://schemas.openxmlformats.org/officeDocument/2006/relationships/tags" Target="../tags/tag19.xml"/><Relationship Id="rId38" Type="http://schemas.openxmlformats.org/officeDocument/2006/relationships/image" Target="../media/image3.emf"/><Relationship Id="rId2" Type="http://schemas.openxmlformats.org/officeDocument/2006/relationships/slideLayout" Target="../slideLayouts/slideLayout3.xml"/><Relationship Id="rId16" Type="http://schemas.openxmlformats.org/officeDocument/2006/relationships/theme" Target="../theme/theme2.xml"/><Relationship Id="rId20" Type="http://schemas.openxmlformats.org/officeDocument/2006/relationships/tags" Target="../tags/tag6.xml"/><Relationship Id="rId29" Type="http://schemas.openxmlformats.org/officeDocument/2006/relationships/tags" Target="../tags/tag15.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tags" Target="../tags/tag10.xml"/><Relationship Id="rId32" Type="http://schemas.openxmlformats.org/officeDocument/2006/relationships/tags" Target="../tags/tag18.xml"/><Relationship Id="rId37" Type="http://schemas.openxmlformats.org/officeDocument/2006/relationships/oleObject" Target="../embeddings/oleObject2.bin"/><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ags" Target="../tags/tag9.xml"/><Relationship Id="rId28" Type="http://schemas.openxmlformats.org/officeDocument/2006/relationships/tags" Target="../tags/tag14.xml"/><Relationship Id="rId36" Type="http://schemas.openxmlformats.org/officeDocument/2006/relationships/tags" Target="../tags/tag22.xml"/><Relationship Id="rId10" Type="http://schemas.openxmlformats.org/officeDocument/2006/relationships/slideLayout" Target="../slideLayouts/slideLayout11.xml"/><Relationship Id="rId19" Type="http://schemas.openxmlformats.org/officeDocument/2006/relationships/tags" Target="../tags/tag5.xml"/><Relationship Id="rId31" Type="http://schemas.openxmlformats.org/officeDocument/2006/relationships/tags" Target="../tags/tag17.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ags" Target="../tags/tag8.xml"/><Relationship Id="rId27" Type="http://schemas.openxmlformats.org/officeDocument/2006/relationships/tags" Target="../tags/tag13.xml"/><Relationship Id="rId30" Type="http://schemas.openxmlformats.org/officeDocument/2006/relationships/tags" Target="../tags/tag16.xml"/><Relationship Id="rId35" Type="http://schemas.openxmlformats.org/officeDocument/2006/relationships/tags" Target="../tags/tag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3.xml"/><Relationship Id="rId26" Type="http://schemas.openxmlformats.org/officeDocument/2006/relationships/tags" Target="../tags/tag120.xml"/><Relationship Id="rId39" Type="http://schemas.openxmlformats.org/officeDocument/2006/relationships/oleObject" Target="../embeddings/oleObject17.bin"/><Relationship Id="rId3" Type="http://schemas.openxmlformats.org/officeDocument/2006/relationships/slideLayout" Target="../slideLayouts/slideLayout19.xml"/><Relationship Id="rId21" Type="http://schemas.openxmlformats.org/officeDocument/2006/relationships/tags" Target="../tags/tag115.xml"/><Relationship Id="rId34" Type="http://schemas.openxmlformats.org/officeDocument/2006/relationships/tags" Target="../tags/tag128.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ags" Target="../tags/tag119.xml"/><Relationship Id="rId33" Type="http://schemas.openxmlformats.org/officeDocument/2006/relationships/tags" Target="../tags/tag127.xml"/><Relationship Id="rId38" Type="http://schemas.openxmlformats.org/officeDocument/2006/relationships/tags" Target="../tags/tag13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ags" Target="../tags/tag114.xml"/><Relationship Id="rId29" Type="http://schemas.openxmlformats.org/officeDocument/2006/relationships/tags" Target="../tags/tag123.xml"/><Relationship Id="rId41"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ags" Target="../tags/tag118.xml"/><Relationship Id="rId32" Type="http://schemas.openxmlformats.org/officeDocument/2006/relationships/tags" Target="../tags/tag126.xml"/><Relationship Id="rId37" Type="http://schemas.openxmlformats.org/officeDocument/2006/relationships/tags" Target="../tags/tag131.xml"/><Relationship Id="rId40" Type="http://schemas.openxmlformats.org/officeDocument/2006/relationships/image" Target="../media/image3.emf"/><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ags" Target="../tags/tag117.xml"/><Relationship Id="rId28" Type="http://schemas.openxmlformats.org/officeDocument/2006/relationships/tags" Target="../tags/tag122.xml"/><Relationship Id="rId36" Type="http://schemas.openxmlformats.org/officeDocument/2006/relationships/tags" Target="../tags/tag130.xml"/><Relationship Id="rId10" Type="http://schemas.openxmlformats.org/officeDocument/2006/relationships/slideLayout" Target="../slideLayouts/slideLayout26.xml"/><Relationship Id="rId19" Type="http://schemas.openxmlformats.org/officeDocument/2006/relationships/tags" Target="../tags/tag113.xml"/><Relationship Id="rId31" Type="http://schemas.openxmlformats.org/officeDocument/2006/relationships/tags" Target="../tags/tag12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ags" Target="../tags/tag116.xml"/><Relationship Id="rId27" Type="http://schemas.openxmlformats.org/officeDocument/2006/relationships/tags" Target="../tags/tag121.xml"/><Relationship Id="rId30" Type="http://schemas.openxmlformats.org/officeDocument/2006/relationships/tags" Target="../tags/tag124.xml"/><Relationship Id="rId35" Type="http://schemas.openxmlformats.org/officeDocument/2006/relationships/tags" Target="../tags/tag1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17CAE65-9B9D-422A-4653-82A96EF68217}"/>
              </a:ext>
            </a:extLst>
          </p:cNvPr>
          <p:cNvGraphicFramePr>
            <a:graphicFrameLocks noChangeAspect="1"/>
          </p:cNvGraphicFramePr>
          <p:nvPr userDrawn="1">
            <p:custDataLst>
              <p:tags r:id="rId3"/>
            </p:custDataLst>
            <p:extLst>
              <p:ext uri="{D42A27DB-BD31-4B8C-83A1-F6EECF244321}">
                <p14:modId xmlns:p14="http://schemas.microsoft.com/office/powerpoint/2010/main" val="4270209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think-cell data - do not delete" hidden="1">
                        <a:extLst>
                          <a:ext uri="{FF2B5EF4-FFF2-40B4-BE49-F238E27FC236}">
                            <a16:creationId xmlns:a16="http://schemas.microsoft.com/office/drawing/2014/main" id="{617CAE65-9B9D-422A-4653-82A96EF682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Arial"/>
                <a:ea typeface="Arial"/>
                <a:cs typeface="Arial"/>
                <a:sym typeface="Arial"/>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Arial"/>
                <a:ea typeface="Arial"/>
                <a:cs typeface="Arial"/>
                <a:sym typeface="Arial"/>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Arial"/>
                <a:ea typeface="Arial"/>
                <a:cs typeface="Arial"/>
                <a:sym typeface="Arial"/>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26"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p:blipFill>
        <p:spPr bwMode="auto">
          <a:xfrm>
            <a:off x="989226" y="403366"/>
            <a:ext cx="1759237" cy="81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44550B1C-F3C5-E622-FEB6-C53FE765538F}"/>
              </a:ext>
            </a:extLst>
          </p:cNvPr>
          <p:cNvSpPr txBox="1"/>
          <p:nvPr userDrawn="1"/>
        </p:nvSpPr>
        <p:spPr>
          <a:xfrm>
            <a:off x="8125690" y="6391291"/>
            <a:ext cx="3348465" cy="307777"/>
          </a:xfrm>
          <a:prstGeom prst="rect">
            <a:avLst/>
          </a:prstGeom>
          <a:noFill/>
        </p:spPr>
        <p:txBody>
          <a:bodyPr wrap="square">
            <a:spAutoFit/>
          </a:bodyPr>
          <a:lstStyle/>
          <a:p>
            <a:pPr algn="r"/>
            <a:r>
              <a:rPr lang="en-UG" sz="1400" b="1">
                <a:solidFill>
                  <a:srgbClr val="9F2525"/>
                </a:solidFill>
              </a:rPr>
              <a:t>Safeguarding Africa’s Health</a:t>
            </a:r>
          </a:p>
        </p:txBody>
      </p:sp>
      <p:cxnSp>
        <p:nvCxnSpPr>
          <p:cNvPr id="6" name="Straight Connector 5">
            <a:extLst>
              <a:ext uri="{FF2B5EF4-FFF2-40B4-BE49-F238E27FC236}">
                <a16:creationId xmlns:a16="http://schemas.microsoft.com/office/drawing/2014/main" id="{197ACAD0-CC65-1F7E-8581-F0B33FFD515D}"/>
              </a:ext>
            </a:extLst>
          </p:cNvPr>
          <p:cNvCxnSpPr/>
          <p:nvPr userDrawn="1"/>
        </p:nvCxnSpPr>
        <p:spPr>
          <a:xfrm>
            <a:off x="0" y="1641764"/>
            <a:ext cx="12302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BDFBD15-0401-332E-DCB1-7030CF25A6BA}"/>
              </a:ext>
            </a:extLst>
          </p:cNvPr>
          <p:cNvCxnSpPr/>
          <p:nvPr userDrawn="1"/>
        </p:nvCxnSpPr>
        <p:spPr>
          <a:xfrm>
            <a:off x="-110836" y="6391291"/>
            <a:ext cx="1230283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666748"/>
      </p:ext>
    </p:extLst>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1277861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922E13AF-BFC4-088F-C9D0-C1C0941A2786}"/>
              </a:ext>
            </a:extLst>
          </p:cNvPr>
          <p:cNvSpPr/>
          <p:nvPr userDrawn="1"/>
        </p:nvSpPr>
        <p:spPr>
          <a:xfrm>
            <a:off x="11239500" y="6276975"/>
            <a:ext cx="114300" cy="581025"/>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5" name="Rectangle 54">
            <a:extLst>
              <a:ext uri="{FF2B5EF4-FFF2-40B4-BE49-F238E27FC236}">
                <a16:creationId xmlns:a16="http://schemas.microsoft.com/office/drawing/2014/main" id="{2BC0F913-0991-DEDE-617F-3EFD0AFC2E8D}"/>
              </a:ext>
            </a:extLst>
          </p:cNvPr>
          <p:cNvSpPr/>
          <p:nvPr userDrawn="1"/>
        </p:nvSpPr>
        <p:spPr>
          <a:xfrm>
            <a:off x="1524" y="6781800"/>
            <a:ext cx="12188952" cy="76200"/>
          </a:xfrm>
          <a:prstGeom prst="rect">
            <a:avLst/>
          </a:prstGeom>
          <a:solidFill>
            <a:srgbClr val="15853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hidden="1">
            <a:extLst>
              <a:ext uri="{FF2B5EF4-FFF2-40B4-BE49-F238E27FC236}">
                <a16:creationId xmlns:a16="http://schemas.microsoft.com/office/drawing/2014/main" id="{15B28737-798E-48D4-BBDB-8EB35CB9FFFB}"/>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4736" y="6350232"/>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5" y="172212"/>
            <a:ext cx="8559767"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1"/>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LegendLines" hidden="1">
            <a:extLst>
              <a:ext uri="{FF2B5EF4-FFF2-40B4-BE49-F238E27FC236}">
                <a16:creationId xmlns:a16="http://schemas.microsoft.com/office/drawing/2014/main" id="{D6807C5A-0715-ECED-D972-D17759D3DF19}"/>
              </a:ext>
            </a:extLst>
          </p:cNvPr>
          <p:cNvGrpSpPr/>
          <p:nvPr userDrawn="1"/>
        </p:nvGrpSpPr>
        <p:grpSpPr>
          <a:xfrm>
            <a:off x="10317304" y="3268546"/>
            <a:ext cx="1319960" cy="958286"/>
            <a:chOff x="10162879" y="3243772"/>
            <a:chExt cx="1319960" cy="958286"/>
          </a:xfrm>
        </p:grpSpPr>
        <p:sp>
          <p:nvSpPr>
            <p:cNvPr id="8" name="Legend1">
              <a:extLst>
                <a:ext uri="{FF2B5EF4-FFF2-40B4-BE49-F238E27FC236}">
                  <a16:creationId xmlns:a16="http://schemas.microsoft.com/office/drawing/2014/main" id="{F75D6E93-437D-F981-987B-2A5C3876754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9" name="Legend2">
              <a:extLst>
                <a:ext uri="{FF2B5EF4-FFF2-40B4-BE49-F238E27FC236}">
                  <a16:creationId xmlns:a16="http://schemas.microsoft.com/office/drawing/2014/main" id="{599AEFB2-DB77-F9FF-17CC-C59D7B1CD24F}"/>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0" name="Legend3">
              <a:extLst>
                <a:ext uri="{FF2B5EF4-FFF2-40B4-BE49-F238E27FC236}">
                  <a16:creationId xmlns:a16="http://schemas.microsoft.com/office/drawing/2014/main" id="{BA74B1CC-9AA0-5197-449E-721AB2F2D121}"/>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1" name="LineLegend3">
              <a:extLst>
                <a:ext uri="{FF2B5EF4-FFF2-40B4-BE49-F238E27FC236}">
                  <a16:creationId xmlns:a16="http://schemas.microsoft.com/office/drawing/2014/main" id="{C8E739B4-9E98-9100-2C30-71E0AF6EF262}"/>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2" name="LineLegend2">
              <a:extLst>
                <a:ext uri="{FF2B5EF4-FFF2-40B4-BE49-F238E27FC236}">
                  <a16:creationId xmlns:a16="http://schemas.microsoft.com/office/drawing/2014/main" id="{D4C0B877-B8C5-67B6-1EB9-6F184F75DF2E}"/>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3" name="LineLegend1">
              <a:extLst>
                <a:ext uri="{FF2B5EF4-FFF2-40B4-BE49-F238E27FC236}">
                  <a16:creationId xmlns:a16="http://schemas.microsoft.com/office/drawing/2014/main" id="{6E28D245-338F-F4B9-1F93-3553D5F9AB33}"/>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4" name="LegendMoons" hidden="1">
            <a:extLst>
              <a:ext uri="{FF2B5EF4-FFF2-40B4-BE49-F238E27FC236}">
                <a16:creationId xmlns:a16="http://schemas.microsoft.com/office/drawing/2014/main" id="{B82BF288-A9CA-90F6-A7DD-6B38B7FCD077}"/>
              </a:ext>
            </a:extLst>
          </p:cNvPr>
          <p:cNvGrpSpPr/>
          <p:nvPr userDrawn="1"/>
        </p:nvGrpSpPr>
        <p:grpSpPr>
          <a:xfrm>
            <a:off x="10688315" y="1263696"/>
            <a:ext cx="948949" cy="1731859"/>
            <a:chOff x="7723680" y="1702457"/>
            <a:chExt cx="948949" cy="1731859"/>
          </a:xfrm>
        </p:grpSpPr>
        <p:sp>
          <p:nvSpPr>
            <p:cNvPr id="15" name="Legend1">
              <a:extLst>
                <a:ext uri="{FF2B5EF4-FFF2-40B4-BE49-F238E27FC236}">
                  <a16:creationId xmlns:a16="http://schemas.microsoft.com/office/drawing/2014/main" id="{5C97AA71-04D7-92A1-DB96-4236DD63D2EF}"/>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 name="Legend2">
              <a:extLst>
                <a:ext uri="{FF2B5EF4-FFF2-40B4-BE49-F238E27FC236}">
                  <a16:creationId xmlns:a16="http://schemas.microsoft.com/office/drawing/2014/main" id="{D7F09D03-D0A7-273D-0B04-65A79B377D9C}"/>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 name="Legend3">
              <a:extLst>
                <a:ext uri="{FF2B5EF4-FFF2-40B4-BE49-F238E27FC236}">
                  <a16:creationId xmlns:a16="http://schemas.microsoft.com/office/drawing/2014/main" id="{26E78AF2-F8FC-7008-9EDD-2FB1EF2D8C2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 name="Legend4">
              <a:extLst>
                <a:ext uri="{FF2B5EF4-FFF2-40B4-BE49-F238E27FC236}">
                  <a16:creationId xmlns:a16="http://schemas.microsoft.com/office/drawing/2014/main" id="{C0B8C736-63F1-5DF9-A5D2-7222514EC5AA}"/>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 name="Legend5">
              <a:extLst>
                <a:ext uri="{FF2B5EF4-FFF2-40B4-BE49-F238E27FC236}">
                  <a16:creationId xmlns:a16="http://schemas.microsoft.com/office/drawing/2014/main" id="{CFF29FBD-E779-1F18-FAD5-B9F796FF6AF0}"/>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 name="MoonLegend1">
              <a:extLst>
                <a:ext uri="{FF2B5EF4-FFF2-40B4-BE49-F238E27FC236}">
                  <a16:creationId xmlns:a16="http://schemas.microsoft.com/office/drawing/2014/main" id="{FAB7460A-02AE-F5CA-3AD0-31E5F31D5C83}"/>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34" name="Oval 33">
                <a:extLst>
                  <a:ext uri="{FF2B5EF4-FFF2-40B4-BE49-F238E27FC236}">
                    <a16:creationId xmlns:a16="http://schemas.microsoft.com/office/drawing/2014/main" id="{632C6C6C-2A8A-2EF4-DAC6-3AB66CF561E5}"/>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5" name="Arc 34" hidden="1">
                <a:extLst>
                  <a:ext uri="{FF2B5EF4-FFF2-40B4-BE49-F238E27FC236}">
                    <a16:creationId xmlns:a16="http://schemas.microsoft.com/office/drawing/2014/main" id="{378192BB-E9D0-6F5F-44A7-FB50CAECEB6D}"/>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2" name="MoonLegend2">
              <a:extLst>
                <a:ext uri="{FF2B5EF4-FFF2-40B4-BE49-F238E27FC236}">
                  <a16:creationId xmlns:a16="http://schemas.microsoft.com/office/drawing/2014/main" id="{98AD1B66-CEAC-92C5-293E-79B7CB1E2067}"/>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32" name="Oval 31">
                <a:extLst>
                  <a:ext uri="{FF2B5EF4-FFF2-40B4-BE49-F238E27FC236}">
                    <a16:creationId xmlns:a16="http://schemas.microsoft.com/office/drawing/2014/main" id="{965F46D6-2B29-D218-92C0-3573D50D1B55}"/>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3" name="Arc 32">
                <a:extLst>
                  <a:ext uri="{FF2B5EF4-FFF2-40B4-BE49-F238E27FC236}">
                    <a16:creationId xmlns:a16="http://schemas.microsoft.com/office/drawing/2014/main" id="{D561A767-B9EB-3125-9032-2C4F63CFB032}"/>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3" name="MoonLegend3">
              <a:extLst>
                <a:ext uri="{FF2B5EF4-FFF2-40B4-BE49-F238E27FC236}">
                  <a16:creationId xmlns:a16="http://schemas.microsoft.com/office/drawing/2014/main" id="{D6C695EB-B484-FE36-EBAD-8320B7E61A6B}"/>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30" name="Oval 29">
                <a:extLst>
                  <a:ext uri="{FF2B5EF4-FFF2-40B4-BE49-F238E27FC236}">
                    <a16:creationId xmlns:a16="http://schemas.microsoft.com/office/drawing/2014/main" id="{C8D1E41C-3F19-C189-2292-2BD5784C0163}"/>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1" name="Arc 30">
                <a:extLst>
                  <a:ext uri="{FF2B5EF4-FFF2-40B4-BE49-F238E27FC236}">
                    <a16:creationId xmlns:a16="http://schemas.microsoft.com/office/drawing/2014/main" id="{2FED17E2-BA5F-E178-88FD-08F18C965352}"/>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4" name="MoonLegend4">
              <a:extLst>
                <a:ext uri="{FF2B5EF4-FFF2-40B4-BE49-F238E27FC236}">
                  <a16:creationId xmlns:a16="http://schemas.microsoft.com/office/drawing/2014/main" id="{15274061-6182-2E6F-7C3E-20D096A7F4A9}"/>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8" name="Oval 27">
                <a:extLst>
                  <a:ext uri="{FF2B5EF4-FFF2-40B4-BE49-F238E27FC236}">
                    <a16:creationId xmlns:a16="http://schemas.microsoft.com/office/drawing/2014/main" id="{B6FDFFE9-357D-CA72-B6BC-D7608B7556AF}"/>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9" name="Arc 28">
                <a:extLst>
                  <a:ext uri="{FF2B5EF4-FFF2-40B4-BE49-F238E27FC236}">
                    <a16:creationId xmlns:a16="http://schemas.microsoft.com/office/drawing/2014/main" id="{0721CBED-B4C9-B112-431B-70903D3FFA95}"/>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5" name="MoonLegend5">
              <a:extLst>
                <a:ext uri="{FF2B5EF4-FFF2-40B4-BE49-F238E27FC236}">
                  <a16:creationId xmlns:a16="http://schemas.microsoft.com/office/drawing/2014/main" id="{02F348F4-030D-E61C-9F8E-E0CF229ECF26}"/>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6" name="Oval 25">
                <a:extLst>
                  <a:ext uri="{FF2B5EF4-FFF2-40B4-BE49-F238E27FC236}">
                    <a16:creationId xmlns:a16="http://schemas.microsoft.com/office/drawing/2014/main" id="{53E06C38-0398-AEFD-7B08-74237011E8C8}"/>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7" name="Arc 26">
                <a:extLst>
                  <a:ext uri="{FF2B5EF4-FFF2-40B4-BE49-F238E27FC236}">
                    <a16:creationId xmlns:a16="http://schemas.microsoft.com/office/drawing/2014/main" id="{EE615B53-4DD4-C56D-EB09-C42D476EED1C}"/>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36" name="LegendBoxes" hidden="1">
            <a:extLst>
              <a:ext uri="{FF2B5EF4-FFF2-40B4-BE49-F238E27FC236}">
                <a16:creationId xmlns:a16="http://schemas.microsoft.com/office/drawing/2014/main" id="{1A7F7DAD-2917-AE73-1758-B059BB284025}"/>
              </a:ext>
            </a:extLst>
          </p:cNvPr>
          <p:cNvGrpSpPr/>
          <p:nvPr userDrawn="1"/>
        </p:nvGrpSpPr>
        <p:grpSpPr>
          <a:xfrm>
            <a:off x="10714801" y="4499823"/>
            <a:ext cx="922463" cy="1717282"/>
            <a:chOff x="10652400" y="4322824"/>
            <a:chExt cx="922463" cy="1717282"/>
          </a:xfrm>
        </p:grpSpPr>
        <p:sp>
          <p:nvSpPr>
            <p:cNvPr id="37" name="RectangleLegend1">
              <a:extLst>
                <a:ext uri="{FF2B5EF4-FFF2-40B4-BE49-F238E27FC236}">
                  <a16:creationId xmlns:a16="http://schemas.microsoft.com/office/drawing/2014/main" id="{890131EB-9B0C-D71C-1CCA-55D5257F126D}"/>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8" name="RectangleLegend2">
              <a:extLst>
                <a:ext uri="{FF2B5EF4-FFF2-40B4-BE49-F238E27FC236}">
                  <a16:creationId xmlns:a16="http://schemas.microsoft.com/office/drawing/2014/main" id="{DD941AE3-6402-6E5F-9789-2E8336D87EF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9" name="RectangleLegend3">
              <a:extLst>
                <a:ext uri="{FF2B5EF4-FFF2-40B4-BE49-F238E27FC236}">
                  <a16:creationId xmlns:a16="http://schemas.microsoft.com/office/drawing/2014/main" id="{93AFAEFA-218E-0FAC-E91B-A9B77EB10E39}"/>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0" name="RectangleLegend4">
              <a:extLst>
                <a:ext uri="{FF2B5EF4-FFF2-40B4-BE49-F238E27FC236}">
                  <a16:creationId xmlns:a16="http://schemas.microsoft.com/office/drawing/2014/main" id="{DAD19B70-691A-8779-0FEE-86764D163496}"/>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1" name="RectangleLegend5">
              <a:extLst>
                <a:ext uri="{FF2B5EF4-FFF2-40B4-BE49-F238E27FC236}">
                  <a16:creationId xmlns:a16="http://schemas.microsoft.com/office/drawing/2014/main" id="{07F7F665-31A9-3C7A-700A-29B9462F912F}"/>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2" name="Legend1">
              <a:extLst>
                <a:ext uri="{FF2B5EF4-FFF2-40B4-BE49-F238E27FC236}">
                  <a16:creationId xmlns:a16="http://schemas.microsoft.com/office/drawing/2014/main" id="{F3468B1A-EAE5-7BE5-711F-A95122B2B190}"/>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3" name="Legend2">
              <a:extLst>
                <a:ext uri="{FF2B5EF4-FFF2-40B4-BE49-F238E27FC236}">
                  <a16:creationId xmlns:a16="http://schemas.microsoft.com/office/drawing/2014/main" id="{F19E88A3-54A0-4001-2F83-1B9DE9406629}"/>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4" name="Legend3">
              <a:extLst>
                <a:ext uri="{FF2B5EF4-FFF2-40B4-BE49-F238E27FC236}">
                  <a16:creationId xmlns:a16="http://schemas.microsoft.com/office/drawing/2014/main" id="{EB897143-7A74-9A13-7BBF-7CFCF80209A1}"/>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5" name="Legend4">
              <a:extLst>
                <a:ext uri="{FF2B5EF4-FFF2-40B4-BE49-F238E27FC236}">
                  <a16:creationId xmlns:a16="http://schemas.microsoft.com/office/drawing/2014/main" id="{E039D465-467F-59B8-0DE7-62D8D30ED1B1}"/>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6" name="Legend5">
              <a:extLst>
                <a:ext uri="{FF2B5EF4-FFF2-40B4-BE49-F238E27FC236}">
                  <a16:creationId xmlns:a16="http://schemas.microsoft.com/office/drawing/2014/main" id="{798F92FB-D3F1-E01D-05C4-3B4CE417EFCB}"/>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6" name="Rectangle 5">
            <a:extLst>
              <a:ext uri="{FF2B5EF4-FFF2-40B4-BE49-F238E27FC236}">
                <a16:creationId xmlns:a16="http://schemas.microsoft.com/office/drawing/2014/main" id="{1488FCA9-84DB-4E01-5ABF-96E9AED4434B}"/>
              </a:ext>
            </a:extLst>
          </p:cNvPr>
          <p:cNvSpPr/>
          <p:nvPr userDrawn="1"/>
        </p:nvSpPr>
        <p:spPr>
          <a:xfrm>
            <a:off x="7235121" y="1157728"/>
            <a:ext cx="4956880" cy="61912"/>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7" name="Picture 2">
            <a:extLst>
              <a:ext uri="{FF2B5EF4-FFF2-40B4-BE49-F238E27FC236}">
                <a16:creationId xmlns:a16="http://schemas.microsoft.com/office/drawing/2014/main" id="{355C6820-38B8-23B4-6B24-6B9A76B209F3}"/>
              </a:ext>
            </a:extLst>
          </p:cNvPr>
          <p:cNvPicPr>
            <a:picLocks noChangeAspect="1" noChangeArrowheads="1"/>
          </p:cNvPicPr>
          <p:nvPr userDrawn="1"/>
        </p:nvPicPr>
        <p:blipFill>
          <a:blip r:embed="rId39">
            <a:extLst>
              <a:ext uri="{28A0092B-C50C-407E-A947-70E740481C1C}">
                <a14:useLocalDpi xmlns:a14="http://schemas.microsoft.com/office/drawing/2010/main" val="0"/>
              </a:ext>
            </a:extLst>
          </a:blip>
          <a:srcRect/>
          <a:stretch/>
        </p:blipFill>
        <p:spPr bwMode="auto">
          <a:xfrm>
            <a:off x="9878026" y="268102"/>
            <a:ext cx="1759237" cy="81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7000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90" r:id="rId15"/>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5"/>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9"/>
            </p:custDataLst>
            <p:extLst>
              <p:ext uri="{D42A27DB-BD31-4B8C-83A1-F6EECF244321}">
                <p14:modId xmlns:p14="http://schemas.microsoft.com/office/powerpoint/2010/main" val="1277861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413" imgH="416" progId="TCLayout.ActiveDocument.1">
                  <p:embed/>
                </p:oleObj>
              </mc:Choice>
              <mc:Fallback>
                <p:oleObj name="think-cell Slide" r:id="rId3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922E13AF-BFC4-088F-C9D0-C1C0941A2786}"/>
              </a:ext>
            </a:extLst>
          </p:cNvPr>
          <p:cNvSpPr/>
          <p:nvPr userDrawn="1"/>
        </p:nvSpPr>
        <p:spPr>
          <a:xfrm>
            <a:off x="11239500" y="6276975"/>
            <a:ext cx="114300" cy="581025"/>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5" name="Rectangle 54">
            <a:extLst>
              <a:ext uri="{FF2B5EF4-FFF2-40B4-BE49-F238E27FC236}">
                <a16:creationId xmlns:a16="http://schemas.microsoft.com/office/drawing/2014/main" id="{2BC0F913-0991-DEDE-617F-3EFD0AFC2E8D}"/>
              </a:ext>
            </a:extLst>
          </p:cNvPr>
          <p:cNvSpPr/>
          <p:nvPr userDrawn="1"/>
        </p:nvSpPr>
        <p:spPr>
          <a:xfrm>
            <a:off x="1524" y="6781800"/>
            <a:ext cx="12188952" cy="76200"/>
          </a:xfrm>
          <a:prstGeom prst="rect">
            <a:avLst/>
          </a:prstGeom>
          <a:solidFill>
            <a:srgbClr val="15853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hidden="1">
            <a:extLst>
              <a:ext uri="{FF2B5EF4-FFF2-40B4-BE49-F238E27FC236}">
                <a16:creationId xmlns:a16="http://schemas.microsoft.com/office/drawing/2014/main" id="{15B28737-798E-48D4-BBDB-8EB35CB9FFFB}"/>
              </a:ext>
            </a:extLst>
          </p:cNvPr>
          <p:cNvSpPr/>
          <p:nvPr userDrawn="1">
            <p:custDataLst>
              <p:tags r:id="rId20"/>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1"/>
            </p:custDataLst>
          </p:nvPr>
        </p:nvSpPr>
        <p:spPr>
          <a:xfrm>
            <a:off x="554736" y="6350232"/>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2"/>
            </p:custDataLst>
          </p:nvPr>
        </p:nvSpPr>
        <p:spPr>
          <a:xfrm>
            <a:off x="554735" y="172212"/>
            <a:ext cx="8559767"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3"/>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LegendLines" hidden="1">
            <a:extLst>
              <a:ext uri="{FF2B5EF4-FFF2-40B4-BE49-F238E27FC236}">
                <a16:creationId xmlns:a16="http://schemas.microsoft.com/office/drawing/2014/main" id="{D6807C5A-0715-ECED-D972-D17759D3DF19}"/>
              </a:ext>
            </a:extLst>
          </p:cNvPr>
          <p:cNvGrpSpPr/>
          <p:nvPr userDrawn="1"/>
        </p:nvGrpSpPr>
        <p:grpSpPr>
          <a:xfrm>
            <a:off x="10317304" y="3268546"/>
            <a:ext cx="1319960" cy="958286"/>
            <a:chOff x="10162879" y="3243772"/>
            <a:chExt cx="1319960" cy="958286"/>
          </a:xfrm>
        </p:grpSpPr>
        <p:sp>
          <p:nvSpPr>
            <p:cNvPr id="8" name="Legend1">
              <a:extLst>
                <a:ext uri="{FF2B5EF4-FFF2-40B4-BE49-F238E27FC236}">
                  <a16:creationId xmlns:a16="http://schemas.microsoft.com/office/drawing/2014/main" id="{F75D6E93-437D-F981-987B-2A5C3876754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9" name="Legend2">
              <a:extLst>
                <a:ext uri="{FF2B5EF4-FFF2-40B4-BE49-F238E27FC236}">
                  <a16:creationId xmlns:a16="http://schemas.microsoft.com/office/drawing/2014/main" id="{599AEFB2-DB77-F9FF-17CC-C59D7B1CD24F}"/>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0" name="Legend3">
              <a:extLst>
                <a:ext uri="{FF2B5EF4-FFF2-40B4-BE49-F238E27FC236}">
                  <a16:creationId xmlns:a16="http://schemas.microsoft.com/office/drawing/2014/main" id="{BA74B1CC-9AA0-5197-449E-721AB2F2D121}"/>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1" name="LineLegend3">
              <a:extLst>
                <a:ext uri="{FF2B5EF4-FFF2-40B4-BE49-F238E27FC236}">
                  <a16:creationId xmlns:a16="http://schemas.microsoft.com/office/drawing/2014/main" id="{C8E739B4-9E98-9100-2C30-71E0AF6EF262}"/>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2" name="LineLegend2">
              <a:extLst>
                <a:ext uri="{FF2B5EF4-FFF2-40B4-BE49-F238E27FC236}">
                  <a16:creationId xmlns:a16="http://schemas.microsoft.com/office/drawing/2014/main" id="{D4C0B877-B8C5-67B6-1EB9-6F184F75DF2E}"/>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3" name="LineLegend1">
              <a:extLst>
                <a:ext uri="{FF2B5EF4-FFF2-40B4-BE49-F238E27FC236}">
                  <a16:creationId xmlns:a16="http://schemas.microsoft.com/office/drawing/2014/main" id="{6E28D245-338F-F4B9-1F93-3553D5F9AB33}"/>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4" name="LegendMoons" hidden="1">
            <a:extLst>
              <a:ext uri="{FF2B5EF4-FFF2-40B4-BE49-F238E27FC236}">
                <a16:creationId xmlns:a16="http://schemas.microsoft.com/office/drawing/2014/main" id="{B82BF288-A9CA-90F6-A7DD-6B38B7FCD077}"/>
              </a:ext>
            </a:extLst>
          </p:cNvPr>
          <p:cNvGrpSpPr/>
          <p:nvPr userDrawn="1"/>
        </p:nvGrpSpPr>
        <p:grpSpPr>
          <a:xfrm>
            <a:off x="10688315" y="1263696"/>
            <a:ext cx="948949" cy="1731859"/>
            <a:chOff x="7723680" y="1702457"/>
            <a:chExt cx="948949" cy="1731859"/>
          </a:xfrm>
        </p:grpSpPr>
        <p:sp>
          <p:nvSpPr>
            <p:cNvPr id="15" name="Legend1">
              <a:extLst>
                <a:ext uri="{FF2B5EF4-FFF2-40B4-BE49-F238E27FC236}">
                  <a16:creationId xmlns:a16="http://schemas.microsoft.com/office/drawing/2014/main" id="{5C97AA71-04D7-92A1-DB96-4236DD63D2EF}"/>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 name="Legend2">
              <a:extLst>
                <a:ext uri="{FF2B5EF4-FFF2-40B4-BE49-F238E27FC236}">
                  <a16:creationId xmlns:a16="http://schemas.microsoft.com/office/drawing/2014/main" id="{D7F09D03-D0A7-273D-0B04-65A79B377D9C}"/>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 name="Legend3">
              <a:extLst>
                <a:ext uri="{FF2B5EF4-FFF2-40B4-BE49-F238E27FC236}">
                  <a16:creationId xmlns:a16="http://schemas.microsoft.com/office/drawing/2014/main" id="{26E78AF2-F8FC-7008-9EDD-2FB1EF2D8C2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 name="Legend4">
              <a:extLst>
                <a:ext uri="{FF2B5EF4-FFF2-40B4-BE49-F238E27FC236}">
                  <a16:creationId xmlns:a16="http://schemas.microsoft.com/office/drawing/2014/main" id="{C0B8C736-63F1-5DF9-A5D2-7222514EC5AA}"/>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 name="Legend5">
              <a:extLst>
                <a:ext uri="{FF2B5EF4-FFF2-40B4-BE49-F238E27FC236}">
                  <a16:creationId xmlns:a16="http://schemas.microsoft.com/office/drawing/2014/main" id="{CFF29FBD-E779-1F18-FAD5-B9F796FF6AF0}"/>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 name="MoonLegend1">
              <a:extLst>
                <a:ext uri="{FF2B5EF4-FFF2-40B4-BE49-F238E27FC236}">
                  <a16:creationId xmlns:a16="http://schemas.microsoft.com/office/drawing/2014/main" id="{FAB7460A-02AE-F5CA-3AD0-31E5F31D5C83}"/>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34" name="Oval 33">
                <a:extLst>
                  <a:ext uri="{FF2B5EF4-FFF2-40B4-BE49-F238E27FC236}">
                    <a16:creationId xmlns:a16="http://schemas.microsoft.com/office/drawing/2014/main" id="{632C6C6C-2A8A-2EF4-DAC6-3AB66CF561E5}"/>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5" name="Arc 34" hidden="1">
                <a:extLst>
                  <a:ext uri="{FF2B5EF4-FFF2-40B4-BE49-F238E27FC236}">
                    <a16:creationId xmlns:a16="http://schemas.microsoft.com/office/drawing/2014/main" id="{378192BB-E9D0-6F5F-44A7-FB50CAECEB6D}"/>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2" name="MoonLegend2">
              <a:extLst>
                <a:ext uri="{FF2B5EF4-FFF2-40B4-BE49-F238E27FC236}">
                  <a16:creationId xmlns:a16="http://schemas.microsoft.com/office/drawing/2014/main" id="{98AD1B66-CEAC-92C5-293E-79B7CB1E2067}"/>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32" name="Oval 31">
                <a:extLst>
                  <a:ext uri="{FF2B5EF4-FFF2-40B4-BE49-F238E27FC236}">
                    <a16:creationId xmlns:a16="http://schemas.microsoft.com/office/drawing/2014/main" id="{965F46D6-2B29-D218-92C0-3573D50D1B55}"/>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3" name="Arc 32">
                <a:extLst>
                  <a:ext uri="{FF2B5EF4-FFF2-40B4-BE49-F238E27FC236}">
                    <a16:creationId xmlns:a16="http://schemas.microsoft.com/office/drawing/2014/main" id="{D561A767-B9EB-3125-9032-2C4F63CFB032}"/>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3" name="MoonLegend3">
              <a:extLst>
                <a:ext uri="{FF2B5EF4-FFF2-40B4-BE49-F238E27FC236}">
                  <a16:creationId xmlns:a16="http://schemas.microsoft.com/office/drawing/2014/main" id="{D6C695EB-B484-FE36-EBAD-8320B7E61A6B}"/>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30" name="Oval 29">
                <a:extLst>
                  <a:ext uri="{FF2B5EF4-FFF2-40B4-BE49-F238E27FC236}">
                    <a16:creationId xmlns:a16="http://schemas.microsoft.com/office/drawing/2014/main" id="{C8D1E41C-3F19-C189-2292-2BD5784C0163}"/>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1" name="Arc 30">
                <a:extLst>
                  <a:ext uri="{FF2B5EF4-FFF2-40B4-BE49-F238E27FC236}">
                    <a16:creationId xmlns:a16="http://schemas.microsoft.com/office/drawing/2014/main" id="{2FED17E2-BA5F-E178-88FD-08F18C965352}"/>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4" name="MoonLegend4">
              <a:extLst>
                <a:ext uri="{FF2B5EF4-FFF2-40B4-BE49-F238E27FC236}">
                  <a16:creationId xmlns:a16="http://schemas.microsoft.com/office/drawing/2014/main" id="{15274061-6182-2E6F-7C3E-20D096A7F4A9}"/>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28" name="Oval 27">
                <a:extLst>
                  <a:ext uri="{FF2B5EF4-FFF2-40B4-BE49-F238E27FC236}">
                    <a16:creationId xmlns:a16="http://schemas.microsoft.com/office/drawing/2014/main" id="{B6FDFFE9-357D-CA72-B6BC-D7608B7556AF}"/>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9" name="Arc 28">
                <a:extLst>
                  <a:ext uri="{FF2B5EF4-FFF2-40B4-BE49-F238E27FC236}">
                    <a16:creationId xmlns:a16="http://schemas.microsoft.com/office/drawing/2014/main" id="{0721CBED-B4C9-B112-431B-70903D3FFA95}"/>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5" name="MoonLegend5">
              <a:extLst>
                <a:ext uri="{FF2B5EF4-FFF2-40B4-BE49-F238E27FC236}">
                  <a16:creationId xmlns:a16="http://schemas.microsoft.com/office/drawing/2014/main" id="{02F348F4-030D-E61C-9F8E-E0CF229ECF26}"/>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26" name="Oval 25">
                <a:extLst>
                  <a:ext uri="{FF2B5EF4-FFF2-40B4-BE49-F238E27FC236}">
                    <a16:creationId xmlns:a16="http://schemas.microsoft.com/office/drawing/2014/main" id="{53E06C38-0398-AEFD-7B08-74237011E8C8}"/>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7" name="Arc 26">
                <a:extLst>
                  <a:ext uri="{FF2B5EF4-FFF2-40B4-BE49-F238E27FC236}">
                    <a16:creationId xmlns:a16="http://schemas.microsoft.com/office/drawing/2014/main" id="{EE615B53-4DD4-C56D-EB09-C42D476EED1C}"/>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36" name="LegendBoxes" hidden="1">
            <a:extLst>
              <a:ext uri="{FF2B5EF4-FFF2-40B4-BE49-F238E27FC236}">
                <a16:creationId xmlns:a16="http://schemas.microsoft.com/office/drawing/2014/main" id="{1A7F7DAD-2917-AE73-1758-B059BB284025}"/>
              </a:ext>
            </a:extLst>
          </p:cNvPr>
          <p:cNvGrpSpPr/>
          <p:nvPr userDrawn="1"/>
        </p:nvGrpSpPr>
        <p:grpSpPr>
          <a:xfrm>
            <a:off x="10714801" y="4499823"/>
            <a:ext cx="922463" cy="1717282"/>
            <a:chOff x="10652400" y="4322824"/>
            <a:chExt cx="922463" cy="1717282"/>
          </a:xfrm>
        </p:grpSpPr>
        <p:sp>
          <p:nvSpPr>
            <p:cNvPr id="37" name="RectangleLegend1">
              <a:extLst>
                <a:ext uri="{FF2B5EF4-FFF2-40B4-BE49-F238E27FC236}">
                  <a16:creationId xmlns:a16="http://schemas.microsoft.com/office/drawing/2014/main" id="{890131EB-9B0C-D71C-1CCA-55D5257F126D}"/>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8" name="RectangleLegend2">
              <a:extLst>
                <a:ext uri="{FF2B5EF4-FFF2-40B4-BE49-F238E27FC236}">
                  <a16:creationId xmlns:a16="http://schemas.microsoft.com/office/drawing/2014/main" id="{DD941AE3-6402-6E5F-9789-2E8336D87EF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9" name="RectangleLegend3">
              <a:extLst>
                <a:ext uri="{FF2B5EF4-FFF2-40B4-BE49-F238E27FC236}">
                  <a16:creationId xmlns:a16="http://schemas.microsoft.com/office/drawing/2014/main" id="{93AFAEFA-218E-0FAC-E91B-A9B77EB10E39}"/>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0" name="RectangleLegend4">
              <a:extLst>
                <a:ext uri="{FF2B5EF4-FFF2-40B4-BE49-F238E27FC236}">
                  <a16:creationId xmlns:a16="http://schemas.microsoft.com/office/drawing/2014/main" id="{DAD19B70-691A-8779-0FEE-86764D163496}"/>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1" name="RectangleLegend5">
              <a:extLst>
                <a:ext uri="{FF2B5EF4-FFF2-40B4-BE49-F238E27FC236}">
                  <a16:creationId xmlns:a16="http://schemas.microsoft.com/office/drawing/2014/main" id="{07F7F665-31A9-3C7A-700A-29B9462F912F}"/>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2" name="Legend1">
              <a:extLst>
                <a:ext uri="{FF2B5EF4-FFF2-40B4-BE49-F238E27FC236}">
                  <a16:creationId xmlns:a16="http://schemas.microsoft.com/office/drawing/2014/main" id="{F3468B1A-EAE5-7BE5-711F-A95122B2B190}"/>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3" name="Legend2">
              <a:extLst>
                <a:ext uri="{FF2B5EF4-FFF2-40B4-BE49-F238E27FC236}">
                  <a16:creationId xmlns:a16="http://schemas.microsoft.com/office/drawing/2014/main" id="{F19E88A3-54A0-4001-2F83-1B9DE9406629}"/>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4" name="Legend3">
              <a:extLst>
                <a:ext uri="{FF2B5EF4-FFF2-40B4-BE49-F238E27FC236}">
                  <a16:creationId xmlns:a16="http://schemas.microsoft.com/office/drawing/2014/main" id="{EB897143-7A74-9A13-7BBF-7CFCF80209A1}"/>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5" name="Legend4">
              <a:extLst>
                <a:ext uri="{FF2B5EF4-FFF2-40B4-BE49-F238E27FC236}">
                  <a16:creationId xmlns:a16="http://schemas.microsoft.com/office/drawing/2014/main" id="{E039D465-467F-59B8-0DE7-62D8D30ED1B1}"/>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6" name="Legend5">
              <a:extLst>
                <a:ext uri="{FF2B5EF4-FFF2-40B4-BE49-F238E27FC236}">
                  <a16:creationId xmlns:a16="http://schemas.microsoft.com/office/drawing/2014/main" id="{798F92FB-D3F1-E01D-05C4-3B4CE417EFCB}"/>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6" name="Rectangle 5">
            <a:extLst>
              <a:ext uri="{FF2B5EF4-FFF2-40B4-BE49-F238E27FC236}">
                <a16:creationId xmlns:a16="http://schemas.microsoft.com/office/drawing/2014/main" id="{1488FCA9-84DB-4E01-5ABF-96E9AED4434B}"/>
              </a:ext>
            </a:extLst>
          </p:cNvPr>
          <p:cNvSpPr/>
          <p:nvPr userDrawn="1"/>
        </p:nvSpPr>
        <p:spPr>
          <a:xfrm>
            <a:off x="7235121" y="1157728"/>
            <a:ext cx="4956880" cy="61912"/>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7" name="Picture 2">
            <a:extLst>
              <a:ext uri="{FF2B5EF4-FFF2-40B4-BE49-F238E27FC236}">
                <a16:creationId xmlns:a16="http://schemas.microsoft.com/office/drawing/2014/main" id="{C6D35263-ABF5-219D-53C3-C52D61287F17}"/>
              </a:ext>
            </a:extLst>
          </p:cNvPr>
          <p:cNvPicPr>
            <a:picLocks noChangeAspect="1" noChangeArrowheads="1"/>
          </p:cNvPicPr>
          <p:nvPr userDrawn="1"/>
        </p:nvPicPr>
        <p:blipFill>
          <a:blip r:embed="rId41">
            <a:extLst>
              <a:ext uri="{28A0092B-C50C-407E-A947-70E740481C1C}">
                <a14:useLocalDpi xmlns:a14="http://schemas.microsoft.com/office/drawing/2010/main" val="0"/>
              </a:ext>
            </a:extLst>
          </a:blip>
          <a:srcRect/>
          <a:stretch/>
        </p:blipFill>
        <p:spPr bwMode="auto">
          <a:xfrm>
            <a:off x="9878026" y="268102"/>
            <a:ext cx="1759237" cy="81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60245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5"/>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27.svg"/><Relationship Id="rId3" Type="http://schemas.openxmlformats.org/officeDocument/2006/relationships/tags" Target="../tags/tag248.xml"/><Relationship Id="rId7" Type="http://schemas.openxmlformats.org/officeDocument/2006/relationships/notesSlide" Target="../notesSlides/notesSlide3.xml"/><Relationship Id="rId12" Type="http://schemas.openxmlformats.org/officeDocument/2006/relationships/image" Target="../media/image26.png"/><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slideLayout" Target="../slideLayouts/slideLayout3.xml"/><Relationship Id="rId11" Type="http://schemas.openxmlformats.org/officeDocument/2006/relationships/image" Target="../media/image25.svg"/><Relationship Id="rId5" Type="http://schemas.openxmlformats.org/officeDocument/2006/relationships/tags" Target="../tags/tag250.xml"/><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tags" Target="../tags/tag249.xml"/><Relationship Id="rId9" Type="http://schemas.openxmlformats.org/officeDocument/2006/relationships/image" Target="../media/image4.emf"/><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slideLayout" Target="../slideLayouts/slideLayout3.xml"/><Relationship Id="rId18" Type="http://schemas.openxmlformats.org/officeDocument/2006/relationships/image" Target="../media/image31.svg"/><Relationship Id="rId3" Type="http://schemas.openxmlformats.org/officeDocument/2006/relationships/tags" Target="../tags/tag253.xml"/><Relationship Id="rId21" Type="http://schemas.openxmlformats.org/officeDocument/2006/relationships/image" Target="../media/image34.png"/><Relationship Id="rId7" Type="http://schemas.openxmlformats.org/officeDocument/2006/relationships/tags" Target="../tags/tag257.xml"/><Relationship Id="rId12" Type="http://schemas.openxmlformats.org/officeDocument/2006/relationships/tags" Target="../tags/tag262.xml"/><Relationship Id="rId17" Type="http://schemas.openxmlformats.org/officeDocument/2006/relationships/image" Target="../media/image30.png"/><Relationship Id="rId2" Type="http://schemas.openxmlformats.org/officeDocument/2006/relationships/tags" Target="../tags/tag252.xml"/><Relationship Id="rId16" Type="http://schemas.openxmlformats.org/officeDocument/2006/relationships/image" Target="../media/image1.emf"/><Relationship Id="rId20" Type="http://schemas.openxmlformats.org/officeDocument/2006/relationships/image" Target="../media/image33.svg"/><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5" Type="http://schemas.openxmlformats.org/officeDocument/2006/relationships/tags" Target="../tags/tag255.xml"/><Relationship Id="rId15" Type="http://schemas.openxmlformats.org/officeDocument/2006/relationships/oleObject" Target="../embeddings/oleObject35.bin"/><Relationship Id="rId10" Type="http://schemas.openxmlformats.org/officeDocument/2006/relationships/tags" Target="../tags/tag260.xml"/><Relationship Id="rId19" Type="http://schemas.openxmlformats.org/officeDocument/2006/relationships/image" Target="../media/image32.png"/><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notesSlide" Target="../notesSlides/notesSlide4.xml"/><Relationship Id="rId22" Type="http://schemas.openxmlformats.org/officeDocument/2006/relationships/image" Target="../media/image35.sv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35.svg"/><Relationship Id="rId3" Type="http://schemas.openxmlformats.org/officeDocument/2006/relationships/tags" Target="../tags/tag265.xml"/><Relationship Id="rId7" Type="http://schemas.openxmlformats.org/officeDocument/2006/relationships/notesSlide" Target="../notesSlides/notesSlide5.xml"/><Relationship Id="rId12" Type="http://schemas.openxmlformats.org/officeDocument/2006/relationships/image" Target="../media/image34.png"/><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slideLayout" Target="../slideLayouts/slideLayout3.xml"/><Relationship Id="rId11" Type="http://schemas.openxmlformats.org/officeDocument/2006/relationships/image" Target="../media/image31.svg"/><Relationship Id="rId5" Type="http://schemas.openxmlformats.org/officeDocument/2006/relationships/tags" Target="../tags/tag267.xml"/><Relationship Id="rId10" Type="http://schemas.openxmlformats.org/officeDocument/2006/relationships/image" Target="../media/image30.png"/><Relationship Id="rId4" Type="http://schemas.openxmlformats.org/officeDocument/2006/relationships/tags" Target="../tags/tag266.xml"/><Relationship Id="rId9" Type="http://schemas.openxmlformats.org/officeDocument/2006/relationships/image" Target="../media/image1.emf"/></Relationships>
</file>

<file path=ppt/slides/_rels/slide14.xml.rels><?xml version="1.0" encoding="UTF-8" standalone="yes"?>
<Relationships xmlns="http://schemas.openxmlformats.org/package/2006/relationships"><Relationship Id="rId8" Type="http://schemas.openxmlformats.org/officeDocument/2006/relationships/tags" Target="../tags/tag275.xml"/><Relationship Id="rId3" Type="http://schemas.openxmlformats.org/officeDocument/2006/relationships/tags" Target="../tags/tag270.xml"/><Relationship Id="rId7" Type="http://schemas.openxmlformats.org/officeDocument/2006/relationships/tags" Target="../tags/tag274.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11" Type="http://schemas.openxmlformats.org/officeDocument/2006/relationships/image" Target="../media/image1.emf"/><Relationship Id="rId5" Type="http://schemas.openxmlformats.org/officeDocument/2006/relationships/tags" Target="../tags/tag272.xml"/><Relationship Id="rId10" Type="http://schemas.openxmlformats.org/officeDocument/2006/relationships/oleObject" Target="../embeddings/oleObject37.bin"/><Relationship Id="rId4" Type="http://schemas.openxmlformats.org/officeDocument/2006/relationships/tags" Target="../tags/tag271.xml"/><Relationship Id="rId9"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8" Type="http://schemas.openxmlformats.org/officeDocument/2006/relationships/tags" Target="../tags/tag285.xml"/><Relationship Id="rId13" Type="http://schemas.openxmlformats.org/officeDocument/2006/relationships/oleObject" Target="../embeddings/oleObject39.bin"/><Relationship Id="rId18" Type="http://schemas.openxmlformats.org/officeDocument/2006/relationships/image" Target="../media/image39.svg"/><Relationship Id="rId3" Type="http://schemas.openxmlformats.org/officeDocument/2006/relationships/tags" Target="../tags/tag280.xml"/><Relationship Id="rId7" Type="http://schemas.openxmlformats.org/officeDocument/2006/relationships/tags" Target="../tags/tag284.xml"/><Relationship Id="rId12" Type="http://schemas.openxmlformats.org/officeDocument/2006/relationships/notesSlide" Target="../notesSlides/notesSlide7.xml"/><Relationship Id="rId17" Type="http://schemas.openxmlformats.org/officeDocument/2006/relationships/image" Target="../media/image38.png"/><Relationship Id="rId2" Type="http://schemas.openxmlformats.org/officeDocument/2006/relationships/tags" Target="../tags/tag279.xml"/><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tags" Target="../tags/tag278.xml"/><Relationship Id="rId6" Type="http://schemas.openxmlformats.org/officeDocument/2006/relationships/tags" Target="../tags/tag283.xml"/><Relationship Id="rId11" Type="http://schemas.openxmlformats.org/officeDocument/2006/relationships/slideLayout" Target="../slideLayouts/slideLayout3.xml"/><Relationship Id="rId5" Type="http://schemas.openxmlformats.org/officeDocument/2006/relationships/tags" Target="../tags/tag282.xml"/><Relationship Id="rId15" Type="http://schemas.openxmlformats.org/officeDocument/2006/relationships/image" Target="../media/image36.png"/><Relationship Id="rId10" Type="http://schemas.openxmlformats.org/officeDocument/2006/relationships/tags" Target="../tags/tag287.xml"/><Relationship Id="rId19" Type="http://schemas.openxmlformats.org/officeDocument/2006/relationships/image" Target="../media/image40.png"/><Relationship Id="rId4" Type="http://schemas.openxmlformats.org/officeDocument/2006/relationships/tags" Target="../tags/tag281.xml"/><Relationship Id="rId9" Type="http://schemas.openxmlformats.org/officeDocument/2006/relationships/tags" Target="../tags/tag286.xml"/><Relationship Id="rId1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hyperlink" Target="https://extranet.who.int/prequal/vaccines/prequalified-vaccines" TargetMode="External"/><Relationship Id="rId2" Type="http://schemas.openxmlformats.org/officeDocument/2006/relationships/hyperlink" Target="https://cdn.who.int/media/docs/default-source/immunization/mi4a/who_bcg_vaccine_global_market_update_may2019.pdf?sfvrsn=eaf1cfed_6&amp;download=true" TargetMode="Externa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3" Type="http://schemas.openxmlformats.org/officeDocument/2006/relationships/tags" Target="../tags/tag300.xml"/><Relationship Id="rId18" Type="http://schemas.openxmlformats.org/officeDocument/2006/relationships/tags" Target="../tags/tag305.xml"/><Relationship Id="rId26" Type="http://schemas.openxmlformats.org/officeDocument/2006/relationships/tags" Target="../tags/tag313.xml"/><Relationship Id="rId39" Type="http://schemas.openxmlformats.org/officeDocument/2006/relationships/tags" Target="../tags/tag326.xml"/><Relationship Id="rId21" Type="http://schemas.openxmlformats.org/officeDocument/2006/relationships/tags" Target="../tags/tag308.xml"/><Relationship Id="rId34" Type="http://schemas.openxmlformats.org/officeDocument/2006/relationships/tags" Target="../tags/tag321.xml"/><Relationship Id="rId42" Type="http://schemas.openxmlformats.org/officeDocument/2006/relationships/tags" Target="../tags/tag329.xml"/><Relationship Id="rId47" Type="http://schemas.openxmlformats.org/officeDocument/2006/relationships/tags" Target="../tags/tag334.xml"/><Relationship Id="rId50" Type="http://schemas.openxmlformats.org/officeDocument/2006/relationships/tags" Target="../tags/tag337.xml"/><Relationship Id="rId55" Type="http://schemas.openxmlformats.org/officeDocument/2006/relationships/tags" Target="../tags/tag342.xml"/><Relationship Id="rId63" Type="http://schemas.openxmlformats.org/officeDocument/2006/relationships/image" Target="../media/image46.svg"/><Relationship Id="rId7" Type="http://schemas.openxmlformats.org/officeDocument/2006/relationships/tags" Target="../tags/tag294.xml"/><Relationship Id="rId2" Type="http://schemas.openxmlformats.org/officeDocument/2006/relationships/tags" Target="../tags/tag289.xml"/><Relationship Id="rId16" Type="http://schemas.openxmlformats.org/officeDocument/2006/relationships/tags" Target="../tags/tag303.xml"/><Relationship Id="rId29" Type="http://schemas.openxmlformats.org/officeDocument/2006/relationships/tags" Target="../tags/tag316.xml"/><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tags" Target="../tags/tag298.xml"/><Relationship Id="rId24" Type="http://schemas.openxmlformats.org/officeDocument/2006/relationships/tags" Target="../tags/tag311.xml"/><Relationship Id="rId32" Type="http://schemas.openxmlformats.org/officeDocument/2006/relationships/tags" Target="../tags/tag319.xml"/><Relationship Id="rId37" Type="http://schemas.openxmlformats.org/officeDocument/2006/relationships/tags" Target="../tags/tag324.xml"/><Relationship Id="rId40" Type="http://schemas.openxmlformats.org/officeDocument/2006/relationships/tags" Target="../tags/tag327.xml"/><Relationship Id="rId45" Type="http://schemas.openxmlformats.org/officeDocument/2006/relationships/tags" Target="../tags/tag332.xml"/><Relationship Id="rId53" Type="http://schemas.openxmlformats.org/officeDocument/2006/relationships/tags" Target="../tags/tag340.xml"/><Relationship Id="rId58" Type="http://schemas.openxmlformats.org/officeDocument/2006/relationships/notesSlide" Target="../notesSlides/notesSlide8.xml"/><Relationship Id="rId66" Type="http://schemas.openxmlformats.org/officeDocument/2006/relationships/image" Target="../media/image49.svg"/><Relationship Id="rId5" Type="http://schemas.openxmlformats.org/officeDocument/2006/relationships/tags" Target="../tags/tag292.xml"/><Relationship Id="rId15" Type="http://schemas.openxmlformats.org/officeDocument/2006/relationships/tags" Target="../tags/tag302.xml"/><Relationship Id="rId23" Type="http://schemas.openxmlformats.org/officeDocument/2006/relationships/tags" Target="../tags/tag310.xml"/><Relationship Id="rId28" Type="http://schemas.openxmlformats.org/officeDocument/2006/relationships/tags" Target="../tags/tag315.xml"/><Relationship Id="rId36" Type="http://schemas.openxmlformats.org/officeDocument/2006/relationships/tags" Target="../tags/tag323.xml"/><Relationship Id="rId49" Type="http://schemas.openxmlformats.org/officeDocument/2006/relationships/tags" Target="../tags/tag336.xml"/><Relationship Id="rId57" Type="http://schemas.openxmlformats.org/officeDocument/2006/relationships/slideLayout" Target="../slideLayouts/slideLayout18.xml"/><Relationship Id="rId61" Type="http://schemas.openxmlformats.org/officeDocument/2006/relationships/image" Target="../media/image44.png"/><Relationship Id="rId10" Type="http://schemas.openxmlformats.org/officeDocument/2006/relationships/tags" Target="../tags/tag297.xml"/><Relationship Id="rId19" Type="http://schemas.openxmlformats.org/officeDocument/2006/relationships/tags" Target="../tags/tag306.xml"/><Relationship Id="rId31" Type="http://schemas.openxmlformats.org/officeDocument/2006/relationships/tags" Target="../tags/tag318.xml"/><Relationship Id="rId44" Type="http://schemas.openxmlformats.org/officeDocument/2006/relationships/tags" Target="../tags/tag331.xml"/><Relationship Id="rId52" Type="http://schemas.openxmlformats.org/officeDocument/2006/relationships/tags" Target="../tags/tag339.xml"/><Relationship Id="rId60" Type="http://schemas.openxmlformats.org/officeDocument/2006/relationships/image" Target="../media/image43.png"/><Relationship Id="rId65" Type="http://schemas.openxmlformats.org/officeDocument/2006/relationships/image" Target="../media/image48.svg"/><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 Id="rId22" Type="http://schemas.openxmlformats.org/officeDocument/2006/relationships/tags" Target="../tags/tag309.xml"/><Relationship Id="rId27" Type="http://schemas.openxmlformats.org/officeDocument/2006/relationships/tags" Target="../tags/tag314.xml"/><Relationship Id="rId30" Type="http://schemas.openxmlformats.org/officeDocument/2006/relationships/tags" Target="../tags/tag317.xml"/><Relationship Id="rId35" Type="http://schemas.openxmlformats.org/officeDocument/2006/relationships/tags" Target="../tags/tag322.xml"/><Relationship Id="rId43" Type="http://schemas.openxmlformats.org/officeDocument/2006/relationships/tags" Target="../tags/tag330.xml"/><Relationship Id="rId48" Type="http://schemas.openxmlformats.org/officeDocument/2006/relationships/tags" Target="../tags/tag335.xml"/><Relationship Id="rId56" Type="http://schemas.openxmlformats.org/officeDocument/2006/relationships/tags" Target="../tags/tag343.xml"/><Relationship Id="rId64" Type="http://schemas.openxmlformats.org/officeDocument/2006/relationships/image" Target="../media/image47.png"/><Relationship Id="rId8" Type="http://schemas.openxmlformats.org/officeDocument/2006/relationships/tags" Target="../tags/tag295.xml"/><Relationship Id="rId51" Type="http://schemas.openxmlformats.org/officeDocument/2006/relationships/tags" Target="../tags/tag338.xml"/><Relationship Id="rId3" Type="http://schemas.openxmlformats.org/officeDocument/2006/relationships/tags" Target="../tags/tag290.xml"/><Relationship Id="rId12" Type="http://schemas.openxmlformats.org/officeDocument/2006/relationships/tags" Target="../tags/tag299.xml"/><Relationship Id="rId17" Type="http://schemas.openxmlformats.org/officeDocument/2006/relationships/tags" Target="../tags/tag304.xml"/><Relationship Id="rId25" Type="http://schemas.openxmlformats.org/officeDocument/2006/relationships/tags" Target="../tags/tag312.xml"/><Relationship Id="rId33" Type="http://schemas.openxmlformats.org/officeDocument/2006/relationships/tags" Target="../tags/tag320.xml"/><Relationship Id="rId38" Type="http://schemas.openxmlformats.org/officeDocument/2006/relationships/tags" Target="../tags/tag325.xml"/><Relationship Id="rId46" Type="http://schemas.openxmlformats.org/officeDocument/2006/relationships/tags" Target="../tags/tag333.xml"/><Relationship Id="rId59" Type="http://schemas.openxmlformats.org/officeDocument/2006/relationships/image" Target="../media/image42.png"/><Relationship Id="rId67" Type="http://schemas.openxmlformats.org/officeDocument/2006/relationships/image" Target="../media/image50.jpeg"/><Relationship Id="rId20" Type="http://schemas.openxmlformats.org/officeDocument/2006/relationships/tags" Target="../tags/tag307.xml"/><Relationship Id="rId41" Type="http://schemas.openxmlformats.org/officeDocument/2006/relationships/tags" Target="../tags/tag328.xml"/><Relationship Id="rId54" Type="http://schemas.openxmlformats.org/officeDocument/2006/relationships/tags" Target="../tags/tag341.xml"/><Relationship Id="rId62"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tags" Target="../tags/tag353.xml"/><Relationship Id="rId13" Type="http://schemas.openxmlformats.org/officeDocument/2006/relationships/tags" Target="../tags/tag358.xml"/><Relationship Id="rId18" Type="http://schemas.openxmlformats.org/officeDocument/2006/relationships/tags" Target="../tags/tag363.xml"/><Relationship Id="rId26" Type="http://schemas.openxmlformats.org/officeDocument/2006/relationships/tags" Target="../tags/tag371.xml"/><Relationship Id="rId39" Type="http://schemas.openxmlformats.org/officeDocument/2006/relationships/tags" Target="../tags/tag384.xml"/><Relationship Id="rId3" Type="http://schemas.openxmlformats.org/officeDocument/2006/relationships/tags" Target="../tags/tag348.xml"/><Relationship Id="rId21" Type="http://schemas.openxmlformats.org/officeDocument/2006/relationships/tags" Target="../tags/tag366.xml"/><Relationship Id="rId34" Type="http://schemas.openxmlformats.org/officeDocument/2006/relationships/tags" Target="../tags/tag379.xml"/><Relationship Id="rId42" Type="http://schemas.openxmlformats.org/officeDocument/2006/relationships/tags" Target="../tags/tag387.xml"/><Relationship Id="rId47" Type="http://schemas.openxmlformats.org/officeDocument/2006/relationships/oleObject" Target="../embeddings/oleObject41.bin"/><Relationship Id="rId7" Type="http://schemas.openxmlformats.org/officeDocument/2006/relationships/tags" Target="../tags/tag352.xml"/><Relationship Id="rId12" Type="http://schemas.openxmlformats.org/officeDocument/2006/relationships/tags" Target="../tags/tag357.xml"/><Relationship Id="rId17" Type="http://schemas.openxmlformats.org/officeDocument/2006/relationships/tags" Target="../tags/tag362.xml"/><Relationship Id="rId25" Type="http://schemas.openxmlformats.org/officeDocument/2006/relationships/tags" Target="../tags/tag370.xml"/><Relationship Id="rId33" Type="http://schemas.openxmlformats.org/officeDocument/2006/relationships/tags" Target="../tags/tag378.xml"/><Relationship Id="rId38" Type="http://schemas.openxmlformats.org/officeDocument/2006/relationships/tags" Target="../tags/tag383.xml"/><Relationship Id="rId46" Type="http://schemas.openxmlformats.org/officeDocument/2006/relationships/notesSlide" Target="../notesSlides/notesSlide10.xml"/><Relationship Id="rId2" Type="http://schemas.openxmlformats.org/officeDocument/2006/relationships/tags" Target="../tags/tag347.xml"/><Relationship Id="rId16" Type="http://schemas.openxmlformats.org/officeDocument/2006/relationships/tags" Target="../tags/tag361.xml"/><Relationship Id="rId20" Type="http://schemas.openxmlformats.org/officeDocument/2006/relationships/tags" Target="../tags/tag365.xml"/><Relationship Id="rId29" Type="http://schemas.openxmlformats.org/officeDocument/2006/relationships/tags" Target="../tags/tag374.xml"/><Relationship Id="rId41" Type="http://schemas.openxmlformats.org/officeDocument/2006/relationships/tags" Target="../tags/tag386.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tags" Target="../tags/tag356.xml"/><Relationship Id="rId24" Type="http://schemas.openxmlformats.org/officeDocument/2006/relationships/tags" Target="../tags/tag369.xml"/><Relationship Id="rId32" Type="http://schemas.openxmlformats.org/officeDocument/2006/relationships/tags" Target="../tags/tag377.xml"/><Relationship Id="rId37" Type="http://schemas.openxmlformats.org/officeDocument/2006/relationships/tags" Target="../tags/tag382.xml"/><Relationship Id="rId40" Type="http://schemas.openxmlformats.org/officeDocument/2006/relationships/tags" Target="../tags/tag385.xml"/><Relationship Id="rId45" Type="http://schemas.openxmlformats.org/officeDocument/2006/relationships/slideLayout" Target="../slideLayouts/slideLayout3.xml"/><Relationship Id="rId5" Type="http://schemas.openxmlformats.org/officeDocument/2006/relationships/tags" Target="../tags/tag350.xml"/><Relationship Id="rId15" Type="http://schemas.openxmlformats.org/officeDocument/2006/relationships/tags" Target="../tags/tag360.xml"/><Relationship Id="rId23" Type="http://schemas.openxmlformats.org/officeDocument/2006/relationships/tags" Target="../tags/tag368.xml"/><Relationship Id="rId28" Type="http://schemas.openxmlformats.org/officeDocument/2006/relationships/tags" Target="../tags/tag373.xml"/><Relationship Id="rId36" Type="http://schemas.openxmlformats.org/officeDocument/2006/relationships/tags" Target="../tags/tag381.xml"/><Relationship Id="rId10" Type="http://schemas.openxmlformats.org/officeDocument/2006/relationships/tags" Target="../tags/tag355.xml"/><Relationship Id="rId19" Type="http://schemas.openxmlformats.org/officeDocument/2006/relationships/tags" Target="../tags/tag364.xml"/><Relationship Id="rId31" Type="http://schemas.openxmlformats.org/officeDocument/2006/relationships/tags" Target="../tags/tag376.xml"/><Relationship Id="rId44" Type="http://schemas.openxmlformats.org/officeDocument/2006/relationships/tags" Target="../tags/tag389.xml"/><Relationship Id="rId4" Type="http://schemas.openxmlformats.org/officeDocument/2006/relationships/tags" Target="../tags/tag349.xml"/><Relationship Id="rId9" Type="http://schemas.openxmlformats.org/officeDocument/2006/relationships/tags" Target="../tags/tag354.xml"/><Relationship Id="rId14" Type="http://schemas.openxmlformats.org/officeDocument/2006/relationships/tags" Target="../tags/tag359.xml"/><Relationship Id="rId22" Type="http://schemas.openxmlformats.org/officeDocument/2006/relationships/tags" Target="../tags/tag367.xml"/><Relationship Id="rId27" Type="http://schemas.openxmlformats.org/officeDocument/2006/relationships/tags" Target="../tags/tag372.xml"/><Relationship Id="rId30" Type="http://schemas.openxmlformats.org/officeDocument/2006/relationships/tags" Target="../tags/tag375.xml"/><Relationship Id="rId35" Type="http://schemas.openxmlformats.org/officeDocument/2006/relationships/tags" Target="../tags/tag380.xml"/><Relationship Id="rId43" Type="http://schemas.openxmlformats.org/officeDocument/2006/relationships/tags" Target="../tags/tag388.xml"/><Relationship Id="rId48"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13" Type="http://schemas.openxmlformats.org/officeDocument/2006/relationships/tags" Target="../tags/tag404.xml"/><Relationship Id="rId18" Type="http://schemas.openxmlformats.org/officeDocument/2006/relationships/tags" Target="../tags/tag409.xml"/><Relationship Id="rId26" Type="http://schemas.openxmlformats.org/officeDocument/2006/relationships/tags" Target="../tags/tag417.xml"/><Relationship Id="rId39" Type="http://schemas.openxmlformats.org/officeDocument/2006/relationships/image" Target="../media/image1.emf"/><Relationship Id="rId3" Type="http://schemas.openxmlformats.org/officeDocument/2006/relationships/tags" Target="../tags/tag394.xml"/><Relationship Id="rId21" Type="http://schemas.openxmlformats.org/officeDocument/2006/relationships/tags" Target="../tags/tag412.xml"/><Relationship Id="rId34" Type="http://schemas.openxmlformats.org/officeDocument/2006/relationships/tags" Target="../tags/tag425.xml"/><Relationship Id="rId42" Type="http://schemas.openxmlformats.org/officeDocument/2006/relationships/image" Target="../media/image59.png"/><Relationship Id="rId47" Type="http://schemas.openxmlformats.org/officeDocument/2006/relationships/image" Target="../media/image64.svg"/><Relationship Id="rId50" Type="http://schemas.openxmlformats.org/officeDocument/2006/relationships/image" Target="../media/image67.png"/><Relationship Id="rId7" Type="http://schemas.openxmlformats.org/officeDocument/2006/relationships/tags" Target="../tags/tag398.xml"/><Relationship Id="rId12" Type="http://schemas.openxmlformats.org/officeDocument/2006/relationships/tags" Target="../tags/tag403.xml"/><Relationship Id="rId17" Type="http://schemas.openxmlformats.org/officeDocument/2006/relationships/tags" Target="../tags/tag408.xml"/><Relationship Id="rId25" Type="http://schemas.openxmlformats.org/officeDocument/2006/relationships/tags" Target="../tags/tag416.xml"/><Relationship Id="rId33" Type="http://schemas.openxmlformats.org/officeDocument/2006/relationships/tags" Target="../tags/tag424.xml"/><Relationship Id="rId38" Type="http://schemas.openxmlformats.org/officeDocument/2006/relationships/oleObject" Target="../embeddings/oleObject43.bin"/><Relationship Id="rId46" Type="http://schemas.openxmlformats.org/officeDocument/2006/relationships/image" Target="../media/image63.png"/><Relationship Id="rId2" Type="http://schemas.openxmlformats.org/officeDocument/2006/relationships/tags" Target="../tags/tag393.xml"/><Relationship Id="rId16" Type="http://schemas.openxmlformats.org/officeDocument/2006/relationships/tags" Target="../tags/tag407.xml"/><Relationship Id="rId20" Type="http://schemas.openxmlformats.org/officeDocument/2006/relationships/tags" Target="../tags/tag411.xml"/><Relationship Id="rId29" Type="http://schemas.openxmlformats.org/officeDocument/2006/relationships/tags" Target="../tags/tag420.xml"/><Relationship Id="rId41" Type="http://schemas.openxmlformats.org/officeDocument/2006/relationships/image" Target="../media/image58.svg"/><Relationship Id="rId1" Type="http://schemas.openxmlformats.org/officeDocument/2006/relationships/tags" Target="../tags/tag392.xml"/><Relationship Id="rId6" Type="http://schemas.openxmlformats.org/officeDocument/2006/relationships/tags" Target="../tags/tag397.xml"/><Relationship Id="rId11" Type="http://schemas.openxmlformats.org/officeDocument/2006/relationships/tags" Target="../tags/tag402.xml"/><Relationship Id="rId24" Type="http://schemas.openxmlformats.org/officeDocument/2006/relationships/tags" Target="../tags/tag415.xml"/><Relationship Id="rId32" Type="http://schemas.openxmlformats.org/officeDocument/2006/relationships/tags" Target="../tags/tag423.xml"/><Relationship Id="rId37" Type="http://schemas.openxmlformats.org/officeDocument/2006/relationships/notesSlide" Target="../notesSlides/notesSlide12.xml"/><Relationship Id="rId40" Type="http://schemas.openxmlformats.org/officeDocument/2006/relationships/image" Target="../media/image57.png"/><Relationship Id="rId45" Type="http://schemas.openxmlformats.org/officeDocument/2006/relationships/image" Target="../media/image62.svg"/><Relationship Id="rId53" Type="http://schemas.openxmlformats.org/officeDocument/2006/relationships/image" Target="../media/image70.svg"/><Relationship Id="rId5" Type="http://schemas.openxmlformats.org/officeDocument/2006/relationships/tags" Target="../tags/tag396.xml"/><Relationship Id="rId15" Type="http://schemas.openxmlformats.org/officeDocument/2006/relationships/tags" Target="../tags/tag406.xml"/><Relationship Id="rId23" Type="http://schemas.openxmlformats.org/officeDocument/2006/relationships/tags" Target="../tags/tag414.xml"/><Relationship Id="rId28" Type="http://schemas.openxmlformats.org/officeDocument/2006/relationships/tags" Target="../tags/tag419.xml"/><Relationship Id="rId36" Type="http://schemas.openxmlformats.org/officeDocument/2006/relationships/slideLayout" Target="../slideLayouts/slideLayout3.xml"/><Relationship Id="rId49" Type="http://schemas.openxmlformats.org/officeDocument/2006/relationships/image" Target="../media/image66.svg"/><Relationship Id="rId10" Type="http://schemas.openxmlformats.org/officeDocument/2006/relationships/tags" Target="../tags/tag401.xml"/><Relationship Id="rId19" Type="http://schemas.openxmlformats.org/officeDocument/2006/relationships/tags" Target="../tags/tag410.xml"/><Relationship Id="rId31" Type="http://schemas.openxmlformats.org/officeDocument/2006/relationships/tags" Target="../tags/tag422.xml"/><Relationship Id="rId44" Type="http://schemas.openxmlformats.org/officeDocument/2006/relationships/image" Target="../media/image61.png"/><Relationship Id="rId52" Type="http://schemas.openxmlformats.org/officeDocument/2006/relationships/image" Target="../media/image69.png"/><Relationship Id="rId4" Type="http://schemas.openxmlformats.org/officeDocument/2006/relationships/tags" Target="../tags/tag395.xml"/><Relationship Id="rId9" Type="http://schemas.openxmlformats.org/officeDocument/2006/relationships/tags" Target="../tags/tag400.xml"/><Relationship Id="rId14" Type="http://schemas.openxmlformats.org/officeDocument/2006/relationships/tags" Target="../tags/tag405.xml"/><Relationship Id="rId22" Type="http://schemas.openxmlformats.org/officeDocument/2006/relationships/tags" Target="../tags/tag413.xml"/><Relationship Id="rId27" Type="http://schemas.openxmlformats.org/officeDocument/2006/relationships/tags" Target="../tags/tag418.xml"/><Relationship Id="rId30" Type="http://schemas.openxmlformats.org/officeDocument/2006/relationships/tags" Target="../tags/tag421.xml"/><Relationship Id="rId35" Type="http://schemas.openxmlformats.org/officeDocument/2006/relationships/tags" Target="../tags/tag426.xml"/><Relationship Id="rId43" Type="http://schemas.openxmlformats.org/officeDocument/2006/relationships/image" Target="../media/image60.svg"/><Relationship Id="rId48" Type="http://schemas.openxmlformats.org/officeDocument/2006/relationships/image" Target="../media/image65.png"/><Relationship Id="rId8" Type="http://schemas.openxmlformats.org/officeDocument/2006/relationships/tags" Target="../tags/tag399.xml"/><Relationship Id="rId51" Type="http://schemas.openxmlformats.org/officeDocument/2006/relationships/image" Target="../media/image68.svg"/></Relationships>
</file>

<file path=ppt/slides/_rels/slide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tags" Target="../tags/tag434.xml"/><Relationship Id="rId13" Type="http://schemas.openxmlformats.org/officeDocument/2006/relationships/oleObject" Target="../embeddings/oleObject44.bin"/><Relationship Id="rId3" Type="http://schemas.openxmlformats.org/officeDocument/2006/relationships/tags" Target="../tags/tag429.xml"/><Relationship Id="rId7" Type="http://schemas.openxmlformats.org/officeDocument/2006/relationships/tags" Target="../tags/tag433.xml"/><Relationship Id="rId12" Type="http://schemas.openxmlformats.org/officeDocument/2006/relationships/notesSlide" Target="../notesSlides/notesSlide13.xml"/><Relationship Id="rId2" Type="http://schemas.openxmlformats.org/officeDocument/2006/relationships/tags" Target="../tags/tag428.xml"/><Relationship Id="rId1" Type="http://schemas.openxmlformats.org/officeDocument/2006/relationships/tags" Target="../tags/tag427.xml"/><Relationship Id="rId6" Type="http://schemas.openxmlformats.org/officeDocument/2006/relationships/tags" Target="../tags/tag432.xml"/><Relationship Id="rId11" Type="http://schemas.openxmlformats.org/officeDocument/2006/relationships/slideLayout" Target="../slideLayouts/slideLayout3.xml"/><Relationship Id="rId5" Type="http://schemas.openxmlformats.org/officeDocument/2006/relationships/tags" Target="../tags/tag431.xml"/><Relationship Id="rId10" Type="http://schemas.openxmlformats.org/officeDocument/2006/relationships/tags" Target="../tags/tag436.xml"/><Relationship Id="rId4" Type="http://schemas.openxmlformats.org/officeDocument/2006/relationships/tags" Target="../tags/tag430.xml"/><Relationship Id="rId9" Type="http://schemas.openxmlformats.org/officeDocument/2006/relationships/tags" Target="../tags/tag435.xml"/><Relationship Id="rId14" Type="http://schemas.openxmlformats.org/officeDocument/2006/relationships/image" Target="../media/image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2.png"/><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tags" Target="../tags/tag231.xml"/><Relationship Id="rId13" Type="http://schemas.openxmlformats.org/officeDocument/2006/relationships/tags" Target="../tags/tag236.xml"/><Relationship Id="rId18" Type="http://schemas.openxmlformats.org/officeDocument/2006/relationships/tags" Target="../tags/tag241.xml"/><Relationship Id="rId26" Type="http://schemas.openxmlformats.org/officeDocument/2006/relationships/image" Target="../media/image1.emf"/><Relationship Id="rId3" Type="http://schemas.openxmlformats.org/officeDocument/2006/relationships/tags" Target="../tags/tag226.xml"/><Relationship Id="rId21" Type="http://schemas.openxmlformats.org/officeDocument/2006/relationships/tags" Target="../tags/tag244.xml"/><Relationship Id="rId7" Type="http://schemas.openxmlformats.org/officeDocument/2006/relationships/tags" Target="../tags/tag230.xml"/><Relationship Id="rId12" Type="http://schemas.openxmlformats.org/officeDocument/2006/relationships/tags" Target="../tags/tag235.xml"/><Relationship Id="rId17" Type="http://schemas.openxmlformats.org/officeDocument/2006/relationships/tags" Target="../tags/tag240.xml"/><Relationship Id="rId25" Type="http://schemas.openxmlformats.org/officeDocument/2006/relationships/oleObject" Target="../embeddings/oleObject33.bin"/><Relationship Id="rId2" Type="http://schemas.openxmlformats.org/officeDocument/2006/relationships/tags" Target="../tags/tag225.xml"/><Relationship Id="rId16" Type="http://schemas.openxmlformats.org/officeDocument/2006/relationships/tags" Target="../tags/tag239.xml"/><Relationship Id="rId20" Type="http://schemas.openxmlformats.org/officeDocument/2006/relationships/tags" Target="../tags/tag243.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tags" Target="../tags/tag234.xml"/><Relationship Id="rId24" Type="http://schemas.openxmlformats.org/officeDocument/2006/relationships/notesSlide" Target="../notesSlides/notesSlide2.xml"/><Relationship Id="rId5" Type="http://schemas.openxmlformats.org/officeDocument/2006/relationships/tags" Target="../tags/tag228.xml"/><Relationship Id="rId15" Type="http://schemas.openxmlformats.org/officeDocument/2006/relationships/tags" Target="../tags/tag238.xml"/><Relationship Id="rId23" Type="http://schemas.openxmlformats.org/officeDocument/2006/relationships/slideLayout" Target="../slideLayouts/slideLayout3.xml"/><Relationship Id="rId28" Type="http://schemas.openxmlformats.org/officeDocument/2006/relationships/chart" Target="../charts/chart2.xml"/><Relationship Id="rId10" Type="http://schemas.openxmlformats.org/officeDocument/2006/relationships/tags" Target="../tags/tag233.xml"/><Relationship Id="rId19" Type="http://schemas.openxmlformats.org/officeDocument/2006/relationships/tags" Target="../tags/tag242.xml"/><Relationship Id="rId4" Type="http://schemas.openxmlformats.org/officeDocument/2006/relationships/tags" Target="../tags/tag227.xml"/><Relationship Id="rId9" Type="http://schemas.openxmlformats.org/officeDocument/2006/relationships/tags" Target="../tags/tag232.xml"/><Relationship Id="rId14" Type="http://schemas.openxmlformats.org/officeDocument/2006/relationships/tags" Target="../tags/tag237.xml"/><Relationship Id="rId22" Type="http://schemas.openxmlformats.org/officeDocument/2006/relationships/tags" Target="../tags/tag245.xml"/><Relationship Id="rId27"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8D7A-A7F1-4561-95FB-4D34721DCFA4}"/>
              </a:ext>
            </a:extLst>
          </p:cNvPr>
          <p:cNvSpPr>
            <a:spLocks noGrp="1"/>
          </p:cNvSpPr>
          <p:nvPr>
            <p:ph type="ctrTitle"/>
          </p:nvPr>
        </p:nvSpPr>
        <p:spPr>
          <a:xfrm>
            <a:off x="6233310" y="3057545"/>
            <a:ext cx="5523261" cy="871950"/>
          </a:xfrm>
        </p:spPr>
        <p:txBody>
          <a:bodyPr lIns="91440" tIns="45720" rIns="91440" bIns="45720" anchor="b"/>
          <a:lstStyle/>
          <a:p>
            <a:pPr algn="l">
              <a:spcBef>
                <a:spcPct val="0"/>
              </a:spcBef>
              <a:defRPr/>
            </a:pPr>
            <a:r>
              <a:rPr lang="en-US" sz="3200" kern="1200" dirty="0">
                <a:ln w="6350" cap="flat">
                  <a:noFill/>
                  <a:miter lim="800000"/>
                </a:ln>
                <a:solidFill>
                  <a:srgbClr val="15853A"/>
                </a:solidFill>
              </a:rPr>
              <a:t>African Pooled Procurement Mechanism (APPM)</a:t>
            </a:r>
            <a:br>
              <a:rPr lang="en-US" sz="3200" kern="1200" dirty="0">
                <a:ln w="6350" cap="flat">
                  <a:noFill/>
                  <a:miter lim="800000"/>
                </a:ln>
                <a:solidFill>
                  <a:srgbClr val="15853A"/>
                </a:solidFill>
              </a:rPr>
            </a:br>
            <a:br>
              <a:rPr lang="en-US" sz="3200" kern="1200" dirty="0">
                <a:ln w="6350" cap="flat">
                  <a:noFill/>
                  <a:miter lim="800000"/>
                </a:ln>
                <a:solidFill>
                  <a:srgbClr val="15853A"/>
                </a:solidFill>
              </a:rPr>
            </a:br>
            <a:r>
              <a:rPr lang="en-US" sz="2000" kern="1200" dirty="0">
                <a:ln w="6350" cap="flat">
                  <a:noFill/>
                  <a:miter lim="800000"/>
                </a:ln>
                <a:solidFill>
                  <a:srgbClr val="15853A"/>
                </a:solidFill>
              </a:rPr>
              <a:t>Senior Officials  &amp; Ministerial Meeting,</a:t>
            </a:r>
            <a:br>
              <a:rPr lang="en-US" sz="2000" kern="1200" dirty="0">
                <a:ln w="6350" cap="flat">
                  <a:noFill/>
                  <a:miter lim="800000"/>
                </a:ln>
                <a:solidFill>
                  <a:srgbClr val="15853A"/>
                </a:solidFill>
              </a:rPr>
            </a:br>
            <a:r>
              <a:rPr lang="en-US" sz="2000" kern="1200" dirty="0">
                <a:ln w="6350" cap="flat">
                  <a:noFill/>
                  <a:miter lim="800000"/>
                </a:ln>
                <a:solidFill>
                  <a:srgbClr val="15853A"/>
                </a:solidFill>
              </a:rPr>
              <a:t> 14</a:t>
            </a:r>
            <a:r>
              <a:rPr lang="en-US" sz="2000" kern="1200" baseline="30000" dirty="0">
                <a:ln w="6350" cap="flat">
                  <a:noFill/>
                  <a:miter lim="800000"/>
                </a:ln>
                <a:solidFill>
                  <a:srgbClr val="15853A"/>
                </a:solidFill>
              </a:rPr>
              <a:t>th</a:t>
            </a:r>
            <a:r>
              <a:rPr lang="en-US" sz="2000" kern="1200" dirty="0">
                <a:ln w="6350" cap="flat">
                  <a:noFill/>
                  <a:miter lim="800000"/>
                </a:ln>
                <a:solidFill>
                  <a:srgbClr val="15853A"/>
                </a:solidFill>
              </a:rPr>
              <a:t> to 16</a:t>
            </a:r>
            <a:r>
              <a:rPr lang="en-US" sz="2000" kern="1200" baseline="30000" dirty="0">
                <a:ln w="6350" cap="flat">
                  <a:noFill/>
                  <a:miter lim="800000"/>
                </a:ln>
                <a:solidFill>
                  <a:srgbClr val="15853A"/>
                </a:solidFill>
              </a:rPr>
              <a:t>th</a:t>
            </a:r>
            <a:r>
              <a:rPr lang="en-US" sz="2000" kern="1200" dirty="0">
                <a:ln w="6350" cap="flat">
                  <a:noFill/>
                  <a:miter lim="800000"/>
                </a:ln>
                <a:solidFill>
                  <a:srgbClr val="15853A"/>
                </a:solidFill>
              </a:rPr>
              <a:t> May 2024, </a:t>
            </a:r>
            <a:br>
              <a:rPr lang="en-US" sz="2000" kern="1200" dirty="0">
                <a:ln w="6350" cap="flat">
                  <a:noFill/>
                  <a:miter lim="800000"/>
                </a:ln>
                <a:solidFill>
                  <a:srgbClr val="15853A"/>
                </a:solidFill>
              </a:rPr>
            </a:br>
            <a:r>
              <a:rPr lang="en-US" sz="2000" kern="1200" dirty="0">
                <a:ln w="6350" cap="flat">
                  <a:noFill/>
                  <a:miter lim="800000"/>
                </a:ln>
                <a:solidFill>
                  <a:srgbClr val="15853A"/>
                </a:solidFill>
              </a:rPr>
              <a:t>Mombasa, Kenya</a:t>
            </a:r>
            <a:endParaRPr lang="en-US" dirty="0"/>
          </a:p>
        </p:txBody>
      </p:sp>
      <p:sp>
        <p:nvSpPr>
          <p:cNvPr id="3" name="Subtitle 2">
            <a:extLst>
              <a:ext uri="{FF2B5EF4-FFF2-40B4-BE49-F238E27FC236}">
                <a16:creationId xmlns:a16="http://schemas.microsoft.com/office/drawing/2014/main" id="{AF6B29DE-EA8B-4748-AD9A-E811977489B3}"/>
              </a:ext>
            </a:extLst>
          </p:cNvPr>
          <p:cNvSpPr>
            <a:spLocks noGrp="1"/>
          </p:cNvSpPr>
          <p:nvPr>
            <p:ph type="subTitle" idx="1"/>
          </p:nvPr>
        </p:nvSpPr>
        <p:spPr>
          <a:xfrm>
            <a:off x="6233310" y="5527914"/>
            <a:ext cx="2602751" cy="564090"/>
          </a:xfrm>
        </p:spPr>
        <p:txBody>
          <a:bodyPr/>
          <a:lstStyle/>
          <a:p>
            <a:pPr algn="l"/>
            <a:r>
              <a:rPr lang="en-US" sz="1600" b="1" dirty="0">
                <a:solidFill>
                  <a:srgbClr val="15853A"/>
                </a:solidFill>
              </a:rPr>
              <a:t>14</a:t>
            </a:r>
            <a:r>
              <a:rPr lang="en-US" sz="1600" b="1" baseline="30000" dirty="0">
                <a:solidFill>
                  <a:srgbClr val="15853A"/>
                </a:solidFill>
              </a:rPr>
              <a:t>th</a:t>
            </a:r>
            <a:r>
              <a:rPr lang="en-US" sz="1600" b="1" dirty="0">
                <a:solidFill>
                  <a:srgbClr val="15853A"/>
                </a:solidFill>
              </a:rPr>
              <a:t> May 2024</a:t>
            </a:r>
            <a:endParaRPr lang="en-US" sz="1800" dirty="0"/>
          </a:p>
        </p:txBody>
      </p:sp>
      <p:sp>
        <p:nvSpPr>
          <p:cNvPr id="4" name="Subtitle 2">
            <a:extLst>
              <a:ext uri="{FF2B5EF4-FFF2-40B4-BE49-F238E27FC236}">
                <a16:creationId xmlns:a16="http://schemas.microsoft.com/office/drawing/2014/main" id="{86D45D3C-B0D6-4FD4-907B-B950869608E7}"/>
              </a:ext>
            </a:extLst>
          </p:cNvPr>
          <p:cNvSpPr txBox="1">
            <a:spLocks/>
          </p:cNvSpPr>
          <p:nvPr/>
        </p:nvSpPr>
        <p:spPr>
          <a:xfrm>
            <a:off x="6233310" y="3929495"/>
            <a:ext cx="5234042" cy="39527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eaLnBrk="1" hangingPunct="1">
              <a:lnSpc>
                <a:spcPct val="90000"/>
              </a:lnSpc>
              <a:spcBef>
                <a:spcPts val="1000"/>
              </a:spcBef>
              <a:spcAft>
                <a:spcPts val="0"/>
              </a:spcAft>
              <a:buClr>
                <a:srgbClr val="53575A"/>
              </a:buClr>
              <a:buSzPts val="2800"/>
              <a:buFont typeface="Arial"/>
              <a:buNone/>
              <a:defRPr sz="2400" b="0" i="0" u="none" strike="noStrike" cap="none">
                <a:solidFill>
                  <a:srgbClr val="53575A"/>
                </a:solidFill>
                <a:latin typeface="Arial"/>
                <a:ea typeface="Arial"/>
                <a:cs typeface="Arial"/>
                <a:sym typeface="Arial"/>
              </a:defRPr>
            </a:lvl1pPr>
            <a:lvl2pPr marL="457200" marR="0" lvl="1" indent="0" algn="ctr" rtl="0" eaLnBrk="1" hangingPunct="1">
              <a:lnSpc>
                <a:spcPct val="90000"/>
              </a:lnSpc>
              <a:spcBef>
                <a:spcPts val="500"/>
              </a:spcBef>
              <a:spcAft>
                <a:spcPts val="0"/>
              </a:spcAft>
              <a:buClr>
                <a:srgbClr val="53575A"/>
              </a:buClr>
              <a:buSzPts val="2400"/>
              <a:buFont typeface="Arial"/>
              <a:buNone/>
              <a:defRPr sz="2000" b="0" i="0" u="none" strike="noStrike" cap="none">
                <a:solidFill>
                  <a:srgbClr val="53575A"/>
                </a:solidFill>
                <a:latin typeface="Arial"/>
                <a:ea typeface="Arial"/>
                <a:cs typeface="Arial"/>
                <a:sym typeface="Arial"/>
              </a:defRPr>
            </a:lvl2pPr>
            <a:lvl3pPr marL="914400" marR="0" lvl="2" indent="0" algn="ctr" rtl="0" eaLnBrk="1" hangingPunct="1">
              <a:lnSpc>
                <a:spcPct val="90000"/>
              </a:lnSpc>
              <a:spcBef>
                <a:spcPts val="500"/>
              </a:spcBef>
              <a:spcAft>
                <a:spcPts val="0"/>
              </a:spcAft>
              <a:buClr>
                <a:srgbClr val="53575A"/>
              </a:buClr>
              <a:buSzPts val="2000"/>
              <a:buFont typeface="Arial"/>
              <a:buNone/>
              <a:defRPr sz="1800" b="0" i="0" u="none" strike="noStrike" cap="none">
                <a:solidFill>
                  <a:srgbClr val="53575A"/>
                </a:solidFill>
                <a:latin typeface="Arial"/>
                <a:ea typeface="Arial"/>
                <a:cs typeface="Arial"/>
                <a:sym typeface="Arial"/>
              </a:defRPr>
            </a:lvl3pPr>
            <a:lvl4pPr marL="1371600" marR="0" lvl="3" indent="0" algn="ctr" rtl="0" eaLnBrk="1" hangingPunct="1">
              <a:lnSpc>
                <a:spcPct val="90000"/>
              </a:lnSpc>
              <a:spcBef>
                <a:spcPts val="500"/>
              </a:spcBef>
              <a:spcAft>
                <a:spcPts val="0"/>
              </a:spcAft>
              <a:buClr>
                <a:srgbClr val="53575A"/>
              </a:buClr>
              <a:buSzPts val="1800"/>
              <a:buFont typeface="Arial"/>
              <a:buNone/>
              <a:defRPr sz="1600" b="0" i="0" u="none" strike="noStrike" cap="none">
                <a:solidFill>
                  <a:srgbClr val="53575A"/>
                </a:solidFill>
                <a:latin typeface="Arial"/>
                <a:ea typeface="Arial"/>
                <a:cs typeface="Arial"/>
                <a:sym typeface="Arial"/>
              </a:defRPr>
            </a:lvl4pPr>
            <a:lvl5pPr marL="1828800" marR="0" lvl="4" indent="0" algn="ctr" rtl="0" eaLnBrk="1" hangingPunct="1">
              <a:lnSpc>
                <a:spcPct val="90000"/>
              </a:lnSpc>
              <a:spcBef>
                <a:spcPts val="500"/>
              </a:spcBef>
              <a:spcAft>
                <a:spcPts val="0"/>
              </a:spcAft>
              <a:buClr>
                <a:srgbClr val="53575A"/>
              </a:buClr>
              <a:buSzPts val="1800"/>
              <a:buFont typeface="Arial"/>
              <a:buNone/>
              <a:defRPr sz="1600" b="0" i="0" u="none" strike="noStrike" cap="none">
                <a:solidFill>
                  <a:srgbClr val="53575A"/>
                </a:solidFill>
                <a:latin typeface="Arial"/>
                <a:ea typeface="Arial"/>
                <a:cs typeface="Arial"/>
                <a:sym typeface="Arial"/>
              </a:defRPr>
            </a:lvl5pPr>
            <a:lvl6pPr marL="2286000" marR="0" lvl="5"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pPr algn="l"/>
            <a:endParaRPr lang="en-US" sz="2000" dirty="0">
              <a:solidFill>
                <a:schemeClr val="tx2">
                  <a:lumMod val="50000"/>
                </a:schemeClr>
              </a:solidFill>
            </a:endParaRPr>
          </a:p>
        </p:txBody>
      </p:sp>
      <p:pic>
        <p:nvPicPr>
          <p:cNvPr id="10" name="Picture 9">
            <a:extLst>
              <a:ext uri="{FF2B5EF4-FFF2-40B4-BE49-F238E27FC236}">
                <a16:creationId xmlns:a16="http://schemas.microsoft.com/office/drawing/2014/main" id="{3EC856BA-4681-6B43-9B3F-E62C538F60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234043" cy="9485096"/>
          </a:xfrm>
          <a:prstGeom prst="rect">
            <a:avLst/>
          </a:prstGeom>
        </p:spPr>
      </p:pic>
      <p:pic>
        <p:nvPicPr>
          <p:cNvPr id="7" name="Picture 6">
            <a:extLst>
              <a:ext uri="{FF2B5EF4-FFF2-40B4-BE49-F238E27FC236}">
                <a16:creationId xmlns:a16="http://schemas.microsoft.com/office/drawing/2014/main" id="{5A223F93-E194-2B66-A414-495A900B71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69898" y="764763"/>
            <a:ext cx="2939765" cy="1365717"/>
          </a:xfrm>
          <a:prstGeom prst="rect">
            <a:avLst/>
          </a:prstGeom>
        </p:spPr>
      </p:pic>
      <p:sp>
        <p:nvSpPr>
          <p:cNvPr id="9" name="TextBox 8">
            <a:extLst>
              <a:ext uri="{FF2B5EF4-FFF2-40B4-BE49-F238E27FC236}">
                <a16:creationId xmlns:a16="http://schemas.microsoft.com/office/drawing/2014/main" id="{2056AFC2-5952-1E18-C1B5-AE9B790E279A}"/>
              </a:ext>
            </a:extLst>
          </p:cNvPr>
          <p:cNvSpPr txBox="1"/>
          <p:nvPr/>
        </p:nvSpPr>
        <p:spPr>
          <a:xfrm>
            <a:off x="6233310" y="841708"/>
            <a:ext cx="3348465" cy="369332"/>
          </a:xfrm>
          <a:prstGeom prst="rect">
            <a:avLst/>
          </a:prstGeom>
          <a:noFill/>
        </p:spPr>
        <p:txBody>
          <a:bodyPr wrap="square">
            <a:spAutoFit/>
          </a:bodyPr>
          <a:lstStyle/>
          <a:p>
            <a:r>
              <a:rPr lang="en-UG" sz="1800" b="1" dirty="0">
                <a:solidFill>
                  <a:srgbClr val="9F2525"/>
                </a:solidFill>
              </a:rPr>
              <a:t>Safeguarding Africa’s health</a:t>
            </a:r>
          </a:p>
        </p:txBody>
      </p:sp>
    </p:spTree>
    <p:extLst>
      <p:ext uri="{BB962C8B-B14F-4D97-AF65-F5344CB8AC3E}">
        <p14:creationId xmlns:p14="http://schemas.microsoft.com/office/powerpoint/2010/main" val="27945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Africa with solid fill">
            <a:extLst>
              <a:ext uri="{FF2B5EF4-FFF2-40B4-BE49-F238E27FC236}">
                <a16:creationId xmlns:a16="http://schemas.microsoft.com/office/drawing/2014/main" id="{CABF20DF-73AC-BA8F-A801-5F803CFA97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3387" y="774739"/>
            <a:ext cx="6387008" cy="6387008"/>
          </a:xfrm>
          <a:prstGeom prst="rect">
            <a:avLst/>
          </a:prstGeom>
        </p:spPr>
      </p:pic>
      <p:sp>
        <p:nvSpPr>
          <p:cNvPr id="10" name="Oval 112">
            <a:extLst>
              <a:ext uri="{FF2B5EF4-FFF2-40B4-BE49-F238E27FC236}">
                <a16:creationId xmlns:a16="http://schemas.microsoft.com/office/drawing/2014/main" id="{05CBF1B5-BD9A-4C06-A996-DB5E938B598F}"/>
              </a:ext>
            </a:extLst>
          </p:cNvPr>
          <p:cNvSpPr/>
          <p:nvPr/>
        </p:nvSpPr>
        <p:spPr>
          <a:xfrm>
            <a:off x="10934" y="1319735"/>
            <a:ext cx="2441159" cy="4882317"/>
          </a:xfrm>
          <a:custGeom>
            <a:avLst/>
            <a:gdLst>
              <a:gd name="connsiteX0" fmla="*/ 0 w 5763490"/>
              <a:gd name="connsiteY0" fmla="*/ 2881744 h 5763488"/>
              <a:gd name="connsiteX1" fmla="*/ 2881745 w 5763490"/>
              <a:gd name="connsiteY1" fmla="*/ 0 h 5763488"/>
              <a:gd name="connsiteX2" fmla="*/ 5763490 w 5763490"/>
              <a:gd name="connsiteY2" fmla="*/ 2881744 h 5763488"/>
              <a:gd name="connsiteX3" fmla="*/ 2881745 w 5763490"/>
              <a:gd name="connsiteY3" fmla="*/ 5763488 h 5763488"/>
              <a:gd name="connsiteX4" fmla="*/ 0 w 5763490"/>
              <a:gd name="connsiteY4" fmla="*/ 2881744 h 5763488"/>
              <a:gd name="connsiteX0" fmla="*/ 0 w 5763490"/>
              <a:gd name="connsiteY0" fmla="*/ 2881744 h 5763488"/>
              <a:gd name="connsiteX1" fmla="*/ 2881745 w 5763490"/>
              <a:gd name="connsiteY1" fmla="*/ 0 h 5763488"/>
              <a:gd name="connsiteX2" fmla="*/ 5763490 w 5763490"/>
              <a:gd name="connsiteY2" fmla="*/ 2881744 h 5763488"/>
              <a:gd name="connsiteX3" fmla="*/ 2881745 w 5763490"/>
              <a:gd name="connsiteY3" fmla="*/ 5763488 h 5763488"/>
              <a:gd name="connsiteX4" fmla="*/ 91440 w 5763490"/>
              <a:gd name="connsiteY4" fmla="*/ 2973184 h 5763488"/>
              <a:gd name="connsiteX0" fmla="*/ 2794884 w 5676629"/>
              <a:gd name="connsiteY0" fmla="*/ 0 h 5763488"/>
              <a:gd name="connsiteX1" fmla="*/ 5676629 w 5676629"/>
              <a:gd name="connsiteY1" fmla="*/ 2881744 h 5763488"/>
              <a:gd name="connsiteX2" fmla="*/ 2794884 w 5676629"/>
              <a:gd name="connsiteY2" fmla="*/ 5763488 h 5763488"/>
              <a:gd name="connsiteX3" fmla="*/ 4579 w 5676629"/>
              <a:gd name="connsiteY3" fmla="*/ 2973184 h 5763488"/>
              <a:gd name="connsiteX0" fmla="*/ 0 w 2881745"/>
              <a:gd name="connsiteY0" fmla="*/ 0 h 5763488"/>
              <a:gd name="connsiteX1" fmla="*/ 2881745 w 2881745"/>
              <a:gd name="connsiteY1" fmla="*/ 2881744 h 5763488"/>
              <a:gd name="connsiteX2" fmla="*/ 0 w 2881745"/>
              <a:gd name="connsiteY2" fmla="*/ 5763488 h 5763488"/>
            </a:gdLst>
            <a:ahLst/>
            <a:cxnLst>
              <a:cxn ang="0">
                <a:pos x="connsiteX0" y="connsiteY0"/>
              </a:cxn>
              <a:cxn ang="0">
                <a:pos x="connsiteX1" y="connsiteY1"/>
              </a:cxn>
              <a:cxn ang="0">
                <a:pos x="connsiteX2" y="connsiteY2"/>
              </a:cxn>
            </a:cxnLst>
            <a:rect l="l" t="t" r="r" b="b"/>
            <a:pathLst>
              <a:path w="2881745" h="5763488">
                <a:moveTo>
                  <a:pt x="0" y="0"/>
                </a:moveTo>
                <a:cubicBezTo>
                  <a:pt x="1591544" y="0"/>
                  <a:pt x="2881745" y="1290201"/>
                  <a:pt x="2881745" y="2881744"/>
                </a:cubicBezTo>
                <a:cubicBezTo>
                  <a:pt x="2881745" y="4473287"/>
                  <a:pt x="1591544" y="5763488"/>
                  <a:pt x="0" y="5763488"/>
                </a:cubicBezTo>
              </a:path>
            </a:pathLst>
          </a:custGeom>
          <a:noFill/>
          <a:ln w="38100" cap="flat" cmpd="sng" algn="ctr">
            <a:solidFill>
              <a:schemeClr val="accent5">
                <a:lumMod val="40000"/>
                <a:lumOff val="6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5">
            <a:extLst>
              <a:ext uri="{FF2B5EF4-FFF2-40B4-BE49-F238E27FC236}">
                <a16:creationId xmlns:a16="http://schemas.microsoft.com/office/drawing/2014/main" id="{3CF57343-A367-49FD-A16D-14FF33947F6A}"/>
              </a:ext>
            </a:extLst>
          </p:cNvPr>
          <p:cNvSpPr/>
          <p:nvPr/>
        </p:nvSpPr>
        <p:spPr>
          <a:xfrm>
            <a:off x="-23178" y="1654959"/>
            <a:ext cx="2105940" cy="4211874"/>
          </a:xfrm>
          <a:custGeom>
            <a:avLst/>
            <a:gdLst>
              <a:gd name="connsiteX0" fmla="*/ 0 w 4972051"/>
              <a:gd name="connsiteY0" fmla="*/ 2486021 h 4972042"/>
              <a:gd name="connsiteX1" fmla="*/ 2486026 w 4972051"/>
              <a:gd name="connsiteY1" fmla="*/ 0 h 4972042"/>
              <a:gd name="connsiteX2" fmla="*/ 4972052 w 4972051"/>
              <a:gd name="connsiteY2" fmla="*/ 2486021 h 4972042"/>
              <a:gd name="connsiteX3" fmla="*/ 2486026 w 4972051"/>
              <a:gd name="connsiteY3" fmla="*/ 4972042 h 4972042"/>
              <a:gd name="connsiteX4" fmla="*/ 0 w 4972051"/>
              <a:gd name="connsiteY4" fmla="*/ 2486021 h 4972042"/>
              <a:gd name="connsiteX0" fmla="*/ 0 w 4972052"/>
              <a:gd name="connsiteY0" fmla="*/ 2486021 h 4972042"/>
              <a:gd name="connsiteX1" fmla="*/ 2486026 w 4972052"/>
              <a:gd name="connsiteY1" fmla="*/ 0 h 4972042"/>
              <a:gd name="connsiteX2" fmla="*/ 4972052 w 4972052"/>
              <a:gd name="connsiteY2" fmla="*/ 2486021 h 4972042"/>
              <a:gd name="connsiteX3" fmla="*/ 2486026 w 4972052"/>
              <a:gd name="connsiteY3" fmla="*/ 4972042 h 4972042"/>
              <a:gd name="connsiteX4" fmla="*/ 91440 w 4972052"/>
              <a:gd name="connsiteY4" fmla="*/ 2577461 h 4972042"/>
              <a:gd name="connsiteX0" fmla="*/ 0 w 4972052"/>
              <a:gd name="connsiteY0" fmla="*/ 2486021 h 4972042"/>
              <a:gd name="connsiteX1" fmla="*/ 2486026 w 4972052"/>
              <a:gd name="connsiteY1" fmla="*/ 0 h 4972042"/>
              <a:gd name="connsiteX2" fmla="*/ 4972052 w 4972052"/>
              <a:gd name="connsiteY2" fmla="*/ 2486021 h 4972042"/>
              <a:gd name="connsiteX3" fmla="*/ 2486026 w 4972052"/>
              <a:gd name="connsiteY3" fmla="*/ 4972042 h 4972042"/>
              <a:gd name="connsiteX0" fmla="*/ -1 w 2486025"/>
              <a:gd name="connsiteY0" fmla="*/ 0 h 4972042"/>
              <a:gd name="connsiteX1" fmla="*/ 2486025 w 2486025"/>
              <a:gd name="connsiteY1" fmla="*/ 2486021 h 4972042"/>
              <a:gd name="connsiteX2" fmla="*/ -1 w 2486025"/>
              <a:gd name="connsiteY2" fmla="*/ 4972042 h 4972042"/>
            </a:gdLst>
            <a:ahLst/>
            <a:cxnLst>
              <a:cxn ang="0">
                <a:pos x="connsiteX0" y="connsiteY0"/>
              </a:cxn>
              <a:cxn ang="0">
                <a:pos x="connsiteX1" y="connsiteY1"/>
              </a:cxn>
              <a:cxn ang="0">
                <a:pos x="connsiteX2" y="connsiteY2"/>
              </a:cxn>
            </a:cxnLst>
            <a:rect l="l" t="t" r="r" b="b"/>
            <a:pathLst>
              <a:path w="2486025" h="4972042">
                <a:moveTo>
                  <a:pt x="-1" y="0"/>
                </a:moveTo>
                <a:cubicBezTo>
                  <a:pt x="1372993" y="0"/>
                  <a:pt x="2486025" y="1113030"/>
                  <a:pt x="2486025" y="2486021"/>
                </a:cubicBezTo>
                <a:cubicBezTo>
                  <a:pt x="2486025" y="3859012"/>
                  <a:pt x="1372993" y="4972042"/>
                  <a:pt x="-1" y="4972042"/>
                </a:cubicBezTo>
              </a:path>
            </a:pathLst>
          </a:custGeom>
          <a:noFill/>
          <a:ln w="38100" cap="flat" cmpd="sng" algn="ctr">
            <a:solidFill>
              <a:schemeClr val="accent5">
                <a:lumMod val="60000"/>
                <a:lumOff val="4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Oval 121">
            <a:extLst>
              <a:ext uri="{FF2B5EF4-FFF2-40B4-BE49-F238E27FC236}">
                <a16:creationId xmlns:a16="http://schemas.microsoft.com/office/drawing/2014/main" id="{83EC3B6B-3431-4BB8-BE29-C2BC00EE7A33}"/>
              </a:ext>
            </a:extLst>
          </p:cNvPr>
          <p:cNvSpPr/>
          <p:nvPr/>
        </p:nvSpPr>
        <p:spPr>
          <a:xfrm>
            <a:off x="-23176" y="2335421"/>
            <a:ext cx="1425475" cy="2850948"/>
          </a:xfrm>
          <a:custGeom>
            <a:avLst/>
            <a:gdLst>
              <a:gd name="connsiteX0" fmla="*/ 0 w 3365497"/>
              <a:gd name="connsiteY0" fmla="*/ 1682747 h 3365493"/>
              <a:gd name="connsiteX1" fmla="*/ 1682749 w 3365497"/>
              <a:gd name="connsiteY1" fmla="*/ 0 h 3365493"/>
              <a:gd name="connsiteX2" fmla="*/ 3365498 w 3365497"/>
              <a:gd name="connsiteY2" fmla="*/ 1682747 h 3365493"/>
              <a:gd name="connsiteX3" fmla="*/ 1682749 w 3365497"/>
              <a:gd name="connsiteY3" fmla="*/ 3365494 h 3365493"/>
              <a:gd name="connsiteX4" fmla="*/ 0 w 3365497"/>
              <a:gd name="connsiteY4" fmla="*/ 1682747 h 3365493"/>
              <a:gd name="connsiteX0" fmla="*/ 0 w 3365498"/>
              <a:gd name="connsiteY0" fmla="*/ 1682747 h 3365494"/>
              <a:gd name="connsiteX1" fmla="*/ 1682749 w 3365498"/>
              <a:gd name="connsiteY1" fmla="*/ 0 h 3365494"/>
              <a:gd name="connsiteX2" fmla="*/ 3365498 w 3365498"/>
              <a:gd name="connsiteY2" fmla="*/ 1682747 h 3365494"/>
              <a:gd name="connsiteX3" fmla="*/ 1682749 w 3365498"/>
              <a:gd name="connsiteY3" fmla="*/ 3365494 h 3365494"/>
              <a:gd name="connsiteX4" fmla="*/ 91440 w 3365498"/>
              <a:gd name="connsiteY4" fmla="*/ 1774187 h 3365494"/>
              <a:gd name="connsiteX0" fmla="*/ 0 w 3365498"/>
              <a:gd name="connsiteY0" fmla="*/ 1682747 h 3365494"/>
              <a:gd name="connsiteX1" fmla="*/ 1682749 w 3365498"/>
              <a:gd name="connsiteY1" fmla="*/ 0 h 3365494"/>
              <a:gd name="connsiteX2" fmla="*/ 3365498 w 3365498"/>
              <a:gd name="connsiteY2" fmla="*/ 1682747 h 3365494"/>
              <a:gd name="connsiteX3" fmla="*/ 1682749 w 3365498"/>
              <a:gd name="connsiteY3" fmla="*/ 3365494 h 3365494"/>
              <a:gd name="connsiteX0" fmla="*/ -1 w 1682748"/>
              <a:gd name="connsiteY0" fmla="*/ 0 h 3365494"/>
              <a:gd name="connsiteX1" fmla="*/ 1682748 w 1682748"/>
              <a:gd name="connsiteY1" fmla="*/ 1682747 h 3365494"/>
              <a:gd name="connsiteX2" fmla="*/ -1 w 1682748"/>
              <a:gd name="connsiteY2" fmla="*/ 3365494 h 3365494"/>
            </a:gdLst>
            <a:ahLst/>
            <a:cxnLst>
              <a:cxn ang="0">
                <a:pos x="connsiteX0" y="connsiteY0"/>
              </a:cxn>
              <a:cxn ang="0">
                <a:pos x="connsiteX1" y="connsiteY1"/>
              </a:cxn>
              <a:cxn ang="0">
                <a:pos x="connsiteX2" y="connsiteY2"/>
              </a:cxn>
            </a:cxnLst>
            <a:rect l="l" t="t" r="r" b="b"/>
            <a:pathLst>
              <a:path w="1682748" h="3365494">
                <a:moveTo>
                  <a:pt x="-1" y="0"/>
                </a:moveTo>
                <a:cubicBezTo>
                  <a:pt x="929356" y="0"/>
                  <a:pt x="1682748" y="753391"/>
                  <a:pt x="1682748" y="1682747"/>
                </a:cubicBezTo>
                <a:cubicBezTo>
                  <a:pt x="1682748" y="2612103"/>
                  <a:pt x="929356" y="3365494"/>
                  <a:pt x="-1" y="3365494"/>
                </a:cubicBezTo>
              </a:path>
            </a:pathLst>
          </a:custGeom>
          <a:noFill/>
          <a:ln w="38100" cap="flat" cmpd="sng" algn="ctr">
            <a:solidFill>
              <a:schemeClr val="accent5">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val 125">
            <a:extLst>
              <a:ext uri="{FF2B5EF4-FFF2-40B4-BE49-F238E27FC236}">
                <a16:creationId xmlns:a16="http://schemas.microsoft.com/office/drawing/2014/main" id="{74ADBCA4-1323-481B-A8B9-58FAA185453E}"/>
              </a:ext>
            </a:extLst>
          </p:cNvPr>
          <p:cNvSpPr/>
          <p:nvPr/>
        </p:nvSpPr>
        <p:spPr>
          <a:xfrm>
            <a:off x="-23180" y="2674851"/>
            <a:ext cx="1086048" cy="2172086"/>
          </a:xfrm>
          <a:custGeom>
            <a:avLst/>
            <a:gdLst>
              <a:gd name="connsiteX0" fmla="*/ 0 w 2564118"/>
              <a:gd name="connsiteY0" fmla="*/ 1282055 h 2564109"/>
              <a:gd name="connsiteX1" fmla="*/ 1282059 w 2564118"/>
              <a:gd name="connsiteY1" fmla="*/ 0 h 2564109"/>
              <a:gd name="connsiteX2" fmla="*/ 2564118 w 2564118"/>
              <a:gd name="connsiteY2" fmla="*/ 1282055 h 2564109"/>
              <a:gd name="connsiteX3" fmla="*/ 1282059 w 2564118"/>
              <a:gd name="connsiteY3" fmla="*/ 2564110 h 2564109"/>
              <a:gd name="connsiteX4" fmla="*/ 0 w 2564118"/>
              <a:gd name="connsiteY4" fmla="*/ 1282055 h 2564109"/>
              <a:gd name="connsiteX0" fmla="*/ 0 w 2564118"/>
              <a:gd name="connsiteY0" fmla="*/ 1282055 h 2564110"/>
              <a:gd name="connsiteX1" fmla="*/ 1282059 w 2564118"/>
              <a:gd name="connsiteY1" fmla="*/ 0 h 2564110"/>
              <a:gd name="connsiteX2" fmla="*/ 2564118 w 2564118"/>
              <a:gd name="connsiteY2" fmla="*/ 1282055 h 2564110"/>
              <a:gd name="connsiteX3" fmla="*/ 1282059 w 2564118"/>
              <a:gd name="connsiteY3" fmla="*/ 2564110 h 2564110"/>
              <a:gd name="connsiteX4" fmla="*/ 91440 w 2564118"/>
              <a:gd name="connsiteY4" fmla="*/ 1373495 h 2564110"/>
              <a:gd name="connsiteX0" fmla="*/ 0 w 2564118"/>
              <a:gd name="connsiteY0" fmla="*/ 1282055 h 2564110"/>
              <a:gd name="connsiteX1" fmla="*/ 1282059 w 2564118"/>
              <a:gd name="connsiteY1" fmla="*/ 0 h 2564110"/>
              <a:gd name="connsiteX2" fmla="*/ 2564118 w 2564118"/>
              <a:gd name="connsiteY2" fmla="*/ 1282055 h 2564110"/>
              <a:gd name="connsiteX3" fmla="*/ 1282059 w 2564118"/>
              <a:gd name="connsiteY3" fmla="*/ 2564110 h 2564110"/>
              <a:gd name="connsiteX0" fmla="*/ 0 w 1282059"/>
              <a:gd name="connsiteY0" fmla="*/ 0 h 2564110"/>
              <a:gd name="connsiteX1" fmla="*/ 1282059 w 1282059"/>
              <a:gd name="connsiteY1" fmla="*/ 1282055 h 2564110"/>
              <a:gd name="connsiteX2" fmla="*/ 0 w 1282059"/>
              <a:gd name="connsiteY2" fmla="*/ 2564110 h 2564110"/>
            </a:gdLst>
            <a:ahLst/>
            <a:cxnLst>
              <a:cxn ang="0">
                <a:pos x="connsiteX0" y="connsiteY0"/>
              </a:cxn>
              <a:cxn ang="0">
                <a:pos x="connsiteX1" y="connsiteY1"/>
              </a:cxn>
              <a:cxn ang="0">
                <a:pos x="connsiteX2" y="connsiteY2"/>
              </a:cxn>
            </a:cxnLst>
            <a:rect l="l" t="t" r="r" b="b"/>
            <a:pathLst>
              <a:path w="1282059" h="2564110">
                <a:moveTo>
                  <a:pt x="0" y="0"/>
                </a:moveTo>
                <a:cubicBezTo>
                  <a:pt x="708062" y="0"/>
                  <a:pt x="1282059" y="573996"/>
                  <a:pt x="1282059" y="1282055"/>
                </a:cubicBezTo>
                <a:cubicBezTo>
                  <a:pt x="1282059" y="1990114"/>
                  <a:pt x="708062" y="2564110"/>
                  <a:pt x="0" y="2564110"/>
                </a:cubicBezTo>
              </a:path>
            </a:pathLst>
          </a:custGeom>
          <a:noFill/>
          <a:ln w="38100" cap="flat" cmpd="sng" algn="ctr">
            <a:solidFill>
              <a:schemeClr val="accent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118">
            <a:extLst>
              <a:ext uri="{FF2B5EF4-FFF2-40B4-BE49-F238E27FC236}">
                <a16:creationId xmlns:a16="http://schemas.microsoft.com/office/drawing/2014/main" id="{34786B84-7F13-49C8-86A1-2EC725C7CFEC}"/>
              </a:ext>
            </a:extLst>
          </p:cNvPr>
          <p:cNvSpPr/>
          <p:nvPr/>
        </p:nvSpPr>
        <p:spPr>
          <a:xfrm>
            <a:off x="-53651" y="1993041"/>
            <a:ext cx="1767855" cy="3535706"/>
          </a:xfrm>
          <a:custGeom>
            <a:avLst/>
            <a:gdLst>
              <a:gd name="connsiteX0" fmla="*/ 0 w 4173845"/>
              <a:gd name="connsiteY0" fmla="*/ 2086919 h 4173838"/>
              <a:gd name="connsiteX1" fmla="*/ 2086923 w 4173845"/>
              <a:gd name="connsiteY1" fmla="*/ 0 h 4173838"/>
              <a:gd name="connsiteX2" fmla="*/ 4173846 w 4173845"/>
              <a:gd name="connsiteY2" fmla="*/ 2086919 h 4173838"/>
              <a:gd name="connsiteX3" fmla="*/ 2086923 w 4173845"/>
              <a:gd name="connsiteY3" fmla="*/ 4173838 h 4173838"/>
              <a:gd name="connsiteX4" fmla="*/ 0 w 4173845"/>
              <a:gd name="connsiteY4" fmla="*/ 2086919 h 4173838"/>
              <a:gd name="connsiteX0" fmla="*/ 0 w 4173846"/>
              <a:gd name="connsiteY0" fmla="*/ 2086919 h 4173838"/>
              <a:gd name="connsiteX1" fmla="*/ 2086923 w 4173846"/>
              <a:gd name="connsiteY1" fmla="*/ 0 h 4173838"/>
              <a:gd name="connsiteX2" fmla="*/ 4173846 w 4173846"/>
              <a:gd name="connsiteY2" fmla="*/ 2086919 h 4173838"/>
              <a:gd name="connsiteX3" fmla="*/ 2086923 w 4173846"/>
              <a:gd name="connsiteY3" fmla="*/ 4173838 h 4173838"/>
              <a:gd name="connsiteX4" fmla="*/ 91440 w 4173846"/>
              <a:gd name="connsiteY4" fmla="*/ 2178359 h 4173838"/>
              <a:gd name="connsiteX0" fmla="*/ 0 w 4173846"/>
              <a:gd name="connsiteY0" fmla="*/ 2086919 h 4173838"/>
              <a:gd name="connsiteX1" fmla="*/ 2086923 w 4173846"/>
              <a:gd name="connsiteY1" fmla="*/ 0 h 4173838"/>
              <a:gd name="connsiteX2" fmla="*/ 4173846 w 4173846"/>
              <a:gd name="connsiteY2" fmla="*/ 2086919 h 4173838"/>
              <a:gd name="connsiteX3" fmla="*/ 2086923 w 4173846"/>
              <a:gd name="connsiteY3" fmla="*/ 4173838 h 4173838"/>
              <a:gd name="connsiteX0" fmla="*/ -1 w 2086922"/>
              <a:gd name="connsiteY0" fmla="*/ 0 h 4173838"/>
              <a:gd name="connsiteX1" fmla="*/ 2086922 w 2086922"/>
              <a:gd name="connsiteY1" fmla="*/ 2086919 h 4173838"/>
              <a:gd name="connsiteX2" fmla="*/ -1 w 2086922"/>
              <a:gd name="connsiteY2" fmla="*/ 4173838 h 4173838"/>
            </a:gdLst>
            <a:ahLst/>
            <a:cxnLst>
              <a:cxn ang="0">
                <a:pos x="connsiteX0" y="connsiteY0"/>
              </a:cxn>
              <a:cxn ang="0">
                <a:pos x="connsiteX1" y="connsiteY1"/>
              </a:cxn>
              <a:cxn ang="0">
                <a:pos x="connsiteX2" y="connsiteY2"/>
              </a:cxn>
            </a:cxnLst>
            <a:rect l="l" t="t" r="r" b="b"/>
            <a:pathLst>
              <a:path w="2086922" h="4173838">
                <a:moveTo>
                  <a:pt x="-1" y="0"/>
                </a:moveTo>
                <a:cubicBezTo>
                  <a:pt x="1152575" y="0"/>
                  <a:pt x="2086922" y="934345"/>
                  <a:pt x="2086922" y="2086919"/>
                </a:cubicBezTo>
                <a:cubicBezTo>
                  <a:pt x="2086922" y="3239493"/>
                  <a:pt x="1152575" y="4173838"/>
                  <a:pt x="-1" y="4173838"/>
                </a:cubicBezTo>
              </a:path>
            </a:pathLst>
          </a:custGeom>
          <a:noFill/>
          <a:ln w="38100" cap="flat" cmpd="sng" algn="ctr">
            <a:solidFill>
              <a:schemeClr val="accent5">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Oval 122">
            <a:extLst>
              <a:ext uri="{FF2B5EF4-FFF2-40B4-BE49-F238E27FC236}">
                <a16:creationId xmlns:a16="http://schemas.microsoft.com/office/drawing/2014/main" id="{1E5AD153-CFAE-4689-8E22-3C722ECE7B27}"/>
              </a:ext>
            </a:extLst>
          </p:cNvPr>
          <p:cNvSpPr/>
          <p:nvPr/>
        </p:nvSpPr>
        <p:spPr>
          <a:xfrm>
            <a:off x="-23178" y="2540071"/>
            <a:ext cx="1254692" cy="2509376"/>
          </a:xfrm>
          <a:custGeom>
            <a:avLst/>
            <a:gdLst>
              <a:gd name="connsiteX0" fmla="*/ 0 w 2962280"/>
              <a:gd name="connsiteY0" fmla="*/ 1481137 h 2962274"/>
              <a:gd name="connsiteX1" fmla="*/ 1481140 w 2962280"/>
              <a:gd name="connsiteY1" fmla="*/ 0 h 2962274"/>
              <a:gd name="connsiteX2" fmla="*/ 2962280 w 2962280"/>
              <a:gd name="connsiteY2" fmla="*/ 1481137 h 2962274"/>
              <a:gd name="connsiteX3" fmla="*/ 1481140 w 2962280"/>
              <a:gd name="connsiteY3" fmla="*/ 2962274 h 2962274"/>
              <a:gd name="connsiteX4" fmla="*/ 0 w 2962280"/>
              <a:gd name="connsiteY4" fmla="*/ 1481137 h 2962274"/>
              <a:gd name="connsiteX0" fmla="*/ 0 w 2962280"/>
              <a:gd name="connsiteY0" fmla="*/ 1481137 h 2962274"/>
              <a:gd name="connsiteX1" fmla="*/ 1481140 w 2962280"/>
              <a:gd name="connsiteY1" fmla="*/ 0 h 2962274"/>
              <a:gd name="connsiteX2" fmla="*/ 2962280 w 2962280"/>
              <a:gd name="connsiteY2" fmla="*/ 1481137 h 2962274"/>
              <a:gd name="connsiteX3" fmla="*/ 1481140 w 2962280"/>
              <a:gd name="connsiteY3" fmla="*/ 2962274 h 2962274"/>
              <a:gd name="connsiteX4" fmla="*/ 91440 w 2962280"/>
              <a:gd name="connsiteY4" fmla="*/ 1572577 h 2962274"/>
              <a:gd name="connsiteX0" fmla="*/ 0 w 2962280"/>
              <a:gd name="connsiteY0" fmla="*/ 1481137 h 2962274"/>
              <a:gd name="connsiteX1" fmla="*/ 1481140 w 2962280"/>
              <a:gd name="connsiteY1" fmla="*/ 0 h 2962274"/>
              <a:gd name="connsiteX2" fmla="*/ 2962280 w 2962280"/>
              <a:gd name="connsiteY2" fmla="*/ 1481137 h 2962274"/>
              <a:gd name="connsiteX3" fmla="*/ 1481140 w 2962280"/>
              <a:gd name="connsiteY3" fmla="*/ 2962274 h 2962274"/>
              <a:gd name="connsiteX0" fmla="*/ 0 w 1481140"/>
              <a:gd name="connsiteY0" fmla="*/ 0 h 2962274"/>
              <a:gd name="connsiteX1" fmla="*/ 1481140 w 1481140"/>
              <a:gd name="connsiteY1" fmla="*/ 1481137 h 2962274"/>
              <a:gd name="connsiteX2" fmla="*/ 0 w 1481140"/>
              <a:gd name="connsiteY2" fmla="*/ 2962274 h 2962274"/>
            </a:gdLst>
            <a:ahLst/>
            <a:cxnLst>
              <a:cxn ang="0">
                <a:pos x="connsiteX0" y="connsiteY0"/>
              </a:cxn>
              <a:cxn ang="0">
                <a:pos x="connsiteX1" y="connsiteY1"/>
              </a:cxn>
              <a:cxn ang="0">
                <a:pos x="connsiteX2" y="connsiteY2"/>
              </a:cxn>
            </a:cxnLst>
            <a:rect l="l" t="t" r="r" b="b"/>
            <a:pathLst>
              <a:path w="1481140" h="2962274">
                <a:moveTo>
                  <a:pt x="0" y="0"/>
                </a:moveTo>
                <a:cubicBezTo>
                  <a:pt x="818011" y="0"/>
                  <a:pt x="1481140" y="663128"/>
                  <a:pt x="1481140" y="1481137"/>
                </a:cubicBezTo>
                <a:cubicBezTo>
                  <a:pt x="1481140" y="2299146"/>
                  <a:pt x="818011" y="2962274"/>
                  <a:pt x="0" y="2962274"/>
                </a:cubicBezTo>
              </a:path>
            </a:pathLst>
          </a:custGeom>
          <a:noFill/>
          <a:ln w="6350" cap="flat" cmpd="sng" algn="ctr">
            <a:solidFill>
              <a:sysClr val="window" lastClr="FFFFFF">
                <a:lumMod val="85000"/>
              </a:sysClr>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6" name="Title 3">
            <a:extLst>
              <a:ext uri="{FF2B5EF4-FFF2-40B4-BE49-F238E27FC236}">
                <a16:creationId xmlns:a16="http://schemas.microsoft.com/office/drawing/2014/main" id="{ECC603C3-3C57-2121-DCE7-90A7B4FFF52F}"/>
              </a:ext>
            </a:extLst>
          </p:cNvPr>
          <p:cNvSpPr txBox="1">
            <a:spLocks/>
          </p:cNvSpPr>
          <p:nvPr/>
        </p:nvSpPr>
        <p:spPr>
          <a:xfrm>
            <a:off x="554737" y="172212"/>
            <a:ext cx="8559767" cy="731520"/>
          </a:xfrm>
          <a:prstGeom prst="rect">
            <a:avLst/>
          </a:prstGeom>
        </p:spPr>
        <p:txBody>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5"/>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a:ln w="6350" cap="flat">
                  <a:noFill/>
                  <a:miter lim="800000"/>
                </a:ln>
                <a:solidFill>
                  <a:srgbClr val="9F2525"/>
                </a:solidFill>
                <a:effectLst/>
                <a:uLnTx/>
                <a:uFillTx/>
                <a:latin typeface="Arial"/>
                <a:ea typeface="+mj-ea"/>
                <a:cs typeface="+mj-cs"/>
              </a:rPr>
              <a:t>Regional Economic Communities and APPM -  a collaborative network supporting national procurement systems to access health products</a:t>
            </a:r>
            <a:endParaRPr kumimoji="0" lang="en-DK" sz="2500" b="1" i="0" u="none" strike="noStrike" kern="1200" cap="none" spc="0" normalizeH="0" baseline="0" noProof="0" dirty="0">
              <a:ln w="6350" cap="flat">
                <a:noFill/>
                <a:miter lim="800000"/>
              </a:ln>
              <a:solidFill>
                <a:srgbClr val="9F2525"/>
              </a:solidFill>
              <a:effectLst/>
              <a:uLnTx/>
              <a:uFillTx/>
              <a:latin typeface="Arial"/>
              <a:ea typeface="+mj-ea"/>
              <a:cs typeface="+mj-cs"/>
            </a:endParaRPr>
          </a:p>
        </p:txBody>
      </p:sp>
      <p:sp>
        <p:nvSpPr>
          <p:cNvPr id="6" name="TextBox 5">
            <a:extLst>
              <a:ext uri="{FF2B5EF4-FFF2-40B4-BE49-F238E27FC236}">
                <a16:creationId xmlns:a16="http://schemas.microsoft.com/office/drawing/2014/main" id="{FE7D8323-CB58-8772-7D5A-CD939E0D52C1}"/>
              </a:ext>
            </a:extLst>
          </p:cNvPr>
          <p:cNvSpPr txBox="1"/>
          <p:nvPr/>
        </p:nvSpPr>
        <p:spPr>
          <a:xfrm>
            <a:off x="2614325" y="4913270"/>
            <a:ext cx="5866462" cy="338554"/>
          </a:xfrm>
          <a:prstGeom prst="rect">
            <a:avLst/>
          </a:prstGeom>
          <a:noFill/>
          <a:ln w="6350">
            <a:noFill/>
            <a:miter lim="800000"/>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5853A"/>
                </a:solidFill>
                <a:effectLst/>
                <a:uLnTx/>
                <a:uFillTx/>
                <a:latin typeface="Arial"/>
                <a:ea typeface="+mn-ea"/>
                <a:cs typeface="+mn-cs"/>
              </a:rPr>
              <a:t>SADC: </a:t>
            </a:r>
            <a:r>
              <a:rPr kumimoji="0" lang="en-GB" sz="1600" b="0" i="0" u="none" strike="noStrike" kern="1200" cap="none" spc="0" normalizeH="0" baseline="0" noProof="0" dirty="0">
                <a:ln>
                  <a:noFill/>
                </a:ln>
                <a:solidFill>
                  <a:srgbClr val="15853A"/>
                </a:solidFill>
                <a:effectLst/>
                <a:uLnTx/>
                <a:uFillTx/>
                <a:latin typeface="Arial"/>
                <a:ea typeface="+mn-ea"/>
                <a:cs typeface="+mn-cs"/>
              </a:rPr>
              <a:t>Southern African Development Community</a:t>
            </a:r>
          </a:p>
        </p:txBody>
      </p:sp>
      <p:sp>
        <p:nvSpPr>
          <p:cNvPr id="7" name="TextBox 6">
            <a:extLst>
              <a:ext uri="{FF2B5EF4-FFF2-40B4-BE49-F238E27FC236}">
                <a16:creationId xmlns:a16="http://schemas.microsoft.com/office/drawing/2014/main" id="{D4CC8B27-B763-C643-A66D-941A91548C14}"/>
              </a:ext>
            </a:extLst>
          </p:cNvPr>
          <p:cNvSpPr txBox="1"/>
          <p:nvPr/>
        </p:nvSpPr>
        <p:spPr>
          <a:xfrm>
            <a:off x="2614325" y="1823764"/>
            <a:ext cx="5431311" cy="338554"/>
          </a:xfrm>
          <a:prstGeom prst="rect">
            <a:avLst/>
          </a:prstGeom>
          <a:noFill/>
          <a:ln w="6350">
            <a:noFill/>
            <a:miter lim="800000"/>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5853A"/>
                </a:solidFill>
                <a:effectLst/>
                <a:uLnTx/>
                <a:uFillTx/>
                <a:latin typeface="Arial"/>
                <a:ea typeface="+mn-ea"/>
                <a:cs typeface="+mn-cs"/>
              </a:rPr>
              <a:t>APPM: </a:t>
            </a:r>
            <a:r>
              <a:rPr kumimoji="0" lang="en-GB" sz="1600" b="0" i="0" u="none" strike="noStrike" kern="1200" cap="none" spc="0" normalizeH="0" baseline="0" noProof="0" dirty="0">
                <a:ln>
                  <a:noFill/>
                </a:ln>
                <a:solidFill>
                  <a:srgbClr val="15853A"/>
                </a:solidFill>
                <a:effectLst/>
                <a:uLnTx/>
                <a:uFillTx/>
                <a:latin typeface="Arial"/>
                <a:ea typeface="+mn-ea"/>
                <a:cs typeface="+mn-cs"/>
              </a:rPr>
              <a:t>African pooled procurement mechanism</a:t>
            </a:r>
          </a:p>
        </p:txBody>
      </p:sp>
      <p:sp>
        <p:nvSpPr>
          <p:cNvPr id="9" name="TextBox 8">
            <a:extLst>
              <a:ext uri="{FF2B5EF4-FFF2-40B4-BE49-F238E27FC236}">
                <a16:creationId xmlns:a16="http://schemas.microsoft.com/office/drawing/2014/main" id="{73B411CB-3316-06CF-0DC1-359B842F659F}"/>
              </a:ext>
            </a:extLst>
          </p:cNvPr>
          <p:cNvSpPr txBox="1"/>
          <p:nvPr/>
        </p:nvSpPr>
        <p:spPr>
          <a:xfrm>
            <a:off x="2614325" y="3147838"/>
            <a:ext cx="4328215" cy="338554"/>
          </a:xfrm>
          <a:prstGeom prst="rect">
            <a:avLst/>
          </a:prstGeom>
          <a:noFill/>
          <a:ln w="6350">
            <a:noFill/>
            <a:miter lim="800000"/>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5853A"/>
                </a:solidFill>
                <a:effectLst/>
                <a:uLnTx/>
                <a:uFillTx/>
                <a:latin typeface="Arial"/>
                <a:ea typeface="+mn-ea"/>
                <a:cs typeface="+mn-cs"/>
              </a:rPr>
              <a:t>EAC: </a:t>
            </a:r>
            <a:r>
              <a:rPr kumimoji="0" lang="en-GB" sz="1600" b="0" i="0" u="none" strike="noStrike" kern="1200" cap="none" spc="0" normalizeH="0" baseline="0" noProof="0" dirty="0">
                <a:ln>
                  <a:noFill/>
                </a:ln>
                <a:solidFill>
                  <a:srgbClr val="15853A"/>
                </a:solidFill>
                <a:effectLst/>
                <a:uLnTx/>
                <a:uFillTx/>
                <a:latin typeface="Arial"/>
                <a:ea typeface="+mn-ea"/>
                <a:cs typeface="+mn-cs"/>
              </a:rPr>
              <a:t>East African Community</a:t>
            </a:r>
          </a:p>
        </p:txBody>
      </p:sp>
      <p:sp>
        <p:nvSpPr>
          <p:cNvPr id="111" name="TextBox 110">
            <a:extLst>
              <a:ext uri="{FF2B5EF4-FFF2-40B4-BE49-F238E27FC236}">
                <a16:creationId xmlns:a16="http://schemas.microsoft.com/office/drawing/2014/main" id="{98072E31-DDF9-9726-0BF1-27B23C2DE0DA}"/>
              </a:ext>
            </a:extLst>
          </p:cNvPr>
          <p:cNvSpPr txBox="1"/>
          <p:nvPr/>
        </p:nvSpPr>
        <p:spPr>
          <a:xfrm>
            <a:off x="2614325" y="4030554"/>
            <a:ext cx="5799513" cy="338554"/>
          </a:xfrm>
          <a:prstGeom prst="rect">
            <a:avLst/>
          </a:prstGeom>
          <a:noFill/>
          <a:ln w="6350">
            <a:noFill/>
            <a:miter lim="800000"/>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5853A"/>
                </a:solidFill>
                <a:effectLst/>
                <a:uLnTx/>
                <a:uFillTx/>
                <a:latin typeface="Arial"/>
                <a:ea typeface="+mn-ea"/>
                <a:cs typeface="+mn-cs"/>
              </a:rPr>
              <a:t>ECOWAS: </a:t>
            </a:r>
            <a:r>
              <a:rPr kumimoji="0" lang="en-GB" sz="1600" b="0" i="0" u="none" strike="noStrike" kern="1200" cap="none" spc="0" normalizeH="0" baseline="0" noProof="0" dirty="0">
                <a:ln>
                  <a:noFill/>
                </a:ln>
                <a:solidFill>
                  <a:srgbClr val="15853A"/>
                </a:solidFill>
                <a:effectLst/>
                <a:uLnTx/>
                <a:uFillTx/>
                <a:latin typeface="Arial"/>
                <a:ea typeface="+mn-ea"/>
                <a:cs typeface="+mn-cs"/>
              </a:rPr>
              <a:t>Economic Community of West African States</a:t>
            </a:r>
          </a:p>
        </p:txBody>
      </p:sp>
      <p:sp>
        <p:nvSpPr>
          <p:cNvPr id="112" name="TextBox 111">
            <a:extLst>
              <a:ext uri="{FF2B5EF4-FFF2-40B4-BE49-F238E27FC236}">
                <a16:creationId xmlns:a16="http://schemas.microsoft.com/office/drawing/2014/main" id="{9ECDA1D8-BE82-0627-6E58-6EAF36C63EB0}"/>
              </a:ext>
            </a:extLst>
          </p:cNvPr>
          <p:cNvSpPr txBox="1"/>
          <p:nvPr/>
        </p:nvSpPr>
        <p:spPr>
          <a:xfrm>
            <a:off x="2614325" y="2265122"/>
            <a:ext cx="4608870" cy="338554"/>
          </a:xfrm>
          <a:prstGeom prst="rect">
            <a:avLst/>
          </a:prstGeom>
          <a:noFill/>
          <a:ln w="6350">
            <a:noFill/>
            <a:miter lim="800000"/>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lumMod val="50000"/>
                    <a:lumOff val="50000"/>
                  </a:srgbClr>
                </a:solidFill>
                <a:effectLst/>
                <a:uLnTx/>
                <a:uFillTx/>
                <a:latin typeface="Arial"/>
                <a:ea typeface="+mn-ea"/>
                <a:cs typeface="+mn-cs"/>
              </a:rPr>
              <a:t>CEN-SAD: </a:t>
            </a:r>
            <a:r>
              <a:rPr kumimoji="0" lang="en-GB" sz="1600" b="0" i="0" u="none" strike="noStrike" kern="1200" cap="none" spc="0" normalizeH="0" baseline="0" noProof="0" dirty="0">
                <a:ln>
                  <a:noFill/>
                </a:ln>
                <a:solidFill>
                  <a:srgbClr val="000000">
                    <a:lumMod val="50000"/>
                    <a:lumOff val="50000"/>
                  </a:srgbClr>
                </a:solidFill>
                <a:effectLst/>
                <a:uLnTx/>
                <a:uFillTx/>
                <a:latin typeface="Arial"/>
                <a:ea typeface="+mn-ea"/>
                <a:cs typeface="+mn-cs"/>
              </a:rPr>
              <a:t>Community of Sahel-Saharan States</a:t>
            </a:r>
          </a:p>
        </p:txBody>
      </p:sp>
      <p:sp>
        <p:nvSpPr>
          <p:cNvPr id="113" name="TextBox 112">
            <a:extLst>
              <a:ext uri="{FF2B5EF4-FFF2-40B4-BE49-F238E27FC236}">
                <a16:creationId xmlns:a16="http://schemas.microsoft.com/office/drawing/2014/main" id="{8C1CD466-932B-A8FF-7850-780346DDEC11}"/>
              </a:ext>
            </a:extLst>
          </p:cNvPr>
          <p:cNvSpPr txBox="1"/>
          <p:nvPr/>
        </p:nvSpPr>
        <p:spPr>
          <a:xfrm>
            <a:off x="2614325" y="3589196"/>
            <a:ext cx="5809039" cy="338554"/>
          </a:xfrm>
          <a:prstGeom prst="rect">
            <a:avLst/>
          </a:prstGeom>
          <a:noFill/>
          <a:ln w="6350">
            <a:noFill/>
            <a:miter lim="800000"/>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5853A"/>
                </a:solidFill>
                <a:effectLst/>
                <a:uLnTx/>
                <a:uFillTx/>
                <a:latin typeface="Arial"/>
                <a:ea typeface="+mn-ea"/>
                <a:cs typeface="+mn-cs"/>
              </a:rPr>
              <a:t>ECCAS: </a:t>
            </a:r>
            <a:r>
              <a:rPr kumimoji="0" lang="en-GB" sz="1600" b="0" i="0" u="none" strike="noStrike" kern="1200" cap="none" spc="0" normalizeH="0" baseline="0" noProof="0" dirty="0">
                <a:ln>
                  <a:noFill/>
                </a:ln>
                <a:solidFill>
                  <a:srgbClr val="15853A"/>
                </a:solidFill>
                <a:effectLst/>
                <a:uLnTx/>
                <a:uFillTx/>
                <a:latin typeface="Arial"/>
                <a:ea typeface="+mn-ea"/>
                <a:cs typeface="+mn-cs"/>
              </a:rPr>
              <a:t>Economic Community of Central African States</a:t>
            </a:r>
          </a:p>
        </p:txBody>
      </p:sp>
      <p:sp>
        <p:nvSpPr>
          <p:cNvPr id="114" name="TextBox 113">
            <a:extLst>
              <a:ext uri="{FF2B5EF4-FFF2-40B4-BE49-F238E27FC236}">
                <a16:creationId xmlns:a16="http://schemas.microsoft.com/office/drawing/2014/main" id="{F528C99D-9298-113B-842D-EC46B1D500D1}"/>
              </a:ext>
            </a:extLst>
          </p:cNvPr>
          <p:cNvSpPr txBox="1"/>
          <p:nvPr/>
        </p:nvSpPr>
        <p:spPr>
          <a:xfrm>
            <a:off x="2614325" y="5354628"/>
            <a:ext cx="3439630" cy="338554"/>
          </a:xfrm>
          <a:prstGeom prst="rect">
            <a:avLst/>
          </a:prstGeom>
          <a:noFill/>
          <a:ln w="6350">
            <a:noFill/>
            <a:miter lim="800000"/>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lumMod val="50000"/>
                    <a:lumOff val="50000"/>
                  </a:srgbClr>
                </a:solidFill>
                <a:effectLst/>
                <a:uLnTx/>
                <a:uFillTx/>
                <a:latin typeface="Arial"/>
                <a:ea typeface="+mn-ea"/>
                <a:cs typeface="+mn-cs"/>
              </a:rPr>
              <a:t>UMA: </a:t>
            </a:r>
            <a:r>
              <a:rPr kumimoji="0" lang="en-GB" sz="1600" b="0" i="0" u="none" strike="noStrike" kern="1200" cap="none" spc="0" normalizeH="0" baseline="0" noProof="0" dirty="0">
                <a:ln>
                  <a:noFill/>
                </a:ln>
                <a:solidFill>
                  <a:srgbClr val="000000">
                    <a:lumMod val="50000"/>
                    <a:lumOff val="50000"/>
                  </a:srgbClr>
                </a:solidFill>
                <a:effectLst/>
                <a:uLnTx/>
                <a:uFillTx/>
                <a:latin typeface="Arial"/>
                <a:ea typeface="+mn-ea"/>
                <a:cs typeface="+mn-cs"/>
              </a:rPr>
              <a:t>Arab Maghreb Union</a:t>
            </a:r>
          </a:p>
        </p:txBody>
      </p:sp>
      <p:sp>
        <p:nvSpPr>
          <p:cNvPr id="119" name="TextBox 118">
            <a:extLst>
              <a:ext uri="{FF2B5EF4-FFF2-40B4-BE49-F238E27FC236}">
                <a16:creationId xmlns:a16="http://schemas.microsoft.com/office/drawing/2014/main" id="{BE9CD207-0853-FDA6-C89A-C559F01CE38F}"/>
              </a:ext>
            </a:extLst>
          </p:cNvPr>
          <p:cNvSpPr txBox="1"/>
          <p:nvPr/>
        </p:nvSpPr>
        <p:spPr>
          <a:xfrm>
            <a:off x="2614325" y="2706480"/>
            <a:ext cx="5431311" cy="338554"/>
          </a:xfrm>
          <a:prstGeom prst="rect">
            <a:avLst/>
          </a:prstGeom>
          <a:noFill/>
          <a:ln w="6350">
            <a:noFill/>
            <a:miter lim="800000"/>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lumMod val="50000"/>
                    <a:lumOff val="50000"/>
                  </a:srgbClr>
                </a:solidFill>
                <a:effectLst/>
                <a:uLnTx/>
                <a:uFillTx/>
                <a:latin typeface="Arial"/>
                <a:ea typeface="+mn-ea"/>
                <a:cs typeface="+mn-cs"/>
              </a:rPr>
              <a:t>COMESA: </a:t>
            </a:r>
            <a:r>
              <a:rPr kumimoji="0" lang="en-GB" sz="1600" b="0" i="0" u="none" strike="noStrike" kern="1200" cap="none" spc="0" normalizeH="0" baseline="0" noProof="0" dirty="0">
                <a:ln>
                  <a:noFill/>
                </a:ln>
                <a:solidFill>
                  <a:srgbClr val="000000">
                    <a:lumMod val="50000"/>
                    <a:lumOff val="50000"/>
                  </a:srgbClr>
                </a:solidFill>
                <a:effectLst/>
                <a:uLnTx/>
                <a:uFillTx/>
                <a:latin typeface="Arial"/>
                <a:ea typeface="+mn-ea"/>
                <a:cs typeface="+mn-cs"/>
              </a:rPr>
              <a:t>Common Market for East and Southern Africa</a:t>
            </a:r>
          </a:p>
        </p:txBody>
      </p:sp>
      <p:sp>
        <p:nvSpPr>
          <p:cNvPr id="120" name="TextBox 119">
            <a:extLst>
              <a:ext uri="{FF2B5EF4-FFF2-40B4-BE49-F238E27FC236}">
                <a16:creationId xmlns:a16="http://schemas.microsoft.com/office/drawing/2014/main" id="{3640E0AA-436B-2F0F-D336-B882BD6F5B61}"/>
              </a:ext>
            </a:extLst>
          </p:cNvPr>
          <p:cNvSpPr txBox="1"/>
          <p:nvPr/>
        </p:nvSpPr>
        <p:spPr>
          <a:xfrm>
            <a:off x="2614325" y="4471912"/>
            <a:ext cx="5585820" cy="338554"/>
          </a:xfrm>
          <a:prstGeom prst="rect">
            <a:avLst/>
          </a:prstGeom>
          <a:noFill/>
          <a:ln w="6350">
            <a:noFill/>
            <a:miter lim="800000"/>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lumMod val="50000"/>
                    <a:lumOff val="50000"/>
                  </a:srgbClr>
                </a:solidFill>
                <a:effectLst/>
                <a:uLnTx/>
                <a:uFillTx/>
                <a:latin typeface="Arial"/>
                <a:ea typeface="+mn-ea"/>
                <a:cs typeface="+mn-cs"/>
              </a:rPr>
              <a:t>IGAD: </a:t>
            </a:r>
            <a:r>
              <a:rPr kumimoji="0" lang="en-GB" sz="1600" b="0" i="0" u="none" strike="noStrike" kern="1200" cap="none" spc="0" normalizeH="0" baseline="0" noProof="0" dirty="0">
                <a:ln>
                  <a:noFill/>
                </a:ln>
                <a:solidFill>
                  <a:srgbClr val="000000">
                    <a:lumMod val="50000"/>
                    <a:lumOff val="50000"/>
                  </a:srgbClr>
                </a:solidFill>
                <a:effectLst/>
                <a:uLnTx/>
                <a:uFillTx/>
                <a:latin typeface="Arial"/>
                <a:ea typeface="+mn-ea"/>
                <a:cs typeface="+mn-cs"/>
              </a:rPr>
              <a:t>Intergovernmental Authority on Development</a:t>
            </a:r>
          </a:p>
        </p:txBody>
      </p:sp>
      <p:sp>
        <p:nvSpPr>
          <p:cNvPr id="2" name="TextBox 1">
            <a:extLst>
              <a:ext uri="{FF2B5EF4-FFF2-40B4-BE49-F238E27FC236}">
                <a16:creationId xmlns:a16="http://schemas.microsoft.com/office/drawing/2014/main" id="{7E7481D5-7C71-BDD2-B63F-9A3E9793B8F6}"/>
              </a:ext>
            </a:extLst>
          </p:cNvPr>
          <p:cNvSpPr txBox="1"/>
          <p:nvPr/>
        </p:nvSpPr>
        <p:spPr>
          <a:xfrm>
            <a:off x="8351219" y="2540071"/>
            <a:ext cx="3464544" cy="2306866"/>
          </a:xfrm>
          <a:prstGeom prst="rect">
            <a:avLst/>
          </a:prstGeom>
          <a:solidFill>
            <a:schemeClr val="accent3">
              <a:lumMod val="20000"/>
              <a:lumOff val="80000"/>
            </a:schemeClr>
          </a:solidFill>
          <a:ln w="6350">
            <a:noFill/>
            <a:miter lim="800000"/>
          </a:ln>
        </p:spPr>
        <p:txBody>
          <a:bodyPr vert="horz" wrap="none" lIns="0" tIns="0" rIns="0" bIns="0" rtlCol="0" anchor="ctr">
            <a:noAutofit/>
          </a:bodyPr>
          <a:lstStyle/>
          <a:p>
            <a:pPr marL="457200" marR="0" lvl="1" indent="0" algn="l" defTabSz="914400" rtl="0" eaLnBrk="1" fontAlgn="auto" latinLnBrk="0" hangingPunct="1">
              <a:lnSpc>
                <a:spcPct val="100000"/>
              </a:lnSpc>
              <a:spcBef>
                <a:spcPts val="300"/>
              </a:spcBef>
              <a:spcAft>
                <a:spcPts val="300"/>
              </a:spcAft>
              <a:buClrTx/>
              <a:buSzTx/>
              <a:buFontTx/>
              <a:buNone/>
              <a:tabLst/>
              <a:defRPr/>
            </a:pPr>
            <a:r>
              <a:rPr kumimoji="0" lang="en-GB" sz="1600" b="1" i="1" u="none" strike="noStrike" kern="1200" cap="none" spc="0" normalizeH="0" baseline="0" noProof="0" dirty="0">
                <a:ln>
                  <a:noFill/>
                </a:ln>
                <a:solidFill>
                  <a:srgbClr val="000000"/>
                </a:solidFill>
                <a:effectLst/>
                <a:uLnTx/>
                <a:uFillTx/>
                <a:latin typeface="Arial"/>
                <a:ea typeface="+mn-ea"/>
                <a:cs typeface="+mn-cs"/>
              </a:rPr>
              <a:t>Principles</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0000"/>
                </a:solidFill>
                <a:effectLst/>
                <a:uLnTx/>
                <a:uFillTx/>
                <a:latin typeface="Arial"/>
                <a:ea typeface="+mn-ea"/>
                <a:cs typeface="+mn-cs"/>
              </a:rPr>
              <a:t>Nationally driven</a:t>
            </a:r>
            <a:endParaRPr kumimoji="0" lang="en-DK" sz="1600" b="1"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DK" sz="1600" b="1" i="0" u="none" strike="noStrike" kern="1200" cap="none" spc="0" normalizeH="0" baseline="0" noProof="0" dirty="0">
                <a:ln>
                  <a:noFill/>
                </a:ln>
                <a:solidFill>
                  <a:srgbClr val="000000"/>
                </a:solidFill>
                <a:effectLst/>
                <a:uLnTx/>
                <a:uFillTx/>
                <a:latin typeface="Arial"/>
                <a:ea typeface="+mn-ea"/>
                <a:cs typeface="+mn-cs"/>
              </a:rPr>
              <a:t>Shared objectives</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DK" sz="1600" b="1" i="0" u="none" strike="noStrike" kern="1200" cap="none" spc="0" normalizeH="0" baseline="0" noProof="0" dirty="0">
                <a:ln>
                  <a:noFill/>
                </a:ln>
                <a:solidFill>
                  <a:srgbClr val="000000"/>
                </a:solidFill>
                <a:effectLst/>
                <a:uLnTx/>
                <a:uFillTx/>
                <a:latin typeface="Arial"/>
                <a:ea typeface="+mn-ea"/>
                <a:cs typeface="+mn-cs"/>
              </a:rPr>
              <a:t>Tailored operating models</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DK" sz="1600" b="1" i="0" u="none" strike="noStrike" kern="1200" cap="none" spc="0" normalizeH="0" baseline="0" noProof="0" dirty="0">
                <a:ln>
                  <a:noFill/>
                </a:ln>
                <a:solidFill>
                  <a:srgbClr val="000000"/>
                </a:solidFill>
                <a:effectLst/>
                <a:uLnTx/>
                <a:uFillTx/>
                <a:latin typeface="Arial"/>
                <a:ea typeface="+mn-ea"/>
                <a:cs typeface="+mn-cs"/>
              </a:rPr>
              <a:t>Differentiated </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DK" sz="1600" b="1" i="0" u="none" strike="noStrike" kern="1200" cap="none" spc="0" normalizeH="0" baseline="0" noProof="0" dirty="0">
                <a:ln>
                  <a:noFill/>
                </a:ln>
                <a:solidFill>
                  <a:srgbClr val="000000"/>
                </a:solidFill>
                <a:effectLst/>
                <a:uLnTx/>
                <a:uFillTx/>
                <a:latin typeface="Arial"/>
                <a:ea typeface="+mn-ea"/>
                <a:cs typeface="+mn-cs"/>
              </a:rPr>
              <a:t>Synergies &amp; collaboration</a:t>
            </a:r>
          </a:p>
        </p:txBody>
      </p:sp>
      <p:sp>
        <p:nvSpPr>
          <p:cNvPr id="3" name="TextBox 2">
            <a:extLst>
              <a:ext uri="{FF2B5EF4-FFF2-40B4-BE49-F238E27FC236}">
                <a16:creationId xmlns:a16="http://schemas.microsoft.com/office/drawing/2014/main" id="{5DEA3761-BD05-F9A2-9714-2629FA4867AD}"/>
              </a:ext>
            </a:extLst>
          </p:cNvPr>
          <p:cNvSpPr txBox="1"/>
          <p:nvPr/>
        </p:nvSpPr>
        <p:spPr>
          <a:xfrm>
            <a:off x="321155" y="6363578"/>
            <a:ext cx="5431311" cy="276999"/>
          </a:xfrm>
          <a:prstGeom prst="rect">
            <a:avLst/>
          </a:prstGeom>
          <a:noFill/>
          <a:ln w="6350">
            <a:noFill/>
            <a:miter lim="800000"/>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lumMod val="50000"/>
                    <a:lumOff val="50000"/>
                  </a:srgbClr>
                </a:solidFill>
                <a:effectLst/>
                <a:uLnTx/>
                <a:uFillTx/>
                <a:latin typeface="Arial"/>
                <a:ea typeface="+mn-ea"/>
                <a:cs typeface="+mn-cs"/>
              </a:rPr>
              <a:t>Text in grey: no PPM needs confirmation</a:t>
            </a:r>
          </a:p>
        </p:txBody>
      </p:sp>
      <p:sp>
        <p:nvSpPr>
          <p:cNvPr id="5" name="TextBox 4">
            <a:extLst>
              <a:ext uri="{FF2B5EF4-FFF2-40B4-BE49-F238E27FC236}">
                <a16:creationId xmlns:a16="http://schemas.microsoft.com/office/drawing/2014/main" id="{63889E5B-C1A9-290C-0DB8-6BB5D2A9B5E8}"/>
              </a:ext>
            </a:extLst>
          </p:cNvPr>
          <p:cNvSpPr txBox="1"/>
          <p:nvPr/>
        </p:nvSpPr>
        <p:spPr>
          <a:xfrm>
            <a:off x="3676891" y="6350569"/>
            <a:ext cx="4999061" cy="335219"/>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DK" sz="1400" b="0" i="1" u="none" strike="noStrike" kern="1200" cap="none" spc="0" normalizeH="0" baseline="0" noProof="0" dirty="0">
                <a:ln>
                  <a:noFill/>
                </a:ln>
                <a:solidFill>
                  <a:srgbClr val="15853A"/>
                </a:solidFill>
                <a:effectLst/>
                <a:uLnTx/>
                <a:uFillTx/>
                <a:latin typeface="Arial"/>
                <a:ea typeface="+mn-ea"/>
                <a:cs typeface="+mn-cs"/>
              </a:rPr>
              <a:t>Plus SIDS: S</a:t>
            </a:r>
            <a:r>
              <a:rPr kumimoji="0" lang="en-GB" sz="1400" b="0" i="1" u="none" strike="noStrike" kern="1200" cap="none" spc="0" normalizeH="0" baseline="0" noProof="0" dirty="0">
                <a:ln>
                  <a:noFill/>
                </a:ln>
                <a:solidFill>
                  <a:srgbClr val="15853A"/>
                </a:solidFill>
                <a:effectLst/>
                <a:uLnTx/>
                <a:uFillTx/>
                <a:latin typeface="Arial"/>
                <a:ea typeface="+mn-ea"/>
                <a:cs typeface="+mn-cs"/>
              </a:rPr>
              <a:t>m</a:t>
            </a:r>
            <a:r>
              <a:rPr kumimoji="0" lang="en-DK" sz="1400" b="0" i="1" u="none" strike="noStrike" kern="1200" cap="none" spc="0" normalizeH="0" baseline="0" noProof="0" dirty="0">
                <a:ln>
                  <a:noFill/>
                </a:ln>
                <a:solidFill>
                  <a:srgbClr val="15853A"/>
                </a:solidFill>
                <a:effectLst/>
                <a:uLnTx/>
                <a:uFillTx/>
                <a:latin typeface="Arial"/>
                <a:ea typeface="+mn-ea"/>
                <a:cs typeface="+mn-cs"/>
              </a:rPr>
              <a:t>all Island Developing States</a:t>
            </a:r>
          </a:p>
        </p:txBody>
      </p:sp>
    </p:spTree>
    <p:extLst>
      <p:ext uri="{BB962C8B-B14F-4D97-AF65-F5344CB8AC3E}">
        <p14:creationId xmlns:p14="http://schemas.microsoft.com/office/powerpoint/2010/main" val="1968232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5CF65D2-81BA-AC6B-C90B-62DBC8BCDAB5}"/>
              </a:ext>
            </a:extLst>
          </p:cNvPr>
          <p:cNvSpPr/>
          <p:nvPr/>
        </p:nvSpPr>
        <p:spPr>
          <a:xfrm>
            <a:off x="1689443" y="1407577"/>
            <a:ext cx="3298862" cy="5192288"/>
          </a:xfrm>
          <a:prstGeom prst="rect">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1" i="1" u="none" strike="noStrike" kern="1200" cap="none" spc="0" normalizeH="0" baseline="0" noProof="0">
              <a:ln>
                <a:noFill/>
              </a:ln>
              <a:solidFill>
                <a:srgbClr val="000000"/>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4D717A3F-8E19-E399-3FF1-39ED4A2826C0}"/>
              </a:ext>
            </a:extLst>
          </p:cNvPr>
          <p:cNvSpPr/>
          <p:nvPr/>
        </p:nvSpPr>
        <p:spPr>
          <a:xfrm>
            <a:off x="8484080" y="1407577"/>
            <a:ext cx="3298862" cy="5192288"/>
          </a:xfrm>
          <a:prstGeom prst="rect">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1" i="1"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16" name="Object 6" hidden="1">
            <a:extLst>
              <a:ext uri="{FF2B5EF4-FFF2-40B4-BE49-F238E27FC236}">
                <a16:creationId xmlns:a16="http://schemas.microsoft.com/office/drawing/2014/main" id="{767C4E3B-7AC5-4BE6-8628-7458BF47E5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6" name="Object 6" hidden="1">
                        <a:extLst>
                          <a:ext uri="{FF2B5EF4-FFF2-40B4-BE49-F238E27FC236}">
                            <a16:creationId xmlns:a16="http://schemas.microsoft.com/office/drawing/2014/main" id="{767C4E3B-7AC5-4BE6-8628-7458BF47E5D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8" name="Rectangle 1" hidden="1">
            <a:extLst>
              <a:ext uri="{FF2B5EF4-FFF2-40B4-BE49-F238E27FC236}">
                <a16:creationId xmlns:a16="http://schemas.microsoft.com/office/drawing/2014/main" id="{7E0D25EE-5B11-408E-AB29-D1BBB38E63B1}"/>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2500" b="1"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4" name="Text Placeholder 3">
            <a:extLst>
              <a:ext uri="{FF2B5EF4-FFF2-40B4-BE49-F238E27FC236}">
                <a16:creationId xmlns:a16="http://schemas.microsoft.com/office/drawing/2014/main" id="{6ED4973B-0A29-84EE-5966-DC48CD3A995A}"/>
              </a:ext>
            </a:extLst>
          </p:cNvPr>
          <p:cNvSpPr>
            <a:spLocks noGrp="1"/>
          </p:cNvSpPr>
          <p:nvPr>
            <p:ph type="body" sz="quarter" idx="10"/>
          </p:nvPr>
        </p:nvSpPr>
        <p:spPr/>
        <p:txBody>
          <a:bodyPr/>
          <a:lstStyle/>
          <a:p>
            <a:endParaRPr lang="en-GB"/>
          </a:p>
        </p:txBody>
      </p:sp>
      <p:sp>
        <p:nvSpPr>
          <p:cNvPr id="2" name="2. Slide Title">
            <a:extLst>
              <a:ext uri="{FF2B5EF4-FFF2-40B4-BE49-F238E27FC236}">
                <a16:creationId xmlns:a16="http://schemas.microsoft.com/office/drawing/2014/main" id="{8449BC5C-2155-42C5-B5A5-182B1AA945E0}"/>
              </a:ext>
            </a:extLst>
          </p:cNvPr>
          <p:cNvSpPr>
            <a:spLocks noGrp="1"/>
          </p:cNvSpPr>
          <p:nvPr>
            <p:ph type="title"/>
            <p:custDataLst>
              <p:tags r:id="rId3"/>
            </p:custDataLst>
          </p:nvPr>
        </p:nvSpPr>
        <p:spPr>
          <a:xfrm>
            <a:off x="711431" y="394697"/>
            <a:ext cx="7493070" cy="76944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GB" dirty="0"/>
              <a:t>There will be several stages to establish the end state APPM</a:t>
            </a:r>
          </a:p>
        </p:txBody>
      </p:sp>
      <p:sp>
        <p:nvSpPr>
          <p:cNvPr id="69" name="TextBox 68">
            <a:extLst>
              <a:ext uri="{FF2B5EF4-FFF2-40B4-BE49-F238E27FC236}">
                <a16:creationId xmlns:a16="http://schemas.microsoft.com/office/drawing/2014/main" id="{D73520B4-D39F-40A9-B649-071397652943}"/>
              </a:ext>
            </a:extLst>
          </p:cNvPr>
          <p:cNvSpPr txBox="1">
            <a:spLocks/>
          </p:cNvSpPr>
          <p:nvPr/>
        </p:nvSpPr>
        <p:spPr>
          <a:xfrm>
            <a:off x="8703445" y="2305762"/>
            <a:ext cx="2933819" cy="492443"/>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GB" sz="16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Maturation: </a:t>
            </a:r>
            <a:r>
              <a:rPr kumimoji="0" lang="en-GB"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Reaching scale and steady-state PPM</a:t>
            </a:r>
          </a:p>
        </p:txBody>
      </p:sp>
      <p:sp>
        <p:nvSpPr>
          <p:cNvPr id="70" name="TextBox 69">
            <a:extLst>
              <a:ext uri="{FF2B5EF4-FFF2-40B4-BE49-F238E27FC236}">
                <a16:creationId xmlns:a16="http://schemas.microsoft.com/office/drawing/2014/main" id="{EE8212FB-B7B6-4246-AB9F-F1909F02A20F}"/>
              </a:ext>
            </a:extLst>
          </p:cNvPr>
          <p:cNvSpPr txBox="1">
            <a:spLocks/>
          </p:cNvSpPr>
          <p:nvPr/>
        </p:nvSpPr>
        <p:spPr>
          <a:xfrm>
            <a:off x="5365691" y="2305762"/>
            <a:ext cx="2933819" cy="492443"/>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 typeface="Segoe UI" panose="020B0502040204020203" pitchFamily="34" charset="0"/>
              <a:buChar char="​"/>
              <a:tabLst/>
              <a:defRPr/>
            </a:pPr>
            <a:r>
              <a:rPr kumimoji="0" lang="en-GB"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Consolidate: </a:t>
            </a:r>
            <a:r>
              <a:rPr kumimoji="0" lang="en-GB"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Further growth of PPM</a:t>
            </a:r>
            <a:endParaRPr kumimoji="0" lang="en-GB" sz="16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id="{24AEF46C-6C0E-4643-864F-7AB2BEC8E8AD}"/>
              </a:ext>
            </a:extLst>
          </p:cNvPr>
          <p:cNvSpPr txBox="1">
            <a:spLocks/>
          </p:cNvSpPr>
          <p:nvPr/>
        </p:nvSpPr>
        <p:spPr>
          <a:xfrm>
            <a:off x="2027936" y="2305762"/>
            <a:ext cx="2933819" cy="492443"/>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Start-up: </a:t>
            </a:r>
            <a:r>
              <a:rPr kumimoji="0" lang="en-GB" sz="16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Launching the PPM (</a:t>
            </a:r>
            <a:r>
              <a:rPr kumimoji="0" lang="en-GB" sz="16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2025-2026)</a:t>
            </a:r>
            <a:endParaRPr kumimoji="0" lang="en-GB"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2" name="Sticker">
            <a:extLst>
              <a:ext uri="{FF2B5EF4-FFF2-40B4-BE49-F238E27FC236}">
                <a16:creationId xmlns:a16="http://schemas.microsoft.com/office/drawing/2014/main" id="{E11AFF7F-D579-4F92-A21E-CAF0B61391F9}"/>
              </a:ext>
            </a:extLst>
          </p:cNvPr>
          <p:cNvSpPr txBox="1"/>
          <p:nvPr/>
        </p:nvSpPr>
        <p:spPr>
          <a:xfrm>
            <a:off x="711431" y="1256120"/>
            <a:ext cx="70692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800" b="1" i="0" u="none" strike="noStrike" kern="1200" cap="all" spc="0" normalizeH="0" baseline="0" noProof="0">
                <a:ln>
                  <a:noFill/>
                </a:ln>
                <a:solidFill>
                  <a:srgbClr val="000000"/>
                </a:solidFill>
                <a:effectLst/>
                <a:uLnTx/>
                <a:uFillTx/>
                <a:latin typeface="Arial"/>
                <a:ea typeface="+mn-ea"/>
                <a:cs typeface="+mn-cs"/>
              </a:rPr>
              <a:t>Preliminary</a:t>
            </a:r>
          </a:p>
        </p:txBody>
      </p:sp>
      <p:sp>
        <p:nvSpPr>
          <p:cNvPr id="80" name="TextBox 79">
            <a:extLst>
              <a:ext uri="{FF2B5EF4-FFF2-40B4-BE49-F238E27FC236}">
                <a16:creationId xmlns:a16="http://schemas.microsoft.com/office/drawing/2014/main" id="{D77C6786-4C48-4C12-91FC-0D5B99A95EC8}"/>
              </a:ext>
            </a:extLst>
          </p:cNvPr>
          <p:cNvSpPr txBox="1">
            <a:spLocks/>
          </p:cNvSpPr>
          <p:nvPr/>
        </p:nvSpPr>
        <p:spPr>
          <a:xfrm>
            <a:off x="2027936" y="3027750"/>
            <a:ext cx="2933819"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Likely a </a:t>
            </a:r>
            <a:r>
              <a:rPr kumimoji="0" lang="en-GB"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smaller set of health products, including vaccines and warehouse products</a:t>
            </a: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1" name="TextBox 10">
            <a:extLst>
              <a:ext uri="{FF2B5EF4-FFF2-40B4-BE49-F238E27FC236}">
                <a16:creationId xmlns:a16="http://schemas.microsoft.com/office/drawing/2014/main" id="{F87325B3-8E20-FF6B-D6E2-B278EB5659BE}"/>
              </a:ext>
            </a:extLst>
          </p:cNvPr>
          <p:cNvSpPr txBox="1">
            <a:spLocks/>
          </p:cNvSpPr>
          <p:nvPr/>
        </p:nvSpPr>
        <p:spPr>
          <a:xfrm>
            <a:off x="5365691" y="3027750"/>
            <a:ext cx="2933819"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 </a:t>
            </a:r>
            <a:r>
              <a:rPr kumimoji="0" lang="en-GB"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larger set of health products, including vaccine as additional production</a:t>
            </a:r>
            <a:r>
              <a:rPr kumimoji="0" lang="en-GB"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is established</a:t>
            </a:r>
          </a:p>
        </p:txBody>
      </p:sp>
      <p:sp>
        <p:nvSpPr>
          <p:cNvPr id="5" name="TextBox 4">
            <a:extLst>
              <a:ext uri="{FF2B5EF4-FFF2-40B4-BE49-F238E27FC236}">
                <a16:creationId xmlns:a16="http://schemas.microsoft.com/office/drawing/2014/main" id="{2045AE46-28D8-DD6E-6FE8-0807F6FFF3DB}"/>
              </a:ext>
            </a:extLst>
          </p:cNvPr>
          <p:cNvSpPr txBox="1">
            <a:spLocks/>
          </p:cNvSpPr>
          <p:nvPr/>
        </p:nvSpPr>
        <p:spPr>
          <a:xfrm>
            <a:off x="500819" y="2936085"/>
            <a:ext cx="1328734" cy="49244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Product Scope</a:t>
            </a:r>
            <a:endParaRPr kumimoji="0" lang="en-GB"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EAE379D5-948D-8F14-1462-6E5DB8673FE1}"/>
              </a:ext>
            </a:extLst>
          </p:cNvPr>
          <p:cNvSpPr txBox="1">
            <a:spLocks/>
          </p:cNvSpPr>
          <p:nvPr/>
        </p:nvSpPr>
        <p:spPr>
          <a:xfrm>
            <a:off x="8697154" y="3027750"/>
            <a:ext cx="2933819"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 </a:t>
            </a:r>
            <a:r>
              <a:rPr kumimoji="0" lang="en-GB"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broad set of vaccines and other health products </a:t>
            </a:r>
            <a:r>
              <a:rPr kumimoji="0" lang="en-GB"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accommodating scaled up production</a:t>
            </a:r>
          </a:p>
        </p:txBody>
      </p:sp>
      <p:sp>
        <p:nvSpPr>
          <p:cNvPr id="7" name="TextBox 6">
            <a:extLst>
              <a:ext uri="{FF2B5EF4-FFF2-40B4-BE49-F238E27FC236}">
                <a16:creationId xmlns:a16="http://schemas.microsoft.com/office/drawing/2014/main" id="{522D1C98-EDC2-D15E-857F-F6E8CFA7EF7C}"/>
              </a:ext>
            </a:extLst>
          </p:cNvPr>
          <p:cNvSpPr txBox="1">
            <a:spLocks/>
          </p:cNvSpPr>
          <p:nvPr/>
        </p:nvSpPr>
        <p:spPr>
          <a:xfrm>
            <a:off x="500819" y="5511700"/>
            <a:ext cx="1328734" cy="49244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1600" b="1" i="0" u="none" strike="noStrike" kern="1200" cap="none" spc="0" normalizeH="0" baseline="0" noProof="0">
                <a:ln>
                  <a:noFill/>
                </a:ln>
                <a:solidFill>
                  <a:srgbClr val="000000"/>
                </a:solidFill>
                <a:effectLst/>
                <a:uLnTx/>
                <a:uFillTx/>
                <a:latin typeface="Arial"/>
                <a:ea typeface="+mn-ea"/>
                <a:cs typeface="Arial"/>
              </a:rPr>
              <a:t>Operationalisation</a:t>
            </a:r>
            <a:endParaRPr kumimoji="0" lang="en-GB" sz="16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0" name="TextBox 9">
            <a:extLst>
              <a:ext uri="{FF2B5EF4-FFF2-40B4-BE49-F238E27FC236}">
                <a16:creationId xmlns:a16="http://schemas.microsoft.com/office/drawing/2014/main" id="{F2F3B72F-A233-BD1D-0E95-0D81F48789AB}"/>
              </a:ext>
            </a:extLst>
          </p:cNvPr>
          <p:cNvSpPr txBox="1">
            <a:spLocks/>
          </p:cNvSpPr>
          <p:nvPr/>
        </p:nvSpPr>
        <p:spPr>
          <a:xfrm>
            <a:off x="2020747" y="5486540"/>
            <a:ext cx="2933819"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Cooperate with partners on operationalisation </a:t>
            </a:r>
            <a:r>
              <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while the capabilities are concurrently developed within Africa</a:t>
            </a:r>
          </a:p>
        </p:txBody>
      </p:sp>
      <p:sp>
        <p:nvSpPr>
          <p:cNvPr id="13" name="TextBox 12">
            <a:extLst>
              <a:ext uri="{FF2B5EF4-FFF2-40B4-BE49-F238E27FC236}">
                <a16:creationId xmlns:a16="http://schemas.microsoft.com/office/drawing/2014/main" id="{FE7ADBD1-6793-61A3-C5C9-6BA5818748FE}"/>
              </a:ext>
            </a:extLst>
          </p:cNvPr>
          <p:cNvSpPr txBox="1">
            <a:spLocks/>
          </p:cNvSpPr>
          <p:nvPr/>
        </p:nvSpPr>
        <p:spPr>
          <a:xfrm>
            <a:off x="5344125" y="5511700"/>
            <a:ext cx="2933819"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Continue </a:t>
            </a:r>
            <a:r>
              <a:rPr kumimoji="0" lang="en-GB"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partial operationalisation with partners </a:t>
            </a:r>
            <a:r>
              <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while capabilitiess are verified and scaled</a:t>
            </a:r>
          </a:p>
        </p:txBody>
      </p:sp>
      <p:sp>
        <p:nvSpPr>
          <p:cNvPr id="18" name="TextBox 17">
            <a:extLst>
              <a:ext uri="{FF2B5EF4-FFF2-40B4-BE49-F238E27FC236}">
                <a16:creationId xmlns:a16="http://schemas.microsoft.com/office/drawing/2014/main" id="{BC3A21C5-CA82-B92A-DE8A-B2ED104B6D04}"/>
              </a:ext>
            </a:extLst>
          </p:cNvPr>
          <p:cNvSpPr txBox="1">
            <a:spLocks/>
          </p:cNvSpPr>
          <p:nvPr/>
        </p:nvSpPr>
        <p:spPr>
          <a:xfrm>
            <a:off x="8675588" y="5511700"/>
            <a:ext cx="2933819"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APPM leads the end-to-end procurement </a:t>
            </a:r>
            <a:r>
              <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with some capabilities continued to be out-sourced</a:t>
            </a:r>
          </a:p>
        </p:txBody>
      </p:sp>
      <p:cxnSp>
        <p:nvCxnSpPr>
          <p:cNvPr id="19" name="Straight Arrow Connector 18">
            <a:extLst>
              <a:ext uri="{FF2B5EF4-FFF2-40B4-BE49-F238E27FC236}">
                <a16:creationId xmlns:a16="http://schemas.microsoft.com/office/drawing/2014/main" id="{7F18694B-169F-B243-7F56-7CDC5C51F139}"/>
              </a:ext>
            </a:extLst>
          </p:cNvPr>
          <p:cNvCxnSpPr>
            <a:cxnSpLocks/>
          </p:cNvCxnSpPr>
          <p:nvPr/>
        </p:nvCxnSpPr>
        <p:spPr>
          <a:xfrm>
            <a:off x="2027936" y="2896058"/>
            <a:ext cx="2933819"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7765577-3EF1-5AA9-9982-B16CE1F70EF4}"/>
              </a:ext>
            </a:extLst>
          </p:cNvPr>
          <p:cNvCxnSpPr>
            <a:cxnSpLocks/>
          </p:cNvCxnSpPr>
          <p:nvPr/>
        </p:nvCxnSpPr>
        <p:spPr>
          <a:xfrm>
            <a:off x="5365691" y="2896058"/>
            <a:ext cx="2933819"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6230102-B33B-4071-271C-49A6F9050DB4}"/>
              </a:ext>
            </a:extLst>
          </p:cNvPr>
          <p:cNvCxnSpPr>
            <a:cxnSpLocks/>
          </p:cNvCxnSpPr>
          <p:nvPr/>
        </p:nvCxnSpPr>
        <p:spPr>
          <a:xfrm>
            <a:off x="8703445" y="2896058"/>
            <a:ext cx="2933819"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B48728D-00F1-0E33-90D8-63F625B4002B}"/>
              </a:ext>
            </a:extLst>
          </p:cNvPr>
          <p:cNvCxnSpPr>
            <a:cxnSpLocks/>
          </p:cNvCxnSpPr>
          <p:nvPr/>
        </p:nvCxnSpPr>
        <p:spPr>
          <a:xfrm>
            <a:off x="561027" y="3750163"/>
            <a:ext cx="11069946"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63A569D-E090-B6DF-9AB9-D46010792F31}"/>
              </a:ext>
            </a:extLst>
          </p:cNvPr>
          <p:cNvCxnSpPr>
            <a:cxnSpLocks/>
          </p:cNvCxnSpPr>
          <p:nvPr/>
        </p:nvCxnSpPr>
        <p:spPr>
          <a:xfrm>
            <a:off x="561027" y="4549554"/>
            <a:ext cx="11069946"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33" name="CustomIcon">
            <a:extLst>
              <a:ext uri="{FF2B5EF4-FFF2-40B4-BE49-F238E27FC236}">
                <a16:creationId xmlns:a16="http://schemas.microsoft.com/office/drawing/2014/main" id="{49FF58B9-2387-E10F-26A1-A532182A4188}"/>
              </a:ext>
            </a:extLst>
          </p:cNvPr>
          <p:cNvPicPr>
            <a:picLocks noChangeAspect="1"/>
          </p:cNvPicPr>
          <p:nvPr>
            <p:custDataLst>
              <p:tags r:id="rId4"/>
            </p:custDataLst>
          </p:nvPr>
        </p:nvPicPr>
        <p:blipFill>
          <a:blip r:embed="rId10">
            <a:extLst>
              <a:ext uri="{96DAC541-7B7A-43D3-8B79-37D633B846F1}">
                <asvg:svgBlip xmlns:asvg="http://schemas.microsoft.com/office/drawing/2016/SVG/main" r:embed="rId11"/>
              </a:ext>
            </a:extLst>
          </a:blip>
          <a:stretch>
            <a:fillRect/>
          </a:stretch>
        </p:blipFill>
        <p:spPr>
          <a:xfrm>
            <a:off x="5371885" y="1534135"/>
            <a:ext cx="609600" cy="609600"/>
          </a:xfrm>
          <a:prstGeom prst="rect">
            <a:avLst/>
          </a:prstGeom>
        </p:spPr>
      </p:pic>
      <p:pic>
        <p:nvPicPr>
          <p:cNvPr id="35" name="CustomIcon">
            <a:extLst>
              <a:ext uri="{FF2B5EF4-FFF2-40B4-BE49-F238E27FC236}">
                <a16:creationId xmlns:a16="http://schemas.microsoft.com/office/drawing/2014/main" id="{78A49F92-E333-6579-DDCA-45E38DA2B059}"/>
              </a:ext>
            </a:extLst>
          </p:cNvPr>
          <p:cNvPicPr>
            <a:picLocks noChangeAspect="1"/>
          </p:cNvPicPr>
          <p:nvPr>
            <p:custDataLst>
              <p:tags r:id="rId5"/>
            </p:custDataLst>
          </p:nvPr>
        </p:nvPicPr>
        <p:blipFill>
          <a:blip r:embed="rId12">
            <a:extLst>
              <a:ext uri="{96DAC541-7B7A-43D3-8B79-37D633B846F1}">
                <asvg:svgBlip xmlns:asvg="http://schemas.microsoft.com/office/drawing/2016/SVG/main" r:embed="rId13"/>
              </a:ext>
            </a:extLst>
          </a:blip>
          <a:stretch>
            <a:fillRect/>
          </a:stretch>
        </p:blipFill>
        <p:spPr>
          <a:xfrm>
            <a:off x="8694614" y="1534135"/>
            <a:ext cx="609600" cy="609600"/>
          </a:xfrm>
          <a:prstGeom prst="rect">
            <a:avLst/>
          </a:prstGeom>
        </p:spPr>
      </p:pic>
      <p:sp>
        <p:nvSpPr>
          <p:cNvPr id="36" name="TextBox 35">
            <a:extLst>
              <a:ext uri="{FF2B5EF4-FFF2-40B4-BE49-F238E27FC236}">
                <a16:creationId xmlns:a16="http://schemas.microsoft.com/office/drawing/2014/main" id="{9BD5B2DB-9E13-EB78-F91C-6B65B91B0C5B}"/>
              </a:ext>
            </a:extLst>
          </p:cNvPr>
          <p:cNvSpPr txBox="1">
            <a:spLocks/>
          </p:cNvSpPr>
          <p:nvPr/>
        </p:nvSpPr>
        <p:spPr>
          <a:xfrm>
            <a:off x="2027936" y="3814347"/>
            <a:ext cx="2747265"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 </a:t>
            </a:r>
            <a:r>
              <a:rPr kumimoji="0" lang="en-GB"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smaller set of countries </a:t>
            </a:r>
            <a:r>
              <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with demand for start-up phase products</a:t>
            </a:r>
          </a:p>
        </p:txBody>
      </p:sp>
      <p:sp>
        <p:nvSpPr>
          <p:cNvPr id="37" name="TextBox 36">
            <a:extLst>
              <a:ext uri="{FF2B5EF4-FFF2-40B4-BE49-F238E27FC236}">
                <a16:creationId xmlns:a16="http://schemas.microsoft.com/office/drawing/2014/main" id="{1932EA5B-D016-BA7D-E2DA-9CF45E386BA7}"/>
              </a:ext>
            </a:extLst>
          </p:cNvPr>
          <p:cNvSpPr txBox="1">
            <a:spLocks/>
          </p:cNvSpPr>
          <p:nvPr/>
        </p:nvSpPr>
        <p:spPr>
          <a:xfrm>
            <a:off x="5352031" y="3899097"/>
            <a:ext cx="2933819"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More countries</a:t>
            </a:r>
            <a:r>
              <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with demand for broader set of products</a:t>
            </a:r>
          </a:p>
        </p:txBody>
      </p:sp>
      <p:sp>
        <p:nvSpPr>
          <p:cNvPr id="38" name="TextBox 37">
            <a:extLst>
              <a:ext uri="{FF2B5EF4-FFF2-40B4-BE49-F238E27FC236}">
                <a16:creationId xmlns:a16="http://schemas.microsoft.com/office/drawing/2014/main" id="{A9141305-C79E-09E1-A552-FE2493FF7E17}"/>
              </a:ext>
            </a:extLst>
          </p:cNvPr>
          <p:cNvSpPr txBox="1">
            <a:spLocks/>
          </p:cNvSpPr>
          <p:nvPr/>
        </p:nvSpPr>
        <p:spPr>
          <a:xfrm>
            <a:off x="8674690" y="3814736"/>
            <a:ext cx="2933819"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a:rPr>
              <a:t>A </a:t>
            </a:r>
            <a:r>
              <a:rPr kumimoji="0" lang="en-GB" sz="1400" b="1" i="0" u="none" strike="noStrike" kern="1200" cap="none" spc="0" normalizeH="0" baseline="0" noProof="0" dirty="0">
                <a:ln>
                  <a:noFill/>
                </a:ln>
                <a:solidFill>
                  <a:srgbClr val="000000"/>
                </a:solidFill>
                <a:effectLst/>
                <a:uLnTx/>
                <a:uFillTx/>
                <a:latin typeface="Arial"/>
                <a:ea typeface="+mn-ea"/>
                <a:cs typeface="Arial"/>
              </a:rPr>
              <a:t>broader set of, or up to all AU countries </a:t>
            </a:r>
            <a:r>
              <a:rPr kumimoji="0" lang="en-GB" sz="1400" b="0" i="0" u="none" strike="noStrike" kern="1200" cap="none" spc="0" normalizeH="0" baseline="0" noProof="0" dirty="0">
                <a:ln>
                  <a:noFill/>
                </a:ln>
                <a:solidFill>
                  <a:srgbClr val="000000"/>
                </a:solidFill>
                <a:effectLst/>
                <a:uLnTx/>
                <a:uFillTx/>
                <a:latin typeface="Arial"/>
                <a:ea typeface="+mn-ea"/>
                <a:cs typeface="Arial"/>
              </a:rPr>
              <a:t>with demand for health products</a:t>
            </a:r>
            <a:endParaRPr kumimoji="0" lang="en-US" sz="1600" b="0" i="0" u="none" strike="noStrike" kern="1200" cap="none" spc="0" normalizeH="0" baseline="0" noProof="0" dirty="0">
              <a:ln>
                <a:noFill/>
              </a:ln>
              <a:solidFill>
                <a:srgbClr val="000000"/>
              </a:solidFill>
              <a:effectLst/>
              <a:uLnTx/>
              <a:uFillTx/>
              <a:latin typeface="Arial"/>
              <a:ea typeface="+mn-ea"/>
              <a:cs typeface="Arial"/>
            </a:endParaRPr>
          </a:p>
        </p:txBody>
      </p:sp>
      <p:sp>
        <p:nvSpPr>
          <p:cNvPr id="8" name="TextBox 7">
            <a:extLst>
              <a:ext uri="{FF2B5EF4-FFF2-40B4-BE49-F238E27FC236}">
                <a16:creationId xmlns:a16="http://schemas.microsoft.com/office/drawing/2014/main" id="{FF6059F9-C683-491F-6F21-930204C5FAC8}"/>
              </a:ext>
            </a:extLst>
          </p:cNvPr>
          <p:cNvSpPr txBox="1">
            <a:spLocks/>
          </p:cNvSpPr>
          <p:nvPr/>
        </p:nvSpPr>
        <p:spPr>
          <a:xfrm>
            <a:off x="500819" y="3804453"/>
            <a:ext cx="1328734" cy="49244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Potential demand</a:t>
            </a:r>
            <a:endParaRPr kumimoji="0" lang="en-GB"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3" name="Straight Arrow Connector 2">
            <a:extLst>
              <a:ext uri="{FF2B5EF4-FFF2-40B4-BE49-F238E27FC236}">
                <a16:creationId xmlns:a16="http://schemas.microsoft.com/office/drawing/2014/main" id="{50DE6C4D-F305-C0EF-2D65-F2ECB4DCB6C8}"/>
              </a:ext>
            </a:extLst>
          </p:cNvPr>
          <p:cNvCxnSpPr>
            <a:cxnSpLocks/>
          </p:cNvCxnSpPr>
          <p:nvPr/>
        </p:nvCxnSpPr>
        <p:spPr>
          <a:xfrm>
            <a:off x="531742" y="5351810"/>
            <a:ext cx="11069946"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96F3031-F861-5A8B-01B6-620766889C01}"/>
              </a:ext>
            </a:extLst>
          </p:cNvPr>
          <p:cNvSpPr txBox="1">
            <a:spLocks/>
          </p:cNvSpPr>
          <p:nvPr/>
        </p:nvSpPr>
        <p:spPr>
          <a:xfrm>
            <a:off x="1980313" y="4758994"/>
            <a:ext cx="2794888"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a:rPr>
              <a:t>Demand is met </a:t>
            </a:r>
            <a:r>
              <a:rPr kumimoji="0" lang="en-GB" sz="1400" b="0" i="0" u="none" strike="noStrike" kern="1200" cap="none" spc="0" normalizeH="0" baseline="0" noProof="0" dirty="0">
                <a:ln>
                  <a:noFill/>
                </a:ln>
                <a:solidFill>
                  <a:srgbClr val="000000"/>
                </a:solidFill>
                <a:effectLst/>
                <a:uLnTx/>
                <a:uFillTx/>
                <a:latin typeface="Arial"/>
                <a:ea typeface="+mn-ea"/>
                <a:cs typeface="Arial"/>
              </a:rPr>
              <a:t>by international and African suppliers</a:t>
            </a: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9" name="TextBox 8">
            <a:extLst>
              <a:ext uri="{FF2B5EF4-FFF2-40B4-BE49-F238E27FC236}">
                <a16:creationId xmlns:a16="http://schemas.microsoft.com/office/drawing/2014/main" id="{BC4D3DD6-0312-35CE-7715-5581A1722C99}"/>
              </a:ext>
            </a:extLst>
          </p:cNvPr>
          <p:cNvSpPr txBox="1">
            <a:spLocks/>
          </p:cNvSpPr>
          <p:nvPr/>
        </p:nvSpPr>
        <p:spPr>
          <a:xfrm>
            <a:off x="5311775" y="4730903"/>
            <a:ext cx="2933819"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400" b="1" i="0" u="none" strike="noStrike" kern="1200" cap="none" spc="0" normalizeH="0" baseline="0" noProof="0">
                <a:ln>
                  <a:noFill/>
                </a:ln>
                <a:solidFill>
                  <a:srgbClr val="000000"/>
                </a:solidFill>
                <a:effectLst/>
                <a:uLnTx/>
                <a:uFillTx/>
                <a:latin typeface="Arial"/>
                <a:ea typeface="+mn-ea"/>
                <a:cs typeface="Arial"/>
              </a:rPr>
              <a:t>More of demand </a:t>
            </a:r>
            <a:r>
              <a:rPr kumimoji="0" lang="en-GB" sz="1400" b="0" i="0" u="none" strike="noStrike" kern="1200" cap="none" spc="0" normalizeH="0" baseline="0" noProof="0">
                <a:ln>
                  <a:noFill/>
                </a:ln>
                <a:solidFill>
                  <a:srgbClr val="000000"/>
                </a:solidFill>
                <a:effectLst/>
                <a:uLnTx/>
                <a:uFillTx/>
                <a:latin typeface="Arial"/>
                <a:ea typeface="+mn-ea"/>
                <a:cs typeface="Arial"/>
              </a:rPr>
              <a:t>is met by African suppliers</a:t>
            </a:r>
          </a:p>
        </p:txBody>
      </p:sp>
      <p:sp>
        <p:nvSpPr>
          <p:cNvPr id="12" name="TextBox 11">
            <a:extLst>
              <a:ext uri="{FF2B5EF4-FFF2-40B4-BE49-F238E27FC236}">
                <a16:creationId xmlns:a16="http://schemas.microsoft.com/office/drawing/2014/main" id="{555666A8-A45A-D2A3-366C-1362D463E05F}"/>
              </a:ext>
            </a:extLst>
          </p:cNvPr>
          <p:cNvSpPr txBox="1">
            <a:spLocks/>
          </p:cNvSpPr>
          <p:nvPr/>
        </p:nvSpPr>
        <p:spPr>
          <a:xfrm>
            <a:off x="8643238" y="4722446"/>
            <a:ext cx="2933819"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a:rPr>
              <a:t>M</a:t>
            </a:r>
            <a:r>
              <a:rPr kumimoji="0" lang="en-GB" sz="1400" b="1" i="0" u="none" strike="noStrike" kern="1200" cap="none" spc="0" normalizeH="0" baseline="0" noProof="0" dirty="0">
                <a:ln>
                  <a:noFill/>
                </a:ln>
                <a:solidFill>
                  <a:srgbClr val="000000"/>
                </a:solidFill>
                <a:effectLst/>
                <a:uLnTx/>
                <a:uFillTx/>
                <a:latin typeface="Arial"/>
                <a:ea typeface="+mn-ea"/>
                <a:cs typeface="Arial"/>
              </a:rPr>
              <a:t>ajority of demand </a:t>
            </a:r>
            <a:r>
              <a:rPr kumimoji="0" lang="en-GB" sz="1400" b="0" i="0" u="none" strike="noStrike" kern="1200" cap="none" spc="0" normalizeH="0" baseline="0" noProof="0" dirty="0">
                <a:ln>
                  <a:noFill/>
                </a:ln>
                <a:solidFill>
                  <a:srgbClr val="000000"/>
                </a:solidFill>
                <a:effectLst/>
                <a:uLnTx/>
                <a:uFillTx/>
                <a:latin typeface="Arial"/>
                <a:ea typeface="+mn-ea"/>
                <a:cs typeface="Arial"/>
              </a:rPr>
              <a:t>for health products is met from Africa suppliers</a:t>
            </a:r>
          </a:p>
        </p:txBody>
      </p:sp>
      <p:sp>
        <p:nvSpPr>
          <p:cNvPr id="14" name="TextBox 13">
            <a:extLst>
              <a:ext uri="{FF2B5EF4-FFF2-40B4-BE49-F238E27FC236}">
                <a16:creationId xmlns:a16="http://schemas.microsoft.com/office/drawing/2014/main" id="{4C0BB203-51DA-B4F9-35B2-84CEFD301733}"/>
              </a:ext>
            </a:extLst>
          </p:cNvPr>
          <p:cNvSpPr txBox="1">
            <a:spLocks/>
          </p:cNvSpPr>
          <p:nvPr/>
        </p:nvSpPr>
        <p:spPr>
          <a:xfrm>
            <a:off x="500819" y="4721009"/>
            <a:ext cx="1328734" cy="49244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1600" b="1" i="0" u="none" strike="noStrike" kern="1200" cap="none" spc="0" normalizeH="0" baseline="0" noProof="0">
                <a:ln>
                  <a:noFill/>
                </a:ln>
                <a:solidFill>
                  <a:srgbClr val="000000"/>
                </a:solidFill>
                <a:effectLst/>
                <a:uLnTx/>
                <a:uFillTx/>
                <a:latin typeface="Arial"/>
                <a:ea typeface="+mn-ea"/>
                <a:cs typeface="Arial"/>
              </a:rPr>
              <a:t>Potential supply </a:t>
            </a:r>
            <a:endParaRPr kumimoji="0" lang="en-GB"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pic>
        <p:nvPicPr>
          <p:cNvPr id="24" name="Graphic 23" descr="Rocket outline">
            <a:extLst>
              <a:ext uri="{FF2B5EF4-FFF2-40B4-BE49-F238E27FC236}">
                <a16:creationId xmlns:a16="http://schemas.microsoft.com/office/drawing/2014/main" id="{EE9A1A8D-F348-9B25-94CC-AF17906C412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137798" y="1569595"/>
            <a:ext cx="677212" cy="677212"/>
          </a:xfrm>
          <a:prstGeom prst="rect">
            <a:avLst/>
          </a:prstGeom>
        </p:spPr>
      </p:pic>
    </p:spTree>
    <p:extLst>
      <p:ext uri="{BB962C8B-B14F-4D97-AF65-F5344CB8AC3E}">
        <p14:creationId xmlns:p14="http://schemas.microsoft.com/office/powerpoint/2010/main" val="1815005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Object 6" hidden="1">
            <a:extLst>
              <a:ext uri="{FF2B5EF4-FFF2-40B4-BE49-F238E27FC236}">
                <a16:creationId xmlns:a16="http://schemas.microsoft.com/office/drawing/2014/main" id="{47918B62-B491-4B02-A1F7-6A1564A3A9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73" imgH="476" progId="TCLayout.ActiveDocument.1">
                  <p:embed/>
                </p:oleObj>
              </mc:Choice>
              <mc:Fallback>
                <p:oleObj name="think-cell Slide" r:id="rId15" imgW="473" imgH="476" progId="TCLayout.ActiveDocument.1">
                  <p:embed/>
                  <p:pic>
                    <p:nvPicPr>
                      <p:cNvPr id="56" name="Object 6" hidden="1">
                        <a:extLst>
                          <a:ext uri="{FF2B5EF4-FFF2-40B4-BE49-F238E27FC236}">
                            <a16:creationId xmlns:a16="http://schemas.microsoft.com/office/drawing/2014/main" id="{47918B62-B491-4B02-A1F7-6A1564A3A96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57" name="2. Slide Title">
            <a:extLst>
              <a:ext uri="{FF2B5EF4-FFF2-40B4-BE49-F238E27FC236}">
                <a16:creationId xmlns:a16="http://schemas.microsoft.com/office/drawing/2014/main" id="{553C3DE2-5210-4A92-9B5B-F52850411094}"/>
              </a:ext>
            </a:extLst>
          </p:cNvPr>
          <p:cNvSpPr>
            <a:spLocks noGrp="1"/>
          </p:cNvSpPr>
          <p:nvPr>
            <p:ph type="title"/>
            <p:custDataLst>
              <p:tags r:id="rId2"/>
            </p:custDataLst>
          </p:nvPr>
        </p:nvSpPr>
        <p:spPr>
          <a:xfrm>
            <a:off x="465257" y="207630"/>
            <a:ext cx="6579010" cy="76944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GB" dirty="0"/>
              <a:t>Landscape Analysis – Product Scope of Regional PPMs</a:t>
            </a:r>
          </a:p>
        </p:txBody>
      </p:sp>
      <p:sp>
        <p:nvSpPr>
          <p:cNvPr id="46" name="Rectangle: Rounded Corners 45">
            <a:extLst>
              <a:ext uri="{FF2B5EF4-FFF2-40B4-BE49-F238E27FC236}">
                <a16:creationId xmlns:a16="http://schemas.microsoft.com/office/drawing/2014/main" id="{8FC199EE-EE62-4ED8-88DC-9E0E0055495A}"/>
              </a:ext>
            </a:extLst>
          </p:cNvPr>
          <p:cNvSpPr>
            <a:spLocks/>
          </p:cNvSpPr>
          <p:nvPr/>
        </p:nvSpPr>
        <p:spPr>
          <a:xfrm>
            <a:off x="1871069" y="2060782"/>
            <a:ext cx="3749333" cy="45719"/>
          </a:xfrm>
          <a:prstGeom prst="round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8" name="Rectangle: Rounded Corners 157">
            <a:extLst>
              <a:ext uri="{FF2B5EF4-FFF2-40B4-BE49-F238E27FC236}">
                <a16:creationId xmlns:a16="http://schemas.microsoft.com/office/drawing/2014/main" id="{8E839317-1785-4542-9DCA-AE24AAA656CA}"/>
              </a:ext>
            </a:extLst>
          </p:cNvPr>
          <p:cNvSpPr>
            <a:spLocks/>
          </p:cNvSpPr>
          <p:nvPr/>
        </p:nvSpPr>
        <p:spPr>
          <a:xfrm>
            <a:off x="1885706" y="2459421"/>
            <a:ext cx="3749333" cy="45719"/>
          </a:xfrm>
          <a:prstGeom prst="round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9" name="TextBox 148">
            <a:extLst>
              <a:ext uri="{FF2B5EF4-FFF2-40B4-BE49-F238E27FC236}">
                <a16:creationId xmlns:a16="http://schemas.microsoft.com/office/drawing/2014/main" id="{55CF33E9-2B42-4990-BBFA-3B763951AE2E}"/>
              </a:ext>
            </a:extLst>
          </p:cNvPr>
          <p:cNvSpPr txBox="1">
            <a:spLocks/>
          </p:cNvSpPr>
          <p:nvPr/>
        </p:nvSpPr>
        <p:spPr>
          <a:xfrm>
            <a:off x="5771201" y="1338489"/>
            <a:ext cx="2125185" cy="129259"/>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en-GB" sz="11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 of product scope</a:t>
            </a:r>
          </a:p>
        </p:txBody>
      </p:sp>
      <p:cxnSp>
        <p:nvCxnSpPr>
          <p:cNvPr id="150" name="Straight Arrow Connector 149">
            <a:extLst>
              <a:ext uri="{FF2B5EF4-FFF2-40B4-BE49-F238E27FC236}">
                <a16:creationId xmlns:a16="http://schemas.microsoft.com/office/drawing/2014/main" id="{EA2ED983-E475-44A0-BF91-B8F76919EC30}"/>
              </a:ext>
            </a:extLst>
          </p:cNvPr>
          <p:cNvCxnSpPr>
            <a:cxnSpLocks/>
          </p:cNvCxnSpPr>
          <p:nvPr/>
        </p:nvCxnSpPr>
        <p:spPr>
          <a:xfrm>
            <a:off x="496589" y="1939114"/>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2485CD1-8B31-44ED-96F3-62565BC0C6E0}"/>
              </a:ext>
            </a:extLst>
          </p:cNvPr>
          <p:cNvCxnSpPr>
            <a:cxnSpLocks/>
          </p:cNvCxnSpPr>
          <p:nvPr/>
        </p:nvCxnSpPr>
        <p:spPr>
          <a:xfrm>
            <a:off x="575085" y="1555898"/>
            <a:ext cx="11082528" cy="1"/>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670F4C4A-5D7C-4A51-BA96-A490210C8787}"/>
              </a:ext>
            </a:extLst>
          </p:cNvPr>
          <p:cNvSpPr txBox="1">
            <a:spLocks/>
          </p:cNvSpPr>
          <p:nvPr/>
        </p:nvSpPr>
        <p:spPr>
          <a:xfrm>
            <a:off x="721601" y="1648445"/>
            <a:ext cx="1607123" cy="29066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AVAT/AMSP</a:t>
            </a:r>
          </a:p>
        </p:txBody>
      </p:sp>
      <p:sp>
        <p:nvSpPr>
          <p:cNvPr id="155" name="TrackerNum 11">
            <a:extLst>
              <a:ext uri="{FF2B5EF4-FFF2-40B4-BE49-F238E27FC236}">
                <a16:creationId xmlns:a16="http://schemas.microsoft.com/office/drawing/2014/main" id="{52B5B149-FB1B-4F1A-A9C7-C7A412AB65F3}"/>
              </a:ext>
            </a:extLst>
          </p:cNvPr>
          <p:cNvSpPr>
            <a:spLocks/>
          </p:cNvSpPr>
          <p:nvPr>
            <p:custDataLst>
              <p:tags r:id="rId3"/>
            </p:custDataLst>
          </p:nvPr>
        </p:nvSpPr>
        <p:spPr>
          <a:xfrm>
            <a:off x="454517" y="1650096"/>
            <a:ext cx="182641" cy="182641"/>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err="1">
                <a:ln>
                  <a:noFill/>
                </a:ln>
                <a:solidFill>
                  <a:srgbClr val="FFFFFF"/>
                </a:solidFill>
                <a:effectLst/>
                <a:uLnTx/>
                <a:uFillTx/>
                <a:latin typeface="Arial" panose="020B0604020202020204"/>
                <a:ea typeface="+mn-ea"/>
                <a:cs typeface="+mn-cs"/>
              </a:rPr>
              <a:t>i</a:t>
            </a:r>
            <a:endParaRPr kumimoji="0" lang="en-GB"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7" name="TextBox 156">
            <a:extLst>
              <a:ext uri="{FF2B5EF4-FFF2-40B4-BE49-F238E27FC236}">
                <a16:creationId xmlns:a16="http://schemas.microsoft.com/office/drawing/2014/main" id="{67FC7E4A-8698-413C-B91C-BE2A598AEFC1}"/>
              </a:ext>
            </a:extLst>
          </p:cNvPr>
          <p:cNvSpPr txBox="1">
            <a:spLocks/>
          </p:cNvSpPr>
          <p:nvPr/>
        </p:nvSpPr>
        <p:spPr>
          <a:xfrm>
            <a:off x="721601" y="3444204"/>
            <a:ext cx="1607123" cy="29066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EU HERA</a:t>
            </a:r>
          </a:p>
        </p:txBody>
      </p:sp>
      <p:sp>
        <p:nvSpPr>
          <p:cNvPr id="160" name="TrackerNum 11">
            <a:extLst>
              <a:ext uri="{FF2B5EF4-FFF2-40B4-BE49-F238E27FC236}">
                <a16:creationId xmlns:a16="http://schemas.microsoft.com/office/drawing/2014/main" id="{142C09FE-F1F2-468A-AE40-4CD61CC1E6DC}"/>
              </a:ext>
            </a:extLst>
          </p:cNvPr>
          <p:cNvSpPr>
            <a:spLocks/>
          </p:cNvSpPr>
          <p:nvPr>
            <p:custDataLst>
              <p:tags r:id="rId4"/>
            </p:custDataLst>
          </p:nvPr>
        </p:nvSpPr>
        <p:spPr>
          <a:xfrm>
            <a:off x="454517" y="2892566"/>
            <a:ext cx="182641" cy="182641"/>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panose="020B0604020202020204"/>
                <a:ea typeface="+mn-ea"/>
                <a:cs typeface="+mn-cs"/>
              </a:rPr>
              <a:t>iv</a:t>
            </a:r>
          </a:p>
        </p:txBody>
      </p:sp>
      <p:sp>
        <p:nvSpPr>
          <p:cNvPr id="163" name="TextBox 162">
            <a:extLst>
              <a:ext uri="{FF2B5EF4-FFF2-40B4-BE49-F238E27FC236}">
                <a16:creationId xmlns:a16="http://schemas.microsoft.com/office/drawing/2014/main" id="{5C7100CE-7EDE-4A6D-AAAE-C45FB8FB912D}"/>
              </a:ext>
            </a:extLst>
          </p:cNvPr>
          <p:cNvSpPr txBox="1">
            <a:spLocks/>
          </p:cNvSpPr>
          <p:nvPr/>
        </p:nvSpPr>
        <p:spPr>
          <a:xfrm>
            <a:off x="721601" y="3898696"/>
            <a:ext cx="1607123" cy="29066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GDF</a:t>
            </a:r>
          </a:p>
        </p:txBody>
      </p:sp>
      <p:sp>
        <p:nvSpPr>
          <p:cNvPr id="167" name="TrackerNum 11">
            <a:extLst>
              <a:ext uri="{FF2B5EF4-FFF2-40B4-BE49-F238E27FC236}">
                <a16:creationId xmlns:a16="http://schemas.microsoft.com/office/drawing/2014/main" id="{66314565-FF8D-4602-8F18-5BD5088791EC}"/>
              </a:ext>
            </a:extLst>
          </p:cNvPr>
          <p:cNvSpPr>
            <a:spLocks/>
          </p:cNvSpPr>
          <p:nvPr>
            <p:custDataLst>
              <p:tags r:id="rId5"/>
            </p:custDataLst>
          </p:nvPr>
        </p:nvSpPr>
        <p:spPr>
          <a:xfrm>
            <a:off x="454517" y="3898696"/>
            <a:ext cx="182641" cy="182641"/>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panose="020B0604020202020204"/>
                <a:ea typeface="+mn-ea"/>
                <a:cs typeface="+mn-cs"/>
              </a:rPr>
              <a:t>vi</a:t>
            </a:r>
          </a:p>
        </p:txBody>
      </p:sp>
      <p:sp>
        <p:nvSpPr>
          <p:cNvPr id="169" name="TextBox 168">
            <a:extLst>
              <a:ext uri="{FF2B5EF4-FFF2-40B4-BE49-F238E27FC236}">
                <a16:creationId xmlns:a16="http://schemas.microsoft.com/office/drawing/2014/main" id="{754C866F-1518-4C10-8956-3F20DAE86B2A}"/>
              </a:ext>
            </a:extLst>
          </p:cNvPr>
          <p:cNvSpPr txBox="1">
            <a:spLocks/>
          </p:cNvSpPr>
          <p:nvPr/>
        </p:nvSpPr>
        <p:spPr>
          <a:xfrm>
            <a:off x="721601" y="5479226"/>
            <a:ext cx="1607123" cy="29066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SADC</a:t>
            </a:r>
          </a:p>
        </p:txBody>
      </p:sp>
      <p:sp>
        <p:nvSpPr>
          <p:cNvPr id="170" name="TrackerNum 11">
            <a:extLst>
              <a:ext uri="{FF2B5EF4-FFF2-40B4-BE49-F238E27FC236}">
                <a16:creationId xmlns:a16="http://schemas.microsoft.com/office/drawing/2014/main" id="{F18D21CD-CB91-4D07-9BB3-206A99A2D9EA}"/>
              </a:ext>
            </a:extLst>
          </p:cNvPr>
          <p:cNvSpPr>
            <a:spLocks/>
          </p:cNvSpPr>
          <p:nvPr>
            <p:custDataLst>
              <p:tags r:id="rId6"/>
            </p:custDataLst>
          </p:nvPr>
        </p:nvSpPr>
        <p:spPr>
          <a:xfrm>
            <a:off x="454517" y="5479226"/>
            <a:ext cx="182641" cy="182641"/>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panose="020B0604020202020204"/>
                <a:ea typeface="+mn-ea"/>
                <a:cs typeface="+mn-cs"/>
              </a:rPr>
              <a:t>ix</a:t>
            </a:r>
          </a:p>
        </p:txBody>
      </p:sp>
      <p:sp>
        <p:nvSpPr>
          <p:cNvPr id="171" name="TextBox 170">
            <a:extLst>
              <a:ext uri="{FF2B5EF4-FFF2-40B4-BE49-F238E27FC236}">
                <a16:creationId xmlns:a16="http://schemas.microsoft.com/office/drawing/2014/main" id="{E43BB675-50DB-4B59-94AD-B3F181E79C3C}"/>
              </a:ext>
            </a:extLst>
          </p:cNvPr>
          <p:cNvSpPr txBox="1">
            <a:spLocks/>
          </p:cNvSpPr>
          <p:nvPr/>
        </p:nvSpPr>
        <p:spPr>
          <a:xfrm>
            <a:off x="713437" y="6053342"/>
            <a:ext cx="1607123" cy="29066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UNECA</a:t>
            </a:r>
          </a:p>
        </p:txBody>
      </p:sp>
      <p:sp>
        <p:nvSpPr>
          <p:cNvPr id="172" name="TrackerNum 11">
            <a:extLst>
              <a:ext uri="{FF2B5EF4-FFF2-40B4-BE49-F238E27FC236}">
                <a16:creationId xmlns:a16="http://schemas.microsoft.com/office/drawing/2014/main" id="{08DBDF1C-8A32-4035-AFC7-60E992C19D43}"/>
              </a:ext>
            </a:extLst>
          </p:cNvPr>
          <p:cNvSpPr>
            <a:spLocks/>
          </p:cNvSpPr>
          <p:nvPr>
            <p:custDataLst>
              <p:tags r:id="rId7"/>
            </p:custDataLst>
          </p:nvPr>
        </p:nvSpPr>
        <p:spPr>
          <a:xfrm>
            <a:off x="454517" y="6053342"/>
            <a:ext cx="182641" cy="182641"/>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panose="020B0604020202020204"/>
                <a:ea typeface="+mn-ea"/>
                <a:cs typeface="+mn-cs"/>
              </a:rPr>
              <a:t>x</a:t>
            </a:r>
          </a:p>
        </p:txBody>
      </p:sp>
      <p:sp>
        <p:nvSpPr>
          <p:cNvPr id="174" name="TextBox 173">
            <a:extLst>
              <a:ext uri="{FF2B5EF4-FFF2-40B4-BE49-F238E27FC236}">
                <a16:creationId xmlns:a16="http://schemas.microsoft.com/office/drawing/2014/main" id="{998FDD3A-65AD-499B-8F28-D4B1C338547A}"/>
              </a:ext>
            </a:extLst>
          </p:cNvPr>
          <p:cNvSpPr txBox="1">
            <a:spLocks/>
          </p:cNvSpPr>
          <p:nvPr/>
        </p:nvSpPr>
        <p:spPr>
          <a:xfrm>
            <a:off x="721601" y="2026982"/>
            <a:ext cx="1607123" cy="29066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EAC</a:t>
            </a:r>
          </a:p>
        </p:txBody>
      </p:sp>
      <p:sp>
        <p:nvSpPr>
          <p:cNvPr id="175" name="TrackerNum 11">
            <a:extLst>
              <a:ext uri="{FF2B5EF4-FFF2-40B4-BE49-F238E27FC236}">
                <a16:creationId xmlns:a16="http://schemas.microsoft.com/office/drawing/2014/main" id="{FB4E2580-C81F-4C67-80F1-C45069CDDDD1}"/>
              </a:ext>
            </a:extLst>
          </p:cNvPr>
          <p:cNvSpPr>
            <a:spLocks/>
          </p:cNvSpPr>
          <p:nvPr>
            <p:custDataLst>
              <p:tags r:id="rId8"/>
            </p:custDataLst>
          </p:nvPr>
        </p:nvSpPr>
        <p:spPr>
          <a:xfrm>
            <a:off x="454517" y="2028373"/>
            <a:ext cx="182641" cy="182641"/>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panose="020B0604020202020204"/>
                <a:ea typeface="+mn-ea"/>
                <a:cs typeface="+mn-cs"/>
              </a:rPr>
              <a:t>ii</a:t>
            </a:r>
          </a:p>
        </p:txBody>
      </p:sp>
      <p:sp>
        <p:nvSpPr>
          <p:cNvPr id="177" name="TextBox 176">
            <a:extLst>
              <a:ext uri="{FF2B5EF4-FFF2-40B4-BE49-F238E27FC236}">
                <a16:creationId xmlns:a16="http://schemas.microsoft.com/office/drawing/2014/main" id="{DE170918-0EEA-4CA2-B3D0-DB51E47F8EA8}"/>
              </a:ext>
            </a:extLst>
          </p:cNvPr>
          <p:cNvSpPr txBox="1">
            <a:spLocks/>
          </p:cNvSpPr>
          <p:nvPr/>
        </p:nvSpPr>
        <p:spPr>
          <a:xfrm>
            <a:off x="721601" y="4884856"/>
            <a:ext cx="704568" cy="29066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PAHO RRF &amp; SF</a:t>
            </a:r>
          </a:p>
        </p:txBody>
      </p:sp>
      <p:sp>
        <p:nvSpPr>
          <p:cNvPr id="178" name="TrackerNum 11">
            <a:extLst>
              <a:ext uri="{FF2B5EF4-FFF2-40B4-BE49-F238E27FC236}">
                <a16:creationId xmlns:a16="http://schemas.microsoft.com/office/drawing/2014/main" id="{829357E9-6012-4CB1-A7EF-06B2EC26905F}"/>
              </a:ext>
            </a:extLst>
          </p:cNvPr>
          <p:cNvSpPr>
            <a:spLocks/>
          </p:cNvSpPr>
          <p:nvPr>
            <p:custDataLst>
              <p:tags r:id="rId9"/>
            </p:custDataLst>
          </p:nvPr>
        </p:nvSpPr>
        <p:spPr>
          <a:xfrm>
            <a:off x="454517" y="4884856"/>
            <a:ext cx="182641" cy="182641"/>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panose="020B0604020202020204"/>
                <a:ea typeface="+mn-ea"/>
                <a:cs typeface="+mn-cs"/>
              </a:rPr>
              <a:t>viii</a:t>
            </a:r>
          </a:p>
        </p:txBody>
      </p:sp>
      <p:sp>
        <p:nvSpPr>
          <p:cNvPr id="179" name="TextBox 178">
            <a:extLst>
              <a:ext uri="{FF2B5EF4-FFF2-40B4-BE49-F238E27FC236}">
                <a16:creationId xmlns:a16="http://schemas.microsoft.com/office/drawing/2014/main" id="{3DF2DCF9-F4E7-4975-B080-6744553BAE12}"/>
              </a:ext>
            </a:extLst>
          </p:cNvPr>
          <p:cNvSpPr txBox="1">
            <a:spLocks/>
          </p:cNvSpPr>
          <p:nvPr/>
        </p:nvSpPr>
        <p:spPr>
          <a:xfrm>
            <a:off x="721601" y="2382563"/>
            <a:ext cx="1607123" cy="15449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ECOWAS</a:t>
            </a:r>
          </a:p>
        </p:txBody>
      </p:sp>
      <p:sp>
        <p:nvSpPr>
          <p:cNvPr id="180" name="TrackerNum 11">
            <a:extLst>
              <a:ext uri="{FF2B5EF4-FFF2-40B4-BE49-F238E27FC236}">
                <a16:creationId xmlns:a16="http://schemas.microsoft.com/office/drawing/2014/main" id="{495A1854-4010-4464-AE74-EBD143CAB9CD}"/>
              </a:ext>
            </a:extLst>
          </p:cNvPr>
          <p:cNvSpPr>
            <a:spLocks/>
          </p:cNvSpPr>
          <p:nvPr>
            <p:custDataLst>
              <p:tags r:id="rId10"/>
            </p:custDataLst>
          </p:nvPr>
        </p:nvSpPr>
        <p:spPr>
          <a:xfrm>
            <a:off x="454517" y="2382563"/>
            <a:ext cx="182641" cy="182641"/>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panose="020B0604020202020204"/>
                <a:ea typeface="+mn-ea"/>
                <a:cs typeface="+mn-cs"/>
              </a:rPr>
              <a:t>iii</a:t>
            </a:r>
          </a:p>
        </p:txBody>
      </p:sp>
      <p:sp>
        <p:nvSpPr>
          <p:cNvPr id="181" name="TextBox 180">
            <a:extLst>
              <a:ext uri="{FF2B5EF4-FFF2-40B4-BE49-F238E27FC236}">
                <a16:creationId xmlns:a16="http://schemas.microsoft.com/office/drawing/2014/main" id="{740A2213-6B9E-4C9E-8473-7C8707F928C6}"/>
              </a:ext>
            </a:extLst>
          </p:cNvPr>
          <p:cNvSpPr txBox="1">
            <a:spLocks/>
          </p:cNvSpPr>
          <p:nvPr/>
        </p:nvSpPr>
        <p:spPr>
          <a:xfrm>
            <a:off x="721601" y="2868008"/>
            <a:ext cx="1607123" cy="29066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GCC</a:t>
            </a:r>
          </a:p>
        </p:txBody>
      </p:sp>
      <p:sp>
        <p:nvSpPr>
          <p:cNvPr id="182" name="TrackerNum 11">
            <a:extLst>
              <a:ext uri="{FF2B5EF4-FFF2-40B4-BE49-F238E27FC236}">
                <a16:creationId xmlns:a16="http://schemas.microsoft.com/office/drawing/2014/main" id="{3D58EB88-36ED-474E-BE69-A442E17C2944}"/>
              </a:ext>
            </a:extLst>
          </p:cNvPr>
          <p:cNvSpPr>
            <a:spLocks/>
          </p:cNvSpPr>
          <p:nvPr>
            <p:custDataLst>
              <p:tags r:id="rId11"/>
            </p:custDataLst>
          </p:nvPr>
        </p:nvSpPr>
        <p:spPr>
          <a:xfrm>
            <a:off x="454517" y="3459381"/>
            <a:ext cx="182641" cy="182641"/>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panose="020B0604020202020204"/>
                <a:ea typeface="+mn-ea"/>
                <a:cs typeface="+mn-cs"/>
              </a:rPr>
              <a:t>v</a:t>
            </a:r>
          </a:p>
        </p:txBody>
      </p:sp>
      <p:sp>
        <p:nvSpPr>
          <p:cNvPr id="183" name="TextBox 182">
            <a:extLst>
              <a:ext uri="{FF2B5EF4-FFF2-40B4-BE49-F238E27FC236}">
                <a16:creationId xmlns:a16="http://schemas.microsoft.com/office/drawing/2014/main" id="{6F91FC40-7F6F-4313-BFE6-4ECD0FFFD862}"/>
              </a:ext>
            </a:extLst>
          </p:cNvPr>
          <p:cNvSpPr txBox="1">
            <a:spLocks/>
          </p:cNvSpPr>
          <p:nvPr/>
        </p:nvSpPr>
        <p:spPr>
          <a:xfrm>
            <a:off x="721601" y="4339284"/>
            <a:ext cx="1607123" cy="29066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OECS</a:t>
            </a:r>
          </a:p>
        </p:txBody>
      </p:sp>
      <p:sp>
        <p:nvSpPr>
          <p:cNvPr id="184" name="TrackerNum 11">
            <a:extLst>
              <a:ext uri="{FF2B5EF4-FFF2-40B4-BE49-F238E27FC236}">
                <a16:creationId xmlns:a16="http://schemas.microsoft.com/office/drawing/2014/main" id="{FD10482E-FD4D-4FF4-93BB-5C656239ACCC}"/>
              </a:ext>
            </a:extLst>
          </p:cNvPr>
          <p:cNvSpPr>
            <a:spLocks/>
          </p:cNvSpPr>
          <p:nvPr>
            <p:custDataLst>
              <p:tags r:id="rId12"/>
            </p:custDataLst>
          </p:nvPr>
        </p:nvSpPr>
        <p:spPr>
          <a:xfrm>
            <a:off x="454517" y="4339284"/>
            <a:ext cx="182641" cy="182641"/>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panose="020B0604020202020204"/>
                <a:ea typeface="+mn-ea"/>
                <a:cs typeface="+mn-cs"/>
              </a:rPr>
              <a:t>vii</a:t>
            </a:r>
          </a:p>
        </p:txBody>
      </p:sp>
      <p:sp>
        <p:nvSpPr>
          <p:cNvPr id="220" name="TextBox 219">
            <a:extLst>
              <a:ext uri="{FF2B5EF4-FFF2-40B4-BE49-F238E27FC236}">
                <a16:creationId xmlns:a16="http://schemas.microsoft.com/office/drawing/2014/main" id="{74F7B39E-055A-41A1-9E69-A8BAEC1E1A76}"/>
              </a:ext>
            </a:extLst>
          </p:cNvPr>
          <p:cNvSpPr txBox="1">
            <a:spLocks/>
          </p:cNvSpPr>
          <p:nvPr/>
        </p:nvSpPr>
        <p:spPr>
          <a:xfrm>
            <a:off x="1858979" y="1013355"/>
            <a:ext cx="863596" cy="50013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en-GB" sz="1000" b="1" i="0" u="none" strike="noStrike" kern="1200" cap="none" spc="0" normalizeH="0" baseline="0" noProof="0">
                <a:ln>
                  <a:noFill/>
                </a:ln>
                <a:solidFill>
                  <a:srgbClr val="000000"/>
                </a:solidFill>
                <a:effectLst/>
                <a:uLnTx/>
                <a:uFillTx/>
                <a:latin typeface="Arial"/>
                <a:ea typeface="+mn-ea"/>
                <a:cs typeface="Arial"/>
              </a:rPr>
              <a:t>Narrow range of products</a:t>
            </a:r>
          </a:p>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en-GB" sz="900" b="0" i="0" u="none" strike="noStrike" kern="1200" cap="none" spc="0" normalizeH="0" baseline="0" noProof="0">
                <a:ln>
                  <a:noFill/>
                </a:ln>
                <a:solidFill>
                  <a:srgbClr val="000000"/>
                </a:solidFill>
                <a:effectLst/>
                <a:uLnTx/>
                <a:uFillTx/>
                <a:latin typeface="Arial"/>
                <a:ea typeface="+mn-ea"/>
                <a:cs typeface="Arial"/>
              </a:rPr>
              <a:t>(’00s of items)</a:t>
            </a:r>
            <a:endPar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22" name="TextBox 221">
            <a:extLst>
              <a:ext uri="{FF2B5EF4-FFF2-40B4-BE49-F238E27FC236}">
                <a16:creationId xmlns:a16="http://schemas.microsoft.com/office/drawing/2014/main" id="{77AAB9A1-AE81-4672-8838-6E9D2F70D382}"/>
              </a:ext>
            </a:extLst>
          </p:cNvPr>
          <p:cNvSpPr txBox="1">
            <a:spLocks/>
          </p:cNvSpPr>
          <p:nvPr/>
        </p:nvSpPr>
        <p:spPr>
          <a:xfrm>
            <a:off x="4561550" y="1028744"/>
            <a:ext cx="1008418" cy="484748"/>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en-GB" sz="1000" b="1" i="0" u="none" strike="noStrike" kern="1200" cap="none" spc="0" normalizeH="0" baseline="0" noProof="0">
                <a:ln>
                  <a:noFill/>
                </a:ln>
                <a:solidFill>
                  <a:srgbClr val="000000"/>
                </a:solidFill>
                <a:effectLst/>
                <a:uLnTx/>
                <a:uFillTx/>
                <a:latin typeface="Arial"/>
                <a:ea typeface="+mn-ea"/>
                <a:cs typeface="Arial"/>
              </a:rPr>
              <a:t>Wide range </a:t>
            </a:r>
          </a:p>
          <a:p>
            <a:pPr marL="0" marR="0" lvl="0" indent="0" algn="r" defTabSz="914400" rtl="0" eaLnBrk="1" fontAlgn="auto" latinLnBrk="0" hangingPunct="1">
              <a:lnSpc>
                <a:spcPct val="100000"/>
              </a:lnSpc>
              <a:spcBef>
                <a:spcPts val="0"/>
              </a:spcBef>
              <a:spcAft>
                <a:spcPts val="0"/>
              </a:spcAft>
              <a:buClrTx/>
              <a:buSzTx/>
              <a:buFont typeface="Segoe UI" panose="020B0502040204020203" pitchFamily="34" charset="0"/>
              <a:buChar char="​"/>
              <a:tabLst/>
              <a:defRPr/>
            </a:pPr>
            <a:r>
              <a:rPr kumimoji="0" lang="en-GB" sz="1000" b="1" i="0" u="none" strike="noStrike" kern="1200" cap="none" spc="0" normalizeH="0" baseline="0" noProof="0">
                <a:ln>
                  <a:noFill/>
                </a:ln>
                <a:solidFill>
                  <a:srgbClr val="000000"/>
                </a:solidFill>
                <a:effectLst/>
                <a:uLnTx/>
                <a:uFillTx/>
                <a:latin typeface="Arial"/>
                <a:ea typeface="+mn-ea"/>
                <a:cs typeface="Arial"/>
              </a:rPr>
              <a:t>of products</a:t>
            </a:r>
          </a:p>
          <a:p>
            <a:pPr marL="0" marR="0" lvl="0" indent="0" algn="r"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en-GB" sz="900" b="0" i="0" u="none" strike="noStrike" kern="1200" cap="none" spc="0" normalizeH="0" baseline="0" noProof="0">
                <a:ln>
                  <a:noFill/>
                </a:ln>
                <a:solidFill>
                  <a:srgbClr val="000000"/>
                </a:solidFill>
                <a:effectLst/>
                <a:uLnTx/>
                <a:uFillTx/>
                <a:latin typeface="Arial"/>
                <a:ea typeface="+mn-ea"/>
                <a:cs typeface="Arial"/>
              </a:rPr>
              <a:t>(’0,000s of items)</a:t>
            </a:r>
            <a:endPar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1" name="TextBox 40">
            <a:extLst>
              <a:ext uri="{FF2B5EF4-FFF2-40B4-BE49-F238E27FC236}">
                <a16:creationId xmlns:a16="http://schemas.microsoft.com/office/drawing/2014/main" id="{596E09D3-7E67-4B10-90AE-645D6CDF3A60}"/>
              </a:ext>
            </a:extLst>
          </p:cNvPr>
          <p:cNvSpPr txBox="1"/>
          <p:nvPr/>
        </p:nvSpPr>
        <p:spPr>
          <a:xfrm>
            <a:off x="5772741" y="5892644"/>
            <a:ext cx="5814579" cy="5582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Established in 2019. Pilot project for 10 countries (Comoros, Djibouti, Eritrea, Ethiopia, Kenya, Madagascar, Mauritius, Rwanda, Seychelles and Sudan) includes 10 products. Aim is to advance key reproductive, maternal, new-born and child health pharmaceuticals products. 9 product groups including antibacterial, anti-cancer, anti-hepatitis, non-communicable deceases and vaccines. </a:t>
            </a:r>
            <a:r>
              <a:rPr kumimoji="0" lang="en-GB" sz="9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(‘000s of items)</a:t>
            </a:r>
            <a:r>
              <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a:t>
            </a:r>
          </a:p>
        </p:txBody>
      </p:sp>
      <p:sp>
        <p:nvSpPr>
          <p:cNvPr id="45" name="TextBox 44">
            <a:extLst>
              <a:ext uri="{FF2B5EF4-FFF2-40B4-BE49-F238E27FC236}">
                <a16:creationId xmlns:a16="http://schemas.microsoft.com/office/drawing/2014/main" id="{7E02BE13-8858-43D7-BAFC-1204166BCA91}"/>
              </a:ext>
            </a:extLst>
          </p:cNvPr>
          <p:cNvSpPr txBox="1"/>
          <p:nvPr/>
        </p:nvSpPr>
        <p:spPr>
          <a:xfrm>
            <a:off x="5772741" y="2702242"/>
            <a:ext cx="5814579" cy="5582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Established in 1978. Medicines and health products; Sera &amp; Vaccines, Chemical, Insecticides, Radiopharmaceuticals, Renal Dialysis Solutions and supplies, Hospital supplies, linens and uniforms, Oral and Dental medical supplies, Laboratories Sundries, Orthopaedic &amp; Spine, Rehabilitation Sundries, Cardiovascular Sundries, ENT Supplies, OP Supplies, Veterinary medicines and vaccines. </a:t>
            </a:r>
            <a:r>
              <a:rPr kumimoji="0" lang="en-GB" sz="9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(‘0,000 of items)</a:t>
            </a:r>
          </a:p>
        </p:txBody>
      </p:sp>
      <p:sp>
        <p:nvSpPr>
          <p:cNvPr id="51" name="TextBox 50">
            <a:extLst>
              <a:ext uri="{FF2B5EF4-FFF2-40B4-BE49-F238E27FC236}">
                <a16:creationId xmlns:a16="http://schemas.microsoft.com/office/drawing/2014/main" id="{E94A69A0-07AD-4D34-A235-3A7DE5D65400}"/>
              </a:ext>
            </a:extLst>
          </p:cNvPr>
          <p:cNvSpPr txBox="1"/>
          <p:nvPr/>
        </p:nvSpPr>
        <p:spPr>
          <a:xfrm>
            <a:off x="5772741" y="3853855"/>
            <a:ext cx="5814579" cy="27914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Established in 2001. Focused on TB-related  products, primarily medicines. Based on the mandate by host organisation ‘Stop TB’. </a:t>
            </a:r>
            <a:r>
              <a:rPr kumimoji="0" lang="en-GB" sz="9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(’00s of items)</a:t>
            </a:r>
            <a:r>
              <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a:t>
            </a:r>
          </a:p>
        </p:txBody>
      </p:sp>
      <p:sp>
        <p:nvSpPr>
          <p:cNvPr id="53" name="TextBox 52">
            <a:extLst>
              <a:ext uri="{FF2B5EF4-FFF2-40B4-BE49-F238E27FC236}">
                <a16:creationId xmlns:a16="http://schemas.microsoft.com/office/drawing/2014/main" id="{17BE7D1A-CE65-4C49-A902-35C26E58293A}"/>
              </a:ext>
            </a:extLst>
          </p:cNvPr>
          <p:cNvSpPr txBox="1"/>
          <p:nvPr/>
        </p:nvSpPr>
        <p:spPr>
          <a:xfrm>
            <a:off x="5772618" y="4660263"/>
            <a:ext cx="5821530" cy="69787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Established in 1979. Vaccines, as well as (1) medicine types that have recently been added to the WHO Essential Medicines List (e.g., monoclonal antibodies); (2) new innovations for chronic diseases (e.g., insulin analogues for the treatment of diabetes); (3) essential medicines that are in short supply or are at risk of short supply; and (4) medicines with a concentrated supplier base to increase market competition (e.g., biosimilars). Product pool based on scientific research findings from NUC. </a:t>
            </a:r>
            <a:r>
              <a:rPr kumimoji="0" lang="en-GB" sz="9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(’00s to ‘000s of items)</a:t>
            </a:r>
            <a:endPar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5" name="TextBox 54">
            <a:extLst>
              <a:ext uri="{FF2B5EF4-FFF2-40B4-BE49-F238E27FC236}">
                <a16:creationId xmlns:a16="http://schemas.microsoft.com/office/drawing/2014/main" id="{DD1F12F7-3C85-4803-BEB3-88A1ADC7D55D}"/>
              </a:ext>
            </a:extLst>
          </p:cNvPr>
          <p:cNvSpPr txBox="1"/>
          <p:nvPr/>
        </p:nvSpPr>
        <p:spPr>
          <a:xfrm>
            <a:off x="5771857" y="2244082"/>
            <a:ext cx="5864249" cy="41872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a:rPr>
              <a:t>Initiated in 2022/3. Vaccines and other health products in communicable and non-communicable diseases. P</a:t>
            </a:r>
            <a:r>
              <a:rPr kumimoji="0" lang="en-US" sz="900" b="0" i="0" u="none" strike="noStrike" kern="1200" cap="none" spc="0" normalizeH="0" baseline="0" noProof="0" err="1">
                <a:ln>
                  <a:noFill/>
                </a:ln>
                <a:solidFill>
                  <a:srgbClr val="000000"/>
                </a:solidFill>
                <a:effectLst/>
                <a:uLnTx/>
                <a:uFillTx/>
                <a:latin typeface="Arial"/>
                <a:ea typeface="+mn-ea"/>
                <a:cs typeface="Arial"/>
              </a:rPr>
              <a:t>roduct</a:t>
            </a:r>
            <a:r>
              <a:rPr kumimoji="0" lang="en-US" sz="900" b="0" i="0" u="none" strike="noStrike" kern="1200" cap="none" spc="0" normalizeH="0" baseline="0" noProof="0">
                <a:ln>
                  <a:noFill/>
                </a:ln>
                <a:solidFill>
                  <a:srgbClr val="000000"/>
                </a:solidFill>
                <a:effectLst/>
                <a:uLnTx/>
                <a:uFillTx/>
                <a:latin typeface="Arial"/>
                <a:ea typeface="+mn-ea"/>
                <a:cs typeface="Arial"/>
              </a:rPr>
              <a:t> scope will be based on factors such as patient needs, Treatment Guidelines and Protocols, budget constraints, and regulatory guidelines </a:t>
            </a:r>
            <a:r>
              <a:rPr kumimoji="0" lang="en-US" sz="900" b="0" i="1" u="none" strike="noStrike" kern="1200" cap="none" spc="0" normalizeH="0" baseline="0" noProof="0">
                <a:ln>
                  <a:noFill/>
                </a:ln>
                <a:solidFill>
                  <a:srgbClr val="000000"/>
                </a:solidFill>
                <a:effectLst/>
                <a:uLnTx/>
                <a:uFillTx/>
                <a:latin typeface="Arial"/>
                <a:ea typeface="+mn-ea"/>
                <a:cs typeface="Arial"/>
              </a:rPr>
              <a:t>(Unclear, but appears to be </a:t>
            </a:r>
            <a:r>
              <a:rPr kumimoji="0" lang="en-GB" sz="9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‘000s of items</a:t>
            </a:r>
            <a:r>
              <a:rPr kumimoji="0" lang="en-US" sz="900" b="0" i="1" u="none" strike="noStrike" kern="1200" cap="none" spc="0" normalizeH="0" baseline="0" noProof="0">
                <a:ln>
                  <a:noFill/>
                </a:ln>
                <a:solidFill>
                  <a:srgbClr val="000000"/>
                </a:solidFill>
                <a:effectLst/>
                <a:uLnTx/>
                <a:uFillTx/>
                <a:latin typeface="Arial"/>
                <a:ea typeface="+mn-ea"/>
                <a:cs typeface="Arial"/>
              </a:rPr>
              <a:t>)</a:t>
            </a:r>
            <a:endParaRPr kumimoji="0" lang="en-GB" sz="900" b="0" i="1"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9" name="TextBox 58">
            <a:extLst>
              <a:ext uri="{FF2B5EF4-FFF2-40B4-BE49-F238E27FC236}">
                <a16:creationId xmlns:a16="http://schemas.microsoft.com/office/drawing/2014/main" id="{8FC2C24A-3686-4D53-9C0B-3ECB27BAA709}"/>
              </a:ext>
            </a:extLst>
          </p:cNvPr>
          <p:cNvSpPr txBox="1"/>
          <p:nvPr/>
        </p:nvSpPr>
        <p:spPr>
          <a:xfrm>
            <a:off x="5771201" y="3344004"/>
            <a:ext cx="5901141" cy="4154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900" b="0" i="0" u="none" strike="noStrike" kern="1200" cap="none" spc="0" normalizeH="0" baseline="0" noProof="0">
                <a:ln>
                  <a:noFill/>
                </a:ln>
                <a:solidFill>
                  <a:srgbClr val="000000"/>
                </a:solidFill>
                <a:effectLst/>
                <a:uLnTx/>
                <a:uFillTx/>
                <a:latin typeface="Arial"/>
                <a:ea typeface="+mn-ea"/>
                <a:cs typeface="Arial"/>
              </a:rPr>
              <a:t>Established in 2020. Medical Countermeasures for (1) pathogens with high pandemic potential, (2) chemical, biological, radiological and nuclear threats, and (3) threats resulting from antimicrobial resistance. Committed by the HERA board. </a:t>
            </a:r>
            <a:r>
              <a:rPr kumimoji="0" lang="en-GB" sz="9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(’00s to ‘000s of items)</a:t>
            </a:r>
            <a:endParaRPr kumimoji="0" lang="en-GB" sz="900" b="0" i="0" u="none" strike="noStrike" kern="1200" cap="none" spc="0" normalizeH="0" baseline="0" noProof="0">
              <a:ln>
                <a:noFill/>
              </a:ln>
              <a:solidFill>
                <a:srgbClr val="000000"/>
              </a:solidFill>
              <a:effectLst/>
              <a:uLnTx/>
              <a:uFillTx/>
              <a:latin typeface="Arial"/>
              <a:ea typeface="+mn-ea"/>
              <a:cs typeface="Arial"/>
            </a:endParaRPr>
          </a:p>
        </p:txBody>
      </p:sp>
      <p:sp>
        <p:nvSpPr>
          <p:cNvPr id="61" name="TextBox 60">
            <a:extLst>
              <a:ext uri="{FF2B5EF4-FFF2-40B4-BE49-F238E27FC236}">
                <a16:creationId xmlns:a16="http://schemas.microsoft.com/office/drawing/2014/main" id="{C957C63C-C81A-42DD-B217-40AD0195AE55}"/>
              </a:ext>
            </a:extLst>
          </p:cNvPr>
          <p:cNvSpPr txBox="1"/>
          <p:nvPr/>
        </p:nvSpPr>
        <p:spPr>
          <a:xfrm>
            <a:off x="5771518" y="5409667"/>
            <a:ext cx="5883306" cy="41872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Established in 2005 Offering multiple types of pharmaceuticals. Rationale behind the product mix is based on a feasibility study 2010 market analysis. From here, 50 tracer medicines were identified including to treat Malaria, TB, HIV and medicines for child and maternal health problems. No vaccines. </a:t>
            </a:r>
            <a:r>
              <a:rPr kumimoji="0" lang="en-GB" sz="9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(’00s of items)</a:t>
            </a:r>
            <a:r>
              <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a:t>
            </a:r>
          </a:p>
        </p:txBody>
      </p:sp>
      <p:cxnSp>
        <p:nvCxnSpPr>
          <p:cNvPr id="139" name="Straight Arrow Connector 138">
            <a:extLst>
              <a:ext uri="{FF2B5EF4-FFF2-40B4-BE49-F238E27FC236}">
                <a16:creationId xmlns:a16="http://schemas.microsoft.com/office/drawing/2014/main" id="{993F7168-B4FC-42D9-B180-184EDAB146AB}"/>
              </a:ext>
            </a:extLst>
          </p:cNvPr>
          <p:cNvCxnSpPr>
            <a:cxnSpLocks/>
          </p:cNvCxnSpPr>
          <p:nvPr/>
        </p:nvCxnSpPr>
        <p:spPr>
          <a:xfrm>
            <a:off x="587910" y="6936447"/>
            <a:ext cx="11082528"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4" name="Sticker">
            <a:extLst>
              <a:ext uri="{FF2B5EF4-FFF2-40B4-BE49-F238E27FC236}">
                <a16:creationId xmlns:a16="http://schemas.microsoft.com/office/drawing/2014/main" id="{5564ECA3-ABE1-4CAC-A683-1BC8654A0578}"/>
              </a:ext>
            </a:extLst>
          </p:cNvPr>
          <p:cNvSpPr txBox="1"/>
          <p:nvPr/>
        </p:nvSpPr>
        <p:spPr>
          <a:xfrm>
            <a:off x="421197" y="1226827"/>
            <a:ext cx="70692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000000"/>
                </a:solidFill>
                <a:effectLst/>
                <a:uLnTx/>
                <a:uFillTx/>
                <a:latin typeface="Arial"/>
                <a:ea typeface="+mn-ea"/>
                <a:cs typeface="+mn-cs"/>
              </a:rPr>
              <a:t>Preliminary</a:t>
            </a:r>
          </a:p>
        </p:txBody>
      </p:sp>
      <p:sp>
        <p:nvSpPr>
          <p:cNvPr id="4" name="Rectangle: Rounded Corners 157">
            <a:extLst>
              <a:ext uri="{FF2B5EF4-FFF2-40B4-BE49-F238E27FC236}">
                <a16:creationId xmlns:a16="http://schemas.microsoft.com/office/drawing/2014/main" id="{DA6C2FF3-17AF-F120-D8CF-8B9F9C695235}"/>
              </a:ext>
            </a:extLst>
          </p:cNvPr>
          <p:cNvSpPr>
            <a:spLocks/>
          </p:cNvSpPr>
          <p:nvPr/>
        </p:nvSpPr>
        <p:spPr>
          <a:xfrm>
            <a:off x="1871069" y="2955498"/>
            <a:ext cx="3749333" cy="45719"/>
          </a:xfrm>
          <a:prstGeom prst="round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Rectangle: Rounded Corners 157">
            <a:extLst>
              <a:ext uri="{FF2B5EF4-FFF2-40B4-BE49-F238E27FC236}">
                <a16:creationId xmlns:a16="http://schemas.microsoft.com/office/drawing/2014/main" id="{C1BFAD0A-B25C-DE94-B549-99C32259C1C0}"/>
              </a:ext>
            </a:extLst>
          </p:cNvPr>
          <p:cNvSpPr>
            <a:spLocks/>
          </p:cNvSpPr>
          <p:nvPr/>
        </p:nvSpPr>
        <p:spPr>
          <a:xfrm>
            <a:off x="1871070" y="3549359"/>
            <a:ext cx="3749333" cy="45719"/>
          </a:xfrm>
          <a:prstGeom prst="round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Rectangle: Rounded Corners 157">
            <a:extLst>
              <a:ext uri="{FF2B5EF4-FFF2-40B4-BE49-F238E27FC236}">
                <a16:creationId xmlns:a16="http://schemas.microsoft.com/office/drawing/2014/main" id="{E0818B02-3BF8-8632-D94C-A4910C53501F}"/>
              </a:ext>
            </a:extLst>
          </p:cNvPr>
          <p:cNvSpPr>
            <a:spLocks/>
          </p:cNvSpPr>
          <p:nvPr/>
        </p:nvSpPr>
        <p:spPr>
          <a:xfrm>
            <a:off x="1871070" y="4410691"/>
            <a:ext cx="3749333" cy="45719"/>
          </a:xfrm>
          <a:prstGeom prst="round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Rectangle: Rounded Corners 157">
            <a:extLst>
              <a:ext uri="{FF2B5EF4-FFF2-40B4-BE49-F238E27FC236}">
                <a16:creationId xmlns:a16="http://schemas.microsoft.com/office/drawing/2014/main" id="{ED49773E-3BE3-2732-AE64-6850C7F22BE6}"/>
              </a:ext>
            </a:extLst>
          </p:cNvPr>
          <p:cNvSpPr>
            <a:spLocks/>
          </p:cNvSpPr>
          <p:nvPr/>
        </p:nvSpPr>
        <p:spPr>
          <a:xfrm>
            <a:off x="1871070" y="5580342"/>
            <a:ext cx="3807334" cy="45719"/>
          </a:xfrm>
          <a:prstGeom prst="round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Rectangle: Rounded Corners 157">
            <a:extLst>
              <a:ext uri="{FF2B5EF4-FFF2-40B4-BE49-F238E27FC236}">
                <a16:creationId xmlns:a16="http://schemas.microsoft.com/office/drawing/2014/main" id="{FFF845DE-A9F9-8F54-CFE0-CDD0728860C9}"/>
              </a:ext>
            </a:extLst>
          </p:cNvPr>
          <p:cNvSpPr>
            <a:spLocks/>
          </p:cNvSpPr>
          <p:nvPr/>
        </p:nvSpPr>
        <p:spPr>
          <a:xfrm>
            <a:off x="1862905" y="6138761"/>
            <a:ext cx="3749333" cy="45719"/>
          </a:xfrm>
          <a:prstGeom prst="round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28" name="Straight Connector 27">
            <a:extLst>
              <a:ext uri="{FF2B5EF4-FFF2-40B4-BE49-F238E27FC236}">
                <a16:creationId xmlns:a16="http://schemas.microsoft.com/office/drawing/2014/main" id="{6CB453B9-E5BD-4B1B-AAF8-EAE7DB025137}"/>
              </a:ext>
            </a:extLst>
          </p:cNvPr>
          <p:cNvCxnSpPr>
            <a:cxnSpLocks/>
          </p:cNvCxnSpPr>
          <p:nvPr/>
        </p:nvCxnSpPr>
        <p:spPr>
          <a:xfrm>
            <a:off x="523418" y="2236223"/>
            <a:ext cx="11082528" cy="1"/>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A85245-41EC-EF7E-113A-26213FD28672}"/>
              </a:ext>
            </a:extLst>
          </p:cNvPr>
          <p:cNvCxnSpPr>
            <a:cxnSpLocks/>
          </p:cNvCxnSpPr>
          <p:nvPr/>
        </p:nvCxnSpPr>
        <p:spPr>
          <a:xfrm>
            <a:off x="511420" y="3281865"/>
            <a:ext cx="11082528" cy="1"/>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01811DE-C7A6-A5C3-C891-1F066EF72F1D}"/>
              </a:ext>
            </a:extLst>
          </p:cNvPr>
          <p:cNvCxnSpPr>
            <a:cxnSpLocks/>
          </p:cNvCxnSpPr>
          <p:nvPr/>
        </p:nvCxnSpPr>
        <p:spPr>
          <a:xfrm>
            <a:off x="465257" y="2674878"/>
            <a:ext cx="11082528" cy="1"/>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B65654D-C9FD-F881-6C10-C31AC9F82554}"/>
              </a:ext>
            </a:extLst>
          </p:cNvPr>
          <p:cNvCxnSpPr>
            <a:cxnSpLocks/>
          </p:cNvCxnSpPr>
          <p:nvPr/>
        </p:nvCxnSpPr>
        <p:spPr>
          <a:xfrm>
            <a:off x="496589" y="3796528"/>
            <a:ext cx="11082528" cy="1"/>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4" name="Rectangle: Rounded Corners 157">
            <a:extLst>
              <a:ext uri="{FF2B5EF4-FFF2-40B4-BE49-F238E27FC236}">
                <a16:creationId xmlns:a16="http://schemas.microsoft.com/office/drawing/2014/main" id="{E5967787-8EAB-A7B5-7AFF-6BE1B0A8517F}"/>
              </a:ext>
            </a:extLst>
          </p:cNvPr>
          <p:cNvSpPr>
            <a:spLocks/>
          </p:cNvSpPr>
          <p:nvPr/>
        </p:nvSpPr>
        <p:spPr>
          <a:xfrm>
            <a:off x="1885707" y="3945979"/>
            <a:ext cx="3749333" cy="45719"/>
          </a:xfrm>
          <a:prstGeom prst="round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Rectangle: Rounded Corners 157">
            <a:extLst>
              <a:ext uri="{FF2B5EF4-FFF2-40B4-BE49-F238E27FC236}">
                <a16:creationId xmlns:a16="http://schemas.microsoft.com/office/drawing/2014/main" id="{5C92BA23-67BC-9F6E-337B-6E24BA5E07BF}"/>
              </a:ext>
            </a:extLst>
          </p:cNvPr>
          <p:cNvSpPr>
            <a:spLocks/>
          </p:cNvSpPr>
          <p:nvPr/>
        </p:nvSpPr>
        <p:spPr>
          <a:xfrm>
            <a:off x="1858979" y="4996599"/>
            <a:ext cx="3749333" cy="45719"/>
          </a:xfrm>
          <a:prstGeom prst="round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36" name="Straight Connector 35">
            <a:extLst>
              <a:ext uri="{FF2B5EF4-FFF2-40B4-BE49-F238E27FC236}">
                <a16:creationId xmlns:a16="http://schemas.microsoft.com/office/drawing/2014/main" id="{9AA3B792-1700-86D9-A640-16F5939D1F0A}"/>
              </a:ext>
            </a:extLst>
          </p:cNvPr>
          <p:cNvCxnSpPr>
            <a:cxnSpLocks/>
          </p:cNvCxnSpPr>
          <p:nvPr/>
        </p:nvCxnSpPr>
        <p:spPr>
          <a:xfrm>
            <a:off x="504792" y="5381137"/>
            <a:ext cx="11082528" cy="1"/>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EE2CC53-3E52-91EF-B62C-9DBD9B9C7E67}"/>
              </a:ext>
            </a:extLst>
          </p:cNvPr>
          <p:cNvCxnSpPr>
            <a:cxnSpLocks/>
          </p:cNvCxnSpPr>
          <p:nvPr/>
        </p:nvCxnSpPr>
        <p:spPr>
          <a:xfrm>
            <a:off x="513359" y="4644100"/>
            <a:ext cx="11082528" cy="1"/>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9CC8113-0272-C8CC-4ED6-1B26D378F830}"/>
              </a:ext>
            </a:extLst>
          </p:cNvPr>
          <p:cNvCxnSpPr>
            <a:cxnSpLocks/>
          </p:cNvCxnSpPr>
          <p:nvPr/>
        </p:nvCxnSpPr>
        <p:spPr>
          <a:xfrm>
            <a:off x="487826" y="4165873"/>
            <a:ext cx="11082528" cy="1"/>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A4F99A6-BF52-0AB2-611A-495864BCAE27}"/>
              </a:ext>
            </a:extLst>
          </p:cNvPr>
          <p:cNvSpPr txBox="1"/>
          <p:nvPr/>
        </p:nvSpPr>
        <p:spPr>
          <a:xfrm>
            <a:off x="6049926" y="4500191"/>
            <a:ext cx="0" cy="0"/>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DK" sz="1600" b="0" i="0" u="none" strike="noStrike" kern="1200" cap="none" spc="0" normalizeH="0" baseline="0" noProof="0">
              <a:ln>
                <a:noFill/>
              </a:ln>
              <a:solidFill>
                <a:srgbClr val="000000"/>
              </a:solidFill>
              <a:effectLst/>
              <a:uLnTx/>
              <a:uFillTx/>
              <a:latin typeface="Arial"/>
              <a:ea typeface="+mn-ea"/>
              <a:cs typeface="+mn-cs"/>
            </a:endParaRPr>
          </a:p>
        </p:txBody>
      </p:sp>
      <p:sp>
        <p:nvSpPr>
          <p:cNvPr id="48" name="TextBox 47">
            <a:extLst>
              <a:ext uri="{FF2B5EF4-FFF2-40B4-BE49-F238E27FC236}">
                <a16:creationId xmlns:a16="http://schemas.microsoft.com/office/drawing/2014/main" id="{97B010DC-4A3C-A3AE-ED48-9CDED16A73DF}"/>
              </a:ext>
            </a:extLst>
          </p:cNvPr>
          <p:cNvSpPr txBox="1"/>
          <p:nvPr/>
        </p:nvSpPr>
        <p:spPr>
          <a:xfrm>
            <a:off x="5901070" y="4393865"/>
            <a:ext cx="0" cy="0"/>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DK" sz="1600" b="0" i="0" u="none" strike="noStrike" kern="1200" cap="none" spc="0" normalizeH="0" baseline="0" noProof="0">
              <a:ln>
                <a:noFill/>
              </a:ln>
              <a:solidFill>
                <a:srgbClr val="000000"/>
              </a:solidFill>
              <a:effectLst/>
              <a:uLnTx/>
              <a:uFillTx/>
              <a:latin typeface="Arial"/>
              <a:ea typeface="+mn-ea"/>
              <a:cs typeface="+mn-cs"/>
            </a:endParaRPr>
          </a:p>
        </p:txBody>
      </p:sp>
      <p:sp>
        <p:nvSpPr>
          <p:cNvPr id="49" name="TextBox 48">
            <a:extLst>
              <a:ext uri="{FF2B5EF4-FFF2-40B4-BE49-F238E27FC236}">
                <a16:creationId xmlns:a16="http://schemas.microsoft.com/office/drawing/2014/main" id="{ADD304CE-2C70-C4EE-5219-D0AA0F3D4D17}"/>
              </a:ext>
            </a:extLst>
          </p:cNvPr>
          <p:cNvSpPr txBox="1"/>
          <p:nvPr/>
        </p:nvSpPr>
        <p:spPr>
          <a:xfrm>
            <a:off x="5772741" y="4203495"/>
            <a:ext cx="5814579" cy="41872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Established in 1986. Pharmaceuticals and non-pharmaceutical items, medical supplies, contraceptives and radiological supplies. 840 Product-Item list based on consolidated demand and to lower cost and increase quality. Demand driven and cost-effective strategy</a:t>
            </a:r>
            <a:r>
              <a:rPr kumimoji="0" lang="en-GB" sz="9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a:t>
            </a:r>
            <a:r>
              <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a:t>
            </a:r>
            <a:r>
              <a:rPr kumimoji="0" lang="en-GB" sz="9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(’00s of items)</a:t>
            </a:r>
            <a:endParaRPr kumimoji="0" lang="en-GB"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38" name="Straight Connector 37">
            <a:extLst>
              <a:ext uri="{FF2B5EF4-FFF2-40B4-BE49-F238E27FC236}">
                <a16:creationId xmlns:a16="http://schemas.microsoft.com/office/drawing/2014/main" id="{C8063DB7-1D53-3A3D-346C-798EDAFD3A8C}"/>
              </a:ext>
            </a:extLst>
          </p:cNvPr>
          <p:cNvCxnSpPr>
            <a:cxnSpLocks/>
          </p:cNvCxnSpPr>
          <p:nvPr/>
        </p:nvCxnSpPr>
        <p:spPr>
          <a:xfrm>
            <a:off x="523418" y="5862184"/>
            <a:ext cx="11082528" cy="1"/>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4442F6C-A896-AE1E-A7B8-3AE02850F373}"/>
              </a:ext>
            </a:extLst>
          </p:cNvPr>
          <p:cNvSpPr txBox="1"/>
          <p:nvPr/>
        </p:nvSpPr>
        <p:spPr>
          <a:xfrm>
            <a:off x="5774554" y="2017695"/>
            <a:ext cx="5712682" cy="1395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900" b="0" i="0" u="none" strike="noStrike" kern="1200" cap="none" spc="0" normalizeH="0" baseline="0" noProof="0">
                <a:ln>
                  <a:noFill/>
                </a:ln>
                <a:solidFill>
                  <a:srgbClr val="000000"/>
                </a:solidFill>
                <a:effectLst/>
                <a:uLnTx/>
                <a:uFillTx/>
                <a:latin typeface="Arial"/>
                <a:ea typeface="+mn-ea"/>
                <a:cs typeface="Arial"/>
              </a:rPr>
              <a:t>Established in 2008. Focused on essential medicines and health technologies </a:t>
            </a:r>
            <a:r>
              <a:rPr kumimoji="0" lang="en-GB" sz="900" b="0" i="1" u="none" strike="noStrike" kern="1200" cap="none" spc="0" normalizeH="0" baseline="0" noProof="0">
                <a:ln>
                  <a:noFill/>
                </a:ln>
                <a:solidFill>
                  <a:srgbClr val="000000"/>
                </a:solidFill>
                <a:effectLst/>
                <a:uLnTx/>
                <a:uFillTx/>
                <a:latin typeface="Arial"/>
                <a:ea typeface="+mn-ea"/>
                <a:cs typeface="Arial"/>
              </a:rPr>
              <a:t>(’00s to ‘000s of items)</a:t>
            </a:r>
          </a:p>
        </p:txBody>
      </p:sp>
      <p:sp>
        <p:nvSpPr>
          <p:cNvPr id="54" name="Rectangle: Rounded Corners 45">
            <a:extLst>
              <a:ext uri="{FF2B5EF4-FFF2-40B4-BE49-F238E27FC236}">
                <a16:creationId xmlns:a16="http://schemas.microsoft.com/office/drawing/2014/main" id="{24767964-0D8A-5885-D9D8-BC6F5171D01A}"/>
              </a:ext>
            </a:extLst>
          </p:cNvPr>
          <p:cNvSpPr>
            <a:spLocks/>
          </p:cNvSpPr>
          <p:nvPr/>
        </p:nvSpPr>
        <p:spPr>
          <a:xfrm>
            <a:off x="1885705" y="1736183"/>
            <a:ext cx="3749333" cy="45719"/>
          </a:xfrm>
          <a:prstGeom prst="round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 name="TextBox 57">
            <a:extLst>
              <a:ext uri="{FF2B5EF4-FFF2-40B4-BE49-F238E27FC236}">
                <a16:creationId xmlns:a16="http://schemas.microsoft.com/office/drawing/2014/main" id="{BBB1D4BC-B074-C7F0-132E-5575AD207BBF}"/>
              </a:ext>
            </a:extLst>
          </p:cNvPr>
          <p:cNvSpPr txBox="1"/>
          <p:nvPr/>
        </p:nvSpPr>
        <p:spPr>
          <a:xfrm>
            <a:off x="5772150" y="1652768"/>
            <a:ext cx="5847792"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900" b="0" i="0" u="none" strike="noStrike" kern="1200" cap="none" spc="0" normalizeH="0" baseline="0" noProof="0">
                <a:ln>
                  <a:noFill/>
                </a:ln>
                <a:solidFill>
                  <a:srgbClr val="000000"/>
                </a:solidFill>
                <a:effectLst/>
                <a:uLnTx/>
                <a:uFillTx/>
                <a:latin typeface="Arial"/>
                <a:ea typeface="+mn-ea"/>
                <a:cs typeface="Arial"/>
              </a:rPr>
              <a:t>Established in 2020. Covid-19 products only: Vaccines, PPE and IPC, Diagnostics, Medicines, Medical Equipment </a:t>
            </a:r>
            <a:r>
              <a:rPr kumimoji="0" lang="en-GB" sz="900" b="0" i="1" u="none" strike="noStrike" kern="1200" cap="none" spc="0" normalizeH="0" baseline="0" noProof="0">
                <a:ln>
                  <a:noFill/>
                </a:ln>
                <a:solidFill>
                  <a:srgbClr val="000000"/>
                </a:solidFill>
                <a:effectLst/>
                <a:uLnTx/>
                <a:uFillTx/>
                <a:latin typeface="Arial"/>
                <a:ea typeface="+mn-ea"/>
                <a:cs typeface="Arial"/>
              </a:rPr>
              <a:t>(’00s of items)</a:t>
            </a:r>
          </a:p>
        </p:txBody>
      </p:sp>
      <p:pic>
        <p:nvPicPr>
          <p:cNvPr id="5" name="Graphic 4" descr="Stop with solid fill">
            <a:extLst>
              <a:ext uri="{FF2B5EF4-FFF2-40B4-BE49-F238E27FC236}">
                <a16:creationId xmlns:a16="http://schemas.microsoft.com/office/drawing/2014/main" id="{C22C91BA-4FB6-D206-1D4D-B3CE3D573C2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042977" y="1618382"/>
            <a:ext cx="283798" cy="283798"/>
          </a:xfrm>
          <a:prstGeom prst="rect">
            <a:avLst/>
          </a:prstGeom>
        </p:spPr>
      </p:pic>
      <p:pic>
        <p:nvPicPr>
          <p:cNvPr id="6" name="Graphic 5" descr="Stop with solid fill">
            <a:extLst>
              <a:ext uri="{FF2B5EF4-FFF2-40B4-BE49-F238E27FC236}">
                <a16:creationId xmlns:a16="http://schemas.microsoft.com/office/drawing/2014/main" id="{79E32A5D-85B4-9449-2933-2055B775155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862641" y="1908665"/>
            <a:ext cx="283798" cy="283798"/>
          </a:xfrm>
          <a:prstGeom prst="rect">
            <a:avLst/>
          </a:prstGeom>
        </p:spPr>
      </p:pic>
      <p:pic>
        <p:nvPicPr>
          <p:cNvPr id="8" name="Graphic 7" descr="Stop with solid fill">
            <a:extLst>
              <a:ext uri="{FF2B5EF4-FFF2-40B4-BE49-F238E27FC236}">
                <a16:creationId xmlns:a16="http://schemas.microsoft.com/office/drawing/2014/main" id="{0BA426E3-B12D-53D7-8D17-BE9F4E5C34E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350930" y="2335373"/>
            <a:ext cx="283798" cy="283798"/>
          </a:xfrm>
          <a:prstGeom prst="rect">
            <a:avLst/>
          </a:prstGeom>
        </p:spPr>
      </p:pic>
      <p:pic>
        <p:nvPicPr>
          <p:cNvPr id="9" name="Graphic 8" descr="Stop with solid fill">
            <a:extLst>
              <a:ext uri="{FF2B5EF4-FFF2-40B4-BE49-F238E27FC236}">
                <a16:creationId xmlns:a16="http://schemas.microsoft.com/office/drawing/2014/main" id="{B961CA7B-1A7B-841D-B84F-8CFD84E0118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153376" y="2808337"/>
            <a:ext cx="283798" cy="283798"/>
          </a:xfrm>
          <a:prstGeom prst="rect">
            <a:avLst/>
          </a:prstGeom>
        </p:spPr>
      </p:pic>
      <p:pic>
        <p:nvPicPr>
          <p:cNvPr id="10" name="Graphic 9" descr="Stop with solid fill">
            <a:extLst>
              <a:ext uri="{FF2B5EF4-FFF2-40B4-BE49-F238E27FC236}">
                <a16:creationId xmlns:a16="http://schemas.microsoft.com/office/drawing/2014/main" id="{72EEC32C-96F1-3AE8-FEB3-2CFB4C5478F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802452" y="3413700"/>
            <a:ext cx="283798" cy="283798"/>
          </a:xfrm>
          <a:prstGeom prst="rect">
            <a:avLst/>
          </a:prstGeom>
        </p:spPr>
      </p:pic>
      <p:pic>
        <p:nvPicPr>
          <p:cNvPr id="11" name="Graphic 10" descr="Stop with solid fill">
            <a:extLst>
              <a:ext uri="{FF2B5EF4-FFF2-40B4-BE49-F238E27FC236}">
                <a16:creationId xmlns:a16="http://schemas.microsoft.com/office/drawing/2014/main" id="{30F2B81B-99E8-B212-0E3A-DE05BCC347E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046757" y="3821697"/>
            <a:ext cx="283798" cy="283798"/>
          </a:xfrm>
          <a:prstGeom prst="rect">
            <a:avLst/>
          </a:prstGeom>
        </p:spPr>
      </p:pic>
      <p:sp>
        <p:nvSpPr>
          <p:cNvPr id="12" name="TextBox 11">
            <a:extLst>
              <a:ext uri="{FF2B5EF4-FFF2-40B4-BE49-F238E27FC236}">
                <a16:creationId xmlns:a16="http://schemas.microsoft.com/office/drawing/2014/main" id="{97581D5B-3E9D-29EA-8295-62E1AE2B5F59}"/>
              </a:ext>
            </a:extLst>
          </p:cNvPr>
          <p:cNvSpPr txBox="1">
            <a:spLocks/>
          </p:cNvSpPr>
          <p:nvPr/>
        </p:nvSpPr>
        <p:spPr>
          <a:xfrm>
            <a:off x="3309492" y="1380125"/>
            <a:ext cx="863596" cy="1384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en-GB" sz="900" b="0" i="0" u="none" strike="noStrike" kern="1200" cap="none" spc="0" normalizeH="0" baseline="0" noProof="0">
                <a:ln>
                  <a:noFill/>
                </a:ln>
                <a:solidFill>
                  <a:srgbClr val="000000"/>
                </a:solidFill>
                <a:effectLst/>
                <a:uLnTx/>
                <a:uFillTx/>
                <a:latin typeface="Arial"/>
                <a:ea typeface="+mn-ea"/>
                <a:cs typeface="Arial"/>
              </a:rPr>
              <a:t>(’000s of items)</a:t>
            </a:r>
            <a:endPar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pic>
        <p:nvPicPr>
          <p:cNvPr id="13" name="Graphic 12" descr="Stop with solid fill">
            <a:extLst>
              <a:ext uri="{FF2B5EF4-FFF2-40B4-BE49-F238E27FC236}">
                <a16:creationId xmlns:a16="http://schemas.microsoft.com/office/drawing/2014/main" id="{FFAF4B16-36E0-9C41-56C7-09E5AAE317E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046629" y="4276226"/>
            <a:ext cx="283798" cy="283798"/>
          </a:xfrm>
          <a:prstGeom prst="rect">
            <a:avLst/>
          </a:prstGeom>
        </p:spPr>
      </p:pic>
      <p:pic>
        <p:nvPicPr>
          <p:cNvPr id="14" name="Graphic 13" descr="Stop with solid fill">
            <a:extLst>
              <a:ext uri="{FF2B5EF4-FFF2-40B4-BE49-F238E27FC236}">
                <a16:creationId xmlns:a16="http://schemas.microsoft.com/office/drawing/2014/main" id="{1E5A0594-C9F4-9CCC-0ECA-85561EA6831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304116" y="6077751"/>
            <a:ext cx="283798" cy="283798"/>
          </a:xfrm>
          <a:prstGeom prst="rect">
            <a:avLst/>
          </a:prstGeom>
        </p:spPr>
      </p:pic>
      <p:pic>
        <p:nvPicPr>
          <p:cNvPr id="15" name="Graphic 14" descr="Stop with solid fill">
            <a:extLst>
              <a:ext uri="{FF2B5EF4-FFF2-40B4-BE49-F238E27FC236}">
                <a16:creationId xmlns:a16="http://schemas.microsoft.com/office/drawing/2014/main" id="{4A8A7798-5D8E-855C-7939-0EBBB8227A9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321827" y="4871399"/>
            <a:ext cx="283798" cy="283798"/>
          </a:xfrm>
          <a:prstGeom prst="rect">
            <a:avLst/>
          </a:prstGeom>
        </p:spPr>
      </p:pic>
      <p:pic>
        <p:nvPicPr>
          <p:cNvPr id="17" name="Graphic 16" descr="Stop with solid fill">
            <a:extLst>
              <a:ext uri="{FF2B5EF4-FFF2-40B4-BE49-F238E27FC236}">
                <a16:creationId xmlns:a16="http://schemas.microsoft.com/office/drawing/2014/main" id="{649C57F2-F137-676E-6BBF-9EC829C2E1F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031928" y="5466066"/>
            <a:ext cx="283798" cy="283798"/>
          </a:xfrm>
          <a:prstGeom prst="rect">
            <a:avLst/>
          </a:prstGeom>
        </p:spPr>
      </p:pic>
      <p:pic>
        <p:nvPicPr>
          <p:cNvPr id="19" name="Graphic 18" descr="Magnifying glass with solid fill">
            <a:extLst>
              <a:ext uri="{FF2B5EF4-FFF2-40B4-BE49-F238E27FC236}">
                <a16:creationId xmlns:a16="http://schemas.microsoft.com/office/drawing/2014/main" id="{09F09EC0-EAE3-B680-C871-F1A2A5AFB36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264596" y="1282118"/>
            <a:ext cx="232833" cy="232833"/>
          </a:xfrm>
          <a:prstGeom prst="rect">
            <a:avLst/>
          </a:prstGeom>
        </p:spPr>
      </p:pic>
      <p:sp>
        <p:nvSpPr>
          <p:cNvPr id="22" name="TextBox 21">
            <a:extLst>
              <a:ext uri="{FF2B5EF4-FFF2-40B4-BE49-F238E27FC236}">
                <a16:creationId xmlns:a16="http://schemas.microsoft.com/office/drawing/2014/main" id="{3D3A30C2-C154-7BD5-CB98-EEF317A51AD2}"/>
              </a:ext>
            </a:extLst>
          </p:cNvPr>
          <p:cNvSpPr txBox="1">
            <a:spLocks/>
          </p:cNvSpPr>
          <p:nvPr/>
        </p:nvSpPr>
        <p:spPr>
          <a:xfrm>
            <a:off x="8608136" y="1276979"/>
            <a:ext cx="1324024"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en-GB" sz="800" b="0" i="0" u="none" strike="noStrike" kern="1200" cap="none" spc="0" normalizeH="0" baseline="0" noProof="0">
                <a:ln>
                  <a:noFill/>
                </a:ln>
                <a:solidFill>
                  <a:srgbClr val="000000"/>
                </a:solidFill>
                <a:effectLst/>
                <a:uLnTx/>
                <a:uFillTx/>
                <a:latin typeface="Arial"/>
                <a:ea typeface="+mn-ea"/>
                <a:cs typeface="Arial"/>
              </a:rPr>
              <a:t>PPM has a scientific/ advisory group on products</a:t>
            </a: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pic>
        <p:nvPicPr>
          <p:cNvPr id="24" name="Graphic 23" descr="Warehouse with solid fill">
            <a:extLst>
              <a:ext uri="{FF2B5EF4-FFF2-40B4-BE49-F238E27FC236}">
                <a16:creationId xmlns:a16="http://schemas.microsoft.com/office/drawing/2014/main" id="{BF57FE5B-04C9-5DE5-0A61-DABDB0027F9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959142" y="1270791"/>
            <a:ext cx="232833" cy="232833"/>
          </a:xfrm>
          <a:prstGeom prst="rect">
            <a:avLst/>
          </a:prstGeom>
        </p:spPr>
      </p:pic>
      <p:sp>
        <p:nvSpPr>
          <p:cNvPr id="25" name="TextBox 24">
            <a:extLst>
              <a:ext uri="{FF2B5EF4-FFF2-40B4-BE49-F238E27FC236}">
                <a16:creationId xmlns:a16="http://schemas.microsoft.com/office/drawing/2014/main" id="{34969736-457E-B1E4-D785-37394220DBF5}"/>
              </a:ext>
            </a:extLst>
          </p:cNvPr>
          <p:cNvSpPr txBox="1">
            <a:spLocks/>
          </p:cNvSpPr>
          <p:nvPr/>
        </p:nvSpPr>
        <p:spPr>
          <a:xfrm>
            <a:off x="10246330" y="1367839"/>
            <a:ext cx="1324024" cy="12311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en-GB" sz="800" b="0" i="0" u="none" strike="noStrike" kern="1200" cap="none" spc="0" normalizeH="0" baseline="0" noProof="0">
                <a:ln>
                  <a:noFill/>
                </a:ln>
                <a:solidFill>
                  <a:srgbClr val="000000"/>
                </a:solidFill>
                <a:effectLst/>
                <a:uLnTx/>
                <a:uFillTx/>
                <a:latin typeface="Arial"/>
                <a:ea typeface="+mn-ea"/>
                <a:cs typeface="Arial"/>
              </a:rPr>
              <a:t>PPM stockpiles products</a:t>
            </a: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pic>
        <p:nvPicPr>
          <p:cNvPr id="26" name="Graphic 25" descr="Magnifying glass with solid fill">
            <a:extLst>
              <a:ext uri="{FF2B5EF4-FFF2-40B4-BE49-F238E27FC236}">
                <a16:creationId xmlns:a16="http://schemas.microsoft.com/office/drawing/2014/main" id="{5951DA11-2BCF-6B7F-3C90-EBA0B6A6B92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403273" y="3584782"/>
            <a:ext cx="232833" cy="232833"/>
          </a:xfrm>
          <a:prstGeom prst="rect">
            <a:avLst/>
          </a:prstGeom>
        </p:spPr>
      </p:pic>
      <p:pic>
        <p:nvPicPr>
          <p:cNvPr id="27" name="Graphic 26" descr="Warehouse with solid fill">
            <a:extLst>
              <a:ext uri="{FF2B5EF4-FFF2-40B4-BE49-F238E27FC236}">
                <a16:creationId xmlns:a16="http://schemas.microsoft.com/office/drawing/2014/main" id="{0CA1ABC5-E239-E878-A43B-68D6A2591C8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642424" y="3555198"/>
            <a:ext cx="232833" cy="232833"/>
          </a:xfrm>
          <a:prstGeom prst="rect">
            <a:avLst/>
          </a:prstGeom>
        </p:spPr>
      </p:pic>
      <p:pic>
        <p:nvPicPr>
          <p:cNvPr id="32" name="Graphic 31" descr="Magnifying glass with solid fill">
            <a:extLst>
              <a:ext uri="{FF2B5EF4-FFF2-40B4-BE49-F238E27FC236}">
                <a16:creationId xmlns:a16="http://schemas.microsoft.com/office/drawing/2014/main" id="{02CDA4EE-BC25-3E90-01A5-F589D03F1C8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342370" y="5134556"/>
            <a:ext cx="232833" cy="232833"/>
          </a:xfrm>
          <a:prstGeom prst="rect">
            <a:avLst/>
          </a:prstGeom>
        </p:spPr>
      </p:pic>
      <p:pic>
        <p:nvPicPr>
          <p:cNvPr id="33" name="Graphic 32" descr="Warehouse with solid fill">
            <a:extLst>
              <a:ext uri="{FF2B5EF4-FFF2-40B4-BE49-F238E27FC236}">
                <a16:creationId xmlns:a16="http://schemas.microsoft.com/office/drawing/2014/main" id="{2DB32438-3932-DD4B-F2EA-209905C072D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581521" y="5104972"/>
            <a:ext cx="232833" cy="232833"/>
          </a:xfrm>
          <a:prstGeom prst="rect">
            <a:avLst/>
          </a:prstGeom>
        </p:spPr>
      </p:pic>
      <p:sp>
        <p:nvSpPr>
          <p:cNvPr id="37" name="TextBox 36">
            <a:extLst>
              <a:ext uri="{FF2B5EF4-FFF2-40B4-BE49-F238E27FC236}">
                <a16:creationId xmlns:a16="http://schemas.microsoft.com/office/drawing/2014/main" id="{4576A47E-1445-4601-8403-6166A82CB35D}"/>
              </a:ext>
            </a:extLst>
          </p:cNvPr>
          <p:cNvSpPr txBox="1"/>
          <p:nvPr/>
        </p:nvSpPr>
        <p:spPr>
          <a:xfrm>
            <a:off x="929480" y="2549292"/>
            <a:ext cx="1607123" cy="215444"/>
          </a:xfrm>
          <a:prstGeom prst="rect">
            <a:avLst/>
          </a:prstGeom>
          <a:solidFill>
            <a:schemeClr val="accent4">
              <a:lumMod val="20000"/>
              <a:lumOff val="80000"/>
            </a:schemeClr>
          </a:solidFill>
          <a:ln w="6350">
            <a:noFill/>
            <a:miter lim="800000"/>
          </a:ln>
        </p:spPr>
        <p:txBody>
          <a:bodyPr wrap="square">
            <a:spAutoFit/>
          </a:bodyPr>
          <a:lstStyle/>
          <a:p>
            <a:pPr marL="0" marR="0" lvl="0" indent="0" algn="l" defTabSz="914400" rtl="0" eaLnBrk="1" fontAlgn="auto" latinLnBrk="0" hangingPunct="1">
              <a:lnSpc>
                <a:spcPct val="100000"/>
              </a:lnSpc>
              <a:spcBef>
                <a:spcPts val="300"/>
              </a:spcBef>
              <a:spcAft>
                <a:spcPts val="300"/>
              </a:spcAft>
              <a:buClr>
                <a:srgbClr val="000000"/>
              </a:buClr>
              <a:buSzPct val="100000"/>
              <a:buFontTx/>
              <a:buNone/>
              <a:tabLst/>
              <a:defRPr/>
            </a:pPr>
            <a:r>
              <a:rPr kumimoji="0" lang="en-GB" sz="8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ECOWAS is in start-up phase</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40" name="TextBox 39">
            <a:extLst>
              <a:ext uri="{FF2B5EF4-FFF2-40B4-BE49-F238E27FC236}">
                <a16:creationId xmlns:a16="http://schemas.microsoft.com/office/drawing/2014/main" id="{9AB5CDEE-2A0C-9BFC-CAA5-3A8F9E0F8308}"/>
              </a:ext>
            </a:extLst>
          </p:cNvPr>
          <p:cNvSpPr txBox="1"/>
          <p:nvPr/>
        </p:nvSpPr>
        <p:spPr>
          <a:xfrm>
            <a:off x="889021" y="6283582"/>
            <a:ext cx="1607123" cy="215444"/>
          </a:xfrm>
          <a:prstGeom prst="rect">
            <a:avLst/>
          </a:prstGeom>
          <a:solidFill>
            <a:schemeClr val="accent4">
              <a:lumMod val="20000"/>
              <a:lumOff val="80000"/>
            </a:schemeClr>
          </a:solidFill>
          <a:ln w="6350">
            <a:noFill/>
            <a:miter lim="800000"/>
          </a:ln>
        </p:spPr>
        <p:txBody>
          <a:bodyPr wrap="square">
            <a:spAutoFit/>
          </a:bodyPr>
          <a:lstStyle/>
          <a:p>
            <a:pPr marL="0" marR="0" lvl="0" indent="0" algn="l" defTabSz="914400" rtl="0" eaLnBrk="1" fontAlgn="auto" latinLnBrk="0" hangingPunct="1">
              <a:lnSpc>
                <a:spcPct val="100000"/>
              </a:lnSpc>
              <a:spcBef>
                <a:spcPts val="300"/>
              </a:spcBef>
              <a:spcAft>
                <a:spcPts val="300"/>
              </a:spcAft>
              <a:buClr>
                <a:srgbClr val="000000"/>
              </a:buClr>
              <a:buSzPct val="100000"/>
              <a:buFontTx/>
              <a:buNone/>
              <a:tabLst/>
              <a:defRPr/>
            </a:pPr>
            <a:r>
              <a:rPr kumimoji="0" lang="en-GB" sz="8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UNECA is in start-up phase</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77641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Object 6" hidden="1">
            <a:extLst>
              <a:ext uri="{FF2B5EF4-FFF2-40B4-BE49-F238E27FC236}">
                <a16:creationId xmlns:a16="http://schemas.microsoft.com/office/drawing/2014/main" id="{47918B62-B491-4B02-A1F7-6A1564A3A9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56" name="Object 6" hidden="1">
                        <a:extLst>
                          <a:ext uri="{FF2B5EF4-FFF2-40B4-BE49-F238E27FC236}">
                            <a16:creationId xmlns:a16="http://schemas.microsoft.com/office/drawing/2014/main" id="{47918B62-B491-4B02-A1F7-6A1564A3A96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cxnSp>
        <p:nvCxnSpPr>
          <p:cNvPr id="153" name="Straight Connector 152">
            <a:extLst>
              <a:ext uri="{FF2B5EF4-FFF2-40B4-BE49-F238E27FC236}">
                <a16:creationId xmlns:a16="http://schemas.microsoft.com/office/drawing/2014/main" id="{B2485CD1-8B31-44ED-96F3-62565BC0C6E0}"/>
              </a:ext>
            </a:extLst>
          </p:cNvPr>
          <p:cNvCxnSpPr>
            <a:cxnSpLocks/>
          </p:cNvCxnSpPr>
          <p:nvPr/>
        </p:nvCxnSpPr>
        <p:spPr>
          <a:xfrm>
            <a:off x="608259" y="1607677"/>
            <a:ext cx="11082528" cy="1"/>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8FB0D68F-9B84-429D-836C-721186028741}"/>
              </a:ext>
            </a:extLst>
          </p:cNvPr>
          <p:cNvSpPr txBox="1">
            <a:spLocks/>
          </p:cNvSpPr>
          <p:nvPr/>
        </p:nvSpPr>
        <p:spPr>
          <a:xfrm>
            <a:off x="902455" y="1843206"/>
            <a:ext cx="1607123" cy="29066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UNICEF</a:t>
            </a:r>
          </a:p>
        </p:txBody>
      </p:sp>
      <p:sp>
        <p:nvSpPr>
          <p:cNvPr id="186" name="TrackerNum 11">
            <a:extLst>
              <a:ext uri="{FF2B5EF4-FFF2-40B4-BE49-F238E27FC236}">
                <a16:creationId xmlns:a16="http://schemas.microsoft.com/office/drawing/2014/main" id="{64538904-9043-4B20-8FAA-89FCE2E0E44B}"/>
              </a:ext>
            </a:extLst>
          </p:cNvPr>
          <p:cNvSpPr>
            <a:spLocks/>
          </p:cNvSpPr>
          <p:nvPr>
            <p:custDataLst>
              <p:tags r:id="rId2"/>
            </p:custDataLst>
          </p:nvPr>
        </p:nvSpPr>
        <p:spPr>
          <a:xfrm>
            <a:off x="615445" y="1833688"/>
            <a:ext cx="182641" cy="182641"/>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panose="020B0604020202020204"/>
                <a:ea typeface="+mn-ea"/>
                <a:cs typeface="+mn-cs"/>
              </a:rPr>
              <a:t>xi</a:t>
            </a:r>
          </a:p>
        </p:txBody>
      </p:sp>
      <p:sp>
        <p:nvSpPr>
          <p:cNvPr id="187" name="TextBox 186">
            <a:extLst>
              <a:ext uri="{FF2B5EF4-FFF2-40B4-BE49-F238E27FC236}">
                <a16:creationId xmlns:a16="http://schemas.microsoft.com/office/drawing/2014/main" id="{CCB426F8-D6C8-439C-B946-B6536C757AAE}"/>
              </a:ext>
            </a:extLst>
          </p:cNvPr>
          <p:cNvSpPr txBox="1">
            <a:spLocks/>
          </p:cNvSpPr>
          <p:nvPr/>
        </p:nvSpPr>
        <p:spPr>
          <a:xfrm>
            <a:off x="902453" y="2320419"/>
            <a:ext cx="1607123" cy="29066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00" b="1"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wambo.org</a:t>
            </a:r>
            <a:r>
              <a:rPr kumimoji="0" lang="en-GB" sz="10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GB" sz="10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The Global Fund</a:t>
            </a:r>
          </a:p>
        </p:txBody>
      </p:sp>
      <p:sp>
        <p:nvSpPr>
          <p:cNvPr id="189" name="TrackerNum 11">
            <a:extLst>
              <a:ext uri="{FF2B5EF4-FFF2-40B4-BE49-F238E27FC236}">
                <a16:creationId xmlns:a16="http://schemas.microsoft.com/office/drawing/2014/main" id="{2957DAA8-668D-499D-8745-71FBD0C60E39}"/>
              </a:ext>
            </a:extLst>
          </p:cNvPr>
          <p:cNvSpPr>
            <a:spLocks/>
          </p:cNvSpPr>
          <p:nvPr>
            <p:custDataLst>
              <p:tags r:id="rId3"/>
            </p:custDataLst>
          </p:nvPr>
        </p:nvSpPr>
        <p:spPr>
          <a:xfrm>
            <a:off x="615445" y="2375307"/>
            <a:ext cx="182641" cy="182641"/>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panose="020B0604020202020204"/>
                <a:ea typeface="+mn-ea"/>
                <a:cs typeface="+mn-cs"/>
              </a:rPr>
              <a:t>xii</a:t>
            </a:r>
          </a:p>
        </p:txBody>
      </p:sp>
      <p:sp>
        <p:nvSpPr>
          <p:cNvPr id="217" name="TextBox 216">
            <a:extLst>
              <a:ext uri="{FF2B5EF4-FFF2-40B4-BE49-F238E27FC236}">
                <a16:creationId xmlns:a16="http://schemas.microsoft.com/office/drawing/2014/main" id="{7099F4FF-DFE8-4B95-B7F9-0DDBFCD318D2}"/>
              </a:ext>
            </a:extLst>
          </p:cNvPr>
          <p:cNvSpPr txBox="1">
            <a:spLocks/>
          </p:cNvSpPr>
          <p:nvPr/>
        </p:nvSpPr>
        <p:spPr>
          <a:xfrm>
            <a:off x="902455" y="2929357"/>
            <a:ext cx="1607123" cy="29066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WHO*</a:t>
            </a: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218" name="TrackerNum 11">
            <a:extLst>
              <a:ext uri="{FF2B5EF4-FFF2-40B4-BE49-F238E27FC236}">
                <a16:creationId xmlns:a16="http://schemas.microsoft.com/office/drawing/2014/main" id="{29836C13-A57C-43B4-8F34-D095C64F507A}"/>
              </a:ext>
            </a:extLst>
          </p:cNvPr>
          <p:cNvSpPr>
            <a:spLocks/>
          </p:cNvSpPr>
          <p:nvPr>
            <p:custDataLst>
              <p:tags r:id="rId4"/>
            </p:custDataLst>
          </p:nvPr>
        </p:nvSpPr>
        <p:spPr>
          <a:xfrm>
            <a:off x="615445" y="2918310"/>
            <a:ext cx="182641" cy="182641"/>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panose="020B0604020202020204"/>
                <a:ea typeface="+mn-ea"/>
                <a:cs typeface="+mn-cs"/>
              </a:rPr>
              <a:t>xiii</a:t>
            </a:r>
          </a:p>
        </p:txBody>
      </p:sp>
      <p:sp>
        <p:nvSpPr>
          <p:cNvPr id="43" name="TextBox 42">
            <a:extLst>
              <a:ext uri="{FF2B5EF4-FFF2-40B4-BE49-F238E27FC236}">
                <a16:creationId xmlns:a16="http://schemas.microsoft.com/office/drawing/2014/main" id="{33B25AF4-8D66-4C09-A41C-9225E14BAD1D}"/>
              </a:ext>
            </a:extLst>
          </p:cNvPr>
          <p:cNvSpPr txBox="1"/>
          <p:nvPr/>
        </p:nvSpPr>
        <p:spPr>
          <a:xfrm>
            <a:off x="5758989" y="1744923"/>
            <a:ext cx="5711178" cy="4154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Established PPM role in 1980’s. Vaccines, medicines, health technologies, nutrition supplies needed at the primary health care (PHC) level and based on UNICEF programmes. Emergency health kits and WASH supplies. (‘0,000s of items)</a:t>
            </a:r>
          </a:p>
        </p:txBody>
      </p:sp>
      <p:sp>
        <p:nvSpPr>
          <p:cNvPr id="64" name="TextBox 63">
            <a:extLst>
              <a:ext uri="{FF2B5EF4-FFF2-40B4-BE49-F238E27FC236}">
                <a16:creationId xmlns:a16="http://schemas.microsoft.com/office/drawing/2014/main" id="{94DFA2AC-E355-445D-A10F-3ED677868991}"/>
              </a:ext>
            </a:extLst>
          </p:cNvPr>
          <p:cNvSpPr txBox="1"/>
          <p:nvPr/>
        </p:nvSpPr>
        <p:spPr>
          <a:xfrm>
            <a:off x="5771201" y="2318596"/>
            <a:ext cx="580535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a:rPr>
              <a:t>Global fund was established in 2002, including its PPM. Wambo.org interface established in 2016. Health products to prevent, diagnose and treat HIV/AIDS, Malaria and TB. As well as opportunistic infections.</a:t>
            </a:r>
            <a:r>
              <a:rPr kumimoji="0" lang="en-GB" sz="900" b="0" i="0" u="none" strike="noStrike" kern="1200" cap="none" spc="0" normalizeH="0" baseline="0" noProof="0">
                <a:ln>
                  <a:noFill/>
                </a:ln>
                <a:solidFill>
                  <a:srgbClr val="000000"/>
                </a:solidFill>
                <a:effectLst/>
                <a:uLnTx/>
                <a:uFillTx/>
                <a:latin typeface="Arial"/>
                <a:ea typeface="+mn-ea"/>
                <a:cs typeface="Arial"/>
              </a:rPr>
              <a:t> (‘000s of items)</a:t>
            </a:r>
          </a:p>
        </p:txBody>
      </p:sp>
      <p:cxnSp>
        <p:nvCxnSpPr>
          <p:cNvPr id="139" name="Straight Arrow Connector 138">
            <a:extLst>
              <a:ext uri="{FF2B5EF4-FFF2-40B4-BE49-F238E27FC236}">
                <a16:creationId xmlns:a16="http://schemas.microsoft.com/office/drawing/2014/main" id="{993F7168-B4FC-42D9-B180-184EDAB146AB}"/>
              </a:ext>
            </a:extLst>
          </p:cNvPr>
          <p:cNvCxnSpPr>
            <a:cxnSpLocks/>
          </p:cNvCxnSpPr>
          <p:nvPr/>
        </p:nvCxnSpPr>
        <p:spPr>
          <a:xfrm>
            <a:off x="621084" y="6841555"/>
            <a:ext cx="11082528"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2CCF4F-E460-5B8E-7702-CE5AA734202F}"/>
              </a:ext>
            </a:extLst>
          </p:cNvPr>
          <p:cNvCxnSpPr>
            <a:cxnSpLocks/>
          </p:cNvCxnSpPr>
          <p:nvPr/>
        </p:nvCxnSpPr>
        <p:spPr>
          <a:xfrm>
            <a:off x="554736" y="3328048"/>
            <a:ext cx="11082528" cy="1"/>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Rectangle: Rounded Corners 157">
            <a:extLst>
              <a:ext uri="{FF2B5EF4-FFF2-40B4-BE49-F238E27FC236}">
                <a16:creationId xmlns:a16="http://schemas.microsoft.com/office/drawing/2014/main" id="{5D081F6C-4677-6CC9-A773-40889A4E031B}"/>
              </a:ext>
            </a:extLst>
          </p:cNvPr>
          <p:cNvSpPr>
            <a:spLocks/>
          </p:cNvSpPr>
          <p:nvPr/>
        </p:nvSpPr>
        <p:spPr>
          <a:xfrm>
            <a:off x="1774692" y="2449876"/>
            <a:ext cx="3749333" cy="45719"/>
          </a:xfrm>
          <a:prstGeom prst="round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Rectangle: Rounded Corners 157">
            <a:extLst>
              <a:ext uri="{FF2B5EF4-FFF2-40B4-BE49-F238E27FC236}">
                <a16:creationId xmlns:a16="http://schemas.microsoft.com/office/drawing/2014/main" id="{EB9BFFAD-00D3-8571-5566-3E122F7FCA77}"/>
              </a:ext>
            </a:extLst>
          </p:cNvPr>
          <p:cNvSpPr>
            <a:spLocks/>
          </p:cNvSpPr>
          <p:nvPr/>
        </p:nvSpPr>
        <p:spPr>
          <a:xfrm>
            <a:off x="1774693" y="1945909"/>
            <a:ext cx="3749333" cy="45719"/>
          </a:xfrm>
          <a:prstGeom prst="round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 name="Rectangle: Rounded Corners 157">
            <a:extLst>
              <a:ext uri="{FF2B5EF4-FFF2-40B4-BE49-F238E27FC236}">
                <a16:creationId xmlns:a16="http://schemas.microsoft.com/office/drawing/2014/main" id="{815781FB-F832-44BF-483B-61C121CC9467}"/>
              </a:ext>
            </a:extLst>
          </p:cNvPr>
          <p:cNvSpPr>
            <a:spLocks/>
          </p:cNvSpPr>
          <p:nvPr/>
        </p:nvSpPr>
        <p:spPr>
          <a:xfrm>
            <a:off x="1763163" y="3000190"/>
            <a:ext cx="3749333" cy="45719"/>
          </a:xfrm>
          <a:prstGeom prst="round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28" name="Straight Connector 27">
            <a:extLst>
              <a:ext uri="{FF2B5EF4-FFF2-40B4-BE49-F238E27FC236}">
                <a16:creationId xmlns:a16="http://schemas.microsoft.com/office/drawing/2014/main" id="{6CB453B9-E5BD-4B1B-AAF8-EAE7DB025137}"/>
              </a:ext>
            </a:extLst>
          </p:cNvPr>
          <p:cNvCxnSpPr>
            <a:cxnSpLocks/>
          </p:cNvCxnSpPr>
          <p:nvPr/>
        </p:nvCxnSpPr>
        <p:spPr>
          <a:xfrm>
            <a:off x="554736" y="2181350"/>
            <a:ext cx="11082528" cy="1"/>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5D69352-855D-0FC8-516A-3703F802D1F0}"/>
              </a:ext>
            </a:extLst>
          </p:cNvPr>
          <p:cNvCxnSpPr>
            <a:cxnSpLocks/>
          </p:cNvCxnSpPr>
          <p:nvPr/>
        </p:nvCxnSpPr>
        <p:spPr>
          <a:xfrm>
            <a:off x="554736" y="2704924"/>
            <a:ext cx="11082528" cy="1"/>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AF475AA-A5FD-B520-064E-3993951D00E4}"/>
              </a:ext>
            </a:extLst>
          </p:cNvPr>
          <p:cNvSpPr txBox="1"/>
          <p:nvPr/>
        </p:nvSpPr>
        <p:spPr>
          <a:xfrm>
            <a:off x="5771201" y="2745713"/>
            <a:ext cx="5711178"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Focused on health emergencies, including epidemic and pandemic prevention, preparedness and response. Including diseases and other hazards; and health emergencies as a part of humanitarian response. Emergency health and trauma kits. Surveillance and diagnostic supplies; essential medicines; WASH products</a:t>
            </a:r>
            <a:r>
              <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(’00s to ‘000s of items)</a:t>
            </a:r>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 name="2. Slide Title">
            <a:extLst>
              <a:ext uri="{FF2B5EF4-FFF2-40B4-BE49-F238E27FC236}">
                <a16:creationId xmlns:a16="http://schemas.microsoft.com/office/drawing/2014/main" id="{C5B1AFD9-DC47-6638-02CD-C2F2825F0305}"/>
              </a:ext>
            </a:extLst>
          </p:cNvPr>
          <p:cNvSpPr>
            <a:spLocks noGrp="1"/>
          </p:cNvSpPr>
          <p:nvPr>
            <p:ph type="title"/>
            <p:custDataLst>
              <p:tags r:id="rId5"/>
            </p:custDataLst>
          </p:nvPr>
        </p:nvSpPr>
        <p:spPr>
          <a:xfrm>
            <a:off x="444623" y="198984"/>
            <a:ext cx="5980699" cy="76944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GB" dirty="0"/>
              <a:t>Landscape Summary – Product Scope of Global PPMs</a:t>
            </a:r>
          </a:p>
        </p:txBody>
      </p:sp>
      <p:sp>
        <p:nvSpPr>
          <p:cNvPr id="5" name="TextBox 4">
            <a:extLst>
              <a:ext uri="{FF2B5EF4-FFF2-40B4-BE49-F238E27FC236}">
                <a16:creationId xmlns:a16="http://schemas.microsoft.com/office/drawing/2014/main" id="{3EA280C7-FFEF-0F13-1750-48724B9D5392}"/>
              </a:ext>
            </a:extLst>
          </p:cNvPr>
          <p:cNvSpPr txBox="1">
            <a:spLocks/>
          </p:cNvSpPr>
          <p:nvPr/>
        </p:nvSpPr>
        <p:spPr>
          <a:xfrm>
            <a:off x="5771201" y="1293347"/>
            <a:ext cx="5711178" cy="174401"/>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en-GB" sz="11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 of product scope</a:t>
            </a:r>
          </a:p>
        </p:txBody>
      </p:sp>
      <p:sp>
        <p:nvSpPr>
          <p:cNvPr id="7" name="TextBox 6">
            <a:extLst>
              <a:ext uri="{FF2B5EF4-FFF2-40B4-BE49-F238E27FC236}">
                <a16:creationId xmlns:a16="http://schemas.microsoft.com/office/drawing/2014/main" id="{236ED9EA-10BB-0023-C0BE-8A73C40FD02F}"/>
              </a:ext>
            </a:extLst>
          </p:cNvPr>
          <p:cNvSpPr txBox="1">
            <a:spLocks/>
          </p:cNvSpPr>
          <p:nvPr/>
        </p:nvSpPr>
        <p:spPr>
          <a:xfrm>
            <a:off x="1858979" y="1013355"/>
            <a:ext cx="863596" cy="50013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en-GB" sz="1000" b="1" i="0" u="none" strike="noStrike" kern="1200" cap="none" spc="0" normalizeH="0" baseline="0" noProof="0">
                <a:ln>
                  <a:noFill/>
                </a:ln>
                <a:solidFill>
                  <a:srgbClr val="000000"/>
                </a:solidFill>
                <a:effectLst/>
                <a:uLnTx/>
                <a:uFillTx/>
                <a:latin typeface="Arial"/>
                <a:ea typeface="+mn-ea"/>
                <a:cs typeface="Arial"/>
              </a:rPr>
              <a:t>Narrow range of products</a:t>
            </a:r>
          </a:p>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en-GB" sz="900" b="0" i="0" u="none" strike="noStrike" kern="1200" cap="none" spc="0" normalizeH="0" baseline="0" noProof="0">
                <a:ln>
                  <a:noFill/>
                </a:ln>
                <a:solidFill>
                  <a:srgbClr val="000000"/>
                </a:solidFill>
                <a:effectLst/>
                <a:uLnTx/>
                <a:uFillTx/>
                <a:latin typeface="Arial"/>
                <a:ea typeface="+mn-ea"/>
                <a:cs typeface="Arial"/>
              </a:rPr>
              <a:t>(’00s of items)</a:t>
            </a:r>
            <a:endPar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 name="TextBox 7">
            <a:extLst>
              <a:ext uri="{FF2B5EF4-FFF2-40B4-BE49-F238E27FC236}">
                <a16:creationId xmlns:a16="http://schemas.microsoft.com/office/drawing/2014/main" id="{6B0C41CA-A334-3214-FD52-249358B1C9EA}"/>
              </a:ext>
            </a:extLst>
          </p:cNvPr>
          <p:cNvSpPr txBox="1">
            <a:spLocks/>
          </p:cNvSpPr>
          <p:nvPr/>
        </p:nvSpPr>
        <p:spPr>
          <a:xfrm>
            <a:off x="4561550" y="1028744"/>
            <a:ext cx="1008418" cy="484748"/>
          </a:xfrm>
          <a:prstGeom prst="rect">
            <a:avLst/>
          </a:prstGeom>
          <a:ln>
            <a:noFill/>
          </a:ln>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en-GB" sz="1000" b="1" i="0" u="none" strike="noStrike" kern="1200" cap="none" spc="0" normalizeH="0" baseline="0" noProof="0">
                <a:ln>
                  <a:noFill/>
                </a:ln>
                <a:solidFill>
                  <a:srgbClr val="000000"/>
                </a:solidFill>
                <a:effectLst/>
                <a:uLnTx/>
                <a:uFillTx/>
                <a:latin typeface="Arial"/>
                <a:ea typeface="+mn-ea"/>
                <a:cs typeface="Arial"/>
              </a:rPr>
              <a:t>Wide range </a:t>
            </a:r>
          </a:p>
          <a:p>
            <a:pPr marL="0" marR="0" lvl="0" indent="0" algn="r" defTabSz="914400" rtl="0" eaLnBrk="1" fontAlgn="auto" latinLnBrk="0" hangingPunct="1">
              <a:lnSpc>
                <a:spcPct val="100000"/>
              </a:lnSpc>
              <a:spcBef>
                <a:spcPts val="0"/>
              </a:spcBef>
              <a:spcAft>
                <a:spcPts val="0"/>
              </a:spcAft>
              <a:buClrTx/>
              <a:buSzTx/>
              <a:buFont typeface="Segoe UI" panose="020B0502040204020203" pitchFamily="34" charset="0"/>
              <a:buChar char="​"/>
              <a:tabLst/>
              <a:defRPr/>
            </a:pPr>
            <a:r>
              <a:rPr kumimoji="0" lang="en-GB" sz="1000" b="1" i="0" u="none" strike="noStrike" kern="1200" cap="none" spc="0" normalizeH="0" baseline="0" noProof="0">
                <a:ln>
                  <a:noFill/>
                </a:ln>
                <a:solidFill>
                  <a:srgbClr val="000000"/>
                </a:solidFill>
                <a:effectLst/>
                <a:uLnTx/>
                <a:uFillTx/>
                <a:latin typeface="Arial"/>
                <a:ea typeface="+mn-ea"/>
                <a:cs typeface="Arial"/>
              </a:rPr>
              <a:t>of products</a:t>
            </a:r>
          </a:p>
          <a:p>
            <a:pPr marL="0" marR="0" lvl="0" indent="0" algn="r"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en-GB" sz="900" b="0" i="0" u="none" strike="noStrike" kern="1200" cap="none" spc="0" normalizeH="0" baseline="0" noProof="0">
                <a:ln>
                  <a:noFill/>
                </a:ln>
                <a:solidFill>
                  <a:srgbClr val="000000"/>
                </a:solidFill>
                <a:effectLst/>
                <a:uLnTx/>
                <a:uFillTx/>
                <a:latin typeface="Arial"/>
                <a:ea typeface="+mn-ea"/>
                <a:cs typeface="Arial"/>
              </a:rPr>
              <a:t>(’0,000s of items)</a:t>
            </a:r>
            <a:endPar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 name="Sticker">
            <a:extLst>
              <a:ext uri="{FF2B5EF4-FFF2-40B4-BE49-F238E27FC236}">
                <a16:creationId xmlns:a16="http://schemas.microsoft.com/office/drawing/2014/main" id="{E8D5E327-6ED1-E3D0-D17B-DC0A0E5C256F}"/>
              </a:ext>
            </a:extLst>
          </p:cNvPr>
          <p:cNvSpPr txBox="1"/>
          <p:nvPr/>
        </p:nvSpPr>
        <p:spPr>
          <a:xfrm>
            <a:off x="426243" y="1304897"/>
            <a:ext cx="70692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000000"/>
                </a:solidFill>
                <a:effectLst/>
                <a:uLnTx/>
                <a:uFillTx/>
                <a:latin typeface="Arial"/>
                <a:ea typeface="+mn-ea"/>
                <a:cs typeface="+mn-cs"/>
              </a:rPr>
              <a:t>Preliminary</a:t>
            </a:r>
          </a:p>
        </p:txBody>
      </p:sp>
      <p:sp>
        <p:nvSpPr>
          <p:cNvPr id="10" name="TextBox 9">
            <a:extLst>
              <a:ext uri="{FF2B5EF4-FFF2-40B4-BE49-F238E27FC236}">
                <a16:creationId xmlns:a16="http://schemas.microsoft.com/office/drawing/2014/main" id="{6E3E820D-2737-4113-2541-910E143D36AF}"/>
              </a:ext>
            </a:extLst>
          </p:cNvPr>
          <p:cNvSpPr txBox="1">
            <a:spLocks/>
          </p:cNvSpPr>
          <p:nvPr/>
        </p:nvSpPr>
        <p:spPr>
          <a:xfrm>
            <a:off x="3309492" y="1380125"/>
            <a:ext cx="863596" cy="1384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en-GB" sz="900" b="0" i="0" u="none" strike="noStrike" kern="1200" cap="none" spc="0" normalizeH="0" baseline="0" noProof="0">
                <a:ln>
                  <a:noFill/>
                </a:ln>
                <a:solidFill>
                  <a:srgbClr val="000000"/>
                </a:solidFill>
                <a:effectLst/>
                <a:uLnTx/>
                <a:uFillTx/>
                <a:latin typeface="Arial"/>
                <a:ea typeface="+mn-ea"/>
                <a:cs typeface="Arial"/>
              </a:rPr>
              <a:t>(’000s of items)</a:t>
            </a:r>
            <a:endParaRPr kumimoji="0" lang="en-GB"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pic>
        <p:nvPicPr>
          <p:cNvPr id="11" name="Graphic 10" descr="Stop with solid fill">
            <a:extLst>
              <a:ext uri="{FF2B5EF4-FFF2-40B4-BE49-F238E27FC236}">
                <a16:creationId xmlns:a16="http://schemas.microsoft.com/office/drawing/2014/main" id="{544EDBAB-9CD0-23E2-9947-8489C5758F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51547" y="1814137"/>
            <a:ext cx="283798" cy="283798"/>
          </a:xfrm>
          <a:prstGeom prst="rect">
            <a:avLst/>
          </a:prstGeom>
        </p:spPr>
      </p:pic>
      <p:pic>
        <p:nvPicPr>
          <p:cNvPr id="12" name="Graphic 11" descr="Stop with solid fill">
            <a:extLst>
              <a:ext uri="{FF2B5EF4-FFF2-40B4-BE49-F238E27FC236}">
                <a16:creationId xmlns:a16="http://schemas.microsoft.com/office/drawing/2014/main" id="{79EFDF22-ED39-EA24-1ABA-174E2EFE4E7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02556" y="2321304"/>
            <a:ext cx="283798" cy="283798"/>
          </a:xfrm>
          <a:prstGeom prst="rect">
            <a:avLst/>
          </a:prstGeom>
        </p:spPr>
      </p:pic>
      <p:pic>
        <p:nvPicPr>
          <p:cNvPr id="14" name="Graphic 13" descr="Stop with solid fill">
            <a:extLst>
              <a:ext uri="{FF2B5EF4-FFF2-40B4-BE49-F238E27FC236}">
                <a16:creationId xmlns:a16="http://schemas.microsoft.com/office/drawing/2014/main" id="{8FEA6BA0-89DB-781D-E92B-89FE36B9D78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02556" y="2874423"/>
            <a:ext cx="283798" cy="283798"/>
          </a:xfrm>
          <a:prstGeom prst="rect">
            <a:avLst/>
          </a:prstGeom>
        </p:spPr>
      </p:pic>
      <p:sp>
        <p:nvSpPr>
          <p:cNvPr id="15" name="TextBox 14">
            <a:extLst>
              <a:ext uri="{FF2B5EF4-FFF2-40B4-BE49-F238E27FC236}">
                <a16:creationId xmlns:a16="http://schemas.microsoft.com/office/drawing/2014/main" id="{3539BDEB-B90B-2314-95BC-689AAF0256EC}"/>
              </a:ext>
            </a:extLst>
          </p:cNvPr>
          <p:cNvSpPr txBox="1"/>
          <p:nvPr/>
        </p:nvSpPr>
        <p:spPr>
          <a:xfrm>
            <a:off x="1387738" y="3691115"/>
            <a:ext cx="9952924" cy="96180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0"/>
              </a:spcBef>
              <a:spcAft>
                <a:spcPts val="300"/>
              </a:spcAft>
              <a:buClr>
                <a:srgbClr val="000000"/>
              </a:buClr>
              <a:buSzPct val="100000"/>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31% have a narrow range of products (‘00s of items); 54% have a medium range of products (‘000s of items); 15% have a wide range of products (‘0,000s). </a:t>
            </a:r>
          </a:p>
          <a:p>
            <a:pPr marL="171450" marR="0" lvl="0" indent="-171450" algn="l" defTabSz="914400" rtl="0" eaLnBrk="1" fontAlgn="auto" latinLnBrk="0" hangingPunct="1">
              <a:lnSpc>
                <a:spcPct val="100000"/>
              </a:lnSpc>
              <a:spcBef>
                <a:spcPts val="0"/>
              </a:spcBef>
              <a:spcAft>
                <a:spcPts val="300"/>
              </a:spcAft>
              <a:buClr>
                <a:srgbClr val="000000"/>
              </a:buClr>
              <a:buSzPct val="100000"/>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The majority PPMs have a medium range of products in their scope. </a:t>
            </a:r>
          </a:p>
          <a:p>
            <a:pPr marL="171450" marR="0" lvl="0" indent="-171450" algn="l" defTabSz="914400" rtl="0" eaLnBrk="1" fontAlgn="auto" latinLnBrk="0" hangingPunct="1">
              <a:lnSpc>
                <a:spcPct val="100000"/>
              </a:lnSpc>
              <a:spcBef>
                <a:spcPts val="0"/>
              </a:spcBef>
              <a:spcAft>
                <a:spcPts val="300"/>
              </a:spcAft>
              <a:buClr>
                <a:srgbClr val="000000"/>
              </a:buClr>
              <a:buSzPct val="100000"/>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15% (HERA and PAHO) refer to using the PPM to drive R&amp;D and new products and have technical advisory groups advising on such.</a:t>
            </a:r>
          </a:p>
          <a:p>
            <a:pPr marL="171450" marR="0" lvl="0" indent="-171450" algn="l" defTabSz="914400" rtl="0" eaLnBrk="1" fontAlgn="auto" latinLnBrk="0" hangingPunct="1">
              <a:lnSpc>
                <a:spcPct val="100000"/>
              </a:lnSpc>
              <a:spcBef>
                <a:spcPts val="0"/>
              </a:spcBef>
              <a:spcAft>
                <a:spcPts val="300"/>
              </a:spcAft>
              <a:buClr>
                <a:srgbClr val="000000"/>
              </a:buClr>
              <a:buSzPct val="100000"/>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31% of PPMs also stockpile health products (HERA, PAHO, UNICEF and WHO*).</a:t>
            </a:r>
          </a:p>
          <a:p>
            <a:pPr marL="171450" marR="0" lvl="0" indent="-171450" algn="l" defTabSz="914400" rtl="0" eaLnBrk="1" fontAlgn="auto" latinLnBrk="0" hangingPunct="1">
              <a:lnSpc>
                <a:spcPct val="100000"/>
              </a:lnSpc>
              <a:spcBef>
                <a:spcPts val="0"/>
              </a:spcBef>
              <a:spcAft>
                <a:spcPts val="300"/>
              </a:spcAft>
              <a:buClr>
                <a:srgbClr val="000000"/>
              </a:buClr>
              <a:buSzPct val="100000"/>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The scope of products of PP</a:t>
            </a:r>
            <a:r>
              <a:rPr kumimoji="0" lang="en-US" sz="1050" b="0"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rPr>
              <a:t>Ms</a:t>
            </a:r>
            <a:r>
              <a:rPr kumimoji="0" lang="en-US" sz="105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that are a part of a health institution reflect the focus of the institution’s mission.</a:t>
            </a:r>
          </a:p>
        </p:txBody>
      </p:sp>
      <p:sp>
        <p:nvSpPr>
          <p:cNvPr id="16" name="TextBox 15">
            <a:extLst>
              <a:ext uri="{FF2B5EF4-FFF2-40B4-BE49-F238E27FC236}">
                <a16:creationId xmlns:a16="http://schemas.microsoft.com/office/drawing/2014/main" id="{0B4B2383-4858-D4E6-5721-A15B216521D5}"/>
              </a:ext>
            </a:extLst>
          </p:cNvPr>
          <p:cNvSpPr txBox="1">
            <a:spLocks/>
          </p:cNvSpPr>
          <p:nvPr/>
        </p:nvSpPr>
        <p:spPr>
          <a:xfrm>
            <a:off x="444623" y="3821644"/>
            <a:ext cx="706925" cy="192518"/>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en-GB"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Summary</a:t>
            </a:r>
          </a:p>
        </p:txBody>
      </p:sp>
      <p:sp>
        <p:nvSpPr>
          <p:cNvPr id="18" name="TextBox 17">
            <a:extLst>
              <a:ext uri="{FF2B5EF4-FFF2-40B4-BE49-F238E27FC236}">
                <a16:creationId xmlns:a16="http://schemas.microsoft.com/office/drawing/2014/main" id="{67CE1CE3-6FF6-5D52-7F31-DD960F7C034F}"/>
              </a:ext>
            </a:extLst>
          </p:cNvPr>
          <p:cNvSpPr txBox="1"/>
          <p:nvPr/>
        </p:nvSpPr>
        <p:spPr>
          <a:xfrm>
            <a:off x="892329" y="3182088"/>
            <a:ext cx="2971527" cy="338554"/>
          </a:xfrm>
          <a:prstGeom prst="rect">
            <a:avLst/>
          </a:prstGeom>
          <a:solidFill>
            <a:schemeClr val="accent4">
              <a:lumMod val="20000"/>
              <a:lumOff val="80000"/>
            </a:schemeClr>
          </a:solidFill>
          <a:ln w="6350">
            <a:noFill/>
            <a:miter lim="800000"/>
          </a:ln>
        </p:spPr>
        <p:txBody>
          <a:bodyPr wrap="square">
            <a:spAutoFit/>
          </a:bodyPr>
          <a:lstStyle/>
          <a:p>
            <a:pPr marL="0" marR="0" lvl="0" indent="0" algn="l" defTabSz="914400" rtl="0" eaLnBrk="1" fontAlgn="auto" latinLnBrk="0" hangingPunct="1">
              <a:lnSpc>
                <a:spcPct val="100000"/>
              </a:lnSpc>
              <a:spcBef>
                <a:spcPts val="300"/>
              </a:spcBef>
              <a:spcAft>
                <a:spcPts val="300"/>
              </a:spcAft>
              <a:buClr>
                <a:srgbClr val="000000"/>
              </a:buClr>
              <a:buSzPct val="100000"/>
              <a:buFontTx/>
              <a:buNone/>
              <a:tabLst/>
              <a:defRPr/>
            </a:pPr>
            <a:r>
              <a:rPr kumimoji="0" lang="en-GB" sz="800" b="0" i="1" u="none" strike="noStrike" kern="1200" cap="none" spc="0" normalizeH="0" baseline="0" noProof="0">
                <a:ln>
                  <a:noFill/>
                </a:ln>
                <a:solidFill>
                  <a:srgbClr val="000000"/>
                </a:solidFill>
                <a:effectLst/>
                <a:uLnTx/>
                <a:uFillTx/>
                <a:latin typeface="Arial"/>
                <a:ea typeface="+mn-ea"/>
                <a:cs typeface="Arial" panose="020B0604020202020204" pitchFamily="34" charset="0"/>
              </a:rPr>
              <a:t>*WHO is n</a:t>
            </a:r>
            <a:r>
              <a:rPr kumimoji="0" lang="en-GB" sz="800" b="0" i="1" u="none" strike="noStrike" kern="1200" cap="none" spc="0" normalizeH="0" baseline="0" noProof="0" err="1">
                <a:ln>
                  <a:noFill/>
                </a:ln>
                <a:solidFill>
                  <a:srgbClr val="000000"/>
                </a:solidFill>
                <a:effectLst/>
                <a:uLnTx/>
                <a:uFillTx/>
                <a:latin typeface="Arial" panose="020B0604020202020204"/>
                <a:ea typeface="+mn-ea"/>
                <a:cs typeface="Arial" panose="020B0604020202020204" pitchFamily="34" charset="0"/>
              </a:rPr>
              <a:t>ot</a:t>
            </a:r>
            <a:r>
              <a:rPr kumimoji="0" lang="en-GB" sz="800" b="0" i="1"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 a PPM but their WHE OSL function has a similar mandate to Africa CDC so included as a reference.</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3A387FD1-3C03-7B12-3878-74319EAB4A15}"/>
              </a:ext>
            </a:extLst>
          </p:cNvPr>
          <p:cNvCxnSpPr>
            <a:cxnSpLocks/>
          </p:cNvCxnSpPr>
          <p:nvPr/>
        </p:nvCxnSpPr>
        <p:spPr>
          <a:xfrm>
            <a:off x="426243" y="4805899"/>
            <a:ext cx="11082528" cy="1"/>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ACFE8BF-813F-253F-FC0B-C2E75B41CDE2}"/>
              </a:ext>
            </a:extLst>
          </p:cNvPr>
          <p:cNvSpPr txBox="1">
            <a:spLocks/>
          </p:cNvSpPr>
          <p:nvPr/>
        </p:nvSpPr>
        <p:spPr>
          <a:xfrm>
            <a:off x="324880" y="4726303"/>
            <a:ext cx="1239069" cy="53322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300"/>
              </a:spcAft>
              <a:buClrTx/>
              <a:buSzTx/>
              <a:buFont typeface="Segoe UI" panose="020B0502040204020203" pitchFamily="34" charset="0"/>
              <a:buChar char="​"/>
              <a:tabLst/>
              <a:defRPr/>
            </a:pPr>
            <a:r>
              <a:rPr kumimoji="0" lang="en-GB"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Considerations for APPM</a:t>
            </a:r>
          </a:p>
        </p:txBody>
      </p:sp>
      <p:sp>
        <p:nvSpPr>
          <p:cNvPr id="23" name="TextBox 22">
            <a:extLst>
              <a:ext uri="{FF2B5EF4-FFF2-40B4-BE49-F238E27FC236}">
                <a16:creationId xmlns:a16="http://schemas.microsoft.com/office/drawing/2014/main" id="{9A567992-E612-AAA3-723F-A928E88DAE86}"/>
              </a:ext>
            </a:extLst>
          </p:cNvPr>
          <p:cNvSpPr txBox="1"/>
          <p:nvPr/>
        </p:nvSpPr>
        <p:spPr>
          <a:xfrm>
            <a:off x="1494708" y="4998492"/>
            <a:ext cx="9335279" cy="1523494"/>
          </a:xfrm>
          <a:prstGeom prst="rect">
            <a:avLst/>
          </a:prstGeom>
          <a:solidFill>
            <a:schemeClr val="accent6"/>
          </a:solid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 </a:t>
            </a:r>
            <a:r>
              <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narrow product offering enables for extreme strategic focus</a:t>
            </a: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a smaller set-up and cost, and potentially therefore, higher performance. </a:t>
            </a:r>
            <a:r>
              <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Too narrow of a product offering could provide less value-add </a:t>
            </a: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for member states.</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 </a:t>
            </a:r>
            <a:r>
              <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wide product offering can create greater market influence and impac</a:t>
            </a: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 but it is </a:t>
            </a:r>
            <a:r>
              <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more complicated and expensive to set </a:t>
            </a: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up and </a:t>
            </a:r>
            <a:r>
              <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success could rely on encroaching on national procurement systems and/or other African PPMs</a:t>
            </a: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Given the similar mandates and technical focus between Africa CDC and </a:t>
            </a:r>
            <a:r>
              <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PAHO, HERA and WHO, their product scopes </a:t>
            </a: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could be interesting benchmarks for the APPM.</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It is common for PPMs </a:t>
            </a:r>
            <a:r>
              <a:rPr kumimoji="0" lang="en-US" sz="1200" b="1" i="0" u="none" strike="noStrike" kern="1200" cap="none" spc="0" normalizeH="0" baseline="0" noProof="0" dirty="0">
                <a:ln>
                  <a:noFill/>
                </a:ln>
                <a:solidFill>
                  <a:srgbClr val="000000"/>
                </a:solidFill>
                <a:effectLst/>
                <a:uLnTx/>
                <a:uFillTx/>
                <a:latin typeface="Arial"/>
                <a:ea typeface="+mn-ea"/>
                <a:cs typeface="Arial"/>
              </a:rPr>
              <a:t>to focus on a scope of products or segment of demand or capability</a:t>
            </a:r>
            <a:r>
              <a:rPr kumimoji="0" lang="en-US" sz="1200" b="0" i="0" u="none" strike="noStrike" kern="1200" cap="none" spc="0" normalizeH="0" baseline="0" noProof="0" dirty="0">
                <a:ln>
                  <a:noFill/>
                </a:ln>
                <a:solidFill>
                  <a:srgbClr val="000000"/>
                </a:solidFill>
                <a:effectLst/>
                <a:uLnTx/>
                <a:uFillTx/>
                <a:latin typeface="Arial"/>
                <a:ea typeface="+mn-ea"/>
                <a:cs typeface="Arial"/>
              </a:rPr>
              <a:t>.</a:t>
            </a:r>
          </a:p>
        </p:txBody>
      </p:sp>
      <p:pic>
        <p:nvPicPr>
          <p:cNvPr id="3" name="Graphic 2" descr="Warehouse with solid fill">
            <a:extLst>
              <a:ext uri="{FF2B5EF4-FFF2-40B4-BE49-F238E27FC236}">
                <a16:creationId xmlns:a16="http://schemas.microsoft.com/office/drawing/2014/main" id="{D1B53BF0-FA32-343B-6667-71D08EE87BA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57954" y="1879794"/>
            <a:ext cx="232833" cy="232833"/>
          </a:xfrm>
          <a:prstGeom prst="rect">
            <a:avLst/>
          </a:prstGeom>
        </p:spPr>
      </p:pic>
      <p:pic>
        <p:nvPicPr>
          <p:cNvPr id="17" name="Graphic 16" descr="Warehouse with solid fill">
            <a:extLst>
              <a:ext uri="{FF2B5EF4-FFF2-40B4-BE49-F238E27FC236}">
                <a16:creationId xmlns:a16="http://schemas.microsoft.com/office/drawing/2014/main" id="{B31990D9-BF70-06F3-F0B5-5CCFB8B041F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70779" y="3016023"/>
            <a:ext cx="232833" cy="232833"/>
          </a:xfrm>
          <a:prstGeom prst="rect">
            <a:avLst/>
          </a:prstGeom>
        </p:spPr>
      </p:pic>
    </p:spTree>
    <p:extLst>
      <p:ext uri="{BB962C8B-B14F-4D97-AF65-F5344CB8AC3E}">
        <p14:creationId xmlns:p14="http://schemas.microsoft.com/office/powerpoint/2010/main" val="439532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7B8F11E-BA3E-9A66-FB0B-5AF68D1338E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95" imgH="396" progId="TCLayout.ActiveDocument.1">
                  <p:embed/>
                </p:oleObj>
              </mc:Choice>
              <mc:Fallback>
                <p:oleObj name="think-cell Slide" r:id="rId10" imgW="395" imgH="396" progId="TCLayout.ActiveDocument.1">
                  <p:embed/>
                  <p:pic>
                    <p:nvPicPr>
                      <p:cNvPr id="7" name="Object 6" hidden="1">
                        <a:extLst>
                          <a:ext uri="{FF2B5EF4-FFF2-40B4-BE49-F238E27FC236}">
                            <a16:creationId xmlns:a16="http://schemas.microsoft.com/office/drawing/2014/main" id="{17B8F11E-BA3E-9A66-FB0B-5AF68D1338E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0B2FF1ED-68D5-FD45-5135-F09ACF344A9C}"/>
              </a:ext>
            </a:extLst>
          </p:cNvPr>
          <p:cNvSpPr>
            <a:spLocks noGrp="1"/>
          </p:cNvSpPr>
          <p:nvPr>
            <p:ph type="body" sz="quarter" idx="10"/>
          </p:nvPr>
        </p:nvSpPr>
        <p:spPr>
          <a:xfrm>
            <a:off x="554735" y="41597"/>
            <a:ext cx="3843338" cy="123111"/>
          </a:xfrm>
        </p:spPr>
        <p:txBody>
          <a:bodyPr/>
          <a:lstStyle/>
          <a:p>
            <a:endParaRPr lang="en-US"/>
          </a:p>
        </p:txBody>
      </p:sp>
      <p:sp>
        <p:nvSpPr>
          <p:cNvPr id="4" name="2. Slide Title">
            <a:extLst>
              <a:ext uri="{FF2B5EF4-FFF2-40B4-BE49-F238E27FC236}">
                <a16:creationId xmlns:a16="http://schemas.microsoft.com/office/drawing/2014/main" id="{25313882-89F9-12F6-1794-483589EBCA42}"/>
              </a:ext>
            </a:extLst>
          </p:cNvPr>
          <p:cNvSpPr>
            <a:spLocks noGrp="1"/>
          </p:cNvSpPr>
          <p:nvPr>
            <p:ph type="title"/>
            <p:custDataLst>
              <p:tags r:id="rId2"/>
            </p:custDataLst>
          </p:nvPr>
        </p:nvSpPr>
        <p:spPr>
          <a:xfrm>
            <a:off x="271359" y="173816"/>
            <a:ext cx="7741265" cy="731520"/>
          </a:xfrm>
        </p:spPr>
        <p:txBody>
          <a:bodyPr vert="horz"/>
          <a:lstStyle/>
          <a:p>
            <a:r>
              <a:rPr lang="en-US" dirty="0"/>
              <a:t>Five guiding principles to apply when considering product segments to be in scope for the APPM</a:t>
            </a:r>
          </a:p>
        </p:txBody>
      </p:sp>
      <p:cxnSp>
        <p:nvCxnSpPr>
          <p:cNvPr id="10" name="LineBasicDefault 10">
            <a:extLst>
              <a:ext uri="{FF2B5EF4-FFF2-40B4-BE49-F238E27FC236}">
                <a16:creationId xmlns:a16="http://schemas.microsoft.com/office/drawing/2014/main" id="{DD9310C9-5E79-5C9A-DC7E-F87F6136C849}"/>
              </a:ext>
            </a:extLst>
          </p:cNvPr>
          <p:cNvCxnSpPr>
            <a:cxnSpLocks/>
          </p:cNvCxnSpPr>
          <p:nvPr>
            <p:custDataLst>
              <p:tags r:id="rId3"/>
            </p:custDataLst>
          </p:nvPr>
        </p:nvCxnSpPr>
        <p:spPr>
          <a:xfrm>
            <a:off x="554735" y="2080592"/>
            <a:ext cx="11082520"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LineBasicDefault 10">
            <a:extLst>
              <a:ext uri="{FF2B5EF4-FFF2-40B4-BE49-F238E27FC236}">
                <a16:creationId xmlns:a16="http://schemas.microsoft.com/office/drawing/2014/main" id="{2196872D-0B8F-8A97-A387-ED8F009FC8D8}"/>
              </a:ext>
            </a:extLst>
          </p:cNvPr>
          <p:cNvCxnSpPr>
            <a:cxnSpLocks/>
          </p:cNvCxnSpPr>
          <p:nvPr>
            <p:custDataLst>
              <p:tags r:id="rId4"/>
            </p:custDataLst>
          </p:nvPr>
        </p:nvCxnSpPr>
        <p:spPr>
          <a:xfrm>
            <a:off x="554735" y="3404936"/>
            <a:ext cx="11082520"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LineBasicDefault 10">
            <a:extLst>
              <a:ext uri="{FF2B5EF4-FFF2-40B4-BE49-F238E27FC236}">
                <a16:creationId xmlns:a16="http://schemas.microsoft.com/office/drawing/2014/main" id="{DABD52F3-B6AB-48D6-0446-DAB907806F9D}"/>
              </a:ext>
            </a:extLst>
          </p:cNvPr>
          <p:cNvCxnSpPr>
            <a:cxnSpLocks/>
          </p:cNvCxnSpPr>
          <p:nvPr>
            <p:custDataLst>
              <p:tags r:id="rId5"/>
            </p:custDataLst>
          </p:nvPr>
        </p:nvCxnSpPr>
        <p:spPr>
          <a:xfrm>
            <a:off x="638818" y="4424281"/>
            <a:ext cx="11082520"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LineBasicDefault 10">
            <a:extLst>
              <a:ext uri="{FF2B5EF4-FFF2-40B4-BE49-F238E27FC236}">
                <a16:creationId xmlns:a16="http://schemas.microsoft.com/office/drawing/2014/main" id="{0B94E50C-7399-C00E-622A-646B36F35CA6}"/>
              </a:ext>
            </a:extLst>
          </p:cNvPr>
          <p:cNvCxnSpPr>
            <a:cxnSpLocks/>
          </p:cNvCxnSpPr>
          <p:nvPr>
            <p:custDataLst>
              <p:tags r:id="rId6"/>
            </p:custDataLst>
          </p:nvPr>
        </p:nvCxnSpPr>
        <p:spPr>
          <a:xfrm>
            <a:off x="460293" y="6176168"/>
            <a:ext cx="11082520"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LineBasicDefault 10">
            <a:extLst>
              <a:ext uri="{FF2B5EF4-FFF2-40B4-BE49-F238E27FC236}">
                <a16:creationId xmlns:a16="http://schemas.microsoft.com/office/drawing/2014/main" id="{959B7A9D-2157-D405-304D-4C8CDA18F460}"/>
              </a:ext>
            </a:extLst>
          </p:cNvPr>
          <p:cNvCxnSpPr>
            <a:cxnSpLocks/>
          </p:cNvCxnSpPr>
          <p:nvPr>
            <p:custDataLst>
              <p:tags r:id="rId7"/>
            </p:custDataLst>
          </p:nvPr>
        </p:nvCxnSpPr>
        <p:spPr>
          <a:xfrm>
            <a:off x="554735" y="5574904"/>
            <a:ext cx="11082520"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2412CE9D-3D97-28A0-DA2C-E5AFC6D1708F}"/>
              </a:ext>
            </a:extLst>
          </p:cNvPr>
          <p:cNvGrpSpPr/>
          <p:nvPr/>
        </p:nvGrpSpPr>
        <p:grpSpPr>
          <a:xfrm>
            <a:off x="554735" y="1743982"/>
            <a:ext cx="11082524" cy="246221"/>
            <a:chOff x="554736" y="2025847"/>
            <a:chExt cx="11082524" cy="246221"/>
          </a:xfrm>
        </p:grpSpPr>
        <p:sp>
          <p:nvSpPr>
            <p:cNvPr id="9" name="TextBox 8">
              <a:extLst>
                <a:ext uri="{FF2B5EF4-FFF2-40B4-BE49-F238E27FC236}">
                  <a16:creationId xmlns:a16="http://schemas.microsoft.com/office/drawing/2014/main" id="{3369E922-BCCA-3896-4C84-9440CCB5A796}"/>
                </a:ext>
              </a:extLst>
            </p:cNvPr>
            <p:cNvSpPr txBox="1"/>
            <p:nvPr/>
          </p:nvSpPr>
          <p:spPr>
            <a:xfrm>
              <a:off x="554736" y="2025847"/>
              <a:ext cx="2620100"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Guiding principles</a:t>
              </a:r>
            </a:p>
          </p:txBody>
        </p:sp>
        <p:sp>
          <p:nvSpPr>
            <p:cNvPr id="13" name="TextBox 12">
              <a:extLst>
                <a:ext uri="{FF2B5EF4-FFF2-40B4-BE49-F238E27FC236}">
                  <a16:creationId xmlns:a16="http://schemas.microsoft.com/office/drawing/2014/main" id="{EA664E7B-EAE2-F9E9-7167-E7ACA84C4879}"/>
                </a:ext>
              </a:extLst>
            </p:cNvPr>
            <p:cNvSpPr txBox="1">
              <a:spLocks/>
            </p:cNvSpPr>
            <p:nvPr/>
          </p:nvSpPr>
          <p:spPr>
            <a:xfrm>
              <a:off x="3352800" y="2025847"/>
              <a:ext cx="8284460"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Probing questions</a:t>
              </a:r>
            </a:p>
          </p:txBody>
        </p:sp>
      </p:grpSp>
      <p:grpSp>
        <p:nvGrpSpPr>
          <p:cNvPr id="11" name="Group 10">
            <a:extLst>
              <a:ext uri="{FF2B5EF4-FFF2-40B4-BE49-F238E27FC236}">
                <a16:creationId xmlns:a16="http://schemas.microsoft.com/office/drawing/2014/main" id="{D148347B-21B4-8CB7-EB26-CD6909D13E8D}"/>
              </a:ext>
            </a:extLst>
          </p:cNvPr>
          <p:cNvGrpSpPr/>
          <p:nvPr/>
        </p:nvGrpSpPr>
        <p:grpSpPr>
          <a:xfrm>
            <a:off x="638535" y="3503430"/>
            <a:ext cx="11072714" cy="861774"/>
            <a:chOff x="554457" y="3533413"/>
            <a:chExt cx="11072714" cy="861774"/>
          </a:xfrm>
        </p:grpSpPr>
        <p:sp>
          <p:nvSpPr>
            <p:cNvPr id="17" name="TextBox 16">
              <a:extLst>
                <a:ext uri="{FF2B5EF4-FFF2-40B4-BE49-F238E27FC236}">
                  <a16:creationId xmlns:a16="http://schemas.microsoft.com/office/drawing/2014/main" id="{ADDF88C5-7669-B798-5F8A-2F8A7A3A97A3}"/>
                </a:ext>
              </a:extLst>
            </p:cNvPr>
            <p:cNvSpPr txBox="1"/>
            <p:nvPr/>
          </p:nvSpPr>
          <p:spPr>
            <a:xfrm>
              <a:off x="554457" y="3642181"/>
              <a:ext cx="2620100"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Value-add</a:t>
              </a:r>
            </a:p>
          </p:txBody>
        </p:sp>
        <p:sp>
          <p:nvSpPr>
            <p:cNvPr id="25" name="TextBox 24">
              <a:extLst>
                <a:ext uri="{FF2B5EF4-FFF2-40B4-BE49-F238E27FC236}">
                  <a16:creationId xmlns:a16="http://schemas.microsoft.com/office/drawing/2014/main" id="{A7EDA0A1-290A-6661-71F8-4E4ECDAAD00A}"/>
                </a:ext>
              </a:extLst>
            </p:cNvPr>
            <p:cNvSpPr txBox="1">
              <a:spLocks/>
            </p:cNvSpPr>
            <p:nvPr/>
          </p:nvSpPr>
          <p:spPr>
            <a:xfrm>
              <a:off x="3174557" y="3533413"/>
              <a:ext cx="8452614"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Challenging for AU member states to access:</a:t>
              </a:r>
              <a:r>
                <a:rPr kumimoji="0" lang="en-US" sz="1400" b="0" i="0" u="none" strike="noStrike" kern="1200" cap="none" spc="0" normalizeH="0" baseline="0" noProof="0">
                  <a:ln>
                    <a:noFill/>
                  </a:ln>
                  <a:solidFill>
                    <a:srgbClr val="000000"/>
                  </a:solidFill>
                  <a:effectLst/>
                  <a:highlight>
                    <a:srgbClr val="FFFFFF"/>
                  </a:highlight>
                  <a:uLnTx/>
                  <a:uFillTx/>
                  <a:latin typeface="Arial"/>
                  <a:ea typeface="+mn-ea"/>
                  <a:cs typeface="+mn-cs"/>
                </a:rPr>
                <a:t> Short supply or at risk of short supply; high pricing; or </a:t>
              </a:r>
              <a:r>
                <a:rPr kumimoji="0" lang="en-US" sz="1400" b="0" i="0" u="none" strike="noStrike" kern="1200" cap="none" spc="0" normalizeH="0" baseline="0" noProof="0">
                  <a:ln>
                    <a:noFill/>
                  </a:ln>
                  <a:solidFill>
                    <a:srgbClr val="000000"/>
                  </a:solidFill>
                  <a:effectLst/>
                  <a:uLnTx/>
                  <a:uFillTx/>
                  <a:latin typeface="Arial"/>
                  <a:ea typeface="+mn-ea"/>
                  <a:cs typeface="+mn-cs"/>
                </a:rPr>
                <a:t>c</a:t>
              </a:r>
              <a:r>
                <a:rPr kumimoji="0" lang="en-US" sz="1400" b="0" i="0" u="none" strike="noStrike" kern="1200" cap="none" spc="0" normalizeH="0" baseline="0" noProof="0">
                  <a:ln>
                    <a:noFill/>
                  </a:ln>
                  <a:solidFill>
                    <a:srgbClr val="000000"/>
                  </a:solidFill>
                  <a:effectLst/>
                  <a:highlight>
                    <a:srgbClr val="FFFFFF"/>
                  </a:highlight>
                  <a:uLnTx/>
                  <a:uFillTx/>
                  <a:latin typeface="Arial"/>
                  <a:ea typeface="+mn-ea"/>
                  <a:cs typeface="+mn-cs"/>
                </a:rPr>
                <a:t>oncentrated supplier base</a:t>
              </a:r>
              <a:endParaRPr kumimoji="0" lang="en-US" sz="1400" b="0" i="0" u="none" strike="noStrike" kern="1200" cap="none" spc="0" normalizeH="0" baseline="0" noProof="0">
                <a:ln>
                  <a:noFill/>
                </a:ln>
                <a:solidFill>
                  <a:srgbClr val="000000"/>
                </a:solidFill>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Opportunity: R</a:t>
              </a:r>
              <a:r>
                <a:rPr kumimoji="0" lang="en-US" sz="1400" b="0" i="0" u="none" strike="noStrike" kern="1200" cap="none" spc="0" normalizeH="0" baseline="0" noProof="0">
                  <a:ln>
                    <a:noFill/>
                  </a:ln>
                  <a:solidFill>
                    <a:srgbClr val="000000"/>
                  </a:solidFill>
                  <a:effectLst/>
                  <a:highlight>
                    <a:srgbClr val="FFFFFF"/>
                  </a:highlight>
                  <a:uLnTx/>
                  <a:uFillTx/>
                  <a:latin typeface="Arial"/>
                  <a:ea typeface="+mn-ea"/>
                  <a:cs typeface="+mn-cs"/>
                </a:rPr>
                <a:t>ecently added to the WHO/AU Lists; New innovations</a:t>
              </a:r>
            </a:p>
            <a:p>
              <a:pPr marL="228600" marR="0" lvl="1" indent="-228600" algn="l" defTabSz="914400" rtl="0" eaLnBrk="1" fontAlgn="auto" latinLnBrk="0" hangingPunct="1">
                <a:lnSpc>
                  <a:spcPct val="100000"/>
                </a:lnSpc>
                <a:spcBef>
                  <a:spcPts val="0"/>
                </a:spcBef>
                <a:spcAft>
                  <a:spcPts val="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Avoid products that are procured by an existing African PPM </a:t>
              </a:r>
            </a:p>
          </p:txBody>
        </p:sp>
      </p:grpSp>
      <p:grpSp>
        <p:nvGrpSpPr>
          <p:cNvPr id="12" name="Group 11">
            <a:extLst>
              <a:ext uri="{FF2B5EF4-FFF2-40B4-BE49-F238E27FC236}">
                <a16:creationId xmlns:a16="http://schemas.microsoft.com/office/drawing/2014/main" id="{BA3EA395-497F-004F-F652-6471AF2D6C64}"/>
              </a:ext>
            </a:extLst>
          </p:cNvPr>
          <p:cNvGrpSpPr/>
          <p:nvPr/>
        </p:nvGrpSpPr>
        <p:grpSpPr>
          <a:xfrm>
            <a:off x="638253" y="4492222"/>
            <a:ext cx="10904560" cy="1077218"/>
            <a:chOff x="554455" y="4737399"/>
            <a:chExt cx="10904560" cy="1077218"/>
          </a:xfrm>
        </p:grpSpPr>
        <p:sp>
          <p:nvSpPr>
            <p:cNvPr id="27" name="TextBox 26">
              <a:extLst>
                <a:ext uri="{FF2B5EF4-FFF2-40B4-BE49-F238E27FC236}">
                  <a16:creationId xmlns:a16="http://schemas.microsoft.com/office/drawing/2014/main" id="{DB9F4B1F-02C1-BAC1-472F-E98DF74B783A}"/>
                </a:ext>
              </a:extLst>
            </p:cNvPr>
            <p:cNvSpPr txBox="1"/>
            <p:nvPr/>
          </p:nvSpPr>
          <p:spPr>
            <a:xfrm>
              <a:off x="554455" y="4922454"/>
              <a:ext cx="2620100"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Sufficient demand</a:t>
              </a:r>
            </a:p>
          </p:txBody>
        </p:sp>
        <p:sp>
          <p:nvSpPr>
            <p:cNvPr id="29" name="TextBox 28">
              <a:extLst>
                <a:ext uri="{FF2B5EF4-FFF2-40B4-BE49-F238E27FC236}">
                  <a16:creationId xmlns:a16="http://schemas.microsoft.com/office/drawing/2014/main" id="{F310EF92-50C6-BEE6-6D7A-CF1DC3279348}"/>
                </a:ext>
              </a:extLst>
            </p:cNvPr>
            <p:cNvSpPr txBox="1">
              <a:spLocks/>
            </p:cNvSpPr>
            <p:nvPr/>
          </p:nvSpPr>
          <p:spPr>
            <a:xfrm>
              <a:off x="3174555" y="4737399"/>
              <a:ext cx="8284460" cy="107721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The demand is sufficient size to successfully access the market. </a:t>
              </a:r>
            </a:p>
            <a:p>
              <a:pPr marL="228600" marR="0" lvl="1" indent="-228600" algn="l" defTabSz="914400" rtl="0" eaLnBrk="1" fontAlgn="auto" latinLnBrk="0" hangingPunct="1">
                <a:lnSpc>
                  <a:spcPct val="100000"/>
                </a:lnSpc>
                <a:spcBef>
                  <a:spcPts val="0"/>
                </a:spcBef>
                <a:spcAft>
                  <a:spcPts val="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An understanding of the demand influences and reasonable likeliness of materialization</a:t>
              </a:r>
            </a:p>
            <a:p>
              <a:pPr marL="228600" marR="0" lvl="1" indent="-228600" algn="l" defTabSz="914400" rtl="0" eaLnBrk="1" fontAlgn="auto" latinLnBrk="0" hangingPunct="1">
                <a:lnSpc>
                  <a:spcPct val="100000"/>
                </a:lnSpc>
                <a:spcBef>
                  <a:spcPts val="0"/>
                </a:spcBef>
                <a:spcAft>
                  <a:spcPts val="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Africa CDC is positioned to support to demand ‘generation’ (i.e., product choice) and uptake of products</a:t>
              </a:r>
            </a:p>
            <a:p>
              <a:pPr marL="228600" marR="0" lvl="1" indent="-228600" algn="l" defTabSz="914400" rtl="0" eaLnBrk="1" fontAlgn="auto" latinLnBrk="0" hangingPunct="1">
                <a:lnSpc>
                  <a:spcPct val="100000"/>
                </a:lnSpc>
                <a:spcBef>
                  <a:spcPts val="0"/>
                </a:spcBef>
                <a:spcAft>
                  <a:spcPts val="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Do 1-2 major funding sources segment demand realization? (e.g.,. PEPFAR, GF, Gavi)</a:t>
              </a:r>
            </a:p>
          </p:txBody>
        </p:sp>
      </p:grpSp>
      <p:grpSp>
        <p:nvGrpSpPr>
          <p:cNvPr id="19" name="Group 18">
            <a:extLst>
              <a:ext uri="{FF2B5EF4-FFF2-40B4-BE49-F238E27FC236}">
                <a16:creationId xmlns:a16="http://schemas.microsoft.com/office/drawing/2014/main" id="{3C1641EC-B98D-432D-8894-F1AE0FF914B8}"/>
              </a:ext>
            </a:extLst>
          </p:cNvPr>
          <p:cNvGrpSpPr/>
          <p:nvPr/>
        </p:nvGrpSpPr>
        <p:grpSpPr>
          <a:xfrm>
            <a:off x="638535" y="5679428"/>
            <a:ext cx="10914649" cy="469359"/>
            <a:chOff x="554457" y="4861171"/>
            <a:chExt cx="10914649" cy="469359"/>
          </a:xfrm>
        </p:grpSpPr>
        <p:sp>
          <p:nvSpPr>
            <p:cNvPr id="30" name="TextBox 29">
              <a:extLst>
                <a:ext uri="{FF2B5EF4-FFF2-40B4-BE49-F238E27FC236}">
                  <a16:creationId xmlns:a16="http://schemas.microsoft.com/office/drawing/2014/main" id="{211866CA-1AD9-B94C-E729-399DC52C425B}"/>
                </a:ext>
              </a:extLst>
            </p:cNvPr>
            <p:cNvSpPr txBox="1"/>
            <p:nvPr/>
          </p:nvSpPr>
          <p:spPr>
            <a:xfrm>
              <a:off x="554457" y="4908043"/>
              <a:ext cx="2620100"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Supplier base</a:t>
              </a:r>
            </a:p>
          </p:txBody>
        </p:sp>
        <p:sp>
          <p:nvSpPr>
            <p:cNvPr id="32" name="TextBox 31">
              <a:extLst>
                <a:ext uri="{FF2B5EF4-FFF2-40B4-BE49-F238E27FC236}">
                  <a16:creationId xmlns:a16="http://schemas.microsoft.com/office/drawing/2014/main" id="{9AC177EC-9CA3-CA41-BF08-C067B4ECB4BD}"/>
                </a:ext>
              </a:extLst>
            </p:cNvPr>
            <p:cNvSpPr txBox="1">
              <a:spLocks/>
            </p:cNvSpPr>
            <p:nvPr/>
          </p:nvSpPr>
          <p:spPr>
            <a:xfrm>
              <a:off x="3184646" y="4861171"/>
              <a:ext cx="8284460" cy="46935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There are existing, emerging or potential manufacturers of the product in Africa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Demand side m</a:t>
              </a:r>
              <a:r>
                <a:rPr kumimoji="0" lang="en-US" sz="1400" b="0" i="0" u="none" strike="noStrike" kern="1200" cap="none" spc="0" normalizeH="0" baseline="0" noProof="0" err="1">
                  <a:ln>
                    <a:noFill/>
                  </a:ln>
                  <a:solidFill>
                    <a:srgbClr val="000000"/>
                  </a:solidFill>
                  <a:effectLst/>
                  <a:uLnTx/>
                  <a:uFillTx/>
                  <a:latin typeface="Arial"/>
                  <a:ea typeface="+mn-ea"/>
                  <a:cs typeface="+mn-cs"/>
                </a:rPr>
                <a:t>arket</a:t>
              </a:r>
              <a:r>
                <a:rPr kumimoji="0" lang="en-US" sz="1400" b="0" i="0" u="none" strike="noStrike" kern="1200" cap="none" spc="0" normalizeH="0" baseline="0" noProof="0">
                  <a:ln>
                    <a:noFill/>
                  </a:ln>
                  <a:solidFill>
                    <a:srgbClr val="000000"/>
                  </a:solidFill>
                  <a:effectLst/>
                  <a:uLnTx/>
                  <a:uFillTx/>
                  <a:latin typeface="Arial"/>
                  <a:ea typeface="+mn-ea"/>
                  <a:cs typeface="+mn-cs"/>
                </a:rPr>
                <a:t> shaping efforts are needed</a:t>
              </a:r>
            </a:p>
          </p:txBody>
        </p:sp>
      </p:grpSp>
      <p:grpSp>
        <p:nvGrpSpPr>
          <p:cNvPr id="8" name="Group 7">
            <a:extLst>
              <a:ext uri="{FF2B5EF4-FFF2-40B4-BE49-F238E27FC236}">
                <a16:creationId xmlns:a16="http://schemas.microsoft.com/office/drawing/2014/main" id="{E8C58F39-3B12-9EA4-4A26-92F0056ABD31}"/>
              </a:ext>
            </a:extLst>
          </p:cNvPr>
          <p:cNvGrpSpPr/>
          <p:nvPr/>
        </p:nvGrpSpPr>
        <p:grpSpPr>
          <a:xfrm>
            <a:off x="638535" y="2196858"/>
            <a:ext cx="11343257" cy="1128514"/>
            <a:chOff x="638536" y="2209798"/>
            <a:chExt cx="11343257" cy="1128514"/>
          </a:xfrm>
        </p:grpSpPr>
        <p:sp>
          <p:nvSpPr>
            <p:cNvPr id="14" name="TextBox 13">
              <a:extLst>
                <a:ext uri="{FF2B5EF4-FFF2-40B4-BE49-F238E27FC236}">
                  <a16:creationId xmlns:a16="http://schemas.microsoft.com/office/drawing/2014/main" id="{3E4991D2-E18A-7C9C-747A-18B87D5BCBF7}"/>
                </a:ext>
              </a:extLst>
            </p:cNvPr>
            <p:cNvSpPr txBox="1"/>
            <p:nvPr/>
          </p:nvSpPr>
          <p:spPr>
            <a:xfrm>
              <a:off x="638536" y="2299159"/>
              <a:ext cx="1779391"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Strategic importance</a:t>
              </a:r>
            </a:p>
          </p:txBody>
        </p:sp>
        <p:sp>
          <p:nvSpPr>
            <p:cNvPr id="16" name="TextBox 15">
              <a:extLst>
                <a:ext uri="{FF2B5EF4-FFF2-40B4-BE49-F238E27FC236}">
                  <a16:creationId xmlns:a16="http://schemas.microsoft.com/office/drawing/2014/main" id="{BFDD507A-F2C6-FDAC-C267-0791C33BA85A}"/>
                </a:ext>
              </a:extLst>
            </p:cNvPr>
            <p:cNvSpPr txBox="1">
              <a:spLocks/>
            </p:cNvSpPr>
            <p:nvPr/>
          </p:nvSpPr>
          <p:spPr>
            <a:xfrm>
              <a:off x="3258916" y="2209798"/>
              <a:ext cx="8722877" cy="112851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100"/>
                </a:spcBef>
                <a:spcAft>
                  <a:spcPts val="0"/>
                </a:spcAft>
                <a:buClr>
                  <a:srgbClr val="000000"/>
                </a:buClr>
                <a:buSzPct val="110000"/>
                <a:buFont typeface="Wingdings" panose="05000000000000000000" pitchFamily="2" charset="2"/>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Critical to the mission and aims of Africa CDC; </a:t>
              </a:r>
              <a:r>
                <a:rPr kumimoji="0" lang="en-US" sz="1400" b="0" i="0" u="none" strike="noStrike" kern="1200" cap="none" spc="0" normalizeH="0" baseline="0" noProof="0">
                  <a:ln>
                    <a:noFill/>
                  </a:ln>
                  <a:solidFill>
                    <a:srgbClr val="000000"/>
                  </a:solidFill>
                  <a:effectLst/>
                  <a:uLnTx/>
                  <a:uFillTx/>
                  <a:latin typeface="Arial"/>
                  <a:ea typeface="+mn-ea"/>
                  <a:cs typeface="+mn-cs"/>
                </a:rPr>
                <a:t>technical expertise within Africa CDC</a:t>
              </a:r>
            </a:p>
            <a:p>
              <a:pPr marL="228600" marR="0" lvl="1" indent="-228600" algn="l" defTabSz="914400" rtl="0" eaLnBrk="1" fontAlgn="auto" latinLnBrk="0" hangingPunct="1">
                <a:lnSpc>
                  <a:spcPct val="100000"/>
                </a:lnSpc>
                <a:spcBef>
                  <a:spcPts val="100"/>
                </a:spcBef>
                <a:spcAft>
                  <a:spcPts val="0"/>
                </a:spcAft>
                <a:buClr>
                  <a:srgbClr val="000000"/>
                </a:buClr>
                <a:buSzPct val="110000"/>
                <a:buFont typeface="Wingdings" panose="05000000000000000000" pitchFamily="2" charset="2"/>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Priority for Africa, including as articulated in Africa 2063</a:t>
              </a:r>
              <a:endParaRPr kumimoji="0" lang="en-US" sz="1400" b="0" i="0" u="none" strike="noStrike" kern="1200" cap="none" spc="0" normalizeH="0" baseline="0" noProof="0">
                <a:ln>
                  <a:noFill/>
                </a:ln>
                <a:solidFill>
                  <a:srgbClr val="000000"/>
                </a:solidFill>
                <a:effectLst/>
                <a:uLnTx/>
                <a:uFillTx/>
                <a:latin typeface="Arial"/>
                <a:ea typeface="+mn-ea"/>
                <a:cs typeface="+mn-cs"/>
              </a:endParaRPr>
            </a:p>
            <a:p>
              <a:pPr marL="228600" marR="0" lvl="1" indent="-228600" algn="l" defTabSz="914400" rtl="0" eaLnBrk="1" fontAlgn="auto" latinLnBrk="0" hangingPunct="1">
                <a:lnSpc>
                  <a:spcPct val="100000"/>
                </a:lnSpc>
                <a:spcBef>
                  <a:spcPts val="100"/>
                </a:spcBef>
                <a:spcAft>
                  <a:spcPts val="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Products that increase access and address current and past inequities </a:t>
              </a:r>
            </a:p>
            <a:p>
              <a:pPr marL="228600" marR="0" lvl="1" indent="-228600" algn="l" defTabSz="914400" rtl="0" eaLnBrk="1" fontAlgn="auto" latinLnBrk="0" hangingPunct="1">
                <a:lnSpc>
                  <a:spcPct val="100000"/>
                </a:lnSpc>
                <a:spcBef>
                  <a:spcPts val="100"/>
                </a:spcBef>
                <a:spcAft>
                  <a:spcPts val="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Product that aim to improve health security</a:t>
              </a:r>
            </a:p>
            <a:p>
              <a:pPr marL="228600" marR="0" lvl="1" indent="-228600" algn="l" defTabSz="914400" rtl="0" eaLnBrk="1" fontAlgn="auto" latinLnBrk="0" hangingPunct="1">
                <a:lnSpc>
                  <a:spcPct val="100000"/>
                </a:lnSpc>
                <a:spcBef>
                  <a:spcPts val="100"/>
                </a:spcBef>
                <a:spcAft>
                  <a:spcPts val="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Products that help APPM build its capacity and credibility with manufactures and AU Member states </a:t>
              </a: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sp>
        <p:nvSpPr>
          <p:cNvPr id="22" name="3. Subtitle">
            <a:extLst>
              <a:ext uri="{FF2B5EF4-FFF2-40B4-BE49-F238E27FC236}">
                <a16:creationId xmlns:a16="http://schemas.microsoft.com/office/drawing/2014/main" id="{C64D0CFB-3452-99D4-36CA-BFF148D31A7B}"/>
              </a:ext>
            </a:extLst>
          </p:cNvPr>
          <p:cNvSpPr>
            <a:spLocks noGrp="1"/>
          </p:cNvSpPr>
          <p:nvPr>
            <p:ph type="subTitle" idx="1"/>
            <p:custDataLst>
              <p:tags r:id="rId8"/>
            </p:custDataLst>
          </p:nvPr>
        </p:nvSpPr>
        <p:spPr>
          <a:xfrm>
            <a:off x="271359" y="979508"/>
            <a:ext cx="8559767" cy="569387"/>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pPr marL="0" marR="0" lvl="1" indent="0" fontAlgn="auto">
              <a:spcBef>
                <a:spcPts val="300"/>
              </a:spcBef>
              <a:buSzPct val="100000"/>
              <a:buFont typeface="Segoe UI" panose="020B0502040204020203" pitchFamily="34" charset="0"/>
              <a:buChar char="​"/>
              <a:tabLst/>
              <a:defRPr/>
            </a:pPr>
            <a:r>
              <a:rPr lang="en-US" b="1">
                <a:solidFill>
                  <a:srgbClr val="7F7F7F"/>
                </a:solidFill>
              </a:rPr>
              <a:t>Key question(s): </a:t>
            </a:r>
            <a:r>
              <a:rPr lang="en-US" b="1">
                <a:solidFill>
                  <a:srgbClr val="7F7F7F"/>
                </a:solidFill>
                <a:sym typeface=""/>
              </a:rPr>
              <a:t>What should the scope of products for the APPM?</a:t>
            </a:r>
          </a:p>
          <a:p>
            <a:endParaRPr lang="en-US">
              <a:cs typeface="+mn-cs"/>
            </a:endParaRPr>
          </a:p>
        </p:txBody>
      </p:sp>
      <p:sp>
        <p:nvSpPr>
          <p:cNvPr id="20" name="Rectangle 19">
            <a:extLst>
              <a:ext uri="{FF2B5EF4-FFF2-40B4-BE49-F238E27FC236}">
                <a16:creationId xmlns:a16="http://schemas.microsoft.com/office/drawing/2014/main" id="{3825F711-47FF-8D6A-D2EA-43ADA56C94A0}"/>
              </a:ext>
            </a:extLst>
          </p:cNvPr>
          <p:cNvSpPr/>
          <p:nvPr/>
        </p:nvSpPr>
        <p:spPr>
          <a:xfrm>
            <a:off x="460293" y="6321656"/>
            <a:ext cx="10655011" cy="198342"/>
          </a:xfrm>
          <a:prstGeom prst="rect">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DK" sz="1600" b="0" i="0" u="none" strike="noStrike" kern="1200" cap="none" spc="0" normalizeH="0" baseline="0" noProof="0" err="1">
              <a:ln>
                <a:noFill/>
              </a:ln>
              <a:solidFill>
                <a:srgbClr val="FFFFFF"/>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8247A157-0F26-CEB5-2335-591E8AFBA785}"/>
              </a:ext>
            </a:extLst>
          </p:cNvPr>
          <p:cNvGrpSpPr/>
          <p:nvPr/>
        </p:nvGrpSpPr>
        <p:grpSpPr>
          <a:xfrm>
            <a:off x="638253" y="6260843"/>
            <a:ext cx="10904560" cy="259155"/>
            <a:chOff x="554456" y="4634050"/>
            <a:chExt cx="10904560" cy="259155"/>
          </a:xfrm>
        </p:grpSpPr>
        <p:sp>
          <p:nvSpPr>
            <p:cNvPr id="5" name="TextBox 4">
              <a:extLst>
                <a:ext uri="{FF2B5EF4-FFF2-40B4-BE49-F238E27FC236}">
                  <a16:creationId xmlns:a16="http://schemas.microsoft.com/office/drawing/2014/main" id="{9B8689CB-5EB2-C7C0-3B80-7D75D21C85C8}"/>
                </a:ext>
              </a:extLst>
            </p:cNvPr>
            <p:cNvSpPr txBox="1"/>
            <p:nvPr/>
          </p:nvSpPr>
          <p:spPr>
            <a:xfrm>
              <a:off x="554456" y="4634050"/>
              <a:ext cx="2620100"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Opportunistic</a:t>
              </a:r>
            </a:p>
          </p:txBody>
        </p:sp>
        <p:sp>
          <p:nvSpPr>
            <p:cNvPr id="6" name="TextBox 5">
              <a:extLst>
                <a:ext uri="{FF2B5EF4-FFF2-40B4-BE49-F238E27FC236}">
                  <a16:creationId xmlns:a16="http://schemas.microsoft.com/office/drawing/2014/main" id="{B0EC4888-FB9D-016E-7B06-DE858B2CF843}"/>
                </a:ext>
              </a:extLst>
            </p:cNvPr>
            <p:cNvSpPr txBox="1">
              <a:spLocks/>
            </p:cNvSpPr>
            <p:nvPr/>
          </p:nvSpPr>
          <p:spPr>
            <a:xfrm>
              <a:off x="3174556" y="4677761"/>
              <a:ext cx="828446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Is there an immediate opportunity that strongly corresponds to at least one of the guiding principles?</a:t>
              </a:r>
            </a:p>
          </p:txBody>
        </p:sp>
      </p:grpSp>
    </p:spTree>
    <p:extLst>
      <p:ext uri="{BB962C8B-B14F-4D97-AF65-F5344CB8AC3E}">
        <p14:creationId xmlns:p14="http://schemas.microsoft.com/office/powerpoint/2010/main" val="2577000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CABB8CFA-7C7D-402A-AA52-8E5B155C13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6" name="Object 6" hidden="1">
                        <a:extLst>
                          <a:ext uri="{FF2B5EF4-FFF2-40B4-BE49-F238E27FC236}">
                            <a16:creationId xmlns:a16="http://schemas.microsoft.com/office/drawing/2014/main" id="{CABB8CFA-7C7D-402A-AA52-8E5B155C136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A54A69E6-AB39-4C39-8B23-B727A0D9387E}"/>
              </a:ext>
            </a:extLst>
          </p:cNvPr>
          <p:cNvSpPr txBox="1">
            <a:spLocks/>
          </p:cNvSpPr>
          <p:nvPr/>
        </p:nvSpPr>
        <p:spPr>
          <a:xfrm>
            <a:off x="578873" y="1324944"/>
            <a:ext cx="1432682" cy="169277"/>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5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rPr>
              <a:t>Segment</a:t>
            </a:r>
          </a:p>
        </p:txBody>
      </p:sp>
      <p:cxnSp>
        <p:nvCxnSpPr>
          <p:cNvPr id="110" name="Straight Connector 109">
            <a:extLst>
              <a:ext uri="{FF2B5EF4-FFF2-40B4-BE49-F238E27FC236}">
                <a16:creationId xmlns:a16="http://schemas.microsoft.com/office/drawing/2014/main" id="{EAD443FE-8021-46E7-A391-6D1855A1845B}"/>
              </a:ext>
            </a:extLst>
          </p:cNvPr>
          <p:cNvCxnSpPr>
            <a:cxnSpLocks/>
          </p:cNvCxnSpPr>
          <p:nvPr/>
        </p:nvCxnSpPr>
        <p:spPr>
          <a:xfrm>
            <a:off x="720428" y="1549083"/>
            <a:ext cx="11021444" cy="0"/>
          </a:xfrm>
          <a:prstGeom prst="line">
            <a:avLst/>
          </a:prstGeom>
          <a:ln w="1270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429625C-AFC3-45C6-A6BE-AD937A2B4310}"/>
              </a:ext>
            </a:extLst>
          </p:cNvPr>
          <p:cNvSpPr txBox="1">
            <a:spLocks/>
          </p:cNvSpPr>
          <p:nvPr/>
        </p:nvSpPr>
        <p:spPr>
          <a:xfrm>
            <a:off x="538019" y="3068390"/>
            <a:ext cx="1009592"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303D24"/>
              </a:buClr>
              <a:buSzPct val="125000"/>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a:ea typeface="+mn-ea"/>
                <a:cs typeface="Arial"/>
                <a:sym typeface="Arial"/>
              </a:rPr>
              <a:t>High-burden disease (ATM)</a:t>
            </a:r>
          </a:p>
        </p:txBody>
      </p:sp>
      <p:sp>
        <p:nvSpPr>
          <p:cNvPr id="54" name="TextBox 53">
            <a:extLst>
              <a:ext uri="{FF2B5EF4-FFF2-40B4-BE49-F238E27FC236}">
                <a16:creationId xmlns:a16="http://schemas.microsoft.com/office/drawing/2014/main" id="{C1EDBCCB-6B72-4E58-80B9-2C02FA15349E}"/>
              </a:ext>
            </a:extLst>
          </p:cNvPr>
          <p:cNvSpPr txBox="1">
            <a:spLocks/>
          </p:cNvSpPr>
          <p:nvPr/>
        </p:nvSpPr>
        <p:spPr>
          <a:xfrm>
            <a:off x="538019" y="2290253"/>
            <a:ext cx="910098"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303D24"/>
              </a:buClr>
              <a:buSzPct val="125000"/>
              <a:buFont typeface="Arial" panose="020B0604020202020204" pitchFamily="34" charset="0"/>
              <a:buNone/>
              <a:tabLst/>
              <a:defRPr/>
            </a:pPr>
            <a:r>
              <a:rPr kumimoji="0" lang="en-GB" sz="1200" b="1" i="0" u="none" strike="noStrike" kern="1200" cap="none" spc="0" normalizeH="0" baseline="0" noProof="0">
                <a:ln>
                  <a:noFill/>
                </a:ln>
                <a:solidFill>
                  <a:srgbClr val="000000"/>
                </a:solidFill>
                <a:effectLst/>
                <a:uLnTx/>
                <a:uFillTx/>
                <a:latin typeface="Arial" panose="020B0604020202020204"/>
                <a:ea typeface="+mn-ea"/>
                <a:cs typeface="Arial"/>
                <a:sym typeface="Arial"/>
              </a:rPr>
              <a:t>MCMs for a Africa epi-risks</a:t>
            </a:r>
          </a:p>
        </p:txBody>
      </p:sp>
      <p:cxnSp>
        <p:nvCxnSpPr>
          <p:cNvPr id="132" name="Straight Connector 131">
            <a:extLst>
              <a:ext uri="{FF2B5EF4-FFF2-40B4-BE49-F238E27FC236}">
                <a16:creationId xmlns:a16="http://schemas.microsoft.com/office/drawing/2014/main" id="{E7EC750F-CEF7-4131-A9D4-3553293F23A3}"/>
              </a:ext>
            </a:extLst>
          </p:cNvPr>
          <p:cNvCxnSpPr>
            <a:cxnSpLocks/>
          </p:cNvCxnSpPr>
          <p:nvPr/>
        </p:nvCxnSpPr>
        <p:spPr>
          <a:xfrm>
            <a:off x="644682" y="3759427"/>
            <a:ext cx="11021444"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8A52816-AB46-4B82-8679-D108AD6C0C05}"/>
              </a:ext>
            </a:extLst>
          </p:cNvPr>
          <p:cNvCxnSpPr>
            <a:cxnSpLocks/>
          </p:cNvCxnSpPr>
          <p:nvPr/>
        </p:nvCxnSpPr>
        <p:spPr>
          <a:xfrm>
            <a:off x="701497" y="2984794"/>
            <a:ext cx="11021444"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14D9F3D-F464-46BF-B9D5-FBD09376712C}"/>
              </a:ext>
            </a:extLst>
          </p:cNvPr>
          <p:cNvSpPr txBox="1">
            <a:spLocks/>
          </p:cNvSpPr>
          <p:nvPr/>
        </p:nvSpPr>
        <p:spPr>
          <a:xfrm>
            <a:off x="1753052" y="2304182"/>
            <a:ext cx="1863395" cy="604106"/>
          </a:xfrm>
          <a:prstGeom prst="rect">
            <a:avLst/>
          </a:prstGeom>
          <a:solidFill>
            <a:srgbClr val="F2F2F2"/>
          </a:solidFill>
          <a:ln w="635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Focus on products Africa CDC stockpiles</a:t>
            </a: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53" name="TextBox 52">
            <a:extLst>
              <a:ext uri="{FF2B5EF4-FFF2-40B4-BE49-F238E27FC236}">
                <a16:creationId xmlns:a16="http://schemas.microsoft.com/office/drawing/2014/main" id="{46647C35-8CF3-44C0-AE20-2060AC41FD37}"/>
              </a:ext>
            </a:extLst>
          </p:cNvPr>
          <p:cNvSpPr txBox="1">
            <a:spLocks/>
          </p:cNvSpPr>
          <p:nvPr/>
        </p:nvSpPr>
        <p:spPr>
          <a:xfrm>
            <a:off x="3698469" y="2312883"/>
            <a:ext cx="1851793" cy="604106"/>
          </a:xfrm>
          <a:prstGeom prst="rect">
            <a:avLst/>
          </a:prstGeom>
          <a:solidFill>
            <a:srgbClr val="F2F2F2"/>
          </a:solidFill>
          <a:ln w="635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and products in scarce supply &amp; demand-side incentives for local production</a:t>
            </a: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50" name="TextBox 49">
            <a:extLst>
              <a:ext uri="{FF2B5EF4-FFF2-40B4-BE49-F238E27FC236}">
                <a16:creationId xmlns:a16="http://schemas.microsoft.com/office/drawing/2014/main" id="{0F57EB17-5536-4D8A-A512-7F1651A3ED5E}"/>
              </a:ext>
            </a:extLst>
          </p:cNvPr>
          <p:cNvSpPr txBox="1">
            <a:spLocks/>
          </p:cNvSpPr>
          <p:nvPr/>
        </p:nvSpPr>
        <p:spPr>
          <a:xfrm>
            <a:off x="5612483" y="2336526"/>
            <a:ext cx="1863395" cy="561946"/>
          </a:xfrm>
          <a:prstGeom prst="rect">
            <a:avLst/>
          </a:prstGeom>
          <a:solidFill>
            <a:schemeClr val="tx2">
              <a:lumMod val="95000"/>
            </a:schemeClr>
          </a:solidFill>
          <a:ln w="635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  agenda for Dx, Kits (AWD, IPC, SCK)  ETU, Chol. Ward., etc.</a:t>
            </a:r>
          </a:p>
        </p:txBody>
      </p:sp>
      <p:cxnSp>
        <p:nvCxnSpPr>
          <p:cNvPr id="79" name="Straight Connector 78">
            <a:extLst>
              <a:ext uri="{FF2B5EF4-FFF2-40B4-BE49-F238E27FC236}">
                <a16:creationId xmlns:a16="http://schemas.microsoft.com/office/drawing/2014/main" id="{F59283CC-36EE-10B8-31A2-E6D7F292CCAC}"/>
              </a:ext>
            </a:extLst>
          </p:cNvPr>
          <p:cNvCxnSpPr>
            <a:cxnSpLocks/>
          </p:cNvCxnSpPr>
          <p:nvPr/>
        </p:nvCxnSpPr>
        <p:spPr>
          <a:xfrm>
            <a:off x="469320" y="5896383"/>
            <a:ext cx="11021444"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194C4BE7-8275-5A46-CB8C-F499109D0609}"/>
              </a:ext>
            </a:extLst>
          </p:cNvPr>
          <p:cNvSpPr txBox="1">
            <a:spLocks/>
          </p:cNvSpPr>
          <p:nvPr/>
        </p:nvSpPr>
        <p:spPr>
          <a:xfrm>
            <a:off x="1770231" y="3041857"/>
            <a:ext cx="1867883" cy="631800"/>
          </a:xfrm>
          <a:prstGeom prst="rect">
            <a:avLst/>
          </a:prstGeom>
          <a:solidFill>
            <a:srgbClr val="F2F2F2"/>
          </a:solidFill>
          <a:ln w="635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rPr>
              <a:t>Not included in scope</a:t>
            </a:r>
          </a:p>
        </p:txBody>
      </p:sp>
      <p:sp>
        <p:nvSpPr>
          <p:cNvPr id="81" name="TextBox 80">
            <a:extLst>
              <a:ext uri="{FF2B5EF4-FFF2-40B4-BE49-F238E27FC236}">
                <a16:creationId xmlns:a16="http://schemas.microsoft.com/office/drawing/2014/main" id="{0D7E37D7-BAB6-29A1-35EA-23DB8A58649D}"/>
              </a:ext>
            </a:extLst>
          </p:cNvPr>
          <p:cNvSpPr txBox="1">
            <a:spLocks/>
          </p:cNvSpPr>
          <p:nvPr/>
        </p:nvSpPr>
        <p:spPr>
          <a:xfrm>
            <a:off x="3720882" y="3041857"/>
            <a:ext cx="1851793" cy="631801"/>
          </a:xfrm>
          <a:prstGeom prst="rect">
            <a:avLst/>
          </a:prstGeom>
          <a:solidFill>
            <a:srgbClr val="F2F2F2"/>
          </a:solidFill>
          <a:ln w="635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a:sym typeface="Arial"/>
              </a:rPr>
              <a:t>Focus on ATM products </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a:rPr>
              <a:t>produced</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a:sym typeface="Arial"/>
              </a:rPr>
              <a:t> in Africa</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a:rPr>
              <a:t>. Plus Malaria, TB, HIV Vx</a:t>
            </a: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82" name="TextBox 81">
            <a:extLst>
              <a:ext uri="{FF2B5EF4-FFF2-40B4-BE49-F238E27FC236}">
                <a16:creationId xmlns:a16="http://schemas.microsoft.com/office/drawing/2014/main" id="{432FF2D5-4AA5-59AE-6555-29C8E7EEFAC8}"/>
              </a:ext>
            </a:extLst>
          </p:cNvPr>
          <p:cNvSpPr txBox="1">
            <a:spLocks/>
          </p:cNvSpPr>
          <p:nvPr/>
        </p:nvSpPr>
        <p:spPr>
          <a:xfrm>
            <a:off x="5634896" y="3041857"/>
            <a:ext cx="1851794" cy="625604"/>
          </a:xfrm>
          <a:prstGeom prst="rect">
            <a:avLst/>
          </a:prstGeom>
          <a:solidFill>
            <a:srgbClr val="F2F2F2"/>
          </a:solidFill>
          <a:ln w="635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Arial"/>
                <a:sym typeface="Arial"/>
              </a:rPr>
              <a:t>Become a PR for Global Fund</a:t>
            </a:r>
            <a:r>
              <a:rPr kumimoji="0" lang="en-US" sz="1200" b="0" i="0" u="none" strike="noStrike" kern="1200" cap="none" spc="0" normalizeH="0" baseline="0" noProof="0">
                <a:ln>
                  <a:noFill/>
                </a:ln>
                <a:solidFill>
                  <a:srgbClr val="000000"/>
                </a:solidFill>
                <a:effectLst/>
                <a:uLnTx/>
                <a:uFillTx/>
                <a:latin typeface="Arial" panose="020B0604020202020204"/>
                <a:ea typeface="+mn-ea"/>
                <a:cs typeface="Arial"/>
              </a:rPr>
              <a:t>, a/o implementer  with PEPFAR </a:t>
            </a:r>
            <a:endPar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5" name="TextBox 84">
            <a:extLst>
              <a:ext uri="{FF2B5EF4-FFF2-40B4-BE49-F238E27FC236}">
                <a16:creationId xmlns:a16="http://schemas.microsoft.com/office/drawing/2014/main" id="{BE868D71-B633-EE61-2EBD-96D43B81B332}"/>
              </a:ext>
            </a:extLst>
          </p:cNvPr>
          <p:cNvSpPr txBox="1">
            <a:spLocks/>
          </p:cNvSpPr>
          <p:nvPr/>
        </p:nvSpPr>
        <p:spPr>
          <a:xfrm>
            <a:off x="538019" y="5990346"/>
            <a:ext cx="92448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303D24"/>
              </a:buClr>
              <a:buSzPct val="125000"/>
              <a:buFont typeface="Arial" panose="020B0604020202020204" pitchFamily="34" charset="0"/>
              <a:buNone/>
              <a:tabLst/>
              <a:defRPr/>
            </a:pPr>
            <a:r>
              <a:rPr kumimoji="0" lang="en-GB" sz="1200" b="1" i="0" u="none" strike="noStrike" kern="1200" cap="none" spc="0" normalizeH="0" baseline="0" noProof="0">
                <a:ln>
                  <a:noFill/>
                </a:ln>
                <a:solidFill>
                  <a:srgbClr val="000000"/>
                </a:solidFill>
                <a:effectLst/>
                <a:uLnTx/>
                <a:uFillTx/>
                <a:latin typeface="Arial"/>
                <a:ea typeface="+mn-ea"/>
                <a:cs typeface="Arial"/>
                <a:sym typeface="Arial"/>
              </a:rPr>
              <a:t>NCDs, incl. aging</a:t>
            </a:r>
          </a:p>
        </p:txBody>
      </p:sp>
      <p:sp>
        <p:nvSpPr>
          <p:cNvPr id="104" name="TextBox 103">
            <a:extLst>
              <a:ext uri="{FF2B5EF4-FFF2-40B4-BE49-F238E27FC236}">
                <a16:creationId xmlns:a16="http://schemas.microsoft.com/office/drawing/2014/main" id="{C5FF4025-5BB7-8BA8-A73D-B150B24E4BED}"/>
              </a:ext>
            </a:extLst>
          </p:cNvPr>
          <p:cNvSpPr txBox="1">
            <a:spLocks/>
          </p:cNvSpPr>
          <p:nvPr/>
        </p:nvSpPr>
        <p:spPr>
          <a:xfrm>
            <a:off x="1836198" y="1329717"/>
            <a:ext cx="3522986" cy="169277"/>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5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rPr>
              <a:t>Summary of range of options</a:t>
            </a:r>
          </a:p>
        </p:txBody>
      </p:sp>
      <p:sp>
        <p:nvSpPr>
          <p:cNvPr id="3" name="TextBox 2">
            <a:extLst>
              <a:ext uri="{FF2B5EF4-FFF2-40B4-BE49-F238E27FC236}">
                <a16:creationId xmlns:a16="http://schemas.microsoft.com/office/drawing/2014/main" id="{ABFBDAEF-05A4-D958-4F10-D386B6FCF97D}"/>
              </a:ext>
            </a:extLst>
          </p:cNvPr>
          <p:cNvSpPr txBox="1">
            <a:spLocks/>
          </p:cNvSpPr>
          <p:nvPr/>
        </p:nvSpPr>
        <p:spPr>
          <a:xfrm>
            <a:off x="1722916" y="5977485"/>
            <a:ext cx="1862649" cy="597642"/>
          </a:xfrm>
          <a:prstGeom prst="rect">
            <a:avLst/>
          </a:prstGeom>
          <a:solidFill>
            <a:srgbClr val="F2F2F2"/>
          </a:solidFill>
          <a:ln w="6350">
            <a:solidFill>
              <a:srgbClr val="7F7F7F"/>
            </a:solidFill>
          </a:ln>
        </p:spPr>
        <p:txBody>
          <a:bodyPr vert="horz" wrap="square" lIns="45720" tIns="27432" rIns="45720" bIns="27432" rtlCol="0" anchor="ctr" anchorCtr="0">
            <a:noAutofit/>
          </a:bodyPr>
          <a:lstStyle>
            <a:defPPr marR="0" lvl="0" algn="l" rtl="0">
              <a:lnSpc>
                <a:spcPct val="100000"/>
              </a:lnSpc>
              <a:spcBef>
                <a:spcPts val="0"/>
              </a:spcBef>
              <a:spcAft>
                <a:spcPts val="0"/>
              </a:spcAft>
            </a:defPPr>
            <a:lvl1pPr indent="0" fontAlgn="auto">
              <a:spcBef>
                <a:spcPts val="300"/>
              </a:spcBef>
              <a:spcAft>
                <a:spcPts val="300"/>
              </a:spcAft>
              <a:buSzPct val="100000"/>
              <a:buFont typeface="Segoe UI" panose="020B0502040204020203" pitchFamily="34" charset="0"/>
              <a:buChar char="​"/>
              <a:tabLst/>
              <a:defRPr kumimoji="0" sz="800" kern="1200" spc="0" normalizeH="0" baseline="0">
                <a:ln>
                  <a:noFill/>
                </a:ln>
                <a:effectLst/>
                <a:uLnTx/>
                <a:uFillTx/>
                <a:ea typeface="+mn-ea"/>
                <a:cs typeface="Arial" panose="020B0604020202020204" pitchFamily="34" charset="0"/>
              </a:defRPr>
            </a:lvl1pPr>
            <a:lvl2pPr marL="228600" indent="-228600">
              <a:spcAft>
                <a:spcPts val="300"/>
              </a:spcAft>
              <a:buClr>
                <a:schemeClr val="accent1"/>
              </a:buClr>
              <a:buSzPct val="125000"/>
              <a:buFont typeface="Arial" panose="020B0604020202020204" pitchFamily="34" charset="0"/>
              <a:buChar char="•"/>
              <a:defRPr sz="1600"/>
            </a:lvl2pPr>
            <a:lvl3pPr marL="438912" indent="-210312">
              <a:spcAft>
                <a:spcPts val="300"/>
              </a:spcAft>
              <a:buClr>
                <a:schemeClr val="accent1"/>
              </a:buClr>
              <a:buSzPct val="120000"/>
              <a:buFont typeface="Arial" panose="020B0604020202020204" pitchFamily="34" charset="0"/>
              <a:buChar char="–"/>
              <a:defRPr sz="1600"/>
            </a:lvl3pPr>
            <a:lvl4pPr marL="594360" indent="-155448">
              <a:spcAft>
                <a:spcPts val="300"/>
              </a:spcAft>
              <a:buClr>
                <a:schemeClr val="accent1"/>
              </a:buClr>
              <a:buSzPct val="110000"/>
              <a:buFont typeface="Arial" panose="020B0604020202020204" pitchFamily="34" charset="0"/>
              <a:buChar char="•"/>
              <a:defRPr sz="1600"/>
            </a:lvl4pPr>
            <a:lvl5pPr marL="813816" indent="-146304">
              <a:spcAft>
                <a:spcPts val="300"/>
              </a:spcAft>
              <a:buClr>
                <a:schemeClr val="accent1"/>
              </a:buClr>
              <a:buSzPct val="89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rPr>
              <a:t>Not included in scope</a:t>
            </a:r>
          </a:p>
        </p:txBody>
      </p:sp>
      <p:sp>
        <p:nvSpPr>
          <p:cNvPr id="4" name="TextBox 3">
            <a:extLst>
              <a:ext uri="{FF2B5EF4-FFF2-40B4-BE49-F238E27FC236}">
                <a16:creationId xmlns:a16="http://schemas.microsoft.com/office/drawing/2014/main" id="{A67A6750-4C34-622B-CD96-E5429E39576A}"/>
              </a:ext>
            </a:extLst>
          </p:cNvPr>
          <p:cNvSpPr txBox="1">
            <a:spLocks/>
          </p:cNvSpPr>
          <p:nvPr/>
        </p:nvSpPr>
        <p:spPr>
          <a:xfrm>
            <a:off x="3692092" y="5982558"/>
            <a:ext cx="1851793" cy="597642"/>
          </a:xfrm>
          <a:prstGeom prst="rect">
            <a:avLst/>
          </a:prstGeom>
          <a:solidFill>
            <a:srgbClr val="F2F2F2"/>
          </a:solidFill>
          <a:ln w="635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rPr>
              <a:t>Focus on products in scarce supply or high price</a:t>
            </a:r>
          </a:p>
        </p:txBody>
      </p:sp>
      <p:sp>
        <p:nvSpPr>
          <p:cNvPr id="5" name="TextBox 4">
            <a:extLst>
              <a:ext uri="{FF2B5EF4-FFF2-40B4-BE49-F238E27FC236}">
                <a16:creationId xmlns:a16="http://schemas.microsoft.com/office/drawing/2014/main" id="{1200A994-C703-FBAF-6CDB-BF63DBB0F288}"/>
              </a:ext>
            </a:extLst>
          </p:cNvPr>
          <p:cNvSpPr txBox="1">
            <a:spLocks/>
          </p:cNvSpPr>
          <p:nvPr/>
        </p:nvSpPr>
        <p:spPr>
          <a:xfrm>
            <a:off x="5613229" y="5972047"/>
            <a:ext cx="1862649" cy="598039"/>
          </a:xfrm>
          <a:prstGeom prst="rect">
            <a:avLst/>
          </a:prstGeom>
          <a:solidFill>
            <a:srgbClr val="F2F2F2"/>
          </a:solidFill>
          <a:ln w="635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 and emerging products for NCDs</a:t>
            </a:r>
            <a:endParaRPr kumimoji="0" lang="en-GB" sz="12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endParaRPr>
          </a:p>
        </p:txBody>
      </p:sp>
      <p:cxnSp>
        <p:nvCxnSpPr>
          <p:cNvPr id="27" name="Straight Connector 26">
            <a:extLst>
              <a:ext uri="{FF2B5EF4-FFF2-40B4-BE49-F238E27FC236}">
                <a16:creationId xmlns:a16="http://schemas.microsoft.com/office/drawing/2014/main" id="{073953F3-496D-12E6-CC4E-E42614874DDE}"/>
              </a:ext>
            </a:extLst>
          </p:cNvPr>
          <p:cNvCxnSpPr>
            <a:cxnSpLocks/>
          </p:cNvCxnSpPr>
          <p:nvPr/>
        </p:nvCxnSpPr>
        <p:spPr>
          <a:xfrm>
            <a:off x="578873" y="2224641"/>
            <a:ext cx="11021444"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98C7A05-6D76-C495-7B4D-5D24BD8EE85E}"/>
              </a:ext>
            </a:extLst>
          </p:cNvPr>
          <p:cNvSpPr txBox="1">
            <a:spLocks/>
          </p:cNvSpPr>
          <p:nvPr/>
        </p:nvSpPr>
        <p:spPr>
          <a:xfrm>
            <a:off x="538019" y="1771552"/>
            <a:ext cx="924487"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303D24"/>
              </a:buClr>
              <a:buSzPct val="125000"/>
              <a:buFont typeface="Arial" panose="020B0604020202020204" pitchFamily="34" charset="0"/>
              <a:buNone/>
              <a:tabLst/>
              <a:defRPr/>
            </a:pPr>
            <a:r>
              <a:rPr kumimoji="0" lang="en-GB" sz="1200" b="1" i="0" u="none" strike="noStrike" kern="1200" cap="none" spc="0" normalizeH="0" baseline="0" noProof="0">
                <a:ln>
                  <a:noFill/>
                </a:ln>
                <a:solidFill>
                  <a:srgbClr val="000000"/>
                </a:solidFill>
                <a:effectLst/>
                <a:uLnTx/>
                <a:uFillTx/>
                <a:latin typeface="Arial" panose="020B0604020202020204"/>
                <a:ea typeface="+mn-ea"/>
                <a:cs typeface="Arial"/>
                <a:sym typeface="Arial"/>
              </a:rPr>
              <a:t>Vaccines</a:t>
            </a:r>
          </a:p>
        </p:txBody>
      </p:sp>
      <p:sp>
        <p:nvSpPr>
          <p:cNvPr id="30" name="TextBox 29">
            <a:extLst>
              <a:ext uri="{FF2B5EF4-FFF2-40B4-BE49-F238E27FC236}">
                <a16:creationId xmlns:a16="http://schemas.microsoft.com/office/drawing/2014/main" id="{7A5C38AE-3DA7-3FCA-EEB1-8C841353F81B}"/>
              </a:ext>
            </a:extLst>
          </p:cNvPr>
          <p:cNvSpPr txBox="1">
            <a:spLocks/>
          </p:cNvSpPr>
          <p:nvPr/>
        </p:nvSpPr>
        <p:spPr>
          <a:xfrm>
            <a:off x="1766309" y="1633958"/>
            <a:ext cx="1862649" cy="516895"/>
          </a:xfrm>
          <a:prstGeom prst="rect">
            <a:avLst/>
          </a:prstGeom>
          <a:solidFill>
            <a:srgbClr val="F2F2F2"/>
          </a:solidFill>
          <a:ln w="635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rPr>
              <a:t>Focus on vaccines for epidemic risks</a:t>
            </a:r>
          </a:p>
        </p:txBody>
      </p:sp>
      <p:sp>
        <p:nvSpPr>
          <p:cNvPr id="31" name="TextBox 30">
            <a:extLst>
              <a:ext uri="{FF2B5EF4-FFF2-40B4-BE49-F238E27FC236}">
                <a16:creationId xmlns:a16="http://schemas.microsoft.com/office/drawing/2014/main" id="{69EF5A74-F02D-FBB9-F11D-8E0B999CA707}"/>
              </a:ext>
            </a:extLst>
          </p:cNvPr>
          <p:cNvSpPr txBox="1">
            <a:spLocks/>
          </p:cNvSpPr>
          <p:nvPr/>
        </p:nvSpPr>
        <p:spPr>
          <a:xfrm>
            <a:off x="3711726" y="1641270"/>
            <a:ext cx="1862649" cy="509583"/>
          </a:xfrm>
          <a:prstGeom prst="rect">
            <a:avLst/>
          </a:prstGeom>
          <a:solidFill>
            <a:srgbClr val="F2F2F2"/>
          </a:solidFill>
          <a:ln w="635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rPr>
              <a:t>Existing vaccines</a:t>
            </a:r>
          </a:p>
        </p:txBody>
      </p:sp>
      <p:sp>
        <p:nvSpPr>
          <p:cNvPr id="32" name="TextBox 31">
            <a:extLst>
              <a:ext uri="{FF2B5EF4-FFF2-40B4-BE49-F238E27FC236}">
                <a16:creationId xmlns:a16="http://schemas.microsoft.com/office/drawing/2014/main" id="{8ED1D6DD-D95E-28BE-C5F7-4A1BFE757CA5}"/>
              </a:ext>
            </a:extLst>
          </p:cNvPr>
          <p:cNvSpPr txBox="1">
            <a:spLocks/>
          </p:cNvSpPr>
          <p:nvPr/>
        </p:nvSpPr>
        <p:spPr>
          <a:xfrm>
            <a:off x="5625741" y="1640659"/>
            <a:ext cx="1851794" cy="510194"/>
          </a:xfrm>
          <a:prstGeom prst="rect">
            <a:avLst/>
          </a:prstGeom>
          <a:solidFill>
            <a:schemeClr val="tx2">
              <a:lumMod val="95000"/>
            </a:schemeClr>
          </a:solidFill>
          <a:ln w="635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rPr>
              <a:t>Existing and pipeline vaccines</a:t>
            </a:r>
          </a:p>
        </p:txBody>
      </p:sp>
      <p:sp>
        <p:nvSpPr>
          <p:cNvPr id="19" name="TextBox 18">
            <a:extLst>
              <a:ext uri="{FF2B5EF4-FFF2-40B4-BE49-F238E27FC236}">
                <a16:creationId xmlns:a16="http://schemas.microsoft.com/office/drawing/2014/main" id="{4EA13177-CC36-C497-29AA-D72B2332C6FF}"/>
              </a:ext>
            </a:extLst>
          </p:cNvPr>
          <p:cNvSpPr txBox="1">
            <a:spLocks/>
          </p:cNvSpPr>
          <p:nvPr/>
        </p:nvSpPr>
        <p:spPr>
          <a:xfrm>
            <a:off x="7703598" y="1328552"/>
            <a:ext cx="3522986" cy="169277"/>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05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rPr>
              <a:t>Additional ideas</a:t>
            </a:r>
          </a:p>
        </p:txBody>
      </p:sp>
      <p:sp>
        <p:nvSpPr>
          <p:cNvPr id="8" name="TextBox 7">
            <a:extLst>
              <a:ext uri="{FF2B5EF4-FFF2-40B4-BE49-F238E27FC236}">
                <a16:creationId xmlns:a16="http://schemas.microsoft.com/office/drawing/2014/main" id="{2B1EF41E-1F1F-BB65-4055-14C04DB81C45}"/>
              </a:ext>
            </a:extLst>
          </p:cNvPr>
          <p:cNvSpPr txBox="1">
            <a:spLocks/>
          </p:cNvSpPr>
          <p:nvPr/>
        </p:nvSpPr>
        <p:spPr>
          <a:xfrm>
            <a:off x="7668456" y="3056949"/>
            <a:ext cx="3955347" cy="625604"/>
          </a:xfrm>
          <a:prstGeom prst="rect">
            <a:avLst/>
          </a:prstGeom>
          <a:noFill/>
          <a:ln w="6350">
            <a:no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Arial"/>
              </a:rPr>
              <a:t>Become a procurement agency for Global Fund for Africa produced products</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Arial"/>
              </a:rPr>
              <a:t>Could</a:t>
            </a:r>
            <a:r>
              <a:rPr kumimoji="0" lang="en-US" sz="1200" b="0" i="0" u="none" strike="noStrike" kern="1200" cap="none" spc="0" normalizeH="0" baseline="0" noProof="0">
                <a:ln>
                  <a:noFill/>
                </a:ln>
                <a:solidFill>
                  <a:srgbClr val="000000"/>
                </a:solidFill>
                <a:effectLst/>
                <a:uLnTx/>
                <a:uFillTx/>
                <a:latin typeface="Arial" panose="020B0604020202020204"/>
                <a:ea typeface="+mn-ea"/>
                <a:cs typeface="Arial"/>
                <a:sym typeface="Arial"/>
              </a:rPr>
              <a:t> collaborate with REC for them to procure</a:t>
            </a:r>
            <a:endParaRPr kumimoji="0" lang="en-US" sz="1200" b="0" i="0" u="none" strike="noStrike" kern="1200" cap="none" spc="0" normalizeH="0" baseline="0" noProof="0">
              <a:ln>
                <a:noFill/>
              </a:ln>
              <a:solidFill>
                <a:srgbClr val="000000"/>
              </a:solidFill>
              <a:effectLst/>
              <a:uLnTx/>
              <a:uFillTx/>
              <a:latin typeface="Arial"/>
              <a:ea typeface="+mn-ea"/>
              <a:cs typeface="Arial"/>
            </a:endParaRPr>
          </a:p>
        </p:txBody>
      </p:sp>
      <p:sp>
        <p:nvSpPr>
          <p:cNvPr id="9" name="TextBox 8">
            <a:extLst>
              <a:ext uri="{FF2B5EF4-FFF2-40B4-BE49-F238E27FC236}">
                <a16:creationId xmlns:a16="http://schemas.microsoft.com/office/drawing/2014/main" id="{02B5D017-1986-E125-72DB-7B49853CBFD0}"/>
              </a:ext>
            </a:extLst>
          </p:cNvPr>
          <p:cNvSpPr txBox="1">
            <a:spLocks/>
          </p:cNvSpPr>
          <p:nvPr/>
        </p:nvSpPr>
        <p:spPr>
          <a:xfrm>
            <a:off x="7646389" y="2283033"/>
            <a:ext cx="4198770" cy="625604"/>
          </a:xfrm>
          <a:prstGeom prst="rect">
            <a:avLst/>
          </a:prstGeom>
          <a:noFill/>
          <a:ln w="6350">
            <a:no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a:rPr>
              <a:t>Bold </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a:sym typeface="Arial"/>
              </a:rPr>
              <a:t>agenda </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a:rPr>
              <a:t>on MCMs with chronic shortage (ringer's lactate); an agenda to address the fragmentation of diagnostics. AWD, Sample Collection, IPC kits; Ebola treatment units, Cholera Wards</a:t>
            </a:r>
          </a:p>
        </p:txBody>
      </p:sp>
      <p:sp>
        <p:nvSpPr>
          <p:cNvPr id="15" name="TextBox 14">
            <a:extLst>
              <a:ext uri="{FF2B5EF4-FFF2-40B4-BE49-F238E27FC236}">
                <a16:creationId xmlns:a16="http://schemas.microsoft.com/office/drawing/2014/main" id="{D420399C-C522-814E-810A-B1EC8C47BD4A}"/>
              </a:ext>
            </a:extLst>
          </p:cNvPr>
          <p:cNvSpPr txBox="1">
            <a:spLocks/>
          </p:cNvSpPr>
          <p:nvPr/>
        </p:nvSpPr>
        <p:spPr>
          <a:xfrm>
            <a:off x="7666807" y="1586207"/>
            <a:ext cx="4350622" cy="625604"/>
          </a:xfrm>
          <a:prstGeom prst="rect">
            <a:avLst/>
          </a:prstGeom>
          <a:noFill/>
          <a:ln w="6350">
            <a:no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6" name="TextBox 15">
            <a:extLst>
              <a:ext uri="{FF2B5EF4-FFF2-40B4-BE49-F238E27FC236}">
                <a16:creationId xmlns:a16="http://schemas.microsoft.com/office/drawing/2014/main" id="{67C59D91-906B-9969-BB69-C048C551DCBD}"/>
              </a:ext>
            </a:extLst>
          </p:cNvPr>
          <p:cNvSpPr txBox="1">
            <a:spLocks/>
          </p:cNvSpPr>
          <p:nvPr/>
        </p:nvSpPr>
        <p:spPr>
          <a:xfrm>
            <a:off x="7647434" y="5989090"/>
            <a:ext cx="3955347" cy="625604"/>
          </a:xfrm>
          <a:prstGeom prst="rect">
            <a:avLst/>
          </a:prstGeom>
          <a:noFill/>
          <a:ln w="6350">
            <a:no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Segoe UI"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a:sym typeface="Arial"/>
              </a:rPr>
              <a:t>Product like glucometers and insulin are high price. Work with RECs to procure or establish reference prices</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a:rPr>
              <a:t>. Similarly, cancer meds</a:t>
            </a:r>
          </a:p>
        </p:txBody>
      </p:sp>
      <p:sp>
        <p:nvSpPr>
          <p:cNvPr id="14" name="Text Placeholder 9">
            <a:extLst>
              <a:ext uri="{FF2B5EF4-FFF2-40B4-BE49-F238E27FC236}">
                <a16:creationId xmlns:a16="http://schemas.microsoft.com/office/drawing/2014/main" id="{68582D31-3F38-962E-E00C-9B727EB61647}"/>
              </a:ext>
            </a:extLst>
          </p:cNvPr>
          <p:cNvSpPr>
            <a:spLocks noGrp="1"/>
          </p:cNvSpPr>
          <p:nvPr>
            <p:ph type="body" sz="quarter" idx="10"/>
          </p:nvPr>
        </p:nvSpPr>
        <p:spPr>
          <a:xfrm>
            <a:off x="554735" y="41597"/>
            <a:ext cx="3843338" cy="123111"/>
          </a:xfrm>
        </p:spPr>
        <p:txBody>
          <a:bodyPr/>
          <a:lstStyle/>
          <a:p>
            <a:endParaRPr lang="en-US"/>
          </a:p>
        </p:txBody>
      </p:sp>
      <p:cxnSp>
        <p:nvCxnSpPr>
          <p:cNvPr id="18" name="Straight Connector 17">
            <a:extLst>
              <a:ext uri="{FF2B5EF4-FFF2-40B4-BE49-F238E27FC236}">
                <a16:creationId xmlns:a16="http://schemas.microsoft.com/office/drawing/2014/main" id="{A9B0D17C-4BB8-2A6F-2576-8AA5E2A8D9B6}"/>
              </a:ext>
            </a:extLst>
          </p:cNvPr>
          <p:cNvCxnSpPr>
            <a:cxnSpLocks/>
          </p:cNvCxnSpPr>
          <p:nvPr/>
        </p:nvCxnSpPr>
        <p:spPr>
          <a:xfrm>
            <a:off x="623124" y="4498294"/>
            <a:ext cx="11021444"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087EE69-3B9F-3558-0807-915794E8B33D}"/>
              </a:ext>
            </a:extLst>
          </p:cNvPr>
          <p:cNvSpPr txBox="1">
            <a:spLocks/>
          </p:cNvSpPr>
          <p:nvPr/>
        </p:nvSpPr>
        <p:spPr>
          <a:xfrm>
            <a:off x="1747817" y="3813975"/>
            <a:ext cx="1867883" cy="631800"/>
          </a:xfrm>
          <a:prstGeom prst="rect">
            <a:avLst/>
          </a:prstGeom>
          <a:solidFill>
            <a:srgbClr val="F2F2F2"/>
          </a:solidFill>
          <a:ln w="635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rPr>
              <a:t>Not included in scope</a:t>
            </a:r>
          </a:p>
        </p:txBody>
      </p:sp>
      <p:sp>
        <p:nvSpPr>
          <p:cNvPr id="21" name="TextBox 20">
            <a:extLst>
              <a:ext uri="{FF2B5EF4-FFF2-40B4-BE49-F238E27FC236}">
                <a16:creationId xmlns:a16="http://schemas.microsoft.com/office/drawing/2014/main" id="{387FB065-7014-70EB-FC83-2988952CBEB0}"/>
              </a:ext>
            </a:extLst>
          </p:cNvPr>
          <p:cNvSpPr txBox="1">
            <a:spLocks/>
          </p:cNvSpPr>
          <p:nvPr/>
        </p:nvSpPr>
        <p:spPr>
          <a:xfrm>
            <a:off x="3719233" y="3813974"/>
            <a:ext cx="1851793" cy="631801"/>
          </a:xfrm>
          <a:prstGeom prst="rect">
            <a:avLst/>
          </a:prstGeom>
          <a:solidFill>
            <a:srgbClr val="F2F2F2"/>
          </a:solidFill>
          <a:ln w="635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rPr>
              <a:t>Select set of NTDs  </a:t>
            </a:r>
          </a:p>
        </p:txBody>
      </p:sp>
      <p:sp>
        <p:nvSpPr>
          <p:cNvPr id="22" name="TextBox 21">
            <a:extLst>
              <a:ext uri="{FF2B5EF4-FFF2-40B4-BE49-F238E27FC236}">
                <a16:creationId xmlns:a16="http://schemas.microsoft.com/office/drawing/2014/main" id="{00AE7BB2-4725-E8DB-56F9-716C35AB7A7F}"/>
              </a:ext>
            </a:extLst>
          </p:cNvPr>
          <p:cNvSpPr txBox="1">
            <a:spLocks/>
          </p:cNvSpPr>
          <p:nvPr/>
        </p:nvSpPr>
        <p:spPr>
          <a:xfrm>
            <a:off x="5633247" y="3813974"/>
            <a:ext cx="1851794" cy="625604"/>
          </a:xfrm>
          <a:prstGeom prst="rect">
            <a:avLst/>
          </a:prstGeom>
          <a:solidFill>
            <a:srgbClr val="F2F2F2"/>
          </a:solidFill>
          <a:ln w="635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Arial"/>
              </a:rPr>
              <a:t> </a:t>
            </a:r>
            <a:r>
              <a:rPr kumimoji="0" lang="en-US" sz="1200" b="0" i="0" u="none" strike="noStrike" kern="1200" cap="none" spc="0" normalizeH="0" baseline="0" noProof="0">
                <a:ln>
                  <a:noFill/>
                </a:ln>
                <a:solidFill>
                  <a:srgbClr val="000000"/>
                </a:solidFill>
                <a:effectLst/>
                <a:uLnTx/>
                <a:uFillTx/>
                <a:latin typeface="Arial" panose="020B0604020202020204"/>
                <a:ea typeface="+mn-ea"/>
                <a:cs typeface="Arial"/>
                <a:sym typeface="Arial"/>
              </a:rPr>
              <a:t>Full scope of NTD products </a:t>
            </a:r>
            <a:r>
              <a:rPr kumimoji="0" lang="en-US" sz="1200" b="0" i="0" u="none" strike="noStrike" kern="1200" cap="none" spc="0" normalizeH="0" baseline="0" noProof="0">
                <a:ln>
                  <a:noFill/>
                </a:ln>
                <a:solidFill>
                  <a:srgbClr val="000000"/>
                </a:solidFill>
                <a:effectLst/>
                <a:uLnTx/>
                <a:uFillTx/>
                <a:latin typeface="Arial" panose="020B0604020202020204"/>
                <a:ea typeface="+mn-ea"/>
                <a:cs typeface="Arial"/>
              </a:rPr>
              <a:t>&amp;</a:t>
            </a:r>
            <a:r>
              <a:rPr kumimoji="0" lang="en-US" sz="1200" b="0" i="0" u="none" strike="noStrike" kern="1200" cap="none" spc="0" normalizeH="0" baseline="0" noProof="0">
                <a:ln>
                  <a:noFill/>
                </a:ln>
                <a:solidFill>
                  <a:srgbClr val="000000"/>
                </a:solidFill>
                <a:effectLst/>
                <a:uLnTx/>
                <a:uFillTx/>
                <a:latin typeface="Arial" panose="020B0604020202020204"/>
                <a:ea typeface="+mn-ea"/>
                <a:cs typeface="Arial"/>
                <a:sym typeface="Arial"/>
              </a:rPr>
              <a:t> </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a:rPr>
              <a:t>Scarce</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a:sym typeface="Arial"/>
              </a:rPr>
              <a:t> &amp; reserve </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a:rPr>
              <a:t>Antib</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a:sym typeface="Arial"/>
              </a:rPr>
              <a:t>. and new Dx</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a:rPr>
              <a:t> (AMR)</a:t>
            </a:r>
            <a:endParaRPr kumimoji="0" lang="en-US" sz="1200" b="0" i="0" u="none" strike="noStrike" kern="1200" cap="none" spc="0" normalizeH="0" baseline="0" noProof="0">
              <a:ln>
                <a:noFill/>
              </a:ln>
              <a:solidFill>
                <a:srgbClr val="000000"/>
              </a:solidFill>
              <a:effectLst/>
              <a:uLnTx/>
              <a:uFillTx/>
              <a:latin typeface="Arial"/>
              <a:ea typeface="+mn-ea"/>
              <a:cs typeface="Arial"/>
            </a:endParaRPr>
          </a:p>
        </p:txBody>
      </p:sp>
      <p:sp>
        <p:nvSpPr>
          <p:cNvPr id="23" name="TextBox 22">
            <a:extLst>
              <a:ext uri="{FF2B5EF4-FFF2-40B4-BE49-F238E27FC236}">
                <a16:creationId xmlns:a16="http://schemas.microsoft.com/office/drawing/2014/main" id="{1CA242EA-BB75-C818-11D6-37C2CAB67E54}"/>
              </a:ext>
            </a:extLst>
          </p:cNvPr>
          <p:cNvSpPr txBox="1">
            <a:spLocks/>
          </p:cNvSpPr>
          <p:nvPr/>
        </p:nvSpPr>
        <p:spPr>
          <a:xfrm>
            <a:off x="7666807" y="3829066"/>
            <a:ext cx="3955347" cy="625604"/>
          </a:xfrm>
          <a:prstGeom prst="rect">
            <a:avLst/>
          </a:prstGeom>
          <a:noFill/>
          <a:ln w="6350">
            <a:no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4" name="TextBox 23">
            <a:extLst>
              <a:ext uri="{FF2B5EF4-FFF2-40B4-BE49-F238E27FC236}">
                <a16:creationId xmlns:a16="http://schemas.microsoft.com/office/drawing/2014/main" id="{B605271D-ADDF-8421-EA9B-3892E8A55D73}"/>
              </a:ext>
            </a:extLst>
          </p:cNvPr>
          <p:cNvSpPr txBox="1">
            <a:spLocks/>
          </p:cNvSpPr>
          <p:nvPr/>
        </p:nvSpPr>
        <p:spPr>
          <a:xfrm>
            <a:off x="538019" y="4609796"/>
            <a:ext cx="1009592"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303D24"/>
              </a:buClr>
              <a:buSzPct val="125000"/>
              <a:buFont typeface="Arial" panose="020B0604020202020204" pitchFamily="34" charset="0"/>
              <a:buNone/>
              <a:tabLst/>
              <a:defRPr/>
            </a:pPr>
            <a:r>
              <a:rPr kumimoji="0" lang="en-GB" sz="1200" b="1" i="0" u="none" strike="noStrike" kern="1200" cap="none" spc="0" normalizeH="0" baseline="0" noProof="0">
                <a:ln>
                  <a:noFill/>
                </a:ln>
                <a:solidFill>
                  <a:srgbClr val="000000"/>
                </a:solidFill>
                <a:effectLst/>
                <a:uLnTx/>
                <a:uFillTx/>
                <a:latin typeface="Arial"/>
                <a:ea typeface="+mn-ea"/>
                <a:cs typeface="Arial"/>
                <a:sym typeface="Arial"/>
              </a:rPr>
              <a:t>Essential Meds</a:t>
            </a:r>
          </a:p>
        </p:txBody>
      </p:sp>
      <p:sp>
        <p:nvSpPr>
          <p:cNvPr id="25" name="TextBox 24">
            <a:extLst>
              <a:ext uri="{FF2B5EF4-FFF2-40B4-BE49-F238E27FC236}">
                <a16:creationId xmlns:a16="http://schemas.microsoft.com/office/drawing/2014/main" id="{FA481EAA-E8F6-81F5-6149-9784E3349F82}"/>
              </a:ext>
            </a:extLst>
          </p:cNvPr>
          <p:cNvSpPr txBox="1">
            <a:spLocks/>
          </p:cNvSpPr>
          <p:nvPr/>
        </p:nvSpPr>
        <p:spPr>
          <a:xfrm>
            <a:off x="1747818" y="4553228"/>
            <a:ext cx="1867883" cy="631800"/>
          </a:xfrm>
          <a:prstGeom prst="rect">
            <a:avLst/>
          </a:prstGeom>
          <a:solidFill>
            <a:srgbClr val="F2F2F2"/>
          </a:solidFill>
          <a:ln w="635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rPr>
              <a:t>Not included in scope</a:t>
            </a:r>
          </a:p>
        </p:txBody>
      </p:sp>
      <p:sp>
        <p:nvSpPr>
          <p:cNvPr id="26" name="TextBox 25">
            <a:extLst>
              <a:ext uri="{FF2B5EF4-FFF2-40B4-BE49-F238E27FC236}">
                <a16:creationId xmlns:a16="http://schemas.microsoft.com/office/drawing/2014/main" id="{E5F911A3-BF2D-4D06-77B6-1A0A17DFA12D}"/>
              </a:ext>
            </a:extLst>
          </p:cNvPr>
          <p:cNvSpPr txBox="1">
            <a:spLocks/>
          </p:cNvSpPr>
          <p:nvPr/>
        </p:nvSpPr>
        <p:spPr>
          <a:xfrm>
            <a:off x="3698469" y="4553228"/>
            <a:ext cx="1851793" cy="631801"/>
          </a:xfrm>
          <a:prstGeom prst="rect">
            <a:avLst/>
          </a:prstGeom>
          <a:solidFill>
            <a:srgbClr val="F2F2F2"/>
          </a:solidFill>
          <a:ln w="635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Arial"/>
                <a:sym typeface="Arial"/>
              </a:rPr>
              <a:t>By </a:t>
            </a: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Arial"/>
              </a:rPr>
              <a:t>exception. Focus on product with access challenges or specific risks</a:t>
            </a: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9" name="TextBox 28">
            <a:extLst>
              <a:ext uri="{FF2B5EF4-FFF2-40B4-BE49-F238E27FC236}">
                <a16:creationId xmlns:a16="http://schemas.microsoft.com/office/drawing/2014/main" id="{BCA5C993-8E18-6F86-7777-82FEA1B8223D}"/>
              </a:ext>
            </a:extLst>
          </p:cNvPr>
          <p:cNvSpPr txBox="1">
            <a:spLocks/>
          </p:cNvSpPr>
          <p:nvPr/>
        </p:nvSpPr>
        <p:spPr>
          <a:xfrm>
            <a:off x="5612483" y="4553228"/>
            <a:ext cx="1851794" cy="625604"/>
          </a:xfrm>
          <a:prstGeom prst="rect">
            <a:avLst/>
          </a:prstGeom>
          <a:solidFill>
            <a:srgbClr val="F2F2F2"/>
          </a:solidFill>
          <a:ln w="635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rPr>
              <a:t>Full scope of Essential meds</a:t>
            </a:r>
            <a:endPar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3" name="TextBox 32">
            <a:extLst>
              <a:ext uri="{FF2B5EF4-FFF2-40B4-BE49-F238E27FC236}">
                <a16:creationId xmlns:a16="http://schemas.microsoft.com/office/drawing/2014/main" id="{75533EC6-8F94-91FC-9C03-C6F9DA56994F}"/>
              </a:ext>
            </a:extLst>
          </p:cNvPr>
          <p:cNvSpPr txBox="1">
            <a:spLocks/>
          </p:cNvSpPr>
          <p:nvPr/>
        </p:nvSpPr>
        <p:spPr>
          <a:xfrm>
            <a:off x="7646043" y="4568320"/>
            <a:ext cx="3955347" cy="625604"/>
          </a:xfrm>
          <a:prstGeom prst="rect">
            <a:avLst/>
          </a:prstGeom>
          <a:noFill/>
          <a:ln w="6350">
            <a:no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a:sym typeface="Arial"/>
              </a:rPr>
              <a:t>Main focus of the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Arial"/>
                <a:sym typeface="Arial"/>
              </a:rPr>
              <a:t>RECs.</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a:sym typeface="Arial"/>
              </a:rPr>
              <a:t> RUTF is a product with half of needs met by </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a:rPr>
              <a:t>African</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a:sym typeface="Arial"/>
              </a:rPr>
              <a:t> mfrs, but funding has dropped and risk of mfrs folding</a:t>
            </a:r>
            <a:endPar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cxnSp>
        <p:nvCxnSpPr>
          <p:cNvPr id="34" name="Straight Connector 33">
            <a:extLst>
              <a:ext uri="{FF2B5EF4-FFF2-40B4-BE49-F238E27FC236}">
                <a16:creationId xmlns:a16="http://schemas.microsoft.com/office/drawing/2014/main" id="{3542AEDF-EE8A-FEA7-D9B5-906B86750F99}"/>
              </a:ext>
            </a:extLst>
          </p:cNvPr>
          <p:cNvCxnSpPr>
            <a:cxnSpLocks/>
          </p:cNvCxnSpPr>
          <p:nvPr/>
        </p:nvCxnSpPr>
        <p:spPr>
          <a:xfrm>
            <a:off x="398777" y="5217639"/>
            <a:ext cx="11021444"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A8FA196-AF43-228F-2D44-D049C5D743A8}"/>
              </a:ext>
            </a:extLst>
          </p:cNvPr>
          <p:cNvSpPr txBox="1">
            <a:spLocks/>
          </p:cNvSpPr>
          <p:nvPr/>
        </p:nvSpPr>
        <p:spPr>
          <a:xfrm>
            <a:off x="538019" y="5304799"/>
            <a:ext cx="924487"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303D24"/>
              </a:buClr>
              <a:buSzPct val="125000"/>
              <a:buFont typeface="Arial" panose="020B0604020202020204" pitchFamily="34" charset="0"/>
              <a:buNone/>
              <a:tabLst/>
              <a:defRPr/>
            </a:pPr>
            <a:r>
              <a:rPr kumimoji="0" lang="en-GB" sz="1200" b="1" i="0" u="none" strike="noStrike" kern="1200" cap="none" spc="0" normalizeH="0" baseline="0" noProof="0">
                <a:ln>
                  <a:noFill/>
                </a:ln>
                <a:solidFill>
                  <a:srgbClr val="000000"/>
                </a:solidFill>
                <a:effectLst/>
                <a:uLnTx/>
                <a:uFillTx/>
                <a:latin typeface="Arial"/>
                <a:ea typeface="+mn-ea"/>
                <a:cs typeface="Arial"/>
                <a:sym typeface="Arial"/>
              </a:rPr>
              <a:t>Biomed</a:t>
            </a:r>
          </a:p>
        </p:txBody>
      </p:sp>
      <p:sp>
        <p:nvSpPr>
          <p:cNvPr id="36" name="TextBox 35">
            <a:extLst>
              <a:ext uri="{FF2B5EF4-FFF2-40B4-BE49-F238E27FC236}">
                <a16:creationId xmlns:a16="http://schemas.microsoft.com/office/drawing/2014/main" id="{619E4B6E-C56A-274C-443F-A28B1313EA61}"/>
              </a:ext>
            </a:extLst>
          </p:cNvPr>
          <p:cNvSpPr txBox="1">
            <a:spLocks/>
          </p:cNvSpPr>
          <p:nvPr/>
        </p:nvSpPr>
        <p:spPr>
          <a:xfrm>
            <a:off x="1737464" y="5273569"/>
            <a:ext cx="1862649" cy="597642"/>
          </a:xfrm>
          <a:prstGeom prst="rect">
            <a:avLst/>
          </a:prstGeom>
          <a:solidFill>
            <a:srgbClr val="F2F2F2"/>
          </a:solidFill>
          <a:ln w="6350">
            <a:solidFill>
              <a:srgbClr val="7F7F7F"/>
            </a:solidFill>
          </a:ln>
        </p:spPr>
        <p:txBody>
          <a:bodyPr vert="horz" wrap="square" lIns="45720" tIns="27432" rIns="45720" bIns="27432" rtlCol="0" anchor="ctr" anchorCtr="0">
            <a:noAutofit/>
          </a:bodyPr>
          <a:lstStyle>
            <a:defPPr marR="0" lvl="0" algn="l" rtl="0">
              <a:lnSpc>
                <a:spcPct val="100000"/>
              </a:lnSpc>
              <a:spcBef>
                <a:spcPts val="0"/>
              </a:spcBef>
              <a:spcAft>
                <a:spcPts val="0"/>
              </a:spcAft>
            </a:defPPr>
            <a:lvl1pPr indent="0" fontAlgn="auto">
              <a:spcBef>
                <a:spcPts val="300"/>
              </a:spcBef>
              <a:spcAft>
                <a:spcPts val="300"/>
              </a:spcAft>
              <a:buSzPct val="100000"/>
              <a:buFont typeface="Segoe UI" panose="020B0502040204020203" pitchFamily="34" charset="0"/>
              <a:buChar char="​"/>
              <a:tabLst/>
              <a:defRPr kumimoji="0" sz="800" kern="1200" spc="0" normalizeH="0" baseline="0">
                <a:ln>
                  <a:noFill/>
                </a:ln>
                <a:effectLst/>
                <a:uLnTx/>
                <a:uFillTx/>
                <a:ea typeface="+mn-ea"/>
                <a:cs typeface="Arial" panose="020B0604020202020204" pitchFamily="34" charset="0"/>
              </a:defRPr>
            </a:lvl1pPr>
            <a:lvl2pPr marL="228600" indent="-228600">
              <a:spcAft>
                <a:spcPts val="300"/>
              </a:spcAft>
              <a:buClr>
                <a:schemeClr val="accent1"/>
              </a:buClr>
              <a:buSzPct val="125000"/>
              <a:buFont typeface="Arial" panose="020B0604020202020204" pitchFamily="34" charset="0"/>
              <a:buChar char="•"/>
              <a:defRPr sz="1600"/>
            </a:lvl2pPr>
            <a:lvl3pPr marL="438912" indent="-210312">
              <a:spcAft>
                <a:spcPts val="300"/>
              </a:spcAft>
              <a:buClr>
                <a:schemeClr val="accent1"/>
              </a:buClr>
              <a:buSzPct val="120000"/>
              <a:buFont typeface="Arial" panose="020B0604020202020204" pitchFamily="34" charset="0"/>
              <a:buChar char="–"/>
              <a:defRPr sz="1600"/>
            </a:lvl3pPr>
            <a:lvl4pPr marL="594360" indent="-155448">
              <a:spcAft>
                <a:spcPts val="300"/>
              </a:spcAft>
              <a:buClr>
                <a:schemeClr val="accent1"/>
              </a:buClr>
              <a:buSzPct val="110000"/>
              <a:buFont typeface="Arial" panose="020B0604020202020204" pitchFamily="34" charset="0"/>
              <a:buChar char="•"/>
              <a:defRPr sz="1600"/>
            </a:lvl4pPr>
            <a:lvl5pPr marL="813816" indent="-146304">
              <a:spcAft>
                <a:spcPts val="300"/>
              </a:spcAft>
              <a:buClr>
                <a:schemeClr val="accent1"/>
              </a:buClr>
              <a:buSzPct val="89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rPr>
              <a:t>Not included in scope</a:t>
            </a:r>
          </a:p>
        </p:txBody>
      </p:sp>
      <p:sp>
        <p:nvSpPr>
          <p:cNvPr id="37" name="TextBox 36">
            <a:extLst>
              <a:ext uri="{FF2B5EF4-FFF2-40B4-BE49-F238E27FC236}">
                <a16:creationId xmlns:a16="http://schemas.microsoft.com/office/drawing/2014/main" id="{0F45DC4F-6A22-8DCB-AA4E-0491785E7ED0}"/>
              </a:ext>
            </a:extLst>
          </p:cNvPr>
          <p:cNvSpPr txBox="1">
            <a:spLocks/>
          </p:cNvSpPr>
          <p:nvPr/>
        </p:nvSpPr>
        <p:spPr>
          <a:xfrm>
            <a:off x="3682881" y="5273570"/>
            <a:ext cx="1851793" cy="597642"/>
          </a:xfrm>
          <a:prstGeom prst="rect">
            <a:avLst/>
          </a:prstGeom>
          <a:solidFill>
            <a:srgbClr val="F2F2F2"/>
          </a:solidFill>
          <a:ln w="635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rPr>
              <a:t>In response to specific requests and if resources permit</a:t>
            </a:r>
            <a:endParaRPr kumimoji="0" lang="en-GB" sz="12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39" name="TextBox 38">
            <a:extLst>
              <a:ext uri="{FF2B5EF4-FFF2-40B4-BE49-F238E27FC236}">
                <a16:creationId xmlns:a16="http://schemas.microsoft.com/office/drawing/2014/main" id="{789E4A19-5F5E-53CC-81B8-5D33A71DC126}"/>
              </a:ext>
            </a:extLst>
          </p:cNvPr>
          <p:cNvSpPr txBox="1">
            <a:spLocks/>
          </p:cNvSpPr>
          <p:nvPr/>
        </p:nvSpPr>
        <p:spPr>
          <a:xfrm>
            <a:off x="5596895" y="5272835"/>
            <a:ext cx="1862649" cy="598039"/>
          </a:xfrm>
          <a:prstGeom prst="rect">
            <a:avLst/>
          </a:prstGeom>
          <a:solidFill>
            <a:srgbClr val="F2F2F2"/>
          </a:solidFill>
          <a:ln w="635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rPr>
              <a:t>Build the specific technical expertise needed</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 </a:t>
            </a:r>
            <a:endParaRPr kumimoji="0" lang="en-GB" sz="12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40" name="TextBox 39">
            <a:extLst>
              <a:ext uri="{FF2B5EF4-FFF2-40B4-BE49-F238E27FC236}">
                <a16:creationId xmlns:a16="http://schemas.microsoft.com/office/drawing/2014/main" id="{D4DC8159-0D5C-01A8-6DA1-91F88A295155}"/>
              </a:ext>
            </a:extLst>
          </p:cNvPr>
          <p:cNvSpPr txBox="1">
            <a:spLocks/>
          </p:cNvSpPr>
          <p:nvPr/>
        </p:nvSpPr>
        <p:spPr>
          <a:xfrm>
            <a:off x="7646042" y="5237161"/>
            <a:ext cx="3955347" cy="625604"/>
          </a:xfrm>
          <a:prstGeom prst="rect">
            <a:avLst/>
          </a:prstGeom>
          <a:noFill/>
          <a:ln w="6350">
            <a:no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rPr>
              <a:t>Building the expertise could meet a MS need. Could also collaborate with a REC for them to establish the expertise</a:t>
            </a:r>
            <a:endPar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2" name="TextBox 41">
            <a:extLst>
              <a:ext uri="{FF2B5EF4-FFF2-40B4-BE49-F238E27FC236}">
                <a16:creationId xmlns:a16="http://schemas.microsoft.com/office/drawing/2014/main" id="{0A63AF3E-564C-96DE-6756-E855703D8E49}"/>
              </a:ext>
            </a:extLst>
          </p:cNvPr>
          <p:cNvSpPr txBox="1">
            <a:spLocks/>
          </p:cNvSpPr>
          <p:nvPr/>
        </p:nvSpPr>
        <p:spPr>
          <a:xfrm>
            <a:off x="7703597" y="1636196"/>
            <a:ext cx="4313831" cy="518420"/>
          </a:xfrm>
          <a:prstGeom prst="rect">
            <a:avLst/>
          </a:prstGeom>
          <a:noFill/>
          <a:ln w="6350">
            <a:no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Arial"/>
                <a:sym typeface="Arial"/>
              </a:rPr>
              <a:t>High expectation on the APPM as demand-side of African Vx market incl. for health security and to mitigate inequities. APPM not likely </a:t>
            </a:r>
            <a:r>
              <a:rPr kumimoji="0" lang="en-US" sz="1200" b="0" i="0" u="none" strike="noStrike" kern="1200" cap="none" spc="0" normalizeH="0" baseline="0" noProof="0">
                <a:ln>
                  <a:noFill/>
                </a:ln>
                <a:solidFill>
                  <a:srgbClr val="000000"/>
                </a:solidFill>
                <a:effectLst/>
                <a:uLnTx/>
                <a:uFillTx/>
                <a:latin typeface="Arial" panose="020B0604020202020204"/>
                <a:ea typeface="+mn-ea"/>
                <a:cs typeface="Arial"/>
              </a:rPr>
              <a:t>to</a:t>
            </a:r>
            <a:r>
              <a:rPr kumimoji="0" lang="en-US" sz="1200" b="0" i="0" u="none" strike="noStrike" kern="1200" cap="none" spc="0" normalizeH="0" baseline="0" noProof="0">
                <a:ln>
                  <a:noFill/>
                </a:ln>
                <a:solidFill>
                  <a:srgbClr val="000000"/>
                </a:solidFill>
                <a:effectLst/>
                <a:uLnTx/>
                <a:uFillTx/>
                <a:latin typeface="Arial" panose="020B0604020202020204"/>
                <a:ea typeface="+mn-ea"/>
                <a:cs typeface="Arial"/>
                <a:sym typeface="Arial"/>
              </a:rPr>
              <a:t> be viable w/o broad range of vaccines</a:t>
            </a:r>
            <a:endParaRPr kumimoji="0" lang="en-US" sz="1200" b="0" i="0" u="none" strike="noStrike" kern="1200" cap="none" spc="0" normalizeH="0" baseline="0" noProof="0">
              <a:ln>
                <a:noFill/>
              </a:ln>
              <a:solidFill>
                <a:srgbClr val="000000"/>
              </a:solidFill>
              <a:effectLst/>
              <a:uLnTx/>
              <a:uFillTx/>
              <a:latin typeface="Arial"/>
              <a:ea typeface="+mn-ea"/>
              <a:cs typeface="Arial"/>
            </a:endParaRPr>
          </a:p>
        </p:txBody>
      </p:sp>
      <p:sp>
        <p:nvSpPr>
          <p:cNvPr id="43" name="TextBox 42">
            <a:extLst>
              <a:ext uri="{FF2B5EF4-FFF2-40B4-BE49-F238E27FC236}">
                <a16:creationId xmlns:a16="http://schemas.microsoft.com/office/drawing/2014/main" id="{83D5D834-0902-C21E-43B7-7B2EBC109E0D}"/>
              </a:ext>
            </a:extLst>
          </p:cNvPr>
          <p:cNvSpPr txBox="1">
            <a:spLocks/>
          </p:cNvSpPr>
          <p:nvPr/>
        </p:nvSpPr>
        <p:spPr>
          <a:xfrm>
            <a:off x="7714868" y="3796269"/>
            <a:ext cx="3955347" cy="625604"/>
          </a:xfrm>
          <a:prstGeom prst="rect">
            <a:avLst/>
          </a:prstGeom>
          <a:noFill/>
          <a:ln w="6350">
            <a:no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rPr>
              <a:t>Potential lift</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-and-shift of WHO managed NTD donation programmes to Africa CDC. Potential PPM for WHO &amp; GARDP mechanism SECURE. 6 new products for NTD in DNDi pipeline to hep bring to market </a:t>
            </a:r>
          </a:p>
        </p:txBody>
      </p:sp>
      <p:sp>
        <p:nvSpPr>
          <p:cNvPr id="7" name="TextBox 6">
            <a:extLst>
              <a:ext uri="{FF2B5EF4-FFF2-40B4-BE49-F238E27FC236}">
                <a16:creationId xmlns:a16="http://schemas.microsoft.com/office/drawing/2014/main" id="{F9AC08D5-63C3-0FE1-8300-1D62250495F2}"/>
              </a:ext>
            </a:extLst>
          </p:cNvPr>
          <p:cNvSpPr txBox="1">
            <a:spLocks/>
          </p:cNvSpPr>
          <p:nvPr/>
        </p:nvSpPr>
        <p:spPr>
          <a:xfrm>
            <a:off x="5611165" y="1640360"/>
            <a:ext cx="1862649" cy="529734"/>
          </a:xfrm>
          <a:prstGeom prst="rect">
            <a:avLst/>
          </a:prstGeom>
          <a:solidFill>
            <a:srgbClr val="D9F4E1">
              <a:alpha val="45163"/>
            </a:srgbClr>
          </a:solidFill>
          <a:ln w="12700">
            <a:solidFill>
              <a:schemeClr val="accent1"/>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10" name="TextBox 9">
            <a:extLst>
              <a:ext uri="{FF2B5EF4-FFF2-40B4-BE49-F238E27FC236}">
                <a16:creationId xmlns:a16="http://schemas.microsoft.com/office/drawing/2014/main" id="{CCCB00F1-9C9C-E01B-61CD-63CFA150C5E5}"/>
              </a:ext>
            </a:extLst>
          </p:cNvPr>
          <p:cNvSpPr txBox="1">
            <a:spLocks/>
          </p:cNvSpPr>
          <p:nvPr/>
        </p:nvSpPr>
        <p:spPr>
          <a:xfrm>
            <a:off x="5645801" y="2314286"/>
            <a:ext cx="1862649" cy="616781"/>
          </a:xfrm>
          <a:prstGeom prst="rect">
            <a:avLst/>
          </a:prstGeom>
          <a:solidFill>
            <a:srgbClr val="D9F4E1">
              <a:alpha val="45163"/>
            </a:srgbClr>
          </a:solidFill>
          <a:ln w="12700">
            <a:solidFill>
              <a:schemeClr val="accent1"/>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11" name="TextBox 10">
            <a:extLst>
              <a:ext uri="{FF2B5EF4-FFF2-40B4-BE49-F238E27FC236}">
                <a16:creationId xmlns:a16="http://schemas.microsoft.com/office/drawing/2014/main" id="{22C35B97-844E-00D3-D19E-E4CE46D29B84}"/>
              </a:ext>
            </a:extLst>
          </p:cNvPr>
          <p:cNvSpPr txBox="1">
            <a:spLocks/>
          </p:cNvSpPr>
          <p:nvPr/>
        </p:nvSpPr>
        <p:spPr>
          <a:xfrm>
            <a:off x="3712776" y="3046496"/>
            <a:ext cx="1815441" cy="616781"/>
          </a:xfrm>
          <a:prstGeom prst="rect">
            <a:avLst/>
          </a:prstGeom>
          <a:solidFill>
            <a:srgbClr val="D9F4E1">
              <a:alpha val="45163"/>
            </a:srgbClr>
          </a:solidFill>
          <a:ln w="12700">
            <a:solidFill>
              <a:schemeClr val="accent1"/>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44" name="TextBox 43">
            <a:extLst>
              <a:ext uri="{FF2B5EF4-FFF2-40B4-BE49-F238E27FC236}">
                <a16:creationId xmlns:a16="http://schemas.microsoft.com/office/drawing/2014/main" id="{AC86E45F-271E-EAD4-DB4E-9B2D6D44CB6B}"/>
              </a:ext>
            </a:extLst>
          </p:cNvPr>
          <p:cNvSpPr txBox="1">
            <a:spLocks/>
          </p:cNvSpPr>
          <p:nvPr/>
        </p:nvSpPr>
        <p:spPr>
          <a:xfrm>
            <a:off x="5634575" y="3781093"/>
            <a:ext cx="1882754" cy="640717"/>
          </a:xfrm>
          <a:prstGeom prst="rect">
            <a:avLst/>
          </a:prstGeom>
          <a:solidFill>
            <a:srgbClr val="D9F4E1">
              <a:alpha val="45163"/>
            </a:srgbClr>
          </a:solidFill>
          <a:ln w="12700">
            <a:solidFill>
              <a:schemeClr val="accent1"/>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45" name="TextBox 44">
            <a:extLst>
              <a:ext uri="{FF2B5EF4-FFF2-40B4-BE49-F238E27FC236}">
                <a16:creationId xmlns:a16="http://schemas.microsoft.com/office/drawing/2014/main" id="{C4DB62D2-C752-30A6-C812-49EA38DE0308}"/>
              </a:ext>
            </a:extLst>
          </p:cNvPr>
          <p:cNvSpPr txBox="1">
            <a:spLocks/>
          </p:cNvSpPr>
          <p:nvPr/>
        </p:nvSpPr>
        <p:spPr>
          <a:xfrm>
            <a:off x="3733704" y="4588103"/>
            <a:ext cx="1810069" cy="616781"/>
          </a:xfrm>
          <a:prstGeom prst="rect">
            <a:avLst/>
          </a:prstGeom>
          <a:solidFill>
            <a:srgbClr val="D9F4E1">
              <a:alpha val="45163"/>
            </a:srgbClr>
          </a:solidFill>
          <a:ln w="12700">
            <a:solidFill>
              <a:schemeClr val="accent1"/>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46" name="TextBox 45">
            <a:extLst>
              <a:ext uri="{FF2B5EF4-FFF2-40B4-BE49-F238E27FC236}">
                <a16:creationId xmlns:a16="http://schemas.microsoft.com/office/drawing/2014/main" id="{965127F2-9BD5-B5D5-87D6-09F88967716E}"/>
              </a:ext>
            </a:extLst>
          </p:cNvPr>
          <p:cNvSpPr txBox="1">
            <a:spLocks/>
          </p:cNvSpPr>
          <p:nvPr/>
        </p:nvSpPr>
        <p:spPr>
          <a:xfrm>
            <a:off x="1749205" y="5279602"/>
            <a:ext cx="1810069" cy="616781"/>
          </a:xfrm>
          <a:prstGeom prst="rect">
            <a:avLst/>
          </a:prstGeom>
          <a:solidFill>
            <a:srgbClr val="D9F4E1">
              <a:alpha val="45163"/>
            </a:srgbClr>
          </a:solidFill>
          <a:ln w="12700">
            <a:solidFill>
              <a:schemeClr val="accent1"/>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47" name="TextBox 46">
            <a:extLst>
              <a:ext uri="{FF2B5EF4-FFF2-40B4-BE49-F238E27FC236}">
                <a16:creationId xmlns:a16="http://schemas.microsoft.com/office/drawing/2014/main" id="{FC088CF2-5974-B54C-0560-291F4142FE05}"/>
              </a:ext>
            </a:extLst>
          </p:cNvPr>
          <p:cNvSpPr txBox="1">
            <a:spLocks/>
          </p:cNvSpPr>
          <p:nvPr/>
        </p:nvSpPr>
        <p:spPr>
          <a:xfrm>
            <a:off x="3719330" y="5982558"/>
            <a:ext cx="1810069" cy="616781"/>
          </a:xfrm>
          <a:prstGeom prst="rect">
            <a:avLst/>
          </a:prstGeom>
          <a:solidFill>
            <a:srgbClr val="D9F4E1">
              <a:alpha val="45163"/>
            </a:srgbClr>
          </a:solidFill>
          <a:ln w="12700">
            <a:solidFill>
              <a:schemeClr val="accent1"/>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48" name="TextBox 47">
            <a:extLst>
              <a:ext uri="{FF2B5EF4-FFF2-40B4-BE49-F238E27FC236}">
                <a16:creationId xmlns:a16="http://schemas.microsoft.com/office/drawing/2014/main" id="{490801E6-48FE-E7D8-2022-7B63E9B0DBB0}"/>
              </a:ext>
            </a:extLst>
          </p:cNvPr>
          <p:cNvSpPr txBox="1">
            <a:spLocks/>
          </p:cNvSpPr>
          <p:nvPr/>
        </p:nvSpPr>
        <p:spPr>
          <a:xfrm>
            <a:off x="538019" y="3802675"/>
            <a:ext cx="697724" cy="63094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303D24"/>
              </a:buClr>
              <a:buSzPct val="125000"/>
              <a:buFont typeface="Arial" panose="020B0604020202020204" pitchFamily="34" charset="0"/>
              <a:buNone/>
              <a:tabLst/>
              <a:defRPr/>
            </a:pPr>
            <a:r>
              <a:rPr kumimoji="0" lang="en-GB" sz="1200" b="1" i="0" u="none" strike="noStrike" kern="1200" cap="none" spc="0" normalizeH="0" baseline="0" noProof="0">
                <a:ln>
                  <a:noFill/>
                </a:ln>
                <a:solidFill>
                  <a:srgbClr val="000000"/>
                </a:solidFill>
                <a:effectLst/>
                <a:uLnTx/>
                <a:uFillTx/>
                <a:latin typeface="Arial"/>
                <a:ea typeface="+mn-ea"/>
                <a:cs typeface="+mn-cs"/>
              </a:rPr>
              <a:t>NTDs</a:t>
            </a:r>
          </a:p>
          <a:p>
            <a:pPr marL="0" marR="0" lvl="1" indent="0" algn="l" defTabSz="914400" rtl="0" eaLnBrk="1" fontAlgn="auto" latinLnBrk="0" hangingPunct="1">
              <a:lnSpc>
                <a:spcPct val="100000"/>
              </a:lnSpc>
              <a:spcBef>
                <a:spcPts val="0"/>
              </a:spcBef>
              <a:spcAft>
                <a:spcPts val="300"/>
              </a:spcAft>
              <a:buClr>
                <a:srgbClr val="15853A"/>
              </a:buClr>
              <a:buSzPct val="125000"/>
              <a:buFont typeface="Arial" panose="020B0604020202020204" pitchFamily="34" charset="0"/>
              <a:buNone/>
              <a:tabLst/>
              <a:defRPr/>
            </a:pPr>
            <a:r>
              <a:rPr kumimoji="0" lang="en-GB" sz="1200" b="1" i="0" u="none" strike="noStrike" kern="1200" cap="none" spc="0" normalizeH="0" baseline="0" noProof="0">
                <a:ln>
                  <a:noFill/>
                </a:ln>
                <a:solidFill>
                  <a:srgbClr val="000000"/>
                </a:solidFill>
                <a:effectLst/>
                <a:uLnTx/>
                <a:uFillTx/>
                <a:latin typeface="Arial"/>
                <a:ea typeface="+mn-ea"/>
                <a:cs typeface="+mn-cs"/>
              </a:rPr>
              <a:t>and</a:t>
            </a:r>
          </a:p>
          <a:p>
            <a:pPr marL="0" marR="0" lvl="1" indent="0" algn="l" defTabSz="914400" rtl="0" eaLnBrk="1" fontAlgn="auto" latinLnBrk="0" hangingPunct="1">
              <a:lnSpc>
                <a:spcPct val="100000"/>
              </a:lnSpc>
              <a:spcBef>
                <a:spcPts val="0"/>
              </a:spcBef>
              <a:spcAft>
                <a:spcPts val="300"/>
              </a:spcAft>
              <a:buClr>
                <a:srgbClr val="15853A"/>
              </a:buClr>
              <a:buSzPct val="125000"/>
              <a:buFont typeface="Arial" panose="020B0604020202020204" pitchFamily="34" charset="0"/>
              <a:buNone/>
              <a:tabLst/>
              <a:defRPr/>
            </a:pPr>
            <a:r>
              <a:rPr kumimoji="0" lang="en-GB" sz="1200" b="1" i="0" u="none" strike="noStrike" kern="1200" cap="none" spc="0" normalizeH="0" baseline="0" noProof="0">
                <a:ln>
                  <a:noFill/>
                </a:ln>
                <a:solidFill>
                  <a:srgbClr val="000000"/>
                </a:solidFill>
                <a:effectLst/>
                <a:uLnTx/>
                <a:uFillTx/>
                <a:latin typeface="Arial"/>
                <a:ea typeface="+mn-ea"/>
                <a:cs typeface="Arial"/>
                <a:sym typeface="Arial"/>
              </a:rPr>
              <a:t>AMR</a:t>
            </a:r>
            <a:endParaRPr kumimoji="0" lang="en-GB" sz="1200" b="1" i="0" u="none" strike="noStrike" kern="1200" cap="none" spc="0" normalizeH="0" baseline="0" noProof="0">
              <a:ln>
                <a:noFill/>
              </a:ln>
              <a:solidFill>
                <a:srgbClr val="000000"/>
              </a:solidFill>
              <a:effectLst/>
              <a:uLnTx/>
              <a:uFillTx/>
              <a:latin typeface="Arial"/>
              <a:ea typeface="+mn-ea"/>
              <a:cs typeface="Arial"/>
            </a:endParaRPr>
          </a:p>
        </p:txBody>
      </p:sp>
      <p:sp>
        <p:nvSpPr>
          <p:cNvPr id="41" name="2. Slide Title">
            <a:extLst>
              <a:ext uri="{FF2B5EF4-FFF2-40B4-BE49-F238E27FC236}">
                <a16:creationId xmlns:a16="http://schemas.microsoft.com/office/drawing/2014/main" id="{F9A0D903-F386-547A-714C-74A3DDC3B90C}"/>
              </a:ext>
            </a:extLst>
          </p:cNvPr>
          <p:cNvSpPr>
            <a:spLocks noGrp="1"/>
          </p:cNvSpPr>
          <p:nvPr>
            <p:ph type="title"/>
            <p:custDataLst>
              <p:tags r:id="rId2"/>
            </p:custDataLst>
          </p:nvPr>
        </p:nvSpPr>
        <p:spPr>
          <a:xfrm>
            <a:off x="495456" y="417400"/>
            <a:ext cx="8559767"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GB" dirty="0"/>
              <a:t>Product Scope of the APPM for the mature phase</a:t>
            </a:r>
          </a:p>
        </p:txBody>
      </p:sp>
      <p:sp>
        <p:nvSpPr>
          <p:cNvPr id="49" name="Subtitle 16">
            <a:extLst>
              <a:ext uri="{FF2B5EF4-FFF2-40B4-BE49-F238E27FC236}">
                <a16:creationId xmlns:a16="http://schemas.microsoft.com/office/drawing/2014/main" id="{8956193A-63CA-8A2C-0A53-71E36E598C30}"/>
              </a:ext>
            </a:extLst>
          </p:cNvPr>
          <p:cNvSpPr txBox="1">
            <a:spLocks/>
          </p:cNvSpPr>
          <p:nvPr/>
        </p:nvSpPr>
        <p:spPr>
          <a:xfrm>
            <a:off x="495455" y="838364"/>
            <a:ext cx="85597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b="1" kern="1200" baseline="0" dirty="0">
                <a:solidFill>
                  <a:srgbClr val="7F7F7F"/>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solidFill>
                  <a:srgbClr val="7F7F7F"/>
                </a:solidFill>
                <a:effectLst/>
                <a:uLnTx/>
                <a:uFillTx/>
                <a:latin typeface="Arial"/>
                <a:ea typeface="+mn-ea"/>
                <a:cs typeface="Arial" panose="020B0604020202020204" pitchFamily="34" charset="0"/>
              </a:rPr>
              <a:t>What are options for the scope of products of the APPM?</a:t>
            </a:r>
          </a:p>
        </p:txBody>
      </p:sp>
    </p:spTree>
    <p:extLst>
      <p:ext uri="{BB962C8B-B14F-4D97-AF65-F5344CB8AC3E}">
        <p14:creationId xmlns:p14="http://schemas.microsoft.com/office/powerpoint/2010/main" val="1407107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B7DECD18-A5B4-B2A3-09EB-13C665FEBD46}"/>
              </a:ext>
            </a:extLst>
          </p:cNvPr>
          <p:cNvSpPr txBox="1"/>
          <p:nvPr/>
        </p:nvSpPr>
        <p:spPr>
          <a:xfrm>
            <a:off x="4786315" y="2118073"/>
            <a:ext cx="3184192" cy="36009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sym typeface=""/>
              </a:rPr>
              <a:t>Job shadowing with partners (bi-directional)</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Implement with partners based on product specific modality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Secondments from partners while Africa CDC takes on a capability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Collaboration on functions with partners or collaborative mechanisms (e.g., inspection pool)</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Expand team based on projected procurement / product scope</a:t>
            </a:r>
          </a:p>
        </p:txBody>
      </p:sp>
      <p:graphicFrame>
        <p:nvGraphicFramePr>
          <p:cNvPr id="46" name="Object 6" hidden="1">
            <a:extLst>
              <a:ext uri="{FF2B5EF4-FFF2-40B4-BE49-F238E27FC236}">
                <a16:creationId xmlns:a16="http://schemas.microsoft.com/office/drawing/2014/main" id="{43B5D8BC-EEE5-425E-AEF0-D1681CA3C1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6" progId="TCLayout.ActiveDocument.1">
                  <p:embed/>
                </p:oleObj>
              </mc:Choice>
              <mc:Fallback>
                <p:oleObj name="think-cell Slide" r:id="rId13" imgW="395" imgH="396" progId="TCLayout.ActiveDocument.1">
                  <p:embed/>
                  <p:pic>
                    <p:nvPicPr>
                      <p:cNvPr id="46" name="Object 6" hidden="1">
                        <a:extLst>
                          <a:ext uri="{FF2B5EF4-FFF2-40B4-BE49-F238E27FC236}">
                            <a16:creationId xmlns:a16="http://schemas.microsoft.com/office/drawing/2014/main" id="{43B5D8BC-EEE5-425E-AEF0-D1681CA3C12C}"/>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12B605D-5FF5-D7CD-03FF-75598A3026DF}"/>
              </a:ext>
            </a:extLst>
          </p:cNvPr>
          <p:cNvSpPr>
            <a:spLocks noGrp="1"/>
          </p:cNvSpPr>
          <p:nvPr>
            <p:ph type="body" sz="quarter" idx="10"/>
          </p:nvPr>
        </p:nvSpPr>
        <p:spPr/>
        <p:txBody>
          <a:bodyPr/>
          <a:lstStyle/>
          <a:p>
            <a:endParaRPr lang="en-GB"/>
          </a:p>
        </p:txBody>
      </p:sp>
      <p:sp>
        <p:nvSpPr>
          <p:cNvPr id="4" name="2. Slide Title">
            <a:extLst>
              <a:ext uri="{FF2B5EF4-FFF2-40B4-BE49-F238E27FC236}">
                <a16:creationId xmlns:a16="http://schemas.microsoft.com/office/drawing/2014/main" id="{9FC43955-2895-40C9-B8B6-B3E07E97CDFE}"/>
              </a:ext>
            </a:extLst>
          </p:cNvPr>
          <p:cNvSpPr>
            <a:spLocks noGrp="1"/>
          </p:cNvSpPr>
          <p:nvPr>
            <p:ph type="title"/>
            <p:custDataLst>
              <p:tags r:id="rId2"/>
            </p:custDataLst>
          </p:nvPr>
        </p:nvSpPr>
        <p:spPr>
          <a:xfrm>
            <a:off x="494009" y="396866"/>
            <a:ext cx="6103596" cy="731520"/>
          </a:xfrm>
        </p:spPr>
        <p:txBody>
          <a:bodyPr vert="horz"/>
          <a:lstStyle/>
          <a:p>
            <a:r>
              <a:rPr lang="en-GB" dirty="0">
                <a:cs typeface="Arial"/>
              </a:rPr>
              <a:t>APPM’s capability development: A build-cooperate-transfer model</a:t>
            </a:r>
          </a:p>
        </p:txBody>
      </p:sp>
      <p:cxnSp>
        <p:nvCxnSpPr>
          <p:cNvPr id="14" name="Straight Connector 13">
            <a:extLst>
              <a:ext uri="{FF2B5EF4-FFF2-40B4-BE49-F238E27FC236}">
                <a16:creationId xmlns:a16="http://schemas.microsoft.com/office/drawing/2014/main" id="{D0CAD26F-4E39-4F99-A604-2D654D953DDA}"/>
              </a:ext>
            </a:extLst>
          </p:cNvPr>
          <p:cNvCxnSpPr>
            <a:cxnSpLocks/>
          </p:cNvCxnSpPr>
          <p:nvPr>
            <p:custDataLst>
              <p:tags r:id="rId3"/>
            </p:custDataLst>
          </p:nvPr>
        </p:nvCxnSpPr>
        <p:spPr>
          <a:xfrm>
            <a:off x="571500" y="1937287"/>
            <a:ext cx="11082611"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8" name="ChevronBlue 36">
            <a:extLst>
              <a:ext uri="{FF2B5EF4-FFF2-40B4-BE49-F238E27FC236}">
                <a16:creationId xmlns:a16="http://schemas.microsoft.com/office/drawing/2014/main" id="{768ECD50-F9C1-4602-884E-B3052C3E4A6F}"/>
              </a:ext>
            </a:extLst>
          </p:cNvPr>
          <p:cNvGrpSpPr>
            <a:grpSpLocks noChangeAspect="1"/>
          </p:cNvGrpSpPr>
          <p:nvPr>
            <p:custDataLst>
              <p:tags r:id="rId4"/>
            </p:custDataLst>
          </p:nvPr>
        </p:nvGrpSpPr>
        <p:grpSpPr>
          <a:xfrm>
            <a:off x="8233756" y="1746864"/>
            <a:ext cx="291526" cy="291526"/>
            <a:chOff x="1016000" y="1016000"/>
            <a:chExt cx="396228" cy="396228"/>
          </a:xfrm>
        </p:grpSpPr>
        <p:sp>
          <p:nvSpPr>
            <p:cNvPr id="39" name="Oval 38">
              <a:extLst>
                <a:ext uri="{FF2B5EF4-FFF2-40B4-BE49-F238E27FC236}">
                  <a16:creationId xmlns:a16="http://schemas.microsoft.com/office/drawing/2014/main" id="{EC1A85BC-64AC-43C1-B968-33F40BCBBF57}"/>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a:ea typeface="+mn-ea"/>
                <a:cs typeface="+mn-cs"/>
              </a:endParaRPr>
            </a:p>
          </p:txBody>
        </p:sp>
        <p:pic>
          <p:nvPicPr>
            <p:cNvPr id="40" name="Graphic 39">
              <a:extLst>
                <a:ext uri="{FF2B5EF4-FFF2-40B4-BE49-F238E27FC236}">
                  <a16:creationId xmlns:a16="http://schemas.microsoft.com/office/drawing/2014/main" id="{6AB6B983-7082-4928-A259-82C911472AB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sp>
        <p:nvSpPr>
          <p:cNvPr id="25" name="TextBox 24">
            <a:extLst>
              <a:ext uri="{FF2B5EF4-FFF2-40B4-BE49-F238E27FC236}">
                <a16:creationId xmlns:a16="http://schemas.microsoft.com/office/drawing/2014/main" id="{8FF134B3-FAC3-4A03-B963-6D6B776E604D}"/>
              </a:ext>
            </a:extLst>
          </p:cNvPr>
          <p:cNvSpPr txBox="1">
            <a:spLocks/>
          </p:cNvSpPr>
          <p:nvPr>
            <p:custDataLst>
              <p:tags r:id="rId5"/>
            </p:custDataLst>
          </p:nvPr>
        </p:nvSpPr>
        <p:spPr>
          <a:xfrm>
            <a:off x="554737" y="1608365"/>
            <a:ext cx="2061123" cy="27699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800" b="1" i="0" u="none" strike="noStrike" kern="1200" cap="none" spc="0" normalizeH="0" baseline="0" noProof="0">
                <a:ln>
                  <a:noFill/>
                </a:ln>
                <a:solidFill>
                  <a:srgbClr val="000000"/>
                </a:solidFill>
                <a:effectLst/>
                <a:uLnTx/>
                <a:uFillTx/>
                <a:latin typeface="Arial"/>
                <a:ea typeface="+mn-ea"/>
                <a:cs typeface="Arial"/>
              </a:rPr>
              <a:t>Build</a:t>
            </a:r>
            <a:endParaRPr kumimoji="0" lang="en-GB" sz="18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1C2D669E-F8A4-FD1A-06FA-052626814093}"/>
              </a:ext>
            </a:extLst>
          </p:cNvPr>
          <p:cNvSpPr txBox="1">
            <a:spLocks/>
          </p:cNvSpPr>
          <p:nvPr/>
        </p:nvSpPr>
        <p:spPr>
          <a:xfrm>
            <a:off x="522079" y="2116749"/>
            <a:ext cx="3712606" cy="383181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Baseline of Africa CDC capability </a:t>
            </a:r>
            <a:endPar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Create staff profiles </a:t>
            </a:r>
            <a:r>
              <a:rPr kumimoji="0" lang="en-GB"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and e</a:t>
            </a:r>
            <a:r>
              <a:rPr kumimoji="0" lang="en-GB" sz="1600" b="0" i="0" u="none" strike="noStrike" kern="1200" cap="none" spc="0" normalizeH="0" baseline="0" noProof="0" dirty="0">
                <a:ln>
                  <a:noFill/>
                </a:ln>
                <a:solidFill>
                  <a:srgbClr val="000000"/>
                </a:solidFill>
                <a:effectLst/>
                <a:uLnTx/>
                <a:uFillTx/>
                <a:latin typeface="Arial"/>
                <a:ea typeface="+mn-ea"/>
                <a:cs typeface="Arial"/>
              </a:rPr>
              <a:t>stablish the team</a:t>
            </a:r>
            <a:endParaRPr kumimoji="0" lang="en-GB"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Update relevant governance &amp; internal control framework</a:t>
            </a:r>
            <a:endParaRPr kumimoji="0" lang="en-GB"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Adaption of good practices from other PPMs &amp; UN: e.g., QMS, Operating procedures, specifications, cost-models, etc., UNGM</a:t>
            </a:r>
          </a:p>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Participate in strategic modalities (UNICEF procurement ref. groups, procurement strategies, ICG, UNICEF Market Notes / WHO MI4A, etc.)</a:t>
            </a:r>
          </a:p>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Understand requirements of donors</a:t>
            </a:r>
            <a:endParaRPr kumimoji="0" lang="en-GB"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7" name="TextBox 26">
            <a:extLst>
              <a:ext uri="{FF2B5EF4-FFF2-40B4-BE49-F238E27FC236}">
                <a16:creationId xmlns:a16="http://schemas.microsoft.com/office/drawing/2014/main" id="{F9EAA862-B4AC-40C1-8E15-88EA3051E1C7}"/>
              </a:ext>
            </a:extLst>
          </p:cNvPr>
          <p:cNvSpPr txBox="1">
            <a:spLocks/>
          </p:cNvSpPr>
          <p:nvPr>
            <p:custDataLst>
              <p:tags r:id="rId6"/>
            </p:custDataLst>
          </p:nvPr>
        </p:nvSpPr>
        <p:spPr>
          <a:xfrm>
            <a:off x="8841085" y="1653898"/>
            <a:ext cx="4016312" cy="27699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800" b="1" i="0" u="none" strike="noStrike" kern="1200" cap="none" spc="0" normalizeH="0" baseline="0" noProof="0">
                <a:ln>
                  <a:noFill/>
                </a:ln>
                <a:solidFill>
                  <a:srgbClr val="000000"/>
                </a:solidFill>
                <a:effectLst/>
                <a:uLnTx/>
                <a:uFillTx/>
                <a:latin typeface="Arial"/>
                <a:ea typeface="+mn-ea"/>
                <a:cs typeface="Arial"/>
                <a:sym typeface="Arial"/>
              </a:rPr>
              <a:t>Transfer</a:t>
            </a:r>
            <a:endParaRPr kumimoji="0" lang="en-US" sz="1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0" name="TextBox 9">
            <a:extLst>
              <a:ext uri="{FF2B5EF4-FFF2-40B4-BE49-F238E27FC236}">
                <a16:creationId xmlns:a16="http://schemas.microsoft.com/office/drawing/2014/main" id="{25B94997-E678-1689-6AAB-50C18DC07DB9}"/>
              </a:ext>
            </a:extLst>
          </p:cNvPr>
          <p:cNvSpPr txBox="1">
            <a:spLocks/>
          </p:cNvSpPr>
          <p:nvPr/>
        </p:nvSpPr>
        <p:spPr>
          <a:xfrm>
            <a:off x="8486775" y="2098475"/>
            <a:ext cx="2730501" cy="253915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Transition capabilities per consolidation and mature phase</a:t>
            </a: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Onboarding and continuous improvement</a:t>
            </a: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Ongoing ‘outsourcing’ to partners or other service-providers (non-transfer) based on product or function</a:t>
            </a:r>
          </a:p>
        </p:txBody>
      </p:sp>
      <p:sp>
        <p:nvSpPr>
          <p:cNvPr id="8" name="TextBox 7">
            <a:extLst>
              <a:ext uri="{FF2B5EF4-FFF2-40B4-BE49-F238E27FC236}">
                <a16:creationId xmlns:a16="http://schemas.microsoft.com/office/drawing/2014/main" id="{30189E77-E1AA-4DCD-B3EB-56A5B3B53456}"/>
              </a:ext>
            </a:extLst>
          </p:cNvPr>
          <p:cNvSpPr txBox="1">
            <a:spLocks/>
          </p:cNvSpPr>
          <p:nvPr>
            <p:custDataLst>
              <p:tags r:id="rId7"/>
            </p:custDataLst>
          </p:nvPr>
        </p:nvSpPr>
        <p:spPr>
          <a:xfrm>
            <a:off x="4953770" y="1575138"/>
            <a:ext cx="1801350" cy="27699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800" b="1" i="0" u="none" strike="noStrike" kern="1200" cap="none" spc="0" normalizeH="0" baseline="0" noProof="0">
                <a:ln>
                  <a:noFill/>
                </a:ln>
                <a:solidFill>
                  <a:srgbClr val="000000"/>
                </a:solidFill>
                <a:effectLst/>
                <a:uLnTx/>
                <a:uFillTx/>
                <a:latin typeface="Arial"/>
                <a:ea typeface="+mn-ea"/>
                <a:cs typeface="Arial"/>
                <a:sym typeface="Arial"/>
              </a:rPr>
              <a:t>Co-operate</a:t>
            </a:r>
            <a:endParaRPr kumimoji="0" lang="en-US" sz="1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63" name="Group 62">
            <a:extLst>
              <a:ext uri="{FF2B5EF4-FFF2-40B4-BE49-F238E27FC236}">
                <a16:creationId xmlns:a16="http://schemas.microsoft.com/office/drawing/2014/main" id="{FA405069-9CD6-8A1E-F3ED-7F66157D344E}"/>
              </a:ext>
            </a:extLst>
          </p:cNvPr>
          <p:cNvGrpSpPr/>
          <p:nvPr/>
        </p:nvGrpSpPr>
        <p:grpSpPr>
          <a:xfrm>
            <a:off x="4373678" y="1767599"/>
            <a:ext cx="4041747" cy="3551088"/>
            <a:chOff x="4335595" y="1978326"/>
            <a:chExt cx="3773377" cy="4268601"/>
          </a:xfrm>
        </p:grpSpPr>
        <p:cxnSp>
          <p:nvCxnSpPr>
            <p:cNvPr id="16" name="Straight Connector 15">
              <a:extLst>
                <a:ext uri="{FF2B5EF4-FFF2-40B4-BE49-F238E27FC236}">
                  <a16:creationId xmlns:a16="http://schemas.microsoft.com/office/drawing/2014/main" id="{B714D2B5-7564-479F-A78B-A0234B12C1B5}"/>
                </a:ext>
              </a:extLst>
            </p:cNvPr>
            <p:cNvCxnSpPr>
              <a:cxnSpLocks/>
            </p:cNvCxnSpPr>
            <p:nvPr>
              <p:custDataLst>
                <p:tags r:id="rId9"/>
              </p:custDataLst>
            </p:nvPr>
          </p:nvCxnSpPr>
          <p:spPr>
            <a:xfrm flipH="1">
              <a:off x="8108972" y="1978326"/>
              <a:ext cx="0" cy="4265463"/>
            </a:xfrm>
            <a:prstGeom prst="line">
              <a:avLst/>
            </a:prstGeom>
            <a:ln w="6350" cap="flat">
              <a:solidFill>
                <a:srgbClr val="B3B3B3"/>
              </a:solidFill>
              <a:prstDash val="sysDot"/>
              <a:miter lim="80000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101DD4D-2DF6-B6BF-DFCF-8348A602B2EF}"/>
                </a:ext>
              </a:extLst>
            </p:cNvPr>
            <p:cNvCxnSpPr>
              <a:cxnSpLocks/>
              <a:stCxn id="62" idx="2"/>
            </p:cNvCxnSpPr>
            <p:nvPr>
              <p:custDataLst>
                <p:tags r:id="rId10"/>
              </p:custDataLst>
            </p:nvPr>
          </p:nvCxnSpPr>
          <p:spPr>
            <a:xfrm flipH="1">
              <a:off x="4335595" y="1981464"/>
              <a:ext cx="0" cy="4265463"/>
            </a:xfrm>
            <a:prstGeom prst="line">
              <a:avLst/>
            </a:prstGeom>
            <a:ln w="6350" cap="flat">
              <a:solidFill>
                <a:srgbClr val="B3B3B3"/>
              </a:solidFill>
              <a:prstDash val="sysDot"/>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60" name="ChevronBlue 36">
            <a:extLst>
              <a:ext uri="{FF2B5EF4-FFF2-40B4-BE49-F238E27FC236}">
                <a16:creationId xmlns:a16="http://schemas.microsoft.com/office/drawing/2014/main" id="{7E08B924-07EC-1684-49A5-0A9967FE6E42}"/>
              </a:ext>
            </a:extLst>
          </p:cNvPr>
          <p:cNvGrpSpPr>
            <a:grpSpLocks noChangeAspect="1"/>
          </p:cNvGrpSpPr>
          <p:nvPr>
            <p:custDataLst>
              <p:tags r:id="rId8"/>
            </p:custDataLst>
          </p:nvPr>
        </p:nvGrpSpPr>
        <p:grpSpPr>
          <a:xfrm>
            <a:off x="4221145" y="1749318"/>
            <a:ext cx="291526" cy="291526"/>
            <a:chOff x="1016000" y="1016000"/>
            <a:chExt cx="396228" cy="396228"/>
          </a:xfrm>
        </p:grpSpPr>
        <p:sp>
          <p:nvSpPr>
            <p:cNvPr id="61" name="Oval 60">
              <a:extLst>
                <a:ext uri="{FF2B5EF4-FFF2-40B4-BE49-F238E27FC236}">
                  <a16:creationId xmlns:a16="http://schemas.microsoft.com/office/drawing/2014/main" id="{FBEDA573-54FB-E403-37FC-5414E157217F}"/>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a:ea typeface="+mn-ea"/>
                <a:cs typeface="+mn-cs"/>
              </a:endParaRPr>
            </a:p>
          </p:txBody>
        </p:sp>
        <p:pic>
          <p:nvPicPr>
            <p:cNvPr id="62" name="Graphic 61">
              <a:extLst>
                <a:ext uri="{FF2B5EF4-FFF2-40B4-BE49-F238E27FC236}">
                  <a16:creationId xmlns:a16="http://schemas.microsoft.com/office/drawing/2014/main" id="{1472FCFC-CDDD-5018-6836-26ECDFF77A8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sp>
        <p:nvSpPr>
          <p:cNvPr id="12" name="TextBox 11">
            <a:extLst>
              <a:ext uri="{FF2B5EF4-FFF2-40B4-BE49-F238E27FC236}">
                <a16:creationId xmlns:a16="http://schemas.microsoft.com/office/drawing/2014/main" id="{D9FE70AA-BC30-A796-500E-DADC2FA70F7B}"/>
              </a:ext>
            </a:extLst>
          </p:cNvPr>
          <p:cNvSpPr txBox="1"/>
          <p:nvPr/>
        </p:nvSpPr>
        <p:spPr>
          <a:xfrm>
            <a:off x="3091860" y="6320463"/>
            <a:ext cx="1979904" cy="369332"/>
          </a:xfrm>
          <a:prstGeom prst="rect">
            <a:avLst/>
          </a:prstGeom>
          <a:ln w="6350">
            <a:noFill/>
            <a:miter lim="800000"/>
          </a:ln>
        </p:spPr>
        <p:txBody>
          <a:bodyPr vert="horz" wrap="square" lIns="0" tIns="0" rIns="0" bIns="0" rtlCol="0">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DK" sz="1200" b="0" i="0" u="none" strike="noStrike" kern="1200" cap="none" spc="0" normalizeH="0" baseline="0" noProof="0" dirty="0">
                <a:ln>
                  <a:noFill/>
                </a:ln>
                <a:solidFill>
                  <a:srgbClr val="000000"/>
                </a:solidFill>
                <a:effectLst/>
                <a:uLnTx/>
                <a:uFillTx/>
                <a:latin typeface="Arial"/>
                <a:ea typeface="+mn-ea"/>
                <a:cs typeface="+mn-cs"/>
              </a:rPr>
              <a:t>Base line capability verification</a:t>
            </a:r>
          </a:p>
        </p:txBody>
      </p:sp>
      <p:sp>
        <p:nvSpPr>
          <p:cNvPr id="15" name="TextBox 14">
            <a:extLst>
              <a:ext uri="{FF2B5EF4-FFF2-40B4-BE49-F238E27FC236}">
                <a16:creationId xmlns:a16="http://schemas.microsoft.com/office/drawing/2014/main" id="{C150E5D7-A40B-7FEC-77ED-8A887E4B0495}"/>
              </a:ext>
            </a:extLst>
          </p:cNvPr>
          <p:cNvSpPr txBox="1"/>
          <p:nvPr/>
        </p:nvSpPr>
        <p:spPr>
          <a:xfrm>
            <a:off x="7072631" y="6293509"/>
            <a:ext cx="767287" cy="369332"/>
          </a:xfrm>
          <a:prstGeom prst="rect">
            <a:avLst/>
          </a:prstGeom>
          <a:ln w="6350">
            <a:noFill/>
            <a:miter lim="800000"/>
          </a:ln>
        </p:spPr>
        <p:txBody>
          <a:bodyPr vert="horz" wrap="square" lIns="0" tIns="0" rIns="0" bIns="0" rtlCol="0">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DK" sz="1200" b="0" i="0" u="none" strike="noStrike" kern="1200" cap="none" spc="0" normalizeH="0" baseline="0" noProof="0">
                <a:ln>
                  <a:noFill/>
                </a:ln>
                <a:solidFill>
                  <a:srgbClr val="000000"/>
                </a:solidFill>
                <a:effectLst/>
                <a:uLnTx/>
                <a:uFillTx/>
                <a:latin typeface="Arial"/>
                <a:ea typeface="+mn-ea"/>
                <a:cs typeface="+mn-cs"/>
              </a:rPr>
              <a:t>Capability verification</a:t>
            </a:r>
          </a:p>
        </p:txBody>
      </p:sp>
      <p:pic>
        <p:nvPicPr>
          <p:cNvPr id="18" name="Graphic 17" descr="Star with solid fill">
            <a:extLst>
              <a:ext uri="{FF2B5EF4-FFF2-40B4-BE49-F238E27FC236}">
                <a16:creationId xmlns:a16="http://schemas.microsoft.com/office/drawing/2014/main" id="{ADBD08C6-B680-AD1E-3BC3-2E7DC1B6A61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16834" y="6204372"/>
            <a:ext cx="457200" cy="457200"/>
          </a:xfrm>
          <a:prstGeom prst="rect">
            <a:avLst/>
          </a:prstGeom>
        </p:spPr>
      </p:pic>
      <p:pic>
        <p:nvPicPr>
          <p:cNvPr id="19" name="Graphic 18" descr="Star with solid fill">
            <a:extLst>
              <a:ext uri="{FF2B5EF4-FFF2-40B4-BE49-F238E27FC236}">
                <a16:creationId xmlns:a16="http://schemas.microsoft.com/office/drawing/2014/main" id="{0DD53ADA-A330-2A97-B909-68C123AEDF3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597605" y="6249575"/>
            <a:ext cx="457200" cy="457200"/>
          </a:xfrm>
          <a:prstGeom prst="rect">
            <a:avLst/>
          </a:prstGeom>
        </p:spPr>
      </p:pic>
      <p:sp>
        <p:nvSpPr>
          <p:cNvPr id="3" name="Subtitle 2">
            <a:extLst>
              <a:ext uri="{FF2B5EF4-FFF2-40B4-BE49-F238E27FC236}">
                <a16:creationId xmlns:a16="http://schemas.microsoft.com/office/drawing/2014/main" id="{9D28232C-4A5F-D417-3762-3A432693CCCA}"/>
              </a:ext>
            </a:extLst>
          </p:cNvPr>
          <p:cNvSpPr>
            <a:spLocks noGrp="1"/>
          </p:cNvSpPr>
          <p:nvPr>
            <p:ph type="subTitle" idx="1"/>
          </p:nvPr>
        </p:nvSpPr>
        <p:spPr>
          <a:xfrm>
            <a:off x="522079" y="1103881"/>
            <a:ext cx="8559767" cy="246221"/>
          </a:xfrm>
        </p:spPr>
        <p:txBody>
          <a:bodyPr/>
          <a:lstStyle/>
          <a:p>
            <a:endParaRPr lang="en-DK"/>
          </a:p>
        </p:txBody>
      </p:sp>
    </p:spTree>
    <p:extLst>
      <p:ext uri="{BB962C8B-B14F-4D97-AF65-F5344CB8AC3E}">
        <p14:creationId xmlns:p14="http://schemas.microsoft.com/office/powerpoint/2010/main" val="2223075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B1C0FAF-AF8B-0DCA-C5A1-E90CBA197903}"/>
              </a:ext>
            </a:extLst>
          </p:cNvPr>
          <p:cNvSpPr>
            <a:spLocks noGrp="1"/>
          </p:cNvSpPr>
          <p:nvPr>
            <p:ph type="title"/>
          </p:nvPr>
        </p:nvSpPr>
        <p:spPr>
          <a:xfrm>
            <a:off x="554735" y="2391034"/>
            <a:ext cx="3465576" cy="769441"/>
          </a:xfrm>
        </p:spPr>
        <p:txBody>
          <a:bodyPr/>
          <a:lstStyle/>
          <a:p>
            <a:r>
              <a:rPr lang="en-DK"/>
              <a:t>Ilustration</a:t>
            </a:r>
          </a:p>
        </p:txBody>
      </p:sp>
      <p:sp>
        <p:nvSpPr>
          <p:cNvPr id="14" name="Subtitle 13">
            <a:extLst>
              <a:ext uri="{FF2B5EF4-FFF2-40B4-BE49-F238E27FC236}">
                <a16:creationId xmlns:a16="http://schemas.microsoft.com/office/drawing/2014/main" id="{10225CDE-D6A4-0010-46BD-5CB9637CD441}"/>
              </a:ext>
            </a:extLst>
          </p:cNvPr>
          <p:cNvSpPr>
            <a:spLocks noGrp="1"/>
          </p:cNvSpPr>
          <p:nvPr>
            <p:ph type="subTitle" idx="1"/>
          </p:nvPr>
        </p:nvSpPr>
        <p:spPr>
          <a:xfrm>
            <a:off x="554736" y="3190767"/>
            <a:ext cx="3465575" cy="246221"/>
          </a:xfrm>
        </p:spPr>
        <p:txBody>
          <a:bodyPr/>
          <a:lstStyle/>
          <a:p>
            <a:r>
              <a:rPr lang="en-DK" dirty="0"/>
              <a:t>PCV vaccine – national and Gavi funding</a:t>
            </a:r>
          </a:p>
        </p:txBody>
      </p:sp>
      <p:sp>
        <p:nvSpPr>
          <p:cNvPr id="15" name="Text Placeholder 14">
            <a:extLst>
              <a:ext uri="{FF2B5EF4-FFF2-40B4-BE49-F238E27FC236}">
                <a16:creationId xmlns:a16="http://schemas.microsoft.com/office/drawing/2014/main" id="{C1437253-F111-0A04-254E-69ABAE484EED}"/>
              </a:ext>
            </a:extLst>
          </p:cNvPr>
          <p:cNvSpPr>
            <a:spLocks noGrp="1"/>
          </p:cNvSpPr>
          <p:nvPr>
            <p:ph type="body" sz="quarter" idx="10"/>
          </p:nvPr>
        </p:nvSpPr>
        <p:spPr/>
        <p:txBody>
          <a:bodyPr/>
          <a:lstStyle/>
          <a:p>
            <a:endParaRPr lang="en-DK"/>
          </a:p>
        </p:txBody>
      </p:sp>
      <p:sp>
        <p:nvSpPr>
          <p:cNvPr id="5" name="TextBox 4">
            <a:extLst>
              <a:ext uri="{FF2B5EF4-FFF2-40B4-BE49-F238E27FC236}">
                <a16:creationId xmlns:a16="http://schemas.microsoft.com/office/drawing/2014/main" id="{A107776D-14A6-0808-AECC-1BAE217D0A61}"/>
              </a:ext>
            </a:extLst>
          </p:cNvPr>
          <p:cNvSpPr txBox="1">
            <a:spLocks/>
          </p:cNvSpPr>
          <p:nvPr/>
        </p:nvSpPr>
        <p:spPr>
          <a:xfrm>
            <a:off x="4615905" y="865239"/>
            <a:ext cx="1839150"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Description of product :</a:t>
            </a:r>
          </a:p>
        </p:txBody>
      </p:sp>
      <p:sp>
        <p:nvSpPr>
          <p:cNvPr id="6" name="TextBox 5">
            <a:extLst>
              <a:ext uri="{FF2B5EF4-FFF2-40B4-BE49-F238E27FC236}">
                <a16:creationId xmlns:a16="http://schemas.microsoft.com/office/drawing/2014/main" id="{9AD073BB-0792-5C8E-C8BE-1607B216C28B}"/>
              </a:ext>
            </a:extLst>
          </p:cNvPr>
          <p:cNvSpPr txBox="1">
            <a:spLocks/>
          </p:cNvSpPr>
          <p:nvPr/>
        </p:nvSpPr>
        <p:spPr>
          <a:xfrm>
            <a:off x="4615905" y="1901431"/>
            <a:ext cx="1607524" cy="98488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Demand, financing, procurement channels:</a:t>
            </a:r>
          </a:p>
        </p:txBody>
      </p:sp>
      <p:sp>
        <p:nvSpPr>
          <p:cNvPr id="7" name="TextBox 6">
            <a:extLst>
              <a:ext uri="{FF2B5EF4-FFF2-40B4-BE49-F238E27FC236}">
                <a16:creationId xmlns:a16="http://schemas.microsoft.com/office/drawing/2014/main" id="{632632D3-FA37-FC42-F51A-A0EF6604E2F3}"/>
              </a:ext>
            </a:extLst>
          </p:cNvPr>
          <p:cNvSpPr txBox="1">
            <a:spLocks/>
          </p:cNvSpPr>
          <p:nvPr/>
        </p:nvSpPr>
        <p:spPr>
          <a:xfrm>
            <a:off x="4615905" y="4688513"/>
            <a:ext cx="1607524" cy="2462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Supplier base:</a:t>
            </a:r>
          </a:p>
        </p:txBody>
      </p:sp>
      <p:sp>
        <p:nvSpPr>
          <p:cNvPr id="8" name="TextBox 7">
            <a:extLst>
              <a:ext uri="{FF2B5EF4-FFF2-40B4-BE49-F238E27FC236}">
                <a16:creationId xmlns:a16="http://schemas.microsoft.com/office/drawing/2014/main" id="{4F002108-62C5-BF1B-45A5-E59624E1A513}"/>
              </a:ext>
            </a:extLst>
          </p:cNvPr>
          <p:cNvSpPr txBox="1">
            <a:spLocks/>
          </p:cNvSpPr>
          <p:nvPr/>
        </p:nvSpPr>
        <p:spPr>
          <a:xfrm>
            <a:off x="6637485" y="1713925"/>
            <a:ext cx="5181320" cy="27776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marR="0" lvl="0" indent="-285750" algn="l" defTabSz="914400" rtl="0" eaLnBrk="1" fontAlgn="auto"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Open to all AU countries</a:t>
            </a:r>
          </a:p>
          <a:p>
            <a:pPr marL="285750" marR="0" lvl="0" indent="-285750" algn="l" defTabSz="914400" rtl="0" eaLnBrk="1" fontAlgn="auto"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45 countries in AU have introduced (75% Gavi eligible / 25% never-Gavi / 1 Former-Gavi); PCV13 (80% of countries) &amp; PCV 10 (20% of countries)</a:t>
            </a:r>
          </a:p>
          <a:p>
            <a:pPr marL="285750" marR="0" lvl="0" indent="-285750" algn="l" defTabSz="914400" rtl="0" eaLnBrk="1" fontAlgn="auto"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9 AU countries have not introduced </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(5 Gavi eligible, 4 NG (of which 2 eligible for Gavi MICs support)</a:t>
            </a:r>
          </a:p>
          <a:p>
            <a:pPr marL="285750" marR="0" lvl="0" indent="-285750" algn="l" defTabSz="914400" rtl="0" eaLnBrk="1" fontAlgn="auto"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Gavi funding (Gavi-eligible countries, some support for eligible MICs for introduction), pricing established through PCV AMC</a:t>
            </a:r>
          </a:p>
          <a:p>
            <a:pPr marL="285750" marR="0" lvl="0" indent="-285750" algn="l" defTabSz="914400" rtl="0" eaLnBrk="1" fontAlgn="auto"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Majority of funding is Gavi; plus, national (including Gavi co-financing)</a:t>
            </a:r>
          </a:p>
          <a:p>
            <a:pPr marL="285750" marR="0" lvl="0" indent="-285750" algn="l" defTabSz="914400" rtl="0" eaLnBrk="1" fontAlgn="auto"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Majority of procurement through UNICEF, plus self-procurement</a:t>
            </a:r>
          </a:p>
        </p:txBody>
      </p:sp>
      <p:sp>
        <p:nvSpPr>
          <p:cNvPr id="9" name="TextBox 8">
            <a:extLst>
              <a:ext uri="{FF2B5EF4-FFF2-40B4-BE49-F238E27FC236}">
                <a16:creationId xmlns:a16="http://schemas.microsoft.com/office/drawing/2014/main" id="{3AD43DAD-0B9C-1D52-D5E9-762FD9918254}"/>
              </a:ext>
            </a:extLst>
          </p:cNvPr>
          <p:cNvSpPr txBox="1">
            <a:spLocks/>
          </p:cNvSpPr>
          <p:nvPr/>
        </p:nvSpPr>
        <p:spPr>
          <a:xfrm>
            <a:off x="6637485" y="4624118"/>
            <a:ext cx="4057173" cy="72327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marR="0" lvl="0" indent="-285750" algn="l" defTabSz="914400" rtl="0" eaLnBrk="1" fontAlgn="auto"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6 manufacturers</a:t>
            </a:r>
          </a:p>
          <a:p>
            <a:pPr marL="285750" marR="0" lvl="0" indent="-285750" algn="l" defTabSz="914400" rtl="0" eaLnBrk="1" fontAlgn="auto"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3 manufacturers with WHO PQ vaccines</a:t>
            </a:r>
          </a:p>
          <a:p>
            <a:pPr marL="285750" marR="0" lvl="0" indent="-285750" algn="l" defTabSz="914400" rtl="0" eaLnBrk="1" fontAlgn="auto"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Pipeline African manufacturing</a:t>
            </a:r>
          </a:p>
        </p:txBody>
      </p:sp>
      <p:sp>
        <p:nvSpPr>
          <p:cNvPr id="10" name="TextBox 9">
            <a:extLst>
              <a:ext uri="{FF2B5EF4-FFF2-40B4-BE49-F238E27FC236}">
                <a16:creationId xmlns:a16="http://schemas.microsoft.com/office/drawing/2014/main" id="{A6741B54-25E2-2E10-EF6C-65C7C8853D60}"/>
              </a:ext>
            </a:extLst>
          </p:cNvPr>
          <p:cNvSpPr txBox="1">
            <a:spLocks/>
          </p:cNvSpPr>
          <p:nvPr/>
        </p:nvSpPr>
        <p:spPr>
          <a:xfrm>
            <a:off x="4615905" y="5782824"/>
            <a:ext cx="1607524"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Potential partners:</a:t>
            </a:r>
          </a:p>
        </p:txBody>
      </p:sp>
      <p:sp>
        <p:nvSpPr>
          <p:cNvPr id="11" name="TextBox 10">
            <a:extLst>
              <a:ext uri="{FF2B5EF4-FFF2-40B4-BE49-F238E27FC236}">
                <a16:creationId xmlns:a16="http://schemas.microsoft.com/office/drawing/2014/main" id="{50646176-D4F8-A527-4498-58F28F5D59E7}"/>
              </a:ext>
            </a:extLst>
          </p:cNvPr>
          <p:cNvSpPr txBox="1">
            <a:spLocks/>
          </p:cNvSpPr>
          <p:nvPr/>
        </p:nvSpPr>
        <p:spPr>
          <a:xfrm>
            <a:off x="6637485" y="5692881"/>
            <a:ext cx="4706552" cy="93871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UNICEF: procurement processes, financial mechanisms, demand consolidation and monitoring mechanism </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Wingdings" pitchFamily="2" charset="2"/>
              </a:rPr>
              <a:t> supporting scape up of APPM capacities</a:t>
            </a:r>
            <a:endPar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WHO: standards, specifications, quality evaluation</a:t>
            </a:r>
          </a:p>
        </p:txBody>
      </p:sp>
      <p:sp>
        <p:nvSpPr>
          <p:cNvPr id="12" name="TextBox 11">
            <a:extLst>
              <a:ext uri="{FF2B5EF4-FFF2-40B4-BE49-F238E27FC236}">
                <a16:creationId xmlns:a16="http://schemas.microsoft.com/office/drawing/2014/main" id="{056C749A-9786-3F21-BC42-F14FE5FB6060}"/>
              </a:ext>
            </a:extLst>
          </p:cNvPr>
          <p:cNvSpPr txBox="1">
            <a:spLocks/>
          </p:cNvSpPr>
          <p:nvPr/>
        </p:nvSpPr>
        <p:spPr>
          <a:xfrm>
            <a:off x="6637485" y="988350"/>
            <a:ext cx="4876228"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marR="0" lvl="0" indent="-2857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PCV vaccine (3 dose, given at specific intervals within 1</a:t>
            </a:r>
            <a:r>
              <a:rPr kumimoji="0" lang="en-US" sz="1400" b="0" i="0" u="none" strike="noStrike" kern="1200" cap="none" spc="0" normalizeH="0" baseline="30000" noProof="0" dirty="0">
                <a:ln>
                  <a:noFill/>
                </a:ln>
                <a:solidFill>
                  <a:srgbClr val="000000"/>
                </a:solidFill>
                <a:effectLst/>
                <a:uLnTx/>
                <a:uFillTx/>
                <a:latin typeface="Arial"/>
                <a:ea typeface="+mn-ea"/>
                <a:cs typeface="Arial" panose="020B0604020202020204" pitchFamily="34" charset="0"/>
              </a:rPr>
              <a:t>st</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year of life); PCV13 (80% of countries)</a:t>
            </a:r>
          </a:p>
        </p:txBody>
      </p:sp>
      <p:sp>
        <p:nvSpPr>
          <p:cNvPr id="16" name="TextBox 15">
            <a:extLst>
              <a:ext uri="{FF2B5EF4-FFF2-40B4-BE49-F238E27FC236}">
                <a16:creationId xmlns:a16="http://schemas.microsoft.com/office/drawing/2014/main" id="{124BAF41-ACCA-803F-A332-02D70B2D7982}"/>
              </a:ext>
            </a:extLst>
          </p:cNvPr>
          <p:cNvSpPr txBox="1"/>
          <p:nvPr/>
        </p:nvSpPr>
        <p:spPr>
          <a:xfrm>
            <a:off x="554735" y="4321976"/>
            <a:ext cx="3647116" cy="2129649"/>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Sources;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a:ea typeface="+mn-ea"/>
                <a:cs typeface="+mn-cs"/>
              </a:rPr>
              <a:t>WHO MI4A Global Market Study: BCG (2019): </a:t>
            </a:r>
            <a:r>
              <a:rPr kumimoji="0" lang="en-US" sz="1200" b="0" i="1" u="none" strike="noStrike" kern="1200" cap="none" spc="0" normalizeH="0" baseline="0" noProof="0" dirty="0">
                <a:ln>
                  <a:noFill/>
                </a:ln>
                <a:solidFill>
                  <a:srgbClr val="000000"/>
                </a:solidFill>
                <a:effectLst/>
                <a:uLnTx/>
                <a:uFillTx/>
                <a:latin typeface="Arial"/>
                <a:ea typeface="+mn-ea"/>
                <a:cs typeface="+mn-cs"/>
                <a:hlinkClick r:id="rId2"/>
              </a:rPr>
              <a:t>https://cdn.who.int/media/docs/default-source/immunization/mi4a/who_bcg_vaccine_global_market_update_may2019.pdf?sfvrsn=eaf1cfed_6&amp;download=true</a:t>
            </a:r>
            <a:endParaRPr kumimoji="0" lang="en-US"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a:ea typeface="+mn-ea"/>
                <a:cs typeface="+mn-cs"/>
              </a:rPr>
              <a:t>WHO list of pre-qualified vaccines: </a:t>
            </a:r>
            <a:r>
              <a:rPr kumimoji="0" lang="en-US" sz="1200" b="0" i="1" u="none" strike="noStrike" kern="1200" cap="none" spc="0" normalizeH="0" baseline="0" noProof="0" dirty="0">
                <a:ln>
                  <a:noFill/>
                </a:ln>
                <a:solidFill>
                  <a:srgbClr val="000000"/>
                </a:solidFill>
                <a:effectLst/>
                <a:uLnTx/>
                <a:uFillTx/>
                <a:latin typeface="Arial"/>
                <a:ea typeface="+mn-ea"/>
                <a:cs typeface="+mn-cs"/>
                <a:hlinkClick r:id="rId3"/>
              </a:rPr>
              <a:t>https://extranet.who.int/prequal/vaccines/prequalified-vaccines</a:t>
            </a:r>
            <a:endParaRPr kumimoji="0" lang="en-US"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a:ea typeface="+mn-ea"/>
                <a:cs typeface="+mn-cs"/>
              </a:rPr>
              <a:t>Note: no data for </a:t>
            </a:r>
            <a:r>
              <a:rPr kumimoji="0" lang="en-US" sz="1200" b="0" i="1" u="none" strike="noStrike" kern="1200" cap="none" spc="0" normalizeH="0" baseline="0" noProof="0" dirty="0" err="1">
                <a:ln>
                  <a:noFill/>
                </a:ln>
                <a:solidFill>
                  <a:srgbClr val="000000"/>
                </a:solidFill>
                <a:effectLst/>
                <a:uLnTx/>
                <a:uFillTx/>
                <a:latin typeface="Arial"/>
                <a:ea typeface="+mn-ea"/>
                <a:cs typeface="+mn-cs"/>
              </a:rPr>
              <a:t>Sharawi</a:t>
            </a:r>
            <a:r>
              <a:rPr kumimoji="0" lang="en-US" sz="1200" b="0" i="1" u="none" strike="noStrike" kern="1200" cap="none" spc="0" normalizeH="0" baseline="0" noProof="0" dirty="0">
                <a:ln>
                  <a:noFill/>
                </a:ln>
                <a:solidFill>
                  <a:srgbClr val="000000"/>
                </a:solidFill>
                <a:effectLst/>
                <a:uLnTx/>
                <a:uFillTx/>
                <a:latin typeface="Arial"/>
                <a:ea typeface="+mn-ea"/>
                <a:cs typeface="+mn-cs"/>
              </a:rPr>
              <a:t> Arab Democratic Republic</a:t>
            </a: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413820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FBFF0F-C757-DE6E-C31C-49020BFC0A98}"/>
              </a:ext>
            </a:extLst>
          </p:cNvPr>
          <p:cNvSpPr>
            <a:spLocks/>
          </p:cNvSpPr>
          <p:nvPr/>
        </p:nvSpPr>
        <p:spPr>
          <a:xfrm>
            <a:off x="5952685" y="1990802"/>
            <a:ext cx="661604" cy="4474253"/>
          </a:xfrm>
          <a:prstGeom prst="rect">
            <a:avLst/>
          </a:prstGeom>
          <a:solidFill>
            <a:schemeClr val="accent3">
              <a:lumMod val="20000"/>
              <a:lumOff val="80000"/>
            </a:schemeClr>
          </a:solidFill>
          <a:ln w="1270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2D3411C4-81D5-5429-38F4-729AA6313BC6}"/>
              </a:ext>
            </a:extLst>
          </p:cNvPr>
          <p:cNvSpPr>
            <a:spLocks/>
          </p:cNvSpPr>
          <p:nvPr/>
        </p:nvSpPr>
        <p:spPr>
          <a:xfrm>
            <a:off x="3084589" y="1977271"/>
            <a:ext cx="661604" cy="4474253"/>
          </a:xfrm>
          <a:prstGeom prst="rect">
            <a:avLst/>
          </a:prstGeom>
          <a:solidFill>
            <a:schemeClr val="accent3">
              <a:lumMod val="20000"/>
              <a:lumOff val="80000"/>
            </a:schemeClr>
          </a:solidFill>
          <a:ln w="1270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2FFE9437-C3EC-9404-1C9C-CD0DA38C924D}"/>
              </a:ext>
            </a:extLst>
          </p:cNvPr>
          <p:cNvSpPr>
            <a:spLocks noGrp="1"/>
          </p:cNvSpPr>
          <p:nvPr>
            <p:ph type="body" sz="quarter" idx="10"/>
          </p:nvPr>
        </p:nvSpPr>
        <p:spPr/>
        <p:txBody>
          <a:bodyPr/>
          <a:lstStyle/>
          <a:p>
            <a:endParaRPr lang="en-DK"/>
          </a:p>
        </p:txBody>
      </p:sp>
      <p:sp>
        <p:nvSpPr>
          <p:cNvPr id="4" name="Title 3">
            <a:extLst>
              <a:ext uri="{FF2B5EF4-FFF2-40B4-BE49-F238E27FC236}">
                <a16:creationId xmlns:a16="http://schemas.microsoft.com/office/drawing/2014/main" id="{8BC871B4-96DE-4573-CDD0-BD86454C3DE9}"/>
              </a:ext>
            </a:extLst>
          </p:cNvPr>
          <p:cNvSpPr>
            <a:spLocks noGrp="1"/>
          </p:cNvSpPr>
          <p:nvPr>
            <p:ph type="title"/>
          </p:nvPr>
        </p:nvSpPr>
        <p:spPr/>
        <p:txBody>
          <a:bodyPr/>
          <a:lstStyle/>
          <a:p>
            <a:r>
              <a:rPr lang="en-DK" dirty="0"/>
              <a:t>Start-up phase illustration: PCV vaccine </a:t>
            </a:r>
          </a:p>
        </p:txBody>
      </p:sp>
      <p:sp>
        <p:nvSpPr>
          <p:cNvPr id="14" name="TextBox 13">
            <a:extLst>
              <a:ext uri="{FF2B5EF4-FFF2-40B4-BE49-F238E27FC236}">
                <a16:creationId xmlns:a16="http://schemas.microsoft.com/office/drawing/2014/main" id="{8F49E307-6608-6803-AFA8-D6A77081DA3B}"/>
              </a:ext>
            </a:extLst>
          </p:cNvPr>
          <p:cNvSpPr txBox="1">
            <a:spLocks/>
          </p:cNvSpPr>
          <p:nvPr/>
        </p:nvSpPr>
        <p:spPr>
          <a:xfrm>
            <a:off x="-109518" y="1739167"/>
            <a:ext cx="2204068"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Function</a:t>
            </a:r>
          </a:p>
        </p:txBody>
      </p:sp>
      <p:cxnSp>
        <p:nvCxnSpPr>
          <p:cNvPr id="16" name="Straight Connector 15">
            <a:extLst>
              <a:ext uri="{FF2B5EF4-FFF2-40B4-BE49-F238E27FC236}">
                <a16:creationId xmlns:a16="http://schemas.microsoft.com/office/drawing/2014/main" id="{B7FBF06C-477F-7D58-E630-2A4C4FD8580E}"/>
              </a:ext>
            </a:extLst>
          </p:cNvPr>
          <p:cNvCxnSpPr>
            <a:cxnSpLocks/>
          </p:cNvCxnSpPr>
          <p:nvPr/>
        </p:nvCxnSpPr>
        <p:spPr>
          <a:xfrm>
            <a:off x="3554536" y="1585017"/>
            <a:ext cx="8198193" cy="0"/>
          </a:xfrm>
          <a:prstGeom prst="line">
            <a:avLst/>
          </a:prstGeom>
          <a:ln w="9525" cap="flat">
            <a:solidFill>
              <a:schemeClr val="tx1"/>
            </a:solidFill>
            <a:miter lim="800000"/>
            <a:headEnd type="oval"/>
            <a:tailEnd type="oval"/>
          </a:ln>
        </p:spPr>
        <p:style>
          <a:lnRef idx="1">
            <a:schemeClr val="accent1"/>
          </a:lnRef>
          <a:fillRef idx="0">
            <a:schemeClr val="accent1"/>
          </a:fillRef>
          <a:effectRef idx="0">
            <a:schemeClr val="accent1"/>
          </a:effectRef>
          <a:fontRef idx="minor">
            <a:schemeClr val="tx1"/>
          </a:fontRef>
        </p:style>
      </p:cxnSp>
      <p:pic>
        <p:nvPicPr>
          <p:cNvPr id="17" name="Picture 5">
            <a:extLst>
              <a:ext uri="{FF2B5EF4-FFF2-40B4-BE49-F238E27FC236}">
                <a16:creationId xmlns:a16="http://schemas.microsoft.com/office/drawing/2014/main" id="{55DE7D12-F39E-FB8D-D008-C8DBC73B5BDB}"/>
              </a:ext>
            </a:extLst>
          </p:cNvPr>
          <p:cNvPicPr>
            <a:picLocks noChangeArrowheads="1"/>
          </p:cNvPicPr>
          <p:nvPr/>
        </p:nvPicPr>
        <p:blipFill>
          <a:blip r:embed="rId5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3546" y="1732788"/>
            <a:ext cx="697950" cy="1863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 descr="World Health Organization Logo, history, meaning, symbol, PNG">
            <a:extLst>
              <a:ext uri="{FF2B5EF4-FFF2-40B4-BE49-F238E27FC236}">
                <a16:creationId xmlns:a16="http://schemas.microsoft.com/office/drawing/2014/main" id="{5C0508F4-883B-48C9-0F8D-DD2780F3B9C4}"/>
              </a:ext>
            </a:extLst>
          </p:cNvPr>
          <p:cNvPicPr>
            <a:picLocks noChangeAspect="1" noChangeArrowheads="1"/>
          </p:cNvPicPr>
          <p:nvPr/>
        </p:nvPicPr>
        <p:blipFill rotWithShape="1">
          <a:blip r:embed="rId60">
            <a:extLst>
              <a:ext uri="{28A0092B-C50C-407E-A947-70E740481C1C}">
                <a14:useLocalDpi xmlns:a14="http://schemas.microsoft.com/office/drawing/2010/main" val="0"/>
              </a:ext>
            </a:extLst>
          </a:blip>
          <a:srcRect t="17309" b="19199"/>
          <a:stretch/>
        </p:blipFill>
        <p:spPr bwMode="ltGray">
          <a:xfrm>
            <a:off x="4781433" y="1716240"/>
            <a:ext cx="730886" cy="2610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a:extLst>
              <a:ext uri="{FF2B5EF4-FFF2-40B4-BE49-F238E27FC236}">
                <a16:creationId xmlns:a16="http://schemas.microsoft.com/office/drawing/2014/main" id="{FACE7918-2D55-DE55-CCB0-76556FC44E8D}"/>
              </a:ext>
            </a:extLst>
          </p:cNvPr>
          <p:cNvPicPr>
            <a:picLocks noChangeArrowheads="1"/>
          </p:cNvPicPr>
          <p:nvPr/>
        </p:nvPicPr>
        <p:blipFill>
          <a:blip r:embed="rId5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9066" y="1768145"/>
            <a:ext cx="697950" cy="18633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8" descr="World Health Organization Logo, history, meaning, symbol, PNG">
            <a:extLst>
              <a:ext uri="{FF2B5EF4-FFF2-40B4-BE49-F238E27FC236}">
                <a16:creationId xmlns:a16="http://schemas.microsoft.com/office/drawing/2014/main" id="{957629A6-74BC-0D35-CDF7-67C5134931BE}"/>
              </a:ext>
            </a:extLst>
          </p:cNvPr>
          <p:cNvPicPr>
            <a:picLocks noChangeAspect="1" noChangeArrowheads="1"/>
          </p:cNvPicPr>
          <p:nvPr/>
        </p:nvPicPr>
        <p:blipFill rotWithShape="1">
          <a:blip r:embed="rId60">
            <a:extLst>
              <a:ext uri="{28A0092B-C50C-407E-A947-70E740481C1C}">
                <a14:useLocalDpi xmlns:a14="http://schemas.microsoft.com/office/drawing/2010/main" val="0"/>
              </a:ext>
            </a:extLst>
          </a:blip>
          <a:srcRect t="17309" b="19199"/>
          <a:stretch/>
        </p:blipFill>
        <p:spPr bwMode="ltGray">
          <a:xfrm>
            <a:off x="7704992" y="1729822"/>
            <a:ext cx="730886" cy="26103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37A5E25-9F26-1F8D-C552-714BF308AB4A}"/>
              </a:ext>
            </a:extLst>
          </p:cNvPr>
          <p:cNvSpPr txBox="1">
            <a:spLocks/>
          </p:cNvSpPr>
          <p:nvPr/>
        </p:nvSpPr>
        <p:spPr>
          <a:xfrm>
            <a:off x="3164541" y="1332491"/>
            <a:ext cx="2204068"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Year x</a:t>
            </a:r>
          </a:p>
        </p:txBody>
      </p:sp>
      <p:sp>
        <p:nvSpPr>
          <p:cNvPr id="24" name="TextBox 23">
            <a:extLst>
              <a:ext uri="{FF2B5EF4-FFF2-40B4-BE49-F238E27FC236}">
                <a16:creationId xmlns:a16="http://schemas.microsoft.com/office/drawing/2014/main" id="{D66D17C2-7037-6D7B-F5B5-976A1CFEA0A6}"/>
              </a:ext>
            </a:extLst>
          </p:cNvPr>
          <p:cNvSpPr txBox="1">
            <a:spLocks/>
          </p:cNvSpPr>
          <p:nvPr/>
        </p:nvSpPr>
        <p:spPr>
          <a:xfrm>
            <a:off x="6243804" y="1308401"/>
            <a:ext cx="2204068"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Year y</a:t>
            </a:r>
          </a:p>
        </p:txBody>
      </p:sp>
      <p:cxnSp>
        <p:nvCxnSpPr>
          <p:cNvPr id="26" name="Straight Connector 25">
            <a:extLst>
              <a:ext uri="{FF2B5EF4-FFF2-40B4-BE49-F238E27FC236}">
                <a16:creationId xmlns:a16="http://schemas.microsoft.com/office/drawing/2014/main" id="{477F8E56-735D-7E02-D6F1-E0F358401AA2}"/>
              </a:ext>
            </a:extLst>
          </p:cNvPr>
          <p:cNvCxnSpPr>
            <a:cxnSpLocks/>
          </p:cNvCxnSpPr>
          <p:nvPr/>
        </p:nvCxnSpPr>
        <p:spPr>
          <a:xfrm>
            <a:off x="5824223" y="1768145"/>
            <a:ext cx="0" cy="4632289"/>
          </a:xfrm>
          <a:prstGeom prst="line">
            <a:avLst/>
          </a:prstGeom>
          <a:ln w="6350" cap="flat">
            <a:solidFill>
              <a:schemeClr val="tx1">
                <a:lumMod val="50000"/>
                <a:lumOff val="50000"/>
              </a:schemeClr>
            </a:solidFill>
            <a:prstDash val="sysDash"/>
            <a:miter lim="800000"/>
            <a:tailEnd type="none"/>
          </a:ln>
        </p:spPr>
        <p:style>
          <a:lnRef idx="1">
            <a:schemeClr val="accent1"/>
          </a:lnRef>
          <a:fillRef idx="0">
            <a:schemeClr val="accent1"/>
          </a:fillRef>
          <a:effectRef idx="0">
            <a:schemeClr val="accent1"/>
          </a:effectRef>
          <a:fontRef idx="minor">
            <a:schemeClr val="tx1"/>
          </a:fontRef>
        </p:style>
      </p:cxnSp>
      <p:pic>
        <p:nvPicPr>
          <p:cNvPr id="30" name="Picture 29" descr="A close-up of a logo&#10;&#10;Description automatically generated">
            <a:extLst>
              <a:ext uri="{FF2B5EF4-FFF2-40B4-BE49-F238E27FC236}">
                <a16:creationId xmlns:a16="http://schemas.microsoft.com/office/drawing/2014/main" id="{1DD37AF0-7EDB-3801-4C9C-B578BF61F572}"/>
              </a:ext>
            </a:extLst>
          </p:cNvPr>
          <p:cNvPicPr>
            <a:picLocks noChangeAspect="1"/>
          </p:cNvPicPr>
          <p:nvPr/>
        </p:nvPicPr>
        <p:blipFill>
          <a:blip r:embed="rId61"/>
          <a:stretch>
            <a:fillRect/>
          </a:stretch>
        </p:blipFill>
        <p:spPr>
          <a:xfrm>
            <a:off x="3137516" y="1729822"/>
            <a:ext cx="632499" cy="261031"/>
          </a:xfrm>
          <a:prstGeom prst="rect">
            <a:avLst/>
          </a:prstGeom>
        </p:spPr>
      </p:pic>
      <p:pic>
        <p:nvPicPr>
          <p:cNvPr id="31" name="Picture 30" descr="A close-up of a logo&#10;&#10;Description automatically generated">
            <a:extLst>
              <a:ext uri="{FF2B5EF4-FFF2-40B4-BE49-F238E27FC236}">
                <a16:creationId xmlns:a16="http://schemas.microsoft.com/office/drawing/2014/main" id="{076B92A3-FF57-060C-5671-A53D2DA51661}"/>
              </a:ext>
            </a:extLst>
          </p:cNvPr>
          <p:cNvPicPr>
            <a:picLocks noChangeAspect="1"/>
          </p:cNvPicPr>
          <p:nvPr/>
        </p:nvPicPr>
        <p:blipFill>
          <a:blip r:embed="rId61"/>
          <a:stretch>
            <a:fillRect/>
          </a:stretch>
        </p:blipFill>
        <p:spPr>
          <a:xfrm>
            <a:off x="6062579" y="1729826"/>
            <a:ext cx="632499" cy="261031"/>
          </a:xfrm>
          <a:prstGeom prst="rect">
            <a:avLst/>
          </a:prstGeom>
        </p:spPr>
      </p:pic>
      <p:sp>
        <p:nvSpPr>
          <p:cNvPr id="15" name="TextBox 14">
            <a:extLst>
              <a:ext uri="{FF2B5EF4-FFF2-40B4-BE49-F238E27FC236}">
                <a16:creationId xmlns:a16="http://schemas.microsoft.com/office/drawing/2014/main" id="{7E24BA6E-B98F-1C7E-B6E9-418F17A1427D}"/>
              </a:ext>
            </a:extLst>
          </p:cNvPr>
          <p:cNvSpPr txBox="1">
            <a:spLocks/>
          </p:cNvSpPr>
          <p:nvPr>
            <p:custDataLst>
              <p:tags r:id="rId1"/>
            </p:custDataLst>
          </p:nvPr>
        </p:nvSpPr>
        <p:spPr>
          <a:xfrm>
            <a:off x="297243" y="4570805"/>
            <a:ext cx="2034666" cy="283606"/>
          </a:xfrm>
          <a:prstGeom prst="rect">
            <a:avLst/>
          </a:prstGeom>
          <a:noFill/>
        </p:spPr>
        <p:txBody>
          <a:bodyPr vert="horz" wrap="square" lIns="38100" tIns="38100" rIns="38100" bIns="3810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1.7 Demand consolidation</a:t>
            </a:r>
          </a:p>
        </p:txBody>
      </p:sp>
      <p:sp>
        <p:nvSpPr>
          <p:cNvPr id="18" name="TextBox 17">
            <a:extLst>
              <a:ext uri="{FF2B5EF4-FFF2-40B4-BE49-F238E27FC236}">
                <a16:creationId xmlns:a16="http://schemas.microsoft.com/office/drawing/2014/main" id="{FE0A1418-C151-D142-602C-6569DE6FC638}"/>
              </a:ext>
            </a:extLst>
          </p:cNvPr>
          <p:cNvSpPr txBox="1">
            <a:spLocks/>
          </p:cNvSpPr>
          <p:nvPr>
            <p:custDataLst>
              <p:tags r:id="rId2"/>
            </p:custDataLst>
          </p:nvPr>
        </p:nvSpPr>
        <p:spPr>
          <a:xfrm>
            <a:off x="289855" y="2075108"/>
            <a:ext cx="2369224" cy="261610"/>
          </a:xfrm>
          <a:prstGeom prst="rect">
            <a:avLst/>
          </a:prstGeom>
          <a:noFill/>
        </p:spPr>
        <p:txBody>
          <a:bodyPr vert="horz" wrap="square" lIns="38100" tIns="38100" rIns="38100" bIns="3810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1.1 Procurement strategy</a:t>
            </a:r>
          </a:p>
        </p:txBody>
      </p:sp>
      <p:sp>
        <p:nvSpPr>
          <p:cNvPr id="19" name="TextBox 18">
            <a:extLst>
              <a:ext uri="{FF2B5EF4-FFF2-40B4-BE49-F238E27FC236}">
                <a16:creationId xmlns:a16="http://schemas.microsoft.com/office/drawing/2014/main" id="{E22A2278-C942-CA45-15D0-34659871855B}"/>
              </a:ext>
            </a:extLst>
          </p:cNvPr>
          <p:cNvSpPr txBox="1">
            <a:spLocks/>
          </p:cNvSpPr>
          <p:nvPr>
            <p:custDataLst>
              <p:tags r:id="rId3"/>
            </p:custDataLst>
          </p:nvPr>
        </p:nvSpPr>
        <p:spPr>
          <a:xfrm>
            <a:off x="297243" y="5639417"/>
            <a:ext cx="2254369" cy="261610"/>
          </a:xfrm>
          <a:prstGeom prst="rect">
            <a:avLst/>
          </a:prstGeom>
          <a:noFill/>
        </p:spPr>
        <p:txBody>
          <a:bodyPr vert="horz" wrap="square" lIns="38100" tIns="38100" rIns="38100" bIns="3810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1.8b Payment</a:t>
            </a:r>
          </a:p>
        </p:txBody>
      </p:sp>
      <p:sp>
        <p:nvSpPr>
          <p:cNvPr id="25" name="TextBox 24">
            <a:extLst>
              <a:ext uri="{FF2B5EF4-FFF2-40B4-BE49-F238E27FC236}">
                <a16:creationId xmlns:a16="http://schemas.microsoft.com/office/drawing/2014/main" id="{35917E12-E161-FA42-23C9-5A39F4BADBBA}"/>
              </a:ext>
            </a:extLst>
          </p:cNvPr>
          <p:cNvSpPr txBox="1">
            <a:spLocks/>
          </p:cNvSpPr>
          <p:nvPr>
            <p:custDataLst>
              <p:tags r:id="rId4"/>
            </p:custDataLst>
          </p:nvPr>
        </p:nvSpPr>
        <p:spPr>
          <a:xfrm>
            <a:off x="300159" y="2968568"/>
            <a:ext cx="1875482" cy="267587"/>
          </a:xfrm>
          <a:prstGeom prst="rect">
            <a:avLst/>
          </a:prstGeom>
          <a:noFill/>
          <a:ln w="19050">
            <a:noFill/>
          </a:ln>
        </p:spPr>
        <p:txBody>
          <a:bodyPr vert="horz" wrap="square" lIns="38100" tIns="38100" rIns="38100" bIns="3810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1.3 Supplier sourcing</a:t>
            </a:r>
          </a:p>
        </p:txBody>
      </p:sp>
      <p:sp>
        <p:nvSpPr>
          <p:cNvPr id="28" name="TextBox 27">
            <a:extLst>
              <a:ext uri="{FF2B5EF4-FFF2-40B4-BE49-F238E27FC236}">
                <a16:creationId xmlns:a16="http://schemas.microsoft.com/office/drawing/2014/main" id="{ED25FC9D-6988-CEEE-484A-EDFA1BFA94DD}"/>
              </a:ext>
            </a:extLst>
          </p:cNvPr>
          <p:cNvSpPr txBox="1">
            <a:spLocks/>
          </p:cNvSpPr>
          <p:nvPr>
            <p:custDataLst>
              <p:tags r:id="rId5"/>
            </p:custDataLst>
          </p:nvPr>
        </p:nvSpPr>
        <p:spPr>
          <a:xfrm>
            <a:off x="297243" y="3398427"/>
            <a:ext cx="2369224" cy="261610"/>
          </a:xfrm>
          <a:prstGeom prst="rect">
            <a:avLst/>
          </a:prstGeom>
          <a:noFill/>
          <a:ln w="19050">
            <a:noFill/>
          </a:ln>
        </p:spPr>
        <p:txBody>
          <a:bodyPr vert="horz" wrap="square" lIns="38100" tIns="38100" rIns="38100" bIns="3810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1.4 Supplier evaluation and selection</a:t>
            </a:r>
          </a:p>
        </p:txBody>
      </p:sp>
      <p:sp>
        <p:nvSpPr>
          <p:cNvPr id="29" name="TextBox 28">
            <a:extLst>
              <a:ext uri="{FF2B5EF4-FFF2-40B4-BE49-F238E27FC236}">
                <a16:creationId xmlns:a16="http://schemas.microsoft.com/office/drawing/2014/main" id="{1E98E12B-07B6-6339-110E-3F374A56D81B}"/>
              </a:ext>
            </a:extLst>
          </p:cNvPr>
          <p:cNvSpPr txBox="1">
            <a:spLocks/>
          </p:cNvSpPr>
          <p:nvPr>
            <p:custDataLst>
              <p:tags r:id="rId6"/>
            </p:custDataLst>
          </p:nvPr>
        </p:nvSpPr>
        <p:spPr>
          <a:xfrm>
            <a:off x="310302" y="4054362"/>
            <a:ext cx="2369224" cy="261610"/>
          </a:xfrm>
          <a:prstGeom prst="rect">
            <a:avLst/>
          </a:prstGeom>
          <a:noFill/>
          <a:ln w="19050">
            <a:noFill/>
          </a:ln>
        </p:spPr>
        <p:txBody>
          <a:bodyPr vert="horz" wrap="square" lIns="38100" tIns="38100" rIns="38100" bIns="3810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1.5 Negotiations</a:t>
            </a:r>
          </a:p>
        </p:txBody>
      </p:sp>
      <p:sp>
        <p:nvSpPr>
          <p:cNvPr id="32" name="TextBox 31">
            <a:extLst>
              <a:ext uri="{FF2B5EF4-FFF2-40B4-BE49-F238E27FC236}">
                <a16:creationId xmlns:a16="http://schemas.microsoft.com/office/drawing/2014/main" id="{B1C0D1EC-4CEF-E8D1-C29E-B1C17E6641B9}"/>
              </a:ext>
            </a:extLst>
          </p:cNvPr>
          <p:cNvSpPr txBox="1">
            <a:spLocks/>
          </p:cNvSpPr>
          <p:nvPr>
            <p:custDataLst>
              <p:tags r:id="rId7"/>
            </p:custDataLst>
          </p:nvPr>
        </p:nvSpPr>
        <p:spPr>
          <a:xfrm>
            <a:off x="297243" y="5082614"/>
            <a:ext cx="2034666" cy="261610"/>
          </a:xfrm>
          <a:prstGeom prst="rect">
            <a:avLst/>
          </a:prstGeom>
          <a:noFill/>
          <a:ln w="19050">
            <a:noFill/>
          </a:ln>
        </p:spPr>
        <p:txBody>
          <a:bodyPr vert="horz" wrap="square" lIns="38100" tIns="38100" rIns="38100" bIns="3810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1.8a Order processing</a:t>
            </a:r>
          </a:p>
        </p:txBody>
      </p:sp>
      <p:sp>
        <p:nvSpPr>
          <p:cNvPr id="33" name="TextBox 32">
            <a:extLst>
              <a:ext uri="{FF2B5EF4-FFF2-40B4-BE49-F238E27FC236}">
                <a16:creationId xmlns:a16="http://schemas.microsoft.com/office/drawing/2014/main" id="{5FFA99FF-7918-FBA9-76EE-D846904A1F46}"/>
              </a:ext>
            </a:extLst>
          </p:cNvPr>
          <p:cNvSpPr txBox="1">
            <a:spLocks/>
          </p:cNvSpPr>
          <p:nvPr>
            <p:custDataLst>
              <p:tags r:id="rId8"/>
            </p:custDataLst>
          </p:nvPr>
        </p:nvSpPr>
        <p:spPr>
          <a:xfrm>
            <a:off x="289855" y="6138824"/>
            <a:ext cx="2254369" cy="261610"/>
          </a:xfrm>
          <a:prstGeom prst="rect">
            <a:avLst/>
          </a:prstGeom>
          <a:noFill/>
        </p:spPr>
        <p:txBody>
          <a:bodyPr vert="horz" wrap="square" lIns="38100" tIns="38100" rIns="38100" bIns="3810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1.9 Monitoring</a:t>
            </a:r>
          </a:p>
        </p:txBody>
      </p:sp>
      <p:sp>
        <p:nvSpPr>
          <p:cNvPr id="34" name="TextBox 33">
            <a:extLst>
              <a:ext uri="{FF2B5EF4-FFF2-40B4-BE49-F238E27FC236}">
                <a16:creationId xmlns:a16="http://schemas.microsoft.com/office/drawing/2014/main" id="{1747D22E-3772-5937-3C2D-092F3632A479}"/>
              </a:ext>
            </a:extLst>
          </p:cNvPr>
          <p:cNvSpPr txBox="1">
            <a:spLocks/>
          </p:cNvSpPr>
          <p:nvPr>
            <p:custDataLst>
              <p:tags r:id="rId9"/>
            </p:custDataLst>
          </p:nvPr>
        </p:nvSpPr>
        <p:spPr>
          <a:xfrm>
            <a:off x="288489" y="2513650"/>
            <a:ext cx="2369224" cy="261610"/>
          </a:xfrm>
          <a:prstGeom prst="rect">
            <a:avLst/>
          </a:prstGeom>
          <a:noFill/>
        </p:spPr>
        <p:txBody>
          <a:bodyPr vert="horz" wrap="square" lIns="38100" tIns="38100" rIns="38100" bIns="3810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1.2 Specifications</a:t>
            </a:r>
          </a:p>
        </p:txBody>
      </p:sp>
      <p:cxnSp>
        <p:nvCxnSpPr>
          <p:cNvPr id="37" name="Straight Connector 36">
            <a:extLst>
              <a:ext uri="{FF2B5EF4-FFF2-40B4-BE49-F238E27FC236}">
                <a16:creationId xmlns:a16="http://schemas.microsoft.com/office/drawing/2014/main" id="{5FEABA40-3A37-E2FC-2127-FDAF99BF3E7C}"/>
              </a:ext>
            </a:extLst>
          </p:cNvPr>
          <p:cNvCxnSpPr>
            <a:cxnSpLocks/>
          </p:cNvCxnSpPr>
          <p:nvPr/>
        </p:nvCxnSpPr>
        <p:spPr>
          <a:xfrm>
            <a:off x="343207" y="3357706"/>
            <a:ext cx="11494920" cy="34599"/>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57D8FCD-AF79-5C84-235C-CC8EAD226B4A}"/>
              </a:ext>
            </a:extLst>
          </p:cNvPr>
          <p:cNvCxnSpPr>
            <a:cxnSpLocks/>
          </p:cNvCxnSpPr>
          <p:nvPr/>
        </p:nvCxnSpPr>
        <p:spPr>
          <a:xfrm flipV="1">
            <a:off x="331145" y="2361254"/>
            <a:ext cx="11587953" cy="87852"/>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3FEDF6B-BEB1-D01E-544C-69B27937E738}"/>
              </a:ext>
            </a:extLst>
          </p:cNvPr>
          <p:cNvCxnSpPr>
            <a:cxnSpLocks/>
          </p:cNvCxnSpPr>
          <p:nvPr/>
        </p:nvCxnSpPr>
        <p:spPr>
          <a:xfrm>
            <a:off x="331145" y="2854599"/>
            <a:ext cx="11587953"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DFC7C81-6854-BAAF-C9F5-AD5A0E6DAC5B}"/>
              </a:ext>
            </a:extLst>
          </p:cNvPr>
          <p:cNvCxnSpPr>
            <a:cxnSpLocks/>
          </p:cNvCxnSpPr>
          <p:nvPr/>
        </p:nvCxnSpPr>
        <p:spPr>
          <a:xfrm>
            <a:off x="331145" y="3932598"/>
            <a:ext cx="11506982"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EA7BBEE-BE13-6272-D29F-CCF3C265CE16}"/>
              </a:ext>
            </a:extLst>
          </p:cNvPr>
          <p:cNvCxnSpPr>
            <a:cxnSpLocks/>
          </p:cNvCxnSpPr>
          <p:nvPr/>
        </p:nvCxnSpPr>
        <p:spPr>
          <a:xfrm>
            <a:off x="355201" y="4465143"/>
            <a:ext cx="11397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7FA8F5D-9DA3-A7BE-C698-5C2C591B46D4}"/>
              </a:ext>
            </a:extLst>
          </p:cNvPr>
          <p:cNvCxnSpPr>
            <a:cxnSpLocks/>
          </p:cNvCxnSpPr>
          <p:nvPr/>
        </p:nvCxnSpPr>
        <p:spPr>
          <a:xfrm>
            <a:off x="353873" y="4960443"/>
            <a:ext cx="11398856"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DA1B65E-2CD4-C3FB-289A-9BE5D4F020A5}"/>
              </a:ext>
            </a:extLst>
          </p:cNvPr>
          <p:cNvCxnSpPr>
            <a:cxnSpLocks/>
          </p:cNvCxnSpPr>
          <p:nvPr/>
        </p:nvCxnSpPr>
        <p:spPr>
          <a:xfrm>
            <a:off x="235360" y="5508273"/>
            <a:ext cx="1151736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9859650-A073-91C3-8BA5-FC4F923ECF66}"/>
              </a:ext>
            </a:extLst>
          </p:cNvPr>
          <p:cNvCxnSpPr>
            <a:cxnSpLocks/>
          </p:cNvCxnSpPr>
          <p:nvPr/>
        </p:nvCxnSpPr>
        <p:spPr>
          <a:xfrm>
            <a:off x="343207" y="6032686"/>
            <a:ext cx="11409522"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06" name="CheckmarkBlue 26">
            <a:extLst>
              <a:ext uri="{FF2B5EF4-FFF2-40B4-BE49-F238E27FC236}">
                <a16:creationId xmlns:a16="http://schemas.microsoft.com/office/drawing/2014/main" id="{585C5DB5-5640-7A7E-7D90-46E075269867}"/>
              </a:ext>
            </a:extLst>
          </p:cNvPr>
          <p:cNvGrpSpPr>
            <a:grpSpLocks/>
          </p:cNvGrpSpPr>
          <p:nvPr>
            <p:custDataLst>
              <p:tags r:id="rId10"/>
            </p:custDataLst>
          </p:nvPr>
        </p:nvGrpSpPr>
        <p:grpSpPr>
          <a:xfrm>
            <a:off x="4141980" y="4074212"/>
            <a:ext cx="197900" cy="197900"/>
            <a:chOff x="1016000" y="1016000"/>
            <a:chExt cx="396228" cy="396228"/>
          </a:xfrm>
        </p:grpSpPr>
        <p:sp>
          <p:nvSpPr>
            <p:cNvPr id="107" name="Oval 106">
              <a:extLst>
                <a:ext uri="{FF2B5EF4-FFF2-40B4-BE49-F238E27FC236}">
                  <a16:creationId xmlns:a16="http://schemas.microsoft.com/office/drawing/2014/main" id="{41A4F69E-9BEC-975B-AD45-49AA70DC5438}"/>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08" name="Graphic 107">
              <a:extLst>
                <a:ext uri="{FF2B5EF4-FFF2-40B4-BE49-F238E27FC236}">
                  <a16:creationId xmlns:a16="http://schemas.microsoft.com/office/drawing/2014/main" id="{54F45656-9C29-5517-32D2-2F90FF67DA39}"/>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112" name="CheckmarkBlue 26">
            <a:extLst>
              <a:ext uri="{FF2B5EF4-FFF2-40B4-BE49-F238E27FC236}">
                <a16:creationId xmlns:a16="http://schemas.microsoft.com/office/drawing/2014/main" id="{FF825DCA-4875-554F-CD8F-401CB9E129B3}"/>
              </a:ext>
            </a:extLst>
          </p:cNvPr>
          <p:cNvGrpSpPr>
            <a:grpSpLocks/>
          </p:cNvGrpSpPr>
          <p:nvPr>
            <p:custDataLst>
              <p:tags r:id="rId11"/>
            </p:custDataLst>
          </p:nvPr>
        </p:nvGrpSpPr>
        <p:grpSpPr>
          <a:xfrm>
            <a:off x="3315493" y="4618966"/>
            <a:ext cx="197900" cy="197900"/>
            <a:chOff x="1016000" y="1016000"/>
            <a:chExt cx="396228" cy="396228"/>
          </a:xfrm>
        </p:grpSpPr>
        <p:sp>
          <p:nvSpPr>
            <p:cNvPr id="113" name="Oval 112">
              <a:extLst>
                <a:ext uri="{FF2B5EF4-FFF2-40B4-BE49-F238E27FC236}">
                  <a16:creationId xmlns:a16="http://schemas.microsoft.com/office/drawing/2014/main" id="{21BE9EBC-A581-1092-7503-57E3AC5FE844}"/>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14" name="Graphic 113">
              <a:extLst>
                <a:ext uri="{FF2B5EF4-FFF2-40B4-BE49-F238E27FC236}">
                  <a16:creationId xmlns:a16="http://schemas.microsoft.com/office/drawing/2014/main" id="{2AD4E395-69AF-2905-D9F2-45182470BEB2}"/>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127" name="CheckmarkBlue 26">
            <a:extLst>
              <a:ext uri="{FF2B5EF4-FFF2-40B4-BE49-F238E27FC236}">
                <a16:creationId xmlns:a16="http://schemas.microsoft.com/office/drawing/2014/main" id="{8B95FB77-6693-E2D1-1027-57BF14DFC449}"/>
              </a:ext>
            </a:extLst>
          </p:cNvPr>
          <p:cNvGrpSpPr>
            <a:grpSpLocks/>
          </p:cNvGrpSpPr>
          <p:nvPr>
            <p:custDataLst>
              <p:tags r:id="rId12"/>
            </p:custDataLst>
          </p:nvPr>
        </p:nvGrpSpPr>
        <p:grpSpPr>
          <a:xfrm>
            <a:off x="7959466" y="2559770"/>
            <a:ext cx="197900" cy="197900"/>
            <a:chOff x="1016000" y="1016000"/>
            <a:chExt cx="396228" cy="396228"/>
          </a:xfrm>
        </p:grpSpPr>
        <p:sp>
          <p:nvSpPr>
            <p:cNvPr id="128" name="Oval 127">
              <a:extLst>
                <a:ext uri="{FF2B5EF4-FFF2-40B4-BE49-F238E27FC236}">
                  <a16:creationId xmlns:a16="http://schemas.microsoft.com/office/drawing/2014/main" id="{D23C3EB4-52DA-EF05-8A50-A92EBC497EA8}"/>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29" name="Graphic 128">
              <a:extLst>
                <a:ext uri="{FF2B5EF4-FFF2-40B4-BE49-F238E27FC236}">
                  <a16:creationId xmlns:a16="http://schemas.microsoft.com/office/drawing/2014/main" id="{444B039B-4FB0-1CBD-5326-AC3412552FB1}"/>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133" name="CheckmarkDashWhite 37">
            <a:extLst>
              <a:ext uri="{FF2B5EF4-FFF2-40B4-BE49-F238E27FC236}">
                <a16:creationId xmlns:a16="http://schemas.microsoft.com/office/drawing/2014/main" id="{A5C460C6-773D-CBD9-45D8-40D5991F9C52}"/>
              </a:ext>
            </a:extLst>
          </p:cNvPr>
          <p:cNvGrpSpPr>
            <a:grpSpLocks/>
          </p:cNvGrpSpPr>
          <p:nvPr>
            <p:custDataLst>
              <p:tags r:id="rId13"/>
            </p:custDataLst>
          </p:nvPr>
        </p:nvGrpSpPr>
        <p:grpSpPr>
          <a:xfrm>
            <a:off x="5020315" y="3521782"/>
            <a:ext cx="210221" cy="210221"/>
            <a:chOff x="1016000" y="1016000"/>
            <a:chExt cx="396228" cy="396228"/>
          </a:xfrm>
        </p:grpSpPr>
        <p:sp>
          <p:nvSpPr>
            <p:cNvPr id="134" name="Oval 133">
              <a:extLst>
                <a:ext uri="{FF2B5EF4-FFF2-40B4-BE49-F238E27FC236}">
                  <a16:creationId xmlns:a16="http://schemas.microsoft.com/office/drawing/2014/main" id="{0D7F07E0-6881-ED5D-3361-6B7DFA652787}"/>
                </a:ext>
              </a:extLst>
            </p:cNvPr>
            <p:cNvSpPr/>
            <p:nvPr/>
          </p:nvSpPr>
          <p:spPr>
            <a:xfrm>
              <a:off x="1016000" y="1016000"/>
              <a:ext cx="396228" cy="396228"/>
            </a:xfrm>
            <a:prstGeom prst="ellipse">
              <a:avLst/>
            </a:prstGeom>
            <a:solidFill>
              <a:schemeClr val="bg1"/>
            </a:solidFill>
            <a:ln w="63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rial"/>
                <a:ea typeface="+mn-ea"/>
                <a:cs typeface="+mn-cs"/>
              </a:endParaRPr>
            </a:p>
          </p:txBody>
        </p:sp>
        <p:pic>
          <p:nvPicPr>
            <p:cNvPr id="135" name="Graphic 134">
              <a:extLst>
                <a:ext uri="{FF2B5EF4-FFF2-40B4-BE49-F238E27FC236}">
                  <a16:creationId xmlns:a16="http://schemas.microsoft.com/office/drawing/2014/main" id="{DE397577-D891-B8BD-D5CC-4E9AE14B046E}"/>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023614" y="1023614"/>
              <a:ext cx="381000" cy="381000"/>
            </a:xfrm>
            <a:prstGeom prst="rect">
              <a:avLst/>
            </a:prstGeom>
          </p:spPr>
        </p:pic>
      </p:grpSp>
      <p:grpSp>
        <p:nvGrpSpPr>
          <p:cNvPr id="136" name="CheckmarkDashWhite 37">
            <a:extLst>
              <a:ext uri="{FF2B5EF4-FFF2-40B4-BE49-F238E27FC236}">
                <a16:creationId xmlns:a16="http://schemas.microsoft.com/office/drawing/2014/main" id="{34736542-7490-28D1-19C0-F4A4A8B00339}"/>
              </a:ext>
            </a:extLst>
          </p:cNvPr>
          <p:cNvGrpSpPr>
            <a:grpSpLocks/>
          </p:cNvGrpSpPr>
          <p:nvPr>
            <p:custDataLst>
              <p:tags r:id="rId14"/>
            </p:custDataLst>
          </p:nvPr>
        </p:nvGrpSpPr>
        <p:grpSpPr>
          <a:xfrm>
            <a:off x="3315493" y="2521348"/>
            <a:ext cx="210221" cy="210221"/>
            <a:chOff x="1016000" y="1016000"/>
            <a:chExt cx="396228" cy="396228"/>
          </a:xfrm>
        </p:grpSpPr>
        <p:sp>
          <p:nvSpPr>
            <p:cNvPr id="137" name="Oval 136">
              <a:extLst>
                <a:ext uri="{FF2B5EF4-FFF2-40B4-BE49-F238E27FC236}">
                  <a16:creationId xmlns:a16="http://schemas.microsoft.com/office/drawing/2014/main" id="{8864B77C-151F-8428-0144-6854B634296E}"/>
                </a:ext>
              </a:extLst>
            </p:cNvPr>
            <p:cNvSpPr/>
            <p:nvPr/>
          </p:nvSpPr>
          <p:spPr>
            <a:xfrm>
              <a:off x="1016000" y="1016000"/>
              <a:ext cx="396228" cy="396228"/>
            </a:xfrm>
            <a:prstGeom prst="ellipse">
              <a:avLst/>
            </a:prstGeom>
            <a:solidFill>
              <a:schemeClr val="bg1"/>
            </a:solidFill>
            <a:ln w="63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rial"/>
                <a:ea typeface="+mn-ea"/>
                <a:cs typeface="+mn-cs"/>
              </a:endParaRPr>
            </a:p>
          </p:txBody>
        </p:sp>
        <p:pic>
          <p:nvPicPr>
            <p:cNvPr id="138" name="Graphic 137">
              <a:extLst>
                <a:ext uri="{FF2B5EF4-FFF2-40B4-BE49-F238E27FC236}">
                  <a16:creationId xmlns:a16="http://schemas.microsoft.com/office/drawing/2014/main" id="{368DD8FA-C744-66C2-0158-8023B8B1EA2F}"/>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023614" y="1023614"/>
              <a:ext cx="381000" cy="381000"/>
            </a:xfrm>
            <a:prstGeom prst="rect">
              <a:avLst/>
            </a:prstGeom>
          </p:spPr>
        </p:pic>
      </p:grpSp>
      <p:grpSp>
        <p:nvGrpSpPr>
          <p:cNvPr id="160" name="CheckmarkBlue 26">
            <a:extLst>
              <a:ext uri="{FF2B5EF4-FFF2-40B4-BE49-F238E27FC236}">
                <a16:creationId xmlns:a16="http://schemas.microsoft.com/office/drawing/2014/main" id="{905777C8-074B-7B3C-34C3-D31DC997D582}"/>
              </a:ext>
            </a:extLst>
          </p:cNvPr>
          <p:cNvGrpSpPr>
            <a:grpSpLocks/>
          </p:cNvGrpSpPr>
          <p:nvPr>
            <p:custDataLst>
              <p:tags r:id="rId15"/>
            </p:custDataLst>
          </p:nvPr>
        </p:nvGrpSpPr>
        <p:grpSpPr>
          <a:xfrm>
            <a:off x="7056887" y="2142059"/>
            <a:ext cx="197900" cy="197900"/>
            <a:chOff x="1016000" y="1016000"/>
            <a:chExt cx="396228" cy="396228"/>
          </a:xfrm>
        </p:grpSpPr>
        <p:sp>
          <p:nvSpPr>
            <p:cNvPr id="161" name="Oval 160">
              <a:extLst>
                <a:ext uri="{FF2B5EF4-FFF2-40B4-BE49-F238E27FC236}">
                  <a16:creationId xmlns:a16="http://schemas.microsoft.com/office/drawing/2014/main" id="{BED226DC-3323-0B82-1D60-E8201B4DBFBB}"/>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62" name="Graphic 161">
              <a:extLst>
                <a:ext uri="{FF2B5EF4-FFF2-40B4-BE49-F238E27FC236}">
                  <a16:creationId xmlns:a16="http://schemas.microsoft.com/office/drawing/2014/main" id="{0E99C020-C268-3761-ED4D-A94663BD8599}"/>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169" name="CheckmarkBlue 26">
            <a:extLst>
              <a:ext uri="{FF2B5EF4-FFF2-40B4-BE49-F238E27FC236}">
                <a16:creationId xmlns:a16="http://schemas.microsoft.com/office/drawing/2014/main" id="{3B744310-E0B3-F28E-D033-3CE57F4FBB26}"/>
              </a:ext>
            </a:extLst>
          </p:cNvPr>
          <p:cNvGrpSpPr>
            <a:grpSpLocks/>
          </p:cNvGrpSpPr>
          <p:nvPr>
            <p:custDataLst>
              <p:tags r:id="rId16"/>
            </p:custDataLst>
          </p:nvPr>
        </p:nvGrpSpPr>
        <p:grpSpPr>
          <a:xfrm>
            <a:off x="5026475" y="2552693"/>
            <a:ext cx="197900" cy="197900"/>
            <a:chOff x="1016000" y="1016000"/>
            <a:chExt cx="396228" cy="396228"/>
          </a:xfrm>
        </p:grpSpPr>
        <p:sp>
          <p:nvSpPr>
            <p:cNvPr id="170" name="Oval 169">
              <a:extLst>
                <a:ext uri="{FF2B5EF4-FFF2-40B4-BE49-F238E27FC236}">
                  <a16:creationId xmlns:a16="http://schemas.microsoft.com/office/drawing/2014/main" id="{E25ECD0C-9DDD-E984-E3A7-247A2234BF4E}"/>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71" name="Graphic 170">
              <a:extLst>
                <a:ext uri="{FF2B5EF4-FFF2-40B4-BE49-F238E27FC236}">
                  <a16:creationId xmlns:a16="http://schemas.microsoft.com/office/drawing/2014/main" id="{852F9C3E-2232-666F-810A-EE1A20C1512C}"/>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172" name="CheckmarkDashWhite 37">
            <a:extLst>
              <a:ext uri="{FF2B5EF4-FFF2-40B4-BE49-F238E27FC236}">
                <a16:creationId xmlns:a16="http://schemas.microsoft.com/office/drawing/2014/main" id="{AA173961-4331-135E-6ECF-4198B2B31E65}"/>
              </a:ext>
            </a:extLst>
          </p:cNvPr>
          <p:cNvGrpSpPr>
            <a:grpSpLocks/>
          </p:cNvGrpSpPr>
          <p:nvPr>
            <p:custDataLst>
              <p:tags r:id="rId17"/>
            </p:custDataLst>
          </p:nvPr>
        </p:nvGrpSpPr>
        <p:grpSpPr>
          <a:xfrm>
            <a:off x="6188760" y="2561118"/>
            <a:ext cx="210221" cy="210221"/>
            <a:chOff x="1016000" y="1016000"/>
            <a:chExt cx="396228" cy="396228"/>
          </a:xfrm>
        </p:grpSpPr>
        <p:sp>
          <p:nvSpPr>
            <p:cNvPr id="173" name="Oval 172">
              <a:extLst>
                <a:ext uri="{FF2B5EF4-FFF2-40B4-BE49-F238E27FC236}">
                  <a16:creationId xmlns:a16="http://schemas.microsoft.com/office/drawing/2014/main" id="{F3DDD5AD-608D-8C56-4937-31EFCBEC2228}"/>
                </a:ext>
              </a:extLst>
            </p:cNvPr>
            <p:cNvSpPr/>
            <p:nvPr/>
          </p:nvSpPr>
          <p:spPr>
            <a:xfrm>
              <a:off x="1016000" y="1016000"/>
              <a:ext cx="396228" cy="396228"/>
            </a:xfrm>
            <a:prstGeom prst="ellipse">
              <a:avLst/>
            </a:prstGeom>
            <a:solidFill>
              <a:schemeClr val="bg1"/>
            </a:solidFill>
            <a:ln w="63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rial"/>
                <a:ea typeface="+mn-ea"/>
                <a:cs typeface="+mn-cs"/>
              </a:endParaRPr>
            </a:p>
          </p:txBody>
        </p:sp>
        <p:pic>
          <p:nvPicPr>
            <p:cNvPr id="174" name="Graphic 173">
              <a:extLst>
                <a:ext uri="{FF2B5EF4-FFF2-40B4-BE49-F238E27FC236}">
                  <a16:creationId xmlns:a16="http://schemas.microsoft.com/office/drawing/2014/main" id="{118F0E6D-84C4-558C-C89B-DD37DD0D8E31}"/>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023614" y="1023614"/>
              <a:ext cx="381000" cy="381000"/>
            </a:xfrm>
            <a:prstGeom prst="rect">
              <a:avLst/>
            </a:prstGeom>
          </p:spPr>
        </p:pic>
      </p:grpSp>
      <p:grpSp>
        <p:nvGrpSpPr>
          <p:cNvPr id="181" name="CheckmarkBlue 26">
            <a:extLst>
              <a:ext uri="{FF2B5EF4-FFF2-40B4-BE49-F238E27FC236}">
                <a16:creationId xmlns:a16="http://schemas.microsoft.com/office/drawing/2014/main" id="{E7C0DCE1-A891-4985-2F76-DF9C99F76E3E}"/>
              </a:ext>
            </a:extLst>
          </p:cNvPr>
          <p:cNvGrpSpPr>
            <a:grpSpLocks/>
          </p:cNvGrpSpPr>
          <p:nvPr>
            <p:custDataLst>
              <p:tags r:id="rId18"/>
            </p:custDataLst>
          </p:nvPr>
        </p:nvGrpSpPr>
        <p:grpSpPr>
          <a:xfrm>
            <a:off x="7056887" y="4104397"/>
            <a:ext cx="197900" cy="197900"/>
            <a:chOff x="1016000" y="1016000"/>
            <a:chExt cx="396228" cy="396228"/>
          </a:xfrm>
        </p:grpSpPr>
        <p:sp>
          <p:nvSpPr>
            <p:cNvPr id="182" name="Oval 181">
              <a:extLst>
                <a:ext uri="{FF2B5EF4-FFF2-40B4-BE49-F238E27FC236}">
                  <a16:creationId xmlns:a16="http://schemas.microsoft.com/office/drawing/2014/main" id="{D500759A-0D0A-4555-3640-6A25895A2A59}"/>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83" name="Graphic 182">
              <a:extLst>
                <a:ext uri="{FF2B5EF4-FFF2-40B4-BE49-F238E27FC236}">
                  <a16:creationId xmlns:a16="http://schemas.microsoft.com/office/drawing/2014/main" id="{E42D54DE-FC59-9BBD-BCA3-9758A2FB1FAE}"/>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184" name="CheckmarkBlue 26">
            <a:extLst>
              <a:ext uri="{FF2B5EF4-FFF2-40B4-BE49-F238E27FC236}">
                <a16:creationId xmlns:a16="http://schemas.microsoft.com/office/drawing/2014/main" id="{86F41440-5031-FF71-DD9A-C25067FC5E8E}"/>
              </a:ext>
            </a:extLst>
          </p:cNvPr>
          <p:cNvGrpSpPr>
            <a:grpSpLocks/>
          </p:cNvGrpSpPr>
          <p:nvPr>
            <p:custDataLst>
              <p:tags r:id="rId19"/>
            </p:custDataLst>
          </p:nvPr>
        </p:nvGrpSpPr>
        <p:grpSpPr>
          <a:xfrm>
            <a:off x="6188760" y="6150191"/>
            <a:ext cx="197900" cy="197900"/>
            <a:chOff x="1016000" y="1016000"/>
            <a:chExt cx="396228" cy="396228"/>
          </a:xfrm>
        </p:grpSpPr>
        <p:sp>
          <p:nvSpPr>
            <p:cNvPr id="185" name="Oval 184">
              <a:extLst>
                <a:ext uri="{FF2B5EF4-FFF2-40B4-BE49-F238E27FC236}">
                  <a16:creationId xmlns:a16="http://schemas.microsoft.com/office/drawing/2014/main" id="{0CF0EE68-F5D2-80C6-7DB5-C01F13AA8ED8}"/>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86" name="Graphic 185">
              <a:extLst>
                <a:ext uri="{FF2B5EF4-FFF2-40B4-BE49-F238E27FC236}">
                  <a16:creationId xmlns:a16="http://schemas.microsoft.com/office/drawing/2014/main" id="{7E134028-FC35-8FB6-5F78-55E4629A8A14}"/>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187" name="CheckmarkBlue 26">
            <a:extLst>
              <a:ext uri="{FF2B5EF4-FFF2-40B4-BE49-F238E27FC236}">
                <a16:creationId xmlns:a16="http://schemas.microsoft.com/office/drawing/2014/main" id="{8870CFFD-B225-4DA0-7175-9B5FADC0C7B2}"/>
              </a:ext>
            </a:extLst>
          </p:cNvPr>
          <p:cNvGrpSpPr>
            <a:grpSpLocks/>
          </p:cNvGrpSpPr>
          <p:nvPr>
            <p:custDataLst>
              <p:tags r:id="rId20"/>
            </p:custDataLst>
          </p:nvPr>
        </p:nvGrpSpPr>
        <p:grpSpPr>
          <a:xfrm>
            <a:off x="6188760" y="4648256"/>
            <a:ext cx="197900" cy="197900"/>
            <a:chOff x="1016000" y="1016000"/>
            <a:chExt cx="396228" cy="396228"/>
          </a:xfrm>
        </p:grpSpPr>
        <p:sp>
          <p:nvSpPr>
            <p:cNvPr id="188" name="Oval 187">
              <a:extLst>
                <a:ext uri="{FF2B5EF4-FFF2-40B4-BE49-F238E27FC236}">
                  <a16:creationId xmlns:a16="http://schemas.microsoft.com/office/drawing/2014/main" id="{648284E6-EF4B-9D8F-3EB7-75EF95DDA06B}"/>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89" name="Graphic 188">
              <a:extLst>
                <a:ext uri="{FF2B5EF4-FFF2-40B4-BE49-F238E27FC236}">
                  <a16:creationId xmlns:a16="http://schemas.microsoft.com/office/drawing/2014/main" id="{FF087BCD-2A57-C662-0816-059925949FF4}"/>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190" name="CheckmarkBlue 26">
            <a:extLst>
              <a:ext uri="{FF2B5EF4-FFF2-40B4-BE49-F238E27FC236}">
                <a16:creationId xmlns:a16="http://schemas.microsoft.com/office/drawing/2014/main" id="{01494539-BD63-293B-BD43-A5999903F27A}"/>
              </a:ext>
            </a:extLst>
          </p:cNvPr>
          <p:cNvGrpSpPr>
            <a:grpSpLocks/>
          </p:cNvGrpSpPr>
          <p:nvPr>
            <p:custDataLst>
              <p:tags r:id="rId21"/>
            </p:custDataLst>
          </p:nvPr>
        </p:nvGrpSpPr>
        <p:grpSpPr>
          <a:xfrm>
            <a:off x="6188760" y="5144101"/>
            <a:ext cx="197900" cy="197900"/>
            <a:chOff x="1016000" y="1016000"/>
            <a:chExt cx="396228" cy="396228"/>
          </a:xfrm>
        </p:grpSpPr>
        <p:sp>
          <p:nvSpPr>
            <p:cNvPr id="191" name="Oval 190">
              <a:extLst>
                <a:ext uri="{FF2B5EF4-FFF2-40B4-BE49-F238E27FC236}">
                  <a16:creationId xmlns:a16="http://schemas.microsoft.com/office/drawing/2014/main" id="{6FDF9414-3BF9-367A-BC80-C03244F5087C}"/>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92" name="Graphic 191">
              <a:extLst>
                <a:ext uri="{FF2B5EF4-FFF2-40B4-BE49-F238E27FC236}">
                  <a16:creationId xmlns:a16="http://schemas.microsoft.com/office/drawing/2014/main" id="{9BD36B7F-D36C-AF20-077F-4DEE4A1EBB3D}"/>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196" name="CheckmarkDashWhite 37">
            <a:extLst>
              <a:ext uri="{FF2B5EF4-FFF2-40B4-BE49-F238E27FC236}">
                <a16:creationId xmlns:a16="http://schemas.microsoft.com/office/drawing/2014/main" id="{76F13446-29E1-A03E-EF91-6091238B9C84}"/>
              </a:ext>
            </a:extLst>
          </p:cNvPr>
          <p:cNvGrpSpPr>
            <a:grpSpLocks/>
          </p:cNvGrpSpPr>
          <p:nvPr>
            <p:custDataLst>
              <p:tags r:id="rId22"/>
            </p:custDataLst>
          </p:nvPr>
        </p:nvGrpSpPr>
        <p:grpSpPr>
          <a:xfrm>
            <a:off x="7959466" y="3552260"/>
            <a:ext cx="210221" cy="210221"/>
            <a:chOff x="1016000" y="1016000"/>
            <a:chExt cx="396228" cy="396228"/>
          </a:xfrm>
        </p:grpSpPr>
        <p:sp>
          <p:nvSpPr>
            <p:cNvPr id="197" name="Oval 196">
              <a:extLst>
                <a:ext uri="{FF2B5EF4-FFF2-40B4-BE49-F238E27FC236}">
                  <a16:creationId xmlns:a16="http://schemas.microsoft.com/office/drawing/2014/main" id="{C4E88D18-F44A-A214-8DEE-C12CF3B9C152}"/>
                </a:ext>
              </a:extLst>
            </p:cNvPr>
            <p:cNvSpPr/>
            <p:nvPr/>
          </p:nvSpPr>
          <p:spPr>
            <a:xfrm>
              <a:off x="1016000" y="1016000"/>
              <a:ext cx="396228" cy="396228"/>
            </a:xfrm>
            <a:prstGeom prst="ellipse">
              <a:avLst/>
            </a:prstGeom>
            <a:solidFill>
              <a:schemeClr val="bg1"/>
            </a:solidFill>
            <a:ln w="63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rial"/>
                <a:ea typeface="+mn-ea"/>
                <a:cs typeface="+mn-cs"/>
              </a:endParaRPr>
            </a:p>
          </p:txBody>
        </p:sp>
        <p:pic>
          <p:nvPicPr>
            <p:cNvPr id="198" name="Graphic 197">
              <a:extLst>
                <a:ext uri="{FF2B5EF4-FFF2-40B4-BE49-F238E27FC236}">
                  <a16:creationId xmlns:a16="http://schemas.microsoft.com/office/drawing/2014/main" id="{EB72D8AA-77C5-F325-30D6-821D057CB87B}"/>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023614" y="1023614"/>
              <a:ext cx="381000" cy="381000"/>
            </a:xfrm>
            <a:prstGeom prst="rect">
              <a:avLst/>
            </a:prstGeom>
          </p:spPr>
        </p:pic>
      </p:grpSp>
      <p:grpSp>
        <p:nvGrpSpPr>
          <p:cNvPr id="208" name="CheckmarkDashWhite 37">
            <a:extLst>
              <a:ext uri="{FF2B5EF4-FFF2-40B4-BE49-F238E27FC236}">
                <a16:creationId xmlns:a16="http://schemas.microsoft.com/office/drawing/2014/main" id="{3D6D33C5-1D0D-1F46-F61D-1B9C6215BCE4}"/>
              </a:ext>
            </a:extLst>
          </p:cNvPr>
          <p:cNvGrpSpPr>
            <a:grpSpLocks/>
          </p:cNvGrpSpPr>
          <p:nvPr>
            <p:custDataLst>
              <p:tags r:id="rId23"/>
            </p:custDataLst>
          </p:nvPr>
        </p:nvGrpSpPr>
        <p:grpSpPr>
          <a:xfrm>
            <a:off x="7056887" y="4649526"/>
            <a:ext cx="210221" cy="210221"/>
            <a:chOff x="1016000" y="1016000"/>
            <a:chExt cx="396228" cy="396228"/>
          </a:xfrm>
        </p:grpSpPr>
        <p:sp>
          <p:nvSpPr>
            <p:cNvPr id="209" name="Oval 208">
              <a:extLst>
                <a:ext uri="{FF2B5EF4-FFF2-40B4-BE49-F238E27FC236}">
                  <a16:creationId xmlns:a16="http://schemas.microsoft.com/office/drawing/2014/main" id="{4AFFF66E-5523-A54A-D73D-B7B21EE7F7D4}"/>
                </a:ext>
              </a:extLst>
            </p:cNvPr>
            <p:cNvSpPr/>
            <p:nvPr/>
          </p:nvSpPr>
          <p:spPr>
            <a:xfrm>
              <a:off x="1016000" y="1016000"/>
              <a:ext cx="396228" cy="396228"/>
            </a:xfrm>
            <a:prstGeom prst="ellipse">
              <a:avLst/>
            </a:prstGeom>
            <a:solidFill>
              <a:schemeClr val="bg1"/>
            </a:solidFill>
            <a:ln w="63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rial"/>
                <a:ea typeface="+mn-ea"/>
                <a:cs typeface="+mn-cs"/>
              </a:endParaRPr>
            </a:p>
          </p:txBody>
        </p:sp>
        <p:pic>
          <p:nvPicPr>
            <p:cNvPr id="210" name="Graphic 209">
              <a:extLst>
                <a:ext uri="{FF2B5EF4-FFF2-40B4-BE49-F238E27FC236}">
                  <a16:creationId xmlns:a16="http://schemas.microsoft.com/office/drawing/2014/main" id="{B95326ED-A272-31AB-EB22-B12932838684}"/>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023614" y="1023614"/>
              <a:ext cx="381000" cy="381000"/>
            </a:xfrm>
            <a:prstGeom prst="rect">
              <a:avLst/>
            </a:prstGeom>
          </p:spPr>
        </p:pic>
      </p:grpSp>
      <p:grpSp>
        <p:nvGrpSpPr>
          <p:cNvPr id="211" name="CheckmarkDashWhite 37">
            <a:extLst>
              <a:ext uri="{FF2B5EF4-FFF2-40B4-BE49-F238E27FC236}">
                <a16:creationId xmlns:a16="http://schemas.microsoft.com/office/drawing/2014/main" id="{15466A18-0B6A-9141-D184-76CB62139FC1}"/>
              </a:ext>
            </a:extLst>
          </p:cNvPr>
          <p:cNvGrpSpPr>
            <a:grpSpLocks/>
          </p:cNvGrpSpPr>
          <p:nvPr>
            <p:custDataLst>
              <p:tags r:id="rId24"/>
            </p:custDataLst>
          </p:nvPr>
        </p:nvGrpSpPr>
        <p:grpSpPr>
          <a:xfrm>
            <a:off x="7056887" y="5144101"/>
            <a:ext cx="210221" cy="210221"/>
            <a:chOff x="1016000" y="1016000"/>
            <a:chExt cx="396228" cy="396228"/>
          </a:xfrm>
        </p:grpSpPr>
        <p:sp>
          <p:nvSpPr>
            <p:cNvPr id="212" name="Oval 211">
              <a:extLst>
                <a:ext uri="{FF2B5EF4-FFF2-40B4-BE49-F238E27FC236}">
                  <a16:creationId xmlns:a16="http://schemas.microsoft.com/office/drawing/2014/main" id="{DC907815-6E53-345C-435F-A5A301B0E90F}"/>
                </a:ext>
              </a:extLst>
            </p:cNvPr>
            <p:cNvSpPr/>
            <p:nvPr/>
          </p:nvSpPr>
          <p:spPr>
            <a:xfrm>
              <a:off x="1016000" y="1016000"/>
              <a:ext cx="396228" cy="396228"/>
            </a:xfrm>
            <a:prstGeom prst="ellipse">
              <a:avLst/>
            </a:prstGeom>
            <a:solidFill>
              <a:schemeClr val="bg1"/>
            </a:solidFill>
            <a:ln w="63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rial"/>
                <a:ea typeface="+mn-ea"/>
                <a:cs typeface="+mn-cs"/>
              </a:endParaRPr>
            </a:p>
          </p:txBody>
        </p:sp>
        <p:pic>
          <p:nvPicPr>
            <p:cNvPr id="213" name="Graphic 212">
              <a:extLst>
                <a:ext uri="{FF2B5EF4-FFF2-40B4-BE49-F238E27FC236}">
                  <a16:creationId xmlns:a16="http://schemas.microsoft.com/office/drawing/2014/main" id="{B821DDCE-3D74-DE2C-A9A8-AE3D4880E994}"/>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023614" y="1023614"/>
              <a:ext cx="381000" cy="381000"/>
            </a:xfrm>
            <a:prstGeom prst="rect">
              <a:avLst/>
            </a:prstGeom>
          </p:spPr>
        </p:pic>
      </p:grpSp>
      <p:grpSp>
        <p:nvGrpSpPr>
          <p:cNvPr id="217" name="CheckmarkDashWhite 37">
            <a:extLst>
              <a:ext uri="{FF2B5EF4-FFF2-40B4-BE49-F238E27FC236}">
                <a16:creationId xmlns:a16="http://schemas.microsoft.com/office/drawing/2014/main" id="{BECF96F7-AEBA-E78B-13B4-C8049D464416}"/>
              </a:ext>
            </a:extLst>
          </p:cNvPr>
          <p:cNvGrpSpPr>
            <a:grpSpLocks/>
          </p:cNvGrpSpPr>
          <p:nvPr>
            <p:custDataLst>
              <p:tags r:id="rId25"/>
            </p:custDataLst>
          </p:nvPr>
        </p:nvGrpSpPr>
        <p:grpSpPr>
          <a:xfrm>
            <a:off x="7056887" y="6178338"/>
            <a:ext cx="210221" cy="210221"/>
            <a:chOff x="1016000" y="1016000"/>
            <a:chExt cx="396228" cy="396228"/>
          </a:xfrm>
        </p:grpSpPr>
        <p:sp>
          <p:nvSpPr>
            <p:cNvPr id="218" name="Oval 217">
              <a:extLst>
                <a:ext uri="{FF2B5EF4-FFF2-40B4-BE49-F238E27FC236}">
                  <a16:creationId xmlns:a16="http://schemas.microsoft.com/office/drawing/2014/main" id="{8C012762-7BB3-E5BC-9021-B24C0D5AC9FA}"/>
                </a:ext>
              </a:extLst>
            </p:cNvPr>
            <p:cNvSpPr/>
            <p:nvPr/>
          </p:nvSpPr>
          <p:spPr>
            <a:xfrm>
              <a:off x="1016000" y="1016000"/>
              <a:ext cx="396228" cy="396228"/>
            </a:xfrm>
            <a:prstGeom prst="ellipse">
              <a:avLst/>
            </a:prstGeom>
            <a:solidFill>
              <a:schemeClr val="bg1"/>
            </a:solidFill>
            <a:ln w="63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rial"/>
                <a:ea typeface="+mn-ea"/>
                <a:cs typeface="+mn-cs"/>
              </a:endParaRPr>
            </a:p>
          </p:txBody>
        </p:sp>
        <p:pic>
          <p:nvPicPr>
            <p:cNvPr id="219" name="Graphic 218">
              <a:extLst>
                <a:ext uri="{FF2B5EF4-FFF2-40B4-BE49-F238E27FC236}">
                  <a16:creationId xmlns:a16="http://schemas.microsoft.com/office/drawing/2014/main" id="{A95F1961-F1FD-7D0E-4AB7-1AFE7938BC7F}"/>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023614" y="1023614"/>
              <a:ext cx="381000" cy="381000"/>
            </a:xfrm>
            <a:prstGeom prst="rect">
              <a:avLst/>
            </a:prstGeom>
          </p:spPr>
        </p:pic>
      </p:grpSp>
      <p:grpSp>
        <p:nvGrpSpPr>
          <p:cNvPr id="235" name="CheckmarkDashWhite 37">
            <a:extLst>
              <a:ext uri="{FF2B5EF4-FFF2-40B4-BE49-F238E27FC236}">
                <a16:creationId xmlns:a16="http://schemas.microsoft.com/office/drawing/2014/main" id="{06BD3D61-6D6A-DB56-CF29-AA59F623E501}"/>
              </a:ext>
            </a:extLst>
          </p:cNvPr>
          <p:cNvGrpSpPr>
            <a:grpSpLocks/>
          </p:cNvGrpSpPr>
          <p:nvPr>
            <p:custDataLst>
              <p:tags r:id="rId26"/>
            </p:custDataLst>
          </p:nvPr>
        </p:nvGrpSpPr>
        <p:grpSpPr>
          <a:xfrm>
            <a:off x="4141980" y="4627636"/>
            <a:ext cx="210221" cy="210221"/>
            <a:chOff x="1016000" y="1016000"/>
            <a:chExt cx="396228" cy="396228"/>
          </a:xfrm>
        </p:grpSpPr>
        <p:sp>
          <p:nvSpPr>
            <p:cNvPr id="236" name="Oval 235">
              <a:extLst>
                <a:ext uri="{FF2B5EF4-FFF2-40B4-BE49-F238E27FC236}">
                  <a16:creationId xmlns:a16="http://schemas.microsoft.com/office/drawing/2014/main" id="{5104C67C-04B8-8DEA-9513-C90A36F8D18A}"/>
                </a:ext>
              </a:extLst>
            </p:cNvPr>
            <p:cNvSpPr/>
            <p:nvPr/>
          </p:nvSpPr>
          <p:spPr>
            <a:xfrm>
              <a:off x="1016000" y="1016000"/>
              <a:ext cx="396228" cy="396228"/>
            </a:xfrm>
            <a:prstGeom prst="ellipse">
              <a:avLst/>
            </a:prstGeom>
            <a:solidFill>
              <a:schemeClr val="bg1"/>
            </a:solidFill>
            <a:ln w="6350" cap="sq">
              <a:solidFill>
                <a:schemeClr val="accent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rial"/>
                <a:ea typeface="+mn-ea"/>
                <a:cs typeface="+mn-cs"/>
              </a:endParaRPr>
            </a:p>
          </p:txBody>
        </p:sp>
        <p:pic>
          <p:nvPicPr>
            <p:cNvPr id="237" name="Graphic 236">
              <a:extLst>
                <a:ext uri="{FF2B5EF4-FFF2-40B4-BE49-F238E27FC236}">
                  <a16:creationId xmlns:a16="http://schemas.microsoft.com/office/drawing/2014/main" id="{8172F9D4-C8FB-00A5-967D-90DEF6AF26EE}"/>
                </a:ext>
              </a:extLst>
            </p:cNvPr>
            <p:cNvPicPr>
              <a:picLocks noChangeAspect="1"/>
            </p:cNvPicPr>
            <p:nvPr/>
          </p:nvPicPr>
          <p:blipFill>
            <a:blip r:embed="rId64">
              <a:extLst>
                <a:ext uri="{96DAC541-7B7A-43D3-8B79-37D633B846F1}">
                  <asvg:svgBlip xmlns:asvg="http://schemas.microsoft.com/office/drawing/2016/SVG/main" r:embed="rId66"/>
                </a:ext>
              </a:extLst>
            </a:blip>
            <a:stretch>
              <a:fillRect/>
            </a:stretch>
          </p:blipFill>
          <p:spPr>
            <a:xfrm>
              <a:off x="1023614" y="1023614"/>
              <a:ext cx="381000" cy="381000"/>
            </a:xfrm>
            <a:prstGeom prst="rect">
              <a:avLst/>
            </a:prstGeom>
          </p:spPr>
        </p:pic>
      </p:grpSp>
      <p:grpSp>
        <p:nvGrpSpPr>
          <p:cNvPr id="39" name="CheckmarkDashWhite 37">
            <a:extLst>
              <a:ext uri="{FF2B5EF4-FFF2-40B4-BE49-F238E27FC236}">
                <a16:creationId xmlns:a16="http://schemas.microsoft.com/office/drawing/2014/main" id="{AC119008-A576-2DEF-041F-6295740ACF48}"/>
              </a:ext>
            </a:extLst>
          </p:cNvPr>
          <p:cNvGrpSpPr>
            <a:grpSpLocks/>
          </p:cNvGrpSpPr>
          <p:nvPr>
            <p:custDataLst>
              <p:tags r:id="rId27"/>
            </p:custDataLst>
          </p:nvPr>
        </p:nvGrpSpPr>
        <p:grpSpPr>
          <a:xfrm>
            <a:off x="3315493" y="6099912"/>
            <a:ext cx="210221" cy="210221"/>
            <a:chOff x="1016000" y="1016000"/>
            <a:chExt cx="396228" cy="396228"/>
          </a:xfrm>
        </p:grpSpPr>
        <p:sp>
          <p:nvSpPr>
            <p:cNvPr id="40" name="Oval 39">
              <a:extLst>
                <a:ext uri="{FF2B5EF4-FFF2-40B4-BE49-F238E27FC236}">
                  <a16:creationId xmlns:a16="http://schemas.microsoft.com/office/drawing/2014/main" id="{814C7B16-48A8-2EF4-AF9B-8CA148886FD3}"/>
                </a:ext>
              </a:extLst>
            </p:cNvPr>
            <p:cNvSpPr/>
            <p:nvPr/>
          </p:nvSpPr>
          <p:spPr>
            <a:xfrm>
              <a:off x="1016000" y="1016000"/>
              <a:ext cx="396228" cy="396228"/>
            </a:xfrm>
            <a:prstGeom prst="ellipse">
              <a:avLst/>
            </a:prstGeom>
            <a:solidFill>
              <a:schemeClr val="bg1"/>
            </a:solidFill>
            <a:ln w="63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rial"/>
                <a:ea typeface="+mn-ea"/>
                <a:cs typeface="+mn-cs"/>
              </a:endParaRPr>
            </a:p>
          </p:txBody>
        </p:sp>
        <p:pic>
          <p:nvPicPr>
            <p:cNvPr id="41" name="Graphic 40">
              <a:extLst>
                <a:ext uri="{FF2B5EF4-FFF2-40B4-BE49-F238E27FC236}">
                  <a16:creationId xmlns:a16="http://schemas.microsoft.com/office/drawing/2014/main" id="{21D49EAF-26B8-AF8A-CD4A-34A163055EA3}"/>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023614" y="1023614"/>
              <a:ext cx="381000" cy="381000"/>
            </a:xfrm>
            <a:prstGeom prst="rect">
              <a:avLst/>
            </a:prstGeom>
          </p:spPr>
        </p:pic>
      </p:grpSp>
      <p:grpSp>
        <p:nvGrpSpPr>
          <p:cNvPr id="43" name="CheckmarkBlue 26">
            <a:extLst>
              <a:ext uri="{FF2B5EF4-FFF2-40B4-BE49-F238E27FC236}">
                <a16:creationId xmlns:a16="http://schemas.microsoft.com/office/drawing/2014/main" id="{E021D9EC-2C93-BEF6-06B7-2C6165F6D764}"/>
              </a:ext>
            </a:extLst>
          </p:cNvPr>
          <p:cNvGrpSpPr>
            <a:grpSpLocks/>
          </p:cNvGrpSpPr>
          <p:nvPr>
            <p:custDataLst>
              <p:tags r:id="rId28"/>
            </p:custDataLst>
          </p:nvPr>
        </p:nvGrpSpPr>
        <p:grpSpPr>
          <a:xfrm>
            <a:off x="4141980" y="2154949"/>
            <a:ext cx="197900" cy="197900"/>
            <a:chOff x="1016000" y="1016000"/>
            <a:chExt cx="396228" cy="396228"/>
          </a:xfrm>
        </p:grpSpPr>
        <p:sp>
          <p:nvSpPr>
            <p:cNvPr id="44" name="Oval 43">
              <a:extLst>
                <a:ext uri="{FF2B5EF4-FFF2-40B4-BE49-F238E27FC236}">
                  <a16:creationId xmlns:a16="http://schemas.microsoft.com/office/drawing/2014/main" id="{C7D3653B-D864-6FEA-67B8-4955B588ED99}"/>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45" name="Graphic 44">
              <a:extLst>
                <a:ext uri="{FF2B5EF4-FFF2-40B4-BE49-F238E27FC236}">
                  <a16:creationId xmlns:a16="http://schemas.microsoft.com/office/drawing/2014/main" id="{5B552D31-D2EF-336B-8E05-E25AF62E2135}"/>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46" name="CheckmarkBlue 26">
            <a:extLst>
              <a:ext uri="{FF2B5EF4-FFF2-40B4-BE49-F238E27FC236}">
                <a16:creationId xmlns:a16="http://schemas.microsoft.com/office/drawing/2014/main" id="{53DF3565-36DB-E3FD-CC74-A2A2333543AD}"/>
              </a:ext>
            </a:extLst>
          </p:cNvPr>
          <p:cNvGrpSpPr>
            <a:grpSpLocks/>
          </p:cNvGrpSpPr>
          <p:nvPr>
            <p:custDataLst>
              <p:tags r:id="rId29"/>
            </p:custDataLst>
          </p:nvPr>
        </p:nvGrpSpPr>
        <p:grpSpPr>
          <a:xfrm>
            <a:off x="4141980" y="2987119"/>
            <a:ext cx="197900" cy="197900"/>
            <a:chOff x="1016000" y="1016000"/>
            <a:chExt cx="396228" cy="396228"/>
          </a:xfrm>
        </p:grpSpPr>
        <p:sp>
          <p:nvSpPr>
            <p:cNvPr id="47" name="Oval 46">
              <a:extLst>
                <a:ext uri="{FF2B5EF4-FFF2-40B4-BE49-F238E27FC236}">
                  <a16:creationId xmlns:a16="http://schemas.microsoft.com/office/drawing/2014/main" id="{105055BD-BB66-9C05-86B9-2493D2823024}"/>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48" name="Graphic 47">
              <a:extLst>
                <a:ext uri="{FF2B5EF4-FFF2-40B4-BE49-F238E27FC236}">
                  <a16:creationId xmlns:a16="http://schemas.microsoft.com/office/drawing/2014/main" id="{46E63962-9EEA-F994-46E4-7B4677AB36A6}"/>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49" name="CheckmarkBlue 26">
            <a:extLst>
              <a:ext uri="{FF2B5EF4-FFF2-40B4-BE49-F238E27FC236}">
                <a16:creationId xmlns:a16="http://schemas.microsoft.com/office/drawing/2014/main" id="{36B8D67B-057C-C0E1-BD06-FAC2C3D51A70}"/>
              </a:ext>
            </a:extLst>
          </p:cNvPr>
          <p:cNvGrpSpPr>
            <a:grpSpLocks/>
          </p:cNvGrpSpPr>
          <p:nvPr>
            <p:custDataLst>
              <p:tags r:id="rId30"/>
            </p:custDataLst>
          </p:nvPr>
        </p:nvGrpSpPr>
        <p:grpSpPr>
          <a:xfrm>
            <a:off x="4141980" y="3553222"/>
            <a:ext cx="197900" cy="197900"/>
            <a:chOff x="1016000" y="1016000"/>
            <a:chExt cx="396228" cy="396228"/>
          </a:xfrm>
        </p:grpSpPr>
        <p:sp>
          <p:nvSpPr>
            <p:cNvPr id="50" name="Oval 49">
              <a:extLst>
                <a:ext uri="{FF2B5EF4-FFF2-40B4-BE49-F238E27FC236}">
                  <a16:creationId xmlns:a16="http://schemas.microsoft.com/office/drawing/2014/main" id="{DE818223-3981-09EB-F2C0-54D957CEFCFC}"/>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1" name="Graphic 50">
              <a:extLst>
                <a:ext uri="{FF2B5EF4-FFF2-40B4-BE49-F238E27FC236}">
                  <a16:creationId xmlns:a16="http://schemas.microsoft.com/office/drawing/2014/main" id="{238499FA-9F23-0E00-BD7E-AB139C50AB87}"/>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52" name="CheckmarkBlue 26">
            <a:extLst>
              <a:ext uri="{FF2B5EF4-FFF2-40B4-BE49-F238E27FC236}">
                <a16:creationId xmlns:a16="http://schemas.microsoft.com/office/drawing/2014/main" id="{993985D0-A0EA-4562-ABB1-16D089B14AF2}"/>
              </a:ext>
            </a:extLst>
          </p:cNvPr>
          <p:cNvGrpSpPr>
            <a:grpSpLocks/>
          </p:cNvGrpSpPr>
          <p:nvPr>
            <p:custDataLst>
              <p:tags r:id="rId31"/>
            </p:custDataLst>
          </p:nvPr>
        </p:nvGrpSpPr>
        <p:grpSpPr>
          <a:xfrm>
            <a:off x="4141980" y="5140457"/>
            <a:ext cx="197900" cy="197900"/>
            <a:chOff x="1016000" y="1016000"/>
            <a:chExt cx="396228" cy="396228"/>
          </a:xfrm>
        </p:grpSpPr>
        <p:sp>
          <p:nvSpPr>
            <p:cNvPr id="53" name="Oval 52">
              <a:extLst>
                <a:ext uri="{FF2B5EF4-FFF2-40B4-BE49-F238E27FC236}">
                  <a16:creationId xmlns:a16="http://schemas.microsoft.com/office/drawing/2014/main" id="{AE09EA8A-CEB3-1C89-D1E0-C52AE24EB4F1}"/>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4" name="Graphic 53">
              <a:extLst>
                <a:ext uri="{FF2B5EF4-FFF2-40B4-BE49-F238E27FC236}">
                  <a16:creationId xmlns:a16="http://schemas.microsoft.com/office/drawing/2014/main" id="{41F33946-CC5E-2851-6AA1-F342A72E8DB2}"/>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55" name="CheckmarkBlue 26">
            <a:extLst>
              <a:ext uri="{FF2B5EF4-FFF2-40B4-BE49-F238E27FC236}">
                <a16:creationId xmlns:a16="http://schemas.microsoft.com/office/drawing/2014/main" id="{E037AA93-20A4-C8F0-AD7F-DF97237A24A1}"/>
              </a:ext>
            </a:extLst>
          </p:cNvPr>
          <p:cNvGrpSpPr>
            <a:grpSpLocks/>
          </p:cNvGrpSpPr>
          <p:nvPr>
            <p:custDataLst>
              <p:tags r:id="rId32"/>
            </p:custDataLst>
          </p:nvPr>
        </p:nvGrpSpPr>
        <p:grpSpPr>
          <a:xfrm>
            <a:off x="4141980" y="6153994"/>
            <a:ext cx="197900" cy="197900"/>
            <a:chOff x="1016000" y="1016000"/>
            <a:chExt cx="396228" cy="396228"/>
          </a:xfrm>
        </p:grpSpPr>
        <p:sp>
          <p:nvSpPr>
            <p:cNvPr id="56" name="Oval 55">
              <a:extLst>
                <a:ext uri="{FF2B5EF4-FFF2-40B4-BE49-F238E27FC236}">
                  <a16:creationId xmlns:a16="http://schemas.microsoft.com/office/drawing/2014/main" id="{60BE4065-9D93-3245-E0E3-7EA87EA0C7BB}"/>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7" name="Graphic 56">
              <a:extLst>
                <a:ext uri="{FF2B5EF4-FFF2-40B4-BE49-F238E27FC236}">
                  <a16:creationId xmlns:a16="http://schemas.microsoft.com/office/drawing/2014/main" id="{C97320E0-E9FF-E5A8-0DDE-8704ECBDBB4D}"/>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58" name="CheckmarkBlue 26">
            <a:extLst>
              <a:ext uri="{FF2B5EF4-FFF2-40B4-BE49-F238E27FC236}">
                <a16:creationId xmlns:a16="http://schemas.microsoft.com/office/drawing/2014/main" id="{712E1DA9-237C-9080-235A-80368B7E715F}"/>
              </a:ext>
            </a:extLst>
          </p:cNvPr>
          <p:cNvGrpSpPr>
            <a:grpSpLocks/>
          </p:cNvGrpSpPr>
          <p:nvPr>
            <p:custDataLst>
              <p:tags r:id="rId33"/>
            </p:custDataLst>
          </p:nvPr>
        </p:nvGrpSpPr>
        <p:grpSpPr>
          <a:xfrm>
            <a:off x="7056887" y="3015105"/>
            <a:ext cx="197900" cy="197900"/>
            <a:chOff x="1016000" y="1016000"/>
            <a:chExt cx="396228" cy="396228"/>
          </a:xfrm>
        </p:grpSpPr>
        <p:sp>
          <p:nvSpPr>
            <p:cNvPr id="59" name="Oval 58">
              <a:extLst>
                <a:ext uri="{FF2B5EF4-FFF2-40B4-BE49-F238E27FC236}">
                  <a16:creationId xmlns:a16="http://schemas.microsoft.com/office/drawing/2014/main" id="{2D3F57FE-2CA0-C1FB-018D-0224D242500C}"/>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60" name="Graphic 59">
              <a:extLst>
                <a:ext uri="{FF2B5EF4-FFF2-40B4-BE49-F238E27FC236}">
                  <a16:creationId xmlns:a16="http://schemas.microsoft.com/office/drawing/2014/main" id="{9665FB4A-0650-A801-C6E3-B320693877CA}"/>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61" name="CheckmarkBlue 26">
            <a:extLst>
              <a:ext uri="{FF2B5EF4-FFF2-40B4-BE49-F238E27FC236}">
                <a16:creationId xmlns:a16="http://schemas.microsoft.com/office/drawing/2014/main" id="{3A384014-B054-67EA-3A3D-00C1CADA67AB}"/>
              </a:ext>
            </a:extLst>
          </p:cNvPr>
          <p:cNvGrpSpPr>
            <a:grpSpLocks/>
          </p:cNvGrpSpPr>
          <p:nvPr>
            <p:custDataLst>
              <p:tags r:id="rId34"/>
            </p:custDataLst>
          </p:nvPr>
        </p:nvGrpSpPr>
        <p:grpSpPr>
          <a:xfrm>
            <a:off x="7056887" y="3582732"/>
            <a:ext cx="197900" cy="197900"/>
            <a:chOff x="1016000" y="1016000"/>
            <a:chExt cx="396228" cy="396228"/>
          </a:xfrm>
        </p:grpSpPr>
        <p:sp>
          <p:nvSpPr>
            <p:cNvPr id="62" name="Oval 61">
              <a:extLst>
                <a:ext uri="{FF2B5EF4-FFF2-40B4-BE49-F238E27FC236}">
                  <a16:creationId xmlns:a16="http://schemas.microsoft.com/office/drawing/2014/main" id="{C1DC8DBB-D91F-BC6C-F562-80E71E3AED04}"/>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63" name="Graphic 62">
              <a:extLst>
                <a:ext uri="{FF2B5EF4-FFF2-40B4-BE49-F238E27FC236}">
                  <a16:creationId xmlns:a16="http://schemas.microsoft.com/office/drawing/2014/main" id="{3EFB61FE-1AF4-60A3-4556-E571FE07D417}"/>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64" name="CheckmarkBlue 26">
            <a:extLst>
              <a:ext uri="{FF2B5EF4-FFF2-40B4-BE49-F238E27FC236}">
                <a16:creationId xmlns:a16="http://schemas.microsoft.com/office/drawing/2014/main" id="{0366D4BB-31C7-21A9-46D7-7B05860D23A6}"/>
              </a:ext>
            </a:extLst>
          </p:cNvPr>
          <p:cNvGrpSpPr>
            <a:grpSpLocks/>
          </p:cNvGrpSpPr>
          <p:nvPr>
            <p:custDataLst>
              <p:tags r:id="rId35"/>
            </p:custDataLst>
          </p:nvPr>
        </p:nvGrpSpPr>
        <p:grpSpPr>
          <a:xfrm>
            <a:off x="7056887" y="5689135"/>
            <a:ext cx="197900" cy="197900"/>
            <a:chOff x="1016000" y="1016000"/>
            <a:chExt cx="396228" cy="396228"/>
          </a:xfrm>
        </p:grpSpPr>
        <p:sp>
          <p:nvSpPr>
            <p:cNvPr id="65" name="Oval 64">
              <a:extLst>
                <a:ext uri="{FF2B5EF4-FFF2-40B4-BE49-F238E27FC236}">
                  <a16:creationId xmlns:a16="http://schemas.microsoft.com/office/drawing/2014/main" id="{AB602350-23FC-8E46-3CE7-2BBB981BCD2C}"/>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66" name="Graphic 65">
              <a:extLst>
                <a:ext uri="{FF2B5EF4-FFF2-40B4-BE49-F238E27FC236}">
                  <a16:creationId xmlns:a16="http://schemas.microsoft.com/office/drawing/2014/main" id="{E485E815-DB6C-47B5-00F8-3E8517143E12}"/>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69" name="CheckmarkBlue 26">
            <a:extLst>
              <a:ext uri="{FF2B5EF4-FFF2-40B4-BE49-F238E27FC236}">
                <a16:creationId xmlns:a16="http://schemas.microsoft.com/office/drawing/2014/main" id="{2BF2A833-939E-3DB8-0B69-4221552D1333}"/>
              </a:ext>
            </a:extLst>
          </p:cNvPr>
          <p:cNvGrpSpPr>
            <a:grpSpLocks/>
          </p:cNvGrpSpPr>
          <p:nvPr>
            <p:custDataLst>
              <p:tags r:id="rId36"/>
            </p:custDataLst>
          </p:nvPr>
        </p:nvGrpSpPr>
        <p:grpSpPr>
          <a:xfrm>
            <a:off x="4141980" y="5666477"/>
            <a:ext cx="197900" cy="197900"/>
            <a:chOff x="1016000" y="1016000"/>
            <a:chExt cx="396228" cy="396228"/>
          </a:xfrm>
        </p:grpSpPr>
        <p:sp>
          <p:nvSpPr>
            <p:cNvPr id="70" name="Oval 69">
              <a:extLst>
                <a:ext uri="{FF2B5EF4-FFF2-40B4-BE49-F238E27FC236}">
                  <a16:creationId xmlns:a16="http://schemas.microsoft.com/office/drawing/2014/main" id="{A907AC6F-246E-0427-6342-02EA6A907298}"/>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73" name="Graphic 72">
              <a:extLst>
                <a:ext uri="{FF2B5EF4-FFF2-40B4-BE49-F238E27FC236}">
                  <a16:creationId xmlns:a16="http://schemas.microsoft.com/office/drawing/2014/main" id="{7B0D96EB-937B-1A6B-32B8-D574C655B3DD}"/>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91" name="CheckmarkBlue 26">
            <a:extLst>
              <a:ext uri="{FF2B5EF4-FFF2-40B4-BE49-F238E27FC236}">
                <a16:creationId xmlns:a16="http://schemas.microsoft.com/office/drawing/2014/main" id="{B7869672-9841-E6DD-22B8-5B9D5FE66FBE}"/>
              </a:ext>
            </a:extLst>
          </p:cNvPr>
          <p:cNvGrpSpPr>
            <a:grpSpLocks/>
          </p:cNvGrpSpPr>
          <p:nvPr>
            <p:custDataLst>
              <p:tags r:id="rId37"/>
            </p:custDataLst>
          </p:nvPr>
        </p:nvGrpSpPr>
        <p:grpSpPr>
          <a:xfrm>
            <a:off x="3315493" y="2141460"/>
            <a:ext cx="197900" cy="197900"/>
            <a:chOff x="1016000" y="1016000"/>
            <a:chExt cx="396228" cy="396228"/>
          </a:xfrm>
        </p:grpSpPr>
        <p:sp>
          <p:nvSpPr>
            <p:cNvPr id="96" name="Oval 95">
              <a:extLst>
                <a:ext uri="{FF2B5EF4-FFF2-40B4-BE49-F238E27FC236}">
                  <a16:creationId xmlns:a16="http://schemas.microsoft.com/office/drawing/2014/main" id="{656D92EA-B64C-ED0C-2259-DB0C425B094F}"/>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97" name="Graphic 96">
              <a:extLst>
                <a:ext uri="{FF2B5EF4-FFF2-40B4-BE49-F238E27FC236}">
                  <a16:creationId xmlns:a16="http://schemas.microsoft.com/office/drawing/2014/main" id="{CDEEB276-1CCD-351D-485E-0DCC8D26C56D}"/>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98" name="CheckmarkBlue 26">
            <a:extLst>
              <a:ext uri="{FF2B5EF4-FFF2-40B4-BE49-F238E27FC236}">
                <a16:creationId xmlns:a16="http://schemas.microsoft.com/office/drawing/2014/main" id="{253CA9E9-21F1-D7CC-FD41-59200549505D}"/>
              </a:ext>
            </a:extLst>
          </p:cNvPr>
          <p:cNvGrpSpPr>
            <a:grpSpLocks/>
          </p:cNvGrpSpPr>
          <p:nvPr>
            <p:custDataLst>
              <p:tags r:id="rId38"/>
            </p:custDataLst>
          </p:nvPr>
        </p:nvGrpSpPr>
        <p:grpSpPr>
          <a:xfrm>
            <a:off x="6188760" y="2140964"/>
            <a:ext cx="197900" cy="197900"/>
            <a:chOff x="1016000" y="1016000"/>
            <a:chExt cx="396228" cy="396228"/>
          </a:xfrm>
        </p:grpSpPr>
        <p:sp>
          <p:nvSpPr>
            <p:cNvPr id="121" name="Oval 120">
              <a:extLst>
                <a:ext uri="{FF2B5EF4-FFF2-40B4-BE49-F238E27FC236}">
                  <a16:creationId xmlns:a16="http://schemas.microsoft.com/office/drawing/2014/main" id="{0B505CF6-85AF-721A-9EAD-3CB5E597C725}"/>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22" name="Graphic 121">
              <a:extLst>
                <a:ext uri="{FF2B5EF4-FFF2-40B4-BE49-F238E27FC236}">
                  <a16:creationId xmlns:a16="http://schemas.microsoft.com/office/drawing/2014/main" id="{9F7953F6-E0E1-AB5E-0ED1-11879F5D5534}"/>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sp>
        <p:nvSpPr>
          <p:cNvPr id="123" name="TextBox 122">
            <a:extLst>
              <a:ext uri="{FF2B5EF4-FFF2-40B4-BE49-F238E27FC236}">
                <a16:creationId xmlns:a16="http://schemas.microsoft.com/office/drawing/2014/main" id="{2E1D9EEF-8E9D-85AE-5E82-1C190AA2CAE1}"/>
              </a:ext>
            </a:extLst>
          </p:cNvPr>
          <p:cNvSpPr txBox="1"/>
          <p:nvPr/>
        </p:nvSpPr>
        <p:spPr>
          <a:xfrm>
            <a:off x="2602227" y="2167294"/>
            <a:ext cx="1029502" cy="243436"/>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Non-Gavi</a:t>
            </a:r>
          </a:p>
        </p:txBody>
      </p:sp>
      <p:sp>
        <p:nvSpPr>
          <p:cNvPr id="84" name="Subtitle 83">
            <a:extLst>
              <a:ext uri="{FF2B5EF4-FFF2-40B4-BE49-F238E27FC236}">
                <a16:creationId xmlns:a16="http://schemas.microsoft.com/office/drawing/2014/main" id="{64A59703-6790-C873-5113-C587E052124D}"/>
              </a:ext>
            </a:extLst>
          </p:cNvPr>
          <p:cNvSpPr>
            <a:spLocks noGrp="1"/>
          </p:cNvSpPr>
          <p:nvPr>
            <p:ph type="subTitle" idx="1"/>
          </p:nvPr>
        </p:nvSpPr>
        <p:spPr>
          <a:xfrm>
            <a:off x="554737" y="919250"/>
            <a:ext cx="1751777" cy="400947"/>
          </a:xfrm>
        </p:spPr>
        <p:txBody>
          <a:bodyPr/>
          <a:lstStyle/>
          <a:p>
            <a:r>
              <a:rPr lang="en-DK" dirty="0"/>
              <a:t>Non-Gavi and Gavi funding</a:t>
            </a:r>
          </a:p>
        </p:txBody>
      </p:sp>
      <p:grpSp>
        <p:nvGrpSpPr>
          <p:cNvPr id="2" name="Group 1">
            <a:extLst>
              <a:ext uri="{FF2B5EF4-FFF2-40B4-BE49-F238E27FC236}">
                <a16:creationId xmlns:a16="http://schemas.microsoft.com/office/drawing/2014/main" id="{A384A0C4-801C-F08E-3DA8-A58D6F535572}"/>
              </a:ext>
            </a:extLst>
          </p:cNvPr>
          <p:cNvGrpSpPr/>
          <p:nvPr/>
        </p:nvGrpSpPr>
        <p:grpSpPr>
          <a:xfrm>
            <a:off x="2125144" y="961631"/>
            <a:ext cx="3123990" cy="338554"/>
            <a:chOff x="6333274" y="1178936"/>
            <a:chExt cx="3123990" cy="338554"/>
          </a:xfrm>
        </p:grpSpPr>
        <p:sp>
          <p:nvSpPr>
            <p:cNvPr id="5" name="TextBox 4">
              <a:extLst>
                <a:ext uri="{FF2B5EF4-FFF2-40B4-BE49-F238E27FC236}">
                  <a16:creationId xmlns:a16="http://schemas.microsoft.com/office/drawing/2014/main" id="{0F861220-7230-1DCD-04AB-6C010AC5B2C8}"/>
                </a:ext>
              </a:extLst>
            </p:cNvPr>
            <p:cNvSpPr txBox="1">
              <a:spLocks/>
            </p:cNvSpPr>
            <p:nvPr/>
          </p:nvSpPr>
          <p:spPr>
            <a:xfrm>
              <a:off x="8020988" y="1178936"/>
              <a:ext cx="1436276" cy="3385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Lead implementation of a function</a:t>
              </a:r>
            </a:p>
          </p:txBody>
        </p:sp>
        <p:grpSp>
          <p:nvGrpSpPr>
            <p:cNvPr id="6" name="Group 5">
              <a:extLst>
                <a:ext uri="{FF2B5EF4-FFF2-40B4-BE49-F238E27FC236}">
                  <a16:creationId xmlns:a16="http://schemas.microsoft.com/office/drawing/2014/main" id="{ACF1A5D9-E7E2-D237-E0AD-3A2700B1A6E6}"/>
                </a:ext>
              </a:extLst>
            </p:cNvPr>
            <p:cNvGrpSpPr>
              <a:grpSpLocks/>
            </p:cNvGrpSpPr>
            <p:nvPr/>
          </p:nvGrpSpPr>
          <p:grpSpPr>
            <a:xfrm>
              <a:off x="7687268" y="1178936"/>
              <a:ext cx="210221" cy="210221"/>
              <a:chOff x="8253971" y="1266226"/>
              <a:chExt cx="202399" cy="202399"/>
            </a:xfrm>
          </p:grpSpPr>
          <p:sp>
            <p:nvSpPr>
              <p:cNvPr id="11" name="Oval 10">
                <a:extLst>
                  <a:ext uri="{FF2B5EF4-FFF2-40B4-BE49-F238E27FC236}">
                    <a16:creationId xmlns:a16="http://schemas.microsoft.com/office/drawing/2014/main" id="{8BFD5DEE-A066-259C-FF0F-B9787CEA1735}"/>
                  </a:ext>
                </a:extLst>
              </p:cNvPr>
              <p:cNvSpPr/>
              <p:nvPr/>
            </p:nvSpPr>
            <p:spPr>
              <a:xfrm>
                <a:off x="8253971" y="1266226"/>
                <a:ext cx="202399" cy="202399"/>
              </a:xfrm>
              <a:prstGeom prst="ellipse">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12" name="Freeform: Shape 33">
                <a:extLst>
                  <a:ext uri="{FF2B5EF4-FFF2-40B4-BE49-F238E27FC236}">
                    <a16:creationId xmlns:a16="http://schemas.microsoft.com/office/drawing/2014/main" id="{C24E3486-6A9C-E5EE-B436-C40009ABAB2A}"/>
                  </a:ext>
                </a:extLst>
              </p:cNvPr>
              <p:cNvSpPr>
                <a:spLocks noChangeAspect="1"/>
              </p:cNvSpPr>
              <p:nvPr/>
            </p:nvSpPr>
            <p:spPr>
              <a:xfrm>
                <a:off x="8310222" y="1320752"/>
                <a:ext cx="89898" cy="93348"/>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D294CA85-2755-42C2-1F6E-3DF63C55D8F6}"/>
                </a:ext>
              </a:extLst>
            </p:cNvPr>
            <p:cNvSpPr txBox="1">
              <a:spLocks/>
            </p:cNvSpPr>
            <p:nvPr/>
          </p:nvSpPr>
          <p:spPr>
            <a:xfrm>
              <a:off x="6678868" y="1178936"/>
              <a:ext cx="1098211" cy="3385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Support to  implementation</a:t>
              </a:r>
            </a:p>
          </p:txBody>
        </p:sp>
        <p:grpSp>
          <p:nvGrpSpPr>
            <p:cNvPr id="8" name="CheckmarkDashWhite 37">
              <a:extLst>
                <a:ext uri="{FF2B5EF4-FFF2-40B4-BE49-F238E27FC236}">
                  <a16:creationId xmlns:a16="http://schemas.microsoft.com/office/drawing/2014/main" id="{47F5C88A-783E-D2DF-DE84-BA982D48736C}"/>
                </a:ext>
              </a:extLst>
            </p:cNvPr>
            <p:cNvGrpSpPr>
              <a:grpSpLocks/>
            </p:cNvGrpSpPr>
            <p:nvPr>
              <p:custDataLst>
                <p:tags r:id="rId56"/>
              </p:custDataLst>
            </p:nvPr>
          </p:nvGrpSpPr>
          <p:grpSpPr>
            <a:xfrm>
              <a:off x="6333274" y="1178936"/>
              <a:ext cx="210221" cy="210437"/>
              <a:chOff x="1016000" y="1016000"/>
              <a:chExt cx="396228" cy="396228"/>
            </a:xfrm>
          </p:grpSpPr>
          <p:sp>
            <p:nvSpPr>
              <p:cNvPr id="9" name="Oval 8">
                <a:extLst>
                  <a:ext uri="{FF2B5EF4-FFF2-40B4-BE49-F238E27FC236}">
                    <a16:creationId xmlns:a16="http://schemas.microsoft.com/office/drawing/2014/main" id="{DEDF1FCA-2E4A-F4E9-0262-5AD7295DD9E8}"/>
                  </a:ext>
                </a:extLst>
              </p:cNvPr>
              <p:cNvSpPr/>
              <p:nvPr/>
            </p:nvSpPr>
            <p:spPr>
              <a:xfrm>
                <a:off x="1016000" y="1016000"/>
                <a:ext cx="396228" cy="396228"/>
              </a:xfrm>
              <a:prstGeom prst="ellipse">
                <a:avLst/>
              </a:prstGeom>
              <a:solidFill>
                <a:schemeClr val="bg1"/>
              </a:solidFill>
              <a:ln w="63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rial"/>
                  <a:ea typeface="+mn-ea"/>
                  <a:cs typeface="+mn-cs"/>
                </a:endParaRPr>
              </a:p>
            </p:txBody>
          </p:sp>
          <p:pic>
            <p:nvPicPr>
              <p:cNvPr id="10" name="Graphic 9">
                <a:extLst>
                  <a:ext uri="{FF2B5EF4-FFF2-40B4-BE49-F238E27FC236}">
                    <a16:creationId xmlns:a16="http://schemas.microsoft.com/office/drawing/2014/main" id="{BAB10165-811E-198B-572D-FB7B34684283}"/>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023614" y="1023614"/>
                <a:ext cx="381000" cy="381000"/>
              </a:xfrm>
              <a:prstGeom prst="rect">
                <a:avLst/>
              </a:prstGeom>
            </p:spPr>
          </p:pic>
        </p:grpSp>
      </p:grpSp>
      <p:sp>
        <p:nvSpPr>
          <p:cNvPr id="13" name="TextBox 12">
            <a:extLst>
              <a:ext uri="{FF2B5EF4-FFF2-40B4-BE49-F238E27FC236}">
                <a16:creationId xmlns:a16="http://schemas.microsoft.com/office/drawing/2014/main" id="{B250DB7E-91E0-261E-6DDD-1A087FE950F6}"/>
              </a:ext>
            </a:extLst>
          </p:cNvPr>
          <p:cNvSpPr txBox="1">
            <a:spLocks/>
          </p:cNvSpPr>
          <p:nvPr/>
        </p:nvSpPr>
        <p:spPr>
          <a:xfrm>
            <a:off x="8803227" y="1309801"/>
            <a:ext cx="2204068"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Year n</a:t>
            </a:r>
          </a:p>
        </p:txBody>
      </p:sp>
      <p:cxnSp>
        <p:nvCxnSpPr>
          <p:cNvPr id="86" name="Straight Connector 85">
            <a:extLst>
              <a:ext uri="{FF2B5EF4-FFF2-40B4-BE49-F238E27FC236}">
                <a16:creationId xmlns:a16="http://schemas.microsoft.com/office/drawing/2014/main" id="{636F08D2-AA63-F2D6-C787-553730060F01}"/>
              </a:ext>
            </a:extLst>
          </p:cNvPr>
          <p:cNvCxnSpPr>
            <a:cxnSpLocks/>
          </p:cNvCxnSpPr>
          <p:nvPr/>
        </p:nvCxnSpPr>
        <p:spPr>
          <a:xfrm>
            <a:off x="8581600" y="1752231"/>
            <a:ext cx="0" cy="4632289"/>
          </a:xfrm>
          <a:prstGeom prst="line">
            <a:avLst/>
          </a:prstGeom>
          <a:ln w="6350" cap="flat">
            <a:solidFill>
              <a:schemeClr val="tx1">
                <a:lumMod val="50000"/>
                <a:lumOff val="50000"/>
              </a:schemeClr>
            </a:solidFill>
            <a:prstDash val="sysDash"/>
            <a:miter lim="800000"/>
            <a:tailEnd type="none"/>
          </a:ln>
        </p:spPr>
        <p:style>
          <a:lnRef idx="1">
            <a:schemeClr val="accent1"/>
          </a:lnRef>
          <a:fillRef idx="0">
            <a:schemeClr val="accent1"/>
          </a:fillRef>
          <a:effectRef idx="0">
            <a:schemeClr val="accent1"/>
          </a:effectRef>
          <a:fontRef idx="minor">
            <a:schemeClr val="tx1"/>
          </a:fontRef>
        </p:style>
      </p:cxnSp>
      <p:pic>
        <p:nvPicPr>
          <p:cNvPr id="223" name="Picture 5">
            <a:extLst>
              <a:ext uri="{FF2B5EF4-FFF2-40B4-BE49-F238E27FC236}">
                <a16:creationId xmlns:a16="http://schemas.microsoft.com/office/drawing/2014/main" id="{BCF22507-9598-58C8-7B7D-87D35238174B}"/>
              </a:ext>
            </a:extLst>
          </p:cNvPr>
          <p:cNvPicPr>
            <a:picLocks noChangeArrowheads="1"/>
          </p:cNvPicPr>
          <p:nvPr/>
        </p:nvPicPr>
        <p:blipFill>
          <a:blip r:embed="rId5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9161" y="1791650"/>
            <a:ext cx="697950" cy="186333"/>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28" descr="World Health Organization Logo, history, meaning, symbol, PNG">
            <a:extLst>
              <a:ext uri="{FF2B5EF4-FFF2-40B4-BE49-F238E27FC236}">
                <a16:creationId xmlns:a16="http://schemas.microsoft.com/office/drawing/2014/main" id="{6A7054C2-1D4B-8C2C-44CD-BE45314E978E}"/>
              </a:ext>
            </a:extLst>
          </p:cNvPr>
          <p:cNvPicPr>
            <a:picLocks noChangeAspect="1" noChangeArrowheads="1"/>
          </p:cNvPicPr>
          <p:nvPr/>
        </p:nvPicPr>
        <p:blipFill rotWithShape="1">
          <a:blip r:embed="rId60">
            <a:extLst>
              <a:ext uri="{28A0092B-C50C-407E-A947-70E740481C1C}">
                <a14:useLocalDpi xmlns:a14="http://schemas.microsoft.com/office/drawing/2010/main" val="0"/>
              </a:ext>
            </a:extLst>
          </a:blip>
          <a:srcRect t="17309" b="19199"/>
          <a:stretch/>
        </p:blipFill>
        <p:spPr bwMode="ltGray">
          <a:xfrm>
            <a:off x="10435087" y="1753327"/>
            <a:ext cx="730886" cy="261031"/>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224" descr="A close-up of a logo&#10;&#10;Description automatically generated">
            <a:extLst>
              <a:ext uri="{FF2B5EF4-FFF2-40B4-BE49-F238E27FC236}">
                <a16:creationId xmlns:a16="http://schemas.microsoft.com/office/drawing/2014/main" id="{300C859C-12D1-2B91-C05D-1E5291F73A6F}"/>
              </a:ext>
            </a:extLst>
          </p:cNvPr>
          <p:cNvPicPr>
            <a:picLocks noChangeAspect="1"/>
          </p:cNvPicPr>
          <p:nvPr/>
        </p:nvPicPr>
        <p:blipFill>
          <a:blip r:embed="rId61"/>
          <a:stretch>
            <a:fillRect/>
          </a:stretch>
        </p:blipFill>
        <p:spPr>
          <a:xfrm>
            <a:off x="8792674" y="1753331"/>
            <a:ext cx="632499" cy="261031"/>
          </a:xfrm>
          <a:prstGeom prst="rect">
            <a:avLst/>
          </a:prstGeom>
        </p:spPr>
      </p:pic>
      <p:pic>
        <p:nvPicPr>
          <p:cNvPr id="226" name="Picture 2" descr="African Medicines Agency (Ama ...">
            <a:extLst>
              <a:ext uri="{FF2B5EF4-FFF2-40B4-BE49-F238E27FC236}">
                <a16:creationId xmlns:a16="http://schemas.microsoft.com/office/drawing/2014/main" id="{8D58D742-6987-5388-2C0C-F8A8DD1FD87A}"/>
              </a:ext>
            </a:extLst>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11268484" y="1741269"/>
            <a:ext cx="569643" cy="319000"/>
          </a:xfrm>
          <a:prstGeom prst="rect">
            <a:avLst/>
          </a:prstGeom>
          <a:noFill/>
          <a:extLst>
            <a:ext uri="{909E8E84-426E-40DD-AFC4-6F175D3DCCD1}">
              <a14:hiddenFill xmlns:a14="http://schemas.microsoft.com/office/drawing/2010/main">
                <a:solidFill>
                  <a:srgbClr val="FFFFFF"/>
                </a:solidFill>
              </a14:hiddenFill>
            </a:ext>
          </a:extLst>
        </p:spPr>
      </p:pic>
      <p:sp>
        <p:nvSpPr>
          <p:cNvPr id="227" name="Rectangle 226">
            <a:extLst>
              <a:ext uri="{FF2B5EF4-FFF2-40B4-BE49-F238E27FC236}">
                <a16:creationId xmlns:a16="http://schemas.microsoft.com/office/drawing/2014/main" id="{7D5C13BB-57D3-BF4E-C93C-40AC80C29A06}"/>
              </a:ext>
            </a:extLst>
          </p:cNvPr>
          <p:cNvSpPr>
            <a:spLocks/>
          </p:cNvSpPr>
          <p:nvPr/>
        </p:nvSpPr>
        <p:spPr>
          <a:xfrm>
            <a:off x="8838349" y="2054551"/>
            <a:ext cx="661604" cy="4474253"/>
          </a:xfrm>
          <a:prstGeom prst="rect">
            <a:avLst/>
          </a:prstGeom>
          <a:solidFill>
            <a:schemeClr val="accent3">
              <a:lumMod val="20000"/>
              <a:lumOff val="80000"/>
            </a:schemeClr>
          </a:solidFill>
          <a:ln w="1270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grpSp>
        <p:nvGrpSpPr>
          <p:cNvPr id="228" name="CheckmarkDashWhite 37">
            <a:extLst>
              <a:ext uri="{FF2B5EF4-FFF2-40B4-BE49-F238E27FC236}">
                <a16:creationId xmlns:a16="http://schemas.microsoft.com/office/drawing/2014/main" id="{F5F194D5-CCC1-6CFC-2039-68BB6EF38C2B}"/>
              </a:ext>
            </a:extLst>
          </p:cNvPr>
          <p:cNvGrpSpPr>
            <a:grpSpLocks/>
          </p:cNvGrpSpPr>
          <p:nvPr>
            <p:custDataLst>
              <p:tags r:id="rId39"/>
            </p:custDataLst>
          </p:nvPr>
        </p:nvGrpSpPr>
        <p:grpSpPr>
          <a:xfrm>
            <a:off x="9074424" y="2624867"/>
            <a:ext cx="210221" cy="210221"/>
            <a:chOff x="1016000" y="1016000"/>
            <a:chExt cx="396228" cy="396228"/>
          </a:xfrm>
        </p:grpSpPr>
        <p:sp>
          <p:nvSpPr>
            <p:cNvPr id="229" name="Oval 228">
              <a:extLst>
                <a:ext uri="{FF2B5EF4-FFF2-40B4-BE49-F238E27FC236}">
                  <a16:creationId xmlns:a16="http://schemas.microsoft.com/office/drawing/2014/main" id="{0454A2CD-A868-80F1-FAE2-65FD902EE626}"/>
                </a:ext>
              </a:extLst>
            </p:cNvPr>
            <p:cNvSpPr/>
            <p:nvPr/>
          </p:nvSpPr>
          <p:spPr>
            <a:xfrm>
              <a:off x="1016000" y="1016000"/>
              <a:ext cx="396228" cy="396228"/>
            </a:xfrm>
            <a:prstGeom prst="ellipse">
              <a:avLst/>
            </a:prstGeom>
            <a:solidFill>
              <a:schemeClr val="bg1"/>
            </a:solidFill>
            <a:ln w="63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rial"/>
                <a:ea typeface="+mn-ea"/>
                <a:cs typeface="+mn-cs"/>
              </a:endParaRPr>
            </a:p>
          </p:txBody>
        </p:sp>
        <p:pic>
          <p:nvPicPr>
            <p:cNvPr id="230" name="Graphic 229">
              <a:extLst>
                <a:ext uri="{FF2B5EF4-FFF2-40B4-BE49-F238E27FC236}">
                  <a16:creationId xmlns:a16="http://schemas.microsoft.com/office/drawing/2014/main" id="{DD51C7F7-339D-73F7-9811-731B44692047}"/>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023614" y="1023614"/>
              <a:ext cx="381000" cy="381000"/>
            </a:xfrm>
            <a:prstGeom prst="rect">
              <a:avLst/>
            </a:prstGeom>
          </p:spPr>
        </p:pic>
      </p:grpSp>
      <p:grpSp>
        <p:nvGrpSpPr>
          <p:cNvPr id="231" name="CheckmarkBlue 26">
            <a:extLst>
              <a:ext uri="{FF2B5EF4-FFF2-40B4-BE49-F238E27FC236}">
                <a16:creationId xmlns:a16="http://schemas.microsoft.com/office/drawing/2014/main" id="{770E2EDC-B5AE-612F-DD5B-C0D76D7EF617}"/>
              </a:ext>
            </a:extLst>
          </p:cNvPr>
          <p:cNvGrpSpPr>
            <a:grpSpLocks/>
          </p:cNvGrpSpPr>
          <p:nvPr>
            <p:custDataLst>
              <p:tags r:id="rId40"/>
            </p:custDataLst>
          </p:nvPr>
        </p:nvGrpSpPr>
        <p:grpSpPr>
          <a:xfrm>
            <a:off x="9074424" y="6213940"/>
            <a:ext cx="197900" cy="197900"/>
            <a:chOff x="1016000" y="1016000"/>
            <a:chExt cx="396228" cy="396228"/>
          </a:xfrm>
        </p:grpSpPr>
        <p:sp>
          <p:nvSpPr>
            <p:cNvPr id="232" name="Oval 231">
              <a:extLst>
                <a:ext uri="{FF2B5EF4-FFF2-40B4-BE49-F238E27FC236}">
                  <a16:creationId xmlns:a16="http://schemas.microsoft.com/office/drawing/2014/main" id="{12EF6994-5415-0363-764C-F98F2B2C5952}"/>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33" name="Graphic 232">
              <a:extLst>
                <a:ext uri="{FF2B5EF4-FFF2-40B4-BE49-F238E27FC236}">
                  <a16:creationId xmlns:a16="http://schemas.microsoft.com/office/drawing/2014/main" id="{2FC6ECAE-6F11-E3AE-43C7-711B145AF90D}"/>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234" name="CheckmarkBlue 26">
            <a:extLst>
              <a:ext uri="{FF2B5EF4-FFF2-40B4-BE49-F238E27FC236}">
                <a16:creationId xmlns:a16="http://schemas.microsoft.com/office/drawing/2014/main" id="{7065B110-E532-7E2C-D92A-F3619DAE7AFB}"/>
              </a:ext>
            </a:extLst>
          </p:cNvPr>
          <p:cNvGrpSpPr>
            <a:grpSpLocks/>
          </p:cNvGrpSpPr>
          <p:nvPr>
            <p:custDataLst>
              <p:tags r:id="rId41"/>
            </p:custDataLst>
          </p:nvPr>
        </p:nvGrpSpPr>
        <p:grpSpPr>
          <a:xfrm>
            <a:off x="9074424" y="4712005"/>
            <a:ext cx="197900" cy="197900"/>
            <a:chOff x="1016000" y="1016000"/>
            <a:chExt cx="396228" cy="396228"/>
          </a:xfrm>
        </p:grpSpPr>
        <p:sp>
          <p:nvSpPr>
            <p:cNvPr id="238" name="Oval 237">
              <a:extLst>
                <a:ext uri="{FF2B5EF4-FFF2-40B4-BE49-F238E27FC236}">
                  <a16:creationId xmlns:a16="http://schemas.microsoft.com/office/drawing/2014/main" id="{59B3F502-051D-50CE-6DAA-801BE9A6CC1B}"/>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39" name="Graphic 238">
              <a:extLst>
                <a:ext uri="{FF2B5EF4-FFF2-40B4-BE49-F238E27FC236}">
                  <a16:creationId xmlns:a16="http://schemas.microsoft.com/office/drawing/2014/main" id="{5E0AD9F2-7CA7-0DE3-173B-59F1125E6E23}"/>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240" name="CheckmarkBlue 26">
            <a:extLst>
              <a:ext uri="{FF2B5EF4-FFF2-40B4-BE49-F238E27FC236}">
                <a16:creationId xmlns:a16="http://schemas.microsoft.com/office/drawing/2014/main" id="{299C580B-3C0C-4F0A-0A0C-A5A6250A5E9A}"/>
              </a:ext>
            </a:extLst>
          </p:cNvPr>
          <p:cNvGrpSpPr>
            <a:grpSpLocks/>
          </p:cNvGrpSpPr>
          <p:nvPr>
            <p:custDataLst>
              <p:tags r:id="rId42"/>
            </p:custDataLst>
          </p:nvPr>
        </p:nvGrpSpPr>
        <p:grpSpPr>
          <a:xfrm>
            <a:off x="9074424" y="5207850"/>
            <a:ext cx="197900" cy="197900"/>
            <a:chOff x="1016000" y="1016000"/>
            <a:chExt cx="396228" cy="396228"/>
          </a:xfrm>
        </p:grpSpPr>
        <p:sp>
          <p:nvSpPr>
            <p:cNvPr id="241" name="Oval 240">
              <a:extLst>
                <a:ext uri="{FF2B5EF4-FFF2-40B4-BE49-F238E27FC236}">
                  <a16:creationId xmlns:a16="http://schemas.microsoft.com/office/drawing/2014/main" id="{3C95DB42-8AC0-3BE9-36CD-47B0ED9201E2}"/>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42" name="Graphic 241">
              <a:extLst>
                <a:ext uri="{FF2B5EF4-FFF2-40B4-BE49-F238E27FC236}">
                  <a16:creationId xmlns:a16="http://schemas.microsoft.com/office/drawing/2014/main" id="{B3935DC9-CCFD-3241-9FCD-8858C6783BE8}"/>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243" name="CheckmarkBlue 26">
            <a:extLst>
              <a:ext uri="{FF2B5EF4-FFF2-40B4-BE49-F238E27FC236}">
                <a16:creationId xmlns:a16="http://schemas.microsoft.com/office/drawing/2014/main" id="{450C6FFC-74B6-6DC5-6945-A1EAF44C97F7}"/>
              </a:ext>
            </a:extLst>
          </p:cNvPr>
          <p:cNvGrpSpPr>
            <a:grpSpLocks/>
          </p:cNvGrpSpPr>
          <p:nvPr>
            <p:custDataLst>
              <p:tags r:id="rId43"/>
            </p:custDataLst>
          </p:nvPr>
        </p:nvGrpSpPr>
        <p:grpSpPr>
          <a:xfrm>
            <a:off x="9060962" y="2144767"/>
            <a:ext cx="197900" cy="197900"/>
            <a:chOff x="1016000" y="1016000"/>
            <a:chExt cx="396228" cy="396228"/>
          </a:xfrm>
        </p:grpSpPr>
        <p:sp>
          <p:nvSpPr>
            <p:cNvPr id="244" name="Oval 243">
              <a:extLst>
                <a:ext uri="{FF2B5EF4-FFF2-40B4-BE49-F238E27FC236}">
                  <a16:creationId xmlns:a16="http://schemas.microsoft.com/office/drawing/2014/main" id="{7DF422A9-ED53-C71B-B9A5-D65D4BB212DA}"/>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45" name="Graphic 244">
              <a:extLst>
                <a:ext uri="{FF2B5EF4-FFF2-40B4-BE49-F238E27FC236}">
                  <a16:creationId xmlns:a16="http://schemas.microsoft.com/office/drawing/2014/main" id="{75EA487D-6840-D12E-CA6D-2CD84172CF2A}"/>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246" name="CheckmarkBlue 26">
            <a:extLst>
              <a:ext uri="{FF2B5EF4-FFF2-40B4-BE49-F238E27FC236}">
                <a16:creationId xmlns:a16="http://schemas.microsoft.com/office/drawing/2014/main" id="{E0651E72-2A50-B264-FB43-D844730B82D3}"/>
              </a:ext>
            </a:extLst>
          </p:cNvPr>
          <p:cNvGrpSpPr>
            <a:grpSpLocks/>
          </p:cNvGrpSpPr>
          <p:nvPr>
            <p:custDataLst>
              <p:tags r:id="rId44"/>
            </p:custDataLst>
          </p:nvPr>
        </p:nvGrpSpPr>
        <p:grpSpPr>
          <a:xfrm>
            <a:off x="9082706" y="4106620"/>
            <a:ext cx="197900" cy="197900"/>
            <a:chOff x="1016000" y="1016000"/>
            <a:chExt cx="396228" cy="396228"/>
          </a:xfrm>
        </p:grpSpPr>
        <p:sp>
          <p:nvSpPr>
            <p:cNvPr id="247" name="Oval 246">
              <a:extLst>
                <a:ext uri="{FF2B5EF4-FFF2-40B4-BE49-F238E27FC236}">
                  <a16:creationId xmlns:a16="http://schemas.microsoft.com/office/drawing/2014/main" id="{B1DBCF33-86CF-77D5-1EA7-00C1BF372C71}"/>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48" name="Graphic 247">
              <a:extLst>
                <a:ext uri="{FF2B5EF4-FFF2-40B4-BE49-F238E27FC236}">
                  <a16:creationId xmlns:a16="http://schemas.microsoft.com/office/drawing/2014/main" id="{E550AD67-AFD0-BE91-87AB-501809A66689}"/>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249" name="CheckmarkBlue 26">
            <a:extLst>
              <a:ext uri="{FF2B5EF4-FFF2-40B4-BE49-F238E27FC236}">
                <a16:creationId xmlns:a16="http://schemas.microsoft.com/office/drawing/2014/main" id="{47EDFA0A-F7CB-7BF7-FE6C-9930784BF71F}"/>
              </a:ext>
            </a:extLst>
          </p:cNvPr>
          <p:cNvGrpSpPr>
            <a:grpSpLocks/>
          </p:cNvGrpSpPr>
          <p:nvPr>
            <p:custDataLst>
              <p:tags r:id="rId45"/>
            </p:custDataLst>
          </p:nvPr>
        </p:nvGrpSpPr>
        <p:grpSpPr>
          <a:xfrm>
            <a:off x="9082706" y="3017328"/>
            <a:ext cx="197900" cy="197900"/>
            <a:chOff x="1016000" y="1016000"/>
            <a:chExt cx="396228" cy="396228"/>
          </a:xfrm>
        </p:grpSpPr>
        <p:sp>
          <p:nvSpPr>
            <p:cNvPr id="250" name="Oval 249">
              <a:extLst>
                <a:ext uri="{FF2B5EF4-FFF2-40B4-BE49-F238E27FC236}">
                  <a16:creationId xmlns:a16="http://schemas.microsoft.com/office/drawing/2014/main" id="{2974CB04-8E73-970A-EE7B-D818DEFE56C2}"/>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51" name="Graphic 250">
              <a:extLst>
                <a:ext uri="{FF2B5EF4-FFF2-40B4-BE49-F238E27FC236}">
                  <a16:creationId xmlns:a16="http://schemas.microsoft.com/office/drawing/2014/main" id="{DE3AF571-9D67-0ED6-8E21-120908A2F926}"/>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252" name="CheckmarkBlue 26">
            <a:extLst>
              <a:ext uri="{FF2B5EF4-FFF2-40B4-BE49-F238E27FC236}">
                <a16:creationId xmlns:a16="http://schemas.microsoft.com/office/drawing/2014/main" id="{1200AE92-0F8D-358B-EE94-2A4DD57148C4}"/>
              </a:ext>
            </a:extLst>
          </p:cNvPr>
          <p:cNvGrpSpPr>
            <a:grpSpLocks/>
          </p:cNvGrpSpPr>
          <p:nvPr>
            <p:custDataLst>
              <p:tags r:id="rId46"/>
            </p:custDataLst>
          </p:nvPr>
        </p:nvGrpSpPr>
        <p:grpSpPr>
          <a:xfrm>
            <a:off x="9082706" y="3584955"/>
            <a:ext cx="197900" cy="197900"/>
            <a:chOff x="1016000" y="1016000"/>
            <a:chExt cx="396228" cy="396228"/>
          </a:xfrm>
        </p:grpSpPr>
        <p:sp>
          <p:nvSpPr>
            <p:cNvPr id="253" name="Oval 252">
              <a:extLst>
                <a:ext uri="{FF2B5EF4-FFF2-40B4-BE49-F238E27FC236}">
                  <a16:creationId xmlns:a16="http://schemas.microsoft.com/office/drawing/2014/main" id="{15B67B92-684F-0D97-5FF1-A90F3AE0FE99}"/>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54" name="Graphic 253">
              <a:extLst>
                <a:ext uri="{FF2B5EF4-FFF2-40B4-BE49-F238E27FC236}">
                  <a16:creationId xmlns:a16="http://schemas.microsoft.com/office/drawing/2014/main" id="{8571CD91-EA0E-C33E-F3A8-1E1CF52A6917}"/>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256" name="CheckmarkBlue 26">
            <a:extLst>
              <a:ext uri="{FF2B5EF4-FFF2-40B4-BE49-F238E27FC236}">
                <a16:creationId xmlns:a16="http://schemas.microsoft.com/office/drawing/2014/main" id="{5EBCB8DE-0F7E-301F-B8C6-FB847CDD35E0}"/>
              </a:ext>
            </a:extLst>
          </p:cNvPr>
          <p:cNvGrpSpPr>
            <a:grpSpLocks/>
          </p:cNvGrpSpPr>
          <p:nvPr>
            <p:custDataLst>
              <p:tags r:id="rId47"/>
            </p:custDataLst>
          </p:nvPr>
        </p:nvGrpSpPr>
        <p:grpSpPr>
          <a:xfrm>
            <a:off x="9080584" y="5682324"/>
            <a:ext cx="197900" cy="197900"/>
            <a:chOff x="1016000" y="1016000"/>
            <a:chExt cx="396228" cy="396228"/>
          </a:xfrm>
        </p:grpSpPr>
        <p:sp>
          <p:nvSpPr>
            <p:cNvPr id="257" name="Oval 256">
              <a:extLst>
                <a:ext uri="{FF2B5EF4-FFF2-40B4-BE49-F238E27FC236}">
                  <a16:creationId xmlns:a16="http://schemas.microsoft.com/office/drawing/2014/main" id="{1EA01D96-64B9-D5BC-0340-A1DBAAB285F0}"/>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58" name="Graphic 257">
              <a:extLst>
                <a:ext uri="{FF2B5EF4-FFF2-40B4-BE49-F238E27FC236}">
                  <a16:creationId xmlns:a16="http://schemas.microsoft.com/office/drawing/2014/main" id="{A41C6A23-D059-E711-FAC5-0858031F9213}"/>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259" name="CheckmarkDashWhite 37">
            <a:extLst>
              <a:ext uri="{FF2B5EF4-FFF2-40B4-BE49-F238E27FC236}">
                <a16:creationId xmlns:a16="http://schemas.microsoft.com/office/drawing/2014/main" id="{36F232A6-4AEC-73C2-084E-F8A91463F02C}"/>
              </a:ext>
            </a:extLst>
          </p:cNvPr>
          <p:cNvGrpSpPr>
            <a:grpSpLocks/>
          </p:cNvGrpSpPr>
          <p:nvPr>
            <p:custDataLst>
              <p:tags r:id="rId48"/>
            </p:custDataLst>
          </p:nvPr>
        </p:nvGrpSpPr>
        <p:grpSpPr>
          <a:xfrm>
            <a:off x="9835881" y="2086548"/>
            <a:ext cx="210221" cy="210221"/>
            <a:chOff x="1016000" y="1016000"/>
            <a:chExt cx="396228" cy="396228"/>
          </a:xfrm>
        </p:grpSpPr>
        <p:sp>
          <p:nvSpPr>
            <p:cNvPr id="260" name="Oval 259">
              <a:extLst>
                <a:ext uri="{FF2B5EF4-FFF2-40B4-BE49-F238E27FC236}">
                  <a16:creationId xmlns:a16="http://schemas.microsoft.com/office/drawing/2014/main" id="{5C077F47-FDC6-0E6E-0D5A-BA77317804E8}"/>
                </a:ext>
              </a:extLst>
            </p:cNvPr>
            <p:cNvSpPr/>
            <p:nvPr/>
          </p:nvSpPr>
          <p:spPr>
            <a:xfrm>
              <a:off x="1016000" y="1016000"/>
              <a:ext cx="396228" cy="396228"/>
            </a:xfrm>
            <a:prstGeom prst="ellipse">
              <a:avLst/>
            </a:prstGeom>
            <a:solidFill>
              <a:schemeClr val="bg1"/>
            </a:solidFill>
            <a:ln w="63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rial"/>
                <a:ea typeface="+mn-ea"/>
                <a:cs typeface="+mn-cs"/>
              </a:endParaRPr>
            </a:p>
          </p:txBody>
        </p:sp>
        <p:pic>
          <p:nvPicPr>
            <p:cNvPr id="261" name="Graphic 260">
              <a:extLst>
                <a:ext uri="{FF2B5EF4-FFF2-40B4-BE49-F238E27FC236}">
                  <a16:creationId xmlns:a16="http://schemas.microsoft.com/office/drawing/2014/main" id="{D8E27020-C64B-2696-6DEE-0F414BA73395}"/>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023614" y="1023614"/>
              <a:ext cx="381000" cy="381000"/>
            </a:xfrm>
            <a:prstGeom prst="rect">
              <a:avLst/>
            </a:prstGeom>
          </p:spPr>
        </p:pic>
      </p:grpSp>
      <p:grpSp>
        <p:nvGrpSpPr>
          <p:cNvPr id="262" name="CheckmarkBlue 26">
            <a:extLst>
              <a:ext uri="{FF2B5EF4-FFF2-40B4-BE49-F238E27FC236}">
                <a16:creationId xmlns:a16="http://schemas.microsoft.com/office/drawing/2014/main" id="{8293C115-6DE4-1570-9911-B53498B41B97}"/>
              </a:ext>
            </a:extLst>
          </p:cNvPr>
          <p:cNvGrpSpPr>
            <a:grpSpLocks/>
          </p:cNvGrpSpPr>
          <p:nvPr>
            <p:custDataLst>
              <p:tags r:id="rId49"/>
            </p:custDataLst>
          </p:nvPr>
        </p:nvGrpSpPr>
        <p:grpSpPr>
          <a:xfrm>
            <a:off x="11493043" y="2552693"/>
            <a:ext cx="197900" cy="197900"/>
            <a:chOff x="1016000" y="1016000"/>
            <a:chExt cx="396228" cy="396228"/>
          </a:xfrm>
        </p:grpSpPr>
        <p:sp>
          <p:nvSpPr>
            <p:cNvPr id="263" name="Oval 262">
              <a:extLst>
                <a:ext uri="{FF2B5EF4-FFF2-40B4-BE49-F238E27FC236}">
                  <a16:creationId xmlns:a16="http://schemas.microsoft.com/office/drawing/2014/main" id="{8D8974F4-9FD6-2CAE-3ABE-45E8A3444DF6}"/>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64" name="Graphic 263">
              <a:extLst>
                <a:ext uri="{FF2B5EF4-FFF2-40B4-BE49-F238E27FC236}">
                  <a16:creationId xmlns:a16="http://schemas.microsoft.com/office/drawing/2014/main" id="{1EF05632-D610-6038-7BE5-1CB8ABB41E7F}"/>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grpSp>
        <p:nvGrpSpPr>
          <p:cNvPr id="276" name="CheckmarkBlue 26">
            <a:extLst>
              <a:ext uri="{FF2B5EF4-FFF2-40B4-BE49-F238E27FC236}">
                <a16:creationId xmlns:a16="http://schemas.microsoft.com/office/drawing/2014/main" id="{2CF45D02-29CB-B1C9-4068-12CFCE562461}"/>
              </a:ext>
            </a:extLst>
          </p:cNvPr>
          <p:cNvGrpSpPr>
            <a:grpSpLocks/>
          </p:cNvGrpSpPr>
          <p:nvPr>
            <p:custDataLst>
              <p:tags r:id="rId50"/>
            </p:custDataLst>
          </p:nvPr>
        </p:nvGrpSpPr>
        <p:grpSpPr>
          <a:xfrm>
            <a:off x="3336586" y="5690020"/>
            <a:ext cx="197900" cy="197900"/>
            <a:chOff x="1016000" y="1016000"/>
            <a:chExt cx="396228" cy="396228"/>
          </a:xfrm>
        </p:grpSpPr>
        <p:sp>
          <p:nvSpPr>
            <p:cNvPr id="277" name="Oval 276">
              <a:extLst>
                <a:ext uri="{FF2B5EF4-FFF2-40B4-BE49-F238E27FC236}">
                  <a16:creationId xmlns:a16="http://schemas.microsoft.com/office/drawing/2014/main" id="{63409F8F-45C5-76AF-3DE0-2033DAA13FF0}"/>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78" name="Graphic 277">
              <a:extLst>
                <a:ext uri="{FF2B5EF4-FFF2-40B4-BE49-F238E27FC236}">
                  <a16:creationId xmlns:a16="http://schemas.microsoft.com/office/drawing/2014/main" id="{9547DACE-827C-22D8-FC3B-5BC6C4C3F316}"/>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sp>
        <p:nvSpPr>
          <p:cNvPr id="279" name="TextBox 278">
            <a:extLst>
              <a:ext uri="{FF2B5EF4-FFF2-40B4-BE49-F238E27FC236}">
                <a16:creationId xmlns:a16="http://schemas.microsoft.com/office/drawing/2014/main" id="{C62325F9-D304-A8FF-8C94-9E9DB0518C5B}"/>
              </a:ext>
            </a:extLst>
          </p:cNvPr>
          <p:cNvSpPr txBox="1"/>
          <p:nvPr/>
        </p:nvSpPr>
        <p:spPr>
          <a:xfrm>
            <a:off x="2637951" y="5700935"/>
            <a:ext cx="1029502" cy="254210"/>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Non-Gavi</a:t>
            </a:r>
          </a:p>
        </p:txBody>
      </p:sp>
      <p:sp>
        <p:nvSpPr>
          <p:cNvPr id="280" name="TextBox 279">
            <a:extLst>
              <a:ext uri="{FF2B5EF4-FFF2-40B4-BE49-F238E27FC236}">
                <a16:creationId xmlns:a16="http://schemas.microsoft.com/office/drawing/2014/main" id="{455EC143-7552-9DD8-56BB-EC9DE2C81126}"/>
              </a:ext>
            </a:extLst>
          </p:cNvPr>
          <p:cNvSpPr txBox="1"/>
          <p:nvPr/>
        </p:nvSpPr>
        <p:spPr>
          <a:xfrm>
            <a:off x="2699947" y="4607675"/>
            <a:ext cx="804505" cy="238968"/>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Gavi and Non-Gavi</a:t>
            </a:r>
          </a:p>
        </p:txBody>
      </p:sp>
      <p:sp>
        <p:nvSpPr>
          <p:cNvPr id="281" name="TextBox 280">
            <a:extLst>
              <a:ext uri="{FF2B5EF4-FFF2-40B4-BE49-F238E27FC236}">
                <a16:creationId xmlns:a16="http://schemas.microsoft.com/office/drawing/2014/main" id="{3F21478F-B7EB-52E9-B5FE-91636082D40A}"/>
              </a:ext>
            </a:extLst>
          </p:cNvPr>
          <p:cNvSpPr txBox="1"/>
          <p:nvPr/>
        </p:nvSpPr>
        <p:spPr>
          <a:xfrm>
            <a:off x="8395319" y="2071674"/>
            <a:ext cx="661604" cy="236696"/>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Gavi and Non-Gavi</a:t>
            </a:r>
          </a:p>
        </p:txBody>
      </p:sp>
      <p:sp>
        <p:nvSpPr>
          <p:cNvPr id="282" name="TextBox 281">
            <a:extLst>
              <a:ext uri="{FF2B5EF4-FFF2-40B4-BE49-F238E27FC236}">
                <a16:creationId xmlns:a16="http://schemas.microsoft.com/office/drawing/2014/main" id="{B7289C5C-3527-9E11-6732-5779E161DBB3}"/>
              </a:ext>
            </a:extLst>
          </p:cNvPr>
          <p:cNvSpPr txBox="1"/>
          <p:nvPr/>
        </p:nvSpPr>
        <p:spPr>
          <a:xfrm>
            <a:off x="5482014" y="2159579"/>
            <a:ext cx="1029502" cy="243436"/>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Non-Gavi</a:t>
            </a:r>
          </a:p>
        </p:txBody>
      </p:sp>
      <p:grpSp>
        <p:nvGrpSpPr>
          <p:cNvPr id="283" name="CheckmarkBlue 26">
            <a:extLst>
              <a:ext uri="{FF2B5EF4-FFF2-40B4-BE49-F238E27FC236}">
                <a16:creationId xmlns:a16="http://schemas.microsoft.com/office/drawing/2014/main" id="{F9C0F407-8167-5511-3E9B-40770E7DBAC5}"/>
              </a:ext>
            </a:extLst>
          </p:cNvPr>
          <p:cNvGrpSpPr>
            <a:grpSpLocks/>
          </p:cNvGrpSpPr>
          <p:nvPr>
            <p:custDataLst>
              <p:tags r:id="rId51"/>
            </p:custDataLst>
          </p:nvPr>
        </p:nvGrpSpPr>
        <p:grpSpPr>
          <a:xfrm>
            <a:off x="6191811" y="5659704"/>
            <a:ext cx="197900" cy="197900"/>
            <a:chOff x="1016000" y="1016000"/>
            <a:chExt cx="396228" cy="396228"/>
          </a:xfrm>
        </p:grpSpPr>
        <p:sp>
          <p:nvSpPr>
            <p:cNvPr id="284" name="Oval 283">
              <a:extLst>
                <a:ext uri="{FF2B5EF4-FFF2-40B4-BE49-F238E27FC236}">
                  <a16:creationId xmlns:a16="http://schemas.microsoft.com/office/drawing/2014/main" id="{A8039323-6127-37BF-41AB-32CB2E04667F}"/>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85" name="Graphic 284">
              <a:extLst>
                <a:ext uri="{FF2B5EF4-FFF2-40B4-BE49-F238E27FC236}">
                  <a16:creationId xmlns:a16="http://schemas.microsoft.com/office/drawing/2014/main" id="{ADD110C0-471C-1355-B2FA-FC307C5B7852}"/>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sp>
        <p:nvSpPr>
          <p:cNvPr id="286" name="TextBox 285">
            <a:extLst>
              <a:ext uri="{FF2B5EF4-FFF2-40B4-BE49-F238E27FC236}">
                <a16:creationId xmlns:a16="http://schemas.microsoft.com/office/drawing/2014/main" id="{02F61823-2F35-A46C-E152-9E3220FE6901}"/>
              </a:ext>
            </a:extLst>
          </p:cNvPr>
          <p:cNvSpPr txBox="1"/>
          <p:nvPr/>
        </p:nvSpPr>
        <p:spPr>
          <a:xfrm>
            <a:off x="5479293" y="5684540"/>
            <a:ext cx="1029502" cy="254210"/>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Non-Gavi</a:t>
            </a:r>
          </a:p>
        </p:txBody>
      </p:sp>
      <p:sp>
        <p:nvSpPr>
          <p:cNvPr id="287" name="TextBox 286">
            <a:extLst>
              <a:ext uri="{FF2B5EF4-FFF2-40B4-BE49-F238E27FC236}">
                <a16:creationId xmlns:a16="http://schemas.microsoft.com/office/drawing/2014/main" id="{786DB1EF-C055-12BB-F0A8-0EFB8073DBF8}"/>
              </a:ext>
            </a:extLst>
          </p:cNvPr>
          <p:cNvSpPr txBox="1"/>
          <p:nvPr/>
        </p:nvSpPr>
        <p:spPr>
          <a:xfrm>
            <a:off x="3806526" y="2151136"/>
            <a:ext cx="426453" cy="248681"/>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Gavi</a:t>
            </a:r>
          </a:p>
        </p:txBody>
      </p:sp>
      <p:sp>
        <p:nvSpPr>
          <p:cNvPr id="288" name="TextBox 287">
            <a:extLst>
              <a:ext uri="{FF2B5EF4-FFF2-40B4-BE49-F238E27FC236}">
                <a16:creationId xmlns:a16="http://schemas.microsoft.com/office/drawing/2014/main" id="{E16A1212-DD1F-5A02-75D9-8871B0CE62DD}"/>
              </a:ext>
            </a:extLst>
          </p:cNvPr>
          <p:cNvSpPr txBox="1"/>
          <p:nvPr/>
        </p:nvSpPr>
        <p:spPr>
          <a:xfrm>
            <a:off x="6747591" y="2155377"/>
            <a:ext cx="426453" cy="248681"/>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Gavi</a:t>
            </a:r>
          </a:p>
        </p:txBody>
      </p:sp>
      <p:sp>
        <p:nvSpPr>
          <p:cNvPr id="289" name="TextBox 288">
            <a:extLst>
              <a:ext uri="{FF2B5EF4-FFF2-40B4-BE49-F238E27FC236}">
                <a16:creationId xmlns:a16="http://schemas.microsoft.com/office/drawing/2014/main" id="{0927AAF7-EC44-B758-9899-D3754AEA5B25}"/>
              </a:ext>
            </a:extLst>
          </p:cNvPr>
          <p:cNvSpPr txBox="1"/>
          <p:nvPr/>
        </p:nvSpPr>
        <p:spPr>
          <a:xfrm>
            <a:off x="6664485" y="5700935"/>
            <a:ext cx="426453" cy="248681"/>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Gavi</a:t>
            </a:r>
          </a:p>
        </p:txBody>
      </p:sp>
      <p:grpSp>
        <p:nvGrpSpPr>
          <p:cNvPr id="290" name="CheckmarkDashWhite 37">
            <a:extLst>
              <a:ext uri="{FF2B5EF4-FFF2-40B4-BE49-F238E27FC236}">
                <a16:creationId xmlns:a16="http://schemas.microsoft.com/office/drawing/2014/main" id="{23E1EE46-EDBD-FD18-75EB-01E626397E90}"/>
              </a:ext>
            </a:extLst>
          </p:cNvPr>
          <p:cNvGrpSpPr>
            <a:grpSpLocks/>
          </p:cNvGrpSpPr>
          <p:nvPr>
            <p:custDataLst>
              <p:tags r:id="rId52"/>
            </p:custDataLst>
          </p:nvPr>
        </p:nvGrpSpPr>
        <p:grpSpPr>
          <a:xfrm>
            <a:off x="10837559" y="2538537"/>
            <a:ext cx="210221" cy="210221"/>
            <a:chOff x="1016000" y="1016000"/>
            <a:chExt cx="396228" cy="396228"/>
          </a:xfrm>
        </p:grpSpPr>
        <p:sp>
          <p:nvSpPr>
            <p:cNvPr id="291" name="Oval 290">
              <a:extLst>
                <a:ext uri="{FF2B5EF4-FFF2-40B4-BE49-F238E27FC236}">
                  <a16:creationId xmlns:a16="http://schemas.microsoft.com/office/drawing/2014/main" id="{DDD48A20-D337-B16F-6296-455213535306}"/>
                </a:ext>
              </a:extLst>
            </p:cNvPr>
            <p:cNvSpPr/>
            <p:nvPr/>
          </p:nvSpPr>
          <p:spPr>
            <a:xfrm>
              <a:off x="1016000" y="1016000"/>
              <a:ext cx="396228" cy="396228"/>
            </a:xfrm>
            <a:prstGeom prst="ellipse">
              <a:avLst/>
            </a:prstGeom>
            <a:solidFill>
              <a:schemeClr val="bg1"/>
            </a:solidFill>
            <a:ln w="63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rial"/>
                <a:ea typeface="+mn-ea"/>
                <a:cs typeface="+mn-cs"/>
              </a:endParaRPr>
            </a:p>
          </p:txBody>
        </p:sp>
        <p:pic>
          <p:nvPicPr>
            <p:cNvPr id="292" name="Graphic 291">
              <a:extLst>
                <a:ext uri="{FF2B5EF4-FFF2-40B4-BE49-F238E27FC236}">
                  <a16:creationId xmlns:a16="http://schemas.microsoft.com/office/drawing/2014/main" id="{872B1728-6986-8C68-818D-17D0A28105FD}"/>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023614" y="1023614"/>
              <a:ext cx="381000" cy="381000"/>
            </a:xfrm>
            <a:prstGeom prst="rect">
              <a:avLst/>
            </a:prstGeom>
          </p:spPr>
        </p:pic>
      </p:grpSp>
      <p:grpSp>
        <p:nvGrpSpPr>
          <p:cNvPr id="293" name="CheckmarkDashWhite 37">
            <a:extLst>
              <a:ext uri="{FF2B5EF4-FFF2-40B4-BE49-F238E27FC236}">
                <a16:creationId xmlns:a16="http://schemas.microsoft.com/office/drawing/2014/main" id="{76C83DB5-2EA5-EFFB-ECF9-6CFE52DCB781}"/>
              </a:ext>
            </a:extLst>
          </p:cNvPr>
          <p:cNvGrpSpPr>
            <a:grpSpLocks/>
          </p:cNvGrpSpPr>
          <p:nvPr>
            <p:custDataLst>
              <p:tags r:id="rId53"/>
            </p:custDataLst>
          </p:nvPr>
        </p:nvGrpSpPr>
        <p:grpSpPr>
          <a:xfrm>
            <a:off x="11524108" y="3531211"/>
            <a:ext cx="210221" cy="210221"/>
            <a:chOff x="1016000" y="1016000"/>
            <a:chExt cx="396228" cy="396228"/>
          </a:xfrm>
        </p:grpSpPr>
        <p:sp>
          <p:nvSpPr>
            <p:cNvPr id="294" name="Oval 293">
              <a:extLst>
                <a:ext uri="{FF2B5EF4-FFF2-40B4-BE49-F238E27FC236}">
                  <a16:creationId xmlns:a16="http://schemas.microsoft.com/office/drawing/2014/main" id="{2E75B718-D875-8E4A-849C-1FF577770121}"/>
                </a:ext>
              </a:extLst>
            </p:cNvPr>
            <p:cNvSpPr/>
            <p:nvPr/>
          </p:nvSpPr>
          <p:spPr>
            <a:xfrm>
              <a:off x="1016000" y="1016000"/>
              <a:ext cx="396228" cy="396228"/>
            </a:xfrm>
            <a:prstGeom prst="ellipse">
              <a:avLst/>
            </a:prstGeom>
            <a:solidFill>
              <a:schemeClr val="bg1"/>
            </a:solidFill>
            <a:ln w="63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rial"/>
                <a:ea typeface="+mn-ea"/>
                <a:cs typeface="+mn-cs"/>
              </a:endParaRPr>
            </a:p>
          </p:txBody>
        </p:sp>
        <p:pic>
          <p:nvPicPr>
            <p:cNvPr id="295" name="Graphic 294">
              <a:extLst>
                <a:ext uri="{FF2B5EF4-FFF2-40B4-BE49-F238E27FC236}">
                  <a16:creationId xmlns:a16="http://schemas.microsoft.com/office/drawing/2014/main" id="{5E24D72A-6D30-C7B4-5C05-177575DC4D44}"/>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023614" y="1023614"/>
              <a:ext cx="381000" cy="381000"/>
            </a:xfrm>
            <a:prstGeom prst="rect">
              <a:avLst/>
            </a:prstGeom>
          </p:spPr>
        </p:pic>
      </p:grpSp>
      <p:grpSp>
        <p:nvGrpSpPr>
          <p:cNvPr id="296" name="CheckmarkDashWhite 37">
            <a:extLst>
              <a:ext uri="{FF2B5EF4-FFF2-40B4-BE49-F238E27FC236}">
                <a16:creationId xmlns:a16="http://schemas.microsoft.com/office/drawing/2014/main" id="{C05441F0-7BF3-D699-B475-2ED196E9BA65}"/>
              </a:ext>
            </a:extLst>
          </p:cNvPr>
          <p:cNvGrpSpPr>
            <a:grpSpLocks/>
          </p:cNvGrpSpPr>
          <p:nvPr>
            <p:custDataLst>
              <p:tags r:id="rId54"/>
            </p:custDataLst>
          </p:nvPr>
        </p:nvGrpSpPr>
        <p:grpSpPr>
          <a:xfrm>
            <a:off x="10843460" y="3555809"/>
            <a:ext cx="210221" cy="210221"/>
            <a:chOff x="1016000" y="1016000"/>
            <a:chExt cx="396228" cy="396228"/>
          </a:xfrm>
        </p:grpSpPr>
        <p:sp>
          <p:nvSpPr>
            <p:cNvPr id="297" name="Oval 296">
              <a:extLst>
                <a:ext uri="{FF2B5EF4-FFF2-40B4-BE49-F238E27FC236}">
                  <a16:creationId xmlns:a16="http://schemas.microsoft.com/office/drawing/2014/main" id="{049386CB-04D5-D6BF-9E35-E11308CB3229}"/>
                </a:ext>
              </a:extLst>
            </p:cNvPr>
            <p:cNvSpPr/>
            <p:nvPr/>
          </p:nvSpPr>
          <p:spPr>
            <a:xfrm>
              <a:off x="1016000" y="1016000"/>
              <a:ext cx="396228" cy="396228"/>
            </a:xfrm>
            <a:prstGeom prst="ellipse">
              <a:avLst/>
            </a:prstGeom>
            <a:solidFill>
              <a:schemeClr val="bg1"/>
            </a:solidFill>
            <a:ln w="63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rial"/>
                <a:ea typeface="+mn-ea"/>
                <a:cs typeface="+mn-cs"/>
              </a:endParaRPr>
            </a:p>
          </p:txBody>
        </p:sp>
        <p:pic>
          <p:nvPicPr>
            <p:cNvPr id="298" name="Graphic 297">
              <a:extLst>
                <a:ext uri="{FF2B5EF4-FFF2-40B4-BE49-F238E27FC236}">
                  <a16:creationId xmlns:a16="http://schemas.microsoft.com/office/drawing/2014/main" id="{6ABB1279-4609-EADA-604D-3B5D408F6DBA}"/>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023614" y="1023614"/>
              <a:ext cx="381000" cy="381000"/>
            </a:xfrm>
            <a:prstGeom prst="rect">
              <a:avLst/>
            </a:prstGeom>
          </p:spPr>
        </p:pic>
      </p:grpSp>
      <p:grpSp>
        <p:nvGrpSpPr>
          <p:cNvPr id="27" name="CheckmarkBlue 26">
            <a:extLst>
              <a:ext uri="{FF2B5EF4-FFF2-40B4-BE49-F238E27FC236}">
                <a16:creationId xmlns:a16="http://schemas.microsoft.com/office/drawing/2014/main" id="{9428156C-C68F-CFB7-015D-E8F4C2CA72E3}"/>
              </a:ext>
            </a:extLst>
          </p:cNvPr>
          <p:cNvGrpSpPr>
            <a:grpSpLocks/>
          </p:cNvGrpSpPr>
          <p:nvPr>
            <p:custDataLst>
              <p:tags r:id="rId55"/>
            </p:custDataLst>
          </p:nvPr>
        </p:nvGrpSpPr>
        <p:grpSpPr>
          <a:xfrm>
            <a:off x="3336205" y="5136919"/>
            <a:ext cx="197900" cy="197900"/>
            <a:chOff x="1016000" y="1016000"/>
            <a:chExt cx="396228" cy="396228"/>
          </a:xfrm>
        </p:grpSpPr>
        <p:sp>
          <p:nvSpPr>
            <p:cNvPr id="35" name="Oval 34">
              <a:extLst>
                <a:ext uri="{FF2B5EF4-FFF2-40B4-BE49-F238E27FC236}">
                  <a16:creationId xmlns:a16="http://schemas.microsoft.com/office/drawing/2014/main" id="{3E833E0A-9F21-B277-3D3B-140588E98576}"/>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76" name="Graphic 75">
              <a:extLst>
                <a:ext uri="{FF2B5EF4-FFF2-40B4-BE49-F238E27FC236}">
                  <a16:creationId xmlns:a16="http://schemas.microsoft.com/office/drawing/2014/main" id="{BC2A0426-26E7-93CD-C455-61C61683D9F0}"/>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023614" y="1023614"/>
              <a:ext cx="381000" cy="381000"/>
            </a:xfrm>
            <a:prstGeom prst="rect">
              <a:avLst/>
            </a:prstGeom>
          </p:spPr>
        </p:pic>
      </p:grpSp>
      <p:sp>
        <p:nvSpPr>
          <p:cNvPr id="77" name="TextBox 76">
            <a:extLst>
              <a:ext uri="{FF2B5EF4-FFF2-40B4-BE49-F238E27FC236}">
                <a16:creationId xmlns:a16="http://schemas.microsoft.com/office/drawing/2014/main" id="{8B9E6B3F-F820-17F0-98D8-E49B8E48A297}"/>
              </a:ext>
            </a:extLst>
          </p:cNvPr>
          <p:cNvSpPr txBox="1"/>
          <p:nvPr/>
        </p:nvSpPr>
        <p:spPr>
          <a:xfrm>
            <a:off x="2657637" y="5189514"/>
            <a:ext cx="1029502" cy="254210"/>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Non-Gavi</a:t>
            </a:r>
          </a:p>
        </p:txBody>
      </p:sp>
      <p:sp>
        <p:nvSpPr>
          <p:cNvPr id="78" name="TextBox 77">
            <a:extLst>
              <a:ext uri="{FF2B5EF4-FFF2-40B4-BE49-F238E27FC236}">
                <a16:creationId xmlns:a16="http://schemas.microsoft.com/office/drawing/2014/main" id="{D763C2AF-C9DA-F27D-1FC1-99AD55D9C509}"/>
              </a:ext>
            </a:extLst>
          </p:cNvPr>
          <p:cNvSpPr txBox="1"/>
          <p:nvPr/>
        </p:nvSpPr>
        <p:spPr>
          <a:xfrm>
            <a:off x="5447926" y="4624190"/>
            <a:ext cx="804505" cy="238968"/>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Gavi and Non-Gavi</a:t>
            </a:r>
          </a:p>
        </p:txBody>
      </p:sp>
      <p:sp>
        <p:nvSpPr>
          <p:cNvPr id="79" name="TextBox 78">
            <a:extLst>
              <a:ext uri="{FF2B5EF4-FFF2-40B4-BE49-F238E27FC236}">
                <a16:creationId xmlns:a16="http://schemas.microsoft.com/office/drawing/2014/main" id="{07D2EC02-47C8-4E2D-A780-2C159C747EEA}"/>
              </a:ext>
            </a:extLst>
          </p:cNvPr>
          <p:cNvSpPr txBox="1"/>
          <p:nvPr/>
        </p:nvSpPr>
        <p:spPr>
          <a:xfrm>
            <a:off x="5445007" y="5116709"/>
            <a:ext cx="804505" cy="238968"/>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Gavi and Non-Gavi</a:t>
            </a:r>
          </a:p>
        </p:txBody>
      </p:sp>
    </p:spTree>
    <p:extLst>
      <p:ext uri="{BB962C8B-B14F-4D97-AF65-F5344CB8AC3E}">
        <p14:creationId xmlns:p14="http://schemas.microsoft.com/office/powerpoint/2010/main" val="4051783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CABB8CFA-7C7D-402A-AA52-8E5B155C13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6" name="Object 6" hidden="1">
                        <a:extLst>
                          <a:ext uri="{FF2B5EF4-FFF2-40B4-BE49-F238E27FC236}">
                            <a16:creationId xmlns:a16="http://schemas.microsoft.com/office/drawing/2014/main" id="{CABB8CFA-7C7D-402A-AA52-8E5B155C136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D3835528-5240-4DF4-8972-478337EDA3FB}"/>
              </a:ext>
            </a:extLst>
          </p:cNvPr>
          <p:cNvSpPr>
            <a:spLocks noGrp="1"/>
          </p:cNvSpPr>
          <p:nvPr>
            <p:ph type="title"/>
            <p:custDataLst>
              <p:tags r:id="rId2"/>
            </p:custDataLst>
          </p:nvPr>
        </p:nvSpPr>
        <p:spPr>
          <a:xfrm>
            <a:off x="511146" y="575807"/>
            <a:ext cx="8559767"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GB"/>
              <a:t>Core Functions</a:t>
            </a:r>
          </a:p>
        </p:txBody>
      </p:sp>
      <p:sp>
        <p:nvSpPr>
          <p:cNvPr id="3" name="TextBox 2">
            <a:extLst>
              <a:ext uri="{FF2B5EF4-FFF2-40B4-BE49-F238E27FC236}">
                <a16:creationId xmlns:a16="http://schemas.microsoft.com/office/drawing/2014/main" id="{9A7EACA4-CFFA-572C-C477-4A526DF8E0A4}"/>
              </a:ext>
            </a:extLst>
          </p:cNvPr>
          <p:cNvSpPr txBox="1">
            <a:spLocks/>
          </p:cNvSpPr>
          <p:nvPr/>
        </p:nvSpPr>
        <p:spPr>
          <a:xfrm>
            <a:off x="548676" y="1774200"/>
            <a:ext cx="11169708" cy="101566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Implementation of the majority of the core functions in the start-up phase will be done in </a:t>
            </a:r>
            <a:r>
              <a:rPr kumimoji="0" lang="en-GB"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co-operation with partners</a:t>
            </a: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Product specific implementation </a:t>
            </a:r>
            <a:r>
              <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plans </a:t>
            </a:r>
            <a:r>
              <a:rPr kumimoji="0" lang="en-GB"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based on the MS, financing, African manufacturing; </a:t>
            </a:r>
            <a:r>
              <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and </a:t>
            </a:r>
            <a:r>
              <a:rPr kumimoji="0" lang="en-GB"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developed with partners that have existing capabilities and roles.</a:t>
            </a: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The APPM’s capabilities will be established over time, with a clear line of sight towards the mature stage (E2E APPM)</a:t>
            </a:r>
            <a:endPar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TextBox 4">
            <a:extLst>
              <a:ext uri="{FF2B5EF4-FFF2-40B4-BE49-F238E27FC236}">
                <a16:creationId xmlns:a16="http://schemas.microsoft.com/office/drawing/2014/main" id="{DABA70C2-78C1-B13F-ACE9-258F11DEC90A}"/>
              </a:ext>
            </a:extLst>
          </p:cNvPr>
          <p:cNvSpPr txBox="1">
            <a:spLocks/>
          </p:cNvSpPr>
          <p:nvPr/>
        </p:nvSpPr>
        <p:spPr>
          <a:xfrm>
            <a:off x="511146" y="1436081"/>
            <a:ext cx="2457449" cy="20673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Summary </a:t>
            </a:r>
          </a:p>
        </p:txBody>
      </p:sp>
      <p:sp>
        <p:nvSpPr>
          <p:cNvPr id="16" name="TextBox 15">
            <a:extLst>
              <a:ext uri="{FF2B5EF4-FFF2-40B4-BE49-F238E27FC236}">
                <a16:creationId xmlns:a16="http://schemas.microsoft.com/office/drawing/2014/main" id="{DF4933E1-278C-0403-16C8-19FFB752F477}"/>
              </a:ext>
            </a:extLst>
          </p:cNvPr>
          <p:cNvSpPr txBox="1">
            <a:spLocks/>
          </p:cNvSpPr>
          <p:nvPr/>
        </p:nvSpPr>
        <p:spPr>
          <a:xfrm>
            <a:off x="479207" y="5308589"/>
            <a:ext cx="11169708" cy="82987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Agreement with members states on the use, parameters and objectives of the APPM</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Collaboration and co-operation with a partners and RECs, as relevant</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Understanding of what it would take for Africa CDC to be a procurement agency for multilateral funding mechanisms</a:t>
            </a:r>
            <a:endParaRPr kumimoji="0" lang="en-GB"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p:cxnSp>
        <p:nvCxnSpPr>
          <p:cNvPr id="17" name="Straight Connector 16">
            <a:extLst>
              <a:ext uri="{FF2B5EF4-FFF2-40B4-BE49-F238E27FC236}">
                <a16:creationId xmlns:a16="http://schemas.microsoft.com/office/drawing/2014/main" id="{B231C261-E504-1727-5A35-3A8077A96F23}"/>
              </a:ext>
            </a:extLst>
          </p:cNvPr>
          <p:cNvCxnSpPr>
            <a:cxnSpLocks/>
          </p:cNvCxnSpPr>
          <p:nvPr/>
        </p:nvCxnSpPr>
        <p:spPr>
          <a:xfrm flipV="1">
            <a:off x="511146" y="1679175"/>
            <a:ext cx="11331506" cy="16041"/>
          </a:xfrm>
          <a:prstGeom prst="line">
            <a:avLst/>
          </a:prstGeom>
          <a:ln w="1270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CC303-DA15-D18A-6C6D-A3434BD46EE0}"/>
              </a:ext>
            </a:extLst>
          </p:cNvPr>
          <p:cNvCxnSpPr>
            <a:cxnSpLocks/>
          </p:cNvCxnSpPr>
          <p:nvPr/>
        </p:nvCxnSpPr>
        <p:spPr>
          <a:xfrm flipV="1">
            <a:off x="511146" y="5178825"/>
            <a:ext cx="11331506" cy="16041"/>
          </a:xfrm>
          <a:prstGeom prst="line">
            <a:avLst/>
          </a:prstGeom>
          <a:ln w="1270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C24C6A5-F693-A739-37D4-C428CF33BAB6}"/>
              </a:ext>
            </a:extLst>
          </p:cNvPr>
          <p:cNvSpPr txBox="1">
            <a:spLocks/>
          </p:cNvSpPr>
          <p:nvPr/>
        </p:nvSpPr>
        <p:spPr>
          <a:xfrm>
            <a:off x="479207" y="4935053"/>
            <a:ext cx="2457449" cy="20673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Critical Success Factors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 </a:t>
            </a:r>
          </a:p>
        </p:txBody>
      </p:sp>
      <p:sp>
        <p:nvSpPr>
          <p:cNvPr id="4" name="TextBox 3">
            <a:extLst>
              <a:ext uri="{FF2B5EF4-FFF2-40B4-BE49-F238E27FC236}">
                <a16:creationId xmlns:a16="http://schemas.microsoft.com/office/drawing/2014/main" id="{2A60253D-655E-2A66-50E3-CEBB433CBEED}"/>
              </a:ext>
            </a:extLst>
          </p:cNvPr>
          <p:cNvSpPr txBox="1">
            <a:spLocks/>
          </p:cNvSpPr>
          <p:nvPr/>
        </p:nvSpPr>
        <p:spPr>
          <a:xfrm>
            <a:off x="479207" y="3548884"/>
            <a:ext cx="11169708" cy="138499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Arial"/>
              </a:rPr>
              <a:t>Finance and financing as part of objective setting, contracting and processes</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Arial"/>
              </a:rPr>
              <a:t>Quality assurance for establishing standards and specification, supplier evaluation / selection, monitoring and complaints management</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Arial"/>
              </a:rPr>
              <a:t>Client interface with member states t0 ensure communication and timely information flow throughout the process</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Arial"/>
              </a:rPr>
              <a:t>Governance to frame the full procurement process, objective setting, key decision points and internal controls</a:t>
            </a:r>
            <a:endPar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endParaRPr kumimoji="0" lang="en-US" sz="14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p:sp>
        <p:nvSpPr>
          <p:cNvPr id="7" name="TextBox 6">
            <a:extLst>
              <a:ext uri="{FF2B5EF4-FFF2-40B4-BE49-F238E27FC236}">
                <a16:creationId xmlns:a16="http://schemas.microsoft.com/office/drawing/2014/main" id="{460BC73C-1B3B-ACEE-AC5B-015B02926598}"/>
              </a:ext>
            </a:extLst>
          </p:cNvPr>
          <p:cNvSpPr txBox="1">
            <a:spLocks/>
          </p:cNvSpPr>
          <p:nvPr/>
        </p:nvSpPr>
        <p:spPr>
          <a:xfrm>
            <a:off x="479207" y="3212731"/>
            <a:ext cx="2457449" cy="20673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Interdependencies </a:t>
            </a:r>
          </a:p>
        </p:txBody>
      </p:sp>
      <p:cxnSp>
        <p:nvCxnSpPr>
          <p:cNvPr id="8" name="Straight Connector 7">
            <a:extLst>
              <a:ext uri="{FF2B5EF4-FFF2-40B4-BE49-F238E27FC236}">
                <a16:creationId xmlns:a16="http://schemas.microsoft.com/office/drawing/2014/main" id="{161772F9-0D3F-3A47-1E0D-9A1D783F72BB}"/>
              </a:ext>
            </a:extLst>
          </p:cNvPr>
          <p:cNvCxnSpPr>
            <a:cxnSpLocks/>
          </p:cNvCxnSpPr>
          <p:nvPr/>
        </p:nvCxnSpPr>
        <p:spPr>
          <a:xfrm flipV="1">
            <a:off x="489480" y="3476326"/>
            <a:ext cx="11331506" cy="16041"/>
          </a:xfrm>
          <a:prstGeom prst="line">
            <a:avLst/>
          </a:prstGeom>
          <a:ln w="1270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Subtitle 16">
            <a:extLst>
              <a:ext uri="{FF2B5EF4-FFF2-40B4-BE49-F238E27FC236}">
                <a16:creationId xmlns:a16="http://schemas.microsoft.com/office/drawing/2014/main" id="{8BC03283-3B51-109C-5062-048170FD1024}"/>
              </a:ext>
            </a:extLst>
          </p:cNvPr>
          <p:cNvSpPr>
            <a:spLocks noGrp="1"/>
          </p:cNvSpPr>
          <p:nvPr>
            <p:ph type="subTitle" idx="1"/>
          </p:nvPr>
        </p:nvSpPr>
        <p:spPr>
          <a:xfrm>
            <a:off x="513989" y="963445"/>
            <a:ext cx="8559767" cy="246221"/>
          </a:xfrm>
        </p:spPr>
        <p:txBody>
          <a:bodyPr/>
          <a:lstStyle/>
          <a:p>
            <a:r>
              <a:rPr lang="en-US"/>
              <a:t>Summary, Interdependencies and Critical Success Factors</a:t>
            </a:r>
          </a:p>
        </p:txBody>
      </p:sp>
      <p:sp>
        <p:nvSpPr>
          <p:cNvPr id="11" name="Text Placeholder 10">
            <a:extLst>
              <a:ext uri="{FF2B5EF4-FFF2-40B4-BE49-F238E27FC236}">
                <a16:creationId xmlns:a16="http://schemas.microsoft.com/office/drawing/2014/main" id="{EC44679A-0FDC-6CD1-95FC-BC9547E3120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1908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52928-0B2B-D89B-F4E8-5CCA3079E5C6}"/>
              </a:ext>
            </a:extLst>
          </p:cNvPr>
          <p:cNvSpPr>
            <a:spLocks noGrp="1"/>
          </p:cNvSpPr>
          <p:nvPr>
            <p:ph type="title"/>
          </p:nvPr>
        </p:nvSpPr>
        <p:spPr>
          <a:xfrm>
            <a:off x="692684" y="906082"/>
            <a:ext cx="5065776" cy="769441"/>
          </a:xfrm>
        </p:spPr>
        <p:txBody>
          <a:bodyPr/>
          <a:lstStyle/>
          <a:p>
            <a:pPr marR="0" lvl="0">
              <a:lnSpc>
                <a:spcPct val="115000"/>
              </a:lnSpc>
              <a:spcBef>
                <a:spcPts val="1200"/>
              </a:spcBef>
              <a:spcAft>
                <a:spcPts val="0"/>
              </a:spcAft>
            </a:pPr>
            <a:r>
              <a:rPr lang="en-GB" sz="2000" b="1" kern="0" dirty="0">
                <a:effectLst/>
                <a:latin typeface="Arial" panose="020B0604020202020204" pitchFamily="34" charset="0"/>
                <a:ea typeface="DengXian Light" panose="02010600030101010101" pitchFamily="2" charset="-122"/>
                <a:cs typeface="Times New Roman" panose="02020603050405020304" pitchFamily="18" charset="0"/>
              </a:rPr>
              <a:t>Strategic agenda and the African Union’s vision for a pooled procurement mechanism</a:t>
            </a:r>
            <a:endParaRPr lang="en-US" sz="2000" b="1" kern="0" dirty="0">
              <a:effectLst/>
              <a:latin typeface="Calibri Light" panose="020F0302020204030204" pitchFamily="34" charset="0"/>
              <a:ea typeface="DengXian Light"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3258BFCF-CDB3-8B23-A6EF-B8E2898A9B9C}"/>
              </a:ext>
            </a:extLst>
          </p:cNvPr>
          <p:cNvSpPr txBox="1"/>
          <p:nvPr/>
        </p:nvSpPr>
        <p:spPr>
          <a:xfrm>
            <a:off x="553100" y="1868906"/>
            <a:ext cx="5344944" cy="4524315"/>
          </a:xfrm>
          <a:prstGeom prst="rect">
            <a:avLst/>
          </a:prstGeom>
          <a:noFill/>
          <a:ln w="6350">
            <a:noFill/>
            <a:miter lim="800000"/>
          </a:ln>
        </p:spPr>
        <p:txBody>
          <a:bodyPr wrap="square">
            <a:spAutoFit/>
          </a:bodyPr>
          <a:lstStyle/>
          <a:p>
            <a:pPr marL="457200" indent="-457200" algn="just">
              <a:buFont typeface="Arial" panose="020B0604020202020204" pitchFamily="34" charset="0"/>
              <a:buChar char="•"/>
            </a:pPr>
            <a:r>
              <a:rPr lang="en-US" sz="1800" dirty="0">
                <a:effectLst/>
                <a:latin typeface="Arial" panose="020B0604020202020204" pitchFamily="34" charset="0"/>
              </a:rPr>
              <a:t>The Committee of the Heads of State and Government meeting on Africa CDC on 13th February 2024 recommended the adoption of AMSP as the continental pooled procurement mechanism under the leadership of Africa CDC with support from </a:t>
            </a:r>
            <a:r>
              <a:rPr lang="en-US" sz="1800" dirty="0" err="1">
                <a:effectLst/>
                <a:latin typeface="Arial" panose="020B0604020202020204" pitchFamily="34" charset="0"/>
              </a:rPr>
              <a:t>Afreximbank</a:t>
            </a:r>
            <a:r>
              <a:rPr lang="en-US" sz="1800" dirty="0">
                <a:effectLst/>
                <a:latin typeface="Arial" panose="020B0604020202020204" pitchFamily="34" charset="0"/>
              </a:rPr>
              <a:t> and UNECA</a:t>
            </a:r>
            <a:r>
              <a:rPr lang="en-US" sz="1800" dirty="0">
                <a:latin typeface="Arial" panose="020B0604020202020204" pitchFamily="34" charset="0"/>
              </a:rPr>
              <a:t> and re</a:t>
            </a:r>
            <a:r>
              <a:rPr lang="en-US" sz="1800" dirty="0">
                <a:effectLst/>
                <a:latin typeface="Arial" panose="020B0604020202020204" pitchFamily="34" charset="0"/>
              </a:rPr>
              <a:t>port back to the African </a:t>
            </a:r>
            <a:r>
              <a:rPr lang="en-ZA" sz="1800" dirty="0">
                <a:effectLst/>
                <a:latin typeface="Arial" panose="020B0604020202020204" pitchFamily="34" charset="0"/>
                <a:ea typeface="Times New Roman" panose="02020603050405020304" pitchFamily="18" charset="0"/>
              </a:rPr>
              <a:t>Union Assembly of Heads of State and Government</a:t>
            </a:r>
            <a:r>
              <a:rPr lang="en-US" sz="1800" dirty="0">
                <a:latin typeface="Arial" panose="020B0604020202020204" pitchFamily="34" charset="0"/>
                <a:ea typeface="Times New Roman" panose="02020603050405020304" pitchFamily="18" charset="0"/>
              </a:rPr>
              <a:t>.</a:t>
            </a:r>
          </a:p>
          <a:p>
            <a:pPr algn="just"/>
            <a:endParaRPr lang="en-US" sz="1800" dirty="0">
              <a:latin typeface="Arial" panose="020B0604020202020204" pitchFamily="34" charset="0"/>
              <a:ea typeface="Times New Roman" panose="02020603050405020304" pitchFamily="18" charset="0"/>
            </a:endParaRPr>
          </a:p>
          <a:p>
            <a:pPr marL="457200" indent="-457200" algn="just">
              <a:buFont typeface="Arial" panose="020B0604020202020204" pitchFamily="34" charset="0"/>
              <a:buChar char="•"/>
            </a:pPr>
            <a:r>
              <a:rPr lang="en-ZA" sz="1800" dirty="0">
                <a:solidFill>
                  <a:srgbClr val="212121"/>
                </a:solidFill>
                <a:effectLst/>
                <a:latin typeface="Arial" panose="020B0604020202020204" pitchFamily="34" charset="0"/>
                <a:ea typeface="Times New Roman" panose="02020603050405020304" pitchFamily="18" charset="0"/>
              </a:rPr>
              <a:t>37</a:t>
            </a:r>
            <a:r>
              <a:rPr lang="en-ZA" sz="1800" baseline="30000" dirty="0">
                <a:solidFill>
                  <a:srgbClr val="212121"/>
                </a:solidFill>
                <a:effectLst/>
                <a:latin typeface="Arial" panose="020B0604020202020204" pitchFamily="34" charset="0"/>
                <a:ea typeface="Times New Roman" panose="02020603050405020304" pitchFamily="18" charset="0"/>
              </a:rPr>
              <a:t>th</a:t>
            </a:r>
            <a:r>
              <a:rPr lang="en-ZA" sz="1800" dirty="0">
                <a:solidFill>
                  <a:srgbClr val="212121"/>
                </a:solidFill>
                <a:effectLst/>
                <a:latin typeface="Arial" panose="020B0604020202020204" pitchFamily="34" charset="0"/>
                <a:ea typeface="Times New Roman" panose="02020603050405020304" pitchFamily="18" charset="0"/>
              </a:rPr>
              <a:t> Ordinary Session of the Assembly of the Union, (18</a:t>
            </a:r>
            <a:r>
              <a:rPr lang="en-ZA" sz="1800" baseline="30000" dirty="0">
                <a:solidFill>
                  <a:srgbClr val="212121"/>
                </a:solidFill>
                <a:effectLst/>
                <a:latin typeface="Arial" panose="020B0604020202020204" pitchFamily="34" charset="0"/>
                <a:ea typeface="Times New Roman" panose="02020603050405020304" pitchFamily="18" charset="0"/>
              </a:rPr>
              <a:t>th</a:t>
            </a:r>
            <a:r>
              <a:rPr lang="en-ZA" sz="1800" dirty="0">
                <a:solidFill>
                  <a:srgbClr val="212121"/>
                </a:solidFill>
                <a:effectLst/>
                <a:latin typeface="Arial" panose="020B0604020202020204" pitchFamily="34" charset="0"/>
                <a:ea typeface="Times New Roman" panose="02020603050405020304" pitchFamily="18" charset="0"/>
              </a:rPr>
              <a:t> February 2024), the AU endorsed that a </a:t>
            </a:r>
            <a:r>
              <a:rPr lang="en-ZA" sz="1800" dirty="0">
                <a:effectLst/>
                <a:latin typeface="Arial" panose="020B0604020202020204" pitchFamily="34" charset="0"/>
                <a:ea typeface="Times New Roman" panose="02020603050405020304" pitchFamily="18" charset="0"/>
              </a:rPr>
              <a:t>pooled procurement mechanism (PPM) be established and urged </a:t>
            </a:r>
            <a:r>
              <a:rPr lang="en-ZA" sz="1800" dirty="0">
                <a:solidFill>
                  <a:srgbClr val="000000"/>
                </a:solidFill>
                <a:effectLst/>
                <a:latin typeface="Arial" panose="020B0604020202020204" pitchFamily="34" charset="0"/>
                <a:ea typeface="Times New Roman" panose="02020603050405020304" pitchFamily="18" charset="0"/>
              </a:rPr>
              <a:t>Africa CDC</a:t>
            </a:r>
            <a:r>
              <a:rPr lang="en-ZA" sz="1800" b="1" dirty="0">
                <a:solidFill>
                  <a:srgbClr val="000000"/>
                </a:solidFill>
                <a:effectLst/>
                <a:latin typeface="Arial" panose="020B0604020202020204" pitchFamily="34" charset="0"/>
                <a:ea typeface="Times New Roman" panose="02020603050405020304" pitchFamily="18" charset="0"/>
              </a:rPr>
              <a:t> </a:t>
            </a:r>
            <a:r>
              <a:rPr lang="en-ZA" sz="1800" dirty="0">
                <a:solidFill>
                  <a:srgbClr val="000000"/>
                </a:solidFill>
                <a:effectLst/>
                <a:latin typeface="Arial" panose="020B0604020202020204" pitchFamily="34" charset="0"/>
                <a:ea typeface="Times New Roman" panose="02020603050405020304" pitchFamily="18" charset="0"/>
              </a:rPr>
              <a:t>to immediately put in place the modalities for full implementation. </a:t>
            </a:r>
            <a:endParaRPr lang="en-US" sz="1800" dirty="0">
              <a:effectLst/>
              <a:latin typeface="Arial" panose="020B0604020202020204" pitchFamily="34" charset="0"/>
            </a:endParaRPr>
          </a:p>
          <a:p>
            <a:pPr marL="457200" indent="-457200">
              <a:buFont typeface="Arial" panose="020B0604020202020204" pitchFamily="34" charset="0"/>
              <a:buChar char="•"/>
            </a:pPr>
            <a:endParaRPr lang="en-US" sz="1800" dirty="0">
              <a:effectLst/>
              <a:latin typeface="Arial" panose="020B0604020202020204" pitchFamily="34" charset="0"/>
            </a:endParaRPr>
          </a:p>
        </p:txBody>
      </p:sp>
      <p:sp>
        <p:nvSpPr>
          <p:cNvPr id="3" name="Text Box 1">
            <a:extLst>
              <a:ext uri="{FF2B5EF4-FFF2-40B4-BE49-F238E27FC236}">
                <a16:creationId xmlns:a16="http://schemas.microsoft.com/office/drawing/2014/main" id="{E8CA77E8-C9BB-3CE4-C30F-7B840C4929CE}"/>
              </a:ext>
            </a:extLst>
          </p:cNvPr>
          <p:cNvSpPr txBox="1"/>
          <p:nvPr/>
        </p:nvSpPr>
        <p:spPr>
          <a:xfrm>
            <a:off x="7202497" y="1463889"/>
            <a:ext cx="4296819" cy="4627422"/>
          </a:xfrm>
          <a:prstGeom prst="rect">
            <a:avLst/>
          </a:prstGeom>
          <a:solidFill>
            <a:schemeClr val="accent4">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07000"/>
              </a:lnSpc>
              <a:spcBef>
                <a:spcPts val="0"/>
              </a:spcBef>
              <a:spcAft>
                <a:spcPts val="900"/>
              </a:spcAft>
            </a:pPr>
            <a:r>
              <a:rPr lang="en-GB" sz="1000" b="1" dirty="0">
                <a:effectLst/>
                <a:latin typeface="Arial (Body)"/>
                <a:ea typeface="Times New Roman" panose="02020603050405020304" pitchFamily="18" charset="0"/>
                <a:cs typeface="Times New Roman" panose="02020603050405020304" pitchFamily="18" charset="0"/>
              </a:rPr>
              <a:t>AU decisions and policies related to an African PPM </a:t>
            </a:r>
            <a:endParaRPr lang="en-US" sz="1000" dirty="0">
              <a:effectLst/>
              <a:latin typeface="Arial (Body)"/>
              <a:ea typeface="Times New Roman" panose="02020603050405020304" pitchFamily="18" charset="0"/>
              <a:cs typeface="Times New Roman" panose="02020603050405020304" pitchFamily="18" charset="0"/>
            </a:endParaRPr>
          </a:p>
          <a:p>
            <a:pPr marL="228600" marR="0" indent="-228600" algn="just">
              <a:lnSpc>
                <a:spcPct val="107000"/>
              </a:lnSpc>
              <a:spcBef>
                <a:spcPts val="0"/>
              </a:spcBef>
              <a:spcAft>
                <a:spcPts val="0"/>
              </a:spcAft>
            </a:pPr>
            <a:r>
              <a:rPr lang="en-GB" sz="1000" dirty="0">
                <a:effectLst/>
                <a:latin typeface="Arial (Body)"/>
                <a:ea typeface="Times New Roman" panose="02020603050405020304" pitchFamily="18" charset="0"/>
                <a:cs typeface="Times New Roman" panose="02020603050405020304" pitchFamily="18" charset="0"/>
              </a:rPr>
              <a:t>RECALLS the pivotal role that Africa CDC working with African Export-Import Bank (Afreximbank), UNECA and the Covid-19 Special Envoy played through the African Medical Supplies Platform (AMSP) in facilitating access to essential medical supplies during the COVID-19 Pandemic and acknowledges the valuable lessons learnt for a continental pool procured mechanism </a:t>
            </a:r>
            <a:r>
              <a:rPr lang="en-GB" sz="1000" i="1" dirty="0">
                <a:effectLst/>
                <a:latin typeface="Arial (Body)"/>
                <a:ea typeface="Times New Roman" panose="02020603050405020304" pitchFamily="18" charset="0"/>
                <a:cs typeface="Times New Roman" panose="02020603050405020304" pitchFamily="18" charset="0"/>
              </a:rPr>
              <a:t>(Committee of Heads of State and Government for Africa CDC, 13</a:t>
            </a:r>
            <a:r>
              <a:rPr lang="en-GB" sz="1000" i="1" baseline="30000" dirty="0">
                <a:effectLst/>
                <a:latin typeface="Arial (Body)"/>
                <a:ea typeface="Times New Roman" panose="02020603050405020304" pitchFamily="18" charset="0"/>
                <a:cs typeface="Times New Roman" panose="02020603050405020304" pitchFamily="18" charset="0"/>
              </a:rPr>
              <a:t>th</a:t>
            </a:r>
            <a:r>
              <a:rPr lang="en-GB" sz="1000" i="1" dirty="0">
                <a:effectLst/>
                <a:latin typeface="Arial (Body)"/>
                <a:ea typeface="Times New Roman" panose="02020603050405020304" pitchFamily="18" charset="0"/>
                <a:cs typeface="Times New Roman" panose="02020603050405020304" pitchFamily="18" charset="0"/>
              </a:rPr>
              <a:t> February 2024</a:t>
            </a:r>
            <a:r>
              <a:rPr lang="en-GB" sz="1000" dirty="0">
                <a:effectLst/>
                <a:latin typeface="Arial (Body)"/>
                <a:ea typeface="Times New Roman" panose="02020603050405020304" pitchFamily="18" charset="0"/>
                <a:cs typeface="Times New Roman" panose="02020603050405020304" pitchFamily="18" charset="0"/>
              </a:rPr>
              <a:t>).</a:t>
            </a:r>
            <a:endParaRPr lang="en-US" sz="1000" dirty="0">
              <a:effectLst/>
              <a:latin typeface="Calibri" panose="020F0502020204030204" pitchFamily="34" charset="0"/>
              <a:ea typeface="DengXian" panose="02010600030101010101" pitchFamily="2" charset="-122"/>
              <a:cs typeface="Times New Roman" panose="02020603050405020304" pitchFamily="18" charset="0"/>
            </a:endParaRPr>
          </a:p>
          <a:p>
            <a:pPr marL="228600" marR="0" indent="-228600" algn="just">
              <a:lnSpc>
                <a:spcPct val="107000"/>
              </a:lnSpc>
              <a:spcBef>
                <a:spcPts val="0"/>
              </a:spcBef>
              <a:spcAft>
                <a:spcPts val="0"/>
              </a:spcAft>
            </a:pPr>
            <a:r>
              <a:rPr lang="en-GB" sz="1000" dirty="0">
                <a:effectLst/>
                <a:latin typeface="Arial" panose="020B0604020202020204" pitchFamily="34" charset="0"/>
                <a:ea typeface="Arial" panose="020B0604020202020204" pitchFamily="34" charset="0"/>
                <a:cs typeface="Times New Roman" panose="02020603050405020304" pitchFamily="18" charset="0"/>
              </a:rPr>
              <a:t>ADOPTS the AMSP as the continental pooled procurement mechanism under the leadership of Africa CDC with support from Afreximbank and UNECA in improving affordability, availability, and equitable access to essential medical supplies across the continent </a:t>
            </a:r>
            <a:r>
              <a:rPr lang="en-GB" sz="1000" i="1" dirty="0">
                <a:effectLst/>
                <a:latin typeface="Arial (Body)"/>
                <a:ea typeface="Times New Roman" panose="02020603050405020304" pitchFamily="18" charset="0"/>
                <a:cs typeface="Times New Roman" panose="02020603050405020304" pitchFamily="18" charset="0"/>
              </a:rPr>
              <a:t>(Committee of Heads of State and Government for Africa CDC, 13</a:t>
            </a:r>
            <a:r>
              <a:rPr lang="en-GB" sz="1000" i="1" baseline="30000" dirty="0">
                <a:effectLst/>
                <a:latin typeface="Arial (Body)"/>
                <a:ea typeface="Times New Roman" panose="02020603050405020304" pitchFamily="18" charset="0"/>
                <a:cs typeface="Times New Roman" panose="02020603050405020304" pitchFamily="18" charset="0"/>
              </a:rPr>
              <a:t>th</a:t>
            </a:r>
            <a:r>
              <a:rPr lang="en-GB" sz="1000" i="1" dirty="0">
                <a:effectLst/>
                <a:latin typeface="Arial (Body)"/>
                <a:ea typeface="Times New Roman" panose="02020603050405020304" pitchFamily="18" charset="0"/>
                <a:cs typeface="Times New Roman" panose="02020603050405020304" pitchFamily="18" charset="0"/>
              </a:rPr>
              <a:t> February 2024).</a:t>
            </a:r>
            <a:endParaRPr lang="en-US" sz="1000" dirty="0">
              <a:effectLst/>
              <a:latin typeface="Calibri" panose="020F0502020204030204" pitchFamily="34" charset="0"/>
              <a:ea typeface="DengXian" panose="02010600030101010101" pitchFamily="2" charset="-122"/>
              <a:cs typeface="Times New Roman" panose="02020603050405020304" pitchFamily="18" charset="0"/>
            </a:endParaRPr>
          </a:p>
          <a:p>
            <a:pPr marL="228600" marR="0" indent="-228600" algn="just">
              <a:lnSpc>
                <a:spcPct val="107000"/>
              </a:lnSpc>
              <a:spcBef>
                <a:spcPts val="0"/>
              </a:spcBef>
            </a:pPr>
            <a:r>
              <a:rPr lang="en-GB" sz="1000" dirty="0">
                <a:solidFill>
                  <a:srgbClr val="000000"/>
                </a:solidFill>
                <a:effectLst/>
                <a:latin typeface="Arial" panose="020B0604020202020204" pitchFamily="34" charset="0"/>
                <a:ea typeface="DengXian" panose="02010600030101010101" pitchFamily="2" charset="-122"/>
                <a:cs typeface="Times New Roman" panose="02020603050405020304" pitchFamily="18" charset="0"/>
              </a:rPr>
              <a:t>DIRECTS Africa CDC to upgrade PAVM to Platform for Harmonized African Health Manufacturing (PHAHM) to respond to the call of the New Public Health Order for expansion of local manufacturing of all medical countermeasures (vaccines, therapeutics, diagnostics, and others) towards building a self-sufficient healthcare manufacturing sector within Africa </a:t>
            </a:r>
            <a:r>
              <a:rPr lang="en-GB" sz="1000" i="1" dirty="0">
                <a:effectLst/>
                <a:latin typeface="Arial (Body)"/>
                <a:ea typeface="Times New Roman" panose="02020603050405020304" pitchFamily="18" charset="0"/>
                <a:cs typeface="Times New Roman" panose="02020603050405020304" pitchFamily="18" charset="0"/>
              </a:rPr>
              <a:t>(Committee of Heads of State and Government for Africa CDC, 13</a:t>
            </a:r>
            <a:r>
              <a:rPr lang="en-GB" sz="1000" i="1" baseline="30000" dirty="0">
                <a:effectLst/>
                <a:latin typeface="Arial (Body)"/>
                <a:ea typeface="Times New Roman" panose="02020603050405020304" pitchFamily="18" charset="0"/>
                <a:cs typeface="Times New Roman" panose="02020603050405020304" pitchFamily="18" charset="0"/>
              </a:rPr>
              <a:t>th</a:t>
            </a:r>
            <a:r>
              <a:rPr lang="en-GB" sz="1000" i="1" dirty="0">
                <a:effectLst/>
                <a:latin typeface="Arial (Body)"/>
                <a:ea typeface="Times New Roman" panose="02020603050405020304" pitchFamily="18" charset="0"/>
                <a:cs typeface="Times New Roman" panose="02020603050405020304" pitchFamily="18" charset="0"/>
              </a:rPr>
              <a:t> February 2024).</a:t>
            </a:r>
            <a:endParaRPr lang="en-US" sz="1000" dirty="0">
              <a:effectLst/>
              <a:latin typeface="Calibri" panose="020F0502020204030204" pitchFamily="34" charset="0"/>
              <a:ea typeface="DengXian" panose="02010600030101010101" pitchFamily="2" charset="-122"/>
              <a:cs typeface="Times New Roman" panose="02020603050405020304" pitchFamily="18" charset="0"/>
            </a:endParaRPr>
          </a:p>
          <a:p>
            <a:pPr marL="226695" marR="0" indent="-226695" algn="just">
              <a:lnSpc>
                <a:spcPct val="107000"/>
              </a:lnSpc>
              <a:spcAft>
                <a:spcPts val="0"/>
              </a:spcAft>
            </a:pPr>
            <a:r>
              <a:rPr lang="en-GB" sz="1000" dirty="0">
                <a:solidFill>
                  <a:srgbClr val="000000"/>
                </a:solidFill>
                <a:effectLst/>
                <a:latin typeface="Arial (Body)"/>
                <a:ea typeface="Times New Roman" panose="02020603050405020304" pitchFamily="18" charset="0"/>
                <a:cs typeface="Times New Roman" panose="02020603050405020304" pitchFamily="18" charset="0"/>
              </a:rPr>
              <a:t>Alignment with AU financial rules and regulations and international best practices that guarantee Fairness, integrity, and transparency; Effective competition; Efficiency and economy; Value for money; Objectives of the AU; Segregation of duties; and Transparency, accountability, and ethics. </a:t>
            </a:r>
            <a:r>
              <a:rPr lang="en-GB" sz="1000" i="1" dirty="0">
                <a:solidFill>
                  <a:srgbClr val="000000"/>
                </a:solidFill>
                <a:effectLst/>
                <a:latin typeface="Arial (Body)"/>
                <a:ea typeface="Times New Roman" panose="02020603050405020304" pitchFamily="18" charset="0"/>
                <a:cs typeface="Times New Roman" panose="02020603050405020304" pitchFamily="18" charset="0"/>
              </a:rPr>
              <a:t>Africa Union, Procurement Manual, Version 2.0, July 2016</a:t>
            </a:r>
            <a:endParaRPr lang="en-US" sz="1000" dirty="0">
              <a:effectLst/>
              <a:latin typeface="Arial (Body)"/>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095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94E7F29-89AE-0B49-02C3-42C25CD780CD}"/>
              </a:ext>
            </a:extLst>
          </p:cNvPr>
          <p:cNvSpPr/>
          <p:nvPr>
            <p:custDataLst>
              <p:tags r:id="rId1"/>
            </p:custDataLst>
          </p:nvPr>
        </p:nvSpPr>
        <p:spPr>
          <a:xfrm>
            <a:off x="577780" y="3418687"/>
            <a:ext cx="2021714" cy="720103"/>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83949" y="0"/>
                </a:lnTo>
                <a:lnTo>
                  <a:pt x="1828800" y="457200"/>
                </a:lnTo>
                <a:lnTo>
                  <a:pt x="1683949" y="914400"/>
                </a:lnTo>
                <a:lnTo>
                  <a:pt x="0" y="914400"/>
                </a:lnTo>
                <a:lnTo>
                  <a:pt x="144851" y="457200"/>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sym typeface="Arial"/>
            </a:endParaRPr>
          </a:p>
        </p:txBody>
      </p:sp>
      <p:graphicFrame>
        <p:nvGraphicFramePr>
          <p:cNvPr id="35" name="Object 6" hidden="1">
            <a:extLst>
              <a:ext uri="{FF2B5EF4-FFF2-40B4-BE49-F238E27FC236}">
                <a16:creationId xmlns:a16="http://schemas.microsoft.com/office/drawing/2014/main" id="{3EBA900A-73DC-819F-805E-5E1429FE106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7" imgW="395" imgH="396" progId="TCLayout.ActiveDocument.1">
                  <p:embed/>
                </p:oleObj>
              </mc:Choice>
              <mc:Fallback>
                <p:oleObj name="think-cell Slide" r:id="rId47" imgW="395" imgH="396" progId="TCLayout.ActiveDocument.1">
                  <p:embed/>
                  <p:pic>
                    <p:nvPicPr>
                      <p:cNvPr id="35" name="Object 6" hidden="1">
                        <a:extLst>
                          <a:ext uri="{FF2B5EF4-FFF2-40B4-BE49-F238E27FC236}">
                            <a16:creationId xmlns:a16="http://schemas.microsoft.com/office/drawing/2014/main" id="{3EBA900A-73DC-819F-805E-5E1429FE1069}"/>
                          </a:ext>
                        </a:extLst>
                      </p:cNvPr>
                      <p:cNvPicPr/>
                      <p:nvPr/>
                    </p:nvPicPr>
                    <p:blipFill>
                      <a:blip r:embed="rId48"/>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477FE50B-4A2E-F73D-3EA5-F0D43A65AE74}"/>
              </a:ext>
            </a:extLst>
          </p:cNvPr>
          <p:cNvSpPr>
            <a:spLocks noGrp="1"/>
          </p:cNvSpPr>
          <p:nvPr>
            <p:ph type="title"/>
            <p:custDataLst>
              <p:tags r:id="rId3"/>
            </p:custDataLst>
          </p:nvPr>
        </p:nvSpPr>
        <p:spPr>
          <a:xfrm>
            <a:off x="526705" y="300312"/>
            <a:ext cx="7199975" cy="76944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GB" dirty="0"/>
              <a:t>Mapping of PPM Transactions &amp; Engagement with MS </a:t>
            </a:r>
            <a:endParaRPr lang="en-US" dirty="0"/>
          </a:p>
        </p:txBody>
      </p:sp>
      <p:grpSp>
        <p:nvGrpSpPr>
          <p:cNvPr id="23" name="Group 22">
            <a:extLst>
              <a:ext uri="{FF2B5EF4-FFF2-40B4-BE49-F238E27FC236}">
                <a16:creationId xmlns:a16="http://schemas.microsoft.com/office/drawing/2014/main" id="{EE73BD66-4591-AD99-FF7C-079F8A61AC65}"/>
              </a:ext>
            </a:extLst>
          </p:cNvPr>
          <p:cNvGrpSpPr/>
          <p:nvPr>
            <p:custDataLst>
              <p:tags r:id="rId4"/>
            </p:custDataLst>
          </p:nvPr>
        </p:nvGrpSpPr>
        <p:grpSpPr>
          <a:xfrm>
            <a:off x="554734" y="5583848"/>
            <a:ext cx="2294927" cy="914996"/>
            <a:chOff x="554734" y="5292521"/>
            <a:chExt cx="2465412" cy="907016"/>
          </a:xfrm>
          <a:solidFill>
            <a:schemeClr val="accent1"/>
          </a:solidFill>
        </p:grpSpPr>
        <p:sp>
          <p:nvSpPr>
            <p:cNvPr id="36" name="Freeform: Shape 35">
              <a:extLst>
                <a:ext uri="{FF2B5EF4-FFF2-40B4-BE49-F238E27FC236}">
                  <a16:creationId xmlns:a16="http://schemas.microsoft.com/office/drawing/2014/main" id="{29E8B72B-EC52-C6B6-9CEE-946D93F30397}"/>
                </a:ext>
              </a:extLst>
            </p:cNvPr>
            <p:cNvSpPr/>
            <p:nvPr>
              <p:custDataLst>
                <p:tags r:id="rId43"/>
              </p:custDataLst>
            </p:nvPr>
          </p:nvSpPr>
          <p:spPr>
            <a:xfrm>
              <a:off x="554734" y="5292521"/>
              <a:ext cx="2465412" cy="907016"/>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3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3 w 1828800"/>
                <a:gd name="connsiteY1" fmla="*/ 0 h 914400"/>
                <a:gd name="connsiteX2" fmla="*/ 1828800 w 1828800"/>
                <a:gd name="connsiteY2" fmla="*/ 457200 h 914400"/>
                <a:gd name="connsiteX3" fmla="*/ 1763483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3 w 1828800"/>
                <a:gd name="connsiteY1" fmla="*/ 0 h 914400"/>
                <a:gd name="connsiteX2" fmla="*/ 1828800 w 1828800"/>
                <a:gd name="connsiteY2" fmla="*/ 457200 h 914400"/>
                <a:gd name="connsiteX3" fmla="*/ 176348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3 w 1828800"/>
                <a:gd name="connsiteY1" fmla="*/ 0 h 914400"/>
                <a:gd name="connsiteX2" fmla="*/ 1828800 w 1828800"/>
                <a:gd name="connsiteY2" fmla="*/ 457200 h 914400"/>
                <a:gd name="connsiteX3" fmla="*/ 176348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3 w 1828800"/>
                <a:gd name="connsiteY1" fmla="*/ 0 h 914400"/>
                <a:gd name="connsiteX2" fmla="*/ 1828800 w 1828800"/>
                <a:gd name="connsiteY2" fmla="*/ 457200 h 914400"/>
                <a:gd name="connsiteX3" fmla="*/ 176348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3 w 1828800"/>
                <a:gd name="connsiteY1" fmla="*/ 0 h 914400"/>
                <a:gd name="connsiteX2" fmla="*/ 1828800 w 1828800"/>
                <a:gd name="connsiteY2" fmla="*/ 457200 h 914400"/>
                <a:gd name="connsiteX3" fmla="*/ 1763483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3 w 1828800"/>
                <a:gd name="connsiteY1" fmla="*/ 0 h 914400"/>
                <a:gd name="connsiteX2" fmla="*/ 1828800 w 1828800"/>
                <a:gd name="connsiteY2" fmla="*/ 457200 h 914400"/>
                <a:gd name="connsiteX3" fmla="*/ 1763483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3 w 1828800"/>
                <a:gd name="connsiteY1" fmla="*/ 0 h 914400"/>
                <a:gd name="connsiteX2" fmla="*/ 1828800 w 1828800"/>
                <a:gd name="connsiteY2" fmla="*/ 457200 h 914400"/>
                <a:gd name="connsiteX3" fmla="*/ 1763483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3 w 1828800"/>
                <a:gd name="connsiteY1" fmla="*/ 0 h 914400"/>
                <a:gd name="connsiteX2" fmla="*/ 1828800 w 1828800"/>
                <a:gd name="connsiteY2" fmla="*/ 457200 h 914400"/>
                <a:gd name="connsiteX3" fmla="*/ 176348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2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2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2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2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2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2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454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454 w 1828800"/>
                <a:gd name="connsiteY1" fmla="*/ 0 h 914400"/>
                <a:gd name="connsiteX2" fmla="*/ 1828800 w 1828800"/>
                <a:gd name="connsiteY2" fmla="*/ 457200 h 914400"/>
                <a:gd name="connsiteX3" fmla="*/ 172245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454 w 1828800"/>
                <a:gd name="connsiteY1" fmla="*/ 0 h 914400"/>
                <a:gd name="connsiteX2" fmla="*/ 1828800 w 1828800"/>
                <a:gd name="connsiteY2" fmla="*/ 457200 h 914400"/>
                <a:gd name="connsiteX3" fmla="*/ 172245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07694 w 1828800"/>
                <a:gd name="connsiteY1" fmla="*/ 0 h 914400"/>
                <a:gd name="connsiteX2" fmla="*/ 1828800 w 1828800"/>
                <a:gd name="connsiteY2" fmla="*/ 457200 h 914400"/>
                <a:gd name="connsiteX3" fmla="*/ 172245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07694 w 1828800"/>
                <a:gd name="connsiteY1" fmla="*/ 0 h 914400"/>
                <a:gd name="connsiteX2" fmla="*/ 1828800 w 1828800"/>
                <a:gd name="connsiteY2" fmla="*/ 457200 h 914400"/>
                <a:gd name="connsiteX3" fmla="*/ 170769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07694 w 1828800"/>
                <a:gd name="connsiteY1" fmla="*/ 0 h 914400"/>
                <a:gd name="connsiteX2" fmla="*/ 1828800 w 1828800"/>
                <a:gd name="connsiteY2" fmla="*/ 457200 h 914400"/>
                <a:gd name="connsiteX3" fmla="*/ 1707694 w 1828800"/>
                <a:gd name="connsiteY3" fmla="*/ 914400 h 914400"/>
                <a:gd name="connsiteX4" fmla="*/ 0 w 1828800"/>
                <a:gd name="connsiteY4" fmla="*/ 914400 h 914400"/>
                <a:gd name="connsiteX5" fmla="*/ 121106 w 1828800"/>
                <a:gd name="connsiteY5" fmla="*/ 457200 h 914400"/>
                <a:gd name="connsiteX0" fmla="*/ 0 w 1828800"/>
                <a:gd name="connsiteY0" fmla="*/ 0 h 914400"/>
                <a:gd name="connsiteX1" fmla="*/ 1707694 w 1828800"/>
                <a:gd name="connsiteY1" fmla="*/ 0 h 914400"/>
                <a:gd name="connsiteX2" fmla="*/ 1828800 w 1828800"/>
                <a:gd name="connsiteY2" fmla="*/ 457200 h 914400"/>
                <a:gd name="connsiteX3" fmla="*/ 1707694 w 1828800"/>
                <a:gd name="connsiteY3" fmla="*/ 914400 h 914400"/>
                <a:gd name="connsiteX4" fmla="*/ 0 w 1828800"/>
                <a:gd name="connsiteY4" fmla="*/ 914400 h 914400"/>
                <a:gd name="connsiteX5" fmla="*/ 121106 w 1828800"/>
                <a:gd name="connsiteY5" fmla="*/ 457200 h 914400"/>
                <a:gd name="connsiteX0" fmla="*/ 0 w 1828800"/>
                <a:gd name="connsiteY0" fmla="*/ 0 h 914400"/>
                <a:gd name="connsiteX1" fmla="*/ 1707694 w 1828800"/>
                <a:gd name="connsiteY1" fmla="*/ 0 h 914400"/>
                <a:gd name="connsiteX2" fmla="*/ 1828800 w 1828800"/>
                <a:gd name="connsiteY2" fmla="*/ 457200 h 914400"/>
                <a:gd name="connsiteX3" fmla="*/ 1707694 w 1828800"/>
                <a:gd name="connsiteY3" fmla="*/ 914400 h 914400"/>
                <a:gd name="connsiteX4" fmla="*/ 0 w 1828800"/>
                <a:gd name="connsiteY4" fmla="*/ 914400 h 914400"/>
                <a:gd name="connsiteX5" fmla="*/ 121106 w 1828800"/>
                <a:gd name="connsiteY5" fmla="*/ 457200 h 914400"/>
                <a:gd name="connsiteX0" fmla="*/ 0 w 1828800"/>
                <a:gd name="connsiteY0" fmla="*/ 0 h 914400"/>
                <a:gd name="connsiteX1" fmla="*/ 1707694 w 1828800"/>
                <a:gd name="connsiteY1" fmla="*/ 0 h 914400"/>
                <a:gd name="connsiteX2" fmla="*/ 1828800 w 1828800"/>
                <a:gd name="connsiteY2" fmla="*/ 457200 h 914400"/>
                <a:gd name="connsiteX3" fmla="*/ 170769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07694 w 1828800"/>
                <a:gd name="connsiteY1" fmla="*/ 0 h 914400"/>
                <a:gd name="connsiteX2" fmla="*/ 1828800 w 1828800"/>
                <a:gd name="connsiteY2" fmla="*/ 457200 h 914400"/>
                <a:gd name="connsiteX3" fmla="*/ 170769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07694 w 1828800"/>
                <a:gd name="connsiteY1" fmla="*/ 0 h 914400"/>
                <a:gd name="connsiteX2" fmla="*/ 1828800 w 1828800"/>
                <a:gd name="connsiteY2" fmla="*/ 457200 h 914400"/>
                <a:gd name="connsiteX3" fmla="*/ 1707694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07694" y="0"/>
                  </a:lnTo>
                  <a:lnTo>
                    <a:pt x="1828800" y="457200"/>
                  </a:lnTo>
                  <a:lnTo>
                    <a:pt x="1707694" y="914400"/>
                  </a:lnTo>
                  <a:lnTo>
                    <a:pt x="0" y="914400"/>
                  </a:lnTo>
                  <a:lnTo>
                    <a:pt x="0" y="457200"/>
                  </a:lnTo>
                  <a:close/>
                </a:path>
              </a:pathLst>
            </a:cu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sym typeface="Arial"/>
              </a:endParaRPr>
            </a:p>
          </p:txBody>
        </p:sp>
        <p:sp>
          <p:nvSpPr>
            <p:cNvPr id="38" name="TextBox 37">
              <a:extLst>
                <a:ext uri="{FF2B5EF4-FFF2-40B4-BE49-F238E27FC236}">
                  <a16:creationId xmlns:a16="http://schemas.microsoft.com/office/drawing/2014/main" id="{5FEFB892-5BB5-D2F6-319B-6236AD9F584B}"/>
                </a:ext>
              </a:extLst>
            </p:cNvPr>
            <p:cNvSpPr txBox="1"/>
            <p:nvPr>
              <p:custDataLst>
                <p:tags r:id="rId44"/>
              </p:custDataLst>
            </p:nvPr>
          </p:nvSpPr>
          <p:spPr>
            <a:xfrm>
              <a:off x="554734" y="5355508"/>
              <a:ext cx="1707020" cy="781042"/>
            </a:xfrm>
            <a:prstGeom prst="rect">
              <a:avLst/>
            </a:prstGeom>
            <a:noFill/>
            <a:ln>
              <a:noFill/>
            </a:ln>
          </p:spPr>
          <p:txBody>
            <a:bodyPr vert="horz"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625475"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Related Support Functions</a:t>
              </a:r>
            </a:p>
          </p:txBody>
        </p:sp>
      </p:grpSp>
      <p:sp>
        <p:nvSpPr>
          <p:cNvPr id="132" name="TextBox 131">
            <a:extLst>
              <a:ext uri="{FF2B5EF4-FFF2-40B4-BE49-F238E27FC236}">
                <a16:creationId xmlns:a16="http://schemas.microsoft.com/office/drawing/2014/main" id="{FD916C9F-C6C5-52DB-1D67-603569CACFCF}"/>
              </a:ext>
            </a:extLst>
          </p:cNvPr>
          <p:cNvSpPr txBox="1">
            <a:spLocks/>
          </p:cNvSpPr>
          <p:nvPr>
            <p:custDataLst>
              <p:tags r:id="rId5"/>
            </p:custDataLst>
          </p:nvPr>
        </p:nvSpPr>
        <p:spPr>
          <a:xfrm>
            <a:off x="2698407" y="4213657"/>
            <a:ext cx="1830675" cy="253518"/>
          </a:xfrm>
          <a:prstGeom prst="rect">
            <a:avLst/>
          </a:prstGeom>
          <a:noFill/>
          <a:ln w="19050">
            <a:noFill/>
          </a:ln>
        </p:spPr>
        <p:txBody>
          <a:bodyPr vert="horz" wrap="square" lIns="38100" tIns="38100" rIns="38100" bIns="3810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12. </a:t>
            </a: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Monitoring of international transport, by the supplier or an APPM contracted transport/shipping organization</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13. In-country logistics/services</a:t>
            </a:r>
          </a:p>
        </p:txBody>
      </p:sp>
      <p:sp>
        <p:nvSpPr>
          <p:cNvPr id="137" name="TextBox 136">
            <a:extLst>
              <a:ext uri="{FF2B5EF4-FFF2-40B4-BE49-F238E27FC236}">
                <a16:creationId xmlns:a16="http://schemas.microsoft.com/office/drawing/2014/main" id="{AF5BD2D5-6203-A0A7-8EE2-F9B01B2A5D89}"/>
              </a:ext>
            </a:extLst>
          </p:cNvPr>
          <p:cNvSpPr txBox="1">
            <a:spLocks/>
          </p:cNvSpPr>
          <p:nvPr>
            <p:custDataLst>
              <p:tags r:id="rId6"/>
            </p:custDataLst>
          </p:nvPr>
        </p:nvSpPr>
        <p:spPr>
          <a:xfrm>
            <a:off x="687513" y="2225074"/>
            <a:ext cx="1611481" cy="1046440"/>
          </a:xfrm>
          <a:prstGeom prst="rect">
            <a:avLst/>
          </a:prstGeom>
          <a:noFill/>
        </p:spPr>
        <p:txBody>
          <a:bodyPr vert="horz" wrap="square" lIns="38100" tIns="38100" rIns="38100" bIns="3810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a:rPr>
              <a:t>1. Memorandum of Understanding, or other type of agreement, to formalize collaboration, roles &amp; responsibilities between PPM and MS Client, including the GT&amp;Cs </a:t>
            </a:r>
          </a:p>
        </p:txBody>
      </p:sp>
      <p:cxnSp>
        <p:nvCxnSpPr>
          <p:cNvPr id="164" name="Straight Connector 163">
            <a:extLst>
              <a:ext uri="{FF2B5EF4-FFF2-40B4-BE49-F238E27FC236}">
                <a16:creationId xmlns:a16="http://schemas.microsoft.com/office/drawing/2014/main" id="{C3E8936C-D043-785F-7CA6-89E63B2AB794}"/>
              </a:ext>
            </a:extLst>
          </p:cNvPr>
          <p:cNvCxnSpPr>
            <a:cxnSpLocks/>
          </p:cNvCxnSpPr>
          <p:nvPr/>
        </p:nvCxnSpPr>
        <p:spPr>
          <a:xfrm>
            <a:off x="2483162" y="2140515"/>
            <a:ext cx="0" cy="965279"/>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64EF1A87-C48D-5FEF-B772-7D73C6B0C423}"/>
              </a:ext>
            </a:extLst>
          </p:cNvPr>
          <p:cNvCxnSpPr>
            <a:cxnSpLocks/>
          </p:cNvCxnSpPr>
          <p:nvPr/>
        </p:nvCxnSpPr>
        <p:spPr>
          <a:xfrm>
            <a:off x="334606" y="5474107"/>
            <a:ext cx="10720272"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A56AE61-8C46-BAE1-7AA7-56E9CAB28B08}"/>
              </a:ext>
            </a:extLst>
          </p:cNvPr>
          <p:cNvGrpSpPr/>
          <p:nvPr/>
        </p:nvGrpSpPr>
        <p:grpSpPr>
          <a:xfrm>
            <a:off x="554736" y="1383892"/>
            <a:ext cx="7766304" cy="710863"/>
            <a:chOff x="2698569" y="1556238"/>
            <a:chExt cx="8722640" cy="983279"/>
          </a:xfrm>
        </p:grpSpPr>
        <p:sp>
          <p:nvSpPr>
            <p:cNvPr id="149" name="Freeform: Shape 148">
              <a:extLst>
                <a:ext uri="{FF2B5EF4-FFF2-40B4-BE49-F238E27FC236}">
                  <a16:creationId xmlns:a16="http://schemas.microsoft.com/office/drawing/2014/main" id="{10B7C75F-89A1-63C8-6584-C3DB61D099F6}"/>
                </a:ext>
              </a:extLst>
            </p:cNvPr>
            <p:cNvSpPr/>
            <p:nvPr>
              <p:custDataLst>
                <p:tags r:id="rId35"/>
              </p:custDataLst>
            </p:nvPr>
          </p:nvSpPr>
          <p:spPr>
            <a:xfrm>
              <a:off x="2698569" y="1556238"/>
              <a:ext cx="2252140" cy="983279"/>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83949" y="0"/>
                  </a:lnTo>
                  <a:lnTo>
                    <a:pt x="1828800" y="457200"/>
                  </a:lnTo>
                  <a:lnTo>
                    <a:pt x="1683949" y="914400"/>
                  </a:lnTo>
                  <a:lnTo>
                    <a:pt x="0" y="914400"/>
                  </a:lnTo>
                  <a:lnTo>
                    <a:pt x="0" y="457200"/>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 typeface="Arial"/>
                <a:buNone/>
                <a:tabLst/>
                <a:defRPr/>
              </a:pPr>
              <a:endParaRPr kumimoji="0" lang="en-US" sz="1000" b="0" i="0" u="none" strike="noStrike" kern="1200" cap="none" spc="0" normalizeH="0" baseline="0" noProof="0" err="1">
                <a:ln>
                  <a:noFill/>
                </a:ln>
                <a:solidFill>
                  <a:srgbClr val="FFFFFF"/>
                </a:solidFill>
                <a:effectLst/>
                <a:uLnTx/>
                <a:uFillTx/>
                <a:latin typeface="Arial"/>
                <a:ea typeface="+mn-ea"/>
                <a:cs typeface="+mn-cs"/>
                <a:sym typeface="Arial"/>
              </a:endParaRPr>
            </a:p>
          </p:txBody>
        </p:sp>
        <p:sp>
          <p:nvSpPr>
            <p:cNvPr id="150" name="TextBox 149">
              <a:extLst>
                <a:ext uri="{FF2B5EF4-FFF2-40B4-BE49-F238E27FC236}">
                  <a16:creationId xmlns:a16="http://schemas.microsoft.com/office/drawing/2014/main" id="{EF3A040F-7544-36C0-92A2-08E7E6FBEC15}"/>
                </a:ext>
              </a:extLst>
            </p:cNvPr>
            <p:cNvSpPr txBox="1"/>
            <p:nvPr>
              <p:custDataLst>
                <p:tags r:id="rId36"/>
              </p:custDataLst>
            </p:nvPr>
          </p:nvSpPr>
          <p:spPr>
            <a:xfrm>
              <a:off x="2806875" y="1648490"/>
              <a:ext cx="1556652" cy="846713"/>
            </a:xfrm>
            <a:prstGeom prst="rect">
              <a:avLst/>
            </a:prstGeom>
            <a:solidFill>
              <a:schemeClr val="accent1"/>
            </a:solidFill>
            <a:ln>
              <a:noFill/>
            </a:ln>
          </p:spPr>
          <p:txBody>
            <a:bodyPr vert="horz" lIns="0" tIns="0" rIns="0" bIns="0" rtlCol="0" anchor="t">
              <a:noAutofit/>
            </a:bodyPr>
            <a:lstStyle>
              <a:defPPr marR="0" lvl="0" algn="l" rtl="0">
                <a:lnSpc>
                  <a:spcPct val="100000"/>
                </a:lnSpc>
                <a:spcBef>
                  <a:spcPts val="0"/>
                </a:spcBef>
                <a:spcAft>
                  <a:spcPts val="0"/>
                </a:spcAft>
              </a:defPPr>
              <a:lvl1pPr marL="625475" indent="0" defTabSz="914400" eaLnBrk="1" fontAlgn="auto" latinLnBrk="0" hangingPunct="1">
                <a:spcBef>
                  <a:spcPts val="300"/>
                </a:spcBef>
                <a:spcAft>
                  <a:spcPts val="300"/>
                </a:spcAft>
                <a:buSzTx/>
                <a:buFont typeface="Segoe UI" panose="020B0502040204020203" pitchFamily="34" charset="0"/>
                <a:buChar char="​"/>
                <a:tabLst/>
                <a:defRPr kumimoji="0" b="1" kern="1200" spc="0" normalizeH="0" baseline="0">
                  <a:ln>
                    <a:noFill/>
                  </a:ln>
                  <a:solidFill>
                    <a:srgbClr val="FFFFFF"/>
                  </a:solidFill>
                  <a:effectLst/>
                  <a:uLnTx/>
                  <a:uFillTx/>
                  <a:ea typeface="+mn-ea"/>
                  <a:cs typeface="Arial" panose="020B0604020202020204" pitchFamily="34" charset="0"/>
                </a:defRPr>
              </a:lvl1pPr>
              <a:lvl2pPr marL="228600" indent="-225425">
                <a:spcAft>
                  <a:spcPts val="300"/>
                </a:spcAft>
                <a:buFont typeface="Wingdings" panose="05000000000000000000" pitchFamily="2" charset="2"/>
                <a:buChar char=""/>
                <a:defRPr sz="1600">
                  <a:cs typeface="Arial" panose="020B0604020202020204" pitchFamily="34" charset="0"/>
                </a:defRPr>
              </a:lvl2pPr>
              <a:lvl3pPr marL="515938" indent="-287338">
                <a:spcAft>
                  <a:spcPts val="300"/>
                </a:spcAft>
                <a:buFont typeface="Arial" panose="020B0604020202020204" pitchFamily="34" charset="0"/>
                <a:buChar char="—"/>
                <a:defRPr sz="1600">
                  <a:cs typeface="Arial" panose="020B0604020202020204" pitchFamily="34" charset="0"/>
                </a:defRPr>
              </a:lvl3pPr>
              <a:lvl4pPr marL="742950" indent="-182563">
                <a:spcAft>
                  <a:spcPts val="300"/>
                </a:spcAft>
                <a:buFont typeface="Arial" panose="020B0604020202020204" pitchFamily="34" charset="0"/>
                <a:buChar char="»"/>
                <a:defRPr sz="1600">
                  <a:cs typeface="Arial" panose="020B0604020202020204" pitchFamily="34" charset="0"/>
                </a:defRPr>
              </a:lvl4pPr>
              <a:lvl5pPr marL="914400" indent="-136525">
                <a:spcAft>
                  <a:spcPts val="300"/>
                </a:spcAft>
                <a:buSzPct val="100000"/>
                <a:buFont typeface="Arial" panose="020B0604020202020204" pitchFamily="34" charset="0"/>
                <a:buChar char="›"/>
                <a:defRPr sz="1600">
                  <a:cs typeface="Arial" panose="020B0604020202020204" pitchFamily="34" charset="0"/>
                </a:defRPr>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pPr marL="625475"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GB" sz="10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Arial"/>
                </a:rPr>
                <a:t>M</a:t>
              </a:r>
              <a:r>
                <a:rPr kumimoji="0" lang="en-US" sz="10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Arial"/>
                </a:rPr>
                <a:t>S Client Engagement / T&amp;Cs </a:t>
              </a:r>
            </a:p>
          </p:txBody>
        </p:sp>
        <p:sp>
          <p:nvSpPr>
            <p:cNvPr id="158" name="Freeform: Shape 157">
              <a:extLst>
                <a:ext uri="{FF2B5EF4-FFF2-40B4-BE49-F238E27FC236}">
                  <a16:creationId xmlns:a16="http://schemas.microsoft.com/office/drawing/2014/main" id="{242DCA25-DF91-8517-7803-5246642B2C01}"/>
                </a:ext>
              </a:extLst>
            </p:cNvPr>
            <p:cNvSpPr/>
            <p:nvPr>
              <p:custDataLst>
                <p:tags r:id="rId37"/>
              </p:custDataLst>
            </p:nvPr>
          </p:nvSpPr>
          <p:spPr>
            <a:xfrm>
              <a:off x="4861902" y="1556238"/>
              <a:ext cx="2252140" cy="983279"/>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83949" y="0"/>
                  </a:lnTo>
                  <a:lnTo>
                    <a:pt x="1828800" y="457200"/>
                  </a:lnTo>
                  <a:lnTo>
                    <a:pt x="1683949" y="914400"/>
                  </a:lnTo>
                  <a:lnTo>
                    <a:pt x="0" y="914400"/>
                  </a:lnTo>
                  <a:lnTo>
                    <a:pt x="144851" y="457200"/>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000" b="0" i="0" u="none" strike="noStrike" kern="1200" cap="none" spc="0" normalizeH="0" baseline="0" noProof="0" err="1">
                <a:ln>
                  <a:noFill/>
                </a:ln>
                <a:solidFill>
                  <a:srgbClr val="FFFFFF"/>
                </a:solidFill>
                <a:effectLst/>
                <a:uLnTx/>
                <a:uFillTx/>
                <a:latin typeface="Arial"/>
                <a:ea typeface="+mn-ea"/>
                <a:cs typeface="+mn-cs"/>
                <a:sym typeface="Arial"/>
              </a:endParaRPr>
            </a:p>
          </p:txBody>
        </p:sp>
        <p:sp>
          <p:nvSpPr>
            <p:cNvPr id="159" name="TextBox 158">
              <a:extLst>
                <a:ext uri="{FF2B5EF4-FFF2-40B4-BE49-F238E27FC236}">
                  <a16:creationId xmlns:a16="http://schemas.microsoft.com/office/drawing/2014/main" id="{CAB5634E-CCC5-F1CC-E7E2-BC7A80287E70}"/>
                </a:ext>
              </a:extLst>
            </p:cNvPr>
            <p:cNvSpPr txBox="1"/>
            <p:nvPr>
              <p:custDataLst>
                <p:tags r:id="rId38"/>
              </p:custDataLst>
            </p:nvPr>
          </p:nvSpPr>
          <p:spPr>
            <a:xfrm>
              <a:off x="5021001" y="1578931"/>
              <a:ext cx="1772910" cy="846713"/>
            </a:xfrm>
            <a:prstGeom prst="rect">
              <a:avLst/>
            </a:prstGeom>
            <a:solidFill>
              <a:schemeClr val="accent1"/>
            </a:solidFill>
            <a:ln>
              <a:noFill/>
            </a:ln>
          </p:spPr>
          <p:txBody>
            <a:bodyPr vert="horz"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625475"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000" b="1" i="0" u="none" strike="noStrike" kern="1200" cap="none" spc="0" normalizeH="0" baseline="0" noProof="0">
                  <a:ln>
                    <a:noFill/>
                  </a:ln>
                  <a:solidFill>
                    <a:srgbClr val="FFFFFF"/>
                  </a:solidFill>
                  <a:effectLst/>
                  <a:uLnTx/>
                  <a:uFillTx/>
                  <a:latin typeface="Arial"/>
                  <a:ea typeface="+mn-ea"/>
                  <a:cs typeface="Arial" panose="020B0604020202020204" pitchFamily="34" charset="0"/>
                  <a:sym typeface="Arial"/>
                </a:rPr>
                <a:t>Access to Product Catalogue</a:t>
              </a:r>
            </a:p>
          </p:txBody>
        </p:sp>
        <p:sp>
          <p:nvSpPr>
            <p:cNvPr id="161" name="Freeform: Shape 160">
              <a:extLst>
                <a:ext uri="{FF2B5EF4-FFF2-40B4-BE49-F238E27FC236}">
                  <a16:creationId xmlns:a16="http://schemas.microsoft.com/office/drawing/2014/main" id="{554E8BBA-9D17-F57B-7DEA-55B5FDADA999}"/>
                </a:ext>
              </a:extLst>
            </p:cNvPr>
            <p:cNvSpPr/>
            <p:nvPr>
              <p:custDataLst>
                <p:tags r:id="rId39"/>
              </p:custDataLst>
            </p:nvPr>
          </p:nvSpPr>
          <p:spPr>
            <a:xfrm>
              <a:off x="7015485" y="1556238"/>
              <a:ext cx="2252140" cy="983279"/>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83949" y="0"/>
                  </a:lnTo>
                  <a:lnTo>
                    <a:pt x="1828800" y="457200"/>
                  </a:lnTo>
                  <a:lnTo>
                    <a:pt x="1683949" y="914400"/>
                  </a:lnTo>
                  <a:lnTo>
                    <a:pt x="0" y="914400"/>
                  </a:lnTo>
                  <a:lnTo>
                    <a:pt x="144851" y="457200"/>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000" b="0" i="0" u="none" strike="noStrike" kern="1200" cap="none" spc="0" normalizeH="0" baseline="0" noProof="0" err="1">
                <a:ln>
                  <a:noFill/>
                </a:ln>
                <a:solidFill>
                  <a:srgbClr val="FFFFFF"/>
                </a:solidFill>
                <a:effectLst/>
                <a:uLnTx/>
                <a:uFillTx/>
                <a:latin typeface="Arial"/>
                <a:ea typeface="+mn-ea"/>
                <a:cs typeface="+mn-cs"/>
                <a:sym typeface="Arial"/>
              </a:endParaRPr>
            </a:p>
          </p:txBody>
        </p:sp>
        <p:sp>
          <p:nvSpPr>
            <p:cNvPr id="162" name="TextBox 161">
              <a:extLst>
                <a:ext uri="{FF2B5EF4-FFF2-40B4-BE49-F238E27FC236}">
                  <a16:creationId xmlns:a16="http://schemas.microsoft.com/office/drawing/2014/main" id="{825A552F-097A-266A-48A7-E41751AD311A}"/>
                </a:ext>
              </a:extLst>
            </p:cNvPr>
            <p:cNvSpPr txBox="1"/>
            <p:nvPr>
              <p:custDataLst>
                <p:tags r:id="rId40"/>
              </p:custDataLst>
            </p:nvPr>
          </p:nvSpPr>
          <p:spPr>
            <a:xfrm>
              <a:off x="7164107" y="1578931"/>
              <a:ext cx="1605459" cy="846712"/>
            </a:xfrm>
            <a:prstGeom prst="rect">
              <a:avLst/>
            </a:prstGeom>
            <a:solidFill>
              <a:schemeClr val="accent1"/>
            </a:solidFill>
            <a:ln>
              <a:noFill/>
            </a:ln>
          </p:spPr>
          <p:txBody>
            <a:bodyPr vert="horz"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625475"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Arial"/>
                </a:rPr>
                <a:t>Procurement Planning</a:t>
              </a:r>
            </a:p>
          </p:txBody>
        </p:sp>
        <p:sp>
          <p:nvSpPr>
            <p:cNvPr id="7" name="Freeform: Shape 6">
              <a:extLst>
                <a:ext uri="{FF2B5EF4-FFF2-40B4-BE49-F238E27FC236}">
                  <a16:creationId xmlns:a16="http://schemas.microsoft.com/office/drawing/2014/main" id="{3EB6AB5A-8158-F111-AD94-E01D19DCBEBE}"/>
                </a:ext>
              </a:extLst>
            </p:cNvPr>
            <p:cNvSpPr/>
            <p:nvPr>
              <p:custDataLst>
                <p:tags r:id="rId41"/>
              </p:custDataLst>
            </p:nvPr>
          </p:nvSpPr>
          <p:spPr>
            <a:xfrm>
              <a:off x="9169069" y="1556238"/>
              <a:ext cx="2252140" cy="983279"/>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83949" y="0"/>
                  </a:lnTo>
                  <a:lnTo>
                    <a:pt x="1828800" y="457200"/>
                  </a:lnTo>
                  <a:lnTo>
                    <a:pt x="1683949" y="914400"/>
                  </a:lnTo>
                  <a:lnTo>
                    <a:pt x="0" y="914400"/>
                  </a:lnTo>
                  <a:lnTo>
                    <a:pt x="144851" y="457200"/>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000" b="0" i="0" u="none" strike="noStrike" kern="1200" cap="none" spc="0" normalizeH="0" baseline="0" noProof="0" err="1">
                <a:ln>
                  <a:noFill/>
                </a:ln>
                <a:solidFill>
                  <a:srgbClr val="FFFFFF"/>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546526C0-03A5-D161-71C0-B4773682D5A3}"/>
                </a:ext>
              </a:extLst>
            </p:cNvPr>
            <p:cNvSpPr txBox="1"/>
            <p:nvPr>
              <p:custDataLst>
                <p:tags r:id="rId42"/>
              </p:custDataLst>
            </p:nvPr>
          </p:nvSpPr>
          <p:spPr>
            <a:xfrm>
              <a:off x="9389514" y="1590048"/>
              <a:ext cx="1848717" cy="846713"/>
            </a:xfrm>
            <a:prstGeom prst="rect">
              <a:avLst/>
            </a:prstGeom>
            <a:solidFill>
              <a:schemeClr val="accent1"/>
            </a:solidFill>
            <a:ln>
              <a:noFill/>
            </a:ln>
          </p:spPr>
          <p:txBody>
            <a:bodyPr vert="horz"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625475"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Char char="​"/>
                <a:tabLst/>
                <a:defRPr/>
              </a:pPr>
              <a:endParaRPr kumimoji="0" lang="en-US" sz="1000" b="1" i="0" u="none" strike="noStrike" kern="120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grpSp>
      <p:sp>
        <p:nvSpPr>
          <p:cNvPr id="24" name="TextBox 23">
            <a:extLst>
              <a:ext uri="{FF2B5EF4-FFF2-40B4-BE49-F238E27FC236}">
                <a16:creationId xmlns:a16="http://schemas.microsoft.com/office/drawing/2014/main" id="{2F15F064-820A-B322-7906-0AB822BB9876}"/>
              </a:ext>
            </a:extLst>
          </p:cNvPr>
          <p:cNvSpPr txBox="1">
            <a:spLocks/>
          </p:cNvSpPr>
          <p:nvPr>
            <p:custDataLst>
              <p:tags r:id="rId7"/>
            </p:custDataLst>
          </p:nvPr>
        </p:nvSpPr>
        <p:spPr>
          <a:xfrm>
            <a:off x="2584091" y="2244758"/>
            <a:ext cx="1616979" cy="769441"/>
          </a:xfrm>
          <a:prstGeom prst="rect">
            <a:avLst/>
          </a:prstGeom>
          <a:noFill/>
        </p:spPr>
        <p:txBody>
          <a:bodyPr vert="horz" wrap="square" lIns="38100" tIns="38100" rIns="38100" bIns="38100" rtlCol="0" anchor="t">
            <a:spAutoFit/>
          </a:bodyPr>
          <a:lstStyle>
            <a:defPPr marR="0" lvl="0" algn="l" rtl="0">
              <a:lnSpc>
                <a:spcPct val="100000"/>
              </a:lnSpc>
              <a:spcBef>
                <a:spcPts val="0"/>
              </a:spcBef>
              <a:spcAft>
                <a:spcPts val="0"/>
              </a:spcAft>
            </a:defPPr>
            <a:lvl1pPr marL="0" indent="0" defTabSz="914400" eaLnBrk="1" fontAlgn="auto" latinLnBrk="0" hangingPunct="1">
              <a:spcBef>
                <a:spcPts val="300"/>
              </a:spcBef>
              <a:spcAft>
                <a:spcPts val="300"/>
              </a:spcAft>
              <a:buSzPct val="100000"/>
              <a:buFont typeface="Segoe UI" panose="020B0502040204020203" pitchFamily="34" charset="0"/>
              <a:buChar char="​"/>
              <a:tabLst/>
              <a:defRPr kumimoji="0" sz="1200" b="1" kern="1200" spc="0" normalizeH="0" baseline="0">
                <a:ln>
                  <a:noFill/>
                </a:ln>
                <a:effectLst/>
                <a:uLnTx/>
                <a:uFillTx/>
                <a:ea typeface="+mn-ea"/>
                <a:cs typeface="Arial" panose="020B0604020202020204" pitchFamily="34" charset="0"/>
              </a:defRPr>
            </a:lvl1pPr>
            <a:lvl2pPr marL="228600" indent="-228600">
              <a:spcAft>
                <a:spcPts val="300"/>
              </a:spcAft>
              <a:buClr>
                <a:schemeClr val="tx1"/>
              </a:buClr>
              <a:buSzPct val="110000"/>
              <a:buFont typeface="Wingdings" panose="05000000000000000000" pitchFamily="2" charset="2"/>
              <a:buChar char=""/>
              <a:defRPr sz="1600"/>
            </a:lvl2pPr>
            <a:lvl3pPr marL="438912" indent="-210312">
              <a:spcAft>
                <a:spcPts val="300"/>
              </a:spcAft>
              <a:buClr>
                <a:schemeClr val="tx1"/>
              </a:buClr>
              <a:buSzPct val="110000"/>
              <a:buFont typeface="Arial" panose="020B0604020202020204" pitchFamily="34" charset="0"/>
              <a:buChar char="‒"/>
              <a:defRPr sz="1600"/>
            </a:lvl3pPr>
            <a:lvl4pPr marL="594360" indent="-155448">
              <a:spcAft>
                <a:spcPts val="300"/>
              </a:spcAft>
              <a:buClr>
                <a:schemeClr val="tx1"/>
              </a:buClr>
              <a:buSzPct val="100000"/>
              <a:buFont typeface="Arial" panose="020B0604020202020204" pitchFamily="34" charset="0"/>
              <a:buChar char="•"/>
              <a:defRPr sz="1600"/>
            </a:lvl4pPr>
            <a:lvl5pPr marL="813816" indent="-146304">
              <a:spcAft>
                <a:spcPts val="300"/>
              </a:spcAft>
              <a:buClr>
                <a:schemeClr val="tx1"/>
              </a:buClr>
              <a:buSzPct val="100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a:rPr>
              <a:t>2. MS Client access to  product catalogue and key product information (e.g., pricing, indicative lead time, product specifications, etc.)</a:t>
            </a:r>
          </a:p>
        </p:txBody>
      </p:sp>
      <p:sp>
        <p:nvSpPr>
          <p:cNvPr id="3" name="TextBox 2">
            <a:extLst>
              <a:ext uri="{FF2B5EF4-FFF2-40B4-BE49-F238E27FC236}">
                <a16:creationId xmlns:a16="http://schemas.microsoft.com/office/drawing/2014/main" id="{A42E2719-C757-AC1F-D03D-50B9696DF1D3}"/>
              </a:ext>
            </a:extLst>
          </p:cNvPr>
          <p:cNvSpPr txBox="1">
            <a:spLocks/>
          </p:cNvSpPr>
          <p:nvPr>
            <p:custDataLst>
              <p:tags r:id="rId8"/>
            </p:custDataLst>
          </p:nvPr>
        </p:nvSpPr>
        <p:spPr>
          <a:xfrm>
            <a:off x="8537493" y="2167689"/>
            <a:ext cx="1446138" cy="1123384"/>
          </a:xfrm>
          <a:prstGeom prst="rect">
            <a:avLst/>
          </a:prstGeom>
          <a:noFill/>
        </p:spPr>
        <p:txBody>
          <a:bodyPr vert="horz" wrap="square" lIns="38100" tIns="38100" rIns="38100" bIns="38100" rtlCol="0" anchor="t">
            <a:spAutoFit/>
          </a:bodyPr>
          <a:lstStyle>
            <a:defPPr marR="0" lvl="0" algn="l" rtl="0">
              <a:lnSpc>
                <a:spcPct val="100000"/>
              </a:lnSpc>
              <a:spcBef>
                <a:spcPts val="0"/>
              </a:spcBef>
              <a:spcAft>
                <a:spcPts val="0"/>
              </a:spcAft>
            </a:defPPr>
            <a:lvl1pPr marL="0" indent="0" defTabSz="914400" eaLnBrk="1" fontAlgn="auto" latinLnBrk="0" hangingPunct="1">
              <a:spcBef>
                <a:spcPts val="300"/>
              </a:spcBef>
              <a:spcAft>
                <a:spcPts val="300"/>
              </a:spcAft>
              <a:buSzPct val="100000"/>
              <a:buFont typeface="Segoe UI" panose="020B0502040204020203" pitchFamily="34" charset="0"/>
              <a:buChar char="​"/>
              <a:tabLst/>
              <a:defRPr kumimoji="0" sz="1200" b="1" kern="1200" spc="0" normalizeH="0" baseline="0">
                <a:ln>
                  <a:noFill/>
                </a:ln>
                <a:effectLst/>
                <a:uLnTx/>
                <a:uFillTx/>
                <a:ea typeface="+mn-ea"/>
                <a:cs typeface="Arial" panose="020B0604020202020204" pitchFamily="34" charset="0"/>
              </a:defRPr>
            </a:lvl1pPr>
            <a:lvl2pPr marL="228600" indent="-228600">
              <a:spcAft>
                <a:spcPts val="300"/>
              </a:spcAft>
              <a:buClr>
                <a:schemeClr val="tx1"/>
              </a:buClr>
              <a:buSzPct val="110000"/>
              <a:buFont typeface="Wingdings" panose="05000000000000000000" pitchFamily="2" charset="2"/>
              <a:buChar char=""/>
              <a:defRPr sz="1600"/>
            </a:lvl2pPr>
            <a:lvl3pPr marL="438912" indent="-210312">
              <a:spcAft>
                <a:spcPts val="300"/>
              </a:spcAft>
              <a:buClr>
                <a:schemeClr val="tx1"/>
              </a:buClr>
              <a:buSzPct val="110000"/>
              <a:buFont typeface="Arial" panose="020B0604020202020204" pitchFamily="34" charset="0"/>
              <a:buChar char="‒"/>
              <a:defRPr sz="1600"/>
            </a:lvl3pPr>
            <a:lvl4pPr marL="594360" indent="-155448">
              <a:spcAft>
                <a:spcPts val="300"/>
              </a:spcAft>
              <a:buClr>
                <a:schemeClr val="tx1"/>
              </a:buClr>
              <a:buSzPct val="100000"/>
              <a:buFont typeface="Arial" panose="020B0604020202020204" pitchFamily="34" charset="0"/>
              <a:buChar char="•"/>
              <a:defRPr sz="1600"/>
            </a:lvl4pPr>
            <a:lvl5pPr marL="813816" indent="-146304">
              <a:spcAft>
                <a:spcPts val="300"/>
              </a:spcAft>
              <a:buClr>
                <a:schemeClr val="tx1"/>
              </a:buClr>
              <a:buSzPct val="100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6. Confirmation by MS Client of the supply requirement, based on PPM  terms and product specs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7. Confirmation of consignee</a:t>
            </a:r>
          </a:p>
        </p:txBody>
      </p:sp>
      <p:cxnSp>
        <p:nvCxnSpPr>
          <p:cNvPr id="28" name="Straight Connector 27">
            <a:extLst>
              <a:ext uri="{FF2B5EF4-FFF2-40B4-BE49-F238E27FC236}">
                <a16:creationId xmlns:a16="http://schemas.microsoft.com/office/drawing/2014/main" id="{F4D183B9-B030-D0DA-6DF0-9E7F062E6512}"/>
              </a:ext>
            </a:extLst>
          </p:cNvPr>
          <p:cNvCxnSpPr>
            <a:cxnSpLocks/>
          </p:cNvCxnSpPr>
          <p:nvPr/>
        </p:nvCxnSpPr>
        <p:spPr>
          <a:xfrm>
            <a:off x="4398352" y="2177964"/>
            <a:ext cx="0" cy="965279"/>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0B9CA5C-2F7E-108E-E4C4-1C1BB4F944BA}"/>
              </a:ext>
            </a:extLst>
          </p:cNvPr>
          <p:cNvSpPr txBox="1">
            <a:spLocks/>
          </p:cNvSpPr>
          <p:nvPr>
            <p:custDataLst>
              <p:tags r:id="rId9"/>
            </p:custDataLst>
          </p:nvPr>
        </p:nvSpPr>
        <p:spPr>
          <a:xfrm>
            <a:off x="10197342" y="2172283"/>
            <a:ext cx="1888893" cy="1692771"/>
          </a:xfrm>
          <a:prstGeom prst="rect">
            <a:avLst/>
          </a:prstGeom>
          <a:noFill/>
        </p:spPr>
        <p:txBody>
          <a:bodyPr vert="horz" wrap="square" lIns="38100" tIns="38100" rIns="38100" bIns="38100" rtlCol="0" anchor="t">
            <a:spAutoFit/>
          </a:bodyPr>
          <a:lstStyle>
            <a:defPPr marR="0" lvl="0" algn="l" rtl="0">
              <a:lnSpc>
                <a:spcPct val="100000"/>
              </a:lnSpc>
              <a:spcBef>
                <a:spcPts val="0"/>
              </a:spcBef>
              <a:spcAft>
                <a:spcPts val="0"/>
              </a:spcAft>
            </a:defPPr>
            <a:lvl1pPr marL="0" indent="0" defTabSz="914400" eaLnBrk="1" fontAlgn="auto" latinLnBrk="0" hangingPunct="1">
              <a:spcBef>
                <a:spcPts val="300"/>
              </a:spcBef>
              <a:spcAft>
                <a:spcPts val="300"/>
              </a:spcAft>
              <a:buSzPct val="100000"/>
              <a:buFont typeface="Segoe UI" panose="020B0502040204020203" pitchFamily="34" charset="0"/>
              <a:buChar char="​"/>
              <a:tabLst/>
              <a:defRPr kumimoji="0" sz="1200" b="1" kern="1200" spc="0" normalizeH="0" baseline="0">
                <a:ln>
                  <a:noFill/>
                </a:ln>
                <a:effectLst/>
                <a:uLnTx/>
                <a:uFillTx/>
                <a:ea typeface="+mn-ea"/>
                <a:cs typeface="Arial" panose="020B0604020202020204" pitchFamily="34" charset="0"/>
              </a:defRPr>
            </a:lvl1pPr>
            <a:lvl2pPr marL="228600" indent="-228600">
              <a:spcAft>
                <a:spcPts val="300"/>
              </a:spcAft>
              <a:buClr>
                <a:schemeClr val="tx1"/>
              </a:buClr>
              <a:buSzPct val="110000"/>
              <a:buFont typeface="Wingdings" panose="05000000000000000000" pitchFamily="2" charset="2"/>
              <a:buChar char=""/>
              <a:defRPr sz="1600"/>
            </a:lvl2pPr>
            <a:lvl3pPr marL="438912" indent="-210312">
              <a:spcAft>
                <a:spcPts val="300"/>
              </a:spcAft>
              <a:buClr>
                <a:schemeClr val="tx1"/>
              </a:buClr>
              <a:buSzPct val="110000"/>
              <a:buFont typeface="Arial" panose="020B0604020202020204" pitchFamily="34" charset="0"/>
              <a:buChar char="‒"/>
              <a:defRPr sz="1600"/>
            </a:lvl3pPr>
            <a:lvl4pPr marL="594360" indent="-155448">
              <a:spcAft>
                <a:spcPts val="300"/>
              </a:spcAft>
              <a:buClr>
                <a:schemeClr val="tx1"/>
              </a:buClr>
              <a:buSzPct val="100000"/>
              <a:buFont typeface="Arial" panose="020B0604020202020204" pitchFamily="34" charset="0"/>
              <a:buChar char="•"/>
              <a:defRPr sz="1600"/>
            </a:lvl4pPr>
            <a:lvl5pPr marL="813816" indent="-146304">
              <a:spcAft>
                <a:spcPts val="300"/>
              </a:spcAft>
              <a:buClr>
                <a:schemeClr val="tx1"/>
              </a:buClr>
              <a:buSzPct val="100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8. Receipt of funding from MS Client for order placement, or prefinancing/credit line through PPM related supply financing mechanism.</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9. </a:t>
            </a: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Monitoring &amp; Visibility of</a:t>
            </a: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received funding, balances, owed amounts, etc.</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p:cxnSp>
        <p:nvCxnSpPr>
          <p:cNvPr id="41" name="Straight Connector 40">
            <a:extLst>
              <a:ext uri="{FF2B5EF4-FFF2-40B4-BE49-F238E27FC236}">
                <a16:creationId xmlns:a16="http://schemas.microsoft.com/office/drawing/2014/main" id="{E784D363-0E5C-8BEE-E44C-03FB0D125DFA}"/>
              </a:ext>
            </a:extLst>
          </p:cNvPr>
          <p:cNvCxnSpPr>
            <a:cxnSpLocks/>
          </p:cNvCxnSpPr>
          <p:nvPr/>
        </p:nvCxnSpPr>
        <p:spPr>
          <a:xfrm>
            <a:off x="6314503" y="2194573"/>
            <a:ext cx="0" cy="965279"/>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7C81545A-3AAB-C7C1-38AD-0BA7E012CB3B}"/>
              </a:ext>
            </a:extLst>
          </p:cNvPr>
          <p:cNvGrpSpPr/>
          <p:nvPr/>
        </p:nvGrpSpPr>
        <p:grpSpPr>
          <a:xfrm>
            <a:off x="836973" y="3416383"/>
            <a:ext cx="9386893" cy="722407"/>
            <a:chOff x="2964095" y="1511924"/>
            <a:chExt cx="8985026" cy="1001951"/>
          </a:xfrm>
        </p:grpSpPr>
        <p:sp>
          <p:nvSpPr>
            <p:cNvPr id="54" name="TextBox 53">
              <a:extLst>
                <a:ext uri="{FF2B5EF4-FFF2-40B4-BE49-F238E27FC236}">
                  <a16:creationId xmlns:a16="http://schemas.microsoft.com/office/drawing/2014/main" id="{35B3572A-02C2-362C-FEB6-B1D2B99C78B6}"/>
                </a:ext>
              </a:extLst>
            </p:cNvPr>
            <p:cNvSpPr txBox="1"/>
            <p:nvPr>
              <p:custDataLst>
                <p:tags r:id="rId28"/>
              </p:custDataLst>
            </p:nvPr>
          </p:nvSpPr>
          <p:spPr>
            <a:xfrm>
              <a:off x="2964095" y="1625452"/>
              <a:ext cx="1409734" cy="756219"/>
            </a:xfrm>
            <a:prstGeom prst="rect">
              <a:avLst/>
            </a:prstGeom>
            <a:solidFill>
              <a:schemeClr val="accent1"/>
            </a:solidFill>
            <a:ln>
              <a:noFill/>
            </a:ln>
          </p:spPr>
          <p:txBody>
            <a:bodyPr vert="horz" lIns="0" tIns="0" rIns="0" bIns="0" rtlCol="0" anchor="t">
              <a:noAutofit/>
            </a:bodyPr>
            <a:lstStyle>
              <a:defPPr marR="0" lvl="0" algn="l" rtl="0">
                <a:lnSpc>
                  <a:spcPct val="100000"/>
                </a:lnSpc>
                <a:spcBef>
                  <a:spcPts val="0"/>
                </a:spcBef>
                <a:spcAft>
                  <a:spcPts val="0"/>
                </a:spcAft>
              </a:defPPr>
              <a:lvl1pPr marL="625475" indent="0" defTabSz="914400" eaLnBrk="1" fontAlgn="auto" latinLnBrk="0" hangingPunct="1">
                <a:spcBef>
                  <a:spcPts val="300"/>
                </a:spcBef>
                <a:spcAft>
                  <a:spcPts val="300"/>
                </a:spcAft>
                <a:buSzTx/>
                <a:buFont typeface="Segoe UI" panose="020B0502040204020203" pitchFamily="34" charset="0"/>
                <a:buChar char="​"/>
                <a:tabLst/>
                <a:defRPr kumimoji="0" b="1" kern="1200" spc="0" normalizeH="0" baseline="0">
                  <a:ln>
                    <a:noFill/>
                  </a:ln>
                  <a:solidFill>
                    <a:srgbClr val="FFFFFF"/>
                  </a:solidFill>
                  <a:effectLst/>
                  <a:uLnTx/>
                  <a:uFillTx/>
                  <a:ea typeface="+mn-ea"/>
                  <a:cs typeface="Arial" panose="020B0604020202020204" pitchFamily="34" charset="0"/>
                </a:defRPr>
              </a:lvl1pPr>
              <a:lvl2pPr marL="228600" indent="-225425">
                <a:spcAft>
                  <a:spcPts val="300"/>
                </a:spcAft>
                <a:buFont typeface="Wingdings" panose="05000000000000000000" pitchFamily="2" charset="2"/>
                <a:buChar char=""/>
                <a:defRPr sz="1600">
                  <a:cs typeface="Arial" panose="020B0604020202020204" pitchFamily="34" charset="0"/>
                </a:defRPr>
              </a:lvl2pPr>
              <a:lvl3pPr marL="515938" indent="-287338">
                <a:spcAft>
                  <a:spcPts val="300"/>
                </a:spcAft>
                <a:buFont typeface="Arial" panose="020B0604020202020204" pitchFamily="34" charset="0"/>
                <a:buChar char="—"/>
                <a:defRPr sz="1600">
                  <a:cs typeface="Arial" panose="020B0604020202020204" pitchFamily="34" charset="0"/>
                </a:defRPr>
              </a:lvl3pPr>
              <a:lvl4pPr marL="742950" indent="-182563">
                <a:spcAft>
                  <a:spcPts val="300"/>
                </a:spcAft>
                <a:buFont typeface="Arial" panose="020B0604020202020204" pitchFamily="34" charset="0"/>
                <a:buChar char="»"/>
                <a:defRPr sz="1600">
                  <a:cs typeface="Arial" panose="020B0604020202020204" pitchFamily="34" charset="0"/>
                </a:defRPr>
              </a:lvl4pPr>
              <a:lvl5pPr marL="914400" indent="-136525">
                <a:spcAft>
                  <a:spcPts val="300"/>
                </a:spcAft>
                <a:buSzPct val="100000"/>
                <a:buFont typeface="Arial" panose="020B0604020202020204" pitchFamily="34" charset="0"/>
                <a:buChar char="›"/>
                <a:defRPr sz="1600">
                  <a:cs typeface="Arial" panose="020B0604020202020204" pitchFamily="34" charset="0"/>
                </a:defRPr>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pPr marL="625475"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000" b="1" i="0" u="none" strike="noStrike" kern="1200" cap="none" spc="0" normalizeH="0" baseline="0" noProof="0">
                  <a:ln>
                    <a:noFill/>
                  </a:ln>
                  <a:solidFill>
                    <a:srgbClr val="FFFFFF"/>
                  </a:solidFill>
                  <a:effectLst/>
                  <a:uLnTx/>
                  <a:uFillTx/>
                  <a:latin typeface="Arial"/>
                  <a:ea typeface="+mn-ea"/>
                  <a:cs typeface="Arial" panose="020B0604020202020204" pitchFamily="34" charset="0"/>
                  <a:sym typeface="Arial"/>
                </a:rPr>
                <a:t>Ordering and order management</a:t>
              </a:r>
            </a:p>
            <a:p>
              <a:pPr marL="625475"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endParaRPr kumimoji="0" lang="en-US" sz="1000" b="1" i="0" u="none" strike="noStrike" kern="120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sp>
          <p:nvSpPr>
            <p:cNvPr id="55" name="Freeform: Shape 54">
              <a:extLst>
                <a:ext uri="{FF2B5EF4-FFF2-40B4-BE49-F238E27FC236}">
                  <a16:creationId xmlns:a16="http://schemas.microsoft.com/office/drawing/2014/main" id="{C0BBDFD1-3453-945F-90AF-AE1C514EB826}"/>
                </a:ext>
              </a:extLst>
            </p:cNvPr>
            <p:cNvSpPr/>
            <p:nvPr>
              <p:custDataLst>
                <p:tags r:id="rId29"/>
              </p:custDataLst>
            </p:nvPr>
          </p:nvSpPr>
          <p:spPr>
            <a:xfrm>
              <a:off x="6383806" y="1515120"/>
              <a:ext cx="1935161" cy="99875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83949" y="0"/>
                  </a:lnTo>
                  <a:lnTo>
                    <a:pt x="1828800" y="457200"/>
                  </a:lnTo>
                  <a:lnTo>
                    <a:pt x="1683949" y="914400"/>
                  </a:lnTo>
                  <a:lnTo>
                    <a:pt x="0" y="914400"/>
                  </a:lnTo>
                  <a:lnTo>
                    <a:pt x="144851" y="457200"/>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sym typeface="Arial"/>
              </a:endParaRPr>
            </a:p>
          </p:txBody>
        </p:sp>
        <p:sp>
          <p:nvSpPr>
            <p:cNvPr id="56" name="TextBox 55">
              <a:extLst>
                <a:ext uri="{FF2B5EF4-FFF2-40B4-BE49-F238E27FC236}">
                  <a16:creationId xmlns:a16="http://schemas.microsoft.com/office/drawing/2014/main" id="{A41E6A77-F39C-D644-1B8B-6367298377FA}"/>
                </a:ext>
              </a:extLst>
            </p:cNvPr>
            <p:cNvSpPr txBox="1"/>
            <p:nvPr>
              <p:custDataLst>
                <p:tags r:id="rId30"/>
              </p:custDataLst>
            </p:nvPr>
          </p:nvSpPr>
          <p:spPr>
            <a:xfrm>
              <a:off x="6624997" y="1539067"/>
              <a:ext cx="1372686" cy="880356"/>
            </a:xfrm>
            <a:prstGeom prst="rect">
              <a:avLst/>
            </a:prstGeom>
            <a:solidFill>
              <a:schemeClr val="accent1"/>
            </a:solidFill>
            <a:ln>
              <a:noFill/>
            </a:ln>
          </p:spPr>
          <p:txBody>
            <a:bodyPr vert="horz"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625475"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000" b="1" i="0" u="none" strike="noStrike" kern="1200" cap="none" spc="0" normalizeH="0" baseline="0" noProof="0">
                  <a:ln>
                    <a:noFill/>
                  </a:ln>
                  <a:solidFill>
                    <a:srgbClr val="FFFFFF"/>
                  </a:solidFill>
                  <a:effectLst/>
                  <a:uLnTx/>
                  <a:uFillTx/>
                  <a:latin typeface="Arial"/>
                  <a:ea typeface="+mn-ea"/>
                  <a:cs typeface="Arial" panose="020B0604020202020204" pitchFamily="34" charset="0"/>
                  <a:sym typeface="Arial"/>
                </a:rPr>
                <a:t>Receipt confirmation </a:t>
              </a:r>
            </a:p>
          </p:txBody>
        </p:sp>
        <p:sp>
          <p:nvSpPr>
            <p:cNvPr id="57" name="Freeform: Shape 56">
              <a:extLst>
                <a:ext uri="{FF2B5EF4-FFF2-40B4-BE49-F238E27FC236}">
                  <a16:creationId xmlns:a16="http://schemas.microsoft.com/office/drawing/2014/main" id="{0C4397AA-888D-4D9D-37F9-5A3C2DF82BF7}"/>
                </a:ext>
              </a:extLst>
            </p:cNvPr>
            <p:cNvSpPr/>
            <p:nvPr>
              <p:custDataLst>
                <p:tags r:id="rId31"/>
              </p:custDataLst>
            </p:nvPr>
          </p:nvSpPr>
          <p:spPr>
            <a:xfrm>
              <a:off x="8223879" y="1511924"/>
              <a:ext cx="1935161" cy="98327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83949" y="0"/>
                  </a:lnTo>
                  <a:lnTo>
                    <a:pt x="1828800" y="457200"/>
                  </a:lnTo>
                  <a:lnTo>
                    <a:pt x="1683949" y="914400"/>
                  </a:lnTo>
                  <a:lnTo>
                    <a:pt x="0" y="914400"/>
                  </a:lnTo>
                  <a:lnTo>
                    <a:pt x="144851" y="457200"/>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sym typeface="Arial"/>
              </a:endParaRPr>
            </a:p>
          </p:txBody>
        </p:sp>
        <p:sp>
          <p:nvSpPr>
            <p:cNvPr id="58" name="TextBox 57">
              <a:extLst>
                <a:ext uri="{FF2B5EF4-FFF2-40B4-BE49-F238E27FC236}">
                  <a16:creationId xmlns:a16="http://schemas.microsoft.com/office/drawing/2014/main" id="{D7C1D863-D74E-A589-B2E6-523DBDEF686E}"/>
                </a:ext>
              </a:extLst>
            </p:cNvPr>
            <p:cNvSpPr txBox="1"/>
            <p:nvPr>
              <p:custDataLst>
                <p:tags r:id="rId32"/>
              </p:custDataLst>
            </p:nvPr>
          </p:nvSpPr>
          <p:spPr>
            <a:xfrm>
              <a:off x="8499422" y="1515118"/>
              <a:ext cx="1321624" cy="846714"/>
            </a:xfrm>
            <a:prstGeom prst="rect">
              <a:avLst/>
            </a:prstGeom>
            <a:solidFill>
              <a:schemeClr val="accent1"/>
            </a:solidFill>
            <a:ln>
              <a:noFill/>
            </a:ln>
          </p:spPr>
          <p:txBody>
            <a:bodyPr vert="horz"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625475"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Char char="​"/>
                <a:tabLst/>
                <a:defRPr/>
              </a:pPr>
              <a:r>
                <a:rPr kumimoji="0" lang="en-GB" sz="10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Arial"/>
                </a:rPr>
                <a:t>Inspection </a:t>
              </a:r>
              <a:endParaRPr kumimoji="0" lang="en-US" sz="10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Arial"/>
              </a:endParaRPr>
            </a:p>
          </p:txBody>
        </p:sp>
        <p:sp>
          <p:nvSpPr>
            <p:cNvPr id="128" name="Freeform: Shape 127">
              <a:extLst>
                <a:ext uri="{FF2B5EF4-FFF2-40B4-BE49-F238E27FC236}">
                  <a16:creationId xmlns:a16="http://schemas.microsoft.com/office/drawing/2014/main" id="{1F062C14-B4A5-F7FD-72A2-238FF3E5D1C5}"/>
                </a:ext>
              </a:extLst>
            </p:cNvPr>
            <p:cNvSpPr/>
            <p:nvPr>
              <p:custDataLst>
                <p:tags r:id="rId33"/>
              </p:custDataLst>
            </p:nvPr>
          </p:nvSpPr>
          <p:spPr>
            <a:xfrm>
              <a:off x="10042013" y="1519402"/>
              <a:ext cx="1907108" cy="98328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83949" y="0"/>
                  </a:lnTo>
                  <a:lnTo>
                    <a:pt x="1828800" y="457200"/>
                  </a:lnTo>
                  <a:lnTo>
                    <a:pt x="1683949" y="914400"/>
                  </a:lnTo>
                  <a:lnTo>
                    <a:pt x="0" y="914400"/>
                  </a:lnTo>
                  <a:lnTo>
                    <a:pt x="144851" y="457200"/>
                  </a:lnTo>
                  <a:close/>
                </a:path>
              </a:pathLst>
            </a:cu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sym typeface="Arial"/>
              </a:endParaRPr>
            </a:p>
          </p:txBody>
        </p:sp>
        <p:sp>
          <p:nvSpPr>
            <p:cNvPr id="129" name="TextBox 128">
              <a:extLst>
                <a:ext uri="{FF2B5EF4-FFF2-40B4-BE49-F238E27FC236}">
                  <a16:creationId xmlns:a16="http://schemas.microsoft.com/office/drawing/2014/main" id="{6C64B740-D92F-CF9D-128E-659944A6ACE8}"/>
                </a:ext>
              </a:extLst>
            </p:cNvPr>
            <p:cNvSpPr txBox="1"/>
            <p:nvPr>
              <p:custDataLst>
                <p:tags r:id="rId34"/>
              </p:custDataLst>
            </p:nvPr>
          </p:nvSpPr>
          <p:spPr>
            <a:xfrm>
              <a:off x="10202357" y="1561896"/>
              <a:ext cx="1517524" cy="846713"/>
            </a:xfrm>
            <a:prstGeom prst="rect">
              <a:avLst/>
            </a:prstGeom>
            <a:noFill/>
            <a:ln>
              <a:noFill/>
            </a:ln>
          </p:spPr>
          <p:txBody>
            <a:bodyPr vert="horz"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625475"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Char char="​"/>
                <a:tabLst/>
                <a:defRPr/>
              </a:pPr>
              <a:r>
                <a:rPr kumimoji="0" lang="en-US" sz="1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Supplier</a:t>
              </a:r>
              <a:r>
                <a:rPr kumimoji="0" lang="en-US" sz="10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Arial"/>
                </a:rPr>
                <a:t> </a:t>
              </a:r>
              <a:r>
                <a:rPr kumimoji="0" lang="en-US" sz="1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payment</a:t>
              </a:r>
            </a:p>
          </p:txBody>
        </p:sp>
      </p:grpSp>
      <p:cxnSp>
        <p:nvCxnSpPr>
          <p:cNvPr id="140" name="Straight Connector 139">
            <a:extLst>
              <a:ext uri="{FF2B5EF4-FFF2-40B4-BE49-F238E27FC236}">
                <a16:creationId xmlns:a16="http://schemas.microsoft.com/office/drawing/2014/main" id="{840B0B48-9FE2-9470-C3B4-C44E6D3767B0}"/>
              </a:ext>
            </a:extLst>
          </p:cNvPr>
          <p:cNvCxnSpPr>
            <a:cxnSpLocks/>
          </p:cNvCxnSpPr>
          <p:nvPr/>
        </p:nvCxnSpPr>
        <p:spPr>
          <a:xfrm>
            <a:off x="2480885" y="4289759"/>
            <a:ext cx="0" cy="965279"/>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F8CC1510-D73A-F134-9F91-A94CB9458FF2}"/>
              </a:ext>
            </a:extLst>
          </p:cNvPr>
          <p:cNvSpPr txBox="1">
            <a:spLocks/>
          </p:cNvSpPr>
          <p:nvPr>
            <p:custDataLst>
              <p:tags r:id="rId10"/>
            </p:custDataLst>
          </p:nvPr>
        </p:nvSpPr>
        <p:spPr>
          <a:xfrm>
            <a:off x="4633649" y="4278754"/>
            <a:ext cx="1577209" cy="172934"/>
          </a:xfrm>
          <a:prstGeom prst="rect">
            <a:avLst/>
          </a:prstGeom>
          <a:noFill/>
          <a:ln w="19050">
            <a:noFill/>
          </a:ln>
        </p:spPr>
        <p:txBody>
          <a:bodyPr vert="horz" wrap="square" lIns="38100" tIns="38100" rIns="38100" bIns="3810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14.  Delivery confirmation by MS Client</a:t>
            </a:r>
          </a:p>
        </p:txBody>
      </p:sp>
      <p:sp>
        <p:nvSpPr>
          <p:cNvPr id="143" name="TextBox 142">
            <a:extLst>
              <a:ext uri="{FF2B5EF4-FFF2-40B4-BE49-F238E27FC236}">
                <a16:creationId xmlns:a16="http://schemas.microsoft.com/office/drawing/2014/main" id="{3C1501C0-6799-B275-6268-17EAA111C43A}"/>
              </a:ext>
            </a:extLst>
          </p:cNvPr>
          <p:cNvSpPr txBox="1">
            <a:spLocks/>
          </p:cNvSpPr>
          <p:nvPr>
            <p:custDataLst>
              <p:tags r:id="rId11"/>
            </p:custDataLst>
          </p:nvPr>
        </p:nvSpPr>
        <p:spPr>
          <a:xfrm>
            <a:off x="6661560" y="4236822"/>
            <a:ext cx="1362610" cy="403461"/>
          </a:xfrm>
          <a:prstGeom prst="rect">
            <a:avLst/>
          </a:prstGeom>
          <a:noFill/>
          <a:ln w="19050">
            <a:noFill/>
          </a:ln>
        </p:spPr>
        <p:txBody>
          <a:bodyPr vert="horz" wrap="square" lIns="38100" tIns="38100" rIns="38100" bIns="3810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15. At delivery, inspection outcome submitted by MS Client</a:t>
            </a:r>
          </a:p>
        </p:txBody>
      </p:sp>
      <p:sp>
        <p:nvSpPr>
          <p:cNvPr id="144" name="TextBox 143">
            <a:extLst>
              <a:ext uri="{FF2B5EF4-FFF2-40B4-BE49-F238E27FC236}">
                <a16:creationId xmlns:a16="http://schemas.microsoft.com/office/drawing/2014/main" id="{E2E9317A-4F63-1394-394C-006A8054DD9B}"/>
              </a:ext>
            </a:extLst>
          </p:cNvPr>
          <p:cNvSpPr txBox="1">
            <a:spLocks/>
          </p:cNvSpPr>
          <p:nvPr>
            <p:custDataLst>
              <p:tags r:id="rId12"/>
            </p:custDataLst>
          </p:nvPr>
        </p:nvSpPr>
        <p:spPr>
          <a:xfrm>
            <a:off x="8344955" y="4222816"/>
            <a:ext cx="1561424" cy="431475"/>
          </a:xfrm>
          <a:prstGeom prst="rect">
            <a:avLst/>
          </a:prstGeom>
          <a:noFill/>
          <a:ln w="19050">
            <a:noFill/>
          </a:ln>
        </p:spPr>
        <p:txBody>
          <a:bodyPr vert="horz" wrap="square" lIns="38100" tIns="38100" rIns="38100" bIns="3810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16. Supplier invoicing</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17.  Invoice Certification</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18.  Supplier payment</a:t>
            </a:r>
          </a:p>
        </p:txBody>
      </p:sp>
      <p:sp>
        <p:nvSpPr>
          <p:cNvPr id="145" name="TextBox 144">
            <a:extLst>
              <a:ext uri="{FF2B5EF4-FFF2-40B4-BE49-F238E27FC236}">
                <a16:creationId xmlns:a16="http://schemas.microsoft.com/office/drawing/2014/main" id="{73EFA6A3-BFBA-4805-36DD-04C5A25A52F4}"/>
              </a:ext>
            </a:extLst>
          </p:cNvPr>
          <p:cNvSpPr txBox="1">
            <a:spLocks/>
          </p:cNvSpPr>
          <p:nvPr>
            <p:custDataLst>
              <p:tags r:id="rId13"/>
            </p:custDataLst>
          </p:nvPr>
        </p:nvSpPr>
        <p:spPr>
          <a:xfrm>
            <a:off x="3059149" y="5544731"/>
            <a:ext cx="2900968" cy="1154162"/>
          </a:xfrm>
          <a:prstGeom prst="rect">
            <a:avLst/>
          </a:prstGeom>
          <a:noFill/>
        </p:spPr>
        <p:txBody>
          <a:bodyPr vert="horz" wrap="square" lIns="38100" tIns="38100" rIns="38100" bIns="3810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GB" sz="1000" b="1"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a:rPr>
              <a:t>Programmatic &amp; Technical Advice</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GB" sz="1000" b="1"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a:rPr>
              <a:t>Legal</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GB" sz="1000" b="1"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a:rPr>
              <a:t>Financial management </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GB" sz="1000" b="1"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a:rPr>
              <a:t>Supply Financing </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GB" sz="1000" b="1"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a:rPr>
              <a:t>Administration</a:t>
            </a:r>
          </a:p>
        </p:txBody>
      </p:sp>
      <p:sp>
        <p:nvSpPr>
          <p:cNvPr id="147" name="TextBox 146">
            <a:extLst>
              <a:ext uri="{FF2B5EF4-FFF2-40B4-BE49-F238E27FC236}">
                <a16:creationId xmlns:a16="http://schemas.microsoft.com/office/drawing/2014/main" id="{847F0DFE-4AE3-CA16-0B5F-55D24C149DC0}"/>
              </a:ext>
            </a:extLst>
          </p:cNvPr>
          <p:cNvSpPr txBox="1">
            <a:spLocks/>
          </p:cNvSpPr>
          <p:nvPr>
            <p:custDataLst>
              <p:tags r:id="rId14"/>
            </p:custDataLst>
          </p:nvPr>
        </p:nvSpPr>
        <p:spPr>
          <a:xfrm>
            <a:off x="6095695" y="5511186"/>
            <a:ext cx="2015628" cy="461665"/>
          </a:xfrm>
          <a:prstGeom prst="rect">
            <a:avLst/>
          </a:prstGeom>
          <a:noFill/>
        </p:spPr>
        <p:txBody>
          <a:bodyPr vert="horz" wrap="square" lIns="38100" tIns="38100" rIns="38100" bIns="3810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GB" sz="1000" b="1"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a:rPr>
              <a:t>Shipping/logistics</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GB" sz="1000" b="1"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a:rPr>
              <a:t>QA</a:t>
            </a:r>
          </a:p>
        </p:txBody>
      </p:sp>
      <p:cxnSp>
        <p:nvCxnSpPr>
          <p:cNvPr id="2" name="Straight Connector 1">
            <a:extLst>
              <a:ext uri="{FF2B5EF4-FFF2-40B4-BE49-F238E27FC236}">
                <a16:creationId xmlns:a16="http://schemas.microsoft.com/office/drawing/2014/main" id="{C9C29F2D-975F-09C2-1ACD-493C891B3A0A}"/>
              </a:ext>
            </a:extLst>
          </p:cNvPr>
          <p:cNvCxnSpPr>
            <a:cxnSpLocks/>
          </p:cNvCxnSpPr>
          <p:nvPr/>
        </p:nvCxnSpPr>
        <p:spPr>
          <a:xfrm>
            <a:off x="6314503" y="4241599"/>
            <a:ext cx="0" cy="965279"/>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E684EF-17B6-7855-E6C1-9635621F3F15}"/>
              </a:ext>
            </a:extLst>
          </p:cNvPr>
          <p:cNvCxnSpPr>
            <a:cxnSpLocks/>
          </p:cNvCxnSpPr>
          <p:nvPr/>
        </p:nvCxnSpPr>
        <p:spPr>
          <a:xfrm>
            <a:off x="8231460" y="4203997"/>
            <a:ext cx="0" cy="965279"/>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FD9E9654-E570-E8BF-FA95-9930BA095F26}"/>
              </a:ext>
            </a:extLst>
          </p:cNvPr>
          <p:cNvSpPr/>
          <p:nvPr>
            <p:custDataLst>
              <p:tags r:id="rId15"/>
            </p:custDataLst>
          </p:nvPr>
        </p:nvSpPr>
        <p:spPr>
          <a:xfrm>
            <a:off x="8202701" y="1373929"/>
            <a:ext cx="2005219" cy="710863"/>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83949" y="0"/>
                </a:lnTo>
                <a:lnTo>
                  <a:pt x="1828800" y="457200"/>
                </a:lnTo>
                <a:lnTo>
                  <a:pt x="1683949" y="914400"/>
                </a:lnTo>
                <a:lnTo>
                  <a:pt x="0" y="914400"/>
                </a:lnTo>
                <a:lnTo>
                  <a:pt x="144851" y="457200"/>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sym typeface="Arial"/>
            </a:endParaRPr>
          </a:p>
        </p:txBody>
      </p:sp>
      <p:sp>
        <p:nvSpPr>
          <p:cNvPr id="22" name="TextBox 21">
            <a:extLst>
              <a:ext uri="{FF2B5EF4-FFF2-40B4-BE49-F238E27FC236}">
                <a16:creationId xmlns:a16="http://schemas.microsoft.com/office/drawing/2014/main" id="{6E0F153B-D36E-2062-AF38-D4FBBF162984}"/>
              </a:ext>
            </a:extLst>
          </p:cNvPr>
          <p:cNvSpPr txBox="1"/>
          <p:nvPr>
            <p:custDataLst>
              <p:tags r:id="rId16"/>
            </p:custDataLst>
          </p:nvPr>
        </p:nvSpPr>
        <p:spPr>
          <a:xfrm>
            <a:off x="8128014" y="1420641"/>
            <a:ext cx="1646027" cy="612132"/>
          </a:xfrm>
          <a:prstGeom prst="rect">
            <a:avLst/>
          </a:prstGeom>
          <a:noFill/>
          <a:ln>
            <a:noFill/>
          </a:ln>
        </p:spPr>
        <p:txBody>
          <a:bodyPr vert="horz"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625475"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Arial"/>
              </a:rPr>
              <a:t>Confirmation of Supply Requirement </a:t>
            </a:r>
          </a:p>
        </p:txBody>
      </p:sp>
      <p:sp>
        <p:nvSpPr>
          <p:cNvPr id="25" name="Freeform: Shape 24">
            <a:extLst>
              <a:ext uri="{FF2B5EF4-FFF2-40B4-BE49-F238E27FC236}">
                <a16:creationId xmlns:a16="http://schemas.microsoft.com/office/drawing/2014/main" id="{2F779B31-367E-91DA-0769-0995C48F9276}"/>
              </a:ext>
            </a:extLst>
          </p:cNvPr>
          <p:cNvSpPr/>
          <p:nvPr>
            <p:custDataLst>
              <p:tags r:id="rId17"/>
            </p:custDataLst>
          </p:nvPr>
        </p:nvSpPr>
        <p:spPr>
          <a:xfrm>
            <a:off x="10118099" y="1383892"/>
            <a:ext cx="2005219" cy="710863"/>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83949" y="0"/>
                </a:lnTo>
                <a:lnTo>
                  <a:pt x="1828800" y="457200"/>
                </a:lnTo>
                <a:lnTo>
                  <a:pt x="1683949" y="914400"/>
                </a:lnTo>
                <a:lnTo>
                  <a:pt x="0" y="914400"/>
                </a:lnTo>
                <a:lnTo>
                  <a:pt x="144851" y="457200"/>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sym typeface="Arial"/>
            </a:endParaRPr>
          </a:p>
        </p:txBody>
      </p:sp>
      <p:sp>
        <p:nvSpPr>
          <p:cNvPr id="26" name="TextBox 25">
            <a:extLst>
              <a:ext uri="{FF2B5EF4-FFF2-40B4-BE49-F238E27FC236}">
                <a16:creationId xmlns:a16="http://schemas.microsoft.com/office/drawing/2014/main" id="{10D9AD3F-D210-26D5-95ED-CF032BE6CB65}"/>
              </a:ext>
            </a:extLst>
          </p:cNvPr>
          <p:cNvSpPr txBox="1"/>
          <p:nvPr>
            <p:custDataLst>
              <p:tags r:id="rId18"/>
            </p:custDataLst>
          </p:nvPr>
        </p:nvSpPr>
        <p:spPr>
          <a:xfrm>
            <a:off x="10146491" y="1420641"/>
            <a:ext cx="1646027" cy="612132"/>
          </a:xfrm>
          <a:prstGeom prst="rect">
            <a:avLst/>
          </a:prstGeom>
          <a:noFill/>
          <a:ln>
            <a:noFill/>
          </a:ln>
        </p:spPr>
        <p:txBody>
          <a:bodyPr vert="horz"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625475"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Arial"/>
              </a:rPr>
              <a:t>Funding receipt and Funding management</a:t>
            </a:r>
          </a:p>
        </p:txBody>
      </p:sp>
      <p:sp>
        <p:nvSpPr>
          <p:cNvPr id="27" name="Freeform: Shape 26">
            <a:extLst>
              <a:ext uri="{FF2B5EF4-FFF2-40B4-BE49-F238E27FC236}">
                <a16:creationId xmlns:a16="http://schemas.microsoft.com/office/drawing/2014/main" id="{E6E7813D-7771-0AAD-C9AB-E505DA64B4A9}"/>
              </a:ext>
            </a:extLst>
          </p:cNvPr>
          <p:cNvSpPr/>
          <p:nvPr>
            <p:custDataLst>
              <p:tags r:id="rId19"/>
            </p:custDataLst>
          </p:nvPr>
        </p:nvSpPr>
        <p:spPr>
          <a:xfrm>
            <a:off x="10118099" y="3429000"/>
            <a:ext cx="2005219" cy="710863"/>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83949" y="0"/>
                </a:lnTo>
                <a:lnTo>
                  <a:pt x="1828800" y="457200"/>
                </a:lnTo>
                <a:lnTo>
                  <a:pt x="1683949" y="914400"/>
                </a:lnTo>
                <a:lnTo>
                  <a:pt x="0" y="914400"/>
                </a:lnTo>
                <a:lnTo>
                  <a:pt x="144851" y="457200"/>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sym typeface="Arial"/>
            </a:endParaRPr>
          </a:p>
        </p:txBody>
      </p:sp>
      <p:sp>
        <p:nvSpPr>
          <p:cNvPr id="29" name="TextBox 28">
            <a:extLst>
              <a:ext uri="{FF2B5EF4-FFF2-40B4-BE49-F238E27FC236}">
                <a16:creationId xmlns:a16="http://schemas.microsoft.com/office/drawing/2014/main" id="{AF1A9C36-A6A3-B67A-2869-1ED676121036}"/>
              </a:ext>
            </a:extLst>
          </p:cNvPr>
          <p:cNvSpPr txBox="1"/>
          <p:nvPr>
            <p:custDataLst>
              <p:tags r:id="rId20"/>
            </p:custDataLst>
          </p:nvPr>
        </p:nvSpPr>
        <p:spPr>
          <a:xfrm>
            <a:off x="10314375" y="3453443"/>
            <a:ext cx="1646027" cy="612132"/>
          </a:xfrm>
          <a:prstGeom prst="rect">
            <a:avLst/>
          </a:prstGeom>
          <a:noFill/>
          <a:ln>
            <a:noFill/>
          </a:ln>
        </p:spPr>
        <p:txBody>
          <a:bodyPr vert="horz"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625475"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Arial"/>
              </a:rPr>
              <a:t>Complaints Management &amp; Customer Service</a:t>
            </a:r>
          </a:p>
        </p:txBody>
      </p:sp>
      <p:cxnSp>
        <p:nvCxnSpPr>
          <p:cNvPr id="31" name="Straight Connector 30">
            <a:extLst>
              <a:ext uri="{FF2B5EF4-FFF2-40B4-BE49-F238E27FC236}">
                <a16:creationId xmlns:a16="http://schemas.microsoft.com/office/drawing/2014/main" id="{C7508C7F-F09C-0D2C-690F-B89020E5A89D}"/>
              </a:ext>
            </a:extLst>
          </p:cNvPr>
          <p:cNvCxnSpPr>
            <a:cxnSpLocks/>
          </p:cNvCxnSpPr>
          <p:nvPr/>
        </p:nvCxnSpPr>
        <p:spPr>
          <a:xfrm>
            <a:off x="10118099" y="4222816"/>
            <a:ext cx="0" cy="965279"/>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2E4565C-61F2-CC70-9D32-53D391905312}"/>
              </a:ext>
            </a:extLst>
          </p:cNvPr>
          <p:cNvCxnSpPr>
            <a:cxnSpLocks/>
          </p:cNvCxnSpPr>
          <p:nvPr/>
        </p:nvCxnSpPr>
        <p:spPr>
          <a:xfrm>
            <a:off x="8158124" y="2194573"/>
            <a:ext cx="0" cy="965279"/>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233CFDE-CBE7-A6C9-130C-2BD43AEA2103}"/>
              </a:ext>
            </a:extLst>
          </p:cNvPr>
          <p:cNvCxnSpPr>
            <a:cxnSpLocks/>
          </p:cNvCxnSpPr>
          <p:nvPr/>
        </p:nvCxnSpPr>
        <p:spPr>
          <a:xfrm>
            <a:off x="10107583" y="2194573"/>
            <a:ext cx="0" cy="965279"/>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D8D99FF-3988-B39E-FA89-CD3454F621FA}"/>
              </a:ext>
            </a:extLst>
          </p:cNvPr>
          <p:cNvSpPr txBox="1">
            <a:spLocks/>
          </p:cNvSpPr>
          <p:nvPr>
            <p:custDataLst>
              <p:tags r:id="rId21"/>
            </p:custDataLst>
          </p:nvPr>
        </p:nvSpPr>
        <p:spPr>
          <a:xfrm>
            <a:off x="4539309" y="2244758"/>
            <a:ext cx="1616979" cy="630942"/>
          </a:xfrm>
          <a:prstGeom prst="rect">
            <a:avLst/>
          </a:prstGeom>
          <a:noFill/>
        </p:spPr>
        <p:txBody>
          <a:bodyPr vert="horz" wrap="square" lIns="38100" tIns="38100" rIns="38100" bIns="38100" rtlCol="0" anchor="t">
            <a:spAutoFit/>
          </a:bodyPr>
          <a:lstStyle>
            <a:defPPr marR="0" lvl="0" algn="l" rtl="0">
              <a:lnSpc>
                <a:spcPct val="100000"/>
              </a:lnSpc>
              <a:spcBef>
                <a:spcPts val="0"/>
              </a:spcBef>
              <a:spcAft>
                <a:spcPts val="0"/>
              </a:spcAft>
            </a:defPPr>
            <a:lvl1pPr marL="0" indent="0" defTabSz="914400" eaLnBrk="1" fontAlgn="auto" latinLnBrk="0" hangingPunct="1">
              <a:spcBef>
                <a:spcPts val="300"/>
              </a:spcBef>
              <a:spcAft>
                <a:spcPts val="300"/>
              </a:spcAft>
              <a:buSzPct val="100000"/>
              <a:buFont typeface="Segoe UI" panose="020B0502040204020203" pitchFamily="34" charset="0"/>
              <a:buChar char="​"/>
              <a:tabLst/>
              <a:defRPr kumimoji="0" sz="1200" b="1" kern="1200" spc="0" normalizeH="0" baseline="0">
                <a:ln>
                  <a:noFill/>
                </a:ln>
                <a:effectLst/>
                <a:uLnTx/>
                <a:uFillTx/>
                <a:ea typeface="+mn-ea"/>
                <a:cs typeface="Arial" panose="020B0604020202020204" pitchFamily="34" charset="0"/>
              </a:defRPr>
            </a:lvl1pPr>
            <a:lvl2pPr marL="228600" indent="-228600">
              <a:spcAft>
                <a:spcPts val="300"/>
              </a:spcAft>
              <a:buClr>
                <a:schemeClr val="tx1"/>
              </a:buClr>
              <a:buSzPct val="110000"/>
              <a:buFont typeface="Wingdings" panose="05000000000000000000" pitchFamily="2" charset="2"/>
              <a:buChar char=""/>
              <a:defRPr sz="1600"/>
            </a:lvl2pPr>
            <a:lvl3pPr marL="438912" indent="-210312">
              <a:spcAft>
                <a:spcPts val="300"/>
              </a:spcAft>
              <a:buClr>
                <a:schemeClr val="tx1"/>
              </a:buClr>
              <a:buSzPct val="110000"/>
              <a:buFont typeface="Arial" panose="020B0604020202020204" pitchFamily="34" charset="0"/>
              <a:buChar char="‒"/>
              <a:defRPr sz="1600"/>
            </a:lvl3pPr>
            <a:lvl4pPr marL="594360" indent="-155448">
              <a:spcAft>
                <a:spcPts val="300"/>
              </a:spcAft>
              <a:buClr>
                <a:schemeClr val="tx1"/>
              </a:buClr>
              <a:buSzPct val="100000"/>
              <a:buFont typeface="Arial" panose="020B0604020202020204" pitchFamily="34" charset="0"/>
              <a:buChar char="•"/>
              <a:defRPr sz="1600"/>
            </a:lvl4pPr>
            <a:lvl5pPr marL="813816" indent="-146304">
              <a:spcAft>
                <a:spcPts val="300"/>
              </a:spcAft>
              <a:buClr>
                <a:schemeClr val="tx1"/>
              </a:buClr>
              <a:buSzPct val="100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3. MS Client access to procurement planning support, including forecasting and budgeting </a:t>
            </a:r>
          </a:p>
        </p:txBody>
      </p:sp>
      <p:sp>
        <p:nvSpPr>
          <p:cNvPr id="42" name="TextBox 41">
            <a:extLst>
              <a:ext uri="{FF2B5EF4-FFF2-40B4-BE49-F238E27FC236}">
                <a16:creationId xmlns:a16="http://schemas.microsoft.com/office/drawing/2014/main" id="{8D3171DF-9829-0FEF-9238-4CA5F1FFD442}"/>
              </a:ext>
            </a:extLst>
          </p:cNvPr>
          <p:cNvSpPr txBox="1"/>
          <p:nvPr>
            <p:custDataLst>
              <p:tags r:id="rId22"/>
            </p:custDataLst>
          </p:nvPr>
        </p:nvSpPr>
        <p:spPr>
          <a:xfrm>
            <a:off x="6510026" y="1412403"/>
            <a:ext cx="1438933" cy="611860"/>
          </a:xfrm>
          <a:prstGeom prst="rect">
            <a:avLst/>
          </a:prstGeom>
          <a:solidFill>
            <a:schemeClr val="accent1"/>
          </a:solidFill>
          <a:ln>
            <a:noFill/>
          </a:ln>
        </p:spPr>
        <p:txBody>
          <a:bodyPr vert="horz"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625475"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0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Inquiry</a:t>
            </a:r>
          </a:p>
        </p:txBody>
      </p:sp>
      <p:sp>
        <p:nvSpPr>
          <p:cNvPr id="43" name="TextBox 42">
            <a:extLst>
              <a:ext uri="{FF2B5EF4-FFF2-40B4-BE49-F238E27FC236}">
                <a16:creationId xmlns:a16="http://schemas.microsoft.com/office/drawing/2014/main" id="{416D8452-4213-E351-DB82-214AD8804785}"/>
              </a:ext>
            </a:extLst>
          </p:cNvPr>
          <p:cNvSpPr txBox="1">
            <a:spLocks/>
          </p:cNvSpPr>
          <p:nvPr>
            <p:custDataLst>
              <p:tags r:id="rId23"/>
            </p:custDataLst>
          </p:nvPr>
        </p:nvSpPr>
        <p:spPr>
          <a:xfrm>
            <a:off x="6472173" y="2218687"/>
            <a:ext cx="1655841" cy="846386"/>
          </a:xfrm>
          <a:prstGeom prst="rect">
            <a:avLst/>
          </a:prstGeom>
          <a:noFill/>
        </p:spPr>
        <p:txBody>
          <a:bodyPr vert="horz" wrap="square" lIns="38100" tIns="38100" rIns="38100" bIns="38100" rtlCol="0" anchor="t">
            <a:spAutoFit/>
          </a:bodyPr>
          <a:lstStyle>
            <a:defPPr marR="0" lvl="0" algn="l" rtl="0">
              <a:lnSpc>
                <a:spcPct val="100000"/>
              </a:lnSpc>
              <a:spcBef>
                <a:spcPts val="0"/>
              </a:spcBef>
              <a:spcAft>
                <a:spcPts val="0"/>
              </a:spcAft>
            </a:defPPr>
            <a:lvl1pPr marL="0" indent="0" defTabSz="914400" eaLnBrk="1" fontAlgn="auto" latinLnBrk="0" hangingPunct="1">
              <a:spcBef>
                <a:spcPts val="300"/>
              </a:spcBef>
              <a:spcAft>
                <a:spcPts val="300"/>
              </a:spcAft>
              <a:buSzPct val="100000"/>
              <a:buFont typeface="Segoe UI" panose="020B0502040204020203" pitchFamily="34" charset="0"/>
              <a:buChar char="​"/>
              <a:tabLst/>
              <a:defRPr kumimoji="0" sz="1200" b="1" kern="1200" spc="0" normalizeH="0" baseline="0">
                <a:ln>
                  <a:noFill/>
                </a:ln>
                <a:effectLst/>
                <a:uLnTx/>
                <a:uFillTx/>
                <a:ea typeface="+mn-ea"/>
                <a:cs typeface="Arial" panose="020B0604020202020204" pitchFamily="34" charset="0"/>
              </a:defRPr>
            </a:lvl1pPr>
            <a:lvl2pPr marL="228600" indent="-228600">
              <a:spcAft>
                <a:spcPts val="300"/>
              </a:spcAft>
              <a:buClr>
                <a:schemeClr val="tx1"/>
              </a:buClr>
              <a:buSzPct val="110000"/>
              <a:buFont typeface="Wingdings" panose="05000000000000000000" pitchFamily="2" charset="2"/>
              <a:buChar char=""/>
              <a:defRPr sz="1600"/>
            </a:lvl2pPr>
            <a:lvl3pPr marL="438912" indent="-210312">
              <a:spcAft>
                <a:spcPts val="300"/>
              </a:spcAft>
              <a:buClr>
                <a:schemeClr val="tx1"/>
              </a:buClr>
              <a:buSzPct val="110000"/>
              <a:buFont typeface="Arial" panose="020B0604020202020204" pitchFamily="34" charset="0"/>
              <a:buChar char="‒"/>
              <a:defRPr sz="1600"/>
            </a:lvl3pPr>
            <a:lvl4pPr marL="594360" indent="-155448">
              <a:spcAft>
                <a:spcPts val="300"/>
              </a:spcAft>
              <a:buClr>
                <a:schemeClr val="tx1"/>
              </a:buClr>
              <a:buSzPct val="100000"/>
              <a:buFont typeface="Arial" panose="020B0604020202020204" pitchFamily="34" charset="0"/>
              <a:buChar char="•"/>
              <a:defRPr sz="1600"/>
            </a:lvl4pPr>
            <a:lvl5pPr marL="813816" indent="-146304">
              <a:spcAft>
                <a:spcPts val="300"/>
              </a:spcAft>
              <a:buClr>
                <a:schemeClr val="tx1"/>
              </a:buClr>
              <a:buSzPct val="100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4. Inquiry by MS Client, including a description of the requirement </a:t>
            </a:r>
          </a:p>
          <a:p>
            <a:pPr marL="0" marR="0" lvl="0" indent="0" algn="l" defTabSz="914400" rtl="0" eaLnBrk="1" fontAlgn="auto" latinLnBrk="0" hangingPunct="1">
              <a:lnSpc>
                <a:spcPct val="100000"/>
              </a:lnSpc>
              <a:spcBef>
                <a:spcPts val="300"/>
              </a:spcBef>
              <a:spcAft>
                <a:spcPts val="300"/>
              </a:spcAft>
              <a:buClrTx/>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5.  Issuance of Cost Estimate / PF Invoice (“the offer”)</a:t>
            </a:r>
          </a:p>
        </p:txBody>
      </p:sp>
      <p:sp>
        <p:nvSpPr>
          <p:cNvPr id="44" name="TextBox 43">
            <a:extLst>
              <a:ext uri="{FF2B5EF4-FFF2-40B4-BE49-F238E27FC236}">
                <a16:creationId xmlns:a16="http://schemas.microsoft.com/office/drawing/2014/main" id="{5A4AAB2C-72DA-3501-82EF-25A824BF00EF}"/>
              </a:ext>
            </a:extLst>
          </p:cNvPr>
          <p:cNvSpPr txBox="1">
            <a:spLocks/>
          </p:cNvSpPr>
          <p:nvPr>
            <p:custDataLst>
              <p:tags r:id="rId24"/>
            </p:custDataLst>
          </p:nvPr>
        </p:nvSpPr>
        <p:spPr>
          <a:xfrm>
            <a:off x="10329819" y="4224027"/>
            <a:ext cx="1630579" cy="839321"/>
          </a:xfrm>
          <a:prstGeom prst="rect">
            <a:avLst/>
          </a:prstGeom>
          <a:noFill/>
          <a:ln w="19050">
            <a:noFill/>
          </a:ln>
        </p:spPr>
        <p:txBody>
          <a:bodyPr vert="horz" wrap="square" lIns="38100" tIns="38100" rIns="38100" bIns="3810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19. Complaint filing by MS Client: QA, troubleshooting, delivery delays, </a:t>
            </a:r>
            <a:r>
              <a:rPr kumimoji="0" lang="en-US" sz="900" b="0"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etc</a:t>
            </a: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20.  Complaint management and closure</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21.  General customer service.</a:t>
            </a:r>
          </a:p>
        </p:txBody>
      </p:sp>
      <p:sp>
        <p:nvSpPr>
          <p:cNvPr id="11" name="Freeform: Shape 10">
            <a:extLst>
              <a:ext uri="{FF2B5EF4-FFF2-40B4-BE49-F238E27FC236}">
                <a16:creationId xmlns:a16="http://schemas.microsoft.com/office/drawing/2014/main" id="{4CFB8364-8B2D-20A7-5520-372F2D3B6856}"/>
              </a:ext>
            </a:extLst>
          </p:cNvPr>
          <p:cNvSpPr/>
          <p:nvPr>
            <p:custDataLst>
              <p:tags r:id="rId25"/>
            </p:custDataLst>
          </p:nvPr>
        </p:nvSpPr>
        <p:spPr>
          <a:xfrm>
            <a:off x="2507368" y="3418687"/>
            <a:ext cx="2021714" cy="720103"/>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139550 w 1828800"/>
              <a:gd name="connsiteY5" fmla="*/ 457200 h 914400"/>
              <a:gd name="connsiteX0" fmla="*/ 0 w 1828800"/>
              <a:gd name="connsiteY0" fmla="*/ 0 h 914400"/>
              <a:gd name="connsiteX1" fmla="*/ 168925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8925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30160 w 1828800"/>
              <a:gd name="connsiteY5" fmla="*/ 457200 h 914400"/>
              <a:gd name="connsiteX0" fmla="*/ 0 w 1828800"/>
              <a:gd name="connsiteY0" fmla="*/ 0 h 914400"/>
              <a:gd name="connsiteX1" fmla="*/ 1698640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698640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04251 w 1828800"/>
              <a:gd name="connsiteY5" fmla="*/ 457200 h 914400"/>
              <a:gd name="connsiteX0" fmla="*/ 0 w 1828800"/>
              <a:gd name="connsiteY0" fmla="*/ 0 h 914400"/>
              <a:gd name="connsiteX1" fmla="*/ 1724549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24549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18719 w 1828800"/>
              <a:gd name="connsiteY5" fmla="*/ 457200 h 914400"/>
              <a:gd name="connsiteX0" fmla="*/ 0 w 1828800"/>
              <a:gd name="connsiteY0" fmla="*/ 0 h 914400"/>
              <a:gd name="connsiteX1" fmla="*/ 1710081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710081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 name="connsiteX0" fmla="*/ 0 w 1828800"/>
              <a:gd name="connsiteY0" fmla="*/ 0 h 914400"/>
              <a:gd name="connsiteX1" fmla="*/ 1683949 w 1828800"/>
              <a:gd name="connsiteY1" fmla="*/ 0 h 914400"/>
              <a:gd name="connsiteX2" fmla="*/ 1828800 w 1828800"/>
              <a:gd name="connsiteY2" fmla="*/ 457200 h 914400"/>
              <a:gd name="connsiteX3" fmla="*/ 1683949 w 1828800"/>
              <a:gd name="connsiteY3" fmla="*/ 914400 h 914400"/>
              <a:gd name="connsiteX4" fmla="*/ 0 w 1828800"/>
              <a:gd name="connsiteY4" fmla="*/ 914400 h 914400"/>
              <a:gd name="connsiteX5" fmla="*/ 144851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83949" y="0"/>
                </a:lnTo>
                <a:lnTo>
                  <a:pt x="1828800" y="457200"/>
                </a:lnTo>
                <a:lnTo>
                  <a:pt x="1683949" y="914400"/>
                </a:lnTo>
                <a:lnTo>
                  <a:pt x="0" y="914400"/>
                </a:lnTo>
                <a:lnTo>
                  <a:pt x="144851" y="457200"/>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a:ea typeface="+mn-ea"/>
              <a:cs typeface="+mn-cs"/>
              <a:sym typeface="Arial"/>
            </a:endParaRPr>
          </a:p>
        </p:txBody>
      </p:sp>
      <p:sp>
        <p:nvSpPr>
          <p:cNvPr id="12" name="TextBox 11">
            <a:extLst>
              <a:ext uri="{FF2B5EF4-FFF2-40B4-BE49-F238E27FC236}">
                <a16:creationId xmlns:a16="http://schemas.microsoft.com/office/drawing/2014/main" id="{6651BC65-5867-EBFB-E7B2-872763BE1434}"/>
              </a:ext>
            </a:extLst>
          </p:cNvPr>
          <p:cNvSpPr txBox="1"/>
          <p:nvPr>
            <p:custDataLst>
              <p:tags r:id="rId26"/>
            </p:custDataLst>
          </p:nvPr>
        </p:nvSpPr>
        <p:spPr>
          <a:xfrm>
            <a:off x="2759346" y="3435953"/>
            <a:ext cx="1434081" cy="634737"/>
          </a:xfrm>
          <a:prstGeom prst="rect">
            <a:avLst/>
          </a:prstGeom>
          <a:solidFill>
            <a:schemeClr val="accent1"/>
          </a:solidFill>
          <a:ln>
            <a:noFill/>
          </a:ln>
        </p:spPr>
        <p:txBody>
          <a:bodyPr vert="horz"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625475"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GB" sz="1000" b="1" i="0" u="none" strike="noStrike" kern="1200" cap="none" spc="0" normalizeH="0" baseline="0" noProof="0">
                <a:ln>
                  <a:noFill/>
                </a:ln>
                <a:solidFill>
                  <a:srgbClr val="FFFFFF"/>
                </a:solidFill>
                <a:effectLst/>
                <a:uLnTx/>
                <a:uFillTx/>
                <a:latin typeface="Arial"/>
                <a:ea typeface="+mn-ea"/>
                <a:cs typeface="Arial" panose="020B0604020202020204" pitchFamily="34" charset="0"/>
                <a:sym typeface="Arial"/>
              </a:rPr>
              <a:t>Expediting and Delivery</a:t>
            </a:r>
          </a:p>
        </p:txBody>
      </p:sp>
      <p:cxnSp>
        <p:nvCxnSpPr>
          <p:cNvPr id="13" name="Straight Connector 12">
            <a:extLst>
              <a:ext uri="{FF2B5EF4-FFF2-40B4-BE49-F238E27FC236}">
                <a16:creationId xmlns:a16="http://schemas.microsoft.com/office/drawing/2014/main" id="{E7029A42-4E10-AC4E-C643-0A5C3BD189A3}"/>
              </a:ext>
            </a:extLst>
          </p:cNvPr>
          <p:cNvCxnSpPr>
            <a:cxnSpLocks/>
          </p:cNvCxnSpPr>
          <p:nvPr/>
        </p:nvCxnSpPr>
        <p:spPr>
          <a:xfrm>
            <a:off x="4397780" y="4272710"/>
            <a:ext cx="0" cy="965279"/>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0287A0E-C36C-5815-4994-8D8A89D83646}"/>
              </a:ext>
            </a:extLst>
          </p:cNvPr>
          <p:cNvSpPr txBox="1">
            <a:spLocks/>
          </p:cNvSpPr>
          <p:nvPr>
            <p:custDataLst>
              <p:tags r:id="rId27"/>
            </p:custDataLst>
          </p:nvPr>
        </p:nvSpPr>
        <p:spPr>
          <a:xfrm>
            <a:off x="753416" y="4222816"/>
            <a:ext cx="1830675" cy="253518"/>
          </a:xfrm>
          <a:prstGeom prst="rect">
            <a:avLst/>
          </a:prstGeom>
          <a:noFill/>
          <a:ln w="19050">
            <a:noFill/>
          </a:ln>
        </p:spPr>
        <p:txBody>
          <a:bodyPr vert="horz" wrap="square" lIns="38100" tIns="38100" rIns="38100" bIns="3810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10</a:t>
            </a: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Ordering and order management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11. </a:t>
            </a: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Monitoring of order status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p:sp>
        <p:nvSpPr>
          <p:cNvPr id="5" name="Subtitle 83">
            <a:extLst>
              <a:ext uri="{FF2B5EF4-FFF2-40B4-BE49-F238E27FC236}">
                <a16:creationId xmlns:a16="http://schemas.microsoft.com/office/drawing/2014/main" id="{92BC6DEE-AE3B-A539-F048-A30FF526A995}"/>
              </a:ext>
            </a:extLst>
          </p:cNvPr>
          <p:cNvSpPr>
            <a:spLocks noGrp="1"/>
          </p:cNvSpPr>
          <p:nvPr>
            <p:ph type="subTitle" idx="1"/>
          </p:nvPr>
        </p:nvSpPr>
        <p:spPr>
          <a:xfrm>
            <a:off x="554734" y="1062728"/>
            <a:ext cx="6840476" cy="534967"/>
          </a:xfrm>
        </p:spPr>
        <p:txBody>
          <a:bodyPr/>
          <a:lstStyle/>
          <a:p>
            <a:r>
              <a:rPr lang="en-DK" dirty="0"/>
              <a:t>Based on landscape analysis of UNICEF, OECS, Global Fund, etc.</a:t>
            </a:r>
          </a:p>
        </p:txBody>
      </p:sp>
    </p:spTree>
    <p:extLst>
      <p:ext uri="{BB962C8B-B14F-4D97-AF65-F5344CB8AC3E}">
        <p14:creationId xmlns:p14="http://schemas.microsoft.com/office/powerpoint/2010/main" val="154828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CABB8CFA-7C7D-402A-AA52-8E5B155C13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6" name="Object 6" hidden="1">
                        <a:extLst>
                          <a:ext uri="{FF2B5EF4-FFF2-40B4-BE49-F238E27FC236}">
                            <a16:creationId xmlns:a16="http://schemas.microsoft.com/office/drawing/2014/main" id="{CABB8CFA-7C7D-402A-AA52-8E5B155C136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D3835528-5240-4DF4-8972-478337EDA3FB}"/>
              </a:ext>
            </a:extLst>
          </p:cNvPr>
          <p:cNvSpPr>
            <a:spLocks noGrp="1"/>
          </p:cNvSpPr>
          <p:nvPr>
            <p:ph type="title"/>
            <p:custDataLst>
              <p:tags r:id="rId2"/>
            </p:custDataLst>
          </p:nvPr>
        </p:nvSpPr>
        <p:spPr>
          <a:xfrm>
            <a:off x="432206" y="326909"/>
            <a:ext cx="6995843" cy="76944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GB" dirty="0"/>
              <a:t>Minimum set of capabilities needed from start-up phase</a:t>
            </a:r>
          </a:p>
        </p:txBody>
      </p:sp>
      <p:sp>
        <p:nvSpPr>
          <p:cNvPr id="13" name="TextBox 12">
            <a:extLst>
              <a:ext uri="{FF2B5EF4-FFF2-40B4-BE49-F238E27FC236}">
                <a16:creationId xmlns:a16="http://schemas.microsoft.com/office/drawing/2014/main" id="{A54A69E6-AB39-4C39-8B23-B727A0D9387E}"/>
              </a:ext>
            </a:extLst>
          </p:cNvPr>
          <p:cNvSpPr txBox="1">
            <a:spLocks/>
          </p:cNvSpPr>
          <p:nvPr/>
        </p:nvSpPr>
        <p:spPr>
          <a:xfrm>
            <a:off x="701497" y="1324586"/>
            <a:ext cx="1432682" cy="169277"/>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9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rPr>
              <a:t>Dimension</a:t>
            </a:r>
          </a:p>
        </p:txBody>
      </p:sp>
      <p:cxnSp>
        <p:nvCxnSpPr>
          <p:cNvPr id="110" name="Straight Connector 109">
            <a:extLst>
              <a:ext uri="{FF2B5EF4-FFF2-40B4-BE49-F238E27FC236}">
                <a16:creationId xmlns:a16="http://schemas.microsoft.com/office/drawing/2014/main" id="{EAD443FE-8021-46E7-A391-6D1855A1845B}"/>
              </a:ext>
            </a:extLst>
          </p:cNvPr>
          <p:cNvCxnSpPr>
            <a:cxnSpLocks/>
          </p:cNvCxnSpPr>
          <p:nvPr/>
        </p:nvCxnSpPr>
        <p:spPr>
          <a:xfrm>
            <a:off x="720428" y="1549083"/>
            <a:ext cx="11021444" cy="0"/>
          </a:xfrm>
          <a:prstGeom prst="line">
            <a:avLst/>
          </a:prstGeom>
          <a:ln w="1270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1EDBCCB-6B72-4E58-80B9-2C02FA15349E}"/>
              </a:ext>
            </a:extLst>
          </p:cNvPr>
          <p:cNvSpPr txBox="1">
            <a:spLocks/>
          </p:cNvSpPr>
          <p:nvPr/>
        </p:nvSpPr>
        <p:spPr>
          <a:xfrm>
            <a:off x="484226" y="2485558"/>
            <a:ext cx="123869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303D24"/>
              </a:buClr>
              <a:buSzPct val="125000"/>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Arial"/>
                <a:sym typeface="Arial"/>
              </a:rPr>
              <a:t>Technical</a:t>
            </a:r>
          </a:p>
        </p:txBody>
      </p:sp>
      <p:cxnSp>
        <p:nvCxnSpPr>
          <p:cNvPr id="132" name="Straight Connector 131">
            <a:extLst>
              <a:ext uri="{FF2B5EF4-FFF2-40B4-BE49-F238E27FC236}">
                <a16:creationId xmlns:a16="http://schemas.microsoft.com/office/drawing/2014/main" id="{E7EC750F-CEF7-4131-A9D4-3553293F23A3}"/>
              </a:ext>
            </a:extLst>
          </p:cNvPr>
          <p:cNvCxnSpPr>
            <a:cxnSpLocks/>
          </p:cNvCxnSpPr>
          <p:nvPr/>
        </p:nvCxnSpPr>
        <p:spPr>
          <a:xfrm>
            <a:off x="625348" y="3865927"/>
            <a:ext cx="11021444"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8A52816-AB46-4B82-8679-D108AD6C0C05}"/>
              </a:ext>
            </a:extLst>
          </p:cNvPr>
          <p:cNvCxnSpPr>
            <a:cxnSpLocks/>
          </p:cNvCxnSpPr>
          <p:nvPr/>
        </p:nvCxnSpPr>
        <p:spPr>
          <a:xfrm>
            <a:off x="688582" y="3023540"/>
            <a:ext cx="11021444"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59283CC-36EE-10B8-31A2-E6D7F292CCAC}"/>
              </a:ext>
            </a:extLst>
          </p:cNvPr>
          <p:cNvCxnSpPr>
            <a:cxnSpLocks/>
          </p:cNvCxnSpPr>
          <p:nvPr/>
        </p:nvCxnSpPr>
        <p:spPr>
          <a:xfrm>
            <a:off x="449986" y="6105078"/>
            <a:ext cx="11021444"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C5FF4025-5BB7-8BA8-A73D-B150B24E4BED}"/>
              </a:ext>
            </a:extLst>
          </p:cNvPr>
          <p:cNvSpPr txBox="1">
            <a:spLocks/>
          </p:cNvSpPr>
          <p:nvPr/>
        </p:nvSpPr>
        <p:spPr>
          <a:xfrm>
            <a:off x="1836198" y="1329717"/>
            <a:ext cx="1432682" cy="196725"/>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rPr>
              <a:t>Vaccines</a:t>
            </a:r>
          </a:p>
        </p:txBody>
      </p:sp>
      <p:cxnSp>
        <p:nvCxnSpPr>
          <p:cNvPr id="27" name="Straight Connector 26">
            <a:extLst>
              <a:ext uri="{FF2B5EF4-FFF2-40B4-BE49-F238E27FC236}">
                <a16:creationId xmlns:a16="http://schemas.microsoft.com/office/drawing/2014/main" id="{073953F3-496D-12E6-CC4E-E42614874DDE}"/>
              </a:ext>
            </a:extLst>
          </p:cNvPr>
          <p:cNvCxnSpPr>
            <a:cxnSpLocks/>
          </p:cNvCxnSpPr>
          <p:nvPr/>
        </p:nvCxnSpPr>
        <p:spPr>
          <a:xfrm>
            <a:off x="578873" y="2224641"/>
            <a:ext cx="11021444"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98C7A05-6D76-C495-7B4D-5D24BD8EE85E}"/>
              </a:ext>
            </a:extLst>
          </p:cNvPr>
          <p:cNvSpPr txBox="1">
            <a:spLocks/>
          </p:cNvSpPr>
          <p:nvPr/>
        </p:nvSpPr>
        <p:spPr>
          <a:xfrm>
            <a:off x="495456" y="1624754"/>
            <a:ext cx="924487"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303D24"/>
              </a:buClr>
              <a:buSzPct val="125000"/>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Arial"/>
                <a:sym typeface="Arial"/>
              </a:rPr>
              <a:t>Market intelligence &amp; strategy </a:t>
            </a:r>
          </a:p>
        </p:txBody>
      </p:sp>
      <p:sp>
        <p:nvSpPr>
          <p:cNvPr id="30" name="TextBox 29">
            <a:extLst>
              <a:ext uri="{FF2B5EF4-FFF2-40B4-BE49-F238E27FC236}">
                <a16:creationId xmlns:a16="http://schemas.microsoft.com/office/drawing/2014/main" id="{7A5C38AE-3DA7-3FCA-EEB1-8C841353F81B}"/>
              </a:ext>
            </a:extLst>
          </p:cNvPr>
          <p:cNvSpPr txBox="1">
            <a:spLocks/>
          </p:cNvSpPr>
          <p:nvPr/>
        </p:nvSpPr>
        <p:spPr>
          <a:xfrm>
            <a:off x="1746976" y="1633958"/>
            <a:ext cx="1336000" cy="516895"/>
          </a:xfrm>
          <a:prstGeom prst="rect">
            <a:avLst/>
          </a:prstGeom>
          <a:solidFill>
            <a:srgbClr val="F2F2F2"/>
          </a:solidFill>
          <a:ln w="12700">
            <a:solidFill>
              <a:srgbClr val="7F7F7F"/>
            </a:solidFill>
            <a:prstDash val="sysDot"/>
          </a:ln>
        </p:spPr>
        <p:txBody>
          <a:bodyPr vert="horz" wrap="square" lIns="45720" tIns="27432" rIns="45720" bIns="27432" rtlCol="0" anchor="b"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GB" sz="11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31" name="TextBox 30">
            <a:extLst>
              <a:ext uri="{FF2B5EF4-FFF2-40B4-BE49-F238E27FC236}">
                <a16:creationId xmlns:a16="http://schemas.microsoft.com/office/drawing/2014/main" id="{69EF5A74-F02D-FBB9-F11D-8E0B999CA707}"/>
              </a:ext>
            </a:extLst>
          </p:cNvPr>
          <p:cNvSpPr txBox="1">
            <a:spLocks/>
          </p:cNvSpPr>
          <p:nvPr/>
        </p:nvSpPr>
        <p:spPr>
          <a:xfrm>
            <a:off x="3207375" y="1630478"/>
            <a:ext cx="1336000" cy="509583"/>
          </a:xfrm>
          <a:prstGeom prst="rect">
            <a:avLst/>
          </a:prstGeom>
          <a:solidFill>
            <a:srgbClr val="F2F2F2"/>
          </a:solidFill>
          <a:ln w="12700">
            <a:solidFill>
              <a:srgbClr val="7F7F7F"/>
            </a:solidFill>
            <a:prstDash val="sysDot"/>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GB" sz="1000" b="0" i="1"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32" name="TextBox 31">
            <a:extLst>
              <a:ext uri="{FF2B5EF4-FFF2-40B4-BE49-F238E27FC236}">
                <a16:creationId xmlns:a16="http://schemas.microsoft.com/office/drawing/2014/main" id="{8ED1D6DD-D95E-28BE-C5F7-4A1BFE757CA5}"/>
              </a:ext>
            </a:extLst>
          </p:cNvPr>
          <p:cNvSpPr txBox="1">
            <a:spLocks/>
          </p:cNvSpPr>
          <p:nvPr/>
        </p:nvSpPr>
        <p:spPr>
          <a:xfrm>
            <a:off x="4654262" y="1629798"/>
            <a:ext cx="1328214" cy="510194"/>
          </a:xfrm>
          <a:prstGeom prst="rect">
            <a:avLst/>
          </a:prstGeom>
          <a:solidFill>
            <a:schemeClr val="tx2">
              <a:lumMod val="95000"/>
            </a:schemeClr>
          </a:solidFill>
          <a:ln w="12700">
            <a:solidFill>
              <a:srgbClr val="7F7F7F"/>
            </a:solidFill>
            <a:prstDash val="sysDot"/>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GB" sz="1000" b="0" i="1"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15" name="TextBox 14">
            <a:extLst>
              <a:ext uri="{FF2B5EF4-FFF2-40B4-BE49-F238E27FC236}">
                <a16:creationId xmlns:a16="http://schemas.microsoft.com/office/drawing/2014/main" id="{D420399C-C522-814E-810A-B1EC8C47BD4A}"/>
              </a:ext>
            </a:extLst>
          </p:cNvPr>
          <p:cNvSpPr txBox="1">
            <a:spLocks/>
          </p:cNvSpPr>
          <p:nvPr/>
        </p:nvSpPr>
        <p:spPr>
          <a:xfrm>
            <a:off x="7666807" y="1586207"/>
            <a:ext cx="4350622" cy="625604"/>
          </a:xfrm>
          <a:prstGeom prst="rect">
            <a:avLst/>
          </a:prstGeom>
          <a:noFill/>
          <a:ln w="6350">
            <a:no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4" name="Text Placeholder 9">
            <a:extLst>
              <a:ext uri="{FF2B5EF4-FFF2-40B4-BE49-F238E27FC236}">
                <a16:creationId xmlns:a16="http://schemas.microsoft.com/office/drawing/2014/main" id="{68582D31-3F38-962E-E00C-9B727EB61647}"/>
              </a:ext>
            </a:extLst>
          </p:cNvPr>
          <p:cNvSpPr>
            <a:spLocks noGrp="1"/>
          </p:cNvSpPr>
          <p:nvPr>
            <p:ph type="body" sz="quarter" idx="10"/>
          </p:nvPr>
        </p:nvSpPr>
        <p:spPr>
          <a:xfrm>
            <a:off x="554735" y="41597"/>
            <a:ext cx="3843338" cy="123111"/>
          </a:xfrm>
        </p:spPr>
        <p:txBody>
          <a:bodyPr/>
          <a:lstStyle/>
          <a:p>
            <a:endParaRPr lang="en-US"/>
          </a:p>
        </p:txBody>
      </p:sp>
      <p:cxnSp>
        <p:nvCxnSpPr>
          <p:cNvPr id="18" name="Straight Connector 17">
            <a:extLst>
              <a:ext uri="{FF2B5EF4-FFF2-40B4-BE49-F238E27FC236}">
                <a16:creationId xmlns:a16="http://schemas.microsoft.com/office/drawing/2014/main" id="{A9B0D17C-4BB8-2A6F-2576-8AA5E2A8D9B6}"/>
              </a:ext>
            </a:extLst>
          </p:cNvPr>
          <p:cNvCxnSpPr>
            <a:cxnSpLocks/>
          </p:cNvCxnSpPr>
          <p:nvPr/>
        </p:nvCxnSpPr>
        <p:spPr>
          <a:xfrm>
            <a:off x="603790" y="4630624"/>
            <a:ext cx="11021444"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542AEDF-EE8A-FEA7-D9B5-906B86750F99}"/>
              </a:ext>
            </a:extLst>
          </p:cNvPr>
          <p:cNvCxnSpPr>
            <a:cxnSpLocks/>
          </p:cNvCxnSpPr>
          <p:nvPr/>
        </p:nvCxnSpPr>
        <p:spPr>
          <a:xfrm>
            <a:off x="379443" y="5349969"/>
            <a:ext cx="11021444" cy="0"/>
          </a:xfrm>
          <a:prstGeom prst="line">
            <a:avLst/>
          </a:prstGeom>
          <a:ln w="6350" cap="sq">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A63AF3E-564C-96DE-6756-E855703D8E49}"/>
              </a:ext>
            </a:extLst>
          </p:cNvPr>
          <p:cNvSpPr txBox="1">
            <a:spLocks/>
          </p:cNvSpPr>
          <p:nvPr/>
        </p:nvSpPr>
        <p:spPr>
          <a:xfrm>
            <a:off x="8276693" y="1626465"/>
            <a:ext cx="3610909" cy="518420"/>
          </a:xfrm>
          <a:prstGeom prst="rect">
            <a:avLst/>
          </a:prstGeom>
          <a:noFill/>
          <a:ln w="6350">
            <a:no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Includes demand intelligence &amp; forecasting </a:t>
            </a: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Initially “other medical products” are managed by therapeutics or Dx team</a:t>
            </a:r>
          </a:p>
        </p:txBody>
      </p:sp>
      <p:sp>
        <p:nvSpPr>
          <p:cNvPr id="7" name="TextBox 6">
            <a:extLst>
              <a:ext uri="{FF2B5EF4-FFF2-40B4-BE49-F238E27FC236}">
                <a16:creationId xmlns:a16="http://schemas.microsoft.com/office/drawing/2014/main" id="{39261853-348C-1A6D-0164-24DE91B78923}"/>
              </a:ext>
            </a:extLst>
          </p:cNvPr>
          <p:cNvSpPr txBox="1">
            <a:spLocks/>
          </p:cNvSpPr>
          <p:nvPr/>
        </p:nvSpPr>
        <p:spPr>
          <a:xfrm>
            <a:off x="3268880" y="1326211"/>
            <a:ext cx="1432682" cy="196725"/>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rPr>
              <a:t>Therapeutics</a:t>
            </a:r>
          </a:p>
        </p:txBody>
      </p:sp>
      <p:sp>
        <p:nvSpPr>
          <p:cNvPr id="10" name="TextBox 9">
            <a:extLst>
              <a:ext uri="{FF2B5EF4-FFF2-40B4-BE49-F238E27FC236}">
                <a16:creationId xmlns:a16="http://schemas.microsoft.com/office/drawing/2014/main" id="{592E9B0F-22E0-015F-B51E-3BCCA36A36E5}"/>
              </a:ext>
            </a:extLst>
          </p:cNvPr>
          <p:cNvSpPr txBox="1">
            <a:spLocks/>
          </p:cNvSpPr>
          <p:nvPr/>
        </p:nvSpPr>
        <p:spPr>
          <a:xfrm>
            <a:off x="4847359" y="1331557"/>
            <a:ext cx="1432682" cy="196725"/>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rPr>
              <a:t>Diagnostics</a:t>
            </a:r>
          </a:p>
        </p:txBody>
      </p:sp>
      <p:sp>
        <p:nvSpPr>
          <p:cNvPr id="11" name="TextBox 10">
            <a:extLst>
              <a:ext uri="{FF2B5EF4-FFF2-40B4-BE49-F238E27FC236}">
                <a16:creationId xmlns:a16="http://schemas.microsoft.com/office/drawing/2014/main" id="{64E06114-9073-4196-34EF-142A58405697}"/>
              </a:ext>
            </a:extLst>
          </p:cNvPr>
          <p:cNvSpPr txBox="1">
            <a:spLocks/>
          </p:cNvSpPr>
          <p:nvPr/>
        </p:nvSpPr>
        <p:spPr>
          <a:xfrm>
            <a:off x="6134244" y="1371664"/>
            <a:ext cx="1804572" cy="15360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rPr>
              <a:t>Other medical products</a:t>
            </a:r>
          </a:p>
        </p:txBody>
      </p:sp>
      <p:sp>
        <p:nvSpPr>
          <p:cNvPr id="22" name="TextBox 21">
            <a:extLst>
              <a:ext uri="{FF2B5EF4-FFF2-40B4-BE49-F238E27FC236}">
                <a16:creationId xmlns:a16="http://schemas.microsoft.com/office/drawing/2014/main" id="{D9DF0D62-E6D1-0126-E6F8-201F039FCF8D}"/>
              </a:ext>
            </a:extLst>
          </p:cNvPr>
          <p:cNvSpPr txBox="1">
            <a:spLocks/>
          </p:cNvSpPr>
          <p:nvPr/>
        </p:nvSpPr>
        <p:spPr>
          <a:xfrm>
            <a:off x="469320" y="3062348"/>
            <a:ext cx="123869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303D24"/>
              </a:buClr>
              <a:buSzPct val="125000"/>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Arial"/>
                <a:sym typeface="Arial"/>
              </a:rPr>
              <a:t>Supplier management &amp; purchasing</a:t>
            </a:r>
          </a:p>
        </p:txBody>
      </p:sp>
      <p:sp>
        <p:nvSpPr>
          <p:cNvPr id="41" name="TextBox 40">
            <a:extLst>
              <a:ext uri="{FF2B5EF4-FFF2-40B4-BE49-F238E27FC236}">
                <a16:creationId xmlns:a16="http://schemas.microsoft.com/office/drawing/2014/main" id="{BAFE1AFA-4DC8-FD94-AAD7-7AEEF1CB66E9}"/>
              </a:ext>
            </a:extLst>
          </p:cNvPr>
          <p:cNvSpPr txBox="1">
            <a:spLocks/>
          </p:cNvSpPr>
          <p:nvPr/>
        </p:nvSpPr>
        <p:spPr>
          <a:xfrm>
            <a:off x="476047" y="5421370"/>
            <a:ext cx="1238690"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303D24"/>
              </a:buClr>
              <a:buSzPct val="125000"/>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Arial"/>
                <a:sym typeface="Arial"/>
              </a:rPr>
              <a:t>MS/Client interface</a:t>
            </a:r>
          </a:p>
        </p:txBody>
      </p:sp>
      <p:sp>
        <p:nvSpPr>
          <p:cNvPr id="47" name="TextBox 46">
            <a:extLst>
              <a:ext uri="{FF2B5EF4-FFF2-40B4-BE49-F238E27FC236}">
                <a16:creationId xmlns:a16="http://schemas.microsoft.com/office/drawing/2014/main" id="{10006BD1-75FB-8E90-B0D6-BE2C4E293E97}"/>
              </a:ext>
            </a:extLst>
          </p:cNvPr>
          <p:cNvSpPr txBox="1">
            <a:spLocks/>
          </p:cNvSpPr>
          <p:nvPr/>
        </p:nvSpPr>
        <p:spPr>
          <a:xfrm>
            <a:off x="8607277" y="1283806"/>
            <a:ext cx="1804572" cy="153602"/>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rPr>
              <a:t>Notes</a:t>
            </a:r>
          </a:p>
        </p:txBody>
      </p:sp>
      <p:sp>
        <p:nvSpPr>
          <p:cNvPr id="48" name="TextBox 47">
            <a:extLst>
              <a:ext uri="{FF2B5EF4-FFF2-40B4-BE49-F238E27FC236}">
                <a16:creationId xmlns:a16="http://schemas.microsoft.com/office/drawing/2014/main" id="{CC922CBC-4ABB-3FA9-9611-AC9B3E7942C4}"/>
              </a:ext>
            </a:extLst>
          </p:cNvPr>
          <p:cNvSpPr txBox="1">
            <a:spLocks/>
          </p:cNvSpPr>
          <p:nvPr/>
        </p:nvSpPr>
        <p:spPr>
          <a:xfrm>
            <a:off x="489793" y="4157687"/>
            <a:ext cx="123869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303D24"/>
              </a:buClr>
              <a:buSzPct val="125000"/>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Arial"/>
                <a:sym typeface="Arial"/>
              </a:rPr>
              <a:t>Quality</a:t>
            </a:r>
          </a:p>
        </p:txBody>
      </p:sp>
      <p:sp>
        <p:nvSpPr>
          <p:cNvPr id="49" name="TextBox 48">
            <a:extLst>
              <a:ext uri="{FF2B5EF4-FFF2-40B4-BE49-F238E27FC236}">
                <a16:creationId xmlns:a16="http://schemas.microsoft.com/office/drawing/2014/main" id="{CCE3B414-053A-C611-7F5F-3788ECE56DAA}"/>
              </a:ext>
            </a:extLst>
          </p:cNvPr>
          <p:cNvSpPr txBox="1">
            <a:spLocks/>
          </p:cNvSpPr>
          <p:nvPr/>
        </p:nvSpPr>
        <p:spPr>
          <a:xfrm>
            <a:off x="489793" y="4772271"/>
            <a:ext cx="123869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303D24"/>
              </a:buClr>
              <a:buSzPct val="125000"/>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Arial"/>
                <a:sym typeface="Arial"/>
              </a:rPr>
              <a:t>Transportation</a:t>
            </a:r>
          </a:p>
        </p:txBody>
      </p:sp>
      <p:sp>
        <p:nvSpPr>
          <p:cNvPr id="52" name="TextBox 51">
            <a:extLst>
              <a:ext uri="{FF2B5EF4-FFF2-40B4-BE49-F238E27FC236}">
                <a16:creationId xmlns:a16="http://schemas.microsoft.com/office/drawing/2014/main" id="{138D367A-A072-EEAD-EF69-AFDCC670B5C2}"/>
              </a:ext>
            </a:extLst>
          </p:cNvPr>
          <p:cNvSpPr txBox="1">
            <a:spLocks/>
          </p:cNvSpPr>
          <p:nvPr/>
        </p:nvSpPr>
        <p:spPr>
          <a:xfrm>
            <a:off x="1746975" y="2362384"/>
            <a:ext cx="6053647" cy="516895"/>
          </a:xfrm>
          <a:prstGeom prst="rect">
            <a:avLst/>
          </a:prstGeom>
          <a:solidFill>
            <a:srgbClr val="F2F2F2"/>
          </a:solidFill>
          <a:ln w="1270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GB" sz="900" b="0" i="1"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55" name="TextBox 54">
            <a:extLst>
              <a:ext uri="{FF2B5EF4-FFF2-40B4-BE49-F238E27FC236}">
                <a16:creationId xmlns:a16="http://schemas.microsoft.com/office/drawing/2014/main" id="{BB6FA8E1-5415-FA21-094A-3F154B1F1EEC}"/>
              </a:ext>
            </a:extLst>
          </p:cNvPr>
          <p:cNvSpPr txBox="1">
            <a:spLocks/>
          </p:cNvSpPr>
          <p:nvPr/>
        </p:nvSpPr>
        <p:spPr>
          <a:xfrm>
            <a:off x="1746976" y="3118356"/>
            <a:ext cx="1336000" cy="382436"/>
          </a:xfrm>
          <a:prstGeom prst="rect">
            <a:avLst/>
          </a:prstGeom>
          <a:solidFill>
            <a:srgbClr val="F2F2F2"/>
          </a:solidFill>
          <a:ln w="12700">
            <a:solidFill>
              <a:srgbClr val="7F7F7F"/>
            </a:solidFill>
            <a:prstDash val="sysDot"/>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GB" sz="900" b="0" i="1"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57" name="TextBox 56">
            <a:extLst>
              <a:ext uri="{FF2B5EF4-FFF2-40B4-BE49-F238E27FC236}">
                <a16:creationId xmlns:a16="http://schemas.microsoft.com/office/drawing/2014/main" id="{C5D347EB-06E5-3FFF-3945-8F9B6F53B086}"/>
              </a:ext>
            </a:extLst>
          </p:cNvPr>
          <p:cNvSpPr txBox="1">
            <a:spLocks/>
          </p:cNvSpPr>
          <p:nvPr/>
        </p:nvSpPr>
        <p:spPr>
          <a:xfrm>
            <a:off x="3207375" y="3116392"/>
            <a:ext cx="1336000" cy="377028"/>
          </a:xfrm>
          <a:prstGeom prst="rect">
            <a:avLst/>
          </a:prstGeom>
          <a:solidFill>
            <a:srgbClr val="F2F2F2"/>
          </a:solidFill>
          <a:ln w="12700">
            <a:solidFill>
              <a:srgbClr val="7F7F7F"/>
            </a:solidFill>
            <a:prstDash val="sysDot"/>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GB" sz="900" b="0" i="1"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58" name="TextBox 57">
            <a:extLst>
              <a:ext uri="{FF2B5EF4-FFF2-40B4-BE49-F238E27FC236}">
                <a16:creationId xmlns:a16="http://schemas.microsoft.com/office/drawing/2014/main" id="{054E3005-7536-51E3-93B9-557D2340367A}"/>
              </a:ext>
            </a:extLst>
          </p:cNvPr>
          <p:cNvSpPr txBox="1">
            <a:spLocks/>
          </p:cNvSpPr>
          <p:nvPr/>
        </p:nvSpPr>
        <p:spPr>
          <a:xfrm>
            <a:off x="4629859" y="3125287"/>
            <a:ext cx="1328214" cy="377479"/>
          </a:xfrm>
          <a:prstGeom prst="rect">
            <a:avLst/>
          </a:prstGeom>
          <a:solidFill>
            <a:schemeClr val="tx2">
              <a:lumMod val="95000"/>
            </a:schemeClr>
          </a:solidFill>
          <a:ln w="12700">
            <a:solidFill>
              <a:srgbClr val="7F7F7F"/>
            </a:solidFill>
            <a:prstDash val="sysDot"/>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GB" sz="900" b="0" i="1"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67" name="TextBox 66">
            <a:extLst>
              <a:ext uri="{FF2B5EF4-FFF2-40B4-BE49-F238E27FC236}">
                <a16:creationId xmlns:a16="http://schemas.microsoft.com/office/drawing/2014/main" id="{97A665F9-715F-C601-08D1-BCD893A1E413}"/>
              </a:ext>
            </a:extLst>
          </p:cNvPr>
          <p:cNvSpPr txBox="1">
            <a:spLocks/>
          </p:cNvSpPr>
          <p:nvPr/>
        </p:nvSpPr>
        <p:spPr>
          <a:xfrm>
            <a:off x="1746975" y="3981706"/>
            <a:ext cx="6053647" cy="516895"/>
          </a:xfrm>
          <a:prstGeom prst="rect">
            <a:avLst/>
          </a:prstGeom>
          <a:solidFill>
            <a:srgbClr val="F2F2F2"/>
          </a:solidFill>
          <a:ln w="1270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GB" sz="1000" b="0" i="1"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68" name="TextBox 67">
            <a:extLst>
              <a:ext uri="{FF2B5EF4-FFF2-40B4-BE49-F238E27FC236}">
                <a16:creationId xmlns:a16="http://schemas.microsoft.com/office/drawing/2014/main" id="{A6DC1AEF-DAF4-10F7-941E-FAB58B3C4C78}"/>
              </a:ext>
            </a:extLst>
          </p:cNvPr>
          <p:cNvSpPr txBox="1">
            <a:spLocks/>
          </p:cNvSpPr>
          <p:nvPr/>
        </p:nvSpPr>
        <p:spPr>
          <a:xfrm>
            <a:off x="1746975" y="4746177"/>
            <a:ext cx="6053647" cy="516895"/>
          </a:xfrm>
          <a:prstGeom prst="rect">
            <a:avLst/>
          </a:prstGeom>
          <a:solidFill>
            <a:srgbClr val="F2F2F2"/>
          </a:solidFill>
          <a:ln w="1270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GB" sz="900" b="0" i="1"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69" name="TextBox 68">
            <a:extLst>
              <a:ext uri="{FF2B5EF4-FFF2-40B4-BE49-F238E27FC236}">
                <a16:creationId xmlns:a16="http://schemas.microsoft.com/office/drawing/2014/main" id="{11F66DFA-FE7A-9301-52B3-A50843BFDFE1}"/>
              </a:ext>
            </a:extLst>
          </p:cNvPr>
          <p:cNvSpPr txBox="1">
            <a:spLocks/>
          </p:cNvSpPr>
          <p:nvPr/>
        </p:nvSpPr>
        <p:spPr>
          <a:xfrm>
            <a:off x="1746975" y="5428995"/>
            <a:ext cx="6053647" cy="516895"/>
          </a:xfrm>
          <a:prstGeom prst="rect">
            <a:avLst/>
          </a:prstGeom>
          <a:solidFill>
            <a:srgbClr val="F2F2F2"/>
          </a:solidFill>
          <a:ln w="1270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GB" sz="1000" b="0" i="1"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70" name="TextBox 69">
            <a:extLst>
              <a:ext uri="{FF2B5EF4-FFF2-40B4-BE49-F238E27FC236}">
                <a16:creationId xmlns:a16="http://schemas.microsoft.com/office/drawing/2014/main" id="{7575FF8C-A442-FFDB-A737-12A8F4F01730}"/>
              </a:ext>
            </a:extLst>
          </p:cNvPr>
          <p:cNvSpPr txBox="1">
            <a:spLocks/>
          </p:cNvSpPr>
          <p:nvPr/>
        </p:nvSpPr>
        <p:spPr>
          <a:xfrm>
            <a:off x="1746975" y="3574168"/>
            <a:ext cx="6053647" cy="203724"/>
          </a:xfrm>
          <a:prstGeom prst="rect">
            <a:avLst/>
          </a:prstGeom>
          <a:solidFill>
            <a:srgbClr val="F2F2F2"/>
          </a:solidFill>
          <a:ln w="12700">
            <a:solidFill>
              <a:srgbClr val="7F7F7F"/>
            </a:solid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GB" sz="11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endParaRPr>
          </a:p>
        </p:txBody>
      </p:sp>
      <p:sp>
        <p:nvSpPr>
          <p:cNvPr id="71" name="TextBox 70">
            <a:extLst>
              <a:ext uri="{FF2B5EF4-FFF2-40B4-BE49-F238E27FC236}">
                <a16:creationId xmlns:a16="http://schemas.microsoft.com/office/drawing/2014/main" id="{4C8D6E53-E777-1FCB-A656-99ED710C827F}"/>
              </a:ext>
            </a:extLst>
          </p:cNvPr>
          <p:cNvSpPr txBox="1">
            <a:spLocks/>
          </p:cNvSpPr>
          <p:nvPr/>
        </p:nvSpPr>
        <p:spPr>
          <a:xfrm>
            <a:off x="8276694" y="3192870"/>
            <a:ext cx="3610909" cy="518420"/>
          </a:xfrm>
          <a:prstGeom prst="rect">
            <a:avLst/>
          </a:prstGeom>
          <a:noFill/>
          <a:ln w="6350">
            <a:no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Initially “other medical products” are managed by therapeutics or Dx team</a:t>
            </a:r>
          </a:p>
        </p:txBody>
      </p:sp>
      <p:sp>
        <p:nvSpPr>
          <p:cNvPr id="72" name="TextBox 71">
            <a:extLst>
              <a:ext uri="{FF2B5EF4-FFF2-40B4-BE49-F238E27FC236}">
                <a16:creationId xmlns:a16="http://schemas.microsoft.com/office/drawing/2014/main" id="{D1A8D0EC-EC4E-48A2-8602-6B76C3958B60}"/>
              </a:ext>
            </a:extLst>
          </p:cNvPr>
          <p:cNvSpPr txBox="1">
            <a:spLocks/>
          </p:cNvSpPr>
          <p:nvPr/>
        </p:nvSpPr>
        <p:spPr>
          <a:xfrm>
            <a:off x="8276693" y="2378366"/>
            <a:ext cx="3610909" cy="518420"/>
          </a:xfrm>
          <a:prstGeom prst="rect">
            <a:avLst/>
          </a:prstGeom>
          <a:noFill/>
          <a:ln w="6350">
            <a:no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Cross-cutting function with mix of pharmacists, biomedical engineers, virologists, etc.. </a:t>
            </a:r>
          </a:p>
        </p:txBody>
      </p:sp>
      <p:sp>
        <p:nvSpPr>
          <p:cNvPr id="73" name="TextBox 72">
            <a:extLst>
              <a:ext uri="{FF2B5EF4-FFF2-40B4-BE49-F238E27FC236}">
                <a16:creationId xmlns:a16="http://schemas.microsoft.com/office/drawing/2014/main" id="{7619262B-8D52-0CB6-D016-0A93DCB1ACCF}"/>
              </a:ext>
            </a:extLst>
          </p:cNvPr>
          <p:cNvSpPr txBox="1">
            <a:spLocks/>
          </p:cNvSpPr>
          <p:nvPr/>
        </p:nvSpPr>
        <p:spPr>
          <a:xfrm>
            <a:off x="8276692" y="5485584"/>
            <a:ext cx="3610909" cy="518420"/>
          </a:xfrm>
          <a:prstGeom prst="rect">
            <a:avLst/>
          </a:prstGeom>
          <a:noFill/>
          <a:ln w="6350">
            <a:no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Teams organized by MS groups. Could also be a focal point for REC</a:t>
            </a: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Issuing quotations, planning needs, statements of account</a:t>
            </a:r>
          </a:p>
        </p:txBody>
      </p:sp>
      <p:sp>
        <p:nvSpPr>
          <p:cNvPr id="74" name="TextBox 73">
            <a:extLst>
              <a:ext uri="{FF2B5EF4-FFF2-40B4-BE49-F238E27FC236}">
                <a16:creationId xmlns:a16="http://schemas.microsoft.com/office/drawing/2014/main" id="{F8A6BFC4-B59A-9A06-D056-6E1C7F6A613E}"/>
              </a:ext>
            </a:extLst>
          </p:cNvPr>
          <p:cNvSpPr txBox="1">
            <a:spLocks/>
          </p:cNvSpPr>
          <p:nvPr/>
        </p:nvSpPr>
        <p:spPr>
          <a:xfrm>
            <a:off x="8276696" y="4733066"/>
            <a:ext cx="3610909" cy="518420"/>
          </a:xfrm>
          <a:prstGeom prst="rect">
            <a:avLst/>
          </a:prstGeom>
          <a:noFill/>
          <a:ln w="6350">
            <a:no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Cross-cutting function comprised of logistic experts, organized by (supplier/country)  geography </a:t>
            </a:r>
          </a:p>
        </p:txBody>
      </p:sp>
      <p:sp>
        <p:nvSpPr>
          <p:cNvPr id="75" name="TextBox 74">
            <a:extLst>
              <a:ext uri="{FF2B5EF4-FFF2-40B4-BE49-F238E27FC236}">
                <a16:creationId xmlns:a16="http://schemas.microsoft.com/office/drawing/2014/main" id="{BB11818C-14CD-E3EE-7436-F49A75190C67}"/>
              </a:ext>
            </a:extLst>
          </p:cNvPr>
          <p:cNvSpPr txBox="1">
            <a:spLocks/>
          </p:cNvSpPr>
          <p:nvPr/>
        </p:nvSpPr>
        <p:spPr>
          <a:xfrm>
            <a:off x="8276696" y="3991769"/>
            <a:ext cx="3610909" cy="518420"/>
          </a:xfrm>
          <a:prstGeom prst="rect">
            <a:avLst/>
          </a:prstGeom>
          <a:noFill/>
          <a:ln w="6350">
            <a:noFill/>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Cross-cutting function comprised of inspectors, QMS system lead, bid openings / supplier registration</a:t>
            </a:r>
          </a:p>
        </p:txBody>
      </p:sp>
      <p:sp>
        <p:nvSpPr>
          <p:cNvPr id="3" name="TextBox 2">
            <a:extLst>
              <a:ext uri="{FF2B5EF4-FFF2-40B4-BE49-F238E27FC236}">
                <a16:creationId xmlns:a16="http://schemas.microsoft.com/office/drawing/2014/main" id="{471DB94F-2DBB-6B67-D061-CC504AC57F28}"/>
              </a:ext>
            </a:extLst>
          </p:cNvPr>
          <p:cNvSpPr txBox="1">
            <a:spLocks/>
          </p:cNvSpPr>
          <p:nvPr/>
        </p:nvSpPr>
        <p:spPr>
          <a:xfrm>
            <a:off x="401676" y="6282190"/>
            <a:ext cx="1914273" cy="377479"/>
          </a:xfrm>
          <a:prstGeom prst="rect">
            <a:avLst/>
          </a:prstGeom>
          <a:solidFill>
            <a:schemeClr val="tx2">
              <a:lumMod val="95000"/>
            </a:schemeClr>
          </a:solidFill>
          <a:ln w="12700">
            <a:solidFill>
              <a:srgbClr val="7F7F7F"/>
            </a:solidFill>
            <a:prstDash val="sysDot"/>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rPr>
              <a:t>Product specific team with set of capabilities</a:t>
            </a:r>
          </a:p>
        </p:txBody>
      </p:sp>
      <p:sp>
        <p:nvSpPr>
          <p:cNvPr id="4" name="TextBox 3">
            <a:extLst>
              <a:ext uri="{FF2B5EF4-FFF2-40B4-BE49-F238E27FC236}">
                <a16:creationId xmlns:a16="http://schemas.microsoft.com/office/drawing/2014/main" id="{878E1C49-1EEB-32A8-867E-C9F5A4AEBBE0}"/>
              </a:ext>
            </a:extLst>
          </p:cNvPr>
          <p:cNvSpPr txBox="1">
            <a:spLocks/>
          </p:cNvSpPr>
          <p:nvPr/>
        </p:nvSpPr>
        <p:spPr>
          <a:xfrm>
            <a:off x="2690927" y="6270688"/>
            <a:ext cx="1914273" cy="377479"/>
          </a:xfrm>
          <a:prstGeom prst="rect">
            <a:avLst/>
          </a:prstGeom>
          <a:solidFill>
            <a:schemeClr val="tx2">
              <a:lumMod val="95000"/>
            </a:schemeClr>
          </a:solidFill>
          <a:ln w="12700">
            <a:solidFill>
              <a:srgbClr val="7F7F7F"/>
            </a:solidFill>
            <a:prstDash val="sysDot"/>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rPr>
              <a:t>Cross cutting team for all products</a:t>
            </a:r>
          </a:p>
        </p:txBody>
      </p:sp>
      <p:sp>
        <p:nvSpPr>
          <p:cNvPr id="9" name="TextBox 8">
            <a:extLst>
              <a:ext uri="{FF2B5EF4-FFF2-40B4-BE49-F238E27FC236}">
                <a16:creationId xmlns:a16="http://schemas.microsoft.com/office/drawing/2014/main" id="{37AE40E1-332B-7CDA-5823-2BA28B62FAEF}"/>
              </a:ext>
            </a:extLst>
          </p:cNvPr>
          <p:cNvSpPr txBox="1">
            <a:spLocks/>
          </p:cNvSpPr>
          <p:nvPr/>
        </p:nvSpPr>
        <p:spPr>
          <a:xfrm>
            <a:off x="6280041" y="6279065"/>
            <a:ext cx="4377227" cy="377479"/>
          </a:xfrm>
          <a:prstGeom prst="rect">
            <a:avLst/>
          </a:prstGeom>
          <a:solidFill>
            <a:schemeClr val="accent6"/>
          </a:solidFill>
          <a:ln w="12700">
            <a:noFill/>
            <a:prstDash val="sysDot"/>
          </a:ln>
        </p:spPr>
        <p:txBody>
          <a:bodyPr vert="horz" wrap="square" lIns="45720" tIns="27432" rIns="45720" bIns="27432" rtlCol="0" anchor="ctr" anchorCtr="0">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800" b="0" i="0" u="none" strike="noStrike" cap="none" spc="0" normalizeH="0" baseline="0">
                <a:ln>
                  <a:noFill/>
                </a:ln>
                <a:solidFill>
                  <a:srgbClr val="000000"/>
                </a:solidFill>
                <a:effectLst/>
                <a:uLnTx/>
                <a:uFillTx/>
                <a:latin typeface="Arial" panose="020B0604020202020204"/>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sz="160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sz="160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sz="160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rPr>
              <a:t>All capabilities are shared with the Africa CDC Warehouse (</a:t>
            </a:r>
            <a:r>
              <a:rPr kumimoji="0" lang="en-GB" sz="14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sym typeface="Arial"/>
              </a:rPr>
              <a:t>WH) </a:t>
            </a:r>
            <a:endParaRPr kumimoji="0" lang="en-GB" sz="14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endParaRPr>
          </a:p>
        </p:txBody>
      </p:sp>
    </p:spTree>
    <p:extLst>
      <p:ext uri="{BB962C8B-B14F-4D97-AF65-F5344CB8AC3E}">
        <p14:creationId xmlns:p14="http://schemas.microsoft.com/office/powerpoint/2010/main" val="4031864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52928-0B2B-D89B-F4E8-5CCA3079E5C6}"/>
              </a:ext>
            </a:extLst>
          </p:cNvPr>
          <p:cNvSpPr>
            <a:spLocks noGrp="1"/>
          </p:cNvSpPr>
          <p:nvPr>
            <p:ph type="title"/>
          </p:nvPr>
        </p:nvSpPr>
        <p:spPr>
          <a:xfrm>
            <a:off x="473893" y="598850"/>
            <a:ext cx="6096000" cy="769441"/>
          </a:xfrm>
        </p:spPr>
        <p:txBody>
          <a:bodyPr/>
          <a:lstStyle/>
          <a:p>
            <a:r>
              <a:rPr lang="en-US" sz="2400" b="1" dirty="0">
                <a:effectLst/>
                <a:latin typeface="Arial" panose="020B0604020202020204" pitchFamily="34" charset="0"/>
              </a:rPr>
              <a:t>Establishing the African pooled procurement mechanism </a:t>
            </a:r>
            <a:r>
              <a:rPr lang="en-US" sz="2400" dirty="0">
                <a:effectLst/>
                <a:latin typeface="Helvetica" pitchFamily="2" charset="0"/>
              </a:rPr>
              <a:t> </a:t>
            </a:r>
          </a:p>
        </p:txBody>
      </p:sp>
      <p:sp>
        <p:nvSpPr>
          <p:cNvPr id="5" name="TextBox 4">
            <a:extLst>
              <a:ext uri="{FF2B5EF4-FFF2-40B4-BE49-F238E27FC236}">
                <a16:creationId xmlns:a16="http://schemas.microsoft.com/office/drawing/2014/main" id="{3258BFCF-CDB3-8B23-A6EF-B8E2898A9B9C}"/>
              </a:ext>
            </a:extLst>
          </p:cNvPr>
          <p:cNvSpPr txBox="1"/>
          <p:nvPr/>
        </p:nvSpPr>
        <p:spPr>
          <a:xfrm>
            <a:off x="742251" y="1841397"/>
            <a:ext cx="9903808" cy="807913"/>
          </a:xfrm>
          <a:prstGeom prst="rect">
            <a:avLst/>
          </a:prstGeom>
          <a:noFill/>
          <a:ln w="6350">
            <a:noFill/>
            <a:miter lim="800000"/>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Financing mechanisms and financial instruments encompassed within the APPM will be essential to execute the functions, ensure sustainability, and achieve impact</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8FD7552D-F3BE-9A4F-3D70-1E6384DEFE2B}"/>
              </a:ext>
            </a:extLst>
          </p:cNvPr>
          <p:cNvSpPr txBox="1"/>
          <p:nvPr/>
        </p:nvSpPr>
        <p:spPr>
          <a:xfrm>
            <a:off x="900180" y="3831913"/>
            <a:ext cx="2470930" cy="1015663"/>
          </a:xfrm>
          <a:prstGeom prst="rect">
            <a:avLst/>
          </a:prstGeom>
          <a:noFill/>
          <a:ln w="6350">
            <a:noFill/>
            <a:miter lim="800000"/>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mn-ea"/>
                <a:cs typeface="+mn-cs"/>
              </a:rPr>
              <a:t>Catalytic seed funding that enables the creation and set-up of the African PPM</a:t>
            </a:r>
          </a:p>
        </p:txBody>
      </p:sp>
      <p:sp>
        <p:nvSpPr>
          <p:cNvPr id="7" name="TextBox 6">
            <a:extLst>
              <a:ext uri="{FF2B5EF4-FFF2-40B4-BE49-F238E27FC236}">
                <a16:creationId xmlns:a16="http://schemas.microsoft.com/office/drawing/2014/main" id="{D2451231-E141-3E6A-DE37-4C915D365E16}"/>
              </a:ext>
            </a:extLst>
          </p:cNvPr>
          <p:cNvSpPr txBox="1"/>
          <p:nvPr/>
        </p:nvSpPr>
        <p:spPr>
          <a:xfrm>
            <a:off x="4182878" y="3840422"/>
            <a:ext cx="3191745" cy="784830"/>
          </a:xfrm>
          <a:prstGeom prst="rect">
            <a:avLst/>
          </a:prstGeom>
          <a:noFill/>
          <a:ln w="6350">
            <a:noFill/>
            <a:miter lim="800000"/>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mn-ea"/>
                <a:cs typeface="+mn-cs"/>
              </a:rPr>
              <a:t>A capital fund that underpins cash cycles and long-term contracts</a:t>
            </a:r>
          </a:p>
        </p:txBody>
      </p:sp>
      <p:sp>
        <p:nvSpPr>
          <p:cNvPr id="8" name="TextBox 7">
            <a:extLst>
              <a:ext uri="{FF2B5EF4-FFF2-40B4-BE49-F238E27FC236}">
                <a16:creationId xmlns:a16="http://schemas.microsoft.com/office/drawing/2014/main" id="{F8252084-286A-9CCB-2181-41620716C933}"/>
              </a:ext>
            </a:extLst>
          </p:cNvPr>
          <p:cNvSpPr txBox="1"/>
          <p:nvPr/>
        </p:nvSpPr>
        <p:spPr>
          <a:xfrm>
            <a:off x="7942254" y="3831913"/>
            <a:ext cx="3191745" cy="1477328"/>
          </a:xfrm>
          <a:prstGeom prst="rect">
            <a:avLst/>
          </a:prstGeom>
          <a:noFill/>
          <a:ln w="6350">
            <a:noFill/>
            <a:miter lim="800000"/>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mn-ea"/>
                <a:cs typeface="+mn-cs"/>
              </a:rPr>
              <a:t>Revenue generation model (such as a fee-based system) for the platform to be able to cover cost, but on a non-profit (self-sustainability/cost-recovery) basis</a:t>
            </a:r>
          </a:p>
        </p:txBody>
      </p:sp>
      <p:pic>
        <p:nvPicPr>
          <p:cNvPr id="18" name="Graphic 17" descr="Seed Packet outline">
            <a:extLst>
              <a:ext uri="{FF2B5EF4-FFF2-40B4-BE49-F238E27FC236}">
                <a16:creationId xmlns:a16="http://schemas.microsoft.com/office/drawing/2014/main" id="{A4FB5113-E106-270C-3707-D01754D0FA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71012" y="2825196"/>
            <a:ext cx="914400" cy="914400"/>
          </a:xfrm>
          <a:prstGeom prst="rect">
            <a:avLst/>
          </a:prstGeom>
        </p:spPr>
      </p:pic>
      <p:pic>
        <p:nvPicPr>
          <p:cNvPr id="20" name="Graphic 19" descr="Safe outline">
            <a:extLst>
              <a:ext uri="{FF2B5EF4-FFF2-40B4-BE49-F238E27FC236}">
                <a16:creationId xmlns:a16="http://schemas.microsoft.com/office/drawing/2014/main" id="{9ED98972-4F3D-6140-7419-E9F0BBD94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92952" y="2825196"/>
            <a:ext cx="914400" cy="914400"/>
          </a:xfrm>
          <a:prstGeom prst="rect">
            <a:avLst/>
          </a:prstGeom>
        </p:spPr>
      </p:pic>
      <p:pic>
        <p:nvPicPr>
          <p:cNvPr id="22" name="Graphic 21" descr="Arrow circle outline">
            <a:extLst>
              <a:ext uri="{FF2B5EF4-FFF2-40B4-BE49-F238E27FC236}">
                <a16:creationId xmlns:a16="http://schemas.microsoft.com/office/drawing/2014/main" id="{6D5021A9-31E0-8F46-6BFC-0CF00FF31F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80926" y="2891237"/>
            <a:ext cx="914400" cy="914400"/>
          </a:xfrm>
          <a:prstGeom prst="rect">
            <a:avLst/>
          </a:prstGeom>
        </p:spPr>
      </p:pic>
      <p:sp>
        <p:nvSpPr>
          <p:cNvPr id="6" name="TextBox 5">
            <a:extLst>
              <a:ext uri="{FF2B5EF4-FFF2-40B4-BE49-F238E27FC236}">
                <a16:creationId xmlns:a16="http://schemas.microsoft.com/office/drawing/2014/main" id="{BC1F54AA-2E55-2C8E-1643-A4FB54944458}"/>
              </a:ext>
            </a:extLst>
          </p:cNvPr>
          <p:cNvSpPr txBox="1"/>
          <p:nvPr/>
        </p:nvSpPr>
        <p:spPr>
          <a:xfrm>
            <a:off x="1164215" y="5661013"/>
            <a:ext cx="9229070" cy="692497"/>
          </a:xfrm>
          <a:prstGeom prst="rect">
            <a:avLst/>
          </a:prstGeom>
          <a:solidFill>
            <a:schemeClr val="accent4">
              <a:lumMod val="20000"/>
              <a:lumOff val="80000"/>
            </a:schemeClr>
          </a:solidFill>
          <a:ln w="63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000000"/>
                </a:solidFill>
                <a:effectLst/>
                <a:uLnTx/>
                <a:uFillTx/>
                <a:latin typeface="Arial" panose="020B0604020202020204" pitchFamily="34" charset="0"/>
                <a:ea typeface="+mn-ea"/>
                <a:cs typeface="+mn-cs"/>
              </a:rPr>
              <a:t>Consultation with key funders and member states to co-design the key elements of the APPM and relevant market or product class targets will be essential to obtain political buy-in and commitment. Further, linking this to the broader ecosystem of buyers and funders to ensure the market can be effectively managed. </a:t>
            </a:r>
          </a:p>
        </p:txBody>
      </p:sp>
      <p:sp>
        <p:nvSpPr>
          <p:cNvPr id="10" name="TextBox 9">
            <a:extLst>
              <a:ext uri="{FF2B5EF4-FFF2-40B4-BE49-F238E27FC236}">
                <a16:creationId xmlns:a16="http://schemas.microsoft.com/office/drawing/2014/main" id="{09BA995B-CE11-8518-EC35-2DD3241D4412}"/>
              </a:ext>
            </a:extLst>
          </p:cNvPr>
          <p:cNvSpPr txBox="1"/>
          <p:nvPr/>
        </p:nvSpPr>
        <p:spPr>
          <a:xfrm>
            <a:off x="228600" y="6511805"/>
            <a:ext cx="6096000" cy="215444"/>
          </a:xfrm>
          <a:prstGeom prst="rect">
            <a:avLst/>
          </a:prstGeom>
          <a:noFill/>
          <a:ln w="6350">
            <a:noFill/>
            <a:miter lim="800000"/>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 </a:t>
            </a:r>
            <a:r>
              <a:rPr kumimoji="0" lang="en-US" sz="800" b="0" i="0" u="none" strike="noStrike" kern="1200" cap="none" spc="0" normalizeH="0" baseline="0" noProof="0" dirty="0" err="1">
                <a:ln>
                  <a:noFill/>
                </a:ln>
                <a:solidFill>
                  <a:srgbClr val="000000"/>
                </a:solidFill>
                <a:effectLst/>
                <a:uLnTx/>
                <a:uFillTx/>
                <a:latin typeface="Arial"/>
                <a:ea typeface="+mn-ea"/>
                <a:cs typeface="+mn-cs"/>
              </a:rPr>
              <a:t>AfrCDC</a:t>
            </a:r>
            <a:r>
              <a:rPr kumimoji="0" lang="en-US" sz="800" b="0" i="0" u="none" strike="noStrike" kern="1200" cap="none" spc="0" normalizeH="0" baseline="0" noProof="0" dirty="0">
                <a:ln>
                  <a:noFill/>
                </a:ln>
                <a:solidFill>
                  <a:srgbClr val="000000"/>
                </a:solidFill>
                <a:effectLst/>
                <a:uLnTx/>
                <a:uFillTx/>
                <a:latin typeface="Arial"/>
                <a:ea typeface="+mn-ea"/>
                <a:cs typeface="+mn-cs"/>
              </a:rPr>
              <a:t> Onboarding / Briefing. </a:t>
            </a:r>
            <a:endParaRPr kumimoji="0" lang="LID4096"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5929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6" hidden="1">
            <a:extLst>
              <a:ext uri="{FF2B5EF4-FFF2-40B4-BE49-F238E27FC236}">
                <a16:creationId xmlns:a16="http://schemas.microsoft.com/office/drawing/2014/main" id="{F7727F2D-D613-BE17-B433-447CC3F9D51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395" imgH="396" progId="TCLayout.ActiveDocument.1">
                  <p:embed/>
                </p:oleObj>
              </mc:Choice>
              <mc:Fallback>
                <p:oleObj name="think-cell Slide" r:id="rId38" imgW="395" imgH="396" progId="TCLayout.ActiveDocument.1">
                  <p:embed/>
                  <p:pic>
                    <p:nvPicPr>
                      <p:cNvPr id="42" name="Object 6" hidden="1">
                        <a:extLst>
                          <a:ext uri="{FF2B5EF4-FFF2-40B4-BE49-F238E27FC236}">
                            <a16:creationId xmlns:a16="http://schemas.microsoft.com/office/drawing/2014/main" id="{F7727F2D-D613-BE17-B433-447CC3F9D51B}"/>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9CF41F6B-B603-1C70-24E7-1148CBA0A650}"/>
              </a:ext>
            </a:extLst>
          </p:cNvPr>
          <p:cNvSpPr>
            <a:spLocks noGrp="1"/>
          </p:cNvSpPr>
          <p:nvPr>
            <p:ph type="title"/>
            <p:custDataLst>
              <p:tags r:id="rId2"/>
            </p:custDataLst>
          </p:nvPr>
        </p:nvSpPr>
        <p:spPr>
          <a:xfrm>
            <a:off x="554733" y="322874"/>
            <a:ext cx="5879933" cy="731520"/>
          </a:xfrm>
        </p:spPr>
        <p:txBody>
          <a:bodyPr vert="horz"/>
          <a:lstStyle/>
          <a:p>
            <a:r>
              <a:rPr lang="en-US" dirty="0"/>
              <a:t>To sustain the financial budget several sources of funding can be considered</a:t>
            </a:r>
          </a:p>
        </p:txBody>
      </p:sp>
      <p:cxnSp>
        <p:nvCxnSpPr>
          <p:cNvPr id="71" name="Straight Connector 70">
            <a:extLst>
              <a:ext uri="{FF2B5EF4-FFF2-40B4-BE49-F238E27FC236}">
                <a16:creationId xmlns:a16="http://schemas.microsoft.com/office/drawing/2014/main" id="{5BA9498B-36F5-3E4C-8CE5-00D9DC01FAF8}"/>
              </a:ext>
            </a:extLst>
          </p:cNvPr>
          <p:cNvCxnSpPr>
            <a:cxnSpLocks/>
          </p:cNvCxnSpPr>
          <p:nvPr>
            <p:custDataLst>
              <p:tags r:id="rId3"/>
            </p:custDataLst>
          </p:nvPr>
        </p:nvCxnSpPr>
        <p:spPr>
          <a:xfrm>
            <a:off x="554734" y="4681979"/>
            <a:ext cx="1106577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6AAC316-FB19-40EF-B50A-36FC00A3FD26}"/>
              </a:ext>
            </a:extLst>
          </p:cNvPr>
          <p:cNvCxnSpPr>
            <a:cxnSpLocks/>
          </p:cNvCxnSpPr>
          <p:nvPr>
            <p:custDataLst>
              <p:tags r:id="rId4"/>
            </p:custDataLst>
          </p:nvPr>
        </p:nvCxnSpPr>
        <p:spPr>
          <a:xfrm>
            <a:off x="2296281" y="3776055"/>
            <a:ext cx="933850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485667A-58CE-B7E2-DFDC-40839614A7A8}"/>
              </a:ext>
            </a:extLst>
          </p:cNvPr>
          <p:cNvCxnSpPr>
            <a:cxnSpLocks/>
          </p:cNvCxnSpPr>
          <p:nvPr>
            <p:custDataLst>
              <p:tags r:id="rId5"/>
            </p:custDataLst>
          </p:nvPr>
        </p:nvCxnSpPr>
        <p:spPr>
          <a:xfrm>
            <a:off x="2296281" y="5610148"/>
            <a:ext cx="933850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A8F6DAF-8391-BBF6-B716-7ADC2F5AC573}"/>
              </a:ext>
            </a:extLst>
          </p:cNvPr>
          <p:cNvCxnSpPr>
            <a:cxnSpLocks/>
          </p:cNvCxnSpPr>
          <p:nvPr>
            <p:custDataLst>
              <p:tags r:id="rId6"/>
            </p:custDataLst>
          </p:nvPr>
        </p:nvCxnSpPr>
        <p:spPr>
          <a:xfrm>
            <a:off x="2296281" y="2890638"/>
            <a:ext cx="933850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44" name="5. Source">
            <a:extLst>
              <a:ext uri="{FF2B5EF4-FFF2-40B4-BE49-F238E27FC236}">
                <a16:creationId xmlns:a16="http://schemas.microsoft.com/office/drawing/2014/main" id="{A5ACDF60-76D7-D18E-36CF-78474AF1DF6E}"/>
              </a:ext>
            </a:extLst>
          </p:cNvPr>
          <p:cNvSpPr txBox="1"/>
          <p:nvPr>
            <p:custDataLst>
              <p:tags r:id="rId7"/>
            </p:custDataLst>
          </p:nvPr>
        </p:nvSpPr>
        <p:spPr>
          <a:xfrm>
            <a:off x="169419" y="6427716"/>
            <a:ext cx="7277861"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PAVM/McKinsey Analysis OECD, World Bank, USAID, Expert input, IFAD, Investopedia, press / website search</a:t>
            </a:r>
          </a:p>
          <a:p>
            <a:pPr marL="0" marR="0" lvl="0" indent="0" algn="l" defTabSz="914400" rtl="0" eaLnBrk="1" fontAlgn="auto" latinLnBrk="0" hangingPunct="1">
              <a:lnSpc>
                <a:spcPct val="100000"/>
              </a:lnSpc>
              <a:spcBef>
                <a:spcPts val="0"/>
              </a:spcBef>
              <a:spcAft>
                <a:spcPts val="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And, as supplemented April 2024</a:t>
            </a:r>
          </a:p>
        </p:txBody>
      </p:sp>
      <p:sp>
        <p:nvSpPr>
          <p:cNvPr id="30" name="TextBox 29">
            <a:extLst>
              <a:ext uri="{FF2B5EF4-FFF2-40B4-BE49-F238E27FC236}">
                <a16:creationId xmlns:a16="http://schemas.microsoft.com/office/drawing/2014/main" id="{8DBD203D-19A8-FE1F-680D-F7CBD596E9BD}"/>
              </a:ext>
            </a:extLst>
          </p:cNvPr>
          <p:cNvSpPr txBox="1">
            <a:spLocks/>
          </p:cNvSpPr>
          <p:nvPr>
            <p:custDataLst>
              <p:tags r:id="rId8"/>
            </p:custDataLst>
          </p:nvPr>
        </p:nvSpPr>
        <p:spPr>
          <a:xfrm>
            <a:off x="2703810" y="2976363"/>
            <a:ext cx="973584" cy="1615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Service fees</a:t>
            </a:r>
          </a:p>
        </p:txBody>
      </p:sp>
      <p:sp>
        <p:nvSpPr>
          <p:cNvPr id="35" name="TextBox 34">
            <a:extLst>
              <a:ext uri="{FF2B5EF4-FFF2-40B4-BE49-F238E27FC236}">
                <a16:creationId xmlns:a16="http://schemas.microsoft.com/office/drawing/2014/main" id="{EBB198F1-3595-49FC-FD87-551FDDE31E3B}"/>
              </a:ext>
            </a:extLst>
          </p:cNvPr>
          <p:cNvSpPr txBox="1">
            <a:spLocks/>
          </p:cNvSpPr>
          <p:nvPr>
            <p:custDataLst>
              <p:tags r:id="rId9"/>
            </p:custDataLst>
          </p:nvPr>
        </p:nvSpPr>
        <p:spPr>
          <a:xfrm>
            <a:off x="3902164" y="2976364"/>
            <a:ext cx="1533436"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 service fee, generally a fixed percentage added to each transaction, is paid by the member state</a:t>
            </a:r>
          </a:p>
        </p:txBody>
      </p:sp>
      <p:sp>
        <p:nvSpPr>
          <p:cNvPr id="36" name="TextBox 35">
            <a:extLst>
              <a:ext uri="{FF2B5EF4-FFF2-40B4-BE49-F238E27FC236}">
                <a16:creationId xmlns:a16="http://schemas.microsoft.com/office/drawing/2014/main" id="{EFD86585-D3A6-FE54-B728-19C23C159999}"/>
              </a:ext>
            </a:extLst>
          </p:cNvPr>
          <p:cNvSpPr txBox="1">
            <a:spLocks/>
          </p:cNvSpPr>
          <p:nvPr>
            <p:custDataLst>
              <p:tags r:id="rId10"/>
            </p:custDataLst>
          </p:nvPr>
        </p:nvSpPr>
        <p:spPr>
          <a:xfrm>
            <a:off x="5633439" y="2935723"/>
            <a:ext cx="1949471" cy="76944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PAHO Revolving Fund applies a 4.25%; service charge on each order; (1.25% is used to cover operating costs; balance to Capital Fund)</a:t>
            </a:r>
          </a:p>
        </p:txBody>
      </p:sp>
      <p:pic>
        <p:nvPicPr>
          <p:cNvPr id="48" name="CustomIcon">
            <a:extLst>
              <a:ext uri="{FF2B5EF4-FFF2-40B4-BE49-F238E27FC236}">
                <a16:creationId xmlns:a16="http://schemas.microsoft.com/office/drawing/2014/main" id="{C22B1101-3015-D7C1-350B-2B93CF1C3A58}"/>
              </a:ext>
            </a:extLst>
          </p:cNvPr>
          <p:cNvPicPr>
            <a:picLocks/>
          </p:cNvPicPr>
          <p:nvPr>
            <p:custDataLst>
              <p:tags r:id="rId11"/>
            </p:custDataLst>
          </p:nvPr>
        </p:nvPicPr>
        <p:blipFill>
          <a:blip r:embed="rId40">
            <a:extLst>
              <a:ext uri="{96DAC541-7B7A-43D3-8B79-37D633B846F1}">
                <asvg:svgBlip xmlns:asvg="http://schemas.microsoft.com/office/drawing/2016/SVG/main" r:embed="rId41"/>
              </a:ext>
            </a:extLst>
          </a:blip>
          <a:stretch>
            <a:fillRect/>
          </a:stretch>
        </p:blipFill>
        <p:spPr>
          <a:xfrm>
            <a:off x="2216270" y="2976363"/>
            <a:ext cx="365760" cy="365760"/>
          </a:xfrm>
          <a:prstGeom prst="rect">
            <a:avLst/>
          </a:prstGeom>
        </p:spPr>
      </p:pic>
      <p:sp>
        <p:nvSpPr>
          <p:cNvPr id="31" name="TextBox 30">
            <a:extLst>
              <a:ext uri="{FF2B5EF4-FFF2-40B4-BE49-F238E27FC236}">
                <a16:creationId xmlns:a16="http://schemas.microsoft.com/office/drawing/2014/main" id="{5DC4B30A-8305-F165-FC41-BDF03DE71BDB}"/>
              </a:ext>
            </a:extLst>
          </p:cNvPr>
          <p:cNvSpPr txBox="1">
            <a:spLocks/>
          </p:cNvSpPr>
          <p:nvPr>
            <p:custDataLst>
              <p:tags r:id="rId12"/>
            </p:custDataLst>
          </p:nvPr>
        </p:nvSpPr>
        <p:spPr>
          <a:xfrm>
            <a:off x="2668758" y="3857125"/>
            <a:ext cx="973584" cy="323165"/>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Membership fees</a:t>
            </a:r>
          </a:p>
        </p:txBody>
      </p:sp>
      <p:sp>
        <p:nvSpPr>
          <p:cNvPr id="37" name="TextBox 36">
            <a:extLst>
              <a:ext uri="{FF2B5EF4-FFF2-40B4-BE49-F238E27FC236}">
                <a16:creationId xmlns:a16="http://schemas.microsoft.com/office/drawing/2014/main" id="{BD46AA03-CE20-254E-5A9A-2D7AA99C785F}"/>
              </a:ext>
            </a:extLst>
          </p:cNvPr>
          <p:cNvSpPr txBox="1">
            <a:spLocks/>
          </p:cNvSpPr>
          <p:nvPr>
            <p:custDataLst>
              <p:tags r:id="rId13"/>
            </p:custDataLst>
          </p:nvPr>
        </p:nvSpPr>
        <p:spPr>
          <a:xfrm>
            <a:off x="3902164" y="3895643"/>
            <a:ext cx="1533436"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 membership fee to participate in the mechanism or by all AU MS</a:t>
            </a:r>
          </a:p>
        </p:txBody>
      </p:sp>
      <p:sp>
        <p:nvSpPr>
          <p:cNvPr id="38" name="TextBox 37">
            <a:extLst>
              <a:ext uri="{FF2B5EF4-FFF2-40B4-BE49-F238E27FC236}">
                <a16:creationId xmlns:a16="http://schemas.microsoft.com/office/drawing/2014/main" id="{4D7ABE92-28D3-CD5A-BA69-2F3BEDAEA05E}"/>
              </a:ext>
            </a:extLst>
          </p:cNvPr>
          <p:cNvSpPr txBox="1">
            <a:spLocks/>
          </p:cNvSpPr>
          <p:nvPr>
            <p:custDataLst>
              <p:tags r:id="rId14"/>
            </p:custDataLst>
          </p:nvPr>
        </p:nvSpPr>
        <p:spPr>
          <a:xfrm>
            <a:off x="5633439" y="3921043"/>
            <a:ext cx="1813841"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PAHO Revolving Fund covers some expenses through PAHO’s general budget paid by member states</a:t>
            </a:r>
          </a:p>
        </p:txBody>
      </p:sp>
      <p:pic>
        <p:nvPicPr>
          <p:cNvPr id="52" name="CustomIcon">
            <a:extLst>
              <a:ext uri="{FF2B5EF4-FFF2-40B4-BE49-F238E27FC236}">
                <a16:creationId xmlns:a16="http://schemas.microsoft.com/office/drawing/2014/main" id="{92F95920-AAC4-A9B3-D27B-7BBFED52EC1A}"/>
              </a:ext>
            </a:extLst>
          </p:cNvPr>
          <p:cNvPicPr>
            <a:picLocks/>
          </p:cNvPicPr>
          <p:nvPr>
            <p:custDataLst>
              <p:tags r:id="rId15"/>
            </p:custDataLst>
          </p:nvPr>
        </p:nvPicPr>
        <p:blipFill>
          <a:blip r:embed="rId42">
            <a:extLst>
              <a:ext uri="{96DAC541-7B7A-43D3-8B79-37D633B846F1}">
                <asvg:svgBlip xmlns:asvg="http://schemas.microsoft.com/office/drawing/2016/SVG/main" r:embed="rId43"/>
              </a:ext>
            </a:extLst>
          </a:blip>
          <a:stretch>
            <a:fillRect/>
          </a:stretch>
        </p:blipFill>
        <p:spPr>
          <a:xfrm>
            <a:off x="2216270" y="3823821"/>
            <a:ext cx="365760" cy="365760"/>
          </a:xfrm>
          <a:prstGeom prst="rect">
            <a:avLst/>
          </a:prstGeom>
        </p:spPr>
      </p:pic>
      <p:sp>
        <p:nvSpPr>
          <p:cNvPr id="32" name="TextBox 31">
            <a:extLst>
              <a:ext uri="{FF2B5EF4-FFF2-40B4-BE49-F238E27FC236}">
                <a16:creationId xmlns:a16="http://schemas.microsoft.com/office/drawing/2014/main" id="{99F6BD1D-B0EF-2942-DAEE-7F809F3426C0}"/>
              </a:ext>
            </a:extLst>
          </p:cNvPr>
          <p:cNvSpPr txBox="1">
            <a:spLocks/>
          </p:cNvSpPr>
          <p:nvPr>
            <p:custDataLst>
              <p:tags r:id="rId16"/>
            </p:custDataLst>
          </p:nvPr>
        </p:nvSpPr>
        <p:spPr>
          <a:xfrm>
            <a:off x="2684557" y="5727843"/>
            <a:ext cx="973584" cy="323165"/>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Membership fees</a:t>
            </a:r>
          </a:p>
        </p:txBody>
      </p:sp>
      <p:sp>
        <p:nvSpPr>
          <p:cNvPr id="39" name="TextBox 38">
            <a:extLst>
              <a:ext uri="{FF2B5EF4-FFF2-40B4-BE49-F238E27FC236}">
                <a16:creationId xmlns:a16="http://schemas.microsoft.com/office/drawing/2014/main" id="{5BECE171-A9BB-C10C-116F-DC77BFB2518F}"/>
              </a:ext>
            </a:extLst>
          </p:cNvPr>
          <p:cNvSpPr txBox="1">
            <a:spLocks/>
          </p:cNvSpPr>
          <p:nvPr>
            <p:custDataLst>
              <p:tags r:id="rId17"/>
            </p:custDataLst>
          </p:nvPr>
        </p:nvSpPr>
        <p:spPr>
          <a:xfrm>
            <a:off x="3902164" y="5663692"/>
            <a:ext cx="1533436"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 membership fee to participate in the mechanism is paid by the supplier</a:t>
            </a:r>
          </a:p>
        </p:txBody>
      </p:sp>
      <p:sp>
        <p:nvSpPr>
          <p:cNvPr id="40" name="TextBox 39">
            <a:extLst>
              <a:ext uri="{FF2B5EF4-FFF2-40B4-BE49-F238E27FC236}">
                <a16:creationId xmlns:a16="http://schemas.microsoft.com/office/drawing/2014/main" id="{226DE52E-A41C-9DDC-9099-1D396DA9BE07}"/>
              </a:ext>
            </a:extLst>
          </p:cNvPr>
          <p:cNvSpPr txBox="1">
            <a:spLocks/>
          </p:cNvSpPr>
          <p:nvPr>
            <p:custDataLst>
              <p:tags r:id="rId18"/>
            </p:custDataLst>
          </p:nvPr>
        </p:nvSpPr>
        <p:spPr>
          <a:xfrm>
            <a:off x="5633440" y="5663692"/>
            <a:ext cx="1903394" cy="76944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ZA"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Some Vaccine Purchasing Groups in the United States cover organisational expenses through membership fees, paid by suppliers</a:t>
            </a:r>
          </a:p>
        </p:txBody>
      </p:sp>
      <p:pic>
        <p:nvPicPr>
          <p:cNvPr id="53" name="CustomIcon">
            <a:extLst>
              <a:ext uri="{FF2B5EF4-FFF2-40B4-BE49-F238E27FC236}">
                <a16:creationId xmlns:a16="http://schemas.microsoft.com/office/drawing/2014/main" id="{4B323B91-E3A2-60A5-5D5A-9FF7F18E599D}"/>
              </a:ext>
            </a:extLst>
          </p:cNvPr>
          <p:cNvPicPr>
            <a:picLocks/>
          </p:cNvPicPr>
          <p:nvPr>
            <p:custDataLst>
              <p:tags r:id="rId19"/>
            </p:custDataLst>
          </p:nvPr>
        </p:nvPicPr>
        <p:blipFill>
          <a:blip r:embed="rId42">
            <a:extLst>
              <a:ext uri="{96DAC541-7B7A-43D3-8B79-37D633B846F1}">
                <asvg:svgBlip xmlns:asvg="http://schemas.microsoft.com/office/drawing/2016/SVG/main" r:embed="rId43"/>
              </a:ext>
            </a:extLst>
          </a:blip>
          <a:stretch>
            <a:fillRect/>
          </a:stretch>
        </p:blipFill>
        <p:spPr>
          <a:xfrm>
            <a:off x="2216270" y="5660455"/>
            <a:ext cx="365760" cy="365760"/>
          </a:xfrm>
          <a:prstGeom prst="rect">
            <a:avLst/>
          </a:prstGeom>
        </p:spPr>
      </p:pic>
      <p:sp>
        <p:nvSpPr>
          <p:cNvPr id="9" name="TextBox 8">
            <a:extLst>
              <a:ext uri="{FF2B5EF4-FFF2-40B4-BE49-F238E27FC236}">
                <a16:creationId xmlns:a16="http://schemas.microsoft.com/office/drawing/2014/main" id="{F9687D64-4ECF-70F7-3D1C-74D2FA30CA4A}"/>
              </a:ext>
            </a:extLst>
          </p:cNvPr>
          <p:cNvSpPr txBox="1">
            <a:spLocks/>
          </p:cNvSpPr>
          <p:nvPr>
            <p:custDataLst>
              <p:tags r:id="rId20"/>
            </p:custDataLst>
          </p:nvPr>
        </p:nvSpPr>
        <p:spPr>
          <a:xfrm>
            <a:off x="833888" y="4886239"/>
            <a:ext cx="1237621" cy="190887"/>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Manufacturers</a:t>
            </a:r>
          </a:p>
        </p:txBody>
      </p:sp>
      <p:sp>
        <p:nvSpPr>
          <p:cNvPr id="13" name="TextBox 12">
            <a:extLst>
              <a:ext uri="{FF2B5EF4-FFF2-40B4-BE49-F238E27FC236}">
                <a16:creationId xmlns:a16="http://schemas.microsoft.com/office/drawing/2014/main" id="{EC888C1C-43AB-ADC0-121D-FEB21BB87AC0}"/>
              </a:ext>
            </a:extLst>
          </p:cNvPr>
          <p:cNvSpPr txBox="1">
            <a:spLocks/>
          </p:cNvSpPr>
          <p:nvPr>
            <p:custDataLst>
              <p:tags r:id="rId21"/>
            </p:custDataLst>
          </p:nvPr>
        </p:nvSpPr>
        <p:spPr>
          <a:xfrm>
            <a:off x="2703810" y="4752036"/>
            <a:ext cx="973584" cy="1615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Service fees</a:t>
            </a:r>
          </a:p>
        </p:txBody>
      </p:sp>
      <p:sp>
        <p:nvSpPr>
          <p:cNvPr id="17" name="TextBox 16">
            <a:extLst>
              <a:ext uri="{FF2B5EF4-FFF2-40B4-BE49-F238E27FC236}">
                <a16:creationId xmlns:a16="http://schemas.microsoft.com/office/drawing/2014/main" id="{771F6BAC-1918-7102-4B01-18479F8BE679}"/>
              </a:ext>
            </a:extLst>
          </p:cNvPr>
          <p:cNvSpPr txBox="1">
            <a:spLocks/>
          </p:cNvSpPr>
          <p:nvPr>
            <p:custDataLst>
              <p:tags r:id="rId22"/>
            </p:custDataLst>
          </p:nvPr>
        </p:nvSpPr>
        <p:spPr>
          <a:xfrm>
            <a:off x="3902164" y="4732986"/>
            <a:ext cx="1533436" cy="30777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 service fee is paid by the manufacturer</a:t>
            </a:r>
          </a:p>
        </p:txBody>
      </p:sp>
      <p:sp>
        <p:nvSpPr>
          <p:cNvPr id="21" name="TextBox 20">
            <a:extLst>
              <a:ext uri="{FF2B5EF4-FFF2-40B4-BE49-F238E27FC236}">
                <a16:creationId xmlns:a16="http://schemas.microsoft.com/office/drawing/2014/main" id="{E0A6DC88-7C7F-6E15-F973-3DBF1247FE5B}"/>
              </a:ext>
            </a:extLst>
          </p:cNvPr>
          <p:cNvSpPr txBox="1">
            <a:spLocks/>
          </p:cNvSpPr>
          <p:nvPr>
            <p:custDataLst>
              <p:tags r:id="rId23"/>
            </p:custDataLst>
          </p:nvPr>
        </p:nvSpPr>
        <p:spPr>
          <a:xfrm>
            <a:off x="5623279" y="4781996"/>
            <a:ext cx="1899905"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The GCC covers </a:t>
            </a:r>
            <a:r>
              <a:rPr kumimoji="0" lang="en-US" sz="1000" b="0"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rPr>
              <a:t>organisational</a:t>
            </a:r>
            <a:r>
              <a:rPr kumimoji="0" lang="en-US"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expenses through country membership and supplier fees 0.5%</a:t>
            </a:r>
          </a:p>
        </p:txBody>
      </p:sp>
      <p:pic>
        <p:nvPicPr>
          <p:cNvPr id="92" name="CustomIcon">
            <a:extLst>
              <a:ext uri="{FF2B5EF4-FFF2-40B4-BE49-F238E27FC236}">
                <a16:creationId xmlns:a16="http://schemas.microsoft.com/office/drawing/2014/main" id="{B0686353-1B61-8DA5-C7E3-62DEE3FC6209}"/>
              </a:ext>
            </a:extLst>
          </p:cNvPr>
          <p:cNvPicPr>
            <a:picLocks/>
          </p:cNvPicPr>
          <p:nvPr>
            <p:custDataLst>
              <p:tags r:id="rId24"/>
            </p:custDataLst>
          </p:nvPr>
        </p:nvPicPr>
        <p:blipFill>
          <a:blip r:embed="rId44">
            <a:extLst>
              <a:ext uri="{96DAC541-7B7A-43D3-8B79-37D633B846F1}">
                <asvg:svgBlip xmlns:asvg="http://schemas.microsoft.com/office/drawing/2016/SVG/main" r:embed="rId45"/>
              </a:ext>
            </a:extLst>
          </a:blip>
          <a:stretch>
            <a:fillRect/>
          </a:stretch>
        </p:blipFill>
        <p:spPr>
          <a:xfrm>
            <a:off x="405790" y="4886240"/>
            <a:ext cx="365760" cy="365760"/>
          </a:xfrm>
          <a:prstGeom prst="rect">
            <a:avLst/>
          </a:prstGeom>
        </p:spPr>
      </p:pic>
      <p:pic>
        <p:nvPicPr>
          <p:cNvPr id="54" name="CustomIcon">
            <a:extLst>
              <a:ext uri="{FF2B5EF4-FFF2-40B4-BE49-F238E27FC236}">
                <a16:creationId xmlns:a16="http://schemas.microsoft.com/office/drawing/2014/main" id="{2F7335F3-C54F-1DEB-08D2-F4954749424E}"/>
              </a:ext>
            </a:extLst>
          </p:cNvPr>
          <p:cNvPicPr>
            <a:picLocks/>
          </p:cNvPicPr>
          <p:nvPr>
            <p:custDataLst>
              <p:tags r:id="rId25"/>
            </p:custDataLst>
          </p:nvPr>
        </p:nvPicPr>
        <p:blipFill>
          <a:blip r:embed="rId40">
            <a:extLst>
              <a:ext uri="{96DAC541-7B7A-43D3-8B79-37D633B846F1}">
                <asvg:svgBlip xmlns:asvg="http://schemas.microsoft.com/office/drawing/2016/SVG/main" r:embed="rId41"/>
              </a:ext>
            </a:extLst>
          </a:blip>
          <a:stretch>
            <a:fillRect/>
          </a:stretch>
        </p:blipFill>
        <p:spPr>
          <a:xfrm>
            <a:off x="2216270" y="4711396"/>
            <a:ext cx="365760" cy="365760"/>
          </a:xfrm>
          <a:prstGeom prst="rect">
            <a:avLst/>
          </a:prstGeom>
        </p:spPr>
      </p:pic>
      <p:sp>
        <p:nvSpPr>
          <p:cNvPr id="8" name="TextBox 7">
            <a:extLst>
              <a:ext uri="{FF2B5EF4-FFF2-40B4-BE49-F238E27FC236}">
                <a16:creationId xmlns:a16="http://schemas.microsoft.com/office/drawing/2014/main" id="{CDF68131-FE04-8DBA-22D0-E38C9B53A41E}"/>
              </a:ext>
            </a:extLst>
          </p:cNvPr>
          <p:cNvSpPr txBox="1">
            <a:spLocks/>
          </p:cNvSpPr>
          <p:nvPr>
            <p:custDataLst>
              <p:tags r:id="rId26"/>
            </p:custDataLst>
          </p:nvPr>
        </p:nvSpPr>
        <p:spPr>
          <a:xfrm>
            <a:off x="764183" y="2337434"/>
            <a:ext cx="1237621" cy="1149604"/>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Member states</a:t>
            </a:r>
          </a:p>
        </p:txBody>
      </p:sp>
      <p:sp>
        <p:nvSpPr>
          <p:cNvPr id="12" name="TextBox 11">
            <a:extLst>
              <a:ext uri="{FF2B5EF4-FFF2-40B4-BE49-F238E27FC236}">
                <a16:creationId xmlns:a16="http://schemas.microsoft.com/office/drawing/2014/main" id="{68550DAC-A886-5AF8-7E01-9689F8EB04BE}"/>
              </a:ext>
            </a:extLst>
          </p:cNvPr>
          <p:cNvSpPr txBox="1">
            <a:spLocks/>
          </p:cNvSpPr>
          <p:nvPr>
            <p:custDataLst>
              <p:tags r:id="rId27"/>
            </p:custDataLst>
          </p:nvPr>
        </p:nvSpPr>
        <p:spPr>
          <a:xfrm>
            <a:off x="2703810" y="2224359"/>
            <a:ext cx="1246892" cy="48474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Direct contributions </a:t>
            </a:r>
            <a:r>
              <a:rPr kumimoji="0" lang="en-US" sz="105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(could be donors)</a:t>
            </a:r>
          </a:p>
        </p:txBody>
      </p:sp>
      <p:sp>
        <p:nvSpPr>
          <p:cNvPr id="16" name="TextBox 15">
            <a:extLst>
              <a:ext uri="{FF2B5EF4-FFF2-40B4-BE49-F238E27FC236}">
                <a16:creationId xmlns:a16="http://schemas.microsoft.com/office/drawing/2014/main" id="{088F0EC6-07AB-BFB6-2C6E-0FF23D57F10A}"/>
              </a:ext>
            </a:extLst>
          </p:cNvPr>
          <p:cNvSpPr txBox="1">
            <a:spLocks/>
          </p:cNvSpPr>
          <p:nvPr>
            <p:custDataLst>
              <p:tags r:id="rId28"/>
            </p:custDataLst>
          </p:nvPr>
        </p:nvSpPr>
        <p:spPr>
          <a:xfrm>
            <a:off x="3902164" y="2330789"/>
            <a:ext cx="1533436" cy="461665"/>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Direct contributions to the resourcing of the APPM and its functions </a:t>
            </a:r>
          </a:p>
        </p:txBody>
      </p:sp>
      <p:sp>
        <p:nvSpPr>
          <p:cNvPr id="20" name="TextBox 19">
            <a:extLst>
              <a:ext uri="{FF2B5EF4-FFF2-40B4-BE49-F238E27FC236}">
                <a16:creationId xmlns:a16="http://schemas.microsoft.com/office/drawing/2014/main" id="{9A3059CF-69EE-1196-D8EA-5E977EB31746}"/>
              </a:ext>
            </a:extLst>
          </p:cNvPr>
          <p:cNvSpPr txBox="1">
            <a:spLocks/>
          </p:cNvSpPr>
          <p:nvPr>
            <p:custDataLst>
              <p:tags r:id="rId29"/>
            </p:custDataLst>
          </p:nvPr>
        </p:nvSpPr>
        <p:spPr>
          <a:xfrm>
            <a:off x="5623279" y="2290149"/>
            <a:ext cx="3827108" cy="15388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Various</a:t>
            </a:r>
          </a:p>
        </p:txBody>
      </p:sp>
      <p:pic>
        <p:nvPicPr>
          <p:cNvPr id="100" name="CustomIcon">
            <a:extLst>
              <a:ext uri="{FF2B5EF4-FFF2-40B4-BE49-F238E27FC236}">
                <a16:creationId xmlns:a16="http://schemas.microsoft.com/office/drawing/2014/main" id="{7243D9BD-BC50-7011-0EE3-7819E42F0BF5}"/>
              </a:ext>
            </a:extLst>
          </p:cNvPr>
          <p:cNvPicPr>
            <a:picLocks/>
          </p:cNvPicPr>
          <p:nvPr>
            <p:custDataLst>
              <p:tags r:id="rId30"/>
            </p:custDataLst>
          </p:nvPr>
        </p:nvPicPr>
        <p:blipFill>
          <a:blip r:embed="rId46">
            <a:extLst>
              <a:ext uri="{96DAC541-7B7A-43D3-8B79-37D633B846F1}">
                <asvg:svgBlip xmlns:asvg="http://schemas.microsoft.com/office/drawing/2016/SVG/main" r:embed="rId47"/>
              </a:ext>
            </a:extLst>
          </a:blip>
          <a:stretch>
            <a:fillRect/>
          </a:stretch>
        </p:blipFill>
        <p:spPr>
          <a:xfrm>
            <a:off x="336085" y="2296795"/>
            <a:ext cx="365760" cy="365760"/>
          </a:xfrm>
          <a:prstGeom prst="rect">
            <a:avLst/>
          </a:prstGeom>
        </p:spPr>
      </p:pic>
      <p:cxnSp>
        <p:nvCxnSpPr>
          <p:cNvPr id="75" name="Straight Connector 74">
            <a:extLst>
              <a:ext uri="{FF2B5EF4-FFF2-40B4-BE49-F238E27FC236}">
                <a16:creationId xmlns:a16="http://schemas.microsoft.com/office/drawing/2014/main" id="{B7B5C828-ACE7-6C0C-AFC8-3B8B77AF4FB5}"/>
              </a:ext>
            </a:extLst>
          </p:cNvPr>
          <p:cNvCxnSpPr>
            <a:cxnSpLocks/>
          </p:cNvCxnSpPr>
          <p:nvPr>
            <p:custDataLst>
              <p:tags r:id="rId31"/>
            </p:custDataLst>
          </p:nvPr>
        </p:nvCxnSpPr>
        <p:spPr>
          <a:xfrm>
            <a:off x="554734" y="2170591"/>
            <a:ext cx="1106577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B7E6B0-D4E0-F74D-046C-0F0A620B8FD1}"/>
              </a:ext>
            </a:extLst>
          </p:cNvPr>
          <p:cNvSpPr txBox="1">
            <a:spLocks/>
          </p:cNvSpPr>
          <p:nvPr/>
        </p:nvSpPr>
        <p:spPr>
          <a:xfrm>
            <a:off x="554737" y="1940640"/>
            <a:ext cx="1516773" cy="1846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of funding</a:t>
            </a:r>
          </a:p>
        </p:txBody>
      </p:sp>
      <p:sp>
        <p:nvSpPr>
          <p:cNvPr id="77" name="TextBox 76">
            <a:extLst>
              <a:ext uri="{FF2B5EF4-FFF2-40B4-BE49-F238E27FC236}">
                <a16:creationId xmlns:a16="http://schemas.microsoft.com/office/drawing/2014/main" id="{2C5871F8-00B6-3804-BC7D-7C9A53C19FF6}"/>
              </a:ext>
            </a:extLst>
          </p:cNvPr>
          <p:cNvSpPr txBox="1">
            <a:spLocks/>
          </p:cNvSpPr>
          <p:nvPr/>
        </p:nvSpPr>
        <p:spPr>
          <a:xfrm>
            <a:off x="2296280" y="1940640"/>
            <a:ext cx="1381114" cy="1846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Mechanisms</a:t>
            </a:r>
          </a:p>
        </p:txBody>
      </p:sp>
      <p:sp>
        <p:nvSpPr>
          <p:cNvPr id="78" name="TextBox 77">
            <a:extLst>
              <a:ext uri="{FF2B5EF4-FFF2-40B4-BE49-F238E27FC236}">
                <a16:creationId xmlns:a16="http://schemas.microsoft.com/office/drawing/2014/main" id="{D6F75F41-1221-BC02-ECE2-A59476891D8B}"/>
              </a:ext>
            </a:extLst>
          </p:cNvPr>
          <p:cNvSpPr txBox="1">
            <a:spLocks/>
          </p:cNvSpPr>
          <p:nvPr/>
        </p:nvSpPr>
        <p:spPr>
          <a:xfrm>
            <a:off x="3902164" y="1940640"/>
            <a:ext cx="3680746" cy="1846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sp>
        <p:nvSpPr>
          <p:cNvPr id="80" name="TextBox 79">
            <a:extLst>
              <a:ext uri="{FF2B5EF4-FFF2-40B4-BE49-F238E27FC236}">
                <a16:creationId xmlns:a16="http://schemas.microsoft.com/office/drawing/2014/main" id="{92CE8029-EFFF-0687-DE15-CEA70F798F07}"/>
              </a:ext>
            </a:extLst>
          </p:cNvPr>
          <p:cNvSpPr txBox="1">
            <a:spLocks/>
          </p:cNvSpPr>
          <p:nvPr/>
        </p:nvSpPr>
        <p:spPr>
          <a:xfrm>
            <a:off x="5633440" y="1940640"/>
            <a:ext cx="1082320" cy="1846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Example</a:t>
            </a:r>
          </a:p>
        </p:txBody>
      </p:sp>
      <p:sp>
        <p:nvSpPr>
          <p:cNvPr id="84" name="TextBox 83">
            <a:extLst>
              <a:ext uri="{FF2B5EF4-FFF2-40B4-BE49-F238E27FC236}">
                <a16:creationId xmlns:a16="http://schemas.microsoft.com/office/drawing/2014/main" id="{71ABD135-29A2-09B6-2961-7137950201C0}"/>
              </a:ext>
            </a:extLst>
          </p:cNvPr>
          <p:cNvSpPr txBox="1">
            <a:spLocks/>
          </p:cNvSpPr>
          <p:nvPr/>
        </p:nvSpPr>
        <p:spPr>
          <a:xfrm>
            <a:off x="554738" y="1183073"/>
            <a:ext cx="1411801" cy="2154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sym typeface=""/>
              </a:rPr>
              <a:t>Key questions </a:t>
            </a:r>
          </a:p>
        </p:txBody>
      </p:sp>
      <p:sp>
        <p:nvSpPr>
          <p:cNvPr id="85" name="TextBox 84">
            <a:extLst>
              <a:ext uri="{FF2B5EF4-FFF2-40B4-BE49-F238E27FC236}">
                <a16:creationId xmlns:a16="http://schemas.microsoft.com/office/drawing/2014/main" id="{9A3F53F2-9811-B6DD-EA71-663F5001D2EA}"/>
              </a:ext>
            </a:extLst>
          </p:cNvPr>
          <p:cNvSpPr txBox="1">
            <a:spLocks/>
          </p:cNvSpPr>
          <p:nvPr/>
        </p:nvSpPr>
        <p:spPr>
          <a:xfrm>
            <a:off x="1938920" y="1194378"/>
            <a:ext cx="9338508"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sym typeface=""/>
              </a:rPr>
              <a:t>How could the PPM be financed? </a:t>
            </a:r>
          </a:p>
        </p:txBody>
      </p:sp>
      <p:pic>
        <p:nvPicPr>
          <p:cNvPr id="5" name="CustomIcon">
            <a:extLst>
              <a:ext uri="{FF2B5EF4-FFF2-40B4-BE49-F238E27FC236}">
                <a16:creationId xmlns:a16="http://schemas.microsoft.com/office/drawing/2014/main" id="{C3A14ABE-F413-68F3-4725-3560BD3C4C60}"/>
              </a:ext>
            </a:extLst>
          </p:cNvPr>
          <p:cNvPicPr>
            <a:picLocks/>
          </p:cNvPicPr>
          <p:nvPr>
            <p:custDataLst>
              <p:tags r:id="rId32"/>
            </p:custDataLst>
          </p:nvPr>
        </p:nvPicPr>
        <p:blipFill>
          <a:blip r:embed="rId48">
            <a:extLst>
              <a:ext uri="{96DAC541-7B7A-43D3-8B79-37D633B846F1}">
                <asvg:svgBlip xmlns:asvg="http://schemas.microsoft.com/office/drawing/2016/SVG/main" r:embed="rId49"/>
              </a:ext>
            </a:extLst>
          </a:blip>
          <a:stretch>
            <a:fillRect/>
          </a:stretch>
        </p:blipFill>
        <p:spPr>
          <a:xfrm>
            <a:off x="2216270" y="2296636"/>
            <a:ext cx="365760" cy="365760"/>
          </a:xfrm>
          <a:prstGeom prst="rect">
            <a:avLst/>
          </a:prstGeom>
        </p:spPr>
      </p:pic>
      <p:sp>
        <p:nvSpPr>
          <p:cNvPr id="6" name="TextBox 5">
            <a:extLst>
              <a:ext uri="{FF2B5EF4-FFF2-40B4-BE49-F238E27FC236}">
                <a16:creationId xmlns:a16="http://schemas.microsoft.com/office/drawing/2014/main" id="{18AA5634-D4FE-3993-FE1E-D654DD91E345}"/>
              </a:ext>
            </a:extLst>
          </p:cNvPr>
          <p:cNvSpPr txBox="1">
            <a:spLocks/>
          </p:cNvSpPr>
          <p:nvPr/>
        </p:nvSpPr>
        <p:spPr>
          <a:xfrm>
            <a:off x="7536833" y="1930325"/>
            <a:ext cx="4083676" cy="1846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Considerations</a:t>
            </a:r>
          </a:p>
        </p:txBody>
      </p:sp>
      <p:grpSp>
        <p:nvGrpSpPr>
          <p:cNvPr id="10" name="Group 9">
            <a:extLst>
              <a:ext uri="{FF2B5EF4-FFF2-40B4-BE49-F238E27FC236}">
                <a16:creationId xmlns:a16="http://schemas.microsoft.com/office/drawing/2014/main" id="{9F90B173-F6A2-7B46-25E3-EF32DAD7ED8F}"/>
              </a:ext>
            </a:extLst>
          </p:cNvPr>
          <p:cNvGrpSpPr>
            <a:grpSpLocks/>
          </p:cNvGrpSpPr>
          <p:nvPr/>
        </p:nvGrpSpPr>
        <p:grpSpPr>
          <a:xfrm>
            <a:off x="7572177" y="2191985"/>
            <a:ext cx="3772098" cy="296049"/>
            <a:chOff x="7741130" y="2728098"/>
            <a:chExt cx="3772098" cy="296049"/>
          </a:xfrm>
        </p:grpSpPr>
        <p:grpSp>
          <p:nvGrpSpPr>
            <p:cNvPr id="22" name="PlusSignBlue 96">
              <a:extLst>
                <a:ext uri="{FF2B5EF4-FFF2-40B4-BE49-F238E27FC236}">
                  <a16:creationId xmlns:a16="http://schemas.microsoft.com/office/drawing/2014/main" id="{2EA37CFF-CA22-2F67-9ACC-F9A78E20C2FF}"/>
                </a:ext>
              </a:extLst>
            </p:cNvPr>
            <p:cNvGrpSpPr>
              <a:grpSpLocks/>
            </p:cNvGrpSpPr>
            <p:nvPr>
              <p:custDataLst>
                <p:tags r:id="rId35"/>
              </p:custDataLst>
            </p:nvPr>
          </p:nvGrpSpPr>
          <p:grpSpPr>
            <a:xfrm>
              <a:off x="7741130" y="2728098"/>
              <a:ext cx="189525" cy="182880"/>
              <a:chOff x="487697" y="1016000"/>
              <a:chExt cx="410624" cy="396228"/>
            </a:xfrm>
          </p:grpSpPr>
          <p:sp>
            <p:nvSpPr>
              <p:cNvPr id="24" name="Oval 23">
                <a:extLst>
                  <a:ext uri="{FF2B5EF4-FFF2-40B4-BE49-F238E27FC236}">
                    <a16:creationId xmlns:a16="http://schemas.microsoft.com/office/drawing/2014/main" id="{E7D99E9A-7E29-D4E6-FDF6-AF7C2B6D1F14}"/>
                  </a:ext>
                </a:extLst>
              </p:cNvPr>
              <p:cNvSpPr/>
              <p:nvPr/>
            </p:nvSpPr>
            <p:spPr>
              <a:xfrm>
                <a:off x="487697" y="1016000"/>
                <a:ext cx="396227"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900" b="0" i="0" u="none" strike="noStrike" kern="1200" cap="none" spc="0" normalizeH="0" baseline="0" noProof="0" err="1">
                  <a:ln>
                    <a:noFill/>
                  </a:ln>
                  <a:solidFill>
                    <a:srgbClr val="FFFFFF"/>
                  </a:solidFill>
                  <a:effectLst/>
                  <a:uLnTx/>
                  <a:uFillTx/>
                  <a:latin typeface="Arial"/>
                  <a:ea typeface="+mn-ea"/>
                  <a:cs typeface="+mn-cs"/>
                </a:endParaRPr>
              </a:p>
            </p:txBody>
          </p:sp>
          <p:pic>
            <p:nvPicPr>
              <p:cNvPr id="25" name="Graphic 24">
                <a:extLst>
                  <a:ext uri="{FF2B5EF4-FFF2-40B4-BE49-F238E27FC236}">
                    <a16:creationId xmlns:a16="http://schemas.microsoft.com/office/drawing/2014/main" id="{F760E15A-DB8C-3CBF-A00D-559A9E141841}"/>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517322" y="1023613"/>
                <a:ext cx="380999" cy="380999"/>
              </a:xfrm>
              <a:prstGeom prst="rect">
                <a:avLst/>
              </a:prstGeom>
            </p:spPr>
          </p:pic>
        </p:grpSp>
        <p:sp>
          <p:nvSpPr>
            <p:cNvPr id="23" name="TextBox 22">
              <a:extLst>
                <a:ext uri="{FF2B5EF4-FFF2-40B4-BE49-F238E27FC236}">
                  <a16:creationId xmlns:a16="http://schemas.microsoft.com/office/drawing/2014/main" id="{2A8D5D83-B043-FB9C-AA77-5DF33C8903E7}"/>
                </a:ext>
              </a:extLst>
            </p:cNvPr>
            <p:cNvSpPr txBox="1">
              <a:spLocks/>
            </p:cNvSpPr>
            <p:nvPr/>
          </p:nvSpPr>
          <p:spPr>
            <a:xfrm>
              <a:off x="8021869" y="2747148"/>
              <a:ext cx="3491359"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Monetizes some of the current political capital.</a:t>
              </a:r>
            </a:p>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Potential for securing multi-year funding upfront.</a:t>
              </a:r>
            </a:p>
          </p:txBody>
        </p:sp>
      </p:grpSp>
      <p:grpSp>
        <p:nvGrpSpPr>
          <p:cNvPr id="11" name="Group 10">
            <a:extLst>
              <a:ext uri="{FF2B5EF4-FFF2-40B4-BE49-F238E27FC236}">
                <a16:creationId xmlns:a16="http://schemas.microsoft.com/office/drawing/2014/main" id="{A1823824-69F4-7785-AB22-9E4A8F66A2C7}"/>
              </a:ext>
            </a:extLst>
          </p:cNvPr>
          <p:cNvGrpSpPr/>
          <p:nvPr/>
        </p:nvGrpSpPr>
        <p:grpSpPr>
          <a:xfrm>
            <a:off x="7562017" y="2359906"/>
            <a:ext cx="4260450" cy="630942"/>
            <a:chOff x="7730970" y="3028099"/>
            <a:chExt cx="4260450" cy="630942"/>
          </a:xfrm>
        </p:grpSpPr>
        <p:grpSp>
          <p:nvGrpSpPr>
            <p:cNvPr id="14" name="MinusSignBlue 117">
              <a:extLst>
                <a:ext uri="{FF2B5EF4-FFF2-40B4-BE49-F238E27FC236}">
                  <a16:creationId xmlns:a16="http://schemas.microsoft.com/office/drawing/2014/main" id="{60635858-8B8C-0ABB-6FF3-1A466E634D49}"/>
                </a:ext>
              </a:extLst>
            </p:cNvPr>
            <p:cNvGrpSpPr>
              <a:grpSpLocks/>
            </p:cNvGrpSpPr>
            <p:nvPr>
              <p:custDataLst>
                <p:tags r:id="rId34"/>
              </p:custDataLst>
            </p:nvPr>
          </p:nvGrpSpPr>
          <p:grpSpPr>
            <a:xfrm>
              <a:off x="7730970" y="3210346"/>
              <a:ext cx="182880" cy="189516"/>
              <a:chOff x="465684" y="1476892"/>
              <a:chExt cx="396228" cy="410607"/>
            </a:xfrm>
            <a:solidFill>
              <a:schemeClr val="accent5"/>
            </a:solidFill>
          </p:grpSpPr>
          <p:sp>
            <p:nvSpPr>
              <p:cNvPr id="18" name="Oval 17">
                <a:extLst>
                  <a:ext uri="{FF2B5EF4-FFF2-40B4-BE49-F238E27FC236}">
                    <a16:creationId xmlns:a16="http://schemas.microsoft.com/office/drawing/2014/main" id="{31488A95-02FC-CA4A-DD56-34AC22099208}"/>
                  </a:ext>
                </a:extLst>
              </p:cNvPr>
              <p:cNvSpPr/>
              <p:nvPr/>
            </p:nvSpPr>
            <p:spPr>
              <a:xfrm>
                <a:off x="465684" y="1476892"/>
                <a:ext cx="396228" cy="396229"/>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800" b="0" i="0" u="none" strike="noStrike" kern="1200" cap="none" spc="0" normalizeH="0" baseline="0" noProof="0" err="1">
                  <a:ln>
                    <a:noFill/>
                  </a:ln>
                  <a:solidFill>
                    <a:srgbClr val="FFFFFF"/>
                  </a:solidFill>
                  <a:effectLst/>
                  <a:uLnTx/>
                  <a:uFillTx/>
                  <a:latin typeface="Arial"/>
                  <a:ea typeface="+mn-ea"/>
                  <a:cs typeface="+mn-cs"/>
                </a:endParaRPr>
              </a:p>
            </p:txBody>
          </p:sp>
          <p:pic>
            <p:nvPicPr>
              <p:cNvPr id="19" name="Graphic 18">
                <a:extLst>
                  <a:ext uri="{FF2B5EF4-FFF2-40B4-BE49-F238E27FC236}">
                    <a16:creationId xmlns:a16="http://schemas.microsoft.com/office/drawing/2014/main" id="{87CFB3EC-9BE9-2ACA-AB76-9CCD55A826E4}"/>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473297" y="1506501"/>
                <a:ext cx="380999" cy="380998"/>
              </a:xfrm>
              <a:prstGeom prst="rect">
                <a:avLst/>
              </a:prstGeom>
            </p:spPr>
          </p:pic>
        </p:grpSp>
        <p:sp>
          <p:nvSpPr>
            <p:cNvPr id="15" name="TextBox 14">
              <a:extLst>
                <a:ext uri="{FF2B5EF4-FFF2-40B4-BE49-F238E27FC236}">
                  <a16:creationId xmlns:a16="http://schemas.microsoft.com/office/drawing/2014/main" id="{01D5170E-D8B9-22BB-54D1-2E08C3661AB3}"/>
                </a:ext>
              </a:extLst>
            </p:cNvPr>
            <p:cNvSpPr txBox="1">
              <a:spLocks/>
            </p:cNvSpPr>
            <p:nvPr/>
          </p:nvSpPr>
          <p:spPr>
            <a:xfrm>
              <a:off x="8001549" y="3028099"/>
              <a:ext cx="3989871" cy="63094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Conditionalities and expectations of the donors.</a:t>
              </a:r>
            </a:p>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Donor monitoring and leverage via the funding.</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grpSp>
        <p:nvGrpSpPr>
          <p:cNvPr id="26" name="Group 25">
            <a:extLst>
              <a:ext uri="{FF2B5EF4-FFF2-40B4-BE49-F238E27FC236}">
                <a16:creationId xmlns:a16="http://schemas.microsoft.com/office/drawing/2014/main" id="{F99B9C2A-874D-5408-C899-766DACFC61AD}"/>
              </a:ext>
            </a:extLst>
          </p:cNvPr>
          <p:cNvGrpSpPr>
            <a:grpSpLocks/>
          </p:cNvGrpSpPr>
          <p:nvPr/>
        </p:nvGrpSpPr>
        <p:grpSpPr>
          <a:xfrm>
            <a:off x="7562017" y="2931660"/>
            <a:ext cx="3772098" cy="296049"/>
            <a:chOff x="7741130" y="2728098"/>
            <a:chExt cx="3772098" cy="296049"/>
          </a:xfrm>
        </p:grpSpPr>
        <p:grpSp>
          <p:nvGrpSpPr>
            <p:cNvPr id="28" name="PlusSignBlue 96">
              <a:extLst>
                <a:ext uri="{FF2B5EF4-FFF2-40B4-BE49-F238E27FC236}">
                  <a16:creationId xmlns:a16="http://schemas.microsoft.com/office/drawing/2014/main" id="{460E7AC1-DA02-83C0-80BC-090D2742B583}"/>
                </a:ext>
              </a:extLst>
            </p:cNvPr>
            <p:cNvGrpSpPr>
              <a:grpSpLocks/>
            </p:cNvGrpSpPr>
            <p:nvPr>
              <p:custDataLst>
                <p:tags r:id="rId33"/>
              </p:custDataLst>
            </p:nvPr>
          </p:nvGrpSpPr>
          <p:grpSpPr>
            <a:xfrm>
              <a:off x="7741130" y="2728098"/>
              <a:ext cx="189525" cy="182880"/>
              <a:chOff x="487697" y="1016000"/>
              <a:chExt cx="410624" cy="396228"/>
            </a:xfrm>
          </p:grpSpPr>
          <p:sp>
            <p:nvSpPr>
              <p:cNvPr id="33" name="Oval 32">
                <a:extLst>
                  <a:ext uri="{FF2B5EF4-FFF2-40B4-BE49-F238E27FC236}">
                    <a16:creationId xmlns:a16="http://schemas.microsoft.com/office/drawing/2014/main" id="{F2A26413-ED86-FAD9-C07B-639F3CFC8B28}"/>
                  </a:ext>
                </a:extLst>
              </p:cNvPr>
              <p:cNvSpPr/>
              <p:nvPr/>
            </p:nvSpPr>
            <p:spPr>
              <a:xfrm>
                <a:off x="487697" y="1016000"/>
                <a:ext cx="396227"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800" b="0" i="0" u="none" strike="noStrike" kern="1200" cap="none" spc="0" normalizeH="0" baseline="0" noProof="0" err="1">
                  <a:ln>
                    <a:noFill/>
                  </a:ln>
                  <a:solidFill>
                    <a:srgbClr val="FFFFFF"/>
                  </a:solidFill>
                  <a:effectLst/>
                  <a:uLnTx/>
                  <a:uFillTx/>
                  <a:latin typeface="Arial"/>
                  <a:ea typeface="+mn-ea"/>
                  <a:cs typeface="+mn-cs"/>
                </a:endParaRPr>
              </a:p>
            </p:txBody>
          </p:sp>
          <p:pic>
            <p:nvPicPr>
              <p:cNvPr id="34" name="Graphic 33">
                <a:extLst>
                  <a:ext uri="{FF2B5EF4-FFF2-40B4-BE49-F238E27FC236}">
                    <a16:creationId xmlns:a16="http://schemas.microsoft.com/office/drawing/2014/main" id="{418FF592-A052-40E2-C0DB-5E3C4A4B9C3D}"/>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517322" y="1023613"/>
                <a:ext cx="380999" cy="380999"/>
              </a:xfrm>
              <a:prstGeom prst="rect">
                <a:avLst/>
              </a:prstGeom>
            </p:spPr>
          </p:pic>
        </p:grpSp>
        <p:sp>
          <p:nvSpPr>
            <p:cNvPr id="29" name="TextBox 28">
              <a:extLst>
                <a:ext uri="{FF2B5EF4-FFF2-40B4-BE49-F238E27FC236}">
                  <a16:creationId xmlns:a16="http://schemas.microsoft.com/office/drawing/2014/main" id="{14937558-17D4-41D4-42DA-89C6D00E2B04}"/>
                </a:ext>
              </a:extLst>
            </p:cNvPr>
            <p:cNvSpPr txBox="1">
              <a:spLocks/>
            </p:cNvSpPr>
            <p:nvPr/>
          </p:nvSpPr>
          <p:spPr>
            <a:xfrm>
              <a:off x="8021869" y="2747148"/>
              <a:ext cx="3491359"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Supports long-term sustainability, “revenue” generation</a:t>
              </a:r>
            </a:p>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Common model for many of the development sector PPMs</a:t>
              </a:r>
            </a:p>
          </p:txBody>
        </p:sp>
      </p:grpSp>
      <p:sp>
        <p:nvSpPr>
          <p:cNvPr id="41" name="Oval 40">
            <a:extLst>
              <a:ext uri="{FF2B5EF4-FFF2-40B4-BE49-F238E27FC236}">
                <a16:creationId xmlns:a16="http://schemas.microsoft.com/office/drawing/2014/main" id="{C33E2C7F-AB1C-2BF3-9001-04153DA7D2BA}"/>
              </a:ext>
            </a:extLst>
          </p:cNvPr>
          <p:cNvSpPr/>
          <p:nvPr/>
        </p:nvSpPr>
        <p:spPr>
          <a:xfrm>
            <a:off x="7572177" y="3304159"/>
            <a:ext cx="182880" cy="182880"/>
          </a:xfrm>
          <a:prstGeom prst="ellipse">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800" b="0" i="0" u="none" strike="noStrike" kern="1200" cap="none" spc="0" normalizeH="0" baseline="0" noProof="0" err="1">
              <a:ln>
                <a:noFill/>
              </a:ln>
              <a:solidFill>
                <a:srgbClr val="FFFFFF"/>
              </a:solidFill>
              <a:effectLst/>
              <a:uLnTx/>
              <a:uFillTx/>
              <a:latin typeface="Arial"/>
              <a:ea typeface="+mn-ea"/>
              <a:cs typeface="+mn-cs"/>
            </a:endParaRPr>
          </a:p>
        </p:txBody>
      </p:sp>
      <p:sp>
        <p:nvSpPr>
          <p:cNvPr id="43" name="TextBox 42">
            <a:extLst>
              <a:ext uri="{FF2B5EF4-FFF2-40B4-BE49-F238E27FC236}">
                <a16:creationId xmlns:a16="http://schemas.microsoft.com/office/drawing/2014/main" id="{F4CF9F71-90BD-9B21-33F7-7BB1FC2ECADE}"/>
              </a:ext>
            </a:extLst>
          </p:cNvPr>
          <p:cNvSpPr txBox="1">
            <a:spLocks/>
          </p:cNvSpPr>
          <p:nvPr/>
        </p:nvSpPr>
        <p:spPr>
          <a:xfrm>
            <a:off x="7842756" y="3091426"/>
            <a:ext cx="3989871" cy="76944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Choosing the “right” % fee and defending non-profit a challenge</a:t>
            </a:r>
          </a:p>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Optics by partners and clients of “revenue” generation and running a business</a:t>
            </a:r>
          </a:p>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Contingent on having good visibility and steady throughput.</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pic>
        <p:nvPicPr>
          <p:cNvPr id="45" name="Graphic 44">
            <a:extLst>
              <a:ext uri="{FF2B5EF4-FFF2-40B4-BE49-F238E27FC236}">
                <a16:creationId xmlns:a16="http://schemas.microsoft.com/office/drawing/2014/main" id="{540D9CA1-39D1-91FD-0DC3-07F39F1F0328}"/>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7575691" y="3297026"/>
            <a:ext cx="175851" cy="175851"/>
          </a:xfrm>
          <a:prstGeom prst="rect">
            <a:avLst/>
          </a:prstGeom>
        </p:spPr>
      </p:pic>
      <p:sp>
        <p:nvSpPr>
          <p:cNvPr id="46" name="Oval 45">
            <a:extLst>
              <a:ext uri="{FF2B5EF4-FFF2-40B4-BE49-F238E27FC236}">
                <a16:creationId xmlns:a16="http://schemas.microsoft.com/office/drawing/2014/main" id="{A0EC6E1C-EBB0-E033-F142-ACB7FC5F2ECD}"/>
              </a:ext>
            </a:extLst>
          </p:cNvPr>
          <p:cNvSpPr/>
          <p:nvPr/>
        </p:nvSpPr>
        <p:spPr>
          <a:xfrm>
            <a:off x="7572177" y="3834521"/>
            <a:ext cx="182880" cy="18288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800" b="0" i="0" u="none" strike="noStrike" kern="1200" cap="none" spc="0" normalizeH="0" baseline="0" noProof="0" err="1">
              <a:ln>
                <a:noFill/>
              </a:ln>
              <a:solidFill>
                <a:srgbClr val="FFFFFF"/>
              </a:solidFill>
              <a:effectLst/>
              <a:uLnTx/>
              <a:uFillTx/>
              <a:latin typeface="Arial"/>
              <a:ea typeface="+mn-ea"/>
              <a:cs typeface="+mn-cs"/>
            </a:endParaRPr>
          </a:p>
        </p:txBody>
      </p:sp>
      <p:sp>
        <p:nvSpPr>
          <p:cNvPr id="47" name="TextBox 46">
            <a:extLst>
              <a:ext uri="{FF2B5EF4-FFF2-40B4-BE49-F238E27FC236}">
                <a16:creationId xmlns:a16="http://schemas.microsoft.com/office/drawing/2014/main" id="{457C941B-25FE-D3C2-391F-C547C052F9CC}"/>
              </a:ext>
            </a:extLst>
          </p:cNvPr>
          <p:cNvSpPr txBox="1">
            <a:spLocks/>
          </p:cNvSpPr>
          <p:nvPr/>
        </p:nvSpPr>
        <p:spPr>
          <a:xfrm>
            <a:off x="7852916" y="3833251"/>
            <a:ext cx="3491359" cy="4154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Supports ownership of MS in the mechanism</a:t>
            </a:r>
          </a:p>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Fees irrespective of throughput makes it a “public good”</a:t>
            </a:r>
          </a:p>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Ability to plan against a consistent budget</a:t>
            </a:r>
          </a:p>
        </p:txBody>
      </p:sp>
      <p:pic>
        <p:nvPicPr>
          <p:cNvPr id="49" name="Graphic 48">
            <a:extLst>
              <a:ext uri="{FF2B5EF4-FFF2-40B4-BE49-F238E27FC236}">
                <a16:creationId xmlns:a16="http://schemas.microsoft.com/office/drawing/2014/main" id="{2D8BC911-D523-E192-ADDA-D427075F5010}"/>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7565459" y="3839364"/>
            <a:ext cx="175851" cy="175851"/>
          </a:xfrm>
          <a:prstGeom prst="rect">
            <a:avLst/>
          </a:prstGeom>
        </p:spPr>
      </p:pic>
      <p:sp>
        <p:nvSpPr>
          <p:cNvPr id="50" name="Oval 49">
            <a:extLst>
              <a:ext uri="{FF2B5EF4-FFF2-40B4-BE49-F238E27FC236}">
                <a16:creationId xmlns:a16="http://schemas.microsoft.com/office/drawing/2014/main" id="{070DF72E-9977-5332-3D7F-BD4173DB1406}"/>
              </a:ext>
            </a:extLst>
          </p:cNvPr>
          <p:cNvSpPr/>
          <p:nvPr/>
        </p:nvSpPr>
        <p:spPr>
          <a:xfrm>
            <a:off x="7592497" y="4279519"/>
            <a:ext cx="182880" cy="182880"/>
          </a:xfrm>
          <a:prstGeom prst="ellipse">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800" b="0" i="0" u="none" strike="noStrike" kern="1200" cap="none" spc="0" normalizeH="0" baseline="0" noProof="0" err="1">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D644D216-65B2-14C1-5FA4-0A21F256B0C9}"/>
              </a:ext>
            </a:extLst>
          </p:cNvPr>
          <p:cNvSpPr txBox="1">
            <a:spLocks/>
          </p:cNvSpPr>
          <p:nvPr/>
        </p:nvSpPr>
        <p:spPr>
          <a:xfrm>
            <a:off x="7863076" y="4127746"/>
            <a:ext cx="4163069" cy="63094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Inability to scale-up resources quickly in response to an emerging need.</a:t>
            </a:r>
          </a:p>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Potential chasing of governments to pay those fees, limited fiscal space</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pic>
        <p:nvPicPr>
          <p:cNvPr id="55" name="Graphic 54">
            <a:extLst>
              <a:ext uri="{FF2B5EF4-FFF2-40B4-BE49-F238E27FC236}">
                <a16:creationId xmlns:a16="http://schemas.microsoft.com/office/drawing/2014/main" id="{AE48101F-013E-B434-5C9B-58488BCF76DB}"/>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7596011" y="4272386"/>
            <a:ext cx="175851" cy="175851"/>
          </a:xfrm>
          <a:prstGeom prst="rect">
            <a:avLst/>
          </a:prstGeom>
        </p:spPr>
      </p:pic>
      <p:sp>
        <p:nvSpPr>
          <p:cNvPr id="56" name="Oval 55">
            <a:extLst>
              <a:ext uri="{FF2B5EF4-FFF2-40B4-BE49-F238E27FC236}">
                <a16:creationId xmlns:a16="http://schemas.microsoft.com/office/drawing/2014/main" id="{3F4A2817-9A85-00D8-84F8-E70218BC266B}"/>
              </a:ext>
            </a:extLst>
          </p:cNvPr>
          <p:cNvSpPr/>
          <p:nvPr/>
        </p:nvSpPr>
        <p:spPr>
          <a:xfrm>
            <a:off x="7612817" y="4838967"/>
            <a:ext cx="182880" cy="18288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800" b="0" i="0" u="none" strike="noStrike" kern="1200" cap="none" spc="0" normalizeH="0" baseline="0" noProof="0" err="1">
              <a:ln>
                <a:noFill/>
              </a:ln>
              <a:solidFill>
                <a:srgbClr val="FFFFFF"/>
              </a:solidFill>
              <a:effectLst/>
              <a:uLnTx/>
              <a:uFillTx/>
              <a:latin typeface="Arial"/>
              <a:ea typeface="+mn-ea"/>
              <a:cs typeface="+mn-cs"/>
            </a:endParaRPr>
          </a:p>
        </p:txBody>
      </p:sp>
      <p:sp>
        <p:nvSpPr>
          <p:cNvPr id="57" name="TextBox 56">
            <a:extLst>
              <a:ext uri="{FF2B5EF4-FFF2-40B4-BE49-F238E27FC236}">
                <a16:creationId xmlns:a16="http://schemas.microsoft.com/office/drawing/2014/main" id="{48605205-9EF2-C57D-D76E-C60D0E9BEB40}"/>
              </a:ext>
            </a:extLst>
          </p:cNvPr>
          <p:cNvSpPr txBox="1">
            <a:spLocks/>
          </p:cNvSpPr>
          <p:nvPr/>
        </p:nvSpPr>
        <p:spPr>
          <a:xfrm>
            <a:off x="7863076" y="4827537"/>
            <a:ext cx="3491359"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If suppliers engage, then could be source of significant funding.</a:t>
            </a:r>
          </a:p>
        </p:txBody>
      </p:sp>
      <p:pic>
        <p:nvPicPr>
          <p:cNvPr id="58" name="Graphic 57">
            <a:extLst>
              <a:ext uri="{FF2B5EF4-FFF2-40B4-BE49-F238E27FC236}">
                <a16:creationId xmlns:a16="http://schemas.microsoft.com/office/drawing/2014/main" id="{08AF4940-349F-B135-1185-A9FA459C6C7C}"/>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7606099" y="4843810"/>
            <a:ext cx="175851" cy="175851"/>
          </a:xfrm>
          <a:prstGeom prst="rect">
            <a:avLst/>
          </a:prstGeom>
        </p:spPr>
      </p:pic>
      <p:sp>
        <p:nvSpPr>
          <p:cNvPr id="60" name="TextBox 59">
            <a:extLst>
              <a:ext uri="{FF2B5EF4-FFF2-40B4-BE49-F238E27FC236}">
                <a16:creationId xmlns:a16="http://schemas.microsoft.com/office/drawing/2014/main" id="{69284D61-7B78-40ED-6DB8-41D6A21C2480}"/>
              </a:ext>
            </a:extLst>
          </p:cNvPr>
          <p:cNvSpPr txBox="1">
            <a:spLocks/>
          </p:cNvSpPr>
          <p:nvPr/>
        </p:nvSpPr>
        <p:spPr>
          <a:xfrm>
            <a:off x="7873236" y="4928992"/>
            <a:ext cx="3989871" cy="76944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Optics related to “pay-to-play”</a:t>
            </a:r>
          </a:p>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Suppliers may fundamentally not be interested – especially when they have a product that is in high-demand (e.g., some of the vaccines).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pic>
        <p:nvPicPr>
          <p:cNvPr id="61" name="Graphic 60">
            <a:extLst>
              <a:ext uri="{FF2B5EF4-FFF2-40B4-BE49-F238E27FC236}">
                <a16:creationId xmlns:a16="http://schemas.microsoft.com/office/drawing/2014/main" id="{E4CD678B-E8B5-FB0C-13EC-AF5682202CA7}"/>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7606171" y="5429232"/>
            <a:ext cx="175851" cy="175851"/>
          </a:xfrm>
          <a:prstGeom prst="rect">
            <a:avLst/>
          </a:prstGeom>
        </p:spPr>
      </p:pic>
      <p:sp>
        <p:nvSpPr>
          <p:cNvPr id="62" name="Oval 61">
            <a:extLst>
              <a:ext uri="{FF2B5EF4-FFF2-40B4-BE49-F238E27FC236}">
                <a16:creationId xmlns:a16="http://schemas.microsoft.com/office/drawing/2014/main" id="{EEA8C10F-E2AF-7735-B343-08F7DED1B6A6}"/>
              </a:ext>
            </a:extLst>
          </p:cNvPr>
          <p:cNvSpPr/>
          <p:nvPr/>
        </p:nvSpPr>
        <p:spPr>
          <a:xfrm>
            <a:off x="7622977" y="5671885"/>
            <a:ext cx="182880" cy="18288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800" b="0" i="0" u="none" strike="noStrike" kern="1200" cap="none" spc="0" normalizeH="0" baseline="0" noProof="0" err="1">
              <a:ln>
                <a:noFill/>
              </a:ln>
              <a:solidFill>
                <a:srgbClr val="FFFFFF"/>
              </a:solidFill>
              <a:effectLst/>
              <a:uLnTx/>
              <a:uFillTx/>
              <a:latin typeface="Arial"/>
              <a:ea typeface="+mn-ea"/>
              <a:cs typeface="+mn-cs"/>
            </a:endParaRPr>
          </a:p>
        </p:txBody>
      </p:sp>
      <p:sp>
        <p:nvSpPr>
          <p:cNvPr id="63" name="TextBox 62">
            <a:extLst>
              <a:ext uri="{FF2B5EF4-FFF2-40B4-BE49-F238E27FC236}">
                <a16:creationId xmlns:a16="http://schemas.microsoft.com/office/drawing/2014/main" id="{50D78303-2F0E-17E3-B74F-D5314A494958}"/>
              </a:ext>
            </a:extLst>
          </p:cNvPr>
          <p:cNvSpPr txBox="1">
            <a:spLocks/>
          </p:cNvSpPr>
          <p:nvPr/>
        </p:nvSpPr>
        <p:spPr>
          <a:xfrm>
            <a:off x="7873236" y="5660455"/>
            <a:ext cx="3491359"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If suppliers engage, then could be source of significant funding.</a:t>
            </a:r>
          </a:p>
        </p:txBody>
      </p:sp>
      <p:pic>
        <p:nvPicPr>
          <p:cNvPr id="64" name="Graphic 63">
            <a:extLst>
              <a:ext uri="{FF2B5EF4-FFF2-40B4-BE49-F238E27FC236}">
                <a16:creationId xmlns:a16="http://schemas.microsoft.com/office/drawing/2014/main" id="{FF1A8DA4-A5F3-76A7-4514-82C65280CD5B}"/>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7616259" y="5676728"/>
            <a:ext cx="175851" cy="175851"/>
          </a:xfrm>
          <a:prstGeom prst="rect">
            <a:avLst/>
          </a:prstGeom>
        </p:spPr>
      </p:pic>
      <p:sp>
        <p:nvSpPr>
          <p:cNvPr id="66" name="TextBox 65">
            <a:extLst>
              <a:ext uri="{FF2B5EF4-FFF2-40B4-BE49-F238E27FC236}">
                <a16:creationId xmlns:a16="http://schemas.microsoft.com/office/drawing/2014/main" id="{6CC853D6-97DF-4BE7-BEC8-1BB6497BD23C}"/>
              </a:ext>
            </a:extLst>
          </p:cNvPr>
          <p:cNvSpPr txBox="1">
            <a:spLocks/>
          </p:cNvSpPr>
          <p:nvPr/>
        </p:nvSpPr>
        <p:spPr>
          <a:xfrm>
            <a:off x="7883396" y="5761910"/>
            <a:ext cx="3989871" cy="90794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Optics related to “pay-to-play”</a:t>
            </a:r>
          </a:p>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Suppliers may fundamentally not be interested – especially when they have a product that is in high-demand (e.g., some of the vaccines).</a:t>
            </a:r>
          </a:p>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Clarity needed on whether </a:t>
            </a:r>
            <a:r>
              <a:rPr kumimoji="0" lang="en-US" sz="9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AfCDC</a:t>
            </a: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can accept funds from private sector.</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pic>
        <p:nvPicPr>
          <p:cNvPr id="67" name="Graphic 66">
            <a:extLst>
              <a:ext uri="{FF2B5EF4-FFF2-40B4-BE49-F238E27FC236}">
                <a16:creationId xmlns:a16="http://schemas.microsoft.com/office/drawing/2014/main" id="{AE0F11C4-CDE5-B7DE-EBBA-A9FBB2194A1B}"/>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7616331" y="6262150"/>
            <a:ext cx="175851" cy="175851"/>
          </a:xfrm>
          <a:prstGeom prst="rect">
            <a:avLst/>
          </a:prstGeom>
        </p:spPr>
      </p:pic>
      <p:grpSp>
        <p:nvGrpSpPr>
          <p:cNvPr id="73" name="Group 72">
            <a:extLst>
              <a:ext uri="{FF2B5EF4-FFF2-40B4-BE49-F238E27FC236}">
                <a16:creationId xmlns:a16="http://schemas.microsoft.com/office/drawing/2014/main" id="{5A446BC0-356E-B0EA-7506-0F8CB1814BE6}"/>
              </a:ext>
            </a:extLst>
          </p:cNvPr>
          <p:cNvGrpSpPr/>
          <p:nvPr/>
        </p:nvGrpSpPr>
        <p:grpSpPr>
          <a:xfrm>
            <a:off x="7621116" y="5163662"/>
            <a:ext cx="182880" cy="190013"/>
            <a:chOff x="7640166" y="5163662"/>
            <a:chExt cx="182880" cy="190013"/>
          </a:xfrm>
        </p:grpSpPr>
        <p:sp>
          <p:nvSpPr>
            <p:cNvPr id="68" name="Oval 67">
              <a:extLst>
                <a:ext uri="{FF2B5EF4-FFF2-40B4-BE49-F238E27FC236}">
                  <a16:creationId xmlns:a16="http://schemas.microsoft.com/office/drawing/2014/main" id="{60029AEE-BA33-E1B0-2CA6-8F59ABDF78C4}"/>
                </a:ext>
              </a:extLst>
            </p:cNvPr>
            <p:cNvSpPr/>
            <p:nvPr/>
          </p:nvSpPr>
          <p:spPr>
            <a:xfrm>
              <a:off x="7640166" y="5170795"/>
              <a:ext cx="182880" cy="182880"/>
            </a:xfrm>
            <a:prstGeom prst="ellipse">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800" b="0" i="0" u="none" strike="noStrike" kern="1200" cap="none" spc="0" normalizeH="0" baseline="0" noProof="0" err="1">
                <a:ln>
                  <a:noFill/>
                </a:ln>
                <a:solidFill>
                  <a:srgbClr val="FFFFFF"/>
                </a:solidFill>
                <a:effectLst/>
                <a:uLnTx/>
                <a:uFillTx/>
                <a:latin typeface="Arial"/>
                <a:ea typeface="+mn-ea"/>
                <a:cs typeface="+mn-cs"/>
              </a:endParaRPr>
            </a:p>
          </p:txBody>
        </p:sp>
        <p:pic>
          <p:nvPicPr>
            <p:cNvPr id="69" name="Graphic 68">
              <a:extLst>
                <a:ext uri="{FF2B5EF4-FFF2-40B4-BE49-F238E27FC236}">
                  <a16:creationId xmlns:a16="http://schemas.microsoft.com/office/drawing/2014/main" id="{03FB3C29-FE6E-D67B-CD62-19408E0B080B}"/>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7643680" y="5163662"/>
              <a:ext cx="175851" cy="175851"/>
            </a:xfrm>
            <a:prstGeom prst="rect">
              <a:avLst/>
            </a:prstGeom>
          </p:spPr>
        </p:pic>
      </p:grpSp>
      <p:grpSp>
        <p:nvGrpSpPr>
          <p:cNvPr id="74" name="Group 73">
            <a:extLst>
              <a:ext uri="{FF2B5EF4-FFF2-40B4-BE49-F238E27FC236}">
                <a16:creationId xmlns:a16="http://schemas.microsoft.com/office/drawing/2014/main" id="{6AC0EDCF-92B9-ABE2-3A02-D6C23580091C}"/>
              </a:ext>
            </a:extLst>
          </p:cNvPr>
          <p:cNvGrpSpPr/>
          <p:nvPr/>
        </p:nvGrpSpPr>
        <p:grpSpPr>
          <a:xfrm>
            <a:off x="7621116" y="5982418"/>
            <a:ext cx="182880" cy="190013"/>
            <a:chOff x="7640166" y="5163662"/>
            <a:chExt cx="182880" cy="190013"/>
          </a:xfrm>
        </p:grpSpPr>
        <p:sp>
          <p:nvSpPr>
            <p:cNvPr id="86" name="Oval 85">
              <a:extLst>
                <a:ext uri="{FF2B5EF4-FFF2-40B4-BE49-F238E27FC236}">
                  <a16:creationId xmlns:a16="http://schemas.microsoft.com/office/drawing/2014/main" id="{E59559A9-D040-2AE4-4908-4694083B8D46}"/>
                </a:ext>
              </a:extLst>
            </p:cNvPr>
            <p:cNvSpPr/>
            <p:nvPr/>
          </p:nvSpPr>
          <p:spPr>
            <a:xfrm>
              <a:off x="7640166" y="5170795"/>
              <a:ext cx="182880" cy="182880"/>
            </a:xfrm>
            <a:prstGeom prst="ellipse">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800" b="0" i="0" u="none" strike="noStrike" kern="1200" cap="none" spc="0" normalizeH="0" baseline="0" noProof="0" err="1">
                <a:ln>
                  <a:noFill/>
                </a:ln>
                <a:solidFill>
                  <a:srgbClr val="FFFFFF"/>
                </a:solidFill>
                <a:effectLst/>
                <a:uLnTx/>
                <a:uFillTx/>
                <a:latin typeface="Arial"/>
                <a:ea typeface="+mn-ea"/>
                <a:cs typeface="+mn-cs"/>
              </a:endParaRPr>
            </a:p>
          </p:txBody>
        </p:sp>
        <p:pic>
          <p:nvPicPr>
            <p:cNvPr id="87" name="Graphic 86">
              <a:extLst>
                <a:ext uri="{FF2B5EF4-FFF2-40B4-BE49-F238E27FC236}">
                  <a16:creationId xmlns:a16="http://schemas.microsoft.com/office/drawing/2014/main" id="{9799F43C-8A50-1FB0-B004-7624EBCEDA02}"/>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7643680" y="5163662"/>
              <a:ext cx="175851" cy="175851"/>
            </a:xfrm>
            <a:prstGeom prst="rect">
              <a:avLst/>
            </a:prstGeom>
          </p:spPr>
        </p:pic>
      </p:grpSp>
      <p:sp>
        <p:nvSpPr>
          <p:cNvPr id="88" name="TextBox 87">
            <a:extLst>
              <a:ext uri="{FF2B5EF4-FFF2-40B4-BE49-F238E27FC236}">
                <a16:creationId xmlns:a16="http://schemas.microsoft.com/office/drawing/2014/main" id="{E8D67B3B-6396-5243-6AB8-C309A1671657}"/>
              </a:ext>
            </a:extLst>
          </p:cNvPr>
          <p:cNvSpPr txBox="1"/>
          <p:nvPr/>
        </p:nvSpPr>
        <p:spPr>
          <a:xfrm>
            <a:off x="6848741" y="1380330"/>
            <a:ext cx="5176448" cy="461665"/>
          </a:xfrm>
          <a:prstGeom prst="rect">
            <a:avLst/>
          </a:prstGeom>
          <a:solidFill>
            <a:srgbClr val="E6E6E6"/>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a:ea typeface="+mn-ea"/>
                <a:cs typeface="+mn-cs"/>
              </a:rPr>
              <a:t>Note:  We exclude any consideration of “Innovative Financing” in order to ground options which are actionable and not based upon a long-tailed / lower probability initiative.  Any “innovative financing” should be developed to complement / supplement the base operating structure of the APPM.</a:t>
            </a:r>
            <a:endParaRPr kumimoji="0" lang="en-DK" sz="800" b="0" i="1" u="none" strike="noStrike" kern="1200" cap="none" spc="0" normalizeH="0" baseline="0" noProof="0" dirty="0">
              <a:ln>
                <a:noFill/>
              </a:ln>
              <a:solidFill>
                <a:srgbClr val="000000"/>
              </a:solidFill>
              <a:effectLst/>
              <a:uLnTx/>
              <a:uFillTx/>
              <a:latin typeface="Arial"/>
              <a:ea typeface="+mn-ea"/>
              <a:cs typeface="+mn-cs"/>
            </a:endParaRPr>
          </a:p>
        </p:txBody>
      </p:sp>
      <p:sp>
        <p:nvSpPr>
          <p:cNvPr id="7" name="Text Placeholder 6">
            <a:extLst>
              <a:ext uri="{FF2B5EF4-FFF2-40B4-BE49-F238E27FC236}">
                <a16:creationId xmlns:a16="http://schemas.microsoft.com/office/drawing/2014/main" id="{8170DA17-4BF5-111A-1382-66A75EEDE2BC}"/>
              </a:ext>
            </a:extLst>
          </p:cNvPr>
          <p:cNvSpPr>
            <a:spLocks noGrp="1"/>
          </p:cNvSpPr>
          <p:nvPr>
            <p:ph type="body" sz="quarter" idx="10"/>
          </p:nvPr>
        </p:nvSpPr>
        <p:spPr/>
        <p:txBody>
          <a:bodyPr/>
          <a:lstStyle/>
          <a:p>
            <a:endParaRPr lang="LID4096"/>
          </a:p>
        </p:txBody>
      </p:sp>
    </p:spTree>
    <p:extLst>
      <p:ext uri="{BB962C8B-B14F-4D97-AF65-F5344CB8AC3E}">
        <p14:creationId xmlns:p14="http://schemas.microsoft.com/office/powerpoint/2010/main" val="2911551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19C9A5-C939-E2C0-6189-61F6C795ADC0}"/>
              </a:ext>
            </a:extLst>
          </p:cNvPr>
          <p:cNvSpPr>
            <a:spLocks noGrp="1"/>
          </p:cNvSpPr>
          <p:nvPr>
            <p:ph type="title"/>
          </p:nvPr>
        </p:nvSpPr>
        <p:spPr>
          <a:xfrm>
            <a:off x="608593" y="1060152"/>
            <a:ext cx="4214211" cy="731520"/>
          </a:xfrm>
        </p:spPr>
        <p:txBody>
          <a:bodyPr/>
          <a:lstStyle/>
          <a:p>
            <a:r>
              <a:rPr lang="en-US" b="1" dirty="0">
                <a:effectLst/>
                <a:latin typeface="Arial" panose="020B0604020202020204" pitchFamily="34" charset="0"/>
              </a:rPr>
              <a:t>Design process in 2024</a:t>
            </a:r>
            <a:endParaRPr lang="en-US" dirty="0">
              <a:effectLst/>
              <a:latin typeface="Arial" panose="020B0604020202020204" pitchFamily="34" charset="0"/>
            </a:endParaRPr>
          </a:p>
        </p:txBody>
      </p:sp>
      <p:pic>
        <p:nvPicPr>
          <p:cNvPr id="7" name="Picture 6" descr="A diagram of a company's process&#10;&#10;Description automatically generated">
            <a:extLst>
              <a:ext uri="{FF2B5EF4-FFF2-40B4-BE49-F238E27FC236}">
                <a16:creationId xmlns:a16="http://schemas.microsoft.com/office/drawing/2014/main" id="{2CC737FE-4EFF-7BD7-ECC3-F14797DC9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31" y="2371751"/>
            <a:ext cx="9915529" cy="3426097"/>
          </a:xfrm>
          <a:prstGeom prst="rect">
            <a:avLst/>
          </a:prstGeom>
        </p:spPr>
      </p:pic>
    </p:spTree>
    <p:extLst>
      <p:ext uri="{BB962C8B-B14F-4D97-AF65-F5344CB8AC3E}">
        <p14:creationId xmlns:p14="http://schemas.microsoft.com/office/powerpoint/2010/main" val="1849039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e4pHeader3">
            <a:extLst>
              <a:ext uri="{FF2B5EF4-FFF2-40B4-BE49-F238E27FC236}">
                <a16:creationId xmlns:a16="http://schemas.microsoft.com/office/drawing/2014/main" id="{3D77904D-BFB2-3961-C49F-20174DF4C9F9}"/>
              </a:ext>
            </a:extLst>
          </p:cNvPr>
          <p:cNvSpPr>
            <a:spLocks noChangeArrowheads="1"/>
          </p:cNvSpPr>
          <p:nvPr>
            <p:custDataLst>
              <p:tags r:id="rId1"/>
            </p:custDataLst>
          </p:nvPr>
        </p:nvSpPr>
        <p:spPr bwMode="gray">
          <a:xfrm>
            <a:off x="8309377" y="2173986"/>
            <a:ext cx="3263507" cy="782571"/>
          </a:xfrm>
          <a:prstGeom prst="chevron">
            <a:avLst>
              <a:gd name="adj" fmla="val 12004"/>
            </a:avLst>
          </a:prstGeom>
          <a:solidFill>
            <a:schemeClr val="accent5">
              <a:lumMod val="20000"/>
              <a:lumOff val="80000"/>
            </a:schemeClr>
          </a:solidFill>
          <a:ln w="38100" cap="rnd" algn="ctr">
            <a:noFill/>
            <a:round/>
            <a:headEnd/>
            <a:tailEnd/>
          </a:ln>
        </p:spPr>
        <p:txBody>
          <a:bodyPr lIns="0" tIns="0" rIns="0" bIns="0"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Calibri"/>
                <a:cs typeface="Calibri"/>
              </a:rPr>
              <a:t>  Operational</a:t>
            </a:r>
          </a:p>
        </p:txBody>
      </p:sp>
      <p:sp>
        <p:nvSpPr>
          <p:cNvPr id="19" name="ee4pHeader3">
            <a:extLst>
              <a:ext uri="{FF2B5EF4-FFF2-40B4-BE49-F238E27FC236}">
                <a16:creationId xmlns:a16="http://schemas.microsoft.com/office/drawing/2014/main" id="{40ADA941-0817-7D6B-2870-ED61534FF4C5}"/>
              </a:ext>
            </a:extLst>
          </p:cNvPr>
          <p:cNvSpPr>
            <a:spLocks noChangeArrowheads="1"/>
          </p:cNvSpPr>
          <p:nvPr>
            <p:custDataLst>
              <p:tags r:id="rId2"/>
            </p:custDataLst>
          </p:nvPr>
        </p:nvSpPr>
        <p:spPr bwMode="gray">
          <a:xfrm>
            <a:off x="1724628" y="1866479"/>
            <a:ext cx="9931078" cy="782571"/>
          </a:xfrm>
          <a:prstGeom prst="chevron">
            <a:avLst>
              <a:gd name="adj" fmla="val 12004"/>
            </a:avLst>
          </a:prstGeom>
          <a:solidFill>
            <a:schemeClr val="accent5">
              <a:lumMod val="60000"/>
              <a:lumOff val="40000"/>
            </a:schemeClr>
          </a:solidFill>
          <a:ln w="38100" cap="rnd" algn="ctr">
            <a:noFill/>
            <a:round/>
            <a:headEnd/>
            <a:tailEnd/>
          </a:ln>
        </p:spPr>
        <p:txBody>
          <a:bodyPr lIns="0" tIns="0" rIns="0" bIns="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Calibri"/>
                <a:cs typeface="Calibri"/>
              </a:rPr>
              <a:t>  Political</a:t>
            </a:r>
            <a:endParaRPr kumimoji="0" lang="en-GB" sz="1800" b="1" i="0" u="none" strike="noStrike" kern="1200" cap="none" spc="0" normalizeH="0" baseline="0" noProof="0" dirty="0">
              <a:ln>
                <a:noFill/>
              </a:ln>
              <a:solidFill>
                <a:srgbClr val="000000"/>
              </a:solidFill>
              <a:effectLst/>
              <a:uLnTx/>
              <a:uFillTx/>
              <a:latin typeface="Arial"/>
              <a:ea typeface="Calibri"/>
              <a:cs typeface="Calibri"/>
            </a:endParaRPr>
          </a:p>
        </p:txBody>
      </p:sp>
      <p:graphicFrame>
        <p:nvGraphicFramePr>
          <p:cNvPr id="12" name="Object 11" hidden="1">
            <a:extLst>
              <a:ext uri="{FF2B5EF4-FFF2-40B4-BE49-F238E27FC236}">
                <a16:creationId xmlns:a16="http://schemas.microsoft.com/office/drawing/2014/main" id="{E3E2C4F6-A226-4887-A702-BF4A2BF1F8A8}"/>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592" imgH="591" progId="TCLayout.ActiveDocument.1">
                  <p:embed/>
                </p:oleObj>
              </mc:Choice>
              <mc:Fallback>
                <p:oleObj name="think-cell Slide" r:id="rId13" imgW="592" imgH="591" progId="TCLayout.ActiveDocument.1">
                  <p:embed/>
                  <p:pic>
                    <p:nvPicPr>
                      <p:cNvPr id="12" name="Object 11" hidden="1">
                        <a:extLst>
                          <a:ext uri="{FF2B5EF4-FFF2-40B4-BE49-F238E27FC236}">
                            <a16:creationId xmlns:a16="http://schemas.microsoft.com/office/drawing/2014/main" id="{E3E2C4F6-A226-4887-A702-BF4A2BF1F8A8}"/>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CE883C61-B2C2-4303-872C-EB0E3DAC8D6A}"/>
              </a:ext>
            </a:extLst>
          </p:cNvPr>
          <p:cNvSpPr txBox="1"/>
          <p:nvPr/>
        </p:nvSpPr>
        <p:spPr>
          <a:xfrm>
            <a:off x="567647" y="3826743"/>
            <a:ext cx="2055251" cy="28931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1" indent="0" algn="l" defTabSz="914400" rtl="0" eaLnBrk="1" fontAlgn="auto" latinLnBrk="0" hangingPunct="1">
              <a:lnSpc>
                <a:spcPct val="100000"/>
              </a:lnSpc>
              <a:spcBef>
                <a:spcPts val="0"/>
              </a:spcBef>
              <a:spcAft>
                <a:spcPts val="0"/>
              </a:spcAft>
              <a:buClr>
                <a:srgbClr val="FFFFFF"/>
              </a:buClr>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Package of APPM draft design option in place</a:t>
            </a: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Africa CDC internalize and update design</a:t>
            </a: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r>
              <a:rPr kumimoji="0" lang="en-DK" sz="1400" b="0" i="0" u="none" strike="noStrike" kern="1200" cap="none" spc="0" normalizeH="0" baseline="0" noProof="0" dirty="0">
                <a:ln>
                  <a:noFill/>
                </a:ln>
                <a:solidFill>
                  <a:srgbClr val="000000"/>
                </a:solidFill>
                <a:effectLst/>
                <a:uLnTx/>
                <a:uFillTx/>
                <a:latin typeface="Arial"/>
                <a:ea typeface="+mn-ea"/>
                <a:cs typeface="+mn-cs"/>
              </a:rPr>
              <a:t>Draft Financing Scenarios and Start-up Costing</a:t>
            </a: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endParaRPr kumimoji="0" lang="en-DK" sz="1400" b="0" i="0" u="none" strike="noStrike" kern="1200" cap="none" spc="0" normalizeH="0" baseline="0" noProof="0" dirty="0">
              <a:ln>
                <a:noFill/>
              </a:ln>
              <a:solidFill>
                <a:srgbClr val="000000"/>
              </a:solidFill>
              <a:effectLst/>
              <a:uLnTx/>
              <a:uFillTx/>
              <a:latin typeface="Arial"/>
              <a:ea typeface="+mn-ea"/>
              <a:cs typeface="+mn-cs"/>
            </a:endParaRP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r>
              <a:rPr kumimoji="0" lang="en-DK" sz="1400" b="0" i="0" u="none" strike="noStrike" kern="1200" cap="none" spc="0" normalizeH="0" baseline="0" noProof="0" dirty="0">
                <a:ln>
                  <a:noFill/>
                </a:ln>
                <a:solidFill>
                  <a:srgbClr val="000000"/>
                </a:solidFill>
                <a:effectLst/>
                <a:uLnTx/>
                <a:uFillTx/>
                <a:latin typeface="Arial"/>
                <a:ea typeface="+mn-ea"/>
                <a:cs typeface="+mn-cs"/>
              </a:rPr>
              <a:t>Engagement and advocacy Plan</a:t>
            </a:r>
            <a:endPar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sp>
        <p:nvSpPr>
          <p:cNvPr id="4" name="Subtitle 3">
            <a:extLst>
              <a:ext uri="{FF2B5EF4-FFF2-40B4-BE49-F238E27FC236}">
                <a16:creationId xmlns:a16="http://schemas.microsoft.com/office/drawing/2014/main" id="{5AFD44EF-920A-C697-6305-61DFB685B16E}"/>
              </a:ext>
            </a:extLst>
          </p:cNvPr>
          <p:cNvSpPr>
            <a:spLocks noGrp="1"/>
          </p:cNvSpPr>
          <p:nvPr>
            <p:ph type="subTitle" idx="1"/>
          </p:nvPr>
        </p:nvSpPr>
        <p:spPr/>
        <p:txBody>
          <a:bodyPr/>
          <a:lstStyle/>
          <a:p>
            <a:r>
              <a:rPr lang="en-DK" dirty="0"/>
              <a:t>2024</a:t>
            </a:r>
          </a:p>
        </p:txBody>
      </p:sp>
      <p:sp>
        <p:nvSpPr>
          <p:cNvPr id="8" name="Text Placeholder 7">
            <a:extLst>
              <a:ext uri="{FF2B5EF4-FFF2-40B4-BE49-F238E27FC236}">
                <a16:creationId xmlns:a16="http://schemas.microsoft.com/office/drawing/2014/main" id="{F4BEC8F7-0972-537E-A2DE-8F2588B83B50}"/>
              </a:ext>
            </a:extLst>
          </p:cNvPr>
          <p:cNvSpPr>
            <a:spLocks noGrp="1"/>
          </p:cNvSpPr>
          <p:nvPr>
            <p:ph type="body" sz="quarter" idx="10"/>
          </p:nvPr>
        </p:nvSpPr>
        <p:spPr/>
        <p:txBody>
          <a:bodyPr/>
          <a:lstStyle/>
          <a:p>
            <a:endParaRPr lang="en-DK"/>
          </a:p>
        </p:txBody>
      </p:sp>
      <p:sp>
        <p:nvSpPr>
          <p:cNvPr id="2" name="Title 1">
            <a:extLst>
              <a:ext uri="{FF2B5EF4-FFF2-40B4-BE49-F238E27FC236}">
                <a16:creationId xmlns:a16="http://schemas.microsoft.com/office/drawing/2014/main" id="{92CCF0F0-D0A1-416E-9CA7-EB72BEE21993}"/>
              </a:ext>
            </a:extLst>
          </p:cNvPr>
          <p:cNvSpPr>
            <a:spLocks noGrp="1"/>
          </p:cNvSpPr>
          <p:nvPr>
            <p:ph type="title"/>
          </p:nvPr>
        </p:nvSpPr>
        <p:spPr/>
        <p:txBody>
          <a:bodyPr vert="horz"/>
          <a:lstStyle/>
          <a:p>
            <a:r>
              <a:rPr lang="en-GB" dirty="0"/>
              <a:t>High-level</a:t>
            </a:r>
            <a:r>
              <a:rPr lang="en-GB" dirty="0">
                <a:solidFill>
                  <a:schemeClr val="accent5"/>
                </a:solidFill>
              </a:rPr>
              <a:t> roadmap of APPM design phase</a:t>
            </a:r>
          </a:p>
        </p:txBody>
      </p:sp>
      <p:sp>
        <p:nvSpPr>
          <p:cNvPr id="49" name="ee4pHeader3"/>
          <p:cNvSpPr>
            <a:spLocks noChangeArrowheads="1"/>
          </p:cNvSpPr>
          <p:nvPr>
            <p:custDataLst>
              <p:tags r:id="rId4"/>
            </p:custDataLst>
          </p:nvPr>
        </p:nvSpPr>
        <p:spPr bwMode="gray">
          <a:xfrm>
            <a:off x="586845" y="3102016"/>
            <a:ext cx="2010775" cy="519481"/>
          </a:xfrm>
          <a:prstGeom prst="chevron">
            <a:avLst>
              <a:gd name="adj" fmla="val 12004"/>
            </a:avLst>
          </a:prstGeom>
          <a:solidFill>
            <a:schemeClr val="accent6">
              <a:lumMod val="50000"/>
            </a:schemeClr>
          </a:solidFill>
          <a:ln w="38100" cap="rnd" algn="ctr">
            <a:noFill/>
            <a:round/>
            <a:headEnd/>
            <a:tailEnd/>
          </a:ln>
        </p:spPr>
        <p:txBody>
          <a:bodyPr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Calibri"/>
                <a:cs typeface="Calibri"/>
              </a:rPr>
              <a:t>  May</a:t>
            </a:r>
            <a:endParaRPr kumimoji="0" lang="en-GB" sz="1800" b="1" i="0" u="none" strike="noStrike" kern="1200" cap="none" spc="0" normalizeH="0" baseline="0" noProof="0" dirty="0">
              <a:ln>
                <a:noFill/>
              </a:ln>
              <a:solidFill>
                <a:srgbClr val="000000"/>
              </a:solidFill>
              <a:effectLst/>
              <a:uLnTx/>
              <a:uFillTx/>
              <a:latin typeface="Arial"/>
              <a:ea typeface="Calibri"/>
              <a:cs typeface="Calibri"/>
            </a:endParaRPr>
          </a:p>
        </p:txBody>
      </p:sp>
      <p:sp>
        <p:nvSpPr>
          <p:cNvPr id="53" name="ee4pHeader3"/>
          <p:cNvSpPr>
            <a:spLocks noChangeArrowheads="1"/>
          </p:cNvSpPr>
          <p:nvPr>
            <p:custDataLst>
              <p:tags r:id="rId5"/>
            </p:custDataLst>
          </p:nvPr>
        </p:nvSpPr>
        <p:spPr bwMode="gray">
          <a:xfrm>
            <a:off x="2622898" y="3102015"/>
            <a:ext cx="2153558" cy="519481"/>
          </a:xfrm>
          <a:prstGeom prst="chevron">
            <a:avLst>
              <a:gd name="adj" fmla="val 12004"/>
            </a:avLst>
          </a:prstGeom>
          <a:solidFill>
            <a:schemeClr val="accent6">
              <a:lumMod val="75000"/>
            </a:schemeClr>
          </a:solidFill>
          <a:ln w="38100" cap="rnd" algn="ctr">
            <a:noFill/>
            <a:round/>
            <a:headEnd/>
            <a:tailEnd/>
          </a:ln>
        </p:spPr>
        <p:txBody>
          <a:bodyPr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Calibri"/>
                <a:cs typeface="Calibri"/>
              </a:rPr>
              <a:t>June</a:t>
            </a:r>
          </a:p>
        </p:txBody>
      </p:sp>
      <p:sp>
        <p:nvSpPr>
          <p:cNvPr id="11" name="ee4pHeader3">
            <a:extLst>
              <a:ext uri="{FF2B5EF4-FFF2-40B4-BE49-F238E27FC236}">
                <a16:creationId xmlns:a16="http://schemas.microsoft.com/office/drawing/2014/main" id="{7397FD49-BDFD-7F27-EF92-3997119D4B9B}"/>
              </a:ext>
            </a:extLst>
          </p:cNvPr>
          <p:cNvSpPr>
            <a:spLocks noChangeArrowheads="1"/>
          </p:cNvSpPr>
          <p:nvPr>
            <p:custDataLst>
              <p:tags r:id="rId6"/>
            </p:custDataLst>
          </p:nvPr>
        </p:nvSpPr>
        <p:spPr bwMode="gray">
          <a:xfrm>
            <a:off x="4801734" y="3102015"/>
            <a:ext cx="2153559" cy="519481"/>
          </a:xfrm>
          <a:prstGeom prst="chevron">
            <a:avLst>
              <a:gd name="adj" fmla="val 12004"/>
            </a:avLst>
          </a:prstGeom>
          <a:solidFill>
            <a:schemeClr val="accent6">
              <a:lumMod val="75000"/>
            </a:schemeClr>
          </a:solidFill>
          <a:ln w="38100" cap="rnd" algn="ctr">
            <a:noFill/>
            <a:round/>
            <a:headEnd/>
            <a:tailEnd/>
          </a:ln>
        </p:spPr>
        <p:txBody>
          <a:bodyPr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Calibri"/>
                <a:cs typeface="Calibri"/>
              </a:rPr>
              <a:t>July</a:t>
            </a:r>
          </a:p>
        </p:txBody>
      </p:sp>
      <p:sp>
        <p:nvSpPr>
          <p:cNvPr id="3" name="TextBox 2">
            <a:extLst>
              <a:ext uri="{FF2B5EF4-FFF2-40B4-BE49-F238E27FC236}">
                <a16:creationId xmlns:a16="http://schemas.microsoft.com/office/drawing/2014/main" id="{649D7730-4FF4-BA00-A469-2E7584619041}"/>
              </a:ext>
            </a:extLst>
          </p:cNvPr>
          <p:cNvSpPr txBox="1"/>
          <p:nvPr/>
        </p:nvSpPr>
        <p:spPr>
          <a:xfrm>
            <a:off x="2855106" y="3835913"/>
            <a:ext cx="1712944" cy="116955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1" indent="0" algn="l" defTabSz="914400" rtl="0" eaLnBrk="1" fontAlgn="auto" latinLnBrk="0" hangingPunct="1">
              <a:lnSpc>
                <a:spcPct val="100000"/>
              </a:lnSpc>
              <a:spcBef>
                <a:spcPts val="0"/>
              </a:spcBef>
              <a:spcAft>
                <a:spcPts val="0"/>
              </a:spcAft>
              <a:buClr>
                <a:srgbClr val="FFFFFF"/>
              </a:buClr>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Panel of Experts (Partners)</a:t>
            </a: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sp>
        <p:nvSpPr>
          <p:cNvPr id="16" name="ee4pHeader3">
            <a:extLst>
              <a:ext uri="{FF2B5EF4-FFF2-40B4-BE49-F238E27FC236}">
                <a16:creationId xmlns:a16="http://schemas.microsoft.com/office/drawing/2014/main" id="{B1DE2EAF-5EB7-E7C3-6DF4-7F24453916DB}"/>
              </a:ext>
            </a:extLst>
          </p:cNvPr>
          <p:cNvSpPr>
            <a:spLocks noChangeArrowheads="1"/>
          </p:cNvSpPr>
          <p:nvPr>
            <p:custDataLst>
              <p:tags r:id="rId7"/>
            </p:custDataLst>
          </p:nvPr>
        </p:nvSpPr>
        <p:spPr bwMode="gray">
          <a:xfrm>
            <a:off x="6980572" y="3102015"/>
            <a:ext cx="2010776" cy="519481"/>
          </a:xfrm>
          <a:prstGeom prst="chevron">
            <a:avLst>
              <a:gd name="adj" fmla="val 12004"/>
            </a:avLst>
          </a:prstGeom>
          <a:solidFill>
            <a:schemeClr val="accent6">
              <a:lumMod val="75000"/>
            </a:schemeClr>
          </a:solidFill>
          <a:ln w="38100" cap="rnd" algn="ctr">
            <a:noFill/>
            <a:round/>
            <a:headEnd/>
            <a:tailEnd/>
          </a:ln>
        </p:spPr>
        <p:txBody>
          <a:bodyPr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Calibri"/>
                <a:cs typeface="Calibri"/>
              </a:rPr>
              <a:t>October</a:t>
            </a:r>
          </a:p>
        </p:txBody>
      </p:sp>
      <p:sp>
        <p:nvSpPr>
          <p:cNvPr id="17" name="ee4pHeader3">
            <a:extLst>
              <a:ext uri="{FF2B5EF4-FFF2-40B4-BE49-F238E27FC236}">
                <a16:creationId xmlns:a16="http://schemas.microsoft.com/office/drawing/2014/main" id="{4C95BF97-4E5D-EF06-4D77-9967FCBC82B3}"/>
              </a:ext>
            </a:extLst>
          </p:cNvPr>
          <p:cNvSpPr>
            <a:spLocks noChangeArrowheads="1"/>
          </p:cNvSpPr>
          <p:nvPr>
            <p:custDataLst>
              <p:tags r:id="rId8"/>
            </p:custDataLst>
          </p:nvPr>
        </p:nvSpPr>
        <p:spPr bwMode="gray">
          <a:xfrm>
            <a:off x="9028721" y="3102015"/>
            <a:ext cx="2626985" cy="519481"/>
          </a:xfrm>
          <a:prstGeom prst="chevron">
            <a:avLst>
              <a:gd name="adj" fmla="val 12004"/>
            </a:avLst>
          </a:prstGeom>
          <a:solidFill>
            <a:schemeClr val="accent6">
              <a:lumMod val="75000"/>
            </a:schemeClr>
          </a:solidFill>
          <a:ln w="38100" cap="rnd" algn="ctr">
            <a:noFill/>
            <a:round/>
            <a:headEnd/>
            <a:tailEnd/>
          </a:ln>
        </p:spPr>
        <p:txBody>
          <a:bodyPr lIns="0" tIns="0" rIns="0" bIns="0" anchor="ctr" anchorCtr="0"/>
          <a:lstStyle/>
          <a:p>
            <a:pPr marL="0" marR="0" lvl="1" indent="0" algn="ctr" defTabSz="914400" rtl="0" eaLnBrk="1" fontAlgn="auto" latinLnBrk="0" hangingPunct="1">
              <a:lnSpc>
                <a:spcPct val="100000"/>
              </a:lnSpc>
              <a:spcBef>
                <a:spcPts val="0"/>
              </a:spcBef>
              <a:spcAft>
                <a:spcPts val="0"/>
              </a:spcAft>
              <a:buClr>
                <a:srgbClr val="FFFFFF"/>
              </a:buClr>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Calibri" panose="020F0502020204030204" pitchFamily="34" charset="0"/>
              </a:rPr>
              <a:t>4Q</a:t>
            </a:r>
          </a:p>
        </p:txBody>
      </p:sp>
      <p:sp>
        <p:nvSpPr>
          <p:cNvPr id="18" name="TextBox 17">
            <a:extLst>
              <a:ext uri="{FF2B5EF4-FFF2-40B4-BE49-F238E27FC236}">
                <a16:creationId xmlns:a16="http://schemas.microsoft.com/office/drawing/2014/main" id="{99F3B671-E26B-2083-87F5-22BC6221EEA0}"/>
              </a:ext>
            </a:extLst>
          </p:cNvPr>
          <p:cNvSpPr txBox="1"/>
          <p:nvPr/>
        </p:nvSpPr>
        <p:spPr>
          <a:xfrm>
            <a:off x="4943390" y="3835913"/>
            <a:ext cx="1800310" cy="246221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1" indent="0" algn="l" defTabSz="914400" rtl="0" eaLnBrk="1" fontAlgn="auto" latinLnBrk="0" hangingPunct="1">
              <a:lnSpc>
                <a:spcPct val="100000"/>
              </a:lnSpc>
              <a:spcBef>
                <a:spcPts val="0"/>
              </a:spcBef>
              <a:spcAft>
                <a:spcPts val="0"/>
              </a:spcAft>
              <a:buClr>
                <a:srgbClr val="FFFFFF"/>
              </a:buClr>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MS Technical Working Group</a:t>
            </a: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REC Ministerial Meeting</a:t>
            </a: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r>
              <a:rPr kumimoji="0" lang="en-DK" sz="1400" b="0" i="0" u="none" strike="noStrike" kern="1200" cap="none" spc="0" normalizeH="0" baseline="0" noProof="0" dirty="0">
                <a:ln>
                  <a:noFill/>
                </a:ln>
                <a:solidFill>
                  <a:srgbClr val="000000"/>
                </a:solidFill>
                <a:effectLst/>
                <a:uLnTx/>
                <a:uFillTx/>
                <a:latin typeface="Arial"/>
                <a:ea typeface="+mn-ea"/>
                <a:cs typeface="+mn-cs"/>
              </a:rPr>
              <a:t>Interim report card on progress of APPM</a:t>
            </a:r>
            <a:endPar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sp>
        <p:nvSpPr>
          <p:cNvPr id="20" name="ee4pHeader3">
            <a:extLst>
              <a:ext uri="{FF2B5EF4-FFF2-40B4-BE49-F238E27FC236}">
                <a16:creationId xmlns:a16="http://schemas.microsoft.com/office/drawing/2014/main" id="{553C619D-7CAE-F13D-7391-9227E2CCB8B4}"/>
              </a:ext>
            </a:extLst>
          </p:cNvPr>
          <p:cNvSpPr>
            <a:spLocks noChangeArrowheads="1"/>
          </p:cNvSpPr>
          <p:nvPr>
            <p:custDataLst>
              <p:tags r:id="rId9"/>
            </p:custDataLst>
          </p:nvPr>
        </p:nvSpPr>
        <p:spPr bwMode="gray">
          <a:xfrm>
            <a:off x="0" y="1502373"/>
            <a:ext cx="5272643" cy="782571"/>
          </a:xfrm>
          <a:prstGeom prst="chevron">
            <a:avLst>
              <a:gd name="adj" fmla="val 12004"/>
            </a:avLst>
          </a:prstGeom>
          <a:solidFill>
            <a:schemeClr val="accent5"/>
          </a:solidFill>
          <a:ln w="38100" cap="rnd" algn="ctr">
            <a:noFill/>
            <a:round/>
            <a:headEnd/>
            <a:tailEnd/>
          </a:ln>
        </p:spPr>
        <p:txBody>
          <a:bodyPr lIns="0" tIns="0" rIns="0" bIns="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Calibri"/>
                <a:cs typeface="Calibri"/>
              </a:rPr>
              <a:t>  Technical</a:t>
            </a:r>
            <a:endParaRPr kumimoji="0" lang="en-GB" sz="1800" b="1" i="0" u="none" strike="noStrike" kern="1200" cap="none" spc="0" normalizeH="0" baseline="0" noProof="0" dirty="0">
              <a:ln>
                <a:noFill/>
              </a:ln>
              <a:solidFill>
                <a:srgbClr val="000000"/>
              </a:solidFill>
              <a:effectLst/>
              <a:uLnTx/>
              <a:uFillTx/>
              <a:latin typeface="Arial"/>
              <a:ea typeface="Calibri"/>
              <a:cs typeface="Calibri"/>
            </a:endParaRPr>
          </a:p>
        </p:txBody>
      </p:sp>
      <p:sp>
        <p:nvSpPr>
          <p:cNvPr id="5" name="ee4pHeader3">
            <a:extLst>
              <a:ext uri="{FF2B5EF4-FFF2-40B4-BE49-F238E27FC236}">
                <a16:creationId xmlns:a16="http://schemas.microsoft.com/office/drawing/2014/main" id="{0957985A-3ACE-D465-D076-71DE6C38F2D5}"/>
              </a:ext>
            </a:extLst>
          </p:cNvPr>
          <p:cNvSpPr>
            <a:spLocks noChangeArrowheads="1"/>
          </p:cNvSpPr>
          <p:nvPr>
            <p:custDataLst>
              <p:tags r:id="rId10"/>
            </p:custDataLst>
          </p:nvPr>
        </p:nvSpPr>
        <p:spPr bwMode="gray">
          <a:xfrm>
            <a:off x="2855106" y="6166307"/>
            <a:ext cx="4783935" cy="519481"/>
          </a:xfrm>
          <a:prstGeom prst="chevron">
            <a:avLst>
              <a:gd name="adj" fmla="val 12004"/>
            </a:avLst>
          </a:prstGeom>
          <a:noFill/>
          <a:ln w="38100" cap="rnd" algn="ctr">
            <a:noFill/>
            <a:round/>
            <a:headEnd/>
            <a:tailEnd/>
          </a:ln>
        </p:spPr>
        <p:txBody>
          <a:bodyPr lIns="0" tIns="0" rIns="0" bIns="0" anchor="ctr" anchorCtr="0"/>
          <a:lstStyle/>
          <a:p>
            <a:pPr marL="0" marR="0" lvl="1" indent="0" algn="l" defTabSz="914400" rtl="0" eaLnBrk="1" fontAlgn="auto" latinLnBrk="0" hangingPunct="1">
              <a:lnSpc>
                <a:spcPct val="100000"/>
              </a:lnSpc>
              <a:spcBef>
                <a:spcPts val="0"/>
              </a:spcBef>
              <a:spcAft>
                <a:spcPts val="0"/>
              </a:spcAft>
              <a:buClr>
                <a:srgbClr val="FFFFFF"/>
              </a:buClr>
              <a:buSzTx/>
              <a:buFontTx/>
              <a:buNone/>
              <a:tabLst/>
              <a:defRPr/>
            </a:pPr>
            <a:r>
              <a:rPr kumimoji="0" lang="en-GB" sz="1400" b="0" i="1"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Member State consultations &gt;&gt;</a:t>
            </a: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r>
              <a:rPr kumimoji="0" lang="en-GB" sz="1400" b="0" i="1"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Demand creation &gt;&gt;</a:t>
            </a:r>
          </a:p>
        </p:txBody>
      </p:sp>
      <p:sp>
        <p:nvSpPr>
          <p:cNvPr id="6" name="TextBox 5">
            <a:extLst>
              <a:ext uri="{FF2B5EF4-FFF2-40B4-BE49-F238E27FC236}">
                <a16:creationId xmlns:a16="http://schemas.microsoft.com/office/drawing/2014/main" id="{6902B9C1-36EE-838C-0A84-F7A0311C21DA}"/>
              </a:ext>
            </a:extLst>
          </p:cNvPr>
          <p:cNvSpPr txBox="1"/>
          <p:nvPr/>
        </p:nvSpPr>
        <p:spPr>
          <a:xfrm>
            <a:off x="7168423" y="3873429"/>
            <a:ext cx="1619748" cy="5232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1" indent="0" algn="l" defTabSz="914400" rtl="0" eaLnBrk="1" fontAlgn="auto" latinLnBrk="0" hangingPunct="1">
              <a:lnSpc>
                <a:spcPct val="100000"/>
              </a:lnSpc>
              <a:spcBef>
                <a:spcPts val="0"/>
              </a:spcBef>
              <a:spcAft>
                <a:spcPts val="0"/>
              </a:spcAft>
              <a:buClr>
                <a:srgbClr val="FFFFFF"/>
              </a:buClr>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Finalize Design</a:t>
            </a: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sp>
        <p:nvSpPr>
          <p:cNvPr id="7" name="TextBox 6">
            <a:extLst>
              <a:ext uri="{FF2B5EF4-FFF2-40B4-BE49-F238E27FC236}">
                <a16:creationId xmlns:a16="http://schemas.microsoft.com/office/drawing/2014/main" id="{6C5F84AC-C4F3-1446-E6F5-882EFDC9997F}"/>
              </a:ext>
            </a:extLst>
          </p:cNvPr>
          <p:cNvSpPr txBox="1"/>
          <p:nvPr/>
        </p:nvSpPr>
        <p:spPr>
          <a:xfrm>
            <a:off x="9336894" y="3873429"/>
            <a:ext cx="1619748" cy="116955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1" indent="0" algn="l" defTabSz="914400" rtl="0" eaLnBrk="1" fontAlgn="auto" latinLnBrk="0" hangingPunct="1">
              <a:lnSpc>
                <a:spcPct val="100000"/>
              </a:lnSpc>
              <a:spcBef>
                <a:spcPts val="0"/>
              </a:spcBef>
              <a:spcAft>
                <a:spcPts val="0"/>
              </a:spcAft>
              <a:buClr>
                <a:srgbClr val="FFFFFF"/>
              </a:buClr>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Prepare for AU Meeting (Nov)</a:t>
            </a: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Draft Report Card</a:t>
            </a: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(Nov)</a:t>
            </a:r>
          </a:p>
        </p:txBody>
      </p:sp>
    </p:spTree>
    <p:extLst>
      <p:ext uri="{BB962C8B-B14F-4D97-AF65-F5344CB8AC3E}">
        <p14:creationId xmlns:p14="http://schemas.microsoft.com/office/powerpoint/2010/main" val="3352402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E49A-C151-B4D6-184B-AB0D5CABE55A}"/>
              </a:ext>
            </a:extLst>
          </p:cNvPr>
          <p:cNvSpPr>
            <a:spLocks noGrp="1"/>
          </p:cNvSpPr>
          <p:nvPr>
            <p:ph type="title"/>
          </p:nvPr>
        </p:nvSpPr>
        <p:spPr>
          <a:xfrm>
            <a:off x="539399" y="433363"/>
            <a:ext cx="7918704" cy="731520"/>
          </a:xfrm>
        </p:spPr>
        <p:txBody>
          <a:bodyPr/>
          <a:lstStyle/>
          <a:p>
            <a:r>
              <a:rPr lang="en-US" dirty="0"/>
              <a:t>Engagement plan to solicit input and garner momentum</a:t>
            </a:r>
            <a:endParaRPr lang="en-DK" dirty="0"/>
          </a:p>
        </p:txBody>
      </p:sp>
      <p:sp>
        <p:nvSpPr>
          <p:cNvPr id="3" name="Subtitle 2">
            <a:extLst>
              <a:ext uri="{FF2B5EF4-FFF2-40B4-BE49-F238E27FC236}">
                <a16:creationId xmlns:a16="http://schemas.microsoft.com/office/drawing/2014/main" id="{1CE5937C-B32E-6F02-6161-74649F212ACD}"/>
              </a:ext>
            </a:extLst>
          </p:cNvPr>
          <p:cNvSpPr>
            <a:spLocks noGrp="1"/>
          </p:cNvSpPr>
          <p:nvPr>
            <p:ph type="subTitle" idx="1"/>
          </p:nvPr>
        </p:nvSpPr>
        <p:spPr>
          <a:xfrm>
            <a:off x="539399" y="1180401"/>
            <a:ext cx="7918704" cy="246221"/>
          </a:xfrm>
        </p:spPr>
        <p:txBody>
          <a:bodyPr/>
          <a:lstStyle/>
          <a:p>
            <a:endParaRPr lang="en-DK" dirty="0"/>
          </a:p>
        </p:txBody>
      </p:sp>
      <p:sp>
        <p:nvSpPr>
          <p:cNvPr id="4" name="Text Placeholder 3">
            <a:extLst>
              <a:ext uri="{FF2B5EF4-FFF2-40B4-BE49-F238E27FC236}">
                <a16:creationId xmlns:a16="http://schemas.microsoft.com/office/drawing/2014/main" id="{E31B696C-39AF-8A5E-8E6B-90EC158AB749}"/>
              </a:ext>
            </a:extLst>
          </p:cNvPr>
          <p:cNvSpPr>
            <a:spLocks noGrp="1"/>
          </p:cNvSpPr>
          <p:nvPr>
            <p:ph type="body" sz="quarter" idx="10"/>
          </p:nvPr>
        </p:nvSpPr>
        <p:spPr/>
        <p:txBody>
          <a:bodyPr/>
          <a:lstStyle/>
          <a:p>
            <a:endParaRPr lang="en-DK"/>
          </a:p>
        </p:txBody>
      </p:sp>
      <p:sp>
        <p:nvSpPr>
          <p:cNvPr id="5" name="TextBox 4">
            <a:extLst>
              <a:ext uri="{FF2B5EF4-FFF2-40B4-BE49-F238E27FC236}">
                <a16:creationId xmlns:a16="http://schemas.microsoft.com/office/drawing/2014/main" id="{5155B53B-90C7-567E-C0B0-5D59F7FBC017}"/>
              </a:ext>
            </a:extLst>
          </p:cNvPr>
          <p:cNvSpPr txBox="1"/>
          <p:nvPr/>
        </p:nvSpPr>
        <p:spPr>
          <a:xfrm>
            <a:off x="8975903" y="1640104"/>
            <a:ext cx="3083575" cy="446276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Development of key questions and advocacy packages</a:t>
            </a:r>
          </a:p>
          <a:p>
            <a:pPr marL="2857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2857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Use feedback to update and finalize APPM design</a:t>
            </a:r>
          </a:p>
          <a:p>
            <a:pPr marL="2857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2857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Develop an APPM “report card” that reflects objectives, risk, etc. of MS </a:t>
            </a:r>
          </a:p>
          <a:p>
            <a:pPr marL="2857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2857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Identify ‘coalition of the wiling’ for AU update/decision in Feb 2025</a:t>
            </a:r>
          </a:p>
          <a:p>
            <a:pPr marL="2857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2857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Mobilize resources for Start-up phase</a:t>
            </a:r>
            <a:endParaRPr kumimoji="0" lang="en-GB" sz="16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
                <a:srgbClr val="FFFFFF"/>
              </a:buClr>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graphicFrame>
        <p:nvGraphicFramePr>
          <p:cNvPr id="17" name="Table 16">
            <a:extLst>
              <a:ext uri="{FF2B5EF4-FFF2-40B4-BE49-F238E27FC236}">
                <a16:creationId xmlns:a16="http://schemas.microsoft.com/office/drawing/2014/main" id="{86198E2F-5102-14FB-86EC-75AE5D624928}"/>
              </a:ext>
            </a:extLst>
          </p:cNvPr>
          <p:cNvGraphicFramePr>
            <a:graphicFrameLocks noGrp="1"/>
          </p:cNvGraphicFramePr>
          <p:nvPr/>
        </p:nvGraphicFramePr>
        <p:xfrm>
          <a:off x="774167" y="1769321"/>
          <a:ext cx="7790814" cy="4496883"/>
        </p:xfrm>
        <a:graphic>
          <a:graphicData uri="http://schemas.openxmlformats.org/drawingml/2006/table">
            <a:tbl>
              <a:tblPr firstRow="1" bandRow="1">
                <a:tableStyleId>{93296810-A885-4BE3-A3E7-6D5BEEA58F35}</a:tableStyleId>
              </a:tblPr>
              <a:tblGrid>
                <a:gridCol w="2181718">
                  <a:extLst>
                    <a:ext uri="{9D8B030D-6E8A-4147-A177-3AD203B41FA5}">
                      <a16:colId xmlns:a16="http://schemas.microsoft.com/office/drawing/2014/main" val="1443763877"/>
                    </a:ext>
                  </a:extLst>
                </a:gridCol>
                <a:gridCol w="3012158">
                  <a:extLst>
                    <a:ext uri="{9D8B030D-6E8A-4147-A177-3AD203B41FA5}">
                      <a16:colId xmlns:a16="http://schemas.microsoft.com/office/drawing/2014/main" val="1708582746"/>
                    </a:ext>
                  </a:extLst>
                </a:gridCol>
                <a:gridCol w="2596938">
                  <a:extLst>
                    <a:ext uri="{9D8B030D-6E8A-4147-A177-3AD203B41FA5}">
                      <a16:colId xmlns:a16="http://schemas.microsoft.com/office/drawing/2014/main" val="3387673569"/>
                    </a:ext>
                  </a:extLst>
                </a:gridCol>
              </a:tblGrid>
              <a:tr h="370840">
                <a:tc>
                  <a:txBody>
                    <a:bodyPr/>
                    <a:lstStyle/>
                    <a:p>
                      <a:r>
                        <a:rPr lang="en-DK" sz="1400" dirty="0">
                          <a:solidFill>
                            <a:schemeClr val="tx1"/>
                          </a:solidFill>
                        </a:rPr>
                        <a:t>Event//date</a:t>
                      </a:r>
                    </a:p>
                  </a:txBody>
                  <a:tcPr/>
                </a:tc>
                <a:tc>
                  <a:txBody>
                    <a:bodyPr/>
                    <a:lstStyle/>
                    <a:p>
                      <a:r>
                        <a:rPr lang="en-DK" sz="1400" dirty="0">
                          <a:solidFill>
                            <a:schemeClr val="tx1"/>
                          </a:solidFill>
                        </a:rPr>
                        <a:t>Entities</a:t>
                      </a:r>
                    </a:p>
                  </a:txBody>
                  <a:tcPr/>
                </a:tc>
                <a:tc>
                  <a:txBody>
                    <a:bodyPr/>
                    <a:lstStyle/>
                    <a:p>
                      <a:r>
                        <a:rPr lang="en-DK" sz="1400" dirty="0">
                          <a:solidFill>
                            <a:schemeClr val="tx1"/>
                          </a:solidFill>
                        </a:rPr>
                        <a:t>Modality</a:t>
                      </a:r>
                    </a:p>
                  </a:txBody>
                  <a:tcPr/>
                </a:tc>
                <a:extLst>
                  <a:ext uri="{0D108BD9-81ED-4DB2-BD59-A6C34878D82A}">
                    <a16:rowId xmlns:a16="http://schemas.microsoft.com/office/drawing/2014/main" val="1883109220"/>
                  </a:ext>
                </a:extLst>
              </a:tr>
              <a:tr h="370840">
                <a:tc>
                  <a:txBody>
                    <a:bodyPr/>
                    <a:lstStyle/>
                    <a:p>
                      <a:r>
                        <a:rPr lang="en-DK" sz="1200" dirty="0"/>
                        <a:t>Ministerial meeting UN ECA</a:t>
                      </a:r>
                    </a:p>
                  </a:txBody>
                  <a:tcPr/>
                </a:tc>
                <a:tc>
                  <a:txBody>
                    <a:bodyPr/>
                    <a:lstStyle/>
                    <a:p>
                      <a:pPr marL="285750" indent="-285750">
                        <a:buFont typeface="Arial" panose="020B0604020202020204" pitchFamily="34" charset="0"/>
                        <a:buChar char="•"/>
                      </a:pPr>
                      <a:r>
                        <a:rPr lang="en-DK" sz="1200" dirty="0"/>
                        <a:t>UNECA, Africa CDC</a:t>
                      </a:r>
                    </a:p>
                    <a:p>
                      <a:pPr marL="285750" indent="-285750">
                        <a:buFont typeface="Arial" panose="020B0604020202020204" pitchFamily="34" charset="0"/>
                        <a:buChar char="•"/>
                      </a:pPr>
                      <a:r>
                        <a:rPr lang="en-DK" sz="1200" dirty="0"/>
                        <a:t>10 MS</a:t>
                      </a:r>
                    </a:p>
                  </a:txBody>
                  <a:tcPr/>
                </a:tc>
                <a:tc>
                  <a:txBody>
                    <a:bodyPr/>
                    <a:lstStyle/>
                    <a:p>
                      <a:r>
                        <a:rPr lang="en-DK" sz="1200" dirty="0"/>
                        <a:t>3 day forum (Mombasa)</a:t>
                      </a:r>
                    </a:p>
                  </a:txBody>
                  <a:tcPr/>
                </a:tc>
                <a:extLst>
                  <a:ext uri="{0D108BD9-81ED-4DB2-BD59-A6C34878D82A}">
                    <a16:rowId xmlns:a16="http://schemas.microsoft.com/office/drawing/2014/main" val="3147417799"/>
                  </a:ext>
                </a:extLst>
              </a:tr>
              <a:tr h="370840">
                <a:tc>
                  <a:txBody>
                    <a:bodyPr/>
                    <a:lstStyle/>
                    <a:p>
                      <a:r>
                        <a:rPr lang="en-DK" sz="1200" dirty="0"/>
                        <a:t>WHA 77</a:t>
                      </a:r>
                    </a:p>
                    <a:p>
                      <a:r>
                        <a:rPr lang="en-DK" sz="1200" dirty="0"/>
                        <a:t>26 May – 1 June</a:t>
                      </a:r>
                    </a:p>
                  </a:txBody>
                  <a:tcPr/>
                </a:tc>
                <a:tc>
                  <a:txBody>
                    <a:bodyPr/>
                    <a:lstStyle/>
                    <a:p>
                      <a:pPr marL="285750" indent="-285750">
                        <a:buFont typeface="Arial" panose="020B0604020202020204" pitchFamily="34" charset="0"/>
                        <a:buChar char="•"/>
                      </a:pPr>
                      <a:r>
                        <a:rPr lang="en-DK" sz="1200" dirty="0"/>
                        <a:t>Member States</a:t>
                      </a:r>
                    </a:p>
                    <a:p>
                      <a:pPr marL="285750" indent="-285750">
                        <a:buFont typeface="Arial" panose="020B0604020202020204" pitchFamily="34" charset="0"/>
                        <a:buChar char="•"/>
                      </a:pPr>
                      <a:r>
                        <a:rPr lang="en-DK" sz="1200" dirty="0"/>
                        <a:t>Global Health Partners</a:t>
                      </a:r>
                    </a:p>
                  </a:txBody>
                  <a:tcPr/>
                </a:tc>
                <a:tc>
                  <a:txBody>
                    <a:bodyPr/>
                    <a:lstStyle/>
                    <a:p>
                      <a:r>
                        <a:rPr lang="en-DK" sz="1200" dirty="0"/>
                        <a:t>Side events: </a:t>
                      </a:r>
                    </a:p>
                  </a:txBody>
                  <a:tcPr/>
                </a:tc>
                <a:extLst>
                  <a:ext uri="{0D108BD9-81ED-4DB2-BD59-A6C34878D82A}">
                    <a16:rowId xmlns:a16="http://schemas.microsoft.com/office/drawing/2014/main" val="469080055"/>
                  </a:ext>
                </a:extLst>
              </a:tr>
              <a:tr h="370840">
                <a:tc>
                  <a:txBody>
                    <a:bodyPr/>
                    <a:lstStyle/>
                    <a:p>
                      <a:r>
                        <a:rPr lang="en-DK" sz="1200" dirty="0"/>
                        <a:t>WHA 77</a:t>
                      </a:r>
                    </a:p>
                  </a:txBody>
                  <a:tcPr/>
                </a:tc>
                <a:tc>
                  <a:txBody>
                    <a:bodyPr/>
                    <a:lstStyle/>
                    <a:p>
                      <a:pPr marL="285750" indent="-285750">
                        <a:buFont typeface="Arial" panose="020B0604020202020204" pitchFamily="34" charset="0"/>
                        <a:buChar char="•"/>
                      </a:pPr>
                      <a:r>
                        <a:rPr lang="en-DK" sz="1200" dirty="0"/>
                        <a:t>WHO Director General</a:t>
                      </a:r>
                    </a:p>
                  </a:txBody>
                  <a:tcPr/>
                </a:tc>
                <a:tc>
                  <a:txBody>
                    <a:bodyPr/>
                    <a:lstStyle/>
                    <a:p>
                      <a:r>
                        <a:rPr lang="en-DK" sz="1200" dirty="0"/>
                        <a:t>F2F</a:t>
                      </a:r>
                    </a:p>
                  </a:txBody>
                  <a:tcPr/>
                </a:tc>
                <a:extLst>
                  <a:ext uri="{0D108BD9-81ED-4DB2-BD59-A6C34878D82A}">
                    <a16:rowId xmlns:a16="http://schemas.microsoft.com/office/drawing/2014/main" val="1124102806"/>
                  </a:ext>
                </a:extLst>
              </a:tr>
              <a:tr h="370840">
                <a:tc>
                  <a:txBody>
                    <a:bodyPr/>
                    <a:lstStyle/>
                    <a:p>
                      <a:r>
                        <a:rPr lang="en-DK" sz="1200" dirty="0"/>
                        <a:t>WHA 77</a:t>
                      </a:r>
                    </a:p>
                    <a:p>
                      <a:r>
                        <a:rPr lang="en-DK" sz="1200" dirty="0"/>
                        <a:t>26 May – 1 June</a:t>
                      </a:r>
                    </a:p>
                  </a:txBody>
                  <a:tcPr/>
                </a:tc>
                <a:tc>
                  <a:txBody>
                    <a:bodyPr/>
                    <a:lstStyle/>
                    <a:p>
                      <a:pPr marL="285750" indent="-285750">
                        <a:buFont typeface="Arial" panose="020B0604020202020204" pitchFamily="34" charset="0"/>
                        <a:buChar char="•"/>
                      </a:pPr>
                      <a:r>
                        <a:rPr lang="en-DK" sz="1200" dirty="0"/>
                        <a:t>..</a:t>
                      </a:r>
                    </a:p>
                    <a:p>
                      <a:pPr marL="285750" indent="-285750">
                        <a:buFont typeface="Arial" panose="020B0604020202020204" pitchFamily="34" charset="0"/>
                        <a:buChar char="•"/>
                      </a:pPr>
                      <a:r>
                        <a:rPr lang="en-DK" sz="1200" dirty="0"/>
                        <a:t>…</a:t>
                      </a:r>
                    </a:p>
                  </a:txBody>
                  <a:tcPr/>
                </a:tc>
                <a:tc>
                  <a:txBody>
                    <a:bodyPr/>
                    <a:lstStyle/>
                    <a:p>
                      <a:r>
                        <a:rPr lang="en-DK" sz="1200" dirty="0"/>
                        <a:t>Side meeting</a:t>
                      </a:r>
                    </a:p>
                  </a:txBody>
                  <a:tcPr/>
                </a:tc>
                <a:extLst>
                  <a:ext uri="{0D108BD9-81ED-4DB2-BD59-A6C34878D82A}">
                    <a16:rowId xmlns:a16="http://schemas.microsoft.com/office/drawing/2014/main" val="1515375264"/>
                  </a:ext>
                </a:extLst>
              </a:tr>
              <a:tr h="370840">
                <a:tc>
                  <a:txBody>
                    <a:bodyPr/>
                    <a:lstStyle/>
                    <a:p>
                      <a:r>
                        <a:rPr lang="en-DK" sz="1200" dirty="0"/>
                        <a:t>APPM Expert Panel meeting, 29 June</a:t>
                      </a:r>
                    </a:p>
                  </a:txBody>
                  <a:tcPr/>
                </a:tc>
                <a:tc>
                  <a:txBody>
                    <a:bodyPr/>
                    <a:lstStyle/>
                    <a:p>
                      <a:pPr marL="285750" indent="-285750">
                        <a:buFont typeface="Arial" panose="020B0604020202020204" pitchFamily="34" charset="0"/>
                        <a:buChar char="•"/>
                      </a:pPr>
                      <a:r>
                        <a:rPr lang="en-DK" sz="1200" dirty="0"/>
                        <a:t>UNICEF</a:t>
                      </a:r>
                    </a:p>
                    <a:p>
                      <a:pPr marL="285750" indent="-285750">
                        <a:buFont typeface="Arial" panose="020B0604020202020204" pitchFamily="34" charset="0"/>
                        <a:buChar char="•"/>
                      </a:pPr>
                      <a:r>
                        <a:rPr lang="en-DK" sz="1200" dirty="0"/>
                        <a:t>WHO, Global Fund, [insert]</a:t>
                      </a:r>
                    </a:p>
                  </a:txBody>
                  <a:tcPr/>
                </a:tc>
                <a:tc>
                  <a:txBody>
                    <a:bodyPr/>
                    <a:lstStyle/>
                    <a:p>
                      <a:r>
                        <a:rPr lang="en-DK" sz="1200" dirty="0"/>
                        <a:t>Virtual meetings and 1-day side meeting </a:t>
                      </a:r>
                    </a:p>
                  </a:txBody>
                  <a:tcPr/>
                </a:tc>
                <a:extLst>
                  <a:ext uri="{0D108BD9-81ED-4DB2-BD59-A6C34878D82A}">
                    <a16:rowId xmlns:a16="http://schemas.microsoft.com/office/drawing/2014/main" val="8384464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K" sz="1200" dirty="0"/>
                        <a:t>APPM Technical Working Group </a:t>
                      </a:r>
                    </a:p>
                  </a:txBody>
                  <a:tcPr/>
                </a:tc>
                <a:tc>
                  <a:txBody>
                    <a:bodyPr/>
                    <a:lstStyle/>
                    <a:p>
                      <a:pPr marL="285750" indent="-285750">
                        <a:buFont typeface="Arial" panose="020B0604020202020204" pitchFamily="34" charset="0"/>
                        <a:buChar char="•"/>
                      </a:pPr>
                      <a:r>
                        <a:rPr lang="en-DK" sz="1200" dirty="0"/>
                        <a:t>Select AU Member States</a:t>
                      </a:r>
                    </a:p>
                  </a:txBody>
                  <a:tcPr/>
                </a:tc>
                <a:tc>
                  <a:txBody>
                    <a:bodyPr/>
                    <a:lstStyle/>
                    <a:p>
                      <a:r>
                        <a:rPr lang="en-DK" sz="1200" dirty="0"/>
                        <a:t>1-day meeting</a:t>
                      </a:r>
                    </a:p>
                  </a:txBody>
                  <a:tcPr/>
                </a:tc>
                <a:extLst>
                  <a:ext uri="{0D108BD9-81ED-4DB2-BD59-A6C34878D82A}">
                    <a16:rowId xmlns:a16="http://schemas.microsoft.com/office/drawing/2014/main" val="36323276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K" sz="1200" dirty="0"/>
                        <a:t>AU-REC meeting</a:t>
                      </a:r>
                    </a:p>
                    <a:p>
                      <a:endParaRPr lang="en-DK" sz="1200" dirty="0"/>
                    </a:p>
                  </a:txBody>
                  <a:tcPr/>
                </a:tc>
                <a:tc>
                  <a:txBody>
                    <a:bodyPr/>
                    <a:lstStyle/>
                    <a:p>
                      <a:pPr marL="285750" indent="-285750">
                        <a:buFont typeface="Arial" panose="020B0604020202020204" pitchFamily="34" charset="0"/>
                        <a:buChar char="•"/>
                      </a:pPr>
                      <a:endParaRPr lang="en-DK" sz="1200" dirty="0"/>
                    </a:p>
                  </a:txBody>
                  <a:tcPr/>
                </a:tc>
                <a:tc>
                  <a:txBody>
                    <a:bodyPr/>
                    <a:lstStyle/>
                    <a:p>
                      <a:r>
                        <a:rPr lang="en-DK" sz="1200" dirty="0"/>
                        <a:t>Side meeting </a:t>
                      </a:r>
                    </a:p>
                  </a:txBody>
                  <a:tcPr/>
                </a:tc>
                <a:extLst>
                  <a:ext uri="{0D108BD9-81ED-4DB2-BD59-A6C34878D82A}">
                    <a16:rowId xmlns:a16="http://schemas.microsoft.com/office/drawing/2014/main" val="750503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K" sz="1200" dirty="0"/>
                        <a:t>REC engagement, July - October</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DK" sz="1200" dirty="0"/>
                        <a:t>REC PPM engagement</a:t>
                      </a:r>
                    </a:p>
                  </a:txBody>
                  <a:tcPr/>
                </a:tc>
                <a:tc>
                  <a:txBody>
                    <a:bodyPr/>
                    <a:lstStyle/>
                    <a:p>
                      <a:r>
                        <a:rPr lang="en-DK" sz="1200" dirty="0"/>
                        <a:t>Side meetings</a:t>
                      </a:r>
                    </a:p>
                  </a:txBody>
                  <a:tcPr/>
                </a:tc>
                <a:extLst>
                  <a:ext uri="{0D108BD9-81ED-4DB2-BD59-A6C34878D82A}">
                    <a16:rowId xmlns:a16="http://schemas.microsoft.com/office/drawing/2014/main" val="114439325"/>
                  </a:ext>
                </a:extLst>
              </a:tr>
              <a:tr h="554803">
                <a:tc>
                  <a:txBody>
                    <a:bodyPr/>
                    <a:lstStyle/>
                    <a:p>
                      <a:endParaRPr lang="en-DK" sz="1200" dirty="0"/>
                    </a:p>
                  </a:txBody>
                  <a:tcPr/>
                </a:tc>
                <a:tc>
                  <a:txBody>
                    <a:bodyPr/>
                    <a:lstStyle/>
                    <a:p>
                      <a:pPr marL="285750" indent="-285750">
                        <a:buFont typeface="Arial" panose="020B0604020202020204" pitchFamily="34" charset="0"/>
                        <a:buChar char="•"/>
                      </a:pPr>
                      <a:endParaRPr lang="en-DK" sz="1200" dirty="0"/>
                    </a:p>
                  </a:txBody>
                  <a:tcPr/>
                </a:tc>
                <a:tc>
                  <a:txBody>
                    <a:bodyPr/>
                    <a:lstStyle/>
                    <a:p>
                      <a:endParaRPr lang="en-DK" sz="1200" dirty="0"/>
                    </a:p>
                  </a:txBody>
                  <a:tcPr/>
                </a:tc>
                <a:extLst>
                  <a:ext uri="{0D108BD9-81ED-4DB2-BD59-A6C34878D82A}">
                    <a16:rowId xmlns:a16="http://schemas.microsoft.com/office/drawing/2014/main" val="2676780255"/>
                  </a:ext>
                </a:extLst>
              </a:tr>
            </a:tbl>
          </a:graphicData>
        </a:graphic>
      </p:graphicFrame>
    </p:spTree>
    <p:extLst>
      <p:ext uri="{BB962C8B-B14F-4D97-AF65-F5344CB8AC3E}">
        <p14:creationId xmlns:p14="http://schemas.microsoft.com/office/powerpoint/2010/main" val="1187009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430;p65"/>
          <p:cNvPicPr preferRelativeResize="0"/>
          <p:nvPr/>
        </p:nvPicPr>
        <p:blipFill rotWithShape="1">
          <a:blip r:embed="rId2" cstate="print">
            <a:alphaModFix/>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53"/>
          <a:stretch/>
        </p:blipFill>
        <p:spPr>
          <a:xfrm>
            <a:off x="-277092" y="-446808"/>
            <a:ext cx="12533942" cy="7275626"/>
          </a:xfrm>
          <a:prstGeom prst="round2SameRect">
            <a:avLst>
              <a:gd name="adj1" fmla="val 9483"/>
              <a:gd name="adj2" fmla="val 0"/>
            </a:avLst>
          </a:prstGeom>
          <a:noFill/>
          <a:ln>
            <a:noFill/>
          </a:ln>
        </p:spPr>
      </p:pic>
      <p:sp>
        <p:nvSpPr>
          <p:cNvPr id="5" name="Rectangle 4"/>
          <p:cNvSpPr/>
          <p:nvPr/>
        </p:nvSpPr>
        <p:spPr>
          <a:xfrm>
            <a:off x="-64853" y="5067300"/>
            <a:ext cx="12533943" cy="1905000"/>
          </a:xfrm>
          <a:prstGeom prst="rect">
            <a:avLst/>
          </a:prstGeom>
          <a:solidFill>
            <a:srgbClr val="348F41">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2092363" y="4033137"/>
            <a:ext cx="8778610" cy="1364244"/>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8000" b="1" spc="300" dirty="0">
                <a:solidFill>
                  <a:schemeClr val="bg1"/>
                </a:solidFill>
                <a:latin typeface="Arial" panose="020B0604020202020204" pitchFamily="34" charset="0"/>
                <a:cs typeface="Arial" panose="020B0604020202020204" pitchFamily="34" charset="0"/>
              </a:rPr>
              <a:t>THANK YOU</a:t>
            </a:r>
            <a:endParaRPr lang="en-US" sz="8000" b="1" dirty="0">
              <a:solidFill>
                <a:schemeClr val="bg1"/>
              </a:solidFill>
              <a:latin typeface="Arial"/>
              <a:ea typeface="Arial"/>
              <a:cs typeface="Arial"/>
              <a:sym typeface="Arial"/>
            </a:endParaRPr>
          </a:p>
        </p:txBody>
      </p:sp>
      <p:sp>
        <p:nvSpPr>
          <p:cNvPr id="9" name="TextBox 8">
            <a:extLst>
              <a:ext uri="{FF2B5EF4-FFF2-40B4-BE49-F238E27FC236}">
                <a16:creationId xmlns:a16="http://schemas.microsoft.com/office/drawing/2014/main" id="{47019B6A-BA49-BAC0-B5A2-3836F9F98E52}"/>
              </a:ext>
            </a:extLst>
          </p:cNvPr>
          <p:cNvSpPr txBox="1"/>
          <p:nvPr/>
        </p:nvSpPr>
        <p:spPr>
          <a:xfrm>
            <a:off x="1047673" y="5605418"/>
            <a:ext cx="4085436" cy="600164"/>
          </a:xfrm>
          <a:prstGeom prst="rect">
            <a:avLst/>
          </a:prstGeom>
          <a:noFill/>
        </p:spPr>
        <p:txBody>
          <a:bodyPr wrap="square" rtlCol="0">
            <a:spAutoFit/>
          </a:bodyPr>
          <a:lstStyle/>
          <a:p>
            <a:r>
              <a:rPr lang="en-GB" sz="1100" dirty="0">
                <a:solidFill>
                  <a:schemeClr val="bg1"/>
                </a:solidFill>
                <a:effectLst/>
                <a:latin typeface="Acumin Pro" panose="020B0504020202020204" pitchFamily="34" charset="77"/>
              </a:rPr>
              <a:t>Africa Centres for Disease Control and Prevention (Africa CDC),</a:t>
            </a:r>
          </a:p>
          <a:p>
            <a:r>
              <a:rPr lang="en-GB" sz="1100" dirty="0">
                <a:solidFill>
                  <a:schemeClr val="bg1"/>
                </a:solidFill>
                <a:effectLst/>
                <a:latin typeface="Acumin Pro" panose="020B0504020202020204" pitchFamily="34" charset="77"/>
              </a:rPr>
              <a:t>P.O. Box 3243, Addis Ababa, Ethiopia,  Ring Road, 16/17,</a:t>
            </a:r>
          </a:p>
          <a:p>
            <a:r>
              <a:rPr lang="en-GB" sz="1100" dirty="0">
                <a:solidFill>
                  <a:schemeClr val="bg1"/>
                </a:solidFill>
                <a:effectLst/>
                <a:latin typeface="Acumin Pro" panose="020B0504020202020204" pitchFamily="34" charset="77"/>
              </a:rPr>
              <a:t>Tel: +251 (0) 11 551 77 00, Fax:+251 (0) 11 551 78 44</a:t>
            </a:r>
            <a:endParaRPr lang="en-UG" sz="1100" dirty="0">
              <a:solidFill>
                <a:schemeClr val="bg1"/>
              </a:solidFill>
            </a:endParaRPr>
          </a:p>
        </p:txBody>
      </p:sp>
      <p:pic>
        <p:nvPicPr>
          <p:cNvPr id="6" name="Picture 5">
            <a:extLst>
              <a:ext uri="{FF2B5EF4-FFF2-40B4-BE49-F238E27FC236}">
                <a16:creationId xmlns:a16="http://schemas.microsoft.com/office/drawing/2014/main" id="{154AA32E-C7AA-C69F-73EF-B1A9090602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7828" y="5905500"/>
            <a:ext cx="3778255" cy="196273"/>
          </a:xfrm>
          <a:prstGeom prst="rect">
            <a:avLst/>
          </a:prstGeom>
        </p:spPr>
      </p:pic>
    </p:spTree>
    <p:extLst>
      <p:ext uri="{BB962C8B-B14F-4D97-AF65-F5344CB8AC3E}">
        <p14:creationId xmlns:p14="http://schemas.microsoft.com/office/powerpoint/2010/main" val="38338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52928-0B2B-D89B-F4E8-5CCA3079E5C6}"/>
              </a:ext>
            </a:extLst>
          </p:cNvPr>
          <p:cNvSpPr>
            <a:spLocks noGrp="1"/>
          </p:cNvSpPr>
          <p:nvPr>
            <p:ph type="title"/>
          </p:nvPr>
        </p:nvSpPr>
        <p:spPr>
          <a:xfrm>
            <a:off x="641633" y="1211435"/>
            <a:ext cx="10962537" cy="769441"/>
          </a:xfrm>
        </p:spPr>
        <p:txBody>
          <a:bodyPr/>
          <a:lstStyle/>
          <a:p>
            <a:pPr marR="0" lvl="0">
              <a:lnSpc>
                <a:spcPct val="115000"/>
              </a:lnSpc>
              <a:spcBef>
                <a:spcPts val="1200"/>
              </a:spcBef>
              <a:spcAft>
                <a:spcPts val="0"/>
              </a:spcAft>
            </a:pPr>
            <a:r>
              <a:rPr lang="en-GB" sz="2400" b="1" kern="0" dirty="0">
                <a:effectLst/>
                <a:latin typeface="Arial" panose="020B0604020202020204" pitchFamily="34" charset="0"/>
                <a:ea typeface="DengXian Light" panose="02010600030101010101" pitchFamily="2" charset="-122"/>
                <a:cs typeface="Times New Roman" panose="02020603050405020304" pitchFamily="18" charset="0"/>
              </a:rPr>
              <a:t>Aims of the African pooled procurement mechanism</a:t>
            </a:r>
            <a:endParaRPr lang="en-US" sz="2400" b="1" kern="0" dirty="0">
              <a:effectLst/>
              <a:latin typeface="Calibri Light" panose="020F0302020204030204" pitchFamily="34" charset="0"/>
              <a:ea typeface="DengXian Light"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3258BFCF-CDB3-8B23-A6EF-B8E2898A9B9C}"/>
              </a:ext>
            </a:extLst>
          </p:cNvPr>
          <p:cNvSpPr txBox="1"/>
          <p:nvPr/>
        </p:nvSpPr>
        <p:spPr>
          <a:xfrm>
            <a:off x="845084" y="2568312"/>
            <a:ext cx="11107430" cy="3585597"/>
          </a:xfrm>
          <a:prstGeom prst="rect">
            <a:avLst/>
          </a:prstGeom>
          <a:noFill/>
          <a:ln w="6350">
            <a:noFill/>
            <a:miter lim="800000"/>
          </a:ln>
        </p:spPr>
        <p:txBody>
          <a:bodyPr wrap="square">
            <a:spAutoFit/>
          </a:bodyPr>
          <a:lstStyle/>
          <a:p>
            <a:pPr marL="342900" indent="-342900" algn="just">
              <a:buFont typeface="Arial" panose="020B0604020202020204" pitchFamily="34" charset="0"/>
              <a:buChar char="•"/>
            </a:pPr>
            <a:r>
              <a:rPr lang="en-US" sz="2400" dirty="0">
                <a:solidFill>
                  <a:srgbClr val="323232"/>
                </a:solidFill>
                <a:effectLst/>
                <a:latin typeface="Arial" panose="020B0604020202020204" pitchFamily="34" charset="0"/>
              </a:rPr>
              <a:t>The continental pooled procurement will play a </a:t>
            </a:r>
            <a:r>
              <a:rPr lang="en-US" sz="2400" b="1" dirty="0">
                <a:solidFill>
                  <a:srgbClr val="323232"/>
                </a:solidFill>
                <a:effectLst/>
                <a:latin typeface="Arial" panose="020B0604020202020204" pitchFamily="34" charset="0"/>
              </a:rPr>
              <a:t>dual role </a:t>
            </a:r>
            <a:r>
              <a:rPr lang="en-US" sz="2400" dirty="0">
                <a:solidFill>
                  <a:srgbClr val="323232"/>
                </a:solidFill>
                <a:effectLst/>
                <a:latin typeface="Arial" panose="020B0604020202020204" pitchFamily="34" charset="0"/>
              </a:rPr>
              <a:t>of </a:t>
            </a:r>
            <a:r>
              <a:rPr lang="en-US" sz="2400" b="1" dirty="0">
                <a:solidFill>
                  <a:srgbClr val="323232"/>
                </a:solidFill>
                <a:effectLst/>
                <a:latin typeface="Arial" panose="020B0604020202020204" pitchFamily="34" charset="0"/>
              </a:rPr>
              <a:t>improving access </a:t>
            </a:r>
            <a:r>
              <a:rPr lang="en-US" sz="2400" dirty="0">
                <a:solidFill>
                  <a:srgbClr val="323232"/>
                </a:solidFill>
                <a:effectLst/>
                <a:latin typeface="Arial" panose="020B0604020202020204" pitchFamily="34" charset="0"/>
              </a:rPr>
              <a:t>to quality and affordable health product technologies as well as </a:t>
            </a:r>
            <a:r>
              <a:rPr lang="en-US" sz="2400" b="1" dirty="0">
                <a:solidFill>
                  <a:srgbClr val="323232"/>
                </a:solidFill>
                <a:effectLst/>
                <a:latin typeface="Arial" panose="020B0604020202020204" pitchFamily="34" charset="0"/>
              </a:rPr>
              <a:t>promoting the localisation of manufacturing. </a:t>
            </a:r>
          </a:p>
          <a:p>
            <a:pPr marL="342900" indent="-342900">
              <a:buFont typeface="Arial" panose="020B0604020202020204" pitchFamily="34" charset="0"/>
              <a:buChar char="•"/>
            </a:pPr>
            <a:endParaRPr lang="en-US" sz="2400" b="1" i="1" dirty="0">
              <a:solidFill>
                <a:srgbClr val="323232"/>
              </a:solidFill>
              <a:latin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The A</a:t>
            </a:r>
            <a:r>
              <a:rPr lang="en-US" sz="2400" b="1" dirty="0">
                <a:ea typeface="Times New Roman" panose="02020603050405020304" pitchFamily="18" charset="0"/>
              </a:rPr>
              <a:t>f</a:t>
            </a:r>
            <a:r>
              <a:rPr kumimoji="0" lang="en-US" sz="2400" b="1"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PPM has a unique value proposition</a:t>
            </a:r>
            <a:r>
              <a:rPr kumimoji="0" lang="en-US" sz="24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locally manufactured health product technologies that meet global standards, in combination with strong collective bargaining power, will help African countries to achieve supply security and reduced costs. </a:t>
            </a:r>
            <a:endParaRPr kumimoji="0" lang="en-US" sz="2400" b="1" i="0" u="none" strike="noStrike" kern="0" cap="none" spc="0" normalizeH="0" baseline="0" noProof="0" dirty="0">
              <a:ln>
                <a:noFill/>
              </a:ln>
              <a:solidFill>
                <a:srgbClr val="323232"/>
              </a:solidFill>
              <a:effectLst/>
              <a:uLnTx/>
              <a:uFillTx/>
              <a:latin typeface="Arial"/>
              <a:cs typeface="Arial"/>
              <a:sym typeface="Arial"/>
            </a:endParaRPr>
          </a:p>
          <a:p>
            <a:endParaRPr lang="en-US" sz="2400" i="1" dirty="0">
              <a:effectLst/>
              <a:latin typeface="Arial" panose="020B0604020202020204" pitchFamily="34" charset="0"/>
            </a:endParaRPr>
          </a:p>
          <a:p>
            <a:endParaRPr lang="en-US" sz="1100" dirty="0">
              <a:effectLst/>
              <a:latin typeface="Arial" panose="020B0604020202020204" pitchFamily="34" charset="0"/>
            </a:endParaRPr>
          </a:p>
        </p:txBody>
      </p:sp>
    </p:spTree>
    <p:extLst>
      <p:ext uri="{BB962C8B-B14F-4D97-AF65-F5344CB8AC3E}">
        <p14:creationId xmlns:p14="http://schemas.microsoft.com/office/powerpoint/2010/main" val="338889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52928-0B2B-D89B-F4E8-5CCA3079E5C6}"/>
              </a:ext>
            </a:extLst>
          </p:cNvPr>
          <p:cNvSpPr>
            <a:spLocks noGrp="1"/>
          </p:cNvSpPr>
          <p:nvPr>
            <p:ph type="title"/>
          </p:nvPr>
        </p:nvSpPr>
        <p:spPr>
          <a:xfrm>
            <a:off x="641633" y="1211435"/>
            <a:ext cx="10962537" cy="769441"/>
          </a:xfrm>
        </p:spPr>
        <p:txBody>
          <a:bodyPr/>
          <a:lstStyle/>
          <a:p>
            <a:pPr marR="0" lvl="0">
              <a:lnSpc>
                <a:spcPct val="115000"/>
              </a:lnSpc>
              <a:spcBef>
                <a:spcPts val="1200"/>
              </a:spcBef>
              <a:spcAft>
                <a:spcPts val="0"/>
              </a:spcAft>
            </a:pPr>
            <a:r>
              <a:rPr lang="en-GB" sz="2400" b="1" kern="0" dirty="0">
                <a:effectLst/>
                <a:latin typeface="Arial" panose="020B0604020202020204" pitchFamily="34" charset="0"/>
                <a:ea typeface="DengXian Light" panose="02010600030101010101" pitchFamily="2" charset="-122"/>
                <a:cs typeface="Times New Roman" panose="02020603050405020304" pitchFamily="18" charset="0"/>
              </a:rPr>
              <a:t>Aims of the African pooled procurement mechanism</a:t>
            </a:r>
            <a:endParaRPr lang="en-US" sz="2400" b="1" kern="0" dirty="0">
              <a:effectLst/>
              <a:latin typeface="Calibri Light" panose="020F0302020204030204" pitchFamily="34" charset="0"/>
              <a:ea typeface="DengXian Light"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3258BFCF-CDB3-8B23-A6EF-B8E2898A9B9C}"/>
              </a:ext>
            </a:extLst>
          </p:cNvPr>
          <p:cNvSpPr txBox="1"/>
          <p:nvPr/>
        </p:nvSpPr>
        <p:spPr>
          <a:xfrm>
            <a:off x="692684" y="2045798"/>
            <a:ext cx="11107430" cy="4067780"/>
          </a:xfrm>
          <a:prstGeom prst="rect">
            <a:avLst/>
          </a:prstGeom>
          <a:noFill/>
          <a:ln w="6350">
            <a:noFill/>
            <a:miter lim="800000"/>
          </a:ln>
        </p:spPr>
        <p:txBody>
          <a:bodyPr wrap="square">
            <a:spAutoFit/>
          </a:bodyPr>
          <a:lstStyle/>
          <a:p>
            <a:r>
              <a:rPr lang="en-US" sz="2200" dirty="0">
                <a:effectLst/>
                <a:latin typeface="Arial" panose="020B0604020202020204" pitchFamily="34" charset="0"/>
              </a:rPr>
              <a:t>The </a:t>
            </a:r>
            <a:r>
              <a:rPr lang="en-US" sz="2200" dirty="0" err="1">
                <a:effectLst/>
                <a:latin typeface="Arial" panose="020B0604020202020204" pitchFamily="34" charset="0"/>
              </a:rPr>
              <a:t>AfPPM</a:t>
            </a:r>
            <a:r>
              <a:rPr lang="en-US" sz="2200" dirty="0">
                <a:effectLst/>
                <a:latin typeface="Arial" panose="020B0604020202020204" pitchFamily="34" charset="0"/>
              </a:rPr>
              <a:t> </a:t>
            </a:r>
            <a:r>
              <a:rPr lang="en-US" sz="2200" dirty="0">
                <a:latin typeface="Arial" panose="020B0604020202020204" pitchFamily="34" charset="0"/>
              </a:rPr>
              <a:t>is</a:t>
            </a:r>
            <a:r>
              <a:rPr lang="en-US" sz="2200" dirty="0">
                <a:effectLst/>
                <a:latin typeface="Arial" panose="020B0604020202020204" pitchFamily="34" charset="0"/>
              </a:rPr>
              <a:t> </a:t>
            </a:r>
            <a:r>
              <a:rPr lang="en-US" sz="2200" b="1" dirty="0">
                <a:effectLst/>
                <a:latin typeface="Arial" panose="020B0604020202020204" pitchFamily="34" charset="0"/>
              </a:rPr>
              <a:t>tailored to the continent’s needs </a:t>
            </a:r>
            <a:r>
              <a:rPr lang="en-US" sz="2200" dirty="0">
                <a:effectLst/>
                <a:latin typeface="Arial" panose="020B0604020202020204" pitchFamily="34" charset="0"/>
              </a:rPr>
              <a:t>and will </a:t>
            </a:r>
            <a:r>
              <a:rPr lang="en-US" sz="2200" b="1" dirty="0">
                <a:effectLst/>
                <a:latin typeface="Arial" panose="020B0604020202020204" pitchFamily="34" charset="0"/>
              </a:rPr>
              <a:t>deliver on strategic objectives</a:t>
            </a:r>
            <a:r>
              <a:rPr lang="en-US" sz="2200" dirty="0">
                <a:effectLst/>
                <a:latin typeface="Arial" panose="020B0604020202020204" pitchFamily="34" charset="0"/>
              </a:rPr>
              <a:t>: </a:t>
            </a:r>
          </a:p>
          <a:p>
            <a:endParaRPr lang="en-US" sz="2200" dirty="0">
              <a:effectLst/>
              <a:latin typeface="Arial" panose="020B0604020202020204" pitchFamily="34" charset="0"/>
            </a:endParaRPr>
          </a:p>
          <a:p>
            <a:pPr marL="285750" indent="-285750" algn="just">
              <a:spcAft>
                <a:spcPts val="400"/>
              </a:spcAft>
              <a:buFont typeface="Arial" panose="020B0604020202020204" pitchFamily="34" charset="0"/>
              <a:buChar char="•"/>
            </a:pPr>
            <a:r>
              <a:rPr lang="en-US" sz="2200" dirty="0">
                <a:effectLst/>
                <a:latin typeface="Arial" panose="020B0604020202020204" pitchFamily="34" charset="0"/>
              </a:rPr>
              <a:t>Ensure member states have access to quality, affordable health products in a principled (equitable, ethical) and sustainable approach via effective collective bargaining and strategic procurement modalities. </a:t>
            </a:r>
          </a:p>
          <a:p>
            <a:pPr marL="285750" indent="-285750" algn="just">
              <a:spcAft>
                <a:spcPts val="400"/>
              </a:spcAft>
              <a:buFont typeface="Arial" panose="020B0604020202020204" pitchFamily="34" charset="0"/>
              <a:buChar char="•"/>
            </a:pPr>
            <a:r>
              <a:rPr lang="en-US" sz="2200" dirty="0">
                <a:effectLst/>
                <a:latin typeface="Arial" panose="020B0604020202020204" pitchFamily="34" charset="0"/>
              </a:rPr>
              <a:t>Build local and regional markets for health products. </a:t>
            </a:r>
          </a:p>
          <a:p>
            <a:pPr marL="285750" indent="-285750" algn="just">
              <a:spcAft>
                <a:spcPts val="400"/>
              </a:spcAft>
              <a:buFont typeface="Arial" panose="020B0604020202020204" pitchFamily="34" charset="0"/>
              <a:buChar char="•"/>
            </a:pPr>
            <a:r>
              <a:rPr lang="en-US" sz="2200" dirty="0">
                <a:effectLst/>
                <a:latin typeface="Arial" panose="020B0604020202020204" pitchFamily="34" charset="0"/>
              </a:rPr>
              <a:t>Deliver emergency response health products</a:t>
            </a:r>
            <a:r>
              <a:rPr lang="en-US" sz="2200" dirty="0">
                <a:latin typeface="Arial" panose="020B0604020202020204" pitchFamily="34" charset="0"/>
              </a:rPr>
              <a:t> </a:t>
            </a:r>
            <a:r>
              <a:rPr lang="en-US" sz="2200" dirty="0">
                <a:effectLst/>
                <a:latin typeface="Arial" panose="020B0604020202020204" pitchFamily="34" charset="0"/>
              </a:rPr>
              <a:t>through leveraging African suppliers. </a:t>
            </a:r>
          </a:p>
          <a:p>
            <a:pPr marL="285750" indent="-285750" algn="just">
              <a:spcAft>
                <a:spcPts val="400"/>
              </a:spcAft>
              <a:buFont typeface="Arial" panose="020B0604020202020204" pitchFamily="34" charset="0"/>
              <a:buChar char="•"/>
            </a:pPr>
            <a:r>
              <a:rPr lang="en-US" sz="2200" dirty="0">
                <a:effectLst/>
                <a:latin typeface="Arial" panose="020B0604020202020204" pitchFamily="34" charset="0"/>
              </a:rPr>
              <a:t>Collaborate with partners to ensure sustainable [global] markets of health products and to prevent the negative consequences of competitive buying – </a:t>
            </a:r>
            <a:r>
              <a:rPr lang="en-US" sz="2200" i="1" dirty="0">
                <a:effectLst/>
                <a:latin typeface="Arial" panose="020B0604020202020204" pitchFamily="34" charset="0"/>
              </a:rPr>
              <a:t>Healthy Markets</a:t>
            </a:r>
            <a:r>
              <a:rPr lang="en-US" sz="2200" b="1" dirty="0">
                <a:effectLst/>
                <a:latin typeface="Arial" panose="020B0604020202020204" pitchFamily="34" charset="0"/>
              </a:rPr>
              <a:t>. </a:t>
            </a:r>
          </a:p>
          <a:p>
            <a:endParaRPr lang="en-US" i="1" dirty="0">
              <a:effectLst/>
              <a:latin typeface="Arial" panose="020B0604020202020204" pitchFamily="34" charset="0"/>
            </a:endParaRPr>
          </a:p>
          <a:p>
            <a:endParaRPr lang="en-US" sz="1100" dirty="0">
              <a:effectLst/>
              <a:latin typeface="Arial" panose="020B0604020202020204" pitchFamily="34" charset="0"/>
            </a:endParaRPr>
          </a:p>
        </p:txBody>
      </p:sp>
    </p:spTree>
    <p:extLst>
      <p:ext uri="{BB962C8B-B14F-4D97-AF65-F5344CB8AC3E}">
        <p14:creationId xmlns:p14="http://schemas.microsoft.com/office/powerpoint/2010/main" val="2100404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B09FBBE3-C779-0F5B-6CD9-FDCA9D9666D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24" name="Object 23" hidden="1">
                        <a:extLst>
                          <a:ext uri="{FF2B5EF4-FFF2-40B4-BE49-F238E27FC236}">
                            <a16:creationId xmlns:a16="http://schemas.microsoft.com/office/drawing/2014/main" id="{B09FBBE3-C779-0F5B-6CD9-FDCA9D9666DC}"/>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5C98BB72-5AFB-7030-BFD5-0B08D936C123}"/>
              </a:ext>
            </a:extLst>
          </p:cNvPr>
          <p:cNvSpPr>
            <a:spLocks noGrp="1"/>
          </p:cNvSpPr>
          <p:nvPr>
            <p:ph type="subTitle" idx="1"/>
          </p:nvPr>
        </p:nvSpPr>
        <p:spPr/>
        <p:txBody>
          <a:bodyPr/>
          <a:lstStyle/>
          <a:p>
            <a:endParaRPr lang="en-GB"/>
          </a:p>
        </p:txBody>
      </p:sp>
      <p:sp>
        <p:nvSpPr>
          <p:cNvPr id="13" name="Text Placeholder 12">
            <a:extLst>
              <a:ext uri="{FF2B5EF4-FFF2-40B4-BE49-F238E27FC236}">
                <a16:creationId xmlns:a16="http://schemas.microsoft.com/office/drawing/2014/main" id="{4CA07E12-D603-7490-B37C-582E422F8AC9}"/>
              </a:ext>
            </a:extLst>
          </p:cNvPr>
          <p:cNvSpPr>
            <a:spLocks noGrp="1"/>
          </p:cNvSpPr>
          <p:nvPr>
            <p:ph type="body" sz="quarter" idx="10"/>
          </p:nvPr>
        </p:nvSpPr>
        <p:spPr/>
        <p:txBody>
          <a:bodyPr/>
          <a:lstStyle/>
          <a:p>
            <a:endParaRPr lang="en-GB"/>
          </a:p>
        </p:txBody>
      </p:sp>
      <p:sp>
        <p:nvSpPr>
          <p:cNvPr id="288" name="Title 287">
            <a:extLst>
              <a:ext uri="{FF2B5EF4-FFF2-40B4-BE49-F238E27FC236}">
                <a16:creationId xmlns:a16="http://schemas.microsoft.com/office/drawing/2014/main" id="{ADB50058-9EF1-8C11-BD39-7F3A17794210}"/>
              </a:ext>
            </a:extLst>
          </p:cNvPr>
          <p:cNvSpPr>
            <a:spLocks noGrp="1"/>
          </p:cNvSpPr>
          <p:nvPr>
            <p:ph type="title"/>
          </p:nvPr>
        </p:nvSpPr>
        <p:spPr>
          <a:xfrm>
            <a:off x="554737" y="172212"/>
            <a:ext cx="8731503" cy="731520"/>
          </a:xfrm>
        </p:spPr>
        <p:txBody>
          <a:bodyPr vert="horz"/>
          <a:lstStyle/>
          <a:p>
            <a:r>
              <a:rPr lang="en-GB" dirty="0"/>
              <a:t> APPM at scale up phase will enable cost efficiencies</a:t>
            </a:r>
          </a:p>
        </p:txBody>
      </p:sp>
      <p:graphicFrame>
        <p:nvGraphicFramePr>
          <p:cNvPr id="17" name="Chart 16">
            <a:extLst>
              <a:ext uri="{FF2B5EF4-FFF2-40B4-BE49-F238E27FC236}">
                <a16:creationId xmlns:a16="http://schemas.microsoft.com/office/drawing/2014/main" id="{BF116DB8-8AFE-3820-4629-E1B53EA32B30}"/>
              </a:ext>
            </a:extLst>
          </p:cNvPr>
          <p:cNvGraphicFramePr/>
          <p:nvPr>
            <p:custDataLst>
              <p:tags r:id="rId2"/>
            </p:custDataLst>
          </p:nvPr>
        </p:nvGraphicFramePr>
        <p:xfrm>
          <a:off x="974725" y="2547938"/>
          <a:ext cx="4371975" cy="2730500"/>
        </p:xfrm>
        <a:graphic>
          <a:graphicData uri="http://schemas.openxmlformats.org/drawingml/2006/chart">
            <c:chart xmlns:c="http://schemas.openxmlformats.org/drawingml/2006/chart" xmlns:r="http://schemas.openxmlformats.org/officeDocument/2006/relationships" r:id="rId27"/>
          </a:graphicData>
        </a:graphic>
      </p:graphicFrame>
      <p:sp>
        <p:nvSpPr>
          <p:cNvPr id="12" name="Text Placeholder 4">
            <a:extLst>
              <a:ext uri="{FF2B5EF4-FFF2-40B4-BE49-F238E27FC236}">
                <a16:creationId xmlns:a16="http://schemas.microsoft.com/office/drawing/2014/main" id="{4C1F3293-4EFE-461D-940D-7EE66BAE31C5}"/>
              </a:ext>
            </a:extLst>
          </p:cNvPr>
          <p:cNvSpPr>
            <a:spLocks noGrp="1"/>
          </p:cNvSpPr>
          <p:nvPr>
            <p:custDataLst>
              <p:tags r:id="rId3"/>
            </p:custDataLst>
          </p:nvPr>
        </p:nvSpPr>
        <p:spPr bwMode="gray">
          <a:xfrm>
            <a:off x="682625" y="5089525"/>
            <a:ext cx="2571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1BF2BE96-5201-44B2-8CEC-D5F793D27CA7}" type="datetime'''''''''''''''''''''''''''''''''''''''''''''0''''''%'''''''''">
              <a:rPr lang="en-GB" altLang="en-US" sz="1400" u="none" strike="noStrike" normalizeH="0" noProof="0" smtClean="0">
                <a:ln>
                  <a:noFill/>
                </a:ln>
                <a:solidFill>
                  <a:srgbClr val="000000"/>
                </a:solidFill>
                <a:effectLst/>
                <a:uLnTx/>
                <a:uFillTx/>
                <a:cs typeface="+mn-cs"/>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a:t>
            </a:fld>
            <a:endParaRPr lang="en-GB" sz="1400" u="none" strike="noStrike" normalizeH="0" noProof="0" dirty="0">
              <a:ln>
                <a:noFill/>
              </a:ln>
              <a:solidFill>
                <a:srgbClr val="000000"/>
              </a:solidFill>
              <a:effectLst/>
              <a:uLnTx/>
              <a:uFillTx/>
              <a:cs typeface="+mn-cs"/>
            </a:endParaRPr>
          </a:p>
        </p:txBody>
      </p:sp>
      <p:sp>
        <p:nvSpPr>
          <p:cNvPr id="84" name="Text Placeholder 4">
            <a:extLst>
              <a:ext uri="{FF2B5EF4-FFF2-40B4-BE49-F238E27FC236}">
                <a16:creationId xmlns:a16="http://schemas.microsoft.com/office/drawing/2014/main" id="{4C1F3293-4EFE-461D-940D-7EE66BAE31C5}"/>
              </a:ext>
            </a:extLst>
          </p:cNvPr>
          <p:cNvSpPr>
            <a:spLocks noGrp="1"/>
          </p:cNvSpPr>
          <p:nvPr>
            <p:custDataLst>
              <p:tags r:id="rId4"/>
            </p:custDataLst>
          </p:nvPr>
        </p:nvSpPr>
        <p:spPr bwMode="gray">
          <a:xfrm>
            <a:off x="485775" y="2524125"/>
            <a:ext cx="4540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33B305D-1368-407D-B7B1-0F4D7C31BECE}" type="datetime'''''''1''0''''''0''''''''''''''''''''''''''%'''">
              <a:rPr lang="en-GB" altLang="en-US" sz="1400" u="none" strike="noStrike" normalizeH="0" noProof="0" smtClean="0">
                <a:ln>
                  <a:noFill/>
                </a:ln>
                <a:solidFill>
                  <a:srgbClr val="000000"/>
                </a:solidFill>
                <a:effectLst/>
                <a:uLnTx/>
                <a:uFillTx/>
                <a:cs typeface="+mn-cs"/>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100%</a:t>
            </a:fld>
            <a:endParaRPr lang="en-GB" sz="1400" u="none" strike="noStrike" normalizeH="0" noProof="0" dirty="0">
              <a:ln>
                <a:noFill/>
              </a:ln>
              <a:solidFill>
                <a:srgbClr val="000000"/>
              </a:solidFill>
              <a:effectLst/>
              <a:uLnTx/>
              <a:uFillTx/>
              <a:cs typeface="+mn-cs"/>
            </a:endParaRPr>
          </a:p>
        </p:txBody>
      </p:sp>
      <p:cxnSp>
        <p:nvCxnSpPr>
          <p:cNvPr id="110" name="Straight Connector 109">
            <a:extLst>
              <a:ext uri="{FF2B5EF4-FFF2-40B4-BE49-F238E27FC236}">
                <a16:creationId xmlns:a16="http://schemas.microsoft.com/office/drawing/2014/main" id="{B1A6306B-75F8-C64B-5B2A-982A7A6C7A53}"/>
              </a:ext>
            </a:extLst>
          </p:cNvPr>
          <p:cNvCxnSpPr/>
          <p:nvPr>
            <p:custDataLst>
              <p:tags r:id="rId5"/>
            </p:custDataLst>
          </p:nvPr>
        </p:nvCxnSpPr>
        <p:spPr bwMode="auto">
          <a:xfrm flipH="1">
            <a:off x="1101725" y="5078413"/>
            <a:ext cx="265113" cy="968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3" name="Text Placeholder 4">
            <a:extLst>
              <a:ext uri="{FF2B5EF4-FFF2-40B4-BE49-F238E27FC236}">
                <a16:creationId xmlns:a16="http://schemas.microsoft.com/office/drawing/2014/main" id="{4C1F3293-4EFE-461D-940D-7EE66BAE31C5}"/>
              </a:ext>
            </a:extLst>
          </p:cNvPr>
          <p:cNvSpPr>
            <a:spLocks noGrp="1"/>
          </p:cNvSpPr>
          <p:nvPr>
            <p:custDataLst>
              <p:tags r:id="rId6"/>
            </p:custDataLst>
          </p:nvPr>
        </p:nvSpPr>
        <p:spPr bwMode="gray">
          <a:xfrm>
            <a:off x="1366838" y="4914900"/>
            <a:ext cx="307975" cy="212725"/>
          </a:xfrm>
          <a:prstGeom prst="rect">
            <a:avLst/>
          </a:prstGeom>
          <a:solidFill>
            <a:schemeClr val="accent1"/>
          </a:solidFill>
          <a:ln>
            <a:noFill/>
          </a:ln>
          <a:effectLst/>
        </p:spPr>
        <p:txBody>
          <a:bodyPr vert="horz" wrap="none" lIns="25400" tIns="0" rIns="25400" bIns="0" numCol="1" spcCol="0" rtlCol="0" anchor="t"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8D093AFD-813E-46CA-8D94-07A8725B5D3E}" type="datetime'''''''1''''''''''''%'''''">
              <a:rPr kumimoji="0" lang="en-GB" altLang="en-US" sz="1400" b="0" i="0" u="none" strike="noStrike" kern="1200" cap="none" spc="0" normalizeH="0" baseline="0" noProof="0" smtClean="0">
                <a:ln>
                  <a:noFill/>
                </a:ln>
                <a:solidFill>
                  <a:srgbClr val="FFFFFF"/>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a:t>
            </a:fld>
            <a:endParaRPr kumimoji="0" lang="en-GB"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6" name="Text Placeholder 4">
            <a:extLst>
              <a:ext uri="{FF2B5EF4-FFF2-40B4-BE49-F238E27FC236}">
                <a16:creationId xmlns:a16="http://schemas.microsoft.com/office/drawing/2014/main" id="{4C1F3293-4EFE-461D-940D-7EE66BAE31C5}"/>
              </a:ext>
            </a:extLst>
          </p:cNvPr>
          <p:cNvSpPr>
            <a:spLocks noGrp="1"/>
          </p:cNvSpPr>
          <p:nvPr>
            <p:custDataLst>
              <p:tags r:id="rId7"/>
            </p:custDataLst>
          </p:nvPr>
        </p:nvSpPr>
        <p:spPr bwMode="auto">
          <a:xfrm>
            <a:off x="854075" y="52546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E84DCDE2-6976-4D3F-8639-DC913CFF8330}" type="datetime'''20''''''''''''''''''''''''''''21'''''''''''''''''">
              <a:rPr kumimoji="0" lang="en-GB"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2021</a:t>
            </a:fld>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4" name="Text Placeholder 4">
            <a:extLst>
              <a:ext uri="{FF2B5EF4-FFF2-40B4-BE49-F238E27FC236}">
                <a16:creationId xmlns:a16="http://schemas.microsoft.com/office/drawing/2014/main" id="{F2263067-5BBA-8FAC-3CF5-CC41E489E78A}"/>
              </a:ext>
            </a:extLst>
          </p:cNvPr>
          <p:cNvSpPr>
            <a:spLocks noGrp="1"/>
          </p:cNvSpPr>
          <p:nvPr>
            <p:custDataLst>
              <p:tags r:id="rId8"/>
            </p:custDataLst>
          </p:nvPr>
        </p:nvSpPr>
        <p:spPr bwMode="auto">
          <a:xfrm>
            <a:off x="5060950" y="52546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335B186-B47C-4FD8-9BCA-65C900DEECFA}" type="datetime'''''''''''2''''''''''''''''''04''''''''0'''">
              <a:rPr kumimoji="0" lang="en-GB"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2040</a:t>
            </a:fld>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graphicFrame>
        <p:nvGraphicFramePr>
          <p:cNvPr id="18" name="Chart 17">
            <a:extLst>
              <a:ext uri="{FF2B5EF4-FFF2-40B4-BE49-F238E27FC236}">
                <a16:creationId xmlns:a16="http://schemas.microsoft.com/office/drawing/2014/main" id="{C9F6BBF7-EFEE-F390-0AE1-9210B2BB1327}"/>
              </a:ext>
            </a:extLst>
          </p:cNvPr>
          <p:cNvGraphicFramePr/>
          <p:nvPr>
            <p:custDataLst>
              <p:tags r:id="rId9"/>
            </p:custDataLst>
          </p:nvPr>
        </p:nvGraphicFramePr>
        <p:xfrm>
          <a:off x="6338888" y="2547938"/>
          <a:ext cx="4887912" cy="2730500"/>
        </p:xfrm>
        <a:graphic>
          <a:graphicData uri="http://schemas.openxmlformats.org/drawingml/2006/chart">
            <c:chart xmlns:c="http://schemas.openxmlformats.org/drawingml/2006/chart" xmlns:r="http://schemas.openxmlformats.org/officeDocument/2006/relationships" r:id="rId28"/>
          </a:graphicData>
        </a:graphic>
      </p:graphicFrame>
      <p:sp>
        <p:nvSpPr>
          <p:cNvPr id="161"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6224588" y="5254625"/>
            <a:ext cx="3937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FE4C86A5-89DB-4F47-89ED-5BD003E71047}" type="datetime'''''''''''2''''''''''0''''''''2''0'''''''''''''''">
              <a:rPr lang="en-GB" altLang="en-US" sz="1400" u="none" strike="noStrike" normalizeH="0" noProof="0" smtClean="0">
                <a:ln>
                  <a:noFill/>
                </a:ln>
                <a:solidFill>
                  <a:srgbClr val="000000"/>
                </a:solidFill>
                <a:effectLst/>
                <a:uLnTx/>
                <a:uFillTx/>
                <a:cs typeface="+mn-cs"/>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2020</a:t>
            </a:fld>
            <a:endParaRPr lang="en-GB" sz="1400" u="none" strike="noStrike" normalizeH="0" noProof="0" dirty="0">
              <a:ln>
                <a:noFill/>
              </a:ln>
              <a:solidFill>
                <a:srgbClr val="000000"/>
              </a:solidFill>
              <a:effectLst/>
              <a:uLnTx/>
              <a:uFillTx/>
              <a:cs typeface="+mn-cs"/>
            </a:endParaRPr>
          </a:p>
        </p:txBody>
      </p:sp>
      <p:sp>
        <p:nvSpPr>
          <p:cNvPr id="422"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5978525" y="5089525"/>
            <a:ext cx="3254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lang="en-GB" altLang="en-US" sz="1400" u="none" strike="noStrike" normalizeH="0" noProof="0" dirty="0">
                <a:ln>
                  <a:noFill/>
                </a:ln>
                <a:solidFill>
                  <a:srgbClr val="000000"/>
                </a:solidFill>
                <a:effectLst/>
                <a:uLnTx/>
                <a:uFillTx/>
                <a:cs typeface="+mn-cs"/>
              </a:rPr>
              <a:t>Low</a:t>
            </a:r>
            <a:endParaRPr lang="en-GB" sz="1400" u="none" strike="noStrike" normalizeH="0" noProof="0" dirty="0">
              <a:ln>
                <a:noFill/>
              </a:ln>
              <a:solidFill>
                <a:srgbClr val="000000"/>
              </a:solidFill>
              <a:effectLst/>
              <a:uLnTx/>
              <a:uFillTx/>
              <a:cs typeface="+mn-cs"/>
            </a:endParaRPr>
          </a:p>
        </p:txBody>
      </p:sp>
      <p:sp>
        <p:nvSpPr>
          <p:cNvPr id="165"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10947400" y="5254625"/>
            <a:ext cx="3937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54D940E-78A8-49B1-ACBC-285E2ED32579}" type="datetime'''''''''20''4''''''0'''''''''''''''''''''''">
              <a:rPr lang="en-GB" altLang="en-US" sz="1400" u="none" strike="noStrike" normalizeH="0" noProof="0" smtClean="0">
                <a:ln>
                  <a:noFill/>
                </a:ln>
                <a:solidFill>
                  <a:srgbClr val="000000"/>
                </a:solidFill>
                <a:effectLst/>
                <a:uLnTx/>
                <a:uFillTx/>
                <a:cs typeface="+mn-cs"/>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2040</a:t>
            </a:fld>
            <a:endParaRPr lang="en-GB" sz="1400" u="none" strike="noStrike" normalizeH="0" noProof="0" dirty="0">
              <a:ln>
                <a:noFill/>
              </a:ln>
              <a:solidFill>
                <a:srgbClr val="000000"/>
              </a:solidFill>
              <a:effectLst/>
              <a:uLnTx/>
              <a:uFillTx/>
              <a:cs typeface="+mn-cs"/>
            </a:endParaRPr>
          </a:p>
        </p:txBody>
      </p:sp>
      <p:sp>
        <p:nvSpPr>
          <p:cNvPr id="429"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5938838" y="2524125"/>
            <a:ext cx="3651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lang="en-GB" altLang="en-US" sz="1400" u="none" strike="noStrike" normalizeH="0" noProof="0" dirty="0">
                <a:ln>
                  <a:noFill/>
                </a:ln>
                <a:solidFill>
                  <a:srgbClr val="000000"/>
                </a:solidFill>
                <a:effectLst/>
                <a:uLnTx/>
                <a:uFillTx/>
                <a:cs typeface="+mn-cs"/>
              </a:rPr>
              <a:t>High</a:t>
            </a:r>
            <a:endParaRPr lang="en-GB" sz="1400" u="none" strike="noStrike" normalizeH="0" noProof="0" dirty="0">
              <a:ln>
                <a:noFill/>
              </a:ln>
              <a:solidFill>
                <a:srgbClr val="000000"/>
              </a:solidFill>
              <a:effectLst/>
              <a:uLnTx/>
              <a:uFillTx/>
              <a:cs typeface="+mn-cs"/>
            </a:endParaRPr>
          </a:p>
        </p:txBody>
      </p:sp>
      <p:sp>
        <p:nvSpPr>
          <p:cNvPr id="196" name="Rectangle 195">
            <a:extLst>
              <a:ext uri="{FF2B5EF4-FFF2-40B4-BE49-F238E27FC236}">
                <a16:creationId xmlns:a16="http://schemas.microsoft.com/office/drawing/2014/main" id="{4EAEE896-C92C-1ABB-97E9-700AF3367667}"/>
              </a:ext>
            </a:extLst>
          </p:cNvPr>
          <p:cNvSpPr/>
          <p:nvPr>
            <p:custDataLst>
              <p:tags r:id="rId14"/>
            </p:custDataLst>
          </p:nvPr>
        </p:nvSpPr>
        <p:spPr bwMode="auto">
          <a:xfrm>
            <a:off x="1682750" y="2051050"/>
            <a:ext cx="165100" cy="165100"/>
          </a:xfrm>
          <a:prstGeom prst="rect">
            <a:avLst/>
          </a:prstGeom>
          <a:solidFill>
            <a:srgbClr val="E6E6E6"/>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97" name="Rectangle 196">
            <a:extLst>
              <a:ext uri="{FF2B5EF4-FFF2-40B4-BE49-F238E27FC236}">
                <a16:creationId xmlns:a16="http://schemas.microsoft.com/office/drawing/2014/main" id="{315AD8B9-E326-D83F-0275-8D35CC8C1CEC}"/>
              </a:ext>
            </a:extLst>
          </p:cNvPr>
          <p:cNvSpPr/>
          <p:nvPr>
            <p:custDataLst>
              <p:tags r:id="rId15"/>
            </p:custDataLst>
          </p:nvPr>
        </p:nvSpPr>
        <p:spPr bwMode="auto">
          <a:xfrm>
            <a:off x="3476625" y="2051050"/>
            <a:ext cx="165100" cy="165100"/>
          </a:xfrm>
          <a:prstGeom prst="rect">
            <a:avLst/>
          </a:prstGeom>
          <a:solidFill>
            <a:schemeClr val="accent1"/>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auto">
          <a:xfrm>
            <a:off x="1898650" y="2049463"/>
            <a:ext cx="1476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B525D2A-8A6C-416F-9D02-2FD87DB49A80}" type="datetime'Glo''b''a''l ''''''va''c''cin''e ''sup''''pl''''''''''''y'">
              <a:rPr kumimoji="0" lang="en-GB" altLang="en-US" sz="12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Global vaccine supply</a:t>
            </a:fld>
            <a:endParaRPr kumimoji="0" lang="en-GB"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0"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auto">
          <a:xfrm>
            <a:off x="3692525" y="2049463"/>
            <a:ext cx="15113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52D43DCC-738D-4B47-9244-544917F77B05}" type="datetime'A''frican'''''''''' v''''a''c''cin''e s''u''p''p''''''ly'''''">
              <a:rPr kumimoji="0" lang="en-GB" altLang="en-US" sz="12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African vaccine supply</a:t>
            </a:fld>
            <a:endParaRPr kumimoji="0" lang="en-GB"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05" name="TextBox 304">
            <a:extLst>
              <a:ext uri="{FF2B5EF4-FFF2-40B4-BE49-F238E27FC236}">
                <a16:creationId xmlns:a16="http://schemas.microsoft.com/office/drawing/2014/main" id="{91D52ABD-9C4C-9851-A583-328C88ADAB2B}"/>
              </a:ext>
            </a:extLst>
          </p:cNvPr>
          <p:cNvSpPr txBox="1">
            <a:spLocks/>
          </p:cNvSpPr>
          <p:nvPr/>
        </p:nvSpPr>
        <p:spPr>
          <a:xfrm>
            <a:off x="554734" y="1782763"/>
            <a:ext cx="4709415" cy="492443"/>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a:ea typeface="+mn-ea"/>
                <a:cs typeface="+mn-cs"/>
              </a:rPr>
              <a:t>Total volume of vaccines utilised in African continent</a:t>
            </a:r>
            <a:endParaRPr kumimoji="0" lang="en-GB"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311" name="Sticker">
            <a:extLst>
              <a:ext uri="{FF2B5EF4-FFF2-40B4-BE49-F238E27FC236}">
                <a16:creationId xmlns:a16="http://schemas.microsoft.com/office/drawing/2014/main" id="{C56302D3-FFF0-8849-E950-597677400E94}"/>
              </a:ext>
            </a:extLst>
          </p:cNvPr>
          <p:cNvSpPr txBox="1"/>
          <p:nvPr/>
        </p:nvSpPr>
        <p:spPr>
          <a:xfrm>
            <a:off x="554736" y="1289273"/>
            <a:ext cx="1093056" cy="184666"/>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200" b="1" i="0" u="none" strike="noStrike" kern="1200" cap="all" spc="0" normalizeH="0" baseline="0" noProof="0">
                <a:ln>
                  <a:noFill/>
                </a:ln>
                <a:solidFill>
                  <a:srgbClr val="000000"/>
                </a:solidFill>
                <a:effectLst/>
                <a:uLnTx/>
                <a:uFillTx/>
                <a:latin typeface="Arial"/>
                <a:ea typeface="+mn-ea"/>
                <a:cs typeface="+mn-cs"/>
              </a:rPr>
              <a:t>Illustrative</a:t>
            </a:r>
            <a:endParaRPr kumimoji="0" lang="en-GB" sz="1200" b="1" i="0" u="none" strike="noStrike" kern="1200" cap="all" spc="0" normalizeH="0" baseline="0" noProof="0" dirty="0">
              <a:ln>
                <a:noFill/>
              </a:ln>
              <a:solidFill>
                <a:srgbClr val="000000"/>
              </a:solidFill>
              <a:effectLst/>
              <a:uLnTx/>
              <a:uFillTx/>
              <a:latin typeface="Arial"/>
              <a:ea typeface="+mn-ea"/>
              <a:cs typeface="+mn-cs"/>
            </a:endParaRPr>
          </a:p>
        </p:txBody>
      </p:sp>
      <p:cxnSp>
        <p:nvCxnSpPr>
          <p:cNvPr id="471" name="Straight Arrow Connector 470">
            <a:extLst>
              <a:ext uri="{FF2B5EF4-FFF2-40B4-BE49-F238E27FC236}">
                <a16:creationId xmlns:a16="http://schemas.microsoft.com/office/drawing/2014/main" id="{3B6B2A36-EF3B-2715-1EB5-8F908C62AA99}"/>
              </a:ext>
            </a:extLst>
          </p:cNvPr>
          <p:cNvCxnSpPr>
            <a:cxnSpLocks/>
          </p:cNvCxnSpPr>
          <p:nvPr/>
        </p:nvCxnSpPr>
        <p:spPr>
          <a:xfrm>
            <a:off x="554734" y="2275206"/>
            <a:ext cx="470941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76B63A1-36D1-E055-06E2-9CB6B7F4FC38}"/>
              </a:ext>
            </a:extLst>
          </p:cNvPr>
          <p:cNvSpPr txBox="1"/>
          <p:nvPr/>
        </p:nvSpPr>
        <p:spPr>
          <a:xfrm>
            <a:off x="554733" y="5736906"/>
            <a:ext cx="11080055" cy="492443"/>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The </a:t>
            </a:r>
            <a:r>
              <a:rPr kumimoji="0" lang="en-GB" sz="16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initial focus of the AU PPM is to support health security and local manufacturing </a:t>
            </a:r>
            <a:r>
              <a:rPr kumimoji="0" lang="en-GB"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which may lead to higher costs in the short term. Ideally as the PPM continues to evolve costs will approach the global costs</a:t>
            </a:r>
          </a:p>
        </p:txBody>
      </p:sp>
      <p:cxnSp>
        <p:nvCxnSpPr>
          <p:cNvPr id="15" name="Straight Connector 14">
            <a:extLst>
              <a:ext uri="{FF2B5EF4-FFF2-40B4-BE49-F238E27FC236}">
                <a16:creationId xmlns:a16="http://schemas.microsoft.com/office/drawing/2014/main" id="{9890890B-C1BC-8824-FD11-FB905374E63C}"/>
              </a:ext>
            </a:extLst>
          </p:cNvPr>
          <p:cNvCxnSpPr>
            <a:cxnSpLocks/>
          </p:cNvCxnSpPr>
          <p:nvPr>
            <p:custDataLst>
              <p:tags r:id="rId18"/>
            </p:custDataLst>
          </p:nvPr>
        </p:nvCxnSpPr>
        <p:spPr>
          <a:xfrm>
            <a:off x="547688" y="5693240"/>
            <a:ext cx="11106423" cy="0"/>
          </a:xfrm>
          <a:prstGeom prst="line">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80F46E-4B00-71ED-3B29-458D7453C457}"/>
              </a:ext>
            </a:extLst>
          </p:cNvPr>
          <p:cNvCxnSpPr/>
          <p:nvPr>
            <p:custDataLst>
              <p:tags r:id="rId19"/>
            </p:custDataLst>
          </p:nvPr>
        </p:nvCxnSpPr>
        <p:spPr bwMode="gray">
          <a:xfrm>
            <a:off x="9985375" y="2419350"/>
            <a:ext cx="139700" cy="0"/>
          </a:xfrm>
          <a:prstGeom prst="line">
            <a:avLst/>
          </a:prstGeom>
          <a:ln w="25400" cap="rnd"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083E0AB1-6281-7A3F-6267-227E9A0DF081}"/>
              </a:ext>
            </a:extLst>
          </p:cNvPr>
          <p:cNvCxnSpPr/>
          <p:nvPr>
            <p:custDataLst>
              <p:tags r:id="rId20"/>
            </p:custDataLst>
          </p:nvPr>
        </p:nvCxnSpPr>
        <p:spPr bwMode="gray">
          <a:xfrm>
            <a:off x="10775950" y="2419350"/>
            <a:ext cx="139700" cy="0"/>
          </a:xfrm>
          <a:prstGeom prst="line">
            <a:avLst/>
          </a:prstGeom>
          <a:ln w="25400" cap="rnd" cmpd="sng" algn="ctr">
            <a:solidFill>
              <a:srgbClr val="E6E6E6"/>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Text Placeholder 4">
            <a:extLst>
              <a:ext uri="{FF2B5EF4-FFF2-40B4-BE49-F238E27FC236}">
                <a16:creationId xmlns:a16="http://schemas.microsoft.com/office/drawing/2014/main" id="{4C1F3293-4EFE-461D-940D-7EE66BAE31C5}"/>
              </a:ext>
            </a:extLst>
          </p:cNvPr>
          <p:cNvSpPr>
            <a:spLocks noGrp="1"/>
          </p:cNvSpPr>
          <p:nvPr>
            <p:custDataLst>
              <p:tags r:id="rId21"/>
            </p:custDataLst>
          </p:nvPr>
        </p:nvSpPr>
        <p:spPr bwMode="auto">
          <a:xfrm>
            <a:off x="10188575" y="2335213"/>
            <a:ext cx="4730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8ECE7749-6CC8-41F1-AD57-E7D050DACBB5}" type="datetime'''A''''f''''r''''i''''''''''''c''''''''''''''''''an'''">
              <a:rPr kumimoji="0" lang="en-GB" altLang="en-US" sz="12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African</a:t>
            </a:fld>
            <a:endParaRPr kumimoji="0" lang="en-GB"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Text Placeholder 4">
            <a:extLst>
              <a:ext uri="{FF2B5EF4-FFF2-40B4-BE49-F238E27FC236}">
                <a16:creationId xmlns:a16="http://schemas.microsoft.com/office/drawing/2014/main" id="{4C1F3293-4EFE-461D-940D-7EE66BAE31C5}"/>
              </a:ext>
            </a:extLst>
          </p:cNvPr>
          <p:cNvSpPr>
            <a:spLocks noGrp="1"/>
          </p:cNvSpPr>
          <p:nvPr>
            <p:custDataLst>
              <p:tags r:id="rId22"/>
            </p:custDataLst>
          </p:nvPr>
        </p:nvSpPr>
        <p:spPr bwMode="auto">
          <a:xfrm>
            <a:off x="10979150" y="2335213"/>
            <a:ext cx="4381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655DBD3-0188-48F9-953F-6BA30428D1F6}" type="datetime'G''''''''''l''''o''''b''''a''''''''''''''''''l'''''''''">
              <a:rPr kumimoji="0" lang="en-GB" altLang="en-US" sz="12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Global</a:t>
            </a:fld>
            <a:endParaRPr kumimoji="0" lang="en-GB"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465" name="TextBox 464">
            <a:extLst>
              <a:ext uri="{FF2B5EF4-FFF2-40B4-BE49-F238E27FC236}">
                <a16:creationId xmlns:a16="http://schemas.microsoft.com/office/drawing/2014/main" id="{2E298F8D-CDD1-2169-5336-4130E1B68728}"/>
              </a:ext>
            </a:extLst>
          </p:cNvPr>
          <p:cNvSpPr txBox="1"/>
          <p:nvPr/>
        </p:nvSpPr>
        <p:spPr>
          <a:xfrm rot="16200000">
            <a:off x="-267399" y="3806259"/>
            <a:ext cx="1950855" cy="215444"/>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of volume in continent</a:t>
            </a: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06" name="TextBox 305">
            <a:extLst>
              <a:ext uri="{FF2B5EF4-FFF2-40B4-BE49-F238E27FC236}">
                <a16:creationId xmlns:a16="http://schemas.microsoft.com/office/drawing/2014/main" id="{C33E27E0-9E52-EC1A-7512-6163B24D99FA}"/>
              </a:ext>
            </a:extLst>
          </p:cNvPr>
          <p:cNvSpPr txBox="1">
            <a:spLocks/>
          </p:cNvSpPr>
          <p:nvPr/>
        </p:nvSpPr>
        <p:spPr>
          <a:xfrm>
            <a:off x="5938839" y="1800225"/>
            <a:ext cx="5538788" cy="492125"/>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a:ea typeface="+mn-ea"/>
                <a:cs typeface="+mn-cs"/>
              </a:rPr>
              <a:t>Indicative production costs of African vs global vaccines manufacturers</a:t>
            </a:r>
            <a:endParaRPr kumimoji="0" lang="en-GB" sz="16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508" name="Group 507">
            <a:extLst>
              <a:ext uri="{FF2B5EF4-FFF2-40B4-BE49-F238E27FC236}">
                <a16:creationId xmlns:a16="http://schemas.microsoft.com/office/drawing/2014/main" id="{068E3F15-9E79-83C7-3398-0BA3D1D39B7A}"/>
              </a:ext>
            </a:extLst>
          </p:cNvPr>
          <p:cNvGrpSpPr/>
          <p:nvPr/>
        </p:nvGrpSpPr>
        <p:grpSpPr>
          <a:xfrm>
            <a:off x="9392147" y="2992001"/>
            <a:ext cx="1671240" cy="1292662"/>
            <a:chOff x="4988559" y="3638332"/>
            <a:chExt cx="1488227" cy="1292662"/>
          </a:xfrm>
        </p:grpSpPr>
        <p:sp>
          <p:nvSpPr>
            <p:cNvPr id="337" name="TextBox 336">
              <a:extLst>
                <a:ext uri="{FF2B5EF4-FFF2-40B4-BE49-F238E27FC236}">
                  <a16:creationId xmlns:a16="http://schemas.microsoft.com/office/drawing/2014/main" id="{E9241C95-1C64-A307-6BB7-07C4AB8EFF70}"/>
                </a:ext>
              </a:extLst>
            </p:cNvPr>
            <p:cNvSpPr txBox="1">
              <a:spLocks/>
            </p:cNvSpPr>
            <p:nvPr/>
          </p:nvSpPr>
          <p:spPr>
            <a:xfrm>
              <a:off x="4988559" y="3638332"/>
              <a:ext cx="1488227" cy="1292662"/>
            </a:xfrm>
            <a:prstGeom prst="rect">
              <a:avLst/>
            </a:prstGeom>
            <a:ln w="6350">
              <a:noFill/>
              <a:miter lim="800000"/>
            </a:ln>
          </p:spPr>
          <p:txBody>
            <a:bodyPr vert="horz" wrap="square" lIns="0" tIns="0" rIns="0" bIns="0" rtlCol="0">
              <a:noAutofit/>
            </a:bodyPr>
            <a:lstStyle/>
            <a:p>
              <a:pPr marL="111125" marR="0" lvl="0" indent="0" algn="l" defTabSz="914400" rtl="0" eaLnBrk="1" fontAlgn="auto" latinLnBrk="0" hangingPunct="1">
                <a:lnSpc>
                  <a:spcPct val="100000"/>
                </a:lnSpc>
                <a:spcBef>
                  <a:spcPts val="300"/>
                </a:spcBef>
                <a:spcAft>
                  <a:spcPts val="30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Arial"/>
                  <a:ea typeface="+mn-ea"/>
                  <a:cs typeface="+mn-cs"/>
                </a:rPr>
                <a:t>Market shaping (financial) incentives including PPM, Gavi AVMA, and other market shaping instruments to support economies of scale</a:t>
              </a:r>
            </a:p>
          </p:txBody>
        </p:sp>
        <p:cxnSp>
          <p:nvCxnSpPr>
            <p:cNvPr id="343" name="Straight Arrow Connector 342">
              <a:extLst>
                <a:ext uri="{FF2B5EF4-FFF2-40B4-BE49-F238E27FC236}">
                  <a16:creationId xmlns:a16="http://schemas.microsoft.com/office/drawing/2014/main" id="{C5222BCB-5810-8030-70C8-7C084DE750E5}"/>
                </a:ext>
              </a:extLst>
            </p:cNvPr>
            <p:cNvCxnSpPr>
              <a:cxnSpLocks/>
            </p:cNvCxnSpPr>
            <p:nvPr/>
          </p:nvCxnSpPr>
          <p:spPr>
            <a:xfrm>
              <a:off x="5008880" y="3638332"/>
              <a:ext cx="0" cy="1292662"/>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cxnSp>
        <p:nvCxnSpPr>
          <p:cNvPr id="473" name="Straight Arrow Connector 472">
            <a:extLst>
              <a:ext uri="{FF2B5EF4-FFF2-40B4-BE49-F238E27FC236}">
                <a16:creationId xmlns:a16="http://schemas.microsoft.com/office/drawing/2014/main" id="{293306C3-DA9A-49B7-6D41-3C885194E0D9}"/>
              </a:ext>
            </a:extLst>
          </p:cNvPr>
          <p:cNvCxnSpPr>
            <a:cxnSpLocks/>
          </p:cNvCxnSpPr>
          <p:nvPr/>
        </p:nvCxnSpPr>
        <p:spPr>
          <a:xfrm>
            <a:off x="5938839" y="2275206"/>
            <a:ext cx="553878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61" name="TextBox 460">
            <a:extLst>
              <a:ext uri="{FF2B5EF4-FFF2-40B4-BE49-F238E27FC236}">
                <a16:creationId xmlns:a16="http://schemas.microsoft.com/office/drawing/2014/main" id="{14C3DB53-D908-B0E0-4847-451B78AACDF9}"/>
              </a:ext>
            </a:extLst>
          </p:cNvPr>
          <p:cNvSpPr txBox="1"/>
          <p:nvPr/>
        </p:nvSpPr>
        <p:spPr>
          <a:xfrm rot="16200000">
            <a:off x="5310138" y="3806259"/>
            <a:ext cx="1671932" cy="215444"/>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Unit production costs</a:t>
            </a: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496" name="Right Triangle 495">
            <a:extLst>
              <a:ext uri="{FF2B5EF4-FFF2-40B4-BE49-F238E27FC236}">
                <a16:creationId xmlns:a16="http://schemas.microsoft.com/office/drawing/2014/main" id="{C7D696F7-CC1C-4A7F-6599-D9DC094FB240}"/>
              </a:ext>
            </a:extLst>
          </p:cNvPr>
          <p:cNvSpPr/>
          <p:nvPr/>
        </p:nvSpPr>
        <p:spPr>
          <a:xfrm>
            <a:off x="6721183" y="3226045"/>
            <a:ext cx="1975398" cy="1243284"/>
          </a:xfrm>
          <a:prstGeom prst="rtTriangle">
            <a:avLst/>
          </a:prstGeom>
          <a:pattFill prst="pct10">
            <a:fgClr>
              <a:schemeClr val="accent1">
                <a:lumMod val="60000"/>
                <a:lumOff val="40000"/>
              </a:schemeClr>
            </a:fgClr>
            <a:bgClr>
              <a:schemeClr val="bg1"/>
            </a:bgClr>
          </a:patt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97" name="Right Triangle 496">
            <a:extLst>
              <a:ext uri="{FF2B5EF4-FFF2-40B4-BE49-F238E27FC236}">
                <a16:creationId xmlns:a16="http://schemas.microsoft.com/office/drawing/2014/main" id="{B8FC8A17-3F80-1AE0-2C9B-94655EC00461}"/>
              </a:ext>
            </a:extLst>
          </p:cNvPr>
          <p:cNvSpPr/>
          <p:nvPr/>
        </p:nvSpPr>
        <p:spPr>
          <a:xfrm flipH="1" flipV="1">
            <a:off x="7238785" y="4469328"/>
            <a:ext cx="1540139" cy="139022"/>
          </a:xfrm>
          <a:prstGeom prst="rtTriangle">
            <a:avLst/>
          </a:prstGeom>
          <a:pattFill prst="pct10">
            <a:fgClr>
              <a:schemeClr val="accent1">
                <a:lumMod val="60000"/>
                <a:lumOff val="40000"/>
              </a:schemeClr>
            </a:fgClr>
            <a:bgClr>
              <a:schemeClr val="bg1"/>
            </a:bgClr>
          </a:patt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95" name="Freeform: Shape 494">
            <a:extLst>
              <a:ext uri="{FF2B5EF4-FFF2-40B4-BE49-F238E27FC236}">
                <a16:creationId xmlns:a16="http://schemas.microsoft.com/office/drawing/2014/main" id="{B36FD1BC-BF5D-E688-9D2A-A2006C9F2ADA}"/>
              </a:ext>
            </a:extLst>
          </p:cNvPr>
          <p:cNvSpPr/>
          <p:nvPr/>
        </p:nvSpPr>
        <p:spPr>
          <a:xfrm>
            <a:off x="6721184" y="3235461"/>
            <a:ext cx="2070123" cy="1329224"/>
          </a:xfrm>
          <a:custGeom>
            <a:avLst/>
            <a:gdLst>
              <a:gd name="connsiteX0" fmla="*/ 0 w 1843430"/>
              <a:gd name="connsiteY0" fmla="*/ 5173 h 1329224"/>
              <a:gd name="connsiteX1" fmla="*/ 1009498 w 1843430"/>
              <a:gd name="connsiteY1" fmla="*/ 202683 h 1329224"/>
              <a:gd name="connsiteX2" fmla="*/ 1843430 w 1843430"/>
              <a:gd name="connsiteY2" fmla="*/ 1329224 h 1329224"/>
            </a:gdLst>
            <a:ahLst/>
            <a:cxnLst>
              <a:cxn ang="0">
                <a:pos x="connsiteX0" y="connsiteY0"/>
              </a:cxn>
              <a:cxn ang="0">
                <a:pos x="connsiteX1" y="connsiteY1"/>
              </a:cxn>
              <a:cxn ang="0">
                <a:pos x="connsiteX2" y="connsiteY2"/>
              </a:cxn>
            </a:cxnLst>
            <a:rect l="l" t="t" r="r" b="b"/>
            <a:pathLst>
              <a:path w="1843430" h="1329224">
                <a:moveTo>
                  <a:pt x="0" y="5173"/>
                </a:moveTo>
                <a:cubicBezTo>
                  <a:pt x="351130" y="-6410"/>
                  <a:pt x="702260" y="-17992"/>
                  <a:pt x="1009498" y="202683"/>
                </a:cubicBezTo>
                <a:cubicBezTo>
                  <a:pt x="1316736" y="423358"/>
                  <a:pt x="1667865" y="1107330"/>
                  <a:pt x="1843430" y="1329224"/>
                </a:cubicBezTo>
              </a:path>
            </a:pathLst>
          </a:custGeom>
          <a:pattFill prst="pct10">
            <a:fgClr>
              <a:schemeClr val="accent1">
                <a:lumMod val="60000"/>
                <a:lumOff val="40000"/>
              </a:schemeClr>
            </a:fgClr>
            <a:bgClr>
              <a:schemeClr val="bg1"/>
            </a:bgClr>
          </a:pattFill>
          <a:ln w="190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339" name="Straight Arrow Connector 338">
            <a:extLst>
              <a:ext uri="{FF2B5EF4-FFF2-40B4-BE49-F238E27FC236}">
                <a16:creationId xmlns:a16="http://schemas.microsoft.com/office/drawing/2014/main" id="{81D22B95-60D6-E9DC-9533-1D57EC8AA29E}"/>
              </a:ext>
            </a:extLst>
          </p:cNvPr>
          <p:cNvCxnSpPr>
            <a:cxnSpLocks/>
            <a:stCxn id="337" idx="1"/>
          </p:cNvCxnSpPr>
          <p:nvPr/>
        </p:nvCxnSpPr>
        <p:spPr>
          <a:xfrm flipH="1">
            <a:off x="7980539" y="3638332"/>
            <a:ext cx="1411608" cy="324068"/>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604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grid with black text&#10;&#10;Description automatically generated">
            <a:extLst>
              <a:ext uri="{FF2B5EF4-FFF2-40B4-BE49-F238E27FC236}">
                <a16:creationId xmlns:a16="http://schemas.microsoft.com/office/drawing/2014/main" id="{86FFAE03-5923-DB38-BBD5-4DDF8E16D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614" y="2464265"/>
            <a:ext cx="8730364" cy="4155092"/>
          </a:xfrm>
          <a:prstGeom prst="rect">
            <a:avLst/>
          </a:prstGeom>
        </p:spPr>
      </p:pic>
      <p:sp>
        <p:nvSpPr>
          <p:cNvPr id="5" name="Title 4">
            <a:extLst>
              <a:ext uri="{FF2B5EF4-FFF2-40B4-BE49-F238E27FC236}">
                <a16:creationId xmlns:a16="http://schemas.microsoft.com/office/drawing/2014/main" id="{0E19C9A5-C939-E2C0-6189-61F6C795ADC0}"/>
              </a:ext>
            </a:extLst>
          </p:cNvPr>
          <p:cNvSpPr>
            <a:spLocks noGrp="1"/>
          </p:cNvSpPr>
          <p:nvPr>
            <p:ph type="title"/>
          </p:nvPr>
        </p:nvSpPr>
        <p:spPr>
          <a:xfrm>
            <a:off x="435429" y="1542466"/>
            <a:ext cx="11669485" cy="731520"/>
          </a:xfrm>
        </p:spPr>
        <p:txBody>
          <a:bodyPr/>
          <a:lstStyle/>
          <a:p>
            <a:r>
              <a:rPr lang="en-US" dirty="0">
                <a:effectLst/>
                <a:latin typeface="Arial" panose="020B0604020202020204" pitchFamily="34" charset="0"/>
              </a:rPr>
              <a:t>Establishment of </a:t>
            </a:r>
            <a:r>
              <a:rPr lang="en-US" dirty="0">
                <a:latin typeface="Arial" panose="020B0604020202020204" pitchFamily="34" charset="0"/>
              </a:rPr>
              <a:t>A</a:t>
            </a:r>
            <a:r>
              <a:rPr lang="en-US" dirty="0">
                <a:effectLst/>
                <a:latin typeface="Arial" panose="020B0604020202020204" pitchFamily="34" charset="0"/>
              </a:rPr>
              <a:t>PPM through a phased approach  with increasing scale and complexity </a:t>
            </a:r>
            <a:endParaRPr lang="en-US" dirty="0"/>
          </a:p>
        </p:txBody>
      </p:sp>
    </p:spTree>
    <p:extLst>
      <p:ext uri="{BB962C8B-B14F-4D97-AF65-F5344CB8AC3E}">
        <p14:creationId xmlns:p14="http://schemas.microsoft.com/office/powerpoint/2010/main" val="348791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52928-0B2B-D89B-F4E8-5CCA3079E5C6}"/>
              </a:ext>
            </a:extLst>
          </p:cNvPr>
          <p:cNvSpPr>
            <a:spLocks noGrp="1"/>
          </p:cNvSpPr>
          <p:nvPr>
            <p:ph type="title"/>
          </p:nvPr>
        </p:nvSpPr>
        <p:spPr>
          <a:xfrm>
            <a:off x="641633" y="1211435"/>
            <a:ext cx="10962537" cy="769441"/>
          </a:xfrm>
        </p:spPr>
        <p:txBody>
          <a:bodyPr/>
          <a:lstStyle/>
          <a:p>
            <a:pPr marR="0" lvl="0">
              <a:lnSpc>
                <a:spcPct val="115000"/>
              </a:lnSpc>
              <a:spcBef>
                <a:spcPts val="1200"/>
              </a:spcBef>
              <a:spcAft>
                <a:spcPts val="0"/>
              </a:spcAft>
            </a:pPr>
            <a:r>
              <a:rPr lang="en-GB" sz="2400" b="1" kern="0" dirty="0">
                <a:effectLst/>
                <a:latin typeface="Arial" panose="020B0604020202020204" pitchFamily="34" charset="0"/>
                <a:ea typeface="DengXian Light" panose="02010600030101010101" pitchFamily="2" charset="-122"/>
                <a:cs typeface="Times New Roman" panose="02020603050405020304" pitchFamily="18" charset="0"/>
              </a:rPr>
              <a:t> Partnership Engagements </a:t>
            </a:r>
            <a:endParaRPr lang="en-US" sz="2400" b="1" kern="0" dirty="0">
              <a:effectLst/>
              <a:latin typeface="Calibri Light" panose="020F0302020204030204" pitchFamily="34" charset="0"/>
              <a:ea typeface="DengXian Light" panose="02010600030101010101" pitchFamily="2" charset="-122"/>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FE8C212-A0C8-2F6F-0D8F-CDB4E8679366}"/>
              </a:ext>
            </a:extLst>
          </p:cNvPr>
          <p:cNvGraphicFramePr>
            <a:graphicFrameLocks noGrp="1"/>
          </p:cNvGraphicFramePr>
          <p:nvPr>
            <p:extLst>
              <p:ext uri="{D42A27DB-BD31-4B8C-83A1-F6EECF244321}">
                <p14:modId xmlns:p14="http://schemas.microsoft.com/office/powerpoint/2010/main" val="4249948998"/>
              </p:ext>
            </p:extLst>
          </p:nvPr>
        </p:nvGraphicFramePr>
        <p:xfrm>
          <a:off x="758372" y="2134809"/>
          <a:ext cx="8128000" cy="3865880"/>
        </p:xfrm>
        <a:graphic>
          <a:graphicData uri="http://schemas.openxmlformats.org/drawingml/2006/table">
            <a:tbl>
              <a:tblPr firstRow="1" bandRow="1">
                <a:tableStyleId>{5C22544A-7EE6-4342-B048-85BDC9FD1C3A}</a:tableStyleId>
              </a:tblPr>
              <a:tblGrid>
                <a:gridCol w="2333171">
                  <a:extLst>
                    <a:ext uri="{9D8B030D-6E8A-4147-A177-3AD203B41FA5}">
                      <a16:colId xmlns:a16="http://schemas.microsoft.com/office/drawing/2014/main" val="598479129"/>
                    </a:ext>
                  </a:extLst>
                </a:gridCol>
                <a:gridCol w="5794829">
                  <a:extLst>
                    <a:ext uri="{9D8B030D-6E8A-4147-A177-3AD203B41FA5}">
                      <a16:colId xmlns:a16="http://schemas.microsoft.com/office/drawing/2014/main" val="3529033347"/>
                    </a:ext>
                  </a:extLst>
                </a:gridCol>
              </a:tblGrid>
              <a:tr h="370840">
                <a:tc>
                  <a:txBody>
                    <a:bodyPr/>
                    <a:lstStyle/>
                    <a:p>
                      <a:r>
                        <a:rPr lang="en-US" dirty="0"/>
                        <a:t>Partner</a:t>
                      </a:r>
                    </a:p>
                  </a:txBody>
                  <a:tcPr/>
                </a:tc>
                <a:tc>
                  <a:txBody>
                    <a:bodyPr/>
                    <a:lstStyle/>
                    <a:p>
                      <a:r>
                        <a:rPr lang="en-US" dirty="0"/>
                        <a:t> Areas of collaboration</a:t>
                      </a:r>
                    </a:p>
                  </a:txBody>
                  <a:tcPr/>
                </a:tc>
                <a:extLst>
                  <a:ext uri="{0D108BD9-81ED-4DB2-BD59-A6C34878D82A}">
                    <a16:rowId xmlns:a16="http://schemas.microsoft.com/office/drawing/2014/main" val="3231660279"/>
                  </a:ext>
                </a:extLst>
              </a:tr>
              <a:tr h="370840">
                <a:tc>
                  <a:txBody>
                    <a:bodyPr/>
                    <a:lstStyle/>
                    <a:p>
                      <a:r>
                        <a:rPr lang="en-US" dirty="0"/>
                        <a:t>UNICEF</a:t>
                      </a:r>
                    </a:p>
                  </a:txBody>
                  <a:tcPr/>
                </a:tc>
                <a:tc>
                  <a:txBody>
                    <a:bodyPr/>
                    <a:lstStyle/>
                    <a:p>
                      <a:r>
                        <a:rPr lang="en-US" dirty="0"/>
                        <a:t>Expertise, strategic implementation partnership</a:t>
                      </a:r>
                    </a:p>
                  </a:txBody>
                  <a:tcPr/>
                </a:tc>
                <a:extLst>
                  <a:ext uri="{0D108BD9-81ED-4DB2-BD59-A6C34878D82A}">
                    <a16:rowId xmlns:a16="http://schemas.microsoft.com/office/drawing/2014/main" val="3653290293"/>
                  </a:ext>
                </a:extLst>
              </a:tr>
              <a:tr h="370840">
                <a:tc>
                  <a:txBody>
                    <a:bodyPr/>
                    <a:lstStyle/>
                    <a:p>
                      <a:r>
                        <a:rPr lang="en-US" dirty="0"/>
                        <a:t>UNECA</a:t>
                      </a:r>
                    </a:p>
                  </a:txBody>
                  <a:tcPr/>
                </a:tc>
                <a:tc>
                  <a:txBody>
                    <a:bodyPr/>
                    <a:lstStyle/>
                    <a:p>
                      <a:r>
                        <a:rPr lang="en-US" dirty="0"/>
                        <a:t>Expertise, Pilot CPPM</a:t>
                      </a:r>
                    </a:p>
                  </a:txBody>
                  <a:tcPr/>
                </a:tc>
                <a:extLst>
                  <a:ext uri="{0D108BD9-81ED-4DB2-BD59-A6C34878D82A}">
                    <a16:rowId xmlns:a16="http://schemas.microsoft.com/office/drawing/2014/main" val="1830979493"/>
                  </a:ext>
                </a:extLst>
              </a:tr>
              <a:tr h="370840">
                <a:tc>
                  <a:txBody>
                    <a:bodyPr/>
                    <a:lstStyle/>
                    <a:p>
                      <a:r>
                        <a:rPr lang="en-US" dirty="0"/>
                        <a:t>WHO </a:t>
                      </a:r>
                    </a:p>
                  </a:txBody>
                  <a:tcPr/>
                </a:tc>
                <a:tc>
                  <a:txBody>
                    <a:bodyPr/>
                    <a:lstStyle/>
                    <a:p>
                      <a:r>
                        <a:rPr lang="en-US" dirty="0"/>
                        <a:t>Local production, WHO PQ , Quality Assurance</a:t>
                      </a:r>
                    </a:p>
                  </a:txBody>
                  <a:tcPr/>
                </a:tc>
                <a:extLst>
                  <a:ext uri="{0D108BD9-81ED-4DB2-BD59-A6C34878D82A}">
                    <a16:rowId xmlns:a16="http://schemas.microsoft.com/office/drawing/2014/main" val="3753435266"/>
                  </a:ext>
                </a:extLst>
              </a:tr>
              <a:tr h="370840">
                <a:tc>
                  <a:txBody>
                    <a:bodyPr/>
                    <a:lstStyle/>
                    <a:p>
                      <a:r>
                        <a:rPr lang="en-US" dirty="0" err="1"/>
                        <a:t>Afrixem</a:t>
                      </a:r>
                      <a:r>
                        <a:rPr lang="en-US" dirty="0"/>
                        <a:t> Bank</a:t>
                      </a:r>
                    </a:p>
                  </a:txBody>
                  <a:tcPr/>
                </a:tc>
                <a:tc>
                  <a:txBody>
                    <a:bodyPr/>
                    <a:lstStyle/>
                    <a:p>
                      <a:r>
                        <a:rPr lang="en-US" dirty="0"/>
                        <a:t>Strategic partnership – design and implementation</a:t>
                      </a:r>
                    </a:p>
                  </a:txBody>
                  <a:tcPr/>
                </a:tc>
                <a:extLst>
                  <a:ext uri="{0D108BD9-81ED-4DB2-BD59-A6C34878D82A}">
                    <a16:rowId xmlns:a16="http://schemas.microsoft.com/office/drawing/2014/main" val="2688006117"/>
                  </a:ext>
                </a:extLst>
              </a:tr>
              <a:tr h="223763">
                <a:tc>
                  <a:txBody>
                    <a:bodyPr/>
                    <a:lstStyle/>
                    <a:p>
                      <a:r>
                        <a:rPr lang="en-US" dirty="0"/>
                        <a:t>AfDB</a:t>
                      </a:r>
                    </a:p>
                  </a:txBody>
                  <a:tcPr/>
                </a:tc>
                <a:tc>
                  <a:txBody>
                    <a:bodyPr/>
                    <a:lstStyle/>
                    <a:p>
                      <a:r>
                        <a:rPr lang="en-US" dirty="0"/>
                        <a:t>Financing </a:t>
                      </a:r>
                    </a:p>
                  </a:txBody>
                  <a:tcPr/>
                </a:tc>
                <a:extLst>
                  <a:ext uri="{0D108BD9-81ED-4DB2-BD59-A6C34878D82A}">
                    <a16:rowId xmlns:a16="http://schemas.microsoft.com/office/drawing/2014/main" val="1084129682"/>
                  </a:ext>
                </a:extLst>
              </a:tr>
              <a:tr h="223763">
                <a:tc>
                  <a:txBody>
                    <a:bodyPr/>
                    <a:lstStyle/>
                    <a:p>
                      <a:r>
                        <a:rPr lang="en-US" dirty="0" err="1"/>
                        <a:t>AfCFTA</a:t>
                      </a:r>
                      <a:endParaRPr lang="en-US" dirty="0"/>
                    </a:p>
                  </a:txBody>
                  <a:tcPr/>
                </a:tc>
                <a:tc>
                  <a:txBody>
                    <a:bodyPr/>
                    <a:lstStyle/>
                    <a:p>
                      <a:r>
                        <a:rPr lang="en-US" dirty="0"/>
                        <a:t>Trade facilitation – implementation of harmonized standards</a:t>
                      </a:r>
                    </a:p>
                  </a:txBody>
                  <a:tcPr/>
                </a:tc>
                <a:extLst>
                  <a:ext uri="{0D108BD9-81ED-4DB2-BD59-A6C34878D82A}">
                    <a16:rowId xmlns:a16="http://schemas.microsoft.com/office/drawing/2014/main" val="122687800"/>
                  </a:ext>
                </a:extLst>
              </a:tr>
              <a:tr h="223763">
                <a:tc>
                  <a:txBody>
                    <a:bodyPr/>
                    <a:lstStyle/>
                    <a:p>
                      <a:r>
                        <a:rPr lang="en-US" dirty="0"/>
                        <a:t>Gavi</a:t>
                      </a:r>
                    </a:p>
                  </a:txBody>
                  <a:tcPr/>
                </a:tc>
                <a:tc>
                  <a:txBody>
                    <a:bodyPr/>
                    <a:lstStyle/>
                    <a:p>
                      <a:r>
                        <a:rPr lang="en-US" dirty="0"/>
                        <a:t>AVMA and linkage to </a:t>
                      </a:r>
                      <a:r>
                        <a:rPr lang="en-US" dirty="0" err="1"/>
                        <a:t>AfPPM</a:t>
                      </a:r>
                      <a:endParaRPr lang="en-US" dirty="0"/>
                    </a:p>
                  </a:txBody>
                  <a:tcPr/>
                </a:tc>
                <a:extLst>
                  <a:ext uri="{0D108BD9-81ED-4DB2-BD59-A6C34878D82A}">
                    <a16:rowId xmlns:a16="http://schemas.microsoft.com/office/drawing/2014/main" val="3728144555"/>
                  </a:ext>
                </a:extLst>
              </a:tr>
              <a:tr h="223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CHAI &amp; PATH</a:t>
                      </a:r>
                    </a:p>
                    <a:p>
                      <a:endParaRPr lang="en-US" dirty="0"/>
                    </a:p>
                  </a:txBody>
                  <a:tcPr/>
                </a:tc>
                <a:tc>
                  <a:txBody>
                    <a:bodyPr/>
                    <a:lstStyle/>
                    <a:p>
                      <a:r>
                        <a:rPr lang="en-US" dirty="0"/>
                        <a:t>Selected vaccine antigen roadmaps (route to market)</a:t>
                      </a:r>
                    </a:p>
                  </a:txBody>
                  <a:tcPr/>
                </a:tc>
                <a:extLst>
                  <a:ext uri="{0D108BD9-81ED-4DB2-BD59-A6C34878D82A}">
                    <a16:rowId xmlns:a16="http://schemas.microsoft.com/office/drawing/2014/main" val="1783571096"/>
                  </a:ext>
                </a:extLst>
              </a:tr>
            </a:tbl>
          </a:graphicData>
        </a:graphic>
      </p:graphicFrame>
    </p:spTree>
    <p:extLst>
      <p:ext uri="{BB962C8B-B14F-4D97-AF65-F5344CB8AC3E}">
        <p14:creationId xmlns:p14="http://schemas.microsoft.com/office/powerpoint/2010/main" val="104745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E49A-C151-B4D6-184B-AB0D5CABE55A}"/>
              </a:ext>
            </a:extLst>
          </p:cNvPr>
          <p:cNvSpPr>
            <a:spLocks noGrp="1"/>
          </p:cNvSpPr>
          <p:nvPr>
            <p:ph type="title"/>
          </p:nvPr>
        </p:nvSpPr>
        <p:spPr>
          <a:xfrm>
            <a:off x="6096000" y="4972050"/>
            <a:ext cx="7918704" cy="731520"/>
          </a:xfrm>
        </p:spPr>
        <p:txBody>
          <a:bodyPr/>
          <a:lstStyle/>
          <a:p>
            <a:r>
              <a:rPr lang="en-US" dirty="0"/>
              <a:t>Thank you!</a:t>
            </a:r>
            <a:endParaRPr lang="en-DK" dirty="0"/>
          </a:p>
        </p:txBody>
      </p:sp>
      <p:sp>
        <p:nvSpPr>
          <p:cNvPr id="4" name="Text Placeholder 3">
            <a:extLst>
              <a:ext uri="{FF2B5EF4-FFF2-40B4-BE49-F238E27FC236}">
                <a16:creationId xmlns:a16="http://schemas.microsoft.com/office/drawing/2014/main" id="{E31B696C-39AF-8A5E-8E6B-90EC158AB749}"/>
              </a:ext>
            </a:extLst>
          </p:cNvPr>
          <p:cNvSpPr>
            <a:spLocks noGrp="1"/>
          </p:cNvSpPr>
          <p:nvPr>
            <p:ph type="body" sz="quarter" idx="10"/>
          </p:nvPr>
        </p:nvSpPr>
        <p:spPr/>
        <p:txBody>
          <a:bodyPr/>
          <a:lstStyle/>
          <a:p>
            <a:endParaRPr lang="en-DK"/>
          </a:p>
        </p:txBody>
      </p:sp>
      <p:pic>
        <p:nvPicPr>
          <p:cNvPr id="12" name="Graphic 11" descr="Aspiration outline">
            <a:extLst>
              <a:ext uri="{FF2B5EF4-FFF2-40B4-BE49-F238E27FC236}">
                <a16:creationId xmlns:a16="http://schemas.microsoft.com/office/drawing/2014/main" id="{9E78B856-FBD7-0CC2-5933-42DA8EC4FB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09891" y="5408096"/>
            <a:ext cx="914400" cy="914400"/>
          </a:xfrm>
          <a:prstGeom prst="rect">
            <a:avLst/>
          </a:prstGeom>
        </p:spPr>
      </p:pic>
    </p:spTree>
    <p:extLst>
      <p:ext uri="{BB962C8B-B14F-4D97-AF65-F5344CB8AC3E}">
        <p14:creationId xmlns:p14="http://schemas.microsoft.com/office/powerpoint/2010/main" val="4085437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B6630D7-866F-4D2D-92E3-950655A74FAE}"/>
              </a:ext>
            </a:extLst>
          </p:cNvPr>
          <p:cNvGrpSpPr/>
          <p:nvPr/>
        </p:nvGrpSpPr>
        <p:grpSpPr>
          <a:xfrm>
            <a:off x="2008562" y="1589105"/>
            <a:ext cx="7907178" cy="2148505"/>
            <a:chOff x="2174380" y="1600761"/>
            <a:chExt cx="7907178" cy="2148505"/>
          </a:xfrm>
        </p:grpSpPr>
        <p:sp>
          <p:nvSpPr>
            <p:cNvPr id="4" name="Freeform 2">
              <a:extLst>
                <a:ext uri="{FF2B5EF4-FFF2-40B4-BE49-F238E27FC236}">
                  <a16:creationId xmlns:a16="http://schemas.microsoft.com/office/drawing/2014/main" id="{A8F602CC-AD72-2D51-3F79-32F775E49796}"/>
                </a:ext>
              </a:extLst>
            </p:cNvPr>
            <p:cNvSpPr>
              <a:spLocks noChangeArrowheads="1"/>
            </p:cNvSpPr>
            <p:nvPr/>
          </p:nvSpPr>
          <p:spPr bwMode="auto">
            <a:xfrm>
              <a:off x="3300891" y="2386660"/>
              <a:ext cx="1705349" cy="1360045"/>
            </a:xfrm>
            <a:custGeom>
              <a:avLst/>
              <a:gdLst>
                <a:gd name="T0" fmla="*/ 3009 w 3372"/>
                <a:gd name="T1" fmla="*/ 894 h 2885"/>
                <a:gd name="T2" fmla="*/ 3018 w 3372"/>
                <a:gd name="T3" fmla="*/ 832 h 2885"/>
                <a:gd name="T4" fmla="*/ 3020 w 3372"/>
                <a:gd name="T5" fmla="*/ 827 h 2885"/>
                <a:gd name="T6" fmla="*/ 3103 w 3372"/>
                <a:gd name="T7" fmla="*/ 774 h 2885"/>
                <a:gd name="T8" fmla="*/ 3206 w 3372"/>
                <a:gd name="T9" fmla="*/ 761 h 2885"/>
                <a:gd name="T10" fmla="*/ 3284 w 3372"/>
                <a:gd name="T11" fmla="*/ 732 h 2885"/>
                <a:gd name="T12" fmla="*/ 3292 w 3372"/>
                <a:gd name="T13" fmla="*/ 726 h 2885"/>
                <a:gd name="T14" fmla="*/ 3346 w 3372"/>
                <a:gd name="T15" fmla="*/ 671 h 2885"/>
                <a:gd name="T16" fmla="*/ 3349 w 3372"/>
                <a:gd name="T17" fmla="*/ 665 h 2885"/>
                <a:gd name="T18" fmla="*/ 3352 w 3372"/>
                <a:gd name="T19" fmla="*/ 659 h 2885"/>
                <a:gd name="T20" fmla="*/ 3354 w 3372"/>
                <a:gd name="T21" fmla="*/ 655 h 2885"/>
                <a:gd name="T22" fmla="*/ 3355 w 3372"/>
                <a:gd name="T23" fmla="*/ 653 h 2885"/>
                <a:gd name="T24" fmla="*/ 3364 w 3372"/>
                <a:gd name="T25" fmla="*/ 622 h 2885"/>
                <a:gd name="T26" fmla="*/ 3331 w 3372"/>
                <a:gd name="T27" fmla="*/ 477 h 2885"/>
                <a:gd name="T28" fmla="*/ 3211 w 3372"/>
                <a:gd name="T29" fmla="*/ 373 h 2885"/>
                <a:gd name="T30" fmla="*/ 3138 w 3372"/>
                <a:gd name="T31" fmla="*/ 370 h 2885"/>
                <a:gd name="T32" fmla="*/ 3088 w 3372"/>
                <a:gd name="T33" fmla="*/ 390 h 2885"/>
                <a:gd name="T34" fmla="*/ 2960 w 3372"/>
                <a:gd name="T35" fmla="*/ 527 h 2885"/>
                <a:gd name="T36" fmla="*/ 2873 w 3372"/>
                <a:gd name="T37" fmla="*/ 572 h 2885"/>
                <a:gd name="T38" fmla="*/ 2867 w 3372"/>
                <a:gd name="T39" fmla="*/ 571 h 2885"/>
                <a:gd name="T40" fmla="*/ 2818 w 3372"/>
                <a:gd name="T41" fmla="*/ 554 h 2885"/>
                <a:gd name="T42" fmla="*/ 2813 w 3372"/>
                <a:gd name="T43" fmla="*/ 549 h 2885"/>
                <a:gd name="T44" fmla="*/ 2812 w 3372"/>
                <a:gd name="T45" fmla="*/ 546 h 2885"/>
                <a:gd name="T46" fmla="*/ 2805 w 3372"/>
                <a:gd name="T47" fmla="*/ 541 h 2885"/>
                <a:gd name="T48" fmla="*/ 2492 w 3372"/>
                <a:gd name="T49" fmla="*/ 0 h 2885"/>
                <a:gd name="T50" fmla="*/ 521 w 3372"/>
                <a:gd name="T51" fmla="*/ 541 h 2885"/>
                <a:gd name="T52" fmla="*/ 527 w 3372"/>
                <a:gd name="T53" fmla="*/ 581 h 2885"/>
                <a:gd name="T54" fmla="*/ 528 w 3372"/>
                <a:gd name="T55" fmla="*/ 582 h 2885"/>
                <a:gd name="T56" fmla="*/ 529 w 3372"/>
                <a:gd name="T57" fmla="*/ 585 h 2885"/>
                <a:gd name="T58" fmla="*/ 587 w 3372"/>
                <a:gd name="T59" fmla="*/ 622 h 2885"/>
                <a:gd name="T60" fmla="*/ 786 w 3372"/>
                <a:gd name="T61" fmla="*/ 668 h 2885"/>
                <a:gd name="T62" fmla="*/ 836 w 3372"/>
                <a:gd name="T63" fmla="*/ 708 h 2885"/>
                <a:gd name="T64" fmla="*/ 878 w 3372"/>
                <a:gd name="T65" fmla="*/ 787 h 2885"/>
                <a:gd name="T66" fmla="*/ 845 w 3372"/>
                <a:gd name="T67" fmla="*/ 968 h 2885"/>
                <a:gd name="T68" fmla="*/ 719 w 3372"/>
                <a:gd name="T69" fmla="*/ 1084 h 2885"/>
                <a:gd name="T70" fmla="*/ 677 w 3372"/>
                <a:gd name="T71" fmla="*/ 1095 h 2885"/>
                <a:gd name="T72" fmla="*/ 672 w 3372"/>
                <a:gd name="T73" fmla="*/ 1095 h 2885"/>
                <a:gd name="T74" fmla="*/ 671 w 3372"/>
                <a:gd name="T75" fmla="*/ 1095 h 2885"/>
                <a:gd name="T76" fmla="*/ 663 w 3372"/>
                <a:gd name="T77" fmla="*/ 1096 h 2885"/>
                <a:gd name="T78" fmla="*/ 656 w 3372"/>
                <a:gd name="T79" fmla="*/ 1096 h 2885"/>
                <a:gd name="T80" fmla="*/ 565 w 3372"/>
                <a:gd name="T81" fmla="*/ 1073 h 2885"/>
                <a:gd name="T82" fmla="*/ 556 w 3372"/>
                <a:gd name="T83" fmla="*/ 1068 h 2885"/>
                <a:gd name="T84" fmla="*/ 414 w 3372"/>
                <a:gd name="T85" fmla="*/ 922 h 2885"/>
                <a:gd name="T86" fmla="*/ 351 w 3372"/>
                <a:gd name="T87" fmla="*/ 891 h 2885"/>
                <a:gd name="T88" fmla="*/ 309 w 3372"/>
                <a:gd name="T89" fmla="*/ 907 h 2885"/>
                <a:gd name="T90" fmla="*/ 833 w 3372"/>
                <a:gd name="T91" fmla="*/ 2884 h 2885"/>
                <a:gd name="T92" fmla="*/ 3326 w 3372"/>
                <a:gd name="T93" fmla="*/ 1446 h 2885"/>
                <a:gd name="T94" fmla="*/ 3010 w 3372"/>
                <a:gd name="T95" fmla="*/ 899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2" h="2885">
                  <a:moveTo>
                    <a:pt x="3009" y="894"/>
                  </a:moveTo>
                  <a:lnTo>
                    <a:pt x="3009" y="894"/>
                  </a:lnTo>
                  <a:cubicBezTo>
                    <a:pt x="3005" y="873"/>
                    <a:pt x="3008" y="852"/>
                    <a:pt x="3017" y="833"/>
                  </a:cubicBezTo>
                  <a:lnTo>
                    <a:pt x="3018" y="832"/>
                  </a:lnTo>
                  <a:lnTo>
                    <a:pt x="3018" y="832"/>
                  </a:lnTo>
                  <a:cubicBezTo>
                    <a:pt x="3018" y="830"/>
                    <a:pt x="3019" y="828"/>
                    <a:pt x="3020" y="827"/>
                  </a:cubicBezTo>
                  <a:lnTo>
                    <a:pt x="3020" y="827"/>
                  </a:lnTo>
                  <a:cubicBezTo>
                    <a:pt x="3037" y="796"/>
                    <a:pt x="3068" y="776"/>
                    <a:pt x="3103" y="774"/>
                  </a:cubicBezTo>
                  <a:lnTo>
                    <a:pt x="3103" y="774"/>
                  </a:lnTo>
                  <a:cubicBezTo>
                    <a:pt x="3140" y="772"/>
                    <a:pt x="3175" y="768"/>
                    <a:pt x="3206" y="761"/>
                  </a:cubicBezTo>
                  <a:lnTo>
                    <a:pt x="3206" y="761"/>
                  </a:lnTo>
                  <a:cubicBezTo>
                    <a:pt x="3237" y="753"/>
                    <a:pt x="3264" y="743"/>
                    <a:pt x="3284" y="732"/>
                  </a:cubicBezTo>
                  <a:lnTo>
                    <a:pt x="3284" y="732"/>
                  </a:lnTo>
                  <a:cubicBezTo>
                    <a:pt x="3287" y="730"/>
                    <a:pt x="3290" y="728"/>
                    <a:pt x="3292" y="726"/>
                  </a:cubicBezTo>
                  <a:lnTo>
                    <a:pt x="3292" y="726"/>
                  </a:lnTo>
                  <a:cubicBezTo>
                    <a:pt x="3316" y="711"/>
                    <a:pt x="3334" y="693"/>
                    <a:pt x="3346" y="671"/>
                  </a:cubicBezTo>
                  <a:lnTo>
                    <a:pt x="3346" y="671"/>
                  </a:lnTo>
                  <a:cubicBezTo>
                    <a:pt x="3347" y="669"/>
                    <a:pt x="3348" y="668"/>
                    <a:pt x="3349" y="665"/>
                  </a:cubicBezTo>
                  <a:lnTo>
                    <a:pt x="3352" y="659"/>
                  </a:lnTo>
                  <a:lnTo>
                    <a:pt x="3352" y="659"/>
                  </a:lnTo>
                  <a:cubicBezTo>
                    <a:pt x="3353" y="658"/>
                    <a:pt x="3353" y="657"/>
                    <a:pt x="3354" y="655"/>
                  </a:cubicBezTo>
                  <a:lnTo>
                    <a:pt x="3354" y="655"/>
                  </a:lnTo>
                  <a:lnTo>
                    <a:pt x="3355" y="653"/>
                  </a:lnTo>
                  <a:lnTo>
                    <a:pt x="3355" y="653"/>
                  </a:lnTo>
                  <a:cubicBezTo>
                    <a:pt x="3359" y="644"/>
                    <a:pt x="3362" y="633"/>
                    <a:pt x="3364" y="622"/>
                  </a:cubicBezTo>
                  <a:lnTo>
                    <a:pt x="3364" y="622"/>
                  </a:lnTo>
                  <a:cubicBezTo>
                    <a:pt x="3371" y="578"/>
                    <a:pt x="3359" y="526"/>
                    <a:pt x="3331" y="477"/>
                  </a:cubicBezTo>
                  <a:lnTo>
                    <a:pt x="3331" y="477"/>
                  </a:lnTo>
                  <a:cubicBezTo>
                    <a:pt x="3299" y="422"/>
                    <a:pt x="3257" y="386"/>
                    <a:pt x="3211" y="373"/>
                  </a:cubicBezTo>
                  <a:lnTo>
                    <a:pt x="3211" y="373"/>
                  </a:lnTo>
                  <a:cubicBezTo>
                    <a:pt x="3187" y="365"/>
                    <a:pt x="3162" y="365"/>
                    <a:pt x="3138" y="370"/>
                  </a:cubicBezTo>
                  <a:lnTo>
                    <a:pt x="3138" y="370"/>
                  </a:lnTo>
                  <a:cubicBezTo>
                    <a:pt x="3120" y="374"/>
                    <a:pt x="3104" y="381"/>
                    <a:pt x="3088" y="390"/>
                  </a:cubicBezTo>
                  <a:lnTo>
                    <a:pt x="3088" y="390"/>
                  </a:lnTo>
                  <a:cubicBezTo>
                    <a:pt x="3048" y="412"/>
                    <a:pt x="3001" y="464"/>
                    <a:pt x="2960" y="527"/>
                  </a:cubicBezTo>
                  <a:lnTo>
                    <a:pt x="2960" y="527"/>
                  </a:lnTo>
                  <a:cubicBezTo>
                    <a:pt x="2941" y="556"/>
                    <a:pt x="2908" y="573"/>
                    <a:pt x="2873" y="572"/>
                  </a:cubicBezTo>
                  <a:lnTo>
                    <a:pt x="2873" y="572"/>
                  </a:lnTo>
                  <a:cubicBezTo>
                    <a:pt x="2872" y="572"/>
                    <a:pt x="2870" y="572"/>
                    <a:pt x="2868" y="572"/>
                  </a:cubicBezTo>
                  <a:lnTo>
                    <a:pt x="2867" y="571"/>
                  </a:lnTo>
                  <a:lnTo>
                    <a:pt x="2867" y="571"/>
                  </a:lnTo>
                  <a:cubicBezTo>
                    <a:pt x="2849" y="570"/>
                    <a:pt x="2832" y="564"/>
                    <a:pt x="2818" y="554"/>
                  </a:cubicBezTo>
                  <a:lnTo>
                    <a:pt x="2818" y="554"/>
                  </a:lnTo>
                  <a:cubicBezTo>
                    <a:pt x="2816" y="553"/>
                    <a:pt x="2814" y="551"/>
                    <a:pt x="2813" y="549"/>
                  </a:cubicBezTo>
                  <a:lnTo>
                    <a:pt x="2812" y="546"/>
                  </a:lnTo>
                  <a:lnTo>
                    <a:pt x="2812" y="546"/>
                  </a:lnTo>
                  <a:cubicBezTo>
                    <a:pt x="2809" y="544"/>
                    <a:pt x="2807" y="543"/>
                    <a:pt x="2805" y="541"/>
                  </a:cubicBezTo>
                  <a:lnTo>
                    <a:pt x="2805" y="541"/>
                  </a:lnTo>
                  <a:cubicBezTo>
                    <a:pt x="2804" y="540"/>
                    <a:pt x="2803" y="538"/>
                    <a:pt x="2802" y="537"/>
                  </a:cubicBezTo>
                  <a:lnTo>
                    <a:pt x="2492" y="0"/>
                  </a:lnTo>
                  <a:lnTo>
                    <a:pt x="832" y="1"/>
                  </a:lnTo>
                  <a:lnTo>
                    <a:pt x="521" y="541"/>
                  </a:lnTo>
                  <a:lnTo>
                    <a:pt x="521" y="541"/>
                  </a:lnTo>
                  <a:cubicBezTo>
                    <a:pt x="519" y="554"/>
                    <a:pt x="521" y="568"/>
                    <a:pt x="527" y="581"/>
                  </a:cubicBezTo>
                  <a:lnTo>
                    <a:pt x="528" y="582"/>
                  </a:lnTo>
                  <a:lnTo>
                    <a:pt x="528" y="582"/>
                  </a:lnTo>
                  <a:cubicBezTo>
                    <a:pt x="528" y="584"/>
                    <a:pt x="529" y="584"/>
                    <a:pt x="529" y="585"/>
                  </a:cubicBezTo>
                  <a:lnTo>
                    <a:pt x="529" y="585"/>
                  </a:lnTo>
                  <a:cubicBezTo>
                    <a:pt x="541" y="607"/>
                    <a:pt x="562" y="620"/>
                    <a:pt x="587" y="622"/>
                  </a:cubicBezTo>
                  <a:lnTo>
                    <a:pt x="587" y="622"/>
                  </a:lnTo>
                  <a:cubicBezTo>
                    <a:pt x="668" y="626"/>
                    <a:pt x="743" y="644"/>
                    <a:pt x="786" y="668"/>
                  </a:cubicBezTo>
                  <a:lnTo>
                    <a:pt x="786" y="668"/>
                  </a:lnTo>
                  <a:cubicBezTo>
                    <a:pt x="805" y="680"/>
                    <a:pt x="822" y="693"/>
                    <a:pt x="836" y="708"/>
                  </a:cubicBezTo>
                  <a:lnTo>
                    <a:pt x="836" y="708"/>
                  </a:lnTo>
                  <a:cubicBezTo>
                    <a:pt x="857" y="731"/>
                    <a:pt x="871" y="757"/>
                    <a:pt x="878" y="787"/>
                  </a:cubicBezTo>
                  <a:lnTo>
                    <a:pt x="878" y="787"/>
                  </a:lnTo>
                  <a:cubicBezTo>
                    <a:pt x="892" y="843"/>
                    <a:pt x="881" y="906"/>
                    <a:pt x="845" y="968"/>
                  </a:cubicBezTo>
                  <a:lnTo>
                    <a:pt x="845" y="968"/>
                  </a:lnTo>
                  <a:cubicBezTo>
                    <a:pt x="813" y="1024"/>
                    <a:pt x="768" y="1066"/>
                    <a:pt x="719" y="1084"/>
                  </a:cubicBezTo>
                  <a:lnTo>
                    <a:pt x="719" y="1084"/>
                  </a:lnTo>
                  <a:cubicBezTo>
                    <a:pt x="706" y="1089"/>
                    <a:pt x="693" y="1093"/>
                    <a:pt x="680" y="1094"/>
                  </a:cubicBezTo>
                  <a:lnTo>
                    <a:pt x="677" y="1095"/>
                  </a:lnTo>
                  <a:lnTo>
                    <a:pt x="677" y="1095"/>
                  </a:lnTo>
                  <a:cubicBezTo>
                    <a:pt x="676" y="1095"/>
                    <a:pt x="674" y="1095"/>
                    <a:pt x="672" y="1095"/>
                  </a:cubicBezTo>
                  <a:lnTo>
                    <a:pt x="671" y="1095"/>
                  </a:lnTo>
                  <a:lnTo>
                    <a:pt x="671" y="1095"/>
                  </a:lnTo>
                  <a:cubicBezTo>
                    <a:pt x="669" y="1095"/>
                    <a:pt x="668" y="1095"/>
                    <a:pt x="667" y="1095"/>
                  </a:cubicBezTo>
                  <a:lnTo>
                    <a:pt x="663" y="1096"/>
                  </a:lnTo>
                  <a:lnTo>
                    <a:pt x="663" y="1096"/>
                  </a:lnTo>
                  <a:cubicBezTo>
                    <a:pt x="661" y="1096"/>
                    <a:pt x="658" y="1096"/>
                    <a:pt x="656" y="1096"/>
                  </a:cubicBezTo>
                  <a:lnTo>
                    <a:pt x="656" y="1096"/>
                  </a:lnTo>
                  <a:cubicBezTo>
                    <a:pt x="625" y="1096"/>
                    <a:pt x="595" y="1089"/>
                    <a:pt x="565" y="1073"/>
                  </a:cubicBezTo>
                  <a:lnTo>
                    <a:pt x="565" y="1073"/>
                  </a:lnTo>
                  <a:cubicBezTo>
                    <a:pt x="562" y="1072"/>
                    <a:pt x="559" y="1071"/>
                    <a:pt x="556" y="1068"/>
                  </a:cubicBezTo>
                  <a:lnTo>
                    <a:pt x="556" y="1068"/>
                  </a:lnTo>
                  <a:cubicBezTo>
                    <a:pt x="512" y="1043"/>
                    <a:pt x="458" y="989"/>
                    <a:pt x="414" y="922"/>
                  </a:cubicBezTo>
                  <a:lnTo>
                    <a:pt x="414" y="922"/>
                  </a:lnTo>
                  <a:cubicBezTo>
                    <a:pt x="400" y="902"/>
                    <a:pt x="376" y="890"/>
                    <a:pt x="351" y="891"/>
                  </a:cubicBezTo>
                  <a:lnTo>
                    <a:pt x="351" y="891"/>
                  </a:lnTo>
                  <a:cubicBezTo>
                    <a:pt x="336" y="891"/>
                    <a:pt x="321" y="897"/>
                    <a:pt x="309" y="907"/>
                  </a:cubicBezTo>
                  <a:lnTo>
                    <a:pt x="0" y="1443"/>
                  </a:lnTo>
                  <a:lnTo>
                    <a:pt x="833" y="2884"/>
                  </a:lnTo>
                  <a:lnTo>
                    <a:pt x="2497" y="2883"/>
                  </a:lnTo>
                  <a:lnTo>
                    <a:pt x="3326" y="1446"/>
                  </a:lnTo>
                  <a:lnTo>
                    <a:pt x="3010" y="899"/>
                  </a:lnTo>
                  <a:lnTo>
                    <a:pt x="3010" y="899"/>
                  </a:lnTo>
                  <a:cubicBezTo>
                    <a:pt x="3010" y="898"/>
                    <a:pt x="3009" y="895"/>
                    <a:pt x="3009" y="894"/>
                  </a:cubicBezTo>
                </a:path>
              </a:pathLst>
            </a:custGeom>
            <a:solidFill>
              <a:srgbClr val="054F35">
                <a:alpha val="50980"/>
              </a:srgbClr>
            </a:solidFill>
            <a:ln w="38100">
              <a:solidFill>
                <a:srgbClr val="32323A">
                  <a:alpha val="43000"/>
                </a:srgbClr>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3">
              <a:extLst>
                <a:ext uri="{FF2B5EF4-FFF2-40B4-BE49-F238E27FC236}">
                  <a16:creationId xmlns:a16="http://schemas.microsoft.com/office/drawing/2014/main" id="{F27DD69D-7C33-7E34-0D90-EA6D22891E75}"/>
                </a:ext>
              </a:extLst>
            </p:cNvPr>
            <p:cNvSpPr>
              <a:spLocks noChangeArrowheads="1"/>
            </p:cNvSpPr>
            <p:nvPr/>
          </p:nvSpPr>
          <p:spPr bwMode="auto">
            <a:xfrm>
              <a:off x="5841225" y="2389221"/>
              <a:ext cx="1703120" cy="1360045"/>
            </a:xfrm>
            <a:custGeom>
              <a:avLst/>
              <a:gdLst>
                <a:gd name="T0" fmla="*/ 520 w 3368"/>
                <a:gd name="T1" fmla="*/ 547 h 2885"/>
                <a:gd name="T2" fmla="*/ 527 w 3368"/>
                <a:gd name="T3" fmla="*/ 582 h 2885"/>
                <a:gd name="T4" fmla="*/ 585 w 3368"/>
                <a:gd name="T5" fmla="*/ 620 h 2885"/>
                <a:gd name="T6" fmla="*/ 698 w 3368"/>
                <a:gd name="T7" fmla="*/ 637 h 2885"/>
                <a:gd name="T8" fmla="*/ 783 w 3368"/>
                <a:gd name="T9" fmla="*/ 668 h 2885"/>
                <a:gd name="T10" fmla="*/ 833 w 3368"/>
                <a:gd name="T11" fmla="*/ 708 h 2885"/>
                <a:gd name="T12" fmla="*/ 876 w 3368"/>
                <a:gd name="T13" fmla="*/ 787 h 2885"/>
                <a:gd name="T14" fmla="*/ 842 w 3368"/>
                <a:gd name="T15" fmla="*/ 968 h 2885"/>
                <a:gd name="T16" fmla="*/ 716 w 3368"/>
                <a:gd name="T17" fmla="*/ 1084 h 2885"/>
                <a:gd name="T18" fmla="*/ 674 w 3368"/>
                <a:gd name="T19" fmla="*/ 1095 h 2885"/>
                <a:gd name="T20" fmla="*/ 669 w 3368"/>
                <a:gd name="T21" fmla="*/ 1095 h 2885"/>
                <a:gd name="T22" fmla="*/ 668 w 3368"/>
                <a:gd name="T23" fmla="*/ 1095 h 2885"/>
                <a:gd name="T24" fmla="*/ 660 w 3368"/>
                <a:gd name="T25" fmla="*/ 1096 h 2885"/>
                <a:gd name="T26" fmla="*/ 653 w 3368"/>
                <a:gd name="T27" fmla="*/ 1096 h 2885"/>
                <a:gd name="T28" fmla="*/ 562 w 3368"/>
                <a:gd name="T29" fmla="*/ 1073 h 2885"/>
                <a:gd name="T30" fmla="*/ 553 w 3368"/>
                <a:gd name="T31" fmla="*/ 1068 h 2885"/>
                <a:gd name="T32" fmla="*/ 411 w 3368"/>
                <a:gd name="T33" fmla="*/ 922 h 2885"/>
                <a:gd name="T34" fmla="*/ 348 w 3368"/>
                <a:gd name="T35" fmla="*/ 891 h 2885"/>
                <a:gd name="T36" fmla="*/ 315 w 3368"/>
                <a:gd name="T37" fmla="*/ 901 h 2885"/>
                <a:gd name="T38" fmla="*/ 830 w 3368"/>
                <a:gd name="T39" fmla="*/ 2884 h 2885"/>
                <a:gd name="T40" fmla="*/ 3321 w 3368"/>
                <a:gd name="T41" fmla="*/ 1448 h 2885"/>
                <a:gd name="T42" fmla="*/ 3006 w 3368"/>
                <a:gd name="T43" fmla="*/ 904 h 2885"/>
                <a:gd name="T44" fmla="*/ 3005 w 3368"/>
                <a:gd name="T45" fmla="*/ 899 h 2885"/>
                <a:gd name="T46" fmla="*/ 3014 w 3368"/>
                <a:gd name="T47" fmla="*/ 837 h 2885"/>
                <a:gd name="T48" fmla="*/ 3015 w 3368"/>
                <a:gd name="T49" fmla="*/ 833 h 2885"/>
                <a:gd name="T50" fmla="*/ 3017 w 3368"/>
                <a:gd name="T51" fmla="*/ 830 h 2885"/>
                <a:gd name="T52" fmla="*/ 3099 w 3368"/>
                <a:gd name="T53" fmla="*/ 776 h 2885"/>
                <a:gd name="T54" fmla="*/ 3280 w 3368"/>
                <a:gd name="T55" fmla="*/ 732 h 2885"/>
                <a:gd name="T56" fmla="*/ 3288 w 3368"/>
                <a:gd name="T57" fmla="*/ 726 h 2885"/>
                <a:gd name="T58" fmla="*/ 3342 w 3368"/>
                <a:gd name="T59" fmla="*/ 671 h 2885"/>
                <a:gd name="T60" fmla="*/ 3345 w 3368"/>
                <a:gd name="T61" fmla="*/ 665 h 2885"/>
                <a:gd name="T62" fmla="*/ 3346 w 3368"/>
                <a:gd name="T63" fmla="*/ 664 h 2885"/>
                <a:gd name="T64" fmla="*/ 3348 w 3368"/>
                <a:gd name="T65" fmla="*/ 659 h 2885"/>
                <a:gd name="T66" fmla="*/ 3350 w 3368"/>
                <a:gd name="T67" fmla="*/ 655 h 2885"/>
                <a:gd name="T68" fmla="*/ 3351 w 3368"/>
                <a:gd name="T69" fmla="*/ 653 h 2885"/>
                <a:gd name="T70" fmla="*/ 3360 w 3368"/>
                <a:gd name="T71" fmla="*/ 622 h 2885"/>
                <a:gd name="T72" fmla="*/ 3327 w 3368"/>
                <a:gd name="T73" fmla="*/ 477 h 2885"/>
                <a:gd name="T74" fmla="*/ 3207 w 3368"/>
                <a:gd name="T75" fmla="*/ 373 h 2885"/>
                <a:gd name="T76" fmla="*/ 3134 w 3368"/>
                <a:gd name="T77" fmla="*/ 370 h 2885"/>
                <a:gd name="T78" fmla="*/ 3133 w 3368"/>
                <a:gd name="T79" fmla="*/ 370 h 2885"/>
                <a:gd name="T80" fmla="*/ 3126 w 3368"/>
                <a:gd name="T81" fmla="*/ 372 h 2885"/>
                <a:gd name="T82" fmla="*/ 3093 w 3368"/>
                <a:gd name="T83" fmla="*/ 385 h 2885"/>
                <a:gd name="T84" fmla="*/ 3085 w 3368"/>
                <a:gd name="T85" fmla="*/ 390 h 2885"/>
                <a:gd name="T86" fmla="*/ 3041 w 3368"/>
                <a:gd name="T87" fmla="*/ 422 h 2885"/>
                <a:gd name="T88" fmla="*/ 2956 w 3368"/>
                <a:gd name="T89" fmla="*/ 527 h 2885"/>
                <a:gd name="T90" fmla="*/ 2869 w 3368"/>
                <a:gd name="T91" fmla="*/ 572 h 2885"/>
                <a:gd name="T92" fmla="*/ 2863 w 3368"/>
                <a:gd name="T93" fmla="*/ 571 h 2885"/>
                <a:gd name="T94" fmla="*/ 2849 w 3368"/>
                <a:gd name="T95" fmla="*/ 570 h 2885"/>
                <a:gd name="T96" fmla="*/ 2801 w 3368"/>
                <a:gd name="T97" fmla="*/ 546 h 2885"/>
                <a:gd name="T98" fmla="*/ 2798 w 3368"/>
                <a:gd name="T99" fmla="*/ 542 h 2885"/>
                <a:gd name="T100" fmla="*/ 835 w 3368"/>
                <a:gd name="T101" fmla="*/ 1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8" h="2885">
                  <a:moveTo>
                    <a:pt x="520" y="547"/>
                  </a:moveTo>
                  <a:lnTo>
                    <a:pt x="520" y="547"/>
                  </a:lnTo>
                  <a:cubicBezTo>
                    <a:pt x="519" y="559"/>
                    <a:pt x="522" y="571"/>
                    <a:pt x="527" y="582"/>
                  </a:cubicBezTo>
                  <a:lnTo>
                    <a:pt x="527" y="582"/>
                  </a:lnTo>
                  <a:cubicBezTo>
                    <a:pt x="539" y="604"/>
                    <a:pt x="560" y="618"/>
                    <a:pt x="585" y="620"/>
                  </a:cubicBezTo>
                  <a:lnTo>
                    <a:pt x="585" y="620"/>
                  </a:lnTo>
                  <a:cubicBezTo>
                    <a:pt x="625" y="622"/>
                    <a:pt x="664" y="629"/>
                    <a:pt x="698" y="637"/>
                  </a:cubicBezTo>
                  <a:lnTo>
                    <a:pt x="698" y="637"/>
                  </a:lnTo>
                  <a:cubicBezTo>
                    <a:pt x="732" y="645"/>
                    <a:pt x="761" y="656"/>
                    <a:pt x="783" y="668"/>
                  </a:cubicBezTo>
                  <a:lnTo>
                    <a:pt x="783" y="668"/>
                  </a:lnTo>
                  <a:cubicBezTo>
                    <a:pt x="802" y="680"/>
                    <a:pt x="819" y="693"/>
                    <a:pt x="833" y="708"/>
                  </a:cubicBezTo>
                  <a:lnTo>
                    <a:pt x="833" y="708"/>
                  </a:lnTo>
                  <a:cubicBezTo>
                    <a:pt x="854" y="731"/>
                    <a:pt x="868" y="757"/>
                    <a:pt x="876" y="787"/>
                  </a:cubicBezTo>
                  <a:lnTo>
                    <a:pt x="876" y="787"/>
                  </a:lnTo>
                  <a:cubicBezTo>
                    <a:pt x="890" y="843"/>
                    <a:pt x="878" y="906"/>
                    <a:pt x="842" y="968"/>
                  </a:cubicBezTo>
                  <a:lnTo>
                    <a:pt x="842" y="968"/>
                  </a:lnTo>
                  <a:cubicBezTo>
                    <a:pt x="809" y="1024"/>
                    <a:pt x="765" y="1066"/>
                    <a:pt x="716" y="1084"/>
                  </a:cubicBezTo>
                  <a:lnTo>
                    <a:pt x="716" y="1084"/>
                  </a:lnTo>
                  <a:cubicBezTo>
                    <a:pt x="703" y="1089"/>
                    <a:pt x="690" y="1093"/>
                    <a:pt x="677" y="1094"/>
                  </a:cubicBezTo>
                  <a:lnTo>
                    <a:pt x="674" y="1095"/>
                  </a:lnTo>
                  <a:lnTo>
                    <a:pt x="674" y="1095"/>
                  </a:lnTo>
                  <a:cubicBezTo>
                    <a:pt x="673" y="1095"/>
                    <a:pt x="671" y="1095"/>
                    <a:pt x="669" y="1095"/>
                  </a:cubicBezTo>
                  <a:lnTo>
                    <a:pt x="668" y="1095"/>
                  </a:lnTo>
                  <a:lnTo>
                    <a:pt x="668" y="1095"/>
                  </a:lnTo>
                  <a:cubicBezTo>
                    <a:pt x="666" y="1095"/>
                    <a:pt x="665" y="1095"/>
                    <a:pt x="663" y="1095"/>
                  </a:cubicBezTo>
                  <a:lnTo>
                    <a:pt x="660" y="1096"/>
                  </a:lnTo>
                  <a:lnTo>
                    <a:pt x="660" y="1096"/>
                  </a:lnTo>
                  <a:cubicBezTo>
                    <a:pt x="658" y="1096"/>
                    <a:pt x="655" y="1096"/>
                    <a:pt x="653" y="1096"/>
                  </a:cubicBezTo>
                  <a:lnTo>
                    <a:pt x="653" y="1096"/>
                  </a:lnTo>
                  <a:cubicBezTo>
                    <a:pt x="622" y="1096"/>
                    <a:pt x="592" y="1089"/>
                    <a:pt x="562" y="1073"/>
                  </a:cubicBezTo>
                  <a:lnTo>
                    <a:pt x="562" y="1073"/>
                  </a:lnTo>
                  <a:cubicBezTo>
                    <a:pt x="559" y="1072"/>
                    <a:pt x="556" y="1071"/>
                    <a:pt x="553" y="1068"/>
                  </a:cubicBezTo>
                  <a:lnTo>
                    <a:pt x="553" y="1068"/>
                  </a:lnTo>
                  <a:cubicBezTo>
                    <a:pt x="509" y="1043"/>
                    <a:pt x="455" y="989"/>
                    <a:pt x="411" y="922"/>
                  </a:cubicBezTo>
                  <a:lnTo>
                    <a:pt x="411" y="922"/>
                  </a:lnTo>
                  <a:cubicBezTo>
                    <a:pt x="397" y="902"/>
                    <a:pt x="373" y="890"/>
                    <a:pt x="348" y="891"/>
                  </a:cubicBezTo>
                  <a:lnTo>
                    <a:pt x="348" y="891"/>
                  </a:lnTo>
                  <a:cubicBezTo>
                    <a:pt x="336" y="891"/>
                    <a:pt x="325" y="895"/>
                    <a:pt x="315" y="901"/>
                  </a:cubicBezTo>
                  <a:lnTo>
                    <a:pt x="0" y="1446"/>
                  </a:lnTo>
                  <a:lnTo>
                    <a:pt x="830" y="2884"/>
                  </a:lnTo>
                  <a:lnTo>
                    <a:pt x="2493" y="2883"/>
                  </a:lnTo>
                  <a:lnTo>
                    <a:pt x="3321" y="1448"/>
                  </a:lnTo>
                  <a:lnTo>
                    <a:pt x="3006" y="904"/>
                  </a:lnTo>
                  <a:lnTo>
                    <a:pt x="3006" y="904"/>
                  </a:lnTo>
                  <a:cubicBezTo>
                    <a:pt x="3006" y="902"/>
                    <a:pt x="3005" y="900"/>
                    <a:pt x="3005" y="899"/>
                  </a:cubicBezTo>
                  <a:lnTo>
                    <a:pt x="3005" y="899"/>
                  </a:lnTo>
                  <a:cubicBezTo>
                    <a:pt x="3002" y="878"/>
                    <a:pt x="3004" y="857"/>
                    <a:pt x="3013" y="838"/>
                  </a:cubicBezTo>
                  <a:lnTo>
                    <a:pt x="3014" y="837"/>
                  </a:lnTo>
                  <a:lnTo>
                    <a:pt x="3014" y="837"/>
                  </a:lnTo>
                  <a:cubicBezTo>
                    <a:pt x="3014" y="836"/>
                    <a:pt x="3015" y="835"/>
                    <a:pt x="3015" y="833"/>
                  </a:cubicBezTo>
                  <a:lnTo>
                    <a:pt x="3015" y="833"/>
                  </a:lnTo>
                  <a:cubicBezTo>
                    <a:pt x="3016" y="832"/>
                    <a:pt x="3016" y="831"/>
                    <a:pt x="3017" y="830"/>
                  </a:cubicBezTo>
                  <a:lnTo>
                    <a:pt x="3017" y="830"/>
                  </a:lnTo>
                  <a:cubicBezTo>
                    <a:pt x="3033" y="799"/>
                    <a:pt x="3064" y="779"/>
                    <a:pt x="3099" y="776"/>
                  </a:cubicBezTo>
                  <a:lnTo>
                    <a:pt x="3099" y="776"/>
                  </a:lnTo>
                  <a:cubicBezTo>
                    <a:pt x="3173" y="772"/>
                    <a:pt x="3241" y="754"/>
                    <a:pt x="3280" y="732"/>
                  </a:cubicBezTo>
                  <a:lnTo>
                    <a:pt x="3280" y="732"/>
                  </a:lnTo>
                  <a:cubicBezTo>
                    <a:pt x="3283" y="730"/>
                    <a:pt x="3286" y="728"/>
                    <a:pt x="3288" y="726"/>
                  </a:cubicBezTo>
                  <a:lnTo>
                    <a:pt x="3288" y="726"/>
                  </a:lnTo>
                  <a:cubicBezTo>
                    <a:pt x="3312" y="711"/>
                    <a:pt x="3330" y="693"/>
                    <a:pt x="3342" y="671"/>
                  </a:cubicBezTo>
                  <a:lnTo>
                    <a:pt x="3342" y="671"/>
                  </a:lnTo>
                  <a:cubicBezTo>
                    <a:pt x="3343" y="669"/>
                    <a:pt x="3345" y="668"/>
                    <a:pt x="3345" y="665"/>
                  </a:cubicBezTo>
                  <a:lnTo>
                    <a:pt x="3345" y="665"/>
                  </a:lnTo>
                  <a:cubicBezTo>
                    <a:pt x="3345" y="665"/>
                    <a:pt x="3346" y="665"/>
                    <a:pt x="3346" y="664"/>
                  </a:cubicBezTo>
                  <a:lnTo>
                    <a:pt x="3348" y="659"/>
                  </a:lnTo>
                  <a:lnTo>
                    <a:pt x="3348" y="659"/>
                  </a:lnTo>
                  <a:cubicBezTo>
                    <a:pt x="3349" y="658"/>
                    <a:pt x="3349" y="657"/>
                    <a:pt x="3350" y="655"/>
                  </a:cubicBezTo>
                  <a:lnTo>
                    <a:pt x="3350" y="655"/>
                  </a:lnTo>
                  <a:lnTo>
                    <a:pt x="3351" y="653"/>
                  </a:lnTo>
                  <a:lnTo>
                    <a:pt x="3351" y="653"/>
                  </a:lnTo>
                  <a:cubicBezTo>
                    <a:pt x="3355" y="643"/>
                    <a:pt x="3358" y="633"/>
                    <a:pt x="3360" y="622"/>
                  </a:cubicBezTo>
                  <a:lnTo>
                    <a:pt x="3360" y="622"/>
                  </a:lnTo>
                  <a:cubicBezTo>
                    <a:pt x="3367" y="578"/>
                    <a:pt x="3355" y="526"/>
                    <a:pt x="3327" y="477"/>
                  </a:cubicBezTo>
                  <a:lnTo>
                    <a:pt x="3327" y="477"/>
                  </a:lnTo>
                  <a:cubicBezTo>
                    <a:pt x="3295" y="422"/>
                    <a:pt x="3253" y="386"/>
                    <a:pt x="3207" y="373"/>
                  </a:cubicBezTo>
                  <a:lnTo>
                    <a:pt x="3207" y="373"/>
                  </a:lnTo>
                  <a:cubicBezTo>
                    <a:pt x="3183" y="365"/>
                    <a:pt x="3159" y="365"/>
                    <a:pt x="3134" y="370"/>
                  </a:cubicBezTo>
                  <a:lnTo>
                    <a:pt x="3134" y="370"/>
                  </a:lnTo>
                  <a:cubicBezTo>
                    <a:pt x="3134" y="370"/>
                    <a:pt x="3134" y="370"/>
                    <a:pt x="3133" y="370"/>
                  </a:cubicBezTo>
                  <a:lnTo>
                    <a:pt x="3133" y="370"/>
                  </a:lnTo>
                  <a:cubicBezTo>
                    <a:pt x="3131" y="371"/>
                    <a:pt x="3128" y="371"/>
                    <a:pt x="3126" y="372"/>
                  </a:cubicBezTo>
                  <a:lnTo>
                    <a:pt x="3126" y="372"/>
                  </a:lnTo>
                  <a:cubicBezTo>
                    <a:pt x="3115" y="376"/>
                    <a:pt x="3104" y="380"/>
                    <a:pt x="3093" y="385"/>
                  </a:cubicBezTo>
                  <a:lnTo>
                    <a:pt x="3093" y="385"/>
                  </a:lnTo>
                  <a:cubicBezTo>
                    <a:pt x="3090" y="387"/>
                    <a:pt x="3088" y="388"/>
                    <a:pt x="3085" y="390"/>
                  </a:cubicBezTo>
                  <a:lnTo>
                    <a:pt x="3085" y="390"/>
                  </a:lnTo>
                  <a:cubicBezTo>
                    <a:pt x="3071" y="398"/>
                    <a:pt x="3057" y="409"/>
                    <a:pt x="3041" y="422"/>
                  </a:cubicBezTo>
                  <a:lnTo>
                    <a:pt x="3041" y="422"/>
                  </a:lnTo>
                  <a:cubicBezTo>
                    <a:pt x="3013" y="449"/>
                    <a:pt x="2983" y="485"/>
                    <a:pt x="2956" y="527"/>
                  </a:cubicBezTo>
                  <a:lnTo>
                    <a:pt x="2956" y="527"/>
                  </a:lnTo>
                  <a:cubicBezTo>
                    <a:pt x="2937" y="556"/>
                    <a:pt x="2904" y="573"/>
                    <a:pt x="2869" y="572"/>
                  </a:cubicBezTo>
                  <a:lnTo>
                    <a:pt x="2869" y="572"/>
                  </a:lnTo>
                  <a:cubicBezTo>
                    <a:pt x="2868" y="572"/>
                    <a:pt x="2866" y="572"/>
                    <a:pt x="2864" y="572"/>
                  </a:cubicBezTo>
                  <a:lnTo>
                    <a:pt x="2863" y="571"/>
                  </a:lnTo>
                  <a:lnTo>
                    <a:pt x="2863" y="571"/>
                  </a:lnTo>
                  <a:cubicBezTo>
                    <a:pt x="2858" y="571"/>
                    <a:pt x="2854" y="570"/>
                    <a:pt x="2849" y="570"/>
                  </a:cubicBezTo>
                  <a:lnTo>
                    <a:pt x="2849" y="570"/>
                  </a:lnTo>
                  <a:cubicBezTo>
                    <a:pt x="2831" y="566"/>
                    <a:pt x="2814" y="558"/>
                    <a:pt x="2801" y="546"/>
                  </a:cubicBezTo>
                  <a:lnTo>
                    <a:pt x="2801" y="546"/>
                  </a:lnTo>
                  <a:cubicBezTo>
                    <a:pt x="2800" y="545"/>
                    <a:pt x="2799" y="543"/>
                    <a:pt x="2798" y="542"/>
                  </a:cubicBezTo>
                  <a:lnTo>
                    <a:pt x="2485" y="0"/>
                  </a:lnTo>
                  <a:lnTo>
                    <a:pt x="835" y="1"/>
                  </a:lnTo>
                  <a:lnTo>
                    <a:pt x="520" y="547"/>
                  </a:lnTo>
                </a:path>
              </a:pathLst>
            </a:custGeom>
            <a:solidFill>
              <a:srgbClr val="9F2525">
                <a:alpha val="52053"/>
              </a:srgbClr>
            </a:solidFill>
            <a:ln w="38100">
              <a:solidFill>
                <a:schemeClr val="tx1">
                  <a:alpha val="50973"/>
                </a:schemeClr>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9">
              <a:extLst>
                <a:ext uri="{FF2B5EF4-FFF2-40B4-BE49-F238E27FC236}">
                  <a16:creationId xmlns:a16="http://schemas.microsoft.com/office/drawing/2014/main" id="{43B140F5-67FF-0572-36F6-CD47D508C9F5}"/>
                </a:ext>
              </a:extLst>
            </p:cNvPr>
            <p:cNvSpPr>
              <a:spLocks noChangeArrowheads="1"/>
            </p:cNvSpPr>
            <p:nvPr/>
          </p:nvSpPr>
          <p:spPr bwMode="auto">
            <a:xfrm>
              <a:off x="4571239" y="1696325"/>
              <a:ext cx="1703120" cy="1360045"/>
            </a:xfrm>
            <a:custGeom>
              <a:avLst/>
              <a:gdLst>
                <a:gd name="T0" fmla="*/ 2815 w 3370"/>
                <a:gd name="T1" fmla="*/ 2329 h 2883"/>
                <a:gd name="T2" fmla="*/ 2866 w 3370"/>
                <a:gd name="T3" fmla="*/ 2310 h 2883"/>
                <a:gd name="T4" fmla="*/ 2871 w 3370"/>
                <a:gd name="T5" fmla="*/ 2310 h 2883"/>
                <a:gd name="T6" fmla="*/ 2957 w 3370"/>
                <a:gd name="T7" fmla="*/ 2356 h 2883"/>
                <a:gd name="T8" fmla="*/ 3085 w 3370"/>
                <a:gd name="T9" fmla="*/ 2492 h 2883"/>
                <a:gd name="T10" fmla="*/ 3135 w 3370"/>
                <a:gd name="T11" fmla="*/ 2512 h 2883"/>
                <a:gd name="T12" fmla="*/ 3209 w 3370"/>
                <a:gd name="T13" fmla="*/ 2510 h 2883"/>
                <a:gd name="T14" fmla="*/ 3329 w 3370"/>
                <a:gd name="T15" fmla="*/ 2405 h 2883"/>
                <a:gd name="T16" fmla="*/ 3362 w 3370"/>
                <a:gd name="T17" fmla="*/ 2261 h 2883"/>
                <a:gd name="T18" fmla="*/ 3353 w 3370"/>
                <a:gd name="T19" fmla="*/ 2229 h 2883"/>
                <a:gd name="T20" fmla="*/ 3352 w 3370"/>
                <a:gd name="T21" fmla="*/ 2228 h 2883"/>
                <a:gd name="T22" fmla="*/ 3351 w 3370"/>
                <a:gd name="T23" fmla="*/ 2224 h 2883"/>
                <a:gd name="T24" fmla="*/ 3349 w 3370"/>
                <a:gd name="T25" fmla="*/ 2222 h 2883"/>
                <a:gd name="T26" fmla="*/ 3348 w 3370"/>
                <a:gd name="T27" fmla="*/ 2218 h 2883"/>
                <a:gd name="T28" fmla="*/ 3347 w 3370"/>
                <a:gd name="T29" fmla="*/ 2217 h 2883"/>
                <a:gd name="T30" fmla="*/ 3345 w 3370"/>
                <a:gd name="T31" fmla="*/ 2211 h 2883"/>
                <a:gd name="T32" fmla="*/ 3290 w 3370"/>
                <a:gd name="T33" fmla="*/ 2156 h 2883"/>
                <a:gd name="T34" fmla="*/ 3282 w 3370"/>
                <a:gd name="T35" fmla="*/ 2151 h 2883"/>
                <a:gd name="T36" fmla="*/ 3208 w 3370"/>
                <a:gd name="T37" fmla="*/ 2123 h 2883"/>
                <a:gd name="T38" fmla="*/ 3101 w 3370"/>
                <a:gd name="T39" fmla="*/ 2108 h 2883"/>
                <a:gd name="T40" fmla="*/ 3017 w 3370"/>
                <a:gd name="T41" fmla="*/ 2056 h 2883"/>
                <a:gd name="T42" fmla="*/ 3014 w 3370"/>
                <a:gd name="T43" fmla="*/ 2051 h 2883"/>
                <a:gd name="T44" fmla="*/ 3014 w 3370"/>
                <a:gd name="T45" fmla="*/ 2050 h 2883"/>
                <a:gd name="T46" fmla="*/ 3006 w 3370"/>
                <a:gd name="T47" fmla="*/ 1989 h 2883"/>
                <a:gd name="T48" fmla="*/ 3324 w 3370"/>
                <a:gd name="T49" fmla="*/ 1436 h 2883"/>
                <a:gd name="T50" fmla="*/ 831 w 3370"/>
                <a:gd name="T51" fmla="*/ 0 h 2883"/>
                <a:gd name="T52" fmla="*/ 314 w 3370"/>
                <a:gd name="T53" fmla="*/ 1980 h 2883"/>
                <a:gd name="T54" fmla="*/ 349 w 3370"/>
                <a:gd name="T55" fmla="*/ 1991 h 2883"/>
                <a:gd name="T56" fmla="*/ 412 w 3370"/>
                <a:gd name="T57" fmla="*/ 1959 h 2883"/>
                <a:gd name="T58" fmla="*/ 553 w 3370"/>
                <a:gd name="T59" fmla="*/ 1814 h 2883"/>
                <a:gd name="T60" fmla="*/ 563 w 3370"/>
                <a:gd name="T61" fmla="*/ 1809 h 2883"/>
                <a:gd name="T62" fmla="*/ 653 w 3370"/>
                <a:gd name="T63" fmla="*/ 1786 h 2883"/>
                <a:gd name="T64" fmla="*/ 653 w 3370"/>
                <a:gd name="T65" fmla="*/ 1786 h 2883"/>
                <a:gd name="T66" fmla="*/ 665 w 3370"/>
                <a:gd name="T67" fmla="*/ 1786 h 2883"/>
                <a:gd name="T68" fmla="*/ 668 w 3370"/>
                <a:gd name="T69" fmla="*/ 1787 h 2883"/>
                <a:gd name="T70" fmla="*/ 670 w 3370"/>
                <a:gd name="T71" fmla="*/ 1787 h 2883"/>
                <a:gd name="T72" fmla="*/ 678 w 3370"/>
                <a:gd name="T73" fmla="*/ 1788 h 2883"/>
                <a:gd name="T74" fmla="*/ 717 w 3370"/>
                <a:gd name="T75" fmla="*/ 1798 h 2883"/>
                <a:gd name="T76" fmla="*/ 843 w 3370"/>
                <a:gd name="T77" fmla="*/ 1914 h 2883"/>
                <a:gd name="T78" fmla="*/ 877 w 3370"/>
                <a:gd name="T79" fmla="*/ 2095 h 2883"/>
                <a:gd name="T80" fmla="*/ 834 w 3370"/>
                <a:gd name="T81" fmla="*/ 2174 h 2883"/>
                <a:gd name="T82" fmla="*/ 783 w 3370"/>
                <a:gd name="T83" fmla="*/ 2214 h 2883"/>
                <a:gd name="T84" fmla="*/ 693 w 3370"/>
                <a:gd name="T85" fmla="*/ 2246 h 2883"/>
                <a:gd name="T86" fmla="*/ 585 w 3370"/>
                <a:gd name="T87" fmla="*/ 2263 h 2883"/>
                <a:gd name="T88" fmla="*/ 528 w 3370"/>
                <a:gd name="T89" fmla="*/ 2300 h 2883"/>
                <a:gd name="T90" fmla="*/ 520 w 3370"/>
                <a:gd name="T91" fmla="*/ 2336 h 2883"/>
                <a:gd name="T92" fmla="*/ 2490 w 3370"/>
                <a:gd name="T93" fmla="*/ 2882 h 2883"/>
                <a:gd name="T94" fmla="*/ 2799 w 3370"/>
                <a:gd name="T95" fmla="*/ 2345 h 2883"/>
                <a:gd name="T96" fmla="*/ 2802 w 3370"/>
                <a:gd name="T97" fmla="*/ 2342 h 2883"/>
                <a:gd name="T98" fmla="*/ 2811 w 3370"/>
                <a:gd name="T99" fmla="*/ 2334 h 2883"/>
                <a:gd name="T100" fmla="*/ 2815 w 3370"/>
                <a:gd name="T101" fmla="*/ 2329 h 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0" h="2883">
                  <a:moveTo>
                    <a:pt x="2815" y="2329"/>
                  </a:moveTo>
                  <a:lnTo>
                    <a:pt x="2815" y="2329"/>
                  </a:lnTo>
                  <a:cubicBezTo>
                    <a:pt x="2830" y="2319"/>
                    <a:pt x="2847" y="2312"/>
                    <a:pt x="2865" y="2310"/>
                  </a:cubicBezTo>
                  <a:lnTo>
                    <a:pt x="2866" y="2310"/>
                  </a:lnTo>
                  <a:lnTo>
                    <a:pt x="2866" y="2310"/>
                  </a:lnTo>
                  <a:cubicBezTo>
                    <a:pt x="2867" y="2310"/>
                    <a:pt x="2870" y="2310"/>
                    <a:pt x="2871" y="2310"/>
                  </a:cubicBezTo>
                  <a:lnTo>
                    <a:pt x="2871" y="2310"/>
                  </a:lnTo>
                  <a:cubicBezTo>
                    <a:pt x="2906" y="2309"/>
                    <a:pt x="2939" y="2326"/>
                    <a:pt x="2957" y="2356"/>
                  </a:cubicBezTo>
                  <a:lnTo>
                    <a:pt x="2957" y="2356"/>
                  </a:lnTo>
                  <a:cubicBezTo>
                    <a:pt x="2999" y="2419"/>
                    <a:pt x="3047" y="2470"/>
                    <a:pt x="3085" y="2492"/>
                  </a:cubicBezTo>
                  <a:lnTo>
                    <a:pt x="3085" y="2492"/>
                  </a:lnTo>
                  <a:cubicBezTo>
                    <a:pt x="3102" y="2502"/>
                    <a:pt x="3118" y="2509"/>
                    <a:pt x="3135" y="2512"/>
                  </a:cubicBezTo>
                  <a:lnTo>
                    <a:pt x="3135" y="2512"/>
                  </a:lnTo>
                  <a:cubicBezTo>
                    <a:pt x="3160" y="2518"/>
                    <a:pt x="3185" y="2517"/>
                    <a:pt x="3209" y="2510"/>
                  </a:cubicBezTo>
                  <a:lnTo>
                    <a:pt x="3209" y="2510"/>
                  </a:lnTo>
                  <a:cubicBezTo>
                    <a:pt x="3255" y="2497"/>
                    <a:pt x="3297" y="2460"/>
                    <a:pt x="3329" y="2405"/>
                  </a:cubicBezTo>
                  <a:lnTo>
                    <a:pt x="3329" y="2405"/>
                  </a:lnTo>
                  <a:cubicBezTo>
                    <a:pt x="3357" y="2356"/>
                    <a:pt x="3369" y="2305"/>
                    <a:pt x="3362" y="2261"/>
                  </a:cubicBezTo>
                  <a:lnTo>
                    <a:pt x="3362" y="2261"/>
                  </a:lnTo>
                  <a:cubicBezTo>
                    <a:pt x="3360" y="2250"/>
                    <a:pt x="3357" y="2239"/>
                    <a:pt x="3353" y="2229"/>
                  </a:cubicBezTo>
                  <a:lnTo>
                    <a:pt x="3353" y="2229"/>
                  </a:lnTo>
                  <a:lnTo>
                    <a:pt x="3352" y="2228"/>
                  </a:lnTo>
                  <a:lnTo>
                    <a:pt x="3352" y="2228"/>
                  </a:lnTo>
                  <a:cubicBezTo>
                    <a:pt x="3352" y="2226"/>
                    <a:pt x="3351" y="2225"/>
                    <a:pt x="3351" y="2224"/>
                  </a:cubicBezTo>
                  <a:lnTo>
                    <a:pt x="3349" y="2222"/>
                  </a:lnTo>
                  <a:lnTo>
                    <a:pt x="3349" y="2222"/>
                  </a:lnTo>
                  <a:cubicBezTo>
                    <a:pt x="3349" y="2221"/>
                    <a:pt x="3349" y="2220"/>
                    <a:pt x="3348" y="2219"/>
                  </a:cubicBezTo>
                  <a:lnTo>
                    <a:pt x="3348" y="2218"/>
                  </a:lnTo>
                  <a:lnTo>
                    <a:pt x="3348" y="2218"/>
                  </a:lnTo>
                  <a:lnTo>
                    <a:pt x="3347" y="2217"/>
                  </a:lnTo>
                  <a:lnTo>
                    <a:pt x="3347" y="2217"/>
                  </a:lnTo>
                  <a:cubicBezTo>
                    <a:pt x="3347" y="2215"/>
                    <a:pt x="3345" y="2213"/>
                    <a:pt x="3345" y="2211"/>
                  </a:cubicBezTo>
                  <a:lnTo>
                    <a:pt x="3345" y="2211"/>
                  </a:lnTo>
                  <a:cubicBezTo>
                    <a:pt x="3332" y="2189"/>
                    <a:pt x="3313" y="2171"/>
                    <a:pt x="3290" y="2156"/>
                  </a:cubicBezTo>
                  <a:lnTo>
                    <a:pt x="3290" y="2156"/>
                  </a:lnTo>
                  <a:cubicBezTo>
                    <a:pt x="3288" y="2155"/>
                    <a:pt x="3285" y="2153"/>
                    <a:pt x="3282" y="2151"/>
                  </a:cubicBezTo>
                  <a:lnTo>
                    <a:pt x="3282" y="2151"/>
                  </a:lnTo>
                  <a:cubicBezTo>
                    <a:pt x="3263" y="2140"/>
                    <a:pt x="3238" y="2131"/>
                    <a:pt x="3208" y="2123"/>
                  </a:cubicBezTo>
                  <a:lnTo>
                    <a:pt x="3208" y="2123"/>
                  </a:lnTo>
                  <a:cubicBezTo>
                    <a:pt x="3176" y="2115"/>
                    <a:pt x="3139" y="2111"/>
                    <a:pt x="3101" y="2108"/>
                  </a:cubicBezTo>
                  <a:lnTo>
                    <a:pt x="3101" y="2108"/>
                  </a:lnTo>
                  <a:cubicBezTo>
                    <a:pt x="3065" y="2106"/>
                    <a:pt x="3034" y="2087"/>
                    <a:pt x="3017" y="2056"/>
                  </a:cubicBezTo>
                  <a:lnTo>
                    <a:pt x="3017" y="2056"/>
                  </a:lnTo>
                  <a:cubicBezTo>
                    <a:pt x="3016" y="2054"/>
                    <a:pt x="3015" y="2052"/>
                    <a:pt x="3014" y="2051"/>
                  </a:cubicBezTo>
                  <a:lnTo>
                    <a:pt x="3014" y="2050"/>
                  </a:lnTo>
                  <a:lnTo>
                    <a:pt x="3014" y="2050"/>
                  </a:lnTo>
                  <a:cubicBezTo>
                    <a:pt x="3005" y="2030"/>
                    <a:pt x="3002" y="2009"/>
                    <a:pt x="3006" y="1989"/>
                  </a:cubicBezTo>
                  <a:lnTo>
                    <a:pt x="3006" y="1989"/>
                  </a:lnTo>
                  <a:cubicBezTo>
                    <a:pt x="3006" y="1987"/>
                    <a:pt x="3007" y="1985"/>
                    <a:pt x="3008" y="1984"/>
                  </a:cubicBezTo>
                  <a:lnTo>
                    <a:pt x="3324" y="1436"/>
                  </a:lnTo>
                  <a:lnTo>
                    <a:pt x="2495" y="0"/>
                  </a:lnTo>
                  <a:lnTo>
                    <a:pt x="831" y="0"/>
                  </a:lnTo>
                  <a:lnTo>
                    <a:pt x="0" y="1437"/>
                  </a:lnTo>
                  <a:lnTo>
                    <a:pt x="314" y="1980"/>
                  </a:lnTo>
                  <a:lnTo>
                    <a:pt x="314" y="1980"/>
                  </a:lnTo>
                  <a:cubicBezTo>
                    <a:pt x="325" y="1987"/>
                    <a:pt x="337" y="1991"/>
                    <a:pt x="349" y="1991"/>
                  </a:cubicBezTo>
                  <a:lnTo>
                    <a:pt x="349" y="1991"/>
                  </a:lnTo>
                  <a:cubicBezTo>
                    <a:pt x="375" y="1993"/>
                    <a:pt x="397" y="1980"/>
                    <a:pt x="412" y="1959"/>
                  </a:cubicBezTo>
                  <a:lnTo>
                    <a:pt x="412" y="1959"/>
                  </a:lnTo>
                  <a:cubicBezTo>
                    <a:pt x="456" y="1894"/>
                    <a:pt x="509" y="1840"/>
                    <a:pt x="553" y="1814"/>
                  </a:cubicBezTo>
                  <a:lnTo>
                    <a:pt x="553" y="1814"/>
                  </a:lnTo>
                  <a:cubicBezTo>
                    <a:pt x="557" y="1812"/>
                    <a:pt x="560" y="1810"/>
                    <a:pt x="563" y="1809"/>
                  </a:cubicBezTo>
                  <a:lnTo>
                    <a:pt x="563" y="1809"/>
                  </a:lnTo>
                  <a:cubicBezTo>
                    <a:pt x="592" y="1794"/>
                    <a:pt x="622" y="1786"/>
                    <a:pt x="653" y="1786"/>
                  </a:cubicBezTo>
                  <a:lnTo>
                    <a:pt x="653" y="1786"/>
                  </a:lnTo>
                  <a:lnTo>
                    <a:pt x="653" y="1786"/>
                  </a:lnTo>
                  <a:cubicBezTo>
                    <a:pt x="656" y="1786"/>
                    <a:pt x="659" y="1786"/>
                    <a:pt x="660" y="1786"/>
                  </a:cubicBezTo>
                  <a:lnTo>
                    <a:pt x="665" y="1786"/>
                  </a:lnTo>
                  <a:lnTo>
                    <a:pt x="665" y="1786"/>
                  </a:lnTo>
                  <a:cubicBezTo>
                    <a:pt x="666" y="1787"/>
                    <a:pt x="667" y="1787"/>
                    <a:pt x="668" y="1787"/>
                  </a:cubicBezTo>
                  <a:lnTo>
                    <a:pt x="670" y="1787"/>
                  </a:lnTo>
                  <a:lnTo>
                    <a:pt x="670" y="1787"/>
                  </a:lnTo>
                  <a:cubicBezTo>
                    <a:pt x="672" y="1787"/>
                    <a:pt x="674" y="1788"/>
                    <a:pt x="676" y="1788"/>
                  </a:cubicBezTo>
                  <a:lnTo>
                    <a:pt x="678" y="1788"/>
                  </a:lnTo>
                  <a:lnTo>
                    <a:pt x="678" y="1788"/>
                  </a:lnTo>
                  <a:cubicBezTo>
                    <a:pt x="691" y="1790"/>
                    <a:pt x="704" y="1793"/>
                    <a:pt x="717" y="1798"/>
                  </a:cubicBezTo>
                  <a:lnTo>
                    <a:pt x="717" y="1798"/>
                  </a:lnTo>
                  <a:cubicBezTo>
                    <a:pt x="765" y="1817"/>
                    <a:pt x="811" y="1858"/>
                    <a:pt x="843" y="1914"/>
                  </a:cubicBezTo>
                  <a:lnTo>
                    <a:pt x="843" y="1914"/>
                  </a:lnTo>
                  <a:cubicBezTo>
                    <a:pt x="879" y="1977"/>
                    <a:pt x="890" y="2040"/>
                    <a:pt x="877" y="2095"/>
                  </a:cubicBezTo>
                  <a:lnTo>
                    <a:pt x="877" y="2095"/>
                  </a:lnTo>
                  <a:cubicBezTo>
                    <a:pt x="869" y="2125"/>
                    <a:pt x="855" y="2152"/>
                    <a:pt x="834" y="2174"/>
                  </a:cubicBezTo>
                  <a:lnTo>
                    <a:pt x="834" y="2174"/>
                  </a:lnTo>
                  <a:cubicBezTo>
                    <a:pt x="820" y="2189"/>
                    <a:pt x="803" y="2203"/>
                    <a:pt x="783" y="2214"/>
                  </a:cubicBezTo>
                  <a:lnTo>
                    <a:pt x="783" y="2214"/>
                  </a:lnTo>
                  <a:cubicBezTo>
                    <a:pt x="761" y="2228"/>
                    <a:pt x="730" y="2239"/>
                    <a:pt x="693" y="2246"/>
                  </a:cubicBezTo>
                  <a:lnTo>
                    <a:pt x="693" y="2246"/>
                  </a:lnTo>
                  <a:cubicBezTo>
                    <a:pt x="660" y="2254"/>
                    <a:pt x="623" y="2260"/>
                    <a:pt x="585" y="2263"/>
                  </a:cubicBezTo>
                  <a:lnTo>
                    <a:pt x="585" y="2263"/>
                  </a:lnTo>
                  <a:cubicBezTo>
                    <a:pt x="561" y="2265"/>
                    <a:pt x="539" y="2279"/>
                    <a:pt x="528" y="2300"/>
                  </a:cubicBezTo>
                  <a:lnTo>
                    <a:pt x="528" y="2300"/>
                  </a:lnTo>
                  <a:cubicBezTo>
                    <a:pt x="522" y="2311"/>
                    <a:pt x="519" y="2323"/>
                    <a:pt x="520" y="2336"/>
                  </a:cubicBezTo>
                  <a:lnTo>
                    <a:pt x="835" y="2881"/>
                  </a:lnTo>
                  <a:lnTo>
                    <a:pt x="2490" y="2882"/>
                  </a:lnTo>
                  <a:lnTo>
                    <a:pt x="2799" y="2345"/>
                  </a:lnTo>
                  <a:lnTo>
                    <a:pt x="2799" y="2345"/>
                  </a:lnTo>
                  <a:cubicBezTo>
                    <a:pt x="2800" y="2344"/>
                    <a:pt x="2801" y="2343"/>
                    <a:pt x="2802" y="2342"/>
                  </a:cubicBezTo>
                  <a:lnTo>
                    <a:pt x="2802" y="2342"/>
                  </a:lnTo>
                  <a:cubicBezTo>
                    <a:pt x="2804" y="2339"/>
                    <a:pt x="2807" y="2338"/>
                    <a:pt x="2810" y="2336"/>
                  </a:cubicBezTo>
                  <a:lnTo>
                    <a:pt x="2811" y="2334"/>
                  </a:lnTo>
                  <a:lnTo>
                    <a:pt x="2811" y="2334"/>
                  </a:lnTo>
                  <a:cubicBezTo>
                    <a:pt x="2812" y="2332"/>
                    <a:pt x="2814" y="2330"/>
                    <a:pt x="2815" y="2329"/>
                  </a:cubicBezTo>
                </a:path>
              </a:pathLst>
            </a:custGeom>
            <a:solidFill>
              <a:srgbClr val="B4A269">
                <a:alpha val="48577"/>
              </a:srgbClr>
            </a:solidFill>
            <a:ln w="38100">
              <a:solidFill>
                <a:schemeClr val="tx1">
                  <a:alpha val="49661"/>
                </a:schemeClr>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5">
              <a:extLst>
                <a:ext uri="{FF2B5EF4-FFF2-40B4-BE49-F238E27FC236}">
                  <a16:creationId xmlns:a16="http://schemas.microsoft.com/office/drawing/2014/main" id="{EFBFEA88-50E5-EDD6-EAB0-256851F48446}"/>
                </a:ext>
              </a:extLst>
            </p:cNvPr>
            <p:cNvSpPr>
              <a:spLocks noChangeArrowheads="1"/>
            </p:cNvSpPr>
            <p:nvPr/>
          </p:nvSpPr>
          <p:spPr bwMode="auto">
            <a:xfrm>
              <a:off x="7106223" y="1706637"/>
              <a:ext cx="1703120" cy="1360045"/>
            </a:xfrm>
            <a:custGeom>
              <a:avLst/>
              <a:gdLst>
                <a:gd name="T0" fmla="*/ 2814 w 3368"/>
                <a:gd name="T1" fmla="*/ 2329 h 2883"/>
                <a:gd name="T2" fmla="*/ 2864 w 3368"/>
                <a:gd name="T3" fmla="*/ 2311 h 2883"/>
                <a:gd name="T4" fmla="*/ 2869 w 3368"/>
                <a:gd name="T5" fmla="*/ 2310 h 2883"/>
                <a:gd name="T6" fmla="*/ 2872 w 3368"/>
                <a:gd name="T7" fmla="*/ 2310 h 2883"/>
                <a:gd name="T8" fmla="*/ 2955 w 3368"/>
                <a:gd name="T9" fmla="*/ 2356 h 2883"/>
                <a:gd name="T10" fmla="*/ 3083 w 3368"/>
                <a:gd name="T11" fmla="*/ 2492 h 2883"/>
                <a:gd name="T12" fmla="*/ 3133 w 3368"/>
                <a:gd name="T13" fmla="*/ 2512 h 2883"/>
                <a:gd name="T14" fmla="*/ 3207 w 3368"/>
                <a:gd name="T15" fmla="*/ 2510 h 2883"/>
                <a:gd name="T16" fmla="*/ 3327 w 3368"/>
                <a:gd name="T17" fmla="*/ 2406 h 2883"/>
                <a:gd name="T18" fmla="*/ 3360 w 3368"/>
                <a:gd name="T19" fmla="*/ 2261 h 2883"/>
                <a:gd name="T20" fmla="*/ 3351 w 3368"/>
                <a:gd name="T21" fmla="*/ 2229 h 2883"/>
                <a:gd name="T22" fmla="*/ 3351 w 3368"/>
                <a:gd name="T23" fmla="*/ 2228 h 2883"/>
                <a:gd name="T24" fmla="*/ 3349 w 3368"/>
                <a:gd name="T25" fmla="*/ 2224 h 2883"/>
                <a:gd name="T26" fmla="*/ 3347 w 3368"/>
                <a:gd name="T27" fmla="*/ 2223 h 2883"/>
                <a:gd name="T28" fmla="*/ 3345 w 3368"/>
                <a:gd name="T29" fmla="*/ 2217 h 2883"/>
                <a:gd name="T30" fmla="*/ 3343 w 3368"/>
                <a:gd name="T31" fmla="*/ 2211 h 2883"/>
                <a:gd name="T32" fmla="*/ 3332 w 3368"/>
                <a:gd name="T33" fmla="*/ 2196 h 2883"/>
                <a:gd name="T34" fmla="*/ 3330 w 3368"/>
                <a:gd name="T35" fmla="*/ 2194 h 2883"/>
                <a:gd name="T36" fmla="*/ 3326 w 3368"/>
                <a:gd name="T37" fmla="*/ 2189 h 2883"/>
                <a:gd name="T38" fmla="*/ 3284 w 3368"/>
                <a:gd name="T39" fmla="*/ 2156 h 2883"/>
                <a:gd name="T40" fmla="*/ 3099 w 3368"/>
                <a:gd name="T41" fmla="*/ 2114 h 2883"/>
                <a:gd name="T42" fmla="*/ 3015 w 3368"/>
                <a:gd name="T43" fmla="*/ 2061 h 2883"/>
                <a:gd name="T44" fmla="*/ 3013 w 3368"/>
                <a:gd name="T45" fmla="*/ 2056 h 2883"/>
                <a:gd name="T46" fmla="*/ 3012 w 3368"/>
                <a:gd name="T47" fmla="*/ 2055 h 2883"/>
                <a:gd name="T48" fmla="*/ 3004 w 3368"/>
                <a:gd name="T49" fmla="*/ 1994 h 2883"/>
                <a:gd name="T50" fmla="*/ 3324 w 3368"/>
                <a:gd name="T51" fmla="*/ 1440 h 2883"/>
                <a:gd name="T52" fmla="*/ 3324 w 3368"/>
                <a:gd name="T53" fmla="*/ 1439 h 2883"/>
                <a:gd name="T54" fmla="*/ 829 w 3368"/>
                <a:gd name="T55" fmla="*/ 0 h 2883"/>
                <a:gd name="T56" fmla="*/ 316 w 3368"/>
                <a:gd name="T57" fmla="*/ 1982 h 2883"/>
                <a:gd name="T58" fmla="*/ 337 w 3368"/>
                <a:gd name="T59" fmla="*/ 1991 h 2883"/>
                <a:gd name="T60" fmla="*/ 347 w 3368"/>
                <a:gd name="T61" fmla="*/ 1992 h 2883"/>
                <a:gd name="T62" fmla="*/ 347 w 3368"/>
                <a:gd name="T63" fmla="*/ 1992 h 2883"/>
                <a:gd name="T64" fmla="*/ 410 w 3368"/>
                <a:gd name="T65" fmla="*/ 1960 h 2883"/>
                <a:gd name="T66" fmla="*/ 504 w 3368"/>
                <a:gd name="T67" fmla="*/ 1850 h 2883"/>
                <a:gd name="T68" fmla="*/ 550 w 3368"/>
                <a:gd name="T69" fmla="*/ 1815 h 2883"/>
                <a:gd name="T70" fmla="*/ 598 w 3368"/>
                <a:gd name="T71" fmla="*/ 1794 h 2883"/>
                <a:gd name="T72" fmla="*/ 651 w 3368"/>
                <a:gd name="T73" fmla="*/ 1786 h 2883"/>
                <a:gd name="T74" fmla="*/ 662 w 3368"/>
                <a:gd name="T75" fmla="*/ 1787 h 2883"/>
                <a:gd name="T76" fmla="*/ 666 w 3368"/>
                <a:gd name="T77" fmla="*/ 1787 h 2883"/>
                <a:gd name="T78" fmla="*/ 668 w 3368"/>
                <a:gd name="T79" fmla="*/ 1787 h 2883"/>
                <a:gd name="T80" fmla="*/ 674 w 3368"/>
                <a:gd name="T81" fmla="*/ 1788 h 2883"/>
                <a:gd name="T82" fmla="*/ 675 w 3368"/>
                <a:gd name="T83" fmla="*/ 1788 h 2883"/>
                <a:gd name="T84" fmla="*/ 715 w 3368"/>
                <a:gd name="T85" fmla="*/ 1799 h 2883"/>
                <a:gd name="T86" fmla="*/ 841 w 3368"/>
                <a:gd name="T87" fmla="*/ 1914 h 2883"/>
                <a:gd name="T88" fmla="*/ 874 w 3368"/>
                <a:gd name="T89" fmla="*/ 2096 h 2883"/>
                <a:gd name="T90" fmla="*/ 832 w 3368"/>
                <a:gd name="T91" fmla="*/ 2175 h 2883"/>
                <a:gd name="T92" fmla="*/ 781 w 3368"/>
                <a:gd name="T93" fmla="*/ 2214 h 2883"/>
                <a:gd name="T94" fmla="*/ 583 w 3368"/>
                <a:gd name="T95" fmla="*/ 2261 h 2883"/>
                <a:gd name="T96" fmla="*/ 525 w 3368"/>
                <a:gd name="T97" fmla="*/ 2298 h 2883"/>
                <a:gd name="T98" fmla="*/ 524 w 3368"/>
                <a:gd name="T99" fmla="*/ 2299 h 2883"/>
                <a:gd name="T100" fmla="*/ 523 w 3368"/>
                <a:gd name="T101" fmla="*/ 2302 h 2883"/>
                <a:gd name="T102" fmla="*/ 521 w 3368"/>
                <a:gd name="T103" fmla="*/ 2305 h 2883"/>
                <a:gd name="T104" fmla="*/ 836 w 3368"/>
                <a:gd name="T105" fmla="*/ 2882 h 2883"/>
                <a:gd name="T106" fmla="*/ 2798 w 3368"/>
                <a:gd name="T107" fmla="*/ 2351 h 2883"/>
                <a:gd name="T108" fmla="*/ 2801 w 3368"/>
                <a:gd name="T109" fmla="*/ 2347 h 2883"/>
                <a:gd name="T110" fmla="*/ 2802 w 3368"/>
                <a:gd name="T111" fmla="*/ 2346 h 2883"/>
                <a:gd name="T112" fmla="*/ 2809 w 3368"/>
                <a:gd name="T113" fmla="*/ 2334 h 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8" h="2883">
                  <a:moveTo>
                    <a:pt x="2814" y="2329"/>
                  </a:moveTo>
                  <a:lnTo>
                    <a:pt x="2814" y="2329"/>
                  </a:lnTo>
                  <a:cubicBezTo>
                    <a:pt x="2828" y="2319"/>
                    <a:pt x="2845" y="2312"/>
                    <a:pt x="2863" y="2311"/>
                  </a:cubicBezTo>
                  <a:lnTo>
                    <a:pt x="2864" y="2311"/>
                  </a:lnTo>
                  <a:lnTo>
                    <a:pt x="2864" y="2311"/>
                  </a:lnTo>
                  <a:cubicBezTo>
                    <a:pt x="2866" y="2310"/>
                    <a:pt x="2868" y="2310"/>
                    <a:pt x="2869" y="2310"/>
                  </a:cubicBezTo>
                  <a:lnTo>
                    <a:pt x="2869" y="2310"/>
                  </a:lnTo>
                  <a:cubicBezTo>
                    <a:pt x="2870" y="2310"/>
                    <a:pt x="2871" y="2310"/>
                    <a:pt x="2872" y="2310"/>
                  </a:cubicBezTo>
                  <a:lnTo>
                    <a:pt x="2872" y="2310"/>
                  </a:lnTo>
                  <a:cubicBezTo>
                    <a:pt x="2906" y="2310"/>
                    <a:pt x="2937" y="2327"/>
                    <a:pt x="2955" y="2356"/>
                  </a:cubicBezTo>
                  <a:lnTo>
                    <a:pt x="2955" y="2356"/>
                  </a:lnTo>
                  <a:cubicBezTo>
                    <a:pt x="2997" y="2419"/>
                    <a:pt x="3044" y="2470"/>
                    <a:pt x="3083" y="2492"/>
                  </a:cubicBezTo>
                  <a:lnTo>
                    <a:pt x="3083" y="2492"/>
                  </a:lnTo>
                  <a:cubicBezTo>
                    <a:pt x="3100" y="2502"/>
                    <a:pt x="3116" y="2509"/>
                    <a:pt x="3133" y="2512"/>
                  </a:cubicBezTo>
                  <a:lnTo>
                    <a:pt x="3133" y="2512"/>
                  </a:lnTo>
                  <a:cubicBezTo>
                    <a:pt x="3158" y="2518"/>
                    <a:pt x="3183" y="2517"/>
                    <a:pt x="3207" y="2510"/>
                  </a:cubicBezTo>
                  <a:lnTo>
                    <a:pt x="3207" y="2510"/>
                  </a:lnTo>
                  <a:cubicBezTo>
                    <a:pt x="3253" y="2497"/>
                    <a:pt x="3295" y="2460"/>
                    <a:pt x="3327" y="2406"/>
                  </a:cubicBezTo>
                  <a:lnTo>
                    <a:pt x="3327" y="2406"/>
                  </a:lnTo>
                  <a:cubicBezTo>
                    <a:pt x="3355" y="2357"/>
                    <a:pt x="3367" y="2305"/>
                    <a:pt x="3360" y="2261"/>
                  </a:cubicBezTo>
                  <a:lnTo>
                    <a:pt x="3360" y="2261"/>
                  </a:lnTo>
                  <a:cubicBezTo>
                    <a:pt x="3358" y="2250"/>
                    <a:pt x="3355" y="2240"/>
                    <a:pt x="3351" y="2229"/>
                  </a:cubicBezTo>
                  <a:lnTo>
                    <a:pt x="3351" y="2229"/>
                  </a:lnTo>
                  <a:lnTo>
                    <a:pt x="3351" y="2228"/>
                  </a:lnTo>
                  <a:lnTo>
                    <a:pt x="3351" y="2228"/>
                  </a:lnTo>
                  <a:cubicBezTo>
                    <a:pt x="3350" y="2226"/>
                    <a:pt x="3349" y="2225"/>
                    <a:pt x="3349" y="2224"/>
                  </a:cubicBezTo>
                  <a:lnTo>
                    <a:pt x="3347" y="2223"/>
                  </a:lnTo>
                  <a:lnTo>
                    <a:pt x="3347" y="2223"/>
                  </a:lnTo>
                  <a:cubicBezTo>
                    <a:pt x="3347" y="2221"/>
                    <a:pt x="3347" y="2221"/>
                    <a:pt x="3346" y="2219"/>
                  </a:cubicBezTo>
                  <a:lnTo>
                    <a:pt x="3345" y="2217"/>
                  </a:lnTo>
                  <a:lnTo>
                    <a:pt x="3345" y="2217"/>
                  </a:lnTo>
                  <a:cubicBezTo>
                    <a:pt x="3345" y="2215"/>
                    <a:pt x="3343" y="2213"/>
                    <a:pt x="3343" y="2211"/>
                  </a:cubicBezTo>
                  <a:lnTo>
                    <a:pt x="3343" y="2211"/>
                  </a:lnTo>
                  <a:cubicBezTo>
                    <a:pt x="3340" y="2206"/>
                    <a:pt x="3336" y="2201"/>
                    <a:pt x="3332" y="2196"/>
                  </a:cubicBezTo>
                  <a:lnTo>
                    <a:pt x="3332" y="2196"/>
                  </a:lnTo>
                  <a:cubicBezTo>
                    <a:pt x="3332" y="2195"/>
                    <a:pt x="3331" y="2195"/>
                    <a:pt x="3330" y="2194"/>
                  </a:cubicBezTo>
                  <a:lnTo>
                    <a:pt x="3330" y="2194"/>
                  </a:lnTo>
                  <a:cubicBezTo>
                    <a:pt x="3329" y="2192"/>
                    <a:pt x="3327" y="2190"/>
                    <a:pt x="3326" y="2189"/>
                  </a:cubicBezTo>
                  <a:lnTo>
                    <a:pt x="3326" y="2189"/>
                  </a:lnTo>
                  <a:cubicBezTo>
                    <a:pt x="3314" y="2177"/>
                    <a:pt x="3300" y="2166"/>
                    <a:pt x="3284" y="2156"/>
                  </a:cubicBezTo>
                  <a:lnTo>
                    <a:pt x="3284" y="2156"/>
                  </a:lnTo>
                  <a:cubicBezTo>
                    <a:pt x="3245" y="2134"/>
                    <a:pt x="3176" y="2118"/>
                    <a:pt x="3099" y="2114"/>
                  </a:cubicBezTo>
                  <a:lnTo>
                    <a:pt x="3099" y="2114"/>
                  </a:lnTo>
                  <a:cubicBezTo>
                    <a:pt x="3064" y="2112"/>
                    <a:pt x="3033" y="2092"/>
                    <a:pt x="3015" y="2061"/>
                  </a:cubicBezTo>
                  <a:lnTo>
                    <a:pt x="3015" y="2061"/>
                  </a:lnTo>
                  <a:cubicBezTo>
                    <a:pt x="3015" y="2059"/>
                    <a:pt x="3014" y="2058"/>
                    <a:pt x="3013" y="2056"/>
                  </a:cubicBezTo>
                  <a:lnTo>
                    <a:pt x="3012" y="2055"/>
                  </a:lnTo>
                  <a:lnTo>
                    <a:pt x="3012" y="2055"/>
                  </a:lnTo>
                  <a:cubicBezTo>
                    <a:pt x="3004" y="2035"/>
                    <a:pt x="3001" y="2015"/>
                    <a:pt x="3004" y="1994"/>
                  </a:cubicBezTo>
                  <a:lnTo>
                    <a:pt x="3004" y="1994"/>
                  </a:lnTo>
                  <a:cubicBezTo>
                    <a:pt x="3005" y="1993"/>
                    <a:pt x="3006" y="1991"/>
                    <a:pt x="3006" y="1989"/>
                  </a:cubicBezTo>
                  <a:lnTo>
                    <a:pt x="3324" y="1440"/>
                  </a:lnTo>
                  <a:lnTo>
                    <a:pt x="3324" y="1440"/>
                  </a:lnTo>
                  <a:cubicBezTo>
                    <a:pt x="3324" y="1439"/>
                    <a:pt x="3324" y="1439"/>
                    <a:pt x="3324" y="1439"/>
                  </a:cubicBezTo>
                  <a:lnTo>
                    <a:pt x="2493" y="0"/>
                  </a:lnTo>
                  <a:lnTo>
                    <a:pt x="829" y="0"/>
                  </a:lnTo>
                  <a:lnTo>
                    <a:pt x="0" y="1434"/>
                  </a:lnTo>
                  <a:lnTo>
                    <a:pt x="316" y="1982"/>
                  </a:lnTo>
                  <a:lnTo>
                    <a:pt x="316" y="1982"/>
                  </a:lnTo>
                  <a:cubicBezTo>
                    <a:pt x="323" y="1986"/>
                    <a:pt x="330" y="1989"/>
                    <a:pt x="337" y="1991"/>
                  </a:cubicBezTo>
                  <a:lnTo>
                    <a:pt x="337" y="1991"/>
                  </a:lnTo>
                  <a:cubicBezTo>
                    <a:pt x="340" y="1991"/>
                    <a:pt x="344" y="1992"/>
                    <a:pt x="347" y="1992"/>
                  </a:cubicBezTo>
                  <a:lnTo>
                    <a:pt x="347" y="1992"/>
                  </a:lnTo>
                  <a:lnTo>
                    <a:pt x="347" y="1992"/>
                  </a:lnTo>
                  <a:cubicBezTo>
                    <a:pt x="372" y="1993"/>
                    <a:pt x="395" y="1981"/>
                    <a:pt x="410" y="1960"/>
                  </a:cubicBezTo>
                  <a:lnTo>
                    <a:pt x="410" y="1960"/>
                  </a:lnTo>
                  <a:cubicBezTo>
                    <a:pt x="439" y="1917"/>
                    <a:pt x="472" y="1879"/>
                    <a:pt x="504" y="1850"/>
                  </a:cubicBezTo>
                  <a:lnTo>
                    <a:pt x="504" y="1850"/>
                  </a:lnTo>
                  <a:cubicBezTo>
                    <a:pt x="520" y="1835"/>
                    <a:pt x="536" y="1823"/>
                    <a:pt x="550" y="1815"/>
                  </a:cubicBezTo>
                  <a:lnTo>
                    <a:pt x="550" y="1815"/>
                  </a:lnTo>
                  <a:cubicBezTo>
                    <a:pt x="566" y="1806"/>
                    <a:pt x="581" y="1799"/>
                    <a:pt x="598" y="1794"/>
                  </a:cubicBezTo>
                  <a:lnTo>
                    <a:pt x="598" y="1794"/>
                  </a:lnTo>
                  <a:cubicBezTo>
                    <a:pt x="616" y="1789"/>
                    <a:pt x="633" y="1786"/>
                    <a:pt x="651" y="1786"/>
                  </a:cubicBezTo>
                  <a:lnTo>
                    <a:pt x="651" y="1786"/>
                  </a:lnTo>
                  <a:cubicBezTo>
                    <a:pt x="654" y="1786"/>
                    <a:pt x="656" y="1786"/>
                    <a:pt x="658" y="1786"/>
                  </a:cubicBezTo>
                  <a:lnTo>
                    <a:pt x="662" y="1787"/>
                  </a:lnTo>
                  <a:lnTo>
                    <a:pt x="662" y="1787"/>
                  </a:lnTo>
                  <a:cubicBezTo>
                    <a:pt x="664" y="1787"/>
                    <a:pt x="665" y="1787"/>
                    <a:pt x="666" y="1787"/>
                  </a:cubicBezTo>
                  <a:lnTo>
                    <a:pt x="668" y="1787"/>
                  </a:lnTo>
                  <a:lnTo>
                    <a:pt x="668" y="1787"/>
                  </a:lnTo>
                  <a:cubicBezTo>
                    <a:pt x="670" y="1788"/>
                    <a:pt x="672" y="1788"/>
                    <a:pt x="674" y="1788"/>
                  </a:cubicBezTo>
                  <a:lnTo>
                    <a:pt x="674" y="1788"/>
                  </a:lnTo>
                  <a:cubicBezTo>
                    <a:pt x="674" y="1788"/>
                    <a:pt x="674" y="1788"/>
                    <a:pt x="675" y="1788"/>
                  </a:cubicBezTo>
                  <a:lnTo>
                    <a:pt x="675" y="1788"/>
                  </a:lnTo>
                  <a:cubicBezTo>
                    <a:pt x="689" y="1790"/>
                    <a:pt x="702" y="1794"/>
                    <a:pt x="715" y="1799"/>
                  </a:cubicBezTo>
                  <a:lnTo>
                    <a:pt x="715" y="1799"/>
                  </a:lnTo>
                  <a:cubicBezTo>
                    <a:pt x="764" y="1817"/>
                    <a:pt x="809" y="1858"/>
                    <a:pt x="841" y="1914"/>
                  </a:cubicBezTo>
                  <a:lnTo>
                    <a:pt x="841" y="1914"/>
                  </a:lnTo>
                  <a:cubicBezTo>
                    <a:pt x="877" y="1977"/>
                    <a:pt x="888" y="2040"/>
                    <a:pt x="874" y="2096"/>
                  </a:cubicBezTo>
                  <a:lnTo>
                    <a:pt x="874" y="2096"/>
                  </a:lnTo>
                  <a:cubicBezTo>
                    <a:pt x="867" y="2125"/>
                    <a:pt x="853" y="2151"/>
                    <a:pt x="832" y="2175"/>
                  </a:cubicBezTo>
                  <a:lnTo>
                    <a:pt x="832" y="2175"/>
                  </a:lnTo>
                  <a:cubicBezTo>
                    <a:pt x="818" y="2190"/>
                    <a:pt x="801" y="2203"/>
                    <a:pt x="781" y="2214"/>
                  </a:cubicBezTo>
                  <a:lnTo>
                    <a:pt x="781" y="2214"/>
                  </a:lnTo>
                  <a:cubicBezTo>
                    <a:pt x="739" y="2239"/>
                    <a:pt x="664" y="2257"/>
                    <a:pt x="583" y="2261"/>
                  </a:cubicBezTo>
                  <a:lnTo>
                    <a:pt x="583" y="2261"/>
                  </a:lnTo>
                  <a:cubicBezTo>
                    <a:pt x="558" y="2262"/>
                    <a:pt x="537" y="2276"/>
                    <a:pt x="525" y="2298"/>
                  </a:cubicBezTo>
                  <a:lnTo>
                    <a:pt x="525" y="2298"/>
                  </a:lnTo>
                  <a:lnTo>
                    <a:pt x="524" y="2299"/>
                  </a:lnTo>
                  <a:lnTo>
                    <a:pt x="524" y="2299"/>
                  </a:lnTo>
                  <a:cubicBezTo>
                    <a:pt x="523" y="2301"/>
                    <a:pt x="523" y="2301"/>
                    <a:pt x="523" y="2302"/>
                  </a:cubicBezTo>
                  <a:lnTo>
                    <a:pt x="523" y="2302"/>
                  </a:lnTo>
                  <a:cubicBezTo>
                    <a:pt x="522" y="2303"/>
                    <a:pt x="522" y="2304"/>
                    <a:pt x="521" y="2305"/>
                  </a:cubicBezTo>
                  <a:lnTo>
                    <a:pt x="521" y="2305"/>
                  </a:lnTo>
                  <a:cubicBezTo>
                    <a:pt x="518" y="2313"/>
                    <a:pt x="517" y="2322"/>
                    <a:pt x="518" y="2331"/>
                  </a:cubicBezTo>
                  <a:lnTo>
                    <a:pt x="836" y="2882"/>
                  </a:lnTo>
                  <a:lnTo>
                    <a:pt x="2491" y="2882"/>
                  </a:lnTo>
                  <a:lnTo>
                    <a:pt x="2798" y="2351"/>
                  </a:lnTo>
                  <a:lnTo>
                    <a:pt x="2798" y="2351"/>
                  </a:lnTo>
                  <a:cubicBezTo>
                    <a:pt x="2798" y="2349"/>
                    <a:pt x="2800" y="2348"/>
                    <a:pt x="2801" y="2347"/>
                  </a:cubicBezTo>
                  <a:lnTo>
                    <a:pt x="2801" y="2347"/>
                  </a:lnTo>
                  <a:cubicBezTo>
                    <a:pt x="2801" y="2346"/>
                    <a:pt x="2801" y="2346"/>
                    <a:pt x="2802" y="2346"/>
                  </a:cubicBezTo>
                  <a:lnTo>
                    <a:pt x="2809" y="2334"/>
                  </a:lnTo>
                  <a:lnTo>
                    <a:pt x="2809" y="2334"/>
                  </a:lnTo>
                  <a:cubicBezTo>
                    <a:pt x="2810" y="2332"/>
                    <a:pt x="2812" y="2330"/>
                    <a:pt x="2814" y="2329"/>
                  </a:cubicBezTo>
                </a:path>
              </a:pathLst>
            </a:custGeom>
            <a:solidFill>
              <a:schemeClr val="tx2">
                <a:lumMod val="50000"/>
                <a:alpha val="52906"/>
              </a:schemeClr>
            </a:solidFill>
            <a:ln w="38100">
              <a:solidFill>
                <a:schemeClr val="tx1">
                  <a:alpha val="41984"/>
                </a:schemeClr>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a:ea typeface="+mn-ea"/>
                <a:cs typeface="+mn-cs"/>
              </a:endParaRPr>
            </a:p>
          </p:txBody>
        </p:sp>
        <p:sp>
          <p:nvSpPr>
            <p:cNvPr id="35" name="TextBox 34">
              <a:extLst>
                <a:ext uri="{FF2B5EF4-FFF2-40B4-BE49-F238E27FC236}">
                  <a16:creationId xmlns:a16="http://schemas.microsoft.com/office/drawing/2014/main" id="{B58153D9-34AF-AB23-F3D8-A54D3AFB18FE}"/>
                </a:ext>
              </a:extLst>
            </p:cNvPr>
            <p:cNvSpPr txBox="1"/>
            <p:nvPr/>
          </p:nvSpPr>
          <p:spPr>
            <a:xfrm>
              <a:off x="3731804" y="2781587"/>
              <a:ext cx="807295"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00" normalizeH="0" baseline="0" noProof="0">
                  <a:ln>
                    <a:noFill/>
                  </a:ln>
                  <a:solidFill>
                    <a:srgbClr val="FFFFFF"/>
                  </a:solidFill>
                  <a:effectLst/>
                  <a:uLnTx/>
                  <a:uFillTx/>
                  <a:latin typeface="Arial"/>
                  <a:ea typeface="Source Sans Pro" panose="020B0503030403020204" pitchFamily="34" charset="0"/>
                  <a:cs typeface="+mn-cs"/>
                </a:rPr>
                <a:t>Governance</a:t>
              </a:r>
            </a:p>
          </p:txBody>
        </p:sp>
        <p:sp>
          <p:nvSpPr>
            <p:cNvPr id="5" name="TextBox 4">
              <a:extLst>
                <a:ext uri="{FF2B5EF4-FFF2-40B4-BE49-F238E27FC236}">
                  <a16:creationId xmlns:a16="http://schemas.microsoft.com/office/drawing/2014/main" id="{9F01AD0F-4D3F-4753-EFBE-EA78E7333DB2}"/>
                </a:ext>
              </a:extLst>
            </p:cNvPr>
            <p:cNvSpPr txBox="1"/>
            <p:nvPr/>
          </p:nvSpPr>
          <p:spPr>
            <a:xfrm>
              <a:off x="4865822" y="2175724"/>
              <a:ext cx="1113954"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00" normalizeH="0" baseline="0" noProof="0">
                  <a:ln>
                    <a:noFill/>
                  </a:ln>
                  <a:solidFill>
                    <a:srgbClr val="FFFFFF"/>
                  </a:solidFill>
                  <a:effectLst/>
                  <a:uLnTx/>
                  <a:uFillTx/>
                  <a:latin typeface="Arial"/>
                  <a:ea typeface="Source Sans Pro" panose="020B0503030403020204" pitchFamily="34" charset="0"/>
                  <a:cs typeface="+mn-cs"/>
                </a:rPr>
                <a:t>Financing</a:t>
              </a:r>
            </a:p>
          </p:txBody>
        </p:sp>
        <p:sp>
          <p:nvSpPr>
            <p:cNvPr id="6" name="TextBox 5">
              <a:extLst>
                <a:ext uri="{FF2B5EF4-FFF2-40B4-BE49-F238E27FC236}">
                  <a16:creationId xmlns:a16="http://schemas.microsoft.com/office/drawing/2014/main" id="{C15054ED-76D6-9CA8-0D20-188CB23B4A53}"/>
                </a:ext>
              </a:extLst>
            </p:cNvPr>
            <p:cNvSpPr txBox="1"/>
            <p:nvPr/>
          </p:nvSpPr>
          <p:spPr>
            <a:xfrm>
              <a:off x="6181447" y="2840073"/>
              <a:ext cx="1113954"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00" normalizeH="0" baseline="0" noProof="0">
                  <a:ln>
                    <a:noFill/>
                  </a:ln>
                  <a:solidFill>
                    <a:srgbClr val="FFFFFF"/>
                  </a:solidFill>
                  <a:effectLst/>
                  <a:uLnTx/>
                  <a:uFillTx/>
                  <a:latin typeface="Arial"/>
                  <a:ea typeface="Source Sans Pro" panose="020B0503030403020204" pitchFamily="34" charset="0"/>
                  <a:cs typeface="+mn-cs"/>
                </a:rPr>
                <a:t>Client/MS interface</a:t>
              </a:r>
            </a:p>
          </p:txBody>
        </p:sp>
        <p:sp>
          <p:nvSpPr>
            <p:cNvPr id="7" name="TextBox 6">
              <a:extLst>
                <a:ext uri="{FF2B5EF4-FFF2-40B4-BE49-F238E27FC236}">
                  <a16:creationId xmlns:a16="http://schemas.microsoft.com/office/drawing/2014/main" id="{DCB5AB51-0452-BC45-36E7-1607EF5DFA2D}"/>
                </a:ext>
              </a:extLst>
            </p:cNvPr>
            <p:cNvSpPr txBox="1"/>
            <p:nvPr/>
          </p:nvSpPr>
          <p:spPr>
            <a:xfrm>
              <a:off x="7341412" y="2141440"/>
              <a:ext cx="1223117"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00" normalizeH="0" baseline="0" noProof="0">
                  <a:ln>
                    <a:noFill/>
                  </a:ln>
                  <a:solidFill>
                    <a:srgbClr val="FFFFFF"/>
                  </a:solidFill>
                  <a:effectLst/>
                  <a:uLnTx/>
                  <a:uFillTx/>
                  <a:latin typeface="Arial"/>
                  <a:ea typeface="Source Sans Pro" panose="020B0503030403020204" pitchFamily="34" charset="0"/>
                  <a:cs typeface="+mn-cs"/>
                </a:rPr>
                <a:t>Quality</a:t>
              </a:r>
            </a:p>
          </p:txBody>
        </p:sp>
        <p:sp>
          <p:nvSpPr>
            <p:cNvPr id="2" name="Freeform 2">
              <a:extLst>
                <a:ext uri="{FF2B5EF4-FFF2-40B4-BE49-F238E27FC236}">
                  <a16:creationId xmlns:a16="http://schemas.microsoft.com/office/drawing/2014/main" id="{627BDF6B-3E33-5932-6E6C-47595401EA91}"/>
                </a:ext>
              </a:extLst>
            </p:cNvPr>
            <p:cNvSpPr>
              <a:spLocks noChangeArrowheads="1"/>
            </p:cNvSpPr>
            <p:nvPr/>
          </p:nvSpPr>
          <p:spPr bwMode="auto">
            <a:xfrm rot="3645213">
              <a:off x="2107894" y="1667247"/>
              <a:ext cx="1590878" cy="1457906"/>
            </a:xfrm>
            <a:custGeom>
              <a:avLst/>
              <a:gdLst>
                <a:gd name="T0" fmla="*/ 3009 w 3372"/>
                <a:gd name="T1" fmla="*/ 894 h 2885"/>
                <a:gd name="T2" fmla="*/ 3018 w 3372"/>
                <a:gd name="T3" fmla="*/ 832 h 2885"/>
                <a:gd name="T4" fmla="*/ 3020 w 3372"/>
                <a:gd name="T5" fmla="*/ 827 h 2885"/>
                <a:gd name="T6" fmla="*/ 3103 w 3372"/>
                <a:gd name="T7" fmla="*/ 774 h 2885"/>
                <a:gd name="T8" fmla="*/ 3206 w 3372"/>
                <a:gd name="T9" fmla="*/ 761 h 2885"/>
                <a:gd name="T10" fmla="*/ 3284 w 3372"/>
                <a:gd name="T11" fmla="*/ 732 h 2885"/>
                <a:gd name="T12" fmla="*/ 3292 w 3372"/>
                <a:gd name="T13" fmla="*/ 726 h 2885"/>
                <a:gd name="T14" fmla="*/ 3346 w 3372"/>
                <a:gd name="T15" fmla="*/ 671 h 2885"/>
                <a:gd name="T16" fmla="*/ 3349 w 3372"/>
                <a:gd name="T17" fmla="*/ 665 h 2885"/>
                <a:gd name="T18" fmla="*/ 3352 w 3372"/>
                <a:gd name="T19" fmla="*/ 659 h 2885"/>
                <a:gd name="T20" fmla="*/ 3354 w 3372"/>
                <a:gd name="T21" fmla="*/ 655 h 2885"/>
                <a:gd name="T22" fmla="*/ 3355 w 3372"/>
                <a:gd name="T23" fmla="*/ 653 h 2885"/>
                <a:gd name="T24" fmla="*/ 3364 w 3372"/>
                <a:gd name="T25" fmla="*/ 622 h 2885"/>
                <a:gd name="T26" fmla="*/ 3331 w 3372"/>
                <a:gd name="T27" fmla="*/ 477 h 2885"/>
                <a:gd name="T28" fmla="*/ 3211 w 3372"/>
                <a:gd name="T29" fmla="*/ 373 h 2885"/>
                <a:gd name="T30" fmla="*/ 3138 w 3372"/>
                <a:gd name="T31" fmla="*/ 370 h 2885"/>
                <a:gd name="T32" fmla="*/ 3088 w 3372"/>
                <a:gd name="T33" fmla="*/ 390 h 2885"/>
                <a:gd name="T34" fmla="*/ 2960 w 3372"/>
                <a:gd name="T35" fmla="*/ 527 h 2885"/>
                <a:gd name="T36" fmla="*/ 2873 w 3372"/>
                <a:gd name="T37" fmla="*/ 572 h 2885"/>
                <a:gd name="T38" fmla="*/ 2867 w 3372"/>
                <a:gd name="T39" fmla="*/ 571 h 2885"/>
                <a:gd name="T40" fmla="*/ 2818 w 3372"/>
                <a:gd name="T41" fmla="*/ 554 h 2885"/>
                <a:gd name="T42" fmla="*/ 2813 w 3372"/>
                <a:gd name="T43" fmla="*/ 549 h 2885"/>
                <a:gd name="T44" fmla="*/ 2812 w 3372"/>
                <a:gd name="T45" fmla="*/ 546 h 2885"/>
                <a:gd name="T46" fmla="*/ 2805 w 3372"/>
                <a:gd name="T47" fmla="*/ 541 h 2885"/>
                <a:gd name="T48" fmla="*/ 2492 w 3372"/>
                <a:gd name="T49" fmla="*/ 0 h 2885"/>
                <a:gd name="T50" fmla="*/ 521 w 3372"/>
                <a:gd name="T51" fmla="*/ 541 h 2885"/>
                <a:gd name="T52" fmla="*/ 527 w 3372"/>
                <a:gd name="T53" fmla="*/ 581 h 2885"/>
                <a:gd name="T54" fmla="*/ 528 w 3372"/>
                <a:gd name="T55" fmla="*/ 582 h 2885"/>
                <a:gd name="T56" fmla="*/ 529 w 3372"/>
                <a:gd name="T57" fmla="*/ 585 h 2885"/>
                <a:gd name="T58" fmla="*/ 587 w 3372"/>
                <a:gd name="T59" fmla="*/ 622 h 2885"/>
                <a:gd name="T60" fmla="*/ 786 w 3372"/>
                <a:gd name="T61" fmla="*/ 668 h 2885"/>
                <a:gd name="T62" fmla="*/ 836 w 3372"/>
                <a:gd name="T63" fmla="*/ 708 h 2885"/>
                <a:gd name="T64" fmla="*/ 878 w 3372"/>
                <a:gd name="T65" fmla="*/ 787 h 2885"/>
                <a:gd name="T66" fmla="*/ 845 w 3372"/>
                <a:gd name="T67" fmla="*/ 968 h 2885"/>
                <a:gd name="T68" fmla="*/ 719 w 3372"/>
                <a:gd name="T69" fmla="*/ 1084 h 2885"/>
                <a:gd name="T70" fmla="*/ 677 w 3372"/>
                <a:gd name="T71" fmla="*/ 1095 h 2885"/>
                <a:gd name="T72" fmla="*/ 672 w 3372"/>
                <a:gd name="T73" fmla="*/ 1095 h 2885"/>
                <a:gd name="T74" fmla="*/ 671 w 3372"/>
                <a:gd name="T75" fmla="*/ 1095 h 2885"/>
                <a:gd name="T76" fmla="*/ 663 w 3372"/>
                <a:gd name="T77" fmla="*/ 1096 h 2885"/>
                <a:gd name="T78" fmla="*/ 656 w 3372"/>
                <a:gd name="T79" fmla="*/ 1096 h 2885"/>
                <a:gd name="T80" fmla="*/ 565 w 3372"/>
                <a:gd name="T81" fmla="*/ 1073 h 2885"/>
                <a:gd name="T82" fmla="*/ 556 w 3372"/>
                <a:gd name="T83" fmla="*/ 1068 h 2885"/>
                <a:gd name="T84" fmla="*/ 414 w 3372"/>
                <a:gd name="T85" fmla="*/ 922 h 2885"/>
                <a:gd name="T86" fmla="*/ 351 w 3372"/>
                <a:gd name="T87" fmla="*/ 891 h 2885"/>
                <a:gd name="T88" fmla="*/ 309 w 3372"/>
                <a:gd name="T89" fmla="*/ 907 h 2885"/>
                <a:gd name="T90" fmla="*/ 833 w 3372"/>
                <a:gd name="T91" fmla="*/ 2884 h 2885"/>
                <a:gd name="T92" fmla="*/ 3326 w 3372"/>
                <a:gd name="T93" fmla="*/ 1446 h 2885"/>
                <a:gd name="T94" fmla="*/ 3010 w 3372"/>
                <a:gd name="T95" fmla="*/ 899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2" h="2885">
                  <a:moveTo>
                    <a:pt x="3009" y="894"/>
                  </a:moveTo>
                  <a:lnTo>
                    <a:pt x="3009" y="894"/>
                  </a:lnTo>
                  <a:cubicBezTo>
                    <a:pt x="3005" y="873"/>
                    <a:pt x="3008" y="852"/>
                    <a:pt x="3017" y="833"/>
                  </a:cubicBezTo>
                  <a:lnTo>
                    <a:pt x="3018" y="832"/>
                  </a:lnTo>
                  <a:lnTo>
                    <a:pt x="3018" y="832"/>
                  </a:lnTo>
                  <a:cubicBezTo>
                    <a:pt x="3018" y="830"/>
                    <a:pt x="3019" y="828"/>
                    <a:pt x="3020" y="827"/>
                  </a:cubicBezTo>
                  <a:lnTo>
                    <a:pt x="3020" y="827"/>
                  </a:lnTo>
                  <a:cubicBezTo>
                    <a:pt x="3037" y="796"/>
                    <a:pt x="3068" y="776"/>
                    <a:pt x="3103" y="774"/>
                  </a:cubicBezTo>
                  <a:lnTo>
                    <a:pt x="3103" y="774"/>
                  </a:lnTo>
                  <a:cubicBezTo>
                    <a:pt x="3140" y="772"/>
                    <a:pt x="3175" y="768"/>
                    <a:pt x="3206" y="761"/>
                  </a:cubicBezTo>
                  <a:lnTo>
                    <a:pt x="3206" y="761"/>
                  </a:lnTo>
                  <a:cubicBezTo>
                    <a:pt x="3237" y="753"/>
                    <a:pt x="3264" y="743"/>
                    <a:pt x="3284" y="732"/>
                  </a:cubicBezTo>
                  <a:lnTo>
                    <a:pt x="3284" y="732"/>
                  </a:lnTo>
                  <a:cubicBezTo>
                    <a:pt x="3287" y="730"/>
                    <a:pt x="3290" y="728"/>
                    <a:pt x="3292" y="726"/>
                  </a:cubicBezTo>
                  <a:lnTo>
                    <a:pt x="3292" y="726"/>
                  </a:lnTo>
                  <a:cubicBezTo>
                    <a:pt x="3316" y="711"/>
                    <a:pt x="3334" y="693"/>
                    <a:pt x="3346" y="671"/>
                  </a:cubicBezTo>
                  <a:lnTo>
                    <a:pt x="3346" y="671"/>
                  </a:lnTo>
                  <a:cubicBezTo>
                    <a:pt x="3347" y="669"/>
                    <a:pt x="3348" y="668"/>
                    <a:pt x="3349" y="665"/>
                  </a:cubicBezTo>
                  <a:lnTo>
                    <a:pt x="3352" y="659"/>
                  </a:lnTo>
                  <a:lnTo>
                    <a:pt x="3352" y="659"/>
                  </a:lnTo>
                  <a:cubicBezTo>
                    <a:pt x="3353" y="658"/>
                    <a:pt x="3353" y="657"/>
                    <a:pt x="3354" y="655"/>
                  </a:cubicBezTo>
                  <a:lnTo>
                    <a:pt x="3354" y="655"/>
                  </a:lnTo>
                  <a:lnTo>
                    <a:pt x="3355" y="653"/>
                  </a:lnTo>
                  <a:lnTo>
                    <a:pt x="3355" y="653"/>
                  </a:lnTo>
                  <a:cubicBezTo>
                    <a:pt x="3359" y="644"/>
                    <a:pt x="3362" y="633"/>
                    <a:pt x="3364" y="622"/>
                  </a:cubicBezTo>
                  <a:lnTo>
                    <a:pt x="3364" y="622"/>
                  </a:lnTo>
                  <a:cubicBezTo>
                    <a:pt x="3371" y="578"/>
                    <a:pt x="3359" y="526"/>
                    <a:pt x="3331" y="477"/>
                  </a:cubicBezTo>
                  <a:lnTo>
                    <a:pt x="3331" y="477"/>
                  </a:lnTo>
                  <a:cubicBezTo>
                    <a:pt x="3299" y="422"/>
                    <a:pt x="3257" y="386"/>
                    <a:pt x="3211" y="373"/>
                  </a:cubicBezTo>
                  <a:lnTo>
                    <a:pt x="3211" y="373"/>
                  </a:lnTo>
                  <a:cubicBezTo>
                    <a:pt x="3187" y="365"/>
                    <a:pt x="3162" y="365"/>
                    <a:pt x="3138" y="370"/>
                  </a:cubicBezTo>
                  <a:lnTo>
                    <a:pt x="3138" y="370"/>
                  </a:lnTo>
                  <a:cubicBezTo>
                    <a:pt x="3120" y="374"/>
                    <a:pt x="3104" y="381"/>
                    <a:pt x="3088" y="390"/>
                  </a:cubicBezTo>
                  <a:lnTo>
                    <a:pt x="3088" y="390"/>
                  </a:lnTo>
                  <a:cubicBezTo>
                    <a:pt x="3048" y="412"/>
                    <a:pt x="3001" y="464"/>
                    <a:pt x="2960" y="527"/>
                  </a:cubicBezTo>
                  <a:lnTo>
                    <a:pt x="2960" y="527"/>
                  </a:lnTo>
                  <a:cubicBezTo>
                    <a:pt x="2941" y="556"/>
                    <a:pt x="2908" y="573"/>
                    <a:pt x="2873" y="572"/>
                  </a:cubicBezTo>
                  <a:lnTo>
                    <a:pt x="2873" y="572"/>
                  </a:lnTo>
                  <a:cubicBezTo>
                    <a:pt x="2872" y="572"/>
                    <a:pt x="2870" y="572"/>
                    <a:pt x="2868" y="572"/>
                  </a:cubicBezTo>
                  <a:lnTo>
                    <a:pt x="2867" y="571"/>
                  </a:lnTo>
                  <a:lnTo>
                    <a:pt x="2867" y="571"/>
                  </a:lnTo>
                  <a:cubicBezTo>
                    <a:pt x="2849" y="570"/>
                    <a:pt x="2832" y="564"/>
                    <a:pt x="2818" y="554"/>
                  </a:cubicBezTo>
                  <a:lnTo>
                    <a:pt x="2818" y="554"/>
                  </a:lnTo>
                  <a:cubicBezTo>
                    <a:pt x="2816" y="553"/>
                    <a:pt x="2814" y="551"/>
                    <a:pt x="2813" y="549"/>
                  </a:cubicBezTo>
                  <a:lnTo>
                    <a:pt x="2812" y="546"/>
                  </a:lnTo>
                  <a:lnTo>
                    <a:pt x="2812" y="546"/>
                  </a:lnTo>
                  <a:cubicBezTo>
                    <a:pt x="2809" y="544"/>
                    <a:pt x="2807" y="543"/>
                    <a:pt x="2805" y="541"/>
                  </a:cubicBezTo>
                  <a:lnTo>
                    <a:pt x="2805" y="541"/>
                  </a:lnTo>
                  <a:cubicBezTo>
                    <a:pt x="2804" y="540"/>
                    <a:pt x="2803" y="538"/>
                    <a:pt x="2802" y="537"/>
                  </a:cubicBezTo>
                  <a:lnTo>
                    <a:pt x="2492" y="0"/>
                  </a:lnTo>
                  <a:lnTo>
                    <a:pt x="832" y="1"/>
                  </a:lnTo>
                  <a:lnTo>
                    <a:pt x="521" y="541"/>
                  </a:lnTo>
                  <a:lnTo>
                    <a:pt x="521" y="541"/>
                  </a:lnTo>
                  <a:cubicBezTo>
                    <a:pt x="519" y="554"/>
                    <a:pt x="521" y="568"/>
                    <a:pt x="527" y="581"/>
                  </a:cubicBezTo>
                  <a:lnTo>
                    <a:pt x="528" y="582"/>
                  </a:lnTo>
                  <a:lnTo>
                    <a:pt x="528" y="582"/>
                  </a:lnTo>
                  <a:cubicBezTo>
                    <a:pt x="528" y="584"/>
                    <a:pt x="529" y="584"/>
                    <a:pt x="529" y="585"/>
                  </a:cubicBezTo>
                  <a:lnTo>
                    <a:pt x="529" y="585"/>
                  </a:lnTo>
                  <a:cubicBezTo>
                    <a:pt x="541" y="607"/>
                    <a:pt x="562" y="620"/>
                    <a:pt x="587" y="622"/>
                  </a:cubicBezTo>
                  <a:lnTo>
                    <a:pt x="587" y="622"/>
                  </a:lnTo>
                  <a:cubicBezTo>
                    <a:pt x="668" y="626"/>
                    <a:pt x="743" y="644"/>
                    <a:pt x="786" y="668"/>
                  </a:cubicBezTo>
                  <a:lnTo>
                    <a:pt x="786" y="668"/>
                  </a:lnTo>
                  <a:cubicBezTo>
                    <a:pt x="805" y="680"/>
                    <a:pt x="822" y="693"/>
                    <a:pt x="836" y="708"/>
                  </a:cubicBezTo>
                  <a:lnTo>
                    <a:pt x="836" y="708"/>
                  </a:lnTo>
                  <a:cubicBezTo>
                    <a:pt x="857" y="731"/>
                    <a:pt x="871" y="757"/>
                    <a:pt x="878" y="787"/>
                  </a:cubicBezTo>
                  <a:lnTo>
                    <a:pt x="878" y="787"/>
                  </a:lnTo>
                  <a:cubicBezTo>
                    <a:pt x="892" y="843"/>
                    <a:pt x="881" y="906"/>
                    <a:pt x="845" y="968"/>
                  </a:cubicBezTo>
                  <a:lnTo>
                    <a:pt x="845" y="968"/>
                  </a:lnTo>
                  <a:cubicBezTo>
                    <a:pt x="813" y="1024"/>
                    <a:pt x="768" y="1066"/>
                    <a:pt x="719" y="1084"/>
                  </a:cubicBezTo>
                  <a:lnTo>
                    <a:pt x="719" y="1084"/>
                  </a:lnTo>
                  <a:cubicBezTo>
                    <a:pt x="706" y="1089"/>
                    <a:pt x="693" y="1093"/>
                    <a:pt x="680" y="1094"/>
                  </a:cubicBezTo>
                  <a:lnTo>
                    <a:pt x="677" y="1095"/>
                  </a:lnTo>
                  <a:lnTo>
                    <a:pt x="677" y="1095"/>
                  </a:lnTo>
                  <a:cubicBezTo>
                    <a:pt x="676" y="1095"/>
                    <a:pt x="674" y="1095"/>
                    <a:pt x="672" y="1095"/>
                  </a:cubicBezTo>
                  <a:lnTo>
                    <a:pt x="671" y="1095"/>
                  </a:lnTo>
                  <a:lnTo>
                    <a:pt x="671" y="1095"/>
                  </a:lnTo>
                  <a:cubicBezTo>
                    <a:pt x="669" y="1095"/>
                    <a:pt x="668" y="1095"/>
                    <a:pt x="667" y="1095"/>
                  </a:cubicBezTo>
                  <a:lnTo>
                    <a:pt x="663" y="1096"/>
                  </a:lnTo>
                  <a:lnTo>
                    <a:pt x="663" y="1096"/>
                  </a:lnTo>
                  <a:cubicBezTo>
                    <a:pt x="661" y="1096"/>
                    <a:pt x="658" y="1096"/>
                    <a:pt x="656" y="1096"/>
                  </a:cubicBezTo>
                  <a:lnTo>
                    <a:pt x="656" y="1096"/>
                  </a:lnTo>
                  <a:cubicBezTo>
                    <a:pt x="625" y="1096"/>
                    <a:pt x="595" y="1089"/>
                    <a:pt x="565" y="1073"/>
                  </a:cubicBezTo>
                  <a:lnTo>
                    <a:pt x="565" y="1073"/>
                  </a:lnTo>
                  <a:cubicBezTo>
                    <a:pt x="562" y="1072"/>
                    <a:pt x="559" y="1071"/>
                    <a:pt x="556" y="1068"/>
                  </a:cubicBezTo>
                  <a:lnTo>
                    <a:pt x="556" y="1068"/>
                  </a:lnTo>
                  <a:cubicBezTo>
                    <a:pt x="512" y="1043"/>
                    <a:pt x="458" y="989"/>
                    <a:pt x="414" y="922"/>
                  </a:cubicBezTo>
                  <a:lnTo>
                    <a:pt x="414" y="922"/>
                  </a:lnTo>
                  <a:cubicBezTo>
                    <a:pt x="400" y="902"/>
                    <a:pt x="376" y="890"/>
                    <a:pt x="351" y="891"/>
                  </a:cubicBezTo>
                  <a:lnTo>
                    <a:pt x="351" y="891"/>
                  </a:lnTo>
                  <a:cubicBezTo>
                    <a:pt x="336" y="891"/>
                    <a:pt x="321" y="897"/>
                    <a:pt x="309" y="907"/>
                  </a:cubicBezTo>
                  <a:lnTo>
                    <a:pt x="0" y="1443"/>
                  </a:lnTo>
                  <a:lnTo>
                    <a:pt x="833" y="2884"/>
                  </a:lnTo>
                  <a:lnTo>
                    <a:pt x="2497" y="2883"/>
                  </a:lnTo>
                  <a:lnTo>
                    <a:pt x="3326" y="1446"/>
                  </a:lnTo>
                  <a:lnTo>
                    <a:pt x="3010" y="899"/>
                  </a:lnTo>
                  <a:lnTo>
                    <a:pt x="3010" y="899"/>
                  </a:lnTo>
                  <a:cubicBezTo>
                    <a:pt x="3010" y="898"/>
                    <a:pt x="3009" y="895"/>
                    <a:pt x="3009" y="894"/>
                  </a:cubicBezTo>
                </a:path>
              </a:pathLst>
            </a:custGeom>
            <a:solidFill>
              <a:srgbClr val="5F542F">
                <a:alpha val="50196"/>
              </a:srgb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9BC024B2-2832-FA36-6CF4-63B1D2C0F993}"/>
                </a:ext>
              </a:extLst>
            </p:cNvPr>
            <p:cNvSpPr txBox="1"/>
            <p:nvPr/>
          </p:nvSpPr>
          <p:spPr>
            <a:xfrm>
              <a:off x="2245555" y="2100258"/>
              <a:ext cx="121824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00" normalizeH="0" baseline="0" noProof="0">
                  <a:ln>
                    <a:noFill/>
                  </a:ln>
                  <a:solidFill>
                    <a:srgbClr val="FFFFFF"/>
                  </a:solidFill>
                  <a:effectLst/>
                  <a:uLnTx/>
                  <a:uFillTx/>
                  <a:latin typeface="Arial"/>
                  <a:ea typeface="Source Sans Pro" panose="020B0503030403020204" pitchFamily="34" charset="0"/>
                  <a:cs typeface="+mn-cs"/>
                </a:rPr>
                <a:t>Product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00" normalizeH="0" baseline="0" noProof="0">
                  <a:ln>
                    <a:noFill/>
                  </a:ln>
                  <a:solidFill>
                    <a:srgbClr val="FFFFFF"/>
                  </a:solidFill>
                  <a:effectLst/>
                  <a:uLnTx/>
                  <a:uFillTx/>
                  <a:latin typeface="Arial"/>
                  <a:ea typeface="Source Sans Pro" panose="020B0503030403020204" pitchFamily="34" charset="0"/>
                  <a:cs typeface="+mn-cs"/>
                </a:rPr>
                <a:t>Scope</a:t>
              </a:r>
            </a:p>
          </p:txBody>
        </p:sp>
        <p:sp>
          <p:nvSpPr>
            <p:cNvPr id="8" name="Freeform 2">
              <a:extLst>
                <a:ext uri="{FF2B5EF4-FFF2-40B4-BE49-F238E27FC236}">
                  <a16:creationId xmlns:a16="http://schemas.microsoft.com/office/drawing/2014/main" id="{F9A6F261-25DD-AABB-D7D3-DE437EBECC8B}"/>
                </a:ext>
              </a:extLst>
            </p:cNvPr>
            <p:cNvSpPr>
              <a:spLocks noChangeArrowheads="1"/>
            </p:cNvSpPr>
            <p:nvPr/>
          </p:nvSpPr>
          <p:spPr bwMode="auto">
            <a:xfrm>
              <a:off x="8376209" y="2386660"/>
              <a:ext cx="1705349" cy="1360045"/>
            </a:xfrm>
            <a:custGeom>
              <a:avLst/>
              <a:gdLst>
                <a:gd name="T0" fmla="*/ 3009 w 3372"/>
                <a:gd name="T1" fmla="*/ 894 h 2885"/>
                <a:gd name="T2" fmla="*/ 3018 w 3372"/>
                <a:gd name="T3" fmla="*/ 832 h 2885"/>
                <a:gd name="T4" fmla="*/ 3020 w 3372"/>
                <a:gd name="T5" fmla="*/ 827 h 2885"/>
                <a:gd name="T6" fmla="*/ 3103 w 3372"/>
                <a:gd name="T7" fmla="*/ 774 h 2885"/>
                <a:gd name="T8" fmla="*/ 3206 w 3372"/>
                <a:gd name="T9" fmla="*/ 761 h 2885"/>
                <a:gd name="T10" fmla="*/ 3284 w 3372"/>
                <a:gd name="T11" fmla="*/ 732 h 2885"/>
                <a:gd name="T12" fmla="*/ 3292 w 3372"/>
                <a:gd name="T13" fmla="*/ 726 h 2885"/>
                <a:gd name="T14" fmla="*/ 3346 w 3372"/>
                <a:gd name="T15" fmla="*/ 671 h 2885"/>
                <a:gd name="T16" fmla="*/ 3349 w 3372"/>
                <a:gd name="T17" fmla="*/ 665 h 2885"/>
                <a:gd name="T18" fmla="*/ 3352 w 3372"/>
                <a:gd name="T19" fmla="*/ 659 h 2885"/>
                <a:gd name="T20" fmla="*/ 3354 w 3372"/>
                <a:gd name="T21" fmla="*/ 655 h 2885"/>
                <a:gd name="T22" fmla="*/ 3355 w 3372"/>
                <a:gd name="T23" fmla="*/ 653 h 2885"/>
                <a:gd name="T24" fmla="*/ 3364 w 3372"/>
                <a:gd name="T25" fmla="*/ 622 h 2885"/>
                <a:gd name="T26" fmla="*/ 3331 w 3372"/>
                <a:gd name="T27" fmla="*/ 477 h 2885"/>
                <a:gd name="T28" fmla="*/ 3211 w 3372"/>
                <a:gd name="T29" fmla="*/ 373 h 2885"/>
                <a:gd name="T30" fmla="*/ 3138 w 3372"/>
                <a:gd name="T31" fmla="*/ 370 h 2885"/>
                <a:gd name="T32" fmla="*/ 3088 w 3372"/>
                <a:gd name="T33" fmla="*/ 390 h 2885"/>
                <a:gd name="T34" fmla="*/ 2960 w 3372"/>
                <a:gd name="T35" fmla="*/ 527 h 2885"/>
                <a:gd name="T36" fmla="*/ 2873 w 3372"/>
                <a:gd name="T37" fmla="*/ 572 h 2885"/>
                <a:gd name="T38" fmla="*/ 2867 w 3372"/>
                <a:gd name="T39" fmla="*/ 571 h 2885"/>
                <a:gd name="T40" fmla="*/ 2818 w 3372"/>
                <a:gd name="T41" fmla="*/ 554 h 2885"/>
                <a:gd name="T42" fmla="*/ 2813 w 3372"/>
                <a:gd name="T43" fmla="*/ 549 h 2885"/>
                <a:gd name="T44" fmla="*/ 2812 w 3372"/>
                <a:gd name="T45" fmla="*/ 546 h 2885"/>
                <a:gd name="T46" fmla="*/ 2805 w 3372"/>
                <a:gd name="T47" fmla="*/ 541 h 2885"/>
                <a:gd name="T48" fmla="*/ 2492 w 3372"/>
                <a:gd name="T49" fmla="*/ 0 h 2885"/>
                <a:gd name="T50" fmla="*/ 521 w 3372"/>
                <a:gd name="T51" fmla="*/ 541 h 2885"/>
                <a:gd name="T52" fmla="*/ 527 w 3372"/>
                <a:gd name="T53" fmla="*/ 581 h 2885"/>
                <a:gd name="T54" fmla="*/ 528 w 3372"/>
                <a:gd name="T55" fmla="*/ 582 h 2885"/>
                <a:gd name="T56" fmla="*/ 529 w 3372"/>
                <a:gd name="T57" fmla="*/ 585 h 2885"/>
                <a:gd name="T58" fmla="*/ 587 w 3372"/>
                <a:gd name="T59" fmla="*/ 622 h 2885"/>
                <a:gd name="T60" fmla="*/ 786 w 3372"/>
                <a:gd name="T61" fmla="*/ 668 h 2885"/>
                <a:gd name="T62" fmla="*/ 836 w 3372"/>
                <a:gd name="T63" fmla="*/ 708 h 2885"/>
                <a:gd name="T64" fmla="*/ 878 w 3372"/>
                <a:gd name="T65" fmla="*/ 787 h 2885"/>
                <a:gd name="T66" fmla="*/ 845 w 3372"/>
                <a:gd name="T67" fmla="*/ 968 h 2885"/>
                <a:gd name="T68" fmla="*/ 719 w 3372"/>
                <a:gd name="T69" fmla="*/ 1084 h 2885"/>
                <a:gd name="T70" fmla="*/ 677 w 3372"/>
                <a:gd name="T71" fmla="*/ 1095 h 2885"/>
                <a:gd name="T72" fmla="*/ 672 w 3372"/>
                <a:gd name="T73" fmla="*/ 1095 h 2885"/>
                <a:gd name="T74" fmla="*/ 671 w 3372"/>
                <a:gd name="T75" fmla="*/ 1095 h 2885"/>
                <a:gd name="T76" fmla="*/ 663 w 3372"/>
                <a:gd name="T77" fmla="*/ 1096 h 2885"/>
                <a:gd name="T78" fmla="*/ 656 w 3372"/>
                <a:gd name="T79" fmla="*/ 1096 h 2885"/>
                <a:gd name="T80" fmla="*/ 565 w 3372"/>
                <a:gd name="T81" fmla="*/ 1073 h 2885"/>
                <a:gd name="T82" fmla="*/ 556 w 3372"/>
                <a:gd name="T83" fmla="*/ 1068 h 2885"/>
                <a:gd name="T84" fmla="*/ 414 w 3372"/>
                <a:gd name="T85" fmla="*/ 922 h 2885"/>
                <a:gd name="T86" fmla="*/ 351 w 3372"/>
                <a:gd name="T87" fmla="*/ 891 h 2885"/>
                <a:gd name="T88" fmla="*/ 309 w 3372"/>
                <a:gd name="T89" fmla="*/ 907 h 2885"/>
                <a:gd name="T90" fmla="*/ 833 w 3372"/>
                <a:gd name="T91" fmla="*/ 2884 h 2885"/>
                <a:gd name="T92" fmla="*/ 3326 w 3372"/>
                <a:gd name="T93" fmla="*/ 1446 h 2885"/>
                <a:gd name="T94" fmla="*/ 3010 w 3372"/>
                <a:gd name="T95" fmla="*/ 899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2" h="2885">
                  <a:moveTo>
                    <a:pt x="3009" y="894"/>
                  </a:moveTo>
                  <a:lnTo>
                    <a:pt x="3009" y="894"/>
                  </a:lnTo>
                  <a:cubicBezTo>
                    <a:pt x="3005" y="873"/>
                    <a:pt x="3008" y="852"/>
                    <a:pt x="3017" y="833"/>
                  </a:cubicBezTo>
                  <a:lnTo>
                    <a:pt x="3018" y="832"/>
                  </a:lnTo>
                  <a:lnTo>
                    <a:pt x="3018" y="832"/>
                  </a:lnTo>
                  <a:cubicBezTo>
                    <a:pt x="3018" y="830"/>
                    <a:pt x="3019" y="828"/>
                    <a:pt x="3020" y="827"/>
                  </a:cubicBezTo>
                  <a:lnTo>
                    <a:pt x="3020" y="827"/>
                  </a:lnTo>
                  <a:cubicBezTo>
                    <a:pt x="3037" y="796"/>
                    <a:pt x="3068" y="776"/>
                    <a:pt x="3103" y="774"/>
                  </a:cubicBezTo>
                  <a:lnTo>
                    <a:pt x="3103" y="774"/>
                  </a:lnTo>
                  <a:cubicBezTo>
                    <a:pt x="3140" y="772"/>
                    <a:pt x="3175" y="768"/>
                    <a:pt x="3206" y="761"/>
                  </a:cubicBezTo>
                  <a:lnTo>
                    <a:pt x="3206" y="761"/>
                  </a:lnTo>
                  <a:cubicBezTo>
                    <a:pt x="3237" y="753"/>
                    <a:pt x="3264" y="743"/>
                    <a:pt x="3284" y="732"/>
                  </a:cubicBezTo>
                  <a:lnTo>
                    <a:pt x="3284" y="732"/>
                  </a:lnTo>
                  <a:cubicBezTo>
                    <a:pt x="3287" y="730"/>
                    <a:pt x="3290" y="728"/>
                    <a:pt x="3292" y="726"/>
                  </a:cubicBezTo>
                  <a:lnTo>
                    <a:pt x="3292" y="726"/>
                  </a:lnTo>
                  <a:cubicBezTo>
                    <a:pt x="3316" y="711"/>
                    <a:pt x="3334" y="693"/>
                    <a:pt x="3346" y="671"/>
                  </a:cubicBezTo>
                  <a:lnTo>
                    <a:pt x="3346" y="671"/>
                  </a:lnTo>
                  <a:cubicBezTo>
                    <a:pt x="3347" y="669"/>
                    <a:pt x="3348" y="668"/>
                    <a:pt x="3349" y="665"/>
                  </a:cubicBezTo>
                  <a:lnTo>
                    <a:pt x="3352" y="659"/>
                  </a:lnTo>
                  <a:lnTo>
                    <a:pt x="3352" y="659"/>
                  </a:lnTo>
                  <a:cubicBezTo>
                    <a:pt x="3353" y="658"/>
                    <a:pt x="3353" y="657"/>
                    <a:pt x="3354" y="655"/>
                  </a:cubicBezTo>
                  <a:lnTo>
                    <a:pt x="3354" y="655"/>
                  </a:lnTo>
                  <a:lnTo>
                    <a:pt x="3355" y="653"/>
                  </a:lnTo>
                  <a:lnTo>
                    <a:pt x="3355" y="653"/>
                  </a:lnTo>
                  <a:cubicBezTo>
                    <a:pt x="3359" y="644"/>
                    <a:pt x="3362" y="633"/>
                    <a:pt x="3364" y="622"/>
                  </a:cubicBezTo>
                  <a:lnTo>
                    <a:pt x="3364" y="622"/>
                  </a:lnTo>
                  <a:cubicBezTo>
                    <a:pt x="3371" y="578"/>
                    <a:pt x="3359" y="526"/>
                    <a:pt x="3331" y="477"/>
                  </a:cubicBezTo>
                  <a:lnTo>
                    <a:pt x="3331" y="477"/>
                  </a:lnTo>
                  <a:cubicBezTo>
                    <a:pt x="3299" y="422"/>
                    <a:pt x="3257" y="386"/>
                    <a:pt x="3211" y="373"/>
                  </a:cubicBezTo>
                  <a:lnTo>
                    <a:pt x="3211" y="373"/>
                  </a:lnTo>
                  <a:cubicBezTo>
                    <a:pt x="3187" y="365"/>
                    <a:pt x="3162" y="365"/>
                    <a:pt x="3138" y="370"/>
                  </a:cubicBezTo>
                  <a:lnTo>
                    <a:pt x="3138" y="370"/>
                  </a:lnTo>
                  <a:cubicBezTo>
                    <a:pt x="3120" y="374"/>
                    <a:pt x="3104" y="381"/>
                    <a:pt x="3088" y="390"/>
                  </a:cubicBezTo>
                  <a:lnTo>
                    <a:pt x="3088" y="390"/>
                  </a:lnTo>
                  <a:cubicBezTo>
                    <a:pt x="3048" y="412"/>
                    <a:pt x="3001" y="464"/>
                    <a:pt x="2960" y="527"/>
                  </a:cubicBezTo>
                  <a:lnTo>
                    <a:pt x="2960" y="527"/>
                  </a:lnTo>
                  <a:cubicBezTo>
                    <a:pt x="2941" y="556"/>
                    <a:pt x="2908" y="573"/>
                    <a:pt x="2873" y="572"/>
                  </a:cubicBezTo>
                  <a:lnTo>
                    <a:pt x="2873" y="572"/>
                  </a:lnTo>
                  <a:cubicBezTo>
                    <a:pt x="2872" y="572"/>
                    <a:pt x="2870" y="572"/>
                    <a:pt x="2868" y="572"/>
                  </a:cubicBezTo>
                  <a:lnTo>
                    <a:pt x="2867" y="571"/>
                  </a:lnTo>
                  <a:lnTo>
                    <a:pt x="2867" y="571"/>
                  </a:lnTo>
                  <a:cubicBezTo>
                    <a:pt x="2849" y="570"/>
                    <a:pt x="2832" y="564"/>
                    <a:pt x="2818" y="554"/>
                  </a:cubicBezTo>
                  <a:lnTo>
                    <a:pt x="2818" y="554"/>
                  </a:lnTo>
                  <a:cubicBezTo>
                    <a:pt x="2816" y="553"/>
                    <a:pt x="2814" y="551"/>
                    <a:pt x="2813" y="549"/>
                  </a:cubicBezTo>
                  <a:lnTo>
                    <a:pt x="2812" y="546"/>
                  </a:lnTo>
                  <a:lnTo>
                    <a:pt x="2812" y="546"/>
                  </a:lnTo>
                  <a:cubicBezTo>
                    <a:pt x="2809" y="544"/>
                    <a:pt x="2807" y="543"/>
                    <a:pt x="2805" y="541"/>
                  </a:cubicBezTo>
                  <a:lnTo>
                    <a:pt x="2805" y="541"/>
                  </a:lnTo>
                  <a:cubicBezTo>
                    <a:pt x="2804" y="540"/>
                    <a:pt x="2803" y="538"/>
                    <a:pt x="2802" y="537"/>
                  </a:cubicBezTo>
                  <a:lnTo>
                    <a:pt x="2492" y="0"/>
                  </a:lnTo>
                  <a:lnTo>
                    <a:pt x="832" y="1"/>
                  </a:lnTo>
                  <a:lnTo>
                    <a:pt x="521" y="541"/>
                  </a:lnTo>
                  <a:lnTo>
                    <a:pt x="521" y="541"/>
                  </a:lnTo>
                  <a:cubicBezTo>
                    <a:pt x="519" y="554"/>
                    <a:pt x="521" y="568"/>
                    <a:pt x="527" y="581"/>
                  </a:cubicBezTo>
                  <a:lnTo>
                    <a:pt x="528" y="582"/>
                  </a:lnTo>
                  <a:lnTo>
                    <a:pt x="528" y="582"/>
                  </a:lnTo>
                  <a:cubicBezTo>
                    <a:pt x="528" y="584"/>
                    <a:pt x="529" y="584"/>
                    <a:pt x="529" y="585"/>
                  </a:cubicBezTo>
                  <a:lnTo>
                    <a:pt x="529" y="585"/>
                  </a:lnTo>
                  <a:cubicBezTo>
                    <a:pt x="541" y="607"/>
                    <a:pt x="562" y="620"/>
                    <a:pt x="587" y="622"/>
                  </a:cubicBezTo>
                  <a:lnTo>
                    <a:pt x="587" y="622"/>
                  </a:lnTo>
                  <a:cubicBezTo>
                    <a:pt x="668" y="626"/>
                    <a:pt x="743" y="644"/>
                    <a:pt x="786" y="668"/>
                  </a:cubicBezTo>
                  <a:lnTo>
                    <a:pt x="786" y="668"/>
                  </a:lnTo>
                  <a:cubicBezTo>
                    <a:pt x="805" y="680"/>
                    <a:pt x="822" y="693"/>
                    <a:pt x="836" y="708"/>
                  </a:cubicBezTo>
                  <a:lnTo>
                    <a:pt x="836" y="708"/>
                  </a:lnTo>
                  <a:cubicBezTo>
                    <a:pt x="857" y="731"/>
                    <a:pt x="871" y="757"/>
                    <a:pt x="878" y="787"/>
                  </a:cubicBezTo>
                  <a:lnTo>
                    <a:pt x="878" y="787"/>
                  </a:lnTo>
                  <a:cubicBezTo>
                    <a:pt x="892" y="843"/>
                    <a:pt x="881" y="906"/>
                    <a:pt x="845" y="968"/>
                  </a:cubicBezTo>
                  <a:lnTo>
                    <a:pt x="845" y="968"/>
                  </a:lnTo>
                  <a:cubicBezTo>
                    <a:pt x="813" y="1024"/>
                    <a:pt x="768" y="1066"/>
                    <a:pt x="719" y="1084"/>
                  </a:cubicBezTo>
                  <a:lnTo>
                    <a:pt x="719" y="1084"/>
                  </a:lnTo>
                  <a:cubicBezTo>
                    <a:pt x="706" y="1089"/>
                    <a:pt x="693" y="1093"/>
                    <a:pt x="680" y="1094"/>
                  </a:cubicBezTo>
                  <a:lnTo>
                    <a:pt x="677" y="1095"/>
                  </a:lnTo>
                  <a:lnTo>
                    <a:pt x="677" y="1095"/>
                  </a:lnTo>
                  <a:cubicBezTo>
                    <a:pt x="676" y="1095"/>
                    <a:pt x="674" y="1095"/>
                    <a:pt x="672" y="1095"/>
                  </a:cubicBezTo>
                  <a:lnTo>
                    <a:pt x="671" y="1095"/>
                  </a:lnTo>
                  <a:lnTo>
                    <a:pt x="671" y="1095"/>
                  </a:lnTo>
                  <a:cubicBezTo>
                    <a:pt x="669" y="1095"/>
                    <a:pt x="668" y="1095"/>
                    <a:pt x="667" y="1095"/>
                  </a:cubicBezTo>
                  <a:lnTo>
                    <a:pt x="663" y="1096"/>
                  </a:lnTo>
                  <a:lnTo>
                    <a:pt x="663" y="1096"/>
                  </a:lnTo>
                  <a:cubicBezTo>
                    <a:pt x="661" y="1096"/>
                    <a:pt x="658" y="1096"/>
                    <a:pt x="656" y="1096"/>
                  </a:cubicBezTo>
                  <a:lnTo>
                    <a:pt x="656" y="1096"/>
                  </a:lnTo>
                  <a:cubicBezTo>
                    <a:pt x="625" y="1096"/>
                    <a:pt x="595" y="1089"/>
                    <a:pt x="565" y="1073"/>
                  </a:cubicBezTo>
                  <a:lnTo>
                    <a:pt x="565" y="1073"/>
                  </a:lnTo>
                  <a:cubicBezTo>
                    <a:pt x="562" y="1072"/>
                    <a:pt x="559" y="1071"/>
                    <a:pt x="556" y="1068"/>
                  </a:cubicBezTo>
                  <a:lnTo>
                    <a:pt x="556" y="1068"/>
                  </a:lnTo>
                  <a:cubicBezTo>
                    <a:pt x="512" y="1043"/>
                    <a:pt x="458" y="989"/>
                    <a:pt x="414" y="922"/>
                  </a:cubicBezTo>
                  <a:lnTo>
                    <a:pt x="414" y="922"/>
                  </a:lnTo>
                  <a:cubicBezTo>
                    <a:pt x="400" y="902"/>
                    <a:pt x="376" y="890"/>
                    <a:pt x="351" y="891"/>
                  </a:cubicBezTo>
                  <a:lnTo>
                    <a:pt x="351" y="891"/>
                  </a:lnTo>
                  <a:cubicBezTo>
                    <a:pt x="336" y="891"/>
                    <a:pt x="321" y="897"/>
                    <a:pt x="309" y="907"/>
                  </a:cubicBezTo>
                  <a:lnTo>
                    <a:pt x="0" y="1443"/>
                  </a:lnTo>
                  <a:lnTo>
                    <a:pt x="833" y="2884"/>
                  </a:lnTo>
                  <a:lnTo>
                    <a:pt x="2497" y="2883"/>
                  </a:lnTo>
                  <a:lnTo>
                    <a:pt x="3326" y="1446"/>
                  </a:lnTo>
                  <a:lnTo>
                    <a:pt x="3010" y="899"/>
                  </a:lnTo>
                  <a:lnTo>
                    <a:pt x="3010" y="899"/>
                  </a:lnTo>
                  <a:cubicBezTo>
                    <a:pt x="3010" y="898"/>
                    <a:pt x="3009" y="895"/>
                    <a:pt x="3009" y="894"/>
                  </a:cubicBezTo>
                </a:path>
              </a:pathLst>
            </a:custGeom>
            <a:solidFill>
              <a:schemeClr val="accent1">
                <a:alpha val="43000"/>
              </a:schemeClr>
            </a:solidFill>
            <a:ln w="38100">
              <a:solidFill>
                <a:schemeClr val="tx1">
                  <a:alpha val="48000"/>
                </a:schemeClr>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1F9C3A23-B1D3-D437-07E7-5E788D7BD4A4}"/>
                </a:ext>
              </a:extLst>
            </p:cNvPr>
            <p:cNvSpPr txBox="1"/>
            <p:nvPr/>
          </p:nvSpPr>
          <p:spPr>
            <a:xfrm>
              <a:off x="8601712" y="2782818"/>
              <a:ext cx="1254343"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00" normalizeH="0" baseline="0" noProof="0">
                  <a:ln>
                    <a:noFill/>
                  </a:ln>
                  <a:solidFill>
                    <a:srgbClr val="FFFFFF"/>
                  </a:solidFill>
                  <a:effectLst/>
                  <a:uLnTx/>
                  <a:uFillTx/>
                  <a:latin typeface="Arial"/>
                  <a:ea typeface="Source Sans Pro" panose="020B0503030403020204" pitchFamily="34" charset="0"/>
                  <a:cs typeface="+mn-cs"/>
                </a:rPr>
                <a:t>Core functions </a:t>
              </a:r>
            </a:p>
          </p:txBody>
        </p:sp>
      </p:grpSp>
      <p:sp>
        <p:nvSpPr>
          <p:cNvPr id="16" name="Title 1">
            <a:extLst>
              <a:ext uri="{FF2B5EF4-FFF2-40B4-BE49-F238E27FC236}">
                <a16:creationId xmlns:a16="http://schemas.microsoft.com/office/drawing/2014/main" id="{3570E0FD-5268-3BB0-6747-B82D23E27C4E}"/>
              </a:ext>
            </a:extLst>
          </p:cNvPr>
          <p:cNvSpPr>
            <a:spLocks noGrp="1"/>
          </p:cNvSpPr>
          <p:nvPr>
            <p:ph type="title"/>
          </p:nvPr>
        </p:nvSpPr>
        <p:spPr>
          <a:xfrm>
            <a:off x="380507" y="426586"/>
            <a:ext cx="6560052" cy="769441"/>
          </a:xfrm>
        </p:spPr>
        <p:txBody>
          <a:bodyPr/>
          <a:lstStyle/>
          <a:p>
            <a:r>
              <a:rPr lang="en-US" dirty="0">
                <a:latin typeface="Arial" panose="020B0604020202020204" pitchFamily="34" charset="0"/>
              </a:rPr>
              <a:t>Status on the development of design options for </a:t>
            </a:r>
            <a:r>
              <a:rPr lang="en-US" b="1" dirty="0">
                <a:effectLst/>
                <a:latin typeface="Arial" panose="020B0604020202020204" pitchFamily="34" charset="0"/>
              </a:rPr>
              <a:t>APPM design components</a:t>
            </a:r>
            <a:endParaRPr lang="en-US" dirty="0">
              <a:effectLst/>
              <a:latin typeface="Helvetica" pitchFamily="2" charset="0"/>
            </a:endParaRPr>
          </a:p>
        </p:txBody>
      </p:sp>
      <p:sp>
        <p:nvSpPr>
          <p:cNvPr id="18" name="TextBox 17">
            <a:extLst>
              <a:ext uri="{FF2B5EF4-FFF2-40B4-BE49-F238E27FC236}">
                <a16:creationId xmlns:a16="http://schemas.microsoft.com/office/drawing/2014/main" id="{FA5E1BA4-5085-8A8A-1AFC-4FAB99688682}"/>
              </a:ext>
            </a:extLst>
          </p:cNvPr>
          <p:cNvSpPr txBox="1"/>
          <p:nvPr/>
        </p:nvSpPr>
        <p:spPr>
          <a:xfrm>
            <a:off x="11242888" y="2784167"/>
            <a:ext cx="1113954"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00" normalizeH="0" baseline="0" noProof="0">
                <a:ln>
                  <a:noFill/>
                </a:ln>
                <a:solidFill>
                  <a:srgbClr val="FFFFFF"/>
                </a:solidFill>
                <a:effectLst/>
                <a:uLnTx/>
                <a:uFillTx/>
                <a:latin typeface="Arial"/>
                <a:ea typeface="Source Sans Pro" panose="020B0503030403020204" pitchFamily="34" charset="0"/>
                <a:cs typeface="+mn-cs"/>
              </a:rPr>
              <a:t>Political will</a:t>
            </a:r>
          </a:p>
        </p:txBody>
      </p:sp>
      <p:sp>
        <p:nvSpPr>
          <p:cNvPr id="27" name="TextBox 26">
            <a:extLst>
              <a:ext uri="{FF2B5EF4-FFF2-40B4-BE49-F238E27FC236}">
                <a16:creationId xmlns:a16="http://schemas.microsoft.com/office/drawing/2014/main" id="{A3ADC40B-4B94-D7B1-CC29-17CD29B2269C}"/>
              </a:ext>
            </a:extLst>
          </p:cNvPr>
          <p:cNvSpPr txBox="1"/>
          <p:nvPr/>
        </p:nvSpPr>
        <p:spPr>
          <a:xfrm>
            <a:off x="184130" y="3600305"/>
            <a:ext cx="1824432" cy="2416046"/>
          </a:xfrm>
          <a:prstGeom prst="rect">
            <a:avLst/>
          </a:prstGeom>
          <a:solidFill>
            <a:schemeClr val="accent6"/>
          </a:solidFill>
          <a:ln w="6350">
            <a:noFill/>
            <a:miter lim="800000"/>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Product Scope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Product Scope scenarios for Mature phase and Start-up phase drafted.</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Arial"/>
              </a:rPr>
              <a:t>Africa CDC to finalize draft product scope options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Then conduct financial analysis</a:t>
            </a:r>
            <a:endParaRPr kumimoji="0" lang="en-US" sz="1600" b="0" i="1" u="none" strike="noStrike" kern="1200" cap="none" spc="0" normalizeH="0" baseline="0" noProof="0" dirty="0">
              <a:ln>
                <a:noFill/>
              </a:ln>
              <a:solidFill>
                <a:srgbClr val="000000"/>
              </a:solidFill>
              <a:effectLst/>
              <a:uLnTx/>
              <a:uFillTx/>
              <a:latin typeface="Arial"/>
              <a:ea typeface="+mn-ea"/>
              <a:cs typeface="Arial"/>
            </a:endParaRPr>
          </a:p>
        </p:txBody>
      </p:sp>
      <p:sp>
        <p:nvSpPr>
          <p:cNvPr id="30" name="TextBox 29">
            <a:extLst>
              <a:ext uri="{FF2B5EF4-FFF2-40B4-BE49-F238E27FC236}">
                <a16:creationId xmlns:a16="http://schemas.microsoft.com/office/drawing/2014/main" id="{51876800-26CE-815D-9F8E-3553CA7E2218}"/>
              </a:ext>
            </a:extLst>
          </p:cNvPr>
          <p:cNvSpPr txBox="1"/>
          <p:nvPr/>
        </p:nvSpPr>
        <p:spPr>
          <a:xfrm>
            <a:off x="2091561" y="3600305"/>
            <a:ext cx="1845554" cy="1677382"/>
          </a:xfrm>
          <a:prstGeom prst="rect">
            <a:avLst/>
          </a:prstGeom>
          <a:solidFill>
            <a:schemeClr val="accent3">
              <a:lumMod val="20000"/>
              <a:lumOff val="80000"/>
            </a:schemeClr>
          </a:solidFill>
          <a:ln w="6350">
            <a:noFill/>
            <a:miter lim="800000"/>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Governance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Draft options developed for:</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Role and composition of Board</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Role of Secretariat</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1" i="1" u="none" strike="noStrike" kern="1200" cap="none" spc="0" normalizeH="0" baseline="0" noProof="0" dirty="0">
              <a:ln>
                <a:noFill/>
              </a:ln>
              <a:solidFill>
                <a:srgbClr val="000000"/>
              </a:solidFill>
              <a:effectLst/>
              <a:uLnTx/>
              <a:uFillTx/>
              <a:latin typeface="Arial"/>
              <a:ea typeface="+mn-ea"/>
              <a:cs typeface="Arial"/>
            </a:endParaRPr>
          </a:p>
        </p:txBody>
      </p:sp>
      <p:sp>
        <p:nvSpPr>
          <p:cNvPr id="33" name="TextBox 32">
            <a:extLst>
              <a:ext uri="{FF2B5EF4-FFF2-40B4-BE49-F238E27FC236}">
                <a16:creationId xmlns:a16="http://schemas.microsoft.com/office/drawing/2014/main" id="{2178F54C-72E8-7019-ED05-79B0C7AB5E3E}"/>
              </a:ext>
            </a:extLst>
          </p:cNvPr>
          <p:cNvSpPr txBox="1"/>
          <p:nvPr/>
        </p:nvSpPr>
        <p:spPr>
          <a:xfrm>
            <a:off x="4020114" y="3600305"/>
            <a:ext cx="1845554" cy="2893100"/>
          </a:xfrm>
          <a:prstGeom prst="rect">
            <a:avLst/>
          </a:prstGeom>
          <a:solidFill>
            <a:schemeClr val="accent6">
              <a:lumMod val="20000"/>
              <a:lumOff val="80000"/>
            </a:schemeClr>
          </a:solidFill>
          <a:ln w="6350">
            <a:noFill/>
            <a:miter lim="800000"/>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Financing</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Mapping of financial flows of an APPM; Seed funding</a:t>
            </a:r>
            <a:br>
              <a:rPr kumimoji="0" lang="en-US" sz="1200" b="0" i="0" u="none" strike="noStrike" kern="1200" cap="none" spc="0" normalizeH="0" baseline="0" noProof="0" dirty="0">
                <a:ln>
                  <a:noFill/>
                </a:ln>
                <a:solidFill>
                  <a:srgbClr val="000000"/>
                </a:solidFill>
                <a:effectLst/>
                <a:uLnTx/>
                <a:uFillTx/>
                <a:latin typeface="Arial"/>
                <a:ea typeface="+mn-ea"/>
                <a:cs typeface="+mn-cs"/>
              </a:rPr>
            </a:br>
            <a:r>
              <a:rPr kumimoji="0" lang="en-US" sz="1200" b="0" i="0" u="none" strike="noStrike" kern="1200" cap="none" spc="0" normalizeH="0" baseline="0" noProof="0" dirty="0">
                <a:ln>
                  <a:noFill/>
                </a:ln>
                <a:solidFill>
                  <a:srgbClr val="000000"/>
                </a:solidFill>
                <a:effectLst/>
                <a:uLnTx/>
                <a:uFillTx/>
                <a:latin typeface="Arial"/>
                <a:ea typeface="+mn-ea"/>
                <a:cs typeface="+mn-cs"/>
              </a:rPr>
              <a:t>Capital Funding; and Trust account approach to manage other’s funds. </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To be updated with banking options and FOREX issues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Arial"/>
              </a:rPr>
              <a:t>Engage with Afriexim Bank to further define options</a:t>
            </a:r>
            <a:endParaRPr kumimoji="0" lang="en-US" sz="1100" b="1" i="1" u="none" strike="noStrike" kern="1200" cap="none" spc="0" normalizeH="0" baseline="0" noProof="0" dirty="0">
              <a:ln>
                <a:noFill/>
              </a:ln>
              <a:solidFill>
                <a:srgbClr val="000000"/>
              </a:solidFill>
              <a:effectLst/>
              <a:uLnTx/>
              <a:uFillTx/>
              <a:latin typeface="Arial"/>
              <a:ea typeface="+mn-ea"/>
              <a:cs typeface="Arial"/>
            </a:endParaRPr>
          </a:p>
        </p:txBody>
      </p:sp>
      <p:sp>
        <p:nvSpPr>
          <p:cNvPr id="36" name="TextBox 35">
            <a:extLst>
              <a:ext uri="{FF2B5EF4-FFF2-40B4-BE49-F238E27FC236}">
                <a16:creationId xmlns:a16="http://schemas.microsoft.com/office/drawing/2014/main" id="{E2EEC784-505B-33F3-A60B-F45660C39A37}"/>
              </a:ext>
            </a:extLst>
          </p:cNvPr>
          <p:cNvSpPr txBox="1"/>
          <p:nvPr/>
        </p:nvSpPr>
        <p:spPr>
          <a:xfrm>
            <a:off x="5948667" y="3600305"/>
            <a:ext cx="1983785" cy="2585323"/>
          </a:xfrm>
          <a:prstGeom prst="rect">
            <a:avLst/>
          </a:prstGeom>
          <a:solidFill>
            <a:schemeClr val="accent5">
              <a:lumMod val="20000"/>
              <a:lumOff val="80000"/>
            </a:schemeClr>
          </a:solidFill>
          <a:ln w="6350">
            <a:noFill/>
            <a:miter lim="800000"/>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Client/MS Interface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Options mapped for digital or analog interface (+ considerations for design) with MS across set of functions.</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a:ea typeface="+mn-ea"/>
                <a:cs typeface="+mn-cs"/>
              </a:rPr>
              <a:t>To be updated based on feedback from UNICEF</a:t>
            </a:r>
            <a:endParaRPr kumimoji="0" lang="en-US" sz="1200" b="0" i="1"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Consultations with EAC, OECS, SADC, ECOWAS this week</a:t>
            </a:r>
            <a:endParaRPr kumimoji="0" lang="en-US" sz="1200" b="1" i="1" u="none" strike="noStrike" kern="1200" cap="none" spc="0" normalizeH="0" baseline="0" noProof="0" dirty="0">
              <a:ln>
                <a:noFill/>
              </a:ln>
              <a:solidFill>
                <a:srgbClr val="000000"/>
              </a:solidFill>
              <a:effectLst/>
              <a:uLnTx/>
              <a:uFillTx/>
              <a:latin typeface="Arial"/>
              <a:ea typeface="+mn-ea"/>
              <a:cs typeface="Arial"/>
            </a:endParaRPr>
          </a:p>
        </p:txBody>
      </p:sp>
      <p:sp>
        <p:nvSpPr>
          <p:cNvPr id="40" name="TextBox 39">
            <a:extLst>
              <a:ext uri="{FF2B5EF4-FFF2-40B4-BE49-F238E27FC236}">
                <a16:creationId xmlns:a16="http://schemas.microsoft.com/office/drawing/2014/main" id="{9273ACC0-C92A-ECCC-51E5-E0B200E5CCD4}"/>
              </a:ext>
            </a:extLst>
          </p:cNvPr>
          <p:cNvSpPr txBox="1"/>
          <p:nvPr/>
        </p:nvSpPr>
        <p:spPr>
          <a:xfrm>
            <a:off x="8015451" y="3600305"/>
            <a:ext cx="1983785" cy="2970044"/>
          </a:xfrm>
          <a:prstGeom prst="rect">
            <a:avLst/>
          </a:prstGeom>
          <a:solidFill>
            <a:schemeClr val="tx2">
              <a:lumMod val="95000"/>
            </a:schemeClr>
          </a:solidFill>
          <a:ln w="6350">
            <a:noFill/>
            <a:miter lim="800000"/>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Quality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Options for QMS system as well as reference standards for tech specs, mfg, inspection (regulatory), registration, PMS, etc.</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WHO PQ, Regional standards, Nat’l stds – harmonization.</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Consultations with WHO, SADC, etc. this week</a:t>
            </a:r>
            <a:endParaRPr kumimoji="0" lang="en-US" sz="1200" b="1" i="1"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1" i="1" u="none" strike="noStrike" kern="1200" cap="none" spc="0" normalizeH="0" baseline="0" noProof="0" dirty="0">
              <a:ln>
                <a:noFill/>
              </a:ln>
              <a:solidFill>
                <a:srgbClr val="000000"/>
              </a:solidFill>
              <a:effectLst/>
              <a:uLnTx/>
              <a:uFillTx/>
              <a:latin typeface="Arial"/>
              <a:ea typeface="+mn-ea"/>
              <a:cs typeface="Arial"/>
            </a:endParaRPr>
          </a:p>
        </p:txBody>
      </p:sp>
      <p:sp>
        <p:nvSpPr>
          <p:cNvPr id="42" name="TextBox 41">
            <a:extLst>
              <a:ext uri="{FF2B5EF4-FFF2-40B4-BE49-F238E27FC236}">
                <a16:creationId xmlns:a16="http://schemas.microsoft.com/office/drawing/2014/main" id="{CD441ECC-520F-4DF5-51DE-3CEC4DAC607B}"/>
              </a:ext>
            </a:extLst>
          </p:cNvPr>
          <p:cNvSpPr txBox="1"/>
          <p:nvPr/>
        </p:nvSpPr>
        <p:spPr>
          <a:xfrm>
            <a:off x="10082233" y="3600305"/>
            <a:ext cx="1983785" cy="1338828"/>
          </a:xfrm>
          <a:prstGeom prst="rect">
            <a:avLst/>
          </a:prstGeom>
          <a:solidFill>
            <a:schemeClr val="accent1">
              <a:lumMod val="20000"/>
              <a:lumOff val="80000"/>
            </a:schemeClr>
          </a:solidFill>
          <a:ln w="6350">
            <a:noFill/>
            <a:miter lim="800000"/>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Core functions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Core functions mapped as well as implementation modality for Mature and Start up phase. </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1" i="1"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237552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xml><?xml version="1.0" encoding="utf-8"?>
<p:tagLst xmlns:a="http://schemas.openxmlformats.org/drawingml/2006/main" xmlns:r="http://schemas.openxmlformats.org/officeDocument/2006/relationships" xmlns:p="http://schemas.openxmlformats.org/presentationml/2006/main">
  <p:tag name="SHAPENAME" val="5. Source"/>
</p:tagLst>
</file>

<file path=ppt/tags/tag1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SHAPENAME" val="5. Source"/>
</p:tagLst>
</file>

<file path=ppt/tags/tag1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15.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7.xml><?xml version="1.0" encoding="utf-8"?>
<p:tagLst xmlns:a="http://schemas.openxmlformats.org/drawingml/2006/main" xmlns:r="http://schemas.openxmlformats.org/officeDocument/2006/relationships" xmlns:p="http://schemas.openxmlformats.org/presentationml/2006/main">
  <p:tag name="NAME" val="ACET"/>
</p:tagLst>
</file>

<file path=ppt/tags/tag118.xml><?xml version="1.0" encoding="utf-8"?>
<p:tagLst xmlns:a="http://schemas.openxmlformats.org/drawingml/2006/main" xmlns:r="http://schemas.openxmlformats.org/officeDocument/2006/relationships" xmlns:p="http://schemas.openxmlformats.org/presentationml/2006/main">
  <p:tag name="NAME" val="Moon"/>
</p:tagLst>
</file>

<file path=ppt/tags/tag119.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NAME" val="Moon"/>
</p:tagLst>
</file>

<file path=ppt/tags/tag121.xml><?xml version="1.0" encoding="utf-8"?>
<p:tagLst xmlns:a="http://schemas.openxmlformats.org/drawingml/2006/main" xmlns:r="http://schemas.openxmlformats.org/officeDocument/2006/relationships" xmlns:p="http://schemas.openxmlformats.org/presentationml/2006/main">
  <p:tag name="NAME" val="Moon"/>
</p:tagLst>
</file>

<file path=ppt/tags/tag122.xml><?xml version="1.0" encoding="utf-8"?>
<p:tagLst xmlns:a="http://schemas.openxmlformats.org/drawingml/2006/main" xmlns:r="http://schemas.openxmlformats.org/officeDocument/2006/relationships" xmlns:p="http://schemas.openxmlformats.org/presentationml/2006/main">
  <p:tag name="NAME" val="Moon"/>
</p:tagLst>
</file>

<file path=ppt/tags/tag123.xml><?xml version="1.0" encoding="utf-8"?>
<p:tagLst xmlns:a="http://schemas.openxmlformats.org/drawingml/2006/main" xmlns:r="http://schemas.openxmlformats.org/officeDocument/2006/relationships" xmlns:p="http://schemas.openxmlformats.org/presentationml/2006/main">
  <p:tag name="ANGLE" val="5"/>
</p:tagLst>
</file>

<file path=ppt/tags/tag124.xml><?xml version="1.0" encoding="utf-8"?>
<p:tagLst xmlns:a="http://schemas.openxmlformats.org/drawingml/2006/main" xmlns:r="http://schemas.openxmlformats.org/officeDocument/2006/relationships" xmlns:p="http://schemas.openxmlformats.org/presentationml/2006/main">
  <p:tag name="ANGLE" val="5"/>
</p:tagLst>
</file>

<file path=ppt/tags/tag125.xml><?xml version="1.0" encoding="utf-8"?>
<p:tagLst xmlns:a="http://schemas.openxmlformats.org/drawingml/2006/main" xmlns:r="http://schemas.openxmlformats.org/officeDocument/2006/relationships" xmlns:p="http://schemas.openxmlformats.org/presentationml/2006/main">
  <p:tag name="ANGLE" val="4"/>
</p:tagLst>
</file>

<file path=ppt/tags/tag126.xml><?xml version="1.0" encoding="utf-8"?>
<p:tagLst xmlns:a="http://schemas.openxmlformats.org/drawingml/2006/main" xmlns:r="http://schemas.openxmlformats.org/officeDocument/2006/relationships" xmlns:p="http://schemas.openxmlformats.org/presentationml/2006/main">
  <p:tag name="ANGLE" val="4"/>
</p:tagLst>
</file>

<file path=ppt/tags/tag127.xml><?xml version="1.0" encoding="utf-8"?>
<p:tagLst xmlns:a="http://schemas.openxmlformats.org/drawingml/2006/main" xmlns:r="http://schemas.openxmlformats.org/officeDocument/2006/relationships" xmlns:p="http://schemas.openxmlformats.org/presentationml/2006/main">
  <p:tag name="ANGLE" val="3"/>
</p:tagLst>
</file>

<file path=ppt/tags/tag128.xml><?xml version="1.0" encoding="utf-8"?>
<p:tagLst xmlns:a="http://schemas.openxmlformats.org/drawingml/2006/main" xmlns:r="http://schemas.openxmlformats.org/officeDocument/2006/relationships" xmlns:p="http://schemas.openxmlformats.org/presentationml/2006/main">
  <p:tag name="ANGLE" val="3"/>
</p:tagLst>
</file>

<file path=ppt/tags/tag129.xml><?xml version="1.0" encoding="utf-8"?>
<p:tagLst xmlns:a="http://schemas.openxmlformats.org/drawingml/2006/main" xmlns:r="http://schemas.openxmlformats.org/officeDocument/2006/relationships" xmlns:p="http://schemas.openxmlformats.org/presentationml/2006/main">
  <p:tag name="ANGLE" val="2"/>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ANGLE" val="2"/>
</p:tagLst>
</file>

<file path=ppt/tags/tag131.xml><?xml version="1.0" encoding="utf-8"?>
<p:tagLst xmlns:a="http://schemas.openxmlformats.org/drawingml/2006/main" xmlns:r="http://schemas.openxmlformats.org/officeDocument/2006/relationships" xmlns:p="http://schemas.openxmlformats.org/presentationml/2006/main">
  <p:tag name="ANGLE" val="1"/>
</p:tagLst>
</file>

<file path=ppt/tags/tag132.xml><?xml version="1.0" encoding="utf-8"?>
<p:tagLst xmlns:a="http://schemas.openxmlformats.org/drawingml/2006/main" xmlns:r="http://schemas.openxmlformats.org/officeDocument/2006/relationships" xmlns:p="http://schemas.openxmlformats.org/presentationml/2006/main">
  <p:tag name="ANGLE" val="1"/>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6.xml><?xml version="1.0" encoding="utf-8"?>
<p:tagLst xmlns:a="http://schemas.openxmlformats.org/drawingml/2006/main" xmlns:r="http://schemas.openxmlformats.org/officeDocument/2006/relationships" xmlns:p="http://schemas.openxmlformats.org/presentationml/2006/main">
  <p:tag name="SHAPENAME" val="Subtitle"/>
</p:tagLst>
</file>

<file path=ppt/tags/tag137.xml><?xml version="1.0" encoding="utf-8"?>
<p:tagLst xmlns:a="http://schemas.openxmlformats.org/drawingml/2006/main" xmlns:r="http://schemas.openxmlformats.org/officeDocument/2006/relationships" xmlns:p="http://schemas.openxmlformats.org/presentationml/2006/main">
  <p:tag name="SHAPENAME" val="Titl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1.xml><?xml version="1.0" encoding="utf-8"?>
<p:tagLst xmlns:a="http://schemas.openxmlformats.org/drawingml/2006/main" xmlns:r="http://schemas.openxmlformats.org/officeDocument/2006/relationships" xmlns:p="http://schemas.openxmlformats.org/presentationml/2006/main">
  <p:tag name="SHAPENAME" val="5. Source"/>
</p:tagLst>
</file>

<file path=ppt/tags/tag1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9.xml><?xml version="1.0" encoding="utf-8"?>
<p:tagLst xmlns:a="http://schemas.openxmlformats.org/drawingml/2006/main" xmlns:r="http://schemas.openxmlformats.org/officeDocument/2006/relationships" xmlns:p="http://schemas.openxmlformats.org/presentationml/2006/main">
  <p:tag name="SHAPENAME" val="5. Sourc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5.xml><?xml version="1.0" encoding="utf-8"?>
<p:tagLst xmlns:a="http://schemas.openxmlformats.org/drawingml/2006/main" xmlns:r="http://schemas.openxmlformats.org/officeDocument/2006/relationships" xmlns:p="http://schemas.openxmlformats.org/presentationml/2006/main">
  <p:tag name="SHAPENAME" val="5. Source"/>
</p:tagLst>
</file>

<file path=ppt/tags/tag1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1.xml><?xml version="1.0" encoding="utf-8"?>
<p:tagLst xmlns:a="http://schemas.openxmlformats.org/drawingml/2006/main" xmlns:r="http://schemas.openxmlformats.org/officeDocument/2006/relationships" xmlns:p="http://schemas.openxmlformats.org/presentationml/2006/main">
  <p:tag name="SHAPENAME" val="5. Source"/>
</p:tagLst>
</file>

<file path=ppt/tags/tag1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8.xml><?xml version="1.0" encoding="utf-8"?>
<p:tagLst xmlns:a="http://schemas.openxmlformats.org/drawingml/2006/main" xmlns:r="http://schemas.openxmlformats.org/officeDocument/2006/relationships" xmlns:p="http://schemas.openxmlformats.org/presentationml/2006/main">
  <p:tag name="SHAPENAME" val="5. Source"/>
</p:tagLst>
</file>

<file path=ppt/tags/tag1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7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6.xml><?xml version="1.0" encoding="utf-8"?>
<p:tagLst xmlns:a="http://schemas.openxmlformats.org/drawingml/2006/main" xmlns:r="http://schemas.openxmlformats.org/officeDocument/2006/relationships" xmlns:p="http://schemas.openxmlformats.org/presentationml/2006/main">
  <p:tag name="SHAPENAME" val="5. Source"/>
</p:tagLst>
</file>

<file path=ppt/tags/tag1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4.xml><?xml version="1.0" encoding="utf-8"?>
<p:tagLst xmlns:a="http://schemas.openxmlformats.org/drawingml/2006/main" xmlns:r="http://schemas.openxmlformats.org/officeDocument/2006/relationships" xmlns:p="http://schemas.openxmlformats.org/presentationml/2006/main">
  <p:tag name="SHAPENAME" val="5. Source"/>
</p:tagLst>
</file>

<file path=ppt/tags/tag1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8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2.xml><?xml version="1.0" encoding="utf-8"?>
<p:tagLst xmlns:a="http://schemas.openxmlformats.org/drawingml/2006/main" xmlns:r="http://schemas.openxmlformats.org/officeDocument/2006/relationships" xmlns:p="http://schemas.openxmlformats.org/presentationml/2006/main">
  <p:tag name="SHAPENAME" val="5. Source"/>
</p:tagLst>
</file>

<file path=ppt/tags/tag1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SHAPENAME" val="5. Source"/>
</p:tagLst>
</file>

<file path=ppt/tags/tag2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8.xml><?xml version="1.0" encoding="utf-8"?>
<p:tagLst xmlns:a="http://schemas.openxmlformats.org/drawingml/2006/main" xmlns:r="http://schemas.openxmlformats.org/officeDocument/2006/relationships" xmlns:p="http://schemas.openxmlformats.org/presentationml/2006/main">
  <p:tag name="SHAPENAME" val="5. Source"/>
</p:tagLst>
</file>

<file path=ppt/tags/tag2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4.xml><?xml version="1.0" encoding="utf-8"?>
<p:tagLst xmlns:a="http://schemas.openxmlformats.org/drawingml/2006/main" xmlns:r="http://schemas.openxmlformats.org/officeDocument/2006/relationships" xmlns:p="http://schemas.openxmlformats.org/presentationml/2006/main">
  <p:tag name="SHAPENAME" val="5. Source"/>
</p:tagLst>
</file>

<file path=ppt/tags/tag2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8.xml><?xml version="1.0" encoding="utf-8"?>
<p:tagLst xmlns:a="http://schemas.openxmlformats.org/drawingml/2006/main" xmlns:r="http://schemas.openxmlformats.org/officeDocument/2006/relationships" xmlns:p="http://schemas.openxmlformats.org/presentationml/2006/main">
  <p:tag name="SHAPENAME" val="5. Source"/>
</p:tagLst>
</file>

<file path=ppt/tags/tag2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SHAPENAME" val="5. Source"/>
</p:tagLst>
</file>

<file path=ppt/tags/tag2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XvCA6EbHctDP3LXz.erwm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IyRpCJQKDZUMTvmxpSI8J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jcw5P_gC43qCvVJRnUYS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PFzwjkLiC57i_avscrfFs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4h0RP4ZNSuj3vozhIXYSS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MXLFewdoTKwvsmsSbOdgF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l0jIZbpIWk2wZegDi4EQe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aj.bL0aolIS.iSrN8wRt.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K9LZGgRbghh5Ml1BTwbHM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B5fSut_U9dAiNETwSl.5L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uYOTJCYQLTQN8ll42OkjW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IlhtDEQGxejsMfrUfAKRC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cVRXGmBy7IMtZI2TJRFIC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CIxm6tbBd6E.5Cyx8ywiH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BsuBZWe5P6gaeW.At.njz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60VnfzkZHl6CGt3E60QXPg"/>
</p:tagLst>
</file>

<file path=ppt/tags/tag241.xml><?xml version="1.0" encoding="utf-8"?>
<p:tagLst xmlns:a="http://schemas.openxmlformats.org/drawingml/2006/main" xmlns:r="http://schemas.openxmlformats.org/officeDocument/2006/relationships" xmlns:p="http://schemas.openxmlformats.org/presentationml/2006/main">
  <p:tag name="MTTABLE" val="HTitleDiv"/>
  <p:tag name="MTNUMBER" val="0,912003272172065"/>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w8dpyktB4tsbAkdgKjet4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7JWudzZzHyHALN5_N_5Kd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Sh3sy4kz52OxUvy1UTrl5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WrK7nU_llO38XrAlSBEF5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vdWR3h46Ygu00aCZYPNdqA"/>
</p:tagLst>
</file>

<file path=ppt/tags/tag2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9.xml><?xml version="1.0" encoding="utf-8"?>
<p:tagLst xmlns:a="http://schemas.openxmlformats.org/drawingml/2006/main" xmlns:r="http://schemas.openxmlformats.org/officeDocument/2006/relationships" xmlns:p="http://schemas.openxmlformats.org/presentationml/2006/main">
  <p:tag name="NAME" val="CustomIcon"/>
</p:tagLst>
</file>

<file path=ppt/tags/tag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0.xml><?xml version="1.0" encoding="utf-8"?>
<p:tagLst xmlns:a="http://schemas.openxmlformats.org/drawingml/2006/main" xmlns:r="http://schemas.openxmlformats.org/officeDocument/2006/relationships" xmlns:p="http://schemas.openxmlformats.org/presentationml/2006/main">
  <p:tag name="NAME" val="CustomIcon"/>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3.xml><?xml version="1.0" encoding="utf-8"?>
<p:tagLst xmlns:a="http://schemas.openxmlformats.org/drawingml/2006/main" xmlns:r="http://schemas.openxmlformats.org/officeDocument/2006/relationships" xmlns:p="http://schemas.openxmlformats.org/presentationml/2006/main">
  <p:tag name="NAME" val="TrackerNum"/>
</p:tagLst>
</file>

<file path=ppt/tags/tag254.xml><?xml version="1.0" encoding="utf-8"?>
<p:tagLst xmlns:a="http://schemas.openxmlformats.org/drawingml/2006/main" xmlns:r="http://schemas.openxmlformats.org/officeDocument/2006/relationships" xmlns:p="http://schemas.openxmlformats.org/presentationml/2006/main">
  <p:tag name="NAME" val="TrackerNum"/>
</p:tagLst>
</file>

<file path=ppt/tags/tag255.xml><?xml version="1.0" encoding="utf-8"?>
<p:tagLst xmlns:a="http://schemas.openxmlformats.org/drawingml/2006/main" xmlns:r="http://schemas.openxmlformats.org/officeDocument/2006/relationships" xmlns:p="http://schemas.openxmlformats.org/presentationml/2006/main">
  <p:tag name="NAME" val="TrackerNum"/>
</p:tagLst>
</file>

<file path=ppt/tags/tag256.xml><?xml version="1.0" encoding="utf-8"?>
<p:tagLst xmlns:a="http://schemas.openxmlformats.org/drawingml/2006/main" xmlns:r="http://schemas.openxmlformats.org/officeDocument/2006/relationships" xmlns:p="http://schemas.openxmlformats.org/presentationml/2006/main">
  <p:tag name="NAME" val="TrackerNum"/>
</p:tagLst>
</file>

<file path=ppt/tags/tag257.xml><?xml version="1.0" encoding="utf-8"?>
<p:tagLst xmlns:a="http://schemas.openxmlformats.org/drawingml/2006/main" xmlns:r="http://schemas.openxmlformats.org/officeDocument/2006/relationships" xmlns:p="http://schemas.openxmlformats.org/presentationml/2006/main">
  <p:tag name="NAME" val="TrackerNum"/>
</p:tagLst>
</file>

<file path=ppt/tags/tag258.xml><?xml version="1.0" encoding="utf-8"?>
<p:tagLst xmlns:a="http://schemas.openxmlformats.org/drawingml/2006/main" xmlns:r="http://schemas.openxmlformats.org/officeDocument/2006/relationships" xmlns:p="http://schemas.openxmlformats.org/presentationml/2006/main">
  <p:tag name="NAME" val="TrackerNum"/>
</p:tagLst>
</file>

<file path=ppt/tags/tag259.xml><?xml version="1.0" encoding="utf-8"?>
<p:tagLst xmlns:a="http://schemas.openxmlformats.org/drawingml/2006/main" xmlns:r="http://schemas.openxmlformats.org/officeDocument/2006/relationships" xmlns:p="http://schemas.openxmlformats.org/presentationml/2006/main">
  <p:tag name="NAME" val="TrackerNum"/>
</p:tagLst>
</file>

<file path=ppt/tags/tag26.xml><?xml version="1.0" encoding="utf-8"?>
<p:tagLst xmlns:a="http://schemas.openxmlformats.org/drawingml/2006/main" xmlns:r="http://schemas.openxmlformats.org/officeDocument/2006/relationships" xmlns:p="http://schemas.openxmlformats.org/presentationml/2006/main">
  <p:tag name="SHAPENAME" val="Subtitle"/>
</p:tagLst>
</file>

<file path=ppt/tags/tag260.xml><?xml version="1.0" encoding="utf-8"?>
<p:tagLst xmlns:a="http://schemas.openxmlformats.org/drawingml/2006/main" xmlns:r="http://schemas.openxmlformats.org/officeDocument/2006/relationships" xmlns:p="http://schemas.openxmlformats.org/presentationml/2006/main">
  <p:tag name="NAME" val="TrackerNum"/>
</p:tagLst>
</file>

<file path=ppt/tags/tag261.xml><?xml version="1.0" encoding="utf-8"?>
<p:tagLst xmlns:a="http://schemas.openxmlformats.org/drawingml/2006/main" xmlns:r="http://schemas.openxmlformats.org/officeDocument/2006/relationships" xmlns:p="http://schemas.openxmlformats.org/presentationml/2006/main">
  <p:tag name="NAME" val="TrackerNum"/>
</p:tagLst>
</file>

<file path=ppt/tags/tag262.xml><?xml version="1.0" encoding="utf-8"?>
<p:tagLst xmlns:a="http://schemas.openxmlformats.org/drawingml/2006/main" xmlns:r="http://schemas.openxmlformats.org/officeDocument/2006/relationships" xmlns:p="http://schemas.openxmlformats.org/presentationml/2006/main">
  <p:tag name="NAME" val="TrackerNum"/>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NAME" val="TrackerNum"/>
</p:tagLst>
</file>

<file path=ppt/tags/tag265.xml><?xml version="1.0" encoding="utf-8"?>
<p:tagLst xmlns:a="http://schemas.openxmlformats.org/drawingml/2006/main" xmlns:r="http://schemas.openxmlformats.org/officeDocument/2006/relationships" xmlns:p="http://schemas.openxmlformats.org/presentationml/2006/main">
  <p:tag name="NAME" val="TrackerNum"/>
</p:tagLst>
</file>

<file path=ppt/tags/tag266.xml><?xml version="1.0" encoding="utf-8"?>
<p:tagLst xmlns:a="http://schemas.openxmlformats.org/drawingml/2006/main" xmlns:r="http://schemas.openxmlformats.org/officeDocument/2006/relationships" xmlns:p="http://schemas.openxmlformats.org/presentationml/2006/main">
  <p:tag name="NAME" val="TrackerNum"/>
</p:tagLst>
</file>

<file path=ppt/tags/tag2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xml><?xml version="1.0" encoding="utf-8"?>
<p:tagLst xmlns:a="http://schemas.openxmlformats.org/drawingml/2006/main" xmlns:r="http://schemas.openxmlformats.org/officeDocument/2006/relationships" xmlns:p="http://schemas.openxmlformats.org/presentationml/2006/main">
  <p:tag name="SHAPENAME" val="Title"/>
</p:tagLst>
</file>

<file path=ppt/tags/tag27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MTTABLE" val="HTitleDiv"/>
  <p:tag name="MTNUMBER" val="0,912003272172065"/>
</p:tagLst>
</file>

<file path=ppt/tags/tag281.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282.xml><?xml version="1.0" encoding="utf-8"?>
<p:tagLst xmlns:a="http://schemas.openxmlformats.org/drawingml/2006/main" xmlns:r="http://schemas.openxmlformats.org/officeDocument/2006/relationships" xmlns:p="http://schemas.openxmlformats.org/presentationml/2006/main">
  <p:tag name="MTTABLE" val="Cell"/>
  <p:tag name="MTNUMBER" val="0,912003272172065"/>
  <p:tag name="LEFT" val="341.6667"/>
  <p:tag name="WIDTH" val="276.6667"/>
  <p:tag name="HEIGHT" val="19.38748"/>
  <p:tag name="TOP" val="110"/>
</p:tagLst>
</file>

<file path=ppt/tags/tag283.xml><?xml version="1.0" encoding="utf-8"?>
<p:tagLst xmlns:a="http://schemas.openxmlformats.org/drawingml/2006/main" xmlns:r="http://schemas.openxmlformats.org/officeDocument/2006/relationships" xmlns:p="http://schemas.openxmlformats.org/presentationml/2006/main">
  <p:tag name="MTTABLE" val="Cell"/>
  <p:tag name="MTNUMBER" val="0,912003272172065"/>
  <p:tag name="LEFT" val="341.6667"/>
  <p:tag name="WIDTH" val="276.6667"/>
  <p:tag name="HEIGHT" val="19.38748"/>
  <p:tag name="TOP" val="110"/>
</p:tagLst>
</file>

<file path=ppt/tags/tag284.xml><?xml version="1.0" encoding="utf-8"?>
<p:tagLst xmlns:a="http://schemas.openxmlformats.org/drawingml/2006/main" xmlns:r="http://schemas.openxmlformats.org/officeDocument/2006/relationships" xmlns:p="http://schemas.openxmlformats.org/presentationml/2006/main">
  <p:tag name="MTTABLE" val="Cell"/>
  <p:tag name="MTNUMBER" val="0,912003272172065"/>
  <p:tag name="LEFT" val="341.6667"/>
  <p:tag name="WIDTH" val="276.6667"/>
  <p:tag name="HEIGHT" val="19.38748"/>
  <p:tag name="TOP" val="110"/>
</p:tagLst>
</file>

<file path=ppt/tags/tag285.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286.xml><?xml version="1.0" encoding="utf-8"?>
<p:tagLst xmlns:a="http://schemas.openxmlformats.org/drawingml/2006/main" xmlns:r="http://schemas.openxmlformats.org/officeDocument/2006/relationships" xmlns:p="http://schemas.openxmlformats.org/presentationml/2006/main">
  <p:tag name="MTTABLE" val="VDiv"/>
  <p:tag name="MTNUMBER" val="0,912003272172065"/>
</p:tagLst>
</file>

<file path=ppt/tags/tag287.xml><?xml version="1.0" encoding="utf-8"?>
<p:tagLst xmlns:a="http://schemas.openxmlformats.org/drawingml/2006/main" xmlns:r="http://schemas.openxmlformats.org/officeDocument/2006/relationships" xmlns:p="http://schemas.openxmlformats.org/presentationml/2006/main">
  <p:tag name="MTTABLE" val="VDiv"/>
  <p:tag name="MTNUMBER" val="0,912003272172065"/>
</p:tagLst>
</file>

<file path=ppt/tags/tag288.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269.6938"/>
  <p:tag name="HEIGHT" val="16.06124"/>
</p:tagLst>
</file>

<file path=ppt/tags/tag289.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139.3875"/>
  <p:tag name="HEIGHT" val="16.06124"/>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0.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373.9388"/>
  <p:tag name="HEIGHT" val="16.06124"/>
</p:tagLst>
</file>

<file path=ppt/tags/tag291.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243.6325"/>
  <p:tag name="HEIGHT" val="16.06124"/>
</p:tagLst>
</file>

<file path=ppt/tags/tag292.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243.6325"/>
  <p:tag name="HEIGHT" val="16.06124"/>
</p:tagLst>
</file>

<file path=ppt/tags/tag293.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243.6325"/>
  <p:tag name="HEIGHT" val="16.06124"/>
</p:tagLst>
</file>

<file path=ppt/tags/tag294.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347.8775"/>
  <p:tag name="HEIGHT" val="16.06124"/>
</p:tagLst>
</file>

<file path=ppt/tags/tag295.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373.9388"/>
  <p:tag name="HEIGHT" val="16.06124"/>
</p:tagLst>
</file>

<file path=ppt/tags/tag296.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139.3875"/>
  <p:tag name="HEIGHT" val="16.06124"/>
</p:tagLst>
</file>

<file path=ppt/tags/tag297.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298.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299.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0.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301.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302.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03.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04.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305.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06.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07.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08.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09.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31.xml><?xml version="1.0" encoding="utf-8"?>
<p:tagLst xmlns:a="http://schemas.openxmlformats.org/drawingml/2006/main" xmlns:r="http://schemas.openxmlformats.org/officeDocument/2006/relationships" xmlns:p="http://schemas.openxmlformats.org/presentationml/2006/main">
  <p:tag name="SHAPENAME" val="5. Source"/>
</p:tagLst>
</file>

<file path=ppt/tags/tag310.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311.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312.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313.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314.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315.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16.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17.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18.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19.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0.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21.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22.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23.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24.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25.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26.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327.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28.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29.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0.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31.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32.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33.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34.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35.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336.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37.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38.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39.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0.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341.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342.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343.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6.xml><?xml version="1.0" encoding="utf-8"?>
<p:tagLst xmlns:a="http://schemas.openxmlformats.org/drawingml/2006/main" xmlns:r="http://schemas.openxmlformats.org/officeDocument/2006/relationships" xmlns:p="http://schemas.openxmlformats.org/presentationml/2006/main">
  <p:tag name="NAME" val="SingleBoatShap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9.xml><?xml version="1.0" encoding="utf-8"?>
<p:tagLst xmlns:a="http://schemas.openxmlformats.org/drawingml/2006/main" xmlns:r="http://schemas.openxmlformats.org/officeDocument/2006/relationships" xmlns:p="http://schemas.openxmlformats.org/presentationml/2006/main">
  <p:tag name="NAME" val="Flo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295.755"/>
  <p:tag name="HEIGHT" val="16.06124"/>
</p:tagLst>
</file>

<file path=ppt/tags/tag351.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165.4487"/>
  <p:tag name="HEIGHT" val="16.06124"/>
</p:tagLst>
</file>

<file path=ppt/tags/tag352.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139.3875"/>
  <p:tag name="HEIGHT" val="16.06124"/>
</p:tagLst>
</file>

<file path=ppt/tags/tag353.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139.3875"/>
  <p:tag name="HEIGHT" val="16.06124"/>
</p:tagLst>
</file>

<file path=ppt/tags/tag354.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139.3875"/>
  <p:tag name="HEIGHT" val="16.06124"/>
</p:tagLst>
</file>

<file path=ppt/tags/tag355.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295.755"/>
  <p:tag name="HEIGHT" val="16.06124"/>
</p:tagLst>
</file>

<file path=ppt/tags/tag356.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295.755"/>
  <p:tag name="HEIGHT" val="16.06124"/>
</p:tagLst>
</file>

<file path=ppt/tags/tag357.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295.755"/>
  <p:tag name="HEIGHT" val="16.06124"/>
</p:tagLst>
</file>

<file path=ppt/tags/tag358.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217.5713"/>
  <p:tag name="HEIGHT" val="16.06124"/>
</p:tagLst>
</file>

<file path=ppt/tags/tag359.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217.5713"/>
  <p:tag name="HEIGHT" val="16.06124"/>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0.xml><?xml version="1.0" encoding="utf-8"?>
<p:tagLst xmlns:a="http://schemas.openxmlformats.org/drawingml/2006/main" xmlns:r="http://schemas.openxmlformats.org/officeDocument/2006/relationships" xmlns:p="http://schemas.openxmlformats.org/presentationml/2006/main">
  <p:tag name="NAME" val="SingleBoatShape"/>
</p:tagLst>
</file>

<file path=ppt/tags/tag361.xml><?xml version="1.0" encoding="utf-8"?>
<p:tagLst xmlns:a="http://schemas.openxmlformats.org/drawingml/2006/main" xmlns:r="http://schemas.openxmlformats.org/officeDocument/2006/relationships" xmlns:p="http://schemas.openxmlformats.org/presentationml/2006/main">
  <p:tag name="NAME" val="SingleBoatText"/>
</p:tagLst>
</file>

<file path=ppt/tags/tag362.xml><?xml version="1.0" encoding="utf-8"?>
<p:tagLst xmlns:a="http://schemas.openxmlformats.org/drawingml/2006/main" xmlns:r="http://schemas.openxmlformats.org/officeDocument/2006/relationships" xmlns:p="http://schemas.openxmlformats.org/presentationml/2006/main">
  <p:tag name="NAME" val="SingleBoatShape"/>
</p:tagLst>
</file>

<file path=ppt/tags/tag363.xml><?xml version="1.0" encoding="utf-8"?>
<p:tagLst xmlns:a="http://schemas.openxmlformats.org/drawingml/2006/main" xmlns:r="http://schemas.openxmlformats.org/officeDocument/2006/relationships" xmlns:p="http://schemas.openxmlformats.org/presentationml/2006/main">
  <p:tag name="NAME" val="SingleBoatText"/>
</p:tagLst>
</file>

<file path=ppt/tags/tag364.xml><?xml version="1.0" encoding="utf-8"?>
<p:tagLst xmlns:a="http://schemas.openxmlformats.org/drawingml/2006/main" xmlns:r="http://schemas.openxmlformats.org/officeDocument/2006/relationships" xmlns:p="http://schemas.openxmlformats.org/presentationml/2006/main">
  <p:tag name="NAME" val="SingleBoatShape"/>
</p:tagLst>
</file>

<file path=ppt/tags/tag365.xml><?xml version="1.0" encoding="utf-8"?>
<p:tagLst xmlns:a="http://schemas.openxmlformats.org/drawingml/2006/main" xmlns:r="http://schemas.openxmlformats.org/officeDocument/2006/relationships" xmlns:p="http://schemas.openxmlformats.org/presentationml/2006/main">
  <p:tag name="NAME" val="SingleBoatText"/>
</p:tagLst>
</file>

<file path=ppt/tags/tag366.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139.3875"/>
  <p:tag name="HEIGHT" val="16.06124"/>
</p:tagLst>
</file>

<file path=ppt/tags/tag367.xml><?xml version="1.0" encoding="utf-8"?>
<p:tagLst xmlns:a="http://schemas.openxmlformats.org/drawingml/2006/main" xmlns:r="http://schemas.openxmlformats.org/officeDocument/2006/relationships" xmlns:p="http://schemas.openxmlformats.org/presentationml/2006/main">
  <p:tag name="NAME" val="SingleBoatText"/>
</p:tagLst>
</file>

<file path=ppt/tags/tag368.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139.3875"/>
  <p:tag name="HEIGHT" val="16.06124"/>
</p:tagLst>
</file>

<file path=ppt/tags/tag369.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295.755"/>
  <p:tag name="HEIGHT" val="16.06124"/>
</p:tagLst>
</file>

<file path=ppt/tags/tag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0.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1.xml><?xml version="1.0" encoding="utf-8"?>
<p:tagLst xmlns:a="http://schemas.openxmlformats.org/drawingml/2006/main" xmlns:r="http://schemas.openxmlformats.org/officeDocument/2006/relationships" xmlns:p="http://schemas.openxmlformats.org/presentationml/2006/main">
  <p:tag name="NAME" val="SingleBoatText"/>
</p:tagLst>
</file>

<file path=ppt/tags/tag372.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457449413117696"/>
  <p:tag name="LEFT" val="341.6667"/>
  <p:tag name="TOP" val="295.755"/>
  <p:tag name="HEIGHT" val="16.06124"/>
</p:tagLst>
</file>

<file path=ppt/tags/tag373.xml><?xml version="1.0" encoding="utf-8"?>
<p:tagLst xmlns:a="http://schemas.openxmlformats.org/drawingml/2006/main" xmlns:r="http://schemas.openxmlformats.org/officeDocument/2006/relationships" xmlns:p="http://schemas.openxmlformats.org/presentationml/2006/main">
  <p:tag name="NAME" val="SingleBoatText"/>
</p:tagLst>
</file>

<file path=ppt/tags/tag374.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5.xml><?xml version="1.0" encoding="utf-8"?>
<p:tagLst xmlns:a="http://schemas.openxmlformats.org/drawingml/2006/main" xmlns:r="http://schemas.openxmlformats.org/officeDocument/2006/relationships" xmlns:p="http://schemas.openxmlformats.org/presentationml/2006/main">
  <p:tag name="NAME" val="SingleBoatText"/>
</p:tagLst>
</file>

<file path=ppt/tags/tag376.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7.xml><?xml version="1.0" encoding="utf-8"?>
<p:tagLst xmlns:a="http://schemas.openxmlformats.org/drawingml/2006/main" xmlns:r="http://schemas.openxmlformats.org/officeDocument/2006/relationships" xmlns:p="http://schemas.openxmlformats.org/presentationml/2006/main">
  <p:tag name="NAME" val="SingleBoatText"/>
</p:tagLst>
</file>

<file path=ppt/tags/tag378.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9.xml><?xml version="1.0" encoding="utf-8"?>
<p:tagLst xmlns:a="http://schemas.openxmlformats.org/drawingml/2006/main" xmlns:r="http://schemas.openxmlformats.org/officeDocument/2006/relationships" xmlns:p="http://schemas.openxmlformats.org/presentationml/2006/main">
  <p:tag name="NAME" val="SingleBoatText"/>
</p:tagLst>
</file>

<file path=ppt/tags/tag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0.xml><?xml version="1.0" encoding="utf-8"?>
<p:tagLst xmlns:a="http://schemas.openxmlformats.org/drawingml/2006/main" xmlns:r="http://schemas.openxmlformats.org/officeDocument/2006/relationships" xmlns:p="http://schemas.openxmlformats.org/presentationml/2006/main">
  <p:tag name="NAME" val="SingleBoatShape"/>
</p:tagLst>
</file>

<file path=ppt/tags/tag381.xml><?xml version="1.0" encoding="utf-8"?>
<p:tagLst xmlns:a="http://schemas.openxmlformats.org/drawingml/2006/main" xmlns:r="http://schemas.openxmlformats.org/officeDocument/2006/relationships" xmlns:p="http://schemas.openxmlformats.org/presentationml/2006/main">
  <p:tag name="NAME" val="SingleBoatText"/>
</p:tagLst>
</file>

<file path=ppt/tags/tag382.xml><?xml version="1.0" encoding="utf-8"?>
<p:tagLst xmlns:a="http://schemas.openxmlformats.org/drawingml/2006/main" xmlns:r="http://schemas.openxmlformats.org/officeDocument/2006/relationships" xmlns:p="http://schemas.openxmlformats.org/presentationml/2006/main">
  <p:tag name="NAME" val="SingleBoatShape"/>
</p:tagLst>
</file>

<file path=ppt/tags/tag383.xml><?xml version="1.0" encoding="utf-8"?>
<p:tagLst xmlns:a="http://schemas.openxmlformats.org/drawingml/2006/main" xmlns:r="http://schemas.openxmlformats.org/officeDocument/2006/relationships" xmlns:p="http://schemas.openxmlformats.org/presentationml/2006/main">
  <p:tag name="NAME" val="SingleBoatText"/>
</p:tagLst>
</file>

<file path=ppt/tags/tag384.xml><?xml version="1.0" encoding="utf-8"?>
<p:tagLst xmlns:a="http://schemas.openxmlformats.org/drawingml/2006/main" xmlns:r="http://schemas.openxmlformats.org/officeDocument/2006/relationships" xmlns:p="http://schemas.openxmlformats.org/presentationml/2006/main">
  <p:tag name="NAME" val="SingleBoatShape"/>
</p:tagLst>
</file>

<file path=ppt/tags/tag385.xml><?xml version="1.0" encoding="utf-8"?>
<p:tagLst xmlns:a="http://schemas.openxmlformats.org/drawingml/2006/main" xmlns:r="http://schemas.openxmlformats.org/officeDocument/2006/relationships" xmlns:p="http://schemas.openxmlformats.org/presentationml/2006/main">
  <p:tag name="NAME" val="SingleBoatText"/>
</p:tagLst>
</file>

<file path=ppt/tags/tag386.xml><?xml version="1.0" encoding="utf-8"?>
<p:tagLst xmlns:a="http://schemas.openxmlformats.org/drawingml/2006/main" xmlns:r="http://schemas.openxmlformats.org/officeDocument/2006/relationships" xmlns:p="http://schemas.openxmlformats.org/presentationml/2006/main">
  <p:tag name="NAME" val="SingleBoatShape"/>
</p:tagLst>
</file>

<file path=ppt/tags/tag387.xml><?xml version="1.0" encoding="utf-8"?>
<p:tagLst xmlns:a="http://schemas.openxmlformats.org/drawingml/2006/main" xmlns:r="http://schemas.openxmlformats.org/officeDocument/2006/relationships" xmlns:p="http://schemas.openxmlformats.org/presentationml/2006/main">
  <p:tag name="NAME" val="SingleBoatText"/>
</p:tagLst>
</file>

<file path=ppt/tags/tag388.xml><?xml version="1.0" encoding="utf-8"?>
<p:tagLst xmlns:a="http://schemas.openxmlformats.org/drawingml/2006/main" xmlns:r="http://schemas.openxmlformats.org/officeDocument/2006/relationships" xmlns:p="http://schemas.openxmlformats.org/presentationml/2006/main">
  <p:tag name="NAME" val="SingleBoatShape"/>
</p:tagLst>
</file>

<file path=ppt/tags/tag389.xml><?xml version="1.0" encoding="utf-8"?>
<p:tagLst xmlns:a="http://schemas.openxmlformats.org/drawingml/2006/main" xmlns:r="http://schemas.openxmlformats.org/officeDocument/2006/relationships" xmlns:p="http://schemas.openxmlformats.org/presentationml/2006/main">
  <p:tag name="NAME" val="SingleBoatText"/>
</p:tagLst>
</file>

<file path=ppt/tags/tag39.xml><?xml version="1.0" encoding="utf-8"?>
<p:tagLst xmlns:a="http://schemas.openxmlformats.org/drawingml/2006/main" xmlns:r="http://schemas.openxmlformats.org/officeDocument/2006/relationships" xmlns:p="http://schemas.openxmlformats.org/presentationml/2006/main">
  <p:tag name="SHAPENAME" val="5. Sourc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4.xml><?xml version="1.0" encoding="utf-8"?>
<p:tagLst xmlns:a="http://schemas.openxmlformats.org/drawingml/2006/main" xmlns:r="http://schemas.openxmlformats.org/officeDocument/2006/relationships" xmlns:p="http://schemas.openxmlformats.org/presentationml/2006/main">
  <p:tag name="MTTABLE" val="HDiv"/>
  <p:tag name="MTNUMBER" val="0,348051655733982"/>
</p:tagLst>
</file>

<file path=ppt/tags/tag395.xml><?xml version="1.0" encoding="utf-8"?>
<p:tagLst xmlns:a="http://schemas.openxmlformats.org/drawingml/2006/main" xmlns:r="http://schemas.openxmlformats.org/officeDocument/2006/relationships" xmlns:p="http://schemas.openxmlformats.org/presentationml/2006/main">
  <p:tag name="MTTABLE" val="HDiv"/>
  <p:tag name="MTNUMBER" val="0,348051655733982"/>
</p:tagLst>
</file>

<file path=ppt/tags/tag396.xml><?xml version="1.0" encoding="utf-8"?>
<p:tagLst xmlns:a="http://schemas.openxmlformats.org/drawingml/2006/main" xmlns:r="http://schemas.openxmlformats.org/officeDocument/2006/relationships" xmlns:p="http://schemas.openxmlformats.org/presentationml/2006/main">
  <p:tag name="MTTABLE" val="HDiv"/>
  <p:tag name="MTNUMBER" val="0,348051655733982"/>
</p:tagLst>
</file>

<file path=ppt/tags/tag397.xml><?xml version="1.0" encoding="utf-8"?>
<p:tagLst xmlns:a="http://schemas.openxmlformats.org/drawingml/2006/main" xmlns:r="http://schemas.openxmlformats.org/officeDocument/2006/relationships" xmlns:p="http://schemas.openxmlformats.org/presentationml/2006/main">
  <p:tag name="MTTABLE" val="HDiv"/>
  <p:tag name="MTNUMBER" val="0,348051655733982"/>
</p:tagLst>
</file>

<file path=ppt/tags/tag398.xml><?xml version="1.0" encoding="utf-8"?>
<p:tagLst xmlns:a="http://schemas.openxmlformats.org/drawingml/2006/main" xmlns:r="http://schemas.openxmlformats.org/officeDocument/2006/relationships" xmlns:p="http://schemas.openxmlformats.org/presentationml/2006/main">
  <p:tag name="SHAPENAME" val="5. Source"/>
</p:tagLst>
</file>

<file path=ppt/tags/tag399.xml><?xml version="1.0" encoding="utf-8"?>
<p:tagLst xmlns:a="http://schemas.openxmlformats.org/drawingml/2006/main" xmlns:r="http://schemas.openxmlformats.org/officeDocument/2006/relationships" xmlns:p="http://schemas.openxmlformats.org/presentationml/2006/main">
  <p:tag name="WIDTH" val="202.5"/>
  <p:tag name="MTTABLE" val="Cell"/>
  <p:tag name="MTNUMBER" val="0,348051655733982"/>
  <p:tag name="LEFT" val="267.5"/>
  <p:tag name="TOP" val="249.5916"/>
  <p:tag name="HEIGHT" val="100.2042"/>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0.xml><?xml version="1.0" encoding="utf-8"?>
<p:tagLst xmlns:a="http://schemas.openxmlformats.org/drawingml/2006/main" xmlns:r="http://schemas.openxmlformats.org/officeDocument/2006/relationships" xmlns:p="http://schemas.openxmlformats.org/presentationml/2006/main">
  <p:tag name="WIDTH" val="202.5"/>
  <p:tag name="MTTABLE" val="Cell"/>
  <p:tag name="MTNUMBER" val="0,348051655733982"/>
  <p:tag name="LEFT" val="490"/>
  <p:tag name="TOP" val="359.7958"/>
  <p:tag name="HEIGHT" val="100.2042"/>
</p:tagLst>
</file>

<file path=ppt/tags/tag401.xml><?xml version="1.0" encoding="utf-8"?>
<p:tagLst xmlns:a="http://schemas.openxmlformats.org/drawingml/2006/main" xmlns:r="http://schemas.openxmlformats.org/officeDocument/2006/relationships" xmlns:p="http://schemas.openxmlformats.org/presentationml/2006/main">
  <p:tag name="WIDTH" val="202.5"/>
  <p:tag name="MTTABLE" val="Cell"/>
  <p:tag name="MTNUMBER" val="0,348051655733982"/>
  <p:tag name="LEFT" val="712.5"/>
  <p:tag name="TOP" val="359.7958"/>
  <p:tag name="HEIGHT" val="100.2042"/>
</p:tagLst>
</file>

<file path=ppt/tags/tag402.xml><?xml version="1.0" encoding="utf-8"?>
<p:tagLst xmlns:a="http://schemas.openxmlformats.org/drawingml/2006/main" xmlns:r="http://schemas.openxmlformats.org/officeDocument/2006/relationships" xmlns:p="http://schemas.openxmlformats.org/presentationml/2006/main">
  <p:tag name="NAME" val="CustomIcon"/>
</p:tagLst>
</file>

<file path=ppt/tags/tag403.xml><?xml version="1.0" encoding="utf-8"?>
<p:tagLst xmlns:a="http://schemas.openxmlformats.org/drawingml/2006/main" xmlns:r="http://schemas.openxmlformats.org/officeDocument/2006/relationships" xmlns:p="http://schemas.openxmlformats.org/presentationml/2006/main">
  <p:tag name="WIDTH" val="202.5"/>
  <p:tag name="MTTABLE" val="Cell"/>
  <p:tag name="MTNUMBER" val="0,348051655733982"/>
  <p:tag name="LEFT" val="267.5"/>
  <p:tag name="TOP" val="249.5916"/>
  <p:tag name="HEIGHT" val="100.2042"/>
</p:tagLst>
</file>

<file path=ppt/tags/tag404.xml><?xml version="1.0" encoding="utf-8"?>
<p:tagLst xmlns:a="http://schemas.openxmlformats.org/drawingml/2006/main" xmlns:r="http://schemas.openxmlformats.org/officeDocument/2006/relationships" xmlns:p="http://schemas.openxmlformats.org/presentationml/2006/main">
  <p:tag name="WIDTH" val="202.5"/>
  <p:tag name="MTTABLE" val="Cell"/>
  <p:tag name="MTNUMBER" val="0,348051655733982"/>
  <p:tag name="LEFT" val="490"/>
  <p:tag name="TOP" val="359.7958"/>
  <p:tag name="HEIGHT" val="100.2042"/>
</p:tagLst>
</file>

<file path=ppt/tags/tag405.xml><?xml version="1.0" encoding="utf-8"?>
<p:tagLst xmlns:a="http://schemas.openxmlformats.org/drawingml/2006/main" xmlns:r="http://schemas.openxmlformats.org/officeDocument/2006/relationships" xmlns:p="http://schemas.openxmlformats.org/presentationml/2006/main">
  <p:tag name="WIDTH" val="202.5"/>
  <p:tag name="MTTABLE" val="Cell"/>
  <p:tag name="MTNUMBER" val="0,348051655733982"/>
  <p:tag name="LEFT" val="712.5"/>
  <p:tag name="TOP" val="359.7958"/>
  <p:tag name="HEIGHT" val="100.2042"/>
</p:tagLst>
</file>

<file path=ppt/tags/tag406.xml><?xml version="1.0" encoding="utf-8"?>
<p:tagLst xmlns:a="http://schemas.openxmlformats.org/drawingml/2006/main" xmlns:r="http://schemas.openxmlformats.org/officeDocument/2006/relationships" xmlns:p="http://schemas.openxmlformats.org/presentationml/2006/main">
  <p:tag name="NAME" val="CustomIcon"/>
</p:tagLst>
</file>

<file path=ppt/tags/tag407.xml><?xml version="1.0" encoding="utf-8"?>
<p:tagLst xmlns:a="http://schemas.openxmlformats.org/drawingml/2006/main" xmlns:r="http://schemas.openxmlformats.org/officeDocument/2006/relationships" xmlns:p="http://schemas.openxmlformats.org/presentationml/2006/main">
  <p:tag name="WIDTH" val="202.5"/>
  <p:tag name="MTTABLE" val="Cell"/>
  <p:tag name="MTNUMBER" val="0,348051655733982"/>
  <p:tag name="LEFT" val="267.5"/>
  <p:tag name="TOP" val="359.7958"/>
  <p:tag name="HEIGHT" val="100.2042"/>
</p:tagLst>
</file>

<file path=ppt/tags/tag408.xml><?xml version="1.0" encoding="utf-8"?>
<p:tagLst xmlns:a="http://schemas.openxmlformats.org/drawingml/2006/main" xmlns:r="http://schemas.openxmlformats.org/officeDocument/2006/relationships" xmlns:p="http://schemas.openxmlformats.org/presentationml/2006/main">
  <p:tag name="WIDTH" val="202.5"/>
  <p:tag name="MTTABLE" val="Cell"/>
  <p:tag name="MTNUMBER" val="0,348051655733982"/>
  <p:tag name="LEFT" val="490"/>
  <p:tag name="TOP" val="359.7958"/>
  <p:tag name="HEIGHT" val="100.2042"/>
</p:tagLst>
</file>

<file path=ppt/tags/tag409.xml><?xml version="1.0" encoding="utf-8"?>
<p:tagLst xmlns:a="http://schemas.openxmlformats.org/drawingml/2006/main" xmlns:r="http://schemas.openxmlformats.org/officeDocument/2006/relationships" xmlns:p="http://schemas.openxmlformats.org/presentationml/2006/main">
  <p:tag name="WIDTH" val="202.5"/>
  <p:tag name="MTTABLE" val="Cell"/>
  <p:tag name="MTNUMBER" val="0,348051655733982"/>
  <p:tag name="LEFT" val="712.5"/>
  <p:tag name="TOP" val="359.7958"/>
  <p:tag name="HEIGHT" val="100.2042"/>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NAME" val="CustomIcon"/>
</p:tagLst>
</file>

<file path=ppt/tags/tag411.xml><?xml version="1.0" encoding="utf-8"?>
<p:tagLst xmlns:a="http://schemas.openxmlformats.org/drawingml/2006/main" xmlns:r="http://schemas.openxmlformats.org/officeDocument/2006/relationships" xmlns:p="http://schemas.openxmlformats.org/presentationml/2006/main">
  <p:tag name="WIDTH" val="202.5"/>
  <p:tag name="MTTABLE" val="Cell"/>
  <p:tag name="MTNUMBER" val="0,348051655733982"/>
  <p:tag name="LEFT" val="45"/>
  <p:tag name="TOP" val="359.7958"/>
  <p:tag name="HEIGHT" val="100.2042"/>
</p:tagLst>
</file>

<file path=ppt/tags/tag412.xml><?xml version="1.0" encoding="utf-8"?>
<p:tagLst xmlns:a="http://schemas.openxmlformats.org/drawingml/2006/main" xmlns:r="http://schemas.openxmlformats.org/officeDocument/2006/relationships" xmlns:p="http://schemas.openxmlformats.org/presentationml/2006/main">
  <p:tag name="WIDTH" val="202.5"/>
  <p:tag name="MTTABLE" val="Cell"/>
  <p:tag name="MTNUMBER" val="0,348051655733982"/>
  <p:tag name="LEFT" val="267.5"/>
  <p:tag name="TOP" val="359.7958"/>
  <p:tag name="HEIGHT" val="100.2042"/>
</p:tagLst>
</file>

<file path=ppt/tags/tag413.xml><?xml version="1.0" encoding="utf-8"?>
<p:tagLst xmlns:a="http://schemas.openxmlformats.org/drawingml/2006/main" xmlns:r="http://schemas.openxmlformats.org/officeDocument/2006/relationships" xmlns:p="http://schemas.openxmlformats.org/presentationml/2006/main">
  <p:tag name="WIDTH" val="202.5"/>
  <p:tag name="MTTABLE" val="Cell"/>
  <p:tag name="MTNUMBER" val="0,348051655733982"/>
  <p:tag name="LEFT" val="490"/>
  <p:tag name="TOP" val="359.7958"/>
  <p:tag name="HEIGHT" val="100.2042"/>
</p:tagLst>
</file>

<file path=ppt/tags/tag414.xml><?xml version="1.0" encoding="utf-8"?>
<p:tagLst xmlns:a="http://schemas.openxmlformats.org/drawingml/2006/main" xmlns:r="http://schemas.openxmlformats.org/officeDocument/2006/relationships" xmlns:p="http://schemas.openxmlformats.org/presentationml/2006/main">
  <p:tag name="WIDTH" val="202.5"/>
  <p:tag name="MTTABLE" val="Cell"/>
  <p:tag name="MTNUMBER" val="0,348051655733982"/>
  <p:tag name="LEFT" val="712.5"/>
  <p:tag name="TOP" val="359.7958"/>
  <p:tag name="HEIGHT" val="100.2042"/>
</p:tagLst>
</file>

<file path=ppt/tags/tag415.xml><?xml version="1.0" encoding="utf-8"?>
<p:tagLst xmlns:a="http://schemas.openxmlformats.org/drawingml/2006/main" xmlns:r="http://schemas.openxmlformats.org/officeDocument/2006/relationships" xmlns:p="http://schemas.openxmlformats.org/presentationml/2006/main">
  <p:tag name="NAME" val="CustomIcon"/>
</p:tagLst>
</file>

<file path=ppt/tags/tag416.xml><?xml version="1.0" encoding="utf-8"?>
<p:tagLst xmlns:a="http://schemas.openxmlformats.org/drawingml/2006/main" xmlns:r="http://schemas.openxmlformats.org/officeDocument/2006/relationships" xmlns:p="http://schemas.openxmlformats.org/presentationml/2006/main">
  <p:tag name="NAME" val="CustomIcon"/>
</p:tagLst>
</file>

<file path=ppt/tags/tag417.xml><?xml version="1.0" encoding="utf-8"?>
<p:tagLst xmlns:a="http://schemas.openxmlformats.org/drawingml/2006/main" xmlns:r="http://schemas.openxmlformats.org/officeDocument/2006/relationships" xmlns:p="http://schemas.openxmlformats.org/presentationml/2006/main">
  <p:tag name="WIDTH" val="202.5"/>
  <p:tag name="MTTABLE" val="Cell"/>
  <p:tag name="MTNUMBER" val="0,348051655733982"/>
  <p:tag name="LEFT" val="45"/>
  <p:tag name="HEIGHT" val="100.2042"/>
  <p:tag name="TOP" val="249.5917"/>
</p:tagLst>
</file>

<file path=ppt/tags/tag418.xml><?xml version="1.0" encoding="utf-8"?>
<p:tagLst xmlns:a="http://schemas.openxmlformats.org/drawingml/2006/main" xmlns:r="http://schemas.openxmlformats.org/officeDocument/2006/relationships" xmlns:p="http://schemas.openxmlformats.org/presentationml/2006/main">
  <p:tag name="WIDTH" val="202.5"/>
  <p:tag name="MTTABLE" val="Cell"/>
  <p:tag name="MTNUMBER" val="0,348051655733982"/>
  <p:tag name="LEFT" val="267.5"/>
  <p:tag name="TOP" val="249.5916"/>
  <p:tag name="HEIGHT" val="100.2042"/>
</p:tagLst>
</file>

<file path=ppt/tags/tag419.xml><?xml version="1.0" encoding="utf-8"?>
<p:tagLst xmlns:a="http://schemas.openxmlformats.org/drawingml/2006/main" xmlns:r="http://schemas.openxmlformats.org/officeDocument/2006/relationships" xmlns:p="http://schemas.openxmlformats.org/presentationml/2006/main">
  <p:tag name="WIDTH" val="202.5"/>
  <p:tag name="MTTABLE" val="Cell"/>
  <p:tag name="MTNUMBER" val="0,348051655733982"/>
  <p:tag name="LEFT" val="490"/>
  <p:tag name="TOP" val="249.5916"/>
  <p:tag name="HEIGHT" val="100.2042"/>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0.xml><?xml version="1.0" encoding="utf-8"?>
<p:tagLst xmlns:a="http://schemas.openxmlformats.org/drawingml/2006/main" xmlns:r="http://schemas.openxmlformats.org/officeDocument/2006/relationships" xmlns:p="http://schemas.openxmlformats.org/presentationml/2006/main">
  <p:tag name="WIDTH" val="202.5"/>
  <p:tag name="MTTABLE" val="Cell"/>
  <p:tag name="MTNUMBER" val="0,348051655733982"/>
  <p:tag name="LEFT" val="712.5"/>
  <p:tag name="TOP" val="249.5916"/>
  <p:tag name="HEIGHT" val="100.2042"/>
</p:tagLst>
</file>

<file path=ppt/tags/tag421.xml><?xml version="1.0" encoding="utf-8"?>
<p:tagLst xmlns:a="http://schemas.openxmlformats.org/drawingml/2006/main" xmlns:r="http://schemas.openxmlformats.org/officeDocument/2006/relationships" xmlns:p="http://schemas.openxmlformats.org/presentationml/2006/main">
  <p:tag name="NAME" val="CustomIcon"/>
</p:tagLst>
</file>

<file path=ppt/tags/tag422.xml><?xml version="1.0" encoding="utf-8"?>
<p:tagLst xmlns:a="http://schemas.openxmlformats.org/drawingml/2006/main" xmlns:r="http://schemas.openxmlformats.org/officeDocument/2006/relationships" xmlns:p="http://schemas.openxmlformats.org/presentationml/2006/main">
  <p:tag name="MTTABLE" val="HTitleDiv"/>
  <p:tag name="MTNUMBER" val="0,348051655733982"/>
</p:tagLst>
</file>

<file path=ppt/tags/tag423.xml><?xml version="1.0" encoding="utf-8"?>
<p:tagLst xmlns:a="http://schemas.openxmlformats.org/drawingml/2006/main" xmlns:r="http://schemas.openxmlformats.org/officeDocument/2006/relationships" xmlns:p="http://schemas.openxmlformats.org/presentationml/2006/main">
  <p:tag name="NAME" val="CustomIcon"/>
</p:tagLst>
</file>

<file path=ppt/tags/tag424.xml><?xml version="1.0" encoding="utf-8"?>
<p:tagLst xmlns:a="http://schemas.openxmlformats.org/drawingml/2006/main" xmlns:r="http://schemas.openxmlformats.org/officeDocument/2006/relationships" xmlns:p="http://schemas.openxmlformats.org/presentationml/2006/main">
  <p:tag name="SYMBOLNAME" val="PlusSign"/>
  <p:tag name="CIRCLESTATUS" val="Blue"/>
  <p:tag name="NAME" val="PlusSignBlue"/>
</p:tagLst>
</file>

<file path=ppt/tags/tag425.xml><?xml version="1.0" encoding="utf-8"?>
<p:tagLst xmlns:a="http://schemas.openxmlformats.org/drawingml/2006/main" xmlns:r="http://schemas.openxmlformats.org/officeDocument/2006/relationships" xmlns:p="http://schemas.openxmlformats.org/presentationml/2006/main">
  <p:tag name="SYMBOLNAME" val="MinusSign"/>
  <p:tag name="CIRCLESTATUS" val="Blue"/>
  <p:tag name="NAME" val="MinusSignBlue"/>
</p:tagLst>
</file>

<file path=ppt/tags/tag426.xml><?xml version="1.0" encoding="utf-8"?>
<p:tagLst xmlns:a="http://schemas.openxmlformats.org/drawingml/2006/main" xmlns:r="http://schemas.openxmlformats.org/officeDocument/2006/relationships" xmlns:p="http://schemas.openxmlformats.org/presentationml/2006/main">
  <p:tag name="SYMBOLNAME" val="PlusSign"/>
  <p:tag name="CIRCLESTATUS" val="Blue"/>
  <p:tag name="NAME" val="PlusSignBlue"/>
</p:tagLst>
</file>

<file path=ppt/tags/tag427.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28.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0.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31.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32.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33.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34.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35.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36.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xml><?xml version="1.0" encoding="utf-8"?>
<p:tagLst xmlns:a="http://schemas.openxmlformats.org/drawingml/2006/main" xmlns:r="http://schemas.openxmlformats.org/officeDocument/2006/relationships" xmlns:p="http://schemas.openxmlformats.org/presentationml/2006/main">
  <p:tag name="SHAPENAME" val="5. Source"/>
</p:tagLst>
</file>

<file path=ppt/tags/tag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9.xml><?xml version="1.0" encoding="utf-8"?>
<p:tagLst xmlns:a="http://schemas.openxmlformats.org/drawingml/2006/main" xmlns:r="http://schemas.openxmlformats.org/officeDocument/2006/relationships" xmlns:p="http://schemas.openxmlformats.org/presentationml/2006/main">
  <p:tag name="SHAPENAME" val="3. Subtitl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5. Source"/>
</p:tagLst>
</file>

<file path=ppt/tags/tag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ags/tag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Theme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F4474141-864E-49F9-ADEE-A4C709523140}" vid="{4D8790A3-2583-490D-BC03-68A8D7486A4E}"/>
    </a:ext>
  </a:extLst>
</a:theme>
</file>

<file path=ppt/theme/theme2.xml><?xml version="1.0" encoding="utf-8"?>
<a:theme xmlns:a="http://schemas.openxmlformats.org/drawingml/2006/main" name="3_White">
  <a:themeElements>
    <a:clrScheme name="Scheme1">
      <a:dk1>
        <a:srgbClr val="000000"/>
      </a:dk1>
      <a:lt1>
        <a:srgbClr val="FFFFFF"/>
      </a:lt1>
      <a:dk2>
        <a:srgbClr val="FFFFFF"/>
      </a:dk2>
      <a:lt2>
        <a:srgbClr val="FFFFFF"/>
      </a:lt2>
      <a:accent1>
        <a:srgbClr val="15853A"/>
      </a:accent1>
      <a:accent2>
        <a:srgbClr val="054F35"/>
      </a:accent2>
      <a:accent3>
        <a:srgbClr val="42CA69"/>
      </a:accent3>
      <a:accent4>
        <a:srgbClr val="B4A267"/>
      </a:accent4>
      <a:accent5>
        <a:srgbClr val="9F2525"/>
      </a:accent5>
      <a:accent6>
        <a:srgbClr val="DDD4B9"/>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5853A"/>
        </a:accent1>
        <a:accent2>
          <a:srgbClr val="054F35"/>
        </a:accent2>
        <a:accent3>
          <a:srgbClr val="42CA69"/>
        </a:accent3>
        <a:accent4>
          <a:srgbClr val="B4A267"/>
        </a:accent4>
        <a:accent5>
          <a:srgbClr val="9F2525"/>
        </a:accent5>
        <a:accent6>
          <a:srgbClr val="DDD4B9"/>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32323A"/>
    </a:custClr>
    <a:custClr name="Custom Color7">
      <a:srgbClr val="7A7A7A"/>
    </a:custClr>
    <a:custClr name="Custom Color8">
      <a:srgbClr val="545454"/>
    </a:custClr>
    <a:custClr name="Custom Color9">
      <a:srgbClr val="ADADAD"/>
    </a:custClr>
    <a:custClr name="Custom Color10">
      <a:srgbClr val="E7E7E7"/>
    </a:custClr>
    <a:custClr name="Custom Color11">
      <a:srgbClr val="087A51"/>
    </a:custClr>
    <a:custClr name="Custom Color12">
      <a:srgbClr val="289145"/>
    </a:custClr>
    <a:custClr name="Custom Color13">
      <a:srgbClr val="119A48"/>
    </a:custClr>
    <a:custClr name="Custom Color14">
      <a:srgbClr val="810016"/>
    </a:custClr>
    <a:custClr name="Custom Color15">
      <a:srgbClr val="9F2525"/>
    </a:custClr>
    <a:custClr name="Custom Color16">
      <a:srgbClr val="911C39"/>
    </a:custClr>
    <a:custClr name="Custom Color17">
      <a:srgbClr val="993045"/>
    </a:custClr>
    <a:custClr name="Custom Color18">
      <a:srgbClr val="C2A264"/>
    </a:custClr>
    <a:custClr name="Custom Color19">
      <a:srgbClr val="C3A366"/>
    </a:custClr>
    <a:custClr name="Custom Color20">
      <a:srgbClr val="00A99D"/>
    </a:custClr>
    <a:custClr name="Custom Color21">
      <a:srgbClr val="FFFFFF"/>
    </a:custClr>
    <a:custClr name="Custom Color22">
      <a:srgbClr val="000000"/>
    </a:custClr>
  </a:custClrLst>
  <a:extLst>
    <a:ext uri="{05A4C25C-085E-4340-85A3-A5531E510DB2}">
      <thm15:themeFamily xmlns:thm15="http://schemas.microsoft.com/office/thememl/2012/main" name="6803CG_CF_16x9_ENG_V1.potx" id="{2661F32D-E633-465C-9E90-4323A413FD55}" vid="{8FBBDCC4-CEA5-425D-98C5-135FD4FA0FC9}"/>
    </a:ext>
  </a:extLst>
</a:theme>
</file>

<file path=ppt/theme/theme3.xml><?xml version="1.0" encoding="utf-8"?>
<a:theme xmlns:a="http://schemas.openxmlformats.org/drawingml/2006/main" name="4_White">
  <a:themeElements>
    <a:clrScheme name="Scheme1">
      <a:dk1>
        <a:srgbClr val="000000"/>
      </a:dk1>
      <a:lt1>
        <a:srgbClr val="FFFFFF"/>
      </a:lt1>
      <a:dk2>
        <a:srgbClr val="FFFFFF"/>
      </a:dk2>
      <a:lt2>
        <a:srgbClr val="FFFFFF"/>
      </a:lt2>
      <a:accent1>
        <a:srgbClr val="15853A"/>
      </a:accent1>
      <a:accent2>
        <a:srgbClr val="054F35"/>
      </a:accent2>
      <a:accent3>
        <a:srgbClr val="42CA69"/>
      </a:accent3>
      <a:accent4>
        <a:srgbClr val="B4A267"/>
      </a:accent4>
      <a:accent5>
        <a:srgbClr val="9F2525"/>
      </a:accent5>
      <a:accent6>
        <a:srgbClr val="DDD4B9"/>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5853A"/>
        </a:accent1>
        <a:accent2>
          <a:srgbClr val="054F35"/>
        </a:accent2>
        <a:accent3>
          <a:srgbClr val="42CA69"/>
        </a:accent3>
        <a:accent4>
          <a:srgbClr val="B4A267"/>
        </a:accent4>
        <a:accent5>
          <a:srgbClr val="9F2525"/>
        </a:accent5>
        <a:accent6>
          <a:srgbClr val="DDD4B9"/>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32323A"/>
    </a:custClr>
    <a:custClr name="Custom Color7">
      <a:srgbClr val="7A7A7A"/>
    </a:custClr>
    <a:custClr name="Custom Color8">
      <a:srgbClr val="545454"/>
    </a:custClr>
    <a:custClr name="Custom Color9">
      <a:srgbClr val="ADADAD"/>
    </a:custClr>
    <a:custClr name="Custom Color10">
      <a:srgbClr val="E7E7E7"/>
    </a:custClr>
    <a:custClr name="Custom Color11">
      <a:srgbClr val="087A51"/>
    </a:custClr>
    <a:custClr name="Custom Color12">
      <a:srgbClr val="289145"/>
    </a:custClr>
    <a:custClr name="Custom Color13">
      <a:srgbClr val="119A48"/>
    </a:custClr>
    <a:custClr name="Custom Color14">
      <a:srgbClr val="810016"/>
    </a:custClr>
    <a:custClr name="Custom Color15">
      <a:srgbClr val="9F2525"/>
    </a:custClr>
    <a:custClr name="Custom Color16">
      <a:srgbClr val="911C39"/>
    </a:custClr>
    <a:custClr name="Custom Color17">
      <a:srgbClr val="993045"/>
    </a:custClr>
    <a:custClr name="Custom Color18">
      <a:srgbClr val="C2A264"/>
    </a:custClr>
    <a:custClr name="Custom Color19">
      <a:srgbClr val="C3A366"/>
    </a:custClr>
    <a:custClr name="Custom Color20">
      <a:srgbClr val="00A99D"/>
    </a:custClr>
    <a:custClr name="Custom Color21">
      <a:srgbClr val="FFFFFF"/>
    </a:custClr>
    <a:custClr name="Custom Color22">
      <a:srgbClr val="000000"/>
    </a:custClr>
  </a:custClrLst>
  <a:extLst>
    <a:ext uri="{05A4C25C-085E-4340-85A3-A5531E510DB2}">
      <thm15:themeFamily xmlns:thm15="http://schemas.microsoft.com/office/thememl/2012/main" name="6803CG_CF_16x9_ENG_V1.potx" id="{2661F32D-E633-465C-9E90-4323A413FD55}" vid="{8FBBDCC4-CEA5-425D-98C5-135FD4FA0FC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CFEFDFC866A1D44C9D330DEA155A4496" ma:contentTypeVersion="45" ma:contentTypeDescription="Create a new document." ma:contentTypeScope="" ma:versionID="a589cf3a4d1acd79cfe1c058fec20c92">
  <xsd:schema xmlns:xsd="http://www.w3.org/2001/XMLSchema" xmlns:xs="http://www.w3.org/2001/XMLSchema" xmlns:p="http://schemas.microsoft.com/office/2006/metadata/properties" xmlns:ns1="http://schemas.microsoft.com/sharepoint/v3" xmlns:ns2="ca283e0b-db31-4043-a2ef-b80661bf084a" xmlns:ns3="http://schemas.microsoft.com/sharepoint.v3" xmlns:ns4="eb6a2b71-1cd2-4829-b246-5e3915a64f89" xmlns:ns5="d2c701f2-8b0b-4f2c-89f8-74e8ae1cf9ec" xmlns:ns6="http://schemas.microsoft.com/sharepoint/v4" targetNamespace="http://schemas.microsoft.com/office/2006/metadata/properties" ma:root="true" ma:fieldsID="0979a9b2ced3af6755a4b2d68419606d" ns1:_="" ns2:_="" ns3:_="" ns4:_="" ns5:_="" ns6:_="">
    <xsd:import namespace="http://schemas.microsoft.com/sharepoint/v3"/>
    <xsd:import namespace="ca283e0b-db31-4043-a2ef-b80661bf084a"/>
    <xsd:import namespace="http://schemas.microsoft.com/sharepoint.v3"/>
    <xsd:import namespace="eb6a2b71-1cd2-4829-b246-5e3915a64f89"/>
    <xsd:import namespace="d2c701f2-8b0b-4f2c-89f8-74e8ae1cf9ec"/>
    <xsd:import namespace="http://schemas.microsoft.com/sharepoint/v4"/>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2:j169e817e0ee4eb8974e6fc4a2762909" minOccurs="0"/>
                <xsd:element ref="ns2:j048a4f9aaad4a8990a1d5e5f53cb451" minOccurs="0"/>
                <xsd:element ref="ns5:MediaServiceMetadata" minOccurs="0"/>
                <xsd:element ref="ns5:MediaServiceFastMetadata" minOccurs="0"/>
                <xsd:element ref="ns5:MediaServiceOCR" minOccurs="0"/>
                <xsd:element ref="ns5:MediaServiceGenerationTime" minOccurs="0"/>
                <xsd:element ref="ns5:MediaServiceEventHashCode" minOccurs="0"/>
                <xsd:element ref="ns4:SharedWithUsers" minOccurs="0"/>
                <xsd:element ref="ns4:SharedWithDetails" minOccurs="0"/>
                <xsd:element ref="ns4:e1aceed4b51b4749a76a799fdd3b8822" minOccurs="0"/>
                <xsd:element ref="ns4:l9c128dd297f42a3be7d28bf2fb4fa90" minOccurs="0"/>
                <xsd:element ref="ns5:_Flow_SignoffStatus" minOccurs="0"/>
                <xsd:element ref="ns5:MediaServiceDateTaken" minOccurs="0"/>
                <xsd:element ref="ns5:MediaServiceLocation" minOccurs="0"/>
                <xsd:element ref="ns5:MediaServiceAutoKeyPoints" minOccurs="0"/>
                <xsd:element ref="ns5:MediaServiceKeyPoints" minOccurs="0"/>
                <xsd:element ref="ns5:FolderLabel" minOccurs="0"/>
                <xsd:element ref="ns6:IconOverlay" minOccurs="0"/>
                <xsd:element ref="ns1:_vti_ItemDeclaredRecord" minOccurs="0"/>
                <xsd:element ref="ns4:TaxKeywordTaxHTField" minOccurs="0"/>
                <xsd:element ref="ns1:_vti_ItemHoldRecordStatus" minOccurs="0"/>
                <xsd:element ref="ns4:SemaphoreItemMetadata" minOccurs="0"/>
                <xsd:element ref="ns5:MediaLengthInSeconds" minOccurs="0"/>
                <xsd:element ref="ns5:lcf76f155ced4ddcb4097134ff3c332f"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49" nillable="true" ma:displayName="Declared Record" ma:hidden="true" ma:internalName="_vti_ItemDeclaredRecord" ma:readOnly="true">
      <xsd:simpleType>
        <xsd:restriction base="dms:DateTime"/>
      </xsd:simpleType>
    </xsd:element>
    <xsd:element name="_vti_ItemHoldRecordStatus" ma:index="51"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5;#Denmark-1200|659a1518-a057-49e4-87e3-a15fb5fd11de"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ab0b3c55-ae17-42c5-ac85-ab0430f49b71}" ma:internalName="TaxCatchAllLabel" ma:readOnly="true" ma:showField="CatchAllDataLabel" ma:web="eb6a2b71-1cd2-4829-b246-5e3915a64f89">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ab0b3c55-ae17-42c5-ac85-ab0430f49b71}" ma:internalName="TaxCatchAll" ma:showField="CatchAllData" ma:web="eb6a2b71-1cd2-4829-b246-5e3915a64f89">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element name="j169e817e0ee4eb8974e6fc4a2762909" ma:index="26" nillable="true" ma:taxonomy="true" ma:internalName="j169e817e0ee4eb8974e6fc4a2762909" ma:taxonomyFieldName="CriticalForLongTermRetention" ma:displayName="Critical for long-term retention?" ma:default="" ma:fieldId="{3169e817-e0ee-4eb8-974e-6fc4a2762909}" ma:sspId="73f51738-d318-4883-9d64-4f0bd0ccc55e" ma:termSetId="59f85175-3dbf-4592-9c1d-453af9da4e8b" ma:anchorId="00000000-0000-0000-0000-000000000000" ma:open="false" ma:isKeyword="false">
      <xsd:complexType>
        <xsd:sequence>
          <xsd:element ref="pc:Terms" minOccurs="0" maxOccurs="1"/>
        </xsd:sequence>
      </xsd:complexType>
    </xsd:element>
    <xsd:element name="j048a4f9aaad4a8990a1d5e5f53cb451" ma:index="28" nillable="true" ma:taxonomy="true" ma:internalName="j048a4f9aaad4a8990a1d5e5f53cb451" ma:taxonomyFieldName="SystemDTAC" ma:displayName="System-DT-AC" ma:default="" ma:fieldId="{3048a4f9-aaad-4a89-90a1-d5e5f53cb451}" ma:sspId="73f51738-d318-4883-9d64-4f0bd0ccc55e" ma:termSetId="1e3381f3-a35f-499a-9a3c-017e5423e02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6a2b71-1cd2-4829-b246-5e3915a64f89" elementFormDefault="qualified">
    <xsd:import namespace="http://schemas.microsoft.com/office/2006/documentManagement/types"/>
    <xsd:import namespace="http://schemas.microsoft.com/office/infopath/2007/PartnerControls"/>
    <xsd:element name="SharedWithUsers" ma:index="3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7" nillable="true" ma:displayName="Shared With Details" ma:internalName="SharedWithDetails" ma:readOnly="true">
      <xsd:simpleType>
        <xsd:restriction base="dms:Note">
          <xsd:maxLength value="255"/>
        </xsd:restriction>
      </xsd:simpleType>
    </xsd:element>
    <xsd:element name="e1aceed4b51b4749a76a799fdd3b8822" ma:index="39" nillable="true" ma:taxonomy="true" ma:internalName="e1aceed4b51b4749a76a799fdd3b8822" ma:taxonomyFieldName="SD_CentreUnit" ma:displayName="SD Centre and Unit" ma:fieldId="{e1aceed4-b51b-4749-a76a-799fdd3b8822}" ma:taxonomyMulti="true" ma:sspId="73f51738-d318-4883-9d64-4f0bd0ccc55e" ma:termSetId="9b9b5c14-9059-428d-835b-a04b15d06be5" ma:anchorId="00000000-0000-0000-0000-000000000000" ma:open="false" ma:isKeyword="false">
      <xsd:complexType>
        <xsd:sequence>
          <xsd:element ref="pc:Terms" minOccurs="0" maxOccurs="1"/>
        </xsd:sequence>
      </xsd:complexType>
    </xsd:element>
    <xsd:element name="l9c128dd297f42a3be7d28bf2fb4fa90" ma:index="41" nillable="true" ma:taxonomy="true" ma:internalName="l9c128dd297f42a3be7d28bf2fb4fa90" ma:taxonomyFieldName="SD_Year" ma:displayName="SD Year" ma:fieldId="{59c128dd-297f-42a3-be7d-28bf2fb4fa90}" ma:sspId="73f51738-d318-4883-9d64-4f0bd0ccc55e" ma:termSetId="284a576a-e760-4b0f-8d13-3de09bdce9ab" ma:anchorId="00000000-0000-0000-0000-000000000000" ma:open="false" ma:isKeyword="false">
      <xsd:complexType>
        <xsd:sequence>
          <xsd:element ref="pc:Terms" minOccurs="0" maxOccurs="1"/>
        </xsd:sequence>
      </xsd:complexType>
    </xsd:element>
    <xsd:element name="TaxKeywordTaxHTField" ma:index="50"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emaphoreItemMetadata" ma:index="52" nillable="true" ma:displayName="Semaphore Status" ma:hidden="true" ma:internalName="SemaphoreItemMeta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c701f2-8b0b-4f2c-89f8-74e8ae1cf9ec"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_Flow_SignoffStatus" ma:index="42" nillable="true" ma:displayName="Sign-off status" ma:internalName="Sign_x002d_off_x0020_status">
      <xsd:simpleType>
        <xsd:restriction base="dms:Text"/>
      </xsd:simpleType>
    </xsd:element>
    <xsd:element name="MediaServiceDateTaken" ma:index="43" nillable="true" ma:displayName="MediaServiceDateTaken" ma:hidden="true" ma:internalName="MediaServiceDateTaken" ma:readOnly="true">
      <xsd:simpleType>
        <xsd:restriction base="dms:Text"/>
      </xsd:simpleType>
    </xsd:element>
    <xsd:element name="MediaServiceLocation" ma:index="44" nillable="true" ma:displayName="Location" ma:internalName="MediaServiceLocation" ma:readOnly="true">
      <xsd:simpleType>
        <xsd:restriction base="dms:Text"/>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element name="FolderLabel" ma:index="47" nillable="true" ma:displayName="FolderLabel" ma:internalName="FolderLabel">
      <xsd:simpleType>
        <xsd:restriction base="dms:Text"/>
      </xsd:simpleType>
    </xsd:element>
    <xsd:element name="MediaLengthInSeconds" ma:index="53" nillable="true" ma:displayName="Length (seconds)" ma:internalName="MediaLengthInSeconds" ma:readOnly="true">
      <xsd:simpleType>
        <xsd:restriction base="dms:Unknown"/>
      </xsd:simpleType>
    </xsd:element>
    <xsd:element name="lcf76f155ced4ddcb4097134ff3c332f" ma:index="55" nillable="true" ma:taxonomy="true" ma:internalName="lcf76f155ced4ddcb4097134ff3c332f" ma:taxonomyFieldName="MediaServiceImageTags" ma:displayName="Image Tags" ma:readOnly="false" ma:fieldId="{5cf76f15-5ced-4ddc-b409-7134ff3c332f}" ma:taxonomyMulti="true" ma:sspId="73f51738-d318-4883-9d64-4f0bd0ccc55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5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5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a283e0b-db31-4043-a2ef-b80661bf084a">
      <Value>5</Value>
      <Value>4</Value>
    </TaxCatchAll>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Denmark-1200</TermName>
          <TermId xmlns="http://schemas.microsoft.com/office/infopath/2007/PartnerControls">659a1518-a057-49e4-87e3-a15fb5fd11de</TermId>
        </TermInfo>
      </Terms>
    </ga975397408f43e4b84ec8e5a598e523>
    <k8c968e8c72a4eda96b7e8fdbe192be2 xmlns="ca283e0b-db31-4043-a2ef-b80661bf084a">
      <Terms xmlns="http://schemas.microsoft.com/office/infopath/2007/PartnerControls"/>
    </k8c968e8c72a4eda96b7e8fdbe192be2>
    <j169e817e0ee4eb8974e6fc4a2762909 xmlns="ca283e0b-db31-4043-a2ef-b80661bf084a">
      <Terms xmlns="http://schemas.microsoft.com/office/infopath/2007/PartnerControls"/>
    </j169e817e0ee4eb8974e6fc4a2762909>
    <FolderLabel xmlns="d2c701f2-8b0b-4f2c-89f8-74e8ae1cf9ec" xsi:nil="true"/>
    <DateTransmittedEmail xmlns="ca283e0b-db31-4043-a2ef-b80661bf084a" xsi:nil="true"/>
    <ContentStatus xmlns="ca283e0b-db31-4043-a2ef-b80661bf084a" xsi:nil="true"/>
    <SenderEmail xmlns="ca283e0b-db31-4043-a2ef-b80661bf084a" xsi:nil="true"/>
    <IconOverlay xmlns="http://schemas.microsoft.com/sharepoint/v4" xsi:nil="true"/>
    <TaxKeywordTaxHTField xmlns="eb6a2b71-1cd2-4829-b246-5e3915a64f89">
      <Terms xmlns="http://schemas.microsoft.com/office/infopath/2007/PartnerControls"/>
    </TaxKeywordTaxHTField>
    <SemaphoreItemMetadata xmlns="eb6a2b71-1cd2-4829-b246-5e3915a64f89" xsi:nil="true"/>
    <ContentLanguage xmlns="ca283e0b-db31-4043-a2ef-b80661bf084a">English</ContentLanguage>
    <j048a4f9aaad4a8990a1d5e5f53cb451 xmlns="ca283e0b-db31-4043-a2ef-b80661bf084a">
      <Terms xmlns="http://schemas.microsoft.com/office/infopath/2007/PartnerControls"/>
    </j048a4f9aaad4a8990a1d5e5f53cb451>
    <e1aceed4b51b4749a76a799fdd3b8822 xmlns="eb6a2b71-1cd2-4829-b246-5e3915a64f89">
      <Terms xmlns="http://schemas.microsoft.com/office/infopath/2007/PartnerControls"/>
    </e1aceed4b51b4749a76a799fdd3b8822>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n/a</TermName>
          <TermId xmlns="http://schemas.microsoft.com/office/infopath/2007/PartnerControls">62fe7219-0ec3-42ac-964d-70ae5d8291bb</TermId>
        </TermInfo>
      </Terms>
    </h6a71f3e574e4344bc34f3fc9dd20054>
    <lcf76f155ced4ddcb4097134ff3c332f xmlns="d2c701f2-8b0b-4f2c-89f8-74e8ae1cf9ec">
      <Terms xmlns="http://schemas.microsoft.com/office/infopath/2007/PartnerControls"/>
    </lcf76f155ced4ddcb4097134ff3c332f>
    <_Flow_SignoffStatus xmlns="d2c701f2-8b0b-4f2c-89f8-74e8ae1cf9ec" xsi:nil="true"/>
    <CategoryDescription xmlns="http://schemas.microsoft.com/sharepoint.v3" xsi:nil="true"/>
    <RecipientsEmail xmlns="ca283e0b-db31-4043-a2ef-b80661bf084a" xsi:nil="true"/>
    <mda26ace941f4791a7314a339fee829c xmlns="ca283e0b-db31-4043-a2ef-b80661bf084a">
      <Terms xmlns="http://schemas.microsoft.com/office/infopath/2007/PartnerControls"/>
    </mda26ace941f4791a7314a339fee829c>
    <l9c128dd297f42a3be7d28bf2fb4fa90 xmlns="eb6a2b71-1cd2-4829-b246-5e3915a64f89">
      <Terms xmlns="http://schemas.microsoft.com/office/infopath/2007/PartnerControls"/>
    </l9c128dd297f42a3be7d28bf2fb4fa90>
    <WrittenBy xmlns="ca283e0b-db31-4043-a2ef-b80661bf084a">
      <UserInfo>
        <DisplayName/>
        <AccountId xsi:nil="true"/>
        <AccountType/>
      </UserInfo>
    </WrittenBy>
    <SharedWithUsers xmlns="eb6a2b71-1cd2-4829-b246-5e3915a64f89">
      <UserInfo>
        <DisplayName>Hamadou Modibo Dicko</DisplayName>
        <AccountId>1063</AccountId>
        <AccountType/>
      </UserInfo>
      <UserInfo>
        <DisplayName>Andrew Owain Jones</DisplayName>
        <AccountId>778</AccountId>
        <AccountType/>
      </UserInfo>
    </SharedWithUsers>
  </documentManagement>
</p:properties>
</file>

<file path=customXml/item4.xml><?xml version="1.0" encoding="utf-8"?>
<?mso-contentType ?>
<SharedContentType xmlns="Microsoft.SharePoint.Taxonomy.ContentTypeSync" SourceId="73f51738-d318-4883-9d64-4f0bd0ccc55e" ContentTypeId="0x0101009BA85F8052A6DA4FA3E31FF9F74C6970" PreviousValue="false"/>
</file>

<file path=customXml/item5.xml><?xml version="1.0" encoding="utf-8"?>
<?mso-contentType ?>
<spe:Receivers xmlns:spe="http://schemas.microsoft.com/sharepoint/events"/>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1E817FCE-2034-472E-8ED3-7FC564E9013B}">
  <ds:schemaRefs>
    <ds:schemaRef ds:uri="http://schemas.microsoft.com/sharepoint/v3/contenttype/forms"/>
  </ds:schemaRefs>
</ds:datastoreItem>
</file>

<file path=customXml/itemProps2.xml><?xml version="1.0" encoding="utf-8"?>
<ds:datastoreItem xmlns:ds="http://schemas.openxmlformats.org/officeDocument/2006/customXml" ds:itemID="{915A3CB9-258E-41B7-986B-21BB6D7264B9}">
  <ds:schemaRefs>
    <ds:schemaRef ds:uri="ca283e0b-db31-4043-a2ef-b80661bf084a"/>
    <ds:schemaRef ds:uri="d2c701f2-8b0b-4f2c-89f8-74e8ae1cf9ec"/>
    <ds:schemaRef ds:uri="eb6a2b71-1cd2-4829-b246-5e3915a64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157EAF-A9B6-4332-A4B1-903A8C94E376}">
  <ds:schemaRefs>
    <ds:schemaRef ds:uri="http://purl.org/dc/elements/1.1/"/>
    <ds:schemaRef ds:uri="http://purl.org/dc/dcmitype/"/>
    <ds:schemaRef ds:uri="http://purl.org/dc/terms/"/>
    <ds:schemaRef ds:uri="ca283e0b-db31-4043-a2ef-b80661bf084a"/>
    <ds:schemaRef ds:uri="http://schemas.microsoft.com/office/2006/documentManagement/types"/>
    <ds:schemaRef ds:uri="d2c701f2-8b0b-4f2c-89f8-74e8ae1cf9ec"/>
    <ds:schemaRef ds:uri="http://schemas.microsoft.com/office/infopath/2007/PartnerControls"/>
    <ds:schemaRef ds:uri="http://schemas.openxmlformats.org/package/2006/metadata/core-properties"/>
    <ds:schemaRef ds:uri="http://www.w3.org/XML/1998/namespace"/>
    <ds:schemaRef ds:uri="http://schemas.microsoft.com/sharepoint/v4"/>
    <ds:schemaRef ds:uri="http://schemas.microsoft.com/sharepoint.v3"/>
    <ds:schemaRef ds:uri="eb6a2b71-1cd2-4829-b246-5e3915a64f89"/>
    <ds:schemaRef ds:uri="http://schemas.microsoft.com/sharepoint/v3"/>
    <ds:schemaRef ds:uri="http://schemas.microsoft.com/office/2006/metadata/properties"/>
  </ds:schemaRefs>
</ds:datastoreItem>
</file>

<file path=customXml/itemProps4.xml><?xml version="1.0" encoding="utf-8"?>
<ds:datastoreItem xmlns:ds="http://schemas.openxmlformats.org/officeDocument/2006/customXml" ds:itemID="{E6F8CB9E-107B-4788-929A-82AE5F0F8143}">
  <ds:schemaRefs>
    <ds:schemaRef ds:uri="Microsoft.SharePoint.Taxonomy.ContentTypeSync"/>
  </ds:schemaRefs>
</ds:datastoreItem>
</file>

<file path=customXml/itemProps5.xml><?xml version="1.0" encoding="utf-8"?>
<ds:datastoreItem xmlns:ds="http://schemas.openxmlformats.org/officeDocument/2006/customXml" ds:itemID="{13CE1EEE-D43C-4179-81DC-B58EA6C2437D}">
  <ds:schemaRefs>
    <ds:schemaRef ds:uri="http://schemas.microsoft.com/sharepoint/events"/>
  </ds:schemaRefs>
</ds:datastoreItem>
</file>

<file path=customXml/itemProps6.xml><?xml version="1.0" encoding="utf-8"?>
<ds:datastoreItem xmlns:ds="http://schemas.openxmlformats.org/officeDocument/2006/customXml" ds:itemID="{433E1258-FC08-4190-AC74-B3D5F328737E}">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Theme1</Template>
  <TotalTime>0</TotalTime>
  <Words>5136</Words>
  <Application>Microsoft Office PowerPoint</Application>
  <PresentationFormat>Widescreen</PresentationFormat>
  <Paragraphs>589</Paragraphs>
  <Slides>27</Slides>
  <Notes>13</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41" baseType="lpstr">
      <vt:lpstr>Acumin Pro</vt:lpstr>
      <vt:lpstr>Arial</vt:lpstr>
      <vt:lpstr>Arial (Body)</vt:lpstr>
      <vt:lpstr>Calibri</vt:lpstr>
      <vt:lpstr>Calibri Light</vt:lpstr>
      <vt:lpstr>Georgia</vt:lpstr>
      <vt:lpstr>Helvetica</vt:lpstr>
      <vt:lpstr>Segoe UI</vt:lpstr>
      <vt:lpstr>Times New Roman</vt:lpstr>
      <vt:lpstr>Wingdings</vt:lpstr>
      <vt:lpstr>Theme1</vt:lpstr>
      <vt:lpstr>3_White</vt:lpstr>
      <vt:lpstr>4_White</vt:lpstr>
      <vt:lpstr>think-cell Slide</vt:lpstr>
      <vt:lpstr>African Pooled Procurement Mechanism (APPM)  Senior Officials  &amp; Ministerial Meeting,  14th to 16th May 2024,  Mombasa, Kenya</vt:lpstr>
      <vt:lpstr>Strategic agenda and the African Union’s vision for a pooled procurement mechanism</vt:lpstr>
      <vt:lpstr>Aims of the African pooled procurement mechanism</vt:lpstr>
      <vt:lpstr>Aims of the African pooled procurement mechanism</vt:lpstr>
      <vt:lpstr> APPM at scale up phase will enable cost efficiencies</vt:lpstr>
      <vt:lpstr>Establishment of APPM through a phased approach  with increasing scale and complexity </vt:lpstr>
      <vt:lpstr> Partnership Engagements </vt:lpstr>
      <vt:lpstr>Thank you!</vt:lpstr>
      <vt:lpstr>Status on the development of design options for APPM design components</vt:lpstr>
      <vt:lpstr>PowerPoint Presentation</vt:lpstr>
      <vt:lpstr>There will be several stages to establish the end state APPM</vt:lpstr>
      <vt:lpstr>Landscape Analysis – Product Scope of Regional PPMs</vt:lpstr>
      <vt:lpstr>Landscape Summary – Product Scope of Global PPMs</vt:lpstr>
      <vt:lpstr>Five guiding principles to apply when considering product segments to be in scope for the APPM</vt:lpstr>
      <vt:lpstr>Product Scope of the APPM for the mature phase</vt:lpstr>
      <vt:lpstr>APPM’s capability development: A build-cooperate-transfer model</vt:lpstr>
      <vt:lpstr>Ilustration</vt:lpstr>
      <vt:lpstr>Start-up phase illustration: PCV vaccine </vt:lpstr>
      <vt:lpstr>Core Functions</vt:lpstr>
      <vt:lpstr>Mapping of PPM Transactions &amp; Engagement with MS </vt:lpstr>
      <vt:lpstr>Minimum set of capabilities needed from start-up phase</vt:lpstr>
      <vt:lpstr>Establishing the African pooled procurement mechanism  </vt:lpstr>
      <vt:lpstr>To sustain the financial budget several sources of funding can be considered</vt:lpstr>
      <vt:lpstr>Design process in 2024</vt:lpstr>
      <vt:lpstr>High-level roadmap of APPM design phase</vt:lpstr>
      <vt:lpstr>Engagement plan to solicit input and garner momentum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and recommendations on the development of proposed new International legal Instrument on Pandemic Preparedness and Response</dc:title>
  <dc:creator>Noah Elias</dc:creator>
  <cp:lastModifiedBy>Sandra Haile</cp:lastModifiedBy>
  <cp:revision>53</cp:revision>
  <dcterms:created xsi:type="dcterms:W3CDTF">2021-10-12T13:31:19Z</dcterms:created>
  <dcterms:modified xsi:type="dcterms:W3CDTF">2024-05-14T09:36:35Z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0x0101009BA85F8052A6DA4FA3E31FF9F74C697000CFEFDFC866A1D44C9D330DEA155A4496</vt:lpwstr>
  </property>
  <property fmtid="{D5CDD505-2E9C-101B-9397-08002B2CF9AE}" pid="3" name="CriticalForLongTermRetention">
    <vt:lpwstr/>
  </property>
  <property fmtid="{D5CDD505-2E9C-101B-9397-08002B2CF9AE}" pid="4" name="TaxKeyword">
    <vt:lpwstr/>
  </property>
  <property fmtid="{D5CDD505-2E9C-101B-9397-08002B2CF9AE}" pid="5" name="OfficeDivision">
    <vt:lpwstr>5;#Denmark-1200|659a1518-a057-49e4-87e3-a15fb5fd11de</vt:lpwstr>
  </property>
  <property fmtid="{D5CDD505-2E9C-101B-9397-08002B2CF9AE}" pid="6" name="Topic">
    <vt:lpwstr>4;#n/a|62fe7219-0ec3-42ac-964d-70ae5d8291bb</vt:lpwstr>
  </property>
  <property fmtid="{D5CDD505-2E9C-101B-9397-08002B2CF9AE}" pid="7" name="SystemDTAC">
    <vt:lpwstr/>
  </property>
  <property fmtid="{D5CDD505-2E9C-101B-9397-08002B2CF9AE}" pid="8" name="SD_Year">
    <vt:lpwstr/>
  </property>
  <property fmtid="{D5CDD505-2E9C-101B-9397-08002B2CF9AE}" pid="9" name="MediaServiceImageTags">
    <vt:lpwstr/>
  </property>
  <property fmtid="{D5CDD505-2E9C-101B-9397-08002B2CF9AE}" pid="10" name="SD_CentreUnit">
    <vt:lpwstr/>
  </property>
  <property fmtid="{D5CDD505-2E9C-101B-9397-08002B2CF9AE}" pid="11" name="GeographicScope">
    <vt:lpwstr/>
  </property>
  <property fmtid="{D5CDD505-2E9C-101B-9397-08002B2CF9AE}" pid="12" name="DocumentType">
    <vt:lpwstr/>
  </property>
</Properties>
</file>