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diagrams/data1.xml" ContentType="application/vnd.openxmlformats-officedocument.drawingml.diagramData+xml"/>
  <Override PartName="/ppt/diagrams/data2.xml" ContentType="application/vnd.openxmlformats-officedocument.drawingml.diagramData+xml"/>
  <Override PartName="/ppt/presentation.xml" ContentType="application/vnd.openxmlformats-officedocument.presentationml.presentation.main+xml"/>
  <Override PartName="/ppt/slides/slide5.xml" ContentType="application/vnd.openxmlformats-officedocument.presentationml.slide+xml"/>
  <Override PartName="/ppt/slides/slide9.xml" ContentType="application/vnd.openxmlformats-officedocument.presentationml.slide+xml"/>
  <Override PartName="/ppt/slides/slide8.xml" ContentType="application/vnd.openxmlformats-officedocument.presentationml.slide+xml"/>
  <Override PartName="/ppt/slides/slide7.xml" ContentType="application/vnd.openxmlformats-officedocument.presentationml.slide+xml"/>
  <Override PartName="/ppt/slides/slide6.xml" ContentType="application/vnd.openxmlformats-officedocument.presentationml.slide+xml"/>
  <Override PartName="/ppt/slides/slide10.xml" ContentType="application/vnd.openxmlformats-officedocument.presentationml.slide+xml"/>
  <Override PartName="/ppt/slides/slide1.xml" ContentType="application/vnd.openxmlformats-officedocument.presentationml.slide+xml"/>
  <Override PartName="/ppt/slides/slide11.xml" ContentType="application/vnd.openxmlformats-officedocument.presentationml.slide+xml"/>
  <Override PartName="/ppt/slides/slide4.xml" ContentType="application/vnd.openxmlformats-officedocument.presentationml.slide+xml"/>
  <Override PartName="/ppt/slides/slide2.xml" ContentType="application/vnd.openxmlformats-officedocument.presentationml.slide+xml"/>
  <Override PartName="/ppt/slides/slide12.xml" ContentType="application/vnd.openxmlformats-officedocument.presentationml.slide+xml"/>
  <Override PartName="/ppt/slides/slide3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7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5.xml" ContentType="application/vnd.openxmlformats-officedocument.presentationml.notesSlide+xml"/>
  <Override PartName="/ppt/slideMasters/slideMaster1.xml" ContentType="application/vnd.openxmlformats-officedocument.presentationml.slideMaster+xml"/>
  <Override PartName="/ppt/notesSlides/notesSlide3.xml" ContentType="application/vnd.openxmlformats-officedocument.presentationml.notesSlide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2.xml" ContentType="application/vnd.openxmlformats-officedocument.presentationml.notesSlide+xml"/>
  <Override PartName="/ppt/slideLayouts/slideLayout8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5.xml" ContentType="application/vnd.openxmlformats-officedocument.presentationml.slide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layout1.xml" ContentType="application/vnd.openxmlformats-officedocument.drawingml.diagramLayout+xml"/>
  <Override PartName="/ppt/theme/theme2.xml" ContentType="application/vnd.openxmlformats-officedocument.theme+xml"/>
  <Override PartName="/ppt/diagrams/drawing2.xml" ContentType="application/vnd.ms-office.drawingml.diagramDrawing+xml"/>
  <Override PartName="/ppt/theme/theme1.xml" ContentType="application/vnd.openxmlformats-officedocument.theme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notesMasters/notesMaster1.xml" ContentType="application/vnd.openxmlformats-officedocument.presentationml.notesMaster+xml"/>
  <Override PartName="/ppt/diagrams/drawing1.xml" ContentType="application/vnd.ms-office.drawingml.diagramDrawing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60" r:id="rId2"/>
    <p:sldId id="276" r:id="rId3"/>
    <p:sldId id="264" r:id="rId4"/>
    <p:sldId id="287" r:id="rId5"/>
    <p:sldId id="283" r:id="rId6"/>
    <p:sldId id="277" r:id="rId7"/>
    <p:sldId id="281" r:id="rId8"/>
    <p:sldId id="278" r:id="rId9"/>
    <p:sldId id="284" r:id="rId10"/>
    <p:sldId id="279" r:id="rId11"/>
    <p:sldId id="280" r:id="rId12"/>
    <p:sldId id="282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0" autoAdjust="0"/>
    <p:restoredTop sz="91123" autoAdjust="0"/>
  </p:normalViewPr>
  <p:slideViewPr>
    <p:cSldViewPr>
      <p:cViewPr varScale="1">
        <p:scale>
          <a:sx n="62" d="100"/>
          <a:sy n="62" d="100"/>
        </p:scale>
        <p:origin x="-776" y="-6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4376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customXml" Target="../customXml/item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20" Type="http://schemas.openxmlformats.org/officeDocument/2006/relationships/customXml" Target="../customXml/item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customXml" Target="../customXml/item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image" Target="../media/image10.png"/><Relationship Id="rId4" Type="http://schemas.openxmlformats.org/officeDocument/2006/relationships/image" Target="../media/image13.pn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image" Target="../media/image10.png"/><Relationship Id="rId4" Type="http://schemas.openxmlformats.org/officeDocument/2006/relationships/image" Target="../media/image13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D05B02F-3793-40F7-BA03-8F096EDD2034}" type="doc">
      <dgm:prSet loTypeId="urn:microsoft.com/office/officeart/2005/8/layout/vList3" loCatId="list" qsTypeId="urn:microsoft.com/office/officeart/2005/8/quickstyle/simple1" qsCatId="simple" csTypeId="urn:microsoft.com/office/officeart/2005/8/colors/accent1_2" csCatId="accent1" phldr="1"/>
      <dgm:spPr/>
    </dgm:pt>
    <dgm:pt modelId="{4D578B6C-60B2-4C2C-ABC8-A9B7F15696A7}">
      <dgm:prSet phldrT="[Text]" custT="1"/>
      <dgm:spPr/>
      <dgm:t>
        <a:bodyPr/>
        <a:lstStyle/>
        <a:p>
          <a:endParaRPr lang="en-US" sz="1800" dirty="0"/>
        </a:p>
        <a:p>
          <a:r>
            <a:rPr lang="en-US" sz="2000" b="1" dirty="0"/>
            <a:t>Economic benefits of data investments</a:t>
          </a:r>
        </a:p>
        <a:p>
          <a:r>
            <a:rPr lang="en-US" sz="1800" dirty="0"/>
            <a:t> Average of $ 32 USD return  per $1 USD invested</a:t>
          </a:r>
        </a:p>
        <a:p>
          <a:endParaRPr lang="x-none" sz="1800" dirty="0"/>
        </a:p>
      </dgm:t>
    </dgm:pt>
    <dgm:pt modelId="{5D481B13-876F-4A0F-9E79-EC4360B5FDE1}" type="parTrans" cxnId="{29A1554A-DB05-4B7F-A2FF-A7A0367D6CFC}">
      <dgm:prSet/>
      <dgm:spPr/>
      <dgm:t>
        <a:bodyPr/>
        <a:lstStyle/>
        <a:p>
          <a:endParaRPr lang="x-none"/>
        </a:p>
      </dgm:t>
    </dgm:pt>
    <dgm:pt modelId="{56BB5209-BD4A-4095-A81C-B3B37FE33148}" type="sibTrans" cxnId="{29A1554A-DB05-4B7F-A2FF-A7A0367D6CFC}">
      <dgm:prSet/>
      <dgm:spPr/>
      <dgm:t>
        <a:bodyPr/>
        <a:lstStyle/>
        <a:p>
          <a:endParaRPr lang="x-none"/>
        </a:p>
      </dgm:t>
    </dgm:pt>
    <dgm:pt modelId="{41C48CB9-56D3-4662-B4DB-BCA2B06574DC}">
      <dgm:prSet phldrT="[Text]" custT="1"/>
      <dgm:spPr/>
      <dgm:t>
        <a:bodyPr/>
        <a:lstStyle/>
        <a:p>
          <a:r>
            <a:rPr lang="en-US" sz="2000" b="1" kern="1200" dirty="0">
              <a:solidFill>
                <a:prstClr val="white"/>
              </a:solidFill>
              <a:latin typeface="Roboto"/>
              <a:ea typeface="ＭＳ Ｐゴシック"/>
              <a:cs typeface="Arial"/>
            </a:rPr>
            <a:t>Social benefits</a:t>
          </a:r>
        </a:p>
        <a:p>
          <a:r>
            <a:rPr lang="en-US" sz="1800" kern="1200" dirty="0"/>
            <a:t>Enhance the effectiveness of measures to reduce risk ( e.g. enable anticipatory action, inclusion) </a:t>
          </a:r>
          <a:endParaRPr lang="x-none" sz="1800" kern="1200" dirty="0"/>
        </a:p>
      </dgm:t>
    </dgm:pt>
    <dgm:pt modelId="{DAD837E7-D00B-431E-87A8-6EAB171A65C9}" type="parTrans" cxnId="{B9FC2007-17D9-4ADB-9D78-DA86C9236538}">
      <dgm:prSet/>
      <dgm:spPr/>
      <dgm:t>
        <a:bodyPr/>
        <a:lstStyle/>
        <a:p>
          <a:endParaRPr lang="x-none"/>
        </a:p>
      </dgm:t>
    </dgm:pt>
    <dgm:pt modelId="{2574FF20-3049-4890-BBCB-B3F6BE300710}" type="sibTrans" cxnId="{B9FC2007-17D9-4ADB-9D78-DA86C9236538}">
      <dgm:prSet/>
      <dgm:spPr/>
      <dgm:t>
        <a:bodyPr/>
        <a:lstStyle/>
        <a:p>
          <a:endParaRPr lang="x-none"/>
        </a:p>
      </dgm:t>
    </dgm:pt>
    <dgm:pt modelId="{9B3727A1-1597-45AC-8956-C66297C54228}">
      <dgm:prSet phldrT="[Text]" custT="1"/>
      <dgm:spPr/>
      <dgm:t>
        <a:bodyPr/>
        <a:lstStyle/>
        <a:p>
          <a:r>
            <a:rPr lang="en-US" sz="2000" b="1" kern="1200" dirty="0">
              <a:solidFill>
                <a:prstClr val="white"/>
              </a:solidFill>
              <a:latin typeface="Roboto"/>
              <a:ea typeface="ＭＳ Ｐゴシック"/>
              <a:cs typeface="Arial"/>
            </a:rPr>
            <a:t>Environmental benefits</a:t>
          </a:r>
        </a:p>
        <a:p>
          <a:r>
            <a:rPr lang="en-US" sz="1800" kern="1200" dirty="0"/>
            <a:t>Ecosystems preserved for resilient societies</a:t>
          </a:r>
          <a:endParaRPr lang="x-none" sz="1800" kern="1200" dirty="0"/>
        </a:p>
      </dgm:t>
    </dgm:pt>
    <dgm:pt modelId="{E472B4FE-616A-464C-A7B4-C0A20BBA8333}" type="parTrans" cxnId="{97B857A8-B5DE-4A86-B7A5-8EC22397FA5E}">
      <dgm:prSet/>
      <dgm:spPr/>
      <dgm:t>
        <a:bodyPr/>
        <a:lstStyle/>
        <a:p>
          <a:endParaRPr lang="x-none"/>
        </a:p>
      </dgm:t>
    </dgm:pt>
    <dgm:pt modelId="{EC500BE6-5A0F-4531-97BC-178ACF567B8C}" type="sibTrans" cxnId="{97B857A8-B5DE-4A86-B7A5-8EC22397FA5E}">
      <dgm:prSet/>
      <dgm:spPr/>
      <dgm:t>
        <a:bodyPr/>
        <a:lstStyle/>
        <a:p>
          <a:endParaRPr lang="x-none"/>
        </a:p>
      </dgm:t>
    </dgm:pt>
    <dgm:pt modelId="{7CA9F492-EB76-471E-AEA1-F796B86CA161}">
      <dgm:prSet phldrT="[Text]" custT="1"/>
      <dgm:spPr/>
      <dgm:t>
        <a:bodyPr/>
        <a:lstStyle/>
        <a:p>
          <a:endParaRPr lang="en-US" sz="2000" b="1" kern="1200" dirty="0"/>
        </a:p>
        <a:p>
          <a:r>
            <a:rPr lang="en-US" sz="2000" b="1" kern="1200" dirty="0">
              <a:solidFill>
                <a:prstClr val="white"/>
              </a:solidFill>
              <a:latin typeface="Roboto"/>
              <a:ea typeface="ＭＳ Ｐゴシック"/>
              <a:cs typeface="Arial"/>
            </a:rPr>
            <a:t>Institutional benefits</a:t>
          </a:r>
        </a:p>
        <a:p>
          <a:r>
            <a:rPr lang="en-US" sz="1800" kern="1200" dirty="0">
              <a:solidFill>
                <a:prstClr val="white"/>
              </a:solidFill>
              <a:latin typeface="Roboto"/>
              <a:ea typeface="ＭＳ Ｐゴシック"/>
              <a:cs typeface="Arial"/>
            </a:rPr>
            <a:t>Evidence-based decision making. Accountability </a:t>
          </a:r>
        </a:p>
        <a:p>
          <a:endParaRPr lang="x-none" sz="2200" kern="1200" dirty="0"/>
        </a:p>
      </dgm:t>
    </dgm:pt>
    <dgm:pt modelId="{8C48D99B-B14F-47A4-8C20-E84E2BA3C78F}" type="parTrans" cxnId="{FB74602E-ECC7-4D48-8023-004E07B4E9D0}">
      <dgm:prSet/>
      <dgm:spPr/>
      <dgm:t>
        <a:bodyPr/>
        <a:lstStyle/>
        <a:p>
          <a:endParaRPr lang="x-none"/>
        </a:p>
      </dgm:t>
    </dgm:pt>
    <dgm:pt modelId="{13943EBA-5620-48FB-B888-C20C18431389}" type="sibTrans" cxnId="{FB74602E-ECC7-4D48-8023-004E07B4E9D0}">
      <dgm:prSet/>
      <dgm:spPr/>
      <dgm:t>
        <a:bodyPr/>
        <a:lstStyle/>
        <a:p>
          <a:endParaRPr lang="x-none"/>
        </a:p>
      </dgm:t>
    </dgm:pt>
    <dgm:pt modelId="{8B7AA9A0-DE27-4532-A837-318C5490D3E9}" type="pres">
      <dgm:prSet presAssocID="{FD05B02F-3793-40F7-BA03-8F096EDD2034}" presName="linearFlow" presStyleCnt="0">
        <dgm:presLayoutVars>
          <dgm:dir/>
          <dgm:resizeHandles val="exact"/>
        </dgm:presLayoutVars>
      </dgm:prSet>
      <dgm:spPr/>
    </dgm:pt>
    <dgm:pt modelId="{AA347183-FA3C-49A4-BB81-BCD856B2C5FF}" type="pres">
      <dgm:prSet presAssocID="{4D578B6C-60B2-4C2C-ABC8-A9B7F15696A7}" presName="composite" presStyleCnt="0"/>
      <dgm:spPr/>
    </dgm:pt>
    <dgm:pt modelId="{A2A618B9-D9D9-4A09-B106-F9E39A2EFEC3}" type="pres">
      <dgm:prSet presAssocID="{4D578B6C-60B2-4C2C-ABC8-A9B7F15696A7}" presName="imgShp" presStyleLbl="fgImgPlace1" presStyleIdx="0" presStyleCnt="4" custLinFactNeighborX="-91496"/>
      <dgm:spPr>
        <a:blipFill rotWithShape="1">
          <a:blip xmlns:r="http://schemas.openxmlformats.org/officeDocument/2006/relationships" r:embed="rId1"/>
          <a:srcRect/>
          <a:stretch>
            <a:fillRect l="-1000" r="-1000"/>
          </a:stretch>
        </a:blipFill>
      </dgm:spPr>
    </dgm:pt>
    <dgm:pt modelId="{2423E782-1778-4E4F-A3C0-85BDF3C60C19}" type="pres">
      <dgm:prSet presAssocID="{4D578B6C-60B2-4C2C-ABC8-A9B7F15696A7}" presName="txShp" presStyleLbl="node1" presStyleIdx="0" presStyleCnt="4" custLinFactNeighborX="-2653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93D99F5-896B-479C-914D-C09388E47963}" type="pres">
      <dgm:prSet presAssocID="{56BB5209-BD4A-4095-A81C-B3B37FE33148}" presName="spacing" presStyleCnt="0"/>
      <dgm:spPr/>
    </dgm:pt>
    <dgm:pt modelId="{42058543-4CB8-46E5-9838-E4473AE0E127}" type="pres">
      <dgm:prSet presAssocID="{41C48CB9-56D3-4662-B4DB-BCA2B06574DC}" presName="composite" presStyleCnt="0"/>
      <dgm:spPr/>
    </dgm:pt>
    <dgm:pt modelId="{A5008B19-09CC-4EC3-B3DA-832A11EE8F06}" type="pres">
      <dgm:prSet presAssocID="{41C48CB9-56D3-4662-B4DB-BCA2B06574DC}" presName="imgShp" presStyleLbl="fgImgPlace1" presStyleIdx="1" presStyleCnt="4" custLinFactNeighborX="-98089"/>
      <dgm:spPr>
        <a:blipFill rotWithShape="1">
          <a:blip xmlns:r="http://schemas.openxmlformats.org/officeDocument/2006/relationships" r:embed="rId2"/>
          <a:srcRect/>
          <a:stretch>
            <a:fillRect t="-3000" b="-3000"/>
          </a:stretch>
        </a:blipFill>
      </dgm:spPr>
    </dgm:pt>
    <dgm:pt modelId="{320E5830-9194-41D5-A07C-431B931BB504}" type="pres">
      <dgm:prSet presAssocID="{41C48CB9-56D3-4662-B4DB-BCA2B06574DC}" presName="txShp" presStyleLbl="node1" presStyleIdx="1" presStyleCnt="4" custLinFactNeighborX="-2631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98052BB-C408-4EC8-8011-3709C269BB14}" type="pres">
      <dgm:prSet presAssocID="{2574FF20-3049-4890-BBCB-B3F6BE300710}" presName="spacing" presStyleCnt="0"/>
      <dgm:spPr/>
    </dgm:pt>
    <dgm:pt modelId="{22E23345-4AD2-463D-A9E0-2936D8351B08}" type="pres">
      <dgm:prSet presAssocID="{9B3727A1-1597-45AC-8956-C66297C54228}" presName="composite" presStyleCnt="0"/>
      <dgm:spPr/>
    </dgm:pt>
    <dgm:pt modelId="{C56B471D-5F19-4C74-8E47-5730BD12F024}" type="pres">
      <dgm:prSet presAssocID="{9B3727A1-1597-45AC-8956-C66297C54228}" presName="imgShp" presStyleLbl="fgImgPlace1" presStyleIdx="2" presStyleCnt="4" custLinFactNeighborX="-91496"/>
      <dgm:spPr>
        <a:blipFill rotWithShape="1">
          <a:blip xmlns:r="http://schemas.openxmlformats.org/officeDocument/2006/relationships" r:embed="rId3"/>
          <a:srcRect/>
          <a:stretch>
            <a:fillRect l="-17000" r="-17000"/>
          </a:stretch>
        </a:blipFill>
      </dgm:spPr>
    </dgm:pt>
    <dgm:pt modelId="{C9EBE24D-7CBC-497C-9E23-C4CECE91EDD9}" type="pres">
      <dgm:prSet presAssocID="{9B3727A1-1597-45AC-8956-C66297C54228}" presName="txShp" presStyleLbl="node1" presStyleIdx="2" presStyleCnt="4" custLinFactNeighborX="-2489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F216525-26A9-463D-A20C-895F07A7E5CF}" type="pres">
      <dgm:prSet presAssocID="{EC500BE6-5A0F-4531-97BC-178ACF567B8C}" presName="spacing" presStyleCnt="0"/>
      <dgm:spPr/>
    </dgm:pt>
    <dgm:pt modelId="{FDC6C602-4193-4D74-8B5B-F365E204055E}" type="pres">
      <dgm:prSet presAssocID="{7CA9F492-EB76-471E-AEA1-F796B86CA161}" presName="composite" presStyleCnt="0"/>
      <dgm:spPr/>
    </dgm:pt>
    <dgm:pt modelId="{316C9E48-DD36-4592-A1D0-1AD16B313251}" type="pres">
      <dgm:prSet presAssocID="{7CA9F492-EB76-471E-AEA1-F796B86CA161}" presName="imgShp" presStyleLbl="fgImgPlace1" presStyleIdx="3" presStyleCnt="4" custLinFactNeighborX="-91496" custLinFactNeighborY="-17021"/>
      <dgm:spPr>
        <a:blipFill rotWithShape="1">
          <a:blip xmlns:r="http://schemas.openxmlformats.org/officeDocument/2006/relationships" r:embed="rId4"/>
          <a:srcRect/>
          <a:stretch>
            <a:fillRect l="-8000" r="-8000"/>
          </a:stretch>
        </a:blipFill>
      </dgm:spPr>
    </dgm:pt>
    <dgm:pt modelId="{577CA0EE-5B31-4CBE-B26B-0A298048136F}" type="pres">
      <dgm:prSet presAssocID="{7CA9F492-EB76-471E-AEA1-F796B86CA161}" presName="txShp" presStyleLbl="node1" presStyleIdx="3" presStyleCnt="4" custScaleX="105702" custLinFactNeighborX="-30593" custLinFactNeighborY="-1702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5411FBD6-14DD-482B-A65D-5C6A9BF2BBBE}" type="presOf" srcId="{9B3727A1-1597-45AC-8956-C66297C54228}" destId="{C9EBE24D-7CBC-497C-9E23-C4CECE91EDD9}" srcOrd="0" destOrd="0" presId="urn:microsoft.com/office/officeart/2005/8/layout/vList3"/>
    <dgm:cxn modelId="{6C5BC881-9FB2-4348-BCA3-1DFA26978126}" type="presOf" srcId="{4D578B6C-60B2-4C2C-ABC8-A9B7F15696A7}" destId="{2423E782-1778-4E4F-A3C0-85BDF3C60C19}" srcOrd="0" destOrd="0" presId="urn:microsoft.com/office/officeart/2005/8/layout/vList3"/>
    <dgm:cxn modelId="{29A1554A-DB05-4B7F-A2FF-A7A0367D6CFC}" srcId="{FD05B02F-3793-40F7-BA03-8F096EDD2034}" destId="{4D578B6C-60B2-4C2C-ABC8-A9B7F15696A7}" srcOrd="0" destOrd="0" parTransId="{5D481B13-876F-4A0F-9E79-EC4360B5FDE1}" sibTransId="{56BB5209-BD4A-4095-A81C-B3B37FE33148}"/>
    <dgm:cxn modelId="{B9FC2007-17D9-4ADB-9D78-DA86C9236538}" srcId="{FD05B02F-3793-40F7-BA03-8F096EDD2034}" destId="{41C48CB9-56D3-4662-B4DB-BCA2B06574DC}" srcOrd="1" destOrd="0" parTransId="{DAD837E7-D00B-431E-87A8-6EAB171A65C9}" sibTransId="{2574FF20-3049-4890-BBCB-B3F6BE300710}"/>
    <dgm:cxn modelId="{FB74602E-ECC7-4D48-8023-004E07B4E9D0}" srcId="{FD05B02F-3793-40F7-BA03-8F096EDD2034}" destId="{7CA9F492-EB76-471E-AEA1-F796B86CA161}" srcOrd="3" destOrd="0" parTransId="{8C48D99B-B14F-47A4-8C20-E84E2BA3C78F}" sibTransId="{13943EBA-5620-48FB-B888-C20C18431389}"/>
    <dgm:cxn modelId="{E5264956-1F3D-4399-82F2-312B953121EA}" type="presOf" srcId="{7CA9F492-EB76-471E-AEA1-F796B86CA161}" destId="{577CA0EE-5B31-4CBE-B26B-0A298048136F}" srcOrd="0" destOrd="0" presId="urn:microsoft.com/office/officeart/2005/8/layout/vList3"/>
    <dgm:cxn modelId="{97B857A8-B5DE-4A86-B7A5-8EC22397FA5E}" srcId="{FD05B02F-3793-40F7-BA03-8F096EDD2034}" destId="{9B3727A1-1597-45AC-8956-C66297C54228}" srcOrd="2" destOrd="0" parTransId="{E472B4FE-616A-464C-A7B4-C0A20BBA8333}" sibTransId="{EC500BE6-5A0F-4531-97BC-178ACF567B8C}"/>
    <dgm:cxn modelId="{B0A350A7-6C11-411C-95BD-6C161C802AC0}" type="presOf" srcId="{41C48CB9-56D3-4662-B4DB-BCA2B06574DC}" destId="{320E5830-9194-41D5-A07C-431B931BB504}" srcOrd="0" destOrd="0" presId="urn:microsoft.com/office/officeart/2005/8/layout/vList3"/>
    <dgm:cxn modelId="{AFE74EDD-4384-43C5-B5C0-B3D9CE61073A}" type="presOf" srcId="{FD05B02F-3793-40F7-BA03-8F096EDD2034}" destId="{8B7AA9A0-DE27-4532-A837-318C5490D3E9}" srcOrd="0" destOrd="0" presId="urn:microsoft.com/office/officeart/2005/8/layout/vList3"/>
    <dgm:cxn modelId="{5CC700B7-1496-40EE-9B6D-B6598B8F6058}" type="presParOf" srcId="{8B7AA9A0-DE27-4532-A837-318C5490D3E9}" destId="{AA347183-FA3C-49A4-BB81-BCD856B2C5FF}" srcOrd="0" destOrd="0" presId="urn:microsoft.com/office/officeart/2005/8/layout/vList3"/>
    <dgm:cxn modelId="{52E41BDF-E673-4168-99C8-C1475D49AEB8}" type="presParOf" srcId="{AA347183-FA3C-49A4-BB81-BCD856B2C5FF}" destId="{A2A618B9-D9D9-4A09-B106-F9E39A2EFEC3}" srcOrd="0" destOrd="0" presId="urn:microsoft.com/office/officeart/2005/8/layout/vList3"/>
    <dgm:cxn modelId="{5095E0AA-EE84-4FFA-ABFE-5492EAECD7ED}" type="presParOf" srcId="{AA347183-FA3C-49A4-BB81-BCD856B2C5FF}" destId="{2423E782-1778-4E4F-A3C0-85BDF3C60C19}" srcOrd="1" destOrd="0" presId="urn:microsoft.com/office/officeart/2005/8/layout/vList3"/>
    <dgm:cxn modelId="{A7931829-75AB-4C6B-9128-FAFD0CB90129}" type="presParOf" srcId="{8B7AA9A0-DE27-4532-A837-318C5490D3E9}" destId="{393D99F5-896B-479C-914D-C09388E47963}" srcOrd="1" destOrd="0" presId="urn:microsoft.com/office/officeart/2005/8/layout/vList3"/>
    <dgm:cxn modelId="{F7D98E58-2759-47D3-9414-2BD20C083424}" type="presParOf" srcId="{8B7AA9A0-DE27-4532-A837-318C5490D3E9}" destId="{42058543-4CB8-46E5-9838-E4473AE0E127}" srcOrd="2" destOrd="0" presId="urn:microsoft.com/office/officeart/2005/8/layout/vList3"/>
    <dgm:cxn modelId="{8BBF17D3-E0A7-44C2-86BB-F23F75B15AFB}" type="presParOf" srcId="{42058543-4CB8-46E5-9838-E4473AE0E127}" destId="{A5008B19-09CC-4EC3-B3DA-832A11EE8F06}" srcOrd="0" destOrd="0" presId="urn:microsoft.com/office/officeart/2005/8/layout/vList3"/>
    <dgm:cxn modelId="{D4891918-38D9-4247-A183-F5E4855C2C8E}" type="presParOf" srcId="{42058543-4CB8-46E5-9838-E4473AE0E127}" destId="{320E5830-9194-41D5-A07C-431B931BB504}" srcOrd="1" destOrd="0" presId="urn:microsoft.com/office/officeart/2005/8/layout/vList3"/>
    <dgm:cxn modelId="{2326DBEC-AE0A-48AF-B61D-A534C5095850}" type="presParOf" srcId="{8B7AA9A0-DE27-4532-A837-318C5490D3E9}" destId="{498052BB-C408-4EC8-8011-3709C269BB14}" srcOrd="3" destOrd="0" presId="urn:microsoft.com/office/officeart/2005/8/layout/vList3"/>
    <dgm:cxn modelId="{A1E15E8B-FBF9-43CC-AD99-C8EC44C29663}" type="presParOf" srcId="{8B7AA9A0-DE27-4532-A837-318C5490D3E9}" destId="{22E23345-4AD2-463D-A9E0-2936D8351B08}" srcOrd="4" destOrd="0" presId="urn:microsoft.com/office/officeart/2005/8/layout/vList3"/>
    <dgm:cxn modelId="{46606C58-1D56-4E84-B318-6AD32791BADD}" type="presParOf" srcId="{22E23345-4AD2-463D-A9E0-2936D8351B08}" destId="{C56B471D-5F19-4C74-8E47-5730BD12F024}" srcOrd="0" destOrd="0" presId="urn:microsoft.com/office/officeart/2005/8/layout/vList3"/>
    <dgm:cxn modelId="{BE5D1457-F0B4-4AE1-ADD6-0625D819ADD2}" type="presParOf" srcId="{22E23345-4AD2-463D-A9E0-2936D8351B08}" destId="{C9EBE24D-7CBC-497C-9E23-C4CECE91EDD9}" srcOrd="1" destOrd="0" presId="urn:microsoft.com/office/officeart/2005/8/layout/vList3"/>
    <dgm:cxn modelId="{A8B0F55E-E3D3-451B-87CC-17ADE177D590}" type="presParOf" srcId="{8B7AA9A0-DE27-4532-A837-318C5490D3E9}" destId="{2F216525-26A9-463D-A20C-895F07A7E5CF}" srcOrd="5" destOrd="0" presId="urn:microsoft.com/office/officeart/2005/8/layout/vList3"/>
    <dgm:cxn modelId="{BD22FCCA-DE57-496B-BBA0-2A42378DF4AC}" type="presParOf" srcId="{8B7AA9A0-DE27-4532-A837-318C5490D3E9}" destId="{FDC6C602-4193-4D74-8B5B-F365E204055E}" srcOrd="6" destOrd="0" presId="urn:microsoft.com/office/officeart/2005/8/layout/vList3"/>
    <dgm:cxn modelId="{6BC059BD-9174-4CFC-BAA4-5DBA1E416F63}" type="presParOf" srcId="{FDC6C602-4193-4D74-8B5B-F365E204055E}" destId="{316C9E48-DD36-4592-A1D0-1AD16B313251}" srcOrd="0" destOrd="0" presId="urn:microsoft.com/office/officeart/2005/8/layout/vList3"/>
    <dgm:cxn modelId="{B9288563-D55A-4DB0-9F0B-E0E4BD590A9B}" type="presParOf" srcId="{FDC6C602-4193-4D74-8B5B-F365E204055E}" destId="{577CA0EE-5B31-4CBE-B26B-0A298048136F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5557207-0BD9-4C02-8339-D9930321DDDC}" type="doc">
      <dgm:prSet loTypeId="urn:microsoft.com/office/officeart/2005/8/layout/gear1" loCatId="relationship" qsTypeId="urn:microsoft.com/office/officeart/2005/8/quickstyle/simple1" qsCatId="simple" csTypeId="urn:microsoft.com/office/officeart/2005/8/colors/colorful1" csCatId="colorful" phldr="1"/>
      <dgm:spPr/>
    </dgm:pt>
    <dgm:pt modelId="{8A9C1FB9-AD55-49B3-8B90-995C370F3590}">
      <dgm:prSet phldrT="[Text]"/>
      <dgm:spPr/>
      <dgm:t>
        <a:bodyPr/>
        <a:lstStyle/>
        <a:p>
          <a:r>
            <a:rPr lang="en-US" dirty="0"/>
            <a:t>Data governance</a:t>
          </a:r>
          <a:endParaRPr lang="x-none" dirty="0"/>
        </a:p>
      </dgm:t>
    </dgm:pt>
    <dgm:pt modelId="{21190C92-85DE-4BD5-8B5F-3F2ED1E46D79}" type="parTrans" cxnId="{C211F6F3-091A-48A4-8828-BC8A49BB5F54}">
      <dgm:prSet/>
      <dgm:spPr/>
      <dgm:t>
        <a:bodyPr/>
        <a:lstStyle/>
        <a:p>
          <a:endParaRPr lang="x-none"/>
        </a:p>
      </dgm:t>
    </dgm:pt>
    <dgm:pt modelId="{28B576F8-81DA-46C7-BB52-25971895C336}" type="sibTrans" cxnId="{C211F6F3-091A-48A4-8828-BC8A49BB5F54}">
      <dgm:prSet/>
      <dgm:spPr/>
      <dgm:t>
        <a:bodyPr/>
        <a:lstStyle/>
        <a:p>
          <a:endParaRPr lang="x-none"/>
        </a:p>
      </dgm:t>
    </dgm:pt>
    <dgm:pt modelId="{842225AB-7D8D-4348-9DC2-DB5F8E89B680}">
      <dgm:prSet phldrT="[Text]"/>
      <dgm:spPr/>
      <dgm:t>
        <a:bodyPr/>
        <a:lstStyle/>
        <a:p>
          <a:r>
            <a:rPr lang="en-US" dirty="0"/>
            <a:t>Data quality</a:t>
          </a:r>
          <a:endParaRPr lang="x-none" dirty="0"/>
        </a:p>
      </dgm:t>
    </dgm:pt>
    <dgm:pt modelId="{A6A50A69-AD82-40BA-B141-F5033C844EB3}" type="parTrans" cxnId="{C46E5E66-F0C2-4FC1-A1FC-5451917B65F6}">
      <dgm:prSet/>
      <dgm:spPr/>
      <dgm:t>
        <a:bodyPr/>
        <a:lstStyle/>
        <a:p>
          <a:endParaRPr lang="x-none"/>
        </a:p>
      </dgm:t>
    </dgm:pt>
    <dgm:pt modelId="{FD99C3DA-A5FD-4DA6-A9BA-A43BB2C5A56B}" type="sibTrans" cxnId="{C46E5E66-F0C2-4FC1-A1FC-5451917B65F6}">
      <dgm:prSet/>
      <dgm:spPr/>
      <dgm:t>
        <a:bodyPr/>
        <a:lstStyle/>
        <a:p>
          <a:endParaRPr lang="x-none"/>
        </a:p>
      </dgm:t>
    </dgm:pt>
    <dgm:pt modelId="{160B2F0B-1C36-47FA-A2B6-E907275864B8}">
      <dgm:prSet phldrT="[Text]"/>
      <dgm:spPr/>
      <dgm:t>
        <a:bodyPr/>
        <a:lstStyle/>
        <a:p>
          <a:r>
            <a:rPr lang="en-US" dirty="0"/>
            <a:t>Data quantity</a:t>
          </a:r>
          <a:endParaRPr lang="x-none" dirty="0"/>
        </a:p>
      </dgm:t>
    </dgm:pt>
    <dgm:pt modelId="{CEEFDB1D-61F4-479A-8EA9-B237D9915DA4}" type="parTrans" cxnId="{55B93541-F85E-4F00-B7EB-8E3D80EA5A58}">
      <dgm:prSet/>
      <dgm:spPr/>
      <dgm:t>
        <a:bodyPr/>
        <a:lstStyle/>
        <a:p>
          <a:endParaRPr lang="x-none"/>
        </a:p>
      </dgm:t>
    </dgm:pt>
    <dgm:pt modelId="{ED57148E-C11A-48DC-9E6C-AB4443C44811}" type="sibTrans" cxnId="{55B93541-F85E-4F00-B7EB-8E3D80EA5A58}">
      <dgm:prSet/>
      <dgm:spPr/>
      <dgm:t>
        <a:bodyPr/>
        <a:lstStyle/>
        <a:p>
          <a:endParaRPr lang="x-none"/>
        </a:p>
      </dgm:t>
    </dgm:pt>
    <dgm:pt modelId="{AA8CAA7C-BD98-46D1-A725-1FB980CE8135}" type="pres">
      <dgm:prSet presAssocID="{C5557207-0BD9-4C02-8339-D9930321DDDC}" presName="composite" presStyleCnt="0">
        <dgm:presLayoutVars>
          <dgm:chMax val="3"/>
          <dgm:animLvl val="lvl"/>
          <dgm:resizeHandles val="exact"/>
        </dgm:presLayoutVars>
      </dgm:prSet>
      <dgm:spPr/>
    </dgm:pt>
    <dgm:pt modelId="{50C658EC-15B7-4767-8938-6778B700C228}" type="pres">
      <dgm:prSet presAssocID="{8A9C1FB9-AD55-49B3-8B90-995C370F3590}" presName="gear1" presStyleLbl="node1" presStyleIdx="0" presStyleCnt="3" custLinFactNeighborY="6270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953F494-E250-4B05-A32D-2B276B35CE32}" type="pres">
      <dgm:prSet presAssocID="{8A9C1FB9-AD55-49B3-8B90-995C370F3590}" presName="gear1srcNode" presStyleLbl="node1" presStyleIdx="0" presStyleCnt="3"/>
      <dgm:spPr/>
      <dgm:t>
        <a:bodyPr/>
        <a:lstStyle/>
        <a:p>
          <a:endParaRPr lang="en-US"/>
        </a:p>
      </dgm:t>
    </dgm:pt>
    <dgm:pt modelId="{9A4D315B-6EA9-4D02-9510-23D25405F5E5}" type="pres">
      <dgm:prSet presAssocID="{8A9C1FB9-AD55-49B3-8B90-995C370F3590}" presName="gear1dstNode" presStyleLbl="node1" presStyleIdx="0" presStyleCnt="3"/>
      <dgm:spPr/>
      <dgm:t>
        <a:bodyPr/>
        <a:lstStyle/>
        <a:p>
          <a:endParaRPr lang="en-US"/>
        </a:p>
      </dgm:t>
    </dgm:pt>
    <dgm:pt modelId="{28D76A31-2D57-48FC-8B1C-7C9EE93696A4}" type="pres">
      <dgm:prSet presAssocID="{842225AB-7D8D-4348-9DC2-DB5F8E89B680}" presName="gear2" presStyleLbl="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12336FF-D552-49F7-8CD0-BED5DC8D3F58}" type="pres">
      <dgm:prSet presAssocID="{842225AB-7D8D-4348-9DC2-DB5F8E89B680}" presName="gear2srcNode" presStyleLbl="node1" presStyleIdx="1" presStyleCnt="3"/>
      <dgm:spPr/>
      <dgm:t>
        <a:bodyPr/>
        <a:lstStyle/>
        <a:p>
          <a:endParaRPr lang="en-US"/>
        </a:p>
      </dgm:t>
    </dgm:pt>
    <dgm:pt modelId="{22218286-A0DA-4F68-9081-72D2E9508CD7}" type="pres">
      <dgm:prSet presAssocID="{842225AB-7D8D-4348-9DC2-DB5F8E89B680}" presName="gear2dstNode" presStyleLbl="node1" presStyleIdx="1" presStyleCnt="3"/>
      <dgm:spPr/>
      <dgm:t>
        <a:bodyPr/>
        <a:lstStyle/>
        <a:p>
          <a:endParaRPr lang="en-US"/>
        </a:p>
      </dgm:t>
    </dgm:pt>
    <dgm:pt modelId="{FC169CD5-FB6A-4BE7-B90C-1A987DB27FAA}" type="pres">
      <dgm:prSet presAssocID="{160B2F0B-1C36-47FA-A2B6-E907275864B8}" presName="gear3" presStyleLbl="node1" presStyleIdx="2" presStyleCnt="3"/>
      <dgm:spPr/>
      <dgm:t>
        <a:bodyPr/>
        <a:lstStyle/>
        <a:p>
          <a:endParaRPr lang="en-US"/>
        </a:p>
      </dgm:t>
    </dgm:pt>
    <dgm:pt modelId="{FF82347F-3C78-478C-991E-33CD5BDD78B7}" type="pres">
      <dgm:prSet presAssocID="{160B2F0B-1C36-47FA-A2B6-E907275864B8}" presName="gear3tx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4F8B43D-4B3A-46F6-A546-5D6A19FC5409}" type="pres">
      <dgm:prSet presAssocID="{160B2F0B-1C36-47FA-A2B6-E907275864B8}" presName="gear3srcNode" presStyleLbl="node1" presStyleIdx="2" presStyleCnt="3"/>
      <dgm:spPr/>
      <dgm:t>
        <a:bodyPr/>
        <a:lstStyle/>
        <a:p>
          <a:endParaRPr lang="en-US"/>
        </a:p>
      </dgm:t>
    </dgm:pt>
    <dgm:pt modelId="{78E4CCE6-0063-4033-9873-350EB636032C}" type="pres">
      <dgm:prSet presAssocID="{160B2F0B-1C36-47FA-A2B6-E907275864B8}" presName="gear3dstNode" presStyleLbl="node1" presStyleIdx="2" presStyleCnt="3"/>
      <dgm:spPr/>
      <dgm:t>
        <a:bodyPr/>
        <a:lstStyle/>
        <a:p>
          <a:endParaRPr lang="en-US"/>
        </a:p>
      </dgm:t>
    </dgm:pt>
    <dgm:pt modelId="{3A969A20-E113-492B-9813-DEE5E2F4AABD}" type="pres">
      <dgm:prSet presAssocID="{28B576F8-81DA-46C7-BB52-25971895C336}" presName="connector1" presStyleLbl="sibTrans2D1" presStyleIdx="0" presStyleCnt="3"/>
      <dgm:spPr/>
      <dgm:t>
        <a:bodyPr/>
        <a:lstStyle/>
        <a:p>
          <a:endParaRPr lang="en-US"/>
        </a:p>
      </dgm:t>
    </dgm:pt>
    <dgm:pt modelId="{2B5CB0A0-E5FB-41C3-BB01-846F49A20223}" type="pres">
      <dgm:prSet presAssocID="{FD99C3DA-A5FD-4DA6-A9BA-A43BB2C5A56B}" presName="connector2" presStyleLbl="sibTrans2D1" presStyleIdx="1" presStyleCnt="3"/>
      <dgm:spPr/>
      <dgm:t>
        <a:bodyPr/>
        <a:lstStyle/>
        <a:p>
          <a:endParaRPr lang="en-US"/>
        </a:p>
      </dgm:t>
    </dgm:pt>
    <dgm:pt modelId="{BC0712B7-8CFB-4C85-BC1D-B046B42A4FA2}" type="pres">
      <dgm:prSet presAssocID="{ED57148E-C11A-48DC-9E6C-AB4443C44811}" presName="connector3" presStyleLbl="sibTrans2D1" presStyleIdx="2" presStyleCnt="3"/>
      <dgm:spPr/>
      <dgm:t>
        <a:bodyPr/>
        <a:lstStyle/>
        <a:p>
          <a:endParaRPr lang="en-US"/>
        </a:p>
      </dgm:t>
    </dgm:pt>
  </dgm:ptLst>
  <dgm:cxnLst>
    <dgm:cxn modelId="{D329C51C-5B86-40BC-B693-02FB2E866B8C}" type="presOf" srcId="{8A9C1FB9-AD55-49B3-8B90-995C370F3590}" destId="{9A4D315B-6EA9-4D02-9510-23D25405F5E5}" srcOrd="2" destOrd="0" presId="urn:microsoft.com/office/officeart/2005/8/layout/gear1"/>
    <dgm:cxn modelId="{A49EC305-BB59-49B5-BB54-71F4E87D84C0}" type="presOf" srcId="{160B2F0B-1C36-47FA-A2B6-E907275864B8}" destId="{34F8B43D-4B3A-46F6-A546-5D6A19FC5409}" srcOrd="2" destOrd="0" presId="urn:microsoft.com/office/officeart/2005/8/layout/gear1"/>
    <dgm:cxn modelId="{EF276C05-9A05-4546-BF33-0E6AA2627BCD}" type="presOf" srcId="{FD99C3DA-A5FD-4DA6-A9BA-A43BB2C5A56B}" destId="{2B5CB0A0-E5FB-41C3-BB01-846F49A20223}" srcOrd="0" destOrd="0" presId="urn:microsoft.com/office/officeart/2005/8/layout/gear1"/>
    <dgm:cxn modelId="{AA189DAA-2BE5-4408-9780-96FBDB8F24BD}" type="presOf" srcId="{842225AB-7D8D-4348-9DC2-DB5F8E89B680}" destId="{22218286-A0DA-4F68-9081-72D2E9508CD7}" srcOrd="2" destOrd="0" presId="urn:microsoft.com/office/officeart/2005/8/layout/gear1"/>
    <dgm:cxn modelId="{55B93541-F85E-4F00-B7EB-8E3D80EA5A58}" srcId="{C5557207-0BD9-4C02-8339-D9930321DDDC}" destId="{160B2F0B-1C36-47FA-A2B6-E907275864B8}" srcOrd="2" destOrd="0" parTransId="{CEEFDB1D-61F4-479A-8EA9-B237D9915DA4}" sibTransId="{ED57148E-C11A-48DC-9E6C-AB4443C44811}"/>
    <dgm:cxn modelId="{66CD5566-766A-4FEB-8B18-0157A8EA8C88}" type="presOf" srcId="{8A9C1FB9-AD55-49B3-8B90-995C370F3590}" destId="{5953F494-E250-4B05-A32D-2B276B35CE32}" srcOrd="1" destOrd="0" presId="urn:microsoft.com/office/officeart/2005/8/layout/gear1"/>
    <dgm:cxn modelId="{A23DE242-E5A6-462F-8FE0-F9639EA7C21F}" type="presOf" srcId="{ED57148E-C11A-48DC-9E6C-AB4443C44811}" destId="{BC0712B7-8CFB-4C85-BC1D-B046B42A4FA2}" srcOrd="0" destOrd="0" presId="urn:microsoft.com/office/officeart/2005/8/layout/gear1"/>
    <dgm:cxn modelId="{663EED25-0CDE-48B0-8220-4970470E769B}" type="presOf" srcId="{160B2F0B-1C36-47FA-A2B6-E907275864B8}" destId="{78E4CCE6-0063-4033-9873-350EB636032C}" srcOrd="3" destOrd="0" presId="urn:microsoft.com/office/officeart/2005/8/layout/gear1"/>
    <dgm:cxn modelId="{C211F6F3-091A-48A4-8828-BC8A49BB5F54}" srcId="{C5557207-0BD9-4C02-8339-D9930321DDDC}" destId="{8A9C1FB9-AD55-49B3-8B90-995C370F3590}" srcOrd="0" destOrd="0" parTransId="{21190C92-85DE-4BD5-8B5F-3F2ED1E46D79}" sibTransId="{28B576F8-81DA-46C7-BB52-25971895C336}"/>
    <dgm:cxn modelId="{C46E5E66-F0C2-4FC1-A1FC-5451917B65F6}" srcId="{C5557207-0BD9-4C02-8339-D9930321DDDC}" destId="{842225AB-7D8D-4348-9DC2-DB5F8E89B680}" srcOrd="1" destOrd="0" parTransId="{A6A50A69-AD82-40BA-B141-F5033C844EB3}" sibTransId="{FD99C3DA-A5FD-4DA6-A9BA-A43BB2C5A56B}"/>
    <dgm:cxn modelId="{A77CC311-EC8B-4653-BDD5-BFA161234286}" type="presOf" srcId="{160B2F0B-1C36-47FA-A2B6-E907275864B8}" destId="{FC169CD5-FB6A-4BE7-B90C-1A987DB27FAA}" srcOrd="0" destOrd="0" presId="urn:microsoft.com/office/officeart/2005/8/layout/gear1"/>
    <dgm:cxn modelId="{AE8CA5CF-8670-4B7B-9E88-4E0EEAEF0150}" type="presOf" srcId="{8A9C1FB9-AD55-49B3-8B90-995C370F3590}" destId="{50C658EC-15B7-4767-8938-6778B700C228}" srcOrd="0" destOrd="0" presId="urn:microsoft.com/office/officeart/2005/8/layout/gear1"/>
    <dgm:cxn modelId="{BC346AFF-A19E-4E3F-AE07-D57CC8E51453}" type="presOf" srcId="{28B576F8-81DA-46C7-BB52-25971895C336}" destId="{3A969A20-E113-492B-9813-DEE5E2F4AABD}" srcOrd="0" destOrd="0" presId="urn:microsoft.com/office/officeart/2005/8/layout/gear1"/>
    <dgm:cxn modelId="{57E04CF8-FC9F-4894-886D-ABE91766146F}" type="presOf" srcId="{842225AB-7D8D-4348-9DC2-DB5F8E89B680}" destId="{612336FF-D552-49F7-8CD0-BED5DC8D3F58}" srcOrd="1" destOrd="0" presId="urn:microsoft.com/office/officeart/2005/8/layout/gear1"/>
    <dgm:cxn modelId="{0B25F653-D453-4B0F-9667-5CAB560BE2AA}" type="presOf" srcId="{842225AB-7D8D-4348-9DC2-DB5F8E89B680}" destId="{28D76A31-2D57-48FC-8B1C-7C9EE93696A4}" srcOrd="0" destOrd="0" presId="urn:microsoft.com/office/officeart/2005/8/layout/gear1"/>
    <dgm:cxn modelId="{A895A683-981C-49FB-A899-B0D98C3F8D8F}" type="presOf" srcId="{C5557207-0BD9-4C02-8339-D9930321DDDC}" destId="{AA8CAA7C-BD98-46D1-A725-1FB980CE8135}" srcOrd="0" destOrd="0" presId="urn:microsoft.com/office/officeart/2005/8/layout/gear1"/>
    <dgm:cxn modelId="{DB9146C0-1479-482E-9116-38E4E3DA1CE2}" type="presOf" srcId="{160B2F0B-1C36-47FA-A2B6-E907275864B8}" destId="{FF82347F-3C78-478C-991E-33CD5BDD78B7}" srcOrd="1" destOrd="0" presId="urn:microsoft.com/office/officeart/2005/8/layout/gear1"/>
    <dgm:cxn modelId="{6B24FA23-85A5-49AB-AA7E-7D66FA55A36A}" type="presParOf" srcId="{AA8CAA7C-BD98-46D1-A725-1FB980CE8135}" destId="{50C658EC-15B7-4767-8938-6778B700C228}" srcOrd="0" destOrd="0" presId="urn:microsoft.com/office/officeart/2005/8/layout/gear1"/>
    <dgm:cxn modelId="{189BBF49-90AB-49A2-82DA-A6672A40AC85}" type="presParOf" srcId="{AA8CAA7C-BD98-46D1-A725-1FB980CE8135}" destId="{5953F494-E250-4B05-A32D-2B276B35CE32}" srcOrd="1" destOrd="0" presId="urn:microsoft.com/office/officeart/2005/8/layout/gear1"/>
    <dgm:cxn modelId="{34346D9F-7561-49A6-8F82-D5F3CA79E7BC}" type="presParOf" srcId="{AA8CAA7C-BD98-46D1-A725-1FB980CE8135}" destId="{9A4D315B-6EA9-4D02-9510-23D25405F5E5}" srcOrd="2" destOrd="0" presId="urn:microsoft.com/office/officeart/2005/8/layout/gear1"/>
    <dgm:cxn modelId="{1522248A-EDE6-4CD9-ADCD-C267E1EB4A17}" type="presParOf" srcId="{AA8CAA7C-BD98-46D1-A725-1FB980CE8135}" destId="{28D76A31-2D57-48FC-8B1C-7C9EE93696A4}" srcOrd="3" destOrd="0" presId="urn:microsoft.com/office/officeart/2005/8/layout/gear1"/>
    <dgm:cxn modelId="{8876761F-CAF6-4CA3-9C0C-1BDFB61493E9}" type="presParOf" srcId="{AA8CAA7C-BD98-46D1-A725-1FB980CE8135}" destId="{612336FF-D552-49F7-8CD0-BED5DC8D3F58}" srcOrd="4" destOrd="0" presId="urn:microsoft.com/office/officeart/2005/8/layout/gear1"/>
    <dgm:cxn modelId="{3EA55151-7195-4CE5-99BA-CD654CA3F3BC}" type="presParOf" srcId="{AA8CAA7C-BD98-46D1-A725-1FB980CE8135}" destId="{22218286-A0DA-4F68-9081-72D2E9508CD7}" srcOrd="5" destOrd="0" presId="urn:microsoft.com/office/officeart/2005/8/layout/gear1"/>
    <dgm:cxn modelId="{7B7BF33A-1BD9-48A9-945B-B383DB046F00}" type="presParOf" srcId="{AA8CAA7C-BD98-46D1-A725-1FB980CE8135}" destId="{FC169CD5-FB6A-4BE7-B90C-1A987DB27FAA}" srcOrd="6" destOrd="0" presId="urn:microsoft.com/office/officeart/2005/8/layout/gear1"/>
    <dgm:cxn modelId="{991D1C77-0F18-47B2-BFA0-C71467537D51}" type="presParOf" srcId="{AA8CAA7C-BD98-46D1-A725-1FB980CE8135}" destId="{FF82347F-3C78-478C-991E-33CD5BDD78B7}" srcOrd="7" destOrd="0" presId="urn:microsoft.com/office/officeart/2005/8/layout/gear1"/>
    <dgm:cxn modelId="{39CA5F8B-3C79-4D7A-AEBA-215126565A62}" type="presParOf" srcId="{AA8CAA7C-BD98-46D1-A725-1FB980CE8135}" destId="{34F8B43D-4B3A-46F6-A546-5D6A19FC5409}" srcOrd="8" destOrd="0" presId="urn:microsoft.com/office/officeart/2005/8/layout/gear1"/>
    <dgm:cxn modelId="{70EF4685-F25D-44BF-BF1D-EA2987768F06}" type="presParOf" srcId="{AA8CAA7C-BD98-46D1-A725-1FB980CE8135}" destId="{78E4CCE6-0063-4033-9873-350EB636032C}" srcOrd="9" destOrd="0" presId="urn:microsoft.com/office/officeart/2005/8/layout/gear1"/>
    <dgm:cxn modelId="{5A22B4BE-742C-4E1B-944F-CA1F3A8F1EF0}" type="presParOf" srcId="{AA8CAA7C-BD98-46D1-A725-1FB980CE8135}" destId="{3A969A20-E113-492B-9813-DEE5E2F4AABD}" srcOrd="10" destOrd="0" presId="urn:microsoft.com/office/officeart/2005/8/layout/gear1"/>
    <dgm:cxn modelId="{30BDA0BC-8AD1-428F-A994-05B49F6D8D2E}" type="presParOf" srcId="{AA8CAA7C-BD98-46D1-A725-1FB980CE8135}" destId="{2B5CB0A0-E5FB-41C3-BB01-846F49A20223}" srcOrd="11" destOrd="0" presId="urn:microsoft.com/office/officeart/2005/8/layout/gear1"/>
    <dgm:cxn modelId="{64B9D394-28C4-45D5-8907-EB1002ABDB78}" type="presParOf" srcId="{AA8CAA7C-BD98-46D1-A725-1FB980CE8135}" destId="{BC0712B7-8CFB-4C85-BC1D-B046B42A4FA2}" srcOrd="12" destOrd="0" presId="urn:microsoft.com/office/officeart/2005/8/layout/gear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423E782-1778-4E4F-A3C0-85BDF3C60C19}">
      <dsp:nvSpPr>
        <dsp:cNvPr id="0" name=""/>
        <dsp:cNvSpPr/>
      </dsp:nvSpPr>
      <dsp:spPr>
        <a:xfrm rot="10800000">
          <a:off x="216891" y="547"/>
          <a:ext cx="5345710" cy="1155812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9681" tIns="68580" rIns="128016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800" kern="1200" dirty="0"/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/>
            <a:t>Economic benefits of data investments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/>
            <a:t> Average of $ 32 USD return  per $1 USD invested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x-none" sz="1800" kern="1200" dirty="0"/>
        </a:p>
      </dsp:txBody>
      <dsp:txXfrm rot="10800000">
        <a:off x="505844" y="547"/>
        <a:ext cx="5056757" cy="1155812"/>
      </dsp:txXfrm>
    </dsp:sp>
    <dsp:sp modelId="{A2A618B9-D9D9-4A09-B106-F9E39A2EFEC3}">
      <dsp:nvSpPr>
        <dsp:cNvPr id="0" name=""/>
        <dsp:cNvSpPr/>
      </dsp:nvSpPr>
      <dsp:spPr>
        <a:xfrm>
          <a:off x="0" y="547"/>
          <a:ext cx="1155812" cy="1155812"/>
        </a:xfrm>
        <a:prstGeom prst="ellipse">
          <a:avLst/>
        </a:prstGeom>
        <a:blipFill rotWithShape="1">
          <a:blip xmlns:r="http://schemas.openxmlformats.org/officeDocument/2006/relationships" r:embed="rId1"/>
          <a:srcRect/>
          <a:stretch>
            <a:fillRect l="-1000" r="-1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20E5830-9194-41D5-A07C-431B931BB504}">
      <dsp:nvSpPr>
        <dsp:cNvPr id="0" name=""/>
        <dsp:cNvSpPr/>
      </dsp:nvSpPr>
      <dsp:spPr>
        <a:xfrm rot="10800000">
          <a:off x="228598" y="1501379"/>
          <a:ext cx="5345710" cy="1155812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9681" tIns="76200" rIns="14224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>
              <a:solidFill>
                <a:prstClr val="white"/>
              </a:solidFill>
              <a:latin typeface="Roboto"/>
              <a:ea typeface="ＭＳ Ｐゴシック"/>
              <a:cs typeface="Arial"/>
            </a:rPr>
            <a:t>Social benefits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/>
            <a:t>Enhance the effectiveness of measures to reduce risk ( e.g. enable anticipatory action, inclusion) </a:t>
          </a:r>
          <a:endParaRPr lang="x-none" sz="1800" kern="1200" dirty="0"/>
        </a:p>
      </dsp:txBody>
      <dsp:txXfrm rot="10800000">
        <a:off x="517551" y="1501379"/>
        <a:ext cx="5056757" cy="1155812"/>
      </dsp:txXfrm>
    </dsp:sp>
    <dsp:sp modelId="{A5008B19-09CC-4EC3-B3DA-832A11EE8F06}">
      <dsp:nvSpPr>
        <dsp:cNvPr id="0" name=""/>
        <dsp:cNvSpPr/>
      </dsp:nvSpPr>
      <dsp:spPr>
        <a:xfrm>
          <a:off x="0" y="1501379"/>
          <a:ext cx="1155812" cy="1155812"/>
        </a:xfrm>
        <a:prstGeom prst="ellipse">
          <a:avLst/>
        </a:prstGeom>
        <a:blipFill rotWithShape="1">
          <a:blip xmlns:r="http://schemas.openxmlformats.org/officeDocument/2006/relationships" r:embed="rId2"/>
          <a:srcRect/>
          <a:stretch>
            <a:fillRect t="-3000" b="-3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9EBE24D-7CBC-497C-9E23-C4CECE91EDD9}">
      <dsp:nvSpPr>
        <dsp:cNvPr id="0" name=""/>
        <dsp:cNvSpPr/>
      </dsp:nvSpPr>
      <dsp:spPr>
        <a:xfrm rot="10800000">
          <a:off x="304828" y="3002210"/>
          <a:ext cx="5345710" cy="1155812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9681" tIns="76200" rIns="14224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>
              <a:solidFill>
                <a:prstClr val="white"/>
              </a:solidFill>
              <a:latin typeface="Roboto"/>
              <a:ea typeface="ＭＳ Ｐゴシック"/>
              <a:cs typeface="Arial"/>
            </a:rPr>
            <a:t>Environmental benefits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/>
            <a:t>Ecosystems preserved for resilient societies</a:t>
          </a:r>
          <a:endParaRPr lang="x-none" sz="1800" kern="1200" dirty="0"/>
        </a:p>
      </dsp:txBody>
      <dsp:txXfrm rot="10800000">
        <a:off x="593781" y="3002210"/>
        <a:ext cx="5056757" cy="1155812"/>
      </dsp:txXfrm>
    </dsp:sp>
    <dsp:sp modelId="{C56B471D-5F19-4C74-8E47-5730BD12F024}">
      <dsp:nvSpPr>
        <dsp:cNvPr id="0" name=""/>
        <dsp:cNvSpPr/>
      </dsp:nvSpPr>
      <dsp:spPr>
        <a:xfrm>
          <a:off x="0" y="3002210"/>
          <a:ext cx="1155812" cy="1155812"/>
        </a:xfrm>
        <a:prstGeom prst="ellipse">
          <a:avLst/>
        </a:prstGeom>
        <a:blipFill rotWithShape="1">
          <a:blip xmlns:r="http://schemas.openxmlformats.org/officeDocument/2006/relationships" r:embed="rId3"/>
          <a:srcRect/>
          <a:stretch>
            <a:fillRect l="-17000" r="-17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77CA0EE-5B31-4CBE-B26B-0A298048136F}">
      <dsp:nvSpPr>
        <dsp:cNvPr id="0" name=""/>
        <dsp:cNvSpPr/>
      </dsp:nvSpPr>
      <dsp:spPr>
        <a:xfrm rot="10800000">
          <a:off x="0" y="4306311"/>
          <a:ext cx="5650523" cy="1155812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9681" tIns="76200" rIns="14224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000" b="1" kern="1200" dirty="0"/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>
              <a:solidFill>
                <a:prstClr val="white"/>
              </a:solidFill>
              <a:latin typeface="Roboto"/>
              <a:ea typeface="ＭＳ Ｐゴシック"/>
              <a:cs typeface="Arial"/>
            </a:rPr>
            <a:t>Institutional benefits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>
              <a:solidFill>
                <a:prstClr val="white"/>
              </a:solidFill>
              <a:latin typeface="Roboto"/>
              <a:ea typeface="ＭＳ Ｐゴシック"/>
              <a:cs typeface="Arial"/>
            </a:rPr>
            <a:t>Evidence-based decision making. Accountability 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x-none" sz="2200" kern="1200" dirty="0"/>
        </a:p>
      </dsp:txBody>
      <dsp:txXfrm rot="10800000">
        <a:off x="288953" y="4306311"/>
        <a:ext cx="5361570" cy="1155812"/>
      </dsp:txXfrm>
    </dsp:sp>
    <dsp:sp modelId="{316C9E48-DD36-4592-A1D0-1AD16B313251}">
      <dsp:nvSpPr>
        <dsp:cNvPr id="0" name=""/>
        <dsp:cNvSpPr/>
      </dsp:nvSpPr>
      <dsp:spPr>
        <a:xfrm>
          <a:off x="0" y="4306311"/>
          <a:ext cx="1155812" cy="1155812"/>
        </a:xfrm>
        <a:prstGeom prst="ellipse">
          <a:avLst/>
        </a:prstGeom>
        <a:blipFill rotWithShape="1">
          <a:blip xmlns:r="http://schemas.openxmlformats.org/officeDocument/2006/relationships" r:embed="rId4"/>
          <a:srcRect/>
          <a:stretch>
            <a:fillRect l="-8000" r="-8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0C658EC-15B7-4767-8938-6778B700C228}">
      <dsp:nvSpPr>
        <dsp:cNvPr id="0" name=""/>
        <dsp:cNvSpPr/>
      </dsp:nvSpPr>
      <dsp:spPr>
        <a:xfrm>
          <a:off x="1443826" y="994409"/>
          <a:ext cx="1215390" cy="1215390"/>
        </a:xfrm>
        <a:prstGeom prst="gear9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kern="1200" dirty="0"/>
            <a:t>Data governance</a:t>
          </a:r>
          <a:endParaRPr lang="x-none" sz="1000" kern="1200" dirty="0"/>
        </a:p>
      </dsp:txBody>
      <dsp:txXfrm>
        <a:off x="1688173" y="1279108"/>
        <a:ext cx="726696" cy="624736"/>
      </dsp:txXfrm>
    </dsp:sp>
    <dsp:sp modelId="{28D76A31-2D57-48FC-8B1C-7C9EE93696A4}">
      <dsp:nvSpPr>
        <dsp:cNvPr id="0" name=""/>
        <dsp:cNvSpPr/>
      </dsp:nvSpPr>
      <dsp:spPr>
        <a:xfrm>
          <a:off x="736690" y="707136"/>
          <a:ext cx="883920" cy="883920"/>
        </a:xfrm>
        <a:prstGeom prst="gear6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kern="1200" dirty="0"/>
            <a:t>Data quality</a:t>
          </a:r>
          <a:endParaRPr lang="x-none" sz="1000" kern="1200" dirty="0"/>
        </a:p>
      </dsp:txBody>
      <dsp:txXfrm>
        <a:off x="959220" y="931010"/>
        <a:ext cx="438860" cy="436172"/>
      </dsp:txXfrm>
    </dsp:sp>
    <dsp:sp modelId="{FC169CD5-FB6A-4BE7-B90C-1A987DB27FAA}">
      <dsp:nvSpPr>
        <dsp:cNvPr id="0" name=""/>
        <dsp:cNvSpPr/>
      </dsp:nvSpPr>
      <dsp:spPr>
        <a:xfrm rot="20700000">
          <a:off x="1231775" y="97321"/>
          <a:ext cx="866061" cy="866061"/>
        </a:xfrm>
        <a:prstGeom prst="gear6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kern="1200" dirty="0"/>
            <a:t>Data quantity</a:t>
          </a:r>
          <a:endParaRPr lang="x-none" sz="1000" kern="1200" dirty="0"/>
        </a:p>
      </dsp:txBody>
      <dsp:txXfrm rot="-20700000">
        <a:off x="1421728" y="287273"/>
        <a:ext cx="486156" cy="486156"/>
      </dsp:txXfrm>
    </dsp:sp>
    <dsp:sp modelId="{3A969A20-E113-492B-9813-DEE5E2F4AABD}">
      <dsp:nvSpPr>
        <dsp:cNvPr id="0" name=""/>
        <dsp:cNvSpPr/>
      </dsp:nvSpPr>
      <dsp:spPr>
        <a:xfrm>
          <a:off x="1330154" y="822207"/>
          <a:ext cx="1555699" cy="1555699"/>
        </a:xfrm>
        <a:prstGeom prst="circularArrow">
          <a:avLst>
            <a:gd name="adj1" fmla="val 4687"/>
            <a:gd name="adj2" fmla="val 299029"/>
            <a:gd name="adj3" fmla="val 2436576"/>
            <a:gd name="adj4" fmla="val 16044840"/>
            <a:gd name="adj5" fmla="val 5469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B5CB0A0-E5FB-41C3-BB01-846F49A20223}">
      <dsp:nvSpPr>
        <dsp:cNvPr id="0" name=""/>
        <dsp:cNvSpPr/>
      </dsp:nvSpPr>
      <dsp:spPr>
        <a:xfrm>
          <a:off x="580149" y="520074"/>
          <a:ext cx="1130312" cy="1130312"/>
        </a:xfrm>
        <a:prstGeom prst="leftCircularArrow">
          <a:avLst>
            <a:gd name="adj1" fmla="val 6452"/>
            <a:gd name="adj2" fmla="val 429999"/>
            <a:gd name="adj3" fmla="val 10489124"/>
            <a:gd name="adj4" fmla="val 14837806"/>
            <a:gd name="adj5" fmla="val 7527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C0712B7-8CFB-4C85-BC1D-B046B42A4FA2}">
      <dsp:nvSpPr>
        <dsp:cNvPr id="0" name=""/>
        <dsp:cNvSpPr/>
      </dsp:nvSpPr>
      <dsp:spPr>
        <a:xfrm>
          <a:off x="1031447" y="-83861"/>
          <a:ext cx="1218704" cy="1218704"/>
        </a:xfrm>
        <a:prstGeom prst="circularArrow">
          <a:avLst>
            <a:gd name="adj1" fmla="val 5984"/>
            <a:gd name="adj2" fmla="val 394124"/>
            <a:gd name="adj3" fmla="val 13313824"/>
            <a:gd name="adj4" fmla="val 10508221"/>
            <a:gd name="adj5" fmla="val 6981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gear1">
  <dgm:title val=""/>
  <dgm:desc val=""/>
  <dgm:catLst>
    <dgm:cat type="relationship" pri="3000"/>
    <dgm:cat type="process" pri="28000"/>
    <dgm:cat type="cycle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composite">
    <dgm:varLst>
      <dgm:chMax val="3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lte" val="1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05"/>
          <dgm:constr type="t" for="ch" forName="gear1" refType="w" fact="0.05"/>
          <dgm:constr type="w" for="ch" forName="gear1srcNode" val="1"/>
          <dgm:constr type="h" for="ch" forName="gear1srcNode" val="1"/>
          <dgm:constr type="l" for="ch" forName="gear1srcNode" refType="w" fact="0.32"/>
          <dgm:constr type="t" for="ch" forName="gear1srcNode"/>
          <dgm:constr type="w" for="ch" forName="gear1dstNode" val="1"/>
          <dgm:constr type="h" for="ch" forName="gear1dstNode" val="1"/>
          <dgm:constr type="r" for="ch" forName="gear1dstNode" refType="w" fact="0.58"/>
          <dgm:constr type="t" for="ch" forName="gear1dstNode" refType="h" fact="0.5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/>
          <dgm:constr type="b" for="ch" forName="gear1ch" refType="h" fact="0.6"/>
        </dgm:constrLst>
      </dgm:if>
      <dgm:if name="Name2" axis="ch" ptType="node" func="cnt" op="equ" val="2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2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2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7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w" fact="0.8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1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0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3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 refType="w" fact="0.34"/>
          <dgm:constr type="t" for="ch" forName="gear2ch" refType="w" fact="0.04"/>
        </dgm:constrLst>
      </dgm:if>
      <dgm:else name="Name3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4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4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95"/>
          <dgm:constr type="diam" for="des" forName="connector1" refType="w" refFor="ch" refForName="gear1" op="equ" fact="1.15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h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3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2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5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/>
          <dgm:constr type="t" for="ch" forName="gear2ch" refType="w" fact="0.58"/>
          <dgm:constr type="w" for="ch" forName="gear3" refType="w" fact="0.48"/>
          <dgm:constr type="h" for="ch" forName="gear3" refType="w" fact="0.48"/>
          <dgm:constr type="l" for="ch" forName="gear3" refType="w" fact="0.31"/>
          <dgm:constr type="t" for="ch" forName="gear3"/>
          <dgm:constr type="w" for="ch" forName="gear3tx" refType="w" fact="0.22"/>
          <dgm:constr type="h" for="ch" forName="gear3tx" refType="w" fact="0.22"/>
          <dgm:constr type="ctrX" for="ch" forName="gear3tx" refType="ctrX" refFor="ch" refForName="gear3"/>
          <dgm:constr type="ctrY" for="ch" forName="gear3tx" refType="ctrY" refFor="ch" refForName="gear3"/>
          <dgm:constr type="w" for="ch" forName="gear3srcNode" val="1"/>
          <dgm:constr type="h" for="ch" forName="gear3srcNode" val="1"/>
          <dgm:constr type="l" for="ch" forName="gear3srcNode" refType="w" fact="0.3"/>
          <dgm:constr type="t" for="ch" forName="gear3srcNode" refType="w" fact="0.25"/>
          <dgm:constr type="w" for="ch" forName="gear3dstNode" val="1"/>
          <dgm:constr type="h" for="ch" forName="gear3dstNode" val="1"/>
          <dgm:constr type="l" for="ch" forName="gear3dstNode" refType="w" fact="0.38"/>
          <dgm:constr type="t" for="ch" forName="gear3dstNode" refType="h" fact="0.05"/>
          <dgm:constr type="diam" for="des" forName="connector3" refType="w" refFor="ch" refForName="gear3" op="equ"/>
          <dgm:constr type="h" for="des" forName="connector3" refType="w" refFor="ch" refForName="gear1" op="equ" fact="0.1"/>
          <dgm:constr type="w" for="ch" forName="gear3ch" refType="w" fact="0.35"/>
          <dgm:constr type="h" for="ch" forName="gear3ch" refType="w" refFor="ch" refForName="gear3ch" fact="0.6"/>
          <dgm:constr type="l" for="ch" forName="gear3ch" refType="w" fact="0.65"/>
          <dgm:constr type="t" for="ch" forName="gear3ch" refType="h" fact="0.13"/>
        </dgm:constrLst>
      </dgm:else>
    </dgm:choose>
    <dgm:ruleLst/>
    <dgm:forEach name="Name4" axis="ch" ptType="node" cnt="1">
      <dgm:layoutNode name="gear1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9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1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1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5">
        <dgm:if name="Name6" axis="ch" ptType="node" func="cnt" op="gte" val="1">
          <dgm:layoutNode name="gear1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7"/>
      </dgm:choose>
    </dgm:forEach>
    <dgm:forEach name="Name8" axis="ch" ptType="node" st="2" cnt="1">
      <dgm:layoutNode name="gear2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6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2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2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9">
        <dgm:if name="Name10" axis="ch" ptType="node" func="cnt" op="gte" val="1">
          <dgm:layoutNode name="gear2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1"/>
      </dgm:choose>
    </dgm:forEach>
    <dgm:forEach name="Name12" axis="ch" ptType="node" st="3" cnt="1">
      <dgm:layoutNode name="gear3" styleLbl="node1">
        <dgm:alg type="sp"/>
        <dgm:shape xmlns:r="http://schemas.openxmlformats.org/officeDocument/2006/relationships" rot="-15" type="gear6" r:blip="">
          <dgm:adjLst/>
        </dgm:shape>
        <dgm:presOf axis="self"/>
        <dgm:constrLst/>
        <dgm:ruleLst/>
      </dgm:layoutNode>
      <dgm:layoutNode name="gear3tx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3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3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13">
        <dgm:if name="Name14" axis="ch" ptType="node" func="cnt" op="gte" val="1">
          <dgm:layoutNode name="gear3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5"/>
      </dgm:choose>
    </dgm:forEach>
    <dgm:forEach name="Name16" axis="ch" ptType="sibTrans" hideLastTrans="0" cnt="1">
      <dgm:layoutNode name="connector1" styleLbl="sibTrans2D1">
        <dgm:alg type="conn">
          <dgm:param type="connRout" val="curve"/>
          <dgm:param type="srcNode" val="gear1srcNode"/>
          <dgm:param type="dstNode" val="gear1dstNode"/>
          <dgm:param type="begPts" val="midR"/>
          <dgm:param type="endPts" val="tCtr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7" axis="ch" ptType="sibTrans" hideLastTrans="0" st="2" cnt="1">
      <dgm:layoutNode name="connector2" styleLbl="sibTrans2D1">
        <dgm:alg type="conn">
          <dgm:param type="connRout" val="curve"/>
          <dgm:param type="srcNode" val="gear2srcNode"/>
          <dgm:param type="dstNode" val="gear2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8" axis="ch" ptType="sibTrans" hideLastTrans="0" st="3" cnt="1">
      <dgm:layoutNode name="connector3" styleLbl="sibTrans2D1">
        <dgm:alg type="conn">
          <dgm:param type="connRout" val="curve"/>
          <dgm:param type="srcNode" val="gear3srcNode"/>
          <dgm:param type="dstNode" val="gear3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1F8D258-170B-4D41-B9AC-FB4B13EAF1C3}" type="datetimeFigureOut">
              <a:rPr lang="en-US" smtClean="0"/>
              <a:t>10/28/2024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0B0F8F0-EBC7-4D3D-9593-CF66B63245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36342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15C9AF-FB33-9A48-B597-4C3F5C045A9A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380277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B0F8F0-EBC7-4D3D-9593-CF66B63245AD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225875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spcAft>
                <a:spcPts val="600"/>
              </a:spcAft>
            </a:pPr>
            <a:endParaRPr lang="en-US" sz="12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B0F8F0-EBC7-4D3D-9593-CF66B63245AD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075870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B0F8F0-EBC7-4D3D-9593-CF66B63245AD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854779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B0F8F0-EBC7-4D3D-9593-CF66B63245AD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332142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B0F8F0-EBC7-4D3D-9593-CF66B63245AD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941858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B0F8F0-EBC7-4D3D-9593-CF66B63245AD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53261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A4CC58-C850-4B4A-95A9-5DDBE6908915}" type="datetimeFigureOut">
              <a:rPr lang="en-US" smtClean="0"/>
              <a:t>10/28/2024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6ABFE4-E23D-4CEC-89BD-18ACB94055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28790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A4CC58-C850-4B4A-95A9-5DDBE6908915}" type="datetimeFigureOut">
              <a:rPr lang="en-US" smtClean="0"/>
              <a:t>10/28/2024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6ABFE4-E23D-4CEC-89BD-18ACB94055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75027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A4CC58-C850-4B4A-95A9-5DDBE6908915}" type="datetimeFigureOut">
              <a:rPr lang="en-US" smtClean="0"/>
              <a:t>10/28/2024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6ABFE4-E23D-4CEC-89BD-18ACB94055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96374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A4CC58-C850-4B4A-95A9-5DDBE6908915}" type="datetimeFigureOut">
              <a:rPr lang="en-US" smtClean="0"/>
              <a:t>10/28/2024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6ABFE4-E23D-4CEC-89BD-18ACB94055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01066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4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A4CC58-C850-4B4A-95A9-5DDBE6908915}" type="datetimeFigureOut">
              <a:rPr lang="en-US" smtClean="0"/>
              <a:t>10/28/2024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6ABFE4-E23D-4CEC-89BD-18ACB94055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88329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A4CC58-C850-4B4A-95A9-5DDBE6908915}" type="datetimeFigureOut">
              <a:rPr lang="en-US" smtClean="0"/>
              <a:t>10/28/2024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6ABFE4-E23D-4CEC-89BD-18ACB94055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68568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1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1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A4CC58-C850-4B4A-95A9-5DDBE6908915}" type="datetimeFigureOut">
              <a:rPr lang="en-US" smtClean="0"/>
              <a:t>10/28/2024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6ABFE4-E23D-4CEC-89BD-18ACB94055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23528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A4CC58-C850-4B4A-95A9-5DDBE6908915}" type="datetimeFigureOut">
              <a:rPr lang="en-US" smtClean="0"/>
              <a:t>10/28/2024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6ABFE4-E23D-4CEC-89BD-18ACB94055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09356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A4CC58-C850-4B4A-95A9-5DDBE6908915}" type="datetimeFigureOut">
              <a:rPr lang="en-US" smtClean="0"/>
              <a:t>10/28/2024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6ABFE4-E23D-4CEC-89BD-18ACB94055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93408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A4CC58-C850-4B4A-95A9-5DDBE6908915}" type="datetimeFigureOut">
              <a:rPr lang="en-US" smtClean="0"/>
              <a:t>10/28/2024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6ABFE4-E23D-4CEC-89BD-18ACB94055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74916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A4CC58-C850-4B4A-95A9-5DDBE6908915}" type="datetimeFigureOut">
              <a:rPr lang="en-US" smtClean="0"/>
              <a:t>10/28/2024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6ABFE4-E23D-4CEC-89BD-18ACB94055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52401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A4CC58-C850-4B4A-95A9-5DDBE6908915}" type="datetimeFigureOut">
              <a:rPr lang="en-US" smtClean="0"/>
              <a:t>10/28/2024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6ABFE4-E23D-4CEC-89BD-18ACB94055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16613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hyperlink" Target="mailto:halemayehu@mofed.gov.et" TargetMode="Externa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7" Type="http://schemas.openxmlformats.org/officeDocument/2006/relationships/image" Target="../media/image2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desinventar.net/" TargetMode="Externa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gi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8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16.gif"/><Relationship Id="rId7" Type="http://schemas.openxmlformats.org/officeDocument/2006/relationships/diagramColors" Target="../diagrams/colors2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Relationship Id="rId9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gi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image" Target="../media/image1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25191\Pictures\Screenshots\Screenshot 2024-10-25 121920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" y="0"/>
            <a:ext cx="91439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image1.jpeg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28600" y="304800"/>
            <a:ext cx="8686800" cy="2362200"/>
          </a:xfrm>
          <a:prstGeom prst="rect">
            <a:avLst/>
          </a:prstGeom>
        </p:spPr>
      </p:pic>
      <p:pic>
        <p:nvPicPr>
          <p:cNvPr id="5" name="Picture 2" descr="Fourth Global Expert Forum for Producers and Users of Disaster Related Statistic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471" y="3124200"/>
            <a:ext cx="3276600" cy="350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3429000" y="3429000"/>
            <a:ext cx="5486400" cy="1524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2800" b="1" dirty="0">
                <a:latin typeface="Times New Roman" pitchFamily="18" charset="0"/>
                <a:cs typeface="Times New Roman" pitchFamily="18" charset="0"/>
              </a:rPr>
              <a:t>Session 5: Strengthening Capacity and </a:t>
            </a:r>
            <a:r>
              <a:rPr lang="en-GB" sz="2800" b="1" dirty="0" smtClean="0">
                <a:latin typeface="Times New Roman" pitchFamily="18" charset="0"/>
                <a:cs typeface="Times New Roman" pitchFamily="18" charset="0"/>
              </a:rPr>
              <a:t>Resources </a:t>
            </a:r>
            <a:r>
              <a:rPr lang="en-GB" sz="2800" b="1" dirty="0">
                <a:latin typeface="Times New Roman" pitchFamily="18" charset="0"/>
                <a:cs typeface="Times New Roman" pitchFamily="18" charset="0"/>
              </a:rPr>
              <a:t>for Disaster-Related Statistics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202635" y="2209800"/>
            <a:ext cx="3352800" cy="838200"/>
          </a:xfrm>
          <a:prstGeom prst="rect">
            <a:avLst/>
          </a:prstGeom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Addis Ababa, Ethiopia</a:t>
            </a:r>
          </a:p>
          <a:p>
            <a:r>
              <a:rPr lang="en-US" sz="2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30</a:t>
            </a:r>
            <a:r>
              <a:rPr lang="en-US" sz="2400" b="1" baseline="30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th</a:t>
            </a:r>
            <a:r>
              <a:rPr lang="en-US" sz="2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 of </a:t>
            </a:r>
            <a:r>
              <a:rPr lang="en-US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October </a:t>
            </a:r>
            <a:r>
              <a:rPr lang="en-US" sz="2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2024</a:t>
            </a:r>
            <a:endParaRPr lang="en-US" sz="2400" b="1" dirty="0">
              <a:solidFill>
                <a:schemeClr val="tx1">
                  <a:lumMod val="65000"/>
                  <a:lumOff val="3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105401" y="5486400"/>
            <a:ext cx="3809999" cy="1143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Habtamu </a:t>
            </a:r>
            <a:r>
              <a:rPr lang="en-US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Alamayo</a:t>
            </a:r>
            <a:r>
              <a:rPr lang="en-US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Farada</a:t>
            </a:r>
            <a:endParaRPr lang="en-US" i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ctr"/>
            <a:r>
              <a:rPr lang="en-GB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European Union Cooperation Expert, Ministry of Finance, Ethiopia</a:t>
            </a:r>
            <a:endParaRPr lang="en-US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hlinkClick r:id="rId5"/>
              </a:rPr>
              <a:t>halemayehu@mofed.gov.et</a:t>
            </a:r>
            <a:endParaRPr lang="en-US" i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238474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609600"/>
          </a:xfrm>
        </p:spPr>
        <p:txBody>
          <a:bodyPr>
            <a:normAutofit fontScale="90000"/>
          </a:bodyPr>
          <a:lstStyle/>
          <a:p>
            <a:r>
              <a:rPr lang="en-US" dirty="0" err="1" smtClean="0"/>
              <a:t>Cont</a:t>
            </a:r>
            <a:r>
              <a:rPr lang="en-US" dirty="0" smtClean="0"/>
              <a:t>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1" y="533401"/>
            <a:ext cx="5376471" cy="5592764"/>
          </a:xfrm>
        </p:spPr>
        <p:txBody>
          <a:bodyPr>
            <a:normAutofit fontScale="92500"/>
          </a:bodyPr>
          <a:lstStyle/>
          <a:p>
            <a:pPr marL="0" indent="0">
              <a:lnSpc>
                <a:spcPct val="140000"/>
              </a:lnSpc>
              <a:spcBef>
                <a:spcPts val="600"/>
              </a:spcBef>
              <a:buNone/>
            </a:pP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Standardization: Agree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on data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standards, and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standardized terms, standard operating procedures, and responsibilities for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communicating disaster information</a:t>
            </a:r>
          </a:p>
          <a:p>
            <a:pPr marL="0" indent="0">
              <a:lnSpc>
                <a:spcPct val="140000"/>
              </a:lnSpc>
              <a:spcBef>
                <a:spcPts val="600"/>
              </a:spcBef>
              <a:buNone/>
            </a:pP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Mainstreaming: </a:t>
            </a:r>
          </a:p>
          <a:p>
            <a:pPr>
              <a:lnSpc>
                <a:spcPct val="140000"/>
              </a:lnSpc>
              <a:spcBef>
                <a:spcPts val="600"/>
              </a:spcBef>
              <a:buClr>
                <a:srgbClr val="00B050"/>
              </a:buClr>
              <a:buFont typeface="Wingdings" pitchFamily="2" charset="2"/>
              <a:buChar char="Ø"/>
            </a:pPr>
            <a:r>
              <a:rPr lang="en-US" sz="2400" dirty="0" smtClean="0"/>
              <a:t>Integrating </a:t>
            </a:r>
            <a:r>
              <a:rPr lang="en-US" sz="2400" dirty="0"/>
              <a:t>local level data collection to national </a:t>
            </a:r>
            <a:r>
              <a:rPr lang="en-US" sz="2400" dirty="0" smtClean="0"/>
              <a:t>(</a:t>
            </a:r>
            <a:r>
              <a:rPr lang="en-US" sz="2400" dirty="0">
                <a:solidFill>
                  <a:srgbClr val="FF0000"/>
                </a:solidFill>
              </a:rPr>
              <a:t>national statistical systems</a:t>
            </a:r>
            <a:r>
              <a:rPr lang="en-US" sz="2400" dirty="0" smtClean="0"/>
              <a:t>) and Global disaster </a:t>
            </a:r>
            <a:r>
              <a:rPr lang="en-US" sz="2400" dirty="0"/>
              <a:t>databases and systems. </a:t>
            </a:r>
            <a:endParaRPr lang="en-US" sz="2400" dirty="0" smtClean="0"/>
          </a:p>
          <a:p>
            <a:pPr>
              <a:lnSpc>
                <a:spcPct val="140000"/>
              </a:lnSpc>
              <a:spcBef>
                <a:spcPts val="600"/>
              </a:spcBef>
              <a:buClr>
                <a:srgbClr val="00B050"/>
              </a:buClr>
              <a:buFont typeface="Wingdings" pitchFamily="2" charset="2"/>
              <a:buChar char="Ø"/>
            </a:pPr>
            <a:r>
              <a:rPr lang="en-US" sz="2400" dirty="0" smtClean="0"/>
              <a:t>Fully alignment of Disaster (type, magnitude, location, </a:t>
            </a:r>
            <a:r>
              <a:rPr lang="en-US" sz="2400" dirty="0" err="1" smtClean="0"/>
              <a:t>etc</a:t>
            </a:r>
            <a:r>
              <a:rPr lang="en-US" sz="2400" dirty="0" smtClean="0"/>
              <a:t>) with development plan and budgeting</a:t>
            </a:r>
            <a:endParaRPr lang="en-US" sz="2400" dirty="0"/>
          </a:p>
          <a:p>
            <a:pPr marL="0" indent="0">
              <a:buNone/>
            </a:pP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A7ED805D-E415-76E3-BA06-484EF29AAF1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30689" y="1630660"/>
            <a:ext cx="2013311" cy="306607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2DA7486D-7E9E-836F-6C46-C0745EA0C488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51947"/>
          <a:stretch/>
        </p:blipFill>
        <p:spPr>
          <a:xfrm>
            <a:off x="5376471" y="914400"/>
            <a:ext cx="2014929" cy="322193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6D67B6DA-D551-F28F-7951-F0EC660D4DD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062746" y="3428250"/>
            <a:ext cx="2081254" cy="3331511"/>
          </a:xfrm>
          <a:prstGeom prst="rect">
            <a:avLst/>
          </a:prstGeom>
        </p:spPr>
      </p:pic>
      <p:pic>
        <p:nvPicPr>
          <p:cNvPr id="7" name="Picture 7">
            <a:hlinkClick r:id="rId6"/>
            <a:extLst>
              <a:ext uri="{FF2B5EF4-FFF2-40B4-BE49-F238E27FC236}">
                <a16:creationId xmlns="" xmlns:a16="http://schemas.microsoft.com/office/drawing/2014/main" id="{3C4D0D0A-11D3-4444-A991-A173A314FC8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40696" y="5867400"/>
            <a:ext cx="2845904" cy="8524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04A0AA65-35FB-74E2-87AE-04D962F7DE24}"/>
              </a:ext>
            </a:extLst>
          </p:cNvPr>
          <p:cNvSpPr txBox="1"/>
          <p:nvPr/>
        </p:nvSpPr>
        <p:spPr>
          <a:xfrm>
            <a:off x="4999442" y="6567588"/>
            <a:ext cx="1728362" cy="3143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43" dirty="0">
                <a:solidFill>
                  <a:schemeClr val="accent2"/>
                </a:solidFill>
                <a:latin typeface="+mj-lt"/>
              </a:rPr>
              <a:t>desinventar.net</a:t>
            </a:r>
            <a:endParaRPr lang="en-GB" sz="1155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7964565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92162"/>
          </a:xfrm>
        </p:spPr>
        <p:txBody>
          <a:bodyPr/>
          <a:lstStyle/>
          <a:p>
            <a:r>
              <a:rPr lang="en-US" dirty="0" err="1" smtClean="0"/>
              <a:t>Cont</a:t>
            </a:r>
            <a:r>
              <a:rPr lang="en-US" dirty="0" smtClean="0"/>
              <a:t>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762000"/>
            <a:ext cx="5562600" cy="5364165"/>
          </a:xfrm>
        </p:spPr>
        <p:txBody>
          <a:bodyPr>
            <a:normAutofit/>
          </a:bodyPr>
          <a:lstStyle/>
          <a:p>
            <a:pPr>
              <a:buBlip>
                <a:blip r:embed="rId3"/>
              </a:buBlip>
            </a:pP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Partnership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: Effective global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collaboration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for Disaster impact modeling, capacity building, and monitoring</a:t>
            </a:r>
          </a:p>
          <a:p>
            <a:pPr marL="0" indent="0">
              <a:buNone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2400" i="1" dirty="0" smtClean="0">
                <a:latin typeface="Times New Roman" pitchFamily="18" charset="0"/>
                <a:cs typeface="Times New Roman" pitchFamily="18" charset="0"/>
              </a:rPr>
              <a:t>Government (</a:t>
            </a:r>
            <a:r>
              <a:rPr lang="en-US" sz="24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vertical &amp; horizontal</a:t>
            </a:r>
            <a:r>
              <a:rPr lang="en-US" sz="2400" i="1" dirty="0" smtClean="0">
                <a:latin typeface="Times New Roman" pitchFamily="18" charset="0"/>
                <a:cs typeface="Times New Roman" pitchFamily="18" charset="0"/>
              </a:rPr>
              <a:t>), private sectors, CSO’s, youths, UN system, academia, Media, 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multilateral development banks, and other development </a:t>
            </a:r>
            <a:r>
              <a:rPr lang="en-US" sz="2400" i="1" dirty="0" smtClean="0">
                <a:latin typeface="Times New Roman" pitchFamily="18" charset="0"/>
                <a:cs typeface="Times New Roman" pitchFamily="18" charset="0"/>
              </a:rPr>
              <a:t>partners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).</a:t>
            </a:r>
          </a:p>
          <a:p>
            <a:pPr>
              <a:buBlip>
                <a:blip r:embed="rId3"/>
              </a:buBlip>
            </a:pP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Effective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communication</a:t>
            </a:r>
          </a:p>
          <a:p>
            <a:pPr>
              <a:buFont typeface="Wingdings" pitchFamily="2" charset="2"/>
              <a:buChar char="ü"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Pre and Post disaster</a:t>
            </a:r>
          </a:p>
          <a:p>
            <a:pPr>
              <a:buFont typeface="Wingdings" pitchFamily="2" charset="2"/>
              <a:buChar char="ü"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Advocacy and Networking</a:t>
            </a:r>
          </a:p>
          <a:p>
            <a:pPr>
              <a:buFont typeface="Wingdings" pitchFamily="2" charset="2"/>
              <a:buChar char="ü"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Awareness creation</a:t>
            </a:r>
          </a:p>
          <a:p>
            <a:pPr>
              <a:buFont typeface="Wingdings" pitchFamily="2" charset="2"/>
              <a:buChar char="ü"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Transparency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2" descr="What is a Stakeholder? 6 Things You Should Know - Government Executive">
            <a:extLst>
              <a:ext uri="{FF2B5EF4-FFF2-40B4-BE49-F238E27FC236}">
                <a16:creationId xmlns:a16="http://schemas.microsoft.com/office/drawing/2014/main" xmlns="" id="{8FF943F5-8614-AA1D-8148-04B003BFEF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3590" y="1295400"/>
            <a:ext cx="3960410" cy="18998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Effective Communication | Cogent Analytics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0" y="3914774"/>
            <a:ext cx="4953000" cy="29432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295236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ject 2">
            <a:extLst>
              <a:ext uri="{FF2B5EF4-FFF2-40B4-BE49-F238E27FC236}">
                <a16:creationId xmlns:a16="http://schemas.microsoft.com/office/drawing/2014/main" xmlns="" id="{C31081E7-B311-250D-AE33-D58980F2D2BE}"/>
              </a:ext>
            </a:extLst>
          </p:cNvPr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5282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92162"/>
          </a:xfrm>
        </p:spPr>
        <p:txBody>
          <a:bodyPr>
            <a:normAutofit fontScale="90000"/>
          </a:bodyPr>
          <a:lstStyle/>
          <a:p>
            <a:r>
              <a:rPr lang="en-US" sz="5400" b="1" dirty="0" smtClean="0">
                <a:latin typeface="Times New Roman" pitchFamily="18" charset="0"/>
                <a:cs typeface="Times New Roman" pitchFamily="18" charset="0"/>
              </a:rPr>
              <a:t>Outline</a:t>
            </a:r>
            <a:endParaRPr lang="en-US" sz="5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762000"/>
            <a:ext cx="9144000" cy="6095999"/>
          </a:xfrm>
        </p:spPr>
        <p:txBody>
          <a:bodyPr>
            <a:normAutofit/>
          </a:bodyPr>
          <a:lstStyle/>
          <a:p>
            <a:pPr>
              <a:lnSpc>
                <a:spcPct val="200000"/>
              </a:lnSpc>
              <a:buBlip>
                <a:blip r:embed="rId2"/>
              </a:buBlip>
            </a:pPr>
            <a:r>
              <a:rPr lang="en-US" b="1" dirty="0">
                <a:latin typeface="Times New Roman" pitchFamily="18" charset="0"/>
                <a:cs typeface="Times New Roman" pitchFamily="18" charset="0"/>
              </a:rPr>
              <a:t>Overview of 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Disaster Impact</a:t>
            </a:r>
            <a:endParaRPr lang="en-US" b="1" dirty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200000"/>
              </a:lnSpc>
              <a:buBlip>
                <a:blip r:embed="rId2"/>
              </a:buBlip>
            </a:pPr>
            <a:r>
              <a:rPr lang="en-US" b="1" dirty="0">
                <a:latin typeface="Times New Roman" pitchFamily="18" charset="0"/>
                <a:cs typeface="Times New Roman" pitchFamily="18" charset="0"/>
              </a:rPr>
              <a:t>Rationale for investing in Disaster Statistics </a:t>
            </a:r>
            <a:endParaRPr lang="en-US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200000"/>
              </a:lnSpc>
              <a:buBlip>
                <a:blip r:embed="rId2"/>
              </a:buBlip>
            </a:pP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Challenges in Disaster Related Statistics</a:t>
            </a:r>
          </a:p>
          <a:p>
            <a:pPr>
              <a:lnSpc>
                <a:spcPct val="200000"/>
              </a:lnSpc>
              <a:buBlip>
                <a:blip r:embed="rId2"/>
              </a:buBlip>
            </a:pP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Recommendations for u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nlocking the Producers and Users of Disaster Related 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Statistics</a:t>
            </a:r>
          </a:p>
        </p:txBody>
      </p:sp>
    </p:spTree>
    <p:extLst>
      <p:ext uri="{BB962C8B-B14F-4D97-AF65-F5344CB8AC3E}">
        <p14:creationId xmlns:p14="http://schemas.microsoft.com/office/powerpoint/2010/main" val="23079830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extBox 22"/>
          <p:cNvSpPr txBox="1"/>
          <p:nvPr/>
        </p:nvSpPr>
        <p:spPr>
          <a:xfrm>
            <a:off x="228600" y="5766137"/>
            <a:ext cx="89154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Disasters undermine development gains. They destroy basic social infrastructure (schools, hospitals, lifelines), but also impact the livelihoods and social tissue of the communities.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457200" y="1445422"/>
            <a:ext cx="8305800" cy="4345778"/>
            <a:chOff x="457200" y="1445422"/>
            <a:chExt cx="8305800" cy="4345778"/>
          </a:xfrm>
        </p:grpSpPr>
        <p:sp>
          <p:nvSpPr>
            <p:cNvPr id="33" name="Rectangle 32"/>
            <p:cNvSpPr/>
            <p:nvPr/>
          </p:nvSpPr>
          <p:spPr>
            <a:xfrm>
              <a:off x="457200" y="1445422"/>
              <a:ext cx="8305800" cy="4300538"/>
            </a:xfrm>
            <a:prstGeom prst="rect">
              <a:avLst/>
            </a:prstGeom>
            <a:solidFill>
              <a:srgbClr val="18477C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pic>
          <p:nvPicPr>
            <p:cNvPr id="2" name="Picture 1" descr="PDNA icons - orange-23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1722" t="7598" r="14334" b="12277"/>
            <a:stretch/>
          </p:blipFill>
          <p:spPr>
            <a:xfrm>
              <a:off x="1656276" y="4498359"/>
              <a:ext cx="1086925" cy="1292841"/>
            </a:xfrm>
            <a:prstGeom prst="rect">
              <a:avLst/>
            </a:prstGeom>
          </p:spPr>
        </p:pic>
        <p:sp>
          <p:nvSpPr>
            <p:cNvPr id="24" name="TextBox 23"/>
            <p:cNvSpPr txBox="1"/>
            <p:nvPr/>
          </p:nvSpPr>
          <p:spPr>
            <a:xfrm>
              <a:off x="1219202" y="1667376"/>
              <a:ext cx="2114551" cy="10895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90000"/>
                </a:lnSpc>
              </a:pPr>
              <a:r>
                <a:rPr lang="en-US" sz="2400" spc="-50" dirty="0">
                  <a:solidFill>
                    <a:schemeClr val="bg1"/>
                  </a:solidFill>
                </a:rPr>
                <a:t>Development i.e. GDP Growth % annual rate</a:t>
              </a:r>
            </a:p>
          </p:txBody>
        </p:sp>
        <p:grpSp>
          <p:nvGrpSpPr>
            <p:cNvPr id="3" name="Group 2"/>
            <p:cNvGrpSpPr/>
            <p:nvPr/>
          </p:nvGrpSpPr>
          <p:grpSpPr>
            <a:xfrm>
              <a:off x="3409949" y="1826423"/>
              <a:ext cx="5048251" cy="3821808"/>
              <a:chOff x="3022600" y="1266108"/>
              <a:chExt cx="5676900" cy="3263528"/>
            </a:xfrm>
          </p:grpSpPr>
          <p:cxnSp>
            <p:nvCxnSpPr>
              <p:cNvPr id="10" name="Straight Connector 9"/>
              <p:cNvCxnSpPr/>
              <p:nvPr/>
            </p:nvCxnSpPr>
            <p:spPr>
              <a:xfrm flipV="1">
                <a:off x="3086100" y="2743200"/>
                <a:ext cx="1701800" cy="825500"/>
              </a:xfrm>
              <a:prstGeom prst="line">
                <a:avLst/>
              </a:prstGeom>
              <a:ln w="38100">
                <a:solidFill>
                  <a:srgbClr val="DB5520"/>
                </a:solidFill>
                <a:prstDash val="sysDash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Straight Connector 24"/>
              <p:cNvCxnSpPr/>
              <p:nvPr/>
            </p:nvCxnSpPr>
            <p:spPr>
              <a:xfrm>
                <a:off x="4673600" y="2908300"/>
                <a:ext cx="342900" cy="419100"/>
              </a:xfrm>
              <a:prstGeom prst="line">
                <a:avLst/>
              </a:prstGeom>
              <a:ln w="38100">
                <a:solidFill>
                  <a:srgbClr val="DB5520"/>
                </a:solidFill>
                <a:prstDash val="sysDash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Straight Connector 28"/>
              <p:cNvCxnSpPr/>
              <p:nvPr/>
            </p:nvCxnSpPr>
            <p:spPr>
              <a:xfrm flipV="1">
                <a:off x="5003800" y="2844800"/>
                <a:ext cx="3136900" cy="469900"/>
              </a:xfrm>
              <a:prstGeom prst="line">
                <a:avLst/>
              </a:prstGeom>
              <a:ln w="38100">
                <a:solidFill>
                  <a:srgbClr val="DB5520"/>
                </a:solidFill>
                <a:prstDash val="sysDash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1" name="TextBox 40"/>
              <p:cNvSpPr txBox="1"/>
              <p:nvPr/>
            </p:nvSpPr>
            <p:spPr>
              <a:xfrm>
                <a:off x="3492498" y="1609009"/>
                <a:ext cx="2133600" cy="50460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ct val="90000"/>
                  </a:lnSpc>
                </a:pPr>
                <a:r>
                  <a:rPr lang="en-US" sz="1800" spc="-50">
                    <a:solidFill>
                      <a:schemeClr val="bg1"/>
                    </a:solidFill>
                  </a:rPr>
                  <a:t>Disaster</a:t>
                </a:r>
                <a:br>
                  <a:rPr lang="en-US" sz="1800" spc="-50">
                    <a:solidFill>
                      <a:schemeClr val="bg1"/>
                    </a:solidFill>
                  </a:rPr>
                </a:br>
                <a:r>
                  <a:rPr lang="en-US" sz="1800" spc="-50">
                    <a:solidFill>
                      <a:schemeClr val="bg1"/>
                    </a:solidFill>
                  </a:rPr>
                  <a:t> Event</a:t>
                </a:r>
              </a:p>
            </p:txBody>
          </p:sp>
          <p:cxnSp>
            <p:nvCxnSpPr>
              <p:cNvPr id="48" name="Straight Connector 47"/>
              <p:cNvCxnSpPr/>
              <p:nvPr/>
            </p:nvCxnSpPr>
            <p:spPr>
              <a:xfrm flipV="1">
                <a:off x="4432300" y="1651000"/>
                <a:ext cx="2540000" cy="1244600"/>
              </a:xfrm>
              <a:prstGeom prst="line">
                <a:avLst/>
              </a:prstGeom>
              <a:ln w="38100" cmpd="sng">
                <a:solidFill>
                  <a:srgbClr val="87B87D"/>
                </a:solidFill>
                <a:prstDash val="dot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9" name="Explosion 2 38"/>
              <p:cNvSpPr/>
              <p:nvPr/>
            </p:nvSpPr>
            <p:spPr>
              <a:xfrm rot="1577615">
                <a:off x="4227262" y="2452996"/>
                <a:ext cx="774249" cy="821920"/>
              </a:xfrm>
              <a:custGeom>
                <a:avLst/>
                <a:gdLst/>
                <a:ahLst/>
                <a:cxnLst/>
                <a:rect l="l" t="t" r="r" b="b"/>
                <a:pathLst>
                  <a:path w="1518308" h="1460500">
                    <a:moveTo>
                      <a:pt x="514198" y="149968"/>
                    </a:moveTo>
                    <a:lnTo>
                      <a:pt x="655303" y="357193"/>
                    </a:lnTo>
                    <a:lnTo>
                      <a:pt x="715168" y="127591"/>
                    </a:lnTo>
                    <a:lnTo>
                      <a:pt x="800702" y="248273"/>
                    </a:lnTo>
                    <a:lnTo>
                      <a:pt x="858893" y="168484"/>
                    </a:lnTo>
                    <a:lnTo>
                      <a:pt x="875872" y="237417"/>
                    </a:lnTo>
                    <a:lnTo>
                      <a:pt x="1057845" y="0"/>
                    </a:lnTo>
                    <a:lnTo>
                      <a:pt x="1045615" y="266602"/>
                    </a:lnTo>
                    <a:lnTo>
                      <a:pt x="1198139" y="174808"/>
                    </a:lnTo>
                    <a:lnTo>
                      <a:pt x="1132550" y="321322"/>
                    </a:lnTo>
                    <a:lnTo>
                      <a:pt x="1275365" y="214477"/>
                    </a:lnTo>
                    <a:lnTo>
                      <a:pt x="1165354" y="441666"/>
                    </a:lnTo>
                    <a:lnTo>
                      <a:pt x="1276048" y="444063"/>
                    </a:lnTo>
                    <a:lnTo>
                      <a:pt x="1313041" y="433935"/>
                    </a:lnTo>
                    <a:lnTo>
                      <a:pt x="1301458" y="444613"/>
                    </a:lnTo>
                    <a:lnTo>
                      <a:pt x="1518308" y="449307"/>
                    </a:lnTo>
                    <a:lnTo>
                      <a:pt x="1221624" y="626545"/>
                    </a:lnTo>
                    <a:lnTo>
                      <a:pt x="1442976" y="719276"/>
                    </a:lnTo>
                    <a:lnTo>
                      <a:pt x="1281277" y="745941"/>
                    </a:lnTo>
                    <a:lnTo>
                      <a:pt x="1293147" y="763382"/>
                    </a:lnTo>
                    <a:lnTo>
                      <a:pt x="1165354" y="832350"/>
                    </a:lnTo>
                    <a:lnTo>
                      <a:pt x="1334190" y="1056970"/>
                    </a:lnTo>
                    <a:lnTo>
                      <a:pt x="1047702" y="970286"/>
                    </a:lnTo>
                    <a:lnTo>
                      <a:pt x="1063912" y="1132379"/>
                    </a:lnTo>
                    <a:lnTo>
                      <a:pt x="1077439" y="1181355"/>
                    </a:lnTo>
                    <a:lnTo>
                      <a:pt x="1068068" y="1173948"/>
                    </a:lnTo>
                    <a:lnTo>
                      <a:pt x="1068122" y="1174486"/>
                    </a:lnTo>
                    <a:lnTo>
                      <a:pt x="881368" y="1077457"/>
                    </a:lnTo>
                    <a:lnTo>
                      <a:pt x="842962" y="1274016"/>
                    </a:lnTo>
                    <a:lnTo>
                      <a:pt x="725311" y="1174485"/>
                    </a:lnTo>
                    <a:lnTo>
                      <a:pt x="646065" y="1332841"/>
                    </a:lnTo>
                    <a:lnTo>
                      <a:pt x="566752" y="1225535"/>
                    </a:lnTo>
                    <a:lnTo>
                      <a:pt x="390274" y="1460500"/>
                    </a:lnTo>
                    <a:cubicBezTo>
                      <a:pt x="387773" y="1384771"/>
                      <a:pt x="385203" y="1309041"/>
                      <a:pt x="382701" y="1233311"/>
                    </a:cubicBezTo>
                    <a:lnTo>
                      <a:pt x="144694" y="1205251"/>
                    </a:lnTo>
                    <a:lnTo>
                      <a:pt x="158877" y="1188225"/>
                    </a:lnTo>
                    <a:lnTo>
                      <a:pt x="125270" y="1208900"/>
                    </a:lnTo>
                    <a:cubicBezTo>
                      <a:pt x="148853" y="1142663"/>
                      <a:pt x="172378" y="1076403"/>
                      <a:pt x="195961" y="1010166"/>
                    </a:cubicBezTo>
                    <a:lnTo>
                      <a:pt x="0" y="905031"/>
                    </a:lnTo>
                    <a:lnTo>
                      <a:pt x="59870" y="872232"/>
                    </a:lnTo>
                    <a:lnTo>
                      <a:pt x="57808" y="870688"/>
                    </a:lnTo>
                    <a:lnTo>
                      <a:pt x="69889" y="866743"/>
                    </a:lnTo>
                    <a:lnTo>
                      <a:pt x="175817" y="808711"/>
                    </a:lnTo>
                    <a:lnTo>
                      <a:pt x="38711" y="586628"/>
                    </a:lnTo>
                    <a:lnTo>
                      <a:pt x="166189" y="594213"/>
                    </a:lnTo>
                    <a:lnTo>
                      <a:pt x="137053" y="559182"/>
                    </a:lnTo>
                    <a:lnTo>
                      <a:pt x="278784" y="543896"/>
                    </a:lnTo>
                    <a:lnTo>
                      <a:pt x="213025" y="344606"/>
                    </a:lnTo>
                    <a:lnTo>
                      <a:pt x="393112" y="393988"/>
                    </a:lnTo>
                    <a:lnTo>
                      <a:pt x="362214" y="245107"/>
                    </a:lnTo>
                    <a:lnTo>
                      <a:pt x="483595" y="327778"/>
                    </a:lnTo>
                    <a:close/>
                  </a:path>
                </a:pathLst>
              </a:custGeom>
              <a:solidFill>
                <a:srgbClr val="DB5520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800"/>
              </a:p>
            </p:txBody>
          </p:sp>
          <p:sp>
            <p:nvSpPr>
              <p:cNvPr id="54" name="TextBox 53"/>
              <p:cNvSpPr txBox="1"/>
              <p:nvPr/>
            </p:nvSpPr>
            <p:spPr>
              <a:xfrm>
                <a:off x="6756399" y="1266108"/>
                <a:ext cx="1638301" cy="6465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ct val="90000"/>
                  </a:lnSpc>
                </a:pPr>
                <a:r>
                  <a:rPr lang="en-US" sz="1600" spc="-50">
                    <a:solidFill>
                      <a:srgbClr val="87B87D"/>
                    </a:solidFill>
                  </a:rPr>
                  <a:t>Original Development Path</a:t>
                </a:r>
              </a:p>
            </p:txBody>
          </p:sp>
          <p:sp>
            <p:nvSpPr>
              <p:cNvPr id="57" name="Up Arrow 56"/>
              <p:cNvSpPr/>
              <p:nvPr/>
            </p:nvSpPr>
            <p:spPr>
              <a:xfrm rot="5400000">
                <a:off x="5829300" y="1409700"/>
                <a:ext cx="101599" cy="5638800"/>
              </a:xfrm>
              <a:prstGeom prst="upArrow">
                <a:avLst/>
              </a:prstGeom>
              <a:solidFill>
                <a:srgbClr val="5A89AF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800"/>
              </a:p>
            </p:txBody>
          </p:sp>
          <p:sp>
            <p:nvSpPr>
              <p:cNvPr id="59" name="TextBox 58"/>
              <p:cNvSpPr txBox="1"/>
              <p:nvPr/>
            </p:nvSpPr>
            <p:spPr>
              <a:xfrm>
                <a:off x="3111498" y="4237909"/>
                <a:ext cx="5588002" cy="29172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ct val="90000"/>
                  </a:lnSpc>
                </a:pPr>
                <a:r>
                  <a:rPr lang="en-US" sz="1800">
                    <a:solidFill>
                      <a:srgbClr val="5A89AF"/>
                    </a:solidFill>
                  </a:rPr>
                  <a:t>Time</a:t>
                </a:r>
              </a:p>
            </p:txBody>
          </p:sp>
          <p:sp>
            <p:nvSpPr>
              <p:cNvPr id="56" name="Up Arrow 55"/>
              <p:cNvSpPr/>
              <p:nvPr/>
            </p:nvSpPr>
            <p:spPr>
              <a:xfrm>
                <a:off x="3022600" y="1266108"/>
                <a:ext cx="127000" cy="2975692"/>
              </a:xfrm>
              <a:prstGeom prst="upArrow">
                <a:avLst/>
              </a:prstGeom>
              <a:solidFill>
                <a:srgbClr val="5A89AF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800"/>
              </a:p>
            </p:txBody>
          </p:sp>
          <p:sp>
            <p:nvSpPr>
              <p:cNvPr id="17" name="TextBox 16"/>
              <p:cNvSpPr txBox="1"/>
              <p:nvPr/>
            </p:nvSpPr>
            <p:spPr>
              <a:xfrm>
                <a:off x="7061199" y="2929808"/>
                <a:ext cx="1638301" cy="50460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ct val="90000"/>
                  </a:lnSpc>
                </a:pPr>
                <a:r>
                  <a:rPr lang="en-US" sz="1800" spc="-50">
                    <a:solidFill>
                      <a:srgbClr val="87B87D"/>
                    </a:solidFill>
                  </a:rPr>
                  <a:t>post </a:t>
                </a:r>
              </a:p>
              <a:p>
                <a:pPr algn="ctr">
                  <a:lnSpc>
                    <a:spcPct val="90000"/>
                  </a:lnSpc>
                </a:pPr>
                <a:r>
                  <a:rPr lang="en-US" sz="1800" spc="-50">
                    <a:solidFill>
                      <a:srgbClr val="87B87D"/>
                    </a:solidFill>
                  </a:rPr>
                  <a:t>disaster trend</a:t>
                </a:r>
              </a:p>
            </p:txBody>
          </p:sp>
        </p:grpSp>
      </p:grpSp>
      <p:sp>
        <p:nvSpPr>
          <p:cNvPr id="19" name="Title 1"/>
          <p:cNvSpPr txBox="1">
            <a:spLocks/>
          </p:cNvSpPr>
          <p:nvPr/>
        </p:nvSpPr>
        <p:spPr>
          <a:xfrm>
            <a:off x="661675" y="838200"/>
            <a:ext cx="8229600" cy="53102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2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 smtClean="0">
                <a:solidFill>
                  <a:srgbClr val="C00000"/>
                </a:solidFill>
              </a:rPr>
              <a:t>Disasters greatly disrupt development</a:t>
            </a:r>
            <a:endParaRPr lang="en-US" b="1" dirty="0">
              <a:solidFill>
                <a:srgbClr val="C00000"/>
              </a:solidFill>
            </a:endParaRPr>
          </a:p>
        </p:txBody>
      </p:sp>
      <p:sp>
        <p:nvSpPr>
          <p:cNvPr id="22" name="Title 1"/>
          <p:cNvSpPr txBox="1">
            <a:spLocks/>
          </p:cNvSpPr>
          <p:nvPr/>
        </p:nvSpPr>
        <p:spPr>
          <a:xfrm>
            <a:off x="814075" y="0"/>
            <a:ext cx="8229600" cy="7921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Overview of Disaster impact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63178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905000"/>
          </a:xfrm>
        </p:spPr>
        <p:txBody>
          <a:bodyPr>
            <a:noAutofit/>
          </a:bodyPr>
          <a:lstStyle/>
          <a:p>
            <a:pPr marL="342900" indent="-342900">
              <a:buFont typeface="Wingdings" pitchFamily="2" charset="2"/>
              <a:buChar char="v"/>
            </a:pP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More than 200 people 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have reportedly died and more than 14,000 affected by landslide incidents 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on 21 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and 22 July 2024 in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Gofa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Zone, South Ethiopia 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Region;</a:t>
            </a:r>
            <a:br>
              <a:rPr lang="en-US" sz="2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Over the past three years, 3.3 million livestock have perished, approximately worth 3.3 billion birr due to climate-related humanitarian crises happened for three (2021-2023) 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Years In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Borena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Oromia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Region.</a:t>
            </a:r>
            <a:endParaRPr lang="en-US" sz="2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Death Toll From Ethiopia Landslide Climbs to 229 - Business Today Keny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950164"/>
            <a:ext cx="5334000" cy="49078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The Humanitarian Emergency Crisis In Borena And Climate Chang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399" y="3512585"/>
            <a:ext cx="4054867" cy="3381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agayya rain failed, the Ellas dried up and Bona strikes again | UNICEF ...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35" t="23666" r="8500"/>
          <a:stretch/>
        </p:blipFill>
        <p:spPr bwMode="auto">
          <a:xfrm>
            <a:off x="5334000" y="1950164"/>
            <a:ext cx="3810000" cy="22975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861650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6248400" cy="609600"/>
          </a:xfrm>
        </p:spPr>
        <p:txBody>
          <a:bodyPr>
            <a:normAutofit fontScale="90000"/>
          </a:bodyPr>
          <a:lstStyle/>
          <a:p>
            <a:r>
              <a:rPr lang="en-US" dirty="0" err="1" smtClean="0"/>
              <a:t>Cont</a:t>
            </a:r>
            <a:r>
              <a:rPr lang="en-US" dirty="0" smtClean="0"/>
              <a:t>…</a:t>
            </a:r>
            <a:endParaRPr lang="en-US" dirty="0"/>
          </a:p>
        </p:txBody>
      </p:sp>
      <p:pic>
        <p:nvPicPr>
          <p:cNvPr id="1026" name="Picture 2" descr="C:\Users\25191\Pictures\Screenshots\Screenshot 2024-10-27 20385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62001"/>
            <a:ext cx="9144000" cy="5257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ZoneTexte 17">
            <a:extLst>
              <a:ext uri="{FF2B5EF4-FFF2-40B4-BE49-F238E27FC236}">
                <a16:creationId xmlns:a16="http://schemas.microsoft.com/office/drawing/2014/main" xmlns="" id="{39582F53-F563-721B-049C-CEB95A18241B}"/>
              </a:ext>
            </a:extLst>
          </p:cNvPr>
          <p:cNvSpPr txBox="1"/>
          <p:nvPr/>
        </p:nvSpPr>
        <p:spPr>
          <a:xfrm>
            <a:off x="3886200" y="6169223"/>
            <a:ext cx="3988193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CH" sz="1400" dirty="0"/>
              <a:t>Source: CRED (2024).</a:t>
            </a:r>
            <a:r>
              <a:rPr lang="en-US" sz="1400" dirty="0"/>
              <a:t> 2023 Disasters in Numbers</a:t>
            </a:r>
            <a:endParaRPr lang="fr-CH" sz="1400" dirty="0"/>
          </a:p>
        </p:txBody>
      </p:sp>
    </p:spTree>
    <p:extLst>
      <p:ext uri="{BB962C8B-B14F-4D97-AF65-F5344CB8AC3E}">
        <p14:creationId xmlns:p14="http://schemas.microsoft.com/office/powerpoint/2010/main" val="1980473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071" y="26505"/>
            <a:ext cx="9067800" cy="811696"/>
          </a:xfrm>
        </p:spPr>
        <p:txBody>
          <a:bodyPr>
            <a:normAutofit/>
          </a:bodyPr>
          <a:lstStyle/>
          <a:p>
            <a:pPr algn="l"/>
            <a:r>
              <a:rPr lang="en-US" sz="3600" dirty="0"/>
              <a:t>Rationale for investing in </a:t>
            </a:r>
            <a:r>
              <a:rPr lang="en-US" sz="3600" dirty="0" smtClean="0"/>
              <a:t>Disaster Statistics </a:t>
            </a:r>
            <a:endParaRPr lang="en-US" sz="3600" dirty="0"/>
          </a:p>
        </p:txBody>
      </p:sp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450671B6-58C3-C296-E1D1-7B31299914F9}"/>
              </a:ext>
            </a:extLst>
          </p:cNvPr>
          <p:cNvSpPr txBox="1"/>
          <p:nvPr/>
        </p:nvSpPr>
        <p:spPr>
          <a:xfrm>
            <a:off x="0" y="2248656"/>
            <a:ext cx="2876768" cy="2677656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b="0" i="0" dirty="0">
                <a:solidFill>
                  <a:srgbClr val="454545"/>
                </a:solidFill>
                <a:effectLst/>
                <a:highlight>
                  <a:srgbClr val="FFFFFF"/>
                </a:highlight>
                <a:latin typeface="Roboto" panose="02000000000000000000" pitchFamily="2" charset="0"/>
              </a:rPr>
              <a:t>“ Data is the fuel that powers progress across all Sustainable Development Goals” </a:t>
            </a:r>
            <a:endParaRPr lang="x-none" sz="2800" dirty="0"/>
          </a:p>
        </p:txBody>
      </p:sp>
      <p:graphicFrame>
        <p:nvGraphicFramePr>
          <p:cNvPr id="5" name="Diagram 4">
            <a:extLst>
              <a:ext uri="{FF2B5EF4-FFF2-40B4-BE49-F238E27FC236}">
                <a16:creationId xmlns="" xmlns:a16="http://schemas.microsoft.com/office/drawing/2014/main" id="{EAA1BBD5-3717-1A83-D03A-022EB03EF47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75057482"/>
              </p:ext>
            </p:extLst>
          </p:nvPr>
        </p:nvGraphicFramePr>
        <p:xfrm>
          <a:off x="2971802" y="1180094"/>
          <a:ext cx="8038663" cy="565940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077676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533400"/>
          </a:xfrm>
        </p:spPr>
        <p:txBody>
          <a:bodyPr>
            <a:normAutofit fontScale="90000"/>
          </a:bodyPr>
          <a:lstStyle/>
          <a:p>
            <a:r>
              <a:rPr lang="en-US" dirty="0"/>
              <a:t>Challenges in Disaster Related </a:t>
            </a:r>
            <a:r>
              <a:rPr lang="en-US" dirty="0" smtClean="0"/>
              <a:t>Statistics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1" y="533400"/>
            <a:ext cx="5248275" cy="6248400"/>
          </a:xfrm>
        </p:spPr>
        <p:txBody>
          <a:bodyPr>
            <a:normAutofit/>
          </a:bodyPr>
          <a:lstStyle/>
          <a:p>
            <a:pPr>
              <a:buBlip>
                <a:blip r:embed="rId3"/>
              </a:buBlip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lack of political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prioritization (commitment)</a:t>
            </a:r>
          </a:p>
          <a:p>
            <a:pPr>
              <a:buBlip>
                <a:blip r:embed="rId3"/>
              </a:buBlip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nsufficient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funding, </a:t>
            </a: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Blip>
                <a:blip r:embed="rId3"/>
              </a:buBlip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Fragmented efforts,</a:t>
            </a:r>
          </a:p>
          <a:p>
            <a:pPr>
              <a:buBlip>
                <a:blip r:embed="rId3"/>
              </a:buBlip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Lack of Mainstreaming and Capacity gap</a:t>
            </a:r>
          </a:p>
          <a:p>
            <a:pPr>
              <a:buBlip>
                <a:blip r:embed="rId3"/>
              </a:buBlip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Lack of strong and common data collection, sharing and Analysis system (Application)</a:t>
            </a:r>
          </a:p>
          <a:p>
            <a:pPr>
              <a:buBlip>
                <a:blip r:embed="rId3"/>
              </a:buBlip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Unclear threshold, disaggregation and standardization,</a:t>
            </a:r>
          </a:p>
          <a:p>
            <a:pPr>
              <a:buBlip>
                <a:blip r:embed="rId3"/>
              </a:buBlip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Lack of clarity in roles and responsibilities</a:t>
            </a:r>
          </a:p>
          <a:p>
            <a:pPr>
              <a:buBlip>
                <a:blip r:embed="rId3"/>
              </a:buBlip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Weak communication</a:t>
            </a:r>
          </a:p>
          <a:p>
            <a:pPr>
              <a:buBlip>
                <a:blip r:embed="rId3"/>
              </a:buBlip>
            </a:pP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Blip>
                <a:blip r:embed="rId3"/>
              </a:buBlip>
            </a:pP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Image result for Challenge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48275" y="3676650"/>
            <a:ext cx="3819525" cy="3181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32344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38200"/>
          </a:xfrm>
        </p:spPr>
        <p:txBody>
          <a:bodyPr>
            <a:noAutofit/>
          </a:bodyPr>
          <a:lstStyle/>
          <a:p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Recommendations for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unlocking the Producers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and Users of Disaster Related Statistics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762000"/>
            <a:ext cx="6049222" cy="6096000"/>
          </a:xfrm>
        </p:spPr>
        <p:txBody>
          <a:bodyPr>
            <a:noAutofit/>
          </a:bodyPr>
          <a:lstStyle/>
          <a:p>
            <a:pPr>
              <a:lnSpc>
                <a:spcPct val="130000"/>
              </a:lnSpc>
              <a:spcBef>
                <a:spcPts val="600"/>
              </a:spcBef>
              <a:buBlip>
                <a:blip r:embed="rId3"/>
              </a:buBlip>
            </a:pP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Infrastructure: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Innovative approaches to data production and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use</a:t>
            </a:r>
          </a:p>
          <a:p>
            <a:pPr>
              <a:lnSpc>
                <a:spcPct val="130000"/>
              </a:lnSpc>
              <a:spcBef>
                <a:spcPts val="600"/>
              </a:spcBef>
              <a:buClr>
                <a:srgbClr val="00B0F0"/>
              </a:buClr>
              <a:buFont typeface="Wingdings" pitchFamily="2" charset="2"/>
              <a:buChar char="ü"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Engage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new technologies (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Server, gadgets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) to gain access to new sources of data and to automate where possible data entry, sharing and analysis. </a:t>
            </a: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30000"/>
              </a:lnSpc>
              <a:spcBef>
                <a:spcPts val="600"/>
              </a:spcBef>
              <a:buClr>
                <a:srgbClr val="00B0F0"/>
              </a:buClr>
              <a:buFont typeface="Wingdings" pitchFamily="2" charset="2"/>
              <a:buChar char="ü"/>
            </a:pP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Raise awareness of and support capacity to use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disaster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related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data for planning </a:t>
            </a: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30000"/>
              </a:lnSpc>
              <a:spcBef>
                <a:spcPts val="600"/>
              </a:spcBef>
              <a:buClr>
                <a:srgbClr val="00B0F0"/>
              </a:buClr>
              <a:buBlip>
                <a:blip r:embed="rId3"/>
              </a:buBlip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Improving disaggregated data for inclusive risk management</a:t>
            </a: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30000"/>
              </a:lnSpc>
              <a:spcBef>
                <a:spcPts val="600"/>
              </a:spcBef>
              <a:buClr>
                <a:srgbClr val="00B0F0"/>
              </a:buClr>
              <a:buFont typeface="Wingdings" pitchFamily="2" charset="2"/>
              <a:buChar char="ü"/>
            </a:pPr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30000"/>
              </a:lnSpc>
              <a:spcBef>
                <a:spcPts val="600"/>
              </a:spcBef>
              <a:buClr>
                <a:srgbClr val="00B0F0"/>
              </a:buClr>
              <a:buFont typeface="Wingdings" pitchFamily="2" charset="2"/>
              <a:buChar char="ü"/>
            </a:pPr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Diagram 3">
            <a:extLst>
              <a:ext uri="{FF2B5EF4-FFF2-40B4-BE49-F238E27FC236}">
                <a16:creationId xmlns="" xmlns:a16="http://schemas.microsoft.com/office/drawing/2014/main" id="{FE7D2897-CABD-3E01-49E6-8BFB81784AB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21206033"/>
              </p:ext>
            </p:extLst>
          </p:nvPr>
        </p:nvGraphicFramePr>
        <p:xfrm>
          <a:off x="6035367" y="762000"/>
          <a:ext cx="3108633" cy="2209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A6B6706C-544B-A3BC-3AD8-105822A53352}"/>
              </a:ext>
            </a:extLst>
          </p:cNvPr>
          <p:cNvPicPr>
            <a:picLocks noChangeAspect="1"/>
          </p:cNvPicPr>
          <p:nvPr/>
        </p:nvPicPr>
        <p:blipFill rotWithShape="1">
          <a:blip r:embed="rId9"/>
          <a:srcRect l="5740" r="14329"/>
          <a:stretch/>
        </p:blipFill>
        <p:spPr>
          <a:xfrm>
            <a:off x="6049222" y="3015898"/>
            <a:ext cx="3094778" cy="3080102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204C4E9B-A503-8B24-4BDF-E0F1EDA76023}"/>
              </a:ext>
            </a:extLst>
          </p:cNvPr>
          <p:cNvSpPr txBox="1"/>
          <p:nvPr/>
        </p:nvSpPr>
        <p:spPr>
          <a:xfrm>
            <a:off x="6324600" y="5996609"/>
            <a:ext cx="2819400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dirty="0"/>
              <a:t>Source:</a:t>
            </a:r>
          </a:p>
          <a:p>
            <a:r>
              <a:rPr lang="en-US" sz="1100" dirty="0"/>
              <a:t>Global partnership for sustainable development data</a:t>
            </a:r>
            <a:endParaRPr lang="x-none" sz="1100" dirty="0"/>
          </a:p>
        </p:txBody>
      </p:sp>
    </p:spTree>
    <p:extLst>
      <p:ext uri="{BB962C8B-B14F-4D97-AF65-F5344CB8AC3E}">
        <p14:creationId xmlns:p14="http://schemas.microsoft.com/office/powerpoint/2010/main" val="3767963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457200"/>
          </a:xfrm>
        </p:spPr>
        <p:txBody>
          <a:bodyPr>
            <a:normAutofit fontScale="90000"/>
          </a:bodyPr>
          <a:lstStyle/>
          <a:p>
            <a:r>
              <a:rPr lang="en-US" dirty="0" err="1" smtClean="0"/>
              <a:t>Cont</a:t>
            </a:r>
            <a:r>
              <a:rPr lang="en-US" dirty="0" smtClean="0"/>
              <a:t>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304800"/>
            <a:ext cx="6781800" cy="6477000"/>
          </a:xfrm>
        </p:spPr>
        <p:txBody>
          <a:bodyPr>
            <a:noAutofit/>
          </a:bodyPr>
          <a:lstStyle/>
          <a:p>
            <a:pPr>
              <a:buBlip>
                <a:blip r:embed="rId3"/>
              </a:buBlip>
            </a:pPr>
            <a:r>
              <a:rPr lang="en-US" sz="2200" b="1" dirty="0">
                <a:latin typeface="Times New Roman" pitchFamily="18" charset="0"/>
                <a:cs typeface="Times New Roman" pitchFamily="18" charset="0"/>
              </a:rPr>
              <a:t>Legal frameworks: 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Assess the 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national &amp; Regional 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commitments and international agendas with operational vehicles and strengthen and/or 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establish</a:t>
            </a:r>
          </a:p>
          <a:p>
            <a:pPr>
              <a:buClr>
                <a:srgbClr val="00B050"/>
              </a:buClr>
              <a:buFont typeface="Wingdings" pitchFamily="2" charset="2"/>
              <a:buChar char="q"/>
            </a:pP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Sendai Framework for Disaster Risk Reduction (</a:t>
            </a:r>
            <a:r>
              <a:rPr lang="en-US" sz="2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Target E- National DRR Strategy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)</a:t>
            </a:r>
            <a:endParaRPr lang="en-US" sz="2200" dirty="0">
              <a:latin typeface="Times New Roman" pitchFamily="18" charset="0"/>
              <a:cs typeface="Times New Roman" pitchFamily="18" charset="0"/>
            </a:endParaRPr>
          </a:p>
          <a:p>
            <a:pPr>
              <a:buClr>
                <a:srgbClr val="00B050"/>
              </a:buClr>
              <a:buFont typeface="Wingdings" pitchFamily="2" charset="2"/>
              <a:buChar char="q"/>
            </a:pP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2030 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Agenda for Sustainable 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Development (National SDG Targets)</a:t>
            </a:r>
          </a:p>
          <a:p>
            <a:pPr>
              <a:buClr>
                <a:srgbClr val="00B050"/>
              </a:buClr>
              <a:buFont typeface="Wingdings" pitchFamily="2" charset="2"/>
              <a:buChar char="q"/>
            </a:pP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Paris Agreement (</a:t>
            </a:r>
            <a:r>
              <a:rPr lang="en-US" sz="2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NDC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>
              <a:buClr>
                <a:srgbClr val="00B050"/>
              </a:buClr>
              <a:buFont typeface="Wingdings" pitchFamily="2" charset="2"/>
              <a:buChar char="q"/>
            </a:pP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Agenda 2063: The Africa We 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Want</a:t>
            </a:r>
            <a:endParaRPr lang="en-US" sz="2200" dirty="0">
              <a:latin typeface="Times New Roman" pitchFamily="18" charset="0"/>
              <a:cs typeface="Times New Roman" pitchFamily="18" charset="0"/>
            </a:endParaRPr>
          </a:p>
          <a:p>
            <a:pPr>
              <a:buClr>
                <a:srgbClr val="00B050"/>
              </a:buClr>
              <a:buFont typeface="Wingdings" pitchFamily="2" charset="2"/>
              <a:buChar char="q"/>
            </a:pPr>
            <a:r>
              <a:rPr lang="en-GB" sz="2200" dirty="0">
                <a:latin typeface="Times New Roman" pitchFamily="18" charset="0"/>
                <a:cs typeface="Times New Roman" pitchFamily="18" charset="0"/>
              </a:rPr>
              <a:t>Improving</a:t>
            </a:r>
            <a:r>
              <a:rPr lang="en-GB" sz="2200" b="1" dirty="0">
                <a:latin typeface="Times New Roman" pitchFamily="18" charset="0"/>
                <a:cs typeface="Times New Roman" pitchFamily="18" charset="0"/>
              </a:rPr>
              <a:t> INFF-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 national sustainable development plans and strategies per AAA (Finance for Development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), and </a:t>
            </a:r>
          </a:p>
          <a:p>
            <a:pPr>
              <a:buClr>
                <a:srgbClr val="00B050"/>
              </a:buClr>
              <a:buFont typeface="Wingdings" pitchFamily="2" charset="2"/>
              <a:buChar char="q"/>
            </a:pP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Developing Disaster 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Related 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statistics Frameworks, 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strategies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and sharing mechanisms</a:t>
            </a:r>
          </a:p>
          <a:p>
            <a:pPr>
              <a:lnSpc>
                <a:spcPct val="130000"/>
              </a:lnSpc>
              <a:spcBef>
                <a:spcPts val="600"/>
              </a:spcBef>
              <a:buBlip>
                <a:blip r:embed="rId3"/>
              </a:buBlip>
            </a:pPr>
            <a:r>
              <a:rPr lang="en-US" sz="2200" b="1" dirty="0">
                <a:latin typeface="Times New Roman" pitchFamily="18" charset="0"/>
                <a:cs typeface="Times New Roman" pitchFamily="18" charset="0"/>
              </a:rPr>
              <a:t>Finance: 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For disaster data Financing</a:t>
            </a:r>
          </a:p>
          <a:p>
            <a:pPr>
              <a:lnSpc>
                <a:spcPct val="130000"/>
              </a:lnSpc>
              <a:spcBef>
                <a:spcPts val="600"/>
              </a:spcBef>
              <a:buClr>
                <a:srgbClr val="7030A0"/>
              </a:buClr>
              <a:buFont typeface="Wingdings" pitchFamily="2" charset="2"/>
              <a:buChar char="Ø"/>
            </a:pPr>
            <a:r>
              <a:rPr lang="en-GB" sz="2200" dirty="0">
                <a:latin typeface="Times New Roman" pitchFamily="18" charset="0"/>
                <a:cs typeface="Times New Roman" pitchFamily="18" charset="0"/>
              </a:rPr>
              <a:t>Financial information management system (budget tagging) for Disaster related data </a:t>
            </a:r>
            <a:endParaRPr lang="en-GB" sz="2200" b="1" dirty="0">
              <a:latin typeface="Times New Roman" pitchFamily="18" charset="0"/>
              <a:cs typeface="Times New Roman" pitchFamily="18" charset="0"/>
            </a:endParaRPr>
          </a:p>
          <a:p>
            <a:endParaRPr lang="en-US" sz="2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Sendai Framework for Disaster Risk Reduction 2015-30 - Public Health Notes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96" t="8205" r="9022"/>
          <a:stretch/>
        </p:blipFill>
        <p:spPr bwMode="auto">
          <a:xfrm>
            <a:off x="6781800" y="571099"/>
            <a:ext cx="2362200" cy="27279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25191\Pictures\Screenshots\Screenshot 2024-10-28 054711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800" y="3276600"/>
            <a:ext cx="2350671" cy="3019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027945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F7FAA669900FB41B76C519AE0F03944" ma:contentTypeVersion="15" ma:contentTypeDescription="Create a new document." ma:contentTypeScope="" ma:versionID="61d288eb4e61aeb93767d00cbf4c5d2a">
  <xsd:schema xmlns:xsd="http://www.w3.org/2001/XMLSchema" xmlns:xs="http://www.w3.org/2001/XMLSchema" xmlns:p="http://schemas.microsoft.com/office/2006/metadata/properties" xmlns:ns2="0ecef0bd-f14b-44b6-8916-abe0d944b78a" xmlns:ns3="56e73885-27a4-46b9-ae99-6a668a746662" targetNamespace="http://schemas.microsoft.com/office/2006/metadata/properties" ma:root="true" ma:fieldsID="5d40d88f86575cdf6a0673486a5ce275" ns2:_="" ns3:_="">
    <xsd:import namespace="0ecef0bd-f14b-44b6-8916-abe0d944b78a"/>
    <xsd:import namespace="56e73885-27a4-46b9-ae99-6a668a746662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ecef0bd-f14b-44b6-8916-abe0d944b78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DateTaken" ma:index="14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7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9" nillable="true" ma:taxonomy="true" ma:internalName="lcf76f155ced4ddcb4097134ff3c332f" ma:taxonomyFieldName="MediaServiceImageTags" ma:displayName="Image Tags" ma:readOnly="false" ma:fieldId="{5cf76f15-5ced-4ddc-b409-7134ff3c332f}" ma:taxonomyMulti="true" ma:sspId="78175662-8596-484a-92c7-351d01561e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2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22" nillable="true" ma:displayName="Location" ma:indexed="true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6e73885-27a4-46b9-ae99-6a668a746662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0" nillable="true" ma:displayName="Taxonomy Catch All Column" ma:hidden="true" ma:list="{3d6de6e5-bbf5-440a-a705-a6027a18da26}" ma:internalName="TaxCatchAll" ma:showField="CatchAllData" ma:web="56e73885-27a4-46b9-ae99-6a668a74666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56e73885-27a4-46b9-ae99-6a668a746662" xsi:nil="true"/>
    <lcf76f155ced4ddcb4097134ff3c332f xmlns="0ecef0bd-f14b-44b6-8916-abe0d944b78a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C94BD20B-252F-4CFD-9C7A-400276A810A2}"/>
</file>

<file path=customXml/itemProps2.xml><?xml version="1.0" encoding="utf-8"?>
<ds:datastoreItem xmlns:ds="http://schemas.openxmlformats.org/officeDocument/2006/customXml" ds:itemID="{0E4B5740-4D6D-4C9F-9872-F31FBC849E92}"/>
</file>

<file path=customXml/itemProps3.xml><?xml version="1.0" encoding="utf-8"?>
<ds:datastoreItem xmlns:ds="http://schemas.openxmlformats.org/officeDocument/2006/customXml" ds:itemID="{F1FD25CA-BE3C-4DC3-AF2E-23D947958B4F}"/>
</file>

<file path=docProps/app.xml><?xml version="1.0" encoding="utf-8"?>
<Properties xmlns="http://schemas.openxmlformats.org/officeDocument/2006/extended-properties" xmlns:vt="http://schemas.openxmlformats.org/officeDocument/2006/docPropsVTypes">
  <Template>Couture</Template>
  <TotalTime>2474</TotalTime>
  <Words>547</Words>
  <Application>Microsoft Office PowerPoint</Application>
  <PresentationFormat>On-screen Show (4:3)</PresentationFormat>
  <Paragraphs>86</Paragraphs>
  <Slides>12</Slides>
  <Notes>7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Office Theme</vt:lpstr>
      <vt:lpstr>PowerPoint Presentation</vt:lpstr>
      <vt:lpstr>Outline</vt:lpstr>
      <vt:lpstr>PowerPoint Presentation</vt:lpstr>
      <vt:lpstr>More than 200 people have reportedly died and more than 14,000 affected by landslide incidents on 21 and 22 July 2024 in Gofa Zone, South Ethiopia Region; Over the past three years, 3.3 million livestock have perished, approximately worth 3.3 billion birr due to climate-related humanitarian crises happened for three (2021-2023) Years In Borena, Oromia Region.</vt:lpstr>
      <vt:lpstr>Cont…</vt:lpstr>
      <vt:lpstr>Rationale for investing in Disaster Statistics </vt:lpstr>
      <vt:lpstr>Challenges in Disaster Related Statistics</vt:lpstr>
      <vt:lpstr>Recommendations for unlocking the Producers and Users of Disaster Related Statistics</vt:lpstr>
      <vt:lpstr>Cont…</vt:lpstr>
      <vt:lpstr>Cont…</vt:lpstr>
      <vt:lpstr>Cont…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Habtamu Farada</dc:creator>
  <cp:lastModifiedBy>Habtamu Farada</cp:lastModifiedBy>
  <cp:revision>81</cp:revision>
  <dcterms:created xsi:type="dcterms:W3CDTF">2024-10-23T06:59:42Z</dcterms:created>
  <dcterms:modified xsi:type="dcterms:W3CDTF">2024-10-28T18:11:09Z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0x010100BF7FAA669900FB41B76C519AE0F03944</vt:lpwstr>
  </property>
</Properties>
</file>