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76" r:id="rId2"/>
    <p:sldId id="257" r:id="rId3"/>
    <p:sldId id="287" r:id="rId4"/>
    <p:sldId id="277" r:id="rId5"/>
    <p:sldId id="278" r:id="rId6"/>
    <p:sldId id="283" r:id="rId7"/>
    <p:sldId id="267" r:id="rId8"/>
    <p:sldId id="258" r:id="rId9"/>
    <p:sldId id="279" r:id="rId10"/>
    <p:sldId id="281" r:id="rId11"/>
    <p:sldId id="262" r:id="rId12"/>
    <p:sldId id="264" r:id="rId13"/>
    <p:sldId id="263" r:id="rId14"/>
    <p:sldId id="265" r:id="rId15"/>
    <p:sldId id="266" r:id="rId16"/>
    <p:sldId id="269" r:id="rId17"/>
    <p:sldId id="282" r:id="rId18"/>
  </p:sldIdLst>
  <p:sldSz cx="9144000" cy="5143500" type="screen16x9"/>
  <p:notesSz cx="7010400" cy="9296400"/>
  <p:embeddedFontLst>
    <p:embeddedFont>
      <p:font typeface="Marcellus" panose="020B0604020202020204" charset="0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old" panose="00000800000000000000" charset="0"/>
      <p:regular r:id="rId25"/>
      <p:bold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2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r>
              <a:rPr lang="en-US" dirty="0"/>
              <a:t>• TGES 2025 represents a major statistical achievement—the most comprehensive survey foundation we've built to date
• Highlight the scale: 4,715 households gives us a nationally representative sample across all six agro-ecological zones of Mainland Tanzania
• 6,844 adults interviewed—both men and women 18 and older—ensuring we capture diverse perspectives across the country
• The 99.2% response rate is exceptional and critical to emphasize—this level of participation means our data is exceptionally robust and reliable, not subject to significant non-response bias
• Complete geographic coverage across all six agro-ecological zones means we can make meaningful comparisons and understand regional variations
• This foundation sets us up to draw confident conclusions about agricultural practices, livelihoods, and conditions across Tanzania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E9CAE-A253-0784-7E55-83AFF972C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DD572-C379-725E-3804-188EEDF9FF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17B98E-3899-4409-F574-D8C5D3926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r>
              <a:rPr lang="en-US" dirty="0"/>
              <a:t>• TGES 2025 represents a major statistical achievement—the most comprehensive survey foundation we've built to date
• Highlight the scale: 4,715 households gives us a nationally representative sample across all six agro-ecological zones of Mainland Tanzania
• 6,844 adults interviewed—both men and women 18 and older—ensuring we capture diverse perspectives across the country
• The 99.2% response rate is exceptional and critical to emphasize—this level of participation means our data is exceptionally robust and reliable, not subject to significant non-response bias
• Complete geographic coverage across all six agro-ecological zones means we can make meaningful comparisons and understand regional variations
• This foundation sets us up to draw confident conclusions about agricultural practices, livelihoods, and conditions across Tanzania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44A8A-917B-733C-2E2F-003F87475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09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bs.go.tz/uploads/statistics/documents/en-1778230114-Trifold%20Tanzania%20Gender%20and%20Environment%20Survey%202025.pdf" TargetMode="External"/><Relationship Id="rId4" Type="http://schemas.openxmlformats.org/officeDocument/2006/relationships/hyperlink" Target="https://www.nbs.go.tz/uploads/statistics/documents/en-1778219009-Tanzania%20Gender%20and%20Environment%20Survey%202025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07" y="116974"/>
            <a:ext cx="5298446" cy="36427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06" y="3838644"/>
            <a:ext cx="5786963" cy="32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9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Tanzania Gender and Environment Survey 2025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5794553" y="117805"/>
            <a:ext cx="3271242" cy="2168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7000"/>
              </a:lnSpc>
              <a:spcAft>
                <a:spcPts val="450"/>
              </a:spcAft>
            </a:pPr>
            <a:r>
              <a:rPr lang="en-US" sz="1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first </a:t>
            </a:r>
            <a:r>
              <a:rPr 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comprehensive national household-based survey on gender and environment in Tanzania Mainland and </a:t>
            </a:r>
            <a:r>
              <a:rPr lang="en-US" sz="1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second </a:t>
            </a:r>
            <a:r>
              <a:rPr 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Africa after Senegal.</a:t>
            </a:r>
          </a:p>
          <a:p>
            <a:pPr algn="ctr">
              <a:lnSpc>
                <a:spcPct val="87000"/>
              </a:lnSpc>
              <a:spcAft>
                <a:spcPts val="450"/>
              </a:spcAft>
            </a:pPr>
            <a:endParaRPr lang="en-GB" sz="195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algn="ctr">
              <a:lnSpc>
                <a:spcPct val="87000"/>
              </a:lnSpc>
              <a:spcAft>
                <a:spcPts val="450"/>
              </a:spcAft>
            </a:pPr>
            <a:r>
              <a:rPr lang="en-GB" sz="1950" b="1" dirty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</a:t>
            </a:r>
            <a:r>
              <a:rPr lang="en-US" sz="1950" b="1" dirty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EY FINDINGS</a:t>
            </a:r>
          </a:p>
          <a:p>
            <a:pPr>
              <a:lnSpc>
                <a:spcPct val="87000"/>
              </a:lnSpc>
              <a:spcAft>
                <a:spcPts val="450"/>
              </a:spcAft>
            </a:pPr>
            <a:endParaRPr lang="en-GB" sz="1950" dirty="0"/>
          </a:p>
          <a:p>
            <a:pPr>
              <a:lnSpc>
                <a:spcPct val="87000"/>
              </a:lnSpc>
              <a:spcAft>
                <a:spcPts val="450"/>
              </a:spcAft>
            </a:pPr>
            <a:r>
              <a:rPr lang="en-US" sz="1200" b="1" dirty="0"/>
              <a:t>Presented by</a:t>
            </a:r>
            <a:br>
              <a:rPr lang="en-US" sz="1200" dirty="0"/>
            </a:br>
            <a:r>
              <a:rPr lang="en-US" sz="1200" b="1" dirty="0"/>
              <a:t>Philbert Mrema</a:t>
            </a:r>
            <a:br>
              <a:rPr lang="en-US" sz="1200" dirty="0"/>
            </a:br>
            <a:r>
              <a:rPr lang="en-US" sz="1200" dirty="0"/>
              <a:t>Coordinator of Gender Statistics</a:t>
            </a:r>
            <a:br>
              <a:rPr lang="en-US" sz="1200" dirty="0"/>
            </a:br>
            <a:r>
              <a:rPr lang="en-US" sz="1200" dirty="0"/>
              <a:t>National Bureau of Statistics, Tanzania</a:t>
            </a:r>
            <a:br>
              <a:rPr lang="en-US" sz="1200" dirty="0"/>
            </a:br>
            <a:endParaRPr lang="en-US" sz="1200" u="sng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13945-603D-4CC1-BA12-D18BB40A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70" y="4161525"/>
            <a:ext cx="846512" cy="874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A836B-4A38-4431-89F2-BE99C17B74C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76" y="4166163"/>
            <a:ext cx="994140" cy="874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F6379-C8A5-42A0-9B71-B2D1C9B77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349" y="4241685"/>
            <a:ext cx="2505204" cy="7144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20" y="530106"/>
            <a:ext cx="4823371" cy="397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Energy Access &amp; Clean Cooking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095" y="1010394"/>
            <a:ext cx="5093504" cy="295103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496119" y="4140772"/>
            <a:ext cx="4035996" cy="598959"/>
          </a:xfrm>
          <a:prstGeom prst="roundRect">
            <a:avLst>
              <a:gd name="adj" fmla="val 7456"/>
            </a:avLst>
          </a:prstGeom>
          <a:solidFill>
            <a:srgbClr val="FFFFF4"/>
          </a:solidFill>
          <a:ln w="9525">
            <a:solidFill>
              <a:srgbClr val="FFE0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11907" y="4256560"/>
            <a:ext cx="1528390" cy="198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Biomass Dependency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611908" y="4503019"/>
            <a:ext cx="3804419" cy="120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95000"/>
              </a:lnSpc>
            </a:pP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Over 80% 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of rural households use wood or charcoal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4611813" y="4140772"/>
            <a:ext cx="4036070" cy="598959"/>
          </a:xfrm>
          <a:prstGeom prst="roundRect">
            <a:avLst>
              <a:gd name="adj" fmla="val 7456"/>
            </a:avLst>
          </a:prstGeom>
          <a:solidFill>
            <a:srgbClr val="FFFFF4"/>
          </a:solidFill>
          <a:ln w="9525">
            <a:solidFill>
              <a:srgbClr val="FFE0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27601" y="4256560"/>
            <a:ext cx="1528390" cy="198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Clean Energy Gap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4727601" y="4503019"/>
            <a:ext cx="3804493" cy="120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95000"/>
              </a:lnSpc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LPG and solar adoption remains low outside urban centers</a:t>
            </a:r>
            <a:endParaRPr lang="en-US" sz="1050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5A1A47B0-09D5-4D09-823C-61CC3069FDF0}"/>
              </a:ext>
            </a:extLst>
          </p:cNvPr>
          <p:cNvSpPr/>
          <p:nvPr/>
        </p:nvSpPr>
        <p:spPr>
          <a:xfrm>
            <a:off x="456086" y="1009674"/>
            <a:ext cx="3494009" cy="31234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Majority rely on biomass fuels for cooking; </a:t>
            </a:r>
            <a:r>
              <a:rPr lang="en-US" sz="13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firewood (60.9%)</a:t>
            </a: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</a:t>
            </a:r>
            <a:r>
              <a:rPr lang="en-US" sz="1350" b="1" dirty="0">
                <a:solidFill>
                  <a:srgbClr val="67534F"/>
                </a:solidFill>
                <a:latin typeface="Montserrat Bold" pitchFamily="34" charset="0"/>
              </a:rPr>
              <a:t>charcoal (21.0%).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b="1" dirty="0">
              <a:solidFill>
                <a:srgbClr val="67534F"/>
              </a:solidFill>
              <a:latin typeface="Montserrat Bold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</a:rPr>
              <a:t>Firewood use: </a:t>
            </a:r>
            <a:r>
              <a:rPr lang="en-US" sz="1350" b="1" dirty="0">
                <a:solidFill>
                  <a:srgbClr val="67534F"/>
                </a:solidFill>
                <a:latin typeface="Montserrat Bold" pitchFamily="34" charset="0"/>
              </a:rPr>
              <a:t>81.0% rural vs. 13.6% urban</a:t>
            </a: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 energy for cooking reaches only </a:t>
            </a:r>
            <a:r>
              <a:rPr lang="en-US" sz="13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16.6% nationally</a:t>
            </a:r>
            <a:r>
              <a:rPr lang="en-US" sz="1350" b="1" dirty="0">
                <a:solidFill>
                  <a:srgbClr val="67534F"/>
                </a:solidFill>
                <a:latin typeface="Montserrat" pitchFamily="34" charset="0"/>
                <a:ea typeface="Montserrat Bold" pitchFamily="34" charset="-122"/>
                <a:cs typeface="Montserrat Bold" pitchFamily="34" charset="-120"/>
              </a:rPr>
              <a:t>; Only </a:t>
            </a:r>
            <a:r>
              <a:rPr lang="en-US" sz="1350" b="1" dirty="0">
                <a:solidFill>
                  <a:srgbClr val="67534F"/>
                </a:solidFill>
                <a:latin typeface="Montserrat Bold" pitchFamily="34" charset="0"/>
              </a:rPr>
              <a:t>5% women headed households vs. 11.7% male headed households.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b="1" dirty="0">
              <a:solidFill>
                <a:srgbClr val="67534F"/>
              </a:solidFill>
              <a:latin typeface="Montserrat Bold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Women and children face the greatest health risks from indoor air pollution.</a:t>
            </a:r>
            <a:endParaRPr lang="en-US" sz="1350" i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b="1" dirty="0">
              <a:solidFill>
                <a:srgbClr val="67534F"/>
              </a:solidFill>
              <a:latin typeface="Montserrat Bold" pitchFamily="34" charset="0"/>
            </a:endParaRPr>
          </a:p>
        </p:txBody>
      </p:sp>
      <p:sp>
        <p:nvSpPr>
          <p:cNvPr id="12" name="Shape 0">
            <a:extLst>
              <a:ext uri="{FF2B5EF4-FFF2-40B4-BE49-F238E27FC236}">
                <a16:creationId xmlns:a16="http://schemas.microsoft.com/office/drawing/2014/main" id="{27623EF0-515C-4EF0-806E-7ACF9397F81F}"/>
              </a:ext>
            </a:extLst>
          </p:cNvPr>
          <p:cNvSpPr/>
          <p:nvPr/>
        </p:nvSpPr>
        <p:spPr>
          <a:xfrm>
            <a:off x="432047" y="108275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0EFFBF58-285B-46E7-8BBA-0376B1717AD7}"/>
              </a:ext>
            </a:extLst>
          </p:cNvPr>
          <p:cNvSpPr/>
          <p:nvPr/>
        </p:nvSpPr>
        <p:spPr>
          <a:xfrm>
            <a:off x="524619" y="162418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8068" y="713011"/>
            <a:ext cx="4984031" cy="28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Natural Resources Underpin Rural Livelihoods</a:t>
            </a:r>
          </a:p>
        </p:txBody>
      </p:sp>
      <p:sp>
        <p:nvSpPr>
          <p:cNvPr id="3" name="Text 1"/>
          <p:cNvSpPr/>
          <p:nvPr/>
        </p:nvSpPr>
        <p:spPr>
          <a:xfrm>
            <a:off x="3651544" y="1150704"/>
            <a:ext cx="5492456" cy="112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About </a:t>
            </a:r>
            <a:r>
              <a:rPr lang="en-US" sz="120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70% of adults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are engaged in agriculture, and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70–75% of rural households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depend directly on natural resources</a:t>
            </a:r>
            <a:b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their livelihoods; making sustainable environmental </a:t>
            </a:r>
            <a:b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management essential.</a:t>
            </a: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 rotWithShape="1">
          <a:blip r:embed="rId3"/>
          <a:srcRect t="7270" b="8901"/>
          <a:stretch/>
        </p:blipFill>
        <p:spPr>
          <a:xfrm>
            <a:off x="3672601" y="2412334"/>
            <a:ext cx="5166859" cy="2436395"/>
          </a:xfrm>
          <a:prstGeom prst="rect">
            <a:avLst/>
          </a:prstGeom>
        </p:spPr>
      </p:pic>
      <p:sp>
        <p:nvSpPr>
          <p:cNvPr id="5" name="Shape 0">
            <a:extLst>
              <a:ext uri="{FF2B5EF4-FFF2-40B4-BE49-F238E27FC236}">
                <a16:creationId xmlns:a16="http://schemas.microsoft.com/office/drawing/2014/main" id="{6E130F50-5F58-461F-B3E1-2CA71A879C18}"/>
              </a:ext>
            </a:extLst>
          </p:cNvPr>
          <p:cNvSpPr/>
          <p:nvPr/>
        </p:nvSpPr>
        <p:spPr>
          <a:xfrm>
            <a:off x="3471922" y="66160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A157E413-034E-4EDB-AE70-47FF6C9085C8}"/>
              </a:ext>
            </a:extLst>
          </p:cNvPr>
          <p:cNvSpPr/>
          <p:nvPr/>
        </p:nvSpPr>
        <p:spPr>
          <a:xfrm>
            <a:off x="3564494" y="120303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52597A02-6461-4ECB-9E1A-2A4816674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6004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2048" y="683940"/>
            <a:ext cx="8279904" cy="11534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Women Underrepresented in Environmental Governance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432048" y="2145953"/>
            <a:ext cx="8279904" cy="4012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Despite their deep dependence on natural resources, women remain largely excluded from the decisions that shape environmental management.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320948" y="2720727"/>
            <a:ext cx="4173959" cy="1738833"/>
          </a:xfrm>
          <a:prstGeom prst="roundRect">
            <a:avLst>
              <a:gd name="adj" fmla="val 6389"/>
            </a:avLst>
          </a:prstGeom>
          <a:solidFill>
            <a:srgbClr val="FF954F">
              <a:alpha val="9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475208" y="2874987"/>
            <a:ext cx="2917775" cy="28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Committee Participation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475208" y="3248174"/>
            <a:ext cx="4019699" cy="11419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1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Less than </a:t>
            </a:r>
            <a:r>
              <a:rPr lang="en-US" sz="1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2%</a:t>
            </a:r>
            <a:r>
              <a:rPr lang="en-US" sz="1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</a:t>
            </a:r>
            <a:r>
              <a:rPr lang="en-US" sz="1200" dirty="0">
                <a:solidFill>
                  <a:srgbClr val="000000"/>
                </a:solidFill>
                <a:latin typeface="Montserrat" pitchFamily="34" charset="0"/>
              </a:rPr>
              <a:t>women participate in environmental and water management committees across </a:t>
            </a:r>
            <a:r>
              <a:rPr lang="en-US" sz="1200" dirty="0" err="1">
                <a:solidFill>
                  <a:srgbClr val="000000"/>
                </a:solidFill>
                <a:latin typeface="Montserrat" pitchFamily="34" charset="0"/>
              </a:rPr>
              <a:t>agro</a:t>
            </a:r>
            <a:r>
              <a:rPr lang="en-US" sz="1200" dirty="0">
                <a:solidFill>
                  <a:srgbClr val="000000"/>
                </a:solidFill>
                <a:latin typeface="Montserrat" pitchFamily="34" charset="0"/>
              </a:rPr>
              <a:t>-ecological zones; indicating systemic exclusion from environmental governance.</a:t>
            </a:r>
          </a:p>
        </p:txBody>
      </p:sp>
      <p:sp>
        <p:nvSpPr>
          <p:cNvPr id="7" name="Text 5"/>
          <p:cNvSpPr/>
          <p:nvPr/>
        </p:nvSpPr>
        <p:spPr>
          <a:xfrm>
            <a:off x="4764956" y="2718576"/>
            <a:ext cx="2822972" cy="28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Decision-Making Power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4764956" y="3161191"/>
            <a:ext cx="3951759" cy="10031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Men are considerably more likely to make independent decisions 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regarding financial resources and natural resource use — leaving women with little agency over the resources they depend on most.</a:t>
            </a:r>
            <a:endParaRPr lang="en-US" sz="1200" dirty="0"/>
          </a:p>
        </p:txBody>
      </p:sp>
      <p:sp>
        <p:nvSpPr>
          <p:cNvPr id="9" name="Shape 0">
            <a:extLst>
              <a:ext uri="{FF2B5EF4-FFF2-40B4-BE49-F238E27FC236}">
                <a16:creationId xmlns:a16="http://schemas.microsoft.com/office/drawing/2014/main" id="{EFA82F63-6E26-42B6-84DA-EEC36AD472CE}"/>
              </a:ext>
            </a:extLst>
          </p:cNvPr>
          <p:cNvSpPr/>
          <p:nvPr/>
        </p:nvSpPr>
        <p:spPr>
          <a:xfrm>
            <a:off x="420014" y="144367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45FA110B-62B9-4549-83BF-BBAB7048839A}"/>
              </a:ext>
            </a:extLst>
          </p:cNvPr>
          <p:cNvSpPr/>
          <p:nvPr/>
        </p:nvSpPr>
        <p:spPr>
          <a:xfrm>
            <a:off x="512586" y="198510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4" y="-30068"/>
            <a:ext cx="3600450" cy="51435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61048" y="732383"/>
            <a:ext cx="4850904" cy="10090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Environmental Degradation Threatens Livelihoods</a:t>
            </a:r>
            <a:endParaRPr lang="en-US" sz="3050" dirty="0"/>
          </a:p>
        </p:txBody>
      </p:sp>
      <p:sp>
        <p:nvSpPr>
          <p:cNvPr id="6" name="Text 3"/>
          <p:cNvSpPr/>
          <p:nvPr/>
        </p:nvSpPr>
        <p:spPr>
          <a:xfrm>
            <a:off x="3861048" y="1846426"/>
            <a:ext cx="4850904" cy="328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Environmental degradation is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undermining agricultural productivity 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and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household wellbeing 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across Tanzania.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3861048" y="2380431"/>
            <a:ext cx="2366367" cy="1376809"/>
          </a:xfrm>
          <a:prstGeom prst="roundRect">
            <a:avLst>
              <a:gd name="adj" fmla="val 4119"/>
            </a:avLst>
          </a:prstGeom>
          <a:solidFill>
            <a:srgbClr val="FFFFF4">
              <a:alpha val="95000"/>
            </a:srgbClr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015085" y="2534469"/>
            <a:ext cx="1940868" cy="252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Declining Soil Fertility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4015085" y="2857574"/>
            <a:ext cx="2058293" cy="4933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46.9%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households reported declining soil fertility threatening crop production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6345510" y="2380431"/>
            <a:ext cx="2366442" cy="1376809"/>
          </a:xfrm>
          <a:prstGeom prst="roundRect">
            <a:avLst>
              <a:gd name="adj" fmla="val 4119"/>
            </a:avLst>
          </a:prstGeom>
          <a:solidFill>
            <a:srgbClr val="FFFFF4">
              <a:alpha val="95000"/>
            </a:srgbClr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99547" y="2534469"/>
            <a:ext cx="2058367" cy="5045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Reduced Agricultural Yields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499547" y="3109838"/>
            <a:ext cx="2058367" cy="4933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50.2%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men and </a:t>
            </a:r>
            <a:r>
              <a:rPr lang="en-US" sz="10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46.0%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women experienced reduced yields due to climate change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3861048" y="3875336"/>
            <a:ext cx="4850904" cy="795635"/>
          </a:xfrm>
          <a:prstGeom prst="roundRect">
            <a:avLst>
              <a:gd name="adj" fmla="val 7127"/>
            </a:avLst>
          </a:prstGeom>
          <a:solidFill>
            <a:srgbClr val="FFFFF4">
              <a:alpha val="95000"/>
            </a:srgbClr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015085" y="4029373"/>
            <a:ext cx="1940868" cy="252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Fisheries in Decline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4015085" y="4352479"/>
            <a:ext cx="4542830" cy="164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More than </a:t>
            </a:r>
            <a:r>
              <a:rPr lang="en-US" sz="10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80% of fishers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reported declining fish catches over time</a:t>
            </a:r>
            <a:endParaRPr lang="en-US" sz="1050" dirty="0"/>
          </a:p>
        </p:txBody>
      </p:sp>
      <p:sp>
        <p:nvSpPr>
          <p:cNvPr id="16" name="Shape 0">
            <a:extLst>
              <a:ext uri="{FF2B5EF4-FFF2-40B4-BE49-F238E27FC236}">
                <a16:creationId xmlns:a16="http://schemas.microsoft.com/office/drawing/2014/main" id="{077BB134-B033-47FC-9C29-0CA6D03A4C4F}"/>
              </a:ext>
            </a:extLst>
          </p:cNvPr>
          <p:cNvSpPr/>
          <p:nvPr/>
        </p:nvSpPr>
        <p:spPr>
          <a:xfrm>
            <a:off x="3457996" y="30068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25D78544-4ECD-4980-BF80-8E9BA6B9059B}"/>
              </a:ext>
            </a:extLst>
          </p:cNvPr>
          <p:cNvSpPr/>
          <p:nvPr/>
        </p:nvSpPr>
        <p:spPr>
          <a:xfrm>
            <a:off x="3550568" y="84211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2048" y="479747"/>
            <a:ext cx="8279904" cy="11534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Conservation Practices Remain Critically Low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431974" y="1787426"/>
            <a:ext cx="8279904" cy="4012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Low adoption of conservation measures limits household resilience to climate change and environmental degradation.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432048" y="2516535"/>
            <a:ext cx="2657103" cy="2147143"/>
          </a:xfrm>
          <a:prstGeom prst="roundRect">
            <a:avLst>
              <a:gd name="adj" fmla="val 3018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05358" y="2689845"/>
            <a:ext cx="462855" cy="462855"/>
          </a:xfrm>
          <a:prstGeom prst="roundRect">
            <a:avLst>
              <a:gd name="adj" fmla="val 12346045"/>
            </a:avLst>
          </a:prstGeom>
          <a:solidFill>
            <a:srgbClr val="FF954F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606" y="2817093"/>
            <a:ext cx="208285" cy="20828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05358" y="3306961"/>
            <a:ext cx="2218134" cy="28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Arid Lands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05358" y="3687887"/>
            <a:ext cx="2310482" cy="8024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100%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women-headed households reported having </a:t>
            </a:r>
            <a:r>
              <a:rPr lang="en-US" sz="120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 conservation measures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 place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3243411" y="2516535"/>
            <a:ext cx="2657103" cy="2147143"/>
          </a:xfrm>
          <a:prstGeom prst="roundRect">
            <a:avLst>
              <a:gd name="adj" fmla="val 3018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3416722" y="2689845"/>
            <a:ext cx="462855" cy="462855"/>
          </a:xfrm>
          <a:prstGeom prst="roundRect">
            <a:avLst>
              <a:gd name="adj" fmla="val 12346045"/>
            </a:avLst>
          </a:prstGeom>
          <a:solidFill>
            <a:srgbClr val="FF954F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3970" y="2817093"/>
            <a:ext cx="208285" cy="20828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3416722" y="3306961"/>
            <a:ext cx="2218134" cy="28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Coastal Zone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3416722" y="3687887"/>
            <a:ext cx="2310482" cy="8024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100%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both women- and men-headed households reported no household-level conservation practices</a:t>
            </a:r>
            <a:endParaRPr lang="en-US" sz="1200" dirty="0"/>
          </a:p>
        </p:txBody>
      </p:sp>
      <p:sp>
        <p:nvSpPr>
          <p:cNvPr id="14" name="Shape 10"/>
          <p:cNvSpPr/>
          <p:nvPr/>
        </p:nvSpPr>
        <p:spPr>
          <a:xfrm>
            <a:off x="6054775" y="2516535"/>
            <a:ext cx="2657103" cy="2147143"/>
          </a:xfrm>
          <a:prstGeom prst="roundRect">
            <a:avLst>
              <a:gd name="adj" fmla="val 3018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6228085" y="2689845"/>
            <a:ext cx="462855" cy="462855"/>
          </a:xfrm>
          <a:prstGeom prst="roundRect">
            <a:avLst>
              <a:gd name="adj" fmla="val 12346045"/>
            </a:avLst>
          </a:prstGeom>
          <a:solidFill>
            <a:srgbClr val="FF954F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5333" y="2817093"/>
            <a:ext cx="208285" cy="208285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228085" y="3306961"/>
            <a:ext cx="2218134" cy="28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Sustainable Farming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6228085" y="3687887"/>
            <a:ext cx="2310482" cy="8024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Fewer than </a:t>
            </a:r>
            <a:r>
              <a:rPr lang="en-US" sz="120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30%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farmers adopt practices such as crop rotation, mixed cropping, or intercropping</a:t>
            </a:r>
            <a:endParaRPr lang="en-US" sz="1200" dirty="0"/>
          </a:p>
        </p:txBody>
      </p:sp>
      <p:sp>
        <p:nvSpPr>
          <p:cNvPr id="19" name="Shape 0">
            <a:extLst>
              <a:ext uri="{FF2B5EF4-FFF2-40B4-BE49-F238E27FC236}">
                <a16:creationId xmlns:a16="http://schemas.microsoft.com/office/drawing/2014/main" id="{03FAC18D-B2AF-4C3F-998A-235DF51E4481}"/>
              </a:ext>
            </a:extLst>
          </p:cNvPr>
          <p:cNvSpPr/>
          <p:nvPr/>
        </p:nvSpPr>
        <p:spPr>
          <a:xfrm>
            <a:off x="474158" y="60148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D216E671-2F7B-4B13-824C-869BD40D3191}"/>
              </a:ext>
            </a:extLst>
          </p:cNvPr>
          <p:cNvSpPr/>
          <p:nvPr/>
        </p:nvSpPr>
        <p:spPr>
          <a:xfrm>
            <a:off x="566730" y="114291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61048" y="652686"/>
            <a:ext cx="4850904" cy="9191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7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Climate Impacts on Health &amp; Housing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3861048" y="1718816"/>
            <a:ext cx="4850904" cy="2870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Climate change has significant impacts on health, housing, and household wellbeing across Tanzania.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1048" y="2116113"/>
            <a:ext cx="4850904" cy="8500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566763" y="2253332"/>
            <a:ext cx="1767557" cy="229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5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Physical Health</a:t>
            </a:r>
            <a:endParaRPr lang="en-US" sz="1350" b="1" dirty="0"/>
          </a:p>
        </p:txBody>
      </p:sp>
      <p:sp>
        <p:nvSpPr>
          <p:cNvPr id="9" name="Text 5"/>
          <p:cNvSpPr/>
          <p:nvPr/>
        </p:nvSpPr>
        <p:spPr>
          <a:xfrm>
            <a:off x="4055418" y="2541836"/>
            <a:ext cx="4519315" cy="2870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12.7%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women and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11.2%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men reported physical health impacts from climate-related events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1048" y="3064073"/>
            <a:ext cx="4850904" cy="70648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440430" y="3201293"/>
            <a:ext cx="1767557" cy="229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5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Mental Health</a:t>
            </a:r>
            <a:endParaRPr lang="en-US" sz="1350" b="1" dirty="0"/>
          </a:p>
        </p:txBody>
      </p:sp>
      <p:sp>
        <p:nvSpPr>
          <p:cNvPr id="12" name="Text 7"/>
          <p:cNvSpPr/>
          <p:nvPr/>
        </p:nvSpPr>
        <p:spPr>
          <a:xfrm>
            <a:off x="4055418" y="3489796"/>
            <a:ext cx="4519315" cy="143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23.0%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women and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28.8%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men experienced mental health effects</a:t>
            </a:r>
            <a:endParaRPr lang="en-US" sz="9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1048" y="3868489"/>
            <a:ext cx="4850904" cy="85003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433099" y="4005709"/>
            <a:ext cx="1767557" cy="229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5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Housing Damage</a:t>
            </a:r>
            <a:endParaRPr lang="en-US" sz="1350" b="1" dirty="0"/>
          </a:p>
        </p:txBody>
      </p:sp>
      <p:sp>
        <p:nvSpPr>
          <p:cNvPr id="15" name="Text 9"/>
          <p:cNvSpPr/>
          <p:nvPr/>
        </p:nvSpPr>
        <p:spPr>
          <a:xfrm>
            <a:off x="4055418" y="4294212"/>
            <a:ext cx="4519315" cy="2870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Around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61%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households reported damage or destruction of their dwellings</a:t>
            </a:r>
            <a:endParaRPr lang="en-US" sz="950" dirty="0"/>
          </a:p>
        </p:txBody>
      </p:sp>
      <p:sp>
        <p:nvSpPr>
          <p:cNvPr id="16" name="Shape 0">
            <a:extLst>
              <a:ext uri="{FF2B5EF4-FFF2-40B4-BE49-F238E27FC236}">
                <a16:creationId xmlns:a16="http://schemas.microsoft.com/office/drawing/2014/main" id="{67FFA939-708D-4355-BAA3-5280BDAEB747}"/>
              </a:ext>
            </a:extLst>
          </p:cNvPr>
          <p:cNvSpPr/>
          <p:nvPr/>
        </p:nvSpPr>
        <p:spPr>
          <a:xfrm>
            <a:off x="3608392" y="60148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9357F1DB-E167-4D74-ACBC-247DC87327F3}"/>
              </a:ext>
            </a:extLst>
          </p:cNvPr>
          <p:cNvSpPr/>
          <p:nvPr/>
        </p:nvSpPr>
        <p:spPr>
          <a:xfrm>
            <a:off x="3700964" y="114291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57CDE2FA-D393-40D9-8386-4DC119F25E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1681" y="3954735"/>
            <a:ext cx="310083" cy="310083"/>
          </a:xfrm>
          <a:prstGeom prst="rect">
            <a:avLst/>
          </a:prstGeom>
        </p:spPr>
      </p:pic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0FC13B37-B98B-4CC4-84DC-C0C040C408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1681" y="3103364"/>
            <a:ext cx="310083" cy="310083"/>
          </a:xfrm>
          <a:prstGeom prst="rect">
            <a:avLst/>
          </a:prstGeom>
        </p:spPr>
      </p:pic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B53950FE-0300-4715-BD48-B4374BCFE5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5418" y="2165382"/>
            <a:ext cx="310083" cy="31008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2048" y="867519"/>
            <a:ext cx="6097339" cy="57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Three High-Level Takeaways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432048" y="1752823"/>
            <a:ext cx="347142" cy="347142"/>
          </a:xfrm>
          <a:prstGeom prst="roundRect">
            <a:avLst>
              <a:gd name="adj" fmla="val 18669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72529" y="1753344"/>
            <a:ext cx="266105" cy="3460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933450" y="1801044"/>
            <a:ext cx="2129954" cy="5767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Impacts Are Real and Gendered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933450" y="2470324"/>
            <a:ext cx="2129954" cy="18055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Climate change is already affecting households across Mainland Tanzania — but </a:t>
            </a:r>
            <a:r>
              <a:rPr lang="en-US" sz="12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women and women-headed households face greater vulnerability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due to unequal access to resources, services, and decision-making.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3256285" y="1752823"/>
            <a:ext cx="347142" cy="347142"/>
          </a:xfrm>
          <a:prstGeom prst="roundRect">
            <a:avLst>
              <a:gd name="adj" fmla="val 18669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296766" y="1753344"/>
            <a:ext cx="266105" cy="3460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3757687" y="1801044"/>
            <a:ext cx="2129954" cy="5767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Investment Builds Resilience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3757687" y="2470324"/>
            <a:ext cx="2129954" cy="18055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Investing in clean energy, resilient water systems, sustainable agriculture, climate-resilient housing, and women's empowerment will strengthen household resilience and accelerate progress toward the SDGs.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6080522" y="1752823"/>
            <a:ext cx="347142" cy="347142"/>
          </a:xfrm>
          <a:prstGeom prst="roundRect">
            <a:avLst>
              <a:gd name="adj" fmla="val 18669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121003" y="1753344"/>
            <a:ext cx="266105" cy="3460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2050" dirty="0"/>
          </a:p>
        </p:txBody>
      </p:sp>
      <p:sp>
        <p:nvSpPr>
          <p:cNvPr id="13" name="Text 11"/>
          <p:cNvSpPr/>
          <p:nvPr/>
        </p:nvSpPr>
        <p:spPr>
          <a:xfrm>
            <a:off x="6581924" y="1801044"/>
            <a:ext cx="2130028" cy="5767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Evidence Enables Action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6581924" y="2470324"/>
            <a:ext cx="2130028" cy="18055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TGES 2025 provides an unprecedented statistical foundation for integrating gender into environmental, climate change, and development policies — </a:t>
            </a:r>
            <a:r>
              <a:rPr lang="en-US" sz="12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ensuring interventions are targeted, equitable, and evidence-based.</a:t>
            </a:r>
            <a:endParaRPr lang="en-US" sz="1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411" y="0"/>
            <a:ext cx="360036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6500" y="1106200"/>
            <a:ext cx="4722645" cy="30266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08000"/>
              </a:lnSpc>
            </a:pPr>
            <a:r>
              <a:rPr lang="en-US" sz="3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Thank you for your kind attention!</a:t>
            </a:r>
          </a:p>
          <a:p>
            <a:pPr algn="ctr">
              <a:lnSpc>
                <a:spcPct val="108000"/>
              </a:lnSpc>
            </a:pPr>
            <a:endParaRPr lang="en-GB" sz="1200" dirty="0">
              <a:solidFill>
                <a:srgbClr val="532418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  <a:p>
            <a:pPr algn="ctr">
              <a:lnSpc>
                <a:spcPct val="108000"/>
              </a:lnSpc>
            </a:pPr>
            <a:endParaRPr lang="en-US" sz="1200" dirty="0">
              <a:solidFill>
                <a:srgbClr val="532418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  <a:p>
            <a:pPr algn="ctr">
              <a:lnSpc>
                <a:spcPct val="108000"/>
              </a:lnSpc>
            </a:pPr>
            <a:r>
              <a:rPr lang="en-US" sz="1200" dirty="0">
                <a:hlinkClick r:id="rId4"/>
              </a:rPr>
              <a:t>https://www.nbs.go.tz/uploads/statistics/documents/en-1778219009-Tanzania%20Gender%20and%20Environment%20Survey%202025.pdf</a:t>
            </a:r>
            <a:r>
              <a:rPr lang="en-US" sz="1200" dirty="0"/>
              <a:t> </a:t>
            </a:r>
          </a:p>
          <a:p>
            <a:pPr algn="ctr">
              <a:lnSpc>
                <a:spcPct val="108000"/>
              </a:lnSpc>
            </a:pPr>
            <a:endParaRPr lang="en-GB" sz="1200" dirty="0"/>
          </a:p>
          <a:p>
            <a:pPr algn="ctr">
              <a:lnSpc>
                <a:spcPct val="108000"/>
              </a:lnSpc>
            </a:pPr>
            <a:r>
              <a:rPr lang="en-US" sz="1200" dirty="0">
                <a:hlinkClick r:id="rId5"/>
              </a:rPr>
              <a:t>https://www.nbs.go.tz/uploads/statistics/documents/en-1778230114-Trifold%20Tanzania%20Gender%20and%20Environment%20Survey%202025.pdf</a:t>
            </a:r>
            <a:r>
              <a:rPr lang="en-US" sz="1200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2048" y="432569"/>
            <a:ext cx="4477494" cy="522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1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Survey at a Glance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432048" y="1208633"/>
            <a:ext cx="8279904" cy="3464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TGES 2025 delivers a unique statistical foundation, covering six agro-ecological zones across Mainland Tanzania.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32048" y="1767483"/>
            <a:ext cx="4060775" cy="461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4,715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1457325" y="2393826"/>
            <a:ext cx="2010147" cy="261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Households Covered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32048" y="2731071"/>
            <a:ext cx="4060775" cy="3464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3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Nationally representative sample across all agro-ecological zones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4651177" y="1767483"/>
            <a:ext cx="4060775" cy="461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6,844</a:t>
            </a:r>
            <a:endParaRPr lang="en-US" sz="3600" dirty="0"/>
          </a:p>
        </p:txBody>
      </p:sp>
      <p:sp>
        <p:nvSpPr>
          <p:cNvPr id="8" name="Text 6"/>
          <p:cNvSpPr/>
          <p:nvPr/>
        </p:nvSpPr>
        <p:spPr>
          <a:xfrm>
            <a:off x="5676454" y="2393826"/>
            <a:ext cx="2010147" cy="261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Adults Interviewed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4651177" y="2731071"/>
            <a:ext cx="4060775" cy="173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3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One Men and One women aged 18 years and above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32048" y="3400871"/>
            <a:ext cx="4060775" cy="461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99.2%</a:t>
            </a:r>
            <a:endParaRPr lang="en-US" sz="3600" dirty="0"/>
          </a:p>
        </p:txBody>
      </p:sp>
      <p:sp>
        <p:nvSpPr>
          <p:cNvPr id="11" name="Text 9"/>
          <p:cNvSpPr/>
          <p:nvPr/>
        </p:nvSpPr>
        <p:spPr>
          <a:xfrm>
            <a:off x="1457325" y="4027215"/>
            <a:ext cx="2010147" cy="261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Response Rate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432048" y="4364459"/>
            <a:ext cx="4060775" cy="3464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3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Exceptionally high participation ensuring robust, reliable data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4651177" y="3408491"/>
            <a:ext cx="4060775" cy="461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6</a:t>
            </a:r>
            <a:endParaRPr lang="en-US" sz="3600" dirty="0"/>
          </a:p>
        </p:txBody>
      </p:sp>
      <p:sp>
        <p:nvSpPr>
          <p:cNvPr id="14" name="Text 12"/>
          <p:cNvSpPr/>
          <p:nvPr/>
        </p:nvSpPr>
        <p:spPr>
          <a:xfrm>
            <a:off x="5656957" y="4027215"/>
            <a:ext cx="2049214" cy="261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Agro-Ecological Zones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4651177" y="4364459"/>
            <a:ext cx="4060775" cy="173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3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Full geographic coverage of Mainland Tanzania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621E6-3164-E765-2D29-CF62D4938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555D43F-9EDF-2936-61C5-CE051B47A4A9}"/>
              </a:ext>
            </a:extLst>
          </p:cNvPr>
          <p:cNvSpPr/>
          <p:nvPr/>
        </p:nvSpPr>
        <p:spPr>
          <a:xfrm>
            <a:off x="432048" y="432569"/>
            <a:ext cx="4477494" cy="522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IN" sz="3150" dirty="0">
                <a:solidFill>
                  <a:srgbClr val="532418"/>
                </a:solidFill>
                <a:latin typeface="Marcellus" pitchFamily="34" charset="0"/>
              </a:rPr>
              <a:t>Agro-ecological Zones</a:t>
            </a:r>
            <a:endParaRPr lang="en-US" sz="3150" dirty="0">
              <a:solidFill>
                <a:srgbClr val="532418"/>
              </a:solidFill>
              <a:latin typeface="Marcellus" pitchFamily="34" charset="0"/>
            </a:endParaRPr>
          </a:p>
          <a:p>
            <a:pPr marL="0" indent="0" algn="l">
              <a:lnSpc>
                <a:spcPct val="108000"/>
              </a:lnSpc>
              <a:buNone/>
            </a:pPr>
            <a:endParaRPr lang="en-US" sz="31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92A5F6-15A8-8A00-D73D-366869C05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1" y="943856"/>
            <a:ext cx="4117529" cy="42975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DAE3D5-CE01-0151-ABDF-18A76E00E0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8" t="77725" r="16200"/>
          <a:stretch>
            <a:fillRect/>
          </a:stretch>
        </p:blipFill>
        <p:spPr bwMode="auto">
          <a:xfrm>
            <a:off x="4742497" y="1348958"/>
            <a:ext cx="3146108" cy="2908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94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6107" y="545455"/>
            <a:ext cx="4125263" cy="476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888" b="1" dirty="0">
                <a:solidFill>
                  <a:srgbClr val="532418"/>
                </a:solidFill>
                <a:latin typeface="Marcellus" pitchFamily="34" charset="0"/>
              </a:rPr>
              <a:t>Lead Institution</a:t>
            </a:r>
          </a:p>
          <a:p>
            <a:pPr>
              <a:lnSpc>
                <a:spcPct val="108000"/>
              </a:lnSpc>
            </a:pPr>
            <a:endParaRPr lang="en-US" sz="2888" b="1" dirty="0"/>
          </a:p>
        </p:txBody>
      </p:sp>
      <p:sp>
        <p:nvSpPr>
          <p:cNvPr id="4" name="Shape 1"/>
          <p:cNvSpPr/>
          <p:nvPr/>
        </p:nvSpPr>
        <p:spPr>
          <a:xfrm>
            <a:off x="207336" y="1194420"/>
            <a:ext cx="5163752" cy="3749720"/>
          </a:xfrm>
          <a:prstGeom prst="roundRect">
            <a:avLst>
              <a:gd name="adj" fmla="val 3845"/>
            </a:avLst>
          </a:prstGeom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346817" y="1445914"/>
            <a:ext cx="4872370" cy="31460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lnSpc>
                <a:spcPct val="103000"/>
              </a:lnSpc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National Bureau of Statistics (NBS), in partnership with the:-</a:t>
            </a:r>
          </a:p>
          <a:p>
            <a:pPr marL="685800" lvl="1" indent="-342900">
              <a:lnSpc>
                <a:spcPct val="103000"/>
              </a:lnSpc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Vice President's Office, (Environment), </a:t>
            </a:r>
          </a:p>
          <a:p>
            <a:pPr marL="685800" lvl="1" indent="-342900">
              <a:lnSpc>
                <a:spcPct val="103000"/>
              </a:lnSpc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Ministry of responsible for gender(</a:t>
            </a:r>
            <a:r>
              <a:rPr lang="en-US" sz="1400" dirty="0"/>
              <a:t>Ministry of Community Development, Gender, Women and Special Groups (</a:t>
            </a:r>
            <a:r>
              <a:rPr lang="en-US" sz="1400" dirty="0" err="1"/>
              <a:t>MoCDGWSG</a:t>
            </a:r>
            <a:r>
              <a:rPr lang="en-US" sz="1400" dirty="0"/>
              <a:t>)</a:t>
            </a:r>
            <a:r>
              <a:rPr lang="en-US" sz="1350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,</a:t>
            </a:r>
          </a:p>
          <a:p>
            <a:pPr marL="685800" lvl="1" indent="-342900">
              <a:lnSpc>
                <a:spcPct val="103000"/>
              </a:lnSpc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latin typeface="Montserrat" pitchFamily="34" charset="0"/>
              </a:rPr>
              <a:t>other MDAs, non-state actors, research and academic institutions and</a:t>
            </a:r>
          </a:p>
          <a:p>
            <a:pPr marL="685800" lvl="1" indent="-342900">
              <a:lnSpc>
                <a:spcPct val="103000"/>
              </a:lnSpc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latin typeface="Montserrat" pitchFamily="34" charset="0"/>
              </a:rPr>
              <a:t>UN Women, </a:t>
            </a:r>
            <a:r>
              <a:rPr lang="en-US" sz="1350" b="1" dirty="0">
                <a:latin typeface="Montserrat" pitchFamily="34" charset="0"/>
              </a:rPr>
              <a:t>provided Technical Support </a:t>
            </a:r>
            <a:endParaRPr lang="en-US" sz="1350" dirty="0">
              <a:latin typeface="Montserrat" pitchFamily="34" charset="0"/>
            </a:endParaRPr>
          </a:p>
          <a:p>
            <a:pPr marL="342900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Fully financed by the Government of Tanzania through the Tanzania Statistical Master Plan II fund (</a:t>
            </a:r>
            <a:r>
              <a:rPr lang="en-US" sz="1400" dirty="0"/>
              <a:t>National Strategy for the Development of Statistics - </a:t>
            </a:r>
            <a:r>
              <a:rPr lang="en-US" sz="1350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NSDS).</a:t>
            </a:r>
            <a:endParaRPr lang="en-US" sz="1350" dirty="0"/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9F67A0B1-44FC-49DD-98C4-8CA726BDA5E3}"/>
              </a:ext>
            </a:extLst>
          </p:cNvPr>
          <p:cNvSpPr txBox="1"/>
          <p:nvPr/>
        </p:nvSpPr>
        <p:spPr>
          <a:xfrm>
            <a:off x="8941949" y="4886776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18" name="Group 17" descr="This is an icon of a chart. ">
            <a:extLst>
              <a:ext uri="{FF2B5EF4-FFF2-40B4-BE49-F238E27FC236}">
                <a16:creationId xmlns:a16="http://schemas.microsoft.com/office/drawing/2014/main" id="{55CD92D4-9152-466E-8069-D3585F72B355}"/>
              </a:ext>
            </a:extLst>
          </p:cNvPr>
          <p:cNvGrpSpPr/>
          <p:nvPr/>
        </p:nvGrpSpPr>
        <p:grpSpPr>
          <a:xfrm>
            <a:off x="6442180" y="963262"/>
            <a:ext cx="294194" cy="139871"/>
            <a:chOff x="4254500" y="2100263"/>
            <a:chExt cx="1906588" cy="906463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F351A62-96A1-484E-9050-3F6D756B7E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4500" y="2100263"/>
              <a:ext cx="1906588" cy="906463"/>
            </a:xfrm>
            <a:custGeom>
              <a:avLst/>
              <a:gdLst>
                <a:gd name="T0" fmla="*/ 1831 w 2048"/>
                <a:gd name="T1" fmla="*/ 0 h 970"/>
                <a:gd name="T2" fmla="*/ 1613 w 2048"/>
                <a:gd name="T3" fmla="*/ 217 h 970"/>
                <a:gd name="T4" fmla="*/ 1648 w 2048"/>
                <a:gd name="T5" fmla="*/ 336 h 970"/>
                <a:gd name="T6" fmla="*/ 1413 w 2048"/>
                <a:gd name="T7" fmla="*/ 571 h 970"/>
                <a:gd name="T8" fmla="*/ 1295 w 2048"/>
                <a:gd name="T9" fmla="*/ 535 h 970"/>
                <a:gd name="T10" fmla="*/ 1173 w 2048"/>
                <a:gd name="T11" fmla="*/ 573 h 970"/>
                <a:gd name="T12" fmla="*/ 935 w 2048"/>
                <a:gd name="T13" fmla="*/ 336 h 970"/>
                <a:gd name="T14" fmla="*/ 971 w 2048"/>
                <a:gd name="T15" fmla="*/ 217 h 970"/>
                <a:gd name="T16" fmla="*/ 753 w 2048"/>
                <a:gd name="T17" fmla="*/ 0 h 970"/>
                <a:gd name="T18" fmla="*/ 536 w 2048"/>
                <a:gd name="T19" fmla="*/ 217 h 970"/>
                <a:gd name="T20" fmla="*/ 571 w 2048"/>
                <a:gd name="T21" fmla="*/ 336 h 970"/>
                <a:gd name="T22" fmla="*/ 336 w 2048"/>
                <a:gd name="T23" fmla="*/ 571 h 970"/>
                <a:gd name="T24" fmla="*/ 217 w 2048"/>
                <a:gd name="T25" fmla="*/ 535 h 970"/>
                <a:gd name="T26" fmla="*/ 0 w 2048"/>
                <a:gd name="T27" fmla="*/ 753 h 970"/>
                <a:gd name="T28" fmla="*/ 217 w 2048"/>
                <a:gd name="T29" fmla="*/ 970 h 970"/>
                <a:gd name="T30" fmla="*/ 435 w 2048"/>
                <a:gd name="T31" fmla="*/ 753 h 970"/>
                <a:gd name="T32" fmla="*/ 400 w 2048"/>
                <a:gd name="T33" fmla="*/ 634 h 970"/>
                <a:gd name="T34" fmla="*/ 635 w 2048"/>
                <a:gd name="T35" fmla="*/ 399 h 970"/>
                <a:gd name="T36" fmla="*/ 753 w 2048"/>
                <a:gd name="T37" fmla="*/ 435 h 970"/>
                <a:gd name="T38" fmla="*/ 872 w 2048"/>
                <a:gd name="T39" fmla="*/ 399 h 970"/>
                <a:gd name="T40" fmla="*/ 1110 w 2048"/>
                <a:gd name="T41" fmla="*/ 638 h 970"/>
                <a:gd name="T42" fmla="*/ 1077 w 2048"/>
                <a:gd name="T43" fmla="*/ 753 h 970"/>
                <a:gd name="T44" fmla="*/ 1295 w 2048"/>
                <a:gd name="T45" fmla="*/ 970 h 970"/>
                <a:gd name="T46" fmla="*/ 1512 w 2048"/>
                <a:gd name="T47" fmla="*/ 753 h 970"/>
                <a:gd name="T48" fmla="*/ 1477 w 2048"/>
                <a:gd name="T49" fmla="*/ 634 h 970"/>
                <a:gd name="T50" fmla="*/ 1712 w 2048"/>
                <a:gd name="T51" fmla="*/ 399 h 970"/>
                <a:gd name="T52" fmla="*/ 1831 w 2048"/>
                <a:gd name="T53" fmla="*/ 435 h 970"/>
                <a:gd name="T54" fmla="*/ 2048 w 2048"/>
                <a:gd name="T55" fmla="*/ 217 h 970"/>
                <a:gd name="T56" fmla="*/ 1831 w 2048"/>
                <a:gd name="T57" fmla="*/ 0 h 970"/>
                <a:gd name="T58" fmla="*/ 217 w 2048"/>
                <a:gd name="T59" fmla="*/ 880 h 970"/>
                <a:gd name="T60" fmla="*/ 90 w 2048"/>
                <a:gd name="T61" fmla="*/ 753 h 970"/>
                <a:gd name="T62" fmla="*/ 217 w 2048"/>
                <a:gd name="T63" fmla="*/ 625 h 970"/>
                <a:gd name="T64" fmla="*/ 345 w 2048"/>
                <a:gd name="T65" fmla="*/ 753 h 970"/>
                <a:gd name="T66" fmla="*/ 217 w 2048"/>
                <a:gd name="T67" fmla="*/ 880 h 970"/>
                <a:gd name="T68" fmla="*/ 753 w 2048"/>
                <a:gd name="T69" fmla="*/ 345 h 970"/>
                <a:gd name="T70" fmla="*/ 626 w 2048"/>
                <a:gd name="T71" fmla="*/ 217 h 970"/>
                <a:gd name="T72" fmla="*/ 753 w 2048"/>
                <a:gd name="T73" fmla="*/ 90 h 970"/>
                <a:gd name="T74" fmla="*/ 881 w 2048"/>
                <a:gd name="T75" fmla="*/ 217 h 970"/>
                <a:gd name="T76" fmla="*/ 753 w 2048"/>
                <a:gd name="T77" fmla="*/ 345 h 970"/>
                <a:gd name="T78" fmla="*/ 1295 w 2048"/>
                <a:gd name="T79" fmla="*/ 880 h 970"/>
                <a:gd name="T80" fmla="*/ 1167 w 2048"/>
                <a:gd name="T81" fmla="*/ 753 h 970"/>
                <a:gd name="T82" fmla="*/ 1295 w 2048"/>
                <a:gd name="T83" fmla="*/ 625 h 970"/>
                <a:gd name="T84" fmla="*/ 1422 w 2048"/>
                <a:gd name="T85" fmla="*/ 753 h 970"/>
                <a:gd name="T86" fmla="*/ 1295 w 2048"/>
                <a:gd name="T87" fmla="*/ 880 h 970"/>
                <a:gd name="T88" fmla="*/ 1831 w 2048"/>
                <a:gd name="T89" fmla="*/ 345 h 970"/>
                <a:gd name="T90" fmla="*/ 1703 w 2048"/>
                <a:gd name="T91" fmla="*/ 217 h 970"/>
                <a:gd name="T92" fmla="*/ 1831 w 2048"/>
                <a:gd name="T93" fmla="*/ 90 h 970"/>
                <a:gd name="T94" fmla="*/ 1958 w 2048"/>
                <a:gd name="T95" fmla="*/ 217 h 970"/>
                <a:gd name="T96" fmla="*/ 1831 w 2048"/>
                <a:gd name="T97" fmla="*/ 345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48" h="970">
                  <a:moveTo>
                    <a:pt x="1831" y="0"/>
                  </a:moveTo>
                  <a:cubicBezTo>
                    <a:pt x="1711" y="0"/>
                    <a:pt x="1613" y="97"/>
                    <a:pt x="1613" y="217"/>
                  </a:cubicBezTo>
                  <a:cubicBezTo>
                    <a:pt x="1613" y="261"/>
                    <a:pt x="1626" y="302"/>
                    <a:pt x="1648" y="336"/>
                  </a:cubicBezTo>
                  <a:cubicBezTo>
                    <a:pt x="1413" y="571"/>
                    <a:pt x="1413" y="571"/>
                    <a:pt x="1413" y="571"/>
                  </a:cubicBezTo>
                  <a:cubicBezTo>
                    <a:pt x="1379" y="548"/>
                    <a:pt x="1339" y="535"/>
                    <a:pt x="1295" y="535"/>
                  </a:cubicBezTo>
                  <a:cubicBezTo>
                    <a:pt x="1250" y="535"/>
                    <a:pt x="1207" y="549"/>
                    <a:pt x="1173" y="573"/>
                  </a:cubicBezTo>
                  <a:cubicBezTo>
                    <a:pt x="935" y="336"/>
                    <a:pt x="935" y="336"/>
                    <a:pt x="935" y="336"/>
                  </a:cubicBezTo>
                  <a:cubicBezTo>
                    <a:pt x="958" y="302"/>
                    <a:pt x="971" y="261"/>
                    <a:pt x="971" y="217"/>
                  </a:cubicBezTo>
                  <a:cubicBezTo>
                    <a:pt x="971" y="97"/>
                    <a:pt x="873" y="0"/>
                    <a:pt x="753" y="0"/>
                  </a:cubicBezTo>
                  <a:cubicBezTo>
                    <a:pt x="633" y="0"/>
                    <a:pt x="536" y="97"/>
                    <a:pt x="536" y="217"/>
                  </a:cubicBezTo>
                  <a:cubicBezTo>
                    <a:pt x="536" y="261"/>
                    <a:pt x="549" y="302"/>
                    <a:pt x="571" y="336"/>
                  </a:cubicBezTo>
                  <a:cubicBezTo>
                    <a:pt x="336" y="571"/>
                    <a:pt x="336" y="571"/>
                    <a:pt x="336" y="571"/>
                  </a:cubicBezTo>
                  <a:cubicBezTo>
                    <a:pt x="302" y="548"/>
                    <a:pt x="261" y="535"/>
                    <a:pt x="217" y="535"/>
                  </a:cubicBezTo>
                  <a:cubicBezTo>
                    <a:pt x="98" y="535"/>
                    <a:pt x="0" y="633"/>
                    <a:pt x="0" y="753"/>
                  </a:cubicBezTo>
                  <a:cubicBezTo>
                    <a:pt x="0" y="873"/>
                    <a:pt x="98" y="970"/>
                    <a:pt x="217" y="970"/>
                  </a:cubicBezTo>
                  <a:cubicBezTo>
                    <a:pt x="337" y="970"/>
                    <a:pt x="435" y="873"/>
                    <a:pt x="435" y="753"/>
                  </a:cubicBezTo>
                  <a:cubicBezTo>
                    <a:pt x="435" y="709"/>
                    <a:pt x="422" y="668"/>
                    <a:pt x="400" y="634"/>
                  </a:cubicBezTo>
                  <a:cubicBezTo>
                    <a:pt x="635" y="399"/>
                    <a:pt x="635" y="399"/>
                    <a:pt x="635" y="399"/>
                  </a:cubicBezTo>
                  <a:cubicBezTo>
                    <a:pt x="669" y="422"/>
                    <a:pt x="709" y="435"/>
                    <a:pt x="753" y="435"/>
                  </a:cubicBezTo>
                  <a:cubicBezTo>
                    <a:pt x="797" y="435"/>
                    <a:pt x="838" y="422"/>
                    <a:pt x="872" y="399"/>
                  </a:cubicBezTo>
                  <a:cubicBezTo>
                    <a:pt x="1110" y="638"/>
                    <a:pt x="1110" y="638"/>
                    <a:pt x="1110" y="638"/>
                  </a:cubicBezTo>
                  <a:cubicBezTo>
                    <a:pt x="1090" y="671"/>
                    <a:pt x="1077" y="711"/>
                    <a:pt x="1077" y="753"/>
                  </a:cubicBezTo>
                  <a:cubicBezTo>
                    <a:pt x="1077" y="873"/>
                    <a:pt x="1175" y="970"/>
                    <a:pt x="1295" y="970"/>
                  </a:cubicBezTo>
                  <a:cubicBezTo>
                    <a:pt x="1415" y="970"/>
                    <a:pt x="1512" y="873"/>
                    <a:pt x="1512" y="753"/>
                  </a:cubicBezTo>
                  <a:cubicBezTo>
                    <a:pt x="1512" y="709"/>
                    <a:pt x="1499" y="668"/>
                    <a:pt x="1477" y="634"/>
                  </a:cubicBezTo>
                  <a:cubicBezTo>
                    <a:pt x="1712" y="399"/>
                    <a:pt x="1712" y="399"/>
                    <a:pt x="1712" y="399"/>
                  </a:cubicBezTo>
                  <a:cubicBezTo>
                    <a:pt x="1746" y="422"/>
                    <a:pt x="1787" y="435"/>
                    <a:pt x="1831" y="435"/>
                  </a:cubicBezTo>
                  <a:cubicBezTo>
                    <a:pt x="1950" y="435"/>
                    <a:pt x="2048" y="337"/>
                    <a:pt x="2048" y="217"/>
                  </a:cubicBezTo>
                  <a:cubicBezTo>
                    <a:pt x="2048" y="97"/>
                    <a:pt x="1950" y="0"/>
                    <a:pt x="1831" y="0"/>
                  </a:cubicBezTo>
                  <a:close/>
                  <a:moveTo>
                    <a:pt x="217" y="880"/>
                  </a:moveTo>
                  <a:cubicBezTo>
                    <a:pt x="147" y="880"/>
                    <a:pt x="90" y="823"/>
                    <a:pt x="90" y="753"/>
                  </a:cubicBezTo>
                  <a:cubicBezTo>
                    <a:pt x="90" y="682"/>
                    <a:pt x="147" y="625"/>
                    <a:pt x="217" y="625"/>
                  </a:cubicBezTo>
                  <a:cubicBezTo>
                    <a:pt x="288" y="625"/>
                    <a:pt x="345" y="682"/>
                    <a:pt x="345" y="753"/>
                  </a:cubicBezTo>
                  <a:cubicBezTo>
                    <a:pt x="345" y="823"/>
                    <a:pt x="288" y="880"/>
                    <a:pt x="217" y="880"/>
                  </a:cubicBezTo>
                  <a:close/>
                  <a:moveTo>
                    <a:pt x="753" y="345"/>
                  </a:moveTo>
                  <a:cubicBezTo>
                    <a:pt x="683" y="345"/>
                    <a:pt x="626" y="288"/>
                    <a:pt x="626" y="217"/>
                  </a:cubicBezTo>
                  <a:cubicBezTo>
                    <a:pt x="626" y="147"/>
                    <a:pt x="683" y="90"/>
                    <a:pt x="753" y="90"/>
                  </a:cubicBezTo>
                  <a:cubicBezTo>
                    <a:pt x="823" y="90"/>
                    <a:pt x="881" y="147"/>
                    <a:pt x="881" y="217"/>
                  </a:cubicBezTo>
                  <a:cubicBezTo>
                    <a:pt x="881" y="288"/>
                    <a:pt x="823" y="345"/>
                    <a:pt x="753" y="345"/>
                  </a:cubicBezTo>
                  <a:close/>
                  <a:moveTo>
                    <a:pt x="1295" y="880"/>
                  </a:moveTo>
                  <a:cubicBezTo>
                    <a:pt x="1225" y="880"/>
                    <a:pt x="1167" y="823"/>
                    <a:pt x="1167" y="753"/>
                  </a:cubicBezTo>
                  <a:cubicBezTo>
                    <a:pt x="1167" y="682"/>
                    <a:pt x="1225" y="625"/>
                    <a:pt x="1295" y="625"/>
                  </a:cubicBezTo>
                  <a:cubicBezTo>
                    <a:pt x="1365" y="625"/>
                    <a:pt x="1422" y="682"/>
                    <a:pt x="1422" y="753"/>
                  </a:cubicBezTo>
                  <a:cubicBezTo>
                    <a:pt x="1422" y="823"/>
                    <a:pt x="1365" y="880"/>
                    <a:pt x="1295" y="880"/>
                  </a:cubicBezTo>
                  <a:close/>
                  <a:moveTo>
                    <a:pt x="1831" y="345"/>
                  </a:moveTo>
                  <a:cubicBezTo>
                    <a:pt x="1760" y="345"/>
                    <a:pt x="1703" y="288"/>
                    <a:pt x="1703" y="217"/>
                  </a:cubicBezTo>
                  <a:cubicBezTo>
                    <a:pt x="1703" y="147"/>
                    <a:pt x="1760" y="90"/>
                    <a:pt x="1831" y="90"/>
                  </a:cubicBezTo>
                  <a:cubicBezTo>
                    <a:pt x="1901" y="90"/>
                    <a:pt x="1958" y="147"/>
                    <a:pt x="1958" y="217"/>
                  </a:cubicBezTo>
                  <a:cubicBezTo>
                    <a:pt x="1958" y="288"/>
                    <a:pt x="1901" y="345"/>
                    <a:pt x="1831" y="3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CDBDEEB6-71C5-48BA-ADCB-3CF701E8B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975" y="2598738"/>
              <a:ext cx="176213" cy="174625"/>
            </a:xfrm>
            <a:custGeom>
              <a:avLst/>
              <a:gdLst>
                <a:gd name="T0" fmla="*/ 172 w 190"/>
                <a:gd name="T1" fmla="*/ 18 h 186"/>
                <a:gd name="T2" fmla="*/ 109 w 190"/>
                <a:gd name="T3" fmla="*/ 18 h 186"/>
                <a:gd name="T4" fmla="*/ 17 w 190"/>
                <a:gd name="T5" fmla="*/ 109 h 186"/>
                <a:gd name="T6" fmla="*/ 17 w 190"/>
                <a:gd name="T7" fmla="*/ 173 h 186"/>
                <a:gd name="T8" fmla="*/ 49 w 190"/>
                <a:gd name="T9" fmla="*/ 186 h 186"/>
                <a:gd name="T10" fmla="*/ 81 w 190"/>
                <a:gd name="T11" fmla="*/ 173 h 186"/>
                <a:gd name="T12" fmla="*/ 172 w 190"/>
                <a:gd name="T13" fmla="*/ 81 h 186"/>
                <a:gd name="T14" fmla="*/ 172 w 190"/>
                <a:gd name="T15" fmla="*/ 1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" h="186">
                  <a:moveTo>
                    <a:pt x="172" y="18"/>
                  </a:moveTo>
                  <a:cubicBezTo>
                    <a:pt x="155" y="0"/>
                    <a:pt x="126" y="0"/>
                    <a:pt x="109" y="18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0" y="127"/>
                    <a:pt x="0" y="155"/>
                    <a:pt x="17" y="173"/>
                  </a:cubicBezTo>
                  <a:cubicBezTo>
                    <a:pt x="26" y="182"/>
                    <a:pt x="37" y="186"/>
                    <a:pt x="49" y="186"/>
                  </a:cubicBezTo>
                  <a:cubicBezTo>
                    <a:pt x="60" y="186"/>
                    <a:pt x="72" y="182"/>
                    <a:pt x="81" y="173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90" y="64"/>
                    <a:pt x="190" y="35"/>
                    <a:pt x="17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11F8A33-C0A0-4C54-BAC7-688CDC736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0" y="2330451"/>
              <a:ext cx="177800" cy="174625"/>
            </a:xfrm>
            <a:custGeom>
              <a:avLst/>
              <a:gdLst>
                <a:gd name="T0" fmla="*/ 173 w 190"/>
                <a:gd name="T1" fmla="*/ 18 h 186"/>
                <a:gd name="T2" fmla="*/ 109 w 190"/>
                <a:gd name="T3" fmla="*/ 18 h 186"/>
                <a:gd name="T4" fmla="*/ 18 w 190"/>
                <a:gd name="T5" fmla="*/ 109 h 186"/>
                <a:gd name="T6" fmla="*/ 18 w 190"/>
                <a:gd name="T7" fmla="*/ 173 h 186"/>
                <a:gd name="T8" fmla="*/ 50 w 190"/>
                <a:gd name="T9" fmla="*/ 186 h 186"/>
                <a:gd name="T10" fmla="*/ 81 w 190"/>
                <a:gd name="T11" fmla="*/ 173 h 186"/>
                <a:gd name="T12" fmla="*/ 173 w 190"/>
                <a:gd name="T13" fmla="*/ 81 h 186"/>
                <a:gd name="T14" fmla="*/ 173 w 190"/>
                <a:gd name="T15" fmla="*/ 1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" h="186">
                  <a:moveTo>
                    <a:pt x="173" y="18"/>
                  </a:moveTo>
                  <a:cubicBezTo>
                    <a:pt x="155" y="0"/>
                    <a:pt x="127" y="0"/>
                    <a:pt x="109" y="18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0" y="127"/>
                    <a:pt x="0" y="155"/>
                    <a:pt x="18" y="173"/>
                  </a:cubicBezTo>
                  <a:cubicBezTo>
                    <a:pt x="27" y="182"/>
                    <a:pt x="38" y="186"/>
                    <a:pt x="50" y="186"/>
                  </a:cubicBezTo>
                  <a:cubicBezTo>
                    <a:pt x="61" y="186"/>
                    <a:pt x="73" y="181"/>
                    <a:pt x="81" y="173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90" y="64"/>
                    <a:pt x="190" y="35"/>
                    <a:pt x="173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505C966-B6E2-5F18-C147-1F3E9DC01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3" t="975" r="16126" b="2329"/>
          <a:stretch>
            <a:fillRect/>
          </a:stretch>
        </p:blipFill>
        <p:spPr>
          <a:xfrm>
            <a:off x="5498632" y="25892"/>
            <a:ext cx="3645369" cy="5091716"/>
          </a:xfrm>
          <a:custGeom>
            <a:avLst/>
            <a:gdLst>
              <a:gd name="connsiteX0" fmla="*/ 3170106 w 6340212"/>
              <a:gd name="connsiteY0" fmla="*/ 0 h 6340212"/>
              <a:gd name="connsiteX1" fmla="*/ 6340212 w 6340212"/>
              <a:gd name="connsiteY1" fmla="*/ 1 h 6340212"/>
              <a:gd name="connsiteX2" fmla="*/ 6340212 w 6340212"/>
              <a:gd name="connsiteY2" fmla="*/ 6340212 h 6340212"/>
              <a:gd name="connsiteX3" fmla="*/ 3170106 w 6340212"/>
              <a:gd name="connsiteY3" fmla="*/ 6340212 h 6340212"/>
              <a:gd name="connsiteX4" fmla="*/ 0 w 6340212"/>
              <a:gd name="connsiteY4" fmla="*/ 3170106 h 6340212"/>
              <a:gd name="connsiteX5" fmla="*/ 3170106 w 6340212"/>
              <a:gd name="connsiteY5" fmla="*/ 0 h 634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40212" h="6340212">
                <a:moveTo>
                  <a:pt x="3170106" y="0"/>
                </a:moveTo>
                <a:lnTo>
                  <a:pt x="6340212" y="1"/>
                </a:lnTo>
                <a:lnTo>
                  <a:pt x="6340212" y="6340212"/>
                </a:lnTo>
                <a:lnTo>
                  <a:pt x="3170106" y="6340212"/>
                </a:lnTo>
                <a:cubicBezTo>
                  <a:pt x="1419305" y="6340212"/>
                  <a:pt x="0" y="4920907"/>
                  <a:pt x="0" y="3170106"/>
                </a:cubicBezTo>
                <a:cubicBezTo>
                  <a:pt x="0" y="1419305"/>
                  <a:pt x="1419305" y="0"/>
                  <a:pt x="3170106" y="0"/>
                </a:cubicBezTo>
                <a:close/>
              </a:path>
            </a:pathLst>
          </a:custGeom>
          <a:ln w="76200">
            <a:solidFill>
              <a:srgbClr val="3399CA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20" y="423938"/>
            <a:ext cx="1574750" cy="195337"/>
          </a:xfrm>
          <a:prstGeom prst="roundRect">
            <a:avLst>
              <a:gd name="adj" fmla="val 21337"/>
            </a:avLst>
          </a:prstGeom>
          <a:solidFill>
            <a:srgbClr val="FFE0CC"/>
          </a:solidFill>
          <a:ln/>
        </p:spPr>
      </p:sp>
      <p:sp>
        <p:nvSpPr>
          <p:cNvPr id="4" name="Text 2"/>
          <p:cNvSpPr/>
          <p:nvPr/>
        </p:nvSpPr>
        <p:spPr>
          <a:xfrm>
            <a:off x="496120" y="662658"/>
            <a:ext cx="5684565" cy="46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Survey Background &amp; Objectives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507504" y="1280668"/>
            <a:ext cx="22403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35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Why This Survey?</a:t>
            </a:r>
            <a:endParaRPr lang="en-US" sz="1350" b="1" dirty="0"/>
          </a:p>
        </p:txBody>
      </p:sp>
      <p:sp>
        <p:nvSpPr>
          <p:cNvPr id="8" name="Text 5"/>
          <p:cNvSpPr/>
          <p:nvPr/>
        </p:nvSpPr>
        <p:spPr>
          <a:xfrm>
            <a:off x="507504" y="3268112"/>
            <a:ext cx="22403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35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Four Core Objectives</a:t>
            </a:r>
            <a:endParaRPr lang="en-US" sz="1350" b="1" dirty="0"/>
          </a:p>
        </p:txBody>
      </p:sp>
      <p:sp>
        <p:nvSpPr>
          <p:cNvPr id="9" name="Text 6"/>
          <p:cNvSpPr/>
          <p:nvPr/>
        </p:nvSpPr>
        <p:spPr>
          <a:xfrm>
            <a:off x="470734" y="3643209"/>
            <a:ext cx="5192688" cy="1148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00038" indent="-300038">
              <a:lnSpc>
                <a:spcPct val="102000"/>
              </a:lnSpc>
              <a:buSzPct val="100000"/>
              <a:buFont typeface="+mj-lt"/>
              <a:buAutoNum type="romanLcPeriod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Produce baseline gender-environment indicators</a:t>
            </a:r>
            <a:endParaRPr lang="en-US" sz="1350" dirty="0"/>
          </a:p>
          <a:p>
            <a:pPr marL="300038" indent="-300038">
              <a:lnSpc>
                <a:spcPct val="102000"/>
              </a:lnSpc>
              <a:buSzPct val="100000"/>
              <a:buFont typeface="+mj-lt"/>
              <a:buAutoNum type="romanLcPeriod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Benchmark sex-disaggregated environmental statistics</a:t>
            </a:r>
            <a:endParaRPr lang="en-US" sz="1350" dirty="0"/>
          </a:p>
          <a:p>
            <a:pPr marL="300038" indent="-300038">
              <a:lnSpc>
                <a:spcPct val="102000"/>
              </a:lnSpc>
              <a:buSzPct val="100000"/>
              <a:buFont typeface="+mj-lt"/>
              <a:buAutoNum type="romanLcPeriod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Estimate exposure to disasters and climate change impacts</a:t>
            </a:r>
            <a:endParaRPr lang="en-US" sz="1350" dirty="0"/>
          </a:p>
          <a:p>
            <a:pPr marL="300038" indent="-300038">
              <a:lnSpc>
                <a:spcPct val="102000"/>
              </a:lnSpc>
              <a:buSzPct val="100000"/>
              <a:buFont typeface="+mj-lt"/>
              <a:buAutoNum type="romanLcPeriod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 how livelihoods interact with the environment</a:t>
            </a:r>
            <a:endParaRPr lang="en-US" sz="1350" dirty="0"/>
          </a:p>
        </p:txBody>
      </p: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6290E7F3-857F-4841-B399-EE85F0D65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78" b="18577"/>
          <a:stretch/>
        </p:blipFill>
        <p:spPr>
          <a:xfrm>
            <a:off x="5730114" y="1141596"/>
            <a:ext cx="3267934" cy="2860308"/>
          </a:xfrm>
          <a:prstGeom prst="rect">
            <a:avLst/>
          </a:prstGeom>
        </p:spPr>
      </p:pic>
      <p:sp>
        <p:nvSpPr>
          <p:cNvPr id="15" name="Shape 3">
            <a:extLst>
              <a:ext uri="{FF2B5EF4-FFF2-40B4-BE49-F238E27FC236}">
                <a16:creationId xmlns:a16="http://schemas.microsoft.com/office/drawing/2014/main" id="{9BEB31E7-BB27-4CC9-A2AD-F636608D02D8}"/>
              </a:ext>
            </a:extLst>
          </p:cNvPr>
          <p:cNvSpPr/>
          <p:nvPr/>
        </p:nvSpPr>
        <p:spPr>
          <a:xfrm>
            <a:off x="433427" y="1560046"/>
            <a:ext cx="5323676" cy="1386222"/>
          </a:xfrm>
          <a:prstGeom prst="roundRect">
            <a:avLst>
              <a:gd name="adj" fmla="val 322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 sz="1350" dirty="0"/>
          </a:p>
        </p:txBody>
      </p:sp>
      <p:sp>
        <p:nvSpPr>
          <p:cNvPr id="16" name="Shape 4">
            <a:extLst>
              <a:ext uri="{FF2B5EF4-FFF2-40B4-BE49-F238E27FC236}">
                <a16:creationId xmlns:a16="http://schemas.microsoft.com/office/drawing/2014/main" id="{FD738293-3627-422E-9A96-60BD8A0ADBBA}"/>
              </a:ext>
            </a:extLst>
          </p:cNvPr>
          <p:cNvSpPr/>
          <p:nvPr/>
        </p:nvSpPr>
        <p:spPr>
          <a:xfrm>
            <a:off x="444141" y="1570762"/>
            <a:ext cx="1760321" cy="751489"/>
          </a:xfrm>
          <a:prstGeom prst="rect">
            <a:avLst/>
          </a:prstGeom>
          <a:solidFill>
            <a:srgbClr val="FFFFF4"/>
          </a:solidFill>
          <a:ln/>
        </p:spPr>
        <p:txBody>
          <a:bodyPr/>
          <a:lstStyle/>
          <a:p>
            <a:endParaRPr lang="en-US" sz="1350" dirty="0"/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073AA2A2-77BA-4CA7-A2BB-C0F85A8F165C}"/>
              </a:ext>
            </a:extLst>
          </p:cNvPr>
          <p:cNvSpPr/>
          <p:nvPr/>
        </p:nvSpPr>
        <p:spPr>
          <a:xfrm>
            <a:off x="550461" y="1677080"/>
            <a:ext cx="1528428" cy="198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2030 Agenda</a:t>
            </a:r>
            <a:endParaRPr lang="en-US" sz="1200" dirty="0"/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85DAEE5F-8A44-4AAE-836A-E0D8A6F73DDF}"/>
              </a:ext>
            </a:extLst>
          </p:cNvPr>
          <p:cNvSpPr/>
          <p:nvPr/>
        </p:nvSpPr>
        <p:spPr>
          <a:xfrm>
            <a:off x="550461" y="1939557"/>
            <a:ext cx="1547682" cy="2763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825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Sustainable Development Goals</a:t>
            </a:r>
            <a:endParaRPr lang="en-US" sz="825" dirty="0"/>
          </a:p>
        </p:txBody>
      </p:sp>
      <p:sp>
        <p:nvSpPr>
          <p:cNvPr id="19" name="Shape 7">
            <a:extLst>
              <a:ext uri="{FF2B5EF4-FFF2-40B4-BE49-F238E27FC236}">
                <a16:creationId xmlns:a16="http://schemas.microsoft.com/office/drawing/2014/main" id="{4BD831EE-5BD4-45E3-9962-E30F637351E5}"/>
              </a:ext>
            </a:extLst>
          </p:cNvPr>
          <p:cNvSpPr/>
          <p:nvPr/>
        </p:nvSpPr>
        <p:spPr>
          <a:xfrm>
            <a:off x="2204462" y="1570762"/>
            <a:ext cx="1760321" cy="751489"/>
          </a:xfrm>
          <a:prstGeom prst="rect">
            <a:avLst/>
          </a:prstGeom>
          <a:solidFill>
            <a:srgbClr val="FFFFF4"/>
          </a:solidFill>
          <a:ln/>
        </p:spPr>
        <p:txBody>
          <a:bodyPr/>
          <a:lstStyle/>
          <a:p>
            <a:endParaRPr lang="en-US" sz="1350" dirty="0"/>
          </a:p>
        </p:txBody>
      </p:sp>
      <p:sp>
        <p:nvSpPr>
          <p:cNvPr id="20" name="Shape 8">
            <a:extLst>
              <a:ext uri="{FF2B5EF4-FFF2-40B4-BE49-F238E27FC236}">
                <a16:creationId xmlns:a16="http://schemas.microsoft.com/office/drawing/2014/main" id="{EB84D1E6-58E4-458E-9D0E-3AD5140C79DC}"/>
              </a:ext>
            </a:extLst>
          </p:cNvPr>
          <p:cNvSpPr/>
          <p:nvPr/>
        </p:nvSpPr>
        <p:spPr>
          <a:xfrm>
            <a:off x="2204462" y="1570762"/>
            <a:ext cx="14288" cy="751489"/>
          </a:xfrm>
          <a:prstGeom prst="roundRect">
            <a:avLst>
              <a:gd name="adj" fmla="val 312558"/>
            </a:avLst>
          </a:prstGeom>
          <a:solidFill>
            <a:srgbClr val="FFE0CC"/>
          </a:solidFill>
          <a:ln/>
        </p:spPr>
        <p:txBody>
          <a:bodyPr/>
          <a:lstStyle/>
          <a:p>
            <a:endParaRPr lang="en-US" sz="1350" dirty="0"/>
          </a:p>
        </p:txBody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3050B0F2-2E6E-4EAC-BF6B-1F58B4879084}"/>
              </a:ext>
            </a:extLst>
          </p:cNvPr>
          <p:cNvSpPr/>
          <p:nvPr/>
        </p:nvSpPr>
        <p:spPr>
          <a:xfrm>
            <a:off x="2310781" y="1677080"/>
            <a:ext cx="1528428" cy="198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Sendai Framework</a:t>
            </a:r>
            <a:endParaRPr lang="en-US" sz="1200" dirty="0"/>
          </a:p>
        </p:txBody>
      </p:sp>
      <p:sp>
        <p:nvSpPr>
          <p:cNvPr id="22" name="Text 10">
            <a:extLst>
              <a:ext uri="{FF2B5EF4-FFF2-40B4-BE49-F238E27FC236}">
                <a16:creationId xmlns:a16="http://schemas.microsoft.com/office/drawing/2014/main" id="{46198E37-88FF-4639-A64D-55D5C7596CD1}"/>
              </a:ext>
            </a:extLst>
          </p:cNvPr>
          <p:cNvSpPr/>
          <p:nvPr/>
        </p:nvSpPr>
        <p:spPr>
          <a:xfrm>
            <a:off x="2310781" y="1939558"/>
            <a:ext cx="1547682" cy="138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825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Disaster Risk Reduction</a:t>
            </a:r>
            <a:endParaRPr lang="en-US" sz="825" dirty="0"/>
          </a:p>
        </p:txBody>
      </p:sp>
      <p:sp>
        <p:nvSpPr>
          <p:cNvPr id="23" name="Shape 11">
            <a:extLst>
              <a:ext uri="{FF2B5EF4-FFF2-40B4-BE49-F238E27FC236}">
                <a16:creationId xmlns:a16="http://schemas.microsoft.com/office/drawing/2014/main" id="{DB93EE12-E7CA-406A-B338-AF862058F7BC}"/>
              </a:ext>
            </a:extLst>
          </p:cNvPr>
          <p:cNvSpPr/>
          <p:nvPr/>
        </p:nvSpPr>
        <p:spPr>
          <a:xfrm>
            <a:off x="438784" y="2303763"/>
            <a:ext cx="1751390" cy="613302"/>
          </a:xfrm>
          <a:prstGeom prst="rect">
            <a:avLst/>
          </a:prstGeom>
          <a:solidFill>
            <a:srgbClr val="FFFFF4"/>
          </a:solidFill>
          <a:ln/>
        </p:spPr>
        <p:txBody>
          <a:bodyPr/>
          <a:lstStyle/>
          <a:p>
            <a:endParaRPr lang="en-US" sz="1350" dirty="0"/>
          </a:p>
        </p:txBody>
      </p:sp>
      <p:sp>
        <p:nvSpPr>
          <p:cNvPr id="24" name="Shape 12">
            <a:extLst>
              <a:ext uri="{FF2B5EF4-FFF2-40B4-BE49-F238E27FC236}">
                <a16:creationId xmlns:a16="http://schemas.microsoft.com/office/drawing/2014/main" id="{65587EE5-ADA3-4CAC-A142-AFD7B864A075}"/>
              </a:ext>
            </a:extLst>
          </p:cNvPr>
          <p:cNvSpPr/>
          <p:nvPr/>
        </p:nvSpPr>
        <p:spPr>
          <a:xfrm>
            <a:off x="444142" y="2322251"/>
            <a:ext cx="3520641" cy="14288"/>
          </a:xfrm>
          <a:prstGeom prst="roundRect">
            <a:avLst>
              <a:gd name="adj" fmla="val 312558"/>
            </a:avLst>
          </a:prstGeom>
          <a:solidFill>
            <a:srgbClr val="FFE0CC"/>
          </a:solidFill>
          <a:ln/>
        </p:spPr>
        <p:txBody>
          <a:bodyPr/>
          <a:lstStyle/>
          <a:p>
            <a:endParaRPr lang="en-US" sz="1350" dirty="0"/>
          </a:p>
        </p:txBody>
      </p:sp>
      <p:sp>
        <p:nvSpPr>
          <p:cNvPr id="25" name="Text 13">
            <a:extLst>
              <a:ext uri="{FF2B5EF4-FFF2-40B4-BE49-F238E27FC236}">
                <a16:creationId xmlns:a16="http://schemas.microsoft.com/office/drawing/2014/main" id="{455EC6C5-84B8-453F-A0DF-8A8EE7C23BE1}"/>
              </a:ext>
            </a:extLst>
          </p:cNvPr>
          <p:cNvSpPr/>
          <p:nvPr/>
        </p:nvSpPr>
        <p:spPr>
          <a:xfrm>
            <a:off x="550461" y="2428569"/>
            <a:ext cx="1528428" cy="198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Paris Agreement</a:t>
            </a:r>
            <a:endParaRPr lang="en-US" sz="1200" dirty="0"/>
          </a:p>
        </p:txBody>
      </p:sp>
      <p:sp>
        <p:nvSpPr>
          <p:cNvPr id="26" name="Text 14">
            <a:extLst>
              <a:ext uri="{FF2B5EF4-FFF2-40B4-BE49-F238E27FC236}">
                <a16:creationId xmlns:a16="http://schemas.microsoft.com/office/drawing/2014/main" id="{3E0806E2-1387-4160-B9F2-6F35F621C84F}"/>
              </a:ext>
            </a:extLst>
          </p:cNvPr>
          <p:cNvSpPr/>
          <p:nvPr/>
        </p:nvSpPr>
        <p:spPr>
          <a:xfrm>
            <a:off x="550461" y="2691047"/>
            <a:ext cx="3308003" cy="138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825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Climate Action &amp; Resilience</a:t>
            </a:r>
            <a:endParaRPr lang="en-US" sz="825" dirty="0"/>
          </a:p>
        </p:txBody>
      </p:sp>
      <p:sp>
        <p:nvSpPr>
          <p:cNvPr id="41" name="Shape 3">
            <a:extLst>
              <a:ext uri="{FF2B5EF4-FFF2-40B4-BE49-F238E27FC236}">
                <a16:creationId xmlns:a16="http://schemas.microsoft.com/office/drawing/2014/main" id="{745F03AF-8276-4F94-BD23-453CA3BA5F39}"/>
              </a:ext>
            </a:extLst>
          </p:cNvPr>
          <p:cNvSpPr/>
          <p:nvPr/>
        </p:nvSpPr>
        <p:spPr>
          <a:xfrm>
            <a:off x="3973367" y="1560046"/>
            <a:ext cx="1783736" cy="764208"/>
          </a:xfrm>
          <a:prstGeom prst="roundRect">
            <a:avLst>
              <a:gd name="adj" fmla="val 322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 sz="1350" dirty="0"/>
          </a:p>
        </p:txBody>
      </p:sp>
      <p:sp>
        <p:nvSpPr>
          <p:cNvPr id="47" name="Text 9">
            <a:extLst>
              <a:ext uri="{FF2B5EF4-FFF2-40B4-BE49-F238E27FC236}">
                <a16:creationId xmlns:a16="http://schemas.microsoft.com/office/drawing/2014/main" id="{93719CCB-9451-42E1-97CC-99C49C638A62}"/>
              </a:ext>
            </a:extLst>
          </p:cNvPr>
          <p:cNvSpPr/>
          <p:nvPr/>
        </p:nvSpPr>
        <p:spPr>
          <a:xfrm>
            <a:off x="4133973" y="1656014"/>
            <a:ext cx="1528428" cy="198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GB" sz="1200" dirty="0">
                <a:solidFill>
                  <a:srgbClr val="67534F"/>
                </a:solidFill>
                <a:latin typeface="Marcellus" pitchFamily="34" charset="0"/>
              </a:rPr>
              <a:t>U</a:t>
            </a:r>
            <a:r>
              <a:rPr lang="en-US" sz="1200" dirty="0">
                <a:solidFill>
                  <a:srgbClr val="67534F"/>
                </a:solidFill>
                <a:latin typeface="Marcellus" pitchFamily="34" charset="0"/>
              </a:rPr>
              <a:t>N Global Set</a:t>
            </a:r>
            <a:endParaRPr lang="en-US" sz="1200" dirty="0"/>
          </a:p>
        </p:txBody>
      </p:sp>
      <p:sp>
        <p:nvSpPr>
          <p:cNvPr id="48" name="Text 10">
            <a:extLst>
              <a:ext uri="{FF2B5EF4-FFF2-40B4-BE49-F238E27FC236}">
                <a16:creationId xmlns:a16="http://schemas.microsoft.com/office/drawing/2014/main" id="{0CC127D7-921E-4034-840E-0DA94E7A5966}"/>
              </a:ext>
            </a:extLst>
          </p:cNvPr>
          <p:cNvSpPr/>
          <p:nvPr/>
        </p:nvSpPr>
        <p:spPr>
          <a:xfrm>
            <a:off x="4133973" y="1918492"/>
            <a:ext cx="1547682" cy="335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900" dirty="0"/>
              <a:t>A common Global framework for </a:t>
            </a:r>
            <a:br>
              <a:rPr lang="en-US" sz="900" dirty="0"/>
            </a:br>
            <a:r>
              <a:rPr lang="en-US" sz="900" dirty="0"/>
              <a:t>climate change statistics.</a:t>
            </a:r>
            <a:endParaRPr lang="en-US" sz="825" dirty="0"/>
          </a:p>
        </p:txBody>
      </p:sp>
      <p:sp>
        <p:nvSpPr>
          <p:cNvPr id="53" name="Text 5">
            <a:extLst>
              <a:ext uri="{FF2B5EF4-FFF2-40B4-BE49-F238E27FC236}">
                <a16:creationId xmlns:a16="http://schemas.microsoft.com/office/drawing/2014/main" id="{03ACB536-ADF9-4BD9-B494-91A039160829}"/>
              </a:ext>
            </a:extLst>
          </p:cNvPr>
          <p:cNvSpPr/>
          <p:nvPr/>
        </p:nvSpPr>
        <p:spPr>
          <a:xfrm>
            <a:off x="2310782" y="2355375"/>
            <a:ext cx="1528428" cy="198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FDES</a:t>
            </a:r>
            <a:endParaRPr lang="en-US" sz="1200" dirty="0"/>
          </a:p>
        </p:txBody>
      </p:sp>
      <p:sp>
        <p:nvSpPr>
          <p:cNvPr id="54" name="Text 6">
            <a:extLst>
              <a:ext uri="{FF2B5EF4-FFF2-40B4-BE49-F238E27FC236}">
                <a16:creationId xmlns:a16="http://schemas.microsoft.com/office/drawing/2014/main" id="{7D0863A5-8F01-4388-8041-DC57FCA8081D}"/>
              </a:ext>
            </a:extLst>
          </p:cNvPr>
          <p:cNvSpPr/>
          <p:nvPr/>
        </p:nvSpPr>
        <p:spPr>
          <a:xfrm>
            <a:off x="2310782" y="2617852"/>
            <a:ext cx="1547682" cy="2763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339966"/>
              </a:buClr>
              <a:buSzPct val="150000"/>
            </a:pPr>
            <a:r>
              <a:rPr lang="en-GB" altLang="en-US" sz="900" dirty="0">
                <a:latin typeface="Calibri" panose="020F0502020204030204" pitchFamily="34" charset="0"/>
              </a:rPr>
              <a:t>The Basic Set of Environment Statistics </a:t>
            </a:r>
          </a:p>
        </p:txBody>
      </p:sp>
      <p:sp>
        <p:nvSpPr>
          <p:cNvPr id="27" name="Text 5">
            <a:extLst>
              <a:ext uri="{FF2B5EF4-FFF2-40B4-BE49-F238E27FC236}">
                <a16:creationId xmlns:a16="http://schemas.microsoft.com/office/drawing/2014/main" id="{7FE76242-7FD3-41B4-9A2E-6C35DF7370D4}"/>
              </a:ext>
            </a:extLst>
          </p:cNvPr>
          <p:cNvSpPr/>
          <p:nvPr/>
        </p:nvSpPr>
        <p:spPr>
          <a:xfrm>
            <a:off x="4050617" y="2355375"/>
            <a:ext cx="1528428" cy="440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Tanzania Development</a:t>
            </a:r>
            <a:b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</a:b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Vision 2050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496119" y="858838"/>
            <a:ext cx="1839149" cy="205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National Gender Gap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96119" y="1168535"/>
            <a:ext cx="4167113" cy="1045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214313" indent="-214313">
              <a:lnSpc>
                <a:spcPct val="81000"/>
              </a:lnSpc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15.1% of men</a:t>
            </a: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vs. </a:t>
            </a:r>
            <a:r>
              <a:rPr lang="en-US" sz="13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11.7% of women</a:t>
            </a: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received early warning information in the past 12 months.</a:t>
            </a:r>
          </a:p>
          <a:p>
            <a:pPr marL="214313" indent="-214313">
              <a:lnSpc>
                <a:spcPct val="81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14313" indent="-214313">
              <a:lnSpc>
                <a:spcPct val="81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Urban access is higher (17.3% men, 14.1% women) than rural (14.3% men, 10.5% women).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96119" y="2323621"/>
            <a:ext cx="1608578" cy="24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Zone Extremes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96119" y="2633317"/>
            <a:ext cx="4367063" cy="606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ct val="81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Coastal zone leads: 21.8% men, 16.6% women.</a:t>
            </a:r>
          </a:p>
          <a:p>
            <a:pPr marL="214313" indent="-214313">
              <a:lnSpc>
                <a:spcPct val="81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Arid Lands lag: only 9.1% men and </a:t>
            </a:r>
            <a:r>
              <a:rPr lang="en-US" sz="13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6.3% women</a:t>
            </a:r>
            <a:br>
              <a:rPr lang="en-US" sz="13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</a:b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informed.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96120" y="3340903"/>
            <a:ext cx="1476152" cy="2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Usefulness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96119" y="3621035"/>
            <a:ext cx="3989412" cy="11086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214313" indent="-214313">
              <a:lnSpc>
                <a:spcPct val="81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Despite access gaps, usefulness is broadly similar: 75.5% men and 73.1% women found information valuable. </a:t>
            </a:r>
          </a:p>
          <a:p>
            <a:pPr marL="214313" indent="-214313">
              <a:lnSpc>
                <a:spcPct val="81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14313" indent="-214313">
              <a:lnSpc>
                <a:spcPct val="81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Highlands men: 85.3% vs. women: 70.8% — the widest gender gap.</a:t>
            </a:r>
            <a:endParaRPr lang="en-US" sz="13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822" y="859482"/>
            <a:ext cx="3789462" cy="3789462"/>
          </a:xfrm>
          <a:prstGeom prst="rect">
            <a:avLst/>
          </a:prstGeom>
        </p:spPr>
      </p:pic>
      <p:sp>
        <p:nvSpPr>
          <p:cNvPr id="12" name="Text 2">
            <a:extLst>
              <a:ext uri="{FF2B5EF4-FFF2-40B4-BE49-F238E27FC236}">
                <a16:creationId xmlns:a16="http://schemas.microsoft.com/office/drawing/2014/main" id="{E694992A-75F1-44CB-B5F8-2840C8FD0106}"/>
              </a:ext>
            </a:extLst>
          </p:cNvPr>
          <p:cNvSpPr/>
          <p:nvPr/>
        </p:nvSpPr>
        <p:spPr>
          <a:xfrm>
            <a:off x="496107" y="494556"/>
            <a:ext cx="5676094" cy="251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Disaster Preparedness &amp; Early Warning: Who Gets the Message?</a:t>
            </a:r>
            <a:endParaRPr lang="en-US" sz="2100" dirty="0"/>
          </a:p>
        </p:txBody>
      </p:sp>
      <p:sp>
        <p:nvSpPr>
          <p:cNvPr id="13" name="Shape 0">
            <a:extLst>
              <a:ext uri="{FF2B5EF4-FFF2-40B4-BE49-F238E27FC236}">
                <a16:creationId xmlns:a16="http://schemas.microsoft.com/office/drawing/2014/main" id="{29868A0C-F355-4A0F-80EC-D5A8BE1D1D15}"/>
              </a:ext>
            </a:extLst>
          </p:cNvPr>
          <p:cNvSpPr/>
          <p:nvPr/>
        </p:nvSpPr>
        <p:spPr>
          <a:xfrm>
            <a:off x="474158" y="60148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01BB454F-09C7-4437-BDAD-83BD082B519D}"/>
              </a:ext>
            </a:extLst>
          </p:cNvPr>
          <p:cNvSpPr/>
          <p:nvPr/>
        </p:nvSpPr>
        <p:spPr>
          <a:xfrm>
            <a:off x="566730" y="114291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2048" y="456828"/>
            <a:ext cx="7760345" cy="504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Early Warning: Awareness Without Action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429888" y="1121134"/>
            <a:ext cx="8279904" cy="328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2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Early warning information can improve household resilience — but uptake of preparedness measures remains modest, limiting its protective impact.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932408" y="2536999"/>
            <a:ext cx="1660699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18.7%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68" y="1693143"/>
            <a:ext cx="2025253" cy="20252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63922" y="3870201"/>
            <a:ext cx="2197745" cy="252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Women Preserved Water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432048" y="4193307"/>
            <a:ext cx="2661493" cy="328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2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After receiving early warning information, vs.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16.1% of men</a:t>
            </a:r>
            <a:endParaRPr lang="en-US" sz="1050" b="1" dirty="0"/>
          </a:p>
        </p:txBody>
      </p:sp>
      <p:sp>
        <p:nvSpPr>
          <p:cNvPr id="8" name="Text 5"/>
          <p:cNvSpPr/>
          <p:nvPr/>
        </p:nvSpPr>
        <p:spPr>
          <a:xfrm>
            <a:off x="3741539" y="2536999"/>
            <a:ext cx="1660699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22%</a:t>
            </a:r>
            <a:endParaRPr lang="en-US" sz="2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299" y="1693143"/>
            <a:ext cx="2025253" cy="202525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601492" y="3870201"/>
            <a:ext cx="1940868" cy="252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Preserved Dry Food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3241179" y="4193307"/>
            <a:ext cx="2661568" cy="4933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2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About 22% of households preserved dry food in preparation for climate hazards (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22.3% for Women 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vs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22.1% for men</a:t>
            </a:r>
            <a:endParaRPr lang="en-US" sz="1050" b="1" dirty="0"/>
          </a:p>
        </p:txBody>
      </p:sp>
      <p:sp>
        <p:nvSpPr>
          <p:cNvPr id="12" name="Text 8"/>
          <p:cNvSpPr/>
          <p:nvPr/>
        </p:nvSpPr>
        <p:spPr>
          <a:xfrm>
            <a:off x="6550744" y="2536999"/>
            <a:ext cx="1660699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14–16%</a:t>
            </a:r>
            <a:endParaRPr lang="en-US" sz="26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504" y="1693143"/>
            <a:ext cx="2025253" cy="202525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215063" y="3870201"/>
            <a:ext cx="2332137" cy="252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Harvested or Stored Crops</a:t>
            </a:r>
            <a:endParaRPr lang="en-US" sz="1500" dirty="0"/>
          </a:p>
        </p:txBody>
      </p:sp>
      <p:sp>
        <p:nvSpPr>
          <p:cNvPr id="15" name="Text 10"/>
          <p:cNvSpPr/>
          <p:nvPr/>
        </p:nvSpPr>
        <p:spPr>
          <a:xfrm>
            <a:off x="6050384" y="4193306"/>
            <a:ext cx="2661568" cy="7151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2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Only 14–16% harvested or stored crops in preparation for climate hazards (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14.5% for Men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vs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14.0% for Women)</a:t>
            </a:r>
            <a:endParaRPr lang="en-US" sz="1050" b="1" dirty="0"/>
          </a:p>
        </p:txBody>
      </p:sp>
      <p:sp>
        <p:nvSpPr>
          <p:cNvPr id="17" name="Shape 0">
            <a:extLst>
              <a:ext uri="{FF2B5EF4-FFF2-40B4-BE49-F238E27FC236}">
                <a16:creationId xmlns:a16="http://schemas.microsoft.com/office/drawing/2014/main" id="{C49E1BAC-1EBF-4ACF-B157-8776B3271444}"/>
              </a:ext>
            </a:extLst>
          </p:cNvPr>
          <p:cNvSpPr/>
          <p:nvPr/>
        </p:nvSpPr>
        <p:spPr>
          <a:xfrm>
            <a:off x="474158" y="60148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444E8AE0-F95D-4F70-896F-36DA14055CF9}"/>
              </a:ext>
            </a:extLst>
          </p:cNvPr>
          <p:cNvSpPr/>
          <p:nvPr/>
        </p:nvSpPr>
        <p:spPr>
          <a:xfrm>
            <a:off x="566730" y="114291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3861047" cy="2289321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61047" y="24143"/>
            <a:ext cx="1493005" cy="446656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4" name="Text 1"/>
          <p:cNvSpPr/>
          <p:nvPr/>
        </p:nvSpPr>
        <p:spPr>
          <a:xfrm>
            <a:off x="3953618" y="93496"/>
            <a:ext cx="1493005" cy="364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  <p:sp>
        <p:nvSpPr>
          <p:cNvPr id="5" name="Text 2"/>
          <p:cNvSpPr/>
          <p:nvPr/>
        </p:nvSpPr>
        <p:spPr>
          <a:xfrm>
            <a:off x="3861048" y="532489"/>
            <a:ext cx="4850904" cy="11534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>
              <a:lnSpc>
                <a:spcPct val="108000"/>
              </a:lnSpc>
            </a:pPr>
            <a:r>
              <a:rPr lang="en-US" sz="3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Disaster Experience &amp; Impacts</a:t>
            </a:r>
            <a:endParaRPr lang="en-US" sz="3450" dirty="0"/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71B202AC-5082-4DD3-A621-907A70DFCCD9}"/>
              </a:ext>
            </a:extLst>
          </p:cNvPr>
          <p:cNvSpPr/>
          <p:nvPr/>
        </p:nvSpPr>
        <p:spPr>
          <a:xfrm>
            <a:off x="445328" y="2374771"/>
            <a:ext cx="4013895" cy="1227683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E718D151-34D6-4B66-A443-CC1DAA040791}"/>
              </a:ext>
            </a:extLst>
          </p:cNvPr>
          <p:cNvSpPr/>
          <p:nvPr/>
        </p:nvSpPr>
        <p:spPr>
          <a:xfrm>
            <a:off x="583589" y="2513032"/>
            <a:ext cx="2182564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Drought — Most Prevalent</a:t>
            </a:r>
            <a:endParaRPr lang="en-US" sz="14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C8AC04EE-A205-406E-B5C8-2C89BDDCD6F5}"/>
              </a:ext>
            </a:extLst>
          </p:cNvPr>
          <p:cNvSpPr/>
          <p:nvPr/>
        </p:nvSpPr>
        <p:spPr>
          <a:xfrm>
            <a:off x="583589" y="2819172"/>
            <a:ext cx="3737372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Drought was the most common disaster: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27.2% of men and 28.0% of women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nationally. In Arid Lands, this rose to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48.0% of men and 50.3% of women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Rural women were most affected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(35.0%).</a:t>
            </a:r>
            <a:endParaRPr lang="en-US" sz="950" b="1" dirty="0"/>
          </a:p>
        </p:txBody>
      </p:sp>
      <p:sp>
        <p:nvSpPr>
          <p:cNvPr id="10" name="Shape 6">
            <a:extLst>
              <a:ext uri="{FF2B5EF4-FFF2-40B4-BE49-F238E27FC236}">
                <a16:creationId xmlns:a16="http://schemas.microsoft.com/office/drawing/2014/main" id="{CDE8C88F-6452-4879-BEC0-55422C2C9276}"/>
              </a:ext>
            </a:extLst>
          </p:cNvPr>
          <p:cNvSpPr/>
          <p:nvPr/>
        </p:nvSpPr>
        <p:spPr>
          <a:xfrm>
            <a:off x="4583196" y="2374771"/>
            <a:ext cx="4013895" cy="1227683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DE91B449-2E7D-430D-9701-F65E3F45CC50}"/>
              </a:ext>
            </a:extLst>
          </p:cNvPr>
          <p:cNvSpPr/>
          <p:nvPr/>
        </p:nvSpPr>
        <p:spPr>
          <a:xfrm>
            <a:off x="4721457" y="2513032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Livelihood Damage</a:t>
            </a:r>
            <a:endParaRPr lang="en-US" sz="1400" dirty="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F97146F5-B4AC-4784-ADCE-247FD56F6828}"/>
              </a:ext>
            </a:extLst>
          </p:cNvPr>
          <p:cNvSpPr/>
          <p:nvPr/>
        </p:nvSpPr>
        <p:spPr>
          <a:xfrm>
            <a:off x="4721457" y="2819172"/>
            <a:ext cx="3737372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Crop damage affected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40.2% of men and 38.4% of women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nationally. In Semi-Arid Lands, crop damage reached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60.4% of men and 56.5% of women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Income decreases were reported by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48.6% of men and 43.6% of women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950" dirty="0"/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1FEE8A3E-9ADD-437B-A1DD-CF4CDD60828E}"/>
              </a:ext>
            </a:extLst>
          </p:cNvPr>
          <p:cNvSpPr/>
          <p:nvPr/>
        </p:nvSpPr>
        <p:spPr>
          <a:xfrm>
            <a:off x="445328" y="3726428"/>
            <a:ext cx="4013895" cy="1227683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6CABB44A-5810-4A02-A755-D05813188547}"/>
              </a:ext>
            </a:extLst>
          </p:cNvPr>
          <p:cNvSpPr/>
          <p:nvPr/>
        </p:nvSpPr>
        <p:spPr>
          <a:xfrm>
            <a:off x="583589" y="3864689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Dwelling Destruction</a:t>
            </a:r>
            <a:endParaRPr lang="en-US" sz="1400" dirty="0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CFAE603D-AEEA-47FA-BCBB-BAA9401EDD59}"/>
              </a:ext>
            </a:extLst>
          </p:cNvPr>
          <p:cNvSpPr/>
          <p:nvPr/>
        </p:nvSpPr>
        <p:spPr>
          <a:xfrm>
            <a:off x="583589" y="4170829"/>
            <a:ext cx="3737372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Semi-Arid Lands, dwelling destruction was more prevalent among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women-headed households (81%)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than men-headed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households (60%). 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Coastal and Alluvial Plain zones also showed high destruction rates.</a:t>
            </a:r>
            <a:endParaRPr lang="en-US" sz="950" dirty="0"/>
          </a:p>
        </p:txBody>
      </p:sp>
      <p:sp>
        <p:nvSpPr>
          <p:cNvPr id="16" name="Shape 12">
            <a:extLst>
              <a:ext uri="{FF2B5EF4-FFF2-40B4-BE49-F238E27FC236}">
                <a16:creationId xmlns:a16="http://schemas.microsoft.com/office/drawing/2014/main" id="{5ED16F48-11A3-4DEF-B1D1-B264313F681D}"/>
              </a:ext>
            </a:extLst>
          </p:cNvPr>
          <p:cNvSpPr/>
          <p:nvPr/>
        </p:nvSpPr>
        <p:spPr>
          <a:xfrm>
            <a:off x="4583196" y="3726428"/>
            <a:ext cx="4013895" cy="1227683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5C52D7E1-7ABB-4F29-AAA4-343A2F2EF54A}"/>
              </a:ext>
            </a:extLst>
          </p:cNvPr>
          <p:cNvSpPr/>
          <p:nvPr/>
        </p:nvSpPr>
        <p:spPr>
          <a:xfrm>
            <a:off x="4721456" y="3864690"/>
            <a:ext cx="2485459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1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Deepen Unpaid Care Burdens </a:t>
            </a:r>
            <a:endParaRPr lang="en-US" sz="1400" dirty="0"/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D143BB22-11AE-4CF4-B002-3A06C2A72FDF}"/>
              </a:ext>
            </a:extLst>
          </p:cNvPr>
          <p:cNvSpPr/>
          <p:nvPr/>
        </p:nvSpPr>
        <p:spPr>
          <a:xfrm>
            <a:off x="4721457" y="4170829"/>
            <a:ext cx="3737372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Disasters increased unpaid care work disproportionately for women: </a:t>
            </a:r>
            <a:r>
              <a:rPr lang="en-US" sz="950" b="1" dirty="0">
                <a:solidFill>
                  <a:srgbClr val="67534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12.4% of women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reported increased water collection time vs.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9.3% of men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; </a:t>
            </a:r>
          </a:p>
          <a:p>
            <a:pPr marL="0" indent="0" algn="l">
              <a:lnSpc>
                <a:spcPct val="108000"/>
              </a:lnSpc>
              <a:buNone/>
            </a:pP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10.3% of women 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reported increased domestic work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vs. 5.7% of men. </a:t>
            </a:r>
            <a:endParaRPr lang="en-US" sz="95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2047" y="216563"/>
            <a:ext cx="1649415" cy="451075"/>
          </a:xfrm>
          <a:prstGeom prst="roundRect">
            <a:avLst>
              <a:gd name="adj" fmla="val 20492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524619" y="270706"/>
            <a:ext cx="1502702" cy="350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</a:rPr>
              <a:t>Key Findings</a:t>
            </a:r>
          </a:p>
        </p:txBody>
      </p:sp>
      <p:sp>
        <p:nvSpPr>
          <p:cNvPr id="4" name="Text 2"/>
          <p:cNvSpPr/>
          <p:nvPr/>
        </p:nvSpPr>
        <p:spPr>
          <a:xfrm>
            <a:off x="432048" y="729327"/>
            <a:ext cx="4097841" cy="57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8000"/>
              </a:lnSpc>
            </a:pPr>
            <a:r>
              <a:rPr lang="en-US" sz="3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Water &amp; Sanitation</a:t>
            </a:r>
            <a:endParaRPr lang="en-US" sz="3450" dirty="0"/>
          </a:p>
        </p:txBody>
      </p:sp>
      <p:sp>
        <p:nvSpPr>
          <p:cNvPr id="5" name="Text 3"/>
          <p:cNvSpPr/>
          <p:nvPr/>
        </p:nvSpPr>
        <p:spPr>
          <a:xfrm>
            <a:off x="396031" y="1399341"/>
            <a:ext cx="5180606" cy="617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Access to safe water and sanitation remains deeply uneven — </a:t>
            </a:r>
            <a:r>
              <a:rPr lang="en-US" sz="12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rural communities and women-headed households face the greatest challenges.</a:t>
            </a:r>
            <a:endParaRPr lang="en-US" sz="1200" b="1" dirty="0"/>
          </a:p>
        </p:txBody>
      </p:sp>
      <p:sp>
        <p:nvSpPr>
          <p:cNvPr id="6" name="Shape 4"/>
          <p:cNvSpPr/>
          <p:nvPr/>
        </p:nvSpPr>
        <p:spPr>
          <a:xfrm>
            <a:off x="432048" y="2189331"/>
            <a:ext cx="1993106" cy="192881"/>
          </a:xfrm>
          <a:prstGeom prst="roundRect">
            <a:avLst>
              <a:gd name="adj" fmla="val 33600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432048" y="2189331"/>
            <a:ext cx="1379190" cy="192881"/>
          </a:xfrm>
          <a:prstGeom prst="roundRect">
            <a:avLst>
              <a:gd name="adj" fmla="val 33600"/>
            </a:avLst>
          </a:prstGeom>
          <a:solidFill>
            <a:srgbClr val="FF954F"/>
          </a:solidFill>
          <a:ln/>
        </p:spPr>
      </p:sp>
      <p:sp>
        <p:nvSpPr>
          <p:cNvPr id="8" name="Text 6"/>
          <p:cNvSpPr/>
          <p:nvPr/>
        </p:nvSpPr>
        <p:spPr>
          <a:xfrm>
            <a:off x="2540868" y="2189331"/>
            <a:ext cx="522536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69.2%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432048" y="2575019"/>
            <a:ext cx="2559323" cy="28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Improved Drinking Water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432048" y="2955945"/>
            <a:ext cx="2631356" cy="4012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96.1% urban vs. only 58.1% rural households</a:t>
            </a:r>
          </a:p>
          <a:p>
            <a:pPr marL="0" indent="0" algn="l">
              <a:lnSpc>
                <a:spcPct val="108000"/>
              </a:lnSpc>
              <a:buNone/>
            </a:pP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3563087" y="2189331"/>
            <a:ext cx="2021830" cy="192881"/>
          </a:xfrm>
          <a:prstGeom prst="roundRect">
            <a:avLst>
              <a:gd name="adj" fmla="val 33600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3563087" y="2189331"/>
            <a:ext cx="1202978" cy="192881"/>
          </a:xfrm>
          <a:prstGeom prst="roundRect">
            <a:avLst>
              <a:gd name="adj" fmla="val 33600"/>
            </a:avLst>
          </a:prstGeom>
          <a:solidFill>
            <a:srgbClr val="FF954F"/>
          </a:solidFill>
          <a:ln/>
        </p:spPr>
      </p:sp>
      <p:sp>
        <p:nvSpPr>
          <p:cNvPr id="13" name="Text 11"/>
          <p:cNvSpPr/>
          <p:nvPr/>
        </p:nvSpPr>
        <p:spPr>
          <a:xfrm>
            <a:off x="5700631" y="2189331"/>
            <a:ext cx="493812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59.5%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563087" y="2575019"/>
            <a:ext cx="2218134" cy="288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Improved Sanitation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3563087" y="2955945"/>
            <a:ext cx="2631356" cy="4012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Significant gaps remain, especially in rural areas</a:t>
            </a:r>
            <a:endParaRPr lang="en-US" sz="1200" dirty="0"/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A7AD59D4-139C-4639-88CE-CD8D32F710EB}"/>
              </a:ext>
            </a:extLst>
          </p:cNvPr>
          <p:cNvSpPr/>
          <p:nvPr/>
        </p:nvSpPr>
        <p:spPr>
          <a:xfrm>
            <a:off x="396031" y="3499686"/>
            <a:ext cx="2667373" cy="13731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1200" dirty="0">
                <a:solidFill>
                  <a:srgbClr val="67534F"/>
                </a:solidFill>
                <a:latin typeface="Montserrat" pitchFamily="34" charset="0"/>
              </a:rPr>
              <a:t>Women-headed households are less than </a:t>
            </a:r>
            <a:r>
              <a:rPr lang="en-US" sz="1200" b="1" dirty="0">
                <a:solidFill>
                  <a:srgbClr val="67534F"/>
                </a:solidFill>
                <a:latin typeface="Montserrat" pitchFamily="34" charset="0"/>
              </a:rPr>
              <a:t>half (20.2%) 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</a:rPr>
              <a:t>as likely to access improved drinking water, increasing the time women spend collecting water.</a:t>
            </a:r>
          </a:p>
          <a:p>
            <a:pPr algn="just"/>
            <a:r>
              <a:rPr lang="en-US" sz="1200" dirty="0">
                <a:solidFill>
                  <a:srgbClr val="67534F"/>
                </a:solidFill>
                <a:latin typeface="Montserrat" pitchFamily="34" charset="0"/>
              </a:rPr>
              <a:t>Men – headed house holds </a:t>
            </a:r>
            <a:r>
              <a:rPr lang="en-US" sz="1200" b="1" dirty="0">
                <a:solidFill>
                  <a:srgbClr val="67534F"/>
                </a:solidFill>
                <a:latin typeface="Montserrat" pitchFamily="34" charset="0"/>
              </a:rPr>
              <a:t>49. 0% 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</a:rPr>
              <a:t>access improved drinking water</a:t>
            </a:r>
          </a:p>
        </p:txBody>
      </p:sp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F5D6C13E-B14B-4B0F-8C8C-D4050F745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904" y="0"/>
            <a:ext cx="2863096" cy="5135894"/>
          </a:xfrm>
          <a:prstGeom prst="rect">
            <a:avLst/>
          </a:prstGeom>
        </p:spPr>
      </p:pic>
      <p:sp>
        <p:nvSpPr>
          <p:cNvPr id="17" name="Text 8">
            <a:extLst>
              <a:ext uri="{FF2B5EF4-FFF2-40B4-BE49-F238E27FC236}">
                <a16:creationId xmlns:a16="http://schemas.microsoft.com/office/drawing/2014/main" id="{CCD383E6-4EFF-1573-B0C8-2B35B643251B}"/>
              </a:ext>
            </a:extLst>
          </p:cNvPr>
          <p:cNvSpPr/>
          <p:nvPr/>
        </p:nvSpPr>
        <p:spPr>
          <a:xfrm>
            <a:off x="3449242" y="3395801"/>
            <a:ext cx="2631356" cy="4012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92.1% urban vs. only 46.0% rural households</a:t>
            </a:r>
          </a:p>
          <a:p>
            <a:pPr marL="0" indent="0" algn="l">
              <a:lnSpc>
                <a:spcPct val="108000"/>
              </a:lnSpc>
              <a:buNone/>
            </a:pPr>
            <a:endParaRPr lang="en-US" sz="1200" dirty="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D255D0CC-0A23-A5B8-EBC3-E2C886F258B5}"/>
              </a:ext>
            </a:extLst>
          </p:cNvPr>
          <p:cNvSpPr/>
          <p:nvPr/>
        </p:nvSpPr>
        <p:spPr>
          <a:xfrm>
            <a:off x="3363689" y="3835657"/>
            <a:ext cx="2667373" cy="963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1200" dirty="0">
                <a:solidFill>
                  <a:srgbClr val="67534F"/>
                </a:solidFill>
                <a:latin typeface="Montserrat" pitchFamily="34" charset="0"/>
              </a:rPr>
              <a:t>Women-headed households are </a:t>
            </a:r>
            <a:r>
              <a:rPr lang="en-US" sz="1200" b="1" dirty="0">
                <a:solidFill>
                  <a:srgbClr val="67534F"/>
                </a:solidFill>
                <a:latin typeface="Montserrat" pitchFamily="34" charset="0"/>
              </a:rPr>
              <a:t> (17.1%) 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</a:rPr>
              <a:t>as likely to access improved Sanitation, vs Men – headed house holds </a:t>
            </a:r>
            <a:r>
              <a:rPr lang="en-US" sz="1200" b="1" dirty="0">
                <a:solidFill>
                  <a:srgbClr val="67534F"/>
                </a:solidFill>
                <a:latin typeface="Montserrat" pitchFamily="34" charset="0"/>
              </a:rPr>
              <a:t>42.4% 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</a:rPr>
              <a:t>access improved Sanitation</a:t>
            </a:r>
          </a:p>
        </p:txBody>
      </p:sp>
    </p:spTree>
    <p:extLst>
      <p:ext uri="{BB962C8B-B14F-4D97-AF65-F5344CB8AC3E}">
        <p14:creationId xmlns:p14="http://schemas.microsoft.com/office/powerpoint/2010/main" val="2647739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6E77BF08113A4FADD15CCA9F4D37CF" ma:contentTypeVersion="14" ma:contentTypeDescription="Create a new document." ma:contentTypeScope="" ma:versionID="6e8a3e073af0c5687340b7af67997150">
  <xsd:schema xmlns:xsd="http://www.w3.org/2001/XMLSchema" xmlns:xs="http://www.w3.org/2001/XMLSchema" xmlns:p="http://schemas.microsoft.com/office/2006/metadata/properties" xmlns:ns2="ae20df13-3f95-40ac-b624-f6631750d8be" xmlns:ns3="c239ebf8-e659-4362-af14-822fbb74aee4" targetNamespace="http://schemas.microsoft.com/office/2006/metadata/properties" ma:root="true" ma:fieldsID="a10f99564e353aadefd5fddb1061fe51" ns2:_="" ns3:_="">
    <xsd:import namespace="ae20df13-3f95-40ac-b624-f6631750d8be"/>
    <xsd:import namespace="c239ebf8-e659-4362-af14-822fbb74ae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20df13-3f95-40ac-b624-f6631750d8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4151ea7-9a58-40e1-aaa3-427790a22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9ebf8-e659-4362-af14-822fbb74aee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c6ee251-f537-47a2-b710-b538dc9f1165}" ma:internalName="TaxCatchAll" ma:showField="CatchAllData" ma:web="c239ebf8-e659-4362-af14-822fbb74ae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39ebf8-e659-4362-af14-822fbb74aee4" xsi:nil="true"/>
    <lcf76f155ced4ddcb4097134ff3c332f xmlns="ae20df13-3f95-40ac-b624-f6631750d8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FDD170-E12F-4E72-A55E-2E0BD3001ACE}"/>
</file>

<file path=customXml/itemProps2.xml><?xml version="1.0" encoding="utf-8"?>
<ds:datastoreItem xmlns:ds="http://schemas.openxmlformats.org/officeDocument/2006/customXml" ds:itemID="{E0EEBEE9-3FB5-4CB7-835C-7DA628E1D1CD}"/>
</file>

<file path=customXml/itemProps3.xml><?xml version="1.0" encoding="utf-8"?>
<ds:datastoreItem xmlns:ds="http://schemas.openxmlformats.org/officeDocument/2006/customXml" ds:itemID="{94257B34-FB7A-4A4F-803C-31491EB87102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7548</TotalTime>
  <Words>1717</Words>
  <Application>Microsoft Office PowerPoint</Application>
  <PresentationFormat>On-screen Show (16:9)</PresentationFormat>
  <Paragraphs>182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Montserrat</vt:lpstr>
      <vt:lpstr>Calibri</vt:lpstr>
      <vt:lpstr>Montserrat Bold</vt:lpstr>
      <vt:lpstr>Wingdings</vt:lpstr>
      <vt:lpstr>Marcellus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hp</dc:creator>
  <cp:lastModifiedBy>Administrator</cp:lastModifiedBy>
  <cp:revision>64</cp:revision>
  <cp:lastPrinted>2026-07-03T12:26:27Z</cp:lastPrinted>
  <dcterms:created xsi:type="dcterms:W3CDTF">2026-06-26T09:38:19Z</dcterms:created>
  <dcterms:modified xsi:type="dcterms:W3CDTF">2026-07-06T11:19:13Z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0x010100D16E77BF08113A4FADD15CCA9F4D37CF</vt:lpwstr>
  </property>
</Properties>
</file>