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59" r:id="rId6"/>
    <p:sldId id="271" r:id="rId7"/>
    <p:sldId id="260" r:id="rId8"/>
    <p:sldId id="261" r:id="rId9"/>
    <p:sldId id="262" r:id="rId10"/>
    <p:sldId id="272" r:id="rId11"/>
    <p:sldId id="264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B3C"/>
    <a:srgbClr val="0E4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5" d="100"/>
          <a:sy n="105" d="100"/>
        </p:scale>
        <p:origin x="79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0B6E3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7251E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North</c:v>
                </c:pt>
                <c:pt idx="1">
                  <c:v>West</c:v>
                </c:pt>
                <c:pt idx="2">
                  <c:v>Central</c:v>
                </c:pt>
                <c:pt idx="3">
                  <c:v>East</c:v>
                </c:pt>
                <c:pt idx="4">
                  <c:v>Southern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61</c:v>
                </c:pt>
                <c:pt idx="2">
                  <c:v>49</c:v>
                </c:pt>
                <c:pt idx="3">
                  <c:v>64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1-4A5D-AF54-5AC7DDA1B1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E6B63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80"/>
        </c:scaling>
        <c:delete val="0"/>
        <c:axPos val="l"/>
        <c:majorGridlines>
          <c:spPr>
            <a:ln w="6350" cap="flat">
              <a:solidFill>
                <a:srgbClr val="E2E8E4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E6B63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B6E3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C02-4D72-9FD3-47E5C896B6E2}"/>
              </c:ext>
            </c:extLst>
          </c:dPt>
          <c:dPt>
            <c:idx val="1"/>
            <c:bubble3D val="0"/>
            <c:spPr>
              <a:solidFill>
                <a:srgbClr val="C89B3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C02-4D72-9FD3-47E5C896B6E2}"/>
              </c:ext>
            </c:extLst>
          </c:dPt>
          <c:dPt>
            <c:idx val="2"/>
            <c:bubble3D val="0"/>
            <c:spPr>
              <a:solidFill>
                <a:srgbClr val="D8DED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C02-4D72-9FD3-47E5C896B6E2}"/>
              </c:ext>
            </c:extLst>
          </c:dPt>
          <c:cat>
            <c:strRef>
              <c:f>Sheet1!$A$2:$A$4</c:f>
              <c:strCache>
                <c:ptCount val="3"/>
                <c:pt idx="0">
                  <c:v>Live reporting</c:v>
                </c:pt>
                <c:pt idx="1">
                  <c:v>Onboarding</c:v>
                </c:pt>
                <c:pt idx="2">
                  <c:v>Planned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02-4D72-9FD3-47E5C896B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0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3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257800"/>
            <a:ext cx="12191695" cy="1600200"/>
          </a:xfrm>
          <a:prstGeom prst="rect">
            <a:avLst/>
          </a:prstGeom>
          <a:solidFill>
            <a:srgbClr val="06241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home/claude/augo_deck/assets/icons/africa_shape_outline_faint.png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6858000" y="365760"/>
            <a:ext cx="6035040" cy="60350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863840" y="118872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595360" y="192024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9601200" y="155448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9052560" y="274320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0241280" y="237744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7589520" y="310896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9875520" y="365760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321040" y="402336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0607040" y="3291840"/>
            <a:ext cx="64008" cy="64008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895844" y="1220724"/>
            <a:ext cx="731520" cy="73152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 flipV="1">
            <a:off x="8627364" y="1586484"/>
            <a:ext cx="1005840" cy="3657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8627364" y="1952244"/>
            <a:ext cx="457200" cy="8229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 flipV="1">
            <a:off x="9084564" y="2409444"/>
            <a:ext cx="1188720" cy="3657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 flipH="1">
            <a:off x="7621524" y="2775204"/>
            <a:ext cx="1463040" cy="3657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9084564" y="2775204"/>
            <a:ext cx="822960" cy="91440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 flipH="1">
            <a:off x="8353044" y="3689604"/>
            <a:ext cx="1554480" cy="3657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 flipV="1">
            <a:off x="9907524" y="3323844"/>
            <a:ext cx="731520" cy="365760"/>
          </a:xfrm>
          <a:prstGeom prst="line">
            <a:avLst/>
          </a:prstGeom>
          <a:noFill/>
          <a:ln w="9525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1" descr="/home/claude/augo_deck/assets/icons/au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375" y="457200"/>
            <a:ext cx="960120" cy="377023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640080" y="502920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COMMISSION  ·  WOMEN, GENDER AND YOUTH DIRECTORATE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594360" y="1554480"/>
            <a:ext cx="8961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AFRICAN UNION</a:t>
            </a:r>
            <a:endParaRPr lang="en-US" sz="40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GENDER OBSERVATORY</a:t>
            </a:r>
            <a:endParaRPr lang="en-US" sz="4000" dirty="0"/>
          </a:p>
        </p:txBody>
      </p:sp>
      <p:sp>
        <p:nvSpPr>
          <p:cNvPr id="24" name="Shape 20"/>
          <p:cNvSpPr/>
          <p:nvPr/>
        </p:nvSpPr>
        <p:spPr>
          <a:xfrm>
            <a:off x="658368" y="3063240"/>
            <a:ext cx="2377440" cy="41148"/>
          </a:xfrm>
          <a:prstGeom prst="rect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640080" y="3227832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i="1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Operationalising Africa's Continental Gender Data Ecosystem</a:t>
            </a:r>
            <a:endParaRPr lang="en-US" sz="1650" dirty="0"/>
          </a:p>
        </p:txBody>
      </p:sp>
      <p:sp>
        <p:nvSpPr>
          <p:cNvPr id="26" name="Shape 22"/>
          <p:cNvSpPr/>
          <p:nvPr/>
        </p:nvSpPr>
        <p:spPr>
          <a:xfrm>
            <a:off x="640080" y="3840480"/>
            <a:ext cx="3246120" cy="438912"/>
          </a:xfrm>
          <a:prstGeom prst="roundRect">
            <a:avLst>
              <a:gd name="adj" fmla="val 50000"/>
            </a:avLst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640080" y="3840480"/>
            <a:ext cx="3246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10" dirty="0">
                <a:solidFill>
                  <a:srgbClr val="0624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OPERATIONALISATION PHASE - LIVE</a:t>
            </a:r>
            <a:endParaRPr lang="en-US" sz="1250" dirty="0"/>
          </a:p>
        </p:txBody>
      </p:sp>
      <p:sp>
        <p:nvSpPr>
          <p:cNvPr id="28" name="Shape 24"/>
          <p:cNvSpPr/>
          <p:nvPr/>
        </p:nvSpPr>
        <p:spPr>
          <a:xfrm>
            <a:off x="640080" y="5468112"/>
            <a:ext cx="10881360" cy="960120"/>
          </a:xfrm>
          <a:prstGeom prst="roundRect">
            <a:avLst>
              <a:gd name="adj" fmla="val 8571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868680" y="5623560"/>
            <a:ext cx="566928" cy="566928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2" descr="/home/claude/augo_deck/assets/icons/mappin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0" y="5702930"/>
            <a:ext cx="408188" cy="408188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1600200" y="5468112"/>
            <a:ext cx="96926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at the First Africa Gender and Child Statistics Forum (AGCSF 2026)
</a:t>
            </a:r>
            <a:r>
              <a:rPr lang="en-US" sz="1150" dirty="0">
                <a:solidFill>
                  <a:srgbClr val="AFCBB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6–10 July 2026  ·  Yaoundé, Cameroon  </a:t>
            </a:r>
            <a:endParaRPr lang="en-US" sz="1350" dirty="0"/>
          </a:p>
        </p:txBody>
      </p:sp>
      <p:sp>
        <p:nvSpPr>
          <p:cNvPr id="32" name="Text 27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3" name="Text 28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77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C89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1150" dirty="0">
              <a:solidFill>
                <a:srgbClr val="C89B3C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How AUGO Works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02920" y="14173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C89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1100" dirty="0">
              <a:solidFill>
                <a:srgbClr val="C89B3C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777240" y="1783080"/>
            <a:ext cx="4206240" cy="512064"/>
          </a:xfrm>
          <a:prstGeom prst="roundRect">
            <a:avLst>
              <a:gd name="adj" fmla="val 16071"/>
            </a:avLst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77240" y="1783080"/>
            <a:ext cx="4206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" dirty="0">
                <a:solidFill>
                  <a:srgbClr val="0624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ASSEMBLY &amp; EXECUTIVE COUNCIL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2880360" y="2295144"/>
            <a:ext cx="914" cy="128016"/>
          </a:xfrm>
          <a:prstGeom prst="line">
            <a:avLst/>
          </a:prstGeom>
          <a:noFill/>
          <a:ln w="1905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777240" y="2423160"/>
            <a:ext cx="4206240" cy="512064"/>
          </a:xfrm>
          <a:prstGeom prst="roundRect">
            <a:avLst>
              <a:gd name="adj" fmla="val 16071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777240" y="2423160"/>
            <a:ext cx="4206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COMMISSION (WGYD) &amp; STATAFRIC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880360" y="2935224"/>
            <a:ext cx="914" cy="128016"/>
          </a:xfrm>
          <a:prstGeom prst="line">
            <a:avLst/>
          </a:prstGeom>
          <a:noFill/>
          <a:ln w="1905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234440" y="3063240"/>
            <a:ext cx="3291840" cy="512064"/>
          </a:xfrm>
          <a:prstGeom prst="roundRect">
            <a:avLst>
              <a:gd name="adj" fmla="val 16071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234440" y="3063240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RECS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2880360" y="3575304"/>
            <a:ext cx="914" cy="128016"/>
          </a:xfrm>
          <a:prstGeom prst="line">
            <a:avLst/>
          </a:prstGeom>
          <a:noFill/>
          <a:ln w="1905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3703320"/>
            <a:ext cx="4754880" cy="512064"/>
          </a:xfrm>
          <a:prstGeom prst="roundRect">
            <a:avLst>
              <a:gd name="adj" fmla="val 16071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502920" y="3703320"/>
            <a:ext cx="47548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 STATE NSOS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5577840" y="1417320"/>
            <a:ext cx="914" cy="4663440"/>
          </a:xfrm>
          <a:prstGeom prst="line">
            <a:avLst/>
          </a:prstGeom>
          <a:noFill/>
          <a:ln w="12700">
            <a:solidFill>
              <a:srgbClr val="1751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943600" y="14173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PIPELINE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5943600" y="1965960"/>
            <a:ext cx="1298448" cy="1554480"/>
          </a:xfrm>
          <a:prstGeom prst="roundRect">
            <a:avLst>
              <a:gd name="adj" fmla="val 6338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6336792" y="2148840"/>
            <a:ext cx="512064" cy="512064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1" name="Image 1" descr="/home/claude/augo_deck/assets/icons/upload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21" y="2217969"/>
            <a:ext cx="373807" cy="373807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5989320" y="2743200"/>
            <a:ext cx="1207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Collect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5989320" y="3017520"/>
            <a:ext cx="12070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NSOs &amp; Ministries</a:t>
            </a:r>
            <a:endParaRPr lang="en-US" sz="800" dirty="0"/>
          </a:p>
        </p:txBody>
      </p:sp>
      <p:pic>
        <p:nvPicPr>
          <p:cNvPr id="24" name="Image 2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60" y="2606040"/>
            <a:ext cx="146304" cy="146304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7351776" y="1965960"/>
            <a:ext cx="1298448" cy="1554480"/>
          </a:xfrm>
          <a:prstGeom prst="roundRect">
            <a:avLst>
              <a:gd name="adj" fmla="val 6338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7744968" y="2148840"/>
            <a:ext cx="512064" cy="512064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Image 3" descr="/home/claude/augo_deck/assets/icons/shield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097" y="2217969"/>
            <a:ext cx="373807" cy="373807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397496" y="2743200"/>
            <a:ext cx="1207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Validate</a:t>
            </a:r>
            <a:endParaRPr lang="en-US" sz="1150" dirty="0"/>
          </a:p>
        </p:txBody>
      </p:sp>
      <p:sp>
        <p:nvSpPr>
          <p:cNvPr id="29" name="Text 23"/>
          <p:cNvSpPr/>
          <p:nvPr/>
        </p:nvSpPr>
        <p:spPr>
          <a:xfrm>
            <a:off x="7397496" y="3017520"/>
            <a:ext cx="12070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STATAFRIC harmonisation</a:t>
            </a:r>
            <a:endParaRPr lang="en-US" sz="800" dirty="0"/>
          </a:p>
        </p:txBody>
      </p:sp>
      <p:pic>
        <p:nvPicPr>
          <p:cNvPr id="30" name="Image 4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936" y="2606040"/>
            <a:ext cx="146304" cy="146304"/>
          </a:xfrm>
          <a:prstGeom prst="rect">
            <a:avLst/>
          </a:prstGeom>
        </p:spPr>
      </p:pic>
      <p:sp>
        <p:nvSpPr>
          <p:cNvPr id="31" name="Shape 24"/>
          <p:cNvSpPr/>
          <p:nvPr/>
        </p:nvSpPr>
        <p:spPr>
          <a:xfrm>
            <a:off x="8759952" y="1965960"/>
            <a:ext cx="1298448" cy="1554480"/>
          </a:xfrm>
          <a:prstGeom prst="roundRect">
            <a:avLst>
              <a:gd name="adj" fmla="val 6338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5"/>
          <p:cNvSpPr/>
          <p:nvPr/>
        </p:nvSpPr>
        <p:spPr>
          <a:xfrm>
            <a:off x="9153144" y="2148840"/>
            <a:ext cx="512064" cy="512064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3" name="Image 5" descr="/home/claude/augo_deck/assets/icons/database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273" y="2217969"/>
            <a:ext cx="373807" cy="373807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8805672" y="2743200"/>
            <a:ext cx="1207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Integrate</a:t>
            </a:r>
            <a:endParaRPr lang="en-US" sz="1150" dirty="0"/>
          </a:p>
        </p:txBody>
      </p:sp>
      <p:sp>
        <p:nvSpPr>
          <p:cNvPr id="35" name="Text 27"/>
          <p:cNvSpPr/>
          <p:nvPr/>
        </p:nvSpPr>
        <p:spPr>
          <a:xfrm>
            <a:off x="8805672" y="3017520"/>
            <a:ext cx="12070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 Data Hub</a:t>
            </a:r>
            <a:endParaRPr lang="en-US" sz="800" dirty="0"/>
          </a:p>
        </p:txBody>
      </p:sp>
      <p:pic>
        <p:nvPicPr>
          <p:cNvPr id="36" name="Image 6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112" y="2606040"/>
            <a:ext cx="146304" cy="146304"/>
          </a:xfrm>
          <a:prstGeom prst="rect">
            <a:avLst/>
          </a:prstGeom>
        </p:spPr>
      </p:pic>
      <p:sp>
        <p:nvSpPr>
          <p:cNvPr id="37" name="Shape 28"/>
          <p:cNvSpPr/>
          <p:nvPr/>
        </p:nvSpPr>
        <p:spPr>
          <a:xfrm>
            <a:off x="10168128" y="1965960"/>
            <a:ext cx="1298448" cy="1554480"/>
          </a:xfrm>
          <a:prstGeom prst="roundRect">
            <a:avLst>
              <a:gd name="adj" fmla="val 6338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10561320" y="2148840"/>
            <a:ext cx="512064" cy="512064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Image 7" descr="/home/claude/augo_deck/assets/icons/chartline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449" y="2217969"/>
            <a:ext cx="373807" cy="373807"/>
          </a:xfrm>
          <a:prstGeom prst="rect">
            <a:avLst/>
          </a:prstGeom>
        </p:spPr>
      </p:pic>
      <p:sp>
        <p:nvSpPr>
          <p:cNvPr id="40" name="Text 30"/>
          <p:cNvSpPr/>
          <p:nvPr/>
        </p:nvSpPr>
        <p:spPr>
          <a:xfrm>
            <a:off x="10213848" y="2743200"/>
            <a:ext cx="1207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Disseminate</a:t>
            </a:r>
            <a:endParaRPr lang="en-US" sz="1150" dirty="0"/>
          </a:p>
        </p:txBody>
      </p:sp>
      <p:sp>
        <p:nvSpPr>
          <p:cNvPr id="41" name="Text 31"/>
          <p:cNvSpPr/>
          <p:nvPr/>
        </p:nvSpPr>
        <p:spPr>
          <a:xfrm>
            <a:off x="10213848" y="3017520"/>
            <a:ext cx="12070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&amp; analytics</a:t>
            </a:r>
            <a:endParaRPr lang="en-US" sz="800" dirty="0"/>
          </a:p>
        </p:txBody>
      </p:sp>
      <p:sp>
        <p:nvSpPr>
          <p:cNvPr id="42" name="Shape 32"/>
          <p:cNvSpPr/>
          <p:nvPr/>
        </p:nvSpPr>
        <p:spPr>
          <a:xfrm>
            <a:off x="5943600" y="3749040"/>
            <a:ext cx="5522976" cy="1417320"/>
          </a:xfrm>
          <a:prstGeom prst="roundRect">
            <a:avLst>
              <a:gd name="adj" fmla="val 5806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Shape 33"/>
          <p:cNvSpPr/>
          <p:nvPr/>
        </p:nvSpPr>
        <p:spPr>
          <a:xfrm>
            <a:off x="8430768" y="3931920"/>
            <a:ext cx="548640" cy="548640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4" name="Image 8" descr="/home/claude/augo_deck/assets/icons/usertie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4834" y="4005986"/>
            <a:ext cx="400507" cy="400507"/>
          </a:xfrm>
          <a:prstGeom prst="rect">
            <a:avLst/>
          </a:prstGeom>
        </p:spPr>
      </p:pic>
      <p:sp>
        <p:nvSpPr>
          <p:cNvPr id="45" name="Text 34"/>
          <p:cNvSpPr/>
          <p:nvPr/>
        </p:nvSpPr>
        <p:spPr>
          <a:xfrm>
            <a:off x="5943600" y="4572000"/>
            <a:ext cx="55229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DECIDE</a:t>
            </a:r>
            <a:endParaRPr lang="en-US" sz="1250" dirty="0"/>
          </a:p>
        </p:txBody>
      </p:sp>
      <p:sp>
        <p:nvSpPr>
          <p:cNvPr id="46" name="Text 35"/>
          <p:cNvSpPr/>
          <p:nvPr/>
        </p:nvSpPr>
        <p:spPr>
          <a:xfrm>
            <a:off x="6035040" y="4846320"/>
            <a:ext cx="5340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Commissioners · RECs · Development Partners act on evidence</a:t>
            </a:r>
            <a:endParaRPr lang="en-US" sz="900" dirty="0"/>
          </a:p>
        </p:txBody>
      </p:sp>
      <p:sp>
        <p:nvSpPr>
          <p:cNvPr id="47" name="Shape 36"/>
          <p:cNvSpPr/>
          <p:nvPr/>
        </p:nvSpPr>
        <p:spPr>
          <a:xfrm>
            <a:off x="5943600" y="5394960"/>
            <a:ext cx="5522976" cy="685800"/>
          </a:xfrm>
          <a:prstGeom prst="roundRect">
            <a:avLst>
              <a:gd name="adj" fmla="val 12000"/>
            </a:avLst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37"/>
          <p:cNvSpPr/>
          <p:nvPr/>
        </p:nvSpPr>
        <p:spPr>
          <a:xfrm>
            <a:off x="6080760" y="5394960"/>
            <a:ext cx="524865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0624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Governed at every stage: standardised metadata, validation and audit trails.</a:t>
            </a:r>
            <a:endParaRPr lang="en-US" sz="1000" dirty="0"/>
          </a:p>
        </p:txBody>
      </p:sp>
      <p:sp>
        <p:nvSpPr>
          <p:cNvPr id="49" name="Text 38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50" name="Text 39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uploaded/scope-2.png"/>
          <p:cNvPicPr>
            <a:picLocks noChangeAspect="1"/>
          </p:cNvPicPr>
          <p:nvPr/>
        </p:nvPicPr>
        <p:blipFill>
          <a:blip r:embed="rId3"/>
          <a:srcRect l="12500" r="12305" b="2971"/>
          <a:stretch>
            <a:fillRect/>
          </a:stretch>
        </p:blipFill>
        <p:spPr>
          <a:xfrm>
            <a:off x="790562" y="-1851"/>
            <a:ext cx="10779767" cy="68598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MEASUREMENT FRAMEWORK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Harmonised Continental Indicator Framework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02920" y="12344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Developed through AU frameworks, the Gender Statistics Guidelines, continental commitments and national priorities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685800" y="178308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677924" y="2075688"/>
            <a:ext cx="621792" cy="621792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/home/claude/augo_deck/assets/icons/coins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866" y="2159630"/>
            <a:ext cx="453908" cy="4539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7240" y="297180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Economy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3520440" y="178308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512564" y="2075688"/>
            <a:ext cx="621792" cy="621792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/home/claude/augo_deck/assets/icons/heartpuls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506" y="2159630"/>
            <a:ext cx="453908" cy="45390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611880" y="297180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Health</a:t>
            </a:r>
            <a:endParaRPr lang="en-US" sz="1500" dirty="0"/>
          </a:p>
        </p:txBody>
      </p:sp>
      <p:sp>
        <p:nvSpPr>
          <p:cNvPr id="14" name="Shape 9"/>
          <p:cNvSpPr/>
          <p:nvPr/>
        </p:nvSpPr>
        <p:spPr>
          <a:xfrm>
            <a:off x="6355080" y="178308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0"/>
          <p:cNvSpPr/>
          <p:nvPr/>
        </p:nvSpPr>
        <p:spPr>
          <a:xfrm>
            <a:off x="7347204" y="2075688"/>
            <a:ext cx="621792" cy="621792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/home/claude/augo_deck/assets/icons/graduationcap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146" y="2159630"/>
            <a:ext cx="453908" cy="45390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446520" y="297180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Education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9189720" y="178308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10181844" y="2075688"/>
            <a:ext cx="621792" cy="621792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4" descr="/home/claude/augo_deck/assets/icons/gavel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786" y="2159630"/>
            <a:ext cx="453908" cy="453908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9281160" y="297180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Leadership</a:t>
            </a:r>
            <a:endParaRPr lang="en-US" sz="1500" dirty="0"/>
          </a:p>
        </p:txBody>
      </p:sp>
      <p:sp>
        <p:nvSpPr>
          <p:cNvPr id="22" name="Shape 15"/>
          <p:cNvSpPr/>
          <p:nvPr/>
        </p:nvSpPr>
        <p:spPr>
          <a:xfrm>
            <a:off x="685800" y="397764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6"/>
          <p:cNvSpPr/>
          <p:nvPr/>
        </p:nvSpPr>
        <p:spPr>
          <a:xfrm>
            <a:off x="1677924" y="4270248"/>
            <a:ext cx="621792" cy="621792"/>
          </a:xfrm>
          <a:prstGeom prst="ellipse">
            <a:avLst/>
          </a:prstGeom>
          <a:solidFill>
            <a:srgbClr val="0A362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5" descr="/home/claude/augo_deck/assets/icons/handsholding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866" y="4354190"/>
            <a:ext cx="453908" cy="453908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777240" y="516636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GBV</a:t>
            </a:r>
            <a:endParaRPr lang="en-US" sz="1500" dirty="0"/>
          </a:p>
        </p:txBody>
      </p:sp>
      <p:sp>
        <p:nvSpPr>
          <p:cNvPr id="26" name="Shape 18"/>
          <p:cNvSpPr/>
          <p:nvPr/>
        </p:nvSpPr>
        <p:spPr>
          <a:xfrm>
            <a:off x="3520440" y="397764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19"/>
          <p:cNvSpPr/>
          <p:nvPr/>
        </p:nvSpPr>
        <p:spPr>
          <a:xfrm>
            <a:off x="4512564" y="4270248"/>
            <a:ext cx="621792" cy="621792"/>
          </a:xfrm>
          <a:prstGeom prst="ellipse">
            <a:avLst/>
          </a:prstGeom>
          <a:solidFill>
            <a:srgbClr val="0A362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6" descr="/home/claude/augo_deck/assets/icons/wifi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6506" y="4354190"/>
            <a:ext cx="453908" cy="453908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3611880" y="516636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Digital</a:t>
            </a:r>
            <a:endParaRPr lang="en-US" sz="1500" dirty="0"/>
          </a:p>
        </p:txBody>
      </p:sp>
      <p:sp>
        <p:nvSpPr>
          <p:cNvPr id="30" name="Shape 21"/>
          <p:cNvSpPr/>
          <p:nvPr/>
        </p:nvSpPr>
        <p:spPr>
          <a:xfrm>
            <a:off x="6355080" y="397764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2"/>
          <p:cNvSpPr/>
          <p:nvPr/>
        </p:nvSpPr>
        <p:spPr>
          <a:xfrm>
            <a:off x="7347204" y="4270248"/>
            <a:ext cx="621792" cy="621792"/>
          </a:xfrm>
          <a:prstGeom prst="ellipse">
            <a:avLst/>
          </a:prstGeom>
          <a:solidFill>
            <a:srgbClr val="0A362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7" descr="/home/claude/augo_deck/assets/icons/children_wh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146" y="4354190"/>
            <a:ext cx="453908" cy="453908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6446520" y="516636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Youth</a:t>
            </a:r>
            <a:endParaRPr lang="en-US" sz="1500" dirty="0"/>
          </a:p>
        </p:txBody>
      </p:sp>
      <p:sp>
        <p:nvSpPr>
          <p:cNvPr id="34" name="Shape 24"/>
          <p:cNvSpPr/>
          <p:nvPr/>
        </p:nvSpPr>
        <p:spPr>
          <a:xfrm>
            <a:off x="9189720" y="3977640"/>
            <a:ext cx="2606040" cy="1965960"/>
          </a:xfrm>
          <a:prstGeom prst="roundRect">
            <a:avLst>
              <a:gd name="adj" fmla="val 4186"/>
            </a:avLst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Shape 25"/>
          <p:cNvSpPr/>
          <p:nvPr/>
        </p:nvSpPr>
        <p:spPr>
          <a:xfrm>
            <a:off x="10181844" y="4270248"/>
            <a:ext cx="621792" cy="621792"/>
          </a:xfrm>
          <a:prstGeom prst="ellipse">
            <a:avLst/>
          </a:prstGeom>
          <a:solidFill>
            <a:srgbClr val="0A362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6" name="Image 8" descr="/home/claude/augo_deck/assets/icons/leaf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5786" y="4354190"/>
            <a:ext cx="453908" cy="453908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9281160" y="5166360"/>
            <a:ext cx="2423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Climate</a:t>
            </a:r>
            <a:endParaRPr lang="en-US" sz="1500" dirty="0"/>
          </a:p>
        </p:txBody>
      </p:sp>
      <p:sp>
        <p:nvSpPr>
          <p:cNvPr id="38" name="Shape 27"/>
          <p:cNvSpPr/>
          <p:nvPr/>
        </p:nvSpPr>
        <p:spPr>
          <a:xfrm>
            <a:off x="502920" y="5989320"/>
            <a:ext cx="11201400" cy="548640"/>
          </a:xfrm>
          <a:prstGeom prst="roundRect">
            <a:avLst>
              <a:gd name="adj" fmla="val 15000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28"/>
          <p:cNvSpPr/>
          <p:nvPr/>
        </p:nvSpPr>
        <p:spPr>
          <a:xfrm>
            <a:off x="777240" y="5989320"/>
            <a:ext cx="10607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0A3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register is the same technical basis feeding the Africa Gender Index (AGI) 2027.</a:t>
            </a:r>
            <a:endParaRPr lang="en-US" sz="1150" dirty="0"/>
          </a:p>
        </p:txBody>
      </p:sp>
      <p:sp>
        <p:nvSpPr>
          <p:cNvPr id="40" name="Text 29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41" name="Text 30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 IN ACTION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Continental Scorecard Dashboard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02920" y="1417320"/>
            <a:ext cx="11201400" cy="5074920"/>
          </a:xfrm>
          <a:prstGeom prst="roundRect">
            <a:avLst>
              <a:gd name="adj" fmla="val 1622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502920" y="1417320"/>
            <a:ext cx="11201400" cy="457200"/>
          </a:xfrm>
          <a:prstGeom prst="roundRect">
            <a:avLst>
              <a:gd name="adj" fmla="val 18000"/>
            </a:avLst>
          </a:prstGeom>
          <a:solidFill>
            <a:srgbClr val="0A36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85800" y="1581912"/>
            <a:ext cx="128016" cy="128016"/>
          </a:xfrm>
          <a:prstGeom prst="ellipse">
            <a:avLst/>
          </a:prstGeom>
          <a:solidFill>
            <a:srgbClr val="F2645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914400" y="1581912"/>
            <a:ext cx="128016" cy="128016"/>
          </a:xfrm>
          <a:prstGeom prst="ellipse">
            <a:avLst/>
          </a:prstGeom>
          <a:solidFill>
            <a:srgbClr val="E8B3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1143000" y="1581912"/>
            <a:ext cx="128016" cy="128016"/>
          </a:xfrm>
          <a:prstGeom prst="ellipse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508760" y="141732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kern="0" spc="50" dirty="0">
                <a:solidFill>
                  <a:srgbClr val="CFE7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 CONTINENTAL DASHBOARD  ·  augo.au.int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086600" y="141732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C89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8001000" y="141732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Inclusion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915400" y="141732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 &amp; Outcomes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9829800" y="141732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10744200" y="141732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Country View</a:t>
            </a:r>
            <a:endParaRPr lang="en-US" sz="800" dirty="0"/>
          </a:p>
        </p:txBody>
      </p:sp>
      <p:sp>
        <p:nvSpPr>
          <p:cNvPr id="16" name="Shape 13"/>
          <p:cNvSpPr/>
          <p:nvPr/>
        </p:nvSpPr>
        <p:spPr>
          <a:xfrm>
            <a:off x="777240" y="2103120"/>
            <a:ext cx="2606040" cy="1005840"/>
          </a:xfrm>
          <a:prstGeom prst="roundRect">
            <a:avLst>
              <a:gd name="adj" fmla="val 8182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60120" y="219456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62%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960120" y="267004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Inclusion</a:t>
            </a: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Index (avg.)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3520440" y="2103120"/>
            <a:ext cx="2606040" cy="1005840"/>
          </a:xfrm>
          <a:prstGeom prst="roundRect">
            <a:avLst>
              <a:gd name="adj" fmla="val 8182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703320" y="219456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41</a:t>
            </a:r>
            <a:endParaRPr lang="en-US" sz="2400" dirty="0"/>
          </a:p>
        </p:txBody>
      </p:sp>
      <p:sp>
        <p:nvSpPr>
          <p:cNvPr id="21" name="Text 18"/>
          <p:cNvSpPr/>
          <p:nvPr/>
        </p:nvSpPr>
        <p:spPr>
          <a:xfrm>
            <a:off x="3703320" y="267004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 Reporting</a:t>
            </a: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Data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6263640" y="2103120"/>
            <a:ext cx="2606040" cy="1005840"/>
          </a:xfrm>
          <a:prstGeom prst="roundRect">
            <a:avLst>
              <a:gd name="adj" fmla="val 8182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6446520" y="219456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+8.4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6446520" y="267004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pts YoY Index</a:t>
            </a: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Improvement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9006840" y="2103120"/>
            <a:ext cx="2606040" cy="1005840"/>
          </a:xfrm>
          <a:prstGeom prst="roundRect">
            <a:avLst>
              <a:gd name="adj" fmla="val 8182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9189720" y="219456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128</a:t>
            </a:r>
            <a:endParaRPr lang="en-US" sz="2400" dirty="0"/>
          </a:p>
        </p:txBody>
      </p:sp>
      <p:sp>
        <p:nvSpPr>
          <p:cNvPr id="27" name="Text 24"/>
          <p:cNvSpPr/>
          <p:nvPr/>
        </p:nvSpPr>
        <p:spPr>
          <a:xfrm>
            <a:off x="9189720" y="2670048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Indicators Tracked</a:t>
            </a: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Continent-wide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777240" y="3291840"/>
            <a:ext cx="5394960" cy="2606040"/>
          </a:xfrm>
          <a:prstGeom prst="roundRect">
            <a:avLst>
              <a:gd name="adj" fmla="val 3158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960120" y="338328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INDEX BY REGION (COMPOSITE)</a:t>
            </a:r>
            <a:endParaRPr lang="en-US" sz="950" dirty="0"/>
          </a:p>
        </p:txBody>
      </p:sp>
      <p:graphicFrame>
        <p:nvGraphicFramePr>
          <p:cNvPr id="30" name="Chart 0"/>
          <p:cNvGraphicFramePr/>
          <p:nvPr/>
        </p:nvGraphicFramePr>
        <p:xfrm>
          <a:off x="868680" y="3657600"/>
          <a:ext cx="5212080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Shape 27"/>
          <p:cNvSpPr/>
          <p:nvPr/>
        </p:nvSpPr>
        <p:spPr>
          <a:xfrm>
            <a:off x="6355080" y="3291840"/>
            <a:ext cx="5257800" cy="2606040"/>
          </a:xfrm>
          <a:prstGeom prst="roundRect">
            <a:avLst>
              <a:gd name="adj" fmla="val 3158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8"/>
          <p:cNvSpPr/>
          <p:nvPr/>
        </p:nvSpPr>
        <p:spPr>
          <a:xfrm>
            <a:off x="6537960" y="3383280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STATUS (55 MEMBER STATES)</a:t>
            </a:r>
            <a:endParaRPr lang="en-US" sz="950" dirty="0"/>
          </a:p>
        </p:txBody>
      </p:sp>
      <p:graphicFrame>
        <p:nvGraphicFramePr>
          <p:cNvPr id="33" name="Chart 1"/>
          <p:cNvGraphicFramePr/>
          <p:nvPr/>
        </p:nvGraphicFramePr>
        <p:xfrm>
          <a:off x="6537960" y="3703320"/>
          <a:ext cx="2743200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 29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5" name="Text 30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STATUS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Where We Are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822960" y="1965960"/>
            <a:ext cx="10149840" cy="164592"/>
          </a:xfrm>
          <a:prstGeom prst="roundRect">
            <a:avLst>
              <a:gd name="adj" fmla="val 50000"/>
            </a:avLst>
          </a:prstGeom>
          <a:solidFill>
            <a:srgbClr val="F3F5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22960" y="1965960"/>
            <a:ext cx="5074920" cy="164592"/>
          </a:xfrm>
          <a:prstGeom prst="roundRect">
            <a:avLst>
              <a:gd name="adj" fmla="val 50000"/>
            </a:avLst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94944" y="1920240"/>
            <a:ext cx="256032" cy="256032"/>
          </a:xfrm>
          <a:prstGeom prst="ellipse">
            <a:avLst/>
          </a:prstGeom>
          <a:solidFill>
            <a:srgbClr val="0B6E3D"/>
          </a:solidFill>
          <a:ln w="25400">
            <a:solidFill>
              <a:srgbClr val="0B6E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-9144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B6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&amp;</a:t>
            </a:r>
            <a:endParaRPr lang="en-US" sz="10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B6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Consultation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32404" y="1920240"/>
            <a:ext cx="256032" cy="256032"/>
          </a:xfrm>
          <a:prstGeom prst="ellipse">
            <a:avLst/>
          </a:prstGeom>
          <a:solidFill>
            <a:srgbClr val="0B6E3D"/>
          </a:solidFill>
          <a:ln w="25400">
            <a:solidFill>
              <a:srgbClr val="0B6E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244602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B6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</a:t>
            </a:r>
            <a:endParaRPr lang="en-US" sz="10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B6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Set-Up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5769864" y="1920240"/>
            <a:ext cx="256032" cy="256032"/>
          </a:xfrm>
          <a:prstGeom prst="ellipse">
            <a:avLst/>
          </a:prstGeom>
          <a:solidFill>
            <a:srgbClr val="C89B3C"/>
          </a:solidFill>
          <a:ln w="25400">
            <a:solidFill>
              <a:srgbClr val="C89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8348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Operationalisation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5394960" y="2286000"/>
            <a:ext cx="1005840" cy="237744"/>
          </a:xfrm>
          <a:prstGeom prst="roundRect">
            <a:avLst>
              <a:gd name="adj" fmla="val 50000"/>
            </a:avLst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394960" y="2286000"/>
            <a:ext cx="1005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50" dirty="0">
                <a:solidFill>
                  <a:srgbClr val="0624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ARE HERE</a:t>
            </a:r>
            <a:endParaRPr lang="en-US" sz="800" dirty="0"/>
          </a:p>
        </p:txBody>
      </p:sp>
      <p:sp>
        <p:nvSpPr>
          <p:cNvPr id="15" name="Shape 12"/>
          <p:cNvSpPr/>
          <p:nvPr/>
        </p:nvSpPr>
        <p:spPr>
          <a:xfrm>
            <a:off x="8307324" y="1920240"/>
            <a:ext cx="256032" cy="25603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752094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&amp;</a:t>
            </a:r>
            <a:endParaRPr lang="en-US" sz="10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Institutionalise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10844784" y="1920240"/>
            <a:ext cx="256032" cy="25603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05840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Continental</a:t>
            </a:r>
            <a:endParaRPr lang="en-US" sz="10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Sustainability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02920" y="288036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0B6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COMPLETED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502920" y="3246120"/>
            <a:ext cx="329184" cy="32918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1" descr="/home/claude/augo_deck/assets/icons/circle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7" y="3275747"/>
            <a:ext cx="269931" cy="269931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941832" y="322783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deployed</a:t>
            </a:r>
            <a:endParaRPr lang="en-US" sz="1000" dirty="0"/>
          </a:p>
        </p:txBody>
      </p:sp>
      <p:sp>
        <p:nvSpPr>
          <p:cNvPr id="23" name="Shape 19"/>
          <p:cNvSpPr/>
          <p:nvPr/>
        </p:nvSpPr>
        <p:spPr>
          <a:xfrm>
            <a:off x="3291840" y="3246120"/>
            <a:ext cx="329184" cy="32918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2" descr="/home/claude/augo_deck/assets/icons/circle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67" y="3275747"/>
            <a:ext cx="269931" cy="269931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3730752" y="322783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assessment completed</a:t>
            </a:r>
            <a:endParaRPr lang="en-US" sz="1000" dirty="0"/>
          </a:p>
        </p:txBody>
      </p:sp>
      <p:sp>
        <p:nvSpPr>
          <p:cNvPr id="26" name="Shape 21"/>
          <p:cNvSpPr/>
          <p:nvPr/>
        </p:nvSpPr>
        <p:spPr>
          <a:xfrm>
            <a:off x="502920" y="3749040"/>
            <a:ext cx="329184" cy="32918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3" descr="/home/claude/augo_deck/assets/icons/circle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7" y="3778667"/>
            <a:ext cx="269931" cy="269931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941832" y="37307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documentation prepared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3291840" y="3749040"/>
            <a:ext cx="329184" cy="32918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4" descr="/home/claude/augo_deck/assets/icons/circle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67" y="3778667"/>
            <a:ext cx="269931" cy="269931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3730752" y="37307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 architecture agreed</a:t>
            </a:r>
            <a:endParaRPr lang="en-US" sz="1000" dirty="0"/>
          </a:p>
        </p:txBody>
      </p:sp>
      <p:sp>
        <p:nvSpPr>
          <p:cNvPr id="32" name="Text 25"/>
          <p:cNvSpPr/>
          <p:nvPr/>
        </p:nvSpPr>
        <p:spPr>
          <a:xfrm>
            <a:off x="6263640" y="288036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PROGRESS</a:t>
            </a:r>
            <a:endParaRPr lang="en-US" sz="1100" dirty="0"/>
          </a:p>
        </p:txBody>
      </p:sp>
      <p:sp>
        <p:nvSpPr>
          <p:cNvPr id="33" name="Shape 26"/>
          <p:cNvSpPr/>
          <p:nvPr/>
        </p:nvSpPr>
        <p:spPr>
          <a:xfrm>
            <a:off x="6263640" y="3246120"/>
            <a:ext cx="329184" cy="329184"/>
          </a:xfrm>
          <a:prstGeom prst="ellipse">
            <a:avLst/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5" descr="/home/claude/augo_deck/assets/icons/rotate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267" y="3275747"/>
            <a:ext cx="269931" cy="269931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6702552" y="322783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Operationalisation initiated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9052560" y="3246120"/>
            <a:ext cx="329184" cy="329184"/>
          </a:xfrm>
          <a:prstGeom prst="ellipse">
            <a:avLst/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7" name="Image 6" descr="/home/claude/augo_deck/assets/icons/rotate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187" y="3275747"/>
            <a:ext cx="269931" cy="269931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9491472" y="322783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Indicator harmonisation ongoing</a:t>
            </a:r>
            <a:endParaRPr lang="en-US" sz="1000" dirty="0"/>
          </a:p>
        </p:txBody>
      </p:sp>
      <p:sp>
        <p:nvSpPr>
          <p:cNvPr id="39" name="Shape 30"/>
          <p:cNvSpPr/>
          <p:nvPr/>
        </p:nvSpPr>
        <p:spPr>
          <a:xfrm>
            <a:off x="6263640" y="3749040"/>
            <a:ext cx="329184" cy="329184"/>
          </a:xfrm>
          <a:prstGeom prst="ellipse">
            <a:avLst/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0" name="Image 7" descr="/home/claude/augo_deck/assets/icons/rotate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267" y="3778667"/>
            <a:ext cx="269931" cy="269931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6702552" y="37307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framework under development</a:t>
            </a:r>
            <a:endParaRPr lang="en-US" sz="1000" dirty="0"/>
          </a:p>
        </p:txBody>
      </p:sp>
      <p:sp>
        <p:nvSpPr>
          <p:cNvPr id="42" name="Shape 32"/>
          <p:cNvSpPr/>
          <p:nvPr/>
        </p:nvSpPr>
        <p:spPr>
          <a:xfrm>
            <a:off x="9052560" y="3749040"/>
            <a:ext cx="329184" cy="329184"/>
          </a:xfrm>
          <a:prstGeom prst="ellipse">
            <a:avLst/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8" descr="/home/claude/augo_deck/assets/icons/rotate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187" y="3778667"/>
            <a:ext cx="269931" cy="269931"/>
          </a:xfrm>
          <a:prstGeom prst="rect">
            <a:avLst/>
          </a:prstGeom>
        </p:spPr>
      </p:pic>
      <p:sp>
        <p:nvSpPr>
          <p:cNvPr id="44" name="Text 33"/>
          <p:cNvSpPr/>
          <p:nvPr/>
        </p:nvSpPr>
        <p:spPr>
          <a:xfrm>
            <a:off x="9491472" y="37307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 engagement beginning</a:t>
            </a:r>
            <a:endParaRPr lang="en-US" sz="1000" dirty="0"/>
          </a:p>
        </p:txBody>
      </p:sp>
      <p:sp>
        <p:nvSpPr>
          <p:cNvPr id="45" name="Shape 34"/>
          <p:cNvSpPr/>
          <p:nvPr/>
        </p:nvSpPr>
        <p:spPr>
          <a:xfrm>
            <a:off x="502920" y="4572000"/>
            <a:ext cx="11201400" cy="914400"/>
          </a:xfrm>
          <a:prstGeom prst="roundRect">
            <a:avLst>
              <a:gd name="adj" fmla="val 9000"/>
            </a:avLst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35"/>
          <p:cNvSpPr/>
          <p:nvPr/>
        </p:nvSpPr>
        <p:spPr>
          <a:xfrm>
            <a:off x="777240" y="4572000"/>
            <a:ext cx="10607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i="1" dirty="0">
                <a:solidFill>
                  <a:srgbClr val="0A3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a phased, multi-year process. We name what is complete and what is under way - because credibility with this room depends on precision.</a:t>
            </a:r>
            <a:endParaRPr lang="en-US" sz="1200" dirty="0"/>
          </a:p>
        </p:txBody>
      </p:sp>
      <p:sp>
        <p:nvSpPr>
          <p:cNvPr id="47" name="Shape 36"/>
          <p:cNvSpPr/>
          <p:nvPr/>
        </p:nvSpPr>
        <p:spPr>
          <a:xfrm>
            <a:off x="502920" y="5623560"/>
            <a:ext cx="11201400" cy="594360"/>
          </a:xfrm>
          <a:prstGeom prst="roundRect">
            <a:avLst>
              <a:gd name="adj" fmla="val 1384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37"/>
          <p:cNvSpPr/>
          <p:nvPr/>
        </p:nvSpPr>
        <p:spPr>
          <a:xfrm>
            <a:off x="777240" y="5623560"/>
            <a:ext cx="10607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milestone: WYFEI 2030 Member State submissions due 14 August 2026, ahead of the AU 2nd Egumeni Dialogue in October.</a:t>
            </a:r>
            <a:endParaRPr lang="en-US" sz="1100" dirty="0"/>
          </a:p>
        </p:txBody>
      </p:sp>
      <p:sp>
        <p:nvSpPr>
          <p:cNvPr id="49" name="Text 38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50" name="Text 39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3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77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 TO ACTION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We Invite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02920" y="1737360"/>
            <a:ext cx="1120140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31520" y="1819656"/>
            <a:ext cx="457200" cy="457200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/home/claude/augo_deck/assets/icons/list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" y="1874520"/>
            <a:ext cx="347472" cy="3474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17320" y="1737360"/>
            <a:ext cx="99669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Shape the continental indicator framework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502920" y="2514600"/>
            <a:ext cx="1120140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731520" y="2596896"/>
            <a:ext cx="457200" cy="457200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/home/claude/augo_deck/assets/icons/handshak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4" y="2651760"/>
            <a:ext cx="347472" cy="3474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417320" y="2514600"/>
            <a:ext cx="99669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harmonisation across Member States</a:t>
            </a:r>
            <a:endParaRPr lang="en-US" sz="1400" dirty="0"/>
          </a:p>
        </p:txBody>
      </p:sp>
      <p:sp>
        <p:nvSpPr>
          <p:cNvPr id="13" name="Shape 8"/>
          <p:cNvSpPr/>
          <p:nvPr/>
        </p:nvSpPr>
        <p:spPr>
          <a:xfrm>
            <a:off x="502920" y="3291840"/>
            <a:ext cx="1120140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9"/>
          <p:cNvSpPr/>
          <p:nvPr/>
        </p:nvSpPr>
        <p:spPr>
          <a:xfrm>
            <a:off x="731520" y="3374136"/>
            <a:ext cx="457200" cy="457200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/home/claude/augo_deck/assets/icons/diagramproject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" y="3429000"/>
            <a:ext cx="347472" cy="34747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417320" y="3291840"/>
            <a:ext cx="99669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reporting with existing statistical systems</a:t>
            </a:r>
            <a:endParaRPr lang="en-US" sz="1400" dirty="0"/>
          </a:p>
        </p:txBody>
      </p:sp>
      <p:sp>
        <p:nvSpPr>
          <p:cNvPr id="17" name="Shape 11"/>
          <p:cNvSpPr/>
          <p:nvPr/>
        </p:nvSpPr>
        <p:spPr>
          <a:xfrm>
            <a:off x="502920" y="4069080"/>
            <a:ext cx="1120140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2"/>
          <p:cNvSpPr/>
          <p:nvPr/>
        </p:nvSpPr>
        <p:spPr>
          <a:xfrm>
            <a:off x="731520" y="4151376"/>
            <a:ext cx="457200" cy="457200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4" descr="/home/claude/augo_deck/assets/icons/route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384" y="4206240"/>
            <a:ext cx="347472" cy="347472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417320" y="4069080"/>
            <a:ext cx="99669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Collaborate in the phased operationalisation of AUGO</a:t>
            </a:r>
            <a:endParaRPr lang="en-US" sz="1400" dirty="0"/>
          </a:p>
        </p:txBody>
      </p:sp>
      <p:sp>
        <p:nvSpPr>
          <p:cNvPr id="21" name="Shape 14"/>
          <p:cNvSpPr/>
          <p:nvPr/>
        </p:nvSpPr>
        <p:spPr>
          <a:xfrm>
            <a:off x="502920" y="4846320"/>
            <a:ext cx="1120140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5"/>
          <p:cNvSpPr/>
          <p:nvPr/>
        </p:nvSpPr>
        <p:spPr>
          <a:xfrm>
            <a:off x="731520" y="4928616"/>
            <a:ext cx="457200" cy="457200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5" descr="/home/claude/augo_deck/assets/icons/earth_gold.png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84" y="4983480"/>
            <a:ext cx="347472" cy="347472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417320" y="4846320"/>
            <a:ext cx="99669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 sustainable continental gender data ecosystem</a:t>
            </a:r>
            <a:endParaRPr lang="en-US" sz="1400" dirty="0"/>
          </a:p>
        </p:txBody>
      </p:sp>
      <p:sp>
        <p:nvSpPr>
          <p:cNvPr id="25" name="Shape 17"/>
          <p:cNvSpPr/>
          <p:nvPr/>
        </p:nvSpPr>
        <p:spPr>
          <a:xfrm>
            <a:off x="502920" y="5715000"/>
            <a:ext cx="11201400" cy="594360"/>
          </a:xfrm>
          <a:prstGeom prst="roundRect">
            <a:avLst>
              <a:gd name="adj" fmla="val 13846"/>
            </a:avLst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18"/>
          <p:cNvSpPr/>
          <p:nvPr/>
        </p:nvSpPr>
        <p:spPr>
          <a:xfrm>
            <a:off x="502920" y="5715000"/>
            <a:ext cx="11201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6241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Together, we establish Africa's first harmonised gender data ecosystem - report once, use many times.</a:t>
            </a:r>
            <a:endParaRPr lang="en-US" sz="1350" dirty="0"/>
          </a:p>
        </p:txBody>
      </p:sp>
      <p:sp>
        <p:nvSpPr>
          <p:cNvPr id="27" name="Text 19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28" name="Text 20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62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frica_shape_outline_faint.png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6949440" y="914400"/>
            <a:ext cx="5669280" cy="56692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/home/claude/augo_deck/assets/icons/au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375" y="411480"/>
            <a:ext cx="960120" cy="3770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4360" y="1508760"/>
            <a:ext cx="87782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600" i="1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 already has policies. Africa already has commitments.</a:t>
            </a:r>
            <a:endParaRPr lang="en-US" sz="16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1600" i="1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 already has data.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594360" y="2743200"/>
            <a:ext cx="9601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AUGO IS THE MISSING</a:t>
            </a: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INSTITUTIONAL LAYER.</a:t>
            </a:r>
            <a:endParaRPr lang="en-US" sz="3200" dirty="0"/>
          </a:p>
        </p:txBody>
      </p:sp>
      <p:sp>
        <p:nvSpPr>
          <p:cNvPr id="7" name="Shape 3"/>
          <p:cNvSpPr/>
          <p:nvPr/>
        </p:nvSpPr>
        <p:spPr>
          <a:xfrm>
            <a:off x="658368" y="4160520"/>
            <a:ext cx="2011680" cy="41148"/>
          </a:xfrm>
          <a:prstGeom prst="rect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640080" y="43434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 (AUGO)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640080" y="598932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FCBB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Women, Gender and Youth Directorate  ·  African Union Commission</a:t>
            </a:r>
            <a:endParaRPr lang="en-US" sz="1150" dirty="0"/>
          </a:p>
        </p:txBody>
      </p:sp>
      <p:sp>
        <p:nvSpPr>
          <p:cNvPr id="10" name="Text 6"/>
          <p:cNvSpPr/>
          <p:nvPr/>
        </p:nvSpPr>
        <p:spPr>
          <a:xfrm>
            <a:off x="640080" y="630936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7FA9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augo.au.int  ·  wgyd@africa-union.org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CHALLENGE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Africa Already Produces Gender Data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02920" y="1280160"/>
            <a:ext cx="11155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Yet it remains fragmented, reported differently, and too slow to influence policy.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731520" y="1920240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14400" y="1920240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Surveys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3474720" y="2203704"/>
            <a:ext cx="502920" cy="2231136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731520" y="2578608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14400" y="2578608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Systems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474720" y="2862072"/>
            <a:ext cx="502920" cy="1572768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31520" y="3236976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14400" y="3236976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 Records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3474720" y="3520440"/>
            <a:ext cx="502920" cy="914400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731520" y="3895344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914400" y="3895344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Justice &amp; Protection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3474720" y="4178808"/>
            <a:ext cx="502920" cy="256032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731520" y="4553712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914400" y="4553712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Agriculture Data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 flipV="1">
            <a:off x="3474720" y="4434840"/>
            <a:ext cx="502920" cy="402336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31520" y="5212080"/>
            <a:ext cx="2743200" cy="566928"/>
          </a:xfrm>
          <a:prstGeom prst="roundRect">
            <a:avLst>
              <a:gd name="adj" fmla="val 14516"/>
            </a:avLst>
          </a:prstGeom>
          <a:solidFill>
            <a:srgbClr val="EEF5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914400" y="5212080"/>
            <a:ext cx="2377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 Platforms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 flipV="1">
            <a:off x="3474720" y="4434840"/>
            <a:ext cx="502920" cy="1060704"/>
          </a:xfrm>
          <a:prstGeom prst="line">
            <a:avLst/>
          </a:prstGeom>
          <a:noFill/>
          <a:ln w="127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4023360" y="4160520"/>
            <a:ext cx="1920240" cy="566928"/>
          </a:xfrm>
          <a:prstGeom prst="roundRect">
            <a:avLst>
              <a:gd name="adj" fmla="val 14516"/>
            </a:avLst>
          </a:prstGeom>
          <a:solidFill>
            <a:srgbClr val="F4E4E0"/>
          </a:solidFill>
          <a:ln w="12700">
            <a:solidFill>
              <a:srgbClr val="AE3B2E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4023360" y="4160520"/>
            <a:ext cx="1920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kern="0" spc="50" dirty="0">
                <a:solidFill>
                  <a:srgbClr val="AE3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DISCONNECTED</a:t>
            </a:r>
            <a:endParaRPr lang="en-US" sz="1150" dirty="0"/>
          </a:p>
        </p:txBody>
      </p:sp>
      <p:pic>
        <p:nvPicPr>
          <p:cNvPr id="26" name="Image 1" descr="/home/claude/augo_deck/assets/icons/arrowlong_go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297680"/>
            <a:ext cx="457200" cy="27432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6858000" y="3246120"/>
            <a:ext cx="2286000" cy="2286000"/>
          </a:xfrm>
          <a:prstGeom prst="ellipse">
            <a:avLst/>
          </a:prstGeom>
          <a:solidFill>
            <a:srgbClr val="0A3622"/>
          </a:solidFill>
          <a:ln w="31750">
            <a:solidFill>
              <a:srgbClr val="C89B3C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/>
          <p:nvPr/>
        </p:nvSpPr>
        <p:spPr>
          <a:xfrm>
            <a:off x="6858000" y="38862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89B3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AUGO</a:t>
            </a:r>
            <a:endParaRPr lang="en-US" sz="2400" dirty="0"/>
          </a:p>
        </p:txBody>
      </p:sp>
      <p:sp>
        <p:nvSpPr>
          <p:cNvPr id="29" name="Text 25"/>
          <p:cNvSpPr/>
          <p:nvPr/>
        </p:nvSpPr>
        <p:spPr>
          <a:xfrm>
            <a:off x="6995160" y="4343400"/>
            <a:ext cx="2011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continental</a:t>
            </a:r>
            <a:endParaRPr lang="en-US" sz="105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ecosystem</a:t>
            </a:r>
            <a:endParaRPr lang="en-US" sz="1050" dirty="0"/>
          </a:p>
        </p:txBody>
      </p:sp>
      <p:sp>
        <p:nvSpPr>
          <p:cNvPr id="30" name="Text 26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1" name="Text 27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AUGO?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02920" y="1417320"/>
            <a:ext cx="11201400" cy="960120"/>
          </a:xfrm>
          <a:prstGeom prst="roundRect">
            <a:avLst>
              <a:gd name="adj" fmla="val 8571"/>
            </a:avLst>
          </a:prstGeom>
          <a:solidFill>
            <a:srgbClr val="EEF5F0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22960" y="1417320"/>
            <a:ext cx="105613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AUGO is the African Union's continental ecosystem for collecting, harmonising and reporting gender statistics from all 55 Member States.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02920" y="2606040"/>
            <a:ext cx="11201400" cy="777240"/>
          </a:xfrm>
          <a:prstGeom prst="roundRect">
            <a:avLst>
              <a:gd name="adj" fmla="val 10588"/>
            </a:avLst>
          </a:prstGeom>
          <a:solidFill>
            <a:srgbClr val="FBF4E4"/>
          </a:solidFill>
          <a:ln w="12700">
            <a:solidFill>
              <a:srgbClr val="C89B3C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31520" y="2743200"/>
            <a:ext cx="502920" cy="502920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1" descr="/home/claude/augo_deck/assets/icons/lin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00" y="2808580"/>
            <a:ext cx="372161" cy="37216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17320" y="2606040"/>
            <a:ext cx="10058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A3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 does not replace national statistical systems. </a:t>
            </a:r>
            <a:r>
              <a:rPr lang="en-US" sz="1450" dirty="0">
                <a:solidFill>
                  <a:srgbClr val="0A3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connects and strengthens them.</a:t>
            </a:r>
            <a:endParaRPr lang="en-US" sz="1450" dirty="0"/>
          </a:p>
        </p:txBody>
      </p:sp>
      <p:sp>
        <p:nvSpPr>
          <p:cNvPr id="11" name="Shape 7"/>
          <p:cNvSpPr/>
          <p:nvPr/>
        </p:nvSpPr>
        <p:spPr>
          <a:xfrm>
            <a:off x="502920" y="3657600"/>
            <a:ext cx="265176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1499616" y="3931920"/>
            <a:ext cx="658368" cy="658368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Image 2" descr="/home/claude/augo_deck/assets/icons/databas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96" y="4020800"/>
            <a:ext cx="480609" cy="48060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40080" y="47548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Collects</a:t>
            </a:r>
            <a:endParaRPr lang="en-US" sz="1450" dirty="0"/>
          </a:p>
        </p:txBody>
      </p:sp>
      <p:sp>
        <p:nvSpPr>
          <p:cNvPr id="15" name="Text 10"/>
          <p:cNvSpPr/>
          <p:nvPr/>
        </p:nvSpPr>
        <p:spPr>
          <a:xfrm>
            <a:off x="685800" y="5120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Standardised gender indicators from NSOs across the continent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3383280" y="3657600"/>
            <a:ext cx="265176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4379976" y="3931920"/>
            <a:ext cx="658368" cy="658368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3" descr="/home/claude/augo_deck/assets/icons/listcheck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856" y="4020800"/>
            <a:ext cx="480609" cy="48060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520440" y="47548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Harmonises</a:t>
            </a:r>
            <a:endParaRPr lang="en-US" sz="1450" dirty="0"/>
          </a:p>
        </p:txBody>
      </p:sp>
      <p:sp>
        <p:nvSpPr>
          <p:cNvPr id="20" name="Text 14"/>
          <p:cNvSpPr/>
          <p:nvPr/>
        </p:nvSpPr>
        <p:spPr>
          <a:xfrm>
            <a:off x="3566160" y="5120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common definition and methodology, validated by STATAFRIC</a:t>
            </a:r>
            <a:endParaRPr lang="en-US" sz="1000" dirty="0"/>
          </a:p>
        </p:txBody>
      </p:sp>
      <p:sp>
        <p:nvSpPr>
          <p:cNvPr id="21" name="Shape 15"/>
          <p:cNvSpPr/>
          <p:nvPr/>
        </p:nvSpPr>
        <p:spPr>
          <a:xfrm>
            <a:off x="6263640" y="3657600"/>
            <a:ext cx="265176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7260336" y="3931920"/>
            <a:ext cx="658368" cy="658368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3" name="Image 4" descr="/home/claude/augo_deck/assets/icons/chartline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216" y="4020800"/>
            <a:ext cx="480609" cy="480609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400800" y="47548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Reports</a:t>
            </a:r>
            <a:endParaRPr lang="en-US" sz="1450" dirty="0"/>
          </a:p>
        </p:txBody>
      </p:sp>
      <p:sp>
        <p:nvSpPr>
          <p:cNvPr id="25" name="Text 18"/>
          <p:cNvSpPr/>
          <p:nvPr/>
        </p:nvSpPr>
        <p:spPr>
          <a:xfrm>
            <a:off x="6446520" y="5120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Continental dashboards for MS, RECs, and partners</a:t>
            </a:r>
            <a:endParaRPr lang="en-US" sz="1000" dirty="0"/>
          </a:p>
        </p:txBody>
      </p:sp>
      <p:sp>
        <p:nvSpPr>
          <p:cNvPr id="26" name="Shape 19"/>
          <p:cNvSpPr/>
          <p:nvPr/>
        </p:nvSpPr>
        <p:spPr>
          <a:xfrm>
            <a:off x="9144000" y="3657600"/>
            <a:ext cx="265176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0"/>
          <p:cNvSpPr/>
          <p:nvPr/>
        </p:nvSpPr>
        <p:spPr>
          <a:xfrm>
            <a:off x="10140696" y="3931920"/>
            <a:ext cx="658368" cy="658368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5" descr="/home/claude/augo_deck/assets/icons/gavel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576" y="4020800"/>
            <a:ext cx="480609" cy="480609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9281160" y="47548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Enables Action</a:t>
            </a:r>
            <a:endParaRPr lang="en-US" sz="1450" dirty="0"/>
          </a:p>
        </p:txBody>
      </p:sp>
      <p:sp>
        <p:nvSpPr>
          <p:cNvPr id="30" name="Text 22"/>
          <p:cNvSpPr/>
          <p:nvPr/>
        </p:nvSpPr>
        <p:spPr>
          <a:xfrm>
            <a:off x="9326880" y="5120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Turns evidence into policy across the continent</a:t>
            </a:r>
            <a:endParaRPr lang="en-US" sz="1000" dirty="0"/>
          </a:p>
        </p:txBody>
      </p:sp>
      <p:sp>
        <p:nvSpPr>
          <p:cNvPr id="31" name="Text 23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2" name="Text 24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uploaded/scope-1.png"/>
          <p:cNvPicPr>
            <a:picLocks noChangeAspect="1"/>
          </p:cNvPicPr>
          <p:nvPr/>
        </p:nvPicPr>
        <p:blipFill>
          <a:blip r:embed="rId3"/>
          <a:srcRect l="7277" r="7993"/>
          <a:stretch>
            <a:fillRect/>
          </a:stretch>
        </p:blipFill>
        <p:spPr>
          <a:xfrm>
            <a:off x="887239" y="0"/>
            <a:ext cx="104839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MANDATE &amp; LEADERSHIP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WGYD — and What Stands Behind AUGO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02920" y="1508760"/>
            <a:ext cx="4434840" cy="2148840"/>
          </a:xfrm>
          <a:prstGeom prst="roundRect">
            <a:avLst>
              <a:gd name="adj" fmla="val 3830"/>
            </a:avLst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7240" y="1764792"/>
            <a:ext cx="548640" cy="548640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home/claude/augo_deck/assets/icons/usertie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50" y="1841602"/>
            <a:ext cx="395021" cy="3950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63040" y="1783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WGYD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822960" y="2423160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Policy leadership</a:t>
            </a:r>
            <a:endParaRPr lang="en-US" sz="1150" dirty="0"/>
          </a:p>
        </p:txBody>
      </p:sp>
      <p:sp>
        <p:nvSpPr>
          <p:cNvPr id="10" name="Text 6"/>
          <p:cNvSpPr/>
          <p:nvPr/>
        </p:nvSpPr>
        <p:spPr>
          <a:xfrm>
            <a:off x="822960" y="2715768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Continental accountability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822960" y="3008376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Gender frameworks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822960" y="3300984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Member State coordination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5212080" y="1508760"/>
            <a:ext cx="4434840" cy="2148840"/>
          </a:xfrm>
          <a:prstGeom prst="roundRect">
            <a:avLst>
              <a:gd name="adj" fmla="val 3830"/>
            </a:avLst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5486400" y="1764792"/>
            <a:ext cx="548640" cy="548640"/>
          </a:xfrm>
          <a:prstGeom prst="ellipse">
            <a:avLst/>
          </a:prstGeom>
          <a:solidFill>
            <a:srgbClr val="0A3622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2" descr="/home/claude/augo_deck/assets/icons/chartbar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210" y="1841602"/>
            <a:ext cx="395021" cy="39502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172200" y="1783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STATAFRIC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5532120" y="2423160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BF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Statistical methodologies</a:t>
            </a:r>
            <a:endParaRPr lang="en-US" sz="1150" dirty="0"/>
          </a:p>
        </p:txBody>
      </p:sp>
      <p:sp>
        <p:nvSpPr>
          <p:cNvPr id="18" name="Text 13"/>
          <p:cNvSpPr/>
          <p:nvPr/>
        </p:nvSpPr>
        <p:spPr>
          <a:xfrm>
            <a:off x="5532120" y="2715768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BF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Standards</a:t>
            </a:r>
            <a:endParaRPr lang="en-US" sz="1150" dirty="0"/>
          </a:p>
        </p:txBody>
      </p:sp>
      <p:sp>
        <p:nvSpPr>
          <p:cNvPr id="19" name="Text 14"/>
          <p:cNvSpPr/>
          <p:nvPr/>
        </p:nvSpPr>
        <p:spPr>
          <a:xfrm>
            <a:off x="5532120" y="3008376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BF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Harmonisation</a:t>
            </a:r>
            <a:endParaRPr lang="en-US" sz="1150" dirty="0"/>
          </a:p>
        </p:txBody>
      </p:sp>
      <p:sp>
        <p:nvSpPr>
          <p:cNvPr id="20" name="Text 15"/>
          <p:cNvSpPr/>
          <p:nvPr/>
        </p:nvSpPr>
        <p:spPr>
          <a:xfrm>
            <a:off x="5532120" y="3300984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BF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Data quality</a:t>
            </a:r>
            <a:endParaRPr lang="en-US" sz="1150" dirty="0"/>
          </a:p>
        </p:txBody>
      </p:sp>
      <p:sp>
        <p:nvSpPr>
          <p:cNvPr id="21" name="Shape 16"/>
          <p:cNvSpPr/>
          <p:nvPr/>
        </p:nvSpPr>
        <p:spPr>
          <a:xfrm>
            <a:off x="9936328" y="1714500"/>
            <a:ext cx="1737360" cy="1737360"/>
          </a:xfrm>
          <a:prstGeom prst="ellipse">
            <a:avLst/>
          </a:prstGeom>
          <a:solidFill>
            <a:srgbClr val="EEF5F0"/>
          </a:solidFill>
          <a:ln w="19050">
            <a:solidFill>
              <a:srgbClr val="0B6E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9936328" y="1714500"/>
            <a:ext cx="17373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0A362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TOGETHER</a:t>
            </a:r>
            <a:endParaRPr lang="en-US" sz="13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0A362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AUGO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502920" y="3886200"/>
            <a:ext cx="11201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50" i="1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WGYD provides policy leadership while STATAFRIC provides statistical standards — AUGO brings both together in one continental accountability ecosystem.</a:t>
            </a:r>
            <a:endParaRPr lang="en-US" sz="1250" dirty="0"/>
          </a:p>
        </p:txBody>
      </p:sp>
      <p:sp>
        <p:nvSpPr>
          <p:cNvPr id="24" name="Shape 19"/>
          <p:cNvSpPr/>
          <p:nvPr/>
        </p:nvSpPr>
        <p:spPr>
          <a:xfrm>
            <a:off x="822960" y="5806440"/>
            <a:ext cx="10149840" cy="914"/>
          </a:xfrm>
          <a:prstGeom prst="line">
            <a:avLst/>
          </a:prstGeom>
          <a:noFill/>
          <a:ln w="254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704088" y="5687568"/>
            <a:ext cx="237744" cy="23774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/>
          <p:nvPr/>
        </p:nvSpPr>
        <p:spPr>
          <a:xfrm>
            <a:off x="45720" y="595274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Normative</a:t>
            </a:r>
            <a:endParaRPr lang="en-US" sz="9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Frameworks</a:t>
            </a:r>
            <a:endParaRPr lang="en-US" sz="950" dirty="0"/>
          </a:p>
        </p:txBody>
      </p:sp>
      <p:sp>
        <p:nvSpPr>
          <p:cNvPr id="27" name="Shape 22"/>
          <p:cNvSpPr/>
          <p:nvPr/>
        </p:nvSpPr>
        <p:spPr>
          <a:xfrm>
            <a:off x="3241548" y="5687568"/>
            <a:ext cx="237744" cy="23774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3"/>
          <p:cNvSpPr/>
          <p:nvPr/>
        </p:nvSpPr>
        <p:spPr>
          <a:xfrm>
            <a:off x="2583180" y="595274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Statistical</a:t>
            </a:r>
            <a:endParaRPr lang="en-US" sz="9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</a:t>
            </a:r>
            <a:endParaRPr lang="en-US" sz="950" dirty="0"/>
          </a:p>
        </p:txBody>
      </p:sp>
      <p:sp>
        <p:nvSpPr>
          <p:cNvPr id="29" name="Shape 24"/>
          <p:cNvSpPr/>
          <p:nvPr/>
        </p:nvSpPr>
        <p:spPr>
          <a:xfrm>
            <a:off x="5779008" y="5687568"/>
            <a:ext cx="237744" cy="237744"/>
          </a:xfrm>
          <a:prstGeom prst="ellipse">
            <a:avLst/>
          </a:prstGeom>
          <a:solidFill>
            <a:srgbClr val="C89B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5"/>
          <p:cNvSpPr/>
          <p:nvPr/>
        </p:nvSpPr>
        <p:spPr>
          <a:xfrm>
            <a:off x="5120640" y="595274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</a:t>
            </a:r>
            <a:endParaRPr lang="en-US" sz="950" dirty="0"/>
          </a:p>
        </p:txBody>
      </p:sp>
      <p:sp>
        <p:nvSpPr>
          <p:cNvPr id="31" name="Shape 26"/>
          <p:cNvSpPr/>
          <p:nvPr/>
        </p:nvSpPr>
        <p:spPr>
          <a:xfrm>
            <a:off x="8316468" y="5687568"/>
            <a:ext cx="237744" cy="23774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7"/>
          <p:cNvSpPr/>
          <p:nvPr/>
        </p:nvSpPr>
        <p:spPr>
          <a:xfrm>
            <a:off x="7658100" y="595274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</a:t>
            </a:r>
            <a:endParaRPr lang="en-US" sz="950" dirty="0"/>
          </a:p>
        </p:txBody>
      </p:sp>
      <p:sp>
        <p:nvSpPr>
          <p:cNvPr id="33" name="Shape 28"/>
          <p:cNvSpPr/>
          <p:nvPr/>
        </p:nvSpPr>
        <p:spPr>
          <a:xfrm>
            <a:off x="10853928" y="5687568"/>
            <a:ext cx="237744" cy="237744"/>
          </a:xfrm>
          <a:prstGeom prst="ellipse">
            <a:avLst/>
          </a:prstGeom>
          <a:solidFill>
            <a:srgbClr val="0B6E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9"/>
          <p:cNvSpPr/>
          <p:nvPr/>
        </p:nvSpPr>
        <p:spPr>
          <a:xfrm>
            <a:off x="10195560" y="595274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</a:t>
            </a:r>
            <a:endParaRPr lang="en-US" sz="950" dirty="0"/>
          </a:p>
        </p:txBody>
      </p:sp>
      <p:sp>
        <p:nvSpPr>
          <p:cNvPr id="35" name="Text 30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6" name="Text 31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FOUNDATION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Anchored in Africa's Normative Architecture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960120" y="2926080"/>
            <a:ext cx="10287000" cy="914"/>
          </a:xfrm>
          <a:prstGeom prst="line">
            <a:avLst/>
          </a:prstGeom>
          <a:noFill/>
          <a:ln w="25400">
            <a:solidFill>
              <a:srgbClr val="DDE4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1792" y="2587752"/>
            <a:ext cx="676656" cy="676656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home/claude/augo_deck/assets/icons/scale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41" y="2679101"/>
            <a:ext cx="493959" cy="49395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7160" y="187452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0" y="342900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Maputo Protocol</a:t>
            </a: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>
            <a:off x="3193542" y="2587752"/>
            <a:ext cx="676656" cy="676656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2" descr="/home/claude/augo_deck/assets/icons/gavel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891" y="2679101"/>
            <a:ext cx="493959" cy="4939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708910" y="187452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2004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2571750" y="342900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SDGEA</a:t>
            </a:r>
            <a:endParaRPr lang="en-US" sz="1200" dirty="0"/>
          </a:p>
        </p:txBody>
      </p:sp>
      <p:sp>
        <p:nvSpPr>
          <p:cNvPr id="14" name="Shape 9"/>
          <p:cNvSpPr/>
          <p:nvPr/>
        </p:nvSpPr>
        <p:spPr>
          <a:xfrm>
            <a:off x="5765292" y="2587752"/>
            <a:ext cx="676656" cy="676656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3" descr="/home/claude/augo_deck/assets/icons/book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641" y="2679101"/>
            <a:ext cx="493959" cy="493959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280660" y="187452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2013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143500" y="342900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 2063</a:t>
            </a:r>
            <a:endParaRPr lang="en-US" sz="1200" dirty="0"/>
          </a:p>
        </p:txBody>
      </p:sp>
      <p:sp>
        <p:nvSpPr>
          <p:cNvPr id="18" name="Shape 12"/>
          <p:cNvSpPr/>
          <p:nvPr/>
        </p:nvSpPr>
        <p:spPr>
          <a:xfrm>
            <a:off x="8337042" y="2587752"/>
            <a:ext cx="676656" cy="676656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" name="Image 4" descr="/home/claude/augo_deck/assets/icons/coins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391" y="2679101"/>
            <a:ext cx="493959" cy="493959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7852410" y="187452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6E3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2020–30</a:t>
            </a:r>
            <a:endParaRPr lang="en-US" sz="1500" dirty="0"/>
          </a:p>
        </p:txBody>
      </p:sp>
      <p:sp>
        <p:nvSpPr>
          <p:cNvPr id="21" name="Text 14"/>
          <p:cNvSpPr/>
          <p:nvPr/>
        </p:nvSpPr>
        <p:spPr>
          <a:xfrm>
            <a:off x="7715250" y="342900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AWD-FEI</a:t>
            </a:r>
            <a:endParaRPr lang="en-US" sz="1200" dirty="0"/>
          </a:p>
        </p:txBody>
      </p:sp>
      <p:sp>
        <p:nvSpPr>
          <p:cNvPr id="22" name="Shape 15"/>
          <p:cNvSpPr/>
          <p:nvPr/>
        </p:nvSpPr>
        <p:spPr>
          <a:xfrm>
            <a:off x="10908792" y="2587752"/>
            <a:ext cx="676656" cy="676656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3" name="Image 5" descr="/home/claude/augo_deck/assets/icons/flag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0141" y="2679101"/>
            <a:ext cx="493959" cy="493959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0424160" y="187452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9C7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2026</a:t>
            </a:r>
            <a:endParaRPr lang="en-US" sz="1500" dirty="0"/>
          </a:p>
        </p:txBody>
      </p:sp>
      <p:sp>
        <p:nvSpPr>
          <p:cNvPr id="25" name="Text 17"/>
          <p:cNvSpPr/>
          <p:nvPr/>
        </p:nvSpPr>
        <p:spPr>
          <a:xfrm>
            <a:off x="10287000" y="342900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 Operational</a:t>
            </a:r>
            <a:endParaRPr lang="en-US" sz="1200" dirty="0"/>
          </a:p>
        </p:txBody>
      </p:sp>
      <p:sp>
        <p:nvSpPr>
          <p:cNvPr id="26" name="Shape 18"/>
          <p:cNvSpPr/>
          <p:nvPr/>
        </p:nvSpPr>
        <p:spPr>
          <a:xfrm>
            <a:off x="502920" y="4572000"/>
            <a:ext cx="11201400" cy="1554480"/>
          </a:xfrm>
          <a:prstGeom prst="roundRect">
            <a:avLst>
              <a:gd name="adj" fmla="val 5294"/>
            </a:avLst>
          </a:prstGeom>
          <a:solidFill>
            <a:srgbClr val="FBF4E4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19"/>
          <p:cNvSpPr/>
          <p:nvPr/>
        </p:nvSpPr>
        <p:spPr>
          <a:xfrm>
            <a:off x="777240" y="4800600"/>
            <a:ext cx="640080" cy="640080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6" descr="/home/claude/augo_deck/assets/icons/filelines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252" y="4896612"/>
            <a:ext cx="448056" cy="448056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1554480" y="4572000"/>
            <a:ext cx="97840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350" b="1" dirty="0">
                <a:solidFill>
                  <a:srgbClr val="0A3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missing technical layer: </a:t>
            </a:r>
            <a:r>
              <a:rPr lang="en-US" sz="1350" dirty="0">
                <a:solidFill>
                  <a:srgbClr val="172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STATAFRIC's Guidelines for Gender Statistics in Africa provide the methodology AUGO uses to make these commitments measurable — the subject of technical review ahead of AGCSF 2026.</a:t>
            </a:r>
            <a:endParaRPr lang="en-US" sz="1350" dirty="0"/>
          </a:p>
        </p:txBody>
      </p:sp>
      <p:sp>
        <p:nvSpPr>
          <p:cNvPr id="30" name="Text 21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1" name="Text 22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2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77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VALUE PROPOSITION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Report Once. Use Many Times.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94360" y="164592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731520" y="164592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SDGEA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246120" y="1956816"/>
            <a:ext cx="457200" cy="2020824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94360" y="237744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31520" y="237744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Maputo Protocol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246120" y="2688336"/>
            <a:ext cx="457200" cy="1289304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94360" y="310896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31520" y="310896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 2063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3246120" y="3419856"/>
            <a:ext cx="457200" cy="557784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94360" y="384048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31520" y="384048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CEDAW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 flipV="1">
            <a:off x="3246120" y="3977640"/>
            <a:ext cx="457200" cy="173736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594360" y="457200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31520" y="457200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Beijing Platform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 flipV="1">
            <a:off x="3246120" y="3977640"/>
            <a:ext cx="457200" cy="905256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594360" y="5303520"/>
            <a:ext cx="2651760" cy="621792"/>
          </a:xfrm>
          <a:prstGeom prst="roundRect">
            <a:avLst>
              <a:gd name="adj" fmla="val 13235"/>
            </a:avLst>
          </a:prstGeom>
          <a:solidFill>
            <a:srgbClr val="0E4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731520" y="5303520"/>
            <a:ext cx="2377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 Reporting System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 flipV="1">
            <a:off x="3246120" y="3977640"/>
            <a:ext cx="457200" cy="1636776"/>
          </a:xfrm>
          <a:prstGeom prst="line">
            <a:avLst/>
          </a:prstGeom>
          <a:noFill/>
          <a:ln w="127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594360" y="1051560"/>
            <a:ext cx="2651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b="1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 States</a:t>
            </a:r>
            <a:endParaRPr lang="en-US" sz="11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100" b="1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already report to: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3794760" y="2926080"/>
            <a:ext cx="2103120" cy="2103120"/>
          </a:xfrm>
          <a:prstGeom prst="ellipse">
            <a:avLst/>
          </a:prstGeom>
          <a:solidFill>
            <a:srgbClr val="C89B3C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3794760" y="370332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6241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AUGO</a:t>
            </a:r>
            <a:endParaRPr lang="en-US" sz="2200" dirty="0"/>
          </a:p>
        </p:txBody>
      </p:sp>
      <p:pic>
        <p:nvPicPr>
          <p:cNvPr id="26" name="Image 1" descr="/home/claude/augo_deck/assets/icons/arrowlong_go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840480"/>
            <a:ext cx="640080" cy="36576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6995160" y="2720340"/>
            <a:ext cx="4693615" cy="2103120"/>
          </a:xfrm>
          <a:prstGeom prst="roundRect">
            <a:avLst>
              <a:gd name="adj" fmla="val 3913"/>
            </a:avLst>
          </a:prstGeom>
          <a:solidFill>
            <a:srgbClr val="0E4A2E"/>
          </a:solidFill>
          <a:ln w="12700">
            <a:solidFill>
              <a:srgbClr val="C89B3C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/>
          <p:nvPr/>
        </p:nvSpPr>
        <p:spPr>
          <a:xfrm>
            <a:off x="7269480" y="2830604"/>
            <a:ext cx="414497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89B3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ONE SUBMISSION</a:t>
            </a:r>
            <a:endParaRPr lang="en-US" sz="1700" dirty="0"/>
          </a:p>
        </p:txBody>
      </p:sp>
      <p:sp>
        <p:nvSpPr>
          <p:cNvPr id="29" name="Text 25"/>
          <p:cNvSpPr/>
          <p:nvPr/>
        </p:nvSpPr>
        <p:spPr>
          <a:xfrm>
            <a:off x="7269480" y="3154680"/>
            <a:ext cx="4144975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300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reporting obligations - satisfied once, reused everywhere.</a:t>
            </a:r>
            <a:endParaRPr lang="en-US" sz="1300" dirty="0"/>
          </a:p>
        </p:txBody>
      </p:sp>
      <p:sp>
        <p:nvSpPr>
          <p:cNvPr id="30" name="Shape 26"/>
          <p:cNvSpPr/>
          <p:nvPr/>
        </p:nvSpPr>
        <p:spPr>
          <a:xfrm>
            <a:off x="594360" y="6003739"/>
            <a:ext cx="11201400" cy="397061"/>
          </a:xfrm>
          <a:prstGeom prst="roundRect">
            <a:avLst>
              <a:gd name="adj" fmla="val 10588"/>
            </a:avLst>
          </a:prstGeom>
          <a:solidFill>
            <a:srgbClr val="FBF4E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/>
          <p:nvPr/>
        </p:nvSpPr>
        <p:spPr>
          <a:xfrm>
            <a:off x="853440" y="5803275"/>
            <a:ext cx="10607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0624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Member State already collects this data. AUGO removes the burden of reporting it six different ways.</a:t>
            </a:r>
            <a:endParaRPr lang="en-US" sz="1300" dirty="0"/>
          </a:p>
        </p:txBody>
      </p:sp>
      <p:sp>
        <p:nvSpPr>
          <p:cNvPr id="32" name="Text 28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33" name="Text 29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307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&amp; OWNERSHIP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Who Benefits From AUGO?</a:t>
            </a:r>
            <a:endParaRPr lang="en-US" sz="2900" dirty="0"/>
          </a:p>
        </p:txBody>
      </p:sp>
      <p:sp>
        <p:nvSpPr>
          <p:cNvPr id="5" name="Shape 2"/>
          <p:cNvSpPr/>
          <p:nvPr/>
        </p:nvSpPr>
        <p:spPr>
          <a:xfrm>
            <a:off x="502920" y="155448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DF3592-12CB-22C3-5475-A2649F66299E}"/>
              </a:ext>
            </a:extLst>
          </p:cNvPr>
          <p:cNvGrpSpPr/>
          <p:nvPr/>
        </p:nvGrpSpPr>
        <p:grpSpPr>
          <a:xfrm>
            <a:off x="1979676" y="1828800"/>
            <a:ext cx="658368" cy="658368"/>
            <a:chOff x="1979676" y="1828800"/>
            <a:chExt cx="658368" cy="658368"/>
          </a:xfrm>
        </p:grpSpPr>
        <p:sp>
          <p:nvSpPr>
            <p:cNvPr id="6" name="Shape 3"/>
            <p:cNvSpPr/>
            <p:nvPr/>
          </p:nvSpPr>
          <p:spPr>
            <a:xfrm>
              <a:off x="1979676" y="1828800"/>
              <a:ext cx="658368" cy="658368"/>
            </a:xfrm>
            <a:prstGeom prst="ellipse">
              <a:avLst/>
            </a:prstGeom>
            <a:solidFill>
              <a:srgbClr val="0B6E3D"/>
            </a:solidFill>
            <a:ln/>
            <a:effectLst>
              <a:outerShdw blurRad="127000" dist="38100" dir="5400000" algn="bl" rotWithShape="0">
                <a:srgbClr val="0B2A1B">
                  <a:alpha val="16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Image 1" descr="/home/claude/augo_deck/assets/icons/usertie_whit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8556" y="1917680"/>
              <a:ext cx="480609" cy="480609"/>
            </a:xfrm>
            <a:prstGeom prst="rect">
              <a:avLst/>
            </a:prstGeom>
          </p:spPr>
        </p:pic>
      </p:grpSp>
      <p:sp>
        <p:nvSpPr>
          <p:cNvPr id="8" name="Text 4"/>
          <p:cNvSpPr/>
          <p:nvPr/>
        </p:nvSpPr>
        <p:spPr>
          <a:xfrm>
            <a:off x="640080" y="265176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 Policy Organs | Member States </a:t>
            </a:r>
            <a:endParaRPr lang="en-US" sz="1400" dirty="0"/>
          </a:p>
        </p:txBody>
      </p:sp>
      <p:pic>
        <p:nvPicPr>
          <p:cNvPr id="9" name="Image 2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64" y="3090672"/>
            <a:ext cx="164592" cy="16459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" y="329184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</a:t>
            </a:r>
            <a:endParaRPr lang="en-US" sz="1200" dirty="0"/>
          </a:p>
        </p:txBody>
      </p:sp>
      <p:sp>
        <p:nvSpPr>
          <p:cNvPr id="11" name="Shape 6"/>
          <p:cNvSpPr/>
          <p:nvPr/>
        </p:nvSpPr>
        <p:spPr>
          <a:xfrm>
            <a:off x="4297680" y="155448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5774436" y="1828800"/>
            <a:ext cx="658368" cy="658368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Image 3" descr="/home/claude/augo_deck/assets/icons/database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316" y="1917680"/>
            <a:ext cx="480609" cy="48060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434840" y="265176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National Gender Missionaries |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National Statistical Offices</a:t>
            </a:r>
            <a:endParaRPr lang="en-US" sz="1350" dirty="0"/>
          </a:p>
        </p:txBody>
      </p:sp>
      <p:pic>
        <p:nvPicPr>
          <p:cNvPr id="15" name="Image 4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4" y="3090672"/>
            <a:ext cx="164592" cy="16459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434840" y="329184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Efficiency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>
            <a:off x="8092440" y="155448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1"/>
          <p:cNvSpPr/>
          <p:nvPr/>
        </p:nvSpPr>
        <p:spPr>
          <a:xfrm>
            <a:off x="9569196" y="1828800"/>
            <a:ext cx="658368" cy="658368"/>
          </a:xfrm>
          <a:prstGeom prst="ellipse">
            <a:avLst/>
          </a:prstGeom>
          <a:solidFill>
            <a:srgbClr val="0B6E3D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" name="Image 5" descr="/home/claude/augo_deck/assets/icons/sitemap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8076" y="1917680"/>
            <a:ext cx="480609" cy="480609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229600" y="265176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RECs</a:t>
            </a:r>
            <a:endParaRPr lang="en-US" sz="1350" dirty="0"/>
          </a:p>
        </p:txBody>
      </p:sp>
      <p:pic>
        <p:nvPicPr>
          <p:cNvPr id="21" name="Image 6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084" y="3090672"/>
            <a:ext cx="164592" cy="164592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8229600" y="329184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Analysis</a:t>
            </a:r>
            <a:endParaRPr lang="en-US" sz="1200" dirty="0"/>
          </a:p>
        </p:txBody>
      </p:sp>
      <p:sp>
        <p:nvSpPr>
          <p:cNvPr id="23" name="Shape 14"/>
          <p:cNvSpPr/>
          <p:nvPr/>
        </p:nvSpPr>
        <p:spPr>
          <a:xfrm>
            <a:off x="502920" y="393192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15"/>
          <p:cNvSpPr/>
          <p:nvPr/>
        </p:nvSpPr>
        <p:spPr>
          <a:xfrm>
            <a:off x="1979676" y="4206240"/>
            <a:ext cx="658368" cy="658368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" name="Image 7" descr="/home/claude/augo_deck/assets/icons/graduationcap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556" y="4295120"/>
            <a:ext cx="480609" cy="480609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640080" y="502920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Researchers &amp; Academia</a:t>
            </a:r>
            <a:endParaRPr lang="en-US" sz="1350" dirty="0"/>
          </a:p>
        </p:txBody>
      </p:sp>
      <p:pic>
        <p:nvPicPr>
          <p:cNvPr id="27" name="Image 8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64" y="5468112"/>
            <a:ext cx="164592" cy="164592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40080" y="566928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Data</a:t>
            </a:r>
            <a:endParaRPr lang="en-US" sz="1200" dirty="0"/>
          </a:p>
        </p:txBody>
      </p:sp>
      <p:sp>
        <p:nvSpPr>
          <p:cNvPr id="29" name="Shape 18"/>
          <p:cNvSpPr/>
          <p:nvPr/>
        </p:nvSpPr>
        <p:spPr>
          <a:xfrm>
            <a:off x="4297680" y="393192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19"/>
          <p:cNvSpPr/>
          <p:nvPr/>
        </p:nvSpPr>
        <p:spPr>
          <a:xfrm>
            <a:off x="5774436" y="4206240"/>
            <a:ext cx="658368" cy="658368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Image 9" descr="/home/claude/augo_deck/assets/icons/coins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3316" y="4295120"/>
            <a:ext cx="480609" cy="480609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4434840" y="502920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Development Partners</a:t>
            </a:r>
            <a:endParaRPr lang="en-US" sz="1350" dirty="0"/>
          </a:p>
        </p:txBody>
      </p:sp>
      <p:pic>
        <p:nvPicPr>
          <p:cNvPr id="33" name="Image 10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4" y="5468112"/>
            <a:ext cx="164592" cy="164592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4434840" y="566928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Decisions</a:t>
            </a:r>
            <a:endParaRPr lang="en-US" sz="1200" dirty="0"/>
          </a:p>
        </p:txBody>
      </p:sp>
      <p:sp>
        <p:nvSpPr>
          <p:cNvPr id="35" name="Shape 22"/>
          <p:cNvSpPr/>
          <p:nvPr/>
        </p:nvSpPr>
        <p:spPr>
          <a:xfrm>
            <a:off x="8092440" y="3931920"/>
            <a:ext cx="361188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DDE4DF"/>
            </a:solidFill>
            <a:prstDash val="solid"/>
          </a:ln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23"/>
          <p:cNvSpPr/>
          <p:nvPr/>
        </p:nvSpPr>
        <p:spPr>
          <a:xfrm>
            <a:off x="9569196" y="4206240"/>
            <a:ext cx="658368" cy="658368"/>
          </a:xfrm>
          <a:prstGeom prst="ellipse">
            <a:avLst/>
          </a:prstGeom>
          <a:solidFill>
            <a:srgbClr val="9C7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7" name="Image 11" descr="/home/claude/augo_deck/assets/icons/bullhorn_wh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8076" y="4295120"/>
            <a:ext cx="480609" cy="480609"/>
          </a:xfrm>
          <a:prstGeom prst="rect">
            <a:avLst/>
          </a:prstGeom>
        </p:spPr>
      </p:pic>
      <p:sp>
        <p:nvSpPr>
          <p:cNvPr id="38" name="Text 24"/>
          <p:cNvSpPr/>
          <p:nvPr/>
        </p:nvSpPr>
        <p:spPr>
          <a:xfrm>
            <a:off x="8229600" y="502920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1725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Media</a:t>
            </a:r>
            <a:endParaRPr lang="en-US" sz="1350" dirty="0"/>
          </a:p>
        </p:txBody>
      </p:sp>
      <p:pic>
        <p:nvPicPr>
          <p:cNvPr id="39" name="Image 12" descr="/home/claude/augo_deck/assets/icons/chevron_go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084" y="5468112"/>
            <a:ext cx="164592" cy="164592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8229600" y="5669280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7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Transparency</a:t>
            </a:r>
            <a:endParaRPr lang="en-US" sz="1200" dirty="0"/>
          </a:p>
        </p:txBody>
      </p:sp>
      <p:sp>
        <p:nvSpPr>
          <p:cNvPr id="41" name="Text 26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42" name="Text 27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2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ugo_deck/assets/icons/au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75" y="365760"/>
            <a:ext cx="960120" cy="377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347472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200" dirty="0">
                <a:solidFill>
                  <a:srgbClr val="E8D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1150" dirty="0"/>
          </a:p>
        </p:txBody>
      </p:sp>
      <p:sp>
        <p:nvSpPr>
          <p:cNvPr id="4" name="Text 1"/>
          <p:cNvSpPr/>
          <p:nvPr/>
        </p:nvSpPr>
        <p:spPr>
          <a:xfrm>
            <a:off x="502920" y="603504"/>
            <a:ext cx="10149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AUGO Works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02920" y="1325880"/>
            <a:ext cx="11155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BFE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governance mechanism, supported by technology — not the other way round.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982980" y="3314700"/>
            <a:ext cx="9509760" cy="914"/>
          </a:xfrm>
          <a:prstGeom prst="line">
            <a:avLst/>
          </a:prstGeom>
          <a:noFill/>
          <a:ln w="25400">
            <a:solidFill>
              <a:srgbClr val="1F5C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2834640"/>
            <a:ext cx="960120" cy="960120"/>
          </a:xfrm>
          <a:prstGeom prst="ellipse">
            <a:avLst/>
          </a:prstGeom>
          <a:solidFill>
            <a:srgbClr val="0E4A2E"/>
          </a:solidFill>
          <a:ln w="254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/home/claude/augo_deck/assets/icons/land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3074670"/>
            <a:ext cx="480060" cy="4800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8600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</a:t>
            </a:r>
            <a:endParaRPr lang="en-US" sz="11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States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2404872" y="2834640"/>
            <a:ext cx="960120" cy="960120"/>
          </a:xfrm>
          <a:prstGeom prst="ellipse">
            <a:avLst/>
          </a:prstGeom>
          <a:solidFill>
            <a:srgbClr val="0E4A2E"/>
          </a:solidFill>
          <a:ln w="254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/home/claude/augo_deck/assets/icons/databas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902" y="3074670"/>
            <a:ext cx="480060" cy="4800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130552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</a:t>
            </a:r>
            <a:endParaRPr lang="en-US" sz="11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Systems</a:t>
            </a:r>
            <a:endParaRPr lang="en-US" sz="1150" dirty="0"/>
          </a:p>
        </p:txBody>
      </p:sp>
      <p:sp>
        <p:nvSpPr>
          <p:cNvPr id="13" name="Shape 8"/>
          <p:cNvSpPr/>
          <p:nvPr/>
        </p:nvSpPr>
        <p:spPr>
          <a:xfrm>
            <a:off x="4306824" y="2834640"/>
            <a:ext cx="960120" cy="960120"/>
          </a:xfrm>
          <a:prstGeom prst="ellipse">
            <a:avLst/>
          </a:prstGeom>
          <a:solidFill>
            <a:srgbClr val="C89B3C"/>
          </a:solidFill>
          <a:ln w="25400">
            <a:solidFill>
              <a:srgbClr val="C89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/home/claude/augo_deck/assets/icons/earth_gol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54" y="3074670"/>
            <a:ext cx="480060" cy="4800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032504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AUGO</a:t>
            </a:r>
            <a:endParaRPr lang="en-US" sz="1150" dirty="0"/>
          </a:p>
        </p:txBody>
      </p:sp>
      <p:sp>
        <p:nvSpPr>
          <p:cNvPr id="16" name="Shape 10"/>
          <p:cNvSpPr/>
          <p:nvPr/>
        </p:nvSpPr>
        <p:spPr>
          <a:xfrm>
            <a:off x="6208776" y="2834640"/>
            <a:ext cx="960120" cy="960120"/>
          </a:xfrm>
          <a:prstGeom prst="ellipse">
            <a:avLst/>
          </a:prstGeom>
          <a:solidFill>
            <a:srgbClr val="0E4A2E"/>
          </a:solidFill>
          <a:ln w="254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/home/claude/augo_deck/assets/icons/chartline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806" y="3074670"/>
            <a:ext cx="480060" cy="48006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934456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lang="en-US" sz="1150" dirty="0"/>
          </a:p>
        </p:txBody>
      </p:sp>
      <p:sp>
        <p:nvSpPr>
          <p:cNvPr id="19" name="Shape 12"/>
          <p:cNvSpPr/>
          <p:nvPr/>
        </p:nvSpPr>
        <p:spPr>
          <a:xfrm>
            <a:off x="8110728" y="2834640"/>
            <a:ext cx="960120" cy="960120"/>
          </a:xfrm>
          <a:prstGeom prst="ellipse">
            <a:avLst/>
          </a:prstGeom>
          <a:solidFill>
            <a:srgbClr val="0E4A2E"/>
          </a:solidFill>
          <a:ln w="254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5" descr="/home/claude/augo_deck/assets/icons/gavel_wh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0758" y="3074670"/>
            <a:ext cx="480060" cy="48006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7836408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</a:t>
            </a:r>
            <a:endParaRPr lang="en-US" sz="1150" dirty="0"/>
          </a:p>
        </p:txBody>
      </p:sp>
      <p:sp>
        <p:nvSpPr>
          <p:cNvPr id="22" name="Shape 14"/>
          <p:cNvSpPr/>
          <p:nvPr/>
        </p:nvSpPr>
        <p:spPr>
          <a:xfrm>
            <a:off x="10012680" y="2834640"/>
            <a:ext cx="960120" cy="960120"/>
          </a:xfrm>
          <a:prstGeom prst="ellipse">
            <a:avLst/>
          </a:prstGeom>
          <a:solidFill>
            <a:srgbClr val="0E4A2E"/>
          </a:solidFill>
          <a:ln w="25400">
            <a:solidFill>
              <a:srgbClr val="3E6E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6" descr="/home/claude/augo_deck/assets/icons/circlecheck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2710" y="3074670"/>
            <a:ext cx="480060" cy="48006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9738360" y="393192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1150" dirty="0"/>
          </a:p>
        </p:txBody>
      </p:sp>
      <p:sp>
        <p:nvSpPr>
          <p:cNvPr id="25" name="Shape 16"/>
          <p:cNvSpPr/>
          <p:nvPr/>
        </p:nvSpPr>
        <p:spPr>
          <a:xfrm>
            <a:off x="502920" y="5029200"/>
            <a:ext cx="11201400" cy="1234440"/>
          </a:xfrm>
          <a:prstGeom prst="roundRect">
            <a:avLst>
              <a:gd name="adj" fmla="val 6667"/>
            </a:avLst>
          </a:prstGeom>
          <a:solidFill>
            <a:srgbClr val="0E4A2E"/>
          </a:solidFill>
          <a:ln/>
          <a:effectLst>
            <a:outerShdw blurRad="127000" dist="38100" dir="5400000" algn="bl" rotWithShape="0">
              <a:srgbClr val="0B2A1B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17"/>
          <p:cNvSpPr/>
          <p:nvPr/>
        </p:nvSpPr>
        <p:spPr>
          <a:xfrm>
            <a:off x="777240" y="5029200"/>
            <a:ext cx="106070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300" i="1" dirty="0">
                <a:solidFill>
                  <a:srgbClr val="D9EE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glance tells the story: data moves from Member States through AUGO into the policy decisions that affect them — governed by standards, not software.</a:t>
            </a:r>
            <a:endParaRPr lang="en-US" sz="1300" dirty="0"/>
          </a:p>
        </p:txBody>
      </p:sp>
      <p:sp>
        <p:nvSpPr>
          <p:cNvPr id="27" name="Text 18"/>
          <p:cNvSpPr/>
          <p:nvPr/>
        </p:nvSpPr>
        <p:spPr>
          <a:xfrm>
            <a:off x="502920" y="6547104"/>
            <a:ext cx="5943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1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AFRICAN UNION GENDER OBSERVATORY</a:t>
            </a:r>
            <a:endParaRPr lang="en-US" sz="800" dirty="0"/>
          </a:p>
        </p:txBody>
      </p:sp>
      <p:sp>
        <p:nvSpPr>
          <p:cNvPr id="28" name="Text 19"/>
          <p:cNvSpPr/>
          <p:nvPr/>
        </p:nvSpPr>
        <p:spPr>
          <a:xfrm>
            <a:off x="11338560" y="65471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FC4A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E77BF08113A4FADD15CCA9F4D37CF" ma:contentTypeVersion="14" ma:contentTypeDescription="Create a new document." ma:contentTypeScope="" ma:versionID="6e8a3e073af0c5687340b7af67997150">
  <xsd:schema xmlns:xsd="http://www.w3.org/2001/XMLSchema" xmlns:xs="http://www.w3.org/2001/XMLSchema" xmlns:p="http://schemas.microsoft.com/office/2006/metadata/properties" xmlns:ns2="ae20df13-3f95-40ac-b624-f6631750d8be" xmlns:ns3="c239ebf8-e659-4362-af14-822fbb74aee4" targetNamespace="http://schemas.microsoft.com/office/2006/metadata/properties" ma:root="true" ma:fieldsID="a10f99564e353aadefd5fddb1061fe51" ns2:_="" ns3:_="">
    <xsd:import namespace="ae20df13-3f95-40ac-b624-f6631750d8be"/>
    <xsd:import namespace="c239ebf8-e659-4362-af14-822fbb74a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0df13-3f95-40ac-b624-f6631750d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4151ea7-9a58-40e1-aaa3-427790a22f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9ebf8-e659-4362-af14-822fbb74a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c6ee251-f537-47a2-b710-b538dc9f1165}" ma:internalName="TaxCatchAll" ma:showField="CatchAllData" ma:web="c239ebf8-e659-4362-af14-822fbb74a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39ebf8-e659-4362-af14-822fbb74aee4" xsi:nil="true"/>
    <lcf76f155ced4ddcb4097134ff3c332f xmlns="ae20df13-3f95-40ac-b624-f6631750d8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02E7F7-5629-4DB2-80F1-52AC2D268898}"/>
</file>

<file path=customXml/itemProps2.xml><?xml version="1.0" encoding="utf-8"?>
<ds:datastoreItem xmlns:ds="http://schemas.openxmlformats.org/officeDocument/2006/customXml" ds:itemID="{A0D03CFC-4973-4AFD-A51E-283F3005450C}"/>
</file>

<file path=customXml/itemProps3.xml><?xml version="1.0" encoding="utf-8"?>
<ds:datastoreItem xmlns:ds="http://schemas.openxmlformats.org/officeDocument/2006/customXml" ds:itemID="{54F12B87-CA2B-48B4-AEBB-FE9600962277}"/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882</Words>
  <Application>Microsoft Office PowerPoint</Application>
  <PresentationFormat>Widescreen</PresentationFormat>
  <Paragraphs>241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Union Gender Observatory (AUGO)</dc:title>
  <dc:subject>PptxGenJS Presentation</dc:subject>
  <dc:creator>African Union Commission — Women, Gender and Youth Directorate</dc:creator>
  <cp:lastModifiedBy>Frida</cp:lastModifiedBy>
  <cp:revision>4</cp:revision>
  <dcterms:created xsi:type="dcterms:W3CDTF">2026-07-05T07:03:22Z</dcterms:created>
  <dcterms:modified xsi:type="dcterms:W3CDTF">2026-07-06T12:21:29Z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0x010100D16E77BF08113A4FADD15CCA9F4D37CF</vt:lpwstr>
  </property>
</Properties>
</file>