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409" r:id="rId3"/>
    <p:sldId id="2145705574" r:id="rId4"/>
    <p:sldId id="2145705575" r:id="rId5"/>
    <p:sldId id="2145705576" r:id="rId6"/>
    <p:sldId id="2145705577" r:id="rId7"/>
    <p:sldId id="2145705579" r:id="rId8"/>
    <p:sldId id="2145705578" r:id="rId9"/>
    <p:sldId id="267" r:id="rId10"/>
  </p:sldIdLst>
  <p:sldSz cx="18288000" cy="10287000"/>
  <p:notesSz cx="6858000" cy="9144000"/>
  <p:embeddedFontLst>
    <p:embeddedFont>
      <p:font typeface="Arial Black" panose="020B0A04020102020204" pitchFamily="34" charset="0"/>
      <p:bold r:id="rId12"/>
    </p:embeddedFont>
    <p:embeddedFont>
      <p:font typeface="Arial Bold" panose="020B0704020202020204" pitchFamily="34" charset="0"/>
      <p:regular r:id="rId13"/>
      <p:bold r:id="rId14"/>
    </p:embeddedFont>
    <p:embeddedFont>
      <p:font typeface="Lato" panose="020F0502020204030203" pitchFamily="34"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
      <p:font typeface="Montserrat Bold" panose="00000800000000000000" charset="0"/>
      <p:regular r:id="rId23"/>
      <p:bold r:id="rId24"/>
      <p:italic r:id="rId25"/>
      <p:boldItalic r:id="rId26"/>
    </p:embeddedFont>
    <p:embeddedFont>
      <p:font typeface="Montserrat Heavy" panose="020B0604020202020204" charset="0"/>
      <p:regular r:id="rId27"/>
      <p:bold r:id="rId28"/>
      <p:italic r:id="rId29"/>
      <p:boldItalic r:id="rId30"/>
    </p:embeddedFont>
    <p:embeddedFont>
      <p:font typeface="Montserrat Italics" panose="020B0604020202020204" charset="0"/>
      <p:regular r:id="rId31"/>
      <p:bold r:id="rId32"/>
      <p:italic r:id="rId33"/>
      <p:boldItalic r:id="rId34"/>
    </p:embeddedFont>
    <p:embeddedFont>
      <p:font typeface="Montserrat Light Italics" panose="020B060402020202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88686" autoAdjust="0"/>
  </p:normalViewPr>
  <p:slideViewPr>
    <p:cSldViewPr>
      <p:cViewPr varScale="1">
        <p:scale>
          <a:sx n="44" d="100"/>
          <a:sy n="44" d="100"/>
        </p:scale>
        <p:origin x="66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9" Type="http://schemas.openxmlformats.org/officeDocument/2006/relationships/presProps" Target="presProps.xml"/><Relationship Id="rId21" Type="http://schemas.openxmlformats.org/officeDocument/2006/relationships/font" Target="fonts/font10.fntdata"/><Relationship Id="rId34" Type="http://schemas.openxmlformats.org/officeDocument/2006/relationships/font" Target="fonts/font2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5.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font" Target="fonts/font26.fntdata"/><Relationship Id="rId40" Type="http://schemas.openxmlformats.org/officeDocument/2006/relationships/viewProps" Target="view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font" Target="fonts/font25.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font" Target="fonts/font24.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38" Type="http://schemas.openxmlformats.org/officeDocument/2006/relationships/font" Target="fonts/font27.fntdata"/><Relationship Id="rId46" Type="http://schemas.openxmlformats.org/officeDocument/2006/relationships/customXml" Target="../customXml/item3.xml"/><Relationship Id="rId20" Type="http://schemas.openxmlformats.org/officeDocument/2006/relationships/font" Target="fonts/font9.fntdata"/><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Kakande Nabukhonzo" userId="4892bb9e-2ff0-448d-8dac-55ac81e45094" providerId="ADAL" clId="{21E08A49-EF0B-4CDD-B984-29AF1B48FF09}"/>
    <pc:docChg chg="custSel delSld modSld">
      <pc:chgData name="Pamela Kakande Nabukhonzo" userId="4892bb9e-2ff0-448d-8dac-55ac81e45094" providerId="ADAL" clId="{21E08A49-EF0B-4CDD-B984-29AF1B48FF09}" dt="2026-07-05T18:36:33.820" v="110" actId="20577"/>
      <pc:docMkLst>
        <pc:docMk/>
      </pc:docMkLst>
      <pc:sldChg chg="modSp mod">
        <pc:chgData name="Pamela Kakande Nabukhonzo" userId="4892bb9e-2ff0-448d-8dac-55ac81e45094" providerId="ADAL" clId="{21E08A49-EF0B-4CDD-B984-29AF1B48FF09}" dt="2026-07-05T18:34:23.101" v="74" actId="20577"/>
        <pc:sldMkLst>
          <pc:docMk/>
          <pc:sldMk cId="0" sldId="267"/>
        </pc:sldMkLst>
        <pc:spChg chg="mod">
          <ac:chgData name="Pamela Kakande Nabukhonzo" userId="4892bb9e-2ff0-448d-8dac-55ac81e45094" providerId="ADAL" clId="{21E08A49-EF0B-4CDD-B984-29AF1B48FF09}" dt="2026-07-05T18:33:36.925" v="28" actId="20577"/>
          <ac:spMkLst>
            <pc:docMk/>
            <pc:sldMk cId="0" sldId="267"/>
            <ac:spMk id="13" creationId="{00000000-0000-0000-0000-000000000000}"/>
          </ac:spMkLst>
        </pc:spChg>
        <pc:spChg chg="mod">
          <ac:chgData name="Pamela Kakande Nabukhonzo" userId="4892bb9e-2ff0-448d-8dac-55ac81e45094" providerId="ADAL" clId="{21E08A49-EF0B-4CDD-B984-29AF1B48FF09}" dt="2026-07-05T18:34:05.282" v="66" actId="20577"/>
          <ac:spMkLst>
            <pc:docMk/>
            <pc:sldMk cId="0" sldId="267"/>
            <ac:spMk id="21" creationId="{00000000-0000-0000-0000-000000000000}"/>
          </ac:spMkLst>
        </pc:spChg>
        <pc:spChg chg="mod">
          <ac:chgData name="Pamela Kakande Nabukhonzo" userId="4892bb9e-2ff0-448d-8dac-55ac81e45094" providerId="ADAL" clId="{21E08A49-EF0B-4CDD-B984-29AF1B48FF09}" dt="2026-07-05T18:34:12.557" v="67" actId="1076"/>
          <ac:spMkLst>
            <pc:docMk/>
            <pc:sldMk cId="0" sldId="267"/>
            <ac:spMk id="28" creationId="{00000000-0000-0000-0000-000000000000}"/>
          </ac:spMkLst>
        </pc:spChg>
        <pc:spChg chg="mod">
          <ac:chgData name="Pamela Kakande Nabukhonzo" userId="4892bb9e-2ff0-448d-8dac-55ac81e45094" providerId="ADAL" clId="{21E08A49-EF0B-4CDD-B984-29AF1B48FF09}" dt="2026-07-05T18:34:23.101" v="74" actId="20577"/>
          <ac:spMkLst>
            <pc:docMk/>
            <pc:sldMk cId="0" sldId="267"/>
            <ac:spMk id="29" creationId="{00000000-0000-0000-0000-000000000000}"/>
          </ac:spMkLst>
        </pc:spChg>
      </pc:sldChg>
      <pc:sldChg chg="modSp mod">
        <pc:chgData name="Pamela Kakande Nabukhonzo" userId="4892bb9e-2ff0-448d-8dac-55ac81e45094" providerId="ADAL" clId="{21E08A49-EF0B-4CDD-B984-29AF1B48FF09}" dt="2026-07-05T18:36:33.820" v="110" actId="20577"/>
        <pc:sldMkLst>
          <pc:docMk/>
          <pc:sldMk cId="1240437493" sldId="2145705578"/>
        </pc:sldMkLst>
        <pc:spChg chg="mod">
          <ac:chgData name="Pamela Kakande Nabukhonzo" userId="4892bb9e-2ff0-448d-8dac-55ac81e45094" providerId="ADAL" clId="{21E08A49-EF0B-4CDD-B984-29AF1B48FF09}" dt="2026-07-05T18:36:33.820" v="110" actId="20577"/>
          <ac:spMkLst>
            <pc:docMk/>
            <pc:sldMk cId="1240437493" sldId="2145705578"/>
            <ac:spMk id="3" creationId="{C1509B79-93E7-2B20-D5D0-A107948B0510}"/>
          </ac:spMkLst>
        </pc:spChg>
      </pc:sldChg>
      <pc:sldChg chg="del">
        <pc:chgData name="Pamela Kakande Nabukhonzo" userId="4892bb9e-2ff0-448d-8dac-55ac81e45094" providerId="ADAL" clId="{21E08A49-EF0B-4CDD-B984-29AF1B48FF09}" dt="2026-07-05T18:33:14.351" v="1" actId="47"/>
        <pc:sldMkLst>
          <pc:docMk/>
          <pc:sldMk cId="2759065114" sldId="21457055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0148E4-BECB-496F-A89E-3AD7B9B38FFD}" type="doc">
      <dgm:prSet loTypeId="urn:microsoft.com/office/officeart/2008/layout/VerticalCurvedList" loCatId="list" qsTypeId="urn:microsoft.com/office/officeart/2005/8/quickstyle/simple1" qsCatId="simple" csTypeId="urn:microsoft.com/office/officeart/2005/8/colors/colorful5" csCatId="colorful"/>
      <dgm:spPr/>
      <dgm:t>
        <a:bodyPr/>
        <a:lstStyle/>
        <a:p>
          <a:endParaRPr lang="en-UG"/>
        </a:p>
      </dgm:t>
    </dgm:pt>
    <dgm:pt modelId="{D9E6D933-71D1-4EAA-83FD-7D0FF1FD96A6}">
      <dgm:prSet custT="1"/>
      <dgm:spPr/>
      <dgm:t>
        <a:bodyPr/>
        <a:lstStyle/>
        <a:p>
          <a:r>
            <a:rPr lang="en-US" sz="2800" b="1" dirty="0">
              <a:latin typeface="Montserrat" panose="00000500000000000000" pitchFamily="2" charset="0"/>
            </a:rPr>
            <a:t>Updates from 57</a:t>
          </a:r>
          <a:r>
            <a:rPr lang="en-US" sz="2800" b="1" baseline="30000" dirty="0">
              <a:latin typeface="Montserrat" panose="00000500000000000000" pitchFamily="2" charset="0"/>
            </a:rPr>
            <a:t>th</a:t>
          </a:r>
          <a:r>
            <a:rPr lang="en-US" sz="2800" b="1" dirty="0">
              <a:latin typeface="Montserrat" panose="00000500000000000000" pitchFamily="2" charset="0"/>
            </a:rPr>
            <a:t>  UN Statistical Commission </a:t>
          </a:r>
          <a:endParaRPr lang="en-UG" sz="2800" dirty="0">
            <a:latin typeface="Montserrat" panose="00000500000000000000" pitchFamily="2" charset="0"/>
          </a:endParaRPr>
        </a:p>
      </dgm:t>
    </dgm:pt>
    <dgm:pt modelId="{E1359C78-CC06-4B5E-B01F-CE460B0CBC2C}" type="parTrans" cxnId="{D6BEAB31-1D70-4C9D-B749-9EF160ED5323}">
      <dgm:prSet/>
      <dgm:spPr/>
      <dgm:t>
        <a:bodyPr/>
        <a:lstStyle/>
        <a:p>
          <a:endParaRPr lang="en-UG" sz="2800">
            <a:latin typeface="Montserrat" panose="00000500000000000000" pitchFamily="2" charset="0"/>
          </a:endParaRPr>
        </a:p>
      </dgm:t>
    </dgm:pt>
    <dgm:pt modelId="{BBF37C3C-6FBC-42F6-813F-6243EF354A5D}" type="sibTrans" cxnId="{D6BEAB31-1D70-4C9D-B749-9EF160ED5323}">
      <dgm:prSet/>
      <dgm:spPr/>
      <dgm:t>
        <a:bodyPr/>
        <a:lstStyle/>
        <a:p>
          <a:endParaRPr lang="en-UG" sz="2800">
            <a:latin typeface="Montserrat" panose="00000500000000000000" pitchFamily="2" charset="0"/>
          </a:endParaRPr>
        </a:p>
      </dgm:t>
    </dgm:pt>
    <dgm:pt modelId="{B44EB343-B2D1-49FD-896E-85C68DF80212}">
      <dgm:prSet custT="1"/>
      <dgm:spPr/>
      <dgm:t>
        <a:bodyPr/>
        <a:lstStyle/>
        <a:p>
          <a:r>
            <a:rPr lang="en-US" sz="2800" b="1" dirty="0">
              <a:latin typeface="Montserrat" panose="00000500000000000000" pitchFamily="2" charset="0"/>
            </a:rPr>
            <a:t>Draft report to the 10th session of the Statistical Commission of Africa </a:t>
          </a:r>
          <a:endParaRPr lang="en-UG" sz="2800" dirty="0">
            <a:latin typeface="Montserrat" panose="00000500000000000000" pitchFamily="2" charset="0"/>
          </a:endParaRPr>
        </a:p>
      </dgm:t>
    </dgm:pt>
    <dgm:pt modelId="{AD0B0D64-CFDA-42D4-B762-EFC0DCFEB544}" type="parTrans" cxnId="{2C560738-AA58-45A5-B3AF-9A4C18B94075}">
      <dgm:prSet/>
      <dgm:spPr/>
      <dgm:t>
        <a:bodyPr/>
        <a:lstStyle/>
        <a:p>
          <a:endParaRPr lang="en-UG" sz="2800">
            <a:latin typeface="Montserrat" panose="00000500000000000000" pitchFamily="2" charset="0"/>
          </a:endParaRPr>
        </a:p>
      </dgm:t>
    </dgm:pt>
    <dgm:pt modelId="{CB028CAB-37F7-4290-80F2-0C2E45451DB4}" type="sibTrans" cxnId="{2C560738-AA58-45A5-B3AF-9A4C18B94075}">
      <dgm:prSet/>
      <dgm:spPr/>
      <dgm:t>
        <a:bodyPr/>
        <a:lstStyle/>
        <a:p>
          <a:endParaRPr lang="en-UG" sz="2800">
            <a:latin typeface="Montserrat" panose="00000500000000000000" pitchFamily="2" charset="0"/>
          </a:endParaRPr>
        </a:p>
      </dgm:t>
    </dgm:pt>
    <dgm:pt modelId="{A91B680B-BBE2-4AFB-BF31-1C7859981B95}" type="pres">
      <dgm:prSet presAssocID="{CC0148E4-BECB-496F-A89E-3AD7B9B38FFD}" presName="Name0" presStyleCnt="0">
        <dgm:presLayoutVars>
          <dgm:chMax val="7"/>
          <dgm:chPref val="7"/>
          <dgm:dir/>
        </dgm:presLayoutVars>
      </dgm:prSet>
      <dgm:spPr/>
    </dgm:pt>
    <dgm:pt modelId="{EA089461-AF16-42D0-9658-2052A3EEA385}" type="pres">
      <dgm:prSet presAssocID="{CC0148E4-BECB-496F-A89E-3AD7B9B38FFD}" presName="Name1" presStyleCnt="0"/>
      <dgm:spPr/>
    </dgm:pt>
    <dgm:pt modelId="{01167EBC-806C-42B2-8690-2CC3788BB21D}" type="pres">
      <dgm:prSet presAssocID="{CC0148E4-BECB-496F-A89E-3AD7B9B38FFD}" presName="cycle" presStyleCnt="0"/>
      <dgm:spPr/>
    </dgm:pt>
    <dgm:pt modelId="{5D8A6E40-634A-4336-8A68-C204AF62F43F}" type="pres">
      <dgm:prSet presAssocID="{CC0148E4-BECB-496F-A89E-3AD7B9B38FFD}" presName="srcNode" presStyleLbl="node1" presStyleIdx="0" presStyleCnt="2"/>
      <dgm:spPr/>
    </dgm:pt>
    <dgm:pt modelId="{5311B367-9E09-43F7-A878-1409AB9F4DE8}" type="pres">
      <dgm:prSet presAssocID="{CC0148E4-BECB-496F-A89E-3AD7B9B38FFD}" presName="conn" presStyleLbl="parChTrans1D2" presStyleIdx="0" presStyleCnt="1"/>
      <dgm:spPr/>
    </dgm:pt>
    <dgm:pt modelId="{901AD365-9850-43A5-95A7-578BA80AF2E7}" type="pres">
      <dgm:prSet presAssocID="{CC0148E4-BECB-496F-A89E-3AD7B9B38FFD}" presName="extraNode" presStyleLbl="node1" presStyleIdx="0" presStyleCnt="2"/>
      <dgm:spPr/>
    </dgm:pt>
    <dgm:pt modelId="{D82CF820-C677-4C3C-8777-0BACCDF67B34}" type="pres">
      <dgm:prSet presAssocID="{CC0148E4-BECB-496F-A89E-3AD7B9B38FFD}" presName="dstNode" presStyleLbl="node1" presStyleIdx="0" presStyleCnt="2"/>
      <dgm:spPr/>
    </dgm:pt>
    <dgm:pt modelId="{1E071552-4DD7-450E-A249-F214249A896D}" type="pres">
      <dgm:prSet presAssocID="{D9E6D933-71D1-4EAA-83FD-7D0FF1FD96A6}" presName="text_1" presStyleLbl="node1" presStyleIdx="0" presStyleCnt="2">
        <dgm:presLayoutVars>
          <dgm:bulletEnabled val="1"/>
        </dgm:presLayoutVars>
      </dgm:prSet>
      <dgm:spPr/>
    </dgm:pt>
    <dgm:pt modelId="{70E575E0-A905-4CAD-AE10-3C471AB79783}" type="pres">
      <dgm:prSet presAssocID="{D9E6D933-71D1-4EAA-83FD-7D0FF1FD96A6}" presName="accent_1" presStyleCnt="0"/>
      <dgm:spPr/>
    </dgm:pt>
    <dgm:pt modelId="{45268EAF-6F90-46CE-A155-EC8B5C78C18A}" type="pres">
      <dgm:prSet presAssocID="{D9E6D933-71D1-4EAA-83FD-7D0FF1FD96A6}" presName="accentRepeatNode" presStyleLbl="solidFgAcc1" presStyleIdx="0" presStyleCnt="2"/>
      <dgm:spPr/>
    </dgm:pt>
    <dgm:pt modelId="{216A945B-0DE7-4A83-B738-CA726D452E45}" type="pres">
      <dgm:prSet presAssocID="{B44EB343-B2D1-49FD-896E-85C68DF80212}" presName="text_2" presStyleLbl="node1" presStyleIdx="1" presStyleCnt="2">
        <dgm:presLayoutVars>
          <dgm:bulletEnabled val="1"/>
        </dgm:presLayoutVars>
      </dgm:prSet>
      <dgm:spPr/>
    </dgm:pt>
    <dgm:pt modelId="{8FD86E98-F85E-4406-B47D-A59EC44A41D4}" type="pres">
      <dgm:prSet presAssocID="{B44EB343-B2D1-49FD-896E-85C68DF80212}" presName="accent_2" presStyleCnt="0"/>
      <dgm:spPr/>
    </dgm:pt>
    <dgm:pt modelId="{F3247C0A-EF81-4FB3-89B4-07118E3AE543}" type="pres">
      <dgm:prSet presAssocID="{B44EB343-B2D1-49FD-896E-85C68DF80212}" presName="accentRepeatNode" presStyleLbl="solidFgAcc1" presStyleIdx="1" presStyleCnt="2"/>
      <dgm:spPr/>
    </dgm:pt>
  </dgm:ptLst>
  <dgm:cxnLst>
    <dgm:cxn modelId="{D6BEAB31-1D70-4C9D-B749-9EF160ED5323}" srcId="{CC0148E4-BECB-496F-A89E-3AD7B9B38FFD}" destId="{D9E6D933-71D1-4EAA-83FD-7D0FF1FD96A6}" srcOrd="0" destOrd="0" parTransId="{E1359C78-CC06-4B5E-B01F-CE460B0CBC2C}" sibTransId="{BBF37C3C-6FBC-42F6-813F-6243EF354A5D}"/>
    <dgm:cxn modelId="{2C560738-AA58-45A5-B3AF-9A4C18B94075}" srcId="{CC0148E4-BECB-496F-A89E-3AD7B9B38FFD}" destId="{B44EB343-B2D1-49FD-896E-85C68DF80212}" srcOrd="1" destOrd="0" parTransId="{AD0B0D64-CFDA-42D4-B762-EFC0DCFEB544}" sibTransId="{CB028CAB-37F7-4290-80F2-0C2E45451DB4}"/>
    <dgm:cxn modelId="{D515893A-54C5-4EDF-8589-7B1990F0E6BA}" type="presOf" srcId="{CC0148E4-BECB-496F-A89E-3AD7B9B38FFD}" destId="{A91B680B-BBE2-4AFB-BF31-1C7859981B95}" srcOrd="0" destOrd="0" presId="urn:microsoft.com/office/officeart/2008/layout/VerticalCurvedList"/>
    <dgm:cxn modelId="{2041513B-2A9D-4F90-B9A5-69F158073484}" type="presOf" srcId="{D9E6D933-71D1-4EAA-83FD-7D0FF1FD96A6}" destId="{1E071552-4DD7-450E-A249-F214249A896D}" srcOrd="0" destOrd="0" presId="urn:microsoft.com/office/officeart/2008/layout/VerticalCurvedList"/>
    <dgm:cxn modelId="{45CA9E4C-B22A-4B4E-958D-ED31C6C1E341}" type="presOf" srcId="{B44EB343-B2D1-49FD-896E-85C68DF80212}" destId="{216A945B-0DE7-4A83-B738-CA726D452E45}" srcOrd="0" destOrd="0" presId="urn:microsoft.com/office/officeart/2008/layout/VerticalCurvedList"/>
    <dgm:cxn modelId="{DDF642D6-1531-4612-B412-A30B245BAA83}" type="presOf" srcId="{BBF37C3C-6FBC-42F6-813F-6243EF354A5D}" destId="{5311B367-9E09-43F7-A878-1409AB9F4DE8}" srcOrd="0" destOrd="0" presId="urn:microsoft.com/office/officeart/2008/layout/VerticalCurvedList"/>
    <dgm:cxn modelId="{D95A50DC-634D-4A4D-A7B3-DE4D04C41698}" type="presParOf" srcId="{A91B680B-BBE2-4AFB-BF31-1C7859981B95}" destId="{EA089461-AF16-42D0-9658-2052A3EEA385}" srcOrd="0" destOrd="0" presId="urn:microsoft.com/office/officeart/2008/layout/VerticalCurvedList"/>
    <dgm:cxn modelId="{962B9154-38EA-44F9-BCB1-8604EE102341}" type="presParOf" srcId="{EA089461-AF16-42D0-9658-2052A3EEA385}" destId="{01167EBC-806C-42B2-8690-2CC3788BB21D}" srcOrd="0" destOrd="0" presId="urn:microsoft.com/office/officeart/2008/layout/VerticalCurvedList"/>
    <dgm:cxn modelId="{984B00FD-B9BE-4906-AFBC-32401303D4CC}" type="presParOf" srcId="{01167EBC-806C-42B2-8690-2CC3788BB21D}" destId="{5D8A6E40-634A-4336-8A68-C204AF62F43F}" srcOrd="0" destOrd="0" presId="urn:microsoft.com/office/officeart/2008/layout/VerticalCurvedList"/>
    <dgm:cxn modelId="{6F6C75D8-CFBA-4421-86AB-62C62E631E98}" type="presParOf" srcId="{01167EBC-806C-42B2-8690-2CC3788BB21D}" destId="{5311B367-9E09-43F7-A878-1409AB9F4DE8}" srcOrd="1" destOrd="0" presId="urn:microsoft.com/office/officeart/2008/layout/VerticalCurvedList"/>
    <dgm:cxn modelId="{9990659C-1D95-49A5-8032-6C1936BF5B93}" type="presParOf" srcId="{01167EBC-806C-42B2-8690-2CC3788BB21D}" destId="{901AD365-9850-43A5-95A7-578BA80AF2E7}" srcOrd="2" destOrd="0" presId="urn:microsoft.com/office/officeart/2008/layout/VerticalCurvedList"/>
    <dgm:cxn modelId="{A93CB9C0-99D7-41C8-9E63-55E4CA4BEAEF}" type="presParOf" srcId="{01167EBC-806C-42B2-8690-2CC3788BB21D}" destId="{D82CF820-C677-4C3C-8777-0BACCDF67B34}" srcOrd="3" destOrd="0" presId="urn:microsoft.com/office/officeart/2008/layout/VerticalCurvedList"/>
    <dgm:cxn modelId="{FEB70D55-B1C6-4AEA-9D00-8F7B9B4E0E97}" type="presParOf" srcId="{EA089461-AF16-42D0-9658-2052A3EEA385}" destId="{1E071552-4DD7-450E-A249-F214249A896D}" srcOrd="1" destOrd="0" presId="urn:microsoft.com/office/officeart/2008/layout/VerticalCurvedList"/>
    <dgm:cxn modelId="{45817979-49D3-4D8C-89BB-AB6252235F7B}" type="presParOf" srcId="{EA089461-AF16-42D0-9658-2052A3EEA385}" destId="{70E575E0-A905-4CAD-AE10-3C471AB79783}" srcOrd="2" destOrd="0" presId="urn:microsoft.com/office/officeart/2008/layout/VerticalCurvedList"/>
    <dgm:cxn modelId="{36B3E836-6D02-461C-B857-5FC9002A40CE}" type="presParOf" srcId="{70E575E0-A905-4CAD-AE10-3C471AB79783}" destId="{45268EAF-6F90-46CE-A155-EC8B5C78C18A}" srcOrd="0" destOrd="0" presId="urn:microsoft.com/office/officeart/2008/layout/VerticalCurvedList"/>
    <dgm:cxn modelId="{AA39BE8D-7ADF-4FA8-941E-9AD6B5B3E1F0}" type="presParOf" srcId="{EA089461-AF16-42D0-9658-2052A3EEA385}" destId="{216A945B-0DE7-4A83-B738-CA726D452E45}" srcOrd="3" destOrd="0" presId="urn:microsoft.com/office/officeart/2008/layout/VerticalCurvedList"/>
    <dgm:cxn modelId="{CA449CEC-4C68-430F-8128-3DA9207B1946}" type="presParOf" srcId="{EA089461-AF16-42D0-9658-2052A3EEA385}" destId="{8FD86E98-F85E-4406-B47D-A59EC44A41D4}" srcOrd="4" destOrd="0" presId="urn:microsoft.com/office/officeart/2008/layout/VerticalCurvedList"/>
    <dgm:cxn modelId="{F198BE30-85AD-4337-88DF-A354C7F09E34}" type="presParOf" srcId="{8FD86E98-F85E-4406-B47D-A59EC44A41D4}" destId="{F3247C0A-EF81-4FB3-89B4-07118E3AE54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1B367-9E09-43F7-A878-1409AB9F4DE8}">
      <dsp:nvSpPr>
        <dsp:cNvPr id="0" name=""/>
        <dsp:cNvSpPr/>
      </dsp:nvSpPr>
      <dsp:spPr>
        <a:xfrm>
          <a:off x="-6418886" y="-989570"/>
          <a:ext cx="7701059" cy="7701059"/>
        </a:xfrm>
        <a:prstGeom prst="blockArc">
          <a:avLst>
            <a:gd name="adj1" fmla="val 18900000"/>
            <a:gd name="adj2" fmla="val 2700000"/>
            <a:gd name="adj3" fmla="val 280"/>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071552-4DD7-450E-A249-F214249A896D}">
      <dsp:nvSpPr>
        <dsp:cNvPr id="0" name=""/>
        <dsp:cNvSpPr/>
      </dsp:nvSpPr>
      <dsp:spPr>
        <a:xfrm>
          <a:off x="1051831" y="817433"/>
          <a:ext cx="15690748" cy="163463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494"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Montserrat" panose="00000500000000000000" pitchFamily="2" charset="0"/>
            </a:rPr>
            <a:t>Updates from 57</a:t>
          </a:r>
          <a:r>
            <a:rPr lang="en-US" sz="2800" b="1" kern="1200" baseline="30000" dirty="0">
              <a:latin typeface="Montserrat" panose="00000500000000000000" pitchFamily="2" charset="0"/>
            </a:rPr>
            <a:t>th</a:t>
          </a:r>
          <a:r>
            <a:rPr lang="en-US" sz="2800" b="1" kern="1200" dirty="0">
              <a:latin typeface="Montserrat" panose="00000500000000000000" pitchFamily="2" charset="0"/>
            </a:rPr>
            <a:t>  UN Statistical Commission </a:t>
          </a:r>
          <a:endParaRPr lang="en-UG" sz="2800" kern="1200" dirty="0">
            <a:latin typeface="Montserrat" panose="00000500000000000000" pitchFamily="2" charset="0"/>
          </a:endParaRPr>
        </a:p>
      </dsp:txBody>
      <dsp:txXfrm>
        <a:off x="1051831" y="817433"/>
        <a:ext cx="15690748" cy="1634637"/>
      </dsp:txXfrm>
    </dsp:sp>
    <dsp:sp modelId="{45268EAF-6F90-46CE-A155-EC8B5C78C18A}">
      <dsp:nvSpPr>
        <dsp:cNvPr id="0" name=""/>
        <dsp:cNvSpPr/>
      </dsp:nvSpPr>
      <dsp:spPr>
        <a:xfrm>
          <a:off x="30183" y="613103"/>
          <a:ext cx="2043297" cy="2043297"/>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6A945B-0DE7-4A83-B738-CA726D452E45}">
      <dsp:nvSpPr>
        <dsp:cNvPr id="0" name=""/>
        <dsp:cNvSpPr/>
      </dsp:nvSpPr>
      <dsp:spPr>
        <a:xfrm>
          <a:off x="1051831" y="3269847"/>
          <a:ext cx="15690748" cy="1634637"/>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7494"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Montserrat" panose="00000500000000000000" pitchFamily="2" charset="0"/>
            </a:rPr>
            <a:t>Draft report to the 10th session of the Statistical Commission of Africa </a:t>
          </a:r>
          <a:endParaRPr lang="en-UG" sz="2800" kern="1200" dirty="0">
            <a:latin typeface="Montserrat" panose="00000500000000000000" pitchFamily="2" charset="0"/>
          </a:endParaRPr>
        </a:p>
      </dsp:txBody>
      <dsp:txXfrm>
        <a:off x="1051831" y="3269847"/>
        <a:ext cx="15690748" cy="1634637"/>
      </dsp:txXfrm>
    </dsp:sp>
    <dsp:sp modelId="{F3247C0A-EF81-4FB3-89B4-07118E3AE543}">
      <dsp:nvSpPr>
        <dsp:cNvPr id="0" name=""/>
        <dsp:cNvSpPr/>
      </dsp:nvSpPr>
      <dsp:spPr>
        <a:xfrm>
          <a:off x="30183" y="3065518"/>
          <a:ext cx="2043297" cy="2043297"/>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27D4E-8531-4D69-9F36-2F08DDAEC776}" type="datetimeFigureOut">
              <a:rPr lang="en-US" smtClean="0"/>
              <a:t>7/5/2026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94AA7-032E-4E19-A050-37F7CE6A2520}" type="slidenum">
              <a:rPr lang="en-US" smtClean="0"/>
              <a:t>‹#›</a:t>
            </a:fld>
            <a:endParaRPr lang="en-US"/>
          </a:p>
        </p:txBody>
      </p:sp>
    </p:spTree>
    <p:extLst>
      <p:ext uri="{BB962C8B-B14F-4D97-AF65-F5344CB8AC3E}">
        <p14:creationId xmlns:p14="http://schemas.microsoft.com/office/powerpoint/2010/main" val="199412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C0E33DD-BAD2-453F-9CEB-F1F3D6273036}" type="slidenum">
              <a:rPr lang="en-US" smtClean="0"/>
              <a:t>2</a:t>
            </a:fld>
            <a:endParaRPr lang="en-US"/>
          </a:p>
        </p:txBody>
      </p:sp>
    </p:spTree>
    <p:extLst>
      <p:ext uri="{BB962C8B-B14F-4D97-AF65-F5344CB8AC3E}">
        <p14:creationId xmlns:p14="http://schemas.microsoft.com/office/powerpoint/2010/main" val="962468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Lato" panose="020F0502020204030203" pitchFamily="34" charset="0"/>
                <a:ea typeface="Lato" panose="020F0502020204030203" pitchFamily="34" charset="0"/>
                <a:cs typeface="Lato" panose="020F0502020204030203" pitchFamily="34" charset="0"/>
              </a:rPr>
              <a:t>The 57th session adopted </a:t>
            </a:r>
            <a:endParaRPr lang="en-GB" dirty="0"/>
          </a:p>
        </p:txBody>
      </p:sp>
      <p:sp>
        <p:nvSpPr>
          <p:cNvPr id="4" name="Slide Number Placeholder 3"/>
          <p:cNvSpPr>
            <a:spLocks noGrp="1"/>
          </p:cNvSpPr>
          <p:nvPr>
            <p:ph type="sldNum" sz="quarter" idx="5"/>
          </p:nvPr>
        </p:nvSpPr>
        <p:spPr/>
        <p:txBody>
          <a:bodyPr/>
          <a:lstStyle/>
          <a:p>
            <a:fld id="{0C0E33DD-BAD2-453F-9CEB-F1F3D6273036}" type="slidenum">
              <a:rPr lang="en-US" smtClean="0"/>
              <a:t>3</a:t>
            </a:fld>
            <a:endParaRPr lang="en-US"/>
          </a:p>
        </p:txBody>
      </p:sp>
    </p:spTree>
    <p:extLst>
      <p:ext uri="{BB962C8B-B14F-4D97-AF65-F5344CB8AC3E}">
        <p14:creationId xmlns:p14="http://schemas.microsoft.com/office/powerpoint/2010/main" val="96246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CECA7-959E-DE1E-17AB-36F8E831D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7F7A2-3DA2-C5D9-67FE-03A83492C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FB8B9-91A7-33B7-D04E-3A2045CCFA8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agenda items are for discussion and or </a:t>
            </a:r>
            <a:r>
              <a:rPr lang="en-GB" dirty="0" err="1"/>
              <a:t>decison</a:t>
            </a:r>
            <a:endParaRPr lang="en-GB" dirty="0"/>
          </a:p>
        </p:txBody>
      </p:sp>
      <p:sp>
        <p:nvSpPr>
          <p:cNvPr id="4" name="Slide Number Placeholder 3">
            <a:extLst>
              <a:ext uri="{FF2B5EF4-FFF2-40B4-BE49-F238E27FC236}">
                <a16:creationId xmlns:a16="http://schemas.microsoft.com/office/drawing/2014/main" id="{4489963D-C613-55C9-51A5-9BF261DC842D}"/>
              </a:ext>
            </a:extLst>
          </p:cNvPr>
          <p:cNvSpPr>
            <a:spLocks noGrp="1"/>
          </p:cNvSpPr>
          <p:nvPr>
            <p:ph type="sldNum" sz="quarter" idx="5"/>
          </p:nvPr>
        </p:nvSpPr>
        <p:spPr/>
        <p:txBody>
          <a:bodyPr/>
          <a:lstStyle/>
          <a:p>
            <a:fld id="{0C0E33DD-BAD2-453F-9CEB-F1F3D6273036}" type="slidenum">
              <a:rPr lang="en-US" smtClean="0"/>
              <a:t>4</a:t>
            </a:fld>
            <a:endParaRPr lang="en-US"/>
          </a:p>
        </p:txBody>
      </p:sp>
    </p:spTree>
    <p:extLst>
      <p:ext uri="{BB962C8B-B14F-4D97-AF65-F5344CB8AC3E}">
        <p14:creationId xmlns:p14="http://schemas.microsoft.com/office/powerpoint/2010/main" val="3959836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D9996-C09A-611D-DB49-22070AA494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C1566F-6F3F-07D4-6362-D1E9CECA2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35E64A-828A-8912-3337-4237B7975DAC}"/>
              </a:ext>
            </a:extLst>
          </p:cNvPr>
          <p:cNvSpPr>
            <a:spLocks noGrp="1"/>
          </p:cNvSpPr>
          <p:nvPr>
            <p:ph type="body" idx="1"/>
          </p:nvPr>
        </p:nvSpPr>
        <p:spPr/>
        <p:txBody>
          <a:bodyPr/>
          <a:lstStyle/>
          <a:p>
            <a:endParaRPr lang="en-UG"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2026 and 2027, under the Global Gender Statistics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the work of the Statistics Division and the Inter-Agency and Expert Group . </a:t>
            </a:r>
            <a:r>
              <a:rPr lang="de-DE" sz="1200" b="0" i="0" u="none" strike="noStrike" kern="1200" baseline="0" dirty="0">
                <a:solidFill>
                  <a:schemeClr val="tx1"/>
                </a:solidFill>
                <a:latin typeface="+mn-lt"/>
                <a:ea typeface="+mn-ea"/>
                <a:cs typeface="+mn-cs"/>
              </a:rPr>
              <a:t>As resource constraints permit, should Africa prioritise the same </a:t>
            </a:r>
          </a:p>
          <a:p>
            <a:endParaRPr lang="en-US" sz="1200" b="0" i="0" u="none" strike="noStrike" kern="1200" baseline="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4E135A4D-D919-C0D3-15C7-0781F00541EF}"/>
              </a:ext>
            </a:extLst>
          </p:cNvPr>
          <p:cNvSpPr>
            <a:spLocks noGrp="1"/>
          </p:cNvSpPr>
          <p:nvPr>
            <p:ph type="sldNum" sz="quarter" idx="5"/>
          </p:nvPr>
        </p:nvSpPr>
        <p:spPr/>
        <p:txBody>
          <a:bodyPr/>
          <a:lstStyle/>
          <a:p>
            <a:fld id="{0C0E33DD-BAD2-453F-9CEB-F1F3D6273036}" type="slidenum">
              <a:rPr lang="en-US" smtClean="0"/>
              <a:t>5</a:t>
            </a:fld>
            <a:endParaRPr lang="en-US"/>
          </a:p>
        </p:txBody>
      </p:sp>
    </p:spTree>
    <p:extLst>
      <p:ext uri="{BB962C8B-B14F-4D97-AF65-F5344CB8AC3E}">
        <p14:creationId xmlns:p14="http://schemas.microsoft.com/office/powerpoint/2010/main" val="1118575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BF07C-1A09-396D-B2C6-277C31289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135BB7-5906-984E-8F6A-36F08B423B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69028-BB67-97B9-11DB-1BB5F1765C67}"/>
              </a:ext>
            </a:extLst>
          </p:cNvPr>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African countries are represented in the Statistical Commission by the heads of national statistical offices, the heads of the statistical units of the regional economic communities, the heads of statistical training </a:t>
            </a:r>
            <a:r>
              <a:rPr lang="en-US" sz="1200" b="0" i="0" u="none" strike="noStrike" kern="1200" baseline="0" dirty="0" err="1">
                <a:solidFill>
                  <a:schemeClr val="tx1"/>
                </a:solidFill>
                <a:latin typeface="+mn-lt"/>
                <a:ea typeface="+mn-ea"/>
                <a:cs typeface="+mn-cs"/>
              </a:rPr>
              <a:t>centres</a:t>
            </a:r>
            <a:r>
              <a:rPr lang="en-US" sz="1200" b="0" i="0" u="none" strike="noStrike" kern="1200" baseline="0" dirty="0">
                <a:solidFill>
                  <a:schemeClr val="tx1"/>
                </a:solidFill>
                <a:latin typeface="+mn-lt"/>
                <a:ea typeface="+mn-ea"/>
                <a:cs typeface="+mn-cs"/>
              </a:rPr>
              <a:t>, geoinformation system experts, information and communications technology experts and regional and international development partners.</a:t>
            </a:r>
          </a:p>
        </p:txBody>
      </p:sp>
      <p:sp>
        <p:nvSpPr>
          <p:cNvPr id="4" name="Slide Number Placeholder 3">
            <a:extLst>
              <a:ext uri="{FF2B5EF4-FFF2-40B4-BE49-F238E27FC236}">
                <a16:creationId xmlns:a16="http://schemas.microsoft.com/office/drawing/2014/main" id="{A4109139-59FE-4245-D40A-1D63C0A9CEF1}"/>
              </a:ext>
            </a:extLst>
          </p:cNvPr>
          <p:cNvSpPr>
            <a:spLocks noGrp="1"/>
          </p:cNvSpPr>
          <p:nvPr>
            <p:ph type="sldNum" sz="quarter" idx="5"/>
          </p:nvPr>
        </p:nvSpPr>
        <p:spPr/>
        <p:txBody>
          <a:bodyPr/>
          <a:lstStyle/>
          <a:p>
            <a:fld id="{0C0E33DD-BAD2-453F-9CEB-F1F3D6273036}" type="slidenum">
              <a:rPr lang="en-US" smtClean="0"/>
              <a:t>6</a:t>
            </a:fld>
            <a:endParaRPr lang="en-US"/>
          </a:p>
        </p:txBody>
      </p:sp>
    </p:spTree>
    <p:extLst>
      <p:ext uri="{BB962C8B-B14F-4D97-AF65-F5344CB8AC3E}">
        <p14:creationId xmlns:p14="http://schemas.microsoft.com/office/powerpoint/2010/main" val="2491381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CA180-C93E-32C1-FDE8-B3B39F65C0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65B3F3-EBD8-AE7F-970E-B3A8098BAF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3CB0F-15E4-8F5D-799C-0364839FFD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latin typeface="Lato" panose="020F0502020204030203" pitchFamily="34" charset="0"/>
                <a:ea typeface="Lato" panose="020F0502020204030203" pitchFamily="34" charset="0"/>
                <a:cs typeface="Lato" panose="020F0502020204030203" pitchFamily="34" charset="0"/>
              </a:rPr>
              <a:t>The 57th session adopted </a:t>
            </a:r>
            <a:endParaRPr lang="en-GB" dirty="0"/>
          </a:p>
        </p:txBody>
      </p:sp>
      <p:sp>
        <p:nvSpPr>
          <p:cNvPr id="4" name="Slide Number Placeholder 3">
            <a:extLst>
              <a:ext uri="{FF2B5EF4-FFF2-40B4-BE49-F238E27FC236}">
                <a16:creationId xmlns:a16="http://schemas.microsoft.com/office/drawing/2014/main" id="{DABD5120-6750-E451-14F8-78D9209E4B28}"/>
              </a:ext>
            </a:extLst>
          </p:cNvPr>
          <p:cNvSpPr>
            <a:spLocks noGrp="1"/>
          </p:cNvSpPr>
          <p:nvPr>
            <p:ph type="sldNum" sz="quarter" idx="5"/>
          </p:nvPr>
        </p:nvSpPr>
        <p:spPr/>
        <p:txBody>
          <a:bodyPr/>
          <a:lstStyle/>
          <a:p>
            <a:fld id="{0C0E33DD-BAD2-453F-9CEB-F1F3D6273036}" type="slidenum">
              <a:rPr lang="en-US" smtClean="0"/>
              <a:t>7</a:t>
            </a:fld>
            <a:endParaRPr lang="en-US"/>
          </a:p>
        </p:txBody>
      </p:sp>
    </p:spTree>
    <p:extLst>
      <p:ext uri="{BB962C8B-B14F-4D97-AF65-F5344CB8AC3E}">
        <p14:creationId xmlns:p14="http://schemas.microsoft.com/office/powerpoint/2010/main" val="64586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C4ED3-66E6-7D01-58B9-F63BAED7E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B64F6-600C-C535-E1A1-E688E423E0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4DACC-5229-EEB4-5F55-DBD2E42878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Requests based on the 7</a:t>
            </a:r>
            <a:r>
              <a:rPr lang="en-GB" baseline="30000" dirty="0"/>
              <a:t>th</a:t>
            </a:r>
            <a:r>
              <a:rPr lang="en-GB" dirty="0"/>
              <a:t> AGSF and will add what comes from the 1</a:t>
            </a:r>
            <a:r>
              <a:rPr lang="en-GB" baseline="30000" dirty="0"/>
              <a:t>st</a:t>
            </a:r>
            <a:r>
              <a:rPr lang="en-GB" dirty="0"/>
              <a:t> AGCSF</a:t>
            </a:r>
          </a:p>
        </p:txBody>
      </p:sp>
      <p:sp>
        <p:nvSpPr>
          <p:cNvPr id="4" name="Slide Number Placeholder 3">
            <a:extLst>
              <a:ext uri="{FF2B5EF4-FFF2-40B4-BE49-F238E27FC236}">
                <a16:creationId xmlns:a16="http://schemas.microsoft.com/office/drawing/2014/main" id="{D18ACB1B-5CF4-C3FD-9BB9-127E0FCB6AC0}"/>
              </a:ext>
            </a:extLst>
          </p:cNvPr>
          <p:cNvSpPr>
            <a:spLocks noGrp="1"/>
          </p:cNvSpPr>
          <p:nvPr>
            <p:ph type="sldNum" sz="quarter" idx="5"/>
          </p:nvPr>
        </p:nvSpPr>
        <p:spPr/>
        <p:txBody>
          <a:bodyPr/>
          <a:lstStyle/>
          <a:p>
            <a:fld id="{0C0E33DD-BAD2-453F-9CEB-F1F3D6273036}" type="slidenum">
              <a:rPr lang="en-US" smtClean="0"/>
              <a:t>8</a:t>
            </a:fld>
            <a:endParaRPr lang="en-US"/>
          </a:p>
        </p:txBody>
      </p:sp>
    </p:spTree>
    <p:extLst>
      <p:ext uri="{BB962C8B-B14F-4D97-AF65-F5344CB8AC3E}">
        <p14:creationId xmlns:p14="http://schemas.microsoft.com/office/powerpoint/2010/main" val="87531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177C34-C4A8-75CA-CD1E-096EC616E895}"/>
              </a:ext>
            </a:extLst>
          </p:cNvPr>
          <p:cNvPicPr>
            <a:picLocks noChangeAspect="1"/>
          </p:cNvPicPr>
          <p:nvPr userDrawn="1"/>
        </p:nvPicPr>
        <p:blipFill>
          <a:blip r:embed="rId2"/>
          <a:stretch>
            <a:fillRect/>
          </a:stretch>
        </p:blipFill>
        <p:spPr>
          <a:xfrm>
            <a:off x="0" y="9715501"/>
            <a:ext cx="18288000" cy="539750"/>
          </a:xfrm>
          <a:prstGeom prst="rect">
            <a:avLst/>
          </a:prstGeom>
        </p:spPr>
      </p:pic>
      <p:sp>
        <p:nvSpPr>
          <p:cNvPr id="3" name="Content Placeholder 2"/>
          <p:cNvSpPr>
            <a:spLocks noGrp="1"/>
          </p:cNvSpPr>
          <p:nvPr>
            <p:ph idx="1"/>
          </p:nvPr>
        </p:nvSpPr>
        <p:spPr>
          <a:xfrm>
            <a:off x="676800" y="2738438"/>
            <a:ext cx="16934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8E5E5513-C3CE-CBE0-8C41-EE23F3F72089}"/>
              </a:ext>
            </a:extLst>
          </p:cNvPr>
          <p:cNvSpPr>
            <a:spLocks noGrp="1"/>
          </p:cNvSpPr>
          <p:nvPr>
            <p:ph type="sldNum" sz="quarter" idx="12"/>
          </p:nvPr>
        </p:nvSpPr>
        <p:spPr>
          <a:xfrm>
            <a:off x="15728674" y="9715501"/>
            <a:ext cx="1882526" cy="547688"/>
          </a:xfrm>
        </p:spPr>
        <p:txBody>
          <a:bodyPr/>
          <a:lstStyle/>
          <a:p>
            <a:fld id="{06A4D788-7454-A849-95EF-E0A31EF5E4C8}" type="slidenum">
              <a:rPr lang="en-US" smtClean="0"/>
              <a:t>‹#›</a:t>
            </a:fld>
            <a:endParaRPr lang="en-US" dirty="0"/>
          </a:p>
        </p:txBody>
      </p:sp>
    </p:spTree>
    <p:extLst>
      <p:ext uri="{BB962C8B-B14F-4D97-AF65-F5344CB8AC3E}">
        <p14:creationId xmlns:p14="http://schemas.microsoft.com/office/powerpoint/2010/main" val="185323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unstats.un.org/UNSDWebsite/statcom/57"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unstats.un.org/UNSDWebsite/statcom/session_57/documents/2026-24-GenderStats-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66649" y="0"/>
            <a:ext cx="18288000" cy="4838700"/>
          </a:xfrm>
          <a:custGeom>
            <a:avLst/>
            <a:gdLst/>
            <a:ahLst/>
            <a:cxnLst/>
            <a:rect l="l" t="t" r="r" b="b"/>
            <a:pathLst>
              <a:path w="18288000" h="8664659">
                <a:moveTo>
                  <a:pt x="0" y="8664659"/>
                </a:moveTo>
                <a:lnTo>
                  <a:pt x="18288000" y="8664659"/>
                </a:lnTo>
                <a:lnTo>
                  <a:pt x="18288000" y="0"/>
                </a:lnTo>
                <a:lnTo>
                  <a:pt x="0" y="0"/>
                </a:lnTo>
                <a:lnTo>
                  <a:pt x="0" y="8664659"/>
                </a:lnTo>
                <a:close/>
              </a:path>
            </a:pathLst>
          </a:custGeom>
          <a:blipFill>
            <a:blip r:embed="rId2">
              <a:alphaModFix amt="70000"/>
            </a:blip>
            <a:stretch>
              <a:fillRect l="-5384" t="-26869" r="-3910" b="-46142"/>
            </a:stretch>
          </a:blipFill>
        </p:spPr>
        <p:txBody>
          <a:bodyPr/>
          <a:lstStyle/>
          <a:p>
            <a:endParaRPr lang="en-US"/>
          </a:p>
        </p:txBody>
      </p:sp>
      <p:grpSp>
        <p:nvGrpSpPr>
          <p:cNvPr id="3" name="Group 3"/>
          <p:cNvGrpSpPr/>
          <p:nvPr/>
        </p:nvGrpSpPr>
        <p:grpSpPr>
          <a:xfrm>
            <a:off x="6208830" y="1022589"/>
            <a:ext cx="7477472" cy="1276066"/>
            <a:chOff x="0" y="0"/>
            <a:chExt cx="6429824" cy="1097280"/>
          </a:xfrm>
        </p:grpSpPr>
        <p:sp>
          <p:nvSpPr>
            <p:cNvPr id="4" name="Freeform 4"/>
            <p:cNvSpPr/>
            <p:nvPr/>
          </p:nvSpPr>
          <p:spPr>
            <a:xfrm>
              <a:off x="0" y="0"/>
              <a:ext cx="6429825" cy="1097280"/>
            </a:xfrm>
            <a:custGeom>
              <a:avLst/>
              <a:gdLst/>
              <a:ahLst/>
              <a:cxnLst/>
              <a:rect l="l" t="t" r="r" b="b"/>
              <a:pathLst>
                <a:path w="6429825" h="1097280">
                  <a:moveTo>
                    <a:pt x="0" y="0"/>
                  </a:moveTo>
                  <a:lnTo>
                    <a:pt x="6429825" y="0"/>
                  </a:lnTo>
                  <a:lnTo>
                    <a:pt x="6429825" y="1097280"/>
                  </a:lnTo>
                  <a:lnTo>
                    <a:pt x="0" y="1097280"/>
                  </a:lnTo>
                  <a:close/>
                </a:path>
              </a:pathLst>
            </a:custGeom>
            <a:blipFill>
              <a:blip r:embed="rId3">
                <a:alphaModFix amt="0"/>
              </a:blip>
              <a:stretch>
                <a:fillRect t="-175160" r="-97201" b="-175160"/>
              </a:stretch>
            </a:blipFill>
          </p:spPr>
          <p:txBody>
            <a:bodyPr/>
            <a:lstStyle/>
            <a:p>
              <a:endParaRPr lang="en-US"/>
            </a:p>
          </p:txBody>
        </p:sp>
        <p:sp>
          <p:nvSpPr>
            <p:cNvPr id="5" name="TextBox 5"/>
            <p:cNvSpPr txBox="1"/>
            <p:nvPr/>
          </p:nvSpPr>
          <p:spPr>
            <a:xfrm>
              <a:off x="0" y="-9525"/>
              <a:ext cx="6429824" cy="1106805"/>
            </a:xfrm>
            <a:prstGeom prst="rect">
              <a:avLst/>
            </a:prstGeom>
          </p:spPr>
          <p:txBody>
            <a:bodyPr lIns="0" tIns="0" rIns="0" bIns="0" rtlCol="0" anchor="ctr"/>
            <a:lstStyle/>
            <a:p>
              <a:pPr algn="l">
                <a:lnSpc>
                  <a:spcPts val="1800"/>
                </a:lnSpc>
              </a:pPr>
              <a:r>
                <a:rPr lang="en-US" sz="1500" b="1" spc="83">
                  <a:solidFill>
                    <a:srgbClr val="D70A5F"/>
                  </a:solidFill>
                  <a:latin typeface="Montserrat Bold"/>
                  <a:ea typeface="Montserrat Bold"/>
                  <a:cs typeface="Montserrat Bold"/>
                  <a:sym typeface="Montserrat Bold"/>
                </a:rPr>
                <a:t>1ST AFRICA GENDER AND CHILD STATISTICS FORUM  |  AGCSF 2026</a:t>
              </a:r>
            </a:p>
          </p:txBody>
        </p:sp>
      </p:grpSp>
      <p:grpSp>
        <p:nvGrpSpPr>
          <p:cNvPr id="6" name="Group 6"/>
          <p:cNvGrpSpPr/>
          <p:nvPr/>
        </p:nvGrpSpPr>
        <p:grpSpPr>
          <a:xfrm>
            <a:off x="526530" y="525757"/>
            <a:ext cx="5140140" cy="2269730"/>
            <a:chOff x="0" y="0"/>
            <a:chExt cx="6853520" cy="3026306"/>
          </a:xfrm>
        </p:grpSpPr>
        <p:sp>
          <p:nvSpPr>
            <p:cNvPr id="7" name="Freeform 7"/>
            <p:cNvSpPr/>
            <p:nvPr/>
          </p:nvSpPr>
          <p:spPr>
            <a:xfrm>
              <a:off x="2534621" y="1069359"/>
              <a:ext cx="4318899" cy="901662"/>
            </a:xfrm>
            <a:custGeom>
              <a:avLst/>
              <a:gdLst/>
              <a:ahLst/>
              <a:cxnLst/>
              <a:rect l="l" t="t" r="r" b="b"/>
              <a:pathLst>
                <a:path w="4318899" h="901662">
                  <a:moveTo>
                    <a:pt x="0" y="0"/>
                  </a:moveTo>
                  <a:lnTo>
                    <a:pt x="4318899" y="0"/>
                  </a:lnTo>
                  <a:lnTo>
                    <a:pt x="4318899" y="901662"/>
                  </a:lnTo>
                  <a:lnTo>
                    <a:pt x="0" y="901662"/>
                  </a:lnTo>
                  <a:lnTo>
                    <a:pt x="0" y="0"/>
                  </a:lnTo>
                  <a:close/>
                </a:path>
              </a:pathLst>
            </a:custGeom>
            <a:blipFill>
              <a:blip r:embed="rId4"/>
              <a:stretch>
                <a:fillRect l="-69906" t="-164491" r="-26224" b="-182923"/>
              </a:stretch>
            </a:blipFill>
          </p:spPr>
          <p:txBody>
            <a:bodyPr/>
            <a:lstStyle/>
            <a:p>
              <a:endParaRPr lang="en-US"/>
            </a:p>
          </p:txBody>
        </p:sp>
        <p:sp>
          <p:nvSpPr>
            <p:cNvPr id="8" name="Freeform 8"/>
            <p:cNvSpPr/>
            <p:nvPr/>
          </p:nvSpPr>
          <p:spPr>
            <a:xfrm>
              <a:off x="0" y="0"/>
              <a:ext cx="2534621" cy="3026306"/>
            </a:xfrm>
            <a:custGeom>
              <a:avLst/>
              <a:gdLst/>
              <a:ahLst/>
              <a:cxnLst/>
              <a:rect l="l" t="t" r="r" b="b"/>
              <a:pathLst>
                <a:path w="2534621" h="3026306">
                  <a:moveTo>
                    <a:pt x="0" y="0"/>
                  </a:moveTo>
                  <a:lnTo>
                    <a:pt x="2534621" y="0"/>
                  </a:lnTo>
                  <a:lnTo>
                    <a:pt x="2534621" y="3026306"/>
                  </a:lnTo>
                  <a:lnTo>
                    <a:pt x="0" y="3026306"/>
                  </a:lnTo>
                  <a:lnTo>
                    <a:pt x="0" y="0"/>
                  </a:lnTo>
                  <a:close/>
                </a:path>
              </a:pathLst>
            </a:custGeom>
            <a:blipFill>
              <a:blip r:embed="rId5"/>
              <a:stretch>
                <a:fillRect l="-23136" t="-14322" r="-216280" b="-21062"/>
              </a:stretch>
            </a:blipFill>
          </p:spPr>
          <p:txBody>
            <a:bodyPr/>
            <a:lstStyle/>
            <a:p>
              <a:endParaRPr lang="en-US"/>
            </a:p>
          </p:txBody>
        </p:sp>
      </p:grpSp>
      <p:sp>
        <p:nvSpPr>
          <p:cNvPr id="9" name="AutoShape 9"/>
          <p:cNvSpPr/>
          <p:nvPr/>
        </p:nvSpPr>
        <p:spPr>
          <a:xfrm>
            <a:off x="5937750" y="1209623"/>
            <a:ext cx="0" cy="901999"/>
          </a:xfrm>
          <a:prstGeom prst="line">
            <a:avLst/>
          </a:prstGeom>
          <a:ln w="9525" cap="flat">
            <a:solidFill>
              <a:srgbClr val="1E2050"/>
            </a:solidFill>
            <a:prstDash val="solid"/>
            <a:headEnd type="none" w="sm" len="sm"/>
            <a:tailEnd type="none" w="sm" len="sm"/>
          </a:ln>
        </p:spPr>
        <p:txBody>
          <a:bodyPr/>
          <a:lstStyle/>
          <a:p>
            <a:endParaRPr lang="en-US"/>
          </a:p>
        </p:txBody>
      </p:sp>
      <p:grpSp>
        <p:nvGrpSpPr>
          <p:cNvPr id="10" name="Group 10"/>
          <p:cNvGrpSpPr/>
          <p:nvPr/>
        </p:nvGrpSpPr>
        <p:grpSpPr>
          <a:xfrm>
            <a:off x="2971800" y="6419889"/>
            <a:ext cx="13411200" cy="768096"/>
            <a:chOff x="-436344" y="0"/>
            <a:chExt cx="4034055" cy="1024128"/>
          </a:xfrm>
        </p:grpSpPr>
        <p:sp>
          <p:nvSpPr>
            <p:cNvPr id="11" name="Freeform 11"/>
            <p:cNvSpPr/>
            <p:nvPr/>
          </p:nvSpPr>
          <p:spPr>
            <a:xfrm>
              <a:off x="-126551" y="0"/>
              <a:ext cx="3597711" cy="1024128"/>
            </a:xfrm>
            <a:custGeom>
              <a:avLst/>
              <a:gdLst/>
              <a:ahLst/>
              <a:cxnLst/>
              <a:rect l="l" t="t" r="r" b="b"/>
              <a:pathLst>
                <a:path w="3597711" h="1024128">
                  <a:moveTo>
                    <a:pt x="0" y="0"/>
                  </a:moveTo>
                  <a:lnTo>
                    <a:pt x="3597711" y="0"/>
                  </a:lnTo>
                  <a:lnTo>
                    <a:pt x="3597711" y="1024128"/>
                  </a:lnTo>
                  <a:lnTo>
                    <a:pt x="0" y="1024128"/>
                  </a:lnTo>
                  <a:close/>
                </a:path>
              </a:pathLst>
            </a:custGeom>
            <a:blipFill>
              <a:blip r:embed="rId3">
                <a:alphaModFix amt="0"/>
              </a:blip>
              <a:stretch>
                <a:fillRect t="-191243" r="-252437" b="-191243"/>
              </a:stretch>
            </a:blipFill>
          </p:spPr>
          <p:txBody>
            <a:bodyPr/>
            <a:lstStyle/>
            <a:p>
              <a:pPr algn="ctr"/>
              <a:endParaRPr lang="en-US"/>
            </a:p>
          </p:txBody>
        </p:sp>
        <p:sp>
          <p:nvSpPr>
            <p:cNvPr id="12" name="TextBox 12"/>
            <p:cNvSpPr txBox="1"/>
            <p:nvPr/>
          </p:nvSpPr>
          <p:spPr>
            <a:xfrm>
              <a:off x="-436344" y="9525"/>
              <a:ext cx="4034055" cy="1014603"/>
            </a:xfrm>
            <a:prstGeom prst="rect">
              <a:avLst/>
            </a:prstGeom>
          </p:spPr>
          <p:txBody>
            <a:bodyPr lIns="0" tIns="0" rIns="0" bIns="0" rtlCol="0" anchor="ctr"/>
            <a:lstStyle/>
            <a:p>
              <a:pPr algn="ctr">
                <a:lnSpc>
                  <a:spcPts val="3359"/>
                </a:lnSpc>
              </a:pPr>
              <a:r>
                <a:rPr lang="en-US" sz="2799" i="1" dirty="0">
                  <a:solidFill>
                    <a:srgbClr val="092459"/>
                  </a:solidFill>
                  <a:latin typeface="Montserrat Italics"/>
                  <a:ea typeface="Montserrat Italics"/>
                  <a:cs typeface="Montserrat Italics"/>
                  <a:sym typeface="Montserrat Italics"/>
                </a:rPr>
                <a:t>Draft report to the 10th session </a:t>
              </a:r>
              <a:r>
                <a:rPr lang="en-US" sz="2799" i="1" dirty="0" err="1">
                  <a:solidFill>
                    <a:srgbClr val="092459"/>
                  </a:solidFill>
                  <a:latin typeface="Montserrat Italics"/>
                  <a:ea typeface="Montserrat Italics"/>
                  <a:cs typeface="Montserrat Italics"/>
                  <a:sym typeface="Montserrat Italics"/>
                </a:rPr>
                <a:t>StatCom</a:t>
              </a:r>
              <a:r>
                <a:rPr lang="en-US" sz="2799" i="1" dirty="0">
                  <a:solidFill>
                    <a:srgbClr val="092459"/>
                  </a:solidFill>
                  <a:latin typeface="Montserrat Italics"/>
                  <a:ea typeface="Montserrat Italics"/>
                  <a:cs typeface="Montserrat Italics"/>
                  <a:sym typeface="Montserrat Italics"/>
                </a:rPr>
                <a:t> Africa 2026 and updates from 57th UN Statistical Commission </a:t>
              </a:r>
            </a:p>
          </p:txBody>
        </p:sp>
      </p:grpSp>
      <p:grpSp>
        <p:nvGrpSpPr>
          <p:cNvPr id="15" name="Group 15"/>
          <p:cNvGrpSpPr/>
          <p:nvPr/>
        </p:nvGrpSpPr>
        <p:grpSpPr>
          <a:xfrm>
            <a:off x="5641649" y="4410108"/>
            <a:ext cx="6814877" cy="694944"/>
            <a:chOff x="0" y="0"/>
            <a:chExt cx="9086502" cy="926592"/>
          </a:xfrm>
        </p:grpSpPr>
        <p:sp>
          <p:nvSpPr>
            <p:cNvPr id="16" name="Freeform 16"/>
            <p:cNvSpPr/>
            <p:nvPr/>
          </p:nvSpPr>
          <p:spPr>
            <a:xfrm>
              <a:off x="0" y="0"/>
              <a:ext cx="9086503" cy="926592"/>
            </a:xfrm>
            <a:custGeom>
              <a:avLst/>
              <a:gdLst/>
              <a:ahLst/>
              <a:cxnLst/>
              <a:rect l="l" t="t" r="r" b="b"/>
              <a:pathLst>
                <a:path w="9086503" h="926592">
                  <a:moveTo>
                    <a:pt x="0" y="0"/>
                  </a:moveTo>
                  <a:lnTo>
                    <a:pt x="9086503" y="0"/>
                  </a:lnTo>
                  <a:lnTo>
                    <a:pt x="9086503" y="926592"/>
                  </a:lnTo>
                  <a:lnTo>
                    <a:pt x="0" y="926592"/>
                  </a:lnTo>
                  <a:close/>
                </a:path>
              </a:pathLst>
            </a:custGeom>
            <a:blipFill>
              <a:blip r:embed="rId3">
                <a:alphaModFix amt="0"/>
              </a:blip>
              <a:stretch>
                <a:fillRect t="-216637" r="-39544" b="-216637"/>
              </a:stretch>
            </a:blipFill>
          </p:spPr>
          <p:txBody>
            <a:bodyPr/>
            <a:lstStyle/>
            <a:p>
              <a:endParaRPr lang="en-US" sz="1100"/>
            </a:p>
          </p:txBody>
        </p:sp>
        <p:sp>
          <p:nvSpPr>
            <p:cNvPr id="17" name="TextBox 17"/>
            <p:cNvSpPr txBox="1"/>
            <p:nvPr/>
          </p:nvSpPr>
          <p:spPr>
            <a:xfrm>
              <a:off x="0" y="0"/>
              <a:ext cx="9086502" cy="926592"/>
            </a:xfrm>
            <a:prstGeom prst="rect">
              <a:avLst/>
            </a:prstGeom>
          </p:spPr>
          <p:txBody>
            <a:bodyPr lIns="0" tIns="0" rIns="0" bIns="0" rtlCol="0" anchor="ctr"/>
            <a:lstStyle/>
            <a:p>
              <a:pPr algn="l">
                <a:lnSpc>
                  <a:spcPts val="2520"/>
                </a:lnSpc>
              </a:pPr>
              <a:r>
                <a:rPr lang="en-US" sz="1400" dirty="0">
                  <a:solidFill>
                    <a:srgbClr val="092459"/>
                  </a:solidFill>
                  <a:latin typeface="Montserrat"/>
                  <a:ea typeface="Montserrat"/>
                  <a:cs typeface="Montserrat"/>
                  <a:sym typeface="Montserrat"/>
                </a:rPr>
                <a:t>6–10 July 2026  •  Hilton Hotel, Yaoundé, Cameroon</a:t>
              </a:r>
            </a:p>
          </p:txBody>
        </p:sp>
      </p:grpSp>
      <p:sp>
        <p:nvSpPr>
          <p:cNvPr id="18" name="TextBox 18"/>
          <p:cNvSpPr txBox="1"/>
          <p:nvPr/>
        </p:nvSpPr>
        <p:spPr>
          <a:xfrm>
            <a:off x="3276600" y="2831358"/>
            <a:ext cx="10716714" cy="854032"/>
          </a:xfrm>
          <a:prstGeom prst="rect">
            <a:avLst/>
          </a:prstGeom>
        </p:spPr>
        <p:txBody>
          <a:bodyPr wrap="square" lIns="0" tIns="0" rIns="0" bIns="0" rtlCol="0" anchor="t">
            <a:spAutoFit/>
          </a:bodyPr>
          <a:lstStyle/>
          <a:p>
            <a:pPr algn="ctr">
              <a:lnSpc>
                <a:spcPts val="7004"/>
              </a:lnSpc>
              <a:spcBef>
                <a:spcPct val="0"/>
              </a:spcBef>
            </a:pPr>
            <a:r>
              <a:rPr lang="en-US" sz="5003" b="1" dirty="0">
                <a:solidFill>
                  <a:srgbClr val="092459"/>
                </a:solidFill>
                <a:latin typeface="Montserrat Bold"/>
                <a:ea typeface="Montserrat Bold"/>
                <a:cs typeface="Montserrat Bold"/>
                <a:sym typeface="Montserrat Bold"/>
              </a:rPr>
              <a:t>Statistics that Matter:</a:t>
            </a:r>
          </a:p>
        </p:txBody>
      </p:sp>
      <p:sp>
        <p:nvSpPr>
          <p:cNvPr id="19" name="TextBox 19"/>
          <p:cNvSpPr txBox="1"/>
          <p:nvPr/>
        </p:nvSpPr>
        <p:spPr>
          <a:xfrm>
            <a:off x="2819400" y="3787206"/>
            <a:ext cx="12039600" cy="430887"/>
          </a:xfrm>
          <a:prstGeom prst="rect">
            <a:avLst/>
          </a:prstGeom>
        </p:spPr>
        <p:txBody>
          <a:bodyPr wrap="square" lIns="0" tIns="0" rIns="0" bIns="0" rtlCol="0" anchor="t">
            <a:spAutoFit/>
          </a:bodyPr>
          <a:lstStyle/>
          <a:p>
            <a:pPr algn="ctr">
              <a:spcBef>
                <a:spcPct val="0"/>
              </a:spcBef>
            </a:pPr>
            <a:r>
              <a:rPr lang="en-US" sz="2800" b="1" dirty="0">
                <a:solidFill>
                  <a:srgbClr val="D70A5F"/>
                </a:solidFill>
                <a:latin typeface="Montserrat Bold"/>
                <a:ea typeface="Montserrat Bold"/>
                <a:cs typeface="Montserrat Bold"/>
                <a:sym typeface="Montserrat Bold"/>
              </a:rPr>
              <a:t>Advancing Rights, Justice, and Opportunities for All</a:t>
            </a:r>
          </a:p>
        </p:txBody>
      </p:sp>
      <p:sp>
        <p:nvSpPr>
          <p:cNvPr id="20" name="TextBox 20"/>
          <p:cNvSpPr txBox="1"/>
          <p:nvPr/>
        </p:nvSpPr>
        <p:spPr>
          <a:xfrm>
            <a:off x="539227" y="9343982"/>
            <a:ext cx="4144728" cy="372691"/>
          </a:xfrm>
          <a:prstGeom prst="rect">
            <a:avLst/>
          </a:prstGeom>
        </p:spPr>
        <p:txBody>
          <a:bodyPr lIns="0" tIns="0" rIns="0" bIns="0" rtlCol="0" anchor="t">
            <a:spAutoFit/>
          </a:bodyPr>
          <a:lstStyle/>
          <a:p>
            <a:pPr algn="ctr">
              <a:lnSpc>
                <a:spcPts val="3079"/>
              </a:lnSpc>
              <a:spcBef>
                <a:spcPct val="0"/>
              </a:spcBef>
            </a:pPr>
            <a:r>
              <a:rPr lang="en-US" sz="2199">
                <a:solidFill>
                  <a:srgbClr val="D70A5F"/>
                </a:solidFill>
                <a:latin typeface="Montserrat"/>
                <a:ea typeface="Montserrat"/>
                <a:cs typeface="Montserrat"/>
                <a:sym typeface="Montserrat"/>
              </a:rPr>
              <a:t>[Presenter Name • Institution]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id="{E7838021-C1E6-4DB3-8B3A-DA18E6453903}"/>
              </a:ext>
            </a:extLst>
          </p:cNvPr>
          <p:cNvSpPr/>
          <p:nvPr/>
        </p:nvSpPr>
        <p:spPr>
          <a:xfrm>
            <a:off x="0" y="41417"/>
            <a:ext cx="18288000"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lgn="just"/>
            <a:r>
              <a:rPr lang="it-IT" sz="4200" b="1" dirty="0">
                <a:latin typeface="Lato" panose="020F0502020204030203" pitchFamily="34" charset="77"/>
                <a:cs typeface="Arial" panose="020B0604020202020204" pitchFamily="34" charset="0"/>
              </a:rPr>
              <a:t>OUTLINE</a:t>
            </a:r>
          </a:p>
        </p:txBody>
      </p:sp>
      <p:grpSp>
        <p:nvGrpSpPr>
          <p:cNvPr id="53" name="Group 52">
            <a:extLst>
              <a:ext uri="{FF2B5EF4-FFF2-40B4-BE49-F238E27FC236}">
                <a16:creationId xmlns:a16="http://schemas.microsoft.com/office/drawing/2014/main" id="{FE0FB577-5EC4-8D57-4B3A-66E3AE9CA573}"/>
              </a:ext>
            </a:extLst>
          </p:cNvPr>
          <p:cNvGrpSpPr/>
          <p:nvPr/>
        </p:nvGrpSpPr>
        <p:grpSpPr>
          <a:xfrm>
            <a:off x="1824800" y="2159019"/>
            <a:ext cx="9666432" cy="1519899"/>
            <a:chOff x="1488926" y="2432359"/>
            <a:chExt cx="6444288" cy="1013266"/>
          </a:xfrm>
        </p:grpSpPr>
        <p:sp>
          <p:nvSpPr>
            <p:cNvPr id="43" name="TextBox 15">
              <a:extLst>
                <a:ext uri="{FF2B5EF4-FFF2-40B4-BE49-F238E27FC236}">
                  <a16:creationId xmlns:a16="http://schemas.microsoft.com/office/drawing/2014/main" id="{D84F873F-C4D4-8326-E569-A9A9C958E381}"/>
                </a:ext>
              </a:extLst>
            </p:cNvPr>
            <p:cNvSpPr txBox="1"/>
            <p:nvPr/>
          </p:nvSpPr>
          <p:spPr>
            <a:xfrm>
              <a:off x="1488926" y="2432359"/>
              <a:ext cx="896848" cy="1013266"/>
            </a:xfrm>
            <a:prstGeom prst="rect">
              <a:avLst/>
            </a:prstGeom>
          </p:spPr>
          <p:txBody>
            <a:bodyPr lIns="50801" tIns="50801" rIns="50801" bIns="50801" rtlCol="0" anchor="ctr"/>
            <a:lstStyle/>
            <a:p>
              <a:pPr algn="ctr">
                <a:lnSpc>
                  <a:spcPts val="5880"/>
                </a:lnSpc>
              </a:pPr>
              <a:r>
                <a:rPr lang="en-US" sz="2700" dirty="0" err="1">
                  <a:solidFill>
                    <a:srgbClr val="FFFFFF"/>
                  </a:solidFill>
                  <a:latin typeface="Aileron Heavy"/>
                </a:rPr>
                <a:t>urpose</a:t>
              </a:r>
              <a:endParaRPr lang="en-US" sz="2700" dirty="0">
                <a:solidFill>
                  <a:srgbClr val="FFFFFF"/>
                </a:solidFill>
                <a:latin typeface="Aileron Heavy"/>
              </a:endParaRPr>
            </a:p>
          </p:txBody>
        </p:sp>
        <p:sp>
          <p:nvSpPr>
            <p:cNvPr id="49" name="TextBox 21">
              <a:extLst>
                <a:ext uri="{FF2B5EF4-FFF2-40B4-BE49-F238E27FC236}">
                  <a16:creationId xmlns:a16="http://schemas.microsoft.com/office/drawing/2014/main" id="{5A70F0BE-4006-32B5-C94C-EC654FEA0CB3}"/>
                </a:ext>
              </a:extLst>
            </p:cNvPr>
            <p:cNvSpPr txBox="1"/>
            <p:nvPr/>
          </p:nvSpPr>
          <p:spPr>
            <a:xfrm>
              <a:off x="7036366" y="2432359"/>
              <a:ext cx="896848" cy="1013266"/>
            </a:xfrm>
            <a:prstGeom prst="rect">
              <a:avLst/>
            </a:prstGeom>
          </p:spPr>
          <p:txBody>
            <a:bodyPr lIns="50801" tIns="50801" rIns="50801" bIns="50801" rtlCol="0" anchor="ctr"/>
            <a:lstStyle/>
            <a:p>
              <a:pPr algn="ctr">
                <a:lnSpc>
                  <a:spcPts val="5880"/>
                </a:lnSpc>
              </a:pPr>
              <a:r>
                <a:rPr lang="en-US" sz="2700" dirty="0" err="1">
                  <a:solidFill>
                    <a:srgbClr val="FFFFFF"/>
                  </a:solidFill>
                  <a:latin typeface="Aileron Ultra-Bold"/>
                </a:rPr>
                <a:t>Focs</a:t>
              </a:r>
              <a:endParaRPr lang="en-US" sz="2700" dirty="0">
                <a:solidFill>
                  <a:srgbClr val="FFFFFF"/>
                </a:solidFill>
                <a:latin typeface="Aileron Ultra-Bold"/>
              </a:endParaRPr>
            </a:p>
          </p:txBody>
        </p:sp>
      </p:grpSp>
      <p:graphicFrame>
        <p:nvGraphicFramePr>
          <p:cNvPr id="8" name="Diagram 7">
            <a:extLst>
              <a:ext uri="{FF2B5EF4-FFF2-40B4-BE49-F238E27FC236}">
                <a16:creationId xmlns:a16="http://schemas.microsoft.com/office/drawing/2014/main" id="{BC0662AA-384D-8792-6473-5B18DBAFE2C4}"/>
              </a:ext>
            </a:extLst>
          </p:cNvPr>
          <p:cNvGraphicFramePr/>
          <p:nvPr>
            <p:extLst>
              <p:ext uri="{D42A27DB-BD31-4B8C-83A1-F6EECF244321}">
                <p14:modId xmlns:p14="http://schemas.microsoft.com/office/powerpoint/2010/main" val="3586269859"/>
              </p:ext>
            </p:extLst>
          </p:nvPr>
        </p:nvGraphicFramePr>
        <p:xfrm>
          <a:off x="838437" y="2523373"/>
          <a:ext cx="16772763" cy="5721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7">
            <a:extLst>
              <a:ext uri="{FF2B5EF4-FFF2-40B4-BE49-F238E27FC236}">
                <a16:creationId xmlns:a16="http://schemas.microsoft.com/office/drawing/2014/main" id="{63D13E63-F63D-A49B-4772-45CEEEF2BCBE}"/>
              </a:ext>
            </a:extLst>
          </p:cNvPr>
          <p:cNvGrpSpPr/>
          <p:nvPr/>
        </p:nvGrpSpPr>
        <p:grpSpPr>
          <a:xfrm>
            <a:off x="15849600" y="36513"/>
            <a:ext cx="2133600" cy="1021556"/>
            <a:chOff x="0" y="0"/>
            <a:chExt cx="6047034" cy="2670187"/>
          </a:xfrm>
        </p:grpSpPr>
        <p:sp>
          <p:nvSpPr>
            <p:cNvPr id="5" name="Freeform 18">
              <a:extLst>
                <a:ext uri="{FF2B5EF4-FFF2-40B4-BE49-F238E27FC236}">
                  <a16:creationId xmlns:a16="http://schemas.microsoft.com/office/drawing/2014/main" id="{DB19838A-AC88-C0D8-89AB-507354E71A09}"/>
                </a:ext>
              </a:extLst>
            </p:cNvPr>
            <p:cNvSpPr/>
            <p:nvPr/>
          </p:nvSpPr>
          <p:spPr>
            <a:xfrm>
              <a:off x="2236360" y="943523"/>
              <a:ext cx="3810674" cy="795559"/>
            </a:xfrm>
            <a:custGeom>
              <a:avLst/>
              <a:gdLst/>
              <a:ahLst/>
              <a:cxnLst/>
              <a:rect l="l" t="t" r="r" b="b"/>
              <a:pathLst>
                <a:path w="3810674" h="795559">
                  <a:moveTo>
                    <a:pt x="0" y="0"/>
                  </a:moveTo>
                  <a:lnTo>
                    <a:pt x="3810674" y="0"/>
                  </a:lnTo>
                  <a:lnTo>
                    <a:pt x="3810674" y="795559"/>
                  </a:lnTo>
                  <a:lnTo>
                    <a:pt x="0" y="795559"/>
                  </a:lnTo>
                  <a:lnTo>
                    <a:pt x="0" y="0"/>
                  </a:lnTo>
                  <a:close/>
                </a:path>
              </a:pathLst>
            </a:custGeom>
            <a:blipFill>
              <a:blip r:embed="rId8"/>
              <a:stretch>
                <a:fillRect l="-69906" t="-164491" r="-26224" b="-182923"/>
              </a:stretch>
            </a:blipFill>
          </p:spPr>
          <p:txBody>
            <a:bodyPr/>
            <a:lstStyle/>
            <a:p>
              <a:endParaRPr lang="en-US"/>
            </a:p>
          </p:txBody>
        </p:sp>
        <p:sp>
          <p:nvSpPr>
            <p:cNvPr id="6" name="Freeform 19">
              <a:extLst>
                <a:ext uri="{FF2B5EF4-FFF2-40B4-BE49-F238E27FC236}">
                  <a16:creationId xmlns:a16="http://schemas.microsoft.com/office/drawing/2014/main" id="{ED048425-4A95-222E-0AF0-4C3AED4DCE10}"/>
                </a:ext>
              </a:extLst>
            </p:cNvPr>
            <p:cNvSpPr/>
            <p:nvPr/>
          </p:nvSpPr>
          <p:spPr>
            <a:xfrm>
              <a:off x="0" y="0"/>
              <a:ext cx="2236360" cy="2670187"/>
            </a:xfrm>
            <a:custGeom>
              <a:avLst/>
              <a:gdLst/>
              <a:ahLst/>
              <a:cxnLst/>
              <a:rect l="l" t="t" r="r" b="b"/>
              <a:pathLst>
                <a:path w="2236360" h="2670187">
                  <a:moveTo>
                    <a:pt x="0" y="0"/>
                  </a:moveTo>
                  <a:lnTo>
                    <a:pt x="2236360" y="0"/>
                  </a:lnTo>
                  <a:lnTo>
                    <a:pt x="2236360" y="2670187"/>
                  </a:lnTo>
                  <a:lnTo>
                    <a:pt x="0" y="2670187"/>
                  </a:lnTo>
                  <a:lnTo>
                    <a:pt x="0" y="0"/>
                  </a:lnTo>
                  <a:close/>
                </a:path>
              </a:pathLst>
            </a:custGeom>
            <a:blipFill>
              <a:blip r:embed="rId8"/>
              <a:stretch>
                <a:fillRect l="-23136" t="-14322" r="-216280" b="-21062"/>
              </a:stretch>
            </a:blipFill>
          </p:spPr>
          <p:txBody>
            <a:bodyPr/>
            <a:lstStyle/>
            <a:p>
              <a:endParaRPr lang="en-US"/>
            </a:p>
          </p:txBody>
        </p:sp>
      </p:grpSp>
      <p:sp>
        <p:nvSpPr>
          <p:cNvPr id="7" name="Slide Number Placeholder 6">
            <a:extLst>
              <a:ext uri="{FF2B5EF4-FFF2-40B4-BE49-F238E27FC236}">
                <a16:creationId xmlns:a16="http://schemas.microsoft.com/office/drawing/2014/main" id="{F4B8A374-C354-949F-C218-173605D5F45C}"/>
              </a:ext>
            </a:extLst>
          </p:cNvPr>
          <p:cNvSpPr>
            <a:spLocks noGrp="1"/>
          </p:cNvSpPr>
          <p:nvPr>
            <p:ph type="sldNum" sz="quarter" idx="12"/>
          </p:nvPr>
        </p:nvSpPr>
        <p:spPr/>
        <p:txBody>
          <a:bodyPr/>
          <a:lstStyle/>
          <a:p>
            <a:fld id="{06A4D788-7454-A849-95EF-E0A31EF5E4C8}" type="slidenum">
              <a:rPr lang="en-US" sz="2000" smtClean="0">
                <a:solidFill>
                  <a:schemeClr val="tx2"/>
                </a:solidFill>
                <a:latin typeface="Arial Black" panose="020B0A04020102020204" pitchFamily="34" charset="0"/>
              </a:rPr>
              <a:t>2</a:t>
            </a:fld>
            <a:endParaRPr lang="en-US"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268242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id="{E7838021-C1E6-4DB3-8B3A-DA18E6453903}"/>
              </a:ext>
            </a:extLst>
          </p:cNvPr>
          <p:cNvSpPr/>
          <p:nvPr/>
        </p:nvSpPr>
        <p:spPr>
          <a:xfrm>
            <a:off x="0" y="41417"/>
            <a:ext cx="18288000"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lgn="just"/>
            <a:r>
              <a:rPr lang="en-US" sz="4200" b="1" dirty="0">
                <a:latin typeface="Lato" panose="020F0502020204030203" pitchFamily="34" charset="77"/>
                <a:cs typeface="Arial" panose="020B0604020202020204" pitchFamily="34" charset="0"/>
              </a:rPr>
              <a:t>Updates from 57th  UN Statistical Commission </a:t>
            </a:r>
          </a:p>
        </p:txBody>
      </p:sp>
      <p:sp>
        <p:nvSpPr>
          <p:cNvPr id="3" name="TextBox 2">
            <a:extLst>
              <a:ext uri="{FF2B5EF4-FFF2-40B4-BE49-F238E27FC236}">
                <a16:creationId xmlns:a16="http://schemas.microsoft.com/office/drawing/2014/main" id="{320912C6-6E41-E770-20A5-309A0C169F49}"/>
              </a:ext>
            </a:extLst>
          </p:cNvPr>
          <p:cNvSpPr txBox="1"/>
          <p:nvPr/>
        </p:nvSpPr>
        <p:spPr>
          <a:xfrm>
            <a:off x="4343400" y="1506075"/>
            <a:ext cx="13786514" cy="8402300"/>
          </a:xfrm>
          <a:prstGeom prst="rect">
            <a:avLst/>
          </a:prstGeom>
          <a:noFill/>
        </p:spPr>
        <p:txBody>
          <a:bodyPr wrap="square">
            <a:spAutoFit/>
          </a:bodyPr>
          <a:lstStyle/>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Established in 1946, is the highest decision-making body for international statistical activities, brings together Chief Statisticians from member states to set standards, develop methods, and guide global statistical work.</a:t>
            </a:r>
          </a:p>
          <a:p>
            <a:pPr marL="571500" indent="-571500">
              <a:buFont typeface="Arial" panose="020B0604020202020204" pitchFamily="34" charset="0"/>
              <a:buChar char="•"/>
            </a:pPr>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Consists of 34 member countries elected by the UN Economic and Social Council (ECOSOC) for four-year terms, ensuring equitable geographical representation.</a:t>
            </a:r>
          </a:p>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It oversees the work of the UNSD</a:t>
            </a:r>
          </a:p>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The theme </a:t>
            </a:r>
            <a:r>
              <a:rPr lang="en-US" sz="3600" b="1" dirty="0">
                <a:solidFill>
                  <a:srgbClr val="002060"/>
                </a:solidFill>
                <a:latin typeface="Lato" panose="020F0502020204030203" pitchFamily="34" charset="0"/>
                <a:ea typeface="Lato" panose="020F0502020204030203" pitchFamily="34" charset="0"/>
                <a:cs typeface="Lato" panose="020F0502020204030203" pitchFamily="34" charset="0"/>
              </a:rPr>
              <a:t>“Better Data, Better Lives”</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 emphasizing the importance of high-quality, inclusive, and timely data for evidence-based decision-making.</a:t>
            </a:r>
          </a:p>
          <a:p>
            <a:pPr marL="571500" indent="-571500">
              <a:buFont typeface="Arial" panose="020B0604020202020204" pitchFamily="34" charset="0"/>
              <a:buChar char="•"/>
            </a:pPr>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Featured formal discussions and side events from 2–6 March 2026</a:t>
            </a:r>
          </a:p>
        </p:txBody>
      </p:sp>
      <p:grpSp>
        <p:nvGrpSpPr>
          <p:cNvPr id="2" name="Group 17">
            <a:extLst>
              <a:ext uri="{FF2B5EF4-FFF2-40B4-BE49-F238E27FC236}">
                <a16:creationId xmlns:a16="http://schemas.microsoft.com/office/drawing/2014/main" id="{63D13E63-F63D-A49B-4772-45CEEEF2BCBE}"/>
              </a:ext>
            </a:extLst>
          </p:cNvPr>
          <p:cNvGrpSpPr/>
          <p:nvPr/>
        </p:nvGrpSpPr>
        <p:grpSpPr>
          <a:xfrm>
            <a:off x="15849600" y="36513"/>
            <a:ext cx="2133600" cy="1021556"/>
            <a:chOff x="0" y="0"/>
            <a:chExt cx="6047034" cy="2670187"/>
          </a:xfrm>
        </p:grpSpPr>
        <p:sp>
          <p:nvSpPr>
            <p:cNvPr id="5" name="Freeform 18">
              <a:extLst>
                <a:ext uri="{FF2B5EF4-FFF2-40B4-BE49-F238E27FC236}">
                  <a16:creationId xmlns:a16="http://schemas.microsoft.com/office/drawing/2014/main" id="{DB19838A-AC88-C0D8-89AB-507354E71A09}"/>
                </a:ext>
              </a:extLst>
            </p:cNvPr>
            <p:cNvSpPr/>
            <p:nvPr/>
          </p:nvSpPr>
          <p:spPr>
            <a:xfrm>
              <a:off x="2236360" y="943523"/>
              <a:ext cx="3810674" cy="795559"/>
            </a:xfrm>
            <a:custGeom>
              <a:avLst/>
              <a:gdLst/>
              <a:ahLst/>
              <a:cxnLst/>
              <a:rect l="l" t="t" r="r" b="b"/>
              <a:pathLst>
                <a:path w="3810674" h="795559">
                  <a:moveTo>
                    <a:pt x="0" y="0"/>
                  </a:moveTo>
                  <a:lnTo>
                    <a:pt x="3810674" y="0"/>
                  </a:lnTo>
                  <a:lnTo>
                    <a:pt x="3810674" y="795559"/>
                  </a:lnTo>
                  <a:lnTo>
                    <a:pt x="0" y="795559"/>
                  </a:lnTo>
                  <a:lnTo>
                    <a:pt x="0" y="0"/>
                  </a:lnTo>
                  <a:close/>
                </a:path>
              </a:pathLst>
            </a:custGeom>
            <a:blipFill>
              <a:blip r:embed="rId3"/>
              <a:stretch>
                <a:fillRect l="-69906" t="-164491" r="-26224" b="-182923"/>
              </a:stretch>
            </a:blipFill>
          </p:spPr>
          <p:txBody>
            <a:bodyPr/>
            <a:lstStyle/>
            <a:p>
              <a:endParaRPr lang="en-US"/>
            </a:p>
          </p:txBody>
        </p:sp>
        <p:sp>
          <p:nvSpPr>
            <p:cNvPr id="6" name="Freeform 19">
              <a:extLst>
                <a:ext uri="{FF2B5EF4-FFF2-40B4-BE49-F238E27FC236}">
                  <a16:creationId xmlns:a16="http://schemas.microsoft.com/office/drawing/2014/main" id="{ED048425-4A95-222E-0AF0-4C3AED4DCE10}"/>
                </a:ext>
              </a:extLst>
            </p:cNvPr>
            <p:cNvSpPr/>
            <p:nvPr/>
          </p:nvSpPr>
          <p:spPr>
            <a:xfrm>
              <a:off x="0" y="0"/>
              <a:ext cx="2236360" cy="2670187"/>
            </a:xfrm>
            <a:custGeom>
              <a:avLst/>
              <a:gdLst/>
              <a:ahLst/>
              <a:cxnLst/>
              <a:rect l="l" t="t" r="r" b="b"/>
              <a:pathLst>
                <a:path w="2236360" h="2670187">
                  <a:moveTo>
                    <a:pt x="0" y="0"/>
                  </a:moveTo>
                  <a:lnTo>
                    <a:pt x="2236360" y="0"/>
                  </a:lnTo>
                  <a:lnTo>
                    <a:pt x="2236360" y="2670187"/>
                  </a:lnTo>
                  <a:lnTo>
                    <a:pt x="0" y="2670187"/>
                  </a:lnTo>
                  <a:lnTo>
                    <a:pt x="0" y="0"/>
                  </a:lnTo>
                  <a:close/>
                </a:path>
              </a:pathLst>
            </a:custGeom>
            <a:blipFill>
              <a:blip r:embed="rId3"/>
              <a:stretch>
                <a:fillRect l="-23136" t="-14322" r="-216280" b="-21062"/>
              </a:stretch>
            </a:blipFill>
          </p:spPr>
          <p:txBody>
            <a:bodyPr/>
            <a:lstStyle/>
            <a:p>
              <a:endParaRPr lang="en-US"/>
            </a:p>
          </p:txBody>
        </p:sp>
      </p:grpSp>
      <p:sp>
        <p:nvSpPr>
          <p:cNvPr id="7" name="Slide Number Placeholder 6">
            <a:extLst>
              <a:ext uri="{FF2B5EF4-FFF2-40B4-BE49-F238E27FC236}">
                <a16:creationId xmlns:a16="http://schemas.microsoft.com/office/drawing/2014/main" id="{F4B8A374-C354-949F-C218-173605D5F45C}"/>
              </a:ext>
            </a:extLst>
          </p:cNvPr>
          <p:cNvSpPr>
            <a:spLocks noGrp="1"/>
          </p:cNvSpPr>
          <p:nvPr>
            <p:ph type="sldNum" sz="quarter" idx="12"/>
          </p:nvPr>
        </p:nvSpPr>
        <p:spPr/>
        <p:txBody>
          <a:bodyPr/>
          <a:lstStyle/>
          <a:p>
            <a:fld id="{06A4D788-7454-A849-95EF-E0A31EF5E4C8}" type="slidenum">
              <a:rPr lang="en-US" sz="2000" smtClean="0">
                <a:solidFill>
                  <a:schemeClr val="tx2"/>
                </a:solidFill>
                <a:latin typeface="Arial Black" panose="020B0A04020102020204" pitchFamily="34" charset="0"/>
              </a:rPr>
              <a:t>3</a:t>
            </a:fld>
            <a:endParaRPr lang="en-US" sz="2000" dirty="0">
              <a:solidFill>
                <a:schemeClr val="tx2"/>
              </a:solidFill>
              <a:latin typeface="Arial Black" panose="020B0A04020102020204" pitchFamily="34" charset="0"/>
            </a:endParaRPr>
          </a:p>
        </p:txBody>
      </p:sp>
      <p:pic>
        <p:nvPicPr>
          <p:cNvPr id="11" name="Picture 10" descr="The image depicts the United Nations Statistical Commission, emphasizing themes of society, trade, economy, and environment.&#10;&#10;AI-generated content may be incorrect.">
            <a:extLst>
              <a:ext uri="{FF2B5EF4-FFF2-40B4-BE49-F238E27FC236}">
                <a16:creationId xmlns:a16="http://schemas.microsoft.com/office/drawing/2014/main" id="{FCDFCE45-A522-3DBD-D425-4E03396AFF1A}"/>
              </a:ext>
            </a:extLst>
          </p:cNvPr>
          <p:cNvPicPr>
            <a:picLocks noChangeAspect="1"/>
          </p:cNvPicPr>
          <p:nvPr/>
        </p:nvPicPr>
        <p:blipFill>
          <a:blip r:embed="rId4"/>
          <a:stretch>
            <a:fillRect/>
          </a:stretch>
        </p:blipFill>
        <p:spPr>
          <a:xfrm>
            <a:off x="11374" y="3771900"/>
            <a:ext cx="4337713" cy="2533650"/>
          </a:xfrm>
          <a:prstGeom prst="rect">
            <a:avLst/>
          </a:prstGeom>
        </p:spPr>
      </p:pic>
      <p:sp>
        <p:nvSpPr>
          <p:cNvPr id="13" name="TextBox 12">
            <a:extLst>
              <a:ext uri="{FF2B5EF4-FFF2-40B4-BE49-F238E27FC236}">
                <a16:creationId xmlns:a16="http://schemas.microsoft.com/office/drawing/2014/main" id="{0F8C5A1A-7620-4B1F-8ED6-EF60ECDE8386}"/>
              </a:ext>
            </a:extLst>
          </p:cNvPr>
          <p:cNvSpPr txBox="1"/>
          <p:nvPr/>
        </p:nvSpPr>
        <p:spPr>
          <a:xfrm>
            <a:off x="693761" y="7506798"/>
            <a:ext cx="3649639" cy="646331"/>
          </a:xfrm>
          <a:prstGeom prst="rect">
            <a:avLst/>
          </a:prstGeom>
          <a:noFill/>
        </p:spPr>
        <p:txBody>
          <a:bodyPr wrap="square">
            <a:spAutoFit/>
          </a:bodyPr>
          <a:lstStyle/>
          <a:p>
            <a:r>
              <a:rPr lang="en-UG" dirty="0">
                <a:hlinkClick r:id="rId5"/>
              </a:rPr>
              <a:t>United Nations Statistical Commission 57th Session (2026)</a:t>
            </a:r>
            <a:endParaRPr lang="en-UG" dirty="0"/>
          </a:p>
        </p:txBody>
      </p:sp>
    </p:spTree>
    <p:extLst>
      <p:ext uri="{BB962C8B-B14F-4D97-AF65-F5344CB8AC3E}">
        <p14:creationId xmlns:p14="http://schemas.microsoft.com/office/powerpoint/2010/main" val="2333410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A013A-EF75-3AB5-C698-6624AB3BCEB7}"/>
            </a:ext>
          </a:extLst>
        </p:cNvPr>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id="{6408B401-10B9-694C-5631-CFD896B14BFE}"/>
              </a:ext>
            </a:extLst>
          </p:cNvPr>
          <p:cNvSpPr/>
          <p:nvPr/>
        </p:nvSpPr>
        <p:spPr>
          <a:xfrm>
            <a:off x="0" y="41417"/>
            <a:ext cx="18288000"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lgn="just"/>
            <a:r>
              <a:rPr lang="en-US" sz="4200" b="1" dirty="0">
                <a:latin typeface="Lato" panose="020F0502020204030203" pitchFamily="34" charset="77"/>
                <a:cs typeface="Arial" panose="020B0604020202020204" pitchFamily="34" charset="0"/>
              </a:rPr>
              <a:t>Updates from 57th  UN Statistical Commission </a:t>
            </a:r>
          </a:p>
        </p:txBody>
      </p:sp>
      <p:grpSp>
        <p:nvGrpSpPr>
          <p:cNvPr id="53" name="Group 52">
            <a:extLst>
              <a:ext uri="{FF2B5EF4-FFF2-40B4-BE49-F238E27FC236}">
                <a16:creationId xmlns:a16="http://schemas.microsoft.com/office/drawing/2014/main" id="{718302AE-7F86-16B9-5E12-6D74ADAECD12}"/>
              </a:ext>
            </a:extLst>
          </p:cNvPr>
          <p:cNvGrpSpPr/>
          <p:nvPr/>
        </p:nvGrpSpPr>
        <p:grpSpPr>
          <a:xfrm>
            <a:off x="1824800" y="2159019"/>
            <a:ext cx="9666432" cy="1519899"/>
            <a:chOff x="1488926" y="2432359"/>
            <a:chExt cx="6444288" cy="1013266"/>
          </a:xfrm>
        </p:grpSpPr>
        <p:sp>
          <p:nvSpPr>
            <p:cNvPr id="43" name="TextBox 15">
              <a:extLst>
                <a:ext uri="{FF2B5EF4-FFF2-40B4-BE49-F238E27FC236}">
                  <a16:creationId xmlns:a16="http://schemas.microsoft.com/office/drawing/2014/main" id="{DBA7245B-5EEC-6DBB-C455-76DA477C06ED}"/>
                </a:ext>
              </a:extLst>
            </p:cNvPr>
            <p:cNvSpPr txBox="1"/>
            <p:nvPr/>
          </p:nvSpPr>
          <p:spPr>
            <a:xfrm>
              <a:off x="1488926" y="2432359"/>
              <a:ext cx="896848" cy="1013266"/>
            </a:xfrm>
            <a:prstGeom prst="rect">
              <a:avLst/>
            </a:prstGeom>
          </p:spPr>
          <p:txBody>
            <a:bodyPr lIns="50801" tIns="50801" rIns="50801" bIns="50801" rtlCol="0" anchor="ctr"/>
            <a:lstStyle/>
            <a:p>
              <a:pPr algn="ctr">
                <a:lnSpc>
                  <a:spcPts val="5880"/>
                </a:lnSpc>
              </a:pPr>
              <a:r>
                <a:rPr lang="en-US" sz="2700" dirty="0" err="1">
                  <a:solidFill>
                    <a:srgbClr val="FFFFFF"/>
                  </a:solidFill>
                  <a:latin typeface="Aileron Heavy"/>
                </a:rPr>
                <a:t>urpose</a:t>
              </a:r>
              <a:endParaRPr lang="en-US" sz="2700" dirty="0">
                <a:solidFill>
                  <a:srgbClr val="FFFFFF"/>
                </a:solidFill>
                <a:latin typeface="Aileron Heavy"/>
              </a:endParaRPr>
            </a:p>
          </p:txBody>
        </p:sp>
        <p:sp>
          <p:nvSpPr>
            <p:cNvPr id="49" name="TextBox 21">
              <a:extLst>
                <a:ext uri="{FF2B5EF4-FFF2-40B4-BE49-F238E27FC236}">
                  <a16:creationId xmlns:a16="http://schemas.microsoft.com/office/drawing/2014/main" id="{33F1A239-9ABA-B4B7-D0DD-EEE105DA6ECC}"/>
                </a:ext>
              </a:extLst>
            </p:cNvPr>
            <p:cNvSpPr txBox="1"/>
            <p:nvPr/>
          </p:nvSpPr>
          <p:spPr>
            <a:xfrm>
              <a:off x="7036366" y="2432359"/>
              <a:ext cx="896848" cy="1013266"/>
            </a:xfrm>
            <a:prstGeom prst="rect">
              <a:avLst/>
            </a:prstGeom>
          </p:spPr>
          <p:txBody>
            <a:bodyPr lIns="50801" tIns="50801" rIns="50801" bIns="50801" rtlCol="0" anchor="ctr"/>
            <a:lstStyle/>
            <a:p>
              <a:pPr algn="ctr">
                <a:lnSpc>
                  <a:spcPts val="5880"/>
                </a:lnSpc>
              </a:pPr>
              <a:r>
                <a:rPr lang="en-US" sz="2700" dirty="0" err="1">
                  <a:solidFill>
                    <a:srgbClr val="FFFFFF"/>
                  </a:solidFill>
                  <a:latin typeface="Aileron Ultra-Bold"/>
                </a:rPr>
                <a:t>Focs</a:t>
              </a:r>
              <a:endParaRPr lang="en-US" sz="2700" dirty="0">
                <a:solidFill>
                  <a:srgbClr val="FFFFFF"/>
                </a:solidFill>
                <a:latin typeface="Aileron Ultra-Bold"/>
              </a:endParaRPr>
            </a:p>
          </p:txBody>
        </p:sp>
      </p:grpSp>
      <p:sp>
        <p:nvSpPr>
          <p:cNvPr id="3" name="TextBox 2">
            <a:extLst>
              <a:ext uri="{FF2B5EF4-FFF2-40B4-BE49-F238E27FC236}">
                <a16:creationId xmlns:a16="http://schemas.microsoft.com/office/drawing/2014/main" id="{F07F2EEE-59D8-6C25-6E31-4768DD707225}"/>
              </a:ext>
            </a:extLst>
          </p:cNvPr>
          <p:cNvSpPr txBox="1"/>
          <p:nvPr/>
        </p:nvSpPr>
        <p:spPr>
          <a:xfrm>
            <a:off x="8305799" y="1136069"/>
            <a:ext cx="9677401" cy="784830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Report of the Secretary-General outlines:</a:t>
            </a:r>
          </a:p>
          <a:p>
            <a:pPr marL="1028700" lvl="1"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Progress in mainstreaming a gender perspective into work of the Statistical Commission. </a:t>
            </a:r>
          </a:p>
          <a:p>
            <a:pPr marL="1028700" lvl="1"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Outcomes of 10</a:t>
            </a:r>
            <a:r>
              <a:rPr lang="en-US" sz="3600" baseline="30000" dirty="0">
                <a:solidFill>
                  <a:srgbClr val="002060"/>
                </a:solidFill>
                <a:latin typeface="Lato" panose="020F0502020204030203" pitchFamily="34" charset="0"/>
                <a:ea typeface="Lato" panose="020F0502020204030203" pitchFamily="34" charset="0"/>
                <a:cs typeface="Lato" panose="020F0502020204030203" pitchFamily="34" charset="0"/>
              </a:rPr>
              <a:t>th</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 Global Forum on Gender Statistics and conclusions of meetings of the IAEG.</a:t>
            </a:r>
          </a:p>
          <a:p>
            <a:pPr marL="1028700" lvl="1"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Methodological guidelines for Producing Statistics on Time Use, and unpaid domestic and care work. </a:t>
            </a:r>
          </a:p>
          <a:p>
            <a:pPr marL="1028700" lvl="1"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Update on methodological developments on measuring TFV against women, jointly undertaken by UN-Women, WHO and UNFPA, as well as plans for future work.</a:t>
            </a:r>
            <a:endParaRPr lang="en-US" sz="30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grpSp>
        <p:nvGrpSpPr>
          <p:cNvPr id="2" name="Group 17">
            <a:extLst>
              <a:ext uri="{FF2B5EF4-FFF2-40B4-BE49-F238E27FC236}">
                <a16:creationId xmlns:a16="http://schemas.microsoft.com/office/drawing/2014/main" id="{56BAD1C8-2D9A-A254-890A-DBB487D49F85}"/>
              </a:ext>
            </a:extLst>
          </p:cNvPr>
          <p:cNvGrpSpPr/>
          <p:nvPr/>
        </p:nvGrpSpPr>
        <p:grpSpPr>
          <a:xfrm>
            <a:off x="15849600" y="36513"/>
            <a:ext cx="2133600" cy="1021556"/>
            <a:chOff x="0" y="0"/>
            <a:chExt cx="6047034" cy="2670187"/>
          </a:xfrm>
        </p:grpSpPr>
        <p:sp>
          <p:nvSpPr>
            <p:cNvPr id="5" name="Freeform 18">
              <a:extLst>
                <a:ext uri="{FF2B5EF4-FFF2-40B4-BE49-F238E27FC236}">
                  <a16:creationId xmlns:a16="http://schemas.microsoft.com/office/drawing/2014/main" id="{EDAE2E58-8B20-6C94-16A5-D4F735B26430}"/>
                </a:ext>
              </a:extLst>
            </p:cNvPr>
            <p:cNvSpPr/>
            <p:nvPr/>
          </p:nvSpPr>
          <p:spPr>
            <a:xfrm>
              <a:off x="2236360" y="943523"/>
              <a:ext cx="3810674" cy="795559"/>
            </a:xfrm>
            <a:custGeom>
              <a:avLst/>
              <a:gdLst/>
              <a:ahLst/>
              <a:cxnLst/>
              <a:rect l="l" t="t" r="r" b="b"/>
              <a:pathLst>
                <a:path w="3810674" h="795559">
                  <a:moveTo>
                    <a:pt x="0" y="0"/>
                  </a:moveTo>
                  <a:lnTo>
                    <a:pt x="3810674" y="0"/>
                  </a:lnTo>
                  <a:lnTo>
                    <a:pt x="3810674" y="795559"/>
                  </a:lnTo>
                  <a:lnTo>
                    <a:pt x="0" y="795559"/>
                  </a:lnTo>
                  <a:lnTo>
                    <a:pt x="0" y="0"/>
                  </a:lnTo>
                  <a:close/>
                </a:path>
              </a:pathLst>
            </a:custGeom>
            <a:blipFill>
              <a:blip r:embed="rId3"/>
              <a:stretch>
                <a:fillRect l="-69906" t="-164491" r="-26224" b="-182923"/>
              </a:stretch>
            </a:blipFill>
          </p:spPr>
          <p:txBody>
            <a:bodyPr/>
            <a:lstStyle/>
            <a:p>
              <a:endParaRPr lang="en-US"/>
            </a:p>
          </p:txBody>
        </p:sp>
        <p:sp>
          <p:nvSpPr>
            <p:cNvPr id="6" name="Freeform 19">
              <a:extLst>
                <a:ext uri="{FF2B5EF4-FFF2-40B4-BE49-F238E27FC236}">
                  <a16:creationId xmlns:a16="http://schemas.microsoft.com/office/drawing/2014/main" id="{EE298FF2-40CB-89E4-7691-DFBC913BBDCC}"/>
                </a:ext>
              </a:extLst>
            </p:cNvPr>
            <p:cNvSpPr/>
            <p:nvPr/>
          </p:nvSpPr>
          <p:spPr>
            <a:xfrm>
              <a:off x="0" y="0"/>
              <a:ext cx="2236360" cy="2670187"/>
            </a:xfrm>
            <a:custGeom>
              <a:avLst/>
              <a:gdLst/>
              <a:ahLst/>
              <a:cxnLst/>
              <a:rect l="l" t="t" r="r" b="b"/>
              <a:pathLst>
                <a:path w="2236360" h="2670187">
                  <a:moveTo>
                    <a:pt x="0" y="0"/>
                  </a:moveTo>
                  <a:lnTo>
                    <a:pt x="2236360" y="0"/>
                  </a:lnTo>
                  <a:lnTo>
                    <a:pt x="2236360" y="2670187"/>
                  </a:lnTo>
                  <a:lnTo>
                    <a:pt x="0" y="2670187"/>
                  </a:lnTo>
                  <a:lnTo>
                    <a:pt x="0" y="0"/>
                  </a:lnTo>
                  <a:close/>
                </a:path>
              </a:pathLst>
            </a:custGeom>
            <a:blipFill>
              <a:blip r:embed="rId3"/>
              <a:stretch>
                <a:fillRect l="-23136" t="-14322" r="-216280" b="-21062"/>
              </a:stretch>
            </a:blipFill>
          </p:spPr>
          <p:txBody>
            <a:bodyPr/>
            <a:lstStyle/>
            <a:p>
              <a:endParaRPr lang="en-US"/>
            </a:p>
          </p:txBody>
        </p:sp>
      </p:grpSp>
      <p:sp>
        <p:nvSpPr>
          <p:cNvPr id="7" name="Slide Number Placeholder 6">
            <a:extLst>
              <a:ext uri="{FF2B5EF4-FFF2-40B4-BE49-F238E27FC236}">
                <a16:creationId xmlns:a16="http://schemas.microsoft.com/office/drawing/2014/main" id="{49854434-54AF-D95A-3453-6D271271FC3B}"/>
              </a:ext>
            </a:extLst>
          </p:cNvPr>
          <p:cNvSpPr>
            <a:spLocks noGrp="1"/>
          </p:cNvSpPr>
          <p:nvPr>
            <p:ph type="sldNum" sz="quarter" idx="12"/>
          </p:nvPr>
        </p:nvSpPr>
        <p:spPr/>
        <p:txBody>
          <a:bodyPr/>
          <a:lstStyle/>
          <a:p>
            <a:fld id="{06A4D788-7454-A849-95EF-E0A31EF5E4C8}" type="slidenum">
              <a:rPr lang="en-US" sz="2000" smtClean="0">
                <a:solidFill>
                  <a:schemeClr val="tx2"/>
                </a:solidFill>
                <a:latin typeface="Arial Black" panose="020B0A04020102020204" pitchFamily="34" charset="0"/>
              </a:rPr>
              <a:t>4</a:t>
            </a:fld>
            <a:endParaRPr lang="en-US" sz="2000" dirty="0">
              <a:solidFill>
                <a:schemeClr val="tx2"/>
              </a:solidFill>
              <a:latin typeface="Arial Black" panose="020B0A04020102020204" pitchFamily="34" charset="0"/>
            </a:endParaRPr>
          </a:p>
        </p:txBody>
      </p:sp>
      <p:sp>
        <p:nvSpPr>
          <p:cNvPr id="8" name="TextBox 7">
            <a:extLst>
              <a:ext uri="{FF2B5EF4-FFF2-40B4-BE49-F238E27FC236}">
                <a16:creationId xmlns:a16="http://schemas.microsoft.com/office/drawing/2014/main" id="{023683A2-AB36-B4E7-E8F5-B1471D55AEF6}"/>
              </a:ext>
            </a:extLst>
          </p:cNvPr>
          <p:cNvSpPr txBox="1"/>
          <p:nvPr/>
        </p:nvSpPr>
        <p:spPr>
          <a:xfrm>
            <a:off x="533401" y="1302629"/>
            <a:ext cx="7391400" cy="84023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solidFill>
                  <a:srgbClr val="002060"/>
                </a:solidFill>
                <a:latin typeface="Lato" panose="020F0502020204030203" pitchFamily="34" charset="0"/>
                <a:ea typeface="Lato" panose="020F0502020204030203" pitchFamily="34" charset="0"/>
                <a:cs typeface="Lato" panose="020F0502020204030203" pitchFamily="34" charset="0"/>
              </a:rPr>
              <a:t>Agenda item 5a) </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on Gender statistics, provided items for information from recent activities undertaken to strengthen gender data to support progress towards gender equality and SDG monitoring:</a:t>
            </a:r>
          </a:p>
          <a:p>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 10</a:t>
            </a:r>
            <a:r>
              <a:rPr lang="en-US" sz="3600" baseline="30000" dirty="0">
                <a:solidFill>
                  <a:srgbClr val="002060"/>
                </a:solidFill>
                <a:latin typeface="Lato" panose="020F0502020204030203" pitchFamily="34" charset="0"/>
                <a:ea typeface="Lato" panose="020F0502020204030203" pitchFamily="34" charset="0"/>
                <a:cs typeface="Lato" panose="020F0502020204030203" pitchFamily="34" charset="0"/>
              </a:rPr>
              <a:t>th</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 Global Gender Statistics </a:t>
            </a:r>
            <a:r>
              <a:rPr lang="en-US" sz="3600" dirty="0" err="1">
                <a:solidFill>
                  <a:srgbClr val="002060"/>
                </a:solidFill>
                <a:latin typeface="Lato" panose="020F0502020204030203" pitchFamily="34" charset="0"/>
                <a:ea typeface="Lato" panose="020F0502020204030203" pitchFamily="34" charset="0"/>
                <a:cs typeface="Lato" panose="020F0502020204030203" pitchFamily="34" charset="0"/>
              </a:rPr>
              <a:t>Programme</a:t>
            </a:r>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18</a:t>
            </a:r>
            <a:r>
              <a:rPr lang="en-US" sz="3600" baseline="30000" dirty="0">
                <a:solidFill>
                  <a:srgbClr val="002060"/>
                </a:solidFill>
                <a:latin typeface="Lato" panose="020F0502020204030203" pitchFamily="34" charset="0"/>
                <a:ea typeface="Lato" panose="020F0502020204030203" pitchFamily="34" charset="0"/>
                <a:cs typeface="Lato" panose="020F0502020204030203" pitchFamily="34" charset="0"/>
              </a:rPr>
              <a:t>th</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 &amp; 19</a:t>
            </a:r>
            <a:r>
              <a:rPr lang="en-US" sz="3600" baseline="30000" dirty="0">
                <a:solidFill>
                  <a:srgbClr val="002060"/>
                </a:solidFill>
                <a:latin typeface="Lato" panose="020F0502020204030203" pitchFamily="34" charset="0"/>
                <a:ea typeface="Lato" panose="020F0502020204030203" pitchFamily="34" charset="0"/>
                <a:cs typeface="Lato" panose="020F0502020204030203" pitchFamily="34" charset="0"/>
              </a:rPr>
              <a:t>th</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 IAEG on Gender Statistics</a:t>
            </a:r>
          </a:p>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Guidance  note on mainstreaming gender into climate change statistics</a:t>
            </a:r>
          </a:p>
        </p:txBody>
      </p:sp>
      <p:sp>
        <p:nvSpPr>
          <p:cNvPr id="10" name="TextBox 9">
            <a:extLst>
              <a:ext uri="{FF2B5EF4-FFF2-40B4-BE49-F238E27FC236}">
                <a16:creationId xmlns:a16="http://schemas.microsoft.com/office/drawing/2014/main" id="{C3CC91E4-3634-83CF-E97B-A484E5AADB88}"/>
              </a:ext>
            </a:extLst>
          </p:cNvPr>
          <p:cNvSpPr txBox="1"/>
          <p:nvPr/>
        </p:nvSpPr>
        <p:spPr>
          <a:xfrm>
            <a:off x="14782800" y="9150931"/>
            <a:ext cx="2828400" cy="369332"/>
          </a:xfrm>
          <a:prstGeom prst="rect">
            <a:avLst/>
          </a:prstGeom>
          <a:noFill/>
        </p:spPr>
        <p:txBody>
          <a:bodyPr wrap="square">
            <a:spAutoFit/>
          </a:bodyPr>
          <a:lstStyle/>
          <a:p>
            <a:r>
              <a:rPr lang="en-UG" dirty="0">
                <a:hlinkClick r:id="rId4"/>
              </a:rPr>
              <a:t>2026-24-GenderStats-E.pdf</a:t>
            </a:r>
            <a:endParaRPr lang="en-UG" dirty="0"/>
          </a:p>
        </p:txBody>
      </p:sp>
    </p:spTree>
    <p:extLst>
      <p:ext uri="{BB962C8B-B14F-4D97-AF65-F5344CB8AC3E}">
        <p14:creationId xmlns:p14="http://schemas.microsoft.com/office/powerpoint/2010/main" val="2359032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414AE-0115-8031-82BE-B3EA5E605BD1}"/>
            </a:ext>
          </a:extLst>
        </p:cNvPr>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id="{0120CAE2-0F5A-3C5F-4E67-AECE011D981E}"/>
              </a:ext>
            </a:extLst>
          </p:cNvPr>
          <p:cNvSpPr/>
          <p:nvPr/>
        </p:nvSpPr>
        <p:spPr>
          <a:xfrm>
            <a:off x="0" y="41417"/>
            <a:ext cx="18288000"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r>
              <a:rPr lang="en-US" sz="4200" b="1" dirty="0">
                <a:latin typeface="Lato" panose="020F0502020204030203" pitchFamily="34" charset="77"/>
                <a:cs typeface="Arial" panose="020B0604020202020204" pitchFamily="34" charset="0"/>
              </a:rPr>
              <a:t>Priorities of the Global Gender Statistics </a:t>
            </a:r>
            <a:r>
              <a:rPr lang="en-US" sz="4200" b="1" dirty="0" err="1">
                <a:latin typeface="Lato" panose="020F0502020204030203" pitchFamily="34" charset="77"/>
                <a:cs typeface="Arial" panose="020B0604020202020204" pitchFamily="34" charset="0"/>
              </a:rPr>
              <a:t>Programme</a:t>
            </a:r>
            <a:r>
              <a:rPr lang="en-US" sz="4200" b="1" dirty="0">
                <a:latin typeface="Lato" panose="020F0502020204030203" pitchFamily="34" charset="77"/>
                <a:cs typeface="Arial" panose="020B0604020202020204" pitchFamily="34" charset="0"/>
              </a:rPr>
              <a:t>,  2026, 2027</a:t>
            </a:r>
          </a:p>
        </p:txBody>
      </p:sp>
      <p:grpSp>
        <p:nvGrpSpPr>
          <p:cNvPr id="53" name="Group 52">
            <a:extLst>
              <a:ext uri="{FF2B5EF4-FFF2-40B4-BE49-F238E27FC236}">
                <a16:creationId xmlns:a16="http://schemas.microsoft.com/office/drawing/2014/main" id="{02F09310-E8E1-3B38-B405-5517B3B53753}"/>
              </a:ext>
            </a:extLst>
          </p:cNvPr>
          <p:cNvGrpSpPr/>
          <p:nvPr/>
        </p:nvGrpSpPr>
        <p:grpSpPr>
          <a:xfrm>
            <a:off x="1824800" y="2159019"/>
            <a:ext cx="9666432" cy="1519899"/>
            <a:chOff x="1488926" y="2432359"/>
            <a:chExt cx="6444288" cy="1013266"/>
          </a:xfrm>
        </p:grpSpPr>
        <p:sp>
          <p:nvSpPr>
            <p:cNvPr id="43" name="TextBox 15">
              <a:extLst>
                <a:ext uri="{FF2B5EF4-FFF2-40B4-BE49-F238E27FC236}">
                  <a16:creationId xmlns:a16="http://schemas.microsoft.com/office/drawing/2014/main" id="{3F069A61-7C92-4BBB-9290-BDFBCEE4BF43}"/>
                </a:ext>
              </a:extLst>
            </p:cNvPr>
            <p:cNvSpPr txBox="1"/>
            <p:nvPr/>
          </p:nvSpPr>
          <p:spPr>
            <a:xfrm>
              <a:off x="1488926" y="2432359"/>
              <a:ext cx="896848" cy="1013266"/>
            </a:xfrm>
            <a:prstGeom prst="rect">
              <a:avLst/>
            </a:prstGeom>
          </p:spPr>
          <p:txBody>
            <a:bodyPr lIns="50801" tIns="50801" rIns="50801" bIns="50801" rtlCol="0" anchor="ctr"/>
            <a:lstStyle/>
            <a:p>
              <a:pPr algn="ctr">
                <a:lnSpc>
                  <a:spcPts val="5880"/>
                </a:lnSpc>
              </a:pPr>
              <a:r>
                <a:rPr lang="en-US" sz="2700" dirty="0" err="1">
                  <a:solidFill>
                    <a:srgbClr val="FFFFFF"/>
                  </a:solidFill>
                  <a:latin typeface="Aileron Heavy"/>
                </a:rPr>
                <a:t>urpose</a:t>
              </a:r>
              <a:endParaRPr lang="en-US" sz="2700" dirty="0">
                <a:solidFill>
                  <a:srgbClr val="FFFFFF"/>
                </a:solidFill>
                <a:latin typeface="Aileron Heavy"/>
              </a:endParaRPr>
            </a:p>
          </p:txBody>
        </p:sp>
        <p:sp>
          <p:nvSpPr>
            <p:cNvPr id="49" name="TextBox 21">
              <a:extLst>
                <a:ext uri="{FF2B5EF4-FFF2-40B4-BE49-F238E27FC236}">
                  <a16:creationId xmlns:a16="http://schemas.microsoft.com/office/drawing/2014/main" id="{8D0F32F3-C213-F34C-F9B1-C4164CD047F9}"/>
                </a:ext>
              </a:extLst>
            </p:cNvPr>
            <p:cNvSpPr txBox="1"/>
            <p:nvPr/>
          </p:nvSpPr>
          <p:spPr>
            <a:xfrm>
              <a:off x="7036366" y="2432359"/>
              <a:ext cx="896848" cy="1013266"/>
            </a:xfrm>
            <a:prstGeom prst="rect">
              <a:avLst/>
            </a:prstGeom>
          </p:spPr>
          <p:txBody>
            <a:bodyPr lIns="50801" tIns="50801" rIns="50801" bIns="50801" rtlCol="0" anchor="ctr"/>
            <a:lstStyle/>
            <a:p>
              <a:pPr algn="ctr">
                <a:lnSpc>
                  <a:spcPts val="5880"/>
                </a:lnSpc>
              </a:pPr>
              <a:r>
                <a:rPr lang="en-US" sz="2700" dirty="0" err="1">
                  <a:solidFill>
                    <a:srgbClr val="FFFFFF"/>
                  </a:solidFill>
                  <a:latin typeface="Aileron Ultra-Bold"/>
                </a:rPr>
                <a:t>Focs</a:t>
              </a:r>
              <a:endParaRPr lang="en-US" sz="2700" dirty="0">
                <a:solidFill>
                  <a:srgbClr val="FFFFFF"/>
                </a:solidFill>
                <a:latin typeface="Aileron Ultra-Bold"/>
              </a:endParaRPr>
            </a:p>
          </p:txBody>
        </p:sp>
      </p:grpSp>
      <p:sp>
        <p:nvSpPr>
          <p:cNvPr id="3" name="TextBox 2">
            <a:extLst>
              <a:ext uri="{FF2B5EF4-FFF2-40B4-BE49-F238E27FC236}">
                <a16:creationId xmlns:a16="http://schemas.microsoft.com/office/drawing/2014/main" id="{A8026BAA-C818-4E7B-CB7C-5768260B5515}"/>
              </a:ext>
            </a:extLst>
          </p:cNvPr>
          <p:cNvSpPr txBox="1"/>
          <p:nvPr/>
        </p:nvSpPr>
        <p:spPr>
          <a:xfrm>
            <a:off x="8810100" y="1265986"/>
            <a:ext cx="9296400" cy="452431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028700" lvl="1"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Measure </a:t>
            </a:r>
            <a:r>
              <a:rPr lang="en-US" sz="3600" b="1" dirty="0">
                <a:solidFill>
                  <a:srgbClr val="002060"/>
                </a:solidFill>
                <a:latin typeface="Lato" panose="020F0502020204030203" pitchFamily="34" charset="0"/>
                <a:ea typeface="Lato" panose="020F0502020204030203" pitchFamily="34" charset="0"/>
                <a:cs typeface="Lato" panose="020F0502020204030203" pitchFamily="34" charset="0"/>
              </a:rPr>
              <a:t>climate change </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with a gender dimension.</a:t>
            </a:r>
          </a:p>
          <a:p>
            <a:pPr marL="1028700" lvl="1" indent="-571500">
              <a:buFont typeface="Arial" panose="020B0604020202020204" pitchFamily="34" charset="0"/>
              <a:buChar char="•"/>
            </a:pPr>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1028700" lvl="1"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Convene the 20</a:t>
            </a:r>
            <a:r>
              <a:rPr lang="en-US" sz="3600" baseline="30000" dirty="0">
                <a:solidFill>
                  <a:srgbClr val="002060"/>
                </a:solidFill>
                <a:latin typeface="Lato" panose="020F0502020204030203" pitchFamily="34" charset="0"/>
                <a:ea typeface="Lato" panose="020F0502020204030203" pitchFamily="34" charset="0"/>
                <a:cs typeface="Lato" panose="020F0502020204030203" pitchFamily="34" charset="0"/>
              </a:rPr>
              <a:t>th</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  and 21</a:t>
            </a:r>
            <a:r>
              <a:rPr lang="en-US" sz="3600" baseline="30000" dirty="0">
                <a:solidFill>
                  <a:srgbClr val="002060"/>
                </a:solidFill>
                <a:latin typeface="Lato" panose="020F0502020204030203" pitchFamily="34" charset="0"/>
                <a:ea typeface="Lato" panose="020F0502020204030203" pitchFamily="34" charset="0"/>
                <a:cs typeface="Lato" panose="020F0502020204030203" pitchFamily="34" charset="0"/>
              </a:rPr>
              <a:t>st</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 meetings of the IAEG and the 11</a:t>
            </a:r>
            <a:r>
              <a:rPr lang="en-US" sz="3600" baseline="30000" dirty="0">
                <a:solidFill>
                  <a:srgbClr val="002060"/>
                </a:solidFill>
                <a:latin typeface="Lato" panose="020F0502020204030203" pitchFamily="34" charset="0"/>
                <a:ea typeface="Lato" panose="020F0502020204030203" pitchFamily="34" charset="0"/>
                <a:cs typeface="Lato" panose="020F0502020204030203" pitchFamily="34" charset="0"/>
              </a:rPr>
              <a:t>th</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  Global Forum on Gender Statistics in 2027. Countries were invited to express interest in hosting the Forum.</a:t>
            </a:r>
            <a:endParaRPr lang="en-US" sz="30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grpSp>
        <p:nvGrpSpPr>
          <p:cNvPr id="2" name="Group 17">
            <a:extLst>
              <a:ext uri="{FF2B5EF4-FFF2-40B4-BE49-F238E27FC236}">
                <a16:creationId xmlns:a16="http://schemas.microsoft.com/office/drawing/2014/main" id="{4D1006C8-8DC8-7F9A-4B07-BA7A107B818E}"/>
              </a:ext>
            </a:extLst>
          </p:cNvPr>
          <p:cNvGrpSpPr/>
          <p:nvPr/>
        </p:nvGrpSpPr>
        <p:grpSpPr>
          <a:xfrm>
            <a:off x="15849600" y="36513"/>
            <a:ext cx="2133600" cy="1021556"/>
            <a:chOff x="0" y="0"/>
            <a:chExt cx="6047034" cy="2670187"/>
          </a:xfrm>
        </p:grpSpPr>
        <p:sp>
          <p:nvSpPr>
            <p:cNvPr id="5" name="Freeform 18">
              <a:extLst>
                <a:ext uri="{FF2B5EF4-FFF2-40B4-BE49-F238E27FC236}">
                  <a16:creationId xmlns:a16="http://schemas.microsoft.com/office/drawing/2014/main" id="{DCC28F34-9340-3A40-4324-D0ABEA31CCB0}"/>
                </a:ext>
              </a:extLst>
            </p:cNvPr>
            <p:cNvSpPr/>
            <p:nvPr/>
          </p:nvSpPr>
          <p:spPr>
            <a:xfrm>
              <a:off x="2236360" y="943523"/>
              <a:ext cx="3810674" cy="795559"/>
            </a:xfrm>
            <a:custGeom>
              <a:avLst/>
              <a:gdLst/>
              <a:ahLst/>
              <a:cxnLst/>
              <a:rect l="l" t="t" r="r" b="b"/>
              <a:pathLst>
                <a:path w="3810674" h="795559">
                  <a:moveTo>
                    <a:pt x="0" y="0"/>
                  </a:moveTo>
                  <a:lnTo>
                    <a:pt x="3810674" y="0"/>
                  </a:lnTo>
                  <a:lnTo>
                    <a:pt x="3810674" y="795559"/>
                  </a:lnTo>
                  <a:lnTo>
                    <a:pt x="0" y="795559"/>
                  </a:lnTo>
                  <a:lnTo>
                    <a:pt x="0" y="0"/>
                  </a:lnTo>
                  <a:close/>
                </a:path>
              </a:pathLst>
            </a:custGeom>
            <a:blipFill>
              <a:blip r:embed="rId3"/>
              <a:stretch>
                <a:fillRect l="-69906" t="-164491" r="-26224" b="-182923"/>
              </a:stretch>
            </a:blipFill>
          </p:spPr>
          <p:txBody>
            <a:bodyPr/>
            <a:lstStyle/>
            <a:p>
              <a:endParaRPr lang="en-US"/>
            </a:p>
          </p:txBody>
        </p:sp>
        <p:sp>
          <p:nvSpPr>
            <p:cNvPr id="6" name="Freeform 19">
              <a:extLst>
                <a:ext uri="{FF2B5EF4-FFF2-40B4-BE49-F238E27FC236}">
                  <a16:creationId xmlns:a16="http://schemas.microsoft.com/office/drawing/2014/main" id="{13BEB83A-7182-4ADF-2FFF-C98141008CBF}"/>
                </a:ext>
              </a:extLst>
            </p:cNvPr>
            <p:cNvSpPr/>
            <p:nvPr/>
          </p:nvSpPr>
          <p:spPr>
            <a:xfrm>
              <a:off x="0" y="0"/>
              <a:ext cx="2236360" cy="2670187"/>
            </a:xfrm>
            <a:custGeom>
              <a:avLst/>
              <a:gdLst/>
              <a:ahLst/>
              <a:cxnLst/>
              <a:rect l="l" t="t" r="r" b="b"/>
              <a:pathLst>
                <a:path w="2236360" h="2670187">
                  <a:moveTo>
                    <a:pt x="0" y="0"/>
                  </a:moveTo>
                  <a:lnTo>
                    <a:pt x="2236360" y="0"/>
                  </a:lnTo>
                  <a:lnTo>
                    <a:pt x="2236360" y="2670187"/>
                  </a:lnTo>
                  <a:lnTo>
                    <a:pt x="0" y="2670187"/>
                  </a:lnTo>
                  <a:lnTo>
                    <a:pt x="0" y="0"/>
                  </a:lnTo>
                  <a:close/>
                </a:path>
              </a:pathLst>
            </a:custGeom>
            <a:blipFill>
              <a:blip r:embed="rId3"/>
              <a:stretch>
                <a:fillRect l="-23136" t="-14322" r="-216280" b="-21062"/>
              </a:stretch>
            </a:blipFill>
          </p:spPr>
          <p:txBody>
            <a:bodyPr/>
            <a:lstStyle/>
            <a:p>
              <a:endParaRPr lang="en-US"/>
            </a:p>
          </p:txBody>
        </p:sp>
      </p:grpSp>
      <p:sp>
        <p:nvSpPr>
          <p:cNvPr id="7" name="Slide Number Placeholder 6">
            <a:extLst>
              <a:ext uri="{FF2B5EF4-FFF2-40B4-BE49-F238E27FC236}">
                <a16:creationId xmlns:a16="http://schemas.microsoft.com/office/drawing/2014/main" id="{E137A9A1-4713-C1ED-B701-E3B317A55BB4}"/>
              </a:ext>
            </a:extLst>
          </p:cNvPr>
          <p:cNvSpPr>
            <a:spLocks noGrp="1"/>
          </p:cNvSpPr>
          <p:nvPr>
            <p:ph type="sldNum" sz="quarter" idx="12"/>
          </p:nvPr>
        </p:nvSpPr>
        <p:spPr/>
        <p:txBody>
          <a:bodyPr/>
          <a:lstStyle/>
          <a:p>
            <a:fld id="{06A4D788-7454-A849-95EF-E0A31EF5E4C8}" type="slidenum">
              <a:rPr lang="en-US" sz="2000" smtClean="0">
                <a:solidFill>
                  <a:schemeClr val="tx2"/>
                </a:solidFill>
                <a:latin typeface="Arial Black" panose="020B0A04020102020204" pitchFamily="34" charset="0"/>
              </a:rPr>
              <a:t>5</a:t>
            </a:fld>
            <a:endParaRPr lang="en-US" sz="2000" dirty="0">
              <a:solidFill>
                <a:schemeClr val="tx2"/>
              </a:solidFill>
              <a:latin typeface="Arial Black" panose="020B0A04020102020204" pitchFamily="34" charset="0"/>
            </a:endParaRPr>
          </a:p>
        </p:txBody>
      </p:sp>
      <p:sp>
        <p:nvSpPr>
          <p:cNvPr id="8" name="TextBox 7">
            <a:extLst>
              <a:ext uri="{FF2B5EF4-FFF2-40B4-BE49-F238E27FC236}">
                <a16:creationId xmlns:a16="http://schemas.microsoft.com/office/drawing/2014/main" id="{E477F5F2-816D-C46F-6AD1-A30EDEB56BBF}"/>
              </a:ext>
            </a:extLst>
          </p:cNvPr>
          <p:cNvSpPr txBox="1"/>
          <p:nvPr/>
        </p:nvSpPr>
        <p:spPr>
          <a:xfrm>
            <a:off x="304800" y="1302629"/>
            <a:ext cx="8305800" cy="84023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Capacity-building activities on </a:t>
            </a:r>
            <a:r>
              <a:rPr lang="en-US" sz="3600" b="1" dirty="0">
                <a:solidFill>
                  <a:srgbClr val="002060"/>
                </a:solidFill>
                <a:latin typeface="Lato" panose="020F0502020204030203" pitchFamily="34" charset="0"/>
                <a:ea typeface="Lato" panose="020F0502020204030203" pitchFamily="34" charset="0"/>
                <a:cs typeface="Lato" panose="020F0502020204030203" pitchFamily="34" charset="0"/>
              </a:rPr>
              <a:t>time use </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and gender statistics. </a:t>
            </a:r>
          </a:p>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Improve availability of </a:t>
            </a:r>
            <a:r>
              <a:rPr lang="en-US" sz="3600" b="1" dirty="0">
                <a:solidFill>
                  <a:srgbClr val="002060"/>
                </a:solidFill>
                <a:latin typeface="Lato" panose="020F0502020204030203" pitchFamily="34" charset="0"/>
                <a:ea typeface="Lato" panose="020F0502020204030203" pitchFamily="34" charset="0"/>
                <a:cs typeface="Lato" panose="020F0502020204030203" pitchFamily="34" charset="0"/>
              </a:rPr>
              <a:t>SDG indicator 5.4.1</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 - unpaid domestic and care work.</a:t>
            </a:r>
          </a:p>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Position broader </a:t>
            </a:r>
            <a:r>
              <a:rPr lang="en-US" sz="3600" b="1" dirty="0">
                <a:solidFill>
                  <a:srgbClr val="002060"/>
                </a:solidFill>
                <a:latin typeface="Lato" panose="020F0502020204030203" pitchFamily="34" charset="0"/>
                <a:ea typeface="Lato" panose="020F0502020204030203" pitchFamily="34" charset="0"/>
                <a:cs typeface="Lato" panose="020F0502020204030203" pitchFamily="34" charset="0"/>
              </a:rPr>
              <a:t>time-use data </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as fundamental to design, implement, and monitor GE policies.</a:t>
            </a:r>
          </a:p>
          <a:p>
            <a:pPr marL="571500" indent="-571500">
              <a:buFont typeface="Arial" panose="020B0604020202020204" pitchFamily="34" charset="0"/>
              <a:buChar char="•"/>
            </a:pPr>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Disseminate data related to </a:t>
            </a:r>
            <a:r>
              <a:rPr lang="en-US" sz="3600" b="1" dirty="0">
                <a:solidFill>
                  <a:srgbClr val="002060"/>
                </a:solidFill>
                <a:latin typeface="Lato" panose="020F0502020204030203" pitchFamily="34" charset="0"/>
                <a:ea typeface="Lato" panose="020F0502020204030203" pitchFamily="34" charset="0"/>
                <a:cs typeface="Lato" panose="020F0502020204030203" pitchFamily="34" charset="0"/>
              </a:rPr>
              <a:t>MSGI</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 through the global gender data hub and the UN Data platform.</a:t>
            </a:r>
          </a:p>
          <a:p>
            <a:pPr marL="571500" indent="-571500">
              <a:buFont typeface="Arial" panose="020B0604020202020204" pitchFamily="34" charset="0"/>
              <a:buChar char="•"/>
            </a:pPr>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Mainstream gender across </a:t>
            </a:r>
            <a:r>
              <a:rPr lang="en-US" sz="3600" b="1" dirty="0">
                <a:solidFill>
                  <a:srgbClr val="002060"/>
                </a:solidFill>
                <a:latin typeface="Lato" panose="020F0502020204030203" pitchFamily="34" charset="0"/>
                <a:ea typeface="Lato" panose="020F0502020204030203" pitchFamily="34" charset="0"/>
                <a:cs typeface="Lato" panose="020F0502020204030203" pitchFamily="34" charset="0"/>
              </a:rPr>
              <a:t>statistical domains</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a:t>
            </a:r>
          </a:p>
        </p:txBody>
      </p:sp>
      <p:sp>
        <p:nvSpPr>
          <p:cNvPr id="9" name="TextBox 8">
            <a:extLst>
              <a:ext uri="{FF2B5EF4-FFF2-40B4-BE49-F238E27FC236}">
                <a16:creationId xmlns:a16="http://schemas.microsoft.com/office/drawing/2014/main" id="{F16F1147-0D38-BCB6-888D-D403436948AF}"/>
              </a:ext>
            </a:extLst>
          </p:cNvPr>
          <p:cNvSpPr txBox="1"/>
          <p:nvPr/>
        </p:nvSpPr>
        <p:spPr>
          <a:xfrm>
            <a:off x="9305400" y="6712690"/>
            <a:ext cx="8305800" cy="2308324"/>
          </a:xfrm>
          <a:prstGeom prst="rect">
            <a:avLst/>
          </a:prstGeom>
          <a:noFill/>
        </p:spPr>
        <p:txBody>
          <a:bodyPr wrap="square">
            <a:spAutoFit/>
          </a:bodyPr>
          <a:lstStyle/>
          <a:p>
            <a:pPr marL="1028700" lvl="1" indent="-571500">
              <a:buFont typeface="Arial" panose="020B0604020202020204" pitchFamily="34" charset="0"/>
              <a:buChar char="•"/>
            </a:pPr>
            <a:r>
              <a:rPr lang="en-US" sz="3600" dirty="0">
                <a:solidFill>
                  <a:srgbClr val="C00000"/>
                </a:solidFill>
                <a:latin typeface="Lato" panose="020F0502020204030203" pitchFamily="34" charset="0"/>
                <a:ea typeface="Lato" panose="020F0502020204030203" pitchFamily="34" charset="0"/>
                <a:cs typeface="Lato" panose="020F0502020204030203" pitchFamily="34" charset="0"/>
              </a:rPr>
              <a:t>As resource constraints permit, is Africa </a:t>
            </a:r>
            <a:r>
              <a:rPr lang="en-US" sz="3600" dirty="0" err="1">
                <a:solidFill>
                  <a:srgbClr val="C00000"/>
                </a:solidFill>
                <a:latin typeface="Lato" panose="020F0502020204030203" pitchFamily="34" charset="0"/>
                <a:ea typeface="Lato" panose="020F0502020204030203" pitchFamily="34" charset="0"/>
                <a:cs typeface="Lato" panose="020F0502020204030203" pitchFamily="34" charset="0"/>
              </a:rPr>
              <a:t>alligned</a:t>
            </a:r>
            <a:r>
              <a:rPr lang="en-US" sz="3600" dirty="0">
                <a:solidFill>
                  <a:srgbClr val="C00000"/>
                </a:solidFill>
                <a:latin typeface="Lato" panose="020F0502020204030203" pitchFamily="34" charset="0"/>
                <a:ea typeface="Lato" panose="020F0502020204030203" pitchFamily="34" charset="0"/>
                <a:cs typeface="Lato" panose="020F0502020204030203" pitchFamily="34" charset="0"/>
              </a:rPr>
              <a:t>? </a:t>
            </a:r>
          </a:p>
          <a:p>
            <a:pPr marL="1028700" lvl="1" indent="-571500">
              <a:buFont typeface="Arial" panose="020B0604020202020204" pitchFamily="34" charset="0"/>
              <a:buChar char="•"/>
            </a:pPr>
            <a:endParaRPr lang="en-US" sz="3600" dirty="0">
              <a:solidFill>
                <a:srgbClr val="C00000"/>
              </a:solidFill>
              <a:latin typeface="Lato" panose="020F0502020204030203" pitchFamily="34" charset="0"/>
              <a:ea typeface="Lato" panose="020F0502020204030203" pitchFamily="34" charset="0"/>
              <a:cs typeface="Lato" panose="020F0502020204030203" pitchFamily="34" charset="0"/>
            </a:endParaRPr>
          </a:p>
          <a:p>
            <a:pPr marL="1028700" lvl="1" indent="-571500">
              <a:buFont typeface="Arial" panose="020B0604020202020204" pitchFamily="34" charset="0"/>
              <a:buChar char="•"/>
            </a:pPr>
            <a:r>
              <a:rPr lang="en-US" sz="3600" dirty="0">
                <a:solidFill>
                  <a:srgbClr val="C00000"/>
                </a:solidFill>
                <a:latin typeface="Lato" panose="020F0502020204030203" pitchFamily="34" charset="0"/>
                <a:ea typeface="Lato" panose="020F0502020204030203" pitchFamily="34" charset="0"/>
                <a:cs typeface="Lato" panose="020F0502020204030203" pitchFamily="34" charset="0"/>
              </a:rPr>
              <a:t>Does the APGS IV include these?</a:t>
            </a:r>
          </a:p>
        </p:txBody>
      </p:sp>
    </p:spTree>
    <p:extLst>
      <p:ext uri="{BB962C8B-B14F-4D97-AF65-F5344CB8AC3E}">
        <p14:creationId xmlns:p14="http://schemas.microsoft.com/office/powerpoint/2010/main" val="215127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B2C5F-1EC7-B757-F8D7-6C000B4EFA3A}"/>
            </a:ext>
          </a:extLst>
        </p:cNvPr>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id="{541A3080-78AF-6B88-1236-B7EEC3E5D591}"/>
              </a:ext>
            </a:extLst>
          </p:cNvPr>
          <p:cNvSpPr/>
          <p:nvPr/>
        </p:nvSpPr>
        <p:spPr>
          <a:xfrm>
            <a:off x="0" y="41417"/>
            <a:ext cx="18288000"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lgn="just"/>
            <a:r>
              <a:rPr lang="en-US" sz="4200" b="1" dirty="0">
                <a:latin typeface="Lato" panose="020F0502020204030203" pitchFamily="34" charset="77"/>
                <a:cs typeface="Arial" panose="020B0604020202020204" pitchFamily="34" charset="0"/>
              </a:rPr>
              <a:t>The Statistical Commission of Africa </a:t>
            </a:r>
          </a:p>
        </p:txBody>
      </p:sp>
      <p:sp>
        <p:nvSpPr>
          <p:cNvPr id="3" name="TextBox 2">
            <a:extLst>
              <a:ext uri="{FF2B5EF4-FFF2-40B4-BE49-F238E27FC236}">
                <a16:creationId xmlns:a16="http://schemas.microsoft.com/office/drawing/2014/main" id="{A1FAEF2D-51E0-89D4-E0DD-9A53623C57F2}"/>
              </a:ext>
            </a:extLst>
          </p:cNvPr>
          <p:cNvSpPr txBox="1"/>
          <p:nvPr/>
        </p:nvSpPr>
        <p:spPr>
          <a:xfrm>
            <a:off x="762000" y="1333500"/>
            <a:ext cx="17145000" cy="2862322"/>
          </a:xfrm>
          <a:prstGeom prst="rect">
            <a:avLst/>
          </a:prstGeom>
          <a:noFill/>
        </p:spPr>
        <p:txBody>
          <a:bodyPr wrap="square">
            <a:spAutoFit/>
          </a:bodyPr>
          <a:lstStyle/>
          <a:p>
            <a:pPr marL="571500" indent="-571500">
              <a:buFont typeface="Arial" panose="020B0604020202020204" pitchFamily="34" charset="0"/>
              <a:buChar char="•"/>
            </a:pPr>
            <a:r>
              <a:rPr lang="en-US" sz="3600" dirty="0">
                <a:solidFill>
                  <a:srgbClr val="002060"/>
                </a:solidFill>
                <a:latin typeface="Montserrat" panose="00000500000000000000" pitchFamily="2" charset="0"/>
                <a:ea typeface="Lato" panose="020F0502020204030203" pitchFamily="34" charset="0"/>
                <a:cs typeface="Lato" panose="020F0502020204030203" pitchFamily="34" charset="0"/>
              </a:rPr>
              <a:t>An intergovernmental entity established in 2007 at the Conference of African Ministers of Finance, Planning and Economic Development organized by ECA. </a:t>
            </a:r>
          </a:p>
          <a:p>
            <a:pPr marL="571500" indent="-571500">
              <a:buFont typeface="Arial" panose="020B0604020202020204" pitchFamily="34" charset="0"/>
              <a:buChar char="•"/>
            </a:pPr>
            <a:r>
              <a:rPr lang="en-US" sz="3600" dirty="0">
                <a:solidFill>
                  <a:srgbClr val="002060"/>
                </a:solidFill>
                <a:latin typeface="Montserrat" panose="00000500000000000000" pitchFamily="2" charset="0"/>
                <a:ea typeface="Lato" panose="020F0502020204030203" pitchFamily="34" charset="0"/>
                <a:cs typeface="Lato" panose="020F0502020204030203" pitchFamily="34" charset="0"/>
              </a:rPr>
              <a:t>Operates within the framework of the policies and procedures of the United Nations and is overseen by the </a:t>
            </a:r>
            <a:r>
              <a:rPr lang="en-US" sz="3600" dirty="0" err="1">
                <a:solidFill>
                  <a:srgbClr val="002060"/>
                </a:solidFill>
                <a:latin typeface="Montserrat" panose="00000500000000000000" pitchFamily="2" charset="0"/>
                <a:ea typeface="Lato" panose="020F0502020204030203" pitchFamily="34" charset="0"/>
                <a:cs typeface="Lato" panose="020F0502020204030203" pitchFamily="34" charset="0"/>
              </a:rPr>
              <a:t>CoM.</a:t>
            </a:r>
            <a:endParaRPr lang="en-US" sz="3600" dirty="0">
              <a:solidFill>
                <a:srgbClr val="002060"/>
              </a:solidFill>
              <a:latin typeface="Montserrat" panose="00000500000000000000" pitchFamily="2" charset="0"/>
              <a:ea typeface="Lato" panose="020F0502020204030203" pitchFamily="34" charset="0"/>
              <a:cs typeface="Lato" panose="020F0502020204030203" pitchFamily="34" charset="0"/>
            </a:endParaRPr>
          </a:p>
        </p:txBody>
      </p:sp>
      <p:grpSp>
        <p:nvGrpSpPr>
          <p:cNvPr id="2" name="Group 17">
            <a:extLst>
              <a:ext uri="{FF2B5EF4-FFF2-40B4-BE49-F238E27FC236}">
                <a16:creationId xmlns:a16="http://schemas.microsoft.com/office/drawing/2014/main" id="{412EE0F9-8145-42C4-ACA7-7CC6442D9F12}"/>
              </a:ext>
            </a:extLst>
          </p:cNvPr>
          <p:cNvGrpSpPr/>
          <p:nvPr/>
        </p:nvGrpSpPr>
        <p:grpSpPr>
          <a:xfrm>
            <a:off x="15849600" y="36513"/>
            <a:ext cx="2133600" cy="1021556"/>
            <a:chOff x="0" y="0"/>
            <a:chExt cx="6047034" cy="2670187"/>
          </a:xfrm>
        </p:grpSpPr>
        <p:sp>
          <p:nvSpPr>
            <p:cNvPr id="5" name="Freeform 18">
              <a:extLst>
                <a:ext uri="{FF2B5EF4-FFF2-40B4-BE49-F238E27FC236}">
                  <a16:creationId xmlns:a16="http://schemas.microsoft.com/office/drawing/2014/main" id="{583E7FA9-C343-6C5C-F073-0B51D23ACC32}"/>
                </a:ext>
              </a:extLst>
            </p:cNvPr>
            <p:cNvSpPr/>
            <p:nvPr/>
          </p:nvSpPr>
          <p:spPr>
            <a:xfrm>
              <a:off x="2236360" y="943523"/>
              <a:ext cx="3810674" cy="795559"/>
            </a:xfrm>
            <a:custGeom>
              <a:avLst/>
              <a:gdLst/>
              <a:ahLst/>
              <a:cxnLst/>
              <a:rect l="l" t="t" r="r" b="b"/>
              <a:pathLst>
                <a:path w="3810674" h="795559">
                  <a:moveTo>
                    <a:pt x="0" y="0"/>
                  </a:moveTo>
                  <a:lnTo>
                    <a:pt x="3810674" y="0"/>
                  </a:lnTo>
                  <a:lnTo>
                    <a:pt x="3810674" y="795559"/>
                  </a:lnTo>
                  <a:lnTo>
                    <a:pt x="0" y="795559"/>
                  </a:lnTo>
                  <a:lnTo>
                    <a:pt x="0" y="0"/>
                  </a:lnTo>
                  <a:close/>
                </a:path>
              </a:pathLst>
            </a:custGeom>
            <a:blipFill>
              <a:blip r:embed="rId3"/>
              <a:stretch>
                <a:fillRect l="-69906" t="-164491" r="-26224" b="-182923"/>
              </a:stretch>
            </a:blipFill>
          </p:spPr>
          <p:txBody>
            <a:bodyPr/>
            <a:lstStyle/>
            <a:p>
              <a:endParaRPr lang="en-US"/>
            </a:p>
          </p:txBody>
        </p:sp>
        <p:sp>
          <p:nvSpPr>
            <p:cNvPr id="6" name="Freeform 19">
              <a:extLst>
                <a:ext uri="{FF2B5EF4-FFF2-40B4-BE49-F238E27FC236}">
                  <a16:creationId xmlns:a16="http://schemas.microsoft.com/office/drawing/2014/main" id="{744AB2A5-C3E2-0CB5-C684-23EB6E639309}"/>
                </a:ext>
              </a:extLst>
            </p:cNvPr>
            <p:cNvSpPr/>
            <p:nvPr/>
          </p:nvSpPr>
          <p:spPr>
            <a:xfrm>
              <a:off x="0" y="0"/>
              <a:ext cx="2236360" cy="2670187"/>
            </a:xfrm>
            <a:custGeom>
              <a:avLst/>
              <a:gdLst/>
              <a:ahLst/>
              <a:cxnLst/>
              <a:rect l="l" t="t" r="r" b="b"/>
              <a:pathLst>
                <a:path w="2236360" h="2670187">
                  <a:moveTo>
                    <a:pt x="0" y="0"/>
                  </a:moveTo>
                  <a:lnTo>
                    <a:pt x="2236360" y="0"/>
                  </a:lnTo>
                  <a:lnTo>
                    <a:pt x="2236360" y="2670187"/>
                  </a:lnTo>
                  <a:lnTo>
                    <a:pt x="0" y="2670187"/>
                  </a:lnTo>
                  <a:lnTo>
                    <a:pt x="0" y="0"/>
                  </a:lnTo>
                  <a:close/>
                </a:path>
              </a:pathLst>
            </a:custGeom>
            <a:blipFill>
              <a:blip r:embed="rId3"/>
              <a:stretch>
                <a:fillRect l="-23136" t="-14322" r="-216280" b="-21062"/>
              </a:stretch>
            </a:blipFill>
          </p:spPr>
          <p:txBody>
            <a:bodyPr/>
            <a:lstStyle/>
            <a:p>
              <a:endParaRPr lang="en-US"/>
            </a:p>
          </p:txBody>
        </p:sp>
      </p:grpSp>
      <p:sp>
        <p:nvSpPr>
          <p:cNvPr id="7" name="Slide Number Placeholder 6">
            <a:extLst>
              <a:ext uri="{FF2B5EF4-FFF2-40B4-BE49-F238E27FC236}">
                <a16:creationId xmlns:a16="http://schemas.microsoft.com/office/drawing/2014/main" id="{2E07D03D-DF3D-3B51-89A9-09B0A19A1F73}"/>
              </a:ext>
            </a:extLst>
          </p:cNvPr>
          <p:cNvSpPr>
            <a:spLocks noGrp="1"/>
          </p:cNvSpPr>
          <p:nvPr>
            <p:ph type="sldNum" sz="quarter" idx="12"/>
          </p:nvPr>
        </p:nvSpPr>
        <p:spPr/>
        <p:txBody>
          <a:bodyPr/>
          <a:lstStyle/>
          <a:p>
            <a:fld id="{06A4D788-7454-A849-95EF-E0A31EF5E4C8}" type="slidenum">
              <a:rPr lang="en-US" sz="2000" smtClean="0">
                <a:solidFill>
                  <a:schemeClr val="tx2"/>
                </a:solidFill>
                <a:latin typeface="Arial Black" panose="020B0A04020102020204" pitchFamily="34" charset="0"/>
              </a:rPr>
              <a:t>6</a:t>
            </a:fld>
            <a:endParaRPr lang="en-US" sz="2000" dirty="0">
              <a:solidFill>
                <a:schemeClr val="tx2"/>
              </a:solidFill>
              <a:latin typeface="Arial Black" panose="020B0A04020102020204" pitchFamily="34" charset="0"/>
            </a:endParaRPr>
          </a:p>
        </p:txBody>
      </p:sp>
      <p:sp>
        <p:nvSpPr>
          <p:cNvPr id="8" name="TextBox 7">
            <a:extLst>
              <a:ext uri="{FF2B5EF4-FFF2-40B4-BE49-F238E27FC236}">
                <a16:creationId xmlns:a16="http://schemas.microsoft.com/office/drawing/2014/main" id="{EDCFE54F-2813-E512-6CC8-0B78B4721808}"/>
              </a:ext>
            </a:extLst>
          </p:cNvPr>
          <p:cNvSpPr txBox="1"/>
          <p:nvPr/>
        </p:nvSpPr>
        <p:spPr>
          <a:xfrm>
            <a:off x="571500" y="4533900"/>
            <a:ext cx="17145000" cy="501675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UG" sz="3200" dirty="0">
              <a:latin typeface="Montserrat" panose="00000500000000000000" pitchFamily="2" charset="0"/>
            </a:endParaRPr>
          </a:p>
          <a:p>
            <a:pPr algn="ctr"/>
            <a:r>
              <a:rPr lang="en-US" sz="3200" b="1" dirty="0">
                <a:latin typeface="Montserrat" panose="00000500000000000000" pitchFamily="2" charset="0"/>
              </a:rPr>
              <a:t>Tenth session of the Statistical Commission for Africa </a:t>
            </a:r>
            <a:endParaRPr lang="en-US" sz="3200" dirty="0">
              <a:latin typeface="Montserrat" panose="00000500000000000000" pitchFamily="2" charset="0"/>
            </a:endParaRPr>
          </a:p>
          <a:p>
            <a:pPr algn="ctr"/>
            <a:r>
              <a:rPr lang="de-DE" sz="3200" b="1" dirty="0">
                <a:latin typeface="Montserrat" panose="00000500000000000000" pitchFamily="2" charset="0"/>
              </a:rPr>
              <a:t>19–23 October 2026 </a:t>
            </a:r>
            <a:endParaRPr lang="de-DE" sz="3200" dirty="0">
              <a:latin typeface="Montserrat" panose="00000500000000000000" pitchFamily="2" charset="0"/>
            </a:endParaRPr>
          </a:p>
          <a:p>
            <a:pPr algn="ctr"/>
            <a:r>
              <a:rPr lang="de-DE" sz="3200" b="1" dirty="0">
                <a:latin typeface="Montserrat" panose="00000500000000000000" pitchFamily="2" charset="0"/>
              </a:rPr>
              <a:t>Addis Ababa, Ethiopia </a:t>
            </a:r>
            <a:endParaRPr lang="de-DE" sz="3200" dirty="0">
              <a:latin typeface="Montserrat" panose="00000500000000000000" pitchFamily="2" charset="0"/>
            </a:endParaRPr>
          </a:p>
          <a:p>
            <a:pPr algn="ctr"/>
            <a:endParaRPr lang="de-DE" sz="3200" dirty="0">
              <a:latin typeface="Montserrat" panose="00000500000000000000" pitchFamily="2" charset="0"/>
            </a:endParaRPr>
          </a:p>
          <a:p>
            <a:pPr algn="ctr"/>
            <a:endParaRPr lang="de-DE" sz="3200" dirty="0">
              <a:latin typeface="Montserrat" panose="00000500000000000000" pitchFamily="2" charset="0"/>
            </a:endParaRPr>
          </a:p>
          <a:p>
            <a:pPr algn="ctr"/>
            <a:r>
              <a:rPr lang="de-DE" sz="3200" dirty="0">
                <a:latin typeface="Montserrat" panose="00000500000000000000" pitchFamily="2" charset="0"/>
              </a:rPr>
              <a:t>Theme: </a:t>
            </a:r>
          </a:p>
          <a:p>
            <a:pPr algn="ctr"/>
            <a:endParaRPr lang="de-DE" sz="3200" dirty="0">
              <a:latin typeface="Montserrat" panose="00000500000000000000" pitchFamily="2" charset="0"/>
            </a:endParaRPr>
          </a:p>
          <a:p>
            <a:pPr algn="ctr"/>
            <a:r>
              <a:rPr lang="en-US" sz="3200" b="1" dirty="0">
                <a:latin typeface="Montserrat" panose="00000500000000000000" pitchFamily="2" charset="0"/>
              </a:rPr>
              <a:t>“Unleashing the value of data in Africa: making official statistics a true mirror of the continent</a:t>
            </a:r>
            <a:r>
              <a:rPr lang="en-US" sz="3200" dirty="0">
                <a:latin typeface="Montserrat" panose="00000500000000000000" pitchFamily="2" charset="0"/>
              </a:rPr>
              <a:t>” </a:t>
            </a:r>
            <a:endParaRPr lang="en-US" sz="5400" dirty="0">
              <a:solidFill>
                <a:srgbClr val="002060"/>
              </a:solidFill>
              <a:latin typeface="Montserrat" panose="00000500000000000000" pitchFamily="2"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9048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87230-69F9-2355-4E5F-51407C53211B}"/>
            </a:ext>
          </a:extLst>
        </p:cNvPr>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id="{43BC5E5D-D10E-4FE0-EB6F-6B55220694ED}"/>
              </a:ext>
            </a:extLst>
          </p:cNvPr>
          <p:cNvSpPr/>
          <p:nvPr/>
        </p:nvSpPr>
        <p:spPr>
          <a:xfrm>
            <a:off x="0" y="41417"/>
            <a:ext cx="18288000"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lgn="just"/>
            <a:r>
              <a:rPr lang="en-US" sz="4200" b="1" dirty="0">
                <a:latin typeface="Lato" panose="020F0502020204030203" pitchFamily="34" charset="77"/>
                <a:cs typeface="Arial" panose="020B0604020202020204" pitchFamily="34" charset="0"/>
              </a:rPr>
              <a:t>Report to 10</a:t>
            </a:r>
            <a:r>
              <a:rPr lang="en-US" sz="4200" b="1" baseline="30000" dirty="0">
                <a:latin typeface="Lato" panose="020F0502020204030203" pitchFamily="34" charset="77"/>
                <a:cs typeface="Arial" panose="020B0604020202020204" pitchFamily="34" charset="0"/>
              </a:rPr>
              <a:t>th</a:t>
            </a:r>
            <a:r>
              <a:rPr lang="en-US" sz="4200" b="1" dirty="0">
                <a:latin typeface="Lato" panose="020F0502020204030203" pitchFamily="34" charset="77"/>
                <a:cs typeface="Arial" panose="020B0604020202020204" pitchFamily="34" charset="0"/>
              </a:rPr>
              <a:t> </a:t>
            </a:r>
            <a:r>
              <a:rPr lang="en-US" sz="4200" b="1" dirty="0" err="1">
                <a:latin typeface="Lato" panose="020F0502020204030203" pitchFamily="34" charset="77"/>
                <a:cs typeface="Arial" panose="020B0604020202020204" pitchFamily="34" charset="0"/>
              </a:rPr>
              <a:t>StatCom</a:t>
            </a:r>
            <a:r>
              <a:rPr lang="en-US" sz="4200" b="1" dirty="0">
                <a:latin typeface="Lato" panose="020F0502020204030203" pitchFamily="34" charset="77"/>
                <a:cs typeface="Arial" panose="020B0604020202020204" pitchFamily="34" charset="0"/>
              </a:rPr>
              <a:t> Africa </a:t>
            </a:r>
          </a:p>
        </p:txBody>
      </p:sp>
      <p:sp>
        <p:nvSpPr>
          <p:cNvPr id="3" name="TextBox 2">
            <a:extLst>
              <a:ext uri="{FF2B5EF4-FFF2-40B4-BE49-F238E27FC236}">
                <a16:creationId xmlns:a16="http://schemas.microsoft.com/office/drawing/2014/main" id="{8175B48C-EFA7-E384-4741-4352708FBFEF}"/>
              </a:ext>
            </a:extLst>
          </p:cNvPr>
          <p:cNvSpPr txBox="1"/>
          <p:nvPr/>
        </p:nvSpPr>
        <p:spPr>
          <a:xfrm>
            <a:off x="231443" y="1333500"/>
            <a:ext cx="17825114" cy="7848302"/>
          </a:xfrm>
          <a:prstGeom prst="rect">
            <a:avLst/>
          </a:prstGeom>
          <a:noFill/>
        </p:spPr>
        <p:txBody>
          <a:bodyPr wrap="square">
            <a:spAutoFit/>
          </a:bodyPr>
          <a:lstStyle/>
          <a:p>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Summary of activities undertaken by the member institutions of the APGS of the </a:t>
            </a:r>
            <a:r>
              <a:rPr lang="en-US" sz="3600" dirty="0" err="1">
                <a:solidFill>
                  <a:srgbClr val="002060"/>
                </a:solidFill>
                <a:latin typeface="Lato" panose="020F0502020204030203" pitchFamily="34" charset="0"/>
                <a:ea typeface="Lato" panose="020F0502020204030203" pitchFamily="34" charset="0"/>
                <a:cs typeface="Lato" panose="020F0502020204030203" pitchFamily="34" charset="0"/>
              </a:rPr>
              <a:t>StatCom</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 Africa between October 2024 and October 2026.</a:t>
            </a:r>
          </a:p>
          <a:p>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r>
              <a:rPr lang="en-US" sz="3600" b="1" dirty="0">
                <a:solidFill>
                  <a:srgbClr val="002060"/>
                </a:solidFill>
                <a:latin typeface="Lato" panose="020F0502020204030203" pitchFamily="34" charset="0"/>
                <a:ea typeface="Lato" panose="020F0502020204030203" pitchFamily="34" charset="0"/>
                <a:cs typeface="Lato" panose="020F0502020204030203" pitchFamily="34" charset="0"/>
              </a:rPr>
              <a:t>A. Regional partnerships and coordination </a:t>
            </a:r>
          </a:p>
          <a:p>
            <a:pPr marL="571500" indent="-571500">
              <a:buFont typeface="Arial" panose="020B0604020202020204" pitchFamily="34" charset="0"/>
              <a:buChar cha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Re-constituted membership of the Bureau of the </a:t>
            </a:r>
            <a:r>
              <a:rPr lang="en-US" sz="3600" dirty="0" err="1">
                <a:solidFill>
                  <a:srgbClr val="002060"/>
                </a:solidFill>
                <a:latin typeface="Lato" panose="020F0502020204030203" pitchFamily="34" charset="0"/>
                <a:ea typeface="Lato" panose="020F0502020204030203" pitchFamily="34" charset="0"/>
                <a:cs typeface="Lato" panose="020F0502020204030203" pitchFamily="34" charset="0"/>
              </a:rPr>
              <a:t>AGGeS</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 as a subgroup of the AUC Specialized Technical Group 8, adopted workplan for the years 2025 and 2026. </a:t>
            </a:r>
          </a:p>
          <a:p>
            <a:pPr marL="571500" indent="-571500">
              <a:buFont typeface="Arial" panose="020B0604020202020204" pitchFamily="34" charset="0"/>
              <a:buChar char="•"/>
            </a:pPr>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742950" indent="-742950">
              <a:buAutoNum type="alphaUcPeriod" startAt="2"/>
            </a:pPr>
            <a:r>
              <a:rPr lang="en-US" sz="3600" b="1" dirty="0">
                <a:solidFill>
                  <a:srgbClr val="002060"/>
                </a:solidFill>
                <a:latin typeface="Lato" panose="020F0502020204030203" pitchFamily="34" charset="0"/>
                <a:ea typeface="Lato" panose="020F0502020204030203" pitchFamily="34" charset="0"/>
                <a:cs typeface="Lato" panose="020F0502020204030203" pitchFamily="34" charset="0"/>
              </a:rPr>
              <a:t>Capacity-building and research</a:t>
            </a:r>
          </a:p>
          <a:p>
            <a:pPr marL="742950" indent="-742950">
              <a:buAutoNum type="alphaUcPeriod" startAt="2"/>
            </a:pPr>
            <a:endParaRPr lang="en-US" sz="3600" b="1"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742950" indent="-742950">
              <a:buAutoNum type="alphaUcPeriod" startAt="2"/>
            </a:pPr>
            <a:r>
              <a:rPr lang="en-US" sz="3600" b="1" dirty="0">
                <a:solidFill>
                  <a:srgbClr val="002060"/>
                </a:solidFill>
                <a:latin typeface="Lato" panose="020F0502020204030203" pitchFamily="34" charset="0"/>
                <a:ea typeface="Lato" panose="020F0502020204030203" pitchFamily="34" charset="0"/>
                <a:cs typeface="Lato" panose="020F0502020204030203" pitchFamily="34" charset="0"/>
              </a:rPr>
              <a:t>Reporting, storage and dissemination</a:t>
            </a:r>
          </a:p>
          <a:p>
            <a:pPr marL="742950" indent="-742950">
              <a:buAutoNum type="alphaUcPeriod" startAt="2"/>
            </a:pPr>
            <a:endParaRPr lang="en-US" sz="3600" b="1"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742950" indent="-742950">
              <a:buFontTx/>
              <a:buAutoNum type="alphaUcPeriod" startAt="2"/>
            </a:pPr>
            <a:r>
              <a:rPr lang="en-US" sz="3600" b="1" dirty="0">
                <a:solidFill>
                  <a:srgbClr val="002060"/>
                </a:solidFill>
                <a:latin typeface="Lato" panose="020F0502020204030203" pitchFamily="34" charset="0"/>
                <a:ea typeface="Lato" panose="020F0502020204030203" pitchFamily="34" charset="0"/>
                <a:cs typeface="Lato" panose="020F0502020204030203" pitchFamily="34" charset="0"/>
              </a:rPr>
              <a:t>Advocacy</a:t>
            </a:r>
          </a:p>
          <a:p>
            <a:endParaRPr lang="en-US" sz="3600" b="1"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742950" indent="-742950">
              <a:buAutoNum type="alphaUcPeriod" startAt="2"/>
            </a:pPr>
            <a:endParaRPr lang="en-US" sz="3600" b="1"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grpSp>
        <p:nvGrpSpPr>
          <p:cNvPr id="2" name="Group 17">
            <a:extLst>
              <a:ext uri="{FF2B5EF4-FFF2-40B4-BE49-F238E27FC236}">
                <a16:creationId xmlns:a16="http://schemas.microsoft.com/office/drawing/2014/main" id="{222325E5-D9EB-C9A5-A7F0-AB633ACD88BA}"/>
              </a:ext>
            </a:extLst>
          </p:cNvPr>
          <p:cNvGrpSpPr/>
          <p:nvPr/>
        </p:nvGrpSpPr>
        <p:grpSpPr>
          <a:xfrm>
            <a:off x="15849600" y="36513"/>
            <a:ext cx="2133600" cy="1021556"/>
            <a:chOff x="0" y="0"/>
            <a:chExt cx="6047034" cy="2670187"/>
          </a:xfrm>
        </p:grpSpPr>
        <p:sp>
          <p:nvSpPr>
            <p:cNvPr id="5" name="Freeform 18">
              <a:extLst>
                <a:ext uri="{FF2B5EF4-FFF2-40B4-BE49-F238E27FC236}">
                  <a16:creationId xmlns:a16="http://schemas.microsoft.com/office/drawing/2014/main" id="{B0FF1AED-1DD7-4A96-DE51-DD5E5069A4F3}"/>
                </a:ext>
              </a:extLst>
            </p:cNvPr>
            <p:cNvSpPr/>
            <p:nvPr/>
          </p:nvSpPr>
          <p:spPr>
            <a:xfrm>
              <a:off x="2236360" y="943523"/>
              <a:ext cx="3810674" cy="795559"/>
            </a:xfrm>
            <a:custGeom>
              <a:avLst/>
              <a:gdLst/>
              <a:ahLst/>
              <a:cxnLst/>
              <a:rect l="l" t="t" r="r" b="b"/>
              <a:pathLst>
                <a:path w="3810674" h="795559">
                  <a:moveTo>
                    <a:pt x="0" y="0"/>
                  </a:moveTo>
                  <a:lnTo>
                    <a:pt x="3810674" y="0"/>
                  </a:lnTo>
                  <a:lnTo>
                    <a:pt x="3810674" y="795559"/>
                  </a:lnTo>
                  <a:lnTo>
                    <a:pt x="0" y="795559"/>
                  </a:lnTo>
                  <a:lnTo>
                    <a:pt x="0" y="0"/>
                  </a:lnTo>
                  <a:close/>
                </a:path>
              </a:pathLst>
            </a:custGeom>
            <a:blipFill>
              <a:blip r:embed="rId3"/>
              <a:stretch>
                <a:fillRect l="-69906" t="-164491" r="-26224" b="-182923"/>
              </a:stretch>
            </a:blipFill>
          </p:spPr>
          <p:txBody>
            <a:bodyPr/>
            <a:lstStyle/>
            <a:p>
              <a:endParaRPr lang="en-US"/>
            </a:p>
          </p:txBody>
        </p:sp>
        <p:sp>
          <p:nvSpPr>
            <p:cNvPr id="6" name="Freeform 19">
              <a:extLst>
                <a:ext uri="{FF2B5EF4-FFF2-40B4-BE49-F238E27FC236}">
                  <a16:creationId xmlns:a16="http://schemas.microsoft.com/office/drawing/2014/main" id="{64891BA8-D6D6-4775-5DBA-3671AAC0453F}"/>
                </a:ext>
              </a:extLst>
            </p:cNvPr>
            <p:cNvSpPr/>
            <p:nvPr/>
          </p:nvSpPr>
          <p:spPr>
            <a:xfrm>
              <a:off x="0" y="0"/>
              <a:ext cx="2236360" cy="2670187"/>
            </a:xfrm>
            <a:custGeom>
              <a:avLst/>
              <a:gdLst/>
              <a:ahLst/>
              <a:cxnLst/>
              <a:rect l="l" t="t" r="r" b="b"/>
              <a:pathLst>
                <a:path w="2236360" h="2670187">
                  <a:moveTo>
                    <a:pt x="0" y="0"/>
                  </a:moveTo>
                  <a:lnTo>
                    <a:pt x="2236360" y="0"/>
                  </a:lnTo>
                  <a:lnTo>
                    <a:pt x="2236360" y="2670187"/>
                  </a:lnTo>
                  <a:lnTo>
                    <a:pt x="0" y="2670187"/>
                  </a:lnTo>
                  <a:lnTo>
                    <a:pt x="0" y="0"/>
                  </a:lnTo>
                  <a:close/>
                </a:path>
              </a:pathLst>
            </a:custGeom>
            <a:blipFill>
              <a:blip r:embed="rId3"/>
              <a:stretch>
                <a:fillRect l="-23136" t="-14322" r="-216280" b="-21062"/>
              </a:stretch>
            </a:blipFill>
          </p:spPr>
          <p:txBody>
            <a:bodyPr/>
            <a:lstStyle/>
            <a:p>
              <a:endParaRPr lang="en-US"/>
            </a:p>
          </p:txBody>
        </p:sp>
      </p:grpSp>
      <p:sp>
        <p:nvSpPr>
          <p:cNvPr id="7" name="Slide Number Placeholder 6">
            <a:extLst>
              <a:ext uri="{FF2B5EF4-FFF2-40B4-BE49-F238E27FC236}">
                <a16:creationId xmlns:a16="http://schemas.microsoft.com/office/drawing/2014/main" id="{D549BA58-A8BE-4408-A420-CA9E74243A8D}"/>
              </a:ext>
            </a:extLst>
          </p:cNvPr>
          <p:cNvSpPr>
            <a:spLocks noGrp="1"/>
          </p:cNvSpPr>
          <p:nvPr>
            <p:ph type="sldNum" sz="quarter" idx="12"/>
          </p:nvPr>
        </p:nvSpPr>
        <p:spPr/>
        <p:txBody>
          <a:bodyPr/>
          <a:lstStyle/>
          <a:p>
            <a:fld id="{06A4D788-7454-A849-95EF-E0A31EF5E4C8}" type="slidenum">
              <a:rPr lang="en-US" sz="2000" smtClean="0">
                <a:solidFill>
                  <a:schemeClr val="tx2"/>
                </a:solidFill>
                <a:latin typeface="Arial Black" panose="020B0A04020102020204" pitchFamily="34" charset="0"/>
              </a:rPr>
              <a:t>7</a:t>
            </a:fld>
            <a:endParaRPr lang="en-US"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3100910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B903B-054A-B359-1EF9-CE7DBD1DAC44}"/>
            </a:ext>
          </a:extLst>
        </p:cNvPr>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id="{395CF48F-63AF-6D67-7B40-96C1841FA02E}"/>
              </a:ext>
            </a:extLst>
          </p:cNvPr>
          <p:cNvSpPr/>
          <p:nvPr/>
        </p:nvSpPr>
        <p:spPr>
          <a:xfrm>
            <a:off x="0" y="41417"/>
            <a:ext cx="18288000" cy="1021556"/>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137160" bIns="137160" rtlCol="0" anchor="ctr">
            <a:spAutoFit/>
          </a:bodyPr>
          <a:lstStyle/>
          <a:p>
            <a:pPr marL="535782" algn="just"/>
            <a:r>
              <a:rPr lang="en-US" sz="4200" b="1" dirty="0">
                <a:latin typeface="Lato" panose="020F0502020204030203" pitchFamily="34" charset="77"/>
                <a:cs typeface="Arial" panose="020B0604020202020204" pitchFamily="34" charset="0"/>
              </a:rPr>
              <a:t>The Commission is requested:</a:t>
            </a:r>
          </a:p>
        </p:txBody>
      </p:sp>
      <p:sp>
        <p:nvSpPr>
          <p:cNvPr id="3" name="TextBox 2">
            <a:extLst>
              <a:ext uri="{FF2B5EF4-FFF2-40B4-BE49-F238E27FC236}">
                <a16:creationId xmlns:a16="http://schemas.microsoft.com/office/drawing/2014/main" id="{C1509B79-93E7-2B20-D5D0-A107948B0510}"/>
              </a:ext>
            </a:extLst>
          </p:cNvPr>
          <p:cNvSpPr txBox="1"/>
          <p:nvPr/>
        </p:nvSpPr>
        <p:spPr>
          <a:xfrm>
            <a:off x="231443" y="1080577"/>
            <a:ext cx="17825114" cy="5632311"/>
          </a:xfrm>
          <a:prstGeom prst="rect">
            <a:avLst/>
          </a:prstGeom>
          <a:noFill/>
        </p:spPr>
        <p:txBody>
          <a:bodyPr wrap="square">
            <a:spAutoFit/>
          </a:bodyPr>
          <a:lstStyle/>
          <a:p>
            <a:pPr marL="742950" indent="-742950">
              <a:buFont typeface="+mj-lt"/>
              <a:buAutoNum type="alphaLcParen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To take note of the continuing work on the production and use of gender statistics on the continent and to support activities of the APGS;</a:t>
            </a:r>
          </a:p>
          <a:p>
            <a:pPr marL="742950" indent="-742950">
              <a:buFont typeface="+mj-lt"/>
              <a:buAutoNum type="alphaLcParenR"/>
            </a:pPr>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742950" indent="-742950">
              <a:buFont typeface="+mj-lt"/>
              <a:buAutoNum type="alphaLcParenR"/>
            </a:pP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To endorse the strategic plan of the APGS IV for 2027-2031 of the </a:t>
            </a:r>
            <a:r>
              <a:rPr lang="en-US" sz="3600" dirty="0" err="1">
                <a:solidFill>
                  <a:srgbClr val="002060"/>
                </a:solidFill>
                <a:latin typeface="Lato" panose="020F0502020204030203" pitchFamily="34" charset="0"/>
                <a:ea typeface="Lato" panose="020F0502020204030203" pitchFamily="34" charset="0"/>
                <a:cs typeface="Lato" panose="020F0502020204030203" pitchFamily="34" charset="0"/>
              </a:rPr>
              <a:t>AGGeS</a:t>
            </a:r>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a:t>
            </a:r>
          </a:p>
          <a:p>
            <a:pPr marL="742950" indent="-742950">
              <a:buFont typeface="+mj-lt"/>
              <a:buAutoNum type="alphaLcParenR"/>
            </a:pPr>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742950" indent="-742950">
              <a:buFont typeface="+mj-lt"/>
              <a:buAutoNum type="alphaLcParenR"/>
            </a:pPr>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r>
              <a:rPr lang="en-US" sz="3600" dirty="0">
                <a:solidFill>
                  <a:srgbClr val="002060"/>
                </a:solidFill>
                <a:latin typeface="Lato" panose="020F0502020204030203" pitchFamily="34" charset="0"/>
                <a:ea typeface="Lato" panose="020F0502020204030203" pitchFamily="34" charset="0"/>
                <a:cs typeface="Lato" panose="020F0502020204030203" pitchFamily="34" charset="0"/>
              </a:rPr>
              <a:t>Partner contributions</a:t>
            </a:r>
          </a:p>
          <a:p>
            <a:pPr marL="742950" indent="-742950">
              <a:buFont typeface="+mj-lt"/>
              <a:buAutoNum type="alphaLcParenR"/>
            </a:pPr>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742950" indent="-742950">
              <a:buFont typeface="+mj-lt"/>
              <a:buAutoNum type="alphaLcParenR"/>
            </a:pPr>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742950" indent="-742950">
              <a:buFont typeface="+mj-lt"/>
              <a:buAutoNum type="alphaLcParenR"/>
            </a:pPr>
            <a:endParaRPr lang="en-US" sz="3600" dirty="0">
              <a:solidFill>
                <a:srgbClr val="002060"/>
              </a:solidFill>
              <a:latin typeface="Lato" panose="020F0502020204030203" pitchFamily="34" charset="0"/>
              <a:ea typeface="Lato" panose="020F0502020204030203" pitchFamily="34" charset="0"/>
              <a:cs typeface="Lato" panose="020F0502020204030203" pitchFamily="34" charset="0"/>
            </a:endParaRPr>
          </a:p>
        </p:txBody>
      </p:sp>
      <p:grpSp>
        <p:nvGrpSpPr>
          <p:cNvPr id="2" name="Group 17">
            <a:extLst>
              <a:ext uri="{FF2B5EF4-FFF2-40B4-BE49-F238E27FC236}">
                <a16:creationId xmlns:a16="http://schemas.microsoft.com/office/drawing/2014/main" id="{F69EE953-35AF-D3F1-BF54-CE270190C317}"/>
              </a:ext>
            </a:extLst>
          </p:cNvPr>
          <p:cNvGrpSpPr/>
          <p:nvPr/>
        </p:nvGrpSpPr>
        <p:grpSpPr>
          <a:xfrm>
            <a:off x="15849600" y="36513"/>
            <a:ext cx="2133600" cy="1021556"/>
            <a:chOff x="0" y="0"/>
            <a:chExt cx="6047034" cy="2670187"/>
          </a:xfrm>
        </p:grpSpPr>
        <p:sp>
          <p:nvSpPr>
            <p:cNvPr id="5" name="Freeform 18">
              <a:extLst>
                <a:ext uri="{FF2B5EF4-FFF2-40B4-BE49-F238E27FC236}">
                  <a16:creationId xmlns:a16="http://schemas.microsoft.com/office/drawing/2014/main" id="{FDE1B2F8-EA69-A5AE-2F18-5FD44B582DC5}"/>
                </a:ext>
              </a:extLst>
            </p:cNvPr>
            <p:cNvSpPr/>
            <p:nvPr/>
          </p:nvSpPr>
          <p:spPr>
            <a:xfrm>
              <a:off x="2236360" y="943523"/>
              <a:ext cx="3810674" cy="795559"/>
            </a:xfrm>
            <a:custGeom>
              <a:avLst/>
              <a:gdLst/>
              <a:ahLst/>
              <a:cxnLst/>
              <a:rect l="l" t="t" r="r" b="b"/>
              <a:pathLst>
                <a:path w="3810674" h="795559">
                  <a:moveTo>
                    <a:pt x="0" y="0"/>
                  </a:moveTo>
                  <a:lnTo>
                    <a:pt x="3810674" y="0"/>
                  </a:lnTo>
                  <a:lnTo>
                    <a:pt x="3810674" y="795559"/>
                  </a:lnTo>
                  <a:lnTo>
                    <a:pt x="0" y="795559"/>
                  </a:lnTo>
                  <a:lnTo>
                    <a:pt x="0" y="0"/>
                  </a:lnTo>
                  <a:close/>
                </a:path>
              </a:pathLst>
            </a:custGeom>
            <a:blipFill>
              <a:blip r:embed="rId3"/>
              <a:stretch>
                <a:fillRect l="-69906" t="-164491" r="-26224" b="-182923"/>
              </a:stretch>
            </a:blipFill>
          </p:spPr>
          <p:txBody>
            <a:bodyPr/>
            <a:lstStyle/>
            <a:p>
              <a:endParaRPr lang="en-US"/>
            </a:p>
          </p:txBody>
        </p:sp>
        <p:sp>
          <p:nvSpPr>
            <p:cNvPr id="6" name="Freeform 19">
              <a:extLst>
                <a:ext uri="{FF2B5EF4-FFF2-40B4-BE49-F238E27FC236}">
                  <a16:creationId xmlns:a16="http://schemas.microsoft.com/office/drawing/2014/main" id="{A556A189-AADE-CD93-A0C5-CED18D9FBB8C}"/>
                </a:ext>
              </a:extLst>
            </p:cNvPr>
            <p:cNvSpPr/>
            <p:nvPr/>
          </p:nvSpPr>
          <p:spPr>
            <a:xfrm>
              <a:off x="0" y="0"/>
              <a:ext cx="2236360" cy="2670187"/>
            </a:xfrm>
            <a:custGeom>
              <a:avLst/>
              <a:gdLst/>
              <a:ahLst/>
              <a:cxnLst/>
              <a:rect l="l" t="t" r="r" b="b"/>
              <a:pathLst>
                <a:path w="2236360" h="2670187">
                  <a:moveTo>
                    <a:pt x="0" y="0"/>
                  </a:moveTo>
                  <a:lnTo>
                    <a:pt x="2236360" y="0"/>
                  </a:lnTo>
                  <a:lnTo>
                    <a:pt x="2236360" y="2670187"/>
                  </a:lnTo>
                  <a:lnTo>
                    <a:pt x="0" y="2670187"/>
                  </a:lnTo>
                  <a:lnTo>
                    <a:pt x="0" y="0"/>
                  </a:lnTo>
                  <a:close/>
                </a:path>
              </a:pathLst>
            </a:custGeom>
            <a:blipFill>
              <a:blip r:embed="rId3"/>
              <a:stretch>
                <a:fillRect l="-23136" t="-14322" r="-216280" b="-21062"/>
              </a:stretch>
            </a:blipFill>
          </p:spPr>
          <p:txBody>
            <a:bodyPr/>
            <a:lstStyle/>
            <a:p>
              <a:endParaRPr lang="en-US"/>
            </a:p>
          </p:txBody>
        </p:sp>
      </p:grpSp>
      <p:sp>
        <p:nvSpPr>
          <p:cNvPr id="7" name="Slide Number Placeholder 6">
            <a:extLst>
              <a:ext uri="{FF2B5EF4-FFF2-40B4-BE49-F238E27FC236}">
                <a16:creationId xmlns:a16="http://schemas.microsoft.com/office/drawing/2014/main" id="{1041C5AD-474C-2A80-D4E5-DAB443B6F9DD}"/>
              </a:ext>
            </a:extLst>
          </p:cNvPr>
          <p:cNvSpPr>
            <a:spLocks noGrp="1"/>
          </p:cNvSpPr>
          <p:nvPr>
            <p:ph type="sldNum" sz="quarter" idx="12"/>
          </p:nvPr>
        </p:nvSpPr>
        <p:spPr/>
        <p:txBody>
          <a:bodyPr/>
          <a:lstStyle/>
          <a:p>
            <a:fld id="{06A4D788-7454-A849-95EF-E0A31EF5E4C8}" type="slidenum">
              <a:rPr lang="en-US" sz="2000" smtClean="0">
                <a:solidFill>
                  <a:schemeClr val="tx2"/>
                </a:solidFill>
                <a:latin typeface="Arial Black" panose="020B0A04020102020204" pitchFamily="34" charset="0"/>
              </a:rPr>
              <a:t>8</a:t>
            </a:fld>
            <a:endParaRPr lang="en-US" sz="20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1240437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2000"/>
            </a:blip>
            <a:stretch>
              <a:fillRect l="-10157" t="-29561" r="-53262" b="-73986"/>
            </a:stretch>
          </a:blipFill>
        </p:spPr>
        <p:txBody>
          <a:bodyPr/>
          <a:lstStyle/>
          <a:p>
            <a:endParaRPr lang="en-US"/>
          </a:p>
        </p:txBody>
      </p:sp>
      <p:grpSp>
        <p:nvGrpSpPr>
          <p:cNvPr id="3" name="Group 3"/>
          <p:cNvGrpSpPr/>
          <p:nvPr/>
        </p:nvGrpSpPr>
        <p:grpSpPr>
          <a:xfrm>
            <a:off x="1612897" y="5907300"/>
            <a:ext cx="15062197" cy="3025397"/>
            <a:chOff x="0" y="0"/>
            <a:chExt cx="20082929" cy="4033863"/>
          </a:xfrm>
        </p:grpSpPr>
        <p:sp>
          <p:nvSpPr>
            <p:cNvPr id="4" name="Freeform 4"/>
            <p:cNvSpPr/>
            <p:nvPr/>
          </p:nvSpPr>
          <p:spPr>
            <a:xfrm>
              <a:off x="0" y="0"/>
              <a:ext cx="20083019" cy="4033901"/>
            </a:xfrm>
            <a:custGeom>
              <a:avLst/>
              <a:gdLst/>
              <a:ahLst/>
              <a:cxnLst/>
              <a:rect l="l" t="t" r="r" b="b"/>
              <a:pathLst>
                <a:path w="20083019" h="4033901">
                  <a:moveTo>
                    <a:pt x="0" y="242062"/>
                  </a:moveTo>
                  <a:cubicBezTo>
                    <a:pt x="0" y="108331"/>
                    <a:pt x="108331" y="0"/>
                    <a:pt x="242062" y="0"/>
                  </a:cubicBezTo>
                  <a:lnTo>
                    <a:pt x="19840956" y="0"/>
                  </a:lnTo>
                  <a:cubicBezTo>
                    <a:pt x="19974688" y="0"/>
                    <a:pt x="20083019" y="108331"/>
                    <a:pt x="20083019" y="242062"/>
                  </a:cubicBezTo>
                  <a:lnTo>
                    <a:pt x="20083019" y="3791839"/>
                  </a:lnTo>
                  <a:cubicBezTo>
                    <a:pt x="20083019" y="3925570"/>
                    <a:pt x="19974688" y="4033901"/>
                    <a:pt x="19840956" y="4033901"/>
                  </a:cubicBezTo>
                  <a:lnTo>
                    <a:pt x="242062" y="4033901"/>
                  </a:lnTo>
                  <a:cubicBezTo>
                    <a:pt x="108331" y="4033901"/>
                    <a:pt x="0" y="3925443"/>
                    <a:pt x="0" y="3791839"/>
                  </a:cubicBezTo>
                  <a:close/>
                </a:path>
              </a:pathLst>
            </a:custGeom>
            <a:solidFill>
              <a:srgbClr val="FDF0DC">
                <a:alpha val="27843"/>
              </a:srgbClr>
            </a:solidFill>
            <a:ln w="25400" cap="sq">
              <a:solidFill>
                <a:srgbClr val="E0E3ED">
                  <a:alpha val="27843"/>
                </a:srgbClr>
              </a:solidFill>
              <a:prstDash val="solid"/>
              <a:miter/>
            </a:ln>
          </p:spPr>
          <p:txBody>
            <a:bodyPr/>
            <a:lstStyle/>
            <a:p>
              <a:endParaRPr lang="en-US"/>
            </a:p>
          </p:txBody>
        </p:sp>
      </p:grpSp>
      <p:grpSp>
        <p:nvGrpSpPr>
          <p:cNvPr id="5" name="Group 5"/>
          <p:cNvGrpSpPr/>
          <p:nvPr/>
        </p:nvGrpSpPr>
        <p:grpSpPr>
          <a:xfrm>
            <a:off x="2145602" y="6099163"/>
            <a:ext cx="1675867" cy="580834"/>
            <a:chOff x="0" y="0"/>
            <a:chExt cx="2308217" cy="799998"/>
          </a:xfrm>
        </p:grpSpPr>
        <p:sp>
          <p:nvSpPr>
            <p:cNvPr id="6" name="Freeform 6"/>
            <p:cNvSpPr/>
            <p:nvPr/>
          </p:nvSpPr>
          <p:spPr>
            <a:xfrm>
              <a:off x="0" y="0"/>
              <a:ext cx="2308221" cy="800000"/>
            </a:xfrm>
            <a:custGeom>
              <a:avLst/>
              <a:gdLst/>
              <a:ahLst/>
              <a:cxnLst/>
              <a:rect l="l" t="t" r="r" b="b"/>
              <a:pathLst>
                <a:path w="2308221" h="800000">
                  <a:moveTo>
                    <a:pt x="0" y="0"/>
                  </a:moveTo>
                  <a:lnTo>
                    <a:pt x="2308221" y="0"/>
                  </a:lnTo>
                  <a:lnTo>
                    <a:pt x="2308221" y="800000"/>
                  </a:lnTo>
                  <a:lnTo>
                    <a:pt x="0" y="800000"/>
                  </a:lnTo>
                  <a:close/>
                </a:path>
              </a:pathLst>
            </a:custGeom>
            <a:blipFill>
              <a:blip r:embed="rId3">
                <a:alphaModFix amt="0"/>
              </a:blip>
              <a:stretch>
                <a:fillRect t="-144850" r="-246587" b="-144850"/>
              </a:stretch>
            </a:blipFill>
          </p:spPr>
          <p:txBody>
            <a:bodyPr/>
            <a:lstStyle/>
            <a:p>
              <a:endParaRPr lang="en-US"/>
            </a:p>
          </p:txBody>
        </p:sp>
        <p:sp>
          <p:nvSpPr>
            <p:cNvPr id="7" name="TextBox 7"/>
            <p:cNvSpPr txBox="1"/>
            <p:nvPr/>
          </p:nvSpPr>
          <p:spPr>
            <a:xfrm>
              <a:off x="0" y="-9525"/>
              <a:ext cx="2308217" cy="809523"/>
            </a:xfrm>
            <a:prstGeom prst="rect">
              <a:avLst/>
            </a:prstGeom>
          </p:spPr>
          <p:txBody>
            <a:bodyPr lIns="0" tIns="0" rIns="0" bIns="0" rtlCol="0" anchor="ctr"/>
            <a:lstStyle/>
            <a:p>
              <a:pPr algn="l">
                <a:lnSpc>
                  <a:spcPts val="2400"/>
                </a:lnSpc>
              </a:pPr>
              <a:r>
                <a:rPr lang="en-US" sz="2000" b="1" spc="280">
                  <a:solidFill>
                    <a:srgbClr val="1E2050"/>
                  </a:solidFill>
                  <a:latin typeface="Arial Bold"/>
                  <a:ea typeface="Arial Bold"/>
                  <a:cs typeface="Arial Bold"/>
                  <a:sym typeface="Arial Bold"/>
                </a:rPr>
                <a:t>CONTACT</a:t>
              </a:r>
            </a:p>
          </p:txBody>
        </p:sp>
      </p:grpSp>
      <p:grpSp>
        <p:nvGrpSpPr>
          <p:cNvPr id="8" name="Group 8"/>
          <p:cNvGrpSpPr/>
          <p:nvPr/>
        </p:nvGrpSpPr>
        <p:grpSpPr>
          <a:xfrm>
            <a:off x="2425598" y="6860000"/>
            <a:ext cx="4200001" cy="480003"/>
            <a:chOff x="0" y="0"/>
            <a:chExt cx="5600002" cy="640004"/>
          </a:xfrm>
        </p:grpSpPr>
        <p:sp>
          <p:nvSpPr>
            <p:cNvPr id="9" name="Freeform 9"/>
            <p:cNvSpPr/>
            <p:nvPr/>
          </p:nvSpPr>
          <p:spPr>
            <a:xfrm>
              <a:off x="0" y="0"/>
              <a:ext cx="5600000" cy="640000"/>
            </a:xfrm>
            <a:custGeom>
              <a:avLst/>
              <a:gdLst/>
              <a:ahLst/>
              <a:cxnLst/>
              <a:rect l="l" t="t" r="r" b="b"/>
              <a:pathLst>
                <a:path w="5600000" h="640000">
                  <a:moveTo>
                    <a:pt x="0" y="0"/>
                  </a:moveTo>
                  <a:lnTo>
                    <a:pt x="5600000" y="0"/>
                  </a:lnTo>
                  <a:lnTo>
                    <a:pt x="5600000" y="640000"/>
                  </a:lnTo>
                  <a:lnTo>
                    <a:pt x="0" y="640000"/>
                  </a:lnTo>
                  <a:close/>
                </a:path>
              </a:pathLst>
            </a:custGeom>
            <a:blipFill>
              <a:blip r:embed="rId3">
                <a:alphaModFix amt="0"/>
              </a:blip>
              <a:stretch>
                <a:fillRect t="-120493" b="-120494"/>
              </a:stretch>
            </a:blipFill>
          </p:spPr>
          <p:txBody>
            <a:bodyPr/>
            <a:lstStyle/>
            <a:p>
              <a:endParaRPr lang="en-US"/>
            </a:p>
          </p:txBody>
        </p:sp>
        <p:sp>
          <p:nvSpPr>
            <p:cNvPr id="10" name="TextBox 10"/>
            <p:cNvSpPr txBox="1"/>
            <p:nvPr/>
          </p:nvSpPr>
          <p:spPr>
            <a:xfrm>
              <a:off x="0" y="-19050"/>
              <a:ext cx="5600002" cy="659054"/>
            </a:xfrm>
            <a:prstGeom prst="rect">
              <a:avLst/>
            </a:prstGeom>
          </p:spPr>
          <p:txBody>
            <a:bodyPr lIns="0" tIns="0" rIns="0" bIns="0" rtlCol="0" anchor="ctr"/>
            <a:lstStyle/>
            <a:p>
              <a:pPr algn="l">
                <a:lnSpc>
                  <a:spcPts val="2039"/>
                </a:lnSpc>
              </a:pPr>
              <a:r>
                <a:rPr lang="en-US" sz="1700" b="1" spc="200">
                  <a:solidFill>
                    <a:srgbClr val="1E2050"/>
                  </a:solidFill>
                  <a:latin typeface="Arial Bold"/>
                  <a:ea typeface="Arial Bold"/>
                  <a:cs typeface="Arial Bold"/>
                  <a:sym typeface="Arial Bold"/>
                </a:rPr>
                <a:t>NAME</a:t>
              </a:r>
            </a:p>
          </p:txBody>
        </p:sp>
      </p:grpSp>
      <p:grpSp>
        <p:nvGrpSpPr>
          <p:cNvPr id="11" name="Group 11"/>
          <p:cNvGrpSpPr/>
          <p:nvPr/>
        </p:nvGrpSpPr>
        <p:grpSpPr>
          <a:xfrm>
            <a:off x="2425598" y="7379999"/>
            <a:ext cx="4200001" cy="519998"/>
            <a:chOff x="0" y="0"/>
            <a:chExt cx="5600002" cy="693331"/>
          </a:xfrm>
        </p:grpSpPr>
        <p:sp>
          <p:nvSpPr>
            <p:cNvPr id="12" name="Freeform 12"/>
            <p:cNvSpPr/>
            <p:nvPr/>
          </p:nvSpPr>
          <p:spPr>
            <a:xfrm>
              <a:off x="0" y="0"/>
              <a:ext cx="5600000" cy="693333"/>
            </a:xfrm>
            <a:custGeom>
              <a:avLst/>
              <a:gdLst/>
              <a:ahLst/>
              <a:cxnLst/>
              <a:rect l="l" t="t" r="r" b="b"/>
              <a:pathLst>
                <a:path w="5600000" h="693333">
                  <a:moveTo>
                    <a:pt x="0" y="0"/>
                  </a:moveTo>
                  <a:lnTo>
                    <a:pt x="5600000" y="0"/>
                  </a:lnTo>
                  <a:lnTo>
                    <a:pt x="5600000" y="693333"/>
                  </a:lnTo>
                  <a:lnTo>
                    <a:pt x="0" y="693333"/>
                  </a:lnTo>
                  <a:close/>
                </a:path>
              </a:pathLst>
            </a:custGeom>
            <a:blipFill>
              <a:blip r:embed="rId3">
                <a:alphaModFix amt="0"/>
              </a:blip>
              <a:stretch>
                <a:fillRect t="-107379" b="-107379"/>
              </a:stretch>
            </a:blipFill>
          </p:spPr>
          <p:txBody>
            <a:bodyPr/>
            <a:lstStyle/>
            <a:p>
              <a:endParaRPr lang="en-US"/>
            </a:p>
          </p:txBody>
        </p:sp>
        <p:sp>
          <p:nvSpPr>
            <p:cNvPr id="13" name="TextBox 13"/>
            <p:cNvSpPr txBox="1"/>
            <p:nvPr/>
          </p:nvSpPr>
          <p:spPr>
            <a:xfrm>
              <a:off x="0" y="-9525"/>
              <a:ext cx="5600002" cy="702856"/>
            </a:xfrm>
            <a:prstGeom prst="rect">
              <a:avLst/>
            </a:prstGeom>
          </p:spPr>
          <p:txBody>
            <a:bodyPr lIns="0" tIns="0" rIns="0" bIns="0" rtlCol="0" anchor="ctr"/>
            <a:lstStyle/>
            <a:p>
              <a:pPr algn="l">
                <a:lnSpc>
                  <a:spcPts val="2520"/>
                </a:lnSpc>
              </a:pPr>
              <a:r>
                <a:rPr lang="en-US" sz="2100" dirty="0">
                  <a:solidFill>
                    <a:srgbClr val="555568"/>
                  </a:solidFill>
                  <a:latin typeface="Arial"/>
                  <a:ea typeface="Arial"/>
                  <a:cs typeface="Arial"/>
                  <a:sym typeface="Arial"/>
                </a:rPr>
                <a:t>Pamela Kakande Nabukhonzo</a:t>
              </a:r>
            </a:p>
          </p:txBody>
        </p:sp>
      </p:grpSp>
      <p:grpSp>
        <p:nvGrpSpPr>
          <p:cNvPr id="14" name="Group 14"/>
          <p:cNvGrpSpPr/>
          <p:nvPr/>
        </p:nvGrpSpPr>
        <p:grpSpPr>
          <a:xfrm>
            <a:off x="2425598" y="7940002"/>
            <a:ext cx="4200001" cy="30004"/>
            <a:chOff x="0" y="0"/>
            <a:chExt cx="5600002" cy="40005"/>
          </a:xfrm>
        </p:grpSpPr>
        <p:sp>
          <p:nvSpPr>
            <p:cNvPr id="15" name="Freeform 15"/>
            <p:cNvSpPr/>
            <p:nvPr/>
          </p:nvSpPr>
          <p:spPr>
            <a:xfrm>
              <a:off x="0" y="0"/>
              <a:ext cx="5599938" cy="40005"/>
            </a:xfrm>
            <a:custGeom>
              <a:avLst/>
              <a:gdLst/>
              <a:ahLst/>
              <a:cxnLst/>
              <a:rect l="l" t="t" r="r" b="b"/>
              <a:pathLst>
                <a:path w="5599938" h="40005">
                  <a:moveTo>
                    <a:pt x="0" y="0"/>
                  </a:moveTo>
                  <a:lnTo>
                    <a:pt x="5599938" y="0"/>
                  </a:lnTo>
                  <a:lnTo>
                    <a:pt x="5599938" y="40005"/>
                  </a:lnTo>
                  <a:lnTo>
                    <a:pt x="0" y="40005"/>
                  </a:lnTo>
                  <a:close/>
                </a:path>
              </a:pathLst>
            </a:custGeom>
            <a:solidFill>
              <a:srgbClr val="C6CAD8"/>
            </a:solidFill>
          </p:spPr>
          <p:txBody>
            <a:bodyPr/>
            <a:lstStyle/>
            <a:p>
              <a:endParaRPr lang="en-US"/>
            </a:p>
          </p:txBody>
        </p:sp>
      </p:grpSp>
      <p:grpSp>
        <p:nvGrpSpPr>
          <p:cNvPr id="16" name="Group 16"/>
          <p:cNvGrpSpPr/>
          <p:nvPr/>
        </p:nvGrpSpPr>
        <p:grpSpPr>
          <a:xfrm>
            <a:off x="7044004" y="6860000"/>
            <a:ext cx="4200001" cy="480003"/>
            <a:chOff x="0" y="0"/>
            <a:chExt cx="5600002" cy="640004"/>
          </a:xfrm>
        </p:grpSpPr>
        <p:sp>
          <p:nvSpPr>
            <p:cNvPr id="17" name="Freeform 17"/>
            <p:cNvSpPr/>
            <p:nvPr/>
          </p:nvSpPr>
          <p:spPr>
            <a:xfrm>
              <a:off x="0" y="0"/>
              <a:ext cx="5600000" cy="640000"/>
            </a:xfrm>
            <a:custGeom>
              <a:avLst/>
              <a:gdLst/>
              <a:ahLst/>
              <a:cxnLst/>
              <a:rect l="l" t="t" r="r" b="b"/>
              <a:pathLst>
                <a:path w="5600000" h="640000">
                  <a:moveTo>
                    <a:pt x="0" y="0"/>
                  </a:moveTo>
                  <a:lnTo>
                    <a:pt x="5600000" y="0"/>
                  </a:lnTo>
                  <a:lnTo>
                    <a:pt x="5600000" y="640000"/>
                  </a:lnTo>
                  <a:lnTo>
                    <a:pt x="0" y="640000"/>
                  </a:lnTo>
                  <a:close/>
                </a:path>
              </a:pathLst>
            </a:custGeom>
            <a:blipFill>
              <a:blip r:embed="rId3">
                <a:alphaModFix amt="0"/>
              </a:blip>
              <a:stretch>
                <a:fillRect t="-120493" b="-120494"/>
              </a:stretch>
            </a:blipFill>
          </p:spPr>
          <p:txBody>
            <a:bodyPr/>
            <a:lstStyle/>
            <a:p>
              <a:endParaRPr lang="en-US"/>
            </a:p>
          </p:txBody>
        </p:sp>
        <p:sp>
          <p:nvSpPr>
            <p:cNvPr id="18" name="TextBox 18"/>
            <p:cNvSpPr txBox="1"/>
            <p:nvPr/>
          </p:nvSpPr>
          <p:spPr>
            <a:xfrm>
              <a:off x="0" y="-19050"/>
              <a:ext cx="5600002" cy="659054"/>
            </a:xfrm>
            <a:prstGeom prst="rect">
              <a:avLst/>
            </a:prstGeom>
          </p:spPr>
          <p:txBody>
            <a:bodyPr lIns="0" tIns="0" rIns="0" bIns="0" rtlCol="0" anchor="ctr"/>
            <a:lstStyle/>
            <a:p>
              <a:pPr algn="l">
                <a:lnSpc>
                  <a:spcPts val="2039"/>
                </a:lnSpc>
              </a:pPr>
              <a:r>
                <a:rPr lang="en-US" sz="1700" b="1" spc="200">
                  <a:solidFill>
                    <a:srgbClr val="1E2050"/>
                  </a:solidFill>
                  <a:latin typeface="Arial Bold"/>
                  <a:ea typeface="Arial Bold"/>
                  <a:cs typeface="Arial Bold"/>
                  <a:sym typeface="Arial Bold"/>
                </a:rPr>
                <a:t>EMAIL</a:t>
              </a:r>
            </a:p>
          </p:txBody>
        </p:sp>
      </p:grpSp>
      <p:grpSp>
        <p:nvGrpSpPr>
          <p:cNvPr id="19" name="Group 19"/>
          <p:cNvGrpSpPr/>
          <p:nvPr/>
        </p:nvGrpSpPr>
        <p:grpSpPr>
          <a:xfrm>
            <a:off x="7044004" y="7379999"/>
            <a:ext cx="4200001" cy="519998"/>
            <a:chOff x="0" y="0"/>
            <a:chExt cx="5600002" cy="693331"/>
          </a:xfrm>
        </p:grpSpPr>
        <p:sp>
          <p:nvSpPr>
            <p:cNvPr id="20" name="Freeform 20"/>
            <p:cNvSpPr/>
            <p:nvPr/>
          </p:nvSpPr>
          <p:spPr>
            <a:xfrm>
              <a:off x="0" y="0"/>
              <a:ext cx="5600000" cy="693333"/>
            </a:xfrm>
            <a:custGeom>
              <a:avLst/>
              <a:gdLst/>
              <a:ahLst/>
              <a:cxnLst/>
              <a:rect l="l" t="t" r="r" b="b"/>
              <a:pathLst>
                <a:path w="5600000" h="693333">
                  <a:moveTo>
                    <a:pt x="0" y="0"/>
                  </a:moveTo>
                  <a:lnTo>
                    <a:pt x="5600000" y="0"/>
                  </a:lnTo>
                  <a:lnTo>
                    <a:pt x="5600000" y="693333"/>
                  </a:lnTo>
                  <a:lnTo>
                    <a:pt x="0" y="693333"/>
                  </a:lnTo>
                  <a:close/>
                </a:path>
              </a:pathLst>
            </a:custGeom>
            <a:blipFill>
              <a:blip r:embed="rId3">
                <a:alphaModFix amt="0"/>
              </a:blip>
              <a:stretch>
                <a:fillRect t="-107379" b="-107379"/>
              </a:stretch>
            </a:blipFill>
          </p:spPr>
          <p:txBody>
            <a:bodyPr/>
            <a:lstStyle/>
            <a:p>
              <a:endParaRPr lang="en-US"/>
            </a:p>
          </p:txBody>
        </p:sp>
        <p:sp>
          <p:nvSpPr>
            <p:cNvPr id="21" name="TextBox 21"/>
            <p:cNvSpPr txBox="1"/>
            <p:nvPr/>
          </p:nvSpPr>
          <p:spPr>
            <a:xfrm>
              <a:off x="0" y="-9525"/>
              <a:ext cx="5600002" cy="702856"/>
            </a:xfrm>
            <a:prstGeom prst="rect">
              <a:avLst/>
            </a:prstGeom>
          </p:spPr>
          <p:txBody>
            <a:bodyPr lIns="0" tIns="0" rIns="0" bIns="0" rtlCol="0" anchor="ctr"/>
            <a:lstStyle/>
            <a:p>
              <a:pPr algn="l">
                <a:lnSpc>
                  <a:spcPts val="2520"/>
                </a:lnSpc>
              </a:pPr>
              <a:r>
                <a:rPr lang="en-US" sz="2100" dirty="0">
                  <a:solidFill>
                    <a:srgbClr val="555568"/>
                  </a:solidFill>
                  <a:latin typeface="Arial"/>
                  <a:ea typeface="Arial"/>
                  <a:cs typeface="Arial"/>
                  <a:sym typeface="Arial"/>
                </a:rPr>
                <a:t>pamela.nabukhonzo@un.org</a:t>
              </a:r>
            </a:p>
          </p:txBody>
        </p:sp>
      </p:grpSp>
      <p:grpSp>
        <p:nvGrpSpPr>
          <p:cNvPr id="22" name="Group 22"/>
          <p:cNvGrpSpPr/>
          <p:nvPr/>
        </p:nvGrpSpPr>
        <p:grpSpPr>
          <a:xfrm>
            <a:off x="7044004" y="7940002"/>
            <a:ext cx="4200001" cy="30004"/>
            <a:chOff x="0" y="0"/>
            <a:chExt cx="5600002" cy="40005"/>
          </a:xfrm>
        </p:grpSpPr>
        <p:sp>
          <p:nvSpPr>
            <p:cNvPr id="23" name="Freeform 23"/>
            <p:cNvSpPr/>
            <p:nvPr/>
          </p:nvSpPr>
          <p:spPr>
            <a:xfrm>
              <a:off x="0" y="0"/>
              <a:ext cx="5599938" cy="40005"/>
            </a:xfrm>
            <a:custGeom>
              <a:avLst/>
              <a:gdLst/>
              <a:ahLst/>
              <a:cxnLst/>
              <a:rect l="l" t="t" r="r" b="b"/>
              <a:pathLst>
                <a:path w="5599938" h="40005">
                  <a:moveTo>
                    <a:pt x="0" y="0"/>
                  </a:moveTo>
                  <a:lnTo>
                    <a:pt x="5599938" y="0"/>
                  </a:lnTo>
                  <a:lnTo>
                    <a:pt x="5599938" y="40005"/>
                  </a:lnTo>
                  <a:lnTo>
                    <a:pt x="0" y="40005"/>
                  </a:lnTo>
                  <a:close/>
                </a:path>
              </a:pathLst>
            </a:custGeom>
            <a:solidFill>
              <a:srgbClr val="C6CAD8"/>
            </a:solidFill>
          </p:spPr>
          <p:txBody>
            <a:bodyPr/>
            <a:lstStyle/>
            <a:p>
              <a:endParaRPr lang="en-US"/>
            </a:p>
          </p:txBody>
        </p:sp>
      </p:grpSp>
      <p:grpSp>
        <p:nvGrpSpPr>
          <p:cNvPr id="24" name="Group 24"/>
          <p:cNvGrpSpPr/>
          <p:nvPr/>
        </p:nvGrpSpPr>
        <p:grpSpPr>
          <a:xfrm>
            <a:off x="11662400" y="6860000"/>
            <a:ext cx="4200001" cy="480003"/>
            <a:chOff x="0" y="0"/>
            <a:chExt cx="5600002" cy="640004"/>
          </a:xfrm>
        </p:grpSpPr>
        <p:sp>
          <p:nvSpPr>
            <p:cNvPr id="25" name="Freeform 25"/>
            <p:cNvSpPr/>
            <p:nvPr/>
          </p:nvSpPr>
          <p:spPr>
            <a:xfrm>
              <a:off x="0" y="0"/>
              <a:ext cx="5600000" cy="640000"/>
            </a:xfrm>
            <a:custGeom>
              <a:avLst/>
              <a:gdLst/>
              <a:ahLst/>
              <a:cxnLst/>
              <a:rect l="l" t="t" r="r" b="b"/>
              <a:pathLst>
                <a:path w="5600000" h="640000">
                  <a:moveTo>
                    <a:pt x="0" y="0"/>
                  </a:moveTo>
                  <a:lnTo>
                    <a:pt x="5600000" y="0"/>
                  </a:lnTo>
                  <a:lnTo>
                    <a:pt x="5600000" y="640000"/>
                  </a:lnTo>
                  <a:lnTo>
                    <a:pt x="0" y="640000"/>
                  </a:lnTo>
                  <a:close/>
                </a:path>
              </a:pathLst>
            </a:custGeom>
            <a:blipFill>
              <a:blip r:embed="rId3">
                <a:alphaModFix amt="0"/>
              </a:blip>
              <a:stretch>
                <a:fillRect t="-120493" b="-120494"/>
              </a:stretch>
            </a:blipFill>
          </p:spPr>
          <p:txBody>
            <a:bodyPr/>
            <a:lstStyle/>
            <a:p>
              <a:endParaRPr lang="en-US"/>
            </a:p>
          </p:txBody>
        </p:sp>
        <p:sp>
          <p:nvSpPr>
            <p:cNvPr id="26" name="TextBox 26"/>
            <p:cNvSpPr txBox="1"/>
            <p:nvPr/>
          </p:nvSpPr>
          <p:spPr>
            <a:xfrm>
              <a:off x="0" y="-19050"/>
              <a:ext cx="5600002" cy="659054"/>
            </a:xfrm>
            <a:prstGeom prst="rect">
              <a:avLst/>
            </a:prstGeom>
          </p:spPr>
          <p:txBody>
            <a:bodyPr lIns="0" tIns="0" rIns="0" bIns="0" rtlCol="0" anchor="ctr"/>
            <a:lstStyle/>
            <a:p>
              <a:pPr algn="l">
                <a:lnSpc>
                  <a:spcPts val="2039"/>
                </a:lnSpc>
              </a:pPr>
              <a:r>
                <a:rPr lang="en-US" sz="1700" b="1" spc="200">
                  <a:solidFill>
                    <a:srgbClr val="1E2050"/>
                  </a:solidFill>
                  <a:latin typeface="Arial Bold"/>
                  <a:ea typeface="Arial Bold"/>
                  <a:cs typeface="Arial Bold"/>
                  <a:sym typeface="Arial Bold"/>
                </a:rPr>
                <a:t>ORGANISATION</a:t>
              </a:r>
            </a:p>
          </p:txBody>
        </p:sp>
      </p:grpSp>
      <p:grpSp>
        <p:nvGrpSpPr>
          <p:cNvPr id="27" name="Group 27"/>
          <p:cNvGrpSpPr/>
          <p:nvPr/>
        </p:nvGrpSpPr>
        <p:grpSpPr>
          <a:xfrm>
            <a:off x="11148924" y="7372855"/>
            <a:ext cx="4713477" cy="571071"/>
            <a:chOff x="-684635" y="-9525"/>
            <a:chExt cx="6284637" cy="761428"/>
          </a:xfrm>
        </p:grpSpPr>
        <p:sp>
          <p:nvSpPr>
            <p:cNvPr id="28" name="Freeform 28"/>
            <p:cNvSpPr/>
            <p:nvPr/>
          </p:nvSpPr>
          <p:spPr>
            <a:xfrm>
              <a:off x="-684635" y="58571"/>
              <a:ext cx="5600001" cy="693332"/>
            </a:xfrm>
            <a:custGeom>
              <a:avLst/>
              <a:gdLst/>
              <a:ahLst/>
              <a:cxnLst/>
              <a:rect l="l" t="t" r="r" b="b"/>
              <a:pathLst>
                <a:path w="5600000" h="693333">
                  <a:moveTo>
                    <a:pt x="0" y="0"/>
                  </a:moveTo>
                  <a:lnTo>
                    <a:pt x="5600000" y="0"/>
                  </a:lnTo>
                  <a:lnTo>
                    <a:pt x="5600000" y="693333"/>
                  </a:lnTo>
                  <a:lnTo>
                    <a:pt x="0" y="693333"/>
                  </a:lnTo>
                  <a:close/>
                </a:path>
              </a:pathLst>
            </a:custGeom>
            <a:blipFill>
              <a:blip r:embed="rId3">
                <a:alphaModFix amt="0"/>
              </a:blip>
              <a:stretch>
                <a:fillRect t="-107379" b="-107379"/>
              </a:stretch>
            </a:blipFill>
          </p:spPr>
          <p:txBody>
            <a:bodyPr/>
            <a:lstStyle/>
            <a:p>
              <a:endParaRPr lang="en-US"/>
            </a:p>
          </p:txBody>
        </p:sp>
        <p:sp>
          <p:nvSpPr>
            <p:cNvPr id="29" name="TextBox 29"/>
            <p:cNvSpPr txBox="1"/>
            <p:nvPr/>
          </p:nvSpPr>
          <p:spPr>
            <a:xfrm>
              <a:off x="0" y="-9525"/>
              <a:ext cx="5600002" cy="702856"/>
            </a:xfrm>
            <a:prstGeom prst="rect">
              <a:avLst/>
            </a:prstGeom>
          </p:spPr>
          <p:txBody>
            <a:bodyPr lIns="0" tIns="0" rIns="0" bIns="0" rtlCol="0" anchor="ctr"/>
            <a:lstStyle/>
            <a:p>
              <a:pPr algn="l">
                <a:lnSpc>
                  <a:spcPts val="2520"/>
                </a:lnSpc>
              </a:pPr>
              <a:r>
                <a:rPr lang="en-US" sz="2100" dirty="0">
                  <a:solidFill>
                    <a:srgbClr val="555568"/>
                  </a:solidFill>
                  <a:latin typeface="Arial"/>
                  <a:ea typeface="Arial"/>
                  <a:cs typeface="Arial"/>
                  <a:sym typeface="Arial"/>
                </a:rPr>
                <a:t>UNECA</a:t>
              </a:r>
            </a:p>
          </p:txBody>
        </p:sp>
      </p:grpSp>
      <p:grpSp>
        <p:nvGrpSpPr>
          <p:cNvPr id="30" name="Group 30"/>
          <p:cNvGrpSpPr/>
          <p:nvPr/>
        </p:nvGrpSpPr>
        <p:grpSpPr>
          <a:xfrm>
            <a:off x="11662400" y="7940002"/>
            <a:ext cx="4200001" cy="30004"/>
            <a:chOff x="0" y="0"/>
            <a:chExt cx="5600002" cy="40005"/>
          </a:xfrm>
        </p:grpSpPr>
        <p:sp>
          <p:nvSpPr>
            <p:cNvPr id="31" name="Freeform 31"/>
            <p:cNvSpPr/>
            <p:nvPr/>
          </p:nvSpPr>
          <p:spPr>
            <a:xfrm>
              <a:off x="0" y="0"/>
              <a:ext cx="5599938" cy="40005"/>
            </a:xfrm>
            <a:custGeom>
              <a:avLst/>
              <a:gdLst/>
              <a:ahLst/>
              <a:cxnLst/>
              <a:rect l="l" t="t" r="r" b="b"/>
              <a:pathLst>
                <a:path w="5599938" h="40005">
                  <a:moveTo>
                    <a:pt x="0" y="0"/>
                  </a:moveTo>
                  <a:lnTo>
                    <a:pt x="5599938" y="0"/>
                  </a:lnTo>
                  <a:lnTo>
                    <a:pt x="5599938" y="40005"/>
                  </a:lnTo>
                  <a:lnTo>
                    <a:pt x="0" y="40005"/>
                  </a:lnTo>
                  <a:close/>
                </a:path>
              </a:pathLst>
            </a:custGeom>
            <a:solidFill>
              <a:srgbClr val="C6CAD8"/>
            </a:solidFill>
          </p:spPr>
          <p:txBody>
            <a:bodyPr/>
            <a:lstStyle/>
            <a:p>
              <a:endParaRPr lang="en-US"/>
            </a:p>
          </p:txBody>
        </p:sp>
      </p:grpSp>
      <p:sp>
        <p:nvSpPr>
          <p:cNvPr id="32" name="TextBox 32"/>
          <p:cNvSpPr txBox="1"/>
          <p:nvPr/>
        </p:nvSpPr>
        <p:spPr>
          <a:xfrm>
            <a:off x="17259300" y="9210675"/>
            <a:ext cx="152400" cy="200025"/>
          </a:xfrm>
          <a:prstGeom prst="rect">
            <a:avLst/>
          </a:prstGeom>
        </p:spPr>
        <p:txBody>
          <a:bodyPr wrap="none" lIns="0" tIns="0" rIns="0" bIns="0" rtlCol="0" anchor="t">
            <a:spAutoFit/>
          </a:bodyPr>
          <a:lstStyle/>
          <a:p>
            <a:pPr algn="ctr">
              <a:lnSpc>
                <a:spcPts val="3919"/>
              </a:lnSpc>
              <a:spcBef>
                <a:spcPct val="0"/>
              </a:spcBef>
            </a:pPr>
            <a:r>
              <a:rPr lang="en-US" sz="2799" b="1">
                <a:solidFill>
                  <a:srgbClr val="092459"/>
                </a:solidFill>
                <a:latin typeface="Montserrat Heavy"/>
                <a:ea typeface="Montserrat Heavy"/>
                <a:cs typeface="Montserrat Heavy"/>
                <a:sym typeface="Montserrat Heavy"/>
              </a:rPr>
              <a:t>12</a:t>
            </a:r>
          </a:p>
        </p:txBody>
      </p:sp>
      <p:grpSp>
        <p:nvGrpSpPr>
          <p:cNvPr id="33" name="Group 33"/>
          <p:cNvGrpSpPr/>
          <p:nvPr/>
        </p:nvGrpSpPr>
        <p:grpSpPr>
          <a:xfrm>
            <a:off x="7744001" y="4600003"/>
            <a:ext cx="2799998" cy="92002"/>
            <a:chOff x="0" y="0"/>
            <a:chExt cx="3733330" cy="122669"/>
          </a:xfrm>
        </p:grpSpPr>
        <p:sp>
          <p:nvSpPr>
            <p:cNvPr id="34" name="Freeform 34"/>
            <p:cNvSpPr/>
            <p:nvPr/>
          </p:nvSpPr>
          <p:spPr>
            <a:xfrm>
              <a:off x="0" y="0"/>
              <a:ext cx="3733292" cy="122682"/>
            </a:xfrm>
            <a:custGeom>
              <a:avLst/>
              <a:gdLst/>
              <a:ahLst/>
              <a:cxnLst/>
              <a:rect l="l" t="t" r="r" b="b"/>
              <a:pathLst>
                <a:path w="3733292" h="122682">
                  <a:moveTo>
                    <a:pt x="0" y="0"/>
                  </a:moveTo>
                  <a:lnTo>
                    <a:pt x="3733292" y="0"/>
                  </a:lnTo>
                  <a:lnTo>
                    <a:pt x="3733292" y="122682"/>
                  </a:lnTo>
                  <a:lnTo>
                    <a:pt x="0" y="122682"/>
                  </a:lnTo>
                  <a:close/>
                </a:path>
              </a:pathLst>
            </a:custGeom>
            <a:solidFill>
              <a:srgbClr val="D70A5F"/>
            </a:solidFill>
          </p:spPr>
          <p:txBody>
            <a:bodyPr/>
            <a:lstStyle/>
            <a:p>
              <a:endParaRPr lang="en-US"/>
            </a:p>
          </p:txBody>
        </p:sp>
      </p:grpSp>
      <p:sp>
        <p:nvSpPr>
          <p:cNvPr id="35" name="Freeform 35"/>
          <p:cNvSpPr/>
          <p:nvPr/>
        </p:nvSpPr>
        <p:spPr>
          <a:xfrm>
            <a:off x="8273227" y="1028945"/>
            <a:ext cx="4215464" cy="880068"/>
          </a:xfrm>
          <a:custGeom>
            <a:avLst/>
            <a:gdLst/>
            <a:ahLst/>
            <a:cxnLst/>
            <a:rect l="l" t="t" r="r" b="b"/>
            <a:pathLst>
              <a:path w="4215464" h="880068">
                <a:moveTo>
                  <a:pt x="0" y="0"/>
                </a:moveTo>
                <a:lnTo>
                  <a:pt x="4215464" y="0"/>
                </a:lnTo>
                <a:lnTo>
                  <a:pt x="4215464" y="880068"/>
                </a:lnTo>
                <a:lnTo>
                  <a:pt x="0" y="880068"/>
                </a:lnTo>
                <a:lnTo>
                  <a:pt x="0" y="0"/>
                </a:lnTo>
                <a:close/>
              </a:path>
            </a:pathLst>
          </a:custGeom>
          <a:blipFill>
            <a:blip r:embed="rId4"/>
            <a:stretch>
              <a:fillRect l="-69906" t="-164491" r="-26224" b="-182923"/>
            </a:stretch>
          </a:blipFill>
        </p:spPr>
        <p:txBody>
          <a:bodyPr/>
          <a:lstStyle/>
          <a:p>
            <a:endParaRPr lang="en-US"/>
          </a:p>
        </p:txBody>
      </p:sp>
      <p:sp>
        <p:nvSpPr>
          <p:cNvPr id="36" name="Freeform 36"/>
          <p:cNvSpPr/>
          <p:nvPr/>
        </p:nvSpPr>
        <p:spPr>
          <a:xfrm>
            <a:off x="5799309" y="-14804"/>
            <a:ext cx="2473919" cy="2953828"/>
          </a:xfrm>
          <a:custGeom>
            <a:avLst/>
            <a:gdLst/>
            <a:ahLst/>
            <a:cxnLst/>
            <a:rect l="l" t="t" r="r" b="b"/>
            <a:pathLst>
              <a:path w="2473919" h="2953828">
                <a:moveTo>
                  <a:pt x="0" y="0"/>
                </a:moveTo>
                <a:lnTo>
                  <a:pt x="2473918" y="0"/>
                </a:lnTo>
                <a:lnTo>
                  <a:pt x="2473918" y="2953828"/>
                </a:lnTo>
                <a:lnTo>
                  <a:pt x="0" y="2953828"/>
                </a:lnTo>
                <a:lnTo>
                  <a:pt x="0" y="0"/>
                </a:lnTo>
                <a:close/>
              </a:path>
            </a:pathLst>
          </a:custGeom>
          <a:blipFill>
            <a:blip r:embed="rId5"/>
            <a:stretch>
              <a:fillRect l="-23136" t="-14322" r="-216280" b="-21062"/>
            </a:stretch>
          </a:blipFill>
        </p:spPr>
        <p:txBody>
          <a:bodyPr/>
          <a:lstStyle/>
          <a:p>
            <a:endParaRPr lang="en-US"/>
          </a:p>
        </p:txBody>
      </p:sp>
      <p:sp>
        <p:nvSpPr>
          <p:cNvPr id="37" name="TextBox 37"/>
          <p:cNvSpPr txBox="1"/>
          <p:nvPr/>
        </p:nvSpPr>
        <p:spPr>
          <a:xfrm>
            <a:off x="2992977" y="3166558"/>
            <a:ext cx="13682185" cy="950654"/>
          </a:xfrm>
          <a:prstGeom prst="rect">
            <a:avLst/>
          </a:prstGeom>
        </p:spPr>
        <p:txBody>
          <a:bodyPr wrap="square" lIns="0" tIns="0" rIns="0" bIns="0" rtlCol="0" anchor="t">
            <a:spAutoFit/>
          </a:bodyPr>
          <a:lstStyle/>
          <a:p>
            <a:pPr algn="ctr">
              <a:lnSpc>
                <a:spcPts val="7816"/>
              </a:lnSpc>
              <a:spcBef>
                <a:spcPct val="0"/>
              </a:spcBef>
            </a:pPr>
            <a:r>
              <a:rPr lang="en-US" sz="5583" b="1" dirty="0">
                <a:solidFill>
                  <a:srgbClr val="092459"/>
                </a:solidFill>
                <a:latin typeface="Montserrat Bold"/>
                <a:ea typeface="Montserrat Bold"/>
                <a:cs typeface="Montserrat Bold"/>
                <a:sym typeface="Montserrat Bold"/>
              </a:rPr>
              <a:t>THANK YOU | MERCI | OBRIGADO</a:t>
            </a:r>
          </a:p>
        </p:txBody>
      </p:sp>
      <p:sp>
        <p:nvSpPr>
          <p:cNvPr id="38" name="TextBox 38"/>
          <p:cNvSpPr txBox="1"/>
          <p:nvPr/>
        </p:nvSpPr>
        <p:spPr>
          <a:xfrm>
            <a:off x="4038600" y="5016651"/>
            <a:ext cx="11122845" cy="367858"/>
          </a:xfrm>
          <a:prstGeom prst="rect">
            <a:avLst/>
          </a:prstGeom>
        </p:spPr>
        <p:txBody>
          <a:bodyPr wrap="square" lIns="0" tIns="0" rIns="0" bIns="0" rtlCol="0" anchor="t">
            <a:spAutoFit/>
          </a:bodyPr>
          <a:lstStyle/>
          <a:p>
            <a:pPr algn="ctr">
              <a:lnSpc>
                <a:spcPts val="3079"/>
              </a:lnSpc>
              <a:spcBef>
                <a:spcPct val="0"/>
              </a:spcBef>
            </a:pPr>
            <a:r>
              <a:rPr lang="en-US" sz="2199" i="1" dirty="0">
                <a:solidFill>
                  <a:srgbClr val="092459"/>
                </a:solidFill>
                <a:latin typeface="Montserrat Light Italics"/>
                <a:ea typeface="Montserrat Light Italics"/>
                <a:cs typeface="Montserrat Light Italics"/>
                <a:sym typeface="Montserrat Light Italics"/>
              </a:rPr>
              <a:t>Statistics that Matter: Advancing Rights, Justice, and Opportunities for All</a:t>
            </a:r>
          </a:p>
        </p:txBody>
      </p:sp>
      <p:sp>
        <p:nvSpPr>
          <p:cNvPr id="39" name="TextBox 39"/>
          <p:cNvSpPr txBox="1"/>
          <p:nvPr/>
        </p:nvSpPr>
        <p:spPr>
          <a:xfrm>
            <a:off x="4724400" y="9410700"/>
            <a:ext cx="8212214" cy="319831"/>
          </a:xfrm>
          <a:prstGeom prst="rect">
            <a:avLst/>
          </a:prstGeom>
        </p:spPr>
        <p:txBody>
          <a:bodyPr wrap="square" lIns="0" tIns="0" rIns="0" bIns="0" rtlCol="0" anchor="t">
            <a:spAutoFit/>
          </a:bodyPr>
          <a:lstStyle/>
          <a:p>
            <a:pPr algn="ctr">
              <a:lnSpc>
                <a:spcPts val="2659"/>
              </a:lnSpc>
              <a:spcBef>
                <a:spcPct val="0"/>
              </a:spcBef>
            </a:pPr>
            <a:r>
              <a:rPr lang="en-US" sz="1899" dirty="0">
                <a:solidFill>
                  <a:srgbClr val="D70A5F"/>
                </a:solidFill>
                <a:latin typeface="Montserrat"/>
                <a:ea typeface="Montserrat"/>
                <a:cs typeface="Montserrat"/>
                <a:sym typeface="Montserrat"/>
              </a:rPr>
              <a:t>AGCSF 2026 • Hilton Hotel, Yaoundé, Cameroon • 6–10 July 2026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6E77BF08113A4FADD15CCA9F4D37CF" ma:contentTypeVersion="14" ma:contentTypeDescription="Create a new document." ma:contentTypeScope="" ma:versionID="6e8a3e073af0c5687340b7af67997150">
  <xsd:schema xmlns:xsd="http://www.w3.org/2001/XMLSchema" xmlns:xs="http://www.w3.org/2001/XMLSchema" xmlns:p="http://schemas.microsoft.com/office/2006/metadata/properties" xmlns:ns2="ae20df13-3f95-40ac-b624-f6631750d8be" xmlns:ns3="c239ebf8-e659-4362-af14-822fbb74aee4" targetNamespace="http://schemas.microsoft.com/office/2006/metadata/properties" ma:root="true" ma:fieldsID="a10f99564e353aadefd5fddb1061fe51" ns2:_="" ns3:_="">
    <xsd:import namespace="ae20df13-3f95-40ac-b624-f6631750d8be"/>
    <xsd:import namespace="c239ebf8-e659-4362-af14-822fbb74aee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20df13-3f95-40ac-b624-f6631750d8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4151ea7-9a58-40e1-aaa3-427790a22f1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39ebf8-e659-4362-af14-822fbb74ae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ac6ee251-f537-47a2-b710-b538dc9f1165}" ma:internalName="TaxCatchAll" ma:showField="CatchAllData" ma:web="c239ebf8-e659-4362-af14-822fbb74ae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239ebf8-e659-4362-af14-822fbb74aee4" xsi:nil="true"/>
    <lcf76f155ced4ddcb4097134ff3c332f xmlns="ae20df13-3f95-40ac-b624-f6631750d8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AE417E-AE4D-43CD-A7F4-4008CC2216D0}"/>
</file>

<file path=customXml/itemProps2.xml><?xml version="1.0" encoding="utf-8"?>
<ds:datastoreItem xmlns:ds="http://schemas.openxmlformats.org/officeDocument/2006/customXml" ds:itemID="{DD3D5AF8-786F-4BA7-B321-9EA80A096C3E}"/>
</file>

<file path=customXml/itemProps3.xml><?xml version="1.0" encoding="utf-8"?>
<ds:datastoreItem xmlns:ds="http://schemas.openxmlformats.org/officeDocument/2006/customXml" ds:itemID="{288709A1-25BC-451A-B311-4ABC15ADB361}"/>
</file>

<file path=docMetadata/LabelInfo.xml><?xml version="1.0" encoding="utf-8"?>
<clbl:labelList xmlns:clbl="http://schemas.microsoft.com/office/2020/mipLabelMetadata">
  <clbl:label id="{606bed3f-efae-4d70-a15b-866bb27c918d}" enabled="1" method="Privileged" siteId="{0f9e35db-544f-4f60-bdcc-5ea416e6dc70}" removed="0"/>
</clbl:labelList>
</file>

<file path=docProps/app.xml><?xml version="1.0" encoding="utf-8"?>
<Properties xmlns="http://schemas.openxmlformats.org/officeDocument/2006/extended-properties" xmlns:vt="http://schemas.openxmlformats.org/officeDocument/2006/docPropsVTypes">
  <TotalTime>1555</TotalTime>
  <Words>843</Words>
  <Application>Microsoft Office PowerPoint</Application>
  <PresentationFormat>Custom</PresentationFormat>
  <Paragraphs>113</Paragraphs>
  <Slides>9</Slides>
  <Notes>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Montserrat Italics</vt:lpstr>
      <vt:lpstr>Aptos</vt:lpstr>
      <vt:lpstr>Arial Bold</vt:lpstr>
      <vt:lpstr>Montserrat Light Italics</vt:lpstr>
      <vt:lpstr>Calibri</vt:lpstr>
      <vt:lpstr>Arial Black</vt:lpstr>
      <vt:lpstr>Montserrat</vt:lpstr>
      <vt:lpstr>Aileron Ultra-Bold</vt:lpstr>
      <vt:lpstr>Montserrat Heavy</vt:lpstr>
      <vt:lpstr>Aileron Heavy</vt:lpstr>
      <vt:lpstr>Arial</vt:lpstr>
      <vt:lpstr>Montserrat Bold</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AGCSF 2026 Présentation corrigée</dc:title>
  <dc:creator>Kamuanga-Tossou, Solange</dc:creator>
  <cp:lastModifiedBy>Pamela Nabukhonzo</cp:lastModifiedBy>
  <cp:revision>5</cp:revision>
  <dcterms:created xsi:type="dcterms:W3CDTF">2006-08-16T00:00:00Z</dcterms:created>
  <dcterms:modified xsi:type="dcterms:W3CDTF">2026-07-05T18:36:37Z</dcterms:modified>
  <dc:identifier>DAHNhjVxr-s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0x010100D16E77BF08113A4FADD15CCA9F4D37CF</vt:lpwstr>
  </property>
</Properties>
</file>