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7"/>
  </p:notesMasterIdLst>
  <p:handoutMasterIdLst>
    <p:handoutMasterId r:id="rId18"/>
  </p:handoutMasterIdLst>
  <p:sldIdLst>
    <p:sldId id="590" r:id="rId5"/>
    <p:sldId id="836" r:id="rId6"/>
    <p:sldId id="839" r:id="rId7"/>
    <p:sldId id="582" r:id="rId8"/>
    <p:sldId id="837" r:id="rId9"/>
    <p:sldId id="840" r:id="rId10"/>
    <p:sldId id="636" r:id="rId11"/>
    <p:sldId id="844" r:id="rId12"/>
    <p:sldId id="845" r:id="rId13"/>
    <p:sldId id="626" r:id="rId14"/>
    <p:sldId id="584" r:id="rId15"/>
    <p:sldId id="55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99CCFF"/>
    <a:srgbClr val="CCECFF"/>
    <a:srgbClr val="FFFFCC"/>
    <a:srgbClr val="CCFFCC"/>
    <a:srgbClr val="33CCCC"/>
    <a:srgbClr val="3399FF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7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13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cept AV Cape Town" userId="af540f9ad4d4f900" providerId="LiveId" clId="{12664F2B-3389-472D-95BE-FD54D6E3201C}"/>
    <pc:docChg chg="modSld">
      <pc:chgData name="Concept AV Cape Town" userId="af540f9ad4d4f900" providerId="LiveId" clId="{12664F2B-3389-472D-95BE-FD54D6E3201C}" dt="2023-08-16T12:01:39.113" v="1" actId="1076"/>
      <pc:docMkLst>
        <pc:docMk/>
      </pc:docMkLst>
      <pc:sldChg chg="modSp mod">
        <pc:chgData name="Concept AV Cape Town" userId="af540f9ad4d4f900" providerId="LiveId" clId="{12664F2B-3389-472D-95BE-FD54D6E3201C}" dt="2023-08-16T12:01:39.113" v="1" actId="1076"/>
        <pc:sldMkLst>
          <pc:docMk/>
          <pc:sldMk cId="1650125823" sldId="590"/>
        </pc:sldMkLst>
        <pc:picChg chg="mod">
          <ac:chgData name="Concept AV Cape Town" userId="af540f9ad4d4f900" providerId="LiveId" clId="{12664F2B-3389-472D-95BE-FD54D6E3201C}" dt="2023-08-16T12:01:39.113" v="1" actId="1076"/>
          <ac:picMkLst>
            <pc:docMk/>
            <pc:sldMk cId="1650125823" sldId="590"/>
            <ac:picMk id="14" creationId="{01EE1747-AA60-4372-B1B4-4F87A8F0F8F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3709AE-8113-4AC0-B906-C6D5B084C62D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4C0FEA5-815B-42AF-AF97-13BC96A80049}">
      <dgm:prSet phldrT="[Text]" custT="1"/>
      <dgm:spPr>
        <a:xfrm>
          <a:off x="2230844" y="590877"/>
          <a:ext cx="3356899" cy="3353543"/>
        </a:xfrm>
        <a:solidFill>
          <a:srgbClr val="5B9BD5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 sz="2000" b="1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  <a:p>
          <a:r>
            <a:rPr lang="en-GB" sz="2000" b="1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Amplify | We need Spatially Enabled Societies</a:t>
          </a:r>
          <a:endParaRPr lang="en-US" sz="20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  <a:p>
          <a:r>
            <a:rPr lang="en-US" sz="1400" dirty="0"/>
            <a:t>A government or society can be regarded as spatially enabled when location and spatial information are regarded as common goods made available to citizens and </a:t>
          </a:r>
        </a:p>
      </dgm:t>
    </dgm:pt>
    <dgm:pt modelId="{CA333B23-B766-4FB7-AC4E-6FC3FFDF123C}" type="parTrans" cxnId="{611F0402-903D-4997-A54C-47AABED38E2A}">
      <dgm:prSet/>
      <dgm:spPr/>
      <dgm:t>
        <a:bodyPr/>
        <a:lstStyle/>
        <a:p>
          <a:endParaRPr lang="en-US" sz="1200"/>
        </a:p>
      </dgm:t>
    </dgm:pt>
    <dgm:pt modelId="{6B541BD9-A123-4E91-AB25-EAB7B244797D}" type="sibTrans" cxnId="{611F0402-903D-4997-A54C-47AABED38E2A}">
      <dgm:prSet/>
      <dgm:spPr/>
      <dgm:t>
        <a:bodyPr/>
        <a:lstStyle/>
        <a:p>
          <a:endParaRPr lang="en-US" sz="1200"/>
        </a:p>
      </dgm:t>
    </dgm:pt>
    <dgm:pt modelId="{4BBE9537-EFA6-48A8-A18A-B60D841F61B6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103177" y="838039"/>
          <a:ext cx="2073025" cy="2085962"/>
        </a:xfrm>
        <a:ln/>
      </dgm:spPr>
      <dgm:t>
        <a:bodyPr/>
        <a:lstStyle/>
        <a:p>
          <a:r>
            <a:rPr lang="en-GB" sz="1000" b="1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Deliver | We need Spatially Enabled Services</a:t>
          </a:r>
          <a:endParaRPr lang="en-US" sz="10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  <a:p>
          <a:r>
            <a:rPr lang="en-US" sz="1000" dirty="0"/>
            <a:t>A service is regarded as spatially enabled if the service delivery process incorporates seamless access to all the information that a user of the service might need to make spatial or location-specific decisions associated with using the service</a:t>
          </a:r>
        </a:p>
      </dgm:t>
    </dgm:pt>
    <dgm:pt modelId="{99474CEF-8EEA-4115-8387-52D86AA312A4}" type="parTrans" cxnId="{94E44C5A-69DA-4AF7-B401-DCA69BC9E0A6}">
      <dgm:prSet/>
      <dgm:spPr/>
      <dgm:t>
        <a:bodyPr/>
        <a:lstStyle/>
        <a:p>
          <a:endParaRPr lang="en-US" sz="1200"/>
        </a:p>
      </dgm:t>
    </dgm:pt>
    <dgm:pt modelId="{966C1E8E-9B1C-46A0-8A97-60CC1092CAE5}" type="sibTrans" cxnId="{94E44C5A-69DA-4AF7-B401-DCA69BC9E0A6}">
      <dgm:prSet/>
      <dgm:spPr/>
      <dgm:t>
        <a:bodyPr/>
        <a:lstStyle/>
        <a:p>
          <a:endParaRPr lang="en-US" sz="1200"/>
        </a:p>
      </dgm:t>
    </dgm:pt>
    <dgm:pt modelId="{840EFF71-60F6-4662-BB24-C2760E91C633}">
      <dgm:prSet phldrT="[Text]" custT="1"/>
      <dgm:spPr>
        <a:xfrm>
          <a:off x="6217667" y="22344"/>
          <a:ext cx="2081643" cy="1934041"/>
        </a:xfrm>
        <a:solidFill>
          <a:srgbClr val="70AD47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500" b="1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Sustain| Is your service spatially enabled?</a:t>
          </a:r>
          <a:endParaRPr lang="en-GB" sz="1500" b="1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  <a:p>
          <a:r>
            <a:rPr lang="en-US" sz="1300" dirty="0"/>
            <a:t>What did we set out to do, and how much of it have we done?</a:t>
          </a:r>
          <a:endParaRPr lang="en-GB" sz="1300" dirty="0"/>
        </a:p>
        <a:p>
          <a:r>
            <a:rPr lang="en-US" sz="1300" dirty="0"/>
            <a:t>Benchmarking metrics Measuring the performance of one </a:t>
          </a:r>
          <a:r>
            <a:rPr lang="en-US" sz="1300" dirty="0" err="1"/>
            <a:t>organisation</a:t>
          </a:r>
          <a:r>
            <a:rPr lang="en-US" sz="1300" dirty="0"/>
            <a:t> against a standard</a:t>
          </a:r>
          <a:endParaRPr lang="en-GB" sz="1300" dirty="0"/>
        </a:p>
      </dgm:t>
    </dgm:pt>
    <dgm:pt modelId="{1CB2EE40-C91F-45B8-B272-206255BED234}" type="parTrans" cxnId="{B5A358FE-1C27-497C-AFBA-A18622E82022}">
      <dgm:prSet/>
      <dgm:spPr/>
      <dgm:t>
        <a:bodyPr/>
        <a:lstStyle/>
        <a:p>
          <a:endParaRPr lang="en-US" sz="1200"/>
        </a:p>
      </dgm:t>
    </dgm:pt>
    <dgm:pt modelId="{6E01EE1D-4093-4C58-83C0-B634B46F4E66}" type="sibTrans" cxnId="{B5A358FE-1C27-497C-AFBA-A18622E82022}">
      <dgm:prSet/>
      <dgm:spPr/>
      <dgm:t>
        <a:bodyPr/>
        <a:lstStyle/>
        <a:p>
          <a:endParaRPr lang="en-US" sz="1200"/>
        </a:p>
      </dgm:t>
    </dgm:pt>
    <dgm:pt modelId="{C173B5C5-5697-49F5-9F01-2D7A4658C4D9}" type="pres">
      <dgm:prSet presAssocID="{8D3709AE-8113-4AC0-B906-C6D5B084C62D}" presName="Name0" presStyleCnt="0">
        <dgm:presLayoutVars>
          <dgm:chMax val="1"/>
          <dgm:chPref val="1"/>
        </dgm:presLayoutVars>
      </dgm:prSet>
      <dgm:spPr/>
    </dgm:pt>
    <dgm:pt modelId="{29D53966-81A2-420F-8C34-D474337DA8FB}" type="pres">
      <dgm:prSet presAssocID="{64C0FEA5-815B-42AF-AF97-13BC96A80049}" presName="Parent" presStyleLbl="node0" presStyleIdx="0" presStyleCnt="1" custScaleX="80760" custScaleY="80681" custLinFactNeighborX="11921" custLinFactNeighborY="-1346">
        <dgm:presLayoutVars>
          <dgm:chMax val="5"/>
          <dgm:chPref val="5"/>
        </dgm:presLayoutVars>
      </dgm:prSet>
      <dgm:spPr>
        <a:prstGeom prst="ellipse">
          <a:avLst/>
        </a:prstGeom>
      </dgm:spPr>
    </dgm:pt>
    <dgm:pt modelId="{BE8EE120-1FFA-475A-9D2F-40B0BDC05E63}" type="pres">
      <dgm:prSet presAssocID="{64C0FEA5-815B-42AF-AF97-13BC96A80049}" presName="Accent1" presStyleLbl="node1" presStyleIdx="0" presStyleCnt="13"/>
      <dgm:spPr>
        <a:xfrm>
          <a:off x="4202662" y="0"/>
          <a:ext cx="462277" cy="462270"/>
        </a:xfrm>
        <a:prstGeom prst="ellipse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B685AF30-FB80-4AF3-A33A-07ADC35E7C54}" type="pres">
      <dgm:prSet presAssocID="{64C0FEA5-815B-42AF-AF97-13BC96A80049}" presName="Accent2" presStyleLbl="node1" presStyleIdx="1" presStyleCnt="13"/>
      <dgm:spPr>
        <a:xfrm>
          <a:off x="3108037" y="4037094"/>
          <a:ext cx="334726" cy="335048"/>
        </a:xfrm>
        <a:prstGeom prst="ellips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A4BEB2EF-7343-4E4B-B730-B7759F35E610}" type="pres">
      <dgm:prSet presAssocID="{64C0FEA5-815B-42AF-AF97-13BC96A80049}" presName="Accent3" presStyleLbl="node1" presStyleIdx="2" presStyleCnt="13"/>
      <dgm:spPr>
        <a:xfrm>
          <a:off x="6255083" y="1876273"/>
          <a:ext cx="334726" cy="335048"/>
        </a:xfrm>
        <a:prstGeom prst="ellips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79C6F104-4147-4152-AC95-C3AED02B34CA}" type="pres">
      <dgm:prSet presAssocID="{64C0FEA5-815B-42AF-AF97-13BC96A80049}" presName="Accent4" presStyleLbl="node1" presStyleIdx="3" presStyleCnt="13"/>
      <dgm:spPr>
        <a:xfrm>
          <a:off x="4653344" y="4393508"/>
          <a:ext cx="462277" cy="462270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E19F8BF3-791E-402E-AD2A-97D573698DF7}" type="pres">
      <dgm:prSet presAssocID="{64C0FEA5-815B-42AF-AF97-13BC96A80049}" presName="Accent5" presStyleLbl="node1" presStyleIdx="4" presStyleCnt="13"/>
      <dgm:spPr>
        <a:xfrm>
          <a:off x="3203121" y="656986"/>
          <a:ext cx="334726" cy="335048"/>
        </a:xfrm>
        <a:prstGeom prst="ellipse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FA98026F-7797-4D21-B38D-42EA24619670}" type="pres">
      <dgm:prSet presAssocID="{64C0FEA5-815B-42AF-AF97-13BC96A80049}" presName="Accent6" presStyleLbl="node1" presStyleIdx="5" presStyleCnt="13"/>
      <dgm:spPr>
        <a:xfrm>
          <a:off x="2147922" y="2573562"/>
          <a:ext cx="334726" cy="335048"/>
        </a:xfrm>
        <a:prstGeom prst="ellipse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DAF5836D-82B0-4DC6-B14E-0A798A8E96C4}" type="pres">
      <dgm:prSet presAssocID="{4BBE9537-EFA6-48A8-A18A-B60D841F61B6}" presName="Child1" presStyleLbl="node1" presStyleIdx="6" presStyleCnt="13" custScaleX="134136" custScaleY="125732" custLinFactNeighborX="-14055" custLinFactNeighborY="5728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8A7E9E92-BE46-4101-8413-0C5849990CAA}" type="pres">
      <dgm:prSet presAssocID="{4BBE9537-EFA6-48A8-A18A-B60D841F61B6}" presName="Accent7" presStyleCnt="0"/>
      <dgm:spPr/>
    </dgm:pt>
    <dgm:pt modelId="{9EA0A957-37A7-423B-B2DD-EFF3A38A9831}" type="pres">
      <dgm:prSet presAssocID="{4BBE9537-EFA6-48A8-A18A-B60D841F61B6}" presName="AccentHold1" presStyleLbl="node1" presStyleIdx="7" presStyleCnt="13"/>
      <dgm:spPr>
        <a:xfrm>
          <a:off x="3734973" y="671554"/>
          <a:ext cx="462277" cy="462270"/>
        </a:xfrm>
        <a:prstGeom prst="ellips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043D9DBA-427F-4743-8AED-A96AAE1B7A05}" type="pres">
      <dgm:prSet presAssocID="{4BBE9537-EFA6-48A8-A18A-B60D841F61B6}" presName="Accent8" presStyleCnt="0"/>
      <dgm:spPr/>
    </dgm:pt>
    <dgm:pt modelId="{157E3700-53CD-4D90-899F-78FCB37D6D3D}" type="pres">
      <dgm:prSet presAssocID="{4BBE9537-EFA6-48A8-A18A-B60D841F61B6}" presName="AccentHold2" presStyleLbl="node1" presStyleIdx="8" presStyleCnt="13"/>
      <dgm:spPr>
        <a:xfrm>
          <a:off x="690741" y="3124208"/>
          <a:ext cx="835656" cy="835679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28D70862-F37C-458A-A663-27B248BB18FE}" type="pres">
      <dgm:prSet presAssocID="{840EFF71-60F6-4662-BB24-C2760E91C633}" presName="Child2" presStyleLbl="node1" presStyleIdx="9" presStyleCnt="13" custScaleX="140257" custScaleY="144159" custLinFactNeighborY="6467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9E921DB5-7639-4315-93F3-986C5EF760B6}" type="pres">
      <dgm:prSet presAssocID="{840EFF71-60F6-4662-BB24-C2760E91C633}" presName="Accent9" presStyleCnt="0"/>
      <dgm:spPr/>
    </dgm:pt>
    <dgm:pt modelId="{EDCDDED6-069C-40D9-A560-9DC83B0F01DD}" type="pres">
      <dgm:prSet presAssocID="{840EFF71-60F6-4662-BB24-C2760E91C633}" presName="AccentHold1" presStyleLbl="node1" presStyleIdx="10" presStyleCnt="13"/>
      <dgm:spPr>
        <a:xfrm>
          <a:off x="5659842" y="1311060"/>
          <a:ext cx="462277" cy="462270"/>
        </a:xfrm>
        <a:prstGeom prst="ellipse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64715179-03B6-4726-AC55-0BB9F5952333}" type="pres">
      <dgm:prSet presAssocID="{840EFF71-60F6-4662-BB24-C2760E91C633}" presName="Accent10" presStyleCnt="0"/>
      <dgm:spPr/>
    </dgm:pt>
    <dgm:pt modelId="{CC488EE9-6374-452A-A474-D21732FA1BFE}" type="pres">
      <dgm:prSet presAssocID="{840EFF71-60F6-4662-BB24-C2760E91C633}" presName="AccentHold2" presStyleLbl="node1" presStyleIdx="11" presStyleCnt="13" custLinFactX="200000" custLinFactY="-100000" custLinFactNeighborX="266288" custLinFactNeighborY="-198795"/>
      <dgm:spPr>
        <a:xfrm>
          <a:off x="1933810" y="3117562"/>
          <a:ext cx="334726" cy="335048"/>
        </a:xfrm>
        <a:prstGeom prst="ellips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DF572B20-B0E3-408C-9A7F-19FBA95253A3}" type="pres">
      <dgm:prSet presAssocID="{840EFF71-60F6-4662-BB24-C2760E91C633}" presName="Accent11" presStyleCnt="0"/>
      <dgm:spPr/>
    </dgm:pt>
    <dgm:pt modelId="{C122BACD-6D06-48FE-9360-6AB5529C4413}" type="pres">
      <dgm:prSet presAssocID="{840EFF71-60F6-4662-BB24-C2760E91C633}" presName="AccentHold3" presStyleLbl="node1" presStyleIdx="12" presStyleCnt="13"/>
      <dgm:spPr>
        <a:xfrm>
          <a:off x="3711009" y="3641834"/>
          <a:ext cx="334726" cy="335048"/>
        </a:xfrm>
        <a:prstGeom prst="ellips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</dgm:ptLst>
  <dgm:cxnLst>
    <dgm:cxn modelId="{611F0402-903D-4997-A54C-47AABED38E2A}" srcId="{8D3709AE-8113-4AC0-B906-C6D5B084C62D}" destId="{64C0FEA5-815B-42AF-AF97-13BC96A80049}" srcOrd="0" destOrd="0" parTransId="{CA333B23-B766-4FB7-AC4E-6FC3FFDF123C}" sibTransId="{6B541BD9-A123-4E91-AB25-EAB7B244797D}"/>
    <dgm:cxn modelId="{E5A9AA05-B091-4476-8233-301FBBBF6704}" type="presOf" srcId="{64C0FEA5-815B-42AF-AF97-13BC96A80049}" destId="{29D53966-81A2-420F-8C34-D474337DA8FB}" srcOrd="0" destOrd="0" presId="urn:microsoft.com/office/officeart/2009/3/layout/CircleRelationship"/>
    <dgm:cxn modelId="{3A0A6714-F625-4747-B4CF-C2355AFA5AD7}" type="presOf" srcId="{4BBE9537-EFA6-48A8-A18A-B60D841F61B6}" destId="{DAF5836D-82B0-4DC6-B14E-0A798A8E96C4}" srcOrd="0" destOrd="0" presId="urn:microsoft.com/office/officeart/2009/3/layout/CircleRelationship"/>
    <dgm:cxn modelId="{94E44C5A-69DA-4AF7-B401-DCA69BC9E0A6}" srcId="{64C0FEA5-815B-42AF-AF97-13BC96A80049}" destId="{4BBE9537-EFA6-48A8-A18A-B60D841F61B6}" srcOrd="0" destOrd="0" parTransId="{99474CEF-8EEA-4115-8387-52D86AA312A4}" sibTransId="{966C1E8E-9B1C-46A0-8A97-60CC1092CAE5}"/>
    <dgm:cxn modelId="{D0FF9B7B-6177-405B-BBBD-821248A20CD6}" type="presOf" srcId="{8D3709AE-8113-4AC0-B906-C6D5B084C62D}" destId="{C173B5C5-5697-49F5-9F01-2D7A4658C4D9}" srcOrd="0" destOrd="0" presId="urn:microsoft.com/office/officeart/2009/3/layout/CircleRelationship"/>
    <dgm:cxn modelId="{E7CA1CC8-55CB-419C-B52E-28F1EFC642D6}" type="presOf" srcId="{840EFF71-60F6-4662-BB24-C2760E91C633}" destId="{28D70862-F37C-458A-A663-27B248BB18FE}" srcOrd="0" destOrd="0" presId="urn:microsoft.com/office/officeart/2009/3/layout/CircleRelationship"/>
    <dgm:cxn modelId="{B5A358FE-1C27-497C-AFBA-A18622E82022}" srcId="{64C0FEA5-815B-42AF-AF97-13BC96A80049}" destId="{840EFF71-60F6-4662-BB24-C2760E91C633}" srcOrd="1" destOrd="0" parTransId="{1CB2EE40-C91F-45B8-B272-206255BED234}" sibTransId="{6E01EE1D-4093-4C58-83C0-B634B46F4E66}"/>
    <dgm:cxn modelId="{0CA165D8-B7A0-4D37-A0C9-75C889A58242}" type="presParOf" srcId="{C173B5C5-5697-49F5-9F01-2D7A4658C4D9}" destId="{29D53966-81A2-420F-8C34-D474337DA8FB}" srcOrd="0" destOrd="0" presId="urn:microsoft.com/office/officeart/2009/3/layout/CircleRelationship"/>
    <dgm:cxn modelId="{1E3F4086-9D73-4A78-ADE6-A62A3656F35F}" type="presParOf" srcId="{C173B5C5-5697-49F5-9F01-2D7A4658C4D9}" destId="{BE8EE120-1FFA-475A-9D2F-40B0BDC05E63}" srcOrd="1" destOrd="0" presId="urn:microsoft.com/office/officeart/2009/3/layout/CircleRelationship"/>
    <dgm:cxn modelId="{D2313282-6DE6-4D04-BE55-878F51037ED4}" type="presParOf" srcId="{C173B5C5-5697-49F5-9F01-2D7A4658C4D9}" destId="{B685AF30-FB80-4AF3-A33A-07ADC35E7C54}" srcOrd="2" destOrd="0" presId="urn:microsoft.com/office/officeart/2009/3/layout/CircleRelationship"/>
    <dgm:cxn modelId="{91F47BC2-DAF2-437B-9829-254979D4323C}" type="presParOf" srcId="{C173B5C5-5697-49F5-9F01-2D7A4658C4D9}" destId="{A4BEB2EF-7343-4E4B-B730-B7759F35E610}" srcOrd="3" destOrd="0" presId="urn:microsoft.com/office/officeart/2009/3/layout/CircleRelationship"/>
    <dgm:cxn modelId="{244C55DE-9F27-4C2E-9A4B-73AA5700FCA8}" type="presParOf" srcId="{C173B5C5-5697-49F5-9F01-2D7A4658C4D9}" destId="{79C6F104-4147-4152-AC95-C3AED02B34CA}" srcOrd="4" destOrd="0" presId="urn:microsoft.com/office/officeart/2009/3/layout/CircleRelationship"/>
    <dgm:cxn modelId="{16E46EA2-26A6-4A3E-8240-7BA000974E01}" type="presParOf" srcId="{C173B5C5-5697-49F5-9F01-2D7A4658C4D9}" destId="{E19F8BF3-791E-402E-AD2A-97D573698DF7}" srcOrd="5" destOrd="0" presId="urn:microsoft.com/office/officeart/2009/3/layout/CircleRelationship"/>
    <dgm:cxn modelId="{5F067A08-A511-4520-ACCB-74FF41DE9715}" type="presParOf" srcId="{C173B5C5-5697-49F5-9F01-2D7A4658C4D9}" destId="{FA98026F-7797-4D21-B38D-42EA24619670}" srcOrd="6" destOrd="0" presId="urn:microsoft.com/office/officeart/2009/3/layout/CircleRelationship"/>
    <dgm:cxn modelId="{4843F74C-12BA-4575-820D-7997AC6C6E08}" type="presParOf" srcId="{C173B5C5-5697-49F5-9F01-2D7A4658C4D9}" destId="{DAF5836D-82B0-4DC6-B14E-0A798A8E96C4}" srcOrd="7" destOrd="0" presId="urn:microsoft.com/office/officeart/2009/3/layout/CircleRelationship"/>
    <dgm:cxn modelId="{F92B07E4-FEA3-41A6-80C6-BC8476D6B55B}" type="presParOf" srcId="{C173B5C5-5697-49F5-9F01-2D7A4658C4D9}" destId="{8A7E9E92-BE46-4101-8413-0C5849990CAA}" srcOrd="8" destOrd="0" presId="urn:microsoft.com/office/officeart/2009/3/layout/CircleRelationship"/>
    <dgm:cxn modelId="{1CCF9BEC-8F42-42FF-947B-95AEF77B070D}" type="presParOf" srcId="{8A7E9E92-BE46-4101-8413-0C5849990CAA}" destId="{9EA0A957-37A7-423B-B2DD-EFF3A38A9831}" srcOrd="0" destOrd="0" presId="urn:microsoft.com/office/officeart/2009/3/layout/CircleRelationship"/>
    <dgm:cxn modelId="{E1335C21-C506-4481-A7D0-61E8551D62EE}" type="presParOf" srcId="{C173B5C5-5697-49F5-9F01-2D7A4658C4D9}" destId="{043D9DBA-427F-4743-8AED-A96AAE1B7A05}" srcOrd="9" destOrd="0" presId="urn:microsoft.com/office/officeart/2009/3/layout/CircleRelationship"/>
    <dgm:cxn modelId="{EF3A6784-535C-440A-A870-5E65FF912BB6}" type="presParOf" srcId="{043D9DBA-427F-4743-8AED-A96AAE1B7A05}" destId="{157E3700-53CD-4D90-899F-78FCB37D6D3D}" srcOrd="0" destOrd="0" presId="urn:microsoft.com/office/officeart/2009/3/layout/CircleRelationship"/>
    <dgm:cxn modelId="{3788BF38-1C56-4480-9F83-7A6FDA6295EF}" type="presParOf" srcId="{C173B5C5-5697-49F5-9F01-2D7A4658C4D9}" destId="{28D70862-F37C-458A-A663-27B248BB18FE}" srcOrd="10" destOrd="0" presId="urn:microsoft.com/office/officeart/2009/3/layout/CircleRelationship"/>
    <dgm:cxn modelId="{09939B2B-892B-4C39-94AB-60B5DB8941BF}" type="presParOf" srcId="{C173B5C5-5697-49F5-9F01-2D7A4658C4D9}" destId="{9E921DB5-7639-4315-93F3-986C5EF760B6}" srcOrd="11" destOrd="0" presId="urn:microsoft.com/office/officeart/2009/3/layout/CircleRelationship"/>
    <dgm:cxn modelId="{04E96110-AC50-47CF-9311-525363D27DDD}" type="presParOf" srcId="{9E921DB5-7639-4315-93F3-986C5EF760B6}" destId="{EDCDDED6-069C-40D9-A560-9DC83B0F01DD}" srcOrd="0" destOrd="0" presId="urn:microsoft.com/office/officeart/2009/3/layout/CircleRelationship"/>
    <dgm:cxn modelId="{93122B1B-1D87-46A6-A3E2-BF06ACF6A228}" type="presParOf" srcId="{C173B5C5-5697-49F5-9F01-2D7A4658C4D9}" destId="{64715179-03B6-4726-AC55-0BB9F5952333}" srcOrd="12" destOrd="0" presId="urn:microsoft.com/office/officeart/2009/3/layout/CircleRelationship"/>
    <dgm:cxn modelId="{1C6AC166-CD2A-460F-870C-7C8B5EC43CAB}" type="presParOf" srcId="{64715179-03B6-4726-AC55-0BB9F5952333}" destId="{CC488EE9-6374-452A-A474-D21732FA1BFE}" srcOrd="0" destOrd="0" presId="urn:microsoft.com/office/officeart/2009/3/layout/CircleRelationship"/>
    <dgm:cxn modelId="{E15D6BE4-BD32-417B-A15D-C6657DCF0559}" type="presParOf" srcId="{C173B5C5-5697-49F5-9F01-2D7A4658C4D9}" destId="{DF572B20-B0E3-408C-9A7F-19FBA95253A3}" srcOrd="13" destOrd="0" presId="urn:microsoft.com/office/officeart/2009/3/layout/CircleRelationship"/>
    <dgm:cxn modelId="{22AF9197-78F3-428F-961E-93D7E2833FEB}" type="presParOf" srcId="{DF572B20-B0E3-408C-9A7F-19FBA95253A3}" destId="{C122BACD-6D06-48FE-9360-6AB5529C4413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53966-81A2-420F-8C34-D474337DA8FB}">
      <dsp:nvSpPr>
        <dsp:cNvPr id="0" name=""/>
        <dsp:cNvSpPr/>
      </dsp:nvSpPr>
      <dsp:spPr>
        <a:xfrm>
          <a:off x="2276687" y="720330"/>
          <a:ext cx="3399961" cy="3396562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Amplify | We need Spatially Enabled Societies</a:t>
          </a:r>
          <a:endParaRPr lang="en-US" sz="2000" kern="12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 government or society can be regarded as spatially enabled when location and spatial information are regarded as common goods made available to citizens and </a:t>
          </a:r>
        </a:p>
      </dsp:txBody>
      <dsp:txXfrm>
        <a:off x="2774600" y="1217745"/>
        <a:ext cx="2404135" cy="2401732"/>
      </dsp:txXfrm>
    </dsp:sp>
    <dsp:sp modelId="{BE8EE120-1FFA-475A-9D2F-40B0BDC05E63}">
      <dsp:nvSpPr>
        <dsp:cNvPr id="0" name=""/>
        <dsp:cNvSpPr/>
      </dsp:nvSpPr>
      <dsp:spPr>
        <a:xfrm>
          <a:off x="3771931" y="178538"/>
          <a:ext cx="468208" cy="468200"/>
        </a:xfrm>
        <a:prstGeom prst="ellipse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5AF30-FB80-4AF3-A33A-07ADC35E7C54}">
      <dsp:nvSpPr>
        <dsp:cNvPr id="0" name=""/>
        <dsp:cNvSpPr/>
      </dsp:nvSpPr>
      <dsp:spPr>
        <a:xfrm>
          <a:off x="2663265" y="4267421"/>
          <a:ext cx="339020" cy="339346"/>
        </a:xfrm>
        <a:prstGeom prst="ellips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EB2EF-7343-4E4B-B730-B7759F35E610}">
      <dsp:nvSpPr>
        <dsp:cNvPr id="0" name=""/>
        <dsp:cNvSpPr/>
      </dsp:nvSpPr>
      <dsp:spPr>
        <a:xfrm>
          <a:off x="5850681" y="2078880"/>
          <a:ext cx="339020" cy="339346"/>
        </a:xfrm>
        <a:prstGeom prst="ellips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6F104-4147-4152-AC95-C3AED02B34CA}">
      <dsp:nvSpPr>
        <dsp:cNvPr id="0" name=""/>
        <dsp:cNvSpPr/>
      </dsp:nvSpPr>
      <dsp:spPr>
        <a:xfrm>
          <a:off x="4228395" y="4628407"/>
          <a:ext cx="468208" cy="468200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F8BF3-791E-402E-AD2A-97D573698DF7}">
      <dsp:nvSpPr>
        <dsp:cNvPr id="0" name=""/>
        <dsp:cNvSpPr/>
      </dsp:nvSpPr>
      <dsp:spPr>
        <a:xfrm>
          <a:off x="2759568" y="843953"/>
          <a:ext cx="339020" cy="339346"/>
        </a:xfrm>
        <a:prstGeom prst="ellipse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98026F-7797-4D21-B38D-42EA24619670}">
      <dsp:nvSpPr>
        <dsp:cNvPr id="0" name=""/>
        <dsp:cNvSpPr/>
      </dsp:nvSpPr>
      <dsp:spPr>
        <a:xfrm>
          <a:off x="1690832" y="2785115"/>
          <a:ext cx="339020" cy="339346"/>
        </a:xfrm>
        <a:prstGeom prst="ellipse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5836D-82B0-4DC6-B14E-0A798A8E96C4}">
      <dsp:nvSpPr>
        <dsp:cNvPr id="0" name=""/>
        <dsp:cNvSpPr/>
      </dsp:nvSpPr>
      <dsp:spPr>
        <a:xfrm>
          <a:off x="-237672" y="1008053"/>
          <a:ext cx="2295795" cy="2151269"/>
        </a:xfrm>
        <a:prstGeom prst="ellipse">
          <a:avLst/>
        </a:prstGeom>
        <a:solidFill>
          <a:schemeClr val="accent2"/>
        </a:solidFill>
        <a:ln w="15875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Deliver | We need Spatially Enabled Services</a:t>
          </a:r>
          <a:endParaRPr lang="en-US" sz="1000" kern="12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 service is regarded as spatially enabled if the service delivery process incorporates seamless access to all the information that a user of the service might need to make spatial or location-specific decisions associated with using the service</a:t>
          </a:r>
        </a:p>
      </dsp:txBody>
      <dsp:txXfrm>
        <a:off x="98539" y="1323099"/>
        <a:ext cx="1623373" cy="1521177"/>
      </dsp:txXfrm>
    </dsp:sp>
    <dsp:sp modelId="{9EA0A957-37A7-423B-B2DD-EFF3A38A9831}">
      <dsp:nvSpPr>
        <dsp:cNvPr id="0" name=""/>
        <dsp:cNvSpPr/>
      </dsp:nvSpPr>
      <dsp:spPr>
        <a:xfrm>
          <a:off x="3298242" y="858707"/>
          <a:ext cx="468208" cy="468200"/>
        </a:xfrm>
        <a:prstGeom prst="ellips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E3700-53CD-4D90-899F-78FCB37D6D3D}">
      <dsp:nvSpPr>
        <dsp:cNvPr id="0" name=""/>
        <dsp:cNvSpPr/>
      </dsp:nvSpPr>
      <dsp:spPr>
        <a:xfrm>
          <a:off x="214959" y="3342824"/>
          <a:ext cx="846376" cy="846399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70862-F37C-458A-A663-27B248BB18FE}">
      <dsp:nvSpPr>
        <dsp:cNvPr id="0" name=""/>
        <dsp:cNvSpPr/>
      </dsp:nvSpPr>
      <dsp:spPr>
        <a:xfrm>
          <a:off x="5666679" y="57967"/>
          <a:ext cx="2400559" cy="2466555"/>
        </a:xfrm>
        <a:prstGeom prst="ellipse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Sustain| Is your service spatially enabled?</a:t>
          </a:r>
          <a:endParaRPr lang="en-GB" sz="1500" b="1" kern="12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What did we set out to do, and how much of it have we done?</a:t>
          </a:r>
          <a:endParaRPr lang="en-GB" sz="13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Benchmarking metrics Measuring the performance of one </a:t>
          </a:r>
          <a:r>
            <a:rPr lang="en-US" sz="1300" kern="1200" dirty="0" err="1"/>
            <a:t>organisation</a:t>
          </a:r>
          <a:r>
            <a:rPr lang="en-US" sz="1300" kern="1200" dirty="0"/>
            <a:t> against a standard</a:t>
          </a:r>
          <a:endParaRPr lang="en-GB" sz="1300" kern="1200" dirty="0"/>
        </a:p>
      </dsp:txBody>
      <dsp:txXfrm>
        <a:off x="6018233" y="419186"/>
        <a:ext cx="1697451" cy="1744117"/>
      </dsp:txXfrm>
    </dsp:sp>
    <dsp:sp modelId="{EDCDDED6-069C-40D9-A560-9DC83B0F01DD}">
      <dsp:nvSpPr>
        <dsp:cNvPr id="0" name=""/>
        <dsp:cNvSpPr/>
      </dsp:nvSpPr>
      <dsp:spPr>
        <a:xfrm>
          <a:off x="5247804" y="1506417"/>
          <a:ext cx="468208" cy="468200"/>
        </a:xfrm>
        <a:prstGeom prst="ellipse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88EE9-6374-452A-A474-D21732FA1BFE}">
      <dsp:nvSpPr>
        <dsp:cNvPr id="0" name=""/>
        <dsp:cNvSpPr/>
      </dsp:nvSpPr>
      <dsp:spPr>
        <a:xfrm>
          <a:off x="1473975" y="3336093"/>
          <a:ext cx="339020" cy="339346"/>
        </a:xfrm>
        <a:prstGeom prst="ellips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2BACD-6D06-48FE-9360-6AB5529C4413}">
      <dsp:nvSpPr>
        <dsp:cNvPr id="0" name=""/>
        <dsp:cNvSpPr/>
      </dsp:nvSpPr>
      <dsp:spPr>
        <a:xfrm>
          <a:off x="3273971" y="3867090"/>
          <a:ext cx="339020" cy="339346"/>
        </a:xfrm>
        <a:prstGeom prst="ellips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21177-717D-4C86-A01F-ECEC162D1455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B4004-4475-4FCD-A21A-2ED31A3A9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94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FF790-2688-4F83-8833-6AC73D0C9CDD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12417-99BA-42F9-BA3B-D328138FF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40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12417-99BA-42F9-BA3B-D328138FFF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25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12417-99BA-42F9-BA3B-D328138FFF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5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12417-99BA-42F9-BA3B-D328138FFF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91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12417-99BA-42F9-BA3B-D328138FFF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94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A0B42DE-2096-4E24-9FA4-2FFBEA2B1CF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BC4E-146A-4D59-889E-A0FF7D296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7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42DE-2096-4E24-9FA4-2FFBEA2B1CF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BC4E-146A-4D59-889E-A0FF7D296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05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42DE-2096-4E24-9FA4-2FFBEA2B1CF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BC4E-146A-4D59-889E-A0FF7D29634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91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42DE-2096-4E24-9FA4-2FFBEA2B1CF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BC4E-146A-4D59-889E-A0FF7D2963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" y="6310272"/>
            <a:ext cx="3940347" cy="520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105" descr="GGIM-logo-title-on-side copy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25"/>
          <a:stretch>
            <a:fillRect/>
          </a:stretch>
        </p:blipFill>
        <p:spPr bwMode="auto">
          <a:xfrm>
            <a:off x="11153774" y="6384927"/>
            <a:ext cx="1038225" cy="440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78210" y="-10331"/>
            <a:ext cx="951058" cy="6395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416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42DE-2096-4E24-9FA4-2FFBEA2B1CF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BC4E-146A-4D59-889E-A0FF7D29634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23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42DE-2096-4E24-9FA4-2FFBEA2B1CF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BC4E-146A-4D59-889E-A0FF7D296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53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42DE-2096-4E24-9FA4-2FFBEA2B1CF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BC4E-146A-4D59-889E-A0FF7D296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38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42DE-2096-4E24-9FA4-2FFBEA2B1CF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BC4E-146A-4D59-889E-A0FF7D296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42DE-2096-4E24-9FA4-2FFBEA2B1CF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BC4E-146A-4D59-889E-A0FF7D296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78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42DE-2096-4E24-9FA4-2FFBEA2B1CF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BC4E-146A-4D59-889E-A0FF7D296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9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42DE-2096-4E24-9FA4-2FFBEA2B1CF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BC4E-146A-4D59-889E-A0FF7D29634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93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EA0B42DE-2096-4E24-9FA4-2FFBEA2B1CF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089DBC4E-146A-4D59-889E-A0FF7D29634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25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jpe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F8999-0B21-4A1A-BA75-DCA8FBBC5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437" y="877824"/>
            <a:ext cx="10696818" cy="8686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399FF"/>
                </a:solidFill>
              </a:rPr>
              <a:t>UN-GGIM</a:t>
            </a:r>
            <a:r>
              <a:rPr lang="en-US" dirty="0">
                <a:solidFill>
                  <a:srgbClr val="FF6600"/>
                </a:solidFill>
              </a:rPr>
              <a:t>:</a:t>
            </a:r>
            <a:r>
              <a:rPr lang="en-US" dirty="0">
                <a:solidFill>
                  <a:srgbClr val="3399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Africa</a:t>
            </a:r>
            <a:r>
              <a:rPr lang="en-US" dirty="0"/>
              <a:t> | </a:t>
            </a:r>
            <a:r>
              <a:rPr lang="en-US" dirty="0">
                <a:solidFill>
                  <a:srgbClr val="FF6600"/>
                </a:solidFill>
              </a:rPr>
              <a:t>Activities Report</a:t>
            </a:r>
            <a:endParaRPr lang="en-GB" dirty="0">
              <a:solidFill>
                <a:srgbClr val="FF6600"/>
              </a:solidFill>
            </a:endParaRPr>
          </a:p>
        </p:txBody>
      </p:sp>
      <p:pic>
        <p:nvPicPr>
          <p:cNvPr id="14" name="Picture 1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01EE1747-AA60-4372-B1B4-4F87A8F0F8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r="10923"/>
          <a:stretch/>
        </p:blipFill>
        <p:spPr>
          <a:xfrm>
            <a:off x="204026" y="1894114"/>
            <a:ext cx="7854696" cy="4804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F7F8F-4B9E-42B4-9458-282079784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6599" y="1894114"/>
            <a:ext cx="3737113" cy="4963886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buFont typeface="Wingdings 2" panose="05020102010507070707" pitchFamily="18" charset="2"/>
              <a:buChar char="§"/>
            </a:pPr>
            <a:r>
              <a:rPr lang="en-GB" sz="2000" dirty="0"/>
              <a:t> UN-GGIM: Africa 9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buFont typeface="Wingdings 2" panose="05020102010507070707" pitchFamily="18" charset="2"/>
              <a:buChar char="§"/>
            </a:pPr>
            <a:r>
              <a:rPr lang="en-GB" sz="2000" dirty="0"/>
              <a:t> Cape Town, 16 August 2023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buFont typeface="Wingdings 2" panose="05020102010507070707" pitchFamily="18" charset="2"/>
              <a:buChar char="§"/>
            </a:pPr>
            <a:r>
              <a:rPr lang="en-GB" sz="2000" dirty="0"/>
              <a:t> Maroale Chauke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buFont typeface="Wingdings 2" panose="05020102010507070707" pitchFamily="18" charset="2"/>
              <a:buChar char="§"/>
            </a:pPr>
            <a:r>
              <a:rPr lang="en-US" sz="2000" dirty="0"/>
              <a:t> Chair, Executive Board, UN-GGIM: Africa</a:t>
            </a:r>
            <a:endParaRPr lang="en-GB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buFont typeface="Wingdings 2" panose="05020102010507070707" pitchFamily="18" charset="2"/>
              <a:buChar char="§"/>
            </a:pPr>
            <a:r>
              <a:rPr lang="en-US" sz="2000" dirty="0"/>
              <a:t> </a:t>
            </a:r>
            <a:r>
              <a:rPr lang="en-GB" sz="2000" dirty="0"/>
              <a:t>Directeur, National Spatial Information Framework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buFont typeface="Wingdings 2" panose="05020102010507070707" pitchFamily="18" charset="2"/>
              <a:buChar char="§"/>
            </a:pPr>
            <a:r>
              <a:rPr lang="en-US" sz="2000" dirty="0"/>
              <a:t> Branch: Spatial Planning and Land Use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buFont typeface="Wingdings 2" panose="05020102010507070707" pitchFamily="18" charset="2"/>
              <a:buChar char="§"/>
            </a:pPr>
            <a:r>
              <a:rPr lang="en-US" sz="2000" dirty="0"/>
              <a:t>Department of Agriculture, Land Reform and Rural Development</a:t>
            </a:r>
            <a:endParaRPr lang="en-GB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buFont typeface="Wingdings 2" panose="05020102010507070707" pitchFamily="18" charset="2"/>
              <a:buChar char="§"/>
            </a:pPr>
            <a:r>
              <a:rPr lang="en-US" sz="2000" dirty="0"/>
              <a:t> Maroale.Chauke@dalrrd.gov.za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50125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4CB48-F834-4024-9B97-843388790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372878" cy="149961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3399FF"/>
                </a:solidFill>
              </a:rPr>
              <a:t>UN-GGIM</a:t>
            </a:r>
            <a:r>
              <a:rPr lang="en-US" sz="4400" dirty="0">
                <a:solidFill>
                  <a:srgbClr val="FF6600"/>
                </a:solidFill>
              </a:rPr>
              <a:t>:</a:t>
            </a:r>
            <a:r>
              <a:rPr lang="en-US" sz="4400" dirty="0">
                <a:solidFill>
                  <a:srgbClr val="3399FF"/>
                </a:solidFill>
              </a:rPr>
              <a:t> </a:t>
            </a:r>
            <a:r>
              <a:rPr lang="en-US" sz="4400" dirty="0">
                <a:solidFill>
                  <a:schemeClr val="tx1"/>
                </a:solidFill>
              </a:rPr>
              <a:t>Africa</a:t>
            </a:r>
            <a:r>
              <a:rPr lang="en-US" sz="4400" dirty="0"/>
              <a:t> |</a:t>
            </a:r>
            <a:r>
              <a:rPr lang="en-GB" sz="4400" dirty="0"/>
              <a:t> </a:t>
            </a:r>
            <a:r>
              <a:rPr lang="en-GB" sz="4400" dirty="0">
                <a:solidFill>
                  <a:srgbClr val="FF6600"/>
                </a:solidFill>
              </a:rPr>
              <a:t>NEXUS Issues &amp;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0709F-A23A-4C8D-9E9D-DE2F61016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74" y="2081505"/>
            <a:ext cx="4104053" cy="4561817"/>
          </a:xfrm>
        </p:spPr>
        <p:txBody>
          <a:bodyPr>
            <a:normAutofit fontScale="77500" lnSpcReduction="20000"/>
          </a:bodyPr>
          <a:lstStyle/>
          <a:p>
            <a:pPr lvl="0">
              <a:spcBef>
                <a:spcPts val="0"/>
              </a:spcBef>
              <a:buClr>
                <a:srgbClr val="5B9BD5"/>
              </a:buClr>
              <a:buFont typeface="Wingdings" panose="05000000000000000000" pitchFamily="2" charset="2"/>
              <a:buChar char=""/>
            </a:pPr>
            <a:r>
              <a:rPr lang="en-US" sz="1800" b="1" dirty="0">
                <a:solidFill>
                  <a:sysClr val="windowText" lastClr="000000"/>
                </a:solidFill>
                <a:latin typeface="Calibri" panose="020F0502020204030204"/>
              </a:rPr>
              <a:t> Delivering </a:t>
            </a:r>
          </a:p>
          <a:p>
            <a:pPr>
              <a:spcBef>
                <a:spcPts val="0"/>
              </a:spcBef>
              <a:buClr>
                <a:srgbClr val="ED7D31"/>
              </a:buClr>
              <a:buFont typeface="Wingdings" panose="05000000000000000000" pitchFamily="2" charset="2"/>
              <a:buChar char="¤"/>
            </a:pPr>
            <a:r>
              <a:rPr lang="en-US" sz="2000" dirty="0">
                <a:solidFill>
                  <a:sysClr val="windowText" lastClr="000000"/>
                </a:solidFill>
                <a:latin typeface="Calibri" panose="020F0502020204030204"/>
              </a:rPr>
              <a:t>Need for an appropriation framework with  the private sector as a key catalyst in the development of the geospatial information infrastructures</a:t>
            </a:r>
            <a:endParaRPr lang="fr-FR" sz="20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>
              <a:spcBef>
                <a:spcPts val="0"/>
              </a:spcBef>
              <a:buClr>
                <a:srgbClr val="ED7D31"/>
              </a:buClr>
              <a:buFont typeface="Wingdings" panose="05000000000000000000" pitchFamily="2" charset="2"/>
              <a:buChar char="¤"/>
            </a:pPr>
            <a:r>
              <a:rPr lang="en-US" sz="2000" dirty="0">
                <a:solidFill>
                  <a:sysClr val="windowText" lastClr="000000"/>
                </a:solidFill>
                <a:latin typeface="Calibri" panose="020F0502020204030204"/>
              </a:rPr>
              <a:t>How do we ensure that geospatial technology operates to its fullest potential?</a:t>
            </a:r>
          </a:p>
          <a:p>
            <a:pPr>
              <a:spcBef>
                <a:spcPts val="0"/>
              </a:spcBef>
              <a:buClr>
                <a:srgbClr val="ED7D31"/>
              </a:buClr>
              <a:buFont typeface="Wingdings" panose="05000000000000000000" pitchFamily="2" charset="2"/>
              <a:buChar char="¤"/>
            </a:pPr>
            <a:endParaRPr lang="en-US" sz="20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lvl="0">
              <a:spcBef>
                <a:spcPts val="0"/>
              </a:spcBef>
              <a:buClr>
                <a:srgbClr val="5B9BD5"/>
              </a:buClr>
              <a:buFont typeface="Wingdings" panose="05000000000000000000" pitchFamily="2" charset="2"/>
              <a:buChar char=""/>
            </a:pPr>
            <a:r>
              <a:rPr lang="en-US" sz="1800" b="1" dirty="0">
                <a:solidFill>
                  <a:sysClr val="windowText" lastClr="000000"/>
                </a:solidFill>
                <a:latin typeface="Calibri" panose="020F0502020204030204"/>
              </a:rPr>
              <a:t> Amplifying </a:t>
            </a:r>
          </a:p>
          <a:p>
            <a:pPr>
              <a:spcBef>
                <a:spcPts val="0"/>
              </a:spcBef>
              <a:buClr>
                <a:srgbClr val="ED7D31"/>
              </a:buClr>
              <a:buFont typeface="Wingdings" panose="05000000000000000000" pitchFamily="2" charset="2"/>
              <a:buChar char="¤"/>
            </a:pPr>
            <a:r>
              <a:rPr lang="en-US" sz="2000" dirty="0">
                <a:solidFill>
                  <a:sysClr val="windowText" lastClr="000000"/>
                </a:solidFill>
                <a:latin typeface="Calibri" panose="020F0502020204030204"/>
              </a:rPr>
              <a:t>The critical question that must now be asked is - how must this happen? It will happen on its own as individuals, organizations and national governments start to slowly embrace the GKI. Management: How can commit to the Framework?</a:t>
            </a:r>
          </a:p>
          <a:p>
            <a:pPr>
              <a:spcBef>
                <a:spcPts val="0"/>
              </a:spcBef>
              <a:buClr>
                <a:srgbClr val="ED7D31"/>
              </a:buClr>
              <a:buFont typeface="Wingdings" panose="05000000000000000000" pitchFamily="2" charset="2"/>
              <a:buChar char="¤"/>
            </a:pPr>
            <a:r>
              <a:rPr lang="en-US" sz="2000" dirty="0">
                <a:solidFill>
                  <a:sysClr val="windowText" lastClr="000000"/>
                </a:solidFill>
                <a:latin typeface="Calibri" panose="020F0502020204030204"/>
              </a:rPr>
              <a:t>What Collaboration and Partnerships to put in place</a:t>
            </a:r>
          </a:p>
          <a:p>
            <a:pPr>
              <a:spcBef>
                <a:spcPts val="0"/>
              </a:spcBef>
              <a:buClr>
                <a:srgbClr val="ED7D31"/>
              </a:buClr>
              <a:buFont typeface="Wingdings" panose="05000000000000000000" pitchFamily="2" charset="2"/>
              <a:buChar char="¤"/>
            </a:pPr>
            <a:endParaRPr lang="en-US" sz="20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lvl="0">
              <a:spcBef>
                <a:spcPts val="0"/>
              </a:spcBef>
              <a:buClr>
                <a:srgbClr val="5B9BD5"/>
              </a:buClr>
              <a:buFont typeface="Wingdings" panose="05000000000000000000" pitchFamily="2" charset="2"/>
              <a:buChar char=""/>
            </a:pPr>
            <a:r>
              <a:rPr lang="en-US" sz="1800" b="1" dirty="0">
                <a:solidFill>
                  <a:sysClr val="windowText" lastClr="000000"/>
                </a:solidFill>
                <a:latin typeface="Calibri" panose="020F0502020204030204"/>
              </a:rPr>
              <a:t>Sustaining </a:t>
            </a:r>
          </a:p>
          <a:p>
            <a:pPr>
              <a:spcBef>
                <a:spcPts val="0"/>
              </a:spcBef>
              <a:buClr>
                <a:srgbClr val="ED7D31"/>
              </a:buClr>
              <a:buFont typeface="Wingdings" panose="05000000000000000000" pitchFamily="2" charset="2"/>
              <a:buChar char="¤"/>
            </a:pPr>
            <a:r>
              <a:rPr lang="en-US" sz="2000" dirty="0">
                <a:solidFill>
                  <a:sysClr val="windowText" lastClr="000000"/>
                </a:solidFill>
                <a:latin typeface="Calibri" panose="020F0502020204030204"/>
              </a:rPr>
              <a:t>It is clear that international geospatial information initiatives, the development of NSDI and the development of institutional and individual capacity and understanding must be part of the solution.</a:t>
            </a:r>
            <a:endParaRPr lang="fr-FR" sz="200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749911-7B4F-4C89-A244-3B3CFF7C3E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4126476"/>
              </p:ext>
            </p:extLst>
          </p:nvPr>
        </p:nvGraphicFramePr>
        <p:xfrm>
          <a:off x="4200627" y="1690402"/>
          <a:ext cx="7829566" cy="504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4556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EA662-AD43-4341-A67A-A5428E7CF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16" y="509169"/>
            <a:ext cx="8460114" cy="1499616"/>
          </a:xfrm>
        </p:spPr>
        <p:txBody>
          <a:bodyPr/>
          <a:lstStyle/>
          <a:p>
            <a:r>
              <a:rPr lang="en-US" dirty="0">
                <a:solidFill>
                  <a:srgbClr val="3399FF"/>
                </a:solidFill>
              </a:rPr>
              <a:t>UN-GGIM</a:t>
            </a:r>
            <a:r>
              <a:rPr lang="en-US" dirty="0">
                <a:solidFill>
                  <a:srgbClr val="FF6600"/>
                </a:solidFill>
              </a:rPr>
              <a:t>:</a:t>
            </a:r>
            <a:r>
              <a:rPr lang="en-US" dirty="0">
                <a:solidFill>
                  <a:srgbClr val="3399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Africa</a:t>
            </a:r>
            <a:r>
              <a:rPr lang="en-US" dirty="0"/>
              <a:t> | </a:t>
            </a:r>
            <a:r>
              <a:rPr lang="en-GB" dirty="0">
                <a:solidFill>
                  <a:srgbClr val="FF6600"/>
                </a:solidFill>
              </a:rPr>
              <a:t>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9046E-8004-46AB-89DF-F7DA8D7FC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34" y="1625372"/>
            <a:ext cx="6462390" cy="52326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FF6600"/>
              </a:buClr>
              <a:buFont typeface="Wingdings" panose="05000000000000000000" pitchFamily="2" charset="2"/>
              <a:buChar char=""/>
            </a:pPr>
            <a:r>
              <a:rPr lang="en-US" sz="2300" dirty="0"/>
              <a:t>Consolidate the consensus and critically resolve to maintain the current structure, functions and operations.  </a:t>
            </a:r>
          </a:p>
          <a:p>
            <a:pPr>
              <a:lnSpc>
                <a:spcPct val="100000"/>
              </a:lnSpc>
              <a:buClr>
                <a:srgbClr val="FF6600"/>
              </a:buClr>
              <a:buFont typeface="Wingdings" panose="05000000000000000000" pitchFamily="2" charset="2"/>
              <a:buChar char=""/>
            </a:pPr>
            <a:r>
              <a:rPr lang="en-US" sz="2300" dirty="0"/>
              <a:t>Define Strategies for the future of UN-GGIM: Africa | How to maintain and sustain the Committee. </a:t>
            </a:r>
          </a:p>
          <a:p>
            <a:pPr>
              <a:lnSpc>
                <a:spcPct val="100000"/>
              </a:lnSpc>
              <a:buClr>
                <a:srgbClr val="FF6600"/>
              </a:buClr>
              <a:buFont typeface="Wingdings" panose="05000000000000000000" pitchFamily="2" charset="2"/>
              <a:buChar char=""/>
            </a:pPr>
            <a:r>
              <a:rPr lang="en-US" sz="2300" dirty="0"/>
              <a:t>Adapt to change through the modernization of national mapping agencies in response to new trends so that they remain relevant.</a:t>
            </a:r>
          </a:p>
          <a:p>
            <a:pPr>
              <a:lnSpc>
                <a:spcPct val="100000"/>
              </a:lnSpc>
              <a:buClr>
                <a:srgbClr val="FF6600"/>
              </a:buClr>
              <a:buFont typeface="Wingdings" panose="05000000000000000000" pitchFamily="2" charset="2"/>
              <a:buChar char=""/>
            </a:pPr>
            <a:r>
              <a:rPr lang="en-US" sz="2300" dirty="0" err="1"/>
              <a:t>Organise</a:t>
            </a:r>
            <a:r>
              <a:rPr lang="en-US" sz="2300" dirty="0"/>
              <a:t> the 9</a:t>
            </a:r>
            <a:r>
              <a:rPr lang="en-US" sz="2300" baseline="30000" dirty="0"/>
              <a:t>th</a:t>
            </a:r>
            <a:r>
              <a:rPr lang="en-US" sz="2300" dirty="0"/>
              <a:t> Plenary Session of the Regional Committee | </a:t>
            </a:r>
            <a:r>
              <a:rPr lang="en-US" sz="2300" dirty="0">
                <a:highlight>
                  <a:srgbClr val="FFFF00"/>
                </a:highlight>
              </a:rPr>
              <a:t>14-18 August 2023</a:t>
            </a:r>
            <a:r>
              <a:rPr lang="en-US" sz="2300" dirty="0"/>
              <a:t> | </a:t>
            </a:r>
          </a:p>
          <a:p>
            <a:pPr>
              <a:lnSpc>
                <a:spcPct val="100000"/>
              </a:lnSpc>
              <a:buClr>
                <a:srgbClr val="FF6600"/>
              </a:buClr>
              <a:buFont typeface="Wingdings" panose="05000000000000000000" pitchFamily="2" charset="2"/>
              <a:buChar char=""/>
            </a:pPr>
            <a:r>
              <a:rPr lang="en-US" sz="2300" dirty="0"/>
              <a:t>SDG Data Alliance Workshop | </a:t>
            </a:r>
            <a:r>
              <a:rPr lang="en-US" sz="2300" dirty="0">
                <a:highlight>
                  <a:srgbClr val="FFFF00"/>
                </a:highlight>
              </a:rPr>
              <a:t>17-18 August 2023</a:t>
            </a:r>
            <a:endParaRPr lang="en-GB" sz="2300" dirty="0">
              <a:highlight>
                <a:srgbClr val="FFFF00"/>
              </a:highlight>
            </a:endParaRPr>
          </a:p>
        </p:txBody>
      </p:sp>
      <p:pic>
        <p:nvPicPr>
          <p:cNvPr id="7" name="Picture 6" descr="Apple Maps - Mike Keefe [1] ">
            <a:extLst>
              <a:ext uri="{FF2B5EF4-FFF2-40B4-BE49-F238E27FC236}">
                <a16:creationId xmlns:a16="http://schemas.microsoft.com/office/drawing/2014/main" id="{AB64E29F-851F-4473-8149-DCBD84994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24" y="1617691"/>
            <a:ext cx="4697677" cy="5240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650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1136FD-BBB2-4EB4-A240-3E21EECF7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EED28-A13F-4BF4-9702-581B157CE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reference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826B28-36B0-4CC1-8EC8-EF9B88B35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AE69297-5697-4665-8DC8-6D08EEC73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76" y="1853604"/>
            <a:ext cx="5095183" cy="3931920"/>
          </a:xfrm>
        </p:spPr>
        <p:txBody>
          <a:bodyPr>
            <a:noAutofit/>
          </a:bodyPr>
          <a:lstStyle/>
          <a:p>
            <a:r>
              <a:rPr lang="en-US" sz="2600" dirty="0">
                <a:highlight>
                  <a:srgbClr val="FFFF00"/>
                </a:highlight>
              </a:rPr>
              <a:t>The African Action Plan. </a:t>
            </a:r>
          </a:p>
          <a:p>
            <a:r>
              <a:rPr lang="en-US" sz="2600" b="1" dirty="0">
                <a:solidFill>
                  <a:srgbClr val="FFFFFF"/>
                </a:solidFill>
              </a:rPr>
              <a:t>English: </a:t>
            </a:r>
            <a:r>
              <a:rPr lang="en-US" sz="2600" dirty="0">
                <a:solidFill>
                  <a:srgbClr val="FFFFFF"/>
                </a:solidFill>
              </a:rPr>
              <a:t>www.uneca.org/sites/default/files/PublicationFiles/un-ggim_-_geospatial_information_for_sustainable_development_in_africa-20171115.pdf</a:t>
            </a:r>
          </a:p>
          <a:p>
            <a:r>
              <a:rPr lang="en-US" sz="2600" b="1" dirty="0">
                <a:solidFill>
                  <a:srgbClr val="FFFFFF"/>
                </a:solidFill>
              </a:rPr>
              <a:t>French :</a:t>
            </a:r>
            <a:r>
              <a:rPr lang="en-US" sz="2600" dirty="0">
                <a:solidFill>
                  <a:srgbClr val="FFFFFF"/>
                </a:solidFill>
              </a:rPr>
              <a:t> www.uneca.org/sites/default/files/PublicationFiles/geospatial_information_for_sustainable_development_in_africa_fre-20171115.pdf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C39716-1091-4449-9533-5FF394C15F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57" t="11382" r="40108" b="5485"/>
          <a:stretch/>
        </p:blipFill>
        <p:spPr>
          <a:xfrm>
            <a:off x="5563141" y="0"/>
            <a:ext cx="5604730" cy="6936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5019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7BCD9-F453-477E-825F-D6DEBE2BC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201" y="60588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399FF"/>
                </a:solidFill>
              </a:rPr>
              <a:t>UN-GGIM</a:t>
            </a:r>
            <a:r>
              <a:rPr lang="en-US" dirty="0">
                <a:solidFill>
                  <a:srgbClr val="FF6600"/>
                </a:solidFill>
              </a:rPr>
              <a:t>:</a:t>
            </a:r>
            <a:r>
              <a:rPr lang="en-US" dirty="0">
                <a:solidFill>
                  <a:srgbClr val="3399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Africa</a:t>
            </a:r>
            <a:r>
              <a:rPr lang="en-US" dirty="0"/>
              <a:t> | </a:t>
            </a:r>
            <a:r>
              <a:rPr lang="en-US" dirty="0">
                <a:solidFill>
                  <a:srgbClr val="FF6600"/>
                </a:solidFill>
              </a:rPr>
              <a:t>Where we Come From</a:t>
            </a:r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EB224-F5E9-4D91-9B15-9D6269422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0163" y="0"/>
            <a:ext cx="1507273" cy="16033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6" name="직사각형 1">
            <a:extLst>
              <a:ext uri="{FF2B5EF4-FFF2-40B4-BE49-F238E27FC236}">
                <a16:creationId xmlns:a16="http://schemas.microsoft.com/office/drawing/2014/main" id="{A9F0FC81-BE45-406A-B1E3-898B41AED328}"/>
              </a:ext>
            </a:extLst>
          </p:cNvPr>
          <p:cNvSpPr/>
          <p:nvPr/>
        </p:nvSpPr>
        <p:spPr>
          <a:xfrm>
            <a:off x="3750564" y="3856255"/>
            <a:ext cx="1485900" cy="360040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34" charset="-127"/>
                <a:cs typeface="+mn-cs"/>
              </a:rPr>
              <a:t>2001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직사각형 1">
            <a:extLst>
              <a:ext uri="{FF2B5EF4-FFF2-40B4-BE49-F238E27FC236}">
                <a16:creationId xmlns:a16="http://schemas.microsoft.com/office/drawing/2014/main" id="{68A18606-BD2C-489E-9983-61E8A6F92A94}"/>
              </a:ext>
            </a:extLst>
          </p:cNvPr>
          <p:cNvSpPr/>
          <p:nvPr/>
        </p:nvSpPr>
        <p:spPr>
          <a:xfrm>
            <a:off x="5405610" y="3856255"/>
            <a:ext cx="1485900" cy="360040"/>
          </a:xfrm>
          <a:prstGeom prst="rect">
            <a:avLst/>
          </a:prstGeom>
          <a:solidFill>
            <a:srgbClr val="ED7D31"/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34" charset="-127"/>
                <a:cs typeface="+mn-cs"/>
              </a:rPr>
              <a:t>2013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직사각형 1">
            <a:extLst>
              <a:ext uri="{FF2B5EF4-FFF2-40B4-BE49-F238E27FC236}">
                <a16:creationId xmlns:a16="http://schemas.microsoft.com/office/drawing/2014/main" id="{97101B3D-A466-4A69-B7AA-A06C0F9E7450}"/>
              </a:ext>
            </a:extLst>
          </p:cNvPr>
          <p:cNvSpPr/>
          <p:nvPr/>
        </p:nvSpPr>
        <p:spPr>
          <a:xfrm>
            <a:off x="7060656" y="3856255"/>
            <a:ext cx="1485900" cy="36004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34" charset="-127"/>
                <a:cs typeface="+mn-cs"/>
              </a:rPr>
              <a:t>2015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직사각형 1">
            <a:extLst>
              <a:ext uri="{FF2B5EF4-FFF2-40B4-BE49-F238E27FC236}">
                <a16:creationId xmlns:a16="http://schemas.microsoft.com/office/drawing/2014/main" id="{EEAEC3F8-D96A-448E-9C30-5B9E5F2953DE}"/>
              </a:ext>
            </a:extLst>
          </p:cNvPr>
          <p:cNvSpPr/>
          <p:nvPr/>
        </p:nvSpPr>
        <p:spPr>
          <a:xfrm>
            <a:off x="8715702" y="3856255"/>
            <a:ext cx="1485900" cy="360040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34" charset="-127"/>
                <a:cs typeface="+mn-cs"/>
              </a:rPr>
              <a:t>2017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0" name="직사각형 1">
            <a:extLst>
              <a:ext uri="{FF2B5EF4-FFF2-40B4-BE49-F238E27FC236}">
                <a16:creationId xmlns:a16="http://schemas.microsoft.com/office/drawing/2014/main" id="{B5358742-BCFC-4C96-97C5-416AF08407CF}"/>
              </a:ext>
            </a:extLst>
          </p:cNvPr>
          <p:cNvSpPr/>
          <p:nvPr/>
        </p:nvSpPr>
        <p:spPr>
          <a:xfrm>
            <a:off x="10370748" y="3856255"/>
            <a:ext cx="1485900" cy="360040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34" charset="-127"/>
                <a:cs typeface="+mn-cs"/>
              </a:rPr>
              <a:t>2018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0964336B-A648-4FB4-8B30-4F10243F782F}"/>
              </a:ext>
            </a:extLst>
          </p:cNvPr>
          <p:cNvCxnSpPr/>
          <p:nvPr/>
        </p:nvCxnSpPr>
        <p:spPr>
          <a:xfrm rot="10800000" flipV="1">
            <a:off x="5421537" y="4221922"/>
            <a:ext cx="0" cy="936000"/>
          </a:xfrm>
          <a:prstGeom prst="straightConnector1">
            <a:avLst/>
          </a:prstGeom>
          <a:noFill/>
          <a:ln w="25400" cap="flat" cmpd="sng" algn="ctr">
            <a:solidFill>
              <a:srgbClr val="ED7D31"/>
            </a:solidFill>
            <a:prstDash val="sysDot"/>
            <a:tailEnd type="oval"/>
          </a:ln>
          <a:effectLst/>
        </p:spPr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8DBF435-8E45-48BA-B384-376BABAAB7F4}"/>
              </a:ext>
            </a:extLst>
          </p:cNvPr>
          <p:cNvCxnSpPr/>
          <p:nvPr/>
        </p:nvCxnSpPr>
        <p:spPr>
          <a:xfrm flipV="1">
            <a:off x="7076502" y="2925881"/>
            <a:ext cx="0" cy="936000"/>
          </a:xfrm>
          <a:prstGeom prst="straightConnector1">
            <a:avLst/>
          </a:prstGeom>
          <a:noFill/>
          <a:ln w="25400" cap="flat" cmpd="sng" algn="ctr">
            <a:solidFill>
              <a:srgbClr val="A5A5A5"/>
            </a:solidFill>
            <a:prstDash val="sysDot"/>
            <a:tailEnd type="oval"/>
          </a:ln>
          <a:effectLst/>
        </p:spPr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24D4517C-36E3-48A0-9E6D-651F8FDE6987}"/>
              </a:ext>
            </a:extLst>
          </p:cNvPr>
          <p:cNvCxnSpPr/>
          <p:nvPr/>
        </p:nvCxnSpPr>
        <p:spPr>
          <a:xfrm rot="10800000" flipV="1">
            <a:off x="8731467" y="4221921"/>
            <a:ext cx="0" cy="93600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ysDot"/>
            <a:tailEnd type="oval"/>
          </a:ln>
          <a:effectLst/>
        </p:spPr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FBA0FC9C-2AE6-47AC-ADB7-A2058A0E1F5C}"/>
              </a:ext>
            </a:extLst>
          </p:cNvPr>
          <p:cNvSpPr/>
          <p:nvPr/>
        </p:nvSpPr>
        <p:spPr>
          <a:xfrm>
            <a:off x="3426410" y="2114688"/>
            <a:ext cx="684326" cy="684326"/>
          </a:xfrm>
          <a:prstGeom prst="ellipse">
            <a:avLst/>
          </a:prstGeom>
          <a:solidFill>
            <a:srgbClr val="5B9BD5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52E9597F-95D5-44B0-917D-8FF11CE6E178}"/>
              </a:ext>
            </a:extLst>
          </p:cNvPr>
          <p:cNvSpPr/>
          <p:nvPr/>
        </p:nvSpPr>
        <p:spPr>
          <a:xfrm>
            <a:off x="6735340" y="2114688"/>
            <a:ext cx="684326" cy="684326"/>
          </a:xfrm>
          <a:prstGeom prst="ellipse">
            <a:avLst/>
          </a:prstGeom>
          <a:solidFill>
            <a:srgbClr val="A5A5A5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833A38BF-5074-4EF8-88D3-8E46DA110E28}"/>
              </a:ext>
            </a:extLst>
          </p:cNvPr>
          <p:cNvSpPr/>
          <p:nvPr/>
        </p:nvSpPr>
        <p:spPr>
          <a:xfrm>
            <a:off x="10044270" y="2114688"/>
            <a:ext cx="684326" cy="684326"/>
          </a:xfrm>
          <a:prstGeom prst="ellipse">
            <a:avLst/>
          </a:prstGeom>
          <a:solidFill>
            <a:srgbClr val="4472C4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4545993-4CB5-4261-B2D1-238B983770DF}"/>
              </a:ext>
            </a:extLst>
          </p:cNvPr>
          <p:cNvGrpSpPr/>
          <p:nvPr/>
        </p:nvGrpSpPr>
        <p:grpSpPr>
          <a:xfrm>
            <a:off x="3929392" y="2611768"/>
            <a:ext cx="1669762" cy="1268827"/>
            <a:chOff x="1985513" y="4307149"/>
            <a:chExt cx="2601799" cy="1268827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8F32312-3709-4B71-9D0F-70B3AA1234DE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Resolution urging Member States to adopt National Spatial Data Infrastructures 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60FF031-E030-4401-9721-550BDB3AE960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CODI II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42515F2-3DDC-40A2-B648-9EBBC65A3C1B}"/>
              </a:ext>
            </a:extLst>
          </p:cNvPr>
          <p:cNvCxnSpPr/>
          <p:nvPr/>
        </p:nvCxnSpPr>
        <p:spPr>
          <a:xfrm flipV="1">
            <a:off x="3766572" y="2925881"/>
            <a:ext cx="0" cy="936000"/>
          </a:xfrm>
          <a:prstGeom prst="straightConnector1">
            <a:avLst/>
          </a:prstGeom>
          <a:noFill/>
          <a:ln w="25400" cap="flat" cmpd="sng" algn="ctr">
            <a:solidFill>
              <a:srgbClr val="5B9BD5"/>
            </a:solidFill>
            <a:prstDash val="sysDot"/>
            <a:tailEnd type="oval"/>
          </a:ln>
          <a:effectLst/>
        </p:spPr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587BB5E-FDE5-4822-9B26-C9667BBAB6D0}"/>
              </a:ext>
            </a:extLst>
          </p:cNvPr>
          <p:cNvCxnSpPr/>
          <p:nvPr/>
        </p:nvCxnSpPr>
        <p:spPr>
          <a:xfrm flipV="1">
            <a:off x="10386433" y="2925881"/>
            <a:ext cx="0" cy="936000"/>
          </a:xfrm>
          <a:prstGeom prst="straightConnector1">
            <a:avLst/>
          </a:prstGeom>
          <a:noFill/>
          <a:ln w="25400" cap="flat" cmpd="sng" algn="ctr">
            <a:solidFill>
              <a:srgbClr val="4472C4"/>
            </a:solidFill>
            <a:prstDash val="sysDot"/>
            <a:tailEnd type="oval"/>
          </a:ln>
          <a:effectLst/>
        </p:spPr>
      </p:cxnSp>
      <p:sp>
        <p:nvSpPr>
          <p:cNvPr id="102" name="Oval 101">
            <a:extLst>
              <a:ext uri="{FF2B5EF4-FFF2-40B4-BE49-F238E27FC236}">
                <a16:creationId xmlns:a16="http://schemas.microsoft.com/office/drawing/2014/main" id="{B49B275C-9B24-4A33-B9DA-E2C08109DC2D}"/>
              </a:ext>
            </a:extLst>
          </p:cNvPr>
          <p:cNvSpPr/>
          <p:nvPr/>
        </p:nvSpPr>
        <p:spPr>
          <a:xfrm>
            <a:off x="5080876" y="5255912"/>
            <a:ext cx="684326" cy="684326"/>
          </a:xfrm>
          <a:prstGeom prst="ellipse">
            <a:avLst/>
          </a:prstGeom>
          <a:solidFill>
            <a:srgbClr val="ED7D3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4B19CFE9-B0AC-4B12-82B0-42DD8A7D0668}"/>
              </a:ext>
            </a:extLst>
          </p:cNvPr>
          <p:cNvSpPr/>
          <p:nvPr/>
        </p:nvSpPr>
        <p:spPr>
          <a:xfrm>
            <a:off x="8389806" y="5255912"/>
            <a:ext cx="684326" cy="684326"/>
          </a:xfrm>
          <a:prstGeom prst="ellipse">
            <a:avLst/>
          </a:prstGeom>
          <a:solidFill>
            <a:srgbClr val="FFC000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A7E40F2-91F8-4435-961D-75FBF3BD3CF8}"/>
              </a:ext>
            </a:extLst>
          </p:cNvPr>
          <p:cNvGrpSpPr/>
          <p:nvPr/>
        </p:nvGrpSpPr>
        <p:grpSpPr>
          <a:xfrm>
            <a:off x="7254119" y="2584615"/>
            <a:ext cx="1803719" cy="1268827"/>
            <a:chOff x="1985513" y="4307149"/>
            <a:chExt cx="2601799" cy="1268827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EB10FC3-96B0-4DFB-805E-696FB1044812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8/2015 - UN-GGIM-4 Resolution 5/112</a:t>
              </a:r>
            </a:p>
            <a:p>
              <a:pPr defTabSz="914400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Endorsed the establishment of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UN-GGIM:Africa</a:t>
              </a:r>
              <a:endPara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08662FA1-D5ED-4715-A123-BF5B7FF6D049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UN-GGIM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2A9F5AC-5590-400A-AAA4-EF1ABD4FFD77}"/>
              </a:ext>
            </a:extLst>
          </p:cNvPr>
          <p:cNvGrpSpPr/>
          <p:nvPr/>
        </p:nvGrpSpPr>
        <p:grpSpPr>
          <a:xfrm>
            <a:off x="10495662" y="2738635"/>
            <a:ext cx="1812366" cy="1084161"/>
            <a:chOff x="1985513" y="4307149"/>
            <a:chExt cx="2824003" cy="1084161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9A2938F6-73FA-4A2B-A412-23D01AAACC0A}"/>
                </a:ext>
              </a:extLst>
            </p:cNvPr>
            <p:cNvSpPr txBox="1"/>
            <p:nvPr/>
          </p:nvSpPr>
          <p:spPr>
            <a:xfrm>
              <a:off x="2004347" y="4560313"/>
              <a:ext cx="28051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cs typeface="Arial" pitchFamily="34" charset="0"/>
                </a:rPr>
                <a:t> 7underpinning principles, </a:t>
              </a:r>
            </a:p>
            <a:p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cs typeface="Arial" pitchFamily="34" charset="0"/>
                </a:rPr>
                <a:t> 8 goals </a:t>
              </a:r>
            </a:p>
            <a:p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cs typeface="Arial" pitchFamily="34" charset="0"/>
                </a:rPr>
                <a:t>9 strategic pathways. </a:t>
              </a:r>
              <a:endPara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B1099ADA-25A8-4C4A-8EAA-B4D347C9AE4D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IGIF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5A0E07B-B5D9-4766-9254-2D2CAA9A837B}"/>
              </a:ext>
            </a:extLst>
          </p:cNvPr>
          <p:cNvGrpSpPr/>
          <p:nvPr/>
        </p:nvGrpSpPr>
        <p:grpSpPr>
          <a:xfrm>
            <a:off x="8843790" y="4282308"/>
            <a:ext cx="1669762" cy="1268827"/>
            <a:chOff x="1985513" y="4307149"/>
            <a:chExt cx="2601799" cy="1268827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D281AB4-C169-4134-90E5-E93434BB9B7A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Action Plan</a:t>
              </a:r>
            </a:p>
            <a:p>
              <a:pPr defTabSz="914400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Strategy for integration GIS &amp; Stats</a:t>
              </a:r>
            </a:p>
            <a:p>
              <a:pPr defTabSz="914400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. 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49D4AB1E-8D56-4954-AE07-D59979EE533B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Action Plan: Gi4SD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113" name="직사각형 1">
            <a:extLst>
              <a:ext uri="{FF2B5EF4-FFF2-40B4-BE49-F238E27FC236}">
                <a16:creationId xmlns:a16="http://schemas.microsoft.com/office/drawing/2014/main" id="{F90E3A5D-3BCA-49D9-B610-09FDC2953BB4}"/>
              </a:ext>
            </a:extLst>
          </p:cNvPr>
          <p:cNvSpPr/>
          <p:nvPr/>
        </p:nvSpPr>
        <p:spPr>
          <a:xfrm>
            <a:off x="2095518" y="3850579"/>
            <a:ext cx="1485900" cy="360040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34" charset="-127"/>
                <a:cs typeface="+mn-cs"/>
              </a:rPr>
              <a:t>1961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114" name="Straight Arrow Connector 8">
            <a:extLst>
              <a:ext uri="{FF2B5EF4-FFF2-40B4-BE49-F238E27FC236}">
                <a16:creationId xmlns:a16="http://schemas.microsoft.com/office/drawing/2014/main" id="{0F7FD65E-FE36-4EF5-BA5B-E2DF748D2F75}"/>
              </a:ext>
            </a:extLst>
          </p:cNvPr>
          <p:cNvCxnSpPr/>
          <p:nvPr/>
        </p:nvCxnSpPr>
        <p:spPr>
          <a:xfrm rot="10800000" flipV="1">
            <a:off x="2111607" y="4216246"/>
            <a:ext cx="0" cy="936000"/>
          </a:xfrm>
          <a:prstGeom prst="straightConnector1">
            <a:avLst/>
          </a:prstGeom>
          <a:noFill/>
          <a:ln w="25400" cap="flat" cmpd="sng" algn="ctr">
            <a:solidFill>
              <a:srgbClr val="70AD47"/>
            </a:solidFill>
            <a:prstDash val="sysDot"/>
            <a:tailEnd type="oval"/>
          </a:ln>
          <a:effectLst/>
        </p:spPr>
      </p:cxnSp>
      <p:sp>
        <p:nvSpPr>
          <p:cNvPr id="115" name="Oval 19">
            <a:extLst>
              <a:ext uri="{FF2B5EF4-FFF2-40B4-BE49-F238E27FC236}">
                <a16:creationId xmlns:a16="http://schemas.microsoft.com/office/drawing/2014/main" id="{1292D5F8-BCAB-4A18-B932-36EAF649DE67}"/>
              </a:ext>
            </a:extLst>
          </p:cNvPr>
          <p:cNvSpPr/>
          <p:nvPr/>
        </p:nvSpPr>
        <p:spPr>
          <a:xfrm>
            <a:off x="1771946" y="5250236"/>
            <a:ext cx="684326" cy="684326"/>
          </a:xfrm>
          <a:prstGeom prst="ellipse">
            <a:avLst/>
          </a:prstGeom>
          <a:solidFill>
            <a:srgbClr val="70AD47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116" name="Group 32">
            <a:extLst>
              <a:ext uri="{FF2B5EF4-FFF2-40B4-BE49-F238E27FC236}">
                <a16:creationId xmlns:a16="http://schemas.microsoft.com/office/drawing/2014/main" id="{4C3B1822-700F-4454-A8C4-D7EE8CCB3C3A}"/>
              </a:ext>
            </a:extLst>
          </p:cNvPr>
          <p:cNvGrpSpPr/>
          <p:nvPr/>
        </p:nvGrpSpPr>
        <p:grpSpPr>
          <a:xfrm>
            <a:off x="2358050" y="4282308"/>
            <a:ext cx="1669762" cy="1607560"/>
            <a:chOff x="1985513" y="4307149"/>
            <a:chExt cx="2601799" cy="1607560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BCE96CE0-9E09-4F13-A6C8-14367FBF92EC}"/>
                </a:ext>
              </a:extLst>
            </p:cNvPr>
            <p:cNvSpPr txBox="1"/>
            <p:nvPr/>
          </p:nvSpPr>
          <p:spPr>
            <a:xfrm>
              <a:off x="2020885" y="4529714"/>
              <a:ext cx="25643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Resolution 816 (XXXI) of ECOSOC to convene a UNRCCA</a:t>
              </a:r>
            </a:p>
            <a:p>
              <a:pPr defTabSz="914400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second session of the UNRCCA held in Tunis in 1966 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F008B0AA-F5D7-49E6-ABA0-E02197730A56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UNRCCA</a:t>
              </a:r>
            </a:p>
          </p:txBody>
        </p:sp>
      </p:grpSp>
      <p:sp>
        <p:nvSpPr>
          <p:cNvPr id="119" name="Rounded Rectangle 5">
            <a:extLst>
              <a:ext uri="{FF2B5EF4-FFF2-40B4-BE49-F238E27FC236}">
                <a16:creationId xmlns:a16="http://schemas.microsoft.com/office/drawing/2014/main" id="{53930736-C078-4AFC-8B00-FE0E129F97AB}"/>
              </a:ext>
            </a:extLst>
          </p:cNvPr>
          <p:cNvSpPr/>
          <p:nvPr/>
        </p:nvSpPr>
        <p:spPr>
          <a:xfrm flipH="1">
            <a:off x="5225696" y="543084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20" name="Teardrop 1">
            <a:extLst>
              <a:ext uri="{FF2B5EF4-FFF2-40B4-BE49-F238E27FC236}">
                <a16:creationId xmlns:a16="http://schemas.microsoft.com/office/drawing/2014/main" id="{CE3B8B0B-33D1-4F2E-B554-F08F7717A01B}"/>
              </a:ext>
            </a:extLst>
          </p:cNvPr>
          <p:cNvSpPr/>
          <p:nvPr/>
        </p:nvSpPr>
        <p:spPr>
          <a:xfrm rot="18805991">
            <a:off x="3584334" y="2263200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21" name="Rectangle 130">
            <a:extLst>
              <a:ext uri="{FF2B5EF4-FFF2-40B4-BE49-F238E27FC236}">
                <a16:creationId xmlns:a16="http://schemas.microsoft.com/office/drawing/2014/main" id="{3FF89F96-F459-4FC7-9783-467CC53167FB}"/>
              </a:ext>
            </a:extLst>
          </p:cNvPr>
          <p:cNvSpPr/>
          <p:nvPr/>
        </p:nvSpPr>
        <p:spPr>
          <a:xfrm>
            <a:off x="6891458" y="2277174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22" name="Round Same Side Corner Rectangle 11">
            <a:extLst>
              <a:ext uri="{FF2B5EF4-FFF2-40B4-BE49-F238E27FC236}">
                <a16:creationId xmlns:a16="http://schemas.microsoft.com/office/drawing/2014/main" id="{38FA47BE-F870-4F4F-B626-43904F32CCA0}"/>
              </a:ext>
            </a:extLst>
          </p:cNvPr>
          <p:cNvSpPr>
            <a:spLocks noChangeAspect="1"/>
          </p:cNvSpPr>
          <p:nvPr/>
        </p:nvSpPr>
        <p:spPr>
          <a:xfrm rot="9900000">
            <a:off x="8583334" y="544579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23" name="Block Arc 10">
            <a:extLst>
              <a:ext uri="{FF2B5EF4-FFF2-40B4-BE49-F238E27FC236}">
                <a16:creationId xmlns:a16="http://schemas.microsoft.com/office/drawing/2014/main" id="{3FECF3F5-90CB-43F2-B4DC-D523A0755762}"/>
              </a:ext>
            </a:extLst>
          </p:cNvPr>
          <p:cNvSpPr/>
          <p:nvPr/>
        </p:nvSpPr>
        <p:spPr>
          <a:xfrm>
            <a:off x="10170679" y="232333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24" name="Rectangle 9">
            <a:extLst>
              <a:ext uri="{FF2B5EF4-FFF2-40B4-BE49-F238E27FC236}">
                <a16:creationId xmlns:a16="http://schemas.microsoft.com/office/drawing/2014/main" id="{30C45537-12A5-4B7F-AB5B-ACC3AA894E58}"/>
              </a:ext>
            </a:extLst>
          </p:cNvPr>
          <p:cNvSpPr/>
          <p:nvPr/>
        </p:nvSpPr>
        <p:spPr>
          <a:xfrm>
            <a:off x="1956400" y="5442204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ysClr val="window" lastClr="FFFFF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948F44E8-D28B-4E03-8EE2-E9BBB9C367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48" t="25616" r="19996" b="21047"/>
          <a:stretch/>
        </p:blipFill>
        <p:spPr>
          <a:xfrm>
            <a:off x="10170679" y="2319487"/>
            <a:ext cx="431509" cy="292281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4AF1FCD7-D1BC-4014-8DA2-C80E8C3237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AD47">
                <a:tint val="45000"/>
                <a:satMod val="400000"/>
              </a:srgbClr>
            </a:duotone>
          </a:blip>
          <a:srcRect l="4110" t="75669" r="75457" b="3335"/>
          <a:stretch/>
        </p:blipFill>
        <p:spPr>
          <a:xfrm>
            <a:off x="1760032" y="5250236"/>
            <a:ext cx="684315" cy="703236"/>
          </a:xfrm>
          <a:prstGeom prst="rect">
            <a:avLst/>
          </a:prstGeom>
        </p:spPr>
      </p:pic>
      <p:sp>
        <p:nvSpPr>
          <p:cNvPr id="169" name="Rectangle 23">
            <a:extLst>
              <a:ext uri="{FF2B5EF4-FFF2-40B4-BE49-F238E27FC236}">
                <a16:creationId xmlns:a16="http://schemas.microsoft.com/office/drawing/2014/main" id="{DF4BDB39-FDD6-4E5D-A925-F9BC12DA6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641" y="3049887"/>
            <a:ext cx="150998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 2" panose="05020102010507070707" pitchFamily="18" charset="2"/>
              <a:buChar char="§"/>
              <a:defRPr sz="3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292929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>
                <a:solidFill>
                  <a:schemeClr val="accent2">
                    <a:lumMod val="75000"/>
                  </a:schemeClr>
                </a:solidFill>
              </a:rPr>
              <a:t> ...</a:t>
            </a:r>
            <a:r>
              <a:rPr lang="en-US" altLang="en-US" sz="14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To</a:t>
            </a:r>
            <a:r>
              <a:rPr lang="en-US" altLang="en-US" sz="1400" b="1" dirty="0">
                <a:solidFill>
                  <a:schemeClr val="accent2">
                    <a:lumMod val="75000"/>
                  </a:schemeClr>
                </a:solidFill>
              </a:rPr>
              <a:t> information for development</a:t>
            </a:r>
          </a:p>
        </p:txBody>
      </p:sp>
      <p:sp>
        <p:nvSpPr>
          <p:cNvPr id="170" name="Rectangle 10">
            <a:extLst>
              <a:ext uri="{FF2B5EF4-FFF2-40B4-BE49-F238E27FC236}">
                <a16:creationId xmlns:a16="http://schemas.microsoft.com/office/drawing/2014/main" id="{B23AA77F-68AA-46F4-B855-CA03E3492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21" y="1733852"/>
            <a:ext cx="14795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 2" panose="05020102010507070707" pitchFamily="18" charset="2"/>
              <a:buChar char="§"/>
              <a:defRPr sz="3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292929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>
                <a:solidFill>
                  <a:schemeClr val="accent3">
                    <a:lumMod val="75000"/>
                  </a:schemeClr>
                </a:solidFill>
              </a:rPr>
              <a:t> …</a:t>
            </a:r>
            <a:r>
              <a:rPr lang="en-US" altLang="en-US" sz="1400" b="1" dirty="0">
                <a:solidFill>
                  <a:schemeClr val="accent3">
                    <a:lumMod val="75000"/>
                  </a:schemeClr>
                </a:solidFill>
                <a:highlight>
                  <a:srgbClr val="FFFF00"/>
                </a:highlight>
              </a:rPr>
              <a:t>From</a:t>
            </a:r>
            <a:r>
              <a:rPr lang="en-US" altLang="en-US" sz="1400" b="1" dirty="0">
                <a:solidFill>
                  <a:schemeClr val="accent3">
                    <a:lumMod val="75000"/>
                  </a:schemeClr>
                </a:solidFill>
              </a:rPr>
              <a:t> cartography as a standalone activity</a:t>
            </a:r>
          </a:p>
        </p:txBody>
      </p:sp>
      <p:pic>
        <p:nvPicPr>
          <p:cNvPr id="172" name="Picture 16" descr="http://www.scientificamerican.com/media/inline/geo-wiki-project_1.jpg">
            <a:extLst>
              <a:ext uri="{FF2B5EF4-FFF2-40B4-BE49-F238E27FC236}">
                <a16:creationId xmlns:a16="http://schemas.microsoft.com/office/drawing/2014/main" id="{785A15D3-71C1-4720-80F7-DEFBFF2AA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7" y="1738977"/>
            <a:ext cx="605262" cy="80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" name="Picture 16" descr="http://www.scientificamerican.com/media/inline/geo-wiki-project_1.jpg">
            <a:extLst>
              <a:ext uri="{FF2B5EF4-FFF2-40B4-BE49-F238E27FC236}">
                <a16:creationId xmlns:a16="http://schemas.microsoft.com/office/drawing/2014/main" id="{B3E848D2-154D-498D-97C6-1DFAF7F28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9" y="3049658"/>
            <a:ext cx="604438" cy="80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" name="Rectangle 10">
            <a:extLst>
              <a:ext uri="{FF2B5EF4-FFF2-40B4-BE49-F238E27FC236}">
                <a16:creationId xmlns:a16="http://schemas.microsoft.com/office/drawing/2014/main" id="{2C3BD921-720D-4DFF-9086-30C5C696B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159" y="4367014"/>
            <a:ext cx="135710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 2" panose="05020102010507070707" pitchFamily="18" charset="2"/>
              <a:buChar char="§"/>
              <a:defRPr sz="3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292929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50" indent="-171450">
              <a:spcBef>
                <a:spcPct val="0"/>
              </a:spcBef>
              <a:buClrTx/>
            </a:pPr>
            <a:r>
              <a:rPr lang="en-US" altLang="en-US" sz="1400" b="1" dirty="0">
                <a:solidFill>
                  <a:srgbClr val="0070C0"/>
                </a:solidFill>
              </a:rPr>
              <a:t>…</a:t>
            </a:r>
            <a:r>
              <a:rPr lang="en-US" altLang="en-US" sz="1400" b="1" dirty="0">
                <a:solidFill>
                  <a:srgbClr val="0070C0"/>
                </a:solidFill>
                <a:highlight>
                  <a:srgbClr val="FFFF00"/>
                </a:highlight>
              </a:rPr>
              <a:t>To</a:t>
            </a:r>
            <a:r>
              <a:rPr lang="en-US" altLang="en-US" sz="1400" b="1" dirty="0">
                <a:solidFill>
                  <a:srgbClr val="0070C0"/>
                </a:solidFill>
              </a:rPr>
              <a:t> integrated frameworks</a:t>
            </a:r>
          </a:p>
        </p:txBody>
      </p:sp>
      <p:pic>
        <p:nvPicPr>
          <p:cNvPr id="176" name="Picture 16" descr="http://www.scientificamerican.com/media/inline/geo-wiki-project_1.jpg">
            <a:extLst>
              <a:ext uri="{FF2B5EF4-FFF2-40B4-BE49-F238E27FC236}">
                <a16:creationId xmlns:a16="http://schemas.microsoft.com/office/drawing/2014/main" id="{513FC260-C825-4B21-A0AD-03201EDAA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8" y="4397918"/>
            <a:ext cx="605262" cy="80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8" name="Group 177">
            <a:extLst>
              <a:ext uri="{FF2B5EF4-FFF2-40B4-BE49-F238E27FC236}">
                <a16:creationId xmlns:a16="http://schemas.microsoft.com/office/drawing/2014/main" id="{0ABBF3A9-E13D-4D32-AD5F-B70C016262E7}"/>
              </a:ext>
            </a:extLst>
          </p:cNvPr>
          <p:cNvGrpSpPr/>
          <p:nvPr/>
        </p:nvGrpSpPr>
        <p:grpSpPr>
          <a:xfrm>
            <a:off x="5665791" y="4292990"/>
            <a:ext cx="1789954" cy="2120899"/>
            <a:chOff x="2113825" y="4317831"/>
            <a:chExt cx="2789081" cy="2120899"/>
          </a:xfrm>
        </p:grpSpPr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E8D897D7-BFC8-4AEF-890F-2D0E1A6FA125}"/>
                </a:ext>
              </a:extLst>
            </p:cNvPr>
            <p:cNvSpPr txBox="1"/>
            <p:nvPr/>
          </p:nvSpPr>
          <p:spPr>
            <a:xfrm>
              <a:off x="2144922" y="4499738"/>
              <a:ext cx="275798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Recommends that the oversight and supervisory functions of the of CODIST-Geo be transferred to an equivalent subcommittee of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StatCom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 Africa with the name of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UN-GGIM:Africa</a:t>
              </a:r>
              <a:endPara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18C8DD03-0723-480F-830F-F892385635D0}"/>
                </a:ext>
              </a:extLst>
            </p:cNvPr>
            <p:cNvSpPr txBox="1"/>
            <p:nvPr/>
          </p:nvSpPr>
          <p:spPr>
            <a:xfrm>
              <a:off x="2113825" y="4317831"/>
              <a:ext cx="2601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CODIST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458461EE-0677-4EA1-91EB-4AA53FD96C0A}"/>
              </a:ext>
            </a:extLst>
          </p:cNvPr>
          <p:cNvCxnSpPr>
            <a:cxnSpLocks/>
          </p:cNvCxnSpPr>
          <p:nvPr/>
        </p:nvCxnSpPr>
        <p:spPr>
          <a:xfrm>
            <a:off x="711641" y="1690688"/>
            <a:ext cx="0" cy="1065688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F698DE24-85C5-45AE-AA6E-F6AB0CC78E53}"/>
              </a:ext>
            </a:extLst>
          </p:cNvPr>
          <p:cNvCxnSpPr>
            <a:cxnSpLocks/>
          </p:cNvCxnSpPr>
          <p:nvPr/>
        </p:nvCxnSpPr>
        <p:spPr>
          <a:xfrm>
            <a:off x="724731" y="3179894"/>
            <a:ext cx="0" cy="1065688"/>
          </a:xfrm>
          <a:prstGeom prst="straightConnector1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2884EEEC-0C6A-4956-ACBF-08E27169EE53}"/>
              </a:ext>
            </a:extLst>
          </p:cNvPr>
          <p:cNvCxnSpPr>
            <a:cxnSpLocks/>
          </p:cNvCxnSpPr>
          <p:nvPr/>
        </p:nvCxnSpPr>
        <p:spPr>
          <a:xfrm>
            <a:off x="712609" y="4736346"/>
            <a:ext cx="0" cy="661227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108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F86E1-78D1-4E43-9481-8C41B1958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159300"/>
          </a:xfrm>
        </p:spPr>
        <p:txBody>
          <a:bodyPr/>
          <a:lstStyle/>
          <a:p>
            <a:r>
              <a:rPr lang="en-US" dirty="0">
                <a:solidFill>
                  <a:srgbClr val="3399FF"/>
                </a:solidFill>
              </a:rPr>
              <a:t>UN-GGIM</a:t>
            </a:r>
            <a:r>
              <a:rPr lang="en-US" dirty="0">
                <a:solidFill>
                  <a:srgbClr val="FF6600"/>
                </a:solidFill>
              </a:rPr>
              <a:t>:</a:t>
            </a:r>
            <a:r>
              <a:rPr lang="en-US" dirty="0">
                <a:solidFill>
                  <a:srgbClr val="3399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Africa</a:t>
            </a:r>
            <a:r>
              <a:rPr lang="en-US" dirty="0"/>
              <a:t> | </a:t>
            </a:r>
            <a:r>
              <a:rPr lang="en-US" dirty="0">
                <a:solidFill>
                  <a:srgbClr val="FF6600"/>
                </a:solidFill>
              </a:rPr>
              <a:t>The Journey So far…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AE1C2-8746-4002-BD6C-0169150E2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3311" y="-22813"/>
            <a:ext cx="723506" cy="608029"/>
          </a:xfrm>
        </p:spPr>
        <p:txBody>
          <a:bodyPr/>
          <a:lstStyle/>
          <a:p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0F72A4E-64E7-4C8F-A0A1-DFF944ABE646}"/>
              </a:ext>
            </a:extLst>
          </p:cNvPr>
          <p:cNvCxnSpPr/>
          <p:nvPr/>
        </p:nvCxnSpPr>
        <p:spPr>
          <a:xfrm>
            <a:off x="6175088" y="3995319"/>
            <a:ext cx="2252870" cy="0"/>
          </a:xfrm>
          <a:prstGeom prst="line">
            <a:avLst/>
          </a:prstGeom>
          <a:ln w="2857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B331B6-B6C6-42B8-A29A-284402FD0C74}"/>
              </a:ext>
            </a:extLst>
          </p:cNvPr>
          <p:cNvCxnSpPr/>
          <p:nvPr/>
        </p:nvCxnSpPr>
        <p:spPr>
          <a:xfrm>
            <a:off x="8413015" y="3995319"/>
            <a:ext cx="2252870" cy="0"/>
          </a:xfrm>
          <a:prstGeom prst="line">
            <a:avLst/>
          </a:prstGeom>
          <a:ln w="2857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0B069D-CBDD-4386-A73E-511957C53409}"/>
              </a:ext>
            </a:extLst>
          </p:cNvPr>
          <p:cNvCxnSpPr>
            <a:cxnSpLocks/>
          </p:cNvCxnSpPr>
          <p:nvPr/>
        </p:nvCxnSpPr>
        <p:spPr>
          <a:xfrm>
            <a:off x="10665885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5ACDBC-74AB-4098-8E42-E7BA70F8A37F}"/>
              </a:ext>
            </a:extLst>
          </p:cNvPr>
          <p:cNvCxnSpPr/>
          <p:nvPr/>
        </p:nvCxnSpPr>
        <p:spPr>
          <a:xfrm>
            <a:off x="3911339" y="3995319"/>
            <a:ext cx="2252870" cy="0"/>
          </a:xfrm>
          <a:prstGeom prst="line">
            <a:avLst/>
          </a:prstGeom>
          <a:ln w="2857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E17CB4-BC3A-45F2-ADDF-0B546571BF4C}"/>
              </a:ext>
            </a:extLst>
          </p:cNvPr>
          <p:cNvCxnSpPr/>
          <p:nvPr/>
        </p:nvCxnSpPr>
        <p:spPr>
          <a:xfrm>
            <a:off x="1657906" y="4021953"/>
            <a:ext cx="2252870" cy="0"/>
          </a:xfrm>
          <a:prstGeom prst="line">
            <a:avLst/>
          </a:prstGeom>
          <a:ln w="2857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Arc 8">
            <a:extLst>
              <a:ext uri="{FF2B5EF4-FFF2-40B4-BE49-F238E27FC236}">
                <a16:creationId xmlns:a16="http://schemas.microsoft.com/office/drawing/2014/main" id="{58FA51A1-D4B2-42C0-88D4-33CEE5F970B7}"/>
              </a:ext>
            </a:extLst>
          </p:cNvPr>
          <p:cNvSpPr/>
          <p:nvPr/>
        </p:nvSpPr>
        <p:spPr>
          <a:xfrm>
            <a:off x="115059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79BB4F-58EF-45A1-8DC2-866CEA8CD9D9}"/>
              </a:ext>
            </a:extLst>
          </p:cNvPr>
          <p:cNvCxnSpPr>
            <a:cxnSpLocks/>
          </p:cNvCxnSpPr>
          <p:nvPr/>
        </p:nvCxnSpPr>
        <p:spPr>
          <a:xfrm>
            <a:off x="0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18BDE4A7-B5EF-4A00-B3C1-D88F94B7B00F}"/>
              </a:ext>
            </a:extLst>
          </p:cNvPr>
          <p:cNvSpPr/>
          <p:nvPr/>
        </p:nvSpPr>
        <p:spPr>
          <a:xfrm>
            <a:off x="1514928" y="3900069"/>
            <a:ext cx="190500" cy="19050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D417DC9F-2F2C-45C3-8D3A-0C79555A44F1}"/>
              </a:ext>
            </a:extLst>
          </p:cNvPr>
          <p:cNvSpPr/>
          <p:nvPr/>
        </p:nvSpPr>
        <p:spPr>
          <a:xfrm>
            <a:off x="139586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E9DAC3FB-EF8A-423C-9DA5-E15EA2B3AA1B}"/>
              </a:ext>
            </a:extLst>
          </p:cNvPr>
          <p:cNvSpPr/>
          <p:nvPr/>
        </p:nvSpPr>
        <p:spPr>
          <a:xfrm>
            <a:off x="126299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0168F3A-0C84-404C-AFE7-471CC9B8F25B}"/>
              </a:ext>
            </a:extLst>
          </p:cNvPr>
          <p:cNvCxnSpPr>
            <a:cxnSpLocks/>
          </p:cNvCxnSpPr>
          <p:nvPr/>
        </p:nvCxnSpPr>
        <p:spPr>
          <a:xfrm flipV="1">
            <a:off x="1610179" y="4342505"/>
            <a:ext cx="0" cy="1033387"/>
          </a:xfrm>
          <a:prstGeom prst="line">
            <a:avLst/>
          </a:prstGeom>
          <a:ln w="1905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60381D4F-06FF-423E-8989-7D21BDBB6820}"/>
              </a:ext>
            </a:extLst>
          </p:cNvPr>
          <p:cNvSpPr/>
          <p:nvPr/>
        </p:nvSpPr>
        <p:spPr>
          <a:xfrm>
            <a:off x="1548058" y="5350759"/>
            <a:ext cx="124240" cy="12424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E77802-2315-4C63-866B-A964AC435DBB}"/>
              </a:ext>
            </a:extLst>
          </p:cNvPr>
          <p:cNvSpPr txBox="1"/>
          <p:nvPr/>
        </p:nvSpPr>
        <p:spPr>
          <a:xfrm>
            <a:off x="852485" y="2961830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3A1A4"/>
                </a:solidFill>
                <a:latin typeface="Century Gothic" panose="020B0502020202020204" pitchFamily="34" charset="0"/>
              </a:rPr>
              <a:t>2010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37C57B-F9E0-4FC3-A6C7-F20FA949609B}"/>
              </a:ext>
            </a:extLst>
          </p:cNvPr>
          <p:cNvSpPr txBox="1"/>
          <p:nvPr/>
        </p:nvSpPr>
        <p:spPr>
          <a:xfrm>
            <a:off x="547906" y="5602985"/>
            <a:ext cx="320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PREPARATORY MEETING</a:t>
            </a: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Taking Cognizance of the initiative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34A540FF-C82D-465D-B912-87A18F7663B1}"/>
              </a:ext>
            </a:extLst>
          </p:cNvPr>
          <p:cNvSpPr/>
          <p:nvPr/>
        </p:nvSpPr>
        <p:spPr>
          <a:xfrm rot="5400000">
            <a:off x="3389075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6D4B911-2D45-4BFE-B4B1-7222D215C73D}"/>
              </a:ext>
            </a:extLst>
          </p:cNvPr>
          <p:cNvSpPr/>
          <p:nvPr/>
        </p:nvSpPr>
        <p:spPr>
          <a:xfrm>
            <a:off x="3753406" y="3900069"/>
            <a:ext cx="190500" cy="190500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9856320C-9D82-43B9-A80C-69A54F406412}"/>
              </a:ext>
            </a:extLst>
          </p:cNvPr>
          <p:cNvSpPr/>
          <p:nvPr/>
        </p:nvSpPr>
        <p:spPr>
          <a:xfrm>
            <a:off x="3634343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FFC0DDED-E54D-43BE-AE4B-BF65803E1D9E}"/>
              </a:ext>
            </a:extLst>
          </p:cNvPr>
          <p:cNvSpPr/>
          <p:nvPr/>
        </p:nvSpPr>
        <p:spPr>
          <a:xfrm>
            <a:off x="3501471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5FC7964-5127-41A0-A107-23B58086A655}"/>
              </a:ext>
            </a:extLst>
          </p:cNvPr>
          <p:cNvCxnSpPr>
            <a:cxnSpLocks/>
          </p:cNvCxnSpPr>
          <p:nvPr/>
        </p:nvCxnSpPr>
        <p:spPr>
          <a:xfrm flipV="1">
            <a:off x="3848657" y="2614747"/>
            <a:ext cx="0" cy="1033387"/>
          </a:xfrm>
          <a:prstGeom prst="line">
            <a:avLst/>
          </a:prstGeom>
          <a:ln w="19050">
            <a:solidFill>
              <a:srgbClr val="EE9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672E0348-BF35-40A2-8DAC-5265BAFD4DB4}"/>
              </a:ext>
            </a:extLst>
          </p:cNvPr>
          <p:cNvSpPr/>
          <p:nvPr/>
        </p:nvSpPr>
        <p:spPr>
          <a:xfrm>
            <a:off x="3786536" y="2568391"/>
            <a:ext cx="124240" cy="124240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B457C1-325F-4E5A-9A14-0E5A15232C1C}"/>
              </a:ext>
            </a:extLst>
          </p:cNvPr>
          <p:cNvSpPr txBox="1"/>
          <p:nvPr/>
        </p:nvSpPr>
        <p:spPr>
          <a:xfrm>
            <a:off x="3090963" y="4382611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EE9524"/>
                </a:solidFill>
                <a:latin typeface="Century Gothic" panose="020B0502020202020204" pitchFamily="34" charset="0"/>
              </a:rPr>
              <a:t>2015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3DF769-8C06-40DA-8009-AF82A8555328}"/>
              </a:ext>
            </a:extLst>
          </p:cNvPr>
          <p:cNvSpPr txBox="1"/>
          <p:nvPr/>
        </p:nvSpPr>
        <p:spPr>
          <a:xfrm>
            <a:off x="2700522" y="1926108"/>
            <a:ext cx="320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FIRST MEETING</a:t>
            </a: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Formal Endorsement by UNCE</a:t>
            </a: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8CA996AB-6D4F-419F-A7A8-2680BC84545B}"/>
              </a:ext>
            </a:extLst>
          </p:cNvPr>
          <p:cNvSpPr/>
          <p:nvPr/>
        </p:nvSpPr>
        <p:spPr>
          <a:xfrm>
            <a:off x="5642508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E73E72D-6642-443D-B481-E5FAD77EADA7}"/>
              </a:ext>
            </a:extLst>
          </p:cNvPr>
          <p:cNvSpPr/>
          <p:nvPr/>
        </p:nvSpPr>
        <p:spPr>
          <a:xfrm>
            <a:off x="6006839" y="3900069"/>
            <a:ext cx="190500" cy="19050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9676D8BC-2527-4BF5-9319-895AFDA45C77}"/>
              </a:ext>
            </a:extLst>
          </p:cNvPr>
          <p:cNvSpPr/>
          <p:nvPr/>
        </p:nvSpPr>
        <p:spPr>
          <a:xfrm>
            <a:off x="5887776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ircle: Hollow 28">
            <a:extLst>
              <a:ext uri="{FF2B5EF4-FFF2-40B4-BE49-F238E27FC236}">
                <a16:creationId xmlns:a16="http://schemas.microsoft.com/office/drawing/2014/main" id="{3F333AD7-0BA6-4ED2-B235-BD72113C8C03}"/>
              </a:ext>
            </a:extLst>
          </p:cNvPr>
          <p:cNvSpPr/>
          <p:nvPr/>
        </p:nvSpPr>
        <p:spPr>
          <a:xfrm>
            <a:off x="5754904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F471D39-23A7-466E-A7FD-965F463F27D2}"/>
              </a:ext>
            </a:extLst>
          </p:cNvPr>
          <p:cNvCxnSpPr>
            <a:cxnSpLocks/>
          </p:cNvCxnSpPr>
          <p:nvPr/>
        </p:nvCxnSpPr>
        <p:spPr>
          <a:xfrm flipV="1">
            <a:off x="6102090" y="4342505"/>
            <a:ext cx="0" cy="1033387"/>
          </a:xfrm>
          <a:prstGeom prst="line">
            <a:avLst/>
          </a:prstGeom>
          <a:ln w="1905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64B10603-6E0F-47B4-9E8E-F9EEB346A49D}"/>
              </a:ext>
            </a:extLst>
          </p:cNvPr>
          <p:cNvSpPr/>
          <p:nvPr/>
        </p:nvSpPr>
        <p:spPr>
          <a:xfrm>
            <a:off x="6039969" y="5350759"/>
            <a:ext cx="124240" cy="12424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C0386F-E235-4CB7-9848-B39A0C7D1C9D}"/>
              </a:ext>
            </a:extLst>
          </p:cNvPr>
          <p:cNvSpPr txBox="1"/>
          <p:nvPr/>
        </p:nvSpPr>
        <p:spPr>
          <a:xfrm>
            <a:off x="5344396" y="2961830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EF3078"/>
                </a:solidFill>
                <a:latin typeface="Century Gothic" panose="020B0502020202020204" pitchFamily="34" charset="0"/>
              </a:rPr>
              <a:t>2017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0C4648-7F1C-43CC-8518-FD9A887A656F}"/>
              </a:ext>
            </a:extLst>
          </p:cNvPr>
          <p:cNvSpPr txBox="1"/>
          <p:nvPr/>
        </p:nvSpPr>
        <p:spPr>
          <a:xfrm>
            <a:off x="5039817" y="5602985"/>
            <a:ext cx="320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THIRD MEETING</a:t>
            </a: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Action Plan | Gi4SD</a:t>
            </a: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18AA0C3A-E60F-4E8E-B892-BE6A85122EE9}"/>
              </a:ext>
            </a:extLst>
          </p:cNvPr>
          <p:cNvSpPr/>
          <p:nvPr/>
        </p:nvSpPr>
        <p:spPr>
          <a:xfrm rot="5400000">
            <a:off x="790625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5E20C73-112F-46FF-8B62-475475F15F1C}"/>
              </a:ext>
            </a:extLst>
          </p:cNvPr>
          <p:cNvSpPr/>
          <p:nvPr/>
        </p:nvSpPr>
        <p:spPr>
          <a:xfrm>
            <a:off x="8270588" y="3900069"/>
            <a:ext cx="190500" cy="190500"/>
          </a:xfrm>
          <a:prstGeom prst="ellipse">
            <a:avLst/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ircle: Hollow 35">
            <a:extLst>
              <a:ext uri="{FF2B5EF4-FFF2-40B4-BE49-F238E27FC236}">
                <a16:creationId xmlns:a16="http://schemas.microsoft.com/office/drawing/2014/main" id="{60EBE6BE-68F5-4C2D-B83D-5AB22AC87C44}"/>
              </a:ext>
            </a:extLst>
          </p:cNvPr>
          <p:cNvSpPr/>
          <p:nvPr/>
        </p:nvSpPr>
        <p:spPr>
          <a:xfrm>
            <a:off x="815152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Circle: Hollow 36">
            <a:extLst>
              <a:ext uri="{FF2B5EF4-FFF2-40B4-BE49-F238E27FC236}">
                <a16:creationId xmlns:a16="http://schemas.microsoft.com/office/drawing/2014/main" id="{6426378B-C9A8-434C-9173-8DD88F68336E}"/>
              </a:ext>
            </a:extLst>
          </p:cNvPr>
          <p:cNvSpPr/>
          <p:nvPr/>
        </p:nvSpPr>
        <p:spPr>
          <a:xfrm>
            <a:off x="801865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5454083-3385-462B-8B0F-71ACF9479224}"/>
              </a:ext>
            </a:extLst>
          </p:cNvPr>
          <p:cNvCxnSpPr>
            <a:cxnSpLocks/>
          </p:cNvCxnSpPr>
          <p:nvPr/>
        </p:nvCxnSpPr>
        <p:spPr>
          <a:xfrm flipV="1">
            <a:off x="8365839" y="2614747"/>
            <a:ext cx="0" cy="1033387"/>
          </a:xfrm>
          <a:prstGeom prst="line">
            <a:avLst/>
          </a:prstGeom>
          <a:ln w="19050">
            <a:solidFill>
              <a:srgbClr val="1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BF327815-6F6D-4850-9249-4032EC03EA46}"/>
              </a:ext>
            </a:extLst>
          </p:cNvPr>
          <p:cNvSpPr/>
          <p:nvPr/>
        </p:nvSpPr>
        <p:spPr>
          <a:xfrm>
            <a:off x="8303718" y="2568391"/>
            <a:ext cx="124240" cy="124240"/>
          </a:xfrm>
          <a:prstGeom prst="ellipse">
            <a:avLst/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3BF4718-E651-4B5F-BBA0-94D980B3D44A}"/>
              </a:ext>
            </a:extLst>
          </p:cNvPr>
          <p:cNvSpPr txBox="1"/>
          <p:nvPr/>
        </p:nvSpPr>
        <p:spPr>
          <a:xfrm>
            <a:off x="7608145" y="4382611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1C7CBB"/>
                </a:solidFill>
                <a:latin typeface="Century Gothic" panose="020B0502020202020204" pitchFamily="34" charset="0"/>
              </a:rPr>
              <a:t>2020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0E0BA8D-3786-4830-B934-5D42EF543822}"/>
              </a:ext>
            </a:extLst>
          </p:cNvPr>
          <p:cNvSpPr txBox="1"/>
          <p:nvPr/>
        </p:nvSpPr>
        <p:spPr>
          <a:xfrm>
            <a:off x="7217704" y="1926108"/>
            <a:ext cx="320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SIXTH MEETING</a:t>
            </a: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Geospatial response to COVID-19 </a:t>
            </a: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819FA328-980A-4640-AE8D-31D049A17917}"/>
              </a:ext>
            </a:extLst>
          </p:cNvPr>
          <p:cNvSpPr/>
          <p:nvPr/>
        </p:nvSpPr>
        <p:spPr>
          <a:xfrm>
            <a:off x="10144184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969FDB3-2002-48B5-94B5-29A133D994EF}"/>
              </a:ext>
            </a:extLst>
          </p:cNvPr>
          <p:cNvSpPr/>
          <p:nvPr/>
        </p:nvSpPr>
        <p:spPr>
          <a:xfrm>
            <a:off x="10508515" y="3900069"/>
            <a:ext cx="190500" cy="1905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ircle: Hollow 43">
            <a:extLst>
              <a:ext uri="{FF2B5EF4-FFF2-40B4-BE49-F238E27FC236}">
                <a16:creationId xmlns:a16="http://schemas.microsoft.com/office/drawing/2014/main" id="{4AB5A726-ACFF-4792-A22F-4ABB9F91494F}"/>
              </a:ext>
            </a:extLst>
          </p:cNvPr>
          <p:cNvSpPr/>
          <p:nvPr/>
        </p:nvSpPr>
        <p:spPr>
          <a:xfrm>
            <a:off x="10389452" y="3781006"/>
            <a:ext cx="428626" cy="428626"/>
          </a:xfrm>
          <a:prstGeom prst="donut">
            <a:avLst>
              <a:gd name="adj" fmla="val 5281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Circle: Hollow 44">
            <a:extLst>
              <a:ext uri="{FF2B5EF4-FFF2-40B4-BE49-F238E27FC236}">
                <a16:creationId xmlns:a16="http://schemas.microsoft.com/office/drawing/2014/main" id="{CFC75463-D662-4897-8BC8-1E59BF645E65}"/>
              </a:ext>
            </a:extLst>
          </p:cNvPr>
          <p:cNvSpPr/>
          <p:nvPr/>
        </p:nvSpPr>
        <p:spPr>
          <a:xfrm>
            <a:off x="10256580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EBD0735-2C4D-40FC-A48A-704405D45C37}"/>
              </a:ext>
            </a:extLst>
          </p:cNvPr>
          <p:cNvCxnSpPr>
            <a:cxnSpLocks/>
          </p:cNvCxnSpPr>
          <p:nvPr/>
        </p:nvCxnSpPr>
        <p:spPr>
          <a:xfrm flipV="1">
            <a:off x="10603766" y="4342505"/>
            <a:ext cx="0" cy="1033387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7F4F894B-96CB-4EA0-8A2A-B52D93DD9985}"/>
              </a:ext>
            </a:extLst>
          </p:cNvPr>
          <p:cNvSpPr/>
          <p:nvPr/>
        </p:nvSpPr>
        <p:spPr>
          <a:xfrm>
            <a:off x="10541645" y="5350759"/>
            <a:ext cx="124240" cy="1242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FA76083-48B9-49E9-9B77-89C578AC4377}"/>
              </a:ext>
            </a:extLst>
          </p:cNvPr>
          <p:cNvSpPr txBox="1"/>
          <p:nvPr/>
        </p:nvSpPr>
        <p:spPr>
          <a:xfrm>
            <a:off x="9846072" y="2961830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2022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31351B5-CA1D-46A0-92C5-C88AEEA93BED}"/>
              </a:ext>
            </a:extLst>
          </p:cNvPr>
          <p:cNvSpPr txBox="1"/>
          <p:nvPr/>
        </p:nvSpPr>
        <p:spPr>
          <a:xfrm>
            <a:off x="9541493" y="5602985"/>
            <a:ext cx="320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EIGHTH MEETING</a:t>
            </a: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Review of Management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F412355-BF4F-4197-8B83-F49BB72D5FFE}"/>
              </a:ext>
            </a:extLst>
          </p:cNvPr>
          <p:cNvCxnSpPr>
            <a:cxnSpLocks/>
          </p:cNvCxnSpPr>
          <p:nvPr/>
        </p:nvCxnSpPr>
        <p:spPr>
          <a:xfrm>
            <a:off x="651657" y="6212376"/>
            <a:ext cx="2048865" cy="0"/>
          </a:xfrm>
          <a:prstGeom prst="line">
            <a:avLst/>
          </a:prstGeom>
          <a:ln w="1905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331D676-090E-4011-B3B3-A08A81C4BCAA}"/>
              </a:ext>
            </a:extLst>
          </p:cNvPr>
          <p:cNvCxnSpPr>
            <a:cxnSpLocks/>
          </p:cNvCxnSpPr>
          <p:nvPr/>
        </p:nvCxnSpPr>
        <p:spPr>
          <a:xfrm>
            <a:off x="5131605" y="6212376"/>
            <a:ext cx="2048865" cy="0"/>
          </a:xfrm>
          <a:prstGeom prst="line">
            <a:avLst/>
          </a:prstGeom>
          <a:ln w="1905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1AB8E44-C4E9-4DE8-B4BE-7D6A602CCBC4}"/>
              </a:ext>
            </a:extLst>
          </p:cNvPr>
          <p:cNvCxnSpPr>
            <a:cxnSpLocks/>
          </p:cNvCxnSpPr>
          <p:nvPr/>
        </p:nvCxnSpPr>
        <p:spPr>
          <a:xfrm>
            <a:off x="9655100" y="6212376"/>
            <a:ext cx="2048865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6C728DC-87F7-4A91-A895-4DA705DA72A1}"/>
              </a:ext>
            </a:extLst>
          </p:cNvPr>
          <p:cNvCxnSpPr>
            <a:cxnSpLocks/>
          </p:cNvCxnSpPr>
          <p:nvPr/>
        </p:nvCxnSpPr>
        <p:spPr>
          <a:xfrm>
            <a:off x="2807969" y="1835312"/>
            <a:ext cx="2048865" cy="0"/>
          </a:xfrm>
          <a:prstGeom prst="line">
            <a:avLst/>
          </a:prstGeom>
          <a:ln w="19050">
            <a:solidFill>
              <a:srgbClr val="EE9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F6E790F-6B4B-4D99-8DA2-F7E2639BD4CA}"/>
              </a:ext>
            </a:extLst>
          </p:cNvPr>
          <p:cNvCxnSpPr>
            <a:cxnSpLocks/>
          </p:cNvCxnSpPr>
          <p:nvPr/>
        </p:nvCxnSpPr>
        <p:spPr>
          <a:xfrm>
            <a:off x="7328027" y="1835312"/>
            <a:ext cx="2048865" cy="0"/>
          </a:xfrm>
          <a:prstGeom prst="line">
            <a:avLst/>
          </a:prstGeom>
          <a:ln w="19050">
            <a:solidFill>
              <a:srgbClr val="1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69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2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0500"/>
                            </p:stCondLst>
                            <p:childTnLst>
                              <p:par>
                                <p:cTn id="2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5" grpId="0" animBg="1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3" grpId="0" animBg="1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1" grpId="0" animBg="1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9" grpId="0" animBg="1"/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47" grpId="0" animBg="1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CB730-15FA-4355-BD75-96C8D071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333136" cy="1499616"/>
          </a:xfrm>
        </p:spPr>
        <p:txBody>
          <a:bodyPr/>
          <a:lstStyle/>
          <a:p>
            <a:r>
              <a:rPr lang="en-US" dirty="0">
                <a:solidFill>
                  <a:srgbClr val="3399FF"/>
                </a:solidFill>
              </a:rPr>
              <a:t>UN-GGIM</a:t>
            </a:r>
            <a:r>
              <a:rPr lang="en-US" dirty="0">
                <a:solidFill>
                  <a:srgbClr val="FF6600"/>
                </a:solidFill>
              </a:rPr>
              <a:t>:</a:t>
            </a:r>
            <a:r>
              <a:rPr lang="en-US" dirty="0">
                <a:solidFill>
                  <a:srgbClr val="3399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Africa</a:t>
            </a:r>
            <a:r>
              <a:rPr lang="en-US" dirty="0"/>
              <a:t> | </a:t>
            </a:r>
            <a:r>
              <a:rPr lang="en-US" dirty="0">
                <a:solidFill>
                  <a:srgbClr val="FF6600"/>
                </a:solidFill>
              </a:rPr>
              <a:t>Governance &amp; Institutions</a:t>
            </a:r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0CE14-2767-48D5-B5A1-98F8EBB67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859878"/>
            <a:ext cx="3592394" cy="4529525"/>
          </a:xfrm>
          <a:solidFill>
            <a:srgbClr val="FFFFCC"/>
          </a:solidFill>
        </p:spPr>
        <p:txBody>
          <a:bodyPr>
            <a:noAutofit/>
          </a:bodyPr>
          <a:lstStyle/>
          <a:p>
            <a:r>
              <a:rPr lang="en-GB" sz="2400" b="1" dirty="0"/>
              <a:t>Executive Board</a:t>
            </a:r>
          </a:p>
          <a:p>
            <a:pPr>
              <a:buClr>
                <a:srgbClr val="FF6600"/>
              </a:buClr>
              <a:buFont typeface="Wingdings 2" panose="05020102010507070707" pitchFamily="18" charset="2"/>
              <a:buChar char="§"/>
            </a:pPr>
            <a:r>
              <a:rPr lang="en-GB" sz="2400" dirty="0"/>
              <a:t> Chair: South Africa</a:t>
            </a:r>
          </a:p>
          <a:p>
            <a:pPr>
              <a:buClr>
                <a:srgbClr val="FF6600"/>
              </a:buClr>
              <a:buFont typeface="Wingdings 2" panose="05020102010507070707" pitchFamily="18" charset="2"/>
              <a:buChar char="§"/>
            </a:pPr>
            <a:r>
              <a:rPr lang="en-GB" sz="2400" dirty="0"/>
              <a:t> 1st Vice-Chair: Cameroon</a:t>
            </a:r>
          </a:p>
          <a:p>
            <a:pPr>
              <a:buClr>
                <a:srgbClr val="FF6600"/>
              </a:buClr>
              <a:buFont typeface="Wingdings 2" panose="05020102010507070707" pitchFamily="18" charset="2"/>
              <a:buChar char="§"/>
            </a:pPr>
            <a:r>
              <a:rPr lang="en-GB" sz="2400" dirty="0"/>
              <a:t> 2nd Vice-Chair:  Morocco</a:t>
            </a:r>
          </a:p>
          <a:p>
            <a:pPr>
              <a:buClr>
                <a:srgbClr val="FF6600"/>
              </a:buClr>
              <a:buFont typeface="Wingdings 2" panose="05020102010507070707" pitchFamily="18" charset="2"/>
              <a:buChar char="§"/>
            </a:pPr>
            <a:r>
              <a:rPr lang="en-GB" sz="2400" dirty="0"/>
              <a:t> 1</a:t>
            </a:r>
            <a:r>
              <a:rPr lang="en-GB" sz="2400" baseline="30000" dirty="0"/>
              <a:t>st</a:t>
            </a:r>
            <a:r>
              <a:rPr lang="en-GB" sz="2400" dirty="0"/>
              <a:t> Rapporteur: Uganda</a:t>
            </a:r>
          </a:p>
          <a:p>
            <a:pPr>
              <a:buClr>
                <a:srgbClr val="FF6600"/>
              </a:buClr>
              <a:buFont typeface="Wingdings 2" panose="05020102010507070707" pitchFamily="18" charset="2"/>
              <a:buChar char="§"/>
            </a:pPr>
            <a:r>
              <a:rPr lang="en-GB" sz="2400" dirty="0"/>
              <a:t> 2</a:t>
            </a:r>
            <a:r>
              <a:rPr lang="en-GB" sz="2400" baseline="30000" dirty="0"/>
              <a:t>nd</a:t>
            </a:r>
            <a:r>
              <a:rPr lang="en-GB" sz="2400" dirty="0"/>
              <a:t> Rapporteur: Burkina Faso</a:t>
            </a:r>
          </a:p>
          <a:p>
            <a:pPr>
              <a:buClr>
                <a:srgbClr val="FF6600"/>
              </a:buClr>
              <a:buFont typeface="Wingdings 2" panose="05020102010507070707" pitchFamily="18" charset="2"/>
              <a:buChar char="§"/>
            </a:pPr>
            <a:r>
              <a:rPr lang="en-GB" sz="2400" dirty="0"/>
              <a:t> Secretariat: UNECA</a:t>
            </a:r>
          </a:p>
          <a:p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96A728-4F8B-4930-AEC7-8CA9AD930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19" b="7389"/>
          <a:stretch/>
        </p:blipFill>
        <p:spPr>
          <a:xfrm>
            <a:off x="3610466" y="1851126"/>
            <a:ext cx="7557406" cy="452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677890-1DBB-42E5-AB5A-7DB5260C93D6}"/>
              </a:ext>
            </a:extLst>
          </p:cNvPr>
          <p:cNvSpPr txBox="1"/>
          <p:nvPr/>
        </p:nvSpPr>
        <p:spPr>
          <a:xfrm>
            <a:off x="6080079" y="4240746"/>
            <a:ext cx="1276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Burkina Faso</a:t>
            </a:r>
            <a:endParaRPr lang="en-GB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D1ED21-98DE-47FB-89B2-9CB85B63D4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" t="33167" r="72672" b="34166"/>
          <a:stretch/>
        </p:blipFill>
        <p:spPr>
          <a:xfrm>
            <a:off x="7032222" y="4177179"/>
            <a:ext cx="132259" cy="11954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E904DE-2243-4522-B454-18660142E1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" t="33167" r="72672" b="34166"/>
          <a:stretch/>
        </p:blipFill>
        <p:spPr>
          <a:xfrm>
            <a:off x="7092242" y="3890268"/>
            <a:ext cx="132259" cy="11954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562AA0-6AEA-43DA-AB23-99891B5E5A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" t="33167" r="72672" b="34166"/>
          <a:stretch/>
        </p:blipFill>
        <p:spPr>
          <a:xfrm>
            <a:off x="7850546" y="4317146"/>
            <a:ext cx="132259" cy="11954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C0FE42-5781-4795-BACC-1133672D4B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" t="33167" r="72672" b="34166"/>
          <a:stretch/>
        </p:blipFill>
        <p:spPr>
          <a:xfrm>
            <a:off x="7625008" y="5012167"/>
            <a:ext cx="132259" cy="11954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718A07-B6A2-448D-8BE2-93D85E7754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" t="33167" r="72672" b="34166"/>
          <a:stretch/>
        </p:blipFill>
        <p:spPr>
          <a:xfrm>
            <a:off x="7374463" y="4180973"/>
            <a:ext cx="132259" cy="11954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0DEB40-7D38-4E2B-9773-F7B38858083F}"/>
              </a:ext>
            </a:extLst>
          </p:cNvPr>
          <p:cNvSpPr txBox="1"/>
          <p:nvPr/>
        </p:nvSpPr>
        <p:spPr>
          <a:xfrm>
            <a:off x="6083803" y="3817467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Morocco</a:t>
            </a:r>
            <a:endParaRPr lang="en-GB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8D77F9-418F-4446-80E4-AFC941616214}"/>
              </a:ext>
            </a:extLst>
          </p:cNvPr>
          <p:cNvSpPr txBox="1"/>
          <p:nvPr/>
        </p:nvSpPr>
        <p:spPr>
          <a:xfrm>
            <a:off x="7828104" y="4947006"/>
            <a:ext cx="1229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South Africa</a:t>
            </a:r>
            <a:endParaRPr lang="en-GB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139C6A-8604-40AF-94D8-C4942927E371}"/>
              </a:ext>
            </a:extLst>
          </p:cNvPr>
          <p:cNvSpPr txBox="1"/>
          <p:nvPr/>
        </p:nvSpPr>
        <p:spPr>
          <a:xfrm>
            <a:off x="7972374" y="4216285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Uganda</a:t>
            </a:r>
            <a:endParaRPr lang="en-GB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D2F2C6-5F10-41C8-B215-A090F0F8ADA7}"/>
              </a:ext>
            </a:extLst>
          </p:cNvPr>
          <p:cNvSpPr txBox="1"/>
          <p:nvPr/>
        </p:nvSpPr>
        <p:spPr>
          <a:xfrm>
            <a:off x="7289335" y="3908508"/>
            <a:ext cx="112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Cameroon</a:t>
            </a:r>
            <a:endParaRPr lang="en-GB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26077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CB730-15FA-4355-BD75-96C8D071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333136" cy="1499616"/>
          </a:xfrm>
        </p:spPr>
        <p:txBody>
          <a:bodyPr/>
          <a:lstStyle/>
          <a:p>
            <a:r>
              <a:rPr lang="en-US" dirty="0">
                <a:solidFill>
                  <a:srgbClr val="3399FF"/>
                </a:solidFill>
              </a:rPr>
              <a:t>UN-GGIM</a:t>
            </a:r>
            <a:r>
              <a:rPr lang="en-US" dirty="0">
                <a:solidFill>
                  <a:srgbClr val="FF6600"/>
                </a:solidFill>
              </a:rPr>
              <a:t>:</a:t>
            </a:r>
            <a:r>
              <a:rPr lang="en-US" dirty="0">
                <a:solidFill>
                  <a:srgbClr val="3399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Africa</a:t>
            </a:r>
            <a:r>
              <a:rPr lang="en-US" dirty="0"/>
              <a:t> | </a:t>
            </a:r>
            <a:r>
              <a:rPr lang="en-US" dirty="0">
                <a:solidFill>
                  <a:srgbClr val="FF6600"/>
                </a:solidFill>
              </a:rPr>
              <a:t>Governance &amp; Frameworks</a:t>
            </a:r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75A0657-CA1D-4E86-91AF-572D24562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4514" y="244963"/>
            <a:ext cx="1417319" cy="1225296"/>
          </a:xfrm>
        </p:spPr>
        <p:txBody>
          <a:bodyPr/>
          <a:lstStyle/>
          <a:p>
            <a:endParaRPr lang="en-GB"/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5E56A2E2-A8E9-4EA4-A3B5-C2C48F12D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79" y="2127515"/>
            <a:ext cx="2538263" cy="582348"/>
          </a:xfrm>
          <a:prstGeom prst="rect">
            <a:avLst/>
          </a:prstGeom>
          <a:solidFill>
            <a:srgbClr val="0070C0"/>
          </a:solidFill>
          <a:ln w="19050" cap="flat" cmpd="sng" algn="ctr">
            <a:solidFill>
              <a:srgbClr val="5B9BD5">
                <a:shade val="50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66FF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66FF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FF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66FF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66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FF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sz="2000" kern="0" dirty="0">
                <a:solidFill>
                  <a:srgbClr val="FFFFFF"/>
                </a:solidFill>
                <a:latin typeface="Trebuchet MS" pitchFamily="34" charset="0"/>
              </a:rPr>
              <a:t>Executive Board (</a:t>
            </a:r>
            <a:r>
              <a:rPr kumimoji="0" lang="en-AU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2022)</a:t>
            </a:r>
          </a:p>
        </p:txBody>
      </p:sp>
      <p:sp>
        <p:nvSpPr>
          <p:cNvPr id="43" name="Rectangle 10">
            <a:extLst>
              <a:ext uri="{FF2B5EF4-FFF2-40B4-BE49-F238E27FC236}">
                <a16:creationId xmlns:a16="http://schemas.microsoft.com/office/drawing/2014/main" id="{43365838-EA70-4CE4-A73D-21848F8B3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91" y="2820900"/>
            <a:ext cx="2538263" cy="3451884"/>
          </a:xfrm>
          <a:prstGeom prst="rect">
            <a:avLst/>
          </a:prstGeom>
          <a:solidFill>
            <a:srgbClr val="FFFFCC"/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66FF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66FF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FF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66FF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66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FF"/>
                </a:solidFill>
                <a:latin typeface="Arial" pitchFamily="34" charset="0"/>
              </a:defRPr>
            </a:lvl9pPr>
          </a:lstStyle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South-Africa 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Cameroon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Morocco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Uganda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Burkina Faso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AU" altLang="en-US" sz="1600" b="1" kern="0" dirty="0">
                <a:solidFill>
                  <a:prstClr val="black"/>
                </a:solidFill>
                <a:latin typeface="Trebuchet MS" pitchFamily="34" charset="0"/>
              </a:rPr>
              <a:t>Ethiopia (ex-Officio)</a:t>
            </a:r>
            <a:endParaRPr kumimoji="0" lang="en-AU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Economic Commission for Africa (ECA)</a:t>
            </a:r>
            <a:endParaRPr lang="en-AU" altLang="en-US" sz="1600" b="1" i="1" kern="0" dirty="0">
              <a:solidFill>
                <a:prstClr val="black"/>
              </a:solidFill>
              <a:latin typeface="Trebuchet MS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AC80561-4C84-4F93-8F22-7E0A18B5DE91}"/>
              </a:ext>
            </a:extLst>
          </p:cNvPr>
          <p:cNvGrpSpPr/>
          <p:nvPr/>
        </p:nvGrpSpPr>
        <p:grpSpPr>
          <a:xfrm>
            <a:off x="2720937" y="2127515"/>
            <a:ext cx="5778053" cy="4600451"/>
            <a:chOff x="3204361" y="1578759"/>
            <a:chExt cx="5778053" cy="3701272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704E5B1-A3D4-4FBA-9932-573C82F033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4361" y="1578759"/>
              <a:ext cx="5778053" cy="3197948"/>
              <a:chOff x="304800" y="696913"/>
              <a:chExt cx="8590598" cy="5341865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0935449-739F-4289-B1B0-4D300C3CF132}"/>
                  </a:ext>
                </a:extLst>
              </p:cNvPr>
              <p:cNvSpPr/>
              <p:nvPr/>
            </p:nvSpPr>
            <p:spPr bwMode="auto">
              <a:xfrm>
                <a:off x="304800" y="701676"/>
                <a:ext cx="1439969" cy="782626"/>
              </a:xfrm>
              <a:prstGeom prst="rect">
                <a:avLst/>
              </a:prstGeom>
              <a:solidFill>
                <a:srgbClr val="0070C0"/>
              </a:solidFill>
              <a:ln w="19050" cap="flat" cmpd="sng" algn="ctr">
                <a:solidFill>
                  <a:srgbClr val="5B9BD5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7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UN-GGIM Asia-Pacific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7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(2012)</a:t>
                </a:r>
              </a:p>
            </p:txBody>
          </p:sp>
          <p:sp>
            <p:nvSpPr>
              <p:cNvPr id="64" name="Rectangle 6">
                <a:extLst>
                  <a:ext uri="{FF2B5EF4-FFF2-40B4-BE49-F238E27FC236}">
                    <a16:creationId xmlns:a16="http://schemas.microsoft.com/office/drawing/2014/main" id="{A5A1EBD3-1CD3-4ABD-A1D3-2E1E7767C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3715" y="701676"/>
                <a:ext cx="1513000" cy="782626"/>
              </a:xfrm>
              <a:prstGeom prst="rect">
                <a:avLst/>
              </a:prstGeom>
              <a:solidFill>
                <a:srgbClr val="0070C0"/>
              </a:solidFill>
              <a:ln w="19050" cap="flat" cmpd="sng" algn="ctr">
                <a:solidFill>
                  <a:srgbClr val="5B9BD5">
                    <a:shade val="50000"/>
                  </a:srgbClr>
                </a:solidFill>
                <a:prstDash val="solid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66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66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66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altLang="en-US" sz="7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UN-GGIM Africa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altLang="en-US" sz="7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(2019)</a:t>
                </a:r>
              </a:p>
            </p:txBody>
          </p:sp>
          <p:sp>
            <p:nvSpPr>
              <p:cNvPr id="65" name="Rectangle 7">
                <a:extLst>
                  <a:ext uri="{FF2B5EF4-FFF2-40B4-BE49-F238E27FC236}">
                    <a16:creationId xmlns:a16="http://schemas.microsoft.com/office/drawing/2014/main" id="{A549C843-9319-4559-98B7-03A72B8A04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4073" y="701676"/>
                <a:ext cx="1511412" cy="782626"/>
              </a:xfrm>
              <a:prstGeom prst="rect">
                <a:avLst/>
              </a:prstGeom>
              <a:solidFill>
                <a:srgbClr val="0070C0"/>
              </a:solidFill>
              <a:ln w="19050" cap="flat" cmpd="sng" algn="ctr">
                <a:solidFill>
                  <a:srgbClr val="5B9BD5">
                    <a:shade val="50000"/>
                  </a:srgbClr>
                </a:solidFill>
                <a:prstDash val="solid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66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66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66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altLang="en-US" sz="7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UN-GGIM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altLang="en-US" sz="7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Arab States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altLang="en-US" sz="7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(2014)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E1BF374C-D24F-4B36-ADA2-906293B106FC}"/>
                  </a:ext>
                </a:extLst>
              </p:cNvPr>
              <p:cNvSpPr/>
              <p:nvPr/>
            </p:nvSpPr>
            <p:spPr bwMode="auto">
              <a:xfrm>
                <a:off x="5636020" y="701676"/>
                <a:ext cx="1511412" cy="782626"/>
              </a:xfrm>
              <a:prstGeom prst="rect">
                <a:avLst/>
              </a:prstGeom>
              <a:solidFill>
                <a:srgbClr val="0070C0"/>
              </a:solidFill>
              <a:ln w="19050" cap="flat" cmpd="sng" algn="ctr">
                <a:solidFill>
                  <a:srgbClr val="5B9BD5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7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UN-GGIM Americas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7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(2013)</a:t>
                </a:r>
              </a:p>
            </p:txBody>
          </p:sp>
          <p:sp>
            <p:nvSpPr>
              <p:cNvPr id="67" name="Rectangle 9">
                <a:extLst>
                  <a:ext uri="{FF2B5EF4-FFF2-40B4-BE49-F238E27FC236}">
                    <a16:creationId xmlns:a16="http://schemas.microsoft.com/office/drawing/2014/main" id="{7D6CAC88-E9E1-4062-8521-8CE7388FC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6378" y="696913"/>
                <a:ext cx="1439969" cy="787389"/>
              </a:xfrm>
              <a:prstGeom prst="rect">
                <a:avLst/>
              </a:prstGeom>
              <a:solidFill>
                <a:srgbClr val="0070C0"/>
              </a:solidFill>
              <a:ln w="19050" cap="flat" cmpd="sng" algn="ctr">
                <a:solidFill>
                  <a:srgbClr val="5B9BD5">
                    <a:shade val="50000"/>
                  </a:srgbClr>
                </a:solidFill>
                <a:prstDash val="solid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66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66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66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altLang="en-US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UN-GGIM Europe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altLang="en-US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(2014)</a:t>
                </a:r>
              </a:p>
            </p:txBody>
          </p:sp>
          <p:sp>
            <p:nvSpPr>
              <p:cNvPr id="68" name="Rectangle 10">
                <a:extLst>
                  <a:ext uri="{FF2B5EF4-FFF2-40B4-BE49-F238E27FC236}">
                    <a16:creationId xmlns:a16="http://schemas.microsoft.com/office/drawing/2014/main" id="{9C8A161D-3A82-4834-9D51-4A9C20B8C46F}"/>
                  </a:ext>
                </a:extLst>
              </p:cNvPr>
              <p:cNvSpPr/>
              <p:nvPr/>
            </p:nvSpPr>
            <p:spPr bwMode="auto">
              <a:xfrm>
                <a:off x="322263" y="4302077"/>
                <a:ext cx="1441557" cy="782626"/>
              </a:xfrm>
              <a:prstGeom prst="rect">
                <a:avLst/>
              </a:prstGeom>
              <a:noFill/>
              <a:ln w="19050" cap="flat" cmpd="sng" algn="ctr">
                <a:solidFill>
                  <a:srgbClr val="5B9BD5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7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WG 3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7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Place-Based Information for Economic Growth</a:t>
                </a:r>
              </a:p>
            </p:txBody>
          </p:sp>
          <p:sp>
            <p:nvSpPr>
              <p:cNvPr id="69" name="Rectangle 11">
                <a:extLst>
                  <a:ext uri="{FF2B5EF4-FFF2-40B4-BE49-F238E27FC236}">
                    <a16:creationId xmlns:a16="http://schemas.microsoft.com/office/drawing/2014/main" id="{45E9D320-6525-42B2-824A-97E1DB75134E}"/>
                  </a:ext>
                </a:extLst>
              </p:cNvPr>
              <p:cNvSpPr/>
              <p:nvPr/>
            </p:nvSpPr>
            <p:spPr bwMode="auto">
              <a:xfrm>
                <a:off x="322263" y="2430439"/>
                <a:ext cx="1441557" cy="782627"/>
              </a:xfrm>
              <a:prstGeom prst="rect">
                <a:avLst/>
              </a:prstGeom>
              <a:solidFill>
                <a:sysClr val="windowText" lastClr="000000">
                  <a:lumMod val="60000"/>
                  <a:lumOff val="40000"/>
                </a:sysClr>
              </a:solidFill>
              <a:ln w="19050" cap="flat" cmpd="sng" algn="ctr">
                <a:solidFill>
                  <a:srgbClr val="5B9BD5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7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WG 1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7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Geodetic Reference Frame for SD</a:t>
                </a:r>
              </a:p>
            </p:txBody>
          </p:sp>
          <p:sp>
            <p:nvSpPr>
              <p:cNvPr id="70" name="Rectangle 12">
                <a:extLst>
                  <a:ext uri="{FF2B5EF4-FFF2-40B4-BE49-F238E27FC236}">
                    <a16:creationId xmlns:a16="http://schemas.microsoft.com/office/drawing/2014/main" id="{889F477E-053C-4872-AE16-6D7562DD05C1}"/>
                  </a:ext>
                </a:extLst>
              </p:cNvPr>
              <p:cNvSpPr/>
              <p:nvPr/>
            </p:nvSpPr>
            <p:spPr bwMode="auto">
              <a:xfrm>
                <a:off x="322263" y="3367052"/>
                <a:ext cx="1441557" cy="782627"/>
              </a:xfrm>
              <a:prstGeom prst="rect">
                <a:avLst/>
              </a:prstGeom>
              <a:solidFill>
                <a:srgbClr val="000066"/>
              </a:solidFill>
              <a:ln w="19050" cap="flat" cmpd="sng" algn="ctr">
                <a:solidFill>
                  <a:srgbClr val="5B9BD5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7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WG 2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7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Data Sharing &amp; Integration for Disaster </a:t>
                </a:r>
                <a:r>
                  <a:rPr kumimoji="0" lang="en-AU" sz="75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Mgt</a:t>
                </a:r>
                <a:endParaRPr kumimoji="0" lang="en-AU" sz="7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" name="Rectangle 10">
                <a:extLst>
                  <a:ext uri="{FF2B5EF4-FFF2-40B4-BE49-F238E27FC236}">
                    <a16:creationId xmlns:a16="http://schemas.microsoft.com/office/drawing/2014/main" id="{FA2533FC-E0F0-415A-9761-F3AA9744C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263" y="1628763"/>
                <a:ext cx="1441557" cy="649278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5B9BD5"/>
                </a:solidFill>
                <a:prstDash val="solid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66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66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66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altLang="en-US" sz="7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Japan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altLang="en-US" sz="7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ROK/Mongolia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altLang="en-US" sz="75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China</a:t>
                </a:r>
              </a:p>
            </p:txBody>
          </p:sp>
          <p:sp>
            <p:nvSpPr>
              <p:cNvPr id="72" name="Rectangle 10">
                <a:extLst>
                  <a:ext uri="{FF2B5EF4-FFF2-40B4-BE49-F238E27FC236}">
                    <a16:creationId xmlns:a16="http://schemas.microsoft.com/office/drawing/2014/main" id="{656A287C-FF79-4741-AAC1-7EF862D830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9949" y="1628763"/>
                <a:ext cx="1513000" cy="649278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5B9BD5"/>
                </a:solidFill>
                <a:prstDash val="solid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66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66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66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altLang="en-US" sz="7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Saudi Arabia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altLang="en-US" sz="7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Algeria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altLang="en-US" sz="7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Jordan</a:t>
                </a:r>
              </a:p>
            </p:txBody>
          </p:sp>
          <p:sp>
            <p:nvSpPr>
              <p:cNvPr id="73" name="Rectangle 12">
                <a:extLst>
                  <a:ext uri="{FF2B5EF4-FFF2-40B4-BE49-F238E27FC236}">
                    <a16:creationId xmlns:a16="http://schemas.microsoft.com/office/drawing/2014/main" id="{62B935F4-4B3B-4A40-AE16-58F72274FC63}"/>
                  </a:ext>
                </a:extLst>
              </p:cNvPr>
              <p:cNvSpPr/>
              <p:nvPr/>
            </p:nvSpPr>
            <p:spPr bwMode="auto">
              <a:xfrm>
                <a:off x="2092458" y="2423841"/>
                <a:ext cx="1513000" cy="792151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19050" cap="flat" cmpd="sng" algn="ctr">
                <a:solidFill>
                  <a:srgbClr val="5B9BD5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7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WG 1 Geodetic infrastructure Standards</a:t>
                </a:r>
              </a:p>
            </p:txBody>
          </p:sp>
          <p:sp>
            <p:nvSpPr>
              <p:cNvPr id="74" name="Rectangle 10">
                <a:extLst>
                  <a:ext uri="{FF2B5EF4-FFF2-40B4-BE49-F238E27FC236}">
                    <a16:creationId xmlns:a16="http://schemas.microsoft.com/office/drawing/2014/main" id="{3980FFDD-81B6-4BC6-A191-939FCFEB37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1179" y="1628763"/>
                <a:ext cx="1512999" cy="649278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5B9BD5"/>
                </a:solidFill>
                <a:prstDash val="solid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66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66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66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altLang="en-US" sz="7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SEN,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altLang="en-US" sz="7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BTW, ALG, CAM, UGA, ECA</a:t>
                </a:r>
                <a:endParaRPr kumimoji="0" lang="en-AU" altLang="en-US" sz="75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5" name="Rectangle 11">
                <a:extLst>
                  <a:ext uri="{FF2B5EF4-FFF2-40B4-BE49-F238E27FC236}">
                    <a16:creationId xmlns:a16="http://schemas.microsoft.com/office/drawing/2014/main" id="{F781E587-B525-417C-97F0-FE85A0BFCB03}"/>
                  </a:ext>
                </a:extLst>
              </p:cNvPr>
              <p:cNvSpPr/>
              <p:nvPr/>
            </p:nvSpPr>
            <p:spPr bwMode="auto">
              <a:xfrm>
                <a:off x="7463367" y="2457427"/>
                <a:ext cx="1430444" cy="792151"/>
              </a:xfrm>
              <a:prstGeom prst="rect">
                <a:avLst/>
              </a:prstGeom>
              <a:solidFill>
                <a:srgbClr val="FF0000"/>
              </a:solidFill>
              <a:ln w="19050" cap="flat" cmpd="sng" algn="ctr">
                <a:solidFill>
                  <a:srgbClr val="5B9BD5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7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European Commission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7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+ </a:t>
                </a:r>
                <a:r>
                  <a:rPr kumimoji="0" lang="en-AU" sz="75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Eurostat</a:t>
                </a:r>
                <a:endParaRPr kumimoji="0" lang="en-AU" sz="7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Rectangle 12">
                <a:extLst>
                  <a:ext uri="{FF2B5EF4-FFF2-40B4-BE49-F238E27FC236}">
                    <a16:creationId xmlns:a16="http://schemas.microsoft.com/office/drawing/2014/main" id="{9CE1E7B2-14F3-41E6-83AB-92734AC6A777}"/>
                  </a:ext>
                </a:extLst>
              </p:cNvPr>
              <p:cNvSpPr/>
              <p:nvPr/>
            </p:nvSpPr>
            <p:spPr bwMode="auto">
              <a:xfrm>
                <a:off x="7453841" y="3367052"/>
                <a:ext cx="1428856" cy="792152"/>
              </a:xfrm>
              <a:prstGeom prst="rect">
                <a:avLst/>
              </a:prstGeom>
              <a:noFill/>
              <a:ln w="19050" cap="flat" cmpd="sng" algn="ctr">
                <a:solidFill>
                  <a:srgbClr val="5B9BD5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7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Euro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75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Geographics</a:t>
                </a:r>
                <a:endParaRPr kumimoji="0" lang="en-AU" sz="75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Rectangle 10">
                <a:extLst>
                  <a:ext uri="{FF2B5EF4-FFF2-40B4-BE49-F238E27FC236}">
                    <a16:creationId xmlns:a16="http://schemas.microsoft.com/office/drawing/2014/main" id="{6DD0226F-0011-4C0E-960B-1C10866EBA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53841" y="1628763"/>
                <a:ext cx="1439970" cy="649278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5B9BD5"/>
                </a:solidFill>
                <a:prstDash val="solid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66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66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66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altLang="en-US" sz="7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Sweden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altLang="en-US" sz="7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Netherlands/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altLang="en-US" sz="750" b="1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EuroGeographics</a:t>
                </a:r>
                <a:endParaRPr kumimoji="0" lang="en-AU" altLang="en-US" sz="75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E82E7FB-DFCB-4806-B9D0-246B628CACC7}"/>
                  </a:ext>
                </a:extLst>
              </p:cNvPr>
              <p:cNvSpPr/>
              <p:nvPr/>
            </p:nvSpPr>
            <p:spPr bwMode="auto">
              <a:xfrm>
                <a:off x="5653483" y="4302077"/>
                <a:ext cx="1500299" cy="792151"/>
              </a:xfrm>
              <a:prstGeom prst="rect">
                <a:avLst/>
              </a:prstGeom>
              <a:noFill/>
              <a:ln w="19050" cap="flat" cmpd="sng" algn="ctr">
                <a:solidFill>
                  <a:srgbClr val="5B9BD5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7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WG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7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Regional Coordination &amp; Cooperation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FE25C95-0390-44BA-A882-1007FFC15658}"/>
                  </a:ext>
                </a:extLst>
              </p:cNvPr>
              <p:cNvSpPr/>
              <p:nvPr/>
            </p:nvSpPr>
            <p:spPr bwMode="auto">
              <a:xfrm>
                <a:off x="5663009" y="2430439"/>
                <a:ext cx="1501886" cy="792152"/>
              </a:xfrm>
              <a:prstGeom prst="rect">
                <a:avLst/>
              </a:prstGeom>
              <a:solidFill>
                <a:srgbClr val="FF0000"/>
              </a:solidFill>
              <a:ln w="19050" cap="flat" cmpd="sng" algn="ctr">
                <a:solidFill>
                  <a:srgbClr val="5B9BD5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7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WG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7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NSDI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56DE5225-863D-4F66-9EB3-8486761E8CD4}"/>
                  </a:ext>
                </a:extLst>
              </p:cNvPr>
              <p:cNvSpPr/>
              <p:nvPr/>
            </p:nvSpPr>
            <p:spPr bwMode="auto">
              <a:xfrm>
                <a:off x="5653483" y="3367052"/>
                <a:ext cx="1500299" cy="792152"/>
              </a:xfrm>
              <a:prstGeom prst="rect">
                <a:avLst/>
              </a:prstGeom>
              <a:solidFill>
                <a:srgbClr val="00B050"/>
              </a:solidFill>
              <a:ln w="19050" cap="flat" cmpd="sng" algn="ctr">
                <a:solidFill>
                  <a:srgbClr val="5B9BD5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7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WG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7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Integration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7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Stat &amp; Geo</a:t>
                </a:r>
              </a:p>
            </p:txBody>
          </p:sp>
          <p:sp>
            <p:nvSpPr>
              <p:cNvPr id="81" name="Rectangle 10">
                <a:extLst>
                  <a:ext uri="{FF2B5EF4-FFF2-40B4-BE49-F238E27FC236}">
                    <a16:creationId xmlns:a16="http://schemas.microsoft.com/office/drawing/2014/main" id="{FD1669D3-B000-4391-9D71-C5FDBF992A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1896" y="1628763"/>
                <a:ext cx="1512999" cy="649278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5B9BD5"/>
                </a:solidFill>
                <a:prstDash val="solid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66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66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66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altLang="en-US" sz="7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Mexico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altLang="en-US" sz="7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Chile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altLang="en-US" sz="75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Mexico</a:t>
                </a:r>
              </a:p>
            </p:txBody>
          </p:sp>
          <p:sp>
            <p:nvSpPr>
              <p:cNvPr id="82" name="Rectangle 10">
                <a:extLst>
                  <a:ext uri="{FF2B5EF4-FFF2-40B4-BE49-F238E27FC236}">
                    <a16:creationId xmlns:a16="http://schemas.microsoft.com/office/drawing/2014/main" id="{D538F428-4050-4260-9832-1DA16176E192}"/>
                  </a:ext>
                </a:extLst>
              </p:cNvPr>
              <p:cNvSpPr/>
              <p:nvPr/>
            </p:nvSpPr>
            <p:spPr bwMode="auto">
              <a:xfrm>
                <a:off x="5653483" y="5216464"/>
                <a:ext cx="1500299" cy="792151"/>
              </a:xfrm>
              <a:prstGeom prst="rect">
                <a:avLst/>
              </a:prstGeom>
              <a:solidFill>
                <a:srgbClr val="000066"/>
              </a:solidFill>
              <a:ln w="19050" cap="flat" cmpd="sng" algn="ctr">
                <a:solidFill>
                  <a:srgbClr val="5B9BD5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7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WG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7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GI in DDR</a:t>
                </a:r>
              </a:p>
            </p:txBody>
          </p:sp>
          <p:sp>
            <p:nvSpPr>
              <p:cNvPr id="83" name="Rectangle 10">
                <a:extLst>
                  <a:ext uri="{FF2B5EF4-FFF2-40B4-BE49-F238E27FC236}">
                    <a16:creationId xmlns:a16="http://schemas.microsoft.com/office/drawing/2014/main" id="{1243DC0F-7EC0-4EE9-876C-8EC2318F43D9}"/>
                  </a:ext>
                </a:extLst>
              </p:cNvPr>
              <p:cNvSpPr/>
              <p:nvPr/>
            </p:nvSpPr>
            <p:spPr bwMode="auto">
              <a:xfrm>
                <a:off x="7466542" y="4290964"/>
                <a:ext cx="1428856" cy="792152"/>
              </a:xfrm>
              <a:prstGeom prst="rect">
                <a:avLst/>
              </a:prstGeom>
              <a:solidFill>
                <a:srgbClr val="00B0F0"/>
              </a:solidFill>
              <a:ln w="19050" cap="flat" cmpd="sng" algn="ctr">
                <a:solidFill>
                  <a:srgbClr val="5B9BD5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7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WG A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7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Core Data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7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Rectangle 10">
                <a:extLst>
                  <a:ext uri="{FF2B5EF4-FFF2-40B4-BE49-F238E27FC236}">
                    <a16:creationId xmlns:a16="http://schemas.microsoft.com/office/drawing/2014/main" id="{1FBFEC24-1889-40A2-B959-7E5ECCFD05A4}"/>
                  </a:ext>
                </a:extLst>
              </p:cNvPr>
              <p:cNvSpPr/>
              <p:nvPr/>
            </p:nvSpPr>
            <p:spPr bwMode="auto">
              <a:xfrm>
                <a:off x="7458605" y="5218051"/>
                <a:ext cx="1428856" cy="792152"/>
              </a:xfrm>
              <a:prstGeom prst="rect">
                <a:avLst/>
              </a:prstGeom>
              <a:solidFill>
                <a:srgbClr val="00B050"/>
              </a:solidFill>
              <a:ln w="19050" cap="flat" cmpd="sng" algn="ctr">
                <a:solidFill>
                  <a:srgbClr val="5B9BD5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7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WG B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7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Data Integration</a:t>
                </a:r>
              </a:p>
            </p:txBody>
          </p:sp>
          <p:sp>
            <p:nvSpPr>
              <p:cNvPr id="85" name="Rectangle 12">
                <a:extLst>
                  <a:ext uri="{FF2B5EF4-FFF2-40B4-BE49-F238E27FC236}">
                    <a16:creationId xmlns:a16="http://schemas.microsoft.com/office/drawing/2014/main" id="{A0A7CF54-82D4-4E80-86C7-0737641173B9}"/>
                  </a:ext>
                </a:extLst>
              </p:cNvPr>
              <p:cNvSpPr/>
              <p:nvPr/>
            </p:nvSpPr>
            <p:spPr bwMode="auto">
              <a:xfrm>
                <a:off x="2084519" y="4314777"/>
                <a:ext cx="1513000" cy="792151"/>
              </a:xfrm>
              <a:prstGeom prst="rect">
                <a:avLst/>
              </a:prstGeom>
              <a:solidFill>
                <a:srgbClr val="FF0000"/>
              </a:solidFill>
              <a:ln w="19050" cap="flat" cmpd="sng" algn="ctr">
                <a:solidFill>
                  <a:srgbClr val="5B9BD5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7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WG 3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7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Institutional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7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&amp; Legal</a:t>
                </a:r>
              </a:p>
            </p:txBody>
          </p:sp>
          <p:sp>
            <p:nvSpPr>
              <p:cNvPr id="86" name="Rectangle 12">
                <a:extLst>
                  <a:ext uri="{FF2B5EF4-FFF2-40B4-BE49-F238E27FC236}">
                    <a16:creationId xmlns:a16="http://schemas.microsoft.com/office/drawing/2014/main" id="{B617B552-6F9D-4DF7-AA72-28F73C0A3BA1}"/>
                  </a:ext>
                </a:extLst>
              </p:cNvPr>
              <p:cNvSpPr/>
              <p:nvPr/>
            </p:nvSpPr>
            <p:spPr bwMode="auto">
              <a:xfrm>
                <a:off x="2092457" y="5175190"/>
                <a:ext cx="1512999" cy="790564"/>
              </a:xfrm>
              <a:prstGeom prst="rect">
                <a:avLst/>
              </a:prstGeom>
              <a:noFill/>
              <a:ln w="19050" cap="flat" cmpd="sng" algn="ctr">
                <a:solidFill>
                  <a:srgbClr val="5B9BD5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7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WG 4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7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Capacity Building</a:t>
                </a:r>
              </a:p>
            </p:txBody>
          </p:sp>
          <p:sp>
            <p:nvSpPr>
              <p:cNvPr id="87" name="Rectangle 12">
                <a:extLst>
                  <a:ext uri="{FF2B5EF4-FFF2-40B4-BE49-F238E27FC236}">
                    <a16:creationId xmlns:a16="http://schemas.microsoft.com/office/drawing/2014/main" id="{14EA114F-C859-4138-897D-C5F39BA09E0C}"/>
                  </a:ext>
                </a:extLst>
              </p:cNvPr>
              <p:cNvSpPr/>
              <p:nvPr/>
            </p:nvSpPr>
            <p:spPr bwMode="auto">
              <a:xfrm>
                <a:off x="3849949" y="2447902"/>
                <a:ext cx="1513000" cy="792151"/>
              </a:xfrm>
              <a:prstGeom prst="rect">
                <a:avLst/>
              </a:prstGeom>
              <a:solidFill>
                <a:srgbClr val="FF0000"/>
              </a:solidFill>
              <a:ln w="19050" cap="flat" cmpd="sng" algn="ctr">
                <a:solidFill>
                  <a:srgbClr val="5B9BD5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7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WG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7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Institutional, Legal, Policy</a:t>
                </a:r>
              </a:p>
            </p:txBody>
          </p:sp>
          <p:sp>
            <p:nvSpPr>
              <p:cNvPr id="88" name="Rectangle 12">
                <a:extLst>
                  <a:ext uri="{FF2B5EF4-FFF2-40B4-BE49-F238E27FC236}">
                    <a16:creationId xmlns:a16="http://schemas.microsoft.com/office/drawing/2014/main" id="{1C1CB506-475C-4BBD-B29B-9BEFA8527495}"/>
                  </a:ext>
                </a:extLst>
              </p:cNvPr>
              <p:cNvSpPr/>
              <p:nvPr/>
            </p:nvSpPr>
            <p:spPr bwMode="auto">
              <a:xfrm>
                <a:off x="3851538" y="3374989"/>
                <a:ext cx="1512999" cy="792151"/>
              </a:xfrm>
              <a:prstGeom prst="rect">
                <a:avLst/>
              </a:prstGeom>
              <a:solidFill>
                <a:srgbClr val="00B0F0"/>
              </a:solidFill>
              <a:ln w="19050" cap="flat" cmpd="sng" algn="ctr">
                <a:solidFill>
                  <a:srgbClr val="5B9BD5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7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WG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7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Fundamental Data &amp; Geo Standards</a:t>
                </a:r>
              </a:p>
            </p:txBody>
          </p:sp>
          <p:sp>
            <p:nvSpPr>
              <p:cNvPr id="89" name="Rectangle 12">
                <a:extLst>
                  <a:ext uri="{FF2B5EF4-FFF2-40B4-BE49-F238E27FC236}">
                    <a16:creationId xmlns:a16="http://schemas.microsoft.com/office/drawing/2014/main" id="{2E0F34F4-78D5-49DD-9A9A-3469C4FCB8D7}"/>
                  </a:ext>
                </a:extLst>
              </p:cNvPr>
              <p:cNvSpPr/>
              <p:nvPr/>
            </p:nvSpPr>
            <p:spPr bwMode="auto">
              <a:xfrm>
                <a:off x="3843599" y="4317952"/>
                <a:ext cx="1511412" cy="792151"/>
              </a:xfrm>
              <a:prstGeom prst="rect">
                <a:avLst/>
              </a:prstGeom>
              <a:solidFill>
                <a:sysClr val="windowText" lastClr="000000">
                  <a:lumMod val="60000"/>
                  <a:lumOff val="40000"/>
                </a:sysClr>
              </a:solidFill>
              <a:ln w="19050" cap="flat" cmpd="sng" algn="ctr">
                <a:solidFill>
                  <a:srgbClr val="5B9BD5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7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WG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7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Geodetic Reference</a:t>
                </a:r>
              </a:p>
            </p:txBody>
          </p:sp>
          <p:sp>
            <p:nvSpPr>
              <p:cNvPr id="90" name="Rectangle 12">
                <a:extLst>
                  <a:ext uri="{FF2B5EF4-FFF2-40B4-BE49-F238E27FC236}">
                    <a16:creationId xmlns:a16="http://schemas.microsoft.com/office/drawing/2014/main" id="{BD5ADA5D-A0D9-425E-949D-DA2C682A90EA}"/>
                  </a:ext>
                </a:extLst>
              </p:cNvPr>
              <p:cNvSpPr/>
              <p:nvPr/>
            </p:nvSpPr>
            <p:spPr bwMode="auto">
              <a:xfrm>
                <a:off x="3851538" y="5246626"/>
                <a:ext cx="1512999" cy="792152"/>
              </a:xfrm>
              <a:prstGeom prst="rect">
                <a:avLst/>
              </a:prstGeom>
              <a:solidFill>
                <a:srgbClr val="00B050"/>
              </a:solidFill>
              <a:ln w="19050" cap="flat" cmpd="sng" algn="ctr">
                <a:solidFill>
                  <a:srgbClr val="5B9BD5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7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WG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7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Integration </a:t>
                </a:r>
                <a:r>
                  <a:rPr kumimoji="0" lang="en-AU" sz="75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Stat&amp;Geo</a:t>
                </a:r>
                <a:endParaRPr kumimoji="0" lang="en-AU" sz="7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1" name="Rectangle 12">
              <a:extLst>
                <a:ext uri="{FF2B5EF4-FFF2-40B4-BE49-F238E27FC236}">
                  <a16:creationId xmlns:a16="http://schemas.microsoft.com/office/drawing/2014/main" id="{FBFC4595-72C2-4820-8101-4032C9F9D19D}"/>
                </a:ext>
              </a:extLst>
            </p:cNvPr>
            <p:cNvSpPr/>
            <p:nvPr/>
          </p:nvSpPr>
          <p:spPr bwMode="auto">
            <a:xfrm>
              <a:off x="4421255" y="4805804"/>
              <a:ext cx="1017647" cy="474227"/>
            </a:xfrm>
            <a:prstGeom prst="rect">
              <a:avLst/>
            </a:prstGeom>
            <a:solidFill>
              <a:srgbClr val="00B050"/>
            </a:solidFill>
            <a:ln w="19050" cap="flat" cmpd="sng" algn="ctr">
              <a:solidFill>
                <a:srgbClr val="5B9BD5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7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WG 5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7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Integration of Geospatial &amp; Stats</a:t>
              </a:r>
            </a:p>
          </p:txBody>
        </p:sp>
        <p:sp>
          <p:nvSpPr>
            <p:cNvPr id="62" name="Rectangle 12">
              <a:extLst>
                <a:ext uri="{FF2B5EF4-FFF2-40B4-BE49-F238E27FC236}">
                  <a16:creationId xmlns:a16="http://schemas.microsoft.com/office/drawing/2014/main" id="{CA7D234D-5694-46DE-ACFE-345E50BDFB06}"/>
                </a:ext>
              </a:extLst>
            </p:cNvPr>
            <p:cNvSpPr/>
            <p:nvPr/>
          </p:nvSpPr>
          <p:spPr bwMode="auto">
            <a:xfrm>
              <a:off x="4406742" y="3178176"/>
              <a:ext cx="1017647" cy="474228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solidFill>
                <a:srgbClr val="5B9BD5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7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WG 2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7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Fundamental Datasets and Standards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6A757744-C957-4754-9885-E1332F2CB81A}"/>
              </a:ext>
            </a:extLst>
          </p:cNvPr>
          <p:cNvSpPr txBox="1"/>
          <p:nvPr/>
        </p:nvSpPr>
        <p:spPr>
          <a:xfrm>
            <a:off x="5131203" y="6261724"/>
            <a:ext cx="31481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defTabSz="914400"/>
            <a:r>
              <a:rPr lang="en-US" sz="2800" b="1" dirty="0">
                <a:ln>
                  <a:solidFill>
                    <a:srgbClr val="5B9BD5">
                      <a:lumMod val="20000"/>
                      <a:lumOff val="80000"/>
                    </a:srgbClr>
                  </a:solidFill>
                </a:ln>
                <a:solidFill>
                  <a:srgbClr val="4472C4">
                    <a:lumMod val="75000"/>
                  </a:srgbClr>
                </a:solidFill>
                <a:latin typeface="Century Gothic" panose="020B0502020202020204"/>
              </a:rPr>
              <a:t>Working Groups</a:t>
            </a:r>
            <a:endParaRPr lang="en-GB" sz="2800" b="1" dirty="0" err="1">
              <a:ln>
                <a:solidFill>
                  <a:srgbClr val="5B9BD5">
                    <a:lumMod val="20000"/>
                    <a:lumOff val="80000"/>
                  </a:srgbClr>
                </a:solidFill>
              </a:ln>
              <a:solidFill>
                <a:srgbClr val="4472C4">
                  <a:lumMod val="75000"/>
                </a:srgbClr>
              </a:solidFill>
              <a:latin typeface="Century Gothic" panose="020B0502020202020204"/>
            </a:endParaRPr>
          </a:p>
        </p:txBody>
      </p:sp>
      <p:graphicFrame>
        <p:nvGraphicFramePr>
          <p:cNvPr id="92" name="Table 91">
            <a:extLst>
              <a:ext uri="{FF2B5EF4-FFF2-40B4-BE49-F238E27FC236}">
                <a16:creationId xmlns:a16="http://schemas.microsoft.com/office/drawing/2014/main" id="{2AE0B2D5-59F3-4E93-BDDE-2DCB36DC60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550170"/>
              </p:ext>
            </p:extLst>
          </p:nvPr>
        </p:nvGraphicFramePr>
        <p:xfrm>
          <a:off x="8586164" y="2092311"/>
          <a:ext cx="3603261" cy="4724400"/>
        </p:xfrm>
        <a:graphic>
          <a:graphicData uri="http://schemas.openxmlformats.org/drawingml/2006/table">
            <a:tbl>
              <a:tblPr firstRow="1" firstCol="1" bandRow="1"/>
              <a:tblGrid>
                <a:gridCol w="941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17970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</a:rPr>
                        <a:t>Working Group</a:t>
                      </a:r>
                    </a:p>
                    <a:p>
                      <a:pPr marL="17970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(2018)</a:t>
                      </a:r>
                    </a:p>
                  </a:txBody>
                  <a:tcPr marL="63165" marR="6316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17970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Chair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17970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Members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17970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</a:rPr>
                        <a:t>No Voting Members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0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WG1:  African Geodetic Reference Frame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 Kenya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900">
                          <a:effectLst/>
                        </a:rPr>
                        <a:t>Burkina Faso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900">
                          <a:effectLst/>
                        </a:rPr>
                        <a:t>Morocco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900">
                          <a:effectLst/>
                        </a:rPr>
                        <a:t>Botswana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900">
                          <a:effectLst/>
                        </a:rPr>
                        <a:t>Cameroon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Madagascar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Nigeria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Senegal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South Africa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AFRIGIST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RCMRD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UNECA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0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WG2: Fundamental Geo spatial datasets and Standards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 South Africa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900">
                          <a:effectLst/>
                        </a:rPr>
                        <a:t>Cameroon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900">
                          <a:effectLst/>
                        </a:rPr>
                        <a:t>South Sudan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900">
                          <a:effectLst/>
                        </a:rPr>
                        <a:t>Burkina Faso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900">
                          <a:effectLst/>
                        </a:rPr>
                        <a:t>Algeria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Côte d’Ivoire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Madagascar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Mali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Niger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Nigeria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Senegal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UNECA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4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WG3: Institutional arrangements and Legal frameworks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 Algeria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900">
                          <a:effectLst/>
                        </a:rPr>
                        <a:t> Nigeria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900">
                          <a:effectLst/>
                        </a:rPr>
                        <a:t>South Africa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900">
                          <a:effectLst/>
                        </a:rPr>
                        <a:t>Ethiopia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900">
                          <a:effectLst/>
                        </a:rPr>
                        <a:t>Central Africa [TBD]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Burkina Faso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Morocco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UNECA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2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WG4: Capacity and capability development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 Nigeria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900">
                          <a:effectLst/>
                        </a:rPr>
                        <a:t>Kenya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900">
                          <a:effectLst/>
                        </a:rPr>
                        <a:t>Eswatini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900">
                          <a:effectLst/>
                        </a:rPr>
                        <a:t>Côte d’Ivoire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900">
                          <a:effectLst/>
                        </a:rPr>
                        <a:t>Central Africa [TBD]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South Africa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Burkina Faso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AFRIGIST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RCMRD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AARSE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UNECA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2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WG5: Integration of Geospatial and Statistical Information for Sectoral Applications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1. South Sudan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900" dirty="0">
                          <a:effectLst/>
                        </a:rPr>
                        <a:t>Namibia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900" dirty="0">
                          <a:effectLst/>
                        </a:rPr>
                        <a:t>Mali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900" dirty="0">
                          <a:effectLst/>
                        </a:rPr>
                        <a:t>Cameroon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900" dirty="0">
                          <a:effectLst/>
                        </a:rPr>
                        <a:t>North Africa [TBD]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Burkina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Kenya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Niger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Senegal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Togo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UNECA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678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67B24-731D-469F-B118-684B716D9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99FF"/>
                </a:solidFill>
              </a:rPr>
              <a:t>UN-GGIM</a:t>
            </a:r>
            <a:r>
              <a:rPr lang="en-US" dirty="0">
                <a:solidFill>
                  <a:srgbClr val="FF6600"/>
                </a:solidFill>
              </a:rPr>
              <a:t>:</a:t>
            </a:r>
            <a:r>
              <a:rPr lang="en-US" dirty="0">
                <a:solidFill>
                  <a:srgbClr val="3399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Africa</a:t>
            </a:r>
            <a:r>
              <a:rPr lang="en-US" dirty="0"/>
              <a:t> | </a:t>
            </a:r>
            <a:r>
              <a:rPr lang="en-US" dirty="0">
                <a:solidFill>
                  <a:srgbClr val="FF6600"/>
                </a:solidFill>
              </a:rPr>
              <a:t>Focus </a:t>
            </a:r>
            <a:r>
              <a:rPr lang="en-US" dirty="0" err="1">
                <a:solidFill>
                  <a:srgbClr val="FF6600"/>
                </a:solidFill>
              </a:rPr>
              <a:t>AReas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25481-D006-4A71-BDFC-39FDE1AAE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4626" y="39757"/>
            <a:ext cx="1411356" cy="149961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1" name="Rectangle 40">
            <a:extLst>
              <a:ext uri="{FF2B5EF4-FFF2-40B4-BE49-F238E27FC236}">
                <a16:creationId xmlns:a16="http://schemas.microsoft.com/office/drawing/2014/main" id="{9B4DDDC0-FFB1-4B06-86E4-1643DB446847}"/>
              </a:ext>
            </a:extLst>
          </p:cNvPr>
          <p:cNvSpPr/>
          <p:nvPr/>
        </p:nvSpPr>
        <p:spPr>
          <a:xfrm>
            <a:off x="1413900" y="2250443"/>
            <a:ext cx="8587450" cy="64184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57175" marR="0" lvl="0" indent="-257175" defTabSz="685800" eaLnBrk="1" fontAlgn="auto" latinLnBrk="0" hangingPunct="1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Clr>
                <a:srgbClr val="5792C9"/>
              </a:buClr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2" name="Slide Number Placeholder 1">
            <a:extLst>
              <a:ext uri="{FF2B5EF4-FFF2-40B4-BE49-F238E27FC236}">
                <a16:creationId xmlns:a16="http://schemas.microsoft.com/office/drawing/2014/main" id="{3BE940DC-69EF-49B2-96AC-21D6AEFE1499}"/>
              </a:ext>
            </a:extLst>
          </p:cNvPr>
          <p:cNvSpPr txBox="1"/>
          <p:nvPr/>
        </p:nvSpPr>
        <p:spPr>
          <a:xfrm>
            <a:off x="7620829" y="5870508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86B55CE-3AC2-4C8E-8C6F-A90C3E5AF07B}" type="slidenum">
              <a:rPr lang="en-US" sz="900" kern="0">
                <a:solidFill>
                  <a:srgbClr val="898989"/>
                </a:solidFill>
                <a:latin typeface="Calibri"/>
              </a:rPr>
              <a:pPr algn="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en-US" sz="900" kern="0">
              <a:solidFill>
                <a:srgbClr val="898989"/>
              </a:solidFill>
              <a:latin typeface="Calibri"/>
            </a:endParaRPr>
          </a:p>
        </p:txBody>
      </p:sp>
      <p:grpSp>
        <p:nvGrpSpPr>
          <p:cNvPr id="53" name="Diagram 2">
            <a:extLst>
              <a:ext uri="{FF2B5EF4-FFF2-40B4-BE49-F238E27FC236}">
                <a16:creationId xmlns:a16="http://schemas.microsoft.com/office/drawing/2014/main" id="{A09DD127-8C0E-4075-BF0E-96678B1AD00A}"/>
              </a:ext>
            </a:extLst>
          </p:cNvPr>
          <p:cNvGrpSpPr/>
          <p:nvPr/>
        </p:nvGrpSpPr>
        <p:grpSpPr>
          <a:xfrm>
            <a:off x="3110090" y="2081839"/>
            <a:ext cx="5741785" cy="4061020"/>
            <a:chOff x="2596283" y="1304793"/>
            <a:chExt cx="7655713" cy="5414693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CA9110C-9F5E-4072-94FB-E5080CC20301}"/>
                </a:ext>
              </a:extLst>
            </p:cNvPr>
            <p:cNvSpPr/>
            <p:nvPr/>
          </p:nvSpPr>
          <p:spPr>
            <a:xfrm>
              <a:off x="6236454" y="1304793"/>
              <a:ext cx="1735997" cy="19953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95399"/>
                <a:gd name="f7" fmla="val 1735997"/>
                <a:gd name="f8" fmla="val 997699"/>
                <a:gd name="f9" fmla="val 1995398"/>
                <a:gd name="f10" fmla="val 377579"/>
                <a:gd name="f11" fmla="val 1358418"/>
                <a:gd name="f12" fmla="val 1"/>
                <a:gd name="f13" fmla="+- 0 0 -90"/>
                <a:gd name="f14" fmla="*/ f3 1 1995399"/>
                <a:gd name="f15" fmla="*/ f4 1 1735997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995399"/>
                <a:gd name="f24" fmla="*/ f20 1 1735997"/>
                <a:gd name="f25" fmla="*/ 0 f21 1"/>
                <a:gd name="f26" fmla="*/ 867999 f20 1"/>
                <a:gd name="f27" fmla="*/ 433999 f21 1"/>
                <a:gd name="f28" fmla="*/ 0 f20 1"/>
                <a:gd name="f29" fmla="*/ 1561400 f21 1"/>
                <a:gd name="f30" fmla="*/ 1995399 f21 1"/>
                <a:gd name="f31" fmla="*/ 1735997 f20 1"/>
                <a:gd name="f32" fmla="+- f22 0 f1"/>
                <a:gd name="f33" fmla="*/ f25 1 1995399"/>
                <a:gd name="f34" fmla="*/ f26 1 1735997"/>
                <a:gd name="f35" fmla="*/ f27 1 1995399"/>
                <a:gd name="f36" fmla="*/ f28 1 1735997"/>
                <a:gd name="f37" fmla="*/ f29 1 1995399"/>
                <a:gd name="f38" fmla="*/ f30 1 1995399"/>
                <a:gd name="f39" fmla="*/ f31 1 1735997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995399" h="1735997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C000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60042" tIns="290360" rIns="260042" bIns="290360" anchor="ctr" anchorCtr="1" compatLnSpc="1">
              <a:noAutofit/>
            </a:bodyPr>
            <a:lstStyle/>
            <a:p>
              <a:pPr algn="ctr" defTabSz="66674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kern="0" dirty="0">
                  <a:solidFill>
                    <a:srgbClr val="FFFFFF"/>
                  </a:solidFill>
                  <a:latin typeface="Calibri"/>
                </a:rPr>
                <a:t>Data</a:t>
              </a:r>
            </a:p>
            <a:p>
              <a:pPr algn="ctr" defTabSz="66674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kern="0" dirty="0">
                  <a:solidFill>
                    <a:srgbClr val="FFFFFF"/>
                  </a:solidFill>
                  <a:latin typeface="Calibri"/>
                </a:rPr>
                <a:t>FGDT</a:t>
              </a:r>
            </a:p>
            <a:p>
              <a:pPr algn="ctr" defTabSz="66674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kern="0" dirty="0">
                  <a:solidFill>
                    <a:srgbClr val="FFFFFF"/>
                  </a:solidFill>
                  <a:latin typeface="Calibri"/>
                </a:rPr>
                <a:t>SALB</a:t>
              </a:r>
            </a:p>
            <a:p>
              <a:pPr algn="ctr" defTabSz="66674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kern="0" dirty="0" err="1">
                  <a:solidFill>
                    <a:srgbClr val="FFFFFF"/>
                  </a:solidFill>
                  <a:latin typeface="Calibri"/>
                </a:rPr>
                <a:t>GeoNyms</a:t>
              </a:r>
              <a:endParaRPr lang="en-US" sz="1500" kern="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5658B42-0159-4ACF-9FDD-BB9C5986DF6B}"/>
                </a:ext>
              </a:extLst>
            </p:cNvPr>
            <p:cNvSpPr/>
            <p:nvPr/>
          </p:nvSpPr>
          <p:spPr>
            <a:xfrm>
              <a:off x="8025131" y="1703874"/>
              <a:ext cx="2226865" cy="11972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26865"/>
                <a:gd name="f7" fmla="val 1197239"/>
                <a:gd name="f8" fmla="+- 0 0 -90"/>
                <a:gd name="f9" fmla="*/ f3 1 2226865"/>
                <a:gd name="f10" fmla="*/ f4 1 1197239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2226865"/>
                <a:gd name="f19" fmla="*/ f15 1 1197239"/>
                <a:gd name="f20" fmla="*/ 0 f16 1"/>
                <a:gd name="f21" fmla="*/ 0 f15 1"/>
                <a:gd name="f22" fmla="*/ 2226865 f16 1"/>
                <a:gd name="f23" fmla="*/ 1197239 f15 1"/>
                <a:gd name="f24" fmla="+- f17 0 f1"/>
                <a:gd name="f25" fmla="*/ f20 1 2226865"/>
                <a:gd name="f26" fmla="*/ f21 1 1197239"/>
                <a:gd name="f27" fmla="*/ f22 1 2226865"/>
                <a:gd name="f28" fmla="*/ f23 1 1197239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2226865" h="1197239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57147" tIns="57147" rIns="57147" bIns="57147" anchor="ctr" anchorCtr="0" compatLnSpc="1">
              <a:noAutofit/>
            </a:bodyPr>
            <a:lstStyle/>
            <a:p>
              <a:pPr defTabSz="666748">
                <a:lnSpc>
                  <a:spcPct val="90000"/>
                </a:lnSpc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500" kern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FCBFB96-BBB8-4EE6-947C-ED7B86483425}"/>
                </a:ext>
              </a:extLst>
            </p:cNvPr>
            <p:cNvSpPr/>
            <p:nvPr/>
          </p:nvSpPr>
          <p:spPr>
            <a:xfrm>
              <a:off x="4361578" y="1304793"/>
              <a:ext cx="1735997" cy="19953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95399"/>
                <a:gd name="f7" fmla="val 1735997"/>
                <a:gd name="f8" fmla="val 997699"/>
                <a:gd name="f9" fmla="val 1995398"/>
                <a:gd name="f10" fmla="val 377579"/>
                <a:gd name="f11" fmla="val 1358418"/>
                <a:gd name="f12" fmla="val 1"/>
                <a:gd name="f13" fmla="+- 0 0 -90"/>
                <a:gd name="f14" fmla="*/ f3 1 1995399"/>
                <a:gd name="f15" fmla="*/ f4 1 1735997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995399"/>
                <a:gd name="f24" fmla="*/ f20 1 1735997"/>
                <a:gd name="f25" fmla="*/ 0 f21 1"/>
                <a:gd name="f26" fmla="*/ 867999 f20 1"/>
                <a:gd name="f27" fmla="*/ 433999 f21 1"/>
                <a:gd name="f28" fmla="*/ 0 f20 1"/>
                <a:gd name="f29" fmla="*/ 1561400 f21 1"/>
                <a:gd name="f30" fmla="*/ 1995399 f21 1"/>
                <a:gd name="f31" fmla="*/ 1735997 f20 1"/>
                <a:gd name="f32" fmla="+- f22 0 f1"/>
                <a:gd name="f33" fmla="*/ f25 1 1995399"/>
                <a:gd name="f34" fmla="*/ f26 1 1735997"/>
                <a:gd name="f35" fmla="*/ f27 1 1995399"/>
                <a:gd name="f36" fmla="*/ f28 1 1735997"/>
                <a:gd name="f37" fmla="*/ f29 1 1995399"/>
                <a:gd name="f38" fmla="*/ f30 1 1995399"/>
                <a:gd name="f39" fmla="*/ f31 1 1735997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995399" h="1735997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ED7D31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02894" tIns="233213" rIns="202894" bIns="233213" anchor="ctr" anchorCtr="1" compatLnSpc="1">
              <a:noAutofit/>
            </a:bodyPr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kern="0" dirty="0">
                  <a:solidFill>
                    <a:srgbClr val="FFFFFF"/>
                  </a:solidFill>
                  <a:latin typeface="Calibri"/>
                </a:rPr>
                <a:t>Policy</a:t>
              </a:r>
            </a:p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kern="0" dirty="0">
                  <a:solidFill>
                    <a:srgbClr val="FFFFFF"/>
                  </a:solidFill>
                  <a:latin typeface="Calibri"/>
                </a:rPr>
                <a:t>IGIF</a:t>
              </a:r>
            </a:p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kern="0" dirty="0">
                  <a:solidFill>
                    <a:srgbClr val="FFFFFF"/>
                  </a:solidFill>
                  <a:latin typeface="Calibri"/>
                </a:rPr>
                <a:t>NSDI</a:t>
              </a:r>
            </a:p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kern="0" dirty="0">
                  <a:solidFill>
                    <a:srgbClr val="FFFFFF"/>
                  </a:solidFill>
                  <a:latin typeface="Calibri"/>
                </a:rPr>
                <a:t>C-LAP</a:t>
              </a: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3FD7CB5-7797-4F76-A60F-805E0B785A32}"/>
                </a:ext>
              </a:extLst>
            </p:cNvPr>
            <p:cNvSpPr/>
            <p:nvPr/>
          </p:nvSpPr>
          <p:spPr>
            <a:xfrm>
              <a:off x="5337233" y="2986037"/>
              <a:ext cx="1735997" cy="19953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95399"/>
                <a:gd name="f7" fmla="val 1735997"/>
                <a:gd name="f8" fmla="val 997699"/>
                <a:gd name="f9" fmla="val 1995398"/>
                <a:gd name="f10" fmla="val 377579"/>
                <a:gd name="f11" fmla="val 1358418"/>
                <a:gd name="f12" fmla="val 1"/>
                <a:gd name="f13" fmla="+- 0 0 -90"/>
                <a:gd name="f14" fmla="*/ f3 1 1995399"/>
                <a:gd name="f15" fmla="*/ f4 1 1735997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995399"/>
                <a:gd name="f24" fmla="*/ f20 1 1735997"/>
                <a:gd name="f25" fmla="*/ 0 f21 1"/>
                <a:gd name="f26" fmla="*/ 867999 f20 1"/>
                <a:gd name="f27" fmla="*/ 433999 f21 1"/>
                <a:gd name="f28" fmla="*/ 0 f20 1"/>
                <a:gd name="f29" fmla="*/ 1561400 f21 1"/>
                <a:gd name="f30" fmla="*/ 1995399 f21 1"/>
                <a:gd name="f31" fmla="*/ 1735997 f20 1"/>
                <a:gd name="f32" fmla="+- f22 0 f1"/>
                <a:gd name="f33" fmla="*/ f25 1 1995399"/>
                <a:gd name="f34" fmla="*/ f26 1 1735997"/>
                <a:gd name="f35" fmla="*/ f27 1 1995399"/>
                <a:gd name="f36" fmla="*/ f28 1 1735997"/>
                <a:gd name="f37" fmla="*/ f29 1 1995399"/>
                <a:gd name="f38" fmla="*/ f30 1 1995399"/>
                <a:gd name="f39" fmla="*/ f31 1 1735997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995399" h="1735997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222A35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60042" tIns="290360" rIns="260042" bIns="290360" anchor="ctr" anchorCtr="1" compatLnSpc="1">
              <a:noAutofit/>
            </a:bodyPr>
            <a:lstStyle/>
            <a:p>
              <a:pPr algn="ctr" defTabSz="666748">
                <a:lnSpc>
                  <a:spcPct val="90000"/>
                </a:lnSpc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kern="0" dirty="0">
                  <a:solidFill>
                    <a:srgbClr val="FFFF00"/>
                  </a:solidFill>
                  <a:latin typeface="Calibri"/>
                </a:rPr>
                <a:t>UN-GGIM Africa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7C22092-A5E8-4ABF-B543-5949EF0B2F50}"/>
                </a:ext>
              </a:extLst>
            </p:cNvPr>
            <p:cNvSpPr/>
            <p:nvPr/>
          </p:nvSpPr>
          <p:spPr>
            <a:xfrm>
              <a:off x="2596283" y="5121700"/>
              <a:ext cx="2155030" cy="1197242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pPr defTabSz="685800"/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9ED1BC5-CDD2-4884-A1A0-6C60C7FE53F7}"/>
                </a:ext>
              </a:extLst>
            </p:cNvPr>
            <p:cNvSpPr/>
            <p:nvPr/>
          </p:nvSpPr>
          <p:spPr>
            <a:xfrm>
              <a:off x="7268647" y="2986037"/>
              <a:ext cx="1735997" cy="19953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95399"/>
                <a:gd name="f7" fmla="val 1735997"/>
                <a:gd name="f8" fmla="val 997699"/>
                <a:gd name="f9" fmla="val 1995398"/>
                <a:gd name="f10" fmla="val 377579"/>
                <a:gd name="f11" fmla="val 1358418"/>
                <a:gd name="f12" fmla="val 1"/>
                <a:gd name="f13" fmla="+- 0 0 -90"/>
                <a:gd name="f14" fmla="*/ f3 1 1995399"/>
                <a:gd name="f15" fmla="*/ f4 1 1735997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995399"/>
                <a:gd name="f24" fmla="*/ f20 1 1735997"/>
                <a:gd name="f25" fmla="*/ 0 f21 1"/>
                <a:gd name="f26" fmla="*/ 867999 f20 1"/>
                <a:gd name="f27" fmla="*/ 433999 f21 1"/>
                <a:gd name="f28" fmla="*/ 0 f20 1"/>
                <a:gd name="f29" fmla="*/ 1561400 f21 1"/>
                <a:gd name="f30" fmla="*/ 1995399 f21 1"/>
                <a:gd name="f31" fmla="*/ 1735997 f20 1"/>
                <a:gd name="f32" fmla="+- f22 0 f1"/>
                <a:gd name="f33" fmla="*/ f25 1 1995399"/>
                <a:gd name="f34" fmla="*/ f26 1 1735997"/>
                <a:gd name="f35" fmla="*/ f27 1 1995399"/>
                <a:gd name="f36" fmla="*/ f28 1 1735997"/>
                <a:gd name="f37" fmla="*/ f29 1 1995399"/>
                <a:gd name="f38" fmla="*/ f30 1 1995399"/>
                <a:gd name="f39" fmla="*/ f31 1 1735997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995399" h="1735997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202894" tIns="233213" rIns="202894" bIns="233213" anchor="ctr" anchorCtr="1" compatLnSpc="1">
              <a:noAutofit/>
            </a:bodyPr>
            <a:lstStyle/>
            <a:p>
              <a:pPr algn="ctr" defTabSz="1066803">
                <a:lnSpc>
                  <a:spcPct val="90000"/>
                </a:lnSpc>
                <a:spcAft>
                  <a:spcPts val="975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4DE33D4-B6FA-4EE8-BCE7-8E4FB4B4B360}"/>
                </a:ext>
              </a:extLst>
            </p:cNvPr>
            <p:cNvSpPr/>
            <p:nvPr/>
          </p:nvSpPr>
          <p:spPr>
            <a:xfrm>
              <a:off x="6154808" y="4692179"/>
              <a:ext cx="1899300" cy="20273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27305"/>
                <a:gd name="f7" fmla="val 1899302"/>
                <a:gd name="f8" fmla="val 1013652"/>
                <a:gd name="f9" fmla="val 2027304"/>
                <a:gd name="f10" fmla="val 444846"/>
                <a:gd name="f11" fmla="val 1454457"/>
                <a:gd name="f12" fmla="val 1013653"/>
                <a:gd name="f13" fmla="val 1"/>
                <a:gd name="f14" fmla="+- 0 0 -90"/>
                <a:gd name="f15" fmla="*/ f3 1 2027305"/>
                <a:gd name="f16" fmla="*/ f4 1 189930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027305"/>
                <a:gd name="f25" fmla="*/ f21 1 1899302"/>
                <a:gd name="f26" fmla="*/ 0 f22 1"/>
                <a:gd name="f27" fmla="*/ 949651 f21 1"/>
                <a:gd name="f28" fmla="*/ 474826 f22 1"/>
                <a:gd name="f29" fmla="*/ 0 f21 1"/>
                <a:gd name="f30" fmla="*/ 1552480 f22 1"/>
                <a:gd name="f31" fmla="*/ 2027305 f22 1"/>
                <a:gd name="f32" fmla="*/ 1899302 f21 1"/>
                <a:gd name="f33" fmla="+- f23 0 f1"/>
                <a:gd name="f34" fmla="*/ f26 1 2027305"/>
                <a:gd name="f35" fmla="*/ f27 1 1899302"/>
                <a:gd name="f36" fmla="*/ f28 1 2027305"/>
                <a:gd name="f37" fmla="*/ f29 1 1899302"/>
                <a:gd name="f38" fmla="*/ f30 1 2027305"/>
                <a:gd name="f39" fmla="*/ f31 1 2027305"/>
                <a:gd name="f40" fmla="*/ f32 1 1899302"/>
                <a:gd name="f41" fmla="*/ f17 1 f24"/>
                <a:gd name="f42" fmla="*/ f18 1 f24"/>
                <a:gd name="f43" fmla="*/ f17 1 f25"/>
                <a:gd name="f44" fmla="*/ f19 1 f25"/>
                <a:gd name="f45" fmla="*/ f34 1 f24"/>
                <a:gd name="f46" fmla="*/ f35 1 f25"/>
                <a:gd name="f47" fmla="*/ f36 1 f24"/>
                <a:gd name="f48" fmla="*/ f37 1 f25"/>
                <a:gd name="f49" fmla="*/ f38 1 f24"/>
                <a:gd name="f50" fmla="*/ f39 1 f24"/>
                <a:gd name="f51" fmla="*/ f40 1 f25"/>
                <a:gd name="f52" fmla="*/ f41 f15 1"/>
                <a:gd name="f53" fmla="*/ f42 f15 1"/>
                <a:gd name="f54" fmla="*/ f44 f16 1"/>
                <a:gd name="f55" fmla="*/ f43 f16 1"/>
                <a:gd name="f56" fmla="*/ f45 f15 1"/>
                <a:gd name="f57" fmla="*/ f46 f16 1"/>
                <a:gd name="f58" fmla="*/ f47 f15 1"/>
                <a:gd name="f59" fmla="*/ f48 f16 1"/>
                <a:gd name="f60" fmla="*/ f49 f15 1"/>
                <a:gd name="f61" fmla="*/ f50 f15 1"/>
                <a:gd name="f62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57"/>
                </a:cxn>
                <a:cxn ang="f33">
                  <a:pos x="f58" y="f59"/>
                </a:cxn>
                <a:cxn ang="f33">
                  <a:pos x="f60" y="f59"/>
                </a:cxn>
                <a:cxn ang="f33">
                  <a:pos x="f61" y="f57"/>
                </a:cxn>
                <a:cxn ang="f33">
                  <a:pos x="f60" y="f62"/>
                </a:cxn>
                <a:cxn ang="f33">
                  <a:pos x="f58" y="f62"/>
                </a:cxn>
                <a:cxn ang="f33">
                  <a:pos x="f56" y="f57"/>
                </a:cxn>
              </a:cxnLst>
              <a:rect l="f52" t="f55" r="f53" b="f54"/>
              <a:pathLst>
                <a:path w="2027305" h="1899302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12" y="f7"/>
                  </a:lnTo>
                  <a:lnTo>
                    <a:pt x="f13" y="f11"/>
                  </a:lnTo>
                  <a:lnTo>
                    <a:pt x="f13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70AD47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81349" tIns="296849" rIns="281356" bIns="296849" anchor="ctr" anchorCtr="1" compatLnSpc="1">
              <a:noAutofit/>
            </a:bodyPr>
            <a:lstStyle/>
            <a:p>
              <a:pPr algn="ctr" defTabSz="60007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600" kern="0" dirty="0">
                <a:solidFill>
                  <a:srgbClr val="FFFFFF"/>
                </a:solidFill>
                <a:latin typeface="Calibri"/>
              </a:endParaRPr>
            </a:p>
            <a:p>
              <a:pPr algn="ctr" defTabSz="600075">
                <a:lnSpc>
                  <a:spcPct val="90000"/>
                </a:lnSpc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kern="0" dirty="0">
                  <a:solidFill>
                    <a:srgbClr val="FFFFFF"/>
                  </a:solidFill>
                  <a:latin typeface="Calibri"/>
                </a:rPr>
                <a:t>Partnership</a:t>
              </a:r>
            </a:p>
            <a:p>
              <a:pPr algn="ctr" defTabSz="600075">
                <a:lnSpc>
                  <a:spcPct val="90000"/>
                </a:lnSpc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350" kern="0" dirty="0">
                  <a:solidFill>
                    <a:srgbClr val="FFFFFF"/>
                  </a:solidFill>
                  <a:latin typeface="Calibri"/>
                </a:rPr>
                <a:t>AUC | PSN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C10E14B-8C7B-41CE-BB86-5073D89EC6C2}"/>
                </a:ext>
              </a:extLst>
            </p:cNvPr>
            <p:cNvSpPr/>
            <p:nvPr/>
          </p:nvSpPr>
          <p:spPr>
            <a:xfrm>
              <a:off x="2596283" y="5103997"/>
              <a:ext cx="2226865" cy="1197242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pPr defTabSz="685800"/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612579E-E677-47AA-B353-9375A54489FC}"/>
                </a:ext>
              </a:extLst>
            </p:cNvPr>
            <p:cNvSpPr/>
            <p:nvPr/>
          </p:nvSpPr>
          <p:spPr>
            <a:xfrm>
              <a:off x="4255087" y="4708135"/>
              <a:ext cx="1842488" cy="19953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95399"/>
                <a:gd name="f7" fmla="val 1735997"/>
                <a:gd name="f8" fmla="val 997699"/>
                <a:gd name="f9" fmla="val 1995398"/>
                <a:gd name="f10" fmla="val 377579"/>
                <a:gd name="f11" fmla="val 1358418"/>
                <a:gd name="f12" fmla="val 1"/>
                <a:gd name="f13" fmla="+- 0 0 -90"/>
                <a:gd name="f14" fmla="*/ f3 1 1995399"/>
                <a:gd name="f15" fmla="*/ f4 1 1735997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995399"/>
                <a:gd name="f24" fmla="*/ f20 1 1735997"/>
                <a:gd name="f25" fmla="*/ 0 f21 1"/>
                <a:gd name="f26" fmla="*/ 867999 f20 1"/>
                <a:gd name="f27" fmla="*/ 433999 f21 1"/>
                <a:gd name="f28" fmla="*/ 0 f20 1"/>
                <a:gd name="f29" fmla="*/ 1561400 f21 1"/>
                <a:gd name="f30" fmla="*/ 1995399 f21 1"/>
                <a:gd name="f31" fmla="*/ 1735997 f20 1"/>
                <a:gd name="f32" fmla="+- f22 0 f1"/>
                <a:gd name="f33" fmla="*/ f25 1 1995399"/>
                <a:gd name="f34" fmla="*/ f26 1 1735997"/>
                <a:gd name="f35" fmla="*/ f27 1 1995399"/>
                <a:gd name="f36" fmla="*/ f28 1 1735997"/>
                <a:gd name="f37" fmla="*/ f29 1 1995399"/>
                <a:gd name="f38" fmla="*/ f30 1 1995399"/>
                <a:gd name="f39" fmla="*/ f31 1 1735997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60" y="f56"/>
                </a:cxn>
                <a:cxn ang="f32">
                  <a:pos x="f59" y="f61"/>
                </a:cxn>
                <a:cxn ang="f32">
                  <a:pos x="f57" y="f61"/>
                </a:cxn>
                <a:cxn ang="f32">
                  <a:pos x="f55" y="f56"/>
                </a:cxn>
              </a:cxnLst>
              <a:rect l="f51" t="f54" r="f52" b="f53"/>
              <a:pathLst>
                <a:path w="1995399" h="1735997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525252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02894" tIns="233213" rIns="202894" bIns="233213" anchor="ctr" anchorCtr="1" compatLnSpc="1">
              <a:noAutofit/>
            </a:bodyPr>
            <a:lstStyle/>
            <a:p>
              <a:pPr algn="ctr" defTabSz="666748">
                <a:lnSpc>
                  <a:spcPct val="90000"/>
                </a:lnSpc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kern="0" dirty="0">
                  <a:solidFill>
                    <a:srgbClr val="FFFFFF"/>
                  </a:solidFill>
                  <a:latin typeface="Calibri"/>
                </a:rPr>
                <a:t>Capacity Building</a:t>
              </a:r>
            </a:p>
            <a:p>
              <a:pPr algn="ctr" defTabSz="666748">
                <a:lnSpc>
                  <a:spcPct val="90000"/>
                </a:lnSpc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kern="0" dirty="0">
                  <a:solidFill>
                    <a:srgbClr val="FFFFFF"/>
                  </a:solidFill>
                  <a:latin typeface="Calibri"/>
                </a:rPr>
                <a:t>AFREF</a:t>
              </a:r>
            </a:p>
          </p:txBody>
        </p:sp>
      </p:grpSp>
      <p:sp>
        <p:nvSpPr>
          <p:cNvPr id="63" name="TextBox 8">
            <a:extLst>
              <a:ext uri="{FF2B5EF4-FFF2-40B4-BE49-F238E27FC236}">
                <a16:creationId xmlns:a16="http://schemas.microsoft.com/office/drawing/2014/main" id="{4C6BF62A-B45C-41CF-B5C2-66499D05B576}"/>
              </a:ext>
            </a:extLst>
          </p:cNvPr>
          <p:cNvSpPr txBox="1"/>
          <p:nvPr/>
        </p:nvSpPr>
        <p:spPr>
          <a:xfrm>
            <a:off x="1424852" y="2118385"/>
            <a:ext cx="3138165" cy="11303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marL="257175" indent="-257175" defTabSz="685800">
              <a:lnSpc>
                <a:spcPct val="85000"/>
              </a:lnSpc>
              <a:buClr>
                <a:srgbClr val="4472C4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kern="0" dirty="0">
                <a:solidFill>
                  <a:srgbClr val="000000"/>
                </a:solidFill>
                <a:latin typeface="Calibri"/>
              </a:rPr>
              <a:t>Frameworks with  related policies &amp; infrastructures</a:t>
            </a:r>
            <a:endParaRPr lang="en-GB" sz="1350" kern="0" dirty="0">
              <a:solidFill>
                <a:srgbClr val="000000"/>
              </a:solidFill>
              <a:latin typeface="Calibri"/>
            </a:endParaRPr>
          </a:p>
          <a:p>
            <a:pPr marL="257175" indent="-257175" defTabSz="685800">
              <a:lnSpc>
                <a:spcPct val="85000"/>
              </a:lnSpc>
              <a:buClr>
                <a:srgbClr val="4472C4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350" kern="0" dirty="0">
                <a:solidFill>
                  <a:srgbClr val="000000"/>
                </a:solidFill>
                <a:latin typeface="Calibri"/>
              </a:rPr>
              <a:t>Integrated Geospatial Information Framework</a:t>
            </a:r>
          </a:p>
          <a:p>
            <a:pPr marL="257175" indent="-257175" defTabSz="685800">
              <a:lnSpc>
                <a:spcPct val="85000"/>
              </a:lnSpc>
              <a:buClr>
                <a:srgbClr val="4472C4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350" kern="0" dirty="0">
                <a:solidFill>
                  <a:srgbClr val="000000"/>
                </a:solidFill>
                <a:latin typeface="Calibri"/>
              </a:rPr>
              <a:t>National Spatial Data infrastructure</a:t>
            </a:r>
          </a:p>
          <a:p>
            <a:pPr defTabSz="685800"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Rectangle 4">
            <a:extLst>
              <a:ext uri="{FF2B5EF4-FFF2-40B4-BE49-F238E27FC236}">
                <a16:creationId xmlns:a16="http://schemas.microsoft.com/office/drawing/2014/main" id="{673D9512-49C2-4522-BA2E-3D401E30CEC0}"/>
              </a:ext>
            </a:extLst>
          </p:cNvPr>
          <p:cNvSpPr/>
          <p:nvPr/>
        </p:nvSpPr>
        <p:spPr>
          <a:xfrm>
            <a:off x="1424852" y="4820684"/>
            <a:ext cx="3138166" cy="113037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marL="257175" indent="-257175" defTabSz="685800">
              <a:lnSpc>
                <a:spcPct val="85000"/>
              </a:lnSpc>
              <a:buClr>
                <a:srgbClr val="4472C4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kern="0" dirty="0">
                <a:solidFill>
                  <a:srgbClr val="000000"/>
                </a:solidFill>
                <a:latin typeface="Calibri"/>
              </a:rPr>
              <a:t>African Geodetic Reference Frame</a:t>
            </a:r>
          </a:p>
          <a:p>
            <a:pPr marL="257175" indent="-257175" defTabSz="685800">
              <a:lnSpc>
                <a:spcPct val="85000"/>
              </a:lnSpc>
              <a:buClr>
                <a:srgbClr val="4472C4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kern="0" dirty="0">
                <a:solidFill>
                  <a:srgbClr val="000000"/>
                </a:solidFill>
                <a:latin typeface="Calibri"/>
              </a:rPr>
              <a:t>eLearning </a:t>
            </a:r>
          </a:p>
          <a:p>
            <a:pPr marL="257175" indent="-257175" defTabSz="685800">
              <a:lnSpc>
                <a:spcPct val="85000"/>
              </a:lnSpc>
              <a:buClr>
                <a:srgbClr val="4472C4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kern="0" dirty="0">
                <a:solidFill>
                  <a:srgbClr val="000000"/>
                </a:solidFill>
                <a:latin typeface="Calibri"/>
              </a:rPr>
              <a:t>Spatial awareness</a:t>
            </a:r>
          </a:p>
          <a:p>
            <a:pPr marL="257175" indent="-257175" defTabSz="685800">
              <a:lnSpc>
                <a:spcPct val="85000"/>
              </a:lnSpc>
              <a:buClr>
                <a:srgbClr val="4472C4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kern="0" dirty="0">
                <a:solidFill>
                  <a:srgbClr val="000000"/>
                </a:solidFill>
                <a:latin typeface="Calibri"/>
              </a:rPr>
              <a:t>Spatial literacy</a:t>
            </a:r>
          </a:p>
          <a:p>
            <a:pPr marL="257175" indent="-257175" defTabSz="685800">
              <a:lnSpc>
                <a:spcPct val="85000"/>
              </a:lnSpc>
              <a:buClr>
                <a:srgbClr val="4472C4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kern="0" dirty="0">
              <a:solidFill>
                <a:srgbClr val="000000"/>
              </a:solidFill>
              <a:latin typeface="Calibri"/>
            </a:endParaRPr>
          </a:p>
          <a:p>
            <a:pPr marL="257175" indent="-257175" defTabSz="685800">
              <a:lnSpc>
                <a:spcPct val="85000"/>
              </a:lnSpc>
              <a:buClr>
                <a:srgbClr val="4472C4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TextBox 5">
            <a:extLst>
              <a:ext uri="{FF2B5EF4-FFF2-40B4-BE49-F238E27FC236}">
                <a16:creationId xmlns:a16="http://schemas.microsoft.com/office/drawing/2014/main" id="{2ABD1F3D-4370-4D5E-B7EA-D90C5725D77B}"/>
              </a:ext>
            </a:extLst>
          </p:cNvPr>
          <p:cNvSpPr txBox="1"/>
          <p:nvPr/>
        </p:nvSpPr>
        <p:spPr>
          <a:xfrm>
            <a:off x="7220041" y="2142135"/>
            <a:ext cx="3055965" cy="132671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68580" tIns="34290" rIns="68580" bIns="34290" anchor="t" anchorCtr="0" compatLnSpc="1">
            <a:spAutoFit/>
          </a:bodyPr>
          <a:lstStyle/>
          <a:p>
            <a:pPr marL="257175" indent="-257175" defTabSz="685800">
              <a:lnSpc>
                <a:spcPct val="85000"/>
              </a:lnSpc>
              <a:buClr>
                <a:srgbClr val="4472C4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kern="0" dirty="0">
                <a:solidFill>
                  <a:srgbClr val="000000"/>
                </a:solidFill>
                <a:latin typeface="Calibri"/>
              </a:rPr>
              <a:t>Fundamental geospatial datasets</a:t>
            </a:r>
            <a:endParaRPr lang="fr-CA" sz="1350" kern="0" dirty="0">
              <a:solidFill>
                <a:srgbClr val="000000"/>
              </a:solidFill>
              <a:latin typeface="Calibri"/>
            </a:endParaRPr>
          </a:p>
          <a:p>
            <a:pPr marL="257175" indent="-257175" defTabSz="685800">
              <a:lnSpc>
                <a:spcPct val="85000"/>
              </a:lnSpc>
              <a:buClr>
                <a:srgbClr val="4472C4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kern="0" dirty="0">
                <a:solidFill>
                  <a:srgbClr val="000000"/>
                </a:solidFill>
                <a:latin typeface="Calibri"/>
              </a:rPr>
              <a:t>Core thematic data</a:t>
            </a:r>
          </a:p>
          <a:p>
            <a:pPr marL="257175" indent="-257175" defTabSz="685800">
              <a:lnSpc>
                <a:spcPct val="85000"/>
              </a:lnSpc>
              <a:buClr>
                <a:srgbClr val="4472C4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kern="0" dirty="0">
                <a:solidFill>
                  <a:srgbClr val="000000"/>
                </a:solidFill>
                <a:latin typeface="Calibri"/>
              </a:rPr>
              <a:t>Second administrative level boundary</a:t>
            </a:r>
          </a:p>
          <a:p>
            <a:pPr marL="257175" indent="-257175" defTabSz="685800">
              <a:lnSpc>
                <a:spcPct val="85000"/>
              </a:lnSpc>
              <a:buClr>
                <a:srgbClr val="4472C4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kern="0" dirty="0">
                <a:solidFill>
                  <a:srgbClr val="000000"/>
                </a:solidFill>
                <a:latin typeface="Calibri"/>
              </a:rPr>
              <a:t>Geographic Names</a:t>
            </a:r>
          </a:p>
          <a:p>
            <a:pPr marL="257175" indent="-257175" defTabSz="685800">
              <a:lnSpc>
                <a:spcPct val="85000"/>
              </a:lnSpc>
              <a:buClr>
                <a:srgbClr val="4472C4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kern="0" dirty="0">
              <a:solidFill>
                <a:srgbClr val="000000"/>
              </a:solidFill>
              <a:latin typeface="Calibri"/>
            </a:endParaRPr>
          </a:p>
          <a:p>
            <a:pPr marL="257175" indent="-257175" defTabSz="685800">
              <a:lnSpc>
                <a:spcPct val="85000"/>
              </a:lnSpc>
              <a:buClr>
                <a:srgbClr val="4472C4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350" kern="0" dirty="0">
              <a:solidFill>
                <a:srgbClr val="000000"/>
              </a:solidFill>
              <a:latin typeface="Calibri"/>
            </a:endParaRPr>
          </a:p>
          <a:p>
            <a:pPr defTabSz="685800"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50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TextBox 6">
            <a:extLst>
              <a:ext uri="{FF2B5EF4-FFF2-40B4-BE49-F238E27FC236}">
                <a16:creationId xmlns:a16="http://schemas.microsoft.com/office/drawing/2014/main" id="{66A0781D-C86D-44E4-A286-890FEA17EFD0}"/>
              </a:ext>
            </a:extLst>
          </p:cNvPr>
          <p:cNvSpPr txBox="1"/>
          <p:nvPr/>
        </p:nvSpPr>
        <p:spPr>
          <a:xfrm>
            <a:off x="7259865" y="4983431"/>
            <a:ext cx="3052759" cy="95378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68580" tIns="34290" rIns="68580" bIns="34290" anchor="t" anchorCtr="0" compatLnSpc="1">
            <a:spAutoFit/>
          </a:bodyPr>
          <a:lstStyle/>
          <a:p>
            <a:pPr marL="257175" indent="-257175" defTabSz="685800">
              <a:lnSpc>
                <a:spcPct val="85000"/>
              </a:lnSpc>
              <a:buClr>
                <a:srgbClr val="4472C4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kern="0" dirty="0">
                <a:solidFill>
                  <a:srgbClr val="000000"/>
                </a:solidFill>
                <a:latin typeface="Calibri"/>
              </a:rPr>
              <a:t>Facilitate and encourage linkages</a:t>
            </a:r>
          </a:p>
          <a:p>
            <a:pPr marL="257175" indent="-257175" defTabSz="685800">
              <a:lnSpc>
                <a:spcPct val="85000"/>
              </a:lnSpc>
              <a:buClr>
                <a:srgbClr val="4472C4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kern="0" dirty="0">
                <a:solidFill>
                  <a:srgbClr val="000000"/>
                </a:solidFill>
                <a:latin typeface="Calibri"/>
              </a:rPr>
              <a:t>international programs and initiatives</a:t>
            </a:r>
          </a:p>
          <a:p>
            <a:pPr marL="257175" indent="-257175" defTabSz="685800">
              <a:lnSpc>
                <a:spcPct val="85000"/>
              </a:lnSpc>
              <a:buClr>
                <a:srgbClr val="4472C4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350" kern="0" dirty="0">
                <a:solidFill>
                  <a:srgbClr val="000000"/>
                </a:solidFill>
                <a:latin typeface="Calibri"/>
              </a:rPr>
              <a:t>Networks | AARSE | ISPRS</a:t>
            </a:r>
          </a:p>
          <a:p>
            <a:pPr marL="257175" indent="-257175" defTabSz="685800">
              <a:lnSpc>
                <a:spcPct val="85000"/>
              </a:lnSpc>
              <a:buClr>
                <a:srgbClr val="4472C4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350" kern="0" dirty="0">
                <a:solidFill>
                  <a:srgbClr val="000000"/>
                </a:solidFill>
                <a:latin typeface="Calibri"/>
              </a:rPr>
              <a:t>Private Sector | Esri</a:t>
            </a:r>
          </a:p>
          <a:p>
            <a:pPr marL="257175" indent="-257175" defTabSz="685800">
              <a:lnSpc>
                <a:spcPct val="85000"/>
              </a:lnSpc>
              <a:buClr>
                <a:srgbClr val="4472C4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35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Hexagon 7">
            <a:extLst>
              <a:ext uri="{FF2B5EF4-FFF2-40B4-BE49-F238E27FC236}">
                <a16:creationId xmlns:a16="http://schemas.microsoft.com/office/drawing/2014/main" id="{6AFA2839-FDAF-4E03-A787-4C48127BCDB5}"/>
              </a:ext>
            </a:extLst>
          </p:cNvPr>
          <p:cNvSpPr/>
          <p:nvPr/>
        </p:nvSpPr>
        <p:spPr>
          <a:xfrm rot="16200004">
            <a:off x="6533678" y="3391245"/>
            <a:ext cx="1495798" cy="1424474"/>
          </a:xfrm>
          <a:custGeom>
            <a:avLst>
              <a:gd name="f11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1"/>
              <a:gd name="f10" fmla="val 115470"/>
              <a:gd name="f11" fmla="val 25000"/>
              <a:gd name="f12" fmla="+- 0 0 -180"/>
              <a:gd name="f13" fmla="+- 0 0 -360"/>
              <a:gd name="f14" fmla="abs f4"/>
              <a:gd name="f15" fmla="abs f5"/>
              <a:gd name="f16" fmla="abs f6"/>
              <a:gd name="f17" fmla="val f7"/>
              <a:gd name="f18" fmla="val f11"/>
              <a:gd name="f19" fmla="+- 3600000 f2 0"/>
              <a:gd name="f20" fmla="*/ f12 f1 1"/>
              <a:gd name="f21" fmla="*/ f13 f1 1"/>
              <a:gd name="f22" fmla="?: f14 f4 1"/>
              <a:gd name="f23" fmla="?: f15 f5 1"/>
              <a:gd name="f24" fmla="?: f16 f6 1"/>
              <a:gd name="f25" fmla="*/ f19 f8 1"/>
              <a:gd name="f26" fmla="*/ f20 1 f3"/>
              <a:gd name="f27" fmla="*/ f21 1 f3"/>
              <a:gd name="f28" fmla="*/ f22 1 21600"/>
              <a:gd name="f29" fmla="*/ f23 1 21600"/>
              <a:gd name="f30" fmla="*/ 21600 f22 1"/>
              <a:gd name="f31" fmla="*/ 21600 f23 1"/>
              <a:gd name="f32" fmla="*/ f25 1 f1"/>
              <a:gd name="f33" fmla="+- f26 0 f2"/>
              <a:gd name="f34" fmla="+- f27 0 f2"/>
              <a:gd name="f35" fmla="min f29 f28"/>
              <a:gd name="f36" fmla="*/ f30 1 f24"/>
              <a:gd name="f37" fmla="*/ f31 1 f24"/>
              <a:gd name="f38" fmla="+- 0 0 f32"/>
              <a:gd name="f39" fmla="val f36"/>
              <a:gd name="f40" fmla="val f37"/>
              <a:gd name="f41" fmla="+- 0 0 f38"/>
              <a:gd name="f42" fmla="*/ f17 f35 1"/>
              <a:gd name="f43" fmla="+- f40 0 f17"/>
              <a:gd name="f44" fmla="+- f39 0 f17"/>
              <a:gd name="f45" fmla="*/ f41 f1 1"/>
              <a:gd name="f46" fmla="*/ f39 f35 1"/>
              <a:gd name="f47" fmla="*/ f43 1 2"/>
              <a:gd name="f48" fmla="min f44 f43"/>
              <a:gd name="f49" fmla="*/ 50000 f44 1"/>
              <a:gd name="f50" fmla="*/ f45 1 f8"/>
              <a:gd name="f51" fmla="+- f17 f47 0"/>
              <a:gd name="f52" fmla="*/ f49 1 f48"/>
              <a:gd name="f53" fmla="*/ f47 f10 1"/>
              <a:gd name="f54" fmla="*/ f48 f18 1"/>
              <a:gd name="f55" fmla="+- f50 0 f2"/>
              <a:gd name="f56" fmla="*/ f53 1 100000"/>
              <a:gd name="f57" fmla="*/ f54 1 100000"/>
              <a:gd name="f58" fmla="sin 1 f55"/>
              <a:gd name="f59" fmla="*/ f52 f9 1"/>
              <a:gd name="f60" fmla="*/ f51 f35 1"/>
              <a:gd name="f61" fmla="+- f39 0 f57"/>
              <a:gd name="f62" fmla="+- 0 0 f58"/>
              <a:gd name="f63" fmla="*/ f59 1 2"/>
              <a:gd name="f64" fmla="*/ f57 f35 1"/>
              <a:gd name="f65" fmla="+- 0 0 f62"/>
              <a:gd name="f66" fmla="+- f18 f63 0"/>
              <a:gd name="f67" fmla="*/ f61 f35 1"/>
              <a:gd name="f68" fmla="*/ f65 f56 1"/>
              <a:gd name="f69" fmla="?: f66 4 2"/>
              <a:gd name="f70" fmla="?: f66 3 2"/>
              <a:gd name="f71" fmla="?: f66 f63 0"/>
              <a:gd name="f72" fmla="+- f51 0 f68"/>
              <a:gd name="f73" fmla="+- f51 f68 0"/>
              <a:gd name="f74" fmla="+- f18 f71 0"/>
              <a:gd name="f75" fmla="*/ f74 1 f63"/>
              <a:gd name="f76" fmla="*/ f72 f35 1"/>
              <a:gd name="f77" fmla="*/ f73 f35 1"/>
              <a:gd name="f78" fmla="*/ f75 f70 1"/>
              <a:gd name="f79" fmla="*/ f78 1 f9"/>
              <a:gd name="f80" fmla="+- f69 f79 0"/>
              <a:gd name="f81" fmla="*/ f44 f80 1"/>
              <a:gd name="f82" fmla="*/ f43 f80 1"/>
              <a:gd name="f83" fmla="*/ f81 1 24"/>
              <a:gd name="f84" fmla="*/ f82 1 24"/>
              <a:gd name="f85" fmla="+- f39 0 f83"/>
              <a:gd name="f86" fmla="+- f40 0 f84"/>
              <a:gd name="f87" fmla="*/ f83 f35 1"/>
              <a:gd name="f88" fmla="*/ f84 f35 1"/>
              <a:gd name="f89" fmla="*/ f85 f35 1"/>
              <a:gd name="f90" fmla="*/ f86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67" y="f77"/>
              </a:cxn>
              <a:cxn ang="f33">
                <a:pos x="f64" y="f77"/>
              </a:cxn>
              <a:cxn ang="f34">
                <a:pos x="f64" y="f76"/>
              </a:cxn>
              <a:cxn ang="f34">
                <a:pos x="f67" y="f76"/>
              </a:cxn>
            </a:cxnLst>
            <a:rect l="f87" t="f88" r="f89" b="f90"/>
            <a:pathLst>
              <a:path>
                <a:moveTo>
                  <a:pt x="f42" y="f60"/>
                </a:moveTo>
                <a:lnTo>
                  <a:pt x="f64" y="f76"/>
                </a:lnTo>
                <a:lnTo>
                  <a:pt x="f67" y="f76"/>
                </a:lnTo>
                <a:lnTo>
                  <a:pt x="f46" y="f60"/>
                </a:lnTo>
                <a:lnTo>
                  <a:pt x="f67" y="f77"/>
                </a:lnTo>
                <a:lnTo>
                  <a:pt x="f64" y="f77"/>
                </a:lnTo>
                <a:close/>
              </a:path>
            </a:pathLst>
          </a:custGeom>
          <a:solidFill>
            <a:srgbClr val="4472C4"/>
          </a:solidFill>
          <a:ln cap="flat">
            <a:noFill/>
            <a:prstDash val="solid"/>
          </a:ln>
        </p:spPr>
        <p:txBody>
          <a:bodyPr vert="eaVert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kern="0" dirty="0">
                <a:solidFill>
                  <a:srgbClr val="FFFFFF"/>
                </a:solidFill>
                <a:latin typeface="Calibri"/>
              </a:rPr>
              <a:t>Integration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75" kern="0" dirty="0">
                <a:solidFill>
                  <a:srgbClr val="FFFFFF"/>
                </a:solidFill>
                <a:latin typeface="Calibri"/>
              </a:rPr>
              <a:t>GSGF</a:t>
            </a:r>
          </a:p>
        </p:txBody>
      </p:sp>
      <p:sp>
        <p:nvSpPr>
          <p:cNvPr id="68" name="TextBox 13">
            <a:extLst>
              <a:ext uri="{FF2B5EF4-FFF2-40B4-BE49-F238E27FC236}">
                <a16:creationId xmlns:a16="http://schemas.microsoft.com/office/drawing/2014/main" id="{4DD924F2-399A-40BB-88DB-36CABA823F81}"/>
              </a:ext>
            </a:extLst>
          </p:cNvPr>
          <p:cNvSpPr txBox="1"/>
          <p:nvPr/>
        </p:nvSpPr>
        <p:spPr>
          <a:xfrm>
            <a:off x="8314364" y="3500024"/>
            <a:ext cx="2360262" cy="130696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68580" tIns="34290" rIns="68580" bIns="34290" anchor="t" anchorCtr="0" compatLnSpc="1">
            <a:spAutoFit/>
          </a:bodyPr>
          <a:lstStyle/>
          <a:p>
            <a:pPr marL="257175" indent="-257175" defTabSz="685800">
              <a:lnSpc>
                <a:spcPct val="85000"/>
              </a:lnSpc>
              <a:buClr>
                <a:srgbClr val="4472C4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kern="0" dirty="0">
                <a:solidFill>
                  <a:srgbClr val="000000"/>
                </a:solidFill>
                <a:latin typeface="Calibri"/>
              </a:rPr>
              <a:t>Mainstreaming  GIS in NSOs</a:t>
            </a:r>
          </a:p>
          <a:p>
            <a:pPr marL="257175" indent="-257175" defTabSz="685800">
              <a:lnSpc>
                <a:spcPct val="85000"/>
              </a:lnSpc>
              <a:buClr>
                <a:srgbClr val="4472C4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kern="0" dirty="0">
                <a:solidFill>
                  <a:srgbClr val="000000"/>
                </a:solidFill>
                <a:latin typeface="Calibri"/>
              </a:rPr>
              <a:t>Integrating Geospatial </a:t>
            </a:r>
          </a:p>
          <a:p>
            <a:pPr marL="257175" indent="-257175" defTabSz="685800">
              <a:lnSpc>
                <a:spcPct val="85000"/>
              </a:lnSpc>
              <a:buClr>
                <a:srgbClr val="4472C4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kern="0" dirty="0">
                <a:solidFill>
                  <a:srgbClr val="000000"/>
                </a:solidFill>
                <a:latin typeface="Calibri"/>
              </a:rPr>
              <a:t>and Statistical Information</a:t>
            </a:r>
          </a:p>
          <a:p>
            <a:pPr marL="257175" indent="-257175" defTabSz="685800">
              <a:lnSpc>
                <a:spcPct val="85000"/>
              </a:lnSpc>
              <a:buClr>
                <a:srgbClr val="4472C4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kern="0" dirty="0">
                <a:solidFill>
                  <a:srgbClr val="000000"/>
                </a:solidFill>
                <a:latin typeface="Calibri"/>
              </a:rPr>
              <a:t>Geocoding schemes</a:t>
            </a:r>
          </a:p>
          <a:p>
            <a:pPr marL="257175" indent="-257175" defTabSz="685800">
              <a:lnSpc>
                <a:spcPct val="85000"/>
              </a:lnSpc>
              <a:buClr>
                <a:srgbClr val="4472C4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kern="0" dirty="0">
                <a:solidFill>
                  <a:srgbClr val="000000"/>
                </a:solidFill>
                <a:latin typeface="Calibri"/>
              </a:rPr>
              <a:t>Census mapping</a:t>
            </a:r>
          </a:p>
          <a:p>
            <a:pPr marL="257175" indent="-257175" defTabSz="685800">
              <a:lnSpc>
                <a:spcPct val="85000"/>
              </a:lnSpc>
              <a:buClr>
                <a:srgbClr val="4472C4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350" kern="0" dirty="0">
              <a:solidFill>
                <a:srgbClr val="000000"/>
              </a:solidFill>
              <a:latin typeface="Calibri"/>
            </a:endParaRPr>
          </a:p>
          <a:p>
            <a:pPr marL="257175" indent="-257175" defTabSz="685800">
              <a:lnSpc>
                <a:spcPct val="85000"/>
              </a:lnSpc>
              <a:buClr>
                <a:srgbClr val="4472C4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35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Hexagon 14">
            <a:extLst>
              <a:ext uri="{FF2B5EF4-FFF2-40B4-BE49-F238E27FC236}">
                <a16:creationId xmlns:a16="http://schemas.microsoft.com/office/drawing/2014/main" id="{EE760EB7-B58A-47B7-94D8-F6441F45209D}"/>
              </a:ext>
            </a:extLst>
          </p:cNvPr>
          <p:cNvSpPr/>
          <p:nvPr/>
        </p:nvSpPr>
        <p:spPr>
          <a:xfrm rot="16200004">
            <a:off x="3610372" y="3416212"/>
            <a:ext cx="1495798" cy="1381864"/>
          </a:xfrm>
          <a:custGeom>
            <a:avLst>
              <a:gd name="f11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1"/>
              <a:gd name="f10" fmla="val 115470"/>
              <a:gd name="f11" fmla="val 25000"/>
              <a:gd name="f12" fmla="+- 0 0 -180"/>
              <a:gd name="f13" fmla="+- 0 0 -360"/>
              <a:gd name="f14" fmla="abs f4"/>
              <a:gd name="f15" fmla="abs f5"/>
              <a:gd name="f16" fmla="abs f6"/>
              <a:gd name="f17" fmla="val f7"/>
              <a:gd name="f18" fmla="val f11"/>
              <a:gd name="f19" fmla="+- 3600000 f2 0"/>
              <a:gd name="f20" fmla="*/ f12 f1 1"/>
              <a:gd name="f21" fmla="*/ f13 f1 1"/>
              <a:gd name="f22" fmla="?: f14 f4 1"/>
              <a:gd name="f23" fmla="?: f15 f5 1"/>
              <a:gd name="f24" fmla="?: f16 f6 1"/>
              <a:gd name="f25" fmla="*/ f19 f8 1"/>
              <a:gd name="f26" fmla="*/ f20 1 f3"/>
              <a:gd name="f27" fmla="*/ f21 1 f3"/>
              <a:gd name="f28" fmla="*/ f22 1 21600"/>
              <a:gd name="f29" fmla="*/ f23 1 21600"/>
              <a:gd name="f30" fmla="*/ 21600 f22 1"/>
              <a:gd name="f31" fmla="*/ 21600 f23 1"/>
              <a:gd name="f32" fmla="*/ f25 1 f1"/>
              <a:gd name="f33" fmla="+- f26 0 f2"/>
              <a:gd name="f34" fmla="+- f27 0 f2"/>
              <a:gd name="f35" fmla="min f29 f28"/>
              <a:gd name="f36" fmla="*/ f30 1 f24"/>
              <a:gd name="f37" fmla="*/ f31 1 f24"/>
              <a:gd name="f38" fmla="+- 0 0 f32"/>
              <a:gd name="f39" fmla="val f36"/>
              <a:gd name="f40" fmla="val f37"/>
              <a:gd name="f41" fmla="+- 0 0 f38"/>
              <a:gd name="f42" fmla="*/ f17 f35 1"/>
              <a:gd name="f43" fmla="+- f40 0 f17"/>
              <a:gd name="f44" fmla="+- f39 0 f17"/>
              <a:gd name="f45" fmla="*/ f41 f1 1"/>
              <a:gd name="f46" fmla="*/ f39 f35 1"/>
              <a:gd name="f47" fmla="*/ f43 1 2"/>
              <a:gd name="f48" fmla="min f44 f43"/>
              <a:gd name="f49" fmla="*/ 50000 f44 1"/>
              <a:gd name="f50" fmla="*/ f45 1 f8"/>
              <a:gd name="f51" fmla="+- f17 f47 0"/>
              <a:gd name="f52" fmla="*/ f49 1 f48"/>
              <a:gd name="f53" fmla="*/ f47 f10 1"/>
              <a:gd name="f54" fmla="*/ f48 f18 1"/>
              <a:gd name="f55" fmla="+- f50 0 f2"/>
              <a:gd name="f56" fmla="*/ f53 1 100000"/>
              <a:gd name="f57" fmla="*/ f54 1 100000"/>
              <a:gd name="f58" fmla="sin 1 f55"/>
              <a:gd name="f59" fmla="*/ f52 f9 1"/>
              <a:gd name="f60" fmla="*/ f51 f35 1"/>
              <a:gd name="f61" fmla="+- f39 0 f57"/>
              <a:gd name="f62" fmla="+- 0 0 f58"/>
              <a:gd name="f63" fmla="*/ f59 1 2"/>
              <a:gd name="f64" fmla="*/ f57 f35 1"/>
              <a:gd name="f65" fmla="+- 0 0 f62"/>
              <a:gd name="f66" fmla="+- f18 f63 0"/>
              <a:gd name="f67" fmla="*/ f61 f35 1"/>
              <a:gd name="f68" fmla="*/ f65 f56 1"/>
              <a:gd name="f69" fmla="?: f66 4 2"/>
              <a:gd name="f70" fmla="?: f66 3 2"/>
              <a:gd name="f71" fmla="?: f66 f63 0"/>
              <a:gd name="f72" fmla="+- f51 0 f68"/>
              <a:gd name="f73" fmla="+- f51 f68 0"/>
              <a:gd name="f74" fmla="+- f18 f71 0"/>
              <a:gd name="f75" fmla="*/ f74 1 f63"/>
              <a:gd name="f76" fmla="*/ f72 f35 1"/>
              <a:gd name="f77" fmla="*/ f73 f35 1"/>
              <a:gd name="f78" fmla="*/ f75 f70 1"/>
              <a:gd name="f79" fmla="*/ f78 1 f9"/>
              <a:gd name="f80" fmla="+- f69 f79 0"/>
              <a:gd name="f81" fmla="*/ f44 f80 1"/>
              <a:gd name="f82" fmla="*/ f43 f80 1"/>
              <a:gd name="f83" fmla="*/ f81 1 24"/>
              <a:gd name="f84" fmla="*/ f82 1 24"/>
              <a:gd name="f85" fmla="+- f39 0 f83"/>
              <a:gd name="f86" fmla="+- f40 0 f84"/>
              <a:gd name="f87" fmla="*/ f83 f35 1"/>
              <a:gd name="f88" fmla="*/ f84 f35 1"/>
              <a:gd name="f89" fmla="*/ f85 f35 1"/>
              <a:gd name="f90" fmla="*/ f86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67" y="f77"/>
              </a:cxn>
              <a:cxn ang="f33">
                <a:pos x="f64" y="f77"/>
              </a:cxn>
              <a:cxn ang="f34">
                <a:pos x="f64" y="f76"/>
              </a:cxn>
              <a:cxn ang="f34">
                <a:pos x="f67" y="f76"/>
              </a:cxn>
            </a:cxnLst>
            <a:rect l="f87" t="f88" r="f89" b="f90"/>
            <a:pathLst>
              <a:path>
                <a:moveTo>
                  <a:pt x="f42" y="f60"/>
                </a:moveTo>
                <a:lnTo>
                  <a:pt x="f64" y="f76"/>
                </a:lnTo>
                <a:lnTo>
                  <a:pt x="f67" y="f76"/>
                </a:lnTo>
                <a:lnTo>
                  <a:pt x="f46" y="f60"/>
                </a:lnTo>
                <a:lnTo>
                  <a:pt x="f67" y="f77"/>
                </a:lnTo>
                <a:lnTo>
                  <a:pt x="f64" y="f77"/>
                </a:lnTo>
                <a:close/>
              </a:path>
            </a:pathLst>
          </a:custGeom>
          <a:solidFill>
            <a:srgbClr val="F4B183"/>
          </a:solidFill>
          <a:ln cap="flat">
            <a:noFill/>
            <a:prstDash val="solid"/>
          </a:ln>
        </p:spPr>
        <p:txBody>
          <a:bodyPr vert="eaVert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kern="0" dirty="0">
                <a:solidFill>
                  <a:srgbClr val="FFFFFF"/>
                </a:solidFill>
                <a:latin typeface="Calibri"/>
              </a:rPr>
              <a:t>Common Services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kern="0" dirty="0">
                <a:solidFill>
                  <a:srgbClr val="FFFFFF"/>
                </a:solidFill>
                <a:latin typeface="Calibri"/>
              </a:rPr>
              <a:t>Africa Geoportal</a:t>
            </a:r>
            <a:endParaRPr lang="en-GB" sz="1200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" name="TextBox 15">
            <a:extLst>
              <a:ext uri="{FF2B5EF4-FFF2-40B4-BE49-F238E27FC236}">
                <a16:creationId xmlns:a16="http://schemas.microsoft.com/office/drawing/2014/main" id="{1237C70F-205D-4F37-8E67-3ACE6F772335}"/>
              </a:ext>
            </a:extLst>
          </p:cNvPr>
          <p:cNvSpPr txBox="1"/>
          <p:nvPr/>
        </p:nvSpPr>
        <p:spPr>
          <a:xfrm>
            <a:off x="1443740" y="3659764"/>
            <a:ext cx="2127827" cy="77720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68580" tIns="34290" rIns="68580" bIns="34290" anchor="t" anchorCtr="0" compatLnSpc="1">
            <a:spAutoFit/>
          </a:bodyPr>
          <a:lstStyle/>
          <a:p>
            <a:pPr marL="257175" indent="-257175" defTabSz="685800">
              <a:lnSpc>
                <a:spcPct val="85000"/>
              </a:lnSpc>
              <a:buClr>
                <a:srgbClr val="4472C4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kern="0" dirty="0">
                <a:solidFill>
                  <a:srgbClr val="000000"/>
                </a:solidFill>
                <a:latin typeface="Calibri"/>
              </a:rPr>
              <a:t>Geoportals</a:t>
            </a:r>
          </a:p>
          <a:p>
            <a:pPr marL="257175" indent="-257175" defTabSz="685800">
              <a:lnSpc>
                <a:spcPct val="85000"/>
              </a:lnSpc>
              <a:buClr>
                <a:srgbClr val="4472C4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kern="0" dirty="0">
                <a:solidFill>
                  <a:srgbClr val="000000"/>
                </a:solidFill>
                <a:latin typeface="Calibri"/>
              </a:rPr>
              <a:t>Standards</a:t>
            </a:r>
          </a:p>
          <a:p>
            <a:pPr marL="257175" indent="-257175" defTabSz="685800">
              <a:lnSpc>
                <a:spcPct val="85000"/>
              </a:lnSpc>
              <a:buClr>
                <a:srgbClr val="4472C4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A" sz="1350" kern="0" dirty="0">
                <a:solidFill>
                  <a:srgbClr val="000000"/>
                </a:solidFill>
                <a:latin typeface="Calibri"/>
              </a:rPr>
              <a:t>Web data services (APIs)</a:t>
            </a:r>
            <a:endParaRPr lang="en-US" sz="1350" kern="0" dirty="0">
              <a:solidFill>
                <a:srgbClr val="000000"/>
              </a:solidFill>
              <a:latin typeface="Calibri"/>
            </a:endParaRPr>
          </a:p>
          <a:p>
            <a:pPr marL="257175" indent="-257175" defTabSz="685800">
              <a:lnSpc>
                <a:spcPct val="85000"/>
              </a:lnSpc>
              <a:buClr>
                <a:srgbClr val="4472C4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350" kern="0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71" name="Straight Connector 11">
            <a:extLst>
              <a:ext uri="{FF2B5EF4-FFF2-40B4-BE49-F238E27FC236}">
                <a16:creationId xmlns:a16="http://schemas.microsoft.com/office/drawing/2014/main" id="{28DAB23E-552E-400A-9C86-112F17965DDB}"/>
              </a:ext>
            </a:extLst>
          </p:cNvPr>
          <p:cNvCxnSpPr/>
          <p:nvPr/>
        </p:nvCxnSpPr>
        <p:spPr>
          <a:xfrm>
            <a:off x="1276864" y="3303290"/>
            <a:ext cx="2513800" cy="0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</a:ln>
        </p:spPr>
      </p:cxnSp>
      <p:cxnSp>
        <p:nvCxnSpPr>
          <p:cNvPr id="72" name="Straight Connector 17">
            <a:extLst>
              <a:ext uri="{FF2B5EF4-FFF2-40B4-BE49-F238E27FC236}">
                <a16:creationId xmlns:a16="http://schemas.microsoft.com/office/drawing/2014/main" id="{58FA9D40-B395-4D81-9902-044710BEA2E0}"/>
              </a:ext>
            </a:extLst>
          </p:cNvPr>
          <p:cNvCxnSpPr/>
          <p:nvPr/>
        </p:nvCxnSpPr>
        <p:spPr>
          <a:xfrm>
            <a:off x="1269958" y="4755115"/>
            <a:ext cx="2513800" cy="0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</a:ln>
        </p:spPr>
      </p:cxnSp>
      <p:cxnSp>
        <p:nvCxnSpPr>
          <p:cNvPr id="73" name="Straight Connector 18">
            <a:extLst>
              <a:ext uri="{FF2B5EF4-FFF2-40B4-BE49-F238E27FC236}">
                <a16:creationId xmlns:a16="http://schemas.microsoft.com/office/drawing/2014/main" id="{7B5AA1AB-3409-4E8E-8F60-F4F94D3D072B}"/>
              </a:ext>
            </a:extLst>
          </p:cNvPr>
          <p:cNvCxnSpPr/>
          <p:nvPr/>
        </p:nvCxnSpPr>
        <p:spPr>
          <a:xfrm>
            <a:off x="7572089" y="3303290"/>
            <a:ext cx="2513800" cy="0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</a:ln>
        </p:spPr>
      </p:cxnSp>
      <p:cxnSp>
        <p:nvCxnSpPr>
          <p:cNvPr id="74" name="Straight Connector 19">
            <a:extLst>
              <a:ext uri="{FF2B5EF4-FFF2-40B4-BE49-F238E27FC236}">
                <a16:creationId xmlns:a16="http://schemas.microsoft.com/office/drawing/2014/main" id="{D7902277-A508-4459-AA58-E03B45A63F63}"/>
              </a:ext>
            </a:extLst>
          </p:cNvPr>
          <p:cNvCxnSpPr/>
          <p:nvPr/>
        </p:nvCxnSpPr>
        <p:spPr>
          <a:xfrm>
            <a:off x="7572089" y="4838165"/>
            <a:ext cx="2513800" cy="0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98052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4D0A2-63DB-448F-AF58-6759F33B8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853646" cy="867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399FF"/>
                </a:solidFill>
              </a:rPr>
              <a:t>UN-GGIM</a:t>
            </a:r>
            <a:r>
              <a:rPr lang="en-US" dirty="0">
                <a:solidFill>
                  <a:srgbClr val="FF6600"/>
                </a:solidFill>
              </a:rPr>
              <a:t>:</a:t>
            </a:r>
            <a:r>
              <a:rPr lang="en-US" dirty="0">
                <a:solidFill>
                  <a:srgbClr val="3399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Africa</a:t>
            </a:r>
            <a:r>
              <a:rPr lang="en-US" dirty="0"/>
              <a:t> | </a:t>
            </a:r>
            <a:r>
              <a:rPr lang="en-US" dirty="0">
                <a:solidFill>
                  <a:srgbClr val="FF6600"/>
                </a:solidFill>
              </a:rPr>
              <a:t>Activities Carried out</a:t>
            </a:r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8BCB1-CB5D-4CAE-A7E3-9512DA88A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0848" y="0"/>
            <a:ext cx="1091152" cy="956821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42A5D4-6E16-46A7-BD1C-553ECE9CADE9}"/>
              </a:ext>
            </a:extLst>
          </p:cNvPr>
          <p:cNvGrpSpPr/>
          <p:nvPr/>
        </p:nvGrpSpPr>
        <p:grpSpPr>
          <a:xfrm>
            <a:off x="88261" y="1335024"/>
            <a:ext cx="11591805" cy="5280442"/>
            <a:chOff x="300098" y="1221958"/>
            <a:chExt cx="11591805" cy="528044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7686763-B6DD-4151-941F-1C5595BF7B7D}"/>
                </a:ext>
              </a:extLst>
            </p:cNvPr>
            <p:cNvSpPr/>
            <p:nvPr/>
          </p:nvSpPr>
          <p:spPr>
            <a:xfrm>
              <a:off x="300098" y="1939285"/>
              <a:ext cx="2246489" cy="728036"/>
            </a:xfrm>
            <a:prstGeom prst="rect">
              <a:avLst/>
            </a:prstGeom>
            <a:solidFill>
              <a:srgbClr val="176BEF"/>
            </a:solidFill>
            <a:ln w="12700" cap="flat" cmpd="sng" algn="ctr">
              <a:solidFill>
                <a:srgbClr val="176B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994955-8FA9-481B-8C51-2051DFD987CE}"/>
                </a:ext>
              </a:extLst>
            </p:cNvPr>
            <p:cNvSpPr txBox="1"/>
            <p:nvPr/>
          </p:nvSpPr>
          <p:spPr>
            <a:xfrm>
              <a:off x="664164" y="2136359"/>
              <a:ext cx="1518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Dialogue</a:t>
              </a:r>
              <a:endParaRPr kumimoji="0" lang="en-I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B7BE040-BF28-489B-8B2B-DE57B8026E61}"/>
                </a:ext>
              </a:extLst>
            </p:cNvPr>
            <p:cNvSpPr/>
            <p:nvPr/>
          </p:nvSpPr>
          <p:spPr>
            <a:xfrm>
              <a:off x="2636427" y="1939285"/>
              <a:ext cx="2246489" cy="728036"/>
            </a:xfrm>
            <a:prstGeom prst="rect">
              <a:avLst/>
            </a:prstGeom>
            <a:solidFill>
              <a:srgbClr val="FF3E30"/>
            </a:solidFill>
            <a:ln w="12700" cap="flat" cmpd="sng" algn="ctr">
              <a:solidFill>
                <a:srgbClr val="FF3E3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BB4202E-7936-4FEF-B3F2-6BDB7F753A19}"/>
                </a:ext>
              </a:extLst>
            </p:cNvPr>
            <p:cNvSpPr txBox="1"/>
            <p:nvPr/>
          </p:nvSpPr>
          <p:spPr>
            <a:xfrm>
              <a:off x="2577360" y="2136359"/>
              <a:ext cx="21805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Operations</a:t>
              </a:r>
              <a:endParaRPr kumimoji="0" lang="en-I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5CEC1C2-3772-44D5-BC32-7FB797102C55}"/>
                </a:ext>
              </a:extLst>
            </p:cNvPr>
            <p:cNvSpPr/>
            <p:nvPr/>
          </p:nvSpPr>
          <p:spPr>
            <a:xfrm>
              <a:off x="4972756" y="1939285"/>
              <a:ext cx="2246489" cy="728036"/>
            </a:xfrm>
            <a:prstGeom prst="rect">
              <a:avLst/>
            </a:prstGeom>
            <a:solidFill>
              <a:srgbClr val="F7B529"/>
            </a:solidFill>
            <a:ln w="12700" cap="flat" cmpd="sng" algn="ctr">
              <a:solidFill>
                <a:srgbClr val="F7B52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EFC8E44-55C8-40AD-B9BA-021D72290345}"/>
                </a:ext>
              </a:extLst>
            </p:cNvPr>
            <p:cNvSpPr txBox="1"/>
            <p:nvPr/>
          </p:nvSpPr>
          <p:spPr>
            <a:xfrm>
              <a:off x="5059897" y="2136359"/>
              <a:ext cx="2117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Knowledge</a:t>
              </a:r>
              <a:endParaRPr kumimoji="0" lang="en-I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D91F400-97E5-45E0-95AD-E8BC8D27ED84}"/>
                </a:ext>
              </a:extLst>
            </p:cNvPr>
            <p:cNvSpPr/>
            <p:nvPr/>
          </p:nvSpPr>
          <p:spPr>
            <a:xfrm>
              <a:off x="7309085" y="1939285"/>
              <a:ext cx="2246489" cy="728036"/>
            </a:xfrm>
            <a:prstGeom prst="rect">
              <a:avLst/>
            </a:prstGeom>
            <a:solidFill>
              <a:srgbClr val="179C52"/>
            </a:solidFill>
            <a:ln w="12700" cap="flat" cmpd="sng" algn="ctr">
              <a:solidFill>
                <a:srgbClr val="179C5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BABE59F-9A28-426F-AA8A-C636A29C753C}"/>
                </a:ext>
              </a:extLst>
            </p:cNvPr>
            <p:cNvSpPr txBox="1"/>
            <p:nvPr/>
          </p:nvSpPr>
          <p:spPr>
            <a:xfrm>
              <a:off x="7367852" y="2136359"/>
              <a:ext cx="2273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Partnership</a:t>
              </a:r>
              <a:endParaRPr kumimoji="0" lang="en-I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67319C8-2A7E-44E6-852B-378E181872AA}"/>
                </a:ext>
              </a:extLst>
            </p:cNvPr>
            <p:cNvSpPr/>
            <p:nvPr/>
          </p:nvSpPr>
          <p:spPr>
            <a:xfrm>
              <a:off x="9645414" y="1939285"/>
              <a:ext cx="2246489" cy="728036"/>
            </a:xfrm>
            <a:prstGeom prst="rect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8CB0329-EBBD-4D01-9A1E-1B996B3B9FAE}"/>
                </a:ext>
              </a:extLst>
            </p:cNvPr>
            <p:cNvSpPr txBox="1"/>
            <p:nvPr/>
          </p:nvSpPr>
          <p:spPr>
            <a:xfrm>
              <a:off x="9686873" y="2136359"/>
              <a:ext cx="22031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Capacities</a:t>
              </a:r>
              <a:endParaRPr kumimoji="0" lang="en-I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8FE95DE-676A-49BD-BC5A-9641330B277F}"/>
                </a:ext>
              </a:extLst>
            </p:cNvPr>
            <p:cNvSpPr/>
            <p:nvPr/>
          </p:nvSpPr>
          <p:spPr>
            <a:xfrm>
              <a:off x="300098" y="2667322"/>
              <a:ext cx="2246489" cy="1255272"/>
            </a:xfrm>
            <a:prstGeom prst="rect">
              <a:avLst/>
            </a:prstGeom>
            <a:solidFill>
              <a:sysClr val="window" lastClr="FFFFFF">
                <a:lumMod val="95000"/>
                <a:alpha val="60000"/>
              </a:sys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4C32985-4537-4E1C-B9BF-323F4C2ECD49}"/>
                </a:ext>
              </a:extLst>
            </p:cNvPr>
            <p:cNvSpPr/>
            <p:nvPr/>
          </p:nvSpPr>
          <p:spPr>
            <a:xfrm>
              <a:off x="300098" y="3922593"/>
              <a:ext cx="2246489" cy="1255272"/>
            </a:xfrm>
            <a:prstGeom prst="rect">
              <a:avLst/>
            </a:prstGeom>
            <a:solidFill>
              <a:srgbClr val="FFFF00">
                <a:alpha val="42000"/>
              </a:srgb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691C727-813E-4018-8A26-2155ECB8F52A}"/>
                </a:ext>
              </a:extLst>
            </p:cNvPr>
            <p:cNvSpPr/>
            <p:nvPr/>
          </p:nvSpPr>
          <p:spPr>
            <a:xfrm>
              <a:off x="300098" y="5177865"/>
              <a:ext cx="2246489" cy="1255272"/>
            </a:xfrm>
            <a:prstGeom prst="rect">
              <a:avLst/>
            </a:prstGeom>
            <a:solidFill>
              <a:sysClr val="window" lastClr="FFFFFF">
                <a:lumMod val="95000"/>
                <a:alpha val="60000"/>
              </a:sys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B67FEBB-2455-458D-9B94-4C713C6BC402}"/>
                </a:ext>
              </a:extLst>
            </p:cNvPr>
            <p:cNvSpPr/>
            <p:nvPr/>
          </p:nvSpPr>
          <p:spPr>
            <a:xfrm>
              <a:off x="2635490" y="2667322"/>
              <a:ext cx="2246489" cy="1255272"/>
            </a:xfrm>
            <a:prstGeom prst="rect">
              <a:avLst/>
            </a:prstGeom>
            <a:solidFill>
              <a:srgbClr val="FFFF00">
                <a:alpha val="60000"/>
              </a:srgb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17DAB08-2013-41CD-979D-B702B2742529}"/>
                </a:ext>
              </a:extLst>
            </p:cNvPr>
            <p:cNvSpPr/>
            <p:nvPr/>
          </p:nvSpPr>
          <p:spPr>
            <a:xfrm>
              <a:off x="2635490" y="3922593"/>
              <a:ext cx="2246489" cy="1255272"/>
            </a:xfrm>
            <a:prstGeom prst="rect">
              <a:avLst/>
            </a:prstGeom>
            <a:solidFill>
              <a:sysClr val="window" lastClr="FFFFFF">
                <a:lumMod val="85000"/>
                <a:alpha val="42000"/>
              </a:sys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84C2976-070A-472D-943F-37F8882D8A51}"/>
                </a:ext>
              </a:extLst>
            </p:cNvPr>
            <p:cNvSpPr/>
            <p:nvPr/>
          </p:nvSpPr>
          <p:spPr>
            <a:xfrm>
              <a:off x="2635490" y="5177865"/>
              <a:ext cx="2246489" cy="1255272"/>
            </a:xfrm>
            <a:prstGeom prst="rect">
              <a:avLst/>
            </a:prstGeom>
            <a:solidFill>
              <a:srgbClr val="FFFF00">
                <a:alpha val="60000"/>
              </a:srgb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F1B0E4E-B5CE-4196-981F-CABFA5502005}"/>
                </a:ext>
              </a:extLst>
            </p:cNvPr>
            <p:cNvSpPr/>
            <p:nvPr/>
          </p:nvSpPr>
          <p:spPr>
            <a:xfrm>
              <a:off x="4970882" y="2667322"/>
              <a:ext cx="2246489" cy="1255272"/>
            </a:xfrm>
            <a:prstGeom prst="rect">
              <a:avLst/>
            </a:prstGeom>
            <a:solidFill>
              <a:sysClr val="window" lastClr="FFFFFF">
                <a:lumMod val="95000"/>
                <a:alpha val="60000"/>
              </a:sys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FC38DF1-C819-4AD1-8AEC-48592FC26B00}"/>
                </a:ext>
              </a:extLst>
            </p:cNvPr>
            <p:cNvSpPr/>
            <p:nvPr/>
          </p:nvSpPr>
          <p:spPr>
            <a:xfrm>
              <a:off x="4970882" y="3922593"/>
              <a:ext cx="2246489" cy="1255272"/>
            </a:xfrm>
            <a:prstGeom prst="rect">
              <a:avLst/>
            </a:prstGeom>
            <a:solidFill>
              <a:srgbClr val="FFFF00">
                <a:alpha val="42000"/>
              </a:srgb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E43C8D7-6565-4B02-8AA2-0E83DC432B0A}"/>
                </a:ext>
              </a:extLst>
            </p:cNvPr>
            <p:cNvSpPr/>
            <p:nvPr/>
          </p:nvSpPr>
          <p:spPr>
            <a:xfrm>
              <a:off x="4970882" y="5177865"/>
              <a:ext cx="2246489" cy="1255272"/>
            </a:xfrm>
            <a:prstGeom prst="rect">
              <a:avLst/>
            </a:prstGeom>
            <a:solidFill>
              <a:sysClr val="window" lastClr="FFFFFF">
                <a:lumMod val="95000"/>
                <a:alpha val="60000"/>
              </a:sys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3070F8C-772E-4315-A48E-ECB484CEB0AA}"/>
                </a:ext>
              </a:extLst>
            </p:cNvPr>
            <p:cNvSpPr/>
            <p:nvPr/>
          </p:nvSpPr>
          <p:spPr>
            <a:xfrm>
              <a:off x="7308148" y="2667322"/>
              <a:ext cx="2246489" cy="1255272"/>
            </a:xfrm>
            <a:prstGeom prst="rect">
              <a:avLst/>
            </a:prstGeom>
            <a:solidFill>
              <a:srgbClr val="FFFF00">
                <a:alpha val="60000"/>
              </a:srgb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01F4176-23E0-41ED-9D10-C03CCAAB3E63}"/>
                </a:ext>
              </a:extLst>
            </p:cNvPr>
            <p:cNvSpPr/>
            <p:nvPr/>
          </p:nvSpPr>
          <p:spPr>
            <a:xfrm>
              <a:off x="7308148" y="3922593"/>
              <a:ext cx="2246489" cy="1255272"/>
            </a:xfrm>
            <a:prstGeom prst="rect">
              <a:avLst/>
            </a:prstGeom>
            <a:solidFill>
              <a:sysClr val="window" lastClr="FFFFFF">
                <a:lumMod val="85000"/>
                <a:alpha val="42000"/>
              </a:sys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3A32D72-2463-4639-80D7-1A7B4B7CF7FD}"/>
                </a:ext>
              </a:extLst>
            </p:cNvPr>
            <p:cNvSpPr/>
            <p:nvPr/>
          </p:nvSpPr>
          <p:spPr>
            <a:xfrm>
              <a:off x="7308148" y="5177865"/>
              <a:ext cx="2246489" cy="1255272"/>
            </a:xfrm>
            <a:prstGeom prst="rect">
              <a:avLst/>
            </a:prstGeom>
            <a:solidFill>
              <a:srgbClr val="FFFF00">
                <a:alpha val="60000"/>
              </a:srgb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6B78655-C148-4531-9075-588471FA9C0A}"/>
                </a:ext>
              </a:extLst>
            </p:cNvPr>
            <p:cNvSpPr/>
            <p:nvPr/>
          </p:nvSpPr>
          <p:spPr>
            <a:xfrm>
              <a:off x="9643540" y="2667322"/>
              <a:ext cx="2246489" cy="1255272"/>
            </a:xfrm>
            <a:prstGeom prst="rect">
              <a:avLst/>
            </a:prstGeom>
            <a:solidFill>
              <a:sysClr val="window" lastClr="FFFFFF">
                <a:lumMod val="95000"/>
                <a:alpha val="60000"/>
              </a:sys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EAB28E8-6F3A-4A60-90D9-05FF642FE573}"/>
                </a:ext>
              </a:extLst>
            </p:cNvPr>
            <p:cNvSpPr/>
            <p:nvPr/>
          </p:nvSpPr>
          <p:spPr>
            <a:xfrm>
              <a:off x="9643540" y="3922593"/>
              <a:ext cx="2246489" cy="1255272"/>
            </a:xfrm>
            <a:prstGeom prst="rect">
              <a:avLst/>
            </a:prstGeom>
            <a:solidFill>
              <a:srgbClr val="FFFF00">
                <a:alpha val="42000"/>
              </a:srgb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CD3F15A-8DE0-4FF6-919C-BBE121E1C6DA}"/>
                </a:ext>
              </a:extLst>
            </p:cNvPr>
            <p:cNvSpPr/>
            <p:nvPr/>
          </p:nvSpPr>
          <p:spPr>
            <a:xfrm>
              <a:off x="9643540" y="5177865"/>
              <a:ext cx="2246489" cy="1255272"/>
            </a:xfrm>
            <a:prstGeom prst="rect">
              <a:avLst/>
            </a:prstGeom>
            <a:solidFill>
              <a:sysClr val="window" lastClr="FFFFFF">
                <a:lumMod val="95000"/>
                <a:alpha val="60000"/>
              </a:sys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EA69EC9-ABC9-412D-A1F7-12B4E938C183}"/>
                </a:ext>
              </a:extLst>
            </p:cNvPr>
            <p:cNvSpPr/>
            <p:nvPr/>
          </p:nvSpPr>
          <p:spPr>
            <a:xfrm>
              <a:off x="300098" y="6420436"/>
              <a:ext cx="2246489" cy="81964"/>
            </a:xfrm>
            <a:prstGeom prst="rect">
              <a:avLst/>
            </a:prstGeom>
            <a:solidFill>
              <a:srgbClr val="176BEF">
                <a:alpha val="60000"/>
              </a:srgbClr>
            </a:solidFill>
            <a:ln w="12700" cap="flat" cmpd="sng" algn="ctr">
              <a:solidFill>
                <a:srgbClr val="176B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B39BCB-B654-4EB8-A37A-A7A96169E5AB}"/>
                </a:ext>
              </a:extLst>
            </p:cNvPr>
            <p:cNvSpPr/>
            <p:nvPr/>
          </p:nvSpPr>
          <p:spPr>
            <a:xfrm>
              <a:off x="2633616" y="6420436"/>
              <a:ext cx="2246489" cy="81964"/>
            </a:xfrm>
            <a:prstGeom prst="rect">
              <a:avLst/>
            </a:prstGeom>
            <a:solidFill>
              <a:srgbClr val="FF3E30">
                <a:alpha val="60000"/>
              </a:srgbClr>
            </a:solidFill>
            <a:ln w="12700" cap="flat" cmpd="sng" algn="ctr">
              <a:solidFill>
                <a:srgbClr val="FF3E3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BEABD41-8DC3-406F-8A43-CC3001596952}"/>
                </a:ext>
              </a:extLst>
            </p:cNvPr>
            <p:cNvSpPr/>
            <p:nvPr/>
          </p:nvSpPr>
          <p:spPr>
            <a:xfrm>
              <a:off x="4967134" y="6420436"/>
              <a:ext cx="2246489" cy="81964"/>
            </a:xfrm>
            <a:prstGeom prst="rect">
              <a:avLst/>
            </a:prstGeom>
            <a:solidFill>
              <a:srgbClr val="F7B529">
                <a:alpha val="60000"/>
              </a:srgbClr>
            </a:solidFill>
            <a:ln w="12700" cap="flat" cmpd="sng" algn="ctr">
              <a:solidFill>
                <a:srgbClr val="F7B52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168F60F-3904-471F-B55E-E3524070B2C2}"/>
                </a:ext>
              </a:extLst>
            </p:cNvPr>
            <p:cNvSpPr/>
            <p:nvPr/>
          </p:nvSpPr>
          <p:spPr>
            <a:xfrm>
              <a:off x="7298778" y="6420436"/>
              <a:ext cx="2246489" cy="81964"/>
            </a:xfrm>
            <a:prstGeom prst="rect">
              <a:avLst/>
            </a:prstGeom>
            <a:solidFill>
              <a:srgbClr val="179C52">
                <a:alpha val="60000"/>
              </a:srgbClr>
            </a:solidFill>
            <a:ln w="12700" cap="flat" cmpd="sng" algn="ctr">
              <a:solidFill>
                <a:srgbClr val="179C5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2F7FEB4-D7D6-4398-B407-06A03AC4FEF5}"/>
                </a:ext>
              </a:extLst>
            </p:cNvPr>
            <p:cNvSpPr/>
            <p:nvPr/>
          </p:nvSpPr>
          <p:spPr>
            <a:xfrm>
              <a:off x="9643540" y="6420436"/>
              <a:ext cx="2246489" cy="81964"/>
            </a:xfrm>
            <a:prstGeom prst="rect">
              <a:avLst/>
            </a:prstGeom>
            <a:solidFill>
              <a:srgbClr val="7030A0">
                <a:alpha val="60000"/>
              </a:srgbClr>
            </a:solidFill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74F92C2-E2E5-48AD-BF9D-E2E94AB68B00}"/>
                </a:ext>
              </a:extLst>
            </p:cNvPr>
            <p:cNvSpPr txBox="1"/>
            <p:nvPr/>
          </p:nvSpPr>
          <p:spPr>
            <a:xfrm>
              <a:off x="345299" y="2772511"/>
              <a:ext cx="228269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Organization of the 8</a:t>
              </a:r>
              <a:r>
                <a:rPr kumimoji="0" lang="en-US" sz="16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Session of the Regional Committee (24-28 Oct.2022)</a:t>
              </a: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E82B1E5-42FC-4C9C-94F8-F4C63824F111}"/>
                </a:ext>
              </a:extLst>
            </p:cNvPr>
            <p:cNvSpPr txBox="1"/>
            <p:nvPr/>
          </p:nvSpPr>
          <p:spPr>
            <a:xfrm>
              <a:off x="331197" y="4165213"/>
              <a:ext cx="21842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57200"/>
              <a:r>
                <a:rPr 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</a:t>
              </a: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B36A919-567F-4742-A03D-65A953E9D4AE}"/>
                </a:ext>
              </a:extLst>
            </p:cNvPr>
            <p:cNvSpPr txBox="1"/>
            <p:nvPr/>
          </p:nvSpPr>
          <p:spPr>
            <a:xfrm>
              <a:off x="317540" y="5266892"/>
              <a:ext cx="21531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Workshop on Value Proposition of Geospatial Data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Oct. 2022</a:t>
              </a: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2D83C09-54A2-44FE-AC54-8232E1464C82}"/>
                </a:ext>
              </a:extLst>
            </p:cNvPr>
            <p:cNvSpPr txBox="1"/>
            <p:nvPr/>
          </p:nvSpPr>
          <p:spPr>
            <a:xfrm>
              <a:off x="2631744" y="2841860"/>
              <a:ext cx="22474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57200"/>
              <a:r>
                <a:rPr 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</a:t>
              </a: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28EA8CF-2F6C-424E-AD5E-BEFDB6CDF9C3}"/>
                </a:ext>
              </a:extLst>
            </p:cNvPr>
            <p:cNvSpPr txBox="1"/>
            <p:nvPr/>
          </p:nvSpPr>
          <p:spPr>
            <a:xfrm>
              <a:off x="2604390" y="3940002"/>
              <a:ext cx="2190269" cy="130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GEO4Stats | </a:t>
              </a:r>
              <a:r>
                <a:rPr lang="en-US" sz="105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 to Burundi • Developing a geocoding scheme for geospatial analysis of census data • Creating census cartography geodatabase for over 1.4 million building footprints </a:t>
              </a:r>
              <a:endParaRPr lang="en-IN" sz="105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89BA92D-6EFE-4817-8BEC-FD3B74F186BE}"/>
                </a:ext>
              </a:extLst>
            </p:cNvPr>
            <p:cNvSpPr txBox="1"/>
            <p:nvPr/>
          </p:nvSpPr>
          <p:spPr>
            <a:xfrm>
              <a:off x="2835899" y="5660860"/>
              <a:ext cx="1968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</a:t>
              </a: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44A433C-507E-452F-953C-71BB4AFDE3F4}"/>
                </a:ext>
              </a:extLst>
            </p:cNvPr>
            <p:cNvSpPr txBox="1"/>
            <p:nvPr/>
          </p:nvSpPr>
          <p:spPr>
            <a:xfrm>
              <a:off x="5052291" y="2633238"/>
              <a:ext cx="209990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4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Developing Guidelines on Geocoding and using geospatial techniques in analyzing census data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2AE8260-6E99-480A-BE1E-8D430C38AFF3}"/>
                </a:ext>
              </a:extLst>
            </p:cNvPr>
            <p:cNvSpPr txBox="1"/>
            <p:nvPr/>
          </p:nvSpPr>
          <p:spPr>
            <a:xfrm>
              <a:off x="5171047" y="4205324"/>
              <a:ext cx="18164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57200"/>
              <a:r>
                <a:rPr 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</a:t>
              </a: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DEF42CE-DEC2-4600-9E2E-8A3D320FA647}"/>
                </a:ext>
              </a:extLst>
            </p:cNvPr>
            <p:cNvSpPr txBox="1"/>
            <p:nvPr/>
          </p:nvSpPr>
          <p:spPr>
            <a:xfrm>
              <a:off x="5007961" y="5270378"/>
              <a:ext cx="21692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Strategic Pathway to the Modernization of Geospatial Information </a:t>
              </a:r>
            </a:p>
            <a:p>
              <a:pPr algn="ctr"/>
              <a:r>
                <a:rPr lang="en-US" sz="12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4 Manual on Census Cartography Office Training</a:t>
              </a:r>
            </a:p>
            <a:p>
              <a:pPr lvl="0" algn="ctr" defTabSz="457200"/>
              <a:endParaRPr lang="en-IN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C572DFE-B7DC-4F28-A89B-D8CD75043ECE}"/>
                </a:ext>
              </a:extLst>
            </p:cNvPr>
            <p:cNvSpPr txBox="1"/>
            <p:nvPr/>
          </p:nvSpPr>
          <p:spPr>
            <a:xfrm>
              <a:off x="7275502" y="2663449"/>
              <a:ext cx="210648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12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UN-GGIM Secretariat</a:t>
              </a:r>
            </a:p>
            <a:p>
              <a:pPr lvl="0" algn="ctr">
                <a:defRPr/>
              </a:pPr>
              <a:r>
                <a:rPr lang="en-US" sz="12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UN-GGIM 13th Session</a:t>
              </a:r>
            </a:p>
            <a:p>
              <a:pPr lvl="0" algn="ctr">
                <a:defRPr/>
              </a:pPr>
              <a:r>
                <a:rPr lang="en-US" sz="12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Expanded Bureau</a:t>
              </a:r>
            </a:p>
            <a:p>
              <a:pPr lvl="0" algn="ctr">
                <a:defRPr/>
              </a:pPr>
              <a:r>
                <a:rPr lang="en-US" sz="12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HLG – IGIF</a:t>
              </a:r>
            </a:p>
            <a:p>
              <a:pPr lvl="0" algn="ctr">
                <a:defRPr/>
              </a:pPr>
              <a:r>
                <a:rPr lang="en-US" sz="12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IAC of </a:t>
              </a:r>
              <a:r>
                <a:rPr lang="en-US" sz="1200" kern="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CoE</a:t>
              </a:r>
              <a:endParaRPr lang="en-US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>
                <a:defRPr/>
              </a:pPr>
              <a:r>
                <a:rPr lang="en-US" sz="12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WG | ISGI | Disasters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622641E-0B4E-44C7-AFD5-A18848CD3117}"/>
                </a:ext>
              </a:extLst>
            </p:cNvPr>
            <p:cNvSpPr txBox="1"/>
            <p:nvPr/>
          </p:nvSpPr>
          <p:spPr>
            <a:xfrm>
              <a:off x="7386746" y="3971804"/>
              <a:ext cx="21441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57200"/>
              <a:r>
                <a:rPr lang="en-US" sz="12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Agreement with Trimble.</a:t>
              </a:r>
            </a:p>
            <a:p>
              <a:pPr lvl="0" algn="ctr" defTabSz="457200"/>
              <a:r>
                <a:rPr lang="en-US" sz="12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Advisory Services to AFRIGIST &amp; RCMRD</a:t>
              </a:r>
            </a:p>
            <a:p>
              <a:pPr lvl="0" algn="ctr" defTabSz="457200"/>
              <a:r>
                <a:rPr lang="en-US" sz="12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AUC • </a:t>
              </a:r>
              <a:r>
                <a:rPr lang="en-US" sz="1200" kern="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NewSpace</a:t>
              </a:r>
              <a:r>
                <a:rPr lang="en-US" sz="12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Africa Conference • </a:t>
              </a:r>
              <a:r>
                <a:rPr lang="en-US" sz="1200" kern="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GMES.Africa</a:t>
              </a:r>
              <a:r>
                <a:rPr lang="en-US" sz="12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Programme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3157132-4FAD-4449-864A-0F665734E0F1}"/>
                </a:ext>
              </a:extLst>
            </p:cNvPr>
            <p:cNvSpPr txBox="1"/>
            <p:nvPr/>
          </p:nvSpPr>
          <p:spPr>
            <a:xfrm>
              <a:off x="7443359" y="5541174"/>
              <a:ext cx="18935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.#</a:t>
              </a: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57F78DD-0CA3-4F9A-B68D-DA3579FF6C96}"/>
                </a:ext>
              </a:extLst>
            </p:cNvPr>
            <p:cNvSpPr txBox="1"/>
            <p:nvPr/>
          </p:nvSpPr>
          <p:spPr>
            <a:xfrm>
              <a:off x="9705738" y="2780981"/>
              <a:ext cx="218428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Development of e-learning courses </a:t>
              </a:r>
            </a:p>
            <a:p>
              <a:pPr algn="ctr"/>
              <a:r>
                <a:rPr lang="en-US" sz="12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Business model options for sustainably financing national spatial data infrastructure agencies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82C9A9A-92F3-4F7B-9B48-0E374D30CF5B}"/>
                </a:ext>
              </a:extLst>
            </p:cNvPr>
            <p:cNvSpPr txBox="1"/>
            <p:nvPr/>
          </p:nvSpPr>
          <p:spPr>
            <a:xfrm>
              <a:off x="9686873" y="4382527"/>
              <a:ext cx="20472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57200"/>
              <a:r>
                <a:rPr 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</a:t>
              </a: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878CA60-AFE8-4570-B6F9-D68E4ECF1770}"/>
                </a:ext>
              </a:extLst>
            </p:cNvPr>
            <p:cNvSpPr txBox="1"/>
            <p:nvPr/>
          </p:nvSpPr>
          <p:spPr>
            <a:xfrm>
              <a:off x="9567933" y="5238755"/>
              <a:ext cx="23220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National Trainings:</a:t>
              </a:r>
            </a:p>
            <a:p>
              <a:pPr algn="ctr"/>
              <a:r>
                <a:rPr lang="en-US" sz="12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Geocoding schemes</a:t>
              </a:r>
            </a:p>
            <a:p>
              <a:pPr algn="ctr"/>
              <a:r>
                <a:rPr lang="en-US" sz="12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Census Data Dissemination Strategy</a:t>
              </a:r>
              <a:endParaRPr lang="en-IN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11C8BB4-FC58-4E3F-B4A1-5C044CA4A38B}"/>
                </a:ext>
              </a:extLst>
            </p:cNvPr>
            <p:cNvSpPr/>
            <p:nvPr/>
          </p:nvSpPr>
          <p:spPr>
            <a:xfrm>
              <a:off x="966142" y="1221958"/>
              <a:ext cx="914400" cy="914400"/>
            </a:xfrm>
            <a:prstGeom prst="ellipse">
              <a:avLst/>
            </a:prstGeom>
            <a:solidFill>
              <a:srgbClr val="176BE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77C2910-CB16-43F8-BEF8-41BC10D57B14}"/>
                </a:ext>
              </a:extLst>
            </p:cNvPr>
            <p:cNvSpPr/>
            <p:nvPr/>
          </p:nvSpPr>
          <p:spPr>
            <a:xfrm>
              <a:off x="3302471" y="1221958"/>
              <a:ext cx="914400" cy="914400"/>
            </a:xfrm>
            <a:prstGeom prst="ellipse">
              <a:avLst/>
            </a:prstGeom>
            <a:solidFill>
              <a:srgbClr val="FF3E3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C87630FF-7B7E-40F0-9A26-EB3BBC5D3308}"/>
                </a:ext>
              </a:extLst>
            </p:cNvPr>
            <p:cNvSpPr/>
            <p:nvPr/>
          </p:nvSpPr>
          <p:spPr>
            <a:xfrm>
              <a:off x="5638800" y="1221958"/>
              <a:ext cx="914400" cy="914400"/>
            </a:xfrm>
            <a:prstGeom prst="ellipse">
              <a:avLst/>
            </a:prstGeom>
            <a:solidFill>
              <a:srgbClr val="F7B529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6C1219E-9246-44B8-9E81-991C08864A24}"/>
                </a:ext>
              </a:extLst>
            </p:cNvPr>
            <p:cNvSpPr/>
            <p:nvPr/>
          </p:nvSpPr>
          <p:spPr>
            <a:xfrm>
              <a:off x="7975129" y="1221958"/>
              <a:ext cx="914400" cy="914400"/>
            </a:xfrm>
            <a:prstGeom prst="ellipse">
              <a:avLst/>
            </a:prstGeom>
            <a:solidFill>
              <a:srgbClr val="179C52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2E3942F-ECD2-4FD3-A88E-E8B7B09F8E9E}"/>
                </a:ext>
              </a:extLst>
            </p:cNvPr>
            <p:cNvSpPr/>
            <p:nvPr/>
          </p:nvSpPr>
          <p:spPr>
            <a:xfrm>
              <a:off x="10311458" y="1221958"/>
              <a:ext cx="914400" cy="914400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7" name="Graphic 66" descr="Stopwatch">
              <a:extLst>
                <a:ext uri="{FF2B5EF4-FFF2-40B4-BE49-F238E27FC236}">
                  <a16:creationId xmlns:a16="http://schemas.microsoft.com/office/drawing/2014/main" id="{6CBF9152-9DB2-4001-9559-95DFC140F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162329" y="1409158"/>
              <a:ext cx="540000" cy="540000"/>
            </a:xfrm>
            <a:prstGeom prst="rect">
              <a:avLst/>
            </a:prstGeom>
          </p:spPr>
        </p:pic>
        <p:pic>
          <p:nvPicPr>
            <p:cNvPr id="68" name="Graphic 67" descr="Bullseye">
              <a:extLst>
                <a:ext uri="{FF2B5EF4-FFF2-40B4-BE49-F238E27FC236}">
                  <a16:creationId xmlns:a16="http://schemas.microsoft.com/office/drawing/2014/main" id="{217AEAE9-6200-402A-A03B-81209D888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53342" y="1409158"/>
              <a:ext cx="540000" cy="540000"/>
            </a:xfrm>
            <a:prstGeom prst="rect">
              <a:avLst/>
            </a:prstGeom>
          </p:spPr>
        </p:pic>
        <p:pic>
          <p:nvPicPr>
            <p:cNvPr id="69" name="Graphic 68" descr="Playbook">
              <a:extLst>
                <a:ext uri="{FF2B5EF4-FFF2-40B4-BE49-F238E27FC236}">
                  <a16:creationId xmlns:a16="http://schemas.microsoft.com/office/drawing/2014/main" id="{1ED8B9E9-7149-47DA-B36F-425DF4B1D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26000" y="1409158"/>
              <a:ext cx="540000" cy="540000"/>
            </a:xfrm>
            <a:prstGeom prst="rect">
              <a:avLst/>
            </a:prstGeom>
          </p:spPr>
        </p:pic>
        <p:pic>
          <p:nvPicPr>
            <p:cNvPr id="70" name="Graphic 69" descr="Group of women">
              <a:extLst>
                <a:ext uri="{FF2B5EF4-FFF2-40B4-BE49-F238E27FC236}">
                  <a16:creationId xmlns:a16="http://schemas.microsoft.com/office/drawing/2014/main" id="{696A7BB0-1443-423D-A8EC-EC332F4A2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498658" y="1409158"/>
              <a:ext cx="540000" cy="540000"/>
            </a:xfrm>
            <a:prstGeom prst="rect">
              <a:avLst/>
            </a:prstGeom>
          </p:spPr>
        </p:pic>
        <p:pic>
          <p:nvPicPr>
            <p:cNvPr id="71" name="Graphic 70" descr="Server">
              <a:extLst>
                <a:ext uri="{FF2B5EF4-FFF2-40B4-BE49-F238E27FC236}">
                  <a16:creationId xmlns:a16="http://schemas.microsoft.com/office/drawing/2014/main" id="{C4AAAA52-C4DF-413B-9E3D-65D9C049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489671" y="1409158"/>
              <a:ext cx="540000" cy="540000"/>
            </a:xfrm>
            <a:prstGeom prst="rect">
              <a:avLst/>
            </a:prstGeom>
          </p:spPr>
        </p:pic>
      </p:grpSp>
      <p:pic>
        <p:nvPicPr>
          <p:cNvPr id="72" name="Picture 50" descr="Surveyor">
            <a:extLst>
              <a:ext uri="{FF2B5EF4-FFF2-40B4-BE49-F238E27FC236}">
                <a16:creationId xmlns:a16="http://schemas.microsoft.com/office/drawing/2014/main" id="{B91D8520-79DA-4CD3-948F-29203EF006B2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4125" y="2771510"/>
            <a:ext cx="2078697" cy="1216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4" descr="Learning to Think">
            <a:extLst>
              <a:ext uri="{FF2B5EF4-FFF2-40B4-BE49-F238E27FC236}">
                <a16:creationId xmlns:a16="http://schemas.microsoft.com/office/drawing/2014/main" id="{E44AAB72-721A-4CED-A50D-F2E7C8F26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39" y="4061325"/>
            <a:ext cx="1825851" cy="1160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8C7039-DC3F-4208-8846-02F226AF1E2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4202" t="28861" r="2544" b="9554"/>
          <a:stretch/>
        </p:blipFill>
        <p:spPr>
          <a:xfrm>
            <a:off x="192807" y="4104860"/>
            <a:ext cx="1915215" cy="1163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0" name="Picture 6" descr="codist-1-sphere">
            <a:extLst>
              <a:ext uri="{FF2B5EF4-FFF2-40B4-BE49-F238E27FC236}">
                <a16:creationId xmlns:a16="http://schemas.microsoft.com/office/drawing/2014/main" id="{56FB2A1A-905B-4374-B77E-A123182ED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5" t="10637" r="12851" b="14894"/>
          <a:stretch/>
        </p:blipFill>
        <p:spPr bwMode="auto">
          <a:xfrm>
            <a:off x="9513716" y="4066538"/>
            <a:ext cx="2057080" cy="1294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7" descr="11050">
            <a:extLst>
              <a:ext uri="{FF2B5EF4-FFF2-40B4-BE49-F238E27FC236}">
                <a16:creationId xmlns:a16="http://schemas.microsoft.com/office/drawing/2014/main" id="{FEE97323-0D3D-4366-94CD-69BA12384B4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135" y="5351821"/>
            <a:ext cx="1968461" cy="1177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3">
            <a:extLst>
              <a:ext uri="{FF2B5EF4-FFF2-40B4-BE49-F238E27FC236}">
                <a16:creationId xmlns:a16="http://schemas.microsoft.com/office/drawing/2014/main" id="{2DF9E754-DBD7-41A5-825B-377AD390C8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t="6963" r="2773" b="11306"/>
          <a:stretch/>
        </p:blipFill>
        <p:spPr bwMode="auto">
          <a:xfrm>
            <a:off x="7231522" y="5313716"/>
            <a:ext cx="2025797" cy="1143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329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76212-91D4-42E4-8403-B9EC1A2E3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72" y="352027"/>
            <a:ext cx="11281413" cy="1499616"/>
          </a:xfrm>
        </p:spPr>
        <p:txBody>
          <a:bodyPr/>
          <a:lstStyle/>
          <a:p>
            <a:r>
              <a:rPr lang="en-US" sz="4800" dirty="0">
                <a:solidFill>
                  <a:srgbClr val="3399FF"/>
                </a:solidFill>
              </a:rPr>
              <a:t>UN-GGIM</a:t>
            </a:r>
            <a:r>
              <a:rPr lang="en-US" sz="4800" dirty="0">
                <a:solidFill>
                  <a:srgbClr val="FF6600"/>
                </a:solidFill>
              </a:rPr>
              <a:t>:</a:t>
            </a:r>
            <a:r>
              <a:rPr lang="en-US" sz="4800" dirty="0">
                <a:solidFill>
                  <a:srgbClr val="3399FF"/>
                </a:solidFill>
              </a:rPr>
              <a:t> </a:t>
            </a:r>
            <a:r>
              <a:rPr lang="en-US" sz="4800" dirty="0">
                <a:solidFill>
                  <a:schemeClr val="tx1"/>
                </a:solidFill>
              </a:rPr>
              <a:t>Africa</a:t>
            </a:r>
            <a:r>
              <a:rPr lang="en-US" sz="4800" dirty="0"/>
              <a:t> | </a:t>
            </a:r>
            <a:r>
              <a:rPr lang="en-US" dirty="0">
                <a:solidFill>
                  <a:srgbClr val="FF6600"/>
                </a:solidFill>
              </a:rPr>
              <a:t>SDG DATA ALLIANCE COUNTRIES…</a:t>
            </a:r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127" name="Rounded Rectangle 25">
            <a:extLst>
              <a:ext uri="{FF2B5EF4-FFF2-40B4-BE49-F238E27FC236}">
                <a16:creationId xmlns:a16="http://schemas.microsoft.com/office/drawing/2014/main" id="{B9D53E32-0CCB-4ED3-86EE-9751921F63B6}"/>
              </a:ext>
            </a:extLst>
          </p:cNvPr>
          <p:cNvSpPr/>
          <p:nvPr/>
        </p:nvSpPr>
        <p:spPr>
          <a:xfrm rot="2624939">
            <a:off x="11638478" y="3626657"/>
            <a:ext cx="682842" cy="180000"/>
          </a:xfrm>
          <a:prstGeom prst="roundRect">
            <a:avLst>
              <a:gd name="adj" fmla="val 50000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0" name="Oval 75">
            <a:extLst>
              <a:ext uri="{FF2B5EF4-FFF2-40B4-BE49-F238E27FC236}">
                <a16:creationId xmlns:a16="http://schemas.microsoft.com/office/drawing/2014/main" id="{8828A20A-3035-435C-8DCD-7D4733BE9274}"/>
              </a:ext>
            </a:extLst>
          </p:cNvPr>
          <p:cNvSpPr/>
          <p:nvPr/>
        </p:nvSpPr>
        <p:spPr>
          <a:xfrm>
            <a:off x="11411462" y="3805182"/>
            <a:ext cx="216024" cy="216024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1" name="Oval 76">
            <a:extLst>
              <a:ext uri="{FF2B5EF4-FFF2-40B4-BE49-F238E27FC236}">
                <a16:creationId xmlns:a16="http://schemas.microsoft.com/office/drawing/2014/main" id="{E6ADEC07-846D-4D56-B841-10B48FEE1396}"/>
              </a:ext>
            </a:extLst>
          </p:cNvPr>
          <p:cNvSpPr/>
          <p:nvPr/>
        </p:nvSpPr>
        <p:spPr>
          <a:xfrm>
            <a:off x="11699437" y="3805182"/>
            <a:ext cx="216024" cy="216024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3" name="Rounded Rectangle 26">
            <a:extLst>
              <a:ext uri="{FF2B5EF4-FFF2-40B4-BE49-F238E27FC236}">
                <a16:creationId xmlns:a16="http://schemas.microsoft.com/office/drawing/2014/main" id="{C46AA377-C79A-49C4-9EB6-A674FF007E1C}"/>
              </a:ext>
            </a:extLst>
          </p:cNvPr>
          <p:cNvSpPr/>
          <p:nvPr/>
        </p:nvSpPr>
        <p:spPr>
          <a:xfrm rot="18900000">
            <a:off x="11591125" y="4038578"/>
            <a:ext cx="682842" cy="180000"/>
          </a:xfrm>
          <a:prstGeom prst="roundRect">
            <a:avLst>
              <a:gd name="adj" fmla="val 50000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5" name="Rectangle 130">
            <a:extLst>
              <a:ext uri="{FF2B5EF4-FFF2-40B4-BE49-F238E27FC236}">
                <a16:creationId xmlns:a16="http://schemas.microsoft.com/office/drawing/2014/main" id="{637B8CF4-EA04-E1FC-1497-2C6820267356}"/>
              </a:ext>
            </a:extLst>
          </p:cNvPr>
          <p:cNvSpPr/>
          <p:nvPr/>
        </p:nvSpPr>
        <p:spPr>
          <a:xfrm>
            <a:off x="6891458" y="2277174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6" name="Round Same Side Corner Rectangle 11">
            <a:extLst>
              <a:ext uri="{FF2B5EF4-FFF2-40B4-BE49-F238E27FC236}">
                <a16:creationId xmlns:a16="http://schemas.microsoft.com/office/drawing/2014/main" id="{B98E768C-0103-BFE4-3A5E-5F79FD0BFF6B}"/>
              </a:ext>
            </a:extLst>
          </p:cNvPr>
          <p:cNvSpPr>
            <a:spLocks noChangeAspect="1"/>
          </p:cNvSpPr>
          <p:nvPr/>
        </p:nvSpPr>
        <p:spPr>
          <a:xfrm rot="9900000">
            <a:off x="8583334" y="544579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D5B750-20F7-6640-155A-4D0ABA0DAEF7}"/>
              </a:ext>
            </a:extLst>
          </p:cNvPr>
          <p:cNvGrpSpPr/>
          <p:nvPr/>
        </p:nvGrpSpPr>
        <p:grpSpPr>
          <a:xfrm>
            <a:off x="8899051" y="1715893"/>
            <a:ext cx="2798756" cy="4215247"/>
            <a:chOff x="8172095" y="1779153"/>
            <a:chExt cx="2704407" cy="4342353"/>
          </a:xfrm>
        </p:grpSpPr>
        <p:pic>
          <p:nvPicPr>
            <p:cNvPr id="1036" name="Picture 12" descr="Rwanda flag vector - Country flags">
              <a:extLst>
                <a:ext uri="{FF2B5EF4-FFF2-40B4-BE49-F238E27FC236}">
                  <a16:creationId xmlns:a16="http://schemas.microsoft.com/office/drawing/2014/main" id="{B5854A72-A187-9FB0-2479-BC375B3612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611" y="2667412"/>
              <a:ext cx="611357" cy="61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ADD481A-E832-4A9D-018E-DD2C23C6A49B}"/>
                </a:ext>
              </a:extLst>
            </p:cNvPr>
            <p:cNvSpPr txBox="1"/>
            <p:nvPr/>
          </p:nvSpPr>
          <p:spPr>
            <a:xfrm>
              <a:off x="9016112" y="2806507"/>
              <a:ext cx="18037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RWANDA</a:t>
              </a:r>
            </a:p>
          </p:txBody>
        </p:sp>
        <p:pic>
          <p:nvPicPr>
            <p:cNvPr id="1038" name="Picture 14" descr="South Africa Flag Images - Free Download on Freepik">
              <a:extLst>
                <a:ext uri="{FF2B5EF4-FFF2-40B4-BE49-F238E27FC236}">
                  <a16:creationId xmlns:a16="http://schemas.microsoft.com/office/drawing/2014/main" id="{165FDD02-A36E-EF40-F49E-7202426176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0877" y="4553521"/>
              <a:ext cx="611357" cy="61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6E82C9A-BD4C-464E-7FB6-69B16476A923}"/>
                </a:ext>
              </a:extLst>
            </p:cNvPr>
            <p:cNvSpPr txBox="1"/>
            <p:nvPr/>
          </p:nvSpPr>
          <p:spPr>
            <a:xfrm>
              <a:off x="9016112" y="4709651"/>
              <a:ext cx="18037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SOUTH AFRICA</a:t>
              </a:r>
            </a:p>
          </p:txBody>
        </p:sp>
        <p:pic>
          <p:nvPicPr>
            <p:cNvPr id="1040" name="Picture 16" descr="Senegal flag image - Country flags">
              <a:extLst>
                <a:ext uri="{FF2B5EF4-FFF2-40B4-BE49-F238E27FC236}">
                  <a16:creationId xmlns:a16="http://schemas.microsoft.com/office/drawing/2014/main" id="{2BD20C79-ABB8-ACEA-DB83-1D025946AB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0877" y="3539656"/>
              <a:ext cx="611357" cy="61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3EF20AB-BF56-BE8B-266B-54A6EBD933BC}"/>
                </a:ext>
              </a:extLst>
            </p:cNvPr>
            <p:cNvSpPr txBox="1"/>
            <p:nvPr/>
          </p:nvSpPr>
          <p:spPr>
            <a:xfrm>
              <a:off x="9072783" y="3636195"/>
              <a:ext cx="18037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SENEGAL</a:t>
              </a:r>
            </a:p>
          </p:txBody>
        </p:sp>
        <p:pic>
          <p:nvPicPr>
            <p:cNvPr id="1042" name="Picture 18" descr="Mozambique flag vector - Country flags">
              <a:extLst>
                <a:ext uri="{FF2B5EF4-FFF2-40B4-BE49-F238E27FC236}">
                  <a16:creationId xmlns:a16="http://schemas.microsoft.com/office/drawing/2014/main" id="{63653FEC-7197-5E56-8F0B-9FE94F9268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612" y="1779153"/>
              <a:ext cx="611357" cy="61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EE5A3CE-11D5-3681-E466-F1042546B842}"/>
                </a:ext>
              </a:extLst>
            </p:cNvPr>
            <p:cNvSpPr txBox="1"/>
            <p:nvPr/>
          </p:nvSpPr>
          <p:spPr>
            <a:xfrm>
              <a:off x="9016112" y="1895474"/>
              <a:ext cx="18037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MOZAMBIQUE</a:t>
              </a:r>
            </a:p>
          </p:txBody>
        </p:sp>
        <p:pic>
          <p:nvPicPr>
            <p:cNvPr id="1044" name="Picture 20" descr="The flag of Tunis stock vector. Illustration of symbol - 107617327 | Flag,  Tunis, Symbols">
              <a:extLst>
                <a:ext uri="{FF2B5EF4-FFF2-40B4-BE49-F238E27FC236}">
                  <a16:creationId xmlns:a16="http://schemas.microsoft.com/office/drawing/2014/main" id="{C4FA21B7-D10D-36F9-E603-BFAFEEFF15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2" t="13259" r="20811" b="32977"/>
            <a:stretch/>
          </p:blipFill>
          <p:spPr bwMode="auto">
            <a:xfrm>
              <a:off x="8172095" y="5400275"/>
              <a:ext cx="748921" cy="721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682820D-0975-D388-614A-33276A94801C}"/>
                </a:ext>
              </a:extLst>
            </p:cNvPr>
            <p:cNvSpPr txBox="1"/>
            <p:nvPr/>
          </p:nvSpPr>
          <p:spPr>
            <a:xfrm>
              <a:off x="9072782" y="5613955"/>
              <a:ext cx="18037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TUNISIA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3A8A967-755E-6E80-5FC6-FB27ECC33901}"/>
              </a:ext>
            </a:extLst>
          </p:cNvPr>
          <p:cNvGrpSpPr/>
          <p:nvPr/>
        </p:nvGrpSpPr>
        <p:grpSpPr>
          <a:xfrm>
            <a:off x="23926" y="1454336"/>
            <a:ext cx="3414346" cy="4476805"/>
            <a:chOff x="23926" y="1454336"/>
            <a:chExt cx="3414346" cy="447680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8509EA5-3FBA-34D5-671A-004D42E8FC6B}"/>
                </a:ext>
              </a:extLst>
            </p:cNvPr>
            <p:cNvGrpSpPr/>
            <p:nvPr/>
          </p:nvGrpSpPr>
          <p:grpSpPr>
            <a:xfrm>
              <a:off x="23926" y="1454336"/>
              <a:ext cx="3407856" cy="3678131"/>
              <a:chOff x="495175" y="1513629"/>
              <a:chExt cx="3351010" cy="3601545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B0A15AC-0FD2-2350-F239-05EFCD2CEE89}"/>
                  </a:ext>
                </a:extLst>
              </p:cNvPr>
              <p:cNvSpPr txBox="1"/>
              <p:nvPr/>
            </p:nvSpPr>
            <p:spPr>
              <a:xfrm>
                <a:off x="1956809" y="1861454"/>
                <a:ext cx="18037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US" altLang="ko-KR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entury Gothic" panose="020B0502020202020204"/>
                    <a:ea typeface="맑은 고딕" panose="020B0503020000020004" pitchFamily="34" charset="-127"/>
                    <a:cs typeface="Arial" pitchFamily="34" charset="0"/>
                  </a:rPr>
                  <a:t>BURKINA FASO</a:t>
                </a:r>
              </a:p>
            </p:txBody>
          </p:sp>
          <p:pic>
            <p:nvPicPr>
              <p:cNvPr id="1026" name="Picture 2" descr="Download the Flag of Burkina Faso | 40+ Shapes | Seek Flag">
                <a:extLst>
                  <a:ext uri="{FF2B5EF4-FFF2-40B4-BE49-F238E27FC236}">
                    <a16:creationId xmlns:a16="http://schemas.microsoft.com/office/drawing/2014/main" id="{65A6897A-9CAA-0E63-EEFE-CB7791F7C6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175" y="1513629"/>
                <a:ext cx="1504626" cy="10012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Download the Flag of Cameroon | 40+ Shapes | Seek Flag">
                <a:extLst>
                  <a:ext uri="{FF2B5EF4-FFF2-40B4-BE49-F238E27FC236}">
                    <a16:creationId xmlns:a16="http://schemas.microsoft.com/office/drawing/2014/main" id="{C04620FD-172A-196D-90BC-CE55DCFF3E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3406" y="2341233"/>
                <a:ext cx="1532542" cy="10198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955ADD3-41D2-F51D-9C14-23756ACF1480}"/>
                  </a:ext>
                </a:extLst>
              </p:cNvPr>
              <p:cNvSpPr txBox="1"/>
              <p:nvPr/>
            </p:nvSpPr>
            <p:spPr>
              <a:xfrm>
                <a:off x="1999801" y="2841718"/>
                <a:ext cx="18037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US" altLang="ko-KR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entury Gothic" panose="020B0502020202020204"/>
                    <a:ea typeface="맑은 고딕" panose="020B0503020000020004" pitchFamily="34" charset="-127"/>
                    <a:cs typeface="Arial" pitchFamily="34" charset="0"/>
                  </a:rPr>
                  <a:t>CAMEROON</a:t>
                </a:r>
              </a:p>
            </p:txBody>
          </p:sp>
          <p:pic>
            <p:nvPicPr>
              <p:cNvPr id="1032" name="Picture 8" descr="Ethiopia - Free flags icons">
                <a:extLst>
                  <a:ext uri="{FF2B5EF4-FFF2-40B4-BE49-F238E27FC236}">
                    <a16:creationId xmlns:a16="http://schemas.microsoft.com/office/drawing/2014/main" id="{35E26FEB-5A2A-2E3A-AA75-0266C00B7B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788" y="3402910"/>
                <a:ext cx="807398" cy="807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24256DB-DCAB-30B0-501F-4F47CE40EC25}"/>
                  </a:ext>
                </a:extLst>
              </p:cNvPr>
              <p:cNvSpPr txBox="1"/>
              <p:nvPr/>
            </p:nvSpPr>
            <p:spPr>
              <a:xfrm>
                <a:off x="2042466" y="3574714"/>
                <a:ext cx="18037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US" altLang="ko-KR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entury Gothic" panose="020B0502020202020204"/>
                    <a:ea typeface="맑은 고딕" panose="020B0503020000020004" pitchFamily="34" charset="-127"/>
                    <a:cs typeface="Arial" pitchFamily="34" charset="0"/>
                  </a:rPr>
                  <a:t>ETHIOPIA</a:t>
                </a:r>
              </a:p>
            </p:txBody>
          </p:sp>
          <p:pic>
            <p:nvPicPr>
              <p:cNvPr id="1034" name="Picture 10" descr="Swaziland flag Royalty Free Stock SVG Vector">
                <a:extLst>
                  <a:ext uri="{FF2B5EF4-FFF2-40B4-BE49-F238E27FC236}">
                    <a16:creationId xmlns:a16="http://schemas.microsoft.com/office/drawing/2014/main" id="{6AF44307-53DB-C7FB-6DAA-0F5B34B280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94" t="7624" r="15451" b="16224"/>
              <a:stretch/>
            </p:blipFill>
            <p:spPr bwMode="auto">
              <a:xfrm>
                <a:off x="924726" y="4408330"/>
                <a:ext cx="728460" cy="7068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2E539EB-9A89-849F-62C1-82B91B3FB7C4}"/>
                  </a:ext>
                </a:extLst>
              </p:cNvPr>
              <p:cNvSpPr txBox="1"/>
              <p:nvPr/>
            </p:nvSpPr>
            <p:spPr>
              <a:xfrm>
                <a:off x="2035948" y="4571152"/>
                <a:ext cx="18037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US" altLang="ko-KR" sz="1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entury Gothic" panose="020B0502020202020204"/>
                    <a:ea typeface="맑은 고딕" panose="020B0503020000020004" pitchFamily="34" charset="-127"/>
                    <a:cs typeface="Arial" pitchFamily="34" charset="0"/>
                  </a:rPr>
                  <a:t>ESWATINI</a:t>
                </a:r>
              </a:p>
            </p:txBody>
          </p:sp>
        </p:grpSp>
        <p:pic>
          <p:nvPicPr>
            <p:cNvPr id="4" name="Picture 2" descr="Flag of Morocco 🇲🇦 Flag Download">
              <a:extLst>
                <a:ext uri="{FF2B5EF4-FFF2-40B4-BE49-F238E27FC236}">
                  <a16:creationId xmlns:a16="http://schemas.microsoft.com/office/drawing/2014/main" id="{9228A2B9-44A0-BE79-613A-9E17EFAB9E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65" y="5243547"/>
              <a:ext cx="687594" cy="68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22B15DA-E9EF-2369-76AB-AAE80291A009}"/>
                </a:ext>
              </a:extLst>
            </p:cNvPr>
            <p:cNvSpPr txBox="1"/>
            <p:nvPr/>
          </p:nvSpPr>
          <p:spPr>
            <a:xfrm>
              <a:off x="1603955" y="5431446"/>
              <a:ext cx="1834317" cy="282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MOROCCO</a:t>
              </a:r>
            </a:p>
          </p:txBody>
        </p:sp>
      </p:grpSp>
      <p:pic>
        <p:nvPicPr>
          <p:cNvPr id="37" name="Picture 36" descr="A map of africa with different flags&#10;&#10;Description automatically generated">
            <a:extLst>
              <a:ext uri="{FF2B5EF4-FFF2-40B4-BE49-F238E27FC236}">
                <a16:creationId xmlns:a16="http://schemas.microsoft.com/office/drawing/2014/main" id="{32214817-0F07-47EA-B4D0-9EC707A630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00" y="1143665"/>
            <a:ext cx="6540947" cy="5558065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401296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76212-91D4-42E4-8403-B9EC1A2E3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14" y="-105305"/>
            <a:ext cx="10716266" cy="1499616"/>
          </a:xfrm>
        </p:spPr>
        <p:txBody>
          <a:bodyPr/>
          <a:lstStyle/>
          <a:p>
            <a:r>
              <a:rPr lang="en-US" sz="4800" dirty="0">
                <a:solidFill>
                  <a:srgbClr val="3399FF"/>
                </a:solidFill>
              </a:rPr>
              <a:t>UN-GGIM</a:t>
            </a:r>
            <a:r>
              <a:rPr lang="en-US" sz="4800" dirty="0">
                <a:solidFill>
                  <a:srgbClr val="FF6600"/>
                </a:solidFill>
              </a:rPr>
              <a:t>:</a:t>
            </a:r>
            <a:r>
              <a:rPr lang="en-US" sz="4800" dirty="0">
                <a:solidFill>
                  <a:srgbClr val="3399FF"/>
                </a:solidFill>
              </a:rPr>
              <a:t> </a:t>
            </a:r>
            <a:r>
              <a:rPr lang="en-US" sz="4800" dirty="0">
                <a:solidFill>
                  <a:schemeClr val="tx1"/>
                </a:solidFill>
              </a:rPr>
              <a:t>Africa</a:t>
            </a:r>
            <a:r>
              <a:rPr lang="en-US" sz="4800" dirty="0"/>
              <a:t> | </a:t>
            </a:r>
            <a:r>
              <a:rPr lang="en-US" dirty="0">
                <a:solidFill>
                  <a:srgbClr val="FF6600"/>
                </a:solidFill>
              </a:rPr>
              <a:t>The IGIF Journey …</a:t>
            </a:r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25" name="Rectangle 130">
            <a:extLst>
              <a:ext uri="{FF2B5EF4-FFF2-40B4-BE49-F238E27FC236}">
                <a16:creationId xmlns:a16="http://schemas.microsoft.com/office/drawing/2014/main" id="{637B8CF4-EA04-E1FC-1497-2C6820267356}"/>
              </a:ext>
            </a:extLst>
          </p:cNvPr>
          <p:cNvSpPr/>
          <p:nvPr/>
        </p:nvSpPr>
        <p:spPr>
          <a:xfrm>
            <a:off x="6891458" y="2277174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6" name="Round Same Side Corner Rectangle 11">
            <a:extLst>
              <a:ext uri="{FF2B5EF4-FFF2-40B4-BE49-F238E27FC236}">
                <a16:creationId xmlns:a16="http://schemas.microsoft.com/office/drawing/2014/main" id="{B98E768C-0103-BFE4-3A5E-5F79FD0BFF6B}"/>
              </a:ext>
            </a:extLst>
          </p:cNvPr>
          <p:cNvSpPr>
            <a:spLocks noChangeAspect="1"/>
          </p:cNvSpPr>
          <p:nvPr/>
        </p:nvSpPr>
        <p:spPr>
          <a:xfrm rot="9900000">
            <a:off x="8583334" y="544579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6DBD9E5-E84E-0B25-757B-A42173D0A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336571"/>
              </p:ext>
            </p:extLst>
          </p:nvPr>
        </p:nvGraphicFramePr>
        <p:xfrm>
          <a:off x="782320" y="1030365"/>
          <a:ext cx="10416691" cy="548297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97379">
                  <a:extLst>
                    <a:ext uri="{9D8B030D-6E8A-4147-A177-3AD203B41FA5}">
                      <a16:colId xmlns:a16="http://schemas.microsoft.com/office/drawing/2014/main" val="3852532111"/>
                    </a:ext>
                  </a:extLst>
                </a:gridCol>
                <a:gridCol w="2674597">
                  <a:extLst>
                    <a:ext uri="{9D8B030D-6E8A-4147-A177-3AD203B41FA5}">
                      <a16:colId xmlns:a16="http://schemas.microsoft.com/office/drawing/2014/main" val="1865463487"/>
                    </a:ext>
                  </a:extLst>
                </a:gridCol>
                <a:gridCol w="6144715">
                  <a:extLst>
                    <a:ext uri="{9D8B030D-6E8A-4147-A177-3AD203B41FA5}">
                      <a16:colId xmlns:a16="http://schemas.microsoft.com/office/drawing/2014/main" val="1526093757"/>
                    </a:ext>
                  </a:extLst>
                </a:gridCol>
              </a:tblGrid>
              <a:tr h="401946">
                <a:tc>
                  <a:txBody>
                    <a:bodyPr/>
                    <a:lstStyle/>
                    <a:p>
                      <a:r>
                        <a:rPr lang="en-ZA" sz="1700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700" dirty="0"/>
                        <a:t>Model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700" dirty="0"/>
                        <a:t>Status of the CLAP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365689"/>
                  </a:ext>
                </a:extLst>
              </a:tr>
              <a:tr h="472853">
                <a:tc>
                  <a:txBody>
                    <a:bodyPr/>
                    <a:lstStyle/>
                    <a:p>
                      <a:r>
                        <a:rPr lang="en-ZA" sz="1700" dirty="0"/>
                        <a:t>Burkina Faso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700" dirty="0"/>
                        <a:t>Development Account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700" dirty="0"/>
                        <a:t>Complete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839198"/>
                  </a:ext>
                </a:extLst>
              </a:tr>
              <a:tr h="450378">
                <a:tc>
                  <a:txBody>
                    <a:bodyPr/>
                    <a:lstStyle/>
                    <a:p>
                      <a:r>
                        <a:rPr lang="en-ZA" sz="1700" dirty="0"/>
                        <a:t>Cameroon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700" dirty="0"/>
                        <a:t>UNGGIM 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700" dirty="0"/>
                        <a:t>Good progress, last stages but delayed due to extensive consultation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327796"/>
                  </a:ext>
                </a:extLst>
              </a:tr>
              <a:tr h="401946">
                <a:tc>
                  <a:txBody>
                    <a:bodyPr/>
                    <a:lstStyle/>
                    <a:p>
                      <a:r>
                        <a:rPr lang="en-ZA" sz="1700" dirty="0"/>
                        <a:t>Ethiopia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700" dirty="0"/>
                        <a:t>Development Account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700" dirty="0"/>
                        <a:t>Completed in Dec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364163"/>
                  </a:ext>
                </a:extLst>
              </a:tr>
              <a:tr h="433705">
                <a:tc>
                  <a:txBody>
                    <a:bodyPr/>
                    <a:lstStyle/>
                    <a:p>
                      <a:r>
                        <a:rPr lang="en-ZA" sz="1700" dirty="0"/>
                        <a:t>Eswatini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700" dirty="0"/>
                        <a:t>UNGGIM 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700" dirty="0"/>
                        <a:t>Good progress, last stages but delayed due to other work pressures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193710"/>
                  </a:ext>
                </a:extLst>
              </a:tr>
              <a:tr h="401946">
                <a:tc>
                  <a:txBody>
                    <a:bodyPr/>
                    <a:lstStyle/>
                    <a:p>
                      <a:r>
                        <a:rPr lang="en-ZA" sz="1700" dirty="0"/>
                        <a:t>Morocco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700" dirty="0"/>
                        <a:t>To be confirmed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700" dirty="0"/>
                        <a:t>Not started, awaiting authorisation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262514"/>
                  </a:ext>
                </a:extLst>
              </a:tr>
              <a:tr h="629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700" dirty="0"/>
                        <a:t>Mozambique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700" dirty="0"/>
                        <a:t>Development Account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700" dirty="0"/>
                        <a:t>Made good progress with CLAP. Consultation with Statistics Office underway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559079"/>
                  </a:ext>
                </a:extLst>
              </a:tr>
              <a:tr h="618303">
                <a:tc>
                  <a:txBody>
                    <a:bodyPr/>
                    <a:lstStyle/>
                    <a:p>
                      <a:r>
                        <a:rPr lang="en-ZA" sz="1700" dirty="0"/>
                        <a:t>Rwanda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700" dirty="0"/>
                        <a:t>UNGGIM 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700" dirty="0"/>
                        <a:t>Process started, consultation workshop held but lost communication with the coordinating office.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43638"/>
                  </a:ext>
                </a:extLst>
              </a:tr>
              <a:tr h="852660">
                <a:tc>
                  <a:txBody>
                    <a:bodyPr/>
                    <a:lstStyle/>
                    <a:p>
                      <a:r>
                        <a:rPr lang="en-ZA" sz="1700" dirty="0"/>
                        <a:t>South 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700" dirty="0"/>
                        <a:t>Hybrid (Outsourced but following the UN-GGIM Approach)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700" dirty="0"/>
                        <a:t>Process started but approach changed to prioritised the SA-GIM strategy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261176"/>
                  </a:ext>
                </a:extLst>
              </a:tr>
              <a:tr h="401946">
                <a:tc>
                  <a:txBody>
                    <a:bodyPr/>
                    <a:lstStyle/>
                    <a:p>
                      <a:r>
                        <a:rPr lang="en-ZA" sz="1700" dirty="0"/>
                        <a:t>Senegal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700" dirty="0"/>
                        <a:t>Development Account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700" dirty="0"/>
                        <a:t>Lead by a consultant and progress not known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012397"/>
                  </a:ext>
                </a:extLst>
              </a:tr>
              <a:tr h="401946">
                <a:tc>
                  <a:txBody>
                    <a:bodyPr/>
                    <a:lstStyle/>
                    <a:p>
                      <a:r>
                        <a:rPr lang="en-ZA" sz="1700" dirty="0"/>
                        <a:t>Tunisia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700" dirty="0"/>
                        <a:t>To be confirmed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700" dirty="0"/>
                        <a:t>Not started, two organisations involved in leading this work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703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0353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A9B82AF11BF543B627E48F61248C3D" ma:contentTypeVersion="8" ma:contentTypeDescription="Create a new document." ma:contentTypeScope="" ma:versionID="d11b73b58914afce42087f8545dce865">
  <xsd:schema xmlns:xsd="http://www.w3.org/2001/XMLSchema" xmlns:xs="http://www.w3.org/2001/XMLSchema" xmlns:p="http://schemas.microsoft.com/office/2006/metadata/properties" xmlns:ns3="95e5e678-43ad-40d1-ac60-f89d2cdf5b98" targetNamespace="http://schemas.microsoft.com/office/2006/metadata/properties" ma:root="true" ma:fieldsID="cd792c882f487506d3ef56c3f4871c3a" ns3:_="">
    <xsd:import namespace="95e5e678-43ad-40d1-ac60-f89d2cdf5b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5e678-43ad-40d1-ac60-f89d2cdf5b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E8C6F1-209E-4315-9442-F5ADF7D6BA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e5e678-43ad-40d1-ac60-f89d2cdf5b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0788BE-D34B-4DF5-86A6-F85B3625F6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E2CC4E-C0F3-489A-92E8-200182C8518D}">
  <ds:schemaRefs>
    <ds:schemaRef ds:uri="http://schemas.microsoft.com/office/2006/metadata/properties"/>
    <ds:schemaRef ds:uri="95e5e678-43ad-40d1-ac60-f89d2cdf5b98"/>
    <ds:schemaRef ds:uri="http://schemas.microsoft.com/office/infopath/2007/PartnerControls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6372</TotalTime>
  <Words>1450</Words>
  <Application>Microsoft Office PowerPoint</Application>
  <PresentationFormat>Widescreen</PresentationFormat>
  <Paragraphs>362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Trebuchet MS</vt:lpstr>
      <vt:lpstr>Tw Cen MT</vt:lpstr>
      <vt:lpstr>Tw Cen MT Condensed</vt:lpstr>
      <vt:lpstr>Wingdings</vt:lpstr>
      <vt:lpstr>Wingdings 2</vt:lpstr>
      <vt:lpstr>Wingdings 3</vt:lpstr>
      <vt:lpstr>Integral</vt:lpstr>
      <vt:lpstr>UN-GGIM: Africa | Activities Report</vt:lpstr>
      <vt:lpstr>UN-GGIM: Africa | Where we Come From</vt:lpstr>
      <vt:lpstr>UN-GGIM: Africa | The Journey So far…</vt:lpstr>
      <vt:lpstr>UN-GGIM: Africa | Governance &amp; Institutions</vt:lpstr>
      <vt:lpstr>UN-GGIM: Africa | Governance &amp; Frameworks</vt:lpstr>
      <vt:lpstr>UN-GGIM: Africa | Focus AReas</vt:lpstr>
      <vt:lpstr>UN-GGIM: Africa | Activities Carried out</vt:lpstr>
      <vt:lpstr>UN-GGIM: Africa | SDG DATA ALLIANCE COUNTRIES…</vt:lpstr>
      <vt:lpstr>UN-GGIM: Africa | The IGIF Journey …</vt:lpstr>
      <vt:lpstr>UN-GGIM: Africa | NEXUS Issues &amp; Challenges</vt:lpstr>
      <vt:lpstr>UN-GGIM: Africa | Perspective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Function and Programme 2019</dc:title>
  <dc:creator>Khanh Ha Tran</dc:creator>
  <cp:lastModifiedBy>Concept AV Cape Town</cp:lastModifiedBy>
  <cp:revision>209</cp:revision>
  <dcterms:created xsi:type="dcterms:W3CDTF">2019-04-08T12:49:04Z</dcterms:created>
  <dcterms:modified xsi:type="dcterms:W3CDTF">2023-08-16T12:01:45Z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0x010100F6A9B82AF11BF543B627E48F61248C3D</vt:lpwstr>
  </property>
</Properties>
</file>