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8" r:id="rId2"/>
    <p:sldId id="369" r:id="rId3"/>
    <p:sldId id="352" r:id="rId4"/>
    <p:sldId id="364" r:id="rId5"/>
    <p:sldId id="366" r:id="rId6"/>
    <p:sldId id="373" r:id="rId7"/>
    <p:sldId id="266" r:id="rId8"/>
    <p:sldId id="363" r:id="rId9"/>
    <p:sldId id="351" r:id="rId10"/>
    <p:sldId id="342" r:id="rId11"/>
    <p:sldId id="328" r:id="rId12"/>
    <p:sldId id="375" r:id="rId13"/>
    <p:sldId id="374" r:id="rId14"/>
    <p:sldId id="362" r:id="rId15"/>
    <p:sldId id="365" r:id="rId16"/>
    <p:sldId id="356" r:id="rId17"/>
    <p:sldId id="371" r:id="rId18"/>
    <p:sldId id="370" r:id="rId19"/>
    <p:sldId id="316" r:id="rId20"/>
    <p:sldId id="372" r:id="rId2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oulaye BELEM" initials="AB" lastIdx="11" clrIdx="0">
    <p:extLst>
      <p:ext uri="{19B8F6BF-5375-455C-9EA6-DF929625EA0E}">
        <p15:presenceInfo xmlns:p15="http://schemas.microsoft.com/office/powerpoint/2012/main" userId="38e917e4c4fa69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8205" autoAdjust="0"/>
  </p:normalViewPr>
  <p:slideViewPr>
    <p:cSldViewPr snapToGrid="0" showGuides="1">
      <p:cViewPr varScale="1">
        <p:scale>
          <a:sx n="77" d="100"/>
          <a:sy n="77" d="100"/>
        </p:scale>
        <p:origin x="917" y="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AE762252-0A22-4F9A-AE31-8518E4D18889}" type="datetimeFigureOut">
              <a:rPr lang="en-US" smtClean="0"/>
              <a:pPr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9DDA16A-54D7-4574-BC73-41858BB5D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38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0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69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A4B1F-873B-40DC-A9F6-D0DA8EEA902B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1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A4B1F-873B-40DC-A9F6-D0DA8EEA902B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743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05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12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6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3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3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DA16A-54D7-4574-BC73-41858BB5DD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143" y="4096890"/>
            <a:ext cx="7383332" cy="108829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0823" y="620713"/>
            <a:ext cx="9144000" cy="13811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598961" y="5413528"/>
            <a:ext cx="1217187" cy="1246392"/>
            <a:chOff x="10598961" y="5413528"/>
            <a:chExt cx="1217187" cy="12463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0" name="TextBox 9"/>
            <p:cNvSpPr txBox="1"/>
            <p:nvPr userDrawn="1"/>
          </p:nvSpPr>
          <p:spPr>
            <a:xfrm>
              <a:off x="10611714" y="6352143"/>
              <a:ext cx="1204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AFRIGIST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3"/>
            <a:stretch/>
          </p:blipFill>
          <p:spPr>
            <a:xfrm>
              <a:off x="10598961" y="5413528"/>
              <a:ext cx="1140310" cy="93861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177" y="0"/>
            <a:ext cx="6995713" cy="665992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504157" y="6554008"/>
            <a:ext cx="225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www.afrigisrt.org</a:t>
            </a:r>
          </a:p>
        </p:txBody>
      </p:sp>
    </p:spTree>
    <p:extLst>
      <p:ext uri="{BB962C8B-B14F-4D97-AF65-F5344CB8AC3E}">
        <p14:creationId xmlns:p14="http://schemas.microsoft.com/office/powerpoint/2010/main" val="10633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374" y="174554"/>
            <a:ext cx="9772426" cy="121097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1374" y="1599214"/>
            <a:ext cx="9772426" cy="4688567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2654122" y="2654124"/>
            <a:ext cx="6858000" cy="1549753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182095" y="174554"/>
            <a:ext cx="1217187" cy="1246392"/>
            <a:chOff x="10598961" y="5413528"/>
            <a:chExt cx="1217187" cy="124639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9" name="TextBox 8"/>
            <p:cNvSpPr txBox="1"/>
            <p:nvPr userDrawn="1"/>
          </p:nvSpPr>
          <p:spPr>
            <a:xfrm>
              <a:off x="10611714" y="6352143"/>
              <a:ext cx="12044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AFRIGIST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3"/>
            <a:stretch/>
          </p:blipFill>
          <p:spPr>
            <a:xfrm>
              <a:off x="10598961" y="5413528"/>
              <a:ext cx="1140310" cy="938615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55" b="12573"/>
          <a:stretch/>
        </p:blipFill>
        <p:spPr>
          <a:xfrm>
            <a:off x="1" y="4163410"/>
            <a:ext cx="854627" cy="3114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8061358" y="3486920"/>
            <a:ext cx="3948547" cy="3338086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04800" y="1385531"/>
            <a:ext cx="7135091" cy="21368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82095" y="6596391"/>
            <a:ext cx="2255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www.afrigisrt.org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17D065-47D5-E977-0E70-3F6A25C252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78085" y="6369765"/>
            <a:ext cx="550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FF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92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9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4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8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5858" y="6356350"/>
            <a:ext cx="550604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4A076-2147-429D-A4A1-39AA0CE573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242FA8-1A10-C308-34A7-7CD2D753E194}"/>
              </a:ext>
            </a:extLst>
          </p:cNvPr>
          <p:cNvSpPr txBox="1"/>
          <p:nvPr userDrawn="1"/>
        </p:nvSpPr>
        <p:spPr>
          <a:xfrm>
            <a:off x="2007705" y="6382921"/>
            <a:ext cx="8920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9th Session of the UN-GGIM: Africa: 14 – 18 August 2023, Cape Town, South Africa </a:t>
            </a:r>
            <a:r>
              <a:rPr lang="en-US" sz="1600" b="1" i="1" dirty="0">
                <a:solidFill>
                  <a:schemeClr val="tx1"/>
                </a:solidFill>
                <a:latin typeface="Abadi" panose="020B0604020104020204" pitchFamily="34" charset="0"/>
              </a:rPr>
              <a:t>[ECA/GGIM-A/9/2]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2AEFBC-06DE-DE20-A7C7-C239211BCC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814" y="115854"/>
            <a:ext cx="1482595" cy="12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@afrigis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afrigist.org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lazarusojigi@afrigist.org" TargetMode="External"/><Relationship Id="rId2" Type="http://schemas.openxmlformats.org/officeDocument/2006/relationships/hyperlink" Target="mailto:ed@afrigist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F2B2C57-0DEF-F698-6998-238FB41CAC9B}"/>
              </a:ext>
            </a:extLst>
          </p:cNvPr>
          <p:cNvSpPr txBox="1"/>
          <p:nvPr/>
        </p:nvSpPr>
        <p:spPr>
          <a:xfrm>
            <a:off x="1771761" y="772250"/>
            <a:ext cx="876885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STATUS OF CAPACITY BUILDING  ACTIVITIES IN AFRIGIST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595E8-1D4F-BB68-F315-9E2DDC68717C}"/>
              </a:ext>
            </a:extLst>
          </p:cNvPr>
          <p:cNvGrpSpPr/>
          <p:nvPr/>
        </p:nvGrpSpPr>
        <p:grpSpPr>
          <a:xfrm>
            <a:off x="1607765" y="2210073"/>
            <a:ext cx="9236133" cy="4230952"/>
            <a:chOff x="1408983" y="2220012"/>
            <a:chExt cx="9236133" cy="4230952"/>
          </a:xfrm>
        </p:grpSpPr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AEB99E70-0FFE-C866-F8B7-90A87DF5A13A}"/>
                </a:ext>
              </a:extLst>
            </p:cNvPr>
            <p:cNvSpPr txBox="1">
              <a:spLocks/>
            </p:cNvSpPr>
            <p:nvPr/>
          </p:nvSpPr>
          <p:spPr>
            <a:xfrm>
              <a:off x="1408983" y="2220012"/>
              <a:ext cx="9236133" cy="284563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Prof. Lazarus Mustapha OJIGI</a:t>
              </a:r>
            </a:p>
            <a:p>
              <a:pPr algn="ctr">
                <a:lnSpc>
                  <a:spcPct val="10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Executive Director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AFRICAN REGIONAL INSTITUTE FOR GEOSPATIAL INFORMATION SCIENCE AND TECHNOLOGY (AFRIGIST)</a:t>
              </a:r>
            </a:p>
            <a:p>
              <a:pPr algn="ctr">
                <a:lnSpc>
                  <a:spcPct val="100000"/>
                </a:lnSpc>
              </a:pPr>
              <a:r>
                <a:rPr lang="en-US" sz="24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 the Auspices of United Nations Economic Commission for Africa</a:t>
              </a:r>
              <a:r>
                <a:rPr lang="en-US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)</a:t>
              </a:r>
              <a:br>
                <a:rPr lang="en-US" sz="1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800" b="1" dirty="0">
                  <a:latin typeface="Arial" pitchFamily="34" charset="0"/>
                  <a:cs typeface="Arial" pitchFamily="34" charset="0"/>
                </a:rPr>
                <a:t>Off Road 1, PMB 5545, Obafemi Awolowo University (OAU) Campus, Ile-Ife, Nigeria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1" dirty="0">
                  <a:latin typeface="Arial" pitchFamily="34" charset="0"/>
                  <a:cs typeface="Arial" pitchFamily="34" charset="0"/>
                </a:rPr>
                <a:t>E-mail: </a:t>
              </a:r>
              <a:r>
                <a:rPr lang="en-US" sz="1800" b="1" dirty="0">
                  <a:latin typeface="Arial" pitchFamily="34" charset="0"/>
                  <a:cs typeface="Arial" pitchFamily="34" charset="0"/>
                  <a:hlinkClick r:id="rId3"/>
                </a:rPr>
                <a:t>ed@afrigist.org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; Website: </a:t>
              </a:r>
              <a:r>
                <a:rPr lang="en-US" sz="1800" b="1" dirty="0">
                  <a:latin typeface="Arial" pitchFamily="34" charset="0"/>
                  <a:cs typeface="Arial" pitchFamily="34" charset="0"/>
                  <a:hlinkClick r:id="rId4"/>
                </a:rPr>
                <a:t>www.afrigist.org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C1B7A1-6E34-7E92-ACF6-E871329EF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0712" y="4924241"/>
              <a:ext cx="2035630" cy="15267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995" y="608902"/>
            <a:ext cx="4108560" cy="71034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366FF"/>
                </a:solidFill>
                <a:latin typeface="+mn-lt"/>
              </a:rPr>
              <a:t>Major 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1640" y="1561105"/>
            <a:ext cx="9823026" cy="475756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CAMES Accreditation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Collaboration with Universities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Participation in Global Initiatives and Programmes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African wide Institute with support from Governments of Member States and UNECA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Bilingual Institute (English &amp; French)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Availability of Expertise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Adequate Training Facilities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SDI Country Support Capabilities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473" y="181970"/>
            <a:ext cx="5228837" cy="644292"/>
          </a:xfrm>
        </p:spPr>
        <p:txBody>
          <a:bodyPr>
            <a:normAutofit fontScale="9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40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Academic Programmes </a:t>
            </a:r>
          </a:p>
        </p:txBody>
      </p:sp>
      <p:pic>
        <p:nvPicPr>
          <p:cNvPr id="10" name="Picture 2" descr="SL371401">
            <a:extLst>
              <a:ext uri="{FF2B5EF4-FFF2-40B4-BE49-F238E27FC236}">
                <a16:creationId xmlns:a16="http://schemas.microsoft.com/office/drawing/2014/main" id="{5D866E98-3E5F-902A-EF1F-4FD0918D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39796"/>
            <a:ext cx="1538773" cy="11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E9E06-C08B-CCE3-25C0-2A86C6918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1964"/>
            <a:ext cx="1538774" cy="1099208"/>
          </a:xfrm>
          <a:prstGeom prst="rect">
            <a:avLst/>
          </a:prstGeom>
        </p:spPr>
      </p:pic>
      <p:pic>
        <p:nvPicPr>
          <p:cNvPr id="13" name="Picture 8" descr="C:\Users\boluji\Documents\ctcMultiplyincreases\ondoletter-osmp08\akurefieldwork\IM000840.JPG">
            <a:extLst>
              <a:ext uri="{FF2B5EF4-FFF2-40B4-BE49-F238E27FC236}">
                <a16:creationId xmlns:a16="http://schemas.microsoft.com/office/drawing/2014/main" id="{13FA7929-19A9-F5B4-DA15-752169A3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17176"/>
            <a:ext cx="1538773" cy="11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413118B-754E-CE06-AF71-854D2C689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7440"/>
              </p:ext>
            </p:extLst>
          </p:nvPr>
        </p:nvGraphicFramePr>
        <p:xfrm>
          <a:off x="1538771" y="826262"/>
          <a:ext cx="10502485" cy="5935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32">
                  <a:extLst>
                    <a:ext uri="{9D8B030D-6E8A-4147-A177-3AD203B41FA5}">
                      <a16:colId xmlns:a16="http://schemas.microsoft.com/office/drawing/2014/main" val="3085787214"/>
                    </a:ext>
                  </a:extLst>
                </a:gridCol>
                <a:gridCol w="1687533">
                  <a:extLst>
                    <a:ext uri="{9D8B030D-6E8A-4147-A177-3AD203B41FA5}">
                      <a16:colId xmlns:a16="http://schemas.microsoft.com/office/drawing/2014/main" val="37527969"/>
                    </a:ext>
                  </a:extLst>
                </a:gridCol>
                <a:gridCol w="5278278">
                  <a:extLst>
                    <a:ext uri="{9D8B030D-6E8A-4147-A177-3AD203B41FA5}">
                      <a16:colId xmlns:a16="http://schemas.microsoft.com/office/drawing/2014/main" val="1995183070"/>
                    </a:ext>
                  </a:extLst>
                </a:gridCol>
                <a:gridCol w="1820970">
                  <a:extLst>
                    <a:ext uri="{9D8B030D-6E8A-4147-A177-3AD203B41FA5}">
                      <a16:colId xmlns:a16="http://schemas.microsoft.com/office/drawing/2014/main" val="2189160201"/>
                    </a:ext>
                  </a:extLst>
                </a:gridCol>
                <a:gridCol w="1134672">
                  <a:extLst>
                    <a:ext uri="{9D8B030D-6E8A-4147-A177-3AD203B41FA5}">
                      <a16:colId xmlns:a16="http://schemas.microsoft.com/office/drawing/2014/main" val="1513749878"/>
                    </a:ext>
                  </a:extLst>
                </a:gridCol>
              </a:tblGrid>
              <a:tr h="1007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S/n.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Programme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Title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In Collaboration with: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Duration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48746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Technologist Diploma (TD)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Production and Management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 and 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Arial Narrow" panose="020B0606020202030204" pitchFamily="34" charset="0"/>
                        </a:rPr>
                        <a:t>18 months</a:t>
                      </a:r>
                      <a:endParaRPr lang="en-US" sz="200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2874738298"/>
                  </a:ext>
                </a:extLst>
              </a:tr>
              <a:tr h="64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 Narrow" panose="020B0606020202030204" pitchFamily="34" charset="0"/>
                        </a:rPr>
                        <a:t>Postgraduate Diploma (PGD)</a:t>
                      </a:r>
                      <a:endParaRPr lang="en-US" sz="200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Production and Management [Specialisation: Remote Sensing, Photogrammetry, Geographic Information Science]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 and 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200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12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918448910"/>
                  </a:ext>
                </a:extLst>
              </a:tr>
              <a:tr h="6436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Professional Masters (PM)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Production and Management, [Specialization: Remote Sensing, Photogrammetry, Geographic Information Systems]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 and 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12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3719471244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Professional Masters (PM)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Science and Land Administration (French and English)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12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3150349405"/>
                  </a:ext>
                </a:extLst>
              </a:tr>
              <a:tr h="2534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Master of Science(M.Sc.)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Production and Management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 and 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None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24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3317513895"/>
                  </a:ext>
                </a:extLst>
              </a:tr>
              <a:tr h="38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Masters (MGIT)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Geo-information Technology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Arial Narrow" panose="020B0606020202030204" pitchFamily="34" charset="0"/>
                        </a:rPr>
                        <a:t>Federal University of Technology Akure, Nigeria </a:t>
                      </a:r>
                      <a:endParaRPr lang="en-US" sz="1800" b="1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24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1622511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5484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959" y="552239"/>
            <a:ext cx="6850658" cy="644292"/>
          </a:xfrm>
        </p:spPr>
        <p:txBody>
          <a:bodyPr>
            <a:normAutofit fontScale="9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40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Academic Programmes </a:t>
            </a:r>
            <a:r>
              <a:rPr lang="en-GB" sz="4000" b="1" i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(cont..) </a:t>
            </a:r>
          </a:p>
        </p:txBody>
      </p:sp>
      <p:pic>
        <p:nvPicPr>
          <p:cNvPr id="10" name="Picture 2" descr="SL371401">
            <a:extLst>
              <a:ext uri="{FF2B5EF4-FFF2-40B4-BE49-F238E27FC236}">
                <a16:creationId xmlns:a16="http://schemas.microsoft.com/office/drawing/2014/main" id="{5D866E98-3E5F-902A-EF1F-4FD0918D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39796"/>
            <a:ext cx="1538773" cy="11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E9E06-C08B-CCE3-25C0-2A86C6918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1964"/>
            <a:ext cx="1538774" cy="1099208"/>
          </a:xfrm>
          <a:prstGeom prst="rect">
            <a:avLst/>
          </a:prstGeom>
        </p:spPr>
      </p:pic>
      <p:pic>
        <p:nvPicPr>
          <p:cNvPr id="13" name="Picture 8" descr="C:\Users\boluji\Documents\ctcMultiplyincreases\ondoletter-osmp08\akurefieldwork\IM000840.JPG">
            <a:extLst>
              <a:ext uri="{FF2B5EF4-FFF2-40B4-BE49-F238E27FC236}">
                <a16:creationId xmlns:a16="http://schemas.microsoft.com/office/drawing/2014/main" id="{13FA7929-19A9-F5B4-DA15-752169A3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17176"/>
            <a:ext cx="1538773" cy="11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7B60D0A-1307-9DA0-EFC8-7820A9EB53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555241"/>
              </p:ext>
            </p:extLst>
          </p:nvPr>
        </p:nvGraphicFramePr>
        <p:xfrm>
          <a:off x="1538772" y="1398041"/>
          <a:ext cx="10395552" cy="4849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8809">
                  <a:extLst>
                    <a:ext uri="{9D8B030D-6E8A-4147-A177-3AD203B41FA5}">
                      <a16:colId xmlns:a16="http://schemas.microsoft.com/office/drawing/2014/main" val="1346315767"/>
                    </a:ext>
                  </a:extLst>
                </a:gridCol>
                <a:gridCol w="1673589">
                  <a:extLst>
                    <a:ext uri="{9D8B030D-6E8A-4147-A177-3AD203B41FA5}">
                      <a16:colId xmlns:a16="http://schemas.microsoft.com/office/drawing/2014/main" val="2487546487"/>
                    </a:ext>
                  </a:extLst>
                </a:gridCol>
                <a:gridCol w="4475009">
                  <a:extLst>
                    <a:ext uri="{9D8B030D-6E8A-4147-A177-3AD203B41FA5}">
                      <a16:colId xmlns:a16="http://schemas.microsoft.com/office/drawing/2014/main" val="3434235474"/>
                    </a:ext>
                  </a:extLst>
                </a:gridCol>
                <a:gridCol w="2258421">
                  <a:extLst>
                    <a:ext uri="{9D8B030D-6E8A-4147-A177-3AD203B41FA5}">
                      <a16:colId xmlns:a16="http://schemas.microsoft.com/office/drawing/2014/main" val="286336491"/>
                    </a:ext>
                  </a:extLst>
                </a:gridCol>
                <a:gridCol w="1309724">
                  <a:extLst>
                    <a:ext uri="{9D8B030D-6E8A-4147-A177-3AD203B41FA5}">
                      <a16:colId xmlns:a16="http://schemas.microsoft.com/office/drawing/2014/main" val="1357197693"/>
                    </a:ext>
                  </a:extLst>
                </a:gridCol>
              </a:tblGrid>
              <a:tr h="3835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S/no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Title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In Collaboration with: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Duration</a:t>
                      </a:r>
                      <a:endParaRPr lang="en-US" sz="2000" b="1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013789"/>
                  </a:ext>
                </a:extLst>
              </a:tr>
              <a:tr h="38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Master of Science (M.Sc.)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Geo-information Science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Arial Narrow" panose="020B0606020202030204" pitchFamily="34" charset="0"/>
                        </a:rPr>
                        <a:t>University of Abomey Calavi, Benin Republic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24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240851429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Masters of Science (M Sc.)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Production and Management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00" dirty="0">
                          <a:effectLst/>
                          <a:latin typeface="Arial Narrow" panose="020B0606020202030204" pitchFamily="34" charset="0"/>
                        </a:rPr>
                        <a:t>Obafemi Awolowo University (OAU), Ile-Ife, Nigeria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24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3254426975"/>
                  </a:ext>
                </a:extLst>
              </a:tr>
              <a:tr h="3844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Masters of Science (M Sc.)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Science and Land Administration </a:t>
                      </a:r>
                      <a:r>
                        <a:rPr lang="en-US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kern="100" dirty="0">
                          <a:effectLst/>
                          <a:latin typeface="Arial Narrow" panose="020B0606020202030204" pitchFamily="34" charset="0"/>
                        </a:rPr>
                        <a:t>Obafemi Awolowo University (OAU), Ile-Ife, Nigeria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 Narrow" panose="020B0606020202030204" pitchFamily="34" charset="0"/>
                        </a:rPr>
                        <a:t>24 months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630044955"/>
                  </a:ext>
                </a:extLst>
              </a:tr>
              <a:tr h="3835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en-US" sz="2000" kern="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>
                          <a:effectLst/>
                          <a:latin typeface="Arial Narrow" panose="020B0606020202030204" pitchFamily="34" charset="0"/>
                        </a:rPr>
                        <a:t>PhD </a:t>
                      </a:r>
                      <a:endParaRPr lang="en-US" sz="2000" kern="1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Geospatial Information Science and Technology, and Sustainable Development </a:t>
                      </a:r>
                      <a:r>
                        <a:rPr lang="en-GB" sz="2000" b="1" kern="1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(French and English)</a:t>
                      </a:r>
                      <a:endParaRPr lang="en-US" sz="2000" b="1" kern="1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  <a:latin typeface="Arial Narrow" panose="020B0606020202030204" pitchFamily="34" charset="0"/>
                        </a:rPr>
                        <a:t>University of Abomey Calavi, Benin Republic</a:t>
                      </a:r>
                      <a:endParaRPr lang="en-US" sz="2000" b="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kern="100" dirty="0">
                          <a:effectLst/>
                          <a:latin typeface="Arial Narrow" panose="020B0606020202030204" pitchFamily="34" charset="0"/>
                        </a:rPr>
                        <a:t>3 – 4 years</a:t>
                      </a:r>
                      <a:endParaRPr lang="en-US" sz="2000" kern="1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2" marR="49722" marT="0" marB="0"/>
                </a:tc>
                <a:extLst>
                  <a:ext uri="{0D108BD9-81ED-4DB2-BD59-A6C34878D82A}">
                    <a16:rowId xmlns:a16="http://schemas.microsoft.com/office/drawing/2014/main" val="28112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95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L371401">
            <a:extLst>
              <a:ext uri="{FF2B5EF4-FFF2-40B4-BE49-F238E27FC236}">
                <a16:creationId xmlns:a16="http://schemas.microsoft.com/office/drawing/2014/main" id="{5D866E98-3E5F-902A-EF1F-4FD0918D2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439796"/>
            <a:ext cx="1538773" cy="115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4E9E06-C08B-CCE3-25C0-2A86C6918E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41964"/>
            <a:ext cx="1538774" cy="1099208"/>
          </a:xfrm>
          <a:prstGeom prst="rect">
            <a:avLst/>
          </a:prstGeom>
        </p:spPr>
      </p:pic>
      <p:pic>
        <p:nvPicPr>
          <p:cNvPr id="13" name="Picture 8" descr="C:\Users\boluji\Documents\ctcMultiplyincreases\ondoletter-osmp08\akurefieldwork\IM000840.JPG">
            <a:extLst>
              <a:ext uri="{FF2B5EF4-FFF2-40B4-BE49-F238E27FC236}">
                <a16:creationId xmlns:a16="http://schemas.microsoft.com/office/drawing/2014/main" id="{13FA7929-19A9-F5B4-DA15-752169A36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17176"/>
            <a:ext cx="1538773" cy="115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DD2BD80-38D2-9D97-9261-6963A02ACAB5}"/>
              </a:ext>
            </a:extLst>
          </p:cNvPr>
          <p:cNvSpPr txBox="1">
            <a:spLocks/>
          </p:cNvSpPr>
          <p:nvPr/>
        </p:nvSpPr>
        <p:spPr>
          <a:xfrm>
            <a:off x="1635526" y="560190"/>
            <a:ext cx="7990522" cy="725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i="1" dirty="0">
                <a:solidFill>
                  <a:srgbClr val="C00000"/>
                </a:solidFill>
                <a:latin typeface="+mn-lt"/>
              </a:rPr>
              <a:t>Newly Proposed</a:t>
            </a:r>
            <a:r>
              <a:rPr lang="en-GB" sz="3600" b="1" i="1" dirty="0">
                <a:solidFill>
                  <a:srgbClr val="3366FF"/>
                </a:solidFill>
                <a:latin typeface="+mn-lt"/>
              </a:rPr>
              <a:t> Academic Programmes</a:t>
            </a:r>
            <a:endParaRPr lang="en-US" sz="3600" i="1" dirty="0">
              <a:solidFill>
                <a:srgbClr val="3366FF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A846EE6-0E87-6529-4D43-B54B2229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526" y="1893500"/>
            <a:ext cx="8189635" cy="19792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MSc/PhD in Geodetic Science </a:t>
            </a: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n-US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-US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MSc/PhD in Hydrography &amp; Marine Science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endParaRPr lang="en-US" sz="3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50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7707" y="614104"/>
            <a:ext cx="4386745" cy="644292"/>
          </a:xfrm>
        </p:spPr>
        <p:txBody>
          <a:bodyPr>
            <a:normAutofit fontScale="9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4000" b="1" i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Capacity Building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A43CBE-C567-84E7-0ACA-72E92BE25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912386"/>
              </p:ext>
            </p:extLst>
          </p:nvPr>
        </p:nvGraphicFramePr>
        <p:xfrm>
          <a:off x="1926653" y="1608863"/>
          <a:ext cx="9135599" cy="4940537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7497729">
                  <a:extLst>
                    <a:ext uri="{9D8B030D-6E8A-4147-A177-3AD203B41FA5}">
                      <a16:colId xmlns:a16="http://schemas.microsoft.com/office/drawing/2014/main" val="368167587"/>
                    </a:ext>
                  </a:extLst>
                </a:gridCol>
                <a:gridCol w="1637870">
                  <a:extLst>
                    <a:ext uri="{9D8B030D-6E8A-4147-A177-3AD203B41FA5}">
                      <a16:colId xmlns:a16="http://schemas.microsoft.com/office/drawing/2014/main" val="2786411621"/>
                    </a:ext>
                  </a:extLst>
                </a:gridCol>
              </a:tblGrid>
              <a:tr h="37369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Short-term Training Programmes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2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  <a:endParaRPr lang="en-US" sz="2400" b="1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438168"/>
                  </a:ext>
                </a:extLst>
              </a:tr>
              <a:tr h="475768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Global Navigation Satellite Systems and its applications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308383"/>
                  </a:ext>
                </a:extLst>
              </a:tr>
              <a:tr h="512250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of spatial positioning for Cadastral Management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08344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training in Digital Cartography Production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3728087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Fundamentals of GIS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329795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GIS and Disaster Management (GDM)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97158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Election Administration and Management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975879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in Border Management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5124357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Geo-Marketing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293378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Geoinformation and Good Governance (GGG)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837020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Image Processing and Analysis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8457481"/>
                  </a:ext>
                </a:extLst>
              </a:tr>
              <a:tr h="397647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Security, Defence and Peace-keeping</a:t>
                      </a:r>
                      <a:endParaRPr lang="en-US" sz="22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851" marR="63851" marT="8868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11863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3897CB8E-F945-3797-4BE9-55B756935E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" y="1848898"/>
            <a:ext cx="1507416" cy="100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E853D-0AE6-31AE-749F-93784934A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2695"/>
            <a:ext cx="1507414" cy="100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5" descr="SL371746">
            <a:extLst>
              <a:ext uri="{FF2B5EF4-FFF2-40B4-BE49-F238E27FC236}">
                <a16:creationId xmlns:a16="http://schemas.microsoft.com/office/drawing/2014/main" id="{F5DF0B77-6E1E-1FD6-D4CD-A01338A50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574" y="3176595"/>
            <a:ext cx="1284147" cy="193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17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352" y="590803"/>
            <a:ext cx="4099745" cy="644292"/>
          </a:xfrm>
        </p:spPr>
        <p:txBody>
          <a:bodyPr>
            <a:normAutofit fontScale="9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4000" b="1" i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Capacity Building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B20D2C-9294-6C0C-98A7-C8357D11A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6552"/>
              </p:ext>
            </p:extLst>
          </p:nvPr>
        </p:nvGraphicFramePr>
        <p:xfrm>
          <a:off x="1694622" y="1544745"/>
          <a:ext cx="10351604" cy="4668242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8865704">
                  <a:extLst>
                    <a:ext uri="{9D8B030D-6E8A-4147-A177-3AD203B41FA5}">
                      <a16:colId xmlns:a16="http://schemas.microsoft.com/office/drawing/2014/main" val="3196134089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314327123"/>
                    </a:ext>
                  </a:extLst>
                </a:gridCol>
              </a:tblGrid>
              <a:tr h="36601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Short-term Training Programmes</a:t>
                      </a:r>
                      <a:endParaRPr lang="en-US" sz="24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24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Duration</a:t>
                      </a:r>
                      <a:endParaRPr lang="en-US" sz="2400" b="1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827333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Remote Sensing and Digital Mapping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0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  </a:t>
                      </a: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0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weeks</a:t>
                      </a:r>
                      <a:endParaRPr lang="en-US" sz="20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99091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GIS, Distributed GI Systems and Web Mapping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774060824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Technology, Health Care and Epidemiology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666778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Technology and Coastal Environment Management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347374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of Geospatial Information Technology in Forest Resources Management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1708"/>
                  </a:ext>
                </a:extLst>
              </a:tr>
              <a:tr h="186553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Technology in Population Census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79652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Technology in Planning and Physical Development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762661"/>
                  </a:ext>
                </a:extLst>
              </a:tr>
              <a:tr h="344864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Geospatial Information Technology in Geology, Mining and Environmental Analysis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827318"/>
                  </a:ext>
                </a:extLst>
              </a:tr>
              <a:tr h="301813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Geo-Information and Communication Technology (Geo-ICT) in Land Administration </a:t>
                      </a:r>
                      <a:endParaRPr lang="en-US" sz="2000" kern="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075102"/>
                  </a:ext>
                </a:extLst>
              </a:tr>
              <a:tr h="40011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900" b="0" i="0" kern="1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Geospatial Data Science, </a:t>
                      </a:r>
                      <a:r>
                        <a:rPr lang="en-US" sz="1900" b="0" i="0" kern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AI Neural Network (AINN) &amp; Machine Learning (ML)</a:t>
                      </a:r>
                      <a:endParaRPr lang="en-US" sz="1900" b="0" i="0" kern="1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135" marR="64135" marT="88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7139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0498D8D-9976-5F50-815D-C1C759FEB3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" y="5365819"/>
            <a:ext cx="1482706" cy="10149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1C9B50-E6D9-7853-4877-EA9E5B8BEA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4113"/>
            <a:ext cx="1507415" cy="100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62D70B-3EE2-2AB6-B663-BBF6AC375C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9" t="7299" r="24480" b="33128"/>
          <a:stretch/>
        </p:blipFill>
        <p:spPr>
          <a:xfrm>
            <a:off x="8372" y="3529484"/>
            <a:ext cx="1539155" cy="110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88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CE0E-C5BB-45DA-9D51-7B6554CB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824" y="489822"/>
            <a:ext cx="6974422" cy="783975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SDI </a:t>
            </a:r>
            <a:r>
              <a:rPr lang="en-US" sz="3600" kern="100" dirty="0">
                <a:solidFill>
                  <a:srgbClr val="3366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Country </a:t>
            </a:r>
            <a:r>
              <a:rPr lang="en-GB" sz="36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Support Initiatives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F89B05-176B-7F35-3270-AB70156A2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7264" y="4300093"/>
            <a:ext cx="9102554" cy="1587046"/>
          </a:xfrm>
        </p:spPr>
        <p:txBody>
          <a:bodyPr/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SWOT Analysis of SDI in Nigeria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of SDI Datasets for Nigeria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Development of NGDI Country Action Plan for Nigeria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89F2DA-DF64-4E5C-8C42-E2A17A85EFEE}"/>
              </a:ext>
            </a:extLst>
          </p:cNvPr>
          <p:cNvSpPr txBox="1"/>
          <p:nvPr/>
        </p:nvSpPr>
        <p:spPr>
          <a:xfrm>
            <a:off x="1622824" y="1602382"/>
            <a:ext cx="10150076" cy="2546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Efforts have been made in recent years to advance the development of integrated SDI implementation in Nigeria. 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attempt to support the Mapping Agencies of AFRIGIST Member Countries (</a:t>
            </a:r>
            <a:r>
              <a:rPr lang="en-US" sz="24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the SDI Focal Points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Africa, the following  strategies were recently initiated towards advancing the development of NGDI in Nigeria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(See Figure 4)</a:t>
            </a:r>
            <a:endParaRPr lang="en-US" sz="24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2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CE0E-C5BB-45DA-9D51-7B6554CB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216" y="458321"/>
            <a:ext cx="7709712" cy="783975"/>
          </a:xfrm>
        </p:spPr>
        <p:txBody>
          <a:bodyPr>
            <a:normAutofit fontScale="9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i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SDI Country Support Initiatives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9DFB9A-8696-A52D-B518-C67D87CABACF}"/>
              </a:ext>
            </a:extLst>
          </p:cNvPr>
          <p:cNvGrpSpPr/>
          <p:nvPr/>
        </p:nvGrpSpPr>
        <p:grpSpPr>
          <a:xfrm>
            <a:off x="1970070" y="1698562"/>
            <a:ext cx="7752914" cy="2933185"/>
            <a:chOff x="1874833" y="2109361"/>
            <a:chExt cx="7752914" cy="2933185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7BF2C24B-D36A-1E70-80F4-7DD0BEF8C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1908" y="3228431"/>
              <a:ext cx="5632516" cy="426720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SDI Country Support Initiative (Feb - July, 2023)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C5788E42-B3D0-7599-DD5A-ED64E66EB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467" y="2109361"/>
              <a:ext cx="5021266" cy="78397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RECENT NGDI DEVELOPMENT STRATEGIES IN NIGERIA BY AFRIGIST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270E90D-74DA-F878-6F00-0468EDEBFA3B}"/>
                </a:ext>
              </a:extLst>
            </p:cNvPr>
            <p:cNvCxnSpPr>
              <a:cxnSpLocks/>
            </p:cNvCxnSpPr>
            <p:nvPr/>
          </p:nvCxnSpPr>
          <p:spPr>
            <a:xfrm>
              <a:off x="5823909" y="2890562"/>
              <a:ext cx="0" cy="337869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0FDBAF78-70D6-0D4E-8AB5-FDBA7EB7D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4833" y="4027179"/>
              <a:ext cx="2234150" cy="73215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SWOT Analysis of NGDI in Nigeria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6567F8D3-1DAF-8169-9417-B8D940418B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0132" y="4003687"/>
              <a:ext cx="2267146" cy="1038859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Review of SDI Datasets for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Nigeria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5D06055-1C2E-7D26-AFE0-2CBE5EE8860F}"/>
                </a:ext>
              </a:extLst>
            </p:cNvPr>
            <p:cNvCxnSpPr>
              <a:cxnSpLocks/>
            </p:cNvCxnSpPr>
            <p:nvPr/>
          </p:nvCxnSpPr>
          <p:spPr>
            <a:xfrm>
              <a:off x="3264570" y="3671809"/>
              <a:ext cx="0" cy="370643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575E8E1-25A9-71C4-EE70-5745BC8B283B}"/>
                </a:ext>
              </a:extLst>
            </p:cNvPr>
            <p:cNvCxnSpPr>
              <a:cxnSpLocks/>
            </p:cNvCxnSpPr>
            <p:nvPr/>
          </p:nvCxnSpPr>
          <p:spPr>
            <a:xfrm>
              <a:off x="5678506" y="3671809"/>
              <a:ext cx="0" cy="370643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103B1E7-6C94-301F-10F1-39928314D4F1}"/>
                </a:ext>
              </a:extLst>
            </p:cNvPr>
            <p:cNvCxnSpPr>
              <a:cxnSpLocks/>
            </p:cNvCxnSpPr>
            <p:nvPr/>
          </p:nvCxnSpPr>
          <p:spPr>
            <a:xfrm>
              <a:off x="7855982" y="3679189"/>
              <a:ext cx="0" cy="368954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519B231E-F542-50C1-D376-6627841B31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55872" y="4027179"/>
              <a:ext cx="3071875" cy="999065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kern="100" dirty="0">
                  <a:effectLst/>
                  <a:latin typeface="Berlin Sans FB" panose="020E0602020502020306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Development of NGDI Country Action Plan for Nigeria</a:t>
              </a:r>
              <a:endPara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C43CA11-FED1-D554-F0D2-100B6B8DF664}"/>
              </a:ext>
            </a:extLst>
          </p:cNvPr>
          <p:cNvSpPr txBox="1"/>
          <p:nvPr/>
        </p:nvSpPr>
        <p:spPr>
          <a:xfrm>
            <a:off x="2207954" y="4779682"/>
            <a:ext cx="7776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4: 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Recent S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DI Country Support Initiatives by AFRIGIST</a:t>
            </a: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460CA5-91B4-7220-BBE5-C4AE16938B40}"/>
              </a:ext>
            </a:extLst>
          </p:cNvPr>
          <p:cNvSpPr txBox="1"/>
          <p:nvPr/>
        </p:nvSpPr>
        <p:spPr>
          <a:xfrm>
            <a:off x="1623216" y="5200023"/>
            <a:ext cx="9863737" cy="1031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900" b="1" kern="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process would be used as a template for other AFRIGIST member countries</a:t>
            </a:r>
            <a:r>
              <a:rPr lang="en-US" sz="19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900" b="1" i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Benin Republic, Burkina Faso, Cameroon, Ghana, Mali, Niger &amp; Senegal</a:t>
            </a:r>
            <a:r>
              <a:rPr lang="en-US" sz="1900" b="1" kern="1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9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5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6CE0E-C5BB-45DA-9D51-7B6554CB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888" y="509700"/>
            <a:ext cx="9533851" cy="990636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Infrastructure Capacity Development Focus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9A1572-2491-EA0C-46DE-CFE8DAE26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671" y="1666497"/>
            <a:ext cx="10085142" cy="46370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40000"/>
              <a:buFont typeface="Wingdings" panose="05000000000000000000" pitchFamily="2" charset="2"/>
              <a:buChar char="q"/>
            </a:pPr>
            <a:r>
              <a:rPr lang="en-US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Establishment of </a:t>
            </a:r>
            <a:r>
              <a:rPr lang="en-US" sz="36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Advanced Geospatial Data Centre </a:t>
            </a:r>
            <a:r>
              <a:rPr lang="en-US" sz="36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sz="3600" b="1" i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e-Learning and </a:t>
            </a:r>
            <a:r>
              <a:rPr lang="en-US" sz="3600" b="1" i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Spatial Intelligence</a:t>
            </a:r>
            <a:endParaRPr lang="en-US" sz="3600" b="1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ct val="40000"/>
              <a:buFont typeface="Wingdings" panose="05000000000000000000" pitchFamily="2" charset="2"/>
              <a:buChar char="q"/>
            </a:pPr>
            <a:endParaRPr lang="en-US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40000"/>
              <a:buFont typeface="Wingdings" panose="05000000000000000000" pitchFamily="2" charset="2"/>
              <a:buChar char="q"/>
            </a:pPr>
            <a:r>
              <a:rPr lang="en-US" sz="3600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Hub for Training Experts in Hydrography and Marine Science &amp; Applications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40000"/>
              <a:buFont typeface="Wingdings" panose="05000000000000000000" pitchFamily="2" charset="2"/>
              <a:buChar char="q"/>
            </a:pPr>
            <a:endParaRPr lang="en-US" sz="16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40000"/>
              <a:buFont typeface="Wingdings" panose="05000000000000000000" pitchFamily="2" charset="2"/>
              <a:buChar char="q"/>
            </a:pPr>
            <a:r>
              <a:rPr lang="en-US" sz="36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GNSS CORS Network Installation, Management &amp; Geodetic Applications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40000"/>
              <a:buFont typeface="Wingdings" panose="05000000000000000000" pitchFamily="2" charset="2"/>
              <a:buChar char="q"/>
            </a:pPr>
            <a:endParaRPr lang="en-US" sz="1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SzPct val="40000"/>
              <a:buFont typeface="Wingdings" panose="05000000000000000000" pitchFamily="2" charset="2"/>
              <a:buChar char="q"/>
            </a:pPr>
            <a:r>
              <a:rPr 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 UAS and Hyperspectral Sensing Technologies</a:t>
            </a:r>
          </a:p>
        </p:txBody>
      </p:sp>
    </p:spTree>
    <p:extLst>
      <p:ext uri="{BB962C8B-B14F-4D97-AF65-F5344CB8AC3E}">
        <p14:creationId xmlns:p14="http://schemas.microsoft.com/office/powerpoint/2010/main" val="270281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348" y="318055"/>
            <a:ext cx="2450695" cy="10043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366FF"/>
                </a:solidFill>
                <a:latin typeface="+mn-lt"/>
                <a:cs typeface="Times New Roman" panose="02020603050405020304" pitchFamily="18" charset="0"/>
              </a:rPr>
              <a:t>Contact:</a:t>
            </a:r>
            <a:endParaRPr lang="en-GB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049" y="2468640"/>
            <a:ext cx="8732672" cy="39030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i="1" dirty="0"/>
              <a:t>   </a:t>
            </a:r>
            <a:r>
              <a:rPr lang="en-GB" sz="3200" b="1" dirty="0">
                <a:latin typeface="Arial Narrow" panose="020B0606020202030204" pitchFamily="34" charset="0"/>
                <a:cs typeface="Times New Roman" pitchFamily="18" charset="0"/>
              </a:rPr>
              <a:t>Professor Lazarus Mustapha OJIGI</a:t>
            </a:r>
          </a:p>
          <a:p>
            <a:pPr>
              <a:buNone/>
            </a:pP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   </a:t>
            </a:r>
            <a:r>
              <a:rPr lang="en-GB" sz="3200" b="1" dirty="0">
                <a:solidFill>
                  <a:srgbClr val="0070C0"/>
                </a:solidFill>
                <a:latin typeface="Arial Narrow" panose="020B0606020202030204" pitchFamily="34" charset="0"/>
                <a:cs typeface="Times New Roman" pitchFamily="18" charset="0"/>
              </a:rPr>
              <a:t>The Executive Director</a:t>
            </a:r>
          </a:p>
          <a:p>
            <a:pPr>
              <a:buNone/>
            </a:pPr>
            <a:r>
              <a:rPr lang="en-GB" sz="3200" b="1" dirty="0">
                <a:latin typeface="Arial Narrow" panose="020B0606020202030204" pitchFamily="34" charset="0"/>
                <a:cs typeface="Times New Roman" pitchFamily="18" charset="0"/>
              </a:rPr>
              <a:t>	</a:t>
            </a: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African Regional Institute for Geospatial Information Science and Technology (AFRIGIST)</a:t>
            </a:r>
          </a:p>
          <a:p>
            <a:pPr>
              <a:buNone/>
            </a:pP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	Off Road 1, Obafemi Awolowo University Campus,</a:t>
            </a:r>
          </a:p>
          <a:p>
            <a:pPr>
              <a:buNone/>
            </a:pP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	P.M.B 5545, Ile-Ife, Nigeria</a:t>
            </a:r>
          </a:p>
          <a:p>
            <a:pPr>
              <a:buNone/>
            </a:pPr>
            <a:r>
              <a:rPr lang="fr-FR" sz="3200" dirty="0">
                <a:latin typeface="Arial Narrow" panose="020B0606020202030204" pitchFamily="34" charset="0"/>
                <a:cs typeface="Times New Roman" pitchFamily="18" charset="0"/>
              </a:rPr>
              <a:t>	E-mail</a:t>
            </a:r>
            <a:r>
              <a:rPr lang="fr-FR" sz="3200" dirty="0">
                <a:solidFill>
                  <a:srgbClr val="3366FF"/>
                </a:solidFill>
                <a:latin typeface="Arial Narrow" panose="020B0606020202030204" pitchFamily="34" charset="0"/>
                <a:cs typeface="Times New Roman" pitchFamily="18" charset="0"/>
              </a:rPr>
              <a:t>: </a:t>
            </a:r>
            <a:r>
              <a:rPr lang="fr-FR" sz="3200" u="sng" dirty="0">
                <a:solidFill>
                  <a:srgbClr val="3366FF"/>
                </a:solidFill>
                <a:latin typeface="Arial Narrow" panose="020B0606020202030204" pitchFamily="34" charset="0"/>
                <a:cs typeface="Times New Roman" pitchFamily="18" charset="0"/>
                <a:hlinkClick r:id="rId2"/>
              </a:rPr>
              <a:t>ed@afrigist.org</a:t>
            </a:r>
            <a:endParaRPr lang="fr-FR" sz="3200" u="sng" dirty="0">
              <a:solidFill>
                <a:srgbClr val="3366FF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		    </a:t>
            </a: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  <a:hlinkClick r:id="rId3"/>
              </a:rPr>
              <a:t>lazarusojigi@afrigist.org</a:t>
            </a:r>
            <a:r>
              <a:rPr lang="en-GB" sz="3200" dirty="0">
                <a:latin typeface="Arial Narrow" panose="020B0606020202030204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GB" sz="3200" dirty="0">
                <a:latin typeface="Arial Narrow" panose="020B0606020202030204" pitchFamily="34" charset="0"/>
              </a:rPr>
              <a:t>   </a:t>
            </a:r>
            <a:r>
              <a:rPr lang="en-GB" sz="3200" b="1" dirty="0">
                <a:latin typeface="Arial Narrow" panose="020B0606020202030204" pitchFamily="34" charset="0"/>
              </a:rPr>
              <a:t>Mobile Contact</a:t>
            </a:r>
            <a:r>
              <a:rPr lang="en-GB" sz="3200" dirty="0">
                <a:latin typeface="Arial Narrow" panose="020B0606020202030204" pitchFamily="34" charset="0"/>
              </a:rPr>
              <a:t>: +234-8166930684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052869" y="3527298"/>
            <a:ext cx="2327890" cy="1935480"/>
            <a:chOff x="8484972" y="3717366"/>
            <a:chExt cx="2693086" cy="2392983"/>
          </a:xfrm>
        </p:grpSpPr>
        <p:sp>
          <p:nvSpPr>
            <p:cNvPr id="5" name="Rectangle 4"/>
            <p:cNvSpPr/>
            <p:nvPr/>
          </p:nvSpPr>
          <p:spPr>
            <a:xfrm>
              <a:off x="9956249" y="5741017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 4°31'25" 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484972" y="5371686"/>
              <a:ext cx="1261884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 7°30'20" N</a:t>
              </a:r>
            </a:p>
          </p:txBody>
        </p:sp>
        <p:pic>
          <p:nvPicPr>
            <p:cNvPr id="7" name="Picture 6" descr="RectaslogoTrueColour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739" y="3967795"/>
              <a:ext cx="58283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3818" y="5017132"/>
              <a:ext cx="926672" cy="932769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263"/>
            <a:stretch/>
          </p:blipFill>
          <p:spPr>
            <a:xfrm>
              <a:off x="10100770" y="3717366"/>
              <a:ext cx="932769" cy="16791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0" name="Oval 9"/>
            <p:cNvSpPr/>
            <p:nvPr/>
          </p:nvSpPr>
          <p:spPr>
            <a:xfrm>
              <a:off x="10522605" y="5382196"/>
              <a:ext cx="91440" cy="914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2096" y="395781"/>
            <a:ext cx="5044758" cy="81358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Presentation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7146" y="1701158"/>
            <a:ext cx="7919450" cy="4077473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AFRIGIST Vision, Mission, and Objectives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AFRIGIST Membership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Academic Programmes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Capacity Building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SDI </a:t>
            </a:r>
            <a:r>
              <a:rPr lang="en-US" sz="2800" kern="100" dirty="0">
                <a:solidFill>
                  <a:srgbClr val="3366FF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Country </a:t>
            </a:r>
            <a:r>
              <a:rPr lang="en-GB" sz="28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Support Initiatives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Infrastructure Capacity Development  Focus</a:t>
            </a:r>
            <a:endParaRPr lang="en-GB" b="1" dirty="0">
              <a:solidFill>
                <a:srgbClr val="3366FF"/>
              </a:solidFill>
              <a:latin typeface="Aharoni" panose="02010803020104030203" pitchFamily="2" charset="-79"/>
              <a:cs typeface="Aharoni" panose="02010803020104030203" pitchFamily="2" charset="-79"/>
              <a:sym typeface="Wingdings 2"/>
            </a:endParaRPr>
          </a:p>
          <a:p>
            <a:pPr algn="just">
              <a:buNone/>
            </a:pPr>
            <a:endParaRPr lang="en-GB" sz="24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  <a:sym typeface="Wingdings 2"/>
            </a:endParaRPr>
          </a:p>
          <a:p>
            <a:pPr algn="just"/>
            <a:endParaRPr lang="en-GB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endParaRPr lang="en-GB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99958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3952" y="2113973"/>
            <a:ext cx="7240048" cy="24232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-US" sz="66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>
              <a:buNone/>
            </a:pPr>
            <a:r>
              <a:rPr lang="en-US" sz="6600" b="1" i="1" dirty="0">
                <a:latin typeface="Arial" panose="020B0604020202020204" pitchFamily="34" charset="0"/>
                <a:cs typeface="Arial" panose="020B0604020202020204" pitchFamily="34" charset="0"/>
              </a:rPr>
              <a:t>Merci </a:t>
            </a:r>
            <a:r>
              <a:rPr lang="en-US" sz="6600" b="1" i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</a:t>
            </a:r>
            <a:endParaRPr lang="en-GB" sz="6600" b="1" i="1" dirty="0">
              <a:solidFill>
                <a:srgbClr val="33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4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588" y="1781417"/>
            <a:ext cx="10284055" cy="4837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3366FF"/>
                </a:solidFill>
              </a:rPr>
              <a:t>The Institute:</a:t>
            </a:r>
          </a:p>
          <a:p>
            <a:r>
              <a:rPr lang="en-US" sz="2600" dirty="0"/>
              <a:t>The African Regional Institute for Geospatial Information Science and Technology (AFRIGIST), formerly known as Regional Centre for Training in Aerospace Surveys (RECTAS).</a:t>
            </a:r>
          </a:p>
          <a:p>
            <a:endParaRPr lang="en-US" sz="1400" dirty="0"/>
          </a:p>
          <a:p>
            <a:r>
              <a:rPr lang="en-US" sz="2600" dirty="0"/>
              <a:t>Established in 1972 under the auspices of the United Nations Economic Commission for Africa (UNECA) as an educational “one-stop” solution institution that trains highly skilled manpower, and conducts research in geospatial information science and technology, and its applications. </a:t>
            </a:r>
          </a:p>
          <a:p>
            <a:endParaRPr lang="en-US" sz="1400" dirty="0"/>
          </a:p>
          <a:p>
            <a:r>
              <a:rPr lang="en-US" sz="2600" dirty="0"/>
              <a:t>AFRIGIST is located within the campus of Obafemi Awolowo University, Ile-Ife, Nigeria.</a:t>
            </a:r>
            <a:endParaRPr lang="en-US" sz="26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09518" y="532362"/>
            <a:ext cx="8956386" cy="902078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AFRIGIST Vision, Mission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149214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1069" y="1475815"/>
            <a:ext cx="9838687" cy="5181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To be a leading Institution of Excellence providing one-stop solution for quality geospatial science training, education and research to generate critical capacity for sustainable development in Africa.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 contribute to rapid 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development of member states in particular, and Africa in general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through the development of critical capacity for timely delivery and responsible use of appropriate geospatial information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0910" y="309916"/>
            <a:ext cx="8900451" cy="902078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n-GB" sz="36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AFRIGIST Vision, Mission and Objectives</a:t>
            </a:r>
          </a:p>
        </p:txBody>
      </p:sp>
    </p:spTree>
    <p:extLst>
      <p:ext uri="{BB962C8B-B14F-4D97-AF65-F5344CB8AC3E}">
        <p14:creationId xmlns:p14="http://schemas.microsoft.com/office/powerpoint/2010/main" val="2553190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D0CE04E-D3E9-29CC-32FD-C17224EDF9EA}"/>
              </a:ext>
            </a:extLst>
          </p:cNvPr>
          <p:cNvGrpSpPr/>
          <p:nvPr/>
        </p:nvGrpSpPr>
        <p:grpSpPr>
          <a:xfrm>
            <a:off x="718423" y="432197"/>
            <a:ext cx="10555090" cy="5993606"/>
            <a:chOff x="743271" y="367437"/>
            <a:chExt cx="10555090" cy="59936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66BFD5-9EE3-9D2F-765D-3C5E4EA204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145"/>
            <a:stretch/>
          </p:blipFill>
          <p:spPr>
            <a:xfrm>
              <a:off x="743271" y="367437"/>
              <a:ext cx="10555090" cy="5993606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F50BC75-5043-4A78-1949-6754B147DC9F}"/>
                </a:ext>
              </a:extLst>
            </p:cNvPr>
            <p:cNvGrpSpPr/>
            <p:nvPr/>
          </p:nvGrpSpPr>
          <p:grpSpPr>
            <a:xfrm>
              <a:off x="3344779" y="1708484"/>
              <a:ext cx="4363453" cy="3822032"/>
              <a:chOff x="3272589" y="990600"/>
              <a:chExt cx="4920916" cy="4872789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A8A7098-4F80-1D60-1EA2-8570ADEDA29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2589" y="1331495"/>
                <a:ext cx="2001253" cy="17646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10CF6F38-B3FA-645B-963B-34531045ED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73842" y="1331495"/>
                <a:ext cx="0" cy="55746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0A55957A-8DEB-C6DD-5990-BC14C34A2A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73842" y="1676400"/>
                <a:ext cx="1195137" cy="212558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161CDD9-6172-1F09-EA27-942B2FA9917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68979" y="1507958"/>
                <a:ext cx="56147" cy="16844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4396E11-4BBB-5809-A820-4F4BECE53A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5126" y="1507958"/>
                <a:ext cx="260685" cy="84221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C62B1E1-94A2-13C5-A75E-C418215EB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9716" y="1331495"/>
                <a:ext cx="36095" cy="260684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910CB60-38E7-0270-D0FE-34514B0DE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9716" y="1331495"/>
                <a:ext cx="525379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91CEE3A9-F71C-D409-8091-765AD9C64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75095" y="1331495"/>
                <a:ext cx="84221" cy="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331E7F8-A027-075A-DA1B-99C836EBD8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59316" y="990600"/>
                <a:ext cx="585536" cy="340895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35D31C6-8528-8592-ADDB-323354C42C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4852" y="990600"/>
                <a:ext cx="248653" cy="429126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DAE8601-8A0D-CB7F-2491-2D7299B362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8539" y="1419726"/>
                <a:ext cx="414966" cy="93044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BEE8DA1F-4013-1FC6-F796-23DA7639A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2374232"/>
                <a:ext cx="172452" cy="431131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C53BFA7-65C8-0245-728A-47492C393F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32295" y="2807368"/>
                <a:ext cx="212557" cy="449179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D47E97D-CE3B-2BC9-53F1-4844EEEE61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51558" y="3264568"/>
                <a:ext cx="284747" cy="24063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0ACCB27-A442-B0B8-42EA-E0D901AFB6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49716" y="3501189"/>
                <a:ext cx="705852" cy="85424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8F7D6E4-4BEA-BE3F-57DE-BFC0262597F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1305" y="4359442"/>
                <a:ext cx="918411" cy="1451811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C16AF93-55F2-F86A-4902-75EADACA7A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05926" y="5819274"/>
                <a:ext cx="517358" cy="4211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5C90D8A-52F5-681F-8EE1-11A93C34D8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022558" y="5839326"/>
                <a:ext cx="1251284" cy="24063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82C701E-EE34-6796-2E82-AF0E4B8BB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990474" y="5490410"/>
                <a:ext cx="32084" cy="349919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EF088AD-7CBB-DAB4-0FD1-29EC40C6D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17495" y="2538663"/>
                <a:ext cx="372979" cy="2951747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22ADB9B-8155-B729-CC0A-96611D7789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617495" y="2314074"/>
                <a:ext cx="4010" cy="232610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DA31EE3-BC6C-D79A-CD6F-B19F18CE54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72589" y="1507958"/>
                <a:ext cx="344906" cy="794084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DFE24A-2695-BEA4-56C6-092E80024EBF}"/>
                </a:ext>
              </a:extLst>
            </p:cNvPr>
            <p:cNvSpPr txBox="1"/>
            <p:nvPr/>
          </p:nvSpPr>
          <p:spPr>
            <a:xfrm>
              <a:off x="2278784" y="5811755"/>
              <a:ext cx="5429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Figure 2: </a:t>
              </a:r>
              <a:r>
                <a:rPr lang="en-GB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/>
                </a:rPr>
                <a:t>AFRIGIST Site Image and </a:t>
              </a:r>
              <a:r>
                <a:rPr lang="en-US" sz="20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2"/>
                </a:rPr>
                <a:t>Boundary</a:t>
              </a:r>
              <a:endParaRPr lang="en-US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7B367-C110-C2F8-F5D3-11162266C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0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CEEAA-211E-74A0-88AD-61E8A8F331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3" t="8303" r="18262" b="6550"/>
          <a:stretch/>
        </p:blipFill>
        <p:spPr>
          <a:xfrm>
            <a:off x="2418112" y="94421"/>
            <a:ext cx="7355775" cy="6271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6C2548-73A8-EE73-E20C-17B3BC1952AF}"/>
              </a:ext>
            </a:extLst>
          </p:cNvPr>
          <p:cNvSpPr txBox="1"/>
          <p:nvPr/>
        </p:nvSpPr>
        <p:spPr>
          <a:xfrm>
            <a:off x="357325" y="4985224"/>
            <a:ext cx="2336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Physiographic Map of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AFRIGIST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0273ABE-7775-6A98-031E-9287830ED335}"/>
              </a:ext>
            </a:extLst>
          </p:cNvPr>
          <p:cNvGrpSpPr/>
          <p:nvPr/>
        </p:nvGrpSpPr>
        <p:grpSpPr>
          <a:xfrm>
            <a:off x="9489073" y="4230477"/>
            <a:ext cx="2327890" cy="1935480"/>
            <a:chOff x="8484972" y="3717366"/>
            <a:chExt cx="2693086" cy="23929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FBBEE99-D765-0F49-C9CE-AC0163D67CE8}"/>
                </a:ext>
              </a:extLst>
            </p:cNvPr>
            <p:cNvSpPr/>
            <p:nvPr/>
          </p:nvSpPr>
          <p:spPr>
            <a:xfrm>
              <a:off x="9956249" y="5741017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 4°31'25" 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A82F0C9-1865-3C5A-8FFF-D48E4C79B6EB}"/>
                </a:ext>
              </a:extLst>
            </p:cNvPr>
            <p:cNvSpPr/>
            <p:nvPr/>
          </p:nvSpPr>
          <p:spPr>
            <a:xfrm>
              <a:off x="8484972" y="5371686"/>
              <a:ext cx="1261884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 7°30'20" N</a:t>
              </a:r>
            </a:p>
          </p:txBody>
        </p:sp>
        <p:pic>
          <p:nvPicPr>
            <p:cNvPr id="7" name="Picture 6" descr="RectaslogoTrueColour">
              <a:extLst>
                <a:ext uri="{FF2B5EF4-FFF2-40B4-BE49-F238E27FC236}">
                  <a16:creationId xmlns:a16="http://schemas.microsoft.com/office/drawing/2014/main" id="{9322449C-4257-E49E-57AD-5D180845C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739" y="3967795"/>
              <a:ext cx="582831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4CD862-BD21-0C6A-1404-1640ADB43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3818" y="5017132"/>
              <a:ext cx="926672" cy="932769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D10C5A-477F-EE86-3D51-72A07E1D90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263"/>
            <a:stretch/>
          </p:blipFill>
          <p:spPr>
            <a:xfrm>
              <a:off x="10100770" y="3717366"/>
              <a:ext cx="932769" cy="16791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D8A773-9EAC-FE96-1C48-4CE596C87FE9}"/>
                </a:ext>
              </a:extLst>
            </p:cNvPr>
            <p:cNvSpPr/>
            <p:nvPr/>
          </p:nvSpPr>
          <p:spPr>
            <a:xfrm>
              <a:off x="10522605" y="5382196"/>
              <a:ext cx="91440" cy="9144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00B0F0"/>
              </a:solidFill>
            </a:ln>
            <a:scene3d>
              <a:camera prst="orthographicFront">
                <a:rot lat="30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ECEA2B7-0241-84C6-1F9E-FED7D963C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320" y="446294"/>
            <a:ext cx="6097416" cy="95474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4000" b="1" dirty="0">
                <a:solidFill>
                  <a:srgbClr val="3366FF"/>
                </a:solidFill>
                <a:latin typeface="+mn-lt"/>
                <a:sym typeface="Wingdings 2"/>
              </a:rPr>
              <a:t>Objectives of the Institute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545775" y="1487235"/>
            <a:ext cx="9789803" cy="4411640"/>
          </a:xfrm>
          <a:noFill/>
        </p:spPr>
        <p:txBody>
          <a:bodyPr>
            <a:normAutofit fontScale="92500" lnSpcReduction="20000"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theoretical and practical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education, research,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field of Geospatial Information Science and Technology including: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Photogrammetry and Remote Sensing</a:t>
            </a:r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Cartography and Geovisualisation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Information Science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Geodetic Science</a:t>
            </a:r>
            <a:r>
              <a:rPr lang="en-US" sz="3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Hydrography and Marine Science</a:t>
            </a:r>
            <a:r>
              <a:rPr lang="en-US" sz="34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F042DF-E93B-77D4-E8FC-667577A9B400}"/>
              </a:ext>
            </a:extLst>
          </p:cNvPr>
          <p:cNvGrpSpPr/>
          <p:nvPr/>
        </p:nvGrpSpPr>
        <p:grpSpPr>
          <a:xfrm>
            <a:off x="8309113" y="2720782"/>
            <a:ext cx="3841474" cy="3724096"/>
            <a:chOff x="8309113" y="2720782"/>
            <a:chExt cx="3841474" cy="37240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210E8B2-616C-C8B8-BFE2-ACCDE8A30621}"/>
                </a:ext>
              </a:extLst>
            </p:cNvPr>
            <p:cNvSpPr txBox="1"/>
            <p:nvPr/>
          </p:nvSpPr>
          <p:spPr>
            <a:xfrm>
              <a:off x="8845826" y="2720782"/>
              <a:ext cx="3304761" cy="37240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lvl="2"/>
              <a:r>
                <a:rPr lang="en-US" sz="2000" b="1" i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 in</a:t>
              </a:r>
              <a:r>
                <a:rPr lang="en-US" sz="1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geodetic mapping,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land administration,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geophysical surveys,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monitoring &amp; climate change, 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natural resources  management,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mapping,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 and safety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geohazard &amp; disaster management, </a:t>
              </a:r>
            </a:p>
            <a:p>
              <a:pPr marL="285750" lvl="2" indent="-285750">
                <a:buFont typeface="Wingdings" panose="05000000000000000000" pitchFamily="2" charset="2"/>
                <a:buChar char="ü"/>
              </a:pPr>
              <a:r>
                <a:rPr lang="en-US" sz="1800" b="1" i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transport,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etc.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4D5D5B6-F9CC-F404-8992-8F229289AD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9113" y="3101009"/>
              <a:ext cx="631135" cy="226975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856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473" y="22225"/>
            <a:ext cx="6388727" cy="954741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GB" sz="4000" b="1" dirty="0">
                <a:solidFill>
                  <a:srgbClr val="3366FF"/>
                </a:solidFill>
                <a:latin typeface="+mn-lt"/>
                <a:sym typeface="Wingdings 2"/>
              </a:rPr>
              <a:t>Objectives of the Institute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1579616" y="1646090"/>
            <a:ext cx="10367455" cy="4406368"/>
          </a:xfrm>
          <a:noFill/>
        </p:spPr>
        <p:txBody>
          <a:bodyPr>
            <a:normAutofit fontScale="92500" lnSpcReduction="20000"/>
          </a:bodyPr>
          <a:lstStyle/>
          <a:p>
            <a:pPr marL="571500" indent="-571500">
              <a:lnSpc>
                <a:spcPct val="110000"/>
              </a:lnSpc>
              <a:buFont typeface="+mj-lt"/>
              <a:buAutoNum type="romanLcPeriod" startAt="2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seminars and courses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view to providing an opportunity for government officials, and researchers in the region to exchange information and experiences in the field of Geospatial Information Science and Technology (GIST)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lnSpc>
                <a:spcPct val="110000"/>
              </a:lnSpc>
              <a:buFont typeface="+mj-lt"/>
              <a:buAutoNum type="romanLcPeriod" startAt="2"/>
            </a:pP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10000"/>
              </a:lnSpc>
              <a:buFont typeface="+mj-lt"/>
              <a:buAutoNum type="romanLcPeriod" startAt="2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carry out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GIST</a:t>
            </a:r>
          </a:p>
          <a:p>
            <a:pPr marL="571500" indent="-571500">
              <a:lnSpc>
                <a:spcPct val="110000"/>
              </a:lnSpc>
              <a:buFont typeface="+mj-lt"/>
              <a:buAutoNum type="romanLcPeriod" startAt="2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10000"/>
              </a:lnSpc>
              <a:buFont typeface="+mj-lt"/>
              <a:buAutoNum type="romanLcPeriod" startAt="2"/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consultancy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 services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geospatial data and information production, management, and dissemination to member states, other African Countries and relevant stakeholders</a:t>
            </a:r>
            <a:endParaRPr lang="en-GB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22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533" y="1646144"/>
            <a:ext cx="9310571" cy="418002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Member States at the moment are: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Benin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Burkina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Cameroon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Ghana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Mali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Niger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Nigeria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Senegal</a:t>
            </a:r>
            <a:r>
              <a:rPr lang="en-US" b="1" baseline="30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(8)</a:t>
            </a:r>
            <a:r>
              <a:rPr lang="en-US" u="sng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Cote-d’Ivoire, Guinea-Bissau &amp; Liberia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are expected to join.</a:t>
            </a:r>
            <a:r>
              <a:rPr lang="en-US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i="1" dirty="0">
              <a:solidFill>
                <a:srgbClr val="00B0F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membership is open to all African countries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88674" y="393226"/>
            <a:ext cx="9619622" cy="715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en-GB" sz="4000" b="1" dirty="0">
                <a:solidFill>
                  <a:srgbClr val="3366FF"/>
                </a:solidFill>
                <a:latin typeface="Aharoni" panose="02010803020104030203" pitchFamily="2" charset="-79"/>
                <a:cs typeface="Aharoni" panose="02010803020104030203" pitchFamily="2" charset="-79"/>
                <a:sym typeface="Wingdings 2"/>
              </a:rPr>
              <a:t>Membership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B9171D-175E-A373-5AEB-448CB273F871}"/>
              </a:ext>
            </a:extLst>
          </p:cNvPr>
          <p:cNvGrpSpPr/>
          <p:nvPr/>
        </p:nvGrpSpPr>
        <p:grpSpPr>
          <a:xfrm>
            <a:off x="6754096" y="1544153"/>
            <a:ext cx="5195360" cy="3584440"/>
            <a:chOff x="6672834" y="1683299"/>
            <a:chExt cx="5410344" cy="3825364"/>
          </a:xfrm>
        </p:grpSpPr>
        <p:pic>
          <p:nvPicPr>
            <p:cNvPr id="8" name="Imag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t="1817"/>
            <a:stretch/>
          </p:blipFill>
          <p:spPr>
            <a:xfrm>
              <a:off x="6672834" y="1683299"/>
              <a:ext cx="5410344" cy="3825364"/>
            </a:xfrm>
            <a:prstGeom prst="round1Rect">
              <a:avLst>
                <a:gd name="adj" fmla="val 9260"/>
              </a:avLst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C398AA7-A3D8-90AC-D25B-9FA75001183B}"/>
                </a:ext>
              </a:extLst>
            </p:cNvPr>
            <p:cNvGrpSpPr/>
            <p:nvPr/>
          </p:nvGrpSpPr>
          <p:grpSpPr>
            <a:xfrm>
              <a:off x="6972757" y="2864889"/>
              <a:ext cx="4402967" cy="2132660"/>
              <a:chOff x="7141734" y="2472289"/>
              <a:chExt cx="4402967" cy="213266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9149406" y="3650841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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974546" y="3033517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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776200" y="2472289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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1087501" y="4127895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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9644006" y="3357454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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344717" y="2522332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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261664" y="3595981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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141734" y="2704294"/>
                <a:ext cx="457200" cy="477054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en-US" sz="2500" b="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</a:t>
                </a:r>
                <a:endParaRPr lang="en-US" sz="2500" b="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9E26D0-52D1-BCE7-8501-0A2B19F5FA05}"/>
              </a:ext>
            </a:extLst>
          </p:cNvPr>
          <p:cNvSpPr txBox="1"/>
          <p:nvPr/>
        </p:nvSpPr>
        <p:spPr>
          <a:xfrm>
            <a:off x="2285818" y="5826166"/>
            <a:ext cx="588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sym typeface="Wingdings 2"/>
              </a:rPr>
              <a:t>AFRIGIST Member Countries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664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25910</TotalTime>
  <Words>1332</Words>
  <Application>Microsoft Office PowerPoint</Application>
  <PresentationFormat>Widescreen</PresentationFormat>
  <Paragraphs>248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Abadi</vt:lpstr>
      <vt:lpstr>Aharoni</vt:lpstr>
      <vt:lpstr>Arial</vt:lpstr>
      <vt:lpstr>Arial Black</vt:lpstr>
      <vt:lpstr>Arial Narrow</vt:lpstr>
      <vt:lpstr>Berlin Sans FB</vt:lpstr>
      <vt:lpstr>Calibri</vt:lpstr>
      <vt:lpstr>Calibri Light</vt:lpstr>
      <vt:lpstr>Times New Roman</vt:lpstr>
      <vt:lpstr>Wingdings</vt:lpstr>
      <vt:lpstr>Office Theme</vt:lpstr>
      <vt:lpstr>PowerPoint Presentation</vt:lpstr>
      <vt:lpstr>Presentation Outline</vt:lpstr>
      <vt:lpstr>AFRIGIST Vision, Mission and Objectives</vt:lpstr>
      <vt:lpstr>AFRIGIST Vision, Mission and Objectives</vt:lpstr>
      <vt:lpstr>PowerPoint Presentation</vt:lpstr>
      <vt:lpstr>PowerPoint Presentation</vt:lpstr>
      <vt:lpstr>Objectives of the Institute</vt:lpstr>
      <vt:lpstr>Objectives of the Institute</vt:lpstr>
      <vt:lpstr>PowerPoint Presentation</vt:lpstr>
      <vt:lpstr>Major Strengths</vt:lpstr>
      <vt:lpstr>Academic Programmes </vt:lpstr>
      <vt:lpstr>Academic Programmes (cont..) </vt:lpstr>
      <vt:lpstr>PowerPoint Presentation</vt:lpstr>
      <vt:lpstr>Capacity Building</vt:lpstr>
      <vt:lpstr>Capacity Building</vt:lpstr>
      <vt:lpstr>SDI Country Support Initiatives</vt:lpstr>
      <vt:lpstr>SDI Country Support Initiatives</vt:lpstr>
      <vt:lpstr>Infrastructure Capacity Development Focus</vt:lpstr>
      <vt:lpstr>Contact: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Efosa Adagbasa</dc:creator>
  <cp:lastModifiedBy>Ojigi, Lazarus</cp:lastModifiedBy>
  <cp:revision>361</cp:revision>
  <cp:lastPrinted>2017-10-16T10:14:50Z</cp:lastPrinted>
  <dcterms:created xsi:type="dcterms:W3CDTF">2016-11-02T23:24:48Z</dcterms:created>
  <dcterms:modified xsi:type="dcterms:W3CDTF">2023-08-15T15:35:32Z</dcterms:modified>
</cp:coreProperties>
</file>