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5.xml" ContentType="application/vnd.openxmlformats-officedocument.presentationml.slideLayout+xml"/>
  <Override PartName="/ppt/theme/theme4.xml" ContentType="application/vnd.openxmlformats-officedocument.theme+xml"/>
  <Override PartName="/ppt/slideLayouts/slideLayout6.xml" ContentType="application/vnd.openxmlformats-officedocument.presentationml.slideLayout+xml"/>
  <Override PartName="/ppt/theme/theme5.xml" ContentType="application/vnd.openxmlformats-officedocument.theme+xml"/>
  <Override PartName="/ppt/slideLayouts/slideLayout7.xml" ContentType="application/vnd.openxmlformats-officedocument.presentationml.slideLayout+xml"/>
  <Override PartName="/ppt/theme/theme6.xml" ContentType="application/vnd.openxmlformats-officedocument.theme+xml"/>
  <Override PartName="/ppt/slideLayouts/slideLayout8.xml" ContentType="application/vnd.openxmlformats-officedocument.presentationml.slideLayout+xml"/>
  <Override PartName="/ppt/theme/theme7.xml" ContentType="application/vnd.openxmlformats-officedocument.theme+xml"/>
  <Override PartName="/ppt/slideLayouts/slideLayout9.xml" ContentType="application/vnd.openxmlformats-officedocument.presentationml.slideLayout+xml"/>
  <Override PartName="/ppt/theme/theme8.xml" ContentType="application/vnd.openxmlformats-officedocument.them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9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theme/theme1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  <p:sldMasterId id="2147483664" r:id="rId5"/>
    <p:sldMasterId id="2147483666" r:id="rId6"/>
    <p:sldMasterId id="2147483668" r:id="rId7"/>
    <p:sldMasterId id="2147483670" r:id="rId8"/>
    <p:sldMasterId id="2147483672" r:id="rId9"/>
    <p:sldMasterId id="2147483674" r:id="rId10"/>
    <p:sldMasterId id="2147483676" r:id="rId11"/>
    <p:sldMasterId id="2147483679" r:id="rId12"/>
    <p:sldMasterId id="2147483711" r:id="rId13"/>
  </p:sldMasterIdLst>
  <p:notesMasterIdLst>
    <p:notesMasterId r:id="rId28"/>
  </p:notesMasterIdLst>
  <p:handoutMasterIdLst>
    <p:handoutMasterId r:id="rId29"/>
  </p:handoutMasterIdLst>
  <p:sldIdLst>
    <p:sldId id="258" r:id="rId14"/>
    <p:sldId id="257" r:id="rId15"/>
    <p:sldId id="282" r:id="rId16"/>
    <p:sldId id="283" r:id="rId17"/>
    <p:sldId id="262" r:id="rId18"/>
    <p:sldId id="296" r:id="rId19"/>
    <p:sldId id="311" r:id="rId20"/>
    <p:sldId id="313" r:id="rId21"/>
    <p:sldId id="312" r:id="rId22"/>
    <p:sldId id="314" r:id="rId23"/>
    <p:sldId id="303" r:id="rId24"/>
    <p:sldId id="267" r:id="rId25"/>
    <p:sldId id="271" r:id="rId26"/>
    <p:sldId id="270" r:id="rId27"/>
  </p:sldIdLst>
  <p:sldSz cx="12192000" cy="6858000"/>
  <p:notesSz cx="6858000" cy="9945688"/>
  <p:defaultTextStyle>
    <a:defPPr>
      <a:defRPr kern="0"/>
    </a:def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8CFC1"/>
    <a:srgbClr val="FA34D6"/>
    <a:srgbClr val="DA1D52"/>
    <a:srgbClr val="C7D6EE"/>
    <a:srgbClr val="98A1B8"/>
    <a:srgbClr val="B1BFDC"/>
    <a:srgbClr val="CDC2B4"/>
    <a:srgbClr val="C2B5A8"/>
    <a:srgbClr val="A39386"/>
    <a:srgbClr val="90807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314"/>
    <p:restoredTop sz="83545"/>
  </p:normalViewPr>
  <p:slideViewPr>
    <p:cSldViewPr snapToGrid="0" showGuides="1">
      <p:cViewPr varScale="1">
        <p:scale>
          <a:sx n="80" d="100"/>
          <a:sy n="80" d="100"/>
        </p:scale>
        <p:origin x="998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144" d="100"/>
          <a:sy n="144" d="100"/>
        </p:scale>
        <p:origin x="3760" y="2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Master" Target="slideMasters/slideMaster10.xml"/><Relationship Id="rId18" Type="http://schemas.openxmlformats.org/officeDocument/2006/relationships/slide" Target="slides/slide5.xml"/><Relationship Id="rId26" Type="http://schemas.openxmlformats.org/officeDocument/2006/relationships/slide" Target="slides/slide13.xml"/><Relationship Id="rId3" Type="http://schemas.openxmlformats.org/officeDocument/2006/relationships/customXml" Target="../customXml/item3.xml"/><Relationship Id="rId21" Type="http://schemas.openxmlformats.org/officeDocument/2006/relationships/slide" Target="slides/slide8.xml"/><Relationship Id="rId7" Type="http://schemas.openxmlformats.org/officeDocument/2006/relationships/slideMaster" Target="slideMasters/slideMaster4.xml"/><Relationship Id="rId12" Type="http://schemas.openxmlformats.org/officeDocument/2006/relationships/slideMaster" Target="slideMasters/slideMaster9.xml"/><Relationship Id="rId17" Type="http://schemas.openxmlformats.org/officeDocument/2006/relationships/slide" Target="slides/slide4.xml"/><Relationship Id="rId25" Type="http://schemas.openxmlformats.org/officeDocument/2006/relationships/slide" Target="slides/slide12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3.xml"/><Relationship Id="rId20" Type="http://schemas.openxmlformats.org/officeDocument/2006/relationships/slide" Target="slides/slide7.xml"/><Relationship Id="rId29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11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2.xml"/><Relationship Id="rId23" Type="http://schemas.openxmlformats.org/officeDocument/2006/relationships/slide" Target="slides/slide10.xml"/><Relationship Id="rId28" Type="http://schemas.openxmlformats.org/officeDocument/2006/relationships/notesMaster" Target="notesMasters/notesMaster1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6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1.xml"/><Relationship Id="rId22" Type="http://schemas.openxmlformats.org/officeDocument/2006/relationships/slide" Target="slides/slide9.xml"/><Relationship Id="rId27" Type="http://schemas.openxmlformats.org/officeDocument/2006/relationships/slide" Target="slides/slide14.xml"/><Relationship Id="rId30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2B182CAA-78B3-2301-4238-5F4DB03E2F1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901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1280806-3B54-D7F4-6A57-AB9B10F7BD3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9901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DADB87-95B4-F942-AE87-B6CC88342BFF}" type="datetimeFigureOut">
              <a:rPr lang="en-US" smtClean="0"/>
              <a:t>8/16/2023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FFAC854-E15A-72A8-045F-745159BCA4B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46678"/>
            <a:ext cx="2971800" cy="4990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7B27130-101A-F21F-5A2E-3B918E69CAE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9446678"/>
            <a:ext cx="2971800" cy="4990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92E5FC-559A-FD4B-8B66-A627075E71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3483103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3133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901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9901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96C94B-49DF-FF4F-BDD0-710409D01857}" type="datetimeFigureOut">
              <a:rPr lang="en-GB" smtClean="0"/>
              <a:t>16/08/2023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44500" y="1243013"/>
            <a:ext cx="5969000" cy="33575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786362"/>
            <a:ext cx="5486400" cy="391611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46678"/>
            <a:ext cx="2971800" cy="4990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9446678"/>
            <a:ext cx="2971800" cy="4990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29D449-FA9A-8143-8C63-D9B1E6D72AA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81115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29D449-FA9A-8143-8C63-D9B1E6D72AAF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55304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1)Comprehensive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2)Fine grained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3)Current and cost-effective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4)Flexible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NOTE: jobs from spatial tax data is from tax returns and hence covers formal sector only, but this is still 95% of SA’s Gross Domestic Product more than 80% of all jobs.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29D449-FA9A-8143-8C63-D9B1E6D72AAF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975893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16 of such charts covering: </a:t>
            </a:r>
            <a:r>
              <a:rPr lang="en-GB" dirty="0" err="1"/>
              <a:t>overiview</a:t>
            </a:r>
            <a:r>
              <a:rPr lang="en-GB" dirty="0"/>
              <a:t>, economic growth, industry diagnostic, equitable economies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29D449-FA9A-8143-8C63-D9B1E6D72AAF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72840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We’re pleased to present the Cities Economic Outlook. Distils key insights about the decisive influence of local features on economic development.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29D449-FA9A-8143-8C63-D9B1E6D72AAF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9738541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29D449-FA9A-8143-8C63-D9B1E6D72AAF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116105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9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9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0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sv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0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1.sv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D378-0F9B-1840-8939-470CB41A66F8}" type="datetimeFigureOut">
              <a:rPr lang="en-US" smtClean="0"/>
              <a:t>8/16/2023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F716C-E70F-2F40-B7B6-2ED3D57C6F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31872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indoor&#10;&#10;Description automatically generated">
            <a:extLst>
              <a:ext uri="{FF2B5EF4-FFF2-40B4-BE49-F238E27FC236}">
                <a16:creationId xmlns:a16="http://schemas.microsoft.com/office/drawing/2014/main" id="{A90DC016-FE0A-8E45-A6B5-ABE57A9D4A5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872" r="5782"/>
          <a:stretch/>
        </p:blipFill>
        <p:spPr>
          <a:xfrm rot="5400000">
            <a:off x="3611562" y="-2871787"/>
            <a:ext cx="4968875" cy="1144905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EBBD73E3-A460-4C41-99C0-5280165C8F5C}"/>
              </a:ext>
            </a:extLst>
          </p:cNvPr>
          <p:cNvSpPr/>
          <p:nvPr/>
        </p:nvSpPr>
        <p:spPr>
          <a:xfrm>
            <a:off x="371474" y="368300"/>
            <a:ext cx="11449050" cy="4968875"/>
          </a:xfrm>
          <a:prstGeom prst="rect">
            <a:avLst/>
          </a:prstGeom>
          <a:solidFill>
            <a:srgbClr val="282F34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BAB6C5E-7DD2-044B-A35A-D9290A528AF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66763" y="703863"/>
            <a:ext cx="10662333" cy="696671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anchor="t" anchorCtr="0">
            <a:noAutofit/>
          </a:bodyPr>
          <a:lstStyle>
            <a:lvl1pPr algn="l">
              <a:defRPr sz="50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698D2BD-9499-994C-8A87-44BF1B074D4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70622" y="1576174"/>
            <a:ext cx="10658474" cy="93553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tIns="0" rIns="0" bIns="0">
            <a:normAutofit/>
          </a:bodyPr>
          <a:lstStyle>
            <a:lvl1pPr marL="0" indent="0" algn="l">
              <a:buNone/>
              <a:defRPr sz="32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  <a:endParaRPr lang="en-US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B5704A9-9DAD-EE4C-B040-AFC077DB3EEC}"/>
              </a:ext>
            </a:extLst>
          </p:cNvPr>
          <p:cNvCxnSpPr>
            <a:cxnSpLocks/>
          </p:cNvCxnSpPr>
          <p:nvPr/>
        </p:nvCxnSpPr>
        <p:spPr>
          <a:xfrm>
            <a:off x="762904" y="1412111"/>
            <a:ext cx="10666192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E8E334B4-3056-BD4B-820D-DDF720A42150}"/>
              </a:ext>
            </a:extLst>
          </p:cNvPr>
          <p:cNvSpPr/>
          <p:nvPr/>
        </p:nvSpPr>
        <p:spPr>
          <a:xfrm>
            <a:off x="0" y="2624328"/>
            <a:ext cx="11425238" cy="566928"/>
          </a:xfrm>
          <a:prstGeom prst="rect">
            <a:avLst/>
          </a:prstGeom>
          <a:solidFill>
            <a:srgbClr val="AFBDE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29ED44CA-E43B-7049-8791-164A37E4E0E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9938" y="2624138"/>
            <a:ext cx="10655300" cy="566737"/>
          </a:xfrm>
        </p:spPr>
        <p:txBody>
          <a:bodyPr lIns="0" tIns="0" rIns="0" bIns="0" anchor="ctr" anchorCtr="0">
            <a:normAutofit/>
          </a:bodyPr>
          <a:lstStyle>
            <a:lvl1pPr marL="0" indent="0">
              <a:buNone/>
              <a:defRPr sz="2725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subtitle style</a:t>
            </a:r>
            <a:endParaRPr lang="en-US" dirty="0"/>
          </a:p>
        </p:txBody>
      </p:sp>
      <p:sp>
        <p:nvSpPr>
          <p:cNvPr id="19" name="Text Placeholder 11">
            <a:extLst>
              <a:ext uri="{FF2B5EF4-FFF2-40B4-BE49-F238E27FC236}">
                <a16:creationId xmlns:a16="http://schemas.microsoft.com/office/drawing/2014/main" id="{7F1E9113-70B3-B040-965E-03E7A6300D3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69938" y="3727498"/>
            <a:ext cx="10656000" cy="900000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author list</a:t>
            </a:r>
            <a:endParaRPr lang="en-US" dirty="0"/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305FD556-C664-944D-812B-9A97EEE9637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69938" y="4697154"/>
            <a:ext cx="10655300" cy="527050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>
                <a:solidFill>
                  <a:schemeClr val="bg1"/>
                </a:solidFill>
              </a:defRPr>
            </a:lvl1pPr>
            <a:lvl2pPr marL="457200" indent="0">
              <a:buNone/>
              <a:defRPr sz="1000">
                <a:solidFill>
                  <a:schemeClr val="bg1"/>
                </a:solidFill>
              </a:defRPr>
            </a:lvl2pPr>
            <a:lvl3pPr marL="914400" indent="0">
              <a:buNone/>
              <a:defRPr sz="1000">
                <a:solidFill>
                  <a:schemeClr val="bg1"/>
                </a:solidFill>
              </a:defRPr>
            </a:lvl3pPr>
            <a:lvl4pPr marL="1371600" indent="0">
              <a:buNone/>
              <a:defRPr sz="1000">
                <a:solidFill>
                  <a:schemeClr val="bg1"/>
                </a:solidFill>
              </a:defRPr>
            </a:lvl4pPr>
            <a:lvl5pPr marL="1828800" indent="0">
              <a:buNone/>
              <a:defRPr sz="1000">
                <a:solidFill>
                  <a:schemeClr val="bg1"/>
                </a:solidFill>
              </a:defRPr>
            </a:lvl5pPr>
          </a:lstStyle>
          <a:p>
            <a:r>
              <a:rPr lang="en-GB" dirty="0"/>
              <a:t>Click to edit reference list</a:t>
            </a:r>
            <a:endParaRPr lang="en-US" dirty="0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F2F298AB-534C-1D47-93E8-29434A02E38E}"/>
              </a:ext>
            </a:extLst>
          </p:cNvPr>
          <p:cNvCxnSpPr>
            <a:cxnSpLocks/>
          </p:cNvCxnSpPr>
          <p:nvPr/>
        </p:nvCxnSpPr>
        <p:spPr>
          <a:xfrm>
            <a:off x="762904" y="4638423"/>
            <a:ext cx="10666192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Picture Placeholder 31">
            <a:extLst>
              <a:ext uri="{FF2B5EF4-FFF2-40B4-BE49-F238E27FC236}">
                <a16:creationId xmlns:a16="http://schemas.microsoft.com/office/drawing/2014/main" id="{B0A2DED0-B1D4-BF4D-8EE6-DBA9DC0CF72E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10247387" y="5805488"/>
            <a:ext cx="1573138" cy="684212"/>
          </a:xfrm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sz="1000"/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33" name="Picture Placeholder 31">
            <a:extLst>
              <a:ext uri="{FF2B5EF4-FFF2-40B4-BE49-F238E27FC236}">
                <a16:creationId xmlns:a16="http://schemas.microsoft.com/office/drawing/2014/main" id="{FFD7B270-7B5D-CB4E-8AC7-C38D6A016212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284171" y="5802388"/>
            <a:ext cx="2938054" cy="684212"/>
          </a:xfrm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sz="1000"/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34" name="Picture Placeholder 31">
            <a:extLst>
              <a:ext uri="{FF2B5EF4-FFF2-40B4-BE49-F238E27FC236}">
                <a16:creationId xmlns:a16="http://schemas.microsoft.com/office/drawing/2014/main" id="{650AACEE-82C4-A247-8D0B-08B79B01F630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371475" y="5802388"/>
            <a:ext cx="1868904" cy="684212"/>
          </a:xfrm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sz="1000"/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36" name="Picture Placeholder 31">
            <a:extLst>
              <a:ext uri="{FF2B5EF4-FFF2-40B4-BE49-F238E27FC236}">
                <a16:creationId xmlns:a16="http://schemas.microsoft.com/office/drawing/2014/main" id="{521B6C69-8390-254D-B58D-527149F11579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2665942" y="5812031"/>
            <a:ext cx="2593068" cy="684212"/>
          </a:xfrm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sz="1000"/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62669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34">
          <p15:clr>
            <a:srgbClr val="FBAE40"/>
          </p15:clr>
        </p15:guide>
        <p15:guide id="2" pos="7446">
          <p15:clr>
            <a:srgbClr val="FBAE40"/>
          </p15:clr>
        </p15:guide>
        <p15:guide id="3" orient="horz" pos="232">
          <p15:clr>
            <a:srgbClr val="FBAE40"/>
          </p15:clr>
        </p15:guide>
        <p15:guide id="4" orient="horz" pos="4088">
          <p15:clr>
            <a:srgbClr val="FBAE40"/>
          </p15:clr>
        </p15:guide>
        <p15:guide id="5" orient="horz" pos="3657">
          <p15:clr>
            <a:srgbClr val="FBAE40"/>
          </p15:clr>
        </p15:guide>
        <p15:guide id="6" orient="horz" pos="504">
          <p15:clr>
            <a:srgbClr val="FBAE40"/>
          </p15:clr>
        </p15:guide>
        <p15:guide id="7" pos="483">
          <p15:clr>
            <a:srgbClr val="FBAE40"/>
          </p15:clr>
        </p15:guide>
        <p15:guide id="8" pos="7197">
          <p15:clr>
            <a:srgbClr val="FBAE40"/>
          </p15:clr>
        </p15:guide>
        <p15:guide id="9" orient="horz" pos="3362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open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BE668DA1-08C8-6D4E-8854-56F55560B4F7}"/>
              </a:ext>
            </a:extLst>
          </p:cNvPr>
          <p:cNvSpPr/>
          <p:nvPr/>
        </p:nvSpPr>
        <p:spPr>
          <a:xfrm>
            <a:off x="788" y="368875"/>
            <a:ext cx="1296000" cy="1044000"/>
          </a:xfrm>
          <a:prstGeom prst="rect">
            <a:avLst/>
          </a:prstGeom>
          <a:solidFill>
            <a:srgbClr val="AFBD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9D0DDE3-1F49-A84F-811F-BA47DD83C6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6788" y="368300"/>
            <a:ext cx="10487224" cy="1044575"/>
          </a:xfrm>
        </p:spPr>
        <p:txBody>
          <a:bodyPr wrap="none" lIns="288000" tIns="0" rIns="0" bIns="0" anchor="ctr" anchorCtr="0">
            <a:noAutofit/>
          </a:bodyPr>
          <a:lstStyle>
            <a:lvl1pPr>
              <a:defRPr sz="4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B6C0A84B-8D79-B34E-BA0D-97049FA540A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07988" y="368300"/>
            <a:ext cx="863600" cy="104457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406EC1F-3370-2E42-A9EF-4FAA5DFA4B37}"/>
              </a:ext>
            </a:extLst>
          </p:cNvPr>
          <p:cNvSpPr/>
          <p:nvPr/>
        </p:nvSpPr>
        <p:spPr>
          <a:xfrm>
            <a:off x="-2" y="0"/>
            <a:ext cx="180000" cy="6858000"/>
          </a:xfrm>
          <a:prstGeom prst="rect">
            <a:avLst/>
          </a:prstGeom>
          <a:solidFill>
            <a:srgbClr val="282F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E0CB87E-A95B-A566-9210-7556C505A98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998" y="442126"/>
            <a:ext cx="1112257" cy="902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39199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32">
          <p15:clr>
            <a:srgbClr val="FBAE40"/>
          </p15:clr>
        </p15:guide>
        <p15:guide id="2" orient="horz" pos="4088">
          <p15:clr>
            <a:srgbClr val="FBAE40"/>
          </p15:clr>
        </p15:guide>
        <p15:guide id="3" pos="257">
          <p15:clr>
            <a:srgbClr val="FBAE40"/>
          </p15:clr>
        </p15:guide>
        <p15:guide id="4" pos="7423">
          <p15:clr>
            <a:srgbClr val="FBAE40"/>
          </p15:clr>
        </p15:guide>
        <p15:guide id="5" orient="horz" pos="89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ection open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BE668DA1-08C8-6D4E-8854-56F55560B4F7}"/>
              </a:ext>
            </a:extLst>
          </p:cNvPr>
          <p:cNvSpPr/>
          <p:nvPr/>
        </p:nvSpPr>
        <p:spPr>
          <a:xfrm>
            <a:off x="788" y="368875"/>
            <a:ext cx="1296000" cy="1044000"/>
          </a:xfrm>
          <a:prstGeom prst="rect">
            <a:avLst/>
          </a:prstGeom>
          <a:solidFill>
            <a:srgbClr val="AFBD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9D0DDE3-1F49-A84F-811F-BA47DD83C6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6788" y="368300"/>
            <a:ext cx="10487224" cy="1044575"/>
          </a:xfrm>
        </p:spPr>
        <p:txBody>
          <a:bodyPr wrap="none" lIns="288000" tIns="0" rIns="0" bIns="0" anchor="ctr" anchorCtr="0">
            <a:noAutofit/>
          </a:bodyPr>
          <a:lstStyle>
            <a:lvl1pPr>
              <a:defRPr sz="4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B6C0A84B-8D79-B34E-BA0D-97049FA540A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14204" y="438638"/>
            <a:ext cx="863600" cy="89779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406EC1F-3370-2E42-A9EF-4FAA5DFA4B37}"/>
              </a:ext>
            </a:extLst>
          </p:cNvPr>
          <p:cNvSpPr/>
          <p:nvPr/>
        </p:nvSpPr>
        <p:spPr>
          <a:xfrm>
            <a:off x="-2" y="0"/>
            <a:ext cx="180000" cy="6858000"/>
          </a:xfrm>
          <a:prstGeom prst="rect">
            <a:avLst/>
          </a:prstGeom>
          <a:solidFill>
            <a:srgbClr val="282F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3818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32">
          <p15:clr>
            <a:srgbClr val="FBAE40"/>
          </p15:clr>
        </p15:guide>
        <p15:guide id="2" orient="horz" pos="4088">
          <p15:clr>
            <a:srgbClr val="FBAE40"/>
          </p15:clr>
        </p15:guide>
        <p15:guide id="3" pos="257">
          <p15:clr>
            <a:srgbClr val="FBAE40"/>
          </p15:clr>
        </p15:guide>
        <p15:guide id="4" pos="7423">
          <p15:clr>
            <a:srgbClr val="FBAE40"/>
          </p15:clr>
        </p15:guide>
        <p15:guide id="5" orient="horz" pos="89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llow-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C6F8039-051B-6546-8732-70EF97E2B2FE}"/>
              </a:ext>
            </a:extLst>
          </p:cNvPr>
          <p:cNvSpPr/>
          <p:nvPr/>
        </p:nvSpPr>
        <p:spPr>
          <a:xfrm>
            <a:off x="12017826" y="0"/>
            <a:ext cx="180000" cy="6858000"/>
          </a:xfrm>
          <a:prstGeom prst="rect">
            <a:avLst/>
          </a:prstGeom>
          <a:solidFill>
            <a:srgbClr val="AFBDE1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BB83E79-B3BE-D945-9A35-BBE85EF2DABB}"/>
              </a:ext>
            </a:extLst>
          </p:cNvPr>
          <p:cNvSpPr/>
          <p:nvPr/>
        </p:nvSpPr>
        <p:spPr>
          <a:xfrm>
            <a:off x="11322556" y="368300"/>
            <a:ext cx="869444" cy="709873"/>
          </a:xfrm>
          <a:prstGeom prst="rect">
            <a:avLst/>
          </a:prstGeom>
          <a:solidFill>
            <a:srgbClr val="AFBDE1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406EC1F-3370-2E42-A9EF-4FAA5DFA4B37}"/>
              </a:ext>
            </a:extLst>
          </p:cNvPr>
          <p:cNvSpPr/>
          <p:nvPr/>
        </p:nvSpPr>
        <p:spPr>
          <a:xfrm>
            <a:off x="-2" y="0"/>
            <a:ext cx="180000" cy="6858000"/>
          </a:xfrm>
          <a:prstGeom prst="rect">
            <a:avLst/>
          </a:prstGeom>
          <a:solidFill>
            <a:srgbClr val="282F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9D0DDE3-1F49-A84F-811F-BA47DD83C6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5075" y="368300"/>
            <a:ext cx="11378937" cy="1044575"/>
          </a:xfrm>
        </p:spPr>
        <p:txBody>
          <a:bodyPr wrap="none" lIns="0" tIns="0" rIns="0" bIns="0" anchor="ctr" anchorCtr="0">
            <a:noAutofit/>
          </a:bodyPr>
          <a:lstStyle>
            <a:lvl1pPr>
              <a:defRPr sz="4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B6C0A84B-8D79-B34E-BA0D-97049FA540A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322560" y="368300"/>
            <a:ext cx="693809" cy="70987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7EC830D1-6CDD-104D-96FF-DCEDE283041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 rot="5400000">
            <a:off x="8965140" y="3438472"/>
            <a:ext cx="5408644" cy="693811"/>
          </a:xfrm>
        </p:spPr>
        <p:txBody>
          <a:bodyPr lIns="180000" tIns="0" rIns="0" bIns="0" anchor="ctr" anchorCtr="0">
            <a:normAutofit/>
          </a:bodyPr>
          <a:lstStyle>
            <a:lvl1pPr marL="0" indent="0">
              <a:buNone/>
              <a:defRPr sz="1800">
                <a:solidFill>
                  <a:srgbClr val="AFBDE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857215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32">
          <p15:clr>
            <a:srgbClr val="FBAE40"/>
          </p15:clr>
        </p15:guide>
        <p15:guide id="2" orient="horz" pos="4088">
          <p15:clr>
            <a:srgbClr val="FBAE40"/>
          </p15:clr>
        </p15:guide>
        <p15:guide id="3" pos="257">
          <p15:clr>
            <a:srgbClr val="FBAE40"/>
          </p15:clr>
        </p15:guide>
        <p15:guide id="4" pos="7423">
          <p15:clr>
            <a:srgbClr val="FBAE40"/>
          </p15:clr>
        </p15:guide>
        <p15:guide id="5" orient="horz" pos="89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A3E349E-81B6-E64C-B40F-55DA1C8F91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436B1B-7DE2-423B-A36D-C7C138F9AD3E}" type="datetimeFigureOut">
              <a:rPr lang="en-ZA" smtClean="0"/>
              <a:t>2023/08/16</a:t>
            </a:fld>
            <a:endParaRPr lang="en-Z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0FA350F-2C16-FC47-AAA4-837E63859F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539635-DE39-8E4E-AF6F-272461EA40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67416-3D6E-4EBD-AC42-5C731E69BD88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2688656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indoor&#10;&#10;Description automatically generated">
            <a:extLst>
              <a:ext uri="{FF2B5EF4-FFF2-40B4-BE49-F238E27FC236}">
                <a16:creationId xmlns:a16="http://schemas.microsoft.com/office/drawing/2014/main" id="{A90DC016-FE0A-8E45-A6B5-ABE57A9D4A5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872" r="5782"/>
          <a:stretch/>
        </p:blipFill>
        <p:spPr>
          <a:xfrm rot="5400000">
            <a:off x="3611562" y="-2871787"/>
            <a:ext cx="4968875" cy="1144905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2579655-B0F1-194C-8772-14C00D1F7E86}"/>
              </a:ext>
            </a:extLst>
          </p:cNvPr>
          <p:cNvSpPr/>
          <p:nvPr/>
        </p:nvSpPr>
        <p:spPr>
          <a:xfrm>
            <a:off x="371474" y="368300"/>
            <a:ext cx="11449050" cy="4968875"/>
          </a:xfrm>
          <a:prstGeom prst="rect">
            <a:avLst/>
          </a:prstGeom>
          <a:solidFill>
            <a:srgbClr val="AFBDE1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Picture Placeholder 31">
            <a:extLst>
              <a:ext uri="{FF2B5EF4-FFF2-40B4-BE49-F238E27FC236}">
                <a16:creationId xmlns:a16="http://schemas.microsoft.com/office/drawing/2014/main" id="{B0A2DED0-B1D4-BF4D-8EE6-DBA9DC0CF72E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10247387" y="5805488"/>
            <a:ext cx="1573138" cy="684212"/>
          </a:xfrm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sz="1000"/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33" name="Picture Placeholder 31">
            <a:extLst>
              <a:ext uri="{FF2B5EF4-FFF2-40B4-BE49-F238E27FC236}">
                <a16:creationId xmlns:a16="http://schemas.microsoft.com/office/drawing/2014/main" id="{FFD7B270-7B5D-CB4E-8AC7-C38D6A016212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284171" y="5802388"/>
            <a:ext cx="2938054" cy="684212"/>
          </a:xfrm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sz="1000"/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34" name="Picture Placeholder 31">
            <a:extLst>
              <a:ext uri="{FF2B5EF4-FFF2-40B4-BE49-F238E27FC236}">
                <a16:creationId xmlns:a16="http://schemas.microsoft.com/office/drawing/2014/main" id="{650AACEE-82C4-A247-8D0B-08B79B01F630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371475" y="5802388"/>
            <a:ext cx="1868904" cy="684212"/>
          </a:xfrm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sz="1000"/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36" name="Picture Placeholder 31">
            <a:extLst>
              <a:ext uri="{FF2B5EF4-FFF2-40B4-BE49-F238E27FC236}">
                <a16:creationId xmlns:a16="http://schemas.microsoft.com/office/drawing/2014/main" id="{521B6C69-8390-254D-B58D-527149F11579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2665942" y="5812031"/>
            <a:ext cx="2593068" cy="684212"/>
          </a:xfrm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sz="1000"/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12672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34">
          <p15:clr>
            <a:srgbClr val="FBAE40"/>
          </p15:clr>
        </p15:guide>
        <p15:guide id="2" pos="7446">
          <p15:clr>
            <a:srgbClr val="FBAE40"/>
          </p15:clr>
        </p15:guide>
        <p15:guide id="3" orient="horz" pos="232">
          <p15:clr>
            <a:srgbClr val="FBAE40"/>
          </p15:clr>
        </p15:guide>
        <p15:guide id="4" orient="horz" pos="4088">
          <p15:clr>
            <a:srgbClr val="FBAE40"/>
          </p15:clr>
        </p15:guide>
        <p15:guide id="5" orient="horz" pos="3657">
          <p15:clr>
            <a:srgbClr val="FBAE40"/>
          </p15:clr>
        </p15:guide>
        <p15:guide id="6" orient="horz" pos="504">
          <p15:clr>
            <a:srgbClr val="FBAE40"/>
          </p15:clr>
        </p15:guide>
        <p15:guide id="7" pos="483">
          <p15:clr>
            <a:srgbClr val="FBAE40"/>
          </p15:clr>
        </p15:guide>
        <p15:guide id="8" pos="7197">
          <p15:clr>
            <a:srgbClr val="FBAE40"/>
          </p15:clr>
        </p15:guide>
        <p15:guide id="9" orient="horz" pos="3362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CD66AC-3EE3-FDE4-ADD1-DDB040E65E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BC3C06C-8E52-470F-B8AF-4DD29BDBC3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0843E7-420B-6EBD-70C2-8F3C8198F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436B1B-7DE2-423B-A36D-C7C138F9AD3E}" type="datetimeFigureOut">
              <a:rPr lang="en-ZA" smtClean="0"/>
              <a:t>2023/08/16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666631-DB04-E4B4-C381-5632571794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13D6FF-0CC0-A528-7400-69DC06D206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67416-3D6E-4EBD-AC42-5C731E69BD88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9498486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indoor&#10;&#10;Description automatically generated">
            <a:extLst>
              <a:ext uri="{FF2B5EF4-FFF2-40B4-BE49-F238E27FC236}">
                <a16:creationId xmlns:a16="http://schemas.microsoft.com/office/drawing/2014/main" id="{A90DC016-FE0A-8E45-A6B5-ABE57A9D4A5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2872" r="5782"/>
          <a:stretch/>
        </p:blipFill>
        <p:spPr>
          <a:xfrm rot="5400000">
            <a:off x="3611562" y="-2871787"/>
            <a:ext cx="4968875" cy="1144905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EBBD73E3-A460-4C41-99C0-5280165C8F5C}"/>
              </a:ext>
            </a:extLst>
          </p:cNvPr>
          <p:cNvSpPr/>
          <p:nvPr userDrawn="1"/>
        </p:nvSpPr>
        <p:spPr>
          <a:xfrm>
            <a:off x="371474" y="368300"/>
            <a:ext cx="11449050" cy="4968875"/>
          </a:xfrm>
          <a:prstGeom prst="rect">
            <a:avLst/>
          </a:prstGeom>
          <a:solidFill>
            <a:srgbClr val="282F34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BAB6C5E-7DD2-044B-A35A-D9290A528AF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66763" y="703863"/>
            <a:ext cx="10662333" cy="696671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anchor="t" anchorCtr="0">
            <a:noAutofit/>
          </a:bodyPr>
          <a:lstStyle>
            <a:lvl1pPr algn="l">
              <a:defRPr sz="50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698D2BD-9499-994C-8A87-44BF1B074D4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70622" y="1576174"/>
            <a:ext cx="10658474" cy="93553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tIns="0" rIns="0" bIns="0">
            <a:normAutofit/>
          </a:bodyPr>
          <a:lstStyle>
            <a:lvl1pPr marL="0" indent="0" algn="l">
              <a:buNone/>
              <a:defRPr sz="32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  <a:endParaRPr lang="en-US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B5704A9-9DAD-EE4C-B040-AFC077DB3EEC}"/>
              </a:ext>
            </a:extLst>
          </p:cNvPr>
          <p:cNvCxnSpPr>
            <a:cxnSpLocks/>
          </p:cNvCxnSpPr>
          <p:nvPr userDrawn="1"/>
        </p:nvCxnSpPr>
        <p:spPr>
          <a:xfrm>
            <a:off x="762904" y="1412111"/>
            <a:ext cx="10666192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E8E334B4-3056-BD4B-820D-DDF720A42150}"/>
              </a:ext>
            </a:extLst>
          </p:cNvPr>
          <p:cNvSpPr/>
          <p:nvPr userDrawn="1"/>
        </p:nvSpPr>
        <p:spPr>
          <a:xfrm>
            <a:off x="0" y="2624328"/>
            <a:ext cx="11425238" cy="566928"/>
          </a:xfrm>
          <a:prstGeom prst="rect">
            <a:avLst/>
          </a:prstGeom>
          <a:solidFill>
            <a:srgbClr val="AFBDE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29ED44CA-E43B-7049-8791-164A37E4E0E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9938" y="2624138"/>
            <a:ext cx="10655300" cy="566737"/>
          </a:xfrm>
        </p:spPr>
        <p:txBody>
          <a:bodyPr lIns="0" tIns="0" rIns="0" bIns="0" anchor="ctr" anchorCtr="0">
            <a:normAutofit/>
          </a:bodyPr>
          <a:lstStyle>
            <a:lvl1pPr marL="0" indent="0">
              <a:buNone/>
              <a:defRPr sz="2725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subtitle style</a:t>
            </a:r>
            <a:endParaRPr lang="en-US" dirty="0"/>
          </a:p>
        </p:txBody>
      </p:sp>
      <p:sp>
        <p:nvSpPr>
          <p:cNvPr id="19" name="Text Placeholder 11">
            <a:extLst>
              <a:ext uri="{FF2B5EF4-FFF2-40B4-BE49-F238E27FC236}">
                <a16:creationId xmlns:a16="http://schemas.microsoft.com/office/drawing/2014/main" id="{7F1E9113-70B3-B040-965E-03E7A6300D3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69938" y="3727498"/>
            <a:ext cx="10656000" cy="900000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author list</a:t>
            </a:r>
            <a:endParaRPr lang="en-US" dirty="0"/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305FD556-C664-944D-812B-9A97EEE9637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69938" y="4697154"/>
            <a:ext cx="10655300" cy="527050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>
                <a:solidFill>
                  <a:schemeClr val="bg1"/>
                </a:solidFill>
              </a:defRPr>
            </a:lvl1pPr>
            <a:lvl2pPr marL="457200" indent="0">
              <a:buNone/>
              <a:defRPr sz="1000">
                <a:solidFill>
                  <a:schemeClr val="bg1"/>
                </a:solidFill>
              </a:defRPr>
            </a:lvl2pPr>
            <a:lvl3pPr marL="914400" indent="0">
              <a:buNone/>
              <a:defRPr sz="1000">
                <a:solidFill>
                  <a:schemeClr val="bg1"/>
                </a:solidFill>
              </a:defRPr>
            </a:lvl3pPr>
            <a:lvl4pPr marL="1371600" indent="0">
              <a:buNone/>
              <a:defRPr sz="1000">
                <a:solidFill>
                  <a:schemeClr val="bg1"/>
                </a:solidFill>
              </a:defRPr>
            </a:lvl4pPr>
            <a:lvl5pPr marL="1828800" indent="0">
              <a:buNone/>
              <a:defRPr sz="1000">
                <a:solidFill>
                  <a:schemeClr val="bg1"/>
                </a:solidFill>
              </a:defRPr>
            </a:lvl5pPr>
          </a:lstStyle>
          <a:p>
            <a:r>
              <a:rPr lang="en-GB" dirty="0"/>
              <a:t>Click to edit reference list</a:t>
            </a:r>
            <a:endParaRPr lang="en-US" dirty="0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F2F298AB-534C-1D47-93E8-29434A02E38E}"/>
              </a:ext>
            </a:extLst>
          </p:cNvPr>
          <p:cNvCxnSpPr>
            <a:cxnSpLocks/>
          </p:cNvCxnSpPr>
          <p:nvPr userDrawn="1"/>
        </p:nvCxnSpPr>
        <p:spPr>
          <a:xfrm>
            <a:off x="762904" y="4638423"/>
            <a:ext cx="10666192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Picture Placeholder 31">
            <a:extLst>
              <a:ext uri="{FF2B5EF4-FFF2-40B4-BE49-F238E27FC236}">
                <a16:creationId xmlns:a16="http://schemas.microsoft.com/office/drawing/2014/main" id="{B0A2DED0-B1D4-BF4D-8EE6-DBA9DC0CF72E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10247387" y="5805488"/>
            <a:ext cx="1573138" cy="684212"/>
          </a:xfrm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sz="1000"/>
            </a:lvl1pPr>
          </a:lstStyle>
          <a:p>
            <a:endParaRPr lang="en-US"/>
          </a:p>
        </p:txBody>
      </p:sp>
      <p:sp>
        <p:nvSpPr>
          <p:cNvPr id="33" name="Picture Placeholder 31">
            <a:extLst>
              <a:ext uri="{FF2B5EF4-FFF2-40B4-BE49-F238E27FC236}">
                <a16:creationId xmlns:a16="http://schemas.microsoft.com/office/drawing/2014/main" id="{FFD7B270-7B5D-CB4E-8AC7-C38D6A016212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284171" y="5802388"/>
            <a:ext cx="2938054" cy="684212"/>
          </a:xfrm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sz="1000"/>
            </a:lvl1pPr>
          </a:lstStyle>
          <a:p>
            <a:endParaRPr lang="en-US"/>
          </a:p>
        </p:txBody>
      </p:sp>
      <p:sp>
        <p:nvSpPr>
          <p:cNvPr id="34" name="Picture Placeholder 31">
            <a:extLst>
              <a:ext uri="{FF2B5EF4-FFF2-40B4-BE49-F238E27FC236}">
                <a16:creationId xmlns:a16="http://schemas.microsoft.com/office/drawing/2014/main" id="{650AACEE-82C4-A247-8D0B-08B79B01F630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371475" y="5802388"/>
            <a:ext cx="1868904" cy="684212"/>
          </a:xfrm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sz="1000"/>
            </a:lvl1pPr>
          </a:lstStyle>
          <a:p>
            <a:endParaRPr lang="en-US"/>
          </a:p>
        </p:txBody>
      </p:sp>
      <p:sp>
        <p:nvSpPr>
          <p:cNvPr id="36" name="Picture Placeholder 31">
            <a:extLst>
              <a:ext uri="{FF2B5EF4-FFF2-40B4-BE49-F238E27FC236}">
                <a16:creationId xmlns:a16="http://schemas.microsoft.com/office/drawing/2014/main" id="{521B6C69-8390-254D-B58D-527149F11579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2665942" y="5812031"/>
            <a:ext cx="2593068" cy="684212"/>
          </a:xfrm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sz="10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3741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34">
          <p15:clr>
            <a:srgbClr val="FBAE40"/>
          </p15:clr>
        </p15:guide>
        <p15:guide id="2" pos="7446">
          <p15:clr>
            <a:srgbClr val="FBAE40"/>
          </p15:clr>
        </p15:guide>
        <p15:guide id="3" orient="horz" pos="232">
          <p15:clr>
            <a:srgbClr val="FBAE40"/>
          </p15:clr>
        </p15:guide>
        <p15:guide id="4" orient="horz" pos="4088">
          <p15:clr>
            <a:srgbClr val="FBAE40"/>
          </p15:clr>
        </p15:guide>
        <p15:guide id="5" orient="horz" pos="3657">
          <p15:clr>
            <a:srgbClr val="FBAE40"/>
          </p15:clr>
        </p15:guide>
        <p15:guide id="6" orient="horz" pos="504">
          <p15:clr>
            <a:srgbClr val="FBAE40"/>
          </p15:clr>
        </p15:guide>
        <p15:guide id="7" pos="483">
          <p15:clr>
            <a:srgbClr val="FBAE40"/>
          </p15:clr>
        </p15:guide>
        <p15:guide id="8" pos="7197">
          <p15:clr>
            <a:srgbClr val="FBAE40"/>
          </p15:clr>
        </p15:guide>
        <p15:guide id="9" orient="horz" pos="3362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open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406EC1F-3370-2E42-A9EF-4FAA5DFA4B37}"/>
              </a:ext>
            </a:extLst>
          </p:cNvPr>
          <p:cNvSpPr/>
          <p:nvPr userDrawn="1"/>
        </p:nvSpPr>
        <p:spPr>
          <a:xfrm>
            <a:off x="-2" y="0"/>
            <a:ext cx="180000" cy="6858000"/>
          </a:xfrm>
          <a:prstGeom prst="rect">
            <a:avLst/>
          </a:prstGeom>
          <a:solidFill>
            <a:srgbClr val="282F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E668DA1-08C8-6D4E-8854-56F55560B4F7}"/>
              </a:ext>
            </a:extLst>
          </p:cNvPr>
          <p:cNvSpPr/>
          <p:nvPr userDrawn="1"/>
        </p:nvSpPr>
        <p:spPr>
          <a:xfrm>
            <a:off x="788" y="368875"/>
            <a:ext cx="1296000" cy="1044000"/>
          </a:xfrm>
          <a:prstGeom prst="rect">
            <a:avLst/>
          </a:prstGeom>
          <a:solidFill>
            <a:srgbClr val="AFBD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9D0DDE3-1F49-A84F-811F-BA47DD83C6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6788" y="368300"/>
            <a:ext cx="10487224" cy="1044575"/>
          </a:xfrm>
        </p:spPr>
        <p:txBody>
          <a:bodyPr wrap="none" lIns="288000" tIns="0" rIns="0" bIns="0" anchor="ctr" anchorCtr="0">
            <a:noAutofit/>
          </a:bodyPr>
          <a:lstStyle>
            <a:lvl1pPr>
              <a:defRPr sz="4000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B6C0A84B-8D79-B34E-BA0D-97049FA540A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07988" y="368300"/>
            <a:ext cx="863600" cy="104457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01432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32">
          <p15:clr>
            <a:srgbClr val="FBAE40"/>
          </p15:clr>
        </p15:guide>
        <p15:guide id="2" orient="horz" pos="4088">
          <p15:clr>
            <a:srgbClr val="FBAE40"/>
          </p15:clr>
        </p15:guide>
        <p15:guide id="3" pos="257">
          <p15:clr>
            <a:srgbClr val="FBAE40"/>
          </p15:clr>
        </p15:guide>
        <p15:guide id="4" pos="7423">
          <p15:clr>
            <a:srgbClr val="FBAE40"/>
          </p15:clr>
        </p15:guide>
        <p15:guide id="5" orient="horz" pos="89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llow-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C6F8039-051B-6546-8732-70EF97E2B2FE}"/>
              </a:ext>
            </a:extLst>
          </p:cNvPr>
          <p:cNvSpPr/>
          <p:nvPr userDrawn="1"/>
        </p:nvSpPr>
        <p:spPr>
          <a:xfrm>
            <a:off x="12017826" y="0"/>
            <a:ext cx="180000" cy="6858000"/>
          </a:xfrm>
          <a:prstGeom prst="rect">
            <a:avLst/>
          </a:prstGeom>
          <a:solidFill>
            <a:srgbClr val="AFBDE1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BB83E79-B3BE-D945-9A35-BBE85EF2DABB}"/>
              </a:ext>
            </a:extLst>
          </p:cNvPr>
          <p:cNvSpPr/>
          <p:nvPr userDrawn="1"/>
        </p:nvSpPr>
        <p:spPr>
          <a:xfrm>
            <a:off x="11322556" y="368300"/>
            <a:ext cx="869444" cy="709873"/>
          </a:xfrm>
          <a:prstGeom prst="rect">
            <a:avLst/>
          </a:prstGeom>
          <a:solidFill>
            <a:srgbClr val="AFBDE1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406EC1F-3370-2E42-A9EF-4FAA5DFA4B37}"/>
              </a:ext>
            </a:extLst>
          </p:cNvPr>
          <p:cNvSpPr/>
          <p:nvPr userDrawn="1"/>
        </p:nvSpPr>
        <p:spPr>
          <a:xfrm>
            <a:off x="-2" y="0"/>
            <a:ext cx="180000" cy="6858000"/>
          </a:xfrm>
          <a:prstGeom prst="rect">
            <a:avLst/>
          </a:prstGeom>
          <a:solidFill>
            <a:srgbClr val="282F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9D0DDE3-1F49-A84F-811F-BA47DD83C6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5075" y="368300"/>
            <a:ext cx="11378937" cy="1044575"/>
          </a:xfrm>
        </p:spPr>
        <p:txBody>
          <a:bodyPr wrap="none" lIns="0" tIns="0" rIns="0" bIns="0" anchor="ctr" anchorCtr="0">
            <a:noAutofit/>
          </a:bodyPr>
          <a:lstStyle>
            <a:lvl1pPr>
              <a:defRPr sz="4000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B6C0A84B-8D79-B34E-BA0D-97049FA540A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322560" y="368300"/>
            <a:ext cx="693809" cy="70987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7EC830D1-6CDD-104D-96FF-DCEDE283041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 rot="5400000">
            <a:off x="8965140" y="3438472"/>
            <a:ext cx="5408644" cy="693811"/>
          </a:xfrm>
        </p:spPr>
        <p:txBody>
          <a:bodyPr lIns="180000" tIns="0" rIns="0" bIns="0" anchor="ctr" anchorCtr="0">
            <a:normAutofit/>
          </a:bodyPr>
          <a:lstStyle>
            <a:lvl1pPr marL="0" indent="0">
              <a:buNone/>
              <a:defRPr sz="1800">
                <a:solidFill>
                  <a:srgbClr val="AFBDE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GB" dirty="0"/>
              <a:t>Click to edit Master text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11629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32">
          <p15:clr>
            <a:srgbClr val="FBAE40"/>
          </p15:clr>
        </p15:guide>
        <p15:guide id="2" orient="horz" pos="4088">
          <p15:clr>
            <a:srgbClr val="FBAE40"/>
          </p15:clr>
        </p15:guide>
        <p15:guide id="3" pos="257">
          <p15:clr>
            <a:srgbClr val="FBAE40"/>
          </p15:clr>
        </p15:guide>
        <p15:guide id="4" pos="7423">
          <p15:clr>
            <a:srgbClr val="FBAE40"/>
          </p15:clr>
        </p15:guide>
        <p15:guide id="5" orient="horz" pos="89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over-page-option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A picture containing sky, outdoor, grass&#10;&#10;Description automatically generated">
            <a:extLst>
              <a:ext uri="{FF2B5EF4-FFF2-40B4-BE49-F238E27FC236}">
                <a16:creationId xmlns:a16="http://schemas.microsoft.com/office/drawing/2014/main" id="{E298B0BC-AC89-FB19-B568-5452828E984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52494" r="1" b="20426"/>
          <a:stretch/>
        </p:blipFill>
        <p:spPr>
          <a:xfrm>
            <a:off x="0" y="0"/>
            <a:ext cx="12192000" cy="4952999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8F3A0517-6CEF-155E-AF01-8E26B358293E}"/>
              </a:ext>
            </a:extLst>
          </p:cNvPr>
          <p:cNvSpPr/>
          <p:nvPr/>
        </p:nvSpPr>
        <p:spPr>
          <a:xfrm>
            <a:off x="0" y="-1"/>
            <a:ext cx="12192000" cy="4952999"/>
          </a:xfrm>
          <a:prstGeom prst="rect">
            <a:avLst/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Holder 2"/>
          <p:cNvSpPr>
            <a:spLocks noGrp="1"/>
          </p:cNvSpPr>
          <p:nvPr>
            <p:ph type="title" hasCustomPrompt="1"/>
          </p:nvPr>
        </p:nvSpPr>
        <p:spPr>
          <a:xfrm>
            <a:off x="381001" y="5092698"/>
            <a:ext cx="8229600" cy="533401"/>
          </a:xfrm>
          <a:prstGeom prst="rect">
            <a:avLst/>
          </a:prstGeom>
        </p:spPr>
        <p:txBody>
          <a:bodyPr lIns="0" tIns="0" rIns="0" bIns="0"/>
          <a:lstStyle>
            <a:lvl1pPr>
              <a:defRPr sz="1800" b="0" i="0">
                <a:solidFill>
                  <a:schemeClr val="tx1"/>
                </a:solidFill>
                <a:latin typeface="+mn-lt"/>
                <a:cs typeface="Calibri"/>
              </a:defRPr>
            </a:lvl1pPr>
          </a:lstStyle>
          <a:p>
            <a:r>
              <a:rPr lang="en-US" dirty="0"/>
              <a:t>Author, line 1</a:t>
            </a:r>
            <a:br>
              <a:rPr lang="en-US" dirty="0"/>
            </a:br>
            <a:r>
              <a:rPr lang="en-US" dirty="0"/>
              <a:t>Author, line 2</a:t>
            </a:r>
            <a:endParaRPr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94998082-2651-6D34-D030-8E990FA3A90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79400" y="2286001"/>
            <a:ext cx="11633200" cy="60959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tIns="0" rIns="0" bIns="0"/>
          <a:lstStyle>
            <a:lvl1pPr marL="0" indent="0" algn="ctr">
              <a:buFont typeface="Arial" panose="020B0604020202020204" pitchFamily="34" charset="0"/>
              <a:buNone/>
              <a:defRPr sz="5000" b="1">
                <a:solidFill>
                  <a:schemeClr val="bg1"/>
                </a:solidFill>
                <a:latin typeface="+mj-lt"/>
              </a:defRPr>
            </a:lvl1pPr>
            <a:lvl2pPr marL="457200" indent="0">
              <a:buFont typeface="Arial" panose="020B0604020202020204" pitchFamily="34" charset="0"/>
              <a:buNone/>
              <a:defRPr/>
            </a:lvl2pPr>
            <a:lvl3pPr marL="914400" indent="0">
              <a:buFont typeface="Arial" panose="020B0604020202020204" pitchFamily="34" charset="0"/>
              <a:buNone/>
              <a:defRPr/>
            </a:lvl3pPr>
            <a:lvl4pPr marL="1371600" indent="0">
              <a:buFont typeface="Arial" panose="020B0604020202020204" pitchFamily="34" charset="0"/>
              <a:buNone/>
              <a:defRPr/>
            </a:lvl4pPr>
            <a:lvl5pPr marL="1828800" indent="0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en-GB" dirty="0"/>
              <a:t>TITLE LINE 1</a:t>
            </a:r>
            <a:endParaRPr lang="en-US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3D373ABF-B126-768A-E780-E842D8D7F00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66700" y="3048000"/>
            <a:ext cx="11658600" cy="5334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tIns="108000" rIns="0" bIns="0"/>
          <a:lstStyle>
            <a:lvl1pPr algn="ctr">
              <a:defRPr sz="3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 dirty="0"/>
              <a:t>Title Line 2</a:t>
            </a:r>
            <a:endParaRPr lang="en-US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F9861F99-8F71-9FF1-3A95-21C3ACE7804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494713" y="5092697"/>
            <a:ext cx="3433762" cy="533401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1800"/>
            </a:lvl1pPr>
          </a:lstStyle>
          <a:p>
            <a:pPr lvl="0"/>
            <a:r>
              <a:rPr lang="en-GB" dirty="0"/>
              <a:t>00 Month Year</a:t>
            </a:r>
            <a:endParaRPr lang="en-US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12E35D5C-31DE-9509-C004-2978D016FC21}"/>
              </a:ext>
            </a:extLst>
          </p:cNvPr>
          <p:cNvGrpSpPr/>
          <p:nvPr userDrawn="1"/>
        </p:nvGrpSpPr>
        <p:grpSpPr>
          <a:xfrm>
            <a:off x="4240696" y="0"/>
            <a:ext cx="3710609" cy="1981200"/>
            <a:chOff x="4366591" y="0"/>
            <a:chExt cx="3710609" cy="1981200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5D9FE719-6F84-9DC0-95B6-E04BBCE26AF8}"/>
                </a:ext>
              </a:extLst>
            </p:cNvPr>
            <p:cNvSpPr/>
            <p:nvPr/>
          </p:nvSpPr>
          <p:spPr>
            <a:xfrm>
              <a:off x="4419600" y="0"/>
              <a:ext cx="3657600" cy="1981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6" name="Graphic 25">
              <a:extLst>
                <a:ext uri="{FF2B5EF4-FFF2-40B4-BE49-F238E27FC236}">
                  <a16:creationId xmlns:a16="http://schemas.microsoft.com/office/drawing/2014/main" id="{A88A61AB-6459-EDEF-584C-2A9ABFB4FFE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366591" y="152400"/>
              <a:ext cx="3710609" cy="18288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5165033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A3E349E-81B6-E64C-B40F-55DA1C8F91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6E5FD-9DDE-044D-B3DA-410E6317AFD9}" type="datetimeFigureOut">
              <a:rPr lang="en-US" smtClean="0"/>
              <a:t>8/16/2023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0FA350F-2C16-FC47-AAA4-837E63859F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539635-DE39-8E4E-AF6F-272461EA40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38673-D4F4-3F4C-9AE9-67FF6900BC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105013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indoor&#10;&#10;Description automatically generated">
            <a:extLst>
              <a:ext uri="{FF2B5EF4-FFF2-40B4-BE49-F238E27FC236}">
                <a16:creationId xmlns:a16="http://schemas.microsoft.com/office/drawing/2014/main" id="{A90DC016-FE0A-8E45-A6B5-ABE57A9D4A5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2872" r="5782"/>
          <a:stretch/>
        </p:blipFill>
        <p:spPr>
          <a:xfrm rot="5400000">
            <a:off x="3611562" y="-2871787"/>
            <a:ext cx="4968875" cy="1144905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2579655-B0F1-194C-8772-14C00D1F7E86}"/>
              </a:ext>
            </a:extLst>
          </p:cNvPr>
          <p:cNvSpPr/>
          <p:nvPr userDrawn="1"/>
        </p:nvSpPr>
        <p:spPr>
          <a:xfrm>
            <a:off x="371474" y="368300"/>
            <a:ext cx="11449050" cy="4968875"/>
          </a:xfrm>
          <a:prstGeom prst="rect">
            <a:avLst/>
          </a:prstGeom>
          <a:solidFill>
            <a:srgbClr val="AFBDE1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Picture Placeholder 31">
            <a:extLst>
              <a:ext uri="{FF2B5EF4-FFF2-40B4-BE49-F238E27FC236}">
                <a16:creationId xmlns:a16="http://schemas.microsoft.com/office/drawing/2014/main" id="{B0A2DED0-B1D4-BF4D-8EE6-DBA9DC0CF72E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10247387" y="5805488"/>
            <a:ext cx="1573138" cy="684212"/>
          </a:xfrm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sz="1000"/>
            </a:lvl1pPr>
          </a:lstStyle>
          <a:p>
            <a:endParaRPr lang="en-US"/>
          </a:p>
        </p:txBody>
      </p:sp>
      <p:sp>
        <p:nvSpPr>
          <p:cNvPr id="33" name="Picture Placeholder 31">
            <a:extLst>
              <a:ext uri="{FF2B5EF4-FFF2-40B4-BE49-F238E27FC236}">
                <a16:creationId xmlns:a16="http://schemas.microsoft.com/office/drawing/2014/main" id="{FFD7B270-7B5D-CB4E-8AC7-C38D6A016212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284171" y="5802388"/>
            <a:ext cx="2938054" cy="684212"/>
          </a:xfrm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sz="1000"/>
            </a:lvl1pPr>
          </a:lstStyle>
          <a:p>
            <a:endParaRPr lang="en-US"/>
          </a:p>
        </p:txBody>
      </p:sp>
      <p:sp>
        <p:nvSpPr>
          <p:cNvPr id="34" name="Picture Placeholder 31">
            <a:extLst>
              <a:ext uri="{FF2B5EF4-FFF2-40B4-BE49-F238E27FC236}">
                <a16:creationId xmlns:a16="http://schemas.microsoft.com/office/drawing/2014/main" id="{650AACEE-82C4-A247-8D0B-08B79B01F630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371475" y="5802388"/>
            <a:ext cx="1868904" cy="684212"/>
          </a:xfrm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sz="1000"/>
            </a:lvl1pPr>
          </a:lstStyle>
          <a:p>
            <a:endParaRPr lang="en-US"/>
          </a:p>
        </p:txBody>
      </p:sp>
      <p:sp>
        <p:nvSpPr>
          <p:cNvPr id="36" name="Picture Placeholder 31">
            <a:extLst>
              <a:ext uri="{FF2B5EF4-FFF2-40B4-BE49-F238E27FC236}">
                <a16:creationId xmlns:a16="http://schemas.microsoft.com/office/drawing/2014/main" id="{521B6C69-8390-254D-B58D-527149F11579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2665942" y="5812031"/>
            <a:ext cx="2593068" cy="684212"/>
          </a:xfrm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sz="10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6923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34">
          <p15:clr>
            <a:srgbClr val="FBAE40"/>
          </p15:clr>
        </p15:guide>
        <p15:guide id="2" pos="7446">
          <p15:clr>
            <a:srgbClr val="FBAE40"/>
          </p15:clr>
        </p15:guide>
        <p15:guide id="3" orient="horz" pos="232">
          <p15:clr>
            <a:srgbClr val="FBAE40"/>
          </p15:clr>
        </p15:guide>
        <p15:guide id="4" orient="horz" pos="4088">
          <p15:clr>
            <a:srgbClr val="FBAE40"/>
          </p15:clr>
        </p15:guide>
        <p15:guide id="5" orient="horz" pos="3657">
          <p15:clr>
            <a:srgbClr val="FBAE40"/>
          </p15:clr>
        </p15:guide>
        <p15:guide id="6" orient="horz" pos="504">
          <p15:clr>
            <a:srgbClr val="FBAE40"/>
          </p15:clr>
        </p15:guide>
        <p15:guide id="7" pos="483">
          <p15:clr>
            <a:srgbClr val="FBAE40"/>
          </p15:clr>
        </p15:guide>
        <p15:guide id="8" pos="7197">
          <p15:clr>
            <a:srgbClr val="FBAE40"/>
          </p15:clr>
        </p15:guide>
        <p15:guide id="9" orient="horz" pos="3362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-page-option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A picture containing sky, outdoor, grass&#10;&#10;Description automatically generated">
            <a:extLst>
              <a:ext uri="{FF2B5EF4-FFF2-40B4-BE49-F238E27FC236}">
                <a16:creationId xmlns:a16="http://schemas.microsoft.com/office/drawing/2014/main" id="{E298B0BC-AC89-FB19-B568-5452828E984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52494" r="1" b="20426"/>
          <a:stretch/>
        </p:blipFill>
        <p:spPr>
          <a:xfrm>
            <a:off x="0" y="0"/>
            <a:ext cx="12192000" cy="4952999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8F3A0517-6CEF-155E-AF01-8E26B358293E}"/>
              </a:ext>
            </a:extLst>
          </p:cNvPr>
          <p:cNvSpPr/>
          <p:nvPr/>
        </p:nvSpPr>
        <p:spPr>
          <a:xfrm>
            <a:off x="0" y="-1"/>
            <a:ext cx="12192000" cy="4952999"/>
          </a:xfrm>
          <a:prstGeom prst="rect">
            <a:avLst/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Holder 2"/>
          <p:cNvSpPr>
            <a:spLocks noGrp="1"/>
          </p:cNvSpPr>
          <p:nvPr>
            <p:ph type="title" hasCustomPrompt="1"/>
          </p:nvPr>
        </p:nvSpPr>
        <p:spPr>
          <a:xfrm>
            <a:off x="381001" y="5092698"/>
            <a:ext cx="8229600" cy="533401"/>
          </a:xfrm>
          <a:prstGeom prst="rect">
            <a:avLst/>
          </a:prstGeom>
        </p:spPr>
        <p:txBody>
          <a:bodyPr lIns="0" tIns="0" rIns="0" bIns="0"/>
          <a:lstStyle>
            <a:lvl1pPr>
              <a:defRPr sz="1800" b="0" i="0">
                <a:solidFill>
                  <a:schemeClr val="tx1"/>
                </a:solidFill>
                <a:latin typeface="+mn-lt"/>
                <a:cs typeface="Calibri"/>
              </a:defRPr>
            </a:lvl1pPr>
          </a:lstStyle>
          <a:p>
            <a:r>
              <a:rPr lang="en-US" dirty="0"/>
              <a:t>Author, line 1</a:t>
            </a:r>
            <a:br>
              <a:rPr lang="en-US" dirty="0"/>
            </a:br>
            <a:r>
              <a:rPr lang="en-US" dirty="0"/>
              <a:t>Author, line 2</a:t>
            </a:r>
            <a:endParaRPr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94998082-2651-6D34-D030-8E990FA3A90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79400" y="2286001"/>
            <a:ext cx="11633200" cy="60959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tIns="0" rIns="0" bIns="0"/>
          <a:lstStyle>
            <a:lvl1pPr marL="0" indent="0" algn="ctr">
              <a:buFont typeface="Arial" panose="020B0604020202020204" pitchFamily="34" charset="0"/>
              <a:buNone/>
              <a:defRPr sz="5000" b="1">
                <a:solidFill>
                  <a:schemeClr val="bg1"/>
                </a:solidFill>
                <a:latin typeface="+mj-lt"/>
              </a:defRPr>
            </a:lvl1pPr>
            <a:lvl2pPr marL="457200" indent="0">
              <a:buFont typeface="Arial" panose="020B0604020202020204" pitchFamily="34" charset="0"/>
              <a:buNone/>
              <a:defRPr/>
            </a:lvl2pPr>
            <a:lvl3pPr marL="914400" indent="0">
              <a:buFont typeface="Arial" panose="020B0604020202020204" pitchFamily="34" charset="0"/>
              <a:buNone/>
              <a:defRPr/>
            </a:lvl3pPr>
            <a:lvl4pPr marL="1371600" indent="0">
              <a:buFont typeface="Arial" panose="020B0604020202020204" pitchFamily="34" charset="0"/>
              <a:buNone/>
              <a:defRPr/>
            </a:lvl4pPr>
            <a:lvl5pPr marL="1828800" indent="0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en-GB" dirty="0"/>
              <a:t>TITLE LINE 1</a:t>
            </a:r>
            <a:endParaRPr lang="en-US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3D373ABF-B126-768A-E780-E842D8D7F00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66700" y="3048000"/>
            <a:ext cx="11658600" cy="5334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tIns="108000" rIns="0" bIns="0"/>
          <a:lstStyle>
            <a:lvl1pPr algn="ctr">
              <a:defRPr sz="3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 dirty="0"/>
              <a:t>Title Line 2</a:t>
            </a:r>
            <a:endParaRPr lang="en-US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F9861F99-8F71-9FF1-3A95-21C3ACE7804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494713" y="5092697"/>
            <a:ext cx="3433762" cy="533401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1800"/>
            </a:lvl1pPr>
          </a:lstStyle>
          <a:p>
            <a:pPr lvl="0"/>
            <a:r>
              <a:rPr lang="en-GB" dirty="0"/>
              <a:t>00 Month Year</a:t>
            </a:r>
            <a:endParaRPr lang="en-US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12E35D5C-31DE-9509-C004-2978D016FC21}"/>
              </a:ext>
            </a:extLst>
          </p:cNvPr>
          <p:cNvGrpSpPr/>
          <p:nvPr userDrawn="1"/>
        </p:nvGrpSpPr>
        <p:grpSpPr>
          <a:xfrm>
            <a:off x="4240696" y="0"/>
            <a:ext cx="3710609" cy="1981200"/>
            <a:chOff x="4366591" y="0"/>
            <a:chExt cx="3710609" cy="1981200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5D9FE719-6F84-9DC0-95B6-E04BBCE26AF8}"/>
                </a:ext>
              </a:extLst>
            </p:cNvPr>
            <p:cNvSpPr/>
            <p:nvPr/>
          </p:nvSpPr>
          <p:spPr>
            <a:xfrm>
              <a:off x="4419600" y="0"/>
              <a:ext cx="3657600" cy="1981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6" name="Graphic 25">
              <a:extLst>
                <a:ext uri="{FF2B5EF4-FFF2-40B4-BE49-F238E27FC236}">
                  <a16:creationId xmlns:a16="http://schemas.microsoft.com/office/drawing/2014/main" id="{A88A61AB-6459-EDEF-584C-2A9ABFB4FFE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366591" y="152400"/>
              <a:ext cx="3710609" cy="18288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1187286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pter-ope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6427BE49-BF01-FE65-7479-89D0F1908A83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1840643" y="381000"/>
            <a:ext cx="9970357" cy="914399"/>
          </a:xfrm>
          <a:prstGeom prst="rect">
            <a:avLst/>
          </a:prstGeom>
        </p:spPr>
        <p:txBody>
          <a:bodyPr wrap="none" lIns="0" tIns="0" rIns="0" bIns="0" anchor="ctr" anchorCtr="0"/>
          <a:lstStyle>
            <a:lvl1pPr marL="0" indent="0">
              <a:buFont typeface="Arial" panose="020B0604020202020204" pitchFamily="34" charset="0"/>
              <a:buNone/>
              <a:defRPr sz="4000" b="1"/>
            </a:lvl1pPr>
            <a:lvl2pPr marL="800100" indent="-342900">
              <a:buFont typeface="Arial" panose="020B0604020202020204" pitchFamily="34" charset="0"/>
              <a:buChar char="•"/>
              <a:defRPr sz="4000" b="1"/>
            </a:lvl2pPr>
            <a:lvl3pPr marL="1257300" indent="-342900">
              <a:buFont typeface="Arial" panose="020B0604020202020204" pitchFamily="34" charset="0"/>
              <a:buChar char="•"/>
              <a:defRPr sz="4000" b="1"/>
            </a:lvl3pPr>
            <a:lvl4pPr marL="1714500" indent="-342900">
              <a:buFont typeface="Arial" panose="020B0604020202020204" pitchFamily="34" charset="0"/>
              <a:buChar char="•"/>
              <a:defRPr sz="4000" b="1"/>
            </a:lvl4pPr>
            <a:lvl5pPr marL="2171700" indent="-342900">
              <a:buFont typeface="Arial" panose="020B0604020202020204" pitchFamily="34" charset="0"/>
              <a:buChar char="•"/>
              <a:defRPr sz="4000" b="1"/>
            </a:lvl5pPr>
          </a:lstStyle>
          <a:p>
            <a:pPr lvl="0"/>
            <a:r>
              <a:rPr lang="en-GB" dirty="0"/>
              <a:t>HEADING</a:t>
            </a:r>
            <a:endParaRPr lang="en-US" dirty="0"/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F7A65265-A3C7-9B2A-8121-51BA6DCCC0E2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381000" y="304800"/>
            <a:ext cx="1219200" cy="990599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00</a:t>
            </a:r>
          </a:p>
        </p:txBody>
      </p:sp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2F21E92E-C237-E1D5-A9FC-3F8672CC9F69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81000" y="1600200"/>
            <a:ext cx="11430000" cy="4495800"/>
          </a:xfrm>
          <a:prstGeom prst="rect">
            <a:avLst/>
          </a:prstGeom>
        </p:spPr>
        <p:txBody>
          <a:bodyPr wrap="none" lIns="0" tIns="0" rIns="0" bIns="0"/>
          <a:lstStyle>
            <a:lvl1pPr marL="342900" indent="-342900">
              <a:buFont typeface="Arial" panose="020B0604020202020204" pitchFamily="34" charset="0"/>
              <a:buChar char="•"/>
              <a:defRPr/>
            </a:lvl1pPr>
            <a:lvl2pPr marL="800100" indent="-342900">
              <a:buFont typeface="Arial" panose="020B0604020202020204" pitchFamily="34" charset="0"/>
              <a:buChar char="•"/>
              <a:defRPr/>
            </a:lvl2pPr>
            <a:lvl3pPr marL="1257300" indent="-342900">
              <a:buFont typeface="Arial" panose="020B0604020202020204" pitchFamily="34" charset="0"/>
              <a:buChar char="•"/>
              <a:defRPr/>
            </a:lvl3pPr>
            <a:lvl4pPr marL="1714500" indent="-342900">
              <a:buFont typeface="Arial" panose="020B0604020202020204" pitchFamily="34" charset="0"/>
              <a:buChar char="•"/>
              <a:defRPr/>
            </a:lvl4pPr>
            <a:lvl5pPr marL="2171700" indent="-34290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18" name="Content Placeholder 5">
            <a:extLst>
              <a:ext uri="{FF2B5EF4-FFF2-40B4-BE49-F238E27FC236}">
                <a16:creationId xmlns:a16="http://schemas.microsoft.com/office/drawing/2014/main" id="{8D4E3319-45A3-932A-74BF-B34ABAFD4B42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2209800" y="6395948"/>
            <a:ext cx="9234765" cy="360000"/>
          </a:xfrm>
          <a:prstGeom prst="rect">
            <a:avLst/>
          </a:prstGeom>
        </p:spPr>
        <p:txBody>
          <a:bodyPr lIns="0" tIns="0" rIns="180000" bIns="0" anchor="ctr" anchorCtr="0"/>
          <a:lstStyle>
            <a:lvl1pPr algn="r">
              <a:defRPr sz="1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703534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ody-1-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6427BE49-BF01-FE65-7479-89D0F1908A83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81000" y="533400"/>
            <a:ext cx="11430000" cy="5562600"/>
          </a:xfrm>
          <a:prstGeom prst="rect">
            <a:avLst/>
          </a:prstGeom>
        </p:spPr>
        <p:txBody>
          <a:bodyPr lIns="0" tIns="0" rIns="0" bIns="0"/>
          <a:lstStyle>
            <a:lvl1pPr marL="342900" indent="-342900">
              <a:buFont typeface="Arial" panose="020B0604020202020204" pitchFamily="34" charset="0"/>
              <a:buChar char="•"/>
              <a:defRPr/>
            </a:lvl1pPr>
            <a:lvl2pPr marL="800100" indent="-342900">
              <a:buFont typeface="Arial" panose="020B0604020202020204" pitchFamily="34" charset="0"/>
              <a:buChar char="•"/>
              <a:defRPr/>
            </a:lvl2pPr>
            <a:lvl3pPr marL="1257300" indent="-342900">
              <a:buFont typeface="Arial" panose="020B0604020202020204" pitchFamily="34" charset="0"/>
              <a:buChar char="•"/>
              <a:defRPr/>
            </a:lvl3pPr>
            <a:lvl4pPr marL="1714500" indent="-342900">
              <a:buFont typeface="Arial" panose="020B0604020202020204" pitchFamily="34" charset="0"/>
              <a:buChar char="•"/>
              <a:defRPr/>
            </a:lvl4pPr>
            <a:lvl5pPr marL="2171700" indent="-34290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3" name="Content Placeholder 5">
            <a:extLst>
              <a:ext uri="{FF2B5EF4-FFF2-40B4-BE49-F238E27FC236}">
                <a16:creationId xmlns:a16="http://schemas.microsoft.com/office/drawing/2014/main" id="{EDCBB33A-F5E0-B2B8-FBCF-3EC13B024594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2209800" y="6395948"/>
            <a:ext cx="9234765" cy="360000"/>
          </a:xfrm>
          <a:prstGeom prst="rect">
            <a:avLst/>
          </a:prstGeom>
        </p:spPr>
        <p:txBody>
          <a:bodyPr lIns="0" tIns="0" rIns="180000" bIns="0" anchor="ctr" anchorCtr="0"/>
          <a:lstStyle>
            <a:lvl1pPr algn="r">
              <a:defRPr sz="1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986702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ody-margin-light-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6427BE49-BF01-FE65-7479-89D0F1908A83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2552007" y="533400"/>
            <a:ext cx="9258993" cy="5562600"/>
          </a:xfrm>
          <a:prstGeom prst="rect">
            <a:avLst/>
          </a:prstGeom>
        </p:spPr>
        <p:txBody>
          <a:bodyPr lIns="0" tIns="0" rIns="0" bIns="0"/>
          <a:lstStyle>
            <a:lvl1pPr marL="342900" indent="-342900">
              <a:buFont typeface="Arial" panose="020B0604020202020204" pitchFamily="34" charset="0"/>
              <a:buChar char="•"/>
              <a:defRPr/>
            </a:lvl1pPr>
            <a:lvl2pPr marL="800100" indent="-342900">
              <a:buFont typeface="Arial" panose="020B0604020202020204" pitchFamily="34" charset="0"/>
              <a:buChar char="•"/>
              <a:defRPr/>
            </a:lvl2pPr>
            <a:lvl3pPr marL="1257300" indent="-342900">
              <a:buFont typeface="Arial" panose="020B0604020202020204" pitchFamily="34" charset="0"/>
              <a:buChar char="•"/>
              <a:defRPr/>
            </a:lvl3pPr>
            <a:lvl4pPr marL="1714500" indent="-342900">
              <a:buFont typeface="Arial" panose="020B0604020202020204" pitchFamily="34" charset="0"/>
              <a:buChar char="•"/>
              <a:defRPr/>
            </a:lvl4pPr>
            <a:lvl5pPr marL="2171700" indent="-34290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525535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ody-dark-pan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0">
            <a:extLst>
              <a:ext uri="{FF2B5EF4-FFF2-40B4-BE49-F238E27FC236}">
                <a16:creationId xmlns:a16="http://schemas.microsoft.com/office/drawing/2014/main" id="{11834BC3-B801-D77B-B35E-70BFEF41485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2937000" y="533400"/>
            <a:ext cx="8874000" cy="5562600"/>
          </a:xfrm>
          <a:prstGeom prst="rect">
            <a:avLst/>
          </a:prstGeom>
        </p:spPr>
        <p:txBody>
          <a:bodyPr lIns="0" tIns="0" rIns="0" bIns="0"/>
          <a:lstStyle>
            <a:lvl1pPr marL="342900" indent="-342900">
              <a:buFont typeface="Arial" panose="020B0604020202020204" pitchFamily="34" charset="0"/>
              <a:buChar char="•"/>
              <a:defRPr/>
            </a:lvl1pPr>
            <a:lvl2pPr marL="800100" indent="-342900">
              <a:buFont typeface="Arial" panose="020B0604020202020204" pitchFamily="34" charset="0"/>
              <a:buChar char="•"/>
              <a:defRPr/>
            </a:lvl2pPr>
            <a:lvl3pPr marL="1257300" indent="-342900">
              <a:buFont typeface="Arial" panose="020B0604020202020204" pitchFamily="34" charset="0"/>
              <a:buChar char="•"/>
              <a:defRPr/>
            </a:lvl3pPr>
            <a:lvl4pPr marL="1714500" indent="-342900">
              <a:buFont typeface="Arial" panose="020B0604020202020204" pitchFamily="34" charset="0"/>
              <a:buChar char="•"/>
              <a:defRPr/>
            </a:lvl4pPr>
            <a:lvl5pPr marL="2171700" indent="-34290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496672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ody-logo-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10">
            <a:extLst>
              <a:ext uri="{FF2B5EF4-FFF2-40B4-BE49-F238E27FC236}">
                <a16:creationId xmlns:a16="http://schemas.microsoft.com/office/drawing/2014/main" id="{B302367F-CA37-48EC-26A6-107F5263FCA0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81000" y="1600202"/>
            <a:ext cx="11430000" cy="4495797"/>
          </a:xfrm>
          <a:prstGeom prst="rect">
            <a:avLst/>
          </a:prstGeom>
        </p:spPr>
        <p:txBody>
          <a:bodyPr lIns="0" tIns="0" rIns="0" bIns="0"/>
          <a:lstStyle>
            <a:lvl1pPr marL="342900" indent="-342900">
              <a:buFont typeface="Arial" panose="020B0604020202020204" pitchFamily="34" charset="0"/>
              <a:buChar char="•"/>
              <a:defRPr/>
            </a:lvl1pPr>
            <a:lvl2pPr marL="800100" indent="-342900">
              <a:buFont typeface="Arial" panose="020B0604020202020204" pitchFamily="34" charset="0"/>
              <a:buChar char="•"/>
              <a:defRPr/>
            </a:lvl2pPr>
            <a:lvl3pPr marL="1257300" indent="-342900">
              <a:buFont typeface="Arial" panose="020B0604020202020204" pitchFamily="34" charset="0"/>
              <a:buChar char="•"/>
              <a:defRPr/>
            </a:lvl3pPr>
            <a:lvl4pPr marL="1714500" indent="-342900">
              <a:buFont typeface="Arial" panose="020B0604020202020204" pitchFamily="34" charset="0"/>
              <a:buChar char="•"/>
              <a:defRPr/>
            </a:lvl4pPr>
            <a:lvl5pPr marL="2171700" indent="-34290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pic>
        <p:nvPicPr>
          <p:cNvPr id="24" name="Graphic 23">
            <a:extLst>
              <a:ext uri="{FF2B5EF4-FFF2-40B4-BE49-F238E27FC236}">
                <a16:creationId xmlns:a16="http://schemas.microsoft.com/office/drawing/2014/main" id="{7248E8B9-A143-9352-AB3A-6E7DDF42AD2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72286" y="193075"/>
            <a:ext cx="2945817" cy="883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557860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-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15">
            <a:extLst>
              <a:ext uri="{FF2B5EF4-FFF2-40B4-BE49-F238E27FC236}">
                <a16:creationId xmlns:a16="http://schemas.microsoft.com/office/drawing/2014/main" id="{0D1093A4-CC06-EC14-4A2F-A8031EEA1515}"/>
              </a:ext>
            </a:extLst>
          </p:cNvPr>
          <p:cNvSpPr txBox="1"/>
          <p:nvPr userDrawn="1"/>
        </p:nvSpPr>
        <p:spPr>
          <a:xfrm>
            <a:off x="4633042" y="1834913"/>
            <a:ext cx="2928620" cy="51264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0" tIns="12700" rIns="0" bIns="0" rtlCol="0">
            <a:spAutoFit/>
          </a:bodyPr>
          <a:lstStyle/>
          <a:p>
            <a:pPr marL="379095" marR="352425" algn="ctr">
              <a:lnSpc>
                <a:spcPct val="106300"/>
              </a:lnSpc>
              <a:spcBef>
                <a:spcPts val="100"/>
              </a:spcBef>
            </a:pPr>
            <a:endParaRPr sz="3200" dirty="0">
              <a:latin typeface="+mn-lt"/>
              <a:cs typeface="Calibri"/>
            </a:endParaRP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57B4A8E3-6B88-C304-8341-8A30D901DC6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74650" y="1952625"/>
            <a:ext cx="11442700" cy="362743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12700" indent="0" algn="ctr">
              <a:buNone/>
              <a:defRPr sz="3200">
                <a:solidFill>
                  <a:schemeClr val="bg1"/>
                </a:solidFill>
              </a:defRPr>
            </a:lvl1pPr>
            <a:lvl2pPr algn="ctr">
              <a:defRPr sz="2800">
                <a:solidFill>
                  <a:schemeClr val="bg1"/>
                </a:solidFill>
              </a:defRPr>
            </a:lvl2pPr>
            <a:lvl3pPr algn="ctr">
              <a:defRPr sz="2800">
                <a:solidFill>
                  <a:schemeClr val="bg1"/>
                </a:solidFill>
              </a:defRPr>
            </a:lvl3pPr>
            <a:lvl4pPr algn="ctr">
              <a:defRPr sz="2800">
                <a:solidFill>
                  <a:schemeClr val="bg1"/>
                </a:solidFill>
              </a:defRPr>
            </a:lvl4pPr>
            <a:lvl5pPr algn="ctr">
              <a:defRPr sz="2800">
                <a:solidFill>
                  <a:schemeClr val="bg1"/>
                </a:solidFill>
              </a:defRPr>
            </a:lvl5pPr>
          </a:lstStyle>
          <a:p>
            <a:pPr marL="379095" marR="352425" algn="ctr">
              <a:lnSpc>
                <a:spcPct val="106300"/>
              </a:lnSpc>
              <a:spcBef>
                <a:spcPts val="100"/>
              </a:spcBef>
            </a:pPr>
            <a:r>
              <a:rPr lang="en-ZA" sz="2800" b="1" spc="120" dirty="0">
                <a:solidFill>
                  <a:srgbClr val="FFFFFF"/>
                </a:solidFill>
                <a:latin typeface="+mn-lt"/>
                <a:cs typeface="Calibri"/>
              </a:rPr>
              <a:t>THANK</a:t>
            </a:r>
            <a:r>
              <a:rPr lang="en-ZA" sz="2800" b="1" spc="215" dirty="0">
                <a:solidFill>
                  <a:srgbClr val="FFFFFF"/>
                </a:solidFill>
                <a:latin typeface="+mn-lt"/>
                <a:cs typeface="Calibri"/>
              </a:rPr>
              <a:t> </a:t>
            </a:r>
            <a:r>
              <a:rPr lang="en-ZA" sz="2800" b="1" spc="90" dirty="0">
                <a:solidFill>
                  <a:srgbClr val="FFFFFF"/>
                </a:solidFill>
                <a:latin typeface="+mn-lt"/>
                <a:cs typeface="Calibri"/>
              </a:rPr>
              <a:t>YOU </a:t>
            </a:r>
          </a:p>
          <a:p>
            <a:pPr marL="379095" marR="352425" algn="ctr">
              <a:lnSpc>
                <a:spcPct val="106300"/>
              </a:lnSpc>
              <a:spcBef>
                <a:spcPts val="100"/>
              </a:spcBef>
            </a:pPr>
            <a:r>
              <a:rPr lang="en-ZA" sz="2800" b="1" spc="114" dirty="0">
                <a:solidFill>
                  <a:srgbClr val="FFFFFF"/>
                </a:solidFill>
                <a:latin typeface="+mn-lt"/>
                <a:cs typeface="Calibri"/>
              </a:rPr>
              <a:t>SIYABONGA </a:t>
            </a:r>
          </a:p>
          <a:p>
            <a:pPr marL="379095" marR="352425" algn="ctr">
              <a:lnSpc>
                <a:spcPct val="106300"/>
              </a:lnSpc>
              <a:spcBef>
                <a:spcPts val="100"/>
              </a:spcBef>
            </a:pPr>
            <a:r>
              <a:rPr lang="en-ZA" sz="2800" b="1" spc="125" dirty="0">
                <a:solidFill>
                  <a:srgbClr val="FFFFFF"/>
                </a:solidFill>
                <a:latin typeface="+mn-lt"/>
                <a:cs typeface="Calibri"/>
              </a:rPr>
              <a:t>ENKOSI</a:t>
            </a:r>
            <a:endParaRPr lang="en-ZA" sz="2800" dirty="0">
              <a:latin typeface="+mn-lt"/>
              <a:cs typeface="Calibri"/>
            </a:endParaRPr>
          </a:p>
          <a:p>
            <a:pPr marL="12700" marR="5080" indent="19685" algn="ctr">
              <a:lnSpc>
                <a:spcPct val="106300"/>
              </a:lnSpc>
            </a:pPr>
            <a:r>
              <a:rPr lang="en-ZA" sz="2800" b="1" spc="80" dirty="0">
                <a:solidFill>
                  <a:srgbClr val="FFFFFF"/>
                </a:solidFill>
                <a:latin typeface="+mn-lt"/>
                <a:cs typeface="Calibri"/>
              </a:rPr>
              <a:t>KE</a:t>
            </a:r>
            <a:r>
              <a:rPr lang="en-ZA" sz="2800" b="1" spc="195" dirty="0">
                <a:solidFill>
                  <a:srgbClr val="FFFFFF"/>
                </a:solidFill>
                <a:latin typeface="+mn-lt"/>
                <a:cs typeface="Calibri"/>
              </a:rPr>
              <a:t> </a:t>
            </a:r>
            <a:r>
              <a:rPr lang="en-ZA" sz="2800" b="1" dirty="0">
                <a:solidFill>
                  <a:srgbClr val="FFFFFF"/>
                </a:solidFill>
                <a:latin typeface="+mn-lt"/>
                <a:cs typeface="Calibri"/>
              </a:rPr>
              <a:t>A</a:t>
            </a:r>
            <a:r>
              <a:rPr lang="en-ZA" sz="2800" b="1" spc="195" dirty="0">
                <a:solidFill>
                  <a:srgbClr val="FFFFFF"/>
                </a:solidFill>
                <a:latin typeface="+mn-lt"/>
                <a:cs typeface="Calibri"/>
              </a:rPr>
              <a:t> </a:t>
            </a:r>
            <a:r>
              <a:rPr lang="en-ZA" sz="2800" b="1" spc="150" dirty="0">
                <a:solidFill>
                  <a:srgbClr val="FFFFFF"/>
                </a:solidFill>
                <a:latin typeface="+mn-lt"/>
                <a:cs typeface="Calibri"/>
              </a:rPr>
              <a:t>LEBOHA </a:t>
            </a:r>
          </a:p>
          <a:p>
            <a:pPr marL="12700" marR="5080" indent="19685" algn="ctr">
              <a:lnSpc>
                <a:spcPct val="106300"/>
              </a:lnSpc>
            </a:pPr>
            <a:r>
              <a:rPr lang="en-ZA" sz="2800" b="1" spc="100" dirty="0">
                <a:solidFill>
                  <a:srgbClr val="FFFFFF"/>
                </a:solidFill>
                <a:latin typeface="+mn-lt"/>
                <a:cs typeface="Calibri"/>
              </a:rPr>
              <a:t>NDZA</a:t>
            </a:r>
            <a:r>
              <a:rPr lang="en-ZA" sz="2800" b="1" spc="210" dirty="0">
                <a:solidFill>
                  <a:srgbClr val="FFFFFF"/>
                </a:solidFill>
                <a:latin typeface="+mn-lt"/>
                <a:cs typeface="Calibri"/>
              </a:rPr>
              <a:t> </a:t>
            </a:r>
            <a:r>
              <a:rPr lang="en-ZA" sz="2800" b="1" spc="120" dirty="0">
                <a:solidFill>
                  <a:srgbClr val="FFFFFF"/>
                </a:solidFill>
                <a:latin typeface="+mn-lt"/>
                <a:cs typeface="Calibri"/>
              </a:rPr>
              <a:t>NKHENSA </a:t>
            </a:r>
          </a:p>
          <a:p>
            <a:pPr marL="12700" marR="5080" indent="19685" algn="ctr">
              <a:lnSpc>
                <a:spcPct val="106300"/>
              </a:lnSpc>
            </a:pPr>
            <a:r>
              <a:rPr lang="en-ZA" sz="2800" b="1" spc="105" dirty="0">
                <a:solidFill>
                  <a:srgbClr val="FFFFFF"/>
                </a:solidFill>
                <a:latin typeface="+mn-lt"/>
                <a:cs typeface="Calibri"/>
              </a:rPr>
              <a:t>DANKIE!</a:t>
            </a:r>
            <a:endParaRPr lang="en-ZA" sz="2800" dirty="0">
              <a:latin typeface="+mn-lt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927406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heme" Target="../theme/theme1.xml"/><Relationship Id="rId7" Type="http://schemas.openxmlformats.org/officeDocument/2006/relationships/image" Target="../media/image4.sv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openxmlformats.org/officeDocument/2006/relationships/image" Target="../media/image8.svg"/><Relationship Id="rId5" Type="http://schemas.openxmlformats.org/officeDocument/2006/relationships/image" Target="../media/image2.svg"/><Relationship Id="rId10" Type="http://schemas.openxmlformats.org/officeDocument/2006/relationships/image" Target="../media/image7.png"/><Relationship Id="rId4" Type="http://schemas.openxmlformats.org/officeDocument/2006/relationships/image" Target="../media/image1.png"/><Relationship Id="rId9" Type="http://schemas.openxmlformats.org/officeDocument/2006/relationships/image" Target="../media/image6.svg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theme" Target="../theme/theme10.xml"/><Relationship Id="rId5" Type="http://schemas.openxmlformats.org/officeDocument/2006/relationships/slideLayout" Target="../slideLayouts/slideLayout21.xml"/><Relationship Id="rId4" Type="http://schemas.openxmlformats.org/officeDocument/2006/relationships/slideLayout" Target="../slideLayouts/slideLayout2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9.jpeg"/><Relationship Id="rId7" Type="http://schemas.openxmlformats.org/officeDocument/2006/relationships/image" Target="../media/image4.sv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.png"/><Relationship Id="rId11" Type="http://schemas.openxmlformats.org/officeDocument/2006/relationships/image" Target="../media/image8.svg"/><Relationship Id="rId5" Type="http://schemas.openxmlformats.org/officeDocument/2006/relationships/image" Target="../media/image11.svg"/><Relationship Id="rId10" Type="http://schemas.openxmlformats.org/officeDocument/2006/relationships/image" Target="../media/image7.png"/><Relationship Id="rId4" Type="http://schemas.openxmlformats.org/officeDocument/2006/relationships/image" Target="../media/image10.png"/><Relationship Id="rId9" Type="http://schemas.openxmlformats.org/officeDocument/2006/relationships/image" Target="../media/image6.sv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sv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3.svg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svg"/></Relationships>
</file>

<file path=ppt/slideMasters/_rels/slideMaster6.xml.rels><?xml version="1.0" encoding="UTF-8" standalone="yes"?>
<Relationships xmlns="http://schemas.openxmlformats.org/package/2006/relationships"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7.xml"/></Relationships>
</file>

<file path=ppt/slideMasters/_rels/slideMaster7.xml.rels><?xml version="1.0" encoding="UTF-8" standalone="yes"?>
<Relationships xmlns="http://schemas.openxmlformats.org/package/2006/relationships"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8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4.png"/><Relationship Id="rId7" Type="http://schemas.openxmlformats.org/officeDocument/2006/relationships/image" Target="../media/image4.svg"/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.png"/><Relationship Id="rId11" Type="http://schemas.openxmlformats.org/officeDocument/2006/relationships/image" Target="../media/image8.svg"/><Relationship Id="rId5" Type="http://schemas.openxmlformats.org/officeDocument/2006/relationships/image" Target="../media/image16.svg"/><Relationship Id="rId10" Type="http://schemas.openxmlformats.org/officeDocument/2006/relationships/image" Target="../media/image7.png"/><Relationship Id="rId4" Type="http://schemas.openxmlformats.org/officeDocument/2006/relationships/image" Target="../media/image15.png"/><Relationship Id="rId9" Type="http://schemas.openxmlformats.org/officeDocument/2006/relationships/image" Target="../media/image6.sv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theme" Target="../theme/theme9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3.xml"/><Relationship Id="rId9" Type="http://schemas.openxmlformats.org/officeDocument/2006/relationships/image" Target="../media/image17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Rectangle 53">
            <a:extLst>
              <a:ext uri="{FF2B5EF4-FFF2-40B4-BE49-F238E27FC236}">
                <a16:creationId xmlns:a16="http://schemas.microsoft.com/office/drawing/2014/main" id="{AC17821F-2C35-E0C9-ABB1-787AD3CCD30E}"/>
              </a:ext>
            </a:extLst>
          </p:cNvPr>
          <p:cNvSpPr/>
          <p:nvPr/>
        </p:nvSpPr>
        <p:spPr>
          <a:xfrm>
            <a:off x="405901" y="2795"/>
            <a:ext cx="2198521" cy="251070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CBCDEEF4-76E8-BDF0-0393-74B0D5BD10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18432" y="127916"/>
            <a:ext cx="2273306" cy="2419448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3BAB221A-6077-DD64-121E-A486CAECFA39}"/>
              </a:ext>
            </a:extLst>
          </p:cNvPr>
          <p:cNvGrpSpPr/>
          <p:nvPr userDrawn="1"/>
        </p:nvGrpSpPr>
        <p:grpSpPr>
          <a:xfrm>
            <a:off x="368807" y="5805115"/>
            <a:ext cx="11442193" cy="729394"/>
            <a:chOff x="368807" y="5805115"/>
            <a:chExt cx="11442193" cy="729394"/>
          </a:xfrm>
        </p:grpSpPr>
        <p:pic>
          <p:nvPicPr>
            <p:cNvPr id="65" name="Graphic 64">
              <a:extLst>
                <a:ext uri="{FF2B5EF4-FFF2-40B4-BE49-F238E27FC236}">
                  <a16:creationId xmlns:a16="http://schemas.microsoft.com/office/drawing/2014/main" id="{2FDB1799-417B-8E00-FD89-7A38E124BBC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368807" y="5820998"/>
              <a:ext cx="1724747" cy="607768"/>
            </a:xfrm>
            <a:prstGeom prst="rect">
              <a:avLst/>
            </a:prstGeom>
          </p:spPr>
        </p:pic>
        <p:pic>
          <p:nvPicPr>
            <p:cNvPr id="68" name="Graphic 67">
              <a:extLst>
                <a:ext uri="{FF2B5EF4-FFF2-40B4-BE49-F238E27FC236}">
                  <a16:creationId xmlns:a16="http://schemas.microsoft.com/office/drawing/2014/main" id="{6A5E5849-7D25-CC6A-0045-0AAF9A0F5A4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4451311" y="5805486"/>
              <a:ext cx="2594054" cy="712093"/>
            </a:xfrm>
            <a:prstGeom prst="rect">
              <a:avLst/>
            </a:prstGeom>
          </p:spPr>
        </p:pic>
        <p:pic>
          <p:nvPicPr>
            <p:cNvPr id="3" name="Graphic 2">
              <a:extLst>
                <a:ext uri="{FF2B5EF4-FFF2-40B4-BE49-F238E27FC236}">
                  <a16:creationId xmlns:a16="http://schemas.microsoft.com/office/drawing/2014/main" id="{3CEAC359-04CE-78DD-6EB6-1F659D9E0C5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/>
          </p:blipFill>
          <p:spPr>
            <a:xfrm>
              <a:off x="9403122" y="5805115"/>
              <a:ext cx="2407878" cy="72939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630573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710" r:id="rId2"/>
  </p:sldLayoutIdLst>
  <p:txStyles>
    <p:titleStyle>
      <a:lvl1pPr eaLnBrk="1" hangingPunct="1">
        <a:defRPr>
          <a:latin typeface="+mj-lt"/>
          <a:ea typeface="+mj-ea"/>
          <a:cs typeface="+mj-cs"/>
        </a:defRPr>
      </a:lvl1pPr>
    </p:titleStyle>
    <p:bodyStyle>
      <a:lvl1pPr marL="0" eaLnBrk="1" hangingPunct="1">
        <a:defRPr>
          <a:latin typeface="+mn-lt"/>
          <a:ea typeface="+mn-ea"/>
          <a:cs typeface="+mn-cs"/>
        </a:defRPr>
      </a:lvl1pPr>
      <a:lvl2pPr marL="457200" eaLnBrk="1" hangingPunct="1">
        <a:defRPr>
          <a:latin typeface="+mn-lt"/>
          <a:ea typeface="+mn-ea"/>
          <a:cs typeface="+mn-cs"/>
        </a:defRPr>
      </a:lvl2pPr>
      <a:lvl3pPr marL="914400" eaLnBrk="1" hangingPunct="1">
        <a:defRPr>
          <a:latin typeface="+mn-lt"/>
          <a:ea typeface="+mn-ea"/>
          <a:cs typeface="+mn-cs"/>
        </a:defRPr>
      </a:lvl3pPr>
      <a:lvl4pPr marL="1371600" eaLnBrk="1" hangingPunct="1">
        <a:defRPr>
          <a:latin typeface="+mn-lt"/>
          <a:ea typeface="+mn-ea"/>
          <a:cs typeface="+mn-cs"/>
        </a:defRPr>
      </a:lvl4pPr>
      <a:lvl5pPr marL="1828800" eaLnBrk="1" hangingPunct="1">
        <a:defRPr>
          <a:latin typeface="+mn-lt"/>
          <a:ea typeface="+mn-ea"/>
          <a:cs typeface="+mn-cs"/>
        </a:defRPr>
      </a:lvl5pPr>
      <a:lvl6pPr marL="2286000" eaLnBrk="1" hangingPunct="1">
        <a:defRPr>
          <a:latin typeface="+mn-lt"/>
          <a:ea typeface="+mn-ea"/>
          <a:cs typeface="+mn-cs"/>
        </a:defRPr>
      </a:lvl6pPr>
      <a:lvl7pPr marL="2743200" eaLnBrk="1" hangingPunct="1">
        <a:defRPr>
          <a:latin typeface="+mn-lt"/>
          <a:ea typeface="+mn-ea"/>
          <a:cs typeface="+mn-cs"/>
        </a:defRPr>
      </a:lvl7pPr>
      <a:lvl8pPr marL="3200400" eaLnBrk="1" hangingPunct="1">
        <a:defRPr>
          <a:latin typeface="+mn-lt"/>
          <a:ea typeface="+mn-ea"/>
          <a:cs typeface="+mn-cs"/>
        </a:defRPr>
      </a:lvl8pPr>
      <a:lvl9pPr marL="3657600" eaLnBrk="1" hangingPunct="1">
        <a:defRPr>
          <a:latin typeface="+mn-lt"/>
          <a:ea typeface="+mn-ea"/>
          <a:cs typeface="+mn-cs"/>
        </a:defRPr>
      </a:lvl9pPr>
    </p:bodyStyle>
    <p:otherStyle>
      <a:lvl1pPr marL="0" eaLnBrk="1" hangingPunct="1">
        <a:defRPr>
          <a:latin typeface="+mn-lt"/>
          <a:ea typeface="+mn-ea"/>
          <a:cs typeface="+mn-cs"/>
        </a:defRPr>
      </a:lvl1pPr>
      <a:lvl2pPr marL="457200" eaLnBrk="1" hangingPunct="1">
        <a:defRPr>
          <a:latin typeface="+mn-lt"/>
          <a:ea typeface="+mn-ea"/>
          <a:cs typeface="+mn-cs"/>
        </a:defRPr>
      </a:lvl2pPr>
      <a:lvl3pPr marL="914400" eaLnBrk="1" hangingPunct="1">
        <a:defRPr>
          <a:latin typeface="+mn-lt"/>
          <a:ea typeface="+mn-ea"/>
          <a:cs typeface="+mn-cs"/>
        </a:defRPr>
      </a:lvl3pPr>
      <a:lvl4pPr marL="1371600" eaLnBrk="1" hangingPunct="1">
        <a:defRPr>
          <a:latin typeface="+mn-lt"/>
          <a:ea typeface="+mn-ea"/>
          <a:cs typeface="+mn-cs"/>
        </a:defRPr>
      </a:lvl4pPr>
      <a:lvl5pPr marL="1828800" eaLnBrk="1" hangingPunct="1">
        <a:defRPr>
          <a:latin typeface="+mn-lt"/>
          <a:ea typeface="+mn-ea"/>
          <a:cs typeface="+mn-cs"/>
        </a:defRPr>
      </a:lvl5pPr>
      <a:lvl6pPr marL="2286000" eaLnBrk="1" hangingPunct="1">
        <a:defRPr>
          <a:latin typeface="+mn-lt"/>
          <a:ea typeface="+mn-ea"/>
          <a:cs typeface="+mn-cs"/>
        </a:defRPr>
      </a:lvl6pPr>
      <a:lvl7pPr marL="2743200" eaLnBrk="1" hangingPunct="1">
        <a:defRPr>
          <a:latin typeface="+mn-lt"/>
          <a:ea typeface="+mn-ea"/>
          <a:cs typeface="+mn-cs"/>
        </a:defRPr>
      </a:lvl7pPr>
      <a:lvl8pPr marL="3200400" eaLnBrk="1" hangingPunct="1">
        <a:defRPr>
          <a:latin typeface="+mn-lt"/>
          <a:ea typeface="+mn-ea"/>
          <a:cs typeface="+mn-cs"/>
        </a:defRPr>
      </a:lvl8pPr>
      <a:lvl9pPr marL="3657600" eaLnBrk="1" hangingPunct="1">
        <a:defRPr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F8FFBE9-6C0F-CC46-BE98-71E7EEDF88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FD74EC-DAD3-D749-8194-B7A009C071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19C783-E85B-0445-8346-D9CB705389C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F6E5FD-9DDE-044D-B3DA-410E6317AFD9}" type="datetimeFigureOut">
              <a:rPr lang="en-US" smtClean="0"/>
              <a:t>8/16/2023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4CA6A7-7037-0F43-B628-8A98F01562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2219BC-E119-0842-92B8-E1A1AE74C8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738673-D4F4-3F4C-9AE9-67FF6900BC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43183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tx1"/>
          </a:solidFill>
          <a:latin typeface="Calibri" panose="020F0502020204030204" pitchFamily="34" charset="0"/>
          <a:ea typeface="+mj-ea"/>
          <a:cs typeface="Calibri" panose="020F050202020403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F8EE310-CF9B-3519-0889-860C45F86E36}"/>
              </a:ext>
            </a:extLst>
          </p:cNvPr>
          <p:cNvSpPr/>
          <p:nvPr/>
        </p:nvSpPr>
        <p:spPr>
          <a:xfrm>
            <a:off x="0" y="4953000"/>
            <a:ext cx="12192000" cy="762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picture containing sky, outdoor, grass&#10;&#10;Description automatically generated">
            <a:extLst>
              <a:ext uri="{FF2B5EF4-FFF2-40B4-BE49-F238E27FC236}">
                <a16:creationId xmlns:a16="http://schemas.microsoft.com/office/drawing/2014/main" id="{675E007F-5C55-6ADF-2BC4-6F00B8D75C9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52494" r="1" b="20426"/>
          <a:stretch/>
        </p:blipFill>
        <p:spPr>
          <a:xfrm>
            <a:off x="0" y="0"/>
            <a:ext cx="12192000" cy="4952999"/>
          </a:xfrm>
          <a:prstGeom prst="rect">
            <a:avLst/>
          </a:prstGeom>
          <a:solidFill>
            <a:schemeClr val="bg2">
              <a:alpha val="50000"/>
            </a:schemeClr>
          </a:solidFill>
        </p:spPr>
      </p:pic>
      <p:sp>
        <p:nvSpPr>
          <p:cNvPr id="38" name="Rectangle 37">
            <a:extLst>
              <a:ext uri="{FF2B5EF4-FFF2-40B4-BE49-F238E27FC236}">
                <a16:creationId xmlns:a16="http://schemas.microsoft.com/office/drawing/2014/main" id="{8AA71261-B47A-B01E-21A4-FED435CE5BB1}"/>
              </a:ext>
            </a:extLst>
          </p:cNvPr>
          <p:cNvSpPr/>
          <p:nvPr/>
        </p:nvSpPr>
        <p:spPr>
          <a:xfrm>
            <a:off x="0" y="-1"/>
            <a:ext cx="12192000" cy="4952999"/>
          </a:xfrm>
          <a:prstGeom prst="rect">
            <a:avLst/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5E3E7AC-E45F-71DA-4887-B4D269E73235}"/>
              </a:ext>
            </a:extLst>
          </p:cNvPr>
          <p:cNvGrpSpPr/>
          <p:nvPr userDrawn="1"/>
        </p:nvGrpSpPr>
        <p:grpSpPr>
          <a:xfrm>
            <a:off x="4240696" y="0"/>
            <a:ext cx="3710609" cy="1981200"/>
            <a:chOff x="4366591" y="0"/>
            <a:chExt cx="3710609" cy="1981200"/>
          </a:xfrm>
        </p:grpSpPr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018DDCF1-13B7-442D-1B7D-A8609AC1A86F}"/>
                </a:ext>
              </a:extLst>
            </p:cNvPr>
            <p:cNvSpPr/>
            <p:nvPr/>
          </p:nvSpPr>
          <p:spPr>
            <a:xfrm>
              <a:off x="4419600" y="0"/>
              <a:ext cx="3657600" cy="1981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4" name="Graphic 43">
              <a:extLst>
                <a:ext uri="{FF2B5EF4-FFF2-40B4-BE49-F238E27FC236}">
                  <a16:creationId xmlns:a16="http://schemas.microsoft.com/office/drawing/2014/main" id="{4AE2183A-AA69-8F1E-B424-3777A1C34BB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366591" y="152400"/>
              <a:ext cx="3710609" cy="1828800"/>
            </a:xfrm>
            <a:prstGeom prst="rect">
              <a:avLst/>
            </a:prstGeom>
          </p:spPr>
        </p:pic>
      </p:grpSp>
      <p:pic>
        <p:nvPicPr>
          <p:cNvPr id="12" name="Graphic 11">
            <a:extLst>
              <a:ext uri="{FF2B5EF4-FFF2-40B4-BE49-F238E27FC236}">
                <a16:creationId xmlns:a16="http://schemas.microsoft.com/office/drawing/2014/main" id="{0CC6E1F0-DCFA-B11E-8B65-B4C4799D55E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68807" y="5951633"/>
            <a:ext cx="1724747" cy="607768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5BCDB024-1B93-8ABC-54E5-DD28DF49A50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510049" y="5936121"/>
            <a:ext cx="2594054" cy="712093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81E47FF3-D754-DFCB-0AA2-6383B9912439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/>
        </p:blipFill>
        <p:spPr>
          <a:xfrm>
            <a:off x="9520597" y="5935750"/>
            <a:ext cx="2407878" cy="729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09873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</p:sldLayoutIdLst>
  <p:hf hdr="0" ftr="0" dt="0"/>
  <p:txStyles>
    <p:titleStyle>
      <a:lvl1pPr eaLnBrk="1" hangingPunct="1">
        <a:defRPr>
          <a:latin typeface="+mj-lt"/>
          <a:ea typeface="+mj-ea"/>
          <a:cs typeface="+mj-cs"/>
        </a:defRPr>
      </a:lvl1pPr>
    </p:titleStyle>
    <p:bodyStyle>
      <a:lvl1pPr marL="0" eaLnBrk="1" hangingPunct="1">
        <a:defRPr>
          <a:latin typeface="+mn-lt"/>
          <a:ea typeface="+mn-ea"/>
          <a:cs typeface="+mn-cs"/>
        </a:defRPr>
      </a:lvl1pPr>
      <a:lvl2pPr marL="457200" eaLnBrk="1" hangingPunct="1">
        <a:defRPr>
          <a:latin typeface="+mn-lt"/>
          <a:ea typeface="+mn-ea"/>
          <a:cs typeface="+mn-cs"/>
        </a:defRPr>
      </a:lvl2pPr>
      <a:lvl3pPr marL="914400" eaLnBrk="1" hangingPunct="1">
        <a:defRPr>
          <a:latin typeface="+mn-lt"/>
          <a:ea typeface="+mn-ea"/>
          <a:cs typeface="+mn-cs"/>
        </a:defRPr>
      </a:lvl3pPr>
      <a:lvl4pPr marL="1371600" eaLnBrk="1" hangingPunct="1">
        <a:defRPr>
          <a:latin typeface="+mn-lt"/>
          <a:ea typeface="+mn-ea"/>
          <a:cs typeface="+mn-cs"/>
        </a:defRPr>
      </a:lvl4pPr>
      <a:lvl5pPr marL="1828800" eaLnBrk="1" hangingPunct="1">
        <a:defRPr>
          <a:latin typeface="+mn-lt"/>
          <a:ea typeface="+mn-ea"/>
          <a:cs typeface="+mn-cs"/>
        </a:defRPr>
      </a:lvl5pPr>
      <a:lvl6pPr marL="2286000" eaLnBrk="1" hangingPunct="1">
        <a:defRPr>
          <a:latin typeface="+mn-lt"/>
          <a:ea typeface="+mn-ea"/>
          <a:cs typeface="+mn-cs"/>
        </a:defRPr>
      </a:lvl6pPr>
      <a:lvl7pPr marL="2743200" eaLnBrk="1" hangingPunct="1">
        <a:defRPr>
          <a:latin typeface="+mn-lt"/>
          <a:ea typeface="+mn-ea"/>
          <a:cs typeface="+mn-cs"/>
        </a:defRPr>
      </a:lvl7pPr>
      <a:lvl8pPr marL="3200400" eaLnBrk="1" hangingPunct="1">
        <a:defRPr>
          <a:latin typeface="+mn-lt"/>
          <a:ea typeface="+mn-ea"/>
          <a:cs typeface="+mn-cs"/>
        </a:defRPr>
      </a:lvl8pPr>
      <a:lvl9pPr marL="3657600" eaLnBrk="1" hangingPunct="1">
        <a:defRPr>
          <a:latin typeface="+mn-lt"/>
          <a:ea typeface="+mn-ea"/>
          <a:cs typeface="+mn-cs"/>
        </a:defRPr>
      </a:lvl9pPr>
    </p:bodyStyle>
    <p:otherStyle>
      <a:lvl1pPr marL="0" eaLnBrk="1" hangingPunct="1">
        <a:defRPr>
          <a:latin typeface="+mn-lt"/>
          <a:ea typeface="+mn-ea"/>
          <a:cs typeface="+mn-cs"/>
        </a:defRPr>
      </a:lvl1pPr>
      <a:lvl2pPr marL="457200" eaLnBrk="1" hangingPunct="1">
        <a:defRPr>
          <a:latin typeface="+mn-lt"/>
          <a:ea typeface="+mn-ea"/>
          <a:cs typeface="+mn-cs"/>
        </a:defRPr>
      </a:lvl2pPr>
      <a:lvl3pPr marL="914400" eaLnBrk="1" hangingPunct="1">
        <a:defRPr>
          <a:latin typeface="+mn-lt"/>
          <a:ea typeface="+mn-ea"/>
          <a:cs typeface="+mn-cs"/>
        </a:defRPr>
      </a:lvl3pPr>
      <a:lvl4pPr marL="1371600" eaLnBrk="1" hangingPunct="1">
        <a:defRPr>
          <a:latin typeface="+mn-lt"/>
          <a:ea typeface="+mn-ea"/>
          <a:cs typeface="+mn-cs"/>
        </a:defRPr>
      </a:lvl4pPr>
      <a:lvl5pPr marL="1828800" eaLnBrk="1" hangingPunct="1">
        <a:defRPr>
          <a:latin typeface="+mn-lt"/>
          <a:ea typeface="+mn-ea"/>
          <a:cs typeface="+mn-cs"/>
        </a:defRPr>
      </a:lvl5pPr>
      <a:lvl6pPr marL="2286000" eaLnBrk="1" hangingPunct="1">
        <a:defRPr>
          <a:latin typeface="+mn-lt"/>
          <a:ea typeface="+mn-ea"/>
          <a:cs typeface="+mn-cs"/>
        </a:defRPr>
      </a:lvl6pPr>
      <a:lvl7pPr marL="2743200" eaLnBrk="1" hangingPunct="1">
        <a:defRPr>
          <a:latin typeface="+mn-lt"/>
          <a:ea typeface="+mn-ea"/>
          <a:cs typeface="+mn-cs"/>
        </a:defRPr>
      </a:lvl7pPr>
      <a:lvl8pPr marL="3200400" eaLnBrk="1" hangingPunct="1">
        <a:defRPr>
          <a:latin typeface="+mn-lt"/>
          <a:ea typeface="+mn-ea"/>
          <a:cs typeface="+mn-cs"/>
        </a:defRPr>
      </a:lvl8pPr>
      <a:lvl9pPr marL="3657600" eaLnBrk="1" hangingPunct="1">
        <a:defRPr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3">
            <a:extLst>
              <a:ext uri="{FF2B5EF4-FFF2-40B4-BE49-F238E27FC236}">
                <a16:creationId xmlns:a16="http://schemas.microsoft.com/office/drawing/2014/main" id="{002AFB63-C31B-6002-74B7-1322681F956B}"/>
              </a:ext>
            </a:extLst>
          </p:cNvPr>
          <p:cNvSpPr/>
          <p:nvPr/>
        </p:nvSpPr>
        <p:spPr>
          <a:xfrm>
            <a:off x="-1270" y="6375606"/>
            <a:ext cx="12193270" cy="540385"/>
          </a:xfrm>
          <a:custGeom>
            <a:avLst/>
            <a:gdLst/>
            <a:ahLst/>
            <a:cxnLst/>
            <a:rect l="l" t="t" r="r" b="b"/>
            <a:pathLst>
              <a:path w="12193270" h="540384">
                <a:moveTo>
                  <a:pt x="12193206" y="0"/>
                </a:moveTo>
                <a:lnTo>
                  <a:pt x="0" y="0"/>
                </a:lnTo>
                <a:lnTo>
                  <a:pt x="0" y="540003"/>
                </a:lnTo>
                <a:lnTo>
                  <a:pt x="12193206" y="540003"/>
                </a:lnTo>
                <a:lnTo>
                  <a:pt x="12193206" y="0"/>
                </a:lnTo>
                <a:close/>
              </a:path>
            </a:pathLst>
          </a:custGeom>
          <a:solidFill>
            <a:srgbClr val="282F39"/>
          </a:solidFill>
        </p:spPr>
        <p:txBody>
          <a:bodyPr wrap="square" lIns="0" tIns="0" rIns="0" bIns="0" rtlCol="0"/>
          <a:lstStyle/>
          <a:p>
            <a:r>
              <a:rPr lang="en-ZA" dirty="0"/>
              <a:t>`</a:t>
            </a:r>
            <a:endParaRPr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A459B421-CAAA-AE6C-E777-812B20C9CBE0}"/>
              </a:ext>
            </a:extLst>
          </p:cNvPr>
          <p:cNvSpPr/>
          <p:nvPr/>
        </p:nvSpPr>
        <p:spPr>
          <a:xfrm>
            <a:off x="11473444" y="6395948"/>
            <a:ext cx="360000" cy="468000"/>
          </a:xfrm>
          <a:prstGeom prst="rect">
            <a:avLst/>
          </a:prstGeom>
          <a:solidFill>
            <a:srgbClr val="C7D6EE"/>
          </a:solidFill>
        </p:spPr>
        <p:txBody>
          <a:bodyPr wrap="square" lIns="0" tIns="0" rIns="0" bIns="0" rtlCol="0" anchor="ctr"/>
          <a:lstStyle/>
          <a:p>
            <a:pPr algn="l"/>
            <a:endParaRPr lang="en-US" dirty="0"/>
          </a:p>
        </p:txBody>
      </p:sp>
      <p:sp>
        <p:nvSpPr>
          <p:cNvPr id="21" name="object 16">
            <a:extLst>
              <a:ext uri="{FF2B5EF4-FFF2-40B4-BE49-F238E27FC236}">
                <a16:creationId xmlns:a16="http://schemas.microsoft.com/office/drawing/2014/main" id="{0681943D-4B15-B7C1-34B7-3B0E28BE0A7C}"/>
              </a:ext>
            </a:extLst>
          </p:cNvPr>
          <p:cNvSpPr/>
          <p:nvPr/>
        </p:nvSpPr>
        <p:spPr>
          <a:xfrm>
            <a:off x="0" y="0"/>
            <a:ext cx="12193270" cy="180340"/>
          </a:xfrm>
          <a:custGeom>
            <a:avLst/>
            <a:gdLst/>
            <a:ahLst/>
            <a:cxnLst/>
            <a:rect l="l" t="t" r="r" b="b"/>
            <a:pathLst>
              <a:path w="12193270" h="180340">
                <a:moveTo>
                  <a:pt x="12193206" y="0"/>
                </a:moveTo>
                <a:lnTo>
                  <a:pt x="0" y="0"/>
                </a:lnTo>
                <a:lnTo>
                  <a:pt x="0" y="179997"/>
                </a:lnTo>
                <a:lnTo>
                  <a:pt x="12193206" y="179997"/>
                </a:lnTo>
                <a:lnTo>
                  <a:pt x="12193206" y="0"/>
                </a:lnTo>
                <a:close/>
              </a:path>
            </a:pathLst>
          </a:custGeom>
          <a:solidFill>
            <a:srgbClr val="E3DCC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Holder 4">
            <a:extLst>
              <a:ext uri="{FF2B5EF4-FFF2-40B4-BE49-F238E27FC236}">
                <a16:creationId xmlns:a16="http://schemas.microsoft.com/office/drawing/2014/main" id="{9548F9C7-D523-8EFE-B7EF-6337B9B5E67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245015" y="6395948"/>
            <a:ext cx="9198000" cy="360000"/>
          </a:xfrm>
          <a:prstGeom prst="rect">
            <a:avLst/>
          </a:prstGeom>
        </p:spPr>
        <p:txBody>
          <a:bodyPr wrap="none" lIns="0" tIns="0" rIns="180000" bIns="0" anchor="ctr" anchorCtr="0"/>
          <a:lstStyle>
            <a:lvl1pPr algn="r">
              <a:defRPr sz="12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ZA" dirty="0"/>
              <a:t>TITLE</a:t>
            </a:r>
          </a:p>
        </p:txBody>
      </p:sp>
      <p:pic>
        <p:nvPicPr>
          <p:cNvPr id="32" name="Graphic 31">
            <a:extLst>
              <a:ext uri="{FF2B5EF4-FFF2-40B4-BE49-F238E27FC236}">
                <a16:creationId xmlns:a16="http://schemas.microsoft.com/office/drawing/2014/main" id="{964A3420-0FFA-F168-4B3C-56B9546290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58566" y="6304090"/>
            <a:ext cx="1925819" cy="577745"/>
          </a:xfrm>
          <a:prstGeom prst="rect">
            <a:avLst/>
          </a:prstGeom>
        </p:spPr>
      </p:pic>
      <p:sp>
        <p:nvSpPr>
          <p:cNvPr id="45" name="Rectangle 44">
            <a:extLst>
              <a:ext uri="{FF2B5EF4-FFF2-40B4-BE49-F238E27FC236}">
                <a16:creationId xmlns:a16="http://schemas.microsoft.com/office/drawing/2014/main" id="{7541B2DC-D3B2-B412-2E98-5C7E689390DF}"/>
              </a:ext>
            </a:extLst>
          </p:cNvPr>
          <p:cNvSpPr/>
          <p:nvPr/>
        </p:nvSpPr>
        <p:spPr>
          <a:xfrm>
            <a:off x="381000" y="0"/>
            <a:ext cx="1219200" cy="1295400"/>
          </a:xfrm>
          <a:prstGeom prst="rect">
            <a:avLst/>
          </a:prstGeom>
          <a:solidFill>
            <a:srgbClr val="282F39"/>
          </a:solidFill>
        </p:spPr>
        <p:txBody>
          <a:bodyPr wrap="square" lIns="0" tIns="0" rIns="0" bIns="0" rtlCol="0" anchor="ctr"/>
          <a:lstStyle/>
          <a:p>
            <a:pPr algn="l"/>
            <a:endParaRPr lang="en-US"/>
          </a:p>
        </p:txBody>
      </p:sp>
      <p:sp>
        <p:nvSpPr>
          <p:cNvPr id="2" name="Holder 6">
            <a:extLst>
              <a:ext uri="{FF2B5EF4-FFF2-40B4-BE49-F238E27FC236}">
                <a16:creationId xmlns:a16="http://schemas.microsoft.com/office/drawing/2014/main" id="{19A94053-205C-5A1E-36D9-B53290A985FA}"/>
              </a:ext>
            </a:extLst>
          </p:cNvPr>
          <p:cNvSpPr txBox="1">
            <a:spLocks/>
          </p:cNvSpPr>
          <p:nvPr userDrawn="1"/>
        </p:nvSpPr>
        <p:spPr>
          <a:xfrm>
            <a:off x="11473444" y="6407968"/>
            <a:ext cx="360000" cy="360000"/>
          </a:xfrm>
          <a:prstGeom prst="rect">
            <a:avLst/>
          </a:prstGeom>
        </p:spPr>
        <p:txBody>
          <a:bodyPr wrap="square" lIns="0" tIns="0" rIns="0" bIns="0" anchor="ctr" anchorCtr="0">
            <a:noAutofit/>
          </a:bodyPr>
          <a:lstStyle>
            <a:defPPr>
              <a:defRPr kern="0"/>
            </a:defPPr>
            <a:lvl1pPr>
              <a:defRPr sz="1200" b="1" i="0">
                <a:solidFill>
                  <a:srgbClr val="282E39"/>
                </a:solidFill>
                <a:latin typeface="Calibri"/>
                <a:cs typeface="Calibri"/>
              </a:defRPr>
            </a:lvl1pPr>
          </a:lstStyle>
          <a:p>
            <a:pPr marL="38100" algn="ctr">
              <a:lnSpc>
                <a:spcPts val="1240"/>
              </a:lnSpc>
            </a:pPr>
            <a:fld id="{81D60167-4931-47E6-BA6A-407CBD079E47}" type="slidenum">
              <a:rPr lang="en-ZA" smtClean="0"/>
              <a:pPr marL="38100" algn="ctr">
                <a:lnSpc>
                  <a:spcPts val="1240"/>
                </a:lnSpc>
              </a:pPr>
              <a:t>‹#›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18337683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</p:sldLayoutIdLst>
  <p:hf hdr="0" ftr="0" dt="0"/>
  <p:txStyles>
    <p:titleStyle>
      <a:lvl1pPr eaLnBrk="1" hangingPunct="1">
        <a:defRPr>
          <a:latin typeface="+mj-lt"/>
          <a:ea typeface="+mj-ea"/>
          <a:cs typeface="+mj-cs"/>
        </a:defRPr>
      </a:lvl1pPr>
    </p:titleStyle>
    <p:bodyStyle>
      <a:lvl1pPr marL="0" eaLnBrk="1" hangingPunct="1">
        <a:defRPr sz="2200">
          <a:latin typeface="+mn-lt"/>
          <a:ea typeface="+mn-ea"/>
          <a:cs typeface="+mn-cs"/>
        </a:defRPr>
      </a:lvl1pPr>
      <a:lvl2pPr marL="457200" eaLnBrk="1" hangingPunct="1">
        <a:defRPr sz="2200">
          <a:latin typeface="+mn-lt"/>
          <a:ea typeface="+mn-ea"/>
          <a:cs typeface="+mn-cs"/>
        </a:defRPr>
      </a:lvl2pPr>
      <a:lvl3pPr marL="914400" eaLnBrk="1" hangingPunct="1">
        <a:defRPr sz="2200">
          <a:latin typeface="+mn-lt"/>
          <a:ea typeface="+mn-ea"/>
          <a:cs typeface="+mn-cs"/>
        </a:defRPr>
      </a:lvl3pPr>
      <a:lvl4pPr marL="1371600" eaLnBrk="1" hangingPunct="1">
        <a:defRPr sz="2200">
          <a:latin typeface="+mn-lt"/>
          <a:ea typeface="+mn-ea"/>
          <a:cs typeface="+mn-cs"/>
        </a:defRPr>
      </a:lvl4pPr>
      <a:lvl5pPr marL="1828800" eaLnBrk="1" hangingPunct="1">
        <a:defRPr sz="2200">
          <a:latin typeface="+mn-lt"/>
          <a:ea typeface="+mn-ea"/>
          <a:cs typeface="+mn-cs"/>
        </a:defRPr>
      </a:lvl5pPr>
      <a:lvl6pPr marL="2286000" eaLnBrk="1" hangingPunct="1">
        <a:defRPr>
          <a:latin typeface="+mn-lt"/>
          <a:ea typeface="+mn-ea"/>
          <a:cs typeface="+mn-cs"/>
        </a:defRPr>
      </a:lvl6pPr>
      <a:lvl7pPr marL="2743200" eaLnBrk="1" hangingPunct="1">
        <a:defRPr>
          <a:latin typeface="+mn-lt"/>
          <a:ea typeface="+mn-ea"/>
          <a:cs typeface="+mn-cs"/>
        </a:defRPr>
      </a:lvl7pPr>
      <a:lvl8pPr marL="3200400" eaLnBrk="1" hangingPunct="1">
        <a:defRPr>
          <a:latin typeface="+mn-lt"/>
          <a:ea typeface="+mn-ea"/>
          <a:cs typeface="+mn-cs"/>
        </a:defRPr>
      </a:lvl8pPr>
      <a:lvl9pPr marL="3657600" eaLnBrk="1" hangingPunct="1">
        <a:defRPr>
          <a:latin typeface="+mn-lt"/>
          <a:ea typeface="+mn-ea"/>
          <a:cs typeface="+mn-cs"/>
        </a:defRPr>
      </a:lvl9pPr>
    </p:bodyStyle>
    <p:otherStyle>
      <a:lvl1pPr marL="0" eaLnBrk="1" hangingPunct="1">
        <a:defRPr>
          <a:latin typeface="+mn-lt"/>
          <a:ea typeface="+mn-ea"/>
          <a:cs typeface="+mn-cs"/>
        </a:defRPr>
      </a:lvl1pPr>
      <a:lvl2pPr marL="457200" eaLnBrk="1" hangingPunct="1">
        <a:defRPr>
          <a:latin typeface="+mn-lt"/>
          <a:ea typeface="+mn-ea"/>
          <a:cs typeface="+mn-cs"/>
        </a:defRPr>
      </a:lvl2pPr>
      <a:lvl3pPr marL="914400" eaLnBrk="1" hangingPunct="1">
        <a:defRPr>
          <a:latin typeface="+mn-lt"/>
          <a:ea typeface="+mn-ea"/>
          <a:cs typeface="+mn-cs"/>
        </a:defRPr>
      </a:lvl3pPr>
      <a:lvl4pPr marL="1371600" eaLnBrk="1" hangingPunct="1">
        <a:defRPr>
          <a:latin typeface="+mn-lt"/>
          <a:ea typeface="+mn-ea"/>
          <a:cs typeface="+mn-cs"/>
        </a:defRPr>
      </a:lvl4pPr>
      <a:lvl5pPr marL="1828800" eaLnBrk="1" hangingPunct="1">
        <a:defRPr>
          <a:latin typeface="+mn-lt"/>
          <a:ea typeface="+mn-ea"/>
          <a:cs typeface="+mn-cs"/>
        </a:defRPr>
      </a:lvl5pPr>
      <a:lvl6pPr marL="2286000" eaLnBrk="1" hangingPunct="1">
        <a:defRPr>
          <a:latin typeface="+mn-lt"/>
          <a:ea typeface="+mn-ea"/>
          <a:cs typeface="+mn-cs"/>
        </a:defRPr>
      </a:lvl6pPr>
      <a:lvl7pPr marL="2743200" eaLnBrk="1" hangingPunct="1">
        <a:defRPr>
          <a:latin typeface="+mn-lt"/>
          <a:ea typeface="+mn-ea"/>
          <a:cs typeface="+mn-cs"/>
        </a:defRPr>
      </a:lvl7pPr>
      <a:lvl8pPr marL="3200400" eaLnBrk="1" hangingPunct="1">
        <a:defRPr>
          <a:latin typeface="+mn-lt"/>
          <a:ea typeface="+mn-ea"/>
          <a:cs typeface="+mn-cs"/>
        </a:defRPr>
      </a:lvl8pPr>
      <a:lvl9pPr marL="3657600" eaLnBrk="1" hangingPunct="1">
        <a:defRPr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3">
            <a:extLst>
              <a:ext uri="{FF2B5EF4-FFF2-40B4-BE49-F238E27FC236}">
                <a16:creationId xmlns:a16="http://schemas.microsoft.com/office/drawing/2014/main" id="{002AFB63-C31B-6002-74B7-1322681F956B}"/>
              </a:ext>
            </a:extLst>
          </p:cNvPr>
          <p:cNvSpPr/>
          <p:nvPr/>
        </p:nvSpPr>
        <p:spPr>
          <a:xfrm>
            <a:off x="0" y="6322771"/>
            <a:ext cx="12193270" cy="540385"/>
          </a:xfrm>
          <a:custGeom>
            <a:avLst/>
            <a:gdLst/>
            <a:ahLst/>
            <a:cxnLst/>
            <a:rect l="l" t="t" r="r" b="b"/>
            <a:pathLst>
              <a:path w="12193270" h="540384">
                <a:moveTo>
                  <a:pt x="12193206" y="0"/>
                </a:moveTo>
                <a:lnTo>
                  <a:pt x="0" y="0"/>
                </a:lnTo>
                <a:lnTo>
                  <a:pt x="0" y="540003"/>
                </a:lnTo>
                <a:lnTo>
                  <a:pt x="12193206" y="540003"/>
                </a:lnTo>
                <a:lnTo>
                  <a:pt x="12193206" y="0"/>
                </a:lnTo>
                <a:close/>
              </a:path>
            </a:pathLst>
          </a:custGeom>
          <a:solidFill>
            <a:srgbClr val="282F3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A459B421-CAAA-AE6C-E777-812B20C9CBE0}"/>
              </a:ext>
            </a:extLst>
          </p:cNvPr>
          <p:cNvSpPr/>
          <p:nvPr/>
        </p:nvSpPr>
        <p:spPr>
          <a:xfrm>
            <a:off x="11473444" y="6390000"/>
            <a:ext cx="360000" cy="468000"/>
          </a:xfrm>
          <a:prstGeom prst="rect">
            <a:avLst/>
          </a:prstGeom>
          <a:solidFill>
            <a:srgbClr val="C7D6EE"/>
          </a:solidFill>
        </p:spPr>
        <p:txBody>
          <a:bodyPr wrap="square" lIns="0" tIns="0" rIns="0" bIns="0" rtlCol="0" anchor="ctr"/>
          <a:lstStyle/>
          <a:p>
            <a:pPr algn="l"/>
            <a:endParaRPr lang="en-US"/>
          </a:p>
        </p:txBody>
      </p:sp>
      <p:sp>
        <p:nvSpPr>
          <p:cNvPr id="21" name="object 16">
            <a:extLst>
              <a:ext uri="{FF2B5EF4-FFF2-40B4-BE49-F238E27FC236}">
                <a16:creationId xmlns:a16="http://schemas.microsoft.com/office/drawing/2014/main" id="{0681943D-4B15-B7C1-34B7-3B0E28BE0A7C}"/>
              </a:ext>
            </a:extLst>
          </p:cNvPr>
          <p:cNvSpPr/>
          <p:nvPr/>
        </p:nvSpPr>
        <p:spPr>
          <a:xfrm>
            <a:off x="0" y="0"/>
            <a:ext cx="12193270" cy="180340"/>
          </a:xfrm>
          <a:custGeom>
            <a:avLst/>
            <a:gdLst/>
            <a:ahLst/>
            <a:cxnLst/>
            <a:rect l="l" t="t" r="r" b="b"/>
            <a:pathLst>
              <a:path w="12193270" h="180340">
                <a:moveTo>
                  <a:pt x="12193206" y="0"/>
                </a:moveTo>
                <a:lnTo>
                  <a:pt x="0" y="0"/>
                </a:lnTo>
                <a:lnTo>
                  <a:pt x="0" y="179997"/>
                </a:lnTo>
                <a:lnTo>
                  <a:pt x="12193206" y="179997"/>
                </a:lnTo>
                <a:lnTo>
                  <a:pt x="12193206" y="0"/>
                </a:lnTo>
                <a:close/>
              </a:path>
            </a:pathLst>
          </a:custGeom>
          <a:solidFill>
            <a:srgbClr val="E3DCC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Holder 4">
            <a:extLst>
              <a:ext uri="{FF2B5EF4-FFF2-40B4-BE49-F238E27FC236}">
                <a16:creationId xmlns:a16="http://schemas.microsoft.com/office/drawing/2014/main" id="{9548F9C7-D523-8EFE-B7EF-6337B9B5E67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245015" y="6395948"/>
            <a:ext cx="9199549" cy="360000"/>
          </a:xfrm>
          <a:prstGeom prst="rect">
            <a:avLst/>
          </a:prstGeom>
        </p:spPr>
        <p:txBody>
          <a:bodyPr wrap="none" lIns="0" tIns="0" rIns="180000" bIns="0" anchor="ctr" anchorCtr="0"/>
          <a:lstStyle>
            <a:lvl1pPr algn="r">
              <a:defRPr sz="12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ZA" dirty="0"/>
              <a:t>TITLE</a:t>
            </a:r>
          </a:p>
        </p:txBody>
      </p:sp>
      <p:pic>
        <p:nvPicPr>
          <p:cNvPr id="32" name="Graphic 31">
            <a:extLst>
              <a:ext uri="{FF2B5EF4-FFF2-40B4-BE49-F238E27FC236}">
                <a16:creationId xmlns:a16="http://schemas.microsoft.com/office/drawing/2014/main" id="{964A3420-0FFA-F168-4B3C-56B9546290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58566" y="6304090"/>
            <a:ext cx="1925819" cy="577745"/>
          </a:xfrm>
          <a:prstGeom prst="rect">
            <a:avLst/>
          </a:prstGeom>
        </p:spPr>
      </p:pic>
      <p:sp>
        <p:nvSpPr>
          <p:cNvPr id="2" name="Holder 6">
            <a:extLst>
              <a:ext uri="{FF2B5EF4-FFF2-40B4-BE49-F238E27FC236}">
                <a16:creationId xmlns:a16="http://schemas.microsoft.com/office/drawing/2014/main" id="{048A494C-6D77-6E52-CF52-4EE47A025D65}"/>
              </a:ext>
            </a:extLst>
          </p:cNvPr>
          <p:cNvSpPr txBox="1">
            <a:spLocks/>
          </p:cNvSpPr>
          <p:nvPr userDrawn="1"/>
        </p:nvSpPr>
        <p:spPr>
          <a:xfrm>
            <a:off x="11473444" y="6407968"/>
            <a:ext cx="360000" cy="360000"/>
          </a:xfrm>
          <a:prstGeom prst="rect">
            <a:avLst/>
          </a:prstGeom>
        </p:spPr>
        <p:txBody>
          <a:bodyPr wrap="square" lIns="0" tIns="0" rIns="0" bIns="0" anchor="ctr" anchorCtr="0">
            <a:noAutofit/>
          </a:bodyPr>
          <a:lstStyle>
            <a:defPPr>
              <a:defRPr kern="0"/>
            </a:defPPr>
            <a:lvl1pPr>
              <a:defRPr sz="1200" b="1" i="0">
                <a:solidFill>
                  <a:srgbClr val="282E39"/>
                </a:solidFill>
                <a:latin typeface="Calibri"/>
                <a:cs typeface="Calibri"/>
              </a:defRPr>
            </a:lvl1pPr>
          </a:lstStyle>
          <a:p>
            <a:pPr marL="38100" algn="ctr">
              <a:lnSpc>
                <a:spcPts val="1240"/>
              </a:lnSpc>
            </a:pPr>
            <a:fld id="{81D60167-4931-47E6-BA6A-407CBD079E47}" type="slidenum">
              <a:rPr lang="en-ZA" smtClean="0"/>
              <a:pPr marL="38100" algn="ctr">
                <a:lnSpc>
                  <a:spcPts val="1240"/>
                </a:lnSpc>
              </a:pPr>
              <a:t>‹#›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5557041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</p:sldLayoutIdLst>
  <p:hf hdr="0" ftr="0" dt="0"/>
  <p:txStyles>
    <p:titleStyle>
      <a:lvl1pPr eaLnBrk="1" hangingPunct="1">
        <a:defRPr>
          <a:latin typeface="+mj-lt"/>
          <a:ea typeface="+mj-ea"/>
          <a:cs typeface="+mj-cs"/>
        </a:defRPr>
      </a:lvl1pPr>
    </p:titleStyle>
    <p:bodyStyle>
      <a:lvl1pPr marL="0" eaLnBrk="1" hangingPunct="1">
        <a:defRPr sz="2200">
          <a:latin typeface="+mn-lt"/>
          <a:ea typeface="+mn-ea"/>
          <a:cs typeface="+mn-cs"/>
        </a:defRPr>
      </a:lvl1pPr>
      <a:lvl2pPr marL="457200" eaLnBrk="1" hangingPunct="1">
        <a:defRPr sz="2200">
          <a:latin typeface="+mn-lt"/>
          <a:ea typeface="+mn-ea"/>
          <a:cs typeface="+mn-cs"/>
        </a:defRPr>
      </a:lvl2pPr>
      <a:lvl3pPr marL="914400" eaLnBrk="1" hangingPunct="1">
        <a:defRPr sz="2200">
          <a:latin typeface="+mn-lt"/>
          <a:ea typeface="+mn-ea"/>
          <a:cs typeface="+mn-cs"/>
        </a:defRPr>
      </a:lvl3pPr>
      <a:lvl4pPr marL="1371600" eaLnBrk="1" hangingPunct="1">
        <a:defRPr sz="2200">
          <a:latin typeface="+mn-lt"/>
          <a:ea typeface="+mn-ea"/>
          <a:cs typeface="+mn-cs"/>
        </a:defRPr>
      </a:lvl4pPr>
      <a:lvl5pPr marL="1828800" eaLnBrk="1" hangingPunct="1">
        <a:defRPr sz="2200">
          <a:latin typeface="+mn-lt"/>
          <a:ea typeface="+mn-ea"/>
          <a:cs typeface="+mn-cs"/>
        </a:defRPr>
      </a:lvl5pPr>
      <a:lvl6pPr marL="2286000" eaLnBrk="1" hangingPunct="1">
        <a:defRPr>
          <a:latin typeface="+mn-lt"/>
          <a:ea typeface="+mn-ea"/>
          <a:cs typeface="+mn-cs"/>
        </a:defRPr>
      </a:lvl6pPr>
      <a:lvl7pPr marL="2743200" eaLnBrk="1" hangingPunct="1">
        <a:defRPr>
          <a:latin typeface="+mn-lt"/>
          <a:ea typeface="+mn-ea"/>
          <a:cs typeface="+mn-cs"/>
        </a:defRPr>
      </a:lvl7pPr>
      <a:lvl8pPr marL="3200400" eaLnBrk="1" hangingPunct="1">
        <a:defRPr>
          <a:latin typeface="+mn-lt"/>
          <a:ea typeface="+mn-ea"/>
          <a:cs typeface="+mn-cs"/>
        </a:defRPr>
      </a:lvl8pPr>
      <a:lvl9pPr marL="3657600" eaLnBrk="1" hangingPunct="1">
        <a:defRPr>
          <a:latin typeface="+mn-lt"/>
          <a:ea typeface="+mn-ea"/>
          <a:cs typeface="+mn-cs"/>
        </a:defRPr>
      </a:lvl9pPr>
    </p:bodyStyle>
    <p:otherStyle>
      <a:lvl1pPr marL="0" eaLnBrk="1" hangingPunct="1">
        <a:defRPr>
          <a:latin typeface="+mn-lt"/>
          <a:ea typeface="+mn-ea"/>
          <a:cs typeface="+mn-cs"/>
        </a:defRPr>
      </a:lvl1pPr>
      <a:lvl2pPr marL="457200" eaLnBrk="1" hangingPunct="1">
        <a:defRPr>
          <a:latin typeface="+mn-lt"/>
          <a:ea typeface="+mn-ea"/>
          <a:cs typeface="+mn-cs"/>
        </a:defRPr>
      </a:lvl2pPr>
      <a:lvl3pPr marL="914400" eaLnBrk="1" hangingPunct="1">
        <a:defRPr>
          <a:latin typeface="+mn-lt"/>
          <a:ea typeface="+mn-ea"/>
          <a:cs typeface="+mn-cs"/>
        </a:defRPr>
      </a:lvl3pPr>
      <a:lvl4pPr marL="1371600" eaLnBrk="1" hangingPunct="1">
        <a:defRPr>
          <a:latin typeface="+mn-lt"/>
          <a:ea typeface="+mn-ea"/>
          <a:cs typeface="+mn-cs"/>
        </a:defRPr>
      </a:lvl4pPr>
      <a:lvl5pPr marL="1828800" eaLnBrk="1" hangingPunct="1">
        <a:defRPr>
          <a:latin typeface="+mn-lt"/>
          <a:ea typeface="+mn-ea"/>
          <a:cs typeface="+mn-cs"/>
        </a:defRPr>
      </a:lvl5pPr>
      <a:lvl6pPr marL="2286000" eaLnBrk="1" hangingPunct="1">
        <a:defRPr>
          <a:latin typeface="+mn-lt"/>
          <a:ea typeface="+mn-ea"/>
          <a:cs typeface="+mn-cs"/>
        </a:defRPr>
      </a:lvl6pPr>
      <a:lvl7pPr marL="2743200" eaLnBrk="1" hangingPunct="1">
        <a:defRPr>
          <a:latin typeface="+mn-lt"/>
          <a:ea typeface="+mn-ea"/>
          <a:cs typeface="+mn-cs"/>
        </a:defRPr>
      </a:lvl7pPr>
      <a:lvl8pPr marL="3200400" eaLnBrk="1" hangingPunct="1">
        <a:defRPr>
          <a:latin typeface="+mn-lt"/>
          <a:ea typeface="+mn-ea"/>
          <a:cs typeface="+mn-cs"/>
        </a:defRPr>
      </a:lvl8pPr>
      <a:lvl9pPr marL="3657600" eaLnBrk="1" hangingPunct="1">
        <a:defRPr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4">
            <a:extLst>
              <a:ext uri="{FF2B5EF4-FFF2-40B4-BE49-F238E27FC236}">
                <a16:creationId xmlns:a16="http://schemas.microsoft.com/office/drawing/2014/main" id="{B41E55BA-1E56-CF12-E06F-E287DE453A20}"/>
              </a:ext>
            </a:extLst>
          </p:cNvPr>
          <p:cNvSpPr/>
          <p:nvPr/>
        </p:nvSpPr>
        <p:spPr>
          <a:xfrm>
            <a:off x="0" y="-1"/>
            <a:ext cx="12193200" cy="180000"/>
          </a:xfrm>
          <a:custGeom>
            <a:avLst/>
            <a:gdLst/>
            <a:ahLst/>
            <a:cxnLst/>
            <a:rect l="l" t="t" r="r" b="b"/>
            <a:pathLst>
              <a:path w="360045" h="180340">
                <a:moveTo>
                  <a:pt x="0" y="179997"/>
                </a:moveTo>
                <a:lnTo>
                  <a:pt x="359994" y="179997"/>
                </a:lnTo>
                <a:lnTo>
                  <a:pt x="359994" y="0"/>
                </a:lnTo>
                <a:lnTo>
                  <a:pt x="0" y="0"/>
                </a:lnTo>
                <a:lnTo>
                  <a:pt x="0" y="179997"/>
                </a:lnTo>
                <a:close/>
              </a:path>
            </a:pathLst>
          </a:custGeom>
          <a:solidFill>
            <a:srgbClr val="E3DCC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D74BFA6-89BF-7AC0-E8DA-343103BF892E}"/>
              </a:ext>
            </a:extLst>
          </p:cNvPr>
          <p:cNvSpPr/>
          <p:nvPr/>
        </p:nvSpPr>
        <p:spPr>
          <a:xfrm>
            <a:off x="0" y="0"/>
            <a:ext cx="2230806" cy="6858583"/>
          </a:xfrm>
          <a:prstGeom prst="rect">
            <a:avLst/>
          </a:prstGeom>
          <a:solidFill>
            <a:schemeClr val="bg2">
              <a:alpha val="50000"/>
            </a:schemeClr>
          </a:solidFill>
        </p:spPr>
        <p:txBody>
          <a:bodyPr wrap="square" lIns="0" tIns="0" rIns="0" bIns="0" rtlCol="0" anchor="ctr"/>
          <a:lstStyle/>
          <a:p>
            <a:pPr algn="l"/>
            <a:endParaRPr lang="en-US"/>
          </a:p>
        </p:txBody>
      </p:sp>
      <p:sp>
        <p:nvSpPr>
          <p:cNvPr id="9" name="object 3">
            <a:extLst>
              <a:ext uri="{FF2B5EF4-FFF2-40B4-BE49-F238E27FC236}">
                <a16:creationId xmlns:a16="http://schemas.microsoft.com/office/drawing/2014/main" id="{945EB36E-3BB1-7306-8BB8-67C6DCCD28F0}"/>
              </a:ext>
            </a:extLst>
          </p:cNvPr>
          <p:cNvSpPr/>
          <p:nvPr/>
        </p:nvSpPr>
        <p:spPr>
          <a:xfrm>
            <a:off x="0" y="6322771"/>
            <a:ext cx="12193270" cy="540385"/>
          </a:xfrm>
          <a:custGeom>
            <a:avLst/>
            <a:gdLst/>
            <a:ahLst/>
            <a:cxnLst/>
            <a:rect l="l" t="t" r="r" b="b"/>
            <a:pathLst>
              <a:path w="12193270" h="540384">
                <a:moveTo>
                  <a:pt x="12193206" y="0"/>
                </a:moveTo>
                <a:lnTo>
                  <a:pt x="0" y="0"/>
                </a:lnTo>
                <a:lnTo>
                  <a:pt x="0" y="540003"/>
                </a:lnTo>
                <a:lnTo>
                  <a:pt x="12193206" y="540003"/>
                </a:lnTo>
                <a:lnTo>
                  <a:pt x="12193206" y="0"/>
                </a:lnTo>
                <a:close/>
              </a:path>
            </a:pathLst>
          </a:custGeom>
          <a:solidFill>
            <a:srgbClr val="282F3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B9BF02C-BE12-C2F1-A564-0D8AEA3FDABF}"/>
              </a:ext>
            </a:extLst>
          </p:cNvPr>
          <p:cNvSpPr/>
          <p:nvPr/>
        </p:nvSpPr>
        <p:spPr>
          <a:xfrm>
            <a:off x="11473444" y="6390000"/>
            <a:ext cx="360000" cy="468000"/>
          </a:xfrm>
          <a:prstGeom prst="rect">
            <a:avLst/>
          </a:prstGeom>
          <a:solidFill>
            <a:srgbClr val="C7D6EE"/>
          </a:solidFill>
        </p:spPr>
        <p:txBody>
          <a:bodyPr wrap="square" lIns="0" tIns="0" rIns="0" bIns="0" rtlCol="0" anchor="ctr"/>
          <a:lstStyle/>
          <a:p>
            <a:pPr algn="l"/>
            <a:endParaRPr lang="en-US"/>
          </a:p>
        </p:txBody>
      </p:sp>
      <p:sp>
        <p:nvSpPr>
          <p:cNvPr id="13" name="Holder 4">
            <a:extLst>
              <a:ext uri="{FF2B5EF4-FFF2-40B4-BE49-F238E27FC236}">
                <a16:creationId xmlns:a16="http://schemas.microsoft.com/office/drawing/2014/main" id="{BCCA3248-1832-814C-DC71-850B06BA57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245015" y="6395948"/>
            <a:ext cx="9199549" cy="360000"/>
          </a:xfrm>
          <a:prstGeom prst="rect">
            <a:avLst/>
          </a:prstGeom>
        </p:spPr>
        <p:txBody>
          <a:bodyPr wrap="none" lIns="0" tIns="0" rIns="180000" bIns="0" anchor="ctr" anchorCtr="0"/>
          <a:lstStyle>
            <a:lvl1pPr algn="r">
              <a:defRPr sz="12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ZA" dirty="0"/>
              <a:t>TITLE</a:t>
            </a: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3515139C-1B44-7735-E5A0-C3612A88CB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58566" y="6304090"/>
            <a:ext cx="1925819" cy="577745"/>
          </a:xfrm>
          <a:prstGeom prst="rect">
            <a:avLst/>
          </a:prstGeom>
        </p:spPr>
      </p:pic>
      <p:sp>
        <p:nvSpPr>
          <p:cNvPr id="2" name="Holder 6">
            <a:extLst>
              <a:ext uri="{FF2B5EF4-FFF2-40B4-BE49-F238E27FC236}">
                <a16:creationId xmlns:a16="http://schemas.microsoft.com/office/drawing/2014/main" id="{31F83E31-5ABC-808C-E771-97A57BE1A566}"/>
              </a:ext>
            </a:extLst>
          </p:cNvPr>
          <p:cNvSpPr txBox="1">
            <a:spLocks/>
          </p:cNvSpPr>
          <p:nvPr userDrawn="1"/>
        </p:nvSpPr>
        <p:spPr>
          <a:xfrm>
            <a:off x="11473444" y="6407968"/>
            <a:ext cx="360000" cy="360000"/>
          </a:xfrm>
          <a:prstGeom prst="rect">
            <a:avLst/>
          </a:prstGeom>
        </p:spPr>
        <p:txBody>
          <a:bodyPr wrap="square" lIns="0" tIns="0" rIns="0" bIns="0" anchor="ctr" anchorCtr="0">
            <a:noAutofit/>
          </a:bodyPr>
          <a:lstStyle>
            <a:defPPr>
              <a:defRPr kern="0"/>
            </a:defPPr>
            <a:lvl1pPr>
              <a:defRPr sz="1200" b="1" i="0">
                <a:solidFill>
                  <a:srgbClr val="282E39"/>
                </a:solidFill>
                <a:latin typeface="Calibri"/>
                <a:cs typeface="Calibri"/>
              </a:defRPr>
            </a:lvl1pPr>
          </a:lstStyle>
          <a:p>
            <a:pPr marL="38100" algn="ctr">
              <a:lnSpc>
                <a:spcPts val="1240"/>
              </a:lnSpc>
            </a:pPr>
            <a:fld id="{81D60167-4931-47E6-BA6A-407CBD079E47}" type="slidenum">
              <a:rPr lang="en-ZA" smtClean="0"/>
              <a:pPr marL="38100" algn="ctr">
                <a:lnSpc>
                  <a:spcPts val="1240"/>
                </a:lnSpc>
              </a:pPr>
              <a:t>‹#›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5523571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</p:sldLayoutIdLst>
  <p:hf hdr="0" ftr="0" dt="0"/>
  <p:txStyles>
    <p:titleStyle>
      <a:lvl1pPr eaLnBrk="1" hangingPunct="1">
        <a:defRPr>
          <a:latin typeface="+mj-lt"/>
          <a:ea typeface="+mj-ea"/>
          <a:cs typeface="+mj-cs"/>
        </a:defRPr>
      </a:lvl1pPr>
    </p:titleStyle>
    <p:bodyStyle>
      <a:lvl1pPr marL="0" eaLnBrk="1" hangingPunct="1">
        <a:defRPr sz="2200">
          <a:latin typeface="+mn-lt"/>
          <a:ea typeface="+mn-ea"/>
          <a:cs typeface="+mn-cs"/>
        </a:defRPr>
      </a:lvl1pPr>
      <a:lvl2pPr marL="457200" eaLnBrk="1" hangingPunct="1">
        <a:defRPr sz="2200">
          <a:latin typeface="+mn-lt"/>
          <a:ea typeface="+mn-ea"/>
          <a:cs typeface="+mn-cs"/>
        </a:defRPr>
      </a:lvl2pPr>
      <a:lvl3pPr marL="914400" eaLnBrk="1" hangingPunct="1">
        <a:defRPr sz="2200">
          <a:latin typeface="+mn-lt"/>
          <a:ea typeface="+mn-ea"/>
          <a:cs typeface="+mn-cs"/>
        </a:defRPr>
      </a:lvl3pPr>
      <a:lvl4pPr marL="1371600" eaLnBrk="1" hangingPunct="1">
        <a:defRPr sz="2200">
          <a:latin typeface="+mn-lt"/>
          <a:ea typeface="+mn-ea"/>
          <a:cs typeface="+mn-cs"/>
        </a:defRPr>
      </a:lvl4pPr>
      <a:lvl5pPr marL="1828800" eaLnBrk="1" hangingPunct="1">
        <a:defRPr sz="2200">
          <a:latin typeface="+mn-lt"/>
          <a:ea typeface="+mn-ea"/>
          <a:cs typeface="+mn-cs"/>
        </a:defRPr>
      </a:lvl5pPr>
      <a:lvl6pPr marL="2286000" eaLnBrk="1" hangingPunct="1">
        <a:defRPr>
          <a:latin typeface="+mn-lt"/>
          <a:ea typeface="+mn-ea"/>
          <a:cs typeface="+mn-cs"/>
        </a:defRPr>
      </a:lvl6pPr>
      <a:lvl7pPr marL="2743200" eaLnBrk="1" hangingPunct="1">
        <a:defRPr>
          <a:latin typeface="+mn-lt"/>
          <a:ea typeface="+mn-ea"/>
          <a:cs typeface="+mn-cs"/>
        </a:defRPr>
      </a:lvl7pPr>
      <a:lvl8pPr marL="3200400" eaLnBrk="1" hangingPunct="1">
        <a:defRPr>
          <a:latin typeface="+mn-lt"/>
          <a:ea typeface="+mn-ea"/>
          <a:cs typeface="+mn-cs"/>
        </a:defRPr>
      </a:lvl8pPr>
      <a:lvl9pPr marL="3657600" eaLnBrk="1" hangingPunct="1">
        <a:defRPr>
          <a:latin typeface="+mn-lt"/>
          <a:ea typeface="+mn-ea"/>
          <a:cs typeface="+mn-cs"/>
        </a:defRPr>
      </a:lvl9pPr>
    </p:bodyStyle>
    <p:otherStyle>
      <a:lvl1pPr marL="0" eaLnBrk="1" hangingPunct="1">
        <a:defRPr>
          <a:latin typeface="+mn-lt"/>
          <a:ea typeface="+mn-ea"/>
          <a:cs typeface="+mn-cs"/>
        </a:defRPr>
      </a:lvl1pPr>
      <a:lvl2pPr marL="457200" eaLnBrk="1" hangingPunct="1">
        <a:defRPr>
          <a:latin typeface="+mn-lt"/>
          <a:ea typeface="+mn-ea"/>
          <a:cs typeface="+mn-cs"/>
        </a:defRPr>
      </a:lvl2pPr>
      <a:lvl3pPr marL="914400" eaLnBrk="1" hangingPunct="1">
        <a:defRPr>
          <a:latin typeface="+mn-lt"/>
          <a:ea typeface="+mn-ea"/>
          <a:cs typeface="+mn-cs"/>
        </a:defRPr>
      </a:lvl3pPr>
      <a:lvl4pPr marL="1371600" eaLnBrk="1" hangingPunct="1">
        <a:defRPr>
          <a:latin typeface="+mn-lt"/>
          <a:ea typeface="+mn-ea"/>
          <a:cs typeface="+mn-cs"/>
        </a:defRPr>
      </a:lvl4pPr>
      <a:lvl5pPr marL="1828800" eaLnBrk="1" hangingPunct="1">
        <a:defRPr>
          <a:latin typeface="+mn-lt"/>
          <a:ea typeface="+mn-ea"/>
          <a:cs typeface="+mn-cs"/>
        </a:defRPr>
      </a:lvl5pPr>
      <a:lvl6pPr marL="2286000" eaLnBrk="1" hangingPunct="1">
        <a:defRPr>
          <a:latin typeface="+mn-lt"/>
          <a:ea typeface="+mn-ea"/>
          <a:cs typeface="+mn-cs"/>
        </a:defRPr>
      </a:lvl6pPr>
      <a:lvl7pPr marL="2743200" eaLnBrk="1" hangingPunct="1">
        <a:defRPr>
          <a:latin typeface="+mn-lt"/>
          <a:ea typeface="+mn-ea"/>
          <a:cs typeface="+mn-cs"/>
        </a:defRPr>
      </a:lvl7pPr>
      <a:lvl8pPr marL="3200400" eaLnBrk="1" hangingPunct="1">
        <a:defRPr>
          <a:latin typeface="+mn-lt"/>
          <a:ea typeface="+mn-ea"/>
          <a:cs typeface="+mn-cs"/>
        </a:defRPr>
      </a:lvl8pPr>
      <a:lvl9pPr marL="3657600" eaLnBrk="1" hangingPunct="1">
        <a:defRPr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AB5FAD97-8B9F-6CA0-5387-9CEBC8ADB8D6}"/>
              </a:ext>
            </a:extLst>
          </p:cNvPr>
          <p:cNvSpPr/>
          <p:nvPr/>
        </p:nvSpPr>
        <p:spPr>
          <a:xfrm>
            <a:off x="-1" y="6749998"/>
            <a:ext cx="12193200" cy="108585"/>
          </a:xfrm>
          <a:custGeom>
            <a:avLst/>
            <a:gdLst/>
            <a:ahLst/>
            <a:cxnLst/>
            <a:rect l="l" t="t" r="r" b="b"/>
            <a:pathLst>
              <a:path w="360045" h="108584">
                <a:moveTo>
                  <a:pt x="0" y="108000"/>
                </a:moveTo>
                <a:lnTo>
                  <a:pt x="359994" y="108000"/>
                </a:lnTo>
                <a:lnTo>
                  <a:pt x="359994" y="0"/>
                </a:lnTo>
                <a:lnTo>
                  <a:pt x="0" y="0"/>
                </a:lnTo>
                <a:lnTo>
                  <a:pt x="0" y="108000"/>
                </a:lnTo>
                <a:close/>
              </a:path>
            </a:pathLst>
          </a:custGeom>
          <a:solidFill>
            <a:srgbClr val="E3DCC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>
            <a:extLst>
              <a:ext uri="{FF2B5EF4-FFF2-40B4-BE49-F238E27FC236}">
                <a16:creationId xmlns:a16="http://schemas.microsoft.com/office/drawing/2014/main" id="{5774A5D1-7EE7-1F75-0592-03E17132E7C6}"/>
              </a:ext>
            </a:extLst>
          </p:cNvPr>
          <p:cNvSpPr/>
          <p:nvPr/>
        </p:nvSpPr>
        <p:spPr>
          <a:xfrm>
            <a:off x="0" y="-1"/>
            <a:ext cx="12193200" cy="180000"/>
          </a:xfrm>
          <a:custGeom>
            <a:avLst/>
            <a:gdLst/>
            <a:ahLst/>
            <a:cxnLst/>
            <a:rect l="l" t="t" r="r" b="b"/>
            <a:pathLst>
              <a:path w="360045" h="180340">
                <a:moveTo>
                  <a:pt x="0" y="179997"/>
                </a:moveTo>
                <a:lnTo>
                  <a:pt x="359994" y="179997"/>
                </a:lnTo>
                <a:lnTo>
                  <a:pt x="359994" y="0"/>
                </a:lnTo>
                <a:lnTo>
                  <a:pt x="0" y="0"/>
                </a:lnTo>
                <a:lnTo>
                  <a:pt x="0" y="179997"/>
                </a:lnTo>
                <a:close/>
              </a:path>
            </a:pathLst>
          </a:custGeom>
          <a:solidFill>
            <a:srgbClr val="E3DCC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FDD0177-069C-F026-7B54-80E829D12943}"/>
              </a:ext>
            </a:extLst>
          </p:cNvPr>
          <p:cNvSpPr/>
          <p:nvPr/>
        </p:nvSpPr>
        <p:spPr>
          <a:xfrm>
            <a:off x="359994" y="-584"/>
            <a:ext cx="2230806" cy="6858583"/>
          </a:xfrm>
          <a:prstGeom prst="rect">
            <a:avLst/>
          </a:prstGeom>
          <a:solidFill>
            <a:schemeClr val="tx1"/>
          </a:solidFill>
        </p:spPr>
        <p:txBody>
          <a:bodyPr wrap="square" lIns="0" tIns="0" rIns="0" bIns="0" rtlCol="0" anchor="ctr"/>
          <a:lstStyle/>
          <a:p>
            <a:pPr algn="l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994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</p:sldLayoutIdLst>
  <p:hf hdr="0" ftr="0" dt="0"/>
  <p:txStyles>
    <p:titleStyle>
      <a:lvl1pPr eaLnBrk="1" hangingPunct="1">
        <a:defRPr>
          <a:latin typeface="+mj-lt"/>
          <a:ea typeface="+mj-ea"/>
          <a:cs typeface="+mj-cs"/>
        </a:defRPr>
      </a:lvl1pPr>
    </p:titleStyle>
    <p:bodyStyle>
      <a:lvl1pPr marL="0" eaLnBrk="1" hangingPunct="1">
        <a:defRPr sz="2200">
          <a:latin typeface="+mn-lt"/>
          <a:ea typeface="+mn-ea"/>
          <a:cs typeface="+mn-cs"/>
        </a:defRPr>
      </a:lvl1pPr>
      <a:lvl2pPr marL="457200" eaLnBrk="1" hangingPunct="1">
        <a:defRPr sz="2200">
          <a:latin typeface="+mn-lt"/>
          <a:ea typeface="+mn-ea"/>
          <a:cs typeface="+mn-cs"/>
        </a:defRPr>
      </a:lvl2pPr>
      <a:lvl3pPr marL="914400" eaLnBrk="1" hangingPunct="1">
        <a:defRPr sz="2200">
          <a:latin typeface="+mn-lt"/>
          <a:ea typeface="+mn-ea"/>
          <a:cs typeface="+mn-cs"/>
        </a:defRPr>
      </a:lvl3pPr>
      <a:lvl4pPr marL="1371600" eaLnBrk="1" hangingPunct="1">
        <a:defRPr sz="2200">
          <a:latin typeface="+mn-lt"/>
          <a:ea typeface="+mn-ea"/>
          <a:cs typeface="+mn-cs"/>
        </a:defRPr>
      </a:lvl4pPr>
      <a:lvl5pPr marL="1828800" eaLnBrk="1" hangingPunct="1">
        <a:defRPr sz="2200">
          <a:latin typeface="+mn-lt"/>
          <a:ea typeface="+mn-ea"/>
          <a:cs typeface="+mn-cs"/>
        </a:defRPr>
      </a:lvl5pPr>
      <a:lvl6pPr marL="2286000" eaLnBrk="1" hangingPunct="1">
        <a:defRPr>
          <a:latin typeface="+mn-lt"/>
          <a:ea typeface="+mn-ea"/>
          <a:cs typeface="+mn-cs"/>
        </a:defRPr>
      </a:lvl6pPr>
      <a:lvl7pPr marL="2743200" eaLnBrk="1" hangingPunct="1">
        <a:defRPr>
          <a:latin typeface="+mn-lt"/>
          <a:ea typeface="+mn-ea"/>
          <a:cs typeface="+mn-cs"/>
        </a:defRPr>
      </a:lvl7pPr>
      <a:lvl8pPr marL="3200400" eaLnBrk="1" hangingPunct="1">
        <a:defRPr>
          <a:latin typeface="+mn-lt"/>
          <a:ea typeface="+mn-ea"/>
          <a:cs typeface="+mn-cs"/>
        </a:defRPr>
      </a:lvl8pPr>
      <a:lvl9pPr marL="3657600" eaLnBrk="1" hangingPunct="1">
        <a:defRPr>
          <a:latin typeface="+mn-lt"/>
          <a:ea typeface="+mn-ea"/>
          <a:cs typeface="+mn-cs"/>
        </a:defRPr>
      </a:lvl9pPr>
    </p:bodyStyle>
    <p:otherStyle>
      <a:lvl1pPr marL="0" eaLnBrk="1" hangingPunct="1">
        <a:defRPr>
          <a:latin typeface="+mn-lt"/>
          <a:ea typeface="+mn-ea"/>
          <a:cs typeface="+mn-cs"/>
        </a:defRPr>
      </a:lvl1pPr>
      <a:lvl2pPr marL="457200" eaLnBrk="1" hangingPunct="1">
        <a:defRPr>
          <a:latin typeface="+mn-lt"/>
          <a:ea typeface="+mn-ea"/>
          <a:cs typeface="+mn-cs"/>
        </a:defRPr>
      </a:lvl2pPr>
      <a:lvl3pPr marL="914400" eaLnBrk="1" hangingPunct="1">
        <a:defRPr>
          <a:latin typeface="+mn-lt"/>
          <a:ea typeface="+mn-ea"/>
          <a:cs typeface="+mn-cs"/>
        </a:defRPr>
      </a:lvl3pPr>
      <a:lvl4pPr marL="1371600" eaLnBrk="1" hangingPunct="1">
        <a:defRPr>
          <a:latin typeface="+mn-lt"/>
          <a:ea typeface="+mn-ea"/>
          <a:cs typeface="+mn-cs"/>
        </a:defRPr>
      </a:lvl4pPr>
      <a:lvl5pPr marL="1828800" eaLnBrk="1" hangingPunct="1">
        <a:defRPr>
          <a:latin typeface="+mn-lt"/>
          <a:ea typeface="+mn-ea"/>
          <a:cs typeface="+mn-cs"/>
        </a:defRPr>
      </a:lvl5pPr>
      <a:lvl6pPr marL="2286000" eaLnBrk="1" hangingPunct="1">
        <a:defRPr>
          <a:latin typeface="+mn-lt"/>
          <a:ea typeface="+mn-ea"/>
          <a:cs typeface="+mn-cs"/>
        </a:defRPr>
      </a:lvl6pPr>
      <a:lvl7pPr marL="2743200" eaLnBrk="1" hangingPunct="1">
        <a:defRPr>
          <a:latin typeface="+mn-lt"/>
          <a:ea typeface="+mn-ea"/>
          <a:cs typeface="+mn-cs"/>
        </a:defRPr>
      </a:lvl7pPr>
      <a:lvl8pPr marL="3200400" eaLnBrk="1" hangingPunct="1">
        <a:defRPr>
          <a:latin typeface="+mn-lt"/>
          <a:ea typeface="+mn-ea"/>
          <a:cs typeface="+mn-cs"/>
        </a:defRPr>
      </a:lvl8pPr>
      <a:lvl9pPr marL="3657600" eaLnBrk="1" hangingPunct="1">
        <a:defRPr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:a16="http://schemas.microsoft.com/office/drawing/2014/main" id="{2D965924-FC1F-583C-1D5F-D5BACA0AFC64}"/>
              </a:ext>
            </a:extLst>
          </p:cNvPr>
          <p:cNvSpPr/>
          <p:nvPr/>
        </p:nvSpPr>
        <p:spPr>
          <a:xfrm>
            <a:off x="-1" y="6749998"/>
            <a:ext cx="12193200" cy="108585"/>
          </a:xfrm>
          <a:custGeom>
            <a:avLst/>
            <a:gdLst/>
            <a:ahLst/>
            <a:cxnLst/>
            <a:rect l="l" t="t" r="r" b="b"/>
            <a:pathLst>
              <a:path w="360045" h="108584">
                <a:moveTo>
                  <a:pt x="0" y="108000"/>
                </a:moveTo>
                <a:lnTo>
                  <a:pt x="359994" y="108000"/>
                </a:lnTo>
                <a:lnTo>
                  <a:pt x="359994" y="0"/>
                </a:lnTo>
                <a:lnTo>
                  <a:pt x="0" y="0"/>
                </a:lnTo>
                <a:lnTo>
                  <a:pt x="0" y="108000"/>
                </a:lnTo>
                <a:close/>
              </a:path>
            </a:pathLst>
          </a:custGeom>
          <a:solidFill>
            <a:srgbClr val="E3DCC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E698DFA-BB24-B8AA-E4AB-267E10DEC769}"/>
              </a:ext>
            </a:extLst>
          </p:cNvPr>
          <p:cNvSpPr/>
          <p:nvPr/>
        </p:nvSpPr>
        <p:spPr>
          <a:xfrm>
            <a:off x="11473444" y="6390000"/>
            <a:ext cx="360000" cy="468000"/>
          </a:xfrm>
          <a:prstGeom prst="rect">
            <a:avLst/>
          </a:prstGeom>
          <a:solidFill>
            <a:srgbClr val="282F39"/>
          </a:solidFill>
        </p:spPr>
        <p:txBody>
          <a:bodyPr wrap="square" lIns="0" tIns="0" rIns="0" bIns="0" rtlCol="0" anchor="ctr"/>
          <a:lstStyle/>
          <a:p>
            <a:pPr algn="l"/>
            <a:endParaRPr lang="en-US" dirty="0"/>
          </a:p>
        </p:txBody>
      </p:sp>
      <p:sp>
        <p:nvSpPr>
          <p:cNvPr id="8" name="Holder 4">
            <a:extLst>
              <a:ext uri="{FF2B5EF4-FFF2-40B4-BE49-F238E27FC236}">
                <a16:creationId xmlns:a16="http://schemas.microsoft.com/office/drawing/2014/main" id="{6249C866-8696-D4BE-03E2-6FF3F7E11BA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7703" y="6395948"/>
            <a:ext cx="11076861" cy="360000"/>
          </a:xfrm>
          <a:prstGeom prst="rect">
            <a:avLst/>
          </a:prstGeom>
        </p:spPr>
        <p:txBody>
          <a:bodyPr wrap="none" lIns="0" tIns="0" rIns="180000" bIns="0" anchor="ctr" anchorCtr="0"/>
          <a:lstStyle>
            <a:lvl1pPr algn="r">
              <a:defRPr sz="1200" b="1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ZA"/>
              <a:t>TITLE</a:t>
            </a:r>
            <a:endParaRPr lang="en-ZA" dirty="0"/>
          </a:p>
        </p:txBody>
      </p:sp>
      <p:sp>
        <p:nvSpPr>
          <p:cNvPr id="9" name="object 2">
            <a:extLst>
              <a:ext uri="{FF2B5EF4-FFF2-40B4-BE49-F238E27FC236}">
                <a16:creationId xmlns:a16="http://schemas.microsoft.com/office/drawing/2014/main" id="{AE023AF0-9143-666A-9629-0686DA021263}"/>
              </a:ext>
            </a:extLst>
          </p:cNvPr>
          <p:cNvSpPr/>
          <p:nvPr/>
        </p:nvSpPr>
        <p:spPr>
          <a:xfrm>
            <a:off x="0" y="0"/>
            <a:ext cx="12193270" cy="1260475"/>
          </a:xfrm>
          <a:custGeom>
            <a:avLst/>
            <a:gdLst/>
            <a:ahLst/>
            <a:cxnLst/>
            <a:rect l="l" t="t" r="r" b="b"/>
            <a:pathLst>
              <a:path w="12193270" h="1260475">
                <a:moveTo>
                  <a:pt x="12193206" y="0"/>
                </a:moveTo>
                <a:lnTo>
                  <a:pt x="0" y="0"/>
                </a:lnTo>
                <a:lnTo>
                  <a:pt x="0" y="1259992"/>
                </a:lnTo>
                <a:lnTo>
                  <a:pt x="12193206" y="1259992"/>
                </a:lnTo>
                <a:lnTo>
                  <a:pt x="12193206" y="0"/>
                </a:lnTo>
                <a:close/>
              </a:path>
            </a:pathLst>
          </a:custGeom>
          <a:solidFill>
            <a:srgbClr val="282E3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6">
            <a:extLst>
              <a:ext uri="{FF2B5EF4-FFF2-40B4-BE49-F238E27FC236}">
                <a16:creationId xmlns:a16="http://schemas.microsoft.com/office/drawing/2014/main" id="{AFC60665-5B32-40B8-0782-8623066BCA74}"/>
              </a:ext>
            </a:extLst>
          </p:cNvPr>
          <p:cNvSpPr txBox="1">
            <a:spLocks/>
          </p:cNvSpPr>
          <p:nvPr userDrawn="1"/>
        </p:nvSpPr>
        <p:spPr>
          <a:xfrm>
            <a:off x="11473444" y="6407968"/>
            <a:ext cx="360000" cy="360000"/>
          </a:xfrm>
          <a:prstGeom prst="rect">
            <a:avLst/>
          </a:prstGeom>
        </p:spPr>
        <p:txBody>
          <a:bodyPr wrap="square" lIns="0" tIns="0" rIns="0" bIns="0" anchor="ctr" anchorCtr="0">
            <a:noAutofit/>
          </a:bodyPr>
          <a:lstStyle>
            <a:defPPr>
              <a:defRPr kern="0"/>
            </a:defPPr>
            <a:lvl1pPr>
              <a:defRPr sz="1200" b="1" i="0">
                <a:solidFill>
                  <a:srgbClr val="282E39"/>
                </a:solidFill>
                <a:latin typeface="Calibri"/>
                <a:cs typeface="Calibri"/>
              </a:defRPr>
            </a:lvl1pPr>
          </a:lstStyle>
          <a:p>
            <a:pPr marL="38100" algn="ctr">
              <a:lnSpc>
                <a:spcPts val="1240"/>
              </a:lnSpc>
            </a:pPr>
            <a:fld id="{81D60167-4931-47E6-BA6A-407CBD079E47}" type="slidenum">
              <a:rPr lang="en-ZA" smtClean="0">
                <a:solidFill>
                  <a:schemeClr val="bg1"/>
                </a:solidFill>
              </a:rPr>
              <a:pPr marL="38100" algn="ctr">
                <a:lnSpc>
                  <a:spcPts val="1240"/>
                </a:lnSpc>
              </a:pPr>
              <a:t>‹#›</a:t>
            </a:fld>
            <a:endParaRPr lang="en-ZA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65970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</p:sldLayoutIdLst>
  <p:hf hdr="0" ftr="0" dt="0"/>
  <p:txStyles>
    <p:titleStyle>
      <a:lvl1pPr eaLnBrk="1" hangingPunct="1">
        <a:defRPr>
          <a:latin typeface="+mj-lt"/>
          <a:ea typeface="+mj-ea"/>
          <a:cs typeface="+mj-cs"/>
        </a:defRPr>
      </a:lvl1pPr>
    </p:titleStyle>
    <p:bodyStyle>
      <a:lvl1pPr marL="0" eaLnBrk="1" hangingPunct="1">
        <a:defRPr sz="2200">
          <a:latin typeface="+mn-lt"/>
          <a:ea typeface="+mn-ea"/>
          <a:cs typeface="+mn-cs"/>
        </a:defRPr>
      </a:lvl1pPr>
      <a:lvl2pPr marL="457200" eaLnBrk="1" hangingPunct="1">
        <a:defRPr sz="2200">
          <a:latin typeface="+mn-lt"/>
          <a:ea typeface="+mn-ea"/>
          <a:cs typeface="+mn-cs"/>
        </a:defRPr>
      </a:lvl2pPr>
      <a:lvl3pPr marL="914400" eaLnBrk="1" hangingPunct="1">
        <a:defRPr sz="2200">
          <a:latin typeface="+mn-lt"/>
          <a:ea typeface="+mn-ea"/>
          <a:cs typeface="+mn-cs"/>
        </a:defRPr>
      </a:lvl3pPr>
      <a:lvl4pPr marL="1371600" eaLnBrk="1" hangingPunct="1">
        <a:defRPr sz="2200">
          <a:latin typeface="+mn-lt"/>
          <a:ea typeface="+mn-ea"/>
          <a:cs typeface="+mn-cs"/>
        </a:defRPr>
      </a:lvl4pPr>
      <a:lvl5pPr marL="1828800" eaLnBrk="1" hangingPunct="1">
        <a:defRPr sz="2200">
          <a:latin typeface="+mn-lt"/>
          <a:ea typeface="+mn-ea"/>
          <a:cs typeface="+mn-cs"/>
        </a:defRPr>
      </a:lvl5pPr>
      <a:lvl6pPr marL="2286000" eaLnBrk="1" hangingPunct="1">
        <a:defRPr>
          <a:latin typeface="+mn-lt"/>
          <a:ea typeface="+mn-ea"/>
          <a:cs typeface="+mn-cs"/>
        </a:defRPr>
      </a:lvl6pPr>
      <a:lvl7pPr marL="2743200" eaLnBrk="1" hangingPunct="1">
        <a:defRPr>
          <a:latin typeface="+mn-lt"/>
          <a:ea typeface="+mn-ea"/>
          <a:cs typeface="+mn-cs"/>
        </a:defRPr>
      </a:lvl7pPr>
      <a:lvl8pPr marL="3200400" eaLnBrk="1" hangingPunct="1">
        <a:defRPr>
          <a:latin typeface="+mn-lt"/>
          <a:ea typeface="+mn-ea"/>
          <a:cs typeface="+mn-cs"/>
        </a:defRPr>
      </a:lvl8pPr>
      <a:lvl9pPr marL="3657600" eaLnBrk="1" hangingPunct="1">
        <a:defRPr>
          <a:latin typeface="+mn-lt"/>
          <a:ea typeface="+mn-ea"/>
          <a:cs typeface="+mn-cs"/>
        </a:defRPr>
      </a:lvl9pPr>
    </p:bodyStyle>
    <p:otherStyle>
      <a:lvl1pPr marL="0" eaLnBrk="1" hangingPunct="1">
        <a:defRPr>
          <a:latin typeface="+mn-lt"/>
          <a:ea typeface="+mn-ea"/>
          <a:cs typeface="+mn-cs"/>
        </a:defRPr>
      </a:lvl1pPr>
      <a:lvl2pPr marL="457200" eaLnBrk="1" hangingPunct="1">
        <a:defRPr>
          <a:latin typeface="+mn-lt"/>
          <a:ea typeface="+mn-ea"/>
          <a:cs typeface="+mn-cs"/>
        </a:defRPr>
      </a:lvl2pPr>
      <a:lvl3pPr marL="914400" eaLnBrk="1" hangingPunct="1">
        <a:defRPr>
          <a:latin typeface="+mn-lt"/>
          <a:ea typeface="+mn-ea"/>
          <a:cs typeface="+mn-cs"/>
        </a:defRPr>
      </a:lvl3pPr>
      <a:lvl4pPr marL="1371600" eaLnBrk="1" hangingPunct="1">
        <a:defRPr>
          <a:latin typeface="+mn-lt"/>
          <a:ea typeface="+mn-ea"/>
          <a:cs typeface="+mn-cs"/>
        </a:defRPr>
      </a:lvl4pPr>
      <a:lvl5pPr marL="1828800" eaLnBrk="1" hangingPunct="1">
        <a:defRPr>
          <a:latin typeface="+mn-lt"/>
          <a:ea typeface="+mn-ea"/>
          <a:cs typeface="+mn-cs"/>
        </a:defRPr>
      </a:lvl5pPr>
      <a:lvl6pPr marL="2286000" eaLnBrk="1" hangingPunct="1">
        <a:defRPr>
          <a:latin typeface="+mn-lt"/>
          <a:ea typeface="+mn-ea"/>
          <a:cs typeface="+mn-cs"/>
        </a:defRPr>
      </a:lvl6pPr>
      <a:lvl7pPr marL="2743200" eaLnBrk="1" hangingPunct="1">
        <a:defRPr>
          <a:latin typeface="+mn-lt"/>
          <a:ea typeface="+mn-ea"/>
          <a:cs typeface="+mn-cs"/>
        </a:defRPr>
      </a:lvl7pPr>
      <a:lvl8pPr marL="3200400" eaLnBrk="1" hangingPunct="1">
        <a:defRPr>
          <a:latin typeface="+mn-lt"/>
          <a:ea typeface="+mn-ea"/>
          <a:cs typeface="+mn-cs"/>
        </a:defRPr>
      </a:lvl8pPr>
      <a:lvl9pPr marL="3657600" eaLnBrk="1" hangingPunct="1">
        <a:defRPr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ject 3">
            <a:extLst>
              <a:ext uri="{FF2B5EF4-FFF2-40B4-BE49-F238E27FC236}">
                <a16:creationId xmlns:a16="http://schemas.microsoft.com/office/drawing/2014/main" id="{B0265169-450A-7C91-ACCE-EC1AB8EC9F57}"/>
              </a:ext>
            </a:extLst>
          </p:cNvPr>
          <p:cNvPicPr/>
          <p:nvPr userDrawn="1"/>
        </p:nvPicPr>
        <p:blipFill>
          <a:blip r:embed="rId3" cstate="print"/>
          <a:stretch>
            <a:fillRect/>
          </a:stretch>
        </p:blipFill>
        <p:spPr>
          <a:xfrm>
            <a:off x="359999" y="359994"/>
            <a:ext cx="11473199" cy="5220004"/>
          </a:xfrm>
          <a:prstGeom prst="rect">
            <a:avLst/>
          </a:prstGeom>
        </p:spPr>
      </p:pic>
      <p:sp>
        <p:nvSpPr>
          <p:cNvPr id="11" name="object 4">
            <a:extLst>
              <a:ext uri="{FF2B5EF4-FFF2-40B4-BE49-F238E27FC236}">
                <a16:creationId xmlns:a16="http://schemas.microsoft.com/office/drawing/2014/main" id="{D0CE2D25-8EFA-59DC-9D52-AFDFFD57C0F3}"/>
              </a:ext>
            </a:extLst>
          </p:cNvPr>
          <p:cNvSpPr/>
          <p:nvPr userDrawn="1"/>
        </p:nvSpPr>
        <p:spPr>
          <a:xfrm>
            <a:off x="359994" y="360006"/>
            <a:ext cx="11473815" cy="5220000"/>
          </a:xfrm>
          <a:custGeom>
            <a:avLst/>
            <a:gdLst/>
            <a:ahLst/>
            <a:cxnLst/>
            <a:rect l="l" t="t" r="r" b="b"/>
            <a:pathLst>
              <a:path w="11473815" h="5220335">
                <a:moveTo>
                  <a:pt x="11473205" y="0"/>
                </a:moveTo>
                <a:lnTo>
                  <a:pt x="0" y="0"/>
                </a:lnTo>
                <a:lnTo>
                  <a:pt x="0" y="1197292"/>
                </a:lnTo>
                <a:lnTo>
                  <a:pt x="0" y="5219992"/>
                </a:lnTo>
                <a:lnTo>
                  <a:pt x="11473205" y="5219992"/>
                </a:lnTo>
                <a:lnTo>
                  <a:pt x="11473205" y="1197292"/>
                </a:lnTo>
                <a:lnTo>
                  <a:pt x="11473205" y="0"/>
                </a:lnTo>
                <a:close/>
              </a:path>
            </a:pathLst>
          </a:custGeom>
          <a:solidFill>
            <a:srgbClr val="98A1B8">
              <a:alpha val="81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7">
            <a:extLst>
              <a:ext uri="{FF2B5EF4-FFF2-40B4-BE49-F238E27FC236}">
                <a16:creationId xmlns:a16="http://schemas.microsoft.com/office/drawing/2014/main" id="{C86C96E0-CE80-BAD4-6724-3650ED92CD1D}"/>
              </a:ext>
            </a:extLst>
          </p:cNvPr>
          <p:cNvSpPr/>
          <p:nvPr userDrawn="1"/>
        </p:nvSpPr>
        <p:spPr>
          <a:xfrm>
            <a:off x="4656607" y="0"/>
            <a:ext cx="2880360" cy="1557655"/>
          </a:xfrm>
          <a:custGeom>
            <a:avLst/>
            <a:gdLst/>
            <a:ahLst/>
            <a:cxnLst/>
            <a:rect l="l" t="t" r="r" b="b"/>
            <a:pathLst>
              <a:path w="2880359" h="1557655">
                <a:moveTo>
                  <a:pt x="2879991" y="0"/>
                </a:moveTo>
                <a:lnTo>
                  <a:pt x="0" y="0"/>
                </a:lnTo>
                <a:lnTo>
                  <a:pt x="0" y="1557299"/>
                </a:lnTo>
                <a:lnTo>
                  <a:pt x="2879991" y="1557299"/>
                </a:lnTo>
                <a:lnTo>
                  <a:pt x="2879991" y="0"/>
                </a:lnTo>
                <a:close/>
              </a:path>
            </a:pathLst>
          </a:custGeom>
          <a:solidFill>
            <a:srgbClr val="282E39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D43ADC7D-B05E-013B-1464-D453E9F8A38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655996" y="119337"/>
            <a:ext cx="2806662" cy="1383283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79122A1B-0B7D-5E9C-6930-5D1357AB9A75}"/>
              </a:ext>
            </a:extLst>
          </p:cNvPr>
          <p:cNvGrpSpPr/>
          <p:nvPr userDrawn="1"/>
        </p:nvGrpSpPr>
        <p:grpSpPr>
          <a:xfrm>
            <a:off x="368807" y="5805115"/>
            <a:ext cx="11442193" cy="729394"/>
            <a:chOff x="368807" y="5805115"/>
            <a:chExt cx="11442193" cy="729394"/>
          </a:xfrm>
        </p:grpSpPr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id="{519DEBA0-6C8B-010D-32AA-22F9CD4BA28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368807" y="5820998"/>
              <a:ext cx="1724747" cy="607768"/>
            </a:xfrm>
            <a:prstGeom prst="rect">
              <a:avLst/>
            </a:prstGeom>
          </p:spPr>
        </p:pic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5D7F23EE-F97E-4A7F-83CE-4E34CF78EB0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4451311" y="5805486"/>
              <a:ext cx="2594054" cy="712093"/>
            </a:xfrm>
            <a:prstGeom prst="rect">
              <a:avLst/>
            </a:prstGeom>
          </p:spPr>
        </p:pic>
        <p:pic>
          <p:nvPicPr>
            <p:cNvPr id="16" name="Graphic 15">
              <a:extLst>
                <a:ext uri="{FF2B5EF4-FFF2-40B4-BE49-F238E27FC236}">
                  <a16:creationId xmlns:a16="http://schemas.microsoft.com/office/drawing/2014/main" id="{E56B6FB6-67BC-24AF-C252-017FE52654F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/>
          </p:blipFill>
          <p:spPr>
            <a:xfrm>
              <a:off x="9403122" y="5805115"/>
              <a:ext cx="2407878" cy="72939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443718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F8FFBE9-6C0F-CC46-BE98-71E7EEDF88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FD74EC-DAD3-D749-8194-B7A009C071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19C783-E85B-0445-8346-D9CB705389C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436B1B-7DE2-423B-A36D-C7C138F9AD3E}" type="datetimeFigureOut">
              <a:rPr lang="en-ZA" smtClean="0"/>
              <a:t>2023/08/16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4CA6A7-7037-0F43-B628-8A98F01562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2219BC-E119-0842-92B8-E1A1AE74C8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467416-3D6E-4EBD-AC42-5C731E69BD88}" type="slidenum">
              <a:rPr lang="en-ZA" smtClean="0"/>
              <a:t>‹#›</a:t>
            </a:fld>
            <a:endParaRPr lang="en-ZA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66B85EA-8E4E-8315-0E44-62550F52B239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8414" y="6269662"/>
            <a:ext cx="2103586" cy="588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36089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tx1"/>
          </a:solidFill>
          <a:latin typeface="Calibri" panose="020F0502020204030204" pitchFamily="34" charset="0"/>
          <a:ea typeface="+mj-ea"/>
          <a:cs typeface="Calibri" panose="020F050202020403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svg"/><Relationship Id="rId7" Type="http://schemas.openxmlformats.org/officeDocument/2006/relationships/image" Target="../media/image6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13" Type="http://schemas.openxmlformats.org/officeDocument/2006/relationships/image" Target="../media/image78.svg"/><Relationship Id="rId18" Type="http://schemas.openxmlformats.org/officeDocument/2006/relationships/image" Target="../media/image83.png"/><Relationship Id="rId3" Type="http://schemas.openxmlformats.org/officeDocument/2006/relationships/image" Target="../media/image68.svg"/><Relationship Id="rId21" Type="http://schemas.openxmlformats.org/officeDocument/2006/relationships/image" Target="../media/image86.svg"/><Relationship Id="rId7" Type="http://schemas.openxmlformats.org/officeDocument/2006/relationships/image" Target="../media/image72.svg"/><Relationship Id="rId12" Type="http://schemas.openxmlformats.org/officeDocument/2006/relationships/image" Target="../media/image77.png"/><Relationship Id="rId17" Type="http://schemas.openxmlformats.org/officeDocument/2006/relationships/image" Target="../media/image82.svg"/><Relationship Id="rId25" Type="http://schemas.openxmlformats.org/officeDocument/2006/relationships/image" Target="../media/image90.svg"/><Relationship Id="rId2" Type="http://schemas.openxmlformats.org/officeDocument/2006/relationships/image" Target="../media/image67.png"/><Relationship Id="rId16" Type="http://schemas.openxmlformats.org/officeDocument/2006/relationships/image" Target="../media/image81.png"/><Relationship Id="rId20" Type="http://schemas.openxmlformats.org/officeDocument/2006/relationships/image" Target="../media/image85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1.png"/><Relationship Id="rId11" Type="http://schemas.openxmlformats.org/officeDocument/2006/relationships/image" Target="../media/image76.svg"/><Relationship Id="rId24" Type="http://schemas.openxmlformats.org/officeDocument/2006/relationships/image" Target="../media/image89.png"/><Relationship Id="rId5" Type="http://schemas.openxmlformats.org/officeDocument/2006/relationships/image" Target="../media/image70.svg"/><Relationship Id="rId15" Type="http://schemas.openxmlformats.org/officeDocument/2006/relationships/image" Target="../media/image80.svg"/><Relationship Id="rId23" Type="http://schemas.openxmlformats.org/officeDocument/2006/relationships/image" Target="../media/image88.svg"/><Relationship Id="rId10" Type="http://schemas.openxmlformats.org/officeDocument/2006/relationships/image" Target="../media/image75.png"/><Relationship Id="rId19" Type="http://schemas.openxmlformats.org/officeDocument/2006/relationships/image" Target="../media/image84.svg"/><Relationship Id="rId4" Type="http://schemas.openxmlformats.org/officeDocument/2006/relationships/image" Target="../media/image69.png"/><Relationship Id="rId9" Type="http://schemas.openxmlformats.org/officeDocument/2006/relationships/image" Target="../media/image74.svg"/><Relationship Id="rId14" Type="http://schemas.openxmlformats.org/officeDocument/2006/relationships/image" Target="../media/image79.png"/><Relationship Id="rId22" Type="http://schemas.openxmlformats.org/officeDocument/2006/relationships/image" Target="../media/image8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4.svg"/><Relationship Id="rId5" Type="http://schemas.openxmlformats.org/officeDocument/2006/relationships/image" Target="../media/image93.png"/><Relationship Id="rId4" Type="http://schemas.openxmlformats.org/officeDocument/2006/relationships/image" Target="../media/image92.sv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13" Type="http://schemas.openxmlformats.org/officeDocument/2006/relationships/image" Target="../media/image33.png"/><Relationship Id="rId18" Type="http://schemas.openxmlformats.org/officeDocument/2006/relationships/image" Target="../media/image38.svg"/><Relationship Id="rId26" Type="http://schemas.openxmlformats.org/officeDocument/2006/relationships/image" Target="../media/image46.png"/><Relationship Id="rId3" Type="http://schemas.openxmlformats.org/officeDocument/2006/relationships/image" Target="../media/image23.png"/><Relationship Id="rId21" Type="http://schemas.openxmlformats.org/officeDocument/2006/relationships/image" Target="../media/image41.svg"/><Relationship Id="rId7" Type="http://schemas.openxmlformats.org/officeDocument/2006/relationships/image" Target="../media/image27.png"/><Relationship Id="rId12" Type="http://schemas.openxmlformats.org/officeDocument/2006/relationships/image" Target="../media/image32.svg"/><Relationship Id="rId17" Type="http://schemas.openxmlformats.org/officeDocument/2006/relationships/image" Target="../media/image37.png"/><Relationship Id="rId25" Type="http://schemas.openxmlformats.org/officeDocument/2006/relationships/image" Target="../media/image45.svg"/><Relationship Id="rId2" Type="http://schemas.openxmlformats.org/officeDocument/2006/relationships/image" Target="../media/image22.png"/><Relationship Id="rId16" Type="http://schemas.openxmlformats.org/officeDocument/2006/relationships/image" Target="../media/image36.svg"/><Relationship Id="rId20" Type="http://schemas.openxmlformats.org/officeDocument/2006/relationships/image" Target="../media/image40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6.svg"/><Relationship Id="rId11" Type="http://schemas.openxmlformats.org/officeDocument/2006/relationships/image" Target="../media/image31.png"/><Relationship Id="rId24" Type="http://schemas.openxmlformats.org/officeDocument/2006/relationships/image" Target="../media/image44.png"/><Relationship Id="rId5" Type="http://schemas.openxmlformats.org/officeDocument/2006/relationships/image" Target="../media/image25.png"/><Relationship Id="rId15" Type="http://schemas.openxmlformats.org/officeDocument/2006/relationships/image" Target="../media/image35.png"/><Relationship Id="rId23" Type="http://schemas.openxmlformats.org/officeDocument/2006/relationships/image" Target="../media/image43.svg"/><Relationship Id="rId10" Type="http://schemas.openxmlformats.org/officeDocument/2006/relationships/image" Target="../media/image30.svg"/><Relationship Id="rId19" Type="http://schemas.openxmlformats.org/officeDocument/2006/relationships/image" Target="../media/image39.jpg"/><Relationship Id="rId4" Type="http://schemas.openxmlformats.org/officeDocument/2006/relationships/image" Target="../media/image24.svg"/><Relationship Id="rId9" Type="http://schemas.openxmlformats.org/officeDocument/2006/relationships/image" Target="../media/image29.png"/><Relationship Id="rId14" Type="http://schemas.openxmlformats.org/officeDocument/2006/relationships/image" Target="../media/image34.svg"/><Relationship Id="rId22" Type="http://schemas.openxmlformats.org/officeDocument/2006/relationships/image" Target="../media/image42.png"/><Relationship Id="rId27" Type="http://schemas.openxmlformats.org/officeDocument/2006/relationships/image" Target="../media/image4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sv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3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B93606-DE39-674C-10BD-A72D2312526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Spatial Economic Activity Data: South Africa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5F8753B-03AA-7FAF-33F5-59A3E7E8DEA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66700" y="3821723"/>
            <a:ext cx="11658600" cy="533400"/>
          </a:xfrm>
        </p:spPr>
        <p:txBody>
          <a:bodyPr/>
          <a:lstStyle/>
          <a:p>
            <a:r>
              <a:rPr lang="en-US" dirty="0"/>
              <a:t>Karen Harrison*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1345228-7567-9A36-3159-A744F979571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15 August 2023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9D719E58-EDD2-40C0-7192-8164DB8762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*Economic Development Component Lead</a:t>
            </a:r>
            <a:br>
              <a:rPr lang="en-GB" dirty="0"/>
            </a:br>
            <a:r>
              <a:rPr lang="en-GB" dirty="0"/>
              <a:t>Cities Support Programme, National Treasury</a:t>
            </a:r>
          </a:p>
        </p:txBody>
      </p:sp>
    </p:spTree>
    <p:extLst>
      <p:ext uri="{BB962C8B-B14F-4D97-AF65-F5344CB8AC3E}">
        <p14:creationId xmlns:p14="http://schemas.microsoft.com/office/powerpoint/2010/main" val="3935140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4410F3BA-A006-EF0A-EEBB-1F671AF5866B}"/>
              </a:ext>
            </a:extLst>
          </p:cNvPr>
          <p:cNvSpPr/>
          <p:nvPr/>
        </p:nvSpPr>
        <p:spPr>
          <a:xfrm>
            <a:off x="9664700" y="5956300"/>
            <a:ext cx="2527300" cy="9017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≈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E053C18-EAF6-5E47-5D38-469032F9243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GB" dirty="0"/>
              <a:t>EXPLORE TAX DATA: </a:t>
            </a:r>
            <a:r>
              <a:rPr lang="en-GB" dirty="0" err="1"/>
              <a:t>www.spatialtaxdata.org.za</a:t>
            </a:r>
            <a:endParaRPr lang="en-GB" dirty="0"/>
          </a:p>
        </p:txBody>
      </p:sp>
      <p:pic>
        <p:nvPicPr>
          <p:cNvPr id="9" name="Picture Placeholder 5">
            <a:extLst>
              <a:ext uri="{FF2B5EF4-FFF2-40B4-BE49-F238E27FC236}">
                <a16:creationId xmlns:a16="http://schemas.microsoft.com/office/drawing/2014/main" id="{11345DAE-9B4B-63FA-FDE9-CC840DB27D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377" b="377"/>
          <a:stretch>
            <a:fillRect/>
          </a:stretch>
        </p:blipFill>
        <p:spPr>
          <a:xfrm>
            <a:off x="11461122" y="454179"/>
            <a:ext cx="416680" cy="503999"/>
          </a:xfrm>
          <a:prstGeom prst="rect">
            <a:avLst/>
          </a:prstGeom>
          <a:effectLst/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6F5FADB-FEB7-CF57-CD8A-E4BEF5B719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332" y="152400"/>
            <a:ext cx="2643768" cy="286408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39F1E17-FFF2-31DB-D239-1D992C09EA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21845" y="454179"/>
            <a:ext cx="7772400" cy="430354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6DF0920-B4C1-9D89-A3BD-9FE83CE88CA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38647" y="2875066"/>
            <a:ext cx="2642104" cy="3765318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2BCE82B-E51B-3E95-DC97-9BE2DF054FC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46706" y="2768426"/>
            <a:ext cx="2679294" cy="3765318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5016916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035FA4A-CF63-B15C-1BCC-7FFA4AFD34F7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840643" y="310058"/>
            <a:ext cx="9970357" cy="914399"/>
          </a:xfrm>
        </p:spPr>
        <p:txBody>
          <a:bodyPr/>
          <a:lstStyle/>
          <a:p>
            <a:r>
              <a:rPr lang="en-GB" dirty="0"/>
              <a:t>POLICY RELEVANT INSIGHTS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294E8D2-B4C6-137E-1F03-CEA2D796098F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GB" dirty="0"/>
              <a:t>05</a:t>
            </a: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C3D4CEFA-19BF-27D5-669F-BD4989A78890}"/>
              </a:ext>
            </a:extLst>
          </p:cNvPr>
          <p:cNvPicPr>
            <a:picLocks noGrp="1" noChangeAspect="1"/>
          </p:cNvPicPr>
          <p:nvPr>
            <p:ph sz="quarter" idx="12"/>
          </p:nvPr>
        </p:nvPicPr>
        <p:blipFill>
          <a:blip r:embed="rId3"/>
          <a:stretch>
            <a:fillRect/>
          </a:stretch>
        </p:blipFill>
        <p:spPr>
          <a:xfrm>
            <a:off x="1063321" y="1482720"/>
            <a:ext cx="3243062" cy="4680950"/>
          </a:xfr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2DABB705-EB4B-89E6-1E5B-C3BDB8232C7D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4"/>
          <a:stretch>
            <a:fillRect/>
          </a:stretch>
        </p:blipFill>
        <p:spPr>
          <a:xfrm>
            <a:off x="7781928" y="1497008"/>
            <a:ext cx="3296327" cy="4680951"/>
          </a:xfr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808A74F-7C74-9199-C896-6E8B27B2D8B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-6055" t="-2005" r="6055" b="7500"/>
          <a:stretch/>
        </p:blipFill>
        <p:spPr>
          <a:xfrm>
            <a:off x="4306382" y="1482720"/>
            <a:ext cx="3463823" cy="4680951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8A3280E-0913-40D4-8463-856533B7CA33}"/>
              </a:ext>
            </a:extLst>
          </p:cNvPr>
          <p:cNvSpPr txBox="1"/>
          <p:nvPr/>
        </p:nvSpPr>
        <p:spPr>
          <a:xfrm>
            <a:off x="2486025" y="6407381"/>
            <a:ext cx="90725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Available for download: https://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spatialtaxdata.org.za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/resources</a:t>
            </a:r>
          </a:p>
        </p:txBody>
      </p:sp>
    </p:spTree>
    <p:extLst>
      <p:ext uri="{BB962C8B-B14F-4D97-AF65-F5344CB8AC3E}">
        <p14:creationId xmlns:p14="http://schemas.microsoft.com/office/powerpoint/2010/main" val="21847983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BE0E7">
            <a:alpha val="3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7" name="Group 96">
            <a:extLst>
              <a:ext uri="{FF2B5EF4-FFF2-40B4-BE49-F238E27FC236}">
                <a16:creationId xmlns:a16="http://schemas.microsoft.com/office/drawing/2014/main" id="{52418A8E-EE72-4A4C-8D7A-65617157ADA2}"/>
              </a:ext>
            </a:extLst>
          </p:cNvPr>
          <p:cNvGrpSpPr/>
          <p:nvPr/>
        </p:nvGrpSpPr>
        <p:grpSpPr>
          <a:xfrm>
            <a:off x="-84828" y="1322981"/>
            <a:ext cx="11968266" cy="5302850"/>
            <a:chOff x="0" y="1478776"/>
            <a:chExt cx="11422450" cy="5061012"/>
          </a:xfrm>
        </p:grpSpPr>
        <p:grpSp>
          <p:nvGrpSpPr>
            <p:cNvPr id="85" name="Group 84">
              <a:extLst>
                <a:ext uri="{FF2B5EF4-FFF2-40B4-BE49-F238E27FC236}">
                  <a16:creationId xmlns:a16="http://schemas.microsoft.com/office/drawing/2014/main" id="{45B6F972-5295-BD4B-A040-D7C78D9F2394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4564229" y="1478776"/>
              <a:ext cx="2035629" cy="2035621"/>
              <a:chOff x="3000375" y="2393864"/>
              <a:chExt cx="1399296" cy="1399292"/>
            </a:xfrm>
          </p:grpSpPr>
          <p:sp>
            <p:nvSpPr>
              <p:cNvPr id="86" name="Rectangle: Rounded Corners 29">
                <a:extLst>
                  <a:ext uri="{FF2B5EF4-FFF2-40B4-BE49-F238E27FC236}">
                    <a16:creationId xmlns:a16="http://schemas.microsoft.com/office/drawing/2014/main" id="{43B7615D-9177-804C-9364-ADC53A5556E6}"/>
                  </a:ext>
                </a:extLst>
              </p:cNvPr>
              <p:cNvSpPr/>
              <p:nvPr/>
            </p:nvSpPr>
            <p:spPr>
              <a:xfrm>
                <a:off x="3000375" y="2393864"/>
                <a:ext cx="1399296" cy="1399292"/>
              </a:xfrm>
              <a:prstGeom prst="ellipse">
                <a:avLst/>
              </a:prstGeom>
              <a:solidFill>
                <a:schemeClr val="bg1"/>
              </a:solidFill>
              <a:ln w="6350">
                <a:noFill/>
              </a:ln>
              <a:effectLst>
                <a:outerShdw blurRad="38100" dist="38100" dir="18900000" algn="bl" rotWithShape="0">
                  <a:schemeClr val="tx2">
                    <a:alpha val="2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7" name="Rectangle: Rounded Corners 29">
                <a:extLst>
                  <a:ext uri="{FF2B5EF4-FFF2-40B4-BE49-F238E27FC236}">
                    <a16:creationId xmlns:a16="http://schemas.microsoft.com/office/drawing/2014/main" id="{B2266AF1-4047-6841-9788-CD1AE421918B}"/>
                  </a:ext>
                </a:extLst>
              </p:cNvPr>
              <p:cNvSpPr/>
              <p:nvPr/>
            </p:nvSpPr>
            <p:spPr>
              <a:xfrm>
                <a:off x="3129548" y="2523037"/>
                <a:ext cx="1140950" cy="1140947"/>
              </a:xfrm>
              <a:prstGeom prst="ellipse">
                <a:avLst/>
              </a:prstGeom>
              <a:gradFill>
                <a:gsLst>
                  <a:gs pos="0">
                    <a:schemeClr val="accent1">
                      <a:lumMod val="5000"/>
                      <a:lumOff val="95000"/>
                      <a:alpha val="495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1800000" scaled="0"/>
              </a:gradFill>
              <a:ln w="6350"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</a:ln>
              <a:effectLst>
                <a:outerShdw blurRad="38100" dist="38100" dir="18900000" algn="bl" rotWithShape="0">
                  <a:schemeClr val="tx2">
                    <a:alpha val="7621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2BC98246-B8C4-6146-BE23-BC5EE528965A}"/>
                </a:ext>
              </a:extLst>
            </p:cNvPr>
            <p:cNvSpPr txBox="1"/>
            <p:nvPr/>
          </p:nvSpPr>
          <p:spPr>
            <a:xfrm>
              <a:off x="4552275" y="2199830"/>
              <a:ext cx="2019050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282F3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VIRTUOUS </a:t>
              </a:r>
              <a:br>
                <a:rPr kumimoji="0" lang="en-GB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282F3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</a:br>
              <a:r>
                <a:rPr kumimoji="0" lang="en-GB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282F3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CYCLE</a:t>
              </a:r>
            </a:p>
          </p:txBody>
        </p: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E5C234A5-BE94-594F-9C7F-70F46F2687AC}"/>
                </a:ext>
              </a:extLst>
            </p:cNvPr>
            <p:cNvGrpSpPr/>
            <p:nvPr/>
          </p:nvGrpSpPr>
          <p:grpSpPr>
            <a:xfrm>
              <a:off x="2466176" y="2496932"/>
              <a:ext cx="1399296" cy="1399292"/>
              <a:chOff x="3000375" y="2393864"/>
              <a:chExt cx="1399296" cy="1399292"/>
            </a:xfrm>
          </p:grpSpPr>
          <p:sp>
            <p:nvSpPr>
              <p:cNvPr id="31" name="Rectangle: Rounded Corners 29">
                <a:extLst>
                  <a:ext uri="{FF2B5EF4-FFF2-40B4-BE49-F238E27FC236}">
                    <a16:creationId xmlns:a16="http://schemas.microsoft.com/office/drawing/2014/main" id="{AE026C1D-911F-424E-A591-59321EE77782}"/>
                  </a:ext>
                </a:extLst>
              </p:cNvPr>
              <p:cNvSpPr/>
              <p:nvPr/>
            </p:nvSpPr>
            <p:spPr>
              <a:xfrm>
                <a:off x="3000375" y="2393864"/>
                <a:ext cx="1399296" cy="1399292"/>
              </a:xfrm>
              <a:prstGeom prst="ellipse">
                <a:avLst/>
              </a:prstGeom>
              <a:solidFill>
                <a:schemeClr val="bg1"/>
              </a:solidFill>
              <a:ln w="6350">
                <a:noFill/>
              </a:ln>
              <a:effectLst>
                <a:outerShdw blurRad="38100" dist="38100" dir="18900000" algn="bl" rotWithShape="0">
                  <a:schemeClr val="tx2">
                    <a:alpha val="2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" name="Rectangle: Rounded Corners 29">
                <a:extLst>
                  <a:ext uri="{FF2B5EF4-FFF2-40B4-BE49-F238E27FC236}">
                    <a16:creationId xmlns:a16="http://schemas.microsoft.com/office/drawing/2014/main" id="{0B82C2BB-C9BD-194C-AB61-A91645E0A21A}"/>
                  </a:ext>
                </a:extLst>
              </p:cNvPr>
              <p:cNvSpPr/>
              <p:nvPr/>
            </p:nvSpPr>
            <p:spPr>
              <a:xfrm>
                <a:off x="3129548" y="2523037"/>
                <a:ext cx="1140950" cy="1140947"/>
              </a:xfrm>
              <a:prstGeom prst="ellipse">
                <a:avLst/>
              </a:prstGeom>
              <a:gradFill>
                <a:gsLst>
                  <a:gs pos="0">
                    <a:schemeClr val="accent1">
                      <a:lumMod val="5000"/>
                      <a:lumOff val="95000"/>
                      <a:alpha val="495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1800000" scaled="0"/>
              </a:gradFill>
              <a:ln w="6350"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</a:ln>
              <a:effectLst>
                <a:outerShdw blurRad="38100" dist="38100" dir="18900000" algn="bl" rotWithShape="0">
                  <a:schemeClr val="tx2">
                    <a:alpha val="7621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41" name="Graphic 40">
              <a:extLst>
                <a:ext uri="{FF2B5EF4-FFF2-40B4-BE49-F238E27FC236}">
                  <a16:creationId xmlns:a16="http://schemas.microsoft.com/office/drawing/2014/main" id="{79E11C89-D83E-ED43-B3A4-AFEF57EC232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2271174" y="2906593"/>
              <a:ext cx="371827" cy="923934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1BD21AC2-F7E2-6E46-9B1F-5E26F1AF6539}"/>
                </a:ext>
              </a:extLst>
            </p:cNvPr>
            <p:cNvSpPr txBox="1"/>
            <p:nvPr/>
          </p:nvSpPr>
          <p:spPr>
            <a:xfrm>
              <a:off x="0" y="2885009"/>
              <a:ext cx="2261439" cy="65693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ZA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282F3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Admin Spatial </a:t>
              </a:r>
              <a:br>
                <a:rPr kumimoji="0" lang="en-ZA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282F3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</a:br>
              <a:r>
                <a:rPr kumimoji="0" lang="en-ZA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282F3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Data Curation</a:t>
              </a:r>
            </a:p>
          </p:txBody>
        </p:sp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B7348361-BE2C-A745-8EDF-796E9F5967B6}"/>
                </a:ext>
              </a:extLst>
            </p:cNvPr>
            <p:cNvGrpSpPr/>
            <p:nvPr/>
          </p:nvGrpSpPr>
          <p:grpSpPr>
            <a:xfrm>
              <a:off x="3367694" y="3751565"/>
              <a:ext cx="1399296" cy="1399292"/>
              <a:chOff x="3000375" y="2393864"/>
              <a:chExt cx="1399296" cy="1399292"/>
            </a:xfrm>
          </p:grpSpPr>
          <p:sp>
            <p:nvSpPr>
              <p:cNvPr id="44" name="Rectangle: Rounded Corners 29">
                <a:extLst>
                  <a:ext uri="{FF2B5EF4-FFF2-40B4-BE49-F238E27FC236}">
                    <a16:creationId xmlns:a16="http://schemas.microsoft.com/office/drawing/2014/main" id="{F392FB9D-FBB6-C64A-A7BC-67B83910F1AE}"/>
                  </a:ext>
                </a:extLst>
              </p:cNvPr>
              <p:cNvSpPr/>
              <p:nvPr/>
            </p:nvSpPr>
            <p:spPr>
              <a:xfrm>
                <a:off x="3000375" y="2393864"/>
                <a:ext cx="1399296" cy="1399292"/>
              </a:xfrm>
              <a:prstGeom prst="ellipse">
                <a:avLst/>
              </a:prstGeom>
              <a:solidFill>
                <a:schemeClr val="bg1"/>
              </a:solidFill>
              <a:ln w="6350">
                <a:noFill/>
              </a:ln>
              <a:effectLst>
                <a:outerShdw blurRad="38100" dist="38100" dir="18900000" algn="bl" rotWithShape="0">
                  <a:schemeClr val="tx2">
                    <a:alpha val="2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" name="Rectangle: Rounded Corners 29">
                <a:extLst>
                  <a:ext uri="{FF2B5EF4-FFF2-40B4-BE49-F238E27FC236}">
                    <a16:creationId xmlns:a16="http://schemas.microsoft.com/office/drawing/2014/main" id="{C1D4509C-B391-C14E-84E1-1B4B9AE8EE2C}"/>
                  </a:ext>
                </a:extLst>
              </p:cNvPr>
              <p:cNvSpPr/>
              <p:nvPr/>
            </p:nvSpPr>
            <p:spPr>
              <a:xfrm>
                <a:off x="3129548" y="2523037"/>
                <a:ext cx="1140950" cy="1140947"/>
              </a:xfrm>
              <a:prstGeom prst="ellipse">
                <a:avLst/>
              </a:prstGeom>
              <a:gradFill>
                <a:gsLst>
                  <a:gs pos="0">
                    <a:schemeClr val="accent1">
                      <a:lumMod val="5000"/>
                      <a:lumOff val="95000"/>
                      <a:alpha val="495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1800000" scaled="0"/>
              </a:gradFill>
              <a:ln w="6350"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</a:ln>
              <a:effectLst>
                <a:outerShdw blurRad="38100" dist="38100" dir="18900000" algn="bl" rotWithShape="0">
                  <a:schemeClr val="tx2">
                    <a:alpha val="7621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46" name="Graphic 45">
              <a:extLst>
                <a:ext uri="{FF2B5EF4-FFF2-40B4-BE49-F238E27FC236}">
                  <a16:creationId xmlns:a16="http://schemas.microsoft.com/office/drawing/2014/main" id="{2502F6D1-A756-DE40-9605-B77DC4B090D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3210069" y="4488515"/>
              <a:ext cx="654737" cy="876682"/>
            </a:xfrm>
            <a:prstGeom prst="rect">
              <a:avLst/>
            </a:prstGeom>
          </p:spPr>
        </p:pic>
        <p:pic>
          <p:nvPicPr>
            <p:cNvPr id="34" name="Graphic 33">
              <a:extLst>
                <a:ext uri="{FF2B5EF4-FFF2-40B4-BE49-F238E27FC236}">
                  <a16:creationId xmlns:a16="http://schemas.microsoft.com/office/drawing/2014/main" id="{15F3F556-1368-774B-9837-83CEF85C858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5080214" y="5456177"/>
              <a:ext cx="1043435" cy="486936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64FD92A4-0326-A544-B038-F012F9AE9699}"/>
                </a:ext>
              </a:extLst>
            </p:cNvPr>
            <p:cNvGrpSpPr/>
            <p:nvPr/>
          </p:nvGrpSpPr>
          <p:grpSpPr>
            <a:xfrm>
              <a:off x="4862152" y="4201780"/>
              <a:ext cx="1399296" cy="1399292"/>
              <a:chOff x="3000375" y="2393864"/>
              <a:chExt cx="1399296" cy="1399292"/>
            </a:xfrm>
          </p:grpSpPr>
          <p:sp>
            <p:nvSpPr>
              <p:cNvPr id="36" name="Rectangle: Rounded Corners 29">
                <a:extLst>
                  <a:ext uri="{FF2B5EF4-FFF2-40B4-BE49-F238E27FC236}">
                    <a16:creationId xmlns:a16="http://schemas.microsoft.com/office/drawing/2014/main" id="{B046F942-2810-BA42-BB6B-80A5947984DB}"/>
                  </a:ext>
                </a:extLst>
              </p:cNvPr>
              <p:cNvSpPr/>
              <p:nvPr/>
            </p:nvSpPr>
            <p:spPr>
              <a:xfrm>
                <a:off x="3000375" y="2393864"/>
                <a:ext cx="1399296" cy="1399292"/>
              </a:xfrm>
              <a:prstGeom prst="ellipse">
                <a:avLst/>
              </a:prstGeom>
              <a:solidFill>
                <a:schemeClr val="bg1"/>
              </a:solidFill>
              <a:ln w="6350">
                <a:noFill/>
              </a:ln>
              <a:effectLst>
                <a:outerShdw blurRad="38100" dist="38100" dir="18900000" algn="bl" rotWithShape="0">
                  <a:schemeClr val="tx2">
                    <a:alpha val="2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" name="Rectangle: Rounded Corners 29">
                <a:extLst>
                  <a:ext uri="{FF2B5EF4-FFF2-40B4-BE49-F238E27FC236}">
                    <a16:creationId xmlns:a16="http://schemas.microsoft.com/office/drawing/2014/main" id="{BEDC9E59-1223-4540-BFCB-FB7090153635}"/>
                  </a:ext>
                </a:extLst>
              </p:cNvPr>
              <p:cNvSpPr/>
              <p:nvPr/>
            </p:nvSpPr>
            <p:spPr>
              <a:xfrm>
                <a:off x="3129548" y="2523037"/>
                <a:ext cx="1140950" cy="1140947"/>
              </a:xfrm>
              <a:prstGeom prst="ellipse">
                <a:avLst/>
              </a:prstGeom>
              <a:gradFill>
                <a:gsLst>
                  <a:gs pos="0">
                    <a:schemeClr val="accent1">
                      <a:lumMod val="5000"/>
                      <a:lumOff val="95000"/>
                      <a:alpha val="495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1800000" scaled="0"/>
              </a:gradFill>
              <a:ln w="6350"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</a:ln>
              <a:effectLst>
                <a:outerShdw blurRad="38100" dist="38100" dir="18900000" algn="bl" rotWithShape="0">
                  <a:schemeClr val="tx2">
                    <a:alpha val="7621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F470EF39-1B41-2E41-B6AA-D49C53D7A0E7}"/>
                </a:ext>
              </a:extLst>
            </p:cNvPr>
            <p:cNvGrpSpPr/>
            <p:nvPr/>
          </p:nvGrpSpPr>
          <p:grpSpPr>
            <a:xfrm>
              <a:off x="6367462" y="3748893"/>
              <a:ext cx="1399296" cy="1399292"/>
              <a:chOff x="3000375" y="2393864"/>
              <a:chExt cx="1399296" cy="1399292"/>
            </a:xfrm>
          </p:grpSpPr>
          <p:sp>
            <p:nvSpPr>
              <p:cNvPr id="48" name="Rectangle: Rounded Corners 29">
                <a:extLst>
                  <a:ext uri="{FF2B5EF4-FFF2-40B4-BE49-F238E27FC236}">
                    <a16:creationId xmlns:a16="http://schemas.microsoft.com/office/drawing/2014/main" id="{7C579C5E-33CB-DB4E-A069-EBD5A9B55489}"/>
                  </a:ext>
                </a:extLst>
              </p:cNvPr>
              <p:cNvSpPr/>
              <p:nvPr/>
            </p:nvSpPr>
            <p:spPr>
              <a:xfrm>
                <a:off x="3000375" y="2393864"/>
                <a:ext cx="1399296" cy="1399292"/>
              </a:xfrm>
              <a:prstGeom prst="ellipse">
                <a:avLst/>
              </a:prstGeom>
              <a:solidFill>
                <a:schemeClr val="bg1"/>
              </a:solidFill>
              <a:ln w="6350">
                <a:noFill/>
              </a:ln>
              <a:effectLst>
                <a:outerShdw blurRad="38100" dist="38100" dir="18900000" algn="bl" rotWithShape="0">
                  <a:schemeClr val="tx2">
                    <a:alpha val="2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" name="Rectangle: Rounded Corners 29">
                <a:extLst>
                  <a:ext uri="{FF2B5EF4-FFF2-40B4-BE49-F238E27FC236}">
                    <a16:creationId xmlns:a16="http://schemas.microsoft.com/office/drawing/2014/main" id="{43F244B5-891E-0542-B1F2-AA6AADA4E9DE}"/>
                  </a:ext>
                </a:extLst>
              </p:cNvPr>
              <p:cNvSpPr/>
              <p:nvPr/>
            </p:nvSpPr>
            <p:spPr>
              <a:xfrm>
                <a:off x="3129548" y="2523037"/>
                <a:ext cx="1140950" cy="1140947"/>
              </a:xfrm>
              <a:prstGeom prst="ellipse">
                <a:avLst/>
              </a:prstGeom>
              <a:gradFill>
                <a:gsLst>
                  <a:gs pos="0">
                    <a:schemeClr val="accent1">
                      <a:lumMod val="5000"/>
                      <a:lumOff val="95000"/>
                      <a:alpha val="495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1800000" scaled="0"/>
              </a:gradFill>
              <a:ln w="6350"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</a:ln>
              <a:effectLst>
                <a:outerShdw blurRad="38100" dist="38100" dir="18900000" algn="bl" rotWithShape="0">
                  <a:schemeClr val="tx2">
                    <a:alpha val="7621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8C2E126A-2853-E14A-AA13-72EB393F32B8}"/>
                </a:ext>
              </a:extLst>
            </p:cNvPr>
            <p:cNvGrpSpPr/>
            <p:nvPr/>
          </p:nvGrpSpPr>
          <p:grpSpPr>
            <a:xfrm>
              <a:off x="7260296" y="2502376"/>
              <a:ext cx="1399296" cy="1399292"/>
              <a:chOff x="3000375" y="2393864"/>
              <a:chExt cx="1399296" cy="1399292"/>
            </a:xfrm>
          </p:grpSpPr>
          <p:sp>
            <p:nvSpPr>
              <p:cNvPr id="51" name="Rectangle: Rounded Corners 29">
                <a:extLst>
                  <a:ext uri="{FF2B5EF4-FFF2-40B4-BE49-F238E27FC236}">
                    <a16:creationId xmlns:a16="http://schemas.microsoft.com/office/drawing/2014/main" id="{8766F5E6-E3B8-3046-8055-BCCB08C6ED97}"/>
                  </a:ext>
                </a:extLst>
              </p:cNvPr>
              <p:cNvSpPr/>
              <p:nvPr/>
            </p:nvSpPr>
            <p:spPr>
              <a:xfrm>
                <a:off x="3000375" y="2393864"/>
                <a:ext cx="1399296" cy="1399292"/>
              </a:xfrm>
              <a:prstGeom prst="ellipse">
                <a:avLst/>
              </a:prstGeom>
              <a:solidFill>
                <a:schemeClr val="bg1"/>
              </a:solidFill>
              <a:ln w="6350">
                <a:noFill/>
              </a:ln>
              <a:effectLst>
                <a:outerShdw blurRad="38100" dist="38100" dir="18900000" algn="bl" rotWithShape="0">
                  <a:schemeClr val="tx2">
                    <a:alpha val="2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" name="Rectangle: Rounded Corners 29">
                <a:extLst>
                  <a:ext uri="{FF2B5EF4-FFF2-40B4-BE49-F238E27FC236}">
                    <a16:creationId xmlns:a16="http://schemas.microsoft.com/office/drawing/2014/main" id="{ED6B6A09-87E9-BD4F-874E-9732C390FBA5}"/>
                  </a:ext>
                </a:extLst>
              </p:cNvPr>
              <p:cNvSpPr/>
              <p:nvPr/>
            </p:nvSpPr>
            <p:spPr>
              <a:xfrm>
                <a:off x="3129548" y="2523037"/>
                <a:ext cx="1140950" cy="1140947"/>
              </a:xfrm>
              <a:prstGeom prst="ellipse">
                <a:avLst/>
              </a:prstGeom>
              <a:gradFill>
                <a:gsLst>
                  <a:gs pos="0">
                    <a:schemeClr val="accent1">
                      <a:lumMod val="5000"/>
                      <a:lumOff val="95000"/>
                      <a:alpha val="495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1800000" scaled="0"/>
              </a:gradFill>
              <a:ln w="6350"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</a:ln>
              <a:effectLst>
                <a:outerShdw blurRad="38100" dist="38100" dir="18900000" algn="bl" rotWithShape="0">
                  <a:schemeClr val="tx2">
                    <a:alpha val="7621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53" name="Graphic 52">
              <a:extLst>
                <a:ext uri="{FF2B5EF4-FFF2-40B4-BE49-F238E27FC236}">
                  <a16:creationId xmlns:a16="http://schemas.microsoft.com/office/drawing/2014/main" id="{2ABE137E-BC63-2742-91D1-C66FFAAD25D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7273282" y="4447236"/>
              <a:ext cx="684209" cy="916144"/>
            </a:xfrm>
            <a:prstGeom prst="rect">
              <a:avLst/>
            </a:prstGeom>
          </p:spPr>
        </p:pic>
        <p:pic>
          <p:nvPicPr>
            <p:cNvPr id="54" name="Graphic 53">
              <a:extLst>
                <a:ext uri="{FF2B5EF4-FFF2-40B4-BE49-F238E27FC236}">
                  <a16:creationId xmlns:a16="http://schemas.microsoft.com/office/drawing/2014/main" id="{C8B33EEC-C6E8-804C-94A3-2AAEF994626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8522506" y="2877037"/>
              <a:ext cx="383722" cy="953490"/>
            </a:xfrm>
            <a:prstGeom prst="rect">
              <a:avLst/>
            </a:prstGeom>
          </p:spPr>
        </p:pic>
        <p:pic>
          <p:nvPicPr>
            <p:cNvPr id="55" name="Graphic 54">
              <a:extLst>
                <a:ext uri="{FF2B5EF4-FFF2-40B4-BE49-F238E27FC236}">
                  <a16:creationId xmlns:a16="http://schemas.microsoft.com/office/drawing/2014/main" id="{6E6EC061-BD95-2546-8652-135DCACAE414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4221731" y="2610521"/>
              <a:ext cx="2680138" cy="1305708"/>
            </a:xfrm>
            <a:prstGeom prst="rect">
              <a:avLst/>
            </a:prstGeom>
          </p:spPr>
        </p:pic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87544CA6-DE42-8C4B-B836-10E4E397295C}"/>
                </a:ext>
              </a:extLst>
            </p:cNvPr>
            <p:cNvSpPr txBox="1"/>
            <p:nvPr/>
          </p:nvSpPr>
          <p:spPr>
            <a:xfrm>
              <a:off x="972273" y="4887429"/>
              <a:ext cx="2261439" cy="65693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Firm Interview and Survey Data Curation</a:t>
              </a: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D730CB98-F5ED-414F-8417-77EFCF4EE532}"/>
                </a:ext>
              </a:extLst>
            </p:cNvPr>
            <p:cNvSpPr txBox="1"/>
            <p:nvPr/>
          </p:nvSpPr>
          <p:spPr>
            <a:xfrm>
              <a:off x="4467828" y="5882851"/>
              <a:ext cx="2261439" cy="65693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Digital Dissemination and Diagnostics</a:t>
              </a: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6C2613D6-FED5-D74F-AA3D-DF0C51FF8CF2}"/>
                </a:ext>
              </a:extLst>
            </p:cNvPr>
            <p:cNvSpPr txBox="1"/>
            <p:nvPr/>
          </p:nvSpPr>
          <p:spPr>
            <a:xfrm>
              <a:off x="7836060" y="4887429"/>
              <a:ext cx="1133265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Applied Research</a:t>
              </a: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156EE71D-0B8B-1542-BA85-B061E1A70BA4}"/>
                </a:ext>
              </a:extLst>
            </p:cNvPr>
            <p:cNvSpPr txBox="1"/>
            <p:nvPr/>
          </p:nvSpPr>
          <p:spPr>
            <a:xfrm>
              <a:off x="8924082" y="2885009"/>
              <a:ext cx="2498368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Research-policy Community of Practice</a:t>
              </a:r>
            </a:p>
          </p:txBody>
        </p:sp>
        <p:pic>
          <p:nvPicPr>
            <p:cNvPr id="60" name="Graphic 59">
              <a:extLst>
                <a:ext uri="{FF2B5EF4-FFF2-40B4-BE49-F238E27FC236}">
                  <a16:creationId xmlns:a16="http://schemas.microsoft.com/office/drawing/2014/main" id="{0623A6CA-B63B-174E-9893-4367DB61DFFC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/>
          </p:blipFill>
          <p:spPr>
            <a:xfrm>
              <a:off x="2876884" y="2816615"/>
              <a:ext cx="690736" cy="685318"/>
            </a:xfrm>
            <a:prstGeom prst="rect">
              <a:avLst/>
            </a:prstGeom>
          </p:spPr>
        </p:pic>
        <p:pic>
          <p:nvPicPr>
            <p:cNvPr id="61" name="Graphic 60">
              <a:extLst>
                <a:ext uri="{FF2B5EF4-FFF2-40B4-BE49-F238E27FC236}">
                  <a16:creationId xmlns:a16="http://schemas.microsoft.com/office/drawing/2014/main" id="{879063CE-99D1-2541-8086-A604C86120AA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/>
            <a:stretch/>
          </p:blipFill>
          <p:spPr>
            <a:xfrm>
              <a:off x="3712817" y="4023153"/>
              <a:ext cx="657475" cy="813866"/>
            </a:xfrm>
            <a:prstGeom prst="rect">
              <a:avLst/>
            </a:prstGeom>
          </p:spPr>
        </p:pic>
        <p:pic>
          <p:nvPicPr>
            <p:cNvPr id="62" name="Graphic 61">
              <a:extLst>
                <a:ext uri="{FF2B5EF4-FFF2-40B4-BE49-F238E27FC236}">
                  <a16:creationId xmlns:a16="http://schemas.microsoft.com/office/drawing/2014/main" id="{54FD0408-E759-724E-ABD7-A86A58F9FA04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rcRect/>
            <a:stretch/>
          </p:blipFill>
          <p:spPr>
            <a:xfrm>
              <a:off x="5226006" y="4610685"/>
              <a:ext cx="671590" cy="582044"/>
            </a:xfrm>
            <a:prstGeom prst="rect">
              <a:avLst/>
            </a:prstGeom>
          </p:spPr>
        </p:pic>
        <p:pic>
          <p:nvPicPr>
            <p:cNvPr id="7" name="Graphic 6">
              <a:extLst>
                <a:ext uri="{FF2B5EF4-FFF2-40B4-BE49-F238E27FC236}">
                  <a16:creationId xmlns:a16="http://schemas.microsoft.com/office/drawing/2014/main" id="{A7E38CFF-C086-324B-ADE8-75DE3D812D42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p:blipFill>
          <p:spPr>
            <a:xfrm>
              <a:off x="6673901" y="4045512"/>
              <a:ext cx="786418" cy="769804"/>
            </a:xfrm>
            <a:prstGeom prst="rect">
              <a:avLst/>
            </a:prstGeom>
          </p:spPr>
        </p:pic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id="{2289D5CD-ABF6-834C-83DF-9BB9FCE6E1BC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p:blipFill>
          <p:spPr>
            <a:xfrm>
              <a:off x="7653559" y="2829792"/>
              <a:ext cx="739774" cy="724145"/>
            </a:xfrm>
            <a:prstGeom prst="rect">
              <a:avLst/>
            </a:prstGeom>
          </p:spPr>
        </p:pic>
      </p:grpSp>
      <p:sp>
        <p:nvSpPr>
          <p:cNvPr id="72" name="Title 2">
            <a:extLst>
              <a:ext uri="{FF2B5EF4-FFF2-40B4-BE49-F238E27FC236}">
                <a16:creationId xmlns:a16="http://schemas.microsoft.com/office/drawing/2014/main" id="{DD5A4016-4E88-5841-8A62-38D6579D5BAE}"/>
              </a:ext>
            </a:extLst>
          </p:cNvPr>
          <p:cNvSpPr txBox="1">
            <a:spLocks/>
          </p:cNvSpPr>
          <p:nvPr/>
        </p:nvSpPr>
        <p:spPr>
          <a:xfrm>
            <a:off x="1271589" y="653962"/>
            <a:ext cx="10512424" cy="504754"/>
          </a:xfrm>
          <a:prstGeom prst="rect">
            <a:avLst/>
          </a:prstGeom>
        </p:spPr>
        <p:txBody>
          <a:bodyPr vert="horz" wrap="square" lIns="288000" tIns="0" rIns="0" bIns="0" rtlCol="0" anchor="ctr" anchorCtr="0">
            <a:spAutoFit/>
          </a:bodyPr>
          <a:lstStyle>
            <a:lvl1pPr algn="ctr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000" b="1" i="0" kern="120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4000" b="1" i="0" u="none" strike="noStrike" kern="1200" cap="none" spc="0" normalizeH="0" baseline="0" noProof="0" dirty="0">
                <a:ln>
                  <a:noFill/>
                </a:ln>
                <a:solidFill>
                  <a:srgbClr val="282F34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Vision 2030: Theory of change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282F34"/>
              </a:solidFill>
              <a:effectLst/>
              <a:uLnTx/>
              <a:uFillTx/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grpSp>
        <p:nvGrpSpPr>
          <p:cNvPr id="100" name="Group 99">
            <a:extLst>
              <a:ext uri="{FF2B5EF4-FFF2-40B4-BE49-F238E27FC236}">
                <a16:creationId xmlns:a16="http://schemas.microsoft.com/office/drawing/2014/main" id="{BA0FF4C2-E191-9F4F-A611-F17D881D5ED7}"/>
              </a:ext>
            </a:extLst>
          </p:cNvPr>
          <p:cNvGrpSpPr/>
          <p:nvPr/>
        </p:nvGrpSpPr>
        <p:grpSpPr>
          <a:xfrm>
            <a:off x="9522299" y="3974406"/>
            <a:ext cx="2261714" cy="2890913"/>
            <a:chOff x="9522299" y="3974406"/>
            <a:chExt cx="2261714" cy="2890913"/>
          </a:xfrm>
        </p:grpSpPr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F00BD03F-E441-5741-B826-AF6D2EEF6035}"/>
                </a:ext>
              </a:extLst>
            </p:cNvPr>
            <p:cNvSpPr/>
            <p:nvPr/>
          </p:nvSpPr>
          <p:spPr>
            <a:xfrm>
              <a:off x="9522299" y="4336824"/>
              <a:ext cx="2261714" cy="2528495"/>
            </a:xfrm>
            <a:prstGeom prst="rect">
              <a:avLst/>
            </a:prstGeom>
            <a:solidFill>
              <a:schemeClr val="accent1">
                <a:tint val="20000"/>
              </a:schemeClr>
            </a:solidFill>
            <a:ln w="19050">
              <a:noFill/>
            </a:ln>
            <a:effectLst>
              <a:outerShdw blurRad="436072" dist="97302" dir="13500000" algn="br" rotWithShape="0">
                <a:prstClr val="black">
                  <a:alpha val="17203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2" name="Oval 91">
              <a:extLst>
                <a:ext uri="{FF2B5EF4-FFF2-40B4-BE49-F238E27FC236}">
                  <a16:creationId xmlns:a16="http://schemas.microsoft.com/office/drawing/2014/main" id="{99A9D1F9-75EC-064C-8BFA-20A80DEDA66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203156" y="3974406"/>
              <a:ext cx="900000" cy="900000"/>
            </a:xfrm>
            <a:prstGeom prst="ellipse">
              <a:avLst/>
            </a:prstGeom>
            <a:solidFill>
              <a:srgbClr val="98A5D4"/>
            </a:solidFill>
            <a:ln w="254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320D2E5E-B917-114B-A223-1D94D036B50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203156" y="3974406"/>
              <a:ext cx="900000" cy="900000"/>
            </a:xfrm>
            <a:prstGeom prst="ellipse">
              <a:avLst/>
            </a:prstGeom>
            <a:noFill/>
            <a:ln w="1905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69" name="Graphic 68">
              <a:extLst>
                <a:ext uri="{FF2B5EF4-FFF2-40B4-BE49-F238E27FC236}">
                  <a16:creationId xmlns:a16="http://schemas.microsoft.com/office/drawing/2014/main" id="{E8DE1F66-0446-8C43-A67D-F0B7E362E7FE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rcRect/>
            <a:stretch/>
          </p:blipFill>
          <p:spPr>
            <a:xfrm>
              <a:off x="10353814" y="4230094"/>
              <a:ext cx="630072" cy="358276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0A852C26-364D-A142-8EE2-36CDF9010864}"/>
                </a:ext>
              </a:extLst>
            </p:cNvPr>
            <p:cNvSpPr txBox="1"/>
            <p:nvPr/>
          </p:nvSpPr>
          <p:spPr>
            <a:xfrm>
              <a:off x="9617826" y="5471900"/>
              <a:ext cx="2070657" cy="111825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196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ZA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282F34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+mn-cs"/>
                </a:rPr>
                <a:t>A </a:t>
              </a:r>
              <a:r>
                <a:rPr kumimoji="0" lang="en-Z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282F34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+mn-cs"/>
                </a:rPr>
                <a:t>self-reinforcing cycle</a:t>
              </a:r>
              <a:r>
                <a:rPr kumimoji="0" lang="en-ZA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282F34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+mn-cs"/>
                </a:rPr>
                <a:t> of </a:t>
              </a:r>
              <a:r>
                <a:rPr kumimoji="0" lang="en-Z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282F34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+mn-cs"/>
                </a:rPr>
                <a:t>better data, sharing, learning and action</a:t>
              </a:r>
              <a:r>
                <a:rPr kumimoji="0" lang="en-ZA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282F3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82F3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9" name="Rectangle: Rounded Corners 9">
              <a:extLst>
                <a:ext uri="{FF2B5EF4-FFF2-40B4-BE49-F238E27FC236}">
                  <a16:creationId xmlns:a16="http://schemas.microsoft.com/office/drawing/2014/main" id="{BC0149D1-4790-E24D-A94C-1174FDE229D7}"/>
                </a:ext>
              </a:extLst>
            </p:cNvPr>
            <p:cNvSpPr/>
            <p:nvPr/>
          </p:nvSpPr>
          <p:spPr>
            <a:xfrm>
              <a:off x="10136150" y="5027510"/>
              <a:ext cx="1034011" cy="366168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6800" tIns="0" rIns="46800" bIns="46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+mn-lt"/>
              </a:endParaRPr>
            </a:p>
          </p:txBody>
        </p:sp>
        <p:sp>
          <p:nvSpPr>
            <p:cNvPr id="80" name="Content Placeholder 2">
              <a:extLst>
                <a:ext uri="{FF2B5EF4-FFF2-40B4-BE49-F238E27FC236}">
                  <a16:creationId xmlns:a16="http://schemas.microsoft.com/office/drawing/2014/main" id="{CAD6AC09-6316-D64D-8794-A7C1B04E1B87}"/>
                </a:ext>
              </a:extLst>
            </p:cNvPr>
            <p:cNvSpPr txBox="1">
              <a:spLocks/>
            </p:cNvSpPr>
            <p:nvPr/>
          </p:nvSpPr>
          <p:spPr>
            <a:xfrm>
              <a:off x="10136150" y="5061235"/>
              <a:ext cx="1034010" cy="313350"/>
            </a:xfrm>
            <a:prstGeom prst="rect">
              <a:avLst/>
            </a:prstGeom>
          </p:spPr>
          <p:txBody>
            <a:bodyPr vert="horz" wrap="square" lIns="54000" tIns="36000" rIns="54000" bIns="0" rtlCol="0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ZA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282F3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VISION</a:t>
              </a:r>
            </a:p>
          </p:txBody>
        </p:sp>
      </p:grpSp>
      <p:sp>
        <p:nvSpPr>
          <p:cNvPr id="2" name="Oval 1">
            <a:extLst>
              <a:ext uri="{FF2B5EF4-FFF2-40B4-BE49-F238E27FC236}">
                <a16:creationId xmlns:a16="http://schemas.microsoft.com/office/drawing/2014/main" id="{0DF236AD-AD84-58A6-5123-3184AF52C87E}"/>
              </a:ext>
            </a:extLst>
          </p:cNvPr>
          <p:cNvSpPr/>
          <p:nvPr/>
        </p:nvSpPr>
        <p:spPr>
          <a:xfrm>
            <a:off x="515204" y="2212828"/>
            <a:ext cx="3722771" cy="1690919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58B246CB-0DB3-EF2D-959F-7D5DDB4FF867}"/>
              </a:ext>
            </a:extLst>
          </p:cNvPr>
          <p:cNvSpPr/>
          <p:nvPr/>
        </p:nvSpPr>
        <p:spPr>
          <a:xfrm>
            <a:off x="6386313" y="3664176"/>
            <a:ext cx="3084937" cy="2132892"/>
          </a:xfrm>
          <a:prstGeom prst="ellipse">
            <a:avLst/>
          </a:prstGeom>
          <a:noFill/>
          <a:ln w="38100"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FB07D89E-E0CC-3C41-BD2D-7DFDE255054D}"/>
              </a:ext>
            </a:extLst>
          </p:cNvPr>
          <p:cNvSpPr/>
          <p:nvPr/>
        </p:nvSpPr>
        <p:spPr>
          <a:xfrm>
            <a:off x="4494297" y="4044764"/>
            <a:ext cx="2556304" cy="2885642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061D7C4-F2D3-9495-887E-2DD189957D62}"/>
              </a:ext>
            </a:extLst>
          </p:cNvPr>
          <p:cNvSpPr txBox="1"/>
          <p:nvPr/>
        </p:nvSpPr>
        <p:spPr>
          <a:xfrm>
            <a:off x="8888596" y="400050"/>
            <a:ext cx="255517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dirty="0"/>
              <a:t>UK:FCDO partnership July 2023 – March 2026. Green circles are actively funded, so lots of scope for future partnerships!</a:t>
            </a:r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6C0A8AA0-754B-3983-1D9D-CFAB072D3881}"/>
              </a:ext>
            </a:extLst>
          </p:cNvPr>
          <p:cNvSpPr txBox="1">
            <a:spLocks/>
          </p:cNvSpPr>
          <p:nvPr/>
        </p:nvSpPr>
        <p:spPr>
          <a:xfrm>
            <a:off x="52389" y="394293"/>
            <a:ext cx="1219200" cy="990599"/>
          </a:xfrm>
          <a:prstGeom prst="rect">
            <a:avLst/>
          </a:prstGeom>
        </p:spPr>
        <p:txBody>
          <a:bodyPr lIns="0" tIns="0" rIns="0" bIns="0"/>
          <a:lstStyle>
            <a:lvl1pPr marL="0" algn="ctr" eaLnBrk="1" hangingPunct="1">
              <a:defRPr sz="60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eaLnBrk="1" hangingPunct="1">
              <a:defRPr sz="2200">
                <a:latin typeface="+mn-lt"/>
                <a:ea typeface="+mn-ea"/>
                <a:cs typeface="+mn-cs"/>
              </a:defRPr>
            </a:lvl2pPr>
            <a:lvl3pPr marL="914400" eaLnBrk="1" hangingPunct="1">
              <a:defRPr sz="2200">
                <a:latin typeface="+mn-lt"/>
                <a:ea typeface="+mn-ea"/>
                <a:cs typeface="+mn-cs"/>
              </a:defRPr>
            </a:lvl3pPr>
            <a:lvl4pPr marL="1371600" eaLnBrk="1" hangingPunct="1">
              <a:defRPr sz="2200">
                <a:latin typeface="+mn-lt"/>
                <a:ea typeface="+mn-ea"/>
                <a:cs typeface="+mn-cs"/>
              </a:defRPr>
            </a:lvl4pPr>
            <a:lvl5pPr marL="1828800" eaLnBrk="1" hangingPunct="1">
              <a:defRPr sz="2200">
                <a:latin typeface="+mn-lt"/>
                <a:ea typeface="+mn-ea"/>
                <a:cs typeface="+mn-cs"/>
              </a:defRPr>
            </a:lvl5pPr>
            <a:lvl6pPr marL="2286000" eaLnBrk="1" hangingPunct="1">
              <a:defRPr>
                <a:latin typeface="+mn-lt"/>
                <a:ea typeface="+mn-ea"/>
                <a:cs typeface="+mn-cs"/>
              </a:defRPr>
            </a:lvl6pPr>
            <a:lvl7pPr marL="2743200" eaLnBrk="1" hangingPunct="1">
              <a:defRPr>
                <a:latin typeface="+mn-lt"/>
                <a:ea typeface="+mn-ea"/>
                <a:cs typeface="+mn-cs"/>
              </a:defRPr>
            </a:lvl7pPr>
            <a:lvl8pPr marL="3200400" eaLnBrk="1" hangingPunct="1">
              <a:defRPr>
                <a:latin typeface="+mn-lt"/>
                <a:ea typeface="+mn-ea"/>
                <a:cs typeface="+mn-cs"/>
              </a:defRPr>
            </a:lvl8pPr>
            <a:lvl9pPr marL="3657600" eaLnBrk="1" hangingPunct="1">
              <a:defRPr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06</a:t>
            </a:r>
          </a:p>
        </p:txBody>
      </p:sp>
    </p:spTree>
    <p:extLst>
      <p:ext uri="{BB962C8B-B14F-4D97-AF65-F5344CB8AC3E}">
        <p14:creationId xmlns:p14="http://schemas.microsoft.com/office/powerpoint/2010/main" val="24410508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>
            <a:extLst>
              <a:ext uri="{FF2B5EF4-FFF2-40B4-BE49-F238E27FC236}">
                <a16:creationId xmlns:a16="http://schemas.microsoft.com/office/drawing/2014/main" id="{240C6FB7-EF3C-804B-B250-C7A8121DB557}"/>
              </a:ext>
            </a:extLst>
          </p:cNvPr>
          <p:cNvSpPr/>
          <p:nvPr/>
        </p:nvSpPr>
        <p:spPr>
          <a:xfrm>
            <a:off x="1142998" y="642939"/>
            <a:ext cx="146250" cy="5572125"/>
          </a:xfrm>
          <a:prstGeom prst="rect">
            <a:avLst/>
          </a:prstGeom>
          <a:solidFill>
            <a:srgbClr val="282F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rtl="0"/>
            <a:endParaRPr lang="en-US" sz="1463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5" name="Title 2">
            <a:extLst>
              <a:ext uri="{FF2B5EF4-FFF2-40B4-BE49-F238E27FC236}">
                <a16:creationId xmlns:a16="http://schemas.microsoft.com/office/drawing/2014/main" id="{20A31E62-6F11-F045-8505-621928C57E9E}"/>
              </a:ext>
            </a:extLst>
          </p:cNvPr>
          <p:cNvSpPr txBox="1">
            <a:spLocks/>
          </p:cNvSpPr>
          <p:nvPr/>
        </p:nvSpPr>
        <p:spPr>
          <a:xfrm>
            <a:off x="1504165" y="238785"/>
            <a:ext cx="8564846" cy="450123"/>
          </a:xfrm>
          <a:prstGeom prst="rect">
            <a:avLst/>
          </a:prstGeom>
        </p:spPr>
        <p:txBody>
          <a:bodyPr vert="horz" wrap="square" lIns="234000" tIns="0" rIns="0" bIns="0" rtlCol="0" anchor="ctr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ZA" sz="3250" dirty="0">
                <a:solidFill>
                  <a:srgbClr val="282F34"/>
                </a:solidFill>
              </a:rPr>
              <a:t>Impact Tweet... Here’s some positive testimony!</a:t>
            </a:r>
            <a:endParaRPr lang="en-US" sz="3250" dirty="0">
              <a:solidFill>
                <a:srgbClr val="282F34"/>
              </a:solidFill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D47180E2-E3CB-794C-BAE6-2DCCC2B941A7}"/>
              </a:ext>
            </a:extLst>
          </p:cNvPr>
          <p:cNvGrpSpPr/>
          <p:nvPr/>
        </p:nvGrpSpPr>
        <p:grpSpPr>
          <a:xfrm>
            <a:off x="3395665" y="900055"/>
            <a:ext cx="7312339" cy="1293975"/>
            <a:chOff x="2646670" y="1696061"/>
            <a:chExt cx="7641276" cy="1592584"/>
          </a:xfrm>
        </p:grpSpPr>
        <p:pic>
          <p:nvPicPr>
            <p:cNvPr id="34" name="Graphic 33">
              <a:extLst>
                <a:ext uri="{FF2B5EF4-FFF2-40B4-BE49-F238E27FC236}">
                  <a16:creationId xmlns:a16="http://schemas.microsoft.com/office/drawing/2014/main" id="{E3790B8C-167B-6442-BD66-036A3B26A92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646670" y="1696061"/>
              <a:ext cx="399743" cy="302551"/>
            </a:xfrm>
            <a:prstGeom prst="rect">
              <a:avLst/>
            </a:prstGeom>
            <a:effectLst/>
          </p:spPr>
        </p:pic>
        <p:sp>
          <p:nvSpPr>
            <p:cNvPr id="55" name="Content Placeholder 2">
              <a:extLst>
                <a:ext uri="{FF2B5EF4-FFF2-40B4-BE49-F238E27FC236}">
                  <a16:creationId xmlns:a16="http://schemas.microsoft.com/office/drawing/2014/main" id="{8387D2F5-F313-D947-8AA4-CA3E6318B4D9}"/>
                </a:ext>
              </a:extLst>
            </p:cNvPr>
            <p:cNvSpPr txBox="1">
              <a:spLocks/>
            </p:cNvSpPr>
            <p:nvPr/>
          </p:nvSpPr>
          <p:spPr>
            <a:xfrm>
              <a:off x="3046413" y="1998612"/>
              <a:ext cx="7241533" cy="433595"/>
            </a:xfrm>
            <a:prstGeom prst="rect">
              <a:avLst/>
            </a:prstGeom>
          </p:spPr>
          <p:txBody>
            <a:bodyPr lIns="146250" tIns="146250" rIns="146250" bIns="146250" anchor="ctr" anchorCtr="0"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GB" sz="2275" dirty="0">
                  <a:solidFill>
                    <a:prstClr val="black"/>
                  </a:solidFill>
                  <a:latin typeface="Calibri" panose="020F0502020204030204"/>
                </a:rPr>
                <a:t>The recent introduction of City Spatialised Economic Data has been an </a:t>
              </a:r>
              <a:r>
                <a:rPr lang="en-GB" sz="2275" b="1" dirty="0">
                  <a:solidFill>
                    <a:srgbClr val="6081BA"/>
                  </a:solidFill>
                  <a:latin typeface="Calibri" panose="020F0502020204030204"/>
                </a:rPr>
                <a:t>incredible game changer</a:t>
              </a:r>
              <a:r>
                <a:rPr lang="en-GB" sz="2275" dirty="0">
                  <a:solidFill>
                    <a:srgbClr val="AFBDE1"/>
                  </a:solidFill>
                  <a:latin typeface="Calibri" panose="020F0502020204030204"/>
                </a:rPr>
                <a:t> </a:t>
              </a:r>
              <a:r>
                <a:rPr lang="en-GB" sz="2275" dirty="0">
                  <a:solidFill>
                    <a:prstClr val="black"/>
                  </a:solidFill>
                  <a:latin typeface="Calibri" panose="020F0502020204030204"/>
                </a:rPr>
                <a:t>for eThekwini Municipality. </a:t>
              </a:r>
              <a:endParaRPr lang="en-ZA" sz="2275" dirty="0">
                <a:solidFill>
                  <a:srgbClr val="282F34"/>
                </a:solidFill>
                <a:latin typeface="Calibri" panose="020F0502020204030204"/>
              </a:endParaRPr>
            </a:p>
          </p:txBody>
        </p: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EE672611-55E7-BE42-B902-C8990329EC39}"/>
                </a:ext>
              </a:extLst>
            </p:cNvPr>
            <p:cNvSpPr txBox="1"/>
            <p:nvPr/>
          </p:nvSpPr>
          <p:spPr>
            <a:xfrm>
              <a:off x="3058236" y="2648051"/>
              <a:ext cx="4551667" cy="640594"/>
            </a:xfrm>
            <a:prstGeom prst="rect">
              <a:avLst/>
            </a:prstGeom>
            <a:noFill/>
          </p:spPr>
          <p:txBody>
            <a:bodyPr wrap="square" lIns="146250" tIns="146250" rIns="146250" bIns="146250">
              <a:spAutoFit/>
            </a:bodyPr>
            <a:lstStyle/>
            <a:p>
              <a:pPr algn="l" defTabSz="457200" rtl="0"/>
              <a:r>
                <a:rPr lang="en-ZA" sz="1463" kern="1200" dirty="0">
                  <a:solidFill>
                    <a:srgbClr val="282F34"/>
                  </a:solidFill>
                  <a:latin typeface="Calibri" panose="020F0502020204030204"/>
                  <a:ea typeface="+mn-ea"/>
                  <a:cs typeface="+mn-cs"/>
                </a:rPr>
                <a:t>Senior official, eThekwini municipality</a:t>
              </a:r>
              <a:endParaRPr lang="en-US" sz="1463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72" name="Graphic 71">
              <a:extLst>
                <a:ext uri="{FF2B5EF4-FFF2-40B4-BE49-F238E27FC236}">
                  <a16:creationId xmlns:a16="http://schemas.microsoft.com/office/drawing/2014/main" id="{34E5E2ED-575C-D245-80EB-EAE82C8C283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 flipH="1" flipV="1">
              <a:off x="9553043" y="2345331"/>
              <a:ext cx="399743" cy="302551"/>
            </a:xfrm>
            <a:prstGeom prst="rect">
              <a:avLst/>
            </a:prstGeom>
            <a:effectLst/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A225F3F8-3F61-9131-2A54-D84B546BB587}"/>
              </a:ext>
            </a:extLst>
          </p:cNvPr>
          <p:cNvGrpSpPr/>
          <p:nvPr/>
        </p:nvGrpSpPr>
        <p:grpSpPr>
          <a:xfrm>
            <a:off x="3448995" y="3529022"/>
            <a:ext cx="7453757" cy="1493918"/>
            <a:chOff x="2404513" y="2831768"/>
            <a:chExt cx="9173855" cy="1838668"/>
          </a:xfrm>
        </p:grpSpPr>
        <p:pic>
          <p:nvPicPr>
            <p:cNvPr id="80" name="Graphic 79">
              <a:extLst>
                <a:ext uri="{FF2B5EF4-FFF2-40B4-BE49-F238E27FC236}">
                  <a16:creationId xmlns:a16="http://schemas.microsoft.com/office/drawing/2014/main" id="{E299B469-60BA-3245-88EB-63D8990A647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404513" y="2992226"/>
              <a:ext cx="399743" cy="302551"/>
            </a:xfrm>
            <a:prstGeom prst="rect">
              <a:avLst/>
            </a:prstGeom>
            <a:effectLst/>
          </p:spPr>
        </p:pic>
        <p:sp>
          <p:nvSpPr>
            <p:cNvPr id="81" name="Content Placeholder 2">
              <a:extLst>
                <a:ext uri="{FF2B5EF4-FFF2-40B4-BE49-F238E27FC236}">
                  <a16:creationId xmlns:a16="http://schemas.microsoft.com/office/drawing/2014/main" id="{8A3AC053-4FEA-1442-854F-1329B746C589}"/>
                </a:ext>
              </a:extLst>
            </p:cNvPr>
            <p:cNvSpPr txBox="1">
              <a:spLocks/>
            </p:cNvSpPr>
            <p:nvPr/>
          </p:nvSpPr>
          <p:spPr>
            <a:xfrm>
              <a:off x="2804256" y="2831768"/>
              <a:ext cx="8774112" cy="1526911"/>
            </a:xfrm>
            <a:prstGeom prst="rect">
              <a:avLst/>
            </a:prstGeom>
          </p:spPr>
          <p:txBody>
            <a:bodyPr lIns="146250" tIns="146250" rIns="146250" bIns="146250" anchor="ctr" anchorCtr="0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ZA" sz="2275" dirty="0">
                  <a:solidFill>
                    <a:prstClr val="black"/>
                  </a:solidFill>
                  <a:latin typeface="Calibri" panose="020F0502020204030204"/>
                </a:rPr>
                <a:t>The NT/HSRC tax data is a </a:t>
              </a:r>
              <a:r>
                <a:rPr lang="en-ZA" sz="2275" b="1" dirty="0">
                  <a:solidFill>
                    <a:srgbClr val="6081BA"/>
                  </a:solidFill>
                  <a:latin typeface="Calibri" panose="020F0502020204030204"/>
                </a:rPr>
                <a:t>major leap forward </a:t>
              </a:r>
              <a:r>
                <a:rPr lang="en-ZA" sz="2275" dirty="0">
                  <a:solidFill>
                    <a:prstClr val="black"/>
                  </a:solidFill>
                  <a:latin typeface="Calibri" panose="020F0502020204030204"/>
                </a:rPr>
                <a:t>for economic planning and will fill a huge gap in the open source environment. This data is </a:t>
              </a:r>
              <a:r>
                <a:rPr lang="en-ZA" sz="2275" b="1" dirty="0">
                  <a:solidFill>
                    <a:srgbClr val="6081BA"/>
                  </a:solidFill>
                  <a:latin typeface="Calibri" panose="020F0502020204030204"/>
                </a:rPr>
                <a:t>pure gold</a:t>
              </a:r>
              <a:r>
                <a:rPr lang="en-ZA" sz="2275" dirty="0">
                  <a:solidFill>
                    <a:prstClr val="black"/>
                  </a:solidFill>
                  <a:latin typeface="Calibri" panose="020F0502020204030204"/>
                </a:rPr>
                <a:t>.</a:t>
              </a:r>
              <a:endParaRPr lang="en-ZA" sz="2275" dirty="0">
                <a:solidFill>
                  <a:srgbClr val="282F34"/>
                </a:solidFill>
                <a:latin typeface="Calibri" panose="020F0502020204030204"/>
              </a:endParaRPr>
            </a:p>
          </p:txBody>
        </p:sp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BFDEE807-0D6D-D742-A751-B286574D1CF3}"/>
                </a:ext>
              </a:extLst>
            </p:cNvPr>
            <p:cNvSpPr txBox="1"/>
            <p:nvPr/>
          </p:nvSpPr>
          <p:spPr>
            <a:xfrm>
              <a:off x="2804255" y="4029842"/>
              <a:ext cx="6135212" cy="640594"/>
            </a:xfrm>
            <a:prstGeom prst="rect">
              <a:avLst/>
            </a:prstGeom>
            <a:noFill/>
          </p:spPr>
          <p:txBody>
            <a:bodyPr wrap="square" lIns="146250" tIns="146250" rIns="146250" bIns="146250">
              <a:spAutoFit/>
            </a:bodyPr>
            <a:lstStyle/>
            <a:p>
              <a:pPr algn="l" defTabSz="457200" rtl="0"/>
              <a:r>
                <a:rPr lang="en-ZA" sz="1463" kern="1200" dirty="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rPr>
                <a:t>Economic Development Consultant, GIS specialist</a:t>
              </a:r>
            </a:p>
          </p:txBody>
        </p:sp>
        <p:pic>
          <p:nvPicPr>
            <p:cNvPr id="83" name="Graphic 82">
              <a:extLst>
                <a:ext uri="{FF2B5EF4-FFF2-40B4-BE49-F238E27FC236}">
                  <a16:creationId xmlns:a16="http://schemas.microsoft.com/office/drawing/2014/main" id="{AFC12F31-5681-5445-A722-00EC24153E0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 flipH="1" flipV="1">
              <a:off x="9347119" y="3959224"/>
              <a:ext cx="399743" cy="302551"/>
            </a:xfrm>
            <a:prstGeom prst="rect">
              <a:avLst/>
            </a:prstGeom>
            <a:effectLst/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E3ADFB2D-586C-A642-A6FE-7AB05BF72215}"/>
              </a:ext>
            </a:extLst>
          </p:cNvPr>
          <p:cNvGrpSpPr>
            <a:grpSpLocks noChangeAspect="1"/>
          </p:cNvGrpSpPr>
          <p:nvPr/>
        </p:nvGrpSpPr>
        <p:grpSpPr>
          <a:xfrm>
            <a:off x="2475166" y="3630043"/>
            <a:ext cx="818987" cy="818987"/>
            <a:chOff x="1271588" y="4724764"/>
            <a:chExt cx="1185863" cy="1185863"/>
          </a:xfrm>
        </p:grpSpPr>
        <p:sp>
          <p:nvSpPr>
            <p:cNvPr id="85" name="Oval 84">
              <a:extLst>
                <a:ext uri="{FF2B5EF4-FFF2-40B4-BE49-F238E27FC236}">
                  <a16:creationId xmlns:a16="http://schemas.microsoft.com/office/drawing/2014/main" id="{ED516157-ACB8-B947-B608-C3D92DF3AAD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271588" y="4724764"/>
              <a:ext cx="1185863" cy="1185863"/>
            </a:xfrm>
            <a:prstGeom prst="ellipse">
              <a:avLst/>
            </a:prstGeom>
            <a:noFill/>
            <a:ln w="19050">
              <a:solidFill>
                <a:srgbClr val="AFBDE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rtl="0"/>
              <a:endParaRPr lang="en-US" sz="1463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pic>
          <p:nvPicPr>
            <p:cNvPr id="86" name="Graphic 85">
              <a:extLst>
                <a:ext uri="{FF2B5EF4-FFF2-40B4-BE49-F238E27FC236}">
                  <a16:creationId xmlns:a16="http://schemas.microsoft.com/office/drawing/2014/main" id="{D758111F-7293-DC46-B80E-071B78F6652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452192" y="4832065"/>
              <a:ext cx="824655" cy="971261"/>
            </a:xfrm>
            <a:prstGeom prst="rect">
              <a:avLst/>
            </a:prstGeom>
            <a:effectLst/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21264E51-DADA-3536-1284-493576A2341E}"/>
              </a:ext>
            </a:extLst>
          </p:cNvPr>
          <p:cNvGrpSpPr/>
          <p:nvPr/>
        </p:nvGrpSpPr>
        <p:grpSpPr>
          <a:xfrm>
            <a:off x="3448995" y="2073044"/>
            <a:ext cx="7453757" cy="1503673"/>
            <a:chOff x="2404513" y="4602836"/>
            <a:chExt cx="9173855" cy="1850674"/>
          </a:xfrm>
        </p:grpSpPr>
        <p:pic>
          <p:nvPicPr>
            <p:cNvPr id="87" name="Graphic 86">
              <a:extLst>
                <a:ext uri="{FF2B5EF4-FFF2-40B4-BE49-F238E27FC236}">
                  <a16:creationId xmlns:a16="http://schemas.microsoft.com/office/drawing/2014/main" id="{E3068944-354C-A341-BFA8-DFD4CEA67EC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404513" y="4724767"/>
              <a:ext cx="399743" cy="302551"/>
            </a:xfrm>
            <a:prstGeom prst="rect">
              <a:avLst/>
            </a:prstGeom>
            <a:effectLst/>
          </p:spPr>
        </p:pic>
        <p:sp>
          <p:nvSpPr>
            <p:cNvPr id="88" name="Content Placeholder 2">
              <a:extLst>
                <a:ext uri="{FF2B5EF4-FFF2-40B4-BE49-F238E27FC236}">
                  <a16:creationId xmlns:a16="http://schemas.microsoft.com/office/drawing/2014/main" id="{199B32F9-584D-5745-B822-38E8F7CD39F9}"/>
                </a:ext>
              </a:extLst>
            </p:cNvPr>
            <p:cNvSpPr txBox="1">
              <a:spLocks/>
            </p:cNvSpPr>
            <p:nvPr/>
          </p:nvSpPr>
          <p:spPr>
            <a:xfrm>
              <a:off x="2804256" y="4602836"/>
              <a:ext cx="8774112" cy="1526911"/>
            </a:xfrm>
            <a:prstGeom prst="rect">
              <a:avLst/>
            </a:prstGeom>
          </p:spPr>
          <p:txBody>
            <a:bodyPr lIns="146250" tIns="146250" rIns="146250" bIns="146250" anchor="ctr" anchorCtr="0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ZA" sz="2275" dirty="0">
                  <a:solidFill>
                    <a:prstClr val="black"/>
                  </a:solidFill>
                  <a:latin typeface="Calibri" panose="020F0502020204030204"/>
                </a:rPr>
                <a:t>The spatial tax data is already </a:t>
              </a:r>
              <a:r>
                <a:rPr lang="en-ZA" sz="2275" b="1" dirty="0">
                  <a:solidFill>
                    <a:srgbClr val="6081BA"/>
                  </a:solidFill>
                  <a:latin typeface="Calibri" panose="020F0502020204030204"/>
                </a:rPr>
                <a:t>informing policy </a:t>
              </a:r>
              <a:r>
                <a:rPr lang="en-ZA" sz="2275" dirty="0">
                  <a:solidFill>
                    <a:prstClr val="black"/>
                  </a:solidFill>
                  <a:latin typeface="Calibri" panose="020F0502020204030204"/>
                </a:rPr>
                <a:t>such as our MSDF (metro spatial development framework) and IDP (Integrated Development Plan) planning.</a:t>
              </a:r>
              <a:endParaRPr lang="en-ZA" sz="2275" dirty="0">
                <a:solidFill>
                  <a:srgbClr val="282F34"/>
                </a:solidFill>
                <a:latin typeface="Calibri" panose="020F0502020204030204"/>
              </a:endParaRPr>
            </a:p>
          </p:txBody>
        </p:sp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A0AB1F0B-062B-0446-A794-8DE8BC7E677E}"/>
                </a:ext>
              </a:extLst>
            </p:cNvPr>
            <p:cNvSpPr txBox="1"/>
            <p:nvPr/>
          </p:nvSpPr>
          <p:spPr>
            <a:xfrm>
              <a:off x="2804255" y="5812916"/>
              <a:ext cx="4954595" cy="640594"/>
            </a:xfrm>
            <a:prstGeom prst="rect">
              <a:avLst/>
            </a:prstGeom>
            <a:noFill/>
          </p:spPr>
          <p:txBody>
            <a:bodyPr wrap="square" lIns="146250" tIns="146250" rIns="146250" bIns="146250">
              <a:spAutoFit/>
            </a:bodyPr>
            <a:lstStyle/>
            <a:p>
              <a:pPr algn="l" defTabSz="457200" rtl="0"/>
              <a:r>
                <a:rPr lang="en-ZA" sz="1463" kern="1200" dirty="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rPr>
                <a:t>Senior official, City of Cape Town</a:t>
              </a:r>
            </a:p>
          </p:txBody>
        </p:sp>
        <p:pic>
          <p:nvPicPr>
            <p:cNvPr id="90" name="Graphic 89">
              <a:extLst>
                <a:ext uri="{FF2B5EF4-FFF2-40B4-BE49-F238E27FC236}">
                  <a16:creationId xmlns:a16="http://schemas.microsoft.com/office/drawing/2014/main" id="{D1E93459-68CE-CC47-BD56-21735865375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 flipH="1" flipV="1">
              <a:off x="9546990" y="5570278"/>
              <a:ext cx="399743" cy="302551"/>
            </a:xfrm>
            <a:prstGeom prst="rect">
              <a:avLst/>
            </a:prstGeom>
            <a:effectLst/>
          </p:spPr>
        </p:pic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1858E5CF-B83F-584E-8A6E-DF99FDE0BDBB}"/>
              </a:ext>
            </a:extLst>
          </p:cNvPr>
          <p:cNvGrpSpPr>
            <a:grpSpLocks noChangeAspect="1"/>
          </p:cNvGrpSpPr>
          <p:nvPr/>
        </p:nvGrpSpPr>
        <p:grpSpPr>
          <a:xfrm>
            <a:off x="2475166" y="2222353"/>
            <a:ext cx="818987" cy="818987"/>
            <a:chOff x="1271588" y="4724764"/>
            <a:chExt cx="1185863" cy="1185863"/>
          </a:xfrm>
        </p:grpSpPr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580F3A13-6354-3D49-B5A5-6E0FB7D1EE3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271588" y="4724764"/>
              <a:ext cx="1185863" cy="1185863"/>
            </a:xfrm>
            <a:prstGeom prst="ellipse">
              <a:avLst/>
            </a:prstGeom>
            <a:noFill/>
            <a:ln w="19050">
              <a:solidFill>
                <a:srgbClr val="AFBDE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rtl="0"/>
              <a:endParaRPr lang="en-US" sz="1463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pic>
          <p:nvPicPr>
            <p:cNvPr id="59" name="Graphic 58">
              <a:extLst>
                <a:ext uri="{FF2B5EF4-FFF2-40B4-BE49-F238E27FC236}">
                  <a16:creationId xmlns:a16="http://schemas.microsoft.com/office/drawing/2014/main" id="{1CD99D23-FF1E-D54A-B558-C7FB5B2070E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452192" y="4832065"/>
              <a:ext cx="824655" cy="971261"/>
            </a:xfrm>
            <a:prstGeom prst="rect">
              <a:avLst/>
            </a:prstGeom>
            <a:effectLst/>
          </p:spPr>
        </p:pic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EE6FCF7A-1433-3F40-B0DA-613DF0B761D9}"/>
              </a:ext>
            </a:extLst>
          </p:cNvPr>
          <p:cNvGrpSpPr>
            <a:grpSpLocks noChangeAspect="1"/>
          </p:cNvGrpSpPr>
          <p:nvPr/>
        </p:nvGrpSpPr>
        <p:grpSpPr>
          <a:xfrm>
            <a:off x="2475166" y="1045196"/>
            <a:ext cx="818987" cy="818987"/>
            <a:chOff x="1271588" y="4724764"/>
            <a:chExt cx="1185863" cy="1185863"/>
          </a:xfrm>
        </p:grpSpPr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00DC27C6-79CD-BC4F-8068-FCB368BA7E0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271588" y="4724764"/>
              <a:ext cx="1185863" cy="1185863"/>
            </a:xfrm>
            <a:prstGeom prst="ellipse">
              <a:avLst/>
            </a:prstGeom>
            <a:noFill/>
            <a:ln w="19050">
              <a:solidFill>
                <a:srgbClr val="AFBDE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rtl="0"/>
              <a:endParaRPr lang="en-US" sz="1463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pic>
          <p:nvPicPr>
            <p:cNvPr id="62" name="Graphic 61">
              <a:extLst>
                <a:ext uri="{FF2B5EF4-FFF2-40B4-BE49-F238E27FC236}">
                  <a16:creationId xmlns:a16="http://schemas.microsoft.com/office/drawing/2014/main" id="{6638ABA7-DE8F-CD47-9A0F-A416F4D539A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452192" y="4832065"/>
              <a:ext cx="824655" cy="971261"/>
            </a:xfrm>
            <a:prstGeom prst="rect">
              <a:avLst/>
            </a:prstGeom>
            <a:effectLst/>
          </p:spPr>
        </p:pic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2D68D017-77A0-BD0A-9B79-68B4222BD4B5}"/>
              </a:ext>
            </a:extLst>
          </p:cNvPr>
          <p:cNvGrpSpPr/>
          <p:nvPr/>
        </p:nvGrpSpPr>
        <p:grpSpPr>
          <a:xfrm>
            <a:off x="3395665" y="5022941"/>
            <a:ext cx="8177210" cy="1306226"/>
            <a:chOff x="2404513" y="2831768"/>
            <a:chExt cx="9173855" cy="1607662"/>
          </a:xfrm>
        </p:grpSpPr>
        <p:pic>
          <p:nvPicPr>
            <p:cNvPr id="7" name="Graphic 6">
              <a:extLst>
                <a:ext uri="{FF2B5EF4-FFF2-40B4-BE49-F238E27FC236}">
                  <a16:creationId xmlns:a16="http://schemas.microsoft.com/office/drawing/2014/main" id="{C1455FC2-E1C9-56DF-EC09-474B56DB1B8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404513" y="2992226"/>
              <a:ext cx="399743" cy="302551"/>
            </a:xfrm>
            <a:prstGeom prst="rect">
              <a:avLst/>
            </a:prstGeom>
            <a:effectLst/>
          </p:spPr>
        </p:pic>
        <p:sp>
          <p:nvSpPr>
            <p:cNvPr id="8" name="Content Placeholder 2">
              <a:extLst>
                <a:ext uri="{FF2B5EF4-FFF2-40B4-BE49-F238E27FC236}">
                  <a16:creationId xmlns:a16="http://schemas.microsoft.com/office/drawing/2014/main" id="{E6C6558D-CBD0-52DD-D2A3-83580F25E848}"/>
                </a:ext>
              </a:extLst>
            </p:cNvPr>
            <p:cNvSpPr txBox="1">
              <a:spLocks/>
            </p:cNvSpPr>
            <p:nvPr/>
          </p:nvSpPr>
          <p:spPr>
            <a:xfrm>
              <a:off x="2804256" y="2831768"/>
              <a:ext cx="8774112" cy="1526910"/>
            </a:xfrm>
            <a:prstGeom prst="rect">
              <a:avLst/>
            </a:prstGeom>
          </p:spPr>
          <p:txBody>
            <a:bodyPr lIns="146250" tIns="146250" rIns="146250" bIns="146250" anchor="ctr" anchorCtr="0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GB" sz="2275" dirty="0">
                  <a:solidFill>
                    <a:prstClr val="black"/>
                  </a:solidFill>
                  <a:latin typeface="Calibri" panose="020F0502020204030204"/>
                </a:rPr>
                <a:t>National Treasury's decision to enter the partnership with the HSRC has been </a:t>
              </a:r>
              <a:r>
                <a:rPr lang="en-GB" sz="2275" b="1" dirty="0">
                  <a:solidFill>
                    <a:srgbClr val="6081BA"/>
                  </a:solidFill>
                  <a:latin typeface="Calibri" panose="020F0502020204030204"/>
                </a:rPr>
                <a:t>fully vindicated </a:t>
              </a:r>
              <a:r>
                <a:rPr lang="en-GB" sz="2275" dirty="0">
                  <a:solidFill>
                    <a:prstClr val="black"/>
                  </a:solidFill>
                  <a:latin typeface="Calibri" panose="020F0502020204030204"/>
                </a:rPr>
                <a:t>since its inception in July 2021</a:t>
              </a:r>
              <a:endParaRPr lang="en-ZA" sz="2275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C37D3413-3927-841C-FF27-A686257B1F62}"/>
                </a:ext>
              </a:extLst>
            </p:cNvPr>
            <p:cNvSpPr txBox="1"/>
            <p:nvPr/>
          </p:nvSpPr>
          <p:spPr>
            <a:xfrm>
              <a:off x="2804256" y="3798836"/>
              <a:ext cx="6135212" cy="640594"/>
            </a:xfrm>
            <a:prstGeom prst="rect">
              <a:avLst/>
            </a:prstGeom>
            <a:noFill/>
          </p:spPr>
          <p:txBody>
            <a:bodyPr wrap="square" lIns="146250" tIns="146250" rIns="146250" bIns="146250">
              <a:spAutoFit/>
            </a:bodyPr>
            <a:lstStyle/>
            <a:p>
              <a:pPr algn="l" defTabSz="457200" rtl="0"/>
              <a:r>
                <a:rPr lang="en-ZA" sz="1463" kern="1200" dirty="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rPr>
                <a:t>Senior official, National Treasury</a:t>
              </a:r>
            </a:p>
          </p:txBody>
        </p:sp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id="{00277003-4EBB-C0A7-B619-FB772305171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 flipH="1" flipV="1">
              <a:off x="9347119" y="3959224"/>
              <a:ext cx="399743" cy="302551"/>
            </a:xfrm>
            <a:prstGeom prst="rect">
              <a:avLst/>
            </a:prstGeom>
            <a:effectLst/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B8CFD4B-B99A-D01E-E0A6-C111A4B8A6E6}"/>
              </a:ext>
            </a:extLst>
          </p:cNvPr>
          <p:cNvGrpSpPr>
            <a:grpSpLocks noChangeAspect="1"/>
          </p:cNvGrpSpPr>
          <p:nvPr/>
        </p:nvGrpSpPr>
        <p:grpSpPr>
          <a:xfrm>
            <a:off x="2421836" y="5123961"/>
            <a:ext cx="818987" cy="818987"/>
            <a:chOff x="1271588" y="4724764"/>
            <a:chExt cx="1185863" cy="1185863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A7151C6C-BFE9-8523-4366-62ACD9C1030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271588" y="4724764"/>
              <a:ext cx="1185863" cy="1185863"/>
            </a:xfrm>
            <a:prstGeom prst="ellipse">
              <a:avLst/>
            </a:prstGeom>
            <a:noFill/>
            <a:ln w="19050">
              <a:solidFill>
                <a:srgbClr val="AFBDE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rtl="0"/>
              <a:endParaRPr lang="en-US" sz="1463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id="{2D02100C-E785-D852-0FE9-DCBD27D3F2C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452192" y="4832065"/>
              <a:ext cx="824655" cy="971261"/>
            </a:xfrm>
            <a:prstGeom prst="rect">
              <a:avLst/>
            </a:prstGeom>
            <a:effectLst/>
          </p:spPr>
        </p:pic>
      </p:grp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3A555447-801B-D01C-4101-D8774FC76E1A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361478" y="193608"/>
            <a:ext cx="1219200" cy="990599"/>
          </a:xfrm>
        </p:spPr>
        <p:txBody>
          <a:bodyPr/>
          <a:lstStyle/>
          <a:p>
            <a:r>
              <a:rPr lang="en-GB" dirty="0"/>
              <a:t>07</a:t>
            </a:r>
          </a:p>
        </p:txBody>
      </p:sp>
    </p:spTree>
    <p:extLst>
      <p:ext uri="{BB962C8B-B14F-4D97-AF65-F5344CB8AC3E}">
        <p14:creationId xmlns:p14="http://schemas.microsoft.com/office/powerpoint/2010/main" val="12436403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BE418D3-E0D9-65F9-348B-3CA653A8E97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379095" marR="352425" algn="ctr">
              <a:lnSpc>
                <a:spcPct val="106300"/>
              </a:lnSpc>
              <a:spcBef>
                <a:spcPts val="100"/>
              </a:spcBef>
            </a:pPr>
            <a:r>
              <a:rPr lang="en-ZA" sz="2800" b="1" spc="120" dirty="0">
                <a:solidFill>
                  <a:srgbClr val="FFFFFF"/>
                </a:solidFill>
                <a:latin typeface="+mn-lt"/>
                <a:cs typeface="Calibri"/>
              </a:rPr>
              <a:t>THANK</a:t>
            </a:r>
            <a:r>
              <a:rPr lang="en-ZA" sz="2800" b="1" spc="215" dirty="0">
                <a:solidFill>
                  <a:srgbClr val="FFFFFF"/>
                </a:solidFill>
                <a:latin typeface="+mn-lt"/>
                <a:cs typeface="Calibri"/>
              </a:rPr>
              <a:t> </a:t>
            </a:r>
            <a:r>
              <a:rPr lang="en-ZA" sz="2800" b="1" spc="90" dirty="0">
                <a:solidFill>
                  <a:srgbClr val="FFFFFF"/>
                </a:solidFill>
                <a:latin typeface="+mn-lt"/>
                <a:cs typeface="Calibri"/>
              </a:rPr>
              <a:t>YOU </a:t>
            </a:r>
          </a:p>
          <a:p>
            <a:pPr marL="379095" marR="352425" algn="ctr">
              <a:lnSpc>
                <a:spcPct val="106300"/>
              </a:lnSpc>
              <a:spcBef>
                <a:spcPts val="100"/>
              </a:spcBef>
            </a:pPr>
            <a:r>
              <a:rPr lang="en-ZA" sz="2800" b="1" spc="114" dirty="0">
                <a:solidFill>
                  <a:srgbClr val="FFFFFF"/>
                </a:solidFill>
                <a:latin typeface="+mn-lt"/>
                <a:cs typeface="Calibri"/>
              </a:rPr>
              <a:t>SIYABONGA </a:t>
            </a:r>
          </a:p>
          <a:p>
            <a:pPr marL="379095" marR="352425" algn="ctr">
              <a:lnSpc>
                <a:spcPct val="106300"/>
              </a:lnSpc>
              <a:spcBef>
                <a:spcPts val="100"/>
              </a:spcBef>
            </a:pPr>
            <a:r>
              <a:rPr lang="en-ZA" sz="2800" b="1" spc="125" dirty="0">
                <a:solidFill>
                  <a:srgbClr val="FFFFFF"/>
                </a:solidFill>
                <a:latin typeface="+mn-lt"/>
                <a:cs typeface="Calibri"/>
              </a:rPr>
              <a:t>ENKOSI</a:t>
            </a:r>
            <a:endParaRPr lang="en-ZA" sz="2800" dirty="0">
              <a:latin typeface="+mn-lt"/>
              <a:cs typeface="Calibri"/>
            </a:endParaRPr>
          </a:p>
          <a:p>
            <a:pPr marL="12700" marR="5080" indent="19685" algn="ctr">
              <a:lnSpc>
                <a:spcPct val="106300"/>
              </a:lnSpc>
            </a:pPr>
            <a:r>
              <a:rPr lang="en-ZA" sz="2800" b="1" spc="80" dirty="0">
                <a:solidFill>
                  <a:srgbClr val="FFFFFF"/>
                </a:solidFill>
                <a:latin typeface="+mn-lt"/>
                <a:cs typeface="Calibri"/>
              </a:rPr>
              <a:t>KE</a:t>
            </a:r>
            <a:r>
              <a:rPr lang="en-ZA" sz="2800" b="1" spc="195" dirty="0">
                <a:solidFill>
                  <a:srgbClr val="FFFFFF"/>
                </a:solidFill>
                <a:latin typeface="+mn-lt"/>
                <a:cs typeface="Calibri"/>
              </a:rPr>
              <a:t> </a:t>
            </a:r>
            <a:r>
              <a:rPr lang="en-ZA" sz="2800" b="1" dirty="0">
                <a:solidFill>
                  <a:srgbClr val="FFFFFF"/>
                </a:solidFill>
                <a:latin typeface="+mn-lt"/>
                <a:cs typeface="Calibri"/>
              </a:rPr>
              <a:t>A</a:t>
            </a:r>
            <a:r>
              <a:rPr lang="en-ZA" sz="2800" b="1" spc="195" dirty="0">
                <a:solidFill>
                  <a:srgbClr val="FFFFFF"/>
                </a:solidFill>
                <a:latin typeface="+mn-lt"/>
                <a:cs typeface="Calibri"/>
              </a:rPr>
              <a:t> </a:t>
            </a:r>
            <a:r>
              <a:rPr lang="en-ZA" sz="2800" b="1" spc="150" dirty="0">
                <a:solidFill>
                  <a:srgbClr val="FFFFFF"/>
                </a:solidFill>
                <a:latin typeface="+mn-lt"/>
                <a:cs typeface="Calibri"/>
              </a:rPr>
              <a:t>LEBOHA </a:t>
            </a:r>
          </a:p>
          <a:p>
            <a:pPr marL="12700" marR="5080" indent="19685" algn="ctr">
              <a:lnSpc>
                <a:spcPct val="106300"/>
              </a:lnSpc>
            </a:pPr>
            <a:r>
              <a:rPr lang="en-ZA" sz="2800" b="1" spc="100" dirty="0">
                <a:solidFill>
                  <a:srgbClr val="FFFFFF"/>
                </a:solidFill>
                <a:latin typeface="+mn-lt"/>
                <a:cs typeface="Calibri"/>
              </a:rPr>
              <a:t>NDZA</a:t>
            </a:r>
            <a:r>
              <a:rPr lang="en-ZA" sz="2800" b="1" spc="210" dirty="0">
                <a:solidFill>
                  <a:srgbClr val="FFFFFF"/>
                </a:solidFill>
                <a:latin typeface="+mn-lt"/>
                <a:cs typeface="Calibri"/>
              </a:rPr>
              <a:t> </a:t>
            </a:r>
            <a:r>
              <a:rPr lang="en-ZA" sz="2800" b="1" spc="120" dirty="0">
                <a:solidFill>
                  <a:srgbClr val="FFFFFF"/>
                </a:solidFill>
                <a:latin typeface="+mn-lt"/>
                <a:cs typeface="Calibri"/>
              </a:rPr>
              <a:t>NKHENSA </a:t>
            </a:r>
          </a:p>
          <a:p>
            <a:pPr marL="12700" marR="5080" indent="19685" algn="ctr">
              <a:lnSpc>
                <a:spcPct val="106300"/>
              </a:lnSpc>
            </a:pPr>
            <a:r>
              <a:rPr lang="en-ZA" sz="2800" b="1" spc="105" dirty="0">
                <a:solidFill>
                  <a:srgbClr val="FFFFFF"/>
                </a:solidFill>
                <a:latin typeface="+mn-lt"/>
                <a:cs typeface="Calibri"/>
              </a:rPr>
              <a:t>DANKIE!</a:t>
            </a:r>
            <a:endParaRPr lang="en-ZA" sz="2800" dirty="0">
              <a:latin typeface="+mn-lt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771982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43A1484A-1CCA-0D87-81EB-6D51602B471A}"/>
              </a:ext>
            </a:extLst>
          </p:cNvPr>
          <p:cNvSpPr txBox="1"/>
          <p:nvPr/>
        </p:nvSpPr>
        <p:spPr>
          <a:xfrm>
            <a:off x="381000" y="1399645"/>
            <a:ext cx="11658600" cy="50911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900430" algn="l"/>
              </a:tabLst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↓ ↓ ↓ ↓ </a:t>
            </a: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THIS IS A </a:t>
            </a:r>
            <a:r>
              <a:rPr kumimoji="0" lang="en-GB" sz="4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BIG</a:t>
            </a: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ISSUE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↓ ↓ ↓ ↓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900430" algn="l"/>
              </a:tabLst>
              <a:defRPr/>
            </a:pP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285750" marR="0" lvl="0" indent="-28575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900430" algn="l"/>
              </a:tabLst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How do we plan for more productive, inclusive and sustainable cities...? </a:t>
            </a:r>
          </a:p>
          <a:p>
            <a:pPr marL="285750" marR="0" lvl="0" indent="-28575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900430" algn="l"/>
              </a:tabLst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How do local stakeholders advocate for change or hold leaders to account...?</a:t>
            </a:r>
          </a:p>
          <a:p>
            <a:pPr marL="285750" marR="0" lvl="0" indent="-28575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900430" algn="l"/>
              </a:tabLst>
              <a:defRPr/>
            </a:pPr>
            <a:r>
              <a:rPr kumimoji="0" lang="en-ZA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How do we create jobs and promote investment without knowing where...?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900430" algn="l"/>
              </a:tabLst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↓ ↓ ↓ ↓</a:t>
            </a: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81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ZA" sz="2400" b="1" i="0" u="none" strike="noStrike" kern="0" cap="none" spc="0" normalizeH="0" baseline="0" noProof="0" dirty="0">
                <a:ln>
                  <a:noFill/>
                </a:ln>
                <a:solidFill>
                  <a:srgbClr val="A39386"/>
                </a:solidFill>
                <a:effectLst/>
                <a:uLnTx/>
                <a:uFillTx/>
              </a:rPr>
              <a:t>South Africa has a wealth of household surveys data: </a:t>
            </a:r>
            <a:r>
              <a:rPr kumimoji="0" lang="en-ZA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Quarterly Labour Force Survey, General Household Survey, Census, National Income Dynamics Study etc</a:t>
            </a:r>
            <a:endParaRPr kumimoji="0" lang="en-ZA" sz="2400" b="1" i="0" u="none" strike="noStrike" kern="0" cap="none" spc="-8" normalizeH="0" baseline="0" noProof="0" dirty="0">
              <a:ln>
                <a:noFill/>
              </a:ln>
              <a:solidFill>
                <a:srgbClr val="A39386"/>
              </a:solidFill>
              <a:effectLst/>
              <a:uLnTx/>
              <a:uFillTx/>
            </a:endParaRP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ZA" sz="2400" b="1" i="0" u="sng" strike="noStrike" kern="0" cap="none" spc="0" normalizeH="0" baseline="0" noProof="0" dirty="0">
                <a:ln>
                  <a:noFill/>
                </a:ln>
                <a:solidFill>
                  <a:srgbClr val="767985"/>
                </a:solidFill>
                <a:effectLst/>
                <a:uLnTx/>
                <a:uFillTx/>
              </a:rPr>
              <a:t>BUT</a:t>
            </a:r>
            <a:r>
              <a:rPr kumimoji="0" lang="en-ZA" sz="2400" b="1" i="0" u="none" strike="noStrike" kern="0" cap="none" spc="0" normalizeH="0" baseline="0" noProof="0" dirty="0">
                <a:ln>
                  <a:noFill/>
                </a:ln>
                <a:solidFill>
                  <a:srgbClr val="767985"/>
                </a:solidFill>
                <a:effectLst/>
                <a:uLnTx/>
                <a:uFillTx/>
              </a:rPr>
              <a:t> </a:t>
            </a:r>
            <a:r>
              <a:rPr lang="en-ZA" sz="2400" b="1" dirty="0">
                <a:solidFill>
                  <a:srgbClr val="767985"/>
                </a:solidFill>
              </a:rPr>
              <a:t>mostly national in scope </a:t>
            </a:r>
            <a:r>
              <a:rPr kumimoji="0" lang="en-ZA" sz="2400" b="1" i="0" u="none" strike="noStrike" kern="0" cap="none" spc="0" normalizeH="0" baseline="0" noProof="0" dirty="0">
                <a:ln>
                  <a:noFill/>
                </a:ln>
                <a:solidFill>
                  <a:srgbClr val="767985"/>
                </a:solidFill>
                <a:effectLst/>
                <a:uLnTx/>
                <a:uFillTx/>
              </a:rPr>
              <a:t>with limited spatial coverage</a:t>
            </a: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cs typeface="Calibri Light" panose="020F0302020204030204" pitchFamily="34" charset="0"/>
              </a:rPr>
              <a:t>Some spatial economic data is available from commercial intermediaries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:</a:t>
            </a:r>
          </a:p>
          <a:p>
            <a:pPr marL="342900" marR="0" lvl="2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Neatly packaged, easy to use BUT paywalls, transparency/black box, Garbage-in-Garbage-out?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AA4DF867-CCD3-2AD1-760C-F98F0FE999BB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GB" sz="3600" dirty="0"/>
              <a:t>PROBLEM: SA lacks credible data on local economy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B19760F4-31EB-10DF-207D-CB6B8C9FAF70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381000" y="199292"/>
            <a:ext cx="1219200" cy="990599"/>
          </a:xfrm>
        </p:spPr>
        <p:txBody>
          <a:bodyPr/>
          <a:lstStyle/>
          <a:p>
            <a:r>
              <a:rPr lang="en-GB" dirty="0"/>
              <a:t>01</a:t>
            </a:r>
          </a:p>
        </p:txBody>
      </p:sp>
    </p:spTree>
    <p:extLst>
      <p:ext uri="{BB962C8B-B14F-4D97-AF65-F5344CB8AC3E}">
        <p14:creationId xmlns:p14="http://schemas.microsoft.com/office/powerpoint/2010/main" val="29625781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Picture 58">
            <a:extLst>
              <a:ext uri="{FF2B5EF4-FFF2-40B4-BE49-F238E27FC236}">
                <a16:creationId xmlns:a16="http://schemas.microsoft.com/office/drawing/2014/main" id="{74319C33-783D-CD4D-8864-8B59EE721DF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1822"/>
          <a:stretch>
            <a:fillRect/>
          </a:stretch>
        </p:blipFill>
        <p:spPr>
          <a:xfrm>
            <a:off x="1106288" y="1963202"/>
            <a:ext cx="381000" cy="4894798"/>
          </a:xfrm>
          <a:custGeom>
            <a:avLst/>
            <a:gdLst>
              <a:gd name="connsiteX0" fmla="*/ 0 w 381000"/>
              <a:gd name="connsiteY0" fmla="*/ 0 h 4894798"/>
              <a:gd name="connsiteX1" fmla="*/ 381000 w 381000"/>
              <a:gd name="connsiteY1" fmla="*/ 0 h 4894798"/>
              <a:gd name="connsiteX2" fmla="*/ 381000 w 381000"/>
              <a:gd name="connsiteY2" fmla="*/ 4894798 h 4894798"/>
              <a:gd name="connsiteX3" fmla="*/ 0 w 381000"/>
              <a:gd name="connsiteY3" fmla="*/ 4894798 h 4894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1000" h="4894798">
                <a:moveTo>
                  <a:pt x="0" y="0"/>
                </a:moveTo>
                <a:lnTo>
                  <a:pt x="381000" y="0"/>
                </a:lnTo>
                <a:lnTo>
                  <a:pt x="381000" y="4894798"/>
                </a:lnTo>
                <a:lnTo>
                  <a:pt x="0" y="4894798"/>
                </a:lnTo>
                <a:close/>
              </a:path>
            </a:pathLst>
          </a:cu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DE36CCD1-04D4-1B4E-8286-EB4430DA6E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>
                <a:solidFill>
                  <a:srgbClr val="282F34"/>
                </a:solidFill>
                <a:effectLst/>
              </a:rPr>
              <a:t>Timeline: Where we have come from together –</a:t>
            </a:r>
            <a:br>
              <a:rPr lang="en-ZA" dirty="0">
                <a:solidFill>
                  <a:srgbClr val="282F34"/>
                </a:solidFill>
                <a:effectLst/>
              </a:rPr>
            </a:br>
            <a:r>
              <a:rPr lang="en-ZA" dirty="0">
                <a:solidFill>
                  <a:srgbClr val="282F34"/>
                </a:solidFill>
                <a:effectLst/>
              </a:rPr>
              <a:t>Important milestones</a:t>
            </a:r>
            <a:endParaRPr lang="en-US" dirty="0">
              <a:solidFill>
                <a:srgbClr val="282F34"/>
              </a:solidFill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8ECE119B-DBDD-9B4E-99C0-E5CC1C7252F1}"/>
              </a:ext>
            </a:extLst>
          </p:cNvPr>
          <p:cNvGrpSpPr/>
          <p:nvPr/>
        </p:nvGrpSpPr>
        <p:grpSpPr>
          <a:xfrm>
            <a:off x="763270" y="2479151"/>
            <a:ext cx="11020742" cy="738664"/>
            <a:chOff x="763270" y="2479151"/>
            <a:chExt cx="11020742" cy="738664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C28FE72B-DA33-244F-9F65-045BB780404C}"/>
                </a:ext>
              </a:extLst>
            </p:cNvPr>
            <p:cNvGrpSpPr/>
            <p:nvPr/>
          </p:nvGrpSpPr>
          <p:grpSpPr>
            <a:xfrm>
              <a:off x="763270" y="2625768"/>
              <a:ext cx="1116013" cy="445431"/>
              <a:chOff x="4403725" y="2647405"/>
              <a:chExt cx="1116013" cy="445431"/>
            </a:xfrm>
          </p:grpSpPr>
          <p:sp>
            <p:nvSpPr>
              <p:cNvPr id="9" name="Rectangle: Rounded Corners 9">
                <a:extLst>
                  <a:ext uri="{FF2B5EF4-FFF2-40B4-BE49-F238E27FC236}">
                    <a16:creationId xmlns:a16="http://schemas.microsoft.com/office/drawing/2014/main" id="{0F6D2005-068D-4B4F-A9F9-BCB364B64AFC}"/>
                  </a:ext>
                </a:extLst>
              </p:cNvPr>
              <p:cNvSpPr/>
              <p:nvPr/>
            </p:nvSpPr>
            <p:spPr>
              <a:xfrm>
                <a:off x="4403725" y="2647674"/>
                <a:ext cx="1116013" cy="445162"/>
              </a:xfrm>
              <a:prstGeom prst="roundRect">
                <a:avLst>
                  <a:gd name="adj" fmla="val 50000"/>
                </a:avLst>
              </a:prstGeom>
              <a:solidFill>
                <a:srgbClr val="E3DCC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46800" tIns="0" rIns="46800" bIns="46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  <a:sym typeface="+mn-lt"/>
                </a:endParaRPr>
              </a:p>
            </p:txBody>
          </p:sp>
          <p:sp>
            <p:nvSpPr>
              <p:cNvPr id="10" name="Content Placeholder 2">
                <a:extLst>
                  <a:ext uri="{FF2B5EF4-FFF2-40B4-BE49-F238E27FC236}">
                    <a16:creationId xmlns:a16="http://schemas.microsoft.com/office/drawing/2014/main" id="{BBEB71B8-AF06-1249-84AB-9BF8D631E0AB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403725" y="2647405"/>
                <a:ext cx="1116013" cy="424150"/>
              </a:xfrm>
              <a:prstGeom prst="rect">
                <a:avLst/>
              </a:prstGeom>
            </p:spPr>
            <p:txBody>
              <a:bodyPr vert="horz" wrap="square" lIns="54000" tIns="36000" rIns="54000" bIns="0" rtlCol="0">
                <a:sp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en-ZA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2014</a:t>
                </a:r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E4F9281-1BFC-954D-86D6-5D093ED514CC}"/>
                </a:ext>
              </a:extLst>
            </p:cNvPr>
            <p:cNvSpPr txBox="1"/>
            <p:nvPr/>
          </p:nvSpPr>
          <p:spPr>
            <a:xfrm>
              <a:off x="2234565" y="2479151"/>
              <a:ext cx="9549447" cy="738664"/>
            </a:xfrm>
            <a:prstGeom prst="rect">
              <a:avLst/>
            </a:prstGeom>
            <a:noFill/>
          </p:spPr>
          <p:txBody>
            <a:bodyPr wrap="square" lIns="108000" tIns="0" rIns="0" bIns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ZA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Secure Data Centre for tax analysis set up in NT headquarters, Pretoria – </a:t>
              </a:r>
              <a:br>
                <a:rPr kumimoji="0" lang="en-ZA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</a:br>
              <a:r>
                <a:rPr kumimoji="0" lang="en-ZA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NT, SARS and the UNU-WIDER ‘SA-TIED’ programme</a:t>
              </a: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3F70308E-92AC-FC46-B28F-124BF75370D9}"/>
              </a:ext>
            </a:extLst>
          </p:cNvPr>
          <p:cNvGrpSpPr/>
          <p:nvPr/>
        </p:nvGrpSpPr>
        <p:grpSpPr>
          <a:xfrm>
            <a:off x="763270" y="1593870"/>
            <a:ext cx="11020742" cy="738664"/>
            <a:chOff x="763270" y="1593870"/>
            <a:chExt cx="11020742" cy="738664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BC5EC80-7C43-F34C-ADBA-E36505FE737C}"/>
                </a:ext>
              </a:extLst>
            </p:cNvPr>
            <p:cNvSpPr txBox="1"/>
            <p:nvPr/>
          </p:nvSpPr>
          <p:spPr>
            <a:xfrm>
              <a:off x="2234566" y="1593870"/>
              <a:ext cx="9549446" cy="738664"/>
            </a:xfrm>
            <a:prstGeom prst="rect">
              <a:avLst/>
            </a:prstGeom>
            <a:noFill/>
          </p:spPr>
          <p:txBody>
            <a:bodyPr wrap="square" lIns="108000" tIns="0" rIns="0" bIns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ZA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Economies of Regions Learning Network (ERLN) – strong demand from metros for better spatial economic data</a:t>
              </a:r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B618FBE8-6B34-524D-89F2-64B4D8AF34CC}"/>
                </a:ext>
              </a:extLst>
            </p:cNvPr>
            <p:cNvGrpSpPr/>
            <p:nvPr/>
          </p:nvGrpSpPr>
          <p:grpSpPr>
            <a:xfrm>
              <a:off x="763270" y="1740487"/>
              <a:ext cx="1116013" cy="445431"/>
              <a:chOff x="4403725" y="2647405"/>
              <a:chExt cx="1116013" cy="445431"/>
            </a:xfrm>
          </p:grpSpPr>
          <p:sp>
            <p:nvSpPr>
              <p:cNvPr id="14" name="Rectangle: Rounded Corners 9">
                <a:extLst>
                  <a:ext uri="{FF2B5EF4-FFF2-40B4-BE49-F238E27FC236}">
                    <a16:creationId xmlns:a16="http://schemas.microsoft.com/office/drawing/2014/main" id="{D4384CE4-873A-744B-A3D8-5D33D5938BC0}"/>
                  </a:ext>
                </a:extLst>
              </p:cNvPr>
              <p:cNvSpPr/>
              <p:nvPr/>
            </p:nvSpPr>
            <p:spPr>
              <a:xfrm>
                <a:off x="4403725" y="2647674"/>
                <a:ext cx="1116013" cy="445162"/>
              </a:xfrm>
              <a:prstGeom prst="roundRect">
                <a:avLst>
                  <a:gd name="adj" fmla="val 50000"/>
                </a:avLst>
              </a:prstGeom>
              <a:solidFill>
                <a:srgbClr val="E3DCC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46800" tIns="0" rIns="46800" bIns="46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  <a:sym typeface="+mn-lt"/>
                </a:endParaRPr>
              </a:p>
            </p:txBody>
          </p:sp>
          <p:sp>
            <p:nvSpPr>
              <p:cNvPr id="15" name="Content Placeholder 2">
                <a:extLst>
                  <a:ext uri="{FF2B5EF4-FFF2-40B4-BE49-F238E27FC236}">
                    <a16:creationId xmlns:a16="http://schemas.microsoft.com/office/drawing/2014/main" id="{EF62D566-B285-EE4F-B610-417264B037A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403725" y="2647405"/>
                <a:ext cx="1116013" cy="424150"/>
              </a:xfrm>
              <a:prstGeom prst="rect">
                <a:avLst/>
              </a:prstGeom>
            </p:spPr>
            <p:txBody>
              <a:bodyPr vert="horz" wrap="square" lIns="54000" tIns="36000" rIns="54000" bIns="0" rtlCol="0">
                <a:sp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en-ZA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2014</a:t>
                </a:r>
              </a:p>
            </p:txBody>
          </p:sp>
        </p:grp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D9E48452-4BA1-7E41-858B-579FA08DD664}"/>
              </a:ext>
            </a:extLst>
          </p:cNvPr>
          <p:cNvGrpSpPr/>
          <p:nvPr/>
        </p:nvGrpSpPr>
        <p:grpSpPr>
          <a:xfrm>
            <a:off x="763270" y="3435063"/>
            <a:ext cx="11020743" cy="445431"/>
            <a:chOff x="763270" y="3435063"/>
            <a:chExt cx="11020743" cy="445431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CB549CB8-3724-864D-96BA-FD4CD9C9BF51}"/>
                </a:ext>
              </a:extLst>
            </p:cNvPr>
            <p:cNvGrpSpPr/>
            <p:nvPr/>
          </p:nvGrpSpPr>
          <p:grpSpPr>
            <a:xfrm>
              <a:off x="763270" y="3435063"/>
              <a:ext cx="1116013" cy="445431"/>
              <a:chOff x="4403725" y="2647405"/>
              <a:chExt cx="1116013" cy="445431"/>
            </a:xfrm>
          </p:grpSpPr>
          <p:sp>
            <p:nvSpPr>
              <p:cNvPr id="19" name="Rectangle: Rounded Corners 9">
                <a:extLst>
                  <a:ext uri="{FF2B5EF4-FFF2-40B4-BE49-F238E27FC236}">
                    <a16:creationId xmlns:a16="http://schemas.microsoft.com/office/drawing/2014/main" id="{0C83C76F-AC35-AA4D-A853-7601ED79F55B}"/>
                  </a:ext>
                </a:extLst>
              </p:cNvPr>
              <p:cNvSpPr/>
              <p:nvPr/>
            </p:nvSpPr>
            <p:spPr>
              <a:xfrm>
                <a:off x="4403725" y="2647674"/>
                <a:ext cx="1116013" cy="445162"/>
              </a:xfrm>
              <a:prstGeom prst="roundRect">
                <a:avLst>
                  <a:gd name="adj" fmla="val 50000"/>
                </a:avLst>
              </a:prstGeom>
              <a:solidFill>
                <a:srgbClr val="E3DCC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46800" tIns="0" rIns="46800" bIns="46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  <a:sym typeface="+mn-lt"/>
                </a:endParaRPr>
              </a:p>
            </p:txBody>
          </p:sp>
          <p:sp>
            <p:nvSpPr>
              <p:cNvPr id="20" name="Content Placeholder 2">
                <a:extLst>
                  <a:ext uri="{FF2B5EF4-FFF2-40B4-BE49-F238E27FC236}">
                    <a16:creationId xmlns:a16="http://schemas.microsoft.com/office/drawing/2014/main" id="{7D797010-6000-C940-AEE6-1ED62502834B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403725" y="2647405"/>
                <a:ext cx="1116013" cy="424150"/>
              </a:xfrm>
              <a:prstGeom prst="rect">
                <a:avLst/>
              </a:prstGeom>
            </p:spPr>
            <p:txBody>
              <a:bodyPr vert="horz" wrap="square" lIns="54000" tIns="36000" rIns="54000" bIns="0" rtlCol="0">
                <a:sp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en-ZA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2019</a:t>
                </a:r>
              </a:p>
            </p:txBody>
          </p:sp>
        </p:grp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CF8C3A0C-2CFB-5247-8816-23323958DFFA}"/>
                </a:ext>
              </a:extLst>
            </p:cNvPr>
            <p:cNvSpPr txBox="1"/>
            <p:nvPr/>
          </p:nvSpPr>
          <p:spPr>
            <a:xfrm>
              <a:off x="2234566" y="3473112"/>
              <a:ext cx="9549447" cy="369332"/>
            </a:xfrm>
            <a:prstGeom prst="rect">
              <a:avLst/>
            </a:prstGeom>
            <a:noFill/>
          </p:spPr>
          <p:txBody>
            <a:bodyPr wrap="square" lIns="108000" tIns="0" rIns="0" bIns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ZA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NT pilot study commissioned exploring feasibility of ‘spatialised’ tax data</a:t>
              </a: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43951942-E059-8D46-BC97-2586F6B68497}"/>
              </a:ext>
            </a:extLst>
          </p:cNvPr>
          <p:cNvGrpSpPr/>
          <p:nvPr/>
        </p:nvGrpSpPr>
        <p:grpSpPr>
          <a:xfrm>
            <a:off x="763270" y="4076461"/>
            <a:ext cx="11020742" cy="738664"/>
            <a:chOff x="763270" y="4076461"/>
            <a:chExt cx="11020742" cy="738664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491BE4B8-B96B-7B45-8699-ED94B42C6C1E}"/>
                </a:ext>
              </a:extLst>
            </p:cNvPr>
            <p:cNvGrpSpPr/>
            <p:nvPr/>
          </p:nvGrpSpPr>
          <p:grpSpPr>
            <a:xfrm>
              <a:off x="763270" y="4223078"/>
              <a:ext cx="1116013" cy="445431"/>
              <a:chOff x="4403725" y="2647405"/>
              <a:chExt cx="1116013" cy="445431"/>
            </a:xfrm>
          </p:grpSpPr>
          <p:sp>
            <p:nvSpPr>
              <p:cNvPr id="24" name="Rectangle: Rounded Corners 9">
                <a:extLst>
                  <a:ext uri="{FF2B5EF4-FFF2-40B4-BE49-F238E27FC236}">
                    <a16:creationId xmlns:a16="http://schemas.microsoft.com/office/drawing/2014/main" id="{6640790A-328C-294D-8A4E-B15641277C41}"/>
                  </a:ext>
                </a:extLst>
              </p:cNvPr>
              <p:cNvSpPr/>
              <p:nvPr/>
            </p:nvSpPr>
            <p:spPr>
              <a:xfrm>
                <a:off x="4403725" y="2647674"/>
                <a:ext cx="1116013" cy="445162"/>
              </a:xfrm>
              <a:prstGeom prst="roundRect">
                <a:avLst>
                  <a:gd name="adj" fmla="val 50000"/>
                </a:avLst>
              </a:prstGeom>
              <a:solidFill>
                <a:srgbClr val="E3DCC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46800" tIns="0" rIns="46800" bIns="46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  <a:sym typeface="+mn-lt"/>
                </a:endParaRPr>
              </a:p>
            </p:txBody>
          </p:sp>
          <p:sp>
            <p:nvSpPr>
              <p:cNvPr id="25" name="Content Placeholder 2">
                <a:extLst>
                  <a:ext uri="{FF2B5EF4-FFF2-40B4-BE49-F238E27FC236}">
                    <a16:creationId xmlns:a16="http://schemas.microsoft.com/office/drawing/2014/main" id="{8BDB5E4F-27A5-EA45-A103-C943891E186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403725" y="2647405"/>
                <a:ext cx="1116013" cy="424150"/>
              </a:xfrm>
              <a:prstGeom prst="rect">
                <a:avLst/>
              </a:prstGeom>
            </p:spPr>
            <p:txBody>
              <a:bodyPr vert="horz" wrap="square" lIns="54000" tIns="36000" rIns="54000" bIns="0" rtlCol="0">
                <a:sp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en-ZA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2020</a:t>
                </a:r>
              </a:p>
            </p:txBody>
          </p:sp>
        </p:grp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553D88FF-DAA0-F744-8915-934E6049FA13}"/>
                </a:ext>
              </a:extLst>
            </p:cNvPr>
            <p:cNvSpPr txBox="1"/>
            <p:nvPr/>
          </p:nvSpPr>
          <p:spPr>
            <a:xfrm>
              <a:off x="2234566" y="4076461"/>
              <a:ext cx="9549446" cy="738664"/>
            </a:xfrm>
            <a:prstGeom prst="rect">
              <a:avLst/>
            </a:prstGeom>
            <a:noFill/>
          </p:spPr>
          <p:txBody>
            <a:bodyPr wrap="square" lIns="108000" tIns="0" rIns="0" bIns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ZA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Spatial Economic Activity Data Strategy (SEADS) – Economic Census not feasible, need for a longer-term capability within the State</a:t>
              </a: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0FA6A0E2-55DF-3242-8B58-CEAF79023B12}"/>
              </a:ext>
            </a:extLst>
          </p:cNvPr>
          <p:cNvGrpSpPr/>
          <p:nvPr/>
        </p:nvGrpSpPr>
        <p:grpSpPr>
          <a:xfrm>
            <a:off x="407988" y="4935107"/>
            <a:ext cx="11376024" cy="738664"/>
            <a:chOff x="407988" y="4935107"/>
            <a:chExt cx="11376024" cy="738664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AA1A29FF-96FE-0346-822C-32A4FDC99B70}"/>
                </a:ext>
              </a:extLst>
            </p:cNvPr>
            <p:cNvGrpSpPr/>
            <p:nvPr/>
          </p:nvGrpSpPr>
          <p:grpSpPr>
            <a:xfrm>
              <a:off x="407988" y="5081858"/>
              <a:ext cx="1826577" cy="445162"/>
              <a:chOff x="550863" y="1679568"/>
              <a:chExt cx="1826577" cy="445162"/>
            </a:xfrm>
          </p:grpSpPr>
          <p:sp>
            <p:nvSpPr>
              <p:cNvPr id="34" name="Rectangle: Rounded Corners 9">
                <a:extLst>
                  <a:ext uri="{FF2B5EF4-FFF2-40B4-BE49-F238E27FC236}">
                    <a16:creationId xmlns:a16="http://schemas.microsoft.com/office/drawing/2014/main" id="{E61B9502-5831-DE4E-B4A6-C463EFC2EE64}"/>
                  </a:ext>
                </a:extLst>
              </p:cNvPr>
              <p:cNvSpPr/>
              <p:nvPr/>
            </p:nvSpPr>
            <p:spPr>
              <a:xfrm>
                <a:off x="550863" y="1679568"/>
                <a:ext cx="1826577" cy="445162"/>
              </a:xfrm>
              <a:prstGeom prst="roundRect">
                <a:avLst>
                  <a:gd name="adj" fmla="val 50000"/>
                </a:avLst>
              </a:prstGeom>
              <a:solidFill>
                <a:srgbClr val="E3DCC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46800" tIns="0" rIns="46800" bIns="46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  <a:sym typeface="+mn-lt"/>
                </a:endParaRPr>
              </a:p>
            </p:txBody>
          </p:sp>
          <p:sp>
            <p:nvSpPr>
              <p:cNvPr id="35" name="Content Placeholder 2">
                <a:extLst>
                  <a:ext uri="{FF2B5EF4-FFF2-40B4-BE49-F238E27FC236}">
                    <a16:creationId xmlns:a16="http://schemas.microsoft.com/office/drawing/2014/main" id="{0F86A96E-20F6-0748-B56F-1E046403632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50863" y="1690074"/>
                <a:ext cx="1826577" cy="424150"/>
              </a:xfrm>
              <a:prstGeom prst="rect">
                <a:avLst/>
              </a:prstGeom>
            </p:spPr>
            <p:txBody>
              <a:bodyPr vert="horz" wrap="square" lIns="54000" tIns="36000" rIns="54000" bIns="0" rtlCol="0">
                <a:sp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en-ZA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May 2021</a:t>
                </a:r>
              </a:p>
            </p:txBody>
          </p:sp>
        </p:grp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B1C341D2-F820-A340-BCB5-AD3B9732DCA8}"/>
                </a:ext>
              </a:extLst>
            </p:cNvPr>
            <p:cNvSpPr txBox="1"/>
            <p:nvPr/>
          </p:nvSpPr>
          <p:spPr>
            <a:xfrm>
              <a:off x="2234565" y="4935107"/>
              <a:ext cx="9549447" cy="738664"/>
            </a:xfrm>
            <a:prstGeom prst="rect">
              <a:avLst/>
            </a:prstGeom>
            <a:noFill/>
          </p:spPr>
          <p:txBody>
            <a:bodyPr wrap="square" lIns="108000" tIns="0" rIns="0" bIns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ZA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NT Metro Spatialised Economic Data Reports – demonstrated value of spatial tax mining</a:t>
              </a: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7BD1AE55-787C-8E40-94F7-406F743505DC}"/>
              </a:ext>
            </a:extLst>
          </p:cNvPr>
          <p:cNvGrpSpPr/>
          <p:nvPr/>
        </p:nvGrpSpPr>
        <p:grpSpPr>
          <a:xfrm>
            <a:off x="407988" y="5869872"/>
            <a:ext cx="11376025" cy="445162"/>
            <a:chOff x="407988" y="5820522"/>
            <a:chExt cx="11376025" cy="445162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46B6915A-290B-B943-9E62-3B93B0A5BC1F}"/>
                </a:ext>
              </a:extLst>
            </p:cNvPr>
            <p:cNvGrpSpPr/>
            <p:nvPr/>
          </p:nvGrpSpPr>
          <p:grpSpPr>
            <a:xfrm>
              <a:off x="407988" y="5820522"/>
              <a:ext cx="1826577" cy="445162"/>
              <a:chOff x="550863" y="1679568"/>
              <a:chExt cx="1826577" cy="445162"/>
            </a:xfrm>
          </p:grpSpPr>
          <p:sp>
            <p:nvSpPr>
              <p:cNvPr id="40" name="Rectangle: Rounded Corners 9">
                <a:extLst>
                  <a:ext uri="{FF2B5EF4-FFF2-40B4-BE49-F238E27FC236}">
                    <a16:creationId xmlns:a16="http://schemas.microsoft.com/office/drawing/2014/main" id="{9894325A-C13D-9744-AC13-CDC7121FCA4B}"/>
                  </a:ext>
                </a:extLst>
              </p:cNvPr>
              <p:cNvSpPr/>
              <p:nvPr/>
            </p:nvSpPr>
            <p:spPr>
              <a:xfrm>
                <a:off x="550863" y="1679568"/>
                <a:ext cx="1826577" cy="445162"/>
              </a:xfrm>
              <a:prstGeom prst="roundRect">
                <a:avLst>
                  <a:gd name="adj" fmla="val 50000"/>
                </a:avLst>
              </a:prstGeom>
              <a:solidFill>
                <a:srgbClr val="E3DCC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46800" tIns="0" rIns="46800" bIns="46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  <a:sym typeface="+mn-lt"/>
                </a:endParaRPr>
              </a:p>
            </p:txBody>
          </p:sp>
          <p:sp>
            <p:nvSpPr>
              <p:cNvPr id="41" name="Content Placeholder 2">
                <a:extLst>
                  <a:ext uri="{FF2B5EF4-FFF2-40B4-BE49-F238E27FC236}">
                    <a16:creationId xmlns:a16="http://schemas.microsoft.com/office/drawing/2014/main" id="{E3E5CE09-2419-7448-85CF-C8B80842A78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50863" y="1690074"/>
                <a:ext cx="1826577" cy="424150"/>
              </a:xfrm>
              <a:prstGeom prst="rect">
                <a:avLst/>
              </a:prstGeom>
            </p:spPr>
            <p:txBody>
              <a:bodyPr vert="horz" wrap="square" lIns="54000" tIns="36000" rIns="54000" bIns="0" rtlCol="0">
                <a:sp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en-ZA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July 2021</a:t>
                </a:r>
              </a:p>
            </p:txBody>
          </p:sp>
        </p:grp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53937AD9-D820-4F4A-B19E-0CD36243963B}"/>
                </a:ext>
              </a:extLst>
            </p:cNvPr>
            <p:cNvSpPr txBox="1"/>
            <p:nvPr/>
          </p:nvSpPr>
          <p:spPr>
            <a:xfrm>
              <a:off x="2234565" y="5859011"/>
              <a:ext cx="9549448" cy="369332"/>
            </a:xfrm>
            <a:prstGeom prst="rect">
              <a:avLst/>
            </a:prstGeom>
            <a:noFill/>
          </p:spPr>
          <p:txBody>
            <a:bodyPr wrap="square" lIns="108000" tIns="0" rIns="0" bIns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2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ZA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HSRC/NT formal partnership: build sustainable public capability</a:t>
              </a:r>
            </a:p>
          </p:txBody>
        </p:sp>
      </p:grp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1E17C81F-BB18-54DF-91F6-8E7BF41BFF8C}"/>
              </a:ext>
            </a:extLst>
          </p:cNvPr>
          <p:cNvSpPr txBox="1">
            <a:spLocks/>
          </p:cNvSpPr>
          <p:nvPr/>
        </p:nvSpPr>
        <p:spPr>
          <a:xfrm>
            <a:off x="153670" y="395287"/>
            <a:ext cx="1219200" cy="990599"/>
          </a:xfrm>
          <a:prstGeom prst="rect">
            <a:avLst/>
          </a:prstGeom>
        </p:spPr>
        <p:txBody>
          <a:bodyPr lIns="0" tIns="0" rIns="0" bIns="0"/>
          <a:lstStyle>
            <a:lvl1pPr marL="0" algn="ctr" eaLnBrk="1" hangingPunct="1">
              <a:defRPr sz="60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eaLnBrk="1" hangingPunct="1">
              <a:defRPr sz="2200">
                <a:latin typeface="+mn-lt"/>
                <a:ea typeface="+mn-ea"/>
                <a:cs typeface="+mn-cs"/>
              </a:defRPr>
            </a:lvl2pPr>
            <a:lvl3pPr marL="914400" eaLnBrk="1" hangingPunct="1">
              <a:defRPr sz="2200">
                <a:latin typeface="+mn-lt"/>
                <a:ea typeface="+mn-ea"/>
                <a:cs typeface="+mn-cs"/>
              </a:defRPr>
            </a:lvl3pPr>
            <a:lvl4pPr marL="1371600" eaLnBrk="1" hangingPunct="1">
              <a:defRPr sz="2200">
                <a:latin typeface="+mn-lt"/>
                <a:ea typeface="+mn-ea"/>
                <a:cs typeface="+mn-cs"/>
              </a:defRPr>
            </a:lvl4pPr>
            <a:lvl5pPr marL="1828800" eaLnBrk="1" hangingPunct="1">
              <a:defRPr sz="2200">
                <a:latin typeface="+mn-lt"/>
                <a:ea typeface="+mn-ea"/>
                <a:cs typeface="+mn-cs"/>
              </a:defRPr>
            </a:lvl5pPr>
            <a:lvl6pPr marL="2286000" eaLnBrk="1" hangingPunct="1">
              <a:defRPr>
                <a:latin typeface="+mn-lt"/>
                <a:ea typeface="+mn-ea"/>
                <a:cs typeface="+mn-cs"/>
              </a:defRPr>
            </a:lvl6pPr>
            <a:lvl7pPr marL="2743200" eaLnBrk="1" hangingPunct="1">
              <a:defRPr>
                <a:latin typeface="+mn-lt"/>
                <a:ea typeface="+mn-ea"/>
                <a:cs typeface="+mn-cs"/>
              </a:defRPr>
            </a:lvl7pPr>
            <a:lvl8pPr marL="3200400" eaLnBrk="1" hangingPunct="1">
              <a:defRPr>
                <a:latin typeface="+mn-lt"/>
                <a:ea typeface="+mn-ea"/>
                <a:cs typeface="+mn-cs"/>
              </a:defRPr>
            </a:lvl8pPr>
            <a:lvl9pPr marL="3657600" eaLnBrk="1" hangingPunct="1">
              <a:defRPr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</a:t>
            </a:r>
          </a:p>
        </p:txBody>
      </p:sp>
    </p:spTree>
    <p:extLst>
      <p:ext uri="{BB962C8B-B14F-4D97-AF65-F5344CB8AC3E}">
        <p14:creationId xmlns:p14="http://schemas.microsoft.com/office/powerpoint/2010/main" val="5496915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>
            <a:extLst>
              <a:ext uri="{FF2B5EF4-FFF2-40B4-BE49-F238E27FC236}">
                <a16:creationId xmlns:a16="http://schemas.microsoft.com/office/drawing/2014/main" id="{3493CA07-ACFD-A043-A069-092308AD70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6975" y="596900"/>
            <a:ext cx="76200" cy="5715000"/>
          </a:xfrm>
          <a:prstGeom prst="rect">
            <a:avLst/>
          </a:prstGeom>
        </p:spPr>
      </p:pic>
      <p:pic>
        <p:nvPicPr>
          <p:cNvPr id="87" name="Picture 86">
            <a:extLst>
              <a:ext uri="{FF2B5EF4-FFF2-40B4-BE49-F238E27FC236}">
                <a16:creationId xmlns:a16="http://schemas.microsoft.com/office/drawing/2014/main" id="{EA5E475E-7AF4-CE4F-B22C-7D3C8B2017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4575" y="507866"/>
            <a:ext cx="381000" cy="6261100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156E75A-C601-8A47-95B6-26D3C3003A2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 rot="5400000">
            <a:off x="8965140" y="3438472"/>
            <a:ext cx="5408644" cy="693811"/>
          </a:xfrm>
        </p:spPr>
        <p:txBody>
          <a:bodyPr/>
          <a:lstStyle/>
          <a:p>
            <a:r>
              <a:rPr lang="en-ZA" dirty="0">
                <a:effectLst/>
              </a:rPr>
              <a:t>Timeline: Important milestones</a:t>
            </a:r>
            <a:endParaRPr lang="en-US" dirty="0"/>
          </a:p>
        </p:txBody>
      </p:sp>
      <p:grpSp>
        <p:nvGrpSpPr>
          <p:cNvPr id="77" name="Group 76">
            <a:extLst>
              <a:ext uri="{FF2B5EF4-FFF2-40B4-BE49-F238E27FC236}">
                <a16:creationId xmlns:a16="http://schemas.microsoft.com/office/drawing/2014/main" id="{A390CD3C-1736-1840-8211-E1704C169BC5}"/>
              </a:ext>
            </a:extLst>
          </p:cNvPr>
          <p:cNvGrpSpPr/>
          <p:nvPr/>
        </p:nvGrpSpPr>
        <p:grpSpPr>
          <a:xfrm>
            <a:off x="407988" y="292303"/>
            <a:ext cx="10914568" cy="738664"/>
            <a:chOff x="407988" y="211077"/>
            <a:chExt cx="10914568" cy="738664"/>
          </a:xfrm>
        </p:grpSpPr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420F1C35-CAA8-3A48-A69D-18594BD2D775}"/>
                </a:ext>
              </a:extLst>
            </p:cNvPr>
            <p:cNvGrpSpPr/>
            <p:nvPr/>
          </p:nvGrpSpPr>
          <p:grpSpPr>
            <a:xfrm>
              <a:off x="407988" y="368300"/>
              <a:ext cx="1826577" cy="445162"/>
              <a:chOff x="550863" y="1679568"/>
              <a:chExt cx="1826577" cy="445162"/>
            </a:xfrm>
          </p:grpSpPr>
          <p:sp>
            <p:nvSpPr>
              <p:cNvPr id="45" name="Rectangle: Rounded Corners 9">
                <a:extLst>
                  <a:ext uri="{FF2B5EF4-FFF2-40B4-BE49-F238E27FC236}">
                    <a16:creationId xmlns:a16="http://schemas.microsoft.com/office/drawing/2014/main" id="{79A66C87-CA24-064C-95BB-E8D113BA851C}"/>
                  </a:ext>
                </a:extLst>
              </p:cNvPr>
              <p:cNvSpPr/>
              <p:nvPr/>
            </p:nvSpPr>
            <p:spPr>
              <a:xfrm>
                <a:off x="550863" y="1679568"/>
                <a:ext cx="1826577" cy="445162"/>
              </a:xfrm>
              <a:prstGeom prst="roundRect">
                <a:avLst>
                  <a:gd name="adj" fmla="val 50000"/>
                </a:avLst>
              </a:prstGeom>
              <a:solidFill>
                <a:srgbClr val="D8CFC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46800" tIns="0" rIns="46800" bIns="46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  <a:sym typeface="+mn-lt"/>
                </a:endParaRPr>
              </a:p>
            </p:txBody>
          </p:sp>
          <p:sp>
            <p:nvSpPr>
              <p:cNvPr id="46" name="Content Placeholder 2">
                <a:extLst>
                  <a:ext uri="{FF2B5EF4-FFF2-40B4-BE49-F238E27FC236}">
                    <a16:creationId xmlns:a16="http://schemas.microsoft.com/office/drawing/2014/main" id="{03FBBAEA-441D-E549-83FF-A129FDA540F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50863" y="1690074"/>
                <a:ext cx="1826577" cy="424150"/>
              </a:xfrm>
              <a:prstGeom prst="rect">
                <a:avLst/>
              </a:prstGeom>
            </p:spPr>
            <p:txBody>
              <a:bodyPr vert="horz" wrap="square" lIns="54000" tIns="36000" rIns="54000" bIns="0" rtlCol="0">
                <a:sp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en-ZA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Nov 2021</a:t>
                </a:r>
              </a:p>
            </p:txBody>
          </p:sp>
        </p:grp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7DD5A655-56C6-354E-A758-1518A041CF04}"/>
                </a:ext>
              </a:extLst>
            </p:cNvPr>
            <p:cNvSpPr txBox="1"/>
            <p:nvPr/>
          </p:nvSpPr>
          <p:spPr>
            <a:xfrm>
              <a:off x="2234563" y="211077"/>
              <a:ext cx="9087993" cy="738664"/>
            </a:xfrm>
            <a:prstGeom prst="rect">
              <a:avLst/>
            </a:prstGeom>
            <a:noFill/>
          </p:spPr>
          <p:txBody>
            <a:bodyPr wrap="square" lIns="108000" tIns="0" rIns="0" bIns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2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ZA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Internal spatial tax database released to metros – clear application, </a:t>
              </a:r>
              <a:br>
                <a:rPr kumimoji="0" lang="en-ZA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</a:br>
              <a:r>
                <a:rPr kumimoji="0" lang="en-ZA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but uneven uptake</a:t>
              </a:r>
            </a:p>
          </p:txBody>
        </p:sp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id="{8718C4B5-2C88-3744-ABAE-CEEDC2BD4F80}"/>
              </a:ext>
            </a:extLst>
          </p:cNvPr>
          <p:cNvGrpSpPr/>
          <p:nvPr/>
        </p:nvGrpSpPr>
        <p:grpSpPr>
          <a:xfrm>
            <a:off x="407988" y="1313979"/>
            <a:ext cx="10914568" cy="445162"/>
            <a:chOff x="407988" y="1791518"/>
            <a:chExt cx="10914568" cy="445162"/>
          </a:xfrm>
        </p:grpSpPr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239EECAC-BEC2-C34F-8277-DE4746FB571C}"/>
                </a:ext>
              </a:extLst>
            </p:cNvPr>
            <p:cNvGrpSpPr/>
            <p:nvPr/>
          </p:nvGrpSpPr>
          <p:grpSpPr>
            <a:xfrm>
              <a:off x="407988" y="1791518"/>
              <a:ext cx="1826577" cy="445162"/>
              <a:chOff x="550863" y="1679568"/>
              <a:chExt cx="1826577" cy="445162"/>
            </a:xfrm>
          </p:grpSpPr>
          <p:sp>
            <p:nvSpPr>
              <p:cNvPr id="50" name="Rectangle: Rounded Corners 9">
                <a:extLst>
                  <a:ext uri="{FF2B5EF4-FFF2-40B4-BE49-F238E27FC236}">
                    <a16:creationId xmlns:a16="http://schemas.microsoft.com/office/drawing/2014/main" id="{4FCD5B9A-9366-A74D-B126-BA42D96CEC1D}"/>
                  </a:ext>
                </a:extLst>
              </p:cNvPr>
              <p:cNvSpPr/>
              <p:nvPr/>
            </p:nvSpPr>
            <p:spPr>
              <a:xfrm>
                <a:off x="550863" y="1679568"/>
                <a:ext cx="1826577" cy="445162"/>
              </a:xfrm>
              <a:prstGeom prst="roundRect">
                <a:avLst>
                  <a:gd name="adj" fmla="val 50000"/>
                </a:avLst>
              </a:prstGeom>
              <a:solidFill>
                <a:srgbClr val="D8CFC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46800" tIns="0" rIns="46800" bIns="46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  <a:sym typeface="+mn-lt"/>
                </a:endParaRPr>
              </a:p>
            </p:txBody>
          </p:sp>
          <p:sp>
            <p:nvSpPr>
              <p:cNvPr id="51" name="Content Placeholder 2">
                <a:extLst>
                  <a:ext uri="{FF2B5EF4-FFF2-40B4-BE49-F238E27FC236}">
                    <a16:creationId xmlns:a16="http://schemas.microsoft.com/office/drawing/2014/main" id="{3086B39A-A677-B14C-BC2D-7B1B81AE87A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50863" y="1690074"/>
                <a:ext cx="1826577" cy="424150"/>
              </a:xfrm>
              <a:prstGeom prst="rect">
                <a:avLst/>
              </a:prstGeom>
            </p:spPr>
            <p:txBody>
              <a:bodyPr vert="horz" wrap="square" lIns="54000" tIns="36000" rIns="54000" bIns="0" rtlCol="0">
                <a:sp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en-ZA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May 2022</a:t>
                </a:r>
              </a:p>
            </p:txBody>
          </p:sp>
        </p:grp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6F62295D-C584-4E42-B5FB-D553AEBBCD44}"/>
                </a:ext>
              </a:extLst>
            </p:cNvPr>
            <p:cNvSpPr txBox="1"/>
            <p:nvPr/>
          </p:nvSpPr>
          <p:spPr>
            <a:xfrm>
              <a:off x="2234563" y="1826004"/>
              <a:ext cx="9087993" cy="369332"/>
            </a:xfrm>
            <a:prstGeom prst="rect">
              <a:avLst/>
            </a:prstGeom>
            <a:noFill/>
          </p:spPr>
          <p:txBody>
            <a:bodyPr wrap="square" lIns="108000" tIns="0" rIns="0" bIns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2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ZA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Open access agreement – anonymised spatial tax panels freely available</a:t>
              </a:r>
            </a:p>
          </p:txBody>
        </p:sp>
      </p:grpSp>
      <p:grpSp>
        <p:nvGrpSpPr>
          <p:cNvPr id="79" name="Group 78">
            <a:extLst>
              <a:ext uri="{FF2B5EF4-FFF2-40B4-BE49-F238E27FC236}">
                <a16:creationId xmlns:a16="http://schemas.microsoft.com/office/drawing/2014/main" id="{5448C3BD-FB59-E745-A08B-D80011FB0A1E}"/>
              </a:ext>
            </a:extLst>
          </p:cNvPr>
          <p:cNvGrpSpPr/>
          <p:nvPr/>
        </p:nvGrpSpPr>
        <p:grpSpPr>
          <a:xfrm>
            <a:off x="407986" y="2042153"/>
            <a:ext cx="10914568" cy="738664"/>
            <a:chOff x="407986" y="2708381"/>
            <a:chExt cx="10914568" cy="738664"/>
          </a:xfrm>
        </p:grpSpPr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8925A6FE-137B-E241-9501-DF5184E04085}"/>
                </a:ext>
              </a:extLst>
            </p:cNvPr>
            <p:cNvGrpSpPr/>
            <p:nvPr/>
          </p:nvGrpSpPr>
          <p:grpSpPr>
            <a:xfrm>
              <a:off x="407986" y="2845403"/>
              <a:ext cx="1826577" cy="445162"/>
              <a:chOff x="550863" y="1679568"/>
              <a:chExt cx="1826577" cy="445162"/>
            </a:xfrm>
          </p:grpSpPr>
          <p:sp>
            <p:nvSpPr>
              <p:cNvPr id="55" name="Rectangle: Rounded Corners 9">
                <a:extLst>
                  <a:ext uri="{FF2B5EF4-FFF2-40B4-BE49-F238E27FC236}">
                    <a16:creationId xmlns:a16="http://schemas.microsoft.com/office/drawing/2014/main" id="{06BAF57B-702D-9245-B49F-D1AA4230B943}"/>
                  </a:ext>
                </a:extLst>
              </p:cNvPr>
              <p:cNvSpPr/>
              <p:nvPr/>
            </p:nvSpPr>
            <p:spPr>
              <a:xfrm>
                <a:off x="550863" y="1679568"/>
                <a:ext cx="1826577" cy="445162"/>
              </a:xfrm>
              <a:prstGeom prst="roundRect">
                <a:avLst>
                  <a:gd name="adj" fmla="val 50000"/>
                </a:avLst>
              </a:prstGeom>
              <a:solidFill>
                <a:srgbClr val="D8CFC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46800" tIns="0" rIns="46800" bIns="46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  <a:sym typeface="+mn-lt"/>
                </a:endParaRPr>
              </a:p>
            </p:txBody>
          </p:sp>
          <p:sp>
            <p:nvSpPr>
              <p:cNvPr id="56" name="Content Placeholder 2">
                <a:extLst>
                  <a:ext uri="{FF2B5EF4-FFF2-40B4-BE49-F238E27FC236}">
                    <a16:creationId xmlns:a16="http://schemas.microsoft.com/office/drawing/2014/main" id="{1ED9C7EC-23C4-1F46-AE09-1C4A7807176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50863" y="1690074"/>
                <a:ext cx="1826577" cy="424150"/>
              </a:xfrm>
              <a:prstGeom prst="rect">
                <a:avLst/>
              </a:prstGeom>
            </p:spPr>
            <p:txBody>
              <a:bodyPr vert="horz" wrap="square" lIns="54000" tIns="36000" rIns="54000" bIns="0" rtlCol="0">
                <a:sp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en-ZA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June 2022</a:t>
                </a:r>
              </a:p>
            </p:txBody>
          </p:sp>
        </p:grp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ABF89493-5474-5642-9971-B1B50215E3C0}"/>
                </a:ext>
              </a:extLst>
            </p:cNvPr>
            <p:cNvSpPr txBox="1"/>
            <p:nvPr/>
          </p:nvSpPr>
          <p:spPr>
            <a:xfrm>
              <a:off x="2234563" y="2708381"/>
              <a:ext cx="9087991" cy="738664"/>
            </a:xfrm>
            <a:prstGeom prst="rect">
              <a:avLst/>
            </a:prstGeom>
            <a:noFill/>
          </p:spPr>
          <p:txBody>
            <a:bodyPr wrap="square" lIns="108000" tIns="0" rIns="0" bIns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2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ZA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Scoping of SARS 'Integrated Business Register’ (IBR) – geo-coding, </a:t>
              </a:r>
              <a:br>
                <a:rPr kumimoji="0" lang="en-ZA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</a:br>
              <a:r>
                <a:rPr kumimoji="0" lang="en-ZA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real-time feeds, new administrative sources</a:t>
              </a:r>
            </a:p>
          </p:txBody>
        </p:sp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id="{81FD6E51-3B75-5042-A21C-2933412FADD1}"/>
              </a:ext>
            </a:extLst>
          </p:cNvPr>
          <p:cNvGrpSpPr/>
          <p:nvPr/>
        </p:nvGrpSpPr>
        <p:grpSpPr>
          <a:xfrm>
            <a:off x="407986" y="3063829"/>
            <a:ext cx="10914568" cy="738664"/>
            <a:chOff x="407986" y="4012717"/>
            <a:chExt cx="10914568" cy="738664"/>
          </a:xfrm>
        </p:grpSpPr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CDEA23F5-6CA8-EE41-9AD5-2D0E87B03E3C}"/>
                </a:ext>
              </a:extLst>
            </p:cNvPr>
            <p:cNvGrpSpPr/>
            <p:nvPr/>
          </p:nvGrpSpPr>
          <p:grpSpPr>
            <a:xfrm>
              <a:off x="407986" y="4142142"/>
              <a:ext cx="1826577" cy="445162"/>
              <a:chOff x="550863" y="1679568"/>
              <a:chExt cx="1826577" cy="445162"/>
            </a:xfrm>
          </p:grpSpPr>
          <p:sp>
            <p:nvSpPr>
              <p:cNvPr id="60" name="Rectangle: Rounded Corners 9">
                <a:extLst>
                  <a:ext uri="{FF2B5EF4-FFF2-40B4-BE49-F238E27FC236}">
                    <a16:creationId xmlns:a16="http://schemas.microsoft.com/office/drawing/2014/main" id="{40248378-BC39-8A48-A6B2-54C9E0DCBCB7}"/>
                  </a:ext>
                </a:extLst>
              </p:cNvPr>
              <p:cNvSpPr/>
              <p:nvPr/>
            </p:nvSpPr>
            <p:spPr>
              <a:xfrm>
                <a:off x="550863" y="1679568"/>
                <a:ext cx="1826577" cy="445162"/>
              </a:xfrm>
              <a:prstGeom prst="roundRect">
                <a:avLst>
                  <a:gd name="adj" fmla="val 50000"/>
                </a:avLst>
              </a:prstGeom>
              <a:solidFill>
                <a:srgbClr val="D8CFC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46800" tIns="0" rIns="46800" bIns="46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  <a:sym typeface="+mn-lt"/>
                </a:endParaRPr>
              </a:p>
            </p:txBody>
          </p:sp>
          <p:sp>
            <p:nvSpPr>
              <p:cNvPr id="61" name="Content Placeholder 2">
                <a:extLst>
                  <a:ext uri="{FF2B5EF4-FFF2-40B4-BE49-F238E27FC236}">
                    <a16:creationId xmlns:a16="http://schemas.microsoft.com/office/drawing/2014/main" id="{CC31FDD2-A5AC-5E4C-A4B7-73DC1CB27C5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50863" y="1690074"/>
                <a:ext cx="1826577" cy="424150"/>
              </a:xfrm>
              <a:prstGeom prst="rect">
                <a:avLst/>
              </a:prstGeom>
            </p:spPr>
            <p:txBody>
              <a:bodyPr vert="horz" wrap="square" lIns="54000" tIns="36000" rIns="54000" bIns="0" rtlCol="0">
                <a:sp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en-ZA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Nov 2022</a:t>
                </a:r>
              </a:p>
            </p:txBody>
          </p:sp>
        </p:grp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D5580126-E444-C549-9BD8-4300516C4F14}"/>
                </a:ext>
              </a:extLst>
            </p:cNvPr>
            <p:cNvSpPr txBox="1"/>
            <p:nvPr/>
          </p:nvSpPr>
          <p:spPr>
            <a:xfrm>
              <a:off x="2234563" y="4012717"/>
              <a:ext cx="9087991" cy="738664"/>
            </a:xfrm>
            <a:prstGeom prst="rect">
              <a:avLst/>
            </a:prstGeom>
            <a:noFill/>
          </p:spPr>
          <p:txBody>
            <a:bodyPr wrap="square" lIns="108000" tIns="0" rIns="0" bIns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2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ZA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Participatory planning workshop: Long-term vision – Metros, </a:t>
              </a:r>
              <a:r>
                <a:rPr kumimoji="0" lang="en-ZA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StatsSA</a:t>
              </a:r>
              <a:r>
                <a:rPr kumimoji="0" lang="en-ZA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, SARS, WIDER, NT, HSRC, private industry, academia</a:t>
              </a:r>
            </a:p>
          </p:txBody>
        </p:sp>
      </p:grpSp>
      <p:grpSp>
        <p:nvGrpSpPr>
          <p:cNvPr id="81" name="Group 80">
            <a:extLst>
              <a:ext uri="{FF2B5EF4-FFF2-40B4-BE49-F238E27FC236}">
                <a16:creationId xmlns:a16="http://schemas.microsoft.com/office/drawing/2014/main" id="{89147029-23E5-0B49-8E11-B9BEE4295BF2}"/>
              </a:ext>
            </a:extLst>
          </p:cNvPr>
          <p:cNvGrpSpPr/>
          <p:nvPr/>
        </p:nvGrpSpPr>
        <p:grpSpPr>
          <a:xfrm>
            <a:off x="407986" y="4085505"/>
            <a:ext cx="11376028" cy="445162"/>
            <a:chOff x="407986" y="5688268"/>
            <a:chExt cx="11376028" cy="445162"/>
          </a:xfrm>
        </p:grpSpPr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C328F9B9-419E-3B41-AE69-4BBA8748338E}"/>
                </a:ext>
              </a:extLst>
            </p:cNvPr>
            <p:cNvGrpSpPr/>
            <p:nvPr/>
          </p:nvGrpSpPr>
          <p:grpSpPr>
            <a:xfrm>
              <a:off x="407986" y="5688268"/>
              <a:ext cx="1826577" cy="445162"/>
              <a:chOff x="550863" y="1679568"/>
              <a:chExt cx="1826577" cy="445162"/>
            </a:xfrm>
          </p:grpSpPr>
          <p:sp>
            <p:nvSpPr>
              <p:cNvPr id="65" name="Rectangle: Rounded Corners 9">
                <a:extLst>
                  <a:ext uri="{FF2B5EF4-FFF2-40B4-BE49-F238E27FC236}">
                    <a16:creationId xmlns:a16="http://schemas.microsoft.com/office/drawing/2014/main" id="{58E43F6D-B7E5-C34A-AF82-593FFAA0B6AC}"/>
                  </a:ext>
                </a:extLst>
              </p:cNvPr>
              <p:cNvSpPr/>
              <p:nvPr/>
            </p:nvSpPr>
            <p:spPr>
              <a:xfrm>
                <a:off x="550863" y="1679568"/>
                <a:ext cx="1826577" cy="445162"/>
              </a:xfrm>
              <a:prstGeom prst="roundRect">
                <a:avLst>
                  <a:gd name="adj" fmla="val 50000"/>
                </a:avLst>
              </a:prstGeom>
              <a:solidFill>
                <a:srgbClr val="D8CFC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46800" tIns="0" rIns="46800" bIns="46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  <a:sym typeface="+mn-lt"/>
                </a:endParaRPr>
              </a:p>
            </p:txBody>
          </p:sp>
          <p:sp>
            <p:nvSpPr>
              <p:cNvPr id="66" name="Content Placeholder 2">
                <a:extLst>
                  <a:ext uri="{FF2B5EF4-FFF2-40B4-BE49-F238E27FC236}">
                    <a16:creationId xmlns:a16="http://schemas.microsoft.com/office/drawing/2014/main" id="{7AFCF45C-00E4-C54D-9176-F807EE7C61F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50863" y="1690074"/>
                <a:ext cx="1826577" cy="424150"/>
              </a:xfrm>
              <a:prstGeom prst="rect">
                <a:avLst/>
              </a:prstGeom>
            </p:spPr>
            <p:txBody>
              <a:bodyPr vert="horz" wrap="square" lIns="54000" tIns="36000" rIns="54000" bIns="0" rtlCol="0">
                <a:sp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en-ZA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Feb 2023</a:t>
                </a:r>
              </a:p>
            </p:txBody>
          </p:sp>
        </p:grp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B3026D32-0D60-EA4E-9F74-02050A227F8F}"/>
                </a:ext>
              </a:extLst>
            </p:cNvPr>
            <p:cNvSpPr txBox="1"/>
            <p:nvPr/>
          </p:nvSpPr>
          <p:spPr>
            <a:xfrm>
              <a:off x="2234564" y="5733284"/>
              <a:ext cx="9549450" cy="369332"/>
            </a:xfrm>
            <a:prstGeom prst="rect">
              <a:avLst/>
            </a:prstGeom>
            <a:noFill/>
          </p:spPr>
          <p:txBody>
            <a:bodyPr wrap="square" lIns="108000" tIns="0" rIns="0" bIns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2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ZA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HSRC/NT Tax Analysis Portal – </a:t>
              </a:r>
              <a:r>
                <a:rPr kumimoji="0" lang="en-ZA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www.spatialtaxdata.org.za</a:t>
              </a:r>
              <a:endParaRPr kumimoji="0" lang="en-ZA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0291E57F-5721-6248-BCCA-F69C85622D38}"/>
              </a:ext>
            </a:extLst>
          </p:cNvPr>
          <p:cNvGrpSpPr/>
          <p:nvPr/>
        </p:nvGrpSpPr>
        <p:grpSpPr>
          <a:xfrm>
            <a:off x="407986" y="4813679"/>
            <a:ext cx="10914568" cy="738664"/>
            <a:chOff x="407986" y="4613124"/>
            <a:chExt cx="10914568" cy="738664"/>
          </a:xfrm>
        </p:grpSpPr>
        <p:grpSp>
          <p:nvGrpSpPr>
            <p:cNvPr id="68" name="Group 67">
              <a:extLst>
                <a:ext uri="{FF2B5EF4-FFF2-40B4-BE49-F238E27FC236}">
                  <a16:creationId xmlns:a16="http://schemas.microsoft.com/office/drawing/2014/main" id="{D0527E56-20E8-6E4F-A8E2-D0AB55CDC715}"/>
                </a:ext>
              </a:extLst>
            </p:cNvPr>
            <p:cNvGrpSpPr/>
            <p:nvPr/>
          </p:nvGrpSpPr>
          <p:grpSpPr>
            <a:xfrm>
              <a:off x="407986" y="4713300"/>
              <a:ext cx="1826577" cy="445162"/>
              <a:chOff x="550863" y="1679568"/>
              <a:chExt cx="1826577" cy="445162"/>
            </a:xfrm>
          </p:grpSpPr>
          <p:sp>
            <p:nvSpPr>
              <p:cNvPr id="70" name="Rectangle: Rounded Corners 9">
                <a:extLst>
                  <a:ext uri="{FF2B5EF4-FFF2-40B4-BE49-F238E27FC236}">
                    <a16:creationId xmlns:a16="http://schemas.microsoft.com/office/drawing/2014/main" id="{F120DCFA-3DDB-0F4A-A23F-C9D65AC27E29}"/>
                  </a:ext>
                </a:extLst>
              </p:cNvPr>
              <p:cNvSpPr/>
              <p:nvPr/>
            </p:nvSpPr>
            <p:spPr>
              <a:xfrm>
                <a:off x="550863" y="1679568"/>
                <a:ext cx="1826577" cy="445162"/>
              </a:xfrm>
              <a:prstGeom prst="roundRect">
                <a:avLst>
                  <a:gd name="adj" fmla="val 50000"/>
                </a:avLst>
              </a:prstGeom>
              <a:solidFill>
                <a:srgbClr val="D8CFC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46800" tIns="0" rIns="46800" bIns="46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  <a:sym typeface="+mn-lt"/>
                </a:endParaRPr>
              </a:p>
            </p:txBody>
          </p:sp>
          <p:sp>
            <p:nvSpPr>
              <p:cNvPr id="71" name="Content Placeholder 2">
                <a:extLst>
                  <a:ext uri="{FF2B5EF4-FFF2-40B4-BE49-F238E27FC236}">
                    <a16:creationId xmlns:a16="http://schemas.microsoft.com/office/drawing/2014/main" id="{65B0AB64-0FF4-8B4E-8B54-6D6B56C6B62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50863" y="1690074"/>
                <a:ext cx="1826577" cy="424150"/>
              </a:xfrm>
              <a:prstGeom prst="rect">
                <a:avLst/>
              </a:prstGeom>
            </p:spPr>
            <p:txBody>
              <a:bodyPr vert="horz" wrap="square" lIns="54000" tIns="36000" rIns="54000" bIns="0" rtlCol="0">
                <a:sp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en-ZA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May 2023</a:t>
                </a:r>
              </a:p>
            </p:txBody>
          </p:sp>
        </p:grp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4177F4A1-9E91-3842-8B6C-C99B51F74894}"/>
                </a:ext>
              </a:extLst>
            </p:cNvPr>
            <p:cNvSpPr txBox="1"/>
            <p:nvPr/>
          </p:nvSpPr>
          <p:spPr>
            <a:xfrm>
              <a:off x="2234563" y="4613124"/>
              <a:ext cx="9087991" cy="738664"/>
            </a:xfrm>
            <a:prstGeom prst="rect">
              <a:avLst/>
            </a:prstGeom>
            <a:noFill/>
          </p:spPr>
          <p:txBody>
            <a:bodyPr wrap="square" lIns="108000" tIns="0" rIns="0" bIns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2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ZA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HSRC/NT/FCDO partnership – consolidate tax panels, extend coverage beyond metros, start to explore new admin sources</a:t>
              </a:r>
            </a:p>
          </p:txBody>
        </p:sp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BE7BFDFD-7ADA-E64C-805A-F09C237A52FA}"/>
              </a:ext>
            </a:extLst>
          </p:cNvPr>
          <p:cNvGrpSpPr/>
          <p:nvPr/>
        </p:nvGrpSpPr>
        <p:grpSpPr>
          <a:xfrm>
            <a:off x="407986" y="5835357"/>
            <a:ext cx="11376028" cy="738664"/>
            <a:chOff x="407986" y="5510533"/>
            <a:chExt cx="11376028" cy="738664"/>
          </a:xfrm>
        </p:grpSpPr>
        <p:grpSp>
          <p:nvGrpSpPr>
            <p:cNvPr id="73" name="Group 72">
              <a:extLst>
                <a:ext uri="{FF2B5EF4-FFF2-40B4-BE49-F238E27FC236}">
                  <a16:creationId xmlns:a16="http://schemas.microsoft.com/office/drawing/2014/main" id="{B526B114-7BBD-5F4A-A3CB-C492404F4B38}"/>
                </a:ext>
              </a:extLst>
            </p:cNvPr>
            <p:cNvGrpSpPr/>
            <p:nvPr/>
          </p:nvGrpSpPr>
          <p:grpSpPr>
            <a:xfrm>
              <a:off x="407986" y="5627071"/>
              <a:ext cx="1826577" cy="445162"/>
              <a:chOff x="550863" y="1679568"/>
              <a:chExt cx="1826577" cy="445162"/>
            </a:xfrm>
          </p:grpSpPr>
          <p:sp>
            <p:nvSpPr>
              <p:cNvPr id="75" name="Rectangle: Rounded Corners 9">
                <a:extLst>
                  <a:ext uri="{FF2B5EF4-FFF2-40B4-BE49-F238E27FC236}">
                    <a16:creationId xmlns:a16="http://schemas.microsoft.com/office/drawing/2014/main" id="{04A10476-2E55-4A42-9C65-3EBAB9965F25}"/>
                  </a:ext>
                </a:extLst>
              </p:cNvPr>
              <p:cNvSpPr/>
              <p:nvPr/>
            </p:nvSpPr>
            <p:spPr>
              <a:xfrm>
                <a:off x="550863" y="1679568"/>
                <a:ext cx="1826577" cy="445162"/>
              </a:xfrm>
              <a:prstGeom prst="roundRect">
                <a:avLst>
                  <a:gd name="adj" fmla="val 50000"/>
                </a:avLst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46800" tIns="0" rIns="46800" bIns="46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  <a:sym typeface="+mn-lt"/>
                </a:endParaRPr>
              </a:p>
            </p:txBody>
          </p:sp>
          <p:sp>
            <p:nvSpPr>
              <p:cNvPr id="76" name="Content Placeholder 2">
                <a:extLst>
                  <a:ext uri="{FF2B5EF4-FFF2-40B4-BE49-F238E27FC236}">
                    <a16:creationId xmlns:a16="http://schemas.microsoft.com/office/drawing/2014/main" id="{18AD9847-B1DA-D24C-9B8E-BD7ECF131DBB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50863" y="1690074"/>
                <a:ext cx="1826577" cy="424150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</p:spPr>
            <p:txBody>
              <a:bodyPr vert="horz" wrap="square" lIns="54000" tIns="36000" rIns="54000" bIns="0" rtlCol="0">
                <a:sp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en-ZA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June 2023</a:t>
                </a:r>
              </a:p>
            </p:txBody>
          </p:sp>
        </p:grp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73A9BB77-83BC-AE49-A624-08ABB14B66EF}"/>
                </a:ext>
              </a:extLst>
            </p:cNvPr>
            <p:cNvSpPr txBox="1"/>
            <p:nvPr/>
          </p:nvSpPr>
          <p:spPr>
            <a:xfrm>
              <a:off x="2234564" y="5510533"/>
              <a:ext cx="9549450" cy="738664"/>
            </a:xfrm>
            <a:prstGeom prst="rect">
              <a:avLst/>
            </a:prstGeom>
            <a:noFill/>
          </p:spPr>
          <p:txBody>
            <a:bodyPr wrap="square" lIns="108000" tIns="0" rIns="0" bIns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2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ZA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Official launch – Cities Economic Outlook 2023; expanded open access </a:t>
              </a:r>
              <a:br>
                <a:rPr kumimoji="0" lang="en-ZA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</a:br>
              <a:r>
                <a:rPr kumimoji="0" lang="en-ZA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tax databases; portal expansions (curated dashboards)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064185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>
            <a:extLst>
              <a:ext uri="{FF2B5EF4-FFF2-40B4-BE49-F238E27FC236}">
                <a16:creationId xmlns:a16="http://schemas.microsoft.com/office/drawing/2014/main" id="{8B92DBF4-022B-FC4E-1FFA-F58F4ACD739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8445"/>
          <a:stretch/>
        </p:blipFill>
        <p:spPr>
          <a:xfrm>
            <a:off x="238305" y="3259430"/>
            <a:ext cx="6212944" cy="1855765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98218F29-35EC-11E7-5CB7-DCC59BF7D30D}"/>
              </a:ext>
            </a:extLst>
          </p:cNvPr>
          <p:cNvGrpSpPr/>
          <p:nvPr/>
        </p:nvGrpSpPr>
        <p:grpSpPr>
          <a:xfrm>
            <a:off x="381000" y="1471718"/>
            <a:ext cx="5466715" cy="324498"/>
            <a:chOff x="381000" y="1600203"/>
            <a:chExt cx="5466715" cy="324498"/>
          </a:xfrm>
        </p:grpSpPr>
        <p:sp>
          <p:nvSpPr>
            <p:cNvPr id="34" name="object 4">
              <a:extLst>
                <a:ext uri="{FF2B5EF4-FFF2-40B4-BE49-F238E27FC236}">
                  <a16:creationId xmlns:a16="http://schemas.microsoft.com/office/drawing/2014/main" id="{E05A7351-02BD-21B6-9FBE-6E82961EA766}"/>
                </a:ext>
              </a:extLst>
            </p:cNvPr>
            <p:cNvSpPr txBox="1"/>
            <p:nvPr/>
          </p:nvSpPr>
          <p:spPr>
            <a:xfrm>
              <a:off x="381000" y="1600203"/>
              <a:ext cx="1600200" cy="324498"/>
            </a:xfrm>
            <a:prstGeom prst="rect">
              <a:avLst/>
            </a:prstGeom>
            <a:solidFill>
              <a:srgbClr val="98A1B8"/>
            </a:solidFill>
          </p:spPr>
          <p:txBody>
            <a:bodyPr vert="horz" wrap="square" lIns="54000" tIns="54000" rIns="54000" bIns="54000" rtlCol="0">
              <a:spAutoFit/>
            </a:bodyPr>
            <a:lstStyle/>
            <a:p>
              <a:pPr>
                <a:lnSpc>
                  <a:spcPct val="100000"/>
                </a:lnSpc>
                <a:spcBef>
                  <a:spcPts val="215"/>
                </a:spcBef>
              </a:pPr>
              <a:r>
                <a:rPr sz="1400" b="1" dirty="0">
                  <a:solidFill>
                    <a:srgbClr val="FFFFFF"/>
                  </a:solidFill>
                  <a:latin typeface="+mn-lt"/>
                  <a:cs typeface="Calibri"/>
                </a:rPr>
                <a:t>Primary</a:t>
              </a:r>
              <a:r>
                <a:rPr sz="1400" b="1" spc="-20" dirty="0">
                  <a:solidFill>
                    <a:srgbClr val="FFFFFF"/>
                  </a:solidFill>
                  <a:latin typeface="+mn-lt"/>
                  <a:cs typeface="Calibri"/>
                </a:rPr>
                <a:t> </a:t>
              </a:r>
              <a:r>
                <a:rPr sz="1400" b="1" spc="-10" dirty="0">
                  <a:solidFill>
                    <a:srgbClr val="FFFFFF"/>
                  </a:solidFill>
                  <a:latin typeface="+mn-lt"/>
                  <a:cs typeface="Calibri"/>
                </a:rPr>
                <a:t>partnership</a:t>
              </a:r>
              <a:endParaRPr sz="1400" dirty="0">
                <a:latin typeface="+mn-lt"/>
                <a:cs typeface="Calibri"/>
              </a:endParaRPr>
            </a:p>
          </p:txBody>
        </p:sp>
        <p:sp>
          <p:nvSpPr>
            <p:cNvPr id="35" name="object 5">
              <a:extLst>
                <a:ext uri="{FF2B5EF4-FFF2-40B4-BE49-F238E27FC236}">
                  <a16:creationId xmlns:a16="http://schemas.microsoft.com/office/drawing/2014/main" id="{28C2DC87-C60B-E5DB-3943-6035ADD0FACA}"/>
                </a:ext>
              </a:extLst>
            </p:cNvPr>
            <p:cNvSpPr/>
            <p:nvPr/>
          </p:nvSpPr>
          <p:spPr>
            <a:xfrm>
              <a:off x="381000" y="1919246"/>
              <a:ext cx="5466715" cy="0"/>
            </a:xfrm>
            <a:custGeom>
              <a:avLst/>
              <a:gdLst/>
              <a:ahLst/>
              <a:cxnLst/>
              <a:rect l="l" t="t" r="r" b="b"/>
              <a:pathLst>
                <a:path w="5466715">
                  <a:moveTo>
                    <a:pt x="0" y="0"/>
                  </a:moveTo>
                  <a:lnTo>
                    <a:pt x="5466600" y="0"/>
                  </a:lnTo>
                </a:path>
              </a:pathLst>
            </a:custGeom>
            <a:ln w="12700">
              <a:solidFill>
                <a:srgbClr val="98A1B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8" name="Graphic 7">
            <a:extLst>
              <a:ext uri="{FF2B5EF4-FFF2-40B4-BE49-F238E27FC236}">
                <a16:creationId xmlns:a16="http://schemas.microsoft.com/office/drawing/2014/main" id="{1BA8C077-9C11-4A14-5736-496E53A748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37460" y="1877555"/>
            <a:ext cx="1555405" cy="588940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CB456B07-3040-D6B0-58C7-1EF5E92E388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012998" y="1942380"/>
            <a:ext cx="1923902" cy="549686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2612FEEB-2F68-2050-1538-8F8A3BD09AE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4057032" y="1929826"/>
            <a:ext cx="1848468" cy="559937"/>
          </a:xfrm>
          <a:prstGeom prst="rect">
            <a:avLst/>
          </a:prstGeom>
        </p:spPr>
      </p:pic>
      <p:grpSp>
        <p:nvGrpSpPr>
          <p:cNvPr id="40" name="Group 39">
            <a:extLst>
              <a:ext uri="{FF2B5EF4-FFF2-40B4-BE49-F238E27FC236}">
                <a16:creationId xmlns:a16="http://schemas.microsoft.com/office/drawing/2014/main" id="{DC203FA5-DF3C-F6F6-58F3-4445AE2766F1}"/>
              </a:ext>
            </a:extLst>
          </p:cNvPr>
          <p:cNvGrpSpPr/>
          <p:nvPr/>
        </p:nvGrpSpPr>
        <p:grpSpPr>
          <a:xfrm>
            <a:off x="6317650" y="3333913"/>
            <a:ext cx="5560333" cy="2516567"/>
            <a:chOff x="6317650" y="3593595"/>
            <a:chExt cx="5560333" cy="2516567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7845B582-6E3B-5921-1054-190B57BA5FD4}"/>
                </a:ext>
              </a:extLst>
            </p:cNvPr>
            <p:cNvGrpSpPr/>
            <p:nvPr/>
          </p:nvGrpSpPr>
          <p:grpSpPr>
            <a:xfrm>
              <a:off x="6324600" y="3593595"/>
              <a:ext cx="5466715" cy="324498"/>
              <a:chOff x="381000" y="1600203"/>
              <a:chExt cx="5466715" cy="324498"/>
            </a:xfrm>
          </p:grpSpPr>
          <p:sp>
            <p:nvSpPr>
              <p:cNvPr id="28" name="object 4">
                <a:extLst>
                  <a:ext uri="{FF2B5EF4-FFF2-40B4-BE49-F238E27FC236}">
                    <a16:creationId xmlns:a16="http://schemas.microsoft.com/office/drawing/2014/main" id="{E55F77D0-8C28-09E3-230F-FFB1555FF717}"/>
                  </a:ext>
                </a:extLst>
              </p:cNvPr>
              <p:cNvSpPr txBox="1"/>
              <p:nvPr/>
            </p:nvSpPr>
            <p:spPr>
              <a:xfrm>
                <a:off x="381000" y="1600203"/>
                <a:ext cx="1371600" cy="324498"/>
              </a:xfrm>
              <a:prstGeom prst="rect">
                <a:avLst/>
              </a:prstGeom>
              <a:solidFill>
                <a:srgbClr val="98A1B8"/>
              </a:solidFill>
            </p:spPr>
            <p:txBody>
              <a:bodyPr vert="horz" wrap="square" lIns="54000" tIns="54000" rIns="54000" bIns="54000" rtlCol="0">
                <a:spAutoFit/>
              </a:bodyPr>
              <a:lstStyle/>
              <a:p>
                <a:pPr marL="71755">
                  <a:lnSpc>
                    <a:spcPct val="100000"/>
                  </a:lnSpc>
                  <a:spcBef>
                    <a:spcPts val="215"/>
                  </a:spcBef>
                </a:pPr>
                <a:r>
                  <a:rPr lang="en-ZA" sz="1400" b="1" dirty="0">
                    <a:solidFill>
                      <a:srgbClr val="FFFFFF"/>
                    </a:solidFill>
                    <a:latin typeface="Calibri"/>
                    <a:cs typeface="Calibri"/>
                  </a:rPr>
                  <a:t>Metro</a:t>
                </a:r>
                <a:r>
                  <a:rPr lang="en-ZA" sz="1400" b="1" spc="-30" dirty="0">
                    <a:solidFill>
                      <a:srgbClr val="FFFFFF"/>
                    </a:solidFill>
                    <a:latin typeface="Calibri"/>
                    <a:cs typeface="Calibri"/>
                  </a:rPr>
                  <a:t> </a:t>
                </a:r>
                <a:r>
                  <a:rPr lang="en-ZA" sz="1400" b="1" spc="-10" dirty="0">
                    <a:solidFill>
                      <a:srgbClr val="FFFFFF"/>
                    </a:solidFill>
                    <a:latin typeface="Calibri"/>
                    <a:cs typeface="Calibri"/>
                  </a:rPr>
                  <a:t>partners</a:t>
                </a:r>
                <a:endParaRPr lang="en-ZA" sz="1400" dirty="0">
                  <a:latin typeface="Calibri"/>
                  <a:cs typeface="Calibri"/>
                </a:endParaRPr>
              </a:p>
            </p:txBody>
          </p:sp>
          <p:sp>
            <p:nvSpPr>
              <p:cNvPr id="29" name="object 5">
                <a:extLst>
                  <a:ext uri="{FF2B5EF4-FFF2-40B4-BE49-F238E27FC236}">
                    <a16:creationId xmlns:a16="http://schemas.microsoft.com/office/drawing/2014/main" id="{CFA46AF1-0D84-EDE4-56D6-7208E37D0C0D}"/>
                  </a:ext>
                </a:extLst>
              </p:cNvPr>
              <p:cNvSpPr/>
              <p:nvPr/>
            </p:nvSpPr>
            <p:spPr>
              <a:xfrm>
                <a:off x="381000" y="1919246"/>
                <a:ext cx="5466715" cy="0"/>
              </a:xfrm>
              <a:custGeom>
                <a:avLst/>
                <a:gdLst/>
                <a:ahLst/>
                <a:cxnLst/>
                <a:rect l="l" t="t" r="r" b="b"/>
                <a:pathLst>
                  <a:path w="5466715">
                    <a:moveTo>
                      <a:pt x="0" y="0"/>
                    </a:moveTo>
                    <a:lnTo>
                      <a:pt x="5466600" y="0"/>
                    </a:lnTo>
                  </a:path>
                </a:pathLst>
              </a:custGeom>
              <a:ln w="12700">
                <a:solidFill>
                  <a:srgbClr val="98A1B8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pic>
          <p:nvPicPr>
            <p:cNvPr id="20" name="Graphic 19">
              <a:extLst>
                <a:ext uri="{FF2B5EF4-FFF2-40B4-BE49-F238E27FC236}">
                  <a16:creationId xmlns:a16="http://schemas.microsoft.com/office/drawing/2014/main" id="{B3BED948-72F4-5CAF-998C-D7967CD2BFC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6317650" y="3965108"/>
              <a:ext cx="758705" cy="1124669"/>
            </a:xfrm>
            <a:prstGeom prst="rect">
              <a:avLst/>
            </a:prstGeom>
          </p:spPr>
        </p:pic>
        <p:pic>
          <p:nvPicPr>
            <p:cNvPr id="21" name="Graphic 20">
              <a:extLst>
                <a:ext uri="{FF2B5EF4-FFF2-40B4-BE49-F238E27FC236}">
                  <a16:creationId xmlns:a16="http://schemas.microsoft.com/office/drawing/2014/main" id="{13E04DCB-F8FC-D263-754D-9E20CFFAF4D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7342447" y="4203636"/>
              <a:ext cx="1976089" cy="698728"/>
            </a:xfrm>
            <a:prstGeom prst="rect">
              <a:avLst/>
            </a:prstGeom>
          </p:spPr>
        </p:pic>
        <p:pic>
          <p:nvPicPr>
            <p:cNvPr id="22" name="Graphic 21">
              <a:extLst>
                <a:ext uri="{FF2B5EF4-FFF2-40B4-BE49-F238E27FC236}">
                  <a16:creationId xmlns:a16="http://schemas.microsoft.com/office/drawing/2014/main" id="{9CAF1C18-2ECF-F789-1A99-7D1C7DFEB96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9576739" y="4133303"/>
              <a:ext cx="1015062" cy="777774"/>
            </a:xfrm>
            <a:prstGeom prst="rect">
              <a:avLst/>
            </a:prstGeom>
          </p:spPr>
        </p:pic>
        <p:pic>
          <p:nvPicPr>
            <p:cNvPr id="23" name="Graphic 22">
              <a:extLst>
                <a:ext uri="{FF2B5EF4-FFF2-40B4-BE49-F238E27FC236}">
                  <a16:creationId xmlns:a16="http://schemas.microsoft.com/office/drawing/2014/main" id="{8EE2C9C1-BD3B-A71C-0236-06AD2A5D16D6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10957712" y="4168532"/>
              <a:ext cx="711835" cy="762851"/>
            </a:xfrm>
            <a:prstGeom prst="rect">
              <a:avLst/>
            </a:prstGeom>
          </p:spPr>
        </p:pic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id="{5466F506-02DC-E31A-E870-E8577078BA88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p:blipFill>
          <p:spPr>
            <a:xfrm>
              <a:off x="6322746" y="5181717"/>
              <a:ext cx="993828" cy="928445"/>
            </a:xfrm>
            <a:prstGeom prst="rect">
              <a:avLst/>
            </a:prstGeom>
          </p:spPr>
        </p:pic>
        <p:pic>
          <p:nvPicPr>
            <p:cNvPr id="25" name="Picture 24" descr="Logo&#10;&#10;Description automatically generated">
              <a:extLst>
                <a:ext uri="{FF2B5EF4-FFF2-40B4-BE49-F238E27FC236}">
                  <a16:creationId xmlns:a16="http://schemas.microsoft.com/office/drawing/2014/main" id="{431DDB2A-F1FC-BBFA-5CDE-41E123232773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43800" y="5188150"/>
              <a:ext cx="1089885" cy="826809"/>
            </a:xfrm>
            <a:prstGeom prst="rect">
              <a:avLst/>
            </a:prstGeom>
          </p:spPr>
        </p:pic>
        <p:pic>
          <p:nvPicPr>
            <p:cNvPr id="26" name="Graphic 25">
              <a:extLst>
                <a:ext uri="{FF2B5EF4-FFF2-40B4-BE49-F238E27FC236}">
                  <a16:creationId xmlns:a16="http://schemas.microsoft.com/office/drawing/2014/main" id="{361DCEB1-01D7-7B60-0FAF-D2CD82FE2484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p:blipFill>
          <p:spPr>
            <a:xfrm>
              <a:off x="8965018" y="5188150"/>
              <a:ext cx="1558996" cy="845967"/>
            </a:xfrm>
            <a:prstGeom prst="rect">
              <a:avLst/>
            </a:prstGeom>
          </p:spPr>
        </p:pic>
        <p:pic>
          <p:nvPicPr>
            <p:cNvPr id="27" name="Graphic 26">
              <a:extLst>
                <a:ext uri="{FF2B5EF4-FFF2-40B4-BE49-F238E27FC236}">
                  <a16:creationId xmlns:a16="http://schemas.microsoft.com/office/drawing/2014/main" id="{C44C7EB4-9A16-E444-1BF2-ACF4AE6127A1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p:blipFill>
          <p:spPr>
            <a:xfrm>
              <a:off x="10925483" y="5213527"/>
              <a:ext cx="952500" cy="876300"/>
            </a:xfrm>
            <a:prstGeom prst="rect">
              <a:avLst/>
            </a:prstGeom>
          </p:spPr>
        </p:pic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2D47F900-1528-415F-7709-430CB01F7B76}"/>
              </a:ext>
            </a:extLst>
          </p:cNvPr>
          <p:cNvGrpSpPr/>
          <p:nvPr/>
        </p:nvGrpSpPr>
        <p:grpSpPr>
          <a:xfrm>
            <a:off x="381000" y="2781611"/>
            <a:ext cx="5466715" cy="324498"/>
            <a:chOff x="381000" y="1600203"/>
            <a:chExt cx="5466715" cy="324498"/>
          </a:xfrm>
        </p:grpSpPr>
        <p:sp>
          <p:nvSpPr>
            <p:cNvPr id="30" name="object 4">
              <a:extLst>
                <a:ext uri="{FF2B5EF4-FFF2-40B4-BE49-F238E27FC236}">
                  <a16:creationId xmlns:a16="http://schemas.microsoft.com/office/drawing/2014/main" id="{E24E2CB9-64F4-1B64-7118-D10FF68799B3}"/>
                </a:ext>
              </a:extLst>
            </p:cNvPr>
            <p:cNvSpPr txBox="1"/>
            <p:nvPr/>
          </p:nvSpPr>
          <p:spPr>
            <a:xfrm>
              <a:off x="381000" y="1600203"/>
              <a:ext cx="1524000" cy="324498"/>
            </a:xfrm>
            <a:prstGeom prst="rect">
              <a:avLst/>
            </a:prstGeom>
            <a:solidFill>
              <a:srgbClr val="98A1B8"/>
            </a:solidFill>
          </p:spPr>
          <p:txBody>
            <a:bodyPr vert="horz" wrap="square" lIns="54000" tIns="54000" rIns="54000" bIns="54000" rtlCol="0">
              <a:spAutoFit/>
            </a:bodyPr>
            <a:lstStyle/>
            <a:p>
              <a:pPr marL="71755">
                <a:lnSpc>
                  <a:spcPct val="100000"/>
                </a:lnSpc>
                <a:spcBef>
                  <a:spcPts val="215"/>
                </a:spcBef>
              </a:pPr>
              <a:r>
                <a:rPr lang="en-ZA" sz="1400" b="1" dirty="0">
                  <a:solidFill>
                    <a:srgbClr val="FFFFFF"/>
                  </a:solidFill>
                  <a:latin typeface="Calibri"/>
                  <a:cs typeface="Calibri"/>
                </a:rPr>
                <a:t>National</a:t>
              </a:r>
              <a:r>
                <a:rPr lang="en-ZA" sz="1400" b="1" spc="-80" dirty="0">
                  <a:solidFill>
                    <a:srgbClr val="FFFFFF"/>
                  </a:solidFill>
                  <a:latin typeface="Calibri"/>
                  <a:cs typeface="Calibri"/>
                </a:rPr>
                <a:t> </a:t>
              </a:r>
              <a:r>
                <a:rPr lang="en-ZA" sz="1400" b="1" spc="-10" dirty="0">
                  <a:solidFill>
                    <a:srgbClr val="FFFFFF"/>
                  </a:solidFill>
                  <a:latin typeface="Calibri"/>
                  <a:cs typeface="Calibri"/>
                </a:rPr>
                <a:t>partners</a:t>
              </a:r>
              <a:endParaRPr lang="en-ZA" sz="1400" dirty="0">
                <a:latin typeface="Calibri"/>
                <a:cs typeface="Calibri"/>
              </a:endParaRPr>
            </a:p>
          </p:txBody>
        </p:sp>
        <p:sp>
          <p:nvSpPr>
            <p:cNvPr id="31" name="object 5">
              <a:extLst>
                <a:ext uri="{FF2B5EF4-FFF2-40B4-BE49-F238E27FC236}">
                  <a16:creationId xmlns:a16="http://schemas.microsoft.com/office/drawing/2014/main" id="{F9443968-0157-6CB9-46B0-24ABFCB80979}"/>
                </a:ext>
              </a:extLst>
            </p:cNvPr>
            <p:cNvSpPr/>
            <p:nvPr/>
          </p:nvSpPr>
          <p:spPr>
            <a:xfrm>
              <a:off x="381000" y="1919246"/>
              <a:ext cx="5466715" cy="0"/>
            </a:xfrm>
            <a:custGeom>
              <a:avLst/>
              <a:gdLst/>
              <a:ahLst/>
              <a:cxnLst/>
              <a:rect l="l" t="t" r="r" b="b"/>
              <a:pathLst>
                <a:path w="5466715">
                  <a:moveTo>
                    <a:pt x="0" y="0"/>
                  </a:moveTo>
                  <a:lnTo>
                    <a:pt x="5466600" y="0"/>
                  </a:lnTo>
                </a:path>
              </a:pathLst>
            </a:custGeom>
            <a:ln w="12700">
              <a:solidFill>
                <a:srgbClr val="98A1B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E2AE3965-03F7-159C-32BF-0AF27624A596}"/>
              </a:ext>
            </a:extLst>
          </p:cNvPr>
          <p:cNvGrpSpPr/>
          <p:nvPr/>
        </p:nvGrpSpPr>
        <p:grpSpPr>
          <a:xfrm>
            <a:off x="381000" y="5365608"/>
            <a:ext cx="5466715" cy="324498"/>
            <a:chOff x="381000" y="1600203"/>
            <a:chExt cx="5466715" cy="324498"/>
          </a:xfrm>
        </p:grpSpPr>
        <p:sp>
          <p:nvSpPr>
            <p:cNvPr id="58" name="object 4">
              <a:extLst>
                <a:ext uri="{FF2B5EF4-FFF2-40B4-BE49-F238E27FC236}">
                  <a16:creationId xmlns:a16="http://schemas.microsoft.com/office/drawing/2014/main" id="{67E3CECD-96CF-13EB-BD69-B914824E77A4}"/>
                </a:ext>
              </a:extLst>
            </p:cNvPr>
            <p:cNvSpPr txBox="1"/>
            <p:nvPr/>
          </p:nvSpPr>
          <p:spPr>
            <a:xfrm>
              <a:off x="381000" y="1600203"/>
              <a:ext cx="1524000" cy="324498"/>
            </a:xfrm>
            <a:prstGeom prst="rect">
              <a:avLst/>
            </a:prstGeom>
            <a:solidFill>
              <a:srgbClr val="98A1B8"/>
            </a:solidFill>
          </p:spPr>
          <p:txBody>
            <a:bodyPr vert="horz" wrap="square" lIns="54000" tIns="54000" rIns="54000" bIns="54000" rtlCol="0">
              <a:spAutoFit/>
            </a:bodyPr>
            <a:lstStyle/>
            <a:p>
              <a:pPr>
                <a:lnSpc>
                  <a:spcPct val="100000"/>
                </a:lnSpc>
                <a:spcBef>
                  <a:spcPts val="215"/>
                </a:spcBef>
              </a:pPr>
              <a:r>
                <a:rPr lang="en-ZA" sz="1400" b="1" i="0" dirty="0">
                  <a:solidFill>
                    <a:schemeClr val="bg1"/>
                  </a:solidFill>
                  <a:effectLst/>
                  <a:latin typeface="+mn-lt"/>
                </a:rPr>
                <a:t>Technical partners</a:t>
              </a:r>
              <a:endParaRPr sz="1400" b="1" dirty="0">
                <a:solidFill>
                  <a:schemeClr val="bg1"/>
                </a:solidFill>
                <a:latin typeface="+mn-lt"/>
                <a:cs typeface="Calibri"/>
              </a:endParaRPr>
            </a:p>
          </p:txBody>
        </p:sp>
        <p:sp>
          <p:nvSpPr>
            <p:cNvPr id="59" name="object 5">
              <a:extLst>
                <a:ext uri="{FF2B5EF4-FFF2-40B4-BE49-F238E27FC236}">
                  <a16:creationId xmlns:a16="http://schemas.microsoft.com/office/drawing/2014/main" id="{F070BAF5-C933-E174-D652-ED85B4F34A8F}"/>
                </a:ext>
              </a:extLst>
            </p:cNvPr>
            <p:cNvSpPr/>
            <p:nvPr/>
          </p:nvSpPr>
          <p:spPr>
            <a:xfrm>
              <a:off x="381000" y="1919246"/>
              <a:ext cx="5466715" cy="0"/>
            </a:xfrm>
            <a:custGeom>
              <a:avLst/>
              <a:gdLst/>
              <a:ahLst/>
              <a:cxnLst/>
              <a:rect l="l" t="t" r="r" b="b"/>
              <a:pathLst>
                <a:path w="5466715">
                  <a:moveTo>
                    <a:pt x="0" y="0"/>
                  </a:moveTo>
                  <a:lnTo>
                    <a:pt x="5466600" y="0"/>
                  </a:lnTo>
                </a:path>
              </a:pathLst>
            </a:custGeom>
            <a:ln w="12700">
              <a:solidFill>
                <a:srgbClr val="98A1B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55" name="Graphic 54">
            <a:extLst>
              <a:ext uri="{FF2B5EF4-FFF2-40B4-BE49-F238E27FC236}">
                <a16:creationId xmlns:a16="http://schemas.microsoft.com/office/drawing/2014/main" id="{B17B4D10-62B8-D058-B26A-6BB7EAC9B247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96DAC541-7B7A-43D3-8B79-37D633B846F1}">
                <asvg:svgBlip xmlns:asvg="http://schemas.microsoft.com/office/drawing/2016/SVG/main" r:embed="rId25"/>
              </a:ext>
            </a:extLst>
          </a:blip>
          <a:srcRect/>
          <a:stretch/>
        </p:blipFill>
        <p:spPr>
          <a:xfrm>
            <a:off x="381000" y="5812935"/>
            <a:ext cx="1570046" cy="353926"/>
          </a:xfrm>
          <a:prstGeom prst="rect">
            <a:avLst/>
          </a:prstGeom>
        </p:spPr>
      </p:pic>
      <p:pic>
        <p:nvPicPr>
          <p:cNvPr id="64" name="Graphic 63">
            <a:extLst>
              <a:ext uri="{FF2B5EF4-FFF2-40B4-BE49-F238E27FC236}">
                <a16:creationId xmlns:a16="http://schemas.microsoft.com/office/drawing/2014/main" id="{16BF8579-9E6A-A32F-2B2A-0062E935C546}"/>
              </a:ext>
            </a:extLst>
          </p:cNvPr>
          <p:cNvPicPr>
            <a:picLocks noChangeAspect="1"/>
          </p:cNvPicPr>
          <p:nvPr/>
        </p:nvPicPr>
        <p:blipFill>
          <a:blip r:embed="rId26"/>
          <a:srcRect/>
          <a:stretch/>
        </p:blipFill>
        <p:spPr>
          <a:xfrm>
            <a:off x="2428494" y="5812934"/>
            <a:ext cx="1542987" cy="385746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0B72A3DB-FDCF-5705-3FAC-BB71FD4724EA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5736380" y="1385774"/>
            <a:ext cx="6457276" cy="129450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2C5639D-78DE-AEDF-D6BD-0CC76318EFDC}"/>
              </a:ext>
            </a:extLst>
          </p:cNvPr>
          <p:cNvSpPr txBox="1"/>
          <p:nvPr/>
        </p:nvSpPr>
        <p:spPr>
          <a:xfrm>
            <a:off x="7543800" y="413093"/>
            <a:ext cx="39998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chemeClr val="bg1"/>
                </a:solidFill>
              </a:rPr>
              <a:t>Who are the partners?</a:t>
            </a:r>
          </a:p>
        </p:txBody>
      </p:sp>
    </p:spTree>
    <p:extLst>
      <p:ext uri="{BB962C8B-B14F-4D97-AF65-F5344CB8AC3E}">
        <p14:creationId xmlns:p14="http://schemas.microsoft.com/office/powerpoint/2010/main" val="31944604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extLst>
              <a:ext uri="{FF2B5EF4-FFF2-40B4-BE49-F238E27FC236}">
                <a16:creationId xmlns:a16="http://schemas.microsoft.com/office/drawing/2014/main" id="{DC22CE33-DCA1-2346-A6F0-2D838363A57C}"/>
              </a:ext>
            </a:extLst>
          </p:cNvPr>
          <p:cNvSpPr/>
          <p:nvPr/>
        </p:nvSpPr>
        <p:spPr>
          <a:xfrm>
            <a:off x="633046" y="2974051"/>
            <a:ext cx="4344992" cy="3233410"/>
          </a:xfrm>
          <a:prstGeom prst="rect">
            <a:avLst/>
          </a:prstGeom>
          <a:solidFill>
            <a:srgbClr val="C7D6EE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7429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63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F0DA861-617E-5140-938D-9E86005C527C}"/>
              </a:ext>
            </a:extLst>
          </p:cNvPr>
          <p:cNvSpPr txBox="1"/>
          <p:nvPr/>
        </p:nvSpPr>
        <p:spPr>
          <a:xfrm>
            <a:off x="623810" y="3600647"/>
            <a:ext cx="4243754" cy="2295904"/>
          </a:xfrm>
          <a:prstGeom prst="rect">
            <a:avLst/>
          </a:prstGeom>
          <a:noFill/>
        </p:spPr>
        <p:txBody>
          <a:bodyPr wrap="square" lIns="146250" tIns="146250" rIns="146250" bIns="146250">
            <a:spAutoFit/>
          </a:bodyPr>
          <a:lstStyle/>
          <a:p>
            <a:pPr marL="278606" marR="0" lvl="0" indent="-278606" algn="l" defTabSz="7429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ZA" sz="162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Raw SARS records</a:t>
            </a:r>
          </a:p>
          <a:p>
            <a:pPr marL="278606" marR="0" lvl="0" indent="-278606" algn="l" defTabSz="7429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ZA" sz="162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SARS Integrated Business Register: geo-coding, real time feeds, deep integration</a:t>
            </a:r>
          </a:p>
          <a:p>
            <a:pPr marL="278606" marR="0" lvl="0" indent="-278606" algn="l" defTabSz="7429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ZA" sz="162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Raw firm records: Companies &amp; Intellectual Property Commission</a:t>
            </a:r>
          </a:p>
          <a:p>
            <a:pPr marL="278606" marR="0" lvl="0" indent="-278606" algn="l" defTabSz="7429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ZA" sz="162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Raw </a:t>
            </a:r>
            <a:r>
              <a:rPr kumimoji="0" lang="en-ZA" sz="1625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empl</a:t>
            </a:r>
            <a:r>
              <a:rPr kumimoji="0" lang="en-ZA" sz="162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records: UIF, </a:t>
            </a:r>
            <a:r>
              <a:rPr kumimoji="0" lang="en-ZA" sz="1625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DoEL</a:t>
            </a:r>
            <a:endParaRPr kumimoji="0" lang="en-ZA" sz="162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78606" marR="0" lvl="0" indent="-278606" algn="l" defTabSz="7429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ZA" sz="162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Raw prop records: Deeds register</a:t>
            </a:r>
          </a:p>
          <a:p>
            <a:pPr marL="278606" marR="0" lvl="0" indent="-278606" algn="l" defTabSz="7429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ZA" sz="1625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Legal cases, lobbying, </a:t>
            </a:r>
            <a:r>
              <a:rPr kumimoji="0" lang="en-ZA" sz="1625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MoAs</a:t>
            </a:r>
            <a:endParaRPr kumimoji="0" lang="en-ZA" sz="1625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99B62CC5-8282-E540-AC8D-C8D7E14A4FA6}"/>
              </a:ext>
            </a:extLst>
          </p:cNvPr>
          <p:cNvSpPr/>
          <p:nvPr/>
        </p:nvSpPr>
        <p:spPr>
          <a:xfrm>
            <a:off x="633046" y="2975057"/>
            <a:ext cx="4344991" cy="763131"/>
          </a:xfrm>
          <a:prstGeom prst="rect">
            <a:avLst/>
          </a:prstGeom>
          <a:solidFill>
            <a:srgbClr val="282F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7429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63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F09A80BD-F902-A240-9B5B-E21852693086}"/>
              </a:ext>
            </a:extLst>
          </p:cNvPr>
          <p:cNvSpPr/>
          <p:nvPr/>
        </p:nvSpPr>
        <p:spPr>
          <a:xfrm>
            <a:off x="5477792" y="3487944"/>
            <a:ext cx="2282149" cy="2719516"/>
          </a:xfrm>
          <a:prstGeom prst="rect">
            <a:avLst/>
          </a:prstGeom>
          <a:solidFill>
            <a:srgbClr val="C7D6EE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7429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6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66F5FFA7-B398-364A-B2AD-C3A985F18F12}"/>
              </a:ext>
            </a:extLst>
          </p:cNvPr>
          <p:cNvSpPr/>
          <p:nvPr/>
        </p:nvSpPr>
        <p:spPr>
          <a:xfrm>
            <a:off x="5477790" y="2975057"/>
            <a:ext cx="2282150" cy="763131"/>
          </a:xfrm>
          <a:prstGeom prst="rect">
            <a:avLst/>
          </a:prstGeom>
          <a:solidFill>
            <a:srgbClr val="282F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7429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63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Content Placeholder 3">
            <a:extLst>
              <a:ext uri="{FF2B5EF4-FFF2-40B4-BE49-F238E27FC236}">
                <a16:creationId xmlns:a16="http://schemas.microsoft.com/office/drawing/2014/main" id="{A29E8BAF-633C-2E4E-A8FD-846EAFABA99C}"/>
              </a:ext>
            </a:extLst>
          </p:cNvPr>
          <p:cNvSpPr txBox="1">
            <a:spLocks/>
          </p:cNvSpPr>
          <p:nvPr/>
        </p:nvSpPr>
        <p:spPr>
          <a:xfrm>
            <a:off x="6224594" y="2975054"/>
            <a:ext cx="1535346" cy="763130"/>
          </a:xfrm>
          <a:prstGeom prst="rect">
            <a:avLst/>
          </a:prstGeom>
        </p:spPr>
        <p:txBody>
          <a:bodyPr vert="horz" lIns="146250" tIns="0" rIns="146250" bIns="0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742950" rtl="0" eaLnBrk="1" fontAlgn="auto" latinLnBrk="0" hangingPunct="1">
              <a:lnSpc>
                <a:spcPct val="90000"/>
              </a:lnSpc>
              <a:spcBef>
                <a:spcPts val="81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ZA" sz="1625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PROCESSING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A4CF40E0-703A-844F-AD99-B9F6E52791E2}"/>
              </a:ext>
            </a:extLst>
          </p:cNvPr>
          <p:cNvSpPr txBox="1"/>
          <p:nvPr/>
        </p:nvSpPr>
        <p:spPr>
          <a:xfrm>
            <a:off x="5476439" y="3739192"/>
            <a:ext cx="2343320" cy="2045836"/>
          </a:xfrm>
          <a:prstGeom prst="rect">
            <a:avLst/>
          </a:prstGeom>
          <a:noFill/>
        </p:spPr>
        <p:txBody>
          <a:bodyPr wrap="square" lIns="146250" tIns="146250" rIns="146250" bIns="146250">
            <a:spAutoFit/>
          </a:bodyPr>
          <a:lstStyle/>
          <a:p>
            <a:pPr marL="278606" marR="0" lvl="0" indent="-278606" algn="l" defTabSz="7429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ZA" sz="162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Secure Data Centre: NT/SARS/UNU-WIDER</a:t>
            </a:r>
          </a:p>
          <a:p>
            <a:pPr marL="278606" marR="0" lvl="0" indent="-278606" algn="l" defTabSz="7429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ZA" sz="162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Data spatialisation and assembly: </a:t>
            </a:r>
            <a:r>
              <a:rPr kumimoji="0" lang="en-ZA" sz="1625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HSRC</a:t>
            </a:r>
          </a:p>
          <a:p>
            <a:pPr marL="278606" marR="0" lvl="0" indent="-278606" algn="l" defTabSz="7429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ZA" sz="1625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StatsSA’s</a:t>
            </a:r>
            <a:r>
              <a:rPr kumimoji="0" lang="en-ZA" sz="1625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National Statistics System</a:t>
            </a:r>
            <a:endParaRPr kumimoji="0" lang="en-ZA" sz="1625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3F9C7B4F-BD59-334D-8CB0-4A71DAC7628D}"/>
              </a:ext>
            </a:extLst>
          </p:cNvPr>
          <p:cNvSpPr>
            <a:spLocks noChangeAspect="1"/>
          </p:cNvSpPr>
          <p:nvPr/>
        </p:nvSpPr>
        <p:spPr>
          <a:xfrm>
            <a:off x="5639594" y="3049718"/>
            <a:ext cx="585000" cy="585000"/>
          </a:xfrm>
          <a:prstGeom prst="ellipse">
            <a:avLst/>
          </a:prstGeom>
          <a:noFill/>
          <a:ln w="1905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7429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6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EA358FE2-E097-1642-A46F-72D4120D9876}"/>
              </a:ext>
            </a:extLst>
          </p:cNvPr>
          <p:cNvSpPr/>
          <p:nvPr/>
        </p:nvSpPr>
        <p:spPr>
          <a:xfrm>
            <a:off x="8256114" y="2974051"/>
            <a:ext cx="2486250" cy="3233410"/>
          </a:xfrm>
          <a:prstGeom prst="rect">
            <a:avLst/>
          </a:prstGeom>
          <a:solidFill>
            <a:srgbClr val="C7D6EE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7429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6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4E02F976-7F12-9640-BE6A-CD5C90306C46}"/>
              </a:ext>
            </a:extLst>
          </p:cNvPr>
          <p:cNvSpPr/>
          <p:nvPr/>
        </p:nvSpPr>
        <p:spPr>
          <a:xfrm>
            <a:off x="8256113" y="2975057"/>
            <a:ext cx="2486250" cy="763131"/>
          </a:xfrm>
          <a:prstGeom prst="rect">
            <a:avLst/>
          </a:prstGeom>
          <a:solidFill>
            <a:srgbClr val="282F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7429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63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Content Placeholder 3">
            <a:extLst>
              <a:ext uri="{FF2B5EF4-FFF2-40B4-BE49-F238E27FC236}">
                <a16:creationId xmlns:a16="http://schemas.microsoft.com/office/drawing/2014/main" id="{62BB0644-867B-5848-B2C3-9EAB47AAB150}"/>
              </a:ext>
            </a:extLst>
          </p:cNvPr>
          <p:cNvSpPr txBox="1">
            <a:spLocks/>
          </p:cNvSpPr>
          <p:nvPr/>
        </p:nvSpPr>
        <p:spPr>
          <a:xfrm>
            <a:off x="9000142" y="2975056"/>
            <a:ext cx="1747034" cy="763129"/>
          </a:xfrm>
          <a:prstGeom prst="rect">
            <a:avLst/>
          </a:prstGeom>
        </p:spPr>
        <p:txBody>
          <a:bodyPr vert="horz" lIns="146250" tIns="0" rIns="0" bIns="0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742950" rtl="0" eaLnBrk="1" fontAlgn="auto" latinLnBrk="0" hangingPunct="1">
              <a:lnSpc>
                <a:spcPct val="90000"/>
              </a:lnSpc>
              <a:spcBef>
                <a:spcPts val="81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ZA" sz="1625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OUTPUTS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0E60379B-223D-8D45-B1A2-D31439F0DB1E}"/>
              </a:ext>
            </a:extLst>
          </p:cNvPr>
          <p:cNvSpPr txBox="1"/>
          <p:nvPr/>
        </p:nvSpPr>
        <p:spPr>
          <a:xfrm>
            <a:off x="8254762" y="3739192"/>
            <a:ext cx="2486250" cy="2045836"/>
          </a:xfrm>
          <a:prstGeom prst="rect">
            <a:avLst/>
          </a:prstGeom>
          <a:noFill/>
        </p:spPr>
        <p:txBody>
          <a:bodyPr wrap="square" lIns="146250" tIns="146250" rIns="146250" bIns="146250">
            <a:spAutoFit/>
          </a:bodyPr>
          <a:lstStyle/>
          <a:p>
            <a:pPr marL="278606" marR="0" lvl="0" indent="-278606" algn="l" defTabSz="7429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ZA" sz="162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Spatial Tax Panel: open-access</a:t>
            </a:r>
          </a:p>
          <a:p>
            <a:pPr marL="278606" marR="0" lvl="0" indent="-278606" algn="l" defTabSz="7429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ZA" sz="162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Dissemination platforms </a:t>
            </a:r>
            <a:r>
              <a:rPr kumimoji="0" lang="en-ZA" sz="1625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e.g</a:t>
            </a:r>
            <a:r>
              <a:rPr kumimoji="0" lang="en-ZA" sz="162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SCODA</a:t>
            </a:r>
          </a:p>
          <a:p>
            <a:pPr marL="278606" marR="0" lvl="0" indent="-278606" algn="l" defTabSz="7429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ZA" sz="162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Metro depts: Strategic planning, Economic dev etc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37636E69-9272-764B-BD05-D3AB4A0B8EEE}"/>
              </a:ext>
            </a:extLst>
          </p:cNvPr>
          <p:cNvSpPr txBox="1"/>
          <p:nvPr/>
        </p:nvSpPr>
        <p:spPr>
          <a:xfrm>
            <a:off x="1442120" y="5876733"/>
            <a:ext cx="3528400" cy="360677"/>
          </a:xfrm>
          <a:prstGeom prst="rect">
            <a:avLst/>
          </a:prstGeom>
          <a:noFill/>
        </p:spPr>
        <p:txBody>
          <a:bodyPr wrap="square" lIns="0" tIns="73125" rIns="0" bIns="0" rtlCol="0">
            <a:noAutofit/>
          </a:bodyPr>
          <a:lstStyle/>
          <a:p>
            <a:pPr marL="0" marR="0" lvl="0" indent="0" algn="l" defTabSz="7429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146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Partners: SARS, NT, </a:t>
            </a:r>
            <a:r>
              <a:rPr kumimoji="0" lang="en-ZA" sz="1463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StatsSA</a:t>
            </a:r>
            <a:endParaRPr kumimoji="0" lang="en-ZA" sz="146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7429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6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2AACCA4D-204F-4D44-982E-B99ADE439E68}"/>
              </a:ext>
            </a:extLst>
          </p:cNvPr>
          <p:cNvSpPr txBox="1"/>
          <p:nvPr/>
        </p:nvSpPr>
        <p:spPr>
          <a:xfrm>
            <a:off x="5372973" y="5714470"/>
            <a:ext cx="2493136" cy="360677"/>
          </a:xfrm>
          <a:prstGeom prst="rect">
            <a:avLst/>
          </a:prstGeom>
          <a:noFill/>
        </p:spPr>
        <p:txBody>
          <a:bodyPr wrap="square" lIns="0" tIns="73125" rIns="0" bIns="0" rtlCol="0">
            <a:noAutofit/>
          </a:bodyPr>
          <a:lstStyle/>
          <a:p>
            <a:pPr marL="0" marR="0" lvl="0" indent="0" algn="ctr" defTabSz="7429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146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Partners: NT, WIDER SDL, StatsSA, HSRC</a:t>
            </a:r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5756428B-B14D-0E4C-BCC9-A0F40F7F41BC}"/>
              </a:ext>
            </a:extLst>
          </p:cNvPr>
          <p:cNvSpPr>
            <a:spLocks noChangeAspect="1"/>
          </p:cNvSpPr>
          <p:nvPr/>
        </p:nvSpPr>
        <p:spPr>
          <a:xfrm>
            <a:off x="827768" y="3049718"/>
            <a:ext cx="585000" cy="585000"/>
          </a:xfrm>
          <a:prstGeom prst="ellipse">
            <a:avLst/>
          </a:prstGeom>
          <a:noFill/>
          <a:ln w="19050">
            <a:solidFill>
              <a:srgbClr val="E3DCCF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7429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63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8F5BD770-B8FC-7842-9872-2FB1447B6B52}"/>
              </a:ext>
            </a:extLst>
          </p:cNvPr>
          <p:cNvSpPr>
            <a:spLocks noChangeAspect="1"/>
          </p:cNvSpPr>
          <p:nvPr/>
        </p:nvSpPr>
        <p:spPr>
          <a:xfrm>
            <a:off x="8415142" y="3049718"/>
            <a:ext cx="585000" cy="585000"/>
          </a:xfrm>
          <a:prstGeom prst="ellipse">
            <a:avLst/>
          </a:prstGeom>
          <a:noFill/>
          <a:ln w="1905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7429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6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4F686B84-8CF2-7C13-1811-E9F57668C77C}"/>
              </a:ext>
            </a:extLst>
          </p:cNvPr>
          <p:cNvGrpSpPr/>
          <p:nvPr/>
        </p:nvGrpSpPr>
        <p:grpSpPr>
          <a:xfrm>
            <a:off x="5737219" y="3136760"/>
            <a:ext cx="388341" cy="389098"/>
            <a:chOff x="4594218" y="2619614"/>
            <a:chExt cx="388341" cy="389098"/>
          </a:xfrm>
        </p:grpSpPr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96918B36-7761-CFD9-F32F-9E7BD7F2D85F}"/>
                </a:ext>
              </a:extLst>
            </p:cNvPr>
            <p:cNvSpPr/>
            <p:nvPr/>
          </p:nvSpPr>
          <p:spPr>
            <a:xfrm>
              <a:off x="4734865" y="2760509"/>
              <a:ext cx="107121" cy="107309"/>
            </a:xfrm>
            <a:custGeom>
              <a:avLst/>
              <a:gdLst>
                <a:gd name="connsiteX0" fmla="*/ 100063 w 107121"/>
                <a:gd name="connsiteY0" fmla="*/ 0 h 107309"/>
                <a:gd name="connsiteX1" fmla="*/ 37349 w 107121"/>
                <a:gd name="connsiteY1" fmla="*/ 0 h 107309"/>
                <a:gd name="connsiteX2" fmla="*/ 32423 w 107121"/>
                <a:gd name="connsiteY2" fmla="*/ 2062 h 107309"/>
                <a:gd name="connsiteX3" fmla="*/ 2059 w 107121"/>
                <a:gd name="connsiteY3" fmla="*/ 32480 h 107309"/>
                <a:gd name="connsiteX4" fmla="*/ 0 w 107121"/>
                <a:gd name="connsiteY4" fmla="*/ 37415 h 107309"/>
                <a:gd name="connsiteX5" fmla="*/ 0 w 107121"/>
                <a:gd name="connsiteY5" fmla="*/ 100239 h 107309"/>
                <a:gd name="connsiteX6" fmla="*/ 7058 w 107121"/>
                <a:gd name="connsiteY6" fmla="*/ 107310 h 107309"/>
                <a:gd name="connsiteX7" fmla="*/ 100063 w 107121"/>
                <a:gd name="connsiteY7" fmla="*/ 107310 h 107309"/>
                <a:gd name="connsiteX8" fmla="*/ 107121 w 107121"/>
                <a:gd name="connsiteY8" fmla="*/ 100239 h 107309"/>
                <a:gd name="connsiteX9" fmla="*/ 107121 w 107121"/>
                <a:gd name="connsiteY9" fmla="*/ 7070 h 107309"/>
                <a:gd name="connsiteX10" fmla="*/ 100063 w 107121"/>
                <a:gd name="connsiteY10" fmla="*/ 0 h 107309"/>
                <a:gd name="connsiteX11" fmla="*/ 100063 w 107121"/>
                <a:gd name="connsiteY11" fmla="*/ 0 h 1073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7121" h="107309">
                  <a:moveTo>
                    <a:pt x="100063" y="0"/>
                  </a:moveTo>
                  <a:lnTo>
                    <a:pt x="37349" y="0"/>
                  </a:lnTo>
                  <a:cubicBezTo>
                    <a:pt x="35511" y="0"/>
                    <a:pt x="33746" y="737"/>
                    <a:pt x="32423" y="2062"/>
                  </a:cubicBezTo>
                  <a:cubicBezTo>
                    <a:pt x="21027" y="13404"/>
                    <a:pt x="13381" y="21064"/>
                    <a:pt x="2059" y="32480"/>
                  </a:cubicBezTo>
                  <a:cubicBezTo>
                    <a:pt x="735" y="33806"/>
                    <a:pt x="0" y="35573"/>
                    <a:pt x="0" y="37415"/>
                  </a:cubicBezTo>
                  <a:lnTo>
                    <a:pt x="0" y="100239"/>
                  </a:lnTo>
                  <a:cubicBezTo>
                    <a:pt x="0" y="104143"/>
                    <a:pt x="3161" y="107310"/>
                    <a:pt x="7058" y="107310"/>
                  </a:cubicBezTo>
                  <a:lnTo>
                    <a:pt x="100063" y="107310"/>
                  </a:lnTo>
                  <a:cubicBezTo>
                    <a:pt x="103960" y="107310"/>
                    <a:pt x="107121" y="104143"/>
                    <a:pt x="107121" y="100239"/>
                  </a:cubicBezTo>
                  <a:lnTo>
                    <a:pt x="107121" y="7070"/>
                  </a:lnTo>
                  <a:cubicBezTo>
                    <a:pt x="107121" y="3241"/>
                    <a:pt x="103960" y="0"/>
                    <a:pt x="100063" y="0"/>
                  </a:cubicBezTo>
                  <a:lnTo>
                    <a:pt x="100063" y="0"/>
                  </a:lnTo>
                  <a:close/>
                </a:path>
              </a:pathLst>
            </a:custGeom>
            <a:solidFill>
              <a:srgbClr val="E3DCCF"/>
            </a:solidFill>
            <a:ln w="7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CFB6CADB-C904-0E17-6303-4311BA1FDE9B}"/>
                </a:ext>
              </a:extLst>
            </p:cNvPr>
            <p:cNvSpPr/>
            <p:nvPr/>
          </p:nvSpPr>
          <p:spPr>
            <a:xfrm>
              <a:off x="4594218" y="2619614"/>
              <a:ext cx="388341" cy="389098"/>
            </a:xfrm>
            <a:custGeom>
              <a:avLst/>
              <a:gdLst>
                <a:gd name="connsiteX0" fmla="*/ 367608 w 388341"/>
                <a:gd name="connsiteY0" fmla="*/ 235904 h 389098"/>
                <a:gd name="connsiteX1" fmla="*/ 347610 w 388341"/>
                <a:gd name="connsiteY1" fmla="*/ 250856 h 389098"/>
                <a:gd name="connsiteX2" fmla="*/ 301733 w 388341"/>
                <a:gd name="connsiteY2" fmla="*/ 250856 h 389098"/>
                <a:gd name="connsiteX3" fmla="*/ 301733 w 388341"/>
                <a:gd name="connsiteY3" fmla="*/ 221248 h 389098"/>
                <a:gd name="connsiteX4" fmla="*/ 316658 w 388341"/>
                <a:gd name="connsiteY4" fmla="*/ 221248 h 389098"/>
                <a:gd name="connsiteX5" fmla="*/ 336656 w 388341"/>
                <a:gd name="connsiteY5" fmla="*/ 236199 h 389098"/>
                <a:gd name="connsiteX6" fmla="*/ 357536 w 388341"/>
                <a:gd name="connsiteY6" fmla="*/ 215356 h 389098"/>
                <a:gd name="connsiteX7" fmla="*/ 336656 w 388341"/>
                <a:gd name="connsiteY7" fmla="*/ 194439 h 389098"/>
                <a:gd name="connsiteX8" fmla="*/ 316658 w 388341"/>
                <a:gd name="connsiteY8" fmla="*/ 209464 h 389098"/>
                <a:gd name="connsiteX9" fmla="*/ 301733 w 388341"/>
                <a:gd name="connsiteY9" fmla="*/ 209464 h 389098"/>
                <a:gd name="connsiteX10" fmla="*/ 301733 w 388341"/>
                <a:gd name="connsiteY10" fmla="*/ 179782 h 389098"/>
                <a:gd name="connsiteX11" fmla="*/ 335847 w 388341"/>
                <a:gd name="connsiteY11" fmla="*/ 179782 h 389098"/>
                <a:gd name="connsiteX12" fmla="*/ 355845 w 388341"/>
                <a:gd name="connsiteY12" fmla="*/ 194733 h 389098"/>
                <a:gd name="connsiteX13" fmla="*/ 376651 w 388341"/>
                <a:gd name="connsiteY13" fmla="*/ 173890 h 389098"/>
                <a:gd name="connsiteX14" fmla="*/ 355845 w 388341"/>
                <a:gd name="connsiteY14" fmla="*/ 152973 h 389098"/>
                <a:gd name="connsiteX15" fmla="*/ 335847 w 388341"/>
                <a:gd name="connsiteY15" fmla="*/ 167998 h 389098"/>
                <a:gd name="connsiteX16" fmla="*/ 301733 w 388341"/>
                <a:gd name="connsiteY16" fmla="*/ 167998 h 389098"/>
                <a:gd name="connsiteX17" fmla="*/ 301733 w 388341"/>
                <a:gd name="connsiteY17" fmla="*/ 138317 h 389098"/>
                <a:gd name="connsiteX18" fmla="*/ 311879 w 388341"/>
                <a:gd name="connsiteY18" fmla="*/ 138317 h 389098"/>
                <a:gd name="connsiteX19" fmla="*/ 331803 w 388341"/>
                <a:gd name="connsiteY19" fmla="*/ 153268 h 389098"/>
                <a:gd name="connsiteX20" fmla="*/ 352683 w 388341"/>
                <a:gd name="connsiteY20" fmla="*/ 132425 h 389098"/>
                <a:gd name="connsiteX21" fmla="*/ 331803 w 388341"/>
                <a:gd name="connsiteY21" fmla="*/ 111508 h 389098"/>
                <a:gd name="connsiteX22" fmla="*/ 311879 w 388341"/>
                <a:gd name="connsiteY22" fmla="*/ 126533 h 389098"/>
                <a:gd name="connsiteX23" fmla="*/ 301733 w 388341"/>
                <a:gd name="connsiteY23" fmla="*/ 126533 h 389098"/>
                <a:gd name="connsiteX24" fmla="*/ 301733 w 388341"/>
                <a:gd name="connsiteY24" fmla="*/ 107678 h 389098"/>
                <a:gd name="connsiteX25" fmla="*/ 281000 w 388341"/>
                <a:gd name="connsiteY25" fmla="*/ 86982 h 389098"/>
                <a:gd name="connsiteX26" fmla="*/ 262252 w 388341"/>
                <a:gd name="connsiteY26" fmla="*/ 86982 h 389098"/>
                <a:gd name="connsiteX27" fmla="*/ 262252 w 388341"/>
                <a:gd name="connsiteY27" fmla="*/ 40876 h 389098"/>
                <a:gd name="connsiteX28" fmla="*/ 277250 w 388341"/>
                <a:gd name="connsiteY28" fmla="*/ 20843 h 389098"/>
                <a:gd name="connsiteX29" fmla="*/ 256370 w 388341"/>
                <a:gd name="connsiteY29" fmla="*/ 0 h 389098"/>
                <a:gd name="connsiteX30" fmla="*/ 235490 w 388341"/>
                <a:gd name="connsiteY30" fmla="*/ 20843 h 389098"/>
                <a:gd name="connsiteX31" fmla="*/ 250488 w 388341"/>
                <a:gd name="connsiteY31" fmla="*/ 40876 h 389098"/>
                <a:gd name="connsiteX32" fmla="*/ 250488 w 388341"/>
                <a:gd name="connsiteY32" fmla="*/ 86835 h 389098"/>
                <a:gd name="connsiteX33" fmla="*/ 220785 w 388341"/>
                <a:gd name="connsiteY33" fmla="*/ 86835 h 389098"/>
                <a:gd name="connsiteX34" fmla="*/ 220785 w 388341"/>
                <a:gd name="connsiteY34" fmla="*/ 71810 h 389098"/>
                <a:gd name="connsiteX35" fmla="*/ 235784 w 388341"/>
                <a:gd name="connsiteY35" fmla="*/ 51850 h 389098"/>
                <a:gd name="connsiteX36" fmla="*/ 214904 w 388341"/>
                <a:gd name="connsiteY36" fmla="*/ 30933 h 389098"/>
                <a:gd name="connsiteX37" fmla="*/ 194097 w 388341"/>
                <a:gd name="connsiteY37" fmla="*/ 51850 h 389098"/>
                <a:gd name="connsiteX38" fmla="*/ 209022 w 388341"/>
                <a:gd name="connsiteY38" fmla="*/ 71810 h 389098"/>
                <a:gd name="connsiteX39" fmla="*/ 209022 w 388341"/>
                <a:gd name="connsiteY39" fmla="*/ 86835 h 389098"/>
                <a:gd name="connsiteX40" fmla="*/ 179393 w 388341"/>
                <a:gd name="connsiteY40" fmla="*/ 86835 h 389098"/>
                <a:gd name="connsiteX41" fmla="*/ 179393 w 388341"/>
                <a:gd name="connsiteY41" fmla="*/ 52734 h 389098"/>
                <a:gd name="connsiteX42" fmla="*/ 194391 w 388341"/>
                <a:gd name="connsiteY42" fmla="*/ 32701 h 389098"/>
                <a:gd name="connsiteX43" fmla="*/ 173511 w 388341"/>
                <a:gd name="connsiteY43" fmla="*/ 11858 h 389098"/>
                <a:gd name="connsiteX44" fmla="*/ 152704 w 388341"/>
                <a:gd name="connsiteY44" fmla="*/ 32701 h 389098"/>
                <a:gd name="connsiteX45" fmla="*/ 167629 w 388341"/>
                <a:gd name="connsiteY45" fmla="*/ 52734 h 389098"/>
                <a:gd name="connsiteX46" fmla="*/ 167629 w 388341"/>
                <a:gd name="connsiteY46" fmla="*/ 86908 h 389098"/>
                <a:gd name="connsiteX47" fmla="*/ 138000 w 388341"/>
                <a:gd name="connsiteY47" fmla="*/ 86908 h 389098"/>
                <a:gd name="connsiteX48" fmla="*/ 138000 w 388341"/>
                <a:gd name="connsiteY48" fmla="*/ 76744 h 389098"/>
                <a:gd name="connsiteX49" fmla="*/ 152998 w 388341"/>
                <a:gd name="connsiteY49" fmla="*/ 56711 h 389098"/>
                <a:gd name="connsiteX50" fmla="*/ 132118 w 388341"/>
                <a:gd name="connsiteY50" fmla="*/ 35868 h 389098"/>
                <a:gd name="connsiteX51" fmla="*/ 111312 w 388341"/>
                <a:gd name="connsiteY51" fmla="*/ 56711 h 389098"/>
                <a:gd name="connsiteX52" fmla="*/ 126237 w 388341"/>
                <a:gd name="connsiteY52" fmla="*/ 76744 h 389098"/>
                <a:gd name="connsiteX53" fmla="*/ 126237 w 388341"/>
                <a:gd name="connsiteY53" fmla="*/ 86908 h 389098"/>
                <a:gd name="connsiteX54" fmla="*/ 107489 w 388341"/>
                <a:gd name="connsiteY54" fmla="*/ 86908 h 389098"/>
                <a:gd name="connsiteX55" fmla="*/ 86829 w 388341"/>
                <a:gd name="connsiteY55" fmla="*/ 107604 h 389098"/>
                <a:gd name="connsiteX56" fmla="*/ 86829 w 388341"/>
                <a:gd name="connsiteY56" fmla="*/ 126459 h 389098"/>
                <a:gd name="connsiteX57" fmla="*/ 40804 w 388341"/>
                <a:gd name="connsiteY57" fmla="*/ 126459 h 389098"/>
                <a:gd name="connsiteX58" fmla="*/ 20880 w 388341"/>
                <a:gd name="connsiteY58" fmla="*/ 111434 h 389098"/>
                <a:gd name="connsiteX59" fmla="*/ 0 w 388341"/>
                <a:gd name="connsiteY59" fmla="*/ 132351 h 389098"/>
                <a:gd name="connsiteX60" fmla="*/ 20880 w 388341"/>
                <a:gd name="connsiteY60" fmla="*/ 153194 h 389098"/>
                <a:gd name="connsiteX61" fmla="*/ 40804 w 388341"/>
                <a:gd name="connsiteY61" fmla="*/ 138243 h 389098"/>
                <a:gd name="connsiteX62" fmla="*/ 86756 w 388341"/>
                <a:gd name="connsiteY62" fmla="*/ 138243 h 389098"/>
                <a:gd name="connsiteX63" fmla="*/ 86756 w 388341"/>
                <a:gd name="connsiteY63" fmla="*/ 167924 h 389098"/>
                <a:gd name="connsiteX64" fmla="*/ 71757 w 388341"/>
                <a:gd name="connsiteY64" fmla="*/ 167924 h 389098"/>
                <a:gd name="connsiteX65" fmla="*/ 51759 w 388341"/>
                <a:gd name="connsiteY65" fmla="*/ 152900 h 389098"/>
                <a:gd name="connsiteX66" fmla="*/ 30953 w 388341"/>
                <a:gd name="connsiteY66" fmla="*/ 173817 h 389098"/>
                <a:gd name="connsiteX67" fmla="*/ 51759 w 388341"/>
                <a:gd name="connsiteY67" fmla="*/ 194660 h 389098"/>
                <a:gd name="connsiteX68" fmla="*/ 71757 w 388341"/>
                <a:gd name="connsiteY68" fmla="*/ 179709 h 389098"/>
                <a:gd name="connsiteX69" fmla="*/ 86756 w 388341"/>
                <a:gd name="connsiteY69" fmla="*/ 179709 h 389098"/>
                <a:gd name="connsiteX70" fmla="*/ 86756 w 388341"/>
                <a:gd name="connsiteY70" fmla="*/ 209390 h 389098"/>
                <a:gd name="connsiteX71" fmla="*/ 52568 w 388341"/>
                <a:gd name="connsiteY71" fmla="*/ 209390 h 389098"/>
                <a:gd name="connsiteX72" fmla="*/ 32644 w 388341"/>
                <a:gd name="connsiteY72" fmla="*/ 194365 h 389098"/>
                <a:gd name="connsiteX73" fmla="*/ 11763 w 388341"/>
                <a:gd name="connsiteY73" fmla="*/ 215282 h 389098"/>
                <a:gd name="connsiteX74" fmla="*/ 32644 w 388341"/>
                <a:gd name="connsiteY74" fmla="*/ 236125 h 389098"/>
                <a:gd name="connsiteX75" fmla="*/ 52568 w 388341"/>
                <a:gd name="connsiteY75" fmla="*/ 221174 h 389098"/>
                <a:gd name="connsiteX76" fmla="*/ 86756 w 388341"/>
                <a:gd name="connsiteY76" fmla="*/ 221174 h 389098"/>
                <a:gd name="connsiteX77" fmla="*/ 86756 w 388341"/>
                <a:gd name="connsiteY77" fmla="*/ 250782 h 389098"/>
                <a:gd name="connsiteX78" fmla="*/ 76683 w 388341"/>
                <a:gd name="connsiteY78" fmla="*/ 250782 h 389098"/>
                <a:gd name="connsiteX79" fmla="*/ 56685 w 388341"/>
                <a:gd name="connsiteY79" fmla="*/ 235831 h 389098"/>
                <a:gd name="connsiteX80" fmla="*/ 35805 w 388341"/>
                <a:gd name="connsiteY80" fmla="*/ 256674 h 389098"/>
                <a:gd name="connsiteX81" fmla="*/ 56685 w 388341"/>
                <a:gd name="connsiteY81" fmla="*/ 277591 h 389098"/>
                <a:gd name="connsiteX82" fmla="*/ 76683 w 388341"/>
                <a:gd name="connsiteY82" fmla="*/ 262566 h 389098"/>
                <a:gd name="connsiteX83" fmla="*/ 86829 w 388341"/>
                <a:gd name="connsiteY83" fmla="*/ 262566 h 389098"/>
                <a:gd name="connsiteX84" fmla="*/ 86829 w 388341"/>
                <a:gd name="connsiteY84" fmla="*/ 281494 h 389098"/>
                <a:gd name="connsiteX85" fmla="*/ 107489 w 388341"/>
                <a:gd name="connsiteY85" fmla="*/ 302190 h 389098"/>
                <a:gd name="connsiteX86" fmla="*/ 126237 w 388341"/>
                <a:gd name="connsiteY86" fmla="*/ 302190 h 389098"/>
                <a:gd name="connsiteX87" fmla="*/ 126237 w 388341"/>
                <a:gd name="connsiteY87" fmla="*/ 348149 h 389098"/>
                <a:gd name="connsiteX88" fmla="*/ 111312 w 388341"/>
                <a:gd name="connsiteY88" fmla="*/ 368182 h 389098"/>
                <a:gd name="connsiteX89" fmla="*/ 132118 w 388341"/>
                <a:gd name="connsiteY89" fmla="*/ 389099 h 389098"/>
                <a:gd name="connsiteX90" fmla="*/ 152998 w 388341"/>
                <a:gd name="connsiteY90" fmla="*/ 368182 h 389098"/>
                <a:gd name="connsiteX91" fmla="*/ 138000 w 388341"/>
                <a:gd name="connsiteY91" fmla="*/ 348149 h 389098"/>
                <a:gd name="connsiteX92" fmla="*/ 138000 w 388341"/>
                <a:gd name="connsiteY92" fmla="*/ 302190 h 389098"/>
                <a:gd name="connsiteX93" fmla="*/ 167629 w 388341"/>
                <a:gd name="connsiteY93" fmla="*/ 302190 h 389098"/>
                <a:gd name="connsiteX94" fmla="*/ 167629 w 388341"/>
                <a:gd name="connsiteY94" fmla="*/ 317215 h 389098"/>
                <a:gd name="connsiteX95" fmla="*/ 152704 w 388341"/>
                <a:gd name="connsiteY95" fmla="*/ 337248 h 389098"/>
                <a:gd name="connsiteX96" fmla="*/ 173511 w 388341"/>
                <a:gd name="connsiteY96" fmla="*/ 358092 h 389098"/>
                <a:gd name="connsiteX97" fmla="*/ 194391 w 388341"/>
                <a:gd name="connsiteY97" fmla="*/ 337248 h 389098"/>
                <a:gd name="connsiteX98" fmla="*/ 179393 w 388341"/>
                <a:gd name="connsiteY98" fmla="*/ 317215 h 389098"/>
                <a:gd name="connsiteX99" fmla="*/ 179393 w 388341"/>
                <a:gd name="connsiteY99" fmla="*/ 302190 h 389098"/>
                <a:gd name="connsiteX100" fmla="*/ 209022 w 388341"/>
                <a:gd name="connsiteY100" fmla="*/ 302190 h 389098"/>
                <a:gd name="connsiteX101" fmla="*/ 209022 w 388341"/>
                <a:gd name="connsiteY101" fmla="*/ 336364 h 389098"/>
                <a:gd name="connsiteX102" fmla="*/ 194097 w 388341"/>
                <a:gd name="connsiteY102" fmla="*/ 356398 h 389098"/>
                <a:gd name="connsiteX103" fmla="*/ 214904 w 388341"/>
                <a:gd name="connsiteY103" fmla="*/ 377314 h 389098"/>
                <a:gd name="connsiteX104" fmla="*/ 235784 w 388341"/>
                <a:gd name="connsiteY104" fmla="*/ 356398 h 389098"/>
                <a:gd name="connsiteX105" fmla="*/ 220785 w 388341"/>
                <a:gd name="connsiteY105" fmla="*/ 336364 h 389098"/>
                <a:gd name="connsiteX106" fmla="*/ 220785 w 388341"/>
                <a:gd name="connsiteY106" fmla="*/ 302190 h 389098"/>
                <a:gd name="connsiteX107" fmla="*/ 250415 w 388341"/>
                <a:gd name="connsiteY107" fmla="*/ 302190 h 389098"/>
                <a:gd name="connsiteX108" fmla="*/ 250415 w 388341"/>
                <a:gd name="connsiteY108" fmla="*/ 312428 h 389098"/>
                <a:gd name="connsiteX109" fmla="*/ 235416 w 388341"/>
                <a:gd name="connsiteY109" fmla="*/ 332387 h 389098"/>
                <a:gd name="connsiteX110" fmla="*/ 256296 w 388341"/>
                <a:gd name="connsiteY110" fmla="*/ 353231 h 389098"/>
                <a:gd name="connsiteX111" fmla="*/ 277177 w 388341"/>
                <a:gd name="connsiteY111" fmla="*/ 332387 h 389098"/>
                <a:gd name="connsiteX112" fmla="*/ 262178 w 388341"/>
                <a:gd name="connsiteY112" fmla="*/ 312428 h 389098"/>
                <a:gd name="connsiteX113" fmla="*/ 262178 w 388341"/>
                <a:gd name="connsiteY113" fmla="*/ 302190 h 389098"/>
                <a:gd name="connsiteX114" fmla="*/ 280926 w 388341"/>
                <a:gd name="connsiteY114" fmla="*/ 302190 h 389098"/>
                <a:gd name="connsiteX115" fmla="*/ 301659 w 388341"/>
                <a:gd name="connsiteY115" fmla="*/ 281494 h 389098"/>
                <a:gd name="connsiteX116" fmla="*/ 301659 w 388341"/>
                <a:gd name="connsiteY116" fmla="*/ 262640 h 389098"/>
                <a:gd name="connsiteX117" fmla="*/ 347537 w 388341"/>
                <a:gd name="connsiteY117" fmla="*/ 262640 h 389098"/>
                <a:gd name="connsiteX118" fmla="*/ 367535 w 388341"/>
                <a:gd name="connsiteY118" fmla="*/ 277665 h 389098"/>
                <a:gd name="connsiteX119" fmla="*/ 388341 w 388341"/>
                <a:gd name="connsiteY119" fmla="*/ 256748 h 389098"/>
                <a:gd name="connsiteX120" fmla="*/ 367608 w 388341"/>
                <a:gd name="connsiteY120" fmla="*/ 235904 h 389098"/>
                <a:gd name="connsiteX121" fmla="*/ 367608 w 388341"/>
                <a:gd name="connsiteY121" fmla="*/ 235904 h 389098"/>
                <a:gd name="connsiteX122" fmla="*/ 240710 w 388341"/>
                <a:gd name="connsiteY122" fmla="*/ 259988 h 389098"/>
                <a:gd name="connsiteX123" fmla="*/ 147778 w 388341"/>
                <a:gd name="connsiteY123" fmla="*/ 259988 h 389098"/>
                <a:gd name="connsiteX124" fmla="*/ 128957 w 388341"/>
                <a:gd name="connsiteY124" fmla="*/ 241134 h 389098"/>
                <a:gd name="connsiteX125" fmla="*/ 128957 w 388341"/>
                <a:gd name="connsiteY125" fmla="*/ 178309 h 389098"/>
                <a:gd name="connsiteX126" fmla="*/ 134471 w 388341"/>
                <a:gd name="connsiteY126" fmla="*/ 165126 h 389098"/>
                <a:gd name="connsiteX127" fmla="*/ 164835 w 388341"/>
                <a:gd name="connsiteY127" fmla="*/ 134634 h 389098"/>
                <a:gd name="connsiteX128" fmla="*/ 178069 w 388341"/>
                <a:gd name="connsiteY128" fmla="*/ 129110 h 389098"/>
                <a:gd name="connsiteX129" fmla="*/ 240783 w 388341"/>
                <a:gd name="connsiteY129" fmla="*/ 129110 h 389098"/>
                <a:gd name="connsiteX130" fmla="*/ 259605 w 388341"/>
                <a:gd name="connsiteY130" fmla="*/ 147965 h 389098"/>
                <a:gd name="connsiteX131" fmla="*/ 259605 w 388341"/>
                <a:gd name="connsiteY131" fmla="*/ 241134 h 389098"/>
                <a:gd name="connsiteX132" fmla="*/ 240710 w 388341"/>
                <a:gd name="connsiteY132" fmla="*/ 259988 h 389098"/>
                <a:gd name="connsiteX133" fmla="*/ 240710 w 388341"/>
                <a:gd name="connsiteY133" fmla="*/ 259988 h 3890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</a:cxnLst>
              <a:rect l="l" t="t" r="r" b="b"/>
              <a:pathLst>
                <a:path w="388341" h="389098">
                  <a:moveTo>
                    <a:pt x="367608" y="235904"/>
                  </a:moveTo>
                  <a:cubicBezTo>
                    <a:pt x="358124" y="235904"/>
                    <a:pt x="350110" y="242165"/>
                    <a:pt x="347610" y="250856"/>
                  </a:cubicBezTo>
                  <a:lnTo>
                    <a:pt x="301733" y="250856"/>
                  </a:lnTo>
                  <a:lnTo>
                    <a:pt x="301733" y="221248"/>
                  </a:lnTo>
                  <a:lnTo>
                    <a:pt x="316658" y="221248"/>
                  </a:lnTo>
                  <a:cubicBezTo>
                    <a:pt x="319231" y="229865"/>
                    <a:pt x="327245" y="236199"/>
                    <a:pt x="336656" y="236199"/>
                  </a:cubicBezTo>
                  <a:cubicBezTo>
                    <a:pt x="348198" y="236199"/>
                    <a:pt x="357536" y="226845"/>
                    <a:pt x="357536" y="215356"/>
                  </a:cubicBezTo>
                  <a:cubicBezTo>
                    <a:pt x="357536" y="203793"/>
                    <a:pt x="348198" y="194439"/>
                    <a:pt x="336656" y="194439"/>
                  </a:cubicBezTo>
                  <a:cubicBezTo>
                    <a:pt x="327245" y="194439"/>
                    <a:pt x="319231" y="200699"/>
                    <a:pt x="316658" y="209464"/>
                  </a:cubicBezTo>
                  <a:lnTo>
                    <a:pt x="301733" y="209464"/>
                  </a:lnTo>
                  <a:lnTo>
                    <a:pt x="301733" y="179782"/>
                  </a:lnTo>
                  <a:lnTo>
                    <a:pt x="335847" y="179782"/>
                  </a:lnTo>
                  <a:cubicBezTo>
                    <a:pt x="338346" y="188399"/>
                    <a:pt x="346360" y="194733"/>
                    <a:pt x="355845" y="194733"/>
                  </a:cubicBezTo>
                  <a:cubicBezTo>
                    <a:pt x="367314" y="194733"/>
                    <a:pt x="376651" y="185380"/>
                    <a:pt x="376651" y="173890"/>
                  </a:cubicBezTo>
                  <a:cubicBezTo>
                    <a:pt x="376651" y="162327"/>
                    <a:pt x="367314" y="152973"/>
                    <a:pt x="355845" y="152973"/>
                  </a:cubicBezTo>
                  <a:cubicBezTo>
                    <a:pt x="346360" y="152973"/>
                    <a:pt x="338346" y="159234"/>
                    <a:pt x="335847" y="167998"/>
                  </a:cubicBezTo>
                  <a:lnTo>
                    <a:pt x="301733" y="167998"/>
                  </a:lnTo>
                  <a:lnTo>
                    <a:pt x="301733" y="138317"/>
                  </a:lnTo>
                  <a:lnTo>
                    <a:pt x="311879" y="138317"/>
                  </a:lnTo>
                  <a:cubicBezTo>
                    <a:pt x="314378" y="146934"/>
                    <a:pt x="322392" y="153268"/>
                    <a:pt x="331803" y="153268"/>
                  </a:cubicBezTo>
                  <a:cubicBezTo>
                    <a:pt x="343346" y="153268"/>
                    <a:pt x="352683" y="143914"/>
                    <a:pt x="352683" y="132425"/>
                  </a:cubicBezTo>
                  <a:cubicBezTo>
                    <a:pt x="352683" y="120861"/>
                    <a:pt x="343346" y="111508"/>
                    <a:pt x="331803" y="111508"/>
                  </a:cubicBezTo>
                  <a:cubicBezTo>
                    <a:pt x="322392" y="111508"/>
                    <a:pt x="314378" y="117768"/>
                    <a:pt x="311879" y="126533"/>
                  </a:cubicBezTo>
                  <a:lnTo>
                    <a:pt x="301733" y="126533"/>
                  </a:lnTo>
                  <a:lnTo>
                    <a:pt x="301733" y="107678"/>
                  </a:lnTo>
                  <a:cubicBezTo>
                    <a:pt x="301733" y="96262"/>
                    <a:pt x="292469" y="86982"/>
                    <a:pt x="281000" y="86982"/>
                  </a:cubicBezTo>
                  <a:lnTo>
                    <a:pt x="262252" y="86982"/>
                  </a:lnTo>
                  <a:lnTo>
                    <a:pt x="262252" y="40876"/>
                  </a:lnTo>
                  <a:cubicBezTo>
                    <a:pt x="270854" y="38372"/>
                    <a:pt x="277250" y="30344"/>
                    <a:pt x="277250" y="20843"/>
                  </a:cubicBezTo>
                  <a:cubicBezTo>
                    <a:pt x="277250" y="9354"/>
                    <a:pt x="267839" y="0"/>
                    <a:pt x="256370" y="0"/>
                  </a:cubicBezTo>
                  <a:cubicBezTo>
                    <a:pt x="244827" y="0"/>
                    <a:pt x="235490" y="9354"/>
                    <a:pt x="235490" y="20843"/>
                  </a:cubicBezTo>
                  <a:cubicBezTo>
                    <a:pt x="235490" y="30344"/>
                    <a:pt x="241813" y="38372"/>
                    <a:pt x="250488" y="40876"/>
                  </a:cubicBezTo>
                  <a:lnTo>
                    <a:pt x="250488" y="86835"/>
                  </a:lnTo>
                  <a:lnTo>
                    <a:pt x="220785" y="86835"/>
                  </a:lnTo>
                  <a:lnTo>
                    <a:pt x="220785" y="71810"/>
                  </a:lnTo>
                  <a:cubicBezTo>
                    <a:pt x="229387" y="69306"/>
                    <a:pt x="235784" y="61278"/>
                    <a:pt x="235784" y="51850"/>
                  </a:cubicBezTo>
                  <a:cubicBezTo>
                    <a:pt x="235784" y="40287"/>
                    <a:pt x="226447" y="30933"/>
                    <a:pt x="214904" y="30933"/>
                  </a:cubicBezTo>
                  <a:cubicBezTo>
                    <a:pt x="203434" y="30933"/>
                    <a:pt x="194097" y="40287"/>
                    <a:pt x="194097" y="51850"/>
                  </a:cubicBezTo>
                  <a:cubicBezTo>
                    <a:pt x="194097" y="61278"/>
                    <a:pt x="200346" y="69306"/>
                    <a:pt x="209022" y="71810"/>
                  </a:cubicBezTo>
                  <a:lnTo>
                    <a:pt x="209022" y="86835"/>
                  </a:lnTo>
                  <a:lnTo>
                    <a:pt x="179393" y="86835"/>
                  </a:lnTo>
                  <a:lnTo>
                    <a:pt x="179393" y="52734"/>
                  </a:lnTo>
                  <a:cubicBezTo>
                    <a:pt x="187995" y="50230"/>
                    <a:pt x="194391" y="42202"/>
                    <a:pt x="194391" y="32701"/>
                  </a:cubicBezTo>
                  <a:cubicBezTo>
                    <a:pt x="194391" y="21212"/>
                    <a:pt x="185054" y="11858"/>
                    <a:pt x="173511" y="11858"/>
                  </a:cubicBezTo>
                  <a:cubicBezTo>
                    <a:pt x="162042" y="11858"/>
                    <a:pt x="152704" y="21212"/>
                    <a:pt x="152704" y="32701"/>
                  </a:cubicBezTo>
                  <a:cubicBezTo>
                    <a:pt x="152704" y="42202"/>
                    <a:pt x="158954" y="50230"/>
                    <a:pt x="167629" y="52734"/>
                  </a:cubicBezTo>
                  <a:lnTo>
                    <a:pt x="167629" y="86908"/>
                  </a:lnTo>
                  <a:lnTo>
                    <a:pt x="138000" y="86908"/>
                  </a:lnTo>
                  <a:lnTo>
                    <a:pt x="138000" y="76744"/>
                  </a:lnTo>
                  <a:cubicBezTo>
                    <a:pt x="146602" y="74240"/>
                    <a:pt x="152998" y="66212"/>
                    <a:pt x="152998" y="56711"/>
                  </a:cubicBezTo>
                  <a:cubicBezTo>
                    <a:pt x="152998" y="45222"/>
                    <a:pt x="143661" y="35868"/>
                    <a:pt x="132118" y="35868"/>
                  </a:cubicBezTo>
                  <a:cubicBezTo>
                    <a:pt x="120649" y="35868"/>
                    <a:pt x="111312" y="45222"/>
                    <a:pt x="111312" y="56711"/>
                  </a:cubicBezTo>
                  <a:cubicBezTo>
                    <a:pt x="111312" y="66212"/>
                    <a:pt x="117561" y="74240"/>
                    <a:pt x="126237" y="76744"/>
                  </a:cubicBezTo>
                  <a:lnTo>
                    <a:pt x="126237" y="86908"/>
                  </a:lnTo>
                  <a:lnTo>
                    <a:pt x="107489" y="86908"/>
                  </a:lnTo>
                  <a:cubicBezTo>
                    <a:pt x="96093" y="86908"/>
                    <a:pt x="86829" y="96188"/>
                    <a:pt x="86829" y="107604"/>
                  </a:cubicBezTo>
                  <a:lnTo>
                    <a:pt x="86829" y="126459"/>
                  </a:lnTo>
                  <a:lnTo>
                    <a:pt x="40804" y="126459"/>
                  </a:lnTo>
                  <a:cubicBezTo>
                    <a:pt x="38305" y="117768"/>
                    <a:pt x="30291" y="111434"/>
                    <a:pt x="20880" y="111434"/>
                  </a:cubicBezTo>
                  <a:cubicBezTo>
                    <a:pt x="9337" y="111434"/>
                    <a:pt x="0" y="120788"/>
                    <a:pt x="0" y="132351"/>
                  </a:cubicBezTo>
                  <a:cubicBezTo>
                    <a:pt x="0" y="143841"/>
                    <a:pt x="9337" y="153194"/>
                    <a:pt x="20880" y="153194"/>
                  </a:cubicBezTo>
                  <a:cubicBezTo>
                    <a:pt x="30291" y="153194"/>
                    <a:pt x="38305" y="146934"/>
                    <a:pt x="40804" y="138243"/>
                  </a:cubicBezTo>
                  <a:lnTo>
                    <a:pt x="86756" y="138243"/>
                  </a:lnTo>
                  <a:lnTo>
                    <a:pt x="86756" y="167924"/>
                  </a:lnTo>
                  <a:lnTo>
                    <a:pt x="71757" y="167924"/>
                  </a:lnTo>
                  <a:cubicBezTo>
                    <a:pt x="69257" y="159234"/>
                    <a:pt x="61244" y="152900"/>
                    <a:pt x="51759" y="152900"/>
                  </a:cubicBezTo>
                  <a:cubicBezTo>
                    <a:pt x="40290" y="152900"/>
                    <a:pt x="30953" y="162253"/>
                    <a:pt x="30953" y="173817"/>
                  </a:cubicBezTo>
                  <a:cubicBezTo>
                    <a:pt x="30953" y="185306"/>
                    <a:pt x="40290" y="194660"/>
                    <a:pt x="51759" y="194660"/>
                  </a:cubicBezTo>
                  <a:cubicBezTo>
                    <a:pt x="61244" y="194660"/>
                    <a:pt x="69257" y="188399"/>
                    <a:pt x="71757" y="179709"/>
                  </a:cubicBezTo>
                  <a:lnTo>
                    <a:pt x="86756" y="179709"/>
                  </a:lnTo>
                  <a:lnTo>
                    <a:pt x="86756" y="209390"/>
                  </a:lnTo>
                  <a:lnTo>
                    <a:pt x="52568" y="209390"/>
                  </a:lnTo>
                  <a:cubicBezTo>
                    <a:pt x="50068" y="200699"/>
                    <a:pt x="42054" y="194365"/>
                    <a:pt x="32644" y="194365"/>
                  </a:cubicBezTo>
                  <a:cubicBezTo>
                    <a:pt x="21101" y="194365"/>
                    <a:pt x="11763" y="203719"/>
                    <a:pt x="11763" y="215282"/>
                  </a:cubicBezTo>
                  <a:cubicBezTo>
                    <a:pt x="11763" y="226772"/>
                    <a:pt x="21101" y="236125"/>
                    <a:pt x="32644" y="236125"/>
                  </a:cubicBezTo>
                  <a:cubicBezTo>
                    <a:pt x="42054" y="236125"/>
                    <a:pt x="50068" y="229865"/>
                    <a:pt x="52568" y="221174"/>
                  </a:cubicBezTo>
                  <a:lnTo>
                    <a:pt x="86756" y="221174"/>
                  </a:lnTo>
                  <a:lnTo>
                    <a:pt x="86756" y="250782"/>
                  </a:lnTo>
                  <a:lnTo>
                    <a:pt x="76683" y="250782"/>
                  </a:lnTo>
                  <a:cubicBezTo>
                    <a:pt x="74110" y="242165"/>
                    <a:pt x="66096" y="235831"/>
                    <a:pt x="56685" y="235831"/>
                  </a:cubicBezTo>
                  <a:cubicBezTo>
                    <a:pt x="45216" y="235831"/>
                    <a:pt x="35805" y="245184"/>
                    <a:pt x="35805" y="256674"/>
                  </a:cubicBezTo>
                  <a:cubicBezTo>
                    <a:pt x="35805" y="268237"/>
                    <a:pt x="45216" y="277591"/>
                    <a:pt x="56685" y="277591"/>
                  </a:cubicBezTo>
                  <a:cubicBezTo>
                    <a:pt x="66096" y="277591"/>
                    <a:pt x="74183" y="271257"/>
                    <a:pt x="76683" y="262566"/>
                  </a:cubicBezTo>
                  <a:lnTo>
                    <a:pt x="86829" y="262566"/>
                  </a:lnTo>
                  <a:lnTo>
                    <a:pt x="86829" y="281494"/>
                  </a:lnTo>
                  <a:cubicBezTo>
                    <a:pt x="86829" y="292910"/>
                    <a:pt x="96093" y="302190"/>
                    <a:pt x="107489" y="302190"/>
                  </a:cubicBezTo>
                  <a:lnTo>
                    <a:pt x="126237" y="302190"/>
                  </a:lnTo>
                  <a:lnTo>
                    <a:pt x="126237" y="348149"/>
                  </a:lnTo>
                  <a:cubicBezTo>
                    <a:pt x="117635" y="350726"/>
                    <a:pt x="111312" y="358754"/>
                    <a:pt x="111312" y="368182"/>
                  </a:cubicBezTo>
                  <a:cubicBezTo>
                    <a:pt x="111312" y="379671"/>
                    <a:pt x="120649" y="389099"/>
                    <a:pt x="132118" y="389099"/>
                  </a:cubicBezTo>
                  <a:cubicBezTo>
                    <a:pt x="143661" y="389099"/>
                    <a:pt x="152998" y="379671"/>
                    <a:pt x="152998" y="368182"/>
                  </a:cubicBezTo>
                  <a:cubicBezTo>
                    <a:pt x="152998" y="358754"/>
                    <a:pt x="146676" y="350653"/>
                    <a:pt x="138000" y="348149"/>
                  </a:cubicBezTo>
                  <a:lnTo>
                    <a:pt x="138000" y="302190"/>
                  </a:lnTo>
                  <a:lnTo>
                    <a:pt x="167629" y="302190"/>
                  </a:lnTo>
                  <a:lnTo>
                    <a:pt x="167629" y="317215"/>
                  </a:lnTo>
                  <a:cubicBezTo>
                    <a:pt x="159027" y="319719"/>
                    <a:pt x="152704" y="327747"/>
                    <a:pt x="152704" y="337248"/>
                  </a:cubicBezTo>
                  <a:cubicBezTo>
                    <a:pt x="152704" y="348738"/>
                    <a:pt x="162042" y="358092"/>
                    <a:pt x="173511" y="358092"/>
                  </a:cubicBezTo>
                  <a:cubicBezTo>
                    <a:pt x="185054" y="358092"/>
                    <a:pt x="194391" y="348738"/>
                    <a:pt x="194391" y="337248"/>
                  </a:cubicBezTo>
                  <a:cubicBezTo>
                    <a:pt x="194391" y="327747"/>
                    <a:pt x="188068" y="319719"/>
                    <a:pt x="179393" y="317215"/>
                  </a:cubicBezTo>
                  <a:lnTo>
                    <a:pt x="179393" y="302190"/>
                  </a:lnTo>
                  <a:lnTo>
                    <a:pt x="209022" y="302190"/>
                  </a:lnTo>
                  <a:lnTo>
                    <a:pt x="209022" y="336364"/>
                  </a:lnTo>
                  <a:cubicBezTo>
                    <a:pt x="200420" y="338942"/>
                    <a:pt x="194097" y="346970"/>
                    <a:pt x="194097" y="356398"/>
                  </a:cubicBezTo>
                  <a:cubicBezTo>
                    <a:pt x="194097" y="367887"/>
                    <a:pt x="203434" y="377314"/>
                    <a:pt x="214904" y="377314"/>
                  </a:cubicBezTo>
                  <a:cubicBezTo>
                    <a:pt x="226447" y="377314"/>
                    <a:pt x="235784" y="367887"/>
                    <a:pt x="235784" y="356398"/>
                  </a:cubicBezTo>
                  <a:cubicBezTo>
                    <a:pt x="235784" y="346970"/>
                    <a:pt x="229461" y="338869"/>
                    <a:pt x="220785" y="336364"/>
                  </a:cubicBezTo>
                  <a:lnTo>
                    <a:pt x="220785" y="302190"/>
                  </a:lnTo>
                  <a:lnTo>
                    <a:pt x="250415" y="302190"/>
                  </a:lnTo>
                  <a:lnTo>
                    <a:pt x="250415" y="312428"/>
                  </a:lnTo>
                  <a:cubicBezTo>
                    <a:pt x="241813" y="315006"/>
                    <a:pt x="235416" y="322886"/>
                    <a:pt x="235416" y="332387"/>
                  </a:cubicBezTo>
                  <a:cubicBezTo>
                    <a:pt x="235416" y="343877"/>
                    <a:pt x="244753" y="353231"/>
                    <a:pt x="256296" y="353231"/>
                  </a:cubicBezTo>
                  <a:cubicBezTo>
                    <a:pt x="267766" y="353231"/>
                    <a:pt x="277177" y="343877"/>
                    <a:pt x="277177" y="332387"/>
                  </a:cubicBezTo>
                  <a:cubicBezTo>
                    <a:pt x="277177" y="322886"/>
                    <a:pt x="270854" y="315006"/>
                    <a:pt x="262178" y="312428"/>
                  </a:cubicBezTo>
                  <a:lnTo>
                    <a:pt x="262178" y="302190"/>
                  </a:lnTo>
                  <a:lnTo>
                    <a:pt x="280926" y="302190"/>
                  </a:lnTo>
                  <a:cubicBezTo>
                    <a:pt x="292395" y="302190"/>
                    <a:pt x="301659" y="292910"/>
                    <a:pt x="301659" y="281494"/>
                  </a:cubicBezTo>
                  <a:lnTo>
                    <a:pt x="301659" y="262640"/>
                  </a:lnTo>
                  <a:lnTo>
                    <a:pt x="347537" y="262640"/>
                  </a:lnTo>
                  <a:cubicBezTo>
                    <a:pt x="350036" y="271257"/>
                    <a:pt x="358050" y="277665"/>
                    <a:pt x="367535" y="277665"/>
                  </a:cubicBezTo>
                  <a:cubicBezTo>
                    <a:pt x="379004" y="277665"/>
                    <a:pt x="388341" y="268311"/>
                    <a:pt x="388341" y="256748"/>
                  </a:cubicBezTo>
                  <a:cubicBezTo>
                    <a:pt x="388415" y="245258"/>
                    <a:pt x="379077" y="235904"/>
                    <a:pt x="367608" y="235904"/>
                  </a:cubicBezTo>
                  <a:lnTo>
                    <a:pt x="367608" y="235904"/>
                  </a:lnTo>
                  <a:close/>
                  <a:moveTo>
                    <a:pt x="240710" y="259988"/>
                  </a:moveTo>
                  <a:lnTo>
                    <a:pt x="147778" y="259988"/>
                  </a:lnTo>
                  <a:cubicBezTo>
                    <a:pt x="137338" y="259988"/>
                    <a:pt x="128957" y="251592"/>
                    <a:pt x="128957" y="241134"/>
                  </a:cubicBezTo>
                  <a:lnTo>
                    <a:pt x="128957" y="178309"/>
                  </a:lnTo>
                  <a:cubicBezTo>
                    <a:pt x="128957" y="173448"/>
                    <a:pt x="130942" y="168587"/>
                    <a:pt x="134471" y="165126"/>
                  </a:cubicBezTo>
                  <a:cubicBezTo>
                    <a:pt x="145793" y="153636"/>
                    <a:pt x="153440" y="146050"/>
                    <a:pt x="164835" y="134634"/>
                  </a:cubicBezTo>
                  <a:cubicBezTo>
                    <a:pt x="168365" y="131173"/>
                    <a:pt x="173143" y="129110"/>
                    <a:pt x="178069" y="129110"/>
                  </a:cubicBezTo>
                  <a:lnTo>
                    <a:pt x="240783" y="129110"/>
                  </a:lnTo>
                  <a:cubicBezTo>
                    <a:pt x="251150" y="129110"/>
                    <a:pt x="259605" y="137580"/>
                    <a:pt x="259605" y="147965"/>
                  </a:cubicBezTo>
                  <a:lnTo>
                    <a:pt x="259605" y="241134"/>
                  </a:lnTo>
                  <a:cubicBezTo>
                    <a:pt x="259531" y="251592"/>
                    <a:pt x="251076" y="259988"/>
                    <a:pt x="240710" y="259988"/>
                  </a:cubicBezTo>
                  <a:lnTo>
                    <a:pt x="240710" y="259988"/>
                  </a:lnTo>
                  <a:close/>
                </a:path>
              </a:pathLst>
            </a:custGeom>
            <a:solidFill>
              <a:srgbClr val="E3DCCF"/>
            </a:solidFill>
            <a:ln w="7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7070E7A3-1C3C-E9D7-7752-544DF5AF94BF}"/>
              </a:ext>
            </a:extLst>
          </p:cNvPr>
          <p:cNvGrpSpPr/>
          <p:nvPr/>
        </p:nvGrpSpPr>
        <p:grpSpPr>
          <a:xfrm>
            <a:off x="8488547" y="3164963"/>
            <a:ext cx="437245" cy="378541"/>
            <a:chOff x="7345546" y="2647816"/>
            <a:chExt cx="437245" cy="378541"/>
          </a:xfrm>
        </p:grpSpPr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0545A5B9-8E45-BA04-FC5D-5E734FCFBC07}"/>
                </a:ext>
              </a:extLst>
            </p:cNvPr>
            <p:cNvSpPr/>
            <p:nvPr/>
          </p:nvSpPr>
          <p:spPr>
            <a:xfrm>
              <a:off x="7478567" y="2703503"/>
              <a:ext cx="171941" cy="49271"/>
            </a:xfrm>
            <a:custGeom>
              <a:avLst/>
              <a:gdLst>
                <a:gd name="connsiteX0" fmla="*/ 20199 w 171941"/>
                <a:gd name="connsiteY0" fmla="*/ 49271 h 49271"/>
                <a:gd name="connsiteX1" fmla="*/ 85971 w 171941"/>
                <a:gd name="connsiteY1" fmla="*/ 29448 h 49271"/>
                <a:gd name="connsiteX2" fmla="*/ 151742 w 171941"/>
                <a:gd name="connsiteY2" fmla="*/ 49271 h 49271"/>
                <a:gd name="connsiteX3" fmla="*/ 171941 w 171941"/>
                <a:gd name="connsiteY3" fmla="*/ 27144 h 49271"/>
                <a:gd name="connsiteX4" fmla="*/ 85971 w 171941"/>
                <a:gd name="connsiteY4" fmla="*/ 0 h 49271"/>
                <a:gd name="connsiteX5" fmla="*/ 0 w 171941"/>
                <a:gd name="connsiteY5" fmla="*/ 27638 h 49271"/>
                <a:gd name="connsiteX6" fmla="*/ 20199 w 171941"/>
                <a:gd name="connsiteY6" fmla="*/ 49271 h 49271"/>
                <a:gd name="connsiteX7" fmla="*/ 20199 w 171941"/>
                <a:gd name="connsiteY7" fmla="*/ 49271 h 492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1941" h="49271">
                  <a:moveTo>
                    <a:pt x="20199" y="49271"/>
                  </a:moveTo>
                  <a:cubicBezTo>
                    <a:pt x="39085" y="36851"/>
                    <a:pt x="61584" y="29448"/>
                    <a:pt x="85971" y="29448"/>
                  </a:cubicBezTo>
                  <a:cubicBezTo>
                    <a:pt x="110358" y="29448"/>
                    <a:pt x="132856" y="36851"/>
                    <a:pt x="151742" y="49271"/>
                  </a:cubicBezTo>
                  <a:cubicBezTo>
                    <a:pt x="156833" y="40552"/>
                    <a:pt x="164141" y="33149"/>
                    <a:pt x="171941" y="27144"/>
                  </a:cubicBezTo>
                  <a:cubicBezTo>
                    <a:pt x="147554" y="10117"/>
                    <a:pt x="118158" y="0"/>
                    <a:pt x="85971" y="0"/>
                  </a:cubicBezTo>
                  <a:cubicBezTo>
                    <a:pt x="53783" y="0"/>
                    <a:pt x="24387" y="10117"/>
                    <a:pt x="0" y="27638"/>
                  </a:cubicBezTo>
                  <a:cubicBezTo>
                    <a:pt x="8293" y="33149"/>
                    <a:pt x="15191" y="40963"/>
                    <a:pt x="20199" y="49271"/>
                  </a:cubicBezTo>
                  <a:lnTo>
                    <a:pt x="20199" y="49271"/>
                  </a:lnTo>
                  <a:close/>
                </a:path>
              </a:pathLst>
            </a:custGeom>
            <a:solidFill>
              <a:srgbClr val="E3DCCF"/>
            </a:solidFill>
            <a:ln w="8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4BF07289-BDC3-7B1A-7E12-A28FA5B2947D}"/>
                </a:ext>
              </a:extLst>
            </p:cNvPr>
            <p:cNvSpPr/>
            <p:nvPr/>
          </p:nvSpPr>
          <p:spPr>
            <a:xfrm>
              <a:off x="7415095" y="2837992"/>
              <a:ext cx="78580" cy="135393"/>
            </a:xfrm>
            <a:custGeom>
              <a:avLst/>
              <a:gdLst>
                <a:gd name="connsiteX0" fmla="*/ 29889 w 78580"/>
                <a:gd name="connsiteY0" fmla="*/ 14724 h 135393"/>
                <a:gd name="connsiteX1" fmla="*/ 30792 w 78580"/>
                <a:gd name="connsiteY1" fmla="*/ 0 h 135393"/>
                <a:gd name="connsiteX2" fmla="*/ 903 w 78580"/>
                <a:gd name="connsiteY2" fmla="*/ 0 h 135393"/>
                <a:gd name="connsiteX3" fmla="*/ 0 w 78580"/>
                <a:gd name="connsiteY3" fmla="*/ 14724 h 135393"/>
                <a:gd name="connsiteX4" fmla="*/ 61584 w 78580"/>
                <a:gd name="connsiteY4" fmla="*/ 135393 h 135393"/>
                <a:gd name="connsiteX5" fmla="*/ 78581 w 78580"/>
                <a:gd name="connsiteY5" fmla="*/ 111457 h 135393"/>
                <a:gd name="connsiteX6" fmla="*/ 29889 w 78580"/>
                <a:gd name="connsiteY6" fmla="*/ 14724 h 135393"/>
                <a:gd name="connsiteX7" fmla="*/ 29889 w 78580"/>
                <a:gd name="connsiteY7" fmla="*/ 14724 h 135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8580" h="135393">
                  <a:moveTo>
                    <a:pt x="29889" y="14724"/>
                  </a:moveTo>
                  <a:cubicBezTo>
                    <a:pt x="29889" y="9624"/>
                    <a:pt x="30381" y="4606"/>
                    <a:pt x="30792" y="0"/>
                  </a:cubicBezTo>
                  <a:lnTo>
                    <a:pt x="903" y="0"/>
                  </a:lnTo>
                  <a:cubicBezTo>
                    <a:pt x="411" y="5100"/>
                    <a:pt x="0" y="9706"/>
                    <a:pt x="0" y="14724"/>
                  </a:cubicBezTo>
                  <a:cubicBezTo>
                    <a:pt x="0" y="63995"/>
                    <a:pt x="24387" y="108249"/>
                    <a:pt x="61584" y="135393"/>
                  </a:cubicBezTo>
                  <a:cubicBezTo>
                    <a:pt x="65689" y="126181"/>
                    <a:pt x="71273" y="117873"/>
                    <a:pt x="78581" y="111457"/>
                  </a:cubicBezTo>
                  <a:cubicBezTo>
                    <a:pt x="49185" y="89412"/>
                    <a:pt x="29889" y="54371"/>
                    <a:pt x="29889" y="14724"/>
                  </a:cubicBezTo>
                  <a:lnTo>
                    <a:pt x="29889" y="14724"/>
                  </a:lnTo>
                  <a:close/>
                </a:path>
              </a:pathLst>
            </a:custGeom>
            <a:solidFill>
              <a:srgbClr val="E3DCCF"/>
            </a:solidFill>
            <a:ln w="8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B00DBFD4-A9AF-EB5C-6FC0-DD7581AB0B50}"/>
                </a:ext>
              </a:extLst>
            </p:cNvPr>
            <p:cNvSpPr/>
            <p:nvPr/>
          </p:nvSpPr>
          <p:spPr>
            <a:xfrm>
              <a:off x="7634907" y="2837992"/>
              <a:ext cx="78580" cy="135393"/>
            </a:xfrm>
            <a:custGeom>
              <a:avLst/>
              <a:gdLst>
                <a:gd name="connsiteX0" fmla="*/ 48282 w 78580"/>
                <a:gd name="connsiteY0" fmla="*/ 0 h 135393"/>
                <a:gd name="connsiteX1" fmla="*/ 49185 w 78580"/>
                <a:gd name="connsiteY1" fmla="*/ 14724 h 135393"/>
                <a:gd name="connsiteX2" fmla="*/ 0 w 78580"/>
                <a:gd name="connsiteY2" fmla="*/ 110963 h 135393"/>
                <a:gd name="connsiteX3" fmla="*/ 16997 w 78580"/>
                <a:gd name="connsiteY3" fmla="*/ 135393 h 135393"/>
                <a:gd name="connsiteX4" fmla="*/ 78581 w 78580"/>
                <a:gd name="connsiteY4" fmla="*/ 14724 h 135393"/>
                <a:gd name="connsiteX5" fmla="*/ 77677 w 78580"/>
                <a:gd name="connsiteY5" fmla="*/ 0 h 135393"/>
                <a:gd name="connsiteX6" fmla="*/ 48282 w 78580"/>
                <a:gd name="connsiteY6" fmla="*/ 0 h 135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8580" h="135393">
                  <a:moveTo>
                    <a:pt x="48282" y="0"/>
                  </a:moveTo>
                  <a:cubicBezTo>
                    <a:pt x="48774" y="5100"/>
                    <a:pt x="49185" y="9706"/>
                    <a:pt x="49185" y="14724"/>
                  </a:cubicBezTo>
                  <a:cubicBezTo>
                    <a:pt x="49185" y="54371"/>
                    <a:pt x="29889" y="89330"/>
                    <a:pt x="0" y="110963"/>
                  </a:cubicBezTo>
                  <a:cubicBezTo>
                    <a:pt x="7390" y="117873"/>
                    <a:pt x="13302" y="125687"/>
                    <a:pt x="16997" y="135393"/>
                  </a:cubicBezTo>
                  <a:cubicBezTo>
                    <a:pt x="54276" y="108249"/>
                    <a:pt x="78581" y="64489"/>
                    <a:pt x="78581" y="14724"/>
                  </a:cubicBezTo>
                  <a:cubicBezTo>
                    <a:pt x="78581" y="9624"/>
                    <a:pt x="78088" y="4606"/>
                    <a:pt x="77677" y="0"/>
                  </a:cubicBezTo>
                  <a:lnTo>
                    <a:pt x="48282" y="0"/>
                  </a:lnTo>
                  <a:close/>
                </a:path>
              </a:pathLst>
            </a:custGeom>
            <a:solidFill>
              <a:srgbClr val="E3DCCF"/>
            </a:solidFill>
            <a:ln w="8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F5A2314F-2655-6207-D46E-01F91268B4DC}"/>
                </a:ext>
              </a:extLst>
            </p:cNvPr>
            <p:cNvSpPr/>
            <p:nvPr/>
          </p:nvSpPr>
          <p:spPr>
            <a:xfrm>
              <a:off x="7522250" y="2859707"/>
              <a:ext cx="84574" cy="84723"/>
            </a:xfrm>
            <a:custGeom>
              <a:avLst/>
              <a:gdLst>
                <a:gd name="connsiteX0" fmla="*/ 84575 w 84574"/>
                <a:gd name="connsiteY0" fmla="*/ 42362 h 84723"/>
                <a:gd name="connsiteX1" fmla="*/ 42287 w 84574"/>
                <a:gd name="connsiteY1" fmla="*/ 84724 h 84723"/>
                <a:gd name="connsiteX2" fmla="*/ 0 w 84574"/>
                <a:gd name="connsiteY2" fmla="*/ 42362 h 84723"/>
                <a:gd name="connsiteX3" fmla="*/ 42287 w 84574"/>
                <a:gd name="connsiteY3" fmla="*/ 0 h 84723"/>
                <a:gd name="connsiteX4" fmla="*/ 84575 w 84574"/>
                <a:gd name="connsiteY4" fmla="*/ 42362 h 847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4574" h="84723">
                  <a:moveTo>
                    <a:pt x="84575" y="42362"/>
                  </a:moveTo>
                  <a:cubicBezTo>
                    <a:pt x="84575" y="65805"/>
                    <a:pt x="65607" y="84724"/>
                    <a:pt x="42287" y="84724"/>
                  </a:cubicBezTo>
                  <a:cubicBezTo>
                    <a:pt x="18968" y="84724"/>
                    <a:pt x="0" y="65723"/>
                    <a:pt x="0" y="42362"/>
                  </a:cubicBezTo>
                  <a:cubicBezTo>
                    <a:pt x="0" y="18919"/>
                    <a:pt x="18968" y="0"/>
                    <a:pt x="42287" y="0"/>
                  </a:cubicBezTo>
                  <a:cubicBezTo>
                    <a:pt x="65607" y="0"/>
                    <a:pt x="84575" y="18919"/>
                    <a:pt x="84575" y="42362"/>
                  </a:cubicBezTo>
                </a:path>
              </a:pathLst>
            </a:custGeom>
            <a:solidFill>
              <a:srgbClr val="E3DCCF"/>
            </a:solidFill>
            <a:ln w="8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7B6A73C5-17C0-1960-7E7E-C41DCEF7D216}"/>
                </a:ext>
              </a:extLst>
            </p:cNvPr>
            <p:cNvSpPr/>
            <p:nvPr/>
          </p:nvSpPr>
          <p:spPr>
            <a:xfrm>
              <a:off x="7494579" y="2956358"/>
              <a:ext cx="139754" cy="69999"/>
            </a:xfrm>
            <a:custGeom>
              <a:avLst/>
              <a:gdLst>
                <a:gd name="connsiteX0" fmla="*/ 107238 w 139754"/>
                <a:gd name="connsiteY0" fmla="*/ 0 h 69999"/>
                <a:gd name="connsiteX1" fmla="*/ 69959 w 139754"/>
                <a:gd name="connsiteY1" fmla="*/ 11516 h 69999"/>
                <a:gd name="connsiteX2" fmla="*/ 32680 w 139754"/>
                <a:gd name="connsiteY2" fmla="*/ 0 h 69999"/>
                <a:gd name="connsiteX3" fmla="*/ 0 w 139754"/>
                <a:gd name="connsiteY3" fmla="*/ 45570 h 69999"/>
                <a:gd name="connsiteX4" fmla="*/ 0 w 139754"/>
                <a:gd name="connsiteY4" fmla="*/ 65394 h 69999"/>
                <a:gd name="connsiteX5" fmla="*/ 4598 w 139754"/>
                <a:gd name="connsiteY5" fmla="*/ 70000 h 69999"/>
                <a:gd name="connsiteX6" fmla="*/ 135155 w 139754"/>
                <a:gd name="connsiteY6" fmla="*/ 70000 h 69999"/>
                <a:gd name="connsiteX7" fmla="*/ 139754 w 139754"/>
                <a:gd name="connsiteY7" fmla="*/ 65394 h 69999"/>
                <a:gd name="connsiteX8" fmla="*/ 139754 w 139754"/>
                <a:gd name="connsiteY8" fmla="*/ 45570 h 69999"/>
                <a:gd name="connsiteX9" fmla="*/ 107238 w 139754"/>
                <a:gd name="connsiteY9" fmla="*/ 0 h 69999"/>
                <a:gd name="connsiteX10" fmla="*/ 107238 w 139754"/>
                <a:gd name="connsiteY10" fmla="*/ 0 h 69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39754" h="69999">
                  <a:moveTo>
                    <a:pt x="107238" y="0"/>
                  </a:moveTo>
                  <a:cubicBezTo>
                    <a:pt x="96645" y="7403"/>
                    <a:pt x="83754" y="11516"/>
                    <a:pt x="69959" y="11516"/>
                  </a:cubicBezTo>
                  <a:cubicBezTo>
                    <a:pt x="56164" y="11516"/>
                    <a:pt x="43273" y="7403"/>
                    <a:pt x="32680" y="0"/>
                  </a:cubicBezTo>
                  <a:cubicBezTo>
                    <a:pt x="13795" y="6416"/>
                    <a:pt x="0" y="24430"/>
                    <a:pt x="0" y="45570"/>
                  </a:cubicBezTo>
                  <a:lnTo>
                    <a:pt x="0" y="65394"/>
                  </a:lnTo>
                  <a:cubicBezTo>
                    <a:pt x="0" y="67697"/>
                    <a:pt x="1806" y="70000"/>
                    <a:pt x="4598" y="70000"/>
                  </a:cubicBezTo>
                  <a:lnTo>
                    <a:pt x="135155" y="70000"/>
                  </a:lnTo>
                  <a:cubicBezTo>
                    <a:pt x="137455" y="70000"/>
                    <a:pt x="139754" y="68190"/>
                    <a:pt x="139754" y="65394"/>
                  </a:cubicBezTo>
                  <a:lnTo>
                    <a:pt x="139754" y="45570"/>
                  </a:lnTo>
                  <a:cubicBezTo>
                    <a:pt x="139836" y="24430"/>
                    <a:pt x="126041" y="6909"/>
                    <a:pt x="107238" y="0"/>
                  </a:cubicBezTo>
                  <a:lnTo>
                    <a:pt x="107238" y="0"/>
                  </a:lnTo>
                  <a:close/>
                </a:path>
              </a:pathLst>
            </a:custGeom>
            <a:solidFill>
              <a:srgbClr val="E3DCCF"/>
            </a:solidFill>
            <a:ln w="8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BB7AE4FC-5EA2-3F09-A0C2-D52D3918936F}"/>
                </a:ext>
              </a:extLst>
            </p:cNvPr>
            <p:cNvSpPr/>
            <p:nvPr/>
          </p:nvSpPr>
          <p:spPr>
            <a:xfrm>
              <a:off x="7373711" y="2647816"/>
              <a:ext cx="84574" cy="84723"/>
            </a:xfrm>
            <a:custGeom>
              <a:avLst/>
              <a:gdLst>
                <a:gd name="connsiteX0" fmla="*/ 84575 w 84574"/>
                <a:gd name="connsiteY0" fmla="*/ 42362 h 84723"/>
                <a:gd name="connsiteX1" fmla="*/ 42287 w 84574"/>
                <a:gd name="connsiteY1" fmla="*/ 84724 h 84723"/>
                <a:gd name="connsiteX2" fmla="*/ 0 w 84574"/>
                <a:gd name="connsiteY2" fmla="*/ 42362 h 84723"/>
                <a:gd name="connsiteX3" fmla="*/ 42287 w 84574"/>
                <a:gd name="connsiteY3" fmla="*/ 0 h 84723"/>
                <a:gd name="connsiteX4" fmla="*/ 84575 w 84574"/>
                <a:gd name="connsiteY4" fmla="*/ 42362 h 847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4574" h="84723">
                  <a:moveTo>
                    <a:pt x="84575" y="42362"/>
                  </a:moveTo>
                  <a:cubicBezTo>
                    <a:pt x="84575" y="65805"/>
                    <a:pt x="65607" y="84724"/>
                    <a:pt x="42287" y="84724"/>
                  </a:cubicBezTo>
                  <a:cubicBezTo>
                    <a:pt x="18968" y="84724"/>
                    <a:pt x="0" y="65723"/>
                    <a:pt x="0" y="42362"/>
                  </a:cubicBezTo>
                  <a:cubicBezTo>
                    <a:pt x="0" y="19001"/>
                    <a:pt x="18968" y="0"/>
                    <a:pt x="42287" y="0"/>
                  </a:cubicBezTo>
                  <a:cubicBezTo>
                    <a:pt x="65607" y="0"/>
                    <a:pt x="84575" y="18919"/>
                    <a:pt x="84575" y="42362"/>
                  </a:cubicBezTo>
                </a:path>
              </a:pathLst>
            </a:custGeom>
            <a:solidFill>
              <a:srgbClr val="E3DCCF"/>
            </a:solidFill>
            <a:ln w="8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EBC84291-34FF-D7B0-6141-6B0ECAAD4100}"/>
                </a:ext>
              </a:extLst>
            </p:cNvPr>
            <p:cNvSpPr/>
            <p:nvPr/>
          </p:nvSpPr>
          <p:spPr>
            <a:xfrm>
              <a:off x="7345546" y="2744549"/>
              <a:ext cx="139917" cy="69999"/>
            </a:xfrm>
            <a:custGeom>
              <a:avLst/>
              <a:gdLst>
                <a:gd name="connsiteX0" fmla="*/ 139918 w 139917"/>
                <a:gd name="connsiteY0" fmla="*/ 65394 h 69999"/>
                <a:gd name="connsiteX1" fmla="*/ 139918 w 139917"/>
                <a:gd name="connsiteY1" fmla="*/ 45570 h 69999"/>
                <a:gd name="connsiteX2" fmla="*/ 107238 w 139917"/>
                <a:gd name="connsiteY2" fmla="*/ 0 h 69999"/>
                <a:gd name="connsiteX3" fmla="*/ 69959 w 139917"/>
                <a:gd name="connsiteY3" fmla="*/ 11516 h 69999"/>
                <a:gd name="connsiteX4" fmla="*/ 32680 w 139917"/>
                <a:gd name="connsiteY4" fmla="*/ 0 h 69999"/>
                <a:gd name="connsiteX5" fmla="*/ 0 w 139917"/>
                <a:gd name="connsiteY5" fmla="*/ 45570 h 69999"/>
                <a:gd name="connsiteX6" fmla="*/ 0 w 139917"/>
                <a:gd name="connsiteY6" fmla="*/ 65394 h 69999"/>
                <a:gd name="connsiteX7" fmla="*/ 4598 w 139917"/>
                <a:gd name="connsiteY7" fmla="*/ 70000 h 69999"/>
                <a:gd name="connsiteX8" fmla="*/ 135155 w 139917"/>
                <a:gd name="connsiteY8" fmla="*/ 70000 h 69999"/>
                <a:gd name="connsiteX9" fmla="*/ 139918 w 139917"/>
                <a:gd name="connsiteY9" fmla="*/ 65394 h 69999"/>
                <a:gd name="connsiteX10" fmla="*/ 139918 w 139917"/>
                <a:gd name="connsiteY10" fmla="*/ 65394 h 69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39917" h="69999">
                  <a:moveTo>
                    <a:pt x="139918" y="65394"/>
                  </a:moveTo>
                  <a:lnTo>
                    <a:pt x="139918" y="45570"/>
                  </a:lnTo>
                  <a:cubicBezTo>
                    <a:pt x="139918" y="24348"/>
                    <a:pt x="126123" y="6416"/>
                    <a:pt x="107238" y="0"/>
                  </a:cubicBezTo>
                  <a:cubicBezTo>
                    <a:pt x="96645" y="7403"/>
                    <a:pt x="83754" y="11516"/>
                    <a:pt x="69959" y="11516"/>
                  </a:cubicBezTo>
                  <a:cubicBezTo>
                    <a:pt x="56164" y="11516"/>
                    <a:pt x="43273" y="7403"/>
                    <a:pt x="32680" y="0"/>
                  </a:cubicBezTo>
                  <a:cubicBezTo>
                    <a:pt x="13795" y="6416"/>
                    <a:pt x="0" y="24430"/>
                    <a:pt x="0" y="45570"/>
                  </a:cubicBezTo>
                  <a:lnTo>
                    <a:pt x="0" y="65394"/>
                  </a:lnTo>
                  <a:cubicBezTo>
                    <a:pt x="0" y="67697"/>
                    <a:pt x="1806" y="70000"/>
                    <a:pt x="4598" y="70000"/>
                  </a:cubicBezTo>
                  <a:lnTo>
                    <a:pt x="135155" y="70000"/>
                  </a:lnTo>
                  <a:cubicBezTo>
                    <a:pt x="138029" y="69506"/>
                    <a:pt x="139918" y="67697"/>
                    <a:pt x="139918" y="65394"/>
                  </a:cubicBezTo>
                  <a:lnTo>
                    <a:pt x="139918" y="65394"/>
                  </a:lnTo>
                  <a:close/>
                </a:path>
              </a:pathLst>
            </a:custGeom>
            <a:solidFill>
              <a:srgbClr val="E3DCCF"/>
            </a:solidFill>
            <a:ln w="8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F05D3E46-7753-7DD2-C01F-8C7BE47C96CB}"/>
                </a:ext>
              </a:extLst>
            </p:cNvPr>
            <p:cNvSpPr/>
            <p:nvPr/>
          </p:nvSpPr>
          <p:spPr>
            <a:xfrm>
              <a:off x="7670790" y="2647816"/>
              <a:ext cx="84574" cy="84723"/>
            </a:xfrm>
            <a:custGeom>
              <a:avLst/>
              <a:gdLst>
                <a:gd name="connsiteX0" fmla="*/ 84575 w 84574"/>
                <a:gd name="connsiteY0" fmla="*/ 42362 h 84723"/>
                <a:gd name="connsiteX1" fmla="*/ 42287 w 84574"/>
                <a:gd name="connsiteY1" fmla="*/ 84724 h 84723"/>
                <a:gd name="connsiteX2" fmla="*/ 0 w 84574"/>
                <a:gd name="connsiteY2" fmla="*/ 42362 h 84723"/>
                <a:gd name="connsiteX3" fmla="*/ 42287 w 84574"/>
                <a:gd name="connsiteY3" fmla="*/ 0 h 84723"/>
                <a:gd name="connsiteX4" fmla="*/ 84575 w 84574"/>
                <a:gd name="connsiteY4" fmla="*/ 42362 h 847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4574" h="84723">
                  <a:moveTo>
                    <a:pt x="84575" y="42362"/>
                  </a:moveTo>
                  <a:cubicBezTo>
                    <a:pt x="84575" y="65805"/>
                    <a:pt x="65607" y="84724"/>
                    <a:pt x="42287" y="84724"/>
                  </a:cubicBezTo>
                  <a:cubicBezTo>
                    <a:pt x="18968" y="84724"/>
                    <a:pt x="0" y="65723"/>
                    <a:pt x="0" y="42362"/>
                  </a:cubicBezTo>
                  <a:cubicBezTo>
                    <a:pt x="0" y="19001"/>
                    <a:pt x="18968" y="0"/>
                    <a:pt x="42287" y="0"/>
                  </a:cubicBezTo>
                  <a:cubicBezTo>
                    <a:pt x="65607" y="0"/>
                    <a:pt x="84575" y="18919"/>
                    <a:pt x="84575" y="42362"/>
                  </a:cubicBezTo>
                </a:path>
              </a:pathLst>
            </a:custGeom>
            <a:solidFill>
              <a:srgbClr val="E3DCCF"/>
            </a:solidFill>
            <a:ln w="8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61767344-4873-E9E8-825F-CE9E58391505}"/>
                </a:ext>
              </a:extLst>
            </p:cNvPr>
            <p:cNvSpPr/>
            <p:nvPr/>
          </p:nvSpPr>
          <p:spPr>
            <a:xfrm>
              <a:off x="7643036" y="2744467"/>
              <a:ext cx="139755" cy="69999"/>
            </a:xfrm>
            <a:custGeom>
              <a:avLst/>
              <a:gdLst>
                <a:gd name="connsiteX0" fmla="*/ 107238 w 139755"/>
                <a:gd name="connsiteY0" fmla="*/ 0 h 69999"/>
                <a:gd name="connsiteX1" fmla="*/ 69959 w 139755"/>
                <a:gd name="connsiteY1" fmla="*/ 11516 h 69999"/>
                <a:gd name="connsiteX2" fmla="*/ 32680 w 139755"/>
                <a:gd name="connsiteY2" fmla="*/ 0 h 69999"/>
                <a:gd name="connsiteX3" fmla="*/ 0 w 139755"/>
                <a:gd name="connsiteY3" fmla="*/ 45570 h 69999"/>
                <a:gd name="connsiteX4" fmla="*/ 0 w 139755"/>
                <a:gd name="connsiteY4" fmla="*/ 65394 h 69999"/>
                <a:gd name="connsiteX5" fmla="*/ 4598 w 139755"/>
                <a:gd name="connsiteY5" fmla="*/ 70000 h 69999"/>
                <a:gd name="connsiteX6" fmla="*/ 135155 w 139755"/>
                <a:gd name="connsiteY6" fmla="*/ 70000 h 69999"/>
                <a:gd name="connsiteX7" fmla="*/ 139754 w 139755"/>
                <a:gd name="connsiteY7" fmla="*/ 65394 h 69999"/>
                <a:gd name="connsiteX8" fmla="*/ 139754 w 139755"/>
                <a:gd name="connsiteY8" fmla="*/ 45652 h 69999"/>
                <a:gd name="connsiteX9" fmla="*/ 107238 w 139755"/>
                <a:gd name="connsiteY9" fmla="*/ 0 h 69999"/>
                <a:gd name="connsiteX10" fmla="*/ 107238 w 139755"/>
                <a:gd name="connsiteY10" fmla="*/ 0 h 69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39755" h="69999">
                  <a:moveTo>
                    <a:pt x="107238" y="0"/>
                  </a:moveTo>
                  <a:cubicBezTo>
                    <a:pt x="96645" y="7403"/>
                    <a:pt x="83754" y="11516"/>
                    <a:pt x="69959" y="11516"/>
                  </a:cubicBezTo>
                  <a:cubicBezTo>
                    <a:pt x="56164" y="11516"/>
                    <a:pt x="43273" y="7403"/>
                    <a:pt x="32680" y="0"/>
                  </a:cubicBezTo>
                  <a:cubicBezTo>
                    <a:pt x="13795" y="6416"/>
                    <a:pt x="0" y="24430"/>
                    <a:pt x="0" y="45570"/>
                  </a:cubicBezTo>
                  <a:lnTo>
                    <a:pt x="0" y="65394"/>
                  </a:lnTo>
                  <a:cubicBezTo>
                    <a:pt x="0" y="67697"/>
                    <a:pt x="1806" y="70000"/>
                    <a:pt x="4598" y="70000"/>
                  </a:cubicBezTo>
                  <a:lnTo>
                    <a:pt x="135155" y="70000"/>
                  </a:lnTo>
                  <a:cubicBezTo>
                    <a:pt x="137455" y="70000"/>
                    <a:pt x="139754" y="68190"/>
                    <a:pt x="139754" y="65394"/>
                  </a:cubicBezTo>
                  <a:lnTo>
                    <a:pt x="139754" y="45652"/>
                  </a:lnTo>
                  <a:cubicBezTo>
                    <a:pt x="139918" y="24430"/>
                    <a:pt x="126123" y="6498"/>
                    <a:pt x="107238" y="0"/>
                  </a:cubicBezTo>
                  <a:lnTo>
                    <a:pt x="107238" y="0"/>
                  </a:lnTo>
                  <a:close/>
                </a:path>
              </a:pathLst>
            </a:custGeom>
            <a:solidFill>
              <a:srgbClr val="E3DCCF"/>
            </a:solidFill>
            <a:ln w="8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61" name="TextBox 60">
            <a:extLst>
              <a:ext uri="{FF2B5EF4-FFF2-40B4-BE49-F238E27FC236}">
                <a16:creationId xmlns:a16="http://schemas.microsoft.com/office/drawing/2014/main" id="{A83DFB1F-6D75-3246-9676-EDCFE61B4FAE}"/>
              </a:ext>
            </a:extLst>
          </p:cNvPr>
          <p:cNvSpPr txBox="1"/>
          <p:nvPr/>
        </p:nvSpPr>
        <p:spPr>
          <a:xfrm>
            <a:off x="8249950" y="5638363"/>
            <a:ext cx="2493136" cy="512890"/>
          </a:xfrm>
          <a:prstGeom prst="rect">
            <a:avLst/>
          </a:prstGeom>
          <a:noFill/>
        </p:spPr>
        <p:txBody>
          <a:bodyPr wrap="square" lIns="0" tIns="73125" rIns="0" bIns="0" rtlCol="0">
            <a:noAutofit/>
          </a:bodyPr>
          <a:lstStyle/>
          <a:p>
            <a:pPr marL="0" marR="0" lvl="0" indent="0" algn="ctr" defTabSz="7429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146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Partners: Metros, SALGA, SACN,</a:t>
            </a:r>
          </a:p>
          <a:p>
            <a:pPr marL="0" marR="0" lvl="0" indent="0" algn="ctr" defTabSz="7429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146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digital content providers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87E5514-C217-9002-FE8A-082C5ACD9663}"/>
              </a:ext>
            </a:extLst>
          </p:cNvPr>
          <p:cNvSpPr txBox="1"/>
          <p:nvPr/>
        </p:nvSpPr>
        <p:spPr>
          <a:xfrm>
            <a:off x="542527" y="2522862"/>
            <a:ext cx="113732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2000" b="1" i="0" u="none" strike="noStrike" kern="1200" cap="none" spc="0" normalizeH="0" baseline="0" noProof="0" dirty="0">
                <a:ln>
                  <a:noFill/>
                </a:ln>
                <a:solidFill>
                  <a:srgbClr val="282F3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Spatial economic data: ‘value chain’ : </a:t>
            </a:r>
            <a:r>
              <a:rPr kumimoji="0" lang="en-ZA" sz="2000" b="0" i="0" u="none" strike="noStrike" kern="1200" cap="none" spc="0" normalizeH="0" baseline="0" noProof="0" dirty="0">
                <a:ln>
                  <a:noFill/>
                </a:ln>
                <a:solidFill>
                  <a:srgbClr val="282F3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Breaking down silos; </a:t>
            </a:r>
            <a:r>
              <a:rPr kumimoji="0" lang="en-ZA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innovation, experimentation and data sharing</a:t>
            </a:r>
            <a:r>
              <a:rPr kumimoji="0" lang="en-ZA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68E5EDC-53B2-8859-F154-C52C59F61025}"/>
              </a:ext>
            </a:extLst>
          </p:cNvPr>
          <p:cNvSpPr txBox="1"/>
          <p:nvPr/>
        </p:nvSpPr>
        <p:spPr>
          <a:xfrm>
            <a:off x="1840642" y="806180"/>
            <a:ext cx="1027892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Local data on all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213 municipalities –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NOTE: formal sector only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Suburb (hex) level data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for 8 metros (</a:t>
            </a:r>
            <a:r>
              <a:rPr kumimoji="0" lang="en-GB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suburb level never seen before!)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ZA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Data is </a:t>
            </a:r>
            <a:r>
              <a:rPr kumimoji="0" lang="en-ZA" sz="2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current</a:t>
            </a:r>
            <a:r>
              <a:rPr kumimoji="0" lang="en-ZA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 (+- 12 month delay) AND </a:t>
            </a:r>
            <a:r>
              <a:rPr kumimoji="0" lang="en-ZA" sz="2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sustainable</a:t>
            </a:r>
            <a:r>
              <a:rPr kumimoji="0" lang="en-ZA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 – EVERY year we update</a:t>
            </a:r>
            <a:endParaRPr kumimoji="0" lang="en-ZA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ZA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Indicators </a:t>
            </a:r>
            <a:r>
              <a:rPr kumimoji="0" lang="en-ZA" sz="2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disaggregated</a:t>
            </a:r>
            <a:r>
              <a:rPr kumimoji="0" lang="en-ZA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 by employment, industry/sector, wage levels, </a:t>
            </a:r>
          </a:p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ZA" sz="2000" kern="12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	</a:t>
            </a:r>
            <a:r>
              <a:rPr kumimoji="0" lang="en-ZA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gender, age, exports &amp; firm size</a:t>
            </a:r>
            <a:r>
              <a:rPr kumimoji="0" lang="en-ZA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ZA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– NOTE: based on place of work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Graphic 67">
            <a:extLst>
              <a:ext uri="{FF2B5EF4-FFF2-40B4-BE49-F238E27FC236}">
                <a16:creationId xmlns:a16="http://schemas.microsoft.com/office/drawing/2014/main" id="{EF9BDBDB-A90C-5F45-A910-7C6685F7E279}"/>
              </a:ext>
            </a:extLst>
          </p:cNvPr>
          <p:cNvSpPr/>
          <p:nvPr/>
        </p:nvSpPr>
        <p:spPr>
          <a:xfrm>
            <a:off x="940420" y="3164082"/>
            <a:ext cx="363338" cy="324841"/>
          </a:xfrm>
          <a:custGeom>
            <a:avLst/>
            <a:gdLst>
              <a:gd name="connsiteX0" fmla="*/ 346881 w 363338"/>
              <a:gd name="connsiteY0" fmla="*/ 50230 h 324841"/>
              <a:gd name="connsiteX1" fmla="*/ 16339 w 363338"/>
              <a:gd name="connsiteY1" fmla="*/ 50230 h 324841"/>
              <a:gd name="connsiteX2" fmla="*/ 19630 w 363338"/>
              <a:gd name="connsiteY2" fmla="*/ 39618 h 324841"/>
              <a:gd name="connsiteX3" fmla="*/ 47959 w 363338"/>
              <a:gd name="connsiteY3" fmla="*/ 5306 h 324841"/>
              <a:gd name="connsiteX4" fmla="*/ 59126 w 363338"/>
              <a:gd name="connsiteY4" fmla="*/ 0 h 324841"/>
              <a:gd name="connsiteX5" fmla="*/ 303389 w 363338"/>
              <a:gd name="connsiteY5" fmla="*/ 0 h 324841"/>
              <a:gd name="connsiteX6" fmla="*/ 314556 w 363338"/>
              <a:gd name="connsiteY6" fmla="*/ 5306 h 324841"/>
              <a:gd name="connsiteX7" fmla="*/ 342885 w 363338"/>
              <a:gd name="connsiteY7" fmla="*/ 39618 h 324841"/>
              <a:gd name="connsiteX8" fmla="*/ 346881 w 363338"/>
              <a:gd name="connsiteY8" fmla="*/ 50230 h 324841"/>
              <a:gd name="connsiteX9" fmla="*/ 346881 w 363338"/>
              <a:gd name="connsiteY9" fmla="*/ 50230 h 324841"/>
              <a:gd name="connsiteX10" fmla="*/ 363338 w 363338"/>
              <a:gd name="connsiteY10" fmla="*/ 77938 h 324841"/>
              <a:gd name="connsiteX11" fmla="*/ 363338 w 363338"/>
              <a:gd name="connsiteY11" fmla="*/ 310339 h 324841"/>
              <a:gd name="connsiteX12" fmla="*/ 348880 w 363338"/>
              <a:gd name="connsiteY12" fmla="*/ 324842 h 324841"/>
              <a:gd name="connsiteX13" fmla="*/ 14458 w 363338"/>
              <a:gd name="connsiteY13" fmla="*/ 324842 h 324841"/>
              <a:gd name="connsiteX14" fmla="*/ 0 w 363338"/>
              <a:gd name="connsiteY14" fmla="*/ 310339 h 324841"/>
              <a:gd name="connsiteX15" fmla="*/ 0 w 363338"/>
              <a:gd name="connsiteY15" fmla="*/ 77938 h 324841"/>
              <a:gd name="connsiteX16" fmla="*/ 14458 w 363338"/>
              <a:gd name="connsiteY16" fmla="*/ 63436 h 324841"/>
              <a:gd name="connsiteX17" fmla="*/ 348880 w 363338"/>
              <a:gd name="connsiteY17" fmla="*/ 63436 h 324841"/>
              <a:gd name="connsiteX18" fmla="*/ 363338 w 363338"/>
              <a:gd name="connsiteY18" fmla="*/ 77938 h 324841"/>
              <a:gd name="connsiteX19" fmla="*/ 363338 w 363338"/>
              <a:gd name="connsiteY19" fmla="*/ 77938 h 324841"/>
              <a:gd name="connsiteX20" fmla="*/ 259897 w 363338"/>
              <a:gd name="connsiteY20" fmla="*/ 122862 h 324841"/>
              <a:gd name="connsiteX21" fmla="*/ 243440 w 363338"/>
              <a:gd name="connsiteY21" fmla="*/ 106355 h 324841"/>
              <a:gd name="connsiteX22" fmla="*/ 119780 w 363338"/>
              <a:gd name="connsiteY22" fmla="*/ 106355 h 324841"/>
              <a:gd name="connsiteX23" fmla="*/ 103324 w 363338"/>
              <a:gd name="connsiteY23" fmla="*/ 122862 h 324841"/>
              <a:gd name="connsiteX24" fmla="*/ 119780 w 363338"/>
              <a:gd name="connsiteY24" fmla="*/ 139370 h 324841"/>
              <a:gd name="connsiteX25" fmla="*/ 243558 w 363338"/>
              <a:gd name="connsiteY25" fmla="*/ 139370 h 324841"/>
              <a:gd name="connsiteX26" fmla="*/ 259897 w 363338"/>
              <a:gd name="connsiteY26" fmla="*/ 122862 h 324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363338" h="324841">
                <a:moveTo>
                  <a:pt x="346881" y="50230"/>
                </a:moveTo>
                <a:lnTo>
                  <a:pt x="16339" y="50230"/>
                </a:lnTo>
                <a:cubicBezTo>
                  <a:pt x="16339" y="46928"/>
                  <a:pt x="17044" y="42919"/>
                  <a:pt x="19630" y="39618"/>
                </a:cubicBezTo>
                <a:lnTo>
                  <a:pt x="47959" y="5306"/>
                </a:lnTo>
                <a:cubicBezTo>
                  <a:pt x="50545" y="2004"/>
                  <a:pt x="54542" y="0"/>
                  <a:pt x="59126" y="0"/>
                </a:cubicBezTo>
                <a:lnTo>
                  <a:pt x="303389" y="0"/>
                </a:lnTo>
                <a:cubicBezTo>
                  <a:pt x="307386" y="0"/>
                  <a:pt x="311265" y="2004"/>
                  <a:pt x="314556" y="5306"/>
                </a:cubicBezTo>
                <a:lnTo>
                  <a:pt x="342885" y="39618"/>
                </a:lnTo>
                <a:cubicBezTo>
                  <a:pt x="346176" y="42919"/>
                  <a:pt x="346881" y="46928"/>
                  <a:pt x="346881" y="50230"/>
                </a:cubicBezTo>
                <a:lnTo>
                  <a:pt x="346881" y="50230"/>
                </a:lnTo>
                <a:close/>
                <a:moveTo>
                  <a:pt x="363338" y="77938"/>
                </a:moveTo>
                <a:lnTo>
                  <a:pt x="363338" y="310339"/>
                </a:lnTo>
                <a:cubicBezTo>
                  <a:pt x="363338" y="318239"/>
                  <a:pt x="356755" y="324842"/>
                  <a:pt x="348880" y="324842"/>
                </a:cubicBezTo>
                <a:lnTo>
                  <a:pt x="14458" y="324842"/>
                </a:lnTo>
                <a:cubicBezTo>
                  <a:pt x="6583" y="324842"/>
                  <a:pt x="0" y="318239"/>
                  <a:pt x="0" y="310339"/>
                </a:cubicBezTo>
                <a:lnTo>
                  <a:pt x="0" y="77938"/>
                </a:lnTo>
                <a:cubicBezTo>
                  <a:pt x="0" y="70039"/>
                  <a:pt x="6583" y="63436"/>
                  <a:pt x="14458" y="63436"/>
                </a:cubicBezTo>
                <a:lnTo>
                  <a:pt x="348880" y="63436"/>
                </a:lnTo>
                <a:cubicBezTo>
                  <a:pt x="356755" y="63436"/>
                  <a:pt x="363338" y="70039"/>
                  <a:pt x="363338" y="77938"/>
                </a:cubicBezTo>
                <a:lnTo>
                  <a:pt x="363338" y="77938"/>
                </a:lnTo>
                <a:close/>
                <a:moveTo>
                  <a:pt x="259897" y="122862"/>
                </a:moveTo>
                <a:cubicBezTo>
                  <a:pt x="259897" y="113665"/>
                  <a:pt x="252609" y="106355"/>
                  <a:pt x="243440" y="106355"/>
                </a:cubicBezTo>
                <a:lnTo>
                  <a:pt x="119780" y="106355"/>
                </a:lnTo>
                <a:cubicBezTo>
                  <a:pt x="110612" y="106355"/>
                  <a:pt x="103324" y="113665"/>
                  <a:pt x="103324" y="122862"/>
                </a:cubicBezTo>
                <a:cubicBezTo>
                  <a:pt x="103324" y="132059"/>
                  <a:pt x="110612" y="139370"/>
                  <a:pt x="119780" y="139370"/>
                </a:cubicBezTo>
                <a:lnTo>
                  <a:pt x="243558" y="139370"/>
                </a:lnTo>
                <a:cubicBezTo>
                  <a:pt x="252726" y="139370"/>
                  <a:pt x="259897" y="132059"/>
                  <a:pt x="259897" y="122862"/>
                </a:cubicBezTo>
                <a:close/>
              </a:path>
            </a:pathLst>
          </a:custGeom>
          <a:solidFill>
            <a:srgbClr val="E3DCCF"/>
          </a:solidFill>
          <a:ln w="117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</a:t>
            </a:r>
          </a:p>
        </p:txBody>
      </p:sp>
      <p:sp>
        <p:nvSpPr>
          <p:cNvPr id="23" name="Graphic 75">
            <a:extLst>
              <a:ext uri="{FF2B5EF4-FFF2-40B4-BE49-F238E27FC236}">
                <a16:creationId xmlns:a16="http://schemas.microsoft.com/office/drawing/2014/main" id="{C91FA864-62B5-594F-9729-24A086CE7400}"/>
              </a:ext>
            </a:extLst>
          </p:cNvPr>
          <p:cNvSpPr/>
          <p:nvPr/>
        </p:nvSpPr>
        <p:spPr>
          <a:xfrm>
            <a:off x="5028117" y="3209254"/>
            <a:ext cx="380213" cy="312705"/>
          </a:xfrm>
          <a:custGeom>
            <a:avLst/>
            <a:gdLst>
              <a:gd name="connsiteX0" fmla="*/ 371250 w 380213"/>
              <a:gd name="connsiteY0" fmla="*/ 134449 h 312705"/>
              <a:gd name="connsiteX1" fmla="*/ 246114 w 380213"/>
              <a:gd name="connsiteY1" fmla="*/ 9496 h 312705"/>
              <a:gd name="connsiteX2" fmla="*/ 224318 w 380213"/>
              <a:gd name="connsiteY2" fmla="*/ 4 h 312705"/>
              <a:gd name="connsiteX3" fmla="*/ 202252 w 380213"/>
              <a:gd name="connsiteY3" fmla="*/ 8954 h 312705"/>
              <a:gd name="connsiteX4" fmla="*/ 193289 w 380213"/>
              <a:gd name="connsiteY4" fmla="*/ 30988 h 312705"/>
              <a:gd name="connsiteX5" fmla="*/ 202795 w 380213"/>
              <a:gd name="connsiteY5" fmla="*/ 52752 h 312705"/>
              <a:gd name="connsiteX6" fmla="*/ 276804 w 380213"/>
              <a:gd name="connsiteY6" fmla="*/ 126517 h 312705"/>
              <a:gd name="connsiteX7" fmla="*/ 30673 w 380213"/>
              <a:gd name="connsiteY7" fmla="*/ 126517 h 312705"/>
              <a:gd name="connsiteX8" fmla="*/ 4125 w 380213"/>
              <a:gd name="connsiteY8" fmla="*/ 141840 h 312705"/>
              <a:gd name="connsiteX9" fmla="*/ 4125 w 380213"/>
              <a:gd name="connsiteY9" fmla="*/ 172417 h 312705"/>
              <a:gd name="connsiteX10" fmla="*/ 30673 w 380213"/>
              <a:gd name="connsiteY10" fmla="*/ 187739 h 312705"/>
              <a:gd name="connsiteX11" fmla="*/ 276057 w 380213"/>
              <a:gd name="connsiteY11" fmla="*/ 187739 h 312705"/>
              <a:gd name="connsiteX12" fmla="*/ 202727 w 380213"/>
              <a:gd name="connsiteY12" fmla="*/ 261030 h 312705"/>
              <a:gd name="connsiteX13" fmla="*/ 195394 w 380213"/>
              <a:gd name="connsiteY13" fmla="*/ 290319 h 312705"/>
              <a:gd name="connsiteX14" fmla="*/ 216782 w 380213"/>
              <a:gd name="connsiteY14" fmla="*/ 311608 h 312705"/>
              <a:gd name="connsiteX15" fmla="*/ 246046 w 380213"/>
              <a:gd name="connsiteY15" fmla="*/ 304286 h 312705"/>
              <a:gd name="connsiteX16" fmla="*/ 371250 w 380213"/>
              <a:gd name="connsiteY16" fmla="*/ 179265 h 312705"/>
              <a:gd name="connsiteX17" fmla="*/ 380213 w 380213"/>
              <a:gd name="connsiteY17" fmla="*/ 157637 h 312705"/>
              <a:gd name="connsiteX18" fmla="*/ 380213 w 380213"/>
              <a:gd name="connsiteY18" fmla="*/ 156891 h 312705"/>
              <a:gd name="connsiteX19" fmla="*/ 380213 w 380213"/>
              <a:gd name="connsiteY19" fmla="*/ 156145 h 312705"/>
              <a:gd name="connsiteX20" fmla="*/ 371250 w 380213"/>
              <a:gd name="connsiteY20" fmla="*/ 134449 h 312705"/>
              <a:gd name="connsiteX21" fmla="*/ 371250 w 380213"/>
              <a:gd name="connsiteY21" fmla="*/ 134449 h 312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380213" h="312705">
                <a:moveTo>
                  <a:pt x="371250" y="134449"/>
                </a:moveTo>
                <a:lnTo>
                  <a:pt x="246114" y="9496"/>
                </a:lnTo>
                <a:cubicBezTo>
                  <a:pt x="240410" y="3530"/>
                  <a:pt x="232534" y="72"/>
                  <a:pt x="224318" y="4"/>
                </a:cubicBezTo>
                <a:cubicBezTo>
                  <a:pt x="216035" y="-132"/>
                  <a:pt x="208091" y="3123"/>
                  <a:pt x="202252" y="8954"/>
                </a:cubicBezTo>
                <a:cubicBezTo>
                  <a:pt x="196412" y="14784"/>
                  <a:pt x="193153" y="22717"/>
                  <a:pt x="193289" y="30988"/>
                </a:cubicBezTo>
                <a:cubicBezTo>
                  <a:pt x="193357" y="39260"/>
                  <a:pt x="196820" y="47124"/>
                  <a:pt x="202795" y="52752"/>
                </a:cubicBezTo>
                <a:lnTo>
                  <a:pt x="276804" y="126517"/>
                </a:lnTo>
                <a:lnTo>
                  <a:pt x="30673" y="126517"/>
                </a:lnTo>
                <a:cubicBezTo>
                  <a:pt x="19741" y="126517"/>
                  <a:pt x="9625" y="132348"/>
                  <a:pt x="4125" y="141840"/>
                </a:cubicBezTo>
                <a:cubicBezTo>
                  <a:pt x="-1375" y="151331"/>
                  <a:pt x="-1375" y="162993"/>
                  <a:pt x="4125" y="172417"/>
                </a:cubicBezTo>
                <a:cubicBezTo>
                  <a:pt x="9625" y="181909"/>
                  <a:pt x="19741" y="187739"/>
                  <a:pt x="30673" y="187739"/>
                </a:cubicBezTo>
                <a:lnTo>
                  <a:pt x="276057" y="187739"/>
                </a:lnTo>
                <a:lnTo>
                  <a:pt x="202727" y="261030"/>
                </a:lnTo>
                <a:cubicBezTo>
                  <a:pt x="195326" y="268827"/>
                  <a:pt x="192542" y="279946"/>
                  <a:pt x="195394" y="290319"/>
                </a:cubicBezTo>
                <a:cubicBezTo>
                  <a:pt x="198246" y="300693"/>
                  <a:pt x="206393" y="308761"/>
                  <a:pt x="216782" y="311608"/>
                </a:cubicBezTo>
                <a:cubicBezTo>
                  <a:pt x="227170" y="314456"/>
                  <a:pt x="238305" y="311676"/>
                  <a:pt x="246046" y="304286"/>
                </a:cubicBezTo>
                <a:lnTo>
                  <a:pt x="371250" y="179265"/>
                </a:lnTo>
                <a:cubicBezTo>
                  <a:pt x="377021" y="173569"/>
                  <a:pt x="380280" y="165773"/>
                  <a:pt x="380213" y="157637"/>
                </a:cubicBezTo>
                <a:cubicBezTo>
                  <a:pt x="380213" y="157366"/>
                  <a:pt x="380213" y="157094"/>
                  <a:pt x="380213" y="156891"/>
                </a:cubicBezTo>
                <a:cubicBezTo>
                  <a:pt x="380213" y="156620"/>
                  <a:pt x="380213" y="156416"/>
                  <a:pt x="380213" y="156145"/>
                </a:cubicBezTo>
                <a:cubicBezTo>
                  <a:pt x="380213" y="148009"/>
                  <a:pt x="377021" y="140212"/>
                  <a:pt x="371250" y="134449"/>
                </a:cubicBezTo>
                <a:lnTo>
                  <a:pt x="371250" y="134449"/>
                </a:lnTo>
                <a:close/>
              </a:path>
            </a:pathLst>
          </a:custGeom>
          <a:solidFill>
            <a:srgbClr val="E3DCCF"/>
          </a:solidFill>
          <a:ln w="66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Graphic 76">
            <a:extLst>
              <a:ext uri="{FF2B5EF4-FFF2-40B4-BE49-F238E27FC236}">
                <a16:creationId xmlns:a16="http://schemas.microsoft.com/office/drawing/2014/main" id="{14BD428C-727E-A64D-939D-0A71A7A01BF4}"/>
              </a:ext>
            </a:extLst>
          </p:cNvPr>
          <p:cNvSpPr/>
          <p:nvPr/>
        </p:nvSpPr>
        <p:spPr>
          <a:xfrm>
            <a:off x="7828467" y="3209254"/>
            <a:ext cx="380213" cy="312705"/>
          </a:xfrm>
          <a:custGeom>
            <a:avLst/>
            <a:gdLst>
              <a:gd name="connsiteX0" fmla="*/ 371250 w 380213"/>
              <a:gd name="connsiteY0" fmla="*/ 134449 h 312705"/>
              <a:gd name="connsiteX1" fmla="*/ 246114 w 380213"/>
              <a:gd name="connsiteY1" fmla="*/ 9496 h 312705"/>
              <a:gd name="connsiteX2" fmla="*/ 224318 w 380213"/>
              <a:gd name="connsiteY2" fmla="*/ 4 h 312705"/>
              <a:gd name="connsiteX3" fmla="*/ 202252 w 380213"/>
              <a:gd name="connsiteY3" fmla="*/ 8954 h 312705"/>
              <a:gd name="connsiteX4" fmla="*/ 193289 w 380213"/>
              <a:gd name="connsiteY4" fmla="*/ 30988 h 312705"/>
              <a:gd name="connsiteX5" fmla="*/ 202795 w 380213"/>
              <a:gd name="connsiteY5" fmla="*/ 52752 h 312705"/>
              <a:gd name="connsiteX6" fmla="*/ 276804 w 380213"/>
              <a:gd name="connsiteY6" fmla="*/ 126517 h 312705"/>
              <a:gd name="connsiteX7" fmla="*/ 30673 w 380213"/>
              <a:gd name="connsiteY7" fmla="*/ 126517 h 312705"/>
              <a:gd name="connsiteX8" fmla="*/ 4125 w 380213"/>
              <a:gd name="connsiteY8" fmla="*/ 141840 h 312705"/>
              <a:gd name="connsiteX9" fmla="*/ 4125 w 380213"/>
              <a:gd name="connsiteY9" fmla="*/ 172417 h 312705"/>
              <a:gd name="connsiteX10" fmla="*/ 30673 w 380213"/>
              <a:gd name="connsiteY10" fmla="*/ 187739 h 312705"/>
              <a:gd name="connsiteX11" fmla="*/ 276057 w 380213"/>
              <a:gd name="connsiteY11" fmla="*/ 187739 h 312705"/>
              <a:gd name="connsiteX12" fmla="*/ 202727 w 380213"/>
              <a:gd name="connsiteY12" fmla="*/ 261030 h 312705"/>
              <a:gd name="connsiteX13" fmla="*/ 195394 w 380213"/>
              <a:gd name="connsiteY13" fmla="*/ 290319 h 312705"/>
              <a:gd name="connsiteX14" fmla="*/ 216782 w 380213"/>
              <a:gd name="connsiteY14" fmla="*/ 311608 h 312705"/>
              <a:gd name="connsiteX15" fmla="*/ 246046 w 380213"/>
              <a:gd name="connsiteY15" fmla="*/ 304286 h 312705"/>
              <a:gd name="connsiteX16" fmla="*/ 371250 w 380213"/>
              <a:gd name="connsiteY16" fmla="*/ 179265 h 312705"/>
              <a:gd name="connsiteX17" fmla="*/ 380213 w 380213"/>
              <a:gd name="connsiteY17" fmla="*/ 157637 h 312705"/>
              <a:gd name="connsiteX18" fmla="*/ 380213 w 380213"/>
              <a:gd name="connsiteY18" fmla="*/ 156891 h 312705"/>
              <a:gd name="connsiteX19" fmla="*/ 380213 w 380213"/>
              <a:gd name="connsiteY19" fmla="*/ 156145 h 312705"/>
              <a:gd name="connsiteX20" fmla="*/ 371250 w 380213"/>
              <a:gd name="connsiteY20" fmla="*/ 134449 h 312705"/>
              <a:gd name="connsiteX21" fmla="*/ 371250 w 380213"/>
              <a:gd name="connsiteY21" fmla="*/ 134449 h 312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380213" h="312705">
                <a:moveTo>
                  <a:pt x="371250" y="134449"/>
                </a:moveTo>
                <a:lnTo>
                  <a:pt x="246114" y="9496"/>
                </a:lnTo>
                <a:cubicBezTo>
                  <a:pt x="240410" y="3530"/>
                  <a:pt x="232534" y="72"/>
                  <a:pt x="224318" y="4"/>
                </a:cubicBezTo>
                <a:cubicBezTo>
                  <a:pt x="216035" y="-132"/>
                  <a:pt x="208091" y="3123"/>
                  <a:pt x="202252" y="8954"/>
                </a:cubicBezTo>
                <a:cubicBezTo>
                  <a:pt x="196412" y="14784"/>
                  <a:pt x="193153" y="22717"/>
                  <a:pt x="193289" y="30988"/>
                </a:cubicBezTo>
                <a:cubicBezTo>
                  <a:pt x="193357" y="39260"/>
                  <a:pt x="196820" y="47124"/>
                  <a:pt x="202795" y="52752"/>
                </a:cubicBezTo>
                <a:lnTo>
                  <a:pt x="276804" y="126517"/>
                </a:lnTo>
                <a:lnTo>
                  <a:pt x="30673" y="126517"/>
                </a:lnTo>
                <a:cubicBezTo>
                  <a:pt x="19741" y="126517"/>
                  <a:pt x="9625" y="132348"/>
                  <a:pt x="4125" y="141840"/>
                </a:cubicBezTo>
                <a:cubicBezTo>
                  <a:pt x="-1375" y="151331"/>
                  <a:pt x="-1375" y="162993"/>
                  <a:pt x="4125" y="172417"/>
                </a:cubicBezTo>
                <a:cubicBezTo>
                  <a:pt x="9625" y="181909"/>
                  <a:pt x="19741" y="187739"/>
                  <a:pt x="30673" y="187739"/>
                </a:cubicBezTo>
                <a:lnTo>
                  <a:pt x="276057" y="187739"/>
                </a:lnTo>
                <a:lnTo>
                  <a:pt x="202727" y="261030"/>
                </a:lnTo>
                <a:cubicBezTo>
                  <a:pt x="195326" y="268827"/>
                  <a:pt x="192542" y="279946"/>
                  <a:pt x="195394" y="290319"/>
                </a:cubicBezTo>
                <a:cubicBezTo>
                  <a:pt x="198246" y="300693"/>
                  <a:pt x="206393" y="308761"/>
                  <a:pt x="216782" y="311608"/>
                </a:cubicBezTo>
                <a:cubicBezTo>
                  <a:pt x="227170" y="314456"/>
                  <a:pt x="238305" y="311676"/>
                  <a:pt x="246046" y="304286"/>
                </a:cubicBezTo>
                <a:lnTo>
                  <a:pt x="371250" y="179265"/>
                </a:lnTo>
                <a:cubicBezTo>
                  <a:pt x="377021" y="173569"/>
                  <a:pt x="380280" y="165773"/>
                  <a:pt x="380213" y="157637"/>
                </a:cubicBezTo>
                <a:cubicBezTo>
                  <a:pt x="380213" y="157366"/>
                  <a:pt x="380213" y="157094"/>
                  <a:pt x="380213" y="156891"/>
                </a:cubicBezTo>
                <a:cubicBezTo>
                  <a:pt x="380213" y="156620"/>
                  <a:pt x="380213" y="156416"/>
                  <a:pt x="380213" y="156145"/>
                </a:cubicBezTo>
                <a:cubicBezTo>
                  <a:pt x="380213" y="148009"/>
                  <a:pt x="377021" y="140212"/>
                  <a:pt x="371250" y="134449"/>
                </a:cubicBezTo>
                <a:lnTo>
                  <a:pt x="371250" y="134449"/>
                </a:lnTo>
                <a:close/>
              </a:path>
            </a:pathLst>
          </a:custGeom>
          <a:solidFill>
            <a:srgbClr val="E3DCCF"/>
          </a:solidFill>
          <a:ln w="66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Content Placeholder 8">
            <a:extLst>
              <a:ext uri="{FF2B5EF4-FFF2-40B4-BE49-F238E27FC236}">
                <a16:creationId xmlns:a16="http://schemas.microsoft.com/office/drawing/2014/main" id="{E425E34B-94FE-62D5-921B-9EC8C9748E0F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840642" y="29850"/>
            <a:ext cx="9970357" cy="914399"/>
          </a:xfrm>
        </p:spPr>
        <p:txBody>
          <a:bodyPr/>
          <a:lstStyle/>
          <a:p>
            <a:r>
              <a:rPr lang="en-GB" sz="3600" dirty="0"/>
              <a:t>BREAKTHROUGH: MINING ADMIN TAX DATA</a:t>
            </a:r>
          </a:p>
        </p:txBody>
      </p:sp>
      <p:sp>
        <p:nvSpPr>
          <p:cNvPr id="35" name="Content Placeholder 3">
            <a:extLst>
              <a:ext uri="{FF2B5EF4-FFF2-40B4-BE49-F238E27FC236}">
                <a16:creationId xmlns:a16="http://schemas.microsoft.com/office/drawing/2014/main" id="{87C5ADE0-56DD-4FE2-834F-E20340865CB8}"/>
              </a:ext>
            </a:extLst>
          </p:cNvPr>
          <p:cNvSpPr txBox="1">
            <a:spLocks/>
          </p:cNvSpPr>
          <p:nvPr/>
        </p:nvSpPr>
        <p:spPr>
          <a:xfrm>
            <a:off x="1407449" y="2975054"/>
            <a:ext cx="1535346" cy="763130"/>
          </a:xfrm>
          <a:prstGeom prst="rect">
            <a:avLst/>
          </a:prstGeom>
        </p:spPr>
        <p:txBody>
          <a:bodyPr vert="horz" lIns="146250" tIns="0" rIns="146250" bIns="0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742950" rtl="0" eaLnBrk="1" fontAlgn="auto" latinLnBrk="0" hangingPunct="1">
              <a:lnSpc>
                <a:spcPct val="90000"/>
              </a:lnSpc>
              <a:spcBef>
                <a:spcPts val="81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ZA" sz="1625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INPUTS</a:t>
            </a:r>
          </a:p>
        </p:txBody>
      </p:sp>
      <p:sp>
        <p:nvSpPr>
          <p:cNvPr id="3" name="Content Placeholder 8">
            <a:extLst>
              <a:ext uri="{FF2B5EF4-FFF2-40B4-BE49-F238E27FC236}">
                <a16:creationId xmlns:a16="http://schemas.microsoft.com/office/drawing/2014/main" id="{A1B839FE-2245-6A6F-D710-654321984B99}"/>
              </a:ext>
            </a:extLst>
          </p:cNvPr>
          <p:cNvSpPr txBox="1">
            <a:spLocks/>
          </p:cNvSpPr>
          <p:nvPr/>
        </p:nvSpPr>
        <p:spPr>
          <a:xfrm>
            <a:off x="381001" y="155239"/>
            <a:ext cx="1219200" cy="990599"/>
          </a:xfrm>
          <a:prstGeom prst="rect">
            <a:avLst/>
          </a:prstGeom>
        </p:spPr>
        <p:txBody>
          <a:bodyPr lIns="0" tIns="0" rIns="0" bIns="0"/>
          <a:lstStyle>
            <a:lvl1pPr marL="0" algn="ctr" eaLnBrk="1" hangingPunct="1">
              <a:defRPr sz="60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eaLnBrk="1" hangingPunct="1">
              <a:defRPr sz="2200">
                <a:latin typeface="+mn-lt"/>
                <a:ea typeface="+mn-ea"/>
                <a:cs typeface="+mn-cs"/>
              </a:defRPr>
            </a:lvl2pPr>
            <a:lvl3pPr marL="914400" eaLnBrk="1" hangingPunct="1">
              <a:defRPr sz="2200">
                <a:latin typeface="+mn-lt"/>
                <a:ea typeface="+mn-ea"/>
                <a:cs typeface="+mn-cs"/>
              </a:defRPr>
            </a:lvl3pPr>
            <a:lvl4pPr marL="1371600" eaLnBrk="1" hangingPunct="1">
              <a:defRPr sz="2200">
                <a:latin typeface="+mn-lt"/>
                <a:ea typeface="+mn-ea"/>
                <a:cs typeface="+mn-cs"/>
              </a:defRPr>
            </a:lvl4pPr>
            <a:lvl5pPr marL="1828800" eaLnBrk="1" hangingPunct="1">
              <a:defRPr sz="2200">
                <a:latin typeface="+mn-lt"/>
                <a:ea typeface="+mn-ea"/>
                <a:cs typeface="+mn-cs"/>
              </a:defRPr>
            </a:lvl5pPr>
            <a:lvl6pPr marL="2286000" eaLnBrk="1" hangingPunct="1">
              <a:defRPr>
                <a:latin typeface="+mn-lt"/>
                <a:ea typeface="+mn-ea"/>
                <a:cs typeface="+mn-cs"/>
              </a:defRPr>
            </a:lvl6pPr>
            <a:lvl7pPr marL="2743200" eaLnBrk="1" hangingPunct="1">
              <a:defRPr>
                <a:latin typeface="+mn-lt"/>
                <a:ea typeface="+mn-ea"/>
                <a:cs typeface="+mn-cs"/>
              </a:defRPr>
            </a:lvl7pPr>
            <a:lvl8pPr marL="3200400" eaLnBrk="1" hangingPunct="1">
              <a:defRPr>
                <a:latin typeface="+mn-lt"/>
                <a:ea typeface="+mn-ea"/>
                <a:cs typeface="+mn-cs"/>
              </a:defRPr>
            </a:lvl8pPr>
            <a:lvl9pPr marL="3657600" eaLnBrk="1" hangingPunct="1">
              <a:defRPr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</a:t>
            </a:r>
          </a:p>
        </p:txBody>
      </p:sp>
    </p:spTree>
    <p:extLst>
      <p:ext uri="{BB962C8B-B14F-4D97-AF65-F5344CB8AC3E}">
        <p14:creationId xmlns:p14="http://schemas.microsoft.com/office/powerpoint/2010/main" val="21101756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244253B-EDB8-D397-514E-C000B0E62CE6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GB" dirty="0"/>
              <a:t>EXPLORE TAX DATA: </a:t>
            </a:r>
            <a:r>
              <a:rPr lang="en-GB" sz="3600" dirty="0" err="1"/>
              <a:t>www.spatialtaxdata.org.za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52B1A4-95D3-D29A-CDBC-F310ABF6D7DF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GB" dirty="0"/>
              <a:t>04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36C1A46F-5A9C-B30A-084E-AAF98B880D7F}"/>
              </a:ext>
            </a:extLst>
          </p:cNvPr>
          <p:cNvPicPr>
            <a:picLocks noGrp="1" noChangeAspect="1"/>
          </p:cNvPicPr>
          <p:nvPr>
            <p:ph sz="quarter" idx="12"/>
          </p:nvPr>
        </p:nvPicPr>
        <p:blipFill>
          <a:blip r:embed="rId2"/>
          <a:stretch>
            <a:fillRect/>
          </a:stretch>
        </p:blipFill>
        <p:spPr>
          <a:xfrm>
            <a:off x="298939" y="1459523"/>
            <a:ext cx="9370056" cy="4495800"/>
          </a:xfr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9C2E84C-BEF7-3C14-F059-3C5EDE07A8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64614" y="1926985"/>
            <a:ext cx="2074985" cy="63845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7615699-8CF1-15F6-C7F3-FF43B7B467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99783" y="2455103"/>
            <a:ext cx="1940168" cy="51954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D660696-4976-B33F-05C1-A5C7ED5DFA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78194" y="2928443"/>
            <a:ext cx="1536454" cy="716105"/>
          </a:xfrm>
          <a:prstGeom prst="rect">
            <a:avLst/>
          </a:prstGeom>
        </p:spPr>
      </p:pic>
      <p:sp>
        <p:nvSpPr>
          <p:cNvPr id="16" name="Teardrop 15">
            <a:extLst>
              <a:ext uri="{FF2B5EF4-FFF2-40B4-BE49-F238E27FC236}">
                <a16:creationId xmlns:a16="http://schemas.microsoft.com/office/drawing/2014/main" id="{88741C42-3928-F820-5034-E9F430754B22}"/>
              </a:ext>
            </a:extLst>
          </p:cNvPr>
          <p:cNvSpPr/>
          <p:nvPr/>
        </p:nvSpPr>
        <p:spPr>
          <a:xfrm rot="8081266">
            <a:off x="9790464" y="1431813"/>
            <a:ext cx="2358805" cy="2402000"/>
          </a:xfrm>
          <a:prstGeom prst="teardrop">
            <a:avLst>
              <a:gd name="adj" fmla="val 99147"/>
            </a:avLst>
          </a:prstGeom>
          <a:noFill/>
          <a:ln w="28575">
            <a:solidFill>
              <a:schemeClr val="bg1">
                <a:lumMod val="50000"/>
              </a:schemeClr>
            </a:solidFill>
          </a:ln>
        </p:spPr>
        <p:txBody>
          <a:bodyPr wrap="square" lIns="0" tIns="0" rIns="0" bIns="0" rtlCol="0" anchor="ctr"/>
          <a:lstStyle/>
          <a:p>
            <a:pPr algn="l"/>
            <a:endParaRPr lang="en-GB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C7837E8-0630-A311-DEF8-C28883CDBA15}"/>
              </a:ext>
            </a:extLst>
          </p:cNvPr>
          <p:cNvSpPr txBox="1"/>
          <p:nvPr/>
        </p:nvSpPr>
        <p:spPr>
          <a:xfrm>
            <a:off x="10165186" y="4390908"/>
            <a:ext cx="16093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Thanks to our tech partners!</a:t>
            </a:r>
          </a:p>
        </p:txBody>
      </p:sp>
    </p:spTree>
    <p:extLst>
      <p:ext uri="{BB962C8B-B14F-4D97-AF65-F5344CB8AC3E}">
        <p14:creationId xmlns:p14="http://schemas.microsoft.com/office/powerpoint/2010/main" val="7932075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6C4C4A0-20C5-3E35-2B81-C9E4C91669DE}"/>
              </a:ext>
            </a:extLst>
          </p:cNvPr>
          <p:cNvSpPr/>
          <p:nvPr/>
        </p:nvSpPr>
        <p:spPr>
          <a:xfrm>
            <a:off x="9664700" y="5956300"/>
            <a:ext cx="2527300" cy="9017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≈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E053C18-EAF6-5E47-5D38-469032F9243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GB" dirty="0"/>
              <a:t>EXPLORE TAX DATA: </a:t>
            </a:r>
            <a:r>
              <a:rPr lang="en-GB" dirty="0" err="1"/>
              <a:t>www.spatialtaxdata.org.za</a:t>
            </a:r>
            <a:endParaRPr lang="en-GB" dirty="0"/>
          </a:p>
        </p:txBody>
      </p:sp>
      <p:pic>
        <p:nvPicPr>
          <p:cNvPr id="9" name="Picture Placeholder 5">
            <a:extLst>
              <a:ext uri="{FF2B5EF4-FFF2-40B4-BE49-F238E27FC236}">
                <a16:creationId xmlns:a16="http://schemas.microsoft.com/office/drawing/2014/main" id="{11345DAE-9B4B-63FA-FDE9-CC840DB27D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377" b="377"/>
          <a:stretch>
            <a:fillRect/>
          </a:stretch>
        </p:blipFill>
        <p:spPr>
          <a:xfrm>
            <a:off x="11461122" y="454179"/>
            <a:ext cx="416680" cy="503999"/>
          </a:xfrm>
          <a:prstGeom prst="rect">
            <a:avLst/>
          </a:prstGeom>
          <a:effectLst/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1C47E37-FB4F-A5C1-3A76-D9DECBE95E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7197" y="190500"/>
            <a:ext cx="2762917" cy="29591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71B2876-BBF1-3FF9-7E08-5C94FF597B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94174" y="177800"/>
            <a:ext cx="7373638" cy="32512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A458C4B-1A33-FD9A-23FF-A34E710011E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94174" y="3479800"/>
            <a:ext cx="7373638" cy="3259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41868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E053C18-EAF6-5E47-5D38-469032F9243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GB" dirty="0"/>
              <a:t>EXPLORE TAX DATA: </a:t>
            </a:r>
            <a:r>
              <a:rPr lang="en-GB" dirty="0" err="1"/>
              <a:t>www.spatialtaxdata.org.za</a:t>
            </a:r>
            <a:endParaRPr lang="en-GB" dirty="0"/>
          </a:p>
        </p:txBody>
      </p:sp>
      <p:pic>
        <p:nvPicPr>
          <p:cNvPr id="9" name="Picture Placeholder 5">
            <a:extLst>
              <a:ext uri="{FF2B5EF4-FFF2-40B4-BE49-F238E27FC236}">
                <a16:creationId xmlns:a16="http://schemas.microsoft.com/office/drawing/2014/main" id="{11345DAE-9B4B-63FA-FDE9-CC840DB27D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t="377" b="377"/>
          <a:stretch>
            <a:fillRect/>
          </a:stretch>
        </p:blipFill>
        <p:spPr>
          <a:xfrm>
            <a:off x="11461122" y="454179"/>
            <a:ext cx="416680" cy="503999"/>
          </a:xfrm>
          <a:prstGeom prst="rect">
            <a:avLst/>
          </a:prstGeom>
          <a:effectLst/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195415A-0CB9-64D2-3549-ADB5EFFF5A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7198" y="214553"/>
            <a:ext cx="2830494" cy="308024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46CEF91-1710-E578-7F5C-FF4D66F6C5B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56366" y="175374"/>
            <a:ext cx="7772400" cy="336180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0AFD11B-A188-6FAE-D741-F5BFF8434CD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03261" y="3537177"/>
            <a:ext cx="7772400" cy="3390453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43C034C0-B65C-CADC-185D-656F1FE112D0}"/>
              </a:ext>
            </a:extLst>
          </p:cNvPr>
          <p:cNvSpPr/>
          <p:nvPr/>
        </p:nvSpPr>
        <p:spPr>
          <a:xfrm>
            <a:off x="10833100" y="5956300"/>
            <a:ext cx="1358900" cy="9017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≈</a:t>
            </a:r>
          </a:p>
        </p:txBody>
      </p:sp>
    </p:spTree>
    <p:extLst>
      <p:ext uri="{BB962C8B-B14F-4D97-AF65-F5344CB8AC3E}">
        <p14:creationId xmlns:p14="http://schemas.microsoft.com/office/powerpoint/2010/main" val="3297535373"/>
      </p:ext>
    </p:extLst>
  </p:cSld>
  <p:clrMapOvr>
    <a:masterClrMapping/>
  </p:clrMapOvr>
</p:sld>
</file>

<file path=ppt/theme/theme1.xml><?xml version="1.0" encoding="utf-8"?>
<a:theme xmlns:a="http://schemas.openxmlformats.org/drawingml/2006/main" name="SEADsa">
  <a:themeElements>
    <a:clrScheme name="SEADsa 2">
      <a:dk1>
        <a:srgbClr val="282F39"/>
      </a:dk1>
      <a:lt1>
        <a:srgbClr val="FFFFFF"/>
      </a:lt1>
      <a:dk2>
        <a:srgbClr val="6D7383"/>
      </a:dk2>
      <a:lt2>
        <a:srgbClr val="C7D6EE"/>
      </a:lt2>
      <a:accent1>
        <a:srgbClr val="555967"/>
      </a:accent1>
      <a:accent2>
        <a:srgbClr val="E3DCCF"/>
      </a:accent2>
      <a:accent3>
        <a:srgbClr val="A39386"/>
      </a:accent3>
      <a:accent4>
        <a:srgbClr val="FFB91C"/>
      </a:accent4>
      <a:accent5>
        <a:srgbClr val="00CBE4"/>
      </a:accent5>
      <a:accent6>
        <a:srgbClr val="70AD47"/>
      </a:accent6>
      <a:hlink>
        <a:srgbClr val="00719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EADsa" id="{360AF206-98FF-504D-9A82-C8B918263C89}" vid="{8C2000A4-6612-0C42-9552-9D05A72E1E4E}"/>
    </a:ext>
  </a:extLst>
</a:theme>
</file>

<file path=ppt/theme/theme10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over-page-option-2">
  <a:themeElements>
    <a:clrScheme name="SEADsa 2">
      <a:dk1>
        <a:srgbClr val="282F39"/>
      </a:dk1>
      <a:lt1>
        <a:srgbClr val="FFFFFF"/>
      </a:lt1>
      <a:dk2>
        <a:srgbClr val="6D7383"/>
      </a:dk2>
      <a:lt2>
        <a:srgbClr val="C7D6EE"/>
      </a:lt2>
      <a:accent1>
        <a:srgbClr val="555967"/>
      </a:accent1>
      <a:accent2>
        <a:srgbClr val="E3DCCF"/>
      </a:accent2>
      <a:accent3>
        <a:srgbClr val="A39386"/>
      </a:accent3>
      <a:accent4>
        <a:srgbClr val="FFB91C"/>
      </a:accent4>
      <a:accent5>
        <a:srgbClr val="00CBE4"/>
      </a:accent5>
      <a:accent6>
        <a:srgbClr val="70AD47"/>
      </a:accent6>
      <a:hlink>
        <a:srgbClr val="00719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chapter-opener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C6D5ED"/>
        </a:solidFill>
      </a:spPr>
      <a:bodyPr wrap="square" lIns="0" tIns="0" rIns="0" bIns="0" rtlCol="0"/>
      <a:lstStyle>
        <a:defPPr algn="l">
          <a:defRPr/>
        </a:defPPr>
      </a:lstStyle>
    </a:spDef>
  </a:objectDefaults>
  <a:extraClrSchemeLst/>
</a:theme>
</file>

<file path=ppt/theme/theme4.xml><?xml version="1.0" encoding="utf-8"?>
<a:theme xmlns:a="http://schemas.openxmlformats.org/drawingml/2006/main" name="body-1-column">
  <a:themeElements>
    <a:clrScheme name="SEADsa 2">
      <a:dk1>
        <a:srgbClr val="282F39"/>
      </a:dk1>
      <a:lt1>
        <a:srgbClr val="FFFFFF"/>
      </a:lt1>
      <a:dk2>
        <a:srgbClr val="6D7383"/>
      </a:dk2>
      <a:lt2>
        <a:srgbClr val="C7D6EE"/>
      </a:lt2>
      <a:accent1>
        <a:srgbClr val="555967"/>
      </a:accent1>
      <a:accent2>
        <a:srgbClr val="E3DCCF"/>
      </a:accent2>
      <a:accent3>
        <a:srgbClr val="A39386"/>
      </a:accent3>
      <a:accent4>
        <a:srgbClr val="FFB91C"/>
      </a:accent4>
      <a:accent5>
        <a:srgbClr val="00CBE4"/>
      </a:accent5>
      <a:accent6>
        <a:srgbClr val="70AD47"/>
      </a:accent6>
      <a:hlink>
        <a:srgbClr val="00719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C6D5ED"/>
        </a:solidFill>
      </a:spPr>
      <a:bodyPr wrap="square" lIns="0" tIns="0" rIns="0" bIns="0" rtlCol="0"/>
      <a:lstStyle>
        <a:defPPr algn="l">
          <a:defRPr/>
        </a:defPPr>
      </a:lstStyle>
    </a:spDef>
  </a:objectDefaults>
  <a:extraClrSchemeLst/>
</a:theme>
</file>

<file path=ppt/theme/theme5.xml><?xml version="1.0" encoding="utf-8"?>
<a:theme xmlns:a="http://schemas.openxmlformats.org/drawingml/2006/main" name="body-margin-light-grey">
  <a:themeElements>
    <a:clrScheme name="SEADsa">
      <a:dk1>
        <a:srgbClr val="000000"/>
      </a:dk1>
      <a:lt1>
        <a:srgbClr val="FFFFFF"/>
      </a:lt1>
      <a:dk2>
        <a:srgbClr val="44546A"/>
      </a:dk2>
      <a:lt2>
        <a:srgbClr val="C7D6EE"/>
      </a:lt2>
      <a:accent1>
        <a:srgbClr val="555967"/>
      </a:accent1>
      <a:accent2>
        <a:srgbClr val="E3DCCF"/>
      </a:accent2>
      <a:accent3>
        <a:srgbClr val="A39386"/>
      </a:accent3>
      <a:accent4>
        <a:srgbClr val="FFB91C"/>
      </a:accent4>
      <a:accent5>
        <a:srgbClr val="00CBE4"/>
      </a:accent5>
      <a:accent6>
        <a:srgbClr val="70AD47"/>
      </a:accent6>
      <a:hlink>
        <a:srgbClr val="00719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C6D5ED"/>
        </a:solidFill>
      </a:spPr>
      <a:bodyPr wrap="square" lIns="0" tIns="0" rIns="0" bIns="0" rtlCol="0"/>
      <a:lstStyle>
        <a:defPPr algn="l">
          <a:defRPr/>
        </a:defPPr>
      </a:lstStyle>
    </a:spDef>
  </a:objectDefaults>
  <a:extraClrSchemeLst/>
</a:theme>
</file>

<file path=ppt/theme/theme6.xml><?xml version="1.0" encoding="utf-8"?>
<a:theme xmlns:a="http://schemas.openxmlformats.org/drawingml/2006/main" name="body-dark-panel">
  <a:themeElements>
    <a:clrScheme name="SEADsa 2">
      <a:dk1>
        <a:srgbClr val="282F39"/>
      </a:dk1>
      <a:lt1>
        <a:srgbClr val="FFFFFF"/>
      </a:lt1>
      <a:dk2>
        <a:srgbClr val="6D7383"/>
      </a:dk2>
      <a:lt2>
        <a:srgbClr val="C7D6EE"/>
      </a:lt2>
      <a:accent1>
        <a:srgbClr val="555967"/>
      </a:accent1>
      <a:accent2>
        <a:srgbClr val="E3DCCF"/>
      </a:accent2>
      <a:accent3>
        <a:srgbClr val="A39386"/>
      </a:accent3>
      <a:accent4>
        <a:srgbClr val="FFB91C"/>
      </a:accent4>
      <a:accent5>
        <a:srgbClr val="00CBE4"/>
      </a:accent5>
      <a:accent6>
        <a:srgbClr val="70AD47"/>
      </a:accent6>
      <a:hlink>
        <a:srgbClr val="00719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C6D5ED"/>
        </a:solidFill>
      </a:spPr>
      <a:bodyPr wrap="square" lIns="0" tIns="0" rIns="0" bIns="0" rtlCol="0"/>
      <a:lstStyle>
        <a:defPPr algn="l">
          <a:defRPr/>
        </a:defPPr>
      </a:lstStyle>
    </a:spDef>
  </a:objectDefaults>
  <a:extraClrSchemeLst/>
</a:theme>
</file>

<file path=ppt/theme/theme7.xml><?xml version="1.0" encoding="utf-8"?>
<a:theme xmlns:a="http://schemas.openxmlformats.org/drawingml/2006/main" name="body-logo-top">
  <a:themeElements>
    <a:clrScheme name="SEADsa 2">
      <a:dk1>
        <a:srgbClr val="282F39"/>
      </a:dk1>
      <a:lt1>
        <a:srgbClr val="FFFFFF"/>
      </a:lt1>
      <a:dk2>
        <a:srgbClr val="6D7383"/>
      </a:dk2>
      <a:lt2>
        <a:srgbClr val="C7D6EE"/>
      </a:lt2>
      <a:accent1>
        <a:srgbClr val="555967"/>
      </a:accent1>
      <a:accent2>
        <a:srgbClr val="E3DCCF"/>
      </a:accent2>
      <a:accent3>
        <a:srgbClr val="A39386"/>
      </a:accent3>
      <a:accent4>
        <a:srgbClr val="FFB91C"/>
      </a:accent4>
      <a:accent5>
        <a:srgbClr val="00CBE4"/>
      </a:accent5>
      <a:accent6>
        <a:srgbClr val="70AD47"/>
      </a:accent6>
      <a:hlink>
        <a:srgbClr val="00719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C6D5ED"/>
        </a:solidFill>
      </a:spPr>
      <a:bodyPr wrap="square" lIns="0" tIns="0" rIns="0" bIns="0" rtlCol="0"/>
      <a:lstStyle>
        <a:defPPr algn="l">
          <a:defRPr/>
        </a:defPPr>
      </a:lstStyle>
    </a:spDef>
  </a:objectDefaults>
  <a:extraClrSchemeLst/>
</a:theme>
</file>

<file path=ppt/theme/theme8.xml><?xml version="1.0" encoding="utf-8"?>
<a:theme xmlns:a="http://schemas.openxmlformats.org/drawingml/2006/main" name="back-cover">
  <a:themeElements>
    <a:clrScheme name="SEADsa 2">
      <a:dk1>
        <a:srgbClr val="282F39"/>
      </a:dk1>
      <a:lt1>
        <a:srgbClr val="FFFFFF"/>
      </a:lt1>
      <a:dk2>
        <a:srgbClr val="6D7383"/>
      </a:dk2>
      <a:lt2>
        <a:srgbClr val="C7D6EE"/>
      </a:lt2>
      <a:accent1>
        <a:srgbClr val="555967"/>
      </a:accent1>
      <a:accent2>
        <a:srgbClr val="E3DCCF"/>
      </a:accent2>
      <a:accent3>
        <a:srgbClr val="A39386"/>
      </a:accent3>
      <a:accent4>
        <a:srgbClr val="FFB91C"/>
      </a:accent4>
      <a:accent5>
        <a:srgbClr val="00CBE4"/>
      </a:accent5>
      <a:accent6>
        <a:srgbClr val="70AD47"/>
      </a:accent6>
      <a:hlink>
        <a:srgbClr val="00719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ew-Horizons-INK v2.1" id="{A49EE62C-19DE-B846-B802-51624B69E66B}" vid="{F240A2AA-E660-B344-80DE-4EF9ADEBFC4D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5863c04f-9274-4cfc-bf99-dff58a11185e" xsi:nil="true"/>
    <lcf76f155ced4ddcb4097134ff3c332f xmlns="6e5aa66f-df34-4ce8-9f06-0595d3312af0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C88072F29124F4CB0305957E1914C88" ma:contentTypeVersion="17" ma:contentTypeDescription="Create a new document." ma:contentTypeScope="" ma:versionID="a5931994dc19a846c8b33006389ab2b7">
  <xsd:schema xmlns:xsd="http://www.w3.org/2001/XMLSchema" xmlns:xs="http://www.w3.org/2001/XMLSchema" xmlns:p="http://schemas.microsoft.com/office/2006/metadata/properties" xmlns:ns2="6e5aa66f-df34-4ce8-9f06-0595d3312af0" xmlns:ns3="5863c04f-9274-4cfc-bf99-dff58a11185e" targetNamespace="http://schemas.microsoft.com/office/2006/metadata/properties" ma:root="true" ma:fieldsID="6a03af342e4ce6af1666bb09b48d0197" ns2:_="" ns3:_="">
    <xsd:import namespace="6e5aa66f-df34-4ce8-9f06-0595d3312af0"/>
    <xsd:import namespace="5863c04f-9274-4cfc-bf99-dff58a11185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e5aa66f-df34-4ce8-9f06-0595d3312af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7926958f-279b-4216-9c18-088c7a0f940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863c04f-9274-4cfc-bf99-dff58a11185e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9d0d0647-d2d1-459a-8476-3e2a56cfe463}" ma:internalName="TaxCatchAll" ma:showField="CatchAllData" ma:web="5863c04f-9274-4cfc-bf99-dff58a11185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E56D5A9-2A46-41C4-9B35-576B95CB6281}">
  <ds:schemaRefs>
    <ds:schemaRef ds:uri="http://schemas.microsoft.com/office/2006/metadata/properties"/>
    <ds:schemaRef ds:uri="http://schemas.microsoft.com/office/infopath/2007/PartnerControls"/>
    <ds:schemaRef ds:uri="5863c04f-9274-4cfc-bf99-dff58a11185e"/>
    <ds:schemaRef ds:uri="6e5aa66f-df34-4ce8-9f06-0595d3312af0"/>
  </ds:schemaRefs>
</ds:datastoreItem>
</file>

<file path=customXml/itemProps2.xml><?xml version="1.0" encoding="utf-8"?>
<ds:datastoreItem xmlns:ds="http://schemas.openxmlformats.org/officeDocument/2006/customXml" ds:itemID="{ECD1DA65-A3CE-480D-90F7-F49A54D5063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71082C9-BD47-4739-8941-86B5DAF8F71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e5aa66f-df34-4ce8-9f06-0595d3312af0"/>
    <ds:schemaRef ds:uri="5863c04f-9274-4cfc-bf99-dff58a11185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SEADsa</Template>
  <TotalTime>7865</TotalTime>
  <Words>1016</Words>
  <Application>Microsoft Office PowerPoint</Application>
  <PresentationFormat>Widescreen</PresentationFormat>
  <Paragraphs>130</Paragraphs>
  <Slides>14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10</vt:i4>
      </vt:variant>
      <vt:variant>
        <vt:lpstr>Slide Titles</vt:lpstr>
      </vt:variant>
      <vt:variant>
        <vt:i4>14</vt:i4>
      </vt:variant>
    </vt:vector>
  </HeadingPairs>
  <TitlesOfParts>
    <vt:vector size="27" baseType="lpstr">
      <vt:lpstr>Arial</vt:lpstr>
      <vt:lpstr>Calibri</vt:lpstr>
      <vt:lpstr>Calibri Light</vt:lpstr>
      <vt:lpstr>SEADsa</vt:lpstr>
      <vt:lpstr>cover-page-option-2</vt:lpstr>
      <vt:lpstr>chapter-opener</vt:lpstr>
      <vt:lpstr>body-1-column</vt:lpstr>
      <vt:lpstr>body-margin-light-grey</vt:lpstr>
      <vt:lpstr>body-dark-panel</vt:lpstr>
      <vt:lpstr>body-logo-top</vt:lpstr>
      <vt:lpstr>back-cover</vt:lpstr>
      <vt:lpstr>Office Theme</vt:lpstr>
      <vt:lpstr>1_Office Theme</vt:lpstr>
      <vt:lpstr>*Economic Development Component Lead Cities Support Programme, National Treasury</vt:lpstr>
      <vt:lpstr>PowerPoint Presentation</vt:lpstr>
      <vt:lpstr>Timeline: Where we have come from together – Important milestones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Janine Damon</dc:creator>
  <cp:lastModifiedBy>Karen Harrison</cp:lastModifiedBy>
  <cp:revision>186</cp:revision>
  <cp:lastPrinted>2023-08-15T10:18:12Z</cp:lastPrinted>
  <dcterms:created xsi:type="dcterms:W3CDTF">2023-03-29T05:52:44Z</dcterms:created>
  <dcterms:modified xsi:type="dcterms:W3CDTF">2023-08-16T12:09:09Z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0x010100CC88072F29124F4CB0305957E1914C88</vt:lpwstr>
  </property>
</Properties>
</file>