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Oswald Medium"/>
      <p:regular r:id="rId15"/>
      <p:bold r:id="rId16"/>
    </p:embeddedFont>
    <p:embeddedFont>
      <p:font typeface="Roboto"/>
      <p:regular r:id="rId17"/>
      <p:bold r:id="rId18"/>
      <p:italic r:id="rId19"/>
      <p:boldItalic r:id="rId20"/>
    </p:embeddedFont>
    <p:embeddedFont>
      <p:font typeface="Oswal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22" Type="http://schemas.openxmlformats.org/officeDocument/2006/relationships/font" Target="fonts/Oswald-bold.fntdata"/><Relationship Id="rId10" Type="http://schemas.openxmlformats.org/officeDocument/2006/relationships/slide" Target="slides/slide5.xml"/><Relationship Id="rId21" Type="http://schemas.openxmlformats.org/officeDocument/2006/relationships/font" Target="fonts/Oswa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swaldMedium-regular.fntdata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font" Target="fonts/OswaldMedium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e1122dc4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e1122dc4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c863b07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c863b07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5fb7bef28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5fb7bef28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fb7bef28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fb7bef28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fb7bef28b_0_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fb7bef28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e1122dc4c_0_2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e1122dc4c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fb7bef28b_0_5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fb7bef28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fb7bef28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fb7bef28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f92aa3a38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f92aa3a38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23.png"/><Relationship Id="rId7" Type="http://schemas.openxmlformats.org/officeDocument/2006/relationships/image" Target="../media/image17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sdgstoday.org/myschooltoday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sdgstoday.org/myschooltoday" TargetMode="External"/><Relationship Id="rId7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hyperlink" Target="https://sdgstoday.org/myschooltoday" TargetMode="External"/><Relationship Id="rId6" Type="http://schemas.openxmlformats.org/officeDocument/2006/relationships/image" Target="../media/image20.jpg"/><Relationship Id="rId7" Type="http://schemas.openxmlformats.org/officeDocument/2006/relationships/image" Target="../media/image16.jpg"/><Relationship Id="rId8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dgstoday.org/" TargetMode="External"/><Relationship Id="rId4" Type="http://schemas.openxmlformats.org/officeDocument/2006/relationships/hyperlink" Target="https://twitter.com/sdgstoday" TargetMode="External"/><Relationship Id="rId11" Type="http://schemas.openxmlformats.org/officeDocument/2006/relationships/image" Target="../media/image12.png"/><Relationship Id="rId10" Type="http://schemas.openxmlformats.org/officeDocument/2006/relationships/image" Target="../media/image9.png"/><Relationship Id="rId9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hyperlink" Target="http://linkedin.com/showcase/sdgs-today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050" y="0"/>
            <a:ext cx="46269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21907" l="8989" r="13243" t="21425"/>
          <a:stretch/>
        </p:blipFill>
        <p:spPr>
          <a:xfrm>
            <a:off x="780563" y="1115200"/>
            <a:ext cx="2933924" cy="120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08825" y="2317800"/>
            <a:ext cx="420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rgbClr val="083E74"/>
                </a:solidFill>
                <a:latin typeface="Oswald"/>
                <a:ea typeface="Oswald"/>
                <a:cs typeface="Oswald"/>
                <a:sym typeface="Oswald"/>
              </a:rPr>
              <a:t>Timely Data for Sustainable Development</a:t>
            </a:r>
            <a:endParaRPr i="1" sz="2100">
              <a:solidFill>
                <a:srgbClr val="083E7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901225" y="4372813"/>
            <a:ext cx="1835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83E74"/>
                </a:solidFill>
                <a:latin typeface="Oswald"/>
                <a:ea typeface="Oswald"/>
                <a:cs typeface="Oswald"/>
                <a:sym typeface="Oswald"/>
              </a:rPr>
              <a:t>A program of </a:t>
            </a:r>
            <a:endParaRPr sz="1700">
              <a:solidFill>
                <a:srgbClr val="083E7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3225" y="4209150"/>
            <a:ext cx="1934325" cy="7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536275" y="280850"/>
            <a:ext cx="5264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83E74"/>
                </a:solidFill>
                <a:latin typeface="Roboto"/>
                <a:ea typeface="Roboto"/>
                <a:cs typeface="Roboto"/>
                <a:sym typeface="Roboto"/>
              </a:rPr>
              <a:t>SDSN SDGs Today </a:t>
            </a:r>
            <a:endParaRPr b="1" sz="22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075925" y="2855600"/>
            <a:ext cx="46896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Our goal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is to advance the production and use of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timely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geospatial data for the SDGs and to </a:t>
            </a: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b="1" lang="en" sz="1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rain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the next generation of leaders in sustainable development in GIS 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5" name="Google Shape;65;p14"/>
          <p:cNvCxnSpPr/>
          <p:nvPr/>
        </p:nvCxnSpPr>
        <p:spPr>
          <a:xfrm>
            <a:off x="0" y="4832700"/>
            <a:ext cx="9147900" cy="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14"/>
          <p:cNvCxnSpPr/>
          <p:nvPr/>
        </p:nvCxnSpPr>
        <p:spPr>
          <a:xfrm>
            <a:off x="382636" y="4832700"/>
            <a:ext cx="0" cy="31080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14"/>
          <p:cNvSpPr txBox="1"/>
          <p:nvPr/>
        </p:nvSpPr>
        <p:spPr>
          <a:xfrm>
            <a:off x="342943" y="4861200"/>
            <a:ext cx="356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SDGs Today: T</a:t>
            </a: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imely Data for Sustainable Development</a:t>
            </a:r>
            <a:endParaRPr/>
          </a:p>
        </p:txBody>
      </p:sp>
      <p:cxnSp>
        <p:nvCxnSpPr>
          <p:cNvPr id="68" name="Google Shape;68;p14"/>
          <p:cNvCxnSpPr/>
          <p:nvPr/>
        </p:nvCxnSpPr>
        <p:spPr>
          <a:xfrm flipH="1" rot="10800000">
            <a:off x="5526025" y="2815963"/>
            <a:ext cx="3246600" cy="26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" name="Google Shape;69;p14"/>
          <p:cNvSpPr txBox="1"/>
          <p:nvPr/>
        </p:nvSpPr>
        <p:spPr>
          <a:xfrm>
            <a:off x="4075925" y="1208700"/>
            <a:ext cx="4689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SDGs Today is </a:t>
            </a: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geospatial program of</a:t>
            </a: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the UN Sustainable Development Solutions Network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(directed by Prof.Jeffrey Sachs) launched in July 2020 in partnership with </a:t>
            </a:r>
            <a:r>
              <a:rPr lang="en" sz="15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Esri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the </a:t>
            </a:r>
            <a:r>
              <a:rPr lang="en" sz="15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Geographic Society</a:t>
            </a:r>
            <a:endParaRPr u="sng"/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75" y="4861200"/>
            <a:ext cx="253798" cy="25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-3723" l="16198" r="0" t="0"/>
          <a:stretch/>
        </p:blipFill>
        <p:spPr>
          <a:xfrm>
            <a:off x="382625" y="1348325"/>
            <a:ext cx="1904214" cy="138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4761" y="2628534"/>
            <a:ext cx="1652138" cy="131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4761" y="1348325"/>
            <a:ext cx="1652140" cy="128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625" y="2628534"/>
            <a:ext cx="1652138" cy="131904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8193495" y="4861200"/>
            <a:ext cx="873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@sdgstoday</a:t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8">
            <a:alphaModFix/>
          </a:blip>
          <a:srcRect b="21907" l="8989" r="13243" t="21425"/>
          <a:stretch/>
        </p:blipFill>
        <p:spPr>
          <a:xfrm>
            <a:off x="7765143" y="221953"/>
            <a:ext cx="1254175" cy="51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/>
        </p:nvSpPr>
        <p:spPr>
          <a:xfrm>
            <a:off x="536275" y="280850"/>
            <a:ext cx="6206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83E74"/>
                </a:solidFill>
                <a:latin typeface="Roboto"/>
                <a:ea typeface="Roboto"/>
                <a:cs typeface="Roboto"/>
                <a:sym typeface="Roboto"/>
              </a:rPr>
              <a:t>Digital Data-Driven VNRs &amp; VNRs</a:t>
            </a:r>
            <a:endParaRPr b="1" sz="22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2" name="Google Shape;82;p15"/>
          <p:cNvCxnSpPr/>
          <p:nvPr/>
        </p:nvCxnSpPr>
        <p:spPr>
          <a:xfrm>
            <a:off x="0" y="4832700"/>
            <a:ext cx="9147900" cy="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" name="Google Shape;83;p15"/>
          <p:cNvCxnSpPr/>
          <p:nvPr/>
        </p:nvCxnSpPr>
        <p:spPr>
          <a:xfrm>
            <a:off x="382636" y="4832700"/>
            <a:ext cx="0" cy="31080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" name="Google Shape;84;p15"/>
          <p:cNvSpPr txBox="1"/>
          <p:nvPr/>
        </p:nvSpPr>
        <p:spPr>
          <a:xfrm>
            <a:off x="342943" y="4861200"/>
            <a:ext cx="356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SDGs Today: T</a:t>
            </a: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imely Data for Sustainable Development</a:t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75" y="4861200"/>
            <a:ext cx="253798" cy="25379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8193495" y="4861200"/>
            <a:ext cx="873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@sdgstoday</a:t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4">
            <a:alphaModFix/>
          </a:blip>
          <a:srcRect b="7629" l="0" r="0" t="7975"/>
          <a:stretch/>
        </p:blipFill>
        <p:spPr>
          <a:xfrm>
            <a:off x="465414" y="1448498"/>
            <a:ext cx="1999062" cy="224652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2646550" y="1246525"/>
            <a:ext cx="60408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Template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SDGs Today and Esri developed an ArcGIS StoryMap template for data driven Voluntary National Reviews and Voluntary Local Reviews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Objective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Improve data accessibility and encourage the inclusion of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timely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geospatial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data and analysis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Expert Opinion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40+ VNR and VLR focal points from 20+ countries were invited to review and provide feedback on the template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5">
            <a:alphaModFix/>
          </a:blip>
          <a:srcRect b="21907" l="8989" r="13243" t="21425"/>
          <a:stretch/>
        </p:blipFill>
        <p:spPr>
          <a:xfrm>
            <a:off x="7765143" y="221953"/>
            <a:ext cx="1254175" cy="51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/>
        </p:nvSpPr>
        <p:spPr>
          <a:xfrm>
            <a:off x="536275" y="280850"/>
            <a:ext cx="6206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83E74"/>
                </a:solidFill>
                <a:latin typeface="Roboto"/>
                <a:ea typeface="Roboto"/>
                <a:cs typeface="Roboto"/>
                <a:sym typeface="Roboto"/>
              </a:rPr>
              <a:t>Digital Data-Driven VNRs &amp; VNRs</a:t>
            </a:r>
            <a:endParaRPr b="1" sz="22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5" name="Google Shape;95;p16"/>
          <p:cNvCxnSpPr/>
          <p:nvPr/>
        </p:nvCxnSpPr>
        <p:spPr>
          <a:xfrm>
            <a:off x="0" y="4832700"/>
            <a:ext cx="9147900" cy="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" name="Google Shape;96;p16"/>
          <p:cNvCxnSpPr/>
          <p:nvPr/>
        </p:nvCxnSpPr>
        <p:spPr>
          <a:xfrm>
            <a:off x="382636" y="4832700"/>
            <a:ext cx="0" cy="31080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" name="Google Shape;97;p16"/>
          <p:cNvSpPr txBox="1"/>
          <p:nvPr/>
        </p:nvSpPr>
        <p:spPr>
          <a:xfrm>
            <a:off x="342943" y="4861200"/>
            <a:ext cx="356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SDGs Today: T</a:t>
            </a: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imely Data for Sustainable Development</a:t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75" y="4861200"/>
            <a:ext cx="253798" cy="2537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8193495" y="4861200"/>
            <a:ext cx="873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@sdgstoday</a:t>
            </a:r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383875" y="1405300"/>
            <a:ext cx="34314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the sidelines of HLPF 2023, the </a:t>
            </a:r>
            <a:r>
              <a:rPr b="1"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UAE National </a:t>
            </a:r>
            <a:r>
              <a:rPr b="1"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Committee</a:t>
            </a:r>
            <a:r>
              <a:rPr b="1"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on the SDGs</a:t>
            </a: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Hawai’i Green Growth and the Local2032 Islands Network</a:t>
            </a: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</a:t>
            </a:r>
            <a:r>
              <a:rPr b="1"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UN-Habitat</a:t>
            </a: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presented their digital VNRs and VLRs using the template.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4">
            <a:alphaModFix/>
          </a:blip>
          <a:srcRect b="21907" l="8989" r="13243" t="21425"/>
          <a:stretch/>
        </p:blipFill>
        <p:spPr>
          <a:xfrm>
            <a:off x="7765143" y="221953"/>
            <a:ext cx="1254175" cy="51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6630" y="934400"/>
            <a:ext cx="4415946" cy="3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17"/>
          <p:cNvCxnSpPr/>
          <p:nvPr/>
        </p:nvCxnSpPr>
        <p:spPr>
          <a:xfrm>
            <a:off x="0" y="4832700"/>
            <a:ext cx="9147900" cy="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17"/>
          <p:cNvCxnSpPr/>
          <p:nvPr/>
        </p:nvCxnSpPr>
        <p:spPr>
          <a:xfrm>
            <a:off x="382636" y="4832700"/>
            <a:ext cx="0" cy="31080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" name="Google Shape;109;p17"/>
          <p:cNvSpPr txBox="1"/>
          <p:nvPr/>
        </p:nvSpPr>
        <p:spPr>
          <a:xfrm>
            <a:off x="342943" y="4861200"/>
            <a:ext cx="356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SDGs Today: T</a:t>
            </a: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imely Data for Sustainable Development</a:t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75" y="4861200"/>
            <a:ext cx="253798" cy="253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8193495" y="4861200"/>
            <a:ext cx="873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@sdgstoday</a:t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764600" y="3174325"/>
            <a:ext cx="262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sdgstoday.org/myschooltoday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536275" y="280850"/>
            <a:ext cx="6206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C3373B"/>
                </a:solidFill>
                <a:latin typeface="Oswald Medium"/>
                <a:ea typeface="Oswald Medium"/>
                <a:cs typeface="Oswald Medium"/>
                <a:sym typeface="Oswald Medium"/>
              </a:rPr>
              <a:t>My School Today </a:t>
            </a:r>
            <a:endParaRPr b="1" sz="27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 b="21907" l="8989" r="13243" t="21425"/>
          <a:stretch/>
        </p:blipFill>
        <p:spPr>
          <a:xfrm>
            <a:off x="7765143" y="221953"/>
            <a:ext cx="1254175" cy="51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4113800" y="733875"/>
            <a:ext cx="4953000" cy="4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bottom-up approach</a:t>
            </a: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 to crowdsource school data, </a:t>
            </a:r>
            <a:r>
              <a:rPr b="1"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providing education </a:t>
            </a: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&amp;</a:t>
            </a:r>
            <a:r>
              <a:rPr b="1"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 training</a:t>
            </a: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 to our participants.</a:t>
            </a:r>
            <a:endParaRPr sz="15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304E4E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Launched with the Ministry of Education of Ghana</a:t>
            </a:r>
            <a:endParaRPr sz="15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304E4E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Estimating sub-national population counts of students experiencing geographic barriers to education</a:t>
            </a:r>
            <a:endParaRPr sz="15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304E4E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Develop</a:t>
            </a: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ed a suite of GIS educational lessons to engage local communities and youth groups</a:t>
            </a:r>
            <a:endParaRPr sz="15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304E4E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Linking data collection at a local level to decision making processes</a:t>
            </a:r>
            <a:endParaRPr sz="15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304E4E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Raising awareness about crowdsourced geospatial data and citizen science data among stakeholders </a:t>
            </a:r>
            <a:endParaRPr sz="15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rgbClr val="304E4E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Amplifying local stories on barriers to education</a:t>
            </a:r>
            <a:endParaRPr sz="15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1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838" y="927000"/>
            <a:ext cx="3639224" cy="1862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7" name="Google Shape;117;p17"/>
          <p:cNvSpPr txBox="1"/>
          <p:nvPr/>
        </p:nvSpPr>
        <p:spPr>
          <a:xfrm>
            <a:off x="164000" y="3959600"/>
            <a:ext cx="3828900" cy="5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We are grateful for the support of the Humanitarian OpenStreetMap Team (HOT), UNESCO IIEP, WorldPOP, Esri, and other organizations in this effort!</a:t>
            </a:r>
            <a:endParaRPr sz="1200">
              <a:solidFill>
                <a:srgbClr val="304E4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18"/>
          <p:cNvCxnSpPr/>
          <p:nvPr/>
        </p:nvCxnSpPr>
        <p:spPr>
          <a:xfrm>
            <a:off x="0" y="4832700"/>
            <a:ext cx="9147900" cy="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8"/>
          <p:cNvCxnSpPr/>
          <p:nvPr/>
        </p:nvCxnSpPr>
        <p:spPr>
          <a:xfrm>
            <a:off x="382636" y="4832700"/>
            <a:ext cx="0" cy="31080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18"/>
          <p:cNvSpPr txBox="1"/>
          <p:nvPr/>
        </p:nvSpPr>
        <p:spPr>
          <a:xfrm>
            <a:off x="342943" y="4861200"/>
            <a:ext cx="356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SDGs Today: T</a:t>
            </a: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imely Data for Sustainable Development</a:t>
            </a:r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75" y="4861200"/>
            <a:ext cx="253798" cy="2537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8193495" y="4861200"/>
            <a:ext cx="873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@sdgstoday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536275" y="280850"/>
            <a:ext cx="6206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C3373B"/>
                </a:solidFill>
                <a:latin typeface="Oswald Medium"/>
                <a:ea typeface="Oswald Medium"/>
                <a:cs typeface="Oswald Medium"/>
                <a:sym typeface="Oswald Medium"/>
              </a:rPr>
              <a:t>A Call to Action: Education and Training</a:t>
            </a:r>
            <a:endParaRPr b="1" sz="27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 b="21907" l="8989" r="13243" t="21425"/>
          <a:stretch/>
        </p:blipFill>
        <p:spPr>
          <a:xfrm>
            <a:off x="7765143" y="221953"/>
            <a:ext cx="1254175" cy="51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9150" y="1062238"/>
            <a:ext cx="2778625" cy="30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6">
            <a:alphaModFix/>
          </a:blip>
          <a:srcRect b="0" l="9120" r="10597" t="0"/>
          <a:stretch/>
        </p:blipFill>
        <p:spPr>
          <a:xfrm>
            <a:off x="2921150" y="1135550"/>
            <a:ext cx="2636599" cy="20021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7">
            <a:alphaModFix/>
          </a:blip>
          <a:srcRect b="0" l="0" r="0" t="2066"/>
          <a:stretch/>
        </p:blipFill>
        <p:spPr>
          <a:xfrm>
            <a:off x="230900" y="1191575"/>
            <a:ext cx="2557561" cy="3243149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8">
            <a:alphaModFix/>
          </a:blip>
          <a:srcRect b="0" l="0" r="14346" t="0"/>
          <a:stretch/>
        </p:blipFill>
        <p:spPr>
          <a:xfrm>
            <a:off x="3335825" y="2773650"/>
            <a:ext cx="3233690" cy="195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Google Shape;137;p19"/>
          <p:cNvCxnSpPr/>
          <p:nvPr/>
        </p:nvCxnSpPr>
        <p:spPr>
          <a:xfrm>
            <a:off x="0" y="4832700"/>
            <a:ext cx="9147900" cy="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" name="Google Shape;138;p19"/>
          <p:cNvCxnSpPr/>
          <p:nvPr/>
        </p:nvCxnSpPr>
        <p:spPr>
          <a:xfrm>
            <a:off x="382636" y="4832700"/>
            <a:ext cx="0" cy="31080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9" name="Google Shape;139;p19"/>
          <p:cNvSpPr txBox="1"/>
          <p:nvPr/>
        </p:nvSpPr>
        <p:spPr>
          <a:xfrm>
            <a:off x="342943" y="4861200"/>
            <a:ext cx="356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SDGs Today: T</a:t>
            </a: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imely Data for Sustainable Development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75" y="4861200"/>
            <a:ext cx="253798" cy="25379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8193495" y="4861200"/>
            <a:ext cx="873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@sdgstoday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536275" y="280850"/>
            <a:ext cx="6206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C3373B"/>
                </a:solidFill>
                <a:latin typeface="Oswald Medium"/>
                <a:ea typeface="Oswald Medium"/>
                <a:cs typeface="Oswald Medium"/>
                <a:sym typeface="Oswald Medium"/>
              </a:rPr>
              <a:t>Participant Spotlight</a:t>
            </a:r>
            <a:endParaRPr b="1" sz="27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4">
            <a:alphaModFix/>
          </a:blip>
          <a:srcRect b="21907" l="8989" r="13243" t="21425"/>
          <a:stretch/>
        </p:blipFill>
        <p:spPr>
          <a:xfrm>
            <a:off x="7765143" y="221953"/>
            <a:ext cx="1254175" cy="51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12948" r="5967" t="0"/>
          <a:stretch/>
        </p:blipFill>
        <p:spPr>
          <a:xfrm>
            <a:off x="6317725" y="1060400"/>
            <a:ext cx="2134748" cy="19746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5" name="Google Shape;145;p19"/>
          <p:cNvSpPr txBox="1"/>
          <p:nvPr/>
        </p:nvSpPr>
        <p:spPr>
          <a:xfrm>
            <a:off x="5927900" y="3146925"/>
            <a:ext cx="3083700" cy="15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 sz="13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“I decided to map while riding. In just one day, I mapped 4 schools in my area, for about 10 km. I am now thinking about some of my friends to join me in such an initiative.” </a:t>
            </a:r>
            <a:r>
              <a:rPr lang="en" sz="13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-Ehouman Evans, Côte d’Ivoire </a:t>
            </a:r>
            <a:endParaRPr sz="1300"/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1300" y="1662887"/>
            <a:ext cx="2962678" cy="197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529300" y="3824225"/>
            <a:ext cx="39159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Participating students from Kisoro, Uganda (Organized by OSm Uganda as part of the Africa Digital Access Initiative)</a:t>
            </a: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8">
            <a:alphaModFix/>
          </a:blip>
          <a:srcRect b="66" l="0" r="4961" t="4894"/>
          <a:stretch/>
        </p:blipFill>
        <p:spPr>
          <a:xfrm>
            <a:off x="152400" y="1138725"/>
            <a:ext cx="2962673" cy="197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/>
        </p:nvSpPr>
        <p:spPr>
          <a:xfrm>
            <a:off x="536275" y="280850"/>
            <a:ext cx="6206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83E74"/>
                </a:solidFill>
                <a:latin typeface="Roboto"/>
                <a:ea typeface="Roboto"/>
                <a:cs typeface="Roboto"/>
                <a:sym typeface="Roboto"/>
              </a:rPr>
              <a:t>Join Us! </a:t>
            </a:r>
            <a:endParaRPr b="1" sz="22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4" name="Google Shape;154;p20"/>
          <p:cNvCxnSpPr/>
          <p:nvPr/>
        </p:nvCxnSpPr>
        <p:spPr>
          <a:xfrm>
            <a:off x="0" y="4832700"/>
            <a:ext cx="9147900" cy="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5" name="Google Shape;155;p20"/>
          <p:cNvCxnSpPr/>
          <p:nvPr/>
        </p:nvCxnSpPr>
        <p:spPr>
          <a:xfrm>
            <a:off x="382636" y="4832700"/>
            <a:ext cx="0" cy="310800"/>
          </a:xfrm>
          <a:prstGeom prst="straightConnector1">
            <a:avLst/>
          </a:prstGeom>
          <a:noFill/>
          <a:ln cap="flat" cmpd="sng" w="9525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6" name="Google Shape;156;p20"/>
          <p:cNvSpPr txBox="1"/>
          <p:nvPr/>
        </p:nvSpPr>
        <p:spPr>
          <a:xfrm>
            <a:off x="342943" y="4861200"/>
            <a:ext cx="3569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SDGs Today: T</a:t>
            </a: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imely Data for Sustainable Development</a:t>
            </a:r>
            <a:endParaRPr/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75" y="4861200"/>
            <a:ext cx="253798" cy="25379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8193495" y="4861200"/>
            <a:ext cx="873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@sdgstoday</a:t>
            </a: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1323450" y="1675200"/>
            <a:ext cx="64971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We would like to </a:t>
            </a:r>
            <a:r>
              <a:rPr lang="en" sz="19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collaborate</a:t>
            </a:r>
            <a:r>
              <a:rPr lang="en" sz="1900">
                <a:solidFill>
                  <a:srgbClr val="304E4E"/>
                </a:solidFill>
                <a:latin typeface="Roboto"/>
                <a:ea typeface="Roboto"/>
                <a:cs typeface="Roboto"/>
                <a:sym typeface="Roboto"/>
              </a:rPr>
              <a:t> with YOU on My School Today and the Data-Driven VNR/VLR StoryMaps to empower citizens, decision makers, and other stakeholders with data collection, analysis and reporting mechanisms that spur action toward the SDGs! </a:t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4">
            <a:alphaModFix/>
          </a:blip>
          <a:srcRect b="21907" l="8989" r="13243" t="21425"/>
          <a:stretch/>
        </p:blipFill>
        <p:spPr>
          <a:xfrm>
            <a:off x="7765143" y="221953"/>
            <a:ext cx="1254175" cy="51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/>
        </p:nvSpPr>
        <p:spPr>
          <a:xfrm>
            <a:off x="5995650" y="1412300"/>
            <a:ext cx="2641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www.sdgstoday.org</a:t>
            </a:r>
            <a:endParaRPr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5013650" y="239600"/>
            <a:ext cx="3000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83E74"/>
                </a:solidFill>
                <a:latin typeface="Roboto"/>
                <a:ea typeface="Roboto"/>
                <a:cs typeface="Roboto"/>
                <a:sym typeface="Roboto"/>
              </a:rPr>
              <a:t>Connect with us</a:t>
            </a:r>
            <a:endParaRPr b="1" sz="2700">
              <a:solidFill>
                <a:srgbClr val="083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5834001" y="3100463"/>
            <a:ext cx="32298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@sdgstoday</a:t>
            </a:r>
            <a:endParaRPr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5834000" y="2387588"/>
            <a:ext cx="32298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04499"/>
                </a:solidFill>
                <a:latin typeface="Roboto"/>
                <a:ea typeface="Roboto"/>
                <a:cs typeface="Roboto"/>
                <a:sym typeface="Roboto"/>
              </a:rPr>
              <a:t>sdgstoday@unsdsn.org</a:t>
            </a:r>
            <a:endParaRPr>
              <a:solidFill>
                <a:srgbClr val="1044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1750" y="3834187"/>
            <a:ext cx="558579" cy="5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5834000" y="3913363"/>
            <a:ext cx="38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linkedin.com/showcase/sdgs-today</a:t>
            </a:r>
            <a:endParaRPr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7">
            <a:alphaModFix/>
          </a:blip>
          <a:srcRect b="30253" l="37969" r="38138" t="27033"/>
          <a:stretch/>
        </p:blipFill>
        <p:spPr>
          <a:xfrm>
            <a:off x="5013650" y="1223449"/>
            <a:ext cx="734774" cy="73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 rotWithShape="1">
          <a:blip r:embed="rId8">
            <a:alphaModFix/>
          </a:blip>
          <a:srcRect b="9563" l="27186" r="26711" t="9320"/>
          <a:stretch/>
        </p:blipFill>
        <p:spPr>
          <a:xfrm>
            <a:off x="5101750" y="2192585"/>
            <a:ext cx="558576" cy="55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3925" y="0"/>
            <a:ext cx="46269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10">
            <a:alphaModFix/>
          </a:blip>
          <a:srcRect b="0" l="15395" r="14844" t="0"/>
          <a:stretch/>
        </p:blipFill>
        <p:spPr>
          <a:xfrm>
            <a:off x="5101750" y="3050942"/>
            <a:ext cx="558575" cy="47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7400" y="1459600"/>
            <a:ext cx="2224299" cy="222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